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3"/>
  </p:notesMasterIdLst>
  <p:sldIdLst>
    <p:sldId id="265" r:id="rId3"/>
    <p:sldId id="257" r:id="rId4"/>
    <p:sldId id="258" r:id="rId5"/>
    <p:sldId id="274" r:id="rId6"/>
    <p:sldId id="275" r:id="rId7"/>
    <p:sldId id="276" r:id="rId8"/>
    <p:sldId id="261" r:id="rId9"/>
    <p:sldId id="266" r:id="rId10"/>
    <p:sldId id="267" r:id="rId11"/>
    <p:sldId id="268" r:id="rId12"/>
    <p:sldId id="269" r:id="rId13"/>
    <p:sldId id="278" r:id="rId14"/>
    <p:sldId id="263" r:id="rId15"/>
    <p:sldId id="270" r:id="rId16"/>
    <p:sldId id="272" r:id="rId17"/>
    <p:sldId id="273" r:id="rId18"/>
    <p:sldId id="271" r:id="rId19"/>
    <p:sldId id="277" r:id="rId20"/>
    <p:sldId id="280"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7CFCC-6191-7226-C07F-9FB745A34AEC}" v="473" dt="2019-12-10T20:25:26.969"/>
    <p1510:client id="{2A1CE8D4-9F97-DF82-830C-D2DA0F5E1337}" v="364" dt="2019-12-13T13:47:01.672"/>
    <p1510:client id="{9391C5B3-6535-44DF-8E9C-C619EE36E5D1}" v="270" dt="2019-12-04T17:50:50.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chelberger, Michelle" userId="S::michelle.eichelberger@suny.edu::1bd4442c-2af1-40d1-9d43-8e1df5db51d4" providerId="AD" clId="Web-{2A1CE8D4-9F97-DF82-830C-D2DA0F5E1337}"/>
    <pc:docChg chg="addSld delSld modSld">
      <pc:chgData name="Eichelberger, Michelle" userId="S::michelle.eichelberger@suny.edu::1bd4442c-2af1-40d1-9d43-8e1df5db51d4" providerId="AD" clId="Web-{2A1CE8D4-9F97-DF82-830C-D2DA0F5E1337}" dt="2019-12-13T13:47:01.672" v="356"/>
      <pc:docMkLst>
        <pc:docMk/>
      </pc:docMkLst>
      <pc:sldChg chg="modSp">
        <pc:chgData name="Eichelberger, Michelle" userId="S::michelle.eichelberger@suny.edu::1bd4442c-2af1-40d1-9d43-8e1df5db51d4" providerId="AD" clId="Web-{2A1CE8D4-9F97-DF82-830C-D2DA0F5E1337}" dt="2019-12-13T13:40:14.031" v="43" actId="20577"/>
        <pc:sldMkLst>
          <pc:docMk/>
          <pc:sldMk cId="2388537893" sldId="261"/>
        </pc:sldMkLst>
        <pc:spChg chg="mod">
          <ac:chgData name="Eichelberger, Michelle" userId="S::michelle.eichelberger@suny.edu::1bd4442c-2af1-40d1-9d43-8e1df5db51d4" providerId="AD" clId="Web-{2A1CE8D4-9F97-DF82-830C-D2DA0F5E1337}" dt="2019-12-13T13:40:14.031" v="43" actId="20577"/>
          <ac:spMkLst>
            <pc:docMk/>
            <pc:sldMk cId="2388537893" sldId="261"/>
            <ac:spMk id="3" creationId="{D54A4C61-C6E8-4323-A7BA-48DE2039DBBA}"/>
          </ac:spMkLst>
        </pc:spChg>
      </pc:sldChg>
      <pc:sldChg chg="addSp modSp">
        <pc:chgData name="Eichelberger, Michelle" userId="S::michelle.eichelberger@suny.edu::1bd4442c-2af1-40d1-9d43-8e1df5db51d4" providerId="AD" clId="Web-{2A1CE8D4-9F97-DF82-830C-D2DA0F5E1337}" dt="2019-12-13T13:46:54.532" v="355" actId="1076"/>
        <pc:sldMkLst>
          <pc:docMk/>
          <pc:sldMk cId="1921579931" sldId="263"/>
        </pc:sldMkLst>
        <pc:spChg chg="mod">
          <ac:chgData name="Eichelberger, Michelle" userId="S::michelle.eichelberger@suny.edu::1bd4442c-2af1-40d1-9d43-8e1df5db51d4" providerId="AD" clId="Web-{2A1CE8D4-9F97-DF82-830C-D2DA0F5E1337}" dt="2019-12-13T13:46:48.360" v="354" actId="14100"/>
          <ac:spMkLst>
            <pc:docMk/>
            <pc:sldMk cId="1921579931" sldId="263"/>
            <ac:spMk id="3" creationId="{D54A4C61-C6E8-4323-A7BA-48DE2039DBBA}"/>
          </ac:spMkLst>
        </pc:spChg>
        <pc:picChg chg="add mod">
          <ac:chgData name="Eichelberger, Michelle" userId="S::michelle.eichelberger@suny.edu::1bd4442c-2af1-40d1-9d43-8e1df5db51d4" providerId="AD" clId="Web-{2A1CE8D4-9F97-DF82-830C-D2DA0F5E1337}" dt="2019-12-13T13:46:54.532" v="355" actId="1076"/>
          <ac:picMkLst>
            <pc:docMk/>
            <pc:sldMk cId="1921579931" sldId="263"/>
            <ac:picMk id="4" creationId="{69F550D7-B19F-430E-95E1-89CBF4E98241}"/>
          </ac:picMkLst>
        </pc:picChg>
      </pc:sldChg>
      <pc:sldChg chg="del">
        <pc:chgData name="Eichelberger, Michelle" userId="S::michelle.eichelberger@suny.edu::1bd4442c-2af1-40d1-9d43-8e1df5db51d4" providerId="AD" clId="Web-{2A1CE8D4-9F97-DF82-830C-D2DA0F5E1337}" dt="2019-12-13T13:47:01.672" v="356"/>
        <pc:sldMkLst>
          <pc:docMk/>
          <pc:sldMk cId="2397138660" sldId="264"/>
        </pc:sldMkLst>
      </pc:sldChg>
      <pc:sldChg chg="modSp">
        <pc:chgData name="Eichelberger, Michelle" userId="S::michelle.eichelberger@suny.edu::1bd4442c-2af1-40d1-9d43-8e1df5db51d4" providerId="AD" clId="Web-{2A1CE8D4-9F97-DF82-830C-D2DA0F5E1337}" dt="2019-12-13T13:40:00.547" v="37" actId="20577"/>
        <pc:sldMkLst>
          <pc:docMk/>
          <pc:sldMk cId="2101532884" sldId="266"/>
        </pc:sldMkLst>
        <pc:spChg chg="mod">
          <ac:chgData name="Eichelberger, Michelle" userId="S::michelle.eichelberger@suny.edu::1bd4442c-2af1-40d1-9d43-8e1df5db51d4" providerId="AD" clId="Web-{2A1CE8D4-9F97-DF82-830C-D2DA0F5E1337}" dt="2019-12-13T13:39:14.296" v="2" actId="20577"/>
          <ac:spMkLst>
            <pc:docMk/>
            <pc:sldMk cId="2101532884" sldId="266"/>
            <ac:spMk id="2" creationId="{98BF3DEA-D9FB-422E-A0E4-E5E5063F7603}"/>
          </ac:spMkLst>
        </pc:spChg>
        <pc:spChg chg="mod">
          <ac:chgData name="Eichelberger, Michelle" userId="S::michelle.eichelberger@suny.edu::1bd4442c-2af1-40d1-9d43-8e1df5db51d4" providerId="AD" clId="Web-{2A1CE8D4-9F97-DF82-830C-D2DA0F5E1337}" dt="2019-12-13T13:40:00.547" v="37" actId="20577"/>
          <ac:spMkLst>
            <pc:docMk/>
            <pc:sldMk cId="2101532884" sldId="266"/>
            <ac:spMk id="3" creationId="{D54A4C61-C6E8-4323-A7BA-48DE2039DBBA}"/>
          </ac:spMkLst>
        </pc:spChg>
      </pc:sldChg>
      <pc:sldChg chg="modSp">
        <pc:chgData name="Eichelberger, Michelle" userId="S::michelle.eichelberger@suny.edu::1bd4442c-2af1-40d1-9d43-8e1df5db51d4" providerId="AD" clId="Web-{2A1CE8D4-9F97-DF82-830C-D2DA0F5E1337}" dt="2019-12-13T13:44:15.703" v="190" actId="20577"/>
        <pc:sldMkLst>
          <pc:docMk/>
          <pc:sldMk cId="3780516476" sldId="267"/>
        </pc:sldMkLst>
        <pc:spChg chg="mod">
          <ac:chgData name="Eichelberger, Michelle" userId="S::michelle.eichelberger@suny.edu::1bd4442c-2af1-40d1-9d43-8e1df5db51d4" providerId="AD" clId="Web-{2A1CE8D4-9F97-DF82-830C-D2DA0F5E1337}" dt="2019-12-13T13:40:54.234" v="53" actId="20577"/>
          <ac:spMkLst>
            <pc:docMk/>
            <pc:sldMk cId="3780516476" sldId="267"/>
            <ac:spMk id="2" creationId="{98BF3DEA-D9FB-422E-A0E4-E5E5063F7603}"/>
          </ac:spMkLst>
        </pc:spChg>
        <pc:spChg chg="mod">
          <ac:chgData name="Eichelberger, Michelle" userId="S::michelle.eichelberger@suny.edu::1bd4442c-2af1-40d1-9d43-8e1df5db51d4" providerId="AD" clId="Web-{2A1CE8D4-9F97-DF82-830C-D2DA0F5E1337}" dt="2019-12-13T13:44:15.703" v="190" actId="20577"/>
          <ac:spMkLst>
            <pc:docMk/>
            <pc:sldMk cId="3780516476" sldId="267"/>
            <ac:spMk id="3" creationId="{D54A4C61-C6E8-4323-A7BA-48DE2039DBBA}"/>
          </ac:spMkLst>
        </pc:spChg>
      </pc:sldChg>
      <pc:sldChg chg="modSp add replId">
        <pc:chgData name="Eichelberger, Michelle" userId="S::michelle.eichelberger@suny.edu::1bd4442c-2af1-40d1-9d43-8e1df5db51d4" providerId="AD" clId="Web-{2A1CE8D4-9F97-DF82-830C-D2DA0F5E1337}" dt="2019-12-13T13:42:59.672" v="104" actId="20577"/>
        <pc:sldMkLst>
          <pc:docMk/>
          <pc:sldMk cId="4042788344" sldId="268"/>
        </pc:sldMkLst>
        <pc:spChg chg="mod">
          <ac:chgData name="Eichelberger, Michelle" userId="S::michelle.eichelberger@suny.edu::1bd4442c-2af1-40d1-9d43-8e1df5db51d4" providerId="AD" clId="Web-{2A1CE8D4-9F97-DF82-830C-D2DA0F5E1337}" dt="2019-12-13T13:42:59.672" v="104" actId="20577"/>
          <ac:spMkLst>
            <pc:docMk/>
            <pc:sldMk cId="4042788344" sldId="268"/>
            <ac:spMk id="3" creationId="{D54A4C61-C6E8-4323-A7BA-48DE2039DBBA}"/>
          </ac:spMkLst>
        </pc:spChg>
      </pc:sldChg>
      <pc:sldChg chg="addSp modSp add replId">
        <pc:chgData name="Eichelberger, Michelle" userId="S::michelle.eichelberger@suny.edu::1bd4442c-2af1-40d1-9d43-8e1df5db51d4" providerId="AD" clId="Web-{2A1CE8D4-9F97-DF82-830C-D2DA0F5E1337}" dt="2019-12-13T13:43:29.469" v="115" actId="14100"/>
        <pc:sldMkLst>
          <pc:docMk/>
          <pc:sldMk cId="2563268652" sldId="269"/>
        </pc:sldMkLst>
        <pc:spChg chg="mod">
          <ac:chgData name="Eichelberger, Michelle" userId="S::michelle.eichelberger@suny.edu::1bd4442c-2af1-40d1-9d43-8e1df5db51d4" providerId="AD" clId="Web-{2A1CE8D4-9F97-DF82-830C-D2DA0F5E1337}" dt="2019-12-13T13:43:12.375" v="112" actId="14100"/>
          <ac:spMkLst>
            <pc:docMk/>
            <pc:sldMk cId="2563268652" sldId="269"/>
            <ac:spMk id="3" creationId="{D54A4C61-C6E8-4323-A7BA-48DE2039DBBA}"/>
          </ac:spMkLst>
        </pc:spChg>
        <pc:picChg chg="add mod">
          <ac:chgData name="Eichelberger, Michelle" userId="S::michelle.eichelberger@suny.edu::1bd4442c-2af1-40d1-9d43-8e1df5db51d4" providerId="AD" clId="Web-{2A1CE8D4-9F97-DF82-830C-D2DA0F5E1337}" dt="2019-12-13T13:43:29.469" v="115" actId="14100"/>
          <ac:picMkLst>
            <pc:docMk/>
            <pc:sldMk cId="2563268652" sldId="269"/>
            <ac:picMk id="4" creationId="{BDBA38FB-D75B-4E9A-9A9D-3DD7471C7092}"/>
          </ac:picMkLst>
        </pc:picChg>
      </pc:sldChg>
    </pc:docChg>
  </pc:docChgLst>
  <pc:docChgLst>
    <pc:chgData name="Eichelberger, Michelle" userId="S::michelle.eichelberger@suny.edu::1bd4442c-2af1-40d1-9d43-8e1df5db51d4" providerId="AD" clId="Web-{9391C5B3-6535-44DF-8E9C-C619EE36E5D1}"/>
    <pc:docChg chg="addSld modSld">
      <pc:chgData name="Eichelberger, Michelle" userId="S::michelle.eichelberger@suny.edu::1bd4442c-2af1-40d1-9d43-8e1df5db51d4" providerId="AD" clId="Web-{9391C5B3-6535-44DF-8E9C-C619EE36E5D1}" dt="2019-12-04T17:50:50.344" v="269" actId="20577"/>
      <pc:docMkLst>
        <pc:docMk/>
      </pc:docMkLst>
      <pc:sldChg chg="modSp">
        <pc:chgData name="Eichelberger, Michelle" userId="S::michelle.eichelberger@suny.edu::1bd4442c-2af1-40d1-9d43-8e1df5db51d4" providerId="AD" clId="Web-{9391C5B3-6535-44DF-8E9C-C619EE36E5D1}" dt="2019-12-04T15:33:29.322" v="138" actId="1076"/>
        <pc:sldMkLst>
          <pc:docMk/>
          <pc:sldMk cId="109857222" sldId="256"/>
        </pc:sldMkLst>
        <pc:spChg chg="mod">
          <ac:chgData name="Eichelberger, Michelle" userId="S::michelle.eichelberger@suny.edu::1bd4442c-2af1-40d1-9d43-8e1df5db51d4" providerId="AD" clId="Web-{9391C5B3-6535-44DF-8E9C-C619EE36E5D1}" dt="2019-12-04T15:32:55.508" v="34" actId="20577"/>
          <ac:spMkLst>
            <pc:docMk/>
            <pc:sldMk cId="109857222" sldId="256"/>
            <ac:spMk id="2" creationId="{00000000-0000-0000-0000-000000000000}"/>
          </ac:spMkLst>
        </pc:spChg>
        <pc:spChg chg="mod">
          <ac:chgData name="Eichelberger, Michelle" userId="S::michelle.eichelberger@suny.edu::1bd4442c-2af1-40d1-9d43-8e1df5db51d4" providerId="AD" clId="Web-{9391C5B3-6535-44DF-8E9C-C619EE36E5D1}" dt="2019-12-04T15:33:29.322" v="138" actId="1076"/>
          <ac:spMkLst>
            <pc:docMk/>
            <pc:sldMk cId="109857222" sldId="256"/>
            <ac:spMk id="3" creationId="{00000000-0000-0000-0000-000000000000}"/>
          </ac:spMkLst>
        </pc:spChg>
      </pc:sldChg>
      <pc:sldChg chg="modSp new">
        <pc:chgData name="Eichelberger, Michelle" userId="S::michelle.eichelberger@suny.edu::1bd4442c-2af1-40d1-9d43-8e1df5db51d4" providerId="AD" clId="Web-{9391C5B3-6535-44DF-8E9C-C619EE36E5D1}" dt="2019-12-04T15:54:57.955" v="215" actId="20577"/>
        <pc:sldMkLst>
          <pc:docMk/>
          <pc:sldMk cId="1610227198" sldId="257"/>
        </pc:sldMkLst>
        <pc:spChg chg="mod">
          <ac:chgData name="Eichelberger, Michelle" userId="S::michelle.eichelberger@suny.edu::1bd4442c-2af1-40d1-9d43-8e1df5db51d4" providerId="AD" clId="Web-{9391C5B3-6535-44DF-8E9C-C619EE36E5D1}" dt="2019-12-04T15:54:11.672" v="152" actId="20577"/>
          <ac:spMkLst>
            <pc:docMk/>
            <pc:sldMk cId="1610227198" sldId="257"/>
            <ac:spMk id="2" creationId="{A8CE2541-3E65-4CD9-8D28-6F66CF12CDE3}"/>
          </ac:spMkLst>
        </pc:spChg>
        <pc:spChg chg="mod">
          <ac:chgData name="Eichelberger, Michelle" userId="S::michelle.eichelberger@suny.edu::1bd4442c-2af1-40d1-9d43-8e1df5db51d4" providerId="AD" clId="Web-{9391C5B3-6535-44DF-8E9C-C619EE36E5D1}" dt="2019-12-04T15:54:57.955" v="215" actId="20577"/>
          <ac:spMkLst>
            <pc:docMk/>
            <pc:sldMk cId="1610227198" sldId="257"/>
            <ac:spMk id="3" creationId="{11BC03A6-F32C-482C-973B-D94EB2463C78}"/>
          </ac:spMkLst>
        </pc:spChg>
      </pc:sldChg>
      <pc:sldChg chg="new">
        <pc:chgData name="Eichelberger, Michelle" userId="S::michelle.eichelberger@suny.edu::1bd4442c-2af1-40d1-9d43-8e1df5db51d4" providerId="AD" clId="Web-{9391C5B3-6535-44DF-8E9C-C619EE36E5D1}" dt="2019-12-04T15:33:49.182" v="140"/>
        <pc:sldMkLst>
          <pc:docMk/>
          <pc:sldMk cId="3963298243" sldId="258"/>
        </pc:sldMkLst>
      </pc:sldChg>
      <pc:sldChg chg="modSp new">
        <pc:chgData name="Eichelberger, Michelle" userId="S::michelle.eichelberger@suny.edu::1bd4442c-2af1-40d1-9d43-8e1df5db51d4" providerId="AD" clId="Web-{9391C5B3-6535-44DF-8E9C-C619EE36E5D1}" dt="2019-12-04T17:50:50.328" v="268" actId="20577"/>
        <pc:sldMkLst>
          <pc:docMk/>
          <pc:sldMk cId="3679025893" sldId="259"/>
        </pc:sldMkLst>
        <pc:spChg chg="mod">
          <ac:chgData name="Eichelberger, Michelle" userId="S::michelle.eichelberger@suny.edu::1bd4442c-2af1-40d1-9d43-8e1df5db51d4" providerId="AD" clId="Web-{9391C5B3-6535-44DF-8E9C-C619EE36E5D1}" dt="2019-12-04T17:50:28.795" v="221" actId="20577"/>
          <ac:spMkLst>
            <pc:docMk/>
            <pc:sldMk cId="3679025893" sldId="259"/>
            <ac:spMk id="2" creationId="{98BF3DEA-D9FB-422E-A0E4-E5E5063F7603}"/>
          </ac:spMkLst>
        </pc:spChg>
        <pc:spChg chg="mod">
          <ac:chgData name="Eichelberger, Michelle" userId="S::michelle.eichelberger@suny.edu::1bd4442c-2af1-40d1-9d43-8e1df5db51d4" providerId="AD" clId="Web-{9391C5B3-6535-44DF-8E9C-C619EE36E5D1}" dt="2019-12-04T17:50:50.328" v="268" actId="20577"/>
          <ac:spMkLst>
            <pc:docMk/>
            <pc:sldMk cId="3679025893" sldId="259"/>
            <ac:spMk id="3" creationId="{D54A4C61-C6E8-4323-A7BA-48DE2039DBBA}"/>
          </ac:spMkLst>
        </pc:spChg>
      </pc:sldChg>
    </pc:docChg>
  </pc:docChgLst>
  <pc:docChgLst>
    <pc:chgData name="Eichelberger, Michelle" userId="S::michelle.eichelberger@suny.edu::1bd4442c-2af1-40d1-9d43-8e1df5db51d4" providerId="AD" clId="Web-{2857CFCC-6191-7226-C07F-9FB745A34AEC}"/>
    <pc:docChg chg="addSld delSld modSld addMainMaster">
      <pc:chgData name="Eichelberger, Michelle" userId="S::michelle.eichelberger@suny.edu::1bd4442c-2af1-40d1-9d43-8e1df5db51d4" providerId="AD" clId="Web-{2857CFCC-6191-7226-C07F-9FB745A34AEC}" dt="2019-12-10T20:25:26.969" v="469" actId="20577"/>
      <pc:docMkLst>
        <pc:docMk/>
      </pc:docMkLst>
      <pc:sldChg chg="del">
        <pc:chgData name="Eichelberger, Michelle" userId="S::michelle.eichelberger@suny.edu::1bd4442c-2af1-40d1-9d43-8e1df5db51d4" providerId="AD" clId="Web-{2857CFCC-6191-7226-C07F-9FB745A34AEC}" dt="2019-12-10T20:22:28.516" v="371"/>
        <pc:sldMkLst>
          <pc:docMk/>
          <pc:sldMk cId="109857222" sldId="256"/>
        </pc:sldMkLst>
      </pc:sldChg>
      <pc:sldChg chg="del">
        <pc:chgData name="Eichelberger, Michelle" userId="S::michelle.eichelberger@suny.edu::1bd4442c-2af1-40d1-9d43-8e1df5db51d4" providerId="AD" clId="Web-{2857CFCC-6191-7226-C07F-9FB745A34AEC}" dt="2019-12-10T20:22:46.235" v="372"/>
        <pc:sldMkLst>
          <pc:docMk/>
          <pc:sldMk cId="3679025893" sldId="259"/>
        </pc:sldMkLst>
      </pc:sldChg>
      <pc:sldChg chg="add del replId">
        <pc:chgData name="Eichelberger, Michelle" userId="S::michelle.eichelberger@suny.edu::1bd4442c-2af1-40d1-9d43-8e1df5db51d4" providerId="AD" clId="Web-{2857CFCC-6191-7226-C07F-9FB745A34AEC}" dt="2019-12-10T20:22:49.047" v="373"/>
        <pc:sldMkLst>
          <pc:docMk/>
          <pc:sldMk cId="1227170548" sldId="260"/>
        </pc:sldMkLst>
      </pc:sldChg>
      <pc:sldChg chg="modSp add replId">
        <pc:chgData name="Eichelberger, Michelle" userId="S::michelle.eichelberger@suny.edu::1bd4442c-2af1-40d1-9d43-8e1df5db51d4" providerId="AD" clId="Web-{2857CFCC-6191-7226-C07F-9FB745A34AEC}" dt="2019-12-10T20:19:34.656" v="291" actId="20577"/>
        <pc:sldMkLst>
          <pc:docMk/>
          <pc:sldMk cId="2388537893" sldId="261"/>
        </pc:sldMkLst>
        <pc:spChg chg="mod">
          <ac:chgData name="Eichelberger, Michelle" userId="S::michelle.eichelberger@suny.edu::1bd4442c-2af1-40d1-9d43-8e1df5db51d4" providerId="AD" clId="Web-{2857CFCC-6191-7226-C07F-9FB745A34AEC}" dt="2019-12-10T20:16:29.859" v="45" actId="20577"/>
          <ac:spMkLst>
            <pc:docMk/>
            <pc:sldMk cId="2388537893" sldId="261"/>
            <ac:spMk id="2" creationId="{98BF3DEA-D9FB-422E-A0E4-E5E5063F7603}"/>
          </ac:spMkLst>
        </pc:spChg>
        <pc:spChg chg="mod">
          <ac:chgData name="Eichelberger, Michelle" userId="S::michelle.eichelberger@suny.edu::1bd4442c-2af1-40d1-9d43-8e1df5db51d4" providerId="AD" clId="Web-{2857CFCC-6191-7226-C07F-9FB745A34AEC}" dt="2019-12-10T20:19:34.656" v="291" actId="20577"/>
          <ac:spMkLst>
            <pc:docMk/>
            <pc:sldMk cId="2388537893" sldId="261"/>
            <ac:spMk id="3" creationId="{D54A4C61-C6E8-4323-A7BA-48DE2039DBBA}"/>
          </ac:spMkLst>
        </pc:spChg>
      </pc:sldChg>
      <pc:sldChg chg="add del replId">
        <pc:chgData name="Eichelberger, Michelle" userId="S::michelle.eichelberger@suny.edu::1bd4442c-2af1-40d1-9d43-8e1df5db51d4" providerId="AD" clId="Web-{2857CFCC-6191-7226-C07F-9FB745A34AEC}" dt="2019-12-10T20:19:37.781" v="293"/>
        <pc:sldMkLst>
          <pc:docMk/>
          <pc:sldMk cId="2549226494" sldId="262"/>
        </pc:sldMkLst>
      </pc:sldChg>
      <pc:sldChg chg="add replId">
        <pc:chgData name="Eichelberger, Michelle" userId="S::michelle.eichelberger@suny.edu::1bd4442c-2af1-40d1-9d43-8e1df5db51d4" providerId="AD" clId="Web-{2857CFCC-6191-7226-C07F-9FB745A34AEC}" dt="2019-12-10T20:15:56.125" v="3"/>
        <pc:sldMkLst>
          <pc:docMk/>
          <pc:sldMk cId="1921579931" sldId="263"/>
        </pc:sldMkLst>
      </pc:sldChg>
      <pc:sldChg chg="add replId">
        <pc:chgData name="Eichelberger, Michelle" userId="S::michelle.eichelberger@suny.edu::1bd4442c-2af1-40d1-9d43-8e1df5db51d4" providerId="AD" clId="Web-{2857CFCC-6191-7226-C07F-9FB745A34AEC}" dt="2019-12-10T20:15:58.453" v="4"/>
        <pc:sldMkLst>
          <pc:docMk/>
          <pc:sldMk cId="2397138660" sldId="264"/>
        </pc:sldMkLst>
      </pc:sldChg>
      <pc:sldChg chg="delSp modSp add">
        <pc:chgData name="Eichelberger, Michelle" userId="S::michelle.eichelberger@suny.edu::1bd4442c-2af1-40d1-9d43-8e1df5db51d4" providerId="AD" clId="Web-{2857CFCC-6191-7226-C07F-9FB745A34AEC}" dt="2019-12-10T20:22:24.219" v="370" actId="1076"/>
        <pc:sldMkLst>
          <pc:docMk/>
          <pc:sldMk cId="199816191" sldId="265"/>
        </pc:sldMkLst>
        <pc:spChg chg="mod">
          <ac:chgData name="Eichelberger, Michelle" userId="S::michelle.eichelberger@suny.edu::1bd4442c-2af1-40d1-9d43-8e1df5db51d4" providerId="AD" clId="Web-{2857CFCC-6191-7226-C07F-9FB745A34AEC}" dt="2019-12-10T20:21:27.328" v="316" actId="20577"/>
          <ac:spMkLst>
            <pc:docMk/>
            <pc:sldMk cId="199816191" sldId="265"/>
            <ac:spMk id="5" creationId="{ABBAAC33-E9F3-144D-929D-8B85ACD4D501}"/>
          </ac:spMkLst>
        </pc:spChg>
        <pc:spChg chg="del">
          <ac:chgData name="Eichelberger, Michelle" userId="S::michelle.eichelberger@suny.edu::1bd4442c-2af1-40d1-9d43-8e1df5db51d4" providerId="AD" clId="Web-{2857CFCC-6191-7226-C07F-9FB745A34AEC}" dt="2019-12-10T20:20:41.906" v="299"/>
          <ac:spMkLst>
            <pc:docMk/>
            <pc:sldMk cId="199816191" sldId="265"/>
            <ac:spMk id="15" creationId="{720B99EB-8ED1-6749-9EE6-09AEAC1C16D7}"/>
          </ac:spMkLst>
        </pc:spChg>
        <pc:spChg chg="mod">
          <ac:chgData name="Eichelberger, Michelle" userId="S::michelle.eichelberger@suny.edu::1bd4442c-2af1-40d1-9d43-8e1df5db51d4" providerId="AD" clId="Web-{2857CFCC-6191-7226-C07F-9FB745A34AEC}" dt="2019-12-10T20:22:24.219" v="370" actId="1076"/>
          <ac:spMkLst>
            <pc:docMk/>
            <pc:sldMk cId="199816191" sldId="265"/>
            <ac:spMk id="19" creationId="{E1608256-D41E-7949-9F8B-A7E248C43ECB}"/>
          </ac:spMkLst>
        </pc:spChg>
        <pc:cxnChg chg="mod">
          <ac:chgData name="Eichelberger, Michelle" userId="S::michelle.eichelberger@suny.edu::1bd4442c-2af1-40d1-9d43-8e1df5db51d4" providerId="AD" clId="Web-{2857CFCC-6191-7226-C07F-9FB745A34AEC}" dt="2019-12-10T20:22:24.219" v="369" actId="1076"/>
          <ac:cxnSpMkLst>
            <pc:docMk/>
            <pc:sldMk cId="199816191" sldId="265"/>
            <ac:cxnSpMk id="18" creationId="{A85311A9-0669-8A47-BDE2-7082927DEF72}"/>
          </ac:cxnSpMkLst>
        </pc:cxnChg>
      </pc:sldChg>
      <pc:sldChg chg="modSp add replId">
        <pc:chgData name="Eichelberger, Michelle" userId="S::michelle.eichelberger@suny.edu::1bd4442c-2af1-40d1-9d43-8e1df5db51d4" providerId="AD" clId="Web-{2857CFCC-6191-7226-C07F-9FB745A34AEC}" dt="2019-12-10T20:25:26.969" v="468" actId="20577"/>
        <pc:sldMkLst>
          <pc:docMk/>
          <pc:sldMk cId="2101532884" sldId="266"/>
        </pc:sldMkLst>
        <pc:spChg chg="mod">
          <ac:chgData name="Eichelberger, Michelle" userId="S::michelle.eichelberger@suny.edu::1bd4442c-2af1-40d1-9d43-8e1df5db51d4" providerId="AD" clId="Web-{2857CFCC-6191-7226-C07F-9FB745A34AEC}" dt="2019-12-10T20:25:26.969" v="468" actId="20577"/>
          <ac:spMkLst>
            <pc:docMk/>
            <pc:sldMk cId="2101532884" sldId="266"/>
            <ac:spMk id="3" creationId="{D54A4C61-C6E8-4323-A7BA-48DE2039DBBA}"/>
          </ac:spMkLst>
        </pc:spChg>
      </pc:sldChg>
      <pc:sldChg chg="add replId">
        <pc:chgData name="Eichelberger, Michelle" userId="S::michelle.eichelberger@suny.edu::1bd4442c-2af1-40d1-9d43-8e1df5db51d4" providerId="AD" clId="Web-{2857CFCC-6191-7226-C07F-9FB745A34AEC}" dt="2019-12-10T20:22:56.469" v="375"/>
        <pc:sldMkLst>
          <pc:docMk/>
          <pc:sldMk cId="3780516476" sldId="267"/>
        </pc:sldMkLst>
      </pc:sldChg>
      <pc:sldMasterChg chg="add addSldLayout">
        <pc:chgData name="Eichelberger, Michelle" userId="S::michelle.eichelberger@suny.edu::1bd4442c-2af1-40d1-9d43-8e1df5db51d4" providerId="AD" clId="Web-{2857CFCC-6191-7226-C07F-9FB745A34AEC}" dt="2019-12-10T20:20:22.406" v="294"/>
        <pc:sldMasterMkLst>
          <pc:docMk/>
          <pc:sldMasterMk cId="2789739398" sldId="2147483648"/>
        </pc:sldMasterMkLst>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3277005024" sldId="2147483649"/>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2749112682" sldId="2147483650"/>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3868023711" sldId="2147483651"/>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3947929486" sldId="2147483652"/>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4103010282" sldId="2147483653"/>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3930881351" sldId="2147483654"/>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3558441450" sldId="2147483655"/>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1751312239" sldId="2147483656"/>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3347717819" sldId="2147483657"/>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1466493181" sldId="2147483658"/>
          </pc:sldLayoutMkLst>
        </pc:sldLayoutChg>
        <pc:sldLayoutChg chg="add">
          <pc:chgData name="Eichelberger, Michelle" userId="S::michelle.eichelberger@suny.edu::1bd4442c-2af1-40d1-9d43-8e1df5db51d4" providerId="AD" clId="Web-{2857CFCC-6191-7226-C07F-9FB745A34AEC}" dt="2019-12-10T20:20:22.406" v="294"/>
          <pc:sldLayoutMkLst>
            <pc:docMk/>
            <pc:sldMasterMk cId="2789739398" sldId="2147483648"/>
            <pc:sldLayoutMk cId="319423677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94FF-2476-4B03-A5CD-F4173B50C5ED}" type="datetimeFigureOut">
              <a:rPr lang="en-US" smtClean="0"/>
              <a:t>12/17/2019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984BD-C919-4946-B2D4-4AC3F29B245E}" type="slidenum">
              <a:rPr lang="en-US" smtClean="0"/>
              <a:t>‹#›</a:t>
            </a:fld>
            <a:endParaRPr lang="en-US"/>
          </a:p>
        </p:txBody>
      </p:sp>
    </p:spTree>
    <p:extLst>
      <p:ext uri="{BB962C8B-B14F-4D97-AF65-F5344CB8AC3E}">
        <p14:creationId xmlns:p14="http://schemas.microsoft.com/office/powerpoint/2010/main" val="14260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20</a:t>
            </a:fld>
            <a:endParaRPr lang="en-US"/>
          </a:p>
        </p:txBody>
      </p:sp>
    </p:spTree>
    <p:extLst>
      <p:ext uri="{BB962C8B-B14F-4D97-AF65-F5344CB8AC3E}">
        <p14:creationId xmlns:p14="http://schemas.microsoft.com/office/powerpoint/2010/main" val="246281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12/17/2019</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12/17/2019</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tmp"/><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tmp"/><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6.jpe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mailto:info@slcny.libanswers" TargetMode="External"/><Relationship Id="rId7" Type="http://schemas.openxmlformats.org/officeDocument/2006/relationships/image" Target="../media/image10.png"/><Relationship Id="rId2" Type="http://schemas.openxmlformats.org/officeDocument/2006/relationships/hyperlink" Target="https://info.reprintsdesk.com/customers/academia"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1"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776065" y="1658539"/>
            <a:ext cx="7264951" cy="3570208"/>
          </a:xfrm>
          <a:prstGeom prst="rect">
            <a:avLst/>
          </a:prstGeom>
          <a:noFill/>
        </p:spPr>
        <p:txBody>
          <a:bodyPr wrap="square" rtlCol="0" anchor="t">
            <a:spAutoFit/>
          </a:bodyPr>
          <a:lstStyle/>
          <a:p>
            <a:pPr algn="ctr"/>
            <a:r>
              <a:rPr lang="en-US" sz="4000" dirty="0">
                <a:solidFill>
                  <a:schemeClr val="bg1"/>
                </a:solidFill>
                <a:latin typeface="Calibri Light"/>
                <a:cs typeface="Calibri Light"/>
              </a:rPr>
              <a:t>Alternative Access:</a:t>
            </a:r>
            <a:r>
              <a:rPr lang="en-US" sz="4000" dirty="0">
                <a:latin typeface="Calibri Light"/>
                <a:cs typeface="Calibri Light"/>
              </a:rPr>
              <a:t/>
            </a:r>
            <a:br>
              <a:rPr lang="en-US" sz="4000" dirty="0">
                <a:latin typeface="Calibri Light"/>
                <a:cs typeface="Calibri Light"/>
              </a:rPr>
            </a:br>
            <a:r>
              <a:rPr lang="en-US" sz="4000" dirty="0">
                <a:solidFill>
                  <a:schemeClr val="bg1"/>
                </a:solidFill>
                <a:latin typeface="Calibri Light"/>
                <a:cs typeface="Calibri Light"/>
              </a:rPr>
              <a:t>Configuring </a:t>
            </a:r>
            <a:r>
              <a:rPr lang="en-US" sz="4000" dirty="0" smtClean="0">
                <a:solidFill>
                  <a:schemeClr val="bg1"/>
                </a:solidFill>
                <a:latin typeface="Calibri Light"/>
                <a:cs typeface="Calibri Light"/>
              </a:rPr>
              <a:t>Unmediated </a:t>
            </a:r>
            <a:r>
              <a:rPr lang="en-US" sz="4000" dirty="0">
                <a:solidFill>
                  <a:schemeClr val="bg1"/>
                </a:solidFill>
                <a:latin typeface="Calibri Light"/>
                <a:cs typeface="Calibri Light"/>
              </a:rPr>
              <a:t>Article </a:t>
            </a:r>
            <a:r>
              <a:rPr lang="en-US" sz="4000" dirty="0" smtClean="0">
                <a:solidFill>
                  <a:schemeClr val="bg1"/>
                </a:solidFill>
                <a:latin typeface="Calibri Light"/>
                <a:cs typeface="Calibri Light"/>
              </a:rPr>
              <a:t>Purchasing Via Link Resolver</a:t>
            </a:r>
            <a:endParaRPr lang="en-US" sz="4000" dirty="0">
              <a:solidFill>
                <a:schemeClr val="bg1"/>
              </a:solidFill>
              <a:ea typeface="+mn-lt"/>
              <a:cs typeface="+mn-lt"/>
            </a:endParaRPr>
          </a:p>
          <a:p>
            <a:endParaRPr lang="en-US" sz="6600" dirty="0">
              <a:solidFill>
                <a:schemeClr val="bg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39242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6795317" y="4207095"/>
            <a:ext cx="2715227" cy="1631216"/>
          </a:xfrm>
          <a:prstGeom prst="rect">
            <a:avLst/>
          </a:prstGeom>
          <a:noFill/>
        </p:spPr>
        <p:txBody>
          <a:bodyPr wrap="square" rtlCol="0" anchor="t">
            <a:spAutoFit/>
          </a:bodyPr>
          <a:lstStyle/>
          <a:p>
            <a:pPr algn="r"/>
            <a:r>
              <a:rPr lang="en-US" sz="2000" dirty="0">
                <a:solidFill>
                  <a:schemeClr val="bg1"/>
                </a:solidFill>
                <a:latin typeface="Arial"/>
                <a:cs typeface="Arial"/>
              </a:rPr>
              <a:t>December 18, 2019</a:t>
            </a:r>
          </a:p>
          <a:p>
            <a:pPr algn="r"/>
            <a:endParaRPr lang="en-US" sz="2000" dirty="0">
              <a:solidFill>
                <a:schemeClr val="bg1"/>
              </a:solidFill>
              <a:latin typeface="Arial"/>
              <a:cs typeface="Arial"/>
            </a:endParaRPr>
          </a:p>
          <a:p>
            <a:pPr algn="r"/>
            <a:r>
              <a:rPr lang="en-US" sz="2000" dirty="0">
                <a:solidFill>
                  <a:schemeClr val="bg1"/>
                </a:solidFill>
                <a:latin typeface="Arial"/>
                <a:cs typeface="Arial"/>
              </a:rPr>
              <a:t>Shannon </a:t>
            </a:r>
            <a:r>
              <a:rPr lang="en-US" sz="2000" dirty="0" err="1">
                <a:solidFill>
                  <a:schemeClr val="bg1"/>
                </a:solidFill>
                <a:latin typeface="Arial"/>
                <a:cs typeface="Arial"/>
              </a:rPr>
              <a:t>Pritting</a:t>
            </a:r>
          </a:p>
          <a:p>
            <a:pPr algn="r"/>
            <a:r>
              <a:rPr lang="en-US" sz="2000" dirty="0">
                <a:solidFill>
                  <a:schemeClr val="bg1"/>
                </a:solidFill>
                <a:latin typeface="Arial"/>
                <a:cs typeface="Arial"/>
              </a:rPr>
              <a:t>Tim Jackson</a:t>
            </a:r>
          </a:p>
          <a:p>
            <a:pPr algn="r"/>
            <a:r>
              <a:rPr lang="en-US" sz="2000" dirty="0">
                <a:solidFill>
                  <a:schemeClr val="bg1"/>
                </a:solidFill>
                <a:latin typeface="Arial"/>
                <a:cs typeface="Arial"/>
              </a:rPr>
              <a:t>Michelle Eichelberger</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000" dirty="0" err="1">
                  <a:solidFill>
                    <a:schemeClr val="bg1"/>
                  </a:solidFill>
                  <a:latin typeface="Arial" panose="020B0604020202020204" pitchFamily="34" charset="0"/>
                  <a:cs typeface="Arial" panose="020B0604020202020204" pitchFamily="34" charset="0"/>
                </a:rPr>
                <a:t>www.suny.edu</a:t>
              </a:r>
              <a:endParaRPr lang="en-US" sz="200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99816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3DEA-D9FB-422E-A0E4-E5E5063F7603}"/>
              </a:ext>
            </a:extLst>
          </p:cNvPr>
          <p:cNvSpPr>
            <a:spLocks noGrp="1"/>
          </p:cNvSpPr>
          <p:nvPr>
            <p:ph type="title"/>
          </p:nvPr>
        </p:nvSpPr>
        <p:spPr/>
        <p:txBody>
          <a:bodyPr/>
          <a:lstStyle/>
          <a:p>
            <a:r>
              <a:rPr lang="en-US" dirty="0">
                <a:cs typeface="Calibri Light"/>
              </a:rPr>
              <a:t>How to Set Up Reprints Desk as a General Electronic Service, </a:t>
            </a:r>
            <a:r>
              <a:rPr lang="en-US" dirty="0" err="1">
                <a:cs typeface="Calibri Light"/>
              </a:rPr>
              <a:t>cont</a:t>
            </a:r>
            <a:endParaRPr lang="en-US" dirty="0" err="1"/>
          </a:p>
        </p:txBody>
      </p:sp>
      <p:sp>
        <p:nvSpPr>
          <p:cNvPr id="3" name="Content Placeholder 2">
            <a:extLst>
              <a:ext uri="{FF2B5EF4-FFF2-40B4-BE49-F238E27FC236}">
                <a16:creationId xmlns:a16="http://schemas.microsoft.com/office/drawing/2014/main" id="{D54A4C61-C6E8-4323-A7BA-48DE2039DBBA}"/>
              </a:ext>
            </a:extLst>
          </p:cNvPr>
          <p:cNvSpPr>
            <a:spLocks noGrp="1"/>
          </p:cNvSpPr>
          <p:nvPr>
            <p:ph idx="1"/>
          </p:nvPr>
        </p:nvSpPr>
        <p:spPr>
          <a:xfrm>
            <a:off x="838200" y="1825625"/>
            <a:ext cx="10515600" cy="4726651"/>
          </a:xfrm>
        </p:spPr>
        <p:txBody>
          <a:bodyPr vert="horz" lIns="91440" tIns="45720" rIns="91440" bIns="45720" rtlCol="0" anchor="t">
            <a:normAutofit fontScale="85000" lnSpcReduction="20000"/>
          </a:bodyPr>
          <a:lstStyle/>
          <a:p>
            <a:pPr marL="0" indent="0">
              <a:buNone/>
            </a:pPr>
            <a:r>
              <a:rPr lang="en-US" b="1" dirty="0">
                <a:cs typeface="Calibri"/>
              </a:rPr>
              <a:t>GES Service Availability:</a:t>
            </a:r>
          </a:p>
          <a:p>
            <a:r>
              <a:rPr lang="en-US" dirty="0">
                <a:ea typeface="+mn-lt"/>
                <a:cs typeface="+mn-lt"/>
              </a:rPr>
              <a:t>Service Availability:</a:t>
            </a:r>
          </a:p>
          <a:p>
            <a:r>
              <a:rPr lang="en-US" dirty="0">
                <a:ea typeface="+mn-lt"/>
                <a:cs typeface="+mn-lt"/>
              </a:rPr>
              <a:t>Make sure that default rule at the bottom is Display = false</a:t>
            </a:r>
            <a:endParaRPr lang="en-US" dirty="0"/>
          </a:p>
          <a:p>
            <a:r>
              <a:rPr lang="en-US" dirty="0">
                <a:ea typeface="+mn-lt"/>
                <a:cs typeface="+mn-lt"/>
              </a:rPr>
              <a:t>Use the Service Availability rules to decide when you would like the Reprints Desk link to appear. You could have it appear by genre if you wanted it on all articles. However, if you only want it to appear on selected journals, you can limit that by adding a rule for </a:t>
            </a:r>
            <a:r>
              <a:rPr lang="en-US" dirty="0" err="1">
                <a:ea typeface="+mn-lt"/>
                <a:cs typeface="+mn-lt"/>
              </a:rPr>
              <a:t>rft.issn</a:t>
            </a:r>
            <a:r>
              <a:rPr lang="en-US" dirty="0">
                <a:ea typeface="+mn-lt"/>
                <a:cs typeface="+mn-lt"/>
              </a:rPr>
              <a:t> = [your journal ISSN], </a:t>
            </a:r>
            <a:r>
              <a:rPr lang="en-US" dirty="0" err="1">
                <a:ea typeface="+mn-lt"/>
                <a:cs typeface="+mn-lt"/>
              </a:rPr>
              <a:t>eg</a:t>
            </a:r>
            <a:r>
              <a:rPr lang="en-US" dirty="0">
                <a:ea typeface="+mn-lt"/>
                <a:cs typeface="+mn-lt"/>
              </a:rPr>
              <a:t>,</a:t>
            </a:r>
            <a:endParaRPr lang="en-US" dirty="0"/>
          </a:p>
          <a:p>
            <a:r>
              <a:rPr lang="en-US" dirty="0">
                <a:ea typeface="+mn-lt"/>
                <a:cs typeface="+mn-lt"/>
              </a:rPr>
              <a:t>If you wanted to get even more granular with this rule, you could add date criteria based on </a:t>
            </a:r>
            <a:r>
              <a:rPr lang="en-US" dirty="0" err="1">
                <a:ea typeface="+mn-lt"/>
                <a:cs typeface="+mn-lt"/>
              </a:rPr>
              <a:t>rft.year</a:t>
            </a:r>
            <a:r>
              <a:rPr lang="en-US" dirty="0">
                <a:ea typeface="+mn-lt"/>
                <a:cs typeface="+mn-lt"/>
              </a:rPr>
              <a:t>, something like </a:t>
            </a:r>
            <a:r>
              <a:rPr lang="en-US" dirty="0" err="1">
                <a:ea typeface="+mn-lt"/>
                <a:cs typeface="+mn-lt"/>
              </a:rPr>
              <a:t>rft.year</a:t>
            </a:r>
            <a:r>
              <a:rPr lang="en-US" dirty="0">
                <a:ea typeface="+mn-lt"/>
                <a:cs typeface="+mn-lt"/>
              </a:rPr>
              <a:t> &gt;= 2017</a:t>
            </a:r>
            <a:endParaRPr lang="en-US" dirty="0">
              <a:cs typeface="Calibri"/>
            </a:endParaRPr>
          </a:p>
          <a:p>
            <a:r>
              <a:rPr lang="en-US" dirty="0">
                <a:ea typeface="+mn-lt"/>
                <a:cs typeface="+mn-lt"/>
              </a:rPr>
              <a:t>You will need to add each title as a separate rule because there's no way to use OR for multiple criteria inside of a rule</a:t>
            </a:r>
            <a:endParaRPr lang="en-US" dirty="0"/>
          </a:p>
          <a:p>
            <a:r>
              <a:rPr lang="en-US" dirty="0">
                <a:ea typeface="+mn-lt"/>
                <a:cs typeface="+mn-lt"/>
              </a:rPr>
              <a:t>You could also use the "contains" parameter with the DOI prefix as a way to select only journals from a specific publisher. For instance, all Elsevier articles have a DOI that starts with 10.1016</a:t>
            </a:r>
            <a:endParaRPr lang="en-US" dirty="0"/>
          </a:p>
          <a:p>
            <a:endParaRPr lang="en-US" dirty="0">
              <a:cs typeface="Calibri"/>
            </a:endParaRPr>
          </a:p>
        </p:txBody>
      </p:sp>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a:solidFill>
                      <a:schemeClr val="lt1"/>
                    </a:solidFill>
                    <a:latin typeface="Calibri"/>
                    <a:ea typeface="Calibri"/>
                    <a:cs typeface="Calibri"/>
                    <a:sym typeface="Calibri"/>
                  </a:rPr>
                  <a:t>www.suny.edu</a:t>
                </a:r>
                <a:endParaRPr sz="1575" b="0" i="0" u="none" strike="noStrike" cap="none">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404278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3DEA-D9FB-422E-A0E4-E5E5063F7603}"/>
              </a:ext>
            </a:extLst>
          </p:cNvPr>
          <p:cNvSpPr>
            <a:spLocks noGrp="1"/>
          </p:cNvSpPr>
          <p:nvPr>
            <p:ph type="title"/>
          </p:nvPr>
        </p:nvSpPr>
        <p:spPr/>
        <p:txBody>
          <a:bodyPr/>
          <a:lstStyle/>
          <a:p>
            <a:r>
              <a:rPr lang="en-US" dirty="0">
                <a:cs typeface="Calibri Light"/>
              </a:rPr>
              <a:t>How to Set Up Reprints Desk as a General Electronic Service, </a:t>
            </a:r>
            <a:r>
              <a:rPr lang="en-US" dirty="0" err="1">
                <a:cs typeface="Calibri Light"/>
              </a:rPr>
              <a:t>cont</a:t>
            </a:r>
            <a:endParaRPr lang="en-US" dirty="0" err="1"/>
          </a:p>
        </p:txBody>
      </p:sp>
      <p:sp>
        <p:nvSpPr>
          <p:cNvPr id="3" name="Content Placeholder 2">
            <a:extLst>
              <a:ext uri="{FF2B5EF4-FFF2-40B4-BE49-F238E27FC236}">
                <a16:creationId xmlns:a16="http://schemas.microsoft.com/office/drawing/2014/main" id="{D54A4C61-C6E8-4323-A7BA-48DE2039DBBA}"/>
              </a:ext>
            </a:extLst>
          </p:cNvPr>
          <p:cNvSpPr>
            <a:spLocks noGrp="1"/>
          </p:cNvSpPr>
          <p:nvPr>
            <p:ph idx="1"/>
          </p:nvPr>
        </p:nvSpPr>
        <p:spPr>
          <a:xfrm>
            <a:off x="838200" y="1825625"/>
            <a:ext cx="10515600" cy="723308"/>
          </a:xfrm>
        </p:spPr>
        <p:txBody>
          <a:bodyPr vert="horz" lIns="91440" tIns="45720" rIns="91440" bIns="45720" rtlCol="0" anchor="t">
            <a:normAutofit/>
          </a:bodyPr>
          <a:lstStyle/>
          <a:p>
            <a:pPr marL="0" indent="0">
              <a:buNone/>
            </a:pPr>
            <a:r>
              <a:rPr lang="en-US" b="1" dirty="0">
                <a:cs typeface="Calibri"/>
              </a:rPr>
              <a:t>GES Service Availability:</a:t>
            </a:r>
          </a:p>
          <a:p>
            <a:pPr marL="0" indent="0">
              <a:buNone/>
            </a:pPr>
            <a:endParaRPr lang="en-US" dirty="0">
              <a:cs typeface="Calibri"/>
            </a:endParaRPr>
          </a:p>
        </p:txBody>
      </p:sp>
      <p:pic>
        <p:nvPicPr>
          <p:cNvPr id="4" name="Picture 4" descr="A screenshot of a cell phone&#10;&#10;Description generated with very high confidence">
            <a:extLst>
              <a:ext uri="{FF2B5EF4-FFF2-40B4-BE49-F238E27FC236}">
                <a16:creationId xmlns:a16="http://schemas.microsoft.com/office/drawing/2014/main" id="{BDBA38FB-D75B-4E9A-9A9D-3DD7471C7092}"/>
              </a:ext>
            </a:extLst>
          </p:cNvPr>
          <p:cNvPicPr>
            <a:picLocks noChangeAspect="1"/>
          </p:cNvPicPr>
          <p:nvPr/>
        </p:nvPicPr>
        <p:blipFill>
          <a:blip r:embed="rId2"/>
          <a:stretch>
            <a:fillRect/>
          </a:stretch>
        </p:blipFill>
        <p:spPr>
          <a:xfrm>
            <a:off x="842962" y="2381193"/>
            <a:ext cx="10768012" cy="4119676"/>
          </a:xfrm>
          <a:prstGeom prst="rect">
            <a:avLst/>
          </a:prstGeom>
        </p:spPr>
      </p:pic>
    </p:spTree>
    <p:extLst>
      <p:ext uri="{BB962C8B-B14F-4D97-AF65-F5344CB8AC3E}">
        <p14:creationId xmlns:p14="http://schemas.microsoft.com/office/powerpoint/2010/main" val="2563268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Parameters on Service Availability Rules?</a:t>
            </a:r>
            <a:endParaRPr lang="en-US" dirty="0"/>
          </a:p>
        </p:txBody>
      </p:sp>
      <p:sp>
        <p:nvSpPr>
          <p:cNvPr id="3" name="Content Placeholder 2"/>
          <p:cNvSpPr>
            <a:spLocks noGrp="1"/>
          </p:cNvSpPr>
          <p:nvPr>
            <p:ph idx="1"/>
          </p:nvPr>
        </p:nvSpPr>
        <p:spPr>
          <a:xfrm>
            <a:off x="838200" y="1825625"/>
            <a:ext cx="4637049" cy="4140277"/>
          </a:xfrm>
        </p:spPr>
        <p:txBody>
          <a:bodyPr/>
          <a:lstStyle/>
          <a:p>
            <a:r>
              <a:rPr lang="en-US" dirty="0" smtClean="0"/>
              <a:t>Are standard </a:t>
            </a:r>
            <a:r>
              <a:rPr lang="en-US" dirty="0" err="1" smtClean="0"/>
              <a:t>OpenURL</a:t>
            </a:r>
            <a:r>
              <a:rPr lang="en-US" dirty="0" smtClean="0"/>
              <a:t> attributes.</a:t>
            </a:r>
          </a:p>
          <a:p>
            <a:r>
              <a:rPr lang="en-US" dirty="0" smtClean="0"/>
              <a:t>Most useful fields to use:</a:t>
            </a:r>
          </a:p>
          <a:p>
            <a:pPr lvl="1"/>
            <a:r>
              <a:rPr lang="en-US" dirty="0" err="1" smtClean="0"/>
              <a:t>rft.date</a:t>
            </a:r>
            <a:endParaRPr lang="en-US" dirty="0" smtClean="0"/>
          </a:p>
          <a:p>
            <a:pPr lvl="1"/>
            <a:r>
              <a:rPr lang="en-US" dirty="0" err="1" smtClean="0"/>
              <a:t>rft.doi</a:t>
            </a:r>
            <a:endParaRPr lang="en-US" dirty="0" smtClean="0"/>
          </a:p>
          <a:p>
            <a:pPr lvl="1"/>
            <a:r>
              <a:rPr lang="en-US" dirty="0" err="1" smtClean="0"/>
              <a:t>rft.issn</a:t>
            </a:r>
            <a:endParaRPr lang="en-US" dirty="0" smtClean="0"/>
          </a:p>
          <a:p>
            <a:pPr lvl="1"/>
            <a:r>
              <a:rPr lang="en-US" dirty="0" err="1" smtClean="0"/>
              <a:t>rft.jtitle</a:t>
            </a:r>
            <a:endParaRPr lang="en-US" dirty="0" smtClean="0"/>
          </a:p>
          <a:p>
            <a:pPr lvl="1"/>
            <a:r>
              <a:rPr lang="en-US" dirty="0" err="1" smtClean="0"/>
              <a:t>rft.volume</a:t>
            </a:r>
            <a:endParaRPr lang="en-US" dirty="0" smtClean="0"/>
          </a:p>
          <a:p>
            <a:endParaRPr lang="en-US" dirty="0" smtClean="0"/>
          </a:p>
          <a:p>
            <a:endParaRPr lang="en-US" dirty="0"/>
          </a:p>
        </p:txBody>
      </p:sp>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a:solidFill>
                      <a:schemeClr val="lt1"/>
                    </a:solidFill>
                    <a:latin typeface="Calibri"/>
                    <a:ea typeface="Calibri"/>
                    <a:cs typeface="Calibri"/>
                    <a:sym typeface="Calibri"/>
                  </a:rPr>
                  <a:t>www.suny.edu</a:t>
                </a:r>
                <a:endParaRPr sz="1575" b="0" i="0" u="none" strike="noStrike" cap="none">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pic>
        <p:nvPicPr>
          <p:cNvPr id="13" name="Picture 12"/>
          <p:cNvPicPr>
            <a:picLocks noChangeAspect="1"/>
          </p:cNvPicPr>
          <p:nvPr/>
        </p:nvPicPr>
        <p:blipFill>
          <a:blip r:embed="rId6"/>
          <a:stretch>
            <a:fillRect/>
          </a:stretch>
        </p:blipFill>
        <p:spPr>
          <a:xfrm>
            <a:off x="5397472" y="1797124"/>
            <a:ext cx="5730553" cy="2738085"/>
          </a:xfrm>
          <a:prstGeom prst="rect">
            <a:avLst/>
          </a:prstGeom>
        </p:spPr>
      </p:pic>
    </p:spTree>
    <p:extLst>
      <p:ext uri="{BB962C8B-B14F-4D97-AF65-F5344CB8AC3E}">
        <p14:creationId xmlns:p14="http://schemas.microsoft.com/office/powerpoint/2010/main" val="269505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3DEA-D9FB-422E-A0E4-E5E5063F7603}"/>
              </a:ext>
            </a:extLst>
          </p:cNvPr>
          <p:cNvSpPr>
            <a:spLocks noGrp="1"/>
          </p:cNvSpPr>
          <p:nvPr>
            <p:ph type="title"/>
          </p:nvPr>
        </p:nvSpPr>
        <p:spPr/>
        <p:txBody>
          <a:bodyPr/>
          <a:lstStyle/>
          <a:p>
            <a:r>
              <a:rPr lang="en-US" dirty="0" smtClean="0"/>
              <a:t>Configuring Display Logic</a:t>
            </a:r>
            <a:endParaRPr lang="en-US" dirty="0"/>
          </a:p>
        </p:txBody>
      </p:sp>
      <p:sp>
        <p:nvSpPr>
          <p:cNvPr id="3" name="Content Placeholder 2">
            <a:extLst>
              <a:ext uri="{FF2B5EF4-FFF2-40B4-BE49-F238E27FC236}">
                <a16:creationId xmlns:a16="http://schemas.microsoft.com/office/drawing/2014/main" id="{D54A4C61-C6E8-4323-A7BA-48DE2039DBBA}"/>
              </a:ext>
            </a:extLst>
          </p:cNvPr>
          <p:cNvSpPr>
            <a:spLocks noGrp="1"/>
          </p:cNvSpPr>
          <p:nvPr>
            <p:ph idx="1"/>
          </p:nvPr>
        </p:nvSpPr>
        <p:spPr>
          <a:xfrm>
            <a:off x="838200" y="1825625"/>
            <a:ext cx="5753101" cy="4732338"/>
          </a:xfrm>
        </p:spPr>
        <p:txBody>
          <a:bodyPr vert="horz" lIns="91440" tIns="45720" rIns="91440" bIns="45720" rtlCol="0" anchor="t">
            <a:normAutofit fontScale="92500" lnSpcReduction="10000"/>
          </a:bodyPr>
          <a:lstStyle/>
          <a:p>
            <a:pPr marL="0" indent="0">
              <a:buNone/>
            </a:pPr>
            <a:r>
              <a:rPr lang="en-US" b="1" dirty="0">
                <a:cs typeface="Calibri"/>
              </a:rPr>
              <a:t>Display Logic:</a:t>
            </a:r>
            <a:r>
              <a:rPr lang="en-US" dirty="0">
                <a:cs typeface="Calibri"/>
              </a:rPr>
              <a:t> </a:t>
            </a:r>
            <a:endParaRPr lang="en-US"/>
          </a:p>
          <a:p>
            <a:r>
              <a:rPr lang="en-US" dirty="0">
                <a:ea typeface="+mn-lt"/>
                <a:cs typeface="+mn-lt"/>
              </a:rPr>
              <a:t>Go to Config-&gt;Institution-&gt;Fulfillment-&gt;Discovery Interface Display Logic-&gt;Display Logic Rules</a:t>
            </a:r>
            <a:endParaRPr lang="en-US">
              <a:cs typeface="Calibri"/>
            </a:endParaRPr>
          </a:p>
          <a:p>
            <a:r>
              <a:rPr lang="en-US" dirty="0">
                <a:ea typeface="+mn-lt"/>
                <a:cs typeface="+mn-lt"/>
              </a:rPr>
              <a:t>Add a rule to hide the Reprints Desk rule for the patron groups who aren't allowed to place orders</a:t>
            </a:r>
            <a:endParaRPr lang="en-US" dirty="0">
              <a:cs typeface="Calibri"/>
            </a:endParaRPr>
          </a:p>
          <a:p>
            <a:r>
              <a:rPr lang="en-US" dirty="0">
                <a:cs typeface="Calibri"/>
              </a:rPr>
              <a:t>May want to hide </a:t>
            </a:r>
            <a:r>
              <a:rPr lang="en-US" dirty="0" err="1">
                <a:cs typeface="Calibri"/>
              </a:rPr>
              <a:t>ILLiad</a:t>
            </a:r>
            <a:r>
              <a:rPr lang="en-US" dirty="0">
                <a:cs typeface="Calibri"/>
              </a:rPr>
              <a:t> if reprints yes, or you could leave both </a:t>
            </a:r>
            <a:r>
              <a:rPr lang="en-US" dirty="0" err="1">
                <a:cs typeface="Calibri"/>
              </a:rPr>
              <a:t>ILLiad</a:t>
            </a:r>
            <a:r>
              <a:rPr lang="en-US" dirty="0">
                <a:cs typeface="Calibri"/>
              </a:rPr>
              <a:t> and Reprints, though you might want to put them both behind login to avoid confusion and make them show at same time</a:t>
            </a:r>
          </a:p>
        </p:txBody>
      </p:sp>
      <p:pic>
        <p:nvPicPr>
          <p:cNvPr id="4" name="Picture 4" descr="A screenshot of a cell phone&#10;&#10;Description generated with very high confidence">
            <a:extLst>
              <a:ext uri="{FF2B5EF4-FFF2-40B4-BE49-F238E27FC236}">
                <a16:creationId xmlns:a16="http://schemas.microsoft.com/office/drawing/2014/main" id="{69F550D7-B19F-430E-95E1-89CBF4E98241}"/>
              </a:ext>
            </a:extLst>
          </p:cNvPr>
          <p:cNvPicPr>
            <a:picLocks noChangeAspect="1"/>
          </p:cNvPicPr>
          <p:nvPr/>
        </p:nvPicPr>
        <p:blipFill>
          <a:blip r:embed="rId2"/>
          <a:stretch>
            <a:fillRect/>
          </a:stretch>
        </p:blipFill>
        <p:spPr>
          <a:xfrm>
            <a:off x="6748462" y="2948178"/>
            <a:ext cx="5053012" cy="2509454"/>
          </a:xfrm>
          <a:prstGeom prst="rect">
            <a:avLst/>
          </a:prstGeom>
        </p:spPr>
      </p:pic>
      <p:grpSp>
        <p:nvGrpSpPr>
          <p:cNvPr id="5" name="Google Shape;69;p2"/>
          <p:cNvGrpSpPr/>
          <p:nvPr/>
        </p:nvGrpSpPr>
        <p:grpSpPr>
          <a:xfrm>
            <a:off x="7166335" y="6312426"/>
            <a:ext cx="5025665" cy="545574"/>
            <a:chOff x="5487971" y="6144119"/>
            <a:chExt cx="6700887" cy="727432"/>
          </a:xfrm>
        </p:grpSpPr>
        <p:sp>
          <p:nvSpPr>
            <p:cNvPr id="6"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7"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8" name="Google Shape;72;p2"/>
            <p:cNvGrpSpPr/>
            <p:nvPr/>
          </p:nvGrpSpPr>
          <p:grpSpPr>
            <a:xfrm>
              <a:off x="6320303" y="6287602"/>
              <a:ext cx="5548758" cy="438513"/>
              <a:chOff x="6320303" y="6041112"/>
              <a:chExt cx="5548758" cy="438513"/>
            </a:xfrm>
          </p:grpSpPr>
          <p:pic>
            <p:nvPicPr>
              <p:cNvPr id="9" name="Google Shape;73;p2"/>
              <p:cNvPicPr preferRelativeResize="0"/>
              <p:nvPr/>
            </p:nvPicPr>
            <p:blipFill rotWithShape="1">
              <a:blip r:embed="rId3">
                <a:alphaModFix/>
              </a:blip>
              <a:srcRect/>
              <a:stretch/>
            </p:blipFill>
            <p:spPr>
              <a:xfrm>
                <a:off x="10024677" y="6086656"/>
                <a:ext cx="435078" cy="354589"/>
              </a:xfrm>
              <a:prstGeom prst="rect">
                <a:avLst/>
              </a:prstGeom>
              <a:noFill/>
              <a:ln>
                <a:noFill/>
              </a:ln>
            </p:spPr>
          </p:pic>
          <p:pic>
            <p:nvPicPr>
              <p:cNvPr id="10" name="Google Shape;74;p2"/>
              <p:cNvPicPr preferRelativeResize="0"/>
              <p:nvPr/>
            </p:nvPicPr>
            <p:blipFill rotWithShape="1">
              <a:blip r:embed="rId4">
                <a:alphaModFix/>
              </a:blip>
              <a:srcRect/>
              <a:stretch/>
            </p:blipFill>
            <p:spPr>
              <a:xfrm>
                <a:off x="10660050" y="6064185"/>
                <a:ext cx="413343" cy="413343"/>
              </a:xfrm>
              <a:prstGeom prst="rect">
                <a:avLst/>
              </a:prstGeom>
              <a:noFill/>
              <a:ln>
                <a:noFill/>
              </a:ln>
            </p:spPr>
          </p:pic>
          <p:sp>
            <p:nvSpPr>
              <p:cNvPr id="11"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12" name="Google Shape;76;p2"/>
              <p:cNvPicPr preferRelativeResize="0"/>
              <p:nvPr/>
            </p:nvPicPr>
            <p:blipFill rotWithShape="1">
              <a:blip r:embed="rId5">
                <a:alphaModFix/>
              </a:blip>
              <a:srcRect/>
              <a:stretch/>
            </p:blipFill>
            <p:spPr>
              <a:xfrm>
                <a:off x="9367496" y="6062787"/>
                <a:ext cx="413343" cy="416838"/>
              </a:xfrm>
              <a:prstGeom prst="rect">
                <a:avLst/>
              </a:prstGeom>
              <a:noFill/>
              <a:ln>
                <a:noFill/>
              </a:ln>
            </p:spPr>
          </p:pic>
          <p:pic>
            <p:nvPicPr>
              <p:cNvPr id="13" name="Google Shape;77;p2"/>
              <p:cNvPicPr preferRelativeResize="0"/>
              <p:nvPr/>
            </p:nvPicPr>
            <p:blipFill rotWithShape="1">
              <a:blip r:embed="rId6">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1921579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18" y="93549"/>
            <a:ext cx="10515600" cy="1325563"/>
          </a:xfrm>
        </p:spPr>
        <p:txBody>
          <a:bodyPr/>
          <a:lstStyle/>
          <a:p>
            <a:r>
              <a:rPr lang="en-US" dirty="0" smtClean="0"/>
              <a:t>User Experience of Link-Resolver Based Article Purchasing</a:t>
            </a:r>
            <a:endParaRPr lang="en-US" dirty="0"/>
          </a:p>
        </p:txBody>
      </p:sp>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4">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5">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a:solidFill>
                      <a:schemeClr val="lt1"/>
                    </a:solidFill>
                    <a:latin typeface="Calibri"/>
                    <a:ea typeface="Calibri"/>
                    <a:cs typeface="Calibri"/>
                    <a:sym typeface="Calibri"/>
                  </a:rPr>
                  <a:t>www.suny.edu</a:t>
                </a:r>
                <a:endParaRPr sz="1575" b="0" i="0" u="none" strike="noStrike" cap="none">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6">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7">
                <a:alphaModFix/>
              </a:blip>
              <a:srcRect/>
              <a:stretch/>
            </p:blipFill>
            <p:spPr>
              <a:xfrm>
                <a:off x="11325778" y="6072566"/>
                <a:ext cx="543283" cy="382767"/>
              </a:xfrm>
              <a:prstGeom prst="rect">
                <a:avLst/>
              </a:prstGeom>
              <a:noFill/>
              <a:ln>
                <a:noFill/>
              </a:ln>
            </p:spPr>
          </p:pic>
        </p:grpSp>
      </p:grpSp>
      <p:pic>
        <p:nvPicPr>
          <p:cNvPr id="13" name="reprint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1431973" y="1525548"/>
            <a:ext cx="9613421" cy="4351338"/>
          </a:xfrm>
        </p:spPr>
      </p:pic>
    </p:spTree>
    <p:extLst>
      <p:ext uri="{BB962C8B-B14F-4D97-AF65-F5344CB8AC3E}">
        <p14:creationId xmlns:p14="http://schemas.microsoft.com/office/powerpoint/2010/main" val="287709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Link Resolver Based Purchasing: </a:t>
            </a:r>
            <a:r>
              <a:rPr lang="en-US" dirty="0"/>
              <a:t>4 Steps and Access in 2-30 Minutes</a:t>
            </a:r>
          </a:p>
        </p:txBody>
      </p:sp>
      <p:pic>
        <p:nvPicPr>
          <p:cNvPr id="1026" name="Picture 2" descr="https://static.thenounproject.com/png/81913-20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4652" y="2039007"/>
            <a:ext cx="1361027" cy="13610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thenounproject.com/png/43062-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236" y="1870652"/>
            <a:ext cx="931353" cy="9313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8119" y="1762423"/>
            <a:ext cx="3534468" cy="1973071"/>
          </a:xfrm>
          <a:prstGeom prst="rect">
            <a:avLst/>
          </a:prstGeom>
        </p:spPr>
      </p:pic>
      <p:pic>
        <p:nvPicPr>
          <p:cNvPr id="14" name="Content Placeholder 1"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390" y="1367642"/>
            <a:ext cx="2667158" cy="2144725"/>
          </a:xfrm>
          <a:prstGeom prst="rect">
            <a:avLst/>
          </a:prstGeom>
        </p:spPr>
      </p:pic>
      <p:pic>
        <p:nvPicPr>
          <p:cNvPr id="15" name="Picture 14"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728" y="3977370"/>
            <a:ext cx="2883718" cy="1973071"/>
          </a:xfrm>
          <a:prstGeom prst="rect">
            <a:avLst/>
          </a:prstGeom>
        </p:spPr>
      </p:pic>
      <p:pic>
        <p:nvPicPr>
          <p:cNvPr id="16" name="Picture 6" descr="https://static.thenounproject.com/png/1658745-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0390" y="4527769"/>
            <a:ext cx="1083563" cy="1083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tatic.thenounproject.com/png/1002247-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9349" y="4527769"/>
            <a:ext cx="1055123" cy="105512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897008" y="3125714"/>
            <a:ext cx="1072055" cy="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918319" y="2748958"/>
            <a:ext cx="1072055" cy="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125590" y="3611520"/>
            <a:ext cx="875496" cy="1030706"/>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grpSp>
        <p:nvGrpSpPr>
          <p:cNvPr id="22" name="Google Shape;69;p2"/>
          <p:cNvGrpSpPr/>
          <p:nvPr/>
        </p:nvGrpSpPr>
        <p:grpSpPr>
          <a:xfrm>
            <a:off x="7166335" y="6312426"/>
            <a:ext cx="5025665" cy="545574"/>
            <a:chOff x="5487971" y="6144119"/>
            <a:chExt cx="6700887" cy="727432"/>
          </a:xfrm>
        </p:grpSpPr>
        <p:sp>
          <p:nvSpPr>
            <p:cNvPr id="23"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4"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25" name="Google Shape;72;p2"/>
            <p:cNvGrpSpPr/>
            <p:nvPr/>
          </p:nvGrpSpPr>
          <p:grpSpPr>
            <a:xfrm>
              <a:off x="6320303" y="6287602"/>
              <a:ext cx="5548758" cy="438513"/>
              <a:chOff x="6320303" y="6041112"/>
              <a:chExt cx="5548758" cy="438513"/>
            </a:xfrm>
          </p:grpSpPr>
          <p:pic>
            <p:nvPicPr>
              <p:cNvPr id="26" name="Google Shape;73;p2"/>
              <p:cNvPicPr preferRelativeResize="0"/>
              <p:nvPr/>
            </p:nvPicPr>
            <p:blipFill rotWithShape="1">
              <a:blip r:embed="rId9">
                <a:alphaModFix/>
              </a:blip>
              <a:srcRect/>
              <a:stretch/>
            </p:blipFill>
            <p:spPr>
              <a:xfrm>
                <a:off x="10024677" y="6086656"/>
                <a:ext cx="435078" cy="354589"/>
              </a:xfrm>
              <a:prstGeom prst="rect">
                <a:avLst/>
              </a:prstGeom>
              <a:noFill/>
              <a:ln>
                <a:noFill/>
              </a:ln>
            </p:spPr>
          </p:pic>
          <p:pic>
            <p:nvPicPr>
              <p:cNvPr id="27" name="Google Shape;74;p2"/>
              <p:cNvPicPr preferRelativeResize="0"/>
              <p:nvPr/>
            </p:nvPicPr>
            <p:blipFill rotWithShape="1">
              <a:blip r:embed="rId10">
                <a:alphaModFix/>
              </a:blip>
              <a:srcRect/>
              <a:stretch/>
            </p:blipFill>
            <p:spPr>
              <a:xfrm>
                <a:off x="10660050" y="6064185"/>
                <a:ext cx="413343" cy="413343"/>
              </a:xfrm>
              <a:prstGeom prst="rect">
                <a:avLst/>
              </a:prstGeom>
              <a:noFill/>
              <a:ln>
                <a:noFill/>
              </a:ln>
            </p:spPr>
          </p:pic>
          <p:sp>
            <p:nvSpPr>
              <p:cNvPr id="28"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29" name="Google Shape;76;p2"/>
              <p:cNvPicPr preferRelativeResize="0"/>
              <p:nvPr/>
            </p:nvPicPr>
            <p:blipFill rotWithShape="1">
              <a:blip r:embed="rId11">
                <a:alphaModFix/>
              </a:blip>
              <a:srcRect/>
              <a:stretch/>
            </p:blipFill>
            <p:spPr>
              <a:xfrm>
                <a:off x="9367496" y="6062787"/>
                <a:ext cx="413343" cy="416838"/>
              </a:xfrm>
              <a:prstGeom prst="rect">
                <a:avLst/>
              </a:prstGeom>
              <a:noFill/>
              <a:ln>
                <a:noFill/>
              </a:ln>
            </p:spPr>
          </p:pic>
          <p:pic>
            <p:nvPicPr>
              <p:cNvPr id="30" name="Google Shape;77;p2"/>
              <p:cNvPicPr preferRelativeResize="0"/>
              <p:nvPr/>
            </p:nvPicPr>
            <p:blipFill rotWithShape="1">
              <a:blip r:embed="rId12">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623042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653" y="260909"/>
            <a:ext cx="10515600" cy="1325563"/>
          </a:xfrm>
        </p:spPr>
        <p:txBody>
          <a:bodyPr/>
          <a:lstStyle/>
          <a:p>
            <a:r>
              <a:rPr lang="en-US" dirty="0" smtClean="0"/>
              <a:t>Link Resolver Steps</a:t>
            </a:r>
            <a:endParaRPr lang="en-US" dirty="0"/>
          </a:p>
        </p:txBody>
      </p:sp>
      <p:grpSp>
        <p:nvGrpSpPr>
          <p:cNvPr id="21" name="Group 20"/>
          <p:cNvGrpSpPr/>
          <p:nvPr/>
        </p:nvGrpSpPr>
        <p:grpSpPr>
          <a:xfrm>
            <a:off x="1040130" y="1545430"/>
            <a:ext cx="685800" cy="608965"/>
            <a:chOff x="4823460" y="1414144"/>
            <a:chExt cx="685800" cy="608965"/>
          </a:xfrm>
        </p:grpSpPr>
        <p:sp>
          <p:nvSpPr>
            <p:cNvPr id="16" name="Oval 15"/>
            <p:cNvSpPr/>
            <p:nvPr/>
          </p:nvSpPr>
          <p:spPr>
            <a:xfrm>
              <a:off x="4823460" y="1414144"/>
              <a:ext cx="685800" cy="608965"/>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017770" y="1490633"/>
              <a:ext cx="354330" cy="400110"/>
            </a:xfrm>
            <a:prstGeom prst="rect">
              <a:avLst/>
            </a:prstGeom>
            <a:noFill/>
          </p:spPr>
          <p:txBody>
            <a:bodyPr wrap="square" rtlCol="0">
              <a:spAutoFit/>
            </a:bodyPr>
            <a:lstStyle/>
            <a:p>
              <a:r>
                <a:rPr lang="en-US" sz="2000" b="1">
                  <a:solidFill>
                    <a:schemeClr val="bg1">
                      <a:lumMod val="95000"/>
                    </a:schemeClr>
                  </a:solidFill>
                </a:rPr>
                <a:t>1</a:t>
              </a:r>
            </a:p>
          </p:txBody>
        </p:sp>
      </p:grpSp>
      <p:grpSp>
        <p:nvGrpSpPr>
          <p:cNvPr id="22" name="Group 21"/>
          <p:cNvGrpSpPr/>
          <p:nvPr/>
        </p:nvGrpSpPr>
        <p:grpSpPr>
          <a:xfrm>
            <a:off x="3229668" y="1484951"/>
            <a:ext cx="685800" cy="608965"/>
            <a:chOff x="4823460" y="1414144"/>
            <a:chExt cx="685800" cy="608965"/>
          </a:xfrm>
        </p:grpSpPr>
        <p:sp>
          <p:nvSpPr>
            <p:cNvPr id="23" name="Oval 22"/>
            <p:cNvSpPr/>
            <p:nvPr/>
          </p:nvSpPr>
          <p:spPr>
            <a:xfrm>
              <a:off x="4823460" y="1414144"/>
              <a:ext cx="685800" cy="608965"/>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017770" y="1490633"/>
              <a:ext cx="354330" cy="400110"/>
            </a:xfrm>
            <a:prstGeom prst="rect">
              <a:avLst/>
            </a:prstGeom>
            <a:noFill/>
          </p:spPr>
          <p:txBody>
            <a:bodyPr wrap="square" rtlCol="0">
              <a:spAutoFit/>
            </a:bodyPr>
            <a:lstStyle/>
            <a:p>
              <a:r>
                <a:rPr lang="en-US" sz="2000" b="1">
                  <a:solidFill>
                    <a:schemeClr val="bg1">
                      <a:lumMod val="95000"/>
                    </a:schemeClr>
                  </a:solidFill>
                </a:rPr>
                <a:t>2</a:t>
              </a:r>
            </a:p>
          </p:txBody>
        </p:sp>
      </p:grpSp>
      <p:grpSp>
        <p:nvGrpSpPr>
          <p:cNvPr id="25" name="Group 24"/>
          <p:cNvGrpSpPr/>
          <p:nvPr/>
        </p:nvGrpSpPr>
        <p:grpSpPr>
          <a:xfrm>
            <a:off x="7053002" y="1285601"/>
            <a:ext cx="685800" cy="608965"/>
            <a:chOff x="4823460" y="1414144"/>
            <a:chExt cx="685800" cy="608965"/>
          </a:xfrm>
        </p:grpSpPr>
        <p:sp>
          <p:nvSpPr>
            <p:cNvPr id="26" name="Oval 25"/>
            <p:cNvSpPr/>
            <p:nvPr/>
          </p:nvSpPr>
          <p:spPr>
            <a:xfrm>
              <a:off x="4823460" y="1414144"/>
              <a:ext cx="685800" cy="608965"/>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017770" y="1490633"/>
              <a:ext cx="354330" cy="400110"/>
            </a:xfrm>
            <a:prstGeom prst="rect">
              <a:avLst/>
            </a:prstGeom>
            <a:noFill/>
          </p:spPr>
          <p:txBody>
            <a:bodyPr wrap="square" rtlCol="0">
              <a:spAutoFit/>
            </a:bodyPr>
            <a:lstStyle/>
            <a:p>
              <a:r>
                <a:rPr lang="en-US" sz="2000" b="1">
                  <a:solidFill>
                    <a:schemeClr val="bg1">
                      <a:lumMod val="95000"/>
                    </a:schemeClr>
                  </a:solidFill>
                </a:rPr>
                <a:t>3</a:t>
              </a:r>
            </a:p>
          </p:txBody>
        </p:sp>
      </p:grpSp>
      <p:grpSp>
        <p:nvGrpSpPr>
          <p:cNvPr id="28" name="Group 27"/>
          <p:cNvGrpSpPr/>
          <p:nvPr/>
        </p:nvGrpSpPr>
        <p:grpSpPr>
          <a:xfrm>
            <a:off x="10130270" y="1240947"/>
            <a:ext cx="685800" cy="608965"/>
            <a:chOff x="4823460" y="1414144"/>
            <a:chExt cx="685800" cy="608965"/>
          </a:xfrm>
        </p:grpSpPr>
        <p:sp>
          <p:nvSpPr>
            <p:cNvPr id="29" name="Oval 28"/>
            <p:cNvSpPr/>
            <p:nvPr/>
          </p:nvSpPr>
          <p:spPr>
            <a:xfrm>
              <a:off x="4823460" y="1414144"/>
              <a:ext cx="685800" cy="608965"/>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017770" y="1490633"/>
              <a:ext cx="354330" cy="400110"/>
            </a:xfrm>
            <a:prstGeom prst="rect">
              <a:avLst/>
            </a:prstGeom>
            <a:noFill/>
          </p:spPr>
          <p:txBody>
            <a:bodyPr wrap="square" rtlCol="0">
              <a:spAutoFit/>
            </a:bodyPr>
            <a:lstStyle/>
            <a:p>
              <a:r>
                <a:rPr lang="en-US" sz="2000" b="1">
                  <a:solidFill>
                    <a:schemeClr val="bg1">
                      <a:lumMod val="95000"/>
                    </a:schemeClr>
                  </a:solidFill>
                </a:rPr>
                <a:t>4</a:t>
              </a:r>
            </a:p>
          </p:txBody>
        </p:sp>
      </p:grpSp>
      <p:pic>
        <p:nvPicPr>
          <p:cNvPr id="31" name="Picture 2" descr="https://static.thenounproject.com/png/81913-20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4653" y="2337356"/>
            <a:ext cx="1062678" cy="10626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static.thenounproject.com/png/43062-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538" y="2337356"/>
            <a:ext cx="747928" cy="7479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497331" y="3400034"/>
            <a:ext cx="1863089" cy="1477328"/>
          </a:xfrm>
          <a:prstGeom prst="rect">
            <a:avLst/>
          </a:prstGeom>
          <a:noFill/>
        </p:spPr>
        <p:txBody>
          <a:bodyPr wrap="square" rtlCol="0">
            <a:spAutoFit/>
          </a:bodyPr>
          <a:lstStyle/>
          <a:p>
            <a:r>
              <a:rPr lang="en-US"/>
              <a:t>You find article you want via search (Google Scholar, Library Discovery, </a:t>
            </a:r>
            <a:r>
              <a:rPr lang="en-US" err="1"/>
              <a:t>etc</a:t>
            </a:r>
            <a:r>
              <a:rPr lang="en-US"/>
              <a:t>)</a:t>
            </a:r>
          </a:p>
        </p:txBody>
      </p:sp>
      <p:pic>
        <p:nvPicPr>
          <p:cNvPr id="34" name="Picture 33"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524" y="2258807"/>
            <a:ext cx="2693033" cy="1419264"/>
          </a:xfrm>
          <a:prstGeom prst="rect">
            <a:avLst/>
          </a:prstGeom>
        </p:spPr>
      </p:pic>
      <p:sp>
        <p:nvSpPr>
          <p:cNvPr id="37" name="TextBox 36"/>
          <p:cNvSpPr txBox="1"/>
          <p:nvPr/>
        </p:nvSpPr>
        <p:spPr>
          <a:xfrm>
            <a:off x="3915468" y="3801280"/>
            <a:ext cx="1863089" cy="1477328"/>
          </a:xfrm>
          <a:prstGeom prst="rect">
            <a:avLst/>
          </a:prstGeom>
          <a:noFill/>
        </p:spPr>
        <p:txBody>
          <a:bodyPr wrap="square" rtlCol="0">
            <a:spAutoFit/>
          </a:bodyPr>
          <a:lstStyle/>
          <a:p>
            <a:r>
              <a:rPr lang="en-US"/>
              <a:t>You’re taken to the tool your library uses to provide you access </a:t>
            </a:r>
          </a:p>
        </p:txBody>
      </p:sp>
      <p:sp>
        <p:nvSpPr>
          <p:cNvPr id="40" name="TextBox 39"/>
          <p:cNvSpPr txBox="1"/>
          <p:nvPr/>
        </p:nvSpPr>
        <p:spPr>
          <a:xfrm>
            <a:off x="6189773" y="4539944"/>
            <a:ext cx="2822518" cy="1200329"/>
          </a:xfrm>
          <a:prstGeom prst="rect">
            <a:avLst/>
          </a:prstGeom>
          <a:noFill/>
        </p:spPr>
        <p:txBody>
          <a:bodyPr wrap="square" rtlCol="0">
            <a:spAutoFit/>
          </a:bodyPr>
          <a:lstStyle/>
          <a:p>
            <a:r>
              <a:rPr lang="en-US" dirty="0"/>
              <a:t>A Link in the library’s tool takes you to a request form that will trigger a pdf to be sent to your email</a:t>
            </a:r>
          </a:p>
        </p:txBody>
      </p:sp>
      <p:pic>
        <p:nvPicPr>
          <p:cNvPr id="35" name="Content Placeholder 1"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8925" y="2267594"/>
            <a:ext cx="2353954" cy="1892870"/>
          </a:xfrm>
          <a:prstGeom prst="rect">
            <a:avLst/>
          </a:prstGeom>
        </p:spPr>
      </p:pic>
      <p:pic>
        <p:nvPicPr>
          <p:cNvPr id="36" name="Picture 35"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3953" y="2408746"/>
            <a:ext cx="2449662" cy="1676085"/>
          </a:xfrm>
          <a:prstGeom prst="rect">
            <a:avLst/>
          </a:prstGeom>
        </p:spPr>
      </p:pic>
      <p:pic>
        <p:nvPicPr>
          <p:cNvPr id="41" name="Picture 6" descr="https://static.thenounproject.com/png/1658745-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8437" y="3289622"/>
            <a:ext cx="1083563" cy="10835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https://static.thenounproject.com/png/1002247-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9173" y="2156400"/>
            <a:ext cx="928884" cy="92888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9181810" y="4638302"/>
            <a:ext cx="2822518" cy="1200329"/>
          </a:xfrm>
          <a:prstGeom prst="rect">
            <a:avLst/>
          </a:prstGeom>
          <a:noFill/>
        </p:spPr>
        <p:txBody>
          <a:bodyPr wrap="square" rtlCol="0">
            <a:spAutoFit/>
          </a:bodyPr>
          <a:lstStyle/>
          <a:p>
            <a:r>
              <a:rPr lang="en-US" dirty="0"/>
              <a:t>An e-mail arrives in your inbox typically within minutes with a link to the pdf of the article.</a:t>
            </a:r>
          </a:p>
        </p:txBody>
      </p:sp>
      <p:pic>
        <p:nvPicPr>
          <p:cNvPr id="4098" name="Picture 2" descr="https://static.thenounproject.com/png/2454913-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73115" y="1009206"/>
            <a:ext cx="701675" cy="701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43775" y="1747039"/>
            <a:ext cx="1269116" cy="646331"/>
          </a:xfrm>
          <a:prstGeom prst="rect">
            <a:avLst/>
          </a:prstGeom>
          <a:noFill/>
        </p:spPr>
        <p:txBody>
          <a:bodyPr wrap="square" rtlCol="0">
            <a:spAutoFit/>
          </a:bodyPr>
          <a:lstStyle/>
          <a:p>
            <a:r>
              <a:rPr lang="en-US"/>
              <a:t>1-30 minutes</a:t>
            </a:r>
          </a:p>
        </p:txBody>
      </p:sp>
      <p:grpSp>
        <p:nvGrpSpPr>
          <p:cNvPr id="38" name="Google Shape;69;p2"/>
          <p:cNvGrpSpPr/>
          <p:nvPr/>
        </p:nvGrpSpPr>
        <p:grpSpPr>
          <a:xfrm>
            <a:off x="7166335" y="6312426"/>
            <a:ext cx="5025665" cy="545574"/>
            <a:chOff x="5487971" y="6144119"/>
            <a:chExt cx="6700887" cy="727432"/>
          </a:xfrm>
        </p:grpSpPr>
        <p:sp>
          <p:nvSpPr>
            <p:cNvPr id="39"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43"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45" name="Google Shape;72;p2"/>
            <p:cNvGrpSpPr/>
            <p:nvPr/>
          </p:nvGrpSpPr>
          <p:grpSpPr>
            <a:xfrm>
              <a:off x="6320303" y="6287602"/>
              <a:ext cx="5548758" cy="438513"/>
              <a:chOff x="6320303" y="6041112"/>
              <a:chExt cx="5548758" cy="438513"/>
            </a:xfrm>
          </p:grpSpPr>
          <p:pic>
            <p:nvPicPr>
              <p:cNvPr id="46" name="Google Shape;73;p2"/>
              <p:cNvPicPr preferRelativeResize="0"/>
              <p:nvPr/>
            </p:nvPicPr>
            <p:blipFill rotWithShape="1">
              <a:blip r:embed="rId10">
                <a:alphaModFix/>
              </a:blip>
              <a:srcRect/>
              <a:stretch/>
            </p:blipFill>
            <p:spPr>
              <a:xfrm>
                <a:off x="10024677" y="6086656"/>
                <a:ext cx="435078" cy="354589"/>
              </a:xfrm>
              <a:prstGeom prst="rect">
                <a:avLst/>
              </a:prstGeom>
              <a:noFill/>
              <a:ln>
                <a:noFill/>
              </a:ln>
            </p:spPr>
          </p:pic>
          <p:pic>
            <p:nvPicPr>
              <p:cNvPr id="47" name="Google Shape;74;p2"/>
              <p:cNvPicPr preferRelativeResize="0"/>
              <p:nvPr/>
            </p:nvPicPr>
            <p:blipFill rotWithShape="1">
              <a:blip r:embed="rId11">
                <a:alphaModFix/>
              </a:blip>
              <a:srcRect/>
              <a:stretch/>
            </p:blipFill>
            <p:spPr>
              <a:xfrm>
                <a:off x="10660050" y="6064185"/>
                <a:ext cx="413343" cy="413343"/>
              </a:xfrm>
              <a:prstGeom prst="rect">
                <a:avLst/>
              </a:prstGeom>
              <a:noFill/>
              <a:ln>
                <a:noFill/>
              </a:ln>
            </p:spPr>
          </p:pic>
          <p:sp>
            <p:nvSpPr>
              <p:cNvPr id="48"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49" name="Google Shape;76;p2"/>
              <p:cNvPicPr preferRelativeResize="0"/>
              <p:nvPr/>
            </p:nvPicPr>
            <p:blipFill rotWithShape="1">
              <a:blip r:embed="rId12">
                <a:alphaModFix/>
              </a:blip>
              <a:srcRect/>
              <a:stretch/>
            </p:blipFill>
            <p:spPr>
              <a:xfrm>
                <a:off x="9367496" y="6062787"/>
                <a:ext cx="413343" cy="416838"/>
              </a:xfrm>
              <a:prstGeom prst="rect">
                <a:avLst/>
              </a:prstGeom>
              <a:noFill/>
              <a:ln>
                <a:noFill/>
              </a:ln>
            </p:spPr>
          </p:pic>
          <p:pic>
            <p:nvPicPr>
              <p:cNvPr id="50" name="Google Shape;77;p2"/>
              <p:cNvPicPr preferRelativeResize="0"/>
              <p:nvPr/>
            </p:nvPicPr>
            <p:blipFill rotWithShape="1">
              <a:blip r:embed="rId13">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2332675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Email Looks like</a:t>
            </a:r>
            <a:endParaRPr lang="en-US" dirty="0"/>
          </a:p>
        </p:txBody>
      </p:sp>
      <p:pic>
        <p:nvPicPr>
          <p:cNvPr id="13" name="Content Placeholder 1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5100" y="1825625"/>
            <a:ext cx="9821800" cy="4351338"/>
          </a:xfrm>
        </p:spPr>
      </p:pic>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3">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4">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5">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6">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3194679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 Cost Email and Process</a:t>
            </a:r>
            <a:endParaRPr lang="en-US"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41756"/>
            <a:ext cx="10811596" cy="3230629"/>
          </a:xfrm>
        </p:spPr>
      </p:pic>
      <p:grpSp>
        <p:nvGrpSpPr>
          <p:cNvPr id="5" name="Google Shape;69;p2"/>
          <p:cNvGrpSpPr/>
          <p:nvPr/>
        </p:nvGrpSpPr>
        <p:grpSpPr>
          <a:xfrm>
            <a:off x="7166335" y="6312426"/>
            <a:ext cx="5025665" cy="545574"/>
            <a:chOff x="5487971" y="6144119"/>
            <a:chExt cx="6700887" cy="727432"/>
          </a:xfrm>
        </p:grpSpPr>
        <p:sp>
          <p:nvSpPr>
            <p:cNvPr id="6"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7"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8" name="Google Shape;72;p2"/>
            <p:cNvGrpSpPr/>
            <p:nvPr/>
          </p:nvGrpSpPr>
          <p:grpSpPr>
            <a:xfrm>
              <a:off x="6320303" y="6287602"/>
              <a:ext cx="5548758" cy="438513"/>
              <a:chOff x="6320303" y="6041112"/>
              <a:chExt cx="5548758" cy="438513"/>
            </a:xfrm>
          </p:grpSpPr>
          <p:pic>
            <p:nvPicPr>
              <p:cNvPr id="9" name="Google Shape;73;p2"/>
              <p:cNvPicPr preferRelativeResize="0"/>
              <p:nvPr/>
            </p:nvPicPr>
            <p:blipFill rotWithShape="1">
              <a:blip r:embed="rId3">
                <a:alphaModFix/>
              </a:blip>
              <a:srcRect/>
              <a:stretch/>
            </p:blipFill>
            <p:spPr>
              <a:xfrm>
                <a:off x="10024677" y="6086656"/>
                <a:ext cx="435078" cy="354589"/>
              </a:xfrm>
              <a:prstGeom prst="rect">
                <a:avLst/>
              </a:prstGeom>
              <a:noFill/>
              <a:ln>
                <a:noFill/>
              </a:ln>
            </p:spPr>
          </p:pic>
          <p:pic>
            <p:nvPicPr>
              <p:cNvPr id="10" name="Google Shape;74;p2"/>
              <p:cNvPicPr preferRelativeResize="0"/>
              <p:nvPr/>
            </p:nvPicPr>
            <p:blipFill rotWithShape="1">
              <a:blip r:embed="rId4">
                <a:alphaModFix/>
              </a:blip>
              <a:srcRect/>
              <a:stretch/>
            </p:blipFill>
            <p:spPr>
              <a:xfrm>
                <a:off x="10660050" y="6064185"/>
                <a:ext cx="413343" cy="413343"/>
              </a:xfrm>
              <a:prstGeom prst="rect">
                <a:avLst/>
              </a:prstGeom>
              <a:noFill/>
              <a:ln>
                <a:noFill/>
              </a:ln>
            </p:spPr>
          </p:pic>
          <p:sp>
            <p:nvSpPr>
              <p:cNvPr id="11"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12" name="Google Shape;76;p2"/>
              <p:cNvPicPr preferRelativeResize="0"/>
              <p:nvPr/>
            </p:nvPicPr>
            <p:blipFill rotWithShape="1">
              <a:blip r:embed="rId5">
                <a:alphaModFix/>
              </a:blip>
              <a:srcRect/>
              <a:stretch/>
            </p:blipFill>
            <p:spPr>
              <a:xfrm>
                <a:off x="9367496" y="6062787"/>
                <a:ext cx="413343" cy="416838"/>
              </a:xfrm>
              <a:prstGeom prst="rect">
                <a:avLst/>
              </a:prstGeom>
              <a:noFill/>
              <a:ln>
                <a:noFill/>
              </a:ln>
            </p:spPr>
          </p:pic>
          <p:pic>
            <p:nvPicPr>
              <p:cNvPr id="13" name="Google Shape;77;p2"/>
              <p:cNvPicPr preferRelativeResize="0"/>
              <p:nvPr/>
            </p:nvPicPr>
            <p:blipFill rotWithShape="1">
              <a:blip r:embed="rId6">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2245852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SLSS Can Help	</a:t>
            </a:r>
            <a:endParaRPr lang="en-US" dirty="0"/>
          </a:p>
        </p:txBody>
      </p:sp>
      <p:sp>
        <p:nvSpPr>
          <p:cNvPr id="3" name="Content Placeholder 2"/>
          <p:cNvSpPr>
            <a:spLocks noGrp="1"/>
          </p:cNvSpPr>
          <p:nvPr>
            <p:ph idx="1"/>
          </p:nvPr>
        </p:nvSpPr>
        <p:spPr/>
        <p:txBody>
          <a:bodyPr/>
          <a:lstStyle/>
          <a:p>
            <a:r>
              <a:rPr lang="en-US" dirty="0" smtClean="0"/>
              <a:t>If you need to set up a consult to configure this service in your link resolver, or to set up ILL based mediated/unmediated purchasing, send us a request to:</a:t>
            </a:r>
          </a:p>
          <a:p>
            <a:endParaRPr lang="en-US" dirty="0"/>
          </a:p>
          <a:p>
            <a:pPr lvl="1"/>
            <a:r>
              <a:rPr lang="en-US" dirty="0" smtClean="0"/>
              <a:t>info@slcny.libanswers.com</a:t>
            </a:r>
          </a:p>
          <a:p>
            <a:pPr lvl="1"/>
            <a:endParaRPr lang="en-US" dirty="0"/>
          </a:p>
          <a:p>
            <a:r>
              <a:rPr lang="en-US" dirty="0" smtClean="0"/>
              <a:t>Please provide us with times/days you have available to meet, and as much relevant information as you can provide.</a:t>
            </a:r>
            <a:endParaRPr lang="en-US" dirty="0"/>
          </a:p>
        </p:txBody>
      </p:sp>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246641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2541-3E65-4CD9-8D28-6F66CF12CDE3}"/>
              </a:ext>
            </a:extLst>
          </p:cNvPr>
          <p:cNvSpPr>
            <a:spLocks noGrp="1"/>
          </p:cNvSpPr>
          <p:nvPr>
            <p:ph type="title"/>
          </p:nvPr>
        </p:nvSpPr>
        <p:spPr/>
        <p:txBody>
          <a:bodyPr/>
          <a:lstStyle/>
          <a:p>
            <a:r>
              <a:rPr lang="en-US" dirty="0" smtClean="0"/>
              <a:t>Focus will be on Reprints Desk</a:t>
            </a:r>
            <a:endParaRPr lang="en-US" dirty="0"/>
          </a:p>
        </p:txBody>
      </p:sp>
      <p:sp>
        <p:nvSpPr>
          <p:cNvPr id="3" name="Content Placeholder 2">
            <a:extLst>
              <a:ext uri="{FF2B5EF4-FFF2-40B4-BE49-F238E27FC236}">
                <a16:creationId xmlns:a16="http://schemas.microsoft.com/office/drawing/2014/main" id="{11BC03A6-F32C-482C-973B-D94EB2463C78}"/>
              </a:ext>
            </a:extLst>
          </p:cNvPr>
          <p:cNvSpPr>
            <a:spLocks noGrp="1"/>
          </p:cNvSpPr>
          <p:nvPr>
            <p:ph idx="1"/>
          </p:nvPr>
        </p:nvSpPr>
        <p:spPr>
          <a:xfrm>
            <a:off x="838200" y="1825625"/>
            <a:ext cx="6899787" cy="4653834"/>
          </a:xfrm>
        </p:spPr>
        <p:txBody>
          <a:bodyPr vert="horz" lIns="91440" tIns="45720" rIns="91440" bIns="45720" rtlCol="0" anchor="t">
            <a:normAutofit/>
          </a:bodyPr>
          <a:lstStyle/>
          <a:p>
            <a:r>
              <a:rPr lang="en-US" dirty="0" smtClean="0"/>
              <a:t>We’ll focus on how to set up Reprints Desk today, but you could use the same approach for CCC Get it Now as well.</a:t>
            </a:r>
          </a:p>
          <a:p>
            <a:r>
              <a:rPr lang="en-US" dirty="0" smtClean="0"/>
              <a:t>SUNY has negotiated a reduced price for the service fee that Reprints Charges for delivering articles.</a:t>
            </a:r>
            <a:endParaRPr lang="en-US" dirty="0"/>
          </a:p>
        </p:txBody>
      </p:sp>
      <p:pic>
        <p:nvPicPr>
          <p:cNvPr id="5" name="Picture 4"/>
          <p:cNvPicPr>
            <a:picLocks noChangeAspect="1"/>
          </p:cNvPicPr>
          <p:nvPr/>
        </p:nvPicPr>
        <p:blipFill>
          <a:blip r:embed="rId2"/>
          <a:stretch>
            <a:fillRect/>
          </a:stretch>
        </p:blipFill>
        <p:spPr>
          <a:xfrm>
            <a:off x="8032955" y="3267229"/>
            <a:ext cx="3657600" cy="1247775"/>
          </a:xfrm>
          <a:prstGeom prst="rect">
            <a:avLst/>
          </a:prstGeom>
        </p:spPr>
      </p:pic>
      <p:grpSp>
        <p:nvGrpSpPr>
          <p:cNvPr id="6" name="Google Shape;69;p2"/>
          <p:cNvGrpSpPr/>
          <p:nvPr/>
        </p:nvGrpSpPr>
        <p:grpSpPr>
          <a:xfrm>
            <a:off x="7166335" y="6312426"/>
            <a:ext cx="5025665" cy="545574"/>
            <a:chOff x="5487971" y="6144119"/>
            <a:chExt cx="6700887" cy="727432"/>
          </a:xfrm>
        </p:grpSpPr>
        <p:sp>
          <p:nvSpPr>
            <p:cNvPr id="7"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8"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9" name="Google Shape;72;p2"/>
            <p:cNvGrpSpPr/>
            <p:nvPr/>
          </p:nvGrpSpPr>
          <p:grpSpPr>
            <a:xfrm>
              <a:off x="6320303" y="6287602"/>
              <a:ext cx="5548758" cy="438513"/>
              <a:chOff x="6320303" y="6041112"/>
              <a:chExt cx="5548758" cy="438513"/>
            </a:xfrm>
          </p:grpSpPr>
          <p:pic>
            <p:nvPicPr>
              <p:cNvPr id="10" name="Google Shape;73;p2"/>
              <p:cNvPicPr preferRelativeResize="0"/>
              <p:nvPr/>
            </p:nvPicPr>
            <p:blipFill rotWithShape="1">
              <a:blip r:embed="rId3">
                <a:alphaModFix/>
              </a:blip>
              <a:srcRect/>
              <a:stretch/>
            </p:blipFill>
            <p:spPr>
              <a:xfrm>
                <a:off x="10024677" y="6086656"/>
                <a:ext cx="435078" cy="354589"/>
              </a:xfrm>
              <a:prstGeom prst="rect">
                <a:avLst/>
              </a:prstGeom>
              <a:noFill/>
              <a:ln>
                <a:noFill/>
              </a:ln>
            </p:spPr>
          </p:pic>
          <p:pic>
            <p:nvPicPr>
              <p:cNvPr id="11" name="Google Shape;74;p2"/>
              <p:cNvPicPr preferRelativeResize="0"/>
              <p:nvPr/>
            </p:nvPicPr>
            <p:blipFill rotWithShape="1">
              <a:blip r:embed="rId4">
                <a:alphaModFix/>
              </a:blip>
              <a:srcRect/>
              <a:stretch/>
            </p:blipFill>
            <p:spPr>
              <a:xfrm>
                <a:off x="10660050" y="6064185"/>
                <a:ext cx="413343" cy="413343"/>
              </a:xfrm>
              <a:prstGeom prst="rect">
                <a:avLst/>
              </a:prstGeom>
              <a:noFill/>
              <a:ln>
                <a:noFill/>
              </a:ln>
            </p:spPr>
          </p:pic>
          <p:sp>
            <p:nvSpPr>
              <p:cNvPr id="12"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a:solidFill>
                      <a:schemeClr val="lt1"/>
                    </a:solidFill>
                    <a:latin typeface="Calibri"/>
                    <a:ea typeface="Calibri"/>
                    <a:cs typeface="Calibri"/>
                    <a:sym typeface="Calibri"/>
                  </a:rPr>
                  <a:t>www.suny.edu</a:t>
                </a:r>
                <a:endParaRPr sz="1575" b="0" i="0" u="none" strike="noStrike" cap="none">
                  <a:solidFill>
                    <a:schemeClr val="lt1"/>
                  </a:solidFill>
                  <a:latin typeface="Calibri"/>
                  <a:ea typeface="Calibri"/>
                  <a:cs typeface="Calibri"/>
                  <a:sym typeface="Calibri"/>
                </a:endParaRPr>
              </a:p>
            </p:txBody>
          </p:sp>
          <p:pic>
            <p:nvPicPr>
              <p:cNvPr id="13" name="Google Shape;76;p2"/>
              <p:cNvPicPr preferRelativeResize="0"/>
              <p:nvPr/>
            </p:nvPicPr>
            <p:blipFill rotWithShape="1">
              <a:blip r:embed="rId5">
                <a:alphaModFix/>
              </a:blip>
              <a:srcRect/>
              <a:stretch/>
            </p:blipFill>
            <p:spPr>
              <a:xfrm>
                <a:off x="9367496" y="6062787"/>
                <a:ext cx="413343" cy="416838"/>
              </a:xfrm>
              <a:prstGeom prst="rect">
                <a:avLst/>
              </a:prstGeom>
              <a:noFill/>
              <a:ln>
                <a:noFill/>
              </a:ln>
            </p:spPr>
          </p:pic>
          <p:pic>
            <p:nvPicPr>
              <p:cNvPr id="14" name="Google Shape;77;p2"/>
              <p:cNvPicPr preferRelativeResize="0"/>
              <p:nvPr/>
            </p:nvPicPr>
            <p:blipFill rotWithShape="1">
              <a:blip r:embed="rId6">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1610227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92425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F70C0-45E1-4F6F-9C32-CBD3BCA61FB2}"/>
              </a:ext>
            </a:extLst>
          </p:cNvPr>
          <p:cNvSpPr>
            <a:spLocks noGrp="1"/>
          </p:cNvSpPr>
          <p:nvPr>
            <p:ph type="title"/>
          </p:nvPr>
        </p:nvSpPr>
        <p:spPr/>
        <p:txBody>
          <a:bodyPr/>
          <a:lstStyle/>
          <a:p>
            <a:r>
              <a:rPr lang="en-US" dirty="0" smtClean="0"/>
              <a:t>Use Cases for Link Resolver Based Purchasing</a:t>
            </a:r>
            <a:endParaRPr lang="en-US" dirty="0"/>
          </a:p>
        </p:txBody>
      </p:sp>
      <p:sp>
        <p:nvSpPr>
          <p:cNvPr id="3" name="Content Placeholder 2">
            <a:extLst>
              <a:ext uri="{FF2B5EF4-FFF2-40B4-BE49-F238E27FC236}">
                <a16:creationId xmlns:a16="http://schemas.microsoft.com/office/drawing/2014/main" id="{59E00549-D24B-4B47-AC35-7276DF6AD517}"/>
              </a:ext>
            </a:extLst>
          </p:cNvPr>
          <p:cNvSpPr>
            <a:spLocks noGrp="1"/>
          </p:cNvSpPr>
          <p:nvPr>
            <p:ph idx="1"/>
          </p:nvPr>
        </p:nvSpPr>
        <p:spPr/>
        <p:txBody>
          <a:bodyPr/>
          <a:lstStyle/>
          <a:p>
            <a:r>
              <a:rPr lang="en-US" dirty="0" smtClean="0"/>
              <a:t>In general, campuses will want to limit the scenarios that a link to purchase articles is provided.</a:t>
            </a:r>
          </a:p>
          <a:p>
            <a:pPr lvl="1"/>
            <a:r>
              <a:rPr lang="en-US" dirty="0" smtClean="0"/>
              <a:t>Provide access to embargoed content if you have the </a:t>
            </a:r>
            <a:r>
              <a:rPr lang="en-US" dirty="0" err="1" smtClean="0"/>
              <a:t>backfile</a:t>
            </a:r>
            <a:r>
              <a:rPr lang="en-US" dirty="0" smtClean="0"/>
              <a:t>/almost current content via an aggregator.</a:t>
            </a:r>
          </a:p>
          <a:p>
            <a:pPr lvl="1"/>
            <a:r>
              <a:rPr lang="en-US" dirty="0" smtClean="0"/>
              <a:t>Deliver access to specific user groups for limited or extended years for journals that have extremely high subscription </a:t>
            </a:r>
            <a:r>
              <a:rPr lang="en-US" dirty="0" smtClean="0"/>
              <a:t>cost</a:t>
            </a:r>
            <a:r>
              <a:rPr lang="en-US" dirty="0" smtClean="0"/>
              <a:t> </a:t>
            </a:r>
            <a:r>
              <a:rPr lang="en-US" dirty="0" smtClean="0"/>
              <a:t>and usage may be low</a:t>
            </a:r>
            <a:r>
              <a:rPr lang="en-US" dirty="0" smtClean="0"/>
              <a:t>.</a:t>
            </a:r>
          </a:p>
          <a:p>
            <a:pPr lvl="1"/>
            <a:r>
              <a:rPr lang="en-US" dirty="0" smtClean="0"/>
              <a:t>Subscription options such as tokens don’t have a good business model, and one-off purchasing is better.</a:t>
            </a:r>
            <a:endParaRPr lang="en-US" dirty="0" smtClean="0"/>
          </a:p>
          <a:p>
            <a:pPr lvl="1"/>
            <a:r>
              <a:rPr lang="en-US" dirty="0" smtClean="0"/>
              <a:t>Facilitate short-term access if there is an interruption in a subscription.</a:t>
            </a:r>
          </a:p>
          <a:p>
            <a:pPr marL="0" indent="0">
              <a:buNone/>
            </a:pPr>
            <a:endParaRPr lang="en-US" dirty="0" smtClean="0"/>
          </a:p>
          <a:p>
            <a:pPr lvl="1"/>
            <a:endParaRPr lang="en-US" dirty="0"/>
          </a:p>
        </p:txBody>
      </p:sp>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a:solidFill>
                      <a:schemeClr val="lt1"/>
                    </a:solidFill>
                    <a:latin typeface="Calibri"/>
                    <a:ea typeface="Calibri"/>
                    <a:cs typeface="Calibri"/>
                    <a:sym typeface="Calibri"/>
                  </a:rPr>
                  <a:t>www.suny.edu</a:t>
                </a:r>
                <a:endParaRPr sz="1575" b="0" i="0" u="none" strike="noStrike" cap="none">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3963298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Reprints Desk Account Options and Configuration</a:t>
            </a:r>
            <a:endParaRPr lang="en-US" dirty="0"/>
          </a:p>
        </p:txBody>
      </p:sp>
      <p:sp>
        <p:nvSpPr>
          <p:cNvPr id="3" name="Content Placeholder 2"/>
          <p:cNvSpPr>
            <a:spLocks noGrp="1"/>
          </p:cNvSpPr>
          <p:nvPr>
            <p:ph idx="1"/>
          </p:nvPr>
        </p:nvSpPr>
        <p:spPr/>
        <p:txBody>
          <a:bodyPr>
            <a:normAutofit lnSpcReduction="10000"/>
          </a:bodyPr>
          <a:lstStyle/>
          <a:p>
            <a:r>
              <a:rPr lang="en-US" dirty="0" smtClean="0"/>
              <a:t>Custom Account option with $1500 annual cost</a:t>
            </a:r>
          </a:p>
          <a:p>
            <a:pPr lvl="1"/>
            <a:r>
              <a:rPr lang="en-US" dirty="0" smtClean="0"/>
              <a:t>Reduces per article price by 50 </a:t>
            </a:r>
            <a:r>
              <a:rPr lang="en-US" dirty="0" smtClean="0"/>
              <a:t>cents ($3.00 service charge vs. $3.50 SUNY wide prices)</a:t>
            </a:r>
            <a:endParaRPr lang="en-US" dirty="0" smtClean="0"/>
          </a:p>
          <a:p>
            <a:pPr lvl="1"/>
            <a:r>
              <a:rPr lang="en-US" dirty="0" smtClean="0"/>
              <a:t>Adds duplicate request filter</a:t>
            </a:r>
          </a:p>
          <a:p>
            <a:pPr lvl="1"/>
            <a:r>
              <a:rPr lang="en-US" dirty="0" smtClean="0"/>
              <a:t>Includes Open Access (from hybrid journals) filter and refunds if it is discovered that an OA article paid for by APCs is purchased.</a:t>
            </a:r>
          </a:p>
          <a:p>
            <a:r>
              <a:rPr lang="en-US" dirty="0" smtClean="0"/>
              <a:t>Can configure per-article maximum cost that will trigger mediation if the cost of the article is more than that.</a:t>
            </a:r>
          </a:p>
          <a:p>
            <a:pPr lvl="1"/>
            <a:r>
              <a:rPr lang="en-US" dirty="0" smtClean="0"/>
              <a:t>This may not be a major issue as you will be setting up the service for specific titles that you will know the per-article price for</a:t>
            </a:r>
            <a:r>
              <a:rPr lang="en-US" dirty="0" smtClean="0"/>
              <a:t>.</a:t>
            </a:r>
          </a:p>
          <a:p>
            <a:r>
              <a:rPr lang="en-US" dirty="0" smtClean="0"/>
              <a:t>Can configure what email domains are acceptable to deliver articles.</a:t>
            </a:r>
            <a:endParaRPr lang="en-US" dirty="0"/>
          </a:p>
        </p:txBody>
      </p:sp>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237972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Journals Can Reprints Provide Access to?	</a:t>
            </a:r>
            <a:endParaRPr lang="en-US" dirty="0"/>
          </a:p>
        </p:txBody>
      </p:sp>
      <p:sp>
        <p:nvSpPr>
          <p:cNvPr id="3" name="Content Placeholder 2"/>
          <p:cNvSpPr>
            <a:spLocks noGrp="1"/>
          </p:cNvSpPr>
          <p:nvPr>
            <p:ph idx="1"/>
          </p:nvPr>
        </p:nvSpPr>
        <p:spPr/>
        <p:txBody>
          <a:bodyPr/>
          <a:lstStyle/>
          <a:p>
            <a:r>
              <a:rPr lang="en-US" dirty="0" smtClean="0"/>
              <a:t>Reprints has agreements with many publishers, and over 30,000 journals.</a:t>
            </a:r>
          </a:p>
          <a:p>
            <a:r>
              <a:rPr lang="en-US" dirty="0" smtClean="0"/>
              <a:t>Can provide current content, including </a:t>
            </a:r>
            <a:r>
              <a:rPr lang="en-US" dirty="0" err="1" smtClean="0"/>
              <a:t>prepubs</a:t>
            </a:r>
            <a:r>
              <a:rPr lang="en-US" dirty="0" smtClean="0"/>
              <a:t>.</a:t>
            </a:r>
          </a:p>
          <a:p>
            <a:r>
              <a:rPr lang="en-US" dirty="0" smtClean="0"/>
              <a:t>Shannon can provide you with a title list and holdings years.</a:t>
            </a:r>
          </a:p>
          <a:p>
            <a:r>
              <a:rPr lang="en-US" dirty="0" smtClean="0"/>
              <a:t>When you set up RPD account, you’ll be able to search for holdings and costs for titles.</a:t>
            </a:r>
            <a:endParaRPr lang="en-US" dirty="0"/>
          </a:p>
        </p:txBody>
      </p:sp>
      <p:grpSp>
        <p:nvGrpSpPr>
          <p:cNvPr id="14" name="Google Shape;69;p2"/>
          <p:cNvGrpSpPr/>
          <p:nvPr/>
        </p:nvGrpSpPr>
        <p:grpSpPr>
          <a:xfrm>
            <a:off x="7166335" y="6312426"/>
            <a:ext cx="5025665" cy="545574"/>
            <a:chOff x="5487971" y="6144119"/>
            <a:chExt cx="6700887" cy="727432"/>
          </a:xfrm>
        </p:grpSpPr>
        <p:sp>
          <p:nvSpPr>
            <p:cNvPr id="1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17" name="Google Shape;72;p2"/>
            <p:cNvGrpSpPr/>
            <p:nvPr/>
          </p:nvGrpSpPr>
          <p:grpSpPr>
            <a:xfrm>
              <a:off x="6320303" y="6287602"/>
              <a:ext cx="5548758" cy="438513"/>
              <a:chOff x="6320303" y="6041112"/>
              <a:chExt cx="5548758" cy="438513"/>
            </a:xfrm>
          </p:grpSpPr>
          <p:pic>
            <p:nvPicPr>
              <p:cNvPr id="1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1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2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2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2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1022440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Files are Delivered	</a:t>
            </a:r>
            <a:endParaRPr lang="en-US" dirty="0"/>
          </a:p>
        </p:txBody>
      </p:sp>
      <p:sp>
        <p:nvSpPr>
          <p:cNvPr id="3" name="Content Placeholder 2"/>
          <p:cNvSpPr>
            <a:spLocks noGrp="1"/>
          </p:cNvSpPr>
          <p:nvPr>
            <p:ph idx="1"/>
          </p:nvPr>
        </p:nvSpPr>
        <p:spPr/>
        <p:txBody>
          <a:bodyPr/>
          <a:lstStyle/>
          <a:p>
            <a:r>
              <a:rPr lang="en-US" dirty="0" smtClean="0"/>
              <a:t>Reprints Desk gets pdf directly from the publisher.</a:t>
            </a:r>
          </a:p>
          <a:p>
            <a:r>
              <a:rPr lang="en-US" dirty="0" smtClean="0"/>
              <a:t>PDFs don’t have DRM, so can be saved, printed, and don’t expire.</a:t>
            </a:r>
          </a:p>
          <a:p>
            <a:r>
              <a:rPr lang="en-US" dirty="0" smtClean="0"/>
              <a:t>As long as publisher has OCR and high-res or color images, this will be delivered to your user.</a:t>
            </a:r>
          </a:p>
          <a:p>
            <a:r>
              <a:rPr lang="en-US" dirty="0" smtClean="0"/>
              <a:t>Supplemental material can also be delivered, if appropriate.</a:t>
            </a:r>
            <a:endParaRPr lang="en-US" dirty="0"/>
          </a:p>
        </p:txBody>
      </p:sp>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dirty="0">
                    <a:solidFill>
                      <a:schemeClr val="lt1"/>
                    </a:solidFill>
                    <a:latin typeface="Calibri"/>
                    <a:ea typeface="Calibri"/>
                    <a:cs typeface="Calibri"/>
                    <a:sym typeface="Calibri"/>
                  </a:rPr>
                  <a:t>www.suny.edu</a:t>
                </a:r>
                <a:endParaRPr sz="1575" b="0" i="0" u="none" strike="noStrike" cap="none" dirty="0">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541995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3DEA-D9FB-422E-A0E4-E5E5063F7603}"/>
              </a:ext>
            </a:extLst>
          </p:cNvPr>
          <p:cNvSpPr>
            <a:spLocks noGrp="1"/>
          </p:cNvSpPr>
          <p:nvPr>
            <p:ph type="title"/>
          </p:nvPr>
        </p:nvSpPr>
        <p:spPr/>
        <p:txBody>
          <a:bodyPr/>
          <a:lstStyle/>
          <a:p>
            <a:r>
              <a:rPr lang="en-US" dirty="0">
                <a:cs typeface="Calibri Light"/>
              </a:rPr>
              <a:t>How to Set Up Reprints Desk as a General Electronic Service</a:t>
            </a:r>
            <a:endParaRPr lang="en-US" dirty="0"/>
          </a:p>
        </p:txBody>
      </p:sp>
      <p:sp>
        <p:nvSpPr>
          <p:cNvPr id="3" name="Content Placeholder 2">
            <a:extLst>
              <a:ext uri="{FF2B5EF4-FFF2-40B4-BE49-F238E27FC236}">
                <a16:creationId xmlns:a16="http://schemas.microsoft.com/office/drawing/2014/main" id="{D54A4C61-C6E8-4323-A7BA-48DE2039DBBA}"/>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cs typeface="Calibri"/>
              </a:rPr>
              <a:t>Account:</a:t>
            </a:r>
          </a:p>
          <a:p>
            <a:r>
              <a:rPr lang="en-US" dirty="0" smtClean="0">
                <a:cs typeface="Calibri"/>
              </a:rPr>
              <a:t>First, need to set up a Reprints Account: </a:t>
            </a:r>
            <a:r>
              <a:rPr lang="en-US" dirty="0">
                <a:hlinkClick r:id="rId2"/>
              </a:rPr>
              <a:t>https://</a:t>
            </a:r>
            <a:r>
              <a:rPr lang="en-US" dirty="0" smtClean="0">
                <a:hlinkClick r:id="rId2"/>
              </a:rPr>
              <a:t>info.reprintsdesk.com/customers/academia</a:t>
            </a:r>
            <a:r>
              <a:rPr lang="en-US" dirty="0" smtClean="0"/>
              <a:t> (Contact Us at bottom of page)</a:t>
            </a:r>
            <a:endParaRPr lang="en-US" dirty="0" smtClean="0">
              <a:cs typeface="Calibri"/>
            </a:endParaRPr>
          </a:p>
          <a:p>
            <a:r>
              <a:rPr lang="en-US" dirty="0" smtClean="0">
                <a:cs typeface="Calibri"/>
              </a:rPr>
              <a:t>Reprints </a:t>
            </a:r>
            <a:r>
              <a:rPr lang="en-US" dirty="0">
                <a:cs typeface="Calibri"/>
              </a:rPr>
              <a:t>Desk works by IP authentication, so you'll need to set up an account with them and provide them with both your on-campus IP range(s) and your proxy range</a:t>
            </a:r>
          </a:p>
          <a:p>
            <a:r>
              <a:rPr lang="en-US" dirty="0">
                <a:cs typeface="Calibri"/>
              </a:rPr>
              <a:t>Please send this information to Shannon </a:t>
            </a:r>
            <a:r>
              <a:rPr lang="en-US" dirty="0" smtClean="0">
                <a:cs typeface="Calibri"/>
              </a:rPr>
              <a:t>(preferably via </a:t>
            </a:r>
            <a:r>
              <a:rPr lang="en-US" dirty="0" err="1" smtClean="0">
                <a:cs typeface="Calibri"/>
              </a:rPr>
              <a:t>libanswers</a:t>
            </a:r>
            <a:r>
              <a:rPr lang="en-US" dirty="0">
                <a:cs typeface="Calibri"/>
              </a:rPr>
              <a:t>: </a:t>
            </a:r>
            <a:r>
              <a:rPr lang="en-US" dirty="0" err="1" smtClean="0">
                <a:cs typeface="Calibri"/>
                <a:hlinkClick r:id="rId3"/>
              </a:rPr>
              <a:t>info@slcny.libanswers</a:t>
            </a:r>
            <a:r>
              <a:rPr lang="en-US" dirty="0" smtClean="0">
                <a:cs typeface="Calibri"/>
              </a:rPr>
              <a:t>).</a:t>
            </a:r>
          </a:p>
          <a:p>
            <a:r>
              <a:rPr lang="en-US" dirty="0" smtClean="0">
                <a:cs typeface="Calibri"/>
              </a:rPr>
              <a:t>Reprints </a:t>
            </a:r>
            <a:r>
              <a:rPr lang="en-US" dirty="0">
                <a:cs typeface="Calibri"/>
              </a:rPr>
              <a:t>Desk staff will help you configure your Reprints order screen so that it has your logo and any language customization the you prefer</a:t>
            </a:r>
          </a:p>
        </p:txBody>
      </p:sp>
      <p:grpSp>
        <p:nvGrpSpPr>
          <p:cNvPr id="4" name="Google Shape;69;p2"/>
          <p:cNvGrpSpPr/>
          <p:nvPr/>
        </p:nvGrpSpPr>
        <p:grpSpPr>
          <a:xfrm>
            <a:off x="7166335" y="6311900"/>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4">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5">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a:solidFill>
                      <a:schemeClr val="lt1"/>
                    </a:solidFill>
                    <a:latin typeface="Calibri"/>
                    <a:ea typeface="Calibri"/>
                    <a:cs typeface="Calibri"/>
                    <a:sym typeface="Calibri"/>
                  </a:rPr>
                  <a:t>www.suny.edu</a:t>
                </a:r>
                <a:endParaRPr sz="1575" b="0" i="0" u="none" strike="noStrike" cap="none">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6">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7">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2388537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3DEA-D9FB-422E-A0E4-E5E5063F7603}"/>
              </a:ext>
            </a:extLst>
          </p:cNvPr>
          <p:cNvSpPr>
            <a:spLocks noGrp="1"/>
          </p:cNvSpPr>
          <p:nvPr>
            <p:ph type="title"/>
          </p:nvPr>
        </p:nvSpPr>
        <p:spPr/>
        <p:txBody>
          <a:bodyPr/>
          <a:lstStyle/>
          <a:p>
            <a:r>
              <a:rPr lang="en-US" dirty="0">
                <a:cs typeface="Calibri Light"/>
              </a:rPr>
              <a:t>How to Set Up Reprints Desk as a General Electronic Service, cont.</a:t>
            </a:r>
            <a:endParaRPr lang="en-US" dirty="0"/>
          </a:p>
        </p:txBody>
      </p:sp>
      <p:sp>
        <p:nvSpPr>
          <p:cNvPr id="3" name="Content Placeholder 2">
            <a:extLst>
              <a:ext uri="{FF2B5EF4-FFF2-40B4-BE49-F238E27FC236}">
                <a16:creationId xmlns:a16="http://schemas.microsoft.com/office/drawing/2014/main" id="{D54A4C61-C6E8-4323-A7BA-48DE2039DBBA}"/>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Proxy:</a:t>
            </a:r>
          </a:p>
          <a:p>
            <a:r>
              <a:rPr lang="en-US" dirty="0">
                <a:cs typeface="Calibri"/>
              </a:rPr>
              <a:t>You will need to add Reprints Desk to your proxy configuration file</a:t>
            </a:r>
          </a:p>
          <a:p>
            <a:r>
              <a:rPr lang="en-US" dirty="0">
                <a:cs typeface="Calibri"/>
              </a:rPr>
              <a:t>Your proxy stanza should look something like this:</a:t>
            </a:r>
          </a:p>
          <a:p>
            <a:pPr marL="457200" lvl="1" indent="0">
              <a:buNone/>
            </a:pPr>
            <a:endParaRPr lang="en-US" dirty="0">
              <a:ea typeface="+mn-lt"/>
              <a:cs typeface="+mn-lt"/>
            </a:endParaRPr>
          </a:p>
          <a:p>
            <a:pPr marL="457200" lvl="1" indent="0">
              <a:buNone/>
            </a:pPr>
            <a:r>
              <a:rPr lang="en-US" dirty="0">
                <a:ea typeface="+mn-lt"/>
                <a:cs typeface="+mn-lt"/>
              </a:rPr>
              <a:t>T Reprints Desk</a:t>
            </a:r>
            <a:br>
              <a:rPr lang="en-US" dirty="0">
                <a:ea typeface="+mn-lt"/>
                <a:cs typeface="+mn-lt"/>
              </a:rPr>
            </a:br>
            <a:r>
              <a:rPr lang="en-US" dirty="0">
                <a:ea typeface="+mn-lt"/>
                <a:cs typeface="+mn-lt"/>
              </a:rPr>
              <a:t>U https://www.reprintsdesk.com</a:t>
            </a:r>
            <a:br>
              <a:rPr lang="en-US" dirty="0">
                <a:ea typeface="+mn-lt"/>
                <a:cs typeface="+mn-lt"/>
              </a:rPr>
            </a:br>
            <a:r>
              <a:rPr lang="en-US" dirty="0">
                <a:ea typeface="+mn-lt"/>
                <a:cs typeface="+mn-lt"/>
              </a:rPr>
              <a:t>D reprintsdesk.com</a:t>
            </a:r>
            <a:br>
              <a:rPr lang="en-US" dirty="0">
                <a:ea typeface="+mn-lt"/>
                <a:cs typeface="+mn-lt"/>
              </a:rPr>
            </a:br>
            <a:r>
              <a:rPr lang="en-US" dirty="0">
                <a:ea typeface="+mn-lt"/>
                <a:cs typeface="+mn-lt"/>
              </a:rPr>
              <a:t>H reprintsdesk.com</a:t>
            </a:r>
            <a:endParaRPr lang="en-US">
              <a:cs typeface="Calibri"/>
            </a:endParaRPr>
          </a:p>
        </p:txBody>
      </p:sp>
      <p:grpSp>
        <p:nvGrpSpPr>
          <p:cNvPr id="4" name="Google Shape;69;p2"/>
          <p:cNvGrpSpPr/>
          <p:nvPr/>
        </p:nvGrpSpPr>
        <p:grpSpPr>
          <a:xfrm>
            <a:off x="7166335" y="6311900"/>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a:solidFill>
                      <a:schemeClr val="lt1"/>
                    </a:solidFill>
                    <a:latin typeface="Calibri"/>
                    <a:ea typeface="Calibri"/>
                    <a:cs typeface="Calibri"/>
                    <a:sym typeface="Calibri"/>
                  </a:rPr>
                  <a:t>www.suny.edu</a:t>
                </a:r>
                <a:endParaRPr sz="1575" b="0" i="0" u="none" strike="noStrike" cap="none">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2101532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3DEA-D9FB-422E-A0E4-E5E5063F7603}"/>
              </a:ext>
            </a:extLst>
          </p:cNvPr>
          <p:cNvSpPr>
            <a:spLocks noGrp="1"/>
          </p:cNvSpPr>
          <p:nvPr>
            <p:ph type="title"/>
          </p:nvPr>
        </p:nvSpPr>
        <p:spPr/>
        <p:txBody>
          <a:bodyPr/>
          <a:lstStyle/>
          <a:p>
            <a:r>
              <a:rPr lang="en-US" dirty="0">
                <a:cs typeface="Calibri Light"/>
              </a:rPr>
              <a:t>How to Set Up Reprints Desk as a General Electronic Service, </a:t>
            </a:r>
            <a:r>
              <a:rPr lang="en-US" dirty="0" err="1">
                <a:cs typeface="Calibri Light"/>
              </a:rPr>
              <a:t>cont</a:t>
            </a:r>
            <a:endParaRPr lang="en-US" dirty="0" err="1"/>
          </a:p>
        </p:txBody>
      </p:sp>
      <p:sp>
        <p:nvSpPr>
          <p:cNvPr id="3" name="Content Placeholder 2">
            <a:extLst>
              <a:ext uri="{FF2B5EF4-FFF2-40B4-BE49-F238E27FC236}">
                <a16:creationId xmlns:a16="http://schemas.microsoft.com/office/drawing/2014/main" id="{D54A4C61-C6E8-4323-A7BA-48DE2039DBBA}"/>
              </a:ext>
            </a:extLst>
          </p:cNvPr>
          <p:cNvSpPr>
            <a:spLocks noGrp="1"/>
          </p:cNvSpPr>
          <p:nvPr>
            <p:ph idx="1"/>
          </p:nvPr>
        </p:nvSpPr>
        <p:spPr>
          <a:xfrm>
            <a:off x="838200" y="1825625"/>
            <a:ext cx="10515600" cy="4726651"/>
          </a:xfrm>
        </p:spPr>
        <p:txBody>
          <a:bodyPr vert="horz" lIns="91440" tIns="45720" rIns="91440" bIns="45720" rtlCol="0" anchor="t">
            <a:normAutofit fontScale="70000" lnSpcReduction="20000"/>
          </a:bodyPr>
          <a:lstStyle/>
          <a:p>
            <a:pPr marL="0" indent="0">
              <a:buNone/>
            </a:pPr>
            <a:r>
              <a:rPr lang="en-US" b="1" dirty="0">
                <a:cs typeface="Calibri"/>
              </a:rPr>
              <a:t>GES:</a:t>
            </a:r>
          </a:p>
          <a:p>
            <a:r>
              <a:rPr lang="en-US" dirty="0">
                <a:ea typeface="+mn-lt"/>
                <a:cs typeface="+mn-lt"/>
              </a:rPr>
              <a:t>Go to Config-&gt;Institution-&gt;Fulfillment-&gt;Discovery Interface Display Logic-&gt;General Electronic Services and Add Service</a:t>
            </a:r>
            <a:endParaRPr lang="en-US" dirty="0"/>
          </a:p>
          <a:p>
            <a:r>
              <a:rPr lang="en-US" dirty="0">
                <a:ea typeface="+mn-lt"/>
                <a:cs typeface="+mn-lt"/>
              </a:rPr>
              <a:t>Fields:</a:t>
            </a:r>
            <a:endParaRPr lang="en-US" dirty="0"/>
          </a:p>
          <a:p>
            <a:pPr lvl="1"/>
            <a:r>
              <a:rPr lang="en-US" dirty="0">
                <a:ea typeface="+mn-lt"/>
                <a:cs typeface="+mn-lt"/>
              </a:rPr>
              <a:t>Call the service whatever you'd like, and add whatever description you'd like – you may want to note that this service costs money</a:t>
            </a:r>
            <a:endParaRPr lang="en-US" dirty="0"/>
          </a:p>
          <a:p>
            <a:pPr lvl="1"/>
            <a:r>
              <a:rPr lang="en-US" dirty="0">
                <a:ea typeface="+mn-lt"/>
                <a:cs typeface="+mn-lt"/>
              </a:rPr>
              <a:t>Is this a Document Delivery/ILL service? = Yes</a:t>
            </a:r>
            <a:endParaRPr lang="en-US" dirty="0"/>
          </a:p>
          <a:p>
            <a:pPr lvl="1"/>
            <a:r>
              <a:rPr lang="en-US" dirty="0">
                <a:ea typeface="+mn-lt"/>
                <a:cs typeface="+mn-lt"/>
              </a:rPr>
              <a:t>Display location = </a:t>
            </a:r>
            <a:r>
              <a:rPr lang="en-US" dirty="0" err="1">
                <a:ea typeface="+mn-lt"/>
                <a:cs typeface="+mn-lt"/>
              </a:rPr>
              <a:t>Getit</a:t>
            </a:r>
            <a:r>
              <a:rPr lang="en-US" dirty="0">
                <a:ea typeface="+mn-lt"/>
                <a:cs typeface="+mn-lt"/>
              </a:rPr>
              <a:t> &amp; How to </a:t>
            </a:r>
            <a:r>
              <a:rPr lang="en-US" dirty="0" err="1">
                <a:ea typeface="+mn-lt"/>
                <a:cs typeface="+mn-lt"/>
              </a:rPr>
              <a:t>Getit</a:t>
            </a:r>
            <a:endParaRPr lang="en-US" dirty="0" err="1"/>
          </a:p>
          <a:p>
            <a:pPr lvl="1"/>
            <a:r>
              <a:rPr lang="en-US" dirty="0">
                <a:ea typeface="+mn-lt"/>
                <a:cs typeface="+mn-lt"/>
              </a:rPr>
              <a:t>URL Template = </a:t>
            </a:r>
            <a:r>
              <a:rPr lang="en-US" dirty="0">
                <a:highlight>
                  <a:srgbClr val="FFFF00"/>
                </a:highlight>
                <a:ea typeface="+mn-lt"/>
                <a:cs typeface="+mn-lt"/>
              </a:rPr>
              <a:t>[your proxy prefix]</a:t>
            </a:r>
            <a:r>
              <a:rPr lang="en-US" dirty="0">
                <a:ea typeface="+mn-lt"/>
                <a:cs typeface="+mn-lt"/>
              </a:rPr>
              <a:t>https://www.reprintsdesk.com/landing/poe2.aspx?&amp;rft.genre={rft.genre}&amp;rft.title={rft.title}&amp;rft.stitle={rft.stitle}&amp;rft.atitle={rft.atitle}&amp;rft.jtitle={rft.jtitle}&amp;rft.au={rft.au}&amp;rft.date={rft.year}&amp;rft.month={rft.month}&amp;rft.volume={rft.volume}&amp;rft.issue={rft.issue}&amp;rft.number={rft.number}&amp;rft.spage={rft.spage}&amp;rft.epage={rft.epage}&amp;rft.edition={rft.edition}&amp;rft.issn={rft.issn}&amp;rft.eissn={rft.eissn}&amp;rft.aulast={rft.aulast}&amp;rft.aufirst={rft.aufirst}&amp;rft.auinit={rft.auinit}&amp;rft.pub={rft.pub}&amp;rft.pubdate={rft.pubdate}&amp;rft.pubyear={rft.pubyear}&amp;rft.publisher={rft.publisher}&amp;rft.place={rft.place}&amp;rft.doi={rft.doi}&amp;rfe_dat={rft.oclcnum}&amp;rfr_id={rfr_id}</a:t>
            </a:r>
            <a:endParaRPr lang="en-US" dirty="0"/>
          </a:p>
          <a:p>
            <a:pPr lvl="1"/>
            <a:r>
              <a:rPr lang="en-US" dirty="0">
                <a:ea typeface="+mn-lt"/>
                <a:cs typeface="+mn-lt"/>
              </a:rPr>
              <a:t>Enable without login = no</a:t>
            </a:r>
            <a:endParaRPr lang="en-US" dirty="0"/>
          </a:p>
          <a:p>
            <a:pPr lvl="1"/>
            <a:r>
              <a:rPr lang="en-US" dirty="0">
                <a:ea typeface="+mn-lt"/>
                <a:cs typeface="+mn-lt"/>
              </a:rPr>
              <a:t>Item level = no</a:t>
            </a:r>
            <a:endParaRPr lang="en-US" dirty="0"/>
          </a:p>
          <a:p>
            <a:pPr lvl="1"/>
            <a:r>
              <a:rPr lang="en-US" dirty="0">
                <a:ea typeface="+mn-lt"/>
                <a:cs typeface="+mn-lt"/>
              </a:rPr>
              <a:t>Disable Service = your choice as to when you'd like it to display</a:t>
            </a:r>
            <a:endParaRPr lang="en-US" dirty="0"/>
          </a:p>
          <a:p>
            <a:endParaRPr lang="en-US" dirty="0">
              <a:cs typeface="Calibri"/>
            </a:endParaRPr>
          </a:p>
        </p:txBody>
      </p:sp>
      <p:grpSp>
        <p:nvGrpSpPr>
          <p:cNvPr id="4" name="Google Shape;69;p2"/>
          <p:cNvGrpSpPr/>
          <p:nvPr/>
        </p:nvGrpSpPr>
        <p:grpSpPr>
          <a:xfrm>
            <a:off x="7166335" y="6312426"/>
            <a:ext cx="5025665" cy="545574"/>
            <a:chOff x="5487971" y="6144119"/>
            <a:chExt cx="6700887" cy="727432"/>
          </a:xfrm>
        </p:grpSpPr>
        <p:sp>
          <p:nvSpPr>
            <p:cNvPr id="5" name="Google Shape;70;p2"/>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 name="Google Shape;71;p2"/>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7" name="Google Shape;72;p2"/>
            <p:cNvGrpSpPr/>
            <p:nvPr/>
          </p:nvGrpSpPr>
          <p:grpSpPr>
            <a:xfrm>
              <a:off x="6320303" y="6287602"/>
              <a:ext cx="5548758" cy="438513"/>
              <a:chOff x="6320303" y="6041112"/>
              <a:chExt cx="5548758" cy="438513"/>
            </a:xfrm>
          </p:grpSpPr>
          <p:pic>
            <p:nvPicPr>
              <p:cNvPr id="8" name="Google Shape;73;p2"/>
              <p:cNvPicPr preferRelativeResize="0"/>
              <p:nvPr/>
            </p:nvPicPr>
            <p:blipFill rotWithShape="1">
              <a:blip r:embed="rId2">
                <a:alphaModFix/>
              </a:blip>
              <a:srcRect/>
              <a:stretch/>
            </p:blipFill>
            <p:spPr>
              <a:xfrm>
                <a:off x="10024677" y="6086656"/>
                <a:ext cx="435078" cy="354589"/>
              </a:xfrm>
              <a:prstGeom prst="rect">
                <a:avLst/>
              </a:prstGeom>
              <a:noFill/>
              <a:ln>
                <a:noFill/>
              </a:ln>
            </p:spPr>
          </p:pic>
          <p:pic>
            <p:nvPicPr>
              <p:cNvPr id="9" name="Google Shape;74;p2"/>
              <p:cNvPicPr preferRelativeResize="0"/>
              <p:nvPr/>
            </p:nvPicPr>
            <p:blipFill rotWithShape="1">
              <a:blip r:embed="rId3">
                <a:alphaModFix/>
              </a:blip>
              <a:srcRect/>
              <a:stretch/>
            </p:blipFill>
            <p:spPr>
              <a:xfrm>
                <a:off x="10660050" y="6064185"/>
                <a:ext cx="413343" cy="413343"/>
              </a:xfrm>
              <a:prstGeom prst="rect">
                <a:avLst/>
              </a:prstGeom>
              <a:noFill/>
              <a:ln>
                <a:noFill/>
              </a:ln>
            </p:spPr>
          </p:pic>
          <p:sp>
            <p:nvSpPr>
              <p:cNvPr id="10" name="Google Shape;75;p2"/>
              <p:cNvSpPr txBox="1"/>
              <p:nvPr/>
            </p:nvSpPr>
            <p:spPr>
              <a:xfrm>
                <a:off x="6320303" y="6041112"/>
                <a:ext cx="2853812" cy="415457"/>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None/>
                </a:pPr>
                <a:r>
                  <a:rPr lang="en-US" sz="1575" b="0" i="0" u="none" strike="noStrike" cap="none">
                    <a:solidFill>
                      <a:schemeClr val="lt1"/>
                    </a:solidFill>
                    <a:latin typeface="Calibri"/>
                    <a:ea typeface="Calibri"/>
                    <a:cs typeface="Calibri"/>
                    <a:sym typeface="Calibri"/>
                  </a:rPr>
                  <a:t>www.suny.edu</a:t>
                </a:r>
                <a:endParaRPr sz="1575" b="0" i="0" u="none" strike="noStrike" cap="none">
                  <a:solidFill>
                    <a:schemeClr val="lt1"/>
                  </a:solidFill>
                  <a:latin typeface="Calibri"/>
                  <a:ea typeface="Calibri"/>
                  <a:cs typeface="Calibri"/>
                  <a:sym typeface="Calibri"/>
                </a:endParaRPr>
              </a:p>
            </p:txBody>
          </p:sp>
          <p:pic>
            <p:nvPicPr>
              <p:cNvPr id="11" name="Google Shape;76;p2"/>
              <p:cNvPicPr preferRelativeResize="0"/>
              <p:nvPr/>
            </p:nvPicPr>
            <p:blipFill rotWithShape="1">
              <a:blip r:embed="rId4">
                <a:alphaModFix/>
              </a:blip>
              <a:srcRect/>
              <a:stretch/>
            </p:blipFill>
            <p:spPr>
              <a:xfrm>
                <a:off x="9367496" y="6062787"/>
                <a:ext cx="413343" cy="416838"/>
              </a:xfrm>
              <a:prstGeom prst="rect">
                <a:avLst/>
              </a:prstGeom>
              <a:noFill/>
              <a:ln>
                <a:noFill/>
              </a:ln>
            </p:spPr>
          </p:pic>
          <p:pic>
            <p:nvPicPr>
              <p:cNvPr id="12" name="Google Shape;77;p2"/>
              <p:cNvPicPr preferRelativeResize="0"/>
              <p:nvPr/>
            </p:nvPicPr>
            <p:blipFill rotWithShape="1">
              <a:blip r:embed="rId5">
                <a:alphaModFix/>
              </a:blip>
              <a:srcRect/>
              <a:stretch/>
            </p:blipFill>
            <p:spPr>
              <a:xfrm>
                <a:off x="11325778" y="6072566"/>
                <a:ext cx="543283" cy="382767"/>
              </a:xfrm>
              <a:prstGeom prst="rect">
                <a:avLst/>
              </a:prstGeom>
              <a:noFill/>
              <a:ln>
                <a:noFill/>
              </a:ln>
            </p:spPr>
          </p:pic>
        </p:grpSp>
      </p:grpSp>
    </p:spTree>
    <p:extLst>
      <p:ext uri="{BB962C8B-B14F-4D97-AF65-F5344CB8AC3E}">
        <p14:creationId xmlns:p14="http://schemas.microsoft.com/office/powerpoint/2010/main" val="37805164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TotalTime>
  <Words>895</Words>
  <Application>Microsoft Office PowerPoint</Application>
  <PresentationFormat>Widescreen</PresentationFormat>
  <Paragraphs>120</Paragraphs>
  <Slides>20</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AauxPro OT</vt:lpstr>
      <vt:lpstr>Arial</vt:lpstr>
      <vt:lpstr>Calibri</vt:lpstr>
      <vt:lpstr>Calibri Light</vt:lpstr>
      <vt:lpstr>office theme</vt:lpstr>
      <vt:lpstr>Office Theme</vt:lpstr>
      <vt:lpstr>PowerPoint Presentation</vt:lpstr>
      <vt:lpstr>Focus will be on Reprints Desk</vt:lpstr>
      <vt:lpstr>Use Cases for Link Resolver Based Purchasing</vt:lpstr>
      <vt:lpstr>Reprints Desk Account Options and Configuration</vt:lpstr>
      <vt:lpstr>What Journals Can Reprints Provide Access to? </vt:lpstr>
      <vt:lpstr>What Files are Delivered </vt:lpstr>
      <vt:lpstr>How to Set Up Reprints Desk as a General Electronic Service</vt:lpstr>
      <vt:lpstr>How to Set Up Reprints Desk as a General Electronic Service, cont.</vt:lpstr>
      <vt:lpstr>How to Set Up Reprints Desk as a General Electronic Service, cont</vt:lpstr>
      <vt:lpstr>How to Set Up Reprints Desk as a General Electronic Service, cont</vt:lpstr>
      <vt:lpstr>How to Set Up Reprints Desk as a General Electronic Service, cont</vt:lpstr>
      <vt:lpstr>What are Parameters on Service Availability Rules?</vt:lpstr>
      <vt:lpstr>Configuring Display Logic</vt:lpstr>
      <vt:lpstr>User Experience of Link-Resolver Based Article Purchasing</vt:lpstr>
      <vt:lpstr>Link Resolver Based Purchasing: 4 Steps and Access in 2-30 Minutes</vt:lpstr>
      <vt:lpstr>Link Resolver Steps</vt:lpstr>
      <vt:lpstr>What Email Looks like</vt:lpstr>
      <vt:lpstr>Max Cost Email and Process</vt:lpstr>
      <vt:lpstr>How SLSS Can Help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Shannon Pritting</cp:lastModifiedBy>
  <cp:revision>150</cp:revision>
  <dcterms:created xsi:type="dcterms:W3CDTF">2019-12-04T15:13:52Z</dcterms:created>
  <dcterms:modified xsi:type="dcterms:W3CDTF">2019-12-17T18:46:16Z</dcterms:modified>
</cp:coreProperties>
</file>