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7"/>
  </p:notesMasterIdLst>
  <p:sldIdLst>
    <p:sldId id="259" r:id="rId3"/>
    <p:sldId id="258" r:id="rId4"/>
    <p:sldId id="294" r:id="rId5"/>
    <p:sldId id="310" r:id="rId6"/>
    <p:sldId id="311" r:id="rId7"/>
    <p:sldId id="312" r:id="rId8"/>
    <p:sldId id="325" r:id="rId9"/>
    <p:sldId id="313" r:id="rId10"/>
    <p:sldId id="326" r:id="rId11"/>
    <p:sldId id="328" r:id="rId12"/>
    <p:sldId id="329" r:id="rId13"/>
    <p:sldId id="330" r:id="rId14"/>
    <p:sldId id="332" r:id="rId15"/>
    <p:sldId id="331" r:id="rId16"/>
    <p:sldId id="333" r:id="rId17"/>
    <p:sldId id="334" r:id="rId18"/>
    <p:sldId id="335" r:id="rId19"/>
    <p:sldId id="336" r:id="rId20"/>
    <p:sldId id="337" r:id="rId21"/>
    <p:sldId id="338" r:id="rId22"/>
    <p:sldId id="339" r:id="rId23"/>
    <p:sldId id="340" r:id="rId24"/>
    <p:sldId id="341" r:id="rId25"/>
    <p:sldId id="342" r:id="rId26"/>
    <p:sldId id="344" r:id="rId27"/>
    <p:sldId id="345" r:id="rId28"/>
    <p:sldId id="346" r:id="rId29"/>
    <p:sldId id="348" r:id="rId30"/>
    <p:sldId id="349" r:id="rId31"/>
    <p:sldId id="350" r:id="rId32"/>
    <p:sldId id="351" r:id="rId33"/>
    <p:sldId id="352" r:id="rId34"/>
    <p:sldId id="290" r:id="rId35"/>
    <p:sldId id="34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8EAE1-74BE-81D0-F26F-1B34FD933B3C}" v="586" dt="2020-01-14T20:51:27.347"/>
    <p1510:client id="{6F748095-6AE8-4E7F-9901-35C2CBF641FB}" v="7" dt="2020-01-13T14:37:28.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69" d="100"/>
          <a:sy n="69"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4D597-3732-4801-A791-BF53F0BEE59E}" type="datetimeFigureOut">
              <a:rPr lang="en-US"/>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D5F71-B04E-4FF4-BB66-DE57FBAE3D28}" type="slidenum">
              <a:rPr lang="en-US"/>
              <a:t>‹#›</a:t>
            </a:fld>
            <a:endParaRPr lang="en-US"/>
          </a:p>
        </p:txBody>
      </p:sp>
    </p:spTree>
    <p:extLst>
      <p:ext uri="{BB962C8B-B14F-4D97-AF65-F5344CB8AC3E}">
        <p14:creationId xmlns:p14="http://schemas.microsoft.com/office/powerpoint/2010/main" val="29889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a:t>
            </a:fld>
            <a:endParaRPr lang="en-US"/>
          </a:p>
        </p:txBody>
      </p:sp>
    </p:spTree>
    <p:extLst>
      <p:ext uri="{BB962C8B-B14F-4D97-AF65-F5344CB8AC3E}">
        <p14:creationId xmlns:p14="http://schemas.microsoft.com/office/powerpoint/2010/main" val="403936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11</a:t>
            </a:fld>
            <a:endParaRPr lang="en-US"/>
          </a:p>
        </p:txBody>
      </p:sp>
    </p:spTree>
    <p:extLst>
      <p:ext uri="{BB962C8B-B14F-4D97-AF65-F5344CB8AC3E}">
        <p14:creationId xmlns:p14="http://schemas.microsoft.com/office/powerpoint/2010/main" val="74728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12</a:t>
            </a:fld>
            <a:endParaRPr lang="en-US"/>
          </a:p>
        </p:txBody>
      </p:sp>
    </p:spTree>
    <p:extLst>
      <p:ext uri="{BB962C8B-B14F-4D97-AF65-F5344CB8AC3E}">
        <p14:creationId xmlns:p14="http://schemas.microsoft.com/office/powerpoint/2010/main" val="157298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13</a:t>
            </a:fld>
            <a:endParaRPr lang="en-US"/>
          </a:p>
        </p:txBody>
      </p:sp>
    </p:spTree>
    <p:extLst>
      <p:ext uri="{BB962C8B-B14F-4D97-AF65-F5344CB8AC3E}">
        <p14:creationId xmlns:p14="http://schemas.microsoft.com/office/powerpoint/2010/main" val="109025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14</a:t>
            </a:fld>
            <a:endParaRPr lang="en-US"/>
          </a:p>
        </p:txBody>
      </p:sp>
    </p:spTree>
    <p:extLst>
      <p:ext uri="{BB962C8B-B14F-4D97-AF65-F5344CB8AC3E}">
        <p14:creationId xmlns:p14="http://schemas.microsoft.com/office/powerpoint/2010/main" val="230319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15</a:t>
            </a:fld>
            <a:endParaRPr lang="en-US"/>
          </a:p>
        </p:txBody>
      </p:sp>
    </p:spTree>
    <p:extLst>
      <p:ext uri="{BB962C8B-B14F-4D97-AF65-F5344CB8AC3E}">
        <p14:creationId xmlns:p14="http://schemas.microsoft.com/office/powerpoint/2010/main" val="158076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16</a:t>
            </a:fld>
            <a:endParaRPr lang="en-US"/>
          </a:p>
        </p:txBody>
      </p:sp>
    </p:spTree>
    <p:extLst>
      <p:ext uri="{BB962C8B-B14F-4D97-AF65-F5344CB8AC3E}">
        <p14:creationId xmlns:p14="http://schemas.microsoft.com/office/powerpoint/2010/main" val="3851519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17</a:t>
            </a:fld>
            <a:endParaRPr lang="en-US"/>
          </a:p>
        </p:txBody>
      </p:sp>
    </p:spTree>
    <p:extLst>
      <p:ext uri="{BB962C8B-B14F-4D97-AF65-F5344CB8AC3E}">
        <p14:creationId xmlns:p14="http://schemas.microsoft.com/office/powerpoint/2010/main" val="2606518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18</a:t>
            </a:fld>
            <a:endParaRPr lang="en-US"/>
          </a:p>
        </p:txBody>
      </p:sp>
    </p:spTree>
    <p:extLst>
      <p:ext uri="{BB962C8B-B14F-4D97-AF65-F5344CB8AC3E}">
        <p14:creationId xmlns:p14="http://schemas.microsoft.com/office/powerpoint/2010/main" val="1881630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19</a:t>
            </a:fld>
            <a:endParaRPr lang="en-US"/>
          </a:p>
        </p:txBody>
      </p:sp>
    </p:spTree>
    <p:extLst>
      <p:ext uri="{BB962C8B-B14F-4D97-AF65-F5344CB8AC3E}">
        <p14:creationId xmlns:p14="http://schemas.microsoft.com/office/powerpoint/2010/main" val="1476317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20</a:t>
            </a:fld>
            <a:endParaRPr lang="en-US"/>
          </a:p>
        </p:txBody>
      </p:sp>
    </p:spTree>
    <p:extLst>
      <p:ext uri="{BB962C8B-B14F-4D97-AF65-F5344CB8AC3E}">
        <p14:creationId xmlns:p14="http://schemas.microsoft.com/office/powerpoint/2010/main" val="368419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a:t>
            </a:fld>
            <a:endParaRPr lang="en-US"/>
          </a:p>
        </p:txBody>
      </p:sp>
    </p:spTree>
    <p:extLst>
      <p:ext uri="{BB962C8B-B14F-4D97-AF65-F5344CB8AC3E}">
        <p14:creationId xmlns:p14="http://schemas.microsoft.com/office/powerpoint/2010/main" val="165642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21</a:t>
            </a:fld>
            <a:endParaRPr lang="en-US"/>
          </a:p>
        </p:txBody>
      </p:sp>
    </p:spTree>
    <p:extLst>
      <p:ext uri="{BB962C8B-B14F-4D97-AF65-F5344CB8AC3E}">
        <p14:creationId xmlns:p14="http://schemas.microsoft.com/office/powerpoint/2010/main" val="715793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22</a:t>
            </a:fld>
            <a:endParaRPr lang="en-US"/>
          </a:p>
        </p:txBody>
      </p:sp>
    </p:spTree>
    <p:extLst>
      <p:ext uri="{BB962C8B-B14F-4D97-AF65-F5344CB8AC3E}">
        <p14:creationId xmlns:p14="http://schemas.microsoft.com/office/powerpoint/2010/main" val="810419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23</a:t>
            </a:fld>
            <a:endParaRPr lang="en-US"/>
          </a:p>
        </p:txBody>
      </p:sp>
    </p:spTree>
    <p:extLst>
      <p:ext uri="{BB962C8B-B14F-4D97-AF65-F5344CB8AC3E}">
        <p14:creationId xmlns:p14="http://schemas.microsoft.com/office/powerpoint/2010/main" val="236895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24</a:t>
            </a:fld>
            <a:endParaRPr lang="en-US"/>
          </a:p>
        </p:txBody>
      </p:sp>
    </p:spTree>
    <p:extLst>
      <p:ext uri="{BB962C8B-B14F-4D97-AF65-F5344CB8AC3E}">
        <p14:creationId xmlns:p14="http://schemas.microsoft.com/office/powerpoint/2010/main" val="2791265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25</a:t>
            </a:fld>
            <a:endParaRPr lang="en-US"/>
          </a:p>
        </p:txBody>
      </p:sp>
    </p:spTree>
    <p:extLst>
      <p:ext uri="{BB962C8B-B14F-4D97-AF65-F5344CB8AC3E}">
        <p14:creationId xmlns:p14="http://schemas.microsoft.com/office/powerpoint/2010/main" val="377528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26</a:t>
            </a:fld>
            <a:endParaRPr lang="en-US"/>
          </a:p>
        </p:txBody>
      </p:sp>
    </p:spTree>
    <p:extLst>
      <p:ext uri="{BB962C8B-B14F-4D97-AF65-F5344CB8AC3E}">
        <p14:creationId xmlns:p14="http://schemas.microsoft.com/office/powerpoint/2010/main" val="223616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27</a:t>
            </a:fld>
            <a:endParaRPr lang="en-US"/>
          </a:p>
        </p:txBody>
      </p:sp>
    </p:spTree>
    <p:extLst>
      <p:ext uri="{BB962C8B-B14F-4D97-AF65-F5344CB8AC3E}">
        <p14:creationId xmlns:p14="http://schemas.microsoft.com/office/powerpoint/2010/main" val="225138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28</a:t>
            </a:fld>
            <a:endParaRPr lang="en-US"/>
          </a:p>
        </p:txBody>
      </p:sp>
    </p:spTree>
    <p:extLst>
      <p:ext uri="{BB962C8B-B14F-4D97-AF65-F5344CB8AC3E}">
        <p14:creationId xmlns:p14="http://schemas.microsoft.com/office/powerpoint/2010/main" val="543930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29</a:t>
            </a:fld>
            <a:endParaRPr lang="en-US"/>
          </a:p>
        </p:txBody>
      </p:sp>
    </p:spTree>
    <p:extLst>
      <p:ext uri="{BB962C8B-B14F-4D97-AF65-F5344CB8AC3E}">
        <p14:creationId xmlns:p14="http://schemas.microsoft.com/office/powerpoint/2010/main" val="1544994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30</a:t>
            </a:fld>
            <a:endParaRPr lang="en-US"/>
          </a:p>
        </p:txBody>
      </p:sp>
    </p:spTree>
    <p:extLst>
      <p:ext uri="{BB962C8B-B14F-4D97-AF65-F5344CB8AC3E}">
        <p14:creationId xmlns:p14="http://schemas.microsoft.com/office/powerpoint/2010/main" val="22738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4</a:t>
            </a:fld>
            <a:endParaRPr lang="en-US"/>
          </a:p>
        </p:txBody>
      </p:sp>
    </p:spTree>
    <p:extLst>
      <p:ext uri="{BB962C8B-B14F-4D97-AF65-F5344CB8AC3E}">
        <p14:creationId xmlns:p14="http://schemas.microsoft.com/office/powerpoint/2010/main" val="4188094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31</a:t>
            </a:fld>
            <a:endParaRPr lang="en-US"/>
          </a:p>
        </p:txBody>
      </p:sp>
    </p:spTree>
    <p:extLst>
      <p:ext uri="{BB962C8B-B14F-4D97-AF65-F5344CB8AC3E}">
        <p14:creationId xmlns:p14="http://schemas.microsoft.com/office/powerpoint/2010/main" val="3629192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32</a:t>
            </a:fld>
            <a:endParaRPr lang="en-US"/>
          </a:p>
        </p:txBody>
      </p:sp>
    </p:spTree>
    <p:extLst>
      <p:ext uri="{BB962C8B-B14F-4D97-AF65-F5344CB8AC3E}">
        <p14:creationId xmlns:p14="http://schemas.microsoft.com/office/powerpoint/2010/main" val="3546186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33</a:t>
            </a:fld>
            <a:endParaRPr lang="en-US"/>
          </a:p>
        </p:txBody>
      </p:sp>
    </p:spTree>
    <p:extLst>
      <p:ext uri="{BB962C8B-B14F-4D97-AF65-F5344CB8AC3E}">
        <p14:creationId xmlns:p14="http://schemas.microsoft.com/office/powerpoint/2010/main" val="340777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34</a:t>
            </a:fld>
            <a:endParaRPr lang="en-US"/>
          </a:p>
        </p:txBody>
      </p:sp>
    </p:spTree>
    <p:extLst>
      <p:ext uri="{BB962C8B-B14F-4D97-AF65-F5344CB8AC3E}">
        <p14:creationId xmlns:p14="http://schemas.microsoft.com/office/powerpoint/2010/main" val="243850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5</a:t>
            </a:fld>
            <a:endParaRPr lang="en-US"/>
          </a:p>
        </p:txBody>
      </p:sp>
    </p:spTree>
    <p:extLst>
      <p:ext uri="{BB962C8B-B14F-4D97-AF65-F5344CB8AC3E}">
        <p14:creationId xmlns:p14="http://schemas.microsoft.com/office/powerpoint/2010/main" val="183206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6</a:t>
            </a:fld>
            <a:endParaRPr lang="en-US"/>
          </a:p>
        </p:txBody>
      </p:sp>
    </p:spTree>
    <p:extLst>
      <p:ext uri="{BB962C8B-B14F-4D97-AF65-F5344CB8AC3E}">
        <p14:creationId xmlns:p14="http://schemas.microsoft.com/office/powerpoint/2010/main" val="177962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7</a:t>
            </a:fld>
            <a:endParaRPr lang="en-US"/>
          </a:p>
        </p:txBody>
      </p:sp>
    </p:spTree>
    <p:extLst>
      <p:ext uri="{BB962C8B-B14F-4D97-AF65-F5344CB8AC3E}">
        <p14:creationId xmlns:p14="http://schemas.microsoft.com/office/powerpoint/2010/main" val="366255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8</a:t>
            </a:fld>
            <a:endParaRPr lang="en-US"/>
          </a:p>
        </p:txBody>
      </p:sp>
    </p:spTree>
    <p:extLst>
      <p:ext uri="{BB962C8B-B14F-4D97-AF65-F5344CB8AC3E}">
        <p14:creationId xmlns:p14="http://schemas.microsoft.com/office/powerpoint/2010/main" val="388240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9</a:t>
            </a:fld>
            <a:endParaRPr lang="en-US"/>
          </a:p>
        </p:txBody>
      </p:sp>
    </p:spTree>
    <p:extLst>
      <p:ext uri="{BB962C8B-B14F-4D97-AF65-F5344CB8AC3E}">
        <p14:creationId xmlns:p14="http://schemas.microsoft.com/office/powerpoint/2010/main" val="208038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10</a:t>
            </a:fld>
            <a:endParaRPr lang="en-US"/>
          </a:p>
        </p:txBody>
      </p:sp>
    </p:spTree>
    <p:extLst>
      <p:ext uri="{BB962C8B-B14F-4D97-AF65-F5344CB8AC3E}">
        <p14:creationId xmlns:p14="http://schemas.microsoft.com/office/powerpoint/2010/main" val="43340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27700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74911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86802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4792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4103010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30881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58441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131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3477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466493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2/24/2020</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19423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2/24/2020</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emf"/><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emf"/><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hyperlink" Target="https://developers.exlibrisgroup.com/blog/Adding-Springshare-Libguide-Discovery-to-Primo-VE/" TargetMode="External"/><Relationship Id="rId3" Type="http://schemas.openxmlformats.org/officeDocument/2006/relationships/image" Target="../media/image2.emf"/><Relationship Id="rId7" Type="http://schemas.openxmlformats.org/officeDocument/2006/relationships/hyperlink" Target="https://knowledge.exlibrisgroup.com/Primo/Product_Documentation/020Primo_VE/045Loading_Records_from_External_Sources_into_Primo_VE/Configuring_Import_Profiles_for_Primo_VE"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hyperlink" Target="http://slcny.libanswers.com/faq/261167" TargetMode="External"/><Relationship Id="rId3" Type="http://schemas.openxmlformats.org/officeDocument/2006/relationships/image" Target="../media/image2.emf"/><Relationship Id="rId7" Type="http://schemas.openxmlformats.org/officeDocument/2006/relationships/hyperlink" Target="https://slcny.libanswers.com/faq/261303"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hyperlink" Target="https://dspace.sunyconnect.suny.edu/handle/1951/29061"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CA505A-881F-1A4A-88CE-582A96EF6887}"/>
              </a:ext>
            </a:extLst>
          </p:cNvPr>
          <p:cNvSpPr/>
          <p:nvPr/>
        </p:nvSpPr>
        <p:spPr>
          <a:xfrm>
            <a:off x="1"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4782315" y="1015018"/>
            <a:ext cx="7289612" cy="3139321"/>
          </a:xfrm>
          <a:prstGeom prst="rect">
            <a:avLst/>
          </a:prstGeom>
          <a:noFill/>
        </p:spPr>
        <p:txBody>
          <a:bodyPr wrap="square" rtlCol="0" anchor="t">
            <a:spAutoFit/>
          </a:bodyPr>
          <a:lstStyle/>
          <a:p>
            <a:r>
              <a:rPr lang="en-US" sz="6600" dirty="0" smtClean="0">
                <a:solidFill>
                  <a:schemeClr val="bg1"/>
                </a:solidFill>
                <a:latin typeface="Calibri Light"/>
                <a:cs typeface="Calibri Light"/>
              </a:rPr>
              <a:t>ERM/Discovery</a:t>
            </a:r>
            <a:r>
              <a:rPr lang="en-US" sz="6600" dirty="0">
                <a:solidFill>
                  <a:schemeClr val="bg1"/>
                </a:solidFill>
                <a:latin typeface="Calibri Light"/>
                <a:cs typeface="Calibri Light"/>
              </a:rPr>
              <a:t>: Setting up Discovery Import Profiles</a:t>
            </a:r>
            <a:endParaRPr lang="en-US" sz="6600" dirty="0">
              <a:solidFill>
                <a:schemeClr val="bg1"/>
              </a:solidFill>
              <a:ea typeface="+mn-lt"/>
              <a:cs typeface="+mn-lt"/>
            </a:endParaRP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7" y="4790488"/>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4725181" y="4605155"/>
            <a:ext cx="4785363" cy="1138773"/>
          </a:xfrm>
          <a:prstGeom prst="rect">
            <a:avLst/>
          </a:prstGeom>
          <a:noFill/>
        </p:spPr>
        <p:txBody>
          <a:bodyPr wrap="square" rtlCol="0" anchor="t">
            <a:spAutoFit/>
          </a:bodyPr>
          <a:lstStyle/>
          <a:p>
            <a:pPr algn="r"/>
            <a:r>
              <a:rPr lang="en-US" sz="2000" dirty="0" smtClean="0">
                <a:solidFill>
                  <a:schemeClr val="bg1"/>
                </a:solidFill>
                <a:latin typeface="Arial"/>
                <a:cs typeface="Arial"/>
              </a:rPr>
              <a:t>February 26, </a:t>
            </a:r>
            <a:r>
              <a:rPr lang="en-US" sz="2000" dirty="0">
                <a:solidFill>
                  <a:schemeClr val="bg1"/>
                </a:solidFill>
                <a:latin typeface="Arial"/>
                <a:cs typeface="Arial"/>
              </a:rPr>
              <a:t>2020</a:t>
            </a:r>
          </a:p>
          <a:p>
            <a:pPr algn="r"/>
            <a:endParaRPr lang="en-US" sz="2000" dirty="0">
              <a:solidFill>
                <a:schemeClr val="bg1"/>
              </a:solidFill>
              <a:latin typeface="Arial" panose="020B0604020202020204" pitchFamily="34" charset="0"/>
              <a:cs typeface="Arial" panose="020B0604020202020204" pitchFamily="34" charset="0"/>
            </a:endParaRPr>
          </a:p>
          <a:p>
            <a:pPr algn="r"/>
            <a:endParaRPr lang="en-US" sz="800" dirty="0">
              <a:solidFill>
                <a:schemeClr val="bg1"/>
              </a:solidFill>
              <a:latin typeface="Arial" panose="020B0604020202020204" pitchFamily="34" charset="0"/>
              <a:cs typeface="Arial" panose="020B0604020202020204" pitchFamily="34" charset="0"/>
            </a:endParaRPr>
          </a:p>
          <a:p>
            <a:pPr algn="r"/>
            <a:r>
              <a:rPr lang="en-US" sz="2000" dirty="0">
                <a:solidFill>
                  <a:schemeClr val="bg1"/>
                </a:solidFill>
                <a:latin typeface="Arial"/>
                <a:cs typeface="Arial"/>
              </a:rPr>
              <a:t>Michelle Eichelberger</a:t>
            </a: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5237019" y="6041112"/>
            <a:ext cx="6632042" cy="438513"/>
            <a:chOff x="5237019" y="6041112"/>
            <a:chExt cx="6632042"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5237019" y="6041112"/>
              <a:ext cx="3937098" cy="400110"/>
            </a:xfrm>
            <a:prstGeom prst="rect">
              <a:avLst/>
            </a:prstGeom>
            <a:noFill/>
          </p:spPr>
          <p:txBody>
            <a:bodyPr wrap="square" rtlCol="0">
              <a:spAutoFit/>
            </a:bodyPr>
            <a:lstStyle/>
            <a:p>
              <a:pPr algn="r"/>
              <a:r>
                <a:rPr lang="en-US" sz="2000" dirty="0" smtClean="0">
                  <a:solidFill>
                    <a:schemeClr val="bg1"/>
                  </a:solidFill>
                  <a:latin typeface="Arial" panose="020B0604020202020204" pitchFamily="34" charset="0"/>
                  <a:cs typeface="Arial" panose="020B0604020202020204" pitchFamily="34" charset="0"/>
                </a:rPr>
                <a:t>Michelle.Eichelberger@suny.edu</a:t>
              </a:r>
              <a:endParaRPr lang="en-US" sz="20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71137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Setting up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pic>
        <p:nvPicPr>
          <p:cNvPr id="2" name="Picture 1"/>
          <p:cNvPicPr>
            <a:picLocks noChangeAspect="1"/>
          </p:cNvPicPr>
          <p:nvPr/>
        </p:nvPicPr>
        <p:blipFill>
          <a:blip r:embed="rId7"/>
          <a:stretch>
            <a:fillRect/>
          </a:stretch>
        </p:blipFill>
        <p:spPr>
          <a:xfrm>
            <a:off x="768995" y="1286528"/>
            <a:ext cx="6728835" cy="4786633"/>
          </a:xfrm>
          <a:prstGeom prst="rect">
            <a:avLst/>
          </a:prstGeom>
        </p:spPr>
      </p:pic>
      <p:sp>
        <p:nvSpPr>
          <p:cNvPr id="5" name="TextBox 4"/>
          <p:cNvSpPr txBox="1"/>
          <p:nvPr/>
        </p:nvSpPr>
        <p:spPr>
          <a:xfrm>
            <a:off x="7747209" y="1671782"/>
            <a:ext cx="4121852" cy="4524315"/>
          </a:xfrm>
          <a:prstGeom prst="rect">
            <a:avLst/>
          </a:prstGeom>
          <a:noFill/>
        </p:spPr>
        <p:txBody>
          <a:bodyPr wrap="square" rtlCol="0">
            <a:spAutoFit/>
          </a:bodyPr>
          <a:lstStyle/>
          <a:p>
            <a:r>
              <a:rPr lang="en-US" dirty="0" smtClean="0"/>
              <a:t>You can call the Profile and the Data Source Label whatever you’d like</a:t>
            </a:r>
          </a:p>
          <a:p>
            <a:endParaRPr lang="en-US" dirty="0"/>
          </a:p>
          <a:p>
            <a:r>
              <a:rPr lang="en-US" dirty="0" smtClean="0"/>
              <a:t>If you’re importing from SUNY </a:t>
            </a:r>
            <a:r>
              <a:rPr lang="en-US" dirty="0" err="1" smtClean="0"/>
              <a:t>DSpace</a:t>
            </a:r>
            <a:r>
              <a:rPr lang="en-US" dirty="0" smtClean="0"/>
              <a:t>, </a:t>
            </a:r>
            <a:r>
              <a:rPr lang="en-US" dirty="0" smtClean="0"/>
              <a:t>the other parameters are:</a:t>
            </a:r>
          </a:p>
          <a:p>
            <a:r>
              <a:rPr lang="en-US" dirty="0" smtClean="0"/>
              <a:t>Data </a:t>
            </a:r>
            <a:r>
              <a:rPr lang="en-US" dirty="0"/>
              <a:t>Source Code = </a:t>
            </a:r>
            <a:r>
              <a:rPr lang="en-US" dirty="0" err="1" smtClean="0"/>
              <a:t>DSpace</a:t>
            </a:r>
            <a:endParaRPr lang="en-US" dirty="0"/>
          </a:p>
          <a:p>
            <a:r>
              <a:rPr lang="en-US" dirty="0"/>
              <a:t>Originating System = </a:t>
            </a:r>
            <a:r>
              <a:rPr lang="en-US" dirty="0" smtClean="0"/>
              <a:t>Other (or </a:t>
            </a:r>
            <a:r>
              <a:rPr lang="en-US" dirty="0" err="1" smtClean="0"/>
              <a:t>DSpace</a:t>
            </a:r>
            <a:r>
              <a:rPr lang="en-US" dirty="0" smtClean="0"/>
              <a:t>)</a:t>
            </a:r>
            <a:endParaRPr lang="en-US" dirty="0"/>
          </a:p>
          <a:p>
            <a:r>
              <a:rPr lang="en-US" dirty="0"/>
              <a:t>Import Protocol = </a:t>
            </a:r>
            <a:r>
              <a:rPr lang="en-US" dirty="0" smtClean="0"/>
              <a:t>OAI</a:t>
            </a:r>
          </a:p>
          <a:p>
            <a:r>
              <a:rPr lang="en-US" dirty="0" smtClean="0"/>
              <a:t>Physical source format: XML</a:t>
            </a:r>
            <a:endParaRPr lang="en-US" dirty="0"/>
          </a:p>
          <a:p>
            <a:r>
              <a:rPr lang="en-US" dirty="0"/>
              <a:t>Source Format = Dublin </a:t>
            </a:r>
            <a:r>
              <a:rPr lang="en-US" dirty="0" smtClean="0"/>
              <a:t>Core</a:t>
            </a:r>
          </a:p>
          <a:p>
            <a:endParaRPr lang="en-US" dirty="0"/>
          </a:p>
          <a:p>
            <a:r>
              <a:rPr lang="en-US" dirty="0" smtClean="0"/>
              <a:t>Don’t schedule yet</a:t>
            </a:r>
          </a:p>
          <a:p>
            <a:endParaRPr lang="en-US" dirty="0"/>
          </a:p>
          <a:p>
            <a:r>
              <a:rPr lang="en-US" dirty="0" smtClean="0"/>
              <a:t>OAI Details:</a:t>
            </a:r>
          </a:p>
          <a:p>
            <a:r>
              <a:rPr lang="en-US" dirty="0"/>
              <a:t>https://dspace.sunyconnect.suny.edu/oai/request</a:t>
            </a:r>
          </a:p>
        </p:txBody>
      </p:sp>
    </p:spTree>
    <p:extLst>
      <p:ext uri="{BB962C8B-B14F-4D97-AF65-F5344CB8AC3E}">
        <p14:creationId xmlns:p14="http://schemas.microsoft.com/office/powerpoint/2010/main" val="297537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Setting up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pic>
        <p:nvPicPr>
          <p:cNvPr id="4" name="Picture 3"/>
          <p:cNvPicPr>
            <a:picLocks noChangeAspect="1"/>
          </p:cNvPicPr>
          <p:nvPr/>
        </p:nvPicPr>
        <p:blipFill>
          <a:blip r:embed="rId7"/>
          <a:stretch>
            <a:fillRect/>
          </a:stretch>
        </p:blipFill>
        <p:spPr>
          <a:xfrm>
            <a:off x="1243637" y="1299042"/>
            <a:ext cx="9704726" cy="4521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72655" y="6144119"/>
            <a:ext cx="4572000" cy="369332"/>
          </a:xfrm>
          <a:prstGeom prst="rect">
            <a:avLst/>
          </a:prstGeom>
          <a:noFill/>
        </p:spPr>
        <p:txBody>
          <a:bodyPr wrap="square" rtlCol="0">
            <a:spAutoFit/>
          </a:bodyPr>
          <a:lstStyle/>
          <a:p>
            <a:r>
              <a:rPr lang="en-US" dirty="0" smtClean="0"/>
              <a:t>We’re looking for the </a:t>
            </a:r>
            <a:r>
              <a:rPr lang="en-US" dirty="0" smtClean="0"/>
              <a:t>1951/29061 </a:t>
            </a:r>
            <a:r>
              <a:rPr lang="en-US" dirty="0" smtClean="0"/>
              <a:t>collection</a:t>
            </a:r>
            <a:endParaRPr lang="en-US" dirty="0"/>
          </a:p>
        </p:txBody>
      </p:sp>
    </p:spTree>
    <p:extLst>
      <p:ext uri="{BB962C8B-B14F-4D97-AF65-F5344CB8AC3E}">
        <p14:creationId xmlns:p14="http://schemas.microsoft.com/office/powerpoint/2010/main" val="233173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Setting up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6" name="TextBox 5"/>
          <p:cNvSpPr txBox="1"/>
          <p:nvPr/>
        </p:nvSpPr>
        <p:spPr>
          <a:xfrm>
            <a:off x="572655" y="6144119"/>
            <a:ext cx="4572000" cy="369332"/>
          </a:xfrm>
          <a:prstGeom prst="rect">
            <a:avLst/>
          </a:prstGeom>
          <a:noFill/>
        </p:spPr>
        <p:txBody>
          <a:bodyPr wrap="square" rtlCol="0">
            <a:spAutoFit/>
          </a:bodyPr>
          <a:lstStyle/>
          <a:p>
            <a:r>
              <a:rPr lang="en-US" dirty="0" smtClean="0"/>
              <a:t>We’re looking for the </a:t>
            </a:r>
            <a:r>
              <a:rPr lang="en-US" dirty="0" smtClean="0"/>
              <a:t>1951/29061 </a:t>
            </a:r>
            <a:r>
              <a:rPr lang="en-US" dirty="0" smtClean="0"/>
              <a:t>collection</a:t>
            </a:r>
            <a:endParaRPr lang="en-US" dirty="0"/>
          </a:p>
        </p:txBody>
      </p:sp>
      <p:pic>
        <p:nvPicPr>
          <p:cNvPr id="4" name="Picture 3"/>
          <p:cNvPicPr>
            <a:picLocks noChangeAspect="1"/>
          </p:cNvPicPr>
          <p:nvPr/>
        </p:nvPicPr>
        <p:blipFill>
          <a:blip r:embed="rId7"/>
          <a:stretch>
            <a:fillRect/>
          </a:stretch>
        </p:blipFill>
        <p:spPr>
          <a:xfrm>
            <a:off x="3343133" y="1228612"/>
            <a:ext cx="5505733" cy="4400776"/>
          </a:xfrm>
          <a:prstGeom prst="rect">
            <a:avLst/>
          </a:prstGeom>
        </p:spPr>
      </p:pic>
    </p:spTree>
    <p:extLst>
      <p:ext uri="{BB962C8B-B14F-4D97-AF65-F5344CB8AC3E}">
        <p14:creationId xmlns:p14="http://schemas.microsoft.com/office/powerpoint/2010/main" val="39876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5636" y="1561246"/>
            <a:ext cx="5262995" cy="4229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Test Set-up</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4"/>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5"/>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6"/>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7"/>
              <a:stretch>
                <a:fillRect/>
              </a:stretch>
            </p:blipFill>
            <p:spPr>
              <a:xfrm>
                <a:off x="11325778" y="6072566"/>
                <a:ext cx="543283" cy="382767"/>
              </a:xfrm>
              <a:prstGeom prst="rect">
                <a:avLst/>
              </a:prstGeom>
            </p:spPr>
          </p:pic>
        </p:grpSp>
      </p:grpSp>
      <p:pic>
        <p:nvPicPr>
          <p:cNvPr id="4" name="Picture 3"/>
          <p:cNvPicPr>
            <a:picLocks noChangeAspect="1"/>
          </p:cNvPicPr>
          <p:nvPr/>
        </p:nvPicPr>
        <p:blipFill>
          <a:blip r:embed="rId8"/>
          <a:stretch>
            <a:fillRect/>
          </a:stretch>
        </p:blipFill>
        <p:spPr>
          <a:xfrm>
            <a:off x="5395118" y="2214515"/>
            <a:ext cx="6690487" cy="2672052"/>
          </a:xfrm>
          <a:prstGeom prst="rect">
            <a:avLst/>
          </a:prstGeom>
        </p:spPr>
      </p:pic>
      <p:cxnSp>
        <p:nvCxnSpPr>
          <p:cNvPr id="25" name="Straight Arrow Connector 24"/>
          <p:cNvCxnSpPr/>
          <p:nvPr/>
        </p:nvCxnSpPr>
        <p:spPr>
          <a:xfrm flipV="1">
            <a:off x="2946400" y="3897745"/>
            <a:ext cx="2448718" cy="149237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43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Test Set-up</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11" name="Picture 10"/>
          <p:cNvPicPr>
            <a:picLocks noChangeAspect="1"/>
          </p:cNvPicPr>
          <p:nvPr/>
        </p:nvPicPr>
        <p:blipFill>
          <a:blip r:embed="rId7"/>
          <a:stretch>
            <a:fillRect/>
          </a:stretch>
        </p:blipFill>
        <p:spPr>
          <a:xfrm>
            <a:off x="991014" y="1241325"/>
            <a:ext cx="6202411" cy="3672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ounded Rectangle 11"/>
          <p:cNvSpPr/>
          <p:nvPr/>
        </p:nvSpPr>
        <p:spPr>
          <a:xfrm>
            <a:off x="1930398" y="3140363"/>
            <a:ext cx="812800" cy="31403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708012" y="1241325"/>
            <a:ext cx="4253079" cy="4801314"/>
          </a:xfrm>
          <a:prstGeom prst="rect">
            <a:avLst/>
          </a:prstGeom>
          <a:noFill/>
        </p:spPr>
        <p:txBody>
          <a:bodyPr wrap="square" rtlCol="0">
            <a:spAutoFit/>
          </a:bodyPr>
          <a:lstStyle/>
          <a:p>
            <a:r>
              <a:rPr lang="en-US" dirty="0" smtClean="0"/>
              <a:t>Want it to say “Passed”</a:t>
            </a:r>
          </a:p>
          <a:p>
            <a:endParaRPr lang="en-US" dirty="0"/>
          </a:p>
          <a:p>
            <a:r>
              <a:rPr lang="en-US" dirty="0" smtClean="0"/>
              <a:t>Can expand source record and DC record boxes to look at source code and what it turned into</a:t>
            </a:r>
          </a:p>
          <a:p>
            <a:endParaRPr lang="en-US" dirty="0"/>
          </a:p>
          <a:p>
            <a:r>
              <a:rPr lang="en-US" dirty="0" smtClean="0"/>
              <a:t>Note the </a:t>
            </a:r>
            <a:r>
              <a:rPr lang="en-US" dirty="0" err="1" smtClean="0"/>
              <a:t>dc:identifier</a:t>
            </a:r>
            <a:r>
              <a:rPr lang="en-US" dirty="0" smtClean="0"/>
              <a:t> tags. That’s what we’ll use for linking to the record in Primo </a:t>
            </a:r>
            <a:r>
              <a:rPr lang="en-US" dirty="0" smtClean="0"/>
              <a:t>VE:</a:t>
            </a:r>
          </a:p>
          <a:p>
            <a:r>
              <a:rPr lang="en-US" dirty="0" smtClean="0"/>
              <a:t> </a:t>
            </a:r>
            <a:r>
              <a:rPr lang="en-US" dirty="0"/>
              <a:t>&lt;</a:t>
            </a:r>
            <a:r>
              <a:rPr lang="en-US" dirty="0" err="1"/>
              <a:t>dc:identifier</a:t>
            </a:r>
            <a:r>
              <a:rPr lang="en-US" dirty="0"/>
              <a:t>&gt;http://hdl.handle.net/1951/58375&lt;/dc:identifier&gt;</a:t>
            </a:r>
          </a:p>
          <a:p>
            <a:r>
              <a:rPr lang="en-US" dirty="0"/>
              <a:t>    &lt;</a:t>
            </a:r>
            <a:r>
              <a:rPr lang="en-US" dirty="0" err="1"/>
              <a:t>dc:language</a:t>
            </a:r>
            <a:r>
              <a:rPr lang="en-US" dirty="0"/>
              <a:t>&gt;</a:t>
            </a:r>
            <a:r>
              <a:rPr lang="en-US" dirty="0" err="1"/>
              <a:t>en_US</a:t>
            </a:r>
            <a:r>
              <a:rPr lang="en-US" dirty="0"/>
              <a:t>&lt;/</a:t>
            </a:r>
            <a:r>
              <a:rPr lang="en-US" dirty="0" err="1"/>
              <a:t>dc:language</a:t>
            </a:r>
            <a:r>
              <a:rPr lang="en-US" dirty="0"/>
              <a:t>&gt;</a:t>
            </a:r>
          </a:p>
          <a:p>
            <a:r>
              <a:rPr lang="en-US" dirty="0"/>
              <a:t>    &lt;</a:t>
            </a:r>
            <a:r>
              <a:rPr lang="en-US" dirty="0" err="1"/>
              <a:t>dc:format</a:t>
            </a:r>
            <a:r>
              <a:rPr lang="en-US" dirty="0"/>
              <a:t>&gt;application/pdf&lt;/</a:t>
            </a:r>
            <a:r>
              <a:rPr lang="en-US" dirty="0" err="1"/>
              <a:t>dc:format</a:t>
            </a:r>
            <a:r>
              <a:rPr lang="en-US" dirty="0"/>
              <a:t>&gt;</a:t>
            </a:r>
          </a:p>
          <a:p>
            <a:r>
              <a:rPr lang="en-US" dirty="0"/>
              <a:t>    &lt;</a:t>
            </a:r>
            <a:r>
              <a:rPr lang="en-US" dirty="0" err="1"/>
              <a:t>dc:identifier</a:t>
            </a:r>
            <a:r>
              <a:rPr lang="en-US" dirty="0"/>
              <a:t> </a:t>
            </a:r>
            <a:r>
              <a:rPr lang="en-US" dirty="0" err="1"/>
              <a:t>xml:lang</a:t>
            </a:r>
            <a:r>
              <a:rPr lang="en-US" dirty="0"/>
              <a:t>="</a:t>
            </a:r>
            <a:r>
              <a:rPr lang="en-US" dirty="0" err="1"/>
              <a:t>eng</a:t>
            </a:r>
            <a:r>
              <a:rPr lang="en-US" dirty="0"/>
              <a:t>"&gt;oai:dspace.sunyconnect.suny.edu:1951/58375&lt;/</a:t>
            </a:r>
            <a:r>
              <a:rPr lang="en-US" dirty="0" err="1"/>
              <a:t>dc:identifier</a:t>
            </a:r>
            <a:r>
              <a:rPr lang="en-US" dirty="0"/>
              <a:t>&gt;</a:t>
            </a:r>
            <a:endParaRPr lang="en-US" dirty="0"/>
          </a:p>
        </p:txBody>
      </p:sp>
    </p:spTree>
    <p:extLst>
      <p:ext uri="{BB962C8B-B14F-4D97-AF65-F5344CB8AC3E}">
        <p14:creationId xmlns:p14="http://schemas.microsoft.com/office/powerpoint/2010/main" val="2080538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Setting up Linking</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13" name="TextBox 12"/>
          <p:cNvSpPr txBox="1"/>
          <p:nvPr/>
        </p:nvSpPr>
        <p:spPr>
          <a:xfrm>
            <a:off x="8828416" y="977052"/>
            <a:ext cx="3309795" cy="4801314"/>
          </a:xfrm>
          <a:prstGeom prst="rect">
            <a:avLst/>
          </a:prstGeom>
          <a:noFill/>
        </p:spPr>
        <p:txBody>
          <a:bodyPr wrap="square" rtlCol="0">
            <a:spAutoFit/>
          </a:bodyPr>
          <a:lstStyle/>
          <a:p>
            <a:r>
              <a:rPr lang="en-US" dirty="0" smtClean="0"/>
              <a:t>Click next twice to skip over the normalization tab. We’ll get back to that later.</a:t>
            </a:r>
          </a:p>
          <a:p>
            <a:endParaRPr lang="en-US" dirty="0"/>
          </a:p>
          <a:p>
            <a:r>
              <a:rPr lang="en-US" dirty="0" smtClean="0"/>
              <a:t>The Delivery tab sets up your linking. It tells Primo which field to use to create the link, and how to handle it. Can change linking without re-exporting content. Because our data has more than one </a:t>
            </a:r>
            <a:r>
              <a:rPr lang="en-US" dirty="0" err="1" smtClean="0"/>
              <a:t>dc:identifier</a:t>
            </a:r>
            <a:r>
              <a:rPr lang="en-US" dirty="0" smtClean="0"/>
              <a:t>, have to use Linking Parameter.</a:t>
            </a:r>
          </a:p>
          <a:p>
            <a:endParaRPr lang="en-US" dirty="0"/>
          </a:p>
          <a:p>
            <a:r>
              <a:rPr lang="en-US" dirty="0"/>
              <a:t>Want Template = $$</a:t>
            </a:r>
            <a:r>
              <a:rPr lang="en-US" dirty="0" smtClean="0"/>
              <a:t>LinkingParameter1</a:t>
            </a:r>
          </a:p>
          <a:p>
            <a:endParaRPr lang="en-US" dirty="0"/>
          </a:p>
          <a:p>
            <a:r>
              <a:rPr lang="en-US" dirty="0" smtClean="0"/>
              <a:t>You’ll add code to that parameter</a:t>
            </a:r>
            <a:endParaRPr lang="en-US" dirty="0"/>
          </a:p>
        </p:txBody>
      </p:sp>
      <p:pic>
        <p:nvPicPr>
          <p:cNvPr id="2" name="Picture 1"/>
          <p:cNvPicPr>
            <a:picLocks noChangeAspect="1"/>
          </p:cNvPicPr>
          <p:nvPr/>
        </p:nvPicPr>
        <p:blipFill>
          <a:blip r:embed="rId7"/>
          <a:stretch>
            <a:fillRect/>
          </a:stretch>
        </p:blipFill>
        <p:spPr>
          <a:xfrm>
            <a:off x="768995" y="1092106"/>
            <a:ext cx="7807036" cy="4935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6606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Setting up Linking</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13" name="TextBox 12"/>
          <p:cNvSpPr txBox="1"/>
          <p:nvPr/>
        </p:nvSpPr>
        <p:spPr>
          <a:xfrm>
            <a:off x="7130806" y="1159774"/>
            <a:ext cx="4738255" cy="2585323"/>
          </a:xfrm>
          <a:prstGeom prst="rect">
            <a:avLst/>
          </a:prstGeom>
          <a:noFill/>
        </p:spPr>
        <p:txBody>
          <a:bodyPr wrap="square" rtlCol="0">
            <a:spAutoFit/>
          </a:bodyPr>
          <a:lstStyle/>
          <a:p>
            <a:r>
              <a:rPr lang="en-US" dirty="0" smtClean="0"/>
              <a:t>Need to pick the tag that you want to use as the source for your link. Click on bullet list to pick your source.</a:t>
            </a:r>
          </a:p>
          <a:p>
            <a:endParaRPr lang="en-US" dirty="0"/>
          </a:p>
          <a:p>
            <a:r>
              <a:rPr lang="en-US" dirty="0" smtClean="0"/>
              <a:t>Note that it will look like the source tag field is empty on the look-up even after you’ve picked a field.</a:t>
            </a:r>
          </a:p>
          <a:p>
            <a:endParaRPr lang="en-US" dirty="0"/>
          </a:p>
          <a:p>
            <a:r>
              <a:rPr lang="en-US" dirty="0" smtClean="0"/>
              <a:t>Pick the plain </a:t>
            </a:r>
            <a:r>
              <a:rPr lang="en-US" dirty="0" err="1" smtClean="0"/>
              <a:t>dc:identifier</a:t>
            </a:r>
            <a:r>
              <a:rPr lang="en-US" dirty="0" smtClean="0"/>
              <a:t> field</a:t>
            </a:r>
            <a:endParaRPr lang="en-US" dirty="0"/>
          </a:p>
        </p:txBody>
      </p:sp>
      <p:pic>
        <p:nvPicPr>
          <p:cNvPr id="3" name="Picture 2"/>
          <p:cNvPicPr>
            <a:picLocks noChangeAspect="1"/>
          </p:cNvPicPr>
          <p:nvPr/>
        </p:nvPicPr>
        <p:blipFill>
          <a:blip r:embed="rId7"/>
          <a:stretch>
            <a:fillRect/>
          </a:stretch>
        </p:blipFill>
        <p:spPr>
          <a:xfrm>
            <a:off x="768995" y="1159774"/>
            <a:ext cx="5912612" cy="4960945"/>
          </a:xfrm>
          <a:prstGeom prst="rect">
            <a:avLst/>
          </a:prstGeom>
        </p:spPr>
      </p:pic>
    </p:spTree>
    <p:extLst>
      <p:ext uri="{BB962C8B-B14F-4D97-AF65-F5344CB8AC3E}">
        <p14:creationId xmlns:p14="http://schemas.microsoft.com/office/powerpoint/2010/main" val="1264914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Setting up Linking</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13" name="TextBox 12"/>
          <p:cNvSpPr txBox="1"/>
          <p:nvPr/>
        </p:nvSpPr>
        <p:spPr>
          <a:xfrm>
            <a:off x="1278650" y="4738220"/>
            <a:ext cx="10468719" cy="1754326"/>
          </a:xfrm>
          <a:prstGeom prst="rect">
            <a:avLst/>
          </a:prstGeom>
          <a:noFill/>
        </p:spPr>
        <p:txBody>
          <a:bodyPr wrap="square" rtlCol="0">
            <a:spAutoFit/>
          </a:bodyPr>
          <a:lstStyle/>
          <a:p>
            <a:r>
              <a:rPr lang="en-US" dirty="0" smtClean="0"/>
              <a:t>Because there’s more than one </a:t>
            </a:r>
            <a:r>
              <a:rPr lang="en-US" dirty="0" err="1" smtClean="0"/>
              <a:t>dc:identifier</a:t>
            </a:r>
            <a:r>
              <a:rPr lang="en-US" dirty="0" smtClean="0"/>
              <a:t> in the source code, you need to tell it which one to pick. You do that with a matching string. The string </a:t>
            </a:r>
            <a:r>
              <a:rPr lang="en-US" dirty="0"/>
              <a:t>that you want to use is </a:t>
            </a:r>
            <a:endParaRPr lang="en-US" dirty="0" smtClean="0"/>
          </a:p>
          <a:p>
            <a:endParaRPr lang="en-US" dirty="0"/>
          </a:p>
          <a:p>
            <a:r>
              <a:rPr lang="en-US" dirty="0" smtClean="0"/>
              <a:t>^(?:</a:t>
            </a:r>
            <a:r>
              <a:rPr lang="en-US" dirty="0"/>
              <a:t>http?:\/\/hdl.handle.net</a:t>
            </a:r>
            <a:r>
              <a:rPr lang="en-US" dirty="0" smtClean="0"/>
              <a:t>).*  </a:t>
            </a:r>
          </a:p>
          <a:p>
            <a:endParaRPr lang="en-US" dirty="0"/>
          </a:p>
          <a:p>
            <a:r>
              <a:rPr lang="en-US" dirty="0" smtClean="0"/>
              <a:t>Make sure you copy this code exactly</a:t>
            </a:r>
            <a:endParaRPr lang="en-US" dirty="0"/>
          </a:p>
        </p:txBody>
      </p:sp>
      <p:pic>
        <p:nvPicPr>
          <p:cNvPr id="2" name="Picture 1"/>
          <p:cNvPicPr>
            <a:picLocks noChangeAspect="1"/>
          </p:cNvPicPr>
          <p:nvPr/>
        </p:nvPicPr>
        <p:blipFill>
          <a:blip r:embed="rId7"/>
          <a:stretch>
            <a:fillRect/>
          </a:stretch>
        </p:blipFill>
        <p:spPr>
          <a:xfrm>
            <a:off x="1117800" y="1164511"/>
            <a:ext cx="9886950" cy="3448050"/>
          </a:xfrm>
          <a:prstGeom prst="rect">
            <a:avLst/>
          </a:prstGeom>
        </p:spPr>
      </p:pic>
    </p:spTree>
    <p:extLst>
      <p:ext uri="{BB962C8B-B14F-4D97-AF65-F5344CB8AC3E}">
        <p14:creationId xmlns:p14="http://schemas.microsoft.com/office/powerpoint/2010/main" val="728928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Run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3" name="Picture 2"/>
          <p:cNvPicPr>
            <a:picLocks noChangeAspect="1"/>
          </p:cNvPicPr>
          <p:nvPr/>
        </p:nvPicPr>
        <p:blipFill>
          <a:blip r:embed="rId7"/>
          <a:stretch>
            <a:fillRect/>
          </a:stretch>
        </p:blipFill>
        <p:spPr>
          <a:xfrm>
            <a:off x="1465462" y="1290936"/>
            <a:ext cx="9191625" cy="4686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7199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Run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14" name="TextBox 13"/>
          <p:cNvSpPr txBox="1"/>
          <p:nvPr/>
        </p:nvSpPr>
        <p:spPr>
          <a:xfrm>
            <a:off x="9222981" y="1412986"/>
            <a:ext cx="2874138" cy="1477328"/>
          </a:xfrm>
          <a:prstGeom prst="rect">
            <a:avLst/>
          </a:prstGeom>
          <a:noFill/>
        </p:spPr>
        <p:txBody>
          <a:bodyPr wrap="square" rtlCol="0">
            <a:spAutoFit/>
          </a:bodyPr>
          <a:lstStyle/>
          <a:p>
            <a:r>
              <a:rPr lang="en-US" dirty="0" smtClean="0"/>
              <a:t>Click Submit to run.</a:t>
            </a:r>
          </a:p>
          <a:p>
            <a:endParaRPr lang="en-US" dirty="0"/>
          </a:p>
          <a:p>
            <a:r>
              <a:rPr lang="en-US" dirty="0" smtClean="0"/>
              <a:t>Can Refresh to update progress.</a:t>
            </a:r>
          </a:p>
          <a:p>
            <a:endParaRPr lang="en-US" dirty="0"/>
          </a:p>
        </p:txBody>
      </p:sp>
      <p:pic>
        <p:nvPicPr>
          <p:cNvPr id="3" name="Picture 2"/>
          <p:cNvPicPr>
            <a:picLocks noChangeAspect="1"/>
          </p:cNvPicPr>
          <p:nvPr/>
        </p:nvPicPr>
        <p:blipFill>
          <a:blip r:embed="rId7"/>
          <a:stretch>
            <a:fillRect/>
          </a:stretch>
        </p:blipFill>
        <p:spPr>
          <a:xfrm>
            <a:off x="768995" y="1412986"/>
            <a:ext cx="8344896" cy="366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3070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a:solidFill>
                  <a:schemeClr val="accent1">
                    <a:lumMod val="75000"/>
                  </a:schemeClr>
                </a:solidFill>
                <a:latin typeface="Arial"/>
                <a:cs typeface="Arial"/>
              </a:rPr>
              <a:t>Plan for Today</a:t>
            </a:r>
            <a:endParaRPr lang="en-US"/>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Learn</a:t>
            </a:r>
            <a:r>
              <a:rPr lang="en-US" dirty="0"/>
              <a:t> how to configure discovery import profiles for commonly used external resources like </a:t>
            </a:r>
            <a:r>
              <a:rPr lang="en-US" dirty="0" err="1"/>
              <a:t>LibGuides</a:t>
            </a:r>
            <a:r>
              <a:rPr lang="en-US" dirty="0"/>
              <a:t> and </a:t>
            </a:r>
            <a:r>
              <a:rPr lang="en-US" dirty="0" err="1"/>
              <a:t>DSpace</a:t>
            </a:r>
            <a:r>
              <a:rPr lang="en-US" dirty="0"/>
              <a:t>, and review results from data harvested by the profile. </a:t>
            </a:r>
            <a:endParaRPr lang="en-US" dirty="0" smtClean="0"/>
          </a:p>
          <a:p>
            <a:r>
              <a:rPr lang="en-US" dirty="0" smtClean="0"/>
              <a:t>Develop </a:t>
            </a:r>
            <a:r>
              <a:rPr lang="en-US" dirty="0"/>
              <a:t>knowledge of what type of data can be harvested, and what metadata normalization may be needed</a:t>
            </a:r>
            <a:r>
              <a:rPr lang="en-US" dirty="0" smtClean="0"/>
              <a:t>.</a:t>
            </a:r>
            <a:endParaRPr lang="en-US" dirty="0"/>
          </a:p>
          <a:p>
            <a:r>
              <a:rPr lang="en-US" dirty="0" smtClean="0">
                <a:cs typeface="Calibri"/>
              </a:rPr>
              <a:t>We’re not going to cover setting up import profiles for acquisitions or traditional e-resources like eBook Central or </a:t>
            </a:r>
            <a:r>
              <a:rPr lang="en-US" dirty="0" err="1" smtClean="0">
                <a:cs typeface="Calibri"/>
              </a:rPr>
              <a:t>Sciencedirect</a:t>
            </a:r>
            <a:r>
              <a:rPr lang="en-US" dirty="0" smtClean="0">
                <a:cs typeface="Calibri"/>
              </a:rPr>
              <a:t>.</a:t>
            </a:r>
            <a:endParaRPr lang="en-US" dirty="0">
              <a:cs typeface="Calibri"/>
            </a:endParaRPr>
          </a:p>
        </p:txBody>
      </p:sp>
    </p:spTree>
    <p:extLst>
      <p:ext uri="{BB962C8B-B14F-4D97-AF65-F5344CB8AC3E}">
        <p14:creationId xmlns:p14="http://schemas.microsoft.com/office/powerpoint/2010/main" val="1114860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Review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4" name="Picture 3"/>
          <p:cNvPicPr>
            <a:picLocks noChangeAspect="1"/>
          </p:cNvPicPr>
          <p:nvPr/>
        </p:nvPicPr>
        <p:blipFill>
          <a:blip r:embed="rId7"/>
          <a:stretch>
            <a:fillRect/>
          </a:stretch>
        </p:blipFill>
        <p:spPr>
          <a:xfrm>
            <a:off x="1435062" y="1391165"/>
            <a:ext cx="9252426" cy="4337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3665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Review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14" name="TextBox 13"/>
          <p:cNvSpPr txBox="1"/>
          <p:nvPr/>
        </p:nvSpPr>
        <p:spPr>
          <a:xfrm>
            <a:off x="9367496" y="1679959"/>
            <a:ext cx="2640026" cy="3693319"/>
          </a:xfrm>
          <a:prstGeom prst="rect">
            <a:avLst/>
          </a:prstGeom>
          <a:noFill/>
        </p:spPr>
        <p:txBody>
          <a:bodyPr wrap="square" rtlCol="0">
            <a:spAutoFit/>
          </a:bodyPr>
          <a:lstStyle/>
          <a:p>
            <a:r>
              <a:rPr lang="en-US" dirty="0" smtClean="0"/>
              <a:t>Report tells you how many records were processed – should compare this to the number of records in </a:t>
            </a:r>
            <a:r>
              <a:rPr lang="en-US" dirty="0" err="1" smtClean="0"/>
              <a:t>DSpace</a:t>
            </a:r>
            <a:r>
              <a:rPr lang="en-US" dirty="0" smtClean="0"/>
              <a:t> </a:t>
            </a:r>
            <a:r>
              <a:rPr lang="en-US" dirty="0" smtClean="0"/>
              <a:t>or </a:t>
            </a:r>
            <a:r>
              <a:rPr lang="en-US" dirty="0" err="1" smtClean="0"/>
              <a:t>LibGuides</a:t>
            </a:r>
            <a:r>
              <a:rPr lang="en-US" dirty="0" smtClean="0"/>
              <a:t> or other external source</a:t>
            </a:r>
            <a:r>
              <a:rPr lang="en-US" dirty="0" smtClean="0"/>
              <a:t>.</a:t>
            </a:r>
          </a:p>
          <a:p>
            <a:endParaRPr lang="en-US" dirty="0"/>
          </a:p>
          <a:p>
            <a:r>
              <a:rPr lang="en-US" dirty="0" smtClean="0"/>
              <a:t>In this case, we’re 12 records short – may be a metadata problem in </a:t>
            </a:r>
            <a:r>
              <a:rPr lang="en-US" dirty="0" err="1" smtClean="0"/>
              <a:t>DSpace</a:t>
            </a:r>
            <a:r>
              <a:rPr lang="en-US" dirty="0" smtClean="0"/>
              <a:t> records</a:t>
            </a:r>
            <a:endParaRPr lang="en-US" dirty="0" smtClean="0"/>
          </a:p>
          <a:p>
            <a:endParaRPr lang="en-US" dirty="0"/>
          </a:p>
        </p:txBody>
      </p:sp>
      <p:pic>
        <p:nvPicPr>
          <p:cNvPr id="3" name="Picture 2"/>
          <p:cNvPicPr>
            <a:picLocks noChangeAspect="1"/>
          </p:cNvPicPr>
          <p:nvPr/>
        </p:nvPicPr>
        <p:blipFill>
          <a:blip r:embed="rId7"/>
          <a:stretch>
            <a:fillRect/>
          </a:stretch>
        </p:blipFill>
        <p:spPr>
          <a:xfrm>
            <a:off x="326872" y="1520716"/>
            <a:ext cx="8732287" cy="3771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9360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7929" y="1519289"/>
            <a:ext cx="6400943" cy="2335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Review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4"/>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5"/>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6"/>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7"/>
              <a:stretch>
                <a:fillRect/>
              </a:stretch>
            </p:blipFill>
            <p:spPr>
              <a:xfrm>
                <a:off x="11325778" y="6072566"/>
                <a:ext cx="543283" cy="382767"/>
              </a:xfrm>
              <a:prstGeom prst="rect">
                <a:avLst/>
              </a:prstGeom>
            </p:spPr>
          </p:pic>
        </p:grpSp>
      </p:grpSp>
      <p:sp>
        <p:nvSpPr>
          <p:cNvPr id="14" name="TextBox 13"/>
          <p:cNvSpPr txBox="1"/>
          <p:nvPr/>
        </p:nvSpPr>
        <p:spPr>
          <a:xfrm>
            <a:off x="7767782" y="1439763"/>
            <a:ext cx="4101279" cy="1200329"/>
          </a:xfrm>
          <a:prstGeom prst="rect">
            <a:avLst/>
          </a:prstGeom>
          <a:noFill/>
        </p:spPr>
        <p:txBody>
          <a:bodyPr wrap="square" rtlCol="0">
            <a:spAutoFit/>
          </a:bodyPr>
          <a:lstStyle/>
          <a:p>
            <a:r>
              <a:rPr lang="en-US" dirty="0" smtClean="0"/>
              <a:t>Report table gives you </a:t>
            </a:r>
            <a:r>
              <a:rPr lang="en-US" dirty="0" smtClean="0"/>
              <a:t>MMS IDs </a:t>
            </a:r>
            <a:r>
              <a:rPr lang="en-US" dirty="0" smtClean="0"/>
              <a:t>and matching </a:t>
            </a:r>
            <a:r>
              <a:rPr lang="en-US" dirty="0" err="1" smtClean="0"/>
              <a:t>DSpace</a:t>
            </a:r>
            <a:r>
              <a:rPr lang="en-US" dirty="0" smtClean="0"/>
              <a:t> id, but you can’t look up these </a:t>
            </a:r>
            <a:r>
              <a:rPr lang="en-US" dirty="0" smtClean="0"/>
              <a:t>MMS IDs </a:t>
            </a:r>
            <a:r>
              <a:rPr lang="en-US" dirty="0" smtClean="0"/>
              <a:t>in Alma IZ or NZ</a:t>
            </a:r>
          </a:p>
          <a:p>
            <a:endParaRPr lang="en-US" dirty="0"/>
          </a:p>
        </p:txBody>
      </p:sp>
      <p:cxnSp>
        <p:nvCxnSpPr>
          <p:cNvPr id="6" name="Straight Arrow Connector 5"/>
          <p:cNvCxnSpPr/>
          <p:nvPr/>
        </p:nvCxnSpPr>
        <p:spPr>
          <a:xfrm>
            <a:off x="6320303" y="2475345"/>
            <a:ext cx="1078024" cy="159789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8"/>
          <a:stretch>
            <a:fillRect/>
          </a:stretch>
        </p:blipFill>
        <p:spPr>
          <a:xfrm>
            <a:off x="4849091" y="4353795"/>
            <a:ext cx="7194838" cy="1622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9818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Test in Primo VE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14" name="TextBox 13"/>
          <p:cNvSpPr txBox="1"/>
          <p:nvPr/>
        </p:nvSpPr>
        <p:spPr>
          <a:xfrm>
            <a:off x="9780840" y="1214603"/>
            <a:ext cx="2221864" cy="5078313"/>
          </a:xfrm>
          <a:prstGeom prst="rect">
            <a:avLst/>
          </a:prstGeom>
          <a:noFill/>
        </p:spPr>
        <p:txBody>
          <a:bodyPr wrap="square" rtlCol="0">
            <a:spAutoFit/>
          </a:bodyPr>
          <a:lstStyle/>
          <a:p>
            <a:r>
              <a:rPr lang="en-US" dirty="0" smtClean="0"/>
              <a:t>Pick title from test, or from </a:t>
            </a:r>
            <a:r>
              <a:rPr lang="en-US" dirty="0" err="1" smtClean="0"/>
              <a:t>DSpace</a:t>
            </a:r>
            <a:r>
              <a:rPr lang="en-US" dirty="0" smtClean="0"/>
              <a:t> and look it up in Primo VE. Should be in there right after running job.</a:t>
            </a:r>
          </a:p>
          <a:p>
            <a:endParaRPr lang="en-US" dirty="0"/>
          </a:p>
          <a:p>
            <a:r>
              <a:rPr lang="en-US" dirty="0" smtClean="0"/>
              <a:t>Default is to add it to your Everything search.</a:t>
            </a:r>
          </a:p>
          <a:p>
            <a:endParaRPr lang="en-US" dirty="0"/>
          </a:p>
          <a:p>
            <a:r>
              <a:rPr lang="en-US" dirty="0" smtClean="0"/>
              <a:t>Note that resource type is </a:t>
            </a:r>
            <a:r>
              <a:rPr lang="en-US" dirty="0" smtClean="0"/>
              <a:t>Other. Could be Thesis or something else, depending on source info.</a:t>
            </a:r>
            <a:endParaRPr lang="en-US" dirty="0" smtClean="0"/>
          </a:p>
          <a:p>
            <a:endParaRPr lang="en-US" dirty="0"/>
          </a:p>
        </p:txBody>
      </p:sp>
      <p:pic>
        <p:nvPicPr>
          <p:cNvPr id="2" name="Picture 1"/>
          <p:cNvPicPr>
            <a:picLocks noChangeAspect="1"/>
          </p:cNvPicPr>
          <p:nvPr/>
        </p:nvPicPr>
        <p:blipFill>
          <a:blip r:embed="rId7"/>
          <a:stretch>
            <a:fillRect/>
          </a:stretch>
        </p:blipFill>
        <p:spPr>
          <a:xfrm>
            <a:off x="904776" y="1214604"/>
            <a:ext cx="8619422" cy="4339174"/>
          </a:xfrm>
          <a:prstGeom prst="rect">
            <a:avLst/>
          </a:prstGeom>
        </p:spPr>
      </p:pic>
    </p:spTree>
    <p:extLst>
      <p:ext uri="{BB962C8B-B14F-4D97-AF65-F5344CB8AC3E}">
        <p14:creationId xmlns:p14="http://schemas.microsoft.com/office/powerpoint/2010/main" val="2538428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Test in Primo VE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14" name="TextBox 13"/>
          <p:cNvSpPr txBox="1"/>
          <p:nvPr/>
        </p:nvSpPr>
        <p:spPr>
          <a:xfrm>
            <a:off x="8893743" y="1214603"/>
            <a:ext cx="3108961" cy="2862322"/>
          </a:xfrm>
          <a:prstGeom prst="rect">
            <a:avLst/>
          </a:prstGeom>
          <a:noFill/>
        </p:spPr>
        <p:txBody>
          <a:bodyPr wrap="square" rtlCol="0">
            <a:spAutoFit/>
          </a:bodyPr>
          <a:lstStyle/>
          <a:p>
            <a:r>
              <a:rPr lang="en-US" dirty="0" smtClean="0"/>
              <a:t>Test </a:t>
            </a:r>
            <a:r>
              <a:rPr lang="en-US" dirty="0" smtClean="0"/>
              <a:t>the link. Take </a:t>
            </a:r>
            <a:r>
              <a:rPr lang="en-US" dirty="0" smtClean="0"/>
              <a:t>a look at the source and other bib info to make sure that it looks the way you want it to look. If it doesn’t, you can use normalization rules to make changes.</a:t>
            </a:r>
          </a:p>
          <a:p>
            <a:endParaRPr lang="en-US" dirty="0"/>
          </a:p>
          <a:p>
            <a:endParaRPr lang="en-US" dirty="0" smtClean="0"/>
          </a:p>
          <a:p>
            <a:endParaRPr lang="en-US" dirty="0"/>
          </a:p>
        </p:txBody>
      </p:sp>
      <p:pic>
        <p:nvPicPr>
          <p:cNvPr id="3" name="Picture 2"/>
          <p:cNvPicPr>
            <a:picLocks noChangeAspect="1"/>
          </p:cNvPicPr>
          <p:nvPr/>
        </p:nvPicPr>
        <p:blipFill>
          <a:blip r:embed="rId7"/>
          <a:stretch>
            <a:fillRect/>
          </a:stretch>
        </p:blipFill>
        <p:spPr>
          <a:xfrm>
            <a:off x="904774" y="1214603"/>
            <a:ext cx="6270959" cy="3513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8"/>
          <a:stretch>
            <a:fillRect/>
          </a:stretch>
        </p:blipFill>
        <p:spPr>
          <a:xfrm>
            <a:off x="4552749" y="2435247"/>
            <a:ext cx="4013835" cy="3541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6159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Normalization Rules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14" name="TextBox 13"/>
          <p:cNvSpPr txBox="1"/>
          <p:nvPr/>
        </p:nvSpPr>
        <p:spPr>
          <a:xfrm>
            <a:off x="7620001" y="1214603"/>
            <a:ext cx="4382704" cy="3139321"/>
          </a:xfrm>
          <a:prstGeom prst="rect">
            <a:avLst/>
          </a:prstGeom>
          <a:noFill/>
        </p:spPr>
        <p:txBody>
          <a:bodyPr wrap="square" rtlCol="0">
            <a:spAutoFit/>
          </a:bodyPr>
          <a:lstStyle/>
          <a:p>
            <a:r>
              <a:rPr lang="en-US" dirty="0" smtClean="0"/>
              <a:t>If you don’t like the way that your content displays in Primo, you can set up normalization rules to change the display. </a:t>
            </a:r>
          </a:p>
          <a:p>
            <a:endParaRPr lang="en-US" dirty="0"/>
          </a:p>
          <a:p>
            <a:r>
              <a:rPr lang="en-US" dirty="0" smtClean="0"/>
              <a:t>To change the resource type for this collection, you’d open your MD Editor, make sure that new norm rules are created in your IZ rather than the NZ, and create a new rule.</a:t>
            </a:r>
            <a:endParaRPr lang="en-US" dirty="0"/>
          </a:p>
          <a:p>
            <a:endParaRPr lang="en-US" dirty="0"/>
          </a:p>
          <a:p>
            <a:endParaRPr lang="en-US" dirty="0" smtClean="0"/>
          </a:p>
          <a:p>
            <a:endParaRPr lang="en-US" dirty="0"/>
          </a:p>
        </p:txBody>
      </p:sp>
      <p:pic>
        <p:nvPicPr>
          <p:cNvPr id="2" name="Picture 1"/>
          <p:cNvPicPr>
            <a:picLocks noChangeAspect="1"/>
          </p:cNvPicPr>
          <p:nvPr/>
        </p:nvPicPr>
        <p:blipFill>
          <a:blip r:embed="rId7"/>
          <a:stretch>
            <a:fillRect/>
          </a:stretch>
        </p:blipFill>
        <p:spPr>
          <a:xfrm>
            <a:off x="563417" y="1209284"/>
            <a:ext cx="6860345" cy="4863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8737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Normalization Rules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3" name="Picture 2"/>
          <p:cNvPicPr>
            <a:picLocks noChangeAspect="1"/>
          </p:cNvPicPr>
          <p:nvPr/>
        </p:nvPicPr>
        <p:blipFill>
          <a:blip r:embed="rId7"/>
          <a:stretch>
            <a:fillRect/>
          </a:stretch>
        </p:blipFill>
        <p:spPr>
          <a:xfrm>
            <a:off x="768995" y="1353838"/>
            <a:ext cx="6107112" cy="3895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342909" y="711206"/>
            <a:ext cx="4313382" cy="369332"/>
          </a:xfrm>
          <a:prstGeom prst="rect">
            <a:avLst/>
          </a:prstGeom>
          <a:noFill/>
        </p:spPr>
        <p:txBody>
          <a:bodyPr wrap="square" rtlCol="0">
            <a:spAutoFit/>
          </a:bodyPr>
          <a:lstStyle/>
          <a:p>
            <a:r>
              <a:rPr lang="en-US" dirty="0" smtClean="0"/>
              <a:t>Give it a name and a description:</a:t>
            </a:r>
            <a:endParaRPr lang="en-US" dirty="0"/>
          </a:p>
        </p:txBody>
      </p:sp>
      <p:pic>
        <p:nvPicPr>
          <p:cNvPr id="1028" name="Picture 4" descr="LibGuides ru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3464" y="1126720"/>
            <a:ext cx="3714750" cy="183832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42909" y="3095224"/>
            <a:ext cx="4313382" cy="3139321"/>
          </a:xfrm>
          <a:prstGeom prst="rect">
            <a:avLst/>
          </a:prstGeom>
          <a:noFill/>
        </p:spPr>
        <p:txBody>
          <a:bodyPr wrap="square" rtlCol="0">
            <a:spAutoFit/>
          </a:bodyPr>
          <a:lstStyle/>
          <a:p>
            <a:r>
              <a:rPr lang="en-US" dirty="0"/>
              <a:t>The following is suggested to change the “Other” resource type to </a:t>
            </a:r>
            <a:r>
              <a:rPr lang="en-US" dirty="0" smtClean="0"/>
              <a:t>“book”</a:t>
            </a:r>
          </a:p>
          <a:p>
            <a:endParaRPr lang="en-US" dirty="0"/>
          </a:p>
          <a:p>
            <a:r>
              <a:rPr lang="en-US" dirty="0"/>
              <a:t>rule "create type"</a:t>
            </a:r>
            <a:br>
              <a:rPr lang="en-US" dirty="0"/>
            </a:br>
            <a:r>
              <a:rPr lang="en-US" dirty="0"/>
              <a:t>when</a:t>
            </a:r>
            <a:br>
              <a:rPr lang="en-US" dirty="0"/>
            </a:br>
            <a:r>
              <a:rPr lang="en-US" dirty="0"/>
              <a:t>(true)</a:t>
            </a:r>
            <a:br>
              <a:rPr lang="en-US" dirty="0"/>
            </a:br>
            <a:r>
              <a:rPr lang="en-US" dirty="0"/>
              <a:t>then</a:t>
            </a:r>
            <a:br>
              <a:rPr lang="en-US" dirty="0"/>
            </a:br>
            <a:r>
              <a:rPr lang="en-US" dirty="0"/>
              <a:t>set </a:t>
            </a:r>
            <a:r>
              <a:rPr lang="en-US" dirty="0" smtClean="0"/>
              <a:t>“Book" </a:t>
            </a:r>
            <a:r>
              <a:rPr lang="en-US" dirty="0"/>
              <a:t>in "discovery"."</a:t>
            </a:r>
            <a:r>
              <a:rPr lang="en-US" dirty="0" err="1"/>
              <a:t>resourceType</a:t>
            </a:r>
            <a:r>
              <a:rPr lang="en-US" dirty="0"/>
              <a:t>"</a:t>
            </a:r>
            <a:br>
              <a:rPr lang="en-US" dirty="0"/>
            </a:br>
            <a:r>
              <a:rPr lang="en-US" dirty="0" smtClean="0"/>
              <a:t>end</a:t>
            </a:r>
          </a:p>
          <a:p>
            <a:endParaRPr lang="en-US" dirty="0"/>
          </a:p>
          <a:p>
            <a:r>
              <a:rPr lang="en-US" dirty="0"/>
              <a:t>Click Save</a:t>
            </a:r>
          </a:p>
        </p:txBody>
      </p:sp>
    </p:spTree>
    <p:extLst>
      <p:ext uri="{BB962C8B-B14F-4D97-AF65-F5344CB8AC3E}">
        <p14:creationId xmlns:p14="http://schemas.microsoft.com/office/powerpoint/2010/main" val="1525701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Normalization Rules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5" name="TextBox 4"/>
          <p:cNvSpPr txBox="1"/>
          <p:nvPr/>
        </p:nvSpPr>
        <p:spPr>
          <a:xfrm>
            <a:off x="3772769" y="1118967"/>
            <a:ext cx="4313382" cy="369332"/>
          </a:xfrm>
          <a:prstGeom prst="rect">
            <a:avLst/>
          </a:prstGeom>
          <a:noFill/>
        </p:spPr>
        <p:txBody>
          <a:bodyPr wrap="square" rtlCol="0">
            <a:spAutoFit/>
          </a:bodyPr>
          <a:lstStyle/>
          <a:p>
            <a:r>
              <a:rPr lang="en-US" dirty="0" smtClean="0"/>
              <a:t>Enable your rule by going to rule properties:</a:t>
            </a:r>
            <a:endParaRPr lang="en-US" dirty="0"/>
          </a:p>
        </p:txBody>
      </p:sp>
      <p:pic>
        <p:nvPicPr>
          <p:cNvPr id="2050" name="Picture 2" descr="Rule Propert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4322" y="1646301"/>
            <a:ext cx="1381125" cy="184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2" name="Picture 4" descr="Rule Enabl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3740" y="3691046"/>
            <a:ext cx="33337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46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Normalization Process Task</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2054" name="Picture 6" descr="Steps for Add Task"/>
          <p:cNvPicPr>
            <a:picLocks noChangeAspect="1" noChangeArrowheads="1"/>
          </p:cNvPicPr>
          <p:nvPr/>
        </p:nvPicPr>
        <p:blipFill rotWithShape="1">
          <a:blip r:embed="rId7">
            <a:extLst>
              <a:ext uri="{28A0092B-C50C-407E-A947-70E740481C1C}">
                <a14:useLocalDpi xmlns:a14="http://schemas.microsoft.com/office/drawing/2010/main" val="0"/>
              </a:ext>
            </a:extLst>
          </a:blip>
          <a:srcRect b="69519"/>
          <a:stretch/>
        </p:blipFill>
        <p:spPr bwMode="auto">
          <a:xfrm>
            <a:off x="839222" y="1743676"/>
            <a:ext cx="10321267" cy="387203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39222" y="1232429"/>
            <a:ext cx="9413142" cy="369332"/>
          </a:xfrm>
          <a:prstGeom prst="rect">
            <a:avLst/>
          </a:prstGeom>
          <a:noFill/>
        </p:spPr>
        <p:txBody>
          <a:bodyPr wrap="square" rtlCol="0">
            <a:spAutoFit/>
          </a:bodyPr>
          <a:lstStyle/>
          <a:p>
            <a:r>
              <a:rPr lang="en-US" dirty="0" smtClean="0"/>
              <a:t>The next step is to set up a Normalization Process Task to work with your Normalization Rule:</a:t>
            </a:r>
            <a:endParaRPr lang="en-US" dirty="0"/>
          </a:p>
        </p:txBody>
      </p:sp>
    </p:spTree>
    <p:extLst>
      <p:ext uri="{BB962C8B-B14F-4D97-AF65-F5344CB8AC3E}">
        <p14:creationId xmlns:p14="http://schemas.microsoft.com/office/powerpoint/2010/main" val="3195845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Normalization Process Task</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3074" name="Picture 2" descr="Steps for Add Task"/>
          <p:cNvPicPr>
            <a:picLocks noChangeAspect="1" noChangeArrowheads="1"/>
          </p:cNvPicPr>
          <p:nvPr/>
        </p:nvPicPr>
        <p:blipFill rotWithShape="1">
          <a:blip r:embed="rId7">
            <a:extLst>
              <a:ext uri="{28A0092B-C50C-407E-A947-70E740481C1C}">
                <a14:useLocalDpi xmlns:a14="http://schemas.microsoft.com/office/drawing/2010/main" val="0"/>
              </a:ext>
            </a:extLst>
          </a:blip>
          <a:srcRect t="29566" b="35105"/>
          <a:stretch/>
        </p:blipFill>
        <p:spPr bwMode="auto">
          <a:xfrm>
            <a:off x="1114558" y="1696263"/>
            <a:ext cx="9893433" cy="430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32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Why Set up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548325"/>
            <a:ext cx="110991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cs typeface="Calibri"/>
              </a:rPr>
              <a:t>Keeps your content up to date – can set harvest schedule</a:t>
            </a:r>
          </a:p>
          <a:p>
            <a:r>
              <a:rPr lang="en-US" dirty="0" smtClean="0">
                <a:cs typeface="Calibri"/>
              </a:rPr>
              <a:t>May not have MARC records for content or other formats that are easily loaded into Alma</a:t>
            </a:r>
          </a:p>
          <a:p>
            <a:r>
              <a:rPr lang="en-US" dirty="0" smtClean="0">
                <a:cs typeface="Calibri"/>
              </a:rPr>
              <a:t>Helps bring more sources into central discovery and makes it easier for patrons to find</a:t>
            </a:r>
          </a:p>
          <a:p>
            <a:endParaRPr lang="en-US" dirty="0" smtClean="0">
              <a:cs typeface="Calibri"/>
            </a:endParaRPr>
          </a:p>
          <a:p>
            <a:pPr marL="0" indent="0">
              <a:buNone/>
            </a:pPr>
            <a:endParaRPr lang="en-US" dirty="0">
              <a:cs typeface="Calibri"/>
            </a:endParaRPr>
          </a:p>
        </p:txBody>
      </p:sp>
    </p:spTree>
    <p:extLst>
      <p:ext uri="{BB962C8B-B14F-4D97-AF65-F5344CB8AC3E}">
        <p14:creationId xmlns:p14="http://schemas.microsoft.com/office/powerpoint/2010/main" val="1387333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Normalization Process Task</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5122" name="Picture 2" descr="Steps for Add Task"/>
          <p:cNvPicPr>
            <a:picLocks noChangeAspect="1" noChangeArrowheads="1"/>
          </p:cNvPicPr>
          <p:nvPr/>
        </p:nvPicPr>
        <p:blipFill rotWithShape="1">
          <a:blip r:embed="rId7">
            <a:extLst>
              <a:ext uri="{28A0092B-C50C-407E-A947-70E740481C1C}">
                <a14:useLocalDpi xmlns:a14="http://schemas.microsoft.com/office/drawing/2010/main" val="0"/>
              </a:ext>
            </a:extLst>
          </a:blip>
          <a:srcRect t="63956"/>
          <a:stretch/>
        </p:blipFill>
        <p:spPr bwMode="auto">
          <a:xfrm>
            <a:off x="1303382" y="1740491"/>
            <a:ext cx="9515786" cy="4221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86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Normalization</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 name="TextBox 1"/>
          <p:cNvSpPr txBox="1"/>
          <p:nvPr/>
        </p:nvSpPr>
        <p:spPr>
          <a:xfrm>
            <a:off x="768995" y="1376218"/>
            <a:ext cx="10704946" cy="369332"/>
          </a:xfrm>
          <a:prstGeom prst="rect">
            <a:avLst/>
          </a:prstGeom>
          <a:noFill/>
        </p:spPr>
        <p:txBody>
          <a:bodyPr wrap="square" rtlCol="0">
            <a:spAutoFit/>
          </a:bodyPr>
          <a:lstStyle/>
          <a:p>
            <a:r>
              <a:rPr lang="en-US" dirty="0" smtClean="0"/>
              <a:t>Once your task is set up, you can add it to your import profile and rerun your import:</a:t>
            </a:r>
            <a:endParaRPr lang="en-US" dirty="0"/>
          </a:p>
        </p:txBody>
      </p:sp>
      <p:pic>
        <p:nvPicPr>
          <p:cNvPr id="6146" name="Picture 2" descr="Add Norm Ru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368" y="2283262"/>
            <a:ext cx="9982200"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48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Normalization</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 name="TextBox 1"/>
          <p:cNvSpPr txBox="1"/>
          <p:nvPr/>
        </p:nvSpPr>
        <p:spPr>
          <a:xfrm>
            <a:off x="768995" y="1376218"/>
            <a:ext cx="10704946" cy="646331"/>
          </a:xfrm>
          <a:prstGeom prst="rect">
            <a:avLst/>
          </a:prstGeom>
          <a:noFill/>
        </p:spPr>
        <p:txBody>
          <a:bodyPr wrap="square" rtlCol="0">
            <a:spAutoFit/>
          </a:bodyPr>
          <a:lstStyle/>
          <a:p>
            <a:r>
              <a:rPr lang="en-US" dirty="0"/>
              <a:t>If you want to go back and edit/rerun your import profile make sure to reconnect (Connect and Edit button) and update the Harvest Start Date back to the earliest date stamp:</a:t>
            </a:r>
            <a:endParaRPr lang="en-US" dirty="0"/>
          </a:p>
        </p:txBody>
      </p:sp>
      <p:pic>
        <p:nvPicPr>
          <p:cNvPr id="7170" name="Picture 2" descr="Connect and Ed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4775" y="2620462"/>
            <a:ext cx="4953000" cy="292417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821382" y="4987636"/>
            <a:ext cx="1498921" cy="42104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985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Tips and Tricks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5" name="TextBox 4"/>
          <p:cNvSpPr txBox="1"/>
          <p:nvPr/>
        </p:nvSpPr>
        <p:spPr>
          <a:xfrm>
            <a:off x="838200" y="1382565"/>
            <a:ext cx="9910618"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
        <p:nvSpPr>
          <p:cNvPr id="2" name="TextBox 1"/>
          <p:cNvSpPr txBox="1"/>
          <p:nvPr/>
        </p:nvSpPr>
        <p:spPr>
          <a:xfrm>
            <a:off x="997527" y="1459345"/>
            <a:ext cx="10206182"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You can duplicate import profiles if you want to set up a new one that’s similar to the old one, like a different </a:t>
            </a:r>
            <a:r>
              <a:rPr lang="en-US" sz="2400" dirty="0" err="1" smtClean="0"/>
              <a:t>DSpace</a:t>
            </a:r>
            <a:r>
              <a:rPr lang="en-US" sz="2400" dirty="0" smtClean="0"/>
              <a:t> collection, just be sure to change status from inactive to active before running.</a:t>
            </a:r>
          </a:p>
          <a:p>
            <a:pPr marL="285750" indent="-285750">
              <a:buFont typeface="Arial" panose="020B0604020202020204" pitchFamily="34" charset="0"/>
              <a:buChar char="•"/>
            </a:pPr>
            <a:r>
              <a:rPr lang="en-US" sz="2400" dirty="0" smtClean="0"/>
              <a:t>If your collection will never get any new content, you don’t need to set up a harvest schedule</a:t>
            </a:r>
          </a:p>
          <a:p>
            <a:pPr marL="285750" indent="-285750">
              <a:buFont typeface="Arial" panose="020B0604020202020204" pitchFamily="34" charset="0"/>
              <a:buChar char="•"/>
            </a:pPr>
            <a:r>
              <a:rPr lang="en-US" sz="2400" dirty="0" smtClean="0"/>
              <a:t>If the import profile says that it can’t connect, try copying the </a:t>
            </a:r>
            <a:r>
              <a:rPr lang="en-US" sz="2400" dirty="0" err="1" smtClean="0"/>
              <a:t>url</a:t>
            </a:r>
            <a:r>
              <a:rPr lang="en-US" sz="2400" dirty="0" smtClean="0"/>
              <a:t>, pasting it into Notepad, then copying it and pasting it back into the profile.</a:t>
            </a:r>
          </a:p>
          <a:p>
            <a:pPr marL="285750" indent="-285750">
              <a:buFont typeface="Arial" panose="020B0604020202020204" pitchFamily="34" charset="0"/>
              <a:buChar char="•"/>
            </a:pPr>
            <a:r>
              <a:rPr lang="en-US" sz="2400" dirty="0" smtClean="0"/>
              <a:t>If you run into any problems, submit </a:t>
            </a:r>
            <a:r>
              <a:rPr lang="en-US" sz="2400" smtClean="0"/>
              <a:t>a Salesforce case.</a:t>
            </a:r>
            <a:endParaRPr lang="en-US" sz="2400" dirty="0"/>
          </a:p>
        </p:txBody>
      </p:sp>
    </p:spTree>
    <p:extLst>
      <p:ext uri="{BB962C8B-B14F-4D97-AF65-F5344CB8AC3E}">
        <p14:creationId xmlns:p14="http://schemas.microsoft.com/office/powerpoint/2010/main" val="1375969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Questions?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5" name="TextBox 4"/>
          <p:cNvSpPr txBox="1"/>
          <p:nvPr/>
        </p:nvSpPr>
        <p:spPr>
          <a:xfrm>
            <a:off x="838200" y="1382565"/>
            <a:ext cx="9910618"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52860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What can you import?</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5" name="Rectangle 4"/>
          <p:cNvSpPr/>
          <p:nvPr/>
        </p:nvSpPr>
        <p:spPr>
          <a:xfrm>
            <a:off x="838199" y="1572691"/>
            <a:ext cx="10827327" cy="1754326"/>
          </a:xfrm>
          <a:prstGeom prst="rect">
            <a:avLst/>
          </a:prstGeom>
        </p:spPr>
        <p:txBody>
          <a:bodyPr wrap="square">
            <a:spAutoFit/>
          </a:bodyPr>
          <a:lstStyle/>
          <a:p>
            <a:r>
              <a:rPr lang="en-US" dirty="0">
                <a:hlinkClick r:id="rId7"/>
              </a:rPr>
              <a:t>https://</a:t>
            </a:r>
            <a:r>
              <a:rPr lang="en-US" dirty="0" smtClean="0">
                <a:hlinkClick r:id="rId7"/>
              </a:rPr>
              <a:t>knowledge.exlibrisgroup.com/Primo/Product_Documentation/020Primo_VE/045Loading_Records_from_External_Sources_into_Primo_VE/Configuring_Import_Profiles_for_Primo_VE</a:t>
            </a:r>
            <a:endParaRPr lang="en-US" dirty="0" smtClean="0"/>
          </a:p>
          <a:p>
            <a:endParaRPr lang="en-US" dirty="0"/>
          </a:p>
          <a:p>
            <a:r>
              <a:rPr lang="en-US" dirty="0">
                <a:hlinkClick r:id="rId8"/>
              </a:rPr>
              <a:t>https://developers.exlibrisgroup.com/blog/Adding-Springshare-Libguide-Discovery-to-Primo-VE/</a:t>
            </a:r>
            <a:endParaRPr lang="en-US" dirty="0" smtClean="0"/>
          </a:p>
          <a:p>
            <a:endParaRPr lang="en-US" dirty="0"/>
          </a:p>
          <a:p>
            <a:endParaRPr lang="en-US" dirty="0"/>
          </a:p>
        </p:txBody>
      </p:sp>
    </p:spTree>
    <p:extLst>
      <p:ext uri="{BB962C8B-B14F-4D97-AF65-F5344CB8AC3E}">
        <p14:creationId xmlns:p14="http://schemas.microsoft.com/office/powerpoint/2010/main" val="603064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Import Challenges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10674860"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Can take some trial and error to set up</a:t>
            </a:r>
          </a:p>
          <a:p>
            <a:r>
              <a:rPr lang="en-US" dirty="0" smtClean="0">
                <a:cs typeface="Calibri"/>
              </a:rPr>
              <a:t>Adding proxy is difficult</a:t>
            </a:r>
            <a:endParaRPr lang="en-US" dirty="0" smtClean="0">
              <a:cs typeface="Calibri"/>
            </a:endParaRPr>
          </a:p>
          <a:p>
            <a:r>
              <a:rPr lang="en-US" dirty="0" smtClean="0">
                <a:cs typeface="Calibri"/>
              </a:rPr>
              <a:t>Can r</a:t>
            </a:r>
            <a:r>
              <a:rPr lang="en-US" dirty="0" smtClean="0">
                <a:cs typeface="Calibri"/>
              </a:rPr>
              <a:t>equire normalization </a:t>
            </a:r>
            <a:r>
              <a:rPr lang="en-US" dirty="0" smtClean="0">
                <a:cs typeface="Calibri"/>
              </a:rPr>
              <a:t>rules and linking syntax</a:t>
            </a:r>
          </a:p>
          <a:p>
            <a:r>
              <a:rPr lang="en-US" dirty="0" smtClean="0">
                <a:cs typeface="Calibri"/>
              </a:rPr>
              <a:t>Records don’t get imported into Alma – so you won’t be able to find them in an IZ search. Can make troubleshooting challenging</a:t>
            </a:r>
          </a:p>
          <a:p>
            <a:pPr marL="0" indent="0">
              <a:buNone/>
            </a:pPr>
            <a:endParaRPr lang="en-US" dirty="0">
              <a:cs typeface="Calibri"/>
            </a:endParaRPr>
          </a:p>
        </p:txBody>
      </p:sp>
    </p:spTree>
    <p:extLst>
      <p:ext uri="{BB962C8B-B14F-4D97-AF65-F5344CB8AC3E}">
        <p14:creationId xmlns:p14="http://schemas.microsoft.com/office/powerpoint/2010/main" val="2889200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Workflow</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10684096"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Thanks to Kristy Lee, Heidi Webb, and Rebecca Nous for excellent FAQs about Discovery Import Profiles:</a:t>
            </a:r>
          </a:p>
          <a:p>
            <a:r>
              <a:rPr lang="en-US" dirty="0">
                <a:hlinkClick r:id="rId7"/>
              </a:rPr>
              <a:t>How do I add </a:t>
            </a:r>
            <a:r>
              <a:rPr lang="en-US" dirty="0" err="1">
                <a:hlinkClick r:id="rId7"/>
              </a:rPr>
              <a:t>Libguides</a:t>
            </a:r>
            <a:r>
              <a:rPr lang="en-US" dirty="0">
                <a:hlinkClick r:id="rId7"/>
              </a:rPr>
              <a:t> or </a:t>
            </a:r>
            <a:r>
              <a:rPr lang="en-US" dirty="0" err="1">
                <a:hlinkClick r:id="rId7"/>
              </a:rPr>
              <a:t>Libguides</a:t>
            </a:r>
            <a:r>
              <a:rPr lang="en-US" dirty="0">
                <a:hlinkClick r:id="rId7"/>
              </a:rPr>
              <a:t> A-Z resources to Primo for discovery</a:t>
            </a:r>
            <a:r>
              <a:rPr lang="en-US" dirty="0" smtClean="0">
                <a:hlinkClick r:id="rId7"/>
              </a:rPr>
              <a:t>?</a:t>
            </a:r>
            <a:endParaRPr lang="en-US" dirty="0" smtClean="0"/>
          </a:p>
          <a:p>
            <a:r>
              <a:rPr lang="en-US" dirty="0">
                <a:hlinkClick r:id="rId8"/>
              </a:rPr>
              <a:t>How to harvest SUNY </a:t>
            </a:r>
            <a:r>
              <a:rPr lang="en-US" dirty="0" err="1">
                <a:hlinkClick r:id="rId8"/>
              </a:rPr>
              <a:t>DSpace</a:t>
            </a:r>
            <a:r>
              <a:rPr lang="en-US" dirty="0">
                <a:hlinkClick r:id="rId8"/>
              </a:rPr>
              <a:t> metadata (OAI) and import into Primo VE?</a:t>
            </a:r>
            <a:endParaRPr lang="en-US" dirty="0"/>
          </a:p>
          <a:p>
            <a:pPr marL="0" indent="0">
              <a:buNone/>
            </a:pPr>
            <a:endParaRPr lang="en-US" dirty="0"/>
          </a:p>
          <a:p>
            <a:pPr marL="0" indent="0">
              <a:buNone/>
            </a:pPr>
            <a:endParaRPr lang="en-US" dirty="0">
              <a:cs typeface="Calibri"/>
            </a:endParaRPr>
          </a:p>
        </p:txBody>
      </p:sp>
    </p:spTree>
    <p:extLst>
      <p:ext uri="{BB962C8B-B14F-4D97-AF65-F5344CB8AC3E}">
        <p14:creationId xmlns:p14="http://schemas.microsoft.com/office/powerpoint/2010/main" val="4006603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Use Case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SUNY </a:t>
            </a:r>
            <a:r>
              <a:rPr lang="en-US" dirty="0" smtClean="0">
                <a:cs typeface="Calibri"/>
              </a:rPr>
              <a:t>Fredonia Masters Theses:</a:t>
            </a:r>
            <a:endParaRPr lang="en-US" dirty="0" smtClean="0">
              <a:cs typeface="Calibri"/>
            </a:endParaRPr>
          </a:p>
          <a:p>
            <a:r>
              <a:rPr lang="en-US" dirty="0" smtClean="0">
                <a:cs typeface="Calibri"/>
              </a:rPr>
              <a:t>210 Titles</a:t>
            </a:r>
          </a:p>
          <a:p>
            <a:r>
              <a:rPr lang="en-US" dirty="0" smtClean="0">
                <a:cs typeface="Calibri"/>
              </a:rPr>
              <a:t>Dates from 2012 to the present</a:t>
            </a:r>
          </a:p>
          <a:p>
            <a:r>
              <a:rPr lang="en-US" dirty="0" smtClean="0">
                <a:cs typeface="Calibri"/>
              </a:rPr>
              <a:t>Hosted </a:t>
            </a:r>
            <a:r>
              <a:rPr lang="en-US" dirty="0" smtClean="0">
                <a:cs typeface="Calibri"/>
              </a:rPr>
              <a:t>in </a:t>
            </a:r>
            <a:r>
              <a:rPr lang="en-US" dirty="0" err="1" smtClean="0">
                <a:cs typeface="Calibri"/>
              </a:rPr>
              <a:t>DSpace</a:t>
            </a:r>
            <a:r>
              <a:rPr lang="en-US" dirty="0" smtClean="0">
                <a:cs typeface="Calibri"/>
              </a:rPr>
              <a:t>: </a:t>
            </a:r>
            <a:r>
              <a:rPr lang="en-US" dirty="0">
                <a:hlinkClick r:id="rId7"/>
              </a:rPr>
              <a:t>https://</a:t>
            </a:r>
            <a:r>
              <a:rPr lang="en-US" dirty="0" smtClean="0">
                <a:hlinkClick r:id="rId7"/>
              </a:rPr>
              <a:t>dspace.sunyconnect.suny.edu/handle/1951/29061</a:t>
            </a:r>
            <a:endParaRPr lang="en-US" dirty="0"/>
          </a:p>
          <a:p>
            <a:pPr marL="0" indent="0">
              <a:buNone/>
            </a:pPr>
            <a:endParaRPr lang="en-US" dirty="0">
              <a:cs typeface="Calibri"/>
            </a:endParaRPr>
          </a:p>
        </p:txBody>
      </p:sp>
      <p:pic>
        <p:nvPicPr>
          <p:cNvPr id="2" name="Picture 1"/>
          <p:cNvPicPr>
            <a:picLocks noChangeAspect="1"/>
          </p:cNvPicPr>
          <p:nvPr/>
        </p:nvPicPr>
        <p:blipFill rotWithShape="1">
          <a:blip r:embed="rId8"/>
          <a:srcRect t="-3220"/>
          <a:stretch/>
        </p:blipFill>
        <p:spPr>
          <a:xfrm>
            <a:off x="6382775" y="1260909"/>
            <a:ext cx="5550230" cy="3898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8151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Setting up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2"/>
            <a:ext cx="5056068" cy="239354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Go to Resources-&gt;Import-&gt;Manage Import Profiles</a:t>
            </a:r>
          </a:p>
          <a:p>
            <a:pPr marL="0" indent="0">
              <a:buNone/>
            </a:pPr>
            <a:endParaRPr lang="en-US" dirty="0">
              <a:cs typeface="Calibri"/>
            </a:endParaRPr>
          </a:p>
          <a:p>
            <a:pPr marL="0" indent="0">
              <a:buNone/>
            </a:pPr>
            <a:r>
              <a:rPr lang="en-US" dirty="0" smtClean="0">
                <a:cs typeface="Calibri"/>
              </a:rPr>
              <a:t>Or Discovery-&gt;Loading External Data Sources-&gt;Discovery Import Profiles</a:t>
            </a:r>
            <a:endParaRPr lang="en-US" dirty="0">
              <a:cs typeface="Calibri"/>
            </a:endParaRPr>
          </a:p>
        </p:txBody>
      </p:sp>
      <p:pic>
        <p:nvPicPr>
          <p:cNvPr id="2" name="Picture 1"/>
          <p:cNvPicPr>
            <a:picLocks noChangeAspect="1"/>
          </p:cNvPicPr>
          <p:nvPr/>
        </p:nvPicPr>
        <p:blipFill rotWithShape="1">
          <a:blip r:embed="rId7"/>
          <a:srcRect b="-2741"/>
          <a:stretch/>
        </p:blipFill>
        <p:spPr>
          <a:xfrm>
            <a:off x="6592057" y="1382565"/>
            <a:ext cx="4934204" cy="4103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8"/>
          <a:srcRect t="-1" b="-3210"/>
          <a:stretch/>
        </p:blipFill>
        <p:spPr>
          <a:xfrm>
            <a:off x="2186709" y="3542558"/>
            <a:ext cx="2772021" cy="3246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0795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Setting up the Import Profile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384132"/>
            <a:ext cx="5357928" cy="4901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17" name="Content Placeholder 2">
            <a:extLst>
              <a:ext uri="{FF2B5EF4-FFF2-40B4-BE49-F238E27FC236}">
                <a16:creationId xmlns:a16="http://schemas.microsoft.com/office/drawing/2014/main" id="{2AF4A749-986F-4232-857C-45CB693B6A74}"/>
              </a:ext>
            </a:extLst>
          </p:cNvPr>
          <p:cNvSpPr txBox="1">
            <a:spLocks/>
          </p:cNvSpPr>
          <p:nvPr/>
        </p:nvSpPr>
        <p:spPr>
          <a:xfrm>
            <a:off x="753605" y="1384132"/>
            <a:ext cx="10993764" cy="23935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cs typeface="Calibri"/>
              </a:rPr>
              <a:t>Select Add New Profile and choose Discovery as the Profile Type</a:t>
            </a:r>
            <a:endParaRPr lang="en-US" dirty="0">
              <a:cs typeface="Calibri"/>
            </a:endParaRPr>
          </a:p>
        </p:txBody>
      </p:sp>
      <p:pic>
        <p:nvPicPr>
          <p:cNvPr id="4" name="Picture 3"/>
          <p:cNvPicPr>
            <a:picLocks noChangeAspect="1"/>
          </p:cNvPicPr>
          <p:nvPr/>
        </p:nvPicPr>
        <p:blipFill>
          <a:blip r:embed="rId7"/>
          <a:stretch>
            <a:fillRect/>
          </a:stretch>
        </p:blipFill>
        <p:spPr>
          <a:xfrm>
            <a:off x="2055582" y="3986427"/>
            <a:ext cx="3088396" cy="2508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New import profile"/>
          <p:cNvPicPr>
            <a:picLocks noChangeAspect="1" noChangeArrowheads="1"/>
          </p:cNvPicPr>
          <p:nvPr/>
        </p:nvPicPr>
        <p:blipFill rotWithShape="1">
          <a:blip r:embed="rId8">
            <a:extLst>
              <a:ext uri="{28A0092B-C50C-407E-A947-70E740481C1C}">
                <a14:useLocalDpi xmlns:a14="http://schemas.microsoft.com/office/drawing/2010/main" val="0"/>
              </a:ext>
            </a:extLst>
          </a:blip>
          <a:srcRect t="-1" b="-16029"/>
          <a:stretch/>
        </p:blipFill>
        <p:spPr bwMode="auto">
          <a:xfrm>
            <a:off x="2055582" y="1943026"/>
            <a:ext cx="8080835" cy="1524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25" name="Straight Arrow Connector 24"/>
          <p:cNvCxnSpPr/>
          <p:nvPr/>
        </p:nvCxnSpPr>
        <p:spPr>
          <a:xfrm flipH="1">
            <a:off x="3599780" y="3608737"/>
            <a:ext cx="4610855" cy="253381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76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8710</TotalTime>
  <Words>1151</Words>
  <Application>Microsoft Office PowerPoint</Application>
  <PresentationFormat>Widescreen</PresentationFormat>
  <Paragraphs>206</Paragraphs>
  <Slides>34</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Calibri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Eichelberger</dc:creator>
  <cp:lastModifiedBy>Michelle Eichelberger</cp:lastModifiedBy>
  <cp:revision>312</cp:revision>
  <dcterms:created xsi:type="dcterms:W3CDTF">2020-01-13T14:36:55Z</dcterms:created>
  <dcterms:modified xsi:type="dcterms:W3CDTF">2020-02-25T16:50:28Z</dcterms:modified>
</cp:coreProperties>
</file>