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17"/>
  </p:notesMasterIdLst>
  <p:sldIdLst>
    <p:sldId id="323" r:id="rId4"/>
    <p:sldId id="332" r:id="rId5"/>
    <p:sldId id="324" r:id="rId6"/>
    <p:sldId id="333" r:id="rId7"/>
    <p:sldId id="339" r:id="rId8"/>
    <p:sldId id="336" r:id="rId9"/>
    <p:sldId id="335" r:id="rId10"/>
    <p:sldId id="340" r:id="rId11"/>
    <p:sldId id="337" r:id="rId12"/>
    <p:sldId id="338" r:id="rId13"/>
    <p:sldId id="343" r:id="rId14"/>
    <p:sldId id="334"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ummers" initials="SS" lastIdx="12" clrIdx="0">
    <p:extLst>
      <p:ext uri="{19B8F6BF-5375-455C-9EA6-DF929625EA0E}">
        <p15:presenceInfo xmlns:p15="http://schemas.microsoft.com/office/powerpoint/2012/main" userId="S-1-5-21-411519910-647668644-2492632495-3173" providerId="AD"/>
      </p:ext>
    </p:extLst>
  </p:cmAuthor>
  <p:cmAuthor id="2" name="Jill Glickman" initials="JG" lastIdx="53" clrIdx="1">
    <p:extLst>
      <p:ext uri="{19B8F6BF-5375-455C-9EA6-DF929625EA0E}">
        <p15:presenceInfo xmlns:p15="http://schemas.microsoft.com/office/powerpoint/2012/main" userId="b61ebc9f3157c0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CDF"/>
    <a:srgbClr val="2097DC"/>
    <a:srgbClr val="F2B323"/>
    <a:srgbClr val="F1B323"/>
    <a:srgbClr val="38C8F4"/>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9" autoAdjust="0"/>
    <p:restoredTop sz="91284" autoAdjust="0"/>
  </p:normalViewPr>
  <p:slideViewPr>
    <p:cSldViewPr snapToGrid="0" snapToObjects="1">
      <p:cViewPr varScale="1">
        <p:scale>
          <a:sx n="79" d="100"/>
          <a:sy n="79" d="100"/>
        </p:scale>
        <p:origin x="744" y="43"/>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dirty="0"/>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liz</a:t>
            </a:r>
            <a:r>
              <a:rPr lang="en-US" dirty="0" smtClean="0"/>
              <a:t> and kristin</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2</a:t>
            </a:fld>
            <a:endParaRPr lang="en-US" dirty="0"/>
          </a:p>
        </p:txBody>
      </p:sp>
    </p:spTree>
    <p:extLst>
      <p:ext uri="{BB962C8B-B14F-4D97-AF65-F5344CB8AC3E}">
        <p14:creationId xmlns:p14="http://schemas.microsoft.com/office/powerpoint/2010/main" val="658178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life</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12</a:t>
            </a:fld>
            <a:endParaRPr lang="en-US" dirty="0"/>
          </a:p>
        </p:txBody>
      </p:sp>
    </p:spTree>
    <p:extLst>
      <p:ext uri="{BB962C8B-B14F-4D97-AF65-F5344CB8AC3E}">
        <p14:creationId xmlns:p14="http://schemas.microsoft.com/office/powerpoint/2010/main" val="254296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in order of launch</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4</a:t>
            </a:fld>
            <a:endParaRPr lang="en-US" dirty="0"/>
          </a:p>
        </p:txBody>
      </p:sp>
    </p:spTree>
    <p:extLst>
      <p:ext uri="{BB962C8B-B14F-4D97-AF65-F5344CB8AC3E}">
        <p14:creationId xmlns:p14="http://schemas.microsoft.com/office/powerpoint/2010/main" val="106786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5</a:t>
            </a:fld>
            <a:endParaRPr lang="en-US" dirty="0"/>
          </a:p>
        </p:txBody>
      </p:sp>
    </p:spTree>
    <p:extLst>
      <p:ext uri="{BB962C8B-B14F-4D97-AF65-F5344CB8AC3E}">
        <p14:creationId xmlns:p14="http://schemas.microsoft.com/office/powerpoint/2010/main" val="310358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present</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6</a:t>
            </a:fld>
            <a:endParaRPr lang="en-US" dirty="0"/>
          </a:p>
        </p:txBody>
      </p:sp>
    </p:spTree>
    <p:extLst>
      <p:ext uri="{BB962C8B-B14F-4D97-AF65-F5344CB8AC3E}">
        <p14:creationId xmlns:p14="http://schemas.microsoft.com/office/powerpoint/2010/main" val="45037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Nelly</a:t>
            </a:r>
            <a:r>
              <a:rPr lang="en-US" baseline="0" dirty="0" smtClean="0"/>
              <a:t> and Kristin</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7</a:t>
            </a:fld>
            <a:endParaRPr lang="en-US" dirty="0"/>
          </a:p>
        </p:txBody>
      </p:sp>
    </p:spTree>
    <p:extLst>
      <p:ext uri="{BB962C8B-B14F-4D97-AF65-F5344CB8AC3E}">
        <p14:creationId xmlns:p14="http://schemas.microsoft.com/office/powerpoint/2010/main" val="308536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Susanne and Kim</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8</a:t>
            </a:fld>
            <a:endParaRPr lang="en-US" dirty="0"/>
          </a:p>
        </p:txBody>
      </p:sp>
    </p:spTree>
    <p:extLst>
      <p:ext uri="{BB962C8B-B14F-4D97-AF65-F5344CB8AC3E}">
        <p14:creationId xmlns:p14="http://schemas.microsoft.com/office/powerpoint/2010/main" val="166620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9</a:t>
            </a:fld>
            <a:endParaRPr lang="en-US" dirty="0"/>
          </a:p>
        </p:txBody>
      </p:sp>
    </p:spTree>
    <p:extLst>
      <p:ext uri="{BB962C8B-B14F-4D97-AF65-F5344CB8AC3E}">
        <p14:creationId xmlns:p14="http://schemas.microsoft.com/office/powerpoint/2010/main" val="34164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Nelly</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10</a:t>
            </a:fld>
            <a:endParaRPr lang="en-US" dirty="0"/>
          </a:p>
        </p:txBody>
      </p:sp>
    </p:spTree>
    <p:extLst>
      <p:ext uri="{BB962C8B-B14F-4D97-AF65-F5344CB8AC3E}">
        <p14:creationId xmlns:p14="http://schemas.microsoft.com/office/powerpoint/2010/main" val="164434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link allows you to download : https://rules.sos.ri.gov/Promulgations/part/230-20-30-4 </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11</a:t>
            </a:fld>
            <a:endParaRPr lang="en-US" dirty="0"/>
          </a:p>
        </p:txBody>
      </p:sp>
    </p:spTree>
    <p:extLst>
      <p:ext uri="{BB962C8B-B14F-4D97-AF65-F5344CB8AC3E}">
        <p14:creationId xmlns:p14="http://schemas.microsoft.com/office/powerpoint/2010/main" val="276094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2776631"/>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6300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B99FB7-3F67-4E8C-9F3B-210E80B2BDA0}"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F81F0205-19D0-7E4A-9ED8-815C205B56F5}" type="slidenum">
              <a:rPr lang="en-US" b="1" smtClean="0">
                <a:latin typeface="Arial" panose="020B0604020202020204" pitchFamily="34" charset="0"/>
                <a:cs typeface="Arial" panose="020B0604020202020204" pitchFamily="34" charset="0"/>
              </a:rPr>
              <a:pPr/>
              <a:t>‹#›</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9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layout 1">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929D366-0A72-418E-A036-0A841EFCFA03}" type="datetimeFigureOut">
              <a:rPr lang="en-US" smtClean="0"/>
              <a:t>2/8/2023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F4A02-F3C2-4A68-AC91-48EAF033F212}" type="slidenum">
              <a:rPr lang="en-US" smtClean="0"/>
              <a:t>‹#›</a:t>
            </a:fld>
            <a:endParaRPr lang="en-US" dirty="0"/>
          </a:p>
        </p:txBody>
      </p:sp>
      <p:sp>
        <p:nvSpPr>
          <p:cNvPr id="7" name="Title 1">
            <a:extLst>
              <a:ext uri="{FF2B5EF4-FFF2-40B4-BE49-F238E27FC236}">
                <a16:creationId xmlns:a16="http://schemas.microsoft.com/office/drawing/2014/main" id="{63447A98-CABF-B441-938D-8E772DF4B03D}"/>
              </a:ext>
            </a:extLst>
          </p:cNvPr>
          <p:cNvSpPr>
            <a:spLocks noGrp="1"/>
          </p:cNvSpPr>
          <p:nvPr>
            <p:ph type="title"/>
          </p:nvPr>
        </p:nvSpPr>
        <p:spPr>
          <a:xfrm>
            <a:off x="6096000" y="721344"/>
            <a:ext cx="6067568" cy="1062609"/>
          </a:xfrm>
          <a:prstGeom prst="rect">
            <a:avLst/>
          </a:prstGeom>
        </p:spPr>
        <p:txBody>
          <a:bodyPr>
            <a:normAutofit/>
          </a:bodyPr>
          <a:lstStyle/>
          <a:p>
            <a:pPr>
              <a:lnSpc>
                <a:spcPct val="100000"/>
              </a:lnSpc>
            </a:pPr>
            <a:r>
              <a:rPr lang="en-US" sz="3600" dirty="0">
                <a:solidFill>
                  <a:srgbClr val="1D9CDF"/>
                </a:solidFill>
                <a:latin typeface="Arial" panose="020B0604020202020204" pitchFamily="34" charset="0"/>
                <a:cs typeface="Arial" panose="020B0604020202020204" pitchFamily="34" charset="0"/>
              </a:rPr>
              <a:t>Template Headline Here</a:t>
            </a:r>
          </a:p>
        </p:txBody>
      </p:sp>
      <p:sp>
        <p:nvSpPr>
          <p:cNvPr id="8" name="Content Placeholder 2">
            <a:extLst>
              <a:ext uri="{FF2B5EF4-FFF2-40B4-BE49-F238E27FC236}">
                <a16:creationId xmlns:a16="http://schemas.microsoft.com/office/drawing/2014/main" id="{AE93208C-3E67-C345-A860-D2F84F5148A5}"/>
              </a:ext>
            </a:extLst>
          </p:cNvPr>
          <p:cNvSpPr txBox="1">
            <a:spLocks/>
          </p:cNvSpPr>
          <p:nvPr userDrawn="1"/>
        </p:nvSpPr>
        <p:spPr>
          <a:xfrm>
            <a:off x="6096000" y="1699182"/>
            <a:ext cx="6498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Working to ensure our efforts are communicated:</a:t>
            </a:r>
          </a:p>
          <a:p>
            <a:pPr>
              <a:lnSpc>
                <a:spcPct val="100000"/>
              </a:lnSpc>
              <a:spcBef>
                <a:spcPts val="0"/>
              </a:spcBef>
            </a:pPr>
            <a:r>
              <a:rPr lang="en-US" sz="2000" dirty="0">
                <a:latin typeface="Arial" panose="020B0604020202020204" pitchFamily="34" charset="0"/>
                <a:cs typeface="Arial" panose="020B0604020202020204" pitchFamily="34" charset="0"/>
              </a:rPr>
              <a:t>Example one</a:t>
            </a:r>
          </a:p>
          <a:p>
            <a:pPr>
              <a:lnSpc>
                <a:spcPct val="100000"/>
              </a:lnSpc>
              <a:spcBef>
                <a:spcPts val="0"/>
              </a:spcBef>
            </a:pPr>
            <a:r>
              <a:rPr lang="en-US" sz="2000" dirty="0">
                <a:latin typeface="Arial" panose="020B0604020202020204" pitchFamily="34" charset="0"/>
                <a:cs typeface="Arial" panose="020B0604020202020204" pitchFamily="34" charset="0"/>
              </a:rPr>
              <a:t>Example two</a:t>
            </a:r>
          </a:p>
          <a:p>
            <a:pPr>
              <a:lnSpc>
                <a:spcPct val="100000"/>
              </a:lnSpc>
              <a:spcBef>
                <a:spcPts val="0"/>
              </a:spcBef>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latin typeface="Arial" panose="020B0604020202020204" pitchFamily="34" charset="0"/>
                <a:cs typeface="Arial" panose="020B0604020202020204" pitchFamily="34" charset="0"/>
              </a:rPr>
              <a:t>More information on how efforts are communicated:</a:t>
            </a:r>
          </a:p>
          <a:p>
            <a:pPr>
              <a:lnSpc>
                <a:spcPct val="100000"/>
              </a:lnSpc>
              <a:spcBef>
                <a:spcPts val="0"/>
              </a:spcBef>
            </a:pPr>
            <a:r>
              <a:rPr lang="en-US" sz="2000" dirty="0">
                <a:latin typeface="Arial" panose="020B0604020202020204" pitchFamily="34" charset="0"/>
                <a:cs typeface="Arial" panose="020B0604020202020204" pitchFamily="34" charset="0"/>
              </a:rPr>
              <a:t>Example one</a:t>
            </a:r>
          </a:p>
          <a:p>
            <a:pPr>
              <a:lnSpc>
                <a:spcPct val="100000"/>
              </a:lnSpc>
              <a:spcBef>
                <a:spcPts val="0"/>
              </a:spcBef>
            </a:pPr>
            <a:r>
              <a:rPr lang="en-US" sz="2000" dirty="0">
                <a:latin typeface="Arial" panose="020B0604020202020204" pitchFamily="34" charset="0"/>
                <a:cs typeface="Arial" panose="020B0604020202020204" pitchFamily="34" charset="0"/>
              </a:rPr>
              <a:t>Example two</a:t>
            </a:r>
          </a:p>
          <a:p>
            <a:pPr>
              <a:lnSpc>
                <a:spcPct val="100000"/>
              </a:lnSpc>
              <a:spcBef>
                <a:spcPts val="0"/>
              </a:spcBef>
            </a:pPr>
            <a:endParaRPr lang="en-US" sz="24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a:stretch>
            <a:fillRect/>
          </a:stretch>
        </p:blipFill>
        <p:spPr>
          <a:xfrm>
            <a:off x="595312" y="1457325"/>
            <a:ext cx="3667125" cy="4746110"/>
          </a:xfrm>
          <a:prstGeom prst="rect">
            <a:avLst/>
          </a:prstGeom>
        </p:spPr>
      </p:pic>
    </p:spTree>
    <p:extLst>
      <p:ext uri="{BB962C8B-B14F-4D97-AF65-F5344CB8AC3E}">
        <p14:creationId xmlns:p14="http://schemas.microsoft.com/office/powerpoint/2010/main" val="32128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Layout 2">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838200" y="6356350"/>
            <a:ext cx="2743200" cy="365125"/>
          </a:xfrm>
          <a:prstGeom prst="rect">
            <a:avLst/>
          </a:prstGeom>
        </p:spPr>
        <p:txBody>
          <a:bodyPr/>
          <a:lstStyle/>
          <a:p>
            <a:fld id="{4929D366-0A72-418E-A036-0A841EFCFA03}" type="datetimeFigureOut">
              <a:rPr lang="en-US" smtClean="0"/>
              <a:t>2/8/2023</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5"/>
          <p:cNvSpPr>
            <a:spLocks noGrp="1"/>
          </p:cNvSpPr>
          <p:nvPr>
            <p:ph type="sldNum" sz="quarter" idx="12"/>
          </p:nvPr>
        </p:nvSpPr>
        <p:spPr>
          <a:xfrm>
            <a:off x="8610600" y="6356350"/>
            <a:ext cx="2743200" cy="365125"/>
          </a:xfrm>
          <a:prstGeom prst="rect">
            <a:avLst/>
          </a:prstGeom>
        </p:spPr>
        <p:txBody>
          <a:bodyPr/>
          <a:lstStyle/>
          <a:p>
            <a:fld id="{8BBF4A02-F3C2-4A68-AC91-48EAF033F212}" type="slidenum">
              <a:rPr lang="en-US" smtClean="0"/>
              <a:t>‹#›</a:t>
            </a:fld>
            <a:endParaRPr lang="en-US" dirty="0"/>
          </a:p>
        </p:txBody>
      </p:sp>
      <p:sp>
        <p:nvSpPr>
          <p:cNvPr id="10" name="Title 1">
            <a:extLst>
              <a:ext uri="{FF2B5EF4-FFF2-40B4-BE49-F238E27FC236}">
                <a16:creationId xmlns:a16="http://schemas.microsoft.com/office/drawing/2014/main" id="{63447A98-CABF-B441-938D-8E772DF4B03D}"/>
              </a:ext>
            </a:extLst>
          </p:cNvPr>
          <p:cNvSpPr>
            <a:spLocks noGrp="1"/>
          </p:cNvSpPr>
          <p:nvPr>
            <p:ph type="title"/>
          </p:nvPr>
        </p:nvSpPr>
        <p:spPr>
          <a:xfrm>
            <a:off x="341150" y="1229995"/>
            <a:ext cx="6067568" cy="1062609"/>
          </a:xfrm>
          <a:prstGeom prst="rect">
            <a:avLst/>
          </a:prstGeom>
        </p:spPr>
        <p:txBody>
          <a:bodyPr>
            <a:normAutofit/>
          </a:bodyPr>
          <a:lstStyle/>
          <a:p>
            <a:pPr>
              <a:lnSpc>
                <a:spcPct val="100000"/>
              </a:lnSpc>
            </a:pPr>
            <a:r>
              <a:rPr lang="en-US" sz="3600" dirty="0">
                <a:solidFill>
                  <a:srgbClr val="1D9CDF"/>
                </a:solidFill>
                <a:latin typeface="Arial" panose="020B0604020202020204" pitchFamily="34" charset="0"/>
                <a:cs typeface="Arial" panose="020B0604020202020204" pitchFamily="34" charset="0"/>
              </a:rPr>
              <a:t>Template Headline Here</a:t>
            </a:r>
          </a:p>
        </p:txBody>
      </p:sp>
      <p:sp>
        <p:nvSpPr>
          <p:cNvPr id="11" name="Content Placeholder 2">
            <a:extLst>
              <a:ext uri="{FF2B5EF4-FFF2-40B4-BE49-F238E27FC236}">
                <a16:creationId xmlns:a16="http://schemas.microsoft.com/office/drawing/2014/main" id="{AE93208C-3E67-C345-A860-D2F84F5148A5}"/>
              </a:ext>
            </a:extLst>
          </p:cNvPr>
          <p:cNvSpPr txBox="1">
            <a:spLocks/>
          </p:cNvSpPr>
          <p:nvPr userDrawn="1"/>
        </p:nvSpPr>
        <p:spPr>
          <a:xfrm>
            <a:off x="560174" y="2292604"/>
            <a:ext cx="3764692" cy="112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Template text here describing the chart or image on the right.</a:t>
            </a:r>
          </a:p>
          <a:p>
            <a:pPr>
              <a:lnSpc>
                <a:spcPct val="100000"/>
              </a:lnSpc>
              <a:spcBef>
                <a:spcPts val="0"/>
              </a:spcBef>
            </a:pP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DB0FB39-B364-324F-A172-A787FB506F91}"/>
              </a:ext>
            </a:extLst>
          </p:cNvPr>
          <p:cNvPicPr>
            <a:picLocks noChangeAspect="1"/>
          </p:cNvPicPr>
          <p:nvPr userDrawn="1"/>
        </p:nvPicPr>
        <p:blipFill>
          <a:blip r:embed="rId2"/>
          <a:stretch>
            <a:fillRect/>
          </a:stretch>
        </p:blipFill>
        <p:spPr>
          <a:xfrm>
            <a:off x="8784569" y="324211"/>
            <a:ext cx="2990335" cy="5806667"/>
          </a:xfrm>
          <a:prstGeom prst="rect">
            <a:avLst/>
          </a:prstGeom>
        </p:spPr>
      </p:pic>
      <p:pic>
        <p:nvPicPr>
          <p:cNvPr id="13" name="Picture 12">
            <a:extLst>
              <a:ext uri="{FF2B5EF4-FFF2-40B4-BE49-F238E27FC236}">
                <a16:creationId xmlns:a16="http://schemas.microsoft.com/office/drawing/2014/main" id="{9C51BB66-5B44-F34E-AC40-8535A8D5AF1D}"/>
              </a:ext>
            </a:extLst>
          </p:cNvPr>
          <p:cNvPicPr>
            <a:picLocks noChangeAspect="1"/>
          </p:cNvPicPr>
          <p:nvPr userDrawn="1"/>
        </p:nvPicPr>
        <p:blipFill>
          <a:blip r:embed="rId2"/>
          <a:stretch>
            <a:fillRect/>
          </a:stretch>
        </p:blipFill>
        <p:spPr>
          <a:xfrm>
            <a:off x="5659395" y="324211"/>
            <a:ext cx="2990335" cy="5806667"/>
          </a:xfrm>
          <a:prstGeom prst="rect">
            <a:avLst/>
          </a:prstGeom>
        </p:spPr>
      </p:pic>
    </p:spTree>
    <p:extLst>
      <p:ext uri="{BB962C8B-B14F-4D97-AF65-F5344CB8AC3E}">
        <p14:creationId xmlns:p14="http://schemas.microsoft.com/office/powerpoint/2010/main" val="3094739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29D366-0A72-418E-A036-0A841EFCFA03}" type="datetimeFigureOut">
              <a:rPr lang="en-US" smtClean="0"/>
              <a:t>2/8/2023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BBF4A02-F3C2-4A68-AC91-48EAF033F212}" type="slidenum">
              <a:rPr lang="en-US" smtClean="0"/>
              <a:t>‹#›</a:t>
            </a:fld>
            <a:endParaRPr lang="en-US" dirty="0"/>
          </a:p>
        </p:txBody>
      </p:sp>
    </p:spTree>
    <p:extLst>
      <p:ext uri="{BB962C8B-B14F-4D97-AF65-F5344CB8AC3E}">
        <p14:creationId xmlns:p14="http://schemas.microsoft.com/office/powerpoint/2010/main" val="19070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5D219D4-A9D1-4509-82EA-4A09BD8E0F9E}" type="datetime1">
              <a:rPr lang="en-US" smtClean="0"/>
              <a:t>2/8/2023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Tree>
    <p:extLst>
      <p:ext uri="{BB962C8B-B14F-4D97-AF65-F5344CB8AC3E}">
        <p14:creationId xmlns:p14="http://schemas.microsoft.com/office/powerpoint/2010/main" val="102885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1771FA3-43AA-4A37-89F6-5D93F98EDA9B}" type="datetime1">
              <a:rPr lang="en-US" smtClean="0"/>
              <a:t>2/8/2023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Tree>
    <p:extLst>
      <p:ext uri="{BB962C8B-B14F-4D97-AF65-F5344CB8AC3E}">
        <p14:creationId xmlns:p14="http://schemas.microsoft.com/office/powerpoint/2010/main" val="374268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sz="3600" dirty="0">
                <a:solidFill>
                  <a:srgbClr val="1D9CDF"/>
                </a:solidFill>
                <a:latin typeface="Arial" panose="020B0604020202020204" pitchFamily="34" charset="0"/>
                <a:cs typeface="Arial" panose="020B0604020202020204" pitchFamily="34" charset="0"/>
              </a:rPr>
              <a:t>Title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7FFDA5-0C7E-41B0-9547-14A2233F1A45}" type="datetime1">
              <a:rPr lang="en-US" smtClean="0"/>
              <a:t>2/8/2023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9836" y="6485659"/>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Tree>
    <p:extLst>
      <p:ext uri="{BB962C8B-B14F-4D97-AF65-F5344CB8AC3E}">
        <p14:creationId xmlns:p14="http://schemas.microsoft.com/office/powerpoint/2010/main" val="169037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1771FA3-43AA-4A37-89F6-5D93F98EDA9B}" type="datetime1">
              <a:rPr lang="en-US" smtClean="0"/>
              <a:t>2/8/2023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Tree>
    <p:extLst>
      <p:ext uri="{BB962C8B-B14F-4D97-AF65-F5344CB8AC3E}">
        <p14:creationId xmlns:p14="http://schemas.microsoft.com/office/powerpoint/2010/main" val="298442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sz="3600" dirty="0">
                <a:solidFill>
                  <a:srgbClr val="1D9CDF"/>
                </a:solidFill>
                <a:latin typeface="Arial" panose="020B0604020202020204" pitchFamily="34" charset="0"/>
                <a:cs typeface="Arial" panose="020B0604020202020204" pitchFamily="34" charset="0"/>
              </a:rPr>
              <a:t>Title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A7D856-1993-46D6-BD1D-00C50004FA27}" type="datetime1">
              <a:rPr lang="en-US" smtClean="0"/>
              <a:t>2/8/2023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
        <p:nvSpPr>
          <p:cNvPr id="7" name="Table Placeholder 6"/>
          <p:cNvSpPr>
            <a:spLocks noGrp="1"/>
          </p:cNvSpPr>
          <p:nvPr>
            <p:ph type="tbl" sz="quarter" idx="13"/>
          </p:nvPr>
        </p:nvSpPr>
        <p:spPr>
          <a:xfrm>
            <a:off x="730250" y="2170113"/>
            <a:ext cx="10917238" cy="3556000"/>
          </a:xfrm>
        </p:spPr>
        <p:txBody>
          <a:bodyPr/>
          <a:lstStyle/>
          <a:p>
            <a:endParaRPr lang="en-US" dirty="0"/>
          </a:p>
        </p:txBody>
      </p:sp>
    </p:spTree>
    <p:extLst>
      <p:ext uri="{BB962C8B-B14F-4D97-AF65-F5344CB8AC3E}">
        <p14:creationId xmlns:p14="http://schemas.microsoft.com/office/powerpoint/2010/main" val="33216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sz="3600" dirty="0">
                <a:solidFill>
                  <a:srgbClr val="1D9CDF"/>
                </a:solidFill>
                <a:latin typeface="Arial" panose="020B0604020202020204" pitchFamily="34" charset="0"/>
                <a:cs typeface="Arial" panose="020B0604020202020204" pitchFamily="34" charset="0"/>
              </a:rPr>
              <a:t>Title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FDF5A71-FFE8-4336-A863-D33A6B6B43A0}" type="datetime1">
              <a:rPr lang="en-US" smtClean="0"/>
              <a:t>2/8/2023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
        <p:nvSpPr>
          <p:cNvPr id="8" name="Chart Placeholder 7"/>
          <p:cNvSpPr>
            <a:spLocks noGrp="1"/>
          </p:cNvSpPr>
          <p:nvPr>
            <p:ph type="chart" sz="quarter" idx="13"/>
          </p:nvPr>
        </p:nvSpPr>
        <p:spPr>
          <a:xfrm>
            <a:off x="838200" y="1966913"/>
            <a:ext cx="10661650" cy="4165600"/>
          </a:xfrm>
        </p:spPr>
        <p:txBody>
          <a:bodyPr/>
          <a:lstStyle/>
          <a:p>
            <a:endParaRPr lang="en-US" dirty="0"/>
          </a:p>
        </p:txBody>
      </p:sp>
    </p:spTree>
    <p:extLst>
      <p:ext uri="{BB962C8B-B14F-4D97-AF65-F5344CB8AC3E}">
        <p14:creationId xmlns:p14="http://schemas.microsoft.com/office/powerpoint/2010/main" val="13607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5D219D4-A9D1-4509-82EA-4A09BD8E0F9E}" type="datetime1">
              <a:rPr lang="en-US" smtClean="0"/>
              <a:t>2/8/2023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Tree>
    <p:extLst>
      <p:ext uri="{BB962C8B-B14F-4D97-AF65-F5344CB8AC3E}">
        <p14:creationId xmlns:p14="http://schemas.microsoft.com/office/powerpoint/2010/main" val="137917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sp>
        <p:nvSpPr>
          <p:cNvPr id="2" name="Title 1"/>
          <p:cNvSpPr>
            <a:spLocks noGrp="1"/>
          </p:cNvSpPr>
          <p:nvPr>
            <p:ph type="title"/>
          </p:nvPr>
        </p:nvSpPr>
        <p:spPr>
          <a:xfrm>
            <a:off x="256309" y="1027906"/>
            <a:ext cx="6098309"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A68A1FA-D985-4091-BC1C-51374A4442FD}" type="datetime1">
              <a:rPr lang="en-US" smtClean="0"/>
              <a:t>2/8/2023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dirty="0"/>
          </a:p>
        </p:txBody>
      </p:sp>
      <p:sp>
        <p:nvSpPr>
          <p:cNvPr id="7" name="Picture Placeholder 6"/>
          <p:cNvSpPr>
            <a:spLocks noGrp="1"/>
          </p:cNvSpPr>
          <p:nvPr>
            <p:ph type="pic" sz="quarter" idx="13"/>
          </p:nvPr>
        </p:nvSpPr>
        <p:spPr>
          <a:xfrm>
            <a:off x="6797675" y="1182688"/>
            <a:ext cx="4895850" cy="4756150"/>
          </a:xfrm>
        </p:spPr>
        <p:txBody>
          <a:bodyPr/>
          <a:lstStyle/>
          <a:p>
            <a:endParaRPr lang="en-US" dirty="0"/>
          </a:p>
        </p:txBody>
      </p:sp>
      <p:sp>
        <p:nvSpPr>
          <p:cNvPr id="9" name="Text Placeholder 8"/>
          <p:cNvSpPr>
            <a:spLocks noGrp="1"/>
          </p:cNvSpPr>
          <p:nvPr>
            <p:ph type="body" sz="quarter" idx="14"/>
          </p:nvPr>
        </p:nvSpPr>
        <p:spPr>
          <a:xfrm>
            <a:off x="609600" y="2798763"/>
            <a:ext cx="5588000" cy="2566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220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DE951E-1C9B-F949-930B-A91BC84E0B6B}"/>
              </a:ext>
            </a:extLst>
          </p:cNvPr>
          <p:cNvSpPr/>
          <p:nvPr userDrawn="1"/>
        </p:nvSpPr>
        <p:spPr>
          <a:xfrm>
            <a:off x="0" y="0"/>
            <a:ext cx="12192000" cy="84612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5"/>
          <a:stretch>
            <a:fillRect/>
          </a:stretch>
        </p:blipFill>
        <p:spPr>
          <a:xfrm>
            <a:off x="3556006" y="1144997"/>
            <a:ext cx="5079987" cy="1411107"/>
          </a:xfrm>
          <a:prstGeom prst="rect">
            <a:avLst/>
          </a:prstGeom>
        </p:spPr>
      </p:pic>
      <p:sp>
        <p:nvSpPr>
          <p:cNvPr id="21" name="Rectangle 20">
            <a:extLst>
              <a:ext uri="{FF2B5EF4-FFF2-40B4-BE49-F238E27FC236}">
                <a16:creationId xmlns:a16="http://schemas.microsoft.com/office/drawing/2014/main" id="{75DECF62-4C0A-AE42-87A4-736CEA02F606}"/>
              </a:ext>
            </a:extLst>
          </p:cNvPr>
          <p:cNvSpPr/>
          <p:nvPr userDrawn="1"/>
        </p:nvSpPr>
        <p:spPr>
          <a:xfrm>
            <a:off x="0" y="6497053"/>
            <a:ext cx="12192000" cy="360947"/>
          </a:xfrm>
          <a:prstGeom prst="rect">
            <a:avLst/>
          </a:prstGeom>
          <a:solidFill>
            <a:srgbClr val="F1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3E30922-6BD2-CE4E-9D52-B377FB09EB87}"/>
              </a:ext>
            </a:extLst>
          </p:cNvPr>
          <p:cNvSpPr/>
          <p:nvPr userDrawn="1"/>
        </p:nvSpPr>
        <p:spPr>
          <a:xfrm>
            <a:off x="-24717" y="821413"/>
            <a:ext cx="12241431" cy="110436"/>
          </a:xfrm>
          <a:prstGeom prst="rect">
            <a:avLst/>
          </a:prstGeom>
          <a:solidFill>
            <a:srgbClr val="38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0FD2E4-E973-8545-837D-308335615927}"/>
              </a:ext>
            </a:extLst>
          </p:cNvPr>
          <p:cNvSpPr/>
          <p:nvPr userDrawn="1"/>
        </p:nvSpPr>
        <p:spPr>
          <a:xfrm>
            <a:off x="0" y="6497053"/>
            <a:ext cx="12192000" cy="36094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9"/>
          <a:stretch>
            <a:fillRect/>
          </a:stretch>
        </p:blipFill>
        <p:spPr>
          <a:xfrm>
            <a:off x="9608718" y="130147"/>
            <a:ext cx="2438400" cy="677333"/>
          </a:xfrm>
          <a:prstGeom prst="rect">
            <a:avLst/>
          </a:prstGeom>
        </p:spPr>
      </p:pic>
      <p:cxnSp>
        <p:nvCxnSpPr>
          <p:cNvPr id="9" name="Straight Connector 8">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1B323"/>
            </a:solidFill>
          </a:ln>
        </p:spPr>
        <p:style>
          <a:lnRef idx="1">
            <a:schemeClr val="accent1"/>
          </a:lnRef>
          <a:fillRef idx="0">
            <a:schemeClr val="accent1"/>
          </a:fillRef>
          <a:effectRef idx="0">
            <a:schemeClr val="accent1"/>
          </a:effectRef>
          <a:fontRef idx="minor">
            <a:schemeClr val="tx1"/>
          </a:fontRef>
        </p:style>
      </p:cxnSp>
      <p:sp>
        <p:nvSpPr>
          <p:cNvPr id="12" name="Slide Number Placeholder 14">
            <a:extLst>
              <a:ext uri="{FF2B5EF4-FFF2-40B4-BE49-F238E27FC236}">
                <a16:creationId xmlns:a16="http://schemas.microsoft.com/office/drawing/2014/main" id="{9A8D6D58-3AA2-CD48-935E-84AFEECA6B6E}"/>
              </a:ext>
            </a:extLst>
          </p:cNvPr>
          <p:cNvSpPr>
            <a:spLocks noGrp="1"/>
          </p:cNvSpPr>
          <p:nvPr>
            <p:ph type="sldNum" sz="quarter" idx="4"/>
          </p:nvPr>
        </p:nvSpPr>
        <p:spPr>
          <a:xfrm>
            <a:off x="9031704" y="6497053"/>
            <a:ext cx="2743200" cy="365125"/>
          </a:xfrm>
          <a:prstGeom prst="rect">
            <a:avLst/>
          </a:prstGeom>
        </p:spPr>
        <p:txBody>
          <a:bodyPr/>
          <a:lstStyle/>
          <a:p>
            <a:pPr algn="r"/>
            <a:fld id="{F81F0205-19D0-7E4A-9ED8-815C205B56F5}" type="slidenum">
              <a:rPr lang="en-US" b="1" smtClean="0">
                <a:latin typeface="Arial" panose="020B0604020202020204" pitchFamily="34" charset="0"/>
                <a:cs typeface="Arial" panose="020B0604020202020204" pitchFamily="34" charset="0"/>
              </a:rPr>
              <a:pPr algn="r"/>
              <a:t>‹#›</a:t>
            </a:fld>
            <a:endParaRPr lang="en-US" b="1" dirty="0">
              <a:latin typeface="Arial" panose="020B0604020202020204" pitchFamily="34" charset="0"/>
              <a:cs typeface="Arial" panose="020B0604020202020204" pitchFamily="34" charset="0"/>
            </a:endParaRPr>
          </a:p>
        </p:txBody>
      </p:sp>
      <p:sp>
        <p:nvSpPr>
          <p:cNvPr id="18" name="Text Placeholder 17"/>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18"/>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1FC4D-D5FA-4791-A87A-ADAE8668175C}" type="datetime1">
              <a:rPr lang="en-US" smtClean="0"/>
              <a:t>2/8/2023</a:t>
            </a:fld>
            <a:endParaRPr lang="en-US" dirty="0"/>
          </a:p>
        </p:txBody>
      </p:sp>
      <p:sp>
        <p:nvSpPr>
          <p:cNvPr id="20" name="Footer Placeholder 19"/>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1" name="Title Placeholder 2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4306390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9" r:id="rId3"/>
    <p:sldLayoutId id="2147483668" r:id="rId4"/>
    <p:sldLayoutId id="2147483666" r:id="rId5"/>
    <p:sldLayoutId id="2147483670" r:id="rId6"/>
    <p:sldLayoutId id="2147483667" r:id="rId7"/>
  </p:sldLayoutIdLst>
  <p:hf hdr="0" dt="0"/>
  <p:txStyles>
    <p:title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0FD2E4-E973-8545-837D-308335615927}"/>
              </a:ext>
            </a:extLst>
          </p:cNvPr>
          <p:cNvSpPr/>
          <p:nvPr userDrawn="1"/>
        </p:nvSpPr>
        <p:spPr>
          <a:xfrm>
            <a:off x="0" y="6497053"/>
            <a:ext cx="12192000" cy="36094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5"/>
          <a:stretch>
            <a:fillRect/>
          </a:stretch>
        </p:blipFill>
        <p:spPr>
          <a:xfrm>
            <a:off x="510899" y="361056"/>
            <a:ext cx="2438400" cy="677333"/>
          </a:xfrm>
          <a:prstGeom prst="rect">
            <a:avLst/>
          </a:prstGeom>
        </p:spPr>
      </p:pic>
      <p:sp>
        <p:nvSpPr>
          <p:cNvPr id="12" name="Slide Number Placeholder 14">
            <a:extLst>
              <a:ext uri="{FF2B5EF4-FFF2-40B4-BE49-F238E27FC236}">
                <a16:creationId xmlns:a16="http://schemas.microsoft.com/office/drawing/2014/main" id="{9A8D6D58-3AA2-CD48-935E-84AFEECA6B6E}"/>
              </a:ext>
            </a:extLst>
          </p:cNvPr>
          <p:cNvSpPr>
            <a:spLocks noGrp="1"/>
          </p:cNvSpPr>
          <p:nvPr>
            <p:ph type="sldNum" sz="quarter" idx="4"/>
          </p:nvPr>
        </p:nvSpPr>
        <p:spPr>
          <a:xfrm>
            <a:off x="8431339" y="6497053"/>
            <a:ext cx="2743200" cy="365125"/>
          </a:xfrm>
          <a:prstGeom prst="rect">
            <a:avLst/>
          </a:prstGeom>
        </p:spPr>
        <p:txBody>
          <a:bodyPr/>
          <a:lstStyle/>
          <a:p>
            <a:fld id="{F81F0205-19D0-7E4A-9ED8-815C205B56F5}" type="slidenum">
              <a:rPr lang="en-US" b="1" smtClean="0">
                <a:solidFill>
                  <a:schemeClr val="tx1"/>
                </a:solidFill>
                <a:latin typeface="Arial" panose="020B0604020202020204" pitchFamily="34" charset="0"/>
                <a:cs typeface="Arial" panose="020B0604020202020204" pitchFamily="34" charset="0"/>
              </a:rPr>
              <a:t>‹#›</a:t>
            </a:fld>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56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ohic.ri.gov/regulations-and-enforcement-actions/regulation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fi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gi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r20.rs6.net/tn.jsp?f=0012Bws7GZkunhvDLug7UTNo1EU-fLAOnSQzC1i5ZClT57m6OE3KKxgFdu_Eoqb_MMY_DEwMPgiG3-lJx4mTRjwdMsg2IFqKacZi9dqNI3XDR1Hu-jgnAf47RyrBWn4K58AbNp176Dtj30-xleBvR20kHAFQyn6Lq7jqRHreUmDDnFR2Xh1dGvIP0IMCNcN_hOxlgeu3NVXHjHWAfkTO9aWfGjG11LlLXLiY_0OJkG0FGGhAiC-9ZsjmPBzPdD8w0H65Uv8G1_K2X3BIRrBLjSzGA==&amp;c=hjDasV5-R8AIo5sGMqqPT92UKK-urYKrANscFXkMxeMthz7_R4AOWA==&amp;ch=bnh3dDTnJqTkADuzMpQCF4wlvwXyvn1UzwWoW_qeLeG3at4eBVNyqA=="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DE951E-1C9B-F949-930B-A91BC84E0B6B}"/>
              </a:ext>
            </a:extLst>
          </p:cNvPr>
          <p:cNvSpPr/>
          <p:nvPr/>
        </p:nvSpPr>
        <p:spPr>
          <a:xfrm>
            <a:off x="0" y="0"/>
            <a:ext cx="12192000" cy="84612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5">
            <a:extLst>
              <a:ext uri="{FF2B5EF4-FFF2-40B4-BE49-F238E27FC236}">
                <a16:creationId xmlns:a16="http://schemas.microsoft.com/office/drawing/2014/main" id="{6451041A-816A-D749-9970-4F0089116FC2}"/>
              </a:ext>
            </a:extLst>
          </p:cNvPr>
          <p:cNvPicPr>
            <a:picLocks noChangeAspect="1"/>
          </p:cNvPicPr>
          <p:nvPr/>
        </p:nvPicPr>
        <p:blipFill>
          <a:blip r:embed="rId2"/>
          <a:stretch>
            <a:fillRect/>
          </a:stretch>
        </p:blipFill>
        <p:spPr>
          <a:xfrm>
            <a:off x="3556006" y="1144997"/>
            <a:ext cx="5079987" cy="1411107"/>
          </a:xfrm>
          <a:prstGeom prst="rect">
            <a:avLst/>
          </a:prstGeom>
        </p:spPr>
      </p:pic>
      <p:sp>
        <p:nvSpPr>
          <p:cNvPr id="6" name="Subtitle 2">
            <a:extLst>
              <a:ext uri="{FF2B5EF4-FFF2-40B4-BE49-F238E27FC236}">
                <a16:creationId xmlns:a16="http://schemas.microsoft.com/office/drawing/2014/main" id="{38EAADD3-DE55-D945-93C2-CB364D90101D}"/>
              </a:ext>
            </a:extLst>
          </p:cNvPr>
          <p:cNvSpPr txBox="1">
            <a:spLocks/>
          </p:cNvSpPr>
          <p:nvPr/>
        </p:nvSpPr>
        <p:spPr>
          <a:xfrm>
            <a:off x="2494230" y="4449858"/>
            <a:ext cx="7764379" cy="63307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dirty="0" smtClean="0">
                <a:latin typeface="Arial" panose="020B0604020202020204" pitchFamily="34" charset="0"/>
                <a:cs typeface="Arial" panose="020B0604020202020204" pitchFamily="34" charset="0"/>
              </a:rPr>
              <a:t>February 9, 2023</a:t>
            </a: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7:30 – 9:00 AM </a:t>
            </a:r>
          </a:p>
        </p:txBody>
      </p:sp>
      <p:sp>
        <p:nvSpPr>
          <p:cNvPr id="7" name="Subtitle 2">
            <a:extLst>
              <a:ext uri="{FF2B5EF4-FFF2-40B4-BE49-F238E27FC236}">
                <a16:creationId xmlns:a16="http://schemas.microsoft.com/office/drawing/2014/main" id="{F716C5B2-2C05-D743-99E5-9067714D839B}"/>
              </a:ext>
            </a:extLst>
          </p:cNvPr>
          <p:cNvSpPr txBox="1">
            <a:spLocks/>
          </p:cNvSpPr>
          <p:nvPr/>
        </p:nvSpPr>
        <p:spPr>
          <a:xfrm>
            <a:off x="1523998" y="3291244"/>
            <a:ext cx="9144000" cy="101065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3200" b="1" i="1" dirty="0" smtClean="0">
                <a:latin typeface="Arial" panose="020B0604020202020204" pitchFamily="34" charset="0"/>
                <a:cs typeface="Arial" panose="020B0604020202020204" pitchFamily="34" charset="0"/>
              </a:rPr>
              <a:t>Integrated Behavioral Health (IBH) </a:t>
            </a:r>
            <a:r>
              <a:rPr lang="en-US" sz="3200" b="1" i="1" dirty="0">
                <a:latin typeface="Arial" panose="020B0604020202020204" pitchFamily="34" charset="0"/>
                <a:cs typeface="Arial" panose="020B0604020202020204" pitchFamily="34" charset="0"/>
              </a:rPr>
              <a:t>Quarterly Meeting</a:t>
            </a:r>
          </a:p>
          <a:p>
            <a:pPr>
              <a:lnSpc>
                <a:spcPct val="120000"/>
              </a:lnSpc>
              <a:spcBef>
                <a:spcPts val="0"/>
              </a:spcBef>
            </a:pPr>
            <a:r>
              <a:rPr lang="en-US" i="1" dirty="0">
                <a:latin typeface="Arial" panose="020B0604020202020204" pitchFamily="34" charset="0"/>
                <a:cs typeface="Arial" panose="020B0604020202020204" pitchFamily="34" charset="0"/>
              </a:rPr>
              <a:t>Care Transformation Collaborative of Rhode Island</a:t>
            </a:r>
          </a:p>
        </p:txBody>
      </p:sp>
      <p:sp>
        <p:nvSpPr>
          <p:cNvPr id="8" name="Rectangle 7">
            <a:extLst>
              <a:ext uri="{FF2B5EF4-FFF2-40B4-BE49-F238E27FC236}">
                <a16:creationId xmlns:a16="http://schemas.microsoft.com/office/drawing/2014/main" id="{75DECF62-4C0A-AE42-87A4-736CEA02F606}"/>
              </a:ext>
            </a:extLst>
          </p:cNvPr>
          <p:cNvSpPr/>
          <p:nvPr/>
        </p:nvSpPr>
        <p:spPr>
          <a:xfrm>
            <a:off x="0" y="6497053"/>
            <a:ext cx="12192000" cy="360947"/>
          </a:xfrm>
          <a:prstGeom prst="rect">
            <a:avLst/>
          </a:prstGeom>
          <a:solidFill>
            <a:srgbClr val="F1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3E30922-6BD2-CE4E-9D52-B377FB09EB87}"/>
              </a:ext>
            </a:extLst>
          </p:cNvPr>
          <p:cNvSpPr/>
          <p:nvPr/>
        </p:nvSpPr>
        <p:spPr>
          <a:xfrm>
            <a:off x="-24717" y="821413"/>
            <a:ext cx="12241431" cy="110436"/>
          </a:xfrm>
          <a:prstGeom prst="rect">
            <a:avLst/>
          </a:prstGeom>
          <a:solidFill>
            <a:srgbClr val="38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84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10</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579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Incentivizing Community BH Providers to Enter into IBH Arrangements </a:t>
            </a:r>
            <a:endParaRPr lang="en-US" dirty="0"/>
          </a:p>
        </p:txBody>
      </p:sp>
      <p:sp>
        <p:nvSpPr>
          <p:cNvPr id="6" name="Rectangle 5"/>
          <p:cNvSpPr/>
          <p:nvPr/>
        </p:nvSpPr>
        <p:spPr>
          <a:xfrm>
            <a:off x="838199" y="1928366"/>
            <a:ext cx="10684933" cy="4708981"/>
          </a:xfrm>
          <a:prstGeom prst="rect">
            <a:avLst/>
          </a:prstGeom>
        </p:spPr>
        <p:txBody>
          <a:bodyPr wrap="square">
            <a:spAutoFit/>
          </a:bodyPr>
          <a:lstStyle/>
          <a:p>
            <a:pPr>
              <a:spcBef>
                <a:spcPts val="0"/>
              </a:spcBef>
            </a:pPr>
            <a:r>
              <a:rPr lang="en-US" sz="2000" u="sng" dirty="0" smtClean="0"/>
              <a:t>Project Goal</a:t>
            </a:r>
            <a:r>
              <a:rPr lang="en-US" sz="2000" dirty="0" smtClean="0"/>
              <a:t>: Develop and pilot </a:t>
            </a:r>
            <a:r>
              <a:rPr lang="en-US" sz="2000" dirty="0"/>
              <a:t>a payment and program model for incentivizing BH clinicians not currently working in IBH to connect with primary </a:t>
            </a:r>
            <a:r>
              <a:rPr lang="en-US" sz="2000" dirty="0" smtClean="0"/>
              <a:t>care (pediatric/family medicine focus)</a:t>
            </a:r>
          </a:p>
          <a:p>
            <a:pPr>
              <a:spcBef>
                <a:spcPts val="0"/>
              </a:spcBef>
            </a:pPr>
            <a:endParaRPr lang="en-US" sz="2000" dirty="0">
              <a:effectLst/>
            </a:endParaRPr>
          </a:p>
          <a:p>
            <a:pPr lvl="0"/>
            <a:r>
              <a:rPr lang="en-US" sz="2000" u="sng" dirty="0" smtClean="0"/>
              <a:t>Brief Description</a:t>
            </a:r>
            <a:r>
              <a:rPr lang="en-US" sz="2000" dirty="0" smtClean="0"/>
              <a:t>:</a:t>
            </a:r>
            <a:r>
              <a:rPr lang="en-US" sz="2000" dirty="0"/>
              <a:t> </a:t>
            </a:r>
            <a:r>
              <a:rPr lang="en-US" sz="2000" dirty="0" smtClean="0"/>
              <a:t>This project will offer incentives to engage </a:t>
            </a:r>
            <a:r>
              <a:rPr lang="en-US" sz="2000" dirty="0"/>
              <a:t>and sustain community BH providers in </a:t>
            </a:r>
            <a:r>
              <a:rPr lang="en-US" sz="2000" dirty="0" smtClean="0"/>
              <a:t>pediatric/family medicine </a:t>
            </a:r>
            <a:r>
              <a:rPr lang="en-US" sz="2000" dirty="0"/>
              <a:t>practices. </a:t>
            </a:r>
            <a:r>
              <a:rPr lang="en-US" sz="2000" dirty="0" smtClean="0"/>
              <a:t>A core planning team will develop the training and program incentives to be offered. This </a:t>
            </a:r>
            <a:r>
              <a:rPr lang="en-US" sz="2000" dirty="0"/>
              <a:t>project will include facilitation/training by IBH practice facilitators to </a:t>
            </a:r>
            <a:r>
              <a:rPr lang="en-US" sz="2000" dirty="0" smtClean="0"/>
              <a:t>individual </a:t>
            </a:r>
            <a:r>
              <a:rPr lang="en-US" sz="2000" dirty="0"/>
              <a:t>clinicians during the ramp up and then to organizations once clinicians are placed.</a:t>
            </a:r>
          </a:p>
          <a:p>
            <a:r>
              <a:rPr lang="en-US" sz="2000" dirty="0"/>
              <a:t> </a:t>
            </a:r>
          </a:p>
          <a:p>
            <a:pPr lvl="0"/>
            <a:r>
              <a:rPr lang="en-US" sz="2000" u="sng" dirty="0" smtClean="0"/>
              <a:t>Key Staff: </a:t>
            </a:r>
            <a:r>
              <a:rPr lang="en-US" sz="2000" dirty="0" smtClean="0"/>
              <a:t>Nelly Burdette, Kristin Davis, Liz Cantor</a:t>
            </a:r>
          </a:p>
          <a:p>
            <a:pPr lvl="0"/>
            <a:endParaRPr lang="en-US" sz="2000" u="sng" dirty="0" smtClean="0"/>
          </a:p>
          <a:p>
            <a:pPr lvl="0"/>
            <a:r>
              <a:rPr lang="en-US" sz="2000" u="sng" dirty="0" smtClean="0"/>
              <a:t>Timeline</a:t>
            </a:r>
            <a:r>
              <a:rPr lang="en-US" sz="2000" dirty="0" smtClean="0"/>
              <a:t>: </a:t>
            </a:r>
          </a:p>
          <a:p>
            <a:pPr lvl="0"/>
            <a:r>
              <a:rPr lang="en-US" sz="2000" dirty="0" smtClean="0"/>
              <a:t>Project Planning: January – April 2023</a:t>
            </a:r>
          </a:p>
          <a:p>
            <a:pPr lvl="0"/>
            <a:r>
              <a:rPr lang="en-US" sz="2000" dirty="0" smtClean="0"/>
              <a:t>Call for Applications: May 2023</a:t>
            </a:r>
          </a:p>
          <a:p>
            <a:pPr lvl="0"/>
            <a:r>
              <a:rPr lang="en-US" sz="2000" dirty="0" smtClean="0"/>
              <a:t>Implementation: June 2023-May 2024</a:t>
            </a:r>
            <a:endParaRPr lang="en-US" sz="2000" dirty="0"/>
          </a:p>
          <a:p>
            <a:pPr>
              <a:spcBef>
                <a:spcPts val="0"/>
              </a:spcBef>
            </a:pPr>
            <a:r>
              <a:rPr lang="en-US" sz="2000" dirty="0" smtClean="0"/>
              <a:t> </a:t>
            </a:r>
            <a:endParaRPr lang="en-US" sz="2000" dirty="0" smtClean="0">
              <a:effectLst/>
            </a:endParaRPr>
          </a:p>
        </p:txBody>
      </p:sp>
    </p:spTree>
    <p:extLst>
      <p:ext uri="{BB962C8B-B14F-4D97-AF65-F5344CB8AC3E}">
        <p14:creationId xmlns:p14="http://schemas.microsoft.com/office/powerpoint/2010/main" val="359207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11</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852276"/>
            <a:ext cx="10515600" cy="660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b="1" dirty="0"/>
              <a:t>Announcement: </a:t>
            </a:r>
          </a:p>
          <a:p>
            <a:r>
              <a:rPr lang="en-US" dirty="0" smtClean="0"/>
              <a:t>New Affordability Standards for RI</a:t>
            </a:r>
            <a:endParaRPr lang="en-US" dirty="0"/>
          </a:p>
        </p:txBody>
      </p:sp>
      <p:pic>
        <p:nvPicPr>
          <p:cNvPr id="6" name="Picture 5"/>
          <p:cNvPicPr>
            <a:picLocks noChangeAspect="1"/>
          </p:cNvPicPr>
          <p:nvPr/>
        </p:nvPicPr>
        <p:blipFill rotWithShape="1">
          <a:blip r:embed="rId3"/>
          <a:srcRect t="10565"/>
          <a:stretch/>
        </p:blipFill>
        <p:spPr>
          <a:xfrm>
            <a:off x="2262389" y="2722329"/>
            <a:ext cx="7278116" cy="2215168"/>
          </a:xfrm>
          <a:prstGeom prst="rect">
            <a:avLst/>
          </a:prstGeom>
        </p:spPr>
      </p:pic>
      <p:sp>
        <p:nvSpPr>
          <p:cNvPr id="7" name="TextBox 6"/>
          <p:cNvSpPr txBox="1"/>
          <p:nvPr/>
        </p:nvSpPr>
        <p:spPr>
          <a:xfrm>
            <a:off x="2355272" y="5334238"/>
            <a:ext cx="748145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4"/>
              </a:rPr>
              <a:t>https://</a:t>
            </a:r>
            <a:r>
              <a:rPr lang="en-US" dirty="0" smtClean="0">
                <a:latin typeface="Arial" panose="020B0604020202020204" pitchFamily="34" charset="0"/>
                <a:cs typeface="Arial" panose="020B0604020202020204" pitchFamily="34" charset="0"/>
                <a:hlinkClick r:id="rId4"/>
              </a:rPr>
              <a:t>ohic.ri.gov/regulations-and-enforcement-actions/regulations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55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12</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199" y="858981"/>
            <a:ext cx="11665528" cy="178261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sz="5100" dirty="0" err="1" smtClean="0"/>
              <a:t>Jamboard</a:t>
            </a:r>
            <a:r>
              <a:rPr lang="en-US" sz="5100" dirty="0" smtClean="0"/>
              <a:t> Exercise: </a:t>
            </a:r>
          </a:p>
          <a:p>
            <a:endParaRPr lang="en-US" sz="5100" dirty="0" smtClean="0"/>
          </a:p>
          <a:p>
            <a:r>
              <a:rPr lang="en-US" sz="5100" dirty="0">
                <a:solidFill>
                  <a:schemeClr val="tx1"/>
                </a:solidFill>
              </a:rPr>
              <a:t>Incentivizing Community BH Providers to Enter into IBH Arrangements </a:t>
            </a:r>
          </a:p>
          <a:p>
            <a:endParaRPr lang="en-US" dirty="0"/>
          </a:p>
        </p:txBody>
      </p:sp>
      <p:sp>
        <p:nvSpPr>
          <p:cNvPr id="2" name="TextBox 1"/>
          <p:cNvSpPr txBox="1"/>
          <p:nvPr/>
        </p:nvSpPr>
        <p:spPr>
          <a:xfrm>
            <a:off x="646546" y="3241964"/>
            <a:ext cx="9855200" cy="369332"/>
          </a:xfrm>
          <a:prstGeom prst="rect">
            <a:avLst/>
          </a:prstGeom>
          <a:noFill/>
        </p:spPr>
        <p:txBody>
          <a:bodyPr wrap="square" rtlCol="0">
            <a:spAutoFit/>
          </a:bodyPr>
          <a:lstStyle/>
          <a:p>
            <a:r>
              <a:rPr lang="en-US" dirty="0"/>
              <a:t>https://jamboard.google.com/d/1qDnjRe6mSvBJGKol7LzsjcFnY05hLWDM1VkHBaGGlDU/viewer?f=0</a:t>
            </a:r>
          </a:p>
        </p:txBody>
      </p:sp>
    </p:spTree>
    <p:extLst>
      <p:ext uri="{BB962C8B-B14F-4D97-AF65-F5344CB8AC3E}">
        <p14:creationId xmlns:p14="http://schemas.microsoft.com/office/powerpoint/2010/main" val="341307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13</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Next IBH Quarterly Meeting </a:t>
            </a:r>
            <a:endParaRPr lang="en-US" dirty="0"/>
          </a:p>
        </p:txBody>
      </p:sp>
      <p:sp>
        <p:nvSpPr>
          <p:cNvPr id="5" name="Rectangle 4"/>
          <p:cNvSpPr/>
          <p:nvPr/>
        </p:nvSpPr>
        <p:spPr>
          <a:xfrm>
            <a:off x="838199" y="1928366"/>
            <a:ext cx="10684933" cy="892552"/>
          </a:xfrm>
          <a:prstGeom prst="rect">
            <a:avLst/>
          </a:prstGeom>
        </p:spPr>
        <p:txBody>
          <a:bodyPr wrap="square">
            <a:spAutoFit/>
          </a:bodyPr>
          <a:lstStyle/>
          <a:p>
            <a:pPr>
              <a:spcBef>
                <a:spcPts val="0"/>
              </a:spcBef>
            </a:pPr>
            <a:r>
              <a:rPr lang="en-US" sz="3200" dirty="0" smtClean="0"/>
              <a:t>May 11, 2023, 7:30-9</a:t>
            </a:r>
            <a:endParaRPr lang="en-US" sz="3200" dirty="0"/>
          </a:p>
          <a:p>
            <a:pPr>
              <a:spcBef>
                <a:spcPts val="0"/>
              </a:spcBef>
            </a:pPr>
            <a:r>
              <a:rPr lang="en-US" sz="2000" dirty="0" smtClean="0"/>
              <a:t> </a:t>
            </a:r>
            <a:endParaRPr lang="en-US" sz="2000" dirty="0" smtClean="0">
              <a:effectLst/>
            </a:endParaRPr>
          </a:p>
        </p:txBody>
      </p:sp>
    </p:spTree>
    <p:extLst>
      <p:ext uri="{BB962C8B-B14F-4D97-AF65-F5344CB8AC3E}">
        <p14:creationId xmlns:p14="http://schemas.microsoft.com/office/powerpoint/2010/main" val="354299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499917" y="-288533"/>
            <a:ext cx="10515600" cy="1325563"/>
          </a:xfrm>
        </p:spPr>
        <p:txBody>
          <a:bodyPr/>
          <a:lstStyle/>
          <a:p>
            <a:r>
              <a:rPr lang="en-US" dirty="0" smtClean="0"/>
              <a:t>Introductions</a:t>
            </a:r>
            <a:endParaRPr lang="en-US" dirty="0"/>
          </a:p>
        </p:txBody>
      </p:sp>
      <p:pic>
        <p:nvPicPr>
          <p:cNvPr id="11" name="Picture 4" descr="Nelly Burdette">
            <a:extLst>
              <a:ext uri="{FF2B5EF4-FFF2-40B4-BE49-F238E27FC236}">
                <a16:creationId xmlns:a16="http://schemas.microsoft.com/office/drawing/2014/main" id="{5E6018E9-C006-461B-A622-54DCDE659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43"/>
          <a:stretch/>
        </p:blipFill>
        <p:spPr bwMode="auto">
          <a:xfrm>
            <a:off x="489146" y="4373847"/>
            <a:ext cx="978408" cy="8723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759CD6-236A-4C77-8DE8-62FAF81051FA}"/>
              </a:ext>
            </a:extLst>
          </p:cNvPr>
          <p:cNvSpPr txBox="1"/>
          <p:nvPr/>
        </p:nvSpPr>
        <p:spPr>
          <a:xfrm>
            <a:off x="1615733" y="4162790"/>
            <a:ext cx="2027396" cy="1015663"/>
          </a:xfrm>
          <a:prstGeom prst="rect">
            <a:avLst/>
          </a:prstGeom>
          <a:noFill/>
        </p:spPr>
        <p:txBody>
          <a:bodyPr wrap="square" rtlCol="0">
            <a:spAutoFit/>
          </a:bodyPr>
          <a:lstStyle/>
          <a:p>
            <a:endParaRPr lang="en-US" sz="1600" dirty="0"/>
          </a:p>
          <a:p>
            <a:r>
              <a:rPr lang="en-US" sz="1600" dirty="0"/>
              <a:t>Nelly Burdette, PsyD</a:t>
            </a:r>
          </a:p>
          <a:p>
            <a:r>
              <a:rPr lang="en-US" sz="1400" dirty="0"/>
              <a:t>Senior Program </a:t>
            </a:r>
            <a:r>
              <a:rPr lang="en-US" sz="1400" dirty="0" smtClean="0"/>
              <a:t>Director, IBH</a:t>
            </a:r>
            <a:endParaRPr lang="en-US" sz="1400"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359" b="8829"/>
          <a:stretch/>
        </p:blipFill>
        <p:spPr>
          <a:xfrm>
            <a:off x="4480943" y="3096439"/>
            <a:ext cx="978408" cy="911054"/>
          </a:xfrm>
          <a:prstGeom prst="rect">
            <a:avLst/>
          </a:prstGeom>
        </p:spPr>
      </p:pic>
      <p:sp>
        <p:nvSpPr>
          <p:cNvPr id="16" name="TextBox 15">
            <a:extLst>
              <a:ext uri="{FF2B5EF4-FFF2-40B4-BE49-F238E27FC236}">
                <a16:creationId xmlns:a16="http://schemas.microsoft.com/office/drawing/2014/main" id="{E607CE86-1F0C-43E7-AE77-F45A72F1F88F}"/>
              </a:ext>
            </a:extLst>
          </p:cNvPr>
          <p:cNvSpPr txBox="1"/>
          <p:nvPr/>
        </p:nvSpPr>
        <p:spPr>
          <a:xfrm>
            <a:off x="5618935" y="3180906"/>
            <a:ext cx="2225128" cy="553998"/>
          </a:xfrm>
          <a:prstGeom prst="rect">
            <a:avLst/>
          </a:prstGeom>
          <a:noFill/>
        </p:spPr>
        <p:txBody>
          <a:bodyPr wrap="square" rtlCol="0">
            <a:spAutoFit/>
          </a:bodyPr>
          <a:lstStyle/>
          <a:p>
            <a:r>
              <a:rPr lang="en-US" sz="1600" dirty="0"/>
              <a:t>Linda </a:t>
            </a:r>
            <a:r>
              <a:rPr lang="en-US" sz="1600" dirty="0" smtClean="0"/>
              <a:t>Cabral, MHA</a:t>
            </a:r>
            <a:endParaRPr lang="en-US" sz="1600" dirty="0"/>
          </a:p>
          <a:p>
            <a:r>
              <a:rPr lang="en-US" sz="1400" dirty="0" smtClean="0"/>
              <a:t>Senior Program </a:t>
            </a:r>
            <a:r>
              <a:rPr lang="en-US" sz="1400" dirty="0"/>
              <a:t>Manager</a:t>
            </a: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18690"/>
          <a:stretch/>
        </p:blipFill>
        <p:spPr>
          <a:xfrm>
            <a:off x="489146" y="5405823"/>
            <a:ext cx="978408" cy="795551"/>
          </a:xfrm>
          <a:prstGeom prst="rect">
            <a:avLst/>
          </a:prstGeom>
        </p:spPr>
      </p:pic>
      <p:sp>
        <p:nvSpPr>
          <p:cNvPr id="18" name="TextBox 17"/>
          <p:cNvSpPr txBox="1"/>
          <p:nvPr/>
        </p:nvSpPr>
        <p:spPr>
          <a:xfrm>
            <a:off x="1627687" y="5436402"/>
            <a:ext cx="2375517" cy="553998"/>
          </a:xfrm>
          <a:prstGeom prst="rect">
            <a:avLst/>
          </a:prstGeom>
          <a:noFill/>
        </p:spPr>
        <p:txBody>
          <a:bodyPr wrap="square" rtlCol="0">
            <a:spAutoFit/>
          </a:bodyPr>
          <a:lstStyle/>
          <a:p>
            <a:r>
              <a:rPr lang="en-US" sz="1600" dirty="0" err="1"/>
              <a:t>Pano</a:t>
            </a:r>
            <a:r>
              <a:rPr lang="en-US" sz="1600" dirty="0"/>
              <a:t> </a:t>
            </a:r>
            <a:r>
              <a:rPr lang="en-US" sz="1600" dirty="0" err="1"/>
              <a:t>Yeracaris</a:t>
            </a:r>
            <a:r>
              <a:rPr lang="en-US" sz="1600" dirty="0"/>
              <a:t>, MD, MPH</a:t>
            </a:r>
          </a:p>
          <a:p>
            <a:r>
              <a:rPr lang="en-US" sz="1400" dirty="0"/>
              <a:t>Chief Clinical Strategist</a:t>
            </a:r>
          </a:p>
        </p:txBody>
      </p:sp>
      <p:pic>
        <p:nvPicPr>
          <p:cNvPr id="19" name="Picture 2" descr="https://www.ctc-ri.org/sites/default/files/styles/square_thumbnail/public/Deb.jpg?itok=tjX1h90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76" y="3205200"/>
            <a:ext cx="978408" cy="9784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628245" y="3210644"/>
            <a:ext cx="2027396" cy="800219"/>
          </a:xfrm>
          <a:prstGeom prst="rect">
            <a:avLst/>
          </a:prstGeom>
        </p:spPr>
        <p:txBody>
          <a:bodyPr wrap="square">
            <a:spAutoFit/>
          </a:bodyPr>
          <a:lstStyle/>
          <a:p>
            <a:r>
              <a:rPr lang="en-US" sz="1600" dirty="0"/>
              <a:t>Debra Hurwitz, MBA, BSN, RN</a:t>
            </a:r>
          </a:p>
          <a:p>
            <a:r>
              <a:rPr lang="en-US" sz="1400" dirty="0"/>
              <a:t>Executive Director</a:t>
            </a:r>
          </a:p>
        </p:txBody>
      </p:sp>
      <p:pic>
        <p:nvPicPr>
          <p:cNvPr id="21" name="Picture 4" descr="https://www.ctc-ri.org/sites/default/files/styles/square_thumbnail/public/Susanne%20Campbell.jpg?itok=dEKCQp3T"/>
          <p:cNvPicPr>
            <a:picLocks noChangeAspect="1" noChangeArrowheads="1"/>
          </p:cNvPicPr>
          <p:nvPr/>
        </p:nvPicPr>
        <p:blipFill rotWithShape="1">
          <a:blip r:embed="rId7">
            <a:extLst>
              <a:ext uri="{28A0092B-C50C-407E-A947-70E740481C1C}">
                <a14:useLocalDpi xmlns:a14="http://schemas.microsoft.com/office/drawing/2010/main" val="0"/>
              </a:ext>
            </a:extLst>
          </a:blip>
          <a:srcRect b="18447"/>
          <a:stretch/>
        </p:blipFill>
        <p:spPr bwMode="auto">
          <a:xfrm>
            <a:off x="4471921" y="2152741"/>
            <a:ext cx="973478" cy="7938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593578" y="2152742"/>
            <a:ext cx="2416217" cy="800219"/>
          </a:xfrm>
          <a:prstGeom prst="rect">
            <a:avLst/>
          </a:prstGeom>
        </p:spPr>
        <p:txBody>
          <a:bodyPr wrap="square">
            <a:spAutoFit/>
          </a:bodyPr>
          <a:lstStyle/>
          <a:p>
            <a:r>
              <a:rPr lang="en-US" sz="1600" dirty="0"/>
              <a:t>Susanne Campbell, RN, MS, </a:t>
            </a:r>
            <a:r>
              <a:rPr lang="en-US" sz="1600" dirty="0" smtClean="0"/>
              <a:t>PCMH </a:t>
            </a:r>
            <a:r>
              <a:rPr lang="en-US" sz="1600" dirty="0"/>
              <a:t>CCE</a:t>
            </a:r>
          </a:p>
          <a:p>
            <a:r>
              <a:rPr lang="en-US" sz="1400" dirty="0"/>
              <a:t>Senior Program </a:t>
            </a:r>
            <a:r>
              <a:rPr lang="en-US" sz="1400" dirty="0" smtClean="0"/>
              <a:t>Administrator</a:t>
            </a:r>
            <a:endParaRPr lang="en-US" sz="1400" dirty="0"/>
          </a:p>
        </p:txBody>
      </p:sp>
      <p:sp>
        <p:nvSpPr>
          <p:cNvPr id="24" name="Rounded Rectangle 23"/>
          <p:cNvSpPr/>
          <p:nvPr/>
        </p:nvSpPr>
        <p:spPr>
          <a:xfrm>
            <a:off x="9003827" y="1392844"/>
            <a:ext cx="2418735" cy="32458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Welcome! Please put your name and organization into the chat</a:t>
            </a:r>
            <a:endParaRPr lang="en-US" sz="2800" dirty="0">
              <a:solidFill>
                <a:sysClr val="windowText" lastClr="00000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015" y="937608"/>
            <a:ext cx="978408" cy="978408"/>
          </a:xfrm>
          <a:prstGeom prst="rect">
            <a:avLst/>
          </a:prstGeom>
        </p:spPr>
      </p:pic>
      <p:sp>
        <p:nvSpPr>
          <p:cNvPr id="23" name="TextBox 22">
            <a:extLst>
              <a:ext uri="{FF2B5EF4-FFF2-40B4-BE49-F238E27FC236}">
                <a16:creationId xmlns:a16="http://schemas.microsoft.com/office/drawing/2014/main" id="{E607CE86-1F0C-43E7-AE77-F45A72F1F88F}"/>
              </a:ext>
            </a:extLst>
          </p:cNvPr>
          <p:cNvSpPr txBox="1"/>
          <p:nvPr/>
        </p:nvSpPr>
        <p:spPr>
          <a:xfrm>
            <a:off x="1587844" y="879106"/>
            <a:ext cx="2638416" cy="1323439"/>
          </a:xfrm>
          <a:prstGeom prst="rect">
            <a:avLst/>
          </a:prstGeom>
          <a:noFill/>
        </p:spPr>
        <p:txBody>
          <a:bodyPr wrap="square" rtlCol="0">
            <a:spAutoFit/>
          </a:bodyPr>
          <a:lstStyle/>
          <a:p>
            <a:r>
              <a:rPr lang="en-US" sz="1600" dirty="0" smtClean="0"/>
              <a:t>John Todaro, PhD</a:t>
            </a:r>
            <a:endParaRPr lang="en-US" sz="1600" dirty="0"/>
          </a:p>
          <a:p>
            <a:r>
              <a:rPr lang="en-US" sz="1400" dirty="0" smtClean="0"/>
              <a:t>CTC-RI IBH Committee Co-Chair</a:t>
            </a:r>
          </a:p>
          <a:p>
            <a:r>
              <a:rPr lang="en-US" sz="1200" i="1" dirty="0"/>
              <a:t>Clinical Psychologist and Director at Providence Behavioral Health Associates</a:t>
            </a:r>
            <a:endParaRPr lang="en-US" sz="1200" dirty="0" smtClean="0"/>
          </a:p>
          <a:p>
            <a:endParaRPr lang="en-US" sz="1400"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0954" y="981834"/>
            <a:ext cx="978408" cy="1022747"/>
          </a:xfrm>
          <a:prstGeom prst="rect">
            <a:avLst/>
          </a:prstGeom>
        </p:spPr>
      </p:pic>
      <p:sp>
        <p:nvSpPr>
          <p:cNvPr id="27" name="TextBox 26"/>
          <p:cNvSpPr txBox="1"/>
          <p:nvPr/>
        </p:nvSpPr>
        <p:spPr>
          <a:xfrm>
            <a:off x="5602766" y="1032022"/>
            <a:ext cx="2110957" cy="553998"/>
          </a:xfrm>
          <a:prstGeom prst="rect">
            <a:avLst/>
          </a:prstGeom>
          <a:noFill/>
        </p:spPr>
        <p:txBody>
          <a:bodyPr wrap="square" rtlCol="0">
            <a:spAutoFit/>
          </a:bodyPr>
          <a:lstStyle/>
          <a:p>
            <a:r>
              <a:rPr lang="en-US" sz="1600" dirty="0" smtClean="0"/>
              <a:t>Patricia Flanagan, MD</a:t>
            </a:r>
            <a:endParaRPr lang="en-US" sz="1600" dirty="0"/>
          </a:p>
          <a:p>
            <a:r>
              <a:rPr lang="en-US" sz="1400" dirty="0" smtClean="0"/>
              <a:t>Clinical Director</a:t>
            </a:r>
            <a:endParaRPr lang="en-US" sz="1400" dirty="0"/>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993" y="2074126"/>
            <a:ext cx="978408" cy="978408"/>
          </a:xfrm>
          <a:prstGeom prst="rect">
            <a:avLst/>
          </a:prstGeom>
        </p:spPr>
      </p:pic>
      <p:sp>
        <p:nvSpPr>
          <p:cNvPr id="28" name="TextBox 27">
            <a:extLst>
              <a:ext uri="{FF2B5EF4-FFF2-40B4-BE49-F238E27FC236}">
                <a16:creationId xmlns:a16="http://schemas.microsoft.com/office/drawing/2014/main" id="{E607CE86-1F0C-43E7-AE77-F45A72F1F88F}"/>
              </a:ext>
            </a:extLst>
          </p:cNvPr>
          <p:cNvSpPr txBox="1"/>
          <p:nvPr/>
        </p:nvSpPr>
        <p:spPr>
          <a:xfrm>
            <a:off x="1587844" y="2219572"/>
            <a:ext cx="2540303" cy="923330"/>
          </a:xfrm>
          <a:prstGeom prst="rect">
            <a:avLst/>
          </a:prstGeom>
          <a:noFill/>
        </p:spPr>
        <p:txBody>
          <a:bodyPr wrap="square" rtlCol="0">
            <a:spAutoFit/>
          </a:bodyPr>
          <a:lstStyle/>
          <a:p>
            <a:r>
              <a:rPr lang="en-US" sz="1600" dirty="0" smtClean="0"/>
              <a:t>Rena Sheehan, MBA, LICSW</a:t>
            </a:r>
          </a:p>
          <a:p>
            <a:r>
              <a:rPr lang="en-US" sz="1400" dirty="0" smtClean="0"/>
              <a:t>CTC-RI IBH Committee Co-Chair</a:t>
            </a:r>
          </a:p>
          <a:p>
            <a:r>
              <a:rPr lang="en-US" sz="1200" i="1" dirty="0"/>
              <a:t>Managing Director Clinical Integration at Blue Cross Blue Shield</a:t>
            </a:r>
          </a:p>
        </p:txBody>
      </p:sp>
      <p:pic>
        <p:nvPicPr>
          <p:cNvPr id="6" name="Picture 5"/>
          <p:cNvPicPr>
            <a:picLocks noChangeAspect="1"/>
          </p:cNvPicPr>
          <p:nvPr/>
        </p:nvPicPr>
        <p:blipFill rotWithShape="1">
          <a:blip r:embed="rId11">
            <a:extLst>
              <a:ext uri="{28A0092B-C50C-407E-A947-70E740481C1C}">
                <a14:useLocalDpi xmlns:a14="http://schemas.microsoft.com/office/drawing/2010/main" val="0"/>
              </a:ext>
            </a:extLst>
          </a:blip>
          <a:srcRect l="7145" t="4435" r="9313" b="14084"/>
          <a:stretch/>
        </p:blipFill>
        <p:spPr>
          <a:xfrm>
            <a:off x="8308996" y="5357874"/>
            <a:ext cx="914400" cy="902524"/>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85978" y="4167274"/>
            <a:ext cx="978408" cy="978408"/>
          </a:xfrm>
          <a:prstGeom prst="rect">
            <a:avLst/>
          </a:prstGeom>
        </p:spPr>
      </p:pic>
      <p:pic>
        <p:nvPicPr>
          <p:cNvPr id="26" name="Picture 2" descr="Image preview"/>
          <p:cNvPicPr>
            <a:picLocks noChangeAspect="1" noChangeArrowheads="1"/>
          </p:cNvPicPr>
          <p:nvPr/>
        </p:nvPicPr>
        <p:blipFill rotWithShape="1">
          <a:blip r:embed="rId13">
            <a:extLst>
              <a:ext uri="{28A0092B-C50C-407E-A947-70E740481C1C}">
                <a14:useLocalDpi xmlns:a14="http://schemas.microsoft.com/office/drawing/2010/main" val="0"/>
              </a:ext>
            </a:extLst>
          </a:blip>
          <a:srcRect t="10530" r="14811" b="17011"/>
          <a:stretch/>
        </p:blipFill>
        <p:spPr bwMode="auto">
          <a:xfrm>
            <a:off x="4485978" y="5329678"/>
            <a:ext cx="978408" cy="9472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632992" y="4157295"/>
            <a:ext cx="2050181" cy="830997"/>
          </a:xfrm>
          <a:prstGeom prst="rect">
            <a:avLst/>
          </a:prstGeom>
          <a:noFill/>
        </p:spPr>
        <p:txBody>
          <a:bodyPr wrap="square" rtlCol="0">
            <a:spAutoFit/>
          </a:bodyPr>
          <a:lstStyle/>
          <a:p>
            <a:endParaRPr lang="en-US" sz="1600" dirty="0"/>
          </a:p>
          <a:p>
            <a:r>
              <a:rPr lang="en-US" sz="1600" dirty="0"/>
              <a:t>Liz Cantor, PhD</a:t>
            </a:r>
          </a:p>
          <a:p>
            <a:r>
              <a:rPr lang="en-US" sz="1400" dirty="0" smtClean="0"/>
              <a:t>Practice Facilitator</a:t>
            </a:r>
            <a:endParaRPr lang="en-US" sz="1400" dirty="0"/>
          </a:p>
        </p:txBody>
      </p:sp>
      <p:sp>
        <p:nvSpPr>
          <p:cNvPr id="30" name="TextBox 29">
            <a:extLst>
              <a:ext uri="{FF2B5EF4-FFF2-40B4-BE49-F238E27FC236}">
                <a16:creationId xmlns:a16="http://schemas.microsoft.com/office/drawing/2014/main" id="{E607CE86-1F0C-43E7-AE77-F45A72F1F88F}"/>
              </a:ext>
            </a:extLst>
          </p:cNvPr>
          <p:cNvSpPr txBox="1"/>
          <p:nvPr/>
        </p:nvSpPr>
        <p:spPr>
          <a:xfrm>
            <a:off x="5668750" y="5449134"/>
            <a:ext cx="2529050" cy="553998"/>
          </a:xfrm>
          <a:prstGeom prst="rect">
            <a:avLst/>
          </a:prstGeom>
          <a:noFill/>
        </p:spPr>
        <p:txBody>
          <a:bodyPr wrap="square" rtlCol="0">
            <a:spAutoFit/>
          </a:bodyPr>
          <a:lstStyle/>
          <a:p>
            <a:r>
              <a:rPr lang="en-US" sz="1600" dirty="0"/>
              <a:t>Kristin David, </a:t>
            </a:r>
            <a:r>
              <a:rPr lang="en-US" sz="1600" dirty="0" err="1"/>
              <a:t>PsyD</a:t>
            </a:r>
            <a:endParaRPr lang="en-US" sz="1600" dirty="0"/>
          </a:p>
          <a:p>
            <a:r>
              <a:rPr lang="en-US" sz="1400" dirty="0" smtClean="0"/>
              <a:t>Practice Facilitator</a:t>
            </a:r>
          </a:p>
        </p:txBody>
      </p:sp>
      <p:sp>
        <p:nvSpPr>
          <p:cNvPr id="31" name="TextBox 30">
            <a:extLst>
              <a:ext uri="{FF2B5EF4-FFF2-40B4-BE49-F238E27FC236}">
                <a16:creationId xmlns:a16="http://schemas.microsoft.com/office/drawing/2014/main" id="{E607CE86-1F0C-43E7-AE77-F45A72F1F88F}"/>
              </a:ext>
            </a:extLst>
          </p:cNvPr>
          <p:cNvSpPr txBox="1"/>
          <p:nvPr/>
        </p:nvSpPr>
        <p:spPr>
          <a:xfrm>
            <a:off x="9336635" y="5496515"/>
            <a:ext cx="2529050" cy="553998"/>
          </a:xfrm>
          <a:prstGeom prst="rect">
            <a:avLst/>
          </a:prstGeom>
          <a:noFill/>
        </p:spPr>
        <p:txBody>
          <a:bodyPr wrap="square" rtlCol="0">
            <a:spAutoFit/>
          </a:bodyPr>
          <a:lstStyle/>
          <a:p>
            <a:r>
              <a:rPr lang="en-US" sz="1600" dirty="0" smtClean="0"/>
              <a:t>Edyth Dwyer, MPA, MPH</a:t>
            </a:r>
            <a:endParaRPr lang="en-US" sz="1600" dirty="0"/>
          </a:p>
          <a:p>
            <a:r>
              <a:rPr lang="en-US" sz="1400" dirty="0" smtClean="0"/>
              <a:t>Program Coordinator</a:t>
            </a:r>
          </a:p>
        </p:txBody>
      </p:sp>
    </p:spTree>
    <p:extLst>
      <p:ext uri="{BB962C8B-B14F-4D97-AF65-F5344CB8AC3E}">
        <p14:creationId xmlns:p14="http://schemas.microsoft.com/office/powerpoint/2010/main" val="102592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1E8D74-F73E-19B0-381E-0CED0E500B63}"/>
              </a:ext>
            </a:extLst>
          </p:cNvPr>
          <p:cNvSpPr>
            <a:spLocks noGrp="1"/>
          </p:cNvSpPr>
          <p:nvPr>
            <p:ph type="sldNum" sz="quarter" idx="12"/>
          </p:nvPr>
        </p:nvSpPr>
        <p:spPr/>
        <p:txBody>
          <a:bodyPr/>
          <a:lstStyle/>
          <a:p>
            <a:fld id="{5F86A30A-DDF6-4000-A10B-3192F6DA46D0}" type="slidenum">
              <a:rPr lang="en-US" smtClean="0"/>
              <a:pPr/>
              <a:t>3</a:t>
            </a:fld>
            <a:endParaRPr lang="en-US" dirty="0"/>
          </a:p>
        </p:txBody>
      </p:sp>
      <p:sp>
        <p:nvSpPr>
          <p:cNvPr id="2" name="Title 1">
            <a:extLst>
              <a:ext uri="{FF2B5EF4-FFF2-40B4-BE49-F238E27FC236}">
                <a16:creationId xmlns:a16="http://schemas.microsoft.com/office/drawing/2014/main" id="{BD0694A2-494F-6388-F886-5CC61BA2E280}"/>
              </a:ext>
            </a:extLst>
          </p:cNvPr>
          <p:cNvSpPr>
            <a:spLocks noGrp="1"/>
          </p:cNvSpPr>
          <p:nvPr>
            <p:ph type="title" idx="4294967295"/>
          </p:nvPr>
        </p:nvSpPr>
        <p:spPr>
          <a:xfrm>
            <a:off x="203200" y="365125"/>
            <a:ext cx="10515600" cy="1325563"/>
          </a:xfrm>
        </p:spPr>
        <p:txBody>
          <a:bodyPr/>
          <a:lstStyle/>
          <a:p>
            <a:r>
              <a:rPr lang="en-US" dirty="0"/>
              <a:t>Today’s Main Goals &amp; Agenda</a:t>
            </a:r>
          </a:p>
        </p:txBody>
      </p:sp>
      <p:sp>
        <p:nvSpPr>
          <p:cNvPr id="5" name="Rectangle 4"/>
          <p:cNvSpPr/>
          <p:nvPr/>
        </p:nvSpPr>
        <p:spPr>
          <a:xfrm>
            <a:off x="838199" y="1606021"/>
            <a:ext cx="10684933" cy="4093428"/>
          </a:xfrm>
          <a:prstGeom prst="rect">
            <a:avLst/>
          </a:prstGeom>
        </p:spPr>
        <p:txBody>
          <a:bodyPr wrap="square">
            <a:spAutoFit/>
          </a:bodyPr>
          <a:lstStyle/>
          <a:p>
            <a:pPr>
              <a:spcBef>
                <a:spcPts val="0"/>
              </a:spcBef>
            </a:pPr>
            <a:r>
              <a:rPr lang="en-US" sz="2000" b="1" u="sng" dirty="0">
                <a:latin typeface="Calibri" panose="020F0502020204030204" pitchFamily="34" charset="0"/>
              </a:rPr>
              <a:t>Objectives:</a:t>
            </a:r>
            <a:endParaRPr lang="en-US" sz="2000" b="1" u="sng" dirty="0"/>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rPr>
              <a:t>Share CTC’s </a:t>
            </a:r>
            <a:r>
              <a:rPr lang="en-US" sz="2000" dirty="0" smtClean="0">
                <a:latin typeface="Calibri" panose="020F0502020204030204" pitchFamily="34" charset="0"/>
              </a:rPr>
              <a:t>IBH-related projects coming in 2023</a:t>
            </a:r>
          </a:p>
          <a:p>
            <a:pPr marL="342900" marR="0" lvl="0" indent="-342900">
              <a:spcBef>
                <a:spcPts val="0"/>
              </a:spcBef>
              <a:spcAft>
                <a:spcPts val="0"/>
              </a:spcAft>
              <a:buFont typeface="Symbol" panose="05050102010706020507" pitchFamily="18" charset="2"/>
              <a:buChar char=""/>
            </a:pPr>
            <a:r>
              <a:rPr lang="en-US" sz="2000" dirty="0" smtClean="0">
                <a:latin typeface="Calibri" panose="020F0502020204030204" pitchFamily="34" charset="0"/>
              </a:rPr>
              <a:t>Solicit feedback from the committee regarding one of these projects  - Incentivizing Community BH Providers to enter into IBH arrangements  </a:t>
            </a:r>
            <a:endParaRPr lang="en-US" sz="2000" dirty="0">
              <a:latin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dirty="0">
              <a:effectLst/>
              <a:latin typeface="Calibri" panose="020F0502020204030204" pitchFamily="34" charset="0"/>
            </a:endParaRPr>
          </a:p>
          <a:p>
            <a:pPr marR="0" lvl="0">
              <a:spcBef>
                <a:spcPts val="0"/>
              </a:spcBef>
              <a:spcAft>
                <a:spcPts val="0"/>
              </a:spcAft>
            </a:pPr>
            <a:r>
              <a:rPr lang="en-US" sz="2000" b="1" u="sng" dirty="0">
                <a:latin typeface="Calibri" panose="020F0502020204030204" pitchFamily="34" charset="0"/>
              </a:rPr>
              <a:t>Agenda:</a:t>
            </a:r>
          </a:p>
          <a:p>
            <a:pPr marL="342900" marR="0" lvl="0" indent="-342900">
              <a:spcBef>
                <a:spcPts val="0"/>
              </a:spcBef>
              <a:spcAft>
                <a:spcPts val="0"/>
              </a:spcAft>
              <a:buFont typeface="+mj-lt"/>
              <a:buAutoNum type="arabicPeriod"/>
            </a:pPr>
            <a:r>
              <a:rPr lang="en-US" sz="2000" dirty="0" smtClean="0"/>
              <a:t>7:30-7:35– </a:t>
            </a:r>
            <a:r>
              <a:rPr lang="en-US" sz="2000" dirty="0"/>
              <a:t>Welcome</a:t>
            </a:r>
          </a:p>
          <a:p>
            <a:pPr marR="0" lvl="0">
              <a:spcBef>
                <a:spcPts val="0"/>
              </a:spcBef>
              <a:spcAft>
                <a:spcPts val="0"/>
              </a:spcAft>
            </a:pPr>
            <a:endParaRPr lang="en-US" sz="2000" dirty="0"/>
          </a:p>
          <a:p>
            <a:r>
              <a:rPr lang="en-US" sz="2000" dirty="0" smtClean="0">
                <a:effectLst/>
              </a:rPr>
              <a:t>2.   7:35-8:00– New 2023 IBH projects</a:t>
            </a:r>
          </a:p>
          <a:p>
            <a:pPr marL="457200" indent="-457200">
              <a:buAutoNum type="arabicPeriod" startAt="2"/>
            </a:pPr>
            <a:endParaRPr lang="en-US" sz="2000" dirty="0" smtClean="0">
              <a:effectLst/>
            </a:endParaRPr>
          </a:p>
          <a:p>
            <a:r>
              <a:rPr lang="en-US" sz="2000" dirty="0" smtClean="0"/>
              <a:t>3.   8:00-8:50 - Brainstorming</a:t>
            </a:r>
            <a:endParaRPr lang="en-US" sz="2000" dirty="0"/>
          </a:p>
          <a:p>
            <a:pPr marL="800100" lvl="1" indent="-342900">
              <a:buFont typeface="+mj-lt"/>
              <a:buAutoNum type="alphaLcPeriod"/>
            </a:pPr>
            <a:endParaRPr lang="en-US" sz="2000" dirty="0"/>
          </a:p>
          <a:p>
            <a:pPr marR="0" lvl="0">
              <a:spcBef>
                <a:spcPts val="0"/>
              </a:spcBef>
              <a:spcAft>
                <a:spcPts val="0"/>
              </a:spcAft>
            </a:pPr>
            <a:r>
              <a:rPr lang="en-US" sz="2000" dirty="0"/>
              <a:t>4</a:t>
            </a:r>
            <a:r>
              <a:rPr lang="en-US" sz="2000" dirty="0" smtClean="0">
                <a:effectLst/>
              </a:rPr>
              <a:t>.   8:50-9:00—Thank </a:t>
            </a:r>
            <a:r>
              <a:rPr lang="en-US" sz="2000" dirty="0">
                <a:effectLst/>
              </a:rPr>
              <a:t>you &amp; Brief Announcements</a:t>
            </a:r>
          </a:p>
        </p:txBody>
      </p:sp>
    </p:spTree>
    <p:extLst>
      <p:ext uri="{BB962C8B-B14F-4D97-AF65-F5344CB8AC3E}">
        <p14:creationId xmlns:p14="http://schemas.microsoft.com/office/powerpoint/2010/main" val="231697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4</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New 2023 IBH Projects</a:t>
            </a:r>
            <a:endParaRPr lang="en-US" dirty="0"/>
          </a:p>
        </p:txBody>
      </p:sp>
      <p:sp>
        <p:nvSpPr>
          <p:cNvPr id="5" name="Rectangle 4"/>
          <p:cNvSpPr/>
          <p:nvPr/>
        </p:nvSpPr>
        <p:spPr>
          <a:xfrm>
            <a:off x="320964" y="1462381"/>
            <a:ext cx="8074892" cy="5262979"/>
          </a:xfrm>
          <a:prstGeom prst="rect">
            <a:avLst/>
          </a:prstGeom>
        </p:spPr>
        <p:txBody>
          <a:bodyPr wrap="square">
            <a:spAutoFit/>
          </a:bodyPr>
          <a:lstStyle/>
          <a:p>
            <a:pPr marL="457200" indent="-457200">
              <a:buFont typeface="+mj-lt"/>
              <a:buAutoNum type="arabicPeriod"/>
            </a:pPr>
            <a:r>
              <a:rPr lang="en-US" sz="2400" dirty="0"/>
              <a:t>IBH Clinician Training – Workforce </a:t>
            </a:r>
            <a:r>
              <a:rPr lang="en-US" sz="2400" dirty="0" smtClean="0"/>
              <a:t>Development</a:t>
            </a:r>
          </a:p>
          <a:p>
            <a:pPr>
              <a:spcBef>
                <a:spcPts val="0"/>
              </a:spcBef>
            </a:pPr>
            <a:endParaRPr lang="en-US" sz="2400" dirty="0" smtClean="0"/>
          </a:p>
          <a:p>
            <a:pPr>
              <a:spcBef>
                <a:spcPts val="0"/>
              </a:spcBef>
            </a:pPr>
            <a:r>
              <a:rPr lang="en-US" sz="2400" dirty="0" smtClean="0">
                <a:effectLst/>
              </a:rPr>
              <a:t>2.   Expanding IBH Capacity in Pediatrics</a:t>
            </a:r>
          </a:p>
          <a:p>
            <a:endParaRPr lang="en-US" sz="2400" dirty="0"/>
          </a:p>
          <a:p>
            <a:r>
              <a:rPr lang="en-US" sz="2400" dirty="0" smtClean="0"/>
              <a:t>3.   Reimagining </a:t>
            </a:r>
            <a:r>
              <a:rPr lang="en-US" sz="2400" dirty="0"/>
              <a:t>High-Functioning Team-Based Primary </a:t>
            </a:r>
            <a:r>
              <a:rPr lang="en-US" sz="2400" dirty="0" smtClean="0"/>
              <a:t>Care</a:t>
            </a:r>
          </a:p>
          <a:p>
            <a:pPr marL="457200" indent="-457200">
              <a:buFont typeface="+mj-lt"/>
              <a:buAutoNum type="arabicPeriod"/>
            </a:pPr>
            <a:endParaRPr lang="en-US" sz="2400" dirty="0"/>
          </a:p>
          <a:p>
            <a:r>
              <a:rPr lang="en-US" sz="2400" dirty="0" smtClean="0"/>
              <a:t>4.   Developmental </a:t>
            </a:r>
            <a:r>
              <a:rPr lang="en-US" sz="2400" dirty="0"/>
              <a:t>Understanding and Legal Collaboration for Everyone (DULCE)</a:t>
            </a:r>
          </a:p>
          <a:p>
            <a:pPr>
              <a:spcBef>
                <a:spcPts val="0"/>
              </a:spcBef>
            </a:pPr>
            <a:endParaRPr lang="en-US" sz="2400" dirty="0" smtClean="0">
              <a:effectLst/>
            </a:endParaRPr>
          </a:p>
          <a:p>
            <a:r>
              <a:rPr lang="en-US" sz="2400" dirty="0" smtClean="0"/>
              <a:t>5.   Restrictive </a:t>
            </a:r>
            <a:r>
              <a:rPr lang="en-US" sz="2400" dirty="0"/>
              <a:t>Eating Disorders in </a:t>
            </a:r>
            <a:r>
              <a:rPr lang="en-US" sz="2400" dirty="0" smtClean="0"/>
              <a:t>Children</a:t>
            </a:r>
          </a:p>
          <a:p>
            <a:endParaRPr lang="en-US" sz="2400" dirty="0"/>
          </a:p>
          <a:p>
            <a:pPr>
              <a:spcBef>
                <a:spcPts val="0"/>
              </a:spcBef>
            </a:pPr>
            <a:r>
              <a:rPr lang="en-US" sz="2400" dirty="0" smtClean="0"/>
              <a:t>6.   Incentivizing Community BH Providers to enter into IBH arrangements </a:t>
            </a:r>
          </a:p>
          <a:p>
            <a:pPr>
              <a:spcBef>
                <a:spcPts val="0"/>
              </a:spcBef>
            </a:pPr>
            <a:endParaRPr lang="en-US" sz="2400" dirty="0" smtClean="0"/>
          </a:p>
        </p:txBody>
      </p:sp>
      <p:sp>
        <p:nvSpPr>
          <p:cNvPr id="2" name="TextBox 1"/>
          <p:cNvSpPr txBox="1"/>
          <p:nvPr/>
        </p:nvSpPr>
        <p:spPr>
          <a:xfrm>
            <a:off x="9004301" y="908809"/>
            <a:ext cx="3428998" cy="1508105"/>
          </a:xfrm>
          <a:prstGeom prst="rect">
            <a:avLst/>
          </a:prstGeom>
          <a:noFill/>
        </p:spPr>
        <p:txBody>
          <a:bodyPr wrap="square" rtlCol="0">
            <a:spAutoFit/>
          </a:bodyPr>
          <a:lstStyle/>
          <a:p>
            <a:r>
              <a:rPr lang="en-US" sz="2800" dirty="0" smtClean="0">
                <a:solidFill>
                  <a:srgbClr val="1D9CDF"/>
                </a:solidFill>
              </a:rPr>
              <a:t>Thank  you to our project sponsors</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704" y="1860715"/>
            <a:ext cx="2486890" cy="12434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552" y="2934223"/>
            <a:ext cx="2033587" cy="20335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7721" y="4564344"/>
            <a:ext cx="1734856" cy="1734856"/>
          </a:xfrm>
          <a:prstGeom prst="rect">
            <a:avLst/>
          </a:prstGeom>
        </p:spPr>
      </p:pic>
    </p:spTree>
    <p:extLst>
      <p:ext uri="{BB962C8B-B14F-4D97-AF65-F5344CB8AC3E}">
        <p14:creationId xmlns:p14="http://schemas.microsoft.com/office/powerpoint/2010/main" val="128490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5</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IBH Clinician Training – Workforce Development</a:t>
            </a:r>
            <a:endParaRPr lang="en-US" dirty="0"/>
          </a:p>
        </p:txBody>
      </p:sp>
      <p:sp>
        <p:nvSpPr>
          <p:cNvPr id="6" name="Rectangle 5"/>
          <p:cNvSpPr/>
          <p:nvPr/>
        </p:nvSpPr>
        <p:spPr>
          <a:xfrm>
            <a:off x="598053" y="1494257"/>
            <a:ext cx="10684933" cy="4708981"/>
          </a:xfrm>
          <a:prstGeom prst="rect">
            <a:avLst/>
          </a:prstGeom>
        </p:spPr>
        <p:txBody>
          <a:bodyPr wrap="square">
            <a:spAutoFit/>
          </a:bodyPr>
          <a:lstStyle/>
          <a:p>
            <a:pPr>
              <a:spcBef>
                <a:spcPts val="0"/>
              </a:spcBef>
            </a:pPr>
            <a:r>
              <a:rPr lang="en-US" sz="2000" u="sng" dirty="0" smtClean="0"/>
              <a:t>Project Goal</a:t>
            </a:r>
            <a:r>
              <a:rPr lang="en-US" sz="2000" dirty="0" smtClean="0"/>
              <a:t>: Provide behavioral health providers with the skills they need to effectively work in IBH</a:t>
            </a:r>
          </a:p>
          <a:p>
            <a:pPr>
              <a:spcBef>
                <a:spcPts val="0"/>
              </a:spcBef>
            </a:pPr>
            <a:endParaRPr lang="en-US" sz="2000" dirty="0">
              <a:effectLst/>
            </a:endParaRPr>
          </a:p>
          <a:p>
            <a:pPr lvl="0"/>
            <a:r>
              <a:rPr lang="en-US" sz="2000" u="sng" dirty="0" smtClean="0"/>
              <a:t>Brief Description</a:t>
            </a:r>
            <a:r>
              <a:rPr lang="en-US" sz="2000" dirty="0" smtClean="0"/>
              <a:t>:</a:t>
            </a:r>
            <a:r>
              <a:rPr lang="en-US" sz="2000" dirty="0"/>
              <a:t> </a:t>
            </a:r>
            <a:r>
              <a:rPr lang="en-US" sz="2000" dirty="0" smtClean="0"/>
              <a:t>Offers free enrollment for up to 18 BH clinicians in the UMass Center for Integrated Primary Care training, as well as stipends for completing the training and incentives for primary care employers to send their staff. 36 CEUs are available.  Will also explore a similar </a:t>
            </a:r>
            <a:r>
              <a:rPr lang="en-US" sz="2000" dirty="0" err="1" smtClean="0"/>
              <a:t>UMichigan</a:t>
            </a:r>
            <a:r>
              <a:rPr lang="en-US" sz="2000" dirty="0" smtClean="0"/>
              <a:t> training, which has a pediatric focus. 1 hour of IBH consultation available to all who complete the course. </a:t>
            </a:r>
          </a:p>
          <a:p>
            <a:pPr lvl="0"/>
            <a:endParaRPr lang="en-US" sz="2000" dirty="0"/>
          </a:p>
          <a:p>
            <a:pPr lvl="0"/>
            <a:r>
              <a:rPr lang="en-US" sz="2000" dirty="0" smtClean="0"/>
              <a:t>Current opportunity can be found </a:t>
            </a:r>
            <a:r>
              <a:rPr lang="en-US" sz="2000" dirty="0" smtClean="0">
                <a:hlinkClick r:id="rId3"/>
              </a:rPr>
              <a:t>here</a:t>
            </a:r>
            <a:r>
              <a:rPr lang="en-US" sz="2000" dirty="0" smtClean="0"/>
              <a:t> – applications due 2/13</a:t>
            </a:r>
          </a:p>
          <a:p>
            <a:pPr lvl="0"/>
            <a:endParaRPr lang="en-US" sz="2000" dirty="0"/>
          </a:p>
          <a:p>
            <a:pPr lvl="0"/>
            <a:r>
              <a:rPr lang="en-US" sz="2000" u="sng" dirty="0" smtClean="0"/>
              <a:t>Key Staff: </a:t>
            </a:r>
            <a:r>
              <a:rPr lang="en-US" sz="2000" dirty="0" smtClean="0"/>
              <a:t>Kristin Davis and Liz Cantor</a:t>
            </a:r>
          </a:p>
          <a:p>
            <a:pPr lvl="0"/>
            <a:endParaRPr lang="en-US" sz="2000" u="sng" dirty="0" smtClean="0"/>
          </a:p>
          <a:p>
            <a:pPr lvl="0"/>
            <a:r>
              <a:rPr lang="en-US" sz="2000" u="sng" dirty="0" smtClean="0"/>
              <a:t>Timeline</a:t>
            </a:r>
            <a:r>
              <a:rPr lang="en-US" sz="2000" dirty="0" smtClean="0"/>
              <a:t>: </a:t>
            </a:r>
          </a:p>
          <a:p>
            <a:pPr lvl="0"/>
            <a:r>
              <a:rPr lang="en-US" sz="2000" dirty="0" smtClean="0"/>
              <a:t>Call for Applications: Feb and August 2023</a:t>
            </a:r>
          </a:p>
          <a:p>
            <a:pPr lvl="0"/>
            <a:r>
              <a:rPr lang="en-US" sz="2000" dirty="0" smtClean="0"/>
              <a:t>Class Start: March and October 2023</a:t>
            </a:r>
            <a:endParaRPr lang="en-US" sz="2000" dirty="0"/>
          </a:p>
          <a:p>
            <a:pPr>
              <a:spcBef>
                <a:spcPts val="0"/>
              </a:spcBef>
            </a:pPr>
            <a:r>
              <a:rPr lang="en-US" sz="2000" dirty="0" smtClean="0"/>
              <a:t> </a:t>
            </a:r>
            <a:endParaRPr lang="en-US" sz="2000" dirty="0" smtClean="0">
              <a:effectLst/>
            </a:endParaRPr>
          </a:p>
        </p:txBody>
      </p:sp>
    </p:spTree>
    <p:extLst>
      <p:ext uri="{BB962C8B-B14F-4D97-AF65-F5344CB8AC3E}">
        <p14:creationId xmlns:p14="http://schemas.microsoft.com/office/powerpoint/2010/main" val="402094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6</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Expanding IBH Capacity in Pediatrics</a:t>
            </a:r>
            <a:endParaRPr lang="en-US" dirty="0"/>
          </a:p>
        </p:txBody>
      </p:sp>
      <p:sp>
        <p:nvSpPr>
          <p:cNvPr id="6" name="Rectangle 5"/>
          <p:cNvSpPr/>
          <p:nvPr/>
        </p:nvSpPr>
        <p:spPr>
          <a:xfrm>
            <a:off x="838199" y="1928366"/>
            <a:ext cx="10684933" cy="4708981"/>
          </a:xfrm>
          <a:prstGeom prst="rect">
            <a:avLst/>
          </a:prstGeom>
        </p:spPr>
        <p:txBody>
          <a:bodyPr wrap="square">
            <a:spAutoFit/>
          </a:bodyPr>
          <a:lstStyle/>
          <a:p>
            <a:pPr>
              <a:spcBef>
                <a:spcPts val="0"/>
              </a:spcBef>
            </a:pPr>
            <a:r>
              <a:rPr lang="en-US" sz="2000" u="sng" dirty="0" smtClean="0"/>
              <a:t>Project Goal</a:t>
            </a:r>
            <a:r>
              <a:rPr lang="en-US" sz="2000" dirty="0" smtClean="0"/>
              <a:t>: Expand the capacity of pediatric practices to deliver IBH services by utilizing CHWs/BSWs</a:t>
            </a:r>
          </a:p>
          <a:p>
            <a:pPr>
              <a:spcBef>
                <a:spcPts val="0"/>
              </a:spcBef>
            </a:pPr>
            <a:endParaRPr lang="en-US" sz="2000" dirty="0">
              <a:effectLst/>
            </a:endParaRPr>
          </a:p>
          <a:p>
            <a:pPr lvl="0"/>
            <a:r>
              <a:rPr lang="en-US" sz="2000" u="sng" dirty="0" smtClean="0"/>
              <a:t>Brief Description</a:t>
            </a:r>
            <a:r>
              <a:rPr lang="en-US" sz="2000" dirty="0" smtClean="0"/>
              <a:t>:</a:t>
            </a:r>
            <a:r>
              <a:rPr lang="en-US" sz="2000" dirty="0"/>
              <a:t> </a:t>
            </a:r>
            <a:r>
              <a:rPr lang="en-US" sz="2000" dirty="0" smtClean="0"/>
              <a:t>Support 4-7 pediatric practices (with or without an IBH clinician) in a 12-month learning collaborative that will offer cross-staff training to maximize the delivery in IBH services within the practice.  Practices will receive financial support for a CHW/BSW position (approximately $45K per practice) and monthly practice facilitation.  </a:t>
            </a:r>
          </a:p>
          <a:p>
            <a:pPr lvl="0"/>
            <a:endParaRPr lang="en-US" sz="2000" dirty="0"/>
          </a:p>
          <a:p>
            <a:pPr lvl="0"/>
            <a:r>
              <a:rPr lang="en-US" sz="2000" u="sng" dirty="0" smtClean="0"/>
              <a:t>Key Staff</a:t>
            </a:r>
            <a:r>
              <a:rPr lang="en-US" sz="2000" dirty="0" smtClean="0"/>
              <a:t>: Linda Cabral and Liz Cantor </a:t>
            </a:r>
            <a:endParaRPr lang="en-US" sz="2000" dirty="0"/>
          </a:p>
          <a:p>
            <a:r>
              <a:rPr lang="en-US" sz="2000" dirty="0"/>
              <a:t> </a:t>
            </a:r>
          </a:p>
          <a:p>
            <a:pPr lvl="0"/>
            <a:r>
              <a:rPr lang="en-US" sz="2000" u="sng" dirty="0" smtClean="0"/>
              <a:t>Timeline</a:t>
            </a:r>
            <a:r>
              <a:rPr lang="en-US" sz="2000" dirty="0" smtClean="0"/>
              <a:t>: </a:t>
            </a:r>
          </a:p>
          <a:p>
            <a:pPr lvl="0"/>
            <a:r>
              <a:rPr lang="en-US" sz="2000" dirty="0" smtClean="0"/>
              <a:t>Project Planning: January – March 2023</a:t>
            </a:r>
          </a:p>
          <a:p>
            <a:pPr lvl="0"/>
            <a:r>
              <a:rPr lang="en-US" sz="2000" dirty="0" smtClean="0"/>
              <a:t>Call for Applications: March 2023</a:t>
            </a:r>
          </a:p>
          <a:p>
            <a:pPr lvl="0"/>
            <a:r>
              <a:rPr lang="en-US" sz="2000" dirty="0" smtClean="0"/>
              <a:t>Implementation: May 2023 – April 2024</a:t>
            </a:r>
            <a:endParaRPr lang="en-US" sz="2000" dirty="0"/>
          </a:p>
          <a:p>
            <a:pPr>
              <a:spcBef>
                <a:spcPts val="0"/>
              </a:spcBef>
            </a:pPr>
            <a:r>
              <a:rPr lang="en-US" sz="2000" dirty="0" smtClean="0"/>
              <a:t> </a:t>
            </a:r>
            <a:endParaRPr lang="en-US" sz="2000" dirty="0" smtClean="0">
              <a:effectLst/>
            </a:endParaRPr>
          </a:p>
        </p:txBody>
      </p:sp>
    </p:spTree>
    <p:extLst>
      <p:ext uri="{BB962C8B-B14F-4D97-AF65-F5344CB8AC3E}">
        <p14:creationId xmlns:p14="http://schemas.microsoft.com/office/powerpoint/2010/main" val="96245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7</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5748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Reimagining </a:t>
            </a:r>
            <a:r>
              <a:rPr lang="en-US" dirty="0"/>
              <a:t>High-Functioning Team-Based Primary </a:t>
            </a:r>
            <a:r>
              <a:rPr lang="en-US" dirty="0" smtClean="0"/>
              <a:t>Care</a:t>
            </a:r>
            <a:endParaRPr lang="en-US" dirty="0"/>
          </a:p>
        </p:txBody>
      </p:sp>
      <p:sp>
        <p:nvSpPr>
          <p:cNvPr id="9" name="Rectangle 8"/>
          <p:cNvSpPr/>
          <p:nvPr/>
        </p:nvSpPr>
        <p:spPr>
          <a:xfrm>
            <a:off x="753533" y="1841242"/>
            <a:ext cx="10684933" cy="5016758"/>
          </a:xfrm>
          <a:prstGeom prst="rect">
            <a:avLst/>
          </a:prstGeom>
        </p:spPr>
        <p:txBody>
          <a:bodyPr wrap="square">
            <a:spAutoFit/>
          </a:bodyPr>
          <a:lstStyle/>
          <a:p>
            <a:pPr>
              <a:spcBef>
                <a:spcPts val="0"/>
              </a:spcBef>
            </a:pPr>
            <a:r>
              <a:rPr lang="en-US" sz="2000" u="sng" dirty="0" smtClean="0"/>
              <a:t>Project Goal</a:t>
            </a:r>
            <a:r>
              <a:rPr lang="en-US" sz="2000" dirty="0"/>
              <a:t>: </a:t>
            </a:r>
            <a:r>
              <a:rPr lang="en-US" sz="2000" dirty="0" smtClean="0"/>
              <a:t>Promote a high functioning </a:t>
            </a:r>
            <a:r>
              <a:rPr lang="en-US" sz="2000" dirty="0"/>
              <a:t>team-based care framework </a:t>
            </a:r>
            <a:r>
              <a:rPr lang="en-US" sz="2000" dirty="0" smtClean="0"/>
              <a:t>to be implemented </a:t>
            </a:r>
            <a:r>
              <a:rPr lang="en-US" sz="2000" dirty="0"/>
              <a:t>in a manner that </a:t>
            </a:r>
            <a:r>
              <a:rPr lang="en-US" sz="2000" dirty="0" smtClean="0"/>
              <a:t>not </a:t>
            </a:r>
            <a:r>
              <a:rPr lang="en-US" sz="2000" dirty="0"/>
              <a:t>only takes account for how COVID has impacted healthcare team functioning, but also </a:t>
            </a:r>
            <a:r>
              <a:rPr lang="en-US" sz="2000" dirty="0" smtClean="0"/>
              <a:t>fosters </a:t>
            </a:r>
            <a:r>
              <a:rPr lang="en-US" sz="2000" dirty="0"/>
              <a:t>healthcare worker connectedness and teamwork.</a:t>
            </a:r>
            <a:endParaRPr lang="en-US" sz="2000" dirty="0" smtClean="0"/>
          </a:p>
          <a:p>
            <a:pPr>
              <a:spcBef>
                <a:spcPts val="0"/>
              </a:spcBef>
            </a:pPr>
            <a:endParaRPr lang="en-US" sz="2000" dirty="0">
              <a:effectLst/>
            </a:endParaRPr>
          </a:p>
          <a:p>
            <a:pPr lvl="0"/>
            <a:r>
              <a:rPr lang="en-US" sz="2000" u="sng" dirty="0" smtClean="0"/>
              <a:t>Brief Description</a:t>
            </a:r>
            <a:r>
              <a:rPr lang="en-US" sz="2000" dirty="0" smtClean="0"/>
              <a:t>:</a:t>
            </a:r>
            <a:r>
              <a:rPr lang="en-US" sz="2000" dirty="0"/>
              <a:t>  </a:t>
            </a:r>
            <a:r>
              <a:rPr lang="en-US" sz="2000" dirty="0" smtClean="0"/>
              <a:t>Provide funding for up to 10 practices to participate in a 12-month learning </a:t>
            </a:r>
            <a:r>
              <a:rPr lang="en-US" sz="2000" dirty="0"/>
              <a:t>collaborative that supports high-functioning teams inclusive of all healthcare worker </a:t>
            </a:r>
            <a:r>
              <a:rPr lang="en-US" sz="2000" dirty="0" smtClean="0"/>
              <a:t>categories</a:t>
            </a:r>
            <a:r>
              <a:rPr lang="en-US" sz="2000" dirty="0"/>
              <a:t>: support staff/operations, nursing/pharmacy, and </a:t>
            </a:r>
            <a:r>
              <a:rPr lang="en-US" sz="2000" dirty="0" smtClean="0"/>
              <a:t>providers.  Will include three 90-minute training sessions and monthly practice facilitation. </a:t>
            </a:r>
          </a:p>
          <a:p>
            <a:pPr lvl="0"/>
            <a:endParaRPr lang="en-US" sz="2000" dirty="0"/>
          </a:p>
          <a:p>
            <a:pPr lvl="0"/>
            <a:r>
              <a:rPr lang="en-US" sz="2000" u="sng" dirty="0" smtClean="0"/>
              <a:t>Key Staff</a:t>
            </a:r>
            <a:r>
              <a:rPr lang="en-US" sz="2000" dirty="0" smtClean="0"/>
              <a:t>: Nelly Burdette and Kristin Davis</a:t>
            </a:r>
          </a:p>
          <a:p>
            <a:pPr lvl="0"/>
            <a:endParaRPr lang="en-US" sz="2000" dirty="0" smtClean="0"/>
          </a:p>
          <a:p>
            <a:pPr lvl="0"/>
            <a:r>
              <a:rPr lang="en-US" sz="2000" u="sng" dirty="0" smtClean="0"/>
              <a:t>Timeline</a:t>
            </a:r>
            <a:r>
              <a:rPr lang="en-US" sz="2000" dirty="0" smtClean="0"/>
              <a:t>: </a:t>
            </a:r>
          </a:p>
          <a:p>
            <a:pPr lvl="0"/>
            <a:r>
              <a:rPr lang="en-US" sz="2000" dirty="0" smtClean="0"/>
              <a:t>Project Planning: February – April 2023</a:t>
            </a:r>
          </a:p>
          <a:p>
            <a:pPr lvl="0"/>
            <a:r>
              <a:rPr lang="en-US" sz="2000" dirty="0" smtClean="0"/>
              <a:t>Call for Applications: April 2023</a:t>
            </a:r>
          </a:p>
          <a:p>
            <a:pPr lvl="0"/>
            <a:r>
              <a:rPr lang="en-US" sz="2000" dirty="0" smtClean="0"/>
              <a:t>Implementation: June 2023-May 2024</a:t>
            </a:r>
            <a:endParaRPr lang="en-US" sz="2000" dirty="0"/>
          </a:p>
          <a:p>
            <a:pPr>
              <a:spcBef>
                <a:spcPts val="0"/>
              </a:spcBef>
            </a:pPr>
            <a:r>
              <a:rPr lang="en-US" sz="2000" dirty="0" smtClean="0"/>
              <a:t> </a:t>
            </a:r>
            <a:endParaRPr lang="en-US" sz="2000" dirty="0" smtClean="0">
              <a:effectLst/>
            </a:endParaRPr>
          </a:p>
        </p:txBody>
      </p:sp>
    </p:spTree>
    <p:extLst>
      <p:ext uri="{BB962C8B-B14F-4D97-AF65-F5344CB8AC3E}">
        <p14:creationId xmlns:p14="http://schemas.microsoft.com/office/powerpoint/2010/main" val="128481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8</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579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sz="3400" dirty="0" smtClean="0"/>
              <a:t>Developmental Understanding and Legal Collaboration for Everyone (DULCE)</a:t>
            </a:r>
            <a:endParaRPr lang="en-US" sz="3400" dirty="0"/>
          </a:p>
        </p:txBody>
      </p:sp>
      <p:sp>
        <p:nvSpPr>
          <p:cNvPr id="6" name="Rectangle 5"/>
          <p:cNvSpPr/>
          <p:nvPr/>
        </p:nvSpPr>
        <p:spPr>
          <a:xfrm>
            <a:off x="634999" y="1583002"/>
            <a:ext cx="10684933" cy="5324535"/>
          </a:xfrm>
          <a:prstGeom prst="rect">
            <a:avLst/>
          </a:prstGeom>
        </p:spPr>
        <p:txBody>
          <a:bodyPr wrap="square">
            <a:spAutoFit/>
          </a:bodyPr>
          <a:lstStyle/>
          <a:p>
            <a:pPr>
              <a:spcBef>
                <a:spcPts val="0"/>
              </a:spcBef>
            </a:pPr>
            <a:r>
              <a:rPr lang="en-US" sz="2000" u="sng" dirty="0" smtClean="0"/>
              <a:t>Project Goal</a:t>
            </a:r>
            <a:r>
              <a:rPr lang="en-US" sz="2000" dirty="0" smtClean="0"/>
              <a:t>: Pilot the DULCE approach in additional pediatric practices to </a:t>
            </a:r>
            <a:r>
              <a:rPr lang="en-US" sz="2000" dirty="0"/>
              <a:t>implement strengths-based screening for health-related social needs (HRSN) as well as more effective referral and response through the efforts of a</a:t>
            </a:r>
            <a:r>
              <a:rPr lang="en-US" sz="2000" dirty="0" smtClean="0"/>
              <a:t> </a:t>
            </a:r>
            <a:r>
              <a:rPr lang="en-US" sz="2000" dirty="0"/>
              <a:t>Family Specialist and the broader DULCE interdisciplinary team (a medical </a:t>
            </a:r>
            <a:r>
              <a:rPr lang="en-US" sz="2000" dirty="0" smtClean="0"/>
              <a:t>provider, a </a:t>
            </a:r>
            <a:r>
              <a:rPr lang="en-US" sz="2000" dirty="0"/>
              <a:t>mental health representative, a legal partner, an early childhood </a:t>
            </a:r>
            <a:r>
              <a:rPr lang="en-US" sz="2000" dirty="0" smtClean="0"/>
              <a:t>lead and a </a:t>
            </a:r>
            <a:r>
              <a:rPr lang="en-US" sz="2000" dirty="0"/>
              <a:t>project </a:t>
            </a:r>
            <a:r>
              <a:rPr lang="en-US" sz="2000" dirty="0" smtClean="0"/>
              <a:t>lead). </a:t>
            </a:r>
          </a:p>
          <a:p>
            <a:pPr>
              <a:spcBef>
                <a:spcPts val="0"/>
              </a:spcBef>
            </a:pPr>
            <a:endParaRPr lang="en-US" sz="2000" dirty="0">
              <a:effectLst/>
            </a:endParaRPr>
          </a:p>
          <a:p>
            <a:pPr lvl="0"/>
            <a:r>
              <a:rPr lang="en-US" sz="2000" u="sng" dirty="0" smtClean="0"/>
              <a:t>Brief Description</a:t>
            </a:r>
            <a:r>
              <a:rPr lang="en-US" sz="2000" dirty="0" smtClean="0"/>
              <a:t>:</a:t>
            </a:r>
            <a:r>
              <a:rPr lang="en-US" sz="2000" dirty="0"/>
              <a:t> </a:t>
            </a:r>
            <a:r>
              <a:rPr lang="en-US" sz="2000" dirty="0" smtClean="0"/>
              <a:t>This project will offer infrastructure payments to practices to hire and/or integrate a Family Specialist into the practice. Additional support is provided to connect Medical </a:t>
            </a:r>
            <a:r>
              <a:rPr lang="en-US" sz="2000" dirty="0"/>
              <a:t>L</a:t>
            </a:r>
            <a:r>
              <a:rPr lang="en-US" sz="2000" dirty="0" smtClean="0"/>
              <a:t>egal </a:t>
            </a:r>
            <a:r>
              <a:rPr lang="en-US" sz="2000" dirty="0"/>
              <a:t>p</a:t>
            </a:r>
            <a:r>
              <a:rPr lang="en-US" sz="2000" dirty="0" smtClean="0"/>
              <a:t>artnership and an Early Childhood Lead to help practices support families. An existing core planning team will plan the training and program incentives to be offered. </a:t>
            </a:r>
          </a:p>
          <a:p>
            <a:pPr lvl="0"/>
            <a:r>
              <a:rPr lang="en-US" sz="2000" dirty="0"/>
              <a:t> </a:t>
            </a:r>
          </a:p>
          <a:p>
            <a:pPr lvl="0"/>
            <a:r>
              <a:rPr lang="en-US" sz="2000" u="sng" dirty="0" smtClean="0"/>
              <a:t>Key Staff: </a:t>
            </a:r>
            <a:r>
              <a:rPr lang="en-US" sz="2000" dirty="0" smtClean="0"/>
              <a:t>Susanne Campbell, Kim Nguyen-Leite, Liz Cantor</a:t>
            </a:r>
          </a:p>
          <a:p>
            <a:pPr lvl="0"/>
            <a:endParaRPr lang="en-US" sz="2000" u="sng" dirty="0" smtClean="0"/>
          </a:p>
          <a:p>
            <a:pPr lvl="0"/>
            <a:r>
              <a:rPr lang="en-US" sz="2000" u="sng" dirty="0" smtClean="0"/>
              <a:t>Timeline</a:t>
            </a:r>
            <a:r>
              <a:rPr lang="en-US" sz="2000" dirty="0" smtClean="0"/>
              <a:t>: </a:t>
            </a:r>
          </a:p>
          <a:p>
            <a:pPr lvl="0"/>
            <a:r>
              <a:rPr lang="en-US" sz="2000" dirty="0" smtClean="0"/>
              <a:t>Project Planning: 2023</a:t>
            </a:r>
          </a:p>
          <a:p>
            <a:pPr lvl="0"/>
            <a:r>
              <a:rPr lang="en-US" sz="2000" dirty="0" smtClean="0"/>
              <a:t>Call for Applications: 2023</a:t>
            </a:r>
          </a:p>
          <a:p>
            <a:pPr lvl="0"/>
            <a:r>
              <a:rPr lang="en-US" sz="2000" dirty="0" smtClean="0"/>
              <a:t>Implementation: 2023</a:t>
            </a:r>
            <a:endParaRPr lang="en-US" sz="2000" dirty="0"/>
          </a:p>
          <a:p>
            <a:pPr>
              <a:spcBef>
                <a:spcPts val="0"/>
              </a:spcBef>
            </a:pPr>
            <a:r>
              <a:rPr lang="en-US" sz="2000" dirty="0" smtClean="0"/>
              <a:t> </a:t>
            </a:r>
            <a:endParaRPr lang="en-US" sz="2000" dirty="0" smtClean="0">
              <a:effectLst/>
            </a:endParaRPr>
          </a:p>
        </p:txBody>
      </p:sp>
    </p:spTree>
    <p:extLst>
      <p:ext uri="{BB962C8B-B14F-4D97-AF65-F5344CB8AC3E}">
        <p14:creationId xmlns:p14="http://schemas.microsoft.com/office/powerpoint/2010/main" val="226162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9</a:t>
            </a:fld>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D0694A2-494F-6388-F886-5CC61BA2E280}"/>
              </a:ext>
            </a:extLst>
          </p:cNvPr>
          <p:cNvSpPr txBox="1">
            <a:spLocks/>
          </p:cNvSpPr>
          <p:nvPr/>
        </p:nvSpPr>
        <p:spPr>
          <a:xfrm>
            <a:off x="203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dirty="0" smtClean="0"/>
              <a:t>Restrictive Eating Disorders in Children </a:t>
            </a:r>
            <a:endParaRPr lang="en-US" dirty="0"/>
          </a:p>
        </p:txBody>
      </p:sp>
      <p:sp>
        <p:nvSpPr>
          <p:cNvPr id="6" name="Rectangle 5"/>
          <p:cNvSpPr/>
          <p:nvPr/>
        </p:nvSpPr>
        <p:spPr>
          <a:xfrm>
            <a:off x="838199" y="1928366"/>
            <a:ext cx="10684933" cy="4708981"/>
          </a:xfrm>
          <a:prstGeom prst="rect">
            <a:avLst/>
          </a:prstGeom>
        </p:spPr>
        <p:txBody>
          <a:bodyPr wrap="square">
            <a:spAutoFit/>
          </a:bodyPr>
          <a:lstStyle/>
          <a:p>
            <a:pPr>
              <a:spcBef>
                <a:spcPts val="0"/>
              </a:spcBef>
            </a:pPr>
            <a:r>
              <a:rPr lang="en-US" sz="2000" u="sng" dirty="0" smtClean="0"/>
              <a:t>Project Goal</a:t>
            </a:r>
            <a:r>
              <a:rPr lang="en-US" sz="2000" dirty="0" smtClean="0"/>
              <a:t>: Provide evidence-based </a:t>
            </a:r>
            <a:r>
              <a:rPr lang="en-US" sz="2000" dirty="0"/>
              <a:t>eating disorder treatment training and support to IBH clinicians who can </a:t>
            </a:r>
            <a:r>
              <a:rPr lang="en-US" sz="2000" dirty="0" smtClean="0"/>
              <a:t>intervene with </a:t>
            </a:r>
            <a:r>
              <a:rPr lang="en-US" sz="2000" dirty="0"/>
              <a:t>at-risk patients in the pediatric office</a:t>
            </a:r>
            <a:r>
              <a:rPr lang="en-US" sz="2000" dirty="0" smtClean="0"/>
              <a:t>. </a:t>
            </a:r>
          </a:p>
          <a:p>
            <a:pPr>
              <a:spcBef>
                <a:spcPts val="0"/>
              </a:spcBef>
            </a:pPr>
            <a:endParaRPr lang="en-US" sz="2000" dirty="0">
              <a:effectLst/>
            </a:endParaRPr>
          </a:p>
          <a:p>
            <a:pPr lvl="0"/>
            <a:r>
              <a:rPr lang="en-US" sz="2000" u="sng" dirty="0" smtClean="0"/>
              <a:t>Brief Description</a:t>
            </a:r>
            <a:r>
              <a:rPr lang="en-US" sz="2000" dirty="0" smtClean="0"/>
              <a:t>:</a:t>
            </a:r>
            <a:r>
              <a:rPr lang="en-US" sz="2000" dirty="0"/>
              <a:t> </a:t>
            </a:r>
            <a:r>
              <a:rPr lang="en-US" sz="2000" dirty="0" smtClean="0"/>
              <a:t>Using </a:t>
            </a:r>
            <a:r>
              <a:rPr lang="en-US" sz="2000" dirty="0"/>
              <a:t>an interactive online case-based ECHO® learning series to connect eating disorder experts with </a:t>
            </a:r>
            <a:r>
              <a:rPr lang="en-US" sz="2000" dirty="0" smtClean="0"/>
              <a:t>the </a:t>
            </a:r>
            <a:r>
              <a:rPr lang="en-US" sz="2000" dirty="0"/>
              <a:t>pediatric community via didactic presentations, case reviews, and ongoing supervision. </a:t>
            </a:r>
            <a:r>
              <a:rPr lang="en-US" sz="2000" dirty="0" smtClean="0"/>
              <a:t>Up to 5 </a:t>
            </a:r>
            <a:r>
              <a:rPr lang="en-US" sz="2000" dirty="0"/>
              <a:t>pediatric practices would participate in this quality improvement </a:t>
            </a:r>
            <a:r>
              <a:rPr lang="en-US" sz="2000" dirty="0" smtClean="0"/>
              <a:t>initiative that would also include regular practice facilitation.</a:t>
            </a:r>
          </a:p>
          <a:p>
            <a:pPr lvl="0"/>
            <a:endParaRPr lang="en-US" sz="2000" u="sng" dirty="0"/>
          </a:p>
          <a:p>
            <a:pPr lvl="0"/>
            <a:r>
              <a:rPr lang="en-US" sz="2000" u="sng" dirty="0" smtClean="0"/>
              <a:t>Key Staff</a:t>
            </a:r>
            <a:r>
              <a:rPr lang="en-US" sz="2000" dirty="0" smtClean="0"/>
              <a:t>: Christina Tortolani and Liz Cantor</a:t>
            </a:r>
          </a:p>
          <a:p>
            <a:pPr lvl="0"/>
            <a:endParaRPr lang="en-US" sz="2000" u="sng" dirty="0" smtClean="0"/>
          </a:p>
          <a:p>
            <a:pPr lvl="0"/>
            <a:r>
              <a:rPr lang="en-US" sz="2000" u="sng" dirty="0" smtClean="0"/>
              <a:t>Timeline</a:t>
            </a:r>
            <a:r>
              <a:rPr lang="en-US" sz="2000" dirty="0" smtClean="0"/>
              <a:t>: </a:t>
            </a:r>
          </a:p>
          <a:p>
            <a:pPr lvl="0"/>
            <a:r>
              <a:rPr lang="en-US" sz="2000" dirty="0" smtClean="0"/>
              <a:t>Project Planning: May-June 2023</a:t>
            </a:r>
          </a:p>
          <a:p>
            <a:pPr lvl="0"/>
            <a:r>
              <a:rPr lang="en-US" sz="2000" dirty="0" smtClean="0"/>
              <a:t>Call for Applications: July 2023</a:t>
            </a:r>
          </a:p>
          <a:p>
            <a:pPr lvl="0"/>
            <a:r>
              <a:rPr lang="en-US" sz="2000" dirty="0" smtClean="0"/>
              <a:t>Implementation: September 2023-August 2024</a:t>
            </a:r>
            <a:endParaRPr lang="en-US" sz="2000" dirty="0"/>
          </a:p>
          <a:p>
            <a:pPr>
              <a:spcBef>
                <a:spcPts val="0"/>
              </a:spcBef>
            </a:pPr>
            <a:r>
              <a:rPr lang="en-US" sz="2000" dirty="0" smtClean="0"/>
              <a:t> </a:t>
            </a:r>
            <a:endParaRPr lang="en-US" sz="2000" dirty="0" smtClean="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051" y="3986860"/>
            <a:ext cx="1761379" cy="2250651"/>
          </a:xfrm>
          <a:prstGeom prst="rect">
            <a:avLst/>
          </a:prstGeom>
        </p:spPr>
      </p:pic>
      <p:sp>
        <p:nvSpPr>
          <p:cNvPr id="7" name="TextBox 6"/>
          <p:cNvSpPr txBox="1"/>
          <p:nvPr/>
        </p:nvSpPr>
        <p:spPr>
          <a:xfrm>
            <a:off x="8920264" y="4282856"/>
            <a:ext cx="3271736" cy="1200329"/>
          </a:xfrm>
          <a:prstGeom prst="rect">
            <a:avLst/>
          </a:prstGeom>
          <a:noFill/>
        </p:spPr>
        <p:txBody>
          <a:bodyPr wrap="square" rtlCol="0">
            <a:spAutoFit/>
          </a:bodyPr>
          <a:lstStyle/>
          <a:p>
            <a:r>
              <a:rPr lang="en-US" i="1" dirty="0" smtClean="0"/>
              <a:t>Introducing </a:t>
            </a:r>
          </a:p>
          <a:p>
            <a:r>
              <a:rPr lang="en-US" dirty="0" smtClean="0"/>
              <a:t>Christina Tortolani, PhD</a:t>
            </a:r>
          </a:p>
          <a:p>
            <a:r>
              <a:rPr lang="en-US" dirty="0" smtClean="0"/>
              <a:t>Associate Professor</a:t>
            </a:r>
          </a:p>
          <a:p>
            <a:r>
              <a:rPr lang="en-US" dirty="0" smtClean="0"/>
              <a:t>Rhode Island College</a:t>
            </a:r>
            <a:endParaRPr lang="en-US" dirty="0"/>
          </a:p>
        </p:txBody>
      </p:sp>
    </p:spTree>
    <p:extLst>
      <p:ext uri="{BB962C8B-B14F-4D97-AF65-F5344CB8AC3E}">
        <p14:creationId xmlns:p14="http://schemas.microsoft.com/office/powerpoint/2010/main" val="100107803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70C0"/>
      </a:dk2>
      <a:lt2>
        <a:srgbClr val="D9E0E6"/>
      </a:lt2>
      <a:accent1>
        <a:srgbClr val="00B0F0"/>
      </a:accent1>
      <a:accent2>
        <a:srgbClr val="0070C0"/>
      </a:accent2>
      <a:accent3>
        <a:srgbClr val="FFC000"/>
      </a:accent3>
      <a:accent4>
        <a:srgbClr val="7030A0"/>
      </a:accent4>
      <a:accent5>
        <a:srgbClr val="C00000"/>
      </a:accent5>
      <a:accent6>
        <a:srgbClr val="262626"/>
      </a:accent6>
      <a:hlink>
        <a:srgbClr val="92D050"/>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12162</TotalTime>
  <Words>1126</Words>
  <Application>Microsoft Office PowerPoint</Application>
  <PresentationFormat>Widescreen</PresentationFormat>
  <Paragraphs>175</Paragraphs>
  <Slides>13</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Symbol</vt:lpstr>
      <vt:lpstr>Office Theme</vt:lpstr>
      <vt:lpstr>Content slides</vt:lpstr>
      <vt:lpstr>1_Custom Design</vt:lpstr>
      <vt:lpstr>PowerPoint Presentation</vt:lpstr>
      <vt:lpstr>Introductions</vt:lpstr>
      <vt:lpstr>Today’s Main Goals &amp;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Path Forward: Supporting Primary Care Practices, Patients, and Families During a Global Pandemic</dc:title>
  <dc:creator>sdell</dc:creator>
  <cp:lastModifiedBy>Linda Cabral</cp:lastModifiedBy>
  <cp:revision>181</cp:revision>
  <cp:lastPrinted>2022-03-24T18:48:49Z</cp:lastPrinted>
  <dcterms:created xsi:type="dcterms:W3CDTF">2021-08-30T12:54:47Z</dcterms:created>
  <dcterms:modified xsi:type="dcterms:W3CDTF">2023-02-08T15:18:41Z</dcterms:modified>
</cp:coreProperties>
</file>