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4"/>
  </p:notesMasterIdLst>
  <p:sldIdLst>
    <p:sldId id="2146849010" r:id="rId5"/>
    <p:sldId id="2146847001" r:id="rId6"/>
    <p:sldId id="2146848972" r:id="rId7"/>
    <p:sldId id="2146848986" r:id="rId8"/>
    <p:sldId id="2146848995" r:id="rId9"/>
    <p:sldId id="2146848991" r:id="rId10"/>
    <p:sldId id="2146848971" r:id="rId11"/>
    <p:sldId id="2146849006" r:id="rId12"/>
    <p:sldId id="2146848942" r:id="rId13"/>
    <p:sldId id="2146848990" r:id="rId14"/>
    <p:sldId id="2146848992" r:id="rId15"/>
    <p:sldId id="2146849007" r:id="rId16"/>
    <p:sldId id="2146849008" r:id="rId17"/>
    <p:sldId id="2146849002" r:id="rId18"/>
    <p:sldId id="2146848966" r:id="rId19"/>
    <p:sldId id="2146847259" r:id="rId20"/>
    <p:sldId id="2146847260" r:id="rId21"/>
    <p:sldId id="2146849009" r:id="rId22"/>
    <p:sldId id="2146848999"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atie" initials="K" lastIdx="1" clrIdx="6">
    <p:extLst>
      <p:ext uri="{19B8F6BF-5375-455C-9EA6-DF929625EA0E}">
        <p15:presenceInfo xmlns:p15="http://schemas.microsoft.com/office/powerpoint/2012/main" userId="Katie" providerId="None"/>
      </p:ext>
    </p:extLst>
  </p:cmAuthor>
  <p:cmAuthor id="1" name="Casey" initials="C" lastIdx="21" clrIdx="0">
    <p:extLst>
      <p:ext uri="{19B8F6BF-5375-455C-9EA6-DF929625EA0E}">
        <p15:presenceInfo xmlns:p15="http://schemas.microsoft.com/office/powerpoint/2012/main" userId="Casey" providerId="None"/>
      </p:ext>
    </p:extLst>
  </p:cmAuthor>
  <p:cmAuthor id="8" name="Mallard, Trel" initials="MT" lastIdx="1" clrIdx="7">
    <p:extLst>
      <p:ext uri="{19B8F6BF-5375-455C-9EA6-DF929625EA0E}">
        <p15:presenceInfo xmlns:p15="http://schemas.microsoft.com/office/powerpoint/2012/main" userId="Mallard, Trel" providerId="None"/>
      </p:ext>
    </p:extLst>
  </p:cmAuthor>
  <p:cmAuthor id="2" name="Bunch, Christina" initials="BC" lastIdx="12" clrIdx="1">
    <p:extLst>
      <p:ext uri="{19B8F6BF-5375-455C-9EA6-DF929625EA0E}">
        <p15:presenceInfo xmlns:p15="http://schemas.microsoft.com/office/powerpoint/2012/main" userId="S::christina.bunch@dhhs.nc.gov::63d40f74-daeb-4951-b0fe-6d08483bf44e" providerId="AD"/>
      </p:ext>
    </p:extLst>
  </p:cmAuthor>
  <p:cmAuthor id="9" name="Guy, Dan" initials="GD" lastIdx="5" clrIdx="8">
    <p:extLst>
      <p:ext uri="{19B8F6BF-5375-455C-9EA6-DF929625EA0E}">
        <p15:presenceInfo xmlns:p15="http://schemas.microsoft.com/office/powerpoint/2012/main" userId="S::dan.guy@dhhs.nc.gov::296e1cde-e7cb-4eb7-872a-2c7272bce1df" providerId="AD"/>
      </p:ext>
    </p:extLst>
  </p:cmAuthor>
  <p:cmAuthor id="3" name="Bush, Melanie E" initials="BE" lastIdx="9" clrIdx="2">
    <p:extLst>
      <p:ext uri="{19B8F6BF-5375-455C-9EA6-DF929625EA0E}">
        <p15:presenceInfo xmlns:p15="http://schemas.microsoft.com/office/powerpoint/2012/main" userId="S::melanie.bush@dhhs.nc.gov::b47a0c96-d1fe-41f5-a768-549375b87e12" providerId="AD"/>
      </p:ext>
    </p:extLst>
  </p:cmAuthor>
  <p:cmAuthor id="10" name="Harris, Casey" initials="HC" lastIdx="1" clrIdx="9">
    <p:extLst>
      <p:ext uri="{19B8F6BF-5375-455C-9EA6-DF929625EA0E}">
        <p15:presenceInfo xmlns:p15="http://schemas.microsoft.com/office/powerpoint/2012/main" userId="S::casey.harris@accenture.com::438576cd-d9d4-425a-8a66-7706ab03d985" providerId="AD"/>
      </p:ext>
    </p:extLst>
  </p:cmAuthor>
  <p:cmAuthor id="4" name="Frazier, Darryl" initials="FD" lastIdx="3" clrIdx="3">
    <p:extLst>
      <p:ext uri="{19B8F6BF-5375-455C-9EA6-DF929625EA0E}">
        <p15:presenceInfo xmlns:p15="http://schemas.microsoft.com/office/powerpoint/2012/main" userId="S::darryl.frazier@dhhs.nc.gov::3edbecf7-822b-4499-9f7d-dcc7670f134f" providerId="AD"/>
      </p:ext>
    </p:extLst>
  </p:cmAuthor>
  <p:cmAuthor id="11" name="Sartain, Susan" initials="SS" lastIdx="2" clrIdx="10">
    <p:extLst>
      <p:ext uri="{19B8F6BF-5375-455C-9EA6-DF929625EA0E}">
        <p15:presenceInfo xmlns:p15="http://schemas.microsoft.com/office/powerpoint/2012/main" userId="S::susan.sartain@dhhs.nc.gov::85c84117-00b8-4ba5-9e6f-ae6380bc40ff" providerId="AD"/>
      </p:ext>
    </p:extLst>
  </p:cmAuthor>
  <p:cmAuthor id="5" name="Mallard, Trel" initials="MT [2]" lastIdx="1" clrIdx="4">
    <p:extLst>
      <p:ext uri="{19B8F6BF-5375-455C-9EA6-DF929625EA0E}">
        <p15:presenceInfo xmlns:p15="http://schemas.microsoft.com/office/powerpoint/2012/main" userId="S::trel.mallard_acn@dhhs.nc.gov::3d1f15bb-c071-4e24-808f-4a68fb1c7020" providerId="AD"/>
      </p:ext>
    </p:extLst>
  </p:cmAuthor>
  <p:cmAuthor id="12" name="Benitez, Adelina" initials="BA" lastIdx="1" clrIdx="11">
    <p:extLst>
      <p:ext uri="{19B8F6BF-5375-455C-9EA6-DF929625EA0E}">
        <p15:presenceInfo xmlns:p15="http://schemas.microsoft.com/office/powerpoint/2012/main" userId="S::adelina.benitez@dhhs.nc.gov::59bc5070-800e-471d-a2e7-ecb9c080760f" providerId="AD"/>
      </p:ext>
    </p:extLst>
  </p:cmAuthor>
  <p:cmAuthor id="6" name="Postiglione, Kevin F" initials="PF" lastIdx="1" clrIdx="5">
    <p:extLst>
      <p:ext uri="{19B8F6BF-5375-455C-9EA6-DF929625EA0E}">
        <p15:presenceInfo xmlns:p15="http://schemas.microsoft.com/office/powerpoint/2012/main" userId="S::kevin.postiglione_acn@dhhs.nc.gov::394c5adc-cf30-4692-8728-86e0f16800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5033" autoAdjust="0"/>
  </p:normalViewPr>
  <p:slideViewPr>
    <p:cSldViewPr snapToGrid="0">
      <p:cViewPr varScale="1">
        <p:scale>
          <a:sx n="78" d="100"/>
          <a:sy n="78" d="100"/>
        </p:scale>
        <p:origin x="571"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2-03-23T20:44:43.472" idx="2">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32F0D86-CB2E-46D4-915D-08D09982F85E}" type="datetimeFigureOut">
              <a:rPr lang="en-US" smtClean="0"/>
              <a:t>3/7/2023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1998DE-D79C-42C1-922F-23568D45D883}" type="slidenum">
              <a:rPr lang="en-US" smtClean="0"/>
              <a:t>‹#›</a:t>
            </a:fld>
            <a:endParaRPr lang="en-US"/>
          </a:p>
        </p:txBody>
      </p:sp>
    </p:spTree>
    <p:extLst>
      <p:ext uri="{BB962C8B-B14F-4D97-AF65-F5344CB8AC3E}">
        <p14:creationId xmlns:p14="http://schemas.microsoft.com/office/powerpoint/2010/main" val="286892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AC709E-37E8-4B6D-A52D-FCD64A3379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Chris	</a:t>
            </a:r>
          </a:p>
        </p:txBody>
      </p:sp>
    </p:spTree>
    <p:extLst>
      <p:ext uri="{BB962C8B-B14F-4D97-AF65-F5344CB8AC3E}">
        <p14:creationId xmlns:p14="http://schemas.microsoft.com/office/powerpoint/2010/main" val="1817345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u="sng" dirty="0">
              <a:solidFill>
                <a:srgbClr val="294B93"/>
              </a:solidFill>
              <a:effectLst/>
              <a:latin typeface="Arial"/>
              <a:ea typeface="Times New Roman" panose="02020603050405020304" pitchFamily="18" charset="0"/>
              <a:cs typeface="Arial"/>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10</a:t>
            </a:fld>
            <a:endParaRPr lang="en-US"/>
          </a:p>
        </p:txBody>
      </p:sp>
    </p:spTree>
    <p:extLst>
      <p:ext uri="{BB962C8B-B14F-4D97-AF65-F5344CB8AC3E}">
        <p14:creationId xmlns:p14="http://schemas.microsoft.com/office/powerpoint/2010/main" val="383154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01998DE-D79C-42C1-922F-23568D45D883}" type="slidenum">
              <a:rPr lang="en-US" smtClean="0"/>
              <a:t>11</a:t>
            </a:fld>
            <a:endParaRPr lang="en-US"/>
          </a:p>
        </p:txBody>
      </p:sp>
    </p:spTree>
    <p:extLst>
      <p:ext uri="{BB962C8B-B14F-4D97-AF65-F5344CB8AC3E}">
        <p14:creationId xmlns:p14="http://schemas.microsoft.com/office/powerpoint/2010/main" val="1433544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998DE-D79C-42C1-922F-23568D45D883}" type="slidenum">
              <a:rPr lang="en-US" smtClean="0"/>
              <a:t>12</a:t>
            </a:fld>
            <a:endParaRPr lang="en-US"/>
          </a:p>
        </p:txBody>
      </p:sp>
    </p:spTree>
    <p:extLst>
      <p:ext uri="{BB962C8B-B14F-4D97-AF65-F5344CB8AC3E}">
        <p14:creationId xmlns:p14="http://schemas.microsoft.com/office/powerpoint/2010/main" val="1923578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13</a:t>
            </a:fld>
            <a:endParaRPr lang="en-US"/>
          </a:p>
        </p:txBody>
      </p:sp>
    </p:spTree>
    <p:extLst>
      <p:ext uri="{BB962C8B-B14F-4D97-AF65-F5344CB8AC3E}">
        <p14:creationId xmlns:p14="http://schemas.microsoft.com/office/powerpoint/2010/main" val="218310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nSpc>
                <a:spcPct val="107000"/>
              </a:lnSpc>
              <a:spcBef>
                <a:spcPts val="0"/>
              </a:spcBef>
              <a:spcAft>
                <a:spcPts val="800"/>
              </a:spcAft>
            </a:pPr>
            <a:endParaRPr lang="en-US" dirty="0">
              <a:solidFill>
                <a:srgbClr val="000000"/>
              </a:solidFill>
              <a:latin typeface="Calibri" panose="020F0502020204030204" pitchFamily="34" charset="0"/>
              <a:ea typeface="Calibri" panose="020F0502020204030204" pitchFamily="34" charset="0"/>
              <a:cs typeface="Calibri" panose="020F0502020204030204"/>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14</a:t>
            </a:fld>
            <a:endParaRPr lang="en-US"/>
          </a:p>
        </p:txBody>
      </p:sp>
    </p:spTree>
    <p:extLst>
      <p:ext uri="{BB962C8B-B14F-4D97-AF65-F5344CB8AC3E}">
        <p14:creationId xmlns:p14="http://schemas.microsoft.com/office/powerpoint/2010/main" val="1118427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latin typeface="Franklin Gothic Medium"/>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15</a:t>
            </a:fld>
            <a:endParaRPr lang="en-US"/>
          </a:p>
        </p:txBody>
      </p:sp>
    </p:spTree>
    <p:extLst>
      <p:ext uri="{BB962C8B-B14F-4D97-AF65-F5344CB8AC3E}">
        <p14:creationId xmlns:p14="http://schemas.microsoft.com/office/powerpoint/2010/main" val="29095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dirty="0">
              <a:cs typeface="Calibri"/>
            </a:endParaRPr>
          </a:p>
        </p:txBody>
      </p:sp>
      <p:sp>
        <p:nvSpPr>
          <p:cNvPr id="4" name="Slide Number Placeholder 3"/>
          <p:cNvSpPr>
            <a:spLocks noGrp="1"/>
          </p:cNvSpPr>
          <p:nvPr>
            <p:ph type="sldNum" sz="quarter" idx="5"/>
          </p:nvPr>
        </p:nvSpPr>
        <p:spPr/>
        <p:txBody>
          <a:bodyPr/>
          <a:lstStyle/>
          <a:p>
            <a:fld id="{12D61FEA-4E0B-4DD6-A4AB-7D69498C806F}" type="slidenum">
              <a:rPr lang="en-US" smtClean="0"/>
              <a:t>16</a:t>
            </a:fld>
            <a:endParaRPr lang="en-US"/>
          </a:p>
        </p:txBody>
      </p:sp>
    </p:spTree>
    <p:extLst>
      <p:ext uri="{BB962C8B-B14F-4D97-AF65-F5344CB8AC3E}">
        <p14:creationId xmlns:p14="http://schemas.microsoft.com/office/powerpoint/2010/main" val="1595376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12D61FEA-4E0B-4DD6-A4AB-7D69498C806F}" type="slidenum">
              <a:rPr lang="en-US" smtClean="0"/>
              <a:t>17</a:t>
            </a:fld>
            <a:endParaRPr lang="en-US"/>
          </a:p>
        </p:txBody>
      </p:sp>
    </p:spTree>
    <p:extLst>
      <p:ext uri="{BB962C8B-B14F-4D97-AF65-F5344CB8AC3E}">
        <p14:creationId xmlns:p14="http://schemas.microsoft.com/office/powerpoint/2010/main" val="139950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18</a:t>
            </a:fld>
            <a:endParaRPr lang="en-US"/>
          </a:p>
        </p:txBody>
      </p:sp>
    </p:spTree>
    <p:extLst>
      <p:ext uri="{BB962C8B-B14F-4D97-AF65-F5344CB8AC3E}">
        <p14:creationId xmlns:p14="http://schemas.microsoft.com/office/powerpoint/2010/main" val="4197912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19</a:t>
            </a:fld>
            <a:endParaRPr lang="en-US"/>
          </a:p>
        </p:txBody>
      </p:sp>
    </p:spTree>
    <p:extLst>
      <p:ext uri="{BB962C8B-B14F-4D97-AF65-F5344CB8AC3E}">
        <p14:creationId xmlns:p14="http://schemas.microsoft.com/office/powerpoint/2010/main" val="328868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A4FD5B0-993B-4FCE-A86D-31B1F73B3467}"/>
              </a:ext>
            </a:extLst>
          </p:cNvPr>
          <p:cNvSpPr>
            <a:spLocks noGrp="1"/>
          </p:cNvSpPr>
          <p:nvPr>
            <p:ph type="body" idx="1"/>
          </p:nvPr>
        </p:nvSpPr>
        <p:spPr/>
        <p:txBody>
          <a:bodyPr/>
          <a:lstStyle/>
          <a:p>
            <a:endParaRPr lang="en-US" b="1" dirty="0">
              <a:cs typeface="Calibri" panose="020F0502020204030204"/>
            </a:endParaRPr>
          </a:p>
        </p:txBody>
      </p:sp>
    </p:spTree>
    <p:extLst>
      <p:ext uri="{BB962C8B-B14F-4D97-AF65-F5344CB8AC3E}">
        <p14:creationId xmlns:p14="http://schemas.microsoft.com/office/powerpoint/2010/main" val="111074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001998DE-D79C-42C1-922F-23568D45D883}" type="slidenum">
              <a:rPr lang="en-US" smtClean="0"/>
              <a:t>3</a:t>
            </a:fld>
            <a:endParaRPr lang="en-US"/>
          </a:p>
        </p:txBody>
      </p:sp>
    </p:spTree>
    <p:extLst>
      <p:ext uri="{BB962C8B-B14F-4D97-AF65-F5344CB8AC3E}">
        <p14:creationId xmlns:p14="http://schemas.microsoft.com/office/powerpoint/2010/main" val="46765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sz="1800" b="1" i="0" dirty="0">
              <a:solidFill>
                <a:srgbClr val="444444"/>
              </a:solidFill>
              <a:effectLst/>
              <a:latin typeface="Franklin Gothic Medium"/>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4</a:t>
            </a:fld>
            <a:endParaRPr lang="en-US"/>
          </a:p>
        </p:txBody>
      </p:sp>
    </p:spTree>
    <p:extLst>
      <p:ext uri="{BB962C8B-B14F-4D97-AF65-F5344CB8AC3E}">
        <p14:creationId xmlns:p14="http://schemas.microsoft.com/office/powerpoint/2010/main" val="439201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5</a:t>
            </a:fld>
            <a:endParaRPr lang="en-US"/>
          </a:p>
        </p:txBody>
      </p:sp>
    </p:spTree>
    <p:extLst>
      <p:ext uri="{BB962C8B-B14F-4D97-AF65-F5344CB8AC3E}">
        <p14:creationId xmlns:p14="http://schemas.microsoft.com/office/powerpoint/2010/main" val="234965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n-US" sz="1800" b="1" dirty="0">
              <a:solidFill>
                <a:schemeClr val="tx1"/>
              </a:solidFill>
              <a:effectLst/>
              <a:latin typeface="Calibri"/>
              <a:ea typeface="Times New Roman" panose="02020603050405020304" pitchFamily="18" charset="0"/>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6</a:t>
            </a:fld>
            <a:endParaRPr lang="en-US"/>
          </a:p>
        </p:txBody>
      </p:sp>
    </p:spTree>
    <p:extLst>
      <p:ext uri="{BB962C8B-B14F-4D97-AF65-F5344CB8AC3E}">
        <p14:creationId xmlns:p14="http://schemas.microsoft.com/office/powerpoint/2010/main" val="314574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spcAft>
                <a:spcPts val="800"/>
              </a:spcAft>
              <a:buFont typeface="Arial" panose="020B0604020202020204" pitchFamily="34" charset="0"/>
              <a:buChar char="•"/>
            </a:pPr>
            <a:endParaRPr lang="en-US" sz="1200" b="1" u="sng" dirty="0">
              <a:latin typeface="+mn-lt"/>
              <a:cs typeface="Calibri"/>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7</a:t>
            </a:fld>
            <a:endParaRPr lang="en-US"/>
          </a:p>
        </p:txBody>
      </p:sp>
    </p:spTree>
    <p:extLst>
      <p:ext uri="{BB962C8B-B14F-4D97-AF65-F5344CB8AC3E}">
        <p14:creationId xmlns:p14="http://schemas.microsoft.com/office/powerpoint/2010/main" val="394131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998DE-D79C-42C1-922F-23568D45D883}" type="slidenum">
              <a:rPr lang="en-US" smtClean="0"/>
              <a:t>8</a:t>
            </a:fld>
            <a:endParaRPr lang="en-US"/>
          </a:p>
        </p:txBody>
      </p:sp>
    </p:spTree>
    <p:extLst>
      <p:ext uri="{BB962C8B-B14F-4D97-AF65-F5344CB8AC3E}">
        <p14:creationId xmlns:p14="http://schemas.microsoft.com/office/powerpoint/2010/main" val="3930795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US" b="0" i="0" dirty="0">
              <a:solidFill>
                <a:schemeClr val="tx1"/>
              </a:solidFill>
              <a:effectLst/>
              <a:latin typeface="TransportNew"/>
            </a:endParaRPr>
          </a:p>
        </p:txBody>
      </p:sp>
      <p:sp>
        <p:nvSpPr>
          <p:cNvPr id="4" name="Slide Number Placeholder 3"/>
          <p:cNvSpPr>
            <a:spLocks noGrp="1"/>
          </p:cNvSpPr>
          <p:nvPr>
            <p:ph type="sldNum" sz="quarter" idx="5"/>
          </p:nvPr>
        </p:nvSpPr>
        <p:spPr/>
        <p:txBody>
          <a:bodyPr/>
          <a:lstStyle/>
          <a:p>
            <a:fld id="{001998DE-D79C-42C1-922F-23568D45D883}" type="slidenum">
              <a:rPr lang="en-US" smtClean="0"/>
              <a:t>9</a:t>
            </a:fld>
            <a:endParaRPr lang="en-US"/>
          </a:p>
        </p:txBody>
      </p:sp>
    </p:spTree>
    <p:extLst>
      <p:ext uri="{BB962C8B-B14F-4D97-AF65-F5344CB8AC3E}">
        <p14:creationId xmlns:p14="http://schemas.microsoft.com/office/powerpoint/2010/main" val="4261194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7"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52149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696385"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endParaRPr lang="en-US"/>
          </a:p>
        </p:txBody>
      </p:sp>
      <p:sp>
        <p:nvSpPr>
          <p:cNvPr id="22" name="Slide Number Placeholder 21"/>
          <p:cNvSpPr>
            <a:spLocks noGrp="1"/>
          </p:cNvSpPr>
          <p:nvPr>
            <p:ph type="sldNum" sz="quarter" idx="14"/>
          </p:nvPr>
        </p:nvSpPr>
        <p:spPr>
          <a:xfrm>
            <a:off x="11074401" y="6573308"/>
            <a:ext cx="752131" cy="284692"/>
          </a:xfrm>
          <a:prstGeom prst="rect">
            <a:avLst/>
          </a:prstGeo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1" y="624054"/>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3">
            <a:extLst>
              <a:ext uri="{FF2B5EF4-FFF2-40B4-BE49-F238E27FC236}">
                <a16:creationId xmlns:a16="http://schemas.microsoft.com/office/drawing/2014/main" id="{23A4CF44-B873-4757-9559-3B02237942BC}"/>
              </a:ext>
            </a:extLst>
          </p:cNvPr>
          <p:cNvSpPr>
            <a:spLocks noGrp="1"/>
          </p:cNvSpPr>
          <p:nvPr>
            <p:ph type="ftr" sz="quarter" idx="13"/>
          </p:nvPr>
        </p:nvSpPr>
        <p:spPr>
          <a:xfrm>
            <a:off x="0" y="6599256"/>
            <a:ext cx="5775403" cy="239570"/>
          </a:xfrm>
        </p:spPr>
        <p:txBody>
          <a:bodyPr/>
          <a:lstStyle/>
          <a:p>
            <a:r>
              <a:rPr lang="en-US"/>
              <a:t>MEDICAID TRANSFORMATION OPERATIONS - DRAFT</a:t>
            </a:r>
          </a:p>
        </p:txBody>
      </p:sp>
    </p:spTree>
    <p:extLst>
      <p:ext uri="{BB962C8B-B14F-4D97-AF65-F5344CB8AC3E}">
        <p14:creationId xmlns:p14="http://schemas.microsoft.com/office/powerpoint/2010/main" val="835053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7"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3"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3"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3"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443099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8" y="2051009"/>
            <a:ext cx="2698311" cy="202082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4" y="2051009"/>
            <a:ext cx="7699023" cy="2020824"/>
          </a:xfrm>
        </p:spPr>
        <p:txBody>
          <a:bodyPr anchor="ctr">
            <a:noAutofit/>
          </a:bodyPr>
          <a:lstStyle>
            <a:lvl1pPr marL="0" indent="0">
              <a:buNone/>
              <a:defRPr sz="3600" baseline="0">
                <a:solidFill>
                  <a:schemeClr val="accent3">
                    <a:lumMod val="75000"/>
                  </a:schemeClr>
                </a:solidFill>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4" y="4071833"/>
            <a:ext cx="7699023" cy="948752"/>
          </a:xfrm>
        </p:spPr>
        <p:txBody>
          <a:bodyPr anchor="b">
            <a:noAutofit/>
          </a:bodyPr>
          <a:lstStyle>
            <a:lvl1pPr marL="0" indent="0">
              <a:lnSpc>
                <a:spcPct val="100000"/>
              </a:lnSpc>
              <a:spcBef>
                <a:spcPts val="0"/>
              </a:spcBef>
              <a:buNone/>
              <a:defRPr sz="2800" baseline="0">
                <a:solidFill>
                  <a:schemeClr val="accent3">
                    <a:lumMod val="75000"/>
                  </a:schemeClr>
                </a:solidFill>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4" y="5020585"/>
            <a:ext cx="7699023" cy="488226"/>
          </a:xfrm>
        </p:spPr>
        <p:txBody>
          <a:bodyPr anchor="b">
            <a:noAutofit/>
          </a:bodyPr>
          <a:lstStyle>
            <a:lvl1pPr marL="0" indent="0">
              <a:buNone/>
              <a:defRPr sz="2400" baseline="0">
                <a:solidFill>
                  <a:schemeClr val="accent3">
                    <a:lumMod val="75000"/>
                  </a:schemeClr>
                </a:solidFill>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1134806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r>
              <a:rPr lang="en-US"/>
              <a:t>Click to add footnote, reference or source</a:t>
            </a:r>
          </a:p>
        </p:txBody>
      </p:sp>
      <p:sp>
        <p:nvSpPr>
          <p:cNvPr id="19" name="Rectangle 18"/>
          <p:cNvSpPr/>
          <p:nvPr userDrawn="1"/>
        </p:nvSpPr>
        <p:spPr>
          <a:xfrm>
            <a:off x="0" y="6590658"/>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1"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3"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143924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Top Rule">
    <p:spTree>
      <p:nvGrpSpPr>
        <p:cNvPr id="1" name=""/>
        <p:cNvGrpSpPr/>
        <p:nvPr/>
      </p:nvGrpSpPr>
      <p:grpSpPr>
        <a:xfrm>
          <a:off x="0" y="0"/>
          <a:ext cx="0" cy="0"/>
          <a:chOff x="0" y="0"/>
          <a:chExt cx="0" cy="0"/>
        </a:xfrm>
      </p:grpSpPr>
      <p:sp>
        <p:nvSpPr>
          <p:cNvPr id="7" name="Rectangle 6"/>
          <p:cNvSpPr/>
          <p:nvPr userDrawn="1"/>
        </p:nvSpPr>
        <p:spPr>
          <a:xfrm>
            <a:off x="0" y="6590658"/>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 name="Title 1"/>
          <p:cNvSpPr>
            <a:spLocks noGrp="1"/>
          </p:cNvSpPr>
          <p:nvPr>
            <p:ph type="title" hasCustomPrompt="1"/>
          </p:nvPr>
        </p:nvSpPr>
        <p:spPr>
          <a:xfrm>
            <a:off x="731524" y="457200"/>
            <a:ext cx="10670257"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3" name="Slide Number Placeholder 21"/>
          <p:cNvSpPr>
            <a:spLocks noGrp="1"/>
          </p:cNvSpPr>
          <p:nvPr>
            <p:ph type="sldNum" sz="quarter" idx="14"/>
          </p:nvPr>
        </p:nvSpPr>
        <p:spPr>
          <a:xfrm>
            <a:off x="11074401"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470521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201" y="2051009"/>
            <a:ext cx="2518730" cy="2401064"/>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p:spPr>
        <p:txBody>
          <a:bodyPr anchor="ctr">
            <a:noAutofit/>
          </a:bodyPr>
          <a:lstStyle>
            <a:lvl1pPr marL="0" indent="0">
              <a:buNone/>
              <a:defRPr sz="3600" baseline="0">
                <a:latin typeface="Franklin Gothic Demi Cond" panose="020B07060304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p:spPr>
        <p:txBody>
          <a:bodyPr anchor="b">
            <a:noAutofit/>
          </a:bodyPr>
          <a:lstStyle>
            <a:lvl1pPr marL="0" indent="0">
              <a:lnSpc>
                <a:spcPct val="100000"/>
              </a:lnSpc>
              <a:spcBef>
                <a:spcPts val="0"/>
              </a:spcBef>
              <a:buNone/>
              <a:defRPr sz="28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p:spPr>
        <p:txBody>
          <a:bodyPr anchor="b">
            <a:normAutofit/>
          </a:bodyPr>
          <a:lstStyle>
            <a:lvl1pPr marL="0" indent="0">
              <a:buNone/>
              <a:defRPr sz="24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164955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Bullets">
    <p:spTree>
      <p:nvGrpSpPr>
        <p:cNvPr id="1" name=""/>
        <p:cNvGrpSpPr/>
        <p:nvPr/>
      </p:nvGrpSpPr>
      <p:grpSpPr>
        <a:xfrm>
          <a:off x="0" y="0"/>
          <a:ext cx="0" cy="0"/>
          <a:chOff x="0" y="0"/>
          <a:chExt cx="0" cy="0"/>
        </a:xfrm>
      </p:grpSpPr>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lIns="89833" tIns="44917" rIns="89833" bIns="44917" rtlCol="0" anchor="ctr"/>
          <a:lstStyle/>
          <a:p>
            <a:pPr defTabSz="898379" eaLnBrk="1" fontAlgn="auto" hangingPunct="1">
              <a:spcBef>
                <a:spcPts val="0"/>
              </a:spcBef>
              <a:spcAft>
                <a:spcPts val="0"/>
              </a:spcAft>
            </a:pPr>
            <a:endParaRPr lang="en-US" sz="1412">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2" y="1447801"/>
            <a:ext cx="10517717" cy="4592638"/>
          </a:xfrm>
        </p:spPr>
        <p:txBody>
          <a:bodyPr>
            <a:noAutofit/>
          </a:bodyPr>
          <a:lstStyle>
            <a:lvl1pPr marL="224595" indent="-224595">
              <a:lnSpc>
                <a:spcPct val="100000"/>
              </a:lnSpc>
              <a:spcBef>
                <a:spcPts val="1180"/>
              </a:spcBef>
              <a:defRPr sz="2735">
                <a:latin typeface="+mn-lt"/>
              </a:defRPr>
            </a:lvl1pPr>
            <a:lvl2pPr marL="566166" indent="-229277">
              <a:lnSpc>
                <a:spcPct val="100000"/>
              </a:lnSpc>
              <a:buFont typeface="Franklin Gothic Medium" panose="020B0603020102020204" pitchFamily="34" charset="0"/>
              <a:buChar char="−"/>
              <a:defRPr sz="2382">
                <a:latin typeface="+mn-lt"/>
              </a:defRPr>
            </a:lvl2pPr>
            <a:lvl3pPr marL="956087" indent="-224595">
              <a:lnSpc>
                <a:spcPct val="100000"/>
              </a:lnSpc>
              <a:defRPr sz="1941">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573308"/>
            <a:ext cx="752131" cy="284692"/>
          </a:xfrm>
        </p:spPr>
        <p:txBody>
          <a:bodyPr/>
          <a:lstStyle>
            <a:lvl1pPr>
              <a:defRPr sz="971">
                <a:solidFill>
                  <a:sysClr val="windowText" lastClr="000000"/>
                </a:solidFill>
                <a:latin typeface="+mn-lt"/>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0" y="624054"/>
            <a:ext cx="10457689" cy="548640"/>
          </a:xfrm>
        </p:spPr>
        <p:txBody>
          <a:bodyPr anchor="t">
            <a:noAutofit/>
          </a:bodyPr>
          <a:lstStyle>
            <a:lvl1pPr algn="l">
              <a:defRPr sz="3530" b="1" i="0" baseline="0">
                <a:solidFill>
                  <a:schemeClr val="tx1"/>
                </a:solidFill>
                <a:latin typeface="+mn-lt"/>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4962" tIns="47482" rIns="94962" bIns="47482"/>
          <a:lstStyle/>
          <a:p>
            <a:pPr defTabSz="898379" eaLnBrk="1" fontAlgn="auto" hangingPunct="1">
              <a:spcBef>
                <a:spcPts val="0"/>
              </a:spcBef>
              <a:spcAft>
                <a:spcPts val="0"/>
              </a:spcAft>
              <a:defRPr/>
            </a:pPr>
            <a:endParaRPr lang="en-US" sz="1765">
              <a:solidFill>
                <a:srgbClr val="000000"/>
              </a:solidFill>
              <a:latin typeface="Calibri"/>
              <a:cs typeface="Arial" charset="0"/>
            </a:endParaRPr>
          </a:p>
        </p:txBody>
      </p:sp>
    </p:spTree>
    <p:extLst>
      <p:ext uri="{BB962C8B-B14F-4D97-AF65-F5344CB8AC3E}">
        <p14:creationId xmlns:p14="http://schemas.microsoft.com/office/powerpoint/2010/main" val="2604522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838200" y="6356354"/>
            <a:ext cx="7315200" cy="365125"/>
          </a:xfrm>
          <a:prstGeom prst="rect">
            <a:avLst/>
          </a:prstGeom>
        </p:spPr>
        <p:txBody>
          <a:bodyPr vert="horz" lIns="91440" tIns="45720" rIns="91440" bIns="45720" rtlCol="0" anchor="ctr"/>
          <a:lstStyle>
            <a:lvl1pPr algn="l">
              <a:defRPr sz="1000">
                <a:solidFill>
                  <a:schemeClr val="tx1"/>
                </a:solidFill>
                <a:latin typeface="Franklin Gothic Demi Cond" panose="020B0706030402020204" pitchFamily="34" charset="0"/>
              </a:defRPr>
            </a:lvl1pPr>
          </a:lstStyle>
          <a:p>
            <a:r>
              <a:rPr lang="en-US"/>
              <a:t>MEDICAID TRANSFORMATION PROGRAM STATUS REPORT</a:t>
            </a:r>
          </a:p>
        </p:txBody>
      </p:sp>
      <p:sp>
        <p:nvSpPr>
          <p:cNvPr id="7" name="Slide Number Placeholder 5">
            <a:extLst>
              <a:ext uri="{FF2B5EF4-FFF2-40B4-BE49-F238E27FC236}">
                <a16:creationId xmlns:a16="http://schemas.microsoft.com/office/drawing/2014/main" id="{45CB2066-70A3-416E-A210-EB9AE03C681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00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8798146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9" r:id="rId4"/>
    <p:sldLayoutId id="2147483670" r:id="rId5"/>
    <p:sldLayoutId id="2147483673" r:id="rId6"/>
    <p:sldLayoutId id="2147483676" r:id="rId7"/>
    <p:sldLayoutId id="2147483677" r:id="rId8"/>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685800" rtl="0" eaLnBrk="1" latinLnBrk="0" hangingPunct="1">
        <a:lnSpc>
          <a:spcPct val="90000"/>
        </a:lnSpc>
        <a:spcBef>
          <a:spcPct val="0"/>
        </a:spcBef>
        <a:buNone/>
        <a:defRPr sz="3600" b="0" i="0" u="none" kern="1200">
          <a:solidFill>
            <a:srgbClr val="002060"/>
          </a:solidFill>
          <a:latin typeface="Franklin Gothic Demi Cond" panose="020B07060304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u="none" kern="1200">
          <a:solidFill>
            <a:schemeClr val="tx1"/>
          </a:solidFill>
          <a:latin typeface="Franklin Gothic Medium" panose="020B06030201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r20.rs6.net/tn.jsp?f=0012cYZhDUFYT50rrCJP8Sfd4pbq3-pqpwKgcOKLmNcT0YZQd7eKsmiYGXZQ-tPGzHKNQpVFuReW3MiPY-GCez6B4Jc-BvqQtH1DjWJQnZykswK27IvTk2tVHfOJWLcb-nEhKGvAqx1L9GwGqIPN_wZ9hiPzpKRhVtBxohXVRe0m7dHyCW03u8XxJY_AfcIUExvNzH_Zs6Wc2mXdb_63spF3d1a0ovO5cQ1m7cs8Q1bh6BnWEM18tiSdkM-KeKnOxD9Wnj_JnHKfvFTPeIT5XtrKA==&amp;c=TPVbV-Z1-oO33GQ7n8f8ZeONNB57VsNaVSAek92f3XRkwJJsW6puEg==&amp;ch=cw5KIp7Pg52IQZu3tsvZOVsI9kV0RFAyk6HP92TjiJcPhpPkOXQ6Gw==__;!!HYmSToo!YGEwz4AOB1dDqA5TRynEKnIO4XFZlwlZfEy63rq4RlQMz_tBsiu4XbNDoOkMgd1a7LW13XtzyOHD6ACi5Ro3ubKqi_5X0f9k-h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medicaid.ncdhhs.gov/nc-health-choice-move-medicaid"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zoom.us/webinar/register/WN_m_8q640tQvqv5cm-uKNohg#/registratio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hyperlink" Target="https://www.ncdhhs.gov/about/department-initiatives/healthy-opportunities/healthy-opportunities-pilot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cdhhs.gov/about/department-initiatives/healthy-opportunities/healthy-opportunities-pilots/healthy-opportunities-pilots-work"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www.ncdhhs.gov/media/12642/download?attachment" TargetMode="Externa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8" Type="http://schemas.openxmlformats.org/officeDocument/2006/relationships/hyperlink" Target="http://medicaid.ncdhhs.gov/pdm-cvo" TargetMode="External"/><Relationship Id="rId13" Type="http://schemas.openxmlformats.org/officeDocument/2006/relationships/image" Target="../media/image12.jpeg"/><Relationship Id="rId3" Type="http://schemas.openxmlformats.org/officeDocument/2006/relationships/hyperlink" Target="mailto:Medicaid.ProviderOmbudsman@dhhs.nc.gov" TargetMode="External"/><Relationship Id="rId7" Type="http://schemas.openxmlformats.org/officeDocument/2006/relationships/hyperlink" Target="https://urldefense.com/v3/__https:/r20.rs6.net/tn.jsp?f=0012cYZhDUFYT50rrCJP8Sfd4pbq3-pqpwKgcOKLmNcT0YZQd7eKsmiYGXZQ-tPGzHKNQpVFuReW3MiPY-GCez6B4Jc-BvqQtH1DjWJQnZykswK27IvTk2tVHfOJWLcb-nEhKGvAqx1L9GwGqIPN_wZ9hiPzpKRhVtBxohXVRe0m7dHyCW03u8XxJY_AfcIUExvNzH_Zs6Wc2mXdb_63spF3d1a0ovO5cQ1m7cs8Q1bh6BnWEM18tiSdkM-KeKnOxD9Wnj_JnHKfvFTPeIT5XtrKA==&amp;c=TPVbV-Z1-oO33GQ7n8f8ZeONNB57VsNaVSAek92f3XRkwJJsW6puEg==&amp;ch=cw5KIp7Pg52IQZu3tsvZOVsI9kV0RFAyk6HP92TjiJcPhpPkOXQ6Gw==__;!!HYmSToo!YGEwz4AOB1dDqA5TRynEKnIO4XFZlwlZfEy63rq4RlQMz_tBsiu4XbNDoOkMgd1a7LW13XtzyOHD6ACi5Ro3ubKqi_5X0f9k-hg$" TargetMode="External"/><Relationship Id="rId12" Type="http://schemas.openxmlformats.org/officeDocument/2006/relationships/hyperlink" Target="https://zoom.us/webinar/register/WN_m_8q640tQvqv5cm-uKNohg#/registration"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urldefense.com/v3/__https:/r20.rs6.net/tn.jsp?f=001UHHRjMCsMI9lCFSKNCvdY0D1q1Y2wv3Nq1ugegx3xFMd8jgbdQsTedu_22eWeU8Dt_LmbYAosqppRF65MCgMl3TtE8fTmXUkoahZgL7P1962bAs6qEvp1ZYdsF_GeGtS_BkLAOj1QJtCiGrEP9FYYV60OLSyVW7XZXrOACOpK9zkeYB4adES8c-NNUFGpEreTgTdb_B00BcwUl7zlHU_lX-Fcehmru7c&amp;c=yYqr_T2MLNeHKtFABlmnyJ1UDOY7zSVnW3EOayOKZ-puTg_7vrsUpw==&amp;ch=9OZ-hpvrmaUuAL3TkHDUUFTlIeISfmQQQ0kHq7jTuaDvuLTAirQbnw==__;!!HYmSToo!dg03zSUTJLD2Fi3QuidqjOwupTpEMi0qvnJL3pvSxHthySu6xblMAA_1cWoOtOxNqw2vz3BR8Rj-ffiooc8N0G7ZuMFHEOHdYO8$" TargetMode="External"/><Relationship Id="rId11" Type="http://schemas.openxmlformats.org/officeDocument/2006/relationships/hyperlink" Target="https://www.ncdhhs.gov/media/12642/download?attachment" TargetMode="External"/><Relationship Id="rId5" Type="http://schemas.openxmlformats.org/officeDocument/2006/relationships/hyperlink" Target="https://medicaid.ncdhhs.gov/blog/2023/01/10/voluntary-reverification-coming-soon-some-providers" TargetMode="External"/><Relationship Id="rId10" Type="http://schemas.openxmlformats.org/officeDocument/2006/relationships/hyperlink" Target="https://www.ncdhhs.gov/about/department-initiatives/healthy-opportunities" TargetMode="External"/><Relationship Id="rId4" Type="http://schemas.openxmlformats.org/officeDocument/2006/relationships/hyperlink" Target="https://www.nctracks.nc.gov/content/public/providers/provider-recredentialing.htm" TargetMode="External"/><Relationship Id="rId9" Type="http://schemas.openxmlformats.org/officeDocument/2006/relationships/hyperlink" Target="https://medicaid.ncdhhs.gov/nc-health-choice-move-medicai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mailto:Medicaid.ProviderOmbudsman@dhhs.nc.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wp-content/uploads/2023/01/SAP-H.R.-382-H.J.-Res.-7.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nctracks.nc.gov/content/public/providers/provider-recredentialing.htm"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medicaid.ncdhhs.gov/blog/2023/01/10/voluntary-reverification-coming-soon-some-provider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r20.rs6.net/tn.jsp?f=001UHHRjMCsMI9lCFSKNCvdY0D1q1Y2wv3Nq1ugegx3xFMd8jgbdQsTedu_22eWeU8Dt_LmbYAosqppRF65MCgMl3TtE8fTmXUkoahZgL7P1962bAs6qEvp1ZYdsF_GeGtS_BkLAOj1QJtCiGrEP9FYYV60OLSyVW7XZXrOACOpK9zkeYB4adES8c-NNUFGpEreTgTdb_B00BcwUl7zlHU_lX-Fcehmru7c&amp;c=yYqr_T2MLNeHKtFABlmnyJ1UDOY7zSVnW3EOayOKZ-puTg_7vrsUpw==&amp;ch=9OZ-hpvrmaUuAL3TkHDUUFTlIeISfmQQQ0kHq7jTuaDvuLTAirQbnw==__;!!HYmSToo!dg03zSUTJLD2Fi3QuidqjOwupTpEMi0qvnJL3pvSxHthySu6xblMAA_1cWoOtOxNqw2vz3BR8Rj-ffiooc8N0G7ZuMFHEOHdYO8$"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nctracks.nc.gov/"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medicaid.ncdhhs.gov/blog/2021/09/21/keep-nctracks-records-current-avoid-claims-processing-issu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3B624B-A27B-4A46-8CF9-4C4D0E2C2A34}"/>
              </a:ext>
            </a:extLst>
          </p:cNvPr>
          <p:cNvSpPr>
            <a:spLocks noGrp="1"/>
          </p:cNvSpPr>
          <p:nvPr>
            <p:ph type="body" sz="quarter" idx="10"/>
          </p:nvPr>
        </p:nvSpPr>
        <p:spPr>
          <a:xfrm>
            <a:off x="3330799" y="421965"/>
            <a:ext cx="8210843" cy="2296552"/>
          </a:xfrm>
        </p:spPr>
        <p:txBody>
          <a:bodyPr/>
          <a:lstStyle/>
          <a:p>
            <a:pPr algn="ctr"/>
            <a:r>
              <a:rPr lang="en-US" sz="4000">
                <a:latin typeface="Franklin Gothic Demi Cond"/>
              </a:rPr>
              <a:t>Virtual Office Hours: Provider Enrollment Hot Topics &amp; Reminders</a:t>
            </a:r>
            <a:endParaRPr lang="en-US"/>
          </a:p>
        </p:txBody>
      </p:sp>
      <p:sp>
        <p:nvSpPr>
          <p:cNvPr id="8" name="Text Placeholder 7">
            <a:extLst>
              <a:ext uri="{FF2B5EF4-FFF2-40B4-BE49-F238E27FC236}">
                <a16:creationId xmlns:a16="http://schemas.microsoft.com/office/drawing/2014/main" id="{EFF4AF4C-3651-412D-89B6-7C770241DFF4}"/>
              </a:ext>
            </a:extLst>
          </p:cNvPr>
          <p:cNvSpPr>
            <a:spLocks noGrp="1"/>
          </p:cNvSpPr>
          <p:nvPr>
            <p:ph type="body" sz="quarter" idx="12"/>
          </p:nvPr>
        </p:nvSpPr>
        <p:spPr>
          <a:xfrm>
            <a:off x="6118574" y="2395959"/>
            <a:ext cx="2990134" cy="506027"/>
          </a:xfrm>
        </p:spPr>
        <p:txBody>
          <a:bodyPr>
            <a:normAutofit/>
          </a:bodyPr>
          <a:lstStyle/>
          <a:p>
            <a:r>
              <a:rPr lang="en-US">
                <a:latin typeface="Franklin Gothic Medium"/>
              </a:rPr>
              <a:t>March 8, 2023 </a:t>
            </a:r>
            <a:endParaRPr lang="en-US">
              <a:latin typeface="Franklin Gothic Medium" panose="020B0603020102020204" pitchFamily="34" charset="0"/>
            </a:endParaRPr>
          </a:p>
        </p:txBody>
      </p:sp>
      <p:sp>
        <p:nvSpPr>
          <p:cNvPr id="5" name="Rectangle 4">
            <a:extLst>
              <a:ext uri="{FF2B5EF4-FFF2-40B4-BE49-F238E27FC236}">
                <a16:creationId xmlns:a16="http://schemas.microsoft.com/office/drawing/2014/main" id="{D16DB648-FB85-4AA2-A9E4-979FA4AF3646}"/>
              </a:ext>
            </a:extLst>
          </p:cNvPr>
          <p:cNvSpPr/>
          <p:nvPr/>
        </p:nvSpPr>
        <p:spPr>
          <a:xfrm>
            <a:off x="87396" y="4947183"/>
            <a:ext cx="3192086" cy="1661993"/>
          </a:xfrm>
          <a:prstGeom prst="rect">
            <a:avLst/>
          </a:prstGeom>
          <a:solidFill>
            <a:schemeClr val="bg1"/>
          </a:solidFill>
          <a:ln w="38100">
            <a:solidFill>
              <a:schemeClr val="accent5">
                <a:lumMod val="50000"/>
              </a:schemeClr>
            </a:solidFill>
          </a:ln>
        </p:spPr>
        <p:txBody>
          <a:bodyPr wrap="square">
            <a:spAutoFit/>
          </a:bodyPr>
          <a:lstStyle/>
          <a:p>
            <a:r>
              <a:rPr lang="en-US" sz="1600" b="1" dirty="0">
                <a:latin typeface="Calibri" panose="020F0502020204030204" pitchFamily="34" charset="0"/>
                <a:ea typeface="Calibri" panose="020F0502020204030204" pitchFamily="34" charset="0"/>
              </a:rPr>
              <a:t>RCC (Relay Conference Captioning)  </a:t>
            </a:r>
          </a:p>
          <a:p>
            <a:r>
              <a:rPr lang="en-US" sz="1600" dirty="0">
                <a:latin typeface="Calibri" panose="020F0502020204030204" pitchFamily="34" charset="0"/>
                <a:ea typeface="Calibri" panose="020F0502020204030204" pitchFamily="34" charset="0"/>
              </a:rPr>
              <a:t>Participants can access real-time captioning for this webinar here:</a:t>
            </a:r>
          </a:p>
          <a:p>
            <a:r>
              <a:rPr lang="en-US" u="sng" dirty="0">
                <a:solidFill>
                  <a:srgbClr val="403F34"/>
                </a:solidFill>
                <a:latin typeface="TeleNeo Regular"/>
                <a:ea typeface="Calibri" panose="020F0502020204030204" pitchFamily="34" charset="0"/>
                <a:cs typeface="Calibri" panose="020F0502020204030204" pitchFamily="34" charset="0"/>
              </a:rPr>
              <a:t>https://www.captionedtext.com/client/event.aspx?EventID=5367066&amp;</a:t>
            </a:r>
            <a:r>
              <a:rPr lang="en-US" u="sng">
                <a:solidFill>
                  <a:srgbClr val="403F34"/>
                </a:solidFill>
                <a:latin typeface="TeleNeo Regular"/>
                <a:ea typeface="Calibri" panose="020F0502020204030204" pitchFamily="34" charset="0"/>
                <a:cs typeface="Calibri" panose="020F0502020204030204" pitchFamily="34" charset="0"/>
              </a:rPr>
              <a:t>CustomerID=290</a:t>
            </a:r>
            <a:endParaRPr lang="en-US" sz="1600" dirty="0">
              <a:solidFill>
                <a:srgbClr val="FF0000"/>
              </a:solidFill>
              <a:latin typeface="Calibri" panose="020F0502020204030204" pitchFamily="34" charset="0"/>
              <a:ea typeface="Calibri" panose="020F0502020204030204" pitchFamily="34" charset="0"/>
            </a:endParaRPr>
          </a:p>
        </p:txBody>
      </p:sp>
      <p:sp>
        <p:nvSpPr>
          <p:cNvPr id="3" name="TextBox 2">
            <a:extLst>
              <a:ext uri="{FF2B5EF4-FFF2-40B4-BE49-F238E27FC236}">
                <a16:creationId xmlns:a16="http://schemas.microsoft.com/office/drawing/2014/main" id="{D1B805B3-A102-48CD-A738-A3C7CD53EAA6}"/>
              </a:ext>
            </a:extLst>
          </p:cNvPr>
          <p:cNvSpPr txBox="1"/>
          <p:nvPr/>
        </p:nvSpPr>
        <p:spPr>
          <a:xfrm>
            <a:off x="4175424" y="3459707"/>
            <a:ext cx="6659131" cy="1200329"/>
          </a:xfrm>
          <a:prstGeom prst="rect">
            <a:avLst/>
          </a:prstGeom>
          <a:noFill/>
        </p:spPr>
        <p:txBody>
          <a:bodyPr wrap="none" lIns="91440" tIns="45720" rIns="91440" bIns="45720" rtlCol="0" anchor="t">
            <a:spAutoFit/>
          </a:bodyPr>
          <a:lstStyle/>
          <a:p>
            <a:r>
              <a:rPr lang="en-US" sz="2400">
                <a:latin typeface="Franklin Gothic Medium"/>
              </a:rPr>
              <a:t>Susan Sartain, Provider Relations Representative</a:t>
            </a:r>
          </a:p>
          <a:p>
            <a:r>
              <a:rPr lang="en-US" sz="2400">
                <a:latin typeface="Franklin Gothic Medium"/>
              </a:rPr>
              <a:t>Michael Herrera, Provider Relations Supervisor</a:t>
            </a:r>
          </a:p>
          <a:p>
            <a:r>
              <a:rPr lang="en-US" sz="2400">
                <a:latin typeface="Franklin Gothic Medium"/>
              </a:rPr>
              <a:t>Serja Goram, Provider Relations Representative</a:t>
            </a:r>
          </a:p>
        </p:txBody>
      </p:sp>
    </p:spTree>
    <p:extLst>
      <p:ext uri="{BB962C8B-B14F-4D97-AF65-F5344CB8AC3E}">
        <p14:creationId xmlns:p14="http://schemas.microsoft.com/office/powerpoint/2010/main" val="2454137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1C68-A587-C87B-5A4C-537C62710597}"/>
              </a:ext>
            </a:extLst>
          </p:cNvPr>
          <p:cNvSpPr>
            <a:spLocks noGrp="1"/>
          </p:cNvSpPr>
          <p:nvPr>
            <p:ph type="title"/>
          </p:nvPr>
        </p:nvSpPr>
        <p:spPr>
          <a:xfrm>
            <a:off x="1559379" y="675924"/>
            <a:ext cx="9073242" cy="876632"/>
          </a:xfrm>
        </p:spPr>
        <p:txBody>
          <a:bodyPr/>
          <a:lstStyle/>
          <a:p>
            <a:pPr algn="ctr"/>
            <a:r>
              <a:rPr lang="en-US" sz="2800">
                <a:effectLst/>
                <a:latin typeface="Franklin Gothic Medium" panose="020B0603020102020204" pitchFamily="34" charset="0"/>
                <a:ea typeface="Calibri" panose="020F0502020204030204" pitchFamily="34" charset="0"/>
                <a:cs typeface="Calibri" panose="020F0502020204030204" pitchFamily="34" charset="0"/>
              </a:rPr>
              <a:t>Office Administrator (OA) Change Tips: How to Answer </a:t>
            </a:r>
            <a:br>
              <a:rPr lang="en-US" sz="2800">
                <a:effectLst/>
                <a:latin typeface="Franklin Gothic Medium" panose="020B0603020102020204" pitchFamily="34" charset="0"/>
                <a:ea typeface="Calibri" panose="020F0502020204030204" pitchFamily="34" charset="0"/>
                <a:cs typeface="Calibri" panose="020F0502020204030204" pitchFamily="34" charset="0"/>
              </a:rPr>
            </a:br>
            <a:r>
              <a:rPr lang="en-US" sz="2800">
                <a:effectLst/>
                <a:latin typeface="Franklin Gothic Medium" panose="020B0603020102020204" pitchFamily="34" charset="0"/>
                <a:ea typeface="Calibri" panose="020F0502020204030204" pitchFamily="34" charset="0"/>
                <a:cs typeface="Calibri" panose="020F0502020204030204" pitchFamily="34" charset="0"/>
              </a:rPr>
              <a:t>the </a:t>
            </a:r>
            <a:r>
              <a:rPr lang="en-US" sz="2800" u="sng">
                <a:effectLst/>
                <a:latin typeface="Franklin Gothic Medium" panose="020B0603020102020204" pitchFamily="34" charset="0"/>
                <a:ea typeface="Calibri" panose="020F0502020204030204" pitchFamily="34" charset="0"/>
                <a:cs typeface="Calibri" panose="020F0502020204030204" pitchFamily="34" charset="0"/>
              </a:rPr>
              <a:t>Continued Access </a:t>
            </a:r>
            <a:r>
              <a:rPr lang="en-US" sz="2800">
                <a:effectLst/>
                <a:latin typeface="Franklin Gothic Medium" panose="020B0603020102020204" pitchFamily="34" charset="0"/>
                <a:ea typeface="Calibri" panose="020F0502020204030204" pitchFamily="34" charset="0"/>
                <a:cs typeface="Calibri" panose="020F0502020204030204" pitchFamily="34" charset="0"/>
              </a:rPr>
              <a:t>Question in an OA Change Request</a:t>
            </a:r>
            <a:endParaRPr lang="en-US" sz="280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2E12DB34-8D94-8BC8-E4D1-75B8C4C1A4E8}"/>
              </a:ext>
            </a:extLst>
          </p:cNvPr>
          <p:cNvSpPr>
            <a:spLocks noGrp="1"/>
          </p:cNvSpPr>
          <p:nvPr>
            <p:ph type="sldNum" sz="quarter" idx="14"/>
          </p:nvPr>
        </p:nvSpPr>
        <p:spPr/>
        <p:txBody>
          <a:bodyPr/>
          <a:lstStyle/>
          <a:p>
            <a:fld id="{11F27F3A-B3E9-41ED-AF8F-A365F10BB65F}" type="slidenum">
              <a:rPr lang="en-US" smtClean="0"/>
              <a:pPr/>
              <a:t>10</a:t>
            </a:fld>
            <a:endParaRPr lang="en-US"/>
          </a:p>
        </p:txBody>
      </p:sp>
      <p:sp>
        <p:nvSpPr>
          <p:cNvPr id="4" name="TextBox 3">
            <a:extLst>
              <a:ext uri="{FF2B5EF4-FFF2-40B4-BE49-F238E27FC236}">
                <a16:creationId xmlns:a16="http://schemas.microsoft.com/office/drawing/2014/main" id="{CAA94826-51A8-7454-2DB5-4098E70C2977}"/>
              </a:ext>
            </a:extLst>
          </p:cNvPr>
          <p:cNvSpPr txBox="1"/>
          <p:nvPr/>
        </p:nvSpPr>
        <p:spPr>
          <a:xfrm>
            <a:off x="957696" y="1903777"/>
            <a:ext cx="10276608" cy="3170099"/>
          </a:xfrm>
          <a:prstGeom prst="rect">
            <a:avLst/>
          </a:prstGeom>
          <a:noFill/>
        </p:spPr>
        <p:txBody>
          <a:bodyPr wrap="square" rtlCol="0">
            <a:spAutoFit/>
          </a:bodyPr>
          <a:lstStyle/>
          <a:p>
            <a:pPr marL="342900" marR="0" indent="-342900">
              <a:spcBef>
                <a:spcPts val="0"/>
              </a:spcBef>
              <a:spcAft>
                <a:spcPts val="0"/>
              </a:spcAft>
              <a:buFont typeface="Arial" panose="020B0604020202020204" pitchFamily="34" charset="0"/>
              <a:buChar char="•"/>
            </a:pPr>
            <a:r>
              <a:rPr lang="en-US" sz="2000">
                <a:effectLst/>
                <a:latin typeface="Franklin Gothic Medium" panose="020B0603020102020204" pitchFamily="34" charset="0"/>
                <a:ea typeface="Times New Roman" panose="02020603050405020304" pitchFamily="18" charset="0"/>
              </a:rPr>
              <a:t>When completing an OA change request, users will see the question “Do you want the existing user to continue to have access to this NPI?” with answer choices of “yes” or “no.” </a:t>
            </a:r>
          </a:p>
          <a:p>
            <a:pPr marL="800100" lvl="1" indent="-342900">
              <a:buFont typeface="Wingdings" panose="05000000000000000000" pitchFamily="2" charset="2"/>
              <a:buChar char="Ø"/>
            </a:pPr>
            <a:r>
              <a:rPr lang="en-US" sz="2000">
                <a:effectLst/>
                <a:latin typeface="Franklin Gothic Medium" panose="020B0603020102020204" pitchFamily="34" charset="0"/>
                <a:ea typeface="Times New Roman" panose="02020603050405020304" pitchFamily="18" charset="0"/>
              </a:rPr>
              <a:t>This answer determines future access for NPIs previously associated with the OA.</a:t>
            </a:r>
            <a:endParaRPr lang="en-US" sz="2000">
              <a:effectLst/>
              <a:latin typeface="Franklin Gothic Medium" panose="020B0603020102020204" pitchFamily="34" charset="0"/>
              <a:ea typeface="Calibri" panose="020F0502020204030204" pitchFamily="34" charset="0"/>
            </a:endParaRPr>
          </a:p>
          <a:p>
            <a:pPr marL="0" marR="0">
              <a:spcBef>
                <a:spcPts val="0"/>
              </a:spcBef>
              <a:spcAft>
                <a:spcPts val="0"/>
              </a:spcAft>
            </a:pPr>
            <a:r>
              <a:rPr lang="en-US" sz="2000">
                <a:effectLst/>
                <a:latin typeface="Franklin Gothic Medium" panose="020B0603020102020204" pitchFamily="34" charset="0"/>
                <a:ea typeface="Times New Roman" panose="02020603050405020304" pitchFamily="18" charset="0"/>
              </a:rPr>
              <a:t> </a:t>
            </a:r>
            <a:endParaRPr lang="en-US" sz="2000">
              <a:effectLst/>
              <a:latin typeface="Franklin Gothic Medium" panose="020B060302010202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a:effectLst/>
                <a:latin typeface="Franklin Gothic Medium" panose="020B0603020102020204" pitchFamily="34" charset="0"/>
                <a:ea typeface="Times New Roman" panose="02020603050405020304" pitchFamily="18" charset="0"/>
              </a:rPr>
              <a:t>Selecting “yes” means all </a:t>
            </a:r>
            <a:r>
              <a:rPr lang="en-US" sz="2000" b="1">
                <a:effectLst/>
                <a:latin typeface="Franklin Gothic Medium" panose="020B0603020102020204" pitchFamily="34" charset="0"/>
                <a:ea typeface="Times New Roman" panose="02020603050405020304" pitchFamily="18" charset="0"/>
              </a:rPr>
              <a:t>other</a:t>
            </a:r>
            <a:r>
              <a:rPr lang="en-US" sz="2000">
                <a:effectLst/>
                <a:latin typeface="Franklin Gothic Medium" panose="020B0603020102020204" pitchFamily="34" charset="0"/>
                <a:ea typeface="Times New Roman" panose="02020603050405020304" pitchFamily="18" charset="0"/>
              </a:rPr>
              <a:t> users (previously associated with the NPI) will remain associated with the NPI. </a:t>
            </a:r>
          </a:p>
          <a:p>
            <a:pPr marL="342900" marR="0" indent="-342900">
              <a:spcBef>
                <a:spcPts val="0"/>
              </a:spcBef>
              <a:spcAft>
                <a:spcPts val="0"/>
              </a:spcAft>
              <a:buFont typeface="Arial" panose="020B0604020202020204" pitchFamily="34" charset="0"/>
              <a:buChar char="•"/>
            </a:pPr>
            <a:endParaRPr lang="en-US" sz="2000">
              <a:latin typeface="Franklin Gothic Medium" panose="020B0603020102020204" pitchFamily="34" charset="0"/>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000">
                <a:effectLst/>
                <a:latin typeface="Franklin Gothic Medium" panose="020B0603020102020204" pitchFamily="34" charset="0"/>
                <a:ea typeface="Times New Roman" panose="02020603050405020304" pitchFamily="18" charset="0"/>
              </a:rPr>
              <a:t>Selecting “no” means most </a:t>
            </a:r>
            <a:r>
              <a:rPr lang="en-US" sz="2000" b="1">
                <a:effectLst/>
                <a:latin typeface="Franklin Gothic Medium" panose="020B0603020102020204" pitchFamily="34" charset="0"/>
                <a:ea typeface="Times New Roman" panose="02020603050405020304" pitchFamily="18" charset="0"/>
              </a:rPr>
              <a:t>other</a:t>
            </a:r>
            <a:r>
              <a:rPr lang="en-US" sz="2000">
                <a:effectLst/>
                <a:latin typeface="Franklin Gothic Medium" panose="020B0603020102020204" pitchFamily="34" charset="0"/>
                <a:ea typeface="Times New Roman" panose="02020603050405020304" pitchFamily="18" charset="0"/>
              </a:rPr>
              <a:t> users will </a:t>
            </a:r>
            <a:r>
              <a:rPr lang="en-US" sz="2000" u="sng">
                <a:effectLst/>
                <a:latin typeface="Franklin Gothic Medium" panose="020B0603020102020204" pitchFamily="34" charset="0"/>
                <a:ea typeface="Times New Roman" panose="02020603050405020304" pitchFamily="18" charset="0"/>
              </a:rPr>
              <a:t>NOT</a:t>
            </a:r>
            <a:r>
              <a:rPr lang="en-US" sz="2000">
                <a:effectLst/>
                <a:latin typeface="Franklin Gothic Medium" panose="020B0603020102020204" pitchFamily="34" charset="0"/>
                <a:ea typeface="Times New Roman" panose="02020603050405020304" pitchFamily="18" charset="0"/>
              </a:rPr>
              <a:t> remain associated with the NPI. Regardless of answering “yes” or “”no,” all </a:t>
            </a:r>
            <a:r>
              <a:rPr lang="en-US" sz="2000" b="1">
                <a:effectLst/>
                <a:latin typeface="Franklin Gothic Medium" panose="020B0603020102020204" pitchFamily="34" charset="0"/>
                <a:ea typeface="Times New Roman" panose="02020603050405020304" pitchFamily="18" charset="0"/>
              </a:rPr>
              <a:t>existing</a:t>
            </a:r>
            <a:r>
              <a:rPr lang="en-US" sz="2000">
                <a:effectLst/>
                <a:latin typeface="Franklin Gothic Medium" panose="020B0603020102020204" pitchFamily="34" charset="0"/>
                <a:ea typeface="Times New Roman" panose="02020603050405020304" pitchFamily="18" charset="0"/>
              </a:rPr>
              <a:t> owners and managing relationship (MR) users will remain associated with the NPI.</a:t>
            </a:r>
            <a:endParaRPr lang="en-US" sz="2000">
              <a:effectLst/>
              <a:latin typeface="Franklin Gothic Medium" panose="020B06030201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3BACF7CA-866F-912E-F7F1-5DF6D7163C0B}"/>
              </a:ext>
            </a:extLst>
          </p:cNvPr>
          <p:cNvSpPr txBox="1"/>
          <p:nvPr/>
        </p:nvSpPr>
        <p:spPr>
          <a:xfrm>
            <a:off x="893619" y="5676080"/>
            <a:ext cx="11041376" cy="276999"/>
          </a:xfrm>
          <a:prstGeom prst="rect">
            <a:avLst/>
          </a:prstGeom>
          <a:noFill/>
        </p:spPr>
        <p:txBody>
          <a:bodyPr wrap="square" rtlCol="0">
            <a:spAutoFit/>
          </a:bodyPr>
          <a:lstStyle/>
          <a:p>
            <a:r>
              <a:rPr lang="en-US" sz="1200">
                <a:latin typeface="Franklin Gothic Medium" panose="020B0603020102020204" pitchFamily="34" charset="0"/>
              </a:rPr>
              <a:t>More information on the OA change process and common questions can be found on the updated </a:t>
            </a:r>
            <a:r>
              <a:rPr lang="en-US" sz="1200" u="sng">
                <a:solidFill>
                  <a:srgbClr val="294B93"/>
                </a:solidFill>
                <a:effectLst/>
                <a:latin typeface="Franklin Gothic Medium" panose="020B0603020102020204" pitchFamily="34" charset="0"/>
                <a:ea typeface="Times New Roman" panose="02020603050405020304" pitchFamily="18" charset="0"/>
                <a:hlinkClick r:id="rId3"/>
              </a:rPr>
              <a:t>FAQ page</a:t>
            </a:r>
            <a:r>
              <a:rPr lang="en-US" sz="1200">
                <a:solidFill>
                  <a:srgbClr val="294B93"/>
                </a:solidFill>
                <a:effectLst/>
                <a:latin typeface="Franklin Gothic Medium" panose="020B0603020102020204" pitchFamily="34" charset="0"/>
                <a:ea typeface="Times New Roman" panose="02020603050405020304" pitchFamily="18" charset="0"/>
              </a:rPr>
              <a:t>.</a:t>
            </a:r>
            <a:endParaRPr lang="en-US" sz="1200">
              <a:latin typeface="Franklin Gothic Medium" panose="020B0603020102020204" pitchFamily="34" charset="0"/>
            </a:endParaRPr>
          </a:p>
        </p:txBody>
      </p:sp>
    </p:spTree>
    <p:extLst>
      <p:ext uri="{BB962C8B-B14F-4D97-AF65-F5344CB8AC3E}">
        <p14:creationId xmlns:p14="http://schemas.microsoft.com/office/powerpoint/2010/main" val="893811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00039-FCF2-AACC-F020-0BFBF6502DF4}"/>
              </a:ext>
            </a:extLst>
          </p:cNvPr>
          <p:cNvSpPr>
            <a:spLocks noGrp="1"/>
          </p:cNvSpPr>
          <p:nvPr>
            <p:ph type="body" sz="quarter" idx="10"/>
          </p:nvPr>
        </p:nvSpPr>
        <p:spPr>
          <a:xfrm>
            <a:off x="838204" y="2117758"/>
            <a:ext cx="10514189" cy="3018645"/>
          </a:xfrm>
        </p:spPr>
        <p:txBody>
          <a:bodyPr vert="horz" lIns="91440" tIns="45720" rIns="91440" bIns="45720" rtlCol="0" anchor="t">
            <a:noAutofit/>
          </a:bodyPr>
          <a:lstStyle/>
          <a:p>
            <a:r>
              <a:rPr lang="en-US" sz="2000">
                <a:latin typeface="Franklin Gothic Medium"/>
              </a:rPr>
              <a:t>A new Medicare-only Lite enrollment has been added in </a:t>
            </a:r>
            <a:r>
              <a:rPr lang="en-US" sz="2000" err="1">
                <a:latin typeface="Franklin Gothic Medium"/>
              </a:rPr>
              <a:t>NCTracks</a:t>
            </a:r>
            <a:r>
              <a:rPr lang="en-US" sz="2000">
                <a:latin typeface="Franklin Gothic Medium"/>
              </a:rPr>
              <a:t> to align with CMS requirements.</a:t>
            </a:r>
          </a:p>
          <a:p>
            <a:r>
              <a:rPr lang="en-US" sz="2000">
                <a:latin typeface="Franklin Gothic Medium"/>
              </a:rPr>
              <a:t>This update allows Medicare-enrolled providers to complete a simplified enrollment that will allow them to access a remittance advice (RA) for the Medicare crossover claim. It facilitates a provider’s ability to receive a Medicaid RA and claim Medicare bad debt.</a:t>
            </a:r>
          </a:p>
          <a:p>
            <a:r>
              <a:rPr lang="en-US" sz="2000">
                <a:latin typeface="Franklin Gothic Medium"/>
              </a:rPr>
              <a:t>No taxonomy, application fee, training, or fingerprinting is required for this application under NC Medicaid.</a:t>
            </a:r>
          </a:p>
          <a:p>
            <a:r>
              <a:rPr lang="en-US" sz="2000">
                <a:latin typeface="Franklin Gothic Medium"/>
              </a:rPr>
              <a:t>Enrollment lasts one year, and providers must re-enroll annually.</a:t>
            </a:r>
          </a:p>
        </p:txBody>
      </p:sp>
      <p:sp>
        <p:nvSpPr>
          <p:cNvPr id="3" name="Text Placeholder 2">
            <a:extLst>
              <a:ext uri="{FF2B5EF4-FFF2-40B4-BE49-F238E27FC236}">
                <a16:creationId xmlns:a16="http://schemas.microsoft.com/office/drawing/2014/main" id="{E4B8140B-A65A-AC0E-E9F8-E27E81BEFC57}"/>
              </a:ext>
            </a:extLst>
          </p:cNvPr>
          <p:cNvSpPr>
            <a:spLocks noGrp="1"/>
          </p:cNvSpPr>
          <p:nvPr>
            <p:ph type="body" sz="quarter" idx="11"/>
          </p:nvPr>
        </p:nvSpPr>
        <p:spPr/>
        <p:txBody>
          <a:bodyPr/>
          <a:lstStyle/>
          <a:p>
            <a:endParaRPr lang="en-US"/>
          </a:p>
        </p:txBody>
      </p:sp>
      <p:sp>
        <p:nvSpPr>
          <p:cNvPr id="4" name="Slide Number Placeholder 3">
            <a:extLst>
              <a:ext uri="{FF2B5EF4-FFF2-40B4-BE49-F238E27FC236}">
                <a16:creationId xmlns:a16="http://schemas.microsoft.com/office/drawing/2014/main" id="{C469717C-9D15-7792-41F2-2C1D52980A09}"/>
              </a:ext>
            </a:extLst>
          </p:cNvPr>
          <p:cNvSpPr>
            <a:spLocks noGrp="1"/>
          </p:cNvSpPr>
          <p:nvPr>
            <p:ph type="sldNum" sz="quarter" idx="14"/>
          </p:nvPr>
        </p:nvSpPr>
        <p:spPr/>
        <p:txBody>
          <a:bodyPr/>
          <a:lstStyle/>
          <a:p>
            <a:fld id="{11F27F3A-B3E9-41ED-AF8F-A365F10BB65F}" type="slidenum">
              <a:rPr lang="en-US" smtClean="0"/>
              <a:pPr/>
              <a:t>11</a:t>
            </a:fld>
            <a:endParaRPr lang="en-US"/>
          </a:p>
        </p:txBody>
      </p:sp>
      <p:sp>
        <p:nvSpPr>
          <p:cNvPr id="5" name="Title 4">
            <a:extLst>
              <a:ext uri="{FF2B5EF4-FFF2-40B4-BE49-F238E27FC236}">
                <a16:creationId xmlns:a16="http://schemas.microsoft.com/office/drawing/2014/main" id="{CDDBF819-849D-A3B7-147E-1EF38112ABFA}"/>
              </a:ext>
            </a:extLst>
          </p:cNvPr>
          <p:cNvSpPr>
            <a:spLocks noGrp="1"/>
          </p:cNvSpPr>
          <p:nvPr>
            <p:ph type="title"/>
          </p:nvPr>
        </p:nvSpPr>
        <p:spPr>
          <a:xfrm>
            <a:off x="1526696" y="1011053"/>
            <a:ext cx="9137203" cy="548640"/>
          </a:xfrm>
        </p:spPr>
        <p:txBody>
          <a:bodyPr/>
          <a:lstStyle/>
          <a:p>
            <a:r>
              <a:rPr lang="en-US">
                <a:latin typeface="Franklin Gothic Medium" panose="020B0603020102020204" pitchFamily="34" charset="0"/>
                <a:cs typeface="Times New Roman"/>
              </a:rPr>
              <a:t> Medicare-only Lite Enrollment Application  </a:t>
            </a:r>
          </a:p>
        </p:txBody>
      </p:sp>
    </p:spTree>
    <p:extLst>
      <p:ext uri="{BB962C8B-B14F-4D97-AF65-F5344CB8AC3E}">
        <p14:creationId xmlns:p14="http://schemas.microsoft.com/office/powerpoint/2010/main" val="270660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8C35-50F4-6482-F761-3A5F14D09C36}"/>
              </a:ext>
            </a:extLst>
          </p:cNvPr>
          <p:cNvSpPr>
            <a:spLocks noGrp="1"/>
          </p:cNvSpPr>
          <p:nvPr>
            <p:ph type="title"/>
          </p:nvPr>
        </p:nvSpPr>
        <p:spPr>
          <a:xfrm>
            <a:off x="1061825" y="896561"/>
            <a:ext cx="6989654" cy="835037"/>
          </a:xfrm>
        </p:spPr>
        <p:txBody>
          <a:bodyPr/>
          <a:lstStyle/>
          <a:p>
            <a:pPr algn="ctr"/>
            <a:r>
              <a:rPr lang="en-US" sz="2800">
                <a:latin typeface="Franklin Gothic Medium"/>
                <a:cs typeface="Times New Roman"/>
              </a:rPr>
              <a:t>Recent Changes to Managing Employee and Owner Attestation on </a:t>
            </a:r>
            <a:r>
              <a:rPr lang="en-US" sz="2800" err="1">
                <a:latin typeface="Franklin Gothic Medium"/>
                <a:cs typeface="Times New Roman"/>
              </a:rPr>
              <a:t>NCTracks</a:t>
            </a:r>
            <a:r>
              <a:rPr lang="en-US" sz="2800">
                <a:latin typeface="Franklin Gothic Medium"/>
                <a:cs typeface="Times New Roman"/>
              </a:rPr>
              <a:t> Applications</a:t>
            </a:r>
            <a:br>
              <a:rPr lang="en-US"/>
            </a:br>
            <a:endParaRPr lang="en-US" sz="1600"/>
          </a:p>
        </p:txBody>
      </p:sp>
      <p:sp>
        <p:nvSpPr>
          <p:cNvPr id="3" name="Slide Number Placeholder 2">
            <a:extLst>
              <a:ext uri="{FF2B5EF4-FFF2-40B4-BE49-F238E27FC236}">
                <a16:creationId xmlns:a16="http://schemas.microsoft.com/office/drawing/2014/main" id="{E0E1DAA0-8635-59D6-CEB4-40A61DFF3B30}"/>
              </a:ext>
            </a:extLst>
          </p:cNvPr>
          <p:cNvSpPr>
            <a:spLocks noGrp="1"/>
          </p:cNvSpPr>
          <p:nvPr>
            <p:ph type="sldNum" sz="quarter" idx="14"/>
          </p:nvPr>
        </p:nvSpPr>
        <p:spPr/>
        <p:txBody>
          <a:bodyPr/>
          <a:lstStyle/>
          <a:p>
            <a:fld id="{11F27F3A-B3E9-41ED-AF8F-A365F10BB65F}" type="slidenum">
              <a:rPr lang="en-US" smtClean="0"/>
              <a:pPr/>
              <a:t>12</a:t>
            </a:fld>
            <a:endParaRPr lang="en-US"/>
          </a:p>
        </p:txBody>
      </p:sp>
      <p:sp>
        <p:nvSpPr>
          <p:cNvPr id="7" name="TextBox 6">
            <a:extLst>
              <a:ext uri="{FF2B5EF4-FFF2-40B4-BE49-F238E27FC236}">
                <a16:creationId xmlns:a16="http://schemas.microsoft.com/office/drawing/2014/main" id="{580B4AB7-6801-BE86-03CE-A87E17C356EE}"/>
              </a:ext>
            </a:extLst>
          </p:cNvPr>
          <p:cNvSpPr txBox="1"/>
          <p:nvPr/>
        </p:nvSpPr>
        <p:spPr>
          <a:xfrm>
            <a:off x="232119" y="2160462"/>
            <a:ext cx="11727762" cy="3464795"/>
          </a:xfrm>
          <a:prstGeom prst="rect">
            <a:avLst/>
          </a:prstGeom>
          <a:noFill/>
        </p:spPr>
        <p:txBody>
          <a:bodyPr wrap="square" lIns="91440" tIns="45720" rIns="91440" bIns="45720" rtlCol="0" anchor="t">
            <a:spAutoFit/>
          </a:bodyPr>
          <a:lstStyle/>
          <a:p>
            <a:pPr marL="342900" indent="-342900">
              <a:lnSpc>
                <a:spcPct val="107000"/>
              </a:lnSpc>
              <a:buFont typeface="Symbol" panose="05050102010706020507" pitchFamily="18" charset="2"/>
              <a:buChar char=""/>
            </a:pPr>
            <a:r>
              <a:rPr lang="en-US" sz="2000" kern="1200">
                <a:solidFill>
                  <a:srgbClr val="002060"/>
                </a:solidFill>
                <a:effectLst/>
                <a:latin typeface="Franklin Gothic Medium"/>
                <a:ea typeface="Times New Roman" panose="02020603050405020304" pitchFamily="18" charset="0"/>
                <a:cs typeface="Times New Roman"/>
              </a:rPr>
              <a:t>Currently, </a:t>
            </a:r>
            <a:r>
              <a:rPr lang="en-US" sz="2000" kern="1200" err="1">
                <a:solidFill>
                  <a:srgbClr val="002060"/>
                </a:solidFill>
                <a:effectLst/>
                <a:latin typeface="Franklin Gothic Medium"/>
                <a:ea typeface="Times New Roman" panose="02020603050405020304" pitchFamily="18" charset="0"/>
                <a:cs typeface="Times New Roman"/>
              </a:rPr>
              <a:t>NCTracks</a:t>
            </a:r>
            <a:r>
              <a:rPr lang="en-US" sz="2000" kern="1200">
                <a:solidFill>
                  <a:srgbClr val="002060"/>
                </a:solidFill>
                <a:effectLst/>
                <a:latin typeface="Franklin Gothic Medium"/>
                <a:ea typeface="Times New Roman" panose="02020603050405020304" pitchFamily="18" charset="0"/>
                <a:cs typeface="Times New Roman"/>
              </a:rPr>
              <a:t> compares the managing employees listed on an organization’s initial enrollment application against the managing employees listed in the Medicare Provider Enrollment, Chain and Ownership System (PECOS). If managing employees listed on the application do not match those listed in PECOS, the application is denied.</a:t>
            </a:r>
            <a:r>
              <a:rPr lang="en-US" sz="2000">
                <a:solidFill>
                  <a:srgbClr val="002060"/>
                </a:solidFill>
                <a:latin typeface="Franklin Gothic Medium"/>
                <a:ea typeface="Times New Roman" panose="02020603050405020304" pitchFamily="18" charset="0"/>
                <a:cs typeface="Times New Roman"/>
              </a:rPr>
              <a:t> </a:t>
            </a:r>
            <a:endParaRPr lang="en-US" sz="2000" kern="1200">
              <a:solidFill>
                <a:srgbClr val="002060"/>
              </a:solidFill>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pPr>
            <a:endParaRPr lang="en-US" sz="20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000" kern="1200">
                <a:solidFill>
                  <a:srgbClr val="002060"/>
                </a:solidFill>
                <a:effectLst/>
                <a:latin typeface="Franklin Gothic Medium"/>
                <a:ea typeface="Times New Roman" panose="02020603050405020304" pitchFamily="18" charset="0"/>
                <a:cs typeface="Times New Roman"/>
              </a:rPr>
              <a:t>As of February 26, 2023, </a:t>
            </a:r>
            <a:r>
              <a:rPr lang="en-US" sz="2000" kern="1200" err="1">
                <a:solidFill>
                  <a:srgbClr val="002060"/>
                </a:solidFill>
                <a:effectLst/>
                <a:latin typeface="Franklin Gothic Medium"/>
                <a:ea typeface="Times New Roman" panose="02020603050405020304" pitchFamily="18" charset="0"/>
                <a:cs typeface="Times New Roman"/>
              </a:rPr>
              <a:t>NCTracks</a:t>
            </a:r>
            <a:r>
              <a:rPr lang="en-US" sz="2000" kern="1200">
                <a:solidFill>
                  <a:srgbClr val="002060"/>
                </a:solidFill>
                <a:effectLst/>
                <a:latin typeface="Franklin Gothic Medium"/>
                <a:ea typeface="Times New Roman" panose="02020603050405020304" pitchFamily="18" charset="0"/>
                <a:cs typeface="Times New Roman"/>
              </a:rPr>
              <a:t> no longer compares the managing employees listed on initial enrollment applications to the managing employees listed in PECOS, and </a:t>
            </a:r>
            <a:r>
              <a:rPr lang="en-US" sz="2000">
                <a:solidFill>
                  <a:srgbClr val="002060"/>
                </a:solidFill>
                <a:latin typeface="Franklin Gothic Medium"/>
                <a:ea typeface="Times New Roman" panose="02020603050405020304" pitchFamily="18" charset="0"/>
                <a:cs typeface="Times New Roman"/>
              </a:rPr>
              <a:t>a</a:t>
            </a:r>
            <a:r>
              <a:rPr lang="en-US" sz="2000" kern="1200">
                <a:solidFill>
                  <a:srgbClr val="002060"/>
                </a:solidFill>
                <a:effectLst/>
                <a:latin typeface="Franklin Gothic Medium"/>
                <a:ea typeface="Times New Roman" panose="02020603050405020304" pitchFamily="18" charset="0"/>
                <a:cs typeface="Times New Roman"/>
              </a:rPr>
              <a:t>pplications will no longer be denied due to managing employees not matching those listed in PECOS.</a:t>
            </a:r>
          </a:p>
          <a:p>
            <a:pPr marL="342900" marR="0" lvl="0" indent="-342900">
              <a:lnSpc>
                <a:spcPct val="107000"/>
              </a:lnSpc>
              <a:spcBef>
                <a:spcPts val="0"/>
              </a:spcBef>
              <a:spcAft>
                <a:spcPts val="800"/>
              </a:spcAft>
              <a:buFont typeface="Symbol" panose="05050102010706020507" pitchFamily="18" charset="2"/>
              <a:buChar char=""/>
            </a:pPr>
            <a:r>
              <a:rPr lang="en-US" sz="2000">
                <a:solidFill>
                  <a:srgbClr val="002060"/>
                </a:solidFill>
                <a:effectLst/>
                <a:latin typeface="Franklin Gothic Medium"/>
                <a:ea typeface="Calibri" panose="020F0502020204030204" pitchFamily="34" charset="0"/>
                <a:cs typeface="Times New Roman"/>
              </a:rPr>
              <a:t>Note – This change does not impact Owners. Owners listed on the organization initial enrollment application will still require matching against the Owner listed in PECOS to avoid application denial.</a:t>
            </a:r>
            <a:endParaRPr lang="en-US" sz="2000">
              <a:solidFill>
                <a:srgbClr val="002060"/>
              </a:solidFill>
              <a:effectLst/>
              <a:highlight>
                <a:srgbClr val="FFFF00"/>
              </a:highlight>
              <a:latin typeface="Franklin Gothic Medium"/>
              <a:ea typeface="Calibri" panose="020F0502020204030204" pitchFamily="34" charset="0"/>
              <a:cs typeface="Times New Roman"/>
            </a:endParaRPr>
          </a:p>
        </p:txBody>
      </p:sp>
      <p:pic>
        <p:nvPicPr>
          <p:cNvPr id="1026" name="Picture 2" descr="NCTRACKS Brochure">
            <a:extLst>
              <a:ext uri="{FF2B5EF4-FFF2-40B4-BE49-F238E27FC236}">
                <a16:creationId xmlns:a16="http://schemas.microsoft.com/office/drawing/2014/main" id="{E4479845-DAD4-3AF7-54BF-E40D63B3C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479" y="643701"/>
            <a:ext cx="317182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25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2D66B9-4F47-7789-80CB-0A93EA5C807B}"/>
              </a:ext>
            </a:extLst>
          </p:cNvPr>
          <p:cNvSpPr>
            <a:spLocks noGrp="1"/>
          </p:cNvSpPr>
          <p:nvPr>
            <p:ph type="body" sz="quarter" idx="10"/>
          </p:nvPr>
        </p:nvSpPr>
        <p:spPr>
          <a:xfrm>
            <a:off x="1097279" y="1278512"/>
            <a:ext cx="9997440" cy="4518494"/>
          </a:xfrm>
        </p:spPr>
        <p:txBody>
          <a:bodyPr/>
          <a:lstStyle/>
          <a:p>
            <a:pPr marL="0" indent="0">
              <a:spcAft>
                <a:spcPts val="600"/>
              </a:spcAft>
              <a:buNone/>
              <a:tabLst>
                <a:tab pos="457200" algn="l"/>
              </a:tabLst>
            </a:pPr>
            <a:r>
              <a:rPr lang="en-US" sz="2000"/>
              <a:t>Session Law 2017-57 authorized the replacement of current Medicaid Management Information System.</a:t>
            </a:r>
          </a:p>
          <a:p>
            <a:pPr marL="0" indent="0">
              <a:spcAft>
                <a:spcPts val="600"/>
              </a:spcAft>
              <a:buNone/>
              <a:tabLst>
                <a:tab pos="457200" algn="l"/>
              </a:tabLst>
            </a:pPr>
            <a:r>
              <a:rPr lang="en-US" sz="2000"/>
              <a:t>Provider enrollment, credentialing, and data management components of </a:t>
            </a:r>
            <a:r>
              <a:rPr lang="en-US" sz="2000" err="1"/>
              <a:t>NCTracks</a:t>
            </a:r>
            <a:r>
              <a:rPr lang="en-US" sz="2000"/>
              <a:t> will transition to a new Provider Data Management/Credentialing Verification Organization (PDM/CVO) solution.</a:t>
            </a:r>
          </a:p>
          <a:p>
            <a:pPr marL="0" indent="0">
              <a:spcAft>
                <a:spcPts val="600"/>
              </a:spcAft>
              <a:buNone/>
              <a:tabLst>
                <a:tab pos="457200" algn="l"/>
              </a:tabLst>
            </a:pPr>
            <a:r>
              <a:rPr lang="en-US" sz="2000"/>
              <a:t>The new PDM/CVO solution will: </a:t>
            </a:r>
          </a:p>
          <a:p>
            <a:pPr>
              <a:spcBef>
                <a:spcPts val="0"/>
              </a:spcBef>
              <a:spcAft>
                <a:spcPts val="600"/>
              </a:spcAft>
              <a:tabLst>
                <a:tab pos="457200" algn="l"/>
              </a:tabLst>
            </a:pPr>
            <a:r>
              <a:rPr lang="en-US" sz="2000"/>
              <a:t>Improve the user experience</a:t>
            </a:r>
          </a:p>
          <a:p>
            <a:pPr>
              <a:spcBef>
                <a:spcPts val="0"/>
              </a:spcBef>
              <a:spcAft>
                <a:spcPts val="600"/>
              </a:spcAft>
              <a:tabLst>
                <a:tab pos="457200" algn="l"/>
              </a:tabLst>
            </a:pPr>
            <a:r>
              <a:rPr lang="en-US" sz="2000"/>
              <a:t>Reduce provider administrative burden</a:t>
            </a:r>
          </a:p>
          <a:p>
            <a:pPr>
              <a:spcBef>
                <a:spcPts val="0"/>
              </a:spcBef>
              <a:spcAft>
                <a:spcPts val="600"/>
              </a:spcAft>
              <a:tabLst>
                <a:tab pos="457200" algn="l"/>
              </a:tabLst>
            </a:pPr>
            <a:r>
              <a:rPr lang="en-US" sz="2000"/>
              <a:t>Streamline data intake and maintenance throughout provider lifecycle</a:t>
            </a:r>
          </a:p>
          <a:p>
            <a:pPr>
              <a:spcBef>
                <a:spcPts val="0"/>
              </a:spcBef>
              <a:spcAft>
                <a:spcPts val="600"/>
              </a:spcAft>
              <a:tabLst>
                <a:tab pos="457200" algn="l"/>
              </a:tabLst>
            </a:pPr>
            <a:r>
              <a:rPr lang="en-US" sz="2000"/>
              <a:t>Align CMS requirements to NCDHHS provider enrollment and credentialing processes</a:t>
            </a:r>
          </a:p>
          <a:p>
            <a:pPr>
              <a:spcBef>
                <a:spcPts val="0"/>
              </a:spcBef>
              <a:spcAft>
                <a:spcPts val="600"/>
              </a:spcAft>
              <a:tabLst>
                <a:tab pos="457200" algn="l"/>
              </a:tabLst>
            </a:pPr>
            <a:r>
              <a:rPr lang="en-US" sz="2000"/>
              <a:t>To schedule a presentation for five or more providers, contact Michael Herrera at 919-219-3445 or Michael.Herrera@dhhs.nc.gov</a:t>
            </a:r>
          </a:p>
        </p:txBody>
      </p:sp>
      <p:sp>
        <p:nvSpPr>
          <p:cNvPr id="3" name="Text Placeholder 2">
            <a:extLst>
              <a:ext uri="{FF2B5EF4-FFF2-40B4-BE49-F238E27FC236}">
                <a16:creationId xmlns:a16="http://schemas.microsoft.com/office/drawing/2014/main" id="{3A7E21A9-9E8B-E269-81F4-94C33C2B4ED0}"/>
              </a:ext>
            </a:extLst>
          </p:cNvPr>
          <p:cNvSpPr>
            <a:spLocks noGrp="1"/>
          </p:cNvSpPr>
          <p:nvPr>
            <p:ph type="body" sz="quarter" idx="11"/>
          </p:nvPr>
        </p:nvSpPr>
        <p:spPr/>
        <p:txBody>
          <a:bodyPr/>
          <a:lstStyle/>
          <a:p>
            <a:r>
              <a:rPr lang="en-US">
                <a:latin typeface="Franklin Gothic Medium Cond"/>
              </a:rPr>
              <a:t>For more info: Visit Medicaid.ncdhhs.gov/</a:t>
            </a:r>
            <a:r>
              <a:rPr lang="en-US" err="1">
                <a:latin typeface="Franklin Gothic Medium Cond"/>
              </a:rPr>
              <a:t>pdm-cvo</a:t>
            </a:r>
            <a:endParaRPr lang="en-US">
              <a:latin typeface="Franklin Gothic Medium Cond"/>
            </a:endParaRPr>
          </a:p>
        </p:txBody>
      </p:sp>
      <p:sp>
        <p:nvSpPr>
          <p:cNvPr id="4" name="Slide Number Placeholder 3">
            <a:extLst>
              <a:ext uri="{FF2B5EF4-FFF2-40B4-BE49-F238E27FC236}">
                <a16:creationId xmlns:a16="http://schemas.microsoft.com/office/drawing/2014/main" id="{54B87845-8667-BD24-8A5F-C1E6C8BC805B}"/>
              </a:ext>
            </a:extLst>
          </p:cNvPr>
          <p:cNvSpPr>
            <a:spLocks noGrp="1"/>
          </p:cNvSpPr>
          <p:nvPr>
            <p:ph type="sldNum" sz="quarter" idx="14"/>
          </p:nvPr>
        </p:nvSpPr>
        <p:spPr/>
        <p:txBody>
          <a:bodyPr/>
          <a:lstStyle/>
          <a:p>
            <a:fld id="{11F27F3A-B3E9-41ED-AF8F-A365F10BB65F}" type="slidenum">
              <a:rPr lang="en-US" smtClean="0"/>
              <a:pPr/>
              <a:t>13</a:t>
            </a:fld>
            <a:endParaRPr lang="en-US"/>
          </a:p>
        </p:txBody>
      </p:sp>
      <p:sp>
        <p:nvSpPr>
          <p:cNvPr id="5" name="Title 4">
            <a:extLst>
              <a:ext uri="{FF2B5EF4-FFF2-40B4-BE49-F238E27FC236}">
                <a16:creationId xmlns:a16="http://schemas.microsoft.com/office/drawing/2014/main" id="{9DB29C9B-1912-6D65-A701-2896A529F9DB}"/>
              </a:ext>
            </a:extLst>
          </p:cNvPr>
          <p:cNvSpPr>
            <a:spLocks noGrp="1"/>
          </p:cNvSpPr>
          <p:nvPr>
            <p:ph type="title"/>
          </p:nvPr>
        </p:nvSpPr>
        <p:spPr>
          <a:xfrm>
            <a:off x="2728894" y="467776"/>
            <a:ext cx="6734211" cy="548640"/>
          </a:xfrm>
        </p:spPr>
        <p:txBody>
          <a:bodyPr/>
          <a:lstStyle/>
          <a:p>
            <a:r>
              <a:rPr lang="en-US">
                <a:latin typeface="Franklin Gothic Medium"/>
                <a:cs typeface="Times New Roman"/>
              </a:rPr>
              <a:t>PDM/CVO – Coming Early 2024</a:t>
            </a:r>
          </a:p>
        </p:txBody>
      </p:sp>
    </p:spTree>
    <p:extLst>
      <p:ext uri="{BB962C8B-B14F-4D97-AF65-F5344CB8AC3E}">
        <p14:creationId xmlns:p14="http://schemas.microsoft.com/office/powerpoint/2010/main" val="1017059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A609A-6F02-8971-1CA2-BF30DF526CC3}"/>
              </a:ext>
            </a:extLst>
          </p:cNvPr>
          <p:cNvSpPr>
            <a:spLocks noGrp="1"/>
          </p:cNvSpPr>
          <p:nvPr>
            <p:ph type="title"/>
          </p:nvPr>
        </p:nvSpPr>
        <p:spPr>
          <a:xfrm>
            <a:off x="1511818" y="1408840"/>
            <a:ext cx="5750440" cy="548640"/>
          </a:xfrm>
        </p:spPr>
        <p:txBody>
          <a:bodyPr/>
          <a:lstStyle/>
          <a:p>
            <a:pPr algn="ctr"/>
            <a:r>
              <a:rPr lang="en-US" sz="2800">
                <a:solidFill>
                  <a:srgbClr val="002060"/>
                </a:solidFill>
                <a:effectLst/>
                <a:latin typeface="Franklin Gothic Demi Cond"/>
                <a:ea typeface="Times New Roman" panose="02020603050405020304" pitchFamily="18" charset="0"/>
                <a:cs typeface="Times New Roman"/>
              </a:rPr>
              <a:t>NC Health Choice is Moving to Medicaid</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a:p>
        </p:txBody>
      </p:sp>
      <p:sp>
        <p:nvSpPr>
          <p:cNvPr id="3" name="Slide Number Placeholder 2">
            <a:extLst>
              <a:ext uri="{FF2B5EF4-FFF2-40B4-BE49-F238E27FC236}">
                <a16:creationId xmlns:a16="http://schemas.microsoft.com/office/drawing/2014/main" id="{0B0D90A3-37DB-E05E-1A31-C7DF41C90E97}"/>
              </a:ext>
            </a:extLst>
          </p:cNvPr>
          <p:cNvSpPr>
            <a:spLocks noGrp="1"/>
          </p:cNvSpPr>
          <p:nvPr>
            <p:ph type="sldNum" sz="quarter" idx="14"/>
          </p:nvPr>
        </p:nvSpPr>
        <p:spPr/>
        <p:txBody>
          <a:bodyPr/>
          <a:lstStyle/>
          <a:p>
            <a:fld id="{11F27F3A-B3E9-41ED-AF8F-A365F10BB65F}" type="slidenum">
              <a:rPr lang="en-US" smtClean="0"/>
              <a:pPr/>
              <a:t>14</a:t>
            </a:fld>
            <a:endParaRPr lang="en-US"/>
          </a:p>
        </p:txBody>
      </p:sp>
      <p:sp>
        <p:nvSpPr>
          <p:cNvPr id="4" name="TextBox 3">
            <a:extLst>
              <a:ext uri="{FF2B5EF4-FFF2-40B4-BE49-F238E27FC236}">
                <a16:creationId xmlns:a16="http://schemas.microsoft.com/office/drawing/2014/main" id="{E643933B-552F-133C-BAC5-D18470786AAD}"/>
              </a:ext>
            </a:extLst>
          </p:cNvPr>
          <p:cNvSpPr txBox="1"/>
          <p:nvPr/>
        </p:nvSpPr>
        <p:spPr>
          <a:xfrm>
            <a:off x="1287112" y="2935963"/>
            <a:ext cx="9617776" cy="2352695"/>
          </a:xfrm>
          <a:prstGeom prst="rect">
            <a:avLst/>
          </a:prstGeom>
          <a:noFill/>
        </p:spPr>
        <p:txBody>
          <a:bodyPr wrap="square" lIns="91440" tIns="45720" rIns="91440" bIns="45720" rtlCol="0" anchor="t">
            <a:spAutoFit/>
          </a:bodyPr>
          <a:lstStyle/>
          <a:p>
            <a:pPr marL="342900" indent="-342900">
              <a:lnSpc>
                <a:spcPct val="107000"/>
              </a:lnSpc>
              <a:spcAft>
                <a:spcPts val="800"/>
              </a:spcAft>
              <a:buFont typeface="Arial" panose="020B0604020202020204" pitchFamily="34" charset="0"/>
              <a:buChar char="•"/>
            </a:pPr>
            <a:r>
              <a:rPr lang="en-US" sz="2000">
                <a:effectLst/>
                <a:latin typeface="Franklin Gothic Medium"/>
                <a:ea typeface="Times New Roman" panose="02020603050405020304" pitchFamily="18" charset="0"/>
                <a:cs typeface="Times New Roman"/>
              </a:rPr>
              <a:t>On April 1, 2023, beneficiaries currently receiving NC Health Choice coverage will move to NC Medicaid</a:t>
            </a:r>
            <a:r>
              <a:rPr lang="en-US" sz="2000">
                <a:latin typeface="Franklin Gothic Medium"/>
                <a:ea typeface="Times New Roman" panose="02020603050405020304" pitchFamily="18" charset="0"/>
                <a:cs typeface="Times New Roman"/>
              </a:rPr>
              <a:t>.</a:t>
            </a:r>
            <a:endParaRPr lang="en-US" sz="2000">
              <a:effectLst/>
              <a:latin typeface="Franklin Gothic Medium"/>
              <a:ea typeface="Calibri" panose="020F0502020204030204" pitchFamily="34" charset="0"/>
              <a:cs typeface="Times New Roman"/>
            </a:endParaRPr>
          </a:p>
          <a:p>
            <a:pPr marL="342900" indent="-342900">
              <a:lnSpc>
                <a:spcPct val="107000"/>
              </a:lnSpc>
              <a:spcAft>
                <a:spcPts val="800"/>
              </a:spcAft>
              <a:buFont typeface="Arial" panose="020B0604020202020204" pitchFamily="34" charset="0"/>
              <a:buChar char="•"/>
            </a:pPr>
            <a:endParaRPr lang="en-US" sz="2000">
              <a:latin typeface="Franklin Gothic Medium"/>
              <a:ea typeface="Times New Roman" panose="02020603050405020304" pitchFamily="18" charset="0"/>
              <a:cs typeface="Times New Roman"/>
            </a:endParaRPr>
          </a:p>
          <a:p>
            <a:pPr marL="342900" indent="-342900">
              <a:lnSpc>
                <a:spcPct val="107000"/>
              </a:lnSpc>
              <a:spcAft>
                <a:spcPts val="800"/>
              </a:spcAft>
              <a:buFont typeface="Arial" panose="020B0604020202020204" pitchFamily="34" charset="0"/>
              <a:buChar char="•"/>
            </a:pPr>
            <a:r>
              <a:rPr lang="en-US" sz="2000">
                <a:effectLst/>
                <a:latin typeface="Franklin Gothic Medium"/>
                <a:ea typeface="Times New Roman" panose="02020603050405020304" pitchFamily="18" charset="0"/>
              </a:rPr>
              <a:t>For more information, visit the NC Health Choice webpage at </a:t>
            </a:r>
            <a:r>
              <a:rPr lang="en-US" sz="2000" u="sng">
                <a:solidFill>
                  <a:srgbClr val="52849C"/>
                </a:solidFill>
                <a:effectLst/>
                <a:latin typeface="Franklin Gothic Medium"/>
                <a:ea typeface="Times New Roman" panose="02020603050405020304" pitchFamily="18" charset="0"/>
                <a:hlinkClick r:id="rId3">
                  <a:extLst>
                    <a:ext uri="{A12FA001-AC4F-418D-AE19-62706E023703}">
                      <ahyp:hlinkClr xmlns:ahyp="http://schemas.microsoft.com/office/drawing/2018/hyperlinkcolor" val="tx"/>
                    </a:ext>
                  </a:extLst>
                </a:hlinkClick>
              </a:rPr>
              <a:t>medicaid.ncdhhs.gov/nc-health-choice-move-</a:t>
            </a:r>
            <a:r>
              <a:rPr lang="en-US" sz="2000" u="sng">
                <a:effectLst/>
                <a:latin typeface="Franklin Gothic Medium"/>
                <a:ea typeface="Times New Roman" panose="02020603050405020304" pitchFamily="18" charset="0"/>
                <a:hlinkClick r:id="rId3">
                  <a:extLst>
                    <a:ext uri="{A12FA001-AC4F-418D-AE19-62706E023703}">
                      <ahyp:hlinkClr xmlns:ahyp="http://schemas.microsoft.com/office/drawing/2018/hyperlinkcolor" val="tx"/>
                    </a:ext>
                  </a:extLst>
                </a:hlinkClick>
              </a:rPr>
              <a:t>medicaid</a:t>
            </a:r>
            <a:r>
              <a:rPr lang="en-US" sz="2000">
                <a:effectLst/>
                <a:latin typeface="Franklin Gothic Medium"/>
                <a:ea typeface="Times New Roman" panose="02020603050405020304" pitchFamily="18" charset="0"/>
              </a:rPr>
              <a:t>.</a:t>
            </a:r>
            <a:endParaRPr lang="en-US" sz="2000">
              <a:effectLst/>
              <a:latin typeface="Franklin Gothic Medium"/>
              <a:ea typeface="Calibri" panose="020F0502020204030204" pitchFamily="34" charset="0"/>
            </a:endParaRPr>
          </a:p>
          <a:p>
            <a:pPr marL="342900" marR="0" indent="-342900">
              <a:lnSpc>
                <a:spcPct val="107000"/>
              </a:lnSpc>
              <a:spcBef>
                <a:spcPts val="0"/>
              </a:spcBef>
              <a:spcAft>
                <a:spcPts val="800"/>
              </a:spcAft>
              <a:buFont typeface="Arial" panose="020B0604020202020204" pitchFamily="34" charset="0"/>
              <a:buChar char="•"/>
            </a:pPr>
            <a:endParaRPr lang="en-US" sz="2000">
              <a:solidFill>
                <a:srgbClr val="002060"/>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5" name="Picture 2" descr="NC Medicaid NC Health Choice Eyewear Provider Winston Salem NC">
            <a:extLst>
              <a:ext uri="{FF2B5EF4-FFF2-40B4-BE49-F238E27FC236}">
                <a16:creationId xmlns:a16="http://schemas.microsoft.com/office/drawing/2014/main" id="{B10CBD8F-4704-336F-C757-03BCE2C00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856" y="651386"/>
            <a:ext cx="2179200" cy="1514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973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754C2-18A5-4648-A062-979AEA3F48A0}"/>
              </a:ext>
            </a:extLst>
          </p:cNvPr>
          <p:cNvSpPr>
            <a:spLocks noGrp="1"/>
          </p:cNvSpPr>
          <p:nvPr>
            <p:ph type="title"/>
          </p:nvPr>
        </p:nvSpPr>
        <p:spPr>
          <a:xfrm>
            <a:off x="3436003" y="636918"/>
            <a:ext cx="5319994" cy="548640"/>
          </a:xfrm>
        </p:spPr>
        <p:txBody>
          <a:bodyPr/>
          <a:lstStyle/>
          <a:p>
            <a:pPr algn="ctr"/>
            <a:r>
              <a:rPr lang="en-US" sz="2800">
                <a:latin typeface="Franklin Gothic Medium" panose="020B0603020102020204" pitchFamily="34" charset="0"/>
              </a:rPr>
              <a:t>Tailored Plan Updates</a:t>
            </a:r>
            <a:br>
              <a:rPr lang="en-US" sz="2800">
                <a:latin typeface="Franklin Gothic Medium" panose="020B0603020102020204" pitchFamily="34" charset="0"/>
              </a:rPr>
            </a:br>
            <a:endParaRPr lang="en-US" sz="2800">
              <a:highlight>
                <a:srgbClr val="FFFF00"/>
              </a:highlight>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A966E60F-1C1A-4D4A-AC5D-35449A8E5C5F}"/>
              </a:ext>
            </a:extLst>
          </p:cNvPr>
          <p:cNvSpPr>
            <a:spLocks noGrp="1"/>
          </p:cNvSpPr>
          <p:nvPr>
            <p:ph type="sldNum" sz="quarter" idx="14"/>
          </p:nvPr>
        </p:nvSpPr>
        <p:spPr/>
        <p:txBody>
          <a:bodyPr/>
          <a:lstStyle/>
          <a:p>
            <a:fld id="{11F27F3A-B3E9-41ED-AF8F-A365F10BB65F}" type="slidenum">
              <a:rPr lang="en-US" smtClean="0"/>
              <a:pPr/>
              <a:t>15</a:t>
            </a:fld>
            <a:endParaRPr lang="en-US"/>
          </a:p>
        </p:txBody>
      </p:sp>
      <p:grpSp>
        <p:nvGrpSpPr>
          <p:cNvPr id="5" name="Group 4">
            <a:extLst>
              <a:ext uri="{FF2B5EF4-FFF2-40B4-BE49-F238E27FC236}">
                <a16:creationId xmlns:a16="http://schemas.microsoft.com/office/drawing/2014/main" id="{96150267-D402-E864-7074-2F44869CC19A}"/>
              </a:ext>
            </a:extLst>
          </p:cNvPr>
          <p:cNvGrpSpPr/>
          <p:nvPr/>
        </p:nvGrpSpPr>
        <p:grpSpPr>
          <a:xfrm>
            <a:off x="309193" y="1782319"/>
            <a:ext cx="11573614" cy="3493217"/>
            <a:chOff x="309193" y="1609791"/>
            <a:chExt cx="11573614" cy="3493217"/>
          </a:xfrm>
        </p:grpSpPr>
        <p:sp>
          <p:nvSpPr>
            <p:cNvPr id="4" name="TextBox 3">
              <a:extLst>
                <a:ext uri="{FF2B5EF4-FFF2-40B4-BE49-F238E27FC236}">
                  <a16:creationId xmlns:a16="http://schemas.microsoft.com/office/drawing/2014/main" id="{0987C9E9-294F-B408-31F0-2933C14B2E24}"/>
                </a:ext>
              </a:extLst>
            </p:cNvPr>
            <p:cNvSpPr txBox="1"/>
            <p:nvPr/>
          </p:nvSpPr>
          <p:spPr>
            <a:xfrm>
              <a:off x="309193" y="1609791"/>
              <a:ext cx="7091068" cy="3139321"/>
            </a:xfrm>
            <a:prstGeom prst="rect">
              <a:avLst/>
            </a:prstGeom>
            <a:noFill/>
          </p:spPr>
          <p:txBody>
            <a:bodyPr wrap="square" rtlCol="0">
              <a:spAutoFit/>
            </a:bodyPr>
            <a:lstStyle/>
            <a:p>
              <a:pPr marR="0">
                <a:spcBef>
                  <a:spcPts val="0"/>
                </a:spcBef>
                <a:spcAft>
                  <a:spcPts val="0"/>
                </a:spcAft>
              </a:pPr>
              <a:endParaRPr lang="en-US" sz="2000">
                <a:solidFill>
                  <a:srgbClr val="000000"/>
                </a:solidFill>
                <a:effectLst/>
                <a:latin typeface="Franklin Gothic Medium" panose="020B0603020102020204" pitchFamily="34" charset="0"/>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000" b="1">
                  <a:solidFill>
                    <a:srgbClr val="000000"/>
                  </a:solidFill>
                  <a:effectLst/>
                  <a:latin typeface="Franklin Gothic Medium" panose="020B0603020102020204" pitchFamily="34" charset="0"/>
                  <a:ea typeface="Calibri" panose="020F0502020204030204" pitchFamily="34" charset="0"/>
                </a:rPr>
                <a:t>Tailored Plan Launch has been delayed to 10/1/2023.</a:t>
              </a:r>
              <a:endParaRPr lang="en-US" sz="2000">
                <a:solidFill>
                  <a:srgbClr val="000000"/>
                </a:solidFill>
                <a:effectLst/>
                <a:latin typeface="Franklin Gothic Medium" panose="020B0603020102020204" pitchFamily="34" charset="0"/>
                <a:ea typeface="Calibri" panose="020F0502020204030204" pitchFamily="34" charset="0"/>
              </a:endParaRPr>
            </a:p>
            <a:p>
              <a:pPr marR="0">
                <a:spcBef>
                  <a:spcPts val="0"/>
                </a:spcBef>
                <a:spcAft>
                  <a:spcPts val="0"/>
                </a:spcAft>
              </a:pPr>
              <a:r>
                <a:rPr lang="en-US" sz="2000">
                  <a:solidFill>
                    <a:srgbClr val="000000"/>
                  </a:solidFill>
                  <a:effectLst/>
                  <a:latin typeface="Franklin Gothic Medium" panose="020B0603020102020204" pitchFamily="34" charset="0"/>
                  <a:ea typeface="Calibri" panose="020F0502020204030204" pitchFamily="34" charset="0"/>
                </a:rPr>
                <a:t> </a:t>
              </a:r>
            </a:p>
            <a:p>
              <a:pPr marL="342900" indent="-342900">
                <a:buFont typeface="Arial" panose="020B0604020202020204" pitchFamily="34" charset="0"/>
                <a:buChar char="•"/>
              </a:pPr>
              <a:r>
                <a:rPr lang="en-US" sz="2000" b="1">
                  <a:solidFill>
                    <a:srgbClr val="000000"/>
                  </a:solidFill>
                  <a:latin typeface="Franklin Gothic Medium" panose="020B0603020102020204" pitchFamily="34" charset="0"/>
                  <a:ea typeface="Calibri" panose="020F0502020204030204" pitchFamily="34" charset="0"/>
                </a:rPr>
                <a:t>For more information</a:t>
              </a:r>
              <a:r>
                <a:rPr lang="en-US" sz="2000">
                  <a:solidFill>
                    <a:srgbClr val="000000"/>
                  </a:solidFill>
                  <a:latin typeface="Franklin Gothic Medium" panose="020B0603020102020204" pitchFamily="34" charset="0"/>
                  <a:ea typeface="Calibri" panose="020F0502020204030204" pitchFamily="34" charset="0"/>
                </a:rPr>
                <a:t>, please join the Fireside Chat presentation on March 16, presented by Dr. Shannon Dowler. </a:t>
              </a:r>
            </a:p>
            <a:p>
              <a:pPr marL="342900" indent="-342900">
                <a:buFont typeface="Arial" panose="020B0604020202020204" pitchFamily="34" charset="0"/>
                <a:buChar char="•"/>
              </a:pPr>
              <a:endParaRPr lang="en-US" sz="2000">
                <a:solidFill>
                  <a:srgbClr val="000000"/>
                </a:solidFill>
                <a:latin typeface="Franklin Gothic Medium" panose="020B0603020102020204" pitchFamily="34" charset="0"/>
                <a:ea typeface="Calibri" panose="020F0502020204030204" pitchFamily="34" charset="0"/>
              </a:endParaRPr>
            </a:p>
            <a:p>
              <a:pPr marL="342900" indent="-342900">
                <a:buFont typeface="Arial" panose="020B0604020202020204" pitchFamily="34" charset="0"/>
                <a:buChar char="•"/>
              </a:pPr>
              <a:r>
                <a:rPr lang="en-US" sz="2000">
                  <a:solidFill>
                    <a:srgbClr val="000000"/>
                  </a:solidFill>
                  <a:latin typeface="Franklin Gothic Medium" panose="020B0603020102020204" pitchFamily="34" charset="0"/>
                  <a:ea typeface="Calibri" panose="020F0502020204030204" pitchFamily="34" charset="0"/>
                </a:rPr>
                <a:t>To register for the webinar series, click </a:t>
              </a:r>
              <a:r>
                <a:rPr lang="en-US" sz="1800" u="sng">
                  <a:solidFill>
                    <a:srgbClr val="000000"/>
                  </a:solidFill>
                  <a:effectLst/>
                  <a:latin typeface="Arial" panose="020B0604020202020204" pitchFamily="34" charset="0"/>
                  <a:ea typeface="Calibri" panose="020F0502020204030204" pitchFamily="34" charset="0"/>
                  <a:hlinkClick r:id="rId3"/>
                </a:rPr>
                <a:t>here</a:t>
              </a:r>
              <a:endParaRPr lang="en-US" sz="1800">
                <a:effectLst/>
                <a:latin typeface="Calibri" panose="020F0502020204030204" pitchFamily="34" charset="0"/>
                <a:ea typeface="Calibri" panose="020F0502020204030204" pitchFamily="34" charset="0"/>
              </a:endParaRPr>
            </a:p>
            <a:p>
              <a:pPr marR="0">
                <a:spcBef>
                  <a:spcPts val="0"/>
                </a:spcBef>
                <a:spcAft>
                  <a:spcPts val="0"/>
                </a:spcAft>
              </a:pPr>
              <a:endParaRPr lang="en-US" sz="2000">
                <a:solidFill>
                  <a:srgbClr val="000000"/>
                </a:solidFill>
                <a:effectLst/>
                <a:latin typeface="Franklin Gothic Medium" panose="020B0603020102020204" pitchFamily="34" charset="0"/>
                <a:ea typeface="Calibri" panose="020F0502020204030204" pitchFamily="34" charset="0"/>
              </a:endParaRPr>
            </a:p>
            <a:p>
              <a:endParaRPr lang="en-US"/>
            </a:p>
          </p:txBody>
        </p:sp>
        <p:pic>
          <p:nvPicPr>
            <p:cNvPr id="1026" name="Picture 2" descr="When to Consider a Geriatric Doctor for the Elderly | Hebrew SeniorLife Blog">
              <a:extLst>
                <a:ext uri="{FF2B5EF4-FFF2-40B4-BE49-F238E27FC236}">
                  <a16:creationId xmlns:a16="http://schemas.microsoft.com/office/drawing/2014/main" id="{6A036B56-0B59-4431-F7B6-319C5AEC10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397" y="2179227"/>
              <a:ext cx="4390410" cy="29237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84196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0B860-BBE3-4EEB-A1CD-EC4066CA40CE}"/>
              </a:ext>
            </a:extLst>
          </p:cNvPr>
          <p:cNvPicPr>
            <a:picLocks noChangeAspect="1"/>
          </p:cNvPicPr>
          <p:nvPr/>
        </p:nvPicPr>
        <p:blipFill>
          <a:blip r:embed="rId3"/>
          <a:stretch>
            <a:fillRect/>
          </a:stretch>
        </p:blipFill>
        <p:spPr>
          <a:xfrm>
            <a:off x="4374462" y="2323646"/>
            <a:ext cx="7458891" cy="2796994"/>
          </a:xfrm>
          <a:prstGeom prst="rect">
            <a:avLst/>
          </a:prstGeom>
        </p:spPr>
      </p:pic>
      <p:sp>
        <p:nvSpPr>
          <p:cNvPr id="1833" name="Title 1">
            <a:extLst>
              <a:ext uri="{FF2B5EF4-FFF2-40B4-BE49-F238E27FC236}">
                <a16:creationId xmlns:a16="http://schemas.microsoft.com/office/drawing/2014/main" id="{5BF33C7A-65AD-475A-91A8-B738B0B62A39}"/>
              </a:ext>
            </a:extLst>
          </p:cNvPr>
          <p:cNvSpPr txBox="1">
            <a:spLocks/>
          </p:cNvSpPr>
          <p:nvPr/>
        </p:nvSpPr>
        <p:spPr>
          <a:xfrm>
            <a:off x="151943" y="574906"/>
            <a:ext cx="11704319" cy="404465"/>
          </a:xfrm>
          <a:prstGeom prst="rect">
            <a:avLst/>
          </a:prstGeom>
        </p:spPr>
        <p:txBody>
          <a:bodyPr vert="horz" lIns="0" tIns="0" rIns="0" bIns="0" rtlCol="0" anchor="ctr">
            <a:noAutofit/>
          </a:bodyPr>
          <a:lstStyle>
            <a:lvl1pPr algn="l" defTabSz="914400" rtl="0" eaLnBrk="1" latinLnBrk="0" hangingPunct="1">
              <a:lnSpc>
                <a:spcPct val="90000"/>
              </a:lnSpc>
              <a:spcBef>
                <a:spcPct val="0"/>
              </a:spcBef>
              <a:spcAft>
                <a:spcPct val="0"/>
              </a:spcAft>
              <a:buNone/>
              <a:defRPr sz="1700" kern="1200">
                <a:solidFill>
                  <a:schemeClr val="accent1"/>
                </a:solidFill>
                <a:latin typeface="+mj-lt"/>
                <a:ea typeface="+mj-ea"/>
                <a:cs typeface="+mj-cs"/>
              </a:defRPr>
            </a:lvl1pPr>
          </a:lstStyle>
          <a:p>
            <a:pPr algn="ctr"/>
            <a:r>
              <a:rPr lang="en-US" sz="3200" b="1">
                <a:solidFill>
                  <a:schemeClr val="tx2">
                    <a:lumMod val="75000"/>
                  </a:schemeClr>
                </a:solidFill>
                <a:latin typeface="Arial"/>
                <a:ea typeface="Times New Roman"/>
                <a:cs typeface="Arial"/>
              </a:rPr>
              <a:t>Healthy Opportunities Pilots Update</a:t>
            </a:r>
          </a:p>
        </p:txBody>
      </p:sp>
      <p:sp>
        <p:nvSpPr>
          <p:cNvPr id="1834" name="Rectangle 1833">
            <a:extLst>
              <a:ext uri="{FF2B5EF4-FFF2-40B4-BE49-F238E27FC236}">
                <a16:creationId xmlns:a16="http://schemas.microsoft.com/office/drawing/2014/main" id="{74DB4716-AB52-46FF-B61C-27548F8EBB34}"/>
              </a:ext>
            </a:extLst>
          </p:cNvPr>
          <p:cNvSpPr/>
          <p:nvPr/>
        </p:nvSpPr>
        <p:spPr bwMode="auto">
          <a:xfrm>
            <a:off x="0" y="1216217"/>
            <a:ext cx="12191999" cy="727051"/>
          </a:xfrm>
          <a:prstGeom prst="rect">
            <a:avLst/>
          </a:prstGeom>
          <a:solidFill>
            <a:srgbClr val="4472C4"/>
          </a:solidFill>
        </p:spPr>
        <p:txBody>
          <a:bodyPr lIns="73152" tIns="45720" rIns="73152" bIns="45720" anchor="ctr">
            <a:noAutofit/>
          </a:bodyPr>
          <a:lstStyle/>
          <a:p>
            <a:pPr algn="ctr" defTabSz="914377">
              <a:spcBef>
                <a:spcPts val="1800"/>
              </a:spcBef>
              <a:spcAft>
                <a:spcPts val="600"/>
              </a:spcAft>
              <a:defRPr/>
            </a:pPr>
            <a:r>
              <a:rPr kumimoji="0" lang="en-US" sz="1600" b="1" i="0" u="none" strike="noStrike" kern="0" cap="none" spc="0" normalizeH="0" baseline="0" noProof="0">
                <a:ln>
                  <a:noFill/>
                </a:ln>
                <a:solidFill>
                  <a:srgbClr val="FFFFFF"/>
                </a:solidFill>
                <a:effectLst/>
                <a:uLnTx/>
                <a:uFillTx/>
              </a:rPr>
              <a:t>The </a:t>
            </a:r>
            <a:r>
              <a:rPr lang="en-US" sz="1600" b="1" kern="0">
                <a:solidFill>
                  <a:srgbClr val="FFFFFF"/>
                </a:solidFill>
              </a:rPr>
              <a:t>Healthy Opportunities Pilot has delivered nearly 30,000 non-medical services to over 3,200 enrollees since March 2022.</a:t>
            </a:r>
            <a:endParaRPr lang="en-US" sz="1600" b="1" i="0" u="none" strike="noStrike" kern="0" cap="none" spc="0" normalizeH="0" baseline="0" noProof="0">
              <a:ln>
                <a:noFill/>
              </a:ln>
              <a:solidFill>
                <a:srgbClr val="FFFFFF"/>
              </a:solidFill>
              <a:effectLst/>
              <a:uLnTx/>
              <a:uFillTx/>
              <a:cs typeface="Arial"/>
            </a:endParaRPr>
          </a:p>
        </p:txBody>
      </p:sp>
      <p:sp>
        <p:nvSpPr>
          <p:cNvPr id="2744" name="Speech Bubble: Rectangle 2743">
            <a:extLst>
              <a:ext uri="{FF2B5EF4-FFF2-40B4-BE49-F238E27FC236}">
                <a16:creationId xmlns:a16="http://schemas.microsoft.com/office/drawing/2014/main" id="{43B10185-8D69-496D-9C18-9E0205533CCD}"/>
              </a:ext>
            </a:extLst>
          </p:cNvPr>
          <p:cNvSpPr/>
          <p:nvPr/>
        </p:nvSpPr>
        <p:spPr>
          <a:xfrm>
            <a:off x="9569414" y="2147950"/>
            <a:ext cx="1313146" cy="408391"/>
          </a:xfrm>
          <a:prstGeom prst="wedgeRectCallout">
            <a:avLst>
              <a:gd name="adj1" fmla="val -10968"/>
              <a:gd name="adj2" fmla="val 77232"/>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ea typeface="+mn-ea"/>
                <a:cs typeface="Arial"/>
              </a:rPr>
              <a:t>Network Lead: Access East, Inc </a:t>
            </a:r>
          </a:p>
        </p:txBody>
      </p:sp>
      <p:sp>
        <p:nvSpPr>
          <p:cNvPr id="2745" name="Speech Bubble: Rectangle 2744">
            <a:extLst>
              <a:ext uri="{FF2B5EF4-FFF2-40B4-BE49-F238E27FC236}">
                <a16:creationId xmlns:a16="http://schemas.microsoft.com/office/drawing/2014/main" id="{3E1C0281-0D99-470B-98E4-C6ADE3A44445}"/>
              </a:ext>
            </a:extLst>
          </p:cNvPr>
          <p:cNvSpPr/>
          <p:nvPr/>
        </p:nvSpPr>
        <p:spPr>
          <a:xfrm>
            <a:off x="10225987" y="4646550"/>
            <a:ext cx="1689568" cy="589314"/>
          </a:xfrm>
          <a:prstGeom prst="wedgeRectCallout">
            <a:avLst>
              <a:gd name="adj1" fmla="val -62922"/>
              <a:gd name="adj2" fmla="val -55355"/>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ea typeface="+mn-ea"/>
                <a:cs typeface="Arial"/>
              </a:rPr>
              <a:t>Network Lead: Community Care of the Lower Cape Fear</a:t>
            </a:r>
          </a:p>
        </p:txBody>
      </p:sp>
      <p:sp>
        <p:nvSpPr>
          <p:cNvPr id="2746" name="Speech Bubble: Rectangle 2745">
            <a:extLst>
              <a:ext uri="{FF2B5EF4-FFF2-40B4-BE49-F238E27FC236}">
                <a16:creationId xmlns:a16="http://schemas.microsoft.com/office/drawing/2014/main" id="{4E9A4F82-23B5-4CEF-9D03-A53D93AD3713}"/>
              </a:ext>
            </a:extLst>
          </p:cNvPr>
          <p:cNvSpPr/>
          <p:nvPr/>
        </p:nvSpPr>
        <p:spPr>
          <a:xfrm>
            <a:off x="5265220" y="2601133"/>
            <a:ext cx="1230647" cy="408391"/>
          </a:xfrm>
          <a:prstGeom prst="wedgeRectCallout">
            <a:avLst>
              <a:gd name="adj1" fmla="val -10968"/>
              <a:gd name="adj2" fmla="val 77232"/>
            </a:avLst>
          </a:prstGeom>
          <a:solidFill>
            <a:sysClr val="window" lastClr="FFFFFF"/>
          </a:solidFill>
          <a:ln w="28575"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ct val="0"/>
              </a:spcBef>
              <a:spcAft>
                <a:spcPct val="0"/>
              </a:spcAft>
              <a:buClrTx/>
              <a:buSzTx/>
              <a:buFontTx/>
              <a:buNone/>
              <a:tabLst/>
              <a:defRPr/>
            </a:pPr>
            <a:r>
              <a:rPr kumimoji="0" lang="en-US" sz="1300" b="1" i="0" u="none" strike="noStrike" kern="0" cap="none" spc="0" normalizeH="0" baseline="0" noProof="0">
                <a:ln>
                  <a:noFill/>
                </a:ln>
                <a:solidFill>
                  <a:prstClr val="black"/>
                </a:solidFill>
                <a:effectLst/>
                <a:uLnTx/>
                <a:uFillTx/>
                <a:latin typeface="Calibri" panose="020F0502020204030204"/>
                <a:ea typeface="+mn-ea"/>
                <a:cs typeface="Arial"/>
              </a:rPr>
              <a:t>Network Lead: Impact Health </a:t>
            </a:r>
          </a:p>
        </p:txBody>
      </p:sp>
      <p:sp>
        <p:nvSpPr>
          <p:cNvPr id="2" name="Rectangle 1">
            <a:extLst>
              <a:ext uri="{FF2B5EF4-FFF2-40B4-BE49-F238E27FC236}">
                <a16:creationId xmlns:a16="http://schemas.microsoft.com/office/drawing/2014/main" id="{680A9ACC-E070-4474-A19D-7D2AF998152A}"/>
              </a:ext>
            </a:extLst>
          </p:cNvPr>
          <p:cNvSpPr/>
          <p:nvPr/>
        </p:nvSpPr>
        <p:spPr>
          <a:xfrm>
            <a:off x="1278" y="1943267"/>
            <a:ext cx="4367108" cy="491044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400" b="1" u="sng">
                <a:solidFill>
                  <a:schemeClr val="tx1"/>
                </a:solidFill>
              </a:rPr>
              <a:t>Who’s involved? </a:t>
            </a:r>
            <a:endParaRPr lang="en-US" sz="1400" b="1" u="sng">
              <a:solidFill>
                <a:schemeClr val="tx1"/>
              </a:solidFill>
              <a:cs typeface="Arial"/>
            </a:endParaRPr>
          </a:p>
          <a:p>
            <a:pPr marL="285750" indent="-285750">
              <a:buFont typeface="Arial" panose="020B0604020202020204" pitchFamily="34" charset="0"/>
              <a:buChar char="•"/>
            </a:pPr>
            <a:r>
              <a:rPr lang="en-US" sz="1400">
                <a:solidFill>
                  <a:schemeClr val="tx1"/>
                </a:solidFill>
              </a:rPr>
              <a:t>DHHS, PHPs, CMs, NLs, HSOs, NCCARE360, and you! </a:t>
            </a:r>
            <a:endParaRPr lang="en-US" sz="1400">
              <a:solidFill>
                <a:schemeClr val="tx1"/>
              </a:solidFill>
              <a:cs typeface="Arial"/>
            </a:endParaRPr>
          </a:p>
          <a:p>
            <a:pPr algn="ctr"/>
            <a:r>
              <a:rPr lang="en-US" sz="1400" b="1" u="sng">
                <a:solidFill>
                  <a:schemeClr val="tx1"/>
                </a:solidFill>
              </a:rPr>
              <a:t>Service Domains</a:t>
            </a:r>
            <a:endParaRPr lang="en-US" sz="1400" b="1" u="sng">
              <a:solidFill>
                <a:schemeClr val="tx1"/>
              </a:solidFill>
              <a:cs typeface="Arial"/>
            </a:endParaRPr>
          </a:p>
          <a:p>
            <a:pPr marL="285750" indent="-285750">
              <a:buFont typeface="Arial" panose="020B0604020202020204" pitchFamily="34" charset="0"/>
              <a:buChar char="•"/>
            </a:pPr>
            <a:r>
              <a:rPr lang="en-US" sz="1400" b="1">
                <a:solidFill>
                  <a:schemeClr val="tx1"/>
                </a:solidFill>
                <a:ea typeface="+mn-lt"/>
                <a:cs typeface="+mn-lt"/>
              </a:rPr>
              <a:t>Food</a:t>
            </a:r>
            <a:r>
              <a:rPr lang="en-US" sz="1400">
                <a:solidFill>
                  <a:schemeClr val="tx1"/>
                </a:solidFill>
                <a:ea typeface="+mn-lt"/>
                <a:cs typeface="+mn-lt"/>
              </a:rPr>
              <a:t> (Ex. Food/Nutrition Case Management, Healthy Food Boxes/Meals)</a:t>
            </a:r>
            <a:endParaRPr lang="en-US" sz="1400">
              <a:solidFill>
                <a:schemeClr val="tx1"/>
              </a:solidFill>
            </a:endParaRPr>
          </a:p>
          <a:p>
            <a:pPr marL="285750" indent="-285750">
              <a:buFont typeface="Arial" panose="020B0604020202020204" pitchFamily="34" charset="0"/>
              <a:buChar char="•"/>
            </a:pPr>
            <a:r>
              <a:rPr lang="en-US" sz="1400" b="1">
                <a:solidFill>
                  <a:schemeClr val="tx1"/>
                </a:solidFill>
              </a:rPr>
              <a:t>Housing</a:t>
            </a:r>
            <a:r>
              <a:rPr lang="en-US" sz="1400">
                <a:solidFill>
                  <a:schemeClr val="tx1"/>
                </a:solidFill>
              </a:rPr>
              <a:t> (Ex. Housing Navigation, Home Remediation Services, Move-In Support) </a:t>
            </a:r>
            <a:endParaRPr lang="en-US" sz="1400">
              <a:solidFill>
                <a:schemeClr val="tx1"/>
              </a:solidFill>
              <a:cs typeface="Arial"/>
            </a:endParaRPr>
          </a:p>
          <a:p>
            <a:pPr marL="285750" indent="-285750">
              <a:buFont typeface="Arial" panose="020B0604020202020204" pitchFamily="34" charset="0"/>
              <a:buChar char="•"/>
            </a:pPr>
            <a:r>
              <a:rPr lang="en-US" sz="1400" b="1">
                <a:solidFill>
                  <a:schemeClr val="tx1"/>
                </a:solidFill>
              </a:rPr>
              <a:t>Transportation</a:t>
            </a:r>
            <a:r>
              <a:rPr lang="en-US" sz="1400">
                <a:solidFill>
                  <a:schemeClr val="tx1"/>
                </a:solidFill>
              </a:rPr>
              <a:t> (Ex. Reimbursement for Health-Related  Private Transportation)</a:t>
            </a:r>
            <a:endParaRPr lang="en-US" sz="1400">
              <a:solidFill>
                <a:schemeClr val="tx1"/>
              </a:solidFill>
              <a:cs typeface="Arial"/>
            </a:endParaRPr>
          </a:p>
          <a:p>
            <a:pPr marL="285750" indent="-285750">
              <a:buFont typeface="Arial" panose="020B0604020202020204" pitchFamily="34" charset="0"/>
              <a:buChar char="•"/>
            </a:pPr>
            <a:r>
              <a:rPr lang="en-US" sz="1400" b="1">
                <a:solidFill>
                  <a:schemeClr val="tx1"/>
                </a:solidFill>
              </a:rPr>
              <a:t>Toxic Stress </a:t>
            </a:r>
            <a:r>
              <a:rPr lang="en-US" sz="1400">
                <a:solidFill>
                  <a:schemeClr val="tx1"/>
                </a:solidFill>
              </a:rPr>
              <a:t>(Ex. Evidence-Based Parenting Curriculum and Home Visiting)</a:t>
            </a:r>
            <a:endParaRPr lang="en-US" sz="1400">
              <a:solidFill>
                <a:schemeClr val="tx1"/>
              </a:solidFill>
              <a:cs typeface="Arial"/>
            </a:endParaRPr>
          </a:p>
          <a:p>
            <a:pPr marL="285750" indent="-285750">
              <a:spcAft>
                <a:spcPts val="600"/>
              </a:spcAft>
              <a:buFont typeface="Arial" panose="020B0604020202020204" pitchFamily="34" charset="0"/>
              <a:buChar char="•"/>
            </a:pPr>
            <a:r>
              <a:rPr lang="en-US" sz="1400" b="1">
                <a:solidFill>
                  <a:schemeClr val="tx1"/>
                </a:solidFill>
              </a:rPr>
              <a:t>Cross-Domain </a:t>
            </a:r>
            <a:r>
              <a:rPr lang="en-US" sz="1400">
                <a:solidFill>
                  <a:schemeClr val="tx1"/>
                </a:solidFill>
              </a:rPr>
              <a:t>(Ex. Medical Respite)</a:t>
            </a:r>
            <a:endParaRPr lang="en-US" sz="1400">
              <a:solidFill>
                <a:schemeClr val="tx1"/>
              </a:solidFill>
              <a:cs typeface="Arial"/>
            </a:endParaRPr>
          </a:p>
          <a:p>
            <a:pPr algn="ctr"/>
            <a:r>
              <a:rPr lang="en-US" sz="1400" b="1" u="sng">
                <a:solidFill>
                  <a:schemeClr val="tx1"/>
                </a:solidFill>
              </a:rPr>
              <a:t>Eligibility Criteria</a:t>
            </a:r>
            <a:endParaRPr lang="en-US" sz="1400" b="1" u="sng">
              <a:solidFill>
                <a:schemeClr val="tx1"/>
              </a:solidFill>
              <a:cs typeface="Arial"/>
            </a:endParaRPr>
          </a:p>
          <a:p>
            <a:pPr marL="285750" indent="-285750">
              <a:buFont typeface="Arial" panose="020B0604020202020204" pitchFamily="34" charset="0"/>
              <a:buChar char="•"/>
            </a:pPr>
            <a:r>
              <a:rPr lang="en-US" sz="1400">
                <a:solidFill>
                  <a:schemeClr val="tx1"/>
                </a:solidFill>
              </a:rPr>
              <a:t>Enrolled in Medicaid Managed Care</a:t>
            </a:r>
            <a:endParaRPr lang="en-US" sz="1400">
              <a:solidFill>
                <a:schemeClr val="tx1"/>
              </a:solidFill>
              <a:cs typeface="Arial"/>
            </a:endParaRPr>
          </a:p>
          <a:p>
            <a:pPr marL="285750" indent="-285750">
              <a:buFont typeface="Arial" panose="020B0604020202020204" pitchFamily="34" charset="0"/>
              <a:buChar char="•"/>
            </a:pPr>
            <a:r>
              <a:rPr lang="en-US" sz="1400">
                <a:solidFill>
                  <a:schemeClr val="tx1"/>
                </a:solidFill>
              </a:rPr>
              <a:t>Live in a Pilot Region</a:t>
            </a:r>
            <a:endParaRPr lang="en-US" sz="1400">
              <a:solidFill>
                <a:schemeClr val="tx1"/>
              </a:solidFill>
              <a:cs typeface="Arial"/>
            </a:endParaRPr>
          </a:p>
          <a:p>
            <a:pPr marL="285750" indent="-285750">
              <a:buFont typeface="Arial" panose="020B0604020202020204" pitchFamily="34" charset="0"/>
              <a:buChar char="•"/>
            </a:pPr>
            <a:r>
              <a:rPr lang="en-US" sz="1400">
                <a:solidFill>
                  <a:schemeClr val="tx1"/>
                </a:solidFill>
              </a:rPr>
              <a:t>Have at least one qualifying physical/behavioral c</a:t>
            </a:r>
            <a:r>
              <a:rPr lang="en-US" sz="1400" b="0" i="0">
                <a:solidFill>
                  <a:schemeClr val="tx1"/>
                </a:solidFill>
                <a:effectLst/>
                <a:latin typeface="Arial"/>
                <a:cs typeface="Arial"/>
              </a:rPr>
              <a:t>ondition and one qualifying social risk factor</a:t>
            </a:r>
          </a:p>
          <a:p>
            <a:pPr marL="285750" indent="-285750">
              <a:spcAft>
                <a:spcPts val="600"/>
              </a:spcAft>
              <a:buFont typeface="Arial" panose="020B0604020202020204" pitchFamily="34" charset="0"/>
              <a:buChar char="•"/>
            </a:pPr>
            <a:r>
              <a:rPr lang="en-US" sz="1400">
                <a:solidFill>
                  <a:schemeClr val="tx1"/>
                </a:solidFill>
              </a:rPr>
              <a:t>Note: There are no age restrictions for eligibility!</a:t>
            </a:r>
            <a:endParaRPr lang="en-US" sz="1400">
              <a:solidFill>
                <a:schemeClr val="tx1"/>
              </a:solidFill>
              <a:cs typeface="Arial"/>
            </a:endParaRPr>
          </a:p>
          <a:p>
            <a:pPr algn="ctr"/>
            <a:r>
              <a:rPr lang="en-US" sz="1500" b="1">
                <a:solidFill>
                  <a:schemeClr val="tx1"/>
                </a:solidFill>
                <a:cs typeface="Arial"/>
              </a:rPr>
              <a:t>Remember: A whole family can access HOP services through one Medicaid member!</a:t>
            </a:r>
          </a:p>
        </p:txBody>
      </p:sp>
      <p:sp>
        <p:nvSpPr>
          <p:cNvPr id="3" name="TextBox 2">
            <a:extLst>
              <a:ext uri="{FF2B5EF4-FFF2-40B4-BE49-F238E27FC236}">
                <a16:creationId xmlns:a16="http://schemas.microsoft.com/office/drawing/2014/main" id="{EB4F0D69-8EA2-463C-BAB2-B1E96E07C79A}"/>
              </a:ext>
            </a:extLst>
          </p:cNvPr>
          <p:cNvSpPr txBox="1"/>
          <p:nvPr/>
        </p:nvSpPr>
        <p:spPr>
          <a:xfrm>
            <a:off x="4008937" y="6538927"/>
            <a:ext cx="7622596" cy="246221"/>
          </a:xfrm>
          <a:prstGeom prst="rect">
            <a:avLst/>
          </a:prstGeom>
          <a:noFill/>
        </p:spPr>
        <p:txBody>
          <a:bodyPr wrap="square" lIns="91440" tIns="45720" rIns="91440" bIns="45720" rtlCol="0" anchor="t">
            <a:spAutoFit/>
          </a:bodyPr>
          <a:lstStyle/>
          <a:p>
            <a:endParaRPr lang="en-US" sz="1000">
              <a:latin typeface="Arial"/>
              <a:cs typeface="Arial"/>
            </a:endParaRPr>
          </a:p>
        </p:txBody>
      </p:sp>
      <p:sp>
        <p:nvSpPr>
          <p:cNvPr id="6" name="TextBox 1">
            <a:extLst>
              <a:ext uri="{FF2B5EF4-FFF2-40B4-BE49-F238E27FC236}">
                <a16:creationId xmlns:a16="http://schemas.microsoft.com/office/drawing/2014/main" id="{EC05BBF0-FB2E-4E9E-C05E-E0A9FEC06D46}"/>
              </a:ext>
            </a:extLst>
          </p:cNvPr>
          <p:cNvSpPr txBox="1"/>
          <p:nvPr/>
        </p:nvSpPr>
        <p:spPr>
          <a:xfrm>
            <a:off x="4497197" y="4900890"/>
            <a:ext cx="7415673" cy="271869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cs typeface="Arial"/>
            </a:endParaRPr>
          </a:p>
          <a:p>
            <a:pPr marL="285750" indent="-285750">
              <a:buFont typeface="Arial"/>
              <a:buChar char="•"/>
            </a:pPr>
            <a:endParaRPr lang="en-US" sz="1600">
              <a:cs typeface="Arial"/>
            </a:endParaRPr>
          </a:p>
          <a:p>
            <a:pPr marL="285750" indent="-285750">
              <a:spcAft>
                <a:spcPts val="200"/>
              </a:spcAft>
              <a:buFont typeface="Wingdings"/>
              <a:buChar char="Ø"/>
            </a:pPr>
            <a:r>
              <a:rPr lang="en-US" sz="1500" b="1">
                <a:cs typeface="Arial"/>
              </a:rPr>
              <a:t>No Wrong Door referral pathway in NCCARE360: </a:t>
            </a:r>
            <a:r>
              <a:rPr lang="en-US" sz="1500">
                <a:cs typeface="Arial"/>
              </a:rPr>
              <a:t>Create a "Benefits Eligibility Screening” referral in NCCARE360 to refer a member you think may be eligible for HOP to their health plan. The health plan will assess the member's eligibility and enroll them in HOP, if eligible.</a:t>
            </a:r>
          </a:p>
          <a:p>
            <a:endParaRPr lang="en-US" sz="1600">
              <a:cs typeface="Arial"/>
            </a:endParaRPr>
          </a:p>
          <a:p>
            <a:pPr marL="285750" indent="-285750">
              <a:buFont typeface="Arial"/>
              <a:buChar char="•"/>
            </a:pPr>
            <a:endParaRPr lang="en-US" sz="1600">
              <a:cs typeface="Arial"/>
            </a:endParaRPr>
          </a:p>
          <a:p>
            <a:endParaRPr lang="en-US" sz="900">
              <a:cs typeface="Arial"/>
            </a:endParaRPr>
          </a:p>
          <a:p>
            <a:endParaRPr lang="en-US">
              <a:cs typeface="Arial"/>
            </a:endParaRPr>
          </a:p>
          <a:p>
            <a:endParaRPr lang="en-US">
              <a:cs typeface="Arial"/>
            </a:endParaRPr>
          </a:p>
        </p:txBody>
      </p:sp>
      <p:sp>
        <p:nvSpPr>
          <p:cNvPr id="4" name="TextBox 3">
            <a:extLst>
              <a:ext uri="{FF2B5EF4-FFF2-40B4-BE49-F238E27FC236}">
                <a16:creationId xmlns:a16="http://schemas.microsoft.com/office/drawing/2014/main" id="{7C7F5675-A6EF-C4C4-08AE-36EB21EED8FE}"/>
              </a:ext>
            </a:extLst>
          </p:cNvPr>
          <p:cNvSpPr txBox="1"/>
          <p:nvPr/>
        </p:nvSpPr>
        <p:spPr>
          <a:xfrm>
            <a:off x="4371009" y="6524486"/>
            <a:ext cx="782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Source: </a:t>
            </a:r>
            <a:r>
              <a:rPr lang="en-US" sz="1100" err="1"/>
              <a:t>UniteUs</a:t>
            </a:r>
            <a:r>
              <a:rPr lang="en-US" sz="1100"/>
              <a:t> Insights Dashboard, Payments Activity Overview, Data as of Jan. 31, 2023</a:t>
            </a:r>
            <a:r>
              <a:rPr lang="en-US" sz="1100">
                <a:cs typeface="Arial"/>
              </a:rPr>
              <a:t>. </a:t>
            </a:r>
            <a:r>
              <a:rPr lang="en-US" sz="1100">
                <a:latin typeface="Franklin Gothic Book"/>
                <a:cs typeface="Arial"/>
              </a:rPr>
              <a:t>For Additional Information Visit: </a:t>
            </a:r>
            <a:r>
              <a:rPr lang="en-US" sz="1100">
                <a:ea typeface="+mn-lt"/>
                <a:cs typeface="+mn-lt"/>
                <a:hlinkClick r:id="rId4"/>
              </a:rPr>
              <a:t>Healthy Opportunities Pilots | NCDHHS.</a:t>
            </a:r>
            <a:endParaRPr lang="en-US" sz="1100">
              <a:ea typeface="+mn-lt"/>
              <a:cs typeface="+mn-lt"/>
            </a:endParaRPr>
          </a:p>
          <a:p>
            <a:r>
              <a:rPr lang="en-US">
                <a:cs typeface="Arial"/>
              </a:rPr>
              <a:t>​</a:t>
            </a:r>
          </a:p>
        </p:txBody>
      </p:sp>
    </p:spTree>
    <p:extLst>
      <p:ext uri="{BB962C8B-B14F-4D97-AF65-F5344CB8AC3E}">
        <p14:creationId xmlns:p14="http://schemas.microsoft.com/office/powerpoint/2010/main" val="2220254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 name="Title 1">
            <a:extLst>
              <a:ext uri="{FF2B5EF4-FFF2-40B4-BE49-F238E27FC236}">
                <a16:creationId xmlns:a16="http://schemas.microsoft.com/office/drawing/2014/main" id="{5BF33C7A-65AD-475A-91A8-B738B0B62A39}"/>
              </a:ext>
            </a:extLst>
          </p:cNvPr>
          <p:cNvSpPr txBox="1">
            <a:spLocks/>
          </p:cNvSpPr>
          <p:nvPr/>
        </p:nvSpPr>
        <p:spPr>
          <a:xfrm>
            <a:off x="151943" y="574906"/>
            <a:ext cx="11704319" cy="404465"/>
          </a:xfrm>
          <a:prstGeom prst="rect">
            <a:avLst/>
          </a:prstGeom>
        </p:spPr>
        <p:txBody>
          <a:bodyPr vert="horz" lIns="0" tIns="0" rIns="0" bIns="0" rtlCol="0" anchor="ctr">
            <a:noAutofit/>
          </a:bodyPr>
          <a:lstStyle>
            <a:lvl1pPr algn="l" defTabSz="914400" rtl="0" eaLnBrk="1" latinLnBrk="0" hangingPunct="1">
              <a:lnSpc>
                <a:spcPct val="90000"/>
              </a:lnSpc>
              <a:spcBef>
                <a:spcPct val="0"/>
              </a:spcBef>
              <a:spcAft>
                <a:spcPct val="0"/>
              </a:spcAft>
              <a:buNone/>
              <a:defRPr sz="1700" kern="1200">
                <a:solidFill>
                  <a:schemeClr val="accent1"/>
                </a:solidFill>
                <a:latin typeface="+mj-lt"/>
                <a:ea typeface="+mj-ea"/>
                <a:cs typeface="+mj-cs"/>
              </a:defRPr>
            </a:lvl1pPr>
          </a:lstStyle>
          <a:p>
            <a:pPr algn="ctr"/>
            <a:r>
              <a:rPr lang="en-US" sz="3200" b="1">
                <a:solidFill>
                  <a:schemeClr val="tx2">
                    <a:lumMod val="75000"/>
                  </a:schemeClr>
                </a:solidFill>
                <a:latin typeface="Arial"/>
                <a:ea typeface="Times New Roman"/>
                <a:cs typeface="Arial"/>
              </a:rPr>
              <a:t>Healthy Opportunities Pilots Update - Continued</a:t>
            </a:r>
          </a:p>
        </p:txBody>
      </p:sp>
      <p:sp>
        <p:nvSpPr>
          <p:cNvPr id="2" name="Rectangle 1">
            <a:extLst>
              <a:ext uri="{FF2B5EF4-FFF2-40B4-BE49-F238E27FC236}">
                <a16:creationId xmlns:a16="http://schemas.microsoft.com/office/drawing/2014/main" id="{680A9ACC-E070-4474-A19D-7D2AF998152A}"/>
              </a:ext>
            </a:extLst>
          </p:cNvPr>
          <p:cNvSpPr/>
          <p:nvPr/>
        </p:nvSpPr>
        <p:spPr>
          <a:xfrm>
            <a:off x="1278" y="1189926"/>
            <a:ext cx="5928084" cy="10051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400" b="1" u="sng">
                <a:solidFill>
                  <a:schemeClr val="tx1"/>
                </a:solidFill>
              </a:rPr>
              <a:t>Upcoming Engagements</a:t>
            </a:r>
            <a:endParaRPr lang="en-US">
              <a:solidFill>
                <a:schemeClr val="tx1"/>
              </a:solidFill>
            </a:endParaRPr>
          </a:p>
          <a:p>
            <a:pPr marL="285750" indent="-285750">
              <a:buFont typeface="Arial" panose="020B0604020202020204" pitchFamily="34" charset="0"/>
              <a:buChar char="•"/>
            </a:pPr>
            <a:r>
              <a:rPr lang="en-US" sz="1400">
                <a:solidFill>
                  <a:schemeClr val="tx1"/>
                </a:solidFill>
                <a:cs typeface="Arial"/>
              </a:rPr>
              <a:t>Community Partners Webinar – TBD (March)</a:t>
            </a:r>
          </a:p>
          <a:p>
            <a:pPr marL="285750" indent="-285750">
              <a:buFont typeface="Arial" panose="020B0604020202020204" pitchFamily="34" charset="0"/>
              <a:buChar char="•"/>
            </a:pPr>
            <a:endParaRPr lang="en-US" sz="1400">
              <a:solidFill>
                <a:schemeClr val="tx1"/>
              </a:solidFill>
              <a:cs typeface="Arial"/>
            </a:endParaRPr>
          </a:p>
        </p:txBody>
      </p:sp>
      <p:sp>
        <p:nvSpPr>
          <p:cNvPr id="3" name="TextBox 2">
            <a:extLst>
              <a:ext uri="{FF2B5EF4-FFF2-40B4-BE49-F238E27FC236}">
                <a16:creationId xmlns:a16="http://schemas.microsoft.com/office/drawing/2014/main" id="{EB4F0D69-8EA2-463C-BAB2-B1E96E07C79A}"/>
              </a:ext>
            </a:extLst>
          </p:cNvPr>
          <p:cNvSpPr txBox="1"/>
          <p:nvPr/>
        </p:nvSpPr>
        <p:spPr>
          <a:xfrm>
            <a:off x="4008937" y="6538927"/>
            <a:ext cx="7622596" cy="246221"/>
          </a:xfrm>
          <a:prstGeom prst="rect">
            <a:avLst/>
          </a:prstGeom>
          <a:noFill/>
        </p:spPr>
        <p:txBody>
          <a:bodyPr wrap="square" lIns="91440" tIns="45720" rIns="91440" bIns="45720" rtlCol="0" anchor="t">
            <a:spAutoFit/>
          </a:bodyPr>
          <a:lstStyle/>
          <a:p>
            <a:endParaRPr lang="en-US" sz="1000">
              <a:latin typeface="Arial"/>
              <a:cs typeface="Arial"/>
            </a:endParaRPr>
          </a:p>
        </p:txBody>
      </p:sp>
      <p:sp>
        <p:nvSpPr>
          <p:cNvPr id="7" name="Rectangle 6">
            <a:extLst>
              <a:ext uri="{FF2B5EF4-FFF2-40B4-BE49-F238E27FC236}">
                <a16:creationId xmlns:a16="http://schemas.microsoft.com/office/drawing/2014/main" id="{C02EED4C-F0CA-CF64-3A64-7FC87D0C7109}"/>
              </a:ext>
            </a:extLst>
          </p:cNvPr>
          <p:cNvSpPr/>
          <p:nvPr/>
        </p:nvSpPr>
        <p:spPr>
          <a:xfrm>
            <a:off x="1277" y="2193514"/>
            <a:ext cx="5928085" cy="1568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400" b="1" u="sng">
                <a:solidFill>
                  <a:schemeClr val="tx1"/>
                </a:solidFill>
              </a:rPr>
              <a:t>Where to learn more</a:t>
            </a:r>
            <a:endParaRPr lang="en-US">
              <a:solidFill>
                <a:schemeClr val="tx1"/>
              </a:solidFill>
            </a:endParaRPr>
          </a:p>
          <a:p>
            <a:pPr marL="285750" indent="-285750">
              <a:buFont typeface="Arial,Sans-Serif" panose="020B0604020202020204" pitchFamily="34" charset="0"/>
              <a:buChar char="•"/>
            </a:pPr>
            <a:r>
              <a:rPr lang="en-US" sz="1400">
                <a:solidFill>
                  <a:schemeClr val="tx1"/>
                </a:solidFill>
                <a:ea typeface="+mn-lt"/>
                <a:cs typeface="+mn-lt"/>
              </a:rPr>
              <a:t>Visit</a:t>
            </a:r>
            <a:r>
              <a:rPr lang="en-US" sz="1400">
                <a:solidFill>
                  <a:schemeClr val="tx1"/>
                </a:solidFill>
                <a:cs typeface="Arial"/>
              </a:rPr>
              <a:t> </a:t>
            </a:r>
            <a:r>
              <a:rPr lang="en-US" sz="1400">
                <a:solidFill>
                  <a:schemeClr val="tx1"/>
                </a:solidFill>
                <a:cs typeface="Arial"/>
                <a:hlinkClick r:id="rId3">
                  <a:extLst>
                    <a:ext uri="{A12FA001-AC4F-418D-AE19-62706E023703}">
                      <ahyp:hlinkClr xmlns:ahyp="http://schemas.microsoft.com/office/drawing/2018/hyperlinkcolor" val="tx"/>
                    </a:ext>
                  </a:extLst>
                </a:hlinkClick>
              </a:rPr>
              <a:t>Healthy Opportunities Pilots at Work</a:t>
            </a:r>
            <a:r>
              <a:rPr lang="en-US" sz="1400">
                <a:solidFill>
                  <a:schemeClr val="tx1"/>
                </a:solidFill>
                <a:cs typeface="Arial"/>
              </a:rPr>
              <a:t> webpage for key Pilot metrics and success stories</a:t>
            </a:r>
          </a:p>
          <a:p>
            <a:pPr marL="285750" indent="-285750">
              <a:buFont typeface="Arial,Sans-Serif" panose="020B0604020202020204" pitchFamily="34" charset="0"/>
              <a:buChar char="•"/>
            </a:pPr>
            <a:r>
              <a:rPr lang="en-US" sz="1400">
                <a:solidFill>
                  <a:schemeClr val="tx1"/>
                </a:solidFill>
                <a:ea typeface="+mn-lt"/>
                <a:cs typeface="+mn-lt"/>
              </a:rPr>
              <a:t>Like our posts on the DHHS Facebook, Twitter, and Instagram accounts!</a:t>
            </a:r>
          </a:p>
          <a:p>
            <a:pPr marL="285750" indent="-285750">
              <a:buFont typeface="Arial" panose="020B0604020202020204" pitchFamily="34" charset="0"/>
              <a:buChar char="•"/>
            </a:pPr>
            <a:endParaRPr lang="en-US" sz="1400">
              <a:solidFill>
                <a:schemeClr val="tx1"/>
              </a:solidFill>
              <a:cs typeface="Arial"/>
            </a:endParaRPr>
          </a:p>
        </p:txBody>
      </p:sp>
      <p:pic>
        <p:nvPicPr>
          <p:cNvPr id="9" name="Picture 9">
            <a:extLst>
              <a:ext uri="{FF2B5EF4-FFF2-40B4-BE49-F238E27FC236}">
                <a16:creationId xmlns:a16="http://schemas.microsoft.com/office/drawing/2014/main" id="{57A3EF40-6D49-3290-6662-727CED982C85}"/>
              </a:ext>
            </a:extLst>
          </p:cNvPr>
          <p:cNvPicPr>
            <a:picLocks noChangeAspect="1"/>
          </p:cNvPicPr>
          <p:nvPr/>
        </p:nvPicPr>
        <p:blipFill>
          <a:blip r:embed="rId4"/>
          <a:stretch>
            <a:fillRect/>
          </a:stretch>
        </p:blipFill>
        <p:spPr>
          <a:xfrm>
            <a:off x="-3463" y="3771899"/>
            <a:ext cx="2708359" cy="2855143"/>
          </a:xfrm>
          <a:prstGeom prst="rect">
            <a:avLst/>
          </a:prstGeom>
        </p:spPr>
      </p:pic>
      <p:sp>
        <p:nvSpPr>
          <p:cNvPr id="4" name="Rectangle 3">
            <a:extLst>
              <a:ext uri="{FF2B5EF4-FFF2-40B4-BE49-F238E27FC236}">
                <a16:creationId xmlns:a16="http://schemas.microsoft.com/office/drawing/2014/main" id="{F83E1C48-DFB3-E853-C8C0-7642DE26F048}"/>
              </a:ext>
            </a:extLst>
          </p:cNvPr>
          <p:cNvSpPr/>
          <p:nvPr/>
        </p:nvSpPr>
        <p:spPr>
          <a:xfrm>
            <a:off x="5938887" y="1189926"/>
            <a:ext cx="6251835" cy="5372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b="1">
                <a:solidFill>
                  <a:schemeClr val="tx1"/>
                </a:solidFill>
                <a:ea typeface="+mn-lt"/>
                <a:cs typeface="+mn-lt"/>
              </a:rPr>
              <a:t>How Providers can refer Medicaid Members </a:t>
            </a:r>
            <a:endParaRPr lang="en-US" sz="1400">
              <a:solidFill>
                <a:schemeClr val="tx1"/>
              </a:solidFill>
              <a:ea typeface="+mn-lt"/>
              <a:cs typeface="+mn-lt"/>
            </a:endParaRPr>
          </a:p>
          <a:p>
            <a:endParaRPr lang="en-US" sz="1400">
              <a:solidFill>
                <a:schemeClr val="tx1"/>
              </a:solidFill>
              <a:ea typeface="+mn-lt"/>
              <a:cs typeface="+mn-lt"/>
            </a:endParaRPr>
          </a:p>
          <a:p>
            <a:r>
              <a:rPr lang="en-US" sz="1400" b="1">
                <a:solidFill>
                  <a:schemeClr val="tx1"/>
                </a:solidFill>
                <a:ea typeface="+mn-lt"/>
                <a:cs typeface="+mn-lt"/>
              </a:rPr>
              <a:t>Providers play an essential role in helping to identify Medicaid members that can benefit from Pilot services—including identifying physical or behavioral health conditions that may qualify someone for the Pilots. A provider may contact a member's PHP to request the member be assessed for Pilot services. For members without a care manager, providers can help patients call the Member Services line on their health plan Member ID card (see Health Plans’ Member Services numbers below). For more information, please visit the </a:t>
            </a:r>
            <a:r>
              <a:rPr lang="en-US" sz="1400" b="1" u="sng">
                <a:solidFill>
                  <a:schemeClr val="tx1"/>
                </a:solidFill>
                <a:ea typeface="+mn-lt"/>
                <a:cs typeface="+mn-lt"/>
                <a:hlinkClick r:id="rId3">
                  <a:extLst>
                    <a:ext uri="{A12FA001-AC4F-418D-AE19-62706E023703}">
                      <ahyp:hlinkClr xmlns:ahyp="http://schemas.microsoft.com/office/drawing/2018/hyperlinkcolor" val="tx"/>
                    </a:ext>
                  </a:extLst>
                </a:hlinkClick>
              </a:rPr>
              <a:t>Healthy Opportunities Pilots webpage </a:t>
            </a:r>
            <a:r>
              <a:rPr lang="en-US" sz="1400" b="1">
                <a:solidFill>
                  <a:schemeClr val="tx1"/>
                </a:solidFill>
                <a:ea typeface="+mn-lt"/>
                <a:cs typeface="+mn-lt"/>
              </a:rPr>
              <a:t>or the </a:t>
            </a:r>
            <a:r>
              <a:rPr lang="en-US" sz="1400" b="1" u="sng">
                <a:solidFill>
                  <a:schemeClr val="tx1"/>
                </a:solidFill>
                <a:ea typeface="+mn-lt"/>
                <a:cs typeface="+mn-lt"/>
                <a:hlinkClick r:id="rId5">
                  <a:extLst>
                    <a:ext uri="{A12FA001-AC4F-418D-AE19-62706E023703}">
                      <ahyp:hlinkClr xmlns:ahyp="http://schemas.microsoft.com/office/drawing/2018/hyperlinkcolor" val="tx"/>
                    </a:ext>
                  </a:extLst>
                </a:hlinkClick>
              </a:rPr>
              <a:t>Healthy Opportunities Frequently Asked Questions</a:t>
            </a:r>
            <a:r>
              <a:rPr lang="en-US" sz="1400" b="1">
                <a:solidFill>
                  <a:schemeClr val="tx1"/>
                </a:solidFill>
                <a:ea typeface="+mn-lt"/>
                <a:cs typeface="+mn-lt"/>
              </a:rPr>
              <a:t>.</a:t>
            </a:r>
          </a:p>
          <a:p>
            <a:endParaRPr lang="en-US" sz="1400">
              <a:solidFill>
                <a:schemeClr val="tx1"/>
              </a:solidFill>
              <a:ea typeface="+mn-lt"/>
              <a:cs typeface="+mn-lt"/>
            </a:endParaRPr>
          </a:p>
          <a:p>
            <a:r>
              <a:rPr lang="en-US" sz="1400" b="1">
                <a:solidFill>
                  <a:schemeClr val="tx1"/>
                </a:solidFill>
                <a:ea typeface="+mn-lt"/>
                <a:cs typeface="+mn-lt"/>
              </a:rPr>
              <a:t>Contact</a:t>
            </a:r>
            <a:endParaRPr lang="en-US" sz="1400">
              <a:solidFill>
                <a:schemeClr val="tx1"/>
              </a:solidFill>
              <a:ea typeface="+mn-lt"/>
              <a:cs typeface="+mn-lt"/>
            </a:endParaRPr>
          </a:p>
          <a:p>
            <a:r>
              <a:rPr lang="en-US" sz="1400">
                <a:solidFill>
                  <a:schemeClr val="tx1"/>
                </a:solidFill>
                <a:ea typeface="+mn-lt"/>
                <a:cs typeface="+mn-lt"/>
              </a:rPr>
              <a:t>For more information, call the NC Medicaid Contact Center: 888-245-0179</a:t>
            </a:r>
          </a:p>
          <a:p>
            <a:endParaRPr lang="en-US" sz="1400">
              <a:solidFill>
                <a:schemeClr val="tx1"/>
              </a:solidFill>
              <a:ea typeface="+mn-lt"/>
              <a:cs typeface="+mn-lt"/>
            </a:endParaRPr>
          </a:p>
          <a:p>
            <a:r>
              <a:rPr lang="en-US" sz="1400" b="1">
                <a:solidFill>
                  <a:schemeClr val="tx1"/>
                </a:solidFill>
                <a:ea typeface="+mn-lt"/>
                <a:cs typeface="+mn-lt"/>
              </a:rPr>
              <a:t>Health Plans’ Member Services Numbers:</a:t>
            </a:r>
            <a:endParaRPr lang="en-US" sz="1400">
              <a:solidFill>
                <a:schemeClr val="tx1"/>
              </a:solidFill>
              <a:ea typeface="+mn-lt"/>
              <a:cs typeface="+mn-lt"/>
            </a:endParaRPr>
          </a:p>
          <a:p>
            <a:r>
              <a:rPr lang="en-US" sz="1400">
                <a:solidFill>
                  <a:schemeClr val="tx1"/>
                </a:solidFill>
                <a:ea typeface="+mn-lt"/>
                <a:cs typeface="+mn-lt"/>
              </a:rPr>
              <a:t>AmeriHealth Caritas: 855-375-8811 (TTY 1-866-209-6421)</a:t>
            </a:r>
          </a:p>
          <a:p>
            <a:r>
              <a:rPr lang="en-US" sz="1400">
                <a:solidFill>
                  <a:schemeClr val="tx1"/>
                </a:solidFill>
                <a:ea typeface="+mn-lt"/>
                <a:cs typeface="+mn-lt"/>
              </a:rPr>
              <a:t>Carolina Complete Health: 833-552-3876</a:t>
            </a:r>
          </a:p>
          <a:p>
            <a:r>
              <a:rPr lang="en-US" sz="1400">
                <a:solidFill>
                  <a:schemeClr val="tx1"/>
                </a:solidFill>
                <a:ea typeface="+mn-lt"/>
                <a:cs typeface="+mn-lt"/>
              </a:rPr>
              <a:t>Healthy Blue: 844-594-5070 (TTY 711)</a:t>
            </a:r>
          </a:p>
          <a:p>
            <a:r>
              <a:rPr lang="en-US" sz="1400">
                <a:solidFill>
                  <a:schemeClr val="tx1"/>
                </a:solidFill>
                <a:ea typeface="+mn-lt"/>
                <a:cs typeface="+mn-lt"/>
              </a:rPr>
              <a:t>United Healthcare: 800-349-1855</a:t>
            </a:r>
          </a:p>
          <a:p>
            <a:r>
              <a:rPr lang="en-US" sz="1400">
                <a:solidFill>
                  <a:schemeClr val="tx1"/>
                </a:solidFill>
                <a:ea typeface="+mn-lt"/>
                <a:cs typeface="+mn-lt"/>
              </a:rPr>
              <a:t>WellCare: 866-799-5318</a:t>
            </a:r>
          </a:p>
          <a:p>
            <a:pPr algn="ctr"/>
            <a:endParaRPr lang="en-US" sz="1400" b="1" u="sng">
              <a:solidFill>
                <a:schemeClr val="tx1"/>
              </a:solidFill>
              <a:cs typeface="Arial"/>
            </a:endParaRPr>
          </a:p>
          <a:p>
            <a:pPr marL="285750" indent="-285750">
              <a:buFont typeface="Arial" panose="020B0604020202020204" pitchFamily="34" charset="0"/>
              <a:buChar char="•"/>
            </a:pPr>
            <a:endParaRPr lang="en-US" sz="1400">
              <a:solidFill>
                <a:schemeClr val="tx1"/>
              </a:solidFill>
              <a:cs typeface="Arial"/>
            </a:endParaRPr>
          </a:p>
        </p:txBody>
      </p:sp>
      <p:pic>
        <p:nvPicPr>
          <p:cNvPr id="5" name="Picture 5" descr="HOP Post #2 Updated.png">
            <a:extLst>
              <a:ext uri="{FF2B5EF4-FFF2-40B4-BE49-F238E27FC236}">
                <a16:creationId xmlns:a16="http://schemas.microsoft.com/office/drawing/2014/main" id="{97335C10-250D-B473-CB25-0F1EED12ABE9}"/>
              </a:ext>
            </a:extLst>
          </p:cNvPr>
          <p:cNvPicPr>
            <a:picLocks noChangeAspect="1"/>
          </p:cNvPicPr>
          <p:nvPr/>
        </p:nvPicPr>
        <p:blipFill>
          <a:blip r:embed="rId6"/>
          <a:stretch>
            <a:fillRect/>
          </a:stretch>
        </p:blipFill>
        <p:spPr>
          <a:xfrm>
            <a:off x="3235241" y="3771803"/>
            <a:ext cx="2708359" cy="2784920"/>
          </a:xfrm>
          <a:prstGeom prst="rect">
            <a:avLst/>
          </a:prstGeom>
        </p:spPr>
      </p:pic>
    </p:spTree>
    <p:extLst>
      <p:ext uri="{BB962C8B-B14F-4D97-AF65-F5344CB8AC3E}">
        <p14:creationId xmlns:p14="http://schemas.microsoft.com/office/powerpoint/2010/main" val="365777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34A-804F-40E1-FE43-DA436CF38CE7}"/>
              </a:ext>
            </a:extLst>
          </p:cNvPr>
          <p:cNvSpPr>
            <a:spLocks noGrp="1"/>
          </p:cNvSpPr>
          <p:nvPr>
            <p:ph type="title"/>
          </p:nvPr>
        </p:nvSpPr>
        <p:spPr>
          <a:xfrm>
            <a:off x="4774580" y="394047"/>
            <a:ext cx="2642839" cy="548640"/>
          </a:xfrm>
        </p:spPr>
        <p:txBody>
          <a:bodyPr/>
          <a:lstStyle/>
          <a:p>
            <a:r>
              <a:rPr lang="en-US"/>
              <a:t>Access Links</a:t>
            </a:r>
          </a:p>
        </p:txBody>
      </p:sp>
      <p:sp>
        <p:nvSpPr>
          <p:cNvPr id="3" name="Slide Number Placeholder 2">
            <a:extLst>
              <a:ext uri="{FF2B5EF4-FFF2-40B4-BE49-F238E27FC236}">
                <a16:creationId xmlns:a16="http://schemas.microsoft.com/office/drawing/2014/main" id="{C71A464C-C3AE-EEA4-3853-63CCD907EB28}"/>
              </a:ext>
            </a:extLst>
          </p:cNvPr>
          <p:cNvSpPr>
            <a:spLocks noGrp="1"/>
          </p:cNvSpPr>
          <p:nvPr>
            <p:ph type="sldNum" sz="quarter" idx="14"/>
          </p:nvPr>
        </p:nvSpPr>
        <p:spPr/>
        <p:txBody>
          <a:bodyPr/>
          <a:lstStyle/>
          <a:p>
            <a:fld id="{11F27F3A-B3E9-41ED-AF8F-A365F10BB65F}" type="slidenum">
              <a:rPr lang="en-US" smtClean="0"/>
              <a:pPr/>
              <a:t>18</a:t>
            </a:fld>
            <a:endParaRPr lang="en-US"/>
          </a:p>
        </p:txBody>
      </p:sp>
      <p:sp>
        <p:nvSpPr>
          <p:cNvPr id="5" name="TextBox 4">
            <a:extLst>
              <a:ext uri="{FF2B5EF4-FFF2-40B4-BE49-F238E27FC236}">
                <a16:creationId xmlns:a16="http://schemas.microsoft.com/office/drawing/2014/main" id="{E23AADAA-34C4-CAC5-A546-D58A6F598144}"/>
              </a:ext>
            </a:extLst>
          </p:cNvPr>
          <p:cNvSpPr txBox="1"/>
          <p:nvPr/>
        </p:nvSpPr>
        <p:spPr>
          <a:xfrm>
            <a:off x="1033262" y="1011567"/>
            <a:ext cx="10129061" cy="563231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latin typeface="Franklin Gothic Medium"/>
              </a:rPr>
              <a:t>Provider Ombudsman:  </a:t>
            </a:r>
            <a:r>
              <a:rPr lang="en-US" sz="1800">
                <a:hlinkClick r:id="rId3">
                  <a:extLst>
                    <a:ext uri="{A12FA001-AC4F-418D-AE19-62706E023703}">
                      <ahyp:hlinkClr xmlns:ahyp="http://schemas.microsoft.com/office/drawing/2018/hyperlinkcolor" val="tx"/>
                    </a:ext>
                  </a:extLst>
                </a:hlinkClick>
              </a:rPr>
              <a:t>Medicaid.ProviderOmbudsman@dhhs.nc.gov</a:t>
            </a:r>
            <a:r>
              <a:rPr lang="en-US"/>
              <a:t>  </a:t>
            </a:r>
            <a:r>
              <a:rPr lang="en-US" sz="1800"/>
              <a:t> </a:t>
            </a:r>
            <a:r>
              <a:rPr lang="en-US" b="1" i="0">
                <a:solidFill>
                  <a:srgbClr val="000000"/>
                </a:solidFill>
                <a:effectLst/>
                <a:latin typeface="TransportNew"/>
              </a:rPr>
              <a:t>866-304-7062</a:t>
            </a:r>
            <a:endParaRPr lang="en-US">
              <a:latin typeface="Franklin Gothic Medium" panose="020B0603020102020204" pitchFamily="34" charset="0"/>
            </a:endParaRPr>
          </a:p>
          <a:p>
            <a:endParaRPr lang="en-US">
              <a:latin typeface="Franklin Gothic Medium" panose="020B0603020102020204" pitchFamily="34" charset="0"/>
            </a:endParaRPr>
          </a:p>
          <a:p>
            <a:pPr marL="285750" indent="-285750">
              <a:buFont typeface="Arial" panose="020B0604020202020204" pitchFamily="34" charset="0"/>
              <a:buChar char="•"/>
            </a:pPr>
            <a:r>
              <a:rPr lang="en-US">
                <a:latin typeface="Franklin Gothic Medium"/>
              </a:rPr>
              <a:t>Provider Reverification webpage:   </a:t>
            </a:r>
            <a:r>
              <a:rPr lang="en-US" sz="1800" u="sng">
                <a:solidFill>
                  <a:srgbClr val="3B75A9"/>
                </a:solidFill>
                <a:effectLst/>
                <a:latin typeface="Franklin Gothic Medium"/>
                <a:ea typeface="Times New Roman" panose="02020603050405020304" pitchFamily="18" charset="0"/>
                <a:cs typeface="Times New Roman"/>
                <a:hlinkClick r:id="rId4"/>
              </a:rPr>
              <a:t>Reverification</a:t>
            </a:r>
            <a:endParaRPr lang="en-US" sz="1800" u="sng">
              <a:solidFill>
                <a:srgbClr val="3B75A9"/>
              </a:solidFill>
              <a:effectLst/>
              <a:latin typeface="Franklin Gothic Medium"/>
              <a:ea typeface="Times New Roman" panose="02020603050405020304" pitchFamily="18" charset="0"/>
              <a:cs typeface="Times New Roman"/>
            </a:endParaRPr>
          </a:p>
          <a:p>
            <a:endParaRPr lang="en-US" sz="1800">
              <a:effectLst/>
              <a:latin typeface="Franklin Gothic Medium" panose="020B0603020102020204" pitchFamily="34" charset="0"/>
              <a:ea typeface="Times New Roman" panose="02020603050405020304" pitchFamily="18" charset="0"/>
            </a:endParaRPr>
          </a:p>
          <a:p>
            <a:pPr marL="285750" indent="-285750">
              <a:buFont typeface="Arial" panose="020B0604020202020204" pitchFamily="34" charset="0"/>
              <a:buChar char="•"/>
            </a:pPr>
            <a:r>
              <a:rPr lang="en-US">
                <a:latin typeface="Franklin Gothic Medium"/>
              </a:rPr>
              <a:t>Voluntary reverification information:  </a:t>
            </a:r>
            <a:r>
              <a:rPr lang="en-US">
                <a:latin typeface="Franklin Gothic Medium"/>
                <a:hlinkClick r:id="rId5"/>
              </a:rPr>
              <a:t>Voluntary Reverification</a:t>
            </a:r>
            <a:endParaRPr lang="en-US">
              <a:latin typeface="Franklin Gothic Medium"/>
            </a:endParaRPr>
          </a:p>
          <a:p>
            <a:pPr marL="285750" indent="-285750">
              <a:buFont typeface="Arial" panose="020B0604020202020204" pitchFamily="34" charset="0"/>
              <a:buChar char="•"/>
            </a:pPr>
            <a:endParaRPr lang="en-US">
              <a:latin typeface="Franklin Gothic Medium" panose="020B0603020102020204" pitchFamily="34" charset="0"/>
            </a:endParaRPr>
          </a:p>
          <a:p>
            <a:pPr marL="285750" indent="-285750">
              <a:buFont typeface="Arial" panose="020B0604020202020204" pitchFamily="34" charset="0"/>
              <a:buChar char="•"/>
            </a:pPr>
            <a:r>
              <a:rPr lang="en-US">
                <a:latin typeface="Franklin Gothic Medium"/>
              </a:rPr>
              <a:t>Provider enrollment:  </a:t>
            </a:r>
            <a:r>
              <a:rPr lang="en-US" u="sng">
                <a:solidFill>
                  <a:srgbClr val="294B93"/>
                </a:solidFill>
                <a:latin typeface="Franklin Gothic Medium"/>
                <a:cs typeface="Arial"/>
                <a:hlinkClick r:id="rId6"/>
              </a:rPr>
              <a:t>Provider Enrollment</a:t>
            </a:r>
            <a:endParaRPr lang="en-US" sz="1800" b="0" u="sng">
              <a:solidFill>
                <a:srgbClr val="294B93"/>
              </a:solidFill>
              <a:effectLst/>
              <a:latin typeface="Franklin Gothic Medium" panose="020B0603020102020204" pitchFamily="34" charset="0"/>
              <a:ea typeface="Times New Roman" panose="02020603050405020304" pitchFamily="18" charset="0"/>
              <a:cs typeface="Arial" panose="020B0604020202020204" pitchFamily="34" charset="0"/>
            </a:endParaRPr>
          </a:p>
          <a:p>
            <a:endParaRPr lang="en-US" sz="1800" b="0" u="sng">
              <a:solidFill>
                <a:srgbClr val="294B93"/>
              </a:solidFill>
              <a:effectLst/>
              <a:latin typeface="Franklin Gothic Medium" panose="020B06030201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a:latin typeface="Franklin Gothic Medium"/>
                <a:ea typeface="Times New Roman" panose="02020603050405020304" pitchFamily="18" charset="0"/>
                <a:cs typeface="Arial"/>
              </a:rPr>
              <a:t>Office Administrator, FAQs:   </a:t>
            </a:r>
            <a:r>
              <a:rPr lang="en-US" sz="1800" u="sng">
                <a:solidFill>
                  <a:srgbClr val="294B93"/>
                </a:solidFill>
                <a:effectLst/>
                <a:latin typeface="Franklin Gothic Medium"/>
                <a:ea typeface="Times New Roman" panose="02020603050405020304" pitchFamily="18" charset="0"/>
                <a:hlinkClick r:id="rId7"/>
              </a:rPr>
              <a:t>FAQ page</a:t>
            </a:r>
            <a:endParaRPr lang="en-US" u="sng">
              <a:solidFill>
                <a:srgbClr val="294B93"/>
              </a:solidFill>
              <a:latin typeface="Franklin Gothic Medium"/>
              <a:ea typeface="Times New Roman" panose="02020603050405020304" pitchFamily="18" charset="0"/>
            </a:endParaRPr>
          </a:p>
          <a:p>
            <a:pPr marL="285750" indent="-285750">
              <a:buFont typeface="Arial" panose="020B0604020202020204" pitchFamily="34" charset="0"/>
              <a:buChar char="•"/>
            </a:pPr>
            <a:endParaRPr lang="en-US" sz="1800" u="sng">
              <a:solidFill>
                <a:srgbClr val="294B93"/>
              </a:solidFill>
              <a:effectLst/>
              <a:latin typeface="Franklin Gothic Medium" panose="020B0603020102020204" pitchFamily="34" charset="0"/>
              <a:ea typeface="Times New Roman" panose="02020603050405020304" pitchFamily="18" charset="0"/>
            </a:endParaRPr>
          </a:p>
          <a:p>
            <a:pPr marL="285750" indent="-285750">
              <a:buFont typeface="Arial" panose="020B0604020202020204" pitchFamily="34" charset="0"/>
              <a:buChar char="•"/>
            </a:pPr>
            <a:r>
              <a:rPr lang="en-US" sz="1800" b="0">
                <a:effectLst/>
                <a:latin typeface="Franklin Gothic Medium"/>
                <a:ea typeface="Times New Roman" panose="02020603050405020304" pitchFamily="18" charset="0"/>
                <a:cs typeface="Arial"/>
              </a:rPr>
              <a:t>PDM/CVO:</a:t>
            </a:r>
            <a:r>
              <a:rPr lang="en-US">
                <a:latin typeface="Franklin Gothic Medium"/>
                <a:ea typeface="Times New Roman" panose="02020603050405020304" pitchFamily="18" charset="0"/>
                <a:cs typeface="Arial"/>
              </a:rPr>
              <a:t> </a:t>
            </a:r>
            <a:r>
              <a:rPr lang="en-US" sz="1800" b="0">
                <a:effectLst/>
                <a:latin typeface="Franklin Gothic Medium"/>
                <a:ea typeface="Times New Roman" panose="02020603050405020304" pitchFamily="18" charset="0"/>
                <a:cs typeface="Arial" panose="020B0604020202020204" pitchFamily="34" charset="0"/>
              </a:rPr>
              <a:t> </a:t>
            </a:r>
            <a:r>
              <a:rPr lang="en-US" sz="1800" b="0" i="0" u="sng" strike="noStrike">
                <a:solidFill>
                  <a:srgbClr val="0563C1"/>
                </a:solidFill>
                <a:effectLst/>
                <a:latin typeface="Franklin Gothic Medium"/>
                <a:hlinkClick r:id="rId8"/>
              </a:rPr>
              <a:t>NC Medicaid PDM/CVO webpage</a:t>
            </a:r>
            <a:endParaRPr lang="en-US">
              <a:solidFill>
                <a:srgbClr val="000000"/>
              </a:solidFill>
              <a:latin typeface="Franklin Gothic Medium"/>
            </a:endParaRPr>
          </a:p>
          <a:p>
            <a:pPr marL="285750" indent="-285750">
              <a:buFont typeface="Arial" panose="020B0604020202020204" pitchFamily="34" charset="0"/>
              <a:buChar char="•"/>
            </a:pPr>
            <a:endParaRPr lang="en-US" u="sng">
              <a:solidFill>
                <a:srgbClr val="0563C1"/>
              </a:solidFill>
              <a:latin typeface="Franklin Gothic Medium" panose="020B0603020102020204" pitchFamily="34" charset="0"/>
            </a:endParaRPr>
          </a:p>
          <a:p>
            <a:pPr marL="285750" indent="-285750">
              <a:buFont typeface="Arial" panose="020B0604020202020204" pitchFamily="34" charset="0"/>
              <a:buChar char="•"/>
            </a:pPr>
            <a:r>
              <a:rPr lang="en-US">
                <a:latin typeface="Franklin Gothic Medium"/>
                <a:ea typeface="Times New Roman" panose="02020603050405020304" pitchFamily="18" charset="0"/>
                <a:cs typeface="Arial"/>
              </a:rPr>
              <a:t>Michael Herrera: </a:t>
            </a:r>
            <a:r>
              <a:rPr lang="en-US" u="sng">
                <a:solidFill>
                  <a:srgbClr val="0563C1"/>
                </a:solidFill>
                <a:latin typeface="Franklin Gothic Medium"/>
                <a:ea typeface="Times New Roman" panose="02020603050405020304" pitchFamily="18" charset="0"/>
                <a:cs typeface="Arial"/>
              </a:rPr>
              <a:t> </a:t>
            </a:r>
            <a:r>
              <a:rPr lang="en-US">
                <a:solidFill>
                  <a:schemeClr val="accent5">
                    <a:lumMod val="50000"/>
                  </a:schemeClr>
                </a:solidFill>
                <a:latin typeface="Franklin Gothic Medium Cond"/>
                <a:ea typeface="+mn-lt"/>
                <a:cs typeface="+mn-lt"/>
              </a:rPr>
              <a:t>919-219-3445 or Michael.Herrera@dhhs.nc.gov</a:t>
            </a:r>
          </a:p>
          <a:p>
            <a:pPr marL="285750" indent="-285750">
              <a:buFont typeface="Arial" panose="020B0604020202020204" pitchFamily="34" charset="0"/>
              <a:buChar char="•"/>
            </a:pPr>
            <a:endParaRPr lang="en-US" sz="1800" b="0" u="sng">
              <a:solidFill>
                <a:srgbClr val="0563C1"/>
              </a:solidFill>
              <a:effectLst/>
              <a:latin typeface="Franklin Gothic Medium" panose="020B06030201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a:latin typeface="Franklin Gothic Medium"/>
              </a:rPr>
              <a:t>NC Health Choice moves to Medicaid: </a:t>
            </a:r>
            <a:r>
              <a:rPr lang="en-US">
                <a:latin typeface="Franklin Gothic Medium"/>
                <a:hlinkClick r:id="rId9"/>
              </a:rPr>
              <a:t>NC Health Choice</a:t>
            </a:r>
            <a:endParaRPr lang="en-US">
              <a:latin typeface="Franklin Gothic Medium"/>
            </a:endParaRPr>
          </a:p>
          <a:p>
            <a:endParaRPr lang="en-US">
              <a:latin typeface="Franklin Gothic Medium" panose="020B0603020102020204" pitchFamily="34" charset="0"/>
            </a:endParaRPr>
          </a:p>
          <a:p>
            <a:pPr marL="285750" indent="-285750">
              <a:buFont typeface="Arial" panose="020B0604020202020204" pitchFamily="34" charset="0"/>
              <a:buChar char="•"/>
            </a:pPr>
            <a:r>
              <a:rPr lang="en-US">
                <a:latin typeface="Franklin Gothic Medium"/>
              </a:rPr>
              <a:t>Healthy Opportunities Pilot program:  </a:t>
            </a:r>
            <a:r>
              <a:rPr lang="en-US" u="sng">
                <a:latin typeface="Franklin Gothic Medium"/>
                <a:cs typeface="Times New Roman"/>
                <a:hlinkClick r:id="rId10">
                  <a:extLst>
                    <a:ext uri="{A12FA001-AC4F-418D-AE19-62706E023703}">
                      <ahyp:hlinkClr xmlns:ahyp="http://schemas.microsoft.com/office/drawing/2018/hyperlinkcolor" val="tx"/>
                    </a:ext>
                  </a:extLst>
                </a:hlinkClick>
              </a:rPr>
              <a:t>Healthy </a:t>
            </a:r>
            <a:r>
              <a:rPr lang="en-US" u="sng">
                <a:latin typeface="Franklin Gothic Medium"/>
                <a:ea typeface="Calibri" panose="020F0502020204030204" pitchFamily="34" charset="0"/>
                <a:cs typeface="Times New Roman"/>
                <a:hlinkClick r:id="rId10">
                  <a:extLst>
                    <a:ext uri="{A12FA001-AC4F-418D-AE19-62706E023703}">
                      <ahyp:hlinkClr xmlns:ahyp="http://schemas.microsoft.com/office/drawing/2018/hyperlinkcolor" val="tx"/>
                    </a:ext>
                  </a:extLst>
                </a:hlinkClick>
              </a:rPr>
              <a:t>Opportunities Website</a:t>
            </a:r>
            <a:r>
              <a:rPr lang="en-US">
                <a:latin typeface="Calibri"/>
                <a:ea typeface="Calibri" panose="020F0502020204030204" pitchFamily="34" charset="0"/>
                <a:cs typeface="Times New Roman"/>
              </a:rPr>
              <a:t>   </a:t>
            </a:r>
            <a:r>
              <a:rPr lang="en-US" sz="1800">
                <a:effectLst/>
                <a:latin typeface="Calibri"/>
                <a:ea typeface="Calibri" panose="020F0502020204030204" pitchFamily="34" charset="0"/>
                <a:cs typeface="Times New Roman"/>
              </a:rPr>
              <a:t> </a:t>
            </a:r>
            <a:r>
              <a:rPr lang="en-US" u="sng">
                <a:solidFill>
                  <a:srgbClr val="0563C1"/>
                </a:solidFill>
                <a:latin typeface="Franklin Gothic Medium"/>
                <a:ea typeface="Calibri" panose="020F0502020204030204" pitchFamily="34" charset="0"/>
                <a:cs typeface="Times New Roman"/>
                <a:hlinkClick r:id="rId11"/>
              </a:rPr>
              <a:t>Healthy Opportunities</a:t>
            </a:r>
            <a:r>
              <a:rPr lang="en-US" sz="1800" u="sng">
                <a:solidFill>
                  <a:srgbClr val="0563C1"/>
                </a:solidFill>
                <a:effectLst/>
                <a:latin typeface="Franklin Gothic Medium"/>
                <a:ea typeface="Calibri" panose="020F0502020204030204" pitchFamily="34" charset="0"/>
                <a:cs typeface="Times New Roman"/>
                <a:hlinkClick r:id="rId11">
                  <a:extLst>
                    <a:ext uri="{A12FA001-AC4F-418D-AE19-62706E023703}">
                      <ahyp:hlinkClr xmlns:ahyp="http://schemas.microsoft.com/office/drawing/2018/hyperlinkcolor" val="tx"/>
                    </a:ext>
                  </a:extLst>
                </a:hlinkClick>
              </a:rPr>
              <a:t> FAQ</a:t>
            </a:r>
            <a:endParaRPr lang="en-US" sz="1800" u="sng">
              <a:solidFill>
                <a:srgbClr val="0563C1"/>
              </a:solidFill>
              <a:effectLst/>
              <a:latin typeface="Franklin Gothic Medium"/>
              <a:ea typeface="Calibri" panose="020F0502020204030204" pitchFamily="34" charset="0"/>
              <a:cs typeface="Times New Roman"/>
            </a:endParaRPr>
          </a:p>
          <a:p>
            <a:endParaRPr lang="en-US">
              <a:latin typeface="Franklin Gothic Medium" panose="020B0603020102020204" pitchFamily="34" charset="0"/>
            </a:endParaRPr>
          </a:p>
          <a:p>
            <a:pPr marL="285750" indent="-285750">
              <a:buFont typeface="Arial" panose="020B0604020202020204" pitchFamily="34" charset="0"/>
              <a:buChar char="•"/>
            </a:pPr>
            <a:r>
              <a:rPr lang="en-US">
                <a:latin typeface="Franklin Gothic Medium"/>
              </a:rPr>
              <a:t>Fireside Chat - March 16, 2023:  </a:t>
            </a:r>
            <a:r>
              <a:rPr lang="en-US" sz="1800" u="sng">
                <a:solidFill>
                  <a:srgbClr val="000000"/>
                </a:solidFill>
                <a:effectLst/>
                <a:latin typeface="Franklin Gothic Medium"/>
                <a:ea typeface="Calibri" panose="020F0502020204030204" pitchFamily="34" charset="0"/>
                <a:hlinkClick r:id="rId12"/>
              </a:rPr>
              <a:t>Fireside Chat</a:t>
            </a:r>
            <a:endParaRPr lang="en-US">
              <a:latin typeface="Franklin Gothic Medium"/>
            </a:endParaRPr>
          </a:p>
          <a:p>
            <a:pPr marL="285750" indent="-285750">
              <a:buFont typeface="Arial" panose="020B0604020202020204" pitchFamily="34" charset="0"/>
              <a:buChar char="•"/>
            </a:pPr>
            <a:endParaRPr lang="en-US"/>
          </a:p>
        </p:txBody>
      </p:sp>
      <p:pic>
        <p:nvPicPr>
          <p:cNvPr id="1030" name="Picture 6" descr="What is link building and why is it important for a website? - RankWatch  Blog">
            <a:extLst>
              <a:ext uri="{FF2B5EF4-FFF2-40B4-BE49-F238E27FC236}">
                <a16:creationId xmlns:a16="http://schemas.microsoft.com/office/drawing/2014/main" id="{CB43CEF8-43DF-C680-15C7-472F767389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5502" y="1942943"/>
            <a:ext cx="2251677" cy="225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79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0DFA6C-F522-7835-C48F-1B8F15AD411E}"/>
              </a:ext>
            </a:extLst>
          </p:cNvPr>
          <p:cNvSpPr>
            <a:spLocks noGrp="1"/>
          </p:cNvSpPr>
          <p:nvPr>
            <p:ph type="sldNum" sz="quarter" idx="14"/>
          </p:nvPr>
        </p:nvSpPr>
        <p:spPr/>
        <p:txBody>
          <a:bodyPr/>
          <a:lstStyle/>
          <a:p>
            <a:fld id="{11F27F3A-B3E9-41ED-AF8F-A365F10BB65F}" type="slidenum">
              <a:rPr lang="en-US" smtClean="0"/>
              <a:pPr/>
              <a:t>19</a:t>
            </a:fld>
            <a:endParaRPr lang="en-US"/>
          </a:p>
        </p:txBody>
      </p:sp>
      <p:pic>
        <p:nvPicPr>
          <p:cNvPr id="1026" name="Picture 2" descr="The answer is the question | My Rivendell">
            <a:extLst>
              <a:ext uri="{FF2B5EF4-FFF2-40B4-BE49-F238E27FC236}">
                <a16:creationId xmlns:a16="http://schemas.microsoft.com/office/drawing/2014/main" id="{7963150C-FBC1-8F05-2C59-BE938A0E9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985" y="1135373"/>
            <a:ext cx="5144029" cy="441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234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22CAC9-DD75-4FA9-8609-1E0529A82EE0}"/>
              </a:ext>
            </a:extLst>
          </p:cNvPr>
          <p:cNvSpPr>
            <a:spLocks noGrp="1"/>
          </p:cNvSpPr>
          <p:nvPr>
            <p:ph type="sldNum" sz="quarter" idx="14"/>
          </p:nvPr>
        </p:nvSpPr>
        <p:spPr>
          <a:xfrm>
            <a:off x="11074401" y="7033384"/>
            <a:ext cx="752131" cy="28469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000" b="0" i="0" u="none" strike="noStrike" kern="1200" cap="none" spc="0" normalizeH="0" baseline="0" noProof="0" smtClean="0">
                <a:ln>
                  <a:noFill/>
                </a:ln>
                <a:solidFill>
                  <a:sysClr val="windowText" lastClr="000000"/>
                </a:solidFill>
                <a:effectLst/>
                <a:uLnTx/>
                <a:uFillTx/>
                <a:latin typeface="Franklin Gothic Demi Cond" panose="020B07060304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ysClr val="windowText" lastClr="000000"/>
              </a:solidFill>
              <a:effectLst/>
              <a:uLnTx/>
              <a:uFillTx/>
              <a:latin typeface="Franklin Gothic Demi Cond" panose="020B0706030402020204" pitchFamily="34" charset="0"/>
              <a:ea typeface="+mn-ea"/>
              <a:cs typeface="+mn-cs"/>
            </a:endParaRPr>
          </a:p>
        </p:txBody>
      </p:sp>
      <p:sp>
        <p:nvSpPr>
          <p:cNvPr id="53" name="TextBox 52">
            <a:extLst>
              <a:ext uri="{FF2B5EF4-FFF2-40B4-BE49-F238E27FC236}">
                <a16:creationId xmlns:a16="http://schemas.microsoft.com/office/drawing/2014/main" id="{FC5BE64E-6E02-4161-9C7B-936AD1B11CC6}"/>
              </a:ext>
            </a:extLst>
          </p:cNvPr>
          <p:cNvSpPr txBox="1"/>
          <p:nvPr/>
        </p:nvSpPr>
        <p:spPr>
          <a:xfrm>
            <a:off x="2678978" y="3948305"/>
            <a:ext cx="7093632" cy="437940"/>
          </a:xfrm>
          <a:prstGeom prst="rect">
            <a:avLst/>
          </a:prstGeom>
          <a:noFill/>
        </p:spPr>
        <p:txBody>
          <a:bodyPr wrap="square" lIns="0" tIns="0" rIns="0" bIns="0" rtlCol="0" anchor="t">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US" sz="2800" b="1">
                <a:solidFill>
                  <a:srgbClr val="FFFFFF"/>
                </a:solidFill>
                <a:latin typeface="Franklin Gothic Demi Cond"/>
                <a:cs typeface="Arial" panose="020B0604020202020204" pitchFamily="34" charset="0"/>
              </a:rPr>
              <a:t>Enhanced</a:t>
            </a:r>
            <a:r>
              <a:rPr lang="en-US" sz="2800">
                <a:solidFill>
                  <a:srgbClr val="FFFFFF"/>
                </a:solidFill>
                <a:latin typeface="Franklin Gothic Demi Cond"/>
                <a:cs typeface="Arial" panose="020B0604020202020204" pitchFamily="34" charset="0"/>
              </a:rPr>
              <a:t> Security for OA  &amp; EFT Change Requests</a:t>
            </a:r>
            <a:endParaRPr kumimoji="0" lang="en-US" sz="24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55" name="TextBox 54">
            <a:extLst>
              <a:ext uri="{FF2B5EF4-FFF2-40B4-BE49-F238E27FC236}">
                <a16:creationId xmlns:a16="http://schemas.microsoft.com/office/drawing/2014/main" id="{06F72588-6FEE-41CF-8640-3AB17CB1466C}"/>
              </a:ext>
            </a:extLst>
          </p:cNvPr>
          <p:cNvSpPr txBox="1"/>
          <p:nvPr/>
        </p:nvSpPr>
        <p:spPr>
          <a:xfrm>
            <a:off x="2625032" y="5100462"/>
            <a:ext cx="7093632" cy="437940"/>
          </a:xfrm>
          <a:prstGeom prst="rect">
            <a:avLst/>
          </a:prstGeom>
          <a:noFill/>
        </p:spPr>
        <p:txBody>
          <a:bodyPr wrap="square" lIns="0" tIns="0" rIns="0" bIns="0" rtlCol="0" anchor="t">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US" sz="2800">
                <a:solidFill>
                  <a:srgbClr val="FFFFFF"/>
                </a:solidFill>
                <a:latin typeface="Franklin Gothic Demi Cond"/>
              </a:rPr>
              <a:t>Provider Reverification/Recredentialing </a:t>
            </a:r>
            <a:endParaRPr kumimoji="0" lang="en-US" sz="24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grpSp>
        <p:nvGrpSpPr>
          <p:cNvPr id="3" name="Group 2">
            <a:extLst>
              <a:ext uri="{FF2B5EF4-FFF2-40B4-BE49-F238E27FC236}">
                <a16:creationId xmlns:a16="http://schemas.microsoft.com/office/drawing/2014/main" id="{02E4D4C8-C67D-8287-4C9B-59786506328B}"/>
              </a:ext>
            </a:extLst>
          </p:cNvPr>
          <p:cNvGrpSpPr/>
          <p:nvPr/>
        </p:nvGrpSpPr>
        <p:grpSpPr>
          <a:xfrm>
            <a:off x="953363" y="2793567"/>
            <a:ext cx="10008109" cy="598921"/>
            <a:chOff x="2101488" y="1597415"/>
            <a:chExt cx="8868071" cy="598921"/>
          </a:xfrm>
        </p:grpSpPr>
        <p:grpSp>
          <p:nvGrpSpPr>
            <p:cNvPr id="5" name="Group 4">
              <a:extLst>
                <a:ext uri="{FF2B5EF4-FFF2-40B4-BE49-F238E27FC236}">
                  <a16:creationId xmlns:a16="http://schemas.microsoft.com/office/drawing/2014/main" id="{04E2A45C-B26B-900C-1372-FFB2D711A897}"/>
                </a:ext>
              </a:extLst>
            </p:cNvPr>
            <p:cNvGrpSpPr/>
            <p:nvPr/>
          </p:nvGrpSpPr>
          <p:grpSpPr>
            <a:xfrm>
              <a:off x="2101488" y="1597415"/>
              <a:ext cx="8868071" cy="598921"/>
              <a:chOff x="504826" y="1690689"/>
              <a:chExt cx="8925243" cy="1195386"/>
            </a:xfrm>
          </p:grpSpPr>
          <p:sp>
            <p:nvSpPr>
              <p:cNvPr id="8" name="Freeform 2">
                <a:extLst>
                  <a:ext uri="{FF2B5EF4-FFF2-40B4-BE49-F238E27FC236}">
                    <a16:creationId xmlns:a16="http://schemas.microsoft.com/office/drawing/2014/main" id="{84F4B86B-E070-D96B-D06C-5180C531B557}"/>
                  </a:ext>
                </a:extLst>
              </p:cNvPr>
              <p:cNvSpPr>
                <a:spLocks noChangeArrowheads="1"/>
              </p:cNvSpPr>
              <p:nvPr/>
            </p:nvSpPr>
            <p:spPr bwMode="auto">
              <a:xfrm>
                <a:off x="504826" y="2107492"/>
                <a:ext cx="8925243" cy="778583"/>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A000FE"/>
                    </a:solidFill>
                    <a:effectLst/>
                    <a:uLnTx/>
                    <a:uFillTx/>
                    <a:latin typeface="SimSun" panose="02010600030101010101" pitchFamily="2" charset="-122"/>
                  </a:rPr>
                  <a:t>P</a:t>
                </a:r>
              </a:p>
            </p:txBody>
          </p:sp>
          <p:sp>
            <p:nvSpPr>
              <p:cNvPr id="9" name="Freeform 12">
                <a:extLst>
                  <a:ext uri="{FF2B5EF4-FFF2-40B4-BE49-F238E27FC236}">
                    <a16:creationId xmlns:a16="http://schemas.microsoft.com/office/drawing/2014/main" id="{46455C45-353A-9493-D927-D8E71E14CDCD}"/>
                  </a:ext>
                </a:extLst>
              </p:cNvPr>
              <p:cNvSpPr>
                <a:spLocks noChangeArrowheads="1"/>
              </p:cNvSpPr>
              <p:nvPr/>
            </p:nvSpPr>
            <p:spPr bwMode="auto">
              <a:xfrm>
                <a:off x="504826" y="1690689"/>
                <a:ext cx="1209642" cy="1149500"/>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6" name="Text Box 2248">
              <a:extLst>
                <a:ext uri="{FF2B5EF4-FFF2-40B4-BE49-F238E27FC236}">
                  <a16:creationId xmlns:a16="http://schemas.microsoft.com/office/drawing/2014/main" id="{B69A1038-87D9-0FE2-ED77-99E0CB48386A}"/>
                </a:ext>
              </a:extLst>
            </p:cNvPr>
            <p:cNvSpPr txBox="1">
              <a:spLocks noChangeArrowheads="1"/>
            </p:cNvSpPr>
            <p:nvPr/>
          </p:nvSpPr>
          <p:spPr bwMode="auto">
            <a:xfrm rot="21029460">
              <a:off x="2143085" y="1632585"/>
              <a:ext cx="839878"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03</a:t>
              </a:r>
            </a:p>
          </p:txBody>
        </p:sp>
      </p:grpSp>
      <p:grpSp>
        <p:nvGrpSpPr>
          <p:cNvPr id="10" name="Group 9">
            <a:extLst>
              <a:ext uri="{FF2B5EF4-FFF2-40B4-BE49-F238E27FC236}">
                <a16:creationId xmlns:a16="http://schemas.microsoft.com/office/drawing/2014/main" id="{82FD31AC-C968-E289-9FB0-187408983E8E}"/>
              </a:ext>
            </a:extLst>
          </p:cNvPr>
          <p:cNvGrpSpPr/>
          <p:nvPr/>
        </p:nvGrpSpPr>
        <p:grpSpPr>
          <a:xfrm>
            <a:off x="967101" y="5808475"/>
            <a:ext cx="10084971" cy="598921"/>
            <a:chOff x="2167642" y="2408912"/>
            <a:chExt cx="8833628" cy="598921"/>
          </a:xfrm>
        </p:grpSpPr>
        <p:grpSp>
          <p:nvGrpSpPr>
            <p:cNvPr id="11" name="Group 10">
              <a:extLst>
                <a:ext uri="{FF2B5EF4-FFF2-40B4-BE49-F238E27FC236}">
                  <a16:creationId xmlns:a16="http://schemas.microsoft.com/office/drawing/2014/main" id="{EACA02C9-069F-3BF0-E21A-5C8B04AC73D3}"/>
                </a:ext>
              </a:extLst>
            </p:cNvPr>
            <p:cNvGrpSpPr/>
            <p:nvPr/>
          </p:nvGrpSpPr>
          <p:grpSpPr>
            <a:xfrm>
              <a:off x="2167642" y="2408912"/>
              <a:ext cx="8833628" cy="598921"/>
              <a:chOff x="504826" y="1690689"/>
              <a:chExt cx="8925243" cy="1195386"/>
            </a:xfrm>
          </p:grpSpPr>
          <p:sp>
            <p:nvSpPr>
              <p:cNvPr id="14" name="Freeform 2">
                <a:extLst>
                  <a:ext uri="{FF2B5EF4-FFF2-40B4-BE49-F238E27FC236}">
                    <a16:creationId xmlns:a16="http://schemas.microsoft.com/office/drawing/2014/main" id="{05C34FAD-6F77-7DED-CBC4-9C0E64296E42}"/>
                  </a:ext>
                </a:extLst>
              </p:cNvPr>
              <p:cNvSpPr>
                <a:spLocks noChangeArrowheads="1"/>
              </p:cNvSpPr>
              <p:nvPr/>
            </p:nvSpPr>
            <p:spPr bwMode="auto">
              <a:xfrm>
                <a:off x="504827" y="2107492"/>
                <a:ext cx="8925242" cy="778583"/>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15" name="Freeform 12">
                <a:extLst>
                  <a:ext uri="{FF2B5EF4-FFF2-40B4-BE49-F238E27FC236}">
                    <a16:creationId xmlns:a16="http://schemas.microsoft.com/office/drawing/2014/main" id="{A291FEDF-2060-970C-247E-A61A2B7472C8}"/>
                  </a:ext>
                </a:extLst>
              </p:cNvPr>
              <p:cNvSpPr>
                <a:spLocks noChangeArrowheads="1"/>
              </p:cNvSpPr>
              <p:nvPr/>
            </p:nvSpPr>
            <p:spPr bwMode="auto">
              <a:xfrm>
                <a:off x="504826" y="1690689"/>
                <a:ext cx="1209642" cy="1149500"/>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12" name="Text Box 2248">
              <a:extLst>
                <a:ext uri="{FF2B5EF4-FFF2-40B4-BE49-F238E27FC236}">
                  <a16:creationId xmlns:a16="http://schemas.microsoft.com/office/drawing/2014/main" id="{730E8597-9AA8-F0E1-346B-D9D2D350A0AD}"/>
                </a:ext>
              </a:extLst>
            </p:cNvPr>
            <p:cNvSpPr txBox="1">
              <a:spLocks noChangeArrowheads="1"/>
            </p:cNvSpPr>
            <p:nvPr/>
          </p:nvSpPr>
          <p:spPr bwMode="auto">
            <a:xfrm rot="20892885">
              <a:off x="2189146" y="2478206"/>
              <a:ext cx="836615"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07</a:t>
              </a:r>
            </a:p>
          </p:txBody>
        </p:sp>
        <p:sp>
          <p:nvSpPr>
            <p:cNvPr id="13" name="TextBox 12">
              <a:extLst>
                <a:ext uri="{FF2B5EF4-FFF2-40B4-BE49-F238E27FC236}">
                  <a16:creationId xmlns:a16="http://schemas.microsoft.com/office/drawing/2014/main" id="{7A511CD5-8F7B-D5FE-D75F-0C08ADFE8D9C}"/>
                </a:ext>
              </a:extLst>
            </p:cNvPr>
            <p:cNvSpPr txBox="1"/>
            <p:nvPr/>
          </p:nvSpPr>
          <p:spPr>
            <a:xfrm>
              <a:off x="3467518" y="2601290"/>
              <a:ext cx="7321382"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cs typeface="Arial"/>
                </a:rPr>
                <a:t> Healthy Opportunities Pilots Update</a:t>
              </a:r>
            </a:p>
          </p:txBody>
        </p:sp>
      </p:grpSp>
      <p:grpSp>
        <p:nvGrpSpPr>
          <p:cNvPr id="16" name="Group 15">
            <a:extLst>
              <a:ext uri="{FF2B5EF4-FFF2-40B4-BE49-F238E27FC236}">
                <a16:creationId xmlns:a16="http://schemas.microsoft.com/office/drawing/2014/main" id="{4B0EC0EA-243B-2AEA-DA12-608B8E841F15}"/>
              </a:ext>
            </a:extLst>
          </p:cNvPr>
          <p:cNvGrpSpPr/>
          <p:nvPr/>
        </p:nvGrpSpPr>
        <p:grpSpPr>
          <a:xfrm>
            <a:off x="929877" y="5072650"/>
            <a:ext cx="10117146" cy="581336"/>
            <a:chOff x="2133199" y="3237474"/>
            <a:chExt cx="8825627" cy="581336"/>
          </a:xfrm>
        </p:grpSpPr>
        <p:grpSp>
          <p:nvGrpSpPr>
            <p:cNvPr id="17" name="Group 16">
              <a:extLst>
                <a:ext uri="{FF2B5EF4-FFF2-40B4-BE49-F238E27FC236}">
                  <a16:creationId xmlns:a16="http://schemas.microsoft.com/office/drawing/2014/main" id="{FED1380E-BBA7-06E5-B483-BAE6F4B86263}"/>
                </a:ext>
              </a:extLst>
            </p:cNvPr>
            <p:cNvGrpSpPr/>
            <p:nvPr/>
          </p:nvGrpSpPr>
          <p:grpSpPr>
            <a:xfrm>
              <a:off x="2152679" y="3237474"/>
              <a:ext cx="8806147" cy="581336"/>
              <a:chOff x="475762" y="1725792"/>
              <a:chExt cx="8942909" cy="1160284"/>
            </a:xfrm>
          </p:grpSpPr>
          <p:sp>
            <p:nvSpPr>
              <p:cNvPr id="20" name="Freeform 2">
                <a:extLst>
                  <a:ext uri="{FF2B5EF4-FFF2-40B4-BE49-F238E27FC236}">
                    <a16:creationId xmlns:a16="http://schemas.microsoft.com/office/drawing/2014/main" id="{9034250B-138B-FF2D-06E1-6B20A5032FAF}"/>
                  </a:ext>
                </a:extLst>
              </p:cNvPr>
              <p:cNvSpPr>
                <a:spLocks noChangeArrowheads="1"/>
              </p:cNvSpPr>
              <p:nvPr/>
            </p:nvSpPr>
            <p:spPr bwMode="auto">
              <a:xfrm>
                <a:off x="493429" y="2107494"/>
                <a:ext cx="8925242" cy="778582"/>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21" name="Freeform 12">
                <a:extLst>
                  <a:ext uri="{FF2B5EF4-FFF2-40B4-BE49-F238E27FC236}">
                    <a16:creationId xmlns:a16="http://schemas.microsoft.com/office/drawing/2014/main" id="{78222471-45AA-136F-1176-983032EC5DB3}"/>
                  </a:ext>
                </a:extLst>
              </p:cNvPr>
              <p:cNvSpPr>
                <a:spLocks noChangeArrowheads="1"/>
              </p:cNvSpPr>
              <p:nvPr/>
            </p:nvSpPr>
            <p:spPr bwMode="auto">
              <a:xfrm>
                <a:off x="475762" y="1725792"/>
                <a:ext cx="1209642" cy="1149499"/>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18" name="Text Box 2248">
              <a:extLst>
                <a:ext uri="{FF2B5EF4-FFF2-40B4-BE49-F238E27FC236}">
                  <a16:creationId xmlns:a16="http://schemas.microsoft.com/office/drawing/2014/main" id="{462C8340-0EC7-91E9-7DA3-1CE5526C61C7}"/>
                </a:ext>
              </a:extLst>
            </p:cNvPr>
            <p:cNvSpPr txBox="1">
              <a:spLocks noChangeArrowheads="1"/>
            </p:cNvSpPr>
            <p:nvPr/>
          </p:nvSpPr>
          <p:spPr bwMode="auto">
            <a:xfrm rot="20892706">
              <a:off x="2133199" y="3294473"/>
              <a:ext cx="832365"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06</a:t>
              </a:r>
            </a:p>
          </p:txBody>
        </p:sp>
        <p:sp>
          <p:nvSpPr>
            <p:cNvPr id="19" name="TextBox 18">
              <a:extLst>
                <a:ext uri="{FF2B5EF4-FFF2-40B4-BE49-F238E27FC236}">
                  <a16:creationId xmlns:a16="http://schemas.microsoft.com/office/drawing/2014/main" id="{9BAFD816-B875-D099-E05F-C243A32C4F62}"/>
                </a:ext>
              </a:extLst>
            </p:cNvPr>
            <p:cNvSpPr txBox="1"/>
            <p:nvPr/>
          </p:nvSpPr>
          <p:spPr>
            <a:xfrm>
              <a:off x="3265364" y="3422236"/>
              <a:ext cx="7229652"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cs typeface="Times New Roman"/>
                </a:rPr>
                <a:t>   </a:t>
              </a:r>
            </a:p>
          </p:txBody>
        </p:sp>
      </p:grpSp>
      <p:sp>
        <p:nvSpPr>
          <p:cNvPr id="22" name="Rectangle 21">
            <a:extLst>
              <a:ext uri="{FF2B5EF4-FFF2-40B4-BE49-F238E27FC236}">
                <a16:creationId xmlns:a16="http://schemas.microsoft.com/office/drawing/2014/main" id="{885E6796-2832-9D43-CDC3-8346715C9481}"/>
              </a:ext>
            </a:extLst>
          </p:cNvPr>
          <p:cNvSpPr/>
          <p:nvPr/>
        </p:nvSpPr>
        <p:spPr>
          <a:xfrm>
            <a:off x="5269795" y="3491446"/>
            <a:ext cx="245138" cy="369332"/>
          </a:xfrm>
          <a:prstGeom prst="rect">
            <a:avLst/>
          </a:prstGeom>
        </p:spPr>
        <p:txBody>
          <a:bodyPr wrap="square" lIns="91440" tIns="45720" rIns="91440" bIns="4572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23" name="Group 22">
            <a:extLst>
              <a:ext uri="{FF2B5EF4-FFF2-40B4-BE49-F238E27FC236}">
                <a16:creationId xmlns:a16="http://schemas.microsoft.com/office/drawing/2014/main" id="{D7DADE34-43A5-E038-490F-4D24B99CA813}"/>
              </a:ext>
            </a:extLst>
          </p:cNvPr>
          <p:cNvGrpSpPr/>
          <p:nvPr/>
        </p:nvGrpSpPr>
        <p:grpSpPr>
          <a:xfrm>
            <a:off x="967101" y="3509255"/>
            <a:ext cx="10144524" cy="612975"/>
            <a:chOff x="2179742" y="4051244"/>
            <a:chExt cx="8852415" cy="612975"/>
          </a:xfrm>
        </p:grpSpPr>
        <p:sp>
          <p:nvSpPr>
            <p:cNvPr id="25" name="Freeform 2">
              <a:extLst>
                <a:ext uri="{FF2B5EF4-FFF2-40B4-BE49-F238E27FC236}">
                  <a16:creationId xmlns:a16="http://schemas.microsoft.com/office/drawing/2014/main" id="{992752F3-68C4-2669-D313-E1F7E82C0D9E}"/>
                </a:ext>
              </a:extLst>
            </p:cNvPr>
            <p:cNvSpPr>
              <a:spLocks noChangeArrowheads="1"/>
            </p:cNvSpPr>
            <p:nvPr/>
          </p:nvSpPr>
          <p:spPr bwMode="auto">
            <a:xfrm>
              <a:off x="2179742" y="4260075"/>
              <a:ext cx="8825627" cy="403789"/>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26" name="Freeform 12">
              <a:extLst>
                <a:ext uri="{FF2B5EF4-FFF2-40B4-BE49-F238E27FC236}">
                  <a16:creationId xmlns:a16="http://schemas.microsoft.com/office/drawing/2014/main" id="{708E7EAB-3A92-0E50-FD91-997D8F6DF48B}"/>
                </a:ext>
              </a:extLst>
            </p:cNvPr>
            <p:cNvSpPr>
              <a:spLocks noChangeArrowheads="1"/>
            </p:cNvSpPr>
            <p:nvPr/>
          </p:nvSpPr>
          <p:spPr bwMode="auto">
            <a:xfrm>
              <a:off x="2179743" y="4051244"/>
              <a:ext cx="1189681" cy="575931"/>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sp>
          <p:nvSpPr>
            <p:cNvPr id="27" name="Text Box 2248">
              <a:extLst>
                <a:ext uri="{FF2B5EF4-FFF2-40B4-BE49-F238E27FC236}">
                  <a16:creationId xmlns:a16="http://schemas.microsoft.com/office/drawing/2014/main" id="{D2AED86E-0EB1-1110-C90B-9EABF8AA7ECB}"/>
                </a:ext>
              </a:extLst>
            </p:cNvPr>
            <p:cNvSpPr txBox="1">
              <a:spLocks noChangeArrowheads="1"/>
            </p:cNvSpPr>
            <p:nvPr/>
          </p:nvSpPr>
          <p:spPr bwMode="auto">
            <a:xfrm rot="20892885">
              <a:off x="2216629" y="4142110"/>
              <a:ext cx="835857"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04</a:t>
              </a:r>
            </a:p>
          </p:txBody>
        </p:sp>
        <p:sp>
          <p:nvSpPr>
            <p:cNvPr id="28" name="TextBox 27">
              <a:extLst>
                <a:ext uri="{FF2B5EF4-FFF2-40B4-BE49-F238E27FC236}">
                  <a16:creationId xmlns:a16="http://schemas.microsoft.com/office/drawing/2014/main" id="{368553CC-DCCD-5996-CFFE-7082137C4026}"/>
                </a:ext>
              </a:extLst>
            </p:cNvPr>
            <p:cNvSpPr txBox="1"/>
            <p:nvPr/>
          </p:nvSpPr>
          <p:spPr>
            <a:xfrm>
              <a:off x="3468875" y="4289501"/>
              <a:ext cx="7563282"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endParaRPr kumimoji="0" lang="en-US" sz="2400" b="1" i="0" u="none" strike="noStrike" kern="0" cap="none" spc="0" normalizeH="0" baseline="0" noProof="0">
                <a:ln>
                  <a:noFill/>
                </a:ln>
                <a:solidFill>
                  <a:srgbClr val="FFFFFF"/>
                </a:solidFill>
                <a:effectLst/>
                <a:uLnTx/>
                <a:uFillTx/>
                <a:cs typeface="Times New Roman"/>
              </a:endParaRPr>
            </a:p>
          </p:txBody>
        </p:sp>
      </p:grpSp>
      <p:grpSp>
        <p:nvGrpSpPr>
          <p:cNvPr id="30" name="Group 29">
            <a:extLst>
              <a:ext uri="{FF2B5EF4-FFF2-40B4-BE49-F238E27FC236}">
                <a16:creationId xmlns:a16="http://schemas.microsoft.com/office/drawing/2014/main" id="{138CAC4E-1551-629E-98B6-A1F4863E2DDE}"/>
              </a:ext>
            </a:extLst>
          </p:cNvPr>
          <p:cNvGrpSpPr/>
          <p:nvPr/>
        </p:nvGrpSpPr>
        <p:grpSpPr>
          <a:xfrm>
            <a:off x="975464" y="1296798"/>
            <a:ext cx="10057743" cy="599099"/>
            <a:chOff x="2101488" y="1597415"/>
            <a:chExt cx="8871306" cy="599099"/>
          </a:xfrm>
        </p:grpSpPr>
        <p:grpSp>
          <p:nvGrpSpPr>
            <p:cNvPr id="31" name="Group 30">
              <a:extLst>
                <a:ext uri="{FF2B5EF4-FFF2-40B4-BE49-F238E27FC236}">
                  <a16:creationId xmlns:a16="http://schemas.microsoft.com/office/drawing/2014/main" id="{81B05CA9-D4E8-98CF-3C93-2FD56C98A946}"/>
                </a:ext>
              </a:extLst>
            </p:cNvPr>
            <p:cNvGrpSpPr/>
            <p:nvPr/>
          </p:nvGrpSpPr>
          <p:grpSpPr>
            <a:xfrm>
              <a:off x="2101488" y="1597415"/>
              <a:ext cx="8868071" cy="598921"/>
              <a:chOff x="504826" y="1690689"/>
              <a:chExt cx="8925243" cy="1195386"/>
            </a:xfrm>
          </p:grpSpPr>
          <p:sp>
            <p:nvSpPr>
              <p:cNvPr id="34" name="Freeform 2">
                <a:extLst>
                  <a:ext uri="{FF2B5EF4-FFF2-40B4-BE49-F238E27FC236}">
                    <a16:creationId xmlns:a16="http://schemas.microsoft.com/office/drawing/2014/main" id="{7A3302D1-0E5C-671D-C827-30A5C21A946C}"/>
                  </a:ext>
                </a:extLst>
              </p:cNvPr>
              <p:cNvSpPr>
                <a:spLocks noChangeArrowheads="1"/>
              </p:cNvSpPr>
              <p:nvPr/>
            </p:nvSpPr>
            <p:spPr bwMode="auto">
              <a:xfrm>
                <a:off x="504826" y="2107492"/>
                <a:ext cx="8925243" cy="778583"/>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35" name="Freeform 12">
                <a:extLst>
                  <a:ext uri="{FF2B5EF4-FFF2-40B4-BE49-F238E27FC236}">
                    <a16:creationId xmlns:a16="http://schemas.microsoft.com/office/drawing/2014/main" id="{272E77DE-36EC-F554-7E98-FB8DDA348161}"/>
                  </a:ext>
                </a:extLst>
              </p:cNvPr>
              <p:cNvSpPr>
                <a:spLocks noChangeArrowheads="1"/>
              </p:cNvSpPr>
              <p:nvPr/>
            </p:nvSpPr>
            <p:spPr bwMode="auto">
              <a:xfrm>
                <a:off x="504826" y="1690689"/>
                <a:ext cx="1209642" cy="1149500"/>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32" name="Text Box 2248">
              <a:extLst>
                <a:ext uri="{FF2B5EF4-FFF2-40B4-BE49-F238E27FC236}">
                  <a16:creationId xmlns:a16="http://schemas.microsoft.com/office/drawing/2014/main" id="{5D816F3B-76F8-72F1-6220-AF9409F60608}"/>
                </a:ext>
              </a:extLst>
            </p:cNvPr>
            <p:cNvSpPr txBox="1">
              <a:spLocks noChangeArrowheads="1"/>
            </p:cNvSpPr>
            <p:nvPr/>
          </p:nvSpPr>
          <p:spPr bwMode="auto">
            <a:xfrm rot="21029460">
              <a:off x="2143085" y="1649843"/>
              <a:ext cx="839878" cy="3963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01</a:t>
              </a:r>
            </a:p>
          </p:txBody>
        </p:sp>
        <p:sp>
          <p:nvSpPr>
            <p:cNvPr id="33" name="TextBox 32">
              <a:extLst>
                <a:ext uri="{FF2B5EF4-FFF2-40B4-BE49-F238E27FC236}">
                  <a16:creationId xmlns:a16="http://schemas.microsoft.com/office/drawing/2014/main" id="{D37629D9-BDEF-798E-7B69-4B1004220E3C}"/>
                </a:ext>
              </a:extLst>
            </p:cNvPr>
            <p:cNvSpPr txBox="1"/>
            <p:nvPr/>
          </p:nvSpPr>
          <p:spPr>
            <a:xfrm>
              <a:off x="3493194" y="1821796"/>
              <a:ext cx="7479600"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cs typeface="Times New Roman"/>
                </a:rPr>
                <a:t>NC Medicaid Provider Ombudsman</a:t>
              </a:r>
            </a:p>
          </p:txBody>
        </p:sp>
      </p:grpSp>
      <p:sp>
        <p:nvSpPr>
          <p:cNvPr id="42" name="TextBox 41">
            <a:extLst>
              <a:ext uri="{FF2B5EF4-FFF2-40B4-BE49-F238E27FC236}">
                <a16:creationId xmlns:a16="http://schemas.microsoft.com/office/drawing/2014/main" id="{8D2E167A-5C31-8CED-E424-E7010D24D4B7}"/>
              </a:ext>
            </a:extLst>
          </p:cNvPr>
          <p:cNvSpPr txBox="1"/>
          <p:nvPr/>
        </p:nvSpPr>
        <p:spPr>
          <a:xfrm>
            <a:off x="1736015" y="118879"/>
            <a:ext cx="7557836" cy="1323439"/>
          </a:xfrm>
          <a:prstGeom prst="rect">
            <a:avLst/>
          </a:prstGeom>
          <a:noFill/>
        </p:spPr>
        <p:txBody>
          <a:bodyPr wrap="square" rtlCol="0">
            <a:spAutoFit/>
          </a:bodyPr>
          <a:lstStyle/>
          <a:p>
            <a:pPr algn="ctr"/>
            <a:r>
              <a:rPr lang="en-US" sz="8000">
                <a:solidFill>
                  <a:srgbClr val="1F497D">
                    <a:lumMod val="75000"/>
                  </a:srgbClr>
                </a:solidFill>
                <a:latin typeface="Franklin Gothic Demi Cond" panose="020B0706030402020204" pitchFamily="34" charset="0"/>
              </a:rPr>
              <a:t>AGENDA</a:t>
            </a:r>
          </a:p>
        </p:txBody>
      </p:sp>
      <p:grpSp>
        <p:nvGrpSpPr>
          <p:cNvPr id="4" name="Group 3">
            <a:extLst>
              <a:ext uri="{FF2B5EF4-FFF2-40B4-BE49-F238E27FC236}">
                <a16:creationId xmlns:a16="http://schemas.microsoft.com/office/drawing/2014/main" id="{0A22509C-602D-EF74-5066-28AA6237A592}"/>
              </a:ext>
            </a:extLst>
          </p:cNvPr>
          <p:cNvGrpSpPr/>
          <p:nvPr/>
        </p:nvGrpSpPr>
        <p:grpSpPr>
          <a:xfrm>
            <a:off x="967101" y="4310660"/>
            <a:ext cx="10084971" cy="599885"/>
            <a:chOff x="2167642" y="2408912"/>
            <a:chExt cx="8833628" cy="599885"/>
          </a:xfrm>
        </p:grpSpPr>
        <p:grpSp>
          <p:nvGrpSpPr>
            <p:cNvPr id="7" name="Group 6">
              <a:extLst>
                <a:ext uri="{FF2B5EF4-FFF2-40B4-BE49-F238E27FC236}">
                  <a16:creationId xmlns:a16="http://schemas.microsoft.com/office/drawing/2014/main" id="{7DCB067C-FDD8-7320-8F93-FC39CF9D60C7}"/>
                </a:ext>
              </a:extLst>
            </p:cNvPr>
            <p:cNvGrpSpPr/>
            <p:nvPr/>
          </p:nvGrpSpPr>
          <p:grpSpPr>
            <a:xfrm>
              <a:off x="2167642" y="2408912"/>
              <a:ext cx="8833628" cy="598921"/>
              <a:chOff x="504826" y="1690689"/>
              <a:chExt cx="8925243" cy="1195386"/>
            </a:xfrm>
          </p:grpSpPr>
          <p:sp>
            <p:nvSpPr>
              <p:cNvPr id="37" name="Freeform 2">
                <a:extLst>
                  <a:ext uri="{FF2B5EF4-FFF2-40B4-BE49-F238E27FC236}">
                    <a16:creationId xmlns:a16="http://schemas.microsoft.com/office/drawing/2014/main" id="{9F5674DD-CBF7-AFFD-D8F1-6F0E2C62B010}"/>
                  </a:ext>
                </a:extLst>
              </p:cNvPr>
              <p:cNvSpPr>
                <a:spLocks noChangeArrowheads="1"/>
              </p:cNvSpPr>
              <p:nvPr/>
            </p:nvSpPr>
            <p:spPr bwMode="auto">
              <a:xfrm>
                <a:off x="504827" y="2107492"/>
                <a:ext cx="8925242" cy="778583"/>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38" name="Freeform 12">
                <a:extLst>
                  <a:ext uri="{FF2B5EF4-FFF2-40B4-BE49-F238E27FC236}">
                    <a16:creationId xmlns:a16="http://schemas.microsoft.com/office/drawing/2014/main" id="{54E7B4B6-7E39-AE61-6354-FF33B296C0E5}"/>
                  </a:ext>
                </a:extLst>
              </p:cNvPr>
              <p:cNvSpPr>
                <a:spLocks noChangeArrowheads="1"/>
              </p:cNvSpPr>
              <p:nvPr/>
            </p:nvSpPr>
            <p:spPr bwMode="auto">
              <a:xfrm>
                <a:off x="504826" y="1690689"/>
                <a:ext cx="1209642" cy="1149500"/>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24" name="Text Box 2248">
              <a:extLst>
                <a:ext uri="{FF2B5EF4-FFF2-40B4-BE49-F238E27FC236}">
                  <a16:creationId xmlns:a16="http://schemas.microsoft.com/office/drawing/2014/main" id="{7228CEA3-EF96-DD14-5602-07422DF61D38}"/>
                </a:ext>
              </a:extLst>
            </p:cNvPr>
            <p:cNvSpPr txBox="1">
              <a:spLocks noChangeArrowheads="1"/>
            </p:cNvSpPr>
            <p:nvPr/>
          </p:nvSpPr>
          <p:spPr bwMode="auto">
            <a:xfrm rot="20892885">
              <a:off x="2189146" y="2478206"/>
              <a:ext cx="836615"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05</a:t>
              </a:r>
            </a:p>
          </p:txBody>
        </p:sp>
        <p:sp>
          <p:nvSpPr>
            <p:cNvPr id="29" name="TextBox 28">
              <a:extLst>
                <a:ext uri="{FF2B5EF4-FFF2-40B4-BE49-F238E27FC236}">
                  <a16:creationId xmlns:a16="http://schemas.microsoft.com/office/drawing/2014/main" id="{3981CA67-1596-8AFB-8026-529A3A692C1A}"/>
                </a:ext>
              </a:extLst>
            </p:cNvPr>
            <p:cNvSpPr txBox="1"/>
            <p:nvPr/>
          </p:nvSpPr>
          <p:spPr>
            <a:xfrm>
              <a:off x="3426189" y="2634079"/>
              <a:ext cx="7321382"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cs typeface="Arial"/>
                </a:rPr>
                <a:t> PDM/CVO Journey to Modernization</a:t>
              </a:r>
            </a:p>
          </p:txBody>
        </p:sp>
      </p:grpSp>
      <p:grpSp>
        <p:nvGrpSpPr>
          <p:cNvPr id="39" name="Group 38">
            <a:extLst>
              <a:ext uri="{FF2B5EF4-FFF2-40B4-BE49-F238E27FC236}">
                <a16:creationId xmlns:a16="http://schemas.microsoft.com/office/drawing/2014/main" id="{EA422B4E-B788-35A4-FB6F-531B66685C50}"/>
              </a:ext>
            </a:extLst>
          </p:cNvPr>
          <p:cNvGrpSpPr/>
          <p:nvPr/>
        </p:nvGrpSpPr>
        <p:grpSpPr>
          <a:xfrm>
            <a:off x="944304" y="2063861"/>
            <a:ext cx="10084971" cy="598921"/>
            <a:chOff x="2167642" y="2408912"/>
            <a:chExt cx="8833628" cy="598921"/>
          </a:xfrm>
        </p:grpSpPr>
        <p:grpSp>
          <p:nvGrpSpPr>
            <p:cNvPr id="40" name="Group 39">
              <a:extLst>
                <a:ext uri="{FF2B5EF4-FFF2-40B4-BE49-F238E27FC236}">
                  <a16:creationId xmlns:a16="http://schemas.microsoft.com/office/drawing/2014/main" id="{1CEEF5E9-733A-7D3D-ECC7-087389036CA0}"/>
                </a:ext>
              </a:extLst>
            </p:cNvPr>
            <p:cNvGrpSpPr/>
            <p:nvPr/>
          </p:nvGrpSpPr>
          <p:grpSpPr>
            <a:xfrm>
              <a:off x="2167642" y="2408912"/>
              <a:ext cx="8833628" cy="598921"/>
              <a:chOff x="504826" y="1690689"/>
              <a:chExt cx="8925243" cy="1195386"/>
            </a:xfrm>
          </p:grpSpPr>
          <p:sp>
            <p:nvSpPr>
              <p:cNvPr id="44" name="Freeform 2">
                <a:extLst>
                  <a:ext uri="{FF2B5EF4-FFF2-40B4-BE49-F238E27FC236}">
                    <a16:creationId xmlns:a16="http://schemas.microsoft.com/office/drawing/2014/main" id="{99E4D38D-3FC0-E425-2390-38B09AC8986D}"/>
                  </a:ext>
                </a:extLst>
              </p:cNvPr>
              <p:cNvSpPr>
                <a:spLocks noChangeArrowheads="1"/>
              </p:cNvSpPr>
              <p:nvPr/>
            </p:nvSpPr>
            <p:spPr bwMode="auto">
              <a:xfrm>
                <a:off x="504827" y="2107492"/>
                <a:ext cx="8925242" cy="778583"/>
              </a:xfrm>
              <a:custGeom>
                <a:avLst/>
                <a:gdLst>
                  <a:gd name="T0" fmla="*/ 12579 w 12580"/>
                  <a:gd name="T1" fmla="*/ 2990 h 2991"/>
                  <a:gd name="T2" fmla="*/ 0 w 12580"/>
                  <a:gd name="T3" fmla="*/ 2990 h 2991"/>
                  <a:gd name="T4" fmla="*/ 0 w 12580"/>
                  <a:gd name="T5" fmla="*/ 0 h 2991"/>
                  <a:gd name="T6" fmla="*/ 12579 w 12580"/>
                  <a:gd name="T7" fmla="*/ 0 h 2991"/>
                  <a:gd name="T8" fmla="*/ 12579 w 12580"/>
                  <a:gd name="T9" fmla="*/ 2990 h 2991"/>
                </a:gdLst>
                <a:ahLst/>
                <a:cxnLst>
                  <a:cxn ang="0">
                    <a:pos x="T0" y="T1"/>
                  </a:cxn>
                  <a:cxn ang="0">
                    <a:pos x="T2" y="T3"/>
                  </a:cxn>
                  <a:cxn ang="0">
                    <a:pos x="T4" y="T5"/>
                  </a:cxn>
                  <a:cxn ang="0">
                    <a:pos x="T6" y="T7"/>
                  </a:cxn>
                  <a:cxn ang="0">
                    <a:pos x="T8" y="T9"/>
                  </a:cxn>
                </a:cxnLst>
                <a:rect l="0" t="0" r="r" b="b"/>
                <a:pathLst>
                  <a:path w="12580" h="2991">
                    <a:moveTo>
                      <a:pt x="12579" y="2990"/>
                    </a:moveTo>
                    <a:lnTo>
                      <a:pt x="0" y="2990"/>
                    </a:lnTo>
                    <a:lnTo>
                      <a:pt x="0" y="0"/>
                    </a:lnTo>
                    <a:lnTo>
                      <a:pt x="12579" y="0"/>
                    </a:lnTo>
                    <a:lnTo>
                      <a:pt x="12579" y="2990"/>
                    </a:lnTo>
                  </a:path>
                </a:pathLst>
              </a:custGeom>
              <a:solidFill>
                <a:srgbClr val="1F497D">
                  <a:lumMod val="75000"/>
                </a:srgbClr>
              </a:solidFill>
              <a:ln w="28575">
                <a:solidFill>
                  <a:sysClr val="windowText" lastClr="000000"/>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A000FE"/>
                  </a:solidFill>
                  <a:effectLst/>
                  <a:uLnTx/>
                  <a:uFillTx/>
                  <a:latin typeface="SimSun" panose="02010600030101010101" pitchFamily="2" charset="-122"/>
                </a:endParaRPr>
              </a:p>
            </p:txBody>
          </p:sp>
          <p:sp>
            <p:nvSpPr>
              <p:cNvPr id="45" name="Freeform 12">
                <a:extLst>
                  <a:ext uri="{FF2B5EF4-FFF2-40B4-BE49-F238E27FC236}">
                    <a16:creationId xmlns:a16="http://schemas.microsoft.com/office/drawing/2014/main" id="{5BE33AE1-377A-7AEF-5348-8F9C75B28BC1}"/>
                  </a:ext>
                </a:extLst>
              </p:cNvPr>
              <p:cNvSpPr>
                <a:spLocks noChangeArrowheads="1"/>
              </p:cNvSpPr>
              <p:nvPr/>
            </p:nvSpPr>
            <p:spPr bwMode="auto">
              <a:xfrm>
                <a:off x="504826" y="1690689"/>
                <a:ext cx="1209642" cy="1149500"/>
              </a:xfrm>
              <a:custGeom>
                <a:avLst/>
                <a:gdLst>
                  <a:gd name="T0" fmla="*/ 0 w 4143"/>
                  <a:gd name="T1" fmla="*/ 1445 h 4414"/>
                  <a:gd name="T2" fmla="*/ 3228 w 4143"/>
                  <a:gd name="T3" fmla="*/ 0 h 4414"/>
                  <a:gd name="T4" fmla="*/ 4142 w 4143"/>
                  <a:gd name="T5" fmla="*/ 1036 h 4414"/>
                  <a:gd name="T6" fmla="*/ 3439 w 4143"/>
                  <a:gd name="T7" fmla="*/ 2940 h 4414"/>
                  <a:gd name="T8" fmla="*/ 0 w 4143"/>
                  <a:gd name="T9" fmla="*/ 4413 h 4414"/>
                  <a:gd name="T10" fmla="*/ 0 w 4143"/>
                  <a:gd name="T11" fmla="*/ 1445 h 4414"/>
                </a:gdLst>
                <a:ahLst/>
                <a:cxnLst>
                  <a:cxn ang="0">
                    <a:pos x="T0" y="T1"/>
                  </a:cxn>
                  <a:cxn ang="0">
                    <a:pos x="T2" y="T3"/>
                  </a:cxn>
                  <a:cxn ang="0">
                    <a:pos x="T4" y="T5"/>
                  </a:cxn>
                  <a:cxn ang="0">
                    <a:pos x="T6" y="T7"/>
                  </a:cxn>
                  <a:cxn ang="0">
                    <a:pos x="T8" y="T9"/>
                  </a:cxn>
                  <a:cxn ang="0">
                    <a:pos x="T10" y="T11"/>
                  </a:cxn>
                </a:cxnLst>
                <a:rect l="0" t="0" r="r" b="b"/>
                <a:pathLst>
                  <a:path w="4143" h="4414">
                    <a:moveTo>
                      <a:pt x="0" y="1445"/>
                    </a:moveTo>
                    <a:lnTo>
                      <a:pt x="3228" y="0"/>
                    </a:lnTo>
                    <a:lnTo>
                      <a:pt x="4142" y="1036"/>
                    </a:lnTo>
                    <a:lnTo>
                      <a:pt x="3439" y="2940"/>
                    </a:lnTo>
                    <a:lnTo>
                      <a:pt x="0" y="4413"/>
                    </a:lnTo>
                    <a:lnTo>
                      <a:pt x="0" y="1445"/>
                    </a:lnTo>
                  </a:path>
                </a:pathLst>
              </a:custGeom>
              <a:solidFill>
                <a:srgbClr val="1F497D">
                  <a:lumMod val="75000"/>
                </a:srgbClr>
              </a:solidFill>
              <a:ln w="28575">
                <a:solidFill>
                  <a:srgbClr val="FFFFFF"/>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imSun" panose="02010600030101010101" pitchFamily="2" charset="-122"/>
                </a:endParaRPr>
              </a:p>
            </p:txBody>
          </p:sp>
        </p:grpSp>
        <p:sp>
          <p:nvSpPr>
            <p:cNvPr id="41" name="Text Box 2248">
              <a:extLst>
                <a:ext uri="{FF2B5EF4-FFF2-40B4-BE49-F238E27FC236}">
                  <a16:creationId xmlns:a16="http://schemas.microsoft.com/office/drawing/2014/main" id="{EF5CB67C-0445-E794-959D-432915777A89}"/>
                </a:ext>
              </a:extLst>
            </p:cNvPr>
            <p:cNvSpPr txBox="1">
              <a:spLocks noChangeArrowheads="1"/>
            </p:cNvSpPr>
            <p:nvPr/>
          </p:nvSpPr>
          <p:spPr bwMode="auto">
            <a:xfrm rot="20892885">
              <a:off x="2189146" y="2478206"/>
              <a:ext cx="836615" cy="4308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marL="0" marR="0" lvl="0" indent="0" algn="ctr" defTabSz="914400" eaLnBrk="1" fontAlgn="auto" latinLnBrk="0" hangingPunct="1">
                <a:lnSpc>
                  <a:spcPct val="100000"/>
                </a:lnSpc>
                <a:spcBef>
                  <a:spcPts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800" b="1" i="0" u="none" strike="noStrike" kern="0" cap="none" spc="0" normalizeH="0" baseline="0" noProof="0">
                  <a:ln>
                    <a:noFill/>
                  </a:ln>
                  <a:solidFill>
                    <a:srgbClr val="FFFFFF"/>
                  </a:solidFill>
                  <a:effectLst/>
                  <a:uLnTx/>
                  <a:uFillTx/>
                  <a:latin typeface="Arial"/>
                  <a:ea typeface="SimSun" charset="0"/>
                  <a:cs typeface="Lato Regular"/>
                </a:rPr>
                <a:t>02</a:t>
              </a:r>
            </a:p>
          </p:txBody>
        </p:sp>
        <p:sp>
          <p:nvSpPr>
            <p:cNvPr id="43" name="TextBox 42">
              <a:extLst>
                <a:ext uri="{FF2B5EF4-FFF2-40B4-BE49-F238E27FC236}">
                  <a16:creationId xmlns:a16="http://schemas.microsoft.com/office/drawing/2014/main" id="{C53BEF00-CFEF-1B5B-C12E-09249B283024}"/>
                </a:ext>
              </a:extLst>
            </p:cNvPr>
            <p:cNvSpPr txBox="1"/>
            <p:nvPr/>
          </p:nvSpPr>
          <p:spPr>
            <a:xfrm>
              <a:off x="3491937" y="2598161"/>
              <a:ext cx="7321382" cy="374718"/>
            </a:xfrm>
            <a:prstGeom prst="rect">
              <a:avLst/>
            </a:prstGeom>
            <a:noFill/>
          </p:spPr>
          <p:txBody>
            <a:bodyPr wrap="square" lIns="0" tIns="0" rIns="0" bIns="0" rtlCol="0" anchor="t">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2400" b="1" i="0" u="none" strike="noStrike" kern="0" cap="none" spc="0" normalizeH="0" baseline="0" noProof="0">
                  <a:ln>
                    <a:noFill/>
                  </a:ln>
                  <a:solidFill>
                    <a:srgbClr val="FFFFFF"/>
                  </a:solidFill>
                  <a:effectLst/>
                  <a:uLnTx/>
                  <a:uFillTx/>
                  <a:cs typeface="Arial"/>
                </a:rPr>
                <a:t> Federal PHE Ending May 11, 2023</a:t>
              </a:r>
            </a:p>
          </p:txBody>
        </p:sp>
      </p:grpSp>
      <p:sp>
        <p:nvSpPr>
          <p:cNvPr id="48" name="TextBox 47">
            <a:extLst>
              <a:ext uri="{FF2B5EF4-FFF2-40B4-BE49-F238E27FC236}">
                <a16:creationId xmlns:a16="http://schemas.microsoft.com/office/drawing/2014/main" id="{8612FE71-9A11-943B-C40F-40C71DECAA50}"/>
              </a:ext>
            </a:extLst>
          </p:cNvPr>
          <p:cNvSpPr txBox="1"/>
          <p:nvPr/>
        </p:nvSpPr>
        <p:spPr>
          <a:xfrm>
            <a:off x="2403489" y="3668712"/>
            <a:ext cx="8625786" cy="461665"/>
          </a:xfrm>
          <a:prstGeom prst="rect">
            <a:avLst/>
          </a:prstGeom>
          <a:noFill/>
        </p:spPr>
        <p:txBody>
          <a:bodyPr wrap="square" lIns="91440" tIns="45720" rIns="91440" bIns="45720" anchor="t">
            <a:spAutoFit/>
          </a:bodyPr>
          <a:lstStyle/>
          <a:p>
            <a:r>
              <a:rPr lang="en-US" sz="2400" b="1">
                <a:solidFill>
                  <a:schemeClr val="bg1"/>
                </a:solidFill>
                <a:latin typeface="Arial" panose="020B0604020202020204" pitchFamily="34" charset="0"/>
                <a:cs typeface="Arial" panose="020B0604020202020204" pitchFamily="34" charset="0"/>
              </a:rPr>
              <a:t>Provider Reverification – Voluntary Program</a:t>
            </a:r>
          </a:p>
        </p:txBody>
      </p:sp>
      <p:sp>
        <p:nvSpPr>
          <p:cNvPr id="50" name="TextBox 49">
            <a:extLst>
              <a:ext uri="{FF2B5EF4-FFF2-40B4-BE49-F238E27FC236}">
                <a16:creationId xmlns:a16="http://schemas.microsoft.com/office/drawing/2014/main" id="{4643743A-1470-EC4F-249F-EEC05271362F}"/>
              </a:ext>
            </a:extLst>
          </p:cNvPr>
          <p:cNvSpPr txBox="1"/>
          <p:nvPr/>
        </p:nvSpPr>
        <p:spPr>
          <a:xfrm>
            <a:off x="2451687" y="2978941"/>
            <a:ext cx="8667227" cy="461665"/>
          </a:xfrm>
          <a:prstGeom prst="rect">
            <a:avLst/>
          </a:prstGeom>
          <a:noFill/>
        </p:spPr>
        <p:txBody>
          <a:bodyPr wrap="square" lIns="91440" tIns="45720" rIns="91440" bIns="45720" anchor="t">
            <a:spAutoFit/>
          </a:bodyPr>
          <a:lstStyle/>
          <a:p>
            <a:r>
              <a:rPr lang="en-US" sz="2400" b="1">
                <a:solidFill>
                  <a:schemeClr val="bg1"/>
                </a:solidFill>
                <a:latin typeface="Arial" panose="020B0604020202020204" pitchFamily="34" charset="0"/>
                <a:cs typeface="Arial" panose="020B0604020202020204" pitchFamily="34" charset="0"/>
              </a:rPr>
              <a:t>Provider Reverification to be Reinstated at End of PHE</a:t>
            </a:r>
          </a:p>
        </p:txBody>
      </p:sp>
      <p:sp>
        <p:nvSpPr>
          <p:cNvPr id="52" name="TextBox 51">
            <a:extLst>
              <a:ext uri="{FF2B5EF4-FFF2-40B4-BE49-F238E27FC236}">
                <a16:creationId xmlns:a16="http://schemas.microsoft.com/office/drawing/2014/main" id="{A6CF8462-F04A-CBFE-E65E-74A5F653F602}"/>
              </a:ext>
            </a:extLst>
          </p:cNvPr>
          <p:cNvSpPr txBox="1"/>
          <p:nvPr/>
        </p:nvSpPr>
        <p:spPr>
          <a:xfrm>
            <a:off x="2451113" y="5241475"/>
            <a:ext cx="6094428" cy="461665"/>
          </a:xfrm>
          <a:prstGeom prst="rect">
            <a:avLst/>
          </a:prstGeom>
          <a:noFill/>
        </p:spPr>
        <p:txBody>
          <a:bodyPr wrap="square" lIns="91440" tIns="45720" rIns="91440" bIns="45720" anchor="t">
            <a:spAutoFit/>
          </a:bodyPr>
          <a:lstStyle/>
          <a:p>
            <a:r>
              <a:rPr lang="en-US" sz="2400" b="1">
                <a:solidFill>
                  <a:schemeClr val="bg1"/>
                </a:solidFill>
                <a:effectLst/>
                <a:ea typeface="Times New Roman" panose="02020603050405020304" pitchFamily="18" charset="0"/>
              </a:rPr>
              <a:t>NC Health Choice is Moving to Medicaid</a:t>
            </a:r>
            <a:endParaRPr lang="en-US" sz="2400">
              <a:solidFill>
                <a:schemeClr val="bg1"/>
              </a:solidFill>
            </a:endParaRPr>
          </a:p>
        </p:txBody>
      </p:sp>
    </p:spTree>
    <p:extLst>
      <p:ext uri="{BB962C8B-B14F-4D97-AF65-F5344CB8AC3E}">
        <p14:creationId xmlns:p14="http://schemas.microsoft.com/office/powerpoint/2010/main" val="675003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6FEA9-7F4F-46CA-AE01-2253C70915C0}"/>
              </a:ext>
            </a:extLst>
          </p:cNvPr>
          <p:cNvSpPr>
            <a:spLocks noGrp="1"/>
          </p:cNvSpPr>
          <p:nvPr>
            <p:ph type="body" sz="quarter" idx="10"/>
          </p:nvPr>
        </p:nvSpPr>
        <p:spPr>
          <a:xfrm>
            <a:off x="838904" y="1044469"/>
            <a:ext cx="10514189" cy="1547727"/>
          </a:xfrm>
        </p:spPr>
        <p:txBody>
          <a:bodyPr/>
          <a:lstStyle/>
          <a:p>
            <a:pPr defTabSz="914400">
              <a:lnSpc>
                <a:spcPct val="90000"/>
              </a:lnSpc>
            </a:pPr>
            <a:r>
              <a:rPr lang="en-US" sz="2000">
                <a:hlinkClick r:id="rId3">
                  <a:extLst>
                    <a:ext uri="{A12FA001-AC4F-418D-AE19-62706E023703}">
                      <ahyp:hlinkClr xmlns:ahyp="http://schemas.microsoft.com/office/drawing/2018/hyperlinkcolor" val="tx"/>
                    </a:ext>
                  </a:extLst>
                </a:hlinkClick>
              </a:rPr>
              <a:t>Medicaid.ProviderOmbudsman@dhhs.nc.gov</a:t>
            </a:r>
            <a:endParaRPr lang="en-US" sz="2000"/>
          </a:p>
          <a:p>
            <a:pPr defTabSz="914400">
              <a:lnSpc>
                <a:spcPct val="90000"/>
              </a:lnSpc>
            </a:pPr>
            <a:r>
              <a:rPr lang="en-US" sz="2000"/>
              <a:t>1-866-304-7062</a:t>
            </a:r>
          </a:p>
          <a:p>
            <a:pPr defTabSz="914400">
              <a:lnSpc>
                <a:spcPct val="90000"/>
              </a:lnSpc>
            </a:pPr>
            <a:r>
              <a:rPr lang="en-US" sz="2000"/>
              <a:t>Created for Provider inquiries, concerns, and complaints regarding Medicaid Managed Care. Also responsive to Medicaid Direct concerns. </a:t>
            </a:r>
          </a:p>
          <a:p>
            <a:endParaRPr lang="en-US"/>
          </a:p>
        </p:txBody>
      </p:sp>
      <p:sp>
        <p:nvSpPr>
          <p:cNvPr id="4" name="Slide Number Placeholder 3">
            <a:extLst>
              <a:ext uri="{FF2B5EF4-FFF2-40B4-BE49-F238E27FC236}">
                <a16:creationId xmlns:a16="http://schemas.microsoft.com/office/drawing/2014/main" id="{5912E45A-A879-4C56-99C5-4AB82E4A85A2}"/>
              </a:ext>
            </a:extLst>
          </p:cNvPr>
          <p:cNvSpPr>
            <a:spLocks noGrp="1"/>
          </p:cNvSpPr>
          <p:nvPr>
            <p:ph type="sldNum" sz="quarter" idx="14"/>
          </p:nvPr>
        </p:nvSpPr>
        <p:spPr/>
        <p:txBody>
          <a:bodyPr/>
          <a:lstStyle/>
          <a:p>
            <a:fld id="{11F27F3A-B3E9-41ED-AF8F-A365F10BB65F}" type="slidenum">
              <a:rPr lang="en-US" smtClean="0"/>
              <a:pPr/>
              <a:t>3</a:t>
            </a:fld>
            <a:endParaRPr lang="en-US"/>
          </a:p>
        </p:txBody>
      </p:sp>
      <p:sp>
        <p:nvSpPr>
          <p:cNvPr id="5" name="Title 4">
            <a:extLst>
              <a:ext uri="{FF2B5EF4-FFF2-40B4-BE49-F238E27FC236}">
                <a16:creationId xmlns:a16="http://schemas.microsoft.com/office/drawing/2014/main" id="{9CAF70E3-1C2C-4912-A1E7-2F995283C964}"/>
              </a:ext>
            </a:extLst>
          </p:cNvPr>
          <p:cNvSpPr>
            <a:spLocks noGrp="1"/>
          </p:cNvSpPr>
          <p:nvPr>
            <p:ph type="title"/>
          </p:nvPr>
        </p:nvSpPr>
        <p:spPr>
          <a:xfrm>
            <a:off x="3338377" y="495829"/>
            <a:ext cx="5515245" cy="548640"/>
          </a:xfrm>
        </p:spPr>
        <p:txBody>
          <a:bodyPr/>
          <a:lstStyle/>
          <a:p>
            <a:r>
              <a:rPr lang="en-US" sz="2800">
                <a:latin typeface="Franklin Gothic Medium" panose="020B0603020102020204" pitchFamily="34" charset="0"/>
              </a:rPr>
              <a:t>NC Medicaid Provider Ombudsman</a:t>
            </a:r>
          </a:p>
        </p:txBody>
      </p:sp>
      <p:pic>
        <p:nvPicPr>
          <p:cNvPr id="6" name="Picture 2" descr="6,819 Diverse Workforce Images, Stock Photos &amp; Vectors | Shutterstock">
            <a:extLst>
              <a:ext uri="{FF2B5EF4-FFF2-40B4-BE49-F238E27FC236}">
                <a16:creationId xmlns:a16="http://schemas.microsoft.com/office/drawing/2014/main" id="{A8EFE5FE-4985-21A0-5A19-ADD690A5CB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20"/>
          <a:stretch/>
        </p:blipFill>
        <p:spPr bwMode="auto">
          <a:xfrm>
            <a:off x="3582838" y="2860208"/>
            <a:ext cx="5026324" cy="331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6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12E45A-A879-4C56-99C5-4AB82E4A85A2}"/>
              </a:ext>
            </a:extLst>
          </p:cNvPr>
          <p:cNvSpPr>
            <a:spLocks noGrp="1"/>
          </p:cNvSpPr>
          <p:nvPr>
            <p:ph type="sldNum" sz="quarter" idx="14"/>
          </p:nvPr>
        </p:nvSpPr>
        <p:spPr/>
        <p:txBody>
          <a:bodyPr/>
          <a:lstStyle/>
          <a:p>
            <a:fld id="{11F27F3A-B3E9-41ED-AF8F-A365F10BB65F}" type="slidenum">
              <a:rPr lang="en-US" smtClean="0"/>
              <a:pPr/>
              <a:t>4</a:t>
            </a:fld>
            <a:endParaRPr lang="en-US"/>
          </a:p>
        </p:txBody>
      </p:sp>
      <p:sp>
        <p:nvSpPr>
          <p:cNvPr id="5" name="Title 4">
            <a:extLst>
              <a:ext uri="{FF2B5EF4-FFF2-40B4-BE49-F238E27FC236}">
                <a16:creationId xmlns:a16="http://schemas.microsoft.com/office/drawing/2014/main" id="{9CAF70E3-1C2C-4912-A1E7-2F995283C964}"/>
              </a:ext>
            </a:extLst>
          </p:cNvPr>
          <p:cNvSpPr>
            <a:spLocks noGrp="1"/>
          </p:cNvSpPr>
          <p:nvPr>
            <p:ph type="title"/>
          </p:nvPr>
        </p:nvSpPr>
        <p:spPr>
          <a:xfrm>
            <a:off x="1557314" y="528712"/>
            <a:ext cx="9077372" cy="548640"/>
          </a:xfrm>
        </p:spPr>
        <p:txBody>
          <a:bodyPr/>
          <a:lstStyle/>
          <a:p>
            <a:r>
              <a:rPr lang="en-US" sz="2800">
                <a:latin typeface="Franklin Gothic Medium" panose="020B0603020102020204" pitchFamily="34" charset="0"/>
              </a:rPr>
              <a:t>Common Inquiries Submitted to the Provider Ombudsman</a:t>
            </a:r>
          </a:p>
        </p:txBody>
      </p:sp>
      <p:grpSp>
        <p:nvGrpSpPr>
          <p:cNvPr id="2" name="Group 1">
            <a:extLst>
              <a:ext uri="{FF2B5EF4-FFF2-40B4-BE49-F238E27FC236}">
                <a16:creationId xmlns:a16="http://schemas.microsoft.com/office/drawing/2014/main" id="{86CF8CD0-BEE0-CDFA-30B0-1466140C4753}"/>
              </a:ext>
            </a:extLst>
          </p:cNvPr>
          <p:cNvGrpSpPr/>
          <p:nvPr/>
        </p:nvGrpSpPr>
        <p:grpSpPr>
          <a:xfrm>
            <a:off x="2657867" y="1284170"/>
            <a:ext cx="6876266" cy="4813386"/>
            <a:chOff x="2657867" y="1249664"/>
            <a:chExt cx="6876266" cy="4813386"/>
          </a:xfrm>
        </p:grpSpPr>
        <p:pic>
          <p:nvPicPr>
            <p:cNvPr id="2050" name="Picture 2">
              <a:extLst>
                <a:ext uri="{FF2B5EF4-FFF2-40B4-BE49-F238E27FC236}">
                  <a16:creationId xmlns:a16="http://schemas.microsoft.com/office/drawing/2014/main" id="{B6C646B0-B187-AB7D-8C9F-346E55E70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867" y="1249664"/>
              <a:ext cx="6876266" cy="48133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34D2C1-2944-5BFE-EAC0-468206566635}"/>
                </a:ext>
              </a:extLst>
            </p:cNvPr>
            <p:cNvSpPr txBox="1"/>
            <p:nvPr/>
          </p:nvSpPr>
          <p:spPr>
            <a:xfrm>
              <a:off x="4272581" y="2296089"/>
              <a:ext cx="1344706" cy="369332"/>
            </a:xfrm>
            <a:prstGeom prst="rect">
              <a:avLst/>
            </a:prstGeom>
            <a:noFill/>
          </p:spPr>
          <p:txBody>
            <a:bodyPr wrap="square" rtlCol="0">
              <a:spAutoFit/>
            </a:bodyPr>
            <a:lstStyle/>
            <a:p>
              <a:r>
                <a:rPr lang="en-US">
                  <a:latin typeface="Franklin Gothic Medium" panose="020B0603020102020204" pitchFamily="34" charset="0"/>
                </a:rPr>
                <a:t>Enrollment</a:t>
              </a:r>
            </a:p>
          </p:txBody>
        </p:sp>
        <p:sp>
          <p:nvSpPr>
            <p:cNvPr id="7" name="TextBox 6">
              <a:extLst>
                <a:ext uri="{FF2B5EF4-FFF2-40B4-BE49-F238E27FC236}">
                  <a16:creationId xmlns:a16="http://schemas.microsoft.com/office/drawing/2014/main" id="{475E9124-FB59-095B-5459-189013A5594F}"/>
                </a:ext>
              </a:extLst>
            </p:cNvPr>
            <p:cNvSpPr txBox="1"/>
            <p:nvPr/>
          </p:nvSpPr>
          <p:spPr>
            <a:xfrm>
              <a:off x="6571132" y="2504057"/>
              <a:ext cx="1527586" cy="369332"/>
            </a:xfrm>
            <a:prstGeom prst="rect">
              <a:avLst/>
            </a:prstGeom>
            <a:noFill/>
          </p:spPr>
          <p:txBody>
            <a:bodyPr wrap="square" rtlCol="0">
              <a:spAutoFit/>
            </a:bodyPr>
            <a:lstStyle/>
            <a:p>
              <a:r>
                <a:rPr lang="en-US">
                  <a:latin typeface="Franklin Gothic Medium" panose="020B0603020102020204" pitchFamily="34" charset="0"/>
                </a:rPr>
                <a:t>Contracting</a:t>
              </a:r>
            </a:p>
          </p:txBody>
        </p:sp>
        <p:sp>
          <p:nvSpPr>
            <p:cNvPr id="8" name="TextBox 7">
              <a:extLst>
                <a:ext uri="{FF2B5EF4-FFF2-40B4-BE49-F238E27FC236}">
                  <a16:creationId xmlns:a16="http://schemas.microsoft.com/office/drawing/2014/main" id="{E79521EB-4AFF-BE92-0BD2-833BFC659E89}"/>
                </a:ext>
              </a:extLst>
            </p:cNvPr>
            <p:cNvSpPr txBox="1"/>
            <p:nvPr/>
          </p:nvSpPr>
          <p:spPr>
            <a:xfrm>
              <a:off x="5230010" y="3287025"/>
              <a:ext cx="1731981" cy="369332"/>
            </a:xfrm>
            <a:prstGeom prst="rect">
              <a:avLst/>
            </a:prstGeom>
            <a:noFill/>
          </p:spPr>
          <p:txBody>
            <a:bodyPr wrap="square" rtlCol="0">
              <a:spAutoFit/>
            </a:bodyPr>
            <a:lstStyle/>
            <a:p>
              <a:r>
                <a:rPr lang="en-US">
                  <a:latin typeface="Franklin Gothic Medium" panose="020B0603020102020204" pitchFamily="34" charset="0"/>
                </a:rPr>
                <a:t>Administrative</a:t>
              </a:r>
            </a:p>
          </p:txBody>
        </p:sp>
        <p:sp>
          <p:nvSpPr>
            <p:cNvPr id="9" name="TextBox 8">
              <a:extLst>
                <a:ext uri="{FF2B5EF4-FFF2-40B4-BE49-F238E27FC236}">
                  <a16:creationId xmlns:a16="http://schemas.microsoft.com/office/drawing/2014/main" id="{86E707C8-103F-561A-A807-013915BE2FF2}"/>
                </a:ext>
              </a:extLst>
            </p:cNvPr>
            <p:cNvSpPr txBox="1"/>
            <p:nvPr/>
          </p:nvSpPr>
          <p:spPr>
            <a:xfrm>
              <a:off x="4100458" y="4042420"/>
              <a:ext cx="946673" cy="369332"/>
            </a:xfrm>
            <a:prstGeom prst="rect">
              <a:avLst/>
            </a:prstGeom>
            <a:noFill/>
          </p:spPr>
          <p:txBody>
            <a:bodyPr wrap="square" rtlCol="0">
              <a:spAutoFit/>
            </a:bodyPr>
            <a:lstStyle/>
            <a:p>
              <a:r>
                <a:rPr lang="en-US">
                  <a:latin typeface="Franklin Gothic Medium" panose="020B0603020102020204" pitchFamily="34" charset="0"/>
                </a:rPr>
                <a:t>Claims</a:t>
              </a:r>
            </a:p>
          </p:txBody>
        </p:sp>
        <p:sp>
          <p:nvSpPr>
            <p:cNvPr id="10" name="TextBox 9">
              <a:extLst>
                <a:ext uri="{FF2B5EF4-FFF2-40B4-BE49-F238E27FC236}">
                  <a16:creationId xmlns:a16="http://schemas.microsoft.com/office/drawing/2014/main" id="{CA9BF110-A60E-7AAD-2E96-13D0C0CB79CE}"/>
                </a:ext>
              </a:extLst>
            </p:cNvPr>
            <p:cNvSpPr txBox="1"/>
            <p:nvPr/>
          </p:nvSpPr>
          <p:spPr>
            <a:xfrm>
              <a:off x="6467141" y="4637683"/>
              <a:ext cx="1172584" cy="369332"/>
            </a:xfrm>
            <a:prstGeom prst="rect">
              <a:avLst/>
            </a:prstGeom>
            <a:noFill/>
          </p:spPr>
          <p:txBody>
            <a:bodyPr wrap="square" rtlCol="0">
              <a:spAutoFit/>
            </a:bodyPr>
            <a:lstStyle/>
            <a:p>
              <a:r>
                <a:rPr lang="en-US">
                  <a:latin typeface="Franklin Gothic Medium" panose="020B0603020102020204" pitchFamily="34" charset="0"/>
                </a:rPr>
                <a:t>Oversight</a:t>
              </a:r>
            </a:p>
          </p:txBody>
        </p:sp>
      </p:grpSp>
    </p:spTree>
    <p:extLst>
      <p:ext uri="{BB962C8B-B14F-4D97-AF65-F5344CB8AC3E}">
        <p14:creationId xmlns:p14="http://schemas.microsoft.com/office/powerpoint/2010/main" val="59707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41B8-251A-66BC-9C1A-D8512D77CF98}"/>
              </a:ext>
            </a:extLst>
          </p:cNvPr>
          <p:cNvSpPr>
            <a:spLocks noGrp="1"/>
          </p:cNvSpPr>
          <p:nvPr>
            <p:ph type="title"/>
          </p:nvPr>
        </p:nvSpPr>
        <p:spPr>
          <a:xfrm>
            <a:off x="1265550" y="838610"/>
            <a:ext cx="9660899" cy="548640"/>
          </a:xfrm>
        </p:spPr>
        <p:txBody>
          <a:bodyPr/>
          <a:lstStyle/>
          <a:p>
            <a:r>
              <a:rPr lang="en-US"/>
              <a:t>Federal Public Health Emergency Ending May 11, 2023</a:t>
            </a:r>
          </a:p>
        </p:txBody>
      </p:sp>
      <p:sp>
        <p:nvSpPr>
          <p:cNvPr id="3" name="Slide Number Placeholder 2">
            <a:extLst>
              <a:ext uri="{FF2B5EF4-FFF2-40B4-BE49-F238E27FC236}">
                <a16:creationId xmlns:a16="http://schemas.microsoft.com/office/drawing/2014/main" id="{9BBEEB23-2018-7B43-474A-078711337727}"/>
              </a:ext>
            </a:extLst>
          </p:cNvPr>
          <p:cNvSpPr>
            <a:spLocks noGrp="1"/>
          </p:cNvSpPr>
          <p:nvPr>
            <p:ph type="sldNum" sz="quarter" idx="14"/>
          </p:nvPr>
        </p:nvSpPr>
        <p:spPr/>
        <p:txBody>
          <a:bodyPr/>
          <a:lstStyle/>
          <a:p>
            <a:fld id="{11F27F3A-B3E9-41ED-AF8F-A365F10BB65F}" type="slidenum">
              <a:rPr lang="en-US" smtClean="0"/>
              <a:pPr/>
              <a:t>5</a:t>
            </a:fld>
            <a:endParaRPr lang="en-US"/>
          </a:p>
        </p:txBody>
      </p:sp>
      <p:sp>
        <p:nvSpPr>
          <p:cNvPr id="5" name="TextBox 4">
            <a:extLst>
              <a:ext uri="{FF2B5EF4-FFF2-40B4-BE49-F238E27FC236}">
                <a16:creationId xmlns:a16="http://schemas.microsoft.com/office/drawing/2014/main" id="{78BFFC09-E43D-F679-7A60-B15EA5789877}"/>
              </a:ext>
            </a:extLst>
          </p:cNvPr>
          <p:cNvSpPr txBox="1"/>
          <p:nvPr/>
        </p:nvSpPr>
        <p:spPr>
          <a:xfrm>
            <a:off x="1958872" y="4539668"/>
            <a:ext cx="8274254" cy="1015663"/>
          </a:xfrm>
          <a:prstGeom prst="rect">
            <a:avLst/>
          </a:prstGeom>
          <a:noFill/>
        </p:spPr>
        <p:txBody>
          <a:bodyPr wrap="square">
            <a:spAutoFit/>
          </a:bodyPr>
          <a:lstStyle/>
          <a:p>
            <a:r>
              <a:rPr lang="en-US" sz="2000">
                <a:effectLst/>
                <a:latin typeface="Franklin Gothic Medium" panose="020B0603020102020204" pitchFamily="34" charset="0"/>
                <a:ea typeface="Times New Roman" panose="02020603050405020304" pitchFamily="18" charset="0"/>
              </a:rPr>
              <a:t>The Federal Public Health Emergency (PHE) is expected to end on May 11, 2023, according to the </a:t>
            </a:r>
            <a:r>
              <a:rPr lang="en-US" sz="2000" u="sng">
                <a:solidFill>
                  <a:srgbClr val="0000FF"/>
                </a:solidFill>
                <a:effectLst/>
                <a:latin typeface="Franklin Gothic Medium" panose="020B0603020102020204" pitchFamily="34" charset="0"/>
                <a:ea typeface="Times New Roman" panose="02020603050405020304" pitchFamily="18" charset="0"/>
                <a:cs typeface="Times New Roman" panose="02020603050405020304" pitchFamily="18" charset="0"/>
                <a:hlinkClick r:id="rId3"/>
              </a:rPr>
              <a:t>Statement of Administrative Policy</a:t>
            </a:r>
            <a:r>
              <a:rPr lang="en-US" sz="2000">
                <a:effectLst/>
                <a:latin typeface="Franklin Gothic Medium" panose="020B0603020102020204" pitchFamily="34" charset="0"/>
                <a:ea typeface="Times New Roman" panose="02020603050405020304" pitchFamily="18" charset="0"/>
              </a:rPr>
              <a:t> from the Executive Office of the President, published Jan 30, 2023</a:t>
            </a:r>
            <a:r>
              <a:rPr lang="en-US" sz="1800">
                <a:effectLst/>
                <a:latin typeface="Times New Roman" panose="02020603050405020304" pitchFamily="18" charset="0"/>
                <a:ea typeface="Times New Roman" panose="02020603050405020304" pitchFamily="18" charset="0"/>
              </a:rPr>
              <a:t>. </a:t>
            </a:r>
            <a:endParaRPr lang="en-US"/>
          </a:p>
        </p:txBody>
      </p:sp>
      <p:grpSp>
        <p:nvGrpSpPr>
          <p:cNvPr id="4" name="Group 3">
            <a:extLst>
              <a:ext uri="{FF2B5EF4-FFF2-40B4-BE49-F238E27FC236}">
                <a16:creationId xmlns:a16="http://schemas.microsoft.com/office/drawing/2014/main" id="{5ADB09C8-47EF-53D2-D598-1FEC8FB0AEFA}"/>
              </a:ext>
            </a:extLst>
          </p:cNvPr>
          <p:cNvGrpSpPr/>
          <p:nvPr/>
        </p:nvGrpSpPr>
        <p:grpSpPr>
          <a:xfrm>
            <a:off x="2174569" y="1970903"/>
            <a:ext cx="7842862" cy="1847090"/>
            <a:chOff x="1958873" y="2054929"/>
            <a:chExt cx="7842862" cy="1847090"/>
          </a:xfrm>
        </p:grpSpPr>
        <p:pic>
          <p:nvPicPr>
            <p:cNvPr id="2050" name="Picture 2" descr="Executive Office of the President of the United States - Wikipedia">
              <a:extLst>
                <a:ext uri="{FF2B5EF4-FFF2-40B4-BE49-F238E27FC236}">
                  <a16:creationId xmlns:a16="http://schemas.microsoft.com/office/drawing/2014/main" id="{8CA20759-2C7E-80F8-6CD6-5E882E7A8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873" y="2054929"/>
              <a:ext cx="1847090" cy="18470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D72128-EA26-D76A-C67F-1B5831E41872}"/>
                </a:ext>
              </a:extLst>
            </p:cNvPr>
            <p:cNvSpPr txBox="1"/>
            <p:nvPr/>
          </p:nvSpPr>
          <p:spPr>
            <a:xfrm>
              <a:off x="3707741" y="2516809"/>
              <a:ext cx="6093994" cy="923330"/>
            </a:xfrm>
            <a:prstGeom prst="rect">
              <a:avLst/>
            </a:prstGeom>
            <a:noFill/>
          </p:spPr>
          <p:txBody>
            <a:bodyPr wrap="square">
              <a:spAutoFit/>
            </a:bodyPr>
            <a:lstStyle/>
            <a:p>
              <a:pPr algn="ctr"/>
              <a:r>
                <a:rPr lang="en-US" b="1">
                  <a:solidFill>
                    <a:schemeClr val="accent5">
                      <a:lumMod val="50000"/>
                    </a:schemeClr>
                  </a:solidFill>
                </a:rPr>
                <a:t>EXECUTIVE OFFICE OF THE PRESIDENT </a:t>
              </a:r>
            </a:p>
            <a:p>
              <a:pPr algn="ctr"/>
              <a:r>
                <a:rPr lang="en-US" b="1">
                  <a:solidFill>
                    <a:schemeClr val="accent5">
                      <a:lumMod val="50000"/>
                    </a:schemeClr>
                  </a:solidFill>
                </a:rPr>
                <a:t>OFFICE OF MANAGEMENT AND BUDGET </a:t>
              </a:r>
            </a:p>
            <a:p>
              <a:pPr algn="ctr"/>
              <a:r>
                <a:rPr lang="en-US" b="1">
                  <a:solidFill>
                    <a:schemeClr val="accent5">
                      <a:lumMod val="50000"/>
                    </a:schemeClr>
                  </a:solidFill>
                </a:rPr>
                <a:t>WASHINGTON, D.C. 20503 </a:t>
              </a:r>
            </a:p>
          </p:txBody>
        </p:sp>
      </p:grpSp>
    </p:spTree>
    <p:extLst>
      <p:ext uri="{BB962C8B-B14F-4D97-AF65-F5344CB8AC3E}">
        <p14:creationId xmlns:p14="http://schemas.microsoft.com/office/powerpoint/2010/main" val="671289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1520-2749-4894-81D0-A62435C1C7C9}"/>
              </a:ext>
            </a:extLst>
          </p:cNvPr>
          <p:cNvSpPr>
            <a:spLocks noGrp="1"/>
          </p:cNvSpPr>
          <p:nvPr>
            <p:ph type="title"/>
          </p:nvPr>
        </p:nvSpPr>
        <p:spPr>
          <a:xfrm>
            <a:off x="526136" y="668995"/>
            <a:ext cx="11139726" cy="496474"/>
          </a:xfrm>
        </p:spPr>
        <p:txBody>
          <a:bodyPr/>
          <a:lstStyle/>
          <a:p>
            <a:r>
              <a:rPr lang="en-US" sz="2800">
                <a:solidFill>
                  <a:schemeClr val="tx2"/>
                </a:solidFill>
                <a:latin typeface="Franklin Gothic Medium" panose="020B0603020102020204" pitchFamily="34" charset="0"/>
                <a:cs typeface="+mj-cs"/>
              </a:rPr>
              <a:t>Provider Reverification Requirements to be Reinstated at End of PHE</a:t>
            </a:r>
            <a:endParaRPr lang="en-US" sz="2800">
              <a:latin typeface="Franklin Gothic Medium" panose="020B0603020102020204" pitchFamily="34" charset="0"/>
            </a:endParaRPr>
          </a:p>
        </p:txBody>
      </p:sp>
      <p:sp>
        <p:nvSpPr>
          <p:cNvPr id="3" name="Slide Number Placeholder 2">
            <a:extLst>
              <a:ext uri="{FF2B5EF4-FFF2-40B4-BE49-F238E27FC236}">
                <a16:creationId xmlns:a16="http://schemas.microsoft.com/office/drawing/2014/main" id="{CA4871E1-18F8-44F5-BA2B-1FA3544D0D31}"/>
              </a:ext>
            </a:extLst>
          </p:cNvPr>
          <p:cNvSpPr>
            <a:spLocks noGrp="1"/>
          </p:cNvSpPr>
          <p:nvPr>
            <p:ph type="sldNum" sz="quarter" idx="14"/>
          </p:nvPr>
        </p:nvSpPr>
        <p:spPr/>
        <p:txBody>
          <a:bodyPr/>
          <a:lstStyle/>
          <a:p>
            <a:fld id="{11F27F3A-B3E9-41ED-AF8F-A365F10BB65F}" type="slidenum">
              <a:rPr lang="en-US" smtClean="0"/>
              <a:pPr/>
              <a:t>6</a:t>
            </a:fld>
            <a:endParaRPr lang="en-US"/>
          </a:p>
        </p:txBody>
      </p:sp>
      <p:sp>
        <p:nvSpPr>
          <p:cNvPr id="5" name="TextBox 4">
            <a:extLst>
              <a:ext uri="{FF2B5EF4-FFF2-40B4-BE49-F238E27FC236}">
                <a16:creationId xmlns:a16="http://schemas.microsoft.com/office/drawing/2014/main" id="{456848CE-C2F7-4051-981B-6D91C0D5767E}"/>
              </a:ext>
            </a:extLst>
          </p:cNvPr>
          <p:cNvSpPr txBox="1"/>
          <p:nvPr/>
        </p:nvSpPr>
        <p:spPr>
          <a:xfrm>
            <a:off x="643163" y="1197440"/>
            <a:ext cx="10905673" cy="5396349"/>
          </a:xfrm>
          <a:prstGeom prst="rect">
            <a:avLst/>
          </a:prstGeom>
          <a:noFill/>
        </p:spPr>
        <p:txBody>
          <a:bodyPr wrap="square" lIns="91440" tIns="45720" rIns="91440" bIns="45720" anchor="t">
            <a:spAutoFit/>
          </a:bodyPr>
          <a:lstStyle/>
          <a:p>
            <a:pPr lvl="1"/>
            <a:endParaRPr lang="en-US" sz="2000">
              <a:latin typeface="Franklin Gothic Medium"/>
            </a:endParaRPr>
          </a:p>
          <a:p>
            <a:pPr marL="800100" lvl="1" indent="-342900">
              <a:buFont typeface="Arial" panose="020B0604020202020204" pitchFamily="34" charset="0"/>
              <a:buChar char="•"/>
            </a:pPr>
            <a:r>
              <a:rPr lang="en-US" sz="2000">
                <a:latin typeface="Franklin Gothic Medium"/>
                <a:ea typeface="Times New Roman" panose="02020603050405020304" pitchFamily="18" charset="0"/>
                <a:cs typeface="Times New Roman"/>
              </a:rPr>
              <a:t>In March 2020, Centers for Medicare and Medicaid Services (CMS) paused provider reverification due to the PHE.</a:t>
            </a:r>
            <a:endParaRPr lang="en-US" sz="2000">
              <a:effectLst/>
              <a:latin typeface="Franklin Gothic Medium" panose="020B0603020102020204" pitchFamily="34"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sz="2000">
              <a:latin typeface="Franklin Gothic Medium" panose="020B0603020102020204" pitchFamily="34"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a:effectLst/>
                <a:latin typeface="Franklin Gothic Medium"/>
                <a:ea typeface="Times New Roman" panose="02020603050405020304" pitchFamily="18" charset="0"/>
                <a:cs typeface="Times New Roman"/>
              </a:rPr>
              <a:t>Once the PHE ends on May 11, 2023, reverification is not optional. Providers who receive a notice of reverification are encouraged to promptly respond. Providers who do not complete the process within the designated timeframe will receive a Notice of Suspension </a:t>
            </a:r>
            <a:r>
              <a:rPr lang="en-US" sz="2000">
                <a:latin typeface="Franklin Gothic Medium"/>
                <a:ea typeface="Times New Roman" panose="02020603050405020304" pitchFamily="18" charset="0"/>
                <a:cs typeface="Times New Roman"/>
              </a:rPr>
              <a:t>in the mail and</a:t>
            </a:r>
            <a:r>
              <a:rPr lang="en-US" sz="2000">
                <a:effectLst/>
                <a:latin typeface="Franklin Gothic Medium"/>
                <a:ea typeface="Times New Roman" panose="02020603050405020304" pitchFamily="18" charset="0"/>
                <a:cs typeface="Times New Roman"/>
              </a:rPr>
              <a:t> in their </a:t>
            </a:r>
            <a:r>
              <a:rPr lang="en-US" sz="2000" err="1">
                <a:effectLst/>
                <a:latin typeface="Franklin Gothic Medium"/>
                <a:ea typeface="Times New Roman" panose="02020603050405020304" pitchFamily="18" charset="0"/>
                <a:cs typeface="Times New Roman"/>
              </a:rPr>
              <a:t>NCTracks</a:t>
            </a:r>
            <a:r>
              <a:rPr lang="en-US" sz="2000">
                <a:effectLst/>
                <a:latin typeface="Franklin Gothic Medium"/>
                <a:ea typeface="Times New Roman" panose="02020603050405020304" pitchFamily="18" charset="0"/>
                <a:cs typeface="Times New Roman"/>
              </a:rPr>
              <a:t> Message Center Inbox. The notice informs the provider that they are in suspended status, which will cause all NC Medicaid Direct and NC Medicaid Managed Care claims to pend. </a:t>
            </a:r>
          </a:p>
          <a:p>
            <a:pPr marL="800100" lvl="1" indent="-342900">
              <a:buFont typeface="Arial" panose="020B0604020202020204" pitchFamily="34" charset="0"/>
              <a:buChar char="•"/>
            </a:pPr>
            <a:endParaRPr lang="en-US" sz="2000">
              <a:latin typeface="Franklin Gothic Medium" panose="020B060302010202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a:effectLst/>
                <a:latin typeface="Franklin Gothic Medium"/>
                <a:ea typeface="Times New Roman" panose="02020603050405020304" pitchFamily="18" charset="0"/>
              </a:rPr>
              <a:t>For help with the reverification process, providers can refer to the </a:t>
            </a:r>
            <a:r>
              <a:rPr lang="en-US" sz="2000" u="sng">
                <a:solidFill>
                  <a:srgbClr val="3B75A9"/>
                </a:solidFill>
                <a:effectLst/>
                <a:latin typeface="Franklin Gothic Medium"/>
                <a:ea typeface="Times New Roman" panose="02020603050405020304" pitchFamily="18" charset="0"/>
                <a:cs typeface="Times New Roman"/>
                <a:hlinkClick r:id="rId3"/>
              </a:rPr>
              <a:t>Provider Re-credentialing/Re-verification webpage</a:t>
            </a:r>
            <a:r>
              <a:rPr lang="en-US" sz="2000">
                <a:effectLst/>
                <a:latin typeface="Franklin Gothic Medium"/>
                <a:ea typeface="Times New Roman" panose="02020603050405020304" pitchFamily="18" charset="0"/>
              </a:rPr>
              <a:t> in the </a:t>
            </a:r>
            <a:r>
              <a:rPr lang="en-US" sz="2000" err="1">
                <a:effectLst/>
                <a:latin typeface="Franklin Gothic Medium"/>
                <a:ea typeface="Times New Roman" panose="02020603050405020304" pitchFamily="18" charset="0"/>
              </a:rPr>
              <a:t>NCTracks</a:t>
            </a:r>
            <a:r>
              <a:rPr lang="en-US" sz="2000">
                <a:effectLst/>
                <a:latin typeface="Franklin Gothic Medium"/>
                <a:ea typeface="Times New Roman" panose="02020603050405020304" pitchFamily="18" charset="0"/>
              </a:rPr>
              <a:t> public facing webpage.</a:t>
            </a:r>
            <a:endParaRPr lang="en-US" sz="2000">
              <a:effectLst/>
              <a:latin typeface="Franklin Gothic Medium"/>
              <a:ea typeface="Calibri" panose="020F0502020204030204" pitchFamily="34" charset="0"/>
              <a:cs typeface="Times New Roman" panose="02020603050405020304" pitchFamily="18" charset="0"/>
            </a:endParaRPr>
          </a:p>
          <a:p>
            <a:pPr lvl="1"/>
            <a:endParaRPr lang="en-US" sz="2000">
              <a:effectLst/>
              <a:latin typeface="Franklin Gothic Medium" panose="020B0603020102020204" pitchFamily="34" charset="0"/>
              <a:ea typeface="Calibri" panose="020F0502020204030204" pitchFamily="34" charset="0"/>
              <a:cs typeface="Times New Roman" panose="02020603050405020304" pitchFamily="18" charset="0"/>
            </a:endParaRPr>
          </a:p>
          <a:p>
            <a:pPr lvl="1"/>
            <a:endParaRPr lang="en-US" sz="2000">
              <a:highlight>
                <a:srgbClr val="FFFF00"/>
              </a:highlight>
              <a:latin typeface="Franklin Gothic Medium"/>
            </a:endParaRPr>
          </a:p>
          <a:p>
            <a:pPr lvl="1">
              <a:lnSpc>
                <a:spcPts val="2800"/>
              </a:lnSpc>
            </a:pPr>
            <a:endParaRPr lang="en-US" sz="2000">
              <a:solidFill>
                <a:srgbClr val="000000"/>
              </a:solidFill>
              <a:latin typeface="Franklin Gothic Medium" panose="020B0603020102020204" pitchFamily="34" charset="0"/>
              <a:cs typeface="Times New Roman" panose="02020603050405020304" pitchFamily="18" charset="0"/>
            </a:endParaRPr>
          </a:p>
          <a:p>
            <a:pPr lvl="1">
              <a:lnSpc>
                <a:spcPts val="2800"/>
              </a:lnSpc>
            </a:pPr>
            <a:endParaRPr lang="en-US" sz="2000">
              <a:solidFill>
                <a:srgbClr val="000000"/>
              </a:solidFill>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2578439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1520-2749-4894-81D0-A62435C1C7C9}"/>
              </a:ext>
            </a:extLst>
          </p:cNvPr>
          <p:cNvSpPr>
            <a:spLocks noGrp="1"/>
          </p:cNvSpPr>
          <p:nvPr>
            <p:ph type="title"/>
          </p:nvPr>
        </p:nvSpPr>
        <p:spPr>
          <a:xfrm>
            <a:off x="2584118" y="616194"/>
            <a:ext cx="7023764" cy="487987"/>
          </a:xfrm>
        </p:spPr>
        <p:txBody>
          <a:bodyPr/>
          <a:lstStyle/>
          <a:p>
            <a:r>
              <a:rPr lang="en-US" sz="2800">
                <a:solidFill>
                  <a:schemeClr val="tx2"/>
                </a:solidFill>
                <a:latin typeface="Franklin Gothic Medium"/>
                <a:cs typeface="+mj-cs"/>
              </a:rPr>
              <a:t>Provider Reverification – Voluntary Program</a:t>
            </a:r>
            <a:endParaRPr lang="en-US" sz="2800">
              <a:solidFill>
                <a:schemeClr val="tx2"/>
              </a:solidFill>
              <a:highlight>
                <a:srgbClr val="FFFF00"/>
              </a:highlight>
              <a:latin typeface="Franklin Gothic Medium"/>
            </a:endParaRPr>
          </a:p>
        </p:txBody>
      </p:sp>
      <p:sp>
        <p:nvSpPr>
          <p:cNvPr id="3" name="Slide Number Placeholder 2">
            <a:extLst>
              <a:ext uri="{FF2B5EF4-FFF2-40B4-BE49-F238E27FC236}">
                <a16:creationId xmlns:a16="http://schemas.microsoft.com/office/drawing/2014/main" id="{CA4871E1-18F8-44F5-BA2B-1FA3544D0D31}"/>
              </a:ext>
            </a:extLst>
          </p:cNvPr>
          <p:cNvSpPr>
            <a:spLocks noGrp="1"/>
          </p:cNvSpPr>
          <p:nvPr>
            <p:ph type="sldNum" sz="quarter" idx="14"/>
          </p:nvPr>
        </p:nvSpPr>
        <p:spPr/>
        <p:txBody>
          <a:bodyPr/>
          <a:lstStyle/>
          <a:p>
            <a:fld id="{11F27F3A-B3E9-41ED-AF8F-A365F10BB65F}" type="slidenum">
              <a:rPr lang="en-US" smtClean="0"/>
              <a:pPr/>
              <a:t>7</a:t>
            </a:fld>
            <a:endParaRPr lang="en-US"/>
          </a:p>
        </p:txBody>
      </p:sp>
      <p:sp>
        <p:nvSpPr>
          <p:cNvPr id="5" name="TextBox 4">
            <a:extLst>
              <a:ext uri="{FF2B5EF4-FFF2-40B4-BE49-F238E27FC236}">
                <a16:creationId xmlns:a16="http://schemas.microsoft.com/office/drawing/2014/main" id="{456848CE-C2F7-4051-981B-6D91C0D5767E}"/>
              </a:ext>
            </a:extLst>
          </p:cNvPr>
          <p:cNvSpPr txBox="1"/>
          <p:nvPr/>
        </p:nvSpPr>
        <p:spPr>
          <a:xfrm>
            <a:off x="903851" y="1187218"/>
            <a:ext cx="10680229" cy="5570756"/>
          </a:xfrm>
          <a:prstGeom prst="rect">
            <a:avLst/>
          </a:prstGeom>
          <a:noFill/>
        </p:spPr>
        <p:txBody>
          <a:bodyPr wrap="square" lIns="91440" tIns="45720" rIns="91440" bIns="45720" anchor="t">
            <a:spAutoFit/>
          </a:bodyPr>
          <a:lstStyle/>
          <a:p>
            <a:pPr lvl="1"/>
            <a:r>
              <a:rPr lang="en-US" sz="2000">
                <a:latin typeface="Franklin Gothic Medium"/>
              </a:rPr>
              <a:t>Another option for reverification currently available is the voluntary reverification program, which ends on March 31. </a:t>
            </a:r>
            <a:endParaRPr lang="en-US" sz="2000">
              <a:latin typeface="Franklin Gothic Medium"/>
              <a:cs typeface="Arial"/>
            </a:endParaRPr>
          </a:p>
          <a:p>
            <a:pPr lvl="3"/>
            <a:endParaRPr lang="en-US" sz="2000">
              <a:latin typeface="Franklin Gothic Medium"/>
            </a:endParaRPr>
          </a:p>
          <a:p>
            <a:pPr lvl="1"/>
            <a:r>
              <a:rPr lang="en-US" sz="2000">
                <a:latin typeface="Franklin Gothic Medium"/>
              </a:rPr>
              <a:t>Voluntary reverification:</a:t>
            </a:r>
          </a:p>
          <a:p>
            <a:pPr marL="1257300" lvl="2" indent="-342900">
              <a:buFont typeface="Arial" panose="020B0604020202020204" pitchFamily="34" charset="0"/>
              <a:buChar char="•"/>
            </a:pPr>
            <a:r>
              <a:rPr lang="en-US" sz="2000">
                <a:latin typeface="Franklin Gothic Medium"/>
              </a:rPr>
              <a:t>Allows providers to complete reverification before it becomes a </a:t>
            </a:r>
            <a:endParaRPr lang="en-US">
              <a:latin typeface="Arial"/>
              <a:cs typeface="Arial"/>
            </a:endParaRPr>
          </a:p>
          <a:p>
            <a:pPr lvl="2"/>
            <a:r>
              <a:rPr lang="en-US" sz="2000">
                <a:latin typeface="Franklin Gothic Medium"/>
              </a:rPr>
              <a:t>      requirement after May 11.</a:t>
            </a:r>
            <a:endParaRPr lang="en-US">
              <a:latin typeface="Arial"/>
              <a:cs typeface="Arial"/>
            </a:endParaRPr>
          </a:p>
          <a:p>
            <a:pPr marL="1257300" lvl="2" indent="-342900">
              <a:buFont typeface="Arial" panose="020B0604020202020204" pitchFamily="34" charset="0"/>
              <a:buChar char="•"/>
            </a:pPr>
            <a:r>
              <a:rPr lang="en-US" sz="2000">
                <a:latin typeface="Franklin Gothic Medium"/>
              </a:rPr>
              <a:t>Providers can take advantage of the $100 NC Application Fee</a:t>
            </a:r>
            <a:endParaRPr lang="en-US" sz="2000">
              <a:latin typeface="Franklin Gothic Medium"/>
              <a:cs typeface="Arial"/>
            </a:endParaRPr>
          </a:p>
          <a:p>
            <a:pPr lvl="2"/>
            <a:r>
              <a:rPr lang="en-US" sz="2000">
                <a:latin typeface="Franklin Gothic Medium"/>
              </a:rPr>
              <a:t>      waiver (expires June 30).</a:t>
            </a:r>
            <a:endParaRPr lang="en-US" sz="2000">
              <a:latin typeface="Franklin Gothic Medium"/>
              <a:cs typeface="Arial"/>
            </a:endParaRPr>
          </a:p>
          <a:p>
            <a:pPr marL="1257300" lvl="2" indent="-342900">
              <a:buFont typeface="Arial" panose="020B0604020202020204" pitchFamily="34" charset="0"/>
              <a:buChar char="•"/>
            </a:pPr>
            <a:endParaRPr lang="en-US" sz="2000">
              <a:solidFill>
                <a:srgbClr val="000000"/>
              </a:solidFill>
              <a:latin typeface="Franklin Gothic Medium"/>
              <a:cs typeface="Times New Roman"/>
            </a:endParaRPr>
          </a:p>
          <a:p>
            <a:pPr lvl="1"/>
            <a:r>
              <a:rPr lang="en-US" sz="2000">
                <a:solidFill>
                  <a:srgbClr val="000000"/>
                </a:solidFill>
                <a:latin typeface="Franklin Gothic Medium"/>
                <a:cs typeface="Times New Roman"/>
              </a:rPr>
              <a:t>While this is a voluntary program and allows you to get ahead of the reverification process, </a:t>
            </a:r>
            <a:r>
              <a:rPr lang="en-US" sz="2000" u="sng">
                <a:solidFill>
                  <a:srgbClr val="000000"/>
                </a:solidFill>
                <a:latin typeface="Franklin Gothic Medium"/>
                <a:cs typeface="Times New Roman"/>
              </a:rPr>
              <a:t>reverification will be required at the end of the PHE</a:t>
            </a:r>
            <a:r>
              <a:rPr lang="en-US" sz="2000">
                <a:solidFill>
                  <a:srgbClr val="000000"/>
                </a:solidFill>
                <a:latin typeface="Franklin Gothic Medium"/>
                <a:cs typeface="Times New Roman"/>
              </a:rPr>
              <a:t>.</a:t>
            </a:r>
          </a:p>
          <a:p>
            <a:pPr marL="800100" lvl="1" indent="-342900">
              <a:buFont typeface="Arial" panose="020B0604020202020204" pitchFamily="34" charset="0"/>
              <a:buChar char="•"/>
            </a:pPr>
            <a:endParaRPr lang="en-US" sz="2000">
              <a:solidFill>
                <a:srgbClr val="000000"/>
              </a:solidFill>
              <a:latin typeface="Franklin Gothic Medium"/>
              <a:cs typeface="Times New Roman"/>
            </a:endParaRPr>
          </a:p>
          <a:p>
            <a:pPr lvl="1"/>
            <a:r>
              <a:rPr lang="en-US" sz="2000">
                <a:latin typeface="Franklin Gothic Medium"/>
              </a:rPr>
              <a:t>No adverse action for not submitting reverification application during voluntary period. However, if the reverification application is submitted, any requested credentialing activities must be completed.   </a:t>
            </a:r>
            <a:endParaRPr lang="en-US">
              <a:latin typeface="Arial"/>
              <a:cs typeface="Arial"/>
            </a:endParaRPr>
          </a:p>
          <a:p>
            <a:pPr lvl="1"/>
            <a:endParaRPr lang="en-US" sz="1200">
              <a:solidFill>
                <a:srgbClr val="000000"/>
              </a:solidFill>
              <a:latin typeface="Franklin Gothic Medium" panose="020B0603020102020204" pitchFamily="34" charset="0"/>
              <a:cs typeface="Times New Roman" panose="02020603050405020304" pitchFamily="18" charset="0"/>
            </a:endParaRPr>
          </a:p>
          <a:p>
            <a:pPr lvl="1"/>
            <a:endParaRPr lang="en-US" sz="1200">
              <a:solidFill>
                <a:srgbClr val="000000"/>
              </a:solidFill>
              <a:latin typeface="Franklin Gothic Medium"/>
              <a:cs typeface="Times New Roman"/>
            </a:endParaRPr>
          </a:p>
          <a:p>
            <a:pPr lvl="1"/>
            <a:r>
              <a:rPr lang="en-US" sz="1200">
                <a:solidFill>
                  <a:srgbClr val="000000"/>
                </a:solidFill>
                <a:latin typeface="Franklin Gothic Medium"/>
                <a:cs typeface="Times New Roman"/>
              </a:rPr>
              <a:t>For more information, click </a:t>
            </a:r>
            <a:r>
              <a:rPr lang="en-US" sz="1200">
                <a:solidFill>
                  <a:srgbClr val="000000"/>
                </a:solidFill>
                <a:latin typeface="Franklin Gothic Medium"/>
                <a:cs typeface="Times New Roman"/>
                <a:hlinkClick r:id="rId3"/>
              </a:rPr>
              <a:t>here</a:t>
            </a:r>
            <a:endParaRPr lang="en-US" sz="1200">
              <a:solidFill>
                <a:srgbClr val="000000"/>
              </a:solidFill>
              <a:latin typeface="Franklin Gothic Medium"/>
              <a:cs typeface="Times New Roman"/>
            </a:endParaRPr>
          </a:p>
          <a:p>
            <a:pPr marL="800100" lvl="1" indent="-342900">
              <a:buFont typeface="Arial" panose="020B0604020202020204" pitchFamily="34" charset="0"/>
              <a:buChar char="•"/>
            </a:pPr>
            <a:endParaRPr lang="en-US" sz="2000">
              <a:solidFill>
                <a:srgbClr val="000000"/>
              </a:solidFill>
              <a:latin typeface="Franklin Gothic Medium" panose="020B0603020102020204" pitchFamily="34" charset="0"/>
              <a:cs typeface="Times New Roman" panose="02020603050405020304" pitchFamily="18" charset="0"/>
            </a:endParaRPr>
          </a:p>
        </p:txBody>
      </p:sp>
    </p:spTree>
    <p:extLst>
      <p:ext uri="{BB962C8B-B14F-4D97-AF65-F5344CB8AC3E}">
        <p14:creationId xmlns:p14="http://schemas.microsoft.com/office/powerpoint/2010/main" val="2611138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87451-0D4D-3C01-A36D-2CC8120A6F92}"/>
              </a:ext>
            </a:extLst>
          </p:cNvPr>
          <p:cNvSpPr>
            <a:spLocks noGrp="1"/>
          </p:cNvSpPr>
          <p:nvPr>
            <p:ph type="title"/>
          </p:nvPr>
        </p:nvSpPr>
        <p:spPr>
          <a:xfrm>
            <a:off x="1492607" y="776491"/>
            <a:ext cx="9206786" cy="548640"/>
          </a:xfrm>
        </p:spPr>
        <p:txBody>
          <a:bodyPr/>
          <a:lstStyle/>
          <a:p>
            <a:r>
              <a:rPr lang="en-US" sz="2800">
                <a:solidFill>
                  <a:srgbClr val="294B93"/>
                </a:solidFill>
                <a:effectLst/>
                <a:latin typeface="Franklin Gothic Medium" panose="020B0603020102020204" pitchFamily="34" charset="0"/>
                <a:ea typeface="Times New Roman" panose="02020603050405020304" pitchFamily="18" charset="0"/>
                <a:cs typeface="Arial" panose="020B0604020202020204" pitchFamily="34" charset="0"/>
              </a:rPr>
              <a:t>Federal Enrollment Application Fee Increase for Year 2023</a:t>
            </a:r>
            <a:endParaRPr lang="en-US" sz="2800"/>
          </a:p>
        </p:txBody>
      </p:sp>
      <p:sp>
        <p:nvSpPr>
          <p:cNvPr id="3" name="Slide Number Placeholder 2">
            <a:extLst>
              <a:ext uri="{FF2B5EF4-FFF2-40B4-BE49-F238E27FC236}">
                <a16:creationId xmlns:a16="http://schemas.microsoft.com/office/drawing/2014/main" id="{DBF96214-74E8-9A42-924E-EA786B462072}"/>
              </a:ext>
            </a:extLst>
          </p:cNvPr>
          <p:cNvSpPr>
            <a:spLocks noGrp="1"/>
          </p:cNvSpPr>
          <p:nvPr>
            <p:ph type="sldNum" sz="quarter" idx="14"/>
          </p:nvPr>
        </p:nvSpPr>
        <p:spPr/>
        <p:txBody>
          <a:bodyPr/>
          <a:lstStyle/>
          <a:p>
            <a:fld id="{11F27F3A-B3E9-41ED-AF8F-A365F10BB65F}" type="slidenum">
              <a:rPr lang="en-US" smtClean="0"/>
              <a:pPr/>
              <a:t>8</a:t>
            </a:fld>
            <a:endParaRPr lang="en-US"/>
          </a:p>
        </p:txBody>
      </p:sp>
      <p:sp>
        <p:nvSpPr>
          <p:cNvPr id="8" name="TextBox 7">
            <a:extLst>
              <a:ext uri="{FF2B5EF4-FFF2-40B4-BE49-F238E27FC236}">
                <a16:creationId xmlns:a16="http://schemas.microsoft.com/office/drawing/2014/main" id="{83C5E78C-0F6F-BF6D-C8DE-F679B9606811}"/>
              </a:ext>
            </a:extLst>
          </p:cNvPr>
          <p:cNvSpPr txBox="1"/>
          <p:nvPr/>
        </p:nvSpPr>
        <p:spPr>
          <a:xfrm>
            <a:off x="519363" y="1796123"/>
            <a:ext cx="11153274" cy="4093428"/>
          </a:xfrm>
          <a:prstGeom prst="rect">
            <a:avLst/>
          </a:prstGeom>
          <a:noFill/>
        </p:spPr>
        <p:txBody>
          <a:bodyPr wrap="square" lIns="91440" tIns="45720" rIns="91440" bIns="45720" anchor="t">
            <a:spAutoFit/>
          </a:bodyPr>
          <a:lstStyle/>
          <a:p>
            <a:pPr marL="0" marR="0">
              <a:spcBef>
                <a:spcPts val="0"/>
              </a:spcBef>
              <a:spcAft>
                <a:spcPts val="0"/>
              </a:spcAft>
            </a:pPr>
            <a:r>
              <a:rPr lang="en-US" sz="2000">
                <a:effectLst/>
                <a:latin typeface="Franklin Gothic Medium"/>
                <a:ea typeface="Times New Roman" panose="02020603050405020304" pitchFamily="18" charset="0"/>
                <a:cs typeface="Arial"/>
              </a:rPr>
              <a:t>The federal fee for Medicaid enrollment has increased from $631 for calendar year (CY) 2022 to $688 for CY 2023.</a:t>
            </a:r>
          </a:p>
          <a:p>
            <a:pPr marL="0" marR="0">
              <a:spcBef>
                <a:spcPts val="0"/>
              </a:spcBef>
              <a:spcAft>
                <a:spcPts val="0"/>
              </a:spcAft>
            </a:pPr>
            <a:endParaRPr lang="en-US" sz="2000">
              <a:latin typeface="Franklin Gothic Medium"/>
              <a:ea typeface="Calibri" panose="020F0502020204030204" pitchFamily="34" charset="0"/>
              <a:cs typeface="Arial"/>
            </a:endParaRPr>
          </a:p>
          <a:p>
            <a:pPr marL="0" marR="0">
              <a:spcBef>
                <a:spcPts val="0"/>
              </a:spcBef>
              <a:spcAft>
                <a:spcPts val="0"/>
              </a:spcAft>
            </a:pPr>
            <a:r>
              <a:rPr lang="en-US" sz="2000" u="sng">
                <a:effectLst/>
                <a:latin typeface="Franklin Gothic Medium"/>
                <a:ea typeface="Calibri" panose="020F0502020204030204" pitchFamily="34" charset="0"/>
                <a:cs typeface="Arial"/>
              </a:rPr>
              <a:t>You can find a record of federal fees and NC Enrollment fees by year in </a:t>
            </a:r>
            <a:r>
              <a:rPr lang="en-US" sz="2000" u="sng" err="1">
                <a:effectLst/>
                <a:latin typeface="Franklin Gothic Medium"/>
                <a:ea typeface="Calibri" panose="020F0502020204030204" pitchFamily="34" charset="0"/>
                <a:cs typeface="Arial"/>
              </a:rPr>
              <a:t>NCTracks</a:t>
            </a:r>
            <a:r>
              <a:rPr lang="en-US" sz="2000" u="sng">
                <a:effectLst/>
                <a:latin typeface="Franklin Gothic Medium"/>
                <a:ea typeface="Calibri" panose="020F0502020204030204" pitchFamily="34" charset="0"/>
                <a:cs typeface="Arial"/>
              </a:rPr>
              <a:t> on the Provider Enrollment page. That link is also available in the Access Links slide at the end of this presentation.</a:t>
            </a:r>
          </a:p>
          <a:p>
            <a:pPr marL="0" marR="0">
              <a:spcBef>
                <a:spcPts val="0"/>
              </a:spcBef>
              <a:spcAft>
                <a:spcPts val="0"/>
              </a:spcAft>
            </a:pPr>
            <a:endParaRPr lang="en-US" sz="2000">
              <a:latin typeface="Franklin Gothic Medium" panose="020B0603020102020204" pitchFamily="34" charset="0"/>
              <a:ea typeface="Calibri" panose="020F0502020204030204" pitchFamily="34" charset="0"/>
            </a:endParaRPr>
          </a:p>
          <a:p>
            <a:pPr marL="0" marR="0">
              <a:spcBef>
                <a:spcPts val="0"/>
              </a:spcBef>
              <a:spcAft>
                <a:spcPts val="0"/>
              </a:spcAft>
            </a:pPr>
            <a:endParaRPr lang="en-US" sz="2000">
              <a:effectLst/>
              <a:latin typeface="Franklin Gothic Medium" panose="020B0603020102020204" pitchFamily="34" charset="0"/>
              <a:ea typeface="Calibri" panose="020F0502020204030204" pitchFamily="34" charset="0"/>
            </a:endParaRPr>
          </a:p>
          <a:p>
            <a:pPr marL="0" marR="0">
              <a:spcBef>
                <a:spcPts val="0"/>
              </a:spcBef>
              <a:spcAft>
                <a:spcPts val="0"/>
              </a:spcAft>
            </a:pPr>
            <a:r>
              <a:rPr lang="en-US" sz="2000" b="1">
                <a:effectLst/>
                <a:latin typeface="Franklin Gothic Medium"/>
                <a:ea typeface="Times New Roman" panose="02020603050405020304" pitchFamily="18" charset="0"/>
                <a:cs typeface="Arial"/>
              </a:rPr>
              <a:t>The federal fee is required for: </a:t>
            </a:r>
            <a:endParaRPr lang="en-US" sz="2000" b="1">
              <a:effectLst/>
              <a:latin typeface="Franklin Gothic Medium"/>
              <a:ea typeface="Calibri" panose="020F0502020204030204" pitchFamily="34" charset="0"/>
              <a:cs typeface="Arial"/>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Franklin Gothic Medium" panose="020B0603020102020204" pitchFamily="34" charset="0"/>
                <a:ea typeface="Times New Roman" panose="02020603050405020304" pitchFamily="18" charset="0"/>
                <a:cs typeface="Arial"/>
              </a:rPr>
              <a:t>Initial enrollment applications</a:t>
            </a:r>
            <a:endParaRPr lang="en-US" sz="2000">
              <a:effectLst/>
              <a:latin typeface="Franklin Gothic Medium" panose="020B0603020102020204" pitchFamily="34" charset="0"/>
              <a:ea typeface="Calibri" panose="020F0502020204030204" pitchFamily="34" charset="0"/>
              <a:cs typeface="Arial"/>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Franklin Gothic Medium" panose="020B0603020102020204" pitchFamily="34" charset="0"/>
                <a:ea typeface="Times New Roman" panose="02020603050405020304" pitchFamily="18" charset="0"/>
                <a:cs typeface="Arial"/>
              </a:rPr>
              <a:t>Re-enrollment applications</a:t>
            </a: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Franklin Gothic Medium" panose="020B0603020102020204" pitchFamily="34" charset="0"/>
                <a:ea typeface="Times New Roman" panose="02020603050405020304" pitchFamily="18" charset="0"/>
                <a:cs typeface="Arial"/>
              </a:rPr>
              <a:t>Manage change requests (MCR) to add a new site location</a:t>
            </a:r>
            <a:endParaRPr lang="en-US" sz="2000">
              <a:effectLst/>
              <a:latin typeface="Franklin Gothic Medium" panose="020B0603020102020204" pitchFamily="34" charset="0"/>
              <a:ea typeface="Calibri" panose="020F0502020204030204" pitchFamily="34" charset="0"/>
              <a:cs typeface="Arial"/>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a:effectLst/>
                <a:latin typeface="Franklin Gothic Medium" panose="020B0603020102020204" pitchFamily="34" charset="0"/>
                <a:ea typeface="Times New Roman" panose="02020603050405020304" pitchFamily="18" charset="0"/>
                <a:cs typeface="Arial"/>
              </a:rPr>
              <a:t>Re-verification applications</a:t>
            </a:r>
            <a:endParaRPr lang="en-US" sz="2000">
              <a:effectLst/>
              <a:latin typeface="Franklin Gothic Medium" panose="020B0603020102020204" pitchFamily="34" charset="0"/>
              <a:ea typeface="Calibri" panose="020F0502020204030204" pitchFamily="34" charset="0"/>
              <a:cs typeface="Arial"/>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sz="2000">
              <a:effectLst/>
              <a:latin typeface="Franklin Gothic Medium" panose="020B060302010202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E998B49F-0459-3AAB-6D02-F18CFF852C47}"/>
              </a:ext>
            </a:extLst>
          </p:cNvPr>
          <p:cNvSpPr txBox="1"/>
          <p:nvPr/>
        </p:nvSpPr>
        <p:spPr>
          <a:xfrm>
            <a:off x="1023257" y="6128657"/>
            <a:ext cx="4376057" cy="230832"/>
          </a:xfrm>
          <a:prstGeom prst="rect">
            <a:avLst/>
          </a:prstGeom>
          <a:noFill/>
        </p:spPr>
        <p:txBody>
          <a:bodyPr wrap="square" rtlCol="0">
            <a:spAutoFit/>
          </a:bodyPr>
          <a:lstStyle/>
          <a:p>
            <a:r>
              <a:rPr lang="en-US" sz="900"/>
              <a:t>For more information, click </a:t>
            </a:r>
            <a:r>
              <a:rPr lang="en-US" sz="900" b="0" u="sng">
                <a:solidFill>
                  <a:srgbClr val="294B93"/>
                </a:solidFill>
                <a:effectLst/>
                <a:latin typeface="Franklin Gothic Medium" panose="020B0603020102020204" pitchFamily="34" charset="0"/>
                <a:ea typeface="Times New Roman" panose="02020603050405020304" pitchFamily="18" charset="0"/>
                <a:cs typeface="Arial" panose="020B0604020202020204" pitchFamily="34" charset="0"/>
                <a:hlinkClick r:id="rId3"/>
              </a:rPr>
              <a:t>here</a:t>
            </a:r>
            <a:endParaRPr lang="en-US" sz="900"/>
          </a:p>
        </p:txBody>
      </p:sp>
    </p:spTree>
    <p:extLst>
      <p:ext uri="{BB962C8B-B14F-4D97-AF65-F5344CB8AC3E}">
        <p14:creationId xmlns:p14="http://schemas.microsoft.com/office/powerpoint/2010/main" val="3945359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EA60EF-3856-4B9A-8351-83FF015DC985}"/>
              </a:ext>
            </a:extLst>
          </p:cNvPr>
          <p:cNvSpPr>
            <a:spLocks noGrp="1"/>
          </p:cNvSpPr>
          <p:nvPr>
            <p:ph type="sldNum" sz="quarter" idx="14"/>
          </p:nvPr>
        </p:nvSpPr>
        <p:spPr>
          <a:xfrm>
            <a:off x="12701585" y="7027641"/>
            <a:ext cx="312303" cy="124160"/>
          </a:xfrm>
        </p:spPr>
        <p:txBody>
          <a:bodyPr/>
          <a:lstStyle/>
          <a:p>
            <a:fld id="{11F27F3A-B3E9-41ED-AF8F-A365F10BB65F}" type="slidenum">
              <a:rPr lang="en-US" smtClean="0"/>
              <a:pPr/>
              <a:t>9</a:t>
            </a:fld>
            <a:endParaRPr lang="en-US"/>
          </a:p>
        </p:txBody>
      </p:sp>
      <p:sp>
        <p:nvSpPr>
          <p:cNvPr id="3" name="Title 2">
            <a:extLst>
              <a:ext uri="{FF2B5EF4-FFF2-40B4-BE49-F238E27FC236}">
                <a16:creationId xmlns:a16="http://schemas.microsoft.com/office/drawing/2014/main" id="{E1E27D57-DB81-49E8-9E1D-185F658D69CA}"/>
              </a:ext>
            </a:extLst>
          </p:cNvPr>
          <p:cNvSpPr>
            <a:spLocks noGrp="1"/>
          </p:cNvSpPr>
          <p:nvPr>
            <p:ph type="title"/>
          </p:nvPr>
        </p:nvSpPr>
        <p:spPr>
          <a:xfrm>
            <a:off x="3019336" y="506893"/>
            <a:ext cx="6153326" cy="432012"/>
          </a:xfrm>
        </p:spPr>
        <p:txBody>
          <a:bodyPr/>
          <a:lstStyle/>
          <a:p>
            <a:pPr algn="ctr"/>
            <a:r>
              <a:rPr lang="en-US" sz="2800">
                <a:latin typeface="Franklin Gothic Medium" panose="020B0603020102020204" pitchFamily="34" charset="0"/>
                <a:cs typeface="Times New Roman"/>
              </a:rPr>
              <a:t>Check Your </a:t>
            </a:r>
            <a:r>
              <a:rPr lang="en-US" sz="2800" err="1">
                <a:latin typeface="Franklin Gothic Medium" panose="020B0603020102020204" pitchFamily="34" charset="0"/>
                <a:cs typeface="Times New Roman"/>
              </a:rPr>
              <a:t>NCTracks</a:t>
            </a:r>
            <a:r>
              <a:rPr lang="en-US" sz="2800">
                <a:latin typeface="Franklin Gothic Medium" panose="020B0603020102020204" pitchFamily="34" charset="0"/>
                <a:cs typeface="Times New Roman"/>
              </a:rPr>
              <a:t> Record Regularly</a:t>
            </a:r>
            <a:br>
              <a:rPr lang="en-US">
                <a:latin typeface="Franklin Gothic Demi Cond"/>
                <a:cs typeface="Times New Roman"/>
              </a:rPr>
            </a:br>
            <a:r>
              <a:rPr lang="en-US">
                <a:latin typeface="Franklin Gothic Demi Cond"/>
                <a:cs typeface="Times New Roman"/>
              </a:rPr>
              <a:t> </a:t>
            </a:r>
            <a:endParaRPr lang="en-US" sz="3200">
              <a:latin typeface="Britannic Bold" panose="020B0903060703020204" pitchFamily="34" charset="0"/>
            </a:endParaRPr>
          </a:p>
        </p:txBody>
      </p:sp>
      <p:sp>
        <p:nvSpPr>
          <p:cNvPr id="7" name="TextBox 6">
            <a:extLst>
              <a:ext uri="{FF2B5EF4-FFF2-40B4-BE49-F238E27FC236}">
                <a16:creationId xmlns:a16="http://schemas.microsoft.com/office/drawing/2014/main" id="{012A6F4C-869C-D17B-4444-20319C187354}"/>
              </a:ext>
            </a:extLst>
          </p:cNvPr>
          <p:cNvSpPr txBox="1"/>
          <p:nvPr/>
        </p:nvSpPr>
        <p:spPr>
          <a:xfrm>
            <a:off x="616039" y="1323776"/>
            <a:ext cx="10959921" cy="4893647"/>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Franklin Gothic Medium" panose="020B0603020102020204" pitchFamily="34" charset="0"/>
              </a:rPr>
              <a:t>Participating providers are contractually obligated to maintain and update their </a:t>
            </a:r>
            <a:r>
              <a:rPr lang="en-US" sz="2000" err="1">
                <a:latin typeface="Franklin Gothic Medium" panose="020B0603020102020204" pitchFamily="34" charset="0"/>
              </a:rPr>
              <a:t>NCTracks</a:t>
            </a:r>
            <a:r>
              <a:rPr lang="en-US" sz="2000">
                <a:latin typeface="Franklin Gothic Medium" panose="020B0603020102020204" pitchFamily="34" charset="0"/>
              </a:rPr>
              <a:t> record, which serves as the “source of truth” for managed care entities, within 30 days of any change. </a:t>
            </a:r>
          </a:p>
          <a:p>
            <a:endParaRPr lang="en-US" sz="2000">
              <a:latin typeface="Franklin Gothic Medium" panose="020B0603020102020204" pitchFamily="34" charset="0"/>
            </a:endParaRPr>
          </a:p>
          <a:p>
            <a:pPr marL="342900" indent="-342900">
              <a:buFont typeface="Arial" panose="020B0604020202020204" pitchFamily="34" charset="0"/>
              <a:buChar char="•"/>
            </a:pPr>
            <a:r>
              <a:rPr lang="en-US" sz="2000" b="0" i="0">
                <a:solidFill>
                  <a:srgbClr val="000000"/>
                </a:solidFill>
                <a:effectLst/>
                <a:latin typeface="Franklin Gothic Medium" panose="020B0603020102020204" pitchFamily="34" charset="0"/>
              </a:rPr>
              <a:t>Providers are also encouraged to use</a:t>
            </a:r>
            <a:r>
              <a:rPr lang="en-US" sz="2000" b="0" i="0">
                <a:solidFill>
                  <a:srgbClr val="000000"/>
                </a:solidFill>
                <a:effectLst/>
                <a:latin typeface="TransportNew"/>
              </a:rPr>
              <a:t> </a:t>
            </a:r>
            <a:r>
              <a:rPr lang="en-US" sz="2000" b="0" i="0">
                <a:solidFill>
                  <a:srgbClr val="000000"/>
                </a:solidFill>
                <a:effectLst/>
                <a:latin typeface="Franklin Gothic Medium" panose="020B0603020102020204" pitchFamily="34" charset="0"/>
              </a:rPr>
              <a:t>the NC Health Choice Provider and Health Plan Lookup Tool to confirm the availability and accuracy of information contained in their </a:t>
            </a:r>
            <a:r>
              <a:rPr lang="en-US" sz="2000" b="0" i="0" err="1">
                <a:solidFill>
                  <a:srgbClr val="000000"/>
                </a:solidFill>
                <a:effectLst/>
                <a:latin typeface="Franklin Gothic Medium" panose="020B0603020102020204" pitchFamily="34" charset="0"/>
              </a:rPr>
              <a:t>NCTracks</a:t>
            </a:r>
            <a:r>
              <a:rPr lang="en-US" sz="2000" b="0" i="0">
                <a:solidFill>
                  <a:srgbClr val="000000"/>
                </a:solidFill>
                <a:effectLst/>
                <a:latin typeface="Franklin Gothic Medium" panose="020B0603020102020204" pitchFamily="34" charset="0"/>
              </a:rPr>
              <a:t> provider enrollment record.</a:t>
            </a:r>
            <a:endParaRPr lang="en-US" sz="2000">
              <a:latin typeface="Franklin Gothic Medium" panose="020B0603020102020204" pitchFamily="34" charset="0"/>
            </a:endParaRPr>
          </a:p>
          <a:p>
            <a:endParaRPr lang="en-US" sz="2000">
              <a:latin typeface="Franklin Gothic Medium" panose="020B0603020102020204" pitchFamily="34" charset="0"/>
            </a:endParaRPr>
          </a:p>
          <a:p>
            <a:pPr marL="285750" indent="-285750">
              <a:buFont typeface="Arial" panose="020B0604020202020204" pitchFamily="34" charset="0"/>
              <a:buChar char="•"/>
            </a:pPr>
            <a:r>
              <a:rPr lang="en-US" sz="2000">
                <a:latin typeface="Franklin Gothic Medium" panose="020B0603020102020204" pitchFamily="34" charset="0"/>
              </a:rPr>
              <a:t>Outdated information on a provider’s </a:t>
            </a:r>
            <a:r>
              <a:rPr lang="en-US" sz="2000" err="1">
                <a:latin typeface="Franklin Gothic Medium" panose="020B0603020102020204" pitchFamily="34" charset="0"/>
              </a:rPr>
              <a:t>NCTracks</a:t>
            </a:r>
            <a:r>
              <a:rPr lang="en-US" sz="2000">
                <a:latin typeface="Franklin Gothic Medium" panose="020B0603020102020204" pitchFamily="34" charset="0"/>
              </a:rPr>
              <a:t> record may cause disruption or delays in claims processing. </a:t>
            </a:r>
          </a:p>
          <a:p>
            <a:pPr marL="285750" indent="-285750">
              <a:buFont typeface="Arial" panose="020B0604020202020204" pitchFamily="34" charset="0"/>
              <a:buChar char="•"/>
            </a:pPr>
            <a:endParaRPr lang="en-US" sz="2000">
              <a:latin typeface="Franklin Gothic Medium" panose="020B0603020102020204" pitchFamily="34" charset="0"/>
            </a:endParaRPr>
          </a:p>
          <a:p>
            <a:pPr marL="285750" indent="-285750">
              <a:buFont typeface="Arial" panose="020B0604020202020204" pitchFamily="34" charset="0"/>
              <a:buChar char="•"/>
            </a:pPr>
            <a:r>
              <a:rPr lang="en-US" sz="2000" b="0" i="0">
                <a:solidFill>
                  <a:srgbClr val="000000"/>
                </a:solidFill>
                <a:effectLst/>
                <a:latin typeface="Franklin Gothic Medium" panose="020B0603020102020204" pitchFamily="34" charset="0"/>
                <a:cs typeface="Arial" panose="020B0604020202020204" pitchFamily="34" charset="0"/>
              </a:rPr>
              <a:t>Providers may correct erroneous demographic and affiliation data on their enrollment record in the secure </a:t>
            </a:r>
            <a:r>
              <a:rPr lang="en-US" sz="2000" b="0" i="0" err="1">
                <a:solidFill>
                  <a:srgbClr val="397AAC"/>
                </a:solidFill>
                <a:effectLst/>
                <a:latin typeface="Franklin Gothic Medium" panose="020B0603020102020204" pitchFamily="34" charset="0"/>
                <a:cs typeface="Arial" panose="020B0604020202020204" pitchFamily="34" charset="0"/>
                <a:hlinkClick r:id="rId3"/>
              </a:rPr>
              <a:t>NCTracks</a:t>
            </a:r>
            <a:r>
              <a:rPr lang="en-US" sz="2000" b="0" i="0">
                <a:solidFill>
                  <a:srgbClr val="397AAC"/>
                </a:solidFill>
                <a:effectLst/>
                <a:latin typeface="Franklin Gothic Medium" panose="020B0603020102020204" pitchFamily="34" charset="0"/>
                <a:cs typeface="Arial" panose="020B0604020202020204" pitchFamily="34" charset="0"/>
                <a:hlinkClick r:id="rId3"/>
              </a:rPr>
              <a:t> Provider Portal</a:t>
            </a:r>
            <a:r>
              <a:rPr lang="en-US" sz="2000" b="0" i="0">
                <a:solidFill>
                  <a:srgbClr val="000000"/>
                </a:solidFill>
                <a:effectLst/>
                <a:latin typeface="Franklin Gothic Medium" panose="020B0603020102020204" pitchFamily="34" charset="0"/>
                <a:cs typeface="Arial" panose="020B0604020202020204" pitchFamily="34" charset="0"/>
              </a:rPr>
              <a:t> using the </a:t>
            </a:r>
            <a:r>
              <a:rPr lang="en-US" sz="2000" b="0" i="0" err="1">
                <a:solidFill>
                  <a:srgbClr val="000000"/>
                </a:solidFill>
                <a:effectLst/>
                <a:latin typeface="Franklin Gothic Medium" panose="020B0603020102020204" pitchFamily="34" charset="0"/>
                <a:cs typeface="Arial" panose="020B0604020202020204" pitchFamily="34" charset="0"/>
              </a:rPr>
              <a:t>NCTracks</a:t>
            </a:r>
            <a:r>
              <a:rPr lang="en-US" sz="2000" b="0" i="0">
                <a:solidFill>
                  <a:srgbClr val="000000"/>
                </a:solidFill>
                <a:effectLst/>
                <a:latin typeface="Franklin Gothic Medium" panose="020B0603020102020204" pitchFamily="34" charset="0"/>
                <a:cs typeface="Arial" panose="020B0604020202020204" pitchFamily="34" charset="0"/>
              </a:rPr>
              <a:t> Managed Change Request (MCR) process. </a:t>
            </a:r>
          </a:p>
          <a:p>
            <a:pPr lvl="1"/>
            <a:endParaRPr lang="en-US" sz="2000">
              <a:solidFill>
                <a:srgbClr val="000000"/>
              </a:solidFill>
              <a:latin typeface="Franklin Gothic Medium" panose="020B0603020102020204" pitchFamily="34" charset="0"/>
              <a:cs typeface="Times New Roman" panose="02020603050405020304" pitchFamily="18" charset="0"/>
            </a:endParaRPr>
          </a:p>
          <a:p>
            <a:pPr lvl="1"/>
            <a:r>
              <a:rPr lang="en-US" sz="1200">
                <a:solidFill>
                  <a:srgbClr val="000000"/>
                </a:solidFill>
                <a:latin typeface="Franklin Gothic Medium" panose="020B0603020102020204" pitchFamily="34" charset="0"/>
                <a:cs typeface="Times New Roman" panose="02020603050405020304" pitchFamily="18" charset="0"/>
              </a:rPr>
              <a:t>For more information, please reference NCDHHS Bulletin “</a:t>
            </a:r>
            <a:r>
              <a:rPr lang="en-US" sz="1200">
                <a:solidFill>
                  <a:srgbClr val="000000"/>
                </a:solidFill>
                <a:latin typeface="Franklin Gothic Medium" panose="020B0603020102020204" pitchFamily="34" charset="0"/>
                <a:cs typeface="Times New Roman" panose="02020603050405020304" pitchFamily="18" charset="0"/>
                <a:hlinkClick r:id="rId4"/>
              </a:rPr>
              <a:t>Keep </a:t>
            </a:r>
            <a:r>
              <a:rPr lang="en-US" sz="1200" err="1">
                <a:solidFill>
                  <a:srgbClr val="000000"/>
                </a:solidFill>
                <a:latin typeface="Franklin Gothic Medium" panose="020B0603020102020204" pitchFamily="34" charset="0"/>
                <a:cs typeface="Times New Roman" panose="02020603050405020304" pitchFamily="18" charset="0"/>
                <a:hlinkClick r:id="rId4"/>
              </a:rPr>
              <a:t>NCTracks</a:t>
            </a:r>
            <a:r>
              <a:rPr lang="en-US" sz="1200">
                <a:solidFill>
                  <a:srgbClr val="000000"/>
                </a:solidFill>
                <a:latin typeface="Franklin Gothic Medium" panose="020B0603020102020204" pitchFamily="34" charset="0"/>
                <a:cs typeface="Times New Roman" panose="02020603050405020304" pitchFamily="18" charset="0"/>
                <a:hlinkClick r:id="rId4"/>
              </a:rPr>
              <a:t> Records Current to Avoid Claims Processing Issues</a:t>
            </a:r>
            <a:r>
              <a:rPr lang="en-US" sz="1200">
                <a:solidFill>
                  <a:srgbClr val="000000"/>
                </a:solidFill>
                <a:latin typeface="Franklin Gothic Medium" panose="020B0603020102020204" pitchFamily="34" charset="0"/>
                <a:cs typeface="Times New Roman" panose="02020603050405020304" pitchFamily="18" charset="0"/>
              </a:rPr>
              <a:t>” </a:t>
            </a:r>
            <a:endParaRPr lang="en-US" sz="1200">
              <a:latin typeface="Franklin Gothic Medium" panose="020B0603020102020204" pitchFamily="34" charset="0"/>
            </a:endParaRPr>
          </a:p>
        </p:txBody>
      </p:sp>
    </p:spTree>
    <p:extLst>
      <p:ext uri="{BB962C8B-B14F-4D97-AF65-F5344CB8AC3E}">
        <p14:creationId xmlns:p14="http://schemas.microsoft.com/office/powerpoint/2010/main" val="4137737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3_Office Theme">
  <a:themeElements>
    <a:clrScheme name="Custom 1">
      <a:dk1>
        <a:sysClr val="windowText" lastClr="000000"/>
      </a:dk1>
      <a:lt1>
        <a:srgbClr val="FFFFFF"/>
      </a:lt1>
      <a:dk2>
        <a:srgbClr val="1F497D"/>
      </a:dk2>
      <a:lt2>
        <a:srgbClr val="EEECE1"/>
      </a:lt2>
      <a:accent1>
        <a:srgbClr val="FF0000"/>
      </a:accent1>
      <a:accent2>
        <a:srgbClr val="FFC000"/>
      </a:accent2>
      <a:accent3>
        <a:srgbClr val="FFFF00"/>
      </a:accent3>
      <a:accent4>
        <a:srgbClr val="92D050"/>
      </a:accent4>
      <a:accent5>
        <a:srgbClr val="00B0F0"/>
      </a:accent5>
      <a:accent6>
        <a:srgbClr val="7030A0"/>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46a51d-8c0d-4e69-bde4-c98443ba982d" xsi:nil="true"/>
    <lcf76f155ced4ddcb4097134ff3c332f xmlns="50085594-32c3-4893-a97a-a5d5596d858f">
      <Terms xmlns="http://schemas.microsoft.com/office/infopath/2007/PartnerControls"/>
    </lcf76f155ced4ddcb4097134ff3c332f>
    <SharedWithUsers xmlns="f946a51d-8c0d-4e69-bde4-c98443ba982d">
      <UserInfo>
        <DisplayName>Herrera, Michael</DisplayName>
        <AccountId>48</AccountId>
        <AccountType/>
      </UserInfo>
      <UserInfo>
        <DisplayName>Goram1, Serja</DisplayName>
        <AccountId>151</AccountId>
        <AccountType/>
      </UserInfo>
      <UserInfo>
        <DisplayName>Cain, Larhonda</DisplayName>
        <AccountId>29</AccountId>
        <AccountType/>
      </UserInfo>
      <UserInfo>
        <DisplayName>Sartain, Susan</DisplayName>
        <AccountId>38</AccountId>
        <AccountType/>
      </UserInfo>
      <UserInfo>
        <DisplayName>Fouts, Nevin Wayne</DisplayName>
        <AccountId>341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58B8B458C8E440A313D45EDF896D6E" ma:contentTypeVersion="13" ma:contentTypeDescription="Create a new document." ma:contentTypeScope="" ma:versionID="0f437905b2eccafbd688b70265f93eb6">
  <xsd:schema xmlns:xsd="http://www.w3.org/2001/XMLSchema" xmlns:xs="http://www.w3.org/2001/XMLSchema" xmlns:p="http://schemas.microsoft.com/office/2006/metadata/properties" xmlns:ns2="f946a51d-8c0d-4e69-bde4-c98443ba982d" xmlns:ns3="50085594-32c3-4893-a97a-a5d5596d858f" targetNamespace="http://schemas.microsoft.com/office/2006/metadata/properties" ma:root="true" ma:fieldsID="46964c9b3b4b967f7dcf31f9d07cbfdf" ns2:_="" ns3:_="">
    <xsd:import namespace="f946a51d-8c0d-4e69-bde4-c98443ba982d"/>
    <xsd:import namespace="50085594-32c3-4893-a97a-a5d5596d858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6a51d-8c0d-4e69-bde4-c98443ba98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e8d235b-5cb2-42b8-89e6-31384c5bc2a1}" ma:internalName="TaxCatchAll" ma:showField="CatchAllData" ma:web="f946a51d-8c0d-4e69-bde4-c98443ba982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085594-32c3-4893-a97a-a5d5596d858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ABAA93-D7FB-476E-BBBC-C773FD671172}">
  <ds:schemaRefs>
    <ds:schemaRef ds:uri="http://schemas.microsoft.com/sharepoint/v3/contenttype/forms"/>
  </ds:schemaRefs>
</ds:datastoreItem>
</file>

<file path=customXml/itemProps2.xml><?xml version="1.0" encoding="utf-8"?>
<ds:datastoreItem xmlns:ds="http://schemas.openxmlformats.org/officeDocument/2006/customXml" ds:itemID="{7066D692-D0C5-48DC-B30C-F61A7D76D1BA}">
  <ds:schemaRefs>
    <ds:schemaRef ds:uri="http://purl.org/dc/terms/"/>
    <ds:schemaRef ds:uri="http://purl.org/dc/elements/1.1/"/>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http://schemas.openxmlformats.org/package/2006/metadata/core-properties"/>
    <ds:schemaRef ds:uri="50085594-32c3-4893-a97a-a5d5596d858f"/>
    <ds:schemaRef ds:uri="f946a51d-8c0d-4e69-bde4-c98443ba982d"/>
  </ds:schemaRefs>
</ds:datastoreItem>
</file>

<file path=customXml/itemProps3.xml><?xml version="1.0" encoding="utf-8"?>
<ds:datastoreItem xmlns:ds="http://schemas.openxmlformats.org/officeDocument/2006/customXml" ds:itemID="{C53DB0C9-7362-4F94-8FBF-10C40566F77F}">
  <ds:schemaRefs>
    <ds:schemaRef ds:uri="50085594-32c3-4893-a97a-a5d5596d858f"/>
    <ds:schemaRef ds:uri="f946a51d-8c0d-4e69-bde4-c98443ba98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TotalTime>
  <Words>1943</Words>
  <Application>Microsoft Office PowerPoint</Application>
  <PresentationFormat>Widescreen</PresentationFormat>
  <Paragraphs>227</Paragraphs>
  <Slides>19</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SimSun</vt:lpstr>
      <vt:lpstr>Arial</vt:lpstr>
      <vt:lpstr>Arial,Sans-Serif</vt:lpstr>
      <vt:lpstr>Britannic Bold</vt:lpstr>
      <vt:lpstr>Calibri</vt:lpstr>
      <vt:lpstr>Franklin Gothic Book</vt:lpstr>
      <vt:lpstr>Franklin Gothic Demi Cond</vt:lpstr>
      <vt:lpstr>Franklin Gothic Medium</vt:lpstr>
      <vt:lpstr>Franklin Gothic Medium Cond</vt:lpstr>
      <vt:lpstr>Symbol</vt:lpstr>
      <vt:lpstr>TeleNeo Regular</vt:lpstr>
      <vt:lpstr>Times New Roman</vt:lpstr>
      <vt:lpstr>TransportNew</vt:lpstr>
      <vt:lpstr>Wingdings</vt:lpstr>
      <vt:lpstr>3_Office Theme</vt:lpstr>
      <vt:lpstr>PowerPoint Presentation</vt:lpstr>
      <vt:lpstr>PowerPoint Presentation</vt:lpstr>
      <vt:lpstr>NC Medicaid Provider Ombudsman</vt:lpstr>
      <vt:lpstr>Common Inquiries Submitted to the Provider Ombudsman</vt:lpstr>
      <vt:lpstr>Federal Public Health Emergency Ending May 11, 2023</vt:lpstr>
      <vt:lpstr>Provider Reverification Requirements to be Reinstated at End of PHE</vt:lpstr>
      <vt:lpstr>Provider Reverification – Voluntary Program</vt:lpstr>
      <vt:lpstr>Federal Enrollment Application Fee Increase for Year 2023</vt:lpstr>
      <vt:lpstr>Check Your NCTracks Record Regularly  </vt:lpstr>
      <vt:lpstr>Office Administrator (OA) Change Tips: How to Answer  the Continued Access Question in an OA Change Request</vt:lpstr>
      <vt:lpstr> Medicare-only Lite Enrollment Application  </vt:lpstr>
      <vt:lpstr>Recent Changes to Managing Employee and Owner Attestation on NCTracks Applications </vt:lpstr>
      <vt:lpstr>PDM/CVO – Coming Early 2024</vt:lpstr>
      <vt:lpstr>NC Health Choice is Moving to Medicaid </vt:lpstr>
      <vt:lpstr>Tailored Plan Updates </vt:lpstr>
      <vt:lpstr>PowerPoint Presentation</vt:lpstr>
      <vt:lpstr>PowerPoint Presentation</vt:lpstr>
      <vt:lpstr>Access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Casey</dc:creator>
  <cp:lastModifiedBy>Fouts, Nevin Wayne</cp:lastModifiedBy>
  <cp:revision>6</cp:revision>
  <cp:lastPrinted>2021-07-21T14:05:20Z</cp:lastPrinted>
  <dcterms:created xsi:type="dcterms:W3CDTF">2021-06-02T13:43:29Z</dcterms:created>
  <dcterms:modified xsi:type="dcterms:W3CDTF">2023-03-07T14:32:29Z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0x0101004E58B8B458C8E440A313D45EDF896D6E</vt:lpwstr>
  </property>
  <property fmtid="{D5CDD505-2E9C-101B-9397-08002B2CF9AE}" pid="3" name="MediaServiceImageTags">
    <vt:lpwstr/>
  </property>
</Properties>
</file>