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7" r:id="rId2"/>
    <p:sldId id="261" r:id="rId3"/>
    <p:sldId id="299" r:id="rId4"/>
    <p:sldId id="302" r:id="rId5"/>
    <p:sldId id="306" r:id="rId6"/>
    <p:sldId id="307" r:id="rId7"/>
    <p:sldId id="308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FD80BF0-E0D0-4618-9ECE-2BF499911866}">
  <a:tblStyle styleId="{7FD80BF0-E0D0-4618-9ECE-2BF49991186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4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9afe1e18f3_1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9afe1e18f3_1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9dcbaa9993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9dcbaa9993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26871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9de22a2f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9de22a2f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17090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9de22a2f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9de22a2f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6029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9de22a2f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9de22a2f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30256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9de22a2f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9de22a2f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4364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9de22a2f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9de22a2f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10309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info@slcny.libanswers.com" TargetMode="External"/><Relationship Id="rId3" Type="http://schemas.openxmlformats.org/officeDocument/2006/relationships/hyperlink" Target="http://knowledge.exlibrisgroup.com/@api/deki/files/80766/How_to_send_a_customized_letter_to_all_users_that_have_an_item_on_loan.pptx?revision=2" TargetMode="External"/><Relationship Id="rId7" Type="http://schemas.openxmlformats.org/officeDocument/2006/relationships/hyperlink" Target="https://slcny.libguides.com/training-sets-job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lcny.libguides.com/training-analytics" TargetMode="External"/><Relationship Id="rId5" Type="http://schemas.openxmlformats.org/officeDocument/2006/relationships/hyperlink" Target="https://slcny.libanswers.com/faq/277717" TargetMode="External"/><Relationship Id="rId4" Type="http://schemas.openxmlformats.org/officeDocument/2006/relationships/hyperlink" Target="https://slcny.libanswers.com/faq/33225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1059845" y="590498"/>
            <a:ext cx="7218245" cy="13560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/>
              <a:t>Sending a Custom Email to Users with Active Loans</a:t>
            </a:r>
            <a:br>
              <a:rPr lang="en" sz="4000" b="1" dirty="0"/>
            </a:br>
            <a:br>
              <a:rPr lang="en" sz="4000" b="1" dirty="0"/>
            </a:br>
            <a:endParaRPr sz="2000" b="1" dirty="0"/>
          </a:p>
        </p:txBody>
      </p:sp>
      <p:sp>
        <p:nvSpPr>
          <p:cNvPr id="60" name="Google Shape;60;p14"/>
          <p:cNvSpPr txBox="1"/>
          <p:nvPr/>
        </p:nvSpPr>
        <p:spPr>
          <a:xfrm>
            <a:off x="187450" y="2935775"/>
            <a:ext cx="4017600" cy="13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666666"/>
                </a:solidFill>
              </a:rPr>
              <a:t>Timothy Jackson</a:t>
            </a:r>
            <a:endParaRPr sz="2000" dirty="0">
              <a:solidFill>
                <a:srgbClr val="666666"/>
              </a:solidFill>
            </a:endParaRPr>
          </a:p>
          <a:p>
            <a:pPr marL="4572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666666"/>
                </a:solidFill>
              </a:rPr>
              <a:t>Resource Sharing &amp; Fulfillment Program Manager</a:t>
            </a:r>
          </a:p>
          <a:p>
            <a:pPr marL="4572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666666"/>
                </a:solidFill>
              </a:rPr>
              <a:t>SUNY Library Services</a:t>
            </a:r>
            <a:endParaRPr sz="2200" dirty="0">
              <a:solidFill>
                <a:srgbClr val="666666"/>
              </a:solidFill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4724850" y="2983625"/>
            <a:ext cx="3760800" cy="120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 dirty="0">
              <a:solidFill>
                <a:srgbClr val="666666"/>
              </a:solidFill>
            </a:endParaRPr>
          </a:p>
        </p:txBody>
      </p:sp>
      <p:pic>
        <p:nvPicPr>
          <p:cNvPr id="64" name="Google Shape;64;p14" descr="Downloads - SUNY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13148" y="2935775"/>
            <a:ext cx="3039605" cy="150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311698" y="154079"/>
            <a:ext cx="8589845" cy="68412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/>
              <a:t>Agenda</a:t>
            </a:r>
            <a:endParaRPr lang="en-US" dirty="0"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1"/>
          </p:nvPr>
        </p:nvSpPr>
        <p:spPr>
          <a:xfrm>
            <a:off x="207803" y="741218"/>
            <a:ext cx="8776177" cy="417021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/>
              <a:t>Overview</a:t>
            </a:r>
          </a:p>
          <a:p>
            <a:pPr lvl="0"/>
            <a:r>
              <a:rPr lang="en-US" dirty="0"/>
              <a:t>Potential use cases</a:t>
            </a:r>
          </a:p>
          <a:p>
            <a:r>
              <a:rPr lang="en-US" dirty="0"/>
              <a:t>Configuration steps and roles needed</a:t>
            </a:r>
          </a:p>
          <a:p>
            <a:r>
              <a:rPr lang="en-US" dirty="0"/>
              <a:t>Important things to remember</a:t>
            </a:r>
          </a:p>
          <a:p>
            <a:r>
              <a:rPr lang="en-US" dirty="0"/>
              <a:t>Documentation and Help</a:t>
            </a:r>
          </a:p>
          <a:p>
            <a:r>
              <a:rPr lang="en-US" dirty="0"/>
              <a:t>Live demo</a:t>
            </a:r>
          </a:p>
          <a:p>
            <a:endParaRPr lang="en-US" dirty="0"/>
          </a:p>
          <a:p>
            <a:pPr>
              <a:lnSpc>
                <a:spcPct val="114999"/>
              </a:lnSpc>
            </a:pPr>
            <a:endParaRPr lang="en-US" dirty="0"/>
          </a:p>
          <a:p>
            <a:pPr indent="-342900">
              <a:lnSpc>
                <a:spcPct val="114999"/>
              </a:lnSpc>
              <a:spcBef>
                <a:spcPts val="0"/>
              </a:spcBef>
              <a:buSzPts val="1800"/>
              <a:buChar char="●"/>
            </a:pPr>
            <a:endParaRPr lang="en-US" dirty="0"/>
          </a:p>
          <a:p>
            <a:pPr indent="-342900">
              <a:lnSpc>
                <a:spcPct val="114999"/>
              </a:lnSpc>
              <a:spcBef>
                <a:spcPts val="0"/>
              </a:spcBef>
              <a:buSzPts val="1800"/>
              <a:buChar char="●"/>
            </a:pPr>
            <a:endParaRPr lang="en-US" dirty="0"/>
          </a:p>
          <a:p>
            <a:pPr indent="-342900">
              <a:spcBef>
                <a:spcPts val="0"/>
              </a:spcBef>
              <a:buSzPts val="1800"/>
              <a:buChar char="●"/>
            </a:pPr>
            <a:endParaRPr lang="en-US" dirty="0"/>
          </a:p>
          <a:p>
            <a:pPr indent="-342900">
              <a:spcBef>
                <a:spcPts val="0"/>
              </a:spcBef>
              <a:buSzPts val="1800"/>
              <a:buChar char="●"/>
            </a:pPr>
            <a:endParaRPr lang="en-US" dirty="0"/>
          </a:p>
          <a:p>
            <a:pPr indent="-342900">
              <a:spcBef>
                <a:spcPts val="0"/>
              </a:spcBef>
              <a:buSzPts val="1800"/>
              <a:buChar char="●"/>
            </a:pPr>
            <a:endParaRPr lang="en-US" dirty="0"/>
          </a:p>
          <a:p>
            <a:pPr lvl="1" indent="-342900">
              <a:spcBef>
                <a:spcPts val="0"/>
              </a:spcBef>
              <a:buSzPts val="1800"/>
              <a:buChar char="●"/>
            </a:pPr>
            <a:endParaRPr lang="en-US" dirty="0"/>
          </a:p>
          <a:p>
            <a:pPr lvl="1"/>
            <a:endParaRPr lang="en-US" dirty="0"/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579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699" y="216425"/>
            <a:ext cx="8520600" cy="9389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/>
              <a:t>Sending a Custom Email to Users with Active Loans</a:t>
            </a:r>
            <a:endParaRPr b="1" dirty="0"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698" y="1254642"/>
            <a:ext cx="8137641" cy="358059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4999"/>
              </a:lnSpc>
            </a:pPr>
            <a:r>
              <a:rPr lang="en-US" dirty="0"/>
              <a:t>Update/Notify Users job can be used to modify or send an email to a predefined set of users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That set of users can be configured to include only users with active loans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Set can be further refined to include only users with overdue loans, only users with active or overdue resource sharing loans, etc.</a:t>
            </a:r>
          </a:p>
          <a:p>
            <a:pPr>
              <a:lnSpc>
                <a:spcPct val="114999"/>
              </a:lnSpc>
            </a:pPr>
            <a:r>
              <a:rPr lang="en-US" dirty="0"/>
              <a:t>Update/Notify Users job sends the User Notifications Letter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Possible to configure letter to contain different text for different scenarios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Letter does not contain any loan details</a:t>
            </a:r>
          </a:p>
          <a:p>
            <a:pPr>
              <a:lnSpc>
                <a:spcPct val="114999"/>
              </a:lnSpc>
            </a:pPr>
            <a:r>
              <a:rPr lang="en-US" dirty="0"/>
              <a:t>Not to be confused with Borrowing Activity Letter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Contains list of user’s loans, overdue items, and active fines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Sent by Borrowing Activity Report job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036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248093" y="216425"/>
            <a:ext cx="875414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/>
              <a:t>Potential Use Cases for Sending a Custom Email to Users with Active Loans </a:t>
            </a:r>
            <a:endParaRPr b="1" dirty="0"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699" y="1254642"/>
            <a:ext cx="4947874" cy="358059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4999"/>
              </a:lnSpc>
            </a:pPr>
            <a:r>
              <a:rPr lang="en-US" dirty="0"/>
              <a:t>Reminding users to return or renew checked out items before end of the semester</a:t>
            </a:r>
          </a:p>
          <a:p>
            <a:pPr>
              <a:lnSpc>
                <a:spcPct val="114999"/>
              </a:lnSpc>
            </a:pPr>
            <a:r>
              <a:rPr lang="en-US" dirty="0"/>
              <a:t>Notifying users with active loans of library policy or procedure changes  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Scheduled Alma down time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Changes to COVID safety protocols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Implementation of return anywhere functionality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Implementation of billing policy for lost Alma resource sharing items</a:t>
            </a:r>
          </a:p>
          <a:p>
            <a:pPr>
              <a:lnSpc>
                <a:spcPct val="114999"/>
              </a:lnSpc>
            </a:pPr>
            <a:endParaRPr lang="en-US" dirty="0"/>
          </a:p>
          <a:p>
            <a:pPr>
              <a:lnSpc>
                <a:spcPct val="114999"/>
              </a:lnSpc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409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699" y="216425"/>
            <a:ext cx="8520600" cy="9389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/>
              <a:t>Configuration Steps &amp; Roles Needed</a:t>
            </a:r>
            <a:endParaRPr b="1" dirty="0"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699" y="1084521"/>
            <a:ext cx="8137641" cy="37507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4999"/>
              </a:lnSpc>
              <a:buFont typeface="+mj-lt"/>
              <a:buAutoNum type="arabicPeriod"/>
            </a:pPr>
            <a:r>
              <a:rPr lang="en-US" dirty="0"/>
              <a:t>Configure a User Notification Type</a:t>
            </a:r>
          </a:p>
          <a:p>
            <a:pPr>
              <a:lnSpc>
                <a:spcPct val="114999"/>
              </a:lnSpc>
              <a:buFont typeface="+mj-lt"/>
              <a:buAutoNum type="arabicPeriod"/>
            </a:pPr>
            <a:r>
              <a:rPr lang="en-US" dirty="0"/>
              <a:t>Customize the User Notifications Letter </a:t>
            </a:r>
          </a:p>
          <a:p>
            <a:pPr>
              <a:lnSpc>
                <a:spcPct val="114999"/>
              </a:lnSpc>
              <a:buFont typeface="+mj-lt"/>
              <a:buAutoNum type="arabicPeriod"/>
            </a:pPr>
            <a:r>
              <a:rPr lang="en-US" dirty="0"/>
              <a:t>Create Analytics report of users with active loans</a:t>
            </a:r>
          </a:p>
          <a:p>
            <a:pPr>
              <a:lnSpc>
                <a:spcPct val="114999"/>
              </a:lnSpc>
              <a:buFont typeface="+mj-lt"/>
              <a:buAutoNum type="arabicPeriod"/>
            </a:pPr>
            <a:r>
              <a:rPr lang="en-US" dirty="0"/>
              <a:t>Create an itemized set of those users</a:t>
            </a:r>
          </a:p>
          <a:p>
            <a:pPr>
              <a:lnSpc>
                <a:spcPct val="114999"/>
              </a:lnSpc>
              <a:buFont typeface="+mj-lt"/>
              <a:buAutoNum type="arabicPeriod"/>
            </a:pPr>
            <a:r>
              <a:rPr lang="en-US" dirty="0"/>
              <a:t>Run Update/Notify Users job</a:t>
            </a:r>
          </a:p>
          <a:p>
            <a:pPr>
              <a:lnSpc>
                <a:spcPct val="114999"/>
              </a:lnSpc>
              <a:buFont typeface="+mj-lt"/>
              <a:buAutoNum type="arabicPeriod"/>
            </a:pPr>
            <a:endParaRPr lang="en-US" dirty="0"/>
          </a:p>
          <a:p>
            <a:pPr marL="114300" indent="0">
              <a:lnSpc>
                <a:spcPct val="114999"/>
              </a:lnSpc>
              <a:buNone/>
            </a:pPr>
            <a:r>
              <a:rPr lang="en-US" dirty="0"/>
              <a:t>Roles Needed:</a:t>
            </a:r>
          </a:p>
          <a:p>
            <a:pPr>
              <a:lnSpc>
                <a:spcPct val="114999"/>
              </a:lnSpc>
            </a:pPr>
            <a:r>
              <a:rPr lang="en-US" dirty="0"/>
              <a:t>User Administrator (steps 1, 4, and 5)</a:t>
            </a:r>
          </a:p>
          <a:p>
            <a:pPr>
              <a:lnSpc>
                <a:spcPct val="114999"/>
              </a:lnSpc>
            </a:pPr>
            <a:r>
              <a:rPr lang="en-US" dirty="0"/>
              <a:t>Letter Administrator (step 2)</a:t>
            </a:r>
          </a:p>
          <a:p>
            <a:pPr>
              <a:lnSpc>
                <a:spcPct val="114999"/>
              </a:lnSpc>
            </a:pPr>
            <a:r>
              <a:rPr lang="en-US" dirty="0"/>
              <a:t>Design Analytics (step 3)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974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699" y="216425"/>
            <a:ext cx="8520600" cy="64126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/>
              <a:t>Important Things to Remember</a:t>
            </a:r>
            <a:endParaRPr b="1" dirty="0"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698" y="857693"/>
            <a:ext cx="8137641" cy="397754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4999"/>
              </a:lnSpc>
            </a:pPr>
            <a:r>
              <a:rPr lang="en-US" dirty="0"/>
              <a:t>You will need to edit the User Notifications Letter XSL template, so be sure to save a copy of that template to a text or word file before making any changes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If you need to revert to the default template for any reasons, prior customizations will be lost if you don’t save them outside of Alma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Not necessary if you’ve never edited that letter’s XSL template before</a:t>
            </a:r>
          </a:p>
          <a:p>
            <a:pPr>
              <a:lnSpc>
                <a:spcPct val="114999"/>
              </a:lnSpc>
            </a:pPr>
            <a:r>
              <a:rPr lang="en-US" dirty="0"/>
              <a:t>Itemized sets do not change once they’re created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Users in an itemize set based on an Analytics reports stay the same even if the results of the Analytics report changes over time or the Analytics report is edited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You will need to create a new itemized set every time you run the Notify/Update Users job</a:t>
            </a:r>
          </a:p>
          <a:p>
            <a:pPr>
              <a:lnSpc>
                <a:spcPct val="114999"/>
              </a:lnSpc>
            </a:pPr>
            <a:r>
              <a:rPr lang="en-US" dirty="0"/>
              <a:t>The Notify/Update Users job can change accounts from external to internal, change user groups, change user expiration dates, etc.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Be very careful when running this job!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182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699" y="216425"/>
            <a:ext cx="8520600" cy="64126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/>
              <a:t>Documentation &amp; Help</a:t>
            </a:r>
            <a:endParaRPr b="1" dirty="0"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698" y="857693"/>
            <a:ext cx="8350293" cy="397754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4999"/>
              </a:lnSpc>
            </a:pPr>
            <a:r>
              <a:rPr lang="en-US" dirty="0" err="1"/>
              <a:t>Yoel</a:t>
            </a:r>
            <a:r>
              <a:rPr lang="en-US" dirty="0"/>
              <a:t> </a:t>
            </a:r>
            <a:r>
              <a:rPr lang="en-US" dirty="0" err="1"/>
              <a:t>Kortick</a:t>
            </a:r>
            <a:r>
              <a:rPr lang="en-US" dirty="0"/>
              <a:t> (Ex Libris) presentation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>
                <a:hlinkClick r:id="rId3"/>
              </a:rPr>
              <a:t>http://knowledge.exlibrisgroup.com/@api/deki/files/80766/How_to_send_a_customized_letter_to_all_users_that_have_an_item_on_loan.pptx?revision=2</a:t>
            </a:r>
            <a:endParaRPr lang="en-US" dirty="0"/>
          </a:p>
          <a:p>
            <a:pPr>
              <a:lnSpc>
                <a:spcPct val="114999"/>
              </a:lnSpc>
            </a:pPr>
            <a:r>
              <a:rPr lang="en-US" dirty="0"/>
              <a:t>Sending a Customized Letter to Users With Active Loans FAQ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>
                <a:hlinkClick r:id="rId4"/>
              </a:rPr>
              <a:t>https://slcny.libanswers.com/faq/332257</a:t>
            </a:r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Thanks, Gail Pawlowski!</a:t>
            </a:r>
          </a:p>
          <a:p>
            <a:pPr>
              <a:lnSpc>
                <a:spcPct val="114999"/>
              </a:lnSpc>
            </a:pPr>
            <a:r>
              <a:rPr lang="en-US" dirty="0"/>
              <a:t>Other relevant documentation: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Configuring Letters FAQ: </a:t>
            </a:r>
            <a:r>
              <a:rPr lang="en-US" dirty="0">
                <a:hlinkClick r:id="rId5"/>
              </a:rPr>
              <a:t>https://slcny.libanswers.com/faq/277717</a:t>
            </a:r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Analytics Training Guide: </a:t>
            </a:r>
            <a:r>
              <a:rPr lang="en-US" dirty="0">
                <a:hlinkClick r:id="rId6"/>
              </a:rPr>
              <a:t>https://slcny.libguides.com/training-analytics</a:t>
            </a:r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Sets and Jobs Training Guide: </a:t>
            </a:r>
            <a:r>
              <a:rPr lang="en-US" dirty="0">
                <a:hlinkClick r:id="rId7"/>
              </a:rPr>
              <a:t>https://slcny.libguides.com/training-sets-jobs</a:t>
            </a:r>
            <a:endParaRPr lang="en-US" dirty="0"/>
          </a:p>
          <a:p>
            <a:pPr>
              <a:lnSpc>
                <a:spcPct val="114999"/>
              </a:lnSpc>
            </a:pPr>
            <a:r>
              <a:rPr lang="en-US" dirty="0"/>
              <a:t>If you need help with any of this, please email </a:t>
            </a:r>
            <a:r>
              <a:rPr lang="en-US" dirty="0">
                <a:hlinkClick r:id="rId8"/>
              </a:rPr>
              <a:t>info@slcny.libanswers.com</a:t>
            </a:r>
            <a:endParaRPr lang="en-US" dirty="0"/>
          </a:p>
          <a:p>
            <a:pPr marL="114300" indent="0">
              <a:lnSpc>
                <a:spcPct val="114999"/>
              </a:lnSpc>
              <a:buNone/>
            </a:pPr>
            <a:r>
              <a:rPr lang="en-US" dirty="0"/>
              <a:t> 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774238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5220</TotalTime>
  <Words>604</Words>
  <Application>Microsoft Office PowerPoint</Application>
  <PresentationFormat>On-screen Show (16:9)</PresentationFormat>
  <Paragraphs>139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Courier New</vt:lpstr>
      <vt:lpstr>Simple Light</vt:lpstr>
      <vt:lpstr>Sending a Custom Email to Users with Active Loans  </vt:lpstr>
      <vt:lpstr>Agenda</vt:lpstr>
      <vt:lpstr>Sending a Custom Email to Users with Active Loans</vt:lpstr>
      <vt:lpstr>Potential Use Cases for Sending a Custom Email to Users with Active Loans </vt:lpstr>
      <vt:lpstr>Configuration Steps &amp; Roles Needed</vt:lpstr>
      <vt:lpstr>Important Things to Remember</vt:lpstr>
      <vt:lpstr>Documentation &amp; Help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Interconsortial Article Resource Sharing through Alma:  - The Pilot Partnership between State University New York (SUNY) and the Connecticut State Colleges and Universities (CSCU)</dc:title>
  <dc:creator>Tim Jackson</dc:creator>
  <cp:lastModifiedBy>Tim Jackson</cp:lastModifiedBy>
  <cp:revision>716</cp:revision>
  <dcterms:modified xsi:type="dcterms:W3CDTF">2021-04-28T03:15:23Z</dcterms:modified>
</cp:coreProperties>
</file>