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58" r:id="rId3"/>
    <p:sldId id="267" r:id="rId4"/>
    <p:sldId id="278" r:id="rId5"/>
    <p:sldId id="273" r:id="rId6"/>
    <p:sldId id="279" r:id="rId7"/>
    <p:sldId id="280" r:id="rId8"/>
    <p:sldId id="274" r:id="rId9"/>
    <p:sldId id="275" r:id="rId10"/>
    <p:sldId id="277" r:id="rId11"/>
    <p:sldId id="281" r:id="rId12"/>
    <p:sldId id="282" r:id="rId13"/>
    <p:sldId id="272" r:id="rId14"/>
    <p:sldId id="276"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snapToGrid="0">
      <p:cViewPr varScale="1">
        <p:scale>
          <a:sx n="62" d="100"/>
          <a:sy n="62" d="100"/>
        </p:scale>
        <p:origin x="80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7DF24E-6A84-4147-86FB-0834815CC40F}" type="datetimeFigureOut">
              <a:rPr lang="en-US" smtClean="0"/>
              <a:t>9/30/2021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DD122D-C966-473D-87F9-6E648113EE0D}" type="slidenum">
              <a:rPr lang="en-US" smtClean="0"/>
              <a:t>‹#›</a:t>
            </a:fld>
            <a:endParaRPr lang="en-US"/>
          </a:p>
        </p:txBody>
      </p:sp>
    </p:spTree>
    <p:extLst>
      <p:ext uri="{BB962C8B-B14F-4D97-AF65-F5344CB8AC3E}">
        <p14:creationId xmlns:p14="http://schemas.microsoft.com/office/powerpoint/2010/main" val="1581582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9364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7364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8761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9259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0797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5761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5943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0333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500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4618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9143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5874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2693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9273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167C-3D05-4EEC-8EF0-687F35BA3A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C0AC8A-0824-4215-B366-6A8970A244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DF1D9F-A131-4B16-9839-C633740E6C87}"/>
              </a:ext>
            </a:extLst>
          </p:cNvPr>
          <p:cNvSpPr>
            <a:spLocks noGrp="1"/>
          </p:cNvSpPr>
          <p:nvPr>
            <p:ph type="dt" sz="half" idx="10"/>
          </p:nvPr>
        </p:nvSpPr>
        <p:spPr/>
        <p:txBody>
          <a:bodyPr/>
          <a:lstStyle/>
          <a:p>
            <a:fld id="{4C698ECB-306F-415A-8C4B-4BDFBF248E7D}" type="datetimeFigureOut">
              <a:rPr lang="en-US" smtClean="0"/>
              <a:t>9/30/2021</a:t>
            </a:fld>
            <a:endParaRPr lang="en-US"/>
          </a:p>
        </p:txBody>
      </p:sp>
      <p:sp>
        <p:nvSpPr>
          <p:cNvPr id="5" name="Footer Placeholder 4">
            <a:extLst>
              <a:ext uri="{FF2B5EF4-FFF2-40B4-BE49-F238E27FC236}">
                <a16:creationId xmlns:a16="http://schemas.microsoft.com/office/drawing/2014/main" id="{D95243A6-466B-4AFC-9694-324939F441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2F7F11-E3C1-4A12-A585-D68D2FDEDB20}"/>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1065717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ACD4-FF20-4B09-A23B-2A91C3F398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9B86C9-15E0-4DF0-BD4D-6632A019FC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CD865-5F8C-4233-996D-AD1CDCB396C5}"/>
              </a:ext>
            </a:extLst>
          </p:cNvPr>
          <p:cNvSpPr>
            <a:spLocks noGrp="1"/>
          </p:cNvSpPr>
          <p:nvPr>
            <p:ph type="dt" sz="half" idx="10"/>
          </p:nvPr>
        </p:nvSpPr>
        <p:spPr/>
        <p:txBody>
          <a:bodyPr/>
          <a:lstStyle/>
          <a:p>
            <a:fld id="{4C698ECB-306F-415A-8C4B-4BDFBF248E7D}" type="datetimeFigureOut">
              <a:rPr lang="en-US" smtClean="0"/>
              <a:t>9/30/2021</a:t>
            </a:fld>
            <a:endParaRPr lang="en-US"/>
          </a:p>
        </p:txBody>
      </p:sp>
      <p:sp>
        <p:nvSpPr>
          <p:cNvPr id="5" name="Footer Placeholder 4">
            <a:extLst>
              <a:ext uri="{FF2B5EF4-FFF2-40B4-BE49-F238E27FC236}">
                <a16:creationId xmlns:a16="http://schemas.microsoft.com/office/drawing/2014/main" id="{A2FC5EC5-EBBA-47B3-9E4F-28079D4575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8A9E5-FF82-490D-A92B-1D5219A22EF5}"/>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22732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F97E8A-5A8A-48F0-A3B2-627CA6ACB8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6C0D83-3E04-4540-AD07-4BEC5D5588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5E0FE6-61B3-4ED1-B02A-802A5ACC05EC}"/>
              </a:ext>
            </a:extLst>
          </p:cNvPr>
          <p:cNvSpPr>
            <a:spLocks noGrp="1"/>
          </p:cNvSpPr>
          <p:nvPr>
            <p:ph type="dt" sz="half" idx="10"/>
          </p:nvPr>
        </p:nvSpPr>
        <p:spPr/>
        <p:txBody>
          <a:bodyPr/>
          <a:lstStyle/>
          <a:p>
            <a:fld id="{4C698ECB-306F-415A-8C4B-4BDFBF248E7D}" type="datetimeFigureOut">
              <a:rPr lang="en-US" smtClean="0"/>
              <a:t>9/30/2021</a:t>
            </a:fld>
            <a:endParaRPr lang="en-US"/>
          </a:p>
        </p:txBody>
      </p:sp>
      <p:sp>
        <p:nvSpPr>
          <p:cNvPr id="5" name="Footer Placeholder 4">
            <a:extLst>
              <a:ext uri="{FF2B5EF4-FFF2-40B4-BE49-F238E27FC236}">
                <a16:creationId xmlns:a16="http://schemas.microsoft.com/office/drawing/2014/main" id="{6491A1E0-FCB2-4D2A-84EC-A8EC74977B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A328F-7055-4542-8505-9F4B60CFB6C5}"/>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711685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7EF4B-86DE-47D8-9AD6-F9837649CD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2CEC69-5668-4AD2-A446-CF7E6E19F8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1E3038-EAE6-460A-9542-1DF8C43E4D6E}"/>
              </a:ext>
            </a:extLst>
          </p:cNvPr>
          <p:cNvSpPr>
            <a:spLocks noGrp="1"/>
          </p:cNvSpPr>
          <p:nvPr>
            <p:ph type="dt" sz="half" idx="10"/>
          </p:nvPr>
        </p:nvSpPr>
        <p:spPr/>
        <p:txBody>
          <a:bodyPr/>
          <a:lstStyle/>
          <a:p>
            <a:fld id="{4C698ECB-306F-415A-8C4B-4BDFBF248E7D}" type="datetimeFigureOut">
              <a:rPr lang="en-US" smtClean="0"/>
              <a:t>9/30/2021</a:t>
            </a:fld>
            <a:endParaRPr lang="en-US"/>
          </a:p>
        </p:txBody>
      </p:sp>
      <p:sp>
        <p:nvSpPr>
          <p:cNvPr id="5" name="Footer Placeholder 4">
            <a:extLst>
              <a:ext uri="{FF2B5EF4-FFF2-40B4-BE49-F238E27FC236}">
                <a16:creationId xmlns:a16="http://schemas.microsoft.com/office/drawing/2014/main" id="{B13F41ED-9815-4607-99C0-6056419573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2050C5-2F52-4C0E-B5AA-A90FDEB0BE54}"/>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876809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15D1E-E76C-4AB0-B992-B36CC346A8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0FE429-F049-42DE-B908-26EF553D13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CBB4E9-28CC-406B-BB04-1865DFAD018D}"/>
              </a:ext>
            </a:extLst>
          </p:cNvPr>
          <p:cNvSpPr>
            <a:spLocks noGrp="1"/>
          </p:cNvSpPr>
          <p:nvPr>
            <p:ph type="dt" sz="half" idx="10"/>
          </p:nvPr>
        </p:nvSpPr>
        <p:spPr/>
        <p:txBody>
          <a:bodyPr/>
          <a:lstStyle/>
          <a:p>
            <a:fld id="{4C698ECB-306F-415A-8C4B-4BDFBF248E7D}" type="datetimeFigureOut">
              <a:rPr lang="en-US" smtClean="0"/>
              <a:t>9/30/2021</a:t>
            </a:fld>
            <a:endParaRPr lang="en-US"/>
          </a:p>
        </p:txBody>
      </p:sp>
      <p:sp>
        <p:nvSpPr>
          <p:cNvPr id="5" name="Footer Placeholder 4">
            <a:extLst>
              <a:ext uri="{FF2B5EF4-FFF2-40B4-BE49-F238E27FC236}">
                <a16:creationId xmlns:a16="http://schemas.microsoft.com/office/drawing/2014/main" id="{7E95AB41-1EEF-4FFF-AD5E-B62D3A4EB0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9A36EB-E724-4553-A2CC-507B77197961}"/>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4154314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EE22-252F-4BA0-B8EF-A0BA65420C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A9B9D7-6D20-46F4-8397-6DC6D395F5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1E5141-77CC-481B-BF3F-B837BA38FC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A469FD-5633-4CBD-8F92-692974B1CA70}"/>
              </a:ext>
            </a:extLst>
          </p:cNvPr>
          <p:cNvSpPr>
            <a:spLocks noGrp="1"/>
          </p:cNvSpPr>
          <p:nvPr>
            <p:ph type="dt" sz="half" idx="10"/>
          </p:nvPr>
        </p:nvSpPr>
        <p:spPr/>
        <p:txBody>
          <a:bodyPr/>
          <a:lstStyle/>
          <a:p>
            <a:fld id="{4C698ECB-306F-415A-8C4B-4BDFBF248E7D}" type="datetimeFigureOut">
              <a:rPr lang="en-US" smtClean="0"/>
              <a:t>9/30/2021</a:t>
            </a:fld>
            <a:endParaRPr lang="en-US"/>
          </a:p>
        </p:txBody>
      </p:sp>
      <p:sp>
        <p:nvSpPr>
          <p:cNvPr id="6" name="Footer Placeholder 5">
            <a:extLst>
              <a:ext uri="{FF2B5EF4-FFF2-40B4-BE49-F238E27FC236}">
                <a16:creationId xmlns:a16="http://schemas.microsoft.com/office/drawing/2014/main" id="{D14EF3BC-73ED-4B50-B09D-AEBFCE1FF9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0715F0-B6EB-4B04-A026-A1DF951160DC}"/>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185238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42079-EDA6-4DA7-98D3-D664D2004F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DDDF2E-C075-464F-830E-0217B78AC7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239909-3289-420B-974D-0E7547AB1C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626E99-6E52-483F-A102-2EFD2A8B3A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8ECB39-A458-488D-905B-0E1A59A25F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0A1097-49BC-4633-A419-0EA863AE713A}"/>
              </a:ext>
            </a:extLst>
          </p:cNvPr>
          <p:cNvSpPr>
            <a:spLocks noGrp="1"/>
          </p:cNvSpPr>
          <p:nvPr>
            <p:ph type="dt" sz="half" idx="10"/>
          </p:nvPr>
        </p:nvSpPr>
        <p:spPr/>
        <p:txBody>
          <a:bodyPr/>
          <a:lstStyle/>
          <a:p>
            <a:fld id="{4C698ECB-306F-415A-8C4B-4BDFBF248E7D}" type="datetimeFigureOut">
              <a:rPr lang="en-US" smtClean="0"/>
              <a:t>9/30/2021</a:t>
            </a:fld>
            <a:endParaRPr lang="en-US"/>
          </a:p>
        </p:txBody>
      </p:sp>
      <p:sp>
        <p:nvSpPr>
          <p:cNvPr id="8" name="Footer Placeholder 7">
            <a:extLst>
              <a:ext uri="{FF2B5EF4-FFF2-40B4-BE49-F238E27FC236}">
                <a16:creationId xmlns:a16="http://schemas.microsoft.com/office/drawing/2014/main" id="{D60A97F4-6E8E-4221-BA89-28E15F8435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D4FB6F-6A2B-4996-B3DA-BDFDD0EBC4B6}"/>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60877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224F5-86CD-4567-A4F2-3BBEB052F9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F89821-B63F-4ADE-AB03-BEB9422DEAFA}"/>
              </a:ext>
            </a:extLst>
          </p:cNvPr>
          <p:cNvSpPr>
            <a:spLocks noGrp="1"/>
          </p:cNvSpPr>
          <p:nvPr>
            <p:ph type="dt" sz="half" idx="10"/>
          </p:nvPr>
        </p:nvSpPr>
        <p:spPr/>
        <p:txBody>
          <a:bodyPr/>
          <a:lstStyle/>
          <a:p>
            <a:fld id="{4C698ECB-306F-415A-8C4B-4BDFBF248E7D}" type="datetimeFigureOut">
              <a:rPr lang="en-US" smtClean="0"/>
              <a:t>9/30/2021</a:t>
            </a:fld>
            <a:endParaRPr lang="en-US"/>
          </a:p>
        </p:txBody>
      </p:sp>
      <p:sp>
        <p:nvSpPr>
          <p:cNvPr id="4" name="Footer Placeholder 3">
            <a:extLst>
              <a:ext uri="{FF2B5EF4-FFF2-40B4-BE49-F238E27FC236}">
                <a16:creationId xmlns:a16="http://schemas.microsoft.com/office/drawing/2014/main" id="{FBC9E034-EE83-4574-9E3E-9A1FA1CD7F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D70A6C-5194-4C02-ADFF-E38A7BEA3DF1}"/>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579007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DD97B-4F8F-4537-9EDA-DBA65F9F0D3F}"/>
              </a:ext>
            </a:extLst>
          </p:cNvPr>
          <p:cNvSpPr>
            <a:spLocks noGrp="1"/>
          </p:cNvSpPr>
          <p:nvPr>
            <p:ph type="dt" sz="half" idx="10"/>
          </p:nvPr>
        </p:nvSpPr>
        <p:spPr/>
        <p:txBody>
          <a:bodyPr/>
          <a:lstStyle/>
          <a:p>
            <a:fld id="{4C698ECB-306F-415A-8C4B-4BDFBF248E7D}" type="datetimeFigureOut">
              <a:rPr lang="en-US" smtClean="0"/>
              <a:t>9/30/2021</a:t>
            </a:fld>
            <a:endParaRPr lang="en-US"/>
          </a:p>
        </p:txBody>
      </p:sp>
      <p:sp>
        <p:nvSpPr>
          <p:cNvPr id="3" name="Footer Placeholder 2">
            <a:extLst>
              <a:ext uri="{FF2B5EF4-FFF2-40B4-BE49-F238E27FC236}">
                <a16:creationId xmlns:a16="http://schemas.microsoft.com/office/drawing/2014/main" id="{C9C2B106-C3B4-4AC2-9E57-F1E71ECF47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BEE626-FE6B-442B-BA34-F720BC5696CC}"/>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1500410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06C8A-DE2A-479C-9733-C0116BF4FF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F87951-342B-4536-B523-161B89E96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0D3DF6-A04F-4254-90F7-0BE07CEA58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7B0E89-6952-4582-9C97-34BAE7F1145C}"/>
              </a:ext>
            </a:extLst>
          </p:cNvPr>
          <p:cNvSpPr>
            <a:spLocks noGrp="1"/>
          </p:cNvSpPr>
          <p:nvPr>
            <p:ph type="dt" sz="half" idx="10"/>
          </p:nvPr>
        </p:nvSpPr>
        <p:spPr/>
        <p:txBody>
          <a:bodyPr/>
          <a:lstStyle/>
          <a:p>
            <a:fld id="{4C698ECB-306F-415A-8C4B-4BDFBF248E7D}" type="datetimeFigureOut">
              <a:rPr lang="en-US" smtClean="0"/>
              <a:t>9/30/2021</a:t>
            </a:fld>
            <a:endParaRPr lang="en-US"/>
          </a:p>
        </p:txBody>
      </p:sp>
      <p:sp>
        <p:nvSpPr>
          <p:cNvPr id="6" name="Footer Placeholder 5">
            <a:extLst>
              <a:ext uri="{FF2B5EF4-FFF2-40B4-BE49-F238E27FC236}">
                <a16:creationId xmlns:a16="http://schemas.microsoft.com/office/drawing/2014/main" id="{ED143B75-315D-4F6C-B6DD-44152440CD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BC610D-4F1E-4AFE-952E-A4A3ACEC080A}"/>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93307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1E010-F860-4328-BC7B-C6722901E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9A321B-51A3-4B32-AD86-B42DB79E86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876A7B-A8C7-46BE-A482-F1B5A0189C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DB19FD-26B6-49F0-9403-9FD923800A11}"/>
              </a:ext>
            </a:extLst>
          </p:cNvPr>
          <p:cNvSpPr>
            <a:spLocks noGrp="1"/>
          </p:cNvSpPr>
          <p:nvPr>
            <p:ph type="dt" sz="half" idx="10"/>
          </p:nvPr>
        </p:nvSpPr>
        <p:spPr/>
        <p:txBody>
          <a:bodyPr/>
          <a:lstStyle/>
          <a:p>
            <a:fld id="{4C698ECB-306F-415A-8C4B-4BDFBF248E7D}" type="datetimeFigureOut">
              <a:rPr lang="en-US" smtClean="0"/>
              <a:t>9/30/2021</a:t>
            </a:fld>
            <a:endParaRPr lang="en-US"/>
          </a:p>
        </p:txBody>
      </p:sp>
      <p:sp>
        <p:nvSpPr>
          <p:cNvPr id="6" name="Footer Placeholder 5">
            <a:extLst>
              <a:ext uri="{FF2B5EF4-FFF2-40B4-BE49-F238E27FC236}">
                <a16:creationId xmlns:a16="http://schemas.microsoft.com/office/drawing/2014/main" id="{5CCC9172-B1E4-4309-AD97-A06BE164D6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73D5C-242E-4F77-B260-269B6A51AB37}"/>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1002104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81CD1F-4906-4A96-9ABF-93B1E25AFE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03E2D6-6394-431A-A0A1-4D7F8C812F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0890DF-01EF-45F0-A9EA-36563C0028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98ECB-306F-415A-8C4B-4BDFBF248E7D}" type="datetimeFigureOut">
              <a:rPr lang="en-US" smtClean="0"/>
              <a:t>9/30/2021</a:t>
            </a:fld>
            <a:endParaRPr lang="en-US"/>
          </a:p>
        </p:txBody>
      </p:sp>
      <p:sp>
        <p:nvSpPr>
          <p:cNvPr id="5" name="Footer Placeholder 4">
            <a:extLst>
              <a:ext uri="{FF2B5EF4-FFF2-40B4-BE49-F238E27FC236}">
                <a16:creationId xmlns:a16="http://schemas.microsoft.com/office/drawing/2014/main" id="{5A07B4A1-F314-4FC0-94BC-B07819F470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242843-5778-492C-8231-17C5D3CB07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D378C-BDC7-4F8F-8245-ED6DB3D0DE5B}" type="slidenum">
              <a:rPr lang="en-US" smtClean="0"/>
              <a:t>‹#›</a:t>
            </a:fld>
            <a:endParaRPr lang="en-US"/>
          </a:p>
        </p:txBody>
      </p:sp>
    </p:spTree>
    <p:extLst>
      <p:ext uri="{BB962C8B-B14F-4D97-AF65-F5344CB8AC3E}">
        <p14:creationId xmlns:p14="http://schemas.microsoft.com/office/powerpoint/2010/main" val="1310453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emf"/><Relationship Id="rId7" Type="http://schemas.openxmlformats.org/officeDocument/2006/relationships/hyperlink" Target="https://knowledge.exlibrisgroup.com/Primo/Product_Documentation/020Primo_VE/Primo_VE_(English)/030Primo_VE_User_Interface/010Primo_VE_Customization_-_Best_Practices#Customizing_the_Email_Template"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emf"/><Relationship Id="rId7" Type="http://schemas.openxmlformats.org/officeDocument/2006/relationships/hyperlink" Target="https://knowledge.exlibrisgroup.com/Primo/Product_Documentation/020Primo_VE/Primo_VE_(English)/080Configuring_Delivery_Services_for_Primo_VE/Configuring_Request_Forms_for_Primo_VE"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2.emf"/><Relationship Id="rId7" Type="http://schemas.openxmlformats.org/officeDocument/2006/relationships/hyperlink" Target="https://knowledge.exlibrisgroup.com/Primo/Release_Notes/002Primo_VE/2021/010Primo_VE_2021_Release_Note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2.emf"/><Relationship Id="rId7" Type="http://schemas.openxmlformats.org/officeDocument/2006/relationships/hyperlink" Target="https://chrome.google.com/webstore/detail/wave-evaluation-tool/jbbplnpkjmmeebjpijfedlgcdilocofh?hl=en-U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emf"/><Relationship Id="rId7" Type="http://schemas.openxmlformats.org/officeDocument/2006/relationships/hyperlink" Target="https://knowledge.exlibrisgroup.com/Primo/Product_Documentation/020Primo_VE/Primo_VE_(English)/030Primo_VE_User_Interface/010Primo_VE_Customization_-_Best_Practices"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emf"/><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emf"/><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2.emf"/><Relationship Id="rId7" Type="http://schemas.openxmlformats.org/officeDocument/2006/relationships/hyperlink" Target="https://slcny.libanswers.com/faq/246402"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15B8DE-8652-3349-89A7-95B64FA716C0}"/>
              </a:ext>
            </a:extLst>
          </p:cNvPr>
          <p:cNvSpPr/>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6CA505A-881F-1A4A-88CE-582A96EF6887}"/>
              </a:ext>
            </a:extLst>
          </p:cNvPr>
          <p:cNvSpPr/>
          <p:nvPr/>
        </p:nvSpPr>
        <p:spPr>
          <a:xfrm>
            <a:off x="1" y="0"/>
            <a:ext cx="45318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4565C52C-6ED7-4448-95F6-8DE980BE9FCC}"/>
              </a:ext>
            </a:extLst>
          </p:cNvPr>
          <p:cNvPicPr>
            <a:picLocks noChangeAspect="1"/>
          </p:cNvPicPr>
          <p:nvPr/>
        </p:nvPicPr>
        <p:blipFill rotWithShape="1">
          <a:blip r:embed="rId2"/>
          <a:srcRect r="49274"/>
          <a:stretch/>
        </p:blipFill>
        <p:spPr>
          <a:xfrm>
            <a:off x="2702041" y="1869799"/>
            <a:ext cx="1518404" cy="1455244"/>
          </a:xfrm>
          <a:prstGeom prst="rect">
            <a:avLst/>
          </a:prstGeom>
        </p:spPr>
      </p:pic>
      <p:sp>
        <p:nvSpPr>
          <p:cNvPr id="5" name="TextBox 4">
            <a:extLst>
              <a:ext uri="{FF2B5EF4-FFF2-40B4-BE49-F238E27FC236}">
                <a16:creationId xmlns:a16="http://schemas.microsoft.com/office/drawing/2014/main" id="{ABBAAC33-E9F3-144D-929D-8B85ACD4D501}"/>
              </a:ext>
            </a:extLst>
          </p:cNvPr>
          <p:cNvSpPr txBox="1"/>
          <p:nvPr/>
        </p:nvSpPr>
        <p:spPr>
          <a:xfrm>
            <a:off x="5019675" y="1015018"/>
            <a:ext cx="7086185" cy="3139321"/>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600" dirty="0">
                <a:solidFill>
                  <a:prstClr val="white"/>
                </a:solidFill>
                <a:latin typeface="Calibri" panose="020F0502020204030204"/>
                <a:ea typeface="+mn-lt"/>
                <a:cs typeface="Calibri" panose="020F0502020204030204"/>
              </a:rPr>
              <a:t>Primo Web Configuration Tips &amp; Tricks</a:t>
            </a:r>
            <a:endParaRPr kumimoji="0" lang="en-US" sz="6600" b="0" i="0" u="none" strike="noStrike" kern="1200" cap="none" spc="0" normalizeH="0" baseline="0" noProof="0" dirty="0">
              <a:ln>
                <a:noFill/>
              </a:ln>
              <a:solidFill>
                <a:prstClr val="white"/>
              </a:solidFill>
              <a:effectLst/>
              <a:uLnTx/>
              <a:uFillTx/>
              <a:latin typeface="Calibri" panose="020F0502020204030204"/>
              <a:ea typeface="+mn-lt"/>
              <a:cs typeface="Calibri" panose="020F0502020204030204"/>
            </a:endParaRPr>
          </a:p>
        </p:txBody>
      </p:sp>
      <p:cxnSp>
        <p:nvCxnSpPr>
          <p:cNvPr id="14" name="Straight Connector 13">
            <a:extLst>
              <a:ext uri="{FF2B5EF4-FFF2-40B4-BE49-F238E27FC236}">
                <a16:creationId xmlns:a16="http://schemas.microsoft.com/office/drawing/2014/main" id="{48AF50B5-F939-CF44-960C-3EAE79DDFCE0}"/>
              </a:ext>
            </a:extLst>
          </p:cNvPr>
          <p:cNvCxnSpPr/>
          <p:nvPr/>
        </p:nvCxnSpPr>
        <p:spPr>
          <a:xfrm>
            <a:off x="4531801" y="-8092"/>
            <a:ext cx="0" cy="3333135"/>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311A9-0669-8A47-BDE2-7082927DEF72}"/>
              </a:ext>
            </a:extLst>
          </p:cNvPr>
          <p:cNvCxnSpPr/>
          <p:nvPr/>
        </p:nvCxnSpPr>
        <p:spPr>
          <a:xfrm>
            <a:off x="9602547" y="4790488"/>
            <a:ext cx="2589452" cy="0"/>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1608256-D41E-7949-9F8B-A7E248C43ECB}"/>
              </a:ext>
            </a:extLst>
          </p:cNvPr>
          <p:cNvSpPr txBox="1"/>
          <p:nvPr/>
        </p:nvSpPr>
        <p:spPr>
          <a:xfrm>
            <a:off x="4725181" y="4605155"/>
            <a:ext cx="4785363" cy="830997"/>
          </a:xfrm>
          <a:prstGeom prst="rect">
            <a:avLst/>
          </a:prstGeom>
          <a:noFill/>
        </p:spPr>
        <p:txBody>
          <a:bodyPr wrap="square" lIns="91440" tIns="45720" rIns="91440" bIns="45720" rtlCol="0" anchor="t">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solidFill>
                <a:effectLst/>
                <a:uLnTx/>
                <a:uFillTx/>
                <a:latin typeface="Arial"/>
                <a:ea typeface="+mn-ea"/>
                <a:cs typeface="Arial"/>
              </a:rPr>
              <a:t>September 30, 2021</a:t>
            </a:r>
            <a:endParaRPr lang="en-US" sz="2000" b="0" i="0" u="none" strike="noStrike" kern="1200" cap="none" spc="0" normalizeH="0" baseline="0" noProof="0" dirty="0">
              <a:ln>
                <a:noFill/>
              </a:ln>
              <a:solidFill>
                <a:schemeClr val="bg1"/>
              </a:solidFill>
              <a:effectLst/>
              <a:uLnTx/>
              <a:uFillTx/>
              <a:latin typeface="Arial"/>
              <a:cs typeface="Aria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US" sz="8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solidFill>
                <a:effectLst/>
                <a:uLnTx/>
                <a:uFillTx/>
                <a:latin typeface="Arial"/>
                <a:ea typeface="+mn-ea"/>
                <a:cs typeface="Arial"/>
              </a:rPr>
              <a:t>Michelle Eichelberger</a:t>
            </a:r>
            <a:endParaRPr lang="en-US" sz="2000" b="0" i="0" u="none" strike="noStrike" kern="1200" cap="none" spc="0" normalizeH="0" baseline="0" noProof="0" dirty="0">
              <a:ln>
                <a:noFill/>
              </a:ln>
              <a:solidFill>
                <a:schemeClr val="bg1"/>
              </a:solidFill>
              <a:effectLst/>
              <a:uLnTx/>
              <a:uFillTx/>
              <a:latin typeface="Arial"/>
              <a:cs typeface="Arial"/>
            </a:endParaRPr>
          </a:p>
        </p:txBody>
      </p:sp>
      <p:grpSp>
        <p:nvGrpSpPr>
          <p:cNvPr id="23" name="Group 22">
            <a:extLst>
              <a:ext uri="{FF2B5EF4-FFF2-40B4-BE49-F238E27FC236}">
                <a16:creationId xmlns:a16="http://schemas.microsoft.com/office/drawing/2014/main" id="{C4B75E0D-B68C-5D4B-B4E8-1477A4D4F12D}"/>
              </a:ext>
            </a:extLst>
          </p:cNvPr>
          <p:cNvGrpSpPr/>
          <p:nvPr/>
        </p:nvGrpSpPr>
        <p:grpSpPr>
          <a:xfrm>
            <a:off x="6320303" y="6041112"/>
            <a:ext cx="5548758" cy="438513"/>
            <a:chOff x="6320303" y="6041112"/>
            <a:chExt cx="5548758" cy="438513"/>
          </a:xfrm>
        </p:grpSpPr>
        <p:pic>
          <p:nvPicPr>
            <p:cNvPr id="8" name="Picture 7">
              <a:extLst>
                <a:ext uri="{FF2B5EF4-FFF2-40B4-BE49-F238E27FC236}">
                  <a16:creationId xmlns:a16="http://schemas.microsoft.com/office/drawing/2014/main" id="{73E6AAA6-94E2-F84D-B2F3-A25A1C3F94A7}"/>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9" name="Picture 8">
              <a:extLst>
                <a:ext uri="{FF2B5EF4-FFF2-40B4-BE49-F238E27FC236}">
                  <a16:creationId xmlns:a16="http://schemas.microsoft.com/office/drawing/2014/main" id="{1EC7A0F2-B015-B74A-8742-20D8D0C9A231}"/>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10" name="TextBox 9">
              <a:extLst>
                <a:ext uri="{FF2B5EF4-FFF2-40B4-BE49-F238E27FC236}">
                  <a16:creationId xmlns:a16="http://schemas.microsoft.com/office/drawing/2014/main" id="{B15D5982-80F4-314F-B88D-EDBA26AE123B}"/>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16" name="Picture 15">
              <a:extLst>
                <a:ext uri="{FF2B5EF4-FFF2-40B4-BE49-F238E27FC236}">
                  <a16:creationId xmlns:a16="http://schemas.microsoft.com/office/drawing/2014/main" id="{65C1AF34-ECD5-AB44-9CC5-56A5C06840D3}"/>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22" name="Picture 21">
              <a:extLst>
                <a:ext uri="{FF2B5EF4-FFF2-40B4-BE49-F238E27FC236}">
                  <a16:creationId xmlns:a16="http://schemas.microsoft.com/office/drawing/2014/main" id="{395B42DE-6EE2-154A-975E-1B27FF79A2CF}"/>
                </a:ext>
              </a:extLst>
            </p:cNvPr>
            <p:cNvPicPr>
              <a:picLocks noChangeAspect="1"/>
            </p:cNvPicPr>
            <p:nvPr/>
          </p:nvPicPr>
          <p:blipFill>
            <a:blip r:embed="rId6"/>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371137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922361" y="380650"/>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Email Template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963019"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
        <p:nvSpPr>
          <p:cNvPr id="14" name="Content Placeholder 2">
            <a:extLst>
              <a:ext uri="{FF2B5EF4-FFF2-40B4-BE49-F238E27FC236}">
                <a16:creationId xmlns:a16="http://schemas.microsoft.com/office/drawing/2014/main" id="{D2FF194E-2E4E-47A2-BEF5-72F2C46F8424}"/>
              </a:ext>
            </a:extLst>
          </p:cNvPr>
          <p:cNvSpPr txBox="1">
            <a:spLocks/>
          </p:cNvSpPr>
          <p:nvPr/>
        </p:nvSpPr>
        <p:spPr>
          <a:xfrm>
            <a:off x="922361" y="1318719"/>
            <a:ext cx="4677055" cy="4931250"/>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07000"/>
              </a:lnSpc>
              <a:spcBef>
                <a:spcPts val="0"/>
              </a:spcBef>
              <a:spcAft>
                <a:spcPts val="800"/>
              </a:spcAft>
              <a:buNone/>
            </a:pPr>
            <a:r>
              <a:rPr lang="en-US" sz="1700" dirty="0">
                <a:effectLst/>
                <a:ea typeface="Calibri" panose="020F0502020204030204" pitchFamily="34" charset="0"/>
                <a:cs typeface="Times New Roman" panose="02020603050405020304" pitchFamily="18" charset="0"/>
                <a:hlinkClick r:id="rId7"/>
              </a:rPr>
              <a:t>Ex Libris Documentation</a:t>
            </a:r>
            <a:endParaRPr lang="en-US" sz="17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700" dirty="0">
                <a:ea typeface="Calibri" panose="020F0502020204030204" pitchFamily="34" charset="0"/>
                <a:cs typeface="Times New Roman" panose="02020603050405020304" pitchFamily="18" charset="0"/>
              </a:rPr>
              <a:t>C</a:t>
            </a:r>
            <a:r>
              <a:rPr lang="en-US" sz="1700" dirty="0">
                <a:effectLst/>
                <a:ea typeface="Calibri" panose="020F0502020204030204" pitchFamily="34" charset="0"/>
                <a:cs typeface="Times New Roman" panose="02020603050405020304" pitchFamily="18" charset="0"/>
              </a:rPr>
              <a:t>hange the default email template sent from Primo VE on the Manag</a:t>
            </a:r>
            <a:r>
              <a:rPr lang="en-US" sz="1700" dirty="0">
                <a:ea typeface="Calibri" panose="020F0502020204030204" pitchFamily="34" charset="0"/>
                <a:cs typeface="Times New Roman" panose="02020603050405020304" pitchFamily="18" charset="0"/>
              </a:rPr>
              <a:t>e Configuration Package page.</a:t>
            </a:r>
          </a:p>
          <a:p>
            <a:pPr marL="0" indent="0" algn="l">
              <a:buNone/>
            </a:pPr>
            <a:r>
              <a:rPr lang="en-US" sz="1700" dirty="0">
                <a:solidFill>
                  <a:srgbClr val="000000"/>
                </a:solidFill>
              </a:rPr>
              <a:t>T</a:t>
            </a:r>
            <a:r>
              <a:rPr lang="en-US" sz="1700" b="0" i="0" dirty="0">
                <a:solidFill>
                  <a:srgbClr val="000000"/>
                </a:solidFill>
                <a:effectLst/>
              </a:rPr>
              <a:t>emplate is in HTML format and includes:</a:t>
            </a:r>
          </a:p>
          <a:p>
            <a:pPr algn="l">
              <a:buFont typeface="Arial" panose="020B0604020202020204" pitchFamily="34" charset="0"/>
              <a:buChar char="•"/>
            </a:pPr>
            <a:r>
              <a:rPr lang="en-US" sz="1700" b="1" i="0" dirty="0">
                <a:solidFill>
                  <a:srgbClr val="000000"/>
                </a:solidFill>
                <a:effectLst/>
              </a:rPr>
              <a:t>Logo </a:t>
            </a:r>
            <a:r>
              <a:rPr lang="en-US" sz="1700" b="0" i="0" dirty="0">
                <a:solidFill>
                  <a:srgbClr val="000000"/>
                </a:solidFill>
                <a:effectLst/>
              </a:rPr>
              <a:t>– Displays the logo from your view's customization package.</a:t>
            </a:r>
          </a:p>
          <a:p>
            <a:pPr algn="l">
              <a:buFont typeface="Arial" panose="020B0604020202020204" pitchFamily="34" charset="0"/>
              <a:buChar char="•"/>
            </a:pPr>
            <a:r>
              <a:rPr lang="en-US" sz="1700" b="1" i="0" dirty="0">
                <a:solidFill>
                  <a:srgbClr val="000000"/>
                </a:solidFill>
                <a:effectLst/>
              </a:rPr>
              <a:t>Institution note</a:t>
            </a:r>
            <a:r>
              <a:rPr lang="en-US" sz="1700" b="0" i="0" dirty="0">
                <a:solidFill>
                  <a:srgbClr val="000000"/>
                </a:solidFill>
                <a:effectLst/>
              </a:rPr>
              <a:t> – Displays the text configured with the following code in the Send Email and SMS code table: </a:t>
            </a:r>
            <a:r>
              <a:rPr lang="en-US" sz="1700" b="1" i="0" dirty="0" err="1">
                <a:solidFill>
                  <a:srgbClr val="000000"/>
                </a:solidFill>
                <a:effectLst/>
              </a:rPr>
              <a:t>nui.email.institutionNote</a:t>
            </a:r>
            <a:r>
              <a:rPr lang="en-US" sz="1700" b="0" i="0" dirty="0">
                <a:solidFill>
                  <a:srgbClr val="000000"/>
                </a:solidFill>
                <a:effectLst/>
              </a:rPr>
              <a:t>. By default, this field has no value and does not display if left empty.</a:t>
            </a:r>
          </a:p>
          <a:p>
            <a:pPr algn="l">
              <a:buFont typeface="Arial" panose="020B0604020202020204" pitchFamily="34" charset="0"/>
              <a:buChar char="•"/>
            </a:pPr>
            <a:r>
              <a:rPr lang="en-US" sz="1700" b="1" i="0" dirty="0">
                <a:solidFill>
                  <a:srgbClr val="000000"/>
                </a:solidFill>
                <a:effectLst/>
              </a:rPr>
              <a:t>List of records</a:t>
            </a:r>
            <a:r>
              <a:rPr lang="en-US" sz="1700" b="0" i="0" dirty="0">
                <a:solidFill>
                  <a:srgbClr val="000000"/>
                </a:solidFill>
                <a:effectLst/>
              </a:rPr>
              <a:t> – For each record, the email displays the record's brief display and availability statement.</a:t>
            </a:r>
          </a:p>
          <a:p>
            <a:pPr algn="l">
              <a:buFont typeface="Arial" panose="020B0604020202020204" pitchFamily="34" charset="0"/>
              <a:buChar char="•"/>
            </a:pPr>
            <a:r>
              <a:rPr lang="en-US" sz="1700" b="1" i="0" dirty="0">
                <a:solidFill>
                  <a:srgbClr val="000000"/>
                </a:solidFill>
                <a:effectLst/>
              </a:rPr>
              <a:t>Disclaimer </a:t>
            </a:r>
            <a:r>
              <a:rPr lang="en-US" sz="1700" b="0" i="0" dirty="0">
                <a:solidFill>
                  <a:srgbClr val="000000"/>
                </a:solidFill>
                <a:effectLst/>
              </a:rPr>
              <a:t>– Displays the text configured with the following code in the Send Email and SMS </a:t>
            </a:r>
            <a:r>
              <a:rPr lang="en-US" sz="1800" b="0" i="0" dirty="0">
                <a:solidFill>
                  <a:srgbClr val="000000"/>
                </a:solidFill>
                <a:effectLst/>
              </a:rPr>
              <a:t>code table: </a:t>
            </a:r>
            <a:r>
              <a:rPr lang="en-US" sz="1800" b="1" i="0" dirty="0" err="1">
                <a:solidFill>
                  <a:srgbClr val="000000"/>
                </a:solidFill>
                <a:effectLst/>
              </a:rPr>
              <a:t>nui.email.disclaimer</a:t>
            </a:r>
            <a:r>
              <a:rPr lang="en-US" sz="1800" b="0" i="0" dirty="0">
                <a:solidFill>
                  <a:srgbClr val="000000"/>
                </a:solidFill>
                <a:effectLst/>
              </a:rPr>
              <a:t>. </a:t>
            </a:r>
          </a:p>
        </p:txBody>
      </p:sp>
      <p:pic>
        <p:nvPicPr>
          <p:cNvPr id="1026" name="Picture 2" descr="email template">
            <a:extLst>
              <a:ext uri="{FF2B5EF4-FFF2-40B4-BE49-F238E27FC236}">
                <a16:creationId xmlns:a16="http://schemas.microsoft.com/office/drawing/2014/main" id="{AF80F8DB-1AAB-4CF2-94BF-EB58AE038C1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42134" y="3589836"/>
            <a:ext cx="3263964" cy="247178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5C70DF6-18FB-4DB7-ABDB-3863E30750D5}"/>
              </a:ext>
            </a:extLst>
          </p:cNvPr>
          <p:cNvSpPr txBox="1"/>
          <p:nvPr/>
        </p:nvSpPr>
        <p:spPr>
          <a:xfrm>
            <a:off x="7146682" y="588835"/>
            <a:ext cx="4054867" cy="2907271"/>
          </a:xfrm>
          <a:prstGeom prst="rect">
            <a:avLst/>
          </a:prstGeom>
          <a:noFill/>
        </p:spPr>
        <p:txBody>
          <a:bodyPr wrap="square" rtlCol="0">
            <a:spAutoFit/>
          </a:bodyPr>
          <a:lstStyle/>
          <a:p>
            <a:pPr marL="0" marR="0" indent="0">
              <a:lnSpc>
                <a:spcPct val="107000"/>
              </a:lnSpc>
              <a:spcBef>
                <a:spcPts val="0"/>
              </a:spcBef>
              <a:spcAft>
                <a:spcPts val="800"/>
              </a:spcAft>
              <a:buNone/>
            </a:pPr>
            <a:r>
              <a:rPr lang="en-US" sz="1700" b="1" dirty="0">
                <a:effectLst/>
                <a:latin typeface="Calibri" panose="020F0502020204030204" pitchFamily="34" charset="0"/>
                <a:ea typeface="Calibri" panose="020F0502020204030204" pitchFamily="34" charset="0"/>
                <a:cs typeface="Times New Roman" panose="02020603050405020304" pitchFamily="18" charset="0"/>
              </a:rPr>
              <a:t>Notes:</a:t>
            </a:r>
          </a:p>
          <a:p>
            <a:pPr>
              <a:lnSpc>
                <a:spcPct val="107000"/>
              </a:lnSpc>
              <a:spcBef>
                <a:spcPts val="0"/>
              </a:spcBef>
              <a:spcAft>
                <a:spcPts val="80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The email template supports a maximum of 50 records. If a user sends more than 50 records, the system reverts to the classic email template, which was used in previous releases.</a:t>
            </a:r>
          </a:p>
          <a:p>
            <a:pPr>
              <a:lnSpc>
                <a:spcPct val="107000"/>
              </a:lnSpc>
              <a:spcBef>
                <a:spcPts val="0"/>
              </a:spcBef>
              <a:spcAft>
                <a:spcPts val="80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For security reasons, all links are removed from your email template.</a:t>
            </a:r>
          </a:p>
          <a:p>
            <a:pPr>
              <a:lnSpc>
                <a:spcPct val="107000"/>
              </a:lnSpc>
              <a:spcBef>
                <a:spcPts val="0"/>
              </a:spcBef>
              <a:spcAft>
                <a:spcPts val="800"/>
              </a:spcAft>
            </a:pPr>
            <a:r>
              <a:rPr lang="en-US" sz="1700" dirty="0">
                <a:latin typeface="Calibri" panose="020F0502020204030204" pitchFamily="34" charset="0"/>
                <a:ea typeface="Calibri" panose="020F0502020204030204" pitchFamily="34" charset="0"/>
                <a:cs typeface="Times New Roman" panose="02020603050405020304" pitchFamily="18" charset="0"/>
              </a:rPr>
              <a:t>Send a test to yourself to see how it works</a:t>
            </a:r>
            <a:endParaRPr lang="en-US" sz="1700" dirty="0"/>
          </a:p>
        </p:txBody>
      </p:sp>
    </p:spTree>
    <p:extLst>
      <p:ext uri="{BB962C8B-B14F-4D97-AF65-F5344CB8AC3E}">
        <p14:creationId xmlns:p14="http://schemas.microsoft.com/office/powerpoint/2010/main" val="3369893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Request Forms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346569" cy="409179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07000"/>
              </a:lnSpc>
              <a:spcBef>
                <a:spcPts val="0"/>
              </a:spcBef>
              <a:spcAft>
                <a:spcPts val="800"/>
              </a:spcAft>
              <a:buNone/>
            </a:pPr>
            <a:r>
              <a:rPr lang="en-US" sz="2000" dirty="0">
                <a:effectLst/>
                <a:ea typeface="Calibri" panose="020F0502020204030204" pitchFamily="34" charset="0"/>
                <a:cs typeface="Times New Roman" panose="02020603050405020304" pitchFamily="18" charset="0"/>
              </a:rPr>
              <a:t>Ex Libris documentation on </a:t>
            </a:r>
            <a:r>
              <a:rPr lang="en-US" sz="2000" dirty="0">
                <a:effectLst/>
                <a:ea typeface="Calibri" panose="020F0502020204030204" pitchFamily="34" charset="0"/>
                <a:cs typeface="Times New Roman" panose="02020603050405020304" pitchFamily="18" charset="0"/>
                <a:hlinkClick r:id="rId7"/>
              </a:rPr>
              <a:t>configuring request forms</a:t>
            </a:r>
            <a:endParaRPr lang="en-US" sz="20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dirty="0">
                <a:ea typeface="Calibri" panose="020F0502020204030204" pitchFamily="34" charset="0"/>
                <a:cs typeface="Times New Roman" panose="02020603050405020304" pitchFamily="18" charset="0"/>
              </a:rPr>
              <a:t>Config-&gt;Discovery-&gt;</a:t>
            </a:r>
            <a:r>
              <a:rPr lang="en-US" sz="2000" dirty="0" err="1">
                <a:ea typeface="Calibri" panose="020F0502020204030204" pitchFamily="34" charset="0"/>
                <a:cs typeface="Times New Roman" panose="02020603050405020304" pitchFamily="18" charset="0"/>
              </a:rPr>
              <a:t>Getit</a:t>
            </a:r>
            <a:r>
              <a:rPr lang="en-US" sz="2000" dirty="0">
                <a:ea typeface="Calibri" panose="020F0502020204030204" pitchFamily="34" charset="0"/>
                <a:cs typeface="Times New Roman" panose="02020603050405020304" pitchFamily="18" charset="0"/>
              </a:rPr>
              <a:t> Configuration</a:t>
            </a:r>
          </a:p>
          <a:p>
            <a:pPr>
              <a:lnSpc>
                <a:spcPct val="107000"/>
              </a:lnSpc>
              <a:spcBef>
                <a:spcPts val="0"/>
              </a:spcBef>
              <a:spcAft>
                <a:spcPts val="800"/>
              </a:spcAft>
            </a:pPr>
            <a:r>
              <a:rPr lang="en-US" sz="2000" dirty="0">
                <a:effectLst/>
                <a:ea typeface="Calibri" panose="020F0502020204030204" pitchFamily="34" charset="0"/>
                <a:cs typeface="Times New Roman" panose="02020603050405020304" pitchFamily="18" charset="0"/>
              </a:rPr>
              <a:t>Allows you to choose which fields display, which are mandatory</a:t>
            </a:r>
          </a:p>
          <a:p>
            <a:pPr>
              <a:lnSpc>
                <a:spcPct val="107000"/>
              </a:lnSpc>
              <a:spcBef>
                <a:spcPts val="0"/>
              </a:spcBef>
              <a:spcAft>
                <a:spcPts val="800"/>
              </a:spcAft>
            </a:pPr>
            <a:r>
              <a:rPr lang="en-US" sz="2000" dirty="0">
                <a:ea typeface="Calibri" panose="020F0502020204030204" pitchFamily="34" charset="0"/>
                <a:cs typeface="Times New Roman" panose="02020603050405020304" pitchFamily="18" charset="0"/>
              </a:rPr>
              <a:t>Use labels to modify field wording and style</a:t>
            </a:r>
            <a:endParaRPr lang="en-US" sz="20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edit request forms">
            <a:extLst>
              <a:ext uri="{FF2B5EF4-FFF2-40B4-BE49-F238E27FC236}">
                <a16:creationId xmlns:a16="http://schemas.microsoft.com/office/drawing/2014/main" id="{E2397AD0-6881-4398-B3F9-6681E2E63C54}"/>
              </a:ext>
            </a:extLst>
          </p:cNvPr>
          <p:cNvPicPr>
            <a:picLocks noChangeAspect="1"/>
          </p:cNvPicPr>
          <p:nvPr/>
        </p:nvPicPr>
        <p:blipFill>
          <a:blip r:embed="rId8"/>
          <a:stretch>
            <a:fillRect/>
          </a:stretch>
        </p:blipFill>
        <p:spPr>
          <a:xfrm>
            <a:off x="7075472" y="1619561"/>
            <a:ext cx="3265812" cy="2744463"/>
          </a:xfrm>
          <a:prstGeom prst="rect">
            <a:avLst/>
          </a:prstGeom>
        </p:spPr>
      </p:pic>
    </p:spTree>
    <p:extLst>
      <p:ext uri="{BB962C8B-B14F-4D97-AF65-F5344CB8AC3E}">
        <p14:creationId xmlns:p14="http://schemas.microsoft.com/office/powerpoint/2010/main" val="1441228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Resource Sharing Request Form</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5949338" cy="5083650"/>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07000"/>
              </a:lnSpc>
              <a:spcBef>
                <a:spcPts val="0"/>
              </a:spcBef>
              <a:spcAft>
                <a:spcPts val="800"/>
              </a:spcAft>
              <a:buNone/>
            </a:pPr>
            <a:r>
              <a:rPr lang="en-US" sz="2200" b="1" dirty="0">
                <a:effectLst/>
                <a:ea typeface="Calibri" panose="020F0502020204030204" pitchFamily="34" charset="0"/>
                <a:cs typeface="Times New Roman" panose="02020603050405020304" pitchFamily="18" charset="0"/>
              </a:rPr>
              <a:t>Best Practices:</a:t>
            </a:r>
          </a:p>
          <a:p>
            <a:pPr>
              <a:lnSpc>
                <a:spcPct val="107000"/>
              </a:lnSpc>
              <a:spcBef>
                <a:spcPts val="0"/>
              </a:spcBef>
              <a:spcAft>
                <a:spcPts val="800"/>
              </a:spcAft>
            </a:pPr>
            <a:r>
              <a:rPr lang="en-US" sz="1900" b="1" dirty="0">
                <a:effectLst/>
                <a:ea typeface="Calibri" panose="020F0502020204030204" pitchFamily="34" charset="0"/>
                <a:cs typeface="Times New Roman" panose="02020603050405020304" pitchFamily="18" charset="0"/>
              </a:rPr>
              <a:t>Hide the Format field. </a:t>
            </a:r>
            <a:r>
              <a:rPr lang="en-US" sz="1900" dirty="0">
                <a:effectLst/>
                <a:ea typeface="Calibri" panose="020F0502020204030204" pitchFamily="34" charset="0"/>
                <a:cs typeface="Times New Roman" panose="02020603050405020304" pitchFamily="18" charset="0"/>
              </a:rPr>
              <a:t>“Format” in Delivery fields. Also make sure there's no default set.  Some users have been manually switching physical requests to digital requests thinking that will allow them to get electronic copies of entire books (it won't).  </a:t>
            </a:r>
          </a:p>
          <a:p>
            <a:pPr>
              <a:lnSpc>
                <a:spcPct val="107000"/>
              </a:lnSpc>
              <a:spcBef>
                <a:spcPts val="0"/>
              </a:spcBef>
              <a:spcAft>
                <a:spcPts val="800"/>
              </a:spcAft>
            </a:pPr>
            <a:r>
              <a:rPr lang="en-US" sz="1900" b="1" dirty="0">
                <a:effectLst/>
                <a:ea typeface="Calibri" panose="020F0502020204030204" pitchFamily="34" charset="0"/>
                <a:cs typeface="Times New Roman" panose="02020603050405020304" pitchFamily="18" charset="0"/>
              </a:rPr>
              <a:t>Hide Specific Chapter or Pages </a:t>
            </a:r>
            <a:r>
              <a:rPr lang="en-US" sz="1900" dirty="0">
                <a:effectLst/>
                <a:ea typeface="Calibri" panose="020F0502020204030204" pitchFamily="34" charset="0"/>
                <a:cs typeface="Times New Roman" panose="02020603050405020304" pitchFamily="18" charset="0"/>
              </a:rPr>
              <a:t>options. “Specific Chapter or Pages” in Resource Sharing Request Fields. This field adds a check box to the form that users can check if they need just a chapter of a book.  If they click it, additional fields appear and the requested format switches from Physical to Digital. </a:t>
            </a:r>
            <a:r>
              <a:rPr lang="en-US" sz="1900" dirty="0">
                <a:ea typeface="Calibri" panose="020F0502020204030204" pitchFamily="34" charset="0"/>
                <a:cs typeface="Times New Roman" panose="02020603050405020304" pitchFamily="18" charset="0"/>
              </a:rPr>
              <a:t>Tim</a:t>
            </a:r>
            <a:r>
              <a:rPr lang="en-US" sz="1900" dirty="0">
                <a:effectLst/>
                <a:ea typeface="Calibri" panose="020F0502020204030204" pitchFamily="34" charset="0"/>
                <a:cs typeface="Times New Roman" panose="02020603050405020304" pitchFamily="18" charset="0"/>
              </a:rPr>
              <a:t> does want to implement that for anyone interested by the end of this semester, but that will need to happen within the context of a system-wide project.</a:t>
            </a: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2B76DC7-AA01-486E-BA7E-21961E61FBCF}"/>
              </a:ext>
            </a:extLst>
          </p:cNvPr>
          <p:cNvSpPr txBox="1"/>
          <p:nvPr/>
        </p:nvSpPr>
        <p:spPr>
          <a:xfrm>
            <a:off x="7183234" y="1787704"/>
            <a:ext cx="4564135" cy="2581284"/>
          </a:xfrm>
          <a:prstGeom prst="rect">
            <a:avLst/>
          </a:prstGeom>
          <a:noFill/>
        </p:spPr>
        <p:txBody>
          <a:bodyPr wrap="square" rtlCol="0">
            <a:spAutoFit/>
          </a:bodyPr>
          <a:lstStyle/>
          <a:p>
            <a:pPr marL="342900" indent="-342900">
              <a:lnSpc>
                <a:spcPct val="107000"/>
              </a:lnSpc>
              <a:spcBef>
                <a:spcPts val="0"/>
              </a:spcBef>
              <a:spcAft>
                <a:spcPts val="800"/>
              </a:spcAft>
              <a:buFont typeface="Arial" panose="020B0604020202020204" pitchFamily="34" charset="0"/>
              <a:buChar char="•"/>
            </a:pPr>
            <a:r>
              <a:rPr lang="en-US" sz="1900" b="1" dirty="0">
                <a:effectLst/>
                <a:ea typeface="Calibri" panose="020F0502020204030204" pitchFamily="34" charset="0"/>
                <a:cs typeface="Times New Roman" panose="02020603050405020304" pitchFamily="18" charset="0"/>
              </a:rPr>
              <a:t>Hide Need by Dates.</a:t>
            </a:r>
            <a:r>
              <a:rPr lang="en-US" sz="1900" b="1" i="0" dirty="0">
                <a:effectLst/>
              </a:rPr>
              <a:t> </a:t>
            </a:r>
            <a:r>
              <a:rPr lang="en-US" sz="1900" dirty="0"/>
              <a:t>“Not Need After” in Delivery fields. </a:t>
            </a:r>
            <a:r>
              <a:rPr lang="en-US" sz="1900" b="0" i="0" dirty="0">
                <a:effectLst/>
              </a:rPr>
              <a:t>Users are providing unrealistic need by dates when they're submitting requests, which can cause the request to be completed automatically. The only way to prevent this from happening is to remove the needed by field from your request forms. </a:t>
            </a:r>
          </a:p>
        </p:txBody>
      </p:sp>
    </p:spTree>
    <p:extLst>
      <p:ext uri="{BB962C8B-B14F-4D97-AF65-F5344CB8AC3E}">
        <p14:creationId xmlns:p14="http://schemas.microsoft.com/office/powerpoint/2010/main" val="2240390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Request Forms: Add Copyright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70754" y="1382072"/>
            <a:ext cx="5476727" cy="46283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07000"/>
              </a:lnSpc>
              <a:spcBef>
                <a:spcPts val="0"/>
              </a:spcBef>
              <a:spcAft>
                <a:spcPts val="800"/>
              </a:spcAft>
              <a:buNone/>
            </a:pPr>
            <a:r>
              <a:rPr lang="en-US" sz="1900" dirty="0">
                <a:effectLst/>
                <a:ea typeface="Calibri" panose="020F0502020204030204" pitchFamily="34" charset="0"/>
                <a:cs typeface="Times New Roman" panose="02020603050405020304" pitchFamily="18" charset="0"/>
                <a:hlinkClick r:id="rId7"/>
              </a:rPr>
              <a:t>August 2021 Primo VE Release</a:t>
            </a:r>
            <a:r>
              <a:rPr lang="en-US" sz="1900" dirty="0">
                <a:effectLst/>
                <a:ea typeface="Calibri" panose="020F0502020204030204" pitchFamily="34" charset="0"/>
                <a:cs typeface="Times New Roman" panose="02020603050405020304" pitchFamily="18" charset="0"/>
              </a:rPr>
              <a:t>: can now add copyright statement to request forms</a:t>
            </a:r>
          </a:p>
          <a:p>
            <a:pPr marL="0" marR="0" indent="0">
              <a:lnSpc>
                <a:spcPct val="107000"/>
              </a:lnSpc>
              <a:spcBef>
                <a:spcPts val="0"/>
              </a:spcBef>
              <a:spcAft>
                <a:spcPts val="800"/>
              </a:spcAft>
              <a:buNone/>
            </a:pPr>
            <a:r>
              <a:rPr lang="en-US" sz="1900" b="0" i="0" dirty="0">
                <a:cs typeface="Times New Roman" panose="02020603050405020304" pitchFamily="18" charset="0"/>
              </a:rPr>
              <a:t>Configure:</a:t>
            </a:r>
          </a:p>
          <a:p>
            <a:pPr>
              <a:lnSpc>
                <a:spcPct val="107000"/>
              </a:lnSpc>
              <a:spcBef>
                <a:spcPts val="0"/>
              </a:spcBef>
              <a:spcAft>
                <a:spcPts val="800"/>
              </a:spcAft>
            </a:pPr>
            <a:r>
              <a:rPr lang="en-US" sz="1900" b="0" i="0" dirty="0">
                <a:effectLst/>
              </a:rPr>
              <a:t>Copyright Configuration Files page (Configuration Menu &gt; Fulfillment &gt; Copyright Management &gt; Copyright Declaration) – Configure </a:t>
            </a:r>
            <a:r>
              <a:rPr lang="en-US" sz="1900" b="0" i="0" dirty="0" err="1">
                <a:effectLst/>
              </a:rPr>
              <a:t>resourceSharingCopyrights</a:t>
            </a:r>
            <a:r>
              <a:rPr lang="en-US" sz="1900" b="0" i="0" dirty="0">
                <a:effectLst/>
              </a:rPr>
              <a:t> and DigitizationRequestCopyrightDeclaration.html</a:t>
            </a:r>
          </a:p>
          <a:p>
            <a:pPr>
              <a:lnSpc>
                <a:spcPct val="107000"/>
              </a:lnSpc>
              <a:spcBef>
                <a:spcPts val="0"/>
              </a:spcBef>
              <a:spcAft>
                <a:spcPts val="800"/>
              </a:spcAft>
            </a:pPr>
            <a:r>
              <a:rPr lang="en-US" sz="1900" dirty="0"/>
              <a:t>Enable Copyright field on forms</a:t>
            </a:r>
          </a:p>
          <a:p>
            <a:pPr>
              <a:lnSpc>
                <a:spcPct val="107000"/>
              </a:lnSpc>
              <a:spcBef>
                <a:spcPts val="0"/>
              </a:spcBef>
              <a:spcAft>
                <a:spcPts val="800"/>
              </a:spcAft>
            </a:pPr>
            <a:r>
              <a:rPr lang="en-US" sz="1900" dirty="0"/>
              <a:t>Check associated labels to make sure they say what you’d like: </a:t>
            </a:r>
            <a:r>
              <a:rPr lang="en-US" sz="1900" dirty="0" err="1"/>
              <a:t>almaDigitization.copyright.sub_title</a:t>
            </a:r>
            <a:r>
              <a:rPr lang="en-US" sz="1900" dirty="0"/>
              <a:t>, </a:t>
            </a:r>
            <a:r>
              <a:rPr lang="en-US" sz="1900" dirty="0" err="1"/>
              <a:t>almaResourceSharing.copyright.sub_title</a:t>
            </a:r>
            <a:r>
              <a:rPr lang="en-US" sz="1900" dirty="0"/>
              <a:t>, and </a:t>
            </a:r>
            <a:r>
              <a:rPr lang="en-US" sz="1900" dirty="0" err="1"/>
              <a:t>nui.mandatory.copyright</a:t>
            </a:r>
            <a:endParaRPr lang="en-US" sz="1900" dirty="0"/>
          </a:p>
          <a:p>
            <a:pPr>
              <a:lnSpc>
                <a:spcPct val="107000"/>
              </a:lnSpc>
              <a:spcBef>
                <a:spcPts val="0"/>
              </a:spcBef>
              <a:spcAft>
                <a:spcPts val="800"/>
              </a:spcAft>
            </a:pPr>
            <a:endParaRPr lang="en-US" sz="1800" b="0" i="0" dirty="0">
              <a:effectLst/>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descr="request form">
            <a:extLst>
              <a:ext uri="{FF2B5EF4-FFF2-40B4-BE49-F238E27FC236}">
                <a16:creationId xmlns:a16="http://schemas.microsoft.com/office/drawing/2014/main" id="{DB48AAFF-ADDE-4D8B-B2E3-B88D73C1344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16561" y="1067375"/>
            <a:ext cx="4530808" cy="48944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229307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Accessibility</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2"/>
            <a:ext cx="4531504" cy="495107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Bef>
                <a:spcPts val="0"/>
              </a:spcBef>
              <a:spcAft>
                <a:spcPts val="800"/>
              </a:spcAft>
              <a:buNone/>
            </a:pPr>
            <a:r>
              <a:rPr lang="en-US" sz="1800" b="0" i="0" dirty="0">
                <a:latin typeface="Calibri" panose="020F0502020204030204" pitchFamily="34" charset="0"/>
                <a:cs typeface="Times New Roman" panose="02020603050405020304" pitchFamily="18" charset="0"/>
              </a:rPr>
              <a:t>Anything you modify in your Primo VE webpages intro</a:t>
            </a:r>
            <a:r>
              <a:rPr lang="en-US" sz="1800" dirty="0">
                <a:latin typeface="Calibri" panose="020F0502020204030204" pitchFamily="34" charset="0"/>
                <a:cs typeface="Times New Roman" panose="02020603050405020304" pitchFamily="18" charset="0"/>
              </a:rPr>
              <a:t>duces opportunity to break accessibility.</a:t>
            </a:r>
          </a:p>
          <a:p>
            <a:pPr marL="0" indent="0">
              <a:lnSpc>
                <a:spcPct val="107000"/>
              </a:lnSpc>
              <a:spcBef>
                <a:spcPts val="0"/>
              </a:spcBef>
              <a:spcAft>
                <a:spcPts val="800"/>
              </a:spcAft>
              <a:buNone/>
            </a:pPr>
            <a:r>
              <a:rPr lang="en-US" sz="1800" dirty="0">
                <a:latin typeface="Calibri" panose="020F0502020204030204" pitchFamily="34" charset="0"/>
                <a:cs typeface="Times New Roman" panose="02020603050405020304" pitchFamily="18" charset="0"/>
              </a:rPr>
              <a:t> Default Primo VE accessibility is fairly good: Ex Libris hired Deque to review product and they’ve been making improvements in response to the report.</a:t>
            </a:r>
            <a:endParaRPr lang="en-US" sz="1200" b="0" i="0" dirty="0">
              <a:effectLst/>
              <a:latin typeface="Segoe UI" panose="020B0502040204020203" pitchFamily="34"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to test:</a:t>
            </a:r>
          </a:p>
          <a:p>
            <a:pP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7"/>
              </a:rPr>
              <a:t>WAVE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Keyboard testing: open the site and tab through it, making sure that you can access everything via the keyboard</a:t>
            </a:r>
          </a:p>
          <a:p>
            <a:pPr marL="0" marR="0">
              <a:lnSpc>
                <a:spcPct val="107000"/>
              </a:lnSpc>
              <a:spcBef>
                <a:spcPts val="0"/>
              </a:spcBef>
              <a:spcAft>
                <a:spcPts val="800"/>
              </a:spcAft>
            </a:pPr>
            <a:r>
              <a:rPr lang="en-US" sz="1800" dirty="0" err="1">
                <a:latin typeface="Calibri" panose="020F0502020204030204" pitchFamily="34" charset="0"/>
                <a:ea typeface="Calibri" panose="020F0502020204030204" pitchFamily="34" charset="0"/>
                <a:cs typeface="Times New Roman" panose="02020603050405020304" pitchFamily="18" charset="0"/>
              </a:rPr>
              <a:t>Screenreader</a:t>
            </a:r>
            <a:r>
              <a:rPr lang="en-US" sz="1800" dirty="0">
                <a:latin typeface="Calibri" panose="020F0502020204030204" pitchFamily="34" charset="0"/>
                <a:ea typeface="Calibri" panose="020F0502020204030204" pitchFamily="34" charset="0"/>
                <a:cs typeface="Times New Roman" panose="02020603050405020304" pitchFamily="18" charset="0"/>
              </a:rPr>
              <a:t> testing: NVDA, Apple </a:t>
            </a:r>
            <a:r>
              <a:rPr lang="en-US" sz="1800" dirty="0" err="1">
                <a:latin typeface="Calibri" panose="020F0502020204030204" pitchFamily="34" charset="0"/>
                <a:ea typeface="Calibri" panose="020F0502020204030204" pitchFamily="34" charset="0"/>
                <a:cs typeface="Times New Roman" panose="02020603050405020304" pitchFamily="18" charset="0"/>
              </a:rPr>
              <a:t>VoiceOver</a:t>
            </a:r>
            <a:r>
              <a:rPr lang="en-US" sz="1800" dirty="0">
                <a:latin typeface="Calibri" panose="020F0502020204030204" pitchFamily="34" charset="0"/>
                <a:ea typeface="Calibri" panose="020F0502020204030204" pitchFamily="34" charset="0"/>
                <a:cs typeface="Times New Roman" panose="02020603050405020304" pitchFamily="18" charset="0"/>
              </a:rPr>
              <a:t>, etc.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4" name="Picture 3" descr="WAVE review">
            <a:extLst>
              <a:ext uri="{FF2B5EF4-FFF2-40B4-BE49-F238E27FC236}">
                <a16:creationId xmlns:a16="http://schemas.microsoft.com/office/drawing/2014/main" id="{AA1A8366-75B9-4908-8A61-1512170EFC31}"/>
              </a:ext>
            </a:extLst>
          </p:cNvPr>
          <p:cNvPicPr>
            <a:picLocks noChangeAspect="1"/>
          </p:cNvPicPr>
          <p:nvPr/>
        </p:nvPicPr>
        <p:blipFill>
          <a:blip r:embed="rId8"/>
          <a:stretch>
            <a:fillRect/>
          </a:stretch>
        </p:blipFill>
        <p:spPr>
          <a:xfrm>
            <a:off x="5794573" y="1284515"/>
            <a:ext cx="6074488" cy="46773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05821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a:solidFill>
                  <a:srgbClr val="4472C4">
                    <a:lumMod val="75000"/>
                  </a:srgbClr>
                </a:solidFill>
                <a:latin typeface="Arial"/>
                <a:cs typeface="Arial"/>
              </a:rPr>
              <a:t>Demo &amp; Questions</a:t>
            </a:r>
            <a:r>
              <a:rPr lang="en-US" sz="3200" b="1" dirty="0">
                <a:solidFill>
                  <a:srgbClr val="4472C4">
                    <a:lumMod val="75000"/>
                  </a:srgbClr>
                </a:solidFill>
                <a:latin typeface="Arial"/>
                <a:cs typeface="Arial"/>
              </a:rPr>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Tree>
    <p:extLst>
      <p:ext uri="{BB962C8B-B14F-4D97-AF65-F5344CB8AC3E}">
        <p14:creationId xmlns:p14="http://schemas.microsoft.com/office/powerpoint/2010/main" val="3003951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4472C4">
                    <a:lumMod val="75000"/>
                  </a:srgbClr>
                </a:solidFill>
                <a:effectLst/>
                <a:uLnTx/>
                <a:uFillTx/>
                <a:latin typeface="Arial"/>
                <a:ea typeface="+mn-ea"/>
                <a:cs typeface="Arial"/>
              </a:rPr>
              <a:t>Plan for Today</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lnSpc>
                <a:spcPct val="107000"/>
              </a:lnSpc>
              <a:spcBef>
                <a:spcPts val="0"/>
              </a:spcBef>
              <a:spcAft>
                <a:spcPts val="800"/>
              </a:spcAft>
            </a:pPr>
            <a:r>
              <a:rPr lang="en-US">
                <a:effectLst/>
                <a:latin typeface="Calibri" panose="020F0502020204030204" pitchFamily="34" charset="0"/>
                <a:ea typeface="Calibri" panose="020F0502020204030204" pitchFamily="34" charset="0"/>
                <a:cs typeface="Times New Roman" panose="02020603050405020304" pitchFamily="18" charset="0"/>
              </a:rPr>
              <a:t>Focus </a:t>
            </a:r>
            <a:r>
              <a:rPr lang="en-US" dirty="0">
                <a:effectLst/>
                <a:latin typeface="Calibri" panose="020F0502020204030204" pitchFamily="34" charset="0"/>
                <a:ea typeface="Calibri" panose="020F0502020204030204" pitchFamily="34" charset="0"/>
                <a:cs typeface="Times New Roman" panose="02020603050405020304" pitchFamily="18" charset="0"/>
              </a:rPr>
              <a:t>on design choices, not setting up scopes or other Primo VE customization</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Anatomy of the Primo web pages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Editing labels</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Editing configuration package</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Primo Studio</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Accessibility checking</a:t>
            </a: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Tree>
    <p:extLst>
      <p:ext uri="{BB962C8B-B14F-4D97-AF65-F5344CB8AC3E}">
        <p14:creationId xmlns:p14="http://schemas.microsoft.com/office/powerpoint/2010/main" val="1114860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Primo Web Design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14" name="Content Placeholder 2">
            <a:extLst>
              <a:ext uri="{FF2B5EF4-FFF2-40B4-BE49-F238E27FC236}">
                <a16:creationId xmlns:a16="http://schemas.microsoft.com/office/drawing/2014/main" id="{D2FF194E-2E4E-47A2-BEF5-72F2C46F8424}"/>
              </a:ext>
            </a:extLst>
          </p:cNvPr>
          <p:cNvSpPr txBox="1">
            <a:spLocks/>
          </p:cNvSpPr>
          <p:nvPr/>
        </p:nvSpPr>
        <p:spPr>
          <a:xfrm>
            <a:off x="922361" y="1534473"/>
            <a:ext cx="5397942"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Can edit most areas of the pages through either labels or customization package</a:t>
            </a:r>
          </a:p>
          <a:p>
            <a:pPr marL="0"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7"/>
              </a:rPr>
              <a:t>Ex Libris Primo VE Customization Best Practices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Good overview of ways to edit labels/customization package</a:t>
            </a:r>
          </a:p>
          <a:p>
            <a:pPr>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Provides underlying code for </a:t>
            </a:r>
            <a:r>
              <a:rPr lang="en-US" sz="2400" dirty="0">
                <a:latin typeface="Calibri" panose="020F0502020204030204" pitchFamily="34" charset="0"/>
                <a:ea typeface="Calibri" panose="020F0502020204030204" pitchFamily="34" charset="0"/>
                <a:cs typeface="Times New Roman" panose="02020603050405020304" pitchFamily="18" charset="0"/>
              </a:rPr>
              <a:t>many components of the pages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primo ve upper menu">
            <a:extLst>
              <a:ext uri="{FF2B5EF4-FFF2-40B4-BE49-F238E27FC236}">
                <a16:creationId xmlns:a16="http://schemas.microsoft.com/office/drawing/2014/main" id="{D1B5CDA8-82CE-4724-83BC-8C251D840701}"/>
              </a:ext>
            </a:extLst>
          </p:cNvPr>
          <p:cNvPicPr>
            <a:picLocks noChangeAspect="1"/>
          </p:cNvPicPr>
          <p:nvPr/>
        </p:nvPicPr>
        <p:blipFill>
          <a:blip r:embed="rId8"/>
          <a:stretch>
            <a:fillRect/>
          </a:stretch>
        </p:blipFill>
        <p:spPr>
          <a:xfrm>
            <a:off x="6549092" y="1662113"/>
            <a:ext cx="5420165" cy="316674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9359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Identifying Source of Content: Labels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
        <p:nvSpPr>
          <p:cNvPr id="14" name="Content Placeholder 2">
            <a:extLst>
              <a:ext uri="{FF2B5EF4-FFF2-40B4-BE49-F238E27FC236}">
                <a16:creationId xmlns:a16="http://schemas.microsoft.com/office/drawing/2014/main" id="{D2FF194E-2E4E-47A2-BEF5-72F2C46F8424}"/>
              </a:ext>
            </a:extLst>
          </p:cNvPr>
          <p:cNvSpPr txBox="1">
            <a:spLocks/>
          </p:cNvSpPr>
          <p:nvPr/>
        </p:nvSpPr>
        <p:spPr>
          <a:xfrm>
            <a:off x="922361" y="1534473"/>
            <a:ext cx="4362451"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Bef>
                <a:spcPts val="0"/>
              </a:spcBef>
              <a:spcAft>
                <a:spcPts val="8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Is it a label or part of the customization package </a:t>
            </a:r>
            <a:r>
              <a:rPr lang="en-US" sz="2400" dirty="0" err="1">
                <a:latin typeface="Calibri" panose="020F0502020204030204" pitchFamily="34" charset="0"/>
                <a:ea typeface="Calibri" panose="020F0502020204030204" pitchFamily="34" charset="0"/>
                <a:cs typeface="Times New Roman" panose="02020603050405020304" pitchFamily="18" charset="0"/>
              </a:rPr>
              <a:t>css</a:t>
            </a:r>
            <a:r>
              <a:rPr lang="en-US" sz="24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Inspect page code: in Chrome, right click on element you want to check, choose Inspect</a:t>
            </a:r>
          </a:p>
          <a:p>
            <a:pPr>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Translate= gives us the label name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BE6258FB-C5F5-4092-B523-A08E6E63D25B}"/>
              </a:ext>
            </a:extLst>
          </p:cNvPr>
          <p:cNvPicPr>
            <a:picLocks noChangeAspect="1"/>
          </p:cNvPicPr>
          <p:nvPr/>
        </p:nvPicPr>
        <p:blipFill rotWithShape="1">
          <a:blip r:embed="rId7"/>
          <a:srcRect t="1" b="-4916"/>
          <a:stretch/>
        </p:blipFill>
        <p:spPr>
          <a:xfrm>
            <a:off x="5437212" y="1422610"/>
            <a:ext cx="3079908" cy="30580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code for view online">
            <a:extLst>
              <a:ext uri="{FF2B5EF4-FFF2-40B4-BE49-F238E27FC236}">
                <a16:creationId xmlns:a16="http://schemas.microsoft.com/office/drawing/2014/main" id="{86EF4D89-2D65-4B45-8FC6-3093BD4E1AD6}"/>
              </a:ext>
            </a:extLst>
          </p:cNvPr>
          <p:cNvPicPr>
            <a:picLocks noChangeAspect="1"/>
          </p:cNvPicPr>
          <p:nvPr/>
        </p:nvPicPr>
        <p:blipFill>
          <a:blip r:embed="rId8"/>
          <a:stretch>
            <a:fillRect/>
          </a:stretch>
        </p:blipFill>
        <p:spPr>
          <a:xfrm>
            <a:off x="7747209" y="2065326"/>
            <a:ext cx="4362450" cy="381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88239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Editing Labels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
        <p:nvSpPr>
          <p:cNvPr id="14" name="Content Placeholder 2">
            <a:extLst>
              <a:ext uri="{FF2B5EF4-FFF2-40B4-BE49-F238E27FC236}">
                <a16:creationId xmlns:a16="http://schemas.microsoft.com/office/drawing/2014/main" id="{D2FF194E-2E4E-47A2-BEF5-72F2C46F8424}"/>
              </a:ext>
            </a:extLst>
          </p:cNvPr>
          <p:cNvSpPr txBox="1">
            <a:spLocks/>
          </p:cNvSpPr>
          <p:nvPr/>
        </p:nvSpPr>
        <p:spPr>
          <a:xfrm>
            <a:off x="922361" y="1534473"/>
            <a:ext cx="6149374" cy="199983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Config-&gt;Discovery-&gt;Display Configuration-&gt;Labels</a:t>
            </a:r>
          </a:p>
          <a:p>
            <a:pPr marL="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Can search by label name or description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4" name="Picture 3" descr="edit labels">
            <a:extLst>
              <a:ext uri="{FF2B5EF4-FFF2-40B4-BE49-F238E27FC236}">
                <a16:creationId xmlns:a16="http://schemas.microsoft.com/office/drawing/2014/main" id="{E1216CE5-6BDD-4028-9713-384AC8B026CD}"/>
              </a:ext>
            </a:extLst>
          </p:cNvPr>
          <p:cNvPicPr>
            <a:picLocks noChangeAspect="1"/>
          </p:cNvPicPr>
          <p:nvPr/>
        </p:nvPicPr>
        <p:blipFill>
          <a:blip r:embed="rId7"/>
          <a:stretch>
            <a:fillRect/>
          </a:stretch>
        </p:blipFill>
        <p:spPr>
          <a:xfrm>
            <a:off x="7697246" y="880239"/>
            <a:ext cx="2962804" cy="2535887"/>
          </a:xfrm>
          <a:prstGeom prst="rect">
            <a:avLst/>
          </a:prstGeom>
        </p:spPr>
      </p:pic>
      <p:pic>
        <p:nvPicPr>
          <p:cNvPr id="6" name="Picture 5">
            <a:extLst>
              <a:ext uri="{FF2B5EF4-FFF2-40B4-BE49-F238E27FC236}">
                <a16:creationId xmlns:a16="http://schemas.microsoft.com/office/drawing/2014/main" id="{03BFC1A7-CD34-4C3B-B644-8F690CCEBD08}"/>
              </a:ext>
            </a:extLst>
          </p:cNvPr>
          <p:cNvPicPr>
            <a:picLocks noChangeAspect="1"/>
          </p:cNvPicPr>
          <p:nvPr/>
        </p:nvPicPr>
        <p:blipFill>
          <a:blip r:embed="rId8"/>
          <a:stretch>
            <a:fillRect/>
          </a:stretch>
        </p:blipFill>
        <p:spPr>
          <a:xfrm>
            <a:off x="1089061" y="3731044"/>
            <a:ext cx="9026435" cy="2319345"/>
          </a:xfrm>
          <a:prstGeom prst="rect">
            <a:avLst/>
          </a:prstGeom>
        </p:spPr>
      </p:pic>
    </p:spTree>
    <p:extLst>
      <p:ext uri="{BB962C8B-B14F-4D97-AF65-F5344CB8AC3E}">
        <p14:creationId xmlns:p14="http://schemas.microsoft.com/office/powerpoint/2010/main" val="1859904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Editing Labels, cont.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
        <p:nvSpPr>
          <p:cNvPr id="14" name="Content Placeholder 2">
            <a:extLst>
              <a:ext uri="{FF2B5EF4-FFF2-40B4-BE49-F238E27FC236}">
                <a16:creationId xmlns:a16="http://schemas.microsoft.com/office/drawing/2014/main" id="{D2FF194E-2E4E-47A2-BEF5-72F2C46F8424}"/>
              </a:ext>
            </a:extLst>
          </p:cNvPr>
          <p:cNvSpPr txBox="1">
            <a:spLocks/>
          </p:cNvSpPr>
          <p:nvPr/>
        </p:nvSpPr>
        <p:spPr>
          <a:xfrm>
            <a:off x="922361" y="1534473"/>
            <a:ext cx="4106186" cy="461121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Click three dots to edit table, search page for code</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Can change wording in tables and add basic html style code like &lt;span style=“color:#ff0000;”&gt;View Online&lt;/span&gt;</a:t>
            </a:r>
          </a:p>
          <a:p>
            <a:pPr marL="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If you have multiple Views, changes will be applied to all views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5" name="Picture 4" descr="delivery code">
            <a:extLst>
              <a:ext uri="{FF2B5EF4-FFF2-40B4-BE49-F238E27FC236}">
                <a16:creationId xmlns:a16="http://schemas.microsoft.com/office/drawing/2014/main" id="{39AF0D22-CB3C-4A08-A274-B373D718897E}"/>
              </a:ext>
            </a:extLst>
          </p:cNvPr>
          <p:cNvPicPr>
            <a:picLocks noChangeAspect="1"/>
          </p:cNvPicPr>
          <p:nvPr/>
        </p:nvPicPr>
        <p:blipFill>
          <a:blip r:embed="rId7"/>
          <a:stretch>
            <a:fillRect/>
          </a:stretch>
        </p:blipFill>
        <p:spPr>
          <a:xfrm>
            <a:off x="5606521" y="1780634"/>
            <a:ext cx="6262540" cy="12595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01143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Identifying Source of Style: CSS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515600" cy="150704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
        <p:nvSpPr>
          <p:cNvPr id="14" name="Content Placeholder 2">
            <a:extLst>
              <a:ext uri="{FF2B5EF4-FFF2-40B4-BE49-F238E27FC236}">
                <a16:creationId xmlns:a16="http://schemas.microsoft.com/office/drawing/2014/main" id="{D2FF194E-2E4E-47A2-BEF5-72F2C46F8424}"/>
              </a:ext>
            </a:extLst>
          </p:cNvPr>
          <p:cNvSpPr txBox="1">
            <a:spLocks/>
          </p:cNvSpPr>
          <p:nvPr/>
        </p:nvSpPr>
        <p:spPr>
          <a:xfrm>
            <a:off x="922361" y="1534473"/>
            <a:ext cx="10728533" cy="1948872"/>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Bef>
                <a:spcPts val="0"/>
              </a:spcBef>
              <a:spcAft>
                <a:spcPts val="8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Is it a label or part of the customization package </a:t>
            </a:r>
            <a:r>
              <a:rPr lang="en-US" sz="2400" dirty="0" err="1">
                <a:latin typeface="Calibri" panose="020F0502020204030204" pitchFamily="34" charset="0"/>
                <a:ea typeface="Calibri" panose="020F0502020204030204" pitchFamily="34" charset="0"/>
                <a:cs typeface="Times New Roman" panose="02020603050405020304" pitchFamily="18" charset="0"/>
              </a:rPr>
              <a:t>css</a:t>
            </a:r>
            <a:r>
              <a:rPr lang="en-US" sz="24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Inspect page code: may have to play around to figure out where code lives</a:t>
            </a:r>
          </a:p>
          <a:p>
            <a:pPr>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Can have different code for different views</a:t>
            </a:r>
          </a:p>
          <a:p>
            <a:pPr>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Test thoroughly: changing one link’s code may change all links</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inspect alert bar">
            <a:extLst>
              <a:ext uri="{FF2B5EF4-FFF2-40B4-BE49-F238E27FC236}">
                <a16:creationId xmlns:a16="http://schemas.microsoft.com/office/drawing/2014/main" id="{E3EFBDC4-2BAB-4F47-8C3B-1B886FAE0771}"/>
              </a:ext>
            </a:extLst>
          </p:cNvPr>
          <p:cNvPicPr>
            <a:picLocks noChangeAspect="1"/>
          </p:cNvPicPr>
          <p:nvPr/>
        </p:nvPicPr>
        <p:blipFill>
          <a:blip r:embed="rId7"/>
          <a:stretch>
            <a:fillRect/>
          </a:stretch>
        </p:blipFill>
        <p:spPr>
          <a:xfrm>
            <a:off x="414337" y="3671516"/>
            <a:ext cx="11363325" cy="228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17265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Editing Configuration Package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
        <p:nvSpPr>
          <p:cNvPr id="14" name="Content Placeholder 2">
            <a:extLst>
              <a:ext uri="{FF2B5EF4-FFF2-40B4-BE49-F238E27FC236}">
                <a16:creationId xmlns:a16="http://schemas.microsoft.com/office/drawing/2014/main" id="{D2FF194E-2E4E-47A2-BEF5-72F2C46F8424}"/>
              </a:ext>
            </a:extLst>
          </p:cNvPr>
          <p:cNvSpPr txBox="1">
            <a:spLocks/>
          </p:cNvSpPr>
          <p:nvPr/>
        </p:nvSpPr>
        <p:spPr>
          <a:xfrm>
            <a:off x="922361" y="1534473"/>
            <a:ext cx="4718151" cy="4351338"/>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hlinkClick r:id="rId7"/>
              </a:rPr>
              <a:t>How do I make changes to Primo VE using the Configuration Package?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Best practices:</a:t>
            </a:r>
          </a:p>
          <a:p>
            <a:pPr>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Set up a test site by creating a duplicate view</a:t>
            </a:r>
          </a:p>
          <a:p>
            <a:pPr>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Download original config package and rename to duplicate view name</a:t>
            </a:r>
          </a:p>
          <a:p>
            <a:pPr>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Make sure that you zip the package at the correct level – will download with extra top level folder</a:t>
            </a:r>
          </a:p>
          <a:p>
            <a:pPr>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Make sure there are no thumbnail files created </a:t>
            </a:r>
            <a:endParaRPr lang="en-US" sz="2000"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4" name="Picture 3" descr="duplicate view">
            <a:extLst>
              <a:ext uri="{FF2B5EF4-FFF2-40B4-BE49-F238E27FC236}">
                <a16:creationId xmlns:a16="http://schemas.microsoft.com/office/drawing/2014/main" id="{9BB3CC77-BA74-480A-99EC-F80CC44F483B}"/>
              </a:ext>
            </a:extLst>
          </p:cNvPr>
          <p:cNvPicPr>
            <a:picLocks noChangeAspect="1"/>
          </p:cNvPicPr>
          <p:nvPr/>
        </p:nvPicPr>
        <p:blipFill>
          <a:blip r:embed="rId8"/>
          <a:stretch>
            <a:fillRect/>
          </a:stretch>
        </p:blipFill>
        <p:spPr>
          <a:xfrm>
            <a:off x="5904341" y="1818842"/>
            <a:ext cx="5820767" cy="262938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89828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472C4">
                    <a:lumMod val="75000"/>
                  </a:srgbClr>
                </a:solidFill>
                <a:effectLst/>
                <a:uLnTx/>
                <a:uFillTx/>
                <a:latin typeface="Arial"/>
                <a:ea typeface="+mn-ea"/>
                <a:cs typeface="Arial"/>
              </a:rPr>
              <a:t>Primo Studio?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rtl="0" fontAlgn="base">
              <a:buNone/>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
        <p:nvSpPr>
          <p:cNvPr id="14" name="Content Placeholder 2">
            <a:extLst>
              <a:ext uri="{FF2B5EF4-FFF2-40B4-BE49-F238E27FC236}">
                <a16:creationId xmlns:a16="http://schemas.microsoft.com/office/drawing/2014/main" id="{D2FF194E-2E4E-47A2-BEF5-72F2C46F8424}"/>
              </a:ext>
            </a:extLst>
          </p:cNvPr>
          <p:cNvSpPr txBox="1">
            <a:spLocks/>
          </p:cNvSpPr>
          <p:nvPr/>
        </p:nvSpPr>
        <p:spPr>
          <a:xfrm>
            <a:off x="922361" y="1534473"/>
            <a:ext cx="4142799"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07000"/>
              </a:lnSpc>
              <a:spcBef>
                <a:spcPts val="0"/>
              </a:spcBef>
              <a:spcAft>
                <a:spcPts val="800"/>
              </a:spcAft>
              <a:buNone/>
            </a:pPr>
            <a:r>
              <a:rPr lang="en-US" sz="2400" dirty="0">
                <a:effectLst/>
                <a:ea typeface="Calibri" panose="020F0502020204030204" pitchFamily="34" charset="0"/>
                <a:cs typeface="Times New Roman" panose="02020603050405020304" pitchFamily="18" charset="0"/>
              </a:rPr>
              <a:t>Supposed to be able to load current package and edit that, haven’t had much luck</a:t>
            </a:r>
          </a:p>
          <a:p>
            <a:pPr marL="0" marR="0" indent="0">
              <a:lnSpc>
                <a:spcPct val="107000"/>
              </a:lnSpc>
              <a:spcBef>
                <a:spcPts val="0"/>
              </a:spcBef>
              <a:spcAft>
                <a:spcPts val="800"/>
              </a:spcAft>
              <a:buNone/>
            </a:pPr>
            <a:r>
              <a:rPr lang="en-US" sz="2400" b="0" i="0" dirty="0">
                <a:solidFill>
                  <a:srgbClr val="000000"/>
                </a:solidFill>
                <a:cs typeface="Times New Roman" panose="02020603050405020304" pitchFamily="18" charset="0"/>
              </a:rPr>
              <a:t>Submit a Salesforce case if you want to use it (</a:t>
            </a:r>
            <a:r>
              <a:rPr lang="en-US" sz="2400" dirty="0">
                <a:solidFill>
                  <a:srgbClr val="000000"/>
                </a:solidFill>
                <a:cs typeface="Times New Roman" panose="02020603050405020304" pitchFamily="18" charset="0"/>
              </a:rPr>
              <a:t>and copy me)</a:t>
            </a:r>
            <a:endParaRPr lang="en-US" sz="2400" b="0" i="0" dirty="0">
              <a:solidFill>
                <a:srgbClr val="000000"/>
              </a:solidFill>
              <a:effectLst/>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pic>
        <p:nvPicPr>
          <p:cNvPr id="4" name="Picture 3" descr="primo studio">
            <a:extLst>
              <a:ext uri="{FF2B5EF4-FFF2-40B4-BE49-F238E27FC236}">
                <a16:creationId xmlns:a16="http://schemas.microsoft.com/office/drawing/2014/main" id="{34C9F346-6060-4BDA-85CC-070CA7B15431}"/>
              </a:ext>
            </a:extLst>
          </p:cNvPr>
          <p:cNvPicPr>
            <a:picLocks noChangeAspect="1"/>
          </p:cNvPicPr>
          <p:nvPr/>
        </p:nvPicPr>
        <p:blipFill>
          <a:blip r:embed="rId7"/>
          <a:stretch>
            <a:fillRect/>
          </a:stretch>
        </p:blipFill>
        <p:spPr>
          <a:xfrm>
            <a:off x="6660282" y="1118967"/>
            <a:ext cx="3914775" cy="41529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009071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655</TotalTime>
  <Words>1025</Words>
  <Application>Microsoft Office PowerPoint</Application>
  <PresentationFormat>Widescreen</PresentationFormat>
  <Paragraphs>116</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Eichelberger</dc:creator>
  <cp:lastModifiedBy>Michelle Eichelberger</cp:lastModifiedBy>
  <cp:revision>29</cp:revision>
  <dcterms:created xsi:type="dcterms:W3CDTF">2021-04-13T15:48:12Z</dcterms:created>
  <dcterms:modified xsi:type="dcterms:W3CDTF">2021-09-30T16:52:01Z</dcterms:modified>
</cp:coreProperties>
</file>