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8" r:id="rId5"/>
    <p:sldId id="373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409" r:id="rId14"/>
    <p:sldId id="400" r:id="rId15"/>
    <p:sldId id="401" r:id="rId16"/>
    <p:sldId id="402" r:id="rId17"/>
    <p:sldId id="403" r:id="rId18"/>
    <p:sldId id="404" r:id="rId19"/>
    <p:sldId id="405" r:id="rId20"/>
    <p:sldId id="410" r:id="rId21"/>
    <p:sldId id="408" r:id="rId22"/>
    <p:sldId id="407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Kristy" initials="LK" lastIdx="1" clrIdx="0">
    <p:extLst>
      <p:ext uri="{19B8F6BF-5375-455C-9EA6-DF929625EA0E}">
        <p15:presenceInfo xmlns:p15="http://schemas.microsoft.com/office/powerpoint/2012/main" userId="S::kristy.lee@suny.edu::2d31e6a3-3620-42ae-af19-7fd6f5c2456c" providerId="AD"/>
      </p:ext>
    </p:extLst>
  </p:cmAuthor>
  <p:cmAuthor id="2" name="Perry, Susan" initials="PS" lastIdx="1" clrIdx="1">
    <p:extLst>
      <p:ext uri="{19B8F6BF-5375-455C-9EA6-DF929625EA0E}">
        <p15:presenceInfo xmlns:p15="http://schemas.microsoft.com/office/powerpoint/2012/main" userId="S::susan.perry@suny.edu::ea21311d-03e0-498d-b20b-c0d2cb5e17f1" providerId="AD"/>
      </p:ext>
    </p:extLst>
  </p:cmAuthor>
  <p:cmAuthor id="3" name="Pritting, Shannon" initials="PS" lastIdx="1" clrIdx="2">
    <p:extLst>
      <p:ext uri="{19B8F6BF-5375-455C-9EA6-DF929625EA0E}">
        <p15:presenceInfo xmlns:p15="http://schemas.microsoft.com/office/powerpoint/2012/main" userId="S::shannon.pritting@suny.edu::b6acce8b-3193-4a7b-b3b8-1dc43a9f8d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7E414-CB64-1812-49ED-5EAF261BF9AD}" v="63" dt="2020-02-26T13:09:05.783"/>
    <p1510:client id="{06495BAF-D5DA-44CA-9629-C10900F97545}" v="252" dt="2020-03-16T12:59:03.175"/>
    <p1510:client id="{0C94FC69-880B-4C8B-8770-1AA3187E176E}" v="161" dt="2020-02-25T18:38:27.333"/>
    <p1510:client id="{0FCDDB37-7FDF-48CE-8D64-9446746EBFB8}" v="152" dt="2020-02-25T19:46:01.310"/>
    <p1510:client id="{17E99B41-A942-44F8-209F-25EF3E8C4B90}" v="4238" dt="2019-12-18T14:16:59.997"/>
    <p1510:client id="{186F4C65-84A0-4402-AC8B-C47C556B8B77}" v="27" dt="2020-03-13T13:20:56.760"/>
    <p1510:client id="{20D63E69-3422-49DF-853E-E39291D7816B}" v="446" dt="2020-02-26T02:02:15.720"/>
    <p1510:client id="{297883DD-4DCF-4E38-BD1A-4EDE744DE061}" v="1184" dt="2020-02-26T13:02:42.428"/>
    <p1510:client id="{2A9211E1-95D1-4F24-B8FF-872FDD9EB7C9}" v="1037" dt="2020-02-24T18:45:31.249"/>
    <p1510:client id="{33AFC0B6-4789-75BF-AC6B-CF57E9E6A262}" v="1411" dt="2019-12-17T15:36:41.485"/>
    <p1510:client id="{3664291C-F7F7-9B6C-78AC-E48BAB7F7FEA}" v="23" dt="2019-12-19T16:34:17.710"/>
    <p1510:client id="{3786156B-B01D-40E4-954C-C19E44737BD8}" v="88" dt="2020-02-26T15:23:35.174"/>
    <p1510:client id="{39ED53E0-918D-8574-A044-1AB31ACEFFD6}" v="528" dt="2019-12-17T14:43:51.331"/>
    <p1510:client id="{41101A6C-3FA8-4AB6-AEF4-AEE61A7F1AFD}" v="1723" dt="2020-02-25T03:10:47.469"/>
    <p1510:client id="{4528CB39-D4F9-8285-3728-8F675AF05EB2}" v="1444" dt="2020-01-30T22:32:25.537"/>
    <p1510:client id="{47BCD0B3-540A-BB4C-FCD6-34DD3B1CA44F}" v="4213" dt="2019-11-25T15:13:39.454"/>
    <p1510:client id="{47C196C7-8FF7-4C13-BDC0-C05A532FFF89}" v="98" dt="2020-02-25T18:33:44.968"/>
    <p1510:client id="{4DCF6428-78AE-4504-A3E2-B50BCED0F8DF}" v="377" dt="2020-03-16T13:37:42.169"/>
    <p1510:client id="{5196E8E8-91E1-782D-9BDA-D07642CC0DBF}" v="43" dt="2019-12-17T20:57:19.051"/>
    <p1510:client id="{58D3AE9A-255A-4399-8FB9-96E173E5B667}" v="18" dt="2020-03-13T22:19:25.838"/>
    <p1510:client id="{5EFB3B96-DFF9-38CB-B426-04A1FFEFD418}" v="294" dt="2020-01-29T20:03:23.593"/>
    <p1510:client id="{63BBCE3E-1C5D-4429-A808-42D9255BF4D5}" v="409" dt="2020-03-16T14:43:07.722"/>
    <p1510:client id="{6CCD8EC2-57A7-790B-4110-7235B51D28C7}" v="14" dt="2020-01-31T18:37:12.628"/>
    <p1510:client id="{6F5CC9B4-24B4-4C2C-B91B-6C2BA9C08180}" v="81" dt="2020-02-26T13:16:36.277"/>
    <p1510:client id="{6F8FF3C6-7AD3-4474-AC06-80F50DF2B3D3}" v="946" dt="2020-02-25T02:18:16.665"/>
    <p1510:client id="{70B6F4B7-AC68-4AEB-9AE0-05D95A3DF6FF}" v="1232" dt="2020-03-16T12:31:23.009"/>
    <p1510:client id="{7276A786-64DF-ACB5-E484-4D755BE7823A}" v="1592" dt="2019-11-22T17:50:44.021"/>
    <p1510:client id="{77A21966-F73E-7C57-0BD4-D8324FDA4BF0}" v="25" dt="2019-11-25T14:01:24.521"/>
    <p1510:client id="{7B531D46-4642-4C93-928E-7931A6A929D8}" v="583" dt="2020-02-25T17:45:47.878"/>
    <p1510:client id="{7CC98E81-D07E-4A79-A184-2712391ABA53}" v="229" dt="2020-03-14T20:51:50.259"/>
    <p1510:client id="{802BDC03-7EFC-4823-8867-F96014E19CCB}" v="837" dt="2020-03-14T20:42:52.274"/>
    <p1510:client id="{807F1111-CE9D-4AFC-8C60-78469051812F}" v="67" dt="2020-03-13T15:58:07.289"/>
    <p1510:client id="{82AB8BE0-3DF9-4237-8680-9D03B4DF4CAA}" v="3406" dt="2020-03-15T17:55:50.627"/>
    <p1510:client id="{845C1AE3-CFE3-4A06-B94E-D9C3F82B0955}" v="527" dt="2020-02-25T19:16:36.732"/>
    <p1510:client id="{8CA18D56-9F6E-46E1-B1C1-15CB733564AA}" v="4" dt="2020-03-16T12:53:23.916"/>
    <p1510:client id="{8D7CB70D-D89A-07D1-3FBD-05DDD875C612}" v="189" dt="2020-01-31T16:32:20.069"/>
    <p1510:client id="{8EA4069A-AF79-2E8D-F89C-3314F084224B}" v="1380" dt="2019-11-21T22:02:56.722"/>
    <p1510:client id="{95996ABF-0A63-DDCA-84FE-F5397029CB06}" v="58" dt="2019-11-25T15:46:46.421"/>
    <p1510:client id="{9FBC912F-458F-60D7-FF8A-900AABBA3E84}" v="1635" dt="2020-01-31T15:58:51.960"/>
    <p1510:client id="{A25BF2A1-8334-59BC-9935-4270B5226B87}" v="30" dt="2019-12-17T13:32:48.774"/>
    <p1510:client id="{A5127995-E5E5-D62E-EEE8-37CE4B4F8FB4}" v="4" dt="2020-02-26T20:56:18.991"/>
    <p1510:client id="{AAB15DB8-54E8-F7E7-3D6F-C41EA74F21AA}" v="316" dt="2019-12-19T16:30:26.143"/>
    <p1510:client id="{AD74D8AD-91A4-4CA7-AD6A-122EC9AB8A1E}" v="22" dt="2020-03-16T14:53:08.139"/>
    <p1510:client id="{B00DB8BC-47C5-C2F9-85A6-6AB912D50495}" v="949" dt="2020-01-29T22:24:10.668"/>
    <p1510:client id="{B4F43940-28F3-F34F-F984-8A586CACC10E}" v="763" dt="2019-12-19T14:56:44.820"/>
    <p1510:client id="{B5BF85F2-A785-B4D3-775A-110AE5A4F514}" v="59" dt="2020-01-29T14:22:17.699"/>
    <p1510:client id="{BB767904-2ECB-B142-FB6F-3996BC4FBB58}" v="390" dt="2019-12-17T19:26:29.871"/>
    <p1510:client id="{BB7851F1-BAC8-42DE-80D3-543F2A2FFE54}" v="161" dt="2020-02-25T21:11:41.068"/>
    <p1510:client id="{BC12120F-AB19-3423-A346-09C832DBCC10}" v="86" dt="2019-12-17T15:56:16.725"/>
    <p1510:client id="{C8C00029-3A95-483E-8C24-3E2B1EA19F40}" v="2339" dt="2020-02-25T23:58:23.423"/>
    <p1510:client id="{D089E28D-ED8D-43F4-87EE-4559A93CEBA0}" v="2449" dt="2020-02-24T23:22:04.107"/>
    <p1510:client id="{D223DE50-5CCF-2AAA-3829-C7879558EA5C}" v="1673" dt="2019-12-17T18:03:50.528"/>
    <p1510:client id="{D318B461-A755-44A0-A921-5DE2DE2DBA7D}" v="87" dt="2020-02-24T17:52:01.729"/>
    <p1510:client id="{D7AB4F6F-890F-783D-1890-69F9362CD6D1}" v="1" dt="2019-12-19T14:58:01.264"/>
    <p1510:client id="{D96CEC56-2978-1474-BF3D-6F75305EA8C1}" v="398" dt="2019-11-25T16:33:21.973"/>
    <p1510:client id="{D9BD3975-9384-8994-61DA-0C90AAA2EA33}" v="419" dt="2019-12-17T20:02:20.903"/>
    <p1510:client id="{DD330911-E4CD-CD07-DDFA-4A59E06BF4B4}" v="1631" dt="2020-01-29T18:39:00.568"/>
    <p1510:client id="{E20172A6-A617-0D7C-6305-6974DCFF34F8}" v="86" dt="2019-11-20T18:00:02.246"/>
    <p1510:client id="{E6541660-9BE5-BDA9-CB15-56CB578CF3F7}" v="1751" dt="2019-11-20T19:43:37.488"/>
    <p1510:client id="{EDD92261-19A7-41B6-98BF-1FBC65AABADA}" v="26" dt="2019-11-25T15:16:26.907"/>
    <p1510:client id="{EE30BF9A-4E25-E0BB-93A7-3BDD8827C544}" v="1617" dt="2019-11-22T14:29:06.881"/>
    <p1510:client id="{EF8BF069-463C-8B01-C6CA-97B72AA3FECE}" v="227" dt="2019-11-22T18:30:54.044"/>
    <p1510:client id="{F251FE9B-ECB2-40DC-9CB1-D1157EF2EE2D}" v="1" dt="2020-03-15T14:56:37.107"/>
    <p1510:client id="{F4EADDAD-6605-41D9-B6AC-77F1780EF16E}" v="699" dt="2020-02-24T19:02:50.774"/>
    <p1510:client id="{F4EC6C52-7D67-4A82-1A88-73E03EDE305B}" v="2620" dt="2020-01-30T22:00:29.903"/>
    <p1510:client id="{F80A906B-5956-DEA3-EDE9-B2671B72513A}" v="3955" dt="2020-01-31T20:03:20.541"/>
    <p1510:client id="{FE89DC86-53B3-44EF-91DA-7377328538C7}" v="22" dt="2020-02-25T02:55:16.963"/>
    <p1510:client id="{FF397968-3C6A-4BD6-957E-D2105531F331}" v="1169" dt="2020-03-14T02:23:59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97596-2E5D-A648-9D56-B43760903CF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1646-246F-1A4A-9F1A-C1A4DC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F28-12E3-2346-8468-5E332CAA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54A2-3CEA-D64F-BDF1-5C2CF89B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42F2-DA96-4B48-966C-1712BD72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8E33-77B4-8440-BDDC-85C7288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32F3-0ED7-E04C-85E3-F181025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D5E0F-94CE-AB49-B139-C62CE75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7A46-1791-D745-B0A3-EEFCED61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B2-0886-7B48-A6F3-BF7FC8C2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88D-4A71-2541-BE8B-529F9732D0D8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1CAB-8B90-B745-93D7-50094F1C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11977-B5CB-2A4B-ADE2-C2BF4090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appcenter/" TargetMode="External"/><Relationship Id="rId7" Type="http://schemas.openxmlformats.org/officeDocument/2006/relationships/image" Target="../media/image5.emf"/><Relationship Id="rId2" Type="http://schemas.openxmlformats.org/officeDocument/2006/relationships/hyperlink" Target="https://blog.springshare.com/2020/05/20/using-libcal-to-schedule-curbside-pick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hyperlink" Target="https://slcny.libanswers.com/faq/2777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mailto:info@slcny.libanswers.com" TargetMode="External"/><Relationship Id="rId7" Type="http://schemas.openxmlformats.org/officeDocument/2006/relationships/image" Target="../media/image4.emf"/><Relationship Id="rId2" Type="http://schemas.openxmlformats.org/officeDocument/2006/relationships/hyperlink" Target="https://developers.exlibrisgroup.com/blog/self-check-web-based-ap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15.png"/><Relationship Id="rId4" Type="http://schemas.openxmlformats.org/officeDocument/2006/relationships/hyperlink" Target="https://www.meescan.com/" TargetMode="Externa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mailto:info@slcny.libanswers.com" TargetMode="External"/><Relationship Id="rId7" Type="http://schemas.openxmlformats.org/officeDocument/2006/relationships/image" Target="../media/image4.emf"/><Relationship Id="rId2" Type="http://schemas.openxmlformats.org/officeDocument/2006/relationships/hyperlink" Target="https://slcny.libanswers.com/faq/31336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hyperlink" Target="https://slcny.libanswers.com/faq/3163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6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hyperlink" Target="https://slcny.libanswers.com/faq/3163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slcny.libanswers.com/faq/298510" TargetMode="External"/><Relationship Id="rId7" Type="http://schemas.openxmlformats.org/officeDocument/2006/relationships/image" Target="../media/image5.emf"/><Relationship Id="rId2" Type="http://schemas.openxmlformats.org/officeDocument/2006/relationships/hyperlink" Target="https://slcny.libanswers.com/faq/2984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hyperlink" Target="https://slcny.libanswers.com/faq/3018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hyperlink" Target="https://slcny.libanswers.com/faq/3169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hyperlink" Target="https://slcny.libanswers.com/faq/3164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hyperlink" Target="https://slcny.libanswers.com/faq/31673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5B8DE-8652-3349-89A7-95B64FA716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A505A-881F-1A4A-88CE-582A96EF6887}"/>
              </a:ext>
            </a:extLst>
          </p:cNvPr>
          <p:cNvSpPr/>
          <p:nvPr/>
        </p:nvSpPr>
        <p:spPr>
          <a:xfrm>
            <a:off x="-22204" y="0"/>
            <a:ext cx="45318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5C52C-6ED7-4448-95F6-8DE980BE9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2702041" y="1869799"/>
            <a:ext cx="1518404" cy="1455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AAC33-E9F3-144D-929D-8B85ACD4D501}"/>
              </a:ext>
            </a:extLst>
          </p:cNvPr>
          <p:cNvSpPr txBox="1"/>
          <p:nvPr/>
        </p:nvSpPr>
        <p:spPr>
          <a:xfrm>
            <a:off x="5158050" y="838495"/>
            <a:ext cx="6363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Implementing Curbside Pickup Services</a:t>
            </a:r>
            <a:endParaRPr lang="en-US" sz="6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F50B5-F939-CF44-960C-3EAE79DDFCE0}"/>
              </a:ext>
            </a:extLst>
          </p:cNvPr>
          <p:cNvCxnSpPr/>
          <p:nvPr/>
        </p:nvCxnSpPr>
        <p:spPr>
          <a:xfrm>
            <a:off x="4531801" y="-8092"/>
            <a:ext cx="0" cy="3333135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5311A9-0669-8A47-BDE2-7082927DEF72}"/>
              </a:ext>
            </a:extLst>
          </p:cNvPr>
          <p:cNvCxnSpPr/>
          <p:nvPr/>
        </p:nvCxnSpPr>
        <p:spPr>
          <a:xfrm>
            <a:off x="9602548" y="5437034"/>
            <a:ext cx="2589452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608256-D41E-7949-9F8B-A7E248C43ECB}"/>
              </a:ext>
            </a:extLst>
          </p:cNvPr>
          <p:cNvSpPr txBox="1"/>
          <p:nvPr/>
        </p:nvSpPr>
        <p:spPr>
          <a:xfrm>
            <a:off x="8339695" y="4883949"/>
            <a:ext cx="3088339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July 16, </a:t>
            </a:r>
            <a:r>
              <a:rPr lang="en-US" sz="2100" dirty="0">
                <a:solidFill>
                  <a:schemeClr val="bg1"/>
                </a:solidFill>
              </a:rPr>
              <a:t>2020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75E0D-B68C-5D4B-B4E8-1477A4D4F12D}"/>
              </a:ext>
            </a:extLst>
          </p:cNvPr>
          <p:cNvGrpSpPr/>
          <p:nvPr/>
        </p:nvGrpSpPr>
        <p:grpSpPr>
          <a:xfrm>
            <a:off x="6320303" y="6041112"/>
            <a:ext cx="5548758" cy="438513"/>
            <a:chOff x="6320303" y="6041112"/>
            <a:chExt cx="5548758" cy="4385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E6AAA6-94E2-F84D-B2F3-A25A1C3F9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C7A0F2-B015-B74A-8742-20D8D0C9A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5D5982-80F4-314F-B88D-EDBA26AE123B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C1AF34-ECD5-AB44-9CC5-56A5C068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5B42DE-6EE2-154A-975E-1B27FF79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4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61" y="2641759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Request Configuration &amp; Processing Demo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5957455" cy="42766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386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LibCal</a:t>
            </a:r>
            <a:r>
              <a:rPr lang="en-US" b="1" dirty="0" smtClean="0"/>
              <a:t>: Events Calendar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5957455" cy="42766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Can create a calendar event for each pickup time slot</a:t>
            </a:r>
          </a:p>
          <a:p>
            <a:pPr lvl="1"/>
            <a:r>
              <a:rPr lang="en-US" dirty="0" smtClean="0">
                <a:cs typeface="Calibri"/>
              </a:rPr>
              <a:t>limit number of users who can register</a:t>
            </a:r>
          </a:p>
          <a:p>
            <a:pPr lvl="1"/>
            <a:r>
              <a:rPr lang="en-US" dirty="0" smtClean="0">
                <a:cs typeface="Calibri"/>
              </a:rPr>
              <a:t>control when users can register</a:t>
            </a:r>
          </a:p>
          <a:p>
            <a:pPr lvl="1"/>
            <a:r>
              <a:rPr lang="en-US" dirty="0">
                <a:cs typeface="Calibri"/>
              </a:rPr>
              <a:t>s</a:t>
            </a:r>
            <a:r>
              <a:rPr lang="en-US" dirty="0" smtClean="0">
                <a:cs typeface="Calibri"/>
              </a:rPr>
              <a:t>end email confirmations and reminders</a:t>
            </a:r>
          </a:p>
          <a:p>
            <a:r>
              <a:rPr lang="en-US" dirty="0" smtClean="0">
                <a:cs typeface="Calibri"/>
              </a:rPr>
              <a:t>Configuration is simple but labor intensive</a:t>
            </a:r>
          </a:p>
          <a:p>
            <a:pPr lvl="1"/>
            <a:r>
              <a:rPr lang="en-US" dirty="0" smtClean="0">
                <a:cs typeface="Calibri"/>
              </a:rPr>
              <a:t>Creating event templates </a:t>
            </a:r>
            <a:r>
              <a:rPr lang="en-US" dirty="0" smtClean="0">
                <a:cs typeface="Calibri"/>
              </a:rPr>
              <a:t>and repeating events helps</a:t>
            </a:r>
            <a:r>
              <a:rPr lang="en-US" dirty="0" smtClean="0">
                <a:cs typeface="Calibri"/>
              </a:rPr>
              <a:t>!</a:t>
            </a:r>
          </a:p>
          <a:p>
            <a:r>
              <a:rPr lang="en-US" dirty="0" smtClean="0">
                <a:cs typeface="Calibri"/>
              </a:rPr>
              <a:t>Simple Interface for Users</a:t>
            </a:r>
          </a:p>
          <a:p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239" y="1239358"/>
            <a:ext cx="3396771" cy="451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799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LibCal</a:t>
            </a:r>
            <a:r>
              <a:rPr lang="en-US" b="1" dirty="0" smtClean="0"/>
              <a:t>: Events Calendar Configuration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5957455" cy="42766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alibri"/>
              </a:rPr>
              <a:t>Create Registration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alibri"/>
              </a:rPr>
              <a:t>Create </a:t>
            </a:r>
            <a:r>
              <a:rPr lang="en-US" dirty="0" smtClean="0">
                <a:cs typeface="Calibri"/>
              </a:rPr>
              <a:t>Events Calendar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alibri"/>
              </a:rPr>
              <a:t>Edit Confirmation &amp; Reminder Emails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alibri"/>
              </a:rPr>
              <a:t>Create Event </a:t>
            </a:r>
            <a:r>
              <a:rPr lang="en-US" dirty="0" smtClean="0">
                <a:cs typeface="Calibri"/>
              </a:rPr>
              <a:t>Template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/>
              </a:rPr>
              <a:t>Create Locations (if necessary</a:t>
            </a:r>
            <a:r>
              <a:rPr lang="en-US" dirty="0" smtClean="0">
                <a:cs typeface="Calibri"/>
              </a:rPr>
              <a:t>)</a:t>
            </a:r>
            <a:endParaRPr lang="en-US" dirty="0" smtClean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alibri"/>
              </a:rPr>
              <a:t>Use Template to Create Repeating or Single Calendar Events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239" y="1239358"/>
            <a:ext cx="3396771" cy="451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94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LibCal</a:t>
            </a:r>
            <a:r>
              <a:rPr lang="en-US" b="1" dirty="0" smtClean="0"/>
              <a:t>: Events Calendar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5957455" cy="42766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Can view users registered for each event</a:t>
            </a:r>
          </a:p>
          <a:p>
            <a:r>
              <a:rPr lang="en-US" dirty="0" smtClean="0">
                <a:cs typeface="Calibri"/>
              </a:rPr>
              <a:t>Can send emails to all users registered for an event</a:t>
            </a:r>
          </a:p>
          <a:p>
            <a:r>
              <a:rPr lang="en-US" dirty="0" smtClean="0">
                <a:cs typeface="Calibri"/>
              </a:rPr>
              <a:t>Unfortunately, each event must be managed separately</a:t>
            </a: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239" y="1239358"/>
            <a:ext cx="3396771" cy="451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1327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smtClean="0"/>
              <a:t>Other Scheduling 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10882746" cy="42766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 smtClean="0">
                <a:cs typeface="Calibri"/>
              </a:rPr>
              <a:t>LibCal</a:t>
            </a:r>
            <a:r>
              <a:rPr lang="en-US" dirty="0" smtClean="0">
                <a:cs typeface="Calibri"/>
              </a:rPr>
              <a:t> Seats</a:t>
            </a:r>
          </a:p>
          <a:p>
            <a:pPr lvl="1"/>
            <a:r>
              <a:rPr lang="en-US" dirty="0" smtClean="0">
                <a:cs typeface="Calibri"/>
              </a:rPr>
              <a:t>Additional </a:t>
            </a:r>
            <a:r>
              <a:rPr lang="en-US" dirty="0">
                <a:cs typeface="Calibri"/>
              </a:rPr>
              <a:t>information: </a:t>
            </a:r>
            <a:r>
              <a:rPr lang="en-US" dirty="0">
                <a:cs typeface="Calibri"/>
                <a:hlinkClick r:id="rId2"/>
              </a:rPr>
              <a:t>https://blog.springshare.com/2020/05/20/using-libcal-to-schedule-curbside-pickup</a:t>
            </a:r>
            <a:r>
              <a:rPr lang="en-US" dirty="0" smtClean="0">
                <a:cs typeface="Calibri"/>
                <a:hlinkClick r:id="rId2"/>
              </a:rPr>
              <a:t>/</a:t>
            </a:r>
            <a:endParaRPr lang="en-US" dirty="0" smtClean="0">
              <a:cs typeface="Calibri"/>
            </a:endParaRPr>
          </a:p>
          <a:p>
            <a:pPr lvl="1"/>
            <a:r>
              <a:rPr lang="en-US" dirty="0" smtClean="0">
                <a:cs typeface="Calibri"/>
              </a:rPr>
              <a:t>SLSS working with </a:t>
            </a:r>
            <a:r>
              <a:rPr lang="en-US" dirty="0" err="1" smtClean="0">
                <a:cs typeface="Calibri"/>
              </a:rPr>
              <a:t>Springshare</a:t>
            </a:r>
            <a:r>
              <a:rPr lang="en-US" dirty="0" smtClean="0">
                <a:cs typeface="Calibri"/>
              </a:rPr>
              <a:t> to schedule a Seats webinar for SUNY in late July</a:t>
            </a:r>
          </a:p>
          <a:p>
            <a:r>
              <a:rPr lang="en-US" dirty="0" smtClean="0">
                <a:cs typeface="Calibri"/>
              </a:rPr>
              <a:t>Alma Appointment Scheduler App</a:t>
            </a:r>
          </a:p>
          <a:p>
            <a:pPr lvl="1"/>
            <a:r>
              <a:rPr lang="en-US" dirty="0" smtClean="0">
                <a:cs typeface="Calibri"/>
              </a:rPr>
              <a:t>Part of August 2020 release</a:t>
            </a:r>
          </a:p>
          <a:p>
            <a:pPr lvl="1"/>
            <a:r>
              <a:rPr lang="en-US" dirty="0" smtClean="0">
                <a:cs typeface="Calibri"/>
              </a:rPr>
              <a:t>SLSS staff will test apps once they are available</a:t>
            </a:r>
          </a:p>
          <a:p>
            <a:pPr lvl="1"/>
            <a:r>
              <a:rPr lang="en-US" dirty="0" smtClean="0">
                <a:cs typeface="Calibri"/>
              </a:rPr>
              <a:t>Additional information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cs typeface="Calibri"/>
                <a:hlinkClick r:id="rId3"/>
              </a:rPr>
              <a:t>https://developers.exlibrisgroup.com/appcenter</a:t>
            </a:r>
            <a:r>
              <a:rPr lang="en-US" dirty="0" smtClean="0">
                <a:cs typeface="Calibri"/>
                <a:hlinkClick r:id="rId3"/>
              </a:rPr>
              <a:t>/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Google Forms</a:t>
            </a:r>
          </a:p>
          <a:p>
            <a:pPr lvl="1"/>
            <a:r>
              <a:rPr lang="en-US" dirty="0" smtClean="0">
                <a:cs typeface="Calibri"/>
              </a:rPr>
              <a:t>Free but features are limited</a:t>
            </a: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73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/>
              <a:t>Editing Your Hold Notification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6465455" cy="42766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When an item is placed on hold, the user is sent the </a:t>
            </a:r>
            <a:r>
              <a:rPr lang="en-US" dirty="0"/>
              <a:t>On Hold Shelf </a:t>
            </a:r>
            <a:r>
              <a:rPr lang="en-US" dirty="0" smtClean="0"/>
              <a:t>Letter</a:t>
            </a:r>
          </a:p>
          <a:p>
            <a:r>
              <a:rPr lang="en-US" dirty="0" smtClean="0">
                <a:cs typeface="Calibri"/>
              </a:rPr>
              <a:t>You will want to add curbside pickup instructions and a link to your curbside pickup registration calendar to this letter</a:t>
            </a:r>
          </a:p>
          <a:p>
            <a:r>
              <a:rPr lang="en-US" dirty="0" smtClean="0">
                <a:cs typeface="Calibri"/>
              </a:rPr>
              <a:t> Configuration | General | Letters | Letters Configuration</a:t>
            </a:r>
          </a:p>
          <a:p>
            <a:r>
              <a:rPr lang="en-US" dirty="0">
                <a:cs typeface="Calibri"/>
                <a:hlinkClick r:id="rId2"/>
              </a:rPr>
              <a:t>https://</a:t>
            </a:r>
            <a:r>
              <a:rPr lang="en-US" dirty="0" smtClean="0">
                <a:cs typeface="Calibri"/>
                <a:hlinkClick r:id="rId2"/>
              </a:rPr>
              <a:t>slcny.libanswers.com/faq/277717</a:t>
            </a:r>
            <a:endParaRPr lang="en-US" dirty="0" smtClean="0">
              <a:cs typeface="Calibri"/>
            </a:endParaRPr>
          </a:p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383" y="1487286"/>
            <a:ext cx="4496136" cy="401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546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/>
              <a:t>Editing Your Hold Notification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6465455" cy="42766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&lt;</a:t>
            </a:r>
            <a:r>
              <a:rPr lang="en-US" dirty="0" err="1">
                <a:cs typeface="Calibri"/>
              </a:rPr>
              <a:t>tr</a:t>
            </a:r>
            <a:r>
              <a:rPr lang="en-US" dirty="0">
                <a:cs typeface="Calibri"/>
              </a:rPr>
              <a:t>&gt;&lt;td&gt;&lt;b&gt;Please click the following link to schedule </a:t>
            </a:r>
            <a:r>
              <a:rPr lang="en-US" dirty="0" smtClean="0">
                <a:cs typeface="Calibri"/>
              </a:rPr>
              <a:t>a curbside pickup time.&lt;/</a:t>
            </a:r>
            <a:r>
              <a:rPr lang="en-US" dirty="0">
                <a:cs typeface="Calibri"/>
              </a:rPr>
              <a:t>b&gt;&lt;/td&gt;&lt;/</a:t>
            </a:r>
            <a:r>
              <a:rPr lang="en-US" dirty="0" err="1">
                <a:cs typeface="Calibri"/>
              </a:rPr>
              <a:t>tr</a:t>
            </a:r>
            <a:r>
              <a:rPr lang="en-US" dirty="0">
                <a:cs typeface="Calibri"/>
              </a:rPr>
              <a:t>&gt;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&lt;</a:t>
            </a:r>
            <a:r>
              <a:rPr lang="en-US" dirty="0" err="1">
                <a:cs typeface="Calibri"/>
              </a:rPr>
              <a:t>tr</a:t>
            </a:r>
            <a:r>
              <a:rPr lang="en-US" dirty="0">
                <a:cs typeface="Calibri"/>
              </a:rPr>
              <a:t>&gt;&lt;td&gt;&lt;b&gt;&lt;a </a:t>
            </a:r>
            <a:r>
              <a:rPr lang="en-US" dirty="0" err="1">
                <a:cs typeface="Calibri"/>
              </a:rPr>
              <a:t>href</a:t>
            </a:r>
            <a:r>
              <a:rPr lang="en-US" dirty="0">
                <a:cs typeface="Calibri"/>
              </a:rPr>
              <a:t>="https://</a:t>
            </a:r>
            <a:r>
              <a:rPr lang="en-US" dirty="0" smtClean="0">
                <a:cs typeface="Calibri"/>
              </a:rPr>
              <a:t>xxx.libcal.com/calendar/</a:t>
            </a:r>
            <a:r>
              <a:rPr lang="en-US" dirty="0" err="1" smtClean="0">
                <a:cs typeface="Calibri"/>
              </a:rPr>
              <a:t>curbsidepickup</a:t>
            </a:r>
            <a:r>
              <a:rPr lang="en-US" dirty="0">
                <a:cs typeface="Calibri"/>
              </a:rPr>
              <a:t>"&gt;Schedule a </a:t>
            </a:r>
            <a:r>
              <a:rPr lang="en-US" dirty="0" smtClean="0">
                <a:cs typeface="Calibri"/>
              </a:rPr>
              <a:t>curbside pickup </a:t>
            </a:r>
            <a:r>
              <a:rPr lang="en-US" dirty="0">
                <a:cs typeface="Calibri"/>
              </a:rPr>
              <a:t>time&lt;/a&gt;&lt;/b&gt;&lt;/td&gt;&lt;/</a:t>
            </a:r>
            <a:r>
              <a:rPr lang="en-US" dirty="0" err="1">
                <a:cs typeface="Calibri"/>
              </a:rPr>
              <a:t>tr</a:t>
            </a:r>
            <a:r>
              <a:rPr lang="en-US" dirty="0">
                <a:cs typeface="Calibri"/>
              </a:rPr>
              <a:t>&gt;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&lt;</a:t>
            </a:r>
            <a:r>
              <a:rPr lang="en-US" dirty="0" err="1">
                <a:cs typeface="Calibri"/>
              </a:rPr>
              <a:t>tr</a:t>
            </a:r>
            <a:r>
              <a:rPr lang="en-US" dirty="0">
                <a:cs typeface="Calibri"/>
              </a:rPr>
              <a:t>&gt;&lt;td&gt;&lt;b&gt;When you arrive </a:t>
            </a:r>
            <a:r>
              <a:rPr lang="en-US" dirty="0" smtClean="0">
                <a:cs typeface="Calibri"/>
              </a:rPr>
              <a:t>for your curbside pickup appointment, please call 518-555-5555.  </a:t>
            </a:r>
            <a:r>
              <a:rPr lang="en-US" dirty="0">
                <a:cs typeface="Calibri"/>
              </a:rPr>
              <a:t>Please wear a mask and be prepared to show a photo ID.&lt;/b&gt;&lt;/td&gt;&lt;/</a:t>
            </a:r>
            <a:r>
              <a:rPr lang="en-US" dirty="0" err="1">
                <a:cs typeface="Calibri"/>
              </a:rPr>
              <a:t>tr</a:t>
            </a:r>
            <a:r>
              <a:rPr lang="en-US" dirty="0">
                <a:cs typeface="Calibri"/>
              </a:rPr>
              <a:t>&gt;</a:t>
            </a: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383" y="1487286"/>
            <a:ext cx="4496136" cy="401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746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1759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LibCal</a:t>
            </a:r>
            <a:r>
              <a:rPr lang="en-US" b="1" dirty="0" smtClean="0"/>
              <a:t> &amp; Letter Editing Demo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6465455" cy="42766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5495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395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smtClean="0"/>
              <a:t>Self </a:t>
            </a:r>
            <a:r>
              <a:rPr lang="en-US" b="1" dirty="0" smtClean="0"/>
              <a:t>Check Web </a:t>
            </a:r>
            <a:r>
              <a:rPr lang="en-US" b="1" dirty="0" smtClean="0"/>
              <a:t>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6216073" cy="42766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SLSS has been testing Alma Self Check Web Application</a:t>
            </a:r>
          </a:p>
          <a:p>
            <a:pPr lvl="1"/>
            <a:r>
              <a:rPr lang="en-US" dirty="0">
                <a:cs typeface="Calibri"/>
              </a:rPr>
              <a:t>Additional Information: </a:t>
            </a:r>
            <a:r>
              <a:rPr lang="en-US" dirty="0">
                <a:cs typeface="Calibri"/>
                <a:hlinkClick r:id="rId2"/>
              </a:rPr>
              <a:t>https://developers.exlibrisgroup.com/blog/self-check-web-based-application</a:t>
            </a:r>
            <a:r>
              <a:rPr lang="en-US" dirty="0" smtClean="0">
                <a:cs typeface="Calibri"/>
                <a:hlinkClick r:id="rId2"/>
              </a:rPr>
              <a:t>/</a:t>
            </a:r>
            <a:endParaRPr lang="en-US" dirty="0" smtClean="0">
              <a:cs typeface="Calibri"/>
            </a:endParaRPr>
          </a:p>
          <a:p>
            <a:pPr lvl="1"/>
            <a:r>
              <a:rPr lang="en-US" dirty="0" smtClean="0">
                <a:cs typeface="Calibri"/>
              </a:rPr>
              <a:t>Email </a:t>
            </a:r>
            <a:r>
              <a:rPr lang="en-US" dirty="0" smtClean="0">
                <a:cs typeface="Calibri"/>
                <a:hlinkClick r:id="rId3"/>
              </a:rPr>
              <a:t>info@slcny.libanswers.com</a:t>
            </a:r>
            <a:r>
              <a:rPr lang="en-US" dirty="0" smtClean="0">
                <a:cs typeface="Calibri"/>
              </a:rPr>
              <a:t> if you’re interested in implementing this at your </a:t>
            </a:r>
            <a:r>
              <a:rPr lang="en-US" dirty="0" smtClean="0">
                <a:cs typeface="Calibri"/>
              </a:rPr>
              <a:t>library</a:t>
            </a:r>
          </a:p>
          <a:p>
            <a:r>
              <a:rPr lang="en-US" dirty="0" err="1" smtClean="0">
                <a:cs typeface="Calibri"/>
              </a:rPr>
              <a:t>MeeScan</a:t>
            </a:r>
            <a:endParaRPr lang="en-US" dirty="0" smtClean="0">
              <a:cs typeface="Calibri"/>
            </a:endParaRPr>
          </a:p>
          <a:p>
            <a:pPr lvl="1"/>
            <a:r>
              <a:rPr lang="en-US" dirty="0" smtClean="0">
                <a:cs typeface="Calibri"/>
              </a:rPr>
              <a:t>Additional</a:t>
            </a:r>
            <a:r>
              <a:rPr lang="en-US" dirty="0" smtClean="0">
                <a:cs typeface="Calibri"/>
              </a:rPr>
              <a:t> </a:t>
            </a:r>
            <a:r>
              <a:rPr lang="en-US" dirty="0">
                <a:cs typeface="Calibri"/>
              </a:rPr>
              <a:t>Information: </a:t>
            </a:r>
            <a:r>
              <a:rPr lang="en-US" dirty="0">
                <a:cs typeface="Calibri"/>
                <a:hlinkClick r:id="rId4"/>
              </a:rPr>
              <a:t>https://www.meescan.com</a:t>
            </a:r>
            <a:r>
              <a:rPr lang="en-US" dirty="0" smtClean="0">
                <a:cs typeface="Calibri"/>
                <a:hlinkClick r:id="rId4"/>
              </a:rPr>
              <a:t>/</a:t>
            </a: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5271" y="1357487"/>
            <a:ext cx="4444130" cy="2408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5271" y="3962724"/>
            <a:ext cx="4444130" cy="183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703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smtClean="0"/>
              <a:t>Need Help?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10811182" cy="42766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cs typeface="Calibri"/>
              </a:rPr>
              <a:t>FAQ on Safely Handling Materials</a:t>
            </a:r>
          </a:p>
          <a:p>
            <a:pPr lvl="1"/>
            <a:r>
              <a:rPr lang="en-US" dirty="0">
                <a:cs typeface="Calibri"/>
                <a:hlinkClick r:id="rId2"/>
              </a:rPr>
              <a:t>https://</a:t>
            </a:r>
            <a:r>
              <a:rPr lang="en-US" dirty="0" smtClean="0">
                <a:cs typeface="Calibri"/>
                <a:hlinkClick r:id="rId2"/>
              </a:rPr>
              <a:t>slcny.libanswers.com/faq/313363</a:t>
            </a: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SLSS </a:t>
            </a:r>
            <a:r>
              <a:rPr lang="en-US" dirty="0" smtClean="0">
                <a:cs typeface="Calibri"/>
              </a:rPr>
              <a:t>can assist with </a:t>
            </a:r>
            <a:r>
              <a:rPr lang="en-US" dirty="0" smtClean="0">
                <a:cs typeface="Calibri"/>
              </a:rPr>
              <a:t>Alma/Primo configuration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Extended Support Campuses</a:t>
            </a:r>
          </a:p>
          <a:p>
            <a:pPr lvl="1"/>
            <a:r>
              <a:rPr lang="en-US" dirty="0" smtClean="0">
                <a:cs typeface="Calibri"/>
              </a:rPr>
              <a:t>Post to your extended support Basecamp</a:t>
            </a:r>
          </a:p>
          <a:p>
            <a:r>
              <a:rPr lang="en-US" dirty="0" smtClean="0">
                <a:cs typeface="Calibri"/>
              </a:rPr>
              <a:t>All Other Campuses</a:t>
            </a:r>
          </a:p>
          <a:p>
            <a:pPr lvl="1"/>
            <a:r>
              <a:rPr lang="en-US" dirty="0" smtClean="0">
                <a:cs typeface="Calibri"/>
              </a:rPr>
              <a:t>Email </a:t>
            </a:r>
            <a:r>
              <a:rPr lang="en-US" dirty="0" smtClean="0">
                <a:cs typeface="Calibri"/>
                <a:hlinkClick r:id="rId3"/>
              </a:rPr>
              <a:t>info@slcny.libanswers.com</a:t>
            </a:r>
            <a:endParaRPr lang="en-US" dirty="0" smtClean="0">
              <a:cs typeface="Calibri"/>
            </a:endParaRPr>
          </a:p>
          <a:p>
            <a:pPr lvl="1"/>
            <a:r>
              <a:rPr lang="en-US" dirty="0" smtClean="0">
                <a:cs typeface="Calibri"/>
              </a:rPr>
              <a:t>First hour </a:t>
            </a:r>
            <a:r>
              <a:rPr lang="en-US" dirty="0" smtClean="0">
                <a:cs typeface="Calibri"/>
              </a:rPr>
              <a:t>will not </a:t>
            </a:r>
            <a:r>
              <a:rPr lang="en-US" dirty="0" smtClean="0">
                <a:cs typeface="Calibri"/>
              </a:rPr>
              <a:t>count </a:t>
            </a:r>
            <a:r>
              <a:rPr lang="en-US" dirty="0" smtClean="0">
                <a:cs typeface="Calibri"/>
              </a:rPr>
              <a:t>against your annual 5 hours of SLSS support</a:t>
            </a:r>
          </a:p>
          <a:p>
            <a:r>
              <a:rPr lang="en-US" dirty="0">
                <a:cs typeface="Calibri"/>
              </a:rPr>
              <a:t>FAQ: </a:t>
            </a:r>
            <a:r>
              <a:rPr lang="en-US" dirty="0">
                <a:cs typeface="Calibri"/>
                <a:hlinkClick r:id="rId4"/>
              </a:rPr>
              <a:t>https://</a:t>
            </a:r>
            <a:r>
              <a:rPr lang="en-US" dirty="0" smtClean="0">
                <a:cs typeface="Calibri"/>
                <a:hlinkClick r:id="rId4"/>
              </a:rPr>
              <a:t>slcny.libanswers.com/faq/316384</a:t>
            </a:r>
            <a:endParaRPr lang="en-US" dirty="0" smtClean="0">
              <a:cs typeface="Calibri"/>
            </a:endParaRPr>
          </a:p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44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508"/>
            <a:ext cx="6513945" cy="4253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Implementing Alma’s Request Feature</a:t>
            </a:r>
          </a:p>
          <a:p>
            <a:r>
              <a:rPr lang="en-US" dirty="0" smtClean="0"/>
              <a:t>Processing Requests</a:t>
            </a:r>
          </a:p>
          <a:p>
            <a:r>
              <a:rPr lang="en-US" dirty="0" smtClean="0">
                <a:cs typeface="Calibri" panose="020F0502020204030204"/>
              </a:rPr>
              <a:t>Scheduling Pickup Times</a:t>
            </a:r>
          </a:p>
          <a:p>
            <a:r>
              <a:rPr lang="en-US" dirty="0" smtClean="0">
                <a:cs typeface="Calibri" panose="020F0502020204030204"/>
              </a:rPr>
              <a:t>Editing Your Hold Notification Email</a:t>
            </a:r>
          </a:p>
          <a:p>
            <a:r>
              <a:rPr lang="en-US" dirty="0" smtClean="0">
                <a:cs typeface="Calibri" panose="020F0502020204030204"/>
              </a:rPr>
              <a:t>Self Check </a:t>
            </a:r>
            <a:r>
              <a:rPr lang="en-US" dirty="0" smtClean="0">
                <a:cs typeface="Calibri" panose="020F0502020204030204"/>
              </a:rPr>
              <a:t>Web Applications</a:t>
            </a:r>
            <a:endParaRPr lang="en-US" dirty="0" smtClean="0">
              <a:cs typeface="Calibri" panose="020F0502020204030204"/>
            </a:endParaRPr>
          </a:p>
          <a:p>
            <a:r>
              <a:rPr lang="en-US" dirty="0" smtClean="0">
                <a:cs typeface="Calibri" panose="020F0502020204030204"/>
              </a:rPr>
              <a:t>How to Get Help</a:t>
            </a:r>
          </a:p>
          <a:p>
            <a:endParaRPr lang="en-US" dirty="0" smtClean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lvl="1"/>
            <a:endParaRPr lang="en-US" dirty="0">
              <a:cs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5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nch&#10;&#10;Description automatically generated">
            <a:extLst>
              <a:ext uri="{FF2B5EF4-FFF2-40B4-BE49-F238E27FC236}">
                <a16:creationId xmlns:a16="http://schemas.microsoft.com/office/drawing/2014/main" id="{91BD1E80-C8DD-3549-AC06-33E1199DE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6" t="7741" r="18609" b="7772"/>
          <a:stretch/>
        </p:blipFill>
        <p:spPr>
          <a:xfrm>
            <a:off x="4305781" y="0"/>
            <a:ext cx="78862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59822-7DB9-334D-AFC1-9547312EB94B}"/>
              </a:ext>
            </a:extLst>
          </p:cNvPr>
          <p:cNvSpPr txBox="1"/>
          <p:nvPr/>
        </p:nvSpPr>
        <p:spPr>
          <a:xfrm>
            <a:off x="418257" y="1836998"/>
            <a:ext cx="3547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auxPro OT" panose="02000903030000090004" pitchFamily="2" charset="0"/>
              </a:rPr>
              <a:t>Questions or Discussion?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77886-6A56-C543-818B-B58CC622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78" y="273553"/>
            <a:ext cx="2096528" cy="10482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943C36-6092-2244-AE36-D2625288AA6C}"/>
              </a:ext>
            </a:extLst>
          </p:cNvPr>
          <p:cNvGrpSpPr/>
          <p:nvPr/>
        </p:nvGrpSpPr>
        <p:grpSpPr>
          <a:xfrm>
            <a:off x="1370931" y="6041112"/>
            <a:ext cx="5548758" cy="438513"/>
            <a:chOff x="6320303" y="6041112"/>
            <a:chExt cx="5548758" cy="4385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33737B-069D-3145-A705-4ECCEB16F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4D6807-3B4C-AE4B-ADD9-50C2429D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6DC377-C509-9243-8DC8-DADB6CCD3E0A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 err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  <a:endParaRPr lang="en-US" sz="21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1CE042-932D-3E41-8540-FA13308E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632E47-E815-DD42-AF4E-C21A758CB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50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>
                <a:ea typeface="+mj-lt"/>
                <a:cs typeface="+mj-lt"/>
              </a:rPr>
              <a:t>Implementing Alma’s Request Feature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7722366" cy="44678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smtClean="0">
                <a:cs typeface="Calibri"/>
              </a:rPr>
              <a:t>Alma’s request feature allows your users to submit requests for items from your collection in Primo</a:t>
            </a:r>
          </a:p>
          <a:p>
            <a:r>
              <a:rPr lang="en-US" dirty="0" smtClean="0">
                <a:cs typeface="Calibri"/>
              </a:rPr>
              <a:t>In order to Implement Alma’s Request Feature, you will need to configure: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Fulfillment Unit On Shelf Request Policy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Request Terms of Use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Request Fulfillment Unit 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Display Logic 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Request Link Label (optional)</a:t>
            </a:r>
          </a:p>
          <a:p>
            <a:r>
              <a:rPr lang="en-US" dirty="0" smtClean="0">
                <a:cs typeface="Calibri"/>
              </a:rPr>
              <a:t>Roles Needed: Fulfillment Administrator (1-4) and Discovery Administrator (5)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/>
              <a:t>Fulfillment Unit On Shelf Request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2" y="1357487"/>
            <a:ext cx="5967557" cy="4467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smtClean="0">
                <a:cs typeface="Calibri"/>
              </a:rPr>
              <a:t>On Shelf Request Policy determines:</a:t>
            </a:r>
          </a:p>
          <a:p>
            <a:pPr lvl="1"/>
            <a:r>
              <a:rPr lang="en-US" dirty="0" smtClean="0">
                <a:cs typeface="Calibri"/>
              </a:rPr>
              <a:t>whether items can be requested</a:t>
            </a:r>
          </a:p>
          <a:p>
            <a:pPr lvl="1"/>
            <a:r>
              <a:rPr lang="en-US" dirty="0" smtClean="0">
                <a:cs typeface="Calibri"/>
              </a:rPr>
              <a:t>where those items can be picked up</a:t>
            </a:r>
          </a:p>
          <a:p>
            <a:r>
              <a:rPr lang="en-US" dirty="0" smtClean="0">
                <a:cs typeface="Calibri"/>
              </a:rPr>
              <a:t>Should be set to “Request for pickup anywhere regardless of availability”</a:t>
            </a:r>
          </a:p>
          <a:p>
            <a:r>
              <a:rPr lang="en-US" dirty="0" smtClean="0">
                <a:cs typeface="Calibri"/>
              </a:rPr>
              <a:t>Must be configured separately for each Fulfillment Unit</a:t>
            </a:r>
          </a:p>
          <a:p>
            <a:r>
              <a:rPr lang="en-US" dirty="0" smtClean="0">
                <a:cs typeface="Calibri"/>
              </a:rPr>
              <a:t>Configured in Fulfillment Unit Details tab</a:t>
            </a:r>
          </a:p>
          <a:p>
            <a:pPr lvl="1"/>
            <a:r>
              <a:rPr lang="en-US" dirty="0" smtClean="0">
                <a:cs typeface="Calibri"/>
              </a:rPr>
              <a:t>Configuration | Fulfillment | Physical Fulfillment | Fulfillment Units</a:t>
            </a:r>
          </a:p>
          <a:p>
            <a:r>
              <a:rPr lang="en-US" dirty="0" smtClean="0">
                <a:cs typeface="Calibri"/>
                <a:hlinkClick r:id="rId2"/>
              </a:rPr>
              <a:t>https</a:t>
            </a:r>
            <a:r>
              <a:rPr lang="en-US" dirty="0">
                <a:cs typeface="Calibri"/>
                <a:hlinkClick r:id="rId2"/>
              </a:rPr>
              <a:t>://</a:t>
            </a:r>
            <a:r>
              <a:rPr lang="en-US" dirty="0" smtClean="0">
                <a:cs typeface="Calibri"/>
                <a:hlinkClick r:id="rId2"/>
              </a:rPr>
              <a:t>slcny.libanswers.com/faq/316393</a:t>
            </a: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678" y="1616902"/>
            <a:ext cx="5141387" cy="3948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453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/>
          <a:lstStyle/>
          <a:p>
            <a:r>
              <a:rPr lang="en-US" b="1" dirty="0" smtClean="0"/>
              <a:t>Request Terms of Use (TOUs)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43" y="1357487"/>
            <a:ext cx="5640318" cy="446780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smtClean="0">
                <a:cs typeface="Calibri"/>
              </a:rPr>
              <a:t>Request TOUs determine:</a:t>
            </a:r>
          </a:p>
          <a:p>
            <a:pPr lvl="1"/>
            <a:r>
              <a:rPr lang="en-US" dirty="0">
                <a:cs typeface="Calibri"/>
              </a:rPr>
              <a:t>whether items </a:t>
            </a:r>
            <a:r>
              <a:rPr lang="en-US" dirty="0" smtClean="0">
                <a:cs typeface="Calibri"/>
              </a:rPr>
              <a:t>can </a:t>
            </a:r>
            <a:r>
              <a:rPr lang="en-US" dirty="0">
                <a:cs typeface="Calibri"/>
              </a:rPr>
              <a:t>be </a:t>
            </a:r>
            <a:r>
              <a:rPr lang="en-US" dirty="0" smtClean="0">
                <a:cs typeface="Calibri"/>
              </a:rPr>
              <a:t>requested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where those items can be picked </a:t>
            </a:r>
            <a:r>
              <a:rPr lang="en-US" dirty="0" smtClean="0">
                <a:cs typeface="Calibri"/>
              </a:rPr>
              <a:t>up</a:t>
            </a:r>
          </a:p>
          <a:p>
            <a:r>
              <a:rPr lang="en-US" dirty="0" smtClean="0">
                <a:cs typeface="Calibri"/>
              </a:rPr>
              <a:t>Most relevant Fulfillment </a:t>
            </a:r>
            <a:r>
              <a:rPr lang="en-US" dirty="0">
                <a:cs typeface="Calibri"/>
              </a:rPr>
              <a:t>P</a:t>
            </a:r>
            <a:r>
              <a:rPr lang="en-US" dirty="0" smtClean="0">
                <a:cs typeface="Calibri"/>
              </a:rPr>
              <a:t>olicies:</a:t>
            </a:r>
          </a:p>
          <a:p>
            <a:pPr lvl="1"/>
            <a:r>
              <a:rPr lang="en-US" dirty="0" smtClean="0">
                <a:cs typeface="Calibri"/>
              </a:rPr>
              <a:t>Is </a:t>
            </a:r>
            <a:r>
              <a:rPr lang="en-US" dirty="0" err="1" smtClean="0">
                <a:cs typeface="Calibri"/>
              </a:rPr>
              <a:t>Requestable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(</a:t>
            </a:r>
            <a:r>
              <a:rPr lang="en-US" dirty="0" err="1" smtClean="0">
                <a:cs typeface="Calibri"/>
              </a:rPr>
              <a:t>Requestable</a:t>
            </a:r>
            <a:r>
              <a:rPr lang="en-US" dirty="0" smtClean="0">
                <a:cs typeface="Calibri"/>
              </a:rPr>
              <a:t>/Not </a:t>
            </a:r>
            <a:r>
              <a:rPr lang="en-US" dirty="0" err="1" smtClean="0">
                <a:cs typeface="Calibri"/>
              </a:rPr>
              <a:t>Requestable</a:t>
            </a:r>
            <a:r>
              <a:rPr lang="en-US" dirty="0" smtClean="0">
                <a:cs typeface="Calibri"/>
              </a:rPr>
              <a:t>)</a:t>
            </a:r>
          </a:p>
          <a:p>
            <a:pPr lvl="1"/>
            <a:r>
              <a:rPr lang="en-US" dirty="0" smtClean="0">
                <a:cs typeface="Calibri"/>
              </a:rPr>
              <a:t>Pickup Locations (Anywhere/Pickup Only In Owning Library)</a:t>
            </a:r>
          </a:p>
          <a:p>
            <a:r>
              <a:rPr lang="en-US" dirty="0" smtClean="0">
                <a:cs typeface="Calibri"/>
              </a:rPr>
              <a:t>Configuration | Fulfillment | Physical Fulfillment </a:t>
            </a:r>
          </a:p>
          <a:p>
            <a:pPr lvl="1"/>
            <a:r>
              <a:rPr lang="en-US" dirty="0" smtClean="0">
                <a:cs typeface="Calibri"/>
              </a:rPr>
              <a:t>Advanced Policy Configuration</a:t>
            </a:r>
          </a:p>
          <a:p>
            <a:pPr lvl="1"/>
            <a:r>
              <a:rPr lang="en-US" dirty="0" smtClean="0">
                <a:cs typeface="Calibri"/>
              </a:rPr>
              <a:t>Terms of Use and Policies</a:t>
            </a:r>
          </a:p>
          <a:p>
            <a:r>
              <a:rPr lang="en-US" dirty="0" smtClean="0">
                <a:cs typeface="Calibri"/>
              </a:rPr>
              <a:t>Fulfillment Policies: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slcny.libanswers.com/faq/298416</a:t>
            </a:r>
            <a:endParaRPr lang="en-US" dirty="0" smtClean="0"/>
          </a:p>
          <a:p>
            <a:r>
              <a:rPr lang="en-US" dirty="0" smtClean="0"/>
              <a:t>TOUs: </a:t>
            </a:r>
            <a:r>
              <a:rPr lang="en-US" dirty="0">
                <a:hlinkClick r:id="rId3"/>
              </a:rPr>
              <a:t>https://slcny.libanswers.com/faq/298510</a:t>
            </a:r>
            <a:endParaRPr lang="en-US" dirty="0" smtClean="0"/>
          </a:p>
          <a:p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262" y="1579463"/>
            <a:ext cx="5554623" cy="3146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701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smtClean="0"/>
              <a:t>Request Fulfillment Unit Rules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5" y="1357487"/>
            <a:ext cx="6391564" cy="44678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smtClean="0">
                <a:cs typeface="Calibri"/>
              </a:rPr>
              <a:t>Apply Request TOUs to items within a Fulfillment Unit</a:t>
            </a:r>
          </a:p>
          <a:p>
            <a:r>
              <a:rPr lang="en-US" dirty="0" smtClean="0">
                <a:cs typeface="Calibri"/>
              </a:rPr>
              <a:t>Can be applied based on:</a:t>
            </a:r>
          </a:p>
          <a:p>
            <a:pPr lvl="1"/>
            <a:r>
              <a:rPr lang="en-US" dirty="0" smtClean="0">
                <a:cs typeface="Calibri"/>
              </a:rPr>
              <a:t>Location</a:t>
            </a:r>
          </a:p>
          <a:p>
            <a:pPr lvl="1"/>
            <a:r>
              <a:rPr lang="en-US" dirty="0" smtClean="0">
                <a:cs typeface="Calibri"/>
              </a:rPr>
              <a:t>Material Type</a:t>
            </a:r>
          </a:p>
          <a:p>
            <a:pPr lvl="1"/>
            <a:r>
              <a:rPr lang="en-US" dirty="0" smtClean="0">
                <a:cs typeface="Calibri"/>
              </a:rPr>
              <a:t>User Group</a:t>
            </a:r>
          </a:p>
          <a:p>
            <a:r>
              <a:rPr lang="en-US" dirty="0" smtClean="0">
                <a:cs typeface="Calibri"/>
              </a:rPr>
              <a:t>Request Fulfillment Unit Rules not applied to a specific User Group will impact resource sharing </a:t>
            </a:r>
          </a:p>
          <a:p>
            <a:pPr lvl="1"/>
            <a:r>
              <a:rPr lang="en-US" dirty="0" smtClean="0">
                <a:cs typeface="Calibri"/>
              </a:rPr>
              <a:t>Is </a:t>
            </a:r>
            <a:r>
              <a:rPr lang="en-US" dirty="0" err="1" smtClean="0">
                <a:cs typeface="Calibri"/>
              </a:rPr>
              <a:t>Requestable</a:t>
            </a:r>
            <a:r>
              <a:rPr lang="en-US" dirty="0" smtClean="0">
                <a:cs typeface="Calibri"/>
              </a:rPr>
              <a:t> for Physical Resource Sharing</a:t>
            </a:r>
          </a:p>
          <a:p>
            <a:pPr lvl="1"/>
            <a:r>
              <a:rPr lang="en-US" dirty="0">
                <a:cs typeface="Calibri"/>
              </a:rPr>
              <a:t>Is </a:t>
            </a:r>
            <a:r>
              <a:rPr lang="en-US" dirty="0" err="1">
                <a:cs typeface="Calibri"/>
              </a:rPr>
              <a:t>Requestable</a:t>
            </a:r>
            <a:r>
              <a:rPr lang="en-US" dirty="0">
                <a:cs typeface="Calibri"/>
              </a:rPr>
              <a:t> for </a:t>
            </a:r>
            <a:r>
              <a:rPr lang="en-US" dirty="0" smtClean="0">
                <a:cs typeface="Calibri"/>
              </a:rPr>
              <a:t>Digital </a:t>
            </a:r>
            <a:r>
              <a:rPr lang="en-US" dirty="0">
                <a:cs typeface="Calibri"/>
              </a:rPr>
              <a:t>Resource Sharing</a:t>
            </a:r>
          </a:p>
          <a:p>
            <a:r>
              <a:rPr lang="en-US" dirty="0">
                <a:hlinkClick r:id="rId2"/>
              </a:rPr>
              <a:t>https://slcny.libanswers.com/faq/301855</a:t>
            </a: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163" y="1357487"/>
            <a:ext cx="4715356" cy="435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880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smtClean="0"/>
              <a:t>Display Logic Rules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4" y="1357488"/>
            <a:ext cx="11037455" cy="26560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smtClean="0">
                <a:cs typeface="Calibri"/>
              </a:rPr>
              <a:t>Determine what request options appear in Primo</a:t>
            </a:r>
          </a:p>
          <a:p>
            <a:r>
              <a:rPr lang="en-US" dirty="0" smtClean="0">
                <a:cs typeface="Calibri"/>
              </a:rPr>
              <a:t>Check to make sure you’re not hiding the Request link if the item is available</a:t>
            </a:r>
          </a:p>
          <a:p>
            <a:r>
              <a:rPr lang="en-US" dirty="0" smtClean="0">
                <a:cs typeface="Calibri"/>
              </a:rPr>
              <a:t>Hide the Request link if the item is unavailable</a:t>
            </a:r>
          </a:p>
          <a:p>
            <a:r>
              <a:rPr lang="en-US" dirty="0" smtClean="0">
                <a:cs typeface="Calibri"/>
              </a:rPr>
              <a:t>Configuration | Fulfillment | Discovery Interface Display Logic | Display Logic Rules</a:t>
            </a:r>
          </a:p>
          <a:p>
            <a:r>
              <a:rPr lang="en-US" dirty="0">
                <a:cs typeface="Calibri"/>
                <a:hlinkClick r:id="rId2"/>
              </a:rPr>
              <a:t>https://</a:t>
            </a:r>
            <a:r>
              <a:rPr lang="en-US" dirty="0" smtClean="0">
                <a:cs typeface="Calibri"/>
                <a:hlinkClick r:id="rId2"/>
              </a:rPr>
              <a:t>slcny.libanswers.com/faq/316924</a:t>
            </a: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440" y="4080205"/>
            <a:ext cx="5831119" cy="18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smtClean="0"/>
              <a:t>Renaming the Hold Request 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5" y="1357488"/>
            <a:ext cx="5957455" cy="427669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 smtClean="0">
                <a:cs typeface="Calibri"/>
              </a:rPr>
              <a:t>By default, the hold request link is labeled “Request” in Primo</a:t>
            </a:r>
          </a:p>
          <a:p>
            <a:r>
              <a:rPr lang="en-US" dirty="0" smtClean="0">
                <a:cs typeface="Calibri"/>
              </a:rPr>
              <a:t>You may want to change label that so your users have a better understanding of the service you’re providing</a:t>
            </a:r>
          </a:p>
          <a:p>
            <a:r>
              <a:rPr lang="en-US" dirty="0"/>
              <a:t>Go to Configuration | Discovery | Display Configuration | </a:t>
            </a:r>
            <a:r>
              <a:rPr lang="en-US" dirty="0" smtClean="0"/>
              <a:t>Labels</a:t>
            </a:r>
          </a:p>
          <a:p>
            <a:r>
              <a:rPr lang="en-US" dirty="0"/>
              <a:t>Request Options Labels table (#61</a:t>
            </a:r>
            <a:r>
              <a:rPr lang="en-US" dirty="0" smtClean="0"/>
              <a:t>)</a:t>
            </a:r>
          </a:p>
          <a:p>
            <a:r>
              <a:rPr lang="en-US" dirty="0">
                <a:cs typeface="Calibri"/>
                <a:hlinkClick r:id="rId2"/>
              </a:rPr>
              <a:t>https://</a:t>
            </a:r>
            <a:r>
              <a:rPr lang="en-US" dirty="0" smtClean="0">
                <a:cs typeface="Calibri"/>
                <a:hlinkClick r:id="rId2"/>
              </a:rPr>
              <a:t>slcny.libanswers.com/faq/316435</a:t>
            </a:r>
            <a:endParaRPr lang="en-US" dirty="0" smtClean="0">
              <a:cs typeface="Calibri"/>
            </a:endParaRPr>
          </a:p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173" y="1732384"/>
            <a:ext cx="49815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180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 smtClean="0"/>
              <a:t>Processing Hold Requests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357487"/>
            <a:ext cx="5957455" cy="42766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smtClean="0">
                <a:cs typeface="Calibri"/>
              </a:rPr>
              <a:t>Processing Hold Requests is very similar to processing Resource Sharing Lending Requests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Print pull slip from Pick From Shelf list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cs typeface="Calibri"/>
              </a:rPr>
              <a:t>Scan In Item</a:t>
            </a:r>
          </a:p>
          <a:p>
            <a:r>
              <a:rPr lang="en-US" dirty="0" smtClean="0">
                <a:cs typeface="Calibri"/>
              </a:rPr>
              <a:t>The </a:t>
            </a:r>
            <a:r>
              <a:rPr lang="en-US" dirty="0" err="1"/>
              <a:t>Ful</a:t>
            </a:r>
            <a:r>
              <a:rPr lang="en-US" dirty="0"/>
              <a:t> Hold Shelf Request Slip </a:t>
            </a:r>
            <a:r>
              <a:rPr lang="en-US" dirty="0" smtClean="0"/>
              <a:t>Letter prints at the circulation desk, and the user</a:t>
            </a:r>
            <a:r>
              <a:rPr lang="en-US" dirty="0" smtClean="0">
                <a:cs typeface="Calibri"/>
              </a:rPr>
              <a:t> is sent the </a:t>
            </a:r>
            <a:r>
              <a:rPr lang="en-US" dirty="0"/>
              <a:t>On Hold Shelf </a:t>
            </a:r>
            <a:r>
              <a:rPr lang="en-US" dirty="0" smtClean="0"/>
              <a:t>Letter</a:t>
            </a:r>
          </a:p>
          <a:p>
            <a:r>
              <a:rPr lang="en-US" dirty="0" smtClean="0">
                <a:cs typeface="Calibri"/>
              </a:rPr>
              <a:t>Requests that cannot be filled can be converted into resource sharing requests, marked as missing, or cancelled</a:t>
            </a:r>
          </a:p>
          <a:p>
            <a:r>
              <a:rPr lang="en-US" dirty="0">
                <a:cs typeface="Calibri"/>
                <a:hlinkClick r:id="rId2"/>
              </a:rPr>
              <a:t>https://</a:t>
            </a:r>
            <a:r>
              <a:rPr lang="en-US" dirty="0" smtClean="0">
                <a:cs typeface="Calibri"/>
                <a:hlinkClick r:id="rId2"/>
              </a:rPr>
              <a:t>slcny.libanswers.com/faq/316739</a:t>
            </a:r>
            <a:endParaRPr lang="en-US" dirty="0" smtClean="0">
              <a:cs typeface="Calibri"/>
            </a:endParaRPr>
          </a:p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cs typeface="Calibri"/>
            </a:endParaRP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pPr lvl="1"/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32FAC-9066-A54F-B49A-783F72C80A5D}"/>
              </a:ext>
            </a:extLst>
          </p:cNvPr>
          <p:cNvSpPr/>
          <p:nvPr/>
        </p:nvSpPr>
        <p:spPr>
          <a:xfrm>
            <a:off x="0" y="6076335"/>
            <a:ext cx="12192000" cy="78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8901C-9CA4-D041-B948-D3B4894B6476}"/>
              </a:ext>
            </a:extLst>
          </p:cNvPr>
          <p:cNvSpPr/>
          <p:nvPr/>
        </p:nvSpPr>
        <p:spPr>
          <a:xfrm>
            <a:off x="1" y="6076334"/>
            <a:ext cx="4531800" cy="7816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BFD98D-9C97-DE4A-B29D-544B0AAD154F}"/>
              </a:ext>
            </a:extLst>
          </p:cNvPr>
          <p:cNvGrpSpPr/>
          <p:nvPr/>
        </p:nvGrpSpPr>
        <p:grpSpPr>
          <a:xfrm>
            <a:off x="6276761" y="6251567"/>
            <a:ext cx="5548758" cy="438513"/>
            <a:chOff x="6320303" y="6041112"/>
            <a:chExt cx="5548758" cy="4385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B1BC77-F5E8-4347-BB4D-7447075C5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4B97D2-B5D9-234A-A702-9B43C352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0BD2C0-D90B-AF4F-BD3E-11D00A38F3B6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1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www.suny.edu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D6C94E-DAC3-7947-B8BD-C9AE9419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D4C55E-C976-2644-931A-643E76EE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5067" y="1379162"/>
            <a:ext cx="4727260" cy="38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4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25541735DBF5479A85A0E07C52A45A" ma:contentTypeVersion="9" ma:contentTypeDescription="Create a new document." ma:contentTypeScope="" ma:versionID="cf4e206d0aed1cb5ba3ae77ec89f5497">
  <xsd:schema xmlns:xsd="http://www.w3.org/2001/XMLSchema" xmlns:xs="http://www.w3.org/2001/XMLSchema" xmlns:p="http://schemas.microsoft.com/office/2006/metadata/properties" xmlns:ns2="61ce4d65-48b5-4510-a74e-67217dcdfadf" targetNamespace="http://schemas.microsoft.com/office/2006/metadata/properties" ma:root="true" ma:fieldsID="1a288436851de82893f8bba96f25252d" ns2:_="">
    <xsd:import namespace="61ce4d65-48b5-4510-a74e-67217dcdf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4d65-48b5-4510-a74e-67217dcdf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32B7E1-008C-4875-BAEB-792625A78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83235-88EE-4E2B-9FD9-F696DD588AF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ce4d65-48b5-4510-a74e-67217dcdfad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88AD8D-1EF1-40FE-ABB6-5F78DF0AD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ce4d65-48b5-4510-a74e-67217dcdfa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907</Words>
  <Application>Microsoft Office PowerPoint</Application>
  <PresentationFormat>Widescreen</PresentationFormat>
  <Paragraphs>286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AauxPro OT</vt:lpstr>
      <vt:lpstr>Arial</vt:lpstr>
      <vt:lpstr>Calibri</vt:lpstr>
      <vt:lpstr>Calibri Light</vt:lpstr>
      <vt:lpstr>Office Theme</vt:lpstr>
      <vt:lpstr>PowerPoint Presentation</vt:lpstr>
      <vt:lpstr>Agenda</vt:lpstr>
      <vt:lpstr>Implementing Alma’s Request Feature</vt:lpstr>
      <vt:lpstr>Fulfillment Unit On Shelf Request Policy</vt:lpstr>
      <vt:lpstr>Request Terms of Use (TOUs)</vt:lpstr>
      <vt:lpstr>Request Fulfillment Unit Rules</vt:lpstr>
      <vt:lpstr>Display Logic Rules</vt:lpstr>
      <vt:lpstr>Renaming the Hold Request Link</vt:lpstr>
      <vt:lpstr>Processing Hold Requests</vt:lpstr>
      <vt:lpstr>Request Configuration &amp; Processing Demo</vt:lpstr>
      <vt:lpstr>LibCal: Events Calendar Overview</vt:lpstr>
      <vt:lpstr>LibCal: Events Calendar Configuration</vt:lpstr>
      <vt:lpstr>LibCal: Events Calendar Management</vt:lpstr>
      <vt:lpstr>Other Scheduling Options</vt:lpstr>
      <vt:lpstr>Editing Your Hold Notification Email</vt:lpstr>
      <vt:lpstr>Editing Your Hold Notification Email</vt:lpstr>
      <vt:lpstr>LibCal &amp; Letter Editing Demo</vt:lpstr>
      <vt:lpstr>Self Check Web Applications</vt:lpstr>
      <vt:lpstr>Need Help?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Pritting, Shannon</dc:creator>
  <cp:lastModifiedBy>Tim Jackson</cp:lastModifiedBy>
  <cp:revision>121</cp:revision>
  <dcterms:created xsi:type="dcterms:W3CDTF">2019-08-22T15:05:39Z</dcterms:created>
  <dcterms:modified xsi:type="dcterms:W3CDTF">2020-07-16T18:12:18Z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0x0101001025541735DBF5479A85A0E07C52A45A</vt:lpwstr>
  </property>
</Properties>
</file>