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8" r:id="rId5"/>
    <p:sldId id="450" r:id="rId6"/>
    <p:sldId id="451" r:id="rId7"/>
    <p:sldId id="460" r:id="rId8"/>
    <p:sldId id="467" r:id="rId9"/>
    <p:sldId id="466" r:id="rId10"/>
    <p:sldId id="468" r:id="rId11"/>
    <p:sldId id="469" r:id="rId12"/>
    <p:sldId id="411" r:id="rId13"/>
    <p:sldId id="454" r:id="rId14"/>
    <p:sldId id="456" r:id="rId15"/>
    <p:sldId id="455" r:id="rId16"/>
    <p:sldId id="431" r:id="rId17"/>
    <p:sldId id="442" r:id="rId18"/>
    <p:sldId id="462" r:id="rId19"/>
    <p:sldId id="461" r:id="rId20"/>
    <p:sldId id="463" r:id="rId21"/>
    <p:sldId id="436" r:id="rId22"/>
    <p:sldId id="445" r:id="rId23"/>
    <p:sldId id="470" r:id="rId24"/>
    <p:sldId id="452" r:id="rId25"/>
    <p:sldId id="453" r:id="rId26"/>
    <p:sldId id="471" r:id="rId27"/>
    <p:sldId id="457" r:id="rId28"/>
    <p:sldId id="438" r:id="rId29"/>
    <p:sldId id="440" r:id="rId30"/>
    <p:sldId id="458" r:id="rId31"/>
    <p:sldId id="459" r:id="rId32"/>
    <p:sldId id="464" r:id="rId33"/>
    <p:sldId id="465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5B18B-7B5D-4B0B-B74E-9582058D889D}" v="4" dt="2021-04-07T13:30:45.145"/>
    <p1510:client id="{1F73AB2F-7536-40F6-B4C5-EFA853BEA25A}" v="33" dt="2021-04-08T14:21:08.807"/>
    <p1510:client id="{04BC100F-A668-4136-9AAE-3BC736B6493F}" v="462" dt="2021-04-08T14:42:13.141"/>
    <p1510:client id="{69FE0C6E-1D5A-4A89-8BF2-5883A24C549B}" v="26" dt="2021-04-07T14:09:16.439"/>
    <p1510:client id="{054E0578-8446-4D92-92B2-F6DD169EC72B}" v="37" dt="2021-04-09T00:20:52.391"/>
    <p1510:client id="{993779A3-6616-573A-4542-539DC36E1401}" v="1491" dt="2021-04-08T20:49:56.606"/>
    <p1510:client id="{EDF2D000-D2B7-4448-8B3B-026948FB246D}" v="44" dt="2021-04-08T13:17:47.901"/>
    <p1510:client id="{C396C182-B57A-404D-9DE0-C4BD89D2D25C}" v="14" dt="2021-04-08T13:23:43.036"/>
    <p1510:client id="{4197BC9F-805E-C000-0ED7-72A7BFC004B6}" v="104" dt="2021-04-09T16:07:22.060"/>
    <p1510:client id="{4A7C6C36-D152-414F-8021-1030227431BD}" v="2" dt="2021-04-08T19:54:24.127"/>
    <p1510:client id="{4EFD4EF3-1660-41BE-AE4D-329DA09C20D8}" v="52" dt="2021-04-08T13:21:50.786"/>
    <p1510:client id="{A93456D8-856C-487A-9DD7-205E7EDCFA36}" v="1274" dt="2021-04-08T14:18:28.579"/>
    <p1510:client id="{B86B9D0A-BC5C-491F-B4D3-5D7257342F24}" v="912" dt="2021-04-08T15:57:53.127"/>
    <p1510:client id="{B8C4608D-C2F1-4593-B292-3C663793666D}" v="12" dt="2021-04-09T12:54:13.904"/>
    <p1510:client id="{C9A81196-F9B2-44A0-93E0-8060D473398B}" v="22" dt="2021-04-09T14:04:02.425"/>
    <p1510:client id="{D2CE2C80-84D0-4CB5-845A-BF39DCB475ED}" v="217" dt="2021-04-08T13:47:56.271"/>
    <p1510:client id="{F3FB7053-9339-4627-8842-5AC8337E217C}" v="4" dt="2021-04-09T12:52:06.228"/>
    <p1510:client id="{F96AEF52-870A-4B5E-A54B-79B788017372}" v="4" dt="2021-04-09T12:12:29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Content_Corner/Release_Notes/2021_Alma_CKB_Release_Notes_January_-_Jun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3.basecamp.com/p/sUnEvzZrsb14mxq28oYQzLZB&#8203;" TargetMode="External"/><Relationship Id="rId2" Type="http://schemas.openxmlformats.org/officeDocument/2006/relationships/hyperlink" Target="https://slcny.libanswers.com/faq/339699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xlibris.libguides.com/PrimoVE/Welcome" TargetMode="External"/><Relationship Id="rId4" Type="http://schemas.openxmlformats.org/officeDocument/2006/relationships/hyperlink" Target="https://slcny.libcal.com/event/761904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collections" TargetMode="External"/><Relationship Id="rId2" Type="http://schemas.openxmlformats.org/officeDocument/2006/relationships/hyperlink" Target="mailto:Sarah.Kruzinski@suny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slcny.libanswers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cal.com/event/7644424" TargetMode="External"/><Relationship Id="rId2" Type="http://schemas.openxmlformats.org/officeDocument/2006/relationships/hyperlink" Target="https://slcny.libguides.com/vendor_accessibility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lcny.libguides.com/slss-accessibility/procurement-toolkit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wizard.com/f/OverdueR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cal.com/event/7649013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0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April 9,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Direct Linking for NZ-managed and </a:t>
            </a:r>
            <a:r>
              <a:rPr lang="en-US" err="1">
                <a:cs typeface="Calibri"/>
              </a:rPr>
              <a:t>Unpaywall</a:t>
            </a:r>
            <a:r>
              <a:rPr lang="en-US">
                <a:cs typeface="Calibri"/>
              </a:rPr>
              <a:t> content now working</a:t>
            </a:r>
            <a:endParaRPr lang="en-US"/>
          </a:p>
          <a:p>
            <a:r>
              <a:rPr lang="en-US">
                <a:ea typeface="+mn-lt"/>
                <a:cs typeface="+mn-lt"/>
              </a:rPr>
              <a:t>Keep an eye on CKB Release Notes: </a:t>
            </a:r>
            <a:r>
              <a:rPr lang="en-US">
                <a:ea typeface="+mn-lt"/>
                <a:cs typeface="+mn-lt"/>
                <a:hlinkClick r:id="rId2"/>
              </a:rPr>
              <a:t>https://knowledge.exlibrisgroup.com/Alma/Content_Corner/Release_Notes/2021_Alma_CKB_Release_Notes_January_-_June</a:t>
            </a:r>
          </a:p>
          <a:p>
            <a:pPr lvl="1"/>
            <a:r>
              <a:rPr lang="en-US">
                <a:ea typeface="+mn-lt"/>
                <a:cs typeface="+mn-lt"/>
              </a:rPr>
              <a:t>Should also show as changes in your CZ Updates Task List</a:t>
            </a:r>
          </a:p>
          <a:p>
            <a:pPr lvl="1"/>
            <a:r>
              <a:rPr lang="en-US">
                <a:ea typeface="+mn-lt"/>
                <a:cs typeface="+mn-lt"/>
              </a:rPr>
              <a:t>Recently removed collections: National Academies Press, Elsevier ScienceDirect Open Access, DTIC is going to be removed, DOAJ no longer tracking coverage dates, etc.</a:t>
            </a:r>
          </a:p>
        </p:txBody>
      </p:sp>
    </p:spTree>
    <p:extLst>
      <p:ext uri="{BB962C8B-B14F-4D97-AF65-F5344CB8AC3E}">
        <p14:creationId xmlns:p14="http://schemas.microsoft.com/office/powerpoint/2010/main" val="363300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Outstanding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884623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How do embargos work for matching on CDI to decide availability? 00937177 </a:t>
            </a:r>
          </a:p>
          <a:p>
            <a:r>
              <a:rPr lang="en-US">
                <a:ea typeface="+mn-lt"/>
                <a:cs typeface="+mn-lt"/>
              </a:rPr>
              <a:t>Problems with eBook linking in EBSCO Points of View, Masterfile. 00891959 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Unpaywall</a:t>
            </a:r>
            <a:r>
              <a:rPr lang="en-US">
                <a:ea typeface="+mn-lt"/>
                <a:cs typeface="+mn-lt"/>
              </a:rPr>
              <a:t> in Online Service Order – supposed to be fixed in May. 00755746 and 00756319</a:t>
            </a:r>
          </a:p>
        </p:txBody>
      </p:sp>
    </p:spTree>
    <p:extLst>
      <p:ext uri="{BB962C8B-B14F-4D97-AF65-F5344CB8AC3E}">
        <p14:creationId xmlns:p14="http://schemas.microsoft.com/office/powerpoint/2010/main" val="74092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New IPEDS Dashboard and FAQ:</a:t>
            </a:r>
          </a:p>
          <a:p>
            <a:pPr lvl="1"/>
            <a:r>
              <a:rPr lang="en-US">
                <a:cs typeface="Calibri"/>
              </a:rPr>
              <a:t>FAQ: </a:t>
            </a:r>
            <a:r>
              <a:rPr lang="en-US">
                <a:ea typeface="+mn-lt"/>
                <a:cs typeface="+mn-lt"/>
                <a:hlinkClick r:id="rId2"/>
              </a:rPr>
              <a:t>https://slcny.libanswers.com/faq/339699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Webinar: </a:t>
            </a:r>
            <a:r>
              <a:rPr lang="en-US">
                <a:ea typeface="+mn-lt"/>
                <a:cs typeface="+mn-lt"/>
                <a:hlinkClick r:id="rId3"/>
              </a:rPr>
              <a:t>https://public.3.basecamp.com/p/sUnEvzZrsb14mxq28oYQzLZB</a:t>
            </a:r>
          </a:p>
          <a:p>
            <a:r>
              <a:rPr lang="en-US">
                <a:ea typeface="+mn-lt"/>
                <a:cs typeface="+mn-lt"/>
              </a:rPr>
              <a:t>Advanced SUSHI training coming Wed. April 14, 1pm. Register: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4"/>
              </a:rPr>
              <a:t>https://slcny.libcal.com/event/7619042</a:t>
            </a:r>
          </a:p>
          <a:p>
            <a:r>
              <a:rPr lang="en-US">
                <a:ea typeface="+mn-lt"/>
                <a:cs typeface="+mn-lt"/>
              </a:rPr>
              <a:t>New Ex Libris Primo VE </a:t>
            </a:r>
            <a:r>
              <a:rPr lang="en-US" err="1">
                <a:ea typeface="+mn-lt"/>
                <a:cs typeface="+mn-lt"/>
              </a:rPr>
              <a:t>Libguide</a:t>
            </a:r>
            <a:r>
              <a:rPr lang="en-US">
                <a:ea typeface="+mn-lt"/>
                <a:cs typeface="+mn-lt"/>
              </a:rPr>
              <a:t>: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5"/>
              </a:rPr>
              <a:t>https://exlibris.libguides.com/PrimoVE/Welcome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704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Expanding System-wide Library Content Agreements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7 IFB awardees moving to contracts</a:t>
            </a:r>
          </a:p>
          <a:p>
            <a:pPr lvl="1"/>
            <a:r>
              <a:rPr lang="en-US">
                <a:cs typeface="Calibri"/>
              </a:rPr>
              <a:t>Oxford miscommunicated the contingencies of their pricing proposal and withdrew, but we hope to develop a system-wide agreement after the IFB</a:t>
            </a:r>
          </a:p>
          <a:p>
            <a:r>
              <a:rPr lang="en-US">
                <a:cs typeface="Calibri"/>
              </a:rPr>
              <a:t>ProQuest, JSTOR and Chronicle of Higher Education on recharge</a:t>
            </a:r>
          </a:p>
          <a:p>
            <a:r>
              <a:rPr lang="en-US">
                <a:ea typeface="+mn-lt"/>
                <a:cs typeface="+mn-lt"/>
              </a:rPr>
              <a:t>Indirect Cost Recovery (Direct/Recharge Fee) lowered to 2.69% (estimate provided was 3.33%)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Participation in offers varied: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CHE: ~40</a:t>
            </a:r>
          </a:p>
          <a:p>
            <a:pPr lvl="1"/>
            <a:r>
              <a:rPr lang="en-US">
                <a:cs typeface="Calibri"/>
              </a:rPr>
              <a:t>JSTOR: ~38</a:t>
            </a:r>
          </a:p>
          <a:p>
            <a:pPr lvl="1"/>
            <a:r>
              <a:rPr lang="en-US">
                <a:cs typeface="Calibri"/>
              </a:rPr>
              <a:t>ProQuest: ~32</a:t>
            </a: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89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eBook Central DDA Pilot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Cohort A (6 campuses):</a:t>
            </a:r>
          </a:p>
          <a:p>
            <a:pPr marL="685800">
              <a:spcBef>
                <a:spcPts val="500"/>
              </a:spcBef>
            </a:pPr>
            <a:r>
              <a:rPr lang="en-US" sz="2400">
                <a:ea typeface="+mn-lt"/>
                <a:cs typeface="+mn-lt"/>
              </a:rPr>
              <a:t>Total spent: $13,553.67   (41% of total budget)</a:t>
            </a:r>
          </a:p>
          <a:p>
            <a:pPr lvl="1"/>
            <a:r>
              <a:rPr lang="en-US">
                <a:ea typeface="+mn-lt"/>
                <a:cs typeface="+mn-lt"/>
              </a:rPr>
              <a:t>Titles purchased: 60 (about 11% of pool; 68 total titles accessed)</a:t>
            </a:r>
          </a:p>
          <a:p>
            <a:r>
              <a:rPr lang="en-US">
                <a:cs typeface="Calibri"/>
              </a:rPr>
              <a:t>Cohort B (14 campuses):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Total spent: $4,114.77   (25% of total budget)</a:t>
            </a:r>
          </a:p>
          <a:p>
            <a:pPr lvl="1"/>
            <a:r>
              <a:rPr lang="en-US">
                <a:ea typeface="+mn-lt"/>
                <a:cs typeface="+mn-lt"/>
              </a:rPr>
              <a:t>Titles purchased: 7 (about 12% of pool; 25 total titles accessed)</a:t>
            </a: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New titles added monthly </a:t>
            </a:r>
          </a:p>
        </p:txBody>
      </p:sp>
    </p:spTree>
    <p:extLst>
      <p:ext uri="{BB962C8B-B14F-4D97-AF65-F5344CB8AC3E}">
        <p14:creationId xmlns:p14="http://schemas.microsoft.com/office/powerpoint/2010/main" val="675696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SUNYConnect EBSCO databases come up for renewal June 30, 2022</a:t>
            </a:r>
          </a:p>
          <a:p>
            <a:r>
              <a:rPr lang="en-US">
                <a:cs typeface="Calibri"/>
              </a:rPr>
              <a:t>In the following months SLS will be working with stakeholders to assess this collection and make recommendations </a:t>
            </a:r>
          </a:p>
          <a:p>
            <a:r>
              <a:rPr lang="en-US">
                <a:cs typeface="Calibri"/>
              </a:rPr>
              <a:t>More information on this project will be forthcoming</a:t>
            </a:r>
          </a:p>
        </p:txBody>
      </p:sp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err="1">
                <a:cs typeface="Calibri"/>
              </a:rPr>
              <a:t>STAT!Ref</a:t>
            </a:r>
            <a:r>
              <a:rPr lang="en-US">
                <a:cs typeface="Calibri"/>
              </a:rPr>
              <a:t> renewal coming up (August 1 renewal date)</a:t>
            </a:r>
            <a:endParaRPr lang="en-US"/>
          </a:p>
          <a:p>
            <a:pPr lvl="1"/>
            <a:r>
              <a:rPr lang="en-US">
                <a:cs typeface="Calibri"/>
              </a:rPr>
              <a:t>Currently a pricing agreement with no central license. </a:t>
            </a:r>
          </a:p>
          <a:p>
            <a:pPr lvl="1"/>
            <a:r>
              <a:rPr lang="en-US">
                <a:cs typeface="Calibri"/>
              </a:rPr>
              <a:t>Investigating most beneficial way to handle this renewal moving forward</a:t>
            </a:r>
          </a:p>
          <a:p>
            <a:r>
              <a:rPr lang="en-US">
                <a:ea typeface="+mn-lt"/>
                <a:cs typeface="+mn-lt"/>
              </a:rPr>
              <a:t>Reminder about ATIS portal</a:t>
            </a:r>
          </a:p>
          <a:p>
            <a:pPr lvl="1"/>
            <a:r>
              <a:rPr lang="en-US">
                <a:ea typeface="+mn-lt"/>
                <a:cs typeface="+mn-lt"/>
              </a:rPr>
              <a:t>Pricing information </a:t>
            </a:r>
          </a:p>
          <a:p>
            <a:pPr lvl="1"/>
            <a:r>
              <a:rPr lang="en-US">
                <a:ea typeface="+mn-lt"/>
                <a:cs typeface="+mn-lt"/>
              </a:rPr>
              <a:t>Contact Sarak K. (</a:t>
            </a:r>
            <a:r>
              <a:rPr lang="en-US">
                <a:ea typeface="+mn-lt"/>
                <a:cs typeface="+mn-lt"/>
                <a:hlinkClick r:id="rId2"/>
              </a:rPr>
              <a:t>Sarah.Kruzinski@suny.edu</a:t>
            </a:r>
            <a:r>
              <a:rPr lang="en-US">
                <a:ea typeface="+mn-lt"/>
                <a:cs typeface="+mn-lt"/>
              </a:rPr>
              <a:t> ) if you need access to this portal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SLS Collections Portal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https://slcny.libguides.com/collections</a:t>
            </a:r>
            <a:r>
              <a:rPr lang="en-US">
                <a:ea typeface="+mn-lt"/>
                <a:cs typeface="+mn-lt"/>
              </a:rPr>
              <a:t>  </a:t>
            </a:r>
          </a:p>
          <a:p>
            <a:pPr lvl="1"/>
            <a:r>
              <a:rPr lang="en-US">
                <a:cs typeface="Calibri"/>
              </a:rPr>
              <a:t>Password-protected; contact </a:t>
            </a:r>
            <a:r>
              <a:rPr lang="en-US">
                <a:ea typeface="+mn-lt"/>
                <a:cs typeface="+mn-lt"/>
                <a:hlinkClick r:id="rId4"/>
              </a:rPr>
              <a:t>info@slcny.libanswers.com</a:t>
            </a:r>
            <a:r>
              <a:rPr lang="en-US">
                <a:ea typeface="+mn-lt"/>
                <a:cs typeface="+mn-lt"/>
              </a:rPr>
              <a:t> if you need the password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Analytics Training Schedule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The SLS is developing an analytics training schedule to coincide with the needs of SUNY Libraries</a:t>
            </a:r>
          </a:p>
          <a:p>
            <a:pPr marL="457200" indent="-457200"/>
            <a:r>
              <a:rPr lang="en-US">
                <a:cs typeface="Calibri"/>
              </a:rPr>
              <a:t>Areas of analytics training may include, but not limited to: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Annual reports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Renewals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Clean-up projects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Course Reserves</a:t>
            </a:r>
          </a:p>
          <a:p>
            <a:pPr marL="457200" indent="-457200"/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34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SUNY Library Accessibility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Vendor Repository up to 45 reviews: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 </a:t>
            </a:r>
            <a:r>
              <a:rPr lang="en-US">
                <a:ea typeface="+mn-lt"/>
                <a:cs typeface="+mn-lt"/>
                <a:hlinkClick r:id="rId2"/>
              </a:rPr>
              <a:t>https://slcny.libguides.com/vendor_accessibility</a:t>
            </a:r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>Upcoming </a:t>
            </a:r>
            <a:r>
              <a:rPr lang="en-US">
                <a:ea typeface="+mn-lt"/>
                <a:cs typeface="+mn-lt"/>
              </a:rPr>
              <a:t>Accessibility Exception Review Process Overview from SUNY Broome EIT Procurement Committee and EIT Advisory Council members. Thursday, April 15 at 9am. Register here: </a:t>
            </a:r>
            <a:r>
              <a:rPr lang="en-US">
                <a:ea typeface="+mn-lt"/>
                <a:cs typeface="+mn-lt"/>
                <a:hlinkClick r:id="rId3"/>
              </a:rPr>
              <a:t>https://slcny.libcal.com/event/7644424</a:t>
            </a:r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>Working on Procurement Accessibility Toolkit: </a:t>
            </a:r>
            <a:r>
              <a:rPr lang="en-US">
                <a:ea typeface="+mn-lt"/>
                <a:cs typeface="+mn-lt"/>
                <a:hlinkClick r:id="rId4"/>
              </a:rPr>
              <a:t>https://slcny.libguides.com/slss-accessibility/procurement-toolkit</a:t>
            </a:r>
          </a:p>
        </p:txBody>
      </p:sp>
    </p:spTree>
    <p:extLst>
      <p:ext uri="{BB962C8B-B14F-4D97-AF65-F5344CB8AC3E}">
        <p14:creationId xmlns:p14="http://schemas.microsoft.com/office/powerpoint/2010/main" val="68397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Shelf Inventory App Initiative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The SLS has been testing Purdue's Shelf Inventory App in conjunction with Alma's Shelf Report</a:t>
            </a:r>
          </a:p>
          <a:p>
            <a:pPr marL="457200" indent="-457200"/>
            <a:r>
              <a:rPr lang="en-US">
                <a:cs typeface="Calibri"/>
              </a:rPr>
              <a:t>Training was slated for mid-March, but issues on the </a:t>
            </a:r>
            <a:r>
              <a:rPr lang="en-US" err="1">
                <a:cs typeface="Calibri"/>
              </a:rPr>
              <a:t>sunyconnect</a:t>
            </a:r>
            <a:r>
              <a:rPr lang="en-US">
                <a:cs typeface="Calibri"/>
              </a:rPr>
              <a:t> server has prevented this from taking place</a:t>
            </a:r>
          </a:p>
          <a:p>
            <a:pPr marL="457200" indent="-457200"/>
            <a:r>
              <a:rPr lang="en-US">
                <a:cs typeface="Calibri"/>
              </a:rPr>
              <a:t>ITEC is investigating the issue on the </a:t>
            </a:r>
            <a:r>
              <a:rPr lang="en-US" err="1">
                <a:cs typeface="Calibri"/>
              </a:rPr>
              <a:t>sunyconnect</a:t>
            </a:r>
            <a:r>
              <a:rPr lang="en-US">
                <a:cs typeface="Calibri"/>
              </a:rPr>
              <a:t> server </a:t>
            </a:r>
          </a:p>
          <a:p>
            <a:pPr marL="457200" indent="-457200"/>
            <a:r>
              <a:rPr lang="en-US">
                <a:cs typeface="Calibri"/>
              </a:rPr>
              <a:t>Training will be announced and rescheduled once the issue has been resolved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34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Label Printing App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The SLS is testing Ex Libris' </a:t>
            </a:r>
            <a:r>
              <a:rPr lang="en-US" err="1">
                <a:cs typeface="Calibri"/>
              </a:rPr>
              <a:t>SpineOmatic</a:t>
            </a:r>
            <a:r>
              <a:rPr lang="en-US">
                <a:cs typeface="Calibri"/>
              </a:rPr>
              <a:t> cloud App and the Orbis Cascade Label Printer Cloud App</a:t>
            </a:r>
          </a:p>
          <a:p>
            <a:pPr marL="457200" indent="-457200"/>
            <a:r>
              <a:rPr lang="en-US">
                <a:cs typeface="Calibri"/>
              </a:rPr>
              <a:t>The SLS is working directly with Ex Libris on </a:t>
            </a:r>
            <a:r>
              <a:rPr lang="en-US" err="1">
                <a:cs typeface="Calibri"/>
              </a:rPr>
              <a:t>SpineOmatic</a:t>
            </a:r>
            <a:r>
              <a:rPr lang="en-US">
                <a:cs typeface="Calibri"/>
              </a:rPr>
              <a:t> improvements </a:t>
            </a:r>
          </a:p>
          <a:p>
            <a:pPr marL="457200" indent="-457200"/>
            <a:r>
              <a:rPr lang="en-US">
                <a:cs typeface="Calibri"/>
              </a:rPr>
              <a:t>A Training session will be scheduled and announced within the next month</a:t>
            </a: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23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Removing Foreign Language &amp; Fast Subject Heading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MSP-59: Remove 6XX fields with $$2 containing foreign language and fast subject headings from Network Zone records to improve discoverability in Primo VE</a:t>
            </a:r>
          </a:p>
          <a:p>
            <a:pPr marL="457200" indent="-457200"/>
            <a:r>
              <a:rPr lang="en-US">
                <a:cs typeface="Calibri"/>
              </a:rPr>
              <a:t>The initiative was delayed due to an issue with how the OCLC Network Zone integration profile applying the normalization rule to remove foreign language and fast subject headings</a:t>
            </a:r>
          </a:p>
          <a:p>
            <a:pPr marL="457200" indent="-457200"/>
            <a:r>
              <a:rPr lang="en-US">
                <a:cs typeface="Calibri"/>
              </a:rPr>
              <a:t>Implementation of the project will begin May 2021 starting with the Network Zone</a:t>
            </a:r>
          </a:p>
          <a:p>
            <a:pPr marL="457200" indent="-457200"/>
            <a:r>
              <a:rPr lang="en-US">
                <a:cs typeface="Calibri"/>
              </a:rPr>
              <a:t>Implementation for SUNY institutions will begin after the Network Zone implementation has completed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Institutional and Cataloging Leads will be contacted prior to changes being made to their Alma environment</a:t>
            </a: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650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Upcoming: 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OCLC is updating their encoding level (LDR 17) to adhere to MARC21 standards</a:t>
            </a:r>
          </a:p>
          <a:p>
            <a:pPr marL="457200" indent="-457200"/>
            <a:r>
              <a:rPr lang="en-US">
                <a:cs typeface="Calibri"/>
              </a:rPr>
              <a:t>January 2021 OCLC began converting encoding level K to level 7</a:t>
            </a:r>
          </a:p>
          <a:p>
            <a:pPr marL="457200" indent="-457200"/>
            <a:r>
              <a:rPr lang="en-US">
                <a:cs typeface="Calibri"/>
              </a:rPr>
              <a:t>The SUNY Metadata Standards &amp; Policies Working Group will amend </a:t>
            </a:r>
            <a:r>
              <a:rPr lang="en-US">
                <a:cs typeface="Calibri"/>
                <a:hlinkClick r:id="rId2"/>
              </a:rPr>
              <a:t>MSP-42</a:t>
            </a:r>
            <a:r>
              <a:rPr lang="en-US">
                <a:cs typeface="Calibri"/>
              </a:rPr>
              <a:t> to adhere to MARC21 standards and move from 10 brief levels to 4 brief levels</a:t>
            </a:r>
          </a:p>
          <a:p>
            <a:pPr marL="457200" indent="-457200"/>
            <a:r>
              <a:rPr lang="en-US">
                <a:cs typeface="Calibri"/>
              </a:rPr>
              <a:t>SUNY Brief Level Rules changes will be applied to the Network Zone and to Institution Zones</a:t>
            </a:r>
          </a:p>
          <a:p>
            <a:pPr marL="457200" indent="-457200"/>
            <a:r>
              <a:rPr lang="en-US">
                <a:cs typeface="Calibri"/>
              </a:rPr>
              <a:t>Institutional and Cataloging leads will be contacted prior to SUNY Brief Level Rules being applied to their Institution Zone only records</a:t>
            </a: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Physical Title Indexing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494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>
                <a:cs typeface="Calibri"/>
              </a:rPr>
              <a:t>SUNY institutions are reporting potential indexing issues for physical titles</a:t>
            </a:r>
          </a:p>
          <a:p>
            <a:pPr marL="457200" indent="-457200"/>
            <a:r>
              <a:rPr lang="en-US">
                <a:cs typeface="Calibri"/>
              </a:rPr>
              <a:t>The SLS is working with Ex Libris to address this and other indexing issues</a:t>
            </a:r>
          </a:p>
          <a:p>
            <a:pPr marL="457200" indent="-457200"/>
            <a:r>
              <a:rPr lang="en-US">
                <a:cs typeface="Calibri"/>
              </a:rPr>
              <a:t>There are no tools to identify indexing issues in Alma/Primo VE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Rely on institutions to report the indexing issues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Check physical titles in Primo VE after receiving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Wait 15-30 minutes to allow for indexing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View the title in Primo VE: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Using "Display in discovery"</a:t>
            </a:r>
          </a:p>
          <a:p>
            <a:pPr lvl="3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Click "Display Source Record" from the full record view</a:t>
            </a:r>
          </a:p>
          <a:p>
            <a:pPr lvl="3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If "</a:t>
            </a:r>
            <a:r>
              <a:rPr lang="en-US">
                <a:latin typeface="Calibri" panose="020F0502020204030204"/>
                <a:ea typeface="+mn-lt"/>
                <a:cs typeface="+mn-lt"/>
              </a:rPr>
              <a:t>Record ID alma991011901639704801 was not found" displays, the record has not been indexed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Search Primo VE directly or from the Discovery widget on the Alma landing page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Report indexing issues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Open a case in Salesforce </a:t>
            </a: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Report</a:t>
            </a:r>
            <a:r>
              <a:rPr lang="en-US">
                <a:cs typeface="Calibri"/>
              </a:rPr>
              <a:t> the indexing issues to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with the case number</a:t>
            </a:r>
          </a:p>
        </p:txBody>
      </p:sp>
    </p:spTree>
    <p:extLst>
      <p:ext uri="{BB962C8B-B14F-4D97-AF65-F5344CB8AC3E}">
        <p14:creationId xmlns:p14="http://schemas.microsoft.com/office/powerpoint/2010/main" val="555511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/>
          <a:lstStyle/>
          <a:p>
            <a:r>
              <a:rPr lang="en-US" b="1">
                <a:cs typeface="Calibri Light"/>
              </a:rPr>
              <a:t>Resource Sharing Statistics – March 2021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0894299" cy="4371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Book Fill Rates:</a:t>
            </a:r>
          </a:p>
          <a:p>
            <a:pPr lvl="1"/>
            <a:r>
              <a:rPr lang="en-US" sz="2000">
                <a:ea typeface="+mn-lt"/>
                <a:cs typeface="+mn-lt"/>
              </a:rPr>
              <a:t>All SUNYs: 65.3% (n = 1,378)</a:t>
            </a:r>
          </a:p>
          <a:p>
            <a:pPr lvl="1"/>
            <a:r>
              <a:rPr lang="en-US" sz="2000">
                <a:cs typeface="Calibri"/>
              </a:rPr>
              <a:t>Community Colleges: 76.2% (n = 105)</a:t>
            </a:r>
          </a:p>
          <a:p>
            <a:pPr lvl="1"/>
            <a:r>
              <a:rPr lang="en-US" sz="2000">
                <a:cs typeface="Calibri"/>
              </a:rPr>
              <a:t>Comprehensive &amp; Tech Colleges: 68.1% (n = 686)</a:t>
            </a:r>
          </a:p>
          <a:p>
            <a:pPr lvl="1"/>
            <a:r>
              <a:rPr lang="en-US" sz="2000">
                <a:cs typeface="Calibri"/>
              </a:rPr>
              <a:t>University Centers: 60.1% (n = 590)</a:t>
            </a:r>
          </a:p>
          <a:p>
            <a:r>
              <a:rPr lang="en-US" sz="2400">
                <a:cs typeface="Calibri"/>
              </a:rPr>
              <a:t>Higher fill rates likely result of locate process changes and adding Ithaca College to our </a:t>
            </a:r>
            <a:r>
              <a:rPr lang="en-US" sz="2400" err="1">
                <a:cs typeface="Calibri"/>
              </a:rPr>
              <a:t>rotas</a:t>
            </a:r>
            <a:endParaRPr lang="en-US" sz="2400">
              <a:cs typeface="Calibri"/>
            </a:endParaRPr>
          </a:p>
          <a:p>
            <a:r>
              <a:rPr lang="en-US" sz="2400">
                <a:ea typeface="+mn-lt"/>
                <a:cs typeface="+mn-lt"/>
              </a:rPr>
              <a:t>Book Turnaround Time: 7.7 days</a:t>
            </a:r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Article Fill Rate: 91.8%</a:t>
            </a:r>
          </a:p>
          <a:p>
            <a:r>
              <a:rPr lang="en-US" sz="2400">
                <a:cs typeface="Calibri"/>
              </a:rPr>
              <a:t>Article Turnaround Time: 1.7 days</a:t>
            </a:r>
          </a:p>
          <a:p>
            <a:endParaRPr lang="en-US" sz="2400">
              <a:cs typeface="Calibri"/>
            </a:endParaRP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12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/>
          <a:lstStyle/>
          <a:p>
            <a:r>
              <a:rPr lang="en-US" b="1">
                <a:cs typeface="Calibri Light"/>
              </a:rPr>
              <a:t>Binghamton Collection Shift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0894299" cy="43714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cs typeface="Calibri"/>
              </a:rPr>
              <a:t>500,000 items in </a:t>
            </a:r>
            <a:r>
              <a:rPr lang="en-US" sz="2400">
                <a:ea typeface="+mn-lt"/>
                <a:cs typeface="+mn-lt"/>
              </a:rPr>
              <a:t>HN-Z call number range being</a:t>
            </a:r>
            <a:r>
              <a:rPr lang="en-US" sz="2400">
                <a:cs typeface="Calibri"/>
              </a:rPr>
              <a:t> moved to off-site storage </a:t>
            </a:r>
          </a:p>
          <a:p>
            <a:r>
              <a:rPr lang="en-US" sz="2400">
                <a:cs typeface="Calibri"/>
              </a:rPr>
              <a:t>Shift scheduled to start next week, and all items will be inaccessible by late May or early June</a:t>
            </a:r>
          </a:p>
          <a:p>
            <a:r>
              <a:rPr lang="en-US" sz="2400">
                <a:cs typeface="Calibri"/>
              </a:rPr>
              <a:t>Items should be accessible again in early 2022</a:t>
            </a:r>
            <a:endParaRPr lang="en-US"/>
          </a:p>
          <a:p>
            <a:r>
              <a:rPr lang="en-US" sz="2400">
                <a:cs typeface="Calibri"/>
              </a:rPr>
              <a:t>This shift will have a significant impact on Binghamton's ability to fill lending requests, and it will also increase their borrowing volume</a:t>
            </a:r>
          </a:p>
          <a:p>
            <a:r>
              <a:rPr lang="en-US" sz="2400">
                <a:cs typeface="Calibri"/>
              </a:rPr>
              <a:t>May have noticeable impact on lending volumes at other SUNYs</a:t>
            </a:r>
          </a:p>
          <a:p>
            <a:r>
              <a:rPr lang="en-US" sz="2400">
                <a:cs typeface="Calibri"/>
              </a:rPr>
              <a:t>SLS will monitor request volumes and work with Binghamton on </a:t>
            </a:r>
            <a:r>
              <a:rPr lang="en-US" sz="2400" err="1">
                <a:cs typeface="Calibri"/>
              </a:rPr>
              <a:t>rota</a:t>
            </a:r>
            <a:r>
              <a:rPr lang="en-US" sz="2400">
                <a:cs typeface="Calibri"/>
              </a:rPr>
              <a:t> adjustments to make sure requests are as evenly distributed as possible</a:t>
            </a:r>
          </a:p>
          <a:p>
            <a:r>
              <a:rPr lang="en-US" sz="2400">
                <a:cs typeface="Calibri"/>
              </a:rPr>
              <a:t>Email </a:t>
            </a:r>
            <a:r>
              <a:rPr lang="en-US" sz="2400">
                <a:cs typeface="Calibri"/>
                <a:hlinkClick r:id="rId2"/>
              </a:rPr>
              <a:t>info@slcny.libanswers.com</a:t>
            </a:r>
            <a:r>
              <a:rPr lang="en-US" sz="2400">
                <a:cs typeface="Calibri"/>
              </a:rPr>
              <a:t> if you notice problematic lending volume spike at your library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50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Alma Resource Sharing With Non-SUNY Libraries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0894299" cy="43714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>
                <a:cs typeface="Calibri"/>
              </a:rPr>
              <a:t>Alma RS with Ithaca College has been expanded to include articles</a:t>
            </a:r>
          </a:p>
          <a:p>
            <a:pPr lvl="1"/>
            <a:r>
              <a:rPr lang="en-US" sz="2000">
                <a:cs typeface="Calibri"/>
              </a:rPr>
              <a:t>Participating libraries: Empire State, Tompkins-Cortland, Cayuga, Jefferson, Westchester</a:t>
            </a:r>
          </a:p>
          <a:p>
            <a:r>
              <a:rPr lang="en-US" sz="2400">
                <a:ea typeface="+mn-lt"/>
                <a:cs typeface="+mn-lt"/>
              </a:rPr>
              <a:t>Still working with Nazareth College, Union College, and St. John Fisher on Alma RS </a:t>
            </a:r>
          </a:p>
          <a:p>
            <a:pPr lvl="1"/>
            <a:r>
              <a:rPr lang="en-US" sz="2000">
                <a:cs typeface="Calibri"/>
              </a:rPr>
              <a:t>Physical RS only</a:t>
            </a:r>
          </a:p>
          <a:p>
            <a:pPr lvl="1"/>
            <a:r>
              <a:rPr lang="en-US" sz="2000">
                <a:cs typeface="Calibri"/>
              </a:rPr>
              <a:t>Hope to go live this summer</a:t>
            </a:r>
          </a:p>
          <a:p>
            <a:r>
              <a:rPr lang="en-US" sz="2400">
                <a:cs typeface="Calibri"/>
              </a:rPr>
              <a:t>Empire State College now lending articles to Tunxis Community College (CSCU)</a:t>
            </a:r>
          </a:p>
          <a:p>
            <a:pPr lvl="1"/>
            <a:r>
              <a:rPr lang="en-US" sz="2000">
                <a:cs typeface="Calibri"/>
              </a:rPr>
              <a:t>Plan to expand Alma article RS between SUNY and CSCU</a:t>
            </a:r>
          </a:p>
          <a:p>
            <a:r>
              <a:rPr lang="en-US" sz="2400">
                <a:cs typeface="Calibri"/>
              </a:rPr>
              <a:t>Testing Alma RS between SUNY and WRLC</a:t>
            </a:r>
          </a:p>
          <a:p>
            <a:pPr lvl="1"/>
            <a:r>
              <a:rPr lang="en-US" sz="2000">
                <a:cs typeface="Calibri"/>
              </a:rPr>
              <a:t>Physical RS only</a:t>
            </a:r>
          </a:p>
          <a:p>
            <a:pPr lvl="1"/>
            <a:r>
              <a:rPr lang="en-US" sz="2000">
                <a:cs typeface="Calibri"/>
              </a:rPr>
              <a:t>SUNY Participants: Albany, Buffalo, Stony Brook</a:t>
            </a:r>
          </a:p>
          <a:p>
            <a:pPr lvl="1"/>
            <a:r>
              <a:rPr lang="en-US" sz="2000">
                <a:cs typeface="Calibri"/>
              </a:rPr>
              <a:t>WRLC Participants: </a:t>
            </a:r>
            <a:r>
              <a:rPr lang="en-US" sz="2000">
                <a:ea typeface="+mn-lt"/>
                <a:cs typeface="+mn-lt"/>
              </a:rPr>
              <a:t>American University, George Washington University, and Marymount University</a:t>
            </a:r>
            <a:endParaRPr lang="en-US" sz="2000">
              <a:cs typeface="Calibri"/>
            </a:endParaRPr>
          </a:p>
          <a:p>
            <a:pPr lvl="1"/>
            <a:r>
              <a:rPr lang="en-US" sz="2000">
                <a:cs typeface="Calibri"/>
              </a:rPr>
              <a:t>Hope to go live later this spring and eventually expand to include more participants</a:t>
            </a:r>
          </a:p>
          <a:p>
            <a:r>
              <a:rPr lang="en-US" sz="2400">
                <a:cs typeface="Calibri"/>
              </a:rPr>
              <a:t>Discussing an Alma RS pilot project with Cal State system and Brandeis University</a:t>
            </a:r>
          </a:p>
          <a:p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585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Lost Resource Sharing Items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0648766" cy="43714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cs typeface="Calibri"/>
              </a:rPr>
              <a:t>Approximately 560 items are currently meet the criteria for being declared lost</a:t>
            </a:r>
            <a:endParaRPr lang="en-US"/>
          </a:p>
          <a:p>
            <a:pPr lvl="1"/>
            <a:r>
              <a:rPr lang="en-US" sz="2000">
                <a:cs typeface="Calibri"/>
              </a:rPr>
              <a:t>Lost criteria: 120+ days overdue or 30+ days in transit</a:t>
            </a:r>
          </a:p>
          <a:p>
            <a:r>
              <a:rPr lang="en-US" sz="2400">
                <a:cs typeface="Calibri"/>
              </a:rPr>
              <a:t>Number of lost items was more than 700 last month</a:t>
            </a:r>
          </a:p>
          <a:p>
            <a:r>
              <a:rPr lang="en-US" sz="2400">
                <a:cs typeface="Calibri"/>
              </a:rPr>
              <a:t>Next steps: </a:t>
            </a:r>
          </a:p>
          <a:p>
            <a:pPr lvl="1"/>
            <a:r>
              <a:rPr lang="en-US" sz="2000">
                <a:cs typeface="Calibri"/>
              </a:rPr>
              <a:t>SLS will send lists of in transit items that need shelf checks to campuses</a:t>
            </a:r>
          </a:p>
          <a:p>
            <a:pPr lvl="1"/>
            <a:r>
              <a:rPr lang="en-US" sz="2000">
                <a:cs typeface="Calibri"/>
              </a:rPr>
              <a:t>SLS will send list of in transit items still missing to ELD</a:t>
            </a:r>
          </a:p>
          <a:p>
            <a:r>
              <a:rPr lang="en-US" sz="2400">
                <a:cs typeface="Calibri"/>
              </a:rPr>
              <a:t>Configuring Overdue and Lost Loan Profiles for RS loans:</a:t>
            </a:r>
          </a:p>
          <a:p>
            <a:pPr lvl="1"/>
            <a:r>
              <a:rPr lang="en-US" sz="2000">
                <a:ea typeface="+mn-lt"/>
                <a:cs typeface="+mn-lt"/>
                <a:hlinkClick r:id="rId2"/>
              </a:rPr>
              <a:t>https://slcny.libwizard.com/f/OverdueRS</a:t>
            </a:r>
            <a:endParaRPr lang="en-US" sz="2000">
              <a:cs typeface="Calibri"/>
            </a:endParaRPr>
          </a:p>
          <a:p>
            <a:r>
              <a:rPr lang="en-US" sz="2400">
                <a:cs typeface="Calibri"/>
              </a:rPr>
              <a:t>SLS will work with ASRS, LSP Advisory Board, and SLC Board on specifics of lost Alma RS billing policy</a:t>
            </a:r>
          </a:p>
          <a:p>
            <a:r>
              <a:rPr lang="en-US" sz="2400">
                <a:cs typeface="Calibri"/>
              </a:rPr>
              <a:t>Please refrain from billing for lost Alma RS items for the time being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70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1"/>
            <a:ext cx="6903129" cy="3781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OCLC </a:t>
            </a:r>
          </a:p>
          <a:p>
            <a:r>
              <a:rPr lang="en-US"/>
              <a:t>IT Umbrella</a:t>
            </a:r>
            <a:endParaRPr lang="en-US">
              <a:cs typeface="Calibri"/>
            </a:endParaRPr>
          </a:p>
          <a:p>
            <a:r>
              <a:rPr lang="en-US"/>
              <a:t>Third Iron</a:t>
            </a:r>
            <a:endParaRPr lang="en-US">
              <a:cs typeface="Calibri"/>
            </a:endParaRPr>
          </a:p>
          <a:p>
            <a:r>
              <a:rPr lang="en-US"/>
              <a:t>CQ Researcher</a:t>
            </a:r>
            <a:endParaRPr lang="en-US">
              <a:cs typeface="Calibri"/>
            </a:endParaRPr>
          </a:p>
          <a:p>
            <a:r>
              <a:rPr lang="en-US"/>
              <a:t>Springer-Nature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Open Athens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050" name="Picture 2" descr="OCLC: Worldwide, member-driven library cooperative">
            <a:extLst>
              <a:ext uri="{FF2B5EF4-FFF2-40B4-BE49-F238E27FC236}">
                <a16:creationId xmlns:a16="http://schemas.microsoft.com/office/drawing/2014/main" id="{A3EE1CC7-66E1-42F1-8A27-98D588A5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78" y="1293180"/>
            <a:ext cx="37814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rd Iron (@third_iron) | Twitter">
            <a:extLst>
              <a:ext uri="{FF2B5EF4-FFF2-40B4-BE49-F238E27FC236}">
                <a16:creationId xmlns:a16="http://schemas.microsoft.com/office/drawing/2014/main" id="{4AF7F42B-5E04-4044-8CB0-19DE9B68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6" y="3036672"/>
            <a:ext cx="2266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Automated Fulfillment Network Project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1055165" cy="4371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Moving forward with modified project scope</a:t>
            </a:r>
          </a:p>
          <a:p>
            <a:pPr lvl="1"/>
            <a:r>
              <a:rPr lang="en-US" sz="2000">
                <a:cs typeface="Calibri"/>
              </a:rPr>
              <a:t>Implement return anywhere for all SUNY libraries</a:t>
            </a:r>
          </a:p>
          <a:p>
            <a:pPr lvl="1"/>
            <a:r>
              <a:rPr lang="en-US" sz="2000">
                <a:cs typeface="Calibri"/>
              </a:rPr>
              <a:t>Implement hold request pickup at other SUNYs for interested libraries</a:t>
            </a:r>
          </a:p>
          <a:p>
            <a:pPr lvl="1"/>
            <a:r>
              <a:rPr lang="en-US" sz="2000">
                <a:cs typeface="Calibri"/>
              </a:rPr>
              <a:t>RS request pickup at other SUNYs will not be implemented</a:t>
            </a:r>
          </a:p>
          <a:p>
            <a:r>
              <a:rPr lang="en-US" sz="2400">
                <a:cs typeface="Calibri"/>
              </a:rPr>
              <a:t>AFN meeting #4 scheduled for 2:00pm on Monday, April 12</a:t>
            </a:r>
          </a:p>
          <a:p>
            <a:pPr lvl="1"/>
            <a:r>
              <a:rPr lang="en-US" sz="2000">
                <a:ea typeface="+mn-lt"/>
                <a:cs typeface="+mn-lt"/>
                <a:hlinkClick r:id="rId2"/>
              </a:rPr>
              <a:t>https://slcny.libcal.com/event/7649013</a:t>
            </a:r>
            <a:endParaRPr lang="en-US" sz="2000">
              <a:cs typeface="Calibri"/>
            </a:endParaRPr>
          </a:p>
          <a:p>
            <a:r>
              <a:rPr lang="en-US" sz="2400">
                <a:cs typeface="Calibri"/>
              </a:rPr>
              <a:t>SLS staff will begin work on implementing return anywhere this week</a:t>
            </a:r>
          </a:p>
          <a:p>
            <a:pPr lvl="1"/>
            <a:r>
              <a:rPr lang="en-US" sz="2000">
                <a:cs typeface="Calibri"/>
              </a:rPr>
              <a:t>Configuring Institutions Relations table in each SUNY Institution Zone (</a:t>
            </a:r>
            <a:r>
              <a:rPr lang="en-US" sz="2000">
                <a:ea typeface="+mn-lt"/>
                <a:cs typeface="+mn-lt"/>
              </a:rPr>
              <a:t>approx. 3,500 table entries)</a:t>
            </a:r>
          </a:p>
          <a:p>
            <a:pPr lvl="1"/>
            <a:r>
              <a:rPr lang="en-US" sz="2000">
                <a:cs typeface="Calibri"/>
              </a:rPr>
              <a:t>We will contact each library after this work has been done</a:t>
            </a:r>
          </a:p>
          <a:p>
            <a:pPr lvl="1"/>
            <a:r>
              <a:rPr lang="en-US" sz="2000">
                <a:cs typeface="Calibri"/>
              </a:rPr>
              <a:t>Plan to be finished by early May</a:t>
            </a:r>
          </a:p>
          <a:p>
            <a:pPr lvl="1"/>
            <a:r>
              <a:rPr lang="en-US" sz="2000">
                <a:cs typeface="Calibri"/>
              </a:rPr>
              <a:t>Thanks Susan and Yvonne!</a:t>
            </a:r>
          </a:p>
          <a:p>
            <a:pPr lvl="1"/>
            <a:endParaRPr lang="en-US" sz="20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386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ProQuest </a:t>
            </a:r>
            <a:r>
              <a:rPr lang="en-US" err="1"/>
              <a:t>ebook</a:t>
            </a:r>
            <a:r>
              <a:rPr lang="en-US"/>
              <a:t> ILL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This is a pilot, not a fully-functioning product or service</a:t>
            </a:r>
          </a:p>
          <a:p>
            <a:r>
              <a:rPr lang="en-US">
                <a:cs typeface="Calibri"/>
              </a:rPr>
              <a:t>Workflows in Alma, Primo and eBook Central are all exploratory</a:t>
            </a:r>
          </a:p>
          <a:p>
            <a:r>
              <a:rPr lang="en-US">
                <a:cs typeface="Calibri"/>
              </a:rPr>
              <a:t>Our scope for investigation will not focus on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, OCLC, or other systems outside of Alma</a:t>
            </a:r>
          </a:p>
          <a:p>
            <a:r>
              <a:rPr lang="en-US">
                <a:cs typeface="Calibri"/>
              </a:rPr>
              <a:t>We plan to collaborate with Cal State System to develop workflows</a:t>
            </a:r>
          </a:p>
          <a:p>
            <a:r>
              <a:rPr lang="en-US">
                <a:cs typeface="Calibri"/>
              </a:rPr>
              <a:t>SLS is investigating the discovery/record management and back-end workflows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32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SUNY LARS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SLS has reached out to Sys. Admin individual in charge of this data gathering.</a:t>
            </a:r>
          </a:p>
          <a:p>
            <a:r>
              <a:rPr lang="en-US">
                <a:cs typeface="Calibri"/>
              </a:rPr>
              <a:t>Will work to investigate how much coordination we can achieve on data gathering.</a:t>
            </a:r>
          </a:p>
          <a:p>
            <a:pPr lvl="1"/>
            <a:r>
              <a:rPr lang="en-US">
                <a:cs typeface="Calibri"/>
              </a:rPr>
              <a:t>Will depend on campus Alma data and cooperation from sys. admin department.</a:t>
            </a:r>
          </a:p>
          <a:p>
            <a:r>
              <a:rPr lang="en-US">
                <a:cs typeface="Calibri"/>
              </a:rPr>
              <a:t>May need some input from campuses and will engage appropriate working group or individuals.</a:t>
            </a:r>
          </a:p>
        </p:txBody>
      </p:sp>
    </p:spTree>
    <p:extLst>
      <p:ext uri="{BB962C8B-B14F-4D97-AF65-F5344CB8AC3E}">
        <p14:creationId xmlns:p14="http://schemas.microsoft.com/office/powerpoint/2010/main" val="28407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Moses Lake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Some of you received emails a few weeks ago about a potential migration of our Alma/Primo data center.</a:t>
            </a:r>
          </a:p>
          <a:p>
            <a:r>
              <a:rPr lang="en-US">
                <a:cs typeface="Calibri"/>
              </a:rPr>
              <a:t>SLS followed up asking to be notified as plans move forward, especially if the migration moved from “potential” to “planned.”</a:t>
            </a:r>
          </a:p>
          <a:p>
            <a:r>
              <a:rPr lang="en-US">
                <a:cs typeface="Calibri"/>
              </a:rPr>
              <a:t>Received e-mail from </a:t>
            </a:r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 support today that migration is planned on May 29</a:t>
            </a:r>
            <a:r>
              <a:rPr lang="en-US" baseline="30000">
                <a:cs typeface="Calibri"/>
              </a:rPr>
              <a:t>th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Meeting with </a:t>
            </a:r>
            <a:r>
              <a:rPr lang="en-US" err="1">
                <a:cs typeface="Calibri"/>
              </a:rPr>
              <a:t>Exlibris</a:t>
            </a:r>
            <a:r>
              <a:rPr lang="en-US">
                <a:cs typeface="Calibri"/>
              </a:rPr>
              <a:t> on 4/12 to get  further information.</a:t>
            </a:r>
          </a:p>
          <a:p>
            <a:r>
              <a:rPr lang="en-US">
                <a:cs typeface="Calibri"/>
              </a:rPr>
              <a:t>Will be sharing details and information to Institutional Leads Workplace Group.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23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SICAS Banner-Alma Update: Preferred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SICAS has developed a beta patch that has some enhancements, most notably, the ability to send the preferred name to Alma.</a:t>
            </a:r>
          </a:p>
          <a:p>
            <a:r>
              <a:rPr lang="en-US">
                <a:cs typeface="Calibri"/>
              </a:rPr>
              <a:t>Getting campuses to test has taken some time, waiting for initial results.</a:t>
            </a:r>
          </a:p>
          <a:p>
            <a:r>
              <a:rPr lang="en-US">
                <a:cs typeface="Calibri"/>
              </a:rPr>
              <a:t>Current version of SICAS application update will only pull from preferred name field located in “SPAIDEN,” (</a:t>
            </a:r>
            <a:r>
              <a:rPr lang="en-US" err="1"/>
              <a:t>spbpers_pref_first_name</a:t>
            </a:r>
            <a:r>
              <a:rPr lang="en-US"/>
              <a:t>).  </a:t>
            </a:r>
          </a:p>
          <a:p>
            <a:pPr lvl="1"/>
            <a:r>
              <a:rPr lang="en-US">
                <a:cs typeface="Calibri"/>
              </a:rPr>
              <a:t>Some campuses may not be using this field, and SICAS plans to expand where the preferred name can be pulled from, but not in this version.</a:t>
            </a:r>
          </a:p>
          <a:p>
            <a:r>
              <a:rPr lang="en-US">
                <a:cs typeface="Calibri"/>
              </a:rPr>
              <a:t>SLS is eager to work with campuses on this, and will assist with updating/configuring Alma/Primo VE to accommodate and use preferred names wherever possible.  Please reach out if you’re interested.</a:t>
            </a:r>
          </a:p>
          <a:p>
            <a:r>
              <a:rPr lang="en-US">
                <a:cs typeface="Calibri"/>
              </a:rPr>
              <a:t>Training and documentation on these changes will be developed as soon as the patch/version from SICAS can be run successfully at an institution.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6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Reminder: Self-Check Web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1"/>
            <a:ext cx="5828931" cy="36309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Several SUNY libraries have implemented the Self-Check Web App as a limited self-check solution.</a:t>
            </a:r>
          </a:p>
          <a:p>
            <a:r>
              <a:rPr lang="en-US">
                <a:cs typeface="Calibri"/>
              </a:rPr>
              <a:t>If this would be useful to you as your library reopens or changes access, please let us know, and we can set this up for you within a few weeks.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97604-8412-4E35-BFD2-D2A2A4AB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807" y="1642370"/>
            <a:ext cx="4808458" cy="33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2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83235-88EE-4E2B-9FD9-F696DD588AFF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4404f601-80f3-4988-a5f5-d6c3dd7e14a6"/>
    <ds:schemaRef ds:uri="http://schemas.openxmlformats.org/package/2006/metadata/core-properties"/>
    <ds:schemaRef ds:uri="http://www.w3.org/XML/1998/namespace"/>
    <ds:schemaRef ds:uri="61ce4d65-48b5-4510-a74e-67217dcdfadf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C790760-A1AF-429F-9CC1-65E3D31C8E51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2170</Words>
  <Application>Microsoft Office PowerPoint</Application>
  <PresentationFormat>Widescreen</PresentationFormat>
  <Paragraphs>226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AauxPro OT</vt:lpstr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SUNY Library Accessibility Cohort</vt:lpstr>
      <vt:lpstr>Procurement Update</vt:lpstr>
      <vt:lpstr>ProQuest ebook ILL pilot</vt:lpstr>
      <vt:lpstr>SUNY LARS Report</vt:lpstr>
      <vt:lpstr>Moses Lake Migration</vt:lpstr>
      <vt:lpstr>SICAS Banner-Alma Update: Preferred Names</vt:lpstr>
      <vt:lpstr>Reminder: Self-Check Web App</vt:lpstr>
      <vt:lpstr>PowerPoint Presentation</vt:lpstr>
      <vt:lpstr>Updates</vt:lpstr>
      <vt:lpstr>Outstanding Cases</vt:lpstr>
      <vt:lpstr>Training</vt:lpstr>
      <vt:lpstr>PowerPoint Presentation</vt:lpstr>
      <vt:lpstr>Expanding System-wide Library Content Agreements</vt:lpstr>
      <vt:lpstr>eBook Central DDA Pilot</vt:lpstr>
      <vt:lpstr>SUNYConnect </vt:lpstr>
      <vt:lpstr>Other updates</vt:lpstr>
      <vt:lpstr>PowerPoint Presentation</vt:lpstr>
      <vt:lpstr>Analytics Training Schedule</vt:lpstr>
      <vt:lpstr>Shelf Inventory App Initiative</vt:lpstr>
      <vt:lpstr>Label Printing App Initiative</vt:lpstr>
      <vt:lpstr>Removing Foreign Language &amp; Fast Subject Heading Initiative</vt:lpstr>
      <vt:lpstr>Upcoming: Brief Level Rules Initiative</vt:lpstr>
      <vt:lpstr>Physical Title Indexing issues</vt:lpstr>
      <vt:lpstr>PowerPoint Presentation</vt:lpstr>
      <vt:lpstr>Resource Sharing Statistics – March 2021</vt:lpstr>
      <vt:lpstr>Binghamton Collection Shift</vt:lpstr>
      <vt:lpstr>Alma Resource Sharing With Non-SUNY Libraries</vt:lpstr>
      <vt:lpstr>Lost Resource Sharing Items</vt:lpstr>
      <vt:lpstr>Automated Fulfillment Network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Shannon Pritting</cp:lastModifiedBy>
  <cp:revision>1</cp:revision>
  <dcterms:created xsi:type="dcterms:W3CDTF">2019-08-22T15:05:39Z</dcterms:created>
  <dcterms:modified xsi:type="dcterms:W3CDTF">2021-04-13T14:44:29Z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