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3F7B2-80E1-4CEB-B01D-E87792256912}" v="2021" dt="2019-11-06T18:33:0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knowledge.exlibrisgroup.com/Alma/Product_Documentation/010Alma_Online_Help_(English)/040Resource_Management/050Inventory/060Working_with_the_Community_Zone_Updates_Task_List&#8203;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3.basecamp.com/3649838/buckets/2511260/messages/2171373235#__recording_2177497090" TargetMode="External"/><Relationship Id="rId2" Type="http://schemas.openxmlformats.org/officeDocument/2006/relationships/hyperlink" Target="https://unpaywal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Alma/Product_Documentation/010Alma_Online_Help_(English)/030Fulfillment/080Configuring_Fulfillment/110General#Configuring_Other_Settings_(Fulfillment)" TargetMode="External"/><Relationship Id="rId2" Type="http://schemas.openxmlformats.org/officeDocument/2006/relationships/hyperlink" Target="https://knowledge.exlibrisgroup.com/Alma/Product_Documentation/010Alma_Online_Help_(English)/030Fulfillment/080Configuring_Fulfillment/110General#enable_open_access_services_from_unpaywall_ap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owledge.exlibrisgroup.com/Alma/Product_Documentation/010Alma_Online_Help_(English)/030Fulfillment/080Configuring_Fulfillment/100Discovery_Interface_Display_Logic#Configuring_Direct_Linking" TargetMode="External"/><Relationship Id="rId5" Type="http://schemas.openxmlformats.org/officeDocument/2006/relationships/hyperlink" Target="https://knowledge.exlibrisgroup.com/Alma/Product_Documentation/010Alma_Online_Help_(English)/030Fulfillment/080Configuring_Fulfillment/100Discovery_Interface_Display_Logic#Configuring_Display_Logic_Rules" TargetMode="External"/><Relationship Id="rId4" Type="http://schemas.openxmlformats.org/officeDocument/2006/relationships/hyperlink" Target="https://knowledge.exlibrisgroup.com/Alma/Product_Documentation/010Alma_Online_Help_(English)/030Fulfillment/080Configuring_Fulfillment/100Discovery_Interface_Display_Logic#Configuring_the_Order_of_Online_Service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719" y="1122363"/>
            <a:ext cx="10667998" cy="2387600"/>
          </a:xfrm>
        </p:spPr>
        <p:txBody>
          <a:bodyPr/>
          <a:lstStyle/>
          <a:p>
            <a:r>
              <a:rPr lang="en-US" err="1">
                <a:cs typeface="Calibri Light"/>
              </a:rPr>
              <a:t>Unpaywall</a:t>
            </a:r>
            <a:r>
              <a:rPr lang="en-US">
                <a:cs typeface="Calibri Light"/>
              </a:rPr>
              <a:t> &amp; CZ Update Tasks List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72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Why knowing about both things can make your Primo life better</a:t>
            </a:r>
          </a:p>
          <a:p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73ECE-AE8C-4FB1-ABBB-BA4EF3227861}"/>
              </a:ext>
            </a:extLst>
          </p:cNvPr>
          <p:cNvSpPr txBox="1"/>
          <p:nvPr/>
        </p:nvSpPr>
        <p:spPr>
          <a:xfrm>
            <a:off x="2836460" y="5475026"/>
            <a:ext cx="650770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ea typeface="+mn-lt"/>
                <a:cs typeface="+mn-lt"/>
              </a:rPr>
              <a:t>Michelle Eichelberger</a:t>
            </a:r>
            <a:br>
              <a:rPr lang="en-US">
                <a:ea typeface="+mn-lt"/>
                <a:cs typeface="+mn-lt"/>
              </a:rPr>
            </a:br>
            <a:r>
              <a:rPr lang="en-US">
                <a:ea typeface="+mn-lt"/>
                <a:cs typeface="+mn-lt"/>
              </a:rPr>
              <a:t>Discovery and E-Resources Program Manager</a:t>
            </a:r>
          </a:p>
          <a:p>
            <a:pPr algn="ctr"/>
            <a:r>
              <a:rPr lang="en-US">
                <a:cs typeface="Calibri"/>
              </a:rPr>
              <a:t>Michelle.Eichelberger@suny.edu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6258-069D-4A72-9937-BEABC19D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CZ Updates Task List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7679-A64C-44C8-9B99-F85B59DC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58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Why should you care?</a:t>
            </a:r>
          </a:p>
          <a:p>
            <a:pPr lvl="1"/>
            <a:r>
              <a:rPr lang="en-US">
                <a:ea typeface="+mn-lt"/>
                <a:cs typeface="+mn-lt"/>
              </a:rPr>
              <a:t>The Alma Community Zone (CZ) Updates Tasks job keeps your title coverage, linking, record info, etc., up to date = good</a:t>
            </a:r>
          </a:p>
          <a:p>
            <a:pPr lvl="1"/>
            <a:r>
              <a:rPr lang="en-US">
                <a:ea typeface="+mn-lt"/>
                <a:cs typeface="+mn-lt"/>
              </a:rPr>
              <a:t>The CZ Updates Task job gets rid of outdated titles that the vendor no longer owns</a:t>
            </a:r>
          </a:p>
          <a:p>
            <a:pPr lvl="2"/>
            <a:r>
              <a:rPr lang="en-US" sz="2400">
                <a:ea typeface="+mn-lt"/>
                <a:cs typeface="+mn-lt"/>
              </a:rPr>
              <a:t>Good if it's an "automatically activate new titles" aggregator package</a:t>
            </a:r>
          </a:p>
          <a:p>
            <a:pPr lvl="2"/>
            <a:r>
              <a:rPr lang="en-US" sz="2400">
                <a:ea typeface="+mn-lt"/>
                <a:cs typeface="+mn-lt"/>
              </a:rPr>
              <a:t>Bad if it's a selective package – can't automatically activate the title replacement, if there is one</a:t>
            </a:r>
          </a:p>
          <a:p>
            <a:r>
              <a:rPr lang="en-US">
                <a:ea typeface="+mn-lt"/>
                <a:cs typeface="+mn-lt"/>
              </a:rPr>
              <a:t>Selective packages: The system is smart enough to know your activated titles, and will make changes to them including deactivating them. But, it's not smart enough to know which titles you </a:t>
            </a:r>
            <a:r>
              <a:rPr lang="en-US" b="1">
                <a:ea typeface="+mn-lt"/>
                <a:cs typeface="+mn-lt"/>
              </a:rPr>
              <a:t>might </a:t>
            </a:r>
            <a:r>
              <a:rPr lang="en-US">
                <a:ea typeface="+mn-lt"/>
                <a:cs typeface="+mn-lt"/>
              </a:rPr>
              <a:t>want to activate to replace the deactivated titles. E.g. GVRL, STAT!Ref, etc.</a:t>
            </a:r>
          </a:p>
          <a:p>
            <a:r>
              <a:rPr lang="en-US">
                <a:highlight>
                  <a:srgbClr val="FFFF00"/>
                </a:highlight>
                <a:cs typeface="Calibri"/>
              </a:rPr>
              <a:t>The only way you'll know if a title or collection has been deactivated is if you keep an eye on the CZ Updates Task List, or if someone complains</a:t>
            </a:r>
          </a:p>
        </p:txBody>
      </p:sp>
    </p:spTree>
    <p:extLst>
      <p:ext uri="{BB962C8B-B14F-4D97-AF65-F5344CB8AC3E}">
        <p14:creationId xmlns:p14="http://schemas.microsoft.com/office/powerpoint/2010/main" val="3248446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6258-069D-4A72-9937-BEABC19DB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CZ Updates Task List: How to Monitor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87679-A64C-44C8-9B99-F85B59DC8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9451" cy="481763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>
                <a:ea typeface="+mn-lt"/>
                <a:cs typeface="+mn-lt"/>
              </a:rPr>
              <a:t>Make sure that you've got the Repository Manager role</a:t>
            </a:r>
          </a:p>
          <a:p>
            <a:r>
              <a:rPr lang="en-US">
                <a:ea typeface="+mn-lt"/>
                <a:cs typeface="+mn-lt"/>
              </a:rPr>
              <a:t>Look in the Alma header under Resources-&gt;Manage Inventory. </a:t>
            </a:r>
          </a:p>
          <a:p>
            <a:r>
              <a:rPr lang="en-US">
                <a:ea typeface="+mn-lt"/>
                <a:cs typeface="+mn-lt"/>
              </a:rPr>
              <a:t>Don't have to check the list daily, weekly or monthly would be good. You can set a calendar reminder.</a:t>
            </a:r>
          </a:p>
          <a:p>
            <a:r>
              <a:rPr lang="en-US">
                <a:ea typeface="+mn-lt"/>
                <a:cs typeface="+mn-lt"/>
              </a:rPr>
              <a:t>Filter by the most important types of actions: Electronic collection deleted, portfolio deleted, and electronic service deleted. </a:t>
            </a:r>
          </a:p>
          <a:p>
            <a:r>
              <a:rPr lang="en-US">
                <a:ea typeface="+mn-lt"/>
                <a:cs typeface="+mn-lt"/>
              </a:rPr>
              <a:t>When you see something that has been deleted, you will need to take action to reactivate it in a new collection, service, or portfolio.</a:t>
            </a:r>
            <a:endParaRPr lang="en-US">
              <a:cs typeface="Calibri" panose="020F0502020204030204"/>
            </a:endParaRPr>
          </a:p>
          <a:p>
            <a:r>
              <a:rPr lang="en-US"/>
              <a:t>Ex Libris </a:t>
            </a:r>
            <a:r>
              <a:rPr lang="en-US">
                <a:hlinkClick r:id="rId2"/>
              </a:rPr>
              <a:t>documentation</a:t>
            </a:r>
            <a:br>
              <a:rPr lang="en-US"/>
            </a:b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4" name="Picture 4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2EA924D3-820B-4B5F-A267-9F608C0E84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904" t="-1289" r="28258" b="15722"/>
          <a:stretch/>
        </p:blipFill>
        <p:spPr>
          <a:xfrm>
            <a:off x="6958688" y="1690999"/>
            <a:ext cx="4516928" cy="489779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8C892B-2733-4FC8-8809-06D35A46AA47}"/>
              </a:ext>
            </a:extLst>
          </p:cNvPr>
          <p:cNvSpPr/>
          <p:nvPr/>
        </p:nvSpPr>
        <p:spPr>
          <a:xfrm>
            <a:off x="9153098" y="3585949"/>
            <a:ext cx="2263253" cy="2502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2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31A2C-F0DA-45D6-9DA6-01D9A474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+mj-lt"/>
                <a:cs typeface="+mj-lt"/>
              </a:rPr>
              <a:t>CZ Updates Task List: How to Monitor</a:t>
            </a:r>
          </a:p>
          <a:p>
            <a:endParaRPr lang="en-US">
              <a:cs typeface="Calibri Light"/>
            </a:endParaRP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47183C8-A3A5-4801-9F27-A70A2BF8BD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" t="22695" r="126" b="236"/>
          <a:stretch/>
        </p:blipFill>
        <p:spPr>
          <a:xfrm>
            <a:off x="839787" y="1378743"/>
            <a:ext cx="10925987" cy="448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7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0F8A4-F674-4459-921C-8E605E2EA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SUNY Examples</a:t>
            </a:r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6C2A54D-76F2-49E9-9A08-80AC4B5E0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710746"/>
            <a:ext cx="5612606" cy="3519852"/>
          </a:xfrm>
          <a:prstGeom prst="rect">
            <a:avLst/>
          </a:prstGeom>
        </p:spPr>
      </p:pic>
      <p:pic>
        <p:nvPicPr>
          <p:cNvPr id="6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7F19A3C-25E5-44CA-8C14-42A958390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619" y="2101928"/>
            <a:ext cx="5922167" cy="273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0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BE91-DBD6-4E64-8CD5-DC8A1BD27F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Unpaywall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9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47B17-9722-47A2-81F2-D3F9C75D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Unpaywall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CF697-518E-4083-9C0D-0D8C76E8C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7444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+mn-lt"/>
                <a:cs typeface="+mn-lt"/>
                <a:hlinkClick r:id="rId2"/>
              </a:rPr>
              <a:t>https://unpaywall.org/</a:t>
            </a:r>
          </a:p>
          <a:p>
            <a:r>
              <a:rPr lang="en-US">
                <a:cs typeface="Calibri"/>
              </a:rPr>
              <a:t>"</a:t>
            </a:r>
            <a:r>
              <a:rPr lang="en-US">
                <a:ea typeface="+mn-lt"/>
                <a:cs typeface="+mn-lt"/>
              </a:rPr>
              <a:t>We harvest Open Access content from over 50,000 publishers and repositories, and make it easy to find, track, and use."</a:t>
            </a:r>
          </a:p>
          <a:p>
            <a:r>
              <a:rPr lang="en-US">
                <a:cs typeface="Calibri"/>
              </a:rPr>
              <a:t>Now part of Alma/Primo as of November 2019 release</a:t>
            </a:r>
            <a:r>
              <a:rPr lang="en-US">
                <a:ea typeface="+mn-lt"/>
                <a:cs typeface="+mn-lt"/>
              </a:rPr>
              <a:t>, Alma Link Resolver for Unpaywall 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Good </a:t>
            </a:r>
            <a:r>
              <a:rPr lang="en-US">
                <a:cs typeface="Calibri"/>
                <a:hlinkClick r:id="rId3"/>
              </a:rPr>
              <a:t>Basecamp discussion</a:t>
            </a:r>
            <a:r>
              <a:rPr lang="en-US">
                <a:cs typeface="Calibri"/>
              </a:rPr>
              <a:t> about it, thanks to Nancy Babb &amp; Brenden McCarthy for posts</a:t>
            </a:r>
            <a:endParaRPr lang="en-US"/>
          </a:p>
          <a:p>
            <a:r>
              <a:rPr lang="en-US">
                <a:cs typeface="Calibri"/>
              </a:rPr>
              <a:t>Why should you care? If you activate it, it will improve or fix your Open Access linking, leading to less patron frustration.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84DC78-77F0-4383-8E0E-1429E3ACD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8494" y="2025655"/>
            <a:ext cx="4945856" cy="348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8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F0AD-45FE-463F-A51A-9996EAD5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Activating </a:t>
            </a:r>
            <a:r>
              <a:rPr lang="en-US" err="1">
                <a:cs typeface="Calibri Light"/>
              </a:rPr>
              <a:t>Unpaywall</a:t>
            </a:r>
            <a:r>
              <a:rPr lang="en-US">
                <a:cs typeface="Calibri Light"/>
              </a:rPr>
              <a:t>: Ex Libris Release Notes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B7246-589B-42F7-B6BE-65CED6DD3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>
                <a:ea typeface="+mn-lt"/>
                <a:cs typeface="+mn-lt"/>
              </a:rPr>
              <a:t>New for November!</a:t>
            </a:r>
            <a:r>
              <a:rPr lang="en-US">
                <a:ea typeface="+mn-lt"/>
                <a:cs typeface="+mn-lt"/>
              </a:rPr>
              <a:t>   A new link resolver service for </a:t>
            </a:r>
            <a:r>
              <a:rPr lang="en-US" err="1">
                <a:ea typeface="+mn-lt"/>
                <a:cs typeface="+mn-lt"/>
              </a:rPr>
              <a:t>Unpaywall</a:t>
            </a:r>
            <a:r>
              <a:rPr lang="en-US">
                <a:ea typeface="+mn-lt"/>
                <a:cs typeface="+mn-lt"/>
              </a:rPr>
              <a:t> Open Access articles is available. To enable the service, set the </a:t>
            </a:r>
            <a:r>
              <a:rPr lang="en-US" err="1">
                <a:ea typeface="+mn-lt"/>
                <a:cs typeface="+mn-lt"/>
              </a:rPr>
              <a:t>enable_open_access_services_from_unpaywall_api</a:t>
            </a:r>
            <a:r>
              <a:rPr lang="en-US">
                <a:ea typeface="+mn-lt"/>
                <a:cs typeface="+mn-lt"/>
              </a:rPr>
              <a:t> customer parameter to true (see </a:t>
            </a:r>
            <a:r>
              <a:rPr lang="en-US">
                <a:ea typeface="+mn-lt"/>
                <a:cs typeface="+mn-lt"/>
                <a:hlinkClick r:id="rId2"/>
              </a:rPr>
              <a:t>enable_open_access_services_from_unpaywall_api</a:t>
            </a:r>
            <a:r>
              <a:rPr lang="en-US">
                <a:ea typeface="+mn-lt"/>
                <a:cs typeface="+mn-lt"/>
              </a:rPr>
              <a:t> in </a:t>
            </a:r>
            <a:r>
              <a:rPr lang="en-US">
                <a:ea typeface="+mn-lt"/>
                <a:cs typeface="+mn-lt"/>
                <a:hlinkClick r:id="rId3"/>
              </a:rPr>
              <a:t>Configuring Other Settings (Fulfillment)</a:t>
            </a:r>
            <a:r>
              <a:rPr lang="en-US">
                <a:ea typeface="+mn-lt"/>
                <a:cs typeface="+mn-lt"/>
              </a:rPr>
              <a:t>.</a:t>
            </a:r>
            <a:endParaRPr lang="en-US">
              <a:cs typeface="Calibri" panose="020F0502020204030204"/>
            </a:endParaRPr>
          </a:p>
          <a:p>
            <a:r>
              <a:rPr lang="en-US">
                <a:ea typeface="+mn-lt"/>
                <a:cs typeface="+mn-lt"/>
              </a:rPr>
              <a:t>Where the open access information is placed can be configured in the Online Services Order configuration (</a:t>
            </a:r>
            <a:r>
              <a:rPr lang="en-US" b="1">
                <a:ea typeface="+mn-lt"/>
                <a:cs typeface="+mn-lt"/>
              </a:rPr>
              <a:t>Configuration Menu &gt; Fulfillment &gt; Discovery Interface Display Logic &gt; Online Services Order</a:t>
            </a:r>
            <a:r>
              <a:rPr lang="en-US">
                <a:ea typeface="+mn-lt"/>
                <a:cs typeface="+mn-lt"/>
              </a:rPr>
              <a:t>). See the section </a:t>
            </a:r>
            <a:r>
              <a:rPr lang="en-US">
                <a:ea typeface="+mn-lt"/>
                <a:cs typeface="+mn-lt"/>
                <a:hlinkClick r:id="rId4"/>
              </a:rPr>
              <a:t>Configuring the Order of Online Services</a:t>
            </a:r>
            <a:r>
              <a:rPr lang="en-US">
                <a:ea typeface="+mn-lt"/>
                <a:cs typeface="+mn-lt"/>
              </a:rPr>
              <a:t> for more information. The default placement of the open access information is at the end.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Open access rules can be configured to specify what appears or is hidden based on open access. See </a:t>
            </a:r>
            <a:r>
              <a:rPr lang="en-US">
                <a:ea typeface="+mn-lt"/>
                <a:cs typeface="+mn-lt"/>
                <a:hlinkClick r:id="rId5"/>
              </a:rPr>
              <a:t>Configuring Display Logic Rules</a:t>
            </a:r>
            <a:r>
              <a:rPr lang="en-US">
                <a:ea typeface="+mn-lt"/>
                <a:cs typeface="+mn-lt"/>
              </a:rPr>
              <a:t> for more information.</a:t>
            </a:r>
            <a:endParaRPr lang="en-US"/>
          </a:p>
          <a:p>
            <a:r>
              <a:rPr lang="en-US">
                <a:ea typeface="+mn-lt"/>
                <a:cs typeface="+mn-lt"/>
              </a:rPr>
              <a:t>Direct linking for open access can also be configured. See </a:t>
            </a:r>
            <a:r>
              <a:rPr lang="en-US">
                <a:ea typeface="+mn-lt"/>
                <a:cs typeface="+mn-lt"/>
                <a:hlinkClick r:id="rId6"/>
              </a:rPr>
              <a:t>Configuring Direct Linking</a:t>
            </a:r>
            <a:r>
              <a:rPr lang="en-US">
                <a:ea typeface="+mn-lt"/>
                <a:cs typeface="+mn-lt"/>
              </a:rPr>
              <a:t> for more information.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527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676-07D4-4CEF-BDEC-C0880BE7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Activating </a:t>
            </a:r>
            <a:r>
              <a:rPr lang="en-US" err="1">
                <a:cs typeface="Calibri Light"/>
              </a:rPr>
              <a:t>Unpaywall</a:t>
            </a:r>
            <a:r>
              <a:rPr lang="en-US">
                <a:cs typeface="Calibri Light"/>
              </a:rPr>
              <a:t>: Mapping Table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321D-0BB8-42E8-A067-021AD263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26973" cy="10645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Fulfillment &gt; General &gt; Other Settings</a:t>
            </a:r>
          </a:p>
          <a:p>
            <a:r>
              <a:rPr lang="en-US">
                <a:cs typeface="Calibri" panose="020F0502020204030204"/>
              </a:rPr>
              <a:t>Scroll down to </a:t>
            </a:r>
            <a:r>
              <a:rPr lang="en-US" err="1">
                <a:cs typeface="Calibri" panose="020F0502020204030204"/>
              </a:rPr>
              <a:t>enable_open_access_services_from_unpaywall_api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AFCC40B-16DF-4F95-8851-FB999CEA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" y="3423767"/>
            <a:ext cx="10172699" cy="116643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8EFD01-89C4-4037-AD5D-6AC2AEFD524B}"/>
              </a:ext>
            </a:extLst>
          </p:cNvPr>
          <p:cNvSpPr txBox="1">
            <a:spLocks/>
          </p:cNvSpPr>
          <p:nvPr/>
        </p:nvSpPr>
        <p:spPr>
          <a:xfrm>
            <a:off x="842749" y="4764443"/>
            <a:ext cx="10515600" cy="7346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ea typeface="+mn-lt"/>
                <a:cs typeface="+mn-lt"/>
              </a:rPr>
              <a:t>Click three dots to edit, change false to true and save</a:t>
            </a: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28317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676-07D4-4CEF-BDEC-C0880BE7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Activating </a:t>
            </a:r>
            <a:r>
              <a:rPr lang="en-US" err="1">
                <a:cs typeface="Calibri Light"/>
              </a:rPr>
              <a:t>Unpaywall</a:t>
            </a:r>
            <a:r>
              <a:rPr lang="en-US">
                <a:cs typeface="Calibri Light"/>
              </a:rPr>
              <a:t>: Order of Services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321D-0BB8-42E8-A067-021AD263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7809" cy="41720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Defaults to display at the end of the list of services but you can push it higher in the list by using Online Services Order configuration (</a:t>
            </a:r>
            <a:r>
              <a:rPr lang="en-US" b="1">
                <a:ea typeface="+mn-lt"/>
                <a:cs typeface="+mn-lt"/>
              </a:rPr>
              <a:t>Configuration Menu &gt; Fulfillment &gt; Discovery Interface Display Logic &gt; Online Services Order</a:t>
            </a:r>
            <a:r>
              <a:rPr lang="en-US">
                <a:ea typeface="+mn-lt"/>
                <a:cs typeface="+mn-lt"/>
              </a:rPr>
              <a:t>)</a:t>
            </a:r>
            <a:endParaRPr lang="en-US"/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5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7D46C42-CAF8-4EB6-B078-74EC8BFDCD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" t="31486" r="-496" b="-3546"/>
          <a:stretch/>
        </p:blipFill>
        <p:spPr>
          <a:xfrm>
            <a:off x="6226482" y="1526370"/>
            <a:ext cx="4607195" cy="2315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12B55DB-39A3-4476-BE48-D02D8F38E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5911" r="258" b="493"/>
          <a:stretch/>
        </p:blipFill>
        <p:spPr>
          <a:xfrm>
            <a:off x="6224587" y="4130227"/>
            <a:ext cx="4600595" cy="25380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671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676-07D4-4CEF-BDEC-C0880BE7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Activating </a:t>
            </a:r>
            <a:r>
              <a:rPr lang="en-US" err="1">
                <a:cs typeface="Calibri Light"/>
              </a:rPr>
              <a:t>Unpaywall</a:t>
            </a:r>
            <a:r>
              <a:rPr lang="en-US">
                <a:cs typeface="Calibri Light"/>
              </a:rPr>
              <a:t>: Display Logic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321D-0BB8-42E8-A067-021AD263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7809" cy="417203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>
                <a:ea typeface="+mn-lt"/>
                <a:cs typeface="+mn-lt"/>
              </a:rPr>
              <a:t>Can also use Display Logic to hide or display Open Access content  (</a:t>
            </a:r>
            <a:r>
              <a:rPr lang="en-US" b="1">
                <a:ea typeface="+mn-lt"/>
                <a:cs typeface="+mn-lt"/>
              </a:rPr>
              <a:t>Configuration Menu &gt; Fulfillment &gt; Discovery Interface Display Logic &gt; Display Logic Rules</a:t>
            </a:r>
            <a:r>
              <a:rPr lang="en-US">
                <a:ea typeface="+mn-lt"/>
                <a:cs typeface="+mn-lt"/>
              </a:rPr>
              <a:t>)</a:t>
            </a:r>
            <a:endParaRPr lang="en-US"/>
          </a:p>
          <a:p>
            <a:r>
              <a:rPr lang="en-US">
                <a:cs typeface="Calibri" panose="020F0502020204030204"/>
              </a:rPr>
              <a:t>May be way to hide if you have licensed content available</a:t>
            </a: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4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B131736-B0B2-4EA8-9DE3-751DD42E8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997" y="1839565"/>
            <a:ext cx="6934199" cy="400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6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2676-07D4-4CEF-BDEC-C0880BE7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Activating </a:t>
            </a:r>
            <a:r>
              <a:rPr lang="en-US" err="1">
                <a:cs typeface="Calibri Light"/>
              </a:rPr>
              <a:t>Unpaywall</a:t>
            </a:r>
            <a:r>
              <a:rPr lang="en-US">
                <a:cs typeface="Calibri Light"/>
              </a:rPr>
              <a:t>: Direct Linking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2321D-0BB8-42E8-A067-021AD2638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07809" cy="417203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>
                <a:ea typeface="+mn-lt"/>
                <a:cs typeface="+mn-lt"/>
              </a:rPr>
              <a:t>Can adjust your direct linking to not link directly if first link is Open Access, can do this to avoid bad OA links  (</a:t>
            </a:r>
            <a:r>
              <a:rPr lang="en-US" b="1">
                <a:ea typeface="+mn-lt"/>
                <a:cs typeface="+mn-lt"/>
              </a:rPr>
              <a:t>Configuration Menu &gt; Fulfillment &gt; Discovery Interface Display Logic &gt;Direct Linking</a:t>
            </a:r>
            <a:r>
              <a:rPr lang="en-US">
                <a:ea typeface="+mn-lt"/>
                <a:cs typeface="+mn-lt"/>
              </a:rPr>
              <a:t>)</a:t>
            </a:r>
            <a:endParaRPr lang="en-US"/>
          </a:p>
          <a:p>
            <a:r>
              <a:rPr lang="en-US">
                <a:cs typeface="Calibri" panose="020F0502020204030204"/>
              </a:rPr>
              <a:t>Note that this direct linking option will only show if you changed your mapping table Enable Open Access (slide 5) to true</a:t>
            </a:r>
          </a:p>
          <a:p>
            <a:endParaRPr lang="en-US">
              <a:cs typeface="Calibri" panose="020F0502020204030204"/>
            </a:endParaRP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D990FD9-785C-44EB-B57F-FDBDF040D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5643"/>
          <a:stretch/>
        </p:blipFill>
        <p:spPr>
          <a:xfrm>
            <a:off x="5712619" y="1823556"/>
            <a:ext cx="5731668" cy="38323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74299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943A-3D02-4636-A42D-1C91A140BC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941" y="1122363"/>
            <a:ext cx="11441371" cy="2387600"/>
          </a:xfrm>
        </p:spPr>
        <p:txBody>
          <a:bodyPr/>
          <a:lstStyle/>
          <a:p>
            <a:r>
              <a:rPr lang="en-US">
                <a:cs typeface="Calibri Light"/>
              </a:rPr>
              <a:t>Community Zone Updates Task List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64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Unpaywall &amp; CZ Update Tasks List</vt:lpstr>
      <vt:lpstr>Unpaywall</vt:lpstr>
      <vt:lpstr>Unpaywall</vt:lpstr>
      <vt:lpstr>Activating Unpaywall: Ex Libris Release Notes</vt:lpstr>
      <vt:lpstr>Activating Unpaywall: Mapping Table</vt:lpstr>
      <vt:lpstr>Activating Unpaywall: Order of Services</vt:lpstr>
      <vt:lpstr>Activating Unpaywall: Display Logic</vt:lpstr>
      <vt:lpstr>Activating Unpaywall: Direct Linking</vt:lpstr>
      <vt:lpstr>Community Zone Updates Task List</vt:lpstr>
      <vt:lpstr>CZ Updates Task List</vt:lpstr>
      <vt:lpstr>CZ Updates Task List: How to Monitor</vt:lpstr>
      <vt:lpstr>CZ Updates Task List: How to Monitor </vt:lpstr>
      <vt:lpstr>SUNY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2019-11-06T14:24:14Z</dcterms:created>
  <dcterms:modified xsi:type="dcterms:W3CDTF">2019-11-15T16:28:14Z</dcterms:modified>
</cp:coreProperties>
</file>