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62" r:id="rId2"/>
    <p:sldId id="272" r:id="rId3"/>
    <p:sldId id="274" r:id="rId4"/>
    <p:sldId id="275" r:id="rId5"/>
    <p:sldId id="276" r:id="rId6"/>
    <p:sldId id="277" r:id="rId7"/>
  </p:sldIdLst>
  <p:sldSz cx="71993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094"/>
    <a:srgbClr val="0067B3"/>
    <a:srgbClr val="FFC31B"/>
    <a:srgbClr val="041241"/>
    <a:srgbClr val="021240"/>
    <a:srgbClr val="FC3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19"/>
    <p:restoredTop sz="94681"/>
  </p:normalViewPr>
  <p:slideViewPr>
    <p:cSldViewPr snapToGrid="0">
      <p:cViewPr varScale="1">
        <p:scale>
          <a:sx n="204" d="100"/>
          <a:sy n="204" d="100"/>
        </p:scale>
        <p:origin x="50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5570B-0B34-9A4C-B627-1120A37EBF4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DFD03-F06A-7E46-9F32-33E86E20D2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5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885950" y="1143000"/>
            <a:ext cx="30861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DFD03-F06A-7E46-9F32-33E86E20D2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53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D71E4-D412-620A-30EE-9FE3B521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783673-C54B-64FA-9BFD-DDEC7F2DC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1143000"/>
            <a:ext cx="30861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61C7352-A354-715C-FEA6-3F9307AFE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154C11-E691-79AE-4DE3-AEE4CC999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DFD03-F06A-7E46-9F32-33E86E20D2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9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22B2-E433-2FD0-BBA2-C6A29B9E8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B7E7860-E94E-D46A-EB5F-5DD3C8508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1143000"/>
            <a:ext cx="30861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374B2D0-A141-D4AA-87C8-1A8FDE83E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303DAD-B4C5-7265-8C24-C860C268B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DFD03-F06A-7E46-9F32-33E86E20D29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12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885950" y="1143000"/>
            <a:ext cx="30861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DFD03-F06A-7E46-9F32-33E86E20D29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6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D71E4-D412-620A-30EE-9FE3B521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783673-C54B-64FA-9BFD-DDEC7F2DC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1143000"/>
            <a:ext cx="30861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61C7352-A354-715C-FEA6-3F9307AFE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154C11-E691-79AE-4DE3-AEE4CC999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DFD03-F06A-7E46-9F32-33E86E20D2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06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A22B2-E433-2FD0-BBA2-C6A29B9E8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B7E7860-E94E-D46A-EB5F-5DD3C8508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5950" y="1143000"/>
            <a:ext cx="30861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374B2D0-A141-D4AA-87C8-1A8FDE83E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303DAD-B4C5-7265-8C24-C860C268B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DFD03-F06A-7E46-9F32-33E86E20D2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46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178222"/>
            <a:ext cx="6119416" cy="250642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3781306"/>
            <a:ext cx="5399485" cy="1738167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12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72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383297"/>
            <a:ext cx="1552352" cy="610108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383297"/>
            <a:ext cx="4567064" cy="610108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17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57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1794831"/>
            <a:ext cx="6209407" cy="2994714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4817876"/>
            <a:ext cx="6209407" cy="1574849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6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1916484"/>
            <a:ext cx="3059708" cy="45678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1916484"/>
            <a:ext cx="3059708" cy="45678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3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383299"/>
            <a:ext cx="6209407" cy="139153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1764832"/>
            <a:ext cx="3045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2629749"/>
            <a:ext cx="3045646" cy="386796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1764832"/>
            <a:ext cx="3060646" cy="864917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2629749"/>
            <a:ext cx="3060646" cy="386796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4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95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66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036570"/>
            <a:ext cx="3644652" cy="5116178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10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479954"/>
            <a:ext cx="2321966" cy="167984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036570"/>
            <a:ext cx="3644652" cy="5116178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159794"/>
            <a:ext cx="2321966" cy="4001285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7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1916484"/>
            <a:ext cx="620940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AFFC8-D942-844E-9886-49C46E7D68F5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6672698"/>
            <a:ext cx="242976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6672698"/>
            <a:ext cx="161984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63CBF-3F8B-7A43-B3CC-845A62F08B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12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7FE612F1-8939-838D-9C97-827AF6118845}"/>
              </a:ext>
            </a:extLst>
          </p:cNvPr>
          <p:cNvSpPr/>
          <p:nvPr/>
        </p:nvSpPr>
        <p:spPr>
          <a:xfrm>
            <a:off x="0" y="0"/>
            <a:ext cx="7199313" cy="7199313"/>
          </a:xfrm>
          <a:prstGeom prst="rect">
            <a:avLst/>
          </a:prstGeom>
          <a:solidFill>
            <a:srgbClr val="031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17" name="Obraz 16" descr="Obraz zawierający osoba, ubrania, Ludzka twarz, w pomieszczeniu&#10;&#10;Opis wygenerowany automatycznie">
            <a:extLst>
              <a:ext uri="{FF2B5EF4-FFF2-40B4-BE49-F238E27FC236}">
                <a16:creationId xmlns:a16="http://schemas.microsoft.com/office/drawing/2014/main" id="{912D3FE0-07BC-807D-87BE-4C0E9A2D2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9" r="53583"/>
          <a:stretch/>
        </p:blipFill>
        <p:spPr>
          <a:xfrm flipH="1">
            <a:off x="-1" y="-1"/>
            <a:ext cx="3033187" cy="719931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F401B98-708F-5F35-7F2F-4E4CE6AA1C9B}"/>
              </a:ext>
            </a:extLst>
          </p:cNvPr>
          <p:cNvSpPr txBox="1"/>
          <p:nvPr/>
        </p:nvSpPr>
        <p:spPr>
          <a:xfrm>
            <a:off x="3194468" y="265729"/>
            <a:ext cx="3810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u="none" strike="noStrike" dirty="0">
                <a:solidFill>
                  <a:srgbClr val="FFC000"/>
                </a:solidFill>
                <a:effectLst/>
                <a:latin typeface="Titillium Web SemiBold" pitchFamily="2" charset="0"/>
              </a:rPr>
              <a:t>InfraBooster</a:t>
            </a:r>
          </a:p>
          <a:p>
            <a:pPr algn="r"/>
            <a:r>
              <a:rPr lang="en-GB" sz="3600" b="1" dirty="0">
                <a:solidFill>
                  <a:srgbClr val="FFC000"/>
                </a:solidFill>
                <a:latin typeface="Titillium Web SemiBold" pitchFamily="2" charset="0"/>
              </a:rPr>
              <a:t>Foundation</a:t>
            </a:r>
            <a:endParaRPr lang="en-GB" sz="3600" b="1" u="none" strike="noStrike" dirty="0">
              <a:solidFill>
                <a:srgbClr val="FFC000"/>
              </a:solidFill>
              <a:effectLst/>
              <a:latin typeface="Titillium Web SemiBold" pitchFamily="2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949F948-3603-224C-7FF0-A8DF1CBD0B5E}"/>
              </a:ext>
            </a:extLst>
          </p:cNvPr>
          <p:cNvSpPr txBox="1"/>
          <p:nvPr/>
        </p:nvSpPr>
        <p:spPr>
          <a:xfrm>
            <a:off x="3033185" y="3543249"/>
            <a:ext cx="397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https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://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eit-ris.eu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infrabooster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9192B94-3B05-99AA-8107-30D8F82E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92826"/>
            <a:ext cx="1642275" cy="1642275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A7A13A29-F2F3-BF1B-50E8-41FD597240F4}"/>
              </a:ext>
            </a:extLst>
          </p:cNvPr>
          <p:cNvGrpSpPr/>
          <p:nvPr/>
        </p:nvGrpSpPr>
        <p:grpSpPr>
          <a:xfrm>
            <a:off x="3194468" y="6293290"/>
            <a:ext cx="3666670" cy="585060"/>
            <a:chOff x="4258912" y="6036280"/>
            <a:chExt cx="2578378" cy="41141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E25155EE-1B5D-FF66-719C-94995B1D28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27448" r="42786"/>
            <a:stretch/>
          </p:blipFill>
          <p:spPr>
            <a:xfrm>
              <a:off x="5779218" y="6055890"/>
              <a:ext cx="1058072" cy="343992"/>
            </a:xfrm>
            <a:prstGeom prst="rect">
              <a:avLst/>
            </a:prstGeom>
          </p:spPr>
        </p:pic>
        <p:pic>
          <p:nvPicPr>
            <p:cNvPr id="6" name="Obraz 5" descr="Obraz zawierający Grafika, zrzut ekranu, projekt graficzny, tekst&#10;&#10;Opis wygenerowany automatycznie">
              <a:extLst>
                <a:ext uri="{FF2B5EF4-FFF2-40B4-BE49-F238E27FC236}">
                  <a16:creationId xmlns:a16="http://schemas.microsoft.com/office/drawing/2014/main" id="{70CE5619-A082-9774-931F-786F385E4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6997" r="55704" b="14994"/>
            <a:stretch/>
          </p:blipFill>
          <p:spPr>
            <a:xfrm>
              <a:off x="4258912" y="6036280"/>
              <a:ext cx="1339813" cy="411410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394C3EBB-89F8-946C-3603-2D4687830CA2}"/>
              </a:ext>
            </a:extLst>
          </p:cNvPr>
          <p:cNvGrpSpPr/>
          <p:nvPr/>
        </p:nvGrpSpPr>
        <p:grpSpPr>
          <a:xfrm>
            <a:off x="194173" y="0"/>
            <a:ext cx="827200" cy="1486879"/>
            <a:chOff x="744572" y="0"/>
            <a:chExt cx="1370406" cy="2463281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302972B3-2815-5FF3-CFF8-34E8B6F85288}"/>
                </a:ext>
              </a:extLst>
            </p:cNvPr>
            <p:cNvSpPr/>
            <p:nvPr/>
          </p:nvSpPr>
          <p:spPr>
            <a:xfrm>
              <a:off x="821094" y="0"/>
              <a:ext cx="1293884" cy="2463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23C0D439-0802-0851-0AA2-84CB3B1F8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643" y="1113441"/>
              <a:ext cx="982786" cy="1063196"/>
            </a:xfrm>
            <a:prstGeom prst="rect">
              <a:avLst/>
            </a:prstGeom>
          </p:spPr>
        </p:pic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4BD66AE-8262-64E7-2BD0-EF8B3A53AAA4}"/>
                </a:ext>
              </a:extLst>
            </p:cNvPr>
            <p:cNvCxnSpPr/>
            <p:nvPr/>
          </p:nvCxnSpPr>
          <p:spPr>
            <a:xfrm>
              <a:off x="744572" y="0"/>
              <a:ext cx="0" cy="24632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B3D0973-22AB-B462-2899-6AC54BAA6C37}"/>
              </a:ext>
            </a:extLst>
          </p:cNvPr>
          <p:cNvSpPr txBox="1"/>
          <p:nvPr/>
        </p:nvSpPr>
        <p:spPr>
          <a:xfrm>
            <a:off x="3033185" y="4236165"/>
            <a:ext cx="416612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  <a:t>For scientists, technicians,</a:t>
            </a:r>
            <a:b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</a:br>
            <a: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  <a:t>and experts working at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  <a:t>universities and research institutes</a:t>
            </a:r>
            <a:endParaRPr lang="en-US" sz="2800" b="1" dirty="0">
              <a:solidFill>
                <a:srgbClr val="FFC31B"/>
              </a:solidFill>
              <a:latin typeface="Titillium Web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6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56851-E184-A646-38EC-9CCACCDF4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osoba, Ludzka twarz, ubrania, uśmiech&#10;&#10;Opis wygenerowany automatycznie">
            <a:extLst>
              <a:ext uri="{FF2B5EF4-FFF2-40B4-BE49-F238E27FC236}">
                <a16:creationId xmlns:a16="http://schemas.microsoft.com/office/drawing/2014/main" id="{CB69843F-506F-41D6-95A7-CB5FE9E78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199312" cy="477867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97F3FA8-F8EF-E689-065C-27A1492AA8CB}"/>
              </a:ext>
            </a:extLst>
          </p:cNvPr>
          <p:cNvSpPr/>
          <p:nvPr/>
        </p:nvSpPr>
        <p:spPr>
          <a:xfrm>
            <a:off x="1" y="4710147"/>
            <a:ext cx="7199310" cy="2489166"/>
          </a:xfrm>
          <a:prstGeom prst="rect">
            <a:avLst/>
          </a:prstGeom>
          <a:solidFill>
            <a:srgbClr val="021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6D044B5-B8E2-6877-41A8-A0C447B0546C}"/>
              </a:ext>
            </a:extLst>
          </p:cNvPr>
          <p:cNvSpPr txBox="1"/>
          <p:nvPr/>
        </p:nvSpPr>
        <p:spPr>
          <a:xfrm>
            <a:off x="3052387" y="5659169"/>
            <a:ext cx="409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https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://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eit-ris.eu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infrabooster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29C766E-D1A4-509E-2531-BD29A11E32D2}"/>
              </a:ext>
            </a:extLst>
          </p:cNvPr>
          <p:cNvGrpSpPr/>
          <p:nvPr/>
        </p:nvGrpSpPr>
        <p:grpSpPr>
          <a:xfrm>
            <a:off x="3052386" y="6432598"/>
            <a:ext cx="3655307" cy="583247"/>
            <a:chOff x="4258912" y="6036280"/>
            <a:chExt cx="2578378" cy="41141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D15F7BB-329F-0CED-1196-D766DD9414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27448" r="42786"/>
            <a:stretch/>
          </p:blipFill>
          <p:spPr>
            <a:xfrm>
              <a:off x="5779218" y="6055890"/>
              <a:ext cx="1058072" cy="343992"/>
            </a:xfrm>
            <a:prstGeom prst="rect">
              <a:avLst/>
            </a:prstGeom>
          </p:spPr>
        </p:pic>
        <p:pic>
          <p:nvPicPr>
            <p:cNvPr id="6" name="Obraz 5" descr="Obraz zawierający Grafika, zrzut ekranu, projekt graficzny, tekst&#10;&#10;Opis wygenerowany automatycznie">
              <a:extLst>
                <a:ext uri="{FF2B5EF4-FFF2-40B4-BE49-F238E27FC236}">
                  <a16:creationId xmlns:a16="http://schemas.microsoft.com/office/drawing/2014/main" id="{965C15DE-B89B-933E-BFA2-9E02632F3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997" r="55704" b="14994"/>
            <a:stretch/>
          </p:blipFill>
          <p:spPr>
            <a:xfrm>
              <a:off x="4258912" y="6036280"/>
              <a:ext cx="1339813" cy="411410"/>
            </a:xfrm>
            <a:prstGeom prst="rect">
              <a:avLst/>
            </a:prstGeom>
          </p:spPr>
        </p:pic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D9DCD80-22D3-B772-AFF3-96FDBE2643DA}"/>
              </a:ext>
            </a:extLst>
          </p:cNvPr>
          <p:cNvSpPr txBox="1"/>
          <p:nvPr/>
        </p:nvSpPr>
        <p:spPr>
          <a:xfrm>
            <a:off x="2804930" y="4791981"/>
            <a:ext cx="4341756" cy="75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500" b="1" dirty="0">
                <a:solidFill>
                  <a:srgbClr val="FFC31B"/>
                </a:solidFill>
                <a:latin typeface="Titillium Web SemiBold" pitchFamily="2" charset="0"/>
              </a:rPr>
              <a:t>for scientists, technicians, and experts working at</a:t>
            </a:r>
          </a:p>
          <a:p>
            <a:pPr algn="r">
              <a:lnSpc>
                <a:spcPct val="150000"/>
              </a:lnSpc>
            </a:pPr>
            <a:r>
              <a:rPr lang="en-US" sz="1500" b="1" dirty="0">
                <a:solidFill>
                  <a:srgbClr val="FFC31B"/>
                </a:solidFill>
                <a:latin typeface="Titillium Web SemiBold" pitchFamily="2" charset="0"/>
              </a:rPr>
              <a:t>universities and research institutes</a:t>
            </a:r>
          </a:p>
        </p:txBody>
      </p:sp>
      <p:sp>
        <p:nvSpPr>
          <p:cNvPr id="13" name="Prostokąt z rogami zaokrąglonymi po przekątnej 12">
            <a:extLst>
              <a:ext uri="{FF2B5EF4-FFF2-40B4-BE49-F238E27FC236}">
                <a16:creationId xmlns:a16="http://schemas.microsoft.com/office/drawing/2014/main" id="{84F60F46-EA73-5110-D355-65FCEB6916D3}"/>
              </a:ext>
            </a:extLst>
          </p:cNvPr>
          <p:cNvSpPr/>
          <p:nvPr/>
        </p:nvSpPr>
        <p:spPr>
          <a:xfrm>
            <a:off x="2848931" y="3517269"/>
            <a:ext cx="4341756" cy="897000"/>
          </a:xfrm>
          <a:prstGeom prst="round2DiagRect">
            <a:avLst/>
          </a:prstGeom>
          <a:solidFill>
            <a:srgbClr val="0412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AB3772-13DB-93BD-85F2-55A7D12B70E9}"/>
              </a:ext>
            </a:extLst>
          </p:cNvPr>
          <p:cNvSpPr txBox="1"/>
          <p:nvPr/>
        </p:nvSpPr>
        <p:spPr>
          <a:xfrm>
            <a:off x="2804930" y="3731211"/>
            <a:ext cx="4341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 b="1" u="none" strike="noStrike" dirty="0">
                <a:solidFill>
                  <a:srgbClr val="FFC000"/>
                </a:solidFill>
                <a:effectLst/>
                <a:latin typeface="Titillium Web SemiBold" pitchFamily="2" charset="0"/>
              </a:rPr>
              <a:t>InfraBooster </a:t>
            </a:r>
            <a:r>
              <a:rPr lang="en-GB" sz="3000" b="1" dirty="0">
                <a:solidFill>
                  <a:srgbClr val="FFC000"/>
                </a:solidFill>
                <a:latin typeface="Titillium Web SemiBold" pitchFamily="2" charset="0"/>
              </a:rPr>
              <a:t>Foundation</a:t>
            </a:r>
            <a:endParaRPr lang="en-GB" sz="3000" b="1" u="none" strike="noStrike" dirty="0">
              <a:solidFill>
                <a:srgbClr val="FFC000"/>
              </a:solidFill>
              <a:effectLst/>
              <a:latin typeface="Titillium Web SemiBold" pitchFamily="2" charset="0"/>
            </a:endParaRPr>
          </a:p>
        </p:txBody>
      </p:sp>
      <p:pic>
        <p:nvPicPr>
          <p:cNvPr id="15" name="Obraz 14" descr="Obraz zawierający tekst, Czcionka, symbol, Grafika&#10;&#10;Opis wygenerowany automatycznie">
            <a:extLst>
              <a:ext uri="{FF2B5EF4-FFF2-40B4-BE49-F238E27FC236}">
                <a16:creationId xmlns:a16="http://schemas.microsoft.com/office/drawing/2014/main" id="{4A2DC1CB-7B69-14F2-48F0-A81D5BF17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04" y="5997592"/>
            <a:ext cx="1133212" cy="440957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3BB1ECC5-D1EE-F292-67A4-2226F0DA0056}"/>
              </a:ext>
            </a:extLst>
          </p:cNvPr>
          <p:cNvGrpSpPr/>
          <p:nvPr/>
        </p:nvGrpSpPr>
        <p:grpSpPr>
          <a:xfrm>
            <a:off x="543647" y="5267105"/>
            <a:ext cx="1745200" cy="578994"/>
            <a:chOff x="491421" y="537480"/>
            <a:chExt cx="2202552" cy="730727"/>
          </a:xfrm>
        </p:grpSpPr>
        <p:pic>
          <p:nvPicPr>
            <p:cNvPr id="16" name="Obraz 15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70F14777-B07A-D668-0A99-E6B2735D9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7150" y="1044543"/>
              <a:ext cx="420028" cy="126446"/>
            </a:xfrm>
            <a:prstGeom prst="rect">
              <a:avLst/>
            </a:prstGeom>
          </p:spPr>
        </p:pic>
        <p:pic>
          <p:nvPicPr>
            <p:cNvPr id="20" name="Obraz 19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939E0AB9-3BD6-BE8E-B4A8-3180DED19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86275" y="1020947"/>
              <a:ext cx="515753" cy="173637"/>
            </a:xfrm>
            <a:prstGeom prst="rect">
              <a:avLst/>
            </a:prstGeom>
          </p:spPr>
        </p:pic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97698FD7-FA22-48BF-A2A0-72DA7939B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1493" y="920763"/>
              <a:ext cx="483658" cy="347444"/>
            </a:xfrm>
            <a:prstGeom prst="rect">
              <a:avLst/>
            </a:prstGeom>
          </p:spPr>
        </p:pic>
        <p:pic>
          <p:nvPicPr>
            <p:cNvPr id="22" name="Obraz 21" descr="Obraz zawierający Czcionka, tekst, Grafika, biały&#10;&#10;Opis wygenerowany automatycznie">
              <a:extLst>
                <a:ext uri="{FF2B5EF4-FFF2-40B4-BE49-F238E27FC236}">
                  <a16:creationId xmlns:a16="http://schemas.microsoft.com/office/drawing/2014/main" id="{70E123A4-FCA4-4C3F-69F3-05A028591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1421" y="537480"/>
              <a:ext cx="2202552" cy="292274"/>
            </a:xfrm>
            <a:prstGeom prst="rect">
              <a:avLst/>
            </a:prstGeom>
          </p:spPr>
        </p:pic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342BB-34D2-CE5E-022C-41AC2A4DB5CE}"/>
              </a:ext>
            </a:extLst>
          </p:cNvPr>
          <p:cNvSpPr txBox="1"/>
          <p:nvPr/>
        </p:nvSpPr>
        <p:spPr>
          <a:xfrm>
            <a:off x="380053" y="4916137"/>
            <a:ext cx="133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C31B"/>
                </a:solidFill>
                <a:latin typeface="Titillium Web SemiBold" pitchFamily="2" charset="0"/>
              </a:rPr>
              <a:t>driven by:</a:t>
            </a:r>
          </a:p>
        </p:txBody>
      </p:sp>
    </p:spTree>
    <p:extLst>
      <p:ext uri="{BB962C8B-B14F-4D97-AF65-F5344CB8AC3E}">
        <p14:creationId xmlns:p14="http://schemas.microsoft.com/office/powerpoint/2010/main" val="954062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DA2A-4983-11E3-4622-38BA9057A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E5C2247-9B28-BFEE-A9D2-EF8BDEA21F44}"/>
              </a:ext>
            </a:extLst>
          </p:cNvPr>
          <p:cNvSpPr/>
          <p:nvPr/>
        </p:nvSpPr>
        <p:spPr>
          <a:xfrm>
            <a:off x="3" y="0"/>
            <a:ext cx="7199310" cy="7199313"/>
          </a:xfrm>
          <a:prstGeom prst="rect">
            <a:avLst/>
          </a:prstGeom>
          <a:solidFill>
            <a:srgbClr val="021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DE9CFB-707D-FF34-0BAE-B02F0F9ACC81}"/>
              </a:ext>
            </a:extLst>
          </p:cNvPr>
          <p:cNvSpPr txBox="1"/>
          <p:nvPr/>
        </p:nvSpPr>
        <p:spPr>
          <a:xfrm>
            <a:off x="626359" y="5656839"/>
            <a:ext cx="34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https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://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eit-ris.eu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infrabooster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2AF977BA-88FF-B847-D02F-3BB58E179164}"/>
              </a:ext>
            </a:extLst>
          </p:cNvPr>
          <p:cNvGrpSpPr/>
          <p:nvPr/>
        </p:nvGrpSpPr>
        <p:grpSpPr>
          <a:xfrm>
            <a:off x="597789" y="6310483"/>
            <a:ext cx="3947284" cy="629836"/>
            <a:chOff x="4258912" y="6036280"/>
            <a:chExt cx="2578378" cy="411410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0293276F-C65B-952B-D67D-A63051C9A6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27448" r="42786"/>
            <a:stretch/>
          </p:blipFill>
          <p:spPr>
            <a:xfrm>
              <a:off x="5779218" y="6055890"/>
              <a:ext cx="1058072" cy="343992"/>
            </a:xfrm>
            <a:prstGeom prst="rect">
              <a:avLst/>
            </a:prstGeom>
          </p:spPr>
        </p:pic>
        <p:pic>
          <p:nvPicPr>
            <p:cNvPr id="6" name="Obraz 5" descr="Obraz zawierający Grafika, zrzut ekranu, projekt graficzny, tekst&#10;&#10;Opis wygenerowany automatycznie">
              <a:extLst>
                <a:ext uri="{FF2B5EF4-FFF2-40B4-BE49-F238E27FC236}">
                  <a16:creationId xmlns:a16="http://schemas.microsoft.com/office/drawing/2014/main" id="{B293FA5A-32D5-1005-3272-87A3A6E98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997" r="55704" b="14994"/>
            <a:stretch/>
          </p:blipFill>
          <p:spPr>
            <a:xfrm>
              <a:off x="4258912" y="6036280"/>
              <a:ext cx="1339813" cy="411410"/>
            </a:xfrm>
            <a:prstGeom prst="rect">
              <a:avLst/>
            </a:prstGeom>
          </p:spPr>
        </p:pic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71D91C1A-CD27-3C80-0071-3A6AEE1002C2}"/>
              </a:ext>
            </a:extLst>
          </p:cNvPr>
          <p:cNvSpPr txBox="1"/>
          <p:nvPr/>
        </p:nvSpPr>
        <p:spPr>
          <a:xfrm>
            <a:off x="626359" y="159974"/>
            <a:ext cx="6369502" cy="111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C31B"/>
                </a:solidFill>
                <a:latin typeface="Titillium Web SemiBold" pitchFamily="2" charset="0"/>
              </a:rPr>
              <a:t>For scientists, technicians, and experts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tillium Web SemiBold" pitchFamily="2" charset="0"/>
              </a:rPr>
              <a:t>working at universities and research institutes</a:t>
            </a:r>
          </a:p>
        </p:txBody>
      </p:sp>
      <p:pic>
        <p:nvPicPr>
          <p:cNvPr id="15" name="Obraz 14" descr="Obraz zawierający tekst, Czcionka, symbol, Grafika&#10;&#10;Opis wygenerowany automatycznie">
            <a:extLst>
              <a:ext uri="{FF2B5EF4-FFF2-40B4-BE49-F238E27FC236}">
                <a16:creationId xmlns:a16="http://schemas.microsoft.com/office/drawing/2014/main" id="{257A1066-78B0-9C9B-4F02-F03DCF6E6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06" y="2235344"/>
            <a:ext cx="1131543" cy="440308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1BCA21B5-9B2C-8835-6D0D-7AFDBF81EEB9}"/>
              </a:ext>
            </a:extLst>
          </p:cNvPr>
          <p:cNvGrpSpPr/>
          <p:nvPr/>
        </p:nvGrpSpPr>
        <p:grpSpPr>
          <a:xfrm>
            <a:off x="481306" y="2932936"/>
            <a:ext cx="1432848" cy="475367"/>
            <a:chOff x="491421" y="537480"/>
            <a:chExt cx="2202552" cy="730727"/>
          </a:xfrm>
        </p:grpSpPr>
        <p:pic>
          <p:nvPicPr>
            <p:cNvPr id="16" name="Obraz 15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C23F122E-82DD-7242-9F8A-C6CA1E8D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7150" y="1044543"/>
              <a:ext cx="420028" cy="126446"/>
            </a:xfrm>
            <a:prstGeom prst="rect">
              <a:avLst/>
            </a:prstGeom>
          </p:spPr>
        </p:pic>
        <p:pic>
          <p:nvPicPr>
            <p:cNvPr id="20" name="Obraz 19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9DEAA91A-9648-5DD4-11DE-6926502E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6275" y="1020947"/>
              <a:ext cx="515753" cy="173637"/>
            </a:xfrm>
            <a:prstGeom prst="rect">
              <a:avLst/>
            </a:prstGeom>
          </p:spPr>
        </p:pic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3DEC916E-2767-2A77-ED29-D1AC2AF7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1493" y="920763"/>
              <a:ext cx="483658" cy="347444"/>
            </a:xfrm>
            <a:prstGeom prst="rect">
              <a:avLst/>
            </a:prstGeom>
          </p:spPr>
        </p:pic>
        <p:pic>
          <p:nvPicPr>
            <p:cNvPr id="22" name="Obraz 21" descr="Obraz zawierający Czcionka, tekst, Grafika, biały&#10;&#10;Opis wygenerowany automatycznie">
              <a:extLst>
                <a:ext uri="{FF2B5EF4-FFF2-40B4-BE49-F238E27FC236}">
                  <a16:creationId xmlns:a16="http://schemas.microsoft.com/office/drawing/2014/main" id="{46F8884F-30C6-764F-CF23-170E06C01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1421" y="537480"/>
              <a:ext cx="2202552" cy="292274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77391C4-56DF-809D-D9A2-9619F8C83E3B}"/>
              </a:ext>
            </a:extLst>
          </p:cNvPr>
          <p:cNvSpPr txBox="1"/>
          <p:nvPr/>
        </p:nvSpPr>
        <p:spPr>
          <a:xfrm>
            <a:off x="462488" y="4288685"/>
            <a:ext cx="6369502" cy="1240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2000" b="1" u="none" strike="noStrike" dirty="0">
                <a:solidFill>
                  <a:schemeClr val="bg1"/>
                </a:solidFill>
                <a:effectLst/>
                <a:latin typeface="Titillium Web SemiBold" pitchFamily="2" charset="0"/>
              </a:rPr>
              <a:t>EIT labelled program</a:t>
            </a:r>
          </a:p>
          <a:p>
            <a:pPr algn="r">
              <a:lnSpc>
                <a:spcPct val="120000"/>
              </a:lnSpc>
            </a:pPr>
            <a:r>
              <a:rPr lang="en-GB" sz="4400" b="1" u="none" strike="noStrike" dirty="0">
                <a:solidFill>
                  <a:srgbClr val="FFC000"/>
                </a:solidFill>
                <a:effectLst/>
                <a:latin typeface="Titillium Web SemiBold" pitchFamily="2" charset="0"/>
              </a:rPr>
              <a:t>InfraBooster </a:t>
            </a:r>
            <a:r>
              <a:rPr lang="en-GB" sz="4400" b="1" dirty="0">
                <a:solidFill>
                  <a:srgbClr val="FFC000"/>
                </a:solidFill>
                <a:latin typeface="Titillium Web SemiBold" pitchFamily="2" charset="0"/>
              </a:rPr>
              <a:t>Foundation</a:t>
            </a:r>
            <a:endParaRPr lang="en-GB" sz="4400" b="1" u="none" strike="noStrike" dirty="0">
              <a:solidFill>
                <a:srgbClr val="FFC000"/>
              </a:solidFill>
              <a:effectLst/>
              <a:latin typeface="Titillium Web SemiBold" pitchFamily="2" charset="0"/>
            </a:endParaRPr>
          </a:p>
        </p:txBody>
      </p:sp>
      <p:pic>
        <p:nvPicPr>
          <p:cNvPr id="14" name="Obraz 13" descr="Obraz zawierający ubrania, Ludzka twarz, osoba, okulary/szklanki&#10;&#10;Opis wygenerowany automatycznie">
            <a:extLst>
              <a:ext uri="{FF2B5EF4-FFF2-40B4-BE49-F238E27FC236}">
                <a16:creationId xmlns:a16="http://schemas.microsoft.com/office/drawing/2014/main" id="{DD315978-4E5D-8D64-8847-517FB1D8F5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7638" y="1445074"/>
            <a:ext cx="4889987" cy="326190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6B979F6-9452-DBFF-FDF2-BD45E1F33FDD}"/>
              </a:ext>
            </a:extLst>
          </p:cNvPr>
          <p:cNvSpPr txBox="1"/>
          <p:nvPr/>
        </p:nvSpPr>
        <p:spPr>
          <a:xfrm>
            <a:off x="380053" y="1836468"/>
            <a:ext cx="133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C31B"/>
                </a:solidFill>
                <a:latin typeface="Titillium Web SemiBold" pitchFamily="2" charset="0"/>
              </a:rPr>
              <a:t>driven by:</a:t>
            </a:r>
          </a:p>
        </p:txBody>
      </p:sp>
    </p:spTree>
    <p:extLst>
      <p:ext uri="{BB962C8B-B14F-4D97-AF65-F5344CB8AC3E}">
        <p14:creationId xmlns:p14="http://schemas.microsoft.com/office/powerpoint/2010/main" val="56536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7FE612F1-8939-838D-9C97-827AF6118845}"/>
              </a:ext>
            </a:extLst>
          </p:cNvPr>
          <p:cNvSpPr/>
          <p:nvPr/>
        </p:nvSpPr>
        <p:spPr>
          <a:xfrm>
            <a:off x="0" y="0"/>
            <a:ext cx="7199313" cy="7199313"/>
          </a:xfrm>
          <a:prstGeom prst="rect">
            <a:avLst/>
          </a:prstGeom>
          <a:solidFill>
            <a:srgbClr val="031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17" name="Obraz 16" descr="Obraz zawierający osoba, ubrania, Ludzka twarz, w pomieszczeniu&#10;&#10;Opis wygenerowany automatycznie">
            <a:extLst>
              <a:ext uri="{FF2B5EF4-FFF2-40B4-BE49-F238E27FC236}">
                <a16:creationId xmlns:a16="http://schemas.microsoft.com/office/drawing/2014/main" id="{912D3FE0-07BC-807D-87BE-4C0E9A2D2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9" r="53583"/>
          <a:stretch/>
        </p:blipFill>
        <p:spPr>
          <a:xfrm flipH="1">
            <a:off x="-1" y="-1"/>
            <a:ext cx="3033187" cy="719931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F401B98-708F-5F35-7F2F-4E4CE6AA1C9B}"/>
              </a:ext>
            </a:extLst>
          </p:cNvPr>
          <p:cNvSpPr txBox="1"/>
          <p:nvPr/>
        </p:nvSpPr>
        <p:spPr>
          <a:xfrm>
            <a:off x="3194468" y="265729"/>
            <a:ext cx="3810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u="none" strike="noStrike" dirty="0">
                <a:solidFill>
                  <a:srgbClr val="FFC000"/>
                </a:solidFill>
                <a:effectLst/>
                <a:latin typeface="Titillium Web SemiBold" pitchFamily="2" charset="0"/>
              </a:rPr>
              <a:t>InfraBooster</a:t>
            </a:r>
          </a:p>
          <a:p>
            <a:pPr algn="r"/>
            <a:r>
              <a:rPr lang="en-GB" sz="3600" b="1" dirty="0">
                <a:solidFill>
                  <a:srgbClr val="FFC000"/>
                </a:solidFill>
                <a:latin typeface="Titillium Web SemiBold" pitchFamily="2" charset="0"/>
              </a:rPr>
              <a:t>Foundation</a:t>
            </a:r>
            <a:endParaRPr lang="en-GB" sz="3600" b="1" u="none" strike="noStrike" dirty="0">
              <a:solidFill>
                <a:srgbClr val="FFC000"/>
              </a:solidFill>
              <a:effectLst/>
              <a:latin typeface="Titillium Web SemiBold" pitchFamily="2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949F948-3603-224C-7FF0-A8DF1CBD0B5E}"/>
              </a:ext>
            </a:extLst>
          </p:cNvPr>
          <p:cNvSpPr txBox="1"/>
          <p:nvPr/>
        </p:nvSpPr>
        <p:spPr>
          <a:xfrm>
            <a:off x="3033185" y="3543249"/>
            <a:ext cx="397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https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://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eit-ris.eu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infrabooster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9192B94-3B05-99AA-8107-30D8F82E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92826"/>
            <a:ext cx="1642275" cy="1642275"/>
          </a:xfrm>
          <a:prstGeom prst="rect">
            <a:avLst/>
          </a:prstGeom>
        </p:spPr>
      </p:pic>
      <p:grpSp>
        <p:nvGrpSpPr>
          <p:cNvPr id="25" name="Grupa 24">
            <a:extLst>
              <a:ext uri="{FF2B5EF4-FFF2-40B4-BE49-F238E27FC236}">
                <a16:creationId xmlns:a16="http://schemas.microsoft.com/office/drawing/2014/main" id="{394C3EBB-89F8-946C-3603-2D4687830CA2}"/>
              </a:ext>
            </a:extLst>
          </p:cNvPr>
          <p:cNvGrpSpPr/>
          <p:nvPr/>
        </p:nvGrpSpPr>
        <p:grpSpPr>
          <a:xfrm>
            <a:off x="194173" y="0"/>
            <a:ext cx="827200" cy="1486879"/>
            <a:chOff x="744572" y="0"/>
            <a:chExt cx="1370406" cy="2463281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302972B3-2815-5FF3-CFF8-34E8B6F85288}"/>
                </a:ext>
              </a:extLst>
            </p:cNvPr>
            <p:cNvSpPr/>
            <p:nvPr/>
          </p:nvSpPr>
          <p:spPr>
            <a:xfrm>
              <a:off x="821094" y="0"/>
              <a:ext cx="1293884" cy="2463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23C0D439-0802-0851-0AA2-84CB3B1F8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643" y="1113441"/>
              <a:ext cx="982786" cy="1063196"/>
            </a:xfrm>
            <a:prstGeom prst="rect">
              <a:avLst/>
            </a:prstGeom>
          </p:spPr>
        </p:pic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4BD66AE-8262-64E7-2BD0-EF8B3A53AAA4}"/>
                </a:ext>
              </a:extLst>
            </p:cNvPr>
            <p:cNvCxnSpPr/>
            <p:nvPr/>
          </p:nvCxnSpPr>
          <p:spPr>
            <a:xfrm>
              <a:off x="744572" y="0"/>
              <a:ext cx="0" cy="246328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B3D0973-22AB-B462-2899-6AC54BAA6C37}"/>
              </a:ext>
            </a:extLst>
          </p:cNvPr>
          <p:cNvSpPr txBox="1"/>
          <p:nvPr/>
        </p:nvSpPr>
        <p:spPr>
          <a:xfrm>
            <a:off x="3033185" y="4236165"/>
            <a:ext cx="416612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  <a:t>For scientists, technicians,</a:t>
            </a:r>
            <a:b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</a:br>
            <a: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  <a:t>and experts working at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C31B"/>
                </a:solidFill>
                <a:latin typeface="Titillium Web SemiBold" pitchFamily="2" charset="0"/>
              </a:rPr>
              <a:t>universities and research institutes</a:t>
            </a:r>
            <a:endParaRPr lang="en-US" sz="2800" b="1" dirty="0">
              <a:solidFill>
                <a:srgbClr val="FFC31B"/>
              </a:solidFill>
              <a:latin typeface="Titillium Web SemiBold" pitchFamily="2" charset="0"/>
            </a:endParaRPr>
          </a:p>
        </p:txBody>
      </p:sp>
      <p:pic>
        <p:nvPicPr>
          <p:cNvPr id="2" name="Obraz 1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A509CF40-40FA-84A0-CF82-EE6AE005C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862" y="6245352"/>
            <a:ext cx="3312775" cy="5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31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56851-E184-A646-38EC-9CCACCDF4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osoba, Ludzka twarz, ubrania, uśmiech&#10;&#10;Opis wygenerowany automatycznie">
            <a:extLst>
              <a:ext uri="{FF2B5EF4-FFF2-40B4-BE49-F238E27FC236}">
                <a16:creationId xmlns:a16="http://schemas.microsoft.com/office/drawing/2014/main" id="{CB69843F-506F-41D6-95A7-CB5FE9E78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199312" cy="477867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97F3FA8-F8EF-E689-065C-27A1492AA8CB}"/>
              </a:ext>
            </a:extLst>
          </p:cNvPr>
          <p:cNvSpPr/>
          <p:nvPr/>
        </p:nvSpPr>
        <p:spPr>
          <a:xfrm>
            <a:off x="1" y="4710147"/>
            <a:ext cx="7199310" cy="2489166"/>
          </a:xfrm>
          <a:prstGeom prst="rect">
            <a:avLst/>
          </a:prstGeom>
          <a:solidFill>
            <a:srgbClr val="021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6D044B5-B8E2-6877-41A8-A0C447B0546C}"/>
              </a:ext>
            </a:extLst>
          </p:cNvPr>
          <p:cNvSpPr txBox="1"/>
          <p:nvPr/>
        </p:nvSpPr>
        <p:spPr>
          <a:xfrm>
            <a:off x="3052387" y="5659169"/>
            <a:ext cx="409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https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://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eit-ris.eu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infrabooster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D9DCD80-22D3-B772-AFF3-96FDBE2643DA}"/>
              </a:ext>
            </a:extLst>
          </p:cNvPr>
          <p:cNvSpPr txBox="1"/>
          <p:nvPr/>
        </p:nvSpPr>
        <p:spPr>
          <a:xfrm>
            <a:off x="2804930" y="4791981"/>
            <a:ext cx="4341756" cy="755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500" b="1" dirty="0">
                <a:solidFill>
                  <a:srgbClr val="FFC31B"/>
                </a:solidFill>
                <a:latin typeface="Titillium Web SemiBold" pitchFamily="2" charset="0"/>
              </a:rPr>
              <a:t>for scientists, technicians, and experts working at</a:t>
            </a:r>
          </a:p>
          <a:p>
            <a:pPr algn="r">
              <a:lnSpc>
                <a:spcPct val="150000"/>
              </a:lnSpc>
            </a:pPr>
            <a:r>
              <a:rPr lang="en-US" sz="1500" b="1" dirty="0">
                <a:solidFill>
                  <a:srgbClr val="FFC31B"/>
                </a:solidFill>
                <a:latin typeface="Titillium Web SemiBold" pitchFamily="2" charset="0"/>
              </a:rPr>
              <a:t>universities and research institutes</a:t>
            </a:r>
          </a:p>
        </p:txBody>
      </p:sp>
      <p:sp>
        <p:nvSpPr>
          <p:cNvPr id="13" name="Prostokąt z rogami zaokrąglonymi po przekątnej 12">
            <a:extLst>
              <a:ext uri="{FF2B5EF4-FFF2-40B4-BE49-F238E27FC236}">
                <a16:creationId xmlns:a16="http://schemas.microsoft.com/office/drawing/2014/main" id="{84F60F46-EA73-5110-D355-65FCEB6916D3}"/>
              </a:ext>
            </a:extLst>
          </p:cNvPr>
          <p:cNvSpPr/>
          <p:nvPr/>
        </p:nvSpPr>
        <p:spPr>
          <a:xfrm>
            <a:off x="2848931" y="3517269"/>
            <a:ext cx="4341756" cy="897000"/>
          </a:xfrm>
          <a:prstGeom prst="round2DiagRect">
            <a:avLst/>
          </a:prstGeom>
          <a:solidFill>
            <a:srgbClr val="0412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7AB3772-13DB-93BD-85F2-55A7D12B70E9}"/>
              </a:ext>
            </a:extLst>
          </p:cNvPr>
          <p:cNvSpPr txBox="1"/>
          <p:nvPr/>
        </p:nvSpPr>
        <p:spPr>
          <a:xfrm>
            <a:off x="2804930" y="3731211"/>
            <a:ext cx="4341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 b="1" u="none" strike="noStrike" dirty="0">
                <a:solidFill>
                  <a:srgbClr val="FFC000"/>
                </a:solidFill>
                <a:effectLst/>
                <a:latin typeface="Titillium Web SemiBold" pitchFamily="2" charset="0"/>
              </a:rPr>
              <a:t>InfraBooster </a:t>
            </a:r>
            <a:r>
              <a:rPr lang="en-GB" sz="3000" b="1" dirty="0">
                <a:solidFill>
                  <a:srgbClr val="FFC000"/>
                </a:solidFill>
                <a:latin typeface="Titillium Web SemiBold" pitchFamily="2" charset="0"/>
              </a:rPr>
              <a:t>Foundation</a:t>
            </a:r>
            <a:endParaRPr lang="en-GB" sz="3000" b="1" u="none" strike="noStrike" dirty="0">
              <a:solidFill>
                <a:srgbClr val="FFC000"/>
              </a:solidFill>
              <a:effectLst/>
              <a:latin typeface="Titillium Web SemiBold" pitchFamily="2" charset="0"/>
            </a:endParaRPr>
          </a:p>
        </p:txBody>
      </p:sp>
      <p:pic>
        <p:nvPicPr>
          <p:cNvPr id="15" name="Obraz 14" descr="Obraz zawierający tekst, Czcionka, symbol, Grafika&#10;&#10;Opis wygenerowany automatycznie">
            <a:extLst>
              <a:ext uri="{FF2B5EF4-FFF2-40B4-BE49-F238E27FC236}">
                <a16:creationId xmlns:a16="http://schemas.microsoft.com/office/drawing/2014/main" id="{4A2DC1CB-7B69-14F2-48F0-A81D5BF17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4" y="5997592"/>
            <a:ext cx="1133212" cy="440957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3BB1ECC5-D1EE-F292-67A4-2226F0DA0056}"/>
              </a:ext>
            </a:extLst>
          </p:cNvPr>
          <p:cNvGrpSpPr/>
          <p:nvPr/>
        </p:nvGrpSpPr>
        <p:grpSpPr>
          <a:xfrm>
            <a:off x="543647" y="5267105"/>
            <a:ext cx="1745200" cy="578994"/>
            <a:chOff x="491421" y="537480"/>
            <a:chExt cx="2202552" cy="730727"/>
          </a:xfrm>
        </p:grpSpPr>
        <p:pic>
          <p:nvPicPr>
            <p:cNvPr id="16" name="Obraz 15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70F14777-B07A-D668-0A99-E6B2735D9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7150" y="1044543"/>
              <a:ext cx="420028" cy="126446"/>
            </a:xfrm>
            <a:prstGeom prst="rect">
              <a:avLst/>
            </a:prstGeom>
          </p:spPr>
        </p:pic>
        <p:pic>
          <p:nvPicPr>
            <p:cNvPr id="20" name="Obraz 19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939E0AB9-3BD6-BE8E-B4A8-3180DED19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6275" y="1020947"/>
              <a:ext cx="515753" cy="173637"/>
            </a:xfrm>
            <a:prstGeom prst="rect">
              <a:avLst/>
            </a:prstGeom>
          </p:spPr>
        </p:pic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97698FD7-FA22-48BF-A2A0-72DA7939B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493" y="920763"/>
              <a:ext cx="483658" cy="347444"/>
            </a:xfrm>
            <a:prstGeom prst="rect">
              <a:avLst/>
            </a:prstGeom>
          </p:spPr>
        </p:pic>
        <p:pic>
          <p:nvPicPr>
            <p:cNvPr id="22" name="Obraz 21" descr="Obraz zawierający Czcionka, tekst, Grafika, biały&#10;&#10;Opis wygenerowany automatycznie">
              <a:extLst>
                <a:ext uri="{FF2B5EF4-FFF2-40B4-BE49-F238E27FC236}">
                  <a16:creationId xmlns:a16="http://schemas.microsoft.com/office/drawing/2014/main" id="{70E123A4-FCA4-4C3F-69F3-05A028591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1421" y="537480"/>
              <a:ext cx="2202552" cy="292274"/>
            </a:xfrm>
            <a:prstGeom prst="rect">
              <a:avLst/>
            </a:prstGeom>
          </p:spPr>
        </p:pic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88342BB-34D2-CE5E-022C-41AC2A4DB5CE}"/>
              </a:ext>
            </a:extLst>
          </p:cNvPr>
          <p:cNvSpPr txBox="1"/>
          <p:nvPr/>
        </p:nvSpPr>
        <p:spPr>
          <a:xfrm>
            <a:off x="380053" y="4916137"/>
            <a:ext cx="133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C31B"/>
                </a:solidFill>
                <a:latin typeface="Titillium Web SemiBold" pitchFamily="2" charset="0"/>
              </a:rPr>
              <a:t>driven by:</a:t>
            </a:r>
          </a:p>
        </p:txBody>
      </p:sp>
      <p:pic>
        <p:nvPicPr>
          <p:cNvPr id="5" name="Obraz 4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91B7F5FF-16BD-22C5-B38C-C74A75ED8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3133" y="6392907"/>
            <a:ext cx="3312775" cy="5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7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EDA2A-4983-11E3-4622-38BA9057A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DE5C2247-9B28-BFEE-A9D2-EF8BDEA21F44}"/>
              </a:ext>
            </a:extLst>
          </p:cNvPr>
          <p:cNvSpPr/>
          <p:nvPr/>
        </p:nvSpPr>
        <p:spPr>
          <a:xfrm>
            <a:off x="3" y="0"/>
            <a:ext cx="7199310" cy="7199313"/>
          </a:xfrm>
          <a:prstGeom prst="rect">
            <a:avLst/>
          </a:prstGeom>
          <a:solidFill>
            <a:srgbClr val="021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DE9CFB-707D-FF34-0BAE-B02F0F9ACC81}"/>
              </a:ext>
            </a:extLst>
          </p:cNvPr>
          <p:cNvSpPr txBox="1"/>
          <p:nvPr/>
        </p:nvSpPr>
        <p:spPr>
          <a:xfrm>
            <a:off x="626359" y="5656839"/>
            <a:ext cx="34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https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://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eit-ris.eu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  <a:r>
              <a:rPr lang="pl-PL" b="1" dirty="0" err="1">
                <a:solidFill>
                  <a:schemeClr val="bg1"/>
                </a:solidFill>
                <a:latin typeface="Titillium Web SemiBold" pitchFamily="2" charset="0"/>
              </a:rPr>
              <a:t>infrabooster</a:t>
            </a:r>
            <a:r>
              <a:rPr lang="pl-PL" b="1" dirty="0">
                <a:solidFill>
                  <a:schemeClr val="bg1"/>
                </a:solidFill>
                <a:latin typeface="Titillium Web SemiBold" pitchFamily="2" charset="0"/>
              </a:rPr>
              <a:t>/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71D91C1A-CD27-3C80-0071-3A6AEE1002C2}"/>
              </a:ext>
            </a:extLst>
          </p:cNvPr>
          <p:cNvSpPr txBox="1"/>
          <p:nvPr/>
        </p:nvSpPr>
        <p:spPr>
          <a:xfrm>
            <a:off x="626359" y="159974"/>
            <a:ext cx="6369502" cy="111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C31B"/>
                </a:solidFill>
                <a:latin typeface="Titillium Web SemiBold" pitchFamily="2" charset="0"/>
              </a:rPr>
              <a:t>For scientists, technicians, and experts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Titillium Web SemiBold" pitchFamily="2" charset="0"/>
              </a:rPr>
              <a:t>working at universities and research institutes</a:t>
            </a:r>
          </a:p>
        </p:txBody>
      </p:sp>
      <p:pic>
        <p:nvPicPr>
          <p:cNvPr id="15" name="Obraz 14" descr="Obraz zawierający tekst, Czcionka, symbol, Grafika&#10;&#10;Opis wygenerowany automatycznie">
            <a:extLst>
              <a:ext uri="{FF2B5EF4-FFF2-40B4-BE49-F238E27FC236}">
                <a16:creationId xmlns:a16="http://schemas.microsoft.com/office/drawing/2014/main" id="{257A1066-78B0-9C9B-4F02-F03DCF6E6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06" y="2235344"/>
            <a:ext cx="1131543" cy="440308"/>
          </a:xfrm>
          <a:prstGeom prst="rect">
            <a:avLst/>
          </a:prstGeom>
        </p:spPr>
      </p:pic>
      <p:grpSp>
        <p:nvGrpSpPr>
          <p:cNvPr id="23" name="Grupa 22">
            <a:extLst>
              <a:ext uri="{FF2B5EF4-FFF2-40B4-BE49-F238E27FC236}">
                <a16:creationId xmlns:a16="http://schemas.microsoft.com/office/drawing/2014/main" id="{1BCA21B5-9B2C-8835-6D0D-7AFDBF81EEB9}"/>
              </a:ext>
            </a:extLst>
          </p:cNvPr>
          <p:cNvGrpSpPr/>
          <p:nvPr/>
        </p:nvGrpSpPr>
        <p:grpSpPr>
          <a:xfrm>
            <a:off x="481306" y="2932936"/>
            <a:ext cx="1432848" cy="475367"/>
            <a:chOff x="491421" y="537480"/>
            <a:chExt cx="2202552" cy="730727"/>
          </a:xfrm>
        </p:grpSpPr>
        <p:pic>
          <p:nvPicPr>
            <p:cNvPr id="16" name="Obraz 15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C23F122E-82DD-7242-9F8A-C6CA1E8D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150" y="1044543"/>
              <a:ext cx="420028" cy="126446"/>
            </a:xfrm>
            <a:prstGeom prst="rect">
              <a:avLst/>
            </a:prstGeom>
          </p:spPr>
        </p:pic>
        <p:pic>
          <p:nvPicPr>
            <p:cNvPr id="20" name="Obraz 19" descr="Obraz zawierający tekst, clipart&#10;&#10;Opis wygenerowany automatycznie">
              <a:extLst>
                <a:ext uri="{FF2B5EF4-FFF2-40B4-BE49-F238E27FC236}">
                  <a16:creationId xmlns:a16="http://schemas.microsoft.com/office/drawing/2014/main" id="{9DEAA91A-9648-5DD4-11DE-6926502E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6275" y="1020947"/>
              <a:ext cx="515753" cy="173637"/>
            </a:xfrm>
            <a:prstGeom prst="rect">
              <a:avLst/>
            </a:prstGeom>
          </p:spPr>
        </p:pic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3DEC916E-2767-2A77-ED29-D1AC2AF7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493" y="920763"/>
              <a:ext cx="483658" cy="347444"/>
            </a:xfrm>
            <a:prstGeom prst="rect">
              <a:avLst/>
            </a:prstGeom>
          </p:spPr>
        </p:pic>
        <p:pic>
          <p:nvPicPr>
            <p:cNvPr id="22" name="Obraz 21" descr="Obraz zawierający Czcionka, tekst, Grafika, biały&#10;&#10;Opis wygenerowany automatycznie">
              <a:extLst>
                <a:ext uri="{FF2B5EF4-FFF2-40B4-BE49-F238E27FC236}">
                  <a16:creationId xmlns:a16="http://schemas.microsoft.com/office/drawing/2014/main" id="{46F8884F-30C6-764F-CF23-170E06C01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421" y="537480"/>
              <a:ext cx="2202552" cy="292274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77391C4-56DF-809D-D9A2-9619F8C83E3B}"/>
              </a:ext>
            </a:extLst>
          </p:cNvPr>
          <p:cNvSpPr txBox="1"/>
          <p:nvPr/>
        </p:nvSpPr>
        <p:spPr>
          <a:xfrm>
            <a:off x="462488" y="4288685"/>
            <a:ext cx="6369502" cy="1240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GB" sz="2000" b="1" u="none" strike="noStrike" dirty="0">
                <a:solidFill>
                  <a:schemeClr val="bg1"/>
                </a:solidFill>
                <a:effectLst/>
                <a:latin typeface="Titillium Web SemiBold" pitchFamily="2" charset="0"/>
              </a:rPr>
              <a:t>EIT labelled program</a:t>
            </a:r>
          </a:p>
          <a:p>
            <a:pPr algn="r">
              <a:lnSpc>
                <a:spcPct val="120000"/>
              </a:lnSpc>
            </a:pPr>
            <a:r>
              <a:rPr lang="en-GB" sz="4400" b="1" u="none" strike="noStrike" dirty="0">
                <a:solidFill>
                  <a:srgbClr val="FFC000"/>
                </a:solidFill>
                <a:effectLst/>
                <a:latin typeface="Titillium Web SemiBold" pitchFamily="2" charset="0"/>
              </a:rPr>
              <a:t>InfraBooster </a:t>
            </a:r>
            <a:r>
              <a:rPr lang="en-GB" sz="4400" b="1" dirty="0">
                <a:solidFill>
                  <a:srgbClr val="FFC000"/>
                </a:solidFill>
                <a:latin typeface="Titillium Web SemiBold" pitchFamily="2" charset="0"/>
              </a:rPr>
              <a:t>Foundation</a:t>
            </a:r>
            <a:endParaRPr lang="en-GB" sz="4400" b="1" u="none" strike="noStrike" dirty="0">
              <a:solidFill>
                <a:srgbClr val="FFC000"/>
              </a:solidFill>
              <a:effectLst/>
              <a:latin typeface="Titillium Web SemiBold" pitchFamily="2" charset="0"/>
            </a:endParaRPr>
          </a:p>
        </p:txBody>
      </p:sp>
      <p:pic>
        <p:nvPicPr>
          <p:cNvPr id="14" name="Obraz 13" descr="Obraz zawierający ubrania, Ludzka twarz, osoba, okulary/szklanki&#10;&#10;Opis wygenerowany automatycznie">
            <a:extLst>
              <a:ext uri="{FF2B5EF4-FFF2-40B4-BE49-F238E27FC236}">
                <a16:creationId xmlns:a16="http://schemas.microsoft.com/office/drawing/2014/main" id="{DD315978-4E5D-8D64-8847-517FB1D8F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638" y="1445074"/>
            <a:ext cx="4889987" cy="326190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6B979F6-9452-DBFF-FDF2-BD45E1F33FDD}"/>
              </a:ext>
            </a:extLst>
          </p:cNvPr>
          <p:cNvSpPr txBox="1"/>
          <p:nvPr/>
        </p:nvSpPr>
        <p:spPr>
          <a:xfrm>
            <a:off x="380053" y="1836468"/>
            <a:ext cx="133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C31B"/>
                </a:solidFill>
                <a:latin typeface="Titillium Web SemiBold" pitchFamily="2" charset="0"/>
              </a:rPr>
              <a:t>driven by:</a:t>
            </a:r>
          </a:p>
        </p:txBody>
      </p:sp>
      <p:pic>
        <p:nvPicPr>
          <p:cNvPr id="2" name="Obraz 1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8623F651-0FE2-46FE-9D46-8EB6F410A8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368" y="6441968"/>
            <a:ext cx="3312775" cy="5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66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7356</TotalTime>
  <Words>164</Words>
  <Application>Microsoft Macintosh PowerPoint</Application>
  <PresentationFormat>Niestandardowy</PresentationFormat>
  <Paragraphs>38</Paragraphs>
  <Slides>6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Titillium Web SemiBold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Nawrocki</dc:creator>
  <cp:lastModifiedBy>Piotr Nawrocki</cp:lastModifiedBy>
  <cp:revision>27</cp:revision>
  <dcterms:created xsi:type="dcterms:W3CDTF">2022-07-22T06:48:44Z</dcterms:created>
  <dcterms:modified xsi:type="dcterms:W3CDTF">2024-03-20T10:47:56Z</dcterms:modified>
</cp:coreProperties>
</file>