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1" r:id="rId4"/>
  </p:sldMasterIdLst>
  <p:notesMasterIdLst>
    <p:notesMasterId r:id="rId14"/>
  </p:notesMasterIdLst>
  <p:handoutMasterIdLst>
    <p:handoutMasterId r:id="rId15"/>
  </p:handoutMasterIdLst>
  <p:sldIdLst>
    <p:sldId id="389" r:id="rId5"/>
    <p:sldId id="386" r:id="rId6"/>
    <p:sldId id="440" r:id="rId7"/>
    <p:sldId id="441" r:id="rId8"/>
    <p:sldId id="446" r:id="rId9"/>
    <p:sldId id="442" r:id="rId10"/>
    <p:sldId id="443" r:id="rId11"/>
    <p:sldId id="444" r:id="rId12"/>
    <p:sldId id="445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ès Baer" initials="IB" lastIdx="1" clrIdx="0">
    <p:extLst>
      <p:ext uri="{19B8F6BF-5375-455C-9EA6-DF929625EA0E}">
        <p15:presenceInfo xmlns:p15="http://schemas.microsoft.com/office/powerpoint/2012/main" userId="S-1-5-21-3210268068-3955779823-4248853682-135239" providerId="AD"/>
      </p:ext>
    </p:extLst>
  </p:cmAuthor>
  <p:cmAuthor id="2" name="Julie RANSQUIN" initials="JR" lastIdx="6" clrIdx="1">
    <p:extLst>
      <p:ext uri="{19B8F6BF-5375-455C-9EA6-DF929625EA0E}">
        <p15:presenceInfo xmlns:p15="http://schemas.microsoft.com/office/powerpoint/2012/main" userId="S-1-5-21-3210268068-3955779823-4248853682-276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3F1"/>
    <a:srgbClr val="668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349" autoAdjust="0"/>
  </p:normalViewPr>
  <p:slideViewPr>
    <p:cSldViewPr snapToGrid="0">
      <p:cViewPr varScale="1">
        <p:scale>
          <a:sx n="100" d="100"/>
          <a:sy n="100" d="100"/>
        </p:scale>
        <p:origin x="91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8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CD247\Downloads\data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 dirty="0"/>
              <a:t>Top 15 </a:t>
            </a:r>
            <a:r>
              <a:rPr lang="fr-FR" sz="1800" b="1" dirty="0" err="1" smtClean="0"/>
              <a:t>skills</a:t>
            </a:r>
            <a:r>
              <a:rPr lang="fr-FR" sz="1800" b="1" baseline="0" dirty="0" smtClean="0"/>
              <a:t> </a:t>
            </a:r>
            <a:r>
              <a:rPr lang="fr-FR" sz="1800" b="1" baseline="0" dirty="0" err="1" smtClean="0"/>
              <a:t>mentioned</a:t>
            </a:r>
            <a:r>
              <a:rPr lang="fr-FR" sz="1800" b="1" baseline="0" dirty="0" smtClean="0"/>
              <a:t> in </a:t>
            </a:r>
            <a:r>
              <a:rPr lang="fr-FR" sz="1800" b="1" baseline="0" dirty="0" err="1" smtClean="0"/>
              <a:t>ADEM’s</a:t>
            </a:r>
            <a:r>
              <a:rPr lang="fr-FR" sz="1800" b="1" baseline="0" dirty="0" smtClean="0"/>
              <a:t> job </a:t>
            </a:r>
            <a:r>
              <a:rPr lang="fr-FR" sz="1800" b="1" baseline="0" dirty="0" err="1" smtClean="0"/>
              <a:t>vacancies</a:t>
            </a:r>
            <a:r>
              <a:rPr lang="fr-FR" sz="1800" b="1" baseline="0" dirty="0" smtClean="0"/>
              <a:t> (2019-2021</a:t>
            </a:r>
            <a:r>
              <a:rPr lang="fr-FR" sz="1800" b="1" baseline="0" dirty="0"/>
              <a:t>)</a:t>
            </a:r>
            <a:endParaRPr lang="fr-FR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Sheet1!$E$4:$E$18</c:f>
              <c:strCache>
                <c:ptCount val="15"/>
                <c:pt idx="0">
                  <c:v>adapt to change</c:v>
                </c:pt>
                <c:pt idx="1">
                  <c:v>work as a team</c:v>
                </c:pt>
                <c:pt idx="2">
                  <c:v>communication</c:v>
                </c:pt>
                <c:pt idx="3">
                  <c:v>assist customers</c:v>
                </c:pt>
                <c:pt idx="4">
                  <c:v>use a computer</c:v>
                </c:pt>
                <c:pt idx="5">
                  <c:v>create solutions to problems</c:v>
                </c:pt>
                <c:pt idx="6">
                  <c:v>tolerate stress</c:v>
                </c:pt>
                <c:pt idx="7">
                  <c:v>show responsibility</c:v>
                </c:pt>
                <c:pt idx="8">
                  <c:v>adapt to changing situations</c:v>
                </c:pt>
                <c:pt idx="9">
                  <c:v>think proactively</c:v>
                </c:pt>
                <c:pt idx="10">
                  <c:v>problem solving</c:v>
                </c:pt>
                <c:pt idx="11">
                  <c:v>use microsoft office</c:v>
                </c:pt>
                <c:pt idx="12">
                  <c:v>quality standards</c:v>
                </c:pt>
                <c:pt idx="13">
                  <c:v>work independently</c:v>
                </c:pt>
                <c:pt idx="14">
                  <c:v>teamwork principles</c:v>
                </c:pt>
              </c:strCache>
            </c:strRef>
          </c:cat>
          <c:val>
            <c:numRef>
              <c:f>Sheet1!$F$4:$F$18</c:f>
              <c:numCache>
                <c:formatCode>0%</c:formatCode>
                <c:ptCount val="15"/>
                <c:pt idx="0">
                  <c:v>0.51643082928485096</c:v>
                </c:pt>
                <c:pt idx="1">
                  <c:v>0.43409635742622599</c:v>
                </c:pt>
                <c:pt idx="2">
                  <c:v>0.32312196363790702</c:v>
                </c:pt>
                <c:pt idx="3">
                  <c:v>0.31633324140272001</c:v>
                </c:pt>
                <c:pt idx="4">
                  <c:v>0.29732481914419701</c:v>
                </c:pt>
                <c:pt idx="5">
                  <c:v>0.28608099794216901</c:v>
                </c:pt>
                <c:pt idx="6">
                  <c:v>0.27428559305853201</c:v>
                </c:pt>
                <c:pt idx="7">
                  <c:v>0.27144281562254702</c:v>
                </c:pt>
                <c:pt idx="8">
                  <c:v>0.26359335553811197</c:v>
                </c:pt>
                <c:pt idx="9">
                  <c:v>0.245072872690243</c:v>
                </c:pt>
                <c:pt idx="10">
                  <c:v>0.23001039523092301</c:v>
                </c:pt>
                <c:pt idx="11">
                  <c:v>0.221439633408999</c:v>
                </c:pt>
                <c:pt idx="12">
                  <c:v>0.19846405159428901</c:v>
                </c:pt>
                <c:pt idx="13">
                  <c:v>0.19812461548252999</c:v>
                </c:pt>
                <c:pt idx="14">
                  <c:v>0.196809300549462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9C-4CB0-8C4D-63579815C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50646768"/>
        <c:axId val="650645128"/>
      </c:barChart>
      <c:catAx>
        <c:axId val="650646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0645128"/>
        <c:crosses val="autoZero"/>
        <c:auto val="1"/>
        <c:lblAlgn val="ctr"/>
        <c:lblOffset val="100"/>
        <c:noMultiLvlLbl val="0"/>
      </c:catAx>
      <c:valAx>
        <c:axId val="65064512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064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48378-F78C-4FE1-B67B-1A019581B8C8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0C6F8-5F2D-41EC-BAA2-D2D3D1EEDB3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60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AB68C-6CAA-4FFE-A0E4-0BEFA88772A1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EE0D1-5330-490E-A26A-1218C010E0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03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Future: </a:t>
            </a:r>
            <a:r>
              <a:rPr lang="fr-FR" dirty="0" err="1" smtClean="0"/>
              <a:t>link</a:t>
            </a:r>
            <a:r>
              <a:rPr lang="fr-FR" dirty="0" smtClean="0"/>
              <a:t> </a:t>
            </a:r>
            <a:r>
              <a:rPr lang="fr-FR" dirty="0" err="1" smtClean="0"/>
              <a:t>skills</a:t>
            </a:r>
            <a:r>
              <a:rPr lang="fr-FR" dirty="0" smtClean="0"/>
              <a:t> to </a:t>
            </a:r>
            <a:r>
              <a:rPr lang="fr-FR" dirty="0" err="1" smtClean="0"/>
              <a:t>newly</a:t>
            </a:r>
            <a:r>
              <a:rPr lang="fr-FR" dirty="0" smtClean="0"/>
              <a:t> </a:t>
            </a:r>
            <a:r>
              <a:rPr lang="fr-FR" dirty="0" err="1" smtClean="0"/>
              <a:t>developed</a:t>
            </a:r>
            <a:r>
              <a:rPr lang="fr-FR" dirty="0" smtClean="0"/>
              <a:t> green label by </a:t>
            </a:r>
            <a:r>
              <a:rPr lang="fr-FR" dirty="0" err="1" smtClean="0"/>
              <a:t>escp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E0D1-5330-490E-A26A-1218C010E0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8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E0D1-5330-490E-A26A-1218C010E0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215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jpe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863" y="1502797"/>
            <a:ext cx="7789763" cy="1925578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863" y="3543884"/>
            <a:ext cx="7789763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4133-1EC0-4F77-9EDA-0E8FD06486B0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WWW.ADEM.LU</a:t>
            </a:r>
            <a:endParaRPr lang="fr-L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393098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4133-1EC0-4F77-9EDA-0E8FD06486B0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WWW.ADEM.LU</a:t>
            </a:r>
            <a:endParaRPr lang="fr-L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91622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4133-1EC0-4F77-9EDA-0E8FD06486B0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WWW.ADEM.LU</a:t>
            </a:r>
            <a:endParaRPr lang="fr-L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12694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or 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chemeClr val="accent3">
              <a:alpha val="90000"/>
            </a:scheme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IT sector.</a:t>
            </a:r>
            <a:br>
              <a:rPr lang="en-US" noProof="0" dirty="0"/>
            </a:br>
            <a:r>
              <a:rPr lang="en-US" noProof="0" dirty="0"/>
              <a:t>Click to edit text. 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3418522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lanation only. Do not use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838200" y="2290227"/>
            <a:ext cx="9246326" cy="177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noProof="0" dirty="0">
                <a:latin typeface="Agency FB" panose="020B0503020202020204" pitchFamily="34" charset="0"/>
              </a:rPr>
              <a:t>To use pictures in your presentation, please go to:</a:t>
            </a:r>
          </a:p>
          <a:p>
            <a:pPr lvl="0"/>
            <a:endParaRPr lang="en-US" noProof="0" dirty="0">
              <a:latin typeface="Agency FB" panose="020B05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>
                <a:latin typeface="Agency FB" panose="020B0503020202020204" pitchFamily="34" charset="0"/>
              </a:rPr>
              <a:t>Um Bilder in Ihrer Präsentation zu verwenden, gehen Sie bitte zu: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noProof="0" dirty="0">
              <a:latin typeface="Agency FB" panose="020B05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 dirty="0">
                <a:latin typeface="Agency FB" panose="020B0503020202020204" pitchFamily="34" charset="0"/>
              </a:rPr>
              <a:t>Pour utiliser des images dans votre présentation, veuillez vous rendre à l'adresse suivante : 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838200" y="1469741"/>
            <a:ext cx="9246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noProof="0" dirty="0">
                <a:latin typeface="Agency FB" panose="020B0503020202020204" pitchFamily="34" charset="0"/>
              </a:rPr>
              <a:t>Explanation only. Do not use as template. Delete</a:t>
            </a:r>
            <a:r>
              <a:rPr lang="en-US" sz="2800" baseline="0" noProof="0" dirty="0">
                <a:latin typeface="Agency FB" panose="020B0503020202020204" pitchFamily="34" charset="0"/>
              </a:rPr>
              <a:t> this slide.</a:t>
            </a:r>
            <a:endParaRPr lang="en-US" sz="2800" dirty="0">
              <a:latin typeface="Agency FB" panose="020B0503020202020204" pitchFamily="34" charset="0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838200" y="4843205"/>
            <a:ext cx="9246326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W:\officetemplates\Pictures ADEM </a:t>
            </a:r>
            <a:r>
              <a:rPr lang="en-US" sz="28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&gt; 1 000</a:t>
            </a:r>
            <a:r>
              <a:rPr lang="en-US" sz="2400" b="1" baseline="0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0" noProof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proposals</a:t>
            </a:r>
            <a:r>
              <a:rPr lang="en-US" sz="2400" b="1" baseline="0" noProof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within &gt;</a:t>
            </a:r>
            <a:r>
              <a:rPr lang="en-US" sz="2400" b="1" noProof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folders</a:t>
            </a:r>
          </a:p>
        </p:txBody>
      </p:sp>
    </p:spTree>
    <p:extLst>
      <p:ext uri="{BB962C8B-B14F-4D97-AF65-F5344CB8AC3E}">
        <p14:creationId xmlns:p14="http://schemas.microsoft.com/office/powerpoint/2010/main" val="14796180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 own side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06669">
            <a:off x="9843975" y="2368156"/>
            <a:ext cx="4311294" cy="3831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594718">
            <a:off x="9222026" y="2044658"/>
            <a:ext cx="806486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11579058" y="1919830"/>
            <a:ext cx="442741" cy="950748"/>
            <a:chOff x="6748956" y="2982368"/>
            <a:chExt cx="1175538" cy="2524367"/>
          </a:xfrm>
        </p:grpSpPr>
        <p:grpSp>
          <p:nvGrpSpPr>
            <p:cNvPr id="10" name="Group 9"/>
            <p:cNvGrpSpPr/>
            <p:nvPr/>
          </p:nvGrpSpPr>
          <p:grpSpPr>
            <a:xfrm flipV="1">
              <a:off x="6752368" y="2982368"/>
              <a:ext cx="1172126" cy="2524367"/>
              <a:chOff x="3518932" y="1984514"/>
              <a:chExt cx="807220" cy="1361457"/>
            </a:xfrm>
          </p:grpSpPr>
          <p:sp>
            <p:nvSpPr>
              <p:cNvPr id="12" name="Block Arc 11"/>
              <p:cNvSpPr/>
              <p:nvPr/>
            </p:nvSpPr>
            <p:spPr>
              <a:xfrm rot="10800000">
                <a:off x="3518932" y="2793573"/>
                <a:ext cx="653144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Block Arc 13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 flipV="1">
              <a:off x="6748956" y="3501097"/>
              <a:ext cx="1332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11108461" y="1890971"/>
            <a:ext cx="442731" cy="950466"/>
            <a:chOff x="6748982" y="2983117"/>
            <a:chExt cx="1175511" cy="2523618"/>
          </a:xfrm>
        </p:grpSpPr>
        <p:grpSp>
          <p:nvGrpSpPr>
            <p:cNvPr id="19" name="Group 18"/>
            <p:cNvGrpSpPr/>
            <p:nvPr/>
          </p:nvGrpSpPr>
          <p:grpSpPr>
            <a:xfrm flipV="1">
              <a:off x="6752389" y="2983117"/>
              <a:ext cx="1172104" cy="2523618"/>
              <a:chOff x="3518947" y="1984514"/>
              <a:chExt cx="807205" cy="1361053"/>
            </a:xfrm>
          </p:grpSpPr>
          <p:sp>
            <p:nvSpPr>
              <p:cNvPr id="21" name="Block Arc 20"/>
              <p:cNvSpPr/>
              <p:nvPr/>
            </p:nvSpPr>
            <p:spPr>
              <a:xfrm rot="10800000">
                <a:off x="3518947" y="2793169"/>
                <a:ext cx="653143" cy="552398"/>
              </a:xfrm>
              <a:prstGeom prst="blockArc">
                <a:avLst>
                  <a:gd name="adj1" fmla="val 10395530"/>
                  <a:gd name="adj2" fmla="val 512733"/>
                  <a:gd name="adj3" fmla="val 1396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6748982" y="3501847"/>
              <a:ext cx="133200" cy="359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40007046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re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chemeClr val="accent6">
              <a:alpha val="70000"/>
            </a:scheme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Meeting, </a:t>
            </a:r>
            <a:r>
              <a:rPr lang="en-US" noProof="0" dirty="0" err="1"/>
              <a:t>agreem</a:t>
            </a:r>
            <a:r>
              <a:rPr lang="en-US" noProof="0" dirty="0"/>
              <a:t>.</a:t>
            </a:r>
            <a:br>
              <a:rPr lang="en-US" noProof="0" dirty="0"/>
            </a:br>
            <a:r>
              <a:rPr lang="en-US" noProof="0" dirty="0"/>
              <a:t>Click to edit text.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1707074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reement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25180">
            <a:off x="10183321" y="2251707"/>
            <a:ext cx="2545508" cy="30114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9" name="Isosceles Triangle 18"/>
          <p:cNvSpPr/>
          <p:nvPr userDrawn="1"/>
        </p:nvSpPr>
        <p:spPr>
          <a:xfrm rot="594718">
            <a:off x="9645400" y="2089320"/>
            <a:ext cx="806486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 rot="21433796">
            <a:off x="11579405" y="1803112"/>
            <a:ext cx="438344" cy="950748"/>
            <a:chOff x="6760629" y="2982368"/>
            <a:chExt cx="1163863" cy="2524367"/>
          </a:xfrm>
        </p:grpSpPr>
        <p:grpSp>
          <p:nvGrpSpPr>
            <p:cNvPr id="21" name="Group 20"/>
            <p:cNvGrpSpPr/>
            <p:nvPr/>
          </p:nvGrpSpPr>
          <p:grpSpPr>
            <a:xfrm flipV="1">
              <a:off x="6764038" y="2982368"/>
              <a:ext cx="1160454" cy="2524367"/>
              <a:chOff x="3526970" y="1984514"/>
              <a:chExt cx="799182" cy="1361457"/>
            </a:xfrm>
          </p:grpSpPr>
          <p:sp>
            <p:nvSpPr>
              <p:cNvPr id="23" name="Block Arc 22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Block Arc 24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 flipV="1">
              <a:off x="6760629" y="3501097"/>
              <a:ext cx="1332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42397457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roject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06669">
            <a:off x="10085462" y="2983331"/>
            <a:ext cx="3354520" cy="2247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366070">
            <a:off x="9572171" y="1813734"/>
            <a:ext cx="806486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 rot="192238">
            <a:off x="11570816" y="2545776"/>
            <a:ext cx="438344" cy="950748"/>
            <a:chOff x="6760629" y="2982368"/>
            <a:chExt cx="1163863" cy="2524367"/>
          </a:xfrm>
        </p:grpSpPr>
        <p:grpSp>
          <p:nvGrpSpPr>
            <p:cNvPr id="10" name="Group 9"/>
            <p:cNvGrpSpPr/>
            <p:nvPr/>
          </p:nvGrpSpPr>
          <p:grpSpPr>
            <a:xfrm flipV="1">
              <a:off x="6764038" y="2982368"/>
              <a:ext cx="1160454" cy="2524367"/>
              <a:chOff x="3526970" y="1984514"/>
              <a:chExt cx="799182" cy="1361457"/>
            </a:xfrm>
          </p:grpSpPr>
          <p:sp>
            <p:nvSpPr>
              <p:cNvPr id="12" name="Block Arc 11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Block Arc 13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 flipV="1">
              <a:off x="6760629" y="3501097"/>
              <a:ext cx="1332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 rot="10800000">
            <a:off x="10240806" y="4657176"/>
            <a:ext cx="438344" cy="950748"/>
            <a:chOff x="6760629" y="2982368"/>
            <a:chExt cx="1163863" cy="2524367"/>
          </a:xfrm>
        </p:grpSpPr>
        <p:grpSp>
          <p:nvGrpSpPr>
            <p:cNvPr id="19" name="Group 18"/>
            <p:cNvGrpSpPr/>
            <p:nvPr/>
          </p:nvGrpSpPr>
          <p:grpSpPr>
            <a:xfrm flipV="1">
              <a:off x="6764038" y="2982368"/>
              <a:ext cx="1160454" cy="2524367"/>
              <a:chOff x="3526970" y="1984514"/>
              <a:chExt cx="799182" cy="1361457"/>
            </a:xfrm>
          </p:grpSpPr>
          <p:sp>
            <p:nvSpPr>
              <p:cNvPr id="21" name="Block Arc 20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6760629" y="3501097"/>
              <a:ext cx="1332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42823898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cours person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06669">
            <a:off x="10250827" y="2859066"/>
            <a:ext cx="2142607" cy="24230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6" name="Isosceles Triangle 25"/>
          <p:cNvSpPr/>
          <p:nvPr userDrawn="1"/>
        </p:nvSpPr>
        <p:spPr>
          <a:xfrm rot="594718">
            <a:off x="9709515" y="2062751"/>
            <a:ext cx="806486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 rot="521608">
            <a:off x="11579230" y="2409651"/>
            <a:ext cx="437060" cy="950748"/>
            <a:chOff x="6764038" y="2982368"/>
            <a:chExt cx="1160454" cy="2524367"/>
          </a:xfrm>
        </p:grpSpPr>
        <p:grpSp>
          <p:nvGrpSpPr>
            <p:cNvPr id="10" name="Group 9"/>
            <p:cNvGrpSpPr/>
            <p:nvPr/>
          </p:nvGrpSpPr>
          <p:grpSpPr>
            <a:xfrm flipV="1">
              <a:off x="6764038" y="2982368"/>
              <a:ext cx="1160454" cy="2524367"/>
              <a:chOff x="3526970" y="1984514"/>
              <a:chExt cx="799182" cy="1361457"/>
            </a:xfrm>
          </p:grpSpPr>
          <p:sp>
            <p:nvSpPr>
              <p:cNvPr id="12" name="Block Arc 11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Block Arc 13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 flipV="1">
              <a:off x="6766148" y="3501097"/>
              <a:ext cx="127672" cy="49603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10302428" y="2387775"/>
            <a:ext cx="439808" cy="950748"/>
            <a:chOff x="6756739" y="2982368"/>
            <a:chExt cx="1167750" cy="2524367"/>
          </a:xfrm>
        </p:grpSpPr>
        <p:grpSp>
          <p:nvGrpSpPr>
            <p:cNvPr id="28" name="Group 27"/>
            <p:cNvGrpSpPr/>
            <p:nvPr/>
          </p:nvGrpSpPr>
          <p:grpSpPr>
            <a:xfrm flipV="1">
              <a:off x="6756739" y="2982368"/>
              <a:ext cx="1167750" cy="2524367"/>
              <a:chOff x="3521945" y="1984514"/>
              <a:chExt cx="804207" cy="1361457"/>
            </a:xfrm>
          </p:grpSpPr>
          <p:sp>
            <p:nvSpPr>
              <p:cNvPr id="30" name="Block Arc 29"/>
              <p:cNvSpPr/>
              <p:nvPr/>
            </p:nvSpPr>
            <p:spPr>
              <a:xfrm rot="10800000">
                <a:off x="3521945" y="2793573"/>
                <a:ext cx="653144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Block Arc 31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flipV="1">
              <a:off x="6760629" y="3501097"/>
              <a:ext cx="1332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36185812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bseekers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chemeClr val="accent6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fr-LU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 dirty="0"/>
              <a:t>Theme: Jobseekers</a:t>
            </a:r>
            <a:br>
              <a:rPr lang="en-US" noProof="0" dirty="0"/>
            </a:br>
            <a:r>
              <a:rPr lang="en-US" noProof="0" dirty="0"/>
              <a:t>Click to edit </a:t>
            </a:r>
            <a:r>
              <a:rPr lang="en-US" noProof="0" dirty="0" err="1"/>
              <a:t>text.Enlarge</a:t>
            </a:r>
            <a:r>
              <a:rPr lang="en-US" noProof="0" dirty="0"/>
              <a:t>↔ / take away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53131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3"/>
            <a:ext cx="9851795" cy="1325563"/>
          </a:xfrm>
          <a:effectLst/>
        </p:spPr>
        <p:txBody>
          <a:bodyPr/>
          <a:lstStyle/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47849"/>
            <a:ext cx="105156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4133-1EC0-4F77-9EDA-0E8FD06486B0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WWW.ADEM.LU</a:t>
            </a:r>
            <a:endParaRPr lang="fr-L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738877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bseekers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06669">
            <a:off x="10146134" y="2977243"/>
            <a:ext cx="2699166" cy="2382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594718">
            <a:off x="9222026" y="2044658"/>
            <a:ext cx="806486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11109294" y="2533448"/>
            <a:ext cx="442741" cy="950748"/>
            <a:chOff x="6748956" y="2982368"/>
            <a:chExt cx="1175538" cy="2524367"/>
          </a:xfrm>
        </p:grpSpPr>
        <p:grpSp>
          <p:nvGrpSpPr>
            <p:cNvPr id="10" name="Group 9"/>
            <p:cNvGrpSpPr/>
            <p:nvPr/>
          </p:nvGrpSpPr>
          <p:grpSpPr>
            <a:xfrm flipV="1">
              <a:off x="6752368" y="2982368"/>
              <a:ext cx="1172126" cy="2524367"/>
              <a:chOff x="3518932" y="1984514"/>
              <a:chExt cx="807220" cy="1361457"/>
            </a:xfrm>
          </p:grpSpPr>
          <p:sp>
            <p:nvSpPr>
              <p:cNvPr id="12" name="Block Arc 11"/>
              <p:cNvSpPr/>
              <p:nvPr/>
            </p:nvSpPr>
            <p:spPr>
              <a:xfrm rot="10800000">
                <a:off x="3518932" y="2793573"/>
                <a:ext cx="653144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Block Arc 13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 flipV="1">
              <a:off x="6748956" y="3501097"/>
              <a:ext cx="1332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 rot="11021071">
            <a:off x="11599428" y="4858318"/>
            <a:ext cx="442731" cy="950466"/>
            <a:chOff x="6748982" y="2983117"/>
            <a:chExt cx="1175511" cy="2523618"/>
          </a:xfrm>
        </p:grpSpPr>
        <p:grpSp>
          <p:nvGrpSpPr>
            <p:cNvPr id="19" name="Group 18"/>
            <p:cNvGrpSpPr/>
            <p:nvPr/>
          </p:nvGrpSpPr>
          <p:grpSpPr>
            <a:xfrm flipV="1">
              <a:off x="6752389" y="2983117"/>
              <a:ext cx="1172104" cy="2523618"/>
              <a:chOff x="3518947" y="1984514"/>
              <a:chExt cx="807205" cy="1361053"/>
            </a:xfrm>
          </p:grpSpPr>
          <p:sp>
            <p:nvSpPr>
              <p:cNvPr id="21" name="Block Arc 20"/>
              <p:cNvSpPr/>
              <p:nvPr/>
            </p:nvSpPr>
            <p:spPr>
              <a:xfrm rot="10800000">
                <a:off x="3518947" y="2793169"/>
                <a:ext cx="653143" cy="552398"/>
              </a:xfrm>
              <a:prstGeom prst="blockArc">
                <a:avLst>
                  <a:gd name="adj1" fmla="val 10395530"/>
                  <a:gd name="adj2" fmla="val 512733"/>
                  <a:gd name="adj3" fmla="val 1396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6748982" y="3501847"/>
              <a:ext cx="133200" cy="359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16907752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loyer Candid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5182921"/>
            <a:ext cx="5625736" cy="1667691"/>
          </a:xfrm>
          <a:solidFill>
            <a:schemeClr val="accent6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fr-LU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 dirty="0"/>
              <a:t>Theme: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 &amp; candidate. Click to edit text. Enlarge ↔ or del box</a:t>
            </a:r>
            <a:r>
              <a:rPr lang="en-US" noProof="0" dirty="0"/>
              <a:t>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185707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loyer Candidat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51635">
            <a:off x="10103748" y="2849915"/>
            <a:ext cx="2889169" cy="2554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594718">
            <a:off x="9729179" y="1944761"/>
            <a:ext cx="806486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 rot="21425455">
            <a:off x="11207875" y="2411183"/>
            <a:ext cx="438344" cy="950748"/>
            <a:chOff x="6760629" y="2982368"/>
            <a:chExt cx="1163863" cy="2524367"/>
          </a:xfrm>
        </p:grpSpPr>
        <p:grpSp>
          <p:nvGrpSpPr>
            <p:cNvPr id="10" name="Group 9"/>
            <p:cNvGrpSpPr/>
            <p:nvPr/>
          </p:nvGrpSpPr>
          <p:grpSpPr>
            <a:xfrm flipV="1">
              <a:off x="6764038" y="2982368"/>
              <a:ext cx="1160454" cy="2524367"/>
              <a:chOff x="3526970" y="1984514"/>
              <a:chExt cx="799182" cy="1361457"/>
            </a:xfrm>
          </p:grpSpPr>
          <p:sp>
            <p:nvSpPr>
              <p:cNvPr id="12" name="Block Arc 11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Block Arc 13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 flipV="1">
              <a:off x="6760629" y="3501097"/>
              <a:ext cx="1332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 rot="11182850">
            <a:off x="10466806" y="4953099"/>
            <a:ext cx="437060" cy="950748"/>
            <a:chOff x="6764038" y="2982368"/>
            <a:chExt cx="1160454" cy="2524367"/>
          </a:xfrm>
        </p:grpSpPr>
        <p:grpSp>
          <p:nvGrpSpPr>
            <p:cNvPr id="19" name="Group 18"/>
            <p:cNvGrpSpPr/>
            <p:nvPr/>
          </p:nvGrpSpPr>
          <p:grpSpPr>
            <a:xfrm flipV="1">
              <a:off x="6764038" y="2982368"/>
              <a:ext cx="1160454" cy="2524367"/>
              <a:chOff x="3526970" y="1984514"/>
              <a:chExt cx="799182" cy="1361457"/>
            </a:xfrm>
          </p:grpSpPr>
          <p:sp>
            <p:nvSpPr>
              <p:cNvPr id="21" name="Block Arc 20"/>
              <p:cNvSpPr/>
              <p:nvPr/>
            </p:nvSpPr>
            <p:spPr>
              <a:xfrm rot="10800000">
                <a:off x="3526970" y="2793573"/>
                <a:ext cx="653145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6769440" y="3418469"/>
              <a:ext cx="135561" cy="6263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25101790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loyer Employe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360000" flipH="1">
            <a:off x="10139246" y="2887709"/>
            <a:ext cx="2418589" cy="23768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594718">
            <a:off x="9709514" y="2204905"/>
            <a:ext cx="806486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11169857" y="2446800"/>
            <a:ext cx="444205" cy="950748"/>
            <a:chOff x="6745067" y="2982368"/>
            <a:chExt cx="1179425" cy="2524367"/>
          </a:xfrm>
        </p:grpSpPr>
        <p:grpSp>
          <p:nvGrpSpPr>
            <p:cNvPr id="10" name="Group 9"/>
            <p:cNvGrpSpPr/>
            <p:nvPr/>
          </p:nvGrpSpPr>
          <p:grpSpPr>
            <a:xfrm flipV="1">
              <a:off x="6745067" y="2982368"/>
              <a:ext cx="1179425" cy="2524367"/>
              <a:chOff x="3513905" y="1984514"/>
              <a:chExt cx="812247" cy="1361457"/>
            </a:xfrm>
          </p:grpSpPr>
          <p:sp>
            <p:nvSpPr>
              <p:cNvPr id="12" name="Block Arc 11"/>
              <p:cNvSpPr/>
              <p:nvPr/>
            </p:nvSpPr>
            <p:spPr>
              <a:xfrm rot="10800000">
                <a:off x="3513905" y="2793573"/>
                <a:ext cx="664855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084788" y="2198914"/>
                <a:ext cx="93972" cy="8708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Block Arc 13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 flipV="1">
              <a:off x="6749668" y="3501097"/>
              <a:ext cx="1332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33853531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enti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chemeClr val="accent1">
              <a:alpha val="74000"/>
            </a:scheme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</a:t>
            </a:r>
            <a:r>
              <a:rPr lang="en-US" noProof="0" dirty="0" err="1"/>
              <a:t>Apprentissage</a:t>
            </a:r>
            <a:r>
              <a:rPr lang="en-US" noProof="0" dirty="0"/>
              <a:t>. Click to edit text.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306943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entissag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06669" flipH="1">
            <a:off x="10156357" y="2901355"/>
            <a:ext cx="2394885" cy="2628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594718">
            <a:off x="9709514" y="2204905"/>
            <a:ext cx="806486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 rot="10959290">
            <a:off x="11135267" y="5013641"/>
            <a:ext cx="437060" cy="950748"/>
            <a:chOff x="6764038" y="2982368"/>
            <a:chExt cx="1160454" cy="2524367"/>
          </a:xfrm>
        </p:grpSpPr>
        <p:grpSp>
          <p:nvGrpSpPr>
            <p:cNvPr id="10" name="Group 9"/>
            <p:cNvGrpSpPr/>
            <p:nvPr/>
          </p:nvGrpSpPr>
          <p:grpSpPr>
            <a:xfrm flipV="1">
              <a:off x="6764038" y="2982368"/>
              <a:ext cx="1160454" cy="2524367"/>
              <a:chOff x="3526970" y="1984514"/>
              <a:chExt cx="799182" cy="1361457"/>
            </a:xfrm>
          </p:grpSpPr>
          <p:sp>
            <p:nvSpPr>
              <p:cNvPr id="12" name="Block Arc 11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Block Arc 13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 flipV="1">
              <a:off x="6766049" y="3502227"/>
              <a:ext cx="1332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1944359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entissag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chemeClr val="accent3">
              <a:alpha val="74000"/>
            </a:scheme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Former </a:t>
            </a:r>
            <a:r>
              <a:rPr lang="en-US" noProof="0" dirty="0" err="1"/>
              <a:t>apprentis</a:t>
            </a:r>
            <a:r>
              <a:rPr lang="en-US" noProof="0" dirty="0"/>
              <a:t>.</a:t>
            </a:r>
            <a:br>
              <a:rPr lang="en-US" noProof="0" dirty="0"/>
            </a:br>
            <a:r>
              <a:rPr lang="en-US" noProof="0" dirty="0"/>
              <a:t>Click to edit text.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1077580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entissage 2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06669">
            <a:off x="10083483" y="2524390"/>
            <a:ext cx="2237169" cy="31161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594718">
            <a:off x="9655026" y="2263238"/>
            <a:ext cx="806486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 rot="231288">
            <a:off x="11675423" y="2121657"/>
            <a:ext cx="437455" cy="951229"/>
            <a:chOff x="6760629" y="2981092"/>
            <a:chExt cx="1161502" cy="2525643"/>
          </a:xfrm>
        </p:grpSpPr>
        <p:grpSp>
          <p:nvGrpSpPr>
            <p:cNvPr id="10" name="Group 9"/>
            <p:cNvGrpSpPr/>
            <p:nvPr/>
          </p:nvGrpSpPr>
          <p:grpSpPr>
            <a:xfrm flipV="1">
              <a:off x="6763992" y="2981092"/>
              <a:ext cx="1158139" cy="2525643"/>
              <a:chOff x="3526940" y="1984514"/>
              <a:chExt cx="797588" cy="1362145"/>
            </a:xfrm>
          </p:grpSpPr>
          <p:sp>
            <p:nvSpPr>
              <p:cNvPr id="12" name="Block Arc 11"/>
              <p:cNvSpPr/>
              <p:nvPr/>
            </p:nvSpPr>
            <p:spPr>
              <a:xfrm rot="10800000">
                <a:off x="3526940" y="2794261"/>
                <a:ext cx="653144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Block Arc 13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235275" y="2878945"/>
                <a:ext cx="89253" cy="1941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 flipV="1">
              <a:off x="6760629" y="3501098"/>
              <a:ext cx="133200" cy="3599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 rot="10800000">
            <a:off x="10201585" y="5148948"/>
            <a:ext cx="438344" cy="862256"/>
            <a:chOff x="6760629" y="2982368"/>
            <a:chExt cx="1163863" cy="2524367"/>
          </a:xfrm>
        </p:grpSpPr>
        <p:grpSp>
          <p:nvGrpSpPr>
            <p:cNvPr id="19" name="Group 18"/>
            <p:cNvGrpSpPr/>
            <p:nvPr/>
          </p:nvGrpSpPr>
          <p:grpSpPr>
            <a:xfrm flipV="1">
              <a:off x="6764038" y="2982368"/>
              <a:ext cx="1160454" cy="2524367"/>
              <a:chOff x="3526970" y="1984514"/>
              <a:chExt cx="799182" cy="1361457"/>
            </a:xfrm>
          </p:grpSpPr>
          <p:sp>
            <p:nvSpPr>
              <p:cNvPr id="21" name="Block Arc 20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6760629" y="3501097"/>
              <a:ext cx="1332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38772964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t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chemeClr val="accent2">
              <a:alpha val="70000"/>
            </a:scheme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Youth.</a:t>
            </a:r>
            <a:br>
              <a:rPr lang="en-US" noProof="0" dirty="0"/>
            </a:br>
            <a:r>
              <a:rPr lang="en-US" noProof="0" dirty="0"/>
              <a:t>Click to edit text.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1955095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th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06669">
            <a:off x="9971675" y="2785363"/>
            <a:ext cx="2394959" cy="2563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8" name="Isosceles Triangle 17"/>
          <p:cNvSpPr/>
          <p:nvPr userDrawn="1"/>
        </p:nvSpPr>
        <p:spPr>
          <a:xfrm rot="594718">
            <a:off x="9752920" y="1742999"/>
            <a:ext cx="782881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 rot="169384">
            <a:off x="10309669" y="2322607"/>
            <a:ext cx="438344" cy="950748"/>
            <a:chOff x="6760629" y="2982368"/>
            <a:chExt cx="1163863" cy="2524367"/>
          </a:xfrm>
        </p:grpSpPr>
        <p:grpSp>
          <p:nvGrpSpPr>
            <p:cNvPr id="11" name="Group 10"/>
            <p:cNvGrpSpPr/>
            <p:nvPr/>
          </p:nvGrpSpPr>
          <p:grpSpPr>
            <a:xfrm flipV="1">
              <a:off x="6764038" y="2982368"/>
              <a:ext cx="1160454" cy="2524367"/>
              <a:chOff x="3526970" y="1984514"/>
              <a:chExt cx="799182" cy="1361457"/>
            </a:xfrm>
          </p:grpSpPr>
          <p:sp>
            <p:nvSpPr>
              <p:cNvPr id="13" name="Block Arc 12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Block Arc 14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 flipV="1">
              <a:off x="6760629" y="3501097"/>
              <a:ext cx="1332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11684289" y="2379346"/>
            <a:ext cx="438344" cy="950748"/>
            <a:chOff x="6760629" y="2982368"/>
            <a:chExt cx="1163863" cy="2524367"/>
          </a:xfrm>
        </p:grpSpPr>
        <p:grpSp>
          <p:nvGrpSpPr>
            <p:cNvPr id="20" name="Group 19"/>
            <p:cNvGrpSpPr/>
            <p:nvPr/>
          </p:nvGrpSpPr>
          <p:grpSpPr>
            <a:xfrm flipV="1">
              <a:off x="6764038" y="2982368"/>
              <a:ext cx="1160454" cy="2524367"/>
              <a:chOff x="3526970" y="1984514"/>
              <a:chExt cx="799182" cy="1361457"/>
            </a:xfrm>
          </p:grpSpPr>
          <p:sp>
            <p:nvSpPr>
              <p:cNvPr id="22" name="Block Arc 21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091594" y="2198914"/>
                <a:ext cx="85576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Block Arc 23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667989" y="2198911"/>
                <a:ext cx="98741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 flipV="1">
              <a:off x="6760629" y="3501097"/>
              <a:ext cx="1332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838201" y="1184366"/>
            <a:ext cx="9245551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30679561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4133-1EC0-4F77-9EDA-0E8FD06486B0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WWW.ADEM.LU</a:t>
            </a:r>
            <a:endParaRPr lang="fr-L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221890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out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chemeClr val="accent2">
              <a:alpha val="70000"/>
            </a:scheme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</a:t>
            </a:r>
            <a:r>
              <a:rPr lang="en-US" noProof="0" dirty="0" err="1"/>
              <a:t>Garantie</a:t>
            </a:r>
            <a:r>
              <a:rPr lang="en-US" noProof="0" dirty="0"/>
              <a:t> </a:t>
            </a:r>
            <a:r>
              <a:rPr lang="en-US" noProof="0" dirty="0" err="1"/>
              <a:t>jeunesse</a:t>
            </a:r>
            <a:r>
              <a:rPr lang="en-US" noProof="0" dirty="0"/>
              <a:t/>
            </a:r>
            <a:br>
              <a:rPr lang="en-US" noProof="0" dirty="0"/>
            </a:br>
            <a:r>
              <a:rPr lang="en-US" noProof="0" dirty="0"/>
              <a:t>Click to edit text.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2797714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outh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06669">
            <a:off x="10147698" y="2806639"/>
            <a:ext cx="2884884" cy="2672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8" name="Isosceles Triangle 17"/>
          <p:cNvSpPr/>
          <p:nvPr userDrawn="1"/>
        </p:nvSpPr>
        <p:spPr>
          <a:xfrm rot="594718">
            <a:off x="9752920" y="1742999"/>
            <a:ext cx="782881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 rot="169384">
            <a:off x="10309669" y="2322607"/>
            <a:ext cx="438344" cy="950748"/>
            <a:chOff x="6760629" y="2982368"/>
            <a:chExt cx="1163863" cy="2524367"/>
          </a:xfrm>
        </p:grpSpPr>
        <p:grpSp>
          <p:nvGrpSpPr>
            <p:cNvPr id="11" name="Group 10"/>
            <p:cNvGrpSpPr/>
            <p:nvPr/>
          </p:nvGrpSpPr>
          <p:grpSpPr>
            <a:xfrm flipV="1">
              <a:off x="6764038" y="2982368"/>
              <a:ext cx="1160454" cy="2524367"/>
              <a:chOff x="3526970" y="1984514"/>
              <a:chExt cx="799182" cy="1361457"/>
            </a:xfrm>
          </p:grpSpPr>
          <p:sp>
            <p:nvSpPr>
              <p:cNvPr id="13" name="Block Arc 12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Block Arc 14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 flipV="1">
              <a:off x="6760629" y="3501097"/>
              <a:ext cx="1332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11684289" y="2379346"/>
            <a:ext cx="438344" cy="950748"/>
            <a:chOff x="6760629" y="2982368"/>
            <a:chExt cx="1163863" cy="2524367"/>
          </a:xfrm>
        </p:grpSpPr>
        <p:grpSp>
          <p:nvGrpSpPr>
            <p:cNvPr id="20" name="Group 19"/>
            <p:cNvGrpSpPr/>
            <p:nvPr/>
          </p:nvGrpSpPr>
          <p:grpSpPr>
            <a:xfrm flipV="1">
              <a:off x="6764038" y="2982368"/>
              <a:ext cx="1160454" cy="2524367"/>
              <a:chOff x="3526970" y="1984514"/>
              <a:chExt cx="799182" cy="1361457"/>
            </a:xfrm>
          </p:grpSpPr>
          <p:sp>
            <p:nvSpPr>
              <p:cNvPr id="22" name="Block Arc 21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091594" y="2198914"/>
                <a:ext cx="85576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Block Arc 23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667989" y="2198911"/>
                <a:ext cx="98741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 flipV="1">
              <a:off x="6760629" y="3501097"/>
              <a:ext cx="1332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838201" y="1184366"/>
            <a:ext cx="9245551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25816842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chemeClr val="accent3">
              <a:alpha val="70000"/>
            </a:scheme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Students.</a:t>
            </a:r>
            <a:br>
              <a:rPr lang="en-US" noProof="0" dirty="0"/>
            </a:br>
            <a:r>
              <a:rPr lang="en-US" noProof="0" dirty="0"/>
              <a:t>Click to edit </a:t>
            </a:r>
            <a:r>
              <a:rPr lang="en-US" noProof="0" dirty="0" err="1"/>
              <a:t>text.Enlarge</a:t>
            </a:r>
            <a:r>
              <a:rPr lang="en-US" noProof="0" dirty="0"/>
              <a:t>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3629857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06669">
            <a:off x="10121171" y="2571529"/>
            <a:ext cx="2526033" cy="29986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594718">
            <a:off x="9691978" y="2135862"/>
            <a:ext cx="806486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10428537" y="2094629"/>
            <a:ext cx="442494" cy="950748"/>
            <a:chOff x="6749611" y="2982368"/>
            <a:chExt cx="1174881" cy="2524367"/>
          </a:xfrm>
        </p:grpSpPr>
        <p:grpSp>
          <p:nvGrpSpPr>
            <p:cNvPr id="10" name="Group 9"/>
            <p:cNvGrpSpPr/>
            <p:nvPr/>
          </p:nvGrpSpPr>
          <p:grpSpPr>
            <a:xfrm flipV="1">
              <a:off x="6756849" y="2982368"/>
              <a:ext cx="1167643" cy="2524367"/>
              <a:chOff x="3522019" y="1984514"/>
              <a:chExt cx="804133" cy="1361457"/>
            </a:xfrm>
          </p:grpSpPr>
          <p:sp>
            <p:nvSpPr>
              <p:cNvPr id="12" name="Block Arc 11"/>
              <p:cNvSpPr/>
              <p:nvPr/>
            </p:nvSpPr>
            <p:spPr>
              <a:xfrm rot="10800000">
                <a:off x="3522019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Block Arc 13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 flipV="1">
              <a:off x="6749611" y="3501097"/>
              <a:ext cx="1332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 rot="214169">
            <a:off x="11446823" y="5092910"/>
            <a:ext cx="418724" cy="911135"/>
            <a:chOff x="9139190" y="3019597"/>
            <a:chExt cx="1160454" cy="2525125"/>
          </a:xfrm>
        </p:grpSpPr>
        <p:grpSp>
          <p:nvGrpSpPr>
            <p:cNvPr id="19" name="Group 18"/>
            <p:cNvGrpSpPr/>
            <p:nvPr/>
          </p:nvGrpSpPr>
          <p:grpSpPr>
            <a:xfrm rot="10800000" flipV="1">
              <a:off x="9139190" y="3019597"/>
              <a:ext cx="1160454" cy="2525125"/>
              <a:chOff x="3526970" y="1984105"/>
              <a:chExt cx="799182" cy="1361866"/>
            </a:xfrm>
          </p:grpSpPr>
          <p:sp>
            <p:nvSpPr>
              <p:cNvPr id="21" name="Block Arc 20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9417" y="2198914"/>
                <a:ext cx="91732" cy="87085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/>
              <p:cNvSpPr/>
              <p:nvPr/>
            </p:nvSpPr>
            <p:spPr>
              <a:xfrm>
                <a:off x="3659618" y="1984105"/>
                <a:ext cx="510772" cy="467541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10162545" y="4661772"/>
              <a:ext cx="136799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29334488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ic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chemeClr val="accent3">
              <a:alpha val="74000"/>
            </a:scheme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Handicap.</a:t>
            </a:r>
            <a:br>
              <a:rPr lang="en-US" noProof="0" dirty="0"/>
            </a:br>
            <a:r>
              <a:rPr lang="en-US" noProof="0" dirty="0"/>
              <a:t>Click to edit text.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23033155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icap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06669">
            <a:off x="10241100" y="2888048"/>
            <a:ext cx="2080863" cy="26328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594718">
            <a:off x="9773088" y="1830764"/>
            <a:ext cx="806486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 rot="10957346">
            <a:off x="10301242" y="2432589"/>
            <a:ext cx="418724" cy="910861"/>
            <a:chOff x="9139190" y="3020356"/>
            <a:chExt cx="1160454" cy="2524367"/>
          </a:xfrm>
        </p:grpSpPr>
        <p:grpSp>
          <p:nvGrpSpPr>
            <p:cNvPr id="19" name="Group 18"/>
            <p:cNvGrpSpPr/>
            <p:nvPr/>
          </p:nvGrpSpPr>
          <p:grpSpPr>
            <a:xfrm rot="10800000" flipV="1">
              <a:off x="9139190" y="3020356"/>
              <a:ext cx="1160454" cy="2524367"/>
              <a:chOff x="3526970" y="1984514"/>
              <a:chExt cx="799182" cy="1361457"/>
            </a:xfrm>
          </p:grpSpPr>
          <p:sp>
            <p:nvSpPr>
              <p:cNvPr id="21" name="Block Arc 20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9417" y="2198914"/>
                <a:ext cx="91732" cy="87085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/>
              <p:cNvSpPr/>
              <p:nvPr/>
            </p:nvSpPr>
            <p:spPr>
              <a:xfrm>
                <a:off x="3667992" y="1984514"/>
                <a:ext cx="510772" cy="467541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10162545" y="4661772"/>
              <a:ext cx="136799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rot="152544">
            <a:off x="10522293" y="5003045"/>
            <a:ext cx="418724" cy="910861"/>
            <a:chOff x="9139190" y="3020356"/>
            <a:chExt cx="1160454" cy="2524367"/>
          </a:xfrm>
        </p:grpSpPr>
        <p:grpSp>
          <p:nvGrpSpPr>
            <p:cNvPr id="27" name="Group 26"/>
            <p:cNvGrpSpPr/>
            <p:nvPr/>
          </p:nvGrpSpPr>
          <p:grpSpPr>
            <a:xfrm rot="10800000" flipV="1">
              <a:off x="9139190" y="3020356"/>
              <a:ext cx="1160454" cy="2524367"/>
              <a:chOff x="3526970" y="1984514"/>
              <a:chExt cx="799182" cy="1361457"/>
            </a:xfrm>
          </p:grpSpPr>
          <p:sp>
            <p:nvSpPr>
              <p:cNvPr id="29" name="Block Arc 28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089417" y="2198914"/>
                <a:ext cx="9173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Block Arc 30"/>
              <p:cNvSpPr/>
              <p:nvPr/>
            </p:nvSpPr>
            <p:spPr>
              <a:xfrm>
                <a:off x="3667992" y="1984514"/>
                <a:ext cx="510772" cy="467541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 flipV="1">
              <a:off x="10162545" y="4661772"/>
              <a:ext cx="136799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30063679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 Bank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rgbClr val="C00000">
              <a:alpha val="65000"/>
            </a:srgb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Banking sector.</a:t>
            </a:r>
            <a:br>
              <a:rPr lang="en-US" noProof="0" dirty="0"/>
            </a:br>
            <a:r>
              <a:rPr lang="en-US" noProof="0" dirty="0"/>
              <a:t>Click to edit text.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38121415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 Banking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osceles Triangle 16"/>
          <p:cNvSpPr/>
          <p:nvPr userDrawn="1"/>
        </p:nvSpPr>
        <p:spPr>
          <a:xfrm rot="438941">
            <a:off x="9405116" y="2060569"/>
            <a:ext cx="1079586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98813">
            <a:off x="10238863" y="2141266"/>
            <a:ext cx="1891513" cy="3015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8" name="Content Placeholder 2"/>
          <p:cNvSpPr>
            <a:spLocks noGrp="1"/>
          </p:cNvSpPr>
          <p:nvPr userDrawn="1"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  <p:grpSp>
        <p:nvGrpSpPr>
          <p:cNvPr id="20" name="Group 19"/>
          <p:cNvGrpSpPr/>
          <p:nvPr userDrawn="1"/>
        </p:nvGrpSpPr>
        <p:grpSpPr>
          <a:xfrm rot="21398888">
            <a:off x="10660029" y="4695884"/>
            <a:ext cx="418724" cy="910861"/>
            <a:chOff x="9139190" y="3020356"/>
            <a:chExt cx="1160454" cy="2524367"/>
          </a:xfrm>
        </p:grpSpPr>
        <p:grpSp>
          <p:nvGrpSpPr>
            <p:cNvPr id="21" name="Group 20"/>
            <p:cNvGrpSpPr/>
            <p:nvPr/>
          </p:nvGrpSpPr>
          <p:grpSpPr>
            <a:xfrm rot="10800000" flipV="1">
              <a:off x="9139190" y="3020356"/>
              <a:ext cx="1160454" cy="2524367"/>
              <a:chOff x="3526970" y="1984514"/>
              <a:chExt cx="799182" cy="1361457"/>
            </a:xfrm>
          </p:grpSpPr>
          <p:sp>
            <p:nvSpPr>
              <p:cNvPr id="23" name="Block Arc 22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089417" y="2198914"/>
                <a:ext cx="9173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Block Arc 24"/>
              <p:cNvSpPr/>
              <p:nvPr/>
            </p:nvSpPr>
            <p:spPr>
              <a:xfrm>
                <a:off x="3667992" y="1984514"/>
                <a:ext cx="510772" cy="467541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 flipV="1">
              <a:off x="10162545" y="4661772"/>
              <a:ext cx="136799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34689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 Constr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rgbClr val="FF0000">
              <a:alpha val="54000"/>
            </a:srgb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Construct. sector Click to edit text.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316033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 Construction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70069" y="2830470"/>
            <a:ext cx="2891453" cy="2763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594718">
            <a:off x="9618528" y="1620866"/>
            <a:ext cx="931995" cy="4363165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 rot="21263862">
            <a:off x="10315429" y="2511328"/>
            <a:ext cx="438344" cy="950748"/>
            <a:chOff x="6760629" y="2982368"/>
            <a:chExt cx="1163863" cy="2524367"/>
          </a:xfrm>
        </p:grpSpPr>
        <p:grpSp>
          <p:nvGrpSpPr>
            <p:cNvPr id="10" name="Group 9"/>
            <p:cNvGrpSpPr/>
            <p:nvPr/>
          </p:nvGrpSpPr>
          <p:grpSpPr>
            <a:xfrm flipV="1">
              <a:off x="6764038" y="2982368"/>
              <a:ext cx="1160454" cy="2524367"/>
              <a:chOff x="3526970" y="1984514"/>
              <a:chExt cx="799182" cy="1361457"/>
            </a:xfrm>
          </p:grpSpPr>
          <p:sp>
            <p:nvSpPr>
              <p:cNvPr id="12" name="Block Arc 11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Block Arc 13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 flipV="1">
              <a:off x="6760629" y="3501097"/>
              <a:ext cx="1332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 rot="21160714">
            <a:off x="11506433" y="5112311"/>
            <a:ext cx="418724" cy="910861"/>
            <a:chOff x="9139190" y="3020356"/>
            <a:chExt cx="1160454" cy="2524367"/>
          </a:xfrm>
        </p:grpSpPr>
        <p:grpSp>
          <p:nvGrpSpPr>
            <p:cNvPr id="19" name="Group 18"/>
            <p:cNvGrpSpPr/>
            <p:nvPr/>
          </p:nvGrpSpPr>
          <p:grpSpPr>
            <a:xfrm rot="10800000" flipV="1">
              <a:off x="9139190" y="3020356"/>
              <a:ext cx="1160454" cy="2524367"/>
              <a:chOff x="3526970" y="1984514"/>
              <a:chExt cx="799182" cy="1361457"/>
            </a:xfrm>
          </p:grpSpPr>
          <p:sp>
            <p:nvSpPr>
              <p:cNvPr id="21" name="Block Arc 20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9417" y="2198914"/>
                <a:ext cx="9173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/>
              <p:cNvSpPr/>
              <p:nvPr/>
            </p:nvSpPr>
            <p:spPr>
              <a:xfrm>
                <a:off x="3667992" y="1984514"/>
                <a:ext cx="510772" cy="467541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10162545" y="4661772"/>
              <a:ext cx="136799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4917492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4133-1EC0-4F77-9EDA-0E8FD06486B0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WWW.ADEM.LU</a:t>
            </a:r>
            <a:endParaRPr lang="fr-L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104742"/>
      </p:ext>
    </p:extLst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 Cra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chemeClr val="accent1">
              <a:alpha val="64000"/>
            </a:scheme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Crafts sector.</a:t>
            </a:r>
            <a:br>
              <a:rPr lang="en-US" noProof="0" dirty="0"/>
            </a:br>
            <a:r>
              <a:rPr lang="en-US" noProof="0" dirty="0"/>
              <a:t>Click to edit text.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11355601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 Craft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0022" flipH="1">
            <a:off x="10111438" y="2826222"/>
            <a:ext cx="3136627" cy="2637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594718">
            <a:off x="9543479" y="793148"/>
            <a:ext cx="877442" cy="4107774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 rot="21333603">
            <a:off x="11592660" y="4958778"/>
            <a:ext cx="418724" cy="910861"/>
            <a:chOff x="9139190" y="3020356"/>
            <a:chExt cx="1160454" cy="2524367"/>
          </a:xfrm>
        </p:grpSpPr>
        <p:grpSp>
          <p:nvGrpSpPr>
            <p:cNvPr id="19" name="Group 18"/>
            <p:cNvGrpSpPr/>
            <p:nvPr/>
          </p:nvGrpSpPr>
          <p:grpSpPr>
            <a:xfrm rot="10800000" flipV="1">
              <a:off x="9139190" y="3020356"/>
              <a:ext cx="1160454" cy="2524367"/>
              <a:chOff x="3526970" y="1984514"/>
              <a:chExt cx="799182" cy="1361457"/>
            </a:xfrm>
          </p:grpSpPr>
          <p:sp>
            <p:nvSpPr>
              <p:cNvPr id="21" name="Block Arc 20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9417" y="2198914"/>
                <a:ext cx="9173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/>
              <p:cNvSpPr/>
              <p:nvPr/>
            </p:nvSpPr>
            <p:spPr>
              <a:xfrm>
                <a:off x="3667992" y="1984514"/>
                <a:ext cx="510772" cy="467541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10162545" y="4661772"/>
              <a:ext cx="136799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29066891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 Healt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chemeClr val="accent6">
              <a:alpha val="75000"/>
            </a:scheme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Health sector.</a:t>
            </a:r>
            <a:br>
              <a:rPr lang="en-US" noProof="0" dirty="0"/>
            </a:br>
            <a:r>
              <a:rPr lang="en-US" noProof="0" dirty="0"/>
              <a:t>Click to edit text.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15741650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 Health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48006">
            <a:off x="10167602" y="2895046"/>
            <a:ext cx="2146867" cy="2515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594718">
            <a:off x="9709515" y="2254776"/>
            <a:ext cx="806486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 rot="21428448">
            <a:off x="11042859" y="2465232"/>
            <a:ext cx="438344" cy="950748"/>
            <a:chOff x="6760629" y="2982368"/>
            <a:chExt cx="1163863" cy="2524367"/>
          </a:xfrm>
        </p:grpSpPr>
        <p:grpSp>
          <p:nvGrpSpPr>
            <p:cNvPr id="10" name="Group 9"/>
            <p:cNvGrpSpPr/>
            <p:nvPr/>
          </p:nvGrpSpPr>
          <p:grpSpPr>
            <a:xfrm flipV="1">
              <a:off x="6764038" y="2982368"/>
              <a:ext cx="1160454" cy="2524367"/>
              <a:chOff x="3526970" y="1984514"/>
              <a:chExt cx="799182" cy="1361457"/>
            </a:xfrm>
          </p:grpSpPr>
          <p:sp>
            <p:nvSpPr>
              <p:cNvPr id="12" name="Block Arc 11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Block Arc 13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 flipV="1">
              <a:off x="6760629" y="3501097"/>
              <a:ext cx="1332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 rot="21435733">
            <a:off x="11281459" y="4917059"/>
            <a:ext cx="418724" cy="910861"/>
            <a:chOff x="9139190" y="3020356"/>
            <a:chExt cx="1160454" cy="2524367"/>
          </a:xfrm>
        </p:grpSpPr>
        <p:grpSp>
          <p:nvGrpSpPr>
            <p:cNvPr id="19" name="Group 18"/>
            <p:cNvGrpSpPr/>
            <p:nvPr/>
          </p:nvGrpSpPr>
          <p:grpSpPr>
            <a:xfrm rot="10800000" flipV="1">
              <a:off x="9139190" y="3020356"/>
              <a:ext cx="1160454" cy="2524367"/>
              <a:chOff x="3526970" y="1984514"/>
              <a:chExt cx="799182" cy="1361457"/>
            </a:xfrm>
          </p:grpSpPr>
          <p:sp>
            <p:nvSpPr>
              <p:cNvPr id="21" name="Block Arc 20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9417" y="2198914"/>
                <a:ext cx="9173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/>
              <p:cNvSpPr/>
              <p:nvPr/>
            </p:nvSpPr>
            <p:spPr>
              <a:xfrm>
                <a:off x="3667992" y="1984514"/>
                <a:ext cx="510772" cy="467541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10162545" y="4661772"/>
              <a:ext cx="136799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27636449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 Horesc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chemeClr val="accent6">
              <a:alpha val="63000"/>
            </a:scheme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Hospitality sector.</a:t>
            </a:r>
            <a:br>
              <a:rPr lang="en-US" noProof="0" dirty="0"/>
            </a:br>
            <a:r>
              <a:rPr lang="en-US" noProof="0" dirty="0"/>
              <a:t>Click to edit text.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14608996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 Horesca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06669" flipH="1">
            <a:off x="10162763" y="2863706"/>
            <a:ext cx="2674885" cy="2420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594718">
            <a:off x="9519396" y="1911624"/>
            <a:ext cx="806486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4053" y="6497755"/>
            <a:ext cx="2743200" cy="365125"/>
          </a:xfrm>
        </p:spPr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  <p:grpSp>
        <p:nvGrpSpPr>
          <p:cNvPr id="27" name="Group 26"/>
          <p:cNvGrpSpPr/>
          <p:nvPr userDrawn="1"/>
        </p:nvGrpSpPr>
        <p:grpSpPr>
          <a:xfrm rot="10951316">
            <a:off x="10553421" y="2405002"/>
            <a:ext cx="418724" cy="910861"/>
            <a:chOff x="9139190" y="3020356"/>
            <a:chExt cx="1160454" cy="2524367"/>
          </a:xfrm>
        </p:grpSpPr>
        <p:grpSp>
          <p:nvGrpSpPr>
            <p:cNvPr id="28" name="Group 27"/>
            <p:cNvGrpSpPr/>
            <p:nvPr/>
          </p:nvGrpSpPr>
          <p:grpSpPr>
            <a:xfrm rot="10800000" flipV="1">
              <a:off x="9139190" y="3020356"/>
              <a:ext cx="1160454" cy="2524367"/>
              <a:chOff x="3526970" y="1984514"/>
              <a:chExt cx="799182" cy="1361457"/>
            </a:xfrm>
          </p:grpSpPr>
          <p:sp>
            <p:nvSpPr>
              <p:cNvPr id="30" name="Block Arc 29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089417" y="2198914"/>
                <a:ext cx="9173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Block Arc 31"/>
              <p:cNvSpPr/>
              <p:nvPr/>
            </p:nvSpPr>
            <p:spPr>
              <a:xfrm>
                <a:off x="3667992" y="1984514"/>
                <a:ext cx="510772" cy="467541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flipV="1">
              <a:off x="10162545" y="4661772"/>
              <a:ext cx="136799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3790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 Indust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rgbClr val="C00000">
              <a:alpha val="65000"/>
            </a:srgb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Industry sector.</a:t>
            </a:r>
            <a:br>
              <a:rPr lang="en-US" noProof="0" dirty="0"/>
            </a:br>
            <a:r>
              <a:rPr lang="en-US" noProof="0" dirty="0"/>
              <a:t>Click to edit text.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29564701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 Industry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135260" y="2912357"/>
            <a:ext cx="2437083" cy="25653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 rot="10457606">
            <a:off x="10728236" y="2533386"/>
            <a:ext cx="418724" cy="910861"/>
            <a:chOff x="9139190" y="3020356"/>
            <a:chExt cx="1160454" cy="2524367"/>
          </a:xfrm>
        </p:grpSpPr>
        <p:grpSp>
          <p:nvGrpSpPr>
            <p:cNvPr id="19" name="Group 18"/>
            <p:cNvGrpSpPr/>
            <p:nvPr/>
          </p:nvGrpSpPr>
          <p:grpSpPr>
            <a:xfrm rot="10800000" flipV="1">
              <a:off x="9139190" y="3020356"/>
              <a:ext cx="1160454" cy="2524367"/>
              <a:chOff x="3526970" y="1984514"/>
              <a:chExt cx="799182" cy="1361457"/>
            </a:xfrm>
          </p:grpSpPr>
          <p:sp>
            <p:nvSpPr>
              <p:cNvPr id="21" name="Block Arc 20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9417" y="2198914"/>
                <a:ext cx="9173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/>
              <p:cNvSpPr/>
              <p:nvPr/>
            </p:nvSpPr>
            <p:spPr>
              <a:xfrm>
                <a:off x="3667992" y="1984514"/>
                <a:ext cx="510772" cy="467541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10172642" y="4643841"/>
              <a:ext cx="126706" cy="3779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20662224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 IT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71538">
            <a:off x="10255088" y="2775223"/>
            <a:ext cx="2326291" cy="2352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594718">
            <a:off x="9718438" y="2388495"/>
            <a:ext cx="806486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 rot="471817">
            <a:off x="11637622" y="4590661"/>
            <a:ext cx="417312" cy="910861"/>
            <a:chOff x="9143113" y="3020356"/>
            <a:chExt cx="1156534" cy="2524367"/>
          </a:xfrm>
        </p:grpSpPr>
        <p:grpSp>
          <p:nvGrpSpPr>
            <p:cNvPr id="19" name="Group 18"/>
            <p:cNvGrpSpPr/>
            <p:nvPr/>
          </p:nvGrpSpPr>
          <p:grpSpPr>
            <a:xfrm rot="10800000" flipV="1">
              <a:off x="9143113" y="3020356"/>
              <a:ext cx="1156534" cy="2524367"/>
              <a:chOff x="3526970" y="1984514"/>
              <a:chExt cx="796483" cy="1361457"/>
            </a:xfrm>
          </p:grpSpPr>
          <p:sp>
            <p:nvSpPr>
              <p:cNvPr id="21" name="Block Arc 20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9417" y="2198914"/>
                <a:ext cx="9173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/>
              <p:cNvSpPr/>
              <p:nvPr/>
            </p:nvSpPr>
            <p:spPr>
              <a:xfrm>
                <a:off x="3667992" y="1984514"/>
                <a:ext cx="510772" cy="467541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34201" y="2973312"/>
                <a:ext cx="89252" cy="19415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10162545" y="4661772"/>
              <a:ext cx="136799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 userDrawn="1"/>
        </p:nvGrpSpPr>
        <p:grpSpPr>
          <a:xfrm rot="10521088">
            <a:off x="10512746" y="2382752"/>
            <a:ext cx="418724" cy="910861"/>
            <a:chOff x="9139190" y="3020356"/>
            <a:chExt cx="1160454" cy="2524367"/>
          </a:xfrm>
        </p:grpSpPr>
        <p:grpSp>
          <p:nvGrpSpPr>
            <p:cNvPr id="35" name="Group 34"/>
            <p:cNvGrpSpPr/>
            <p:nvPr/>
          </p:nvGrpSpPr>
          <p:grpSpPr>
            <a:xfrm rot="10800000" flipV="1">
              <a:off x="9139190" y="3020356"/>
              <a:ext cx="1160454" cy="2524367"/>
              <a:chOff x="3526970" y="1984514"/>
              <a:chExt cx="799182" cy="1361457"/>
            </a:xfrm>
          </p:grpSpPr>
          <p:sp>
            <p:nvSpPr>
              <p:cNvPr id="37" name="Block Arc 36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089417" y="2198914"/>
                <a:ext cx="91732" cy="87085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Block Arc 38"/>
              <p:cNvSpPr/>
              <p:nvPr/>
            </p:nvSpPr>
            <p:spPr>
              <a:xfrm>
                <a:off x="3667992" y="1984514"/>
                <a:ext cx="510772" cy="467541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 flipV="1">
              <a:off x="10162545" y="4661772"/>
              <a:ext cx="136799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666611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 Researc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chemeClr val="accent1">
              <a:alpha val="64000"/>
            </a:schemeClr>
          </a:solidFill>
        </p:spPr>
        <p:txBody>
          <a:bodyPr anchor="ctr" anchorCtr="0"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Research sector.</a:t>
            </a:r>
            <a:br>
              <a:rPr lang="en-US" noProof="0" dirty="0"/>
            </a:br>
            <a:r>
              <a:rPr lang="en-US" noProof="0" dirty="0"/>
              <a:t>Click to edit text.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405809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887915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4133-1EC0-4F77-9EDA-0E8FD06486B0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WWW.ADEM.LU</a:t>
            </a:r>
            <a:endParaRPr lang="fr-L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447171"/>
      </p:ext>
    </p:extLst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 Research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0301680" y="2358245"/>
            <a:ext cx="2377204" cy="2772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166014">
            <a:off x="9665830" y="2065097"/>
            <a:ext cx="900180" cy="4037930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 rot="21188588">
            <a:off x="10808181" y="1962521"/>
            <a:ext cx="438344" cy="950748"/>
            <a:chOff x="6760629" y="2982368"/>
            <a:chExt cx="1163863" cy="2524367"/>
          </a:xfrm>
        </p:grpSpPr>
        <p:grpSp>
          <p:nvGrpSpPr>
            <p:cNvPr id="10" name="Group 9"/>
            <p:cNvGrpSpPr/>
            <p:nvPr/>
          </p:nvGrpSpPr>
          <p:grpSpPr>
            <a:xfrm flipV="1">
              <a:off x="6764038" y="2982368"/>
              <a:ext cx="1160454" cy="2524367"/>
              <a:chOff x="3526970" y="1984514"/>
              <a:chExt cx="799182" cy="1361457"/>
            </a:xfrm>
          </p:grpSpPr>
          <p:sp>
            <p:nvSpPr>
              <p:cNvPr id="12" name="Block Arc 11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Block Arc 13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 flipV="1">
              <a:off x="6760629" y="3501097"/>
              <a:ext cx="1332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 rot="21173240">
            <a:off x="10592383" y="4720730"/>
            <a:ext cx="418724" cy="910861"/>
            <a:chOff x="9139190" y="3020356"/>
            <a:chExt cx="1160454" cy="2524367"/>
          </a:xfrm>
        </p:grpSpPr>
        <p:grpSp>
          <p:nvGrpSpPr>
            <p:cNvPr id="19" name="Group 18"/>
            <p:cNvGrpSpPr/>
            <p:nvPr/>
          </p:nvGrpSpPr>
          <p:grpSpPr>
            <a:xfrm rot="10800000" flipV="1">
              <a:off x="9139190" y="3020356"/>
              <a:ext cx="1160454" cy="2524367"/>
              <a:chOff x="3526970" y="1984514"/>
              <a:chExt cx="799182" cy="1361457"/>
            </a:xfrm>
          </p:grpSpPr>
          <p:sp>
            <p:nvSpPr>
              <p:cNvPr id="21" name="Block Arc 20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9417" y="2198914"/>
                <a:ext cx="9173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/>
              <p:cNvSpPr/>
              <p:nvPr/>
            </p:nvSpPr>
            <p:spPr>
              <a:xfrm>
                <a:off x="3667992" y="1984514"/>
                <a:ext cx="510772" cy="467541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10162545" y="4661772"/>
              <a:ext cx="136799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13622125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 Tra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chemeClr val="accent2">
              <a:alpha val="64000"/>
            </a:scheme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Trade sector.</a:t>
            </a:r>
            <a:br>
              <a:rPr lang="en-US" noProof="0" dirty="0"/>
            </a:br>
            <a:r>
              <a:rPr lang="en-US" noProof="0" dirty="0"/>
              <a:t>Click to edit text.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2578561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 Tra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76791">
            <a:off x="10187936" y="2504280"/>
            <a:ext cx="2247665" cy="2539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594718">
            <a:off x="9791531" y="1958495"/>
            <a:ext cx="806486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 rot="10637979">
            <a:off x="10254288" y="2103689"/>
            <a:ext cx="418724" cy="910861"/>
            <a:chOff x="9139190" y="3020356"/>
            <a:chExt cx="1160454" cy="2524367"/>
          </a:xfrm>
        </p:grpSpPr>
        <p:grpSp>
          <p:nvGrpSpPr>
            <p:cNvPr id="19" name="Group 18"/>
            <p:cNvGrpSpPr/>
            <p:nvPr/>
          </p:nvGrpSpPr>
          <p:grpSpPr>
            <a:xfrm rot="10800000" flipV="1">
              <a:off x="9139190" y="3020356"/>
              <a:ext cx="1160454" cy="2524367"/>
              <a:chOff x="3526970" y="1984514"/>
              <a:chExt cx="799182" cy="1361457"/>
            </a:xfrm>
          </p:grpSpPr>
          <p:sp>
            <p:nvSpPr>
              <p:cNvPr id="21" name="Block Arc 20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9417" y="2198914"/>
                <a:ext cx="9173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/>
              <p:cNvSpPr/>
              <p:nvPr/>
            </p:nvSpPr>
            <p:spPr>
              <a:xfrm>
                <a:off x="3667992" y="1984514"/>
                <a:ext cx="510772" cy="467541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10162545" y="4661772"/>
              <a:ext cx="136799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rot="10800000">
            <a:off x="11675203" y="4505394"/>
            <a:ext cx="438344" cy="950748"/>
            <a:chOff x="6760629" y="2982368"/>
            <a:chExt cx="1163863" cy="2524367"/>
          </a:xfrm>
        </p:grpSpPr>
        <p:grpSp>
          <p:nvGrpSpPr>
            <p:cNvPr id="27" name="Group 26"/>
            <p:cNvGrpSpPr/>
            <p:nvPr/>
          </p:nvGrpSpPr>
          <p:grpSpPr>
            <a:xfrm flipV="1">
              <a:off x="6764038" y="2982368"/>
              <a:ext cx="1160454" cy="2524367"/>
              <a:chOff x="3526970" y="1984514"/>
              <a:chExt cx="799182" cy="1361457"/>
            </a:xfrm>
          </p:grpSpPr>
          <p:sp>
            <p:nvSpPr>
              <p:cNvPr id="29" name="Block Arc 28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Block Arc 30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236899" y="2885778"/>
                <a:ext cx="89253" cy="1941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 flipV="1">
              <a:off x="6760629" y="3501097"/>
              <a:ext cx="1332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2005158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 Transp. Log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chemeClr val="accent1">
              <a:alpha val="64000"/>
            </a:scheme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Transport sector.</a:t>
            </a:r>
            <a:br>
              <a:rPr lang="en-US" noProof="0" dirty="0"/>
            </a:br>
            <a:r>
              <a:rPr lang="en-US" noProof="0" dirty="0"/>
              <a:t>Click to edit text.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41201792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 Transp. Log.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76791" flipH="1">
            <a:off x="10007152" y="2511128"/>
            <a:ext cx="2908866" cy="3253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336835">
            <a:off x="9586527" y="439202"/>
            <a:ext cx="806486" cy="5560468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 rot="10637979">
            <a:off x="11696647" y="2079407"/>
            <a:ext cx="418724" cy="910861"/>
            <a:chOff x="9139190" y="3020356"/>
            <a:chExt cx="1160454" cy="2524367"/>
          </a:xfrm>
        </p:grpSpPr>
        <p:grpSp>
          <p:nvGrpSpPr>
            <p:cNvPr id="19" name="Group 18"/>
            <p:cNvGrpSpPr/>
            <p:nvPr/>
          </p:nvGrpSpPr>
          <p:grpSpPr>
            <a:xfrm rot="10800000" flipV="1">
              <a:off x="9139190" y="3020356"/>
              <a:ext cx="1160454" cy="2524367"/>
              <a:chOff x="3526970" y="1984514"/>
              <a:chExt cx="799182" cy="1361457"/>
            </a:xfrm>
          </p:grpSpPr>
          <p:sp>
            <p:nvSpPr>
              <p:cNvPr id="21" name="Block Arc 20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9417" y="2198914"/>
                <a:ext cx="9173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/>
              <p:cNvSpPr/>
              <p:nvPr/>
            </p:nvSpPr>
            <p:spPr>
              <a:xfrm>
                <a:off x="3667992" y="1984514"/>
                <a:ext cx="510772" cy="467541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10162545" y="4661772"/>
              <a:ext cx="136799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>
            <a:off x="10243317" y="2109624"/>
            <a:ext cx="438344" cy="950748"/>
            <a:chOff x="6760629" y="2982368"/>
            <a:chExt cx="1163863" cy="2524367"/>
          </a:xfrm>
        </p:grpSpPr>
        <p:grpSp>
          <p:nvGrpSpPr>
            <p:cNvPr id="27" name="Group 26"/>
            <p:cNvGrpSpPr/>
            <p:nvPr/>
          </p:nvGrpSpPr>
          <p:grpSpPr>
            <a:xfrm flipV="1">
              <a:off x="6764038" y="2982368"/>
              <a:ext cx="1160454" cy="2524367"/>
              <a:chOff x="3526970" y="1984514"/>
              <a:chExt cx="799182" cy="1361457"/>
            </a:xfrm>
          </p:grpSpPr>
          <p:sp>
            <p:nvSpPr>
              <p:cNvPr id="29" name="Block Arc 28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Block Arc 30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236899" y="2885778"/>
                <a:ext cx="89253" cy="1941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 flipV="1">
              <a:off x="6760629" y="3501097"/>
              <a:ext cx="1332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838201" y="1184366"/>
            <a:ext cx="9247169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15553081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pl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chemeClr val="accent1">
              <a:alpha val="64000"/>
            </a:scheme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45 +</a:t>
            </a:r>
            <a:br>
              <a:rPr lang="en-US" noProof="0" dirty="0"/>
            </a:br>
            <a:r>
              <a:rPr lang="en-US" noProof="0" dirty="0"/>
              <a:t>Click to edit text.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38191150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plus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76791">
            <a:off x="10074601" y="2497624"/>
            <a:ext cx="2510441" cy="2398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594718">
            <a:off x="9550229" y="459130"/>
            <a:ext cx="806486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 rot="10637979">
            <a:off x="11580672" y="2059688"/>
            <a:ext cx="418724" cy="910861"/>
            <a:chOff x="9139190" y="3020356"/>
            <a:chExt cx="1160454" cy="2524367"/>
          </a:xfrm>
        </p:grpSpPr>
        <p:grpSp>
          <p:nvGrpSpPr>
            <p:cNvPr id="19" name="Group 18"/>
            <p:cNvGrpSpPr/>
            <p:nvPr/>
          </p:nvGrpSpPr>
          <p:grpSpPr>
            <a:xfrm rot="10800000" flipV="1">
              <a:off x="9139190" y="3020356"/>
              <a:ext cx="1160454" cy="2524367"/>
              <a:chOff x="3526970" y="1984514"/>
              <a:chExt cx="799182" cy="1361457"/>
            </a:xfrm>
          </p:grpSpPr>
          <p:sp>
            <p:nvSpPr>
              <p:cNvPr id="21" name="Block Arc 20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9417" y="2198914"/>
                <a:ext cx="9173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/>
              <p:cNvSpPr/>
              <p:nvPr/>
            </p:nvSpPr>
            <p:spPr>
              <a:xfrm>
                <a:off x="3667992" y="1984514"/>
                <a:ext cx="510772" cy="467541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10162545" y="4661772"/>
              <a:ext cx="136799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838203" y="1184366"/>
            <a:ext cx="9253636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  <p:grpSp>
        <p:nvGrpSpPr>
          <p:cNvPr id="35" name="Group 34"/>
          <p:cNvGrpSpPr/>
          <p:nvPr userDrawn="1"/>
        </p:nvGrpSpPr>
        <p:grpSpPr>
          <a:xfrm rot="10800000">
            <a:off x="10500248" y="4388694"/>
            <a:ext cx="438344" cy="950748"/>
            <a:chOff x="6760629" y="2982368"/>
            <a:chExt cx="1163863" cy="2524367"/>
          </a:xfrm>
        </p:grpSpPr>
        <p:grpSp>
          <p:nvGrpSpPr>
            <p:cNvPr id="36" name="Group 35"/>
            <p:cNvGrpSpPr/>
            <p:nvPr/>
          </p:nvGrpSpPr>
          <p:grpSpPr>
            <a:xfrm flipV="1">
              <a:off x="6764038" y="2982368"/>
              <a:ext cx="1160454" cy="2524367"/>
              <a:chOff x="3526970" y="1984514"/>
              <a:chExt cx="799182" cy="1361457"/>
            </a:xfrm>
          </p:grpSpPr>
          <p:sp>
            <p:nvSpPr>
              <p:cNvPr id="38" name="Block Arc 37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Block Arc 39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236899" y="2885778"/>
                <a:ext cx="89253" cy="1941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 flipV="1">
              <a:off x="6760629" y="3501097"/>
              <a:ext cx="1332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3781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eer guidance ad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chemeClr val="accent6">
              <a:alpha val="64000"/>
            </a:scheme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Orient prof. adults</a:t>
            </a:r>
            <a:br>
              <a:rPr lang="en-US" noProof="0" dirty="0"/>
            </a:br>
            <a:r>
              <a:rPr lang="en-US" noProof="0" dirty="0"/>
              <a:t>Click to edit text.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9361575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eer guidance adult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76791">
            <a:off x="10203180" y="2497071"/>
            <a:ext cx="2247665" cy="2215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594718">
            <a:off x="9791531" y="1958495"/>
            <a:ext cx="806486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 rot="10637979">
            <a:off x="10254288" y="2103689"/>
            <a:ext cx="418724" cy="910861"/>
            <a:chOff x="9139190" y="3020356"/>
            <a:chExt cx="1160454" cy="2524367"/>
          </a:xfrm>
        </p:grpSpPr>
        <p:grpSp>
          <p:nvGrpSpPr>
            <p:cNvPr id="19" name="Group 18"/>
            <p:cNvGrpSpPr/>
            <p:nvPr/>
          </p:nvGrpSpPr>
          <p:grpSpPr>
            <a:xfrm rot="10800000" flipV="1">
              <a:off x="9139190" y="3020356"/>
              <a:ext cx="1160454" cy="2524367"/>
              <a:chOff x="3526970" y="1984514"/>
              <a:chExt cx="799182" cy="1361457"/>
            </a:xfrm>
          </p:grpSpPr>
          <p:sp>
            <p:nvSpPr>
              <p:cNvPr id="21" name="Block Arc 20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9417" y="2198914"/>
                <a:ext cx="9173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/>
              <p:cNvSpPr/>
              <p:nvPr/>
            </p:nvSpPr>
            <p:spPr>
              <a:xfrm>
                <a:off x="3667992" y="1984514"/>
                <a:ext cx="510772" cy="467541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10162545" y="4661772"/>
              <a:ext cx="136799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rot="10800000">
            <a:off x="11583762" y="4179606"/>
            <a:ext cx="443591" cy="931915"/>
            <a:chOff x="6746696" y="3032373"/>
            <a:chExt cx="1177794" cy="2474362"/>
          </a:xfrm>
        </p:grpSpPr>
        <p:grpSp>
          <p:nvGrpSpPr>
            <p:cNvPr id="27" name="Group 26"/>
            <p:cNvGrpSpPr/>
            <p:nvPr/>
          </p:nvGrpSpPr>
          <p:grpSpPr>
            <a:xfrm flipV="1">
              <a:off x="6746696" y="3032373"/>
              <a:ext cx="1177794" cy="2474362"/>
              <a:chOff x="3515028" y="1984514"/>
              <a:chExt cx="811124" cy="1334488"/>
            </a:xfrm>
          </p:grpSpPr>
          <p:sp>
            <p:nvSpPr>
              <p:cNvPr id="29" name="Block Arc 28"/>
              <p:cNvSpPr/>
              <p:nvPr/>
            </p:nvSpPr>
            <p:spPr>
              <a:xfrm rot="10800000">
                <a:off x="3515028" y="2793571"/>
                <a:ext cx="663733" cy="525431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Block Arc 30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236899" y="2885778"/>
                <a:ext cx="89253" cy="1941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 flipV="1">
              <a:off x="6749285" y="3501098"/>
              <a:ext cx="133200" cy="3599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33893707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eer guidance yout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chemeClr val="accent6">
              <a:alpha val="64000"/>
            </a:scheme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Orient prof. </a:t>
            </a:r>
            <a:r>
              <a:rPr lang="en-US" noProof="0" dirty="0" err="1"/>
              <a:t>jeunes</a:t>
            </a:r>
            <a:r>
              <a:rPr lang="en-US" noProof="0" dirty="0"/>
              <a:t/>
            </a:r>
            <a:br>
              <a:rPr lang="en-US" noProof="0" dirty="0"/>
            </a:br>
            <a:r>
              <a:rPr lang="en-US" noProof="0" dirty="0"/>
              <a:t>Click to edit text.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221284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4133-1EC0-4F77-9EDA-0E8FD06486B0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WWW.ADEM.LU</a:t>
            </a:r>
            <a:endParaRPr lang="fr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648061"/>
      </p:ext>
    </p:extLst>
  </p:cSld>
  <p:clrMapOvr>
    <a:masterClrMapping/>
  </p:clrMapOvr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eer guidance youth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76791">
            <a:off x="10187749" y="2510372"/>
            <a:ext cx="2247665" cy="25712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594718">
            <a:off x="9791531" y="1958495"/>
            <a:ext cx="806486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 rot="10637979">
            <a:off x="10254288" y="2103689"/>
            <a:ext cx="418724" cy="910861"/>
            <a:chOff x="9139190" y="3020356"/>
            <a:chExt cx="1160454" cy="2524367"/>
          </a:xfrm>
        </p:grpSpPr>
        <p:grpSp>
          <p:nvGrpSpPr>
            <p:cNvPr id="19" name="Group 18"/>
            <p:cNvGrpSpPr/>
            <p:nvPr/>
          </p:nvGrpSpPr>
          <p:grpSpPr>
            <a:xfrm rot="10800000" flipV="1">
              <a:off x="9139190" y="3020356"/>
              <a:ext cx="1160454" cy="2524367"/>
              <a:chOff x="3526970" y="1984514"/>
              <a:chExt cx="799182" cy="1361457"/>
            </a:xfrm>
          </p:grpSpPr>
          <p:sp>
            <p:nvSpPr>
              <p:cNvPr id="21" name="Block Arc 20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9417" y="2198914"/>
                <a:ext cx="9173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/>
              <p:cNvSpPr/>
              <p:nvPr/>
            </p:nvSpPr>
            <p:spPr>
              <a:xfrm>
                <a:off x="3667992" y="1984514"/>
                <a:ext cx="510772" cy="467541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10162545" y="4661772"/>
              <a:ext cx="136799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>
            <a:off x="11639557" y="2069680"/>
            <a:ext cx="441333" cy="950748"/>
            <a:chOff x="6752694" y="2982368"/>
            <a:chExt cx="1171799" cy="2524367"/>
          </a:xfrm>
        </p:grpSpPr>
        <p:grpSp>
          <p:nvGrpSpPr>
            <p:cNvPr id="27" name="Group 26"/>
            <p:cNvGrpSpPr/>
            <p:nvPr/>
          </p:nvGrpSpPr>
          <p:grpSpPr>
            <a:xfrm flipV="1">
              <a:off x="6752694" y="2982368"/>
              <a:ext cx="1171799" cy="2524367"/>
              <a:chOff x="3519157" y="1984514"/>
              <a:chExt cx="806995" cy="1361457"/>
            </a:xfrm>
          </p:grpSpPr>
          <p:sp>
            <p:nvSpPr>
              <p:cNvPr id="29" name="Block Arc 28"/>
              <p:cNvSpPr/>
              <p:nvPr/>
            </p:nvSpPr>
            <p:spPr>
              <a:xfrm rot="10800000">
                <a:off x="3519157" y="2793573"/>
                <a:ext cx="653144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Block Arc 30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236899" y="2885778"/>
                <a:ext cx="89253" cy="1941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 flipV="1">
              <a:off x="6754659" y="3502512"/>
              <a:ext cx="131692" cy="33312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6700425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igr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chemeClr val="accent6">
              <a:alpha val="64000"/>
            </a:scheme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Foreign workforce</a:t>
            </a:r>
            <a:br>
              <a:rPr lang="en-US" noProof="0" dirty="0"/>
            </a:br>
            <a:r>
              <a:rPr lang="en-US" noProof="0" dirty="0"/>
              <a:t>Click to edit text.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13764820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igration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76791">
            <a:off x="10144571" y="2495975"/>
            <a:ext cx="2128560" cy="2539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594718">
            <a:off x="9681283" y="544497"/>
            <a:ext cx="806486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 rot="10637979">
            <a:off x="10254288" y="2095143"/>
            <a:ext cx="418724" cy="910861"/>
            <a:chOff x="9139190" y="3020356"/>
            <a:chExt cx="1160454" cy="2524367"/>
          </a:xfrm>
        </p:grpSpPr>
        <p:grpSp>
          <p:nvGrpSpPr>
            <p:cNvPr id="19" name="Group 18"/>
            <p:cNvGrpSpPr/>
            <p:nvPr/>
          </p:nvGrpSpPr>
          <p:grpSpPr>
            <a:xfrm rot="10800000" flipV="1">
              <a:off x="9139190" y="3020356"/>
              <a:ext cx="1160454" cy="2524367"/>
              <a:chOff x="3526970" y="1984514"/>
              <a:chExt cx="799182" cy="1361457"/>
            </a:xfrm>
          </p:grpSpPr>
          <p:sp>
            <p:nvSpPr>
              <p:cNvPr id="21" name="Block Arc 20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9417" y="2198914"/>
                <a:ext cx="9173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/>
              <p:cNvSpPr/>
              <p:nvPr/>
            </p:nvSpPr>
            <p:spPr>
              <a:xfrm>
                <a:off x="3667992" y="1984514"/>
                <a:ext cx="510772" cy="467541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10162545" y="4661772"/>
              <a:ext cx="136799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rot="10800000">
            <a:off x="11675202" y="4492975"/>
            <a:ext cx="440358" cy="950748"/>
            <a:chOff x="6755282" y="2982368"/>
            <a:chExt cx="1169210" cy="2524367"/>
          </a:xfrm>
        </p:grpSpPr>
        <p:grpSp>
          <p:nvGrpSpPr>
            <p:cNvPr id="27" name="Group 26"/>
            <p:cNvGrpSpPr/>
            <p:nvPr/>
          </p:nvGrpSpPr>
          <p:grpSpPr>
            <a:xfrm flipV="1">
              <a:off x="6764038" y="2982368"/>
              <a:ext cx="1160454" cy="2524367"/>
              <a:chOff x="3526970" y="1984514"/>
              <a:chExt cx="799182" cy="1361457"/>
            </a:xfrm>
          </p:grpSpPr>
          <p:sp>
            <p:nvSpPr>
              <p:cNvPr id="29" name="Block Arc 28"/>
              <p:cNvSpPr/>
              <p:nvPr/>
            </p:nvSpPr>
            <p:spPr>
              <a:xfrm rot="10800000">
                <a:off x="3526970" y="2793573"/>
                <a:ext cx="653144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Block Arc 30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236899" y="2885778"/>
                <a:ext cx="89253" cy="1941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 flipV="1">
              <a:off x="6755282" y="3425670"/>
              <a:ext cx="129831" cy="43542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41415057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laring vacancy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chemeClr val="accent2">
              <a:alpha val="64000"/>
            </a:scheme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Declarer poste v.</a:t>
            </a:r>
            <a:br>
              <a:rPr lang="en-US" noProof="0" dirty="0"/>
            </a:br>
            <a:r>
              <a:rPr lang="en-US" noProof="0" dirty="0"/>
              <a:t>Click to edit text.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40411649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laring vacancy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76791">
            <a:off x="10188326" y="2514507"/>
            <a:ext cx="2007201" cy="24997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594718">
            <a:off x="9791531" y="1958495"/>
            <a:ext cx="806486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 rot="10637979">
            <a:off x="10254288" y="2107962"/>
            <a:ext cx="418724" cy="910861"/>
            <a:chOff x="9139190" y="3020356"/>
            <a:chExt cx="1160454" cy="2524367"/>
          </a:xfrm>
        </p:grpSpPr>
        <p:grpSp>
          <p:nvGrpSpPr>
            <p:cNvPr id="19" name="Group 18"/>
            <p:cNvGrpSpPr/>
            <p:nvPr/>
          </p:nvGrpSpPr>
          <p:grpSpPr>
            <a:xfrm rot="10800000" flipV="1">
              <a:off x="9139190" y="3020356"/>
              <a:ext cx="1160454" cy="2524367"/>
              <a:chOff x="3526970" y="1984514"/>
              <a:chExt cx="799182" cy="1361457"/>
            </a:xfrm>
          </p:grpSpPr>
          <p:sp>
            <p:nvSpPr>
              <p:cNvPr id="21" name="Block Arc 20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9417" y="2198914"/>
                <a:ext cx="9173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/>
              <p:cNvSpPr/>
              <p:nvPr/>
            </p:nvSpPr>
            <p:spPr>
              <a:xfrm>
                <a:off x="3667992" y="1984514"/>
                <a:ext cx="510772" cy="467541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10162545" y="4661772"/>
              <a:ext cx="136799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rot="10800000">
            <a:off x="11675203" y="4470118"/>
            <a:ext cx="437822" cy="950748"/>
            <a:chOff x="6762015" y="2982368"/>
            <a:chExt cx="1162477" cy="2524367"/>
          </a:xfrm>
        </p:grpSpPr>
        <p:grpSp>
          <p:nvGrpSpPr>
            <p:cNvPr id="27" name="Group 26"/>
            <p:cNvGrpSpPr/>
            <p:nvPr/>
          </p:nvGrpSpPr>
          <p:grpSpPr>
            <a:xfrm flipV="1">
              <a:off x="6764038" y="2982368"/>
              <a:ext cx="1160454" cy="2524367"/>
              <a:chOff x="3526970" y="1984514"/>
              <a:chExt cx="799182" cy="1361457"/>
            </a:xfrm>
          </p:grpSpPr>
          <p:sp>
            <p:nvSpPr>
              <p:cNvPr id="29" name="Block Arc 28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Block Arc 30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236899" y="2885778"/>
                <a:ext cx="89253" cy="1941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 flipV="1">
              <a:off x="6762015" y="3501097"/>
              <a:ext cx="1332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37058544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Ms servi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chemeClr val="accent2">
              <a:alpha val="64000"/>
            </a:scheme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</a:t>
            </a:r>
            <a:r>
              <a:rPr lang="en-US" noProof="0" dirty="0" err="1"/>
              <a:t>Benif</a:t>
            </a:r>
            <a:r>
              <a:rPr lang="en-US" noProof="0" dirty="0"/>
              <a:t>. serv. ADEM</a:t>
            </a:r>
            <a:br>
              <a:rPr lang="en-US" noProof="0" dirty="0"/>
            </a:br>
            <a:r>
              <a:rPr lang="en-US" noProof="0" dirty="0"/>
              <a:t>Click to edit text.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17079492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Ms services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76791">
            <a:off x="10335932" y="2504280"/>
            <a:ext cx="1951672" cy="2539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594718">
            <a:off x="9791531" y="1958495"/>
            <a:ext cx="806486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 rot="10637979">
            <a:off x="10254288" y="2103689"/>
            <a:ext cx="418724" cy="910861"/>
            <a:chOff x="9139190" y="3020356"/>
            <a:chExt cx="1160454" cy="2524367"/>
          </a:xfrm>
        </p:grpSpPr>
        <p:grpSp>
          <p:nvGrpSpPr>
            <p:cNvPr id="19" name="Group 18"/>
            <p:cNvGrpSpPr/>
            <p:nvPr/>
          </p:nvGrpSpPr>
          <p:grpSpPr>
            <a:xfrm rot="10800000" flipV="1">
              <a:off x="9139190" y="3020356"/>
              <a:ext cx="1160454" cy="2524367"/>
              <a:chOff x="3526970" y="1984514"/>
              <a:chExt cx="799182" cy="1361457"/>
            </a:xfrm>
          </p:grpSpPr>
          <p:sp>
            <p:nvSpPr>
              <p:cNvPr id="21" name="Block Arc 20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9417" y="2198914"/>
                <a:ext cx="9173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/>
              <p:cNvSpPr/>
              <p:nvPr/>
            </p:nvSpPr>
            <p:spPr>
              <a:xfrm>
                <a:off x="3667992" y="1984514"/>
                <a:ext cx="510772" cy="467541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10162545" y="4661772"/>
              <a:ext cx="136799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rot="10800000">
            <a:off x="11675204" y="4510310"/>
            <a:ext cx="437060" cy="950748"/>
            <a:chOff x="6764038" y="2982368"/>
            <a:chExt cx="1160454" cy="2524367"/>
          </a:xfrm>
        </p:grpSpPr>
        <p:grpSp>
          <p:nvGrpSpPr>
            <p:cNvPr id="27" name="Group 26"/>
            <p:cNvGrpSpPr/>
            <p:nvPr/>
          </p:nvGrpSpPr>
          <p:grpSpPr>
            <a:xfrm flipV="1">
              <a:off x="6764038" y="2982368"/>
              <a:ext cx="1160454" cy="2524367"/>
              <a:chOff x="3526970" y="1984514"/>
              <a:chExt cx="799182" cy="1361457"/>
            </a:xfrm>
          </p:grpSpPr>
          <p:sp>
            <p:nvSpPr>
              <p:cNvPr id="29" name="Block Arc 28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Block Arc 30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236899" y="2885778"/>
                <a:ext cx="89253" cy="1941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 flipV="1">
              <a:off x="6764041" y="3457186"/>
              <a:ext cx="133662" cy="4039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9371688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bmark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chemeClr val="accent6">
              <a:alpha val="81000"/>
            </a:scheme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Marché </a:t>
            </a:r>
            <a:r>
              <a:rPr lang="en-US" noProof="0" dirty="0" err="1"/>
              <a:t>emploi</a:t>
            </a:r>
            <a:r>
              <a:rPr lang="en-US" noProof="0" dirty="0"/>
              <a:t>.</a:t>
            </a:r>
            <a:br>
              <a:rPr lang="en-US" noProof="0" dirty="0"/>
            </a:br>
            <a:r>
              <a:rPr lang="en-US" noProof="0" dirty="0"/>
              <a:t>Click to edit text.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27816610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bmarket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76791">
            <a:off x="10192856" y="2505528"/>
            <a:ext cx="2032645" cy="2539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594718">
            <a:off x="9791531" y="1958495"/>
            <a:ext cx="806486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 rot="10637979">
            <a:off x="10254288" y="2103689"/>
            <a:ext cx="418724" cy="910861"/>
            <a:chOff x="9139190" y="3020356"/>
            <a:chExt cx="1160454" cy="2524367"/>
          </a:xfrm>
        </p:grpSpPr>
        <p:grpSp>
          <p:nvGrpSpPr>
            <p:cNvPr id="19" name="Group 18"/>
            <p:cNvGrpSpPr/>
            <p:nvPr/>
          </p:nvGrpSpPr>
          <p:grpSpPr>
            <a:xfrm rot="10800000" flipV="1">
              <a:off x="9139190" y="3020356"/>
              <a:ext cx="1160454" cy="2524367"/>
              <a:chOff x="3526970" y="1984514"/>
              <a:chExt cx="799182" cy="1361457"/>
            </a:xfrm>
          </p:grpSpPr>
          <p:sp>
            <p:nvSpPr>
              <p:cNvPr id="21" name="Block Arc 20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9417" y="2198914"/>
                <a:ext cx="9173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/>
              <p:cNvSpPr/>
              <p:nvPr/>
            </p:nvSpPr>
            <p:spPr>
              <a:xfrm>
                <a:off x="3667992" y="1984514"/>
                <a:ext cx="510772" cy="467541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10162545" y="4661772"/>
              <a:ext cx="136799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rot="10800000">
            <a:off x="11675204" y="4501764"/>
            <a:ext cx="437854" cy="950748"/>
            <a:chOff x="6761930" y="2982368"/>
            <a:chExt cx="1162562" cy="2524367"/>
          </a:xfrm>
        </p:grpSpPr>
        <p:grpSp>
          <p:nvGrpSpPr>
            <p:cNvPr id="27" name="Group 26"/>
            <p:cNvGrpSpPr/>
            <p:nvPr/>
          </p:nvGrpSpPr>
          <p:grpSpPr>
            <a:xfrm flipV="1">
              <a:off x="6764038" y="2982368"/>
              <a:ext cx="1160454" cy="2524367"/>
              <a:chOff x="3526970" y="1984514"/>
              <a:chExt cx="799182" cy="1361457"/>
            </a:xfrm>
          </p:grpSpPr>
          <p:sp>
            <p:nvSpPr>
              <p:cNvPr id="29" name="Block Arc 28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Block Arc 30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236899" y="2885778"/>
                <a:ext cx="89253" cy="1941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 flipV="1">
              <a:off x="6761930" y="3501097"/>
              <a:ext cx="1332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20000634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e aid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chemeClr val="accent6">
              <a:alpha val="81000"/>
            </a:scheme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Aides </a:t>
            </a:r>
            <a:r>
              <a:rPr lang="en-US" noProof="0" dirty="0" err="1"/>
              <a:t>financières</a:t>
            </a:r>
            <a:r>
              <a:rPr lang="en-US" noProof="0" dirty="0"/>
              <a:t>.</a:t>
            </a:r>
            <a:br>
              <a:rPr lang="en-US" noProof="0" dirty="0"/>
            </a:br>
            <a:r>
              <a:rPr lang="en-US" noProof="0" dirty="0"/>
              <a:t>Click to edit text.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360681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4133-1EC0-4F77-9EDA-0E8FD06486B0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WWW.ADEM.LU</a:t>
            </a:r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355904"/>
      </p:ext>
    </p:extLst>
  </p:cSld>
  <p:clrMapOvr>
    <a:masterClrMapping/>
  </p:clrMapOvr>
  <p:hf hd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e aids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76791">
            <a:off x="10225053" y="2505528"/>
            <a:ext cx="1968251" cy="2539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594718">
            <a:off x="9791531" y="1958495"/>
            <a:ext cx="806486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 rot="10637979">
            <a:off x="10254288" y="2103689"/>
            <a:ext cx="418724" cy="910861"/>
            <a:chOff x="9139190" y="3020356"/>
            <a:chExt cx="1160454" cy="2524367"/>
          </a:xfrm>
        </p:grpSpPr>
        <p:grpSp>
          <p:nvGrpSpPr>
            <p:cNvPr id="19" name="Group 18"/>
            <p:cNvGrpSpPr/>
            <p:nvPr/>
          </p:nvGrpSpPr>
          <p:grpSpPr>
            <a:xfrm rot="10800000" flipV="1">
              <a:off x="9139190" y="3020356"/>
              <a:ext cx="1160454" cy="2524367"/>
              <a:chOff x="3526970" y="1984514"/>
              <a:chExt cx="799182" cy="1361457"/>
            </a:xfrm>
          </p:grpSpPr>
          <p:sp>
            <p:nvSpPr>
              <p:cNvPr id="21" name="Block Arc 20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9417" y="2198914"/>
                <a:ext cx="9173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/>
              <p:cNvSpPr/>
              <p:nvPr/>
            </p:nvSpPr>
            <p:spPr>
              <a:xfrm>
                <a:off x="3667992" y="1984514"/>
                <a:ext cx="510772" cy="467541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10162545" y="4661772"/>
              <a:ext cx="136799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rot="10800000">
            <a:off x="11675204" y="4501764"/>
            <a:ext cx="437854" cy="950748"/>
            <a:chOff x="6761930" y="2982368"/>
            <a:chExt cx="1162562" cy="2524367"/>
          </a:xfrm>
        </p:grpSpPr>
        <p:grpSp>
          <p:nvGrpSpPr>
            <p:cNvPr id="27" name="Group 26"/>
            <p:cNvGrpSpPr/>
            <p:nvPr/>
          </p:nvGrpSpPr>
          <p:grpSpPr>
            <a:xfrm flipV="1">
              <a:off x="6764038" y="2982368"/>
              <a:ext cx="1160454" cy="2524367"/>
              <a:chOff x="3526970" y="1984514"/>
              <a:chExt cx="799182" cy="1361457"/>
            </a:xfrm>
          </p:grpSpPr>
          <p:sp>
            <p:nvSpPr>
              <p:cNvPr id="29" name="Block Arc 28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Block Arc 30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236899" y="2885778"/>
                <a:ext cx="89253" cy="1941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 flipV="1">
              <a:off x="6761930" y="3501097"/>
              <a:ext cx="1332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1536254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in Lu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chemeClr val="accent2">
              <a:alpha val="64000"/>
            </a:scheme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</a:t>
            </a:r>
            <a:r>
              <a:rPr lang="en-US" noProof="0" dirty="0" err="1"/>
              <a:t>Travailler</a:t>
            </a:r>
            <a:r>
              <a:rPr lang="en-US" noProof="0" dirty="0"/>
              <a:t> au Lux.</a:t>
            </a:r>
            <a:br>
              <a:rPr lang="en-US" noProof="0" dirty="0"/>
            </a:br>
            <a:r>
              <a:rPr lang="en-US" noProof="0" dirty="0"/>
              <a:t>Click to edit text.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42892462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in Lux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76791">
            <a:off x="10279330" y="2504280"/>
            <a:ext cx="2064876" cy="2539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594718">
            <a:off x="9791531" y="1958495"/>
            <a:ext cx="806486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 rot="10637979">
            <a:off x="11102406" y="2082132"/>
            <a:ext cx="418724" cy="910861"/>
            <a:chOff x="9139190" y="3020356"/>
            <a:chExt cx="1160454" cy="2524367"/>
          </a:xfrm>
        </p:grpSpPr>
        <p:grpSp>
          <p:nvGrpSpPr>
            <p:cNvPr id="19" name="Group 18"/>
            <p:cNvGrpSpPr/>
            <p:nvPr/>
          </p:nvGrpSpPr>
          <p:grpSpPr>
            <a:xfrm rot="10800000" flipV="1">
              <a:off x="9139190" y="3020356"/>
              <a:ext cx="1160454" cy="2524367"/>
              <a:chOff x="3526970" y="1984514"/>
              <a:chExt cx="799182" cy="1361457"/>
            </a:xfrm>
          </p:grpSpPr>
          <p:sp>
            <p:nvSpPr>
              <p:cNvPr id="21" name="Block Arc 20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9417" y="2198914"/>
                <a:ext cx="9173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/>
              <p:cNvSpPr/>
              <p:nvPr/>
            </p:nvSpPr>
            <p:spPr>
              <a:xfrm>
                <a:off x="3667992" y="1984514"/>
                <a:ext cx="510772" cy="467541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10162545" y="4661772"/>
              <a:ext cx="136799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rot="10800000">
            <a:off x="11675204" y="4506037"/>
            <a:ext cx="437854" cy="950748"/>
            <a:chOff x="6761930" y="2982368"/>
            <a:chExt cx="1162562" cy="2524367"/>
          </a:xfrm>
        </p:grpSpPr>
        <p:grpSp>
          <p:nvGrpSpPr>
            <p:cNvPr id="27" name="Group 26"/>
            <p:cNvGrpSpPr/>
            <p:nvPr/>
          </p:nvGrpSpPr>
          <p:grpSpPr>
            <a:xfrm flipV="1">
              <a:off x="6764038" y="2982368"/>
              <a:ext cx="1160454" cy="2524367"/>
              <a:chOff x="3526970" y="1984514"/>
              <a:chExt cx="799182" cy="1361457"/>
            </a:xfrm>
          </p:grpSpPr>
          <p:sp>
            <p:nvSpPr>
              <p:cNvPr id="29" name="Block Arc 28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Block Arc 30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236899" y="2885778"/>
                <a:ext cx="89253" cy="1941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 flipV="1">
              <a:off x="6761930" y="3501097"/>
              <a:ext cx="1332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1477776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chemeClr val="accent1">
              <a:alpha val="68000"/>
            </a:scheme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</a:t>
            </a:r>
            <a:r>
              <a:rPr lang="en-US" noProof="0" dirty="0" err="1"/>
              <a:t>Mobilité</a:t>
            </a:r>
            <a:r>
              <a:rPr lang="en-US" noProof="0" dirty="0"/>
              <a:t> </a:t>
            </a:r>
            <a:r>
              <a:rPr lang="en-US" noProof="0" dirty="0" err="1"/>
              <a:t>Europ</a:t>
            </a:r>
            <a:r>
              <a:rPr lang="en-US" noProof="0" dirty="0"/>
              <a:t>.</a:t>
            </a:r>
            <a:br>
              <a:rPr lang="en-US" noProof="0" dirty="0"/>
            </a:br>
            <a:r>
              <a:rPr lang="en-US" noProof="0" dirty="0"/>
              <a:t>Click to edit text.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7101583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ity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76791">
            <a:off x="10047437" y="2490876"/>
            <a:ext cx="2196432" cy="2539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594718">
            <a:off x="9406786" y="188184"/>
            <a:ext cx="1094464" cy="4983034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 rot="10637979">
            <a:off x="10254288" y="2089400"/>
            <a:ext cx="418724" cy="910861"/>
            <a:chOff x="9139190" y="3020356"/>
            <a:chExt cx="1160454" cy="2524367"/>
          </a:xfrm>
        </p:grpSpPr>
        <p:grpSp>
          <p:nvGrpSpPr>
            <p:cNvPr id="19" name="Group 18"/>
            <p:cNvGrpSpPr/>
            <p:nvPr/>
          </p:nvGrpSpPr>
          <p:grpSpPr>
            <a:xfrm rot="10800000" flipV="1">
              <a:off x="9139190" y="3020356"/>
              <a:ext cx="1160454" cy="2524367"/>
              <a:chOff x="3526970" y="1984514"/>
              <a:chExt cx="799182" cy="1361457"/>
            </a:xfrm>
          </p:grpSpPr>
          <p:sp>
            <p:nvSpPr>
              <p:cNvPr id="21" name="Block Arc 20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9417" y="2198914"/>
                <a:ext cx="9173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/>
              <p:cNvSpPr/>
              <p:nvPr/>
            </p:nvSpPr>
            <p:spPr>
              <a:xfrm>
                <a:off x="3667992" y="1984514"/>
                <a:ext cx="510772" cy="467541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10162545" y="4661772"/>
              <a:ext cx="136799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rot="10800000">
            <a:off x="11675204" y="4491258"/>
            <a:ext cx="437854" cy="950748"/>
            <a:chOff x="6761930" y="2982368"/>
            <a:chExt cx="1162562" cy="2524367"/>
          </a:xfrm>
        </p:grpSpPr>
        <p:grpSp>
          <p:nvGrpSpPr>
            <p:cNvPr id="27" name="Group 26"/>
            <p:cNvGrpSpPr/>
            <p:nvPr/>
          </p:nvGrpSpPr>
          <p:grpSpPr>
            <a:xfrm flipV="1">
              <a:off x="6764038" y="2982368"/>
              <a:ext cx="1160454" cy="2524367"/>
              <a:chOff x="3526970" y="1984514"/>
              <a:chExt cx="799182" cy="1361457"/>
            </a:xfrm>
          </p:grpSpPr>
          <p:sp>
            <p:nvSpPr>
              <p:cNvPr id="29" name="Block Arc 28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Block Arc 30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236899" y="2885778"/>
                <a:ext cx="89253" cy="1941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667993" y="2198911"/>
                <a:ext cx="83599" cy="8542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 flipV="1">
              <a:off x="6761930" y="3501097"/>
              <a:ext cx="1332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293624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chemeClr val="accent2">
              <a:alpha val="64000"/>
            </a:scheme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Formation.</a:t>
            </a:r>
            <a:br>
              <a:rPr lang="en-US" noProof="0" dirty="0"/>
            </a:br>
            <a:r>
              <a:rPr lang="en-US" noProof="0" dirty="0"/>
              <a:t>Click to edit text.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21162000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76791">
            <a:off x="10197061" y="2498364"/>
            <a:ext cx="2247665" cy="23728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594718">
            <a:off x="9791531" y="1958495"/>
            <a:ext cx="806486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 rot="10637979">
            <a:off x="10254288" y="2103689"/>
            <a:ext cx="418724" cy="910861"/>
            <a:chOff x="9139190" y="3020356"/>
            <a:chExt cx="1160454" cy="2524367"/>
          </a:xfrm>
        </p:grpSpPr>
        <p:grpSp>
          <p:nvGrpSpPr>
            <p:cNvPr id="19" name="Group 18"/>
            <p:cNvGrpSpPr/>
            <p:nvPr/>
          </p:nvGrpSpPr>
          <p:grpSpPr>
            <a:xfrm rot="10800000" flipV="1">
              <a:off x="9139190" y="3020356"/>
              <a:ext cx="1160454" cy="2524367"/>
              <a:chOff x="3526970" y="1984514"/>
              <a:chExt cx="799182" cy="1361457"/>
            </a:xfrm>
          </p:grpSpPr>
          <p:sp>
            <p:nvSpPr>
              <p:cNvPr id="21" name="Block Arc 20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9417" y="2198914"/>
                <a:ext cx="9173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/>
              <p:cNvSpPr/>
              <p:nvPr/>
            </p:nvSpPr>
            <p:spPr>
              <a:xfrm>
                <a:off x="3667992" y="1984514"/>
                <a:ext cx="510772" cy="467541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10162545" y="4661772"/>
              <a:ext cx="136799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>
            <a:off x="11622226" y="2064917"/>
            <a:ext cx="435602" cy="950748"/>
            <a:chOff x="6760629" y="2982368"/>
            <a:chExt cx="1156581" cy="2524367"/>
          </a:xfrm>
        </p:grpSpPr>
        <p:grpSp>
          <p:nvGrpSpPr>
            <p:cNvPr id="27" name="Group 26"/>
            <p:cNvGrpSpPr/>
            <p:nvPr/>
          </p:nvGrpSpPr>
          <p:grpSpPr>
            <a:xfrm flipV="1">
              <a:off x="6762739" y="2982368"/>
              <a:ext cx="1154471" cy="2524367"/>
              <a:chOff x="3526073" y="1984514"/>
              <a:chExt cx="795061" cy="1361457"/>
            </a:xfrm>
          </p:grpSpPr>
          <p:sp>
            <p:nvSpPr>
              <p:cNvPr id="29" name="Block Arc 28"/>
              <p:cNvSpPr/>
              <p:nvPr/>
            </p:nvSpPr>
            <p:spPr>
              <a:xfrm rot="10800000">
                <a:off x="3526073" y="2793573"/>
                <a:ext cx="653142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Block Arc 30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236901" y="2885780"/>
                <a:ext cx="84233" cy="18399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667991" y="2198915"/>
                <a:ext cx="91123" cy="8542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 flipV="1">
              <a:off x="6760629" y="3501097"/>
              <a:ext cx="1332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10448266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chemeClr val="accent6">
              <a:alpha val="64000"/>
            </a:scheme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BPI.</a:t>
            </a:r>
            <a:br>
              <a:rPr lang="en-US" noProof="0" dirty="0"/>
            </a:br>
            <a:r>
              <a:rPr lang="en-US" noProof="0" dirty="0"/>
              <a:t>Click to edit text.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11214491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I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76791">
            <a:off x="10213013" y="2504280"/>
            <a:ext cx="2197510" cy="2539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594718">
            <a:off x="9791531" y="1958495"/>
            <a:ext cx="806486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 rot="10637979">
            <a:off x="10254288" y="2103689"/>
            <a:ext cx="418724" cy="910861"/>
            <a:chOff x="9139190" y="3020356"/>
            <a:chExt cx="1160454" cy="2524367"/>
          </a:xfrm>
        </p:grpSpPr>
        <p:grpSp>
          <p:nvGrpSpPr>
            <p:cNvPr id="19" name="Group 18"/>
            <p:cNvGrpSpPr/>
            <p:nvPr/>
          </p:nvGrpSpPr>
          <p:grpSpPr>
            <a:xfrm rot="10800000" flipV="1">
              <a:off x="9139190" y="3020356"/>
              <a:ext cx="1160454" cy="2524367"/>
              <a:chOff x="3526970" y="1984514"/>
              <a:chExt cx="799182" cy="1361457"/>
            </a:xfrm>
          </p:grpSpPr>
          <p:sp>
            <p:nvSpPr>
              <p:cNvPr id="21" name="Block Arc 20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9417" y="2198914"/>
                <a:ext cx="9173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/>
              <p:cNvSpPr/>
              <p:nvPr/>
            </p:nvSpPr>
            <p:spPr>
              <a:xfrm>
                <a:off x="3667992" y="1984514"/>
                <a:ext cx="510772" cy="467541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10162545" y="4661772"/>
              <a:ext cx="136799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rot="10634777">
            <a:off x="11675204" y="4496511"/>
            <a:ext cx="437060" cy="950748"/>
            <a:chOff x="6764038" y="2982368"/>
            <a:chExt cx="1160454" cy="2524367"/>
          </a:xfrm>
        </p:grpSpPr>
        <p:grpSp>
          <p:nvGrpSpPr>
            <p:cNvPr id="27" name="Group 26"/>
            <p:cNvGrpSpPr/>
            <p:nvPr/>
          </p:nvGrpSpPr>
          <p:grpSpPr>
            <a:xfrm flipV="1">
              <a:off x="6764038" y="2982368"/>
              <a:ext cx="1160454" cy="2524367"/>
              <a:chOff x="3526970" y="1984514"/>
              <a:chExt cx="799182" cy="1361457"/>
            </a:xfrm>
          </p:grpSpPr>
          <p:sp>
            <p:nvSpPr>
              <p:cNvPr id="29" name="Block Arc 28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Block Arc 30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236899" y="2885778"/>
                <a:ext cx="89253" cy="1941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 flipV="1">
              <a:off x="6764046" y="3501097"/>
              <a:ext cx="132420" cy="33033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26341345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eploy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rgbClr val="C00000">
              <a:alpha val="80000"/>
            </a:srgb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</a:t>
            </a:r>
            <a:r>
              <a:rPr lang="en-US" noProof="0" dirty="0" err="1"/>
              <a:t>Reclassement</a:t>
            </a:r>
            <a:r>
              <a:rPr lang="en-US" noProof="0" dirty="0"/>
              <a:t>.</a:t>
            </a:r>
            <a:br>
              <a:rPr lang="en-US" noProof="0" dirty="0"/>
            </a:br>
            <a:r>
              <a:rPr lang="en-US" noProof="0" dirty="0"/>
              <a:t>Click to edit text.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135958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4133-1EC0-4F77-9EDA-0E8FD06486B0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WWW.ADEM.LU</a:t>
            </a:r>
            <a:endParaRPr lang="fr-L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962453"/>
      </p:ext>
    </p:extLst>
  </p:cSld>
  <p:clrMapOvr>
    <a:masterClrMapping/>
  </p:clrMapOvr>
  <p:hf hd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eployment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76791">
            <a:off x="10354335" y="2504280"/>
            <a:ext cx="1601342" cy="2539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594718">
            <a:off x="9791531" y="1958495"/>
            <a:ext cx="806486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 rot="10637979">
            <a:off x="10518331" y="2096420"/>
            <a:ext cx="418724" cy="910861"/>
            <a:chOff x="9139190" y="3020356"/>
            <a:chExt cx="1160454" cy="2524367"/>
          </a:xfrm>
        </p:grpSpPr>
        <p:grpSp>
          <p:nvGrpSpPr>
            <p:cNvPr id="19" name="Group 18"/>
            <p:cNvGrpSpPr/>
            <p:nvPr/>
          </p:nvGrpSpPr>
          <p:grpSpPr>
            <a:xfrm rot="10800000" flipV="1">
              <a:off x="9139190" y="3020356"/>
              <a:ext cx="1160454" cy="2524367"/>
              <a:chOff x="3526970" y="1984514"/>
              <a:chExt cx="799182" cy="1361457"/>
            </a:xfrm>
          </p:grpSpPr>
          <p:sp>
            <p:nvSpPr>
              <p:cNvPr id="21" name="Block Arc 20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9417" y="2198914"/>
                <a:ext cx="9173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/>
              <p:cNvSpPr/>
              <p:nvPr/>
            </p:nvSpPr>
            <p:spPr>
              <a:xfrm>
                <a:off x="3667992" y="1984514"/>
                <a:ext cx="510772" cy="467541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10162545" y="4661772"/>
              <a:ext cx="136799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rot="10645868">
            <a:off x="11608521" y="4496021"/>
            <a:ext cx="441333" cy="950748"/>
            <a:chOff x="6752694" y="2982368"/>
            <a:chExt cx="1171799" cy="2524367"/>
          </a:xfrm>
        </p:grpSpPr>
        <p:grpSp>
          <p:nvGrpSpPr>
            <p:cNvPr id="27" name="Group 26"/>
            <p:cNvGrpSpPr/>
            <p:nvPr/>
          </p:nvGrpSpPr>
          <p:grpSpPr>
            <a:xfrm flipV="1">
              <a:off x="6752694" y="2982368"/>
              <a:ext cx="1171799" cy="2524367"/>
              <a:chOff x="3519157" y="1984514"/>
              <a:chExt cx="806995" cy="1361457"/>
            </a:xfrm>
          </p:grpSpPr>
          <p:sp>
            <p:nvSpPr>
              <p:cNvPr id="29" name="Block Arc 28"/>
              <p:cNvSpPr/>
              <p:nvPr/>
            </p:nvSpPr>
            <p:spPr>
              <a:xfrm rot="10800000">
                <a:off x="3519157" y="2793573"/>
                <a:ext cx="653144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Block Arc 30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236899" y="2885778"/>
                <a:ext cx="89253" cy="1941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 flipV="1">
              <a:off x="6752697" y="3484112"/>
              <a:ext cx="135975" cy="32829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16610679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ds and measu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rgbClr val="C00000">
              <a:alpha val="74000"/>
            </a:srgb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Aides &amp; </a:t>
            </a:r>
            <a:r>
              <a:rPr lang="en-US" noProof="0" dirty="0" err="1"/>
              <a:t>mesures</a:t>
            </a:r>
            <a:r>
              <a:rPr lang="en-US" noProof="0" dirty="0"/>
              <a:t>.</a:t>
            </a:r>
            <a:br>
              <a:rPr lang="en-US" noProof="0" dirty="0"/>
            </a:br>
            <a:r>
              <a:rPr lang="en-US" noProof="0" dirty="0"/>
              <a:t>Click to edit text.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21459928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ds and measures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76791">
            <a:off x="10190660" y="2504280"/>
            <a:ext cx="2242216" cy="2539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594718">
            <a:off x="9791531" y="1958495"/>
            <a:ext cx="806486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 rot="10637979">
            <a:off x="10254288" y="2103689"/>
            <a:ext cx="418724" cy="910861"/>
            <a:chOff x="9139190" y="3020356"/>
            <a:chExt cx="1160454" cy="2524367"/>
          </a:xfrm>
        </p:grpSpPr>
        <p:grpSp>
          <p:nvGrpSpPr>
            <p:cNvPr id="19" name="Group 18"/>
            <p:cNvGrpSpPr/>
            <p:nvPr/>
          </p:nvGrpSpPr>
          <p:grpSpPr>
            <a:xfrm rot="10800000" flipV="1">
              <a:off x="9139190" y="3020356"/>
              <a:ext cx="1160454" cy="2524367"/>
              <a:chOff x="3526970" y="1984514"/>
              <a:chExt cx="799182" cy="1361457"/>
            </a:xfrm>
          </p:grpSpPr>
          <p:sp>
            <p:nvSpPr>
              <p:cNvPr id="21" name="Block Arc 20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9417" y="2198914"/>
                <a:ext cx="9173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/>
              <p:cNvSpPr/>
              <p:nvPr/>
            </p:nvSpPr>
            <p:spPr>
              <a:xfrm>
                <a:off x="3667992" y="1984514"/>
                <a:ext cx="510772" cy="467541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10162545" y="4661772"/>
              <a:ext cx="136799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rot="10800000">
            <a:off x="11632341" y="4501861"/>
            <a:ext cx="437060" cy="950748"/>
            <a:chOff x="6764038" y="2982368"/>
            <a:chExt cx="1160454" cy="2524367"/>
          </a:xfrm>
        </p:grpSpPr>
        <p:grpSp>
          <p:nvGrpSpPr>
            <p:cNvPr id="27" name="Group 26"/>
            <p:cNvGrpSpPr/>
            <p:nvPr/>
          </p:nvGrpSpPr>
          <p:grpSpPr>
            <a:xfrm flipV="1">
              <a:off x="6764038" y="2982368"/>
              <a:ext cx="1160454" cy="2524367"/>
              <a:chOff x="3526970" y="1984514"/>
              <a:chExt cx="799182" cy="1361457"/>
            </a:xfrm>
          </p:grpSpPr>
          <p:sp>
            <p:nvSpPr>
              <p:cNvPr id="29" name="Block Arc 28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Block Arc 30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236899" y="2885778"/>
                <a:ext cx="89253" cy="1941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 flipV="1">
              <a:off x="6764041" y="3496843"/>
              <a:ext cx="129791" cy="36425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21945848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pectiv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rgbClr val="C00000">
              <a:alpha val="74000"/>
            </a:srgb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Perspective.</a:t>
            </a:r>
            <a:br>
              <a:rPr lang="en-US" noProof="0" dirty="0"/>
            </a:br>
            <a:r>
              <a:rPr lang="en-US" noProof="0" dirty="0"/>
              <a:t>Click to edit text.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28744719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pectiv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76791">
            <a:off x="10331344" y="2504280"/>
            <a:ext cx="1960848" cy="2539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594718">
            <a:off x="9791531" y="1958495"/>
            <a:ext cx="806486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 rot="10637979">
            <a:off x="10254288" y="2103689"/>
            <a:ext cx="418724" cy="910861"/>
            <a:chOff x="9139190" y="3020356"/>
            <a:chExt cx="1160454" cy="2524367"/>
          </a:xfrm>
        </p:grpSpPr>
        <p:grpSp>
          <p:nvGrpSpPr>
            <p:cNvPr id="19" name="Group 18"/>
            <p:cNvGrpSpPr/>
            <p:nvPr/>
          </p:nvGrpSpPr>
          <p:grpSpPr>
            <a:xfrm rot="10800000" flipV="1">
              <a:off x="9139190" y="3020356"/>
              <a:ext cx="1160454" cy="2524367"/>
              <a:chOff x="3526970" y="1984514"/>
              <a:chExt cx="799182" cy="1361457"/>
            </a:xfrm>
          </p:grpSpPr>
          <p:sp>
            <p:nvSpPr>
              <p:cNvPr id="21" name="Block Arc 20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9417" y="2198914"/>
                <a:ext cx="9173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/>
              <p:cNvSpPr/>
              <p:nvPr/>
            </p:nvSpPr>
            <p:spPr>
              <a:xfrm>
                <a:off x="3667992" y="1984514"/>
                <a:ext cx="510772" cy="467541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10162545" y="4661772"/>
              <a:ext cx="136799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rot="10800000">
            <a:off x="11675203" y="4505547"/>
            <a:ext cx="438344" cy="950748"/>
            <a:chOff x="6760629" y="2982368"/>
            <a:chExt cx="1163863" cy="2524367"/>
          </a:xfrm>
        </p:grpSpPr>
        <p:grpSp>
          <p:nvGrpSpPr>
            <p:cNvPr id="27" name="Group 26"/>
            <p:cNvGrpSpPr/>
            <p:nvPr/>
          </p:nvGrpSpPr>
          <p:grpSpPr>
            <a:xfrm flipV="1">
              <a:off x="6764038" y="2982368"/>
              <a:ext cx="1160454" cy="2524367"/>
              <a:chOff x="3526970" y="1984514"/>
              <a:chExt cx="799182" cy="1361457"/>
            </a:xfrm>
          </p:grpSpPr>
          <p:sp>
            <p:nvSpPr>
              <p:cNvPr id="29" name="Block Arc 28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Block Arc 30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236899" y="2885778"/>
                <a:ext cx="89253" cy="1941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 flipV="1">
              <a:off x="6760629" y="3501097"/>
              <a:ext cx="1332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4844011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cre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rgbClr val="C00000">
              <a:alpha val="74000"/>
            </a:srgb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Create </a:t>
            </a:r>
            <a:r>
              <a:rPr lang="en-US" noProof="0" dirty="0" err="1"/>
              <a:t>entreprise</a:t>
            </a:r>
            <a:r>
              <a:rPr lang="en-US" noProof="0" dirty="0"/>
              <a:t/>
            </a:r>
            <a:br>
              <a:rPr lang="en-US" noProof="0" dirty="0"/>
            </a:br>
            <a:r>
              <a:rPr lang="en-US" noProof="0" dirty="0"/>
              <a:t>Click to edit text.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22067182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creation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76791">
            <a:off x="10240327" y="2510595"/>
            <a:ext cx="1972527" cy="2539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2">
                <a:alpha val="20000"/>
              </a:schemeClr>
            </a:glow>
            <a:outerShdw blurRad="65000" dist="177800" dir="12900000" kx="195000" ky="145000" algn="tl" rotWithShape="0">
              <a:srgbClr val="000000">
                <a:alpha val="12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Isosceles Triangle 16"/>
          <p:cNvSpPr/>
          <p:nvPr userDrawn="1"/>
        </p:nvSpPr>
        <p:spPr>
          <a:xfrm rot="594718">
            <a:off x="9791531" y="1958495"/>
            <a:ext cx="806486" cy="3775591"/>
          </a:xfrm>
          <a:prstGeom prst="triangle">
            <a:avLst>
              <a:gd name="adj" fmla="val 18826"/>
            </a:avLst>
          </a:prstGeom>
          <a:solidFill>
            <a:schemeClr val="bg1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688614"/>
          </a:xfrm>
          <a:effectLst/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 rot="10637979">
            <a:off x="10254288" y="2103689"/>
            <a:ext cx="418724" cy="910861"/>
            <a:chOff x="9139190" y="3020356"/>
            <a:chExt cx="1160454" cy="2524367"/>
          </a:xfrm>
        </p:grpSpPr>
        <p:grpSp>
          <p:nvGrpSpPr>
            <p:cNvPr id="19" name="Group 18"/>
            <p:cNvGrpSpPr/>
            <p:nvPr/>
          </p:nvGrpSpPr>
          <p:grpSpPr>
            <a:xfrm rot="10800000" flipV="1">
              <a:off x="9139190" y="3020356"/>
              <a:ext cx="1160454" cy="2524367"/>
              <a:chOff x="3526970" y="1984514"/>
              <a:chExt cx="799182" cy="1361457"/>
            </a:xfrm>
          </p:grpSpPr>
          <p:sp>
            <p:nvSpPr>
              <p:cNvPr id="21" name="Block Arc 20"/>
              <p:cNvSpPr/>
              <p:nvPr/>
            </p:nvSpPr>
            <p:spPr>
              <a:xfrm rot="10800000">
                <a:off x="3526970" y="2793573"/>
                <a:ext cx="653143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9417" y="2198914"/>
                <a:ext cx="91732" cy="870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/>
              <p:cNvSpPr/>
              <p:nvPr/>
            </p:nvSpPr>
            <p:spPr>
              <a:xfrm>
                <a:off x="3667992" y="1984514"/>
                <a:ext cx="510772" cy="467541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36899" y="2860103"/>
                <a:ext cx="89253" cy="1941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10162545" y="4661772"/>
              <a:ext cx="136799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rot="10800000">
            <a:off x="11675206" y="4505547"/>
            <a:ext cx="438578" cy="950748"/>
            <a:chOff x="6760007" y="2982368"/>
            <a:chExt cx="1164485" cy="2524367"/>
          </a:xfrm>
        </p:grpSpPr>
        <p:grpSp>
          <p:nvGrpSpPr>
            <p:cNvPr id="27" name="Group 26"/>
            <p:cNvGrpSpPr/>
            <p:nvPr/>
          </p:nvGrpSpPr>
          <p:grpSpPr>
            <a:xfrm flipV="1">
              <a:off x="6760007" y="2982368"/>
              <a:ext cx="1164485" cy="2524367"/>
              <a:chOff x="3524194" y="1984514"/>
              <a:chExt cx="801958" cy="1361457"/>
            </a:xfrm>
          </p:grpSpPr>
          <p:sp>
            <p:nvSpPr>
              <p:cNvPr id="29" name="Block Arc 28"/>
              <p:cNvSpPr/>
              <p:nvPr/>
            </p:nvSpPr>
            <p:spPr>
              <a:xfrm rot="10800000">
                <a:off x="3524194" y="2793573"/>
                <a:ext cx="653144" cy="552398"/>
              </a:xfrm>
              <a:prstGeom prst="blockArc">
                <a:avLst>
                  <a:gd name="adj1" fmla="val 10395530"/>
                  <a:gd name="adj2" fmla="val 160071"/>
                  <a:gd name="adj3" fmla="val 140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084789" y="2198914"/>
                <a:ext cx="93972" cy="87085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Block Arc 30"/>
              <p:cNvSpPr/>
              <p:nvPr/>
            </p:nvSpPr>
            <p:spPr>
              <a:xfrm>
                <a:off x="3667990" y="1984514"/>
                <a:ext cx="510771" cy="467542"/>
              </a:xfrm>
              <a:prstGeom prst="blockArc">
                <a:avLst>
                  <a:gd name="adj1" fmla="val 10800000"/>
                  <a:gd name="adj2" fmla="val 191360"/>
                  <a:gd name="adj3" fmla="val 175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236899" y="2885778"/>
                <a:ext cx="89253" cy="1941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667990" y="2198911"/>
                <a:ext cx="86774" cy="8542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 flipV="1">
              <a:off x="6760010" y="3501097"/>
              <a:ext cx="134446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838202" y="1184366"/>
            <a:ext cx="9246324" cy="51206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9312661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quete satis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5190309"/>
            <a:ext cx="5625736" cy="1667691"/>
          </a:xfrm>
          <a:solidFill>
            <a:schemeClr val="accent3">
              <a:alpha val="64000"/>
            </a:schemeClr>
          </a:solidFill>
        </p:spPr>
        <p:txBody>
          <a:bodyPr anchor="ctr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Theme: </a:t>
            </a:r>
            <a:r>
              <a:rPr lang="en-US" noProof="0" dirty="0" err="1"/>
              <a:t>Enquête</a:t>
            </a:r>
            <a:r>
              <a:rPr lang="en-US" noProof="0" dirty="0"/>
              <a:t> de </a:t>
            </a:r>
            <a:r>
              <a:rPr lang="en-US" noProof="0" dirty="0" err="1"/>
              <a:t>satisf</a:t>
            </a:r>
            <a:r>
              <a:rPr lang="en-US" noProof="0" dirty="0"/>
              <a:t>.</a:t>
            </a:r>
            <a:br>
              <a:rPr lang="en-US" noProof="0" dirty="0"/>
            </a:br>
            <a:r>
              <a:rPr lang="en-US" noProof="0" dirty="0"/>
              <a:t>Click to edit text. Enlarge ↔ or delete box if needed.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20517707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6466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wo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40541"/>
            <a:ext cx="5181600" cy="461529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40541"/>
            <a:ext cx="5181600" cy="461529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2174-E288-487E-85EF-EE61BFD36011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WWW.ADEM.LU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1154868"/>
          </a:xfrm>
          <a:effectLst/>
        </p:spPr>
        <p:txBody>
          <a:bodyPr anchor="t" anchorCtr="0"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122676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fr-L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4133-1EC0-4F77-9EDA-0E8FD06486B0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WWW.ADEM.LU</a:t>
            </a:r>
            <a:endParaRPr lang="fr-L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075535"/>
      </p:ext>
    </p:extLst>
  </p:cSld>
  <p:clrMapOvr>
    <a:masterClrMapping/>
  </p:clrMapOvr>
  <p:hf hdr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74000" y="1629034"/>
            <a:ext cx="3479800" cy="4645306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fr-L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1" y="1629034"/>
            <a:ext cx="6845300" cy="4645306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1F0B-BAB6-473E-AEC3-F6D2F62F7487}" type="datetime1">
              <a:rPr lang="en-GB" smtClean="0"/>
              <a:pPr/>
              <a:t>17/10/2022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WWW.ADEM.LU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469021"/>
            <a:ext cx="12192000" cy="5559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279485"/>
            <a:ext cx="9246326" cy="1154868"/>
          </a:xfrm>
          <a:effectLst/>
        </p:spPr>
        <p:txBody>
          <a:bodyPr anchor="t" anchorCtr="0"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r-LU" noProof="0" dirty="0"/>
          </a:p>
        </p:txBody>
      </p:sp>
    </p:spTree>
    <p:extLst>
      <p:ext uri="{BB962C8B-B14F-4D97-AF65-F5344CB8AC3E}">
        <p14:creationId xmlns:p14="http://schemas.microsoft.com/office/powerpoint/2010/main" val="320752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00370" cy="1325563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fr-L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15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L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7755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54133-1EC0-4F77-9EDA-0E8FD06486B0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7755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LU"/>
              <a:t>WWW.ADEM.LU</a:t>
            </a:r>
            <a:endParaRPr lang="fr-L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7755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9F288-823E-4A9F-AF04-7438C568EF98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750209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427479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750209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427479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16" r:id="rId13"/>
    <p:sldLayoutId id="2147483824" r:id="rId14"/>
    <p:sldLayoutId id="2147483747" r:id="rId15"/>
    <p:sldLayoutId id="2147483764" r:id="rId16"/>
    <p:sldLayoutId id="2147483765" r:id="rId17"/>
    <p:sldLayoutId id="2147483766" r:id="rId18"/>
    <p:sldLayoutId id="2147483748" r:id="rId19"/>
    <p:sldLayoutId id="2147483767" r:id="rId20"/>
    <p:sldLayoutId id="2147483743" r:id="rId21"/>
    <p:sldLayoutId id="2147483768" r:id="rId22"/>
    <p:sldLayoutId id="2147483769" r:id="rId23"/>
    <p:sldLayoutId id="2147483783" r:id="rId24"/>
    <p:sldLayoutId id="2147483784" r:id="rId25"/>
    <p:sldLayoutId id="2147483745" r:id="rId26"/>
    <p:sldLayoutId id="2147483770" r:id="rId27"/>
    <p:sldLayoutId id="2147483762" r:id="rId28"/>
    <p:sldLayoutId id="2147483771" r:id="rId29"/>
    <p:sldLayoutId id="2147483820" r:id="rId30"/>
    <p:sldLayoutId id="2147483821" r:id="rId31"/>
    <p:sldLayoutId id="2147483761" r:id="rId32"/>
    <p:sldLayoutId id="2147483772" r:id="rId33"/>
    <p:sldLayoutId id="2147483746" r:id="rId34"/>
    <p:sldLayoutId id="2147483773" r:id="rId35"/>
    <p:sldLayoutId id="2147483751" r:id="rId36"/>
    <p:sldLayoutId id="2147483774" r:id="rId37"/>
    <p:sldLayoutId id="2147483752" r:id="rId38"/>
    <p:sldLayoutId id="2147483775" r:id="rId39"/>
    <p:sldLayoutId id="2147483753" r:id="rId40"/>
    <p:sldLayoutId id="2147483776" r:id="rId41"/>
    <p:sldLayoutId id="2147483754" r:id="rId42"/>
    <p:sldLayoutId id="2147483777" r:id="rId43"/>
    <p:sldLayoutId id="2147483755" r:id="rId44"/>
    <p:sldLayoutId id="2147483778" r:id="rId45"/>
    <p:sldLayoutId id="2147483756" r:id="rId46"/>
    <p:sldLayoutId id="2147483779" r:id="rId47"/>
    <p:sldLayoutId id="2147483780" r:id="rId48"/>
    <p:sldLayoutId id="2147483758" r:id="rId49"/>
    <p:sldLayoutId id="2147483781" r:id="rId50"/>
    <p:sldLayoutId id="2147483759" r:id="rId51"/>
    <p:sldLayoutId id="2147483782" r:id="rId52"/>
    <p:sldLayoutId id="2147483817" r:id="rId53"/>
    <p:sldLayoutId id="2147483818" r:id="rId54"/>
    <p:sldLayoutId id="2147483786" r:id="rId55"/>
    <p:sldLayoutId id="2147483787" r:id="rId56"/>
    <p:sldLayoutId id="2147483788" r:id="rId57"/>
    <p:sldLayoutId id="2147483789" r:id="rId58"/>
    <p:sldLayoutId id="2147483790" r:id="rId59"/>
    <p:sldLayoutId id="2147483791" r:id="rId60"/>
    <p:sldLayoutId id="2147483792" r:id="rId61"/>
    <p:sldLayoutId id="2147483793" r:id="rId62"/>
    <p:sldLayoutId id="2147483794" r:id="rId63"/>
    <p:sldLayoutId id="2147483795" r:id="rId64"/>
    <p:sldLayoutId id="2147483796" r:id="rId65"/>
    <p:sldLayoutId id="2147483797" r:id="rId66"/>
    <p:sldLayoutId id="2147483798" r:id="rId67"/>
    <p:sldLayoutId id="2147483799" r:id="rId68"/>
    <p:sldLayoutId id="2147483822" r:id="rId69"/>
    <p:sldLayoutId id="2147483823" r:id="rId70"/>
    <p:sldLayoutId id="2147483800" r:id="rId71"/>
    <p:sldLayoutId id="2147483801" r:id="rId72"/>
    <p:sldLayoutId id="2147483802" r:id="rId73"/>
    <p:sldLayoutId id="2147483803" r:id="rId74"/>
    <p:sldLayoutId id="2147483804" r:id="rId75"/>
    <p:sldLayoutId id="2147483805" r:id="rId76"/>
    <p:sldLayoutId id="2147483806" r:id="rId77"/>
    <p:sldLayoutId id="2147483807" r:id="rId78"/>
    <p:sldLayoutId id="2147483819" r:id="rId79"/>
    <p:sldLayoutId id="2147483809" r:id="rId80"/>
    <p:sldLayoutId id="2147483810" r:id="rId81"/>
    <p:sldLayoutId id="2147483811" r:id="rId82"/>
    <p:sldLayoutId id="2147483812" r:id="rId83"/>
    <p:sldLayoutId id="2147483813" r:id="rId84"/>
    <p:sldLayoutId id="2147483814" r:id="rId85"/>
    <p:sldLayoutId id="2147483815" r:id="rId86"/>
    <p:sldLayoutId id="2147483739" r:id="rId87"/>
    <p:sldLayoutId id="2147483749" r:id="rId88"/>
    <p:sldLayoutId id="2147483736" r:id="rId89"/>
    <p:sldLayoutId id="2147483741" r:id="rId9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142" userDrawn="1">
          <p15:clr>
            <a:srgbClr val="F26B43"/>
          </p15:clr>
        </p15:guide>
        <p15:guide id="3" pos="75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hyperlink" Target="https://adem.public.lu/en/employeurs/futureskills/etudes-sectorielle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mdwh-pbi-p/bireports/powerbi/ADEM/R79383%20-%20Analyse%20des%20offres?RS:EMBED=TRUE" TargetMode="Externa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7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es.baer@adem.etat.l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863" y="1691333"/>
            <a:ext cx="11723766" cy="1925578"/>
          </a:xfrm>
        </p:spPr>
        <p:txBody>
          <a:bodyPr>
            <a:normAutofit/>
          </a:bodyPr>
          <a:lstStyle/>
          <a:p>
            <a:r>
              <a:rPr lang="fr-FR" dirty="0" err="1" smtClean="0"/>
              <a:t>Luxembourg’s</a:t>
            </a:r>
            <a:r>
              <a:rPr lang="fr-FR" dirty="0" smtClean="0"/>
              <a:t> </a:t>
            </a:r>
            <a:r>
              <a:rPr lang="fr-FR" i="1" dirty="0" smtClean="0"/>
              <a:t>Future </a:t>
            </a:r>
            <a:r>
              <a:rPr lang="fr-FR" i="1" dirty="0"/>
              <a:t>Skills </a:t>
            </a:r>
            <a:r>
              <a:rPr lang="fr-FR" i="1" dirty="0" smtClean="0"/>
              <a:t>Initiative</a:t>
            </a:r>
            <a:br>
              <a:rPr lang="fr-FR" i="1" dirty="0" smtClean="0"/>
            </a:br>
            <a:r>
              <a:rPr lang="fr-FR" dirty="0" smtClean="0"/>
              <a:t>&amp; </a:t>
            </a:r>
            <a:r>
              <a:rPr lang="fr-FR" dirty="0" err="1" smtClean="0"/>
              <a:t>sector-level</a:t>
            </a:r>
            <a:r>
              <a:rPr lang="fr-FR" dirty="0" smtClean="0"/>
              <a:t> </a:t>
            </a:r>
            <a:r>
              <a:rPr lang="fr-FR" dirty="0" err="1" smtClean="0"/>
              <a:t>studies</a:t>
            </a:r>
            <a:endParaRPr lang="fr-FR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034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/>
              <a:t>Future </a:t>
            </a:r>
            <a:r>
              <a:rPr lang="fr-FR" sz="3600" b="1" dirty="0" err="1"/>
              <a:t>Skills</a:t>
            </a:r>
            <a:r>
              <a:rPr lang="fr-FR" sz="3600" b="1" dirty="0"/>
              <a:t> Initiative</a:t>
            </a:r>
            <a:endParaRPr lang="fr-FR" sz="3600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2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830359" y="2672977"/>
            <a:ext cx="9259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ADEM supports the anticipation and development of future skills, with the aim of employment preservation.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4749395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via: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30359" y="4072270"/>
            <a:ext cx="2860157" cy="1628763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Upskilling and reskilling of </a:t>
            </a:r>
            <a:r>
              <a:rPr lang="en-US" sz="2000" dirty="0" smtClean="0">
                <a:solidFill>
                  <a:schemeClr val="tx1"/>
                </a:solidFill>
              </a:rPr>
              <a:t>jobseekers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01609" y="4072270"/>
            <a:ext cx="2860158" cy="1628763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Supporting companies in upskilling and reskilling of employees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974418" y="4072270"/>
            <a:ext cx="3115339" cy="1628763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Analysis &amp; studies of evolution in sectors, jobs and skills</a:t>
            </a:r>
          </a:p>
        </p:txBody>
      </p:sp>
    </p:spTree>
    <p:extLst>
      <p:ext uri="{BB962C8B-B14F-4D97-AF65-F5344CB8AC3E}">
        <p14:creationId xmlns:p14="http://schemas.microsoft.com/office/powerpoint/2010/main" val="82813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3</a:t>
            </a:fld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66062" y="389106"/>
            <a:ext cx="2852856" cy="1284053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Analysis &amp; studies of evolution in sectors, jobs and skills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834" y="3971746"/>
            <a:ext cx="1513786" cy="21732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760" y="1817103"/>
            <a:ext cx="1511003" cy="21732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t="191" b="318"/>
          <a:stretch/>
        </p:blipFill>
        <p:spPr>
          <a:xfrm>
            <a:off x="7227813" y="1795371"/>
            <a:ext cx="1516569" cy="21732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r="184"/>
          <a:stretch/>
        </p:blipFill>
        <p:spPr>
          <a:xfrm>
            <a:off x="8136418" y="3975402"/>
            <a:ext cx="1502072" cy="21659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183" r="366" b="255"/>
          <a:stretch/>
        </p:blipFill>
        <p:spPr>
          <a:xfrm>
            <a:off x="8863921" y="1795372"/>
            <a:ext cx="1495300" cy="21534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1247" y="1782851"/>
            <a:ext cx="1497027" cy="2165973"/>
          </a:xfrm>
          <a:prstGeom prst="rect">
            <a:avLst/>
          </a:prstGeom>
        </p:spPr>
      </p:pic>
      <p:pic>
        <p:nvPicPr>
          <p:cNvPr id="19" name="Content Placeholder 4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6340070" y="3968089"/>
            <a:ext cx="1511004" cy="2173284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66062" y="1984443"/>
            <a:ext cx="4859841" cy="42607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Aft>
                <a:spcPts val="600"/>
              </a:spcAft>
            </a:pPr>
            <a:r>
              <a:rPr lang="en-US" sz="2400" b="1" dirty="0" smtClean="0"/>
              <a:t>Sectoral studies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Analysis of trends in </a:t>
            </a:r>
            <a:r>
              <a:rPr lang="en-US" sz="2400" b="1" dirty="0" smtClean="0"/>
              <a:t>occupations</a:t>
            </a:r>
            <a:r>
              <a:rPr lang="en-US" sz="2000" dirty="0" smtClean="0"/>
              <a:t> (growth, decline, emergence, shortage) and </a:t>
            </a:r>
            <a:r>
              <a:rPr lang="en-US" sz="2400" b="1" dirty="0" smtClean="0"/>
              <a:t>skills</a:t>
            </a:r>
            <a:r>
              <a:rPr lang="en-US" sz="2000" dirty="0" smtClean="0"/>
              <a:t> (demand &amp; evolution)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7 sectors </a:t>
            </a:r>
            <a:r>
              <a:rPr lang="en-US" sz="2000" dirty="0" smtClean="0"/>
              <a:t>covered so far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In collaboration with </a:t>
            </a:r>
            <a:r>
              <a:rPr lang="en-US" sz="2400" b="1" dirty="0" smtClean="0"/>
              <a:t>employer federations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Using various approaches: statistical analysis, qualitative exchanges, </a:t>
            </a:r>
            <a:r>
              <a:rPr lang="en-US" sz="2400" b="1" dirty="0" smtClean="0"/>
              <a:t>text mining </a:t>
            </a:r>
            <a:r>
              <a:rPr lang="en-US" sz="2000" dirty="0" smtClean="0"/>
              <a:t>of vacancies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9273" y="6122117"/>
            <a:ext cx="65904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hlinkClick r:id="rId9"/>
              </a:rPr>
              <a:t>https://</a:t>
            </a:r>
            <a:r>
              <a:rPr lang="fr-FR" sz="1600" dirty="0" smtClean="0">
                <a:hlinkClick r:id="rId9"/>
              </a:rPr>
              <a:t>adem.public.lu/en/employeurs/futureskills/etudes-sectorielles.html</a:t>
            </a:r>
            <a:r>
              <a:rPr lang="fr-FR" sz="1600" dirty="0" smtClean="0"/>
              <a:t>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7051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4</a:t>
            </a:fld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66062" y="389106"/>
            <a:ext cx="2852856" cy="1284053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Analysis &amp; studies of evolution in sectors, jobs and skills</a:t>
            </a:r>
          </a:p>
        </p:txBody>
      </p:sp>
      <p:sp>
        <p:nvSpPr>
          <p:cNvPr id="21" name="Oval 20"/>
          <p:cNvSpPr/>
          <p:nvPr/>
        </p:nvSpPr>
        <p:spPr>
          <a:xfrm>
            <a:off x="694223" y="2699944"/>
            <a:ext cx="1863300" cy="1245007"/>
          </a:xfrm>
          <a:prstGeom prst="ellipse">
            <a:avLst/>
          </a:prstGeom>
          <a:blipFill>
            <a:blip r:embed="rId2">
              <a:alphaModFix amt="19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Growing occupations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916647" y="2709292"/>
            <a:ext cx="1870944" cy="1235658"/>
          </a:xfrm>
          <a:prstGeom prst="ellipse">
            <a:avLst/>
          </a:prstGeom>
          <a:blipFill>
            <a:blip r:embed="rId3">
              <a:alphaModFix amt="19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Declining occupations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154105" y="2718639"/>
            <a:ext cx="1936937" cy="1226311"/>
          </a:xfrm>
          <a:prstGeom prst="ellipse">
            <a:avLst/>
          </a:prstGeom>
          <a:blipFill dpi="0" rotWithShape="1">
            <a:blip r:embed="rId4">
              <a:alphaModFix amt="1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Emerging occupations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5102" y="3945089"/>
            <a:ext cx="24462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Very diverse </a:t>
            </a:r>
            <a:r>
              <a:rPr lang="en-US" sz="1600" dirty="0" smtClean="0"/>
              <a:t>occupations (very qualified &amp; less qualified), </a:t>
            </a:r>
          </a:p>
          <a:p>
            <a:pPr algn="ctr"/>
            <a:r>
              <a:rPr lang="en-US" sz="1600" dirty="0" smtClean="0"/>
              <a:t>due to </a:t>
            </a:r>
            <a:r>
              <a:rPr lang="en-US" sz="1600" b="1" dirty="0" smtClean="0"/>
              <a:t>sector growth </a:t>
            </a:r>
            <a:r>
              <a:rPr lang="en-US" sz="1600" dirty="0" smtClean="0"/>
              <a:t>(construction, asset management…) or due to </a:t>
            </a:r>
            <a:r>
              <a:rPr lang="en-US" sz="1600" b="1" dirty="0" smtClean="0"/>
              <a:t>specific trends </a:t>
            </a:r>
            <a:r>
              <a:rPr lang="en-US" sz="1600" dirty="0" smtClean="0"/>
              <a:t>(IT, project management, financial regulation, home delivery)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2870502" y="3945089"/>
            <a:ext cx="20623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Less cases </a:t>
            </a:r>
            <a:r>
              <a:rPr lang="en-US" sz="1600" dirty="0" smtClean="0"/>
              <a:t>than for growing occupations, due to </a:t>
            </a:r>
            <a:r>
              <a:rPr lang="en-US" sz="1600" b="1" dirty="0" smtClean="0"/>
              <a:t>automation &amp; digitalization </a:t>
            </a:r>
            <a:r>
              <a:rPr lang="en-US" sz="1600" dirty="0" smtClean="0"/>
              <a:t>(administrative operations, simple client service transactions, routine manual work…)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4987764" y="3954298"/>
            <a:ext cx="23812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Linked to </a:t>
            </a:r>
            <a:r>
              <a:rPr lang="en-US" sz="1600" b="1" dirty="0" smtClean="0"/>
              <a:t>technological</a:t>
            </a:r>
            <a:r>
              <a:rPr lang="en-US" sz="1600" dirty="0" smtClean="0"/>
              <a:t> trends (e.g. cloud architects, cybersecurity), </a:t>
            </a:r>
            <a:r>
              <a:rPr lang="en-US" sz="1600" b="1" dirty="0" smtClean="0"/>
              <a:t>environmental</a:t>
            </a:r>
            <a:r>
              <a:rPr lang="en-US" sz="1600" dirty="0" smtClean="0"/>
              <a:t> trends (e.g. reuse of materials, disassembly, HSE, sustainable finance…) and </a:t>
            </a:r>
            <a:r>
              <a:rPr lang="en-US" sz="1600" b="1" dirty="0" smtClean="0"/>
              <a:t>societal</a:t>
            </a:r>
            <a:r>
              <a:rPr lang="en-US" sz="1600" dirty="0" smtClean="0"/>
              <a:t> trends (e.g. baristas)</a:t>
            </a:r>
            <a:endParaRPr lang="en-US" sz="1600" dirty="0"/>
          </a:p>
        </p:txBody>
      </p:sp>
      <p:sp>
        <p:nvSpPr>
          <p:cNvPr id="27" name="Oval 26"/>
          <p:cNvSpPr/>
          <p:nvPr/>
        </p:nvSpPr>
        <p:spPr>
          <a:xfrm>
            <a:off x="7481917" y="2709292"/>
            <a:ext cx="1863300" cy="1245007"/>
          </a:xfrm>
          <a:prstGeom prst="ellipse">
            <a:avLst/>
          </a:prstGeom>
          <a:blipFill>
            <a:blip r:embed="rId2">
              <a:alphaModFix amt="19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Shortage occupations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9678941" y="2718640"/>
            <a:ext cx="1870944" cy="1235658"/>
          </a:xfrm>
          <a:prstGeom prst="ellipse">
            <a:avLst/>
          </a:prstGeom>
          <a:blipFill>
            <a:blip r:embed="rId3">
              <a:alphaModFix amt="19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Surplus occupations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50738" y="3955370"/>
            <a:ext cx="18944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Highly qualified </a:t>
            </a:r>
            <a:r>
              <a:rPr lang="en-US" sz="1600" dirty="0" smtClean="0"/>
              <a:t>occupations (IT developers, lawyers…) and</a:t>
            </a:r>
            <a:r>
              <a:rPr lang="en-US" sz="1600" b="1" dirty="0" smtClean="0"/>
              <a:t> craft/trade </a:t>
            </a:r>
            <a:r>
              <a:rPr lang="en-US" sz="1600" dirty="0" smtClean="0"/>
              <a:t>occupations (butchers, electricians …)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9801925" y="3955371"/>
            <a:ext cx="15533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Less qualified </a:t>
            </a:r>
            <a:r>
              <a:rPr lang="en-US" sz="1600" dirty="0" smtClean="0"/>
              <a:t>occupations and </a:t>
            </a:r>
            <a:r>
              <a:rPr lang="en-US" sz="1600" b="1" dirty="0" smtClean="0"/>
              <a:t>administrative</a:t>
            </a:r>
            <a:r>
              <a:rPr lang="en-US" sz="1600" dirty="0" smtClean="0"/>
              <a:t> occupations – there may still be a skills shortage!</a:t>
            </a:r>
            <a:endParaRPr lang="en-US" sz="1600" dirty="0"/>
          </a:p>
        </p:txBody>
      </p:sp>
      <p:sp>
        <p:nvSpPr>
          <p:cNvPr id="31" name="Sun 30"/>
          <p:cNvSpPr/>
          <p:nvPr/>
        </p:nvSpPr>
        <p:spPr>
          <a:xfrm>
            <a:off x="5704575" y="1924311"/>
            <a:ext cx="827314" cy="75399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Plus 31"/>
          <p:cNvSpPr/>
          <p:nvPr/>
        </p:nvSpPr>
        <p:spPr>
          <a:xfrm>
            <a:off x="10261716" y="1957621"/>
            <a:ext cx="705394" cy="68737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Minus 32"/>
          <p:cNvSpPr/>
          <p:nvPr/>
        </p:nvSpPr>
        <p:spPr>
          <a:xfrm>
            <a:off x="7934336" y="2045169"/>
            <a:ext cx="958461" cy="56652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Down Arrow 33"/>
          <p:cNvSpPr/>
          <p:nvPr/>
        </p:nvSpPr>
        <p:spPr>
          <a:xfrm rot="14424075">
            <a:off x="1366873" y="1821564"/>
            <a:ext cx="357910" cy="10218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Down Arrow 34"/>
          <p:cNvSpPr/>
          <p:nvPr/>
        </p:nvSpPr>
        <p:spPr>
          <a:xfrm rot="17622327">
            <a:off x="3685864" y="1797008"/>
            <a:ext cx="357910" cy="10218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extBox 37"/>
          <p:cNvSpPr txBox="1"/>
          <p:nvPr/>
        </p:nvSpPr>
        <p:spPr>
          <a:xfrm>
            <a:off x="3318918" y="1209370"/>
            <a:ext cx="5782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chemeClr val="accent3"/>
                </a:solidFill>
              </a:rPr>
              <a:t>ANALYSIS OF OCCUPATIONS - CONCLUSIONS</a:t>
            </a:r>
            <a:endParaRPr lang="fr-FR" sz="2400" b="1" u="sng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 animBg="1"/>
      <p:bldP spid="28" grpId="0" animBg="1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4133-1EC0-4F77-9EDA-0E8FD06486B0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 smtClean="0"/>
              <a:t>WWW.ADEM.LU</a:t>
            </a:r>
            <a:endParaRPr lang="fr-L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73" y="365123"/>
            <a:ext cx="4660333" cy="40422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1122" y="6032740"/>
            <a:ext cx="10548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http://emdwh-pbi-p/bireports/powerbi/ADEM/R79383%20-%</a:t>
            </a:r>
            <a:r>
              <a:rPr lang="fr-FR" dirty="0" smtClean="0">
                <a:hlinkClick r:id="rId3"/>
              </a:rPr>
              <a:t>20Analyse%20des%20offres?RS:EMBED=TRUE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397635"/>
            <a:ext cx="4524375" cy="3971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9101" y="2654435"/>
            <a:ext cx="4610100" cy="38004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5492" y="1140254"/>
            <a:ext cx="1894814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H13 – HSE experts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25427" y="2139046"/>
            <a:ext cx="3997633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K2304 – industrial product revalorization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09101" y="3472127"/>
            <a:ext cx="4858381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F1603 – thermic installation incl. solar/</a:t>
            </a:r>
            <a:r>
              <a:rPr lang="en-US" dirty="0" err="1" smtClean="0">
                <a:solidFill>
                  <a:schemeClr val="bg1"/>
                </a:solidFill>
              </a:rPr>
              <a:t>pv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pannels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9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6</a:t>
            </a:fld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66062" y="389106"/>
            <a:ext cx="2852856" cy="1284053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Analysis &amp; studies of evolution in sectors, jobs and skills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1400" y="1211494"/>
            <a:ext cx="4753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chemeClr val="accent3"/>
                </a:solidFill>
              </a:rPr>
              <a:t>ANALYSIS OF SKILLS - CONCLUSIONS</a:t>
            </a:r>
            <a:endParaRPr lang="fr-FR" sz="2400" b="1" u="sng" dirty="0">
              <a:solidFill>
                <a:schemeClr val="accent3"/>
              </a:solidFill>
            </a:endParaRPr>
          </a:p>
        </p:txBody>
      </p:sp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129171"/>
              </p:ext>
            </p:extLst>
          </p:nvPr>
        </p:nvGraphicFramePr>
        <p:xfrm>
          <a:off x="1356360" y="1790312"/>
          <a:ext cx="9982199" cy="4688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685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7</a:t>
            </a:fld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66062" y="389106"/>
            <a:ext cx="2852856" cy="1284053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Analysis &amp; studies of evolution in sectors, jobs and skills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1400" y="1211494"/>
            <a:ext cx="4753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chemeClr val="accent3"/>
                </a:solidFill>
              </a:rPr>
              <a:t>ANALYSIS OF SKILLS - CONCLUSIONS</a:t>
            </a:r>
            <a:endParaRPr lang="fr-FR" sz="2400" b="1" u="sng" dirty="0">
              <a:solidFill>
                <a:schemeClr val="accent3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59957" y="1746690"/>
            <a:ext cx="9551483" cy="5116190"/>
            <a:chOff x="988357" y="1673159"/>
            <a:chExt cx="9551483" cy="5116190"/>
          </a:xfrm>
        </p:grpSpPr>
        <p:sp>
          <p:nvSpPr>
            <p:cNvPr id="2" name="Rectangle 1"/>
            <p:cNvSpPr/>
            <p:nvPr/>
          </p:nvSpPr>
          <p:spPr>
            <a:xfrm>
              <a:off x="988358" y="1673159"/>
              <a:ext cx="9551482" cy="51056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988357" y="1690686"/>
              <a:ext cx="9551482" cy="5098663"/>
              <a:chOff x="1381125" y="1525921"/>
              <a:chExt cx="9551482" cy="509866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718104" y="1779034"/>
                <a:ext cx="9214503" cy="48455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8605" y="2898588"/>
                <a:ext cx="5819775" cy="238125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b="92090"/>
              <a:stretch/>
            </p:blipFill>
            <p:spPr>
              <a:xfrm>
                <a:off x="4969555" y="3143856"/>
                <a:ext cx="5838825" cy="19889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91706"/>
              <a:stretch/>
            </p:blipFill>
            <p:spPr>
              <a:xfrm>
                <a:off x="4969555" y="3773031"/>
                <a:ext cx="5838825" cy="20857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/>
              <a:srcRect t="18707" b="73212"/>
              <a:stretch/>
            </p:blipFill>
            <p:spPr>
              <a:xfrm>
                <a:off x="4969555" y="3355744"/>
                <a:ext cx="5838825" cy="203201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t="54493" b="36849"/>
              <a:stretch/>
            </p:blipFill>
            <p:spPr>
              <a:xfrm>
                <a:off x="4969555" y="5989699"/>
                <a:ext cx="5838825" cy="21771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4280" y="3563890"/>
                <a:ext cx="6134100" cy="22860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64705" y="5228470"/>
                <a:ext cx="6543675" cy="257175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7"/>
              <a:srcRect t="1760" b="82899"/>
              <a:stretch/>
            </p:blipFill>
            <p:spPr>
              <a:xfrm>
                <a:off x="3712255" y="4488948"/>
                <a:ext cx="7096125" cy="21771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86397" y="1992408"/>
                <a:ext cx="8921982" cy="231222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78424" y="2220363"/>
                <a:ext cx="8929955" cy="20730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98022" y="1779033"/>
                <a:ext cx="8810357" cy="223249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4654" y="2409589"/>
                <a:ext cx="8395752" cy="207303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96680" y="2612408"/>
                <a:ext cx="8403726" cy="215276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86696" y="6208136"/>
                <a:ext cx="7821684" cy="191356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12082" y="3991175"/>
                <a:ext cx="7016393" cy="207303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12254" y="4927669"/>
                <a:ext cx="7096125" cy="207303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04282" y="4181416"/>
                <a:ext cx="7104098" cy="207303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17"/>
              <a:srcRect t="8095"/>
              <a:stretch/>
            </p:blipFill>
            <p:spPr>
              <a:xfrm>
                <a:off x="3696308" y="4717190"/>
                <a:ext cx="7112071" cy="219832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18"/>
              <a:srcRect t="7721" b="8259"/>
              <a:stretch/>
            </p:blipFill>
            <p:spPr>
              <a:xfrm>
                <a:off x="3345488" y="5687889"/>
                <a:ext cx="7462891" cy="200969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19"/>
              <a:srcRect t="-1" b="5114"/>
              <a:stretch/>
            </p:blipFill>
            <p:spPr>
              <a:xfrm>
                <a:off x="3249810" y="5476554"/>
                <a:ext cx="7558569" cy="219396"/>
              </a:xfrm>
              <a:prstGeom prst="rect">
                <a:avLst/>
              </a:prstGeom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10792804" y="1768506"/>
                <a:ext cx="45719" cy="46302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Rectangle 32"/>
              <p:cNvSpPr/>
              <p:nvPr/>
            </p:nvSpPr>
            <p:spPr>
              <a:xfrm flipH="1">
                <a:off x="7365997" y="1768505"/>
                <a:ext cx="109977" cy="46302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381125" y="1765243"/>
                <a:ext cx="6094849" cy="48488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spAutoFit/>
              </a:bodyPr>
              <a:lstStyle/>
              <a:p>
                <a:pPr algn="r"/>
                <a:r>
                  <a:rPr lang="en-GB" sz="1400" dirty="0" smtClean="0"/>
                  <a:t>Use a computer</a:t>
                </a:r>
              </a:p>
              <a:p>
                <a:pPr algn="r"/>
                <a:r>
                  <a:rPr lang="en-GB" sz="1400" dirty="0" smtClean="0"/>
                  <a:t>Using digital tools for collaboration and productivity</a:t>
                </a:r>
              </a:p>
              <a:p>
                <a:pPr algn="r"/>
                <a:r>
                  <a:rPr lang="en-GB" sz="1400" dirty="0" smtClean="0"/>
                  <a:t>Managing and analysing digital data</a:t>
                </a:r>
              </a:p>
              <a:p>
                <a:pPr algn="r"/>
                <a:r>
                  <a:rPr lang="en-GB" sz="1400" dirty="0" smtClean="0"/>
                  <a:t>Database and network design and administration</a:t>
                </a:r>
              </a:p>
              <a:p>
                <a:pPr algn="r"/>
                <a:r>
                  <a:rPr lang="en-GB" sz="1400" dirty="0" smtClean="0"/>
                  <a:t>Software and applications development and analysis</a:t>
                </a:r>
              </a:p>
              <a:p>
                <a:pPr algn="r"/>
                <a:endParaRPr lang="en-GB" sz="500" dirty="0"/>
              </a:p>
              <a:p>
                <a:pPr algn="r"/>
                <a:r>
                  <a:rPr lang="en-GB" sz="1400" dirty="0" smtClean="0"/>
                  <a:t>Adapt to change</a:t>
                </a:r>
              </a:p>
              <a:p>
                <a:pPr algn="r"/>
                <a:r>
                  <a:rPr lang="en-GB" sz="1400" dirty="0" smtClean="0"/>
                  <a:t>Cope with pressure</a:t>
                </a:r>
              </a:p>
              <a:p>
                <a:pPr algn="r"/>
                <a:r>
                  <a:rPr lang="en-GB" sz="1400" dirty="0" smtClean="0"/>
                  <a:t>Demonstrate enthusiasm</a:t>
                </a:r>
              </a:p>
              <a:p>
                <a:pPr algn="r"/>
                <a:r>
                  <a:rPr lang="en-GB" sz="1400" dirty="0" smtClean="0"/>
                  <a:t>Assume responsibility</a:t>
                </a:r>
              </a:p>
              <a:p>
                <a:pPr algn="r"/>
                <a:r>
                  <a:rPr lang="en-GB" sz="1400" dirty="0" smtClean="0"/>
                  <a:t>Work independently</a:t>
                </a:r>
                <a:endParaRPr lang="en-GB" sz="1400" dirty="0"/>
              </a:p>
              <a:p>
                <a:pPr algn="r"/>
                <a:r>
                  <a:rPr lang="en-GB" sz="1400" dirty="0" smtClean="0"/>
                  <a:t>Think creatively</a:t>
                </a:r>
              </a:p>
              <a:p>
                <a:pPr algn="r"/>
                <a:r>
                  <a:rPr lang="en-GB" sz="1400" dirty="0" smtClean="0"/>
                  <a:t>Solving problems</a:t>
                </a:r>
              </a:p>
              <a:p>
                <a:pPr algn="r"/>
                <a:endParaRPr lang="en-GB" sz="400" dirty="0"/>
              </a:p>
              <a:p>
                <a:pPr algn="r"/>
                <a:r>
                  <a:rPr lang="en-GB" sz="1400" dirty="0" smtClean="0"/>
                  <a:t>Communication</a:t>
                </a:r>
              </a:p>
              <a:p>
                <a:pPr algn="r"/>
                <a:r>
                  <a:rPr lang="en-GB" sz="1400" dirty="0" smtClean="0"/>
                  <a:t>Working in teams</a:t>
                </a:r>
              </a:p>
              <a:p>
                <a:pPr algn="r"/>
                <a:r>
                  <a:rPr lang="en-GB" sz="1400" dirty="0" smtClean="0"/>
                  <a:t>Listening an asking questions</a:t>
                </a:r>
              </a:p>
              <a:p>
                <a:pPr algn="r"/>
                <a:endParaRPr lang="en-GB" sz="1100" dirty="0"/>
              </a:p>
              <a:p>
                <a:pPr algn="r"/>
                <a:r>
                  <a:rPr lang="en-GB" sz="1400" dirty="0" smtClean="0"/>
                  <a:t>Project management</a:t>
                </a:r>
              </a:p>
              <a:p>
                <a:pPr algn="r"/>
                <a:r>
                  <a:rPr lang="en-GB" sz="1400" dirty="0" smtClean="0"/>
                  <a:t>Manage time</a:t>
                </a:r>
              </a:p>
              <a:p>
                <a:pPr algn="r"/>
                <a:r>
                  <a:rPr lang="en-GB" sz="1400" dirty="0" smtClean="0"/>
                  <a:t>Perform planning</a:t>
                </a:r>
              </a:p>
              <a:p>
                <a:pPr algn="r"/>
                <a:endParaRPr lang="en-GB" sz="500" dirty="0" smtClean="0"/>
              </a:p>
              <a:p>
                <a:pPr algn="r"/>
                <a:r>
                  <a:rPr lang="en-GB" sz="1400" dirty="0" smtClean="0"/>
                  <a:t>Manage quality</a:t>
                </a:r>
              </a:p>
              <a:p>
                <a:pPr algn="r"/>
                <a:r>
                  <a:rPr lang="en-GB" sz="1400" dirty="0" smtClean="0"/>
                  <a:t>Complying with legal and organisational guidelines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998022" y="2147679"/>
                <a:ext cx="1314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/>
                  <a:t>Digital </a:t>
                </a:r>
                <a:r>
                  <a:rPr lang="fr-FR" b="1" dirty="0" err="1" smtClean="0"/>
                  <a:t>skills</a:t>
                </a:r>
                <a:endParaRPr lang="fr-FR" b="1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654905" y="3405647"/>
                <a:ext cx="15214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err="1" smtClean="0"/>
                  <a:t>Personal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skills</a:t>
                </a:r>
                <a:endParaRPr lang="fr-FR" b="1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530152" y="4567690"/>
                <a:ext cx="12538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/>
                  <a:t>Social </a:t>
                </a:r>
                <a:r>
                  <a:rPr lang="fr-FR" b="1" dirty="0" err="1" smtClean="0"/>
                  <a:t>skills</a:t>
                </a:r>
                <a:endParaRPr lang="fr-FR" b="1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712254" y="5424971"/>
                <a:ext cx="19786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/>
                  <a:t>Management </a:t>
                </a:r>
                <a:r>
                  <a:rPr lang="fr-FR" b="1" dirty="0" err="1" smtClean="0"/>
                  <a:t>skills</a:t>
                </a:r>
                <a:endParaRPr lang="fr-FR" b="1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713629" y="6027296"/>
                <a:ext cx="1816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/>
                  <a:t>Compliance </a:t>
                </a:r>
                <a:r>
                  <a:rPr lang="fr-FR" b="1" dirty="0" err="1" smtClean="0"/>
                  <a:t>skills</a:t>
                </a:r>
                <a:endParaRPr lang="fr-FR" b="1" dirty="0"/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67514" y="1525921"/>
                <a:ext cx="3333750" cy="266700"/>
              </a:xfrm>
              <a:prstGeom prst="rect">
                <a:avLst/>
              </a:prstGeom>
            </p:spPr>
          </p:pic>
        </p:grpSp>
      </p:grpSp>
      <p:sp>
        <p:nvSpPr>
          <p:cNvPr id="5" name="Oval 4"/>
          <p:cNvSpPr/>
          <p:nvPr/>
        </p:nvSpPr>
        <p:spPr>
          <a:xfrm>
            <a:off x="784841" y="3100808"/>
            <a:ext cx="2387600" cy="22098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 smtClean="0"/>
              <a:t>Skills with strongest growth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 transversal skills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93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8</a:t>
            </a:fld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66062" y="389106"/>
            <a:ext cx="2852856" cy="1284053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Analysis &amp; studies of evolution in sectors, jobs and skills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86554" y="1211493"/>
            <a:ext cx="416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chemeClr val="accent3"/>
                </a:solidFill>
              </a:rPr>
              <a:t>USE OF THE SECTORAL STUDIES</a:t>
            </a:r>
            <a:endParaRPr lang="fr-FR" sz="2400" b="1" u="sng" dirty="0">
              <a:solidFill>
                <a:schemeClr val="accent3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99747" y="2142654"/>
            <a:ext cx="3242338" cy="167315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Aft>
                <a:spcPts val="600"/>
              </a:spcAft>
            </a:pPr>
            <a:r>
              <a:rPr lang="en-US" sz="2400" b="1" dirty="0" smtClean="0"/>
              <a:t>Adapting training strategy and offer</a:t>
            </a:r>
            <a:endParaRPr lang="en-US" sz="2000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2199747" y="4285306"/>
            <a:ext cx="3242338" cy="167315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Aft>
                <a:spcPts val="600"/>
              </a:spcAft>
            </a:pPr>
            <a:r>
              <a:rPr lang="en-US" sz="2400" b="1" dirty="0" smtClean="0"/>
              <a:t>Input for upskilling/reskilling pathways </a:t>
            </a:r>
            <a:r>
              <a:rPr lang="en-US" dirty="0" smtClean="0"/>
              <a:t>(for modular training </a:t>
            </a:r>
            <a:r>
              <a:rPr lang="en-US" dirty="0" err="1" smtClean="0"/>
              <a:t>programme</a:t>
            </a:r>
            <a:r>
              <a:rPr lang="en-US" dirty="0" smtClean="0"/>
              <a:t>, for workforce planning </a:t>
            </a:r>
            <a:r>
              <a:rPr lang="en-US" dirty="0" err="1" smtClean="0"/>
              <a:t>programme</a:t>
            </a:r>
            <a:r>
              <a:rPr lang="en-US" dirty="0" smtClean="0"/>
              <a:t>)</a:t>
            </a:r>
            <a:endParaRPr lang="en-US" sz="1600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6369130" y="2142653"/>
            <a:ext cx="3136415" cy="167315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Aft>
                <a:spcPts val="600"/>
              </a:spcAft>
            </a:pPr>
            <a:r>
              <a:rPr lang="en-US" sz="2400" b="1" dirty="0" smtClean="0"/>
              <a:t>Guidance of jobseekers</a:t>
            </a:r>
            <a:endParaRPr lang="en-US" sz="200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6316168" y="4285304"/>
            <a:ext cx="3242338" cy="167315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Aft>
                <a:spcPts val="600"/>
              </a:spcAft>
            </a:pPr>
            <a:r>
              <a:rPr lang="en-US" sz="2400" b="1" dirty="0" smtClean="0"/>
              <a:t>National skills strategy &amp; Talent attraction strategy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3282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Questions?</a:t>
            </a:r>
            <a:endParaRPr lang="fr-FR" sz="4400" b="1" dirty="0">
              <a:latin typeface="Bahnschrift Light Condensed" panose="020B0502040204020203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EFB-B09D-492C-994B-1B4DD8B4AF78}" type="datetime1">
              <a:rPr lang="en-GB" smtClean="0"/>
              <a:t>17/10/2022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WWW.ADEM.LU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288-823E-4A9F-AF04-7438C568EF98}" type="slidenum">
              <a:rPr lang="en-GB" smtClean="0"/>
              <a:t>9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38200" y="2654434"/>
            <a:ext cx="5206425" cy="1554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dirty="0"/>
              <a:t>Inès Baer</a:t>
            </a:r>
          </a:p>
          <a:p>
            <a:pPr>
              <a:spcAft>
                <a:spcPts val="600"/>
              </a:spcAft>
            </a:pPr>
            <a:r>
              <a:rPr lang="fr-FR" sz="2000" dirty="0" smtClean="0"/>
              <a:t>Head of data, </a:t>
            </a:r>
            <a:r>
              <a:rPr lang="fr-FR" sz="2000" dirty="0" err="1" smtClean="0"/>
              <a:t>statistics</a:t>
            </a:r>
            <a:r>
              <a:rPr lang="fr-FR" sz="2000" dirty="0" smtClean="0"/>
              <a:t> and </a:t>
            </a:r>
            <a:r>
              <a:rPr lang="fr-FR" sz="2000" dirty="0" err="1" smtClean="0"/>
              <a:t>lbour</a:t>
            </a:r>
            <a:r>
              <a:rPr lang="fr-FR" sz="2000" dirty="0" smtClean="0"/>
              <a:t> </a:t>
            </a:r>
            <a:r>
              <a:rPr lang="fr-FR" sz="2000" dirty="0" err="1" smtClean="0"/>
              <a:t>market</a:t>
            </a:r>
            <a:r>
              <a:rPr lang="fr-FR" sz="2000" dirty="0" smtClean="0"/>
              <a:t> </a:t>
            </a:r>
            <a:r>
              <a:rPr lang="fr-FR" sz="2000" dirty="0" err="1" smtClean="0"/>
              <a:t>studies</a:t>
            </a:r>
            <a:endParaRPr lang="fr-FR" sz="2000" dirty="0"/>
          </a:p>
          <a:p>
            <a:pPr>
              <a:spcAft>
                <a:spcPts val="600"/>
              </a:spcAft>
            </a:pPr>
            <a:r>
              <a:rPr lang="fr-FR" sz="2000" dirty="0">
                <a:hlinkClick r:id="rId3"/>
              </a:rPr>
              <a:t>ines.baer@adem.etat.lu</a:t>
            </a:r>
            <a:endParaRPr lang="fr-FR" sz="2000" dirty="0"/>
          </a:p>
          <a:p>
            <a:pPr>
              <a:spcAft>
                <a:spcPts val="600"/>
              </a:spcAft>
            </a:pPr>
            <a:r>
              <a:rPr lang="fr-FR" sz="2000" dirty="0"/>
              <a:t>T: </a:t>
            </a:r>
            <a:r>
              <a:rPr lang="fr-FR" sz="2000" dirty="0" smtClean="0"/>
              <a:t>+352 247-61691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91329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EM-2015">
  <a:themeElements>
    <a:clrScheme name="ADEM-2015">
      <a:dk1>
        <a:sysClr val="windowText" lastClr="000000"/>
      </a:dk1>
      <a:lt1>
        <a:sysClr val="window" lastClr="FFFFFF"/>
      </a:lt1>
      <a:dk2>
        <a:srgbClr val="5E646B"/>
      </a:dk2>
      <a:lt2>
        <a:srgbClr val="BBC1C6"/>
      </a:lt2>
      <a:accent1>
        <a:srgbClr val="668D8C"/>
      </a:accent1>
      <a:accent2>
        <a:srgbClr val="E30019"/>
      </a:accent2>
      <a:accent3>
        <a:srgbClr val="7AC5B9"/>
      </a:accent3>
      <a:accent4>
        <a:srgbClr val="5E646B"/>
      </a:accent4>
      <a:accent5>
        <a:srgbClr val="C5C1C6"/>
      </a:accent5>
      <a:accent6>
        <a:srgbClr val="006483"/>
      </a:accent6>
      <a:hlink>
        <a:srgbClr val="034A9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EM-2015" id="{13DBDD09-8A36-44C2-9212-14CB531DB168}" vid="{6691D78B-2200-4CAA-BEE1-440DD20ECE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60D72AE162DD499A1D4F41795A81E9" ma:contentTypeVersion="0" ma:contentTypeDescription="Create a new document." ma:contentTypeScope="" ma:versionID="8d25330c1ad8057dfbf716c68a857b9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143cffd92f1a4454141f07ab70bbb2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814E55-A658-41B4-8BDA-1B45A305C8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0AA92A4-5B77-458A-8334-EC427C205C7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A30790F-02B0-4D2F-AA3A-3AD73E3C1C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ADEM-2015</Template>
  <TotalTime>0</TotalTime>
  <Words>520</Words>
  <Application>Microsoft Office PowerPoint</Application>
  <PresentationFormat>Breitbild</PresentationFormat>
  <Paragraphs>105</Paragraphs>
  <Slides>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Agency FB</vt:lpstr>
      <vt:lpstr>Arial</vt:lpstr>
      <vt:lpstr>Bahnschrift Light Condensed</vt:lpstr>
      <vt:lpstr>Calibri</vt:lpstr>
      <vt:lpstr>Calibri Light</vt:lpstr>
      <vt:lpstr>Wingdings</vt:lpstr>
      <vt:lpstr>ADEM-2015</vt:lpstr>
      <vt:lpstr>Luxembourg’s Future Skills Initiative &amp; sector-level studies</vt:lpstr>
      <vt:lpstr>Future Skills Initiative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Questions?</vt:lpstr>
    </vt:vector>
  </TitlesOfParts>
  <Company>CTIE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Inès Baer</dc:creator>
  <cp:lastModifiedBy>Christine WITTE</cp:lastModifiedBy>
  <cp:revision>279</cp:revision>
  <cp:lastPrinted>2020-09-22T13:58:27Z</cp:lastPrinted>
  <dcterms:created xsi:type="dcterms:W3CDTF">2020-04-28T08:14:43Z</dcterms:created>
  <dcterms:modified xsi:type="dcterms:W3CDTF">2022-10-17T07:12:32Z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0x0101001E60D72AE162DD499A1D4F41795A81E9</vt:lpwstr>
  </property>
</Properties>
</file>