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305" r:id="rId4"/>
    <p:sldId id="304" r:id="rId5"/>
    <p:sldId id="303" r:id="rId6"/>
    <p:sldId id="300" r:id="rId7"/>
    <p:sldId id="306" r:id="rId8"/>
    <p:sldId id="307" r:id="rId9"/>
    <p:sldId id="308" r:id="rId10"/>
    <p:sldId id="309" r:id="rId11"/>
    <p:sldId id="310" r:id="rId12"/>
    <p:sldId id="314" r:id="rId13"/>
    <p:sldId id="313" r:id="rId14"/>
    <p:sldId id="316" r:id="rId15"/>
    <p:sldId id="311" r:id="rId16"/>
    <p:sldId id="312" r:id="rId17"/>
    <p:sldId id="315" r:id="rId18"/>
    <p:sldId id="2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412B9-C918-4D8E-BF8A-41BA714F86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4C63A2-EB89-45C5-A523-7117975FC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29A4-D0C2-4D4C-A4BC-508638A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7B097-AC41-49AC-80C3-5949BF28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7F07E-A155-4233-96A7-D938CF1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ABE7-F183-4A65-B787-8F18AAC83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1EB105-622E-4D85-B46F-43420C8B18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90BA9D-3BBF-4FDD-B63D-57E8F4E5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EBAAF-CE2E-46FE-8B39-DC607AF03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0E38-0A2A-4A53-94D2-BC67A7DE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A6714-0796-4F3B-8F38-2013A9508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0AE59-9501-4B39-82AC-1F03776D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D607-42A9-4D84-8428-C7F5E3C79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31BFE-8AD0-4362-85C4-AE53289BC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29B02-B3A7-4388-833E-A90F515F3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4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E21B6A8-0CC0-ED4B-9561-0E7132458E06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CB1463-3401-6E49-B2AE-7F94951D05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7416" y="337163"/>
            <a:ext cx="1185578" cy="1185578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D63C6F-7C73-864A-8473-63707ADADFCB}"/>
              </a:ext>
            </a:extLst>
          </p:cNvPr>
          <p:cNvSpPr/>
          <p:nvPr userDrawn="1"/>
        </p:nvSpPr>
        <p:spPr>
          <a:xfrm>
            <a:off x="123288" y="133350"/>
            <a:ext cx="11945426" cy="65913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437328-6064-F34B-99FA-0DF85E63AAB4}"/>
              </a:ext>
            </a:extLst>
          </p:cNvPr>
          <p:cNvSpPr txBox="1"/>
          <p:nvPr userDrawn="1"/>
        </p:nvSpPr>
        <p:spPr>
          <a:xfrm>
            <a:off x="7448158" y="6256765"/>
            <a:ext cx="460393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i="0">
                <a:solidFill>
                  <a:srgbClr val="002060"/>
                </a:solidFill>
                <a:latin typeface="Helvetica" pitchFamily="2" charset="0"/>
              </a:rPr>
              <a:t>SUNY</a:t>
            </a:r>
            <a:r>
              <a:rPr lang="en-US" sz="1600" b="0" i="0">
                <a:solidFill>
                  <a:srgbClr val="002060"/>
                </a:solidFill>
                <a:latin typeface="Helvetica" pitchFamily="2" charset="0"/>
              </a:rPr>
              <a:t> </a:t>
            </a:r>
            <a:r>
              <a:rPr lang="en-US" sz="1600" b="0" i="0">
                <a:solidFill>
                  <a:srgbClr val="002060"/>
                </a:solidFill>
                <a:latin typeface="Helvetica Light" panose="020B0403020202020204" pitchFamily="34" charset="0"/>
              </a:rPr>
              <a:t>THE STATE UNIVERSITY OF NEW YORK</a:t>
            </a:r>
          </a:p>
        </p:txBody>
      </p:sp>
    </p:spTree>
    <p:extLst>
      <p:ext uri="{BB962C8B-B14F-4D97-AF65-F5344CB8AC3E}">
        <p14:creationId xmlns:p14="http://schemas.microsoft.com/office/powerpoint/2010/main" val="412406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6F1C6-8C59-4014-A70E-E70846CF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D5304-C769-41DE-9A8F-909CDB423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05D02C-D6AF-417E-8F4C-2582097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0D72C-04A3-41D2-A37D-6B9BF9139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D0EB-A0EA-4C45-9FD5-D63EBAC09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3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E53BD-40A9-41CA-B6B8-B01C000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9F388-31F8-49EA-9C36-2C084AC56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48139-D068-4D4B-B8E7-2099A810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102-5CAD-4F35-98B7-E37C6A2D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73333-78AF-491D-A147-0061D286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A33EE-AEF6-4AD7-881D-DEBBADCF3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F2C02-D8CB-4913-AFCC-0BF01524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FD8F8F-0AEB-45B3-928C-7F283F72A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11922-B6C7-438D-BBFF-6DBF59E7E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343E2-1671-4D18-B3AE-D9060B60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E9C52-8774-4600-8000-66DB2EB8E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4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595C-CD1F-49E4-8669-D467AC1A0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335C96-6E4E-4C79-9B4C-0151655F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DFA3F-8E5B-4BDA-B395-ACA7E491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AEC0C0-F4B0-48AF-BC8A-64C030636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FD82A-4535-4F39-8B7C-B31B04B8F9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22D0-3570-4AE4-A04F-8A77E011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D07062-DCA9-43AC-BCF7-2DC071384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B1C39D-BA72-40A6-A6DA-BD6DA4EC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8FA67-2388-4736-A32B-538F2ADCE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16167D-B9B5-4AED-8818-AB722996C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27B78-8C4F-4251-9AED-A3C3EC2D1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5A30E-DCCD-4EC0-9137-F3DCFEFCC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1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990C6-00C4-473C-9945-C3094C72C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0111C7-DA55-447C-9BE9-38AF3536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45B06-6644-4F41-BEEB-0924D06F1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0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8AC61-D807-4451-81C2-48680C84A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C2D5B5-95D2-49CB-8A62-6057E76F3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A32ADC-E44F-48C9-8FD6-1C785B54E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26C78-23AE-45C8-84BE-47D86BA1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E5BE11-655F-4C07-84E9-6C4E20125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07314C-05FB-4706-A0C0-E0F7EE102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76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F6ABD-43BB-46DC-9A25-1B802F18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EC7FB-0880-4E62-8E29-A2A2390E53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C527A5-0987-41F8-8CD6-77192352E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BEAC1-915D-452A-AD61-62049C05F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B414D-A84C-4E92-8BE2-0EAA29E97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11FE04-4310-41D8-8297-B756F667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F538A0-13CB-4A87-A6C2-B933D460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D5E026-82BB-420E-8557-B28B08AAB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E453-13E4-4836-9538-93C568A9FC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9B991-76C1-41D1-9193-C74B6C8FA8F2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67419-89E7-418A-BD67-DC8C8C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3F225-F49F-41CA-9811-B8C55F56F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87677-EC6F-4316-8CCF-3F8ABA33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6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378331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slcny.libanswers.com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lcny.libanswers.com/faq/377271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UNY brand color palette&#10;">
            <a:extLst>
              <a:ext uri="{FF2B5EF4-FFF2-40B4-BE49-F238E27FC236}">
                <a16:creationId xmlns:a16="http://schemas.microsoft.com/office/drawing/2014/main" id="{DA505A40-C5D5-A047-AB3A-EADB79BA40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61763" y="-5194419"/>
            <a:ext cx="8648700" cy="4724400"/>
          </a:xfrm>
          <a:prstGeom prst="rect">
            <a:avLst/>
          </a:prstGeom>
        </p:spPr>
      </p:pic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330957"/>
            <a:ext cx="3289303" cy="328930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8FED0B1-9072-2141-8E83-CC5FD0CE2F5B}"/>
              </a:ext>
            </a:extLst>
          </p:cNvPr>
          <p:cNvSpPr txBox="1"/>
          <p:nvPr/>
        </p:nvSpPr>
        <p:spPr>
          <a:xfrm>
            <a:off x="134471" y="4890277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Helvetica" pitchFamily="2" charset="0"/>
              </a:rPr>
              <a:t>New Alma Borrowing and Lending Request List Interface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734AB-3F9E-4647-89BF-C8A7523B9365}"/>
              </a:ext>
            </a:extLst>
          </p:cNvPr>
          <p:cNvSpPr txBox="1"/>
          <p:nvPr/>
        </p:nvSpPr>
        <p:spPr>
          <a:xfrm>
            <a:off x="134471" y="5403340"/>
            <a:ext cx="1193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B0F0"/>
                </a:solidFill>
                <a:latin typeface="Helvetica" pitchFamily="2" charset="0"/>
              </a:rPr>
              <a:t>October 19, 2022</a:t>
            </a:r>
          </a:p>
        </p:txBody>
      </p:sp>
    </p:spTree>
    <p:extLst>
      <p:ext uri="{BB962C8B-B14F-4D97-AF65-F5344CB8AC3E}">
        <p14:creationId xmlns:p14="http://schemas.microsoft.com/office/powerpoint/2010/main" val="1366931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41DE29-AE46-4703-9419-2A442A55E6E1}"/>
              </a:ext>
            </a:extLst>
          </p:cNvPr>
          <p:cNvSpPr txBox="1"/>
          <p:nvPr/>
        </p:nvSpPr>
        <p:spPr>
          <a:xfrm>
            <a:off x="365223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64B6E6-6C97-4B30-9B34-267AC83FEA90}"/>
              </a:ext>
            </a:extLst>
          </p:cNvPr>
          <p:cNvSpPr txBox="1"/>
          <p:nvPr/>
        </p:nvSpPr>
        <p:spPr>
          <a:xfrm>
            <a:off x="931785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NEW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06FA241-D359-4B03-9AD3-D6FAB780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52" y="3057154"/>
            <a:ext cx="7329883" cy="1719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D99F50E-336F-4C25-8DD6-8631D3976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5425" y="3057154"/>
            <a:ext cx="2933700" cy="2085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78479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now view and edit requests without navigating away from the request list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Clicking on a request will display additional information to the right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General request info (External ID, partner, etc.), citation information, notes/alerts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Citation information can be edited from this 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still use the Edit function to see additional information (request history,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rota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) and edit non-citation information (requester, pickup location)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The Edit function now opens a new window on the right rather than opening an entirely new page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69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3942E8-173F-48BC-88BC-9D99C5EE8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037" y="1854968"/>
            <a:ext cx="9874928" cy="39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2299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5" y="1914482"/>
            <a:ext cx="99344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Custom request label feature added to new request list interface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Labels must be a single word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add multiple labels to a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Labels are a facet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Could potentially be used like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ILLiad’s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 custom queue feature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Manage Labels function in Action menu does not work reliably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Much easier to add labels once you open a request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Unable to remove labels from label list once they’ve been created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Submitted case to Ex Libris (case # 06534721)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FAQ: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https://slcny.libanswers.com/faq/378331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4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865DC9-4DC0-4347-9A47-14CC138AA7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510" y="1994865"/>
            <a:ext cx="10486979" cy="36136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2165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Other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100831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Refresh function has been moved and switched from a link to a button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Select All function no longer has a label (it’s just a checkbox)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Remove Request and Change Status are now in the Action dropdown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Manage Fulfillment Options function has been renamed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Print Items: Create Move Request &amp; Create Digitization Request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Digital Items: Download Electronic Resource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Alma now adding alerts to requests to lending requests when move requests are created and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Alerts are pointless and can be ignored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Submitted case to see these alerts can be suppressed (case # 06532597)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394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Known Issues with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Date facets (Creation Date, Update Date, Due Date) do not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Submitted case to Ex Libris (case #06532268)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Reports </a:t>
            </a:r>
            <a:r>
              <a:rPr lang="en-US" sz="2400">
                <a:solidFill>
                  <a:srgbClr val="000000"/>
                </a:solidFill>
                <a:latin typeface="Helvetica" pitchFamily="2" charset="0"/>
              </a:rPr>
              <a:t>of new search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function not returning correct results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Problem seems to be intermittent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Trying to document problem so we can submit a case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Article titles much more difficult to copy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Have to open the request before you can copy article title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Suggest using the Download Electronic Resource function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945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Known Issues with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If you notice a problem with the new interface, please submit a ticket to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info@slcny.libanswers.com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Please provide specific examples of problem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Document problem as thoroughly as possible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SLS will submit a case on SUNY’s behalf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922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UNY Logo">
            <a:extLst>
              <a:ext uri="{FF2B5EF4-FFF2-40B4-BE49-F238E27FC236}">
                <a16:creationId xmlns:a16="http://schemas.microsoft.com/office/drawing/2014/main" id="{7C153E8F-FBDB-D54C-929C-BE86FFE85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348" y="1784348"/>
            <a:ext cx="3289303" cy="328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3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Agenda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Timeline of changes to borrowing and lending request list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How to opt in and out of new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Major differences between old and new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Known issues with new interface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Demo of new interface</a:t>
            </a:r>
            <a:endParaRPr lang="en-US" sz="16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1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New Alma Borrowing and Lending Request List Interface Timeline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August 2022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Ex Libris included a new interface for the borrowing and lending resource sharing request list interfaces in the Alma update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currently need to opt in to use the new interface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November 2022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The new interface will become the default interface for all users once the November Alma update is released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You’ll be able to opt out of the new interface until February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Helvetica" pitchFamily="2" charset="0"/>
              </a:rPr>
              <a:t>February 2023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: The old interface will no longer be available once the February 2023 Alma update is released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All SLS resource sharing FAQs will be updated by February 2023</a:t>
            </a:r>
          </a:p>
        </p:txBody>
      </p:sp>
    </p:spTree>
    <p:extLst>
      <p:ext uri="{BB962C8B-B14F-4D97-AF65-F5344CB8AC3E}">
        <p14:creationId xmlns:p14="http://schemas.microsoft.com/office/powerpoint/2010/main" val="913633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New Alma Borrowing and Lending Request List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9943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Tasks widget on the main Alma page has not been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General layout of borrowing and lending requests lists hasn’t changed significantly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Facets still on left and requests still on right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New borrowing and lending request list interface is designed to be less </a:t>
            </a: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clicky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Clicking on a request will open a new window within same browser page, so need to navigate between pages greatly reduced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Modeled after Rapido’s borrowing and lending request list interface</a:t>
            </a:r>
          </a:p>
        </p:txBody>
      </p:sp>
    </p:spTree>
    <p:extLst>
      <p:ext uri="{BB962C8B-B14F-4D97-AF65-F5344CB8AC3E}">
        <p14:creationId xmlns:p14="http://schemas.microsoft.com/office/powerpoint/2010/main" val="2968791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Opting In to the New Interface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942242" y="1914482"/>
            <a:ext cx="100927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Opt-In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 person icon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Click “Feature Rollout Configuration”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Slide “Turn on new layout” button to right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can opt back out using this same process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Opting in and out of the new interface will not impact other Alma users at your institution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FAQ: </a:t>
            </a:r>
            <a:r>
              <a:rPr lang="en-US" sz="2400" dirty="0">
                <a:solidFill>
                  <a:srgbClr val="000000"/>
                </a:solidFill>
                <a:latin typeface="Helvetica" pitchFamily="2" charset="0"/>
                <a:hlinkClick r:id="rId2"/>
              </a:rPr>
              <a:t>https://slcny.libanswers.com/faq/377271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48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Opting In to the New Interface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317A0A8-6AF2-4719-B8DF-83E9DDD18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113" y="2038769"/>
            <a:ext cx="4233994" cy="35452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290BAA9-2D7A-4A33-B10F-0F495ECD8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1501" y="2342965"/>
            <a:ext cx="5437409" cy="26050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161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 search function added to interface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Activity Status dropdown has been removed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Activity Status now included in Facets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Facet set to “Active” by default when you go to borrowing or lending request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Removing “Active” facet causes all requests still in Alma to appear in request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You had to actively search for specific requests in old interface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Requests that have been cleaned up by the Resource Sharing Completed Request Cleanup Job will not appear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Information about cleaned up requests still in Analytics</a:t>
            </a:r>
          </a:p>
        </p:txBody>
      </p:sp>
    </p:spTree>
    <p:extLst>
      <p:ext uri="{BB962C8B-B14F-4D97-AF65-F5344CB8AC3E}">
        <p14:creationId xmlns:p14="http://schemas.microsoft.com/office/powerpoint/2010/main" val="1189918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B9FF39-0CC8-43E0-B4E3-61C6F9F26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113" y="3057154"/>
            <a:ext cx="6981825" cy="2324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ABC4A07-2E75-4EB8-93A5-C5091F17F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918" y="3057154"/>
            <a:ext cx="2495550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641DE29-AE46-4703-9419-2A442A55E6E1}"/>
              </a:ext>
            </a:extLst>
          </p:cNvPr>
          <p:cNvSpPr txBox="1"/>
          <p:nvPr/>
        </p:nvSpPr>
        <p:spPr>
          <a:xfrm>
            <a:off x="365223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64B6E6-6C97-4B30-9B34-267AC83FEA90}"/>
              </a:ext>
            </a:extLst>
          </p:cNvPr>
          <p:cNvSpPr txBox="1"/>
          <p:nvPr/>
        </p:nvSpPr>
        <p:spPr>
          <a:xfrm>
            <a:off x="9317855" y="2170633"/>
            <a:ext cx="9195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solidFill>
                  <a:srgbClr val="000000"/>
                </a:solidFill>
                <a:latin typeface="Helvetica" pitchFamily="2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18392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E1771CD-57DB-1949-94FE-B5520A827517}"/>
              </a:ext>
            </a:extLst>
          </p:cNvPr>
          <p:cNvSpPr txBox="1"/>
          <p:nvPr/>
        </p:nvSpPr>
        <p:spPr>
          <a:xfrm>
            <a:off x="2491309" y="508761"/>
            <a:ext cx="7360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Helvetica" pitchFamily="2" charset="0"/>
              </a:rPr>
              <a:t>Major Differences Between Old and New Interfaces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509B31-5CE7-6944-9A55-8297A17CB8F4}"/>
              </a:ext>
            </a:extLst>
          </p:cNvPr>
          <p:cNvSpPr/>
          <p:nvPr/>
        </p:nvSpPr>
        <p:spPr>
          <a:xfrm>
            <a:off x="1333577" y="1914482"/>
            <a:ext cx="97368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Assigned to Me, Unassigned, and Assigned to Others tabs have been removed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Assignee is now a facet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Assignee is at bottom of facet list, so it is easy to miss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Request assignment functionality has not changed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Helvetica" pitchFamily="2" charset="0"/>
              </a:rPr>
              <a:t>If you would like to turn off automatic request assignment features, go to Configuration | Fulfillment | General | Other Settings and change the following settings to “true”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rs_disable_borrowing_auto_assign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Helvetica" pitchFamily="2" charset="0"/>
              </a:rPr>
              <a:t>rs_disable_lending_auto_assign</a:t>
            </a:r>
            <a:endParaRPr lang="en-US" sz="2400" dirty="0">
              <a:solidFill>
                <a:srgbClr val="000000"/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01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963</Words>
  <Application>Microsoft Office PowerPoint</Application>
  <PresentationFormat>Widescreen</PresentationFormat>
  <Paragraphs>109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Helvetica</vt:lpstr>
      <vt:lpstr>Helvetica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Jackson</dc:creator>
  <cp:lastModifiedBy>Tim Jackson</cp:lastModifiedBy>
  <cp:revision>195</cp:revision>
  <dcterms:created xsi:type="dcterms:W3CDTF">2022-02-22T23:15:54Z</dcterms:created>
  <dcterms:modified xsi:type="dcterms:W3CDTF">2022-10-19T16:32:00Z</dcterms:modified>
</cp:coreProperties>
</file>