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5" r:id="rId5"/>
    <p:sldId id="264" r:id="rId6"/>
    <p:sldId id="2147478693" r:id="rId7"/>
    <p:sldId id="2147478694" r:id="rId8"/>
    <p:sldId id="2147478695" r:id="rId9"/>
    <p:sldId id="330" r:id="rId10"/>
    <p:sldId id="214747869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yn Karner" initials="CK" lastIdx="3" clrIdx="0">
    <p:extLst>
      <p:ext uri="{19B8F6BF-5375-455C-9EA6-DF929625EA0E}">
        <p15:presenceInfo xmlns:p15="http://schemas.microsoft.com/office/powerpoint/2012/main" userId="S-1-5-21-411519910-647668644-2492632495-25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7DC"/>
    <a:srgbClr val="9BCBDC"/>
    <a:srgbClr val="F7B31D"/>
    <a:srgbClr val="97C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2484" autoAdjust="0"/>
  </p:normalViewPr>
  <p:slideViewPr>
    <p:cSldViewPr snapToGrid="0" snapToObjects="1">
      <p:cViewPr varScale="1">
        <p:scale>
          <a:sx n="91" d="100"/>
          <a:sy n="91" d="100"/>
        </p:scale>
        <p:origin x="10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047CF-4FFB-D64E-B885-3F9E900A2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213D9-FDC1-8C43-BA8B-BB93B2D5A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4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Addiction Care Today. (n.d.). </a:t>
            </a:r>
            <a:r>
              <a:rPr lang="en-US" i="1" dirty="0"/>
              <a:t>Addiction Care Today – Walk-In Walk Out </a:t>
            </a:r>
            <a:r>
              <a:rPr lang="en-US" i="0" dirty="0"/>
              <a:t>[Flyer]. https://www.brownhealth.org/centers-services/addiction-medicine/act-addiction-care-today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213D9-FDC1-8C43-BA8B-BB93B2D5A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8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MapQuest. (n.d.). </a:t>
            </a:r>
            <a:r>
              <a:rPr lang="en-US" i="0" dirty="0"/>
              <a:t>[Image of Lifespan Recovery Center]. 	https://www.mapquest.com/_next/image?url=https%3A%2F%2Fs3.amazonaws.com%2Fp.assets.lssdev.com%2Fclient_images%2F6%2F2%2F8%2Fe%2F6%2F4053567%2Ftmp37bbb5d00947bbad86374e2eaa2d9b3d199	2c6b7c8551a1fa9623ea28f4c8ccb.jpg&amp;w=1920&amp;q=75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213D9-FDC1-8C43-BA8B-BB93B2D5AD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8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Rhode Island Department of Health. (2024). </a:t>
            </a:r>
            <a:r>
              <a:rPr lang="en-US" i="1" dirty="0"/>
              <a:t>Community Health Worker Logo </a:t>
            </a:r>
            <a:r>
              <a:rPr lang="en-US" i="0" dirty="0"/>
              <a:t>[Image]. https://health.ri.gov/img/logos/chw-logo.png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213D9-FDC1-8C43-BA8B-BB93B2D5AD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9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All – Pat last then Introduces the Practices </a:t>
            </a:r>
            <a:endParaRPr dirty="0"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 rot="10800000">
            <a:off x="0" y="0"/>
            <a:ext cx="12192000" cy="6954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E951E-1C9B-F949-930B-A91BC84E0B6B}"/>
              </a:ext>
            </a:extLst>
          </p:cNvPr>
          <p:cNvSpPr/>
          <p:nvPr userDrawn="1"/>
        </p:nvSpPr>
        <p:spPr>
          <a:xfrm>
            <a:off x="-1" y="96478"/>
            <a:ext cx="12192000" cy="721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DA2D1-44B0-6E47-BB2D-EBAE7A80A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8" y="2710929"/>
            <a:ext cx="10873498" cy="1177550"/>
          </a:xfrm>
        </p:spPr>
        <p:txBody>
          <a:bodyPr anchor="b">
            <a:normAutofit/>
          </a:bodyPr>
          <a:lstStyle>
            <a:lvl1pPr algn="l">
              <a:defRPr sz="5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0E501-A3A1-6942-B050-33FAAA70AE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578" y="4266996"/>
            <a:ext cx="10873498" cy="1006120"/>
          </a:xfrm>
        </p:spPr>
        <p:txBody>
          <a:bodyPr/>
          <a:lstStyle>
            <a:lvl1pPr marL="0" marR="0" indent="0" algn="l" defTabSz="91448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41" indent="0" algn="ctr">
              <a:buNone/>
              <a:defRPr sz="2001"/>
            </a:lvl2pPr>
            <a:lvl3pPr marL="914484" indent="0" algn="ctr">
              <a:buNone/>
              <a:defRPr sz="1801"/>
            </a:lvl3pPr>
            <a:lvl4pPr marL="1371725" indent="0" algn="ctr">
              <a:buNone/>
              <a:defRPr sz="1600"/>
            </a:lvl4pPr>
            <a:lvl5pPr marL="1828966" indent="0" algn="ctr">
              <a:buNone/>
              <a:defRPr sz="1600"/>
            </a:lvl5pPr>
            <a:lvl6pPr marL="2286209" indent="0" algn="ctr">
              <a:buNone/>
              <a:defRPr sz="1600"/>
            </a:lvl6pPr>
            <a:lvl7pPr marL="2743449" indent="0" algn="ctr">
              <a:buNone/>
              <a:defRPr sz="1600"/>
            </a:lvl7pPr>
            <a:lvl8pPr marL="3200692" indent="0" algn="ctr">
              <a:buNone/>
              <a:defRPr sz="1600"/>
            </a:lvl8pPr>
            <a:lvl9pPr marL="3657933" indent="0" algn="ctr">
              <a:buNone/>
              <a:defRPr sz="1600"/>
            </a:lvl9pPr>
          </a:lstStyle>
          <a:p>
            <a:r>
              <a:rPr lang="en-US" dirty="0"/>
              <a:t>Click to edit Master subtitle style (Names, Titles) </a:t>
            </a:r>
            <a:r>
              <a:rPr lang="en-US" b="1" dirty="0"/>
              <a:t>(Committee Name)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dirty="0"/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Date)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ECF62-4C0A-AE42-87A4-736CEA02F606}"/>
              </a:ext>
            </a:extLst>
          </p:cNvPr>
          <p:cNvSpPr/>
          <p:nvPr userDrawn="1"/>
        </p:nvSpPr>
        <p:spPr>
          <a:xfrm>
            <a:off x="0" y="6297770"/>
            <a:ext cx="12192000" cy="560232"/>
          </a:xfrm>
          <a:prstGeom prst="rect">
            <a:avLst/>
          </a:prstGeom>
          <a:solidFill>
            <a:srgbClr val="F7B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451041A-816A-D749-9970-4F0089116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006" y="921308"/>
            <a:ext cx="5079987" cy="141110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915534" y="5873038"/>
            <a:ext cx="424558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Care Transformation Collaborative of RI</a:t>
            </a:r>
          </a:p>
        </p:txBody>
      </p:sp>
    </p:spTree>
    <p:extLst>
      <p:ext uri="{BB962C8B-B14F-4D97-AF65-F5344CB8AC3E}">
        <p14:creationId xmlns:p14="http://schemas.microsoft.com/office/powerpoint/2010/main" val="275774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A5F8-CC02-794C-8091-3CDDCFCF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B3395-4A47-5244-8986-53DF27673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1" indent="0">
              <a:buNone/>
              <a:defRPr sz="2801"/>
            </a:lvl2pPr>
            <a:lvl3pPr marL="914484" indent="0">
              <a:buNone/>
              <a:defRPr sz="2400"/>
            </a:lvl3pPr>
            <a:lvl4pPr marL="1371725" indent="0">
              <a:buNone/>
              <a:defRPr sz="2001"/>
            </a:lvl4pPr>
            <a:lvl5pPr marL="1828966" indent="0">
              <a:buNone/>
              <a:defRPr sz="2001"/>
            </a:lvl5pPr>
            <a:lvl6pPr marL="2286209" indent="0">
              <a:buNone/>
              <a:defRPr sz="2001"/>
            </a:lvl6pPr>
            <a:lvl7pPr marL="2743449" indent="0">
              <a:buNone/>
              <a:defRPr sz="2001"/>
            </a:lvl7pPr>
            <a:lvl8pPr marL="3200692" indent="0">
              <a:buNone/>
              <a:defRPr sz="2001"/>
            </a:lvl8pPr>
            <a:lvl9pPr marL="3657933" indent="0">
              <a:buNone/>
              <a:defRPr sz="200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65766-4AA8-524E-99FC-04D31DC10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1" indent="0">
              <a:buNone/>
              <a:defRPr sz="1399"/>
            </a:lvl2pPr>
            <a:lvl3pPr marL="914484" indent="0">
              <a:buNone/>
              <a:defRPr sz="1201"/>
            </a:lvl3pPr>
            <a:lvl4pPr marL="1371725" indent="0">
              <a:buNone/>
              <a:defRPr sz="1001"/>
            </a:lvl4pPr>
            <a:lvl5pPr marL="1828966" indent="0">
              <a:buNone/>
              <a:defRPr sz="1001"/>
            </a:lvl5pPr>
            <a:lvl6pPr marL="2286209" indent="0">
              <a:buNone/>
              <a:defRPr sz="1001"/>
            </a:lvl6pPr>
            <a:lvl7pPr marL="2743449" indent="0">
              <a:buNone/>
              <a:defRPr sz="1001"/>
            </a:lvl7pPr>
            <a:lvl8pPr marL="3200692" indent="0">
              <a:buNone/>
              <a:defRPr sz="1001"/>
            </a:lvl8pPr>
            <a:lvl9pPr marL="3657933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8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9A4E-0AE5-9F42-877E-12AC156F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3848-E5D0-9243-9A93-C6867418A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60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BFEB-0562-784E-879B-7B5CFFC2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1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E419B-108F-3D47-94D0-9EE12689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1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54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374B-7ADE-5E49-B2E3-4462C1D3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1E23-87F2-A04D-925F-C6B364AA3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299C1-3111-9140-A8A0-A0D31B249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71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41517-3188-F645-B0E6-B9C1BA6A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641683"/>
            <a:ext cx="10515601" cy="10490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09903-DA49-8D48-A2AC-32F4C6C4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1" indent="0">
              <a:buNone/>
              <a:defRPr sz="2001" b="1"/>
            </a:lvl2pPr>
            <a:lvl3pPr marL="914484" indent="0">
              <a:buNone/>
              <a:defRPr sz="1801" b="1"/>
            </a:lvl3pPr>
            <a:lvl4pPr marL="1371725" indent="0">
              <a:buNone/>
              <a:defRPr sz="1600" b="1"/>
            </a:lvl4pPr>
            <a:lvl5pPr marL="1828966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49" indent="0">
              <a:buNone/>
              <a:defRPr sz="1600" b="1"/>
            </a:lvl7pPr>
            <a:lvl8pPr marL="3200692" indent="0">
              <a:buNone/>
              <a:defRPr sz="1600" b="1"/>
            </a:lvl8pPr>
            <a:lvl9pPr marL="36579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48030-8A58-ED4F-A7B8-4A1DD16F1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4FA6-04E8-B341-A50C-B4B577374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1" indent="0">
              <a:buNone/>
              <a:defRPr sz="2001" b="1"/>
            </a:lvl2pPr>
            <a:lvl3pPr marL="914484" indent="0">
              <a:buNone/>
              <a:defRPr sz="1801" b="1"/>
            </a:lvl3pPr>
            <a:lvl4pPr marL="1371725" indent="0">
              <a:buNone/>
              <a:defRPr sz="1600" b="1"/>
            </a:lvl4pPr>
            <a:lvl5pPr marL="1828966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49" indent="0">
              <a:buNone/>
              <a:defRPr sz="1600" b="1"/>
            </a:lvl7pPr>
            <a:lvl8pPr marL="3200692" indent="0">
              <a:buNone/>
              <a:defRPr sz="1600" b="1"/>
            </a:lvl8pPr>
            <a:lvl9pPr marL="36579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E830F-9150-D541-B7C9-17FABC87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01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DFA0-E515-054E-9B8F-95152ADB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85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20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E4E8-6EFE-5F46-8687-102AF32F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41684"/>
            <a:ext cx="3932237" cy="14157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D1BB-297C-9045-926B-51C3101E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4504F-9A18-F54A-A3DD-00A84B7C8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1" indent="0">
              <a:buNone/>
              <a:defRPr sz="1399"/>
            </a:lvl2pPr>
            <a:lvl3pPr marL="914484" indent="0">
              <a:buNone/>
              <a:defRPr sz="1201"/>
            </a:lvl3pPr>
            <a:lvl4pPr marL="1371725" indent="0">
              <a:buNone/>
              <a:defRPr sz="1001"/>
            </a:lvl4pPr>
            <a:lvl5pPr marL="1828966" indent="0">
              <a:buNone/>
              <a:defRPr sz="1001"/>
            </a:lvl5pPr>
            <a:lvl6pPr marL="2286209" indent="0">
              <a:buNone/>
              <a:defRPr sz="1001"/>
            </a:lvl6pPr>
            <a:lvl7pPr marL="2743449" indent="0">
              <a:buNone/>
              <a:defRPr sz="1001"/>
            </a:lvl7pPr>
            <a:lvl8pPr marL="3200692" indent="0">
              <a:buNone/>
              <a:defRPr sz="1001"/>
            </a:lvl8pPr>
            <a:lvl9pPr marL="3657933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01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19"/>
            <a:ext cx="3200400" cy="2148839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334" y="807480"/>
            <a:ext cx="7066804" cy="5390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395144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9252F06-D974-4759-ACE9-A161C6DF30CD}" type="datetime1">
              <a:rPr lang="en-US"/>
              <a:pPr>
                <a:defRPr/>
              </a:pPr>
              <a:t>10/21/2024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5293" y="6363574"/>
            <a:ext cx="6507051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254" y="6363573"/>
            <a:ext cx="81888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F8873A4-313D-4173-B1C4-3F2E1433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6074C9D-37D3-E142-BCD5-C65A82F2F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8718" y="130147"/>
            <a:ext cx="2438400" cy="6773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849BE6-9366-0C45-9026-E567CDB39409}"/>
              </a:ext>
            </a:extLst>
          </p:cNvPr>
          <p:cNvCxnSpPr>
            <a:cxnSpLocks/>
          </p:cNvCxnSpPr>
          <p:nvPr userDrawn="1"/>
        </p:nvCxnSpPr>
        <p:spPr>
          <a:xfrm>
            <a:off x="176462" y="641684"/>
            <a:ext cx="11806990" cy="0"/>
          </a:xfrm>
          <a:prstGeom prst="line">
            <a:avLst/>
          </a:prstGeom>
          <a:ln w="25400">
            <a:solidFill>
              <a:srgbClr val="F7B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>
            <a:off x="0" y="6306422"/>
            <a:ext cx="12192000" cy="546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4F952F-5EBD-B441-98F8-D43B76A3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684"/>
            <a:ext cx="10515601" cy="104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CA2F-EAC7-514E-9EB6-8FA6917AA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EB6A-119A-4D49-B591-91D20A88E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E217-D37F-3B46-A238-743F9246B98D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E5736-0CB6-7643-84E5-931F2AB59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C9676-5C45-234F-83F7-F8661B507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0205-19D0-7E4A-9ED8-815C205B56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6074C9D-37D3-E142-BCD5-C65A82F2F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608718" y="130147"/>
            <a:ext cx="2438400" cy="6773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849BE6-9366-0C45-9026-E567CDB39409}"/>
              </a:ext>
            </a:extLst>
          </p:cNvPr>
          <p:cNvCxnSpPr>
            <a:cxnSpLocks/>
          </p:cNvCxnSpPr>
          <p:nvPr userDrawn="1"/>
        </p:nvCxnSpPr>
        <p:spPr>
          <a:xfrm>
            <a:off x="176462" y="641684"/>
            <a:ext cx="11806990" cy="0"/>
          </a:xfrm>
          <a:prstGeom prst="line">
            <a:avLst/>
          </a:prstGeom>
          <a:ln w="25400">
            <a:solidFill>
              <a:srgbClr val="F7B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0FD2E4-E973-8545-837D-308335615927}"/>
              </a:ext>
            </a:extLst>
          </p:cNvPr>
          <p:cNvSpPr/>
          <p:nvPr userDrawn="1"/>
        </p:nvSpPr>
        <p:spPr>
          <a:xfrm>
            <a:off x="0" y="6396911"/>
            <a:ext cx="12192000" cy="4610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4E323F0-759C-C749-AA22-883B54398341}"/>
              </a:ext>
            </a:extLst>
          </p:cNvPr>
          <p:cNvSpPr txBox="1">
            <a:spLocks/>
          </p:cNvSpPr>
          <p:nvPr userDrawn="1"/>
        </p:nvSpPr>
        <p:spPr>
          <a:xfrm>
            <a:off x="838201" y="644842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A414-2E57-E141-944D-0E383832F5B5}" type="datetime1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463CF-D589-5343-9B25-534697E39CF9}"/>
              </a:ext>
            </a:extLst>
          </p:cNvPr>
          <p:cNvSpPr txBox="1">
            <a:spLocks/>
          </p:cNvSpPr>
          <p:nvPr userDrawn="1"/>
        </p:nvSpPr>
        <p:spPr>
          <a:xfrm>
            <a:off x="8763002" y="644842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81F0205-19D0-7E4A-9ED8-815C205B56F5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2"/>
          <p:cNvSpPr txBox="1">
            <a:spLocks/>
          </p:cNvSpPr>
          <p:nvPr userDrawn="1"/>
        </p:nvSpPr>
        <p:spPr>
          <a:xfrm>
            <a:off x="3581401" y="6451940"/>
            <a:ext cx="50413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Prepared by Care Transformation Collaborative of RI</a:t>
            </a:r>
          </a:p>
        </p:txBody>
      </p:sp>
    </p:spTree>
    <p:extLst>
      <p:ext uri="{BB962C8B-B14F-4D97-AF65-F5344CB8AC3E}">
        <p14:creationId xmlns:p14="http://schemas.microsoft.com/office/powerpoint/2010/main" val="22090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</p:sldLayoutIdLst>
  <p:hf hdr="0" ftr="0" dt="0"/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44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62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3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46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87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828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1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2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5" indent="-228621" algn="l" defTabSz="914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6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9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2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3" algn="l" defTabSz="9144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pivestei@ctc-ri.or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image" Target="../media/image7.png"/><Relationship Id="rId7" Type="http://schemas.openxmlformats.org/officeDocument/2006/relationships/image" Target="../media/image11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F9D0-177F-F74F-A413-EB4552D23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9" y="1881635"/>
            <a:ext cx="10988843" cy="2042694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1" dirty="0">
                <a:latin typeface="Arial" panose="020B0604020202020204" pitchFamily="34" charset="0"/>
                <a:cs typeface="Arial" panose="020B0604020202020204" pitchFamily="34" charset="0"/>
              </a:rPr>
              <a:t>Addressing Alcohol Use Disorder (AUD) in Primary Care Think Tank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9FD27-3215-7646-8BC6-07EB71AFD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578" y="4149213"/>
            <a:ext cx="10988843" cy="143096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Session 2 </a:t>
            </a:r>
          </a:p>
          <a:p>
            <a:pPr algn="ctr"/>
            <a:r>
              <a:rPr lang="en-US" i="1" dirty="0"/>
              <a:t>Community Resources and Community Health Workers in the ED</a:t>
            </a:r>
            <a:endParaRPr lang="en-US" b="1" i="1" dirty="0"/>
          </a:p>
          <a:p>
            <a:pPr algn="ctr"/>
            <a:r>
              <a:rPr lang="en-US" dirty="0"/>
              <a:t>October 21</a:t>
            </a:r>
            <a:r>
              <a:rPr lang="en-US" baseline="30000" dirty="0"/>
              <a:t>st</a:t>
            </a:r>
            <a:r>
              <a:rPr lang="en-US" dirty="0"/>
              <a:t>, 2024, 12:00-1:00PM</a:t>
            </a:r>
          </a:p>
        </p:txBody>
      </p:sp>
    </p:spTree>
    <p:extLst>
      <p:ext uri="{BB962C8B-B14F-4D97-AF65-F5344CB8AC3E}">
        <p14:creationId xmlns:p14="http://schemas.microsoft.com/office/powerpoint/2010/main" val="2208498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71F788-ED52-0977-7B2A-130E9B40AFFD}"/>
              </a:ext>
            </a:extLst>
          </p:cNvPr>
          <p:cNvSpPr txBox="1"/>
          <p:nvPr/>
        </p:nvSpPr>
        <p:spPr>
          <a:xfrm>
            <a:off x="356635" y="796840"/>
            <a:ext cx="106362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Addiction Care Today. (n.d.). </a:t>
            </a:r>
            <a:r>
              <a:rPr lang="en-US" sz="1400" i="1" dirty="0">
                <a:solidFill>
                  <a:schemeClr val="accent6"/>
                </a:solidFill>
              </a:rPr>
              <a:t>Addiction Care Today – Walk-In Walk Out</a:t>
            </a:r>
            <a:r>
              <a:rPr lang="en-US" sz="1400" dirty="0">
                <a:solidFill>
                  <a:schemeClr val="accent6"/>
                </a:solidFill>
              </a:rPr>
              <a:t> [Poster]. https://www.brownhealth.org/centers-services/addiction-	medicine/act-addiction-care-today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MapQuest. (n.d.). (Image of Lifespan Recovery Center’s front entrance). 	https://www.mapquest.com/_next/image?url=https%3A%2F%2Fs3.amazonaws.com%2Fp.assets.lssdev.com%2Fclient_images%2F%	2F2%2F8%2Fe%2F6%2F4053567%2Ftmp37bbb5d00947bbad86374e2eaa2d9b3d199	2c6b7c8551a1fa9623ea28f4c8ccb.jpg&amp;w=1920&amp;q=75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Rhode Island Department of Health. (2024). </a:t>
            </a:r>
            <a:r>
              <a:rPr lang="en-US" sz="1400" i="1" dirty="0">
                <a:solidFill>
                  <a:schemeClr val="accent6"/>
                </a:solidFill>
              </a:rPr>
              <a:t>Community Health Worker Logo </a:t>
            </a:r>
            <a:r>
              <a:rPr lang="en-US" sz="1400" dirty="0">
                <a:solidFill>
                  <a:schemeClr val="accent6"/>
                </a:solidFill>
              </a:rPr>
              <a:t>[Image]. https://health.ri.gov/img/logos/chw-logo.png</a:t>
            </a:r>
          </a:p>
        </p:txBody>
      </p:sp>
      <p:sp>
        <p:nvSpPr>
          <p:cNvPr id="7" name="Google Shape;205;p4">
            <a:extLst>
              <a:ext uri="{FF2B5EF4-FFF2-40B4-BE49-F238E27FC236}">
                <a16:creationId xmlns:a16="http://schemas.microsoft.com/office/drawing/2014/main" id="{DC63EFCA-5C71-7BFC-8940-33DB286BF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960" y="-149076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467">
              <a:buSzPts val="4400"/>
            </a:pPr>
            <a:r>
              <a:rPr lang="en-US" sz="3600" dirty="0">
                <a:solidFill>
                  <a:srgbClr val="006FC0"/>
                </a:solidFill>
                <a:ea typeface="Tahoma"/>
                <a:cs typeface="Calibri" panose="020F0502020204030204" pitchFamily="34" charset="0"/>
              </a:rPr>
              <a:t>References</a:t>
            </a:r>
            <a:endParaRPr sz="3600" dirty="0">
              <a:solidFill>
                <a:srgbClr val="006FC0"/>
              </a:solidFill>
              <a:latin typeface="+mj-lt"/>
              <a:ea typeface="Tahom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0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1" t="23055" r="1451" b="13567"/>
          <a:stretch/>
        </p:blipFill>
        <p:spPr>
          <a:xfrm>
            <a:off x="8966" y="1622612"/>
            <a:ext cx="12192136" cy="4689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www.ctc-ri.org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ctc-ri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49553" y="908813"/>
            <a:ext cx="3343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 descr="File:&lt;strong&gt;LinkedIn&lt;/strong&gt; logo initials.pn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2" y="2366682"/>
            <a:ext cx="345142" cy="345142"/>
          </a:xfrm>
          <a:prstGeom prst="rect">
            <a:avLst/>
          </a:prstGeom>
        </p:spPr>
      </p:pic>
      <p:pic>
        <p:nvPicPr>
          <p:cNvPr id="5" name="Picture 4" descr="interface design - What &lt;strong&gt;icon&lt;/strong&gt; can I use which says &quot;Auto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58" y="-946288"/>
            <a:ext cx="92560" cy="92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2" y="1862062"/>
            <a:ext cx="345142" cy="35294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3398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849BE6-9366-0C45-9026-E567CDB39409}"/>
              </a:ext>
            </a:extLst>
          </p:cNvPr>
          <p:cNvCxnSpPr>
            <a:cxnSpLocks/>
          </p:cNvCxnSpPr>
          <p:nvPr/>
        </p:nvCxnSpPr>
        <p:spPr>
          <a:xfrm>
            <a:off x="176462" y="641685"/>
            <a:ext cx="11806991" cy="0"/>
          </a:xfrm>
          <a:prstGeom prst="line">
            <a:avLst/>
          </a:prstGeom>
          <a:ln w="25400">
            <a:solidFill>
              <a:srgbClr val="F7B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chemeClr val="accent6"/>
                </a:solidFill>
              </a:rPr>
              <a:t>Welcome &amp; Introduction (</a:t>
            </a:r>
            <a:r>
              <a:rPr lang="en-US" sz="2400" dirty="0">
                <a:solidFill>
                  <a:schemeClr val="accent6"/>
                </a:solidFill>
              </a:rPr>
              <a:t>12:00-12:05pm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Linda Cabral, MM, Senior Program Manager, CTC-RI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chemeClr val="accent6"/>
                </a:solidFill>
              </a:rPr>
              <a:t>Addiction Care Today (ACT) and Lifespan Recovery Center (</a:t>
            </a:r>
            <a:r>
              <a:rPr lang="en-US" sz="2400" dirty="0">
                <a:solidFill>
                  <a:schemeClr val="accent6"/>
                </a:solidFill>
              </a:rPr>
              <a:t>12:05-12:20pm)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Cherilyn Freitas, MSN, APRN, FNP-C, CARN-AP, Nurse Practitioner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Samuel Kaplan, Patient Transition Coordinator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chemeClr val="accent6"/>
                </a:solidFill>
              </a:rPr>
              <a:t>Community Health Workers in the ED (</a:t>
            </a:r>
            <a:r>
              <a:rPr lang="en-US" sz="2400" dirty="0">
                <a:solidFill>
                  <a:schemeClr val="accent6"/>
                </a:solidFill>
              </a:rPr>
              <a:t>12:20-12:45pm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Michael Warren, CHW, Clinical Supervisor 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Joel Guzman, CHW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chemeClr val="accent6"/>
                </a:solidFill>
              </a:rPr>
              <a:t>Questions and Answers / Open Discussion (</a:t>
            </a:r>
            <a:r>
              <a:rPr lang="en-US" sz="2400" dirty="0">
                <a:solidFill>
                  <a:schemeClr val="accent6"/>
                </a:solidFill>
              </a:rPr>
              <a:t>12:45-1:00pm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</a:p>
          <a:p>
            <a:pPr lvl="2"/>
            <a:r>
              <a:rPr lang="en-US" sz="1800" b="1" dirty="0">
                <a:solidFill>
                  <a:schemeClr val="accent6"/>
                </a:solidFill>
              </a:rPr>
              <a:t>Moderator: </a:t>
            </a:r>
            <a:r>
              <a:rPr lang="en-US" sz="1800" dirty="0">
                <a:solidFill>
                  <a:schemeClr val="accent6"/>
                </a:solidFill>
              </a:rPr>
              <a:t>Nelly Burdette, PsyD, CTC-RI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</a:t>
            </a:r>
          </a:p>
        </p:txBody>
      </p:sp>
    </p:spTree>
    <p:extLst>
      <p:ext uri="{BB962C8B-B14F-4D97-AF65-F5344CB8AC3E}">
        <p14:creationId xmlns:p14="http://schemas.microsoft.com/office/powerpoint/2010/main" val="286973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93208C-3E67-C345-A860-D2F84F5148A5}"/>
              </a:ext>
            </a:extLst>
          </p:cNvPr>
          <p:cNvSpPr txBox="1">
            <a:spLocks/>
          </p:cNvSpPr>
          <p:nvPr/>
        </p:nvSpPr>
        <p:spPr>
          <a:xfrm>
            <a:off x="581526" y="1531421"/>
            <a:ext cx="6498891" cy="4351339"/>
          </a:xfrm>
          <a:prstGeom prst="rect">
            <a:avLst/>
          </a:prstGeom>
        </p:spPr>
        <p:txBody>
          <a:bodyPr vert="horz" lIns="91441" tIns="45719" rIns="91441" bIns="4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184026" cy="4351338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This is the 2nd session in a 5-part meeting series for </a:t>
            </a:r>
            <a:r>
              <a:rPr lang="en-US" i="1" dirty="0">
                <a:solidFill>
                  <a:schemeClr val="accent6"/>
                </a:solidFill>
              </a:rPr>
              <a:t>Addressing AUD in Primary Care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Meetings are held every 3</a:t>
            </a:r>
            <a:r>
              <a:rPr lang="en-US" baseline="30000" dirty="0">
                <a:solidFill>
                  <a:schemeClr val="accent6"/>
                </a:solidFill>
              </a:rPr>
              <a:t>rd</a:t>
            </a:r>
            <a:r>
              <a:rPr lang="en-US" dirty="0">
                <a:solidFill>
                  <a:schemeClr val="accent6"/>
                </a:solidFill>
              </a:rPr>
              <a:t> Monday from 12:00 – 1:00 PM EST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D1BBF-7607-26DE-5ECC-C4D0FCE081FB}"/>
              </a:ext>
            </a:extLst>
          </p:cNvPr>
          <p:cNvGrpSpPr/>
          <p:nvPr/>
        </p:nvGrpSpPr>
        <p:grpSpPr>
          <a:xfrm>
            <a:off x="4651106" y="3652691"/>
            <a:ext cx="4186732" cy="327207"/>
            <a:chOff x="2334878" y="56986"/>
            <a:chExt cx="4186732" cy="32720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145E4BE7-02C9-EB35-00A3-2376077696F0}"/>
                </a:ext>
              </a:extLst>
            </p:cNvPr>
            <p:cNvSpPr/>
            <p:nvPr/>
          </p:nvSpPr>
          <p:spPr>
            <a:xfrm rot="5400000">
              <a:off x="4264640" y="-1872776"/>
              <a:ext cx="327207" cy="418673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ectangle: Top Corners Rounded 4">
              <a:extLst>
                <a:ext uri="{FF2B5EF4-FFF2-40B4-BE49-F238E27FC236}">
                  <a16:creationId xmlns:a16="http://schemas.microsoft.com/office/drawing/2014/main" id="{327BC324-C515-7381-4CBF-3188D5C708CA}"/>
                </a:ext>
              </a:extLst>
            </p:cNvPr>
            <p:cNvSpPr txBox="1"/>
            <p:nvPr/>
          </p:nvSpPr>
          <p:spPr>
            <a:xfrm>
              <a:off x="2334878" y="72959"/>
              <a:ext cx="4170759" cy="295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800" strike="sngStrike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strike="sngStrike" kern="1200" dirty="0">
                  <a:latin typeface="+mj-lt"/>
                </a:rPr>
                <a:t>Clinical Strategy Committee Meeting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800" strike="sngStrike" kern="1200" dirty="0"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CD6FCC-5F17-6F13-2FDF-3442DFA5D28D}"/>
              </a:ext>
            </a:extLst>
          </p:cNvPr>
          <p:cNvGrpSpPr/>
          <p:nvPr/>
        </p:nvGrpSpPr>
        <p:grpSpPr>
          <a:xfrm>
            <a:off x="2316228" y="3624289"/>
            <a:ext cx="2355037" cy="409009"/>
            <a:chOff x="0" y="28584"/>
            <a:chExt cx="2355037" cy="4090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DB0D91D-5382-3865-E397-BAADA610C130}"/>
                </a:ext>
              </a:extLst>
            </p:cNvPr>
            <p:cNvSpPr/>
            <p:nvPr/>
          </p:nvSpPr>
          <p:spPr>
            <a:xfrm>
              <a:off x="0" y="28584"/>
              <a:ext cx="2355037" cy="4090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trike="sngStrike"/>
            </a:p>
          </p:txBody>
        </p:sp>
        <p:sp>
          <p:nvSpPr>
            <p:cNvPr id="43" name="Rectangle: Rounded Corners 6">
              <a:extLst>
                <a:ext uri="{FF2B5EF4-FFF2-40B4-BE49-F238E27FC236}">
                  <a16:creationId xmlns:a16="http://schemas.microsoft.com/office/drawing/2014/main" id="{512550A7-2078-4B22-16CA-1C15AEA08B27}"/>
                </a:ext>
              </a:extLst>
            </p:cNvPr>
            <p:cNvSpPr txBox="1"/>
            <p:nvPr/>
          </p:nvSpPr>
          <p:spPr>
            <a:xfrm>
              <a:off x="19966" y="48550"/>
              <a:ext cx="2315105" cy="369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strike="sngStrike" kern="1200" dirty="0">
                  <a:latin typeface="+mj-lt"/>
                </a:rPr>
                <a:t>September 2024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555EA7-54E3-9A8D-65B8-C4B4F0AB3CE1}"/>
              </a:ext>
            </a:extLst>
          </p:cNvPr>
          <p:cNvGrpSpPr/>
          <p:nvPr/>
        </p:nvGrpSpPr>
        <p:grpSpPr>
          <a:xfrm>
            <a:off x="4671265" y="4067001"/>
            <a:ext cx="4186732" cy="327207"/>
            <a:chOff x="2355037" y="471296"/>
            <a:chExt cx="4186732" cy="327207"/>
          </a:xfrm>
        </p:grpSpPr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76711F93-420C-E14C-EC04-32A376314581}"/>
                </a:ext>
              </a:extLst>
            </p:cNvPr>
            <p:cNvSpPr/>
            <p:nvPr/>
          </p:nvSpPr>
          <p:spPr>
            <a:xfrm rot="5400000">
              <a:off x="4284799" y="-1458466"/>
              <a:ext cx="327207" cy="4186732"/>
            </a:xfrm>
            <a:prstGeom prst="round2SameRect">
              <a:avLst/>
            </a:prstGeom>
            <a:solidFill>
              <a:srgbClr val="0070C0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070C0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: Top Corners Rounded 8">
              <a:extLst>
                <a:ext uri="{FF2B5EF4-FFF2-40B4-BE49-F238E27FC236}">
                  <a16:creationId xmlns:a16="http://schemas.microsoft.com/office/drawing/2014/main" id="{76258823-50D7-B451-9976-C4B5619EF69E}"/>
                </a:ext>
              </a:extLst>
            </p:cNvPr>
            <p:cNvSpPr txBox="1"/>
            <p:nvPr/>
          </p:nvSpPr>
          <p:spPr>
            <a:xfrm>
              <a:off x="2355037" y="487269"/>
              <a:ext cx="4170759" cy="295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rgbClr val="0070C0">
                      <a:hueOff val="0"/>
                      <a:satOff val="0"/>
                      <a:lumOff val="0"/>
                      <a:alphaOff val="0"/>
                    </a:srgbClr>
                  </a:solidFill>
                  <a:latin typeface="+mj-lt"/>
                  <a:ea typeface="+mn-ea"/>
                  <a:cs typeface="+mn-cs"/>
                </a:rPr>
                <a:t>ACT, Lifespan Recovery, CHW</a:t>
              </a:r>
              <a:endParaRPr lang="en-US" sz="1600" kern="12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605689-612E-CD58-8397-E6159A362D5D}"/>
              </a:ext>
            </a:extLst>
          </p:cNvPr>
          <p:cNvGrpSpPr/>
          <p:nvPr/>
        </p:nvGrpSpPr>
        <p:grpSpPr>
          <a:xfrm>
            <a:off x="2316228" y="4026099"/>
            <a:ext cx="2355037" cy="409009"/>
            <a:chOff x="0" y="430394"/>
            <a:chExt cx="2355037" cy="40900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8FC89B1-D2F5-0B9F-BDC2-89EA3A1B04EE}"/>
                </a:ext>
              </a:extLst>
            </p:cNvPr>
            <p:cNvSpPr/>
            <p:nvPr/>
          </p:nvSpPr>
          <p:spPr>
            <a:xfrm>
              <a:off x="0" y="430394"/>
              <a:ext cx="2355037" cy="4090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: Rounded Corners 10">
              <a:extLst>
                <a:ext uri="{FF2B5EF4-FFF2-40B4-BE49-F238E27FC236}">
                  <a16:creationId xmlns:a16="http://schemas.microsoft.com/office/drawing/2014/main" id="{4425A2C6-4380-9EBF-9E6A-52F89AD11DDC}"/>
                </a:ext>
              </a:extLst>
            </p:cNvPr>
            <p:cNvSpPr txBox="1"/>
            <p:nvPr/>
          </p:nvSpPr>
          <p:spPr>
            <a:xfrm>
              <a:off x="19966" y="450360"/>
              <a:ext cx="2315105" cy="369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+mj-lt"/>
                </a:rPr>
                <a:t>October 21, 2024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00CA3E-EC53-4DD6-C8F5-733256873469}"/>
              </a:ext>
            </a:extLst>
          </p:cNvPr>
          <p:cNvGrpSpPr/>
          <p:nvPr/>
        </p:nvGrpSpPr>
        <p:grpSpPr>
          <a:xfrm>
            <a:off x="4671265" y="4492738"/>
            <a:ext cx="4186732" cy="334651"/>
            <a:chOff x="2355037" y="897033"/>
            <a:chExt cx="4186732" cy="334651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FAFC80E2-D56A-1D26-34D2-800C6163C089}"/>
                </a:ext>
              </a:extLst>
            </p:cNvPr>
            <p:cNvSpPr/>
            <p:nvPr/>
          </p:nvSpPr>
          <p:spPr>
            <a:xfrm rot="5400000">
              <a:off x="4281077" y="-1029007"/>
              <a:ext cx="334651" cy="418673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: Top Corners Rounded 12">
              <a:extLst>
                <a:ext uri="{FF2B5EF4-FFF2-40B4-BE49-F238E27FC236}">
                  <a16:creationId xmlns:a16="http://schemas.microsoft.com/office/drawing/2014/main" id="{44CBCA34-4553-7D10-E92F-7F73A57AB84E}"/>
                </a:ext>
              </a:extLst>
            </p:cNvPr>
            <p:cNvSpPr txBox="1"/>
            <p:nvPr/>
          </p:nvSpPr>
          <p:spPr>
            <a:xfrm>
              <a:off x="2355037" y="913369"/>
              <a:ext cx="4170396" cy="301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365760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+mj-lt"/>
                </a:rPr>
                <a:t>Subject Matter Expert Session #2 - TBD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7C95BF-DABF-42CE-A1DF-755F7E20D621}"/>
              </a:ext>
            </a:extLst>
          </p:cNvPr>
          <p:cNvGrpSpPr/>
          <p:nvPr/>
        </p:nvGrpSpPr>
        <p:grpSpPr>
          <a:xfrm>
            <a:off x="2316228" y="4455559"/>
            <a:ext cx="2355037" cy="409009"/>
            <a:chOff x="0" y="859854"/>
            <a:chExt cx="2355037" cy="40900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139265A-B8F5-C510-0DC0-B45ABB6CFB26}"/>
                </a:ext>
              </a:extLst>
            </p:cNvPr>
            <p:cNvSpPr/>
            <p:nvPr/>
          </p:nvSpPr>
          <p:spPr>
            <a:xfrm>
              <a:off x="0" y="859854"/>
              <a:ext cx="2355037" cy="4090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: Rounded Corners 14">
              <a:extLst>
                <a:ext uri="{FF2B5EF4-FFF2-40B4-BE49-F238E27FC236}">
                  <a16:creationId xmlns:a16="http://schemas.microsoft.com/office/drawing/2014/main" id="{D62C844B-F406-92AA-0690-7A163A1AEFA2}"/>
                </a:ext>
              </a:extLst>
            </p:cNvPr>
            <p:cNvSpPr txBox="1"/>
            <p:nvPr/>
          </p:nvSpPr>
          <p:spPr>
            <a:xfrm>
              <a:off x="19966" y="879820"/>
              <a:ext cx="2315105" cy="369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+mj-lt"/>
                </a:rPr>
                <a:t>November 18, 2024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18A8D-6A92-961D-8D1C-A719F20CBFE0}"/>
              </a:ext>
            </a:extLst>
          </p:cNvPr>
          <p:cNvGrpSpPr/>
          <p:nvPr/>
        </p:nvGrpSpPr>
        <p:grpSpPr>
          <a:xfrm>
            <a:off x="4651105" y="4925920"/>
            <a:ext cx="4206892" cy="327207"/>
            <a:chOff x="2334877" y="1330215"/>
            <a:chExt cx="4206892" cy="327207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4BB936A8-BB2D-D3A7-2F40-F39266731AA1}"/>
                </a:ext>
              </a:extLst>
            </p:cNvPr>
            <p:cNvSpPr/>
            <p:nvPr/>
          </p:nvSpPr>
          <p:spPr>
            <a:xfrm rot="5400000">
              <a:off x="4284799" y="-599547"/>
              <a:ext cx="327207" cy="418673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: Top Corners Rounded 16">
              <a:extLst>
                <a:ext uri="{FF2B5EF4-FFF2-40B4-BE49-F238E27FC236}">
                  <a16:creationId xmlns:a16="http://schemas.microsoft.com/office/drawing/2014/main" id="{ACBCE7A1-50C3-3846-84AC-108ACABCF614}"/>
                </a:ext>
              </a:extLst>
            </p:cNvPr>
            <p:cNvSpPr txBox="1"/>
            <p:nvPr/>
          </p:nvSpPr>
          <p:spPr>
            <a:xfrm>
              <a:off x="2334877" y="1346188"/>
              <a:ext cx="4170759" cy="295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82880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+mj-lt"/>
                </a:rPr>
                <a:t>Vermont and Mass League of CHCs?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B8981A-25DB-107C-40D9-5216A231FCC0}"/>
              </a:ext>
            </a:extLst>
          </p:cNvPr>
          <p:cNvGrpSpPr/>
          <p:nvPr/>
        </p:nvGrpSpPr>
        <p:grpSpPr>
          <a:xfrm>
            <a:off x="2316228" y="4885018"/>
            <a:ext cx="2355037" cy="409009"/>
            <a:chOff x="0" y="1289313"/>
            <a:chExt cx="2355037" cy="40900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EE19C0E-7008-1927-4A48-D11CD0D8D340}"/>
                </a:ext>
              </a:extLst>
            </p:cNvPr>
            <p:cNvSpPr/>
            <p:nvPr/>
          </p:nvSpPr>
          <p:spPr>
            <a:xfrm>
              <a:off x="0" y="1289313"/>
              <a:ext cx="2355037" cy="4090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: Rounded Corners 18">
              <a:extLst>
                <a:ext uri="{FF2B5EF4-FFF2-40B4-BE49-F238E27FC236}">
                  <a16:creationId xmlns:a16="http://schemas.microsoft.com/office/drawing/2014/main" id="{28A9E228-D289-B380-F673-63C59AF43340}"/>
                </a:ext>
              </a:extLst>
            </p:cNvPr>
            <p:cNvSpPr txBox="1"/>
            <p:nvPr/>
          </p:nvSpPr>
          <p:spPr>
            <a:xfrm>
              <a:off x="19966" y="1309279"/>
              <a:ext cx="2315105" cy="369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+mj-lt"/>
                </a:rPr>
                <a:t>December 16, 2024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41E43B-08D7-4CDF-295C-9BF72F46AA09}"/>
              </a:ext>
            </a:extLst>
          </p:cNvPr>
          <p:cNvGrpSpPr/>
          <p:nvPr/>
        </p:nvGrpSpPr>
        <p:grpSpPr>
          <a:xfrm>
            <a:off x="4671265" y="5355379"/>
            <a:ext cx="4186732" cy="327207"/>
            <a:chOff x="2355037" y="1759674"/>
            <a:chExt cx="4186732" cy="327207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5BB8E1B3-29F5-F1BC-FFEF-037305AED69A}"/>
                </a:ext>
              </a:extLst>
            </p:cNvPr>
            <p:cNvSpPr/>
            <p:nvPr/>
          </p:nvSpPr>
          <p:spPr>
            <a:xfrm rot="5400000">
              <a:off x="4284799" y="-170088"/>
              <a:ext cx="327207" cy="418673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: Top Corners Rounded 20">
              <a:extLst>
                <a:ext uri="{FF2B5EF4-FFF2-40B4-BE49-F238E27FC236}">
                  <a16:creationId xmlns:a16="http://schemas.microsoft.com/office/drawing/2014/main" id="{2DEB7FF8-3710-1EEE-7CCD-4A3B1DCC2A17}"/>
                </a:ext>
              </a:extLst>
            </p:cNvPr>
            <p:cNvSpPr txBox="1"/>
            <p:nvPr/>
          </p:nvSpPr>
          <p:spPr>
            <a:xfrm>
              <a:off x="2355037" y="1775647"/>
              <a:ext cx="4170759" cy="295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3657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+mj-lt"/>
                </a:rPr>
                <a:t>Final Report/Presentation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0B9DBB-6E16-746E-43D5-3AE780A71F8B}"/>
              </a:ext>
            </a:extLst>
          </p:cNvPr>
          <p:cNvGrpSpPr/>
          <p:nvPr/>
        </p:nvGrpSpPr>
        <p:grpSpPr>
          <a:xfrm>
            <a:off x="2316228" y="5314478"/>
            <a:ext cx="2355037" cy="409009"/>
            <a:chOff x="0" y="1718773"/>
            <a:chExt cx="2355037" cy="4090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75BA30-7AD2-DA70-162E-ACE60042E8E0}"/>
                </a:ext>
              </a:extLst>
            </p:cNvPr>
            <p:cNvSpPr/>
            <p:nvPr/>
          </p:nvSpPr>
          <p:spPr>
            <a:xfrm>
              <a:off x="0" y="1718773"/>
              <a:ext cx="2355037" cy="4090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A25F4A28-DA97-1D9B-BEED-D5D9F9DDBF55}"/>
                </a:ext>
              </a:extLst>
            </p:cNvPr>
            <p:cNvSpPr txBox="1"/>
            <p:nvPr/>
          </p:nvSpPr>
          <p:spPr>
            <a:xfrm>
              <a:off x="19966" y="1738739"/>
              <a:ext cx="2315105" cy="369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latin typeface="+mj-lt"/>
                </a:rPr>
                <a:t>January</a:t>
              </a:r>
              <a:r>
                <a:rPr lang="en-US" sz="2100" dirty="0">
                  <a:latin typeface="+mj-lt"/>
                </a:rPr>
                <a:t> 20,</a:t>
              </a:r>
              <a:r>
                <a:rPr lang="en-US" sz="2100" kern="1200" dirty="0">
                  <a:latin typeface="+mj-lt"/>
                </a:rPr>
                <a:t>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86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614334" y="807479"/>
            <a:ext cx="7066804" cy="593744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b="1" dirty="0"/>
              <a:t>Addiction Care Today (ACT)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</a:rPr>
              <a:t>Mission: </a:t>
            </a:r>
          </a:p>
          <a:p>
            <a:pPr lvl="1"/>
            <a:r>
              <a:rPr lang="en-US" sz="1900" dirty="0">
                <a:solidFill>
                  <a:schemeClr val="accent6"/>
                </a:solidFill>
              </a:rPr>
              <a:t>Ensure high-quality, evidence-based addiction care is easy for everyone to access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</a:rPr>
              <a:t>Model:</a:t>
            </a:r>
          </a:p>
          <a:p>
            <a:pPr lvl="1"/>
            <a:r>
              <a:rPr lang="en-US" sz="1900" dirty="0">
                <a:solidFill>
                  <a:schemeClr val="accent6"/>
                </a:solidFill>
              </a:rPr>
              <a:t>California Bridge Model</a:t>
            </a:r>
          </a:p>
          <a:p>
            <a:pPr lvl="2"/>
            <a:r>
              <a:rPr lang="en-US" sz="1900" dirty="0">
                <a:solidFill>
                  <a:schemeClr val="accent6"/>
                </a:solidFill>
              </a:rPr>
              <a:t>Urgent care / walk-in services (no appointment needed)</a:t>
            </a:r>
          </a:p>
          <a:p>
            <a:pPr lvl="2"/>
            <a:r>
              <a:rPr lang="en-US" sz="1900" dirty="0">
                <a:solidFill>
                  <a:schemeClr val="accent6"/>
                </a:solidFill>
              </a:rPr>
              <a:t>Referred from the ED, primary care, community-based organizations</a:t>
            </a:r>
          </a:p>
          <a:p>
            <a:pPr lvl="2"/>
            <a:r>
              <a:rPr lang="en-US" sz="1900" dirty="0">
                <a:solidFill>
                  <a:schemeClr val="accent6"/>
                </a:solidFill>
              </a:rPr>
              <a:t>Helps to reduce inpatient admission and decrease ED visits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</a:rPr>
              <a:t>Services:</a:t>
            </a:r>
          </a:p>
          <a:p>
            <a:pPr lvl="1"/>
            <a:r>
              <a:rPr lang="en-US" sz="1999" dirty="0">
                <a:solidFill>
                  <a:schemeClr val="accent6"/>
                </a:solidFill>
              </a:rPr>
              <a:t>Initiation/continuation of SUD medication treatment</a:t>
            </a:r>
          </a:p>
          <a:p>
            <a:pPr lvl="1"/>
            <a:r>
              <a:rPr lang="en-US" sz="1999" dirty="0">
                <a:solidFill>
                  <a:schemeClr val="accent6"/>
                </a:solidFill>
              </a:rPr>
              <a:t>Connection to higher level of care (i.e., residential, intensive outpatient, etc.)</a:t>
            </a:r>
          </a:p>
          <a:p>
            <a:pPr lvl="1"/>
            <a:r>
              <a:rPr lang="en-US" sz="1999" dirty="0">
                <a:solidFill>
                  <a:schemeClr val="accent6"/>
                </a:solidFill>
              </a:rPr>
              <a:t>Linkage to longitudinal outpatient treatment</a:t>
            </a:r>
          </a:p>
          <a:p>
            <a:pPr lvl="1"/>
            <a:r>
              <a:rPr lang="en-US" sz="1999" dirty="0">
                <a:solidFill>
                  <a:schemeClr val="accent6"/>
                </a:solidFill>
              </a:rPr>
              <a:t>Referral to other behavioral health providers (psychiatry, CBT, etc.) </a:t>
            </a:r>
          </a:p>
          <a:p>
            <a:pPr lvl="1"/>
            <a:r>
              <a:rPr lang="en-US" sz="1999" dirty="0">
                <a:solidFill>
                  <a:schemeClr val="accent6"/>
                </a:solidFill>
              </a:rPr>
              <a:t>Assistance accessing social needs (insurance, transport, etc.)</a:t>
            </a:r>
            <a:endParaRPr lang="en-US" sz="2201" dirty="0">
              <a:solidFill>
                <a:schemeClr val="accent6"/>
              </a:solidFill>
            </a:endParaRPr>
          </a:p>
          <a:p>
            <a:pPr lvl="2"/>
            <a:endParaRPr lang="en-US" sz="1401" dirty="0">
              <a:solidFill>
                <a:schemeClr val="accent6"/>
              </a:solidFill>
            </a:endParaRPr>
          </a:p>
        </p:txBody>
      </p:sp>
      <p:pic>
        <p:nvPicPr>
          <p:cNvPr id="3" name="Picture 2" descr="A poster of a medical center&#10;&#10;Description automatically generated">
            <a:extLst>
              <a:ext uri="{FF2B5EF4-FFF2-40B4-BE49-F238E27FC236}">
                <a16:creationId xmlns:a16="http://schemas.microsoft.com/office/drawing/2014/main" id="{CBDE3AEC-2D70-30F5-2D6F-AD3CFFC1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62" y="1336589"/>
            <a:ext cx="3240433" cy="4184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4DBD1-18C6-C129-8B8C-2F342E89968A}"/>
              </a:ext>
            </a:extLst>
          </p:cNvPr>
          <p:cNvSpPr txBox="1"/>
          <p:nvPr/>
        </p:nvSpPr>
        <p:spPr>
          <a:xfrm>
            <a:off x="1524000" y="5637024"/>
            <a:ext cx="103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>
                <a:solidFill>
                  <a:schemeClr val="bg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66481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Lifespan Recovery Center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2428" y="1701097"/>
            <a:ext cx="5451285" cy="4417884"/>
          </a:xfrm>
        </p:spPr>
        <p:txBody>
          <a:bodyPr anchor="t">
            <a:normAutofit/>
          </a:bodyPr>
          <a:lstStyle/>
          <a:p>
            <a:r>
              <a:rPr lang="en-US" sz="2800" b="0" dirty="0">
                <a:solidFill>
                  <a:schemeClr val="accent6"/>
                </a:solidFill>
              </a:rPr>
              <a:t>About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schemeClr val="accent6"/>
                </a:solidFill>
              </a:rPr>
              <a:t>Open from M-F 8am-5pm at 200 Corliss Street in Providence, RI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schemeClr val="accent6"/>
                </a:solidFill>
              </a:rPr>
              <a:t>Interdisciplinary, evidence-based treatment for SUD and AUD</a:t>
            </a:r>
          </a:p>
          <a:p>
            <a:r>
              <a:rPr lang="en-US" sz="2800" b="0" dirty="0">
                <a:solidFill>
                  <a:schemeClr val="accent6"/>
                </a:solidFill>
              </a:rPr>
              <a:t>Services</a:t>
            </a:r>
          </a:p>
          <a:p>
            <a:pPr marL="914441" lvl="1" indent="-4572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schemeClr val="accent6"/>
                </a:solidFill>
              </a:rPr>
              <a:t>Medication Assisted Treatment (MAT) for patients with SUD</a:t>
            </a:r>
          </a:p>
          <a:p>
            <a:pPr marL="1371684" lvl="2" indent="-457200">
              <a:buFont typeface="Arial" panose="020B0604020202020204" pitchFamily="34" charset="0"/>
              <a:buChar char="•"/>
            </a:pPr>
            <a:r>
              <a:rPr lang="en-US" sz="2100" b="0" dirty="0">
                <a:solidFill>
                  <a:schemeClr val="accent6"/>
                </a:solidFill>
              </a:rPr>
              <a:t>Including Long Acting Injectable (LAI) administration</a:t>
            </a:r>
          </a:p>
          <a:p>
            <a:pPr marL="914441" lvl="1" indent="-4572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schemeClr val="accent6"/>
                </a:solidFill>
              </a:rPr>
              <a:t>Individual and group counseling, either in-person or via telehealth</a:t>
            </a:r>
          </a:p>
        </p:txBody>
      </p:sp>
      <p:pic>
        <p:nvPicPr>
          <p:cNvPr id="3" name="Content Placeholder 2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868C27DA-6225-F294-EB95-6BE89CCC5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1785" y="1969552"/>
            <a:ext cx="5157787" cy="3482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0BA06-5B6E-9ACF-5E26-A85330EC6BEC}"/>
              </a:ext>
            </a:extLst>
          </p:cNvPr>
          <p:cNvSpPr txBox="1"/>
          <p:nvPr/>
        </p:nvSpPr>
        <p:spPr>
          <a:xfrm>
            <a:off x="8544910" y="555997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solidFill>
                  <a:schemeClr val="accent6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419512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Health Workers (CHW) in the 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72467" y="1681164"/>
            <a:ext cx="7023293" cy="4417884"/>
          </a:xfrm>
        </p:spPr>
        <p:txBody>
          <a:bodyPr anchor="t">
            <a:normAutofit/>
          </a:bodyPr>
          <a:lstStyle/>
          <a:p>
            <a:r>
              <a:rPr lang="en-US" sz="2800" b="0" dirty="0">
                <a:solidFill>
                  <a:schemeClr val="accent6"/>
                </a:solidFill>
              </a:rPr>
              <a:t>Process: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6"/>
                </a:solidFill>
              </a:rPr>
              <a:t>2 full CHWs in at RI ED; 3 at Hasbro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6"/>
                </a:solidFill>
              </a:rPr>
              <a:t>One touch encounter; connects patients (warm hand offs) with places like: </a:t>
            </a:r>
          </a:p>
          <a:p>
            <a:pPr marL="1257384" lvl="2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/>
                </a:solidFill>
              </a:rPr>
              <a:t>Anchor Recovery, </a:t>
            </a:r>
            <a:r>
              <a:rPr lang="en-US" sz="2000" b="0" dirty="0" err="1">
                <a:solidFill>
                  <a:schemeClr val="accent6"/>
                </a:solidFill>
              </a:rPr>
              <a:t>AdCare</a:t>
            </a:r>
            <a:r>
              <a:rPr lang="en-US" sz="2000" b="0" dirty="0">
                <a:solidFill>
                  <a:schemeClr val="accent6"/>
                </a:solidFill>
              </a:rPr>
              <a:t>, Zinnia, and other detox services</a:t>
            </a:r>
          </a:p>
          <a:p>
            <a:pPr marL="1257384" lvl="2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6"/>
                </a:solidFill>
              </a:rPr>
              <a:t>Outpatient centers such as ACT and Lifespan Recovery Center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6"/>
                </a:solidFill>
              </a:rPr>
              <a:t>Also assesses for other social and medical needs</a:t>
            </a:r>
          </a:p>
          <a:p>
            <a:pPr marL="800141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6"/>
                </a:solidFill>
              </a:rPr>
              <a:t>Collaboratives and advocates on behalf of patients and their primary care providers</a:t>
            </a:r>
          </a:p>
        </p:txBody>
      </p:sp>
      <p:pic>
        <p:nvPicPr>
          <p:cNvPr id="8" name="Picture 7" descr="A logo of a bridge and sun&#10;&#10;Description automatically generated">
            <a:extLst>
              <a:ext uri="{FF2B5EF4-FFF2-40B4-BE49-F238E27FC236}">
                <a16:creationId xmlns:a16="http://schemas.microsoft.com/office/drawing/2014/main" id="{6CA06764-0F8C-10E4-727C-1B7806D5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05" y="1681164"/>
            <a:ext cx="2987645" cy="409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833E9-67F2-2912-EB8F-B3CC4FC5A38C}"/>
              </a:ext>
            </a:extLst>
          </p:cNvPr>
          <p:cNvSpPr txBox="1"/>
          <p:nvPr/>
        </p:nvSpPr>
        <p:spPr>
          <a:xfrm>
            <a:off x="2343672" y="5919546"/>
            <a:ext cx="9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solidFill>
                  <a:schemeClr val="accent6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858937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315609-36A1-88D2-6C21-88BB81EA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Discussion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54FE9E-6D8E-C434-517E-02EC4D223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" name="Picture 9" descr="Top view of office chairs arranged around white round table">
            <a:extLst>
              <a:ext uri="{FF2B5EF4-FFF2-40B4-BE49-F238E27FC236}">
                <a16:creationId xmlns:a16="http://schemas.microsoft.com/office/drawing/2014/main" id="{B2AD8228-8518-867E-0154-83888AFF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14" y="1491916"/>
            <a:ext cx="3567679" cy="29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30728-7F79-F8FC-4F55-7137EDF6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b="0" dirty="0"/>
              <a:t>November 18, 2024</a:t>
            </a:r>
            <a:br>
              <a:rPr lang="en-US" b="0" dirty="0"/>
            </a:br>
            <a:r>
              <a:rPr lang="en-US" b="0" dirty="0"/>
              <a:t>12-1pm</a:t>
            </a:r>
          </a:p>
        </p:txBody>
      </p:sp>
      <p:pic>
        <p:nvPicPr>
          <p:cNvPr id="5" name="Picture 4" descr="A blue and yellow starburst with yellow text&#10;&#10;Description automatically generated">
            <a:extLst>
              <a:ext uri="{FF2B5EF4-FFF2-40B4-BE49-F238E27FC236}">
                <a16:creationId xmlns:a16="http://schemas.microsoft.com/office/drawing/2014/main" id="{A253F4F3-3EB1-F5F8-8F44-E43F2C43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59" y="1185015"/>
            <a:ext cx="2794637" cy="2794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1F788-ED52-0977-7B2A-130E9B40AFFD}"/>
              </a:ext>
            </a:extLst>
          </p:cNvPr>
          <p:cNvSpPr txBox="1"/>
          <p:nvPr/>
        </p:nvSpPr>
        <p:spPr>
          <a:xfrm>
            <a:off x="711201" y="5000978"/>
            <a:ext cx="10636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</a:rPr>
              <a:t>Contact Phos Ivestei (</a:t>
            </a:r>
            <a:r>
              <a:rPr lang="en-US" sz="32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pivestei@ctc-ri.org</a:t>
            </a:r>
            <a:r>
              <a:rPr lang="en-US" sz="3200" dirty="0">
                <a:solidFill>
                  <a:schemeClr val="accent6"/>
                </a:solidFill>
              </a:rPr>
              <a:t>) with any questions or suggestions</a:t>
            </a:r>
          </a:p>
        </p:txBody>
      </p:sp>
    </p:spTree>
    <p:extLst>
      <p:ext uri="{BB962C8B-B14F-4D97-AF65-F5344CB8AC3E}">
        <p14:creationId xmlns:p14="http://schemas.microsoft.com/office/powerpoint/2010/main" val="157830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416960" y="-149076"/>
            <a:ext cx="10515601" cy="10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8467">
              <a:buSzPts val="4400"/>
            </a:pPr>
            <a:r>
              <a:rPr lang="en-US" sz="3600" dirty="0">
                <a:solidFill>
                  <a:srgbClr val="006FC0"/>
                </a:solidFill>
                <a:latin typeface="+mj-lt"/>
                <a:ea typeface="Tahoma"/>
                <a:cs typeface="Calibri" panose="020F0502020204030204" pitchFamily="34" charset="0"/>
              </a:rPr>
              <a:t>CTC-RI Senior Leadership</a:t>
            </a:r>
            <a:endParaRPr sz="3600" dirty="0">
              <a:solidFill>
                <a:srgbClr val="006FC0"/>
              </a:solidFill>
              <a:latin typeface="+mj-lt"/>
              <a:ea typeface="Tahom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6EE3-91E1-A939-C724-00C50B7CCF6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3076" t="4371" r="11510" b="4818"/>
          <a:stretch/>
        </p:blipFill>
        <p:spPr>
          <a:xfrm>
            <a:off x="6374455" y="1035842"/>
            <a:ext cx="1371600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AE8498-4D6A-A2B4-E8ED-32E033D0AC21}"/>
              </a:ext>
            </a:extLst>
          </p:cNvPr>
          <p:cNvSpPr txBox="1"/>
          <p:nvPr/>
        </p:nvSpPr>
        <p:spPr>
          <a:xfrm>
            <a:off x="2641117" y="5486424"/>
            <a:ext cx="133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Linda Cabral, MM, Senior Program Manager</a:t>
            </a: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9AD356D-0676-F6F3-3940-49792D263ED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59" t="5247" r="3485" b="3316"/>
          <a:stretch/>
        </p:blipFill>
        <p:spPr>
          <a:xfrm>
            <a:off x="2622975" y="3691279"/>
            <a:ext cx="13716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0B284-299F-66AD-30CB-A0CB85D48E23}"/>
              </a:ext>
            </a:extLst>
          </p:cNvPr>
          <p:cNvPicPr>
            <a:picLocks/>
          </p:cNvPicPr>
          <p:nvPr/>
        </p:nvPicPr>
        <p:blipFill>
          <a:blip r:embed="rId5"/>
          <a:srcRect l="10153" t="38" r="9003" b="-38"/>
          <a:stretch/>
        </p:blipFill>
        <p:spPr>
          <a:xfrm>
            <a:off x="1313158" y="1034300"/>
            <a:ext cx="13716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E60F5-A347-E361-C9AB-C66F39D74B7A}"/>
              </a:ext>
            </a:extLst>
          </p:cNvPr>
          <p:cNvSpPr txBox="1"/>
          <p:nvPr/>
        </p:nvSpPr>
        <p:spPr>
          <a:xfrm>
            <a:off x="1047982" y="2861963"/>
            <a:ext cx="190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Deb Hurwitz, MBA, BSN, RN, Executive Director</a:t>
            </a:r>
          </a:p>
        </p:txBody>
      </p:sp>
      <p:sp>
        <p:nvSpPr>
          <p:cNvPr id="2" name="Google Shape;86;p2">
            <a:extLst>
              <a:ext uri="{FF2B5EF4-FFF2-40B4-BE49-F238E27FC236}">
                <a16:creationId xmlns:a16="http://schemas.microsoft.com/office/drawing/2014/main" id="{A0725279-C454-8EFD-C0E7-BDE9BFE5D7BE}"/>
              </a:ext>
            </a:extLst>
          </p:cNvPr>
          <p:cNvSpPr/>
          <p:nvPr/>
        </p:nvSpPr>
        <p:spPr>
          <a:xfrm>
            <a:off x="812800" y="6429414"/>
            <a:ext cx="10342880" cy="4285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Prepared by Care Transformation Collaborative of RI</a:t>
            </a:r>
            <a:endParaRPr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3D6475-E271-2A7D-3991-DEC517333448}"/>
              </a:ext>
            </a:extLst>
          </p:cNvPr>
          <p:cNvPicPr>
            <a:picLocks/>
          </p:cNvPicPr>
          <p:nvPr/>
        </p:nvPicPr>
        <p:blipFill>
          <a:blip r:embed="rId6"/>
          <a:srcRect l="340" t="1469" r="13545" b="8313"/>
          <a:stretch/>
        </p:blipFill>
        <p:spPr>
          <a:xfrm>
            <a:off x="3844523" y="1033163"/>
            <a:ext cx="13716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19B28D-F239-58FA-6F51-510F58F8EF2C}"/>
              </a:ext>
            </a:extLst>
          </p:cNvPr>
          <p:cNvSpPr txBox="1"/>
          <p:nvPr/>
        </p:nvSpPr>
        <p:spPr>
          <a:xfrm>
            <a:off x="3579347" y="2835455"/>
            <a:ext cx="1901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Pano Yeracaris, MD, MPH, Chief Clinical Strategist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DBFCE7-5884-8CD1-B8BB-F0464126C76A}"/>
              </a:ext>
            </a:extLst>
          </p:cNvPr>
          <p:cNvPicPr>
            <a:picLocks/>
          </p:cNvPicPr>
          <p:nvPr/>
        </p:nvPicPr>
        <p:blipFill>
          <a:blip r:embed="rId7"/>
          <a:srcRect l="18739" r="15616" b="13993"/>
          <a:stretch/>
        </p:blipFill>
        <p:spPr>
          <a:xfrm>
            <a:off x="8904387" y="1055855"/>
            <a:ext cx="13716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9B5992-8716-DE2D-10F0-FC79E946A4D4}"/>
              </a:ext>
            </a:extLst>
          </p:cNvPr>
          <p:cNvSpPr txBox="1"/>
          <p:nvPr/>
        </p:nvSpPr>
        <p:spPr>
          <a:xfrm>
            <a:off x="8639211" y="2879734"/>
            <a:ext cx="190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Susanne Campbell, RN, MS, PCMH CCE, Senior Program Administrator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AF30A-A999-272B-0F30-A96E6A861E6B}"/>
              </a:ext>
            </a:extLst>
          </p:cNvPr>
          <p:cNvSpPr txBox="1"/>
          <p:nvPr/>
        </p:nvSpPr>
        <p:spPr>
          <a:xfrm>
            <a:off x="7492326" y="5460397"/>
            <a:ext cx="170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Nelly Burdette, PsyD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Integrated Behavioral Health Program Leader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43BFFA-C115-DEC1-B098-8242A9F51812}"/>
              </a:ext>
            </a:extLst>
          </p:cNvPr>
          <p:cNvSpPr txBox="1"/>
          <p:nvPr/>
        </p:nvSpPr>
        <p:spPr>
          <a:xfrm>
            <a:off x="6109279" y="2835455"/>
            <a:ext cx="1901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Patricia Flanagan, MD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Clinical Director &amp; PCMH Kids Co-Chair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321124-28DD-AAB3-BB05-4240842EE98D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/>
        </p:blipFill>
        <p:spPr>
          <a:xfrm>
            <a:off x="7661365" y="3636724"/>
            <a:ext cx="1371600" cy="1828800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934AF30A-A999-272B-0F30-A96E6A861E6B}"/>
              </a:ext>
            </a:extLst>
          </p:cNvPr>
          <p:cNvSpPr txBox="1"/>
          <p:nvPr/>
        </p:nvSpPr>
        <p:spPr>
          <a:xfrm>
            <a:off x="4992319" y="5486425"/>
            <a:ext cx="150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Yolanda Bowes, 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Senior Project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A60CB-6766-F69A-A767-2D8B9CFD4B89}"/>
              </a:ext>
            </a:extLst>
          </p:cNvPr>
          <p:cNvPicPr>
            <a:picLocks/>
          </p:cNvPicPr>
          <p:nvPr/>
        </p:nvPicPr>
        <p:blipFill>
          <a:blip r:embed="rId9"/>
          <a:srcRect l="2873" r="2873"/>
          <a:stretch/>
        </p:blipFill>
        <p:spPr>
          <a:xfrm>
            <a:off x="5057651" y="3691279"/>
            <a:ext cx="1371600" cy="1828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TC-RI">
  <a:themeElements>
    <a:clrScheme name="Custom 1">
      <a:dk1>
        <a:srgbClr val="0070C0"/>
      </a:dk1>
      <a:lt1>
        <a:sysClr val="window" lastClr="FFFFFF"/>
      </a:lt1>
      <a:dk2>
        <a:srgbClr val="0070C0"/>
      </a:dk2>
      <a:lt2>
        <a:srgbClr val="FFFFFF"/>
      </a:lt2>
      <a:accent1>
        <a:srgbClr val="0070C0"/>
      </a:accent1>
      <a:accent2>
        <a:srgbClr val="FFC000"/>
      </a:accent2>
      <a:accent3>
        <a:srgbClr val="C00000"/>
      </a:accent3>
      <a:accent4>
        <a:srgbClr val="7030A0"/>
      </a:accent4>
      <a:accent5>
        <a:srgbClr val="00B050"/>
      </a:accent5>
      <a:accent6>
        <a:srgbClr val="3A3838"/>
      </a:accent6>
      <a:hlink>
        <a:srgbClr val="0070C0"/>
      </a:hlink>
      <a:folHlink>
        <a:srgbClr val="85C0F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C-RI PPT Template 2022 [Read-Only]" id="{E9722CB7-3373-4CEA-9533-A5365A4C63F7}" vid="{F1A3F313-7275-422C-A952-9416598534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CTC-RI PPT Template 2023</Template>
  <TotalTime>1296</TotalTime>
  <Words>844</Words>
  <Application>Microsoft Office PowerPoint</Application>
  <PresentationFormat>Widescreen</PresentationFormat>
  <Paragraphs>92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Tahoma</vt:lpstr>
      <vt:lpstr>CTC-RI</vt:lpstr>
      <vt:lpstr>Addressing Alcohol Use Disorder (AUD) in Primary Care Think Tank Series</vt:lpstr>
      <vt:lpstr>Session Overview</vt:lpstr>
      <vt:lpstr>Series Overview</vt:lpstr>
      <vt:lpstr>PowerPoint Presentation</vt:lpstr>
      <vt:lpstr>Lifespan Recovery Center</vt:lpstr>
      <vt:lpstr>Community Health Workers (CHW) in the ED</vt:lpstr>
      <vt:lpstr>Open Discussion</vt:lpstr>
      <vt:lpstr> November 18, 2024 12-1pm</vt:lpstr>
      <vt:lpstr>CTC-RI Senior Leadership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Phos Ivestei</dc:creator>
  <cp:lastModifiedBy>Phos Ivestei</cp:lastModifiedBy>
  <cp:revision>10</cp:revision>
  <dcterms:created xsi:type="dcterms:W3CDTF">2024-10-10T19:28:31Z</dcterms:created>
  <dcterms:modified xsi:type="dcterms:W3CDTF">2024-10-21T15:04:28Z</dcterms:modified>
</cp:coreProperties>
</file>