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7"/>
  </p:notesMasterIdLst>
  <p:sldIdLst>
    <p:sldId id="256" r:id="rId3"/>
    <p:sldId id="257" r:id="rId4"/>
    <p:sldId id="319" r:id="rId5"/>
    <p:sldId id="258" r:id="rId6"/>
    <p:sldId id="330" r:id="rId7"/>
    <p:sldId id="324" r:id="rId8"/>
    <p:sldId id="316" r:id="rId9"/>
    <p:sldId id="315" r:id="rId10"/>
    <p:sldId id="260" r:id="rId11"/>
    <p:sldId id="262" r:id="rId12"/>
    <p:sldId id="259" r:id="rId13"/>
    <p:sldId id="264" r:id="rId14"/>
    <p:sldId id="317" r:id="rId15"/>
    <p:sldId id="312" r:id="rId16"/>
    <p:sldId id="267" r:id="rId17"/>
    <p:sldId id="307" r:id="rId18"/>
    <p:sldId id="268" r:id="rId19"/>
    <p:sldId id="325" r:id="rId20"/>
    <p:sldId id="313" r:id="rId21"/>
    <p:sldId id="318" r:id="rId22"/>
    <p:sldId id="273" r:id="rId23"/>
    <p:sldId id="291" r:id="rId24"/>
    <p:sldId id="309" r:id="rId25"/>
    <p:sldId id="310" r:id="rId26"/>
    <p:sldId id="326" r:id="rId27"/>
    <p:sldId id="329" r:id="rId28"/>
    <p:sldId id="279" r:id="rId29"/>
    <p:sldId id="298" r:id="rId30"/>
    <p:sldId id="321" r:id="rId31"/>
    <p:sldId id="320" r:id="rId32"/>
    <p:sldId id="300" r:id="rId33"/>
    <p:sldId id="327" r:id="rId34"/>
    <p:sldId id="322" r:id="rId35"/>
    <p:sldId id="328" r:id="rId36"/>
  </p:sldIdLst>
  <p:sldSz cx="12192000" cy="6858000"/>
  <p:notesSz cx="6858000" cy="9144000"/>
  <p:embeddedFontLs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jSdFhtg9xEFwm+O6Daz0pnEkp6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4444" autoAdjust="0"/>
  </p:normalViewPr>
  <p:slideViewPr>
    <p:cSldViewPr snapToGrid="0">
      <p:cViewPr varScale="1">
        <p:scale>
          <a:sx n="73" d="100"/>
          <a:sy n="73" d="100"/>
        </p:scale>
        <p:origin x="120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61"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64"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font" Target="fonts/font4.fntdata"/><Relationship Id="rId6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28CF84-E606-401C-9F78-7238C913FC5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59AF979-85E8-4540-B4E0-CAB24FA0D7EF}">
      <dgm:prSet phldrT="[Text]"/>
      <dgm:spPr/>
      <dgm:t>
        <a:bodyPr/>
        <a:lstStyle/>
        <a:p>
          <a:r>
            <a:rPr lang="en-US" dirty="0">
              <a:latin typeface="+mj-lt"/>
            </a:rPr>
            <a:t>September 2024</a:t>
          </a:r>
        </a:p>
      </dgm:t>
    </dgm:pt>
    <dgm:pt modelId="{A2196DAB-BED8-4DE7-9E6A-B6FCD3F00C3C}" type="parTrans" cxnId="{DDA44CE7-809A-4E50-BB5E-A6652291EDD7}">
      <dgm:prSet/>
      <dgm:spPr/>
      <dgm:t>
        <a:bodyPr/>
        <a:lstStyle/>
        <a:p>
          <a:endParaRPr lang="en-US">
            <a:latin typeface="+mj-lt"/>
          </a:endParaRPr>
        </a:p>
      </dgm:t>
    </dgm:pt>
    <dgm:pt modelId="{7187C11A-64F8-4BEB-93AF-2B037410C160}" type="sibTrans" cxnId="{DDA44CE7-809A-4E50-BB5E-A6652291EDD7}">
      <dgm:prSet/>
      <dgm:spPr/>
      <dgm:t>
        <a:bodyPr/>
        <a:lstStyle/>
        <a:p>
          <a:endParaRPr lang="en-US">
            <a:latin typeface="+mj-lt"/>
          </a:endParaRPr>
        </a:p>
      </dgm:t>
    </dgm:pt>
    <dgm:pt modelId="{60F08334-BD61-4C70-AB0E-47E63732DC2F}">
      <dgm:prSet phldrT="[Text]"/>
      <dgm:spPr/>
      <dgm:t>
        <a:bodyPr/>
        <a:lstStyle/>
        <a:p>
          <a:r>
            <a:rPr lang="en-US" dirty="0">
              <a:latin typeface="+mj-lt"/>
            </a:rPr>
            <a:t>October 2024</a:t>
          </a:r>
        </a:p>
      </dgm:t>
    </dgm:pt>
    <dgm:pt modelId="{69114E7F-DD1A-44B8-A6E0-09E5146A5972}" type="parTrans" cxnId="{D45A4A5C-4D0F-4CA8-94BB-A5F397DB6D0C}">
      <dgm:prSet/>
      <dgm:spPr/>
      <dgm:t>
        <a:bodyPr/>
        <a:lstStyle/>
        <a:p>
          <a:endParaRPr lang="en-US">
            <a:latin typeface="+mj-lt"/>
          </a:endParaRPr>
        </a:p>
      </dgm:t>
    </dgm:pt>
    <dgm:pt modelId="{4DCDF6FA-CB9D-41CE-A011-9D8FC02531D7}" type="sibTrans" cxnId="{D45A4A5C-4D0F-4CA8-94BB-A5F397DB6D0C}">
      <dgm:prSet/>
      <dgm:spPr/>
      <dgm:t>
        <a:bodyPr/>
        <a:lstStyle/>
        <a:p>
          <a:endParaRPr lang="en-US">
            <a:latin typeface="+mj-lt"/>
          </a:endParaRPr>
        </a:p>
      </dgm:t>
    </dgm:pt>
    <dgm:pt modelId="{7B0EDA89-BD7B-4DEC-B3A2-054A8FFB7C7C}">
      <dgm:prSet phldrT="[Text]"/>
      <dgm:spPr/>
      <dgm:t>
        <a:bodyPr/>
        <a:lstStyle/>
        <a:p>
          <a:r>
            <a:rPr lang="en-US" dirty="0">
              <a:latin typeface="+mj-lt"/>
            </a:rPr>
            <a:t>November 2024</a:t>
          </a:r>
        </a:p>
      </dgm:t>
    </dgm:pt>
    <dgm:pt modelId="{9A9F84A3-43C5-49D7-B8D5-86420923983C}" type="parTrans" cxnId="{730D1DCD-CCAC-4D3E-B7C5-7B6DF685C571}">
      <dgm:prSet/>
      <dgm:spPr/>
      <dgm:t>
        <a:bodyPr/>
        <a:lstStyle/>
        <a:p>
          <a:endParaRPr lang="en-US">
            <a:latin typeface="+mj-lt"/>
          </a:endParaRPr>
        </a:p>
      </dgm:t>
    </dgm:pt>
    <dgm:pt modelId="{B859BFC1-A777-4680-BD13-9BD3381F1EEE}" type="sibTrans" cxnId="{730D1DCD-CCAC-4D3E-B7C5-7B6DF685C571}">
      <dgm:prSet/>
      <dgm:spPr/>
      <dgm:t>
        <a:bodyPr/>
        <a:lstStyle/>
        <a:p>
          <a:endParaRPr lang="en-US">
            <a:latin typeface="+mj-lt"/>
          </a:endParaRPr>
        </a:p>
      </dgm:t>
    </dgm:pt>
    <dgm:pt modelId="{F5633CFB-F3F7-4399-B09A-70D3E85E9A25}">
      <dgm:prSet phldrT="[Text]" custT="1"/>
      <dgm:spPr/>
      <dgm:t>
        <a:bodyPr/>
        <a:lstStyle/>
        <a:p>
          <a:r>
            <a:rPr lang="en-US" sz="1600" dirty="0">
              <a:latin typeface="+mj-lt"/>
            </a:rPr>
            <a:t>Clinical Strategy Committee Meeting</a:t>
          </a:r>
        </a:p>
      </dgm:t>
    </dgm:pt>
    <dgm:pt modelId="{9A3D924D-BB88-46C9-B82B-FFED7991DF49}" type="sibTrans" cxnId="{1AAE9CEF-B51C-4681-A429-2AA021DAE32E}">
      <dgm:prSet/>
      <dgm:spPr/>
      <dgm:t>
        <a:bodyPr/>
        <a:lstStyle/>
        <a:p>
          <a:endParaRPr lang="en-US">
            <a:latin typeface="+mj-lt"/>
          </a:endParaRPr>
        </a:p>
      </dgm:t>
    </dgm:pt>
    <dgm:pt modelId="{62CECA74-EECF-42A3-9D7D-473ED2E42927}" type="parTrans" cxnId="{1AAE9CEF-B51C-4681-A429-2AA021DAE32E}">
      <dgm:prSet/>
      <dgm:spPr/>
      <dgm:t>
        <a:bodyPr/>
        <a:lstStyle/>
        <a:p>
          <a:endParaRPr lang="en-US">
            <a:latin typeface="+mj-lt"/>
          </a:endParaRPr>
        </a:p>
      </dgm:t>
    </dgm:pt>
    <dgm:pt modelId="{28DBC345-33C9-4834-B5CE-540A0068FCC6}">
      <dgm:prSet phldrT="[Text]" custT="1"/>
      <dgm:spPr/>
      <dgm:t>
        <a:bodyPr/>
        <a:lstStyle/>
        <a:p>
          <a:endParaRPr lang="en-US" sz="1800" dirty="0">
            <a:latin typeface="+mj-lt"/>
          </a:endParaRPr>
        </a:p>
      </dgm:t>
    </dgm:pt>
    <dgm:pt modelId="{6D935E7D-1B38-421B-B655-2ADE96B8B2A1}" type="sibTrans" cxnId="{65ADFE40-124F-4C4B-BEA3-D4D062E05734}">
      <dgm:prSet/>
      <dgm:spPr/>
      <dgm:t>
        <a:bodyPr/>
        <a:lstStyle/>
        <a:p>
          <a:endParaRPr lang="en-US">
            <a:latin typeface="+mj-lt"/>
          </a:endParaRPr>
        </a:p>
      </dgm:t>
    </dgm:pt>
    <dgm:pt modelId="{6A531C58-3662-425A-AFBF-1401BC598FB7}" type="parTrans" cxnId="{65ADFE40-124F-4C4B-BEA3-D4D062E05734}">
      <dgm:prSet/>
      <dgm:spPr/>
      <dgm:t>
        <a:bodyPr/>
        <a:lstStyle/>
        <a:p>
          <a:endParaRPr lang="en-US">
            <a:latin typeface="+mj-lt"/>
          </a:endParaRPr>
        </a:p>
      </dgm:t>
    </dgm:pt>
    <dgm:pt modelId="{D6CABB59-987E-4586-962C-2ACD0901EC46}">
      <dgm:prSet custT="1"/>
      <dgm:spPr/>
      <dgm:t>
        <a:bodyPr tIns="365760"/>
        <a:lstStyle/>
        <a:p>
          <a:endParaRPr lang="en-US" sz="1600" dirty="0">
            <a:latin typeface="+mj-lt"/>
          </a:endParaRPr>
        </a:p>
      </dgm:t>
    </dgm:pt>
    <dgm:pt modelId="{B95D6C91-A4DA-4D6E-9387-0CF83C81E412}" type="parTrans" cxnId="{6BE94761-3AFC-4099-A73A-7A9A6A310D9D}">
      <dgm:prSet/>
      <dgm:spPr/>
      <dgm:t>
        <a:bodyPr/>
        <a:lstStyle/>
        <a:p>
          <a:endParaRPr lang="en-US">
            <a:latin typeface="+mj-lt"/>
          </a:endParaRPr>
        </a:p>
      </dgm:t>
    </dgm:pt>
    <dgm:pt modelId="{E84D2D2E-57DA-40F3-A383-B6890DA0306F}" type="sibTrans" cxnId="{6BE94761-3AFC-4099-A73A-7A9A6A310D9D}">
      <dgm:prSet/>
      <dgm:spPr/>
      <dgm:t>
        <a:bodyPr/>
        <a:lstStyle/>
        <a:p>
          <a:endParaRPr lang="en-US">
            <a:latin typeface="+mj-lt"/>
          </a:endParaRPr>
        </a:p>
      </dgm:t>
    </dgm:pt>
    <dgm:pt modelId="{A09904CA-5B19-4998-A3AA-0B6DBD70B7BC}">
      <dgm:prSet/>
      <dgm:spPr/>
      <dgm:t>
        <a:bodyPr/>
        <a:lstStyle/>
        <a:p>
          <a:r>
            <a:rPr lang="en-US" dirty="0">
              <a:latin typeface="+mj-lt"/>
            </a:rPr>
            <a:t>December 2024</a:t>
          </a:r>
        </a:p>
      </dgm:t>
    </dgm:pt>
    <dgm:pt modelId="{BD28A8EA-8ECB-479D-8317-2DF8C5177A93}" type="parTrans" cxnId="{ADF206C1-47F3-426C-A774-76728A91CC3F}">
      <dgm:prSet/>
      <dgm:spPr/>
      <dgm:t>
        <a:bodyPr/>
        <a:lstStyle/>
        <a:p>
          <a:endParaRPr lang="en-US">
            <a:latin typeface="+mj-lt"/>
          </a:endParaRPr>
        </a:p>
      </dgm:t>
    </dgm:pt>
    <dgm:pt modelId="{FBD3455C-3C4F-4697-81F7-DB5C506F631F}" type="sibTrans" cxnId="{ADF206C1-47F3-426C-A774-76728A91CC3F}">
      <dgm:prSet/>
      <dgm:spPr/>
      <dgm:t>
        <a:bodyPr/>
        <a:lstStyle/>
        <a:p>
          <a:endParaRPr lang="en-US">
            <a:latin typeface="+mj-lt"/>
          </a:endParaRPr>
        </a:p>
      </dgm:t>
    </dgm:pt>
    <dgm:pt modelId="{80668920-8FCF-4432-AE53-F1A9C317360D}">
      <dgm:prSet custT="1"/>
      <dgm:spPr/>
      <dgm:t>
        <a:bodyPr tIns="182880"/>
        <a:lstStyle/>
        <a:p>
          <a:endParaRPr lang="en-US" sz="1600" dirty="0">
            <a:latin typeface="+mj-lt"/>
          </a:endParaRPr>
        </a:p>
      </dgm:t>
    </dgm:pt>
    <dgm:pt modelId="{82E15AD6-75DD-47DD-A25C-61462D4C1C90}" type="parTrans" cxnId="{2F87FD12-4D28-482F-A806-E3DFA85ADF9E}">
      <dgm:prSet/>
      <dgm:spPr/>
      <dgm:t>
        <a:bodyPr/>
        <a:lstStyle/>
        <a:p>
          <a:endParaRPr lang="en-US">
            <a:latin typeface="+mj-lt"/>
          </a:endParaRPr>
        </a:p>
      </dgm:t>
    </dgm:pt>
    <dgm:pt modelId="{DA701A4A-8EBF-4BB4-B451-C2928B94386F}" type="sibTrans" cxnId="{2F87FD12-4D28-482F-A806-E3DFA85ADF9E}">
      <dgm:prSet/>
      <dgm:spPr/>
      <dgm:t>
        <a:bodyPr/>
        <a:lstStyle/>
        <a:p>
          <a:endParaRPr lang="en-US">
            <a:latin typeface="+mj-lt"/>
          </a:endParaRPr>
        </a:p>
      </dgm:t>
    </dgm:pt>
    <dgm:pt modelId="{6C99BC4C-818D-467D-AC3F-D88FB2B8FC12}">
      <dgm:prSet custT="1"/>
      <dgm:spPr/>
      <dgm:t>
        <a:bodyPr tIns="182880"/>
        <a:lstStyle/>
        <a:p>
          <a:endParaRPr lang="en-US" sz="1600" dirty="0">
            <a:latin typeface="+mj-lt"/>
          </a:endParaRPr>
        </a:p>
      </dgm:t>
    </dgm:pt>
    <dgm:pt modelId="{2D3D6CD2-7A20-4451-899D-EB2F18CE8926}" type="parTrans" cxnId="{8DA5D6CE-983C-494C-A2D5-25722146B5FD}">
      <dgm:prSet/>
      <dgm:spPr/>
      <dgm:t>
        <a:bodyPr/>
        <a:lstStyle/>
        <a:p>
          <a:endParaRPr lang="en-US">
            <a:latin typeface="+mj-lt"/>
          </a:endParaRPr>
        </a:p>
      </dgm:t>
    </dgm:pt>
    <dgm:pt modelId="{14F8FDA2-F2BC-4A74-B3ED-7E4C1DC80EBC}" type="sibTrans" cxnId="{8DA5D6CE-983C-494C-A2D5-25722146B5FD}">
      <dgm:prSet/>
      <dgm:spPr/>
      <dgm:t>
        <a:bodyPr/>
        <a:lstStyle/>
        <a:p>
          <a:endParaRPr lang="en-US">
            <a:latin typeface="+mj-lt"/>
          </a:endParaRPr>
        </a:p>
      </dgm:t>
    </dgm:pt>
    <dgm:pt modelId="{AD7C1412-AE5C-40D9-BB5B-ADC6ED7ADA5B}">
      <dgm:prSet/>
      <dgm:spPr/>
      <dgm:t>
        <a:bodyPr/>
        <a:lstStyle/>
        <a:p>
          <a:r>
            <a:rPr lang="en-US" dirty="0">
              <a:latin typeface="+mj-lt"/>
            </a:rPr>
            <a:t>January/Feb 2025</a:t>
          </a:r>
        </a:p>
      </dgm:t>
    </dgm:pt>
    <dgm:pt modelId="{F9D17FEF-2BDB-4637-9819-698E21BD9BA6}" type="parTrans" cxnId="{24526B35-3D76-473A-9E00-304408538E7E}">
      <dgm:prSet/>
      <dgm:spPr/>
      <dgm:t>
        <a:bodyPr/>
        <a:lstStyle/>
        <a:p>
          <a:endParaRPr lang="en-US">
            <a:latin typeface="+mj-lt"/>
          </a:endParaRPr>
        </a:p>
      </dgm:t>
    </dgm:pt>
    <dgm:pt modelId="{93751765-9563-4F3B-A131-0A5DAEA25B36}" type="sibTrans" cxnId="{24526B35-3D76-473A-9E00-304408538E7E}">
      <dgm:prSet/>
      <dgm:spPr/>
      <dgm:t>
        <a:bodyPr/>
        <a:lstStyle/>
        <a:p>
          <a:endParaRPr lang="en-US">
            <a:latin typeface="+mj-lt"/>
          </a:endParaRPr>
        </a:p>
      </dgm:t>
    </dgm:pt>
    <dgm:pt modelId="{9A328BD9-7F67-40E0-AF42-E11D3CFCAAE5}">
      <dgm:prSet custT="1"/>
      <dgm:spPr/>
      <dgm:t>
        <a:bodyPr bIns="365760"/>
        <a:lstStyle/>
        <a:p>
          <a:endParaRPr lang="en-US" sz="1600" dirty="0">
            <a:latin typeface="+mj-lt"/>
          </a:endParaRPr>
        </a:p>
      </dgm:t>
    </dgm:pt>
    <dgm:pt modelId="{111E0EED-095A-4A0F-AFE9-F6BD45B7A37B}" type="parTrans" cxnId="{6B925E78-7CDD-47B8-BBD0-579147E8AF27}">
      <dgm:prSet/>
      <dgm:spPr/>
      <dgm:t>
        <a:bodyPr/>
        <a:lstStyle/>
        <a:p>
          <a:endParaRPr lang="en-US">
            <a:latin typeface="+mj-lt"/>
          </a:endParaRPr>
        </a:p>
      </dgm:t>
    </dgm:pt>
    <dgm:pt modelId="{532005E5-1985-434A-8B69-37677061B64E}" type="sibTrans" cxnId="{6B925E78-7CDD-47B8-BBD0-579147E8AF27}">
      <dgm:prSet/>
      <dgm:spPr/>
      <dgm:t>
        <a:bodyPr/>
        <a:lstStyle/>
        <a:p>
          <a:endParaRPr lang="en-US">
            <a:latin typeface="+mj-lt"/>
          </a:endParaRPr>
        </a:p>
      </dgm:t>
    </dgm:pt>
    <dgm:pt modelId="{69511D40-62EC-400B-8B7E-1C500E960A3C}">
      <dgm:prSet custT="1"/>
      <dgm:spPr/>
      <dgm:t>
        <a:bodyPr tIns="182880"/>
        <a:lstStyle/>
        <a:p>
          <a:r>
            <a:rPr lang="en-US" sz="1600" dirty="0">
              <a:latin typeface="+mj-lt"/>
            </a:rPr>
            <a:t>Subject Matter Expert Session #3</a:t>
          </a:r>
        </a:p>
      </dgm:t>
    </dgm:pt>
    <dgm:pt modelId="{A5FD4ECF-5862-4354-B40F-ECAC445819CB}" type="parTrans" cxnId="{A057DEA0-FDA6-4451-B242-50DECE601E3C}">
      <dgm:prSet/>
      <dgm:spPr/>
      <dgm:t>
        <a:bodyPr/>
        <a:lstStyle/>
        <a:p>
          <a:endParaRPr lang="en-US">
            <a:latin typeface="+mj-lt"/>
          </a:endParaRPr>
        </a:p>
      </dgm:t>
    </dgm:pt>
    <dgm:pt modelId="{38663341-26CB-493A-9643-BC6E115C087E}" type="sibTrans" cxnId="{A057DEA0-FDA6-4451-B242-50DECE601E3C}">
      <dgm:prSet/>
      <dgm:spPr/>
      <dgm:t>
        <a:bodyPr/>
        <a:lstStyle/>
        <a:p>
          <a:endParaRPr lang="en-US">
            <a:latin typeface="+mj-lt"/>
          </a:endParaRPr>
        </a:p>
      </dgm:t>
    </dgm:pt>
    <dgm:pt modelId="{4CC17DDC-00AD-435E-94DA-EB3EBD659242}">
      <dgm:prSet custT="1"/>
      <dgm:spPr/>
      <dgm:t>
        <a:bodyPr bIns="365760"/>
        <a:lstStyle/>
        <a:p>
          <a:r>
            <a:rPr lang="en-US" sz="1600" dirty="0">
              <a:latin typeface="+mj-lt"/>
            </a:rPr>
            <a:t>Final Report/Presentation</a:t>
          </a:r>
        </a:p>
      </dgm:t>
    </dgm:pt>
    <dgm:pt modelId="{67266E89-50C0-471E-95DF-C43C800EF332}" type="parTrans" cxnId="{F995567A-7CBF-4674-8054-F1FDC7CB12E4}">
      <dgm:prSet/>
      <dgm:spPr/>
      <dgm:t>
        <a:bodyPr/>
        <a:lstStyle/>
        <a:p>
          <a:endParaRPr lang="en-US">
            <a:latin typeface="+mj-lt"/>
          </a:endParaRPr>
        </a:p>
      </dgm:t>
    </dgm:pt>
    <dgm:pt modelId="{689C7580-A35C-4D10-875F-59832C833CD9}" type="sibTrans" cxnId="{F995567A-7CBF-4674-8054-F1FDC7CB12E4}">
      <dgm:prSet/>
      <dgm:spPr/>
      <dgm:t>
        <a:bodyPr/>
        <a:lstStyle/>
        <a:p>
          <a:endParaRPr lang="en-US">
            <a:latin typeface="+mj-lt"/>
          </a:endParaRPr>
        </a:p>
      </dgm:t>
    </dgm:pt>
    <dgm:pt modelId="{D7197C47-423A-49CD-9AE5-0F5D00F2DB6F}">
      <dgm:prSet phldrT="[Text]" custT="1"/>
      <dgm:spPr/>
      <dgm:t>
        <a:bodyPr/>
        <a:lstStyle/>
        <a:p>
          <a:endParaRPr lang="en-US" sz="1800" dirty="0">
            <a:latin typeface="+mj-lt"/>
          </a:endParaRPr>
        </a:p>
      </dgm:t>
    </dgm:pt>
    <dgm:pt modelId="{0B87BB39-62C8-4772-9B33-7E8C5F14FBBF}" type="parTrans" cxnId="{F5DC1064-270A-4793-BE47-043DEB502D9F}">
      <dgm:prSet/>
      <dgm:spPr/>
      <dgm:t>
        <a:bodyPr/>
        <a:lstStyle/>
        <a:p>
          <a:endParaRPr lang="en-US">
            <a:latin typeface="+mj-lt"/>
          </a:endParaRPr>
        </a:p>
      </dgm:t>
    </dgm:pt>
    <dgm:pt modelId="{875E5A24-1C16-4D4D-8423-EDD93C0D058B}" type="sibTrans" cxnId="{F5DC1064-270A-4793-BE47-043DEB502D9F}">
      <dgm:prSet/>
      <dgm:spPr/>
      <dgm:t>
        <a:bodyPr/>
        <a:lstStyle/>
        <a:p>
          <a:endParaRPr lang="en-US">
            <a:latin typeface="+mj-lt"/>
          </a:endParaRPr>
        </a:p>
      </dgm:t>
    </dgm:pt>
    <dgm:pt modelId="{6E47D6FF-0466-4C07-BAEE-72F374DA2D1E}">
      <dgm:prSet phldrT="[Text]" custT="1"/>
      <dgm:spPr>
        <a:solidFill>
          <a:srgbClr val="0070C0">
            <a:alpha val="90000"/>
            <a:tint val="40000"/>
            <a:hueOff val="0"/>
            <a:satOff val="0"/>
            <a:lumOff val="0"/>
            <a:alphaOff val="0"/>
          </a:srgbClr>
        </a:solidFill>
        <a:ln w="25400" cap="flat" cmpd="sng" algn="ctr">
          <a:solidFill>
            <a:srgbClr val="0070C0">
              <a:alpha val="90000"/>
              <a:tint val="40000"/>
              <a:hueOff val="0"/>
              <a:satOff val="0"/>
              <a:lumOff val="0"/>
              <a:alphaOff val="0"/>
            </a:srgbClr>
          </a:solidFill>
          <a:prstDash val="solid"/>
        </a:ln>
        <a:effectLst/>
      </dgm:spPr>
      <dgm:t>
        <a:bodyPr spcFirstLastPara="0" vert="horz" wrap="square" lIns="247650" tIns="123825" rIns="247650" bIns="123825" numCol="1" spcCol="1270" anchor="ctr" anchorCtr="0"/>
        <a:lstStyle/>
        <a:p>
          <a:r>
            <a:rPr lang="en-US" sz="1600" kern="1200" dirty="0">
              <a:solidFill>
                <a:srgbClr val="0070C0">
                  <a:hueOff val="0"/>
                  <a:satOff val="0"/>
                  <a:lumOff val="0"/>
                  <a:alphaOff val="0"/>
                </a:srgbClr>
              </a:solidFill>
              <a:latin typeface="+mj-lt"/>
              <a:ea typeface="+mn-ea"/>
              <a:cs typeface="+mn-cs"/>
            </a:rPr>
            <a:t>Subject</a:t>
          </a:r>
          <a:r>
            <a:rPr lang="en-US" sz="1600" kern="1200" dirty="0">
              <a:latin typeface="+mj-lt"/>
            </a:rPr>
            <a:t> Matter Expert Session #1</a:t>
          </a:r>
        </a:p>
      </dgm:t>
    </dgm:pt>
    <dgm:pt modelId="{A110FAD7-E579-4829-8E8D-35C6EE0EDD5D}" type="parTrans" cxnId="{4B70AC16-DEB7-475A-BDA0-7F4D87A08C01}">
      <dgm:prSet/>
      <dgm:spPr/>
      <dgm:t>
        <a:bodyPr/>
        <a:lstStyle/>
        <a:p>
          <a:endParaRPr lang="en-US"/>
        </a:p>
      </dgm:t>
    </dgm:pt>
    <dgm:pt modelId="{5144E87C-0830-4A15-AF42-2911A9E589AF}" type="sibTrans" cxnId="{4B70AC16-DEB7-475A-BDA0-7F4D87A08C01}">
      <dgm:prSet/>
      <dgm:spPr/>
      <dgm:t>
        <a:bodyPr/>
        <a:lstStyle/>
        <a:p>
          <a:endParaRPr lang="en-US"/>
        </a:p>
      </dgm:t>
    </dgm:pt>
    <dgm:pt modelId="{097EE968-B0B6-463C-9054-87A4B6862BFF}">
      <dgm:prSet phldrT="[Text]" custT="1"/>
      <dgm:spPr/>
      <dgm:t>
        <a:bodyPr tIns="365760"/>
        <a:lstStyle/>
        <a:p>
          <a:r>
            <a:rPr lang="en-US" sz="1600" dirty="0">
              <a:latin typeface="+mj-lt"/>
            </a:rPr>
            <a:t>Subject Matter Expert Session #2</a:t>
          </a:r>
        </a:p>
      </dgm:t>
    </dgm:pt>
    <dgm:pt modelId="{AE469DA3-B847-428F-A1C4-B8238379E5A0}" type="parTrans" cxnId="{13DE0C64-DB8C-48EE-AF51-26620FA11E4D}">
      <dgm:prSet/>
      <dgm:spPr/>
      <dgm:t>
        <a:bodyPr/>
        <a:lstStyle/>
        <a:p>
          <a:endParaRPr lang="en-US"/>
        </a:p>
      </dgm:t>
    </dgm:pt>
    <dgm:pt modelId="{BE23129E-50BE-4174-BE95-8B3173DBA46E}" type="sibTrans" cxnId="{13DE0C64-DB8C-48EE-AF51-26620FA11E4D}">
      <dgm:prSet/>
      <dgm:spPr/>
      <dgm:t>
        <a:bodyPr/>
        <a:lstStyle/>
        <a:p>
          <a:endParaRPr lang="en-US"/>
        </a:p>
      </dgm:t>
    </dgm:pt>
    <dgm:pt modelId="{2C27880D-4E16-4F55-B3D7-90754E208422}" type="pres">
      <dgm:prSet presAssocID="{1F28CF84-E606-401C-9F78-7238C913FC57}" presName="Name0" presStyleCnt="0">
        <dgm:presLayoutVars>
          <dgm:dir/>
          <dgm:animLvl val="lvl"/>
          <dgm:resizeHandles val="exact"/>
        </dgm:presLayoutVars>
      </dgm:prSet>
      <dgm:spPr/>
    </dgm:pt>
    <dgm:pt modelId="{284C1004-B37F-4FF6-99EC-7369AB7D217C}" type="pres">
      <dgm:prSet presAssocID="{B59AF979-85E8-4540-B4E0-CAB24FA0D7EF}" presName="linNode" presStyleCnt="0"/>
      <dgm:spPr/>
    </dgm:pt>
    <dgm:pt modelId="{4D978507-295B-4476-A24A-1B8EF5BB312A}" type="pres">
      <dgm:prSet presAssocID="{B59AF979-85E8-4540-B4E0-CAB24FA0D7EF}" presName="parentText" presStyleLbl="node1" presStyleIdx="0" presStyleCnt="5" custLinFactNeighborX="-836" custLinFactNeighborY="6760">
        <dgm:presLayoutVars>
          <dgm:chMax val="1"/>
          <dgm:bulletEnabled val="1"/>
        </dgm:presLayoutVars>
      </dgm:prSet>
      <dgm:spPr/>
    </dgm:pt>
    <dgm:pt modelId="{0DA7A2E7-AF80-4EB8-8B1F-C016A5A79A83}" type="pres">
      <dgm:prSet presAssocID="{B59AF979-85E8-4540-B4E0-CAB24FA0D7EF}" presName="descendantText" presStyleLbl="alignAccFollowNode1" presStyleIdx="0" presStyleCnt="5" custLinFactNeighborX="-856" custLinFactNeighborY="4630">
        <dgm:presLayoutVars>
          <dgm:bulletEnabled val="1"/>
        </dgm:presLayoutVars>
      </dgm:prSet>
      <dgm:spPr/>
    </dgm:pt>
    <dgm:pt modelId="{3C1C2C28-9446-4324-AAAC-1A4CEF152C40}" type="pres">
      <dgm:prSet presAssocID="{7187C11A-64F8-4BEB-93AF-2B037410C160}" presName="sp" presStyleCnt="0"/>
      <dgm:spPr/>
    </dgm:pt>
    <dgm:pt modelId="{3E7CAC58-BDB4-419E-A31D-AEF8135B221E}" type="pres">
      <dgm:prSet presAssocID="{60F08334-BD61-4C70-AB0E-47E63732DC2F}" presName="linNode" presStyleCnt="0"/>
      <dgm:spPr/>
    </dgm:pt>
    <dgm:pt modelId="{D06D7F10-2B40-4273-8E96-4F02851347E7}" type="pres">
      <dgm:prSet presAssocID="{60F08334-BD61-4C70-AB0E-47E63732DC2F}" presName="parentText" presStyleLbl="node1" presStyleIdx="1" presStyleCnt="5">
        <dgm:presLayoutVars>
          <dgm:chMax val="1"/>
          <dgm:bulletEnabled val="1"/>
        </dgm:presLayoutVars>
      </dgm:prSet>
      <dgm:spPr/>
    </dgm:pt>
    <dgm:pt modelId="{102B334E-E8C9-4824-8458-0A4F299313D0}" type="pres">
      <dgm:prSet presAssocID="{60F08334-BD61-4C70-AB0E-47E63732DC2F}" presName="descendantText" presStyleLbl="alignAccFollowNode1" presStyleIdx="1" presStyleCnt="5">
        <dgm:presLayoutVars>
          <dgm:bulletEnabled val="1"/>
        </dgm:presLayoutVars>
      </dgm:prSet>
      <dgm:spPr>
        <a:xfrm rot="5400000">
          <a:off x="4284799" y="-1458466"/>
          <a:ext cx="327207" cy="4186732"/>
        </a:xfrm>
        <a:prstGeom prst="round2SameRect">
          <a:avLst/>
        </a:prstGeom>
      </dgm:spPr>
    </dgm:pt>
    <dgm:pt modelId="{B7C4D774-7157-4484-8F14-1096C6BF3AA6}" type="pres">
      <dgm:prSet presAssocID="{4DCDF6FA-CB9D-41CE-A011-9D8FC02531D7}" presName="sp" presStyleCnt="0"/>
      <dgm:spPr/>
    </dgm:pt>
    <dgm:pt modelId="{CE5F12A6-A94F-4AD4-85AC-C703BF500782}" type="pres">
      <dgm:prSet presAssocID="{7B0EDA89-BD7B-4DEC-B3A2-054A8FFB7C7C}" presName="linNode" presStyleCnt="0"/>
      <dgm:spPr/>
    </dgm:pt>
    <dgm:pt modelId="{52123A8B-7424-4550-8710-B7385B50762E}" type="pres">
      <dgm:prSet presAssocID="{7B0EDA89-BD7B-4DEC-B3A2-054A8FFB7C7C}" presName="parentText" presStyleLbl="node1" presStyleIdx="2" presStyleCnt="5">
        <dgm:presLayoutVars>
          <dgm:chMax val="1"/>
          <dgm:bulletEnabled val="1"/>
        </dgm:presLayoutVars>
      </dgm:prSet>
      <dgm:spPr/>
    </dgm:pt>
    <dgm:pt modelId="{C6310AB7-FB76-4748-8EED-ABF612D9D0DC}" type="pres">
      <dgm:prSet presAssocID="{7B0EDA89-BD7B-4DEC-B3A2-054A8FFB7C7C}" presName="descendantText" presStyleLbl="alignAccFollowNode1" presStyleIdx="2" presStyleCnt="5" custScaleY="102275" custLinFactNeighborX="0">
        <dgm:presLayoutVars>
          <dgm:bulletEnabled val="1"/>
        </dgm:presLayoutVars>
      </dgm:prSet>
      <dgm:spPr/>
    </dgm:pt>
    <dgm:pt modelId="{7510667B-3A17-4FA8-B10E-394357717B77}" type="pres">
      <dgm:prSet presAssocID="{B859BFC1-A777-4680-BD13-9BD3381F1EEE}" presName="sp" presStyleCnt="0"/>
      <dgm:spPr/>
    </dgm:pt>
    <dgm:pt modelId="{713E3B9A-A920-4445-9DE1-707E37E1135A}" type="pres">
      <dgm:prSet presAssocID="{A09904CA-5B19-4998-A3AA-0B6DBD70B7BC}" presName="linNode" presStyleCnt="0"/>
      <dgm:spPr/>
    </dgm:pt>
    <dgm:pt modelId="{5AB62E50-B8F0-4402-BC3F-EBC2C00586B7}" type="pres">
      <dgm:prSet presAssocID="{A09904CA-5B19-4998-A3AA-0B6DBD70B7BC}" presName="parentText" presStyleLbl="node1" presStyleIdx="3" presStyleCnt="5">
        <dgm:presLayoutVars>
          <dgm:chMax val="1"/>
          <dgm:bulletEnabled val="1"/>
        </dgm:presLayoutVars>
      </dgm:prSet>
      <dgm:spPr/>
    </dgm:pt>
    <dgm:pt modelId="{700BE0DD-D9E3-4901-A37B-CC3EB43570A8}" type="pres">
      <dgm:prSet presAssocID="{A09904CA-5B19-4998-A3AA-0B6DBD70B7BC}" presName="descendantText" presStyleLbl="alignAccFollowNode1" presStyleIdx="3" presStyleCnt="5">
        <dgm:presLayoutVars>
          <dgm:bulletEnabled val="1"/>
        </dgm:presLayoutVars>
      </dgm:prSet>
      <dgm:spPr/>
    </dgm:pt>
    <dgm:pt modelId="{DA3186B4-CD1A-4AE1-BCBB-23A40065A9E4}" type="pres">
      <dgm:prSet presAssocID="{FBD3455C-3C4F-4697-81F7-DB5C506F631F}" presName="sp" presStyleCnt="0"/>
      <dgm:spPr/>
    </dgm:pt>
    <dgm:pt modelId="{A46744C3-7344-4CE9-8E99-F8D03568110E}" type="pres">
      <dgm:prSet presAssocID="{AD7C1412-AE5C-40D9-BB5B-ADC6ED7ADA5B}" presName="linNode" presStyleCnt="0"/>
      <dgm:spPr/>
    </dgm:pt>
    <dgm:pt modelId="{DD16C65B-6B3D-42A2-9E8F-84DE8255806A}" type="pres">
      <dgm:prSet presAssocID="{AD7C1412-AE5C-40D9-BB5B-ADC6ED7ADA5B}" presName="parentText" presStyleLbl="node1" presStyleIdx="4" presStyleCnt="5">
        <dgm:presLayoutVars>
          <dgm:chMax val="1"/>
          <dgm:bulletEnabled val="1"/>
        </dgm:presLayoutVars>
      </dgm:prSet>
      <dgm:spPr/>
    </dgm:pt>
    <dgm:pt modelId="{97081204-5160-4286-AE1C-0B653B36F1BF}" type="pres">
      <dgm:prSet presAssocID="{AD7C1412-AE5C-40D9-BB5B-ADC6ED7ADA5B}" presName="descendantText" presStyleLbl="alignAccFollowNode1" presStyleIdx="4" presStyleCnt="5">
        <dgm:presLayoutVars>
          <dgm:bulletEnabled val="1"/>
        </dgm:presLayoutVars>
      </dgm:prSet>
      <dgm:spPr/>
    </dgm:pt>
  </dgm:ptLst>
  <dgm:cxnLst>
    <dgm:cxn modelId="{EB6D0811-C9D3-4D50-BE37-359D34E4B15A}" type="presOf" srcId="{9A328BD9-7F67-40E0-AF42-E11D3CFCAAE5}" destId="{97081204-5160-4286-AE1C-0B653B36F1BF}" srcOrd="0" destOrd="0" presId="urn:microsoft.com/office/officeart/2005/8/layout/vList5"/>
    <dgm:cxn modelId="{2F87FD12-4D28-482F-A806-E3DFA85ADF9E}" srcId="{A09904CA-5B19-4998-A3AA-0B6DBD70B7BC}" destId="{80668920-8FCF-4432-AE53-F1A9C317360D}" srcOrd="0" destOrd="0" parTransId="{82E15AD6-75DD-47DD-A25C-61462D4C1C90}" sibTransId="{DA701A4A-8EBF-4BB4-B451-C2928B94386F}"/>
    <dgm:cxn modelId="{4B70AC16-DEB7-475A-BDA0-7F4D87A08C01}" srcId="{60F08334-BD61-4C70-AB0E-47E63732DC2F}" destId="{6E47D6FF-0466-4C07-BAEE-72F374DA2D1E}" srcOrd="0" destOrd="0" parTransId="{A110FAD7-E579-4829-8E8D-35C6EE0EDD5D}" sibTransId="{5144E87C-0830-4A15-AF42-2911A9E589AF}"/>
    <dgm:cxn modelId="{98C6001D-DB9A-43D4-AADD-685D444BC2CD}" type="presOf" srcId="{AD7C1412-AE5C-40D9-BB5B-ADC6ED7ADA5B}" destId="{DD16C65B-6B3D-42A2-9E8F-84DE8255806A}" srcOrd="0" destOrd="0" presId="urn:microsoft.com/office/officeart/2005/8/layout/vList5"/>
    <dgm:cxn modelId="{24526B35-3D76-473A-9E00-304408538E7E}" srcId="{1F28CF84-E606-401C-9F78-7238C913FC57}" destId="{AD7C1412-AE5C-40D9-BB5B-ADC6ED7ADA5B}" srcOrd="4" destOrd="0" parTransId="{F9D17FEF-2BDB-4637-9819-698E21BD9BA6}" sibTransId="{93751765-9563-4F3B-A131-0A5DAEA25B36}"/>
    <dgm:cxn modelId="{65ADFE40-124F-4C4B-BEA3-D4D062E05734}" srcId="{B59AF979-85E8-4540-B4E0-CAB24FA0D7EF}" destId="{28DBC345-33C9-4834-B5CE-540A0068FCC6}" srcOrd="2" destOrd="0" parTransId="{6A531C58-3662-425A-AFBF-1401BC598FB7}" sibTransId="{6D935E7D-1B38-421B-B655-2ADE96B8B2A1}"/>
    <dgm:cxn modelId="{D45A4A5C-4D0F-4CA8-94BB-A5F397DB6D0C}" srcId="{1F28CF84-E606-401C-9F78-7238C913FC57}" destId="{60F08334-BD61-4C70-AB0E-47E63732DC2F}" srcOrd="1" destOrd="0" parTransId="{69114E7F-DD1A-44B8-A6E0-09E5146A5972}" sibTransId="{4DCDF6FA-CB9D-41CE-A011-9D8FC02531D7}"/>
    <dgm:cxn modelId="{6BE94761-3AFC-4099-A73A-7A9A6A310D9D}" srcId="{7B0EDA89-BD7B-4DEC-B3A2-054A8FFB7C7C}" destId="{D6CABB59-987E-4586-962C-2ACD0901EC46}" srcOrd="1" destOrd="0" parTransId="{B95D6C91-A4DA-4D6E-9387-0CF83C81E412}" sibTransId="{E84D2D2E-57DA-40F3-A383-B6890DA0306F}"/>
    <dgm:cxn modelId="{3C38E341-3411-478D-B14F-B948B0332822}" type="presOf" srcId="{1F28CF84-E606-401C-9F78-7238C913FC57}" destId="{2C27880D-4E16-4F55-B3D7-90754E208422}" srcOrd="0" destOrd="0" presId="urn:microsoft.com/office/officeart/2005/8/layout/vList5"/>
    <dgm:cxn modelId="{13DE0C64-DB8C-48EE-AF51-26620FA11E4D}" srcId="{7B0EDA89-BD7B-4DEC-B3A2-054A8FFB7C7C}" destId="{097EE968-B0B6-463C-9054-87A4B6862BFF}" srcOrd="0" destOrd="0" parTransId="{AE469DA3-B847-428F-A1C4-B8238379E5A0}" sibTransId="{BE23129E-50BE-4174-BE95-8B3173DBA46E}"/>
    <dgm:cxn modelId="{F5DC1064-270A-4793-BE47-043DEB502D9F}" srcId="{B59AF979-85E8-4540-B4E0-CAB24FA0D7EF}" destId="{D7197C47-423A-49CD-9AE5-0F5D00F2DB6F}" srcOrd="0" destOrd="0" parTransId="{0B87BB39-62C8-4772-9B33-7E8C5F14FBBF}" sibTransId="{875E5A24-1C16-4D4D-8423-EDD93C0D058B}"/>
    <dgm:cxn modelId="{9FD30A65-62BD-4DA1-9444-1A5F55FA856D}" type="presOf" srcId="{B59AF979-85E8-4540-B4E0-CAB24FA0D7EF}" destId="{4D978507-295B-4476-A24A-1B8EF5BB312A}" srcOrd="0" destOrd="0" presId="urn:microsoft.com/office/officeart/2005/8/layout/vList5"/>
    <dgm:cxn modelId="{74B90248-9C06-4642-A9E4-51936A6B5491}" type="presOf" srcId="{28DBC345-33C9-4834-B5CE-540A0068FCC6}" destId="{0DA7A2E7-AF80-4EB8-8B1F-C016A5A79A83}" srcOrd="0" destOrd="2" presId="urn:microsoft.com/office/officeart/2005/8/layout/vList5"/>
    <dgm:cxn modelId="{FAED2B6B-B909-4260-9A71-DB175C7A9648}" type="presOf" srcId="{F5633CFB-F3F7-4399-B09A-70D3E85E9A25}" destId="{0DA7A2E7-AF80-4EB8-8B1F-C016A5A79A83}" srcOrd="0" destOrd="1" presId="urn:microsoft.com/office/officeart/2005/8/layout/vList5"/>
    <dgm:cxn modelId="{EFF0B56F-2A59-4520-B97B-B4EE5AC6ACF9}" type="presOf" srcId="{6E47D6FF-0466-4C07-BAEE-72F374DA2D1E}" destId="{102B334E-E8C9-4824-8458-0A4F299313D0}" srcOrd="0" destOrd="0" presId="urn:microsoft.com/office/officeart/2005/8/layout/vList5"/>
    <dgm:cxn modelId="{C7337F53-0264-4353-8F5E-E04D86710D55}" type="presOf" srcId="{4CC17DDC-00AD-435E-94DA-EB3EBD659242}" destId="{97081204-5160-4286-AE1C-0B653B36F1BF}" srcOrd="0" destOrd="1" presId="urn:microsoft.com/office/officeart/2005/8/layout/vList5"/>
    <dgm:cxn modelId="{6B925E78-7CDD-47B8-BBD0-579147E8AF27}" srcId="{AD7C1412-AE5C-40D9-BB5B-ADC6ED7ADA5B}" destId="{9A328BD9-7F67-40E0-AF42-E11D3CFCAAE5}" srcOrd="0" destOrd="0" parTransId="{111E0EED-095A-4A0F-AFE9-F6BD45B7A37B}" sibTransId="{532005E5-1985-434A-8B69-37677061B64E}"/>
    <dgm:cxn modelId="{F995567A-7CBF-4674-8054-F1FDC7CB12E4}" srcId="{AD7C1412-AE5C-40D9-BB5B-ADC6ED7ADA5B}" destId="{4CC17DDC-00AD-435E-94DA-EB3EBD659242}" srcOrd="1" destOrd="0" parTransId="{67266E89-50C0-471E-95DF-C43C800EF332}" sibTransId="{689C7580-A35C-4D10-875F-59832C833CD9}"/>
    <dgm:cxn modelId="{2C0FDA93-1592-4C39-B51F-F2FC2A084E8B}" type="presOf" srcId="{D7197C47-423A-49CD-9AE5-0F5D00F2DB6F}" destId="{0DA7A2E7-AF80-4EB8-8B1F-C016A5A79A83}" srcOrd="0" destOrd="0" presId="urn:microsoft.com/office/officeart/2005/8/layout/vList5"/>
    <dgm:cxn modelId="{EF03E494-C7E1-43ED-95AC-E637D38509B5}" type="presOf" srcId="{A09904CA-5B19-4998-A3AA-0B6DBD70B7BC}" destId="{5AB62E50-B8F0-4402-BC3F-EBC2C00586B7}" srcOrd="0" destOrd="0" presId="urn:microsoft.com/office/officeart/2005/8/layout/vList5"/>
    <dgm:cxn modelId="{8F794A97-90AF-4E42-A50D-FEC51B24114D}" type="presOf" srcId="{D6CABB59-987E-4586-962C-2ACD0901EC46}" destId="{C6310AB7-FB76-4748-8EED-ABF612D9D0DC}" srcOrd="0" destOrd="1" presId="urn:microsoft.com/office/officeart/2005/8/layout/vList5"/>
    <dgm:cxn modelId="{A057DEA0-FDA6-4451-B242-50DECE601E3C}" srcId="{A09904CA-5B19-4998-A3AA-0B6DBD70B7BC}" destId="{69511D40-62EC-400B-8B7E-1C500E960A3C}" srcOrd="1" destOrd="0" parTransId="{A5FD4ECF-5862-4354-B40F-ECAC445819CB}" sibTransId="{38663341-26CB-493A-9643-BC6E115C087E}"/>
    <dgm:cxn modelId="{2CC9FDAA-B52C-4A5B-A426-C759A701991A}" type="presOf" srcId="{69511D40-62EC-400B-8B7E-1C500E960A3C}" destId="{700BE0DD-D9E3-4901-A37B-CC3EB43570A8}" srcOrd="0" destOrd="1" presId="urn:microsoft.com/office/officeart/2005/8/layout/vList5"/>
    <dgm:cxn modelId="{BE808EAF-BFE2-429A-94E2-C2F76EFB0D60}" type="presOf" srcId="{80668920-8FCF-4432-AE53-F1A9C317360D}" destId="{700BE0DD-D9E3-4901-A37B-CC3EB43570A8}" srcOrd="0" destOrd="0" presId="urn:microsoft.com/office/officeart/2005/8/layout/vList5"/>
    <dgm:cxn modelId="{CE7E3ABA-2801-49C2-BF9A-1649819BF530}" type="presOf" srcId="{6C99BC4C-818D-467D-AC3F-D88FB2B8FC12}" destId="{700BE0DD-D9E3-4901-A37B-CC3EB43570A8}" srcOrd="0" destOrd="2" presId="urn:microsoft.com/office/officeart/2005/8/layout/vList5"/>
    <dgm:cxn modelId="{ADF206C1-47F3-426C-A774-76728A91CC3F}" srcId="{1F28CF84-E606-401C-9F78-7238C913FC57}" destId="{A09904CA-5B19-4998-A3AA-0B6DBD70B7BC}" srcOrd="3" destOrd="0" parTransId="{BD28A8EA-8ECB-479D-8317-2DF8C5177A93}" sibTransId="{FBD3455C-3C4F-4697-81F7-DB5C506F631F}"/>
    <dgm:cxn modelId="{D10729C9-4B1D-4C5A-937C-5A62F18E96A0}" type="presOf" srcId="{097EE968-B0B6-463C-9054-87A4B6862BFF}" destId="{C6310AB7-FB76-4748-8EED-ABF612D9D0DC}" srcOrd="0" destOrd="0" presId="urn:microsoft.com/office/officeart/2005/8/layout/vList5"/>
    <dgm:cxn modelId="{730D1DCD-CCAC-4D3E-B7C5-7B6DF685C571}" srcId="{1F28CF84-E606-401C-9F78-7238C913FC57}" destId="{7B0EDA89-BD7B-4DEC-B3A2-054A8FFB7C7C}" srcOrd="2" destOrd="0" parTransId="{9A9F84A3-43C5-49D7-B8D5-86420923983C}" sibTransId="{B859BFC1-A777-4680-BD13-9BD3381F1EEE}"/>
    <dgm:cxn modelId="{8DA5D6CE-983C-494C-A2D5-25722146B5FD}" srcId="{A09904CA-5B19-4998-A3AA-0B6DBD70B7BC}" destId="{6C99BC4C-818D-467D-AC3F-D88FB2B8FC12}" srcOrd="2" destOrd="0" parTransId="{2D3D6CD2-7A20-4451-899D-EB2F18CE8926}" sibTransId="{14F8FDA2-F2BC-4A74-B3ED-7E4C1DC80EBC}"/>
    <dgm:cxn modelId="{DDA44CE7-809A-4E50-BB5E-A6652291EDD7}" srcId="{1F28CF84-E606-401C-9F78-7238C913FC57}" destId="{B59AF979-85E8-4540-B4E0-CAB24FA0D7EF}" srcOrd="0" destOrd="0" parTransId="{A2196DAB-BED8-4DE7-9E6A-B6FCD3F00C3C}" sibTransId="{7187C11A-64F8-4BEB-93AF-2B037410C160}"/>
    <dgm:cxn modelId="{1AAE9CEF-B51C-4681-A429-2AA021DAE32E}" srcId="{B59AF979-85E8-4540-B4E0-CAB24FA0D7EF}" destId="{F5633CFB-F3F7-4399-B09A-70D3E85E9A25}" srcOrd="1" destOrd="0" parTransId="{62CECA74-EECF-42A3-9D7D-473ED2E42927}" sibTransId="{9A3D924D-BB88-46C9-B82B-FFED7991DF49}"/>
    <dgm:cxn modelId="{4CDD6CF2-3DDA-4626-ADA9-0AA927C70DCC}" type="presOf" srcId="{60F08334-BD61-4C70-AB0E-47E63732DC2F}" destId="{D06D7F10-2B40-4273-8E96-4F02851347E7}" srcOrd="0" destOrd="0" presId="urn:microsoft.com/office/officeart/2005/8/layout/vList5"/>
    <dgm:cxn modelId="{9E1E9BFB-23A9-4CBE-8F26-80AB594912E5}" type="presOf" srcId="{7B0EDA89-BD7B-4DEC-B3A2-054A8FFB7C7C}" destId="{52123A8B-7424-4550-8710-B7385B50762E}" srcOrd="0" destOrd="0" presId="urn:microsoft.com/office/officeart/2005/8/layout/vList5"/>
    <dgm:cxn modelId="{7CAE7E40-098F-44A6-BDAB-26D0700773E0}" type="presParOf" srcId="{2C27880D-4E16-4F55-B3D7-90754E208422}" destId="{284C1004-B37F-4FF6-99EC-7369AB7D217C}" srcOrd="0" destOrd="0" presId="urn:microsoft.com/office/officeart/2005/8/layout/vList5"/>
    <dgm:cxn modelId="{8CEBC125-FD82-448B-9291-0304C3D762C1}" type="presParOf" srcId="{284C1004-B37F-4FF6-99EC-7369AB7D217C}" destId="{4D978507-295B-4476-A24A-1B8EF5BB312A}" srcOrd="0" destOrd="0" presId="urn:microsoft.com/office/officeart/2005/8/layout/vList5"/>
    <dgm:cxn modelId="{BCA0927A-049C-4C0B-9933-97F38C51C8C9}" type="presParOf" srcId="{284C1004-B37F-4FF6-99EC-7369AB7D217C}" destId="{0DA7A2E7-AF80-4EB8-8B1F-C016A5A79A83}" srcOrd="1" destOrd="0" presId="urn:microsoft.com/office/officeart/2005/8/layout/vList5"/>
    <dgm:cxn modelId="{46D992FC-5807-4D43-B96B-5348BFADADAF}" type="presParOf" srcId="{2C27880D-4E16-4F55-B3D7-90754E208422}" destId="{3C1C2C28-9446-4324-AAAC-1A4CEF152C40}" srcOrd="1" destOrd="0" presId="urn:microsoft.com/office/officeart/2005/8/layout/vList5"/>
    <dgm:cxn modelId="{68A64BE0-64D8-4B7A-9B2D-B3A13719C3BA}" type="presParOf" srcId="{2C27880D-4E16-4F55-B3D7-90754E208422}" destId="{3E7CAC58-BDB4-419E-A31D-AEF8135B221E}" srcOrd="2" destOrd="0" presId="urn:microsoft.com/office/officeart/2005/8/layout/vList5"/>
    <dgm:cxn modelId="{3E7D10E0-7CC1-4BFE-A492-50524EE871DC}" type="presParOf" srcId="{3E7CAC58-BDB4-419E-A31D-AEF8135B221E}" destId="{D06D7F10-2B40-4273-8E96-4F02851347E7}" srcOrd="0" destOrd="0" presId="urn:microsoft.com/office/officeart/2005/8/layout/vList5"/>
    <dgm:cxn modelId="{99668B4A-D1C9-4378-ABAC-4E0393A9F1F1}" type="presParOf" srcId="{3E7CAC58-BDB4-419E-A31D-AEF8135B221E}" destId="{102B334E-E8C9-4824-8458-0A4F299313D0}" srcOrd="1" destOrd="0" presId="urn:microsoft.com/office/officeart/2005/8/layout/vList5"/>
    <dgm:cxn modelId="{27CAEBC0-3053-4F2C-B2AD-F1ED23EC7DA9}" type="presParOf" srcId="{2C27880D-4E16-4F55-B3D7-90754E208422}" destId="{B7C4D774-7157-4484-8F14-1096C6BF3AA6}" srcOrd="3" destOrd="0" presId="urn:microsoft.com/office/officeart/2005/8/layout/vList5"/>
    <dgm:cxn modelId="{F5137B44-8871-4F91-968B-540B07A51845}" type="presParOf" srcId="{2C27880D-4E16-4F55-B3D7-90754E208422}" destId="{CE5F12A6-A94F-4AD4-85AC-C703BF500782}" srcOrd="4" destOrd="0" presId="urn:microsoft.com/office/officeart/2005/8/layout/vList5"/>
    <dgm:cxn modelId="{37B971FE-3FF0-409A-9867-9436B5693AC6}" type="presParOf" srcId="{CE5F12A6-A94F-4AD4-85AC-C703BF500782}" destId="{52123A8B-7424-4550-8710-B7385B50762E}" srcOrd="0" destOrd="0" presId="urn:microsoft.com/office/officeart/2005/8/layout/vList5"/>
    <dgm:cxn modelId="{A4F06D34-E470-4E89-99EC-6503A7EFA4A3}" type="presParOf" srcId="{CE5F12A6-A94F-4AD4-85AC-C703BF500782}" destId="{C6310AB7-FB76-4748-8EED-ABF612D9D0DC}" srcOrd="1" destOrd="0" presId="urn:microsoft.com/office/officeart/2005/8/layout/vList5"/>
    <dgm:cxn modelId="{094E1D03-F7E8-43C3-A5FB-B559990F52C2}" type="presParOf" srcId="{2C27880D-4E16-4F55-B3D7-90754E208422}" destId="{7510667B-3A17-4FA8-B10E-394357717B77}" srcOrd="5" destOrd="0" presId="urn:microsoft.com/office/officeart/2005/8/layout/vList5"/>
    <dgm:cxn modelId="{C9AA46BD-4F2E-45DE-A1CA-C191ED974C4D}" type="presParOf" srcId="{2C27880D-4E16-4F55-B3D7-90754E208422}" destId="{713E3B9A-A920-4445-9DE1-707E37E1135A}" srcOrd="6" destOrd="0" presId="urn:microsoft.com/office/officeart/2005/8/layout/vList5"/>
    <dgm:cxn modelId="{364227DA-2482-43B8-BEFD-7D8E3E173146}" type="presParOf" srcId="{713E3B9A-A920-4445-9DE1-707E37E1135A}" destId="{5AB62E50-B8F0-4402-BC3F-EBC2C00586B7}" srcOrd="0" destOrd="0" presId="urn:microsoft.com/office/officeart/2005/8/layout/vList5"/>
    <dgm:cxn modelId="{A269FB52-9B29-4ECA-A405-CFB38FFEFEDC}" type="presParOf" srcId="{713E3B9A-A920-4445-9DE1-707E37E1135A}" destId="{700BE0DD-D9E3-4901-A37B-CC3EB43570A8}" srcOrd="1" destOrd="0" presId="urn:microsoft.com/office/officeart/2005/8/layout/vList5"/>
    <dgm:cxn modelId="{83D98328-FBDE-42A5-861E-D49B8063C512}" type="presParOf" srcId="{2C27880D-4E16-4F55-B3D7-90754E208422}" destId="{DA3186B4-CD1A-4AE1-BCBB-23A40065A9E4}" srcOrd="7" destOrd="0" presId="urn:microsoft.com/office/officeart/2005/8/layout/vList5"/>
    <dgm:cxn modelId="{D831A4CE-0C8D-463B-A558-E82D2CF5D5EF}" type="presParOf" srcId="{2C27880D-4E16-4F55-B3D7-90754E208422}" destId="{A46744C3-7344-4CE9-8E99-F8D03568110E}" srcOrd="8" destOrd="0" presId="urn:microsoft.com/office/officeart/2005/8/layout/vList5"/>
    <dgm:cxn modelId="{983DC902-E5CB-43AB-AA73-4404EDFC8B1C}" type="presParOf" srcId="{A46744C3-7344-4CE9-8E99-F8D03568110E}" destId="{DD16C65B-6B3D-42A2-9E8F-84DE8255806A}" srcOrd="0" destOrd="0" presId="urn:microsoft.com/office/officeart/2005/8/layout/vList5"/>
    <dgm:cxn modelId="{21FBD269-2C4B-40B7-9862-7C96C5FC9DB4}" type="presParOf" srcId="{A46744C3-7344-4CE9-8E99-F8D03568110E}" destId="{97081204-5160-4286-AE1C-0B653B36F1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64E8F-00B7-4626-8CFA-24BF27F6113C}"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0883ACFB-AD21-4A7E-974A-089A09E2BB1E}">
      <dgm:prSet custT="1"/>
      <dgm:spPr/>
      <dgm:t>
        <a:bodyPr/>
        <a:lstStyle/>
        <a:p>
          <a:r>
            <a:rPr lang="en-US" sz="1800" b="0" i="0" dirty="0">
              <a:latin typeface="Arial" panose="020B0604020202020204" pitchFamily="34" charset="0"/>
              <a:cs typeface="Arial" panose="020B0604020202020204" pitchFamily="34" charset="0"/>
            </a:rPr>
            <a:t>Grow </a:t>
          </a:r>
          <a:r>
            <a:rPr lang="en-US" sz="1800" b="1" i="0" dirty="0">
              <a:latin typeface="Arial" panose="020B0604020202020204" pitchFamily="34" charset="0"/>
              <a:cs typeface="Arial" panose="020B0604020202020204" pitchFamily="34" charset="0"/>
            </a:rPr>
            <a:t>treatment</a:t>
          </a:r>
          <a:r>
            <a:rPr lang="en-US" sz="1800" b="0" i="0" dirty="0">
              <a:latin typeface="Arial" panose="020B0604020202020204" pitchFamily="34" charset="0"/>
              <a:cs typeface="Arial" panose="020B0604020202020204" pitchFamily="34" charset="0"/>
            </a:rPr>
            <a:t> </a:t>
          </a:r>
          <a:r>
            <a:rPr lang="en-US" sz="1800" b="1" i="0" dirty="0">
              <a:latin typeface="Arial" panose="020B0604020202020204" pitchFamily="34" charset="0"/>
              <a:cs typeface="Arial" panose="020B0604020202020204" pitchFamily="34" charset="0"/>
            </a:rPr>
            <a:t>modalities</a:t>
          </a:r>
          <a:r>
            <a:rPr lang="en-US" sz="1800" b="0" i="0" dirty="0">
              <a:latin typeface="Arial" panose="020B0604020202020204" pitchFamily="34" charset="0"/>
              <a:cs typeface="Arial" panose="020B0604020202020204" pitchFamily="34" charset="0"/>
            </a:rPr>
            <a:t> within by utilizing: IBH, Community Health Workers, Peer-Recovery Specialists, Pharmacy</a:t>
          </a:r>
          <a:endParaRPr lang="en-US" sz="1800" dirty="0">
            <a:latin typeface="Arial" panose="020B0604020202020204" pitchFamily="34" charset="0"/>
            <a:cs typeface="Arial" panose="020B0604020202020204" pitchFamily="34" charset="0"/>
          </a:endParaRPr>
        </a:p>
      </dgm:t>
    </dgm:pt>
    <dgm:pt modelId="{C986DE35-4CF7-4D2C-A08C-E4D997D52CD8}" type="parTrans" cxnId="{288084E8-1A54-4E83-8CAE-A02722C27970}">
      <dgm:prSet/>
      <dgm:spPr/>
      <dgm:t>
        <a:bodyPr/>
        <a:lstStyle/>
        <a:p>
          <a:endParaRPr lang="en-US"/>
        </a:p>
      </dgm:t>
    </dgm:pt>
    <dgm:pt modelId="{0803CAFC-92FE-4E07-A6C8-D51D7F55DA42}" type="sibTrans" cxnId="{288084E8-1A54-4E83-8CAE-A02722C27970}">
      <dgm:prSet/>
      <dgm:spPr/>
      <dgm:t>
        <a:bodyPr/>
        <a:lstStyle/>
        <a:p>
          <a:endParaRPr lang="en-US"/>
        </a:p>
      </dgm:t>
    </dgm:pt>
    <dgm:pt modelId="{A2D97BFF-3375-4DBB-8E96-1258A22616F9}">
      <dgm:prSet custT="1"/>
      <dgm:spPr/>
      <dgm:t>
        <a:bodyPr/>
        <a:lstStyle/>
        <a:p>
          <a:r>
            <a:rPr lang="en-US" sz="1800" b="0" i="0">
              <a:latin typeface="Arial" panose="020B0604020202020204" pitchFamily="34" charset="0"/>
              <a:cs typeface="Arial" panose="020B0604020202020204" pitchFamily="34" charset="0"/>
            </a:rPr>
            <a:t>Strengthen </a:t>
          </a:r>
          <a:r>
            <a:rPr lang="en-US" sz="1800" b="1" i="0">
              <a:latin typeface="Arial" panose="020B0604020202020204" pitchFamily="34" charset="0"/>
              <a:cs typeface="Arial" panose="020B0604020202020204" pitchFamily="34" charset="0"/>
            </a:rPr>
            <a:t>community clinical linkages </a:t>
          </a:r>
          <a:r>
            <a:rPr lang="en-US" sz="1800" b="0" i="0">
              <a:latin typeface="Arial" panose="020B0604020202020204" pitchFamily="34" charset="0"/>
              <a:cs typeface="Arial" panose="020B0604020202020204" pitchFamily="34" charset="0"/>
            </a:rPr>
            <a:t>to specialty providers, CCBHCs, CBOs, support groups, Recovery Centers</a:t>
          </a:r>
          <a:endParaRPr lang="en-US" sz="1800" dirty="0">
            <a:latin typeface="Arial" panose="020B0604020202020204" pitchFamily="34" charset="0"/>
            <a:cs typeface="Arial" panose="020B0604020202020204" pitchFamily="34" charset="0"/>
          </a:endParaRPr>
        </a:p>
      </dgm:t>
    </dgm:pt>
    <dgm:pt modelId="{39ED5308-603D-48A0-890F-B14FD70C2BC8}" type="parTrans" cxnId="{0BD14E14-768F-40CF-9ECF-F6B0B23A6F15}">
      <dgm:prSet/>
      <dgm:spPr/>
      <dgm:t>
        <a:bodyPr/>
        <a:lstStyle/>
        <a:p>
          <a:endParaRPr lang="en-US"/>
        </a:p>
      </dgm:t>
    </dgm:pt>
    <dgm:pt modelId="{17D305EF-E3F1-4072-A3D0-EB5413030E6D}" type="sibTrans" cxnId="{0BD14E14-768F-40CF-9ECF-F6B0B23A6F15}">
      <dgm:prSet/>
      <dgm:spPr/>
      <dgm:t>
        <a:bodyPr/>
        <a:lstStyle/>
        <a:p>
          <a:endParaRPr lang="en-US"/>
        </a:p>
      </dgm:t>
    </dgm:pt>
    <dgm:pt modelId="{B81F9440-06CE-419E-B4A6-EA7DE5D3D73F}">
      <dgm:prSet custT="1"/>
      <dgm:spPr/>
      <dgm:t>
        <a:bodyPr/>
        <a:lstStyle/>
        <a:p>
          <a:r>
            <a:rPr lang="en-US" sz="1800" dirty="0">
              <a:latin typeface="Arial" panose="020B0604020202020204" pitchFamily="34" charset="0"/>
              <a:cs typeface="Arial" panose="020B0604020202020204" pitchFamily="34" charset="0"/>
            </a:rPr>
            <a:t>Offer </a:t>
          </a:r>
          <a:r>
            <a:rPr lang="en-US" sz="1800" b="1" dirty="0">
              <a:latin typeface="Arial" panose="020B0604020202020204" pitchFamily="34" charset="0"/>
              <a:cs typeface="Arial" panose="020B0604020202020204" pitchFamily="34" charset="0"/>
            </a:rPr>
            <a:t>pharmacological</a:t>
          </a:r>
          <a:r>
            <a:rPr lang="en-US" sz="1800" dirty="0">
              <a:latin typeface="Arial" panose="020B0604020202020204" pitchFamily="34" charset="0"/>
              <a:cs typeface="Arial" panose="020B0604020202020204" pitchFamily="34" charset="0"/>
            </a:rPr>
            <a:t> approaches to treating AUD (FDA approved: </a:t>
          </a:r>
          <a:r>
            <a:rPr lang="en-US" sz="1800" b="0" dirty="0">
              <a:latin typeface="Arial" panose="020B0604020202020204" pitchFamily="34" charset="0"/>
              <a:ea typeface="Arial"/>
              <a:cs typeface="Arial" panose="020B0604020202020204" pitchFamily="34" charset="0"/>
              <a:sym typeface="Arial"/>
            </a:rPr>
            <a:t>Acamprosate, Disulfiram, and Naltrexone)</a:t>
          </a:r>
          <a:endParaRPr lang="en-US" sz="1800" b="0" dirty="0">
            <a:latin typeface="Arial" panose="020B0604020202020204" pitchFamily="34" charset="0"/>
            <a:cs typeface="Arial" panose="020B0604020202020204" pitchFamily="34" charset="0"/>
          </a:endParaRPr>
        </a:p>
      </dgm:t>
    </dgm:pt>
    <dgm:pt modelId="{CC5FE41A-A8DD-451C-B1A2-A6AC7F8AF485}" type="parTrans" cxnId="{B48D7DB4-B197-4024-9E5B-C78C0FEB8649}">
      <dgm:prSet/>
      <dgm:spPr/>
      <dgm:t>
        <a:bodyPr/>
        <a:lstStyle/>
        <a:p>
          <a:endParaRPr lang="en-US"/>
        </a:p>
      </dgm:t>
    </dgm:pt>
    <dgm:pt modelId="{88A48EBC-76C1-4FFC-A699-E0A279F9F974}" type="sibTrans" cxnId="{B48D7DB4-B197-4024-9E5B-C78C0FEB8649}">
      <dgm:prSet/>
      <dgm:spPr/>
      <dgm:t>
        <a:bodyPr/>
        <a:lstStyle/>
        <a:p>
          <a:endParaRPr lang="en-US"/>
        </a:p>
      </dgm:t>
    </dgm:pt>
    <dgm:pt modelId="{1270C20C-40C1-4057-A333-188CC35BCCE4}" type="pres">
      <dgm:prSet presAssocID="{8F164E8F-00B7-4626-8CFA-24BF27F6113C}" presName="Name0" presStyleCnt="0">
        <dgm:presLayoutVars>
          <dgm:chMax val="11"/>
          <dgm:chPref val="11"/>
          <dgm:dir/>
          <dgm:resizeHandles/>
        </dgm:presLayoutVars>
      </dgm:prSet>
      <dgm:spPr/>
    </dgm:pt>
    <dgm:pt modelId="{E706059D-5897-4B7A-8511-7E000E6F780B}" type="pres">
      <dgm:prSet presAssocID="{A2D97BFF-3375-4DBB-8E96-1258A22616F9}" presName="Accent3" presStyleCnt="0"/>
      <dgm:spPr/>
    </dgm:pt>
    <dgm:pt modelId="{8980DDC0-B76A-420D-AD98-3FEDF03E786C}" type="pres">
      <dgm:prSet presAssocID="{A2D97BFF-3375-4DBB-8E96-1258A22616F9}" presName="Accent" presStyleLbl="node1" presStyleIdx="0" presStyleCnt="3"/>
      <dgm:spPr/>
    </dgm:pt>
    <dgm:pt modelId="{6211CA7B-36D7-4C4A-932E-F21972A98F26}" type="pres">
      <dgm:prSet presAssocID="{A2D97BFF-3375-4DBB-8E96-1258A22616F9}" presName="ParentBackground3" presStyleCnt="0"/>
      <dgm:spPr/>
    </dgm:pt>
    <dgm:pt modelId="{C2D363A2-69B0-4A7B-9642-7F5398A26DBC}" type="pres">
      <dgm:prSet presAssocID="{A2D97BFF-3375-4DBB-8E96-1258A22616F9}" presName="ParentBackground" presStyleLbl="fgAcc1" presStyleIdx="0" presStyleCnt="3"/>
      <dgm:spPr/>
    </dgm:pt>
    <dgm:pt modelId="{C924C00A-8AF5-4372-AC00-BA9EAA54B7A3}" type="pres">
      <dgm:prSet presAssocID="{A2D97BFF-3375-4DBB-8E96-1258A22616F9}" presName="Parent3" presStyleLbl="revTx" presStyleIdx="0" presStyleCnt="0">
        <dgm:presLayoutVars>
          <dgm:chMax val="1"/>
          <dgm:chPref val="1"/>
          <dgm:bulletEnabled val="1"/>
        </dgm:presLayoutVars>
      </dgm:prSet>
      <dgm:spPr/>
    </dgm:pt>
    <dgm:pt modelId="{2321A1BC-34FE-487B-AA84-F2A2563E2316}" type="pres">
      <dgm:prSet presAssocID="{B81F9440-06CE-419E-B4A6-EA7DE5D3D73F}" presName="Accent2" presStyleCnt="0"/>
      <dgm:spPr/>
    </dgm:pt>
    <dgm:pt modelId="{950B82D6-4AC8-4E19-A1BC-7575F63570EE}" type="pres">
      <dgm:prSet presAssocID="{B81F9440-06CE-419E-B4A6-EA7DE5D3D73F}" presName="Accent" presStyleLbl="node1" presStyleIdx="1" presStyleCnt="3"/>
      <dgm:spPr/>
    </dgm:pt>
    <dgm:pt modelId="{A752383F-F2D7-4409-9720-D8E4F4B0161D}" type="pres">
      <dgm:prSet presAssocID="{B81F9440-06CE-419E-B4A6-EA7DE5D3D73F}" presName="ParentBackground2" presStyleCnt="0"/>
      <dgm:spPr/>
    </dgm:pt>
    <dgm:pt modelId="{FAD95EC4-0C60-4A70-921B-EF9C172DB23C}" type="pres">
      <dgm:prSet presAssocID="{B81F9440-06CE-419E-B4A6-EA7DE5D3D73F}" presName="ParentBackground" presStyleLbl="fgAcc1" presStyleIdx="1" presStyleCnt="3" custScaleX="102854"/>
      <dgm:spPr/>
    </dgm:pt>
    <dgm:pt modelId="{FD18C641-1189-40F9-AB18-22B01DEAF5A4}" type="pres">
      <dgm:prSet presAssocID="{B81F9440-06CE-419E-B4A6-EA7DE5D3D73F}" presName="Parent2" presStyleLbl="revTx" presStyleIdx="0" presStyleCnt="0">
        <dgm:presLayoutVars>
          <dgm:chMax val="1"/>
          <dgm:chPref val="1"/>
          <dgm:bulletEnabled val="1"/>
        </dgm:presLayoutVars>
      </dgm:prSet>
      <dgm:spPr/>
    </dgm:pt>
    <dgm:pt modelId="{EA410BC9-B71D-41E2-9C37-A9048EC34129}" type="pres">
      <dgm:prSet presAssocID="{0883ACFB-AD21-4A7E-974A-089A09E2BB1E}" presName="Accent1" presStyleCnt="0"/>
      <dgm:spPr/>
    </dgm:pt>
    <dgm:pt modelId="{102A242B-52B2-487D-9CEB-BF38785B738D}" type="pres">
      <dgm:prSet presAssocID="{0883ACFB-AD21-4A7E-974A-089A09E2BB1E}" presName="Accent" presStyleLbl="node1" presStyleIdx="2" presStyleCnt="3" custScaleX="102742" custScaleY="98000" custLinFactNeighborY="1954"/>
      <dgm:spPr/>
    </dgm:pt>
    <dgm:pt modelId="{7171C108-CB5A-4A76-8DEC-F50601F8D7F3}" type="pres">
      <dgm:prSet presAssocID="{0883ACFB-AD21-4A7E-974A-089A09E2BB1E}" presName="ParentBackground1" presStyleCnt="0"/>
      <dgm:spPr/>
    </dgm:pt>
    <dgm:pt modelId="{95DF4EFE-A2B1-43A8-B6E8-733B01E57D65}" type="pres">
      <dgm:prSet presAssocID="{0883ACFB-AD21-4A7E-974A-089A09E2BB1E}" presName="ParentBackground" presStyleLbl="fgAcc1" presStyleIdx="2" presStyleCnt="3"/>
      <dgm:spPr/>
    </dgm:pt>
    <dgm:pt modelId="{3DFA24DB-0C36-4944-B048-1AD860BA7B99}" type="pres">
      <dgm:prSet presAssocID="{0883ACFB-AD21-4A7E-974A-089A09E2BB1E}" presName="Parent1" presStyleLbl="revTx" presStyleIdx="0" presStyleCnt="0">
        <dgm:presLayoutVars>
          <dgm:chMax val="1"/>
          <dgm:chPref val="1"/>
          <dgm:bulletEnabled val="1"/>
        </dgm:presLayoutVars>
      </dgm:prSet>
      <dgm:spPr/>
    </dgm:pt>
  </dgm:ptLst>
  <dgm:cxnLst>
    <dgm:cxn modelId="{8DFF470A-D700-4BE7-B374-866C987B59C0}" type="presOf" srcId="{A2D97BFF-3375-4DBB-8E96-1258A22616F9}" destId="{C2D363A2-69B0-4A7B-9642-7F5398A26DBC}" srcOrd="0" destOrd="0" presId="urn:microsoft.com/office/officeart/2011/layout/CircleProcess"/>
    <dgm:cxn modelId="{F65D4A13-86EB-4CFE-828C-11B5E2378FF1}" type="presOf" srcId="{0883ACFB-AD21-4A7E-974A-089A09E2BB1E}" destId="{3DFA24DB-0C36-4944-B048-1AD860BA7B99}" srcOrd="1" destOrd="0" presId="urn:microsoft.com/office/officeart/2011/layout/CircleProcess"/>
    <dgm:cxn modelId="{0BD14E14-768F-40CF-9ECF-F6B0B23A6F15}" srcId="{8F164E8F-00B7-4626-8CFA-24BF27F6113C}" destId="{A2D97BFF-3375-4DBB-8E96-1258A22616F9}" srcOrd="2" destOrd="0" parTransId="{39ED5308-603D-48A0-890F-B14FD70C2BC8}" sibTransId="{17D305EF-E3F1-4072-A3D0-EB5413030E6D}"/>
    <dgm:cxn modelId="{0B03B032-7E25-4A06-AA5E-389238B06D76}" type="presOf" srcId="{B81F9440-06CE-419E-B4A6-EA7DE5D3D73F}" destId="{FD18C641-1189-40F9-AB18-22B01DEAF5A4}" srcOrd="1" destOrd="0" presId="urn:microsoft.com/office/officeart/2011/layout/CircleProcess"/>
    <dgm:cxn modelId="{F142706C-EE12-49F3-99C7-FF24343CDE61}" type="presOf" srcId="{B81F9440-06CE-419E-B4A6-EA7DE5D3D73F}" destId="{FAD95EC4-0C60-4A70-921B-EF9C172DB23C}" srcOrd="0" destOrd="0" presId="urn:microsoft.com/office/officeart/2011/layout/CircleProcess"/>
    <dgm:cxn modelId="{B48D7DB4-B197-4024-9E5B-C78C0FEB8649}" srcId="{8F164E8F-00B7-4626-8CFA-24BF27F6113C}" destId="{B81F9440-06CE-419E-B4A6-EA7DE5D3D73F}" srcOrd="1" destOrd="0" parTransId="{CC5FE41A-A8DD-451C-B1A2-A6AC7F8AF485}" sibTransId="{88A48EBC-76C1-4FFC-A699-E0A279F9F974}"/>
    <dgm:cxn modelId="{288084E8-1A54-4E83-8CAE-A02722C27970}" srcId="{8F164E8F-00B7-4626-8CFA-24BF27F6113C}" destId="{0883ACFB-AD21-4A7E-974A-089A09E2BB1E}" srcOrd="0" destOrd="0" parTransId="{C986DE35-4CF7-4D2C-A08C-E4D997D52CD8}" sibTransId="{0803CAFC-92FE-4E07-A6C8-D51D7F55DA42}"/>
    <dgm:cxn modelId="{183ED0F3-55E4-40FA-BDB1-26BB05E729CB}" type="presOf" srcId="{8F164E8F-00B7-4626-8CFA-24BF27F6113C}" destId="{1270C20C-40C1-4057-A333-188CC35BCCE4}" srcOrd="0" destOrd="0" presId="urn:microsoft.com/office/officeart/2011/layout/CircleProcess"/>
    <dgm:cxn modelId="{431000F7-E3E8-4928-A410-D0B3C141DE17}" type="presOf" srcId="{0883ACFB-AD21-4A7E-974A-089A09E2BB1E}" destId="{95DF4EFE-A2B1-43A8-B6E8-733B01E57D65}" srcOrd="0" destOrd="0" presId="urn:microsoft.com/office/officeart/2011/layout/CircleProcess"/>
    <dgm:cxn modelId="{E8F1CBFD-86D0-485C-B9AB-46F59A015CF5}" type="presOf" srcId="{A2D97BFF-3375-4DBB-8E96-1258A22616F9}" destId="{C924C00A-8AF5-4372-AC00-BA9EAA54B7A3}" srcOrd="1" destOrd="0" presId="urn:microsoft.com/office/officeart/2011/layout/CircleProcess"/>
    <dgm:cxn modelId="{923BC9CD-19CF-4649-943C-68F920A9E735}" type="presParOf" srcId="{1270C20C-40C1-4057-A333-188CC35BCCE4}" destId="{E706059D-5897-4B7A-8511-7E000E6F780B}" srcOrd="0" destOrd="0" presId="urn:microsoft.com/office/officeart/2011/layout/CircleProcess"/>
    <dgm:cxn modelId="{4C1E601A-2A60-4497-8AC1-B049B1FD02C8}" type="presParOf" srcId="{E706059D-5897-4B7A-8511-7E000E6F780B}" destId="{8980DDC0-B76A-420D-AD98-3FEDF03E786C}" srcOrd="0" destOrd="0" presId="urn:microsoft.com/office/officeart/2011/layout/CircleProcess"/>
    <dgm:cxn modelId="{1BEC1D35-1164-4513-B1BD-84CBB1AE9545}" type="presParOf" srcId="{1270C20C-40C1-4057-A333-188CC35BCCE4}" destId="{6211CA7B-36D7-4C4A-932E-F21972A98F26}" srcOrd="1" destOrd="0" presId="urn:microsoft.com/office/officeart/2011/layout/CircleProcess"/>
    <dgm:cxn modelId="{C2FC13C8-65C8-4F0A-B3D6-BE15C91952BD}" type="presParOf" srcId="{6211CA7B-36D7-4C4A-932E-F21972A98F26}" destId="{C2D363A2-69B0-4A7B-9642-7F5398A26DBC}" srcOrd="0" destOrd="0" presId="urn:microsoft.com/office/officeart/2011/layout/CircleProcess"/>
    <dgm:cxn modelId="{966EC529-4C62-4496-925A-B6B6C56DE451}" type="presParOf" srcId="{1270C20C-40C1-4057-A333-188CC35BCCE4}" destId="{C924C00A-8AF5-4372-AC00-BA9EAA54B7A3}" srcOrd="2" destOrd="0" presId="urn:microsoft.com/office/officeart/2011/layout/CircleProcess"/>
    <dgm:cxn modelId="{5125B976-E9A6-4569-BAA0-46645AA1E4BB}" type="presParOf" srcId="{1270C20C-40C1-4057-A333-188CC35BCCE4}" destId="{2321A1BC-34FE-487B-AA84-F2A2563E2316}" srcOrd="3" destOrd="0" presId="urn:microsoft.com/office/officeart/2011/layout/CircleProcess"/>
    <dgm:cxn modelId="{5ED973F5-B804-4492-94F5-C5F114B4C7FB}" type="presParOf" srcId="{2321A1BC-34FE-487B-AA84-F2A2563E2316}" destId="{950B82D6-4AC8-4E19-A1BC-7575F63570EE}" srcOrd="0" destOrd="0" presId="urn:microsoft.com/office/officeart/2011/layout/CircleProcess"/>
    <dgm:cxn modelId="{8731C163-55AC-4B4E-A890-B7CFB047CF4F}" type="presParOf" srcId="{1270C20C-40C1-4057-A333-188CC35BCCE4}" destId="{A752383F-F2D7-4409-9720-D8E4F4B0161D}" srcOrd="4" destOrd="0" presId="urn:microsoft.com/office/officeart/2011/layout/CircleProcess"/>
    <dgm:cxn modelId="{5AAA14D9-3138-4B46-A7D3-2CDB482CA6C3}" type="presParOf" srcId="{A752383F-F2D7-4409-9720-D8E4F4B0161D}" destId="{FAD95EC4-0C60-4A70-921B-EF9C172DB23C}" srcOrd="0" destOrd="0" presId="urn:microsoft.com/office/officeart/2011/layout/CircleProcess"/>
    <dgm:cxn modelId="{8242D003-867B-4267-A375-CC8ADB51136B}" type="presParOf" srcId="{1270C20C-40C1-4057-A333-188CC35BCCE4}" destId="{FD18C641-1189-40F9-AB18-22B01DEAF5A4}" srcOrd="5" destOrd="0" presId="urn:microsoft.com/office/officeart/2011/layout/CircleProcess"/>
    <dgm:cxn modelId="{66EF7A48-75BB-4AB3-8A5A-BA9143318671}" type="presParOf" srcId="{1270C20C-40C1-4057-A333-188CC35BCCE4}" destId="{EA410BC9-B71D-41E2-9C37-A9048EC34129}" srcOrd="6" destOrd="0" presId="urn:microsoft.com/office/officeart/2011/layout/CircleProcess"/>
    <dgm:cxn modelId="{51B45647-6600-4428-ACEB-E9F12761F105}" type="presParOf" srcId="{EA410BC9-B71D-41E2-9C37-A9048EC34129}" destId="{102A242B-52B2-487D-9CEB-BF38785B738D}" srcOrd="0" destOrd="0" presId="urn:microsoft.com/office/officeart/2011/layout/CircleProcess"/>
    <dgm:cxn modelId="{4E9AF75E-6581-4E76-B21E-03868461423C}" type="presParOf" srcId="{1270C20C-40C1-4057-A333-188CC35BCCE4}" destId="{7171C108-CB5A-4A76-8DEC-F50601F8D7F3}" srcOrd="7" destOrd="0" presId="urn:microsoft.com/office/officeart/2011/layout/CircleProcess"/>
    <dgm:cxn modelId="{E5D48DF5-C754-47AE-8949-4CEA5890587F}" type="presParOf" srcId="{7171C108-CB5A-4A76-8DEC-F50601F8D7F3}" destId="{95DF4EFE-A2B1-43A8-B6E8-733B01E57D65}" srcOrd="0" destOrd="0" presId="urn:microsoft.com/office/officeart/2011/layout/CircleProcess"/>
    <dgm:cxn modelId="{2BD67D8C-3701-408A-80BF-BE91A1B99E27}" type="presParOf" srcId="{1270C20C-40C1-4057-A333-188CC35BCCE4}" destId="{3DFA24DB-0C36-4944-B048-1AD860BA7B99}" srcOrd="8" destOrd="0" presId="urn:microsoft.com/office/officeart/2011/layout/CircleProcess"/>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28CF84-E606-401C-9F78-7238C913FC5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59AF979-85E8-4540-B4E0-CAB24FA0D7EF}">
      <dgm:prSet phldrT="[Text]"/>
      <dgm:spPr/>
      <dgm:t>
        <a:bodyPr/>
        <a:lstStyle/>
        <a:p>
          <a:r>
            <a:rPr lang="en-US" dirty="0"/>
            <a:t>September 2024</a:t>
          </a:r>
        </a:p>
      </dgm:t>
    </dgm:pt>
    <dgm:pt modelId="{A2196DAB-BED8-4DE7-9E6A-B6FCD3F00C3C}" type="parTrans" cxnId="{DDA44CE7-809A-4E50-BB5E-A6652291EDD7}">
      <dgm:prSet/>
      <dgm:spPr/>
      <dgm:t>
        <a:bodyPr/>
        <a:lstStyle/>
        <a:p>
          <a:endParaRPr lang="en-US"/>
        </a:p>
      </dgm:t>
    </dgm:pt>
    <dgm:pt modelId="{7187C11A-64F8-4BEB-93AF-2B037410C160}" type="sibTrans" cxnId="{DDA44CE7-809A-4E50-BB5E-A6652291EDD7}">
      <dgm:prSet/>
      <dgm:spPr/>
      <dgm:t>
        <a:bodyPr/>
        <a:lstStyle/>
        <a:p>
          <a:endParaRPr lang="en-US"/>
        </a:p>
      </dgm:t>
    </dgm:pt>
    <dgm:pt modelId="{60F08334-BD61-4C70-AB0E-47E63732DC2F}">
      <dgm:prSet phldrT="[Text]"/>
      <dgm:spPr/>
      <dgm:t>
        <a:bodyPr/>
        <a:lstStyle/>
        <a:p>
          <a:r>
            <a:rPr lang="en-US" dirty="0"/>
            <a:t>October 2024</a:t>
          </a:r>
        </a:p>
      </dgm:t>
    </dgm:pt>
    <dgm:pt modelId="{69114E7F-DD1A-44B8-A6E0-09E5146A5972}" type="parTrans" cxnId="{D45A4A5C-4D0F-4CA8-94BB-A5F397DB6D0C}">
      <dgm:prSet/>
      <dgm:spPr/>
      <dgm:t>
        <a:bodyPr/>
        <a:lstStyle/>
        <a:p>
          <a:endParaRPr lang="en-US"/>
        </a:p>
      </dgm:t>
    </dgm:pt>
    <dgm:pt modelId="{4DCDF6FA-CB9D-41CE-A011-9D8FC02531D7}" type="sibTrans" cxnId="{D45A4A5C-4D0F-4CA8-94BB-A5F397DB6D0C}">
      <dgm:prSet/>
      <dgm:spPr/>
      <dgm:t>
        <a:bodyPr/>
        <a:lstStyle/>
        <a:p>
          <a:endParaRPr lang="en-US"/>
        </a:p>
      </dgm:t>
    </dgm:pt>
    <dgm:pt modelId="{F3805B2B-E0B4-4B22-98C0-DD50BBADA300}">
      <dgm:prSet phldrT="[Text]" custT="1"/>
      <dgm:spPr/>
      <dgm:t>
        <a:bodyPr tIns="365760"/>
        <a:lstStyle/>
        <a:p>
          <a:r>
            <a:rPr lang="en-US" sz="1600" dirty="0"/>
            <a:t>Subject Matter Expert Session #1</a:t>
          </a:r>
        </a:p>
      </dgm:t>
    </dgm:pt>
    <dgm:pt modelId="{C6A9D4B3-7929-48B3-833F-C724792E9888}" type="parTrans" cxnId="{EB5436D6-972C-4B95-9110-C06267437E9E}">
      <dgm:prSet/>
      <dgm:spPr/>
      <dgm:t>
        <a:bodyPr/>
        <a:lstStyle/>
        <a:p>
          <a:endParaRPr lang="en-US"/>
        </a:p>
      </dgm:t>
    </dgm:pt>
    <dgm:pt modelId="{23AF4CF1-4FA1-4BC9-B2A4-17802F8402B9}" type="sibTrans" cxnId="{EB5436D6-972C-4B95-9110-C06267437E9E}">
      <dgm:prSet/>
      <dgm:spPr/>
      <dgm:t>
        <a:bodyPr/>
        <a:lstStyle/>
        <a:p>
          <a:endParaRPr lang="en-US"/>
        </a:p>
      </dgm:t>
    </dgm:pt>
    <dgm:pt modelId="{01E212C2-30E6-42EE-9B4C-9885B52AD754}">
      <dgm:prSet phldrT="[Text]" custT="1"/>
      <dgm:spPr/>
      <dgm:t>
        <a:bodyPr tIns="365760"/>
        <a:lstStyle/>
        <a:p>
          <a:endParaRPr lang="en-US" sz="1600" dirty="0"/>
        </a:p>
      </dgm:t>
    </dgm:pt>
    <dgm:pt modelId="{7B0C25AB-7EAE-4B76-B8C8-A5555061163A}" type="parTrans" cxnId="{C3283EC7-EF1E-47C1-A514-697F4EFE8CA9}">
      <dgm:prSet/>
      <dgm:spPr/>
      <dgm:t>
        <a:bodyPr/>
        <a:lstStyle/>
        <a:p>
          <a:endParaRPr lang="en-US"/>
        </a:p>
      </dgm:t>
    </dgm:pt>
    <dgm:pt modelId="{545D271F-247E-46A8-AE33-48D3387B9C61}" type="sibTrans" cxnId="{C3283EC7-EF1E-47C1-A514-697F4EFE8CA9}">
      <dgm:prSet/>
      <dgm:spPr/>
      <dgm:t>
        <a:bodyPr/>
        <a:lstStyle/>
        <a:p>
          <a:endParaRPr lang="en-US"/>
        </a:p>
      </dgm:t>
    </dgm:pt>
    <dgm:pt modelId="{7B0EDA89-BD7B-4DEC-B3A2-054A8FFB7C7C}">
      <dgm:prSet phldrT="[Text]"/>
      <dgm:spPr/>
      <dgm:t>
        <a:bodyPr/>
        <a:lstStyle/>
        <a:p>
          <a:r>
            <a:rPr lang="en-US" dirty="0"/>
            <a:t>November 2024</a:t>
          </a:r>
        </a:p>
      </dgm:t>
    </dgm:pt>
    <dgm:pt modelId="{9A9F84A3-43C5-49D7-B8D5-86420923983C}" type="parTrans" cxnId="{730D1DCD-CCAC-4D3E-B7C5-7B6DF685C571}">
      <dgm:prSet/>
      <dgm:spPr/>
      <dgm:t>
        <a:bodyPr/>
        <a:lstStyle/>
        <a:p>
          <a:endParaRPr lang="en-US"/>
        </a:p>
      </dgm:t>
    </dgm:pt>
    <dgm:pt modelId="{B859BFC1-A777-4680-BD13-9BD3381F1EEE}" type="sibTrans" cxnId="{730D1DCD-CCAC-4D3E-B7C5-7B6DF685C571}">
      <dgm:prSet/>
      <dgm:spPr/>
      <dgm:t>
        <a:bodyPr/>
        <a:lstStyle/>
        <a:p>
          <a:endParaRPr lang="en-US"/>
        </a:p>
      </dgm:t>
    </dgm:pt>
    <dgm:pt modelId="{194EC24D-EFCC-4B18-AC5B-F2AED03FD71C}">
      <dgm:prSet phldrT="[Text]" custT="1"/>
      <dgm:spPr/>
      <dgm:t>
        <a:bodyPr tIns="640080"/>
        <a:lstStyle/>
        <a:p>
          <a:r>
            <a:rPr lang="en-US" sz="1600" dirty="0"/>
            <a:t>Subject Matter Expert Session #2</a:t>
          </a:r>
        </a:p>
      </dgm:t>
    </dgm:pt>
    <dgm:pt modelId="{6150661E-8784-4B01-A1B6-B8C625C12AD8}" type="parTrans" cxnId="{3C822BDF-DB5C-43CB-B1F6-DDD1338D78A7}">
      <dgm:prSet/>
      <dgm:spPr/>
      <dgm:t>
        <a:bodyPr/>
        <a:lstStyle/>
        <a:p>
          <a:endParaRPr lang="en-US"/>
        </a:p>
      </dgm:t>
    </dgm:pt>
    <dgm:pt modelId="{1C8192ED-F747-418C-B535-8ABCC4FBF5BB}" type="sibTrans" cxnId="{3C822BDF-DB5C-43CB-B1F6-DDD1338D78A7}">
      <dgm:prSet/>
      <dgm:spPr/>
      <dgm:t>
        <a:bodyPr/>
        <a:lstStyle/>
        <a:p>
          <a:endParaRPr lang="en-US"/>
        </a:p>
      </dgm:t>
    </dgm:pt>
    <dgm:pt modelId="{F5633CFB-F3F7-4399-B09A-70D3E85E9A25}">
      <dgm:prSet phldrT="[Text]" custT="1"/>
      <dgm:spPr/>
      <dgm:t>
        <a:bodyPr/>
        <a:lstStyle/>
        <a:p>
          <a:r>
            <a:rPr lang="en-US" sz="1600" dirty="0"/>
            <a:t>Clinical Strategy Committee Meeting</a:t>
          </a:r>
        </a:p>
      </dgm:t>
    </dgm:pt>
    <dgm:pt modelId="{9A3D924D-BB88-46C9-B82B-FFED7991DF49}" type="sibTrans" cxnId="{1AAE9CEF-B51C-4681-A429-2AA021DAE32E}">
      <dgm:prSet/>
      <dgm:spPr/>
      <dgm:t>
        <a:bodyPr/>
        <a:lstStyle/>
        <a:p>
          <a:endParaRPr lang="en-US"/>
        </a:p>
      </dgm:t>
    </dgm:pt>
    <dgm:pt modelId="{62CECA74-EECF-42A3-9D7D-473ED2E42927}" type="parTrans" cxnId="{1AAE9CEF-B51C-4681-A429-2AA021DAE32E}">
      <dgm:prSet/>
      <dgm:spPr/>
      <dgm:t>
        <a:bodyPr/>
        <a:lstStyle/>
        <a:p>
          <a:endParaRPr lang="en-US"/>
        </a:p>
      </dgm:t>
    </dgm:pt>
    <dgm:pt modelId="{28DBC345-33C9-4834-B5CE-540A0068FCC6}">
      <dgm:prSet phldrT="[Text]" custT="1"/>
      <dgm:spPr/>
      <dgm:t>
        <a:bodyPr/>
        <a:lstStyle/>
        <a:p>
          <a:endParaRPr lang="en-US" sz="1800" dirty="0"/>
        </a:p>
      </dgm:t>
    </dgm:pt>
    <dgm:pt modelId="{6D935E7D-1B38-421B-B655-2ADE96B8B2A1}" type="sibTrans" cxnId="{65ADFE40-124F-4C4B-BEA3-D4D062E05734}">
      <dgm:prSet/>
      <dgm:spPr/>
      <dgm:t>
        <a:bodyPr/>
        <a:lstStyle/>
        <a:p>
          <a:endParaRPr lang="en-US"/>
        </a:p>
      </dgm:t>
    </dgm:pt>
    <dgm:pt modelId="{6A531C58-3662-425A-AFBF-1401BC598FB7}" type="parTrans" cxnId="{65ADFE40-124F-4C4B-BEA3-D4D062E05734}">
      <dgm:prSet/>
      <dgm:spPr/>
      <dgm:t>
        <a:bodyPr/>
        <a:lstStyle/>
        <a:p>
          <a:endParaRPr lang="en-US"/>
        </a:p>
      </dgm:t>
    </dgm:pt>
    <dgm:pt modelId="{F0425198-5EFA-4464-84BD-F2F9D747BFFB}">
      <dgm:prSet custT="1"/>
      <dgm:spPr/>
      <dgm:t>
        <a:bodyPr tIns="640080"/>
        <a:lstStyle/>
        <a:p>
          <a:endParaRPr lang="en-US" sz="1600" dirty="0"/>
        </a:p>
      </dgm:t>
    </dgm:pt>
    <dgm:pt modelId="{D15BF8B5-ABB3-4596-ACD0-95FD2C32BC58}" type="parTrans" cxnId="{CECAD76C-DCCA-4A73-800D-4BC8F196929E}">
      <dgm:prSet/>
      <dgm:spPr/>
      <dgm:t>
        <a:bodyPr/>
        <a:lstStyle/>
        <a:p>
          <a:endParaRPr lang="en-US"/>
        </a:p>
      </dgm:t>
    </dgm:pt>
    <dgm:pt modelId="{175BF111-D945-4637-A942-D74ED0F85F02}" type="sibTrans" cxnId="{CECAD76C-DCCA-4A73-800D-4BC8F196929E}">
      <dgm:prSet/>
      <dgm:spPr/>
      <dgm:t>
        <a:bodyPr/>
        <a:lstStyle/>
        <a:p>
          <a:endParaRPr lang="en-US"/>
        </a:p>
      </dgm:t>
    </dgm:pt>
    <dgm:pt modelId="{D6CABB59-987E-4586-962C-2ACD0901EC46}">
      <dgm:prSet custT="1"/>
      <dgm:spPr/>
      <dgm:t>
        <a:bodyPr tIns="640080"/>
        <a:lstStyle/>
        <a:p>
          <a:endParaRPr lang="en-US" sz="1600" dirty="0"/>
        </a:p>
      </dgm:t>
    </dgm:pt>
    <dgm:pt modelId="{B95D6C91-A4DA-4D6E-9387-0CF83C81E412}" type="parTrans" cxnId="{6BE94761-3AFC-4099-A73A-7A9A6A310D9D}">
      <dgm:prSet/>
      <dgm:spPr/>
      <dgm:t>
        <a:bodyPr/>
        <a:lstStyle/>
        <a:p>
          <a:endParaRPr lang="en-US"/>
        </a:p>
      </dgm:t>
    </dgm:pt>
    <dgm:pt modelId="{E84D2D2E-57DA-40F3-A383-B6890DA0306F}" type="sibTrans" cxnId="{6BE94761-3AFC-4099-A73A-7A9A6A310D9D}">
      <dgm:prSet/>
      <dgm:spPr/>
      <dgm:t>
        <a:bodyPr/>
        <a:lstStyle/>
        <a:p>
          <a:endParaRPr lang="en-US"/>
        </a:p>
      </dgm:t>
    </dgm:pt>
    <dgm:pt modelId="{A09904CA-5B19-4998-A3AA-0B6DBD70B7BC}">
      <dgm:prSet/>
      <dgm:spPr/>
      <dgm:t>
        <a:bodyPr/>
        <a:lstStyle/>
        <a:p>
          <a:r>
            <a:rPr lang="en-US" dirty="0"/>
            <a:t>December 2024</a:t>
          </a:r>
        </a:p>
      </dgm:t>
    </dgm:pt>
    <dgm:pt modelId="{BD28A8EA-8ECB-479D-8317-2DF8C5177A93}" type="parTrans" cxnId="{ADF206C1-47F3-426C-A774-76728A91CC3F}">
      <dgm:prSet/>
      <dgm:spPr/>
      <dgm:t>
        <a:bodyPr/>
        <a:lstStyle/>
        <a:p>
          <a:endParaRPr lang="en-US"/>
        </a:p>
      </dgm:t>
    </dgm:pt>
    <dgm:pt modelId="{FBD3455C-3C4F-4697-81F7-DB5C506F631F}" type="sibTrans" cxnId="{ADF206C1-47F3-426C-A774-76728A91CC3F}">
      <dgm:prSet/>
      <dgm:spPr/>
      <dgm:t>
        <a:bodyPr/>
        <a:lstStyle/>
        <a:p>
          <a:endParaRPr lang="en-US"/>
        </a:p>
      </dgm:t>
    </dgm:pt>
    <dgm:pt modelId="{80668920-8FCF-4432-AE53-F1A9C317360D}">
      <dgm:prSet custT="1"/>
      <dgm:spPr/>
      <dgm:t>
        <a:bodyPr tIns="182880" bIns="182880"/>
        <a:lstStyle/>
        <a:p>
          <a:endParaRPr lang="en-US" sz="1600" dirty="0"/>
        </a:p>
      </dgm:t>
    </dgm:pt>
    <dgm:pt modelId="{82E15AD6-75DD-47DD-A25C-61462D4C1C90}" type="parTrans" cxnId="{2F87FD12-4D28-482F-A806-E3DFA85ADF9E}">
      <dgm:prSet/>
      <dgm:spPr/>
      <dgm:t>
        <a:bodyPr/>
        <a:lstStyle/>
        <a:p>
          <a:endParaRPr lang="en-US"/>
        </a:p>
      </dgm:t>
    </dgm:pt>
    <dgm:pt modelId="{DA701A4A-8EBF-4BB4-B451-C2928B94386F}" type="sibTrans" cxnId="{2F87FD12-4D28-482F-A806-E3DFA85ADF9E}">
      <dgm:prSet/>
      <dgm:spPr/>
      <dgm:t>
        <a:bodyPr/>
        <a:lstStyle/>
        <a:p>
          <a:endParaRPr lang="en-US"/>
        </a:p>
      </dgm:t>
    </dgm:pt>
    <dgm:pt modelId="{6C99BC4C-818D-467D-AC3F-D88FB2B8FC12}">
      <dgm:prSet custT="1"/>
      <dgm:spPr/>
      <dgm:t>
        <a:bodyPr tIns="182880" bIns="182880"/>
        <a:lstStyle/>
        <a:p>
          <a:endParaRPr lang="en-US" sz="1600" dirty="0"/>
        </a:p>
      </dgm:t>
    </dgm:pt>
    <dgm:pt modelId="{2D3D6CD2-7A20-4451-899D-EB2F18CE8926}" type="parTrans" cxnId="{8DA5D6CE-983C-494C-A2D5-25722146B5FD}">
      <dgm:prSet/>
      <dgm:spPr/>
      <dgm:t>
        <a:bodyPr/>
        <a:lstStyle/>
        <a:p>
          <a:endParaRPr lang="en-US"/>
        </a:p>
      </dgm:t>
    </dgm:pt>
    <dgm:pt modelId="{14F8FDA2-F2BC-4A74-B3ED-7E4C1DC80EBC}" type="sibTrans" cxnId="{8DA5D6CE-983C-494C-A2D5-25722146B5FD}">
      <dgm:prSet/>
      <dgm:spPr/>
      <dgm:t>
        <a:bodyPr/>
        <a:lstStyle/>
        <a:p>
          <a:endParaRPr lang="en-US"/>
        </a:p>
      </dgm:t>
    </dgm:pt>
    <dgm:pt modelId="{AD7C1412-AE5C-40D9-BB5B-ADC6ED7ADA5B}">
      <dgm:prSet/>
      <dgm:spPr/>
      <dgm:t>
        <a:bodyPr/>
        <a:lstStyle/>
        <a:p>
          <a:r>
            <a:rPr lang="en-US" dirty="0"/>
            <a:t>January/Feb 2025</a:t>
          </a:r>
        </a:p>
      </dgm:t>
    </dgm:pt>
    <dgm:pt modelId="{F9D17FEF-2BDB-4637-9819-698E21BD9BA6}" type="parTrans" cxnId="{24526B35-3D76-473A-9E00-304408538E7E}">
      <dgm:prSet/>
      <dgm:spPr/>
      <dgm:t>
        <a:bodyPr/>
        <a:lstStyle/>
        <a:p>
          <a:endParaRPr lang="en-US"/>
        </a:p>
      </dgm:t>
    </dgm:pt>
    <dgm:pt modelId="{93751765-9563-4F3B-A131-0A5DAEA25B36}" type="sibTrans" cxnId="{24526B35-3D76-473A-9E00-304408538E7E}">
      <dgm:prSet/>
      <dgm:spPr/>
      <dgm:t>
        <a:bodyPr/>
        <a:lstStyle/>
        <a:p>
          <a:endParaRPr lang="en-US"/>
        </a:p>
      </dgm:t>
    </dgm:pt>
    <dgm:pt modelId="{9A328BD9-7F67-40E0-AF42-E11D3CFCAAE5}">
      <dgm:prSet custT="1"/>
      <dgm:spPr/>
      <dgm:t>
        <a:bodyPr bIns="365760"/>
        <a:lstStyle/>
        <a:p>
          <a:endParaRPr lang="en-US" sz="1600" dirty="0"/>
        </a:p>
      </dgm:t>
    </dgm:pt>
    <dgm:pt modelId="{111E0EED-095A-4A0F-AFE9-F6BD45B7A37B}" type="parTrans" cxnId="{6B925E78-7CDD-47B8-BBD0-579147E8AF27}">
      <dgm:prSet/>
      <dgm:spPr/>
      <dgm:t>
        <a:bodyPr/>
        <a:lstStyle/>
        <a:p>
          <a:endParaRPr lang="en-US"/>
        </a:p>
      </dgm:t>
    </dgm:pt>
    <dgm:pt modelId="{532005E5-1985-434A-8B69-37677061B64E}" type="sibTrans" cxnId="{6B925E78-7CDD-47B8-BBD0-579147E8AF27}">
      <dgm:prSet/>
      <dgm:spPr/>
      <dgm:t>
        <a:bodyPr/>
        <a:lstStyle/>
        <a:p>
          <a:endParaRPr lang="en-US"/>
        </a:p>
      </dgm:t>
    </dgm:pt>
    <dgm:pt modelId="{69511D40-62EC-400B-8B7E-1C500E960A3C}">
      <dgm:prSet custT="1"/>
      <dgm:spPr/>
      <dgm:t>
        <a:bodyPr tIns="182880" bIns="182880"/>
        <a:lstStyle/>
        <a:p>
          <a:r>
            <a:rPr lang="en-US" sz="1600" dirty="0"/>
            <a:t>Subject Matter Expert Session #3</a:t>
          </a:r>
        </a:p>
      </dgm:t>
    </dgm:pt>
    <dgm:pt modelId="{A5FD4ECF-5862-4354-B40F-ECAC445819CB}" type="parTrans" cxnId="{A057DEA0-FDA6-4451-B242-50DECE601E3C}">
      <dgm:prSet/>
      <dgm:spPr/>
      <dgm:t>
        <a:bodyPr/>
        <a:lstStyle/>
        <a:p>
          <a:endParaRPr lang="en-US"/>
        </a:p>
      </dgm:t>
    </dgm:pt>
    <dgm:pt modelId="{38663341-26CB-493A-9643-BC6E115C087E}" type="sibTrans" cxnId="{A057DEA0-FDA6-4451-B242-50DECE601E3C}">
      <dgm:prSet/>
      <dgm:spPr/>
      <dgm:t>
        <a:bodyPr/>
        <a:lstStyle/>
        <a:p>
          <a:endParaRPr lang="en-US"/>
        </a:p>
      </dgm:t>
    </dgm:pt>
    <dgm:pt modelId="{4CC17DDC-00AD-435E-94DA-EB3EBD659242}">
      <dgm:prSet custT="1"/>
      <dgm:spPr/>
      <dgm:t>
        <a:bodyPr bIns="365760"/>
        <a:lstStyle/>
        <a:p>
          <a:r>
            <a:rPr lang="en-US" sz="1600" dirty="0"/>
            <a:t>Final Report/Presentation</a:t>
          </a:r>
        </a:p>
      </dgm:t>
    </dgm:pt>
    <dgm:pt modelId="{67266E89-50C0-471E-95DF-C43C800EF332}" type="parTrans" cxnId="{F995567A-7CBF-4674-8054-F1FDC7CB12E4}">
      <dgm:prSet/>
      <dgm:spPr/>
      <dgm:t>
        <a:bodyPr/>
        <a:lstStyle/>
        <a:p>
          <a:endParaRPr lang="en-US"/>
        </a:p>
      </dgm:t>
    </dgm:pt>
    <dgm:pt modelId="{689C7580-A35C-4D10-875F-59832C833CD9}" type="sibTrans" cxnId="{F995567A-7CBF-4674-8054-F1FDC7CB12E4}">
      <dgm:prSet/>
      <dgm:spPr/>
      <dgm:t>
        <a:bodyPr/>
        <a:lstStyle/>
        <a:p>
          <a:endParaRPr lang="en-US"/>
        </a:p>
      </dgm:t>
    </dgm:pt>
    <dgm:pt modelId="{D7197C47-423A-49CD-9AE5-0F5D00F2DB6F}">
      <dgm:prSet phldrT="[Text]" custT="1"/>
      <dgm:spPr/>
      <dgm:t>
        <a:bodyPr/>
        <a:lstStyle/>
        <a:p>
          <a:endParaRPr lang="en-US" sz="1800" dirty="0"/>
        </a:p>
      </dgm:t>
    </dgm:pt>
    <dgm:pt modelId="{0B87BB39-62C8-4772-9B33-7E8C5F14FBBF}" type="parTrans" cxnId="{F5DC1064-270A-4793-BE47-043DEB502D9F}">
      <dgm:prSet/>
      <dgm:spPr/>
      <dgm:t>
        <a:bodyPr/>
        <a:lstStyle/>
        <a:p>
          <a:endParaRPr lang="en-US"/>
        </a:p>
      </dgm:t>
    </dgm:pt>
    <dgm:pt modelId="{875E5A24-1C16-4D4D-8423-EDD93C0D058B}" type="sibTrans" cxnId="{F5DC1064-270A-4793-BE47-043DEB502D9F}">
      <dgm:prSet/>
      <dgm:spPr/>
      <dgm:t>
        <a:bodyPr/>
        <a:lstStyle/>
        <a:p>
          <a:endParaRPr lang="en-US"/>
        </a:p>
      </dgm:t>
    </dgm:pt>
    <dgm:pt modelId="{2C27880D-4E16-4F55-B3D7-90754E208422}" type="pres">
      <dgm:prSet presAssocID="{1F28CF84-E606-401C-9F78-7238C913FC57}" presName="Name0" presStyleCnt="0">
        <dgm:presLayoutVars>
          <dgm:dir/>
          <dgm:animLvl val="lvl"/>
          <dgm:resizeHandles val="exact"/>
        </dgm:presLayoutVars>
      </dgm:prSet>
      <dgm:spPr/>
    </dgm:pt>
    <dgm:pt modelId="{284C1004-B37F-4FF6-99EC-7369AB7D217C}" type="pres">
      <dgm:prSet presAssocID="{B59AF979-85E8-4540-B4E0-CAB24FA0D7EF}" presName="linNode" presStyleCnt="0"/>
      <dgm:spPr/>
    </dgm:pt>
    <dgm:pt modelId="{4D978507-295B-4476-A24A-1B8EF5BB312A}" type="pres">
      <dgm:prSet presAssocID="{B59AF979-85E8-4540-B4E0-CAB24FA0D7EF}" presName="parentText" presStyleLbl="node1" presStyleIdx="0" presStyleCnt="5" custLinFactNeighborX="-836" custLinFactNeighborY="6760">
        <dgm:presLayoutVars>
          <dgm:chMax val="1"/>
          <dgm:bulletEnabled val="1"/>
        </dgm:presLayoutVars>
      </dgm:prSet>
      <dgm:spPr/>
    </dgm:pt>
    <dgm:pt modelId="{0DA7A2E7-AF80-4EB8-8B1F-C016A5A79A83}" type="pres">
      <dgm:prSet presAssocID="{B59AF979-85E8-4540-B4E0-CAB24FA0D7EF}" presName="descendantText" presStyleLbl="alignAccFollowNode1" presStyleIdx="0" presStyleCnt="5" custLinFactNeighborX="-1427" custLinFactNeighborY="-5645">
        <dgm:presLayoutVars>
          <dgm:bulletEnabled val="1"/>
        </dgm:presLayoutVars>
      </dgm:prSet>
      <dgm:spPr/>
    </dgm:pt>
    <dgm:pt modelId="{3C1C2C28-9446-4324-AAAC-1A4CEF152C40}" type="pres">
      <dgm:prSet presAssocID="{7187C11A-64F8-4BEB-93AF-2B037410C160}" presName="sp" presStyleCnt="0"/>
      <dgm:spPr/>
    </dgm:pt>
    <dgm:pt modelId="{3E7CAC58-BDB4-419E-A31D-AEF8135B221E}" type="pres">
      <dgm:prSet presAssocID="{60F08334-BD61-4C70-AB0E-47E63732DC2F}" presName="linNode" presStyleCnt="0"/>
      <dgm:spPr/>
    </dgm:pt>
    <dgm:pt modelId="{D06D7F10-2B40-4273-8E96-4F02851347E7}" type="pres">
      <dgm:prSet presAssocID="{60F08334-BD61-4C70-AB0E-47E63732DC2F}" presName="parentText" presStyleLbl="node1" presStyleIdx="1" presStyleCnt="5">
        <dgm:presLayoutVars>
          <dgm:chMax val="1"/>
          <dgm:bulletEnabled val="1"/>
        </dgm:presLayoutVars>
      </dgm:prSet>
      <dgm:spPr/>
    </dgm:pt>
    <dgm:pt modelId="{102B334E-E8C9-4824-8458-0A4F299313D0}" type="pres">
      <dgm:prSet presAssocID="{60F08334-BD61-4C70-AB0E-47E63732DC2F}" presName="descendantText" presStyleLbl="alignAccFollowNode1" presStyleIdx="1" presStyleCnt="5">
        <dgm:presLayoutVars>
          <dgm:bulletEnabled val="1"/>
        </dgm:presLayoutVars>
      </dgm:prSet>
      <dgm:spPr/>
    </dgm:pt>
    <dgm:pt modelId="{B7C4D774-7157-4484-8F14-1096C6BF3AA6}" type="pres">
      <dgm:prSet presAssocID="{4DCDF6FA-CB9D-41CE-A011-9D8FC02531D7}" presName="sp" presStyleCnt="0"/>
      <dgm:spPr/>
    </dgm:pt>
    <dgm:pt modelId="{CE5F12A6-A94F-4AD4-85AC-C703BF500782}" type="pres">
      <dgm:prSet presAssocID="{7B0EDA89-BD7B-4DEC-B3A2-054A8FFB7C7C}" presName="linNode" presStyleCnt="0"/>
      <dgm:spPr/>
    </dgm:pt>
    <dgm:pt modelId="{52123A8B-7424-4550-8710-B7385B50762E}" type="pres">
      <dgm:prSet presAssocID="{7B0EDA89-BD7B-4DEC-B3A2-054A8FFB7C7C}" presName="parentText" presStyleLbl="node1" presStyleIdx="2" presStyleCnt="5">
        <dgm:presLayoutVars>
          <dgm:chMax val="1"/>
          <dgm:bulletEnabled val="1"/>
        </dgm:presLayoutVars>
      </dgm:prSet>
      <dgm:spPr/>
    </dgm:pt>
    <dgm:pt modelId="{C6310AB7-FB76-4748-8EED-ABF612D9D0DC}" type="pres">
      <dgm:prSet presAssocID="{7B0EDA89-BD7B-4DEC-B3A2-054A8FFB7C7C}" presName="descendantText" presStyleLbl="alignAccFollowNode1" presStyleIdx="2" presStyleCnt="5" custLinFactNeighborX="0">
        <dgm:presLayoutVars>
          <dgm:bulletEnabled val="1"/>
        </dgm:presLayoutVars>
      </dgm:prSet>
      <dgm:spPr/>
    </dgm:pt>
    <dgm:pt modelId="{7510667B-3A17-4FA8-B10E-394357717B77}" type="pres">
      <dgm:prSet presAssocID="{B859BFC1-A777-4680-BD13-9BD3381F1EEE}" presName="sp" presStyleCnt="0"/>
      <dgm:spPr/>
    </dgm:pt>
    <dgm:pt modelId="{713E3B9A-A920-4445-9DE1-707E37E1135A}" type="pres">
      <dgm:prSet presAssocID="{A09904CA-5B19-4998-A3AA-0B6DBD70B7BC}" presName="linNode" presStyleCnt="0"/>
      <dgm:spPr/>
    </dgm:pt>
    <dgm:pt modelId="{5AB62E50-B8F0-4402-BC3F-EBC2C00586B7}" type="pres">
      <dgm:prSet presAssocID="{A09904CA-5B19-4998-A3AA-0B6DBD70B7BC}" presName="parentText" presStyleLbl="node1" presStyleIdx="3" presStyleCnt="5">
        <dgm:presLayoutVars>
          <dgm:chMax val="1"/>
          <dgm:bulletEnabled val="1"/>
        </dgm:presLayoutVars>
      </dgm:prSet>
      <dgm:spPr/>
    </dgm:pt>
    <dgm:pt modelId="{700BE0DD-D9E3-4901-A37B-CC3EB43570A8}" type="pres">
      <dgm:prSet presAssocID="{A09904CA-5B19-4998-A3AA-0B6DBD70B7BC}" presName="descendantText" presStyleLbl="alignAccFollowNode1" presStyleIdx="3" presStyleCnt="5">
        <dgm:presLayoutVars>
          <dgm:bulletEnabled val="1"/>
        </dgm:presLayoutVars>
      </dgm:prSet>
      <dgm:spPr/>
    </dgm:pt>
    <dgm:pt modelId="{DA3186B4-CD1A-4AE1-BCBB-23A40065A9E4}" type="pres">
      <dgm:prSet presAssocID="{FBD3455C-3C4F-4697-81F7-DB5C506F631F}" presName="sp" presStyleCnt="0"/>
      <dgm:spPr/>
    </dgm:pt>
    <dgm:pt modelId="{A46744C3-7344-4CE9-8E99-F8D03568110E}" type="pres">
      <dgm:prSet presAssocID="{AD7C1412-AE5C-40D9-BB5B-ADC6ED7ADA5B}" presName="linNode" presStyleCnt="0"/>
      <dgm:spPr/>
    </dgm:pt>
    <dgm:pt modelId="{DD16C65B-6B3D-42A2-9E8F-84DE8255806A}" type="pres">
      <dgm:prSet presAssocID="{AD7C1412-AE5C-40D9-BB5B-ADC6ED7ADA5B}" presName="parentText" presStyleLbl="node1" presStyleIdx="4" presStyleCnt="5">
        <dgm:presLayoutVars>
          <dgm:chMax val="1"/>
          <dgm:bulletEnabled val="1"/>
        </dgm:presLayoutVars>
      </dgm:prSet>
      <dgm:spPr/>
    </dgm:pt>
    <dgm:pt modelId="{97081204-5160-4286-AE1C-0B653B36F1BF}" type="pres">
      <dgm:prSet presAssocID="{AD7C1412-AE5C-40D9-BB5B-ADC6ED7ADA5B}" presName="descendantText" presStyleLbl="alignAccFollowNode1" presStyleIdx="4" presStyleCnt="5">
        <dgm:presLayoutVars>
          <dgm:bulletEnabled val="1"/>
        </dgm:presLayoutVars>
      </dgm:prSet>
      <dgm:spPr/>
    </dgm:pt>
  </dgm:ptLst>
  <dgm:cxnLst>
    <dgm:cxn modelId="{1E01F70E-8A10-4264-913D-3024F01AEA51}" type="presOf" srcId="{194EC24D-EFCC-4B18-AC5B-F2AED03FD71C}" destId="{C6310AB7-FB76-4748-8EED-ABF612D9D0DC}" srcOrd="0" destOrd="0" presId="urn:microsoft.com/office/officeart/2005/8/layout/vList5"/>
    <dgm:cxn modelId="{EB6D0811-C9D3-4D50-BE37-359D34E4B15A}" type="presOf" srcId="{9A328BD9-7F67-40E0-AF42-E11D3CFCAAE5}" destId="{97081204-5160-4286-AE1C-0B653B36F1BF}" srcOrd="0" destOrd="0" presId="urn:microsoft.com/office/officeart/2005/8/layout/vList5"/>
    <dgm:cxn modelId="{2F87FD12-4D28-482F-A806-E3DFA85ADF9E}" srcId="{A09904CA-5B19-4998-A3AA-0B6DBD70B7BC}" destId="{80668920-8FCF-4432-AE53-F1A9C317360D}" srcOrd="0" destOrd="0" parTransId="{82E15AD6-75DD-47DD-A25C-61462D4C1C90}" sibTransId="{DA701A4A-8EBF-4BB4-B451-C2928B94386F}"/>
    <dgm:cxn modelId="{98C6001D-DB9A-43D4-AADD-685D444BC2CD}" type="presOf" srcId="{AD7C1412-AE5C-40D9-BB5B-ADC6ED7ADA5B}" destId="{DD16C65B-6B3D-42A2-9E8F-84DE8255806A}" srcOrd="0" destOrd="0" presId="urn:microsoft.com/office/officeart/2005/8/layout/vList5"/>
    <dgm:cxn modelId="{24526B35-3D76-473A-9E00-304408538E7E}" srcId="{1F28CF84-E606-401C-9F78-7238C913FC57}" destId="{AD7C1412-AE5C-40D9-BB5B-ADC6ED7ADA5B}" srcOrd="4" destOrd="0" parTransId="{F9D17FEF-2BDB-4637-9819-698E21BD9BA6}" sibTransId="{93751765-9563-4F3B-A131-0A5DAEA25B36}"/>
    <dgm:cxn modelId="{88A3AC3F-2D6E-42DD-BB48-0FE9A45F6DA1}" type="presOf" srcId="{01E212C2-30E6-42EE-9B4C-9885B52AD754}" destId="{102B334E-E8C9-4824-8458-0A4F299313D0}" srcOrd="0" destOrd="1" presId="urn:microsoft.com/office/officeart/2005/8/layout/vList5"/>
    <dgm:cxn modelId="{65ADFE40-124F-4C4B-BEA3-D4D062E05734}" srcId="{B59AF979-85E8-4540-B4E0-CAB24FA0D7EF}" destId="{28DBC345-33C9-4834-B5CE-540A0068FCC6}" srcOrd="2" destOrd="0" parTransId="{6A531C58-3662-425A-AFBF-1401BC598FB7}" sibTransId="{6D935E7D-1B38-421B-B655-2ADE96B8B2A1}"/>
    <dgm:cxn modelId="{D45A4A5C-4D0F-4CA8-94BB-A5F397DB6D0C}" srcId="{1F28CF84-E606-401C-9F78-7238C913FC57}" destId="{60F08334-BD61-4C70-AB0E-47E63732DC2F}" srcOrd="1" destOrd="0" parTransId="{69114E7F-DD1A-44B8-A6E0-09E5146A5972}" sibTransId="{4DCDF6FA-CB9D-41CE-A011-9D8FC02531D7}"/>
    <dgm:cxn modelId="{6BE94761-3AFC-4099-A73A-7A9A6A310D9D}" srcId="{7B0EDA89-BD7B-4DEC-B3A2-054A8FFB7C7C}" destId="{D6CABB59-987E-4586-962C-2ACD0901EC46}" srcOrd="2" destOrd="0" parTransId="{B95D6C91-A4DA-4D6E-9387-0CF83C81E412}" sibTransId="{E84D2D2E-57DA-40F3-A383-B6890DA0306F}"/>
    <dgm:cxn modelId="{3C38E341-3411-478D-B14F-B948B0332822}" type="presOf" srcId="{1F28CF84-E606-401C-9F78-7238C913FC57}" destId="{2C27880D-4E16-4F55-B3D7-90754E208422}" srcOrd="0" destOrd="0" presId="urn:microsoft.com/office/officeart/2005/8/layout/vList5"/>
    <dgm:cxn modelId="{F5DC1064-270A-4793-BE47-043DEB502D9F}" srcId="{B59AF979-85E8-4540-B4E0-CAB24FA0D7EF}" destId="{D7197C47-423A-49CD-9AE5-0F5D00F2DB6F}" srcOrd="0" destOrd="0" parTransId="{0B87BB39-62C8-4772-9B33-7E8C5F14FBBF}" sibTransId="{875E5A24-1C16-4D4D-8423-EDD93C0D058B}"/>
    <dgm:cxn modelId="{9FD30A65-62BD-4DA1-9444-1A5F55FA856D}" type="presOf" srcId="{B59AF979-85E8-4540-B4E0-CAB24FA0D7EF}" destId="{4D978507-295B-4476-A24A-1B8EF5BB312A}" srcOrd="0" destOrd="0" presId="urn:microsoft.com/office/officeart/2005/8/layout/vList5"/>
    <dgm:cxn modelId="{74B90248-9C06-4642-A9E4-51936A6B5491}" type="presOf" srcId="{28DBC345-33C9-4834-B5CE-540A0068FCC6}" destId="{0DA7A2E7-AF80-4EB8-8B1F-C016A5A79A83}" srcOrd="0" destOrd="2" presId="urn:microsoft.com/office/officeart/2005/8/layout/vList5"/>
    <dgm:cxn modelId="{ABC9BB68-86A8-4AAD-90D1-63715D52B501}" type="presOf" srcId="{F0425198-5EFA-4464-84BD-F2F9D747BFFB}" destId="{C6310AB7-FB76-4748-8EED-ABF612D9D0DC}" srcOrd="0" destOrd="1" presId="urn:microsoft.com/office/officeart/2005/8/layout/vList5"/>
    <dgm:cxn modelId="{FAED2B6B-B909-4260-9A71-DB175C7A9648}" type="presOf" srcId="{F5633CFB-F3F7-4399-B09A-70D3E85E9A25}" destId="{0DA7A2E7-AF80-4EB8-8B1F-C016A5A79A83}" srcOrd="0" destOrd="1" presId="urn:microsoft.com/office/officeart/2005/8/layout/vList5"/>
    <dgm:cxn modelId="{CECAD76C-DCCA-4A73-800D-4BC8F196929E}" srcId="{7B0EDA89-BD7B-4DEC-B3A2-054A8FFB7C7C}" destId="{F0425198-5EFA-4464-84BD-F2F9D747BFFB}" srcOrd="1" destOrd="0" parTransId="{D15BF8B5-ABB3-4596-ACD0-95FD2C32BC58}" sibTransId="{175BF111-D945-4637-A942-D74ED0F85F02}"/>
    <dgm:cxn modelId="{C7337F53-0264-4353-8F5E-E04D86710D55}" type="presOf" srcId="{4CC17DDC-00AD-435E-94DA-EB3EBD659242}" destId="{97081204-5160-4286-AE1C-0B653B36F1BF}" srcOrd="0" destOrd="1" presId="urn:microsoft.com/office/officeart/2005/8/layout/vList5"/>
    <dgm:cxn modelId="{6B925E78-7CDD-47B8-BBD0-579147E8AF27}" srcId="{AD7C1412-AE5C-40D9-BB5B-ADC6ED7ADA5B}" destId="{9A328BD9-7F67-40E0-AF42-E11D3CFCAAE5}" srcOrd="0" destOrd="0" parTransId="{111E0EED-095A-4A0F-AFE9-F6BD45B7A37B}" sibTransId="{532005E5-1985-434A-8B69-37677061B64E}"/>
    <dgm:cxn modelId="{F995567A-7CBF-4674-8054-F1FDC7CB12E4}" srcId="{AD7C1412-AE5C-40D9-BB5B-ADC6ED7ADA5B}" destId="{4CC17DDC-00AD-435E-94DA-EB3EBD659242}" srcOrd="1" destOrd="0" parTransId="{67266E89-50C0-471E-95DF-C43C800EF332}" sibTransId="{689C7580-A35C-4D10-875F-59832C833CD9}"/>
    <dgm:cxn modelId="{1AC4BB84-823C-4E47-964F-E952E3487ACF}" type="presOf" srcId="{F3805B2B-E0B4-4B22-98C0-DD50BBADA300}" destId="{102B334E-E8C9-4824-8458-0A4F299313D0}" srcOrd="0" destOrd="0" presId="urn:microsoft.com/office/officeart/2005/8/layout/vList5"/>
    <dgm:cxn modelId="{2C0FDA93-1592-4C39-B51F-F2FC2A084E8B}" type="presOf" srcId="{D7197C47-423A-49CD-9AE5-0F5D00F2DB6F}" destId="{0DA7A2E7-AF80-4EB8-8B1F-C016A5A79A83}" srcOrd="0" destOrd="0" presId="urn:microsoft.com/office/officeart/2005/8/layout/vList5"/>
    <dgm:cxn modelId="{EF03E494-C7E1-43ED-95AC-E637D38509B5}" type="presOf" srcId="{A09904CA-5B19-4998-A3AA-0B6DBD70B7BC}" destId="{5AB62E50-B8F0-4402-BC3F-EBC2C00586B7}" srcOrd="0" destOrd="0" presId="urn:microsoft.com/office/officeart/2005/8/layout/vList5"/>
    <dgm:cxn modelId="{8F794A97-90AF-4E42-A50D-FEC51B24114D}" type="presOf" srcId="{D6CABB59-987E-4586-962C-2ACD0901EC46}" destId="{C6310AB7-FB76-4748-8EED-ABF612D9D0DC}" srcOrd="0" destOrd="2" presId="urn:microsoft.com/office/officeart/2005/8/layout/vList5"/>
    <dgm:cxn modelId="{A057DEA0-FDA6-4451-B242-50DECE601E3C}" srcId="{A09904CA-5B19-4998-A3AA-0B6DBD70B7BC}" destId="{69511D40-62EC-400B-8B7E-1C500E960A3C}" srcOrd="1" destOrd="0" parTransId="{A5FD4ECF-5862-4354-B40F-ECAC445819CB}" sibTransId="{38663341-26CB-493A-9643-BC6E115C087E}"/>
    <dgm:cxn modelId="{2CC9FDAA-B52C-4A5B-A426-C759A701991A}" type="presOf" srcId="{69511D40-62EC-400B-8B7E-1C500E960A3C}" destId="{700BE0DD-D9E3-4901-A37B-CC3EB43570A8}" srcOrd="0" destOrd="1" presId="urn:microsoft.com/office/officeart/2005/8/layout/vList5"/>
    <dgm:cxn modelId="{BE808EAF-BFE2-429A-94E2-C2F76EFB0D60}" type="presOf" srcId="{80668920-8FCF-4432-AE53-F1A9C317360D}" destId="{700BE0DD-D9E3-4901-A37B-CC3EB43570A8}" srcOrd="0" destOrd="0" presId="urn:microsoft.com/office/officeart/2005/8/layout/vList5"/>
    <dgm:cxn modelId="{CE7E3ABA-2801-49C2-BF9A-1649819BF530}" type="presOf" srcId="{6C99BC4C-818D-467D-AC3F-D88FB2B8FC12}" destId="{700BE0DD-D9E3-4901-A37B-CC3EB43570A8}" srcOrd="0" destOrd="2" presId="urn:microsoft.com/office/officeart/2005/8/layout/vList5"/>
    <dgm:cxn modelId="{ADF206C1-47F3-426C-A774-76728A91CC3F}" srcId="{1F28CF84-E606-401C-9F78-7238C913FC57}" destId="{A09904CA-5B19-4998-A3AA-0B6DBD70B7BC}" srcOrd="3" destOrd="0" parTransId="{BD28A8EA-8ECB-479D-8317-2DF8C5177A93}" sibTransId="{FBD3455C-3C4F-4697-81F7-DB5C506F631F}"/>
    <dgm:cxn modelId="{C3283EC7-EF1E-47C1-A514-697F4EFE8CA9}" srcId="{60F08334-BD61-4C70-AB0E-47E63732DC2F}" destId="{01E212C2-30E6-42EE-9B4C-9885B52AD754}" srcOrd="1" destOrd="0" parTransId="{7B0C25AB-7EAE-4B76-B8C8-A5555061163A}" sibTransId="{545D271F-247E-46A8-AE33-48D3387B9C61}"/>
    <dgm:cxn modelId="{730D1DCD-CCAC-4D3E-B7C5-7B6DF685C571}" srcId="{1F28CF84-E606-401C-9F78-7238C913FC57}" destId="{7B0EDA89-BD7B-4DEC-B3A2-054A8FFB7C7C}" srcOrd="2" destOrd="0" parTransId="{9A9F84A3-43C5-49D7-B8D5-86420923983C}" sibTransId="{B859BFC1-A777-4680-BD13-9BD3381F1EEE}"/>
    <dgm:cxn modelId="{8DA5D6CE-983C-494C-A2D5-25722146B5FD}" srcId="{A09904CA-5B19-4998-A3AA-0B6DBD70B7BC}" destId="{6C99BC4C-818D-467D-AC3F-D88FB2B8FC12}" srcOrd="2" destOrd="0" parTransId="{2D3D6CD2-7A20-4451-899D-EB2F18CE8926}" sibTransId="{14F8FDA2-F2BC-4A74-B3ED-7E4C1DC80EBC}"/>
    <dgm:cxn modelId="{EB5436D6-972C-4B95-9110-C06267437E9E}" srcId="{60F08334-BD61-4C70-AB0E-47E63732DC2F}" destId="{F3805B2B-E0B4-4B22-98C0-DD50BBADA300}" srcOrd="0" destOrd="0" parTransId="{C6A9D4B3-7929-48B3-833F-C724792E9888}" sibTransId="{23AF4CF1-4FA1-4BC9-B2A4-17802F8402B9}"/>
    <dgm:cxn modelId="{3C822BDF-DB5C-43CB-B1F6-DDD1338D78A7}" srcId="{7B0EDA89-BD7B-4DEC-B3A2-054A8FFB7C7C}" destId="{194EC24D-EFCC-4B18-AC5B-F2AED03FD71C}" srcOrd="0" destOrd="0" parTransId="{6150661E-8784-4B01-A1B6-B8C625C12AD8}" sibTransId="{1C8192ED-F747-418C-B535-8ABCC4FBF5BB}"/>
    <dgm:cxn modelId="{DDA44CE7-809A-4E50-BB5E-A6652291EDD7}" srcId="{1F28CF84-E606-401C-9F78-7238C913FC57}" destId="{B59AF979-85E8-4540-B4E0-CAB24FA0D7EF}" srcOrd="0" destOrd="0" parTransId="{A2196DAB-BED8-4DE7-9E6A-B6FCD3F00C3C}" sibTransId="{7187C11A-64F8-4BEB-93AF-2B037410C160}"/>
    <dgm:cxn modelId="{1AAE9CEF-B51C-4681-A429-2AA021DAE32E}" srcId="{B59AF979-85E8-4540-B4E0-CAB24FA0D7EF}" destId="{F5633CFB-F3F7-4399-B09A-70D3E85E9A25}" srcOrd="1" destOrd="0" parTransId="{62CECA74-EECF-42A3-9D7D-473ED2E42927}" sibTransId="{9A3D924D-BB88-46C9-B82B-FFED7991DF49}"/>
    <dgm:cxn modelId="{4CDD6CF2-3DDA-4626-ADA9-0AA927C70DCC}" type="presOf" srcId="{60F08334-BD61-4C70-AB0E-47E63732DC2F}" destId="{D06D7F10-2B40-4273-8E96-4F02851347E7}" srcOrd="0" destOrd="0" presId="urn:microsoft.com/office/officeart/2005/8/layout/vList5"/>
    <dgm:cxn modelId="{9E1E9BFB-23A9-4CBE-8F26-80AB594912E5}" type="presOf" srcId="{7B0EDA89-BD7B-4DEC-B3A2-054A8FFB7C7C}" destId="{52123A8B-7424-4550-8710-B7385B50762E}" srcOrd="0" destOrd="0" presId="urn:microsoft.com/office/officeart/2005/8/layout/vList5"/>
    <dgm:cxn modelId="{7CAE7E40-098F-44A6-BDAB-26D0700773E0}" type="presParOf" srcId="{2C27880D-4E16-4F55-B3D7-90754E208422}" destId="{284C1004-B37F-4FF6-99EC-7369AB7D217C}" srcOrd="0" destOrd="0" presId="urn:microsoft.com/office/officeart/2005/8/layout/vList5"/>
    <dgm:cxn modelId="{8CEBC125-FD82-448B-9291-0304C3D762C1}" type="presParOf" srcId="{284C1004-B37F-4FF6-99EC-7369AB7D217C}" destId="{4D978507-295B-4476-A24A-1B8EF5BB312A}" srcOrd="0" destOrd="0" presId="urn:microsoft.com/office/officeart/2005/8/layout/vList5"/>
    <dgm:cxn modelId="{BCA0927A-049C-4C0B-9933-97F38C51C8C9}" type="presParOf" srcId="{284C1004-B37F-4FF6-99EC-7369AB7D217C}" destId="{0DA7A2E7-AF80-4EB8-8B1F-C016A5A79A83}" srcOrd="1" destOrd="0" presId="urn:microsoft.com/office/officeart/2005/8/layout/vList5"/>
    <dgm:cxn modelId="{46D992FC-5807-4D43-B96B-5348BFADADAF}" type="presParOf" srcId="{2C27880D-4E16-4F55-B3D7-90754E208422}" destId="{3C1C2C28-9446-4324-AAAC-1A4CEF152C40}" srcOrd="1" destOrd="0" presId="urn:microsoft.com/office/officeart/2005/8/layout/vList5"/>
    <dgm:cxn modelId="{68A64BE0-64D8-4B7A-9B2D-B3A13719C3BA}" type="presParOf" srcId="{2C27880D-4E16-4F55-B3D7-90754E208422}" destId="{3E7CAC58-BDB4-419E-A31D-AEF8135B221E}" srcOrd="2" destOrd="0" presId="urn:microsoft.com/office/officeart/2005/8/layout/vList5"/>
    <dgm:cxn modelId="{3E7D10E0-7CC1-4BFE-A492-50524EE871DC}" type="presParOf" srcId="{3E7CAC58-BDB4-419E-A31D-AEF8135B221E}" destId="{D06D7F10-2B40-4273-8E96-4F02851347E7}" srcOrd="0" destOrd="0" presId="urn:microsoft.com/office/officeart/2005/8/layout/vList5"/>
    <dgm:cxn modelId="{99668B4A-D1C9-4378-ABAC-4E0393A9F1F1}" type="presParOf" srcId="{3E7CAC58-BDB4-419E-A31D-AEF8135B221E}" destId="{102B334E-E8C9-4824-8458-0A4F299313D0}" srcOrd="1" destOrd="0" presId="urn:microsoft.com/office/officeart/2005/8/layout/vList5"/>
    <dgm:cxn modelId="{27CAEBC0-3053-4F2C-B2AD-F1ED23EC7DA9}" type="presParOf" srcId="{2C27880D-4E16-4F55-B3D7-90754E208422}" destId="{B7C4D774-7157-4484-8F14-1096C6BF3AA6}" srcOrd="3" destOrd="0" presId="urn:microsoft.com/office/officeart/2005/8/layout/vList5"/>
    <dgm:cxn modelId="{F5137B44-8871-4F91-968B-540B07A51845}" type="presParOf" srcId="{2C27880D-4E16-4F55-B3D7-90754E208422}" destId="{CE5F12A6-A94F-4AD4-85AC-C703BF500782}" srcOrd="4" destOrd="0" presId="urn:microsoft.com/office/officeart/2005/8/layout/vList5"/>
    <dgm:cxn modelId="{37B971FE-3FF0-409A-9867-9436B5693AC6}" type="presParOf" srcId="{CE5F12A6-A94F-4AD4-85AC-C703BF500782}" destId="{52123A8B-7424-4550-8710-B7385B50762E}" srcOrd="0" destOrd="0" presId="urn:microsoft.com/office/officeart/2005/8/layout/vList5"/>
    <dgm:cxn modelId="{A4F06D34-E470-4E89-99EC-6503A7EFA4A3}" type="presParOf" srcId="{CE5F12A6-A94F-4AD4-85AC-C703BF500782}" destId="{C6310AB7-FB76-4748-8EED-ABF612D9D0DC}" srcOrd="1" destOrd="0" presId="urn:microsoft.com/office/officeart/2005/8/layout/vList5"/>
    <dgm:cxn modelId="{094E1D03-F7E8-43C3-A5FB-B559990F52C2}" type="presParOf" srcId="{2C27880D-4E16-4F55-B3D7-90754E208422}" destId="{7510667B-3A17-4FA8-B10E-394357717B77}" srcOrd="5" destOrd="0" presId="urn:microsoft.com/office/officeart/2005/8/layout/vList5"/>
    <dgm:cxn modelId="{C9AA46BD-4F2E-45DE-A1CA-C191ED974C4D}" type="presParOf" srcId="{2C27880D-4E16-4F55-B3D7-90754E208422}" destId="{713E3B9A-A920-4445-9DE1-707E37E1135A}" srcOrd="6" destOrd="0" presId="urn:microsoft.com/office/officeart/2005/8/layout/vList5"/>
    <dgm:cxn modelId="{364227DA-2482-43B8-BEFD-7D8E3E173146}" type="presParOf" srcId="{713E3B9A-A920-4445-9DE1-707E37E1135A}" destId="{5AB62E50-B8F0-4402-BC3F-EBC2C00586B7}" srcOrd="0" destOrd="0" presId="urn:microsoft.com/office/officeart/2005/8/layout/vList5"/>
    <dgm:cxn modelId="{A269FB52-9B29-4ECA-A405-CFB38FFEFEDC}" type="presParOf" srcId="{713E3B9A-A920-4445-9DE1-707E37E1135A}" destId="{700BE0DD-D9E3-4901-A37B-CC3EB43570A8}" srcOrd="1" destOrd="0" presId="urn:microsoft.com/office/officeart/2005/8/layout/vList5"/>
    <dgm:cxn modelId="{83D98328-FBDE-42A5-861E-D49B8063C512}" type="presParOf" srcId="{2C27880D-4E16-4F55-B3D7-90754E208422}" destId="{DA3186B4-CD1A-4AE1-BCBB-23A40065A9E4}" srcOrd="7" destOrd="0" presId="urn:microsoft.com/office/officeart/2005/8/layout/vList5"/>
    <dgm:cxn modelId="{D831A4CE-0C8D-463B-A558-E82D2CF5D5EF}" type="presParOf" srcId="{2C27880D-4E16-4F55-B3D7-90754E208422}" destId="{A46744C3-7344-4CE9-8E99-F8D03568110E}" srcOrd="8" destOrd="0" presId="urn:microsoft.com/office/officeart/2005/8/layout/vList5"/>
    <dgm:cxn modelId="{983DC902-E5CB-43AB-AA73-4404EDFC8B1C}" type="presParOf" srcId="{A46744C3-7344-4CE9-8E99-F8D03568110E}" destId="{DD16C65B-6B3D-42A2-9E8F-84DE8255806A}" srcOrd="0" destOrd="0" presId="urn:microsoft.com/office/officeart/2005/8/layout/vList5"/>
    <dgm:cxn modelId="{21FBD269-2C4B-40B7-9862-7C96C5FC9DB4}" type="presParOf" srcId="{A46744C3-7344-4CE9-8E99-F8D03568110E}" destId="{97081204-5160-4286-AE1C-0B653B36F1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7A2E7-AF80-4EB8-8B1F-C016A5A79A83}">
      <dsp:nvSpPr>
        <dsp:cNvPr id="0" name=""/>
        <dsp:cNvSpPr/>
      </dsp:nvSpPr>
      <dsp:spPr>
        <a:xfrm rot="5400000">
          <a:off x="4264640" y="-1872776"/>
          <a:ext cx="327207"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Clinical Strategy Committee Meeting</a:t>
          </a:r>
        </a:p>
        <a:p>
          <a:pPr marL="171450" lvl="1" indent="-171450" algn="l" defTabSz="800100">
            <a:lnSpc>
              <a:spcPct val="90000"/>
            </a:lnSpc>
            <a:spcBef>
              <a:spcPct val="0"/>
            </a:spcBef>
            <a:spcAft>
              <a:spcPct val="15000"/>
            </a:spcAft>
            <a:buChar char="•"/>
          </a:pPr>
          <a:endParaRPr lang="en-US" sz="1800" kern="1200" dirty="0">
            <a:latin typeface="+mj-lt"/>
          </a:endParaRPr>
        </a:p>
      </dsp:txBody>
      <dsp:txXfrm rot="-5400000">
        <a:off x="2334878" y="72959"/>
        <a:ext cx="4170759" cy="295261"/>
      </dsp:txXfrm>
    </dsp:sp>
    <dsp:sp modelId="{4D978507-295B-4476-A24A-1B8EF5BB312A}">
      <dsp:nvSpPr>
        <dsp:cNvPr id="0" name=""/>
        <dsp:cNvSpPr/>
      </dsp:nvSpPr>
      <dsp:spPr>
        <a:xfrm>
          <a:off x="0" y="28584"/>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September 2024</a:t>
          </a:r>
        </a:p>
      </dsp:txBody>
      <dsp:txXfrm>
        <a:off x="19966" y="48550"/>
        <a:ext cx="2315105" cy="369077"/>
      </dsp:txXfrm>
    </dsp:sp>
    <dsp:sp modelId="{102B334E-E8C9-4824-8458-0A4F299313D0}">
      <dsp:nvSpPr>
        <dsp:cNvPr id="0" name=""/>
        <dsp:cNvSpPr/>
      </dsp:nvSpPr>
      <dsp:spPr>
        <a:xfrm rot="5400000">
          <a:off x="4284799" y="-1458466"/>
          <a:ext cx="327207" cy="4186732"/>
        </a:xfrm>
        <a:prstGeom prst="round2SameRect">
          <a:avLst/>
        </a:prstGeom>
        <a:solidFill>
          <a:srgbClr val="0070C0">
            <a:alpha val="90000"/>
            <a:tint val="40000"/>
            <a:hueOff val="0"/>
            <a:satOff val="0"/>
            <a:lumOff val="0"/>
            <a:alphaOff val="0"/>
          </a:srgbClr>
        </a:solidFill>
        <a:ln w="25400" cap="flat" cmpd="sng" algn="ctr">
          <a:solidFill>
            <a:srgbClr val="0070C0">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70C0">
                  <a:hueOff val="0"/>
                  <a:satOff val="0"/>
                  <a:lumOff val="0"/>
                  <a:alphaOff val="0"/>
                </a:srgbClr>
              </a:solidFill>
              <a:latin typeface="+mj-lt"/>
              <a:ea typeface="+mn-ea"/>
              <a:cs typeface="+mn-cs"/>
            </a:rPr>
            <a:t>Subject</a:t>
          </a:r>
          <a:r>
            <a:rPr lang="en-US" sz="1600" kern="1200" dirty="0">
              <a:latin typeface="+mj-lt"/>
            </a:rPr>
            <a:t> Matter Expert Session #1</a:t>
          </a:r>
        </a:p>
      </dsp:txBody>
      <dsp:txXfrm rot="-5400000">
        <a:off x="2355037" y="487269"/>
        <a:ext cx="4170759" cy="295261"/>
      </dsp:txXfrm>
    </dsp:sp>
    <dsp:sp modelId="{D06D7F10-2B40-4273-8E96-4F02851347E7}">
      <dsp:nvSpPr>
        <dsp:cNvPr id="0" name=""/>
        <dsp:cNvSpPr/>
      </dsp:nvSpPr>
      <dsp:spPr>
        <a:xfrm>
          <a:off x="0" y="430394"/>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October 2024</a:t>
          </a:r>
        </a:p>
      </dsp:txBody>
      <dsp:txXfrm>
        <a:off x="19966" y="450360"/>
        <a:ext cx="2315105" cy="369077"/>
      </dsp:txXfrm>
    </dsp:sp>
    <dsp:sp modelId="{C6310AB7-FB76-4748-8EED-ABF612D9D0DC}">
      <dsp:nvSpPr>
        <dsp:cNvPr id="0" name=""/>
        <dsp:cNvSpPr/>
      </dsp:nvSpPr>
      <dsp:spPr>
        <a:xfrm rot="5400000">
          <a:off x="4281077" y="-1029007"/>
          <a:ext cx="334651"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365760"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j-lt"/>
            </a:rPr>
            <a:t>Subject Matter Expert Session #2</a:t>
          </a:r>
        </a:p>
        <a:p>
          <a:pPr marL="171450" lvl="1" indent="-171450" algn="l" defTabSz="711200">
            <a:lnSpc>
              <a:spcPct val="90000"/>
            </a:lnSpc>
            <a:spcBef>
              <a:spcPct val="0"/>
            </a:spcBef>
            <a:spcAft>
              <a:spcPct val="15000"/>
            </a:spcAft>
            <a:buChar char="•"/>
          </a:pPr>
          <a:endParaRPr lang="en-US" sz="1600" kern="1200" dirty="0">
            <a:latin typeface="+mj-lt"/>
          </a:endParaRPr>
        </a:p>
      </dsp:txBody>
      <dsp:txXfrm rot="-5400000">
        <a:off x="2355037" y="913369"/>
        <a:ext cx="4170396" cy="301979"/>
      </dsp:txXfrm>
    </dsp:sp>
    <dsp:sp modelId="{52123A8B-7424-4550-8710-B7385B50762E}">
      <dsp:nvSpPr>
        <dsp:cNvPr id="0" name=""/>
        <dsp:cNvSpPr/>
      </dsp:nvSpPr>
      <dsp:spPr>
        <a:xfrm>
          <a:off x="0" y="859854"/>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November 2024</a:t>
          </a:r>
        </a:p>
      </dsp:txBody>
      <dsp:txXfrm>
        <a:off x="19966" y="879820"/>
        <a:ext cx="2315105" cy="369077"/>
      </dsp:txXfrm>
    </dsp:sp>
    <dsp:sp modelId="{700BE0DD-D9E3-4901-A37B-CC3EB43570A8}">
      <dsp:nvSpPr>
        <dsp:cNvPr id="0" name=""/>
        <dsp:cNvSpPr/>
      </dsp:nvSpPr>
      <dsp:spPr>
        <a:xfrm rot="5400000">
          <a:off x="4284799" y="-599547"/>
          <a:ext cx="327207"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82880" rIns="247650" bIns="123825"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Subject Matter Expert Session #3</a:t>
          </a:r>
        </a:p>
        <a:p>
          <a:pPr marL="171450" lvl="1" indent="-171450" algn="l" defTabSz="711200">
            <a:lnSpc>
              <a:spcPct val="90000"/>
            </a:lnSpc>
            <a:spcBef>
              <a:spcPct val="0"/>
            </a:spcBef>
            <a:spcAft>
              <a:spcPct val="15000"/>
            </a:spcAft>
            <a:buChar char="•"/>
          </a:pPr>
          <a:endParaRPr lang="en-US" sz="1600" kern="1200" dirty="0">
            <a:latin typeface="+mj-lt"/>
          </a:endParaRPr>
        </a:p>
      </dsp:txBody>
      <dsp:txXfrm rot="-5400000">
        <a:off x="2355037" y="1346188"/>
        <a:ext cx="4170759" cy="295261"/>
      </dsp:txXfrm>
    </dsp:sp>
    <dsp:sp modelId="{5AB62E50-B8F0-4402-BC3F-EBC2C00586B7}">
      <dsp:nvSpPr>
        <dsp:cNvPr id="0" name=""/>
        <dsp:cNvSpPr/>
      </dsp:nvSpPr>
      <dsp:spPr>
        <a:xfrm>
          <a:off x="0" y="1289313"/>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December 2024</a:t>
          </a:r>
        </a:p>
      </dsp:txBody>
      <dsp:txXfrm>
        <a:off x="19966" y="1309279"/>
        <a:ext cx="2315105" cy="369077"/>
      </dsp:txXfrm>
    </dsp:sp>
    <dsp:sp modelId="{97081204-5160-4286-AE1C-0B653B36F1BF}">
      <dsp:nvSpPr>
        <dsp:cNvPr id="0" name=""/>
        <dsp:cNvSpPr/>
      </dsp:nvSpPr>
      <dsp:spPr>
        <a:xfrm rot="5400000">
          <a:off x="4284799" y="-170088"/>
          <a:ext cx="327207"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3657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Final Report/Presentation</a:t>
          </a:r>
        </a:p>
      </dsp:txBody>
      <dsp:txXfrm rot="-5400000">
        <a:off x="2355037" y="1775647"/>
        <a:ext cx="4170759" cy="295261"/>
      </dsp:txXfrm>
    </dsp:sp>
    <dsp:sp modelId="{DD16C65B-6B3D-42A2-9E8F-84DE8255806A}">
      <dsp:nvSpPr>
        <dsp:cNvPr id="0" name=""/>
        <dsp:cNvSpPr/>
      </dsp:nvSpPr>
      <dsp:spPr>
        <a:xfrm>
          <a:off x="0" y="1718773"/>
          <a:ext cx="2355037" cy="409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January/Feb 2025</a:t>
          </a:r>
        </a:p>
      </dsp:txBody>
      <dsp:txXfrm>
        <a:off x="19966" y="1738739"/>
        <a:ext cx="2315105" cy="369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DDC0-B76A-420D-AD98-3FEDF03E786C}">
      <dsp:nvSpPr>
        <dsp:cNvPr id="0" name=""/>
        <dsp:cNvSpPr/>
      </dsp:nvSpPr>
      <dsp:spPr>
        <a:xfrm>
          <a:off x="8640919" y="1416149"/>
          <a:ext cx="3751345" cy="3752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D363A2-69B0-4A7B-9642-7F5398A26DBC}">
      <dsp:nvSpPr>
        <dsp:cNvPr id="0" name=""/>
        <dsp:cNvSpPr/>
      </dsp:nvSpPr>
      <dsp:spPr>
        <a:xfrm>
          <a:off x="8765475" y="1541239"/>
          <a:ext cx="3502232" cy="35018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Arial" panose="020B0604020202020204" pitchFamily="34" charset="0"/>
              <a:cs typeface="Arial" panose="020B0604020202020204" pitchFamily="34" charset="0"/>
            </a:rPr>
            <a:t>Strengthen </a:t>
          </a:r>
          <a:r>
            <a:rPr lang="en-US" sz="1800" b="1" i="0" kern="1200">
              <a:latin typeface="Arial" panose="020B0604020202020204" pitchFamily="34" charset="0"/>
              <a:cs typeface="Arial" panose="020B0604020202020204" pitchFamily="34" charset="0"/>
            </a:rPr>
            <a:t>community clinical linkages </a:t>
          </a:r>
          <a:r>
            <a:rPr lang="en-US" sz="1800" b="0" i="0" kern="1200">
              <a:latin typeface="Arial" panose="020B0604020202020204" pitchFamily="34" charset="0"/>
              <a:cs typeface="Arial" panose="020B0604020202020204" pitchFamily="34" charset="0"/>
            </a:rPr>
            <a:t>to specialty providers, CCBHCs, CBOs, support groups, Recovery Centers</a:t>
          </a:r>
          <a:endParaRPr lang="en-US" sz="1800" kern="1200" dirty="0">
            <a:latin typeface="Arial" panose="020B0604020202020204" pitchFamily="34" charset="0"/>
            <a:cs typeface="Arial" panose="020B0604020202020204" pitchFamily="34" charset="0"/>
          </a:endParaRPr>
        </a:p>
      </dsp:txBody>
      <dsp:txXfrm>
        <a:off x="9266143" y="2041599"/>
        <a:ext cx="2500896" cy="2501140"/>
      </dsp:txXfrm>
    </dsp:sp>
    <dsp:sp modelId="{950B82D6-4AC8-4E19-A1BC-7575F63570EE}">
      <dsp:nvSpPr>
        <dsp:cNvPr id="0" name=""/>
        <dsp:cNvSpPr/>
      </dsp:nvSpPr>
      <dsp:spPr>
        <a:xfrm rot="2700000">
          <a:off x="4768314" y="1420685"/>
          <a:ext cx="3742309" cy="374230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D95EC4-0C60-4A70-921B-EF9C172DB23C}">
      <dsp:nvSpPr>
        <dsp:cNvPr id="0" name=""/>
        <dsp:cNvSpPr/>
      </dsp:nvSpPr>
      <dsp:spPr>
        <a:xfrm>
          <a:off x="4838376" y="1541239"/>
          <a:ext cx="3602186" cy="35018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Offer </a:t>
          </a:r>
          <a:r>
            <a:rPr lang="en-US" sz="1800" b="1" kern="1200" dirty="0">
              <a:latin typeface="Arial" panose="020B0604020202020204" pitchFamily="34" charset="0"/>
              <a:cs typeface="Arial" panose="020B0604020202020204" pitchFamily="34" charset="0"/>
            </a:rPr>
            <a:t>pharmacological</a:t>
          </a:r>
          <a:r>
            <a:rPr lang="en-US" sz="1800" kern="1200" dirty="0">
              <a:latin typeface="Arial" panose="020B0604020202020204" pitchFamily="34" charset="0"/>
              <a:cs typeface="Arial" panose="020B0604020202020204" pitchFamily="34" charset="0"/>
            </a:rPr>
            <a:t> approaches to treating AUD (FDA approved: </a:t>
          </a:r>
          <a:r>
            <a:rPr lang="en-US" sz="1800" b="0" kern="1200" dirty="0">
              <a:latin typeface="Arial" panose="020B0604020202020204" pitchFamily="34" charset="0"/>
              <a:ea typeface="Arial"/>
              <a:cs typeface="Arial" panose="020B0604020202020204" pitchFamily="34" charset="0"/>
              <a:sym typeface="Arial"/>
            </a:rPr>
            <a:t>Acamprosate, Disulfiram, and Naltrexone)</a:t>
          </a:r>
          <a:endParaRPr lang="en-US" sz="1800" b="0" kern="1200" dirty="0">
            <a:latin typeface="Arial" panose="020B0604020202020204" pitchFamily="34" charset="0"/>
            <a:cs typeface="Arial" panose="020B0604020202020204" pitchFamily="34" charset="0"/>
          </a:endParaRPr>
        </a:p>
      </dsp:txBody>
      <dsp:txXfrm>
        <a:off x="5353333" y="2041599"/>
        <a:ext cx="2572272" cy="2501140"/>
      </dsp:txXfrm>
    </dsp:sp>
    <dsp:sp modelId="{102A242B-52B2-487D-9CEB-BF38785B738D}">
      <dsp:nvSpPr>
        <dsp:cNvPr id="0" name=""/>
        <dsp:cNvSpPr/>
      </dsp:nvSpPr>
      <dsp:spPr>
        <a:xfrm rot="2700000">
          <a:off x="923757" y="1556938"/>
          <a:ext cx="3677179" cy="3677179"/>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DF4EFE-A2B1-43A8-B6E8-733B01E57D65}">
      <dsp:nvSpPr>
        <dsp:cNvPr id="0" name=""/>
        <dsp:cNvSpPr/>
      </dsp:nvSpPr>
      <dsp:spPr>
        <a:xfrm>
          <a:off x="1011230" y="1541239"/>
          <a:ext cx="3502232" cy="35018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latin typeface="Arial" panose="020B0604020202020204" pitchFamily="34" charset="0"/>
              <a:cs typeface="Arial" panose="020B0604020202020204" pitchFamily="34" charset="0"/>
            </a:rPr>
            <a:t>Grow </a:t>
          </a:r>
          <a:r>
            <a:rPr lang="en-US" sz="1800" b="1" i="0" kern="1200" dirty="0">
              <a:latin typeface="Arial" panose="020B0604020202020204" pitchFamily="34" charset="0"/>
              <a:cs typeface="Arial" panose="020B0604020202020204" pitchFamily="34" charset="0"/>
            </a:rPr>
            <a:t>treatment</a:t>
          </a:r>
          <a:r>
            <a:rPr lang="en-US" sz="1800" b="0" i="0" kern="1200" dirty="0">
              <a:latin typeface="Arial" panose="020B0604020202020204" pitchFamily="34" charset="0"/>
              <a:cs typeface="Arial" panose="020B0604020202020204" pitchFamily="34" charset="0"/>
            </a:rPr>
            <a:t> </a:t>
          </a:r>
          <a:r>
            <a:rPr lang="en-US" sz="1800" b="1" i="0" kern="1200" dirty="0">
              <a:latin typeface="Arial" panose="020B0604020202020204" pitchFamily="34" charset="0"/>
              <a:cs typeface="Arial" panose="020B0604020202020204" pitchFamily="34" charset="0"/>
            </a:rPr>
            <a:t>modalities</a:t>
          </a:r>
          <a:r>
            <a:rPr lang="en-US" sz="1800" b="0" i="0" kern="1200" dirty="0">
              <a:latin typeface="Arial" panose="020B0604020202020204" pitchFamily="34" charset="0"/>
              <a:cs typeface="Arial" panose="020B0604020202020204" pitchFamily="34" charset="0"/>
            </a:rPr>
            <a:t> within by utilizing: IBH, Community Health Workers, Peer-Recovery Specialists, Pharmacy</a:t>
          </a:r>
          <a:endParaRPr lang="en-US" sz="1800" kern="1200" dirty="0">
            <a:latin typeface="Arial" panose="020B0604020202020204" pitchFamily="34" charset="0"/>
            <a:cs typeface="Arial" panose="020B0604020202020204" pitchFamily="34" charset="0"/>
          </a:endParaRPr>
        </a:p>
      </dsp:txBody>
      <dsp:txXfrm>
        <a:off x="1511898" y="2041599"/>
        <a:ext cx="2500896" cy="2501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7A2E7-AF80-4EB8-8B1F-C016A5A79A83}">
      <dsp:nvSpPr>
        <dsp:cNvPr id="0" name=""/>
        <dsp:cNvSpPr/>
      </dsp:nvSpPr>
      <dsp:spPr>
        <a:xfrm rot="5400000">
          <a:off x="4242473" y="-1896431"/>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711200">
            <a:lnSpc>
              <a:spcPct val="90000"/>
            </a:lnSpc>
            <a:spcBef>
              <a:spcPct val="0"/>
            </a:spcBef>
            <a:spcAft>
              <a:spcPct val="15000"/>
            </a:spcAft>
            <a:buChar char="•"/>
          </a:pPr>
          <a:r>
            <a:rPr lang="en-US" sz="1600" kern="1200" dirty="0"/>
            <a:t>Clinical Strategy Committee Meeting</a:t>
          </a:r>
        </a:p>
        <a:p>
          <a:pPr marL="171450" lvl="1" indent="-171450" algn="l" defTabSz="800100">
            <a:lnSpc>
              <a:spcPct val="90000"/>
            </a:lnSpc>
            <a:spcBef>
              <a:spcPct val="0"/>
            </a:spcBef>
            <a:spcAft>
              <a:spcPct val="15000"/>
            </a:spcAft>
            <a:buChar char="•"/>
          </a:pPr>
          <a:endParaRPr lang="en-US" sz="1800" kern="1200" dirty="0"/>
        </a:p>
      </dsp:txBody>
      <dsp:txXfrm rot="-5400000">
        <a:off x="2321431" y="41435"/>
        <a:ext cx="4169908" cy="311000"/>
      </dsp:txXfrm>
    </dsp:sp>
    <dsp:sp modelId="{4D978507-295B-4476-A24A-1B8EF5BB312A}">
      <dsp:nvSpPr>
        <dsp:cNvPr id="0" name=""/>
        <dsp:cNvSpPr/>
      </dsp:nvSpPr>
      <dsp:spPr>
        <a:xfrm>
          <a:off x="0" y="30108"/>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September 2024</a:t>
          </a:r>
        </a:p>
      </dsp:txBody>
      <dsp:txXfrm>
        <a:off x="21030" y="51138"/>
        <a:ext cx="2312977" cy="388750"/>
      </dsp:txXfrm>
    </dsp:sp>
    <dsp:sp modelId="{102B334E-E8C9-4824-8458-0A4F299313D0}">
      <dsp:nvSpPr>
        <dsp:cNvPr id="0" name=""/>
        <dsp:cNvSpPr/>
      </dsp:nvSpPr>
      <dsp:spPr>
        <a:xfrm rot="5400000">
          <a:off x="4276079" y="-1424624"/>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365760"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Subject Matter Expert Session #1</a:t>
          </a:r>
        </a:p>
        <a:p>
          <a:pPr marL="171450" lvl="1" indent="-171450" algn="l" defTabSz="711200">
            <a:lnSpc>
              <a:spcPct val="90000"/>
            </a:lnSpc>
            <a:spcBef>
              <a:spcPct val="0"/>
            </a:spcBef>
            <a:spcAft>
              <a:spcPct val="15000"/>
            </a:spcAft>
            <a:buChar char="•"/>
          </a:pPr>
          <a:endParaRPr lang="en-US" sz="1600" kern="1200" dirty="0"/>
        </a:p>
      </dsp:txBody>
      <dsp:txXfrm rot="-5400000">
        <a:off x="2355037" y="513242"/>
        <a:ext cx="4169908" cy="311000"/>
      </dsp:txXfrm>
    </dsp:sp>
    <dsp:sp modelId="{D06D7F10-2B40-4273-8E96-4F02851347E7}">
      <dsp:nvSpPr>
        <dsp:cNvPr id="0" name=""/>
        <dsp:cNvSpPr/>
      </dsp:nvSpPr>
      <dsp:spPr>
        <a:xfrm>
          <a:off x="0" y="453336"/>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October 2024</a:t>
          </a:r>
        </a:p>
      </dsp:txBody>
      <dsp:txXfrm>
        <a:off x="21030" y="474366"/>
        <a:ext cx="2312977" cy="388750"/>
      </dsp:txXfrm>
    </dsp:sp>
    <dsp:sp modelId="{C6310AB7-FB76-4748-8EED-ABF612D9D0DC}">
      <dsp:nvSpPr>
        <dsp:cNvPr id="0" name=""/>
        <dsp:cNvSpPr/>
      </dsp:nvSpPr>
      <dsp:spPr>
        <a:xfrm rot="5400000">
          <a:off x="4276079" y="-972273"/>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640080"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Subject Matter Expert Session #2</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2355037" y="965593"/>
        <a:ext cx="4169908" cy="311000"/>
      </dsp:txXfrm>
    </dsp:sp>
    <dsp:sp modelId="{52123A8B-7424-4550-8710-B7385B50762E}">
      <dsp:nvSpPr>
        <dsp:cNvPr id="0" name=""/>
        <dsp:cNvSpPr/>
      </dsp:nvSpPr>
      <dsp:spPr>
        <a:xfrm>
          <a:off x="0" y="905687"/>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November 2024</a:t>
          </a:r>
        </a:p>
      </dsp:txBody>
      <dsp:txXfrm>
        <a:off x="21030" y="926717"/>
        <a:ext cx="2312977" cy="388750"/>
      </dsp:txXfrm>
    </dsp:sp>
    <dsp:sp modelId="{700BE0DD-D9E3-4901-A37B-CC3EB43570A8}">
      <dsp:nvSpPr>
        <dsp:cNvPr id="0" name=""/>
        <dsp:cNvSpPr/>
      </dsp:nvSpPr>
      <dsp:spPr>
        <a:xfrm rot="5400000">
          <a:off x="4276079" y="-519922"/>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82880" rIns="247650" bIns="18288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Subject Matter Expert Session #3</a:t>
          </a:r>
        </a:p>
        <a:p>
          <a:pPr marL="171450" lvl="1" indent="-171450" algn="l" defTabSz="711200">
            <a:lnSpc>
              <a:spcPct val="90000"/>
            </a:lnSpc>
            <a:spcBef>
              <a:spcPct val="0"/>
            </a:spcBef>
            <a:spcAft>
              <a:spcPct val="15000"/>
            </a:spcAft>
            <a:buChar char="•"/>
          </a:pPr>
          <a:endParaRPr lang="en-US" sz="1600" kern="1200" dirty="0"/>
        </a:p>
      </dsp:txBody>
      <dsp:txXfrm rot="-5400000">
        <a:off x="2355037" y="1417944"/>
        <a:ext cx="4169908" cy="311000"/>
      </dsp:txXfrm>
    </dsp:sp>
    <dsp:sp modelId="{5AB62E50-B8F0-4402-BC3F-EBC2C00586B7}">
      <dsp:nvSpPr>
        <dsp:cNvPr id="0" name=""/>
        <dsp:cNvSpPr/>
      </dsp:nvSpPr>
      <dsp:spPr>
        <a:xfrm>
          <a:off x="0" y="1358038"/>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December 2024</a:t>
          </a:r>
        </a:p>
      </dsp:txBody>
      <dsp:txXfrm>
        <a:off x="21030" y="1379068"/>
        <a:ext cx="2312977" cy="388750"/>
      </dsp:txXfrm>
    </dsp:sp>
    <dsp:sp modelId="{97081204-5160-4286-AE1C-0B653B36F1BF}">
      <dsp:nvSpPr>
        <dsp:cNvPr id="0" name=""/>
        <dsp:cNvSpPr/>
      </dsp:nvSpPr>
      <dsp:spPr>
        <a:xfrm rot="5400000">
          <a:off x="4276079" y="-67571"/>
          <a:ext cx="344648" cy="41867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365760"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Final Report/Presentation</a:t>
          </a:r>
        </a:p>
      </dsp:txBody>
      <dsp:txXfrm rot="-5400000">
        <a:off x="2355037" y="1870295"/>
        <a:ext cx="4169908" cy="311000"/>
      </dsp:txXfrm>
    </dsp:sp>
    <dsp:sp modelId="{DD16C65B-6B3D-42A2-9E8F-84DE8255806A}">
      <dsp:nvSpPr>
        <dsp:cNvPr id="0" name=""/>
        <dsp:cNvSpPr/>
      </dsp:nvSpPr>
      <dsp:spPr>
        <a:xfrm>
          <a:off x="0" y="1810389"/>
          <a:ext cx="2355037" cy="4308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January/Feb 2025</a:t>
          </a:r>
        </a:p>
      </dsp:txBody>
      <dsp:txXfrm>
        <a:off x="21030" y="1831419"/>
        <a:ext cx="2312977" cy="3887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 name="Google Shape;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f588b18109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f588b18109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3. </a:t>
            </a:r>
            <a:r>
              <a:rPr lang="en-US" dirty="0">
                <a:effectLst/>
              </a:rPr>
              <a:t>Patel, A. K., &amp; Balasanova, A. A. (2021). Unhealthy alcohol use. </a:t>
            </a:r>
            <a:r>
              <a:rPr lang="en-US" i="1" dirty="0">
                <a:effectLst/>
              </a:rPr>
              <a:t>JAMA</a:t>
            </a:r>
            <a:r>
              <a:rPr lang="en-US" dirty="0">
                <a:effectLst/>
              </a:rPr>
              <a:t>, </a:t>
            </a:r>
            <a:r>
              <a:rPr lang="en-US" i="1" dirty="0">
                <a:effectLst/>
              </a:rPr>
              <a:t>326</a:t>
            </a:r>
            <a:r>
              <a:rPr lang="en-US" dirty="0">
                <a:effectLst/>
              </a:rPr>
              <a:t>(2), 196. https://doi.org/10.1001/jama.2020.2015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rPr>
              <a:t>4. Saitz, R. (2005). </a:t>
            </a:r>
            <a:r>
              <a:rPr lang="en-US" i="1" dirty="0">
                <a:effectLst/>
              </a:rPr>
              <a:t>The Spectrum of Alcohol Use </a:t>
            </a:r>
            <a:r>
              <a:rPr lang="en-US" i="0" dirty="0">
                <a:effectLst/>
              </a:rPr>
              <a:t>[Image]</a:t>
            </a:r>
            <a:r>
              <a:rPr lang="en-US" i="1" dirty="0">
                <a:effectLst/>
              </a:rPr>
              <a:t>.</a:t>
            </a:r>
            <a:r>
              <a:rPr lang="en-US" dirty="0">
                <a:effectLst/>
              </a:rPr>
              <a:t> The New England Journal of Medicine. https://www-nejm-org.ric.idm.oclc.org/doi/full/10.1056/NEJMcp042262.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endParaRPr>
          </a:p>
        </p:txBody>
      </p:sp>
      <p:sp>
        <p:nvSpPr>
          <p:cNvPr id="130" name="Google Shape;130;g2f588b18109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f588b1810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f588b1810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j-lt"/>
              </a:rPr>
              <a:t>5. Substance Abuse and Mental Health Services Administration. (2024). </a:t>
            </a:r>
            <a:r>
              <a:rPr lang="en-US" i="1" dirty="0">
                <a:latin typeface="+mj-lt"/>
              </a:rPr>
              <a:t>Figure 1. Past Month Substance Use: Among People Aged 12 or Older; 2023 </a:t>
            </a:r>
            <a:r>
              <a:rPr lang="en-US" i="0" dirty="0">
                <a:latin typeface="+mj-lt"/>
              </a:rPr>
              <a:t>[Table]. https://www.samhsa.gov/data/sites/default/files/reports/rpt47095/National%20Report/National%20Report/2023-nsduh-annual-national.pdf</a:t>
            </a:r>
            <a:endParaRPr dirty="0">
              <a:latin typeface="+mj-lt"/>
            </a:endParaRPr>
          </a:p>
        </p:txBody>
      </p:sp>
      <p:sp>
        <p:nvSpPr>
          <p:cNvPr id="100" name="Google Shape;100;g2f588b1810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f588b1810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f588b1810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j-lt"/>
              </a:rPr>
              <a:t>6. National Institute on Alcohol Abuse and Alcoholism. (2023). </a:t>
            </a:r>
            <a:r>
              <a:rPr lang="en-US" i="1" dirty="0">
                <a:latin typeface="+mj-lt"/>
              </a:rPr>
              <a:t>Increase in Alcohol-Related Deaths during the COVID-19 Pandemic</a:t>
            </a:r>
            <a:r>
              <a:rPr lang="en-US" i="0" dirty="0">
                <a:latin typeface="+mj-lt"/>
              </a:rPr>
              <a:t> [Table]. https://www.niaaa.nih.gov/news-events/research-update/alcohol-related-deaths-which-increased-during-first-year-covid-19-pandemic-continued-rise-2021</a:t>
            </a:r>
            <a:endParaRPr dirty="0">
              <a:latin typeface="+mj-lt"/>
            </a:endParaRPr>
          </a:p>
        </p:txBody>
      </p:sp>
      <p:sp>
        <p:nvSpPr>
          <p:cNvPr id="147" name="Google Shape;147;g2f588b18109_0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95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7. </a:t>
            </a:r>
            <a:r>
              <a:rPr lang="en-US" dirty="0">
                <a:effectLst/>
                <a:latin typeface="+mj-lt"/>
              </a:rPr>
              <a:t>Slater, M. E., &amp; Alpert, H. R. (2023). (rep.). </a:t>
            </a:r>
            <a:r>
              <a:rPr lang="en-US" i="1" dirty="0">
                <a:effectLst/>
                <a:latin typeface="+mj-lt"/>
              </a:rPr>
              <a:t>Surveillance Reports: #120 Apparent Per Capita Alcohol Consumption: National, State, and Regional Trends, 1977-2021</a:t>
            </a:r>
            <a:r>
              <a:rPr lang="en-US" dirty="0">
                <a:effectLst/>
                <a:latin typeface="+mj-lt"/>
              </a:rPr>
              <a:t>. National Institute on Alcohol Abuse and Alcoholism. https://www.niaaa.nih.gov/publications/surveillance-reports/surveillance120.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4459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f588b18109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f588b18109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j-lt"/>
              </a:rPr>
              <a:t>8. Ledingham, E. &amp; Scagos, R. (2022) </a:t>
            </a:r>
            <a:r>
              <a:rPr lang="en-US" i="1" dirty="0">
                <a:latin typeface="+mj-lt"/>
              </a:rPr>
              <a:t>Alcohol Use Prevalence </a:t>
            </a:r>
            <a:r>
              <a:rPr lang="en-US" i="0" dirty="0">
                <a:latin typeface="+mj-lt"/>
              </a:rPr>
              <a:t>[Table]. Rhode Island Department of Health. https://health.ri.gov/publications/reports/2016-2020AlcoholUse.pdf</a:t>
            </a:r>
          </a:p>
          <a:p>
            <a:pPr marL="0" lvl="0" indent="0" algn="l" rtl="0">
              <a:spcBef>
                <a:spcPts val="0"/>
              </a:spcBef>
              <a:spcAft>
                <a:spcPts val="0"/>
              </a:spcAft>
              <a:buNone/>
            </a:pPr>
            <a:r>
              <a:rPr lang="en-US" i="0" dirty="0">
                <a:latin typeface="+mj-lt"/>
              </a:rPr>
              <a:t>9. </a:t>
            </a:r>
            <a:r>
              <a:rPr lang="en-US" dirty="0">
                <a:latin typeface="+mj-lt"/>
              </a:rPr>
              <a:t>Ledingham, E. &amp; Scagos, R. (2022) </a:t>
            </a:r>
            <a:r>
              <a:rPr lang="en-US" i="1" dirty="0">
                <a:latin typeface="+mj-lt"/>
              </a:rPr>
              <a:t>Binge Drinking Prevalence </a:t>
            </a:r>
            <a:r>
              <a:rPr lang="en-US" i="0" dirty="0">
                <a:latin typeface="+mj-lt"/>
              </a:rPr>
              <a:t>[Table]. Rhode Island Department of Health. https://health.ri.gov/publications/reports/2016-2020AlcoholUse.pdf</a:t>
            </a:r>
            <a:endParaRPr i="1" dirty="0">
              <a:latin typeface="+mj-lt"/>
            </a:endParaRPr>
          </a:p>
        </p:txBody>
      </p:sp>
      <p:sp>
        <p:nvSpPr>
          <p:cNvPr id="173" name="Google Shape;173;g2f588b18109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588b18109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f588b18109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j-lt"/>
              </a:rPr>
              <a:t>10. Health in Rhode Island. (2022). </a:t>
            </a:r>
            <a:r>
              <a:rPr lang="en-US" i="1" dirty="0">
                <a:latin typeface="+mj-lt"/>
              </a:rPr>
              <a:t>Excessive drinking demographic breakout</a:t>
            </a:r>
            <a:r>
              <a:rPr lang="en-US" i="0" dirty="0">
                <a:latin typeface="+mj-lt"/>
              </a:rPr>
              <a:t> [Table]. https://healthinri.com/data/excessive-drinking</a:t>
            </a:r>
            <a:endParaRPr dirty="0">
              <a:latin typeface="+mj-lt"/>
            </a:endParaRPr>
          </a:p>
        </p:txBody>
      </p:sp>
      <p:sp>
        <p:nvSpPr>
          <p:cNvPr id="208" name="Google Shape;208;g2f588b18109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dirty="0"/>
          </a:p>
        </p:txBody>
      </p:sp>
    </p:spTree>
    <p:extLst>
      <p:ext uri="{BB962C8B-B14F-4D97-AF65-F5344CB8AC3E}">
        <p14:creationId xmlns:p14="http://schemas.microsoft.com/office/powerpoint/2010/main" val="330538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f588b18109_0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f588b18109_0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mj-lt"/>
              </a:rPr>
              <a:t>11. Rhode Island Behavioral Risk Factor Surveillance System. (2016-2022). </a:t>
            </a:r>
            <a:r>
              <a:rPr lang="en-US" i="1" dirty="0">
                <a:latin typeface="+mj-lt"/>
              </a:rPr>
              <a:t>Binge Drinking among Rhode Island adults by: Age Group</a:t>
            </a:r>
            <a:r>
              <a:rPr lang="en-US" i="0" dirty="0">
                <a:latin typeface="+mj-lt"/>
              </a:rPr>
              <a:t> [Interactive Table]. https://app.powerbigov.us/view?r=eyJrIjoiZmMyMWVkOWYtMDM0ZC00MTdiLWE3MTEtYzU4YWQ5YWM5MWFhIiwidCI6IjUyY2E2YTU0LTQ0NjUtNDYzNS1iZmYzLTY1ZDBhODQxMjI4OCJ9</a:t>
            </a:r>
          </a:p>
          <a:p>
            <a:pPr marL="0" lvl="0" indent="0" algn="l" rtl="0">
              <a:spcBef>
                <a:spcPts val="0"/>
              </a:spcBef>
              <a:spcAft>
                <a:spcPts val="0"/>
              </a:spcAft>
              <a:buNone/>
            </a:pPr>
            <a:endParaRPr lang="en-US" i="0" dirty="0">
              <a:latin typeface="+mj-lt"/>
            </a:endParaRPr>
          </a:p>
          <a:p>
            <a:pPr marL="0" lvl="0" indent="0" algn="l" rtl="0">
              <a:spcBef>
                <a:spcPts val="0"/>
              </a:spcBef>
              <a:spcAft>
                <a:spcPts val="0"/>
              </a:spcAft>
              <a:buNone/>
            </a:pPr>
            <a:r>
              <a:rPr lang="en-US" i="0" dirty="0">
                <a:latin typeface="+mj-lt"/>
              </a:rPr>
              <a:t>12. Rhode Island Department of Health. (2023). </a:t>
            </a:r>
            <a:r>
              <a:rPr lang="en-US" i="1" dirty="0">
                <a:latin typeface="+mj-lt"/>
              </a:rPr>
              <a:t>Excessive Alcohol Use: Data Report 2023</a:t>
            </a:r>
            <a:r>
              <a:rPr lang="en-US" i="0" dirty="0">
                <a:latin typeface="+mj-lt"/>
              </a:rPr>
              <a:t>. https://ridoh-excessive-alcohol-surveillance-landing-page-rihealth.hub.arcgis.com/documents/be2cca0f05544f3992ef066abf67740e/about</a:t>
            </a:r>
            <a:endParaRPr dirty="0">
              <a:latin typeface="+mj-lt"/>
            </a:endParaRPr>
          </a:p>
        </p:txBody>
      </p:sp>
      <p:sp>
        <p:nvSpPr>
          <p:cNvPr id="182" name="Google Shape;182;g2f588b18109_0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13. </a:t>
            </a:r>
            <a:r>
              <a:rPr lang="en-US" i="0" dirty="0">
                <a:latin typeface="+mj-lt"/>
              </a:rPr>
              <a:t>Rhode Island Department of Health. (2022). </a:t>
            </a:r>
            <a:r>
              <a:rPr lang="en-US" i="1" dirty="0">
                <a:latin typeface="+mj-lt"/>
              </a:rPr>
              <a:t>Rhode Island Data Brief: Alcohol-Related Emergency Department Visits in Rhode Island, 2018-2021. </a:t>
            </a:r>
            <a:r>
              <a:rPr lang="en-US" i="0" dirty="0">
                <a:latin typeface="+mj-lt"/>
              </a:rPr>
              <a:t>https://health.ri.gov/publications/reports/2018-20201Alcohol-ED-Visits.pdf</a:t>
            </a:r>
            <a:endParaRPr lang="en-US" dirty="0">
              <a:latin typeface="+mj-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829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a:t>
            </a:r>
            <a:r>
              <a:rPr lang="en-US" i="0" dirty="0"/>
              <a:t>Rhode Island Department of Health. (2023). </a:t>
            </a:r>
            <a:r>
              <a:rPr lang="en-US" sz="1800" b="0" i="1" u="none" strike="noStrike" baseline="0" dirty="0">
                <a:solidFill>
                  <a:srgbClr val="221E1F"/>
                </a:solidFill>
                <a:latin typeface="GOOZI M+ Frutiger LT Std"/>
              </a:rPr>
              <a:t>Acute Alcohol-Related Emergency Department Visits by Hospital Patient Count and Rate per 10,000 visits in Rhode Island, National Syndromic Surveillance System</a:t>
            </a:r>
            <a:r>
              <a:rPr lang="en-US" sz="1800" b="0" i="0" u="none" strike="noStrike" baseline="0" dirty="0">
                <a:solidFill>
                  <a:srgbClr val="221E1F"/>
                </a:solidFill>
                <a:latin typeface="GOOZI M+ Frutiger LT Std"/>
              </a:rPr>
              <a:t> [Table]</a:t>
            </a:r>
            <a:r>
              <a:rPr lang="en-US" i="0" dirty="0"/>
              <a:t>. https://ridoh-excessive-alcohol-surveillance-landing-page-rihealth.hub.arcgis.com/documents/be2cca0f05544f3992ef066abf67740e/about</a:t>
            </a:r>
          </a:p>
          <a:p>
            <a:endParaRPr lang="en-US" i="0" dirty="0"/>
          </a:p>
          <a:p>
            <a:r>
              <a:rPr lang="en-US" i="0" dirty="0"/>
              <a:t>15. </a:t>
            </a:r>
            <a:r>
              <a:rPr lang="en-US" sz="1200" dirty="0"/>
              <a:t>Rhode Island Department of Health. (2022). </a:t>
            </a:r>
            <a:r>
              <a:rPr lang="en-US" sz="1200" i="1" dirty="0"/>
              <a:t>Rhode Island Data Brief: Alcohol-Related Emergency Department Visits in Rhode Island, 2018-2021</a:t>
            </a:r>
            <a:r>
              <a:rPr lang="en-US" sz="1200" dirty="0"/>
              <a:t>. https://health.ri.gov/publications/reports/2018-20201Alcohol-ED-Visits.pdf</a:t>
            </a:r>
            <a:r>
              <a:rPr lang="en-US" sz="1200" dirty="0">
                <a:sym typeface="Arial"/>
              </a:rPr>
              <a:t>14</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41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9777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f588b1810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f588b18109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28600" marR="0" lvl="0" indent="0" algn="l" defTabSz="914400" rtl="0" eaLnBrk="1" fontAlgn="base" latinLnBrk="0" hangingPunct="1">
              <a:lnSpc>
                <a:spcPct val="100000"/>
              </a:lnSpc>
              <a:spcBef>
                <a:spcPts val="0"/>
              </a:spcBef>
              <a:spcAft>
                <a:spcPts val="0"/>
              </a:spcAft>
              <a:buClr>
                <a:srgbClr val="000000"/>
              </a:buClr>
              <a:buSzPts val="1400"/>
              <a:buFont typeface="+mj-lt"/>
              <a:buNone/>
              <a:tabLst/>
              <a:defRPr/>
            </a:pPr>
            <a:r>
              <a:rPr lang="en-US" sz="1800" b="0" i="0" u="none" strike="noStrike" dirty="0">
                <a:solidFill>
                  <a:srgbClr val="000000"/>
                </a:solidFill>
                <a:effectLst/>
                <a:latin typeface="Arial" panose="020B0604020202020204" pitchFamily="34" charset="0"/>
              </a:rPr>
              <a:t>16. </a:t>
            </a:r>
            <a:r>
              <a:rPr lang="en-US" sz="2800" dirty="0">
                <a:effectLst/>
              </a:rPr>
              <a:t>Koob, G. F. (2024). Alcohol use disorder treatment: Problems and solutions. </a:t>
            </a:r>
            <a:r>
              <a:rPr lang="en-US" sz="2800" i="1" dirty="0">
                <a:effectLst/>
              </a:rPr>
              <a:t>Annual Review of Pharmacology and Toxicology</a:t>
            </a:r>
            <a:r>
              <a:rPr lang="en-US" sz="2800" dirty="0">
                <a:effectLst/>
              </a:rPr>
              <a:t>, </a:t>
            </a:r>
            <a:r>
              <a:rPr lang="en-US" sz="2800" i="1" dirty="0">
                <a:effectLst/>
              </a:rPr>
              <a:t>64</a:t>
            </a:r>
            <a:r>
              <a:rPr lang="en-US" sz="2800" dirty="0">
                <a:effectLst/>
              </a:rPr>
              <a:t>(1), 255–275. https://doi.org/10.1146/annurev-pharmtox-031323-115847 </a:t>
            </a:r>
          </a:p>
          <a:p>
            <a:pPr marL="228600" indent="0" rtl="0" fontAlgn="base">
              <a:spcBef>
                <a:spcPts val="0"/>
              </a:spcBef>
              <a:spcAft>
                <a:spcPts val="0"/>
              </a:spcAft>
              <a:buFont typeface="+mj-lt"/>
              <a:buNone/>
            </a:pPr>
            <a:endParaRPr lang="en-US" sz="1800" b="0" i="0" u="none" strike="noStrike" dirty="0">
              <a:solidFill>
                <a:srgbClr val="000000"/>
              </a:solidFill>
              <a:effectLst/>
              <a:latin typeface="Arial" panose="020B0604020202020204" pitchFamily="34" charset="0"/>
            </a:endParaRPr>
          </a:p>
          <a:p>
            <a:pPr marL="228600" indent="0" rtl="0" fontAlgn="base">
              <a:spcBef>
                <a:spcPts val="0"/>
              </a:spcBef>
              <a:spcAft>
                <a:spcPts val="0"/>
              </a:spcAft>
              <a:buFont typeface="+mj-lt"/>
              <a:buNone/>
            </a:pPr>
            <a:r>
              <a:rPr lang="en-US" sz="1800" b="0" i="0" u="none" strike="noStrike" dirty="0">
                <a:solidFill>
                  <a:srgbClr val="000000"/>
                </a:solidFill>
                <a:effectLst/>
                <a:latin typeface="Arial" panose="020B0604020202020204" pitchFamily="34" charset="0"/>
              </a:rPr>
              <a:t>17. American Society of Addiction Medicine. (2017). </a:t>
            </a:r>
            <a:r>
              <a:rPr lang="en-US" sz="1800" b="0" i="1" u="none" strike="noStrike" dirty="0">
                <a:solidFill>
                  <a:srgbClr val="000000"/>
                </a:solidFill>
                <a:effectLst/>
                <a:latin typeface="Arial" panose="020B0604020202020204" pitchFamily="34" charset="0"/>
              </a:rPr>
              <a:t>Only 1 in 10 People With a Substance Use Disorder Receive Treatment</a:t>
            </a:r>
            <a:r>
              <a:rPr lang="en-US" sz="1800" b="0" i="0" u="none" strike="noStrike" dirty="0">
                <a:solidFill>
                  <a:srgbClr val="000000"/>
                </a:solidFill>
                <a:effectLst/>
                <a:latin typeface="Arial" panose="020B0604020202020204" pitchFamily="34" charset="0"/>
              </a:rPr>
              <a:t> [Image]. https://pbs.twimg.com/media/DK6R-_lVoAEQYRU?format=png&amp;name=medium</a:t>
            </a:r>
          </a:p>
        </p:txBody>
      </p:sp>
      <p:sp>
        <p:nvSpPr>
          <p:cNvPr id="229" name="Google Shape;229;g2f588b18109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f735024f2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f735024f2c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18. National Institute on Alcohol Abuse and Alcoholism. (2022). </a:t>
            </a:r>
            <a:r>
              <a:rPr lang="en-US" i="1" dirty="0"/>
              <a:t>Four Quadrant Model of Care for Co-Occurring Disorders </a:t>
            </a:r>
            <a:r>
              <a:rPr lang="en-US" i="0" dirty="0"/>
              <a:t>[Image]. https://www.niaaa.nih.gov/sites/default/themes/solstice/images/four-quadrant-model.svg</a:t>
            </a:r>
            <a:endParaRPr dirty="0"/>
          </a:p>
        </p:txBody>
      </p:sp>
      <p:sp>
        <p:nvSpPr>
          <p:cNvPr id="393" name="Google Shape;393;g2f735024f2c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19. Witkiewitz, K., Litten, R. Z., &amp; Leggio, L. (2019). Advances in the science and treatment of alcohol use disorder. </a:t>
            </a:r>
            <a:r>
              <a:rPr lang="en-US" sz="1200" b="0" i="1" u="none" strike="noStrike" cap="none" dirty="0">
                <a:solidFill>
                  <a:schemeClr val="dk1"/>
                </a:solidFill>
                <a:effectLst/>
                <a:latin typeface="Calibri"/>
                <a:ea typeface="Calibri"/>
                <a:cs typeface="Calibri"/>
                <a:sym typeface="Calibri"/>
              </a:rPr>
              <a:t>Science advances</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5</a:t>
            </a:r>
            <a:r>
              <a:rPr lang="en-US" sz="1200" b="0" i="0" u="none" strike="noStrike" cap="none" dirty="0">
                <a:solidFill>
                  <a:schemeClr val="dk1"/>
                </a:solidFill>
                <a:effectLst/>
                <a:latin typeface="Calibri"/>
                <a:ea typeface="Calibri"/>
                <a:cs typeface="Calibri"/>
                <a:sym typeface="Calibri"/>
              </a:rPr>
              <a:t>(9), eaax4043. https://doi.org/10.1126/sciadv.aax4043</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20. RI SBIRT. (n.d.). </a:t>
            </a:r>
            <a:r>
              <a:rPr lang="en-US" sz="1200" b="0" i="1" u="none" strike="noStrike" cap="none" dirty="0">
                <a:solidFill>
                  <a:schemeClr val="dk1"/>
                </a:solidFill>
                <a:effectLst/>
                <a:latin typeface="Calibri"/>
                <a:ea typeface="Calibri"/>
                <a:cs typeface="Calibri"/>
                <a:sym typeface="Calibri"/>
              </a:rPr>
              <a:t>We Ask Everyone </a:t>
            </a:r>
            <a:r>
              <a:rPr lang="en-US" sz="1200" b="0" i="0" u="none" strike="noStrike" cap="none" dirty="0">
                <a:solidFill>
                  <a:schemeClr val="dk1"/>
                </a:solidFill>
                <a:effectLst/>
                <a:latin typeface="Calibri"/>
                <a:ea typeface="Calibri"/>
                <a:cs typeface="Calibri"/>
                <a:sym typeface="Calibri"/>
              </a:rPr>
              <a:t>[Image]. https://risbirt.org/wp-content/uploads/2019/06/risbirt-poster-ask-everyone11x17.pdf</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5175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738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735024f2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f735024f2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21. Desert Cove Recovery. (n.d.). </a:t>
            </a:r>
            <a:r>
              <a:rPr lang="en-US" i="1" dirty="0"/>
              <a:t>Breaking The Cycle: Integrated Treatment for Alcoholism and Co-Occurring Disorders </a:t>
            </a:r>
            <a:r>
              <a:rPr lang="en-US" i="0" dirty="0"/>
              <a:t>[Image]. </a:t>
            </a:r>
            <a:r>
              <a:rPr lang="en-US" dirty="0"/>
              <a:t>https://encrypted tbn0.gstatic.com/images?q=tbn:ANd9GcRdKbBoBOldc4mKTY59OxdVMqBtngqNUJ2RsvHhJWfO6p4i8NaG_DITrQAJRvH7zO8aytI&amp;usqp=CAU</a:t>
            </a:r>
            <a:endParaRPr dirty="0"/>
          </a:p>
        </p:txBody>
      </p:sp>
      <p:sp>
        <p:nvSpPr>
          <p:cNvPr id="446" name="Google Shape;446;g2f735024f2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dirty="0"/>
          </a:p>
        </p:txBody>
      </p:sp>
    </p:spTree>
    <p:extLst>
      <p:ext uri="{BB962C8B-B14F-4D97-AF65-F5344CB8AC3E}">
        <p14:creationId xmlns:p14="http://schemas.microsoft.com/office/powerpoint/2010/main" val="109996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735024f2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f735024f2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dirty="0"/>
              <a:t>22. </a:t>
            </a:r>
            <a:r>
              <a:rPr lang="en-US" dirty="0">
                <a:effectLst/>
              </a:rPr>
              <a:t>Watkins, K. E., Ober, A. J., Lamp, K., Lind, M., </a:t>
            </a:r>
            <a:r>
              <a:rPr lang="en-US" dirty="0" err="1">
                <a:effectLst/>
              </a:rPr>
              <a:t>Setodji</a:t>
            </a:r>
            <a:r>
              <a:rPr lang="en-US" dirty="0">
                <a:effectLst/>
              </a:rPr>
              <a:t>, C., </a:t>
            </a:r>
            <a:r>
              <a:rPr lang="en-US" dirty="0" err="1">
                <a:effectLst/>
              </a:rPr>
              <a:t>Osilla</a:t>
            </a:r>
            <a:r>
              <a:rPr lang="en-US" dirty="0">
                <a:effectLst/>
              </a:rPr>
              <a:t>, K. C., Hunter, S. B., McCullough, C. M., Becker, K., </a:t>
            </a:r>
            <a:r>
              <a:rPr lang="en-US" dirty="0" err="1">
                <a:effectLst/>
              </a:rPr>
              <a:t>Iyiewuare</a:t>
            </a:r>
            <a:r>
              <a:rPr lang="en-US" dirty="0">
                <a:effectLst/>
              </a:rPr>
              <a:t>, P. O., Diamant, A., </a:t>
            </a:r>
            <a:r>
              <a:rPr lang="en-US" dirty="0" err="1">
                <a:effectLst/>
              </a:rPr>
              <a:t>Heinzerling</a:t>
            </a:r>
            <a:r>
              <a:rPr lang="en-US" dirty="0">
                <a:effectLst/>
              </a:rPr>
              <a:t>, K., &amp; Pincus, H. A. (2017). Collaborative care for opioid and alcohol use disorders in primary care. </a:t>
            </a:r>
            <a:r>
              <a:rPr lang="en-US" i="1" dirty="0">
                <a:effectLst/>
              </a:rPr>
              <a:t>JAMA Internal Medicine</a:t>
            </a:r>
            <a:r>
              <a:rPr lang="en-US" dirty="0">
                <a:effectLst/>
              </a:rPr>
              <a:t>, </a:t>
            </a:r>
            <a:r>
              <a:rPr lang="en-US" i="1" dirty="0">
                <a:effectLst/>
              </a:rPr>
              <a:t>177</a:t>
            </a:r>
            <a:r>
              <a:rPr lang="en-US" dirty="0">
                <a:effectLst/>
              </a:rPr>
              <a:t>(10), 1480. https://doi.org/10.1001/jamainternmed.2017.3947 </a:t>
            </a:r>
          </a:p>
          <a:p>
            <a:pPr marL="0" lvl="0" indent="0" algn="l" rtl="0">
              <a:lnSpc>
                <a:spcPct val="115000"/>
              </a:lnSpc>
              <a:spcBef>
                <a:spcPts val="0"/>
              </a:spcBef>
              <a:spcAft>
                <a:spcPts val="0"/>
              </a:spcAft>
              <a:buClr>
                <a:schemeClr val="dk1"/>
              </a:buClr>
              <a:buSzPts val="1100"/>
              <a:buFont typeface="Arial"/>
              <a:buNone/>
            </a:pPr>
            <a:endParaRPr dirty="0"/>
          </a:p>
        </p:txBody>
      </p:sp>
      <p:sp>
        <p:nvSpPr>
          <p:cNvPr id="446" name="Google Shape;446;g2f735024f2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dirty="0"/>
          </a:p>
        </p:txBody>
      </p:sp>
    </p:spTree>
    <p:extLst>
      <p:ext uri="{BB962C8B-B14F-4D97-AF65-F5344CB8AC3E}">
        <p14:creationId xmlns:p14="http://schemas.microsoft.com/office/powerpoint/2010/main" val="1548920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23. </a:t>
            </a:r>
            <a:r>
              <a:rPr lang="en-US" b="0" i="0" dirty="0">
                <a:solidFill>
                  <a:srgbClr val="212121"/>
                </a:solidFill>
                <a:latin typeface="Roboto"/>
                <a:ea typeface="Roboto"/>
                <a:cs typeface="Roboto"/>
                <a:sym typeface="Roboto"/>
              </a:rPr>
              <a:t>Bradley KA, Ludman EJ, Chavez LJ, Bobb JF, Ruedebusch SJ, Achtmeyer CE, Merrill JO, Saxon AJ, Caldeiro RM, Greenberg DM, Lee AK, Richards JE, Thomas RM, Matson TE, Williams EC, Hawkins E, Lapham G, &amp; Kivlahan DR. Patient-centered primary care for adults at high risk for AUDs: the Choosing Healthier Drinking Options In primary CarE (CHOICE) trial. Addict Sci Clin Pract. 2017 May 17;12(1):15. doi: 10.1186/s13722-017-0080-2. PMID: 28514963; PMCID: PMC5436432.</a:t>
            </a:r>
            <a:endParaRPr dirty="0"/>
          </a:p>
        </p:txBody>
      </p:sp>
      <p:sp>
        <p:nvSpPr>
          <p:cNvPr id="280" name="Google Shape;28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735024f2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f735024f2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rgbClr val="212121"/>
                </a:solidFill>
                <a:highlight>
                  <a:schemeClr val="lt1"/>
                </a:highlight>
                <a:latin typeface="Arial"/>
                <a:ea typeface="Arial"/>
                <a:cs typeface="Arial"/>
                <a:sym typeface="Arial"/>
              </a:rPr>
              <a:t>24. Cohen AJ, Russell LE, Elwy AR, Mitchell KM, Cornell PY, Silva JW, Moy E, Kennedy MA. Adaptation of a social risk screening and referral initiative across clinical populations, settings, and contexts in the Department of Veterans Affairs Health System. Front Health Serv. 2023 Jan 30;2:958969. doi: 10.3389/frhs.2022.958969</a:t>
            </a:r>
            <a:endParaRPr dirty="0"/>
          </a:p>
        </p:txBody>
      </p:sp>
      <p:sp>
        <p:nvSpPr>
          <p:cNvPr id="446" name="Google Shape;446;g2f735024f2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a:t>
            </a:r>
            <a:r>
              <a:rPr lang="en-US" dirty="0">
                <a:effectLst/>
              </a:rPr>
              <a:t>Stanojlović, M., &amp; Davidson, L. (2021). Targeting the barriers in the substance use disorder continuum of care with Peer Recovery Support. </a:t>
            </a:r>
            <a:r>
              <a:rPr lang="en-US" i="1" dirty="0">
                <a:effectLst/>
              </a:rPr>
              <a:t>Substance Abuse: Research and Treatment</a:t>
            </a:r>
            <a:r>
              <a:rPr lang="en-US" dirty="0">
                <a:effectLst/>
              </a:rPr>
              <a:t>, </a:t>
            </a:r>
            <a:r>
              <a:rPr lang="en-US" i="1" dirty="0">
                <a:effectLst/>
              </a:rPr>
              <a:t>15</a:t>
            </a:r>
            <a:r>
              <a:rPr lang="en-US" dirty="0">
                <a:effectLst/>
              </a:rPr>
              <a:t>, 117822182097698. https://doi.org/10.1177/1178221820976988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26. </a:t>
            </a:r>
            <a:r>
              <a:rPr lang="en-US" sz="1200" b="0" i="0" u="none" strike="noStrike" cap="none" dirty="0">
                <a:solidFill>
                  <a:schemeClr val="dk1"/>
                </a:solidFill>
                <a:effectLst/>
                <a:latin typeface="Calibri"/>
                <a:ea typeface="Calibri"/>
                <a:cs typeface="Calibri"/>
                <a:sym typeface="Calibri"/>
              </a:rPr>
              <a:t>Stanojlović, M., &amp; Davidson, L. (2021). Table 1. Framework of SUD care continuum based on the stages of recovery and opioid use disorder cascade of care [Table]. </a:t>
            </a:r>
            <a:r>
              <a:rPr lang="en-US" sz="1200" b="0" i="1" u="none" strike="noStrike" cap="none" dirty="0">
                <a:solidFill>
                  <a:schemeClr val="dk1"/>
                </a:solidFill>
                <a:effectLst/>
                <a:latin typeface="Calibri"/>
                <a:ea typeface="Calibri"/>
                <a:cs typeface="Calibri"/>
                <a:sym typeface="Calibri"/>
              </a:rPr>
              <a:t>Substance Abuse: Research and Treatment, </a:t>
            </a:r>
            <a:r>
              <a:rPr lang="en-US" i="1" dirty="0">
                <a:effectLst/>
              </a:rPr>
              <a:t>15</a:t>
            </a:r>
            <a:r>
              <a:rPr lang="en-US" dirty="0">
                <a:effectLst/>
              </a:rPr>
              <a:t>, 117822182097698. https://doi.org/10.1177/1178221820976988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82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2513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f735024f2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f735024f2c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18. National Institute on Alcohol Abuse and Alcoholism. (2022). </a:t>
            </a:r>
            <a:r>
              <a:rPr lang="en-US" i="1" dirty="0"/>
              <a:t>Four Quadrant Model of Care for Co-Occurring Disorders </a:t>
            </a:r>
            <a:r>
              <a:rPr lang="en-US" i="0" dirty="0"/>
              <a:t>[Image]. https://www.niaaa.nih.gov/sites/default/themes/solstice/images/four-quadrant-model.svg</a:t>
            </a:r>
            <a:endParaRPr lang="en-US" dirty="0"/>
          </a:p>
        </p:txBody>
      </p:sp>
      <p:sp>
        <p:nvSpPr>
          <p:cNvPr id="393" name="Google Shape;393;g2f735024f2c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extLst>
      <p:ext uri="{BB962C8B-B14F-4D97-AF65-F5344CB8AC3E}">
        <p14:creationId xmlns:p14="http://schemas.microsoft.com/office/powerpoint/2010/main" val="3009714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1" name="Google Shape;46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4289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961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088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 name="Google Shape;9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All – Pat last then Introduces the Practices </a:t>
            </a:r>
            <a:endParaRPr dirty="0"/>
          </a:p>
        </p:txBody>
      </p:sp>
      <p:sp>
        <p:nvSpPr>
          <p:cNvPr id="203" name="Google Shape;2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Linda </a:t>
            </a: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72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24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503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588b18109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f588b18109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342900" indent="-342900">
              <a:lnSpc>
                <a:spcPct val="150000"/>
              </a:lnSpc>
              <a:buFont typeface="+mj-lt"/>
              <a:buAutoNum type="arabicPeriod"/>
            </a:pPr>
            <a:r>
              <a:rPr lang="en-US" sz="1000" dirty="0">
                <a:latin typeface="Arial"/>
                <a:ea typeface="Arial"/>
                <a:cs typeface="Arial"/>
                <a:sym typeface="Arial"/>
              </a:rPr>
              <a:t>American Psychiatric Association. (2013). Substance-Related and Addictive Disorders. In </a:t>
            </a:r>
            <a:r>
              <a:rPr lang="en-US" sz="1000" i="1" dirty="0">
                <a:latin typeface="Arial"/>
                <a:ea typeface="Arial"/>
                <a:cs typeface="Arial"/>
                <a:sym typeface="Arial"/>
              </a:rPr>
              <a:t>Diagnostic and statistical manual of mental disorders </a:t>
            </a:r>
            <a:r>
              <a:rPr lang="en-US" sz="1000" dirty="0">
                <a:latin typeface="Arial"/>
                <a:ea typeface="Arial"/>
                <a:cs typeface="Arial"/>
                <a:sym typeface="Arial"/>
              </a:rPr>
              <a:t>(5</a:t>
            </a:r>
            <a:r>
              <a:rPr lang="en-US" sz="1000" baseline="30000" dirty="0">
                <a:latin typeface="Arial"/>
                <a:ea typeface="Arial"/>
                <a:cs typeface="Arial"/>
                <a:sym typeface="Arial"/>
              </a:rPr>
              <a:t>th</a:t>
            </a:r>
            <a:r>
              <a:rPr lang="en-US" sz="1000" dirty="0">
                <a:latin typeface="Arial"/>
                <a:ea typeface="Arial"/>
                <a:cs typeface="Arial"/>
                <a:sym typeface="Arial"/>
              </a:rPr>
              <a:t> ed.). https://doi-org.ric.idm.oclc.org/10.1176/appi.books.9780890425787.x16_Substance_Related</a:t>
            </a:r>
            <a:r>
              <a:rPr lang="en-US" sz="1000">
                <a:latin typeface="Arial"/>
                <a:ea typeface="Arial"/>
                <a:cs typeface="Arial"/>
                <a:sym typeface="Arial"/>
              </a:rPr>
              <a:t>_Disorders</a:t>
            </a:r>
          </a:p>
          <a:p>
            <a:pPr marL="342900" indent="-342900">
              <a:lnSpc>
                <a:spcPct val="150000"/>
              </a:lnSpc>
              <a:buFont typeface="+mj-lt"/>
              <a:buAutoNum type="arabicPeriod"/>
            </a:pPr>
            <a:r>
              <a:rPr lang="en-US">
                <a:effectLst/>
              </a:rPr>
              <a:t>U</a:t>
            </a:r>
            <a:r>
              <a:rPr lang="en-US" dirty="0">
                <a:effectLst/>
              </a:rPr>
              <a:t>.S. Department of Health and Human Services. (n.d.). </a:t>
            </a:r>
            <a:r>
              <a:rPr lang="en-US" i="1" dirty="0">
                <a:effectLst/>
              </a:rPr>
              <a:t>Alcohol and the human body</a:t>
            </a:r>
            <a:r>
              <a:rPr lang="en-US" dirty="0">
                <a:effectLst/>
              </a:rPr>
              <a:t>. National Institute on Alcohol Abuse and Alcoholism. https://www.niaaa.nih.gov/alcohols-effects-health/alcohol-topics/alcohol-facts-and-statistics/alcohol-and-human-body </a:t>
            </a:r>
          </a:p>
          <a:p>
            <a:pPr marL="457200" lvl="0" indent="-292100" algn="l" rtl="0">
              <a:spcBef>
                <a:spcPts val="0"/>
              </a:spcBef>
              <a:spcAft>
                <a:spcPts val="0"/>
              </a:spcAft>
              <a:buSzPts val="1000"/>
              <a:buFont typeface="Arial"/>
              <a:buAutoNum type="arabicPeriod"/>
            </a:pPr>
            <a:endParaRPr lang="en-US" sz="1000" dirty="0">
              <a:latin typeface="Arial"/>
              <a:ea typeface="Arial"/>
              <a:cs typeface="Arial"/>
              <a:sym typeface="Arial"/>
            </a:endParaRPr>
          </a:p>
        </p:txBody>
      </p:sp>
      <p:sp>
        <p:nvSpPr>
          <p:cNvPr id="110" name="Google Shape;110;g2f588b18109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68"/>
          <p:cNvSpPr/>
          <p:nvPr/>
        </p:nvSpPr>
        <p:spPr>
          <a:xfrm rot="10800000">
            <a:off x="0" y="0"/>
            <a:ext cx="12192000" cy="69546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4" name="Google Shape;24;p68"/>
          <p:cNvSpPr/>
          <p:nvPr/>
        </p:nvSpPr>
        <p:spPr>
          <a:xfrm>
            <a:off x="-1" y="96478"/>
            <a:ext cx="12192000" cy="721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dirty="0">
              <a:solidFill>
                <a:schemeClr val="lt1"/>
              </a:solidFill>
              <a:latin typeface="Calibri"/>
              <a:ea typeface="Calibri"/>
              <a:cs typeface="Calibri"/>
              <a:sym typeface="Calibri"/>
            </a:endParaRPr>
          </a:p>
        </p:txBody>
      </p:sp>
      <p:sp>
        <p:nvSpPr>
          <p:cNvPr id="25" name="Google Shape;25;p68"/>
          <p:cNvSpPr txBox="1">
            <a:spLocks noGrp="1"/>
          </p:cNvSpPr>
          <p:nvPr>
            <p:ph type="ctrTitle"/>
          </p:nvPr>
        </p:nvSpPr>
        <p:spPr>
          <a:xfrm>
            <a:off x="601578" y="2710929"/>
            <a:ext cx="10873498" cy="11775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2"/>
              <a:buFont typeface="Calibri"/>
              <a:buNone/>
              <a:defRPr sz="54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68"/>
          <p:cNvSpPr txBox="1">
            <a:spLocks noGrp="1"/>
          </p:cNvSpPr>
          <p:nvPr>
            <p:ph type="subTitle" idx="1"/>
          </p:nvPr>
        </p:nvSpPr>
        <p:spPr>
          <a:xfrm>
            <a:off x="601578" y="4266996"/>
            <a:ext cx="10873498" cy="1006120"/>
          </a:xfrm>
          <a:prstGeom prst="rect">
            <a:avLst/>
          </a:prstGeom>
          <a:noFill/>
          <a:ln>
            <a:noFill/>
          </a:ln>
        </p:spPr>
        <p:txBody>
          <a:bodyPr spcFirstLastPara="1" wrap="square" lIns="91425" tIns="45700" rIns="91425" bIns="45700" anchor="t" anchorCtr="0">
            <a:normAutofit/>
          </a:bodyPr>
          <a:lstStyle>
            <a:lvl1pPr marR="0" lvl="0" algn="l">
              <a:lnSpc>
                <a:spcPct val="120000"/>
              </a:lnSpc>
              <a:spcBef>
                <a:spcPts val="0"/>
              </a:spcBef>
              <a:spcAft>
                <a:spcPts val="0"/>
              </a:spcAft>
              <a:buClr>
                <a:schemeClr val="dk1"/>
              </a:buClr>
              <a:buSzPts val="2400"/>
              <a:buFont typeface="Arial"/>
              <a:buNone/>
              <a:defRPr sz="2400" b="0">
                <a:solidFill>
                  <a:schemeClr val="dk1"/>
                </a:solidFill>
                <a:latin typeface="Calibri"/>
                <a:ea typeface="Calibri"/>
                <a:cs typeface="Calibri"/>
                <a:sym typeface="Calibri"/>
              </a:defRPr>
            </a:lvl1pPr>
            <a:lvl2pPr lvl="1" algn="ctr">
              <a:lnSpc>
                <a:spcPct val="90000"/>
              </a:lnSpc>
              <a:spcBef>
                <a:spcPts val="499"/>
              </a:spcBef>
              <a:spcAft>
                <a:spcPts val="0"/>
              </a:spcAft>
              <a:buClr>
                <a:schemeClr val="dk1"/>
              </a:buClr>
              <a:buSzPts val="2001"/>
              <a:buNone/>
              <a:defRPr sz="2001"/>
            </a:lvl2pPr>
            <a:lvl3pPr lvl="2" algn="ctr">
              <a:lnSpc>
                <a:spcPct val="90000"/>
              </a:lnSpc>
              <a:spcBef>
                <a:spcPts val="499"/>
              </a:spcBef>
              <a:spcAft>
                <a:spcPts val="0"/>
              </a:spcAft>
              <a:buClr>
                <a:schemeClr val="dk1"/>
              </a:buClr>
              <a:buSzPts val="1801"/>
              <a:buNone/>
              <a:defRPr sz="1801"/>
            </a:lvl3pPr>
            <a:lvl4pPr lvl="3" algn="ctr">
              <a:lnSpc>
                <a:spcPct val="90000"/>
              </a:lnSpc>
              <a:spcBef>
                <a:spcPts val="499"/>
              </a:spcBef>
              <a:spcAft>
                <a:spcPts val="0"/>
              </a:spcAft>
              <a:buClr>
                <a:schemeClr val="dk1"/>
              </a:buClr>
              <a:buSzPts val="1600"/>
              <a:buNone/>
              <a:defRPr sz="1600"/>
            </a:lvl4pPr>
            <a:lvl5pPr lvl="4" algn="ctr">
              <a:lnSpc>
                <a:spcPct val="90000"/>
              </a:lnSpc>
              <a:spcBef>
                <a:spcPts val="499"/>
              </a:spcBef>
              <a:spcAft>
                <a:spcPts val="0"/>
              </a:spcAft>
              <a:buClr>
                <a:schemeClr val="dk1"/>
              </a:buClr>
              <a:buSzPts val="1600"/>
              <a:buNone/>
              <a:defRPr sz="1600"/>
            </a:lvl5pPr>
            <a:lvl6pPr lvl="5" algn="ctr">
              <a:lnSpc>
                <a:spcPct val="90000"/>
              </a:lnSpc>
              <a:spcBef>
                <a:spcPts val="499"/>
              </a:spcBef>
              <a:spcAft>
                <a:spcPts val="0"/>
              </a:spcAft>
              <a:buClr>
                <a:schemeClr val="dk1"/>
              </a:buClr>
              <a:buSzPts val="1600"/>
              <a:buNone/>
              <a:defRPr sz="1600"/>
            </a:lvl6pPr>
            <a:lvl7pPr lvl="6" algn="ctr">
              <a:lnSpc>
                <a:spcPct val="90000"/>
              </a:lnSpc>
              <a:spcBef>
                <a:spcPts val="499"/>
              </a:spcBef>
              <a:spcAft>
                <a:spcPts val="0"/>
              </a:spcAft>
              <a:buClr>
                <a:schemeClr val="dk1"/>
              </a:buClr>
              <a:buSzPts val="1600"/>
              <a:buNone/>
              <a:defRPr sz="1600"/>
            </a:lvl7pPr>
            <a:lvl8pPr lvl="7" algn="ctr">
              <a:lnSpc>
                <a:spcPct val="90000"/>
              </a:lnSpc>
              <a:spcBef>
                <a:spcPts val="499"/>
              </a:spcBef>
              <a:spcAft>
                <a:spcPts val="0"/>
              </a:spcAft>
              <a:buClr>
                <a:schemeClr val="dk1"/>
              </a:buClr>
              <a:buSzPts val="1600"/>
              <a:buNone/>
              <a:defRPr sz="1600"/>
            </a:lvl8pPr>
            <a:lvl9pPr lvl="8" algn="ctr">
              <a:lnSpc>
                <a:spcPct val="90000"/>
              </a:lnSpc>
              <a:spcBef>
                <a:spcPts val="499"/>
              </a:spcBef>
              <a:spcAft>
                <a:spcPts val="0"/>
              </a:spcAft>
              <a:buClr>
                <a:schemeClr val="dk1"/>
              </a:buClr>
              <a:buSzPts val="1600"/>
              <a:buNone/>
              <a:defRPr sz="1600"/>
            </a:lvl9pPr>
          </a:lstStyle>
          <a:p>
            <a:endParaRPr/>
          </a:p>
        </p:txBody>
      </p:sp>
      <p:sp>
        <p:nvSpPr>
          <p:cNvPr id="27" name="Google Shape;27;p68"/>
          <p:cNvSpPr/>
          <p:nvPr/>
        </p:nvSpPr>
        <p:spPr>
          <a:xfrm>
            <a:off x="0" y="6297770"/>
            <a:ext cx="12192000" cy="560232"/>
          </a:xfrm>
          <a:prstGeom prst="rect">
            <a:avLst/>
          </a:prstGeom>
          <a:solidFill>
            <a:srgbClr val="F7B3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b="0" i="0" u="none" strike="noStrike" cap="none" dirty="0">
              <a:solidFill>
                <a:schemeClr val="lt1"/>
              </a:solidFill>
              <a:latin typeface="Calibri"/>
              <a:ea typeface="Calibri"/>
              <a:cs typeface="Calibri"/>
              <a:sym typeface="Calibri"/>
            </a:endParaRPr>
          </a:p>
        </p:txBody>
      </p:sp>
      <p:pic>
        <p:nvPicPr>
          <p:cNvPr id="28" name="Google Shape;28;p68"/>
          <p:cNvPicPr preferRelativeResize="0"/>
          <p:nvPr/>
        </p:nvPicPr>
        <p:blipFill rotWithShape="1">
          <a:blip r:embed="rId2">
            <a:alphaModFix/>
          </a:blip>
          <a:srcRect/>
          <a:stretch/>
        </p:blipFill>
        <p:spPr>
          <a:xfrm>
            <a:off x="3556006" y="921308"/>
            <a:ext cx="5079987" cy="1411106"/>
          </a:xfrm>
          <a:prstGeom prst="rect">
            <a:avLst/>
          </a:prstGeom>
          <a:noFill/>
          <a:ln>
            <a:noFill/>
          </a:ln>
        </p:spPr>
      </p:pic>
      <p:sp>
        <p:nvSpPr>
          <p:cNvPr id="29" name="Google Shape;29;p68"/>
          <p:cNvSpPr/>
          <p:nvPr/>
        </p:nvSpPr>
        <p:spPr>
          <a:xfrm>
            <a:off x="3915534" y="5873038"/>
            <a:ext cx="4245586" cy="4247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b="0" i="1" u="none" strike="noStrike" cap="none" dirty="0">
                <a:solidFill>
                  <a:schemeClr val="dk1"/>
                </a:solidFill>
                <a:latin typeface="Arial"/>
                <a:ea typeface="Arial"/>
                <a:cs typeface="Arial"/>
                <a:sym typeface="Arial"/>
              </a:rPr>
              <a:t>Care Transformation Collaborative of RI</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
        <p:cNvGrpSpPr/>
        <p:nvPr/>
      </p:nvGrpSpPr>
      <p:grpSpPr>
        <a:xfrm>
          <a:off x="0" y="0"/>
          <a:ext cx="0" cy="0"/>
          <a:chOff x="0" y="0"/>
          <a:chExt cx="0" cy="0"/>
        </a:xfrm>
      </p:grpSpPr>
      <p:sp>
        <p:nvSpPr>
          <p:cNvPr id="34" name="Google Shape;34;p70"/>
          <p:cNvSpPr txBox="1">
            <a:spLocks noGrp="1"/>
          </p:cNvSpPr>
          <p:nvPr>
            <p:ph type="title"/>
          </p:nvPr>
        </p:nvSpPr>
        <p:spPr>
          <a:xfrm>
            <a:off x="839787" y="641683"/>
            <a:ext cx="10515601" cy="1049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0"/>
          <p:cNvSpPr txBox="1">
            <a:spLocks noGrp="1"/>
          </p:cNvSpPr>
          <p:nvPr>
            <p:ph type="body" idx="1"/>
          </p:nvPr>
        </p:nvSpPr>
        <p:spPr>
          <a:xfrm>
            <a:off x="839790" y="1681164"/>
            <a:ext cx="51577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36" name="Google Shape;36;p70"/>
          <p:cNvSpPr txBox="1">
            <a:spLocks noGrp="1"/>
          </p:cNvSpPr>
          <p:nvPr>
            <p:ph type="body" idx="2"/>
          </p:nvPr>
        </p:nvSpPr>
        <p:spPr>
          <a:xfrm>
            <a:off x="839790" y="2505075"/>
            <a:ext cx="51577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7" name="Google Shape;37;p70"/>
          <p:cNvSpPr txBox="1">
            <a:spLocks noGrp="1"/>
          </p:cNvSpPr>
          <p:nvPr>
            <p:ph type="body" idx="3"/>
          </p:nvPr>
        </p:nvSpPr>
        <p:spPr>
          <a:xfrm>
            <a:off x="6172202" y="1681164"/>
            <a:ext cx="51831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38" name="Google Shape;38;p70"/>
          <p:cNvSpPr txBox="1">
            <a:spLocks noGrp="1"/>
          </p:cNvSpPr>
          <p:nvPr>
            <p:ph type="body" idx="4"/>
          </p:nvPr>
        </p:nvSpPr>
        <p:spPr>
          <a:xfrm>
            <a:off x="6172202"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355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46"/>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6"/>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48954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2"/>
        <p:cNvGrpSpPr/>
        <p:nvPr/>
      </p:nvGrpSpPr>
      <p:grpSpPr>
        <a:xfrm>
          <a:off x="0" y="0"/>
          <a:ext cx="0" cy="0"/>
          <a:chOff x="0" y="0"/>
          <a:chExt cx="0" cy="0"/>
        </a:xfrm>
      </p:grpSpPr>
      <p:sp>
        <p:nvSpPr>
          <p:cNvPr id="73" name="Google Shape;73;p49"/>
          <p:cNvSpPr txBox="1">
            <a:spLocks noGrp="1"/>
          </p:cNvSpPr>
          <p:nvPr>
            <p:ph type="ctrTitle"/>
          </p:nvPr>
        </p:nvSpPr>
        <p:spPr>
          <a:xfrm>
            <a:off x="601578" y="2710929"/>
            <a:ext cx="10873498" cy="11775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2"/>
              <a:buFont typeface="Calibri"/>
              <a:buNone/>
              <a:defRPr sz="540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9"/>
          <p:cNvSpPr txBox="1">
            <a:spLocks noGrp="1"/>
          </p:cNvSpPr>
          <p:nvPr>
            <p:ph type="subTitle" idx="1"/>
          </p:nvPr>
        </p:nvSpPr>
        <p:spPr>
          <a:xfrm>
            <a:off x="601578" y="4266996"/>
            <a:ext cx="10873498" cy="1006120"/>
          </a:xfrm>
          <a:prstGeom prst="rect">
            <a:avLst/>
          </a:prstGeom>
          <a:noFill/>
          <a:ln>
            <a:noFill/>
          </a:ln>
        </p:spPr>
        <p:txBody>
          <a:bodyPr spcFirstLastPara="1" wrap="square" lIns="91425" tIns="45700" rIns="91425" bIns="45700" anchor="t" anchorCtr="0">
            <a:normAutofit/>
          </a:bodyPr>
          <a:lstStyle>
            <a:lvl1pPr marR="0" lvl="0" algn="l">
              <a:lnSpc>
                <a:spcPct val="120000"/>
              </a:lnSpc>
              <a:spcBef>
                <a:spcPts val="0"/>
              </a:spcBef>
              <a:spcAft>
                <a:spcPts val="0"/>
              </a:spcAft>
              <a:buClr>
                <a:schemeClr val="dk1"/>
              </a:buClr>
              <a:buSzPts val="2400"/>
              <a:buFont typeface="Arial"/>
              <a:buNone/>
              <a:defRPr sz="2400" b="0">
                <a:solidFill>
                  <a:schemeClr val="dk1"/>
                </a:solidFill>
                <a:latin typeface="Calibri"/>
                <a:ea typeface="Calibri"/>
                <a:cs typeface="Calibri"/>
                <a:sym typeface="Calibri"/>
              </a:defRPr>
            </a:lvl1pPr>
            <a:lvl2pPr lvl="1" algn="ctr">
              <a:lnSpc>
                <a:spcPct val="90000"/>
              </a:lnSpc>
              <a:spcBef>
                <a:spcPts val="499"/>
              </a:spcBef>
              <a:spcAft>
                <a:spcPts val="0"/>
              </a:spcAft>
              <a:buClr>
                <a:schemeClr val="dk1"/>
              </a:buClr>
              <a:buSzPts val="2001"/>
              <a:buNone/>
              <a:defRPr sz="2001"/>
            </a:lvl2pPr>
            <a:lvl3pPr lvl="2" algn="ctr">
              <a:lnSpc>
                <a:spcPct val="90000"/>
              </a:lnSpc>
              <a:spcBef>
                <a:spcPts val="499"/>
              </a:spcBef>
              <a:spcAft>
                <a:spcPts val="0"/>
              </a:spcAft>
              <a:buClr>
                <a:schemeClr val="dk1"/>
              </a:buClr>
              <a:buSzPts val="1801"/>
              <a:buNone/>
              <a:defRPr sz="1801"/>
            </a:lvl3pPr>
            <a:lvl4pPr lvl="3" algn="ctr">
              <a:lnSpc>
                <a:spcPct val="90000"/>
              </a:lnSpc>
              <a:spcBef>
                <a:spcPts val="499"/>
              </a:spcBef>
              <a:spcAft>
                <a:spcPts val="0"/>
              </a:spcAft>
              <a:buClr>
                <a:schemeClr val="dk1"/>
              </a:buClr>
              <a:buSzPts val="1600"/>
              <a:buNone/>
              <a:defRPr sz="1600"/>
            </a:lvl4pPr>
            <a:lvl5pPr lvl="4" algn="ctr">
              <a:lnSpc>
                <a:spcPct val="90000"/>
              </a:lnSpc>
              <a:spcBef>
                <a:spcPts val="499"/>
              </a:spcBef>
              <a:spcAft>
                <a:spcPts val="0"/>
              </a:spcAft>
              <a:buClr>
                <a:schemeClr val="dk1"/>
              </a:buClr>
              <a:buSzPts val="1600"/>
              <a:buNone/>
              <a:defRPr sz="1600"/>
            </a:lvl5pPr>
            <a:lvl6pPr lvl="5" algn="ctr">
              <a:lnSpc>
                <a:spcPct val="90000"/>
              </a:lnSpc>
              <a:spcBef>
                <a:spcPts val="499"/>
              </a:spcBef>
              <a:spcAft>
                <a:spcPts val="0"/>
              </a:spcAft>
              <a:buClr>
                <a:schemeClr val="dk1"/>
              </a:buClr>
              <a:buSzPts val="1600"/>
              <a:buNone/>
              <a:defRPr sz="1600"/>
            </a:lvl6pPr>
            <a:lvl7pPr lvl="6" algn="ctr">
              <a:lnSpc>
                <a:spcPct val="90000"/>
              </a:lnSpc>
              <a:spcBef>
                <a:spcPts val="499"/>
              </a:spcBef>
              <a:spcAft>
                <a:spcPts val="0"/>
              </a:spcAft>
              <a:buClr>
                <a:schemeClr val="dk1"/>
              </a:buClr>
              <a:buSzPts val="1600"/>
              <a:buNone/>
              <a:defRPr sz="1600"/>
            </a:lvl7pPr>
            <a:lvl8pPr lvl="7" algn="ctr">
              <a:lnSpc>
                <a:spcPct val="90000"/>
              </a:lnSpc>
              <a:spcBef>
                <a:spcPts val="499"/>
              </a:spcBef>
              <a:spcAft>
                <a:spcPts val="0"/>
              </a:spcAft>
              <a:buClr>
                <a:schemeClr val="dk1"/>
              </a:buClr>
              <a:buSzPts val="1600"/>
              <a:buNone/>
              <a:defRPr sz="1600"/>
            </a:lvl8pPr>
            <a:lvl9pPr lvl="8" algn="ctr">
              <a:lnSpc>
                <a:spcPct val="90000"/>
              </a:lnSpc>
              <a:spcBef>
                <a:spcPts val="499"/>
              </a:spcBef>
              <a:spcAft>
                <a:spcPts val="0"/>
              </a:spcAft>
              <a:buClr>
                <a:schemeClr val="dk1"/>
              </a:buClr>
              <a:buSzPts val="1600"/>
              <a:buNone/>
              <a:defRPr sz="1600"/>
            </a:lvl9pPr>
          </a:lstStyle>
          <a:p>
            <a:endParaRPr/>
          </a:p>
        </p:txBody>
      </p:sp>
      <p:sp>
        <p:nvSpPr>
          <p:cNvPr id="75" name="Google Shape;75;p49"/>
          <p:cNvSpPr/>
          <p:nvPr/>
        </p:nvSpPr>
        <p:spPr>
          <a:xfrm>
            <a:off x="0" y="6297770"/>
            <a:ext cx="12192000" cy="560232"/>
          </a:xfrm>
          <a:prstGeom prst="rect">
            <a:avLst/>
          </a:prstGeom>
          <a:solidFill>
            <a:srgbClr val="F7B3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pic>
        <p:nvPicPr>
          <p:cNvPr id="76" name="Google Shape;76;p49"/>
          <p:cNvPicPr preferRelativeResize="0"/>
          <p:nvPr/>
        </p:nvPicPr>
        <p:blipFill rotWithShape="1">
          <a:blip r:embed="rId2">
            <a:alphaModFix/>
          </a:blip>
          <a:srcRect/>
          <a:stretch/>
        </p:blipFill>
        <p:spPr>
          <a:xfrm>
            <a:off x="3556006" y="921308"/>
            <a:ext cx="5079987" cy="1411106"/>
          </a:xfrm>
          <a:prstGeom prst="rect">
            <a:avLst/>
          </a:prstGeom>
          <a:noFill/>
          <a:ln>
            <a:noFill/>
          </a:ln>
        </p:spPr>
      </p:pic>
      <p:sp>
        <p:nvSpPr>
          <p:cNvPr id="77" name="Google Shape;77;p49"/>
          <p:cNvSpPr/>
          <p:nvPr/>
        </p:nvSpPr>
        <p:spPr>
          <a:xfrm>
            <a:off x="3915534" y="5873038"/>
            <a:ext cx="4245586" cy="42473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800" i="1" dirty="0">
                <a:solidFill>
                  <a:schemeClr val="dk1"/>
                </a:solidFill>
                <a:latin typeface="Calibri" panose="020F0502020204030204" pitchFamily="34" charset="0"/>
                <a:ea typeface="Arial"/>
                <a:cs typeface="Calibri" panose="020F0502020204030204" pitchFamily="34" charset="0"/>
                <a:sym typeface="Arial"/>
              </a:rPr>
              <a:t>Care Transformation Collaborative of RI</a:t>
            </a:r>
            <a:endParaRPr dirty="0">
              <a:latin typeface="Calibri" panose="020F0502020204030204" pitchFamily="34" charset="0"/>
              <a:cs typeface="Calibri" panose="020F0502020204030204" pitchFamily="34" charset="0"/>
            </a:endParaRPr>
          </a:p>
        </p:txBody>
      </p:sp>
      <p:sp>
        <p:nvSpPr>
          <p:cNvPr id="78" name="Google Shape;78;p49"/>
          <p:cNvSpPr/>
          <p:nvPr/>
        </p:nvSpPr>
        <p:spPr>
          <a:xfrm>
            <a:off x="0" y="128789"/>
            <a:ext cx="12192000" cy="69546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49"/>
          <p:cNvSpPr/>
          <p:nvPr/>
        </p:nvSpPr>
        <p:spPr>
          <a:xfrm>
            <a:off x="0" y="0"/>
            <a:ext cx="12192000" cy="721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0020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0"/>
        <p:cNvGrpSpPr/>
        <p:nvPr/>
      </p:nvGrpSpPr>
      <p:grpSpPr>
        <a:xfrm>
          <a:off x="0" y="0"/>
          <a:ext cx="0" cy="0"/>
          <a:chOff x="0" y="0"/>
          <a:chExt cx="0" cy="0"/>
        </a:xfrm>
      </p:grpSpPr>
      <p:sp>
        <p:nvSpPr>
          <p:cNvPr id="81" name="Google Shape;81;p50"/>
          <p:cNvSpPr txBox="1">
            <a:spLocks noGrp="1"/>
          </p:cNvSpPr>
          <p:nvPr>
            <p:ph type="title"/>
          </p:nvPr>
        </p:nvSpPr>
        <p:spPr>
          <a:xfrm>
            <a:off x="831849" y="1709739"/>
            <a:ext cx="10515601"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1"/>
              <a:buFont typeface="Calibri"/>
              <a:buNone/>
              <a:defRPr sz="6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0"/>
          <p:cNvSpPr txBox="1">
            <a:spLocks noGrp="1"/>
          </p:cNvSpPr>
          <p:nvPr>
            <p:ph type="body" idx="1"/>
          </p:nvPr>
        </p:nvSpPr>
        <p:spPr>
          <a:xfrm>
            <a:off x="831849" y="4589464"/>
            <a:ext cx="10515601"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88A3D2"/>
              </a:buClr>
              <a:buSzPts val="2400"/>
              <a:buNone/>
              <a:defRPr sz="2400">
                <a:solidFill>
                  <a:srgbClr val="88A3D2"/>
                </a:solidFill>
              </a:defRPr>
            </a:lvl1pPr>
            <a:lvl2pPr marL="914400" lvl="1" indent="-228600" algn="l">
              <a:lnSpc>
                <a:spcPct val="90000"/>
              </a:lnSpc>
              <a:spcBef>
                <a:spcPts val="499"/>
              </a:spcBef>
              <a:spcAft>
                <a:spcPts val="0"/>
              </a:spcAft>
              <a:buClr>
                <a:srgbClr val="88A3D2"/>
              </a:buClr>
              <a:buSzPts val="2001"/>
              <a:buNone/>
              <a:defRPr sz="2001">
                <a:solidFill>
                  <a:srgbClr val="88A3D2"/>
                </a:solidFill>
              </a:defRPr>
            </a:lvl2pPr>
            <a:lvl3pPr marL="1371600" lvl="2" indent="-228600" algn="l">
              <a:lnSpc>
                <a:spcPct val="90000"/>
              </a:lnSpc>
              <a:spcBef>
                <a:spcPts val="499"/>
              </a:spcBef>
              <a:spcAft>
                <a:spcPts val="0"/>
              </a:spcAft>
              <a:buClr>
                <a:srgbClr val="88A3D2"/>
              </a:buClr>
              <a:buSzPts val="1801"/>
              <a:buNone/>
              <a:defRPr sz="1801">
                <a:solidFill>
                  <a:srgbClr val="88A3D2"/>
                </a:solidFill>
              </a:defRPr>
            </a:lvl3pPr>
            <a:lvl4pPr marL="1828800" lvl="3" indent="-228600" algn="l">
              <a:lnSpc>
                <a:spcPct val="90000"/>
              </a:lnSpc>
              <a:spcBef>
                <a:spcPts val="499"/>
              </a:spcBef>
              <a:spcAft>
                <a:spcPts val="0"/>
              </a:spcAft>
              <a:buClr>
                <a:srgbClr val="88A3D2"/>
              </a:buClr>
              <a:buSzPts val="1600"/>
              <a:buNone/>
              <a:defRPr sz="1600">
                <a:solidFill>
                  <a:srgbClr val="88A3D2"/>
                </a:solidFill>
              </a:defRPr>
            </a:lvl4pPr>
            <a:lvl5pPr marL="2286000" lvl="4" indent="-228600" algn="l">
              <a:lnSpc>
                <a:spcPct val="90000"/>
              </a:lnSpc>
              <a:spcBef>
                <a:spcPts val="499"/>
              </a:spcBef>
              <a:spcAft>
                <a:spcPts val="0"/>
              </a:spcAft>
              <a:buClr>
                <a:srgbClr val="88A3D2"/>
              </a:buClr>
              <a:buSzPts val="1600"/>
              <a:buNone/>
              <a:defRPr sz="1600">
                <a:solidFill>
                  <a:srgbClr val="88A3D2"/>
                </a:solidFill>
              </a:defRPr>
            </a:lvl5pPr>
            <a:lvl6pPr marL="2743200" lvl="5" indent="-228600" algn="l">
              <a:lnSpc>
                <a:spcPct val="90000"/>
              </a:lnSpc>
              <a:spcBef>
                <a:spcPts val="499"/>
              </a:spcBef>
              <a:spcAft>
                <a:spcPts val="0"/>
              </a:spcAft>
              <a:buClr>
                <a:srgbClr val="88A3D2"/>
              </a:buClr>
              <a:buSzPts val="1600"/>
              <a:buNone/>
              <a:defRPr sz="1600">
                <a:solidFill>
                  <a:srgbClr val="88A3D2"/>
                </a:solidFill>
              </a:defRPr>
            </a:lvl6pPr>
            <a:lvl7pPr marL="3200400" lvl="6" indent="-228600" algn="l">
              <a:lnSpc>
                <a:spcPct val="90000"/>
              </a:lnSpc>
              <a:spcBef>
                <a:spcPts val="499"/>
              </a:spcBef>
              <a:spcAft>
                <a:spcPts val="0"/>
              </a:spcAft>
              <a:buClr>
                <a:srgbClr val="88A3D2"/>
              </a:buClr>
              <a:buSzPts val="1600"/>
              <a:buNone/>
              <a:defRPr sz="1600">
                <a:solidFill>
                  <a:srgbClr val="88A3D2"/>
                </a:solidFill>
              </a:defRPr>
            </a:lvl7pPr>
            <a:lvl8pPr marL="3657600" lvl="7" indent="-228600" algn="l">
              <a:lnSpc>
                <a:spcPct val="90000"/>
              </a:lnSpc>
              <a:spcBef>
                <a:spcPts val="499"/>
              </a:spcBef>
              <a:spcAft>
                <a:spcPts val="0"/>
              </a:spcAft>
              <a:buClr>
                <a:srgbClr val="88A3D2"/>
              </a:buClr>
              <a:buSzPts val="1600"/>
              <a:buNone/>
              <a:defRPr sz="1600">
                <a:solidFill>
                  <a:srgbClr val="88A3D2"/>
                </a:solidFill>
              </a:defRPr>
            </a:lvl8pPr>
            <a:lvl9pPr marL="4114800" lvl="8" indent="-228600" algn="l">
              <a:lnSpc>
                <a:spcPct val="90000"/>
              </a:lnSpc>
              <a:spcBef>
                <a:spcPts val="499"/>
              </a:spcBef>
              <a:spcAft>
                <a:spcPts val="0"/>
              </a:spcAft>
              <a:buClr>
                <a:srgbClr val="88A3D2"/>
              </a:buClr>
              <a:buSzPts val="1600"/>
              <a:buNone/>
              <a:defRPr sz="1600">
                <a:solidFill>
                  <a:srgbClr val="88A3D2"/>
                </a:solidFill>
              </a:defRPr>
            </a:lvl9pPr>
          </a:lstStyle>
          <a:p>
            <a:endParaRPr/>
          </a:p>
        </p:txBody>
      </p:sp>
    </p:spTree>
    <p:extLst>
      <p:ext uri="{BB962C8B-B14F-4D97-AF65-F5344CB8AC3E}">
        <p14:creationId xmlns:p14="http://schemas.microsoft.com/office/powerpoint/2010/main" val="1253640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3"/>
        <p:cNvGrpSpPr/>
        <p:nvPr/>
      </p:nvGrpSpPr>
      <p:grpSpPr>
        <a:xfrm>
          <a:off x="0" y="0"/>
          <a:ext cx="0" cy="0"/>
          <a:chOff x="0" y="0"/>
          <a:chExt cx="0" cy="0"/>
        </a:xfrm>
      </p:grpSpPr>
      <p:sp>
        <p:nvSpPr>
          <p:cNvPr id="84" name="Google Shape;84;p51"/>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1"/>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86" name="Google Shape;86;p51"/>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8351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7"/>
        <p:cNvGrpSpPr/>
        <p:nvPr/>
      </p:nvGrpSpPr>
      <p:grpSpPr>
        <a:xfrm>
          <a:off x="0" y="0"/>
          <a:ext cx="0" cy="0"/>
          <a:chOff x="0" y="0"/>
          <a:chExt cx="0" cy="0"/>
        </a:xfrm>
      </p:grpSpPr>
      <p:sp>
        <p:nvSpPr>
          <p:cNvPr id="88" name="Google Shape;88;p52"/>
          <p:cNvSpPr txBox="1">
            <a:spLocks noGrp="1"/>
          </p:cNvSpPr>
          <p:nvPr>
            <p:ph type="title"/>
          </p:nvPr>
        </p:nvSpPr>
        <p:spPr>
          <a:xfrm>
            <a:off x="839787" y="641683"/>
            <a:ext cx="10515601" cy="1049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2"/>
          <p:cNvSpPr txBox="1">
            <a:spLocks noGrp="1"/>
          </p:cNvSpPr>
          <p:nvPr>
            <p:ph type="body" idx="1"/>
          </p:nvPr>
        </p:nvSpPr>
        <p:spPr>
          <a:xfrm>
            <a:off x="839790" y="1681164"/>
            <a:ext cx="51577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90" name="Google Shape;90;p52"/>
          <p:cNvSpPr txBox="1">
            <a:spLocks noGrp="1"/>
          </p:cNvSpPr>
          <p:nvPr>
            <p:ph type="body" idx="2"/>
          </p:nvPr>
        </p:nvSpPr>
        <p:spPr>
          <a:xfrm>
            <a:off x="839790" y="2505075"/>
            <a:ext cx="51577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91" name="Google Shape;91;p52"/>
          <p:cNvSpPr txBox="1">
            <a:spLocks noGrp="1"/>
          </p:cNvSpPr>
          <p:nvPr>
            <p:ph type="body" idx="3"/>
          </p:nvPr>
        </p:nvSpPr>
        <p:spPr>
          <a:xfrm>
            <a:off x="6172202" y="1681164"/>
            <a:ext cx="51831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1"/>
              </a:spcBef>
              <a:spcAft>
                <a:spcPts val="0"/>
              </a:spcAft>
              <a:buClr>
                <a:schemeClr val="dk1"/>
              </a:buClr>
              <a:buSzPts val="2400"/>
              <a:buNone/>
              <a:defRPr sz="2400" b="1"/>
            </a:lvl1pPr>
            <a:lvl2pPr marL="914400" lvl="1" indent="-228600" algn="l">
              <a:lnSpc>
                <a:spcPct val="90000"/>
              </a:lnSpc>
              <a:spcBef>
                <a:spcPts val="499"/>
              </a:spcBef>
              <a:spcAft>
                <a:spcPts val="0"/>
              </a:spcAft>
              <a:buClr>
                <a:schemeClr val="dk1"/>
              </a:buClr>
              <a:buSzPts val="2001"/>
              <a:buNone/>
              <a:defRPr sz="2001" b="1"/>
            </a:lvl2pPr>
            <a:lvl3pPr marL="1371600" lvl="2" indent="-228600" algn="l">
              <a:lnSpc>
                <a:spcPct val="90000"/>
              </a:lnSpc>
              <a:spcBef>
                <a:spcPts val="499"/>
              </a:spcBef>
              <a:spcAft>
                <a:spcPts val="0"/>
              </a:spcAft>
              <a:buClr>
                <a:schemeClr val="dk1"/>
              </a:buClr>
              <a:buSzPts val="1801"/>
              <a:buNone/>
              <a:defRPr sz="1801" b="1"/>
            </a:lvl3pPr>
            <a:lvl4pPr marL="1828800" lvl="3" indent="-228600" algn="l">
              <a:lnSpc>
                <a:spcPct val="90000"/>
              </a:lnSpc>
              <a:spcBef>
                <a:spcPts val="499"/>
              </a:spcBef>
              <a:spcAft>
                <a:spcPts val="0"/>
              </a:spcAft>
              <a:buClr>
                <a:schemeClr val="dk1"/>
              </a:buClr>
              <a:buSzPts val="1600"/>
              <a:buNone/>
              <a:defRPr sz="1600" b="1"/>
            </a:lvl4pPr>
            <a:lvl5pPr marL="2286000" lvl="4" indent="-228600" algn="l">
              <a:lnSpc>
                <a:spcPct val="90000"/>
              </a:lnSpc>
              <a:spcBef>
                <a:spcPts val="499"/>
              </a:spcBef>
              <a:spcAft>
                <a:spcPts val="0"/>
              </a:spcAft>
              <a:buClr>
                <a:schemeClr val="dk1"/>
              </a:buClr>
              <a:buSzPts val="1600"/>
              <a:buNone/>
              <a:defRPr sz="1600" b="1"/>
            </a:lvl5pPr>
            <a:lvl6pPr marL="2743200" lvl="5" indent="-228600" algn="l">
              <a:lnSpc>
                <a:spcPct val="90000"/>
              </a:lnSpc>
              <a:spcBef>
                <a:spcPts val="499"/>
              </a:spcBef>
              <a:spcAft>
                <a:spcPts val="0"/>
              </a:spcAft>
              <a:buClr>
                <a:schemeClr val="dk1"/>
              </a:buClr>
              <a:buSzPts val="1600"/>
              <a:buNone/>
              <a:defRPr sz="1600" b="1"/>
            </a:lvl6pPr>
            <a:lvl7pPr marL="3200400" lvl="6" indent="-228600" algn="l">
              <a:lnSpc>
                <a:spcPct val="90000"/>
              </a:lnSpc>
              <a:spcBef>
                <a:spcPts val="499"/>
              </a:spcBef>
              <a:spcAft>
                <a:spcPts val="0"/>
              </a:spcAft>
              <a:buClr>
                <a:schemeClr val="dk1"/>
              </a:buClr>
              <a:buSzPts val="1600"/>
              <a:buNone/>
              <a:defRPr sz="1600" b="1"/>
            </a:lvl7pPr>
            <a:lvl8pPr marL="3657600" lvl="7" indent="-228600" algn="l">
              <a:lnSpc>
                <a:spcPct val="90000"/>
              </a:lnSpc>
              <a:spcBef>
                <a:spcPts val="499"/>
              </a:spcBef>
              <a:spcAft>
                <a:spcPts val="0"/>
              </a:spcAft>
              <a:buClr>
                <a:schemeClr val="dk1"/>
              </a:buClr>
              <a:buSzPts val="1600"/>
              <a:buNone/>
              <a:defRPr sz="1600" b="1"/>
            </a:lvl8pPr>
            <a:lvl9pPr marL="4114800" lvl="8" indent="-228600" algn="l">
              <a:lnSpc>
                <a:spcPct val="90000"/>
              </a:lnSpc>
              <a:spcBef>
                <a:spcPts val="499"/>
              </a:spcBef>
              <a:spcAft>
                <a:spcPts val="0"/>
              </a:spcAft>
              <a:buClr>
                <a:schemeClr val="dk1"/>
              </a:buClr>
              <a:buSzPts val="1600"/>
              <a:buNone/>
              <a:defRPr sz="1600" b="1"/>
            </a:lvl9pPr>
          </a:lstStyle>
          <a:p>
            <a:endParaRPr/>
          </a:p>
        </p:txBody>
      </p:sp>
      <p:sp>
        <p:nvSpPr>
          <p:cNvPr id="92" name="Google Shape;92;p52"/>
          <p:cNvSpPr txBox="1">
            <a:spLocks noGrp="1"/>
          </p:cNvSpPr>
          <p:nvPr>
            <p:ph type="body" idx="4"/>
          </p:nvPr>
        </p:nvSpPr>
        <p:spPr>
          <a:xfrm>
            <a:off x="6172202"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00516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0"/>
        <p:cNvGrpSpPr/>
        <p:nvPr/>
      </p:nvGrpSpPr>
      <p:grpSpPr>
        <a:xfrm>
          <a:off x="0" y="0"/>
          <a:ext cx="0" cy="0"/>
          <a:chOff x="0" y="0"/>
          <a:chExt cx="0" cy="0"/>
        </a:xfrm>
      </p:grpSpPr>
      <p:sp>
        <p:nvSpPr>
          <p:cNvPr id="111" name="Google Shape;111;p56"/>
          <p:cNvSpPr txBox="1">
            <a:spLocks noGrp="1"/>
          </p:cNvSpPr>
          <p:nvPr>
            <p:ph type="title"/>
          </p:nvPr>
        </p:nvSpPr>
        <p:spPr>
          <a:xfrm>
            <a:off x="839789" y="641684"/>
            <a:ext cx="3932237" cy="1415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56"/>
          <p:cNvSpPr>
            <a:spLocks noGrp="1"/>
          </p:cNvSpPr>
          <p:nvPr>
            <p:ph type="pic" idx="2"/>
          </p:nvPr>
        </p:nvSpPr>
        <p:spPr>
          <a:xfrm>
            <a:off x="5183188" y="987426"/>
            <a:ext cx="6172201" cy="4873625"/>
          </a:xfrm>
          <a:prstGeom prst="rect">
            <a:avLst/>
          </a:prstGeom>
          <a:noFill/>
          <a:ln>
            <a:noFill/>
          </a:ln>
        </p:spPr>
      </p:sp>
      <p:sp>
        <p:nvSpPr>
          <p:cNvPr id="113" name="Google Shape;113;p56"/>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499"/>
              </a:spcBef>
              <a:spcAft>
                <a:spcPts val="0"/>
              </a:spcAft>
              <a:buClr>
                <a:schemeClr val="dk1"/>
              </a:buClr>
              <a:buSzPts val="1399"/>
              <a:buNone/>
              <a:defRPr sz="1399"/>
            </a:lvl2pPr>
            <a:lvl3pPr marL="1371600" lvl="2" indent="-228600" algn="l">
              <a:lnSpc>
                <a:spcPct val="90000"/>
              </a:lnSpc>
              <a:spcBef>
                <a:spcPts val="499"/>
              </a:spcBef>
              <a:spcAft>
                <a:spcPts val="0"/>
              </a:spcAft>
              <a:buClr>
                <a:schemeClr val="dk1"/>
              </a:buClr>
              <a:buSzPts val="1201"/>
              <a:buNone/>
              <a:defRPr sz="1201"/>
            </a:lvl3pPr>
            <a:lvl4pPr marL="1828800" lvl="3" indent="-228600" algn="l">
              <a:lnSpc>
                <a:spcPct val="90000"/>
              </a:lnSpc>
              <a:spcBef>
                <a:spcPts val="499"/>
              </a:spcBef>
              <a:spcAft>
                <a:spcPts val="0"/>
              </a:spcAft>
              <a:buClr>
                <a:schemeClr val="dk1"/>
              </a:buClr>
              <a:buSzPts val="1001"/>
              <a:buNone/>
              <a:defRPr sz="1001"/>
            </a:lvl4pPr>
            <a:lvl5pPr marL="2286000" lvl="4" indent="-228600" algn="l">
              <a:lnSpc>
                <a:spcPct val="90000"/>
              </a:lnSpc>
              <a:spcBef>
                <a:spcPts val="499"/>
              </a:spcBef>
              <a:spcAft>
                <a:spcPts val="0"/>
              </a:spcAft>
              <a:buClr>
                <a:schemeClr val="dk1"/>
              </a:buClr>
              <a:buSzPts val="1001"/>
              <a:buNone/>
              <a:defRPr sz="1001"/>
            </a:lvl5pPr>
            <a:lvl6pPr marL="2743200" lvl="5" indent="-228600" algn="l">
              <a:lnSpc>
                <a:spcPct val="90000"/>
              </a:lnSpc>
              <a:spcBef>
                <a:spcPts val="499"/>
              </a:spcBef>
              <a:spcAft>
                <a:spcPts val="0"/>
              </a:spcAft>
              <a:buClr>
                <a:schemeClr val="dk1"/>
              </a:buClr>
              <a:buSzPts val="1001"/>
              <a:buNone/>
              <a:defRPr sz="1001"/>
            </a:lvl6pPr>
            <a:lvl7pPr marL="3200400" lvl="6" indent="-228600" algn="l">
              <a:lnSpc>
                <a:spcPct val="90000"/>
              </a:lnSpc>
              <a:spcBef>
                <a:spcPts val="499"/>
              </a:spcBef>
              <a:spcAft>
                <a:spcPts val="0"/>
              </a:spcAft>
              <a:buClr>
                <a:schemeClr val="dk1"/>
              </a:buClr>
              <a:buSzPts val="1001"/>
              <a:buNone/>
              <a:defRPr sz="1001"/>
            </a:lvl7pPr>
            <a:lvl8pPr marL="3657600" lvl="7" indent="-228600" algn="l">
              <a:lnSpc>
                <a:spcPct val="90000"/>
              </a:lnSpc>
              <a:spcBef>
                <a:spcPts val="499"/>
              </a:spcBef>
              <a:spcAft>
                <a:spcPts val="0"/>
              </a:spcAft>
              <a:buClr>
                <a:schemeClr val="dk1"/>
              </a:buClr>
              <a:buSzPts val="1001"/>
              <a:buNone/>
              <a:defRPr sz="1001"/>
            </a:lvl8pPr>
            <a:lvl9pPr marL="4114800" lvl="8" indent="-228600" algn="l">
              <a:lnSpc>
                <a:spcPct val="90000"/>
              </a:lnSpc>
              <a:spcBef>
                <a:spcPts val="499"/>
              </a:spcBef>
              <a:spcAft>
                <a:spcPts val="0"/>
              </a:spcAft>
              <a:buClr>
                <a:schemeClr val="dk1"/>
              </a:buClr>
              <a:buSzPts val="1001"/>
              <a:buNone/>
              <a:defRPr sz="1001"/>
            </a:lvl9pPr>
          </a:lstStyle>
          <a:p>
            <a:endParaRPr/>
          </a:p>
        </p:txBody>
      </p:sp>
    </p:spTree>
    <p:extLst>
      <p:ext uri="{BB962C8B-B14F-4D97-AF65-F5344CB8AC3E}">
        <p14:creationId xmlns:p14="http://schemas.microsoft.com/office/powerpoint/2010/main" val="272032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9"/>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9"/>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831849" y="1709739"/>
            <a:ext cx="10515601"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1"/>
              <a:buFont typeface="Calibri"/>
              <a:buNone/>
              <a:defRPr sz="6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2"/>
          <p:cNvSpPr txBox="1">
            <a:spLocks noGrp="1"/>
          </p:cNvSpPr>
          <p:nvPr>
            <p:ph type="body" idx="1"/>
          </p:nvPr>
        </p:nvSpPr>
        <p:spPr>
          <a:xfrm>
            <a:off x="831849" y="4589464"/>
            <a:ext cx="10515601"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88A3D2"/>
              </a:buClr>
              <a:buSzPts val="2400"/>
              <a:buNone/>
              <a:defRPr sz="2400">
                <a:solidFill>
                  <a:srgbClr val="88A3D2"/>
                </a:solidFill>
              </a:defRPr>
            </a:lvl1pPr>
            <a:lvl2pPr marL="914400" lvl="1" indent="-228600" algn="l">
              <a:lnSpc>
                <a:spcPct val="90000"/>
              </a:lnSpc>
              <a:spcBef>
                <a:spcPts val="499"/>
              </a:spcBef>
              <a:spcAft>
                <a:spcPts val="0"/>
              </a:spcAft>
              <a:buClr>
                <a:srgbClr val="88A3D2"/>
              </a:buClr>
              <a:buSzPts val="2001"/>
              <a:buNone/>
              <a:defRPr sz="2001">
                <a:solidFill>
                  <a:srgbClr val="88A3D2"/>
                </a:solidFill>
              </a:defRPr>
            </a:lvl2pPr>
            <a:lvl3pPr marL="1371600" lvl="2" indent="-228600" algn="l">
              <a:lnSpc>
                <a:spcPct val="90000"/>
              </a:lnSpc>
              <a:spcBef>
                <a:spcPts val="499"/>
              </a:spcBef>
              <a:spcAft>
                <a:spcPts val="0"/>
              </a:spcAft>
              <a:buClr>
                <a:srgbClr val="88A3D2"/>
              </a:buClr>
              <a:buSzPts val="1801"/>
              <a:buNone/>
              <a:defRPr sz="1801">
                <a:solidFill>
                  <a:srgbClr val="88A3D2"/>
                </a:solidFill>
              </a:defRPr>
            </a:lvl3pPr>
            <a:lvl4pPr marL="1828800" lvl="3" indent="-228600" algn="l">
              <a:lnSpc>
                <a:spcPct val="90000"/>
              </a:lnSpc>
              <a:spcBef>
                <a:spcPts val="499"/>
              </a:spcBef>
              <a:spcAft>
                <a:spcPts val="0"/>
              </a:spcAft>
              <a:buClr>
                <a:srgbClr val="88A3D2"/>
              </a:buClr>
              <a:buSzPts val="1600"/>
              <a:buNone/>
              <a:defRPr sz="1600">
                <a:solidFill>
                  <a:srgbClr val="88A3D2"/>
                </a:solidFill>
              </a:defRPr>
            </a:lvl4pPr>
            <a:lvl5pPr marL="2286000" lvl="4" indent="-228600" algn="l">
              <a:lnSpc>
                <a:spcPct val="90000"/>
              </a:lnSpc>
              <a:spcBef>
                <a:spcPts val="499"/>
              </a:spcBef>
              <a:spcAft>
                <a:spcPts val="0"/>
              </a:spcAft>
              <a:buClr>
                <a:srgbClr val="88A3D2"/>
              </a:buClr>
              <a:buSzPts val="1600"/>
              <a:buNone/>
              <a:defRPr sz="1600">
                <a:solidFill>
                  <a:srgbClr val="88A3D2"/>
                </a:solidFill>
              </a:defRPr>
            </a:lvl5pPr>
            <a:lvl6pPr marL="2743200" lvl="5" indent="-228600" algn="l">
              <a:lnSpc>
                <a:spcPct val="90000"/>
              </a:lnSpc>
              <a:spcBef>
                <a:spcPts val="499"/>
              </a:spcBef>
              <a:spcAft>
                <a:spcPts val="0"/>
              </a:spcAft>
              <a:buClr>
                <a:srgbClr val="88A3D2"/>
              </a:buClr>
              <a:buSzPts val="1600"/>
              <a:buNone/>
              <a:defRPr sz="1600">
                <a:solidFill>
                  <a:srgbClr val="88A3D2"/>
                </a:solidFill>
              </a:defRPr>
            </a:lvl6pPr>
            <a:lvl7pPr marL="3200400" lvl="6" indent="-228600" algn="l">
              <a:lnSpc>
                <a:spcPct val="90000"/>
              </a:lnSpc>
              <a:spcBef>
                <a:spcPts val="499"/>
              </a:spcBef>
              <a:spcAft>
                <a:spcPts val="0"/>
              </a:spcAft>
              <a:buClr>
                <a:srgbClr val="88A3D2"/>
              </a:buClr>
              <a:buSzPts val="1600"/>
              <a:buNone/>
              <a:defRPr sz="1600">
                <a:solidFill>
                  <a:srgbClr val="88A3D2"/>
                </a:solidFill>
              </a:defRPr>
            </a:lvl7pPr>
            <a:lvl8pPr marL="3657600" lvl="7" indent="-228600" algn="l">
              <a:lnSpc>
                <a:spcPct val="90000"/>
              </a:lnSpc>
              <a:spcBef>
                <a:spcPts val="499"/>
              </a:spcBef>
              <a:spcAft>
                <a:spcPts val="0"/>
              </a:spcAft>
              <a:buClr>
                <a:srgbClr val="88A3D2"/>
              </a:buClr>
              <a:buSzPts val="1600"/>
              <a:buNone/>
              <a:defRPr sz="1600">
                <a:solidFill>
                  <a:srgbClr val="88A3D2"/>
                </a:solidFill>
              </a:defRPr>
            </a:lvl8pPr>
            <a:lvl9pPr marL="4114800" lvl="8" indent="-228600" algn="l">
              <a:lnSpc>
                <a:spcPct val="90000"/>
              </a:lnSpc>
              <a:spcBef>
                <a:spcPts val="499"/>
              </a:spcBef>
              <a:spcAft>
                <a:spcPts val="0"/>
              </a:spcAft>
              <a:buClr>
                <a:srgbClr val="88A3D2"/>
              </a:buClr>
              <a:buSzPts val="1600"/>
              <a:buNone/>
              <a:defRPr sz="1600">
                <a:solidFill>
                  <a:srgbClr val="88A3D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73"/>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3"/>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46" name="Google Shape;46;p73"/>
          <p:cNvSpPr txBox="1">
            <a:spLocks noGrp="1"/>
          </p:cNvSpPr>
          <p:nvPr>
            <p:ph type="body" idx="2"/>
          </p:nvPr>
        </p:nvSpPr>
        <p:spPr>
          <a:xfrm>
            <a:off x="6172202"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75"/>
          <p:cNvSpPr txBox="1">
            <a:spLocks noGrp="1"/>
          </p:cNvSpPr>
          <p:nvPr>
            <p:ph type="title"/>
          </p:nvPr>
        </p:nvSpPr>
        <p:spPr>
          <a:xfrm>
            <a:off x="839789" y="641684"/>
            <a:ext cx="3932237" cy="1415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5"/>
          <p:cNvSpPr txBox="1">
            <a:spLocks noGrp="1"/>
          </p:cNvSpPr>
          <p:nvPr>
            <p:ph type="body" idx="1"/>
          </p:nvPr>
        </p:nvSpPr>
        <p:spPr>
          <a:xfrm>
            <a:off x="5183188" y="987426"/>
            <a:ext cx="6172201"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1"/>
              </a:spcBef>
              <a:spcAft>
                <a:spcPts val="0"/>
              </a:spcAft>
              <a:buClr>
                <a:schemeClr val="dk1"/>
              </a:buClr>
              <a:buSzPts val="3200"/>
              <a:buChar char="•"/>
              <a:defRPr sz="3200"/>
            </a:lvl1pPr>
            <a:lvl2pPr marL="914400" lvl="1" indent="-406463" algn="l">
              <a:lnSpc>
                <a:spcPct val="90000"/>
              </a:lnSpc>
              <a:spcBef>
                <a:spcPts val="499"/>
              </a:spcBef>
              <a:spcAft>
                <a:spcPts val="0"/>
              </a:spcAft>
              <a:buClr>
                <a:schemeClr val="dk1"/>
              </a:buClr>
              <a:buSzPts val="2801"/>
              <a:buChar char="•"/>
              <a:defRPr sz="2801"/>
            </a:lvl2pPr>
            <a:lvl3pPr marL="1371600" lvl="2" indent="-381000" algn="l">
              <a:lnSpc>
                <a:spcPct val="90000"/>
              </a:lnSpc>
              <a:spcBef>
                <a:spcPts val="499"/>
              </a:spcBef>
              <a:spcAft>
                <a:spcPts val="0"/>
              </a:spcAft>
              <a:buClr>
                <a:schemeClr val="dk1"/>
              </a:buClr>
              <a:buSzPts val="2400"/>
              <a:buChar char="•"/>
              <a:defRPr sz="2400"/>
            </a:lvl3pPr>
            <a:lvl4pPr marL="1828800" lvl="3" indent="-355663" algn="l">
              <a:lnSpc>
                <a:spcPct val="90000"/>
              </a:lnSpc>
              <a:spcBef>
                <a:spcPts val="499"/>
              </a:spcBef>
              <a:spcAft>
                <a:spcPts val="0"/>
              </a:spcAft>
              <a:buClr>
                <a:schemeClr val="dk1"/>
              </a:buClr>
              <a:buSzPts val="2001"/>
              <a:buChar char="•"/>
              <a:defRPr sz="2001"/>
            </a:lvl4pPr>
            <a:lvl5pPr marL="2286000" lvl="4" indent="-355663" algn="l">
              <a:lnSpc>
                <a:spcPct val="90000"/>
              </a:lnSpc>
              <a:spcBef>
                <a:spcPts val="499"/>
              </a:spcBef>
              <a:spcAft>
                <a:spcPts val="0"/>
              </a:spcAft>
              <a:buClr>
                <a:schemeClr val="dk1"/>
              </a:buClr>
              <a:buSzPts val="2001"/>
              <a:buChar char="•"/>
              <a:defRPr sz="2001"/>
            </a:lvl5pPr>
            <a:lvl6pPr marL="2743200" lvl="5" indent="-355663" algn="l">
              <a:lnSpc>
                <a:spcPct val="90000"/>
              </a:lnSpc>
              <a:spcBef>
                <a:spcPts val="499"/>
              </a:spcBef>
              <a:spcAft>
                <a:spcPts val="0"/>
              </a:spcAft>
              <a:buClr>
                <a:schemeClr val="dk1"/>
              </a:buClr>
              <a:buSzPts val="2001"/>
              <a:buChar char="•"/>
              <a:defRPr sz="2001"/>
            </a:lvl6pPr>
            <a:lvl7pPr marL="3200400" lvl="6" indent="-355663" algn="l">
              <a:lnSpc>
                <a:spcPct val="90000"/>
              </a:lnSpc>
              <a:spcBef>
                <a:spcPts val="499"/>
              </a:spcBef>
              <a:spcAft>
                <a:spcPts val="0"/>
              </a:spcAft>
              <a:buClr>
                <a:schemeClr val="dk1"/>
              </a:buClr>
              <a:buSzPts val="2001"/>
              <a:buChar char="•"/>
              <a:defRPr sz="2001"/>
            </a:lvl7pPr>
            <a:lvl8pPr marL="3657600" lvl="7" indent="-355663" algn="l">
              <a:lnSpc>
                <a:spcPct val="90000"/>
              </a:lnSpc>
              <a:spcBef>
                <a:spcPts val="499"/>
              </a:spcBef>
              <a:spcAft>
                <a:spcPts val="0"/>
              </a:spcAft>
              <a:buClr>
                <a:schemeClr val="dk1"/>
              </a:buClr>
              <a:buSzPts val="2001"/>
              <a:buChar char="•"/>
              <a:defRPr sz="2001"/>
            </a:lvl8pPr>
            <a:lvl9pPr marL="4114800" lvl="8" indent="-355663" algn="l">
              <a:lnSpc>
                <a:spcPct val="90000"/>
              </a:lnSpc>
              <a:spcBef>
                <a:spcPts val="499"/>
              </a:spcBef>
              <a:spcAft>
                <a:spcPts val="0"/>
              </a:spcAft>
              <a:buClr>
                <a:schemeClr val="dk1"/>
              </a:buClr>
              <a:buSzPts val="2001"/>
              <a:buChar char="•"/>
              <a:defRPr sz="2001"/>
            </a:lvl9pPr>
          </a:lstStyle>
          <a:p>
            <a:endParaRPr/>
          </a:p>
        </p:txBody>
      </p:sp>
      <p:sp>
        <p:nvSpPr>
          <p:cNvPr id="52" name="Google Shape;52;p75"/>
          <p:cNvSpPr txBox="1">
            <a:spLocks noGrp="1"/>
          </p:cNvSpPr>
          <p:nvPr>
            <p:ph type="body" idx="2"/>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499"/>
              </a:spcBef>
              <a:spcAft>
                <a:spcPts val="0"/>
              </a:spcAft>
              <a:buClr>
                <a:schemeClr val="dk1"/>
              </a:buClr>
              <a:buSzPts val="1399"/>
              <a:buNone/>
              <a:defRPr sz="1399"/>
            </a:lvl2pPr>
            <a:lvl3pPr marL="1371600" lvl="2" indent="-228600" algn="l">
              <a:lnSpc>
                <a:spcPct val="90000"/>
              </a:lnSpc>
              <a:spcBef>
                <a:spcPts val="499"/>
              </a:spcBef>
              <a:spcAft>
                <a:spcPts val="0"/>
              </a:spcAft>
              <a:buClr>
                <a:schemeClr val="dk1"/>
              </a:buClr>
              <a:buSzPts val="1201"/>
              <a:buNone/>
              <a:defRPr sz="1201"/>
            </a:lvl3pPr>
            <a:lvl4pPr marL="1828800" lvl="3" indent="-228600" algn="l">
              <a:lnSpc>
                <a:spcPct val="90000"/>
              </a:lnSpc>
              <a:spcBef>
                <a:spcPts val="499"/>
              </a:spcBef>
              <a:spcAft>
                <a:spcPts val="0"/>
              </a:spcAft>
              <a:buClr>
                <a:schemeClr val="dk1"/>
              </a:buClr>
              <a:buSzPts val="1001"/>
              <a:buNone/>
              <a:defRPr sz="1001"/>
            </a:lvl4pPr>
            <a:lvl5pPr marL="2286000" lvl="4" indent="-228600" algn="l">
              <a:lnSpc>
                <a:spcPct val="90000"/>
              </a:lnSpc>
              <a:spcBef>
                <a:spcPts val="499"/>
              </a:spcBef>
              <a:spcAft>
                <a:spcPts val="0"/>
              </a:spcAft>
              <a:buClr>
                <a:schemeClr val="dk1"/>
              </a:buClr>
              <a:buSzPts val="1001"/>
              <a:buNone/>
              <a:defRPr sz="1001"/>
            </a:lvl5pPr>
            <a:lvl6pPr marL="2743200" lvl="5" indent="-228600" algn="l">
              <a:lnSpc>
                <a:spcPct val="90000"/>
              </a:lnSpc>
              <a:spcBef>
                <a:spcPts val="499"/>
              </a:spcBef>
              <a:spcAft>
                <a:spcPts val="0"/>
              </a:spcAft>
              <a:buClr>
                <a:schemeClr val="dk1"/>
              </a:buClr>
              <a:buSzPts val="1001"/>
              <a:buNone/>
              <a:defRPr sz="1001"/>
            </a:lvl6pPr>
            <a:lvl7pPr marL="3200400" lvl="6" indent="-228600" algn="l">
              <a:lnSpc>
                <a:spcPct val="90000"/>
              </a:lnSpc>
              <a:spcBef>
                <a:spcPts val="499"/>
              </a:spcBef>
              <a:spcAft>
                <a:spcPts val="0"/>
              </a:spcAft>
              <a:buClr>
                <a:schemeClr val="dk1"/>
              </a:buClr>
              <a:buSzPts val="1001"/>
              <a:buNone/>
              <a:defRPr sz="1001"/>
            </a:lvl7pPr>
            <a:lvl8pPr marL="3657600" lvl="7" indent="-228600" algn="l">
              <a:lnSpc>
                <a:spcPct val="90000"/>
              </a:lnSpc>
              <a:spcBef>
                <a:spcPts val="499"/>
              </a:spcBef>
              <a:spcAft>
                <a:spcPts val="0"/>
              </a:spcAft>
              <a:buClr>
                <a:schemeClr val="dk1"/>
              </a:buClr>
              <a:buSzPts val="1001"/>
              <a:buNone/>
              <a:defRPr sz="1001"/>
            </a:lvl8pPr>
            <a:lvl9pPr marL="4114800" lvl="8" indent="-228600" algn="l">
              <a:lnSpc>
                <a:spcPct val="90000"/>
              </a:lnSpc>
              <a:spcBef>
                <a:spcPts val="499"/>
              </a:spcBef>
              <a:spcAft>
                <a:spcPts val="0"/>
              </a:spcAft>
              <a:buClr>
                <a:schemeClr val="dk1"/>
              </a:buClr>
              <a:buSzPts val="1001"/>
              <a:buNone/>
              <a:defRPr sz="1001"/>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Content with Caption">
  <p:cSld name="1_Content with Caption">
    <p:spTree>
      <p:nvGrpSpPr>
        <p:cNvPr id="1" name="Shape 53"/>
        <p:cNvGrpSpPr/>
        <p:nvPr/>
      </p:nvGrpSpPr>
      <p:grpSpPr>
        <a:xfrm>
          <a:off x="0" y="0"/>
          <a:ext cx="0" cy="0"/>
          <a:chOff x="0" y="0"/>
          <a:chExt cx="0" cy="0"/>
        </a:xfrm>
      </p:grpSpPr>
      <p:sp>
        <p:nvSpPr>
          <p:cNvPr id="54" name="Google Shape;54;p76"/>
          <p:cNvSpPr/>
          <p:nvPr/>
        </p:nvSpPr>
        <p:spPr>
          <a:xfrm>
            <a:off x="1" y="0"/>
            <a:ext cx="40513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76"/>
          <p:cNvSpPr/>
          <p:nvPr/>
        </p:nvSpPr>
        <p:spPr>
          <a:xfrm>
            <a:off x="4040718" y="0"/>
            <a:ext cx="63500" cy="6858000"/>
          </a:xfrm>
          <a:prstGeom prst="rect">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76"/>
          <p:cNvSpPr txBox="1">
            <a:spLocks noGrp="1"/>
          </p:cNvSpPr>
          <p:nvPr>
            <p:ph type="title"/>
          </p:nvPr>
        </p:nvSpPr>
        <p:spPr>
          <a:xfrm>
            <a:off x="457200" y="731519"/>
            <a:ext cx="3200400" cy="214883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6"/>
          <p:cNvSpPr txBox="1">
            <a:spLocks noGrp="1"/>
          </p:cNvSpPr>
          <p:nvPr>
            <p:ph type="body" idx="1"/>
          </p:nvPr>
        </p:nvSpPr>
        <p:spPr>
          <a:xfrm>
            <a:off x="4614334" y="807480"/>
            <a:ext cx="7066804" cy="539029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1"/>
              </a:spcBef>
              <a:spcAft>
                <a:spcPts val="0"/>
              </a:spcAft>
              <a:buClr>
                <a:schemeClr val="dk1"/>
              </a:buClr>
              <a:buSzPts val="1800"/>
              <a:buChar char="•"/>
              <a:defRPr/>
            </a:lvl1pPr>
            <a:lvl2pPr marL="914400" lvl="1" indent="-342900" algn="l">
              <a:lnSpc>
                <a:spcPct val="90000"/>
              </a:lnSpc>
              <a:spcBef>
                <a:spcPts val="499"/>
              </a:spcBef>
              <a:spcAft>
                <a:spcPts val="0"/>
              </a:spcAft>
              <a:buClr>
                <a:schemeClr val="dk1"/>
              </a:buClr>
              <a:buSzPts val="1800"/>
              <a:buChar char="•"/>
              <a:defRPr/>
            </a:lvl2pPr>
            <a:lvl3pPr marL="1371600" lvl="2" indent="-342900" algn="l">
              <a:lnSpc>
                <a:spcPct val="90000"/>
              </a:lnSpc>
              <a:spcBef>
                <a:spcPts val="499"/>
              </a:spcBef>
              <a:spcAft>
                <a:spcPts val="0"/>
              </a:spcAft>
              <a:buClr>
                <a:schemeClr val="dk1"/>
              </a:buClr>
              <a:buSzPts val="1800"/>
              <a:buChar char="•"/>
              <a:defRPr/>
            </a:lvl3pPr>
            <a:lvl4pPr marL="1828800" lvl="3" indent="-342900" algn="l">
              <a:lnSpc>
                <a:spcPct val="90000"/>
              </a:lnSpc>
              <a:spcBef>
                <a:spcPts val="499"/>
              </a:spcBef>
              <a:spcAft>
                <a:spcPts val="0"/>
              </a:spcAft>
              <a:buClr>
                <a:schemeClr val="dk1"/>
              </a:buClr>
              <a:buSzPts val="1800"/>
              <a:buChar char="•"/>
              <a:defRPr/>
            </a:lvl4pPr>
            <a:lvl5pPr marL="2286000" lvl="4" indent="-342900" algn="l">
              <a:lnSpc>
                <a:spcPct val="90000"/>
              </a:lnSpc>
              <a:spcBef>
                <a:spcPts val="499"/>
              </a:spcBef>
              <a:spcAft>
                <a:spcPts val="0"/>
              </a:spcAft>
              <a:buClr>
                <a:schemeClr val="dk1"/>
              </a:buClr>
              <a:buSzPts val="1800"/>
              <a:buChar char="•"/>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58" name="Google Shape;58;p76"/>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rgbClr val="FFFFFF"/>
              </a:buClr>
              <a:buSzPts val="1500"/>
              <a:buNone/>
              <a:defRPr sz="1500">
                <a:solidFill>
                  <a:srgbClr val="FFFFFF"/>
                </a:solidFill>
              </a:defRPr>
            </a:lvl1pPr>
            <a:lvl2pPr marL="914400" lvl="1" indent="-228600" algn="l">
              <a:lnSpc>
                <a:spcPct val="90000"/>
              </a:lnSpc>
              <a:spcBef>
                <a:spcPts val="499"/>
              </a:spcBef>
              <a:spcAft>
                <a:spcPts val="0"/>
              </a:spcAft>
              <a:buClr>
                <a:schemeClr val="dk1"/>
              </a:buClr>
              <a:buSzPts val="1200"/>
              <a:buNone/>
              <a:defRPr sz="1200"/>
            </a:lvl2pPr>
            <a:lvl3pPr marL="1371600" lvl="2" indent="-228600" algn="l">
              <a:lnSpc>
                <a:spcPct val="90000"/>
              </a:lnSpc>
              <a:spcBef>
                <a:spcPts val="499"/>
              </a:spcBef>
              <a:spcAft>
                <a:spcPts val="0"/>
              </a:spcAft>
              <a:buClr>
                <a:schemeClr val="dk1"/>
              </a:buClr>
              <a:buSzPts val="1000"/>
              <a:buNone/>
              <a:defRPr sz="1000"/>
            </a:lvl3pPr>
            <a:lvl4pPr marL="1828800" lvl="3" indent="-228600" algn="l">
              <a:lnSpc>
                <a:spcPct val="90000"/>
              </a:lnSpc>
              <a:spcBef>
                <a:spcPts val="499"/>
              </a:spcBef>
              <a:spcAft>
                <a:spcPts val="0"/>
              </a:spcAft>
              <a:buClr>
                <a:schemeClr val="dk1"/>
              </a:buClr>
              <a:buSzPts val="900"/>
              <a:buNone/>
              <a:defRPr sz="900"/>
            </a:lvl4pPr>
            <a:lvl5pPr marL="2286000" lvl="4" indent="-228600" algn="l">
              <a:lnSpc>
                <a:spcPct val="90000"/>
              </a:lnSpc>
              <a:spcBef>
                <a:spcPts val="499"/>
              </a:spcBef>
              <a:spcAft>
                <a:spcPts val="0"/>
              </a:spcAft>
              <a:buClr>
                <a:schemeClr val="dk1"/>
              </a:buClr>
              <a:buSzPts val="900"/>
              <a:buNone/>
              <a:defRPr sz="900"/>
            </a:lvl5pPr>
            <a:lvl6pPr marL="2743200" lvl="5" indent="-228600" algn="l">
              <a:lnSpc>
                <a:spcPct val="90000"/>
              </a:lnSpc>
              <a:spcBef>
                <a:spcPts val="499"/>
              </a:spcBef>
              <a:spcAft>
                <a:spcPts val="0"/>
              </a:spcAft>
              <a:buClr>
                <a:schemeClr val="dk1"/>
              </a:buClr>
              <a:buSzPts val="900"/>
              <a:buNone/>
              <a:defRPr sz="900"/>
            </a:lvl6pPr>
            <a:lvl7pPr marL="3200400" lvl="6" indent="-228600" algn="l">
              <a:lnSpc>
                <a:spcPct val="90000"/>
              </a:lnSpc>
              <a:spcBef>
                <a:spcPts val="499"/>
              </a:spcBef>
              <a:spcAft>
                <a:spcPts val="0"/>
              </a:spcAft>
              <a:buClr>
                <a:schemeClr val="dk1"/>
              </a:buClr>
              <a:buSzPts val="900"/>
              <a:buNone/>
              <a:defRPr sz="900"/>
            </a:lvl7pPr>
            <a:lvl8pPr marL="3657600" lvl="7" indent="-228600" algn="l">
              <a:lnSpc>
                <a:spcPct val="90000"/>
              </a:lnSpc>
              <a:spcBef>
                <a:spcPts val="499"/>
              </a:spcBef>
              <a:spcAft>
                <a:spcPts val="0"/>
              </a:spcAft>
              <a:buClr>
                <a:schemeClr val="dk1"/>
              </a:buClr>
              <a:buSzPts val="900"/>
              <a:buNone/>
              <a:defRPr sz="900"/>
            </a:lvl8pPr>
            <a:lvl9pPr marL="4114800" lvl="8" indent="-228600" algn="l">
              <a:lnSpc>
                <a:spcPct val="90000"/>
              </a:lnSpc>
              <a:spcBef>
                <a:spcPts val="499"/>
              </a:spcBef>
              <a:spcAft>
                <a:spcPts val="0"/>
              </a:spcAft>
              <a:buClr>
                <a:schemeClr val="dk1"/>
              </a:buClr>
              <a:buSzPts val="900"/>
              <a:buNone/>
              <a:defRPr sz="900"/>
            </a:lvl9pPr>
          </a:lstStyle>
          <a:p>
            <a:endParaRPr/>
          </a:p>
        </p:txBody>
      </p:sp>
      <p:sp>
        <p:nvSpPr>
          <p:cNvPr id="59" name="Google Shape;59;p76"/>
          <p:cNvSpPr txBox="1">
            <a:spLocks noGrp="1"/>
          </p:cNvSpPr>
          <p:nvPr>
            <p:ph type="dt" idx="10"/>
          </p:nvPr>
        </p:nvSpPr>
        <p:spPr>
          <a:xfrm>
            <a:off x="465667" y="6395144"/>
            <a:ext cx="26183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76"/>
          <p:cNvSpPr txBox="1">
            <a:spLocks noGrp="1"/>
          </p:cNvSpPr>
          <p:nvPr>
            <p:ph type="ftr" idx="11"/>
          </p:nvPr>
        </p:nvSpPr>
        <p:spPr>
          <a:xfrm>
            <a:off x="4195293" y="6363574"/>
            <a:ext cx="650705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76"/>
          <p:cNvSpPr txBox="1">
            <a:spLocks noGrp="1"/>
          </p:cNvSpPr>
          <p:nvPr>
            <p:ph type="sldNum" idx="12"/>
          </p:nvPr>
        </p:nvSpPr>
        <p:spPr>
          <a:xfrm>
            <a:off x="10862254" y="6363573"/>
            <a:ext cx="818884"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1">
                <a:solidFill>
                  <a:schemeClr val="dk2"/>
                </a:solidFill>
                <a:latin typeface="Calibri"/>
                <a:ea typeface="Calibri"/>
                <a:cs typeface="Calibri"/>
                <a:sym typeface="Calibri"/>
              </a:defRPr>
            </a:lvl1pPr>
            <a:lvl2pPr marL="0" marR="0" lvl="1" indent="0" algn="r">
              <a:spcBef>
                <a:spcPts val="0"/>
              </a:spcBef>
              <a:buNone/>
              <a:defRPr sz="1201">
                <a:solidFill>
                  <a:schemeClr val="dk2"/>
                </a:solidFill>
                <a:latin typeface="Calibri"/>
                <a:ea typeface="Calibri"/>
                <a:cs typeface="Calibri"/>
                <a:sym typeface="Calibri"/>
              </a:defRPr>
            </a:lvl2pPr>
            <a:lvl3pPr marL="0" marR="0" lvl="2" indent="0" algn="r">
              <a:spcBef>
                <a:spcPts val="0"/>
              </a:spcBef>
              <a:buNone/>
              <a:defRPr sz="1201">
                <a:solidFill>
                  <a:schemeClr val="dk2"/>
                </a:solidFill>
                <a:latin typeface="Calibri"/>
                <a:ea typeface="Calibri"/>
                <a:cs typeface="Calibri"/>
                <a:sym typeface="Calibri"/>
              </a:defRPr>
            </a:lvl3pPr>
            <a:lvl4pPr marL="0" marR="0" lvl="3" indent="0" algn="r">
              <a:spcBef>
                <a:spcPts val="0"/>
              </a:spcBef>
              <a:buNone/>
              <a:defRPr sz="1201">
                <a:solidFill>
                  <a:schemeClr val="dk2"/>
                </a:solidFill>
                <a:latin typeface="Calibri"/>
                <a:ea typeface="Calibri"/>
                <a:cs typeface="Calibri"/>
                <a:sym typeface="Calibri"/>
              </a:defRPr>
            </a:lvl4pPr>
            <a:lvl5pPr marL="0" marR="0" lvl="4" indent="0" algn="r">
              <a:spcBef>
                <a:spcPts val="0"/>
              </a:spcBef>
              <a:buNone/>
              <a:defRPr sz="1201">
                <a:solidFill>
                  <a:schemeClr val="dk2"/>
                </a:solidFill>
                <a:latin typeface="Calibri"/>
                <a:ea typeface="Calibri"/>
                <a:cs typeface="Calibri"/>
                <a:sym typeface="Calibri"/>
              </a:defRPr>
            </a:lvl5pPr>
            <a:lvl6pPr marL="0" marR="0" lvl="5" indent="0" algn="r">
              <a:spcBef>
                <a:spcPts val="0"/>
              </a:spcBef>
              <a:buNone/>
              <a:defRPr sz="1201">
                <a:solidFill>
                  <a:schemeClr val="dk2"/>
                </a:solidFill>
                <a:latin typeface="Calibri"/>
                <a:ea typeface="Calibri"/>
                <a:cs typeface="Calibri"/>
                <a:sym typeface="Calibri"/>
              </a:defRPr>
            </a:lvl6pPr>
            <a:lvl7pPr marL="0" marR="0" lvl="6" indent="0" algn="r">
              <a:spcBef>
                <a:spcPts val="0"/>
              </a:spcBef>
              <a:buNone/>
              <a:defRPr sz="1201">
                <a:solidFill>
                  <a:schemeClr val="dk2"/>
                </a:solidFill>
                <a:latin typeface="Calibri"/>
                <a:ea typeface="Calibri"/>
                <a:cs typeface="Calibri"/>
                <a:sym typeface="Calibri"/>
              </a:defRPr>
            </a:lvl7pPr>
            <a:lvl8pPr marL="0" marR="0" lvl="7" indent="0" algn="r">
              <a:spcBef>
                <a:spcPts val="0"/>
              </a:spcBef>
              <a:buNone/>
              <a:defRPr sz="1201">
                <a:solidFill>
                  <a:schemeClr val="dk2"/>
                </a:solidFill>
                <a:latin typeface="Calibri"/>
                <a:ea typeface="Calibri"/>
                <a:cs typeface="Calibri"/>
                <a:sym typeface="Calibri"/>
              </a:defRPr>
            </a:lvl8pPr>
            <a:lvl9pPr marL="0" marR="0" lvl="8" indent="0" algn="r">
              <a:spcBef>
                <a:spcPts val="0"/>
              </a:spcBef>
              <a:buNone/>
              <a:defRPr sz="1201">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62" name="Google Shape;62;p76"/>
          <p:cNvPicPr preferRelativeResize="0"/>
          <p:nvPr/>
        </p:nvPicPr>
        <p:blipFill rotWithShape="1">
          <a:blip r:embed="rId2">
            <a:alphaModFix/>
          </a:blip>
          <a:srcRect/>
          <a:stretch/>
        </p:blipFill>
        <p:spPr>
          <a:xfrm>
            <a:off x="9608718" y="130147"/>
            <a:ext cx="2438400" cy="677333"/>
          </a:xfrm>
          <a:prstGeom prst="rect">
            <a:avLst/>
          </a:prstGeom>
          <a:noFill/>
          <a:ln>
            <a:noFill/>
          </a:ln>
        </p:spPr>
      </p:pic>
      <p:cxnSp>
        <p:nvCxnSpPr>
          <p:cNvPr id="63" name="Google Shape;63;p76"/>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77"/>
          <p:cNvSpPr txBox="1">
            <a:spLocks noGrp="1"/>
          </p:cNvSpPr>
          <p:nvPr>
            <p:ph type="title"/>
          </p:nvPr>
        </p:nvSpPr>
        <p:spPr>
          <a:xfrm>
            <a:off x="839789" y="641684"/>
            <a:ext cx="3932237" cy="14157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7"/>
          <p:cNvSpPr>
            <a:spLocks noGrp="1"/>
          </p:cNvSpPr>
          <p:nvPr>
            <p:ph type="pic" idx="2"/>
          </p:nvPr>
        </p:nvSpPr>
        <p:spPr>
          <a:xfrm>
            <a:off x="5183188" y="987426"/>
            <a:ext cx="6172201" cy="4873625"/>
          </a:xfrm>
          <a:prstGeom prst="rect">
            <a:avLst/>
          </a:prstGeom>
          <a:noFill/>
          <a:ln>
            <a:noFill/>
          </a:ln>
        </p:spPr>
      </p:sp>
      <p:sp>
        <p:nvSpPr>
          <p:cNvPr id="67" name="Google Shape;67;p77"/>
          <p:cNvSpPr txBox="1">
            <a:spLocks noGrp="1"/>
          </p:cNvSpPr>
          <p:nvPr>
            <p:ph type="body" idx="1"/>
          </p:nvPr>
        </p:nvSpPr>
        <p:spPr>
          <a:xfrm>
            <a:off x="839789"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1"/>
              </a:spcBef>
              <a:spcAft>
                <a:spcPts val="0"/>
              </a:spcAft>
              <a:buClr>
                <a:schemeClr val="dk1"/>
              </a:buClr>
              <a:buSzPts val="1600"/>
              <a:buNone/>
              <a:defRPr sz="1600"/>
            </a:lvl1pPr>
            <a:lvl2pPr marL="914400" lvl="1" indent="-228600" algn="l">
              <a:lnSpc>
                <a:spcPct val="90000"/>
              </a:lnSpc>
              <a:spcBef>
                <a:spcPts val="499"/>
              </a:spcBef>
              <a:spcAft>
                <a:spcPts val="0"/>
              </a:spcAft>
              <a:buClr>
                <a:schemeClr val="dk1"/>
              </a:buClr>
              <a:buSzPts val="1399"/>
              <a:buNone/>
              <a:defRPr sz="1399"/>
            </a:lvl2pPr>
            <a:lvl3pPr marL="1371600" lvl="2" indent="-228600" algn="l">
              <a:lnSpc>
                <a:spcPct val="90000"/>
              </a:lnSpc>
              <a:spcBef>
                <a:spcPts val="499"/>
              </a:spcBef>
              <a:spcAft>
                <a:spcPts val="0"/>
              </a:spcAft>
              <a:buClr>
                <a:schemeClr val="dk1"/>
              </a:buClr>
              <a:buSzPts val="1201"/>
              <a:buNone/>
              <a:defRPr sz="1201"/>
            </a:lvl3pPr>
            <a:lvl4pPr marL="1828800" lvl="3" indent="-228600" algn="l">
              <a:lnSpc>
                <a:spcPct val="90000"/>
              </a:lnSpc>
              <a:spcBef>
                <a:spcPts val="499"/>
              </a:spcBef>
              <a:spcAft>
                <a:spcPts val="0"/>
              </a:spcAft>
              <a:buClr>
                <a:schemeClr val="dk1"/>
              </a:buClr>
              <a:buSzPts val="1001"/>
              <a:buNone/>
              <a:defRPr sz="1001"/>
            </a:lvl4pPr>
            <a:lvl5pPr marL="2286000" lvl="4" indent="-228600" algn="l">
              <a:lnSpc>
                <a:spcPct val="90000"/>
              </a:lnSpc>
              <a:spcBef>
                <a:spcPts val="499"/>
              </a:spcBef>
              <a:spcAft>
                <a:spcPts val="0"/>
              </a:spcAft>
              <a:buClr>
                <a:schemeClr val="dk1"/>
              </a:buClr>
              <a:buSzPts val="1001"/>
              <a:buNone/>
              <a:defRPr sz="1001"/>
            </a:lvl5pPr>
            <a:lvl6pPr marL="2743200" lvl="5" indent="-228600" algn="l">
              <a:lnSpc>
                <a:spcPct val="90000"/>
              </a:lnSpc>
              <a:spcBef>
                <a:spcPts val="499"/>
              </a:spcBef>
              <a:spcAft>
                <a:spcPts val="0"/>
              </a:spcAft>
              <a:buClr>
                <a:schemeClr val="dk1"/>
              </a:buClr>
              <a:buSzPts val="1001"/>
              <a:buNone/>
              <a:defRPr sz="1001"/>
            </a:lvl6pPr>
            <a:lvl7pPr marL="3200400" lvl="6" indent="-228600" algn="l">
              <a:lnSpc>
                <a:spcPct val="90000"/>
              </a:lnSpc>
              <a:spcBef>
                <a:spcPts val="499"/>
              </a:spcBef>
              <a:spcAft>
                <a:spcPts val="0"/>
              </a:spcAft>
              <a:buClr>
                <a:schemeClr val="dk1"/>
              </a:buClr>
              <a:buSzPts val="1001"/>
              <a:buNone/>
              <a:defRPr sz="1001"/>
            </a:lvl7pPr>
            <a:lvl8pPr marL="3657600" lvl="7" indent="-228600" algn="l">
              <a:lnSpc>
                <a:spcPct val="90000"/>
              </a:lnSpc>
              <a:spcBef>
                <a:spcPts val="499"/>
              </a:spcBef>
              <a:spcAft>
                <a:spcPts val="0"/>
              </a:spcAft>
              <a:buClr>
                <a:schemeClr val="dk1"/>
              </a:buClr>
              <a:buSzPts val="1001"/>
              <a:buNone/>
              <a:defRPr sz="1001"/>
            </a:lvl8pPr>
            <a:lvl9pPr marL="4114800" lvl="8" indent="-228600" algn="l">
              <a:lnSpc>
                <a:spcPct val="90000"/>
              </a:lnSpc>
              <a:spcBef>
                <a:spcPts val="499"/>
              </a:spcBef>
              <a:spcAft>
                <a:spcPts val="0"/>
              </a:spcAft>
              <a:buClr>
                <a:schemeClr val="dk1"/>
              </a:buClr>
              <a:buSzPts val="1001"/>
              <a:buNone/>
              <a:defRPr sz="100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74"/>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8702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p:nvPr/>
        </p:nvSpPr>
        <p:spPr>
          <a:xfrm>
            <a:off x="0" y="6306422"/>
            <a:ext cx="12192000" cy="54610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 name="Google Shape;11;p67"/>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67"/>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marR="0" lvl="0" indent="-406463" algn="l" rtl="0">
              <a:lnSpc>
                <a:spcPct val="90000"/>
              </a:lnSpc>
              <a:spcBef>
                <a:spcPts val="1001"/>
              </a:spcBef>
              <a:spcAft>
                <a:spcPts val="0"/>
              </a:spcAft>
              <a:buClr>
                <a:schemeClr val="dk1"/>
              </a:buClr>
              <a:buSzPts val="2801"/>
              <a:buFont typeface="Arial"/>
              <a:buChar char="•"/>
              <a:defRPr sz="2801"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499"/>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63" algn="l" rtl="0">
              <a:lnSpc>
                <a:spcPct val="90000"/>
              </a:lnSpc>
              <a:spcBef>
                <a:spcPts val="499"/>
              </a:spcBef>
              <a:spcAft>
                <a:spcPts val="0"/>
              </a:spcAft>
              <a:buClr>
                <a:schemeClr val="dk1"/>
              </a:buClr>
              <a:buSzPts val="2001"/>
              <a:buFont typeface="Arial"/>
              <a:buChar char="•"/>
              <a:defRPr sz="2001" b="0" i="0" u="none" strike="noStrike" cap="none">
                <a:solidFill>
                  <a:schemeClr val="dk1"/>
                </a:solidFill>
                <a:latin typeface="Calibri"/>
                <a:ea typeface="Calibri"/>
                <a:cs typeface="Calibri"/>
                <a:sym typeface="Calibri"/>
              </a:defRPr>
            </a:lvl3pPr>
            <a:lvl4pPr marL="1828800" marR="0" lvl="3"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4pPr>
            <a:lvl5pPr marL="2286000" marR="0" lvl="4"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5pPr>
            <a:lvl6pPr marL="2743200" marR="0" lvl="5"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6pPr>
            <a:lvl7pPr marL="3200400" marR="0" lvl="6"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7pPr>
            <a:lvl8pPr marL="3657600" marR="0" lvl="7"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8pPr>
            <a:lvl9pPr marL="4114800" marR="0" lvl="8"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1" b="0" i="0" u="none" strike="noStrike" cap="none">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67"/>
          <p:cNvSpPr txBox="1">
            <a:spLocks noGrp="1"/>
          </p:cNvSpPr>
          <p:nvPr>
            <p:ph type="ftr" idx="11"/>
          </p:nvPr>
        </p:nvSpPr>
        <p:spPr>
          <a:xfrm>
            <a:off x="4038602" y="6356351"/>
            <a:ext cx="4114801"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1" b="0" i="0" u="none" strike="noStrike" cap="none">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67"/>
          <p:cNvSpPr txBox="1">
            <a:spLocks noGrp="1"/>
          </p:cNvSpPr>
          <p:nvPr>
            <p:ph type="sldNum" idx="12"/>
          </p:nvPr>
        </p:nvSpPr>
        <p:spPr>
          <a:xfrm>
            <a:off x="8610602"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1" b="0" i="0" u="none" strike="noStrike" cap="none">
                <a:solidFill>
                  <a:srgbClr val="88A3D2"/>
                </a:solidFill>
                <a:latin typeface="Calibri"/>
                <a:ea typeface="Calibri"/>
                <a:cs typeface="Calibri"/>
                <a:sym typeface="Calibri"/>
              </a:defRPr>
            </a:lvl1pPr>
            <a:lvl2pPr marL="0" marR="0" lvl="1" indent="0" algn="r" rtl="0">
              <a:spcBef>
                <a:spcPts val="0"/>
              </a:spcBef>
              <a:buNone/>
              <a:defRPr sz="1201" b="0" i="0" u="none" strike="noStrike" cap="none">
                <a:solidFill>
                  <a:srgbClr val="88A3D2"/>
                </a:solidFill>
                <a:latin typeface="Calibri"/>
                <a:ea typeface="Calibri"/>
                <a:cs typeface="Calibri"/>
                <a:sym typeface="Calibri"/>
              </a:defRPr>
            </a:lvl2pPr>
            <a:lvl3pPr marL="0" marR="0" lvl="2" indent="0" algn="r" rtl="0">
              <a:spcBef>
                <a:spcPts val="0"/>
              </a:spcBef>
              <a:buNone/>
              <a:defRPr sz="1201" b="0" i="0" u="none" strike="noStrike" cap="none">
                <a:solidFill>
                  <a:srgbClr val="88A3D2"/>
                </a:solidFill>
                <a:latin typeface="Calibri"/>
                <a:ea typeface="Calibri"/>
                <a:cs typeface="Calibri"/>
                <a:sym typeface="Calibri"/>
              </a:defRPr>
            </a:lvl3pPr>
            <a:lvl4pPr marL="0" marR="0" lvl="3" indent="0" algn="r" rtl="0">
              <a:spcBef>
                <a:spcPts val="0"/>
              </a:spcBef>
              <a:buNone/>
              <a:defRPr sz="1201" b="0" i="0" u="none" strike="noStrike" cap="none">
                <a:solidFill>
                  <a:srgbClr val="88A3D2"/>
                </a:solidFill>
                <a:latin typeface="Calibri"/>
                <a:ea typeface="Calibri"/>
                <a:cs typeface="Calibri"/>
                <a:sym typeface="Calibri"/>
              </a:defRPr>
            </a:lvl4pPr>
            <a:lvl5pPr marL="0" marR="0" lvl="4" indent="0" algn="r" rtl="0">
              <a:spcBef>
                <a:spcPts val="0"/>
              </a:spcBef>
              <a:buNone/>
              <a:defRPr sz="1201" b="0" i="0" u="none" strike="noStrike" cap="none">
                <a:solidFill>
                  <a:srgbClr val="88A3D2"/>
                </a:solidFill>
                <a:latin typeface="Calibri"/>
                <a:ea typeface="Calibri"/>
                <a:cs typeface="Calibri"/>
                <a:sym typeface="Calibri"/>
              </a:defRPr>
            </a:lvl5pPr>
            <a:lvl6pPr marL="0" marR="0" lvl="5" indent="0" algn="r" rtl="0">
              <a:spcBef>
                <a:spcPts val="0"/>
              </a:spcBef>
              <a:buNone/>
              <a:defRPr sz="1201" b="0" i="0" u="none" strike="noStrike" cap="none">
                <a:solidFill>
                  <a:srgbClr val="88A3D2"/>
                </a:solidFill>
                <a:latin typeface="Calibri"/>
                <a:ea typeface="Calibri"/>
                <a:cs typeface="Calibri"/>
                <a:sym typeface="Calibri"/>
              </a:defRPr>
            </a:lvl6pPr>
            <a:lvl7pPr marL="0" marR="0" lvl="6" indent="0" algn="r" rtl="0">
              <a:spcBef>
                <a:spcPts val="0"/>
              </a:spcBef>
              <a:buNone/>
              <a:defRPr sz="1201" b="0" i="0" u="none" strike="noStrike" cap="none">
                <a:solidFill>
                  <a:srgbClr val="88A3D2"/>
                </a:solidFill>
                <a:latin typeface="Calibri"/>
                <a:ea typeface="Calibri"/>
                <a:cs typeface="Calibri"/>
                <a:sym typeface="Calibri"/>
              </a:defRPr>
            </a:lvl7pPr>
            <a:lvl8pPr marL="0" marR="0" lvl="7" indent="0" algn="r" rtl="0">
              <a:spcBef>
                <a:spcPts val="0"/>
              </a:spcBef>
              <a:buNone/>
              <a:defRPr sz="1201" b="0" i="0" u="none" strike="noStrike" cap="none">
                <a:solidFill>
                  <a:srgbClr val="88A3D2"/>
                </a:solidFill>
                <a:latin typeface="Calibri"/>
                <a:ea typeface="Calibri"/>
                <a:cs typeface="Calibri"/>
                <a:sym typeface="Calibri"/>
              </a:defRPr>
            </a:lvl8pPr>
            <a:lvl9pPr marL="0" marR="0" lvl="8" indent="0" algn="r" rtl="0">
              <a:spcBef>
                <a:spcPts val="0"/>
              </a:spcBef>
              <a:buNone/>
              <a:defRPr sz="1201" b="0" i="0" u="none" strike="noStrike" cap="none">
                <a:solidFill>
                  <a:srgbClr val="88A3D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6" name="Google Shape;16;p67"/>
          <p:cNvPicPr preferRelativeResize="0"/>
          <p:nvPr/>
        </p:nvPicPr>
        <p:blipFill rotWithShape="1">
          <a:blip r:embed="rId12">
            <a:alphaModFix/>
          </a:blip>
          <a:srcRect/>
          <a:stretch/>
        </p:blipFill>
        <p:spPr>
          <a:xfrm>
            <a:off x="9608718" y="130147"/>
            <a:ext cx="2438400" cy="677333"/>
          </a:xfrm>
          <a:prstGeom prst="rect">
            <a:avLst/>
          </a:prstGeom>
          <a:noFill/>
          <a:ln>
            <a:noFill/>
          </a:ln>
        </p:spPr>
      </p:pic>
      <p:cxnSp>
        <p:nvCxnSpPr>
          <p:cNvPr id="17" name="Google Shape;17;p67"/>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18" name="Google Shape;18;p67"/>
          <p:cNvSpPr/>
          <p:nvPr/>
        </p:nvSpPr>
        <p:spPr>
          <a:xfrm>
            <a:off x="0" y="6396911"/>
            <a:ext cx="12192000" cy="4610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 name="Google Shape;19;p67"/>
          <p:cNvSpPr txBox="1"/>
          <p:nvPr/>
        </p:nvSpPr>
        <p:spPr>
          <a:xfrm>
            <a:off x="838201" y="6448427"/>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4/18/2023</a:t>
            </a:r>
            <a:endParaRPr sz="1800" b="0" i="0" u="none" strike="noStrike" cap="none" dirty="0">
              <a:solidFill>
                <a:schemeClr val="lt1"/>
              </a:solidFill>
              <a:latin typeface="Calibri"/>
              <a:ea typeface="Calibri"/>
              <a:cs typeface="Calibri"/>
              <a:sym typeface="Calibri"/>
            </a:endParaRPr>
          </a:p>
        </p:txBody>
      </p:sp>
      <p:sp>
        <p:nvSpPr>
          <p:cNvPr id="20" name="Google Shape;20;p67"/>
          <p:cNvSpPr txBox="1"/>
          <p:nvPr/>
        </p:nvSpPr>
        <p:spPr>
          <a:xfrm>
            <a:off x="8763002" y="6448427"/>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b="0" i="0" u="none" strike="noStrike" cap="none">
                <a:solidFill>
                  <a:schemeClr val="lt1"/>
                </a:solidFill>
                <a:latin typeface="Calibri"/>
                <a:ea typeface="Calibri"/>
                <a:cs typeface="Calibri"/>
                <a:sym typeface="Calibri"/>
              </a:rPr>
              <a:t>‹#›</a:t>
            </a:fld>
            <a:endParaRPr sz="1800" b="0" i="0" u="none" strike="noStrike" cap="none" dirty="0">
              <a:solidFill>
                <a:schemeClr val="lt1"/>
              </a:solidFill>
              <a:latin typeface="Calibri"/>
              <a:ea typeface="Calibri"/>
              <a:cs typeface="Calibri"/>
              <a:sym typeface="Calibri"/>
            </a:endParaRPr>
          </a:p>
        </p:txBody>
      </p:sp>
      <p:sp>
        <p:nvSpPr>
          <p:cNvPr id="21" name="Google Shape;21;p67"/>
          <p:cNvSpPr txBox="1"/>
          <p:nvPr/>
        </p:nvSpPr>
        <p:spPr>
          <a:xfrm>
            <a:off x="3581401" y="6451940"/>
            <a:ext cx="5041399"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chemeClr val="lt1"/>
                </a:solidFill>
                <a:latin typeface="Calibri"/>
                <a:ea typeface="Calibri"/>
                <a:cs typeface="Calibri"/>
                <a:sym typeface="Calibri"/>
              </a:rPr>
              <a:t>Prepared by Care Transformation Collaborative of RI</a:t>
            </a:r>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45"/>
          <p:cNvSpPr/>
          <p:nvPr/>
        </p:nvSpPr>
        <p:spPr>
          <a:xfrm>
            <a:off x="0" y="6306422"/>
            <a:ext cx="12192000" cy="54610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45"/>
          <p:cNvSpPr txBox="1">
            <a:spLocks noGrp="1"/>
          </p:cNvSpPr>
          <p:nvPr>
            <p:ph type="title"/>
          </p:nvPr>
        </p:nvSpPr>
        <p:spPr>
          <a:xfrm>
            <a:off x="838200" y="641684"/>
            <a:ext cx="10515601" cy="10490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45"/>
          <p:cNvSpPr txBox="1">
            <a:spLocks noGrp="1"/>
          </p:cNvSpPr>
          <p:nvPr>
            <p:ph type="body" idx="1"/>
          </p:nvPr>
        </p:nvSpPr>
        <p:spPr>
          <a:xfrm>
            <a:off x="838200" y="1825625"/>
            <a:ext cx="10515601" cy="4351338"/>
          </a:xfrm>
          <a:prstGeom prst="rect">
            <a:avLst/>
          </a:prstGeom>
          <a:noFill/>
          <a:ln>
            <a:noFill/>
          </a:ln>
        </p:spPr>
        <p:txBody>
          <a:bodyPr spcFirstLastPara="1" wrap="square" lIns="91425" tIns="45700" rIns="91425" bIns="45700" anchor="t" anchorCtr="0">
            <a:normAutofit/>
          </a:bodyPr>
          <a:lstStyle>
            <a:lvl1pPr marL="457200" marR="0" lvl="0" indent="-406463" algn="l" rtl="0">
              <a:lnSpc>
                <a:spcPct val="90000"/>
              </a:lnSpc>
              <a:spcBef>
                <a:spcPts val="1001"/>
              </a:spcBef>
              <a:spcAft>
                <a:spcPts val="0"/>
              </a:spcAft>
              <a:buClr>
                <a:schemeClr val="dk1"/>
              </a:buClr>
              <a:buSzPts val="2801"/>
              <a:buFont typeface="Arial"/>
              <a:buChar char="•"/>
              <a:defRPr sz="2801"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499"/>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63" algn="l" rtl="0">
              <a:lnSpc>
                <a:spcPct val="90000"/>
              </a:lnSpc>
              <a:spcBef>
                <a:spcPts val="499"/>
              </a:spcBef>
              <a:spcAft>
                <a:spcPts val="0"/>
              </a:spcAft>
              <a:buClr>
                <a:schemeClr val="dk1"/>
              </a:buClr>
              <a:buSzPts val="2001"/>
              <a:buFont typeface="Arial"/>
              <a:buChar char="•"/>
              <a:defRPr sz="2001" b="0" i="0" u="none" strike="noStrike" cap="none">
                <a:solidFill>
                  <a:schemeClr val="dk1"/>
                </a:solidFill>
                <a:latin typeface="Calibri"/>
                <a:ea typeface="Calibri"/>
                <a:cs typeface="Calibri"/>
                <a:sym typeface="Calibri"/>
              </a:defRPr>
            </a:lvl3pPr>
            <a:lvl4pPr marL="1828800" marR="0" lvl="3"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4pPr>
            <a:lvl5pPr marL="2286000" marR="0" lvl="4"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5pPr>
            <a:lvl6pPr marL="2743200" marR="0" lvl="5"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6pPr>
            <a:lvl7pPr marL="3200400" marR="0" lvl="6"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7pPr>
            <a:lvl8pPr marL="3657600" marR="0" lvl="7"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8pPr>
            <a:lvl9pPr marL="4114800" marR="0" lvl="8" indent="-342963" algn="l" rtl="0">
              <a:lnSpc>
                <a:spcPct val="90000"/>
              </a:lnSpc>
              <a:spcBef>
                <a:spcPts val="499"/>
              </a:spcBef>
              <a:spcAft>
                <a:spcPts val="0"/>
              </a:spcAft>
              <a:buClr>
                <a:schemeClr val="dk1"/>
              </a:buClr>
              <a:buSzPts val="1801"/>
              <a:buFont typeface="Arial"/>
              <a:buChar char="•"/>
              <a:defRPr sz="1801" b="0" i="0" u="none" strike="noStrike" cap="none">
                <a:solidFill>
                  <a:schemeClr val="dk1"/>
                </a:solidFill>
                <a:latin typeface="Calibri"/>
                <a:ea typeface="Calibri"/>
                <a:cs typeface="Calibri"/>
                <a:sym typeface="Calibri"/>
              </a:defRPr>
            </a:lvl9pPr>
          </a:lstStyle>
          <a:p>
            <a:endParaRPr/>
          </a:p>
        </p:txBody>
      </p:sp>
      <p:sp>
        <p:nvSpPr>
          <p:cNvPr id="59" name="Google Shape;59;p45"/>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1">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5"/>
          <p:cNvSpPr txBox="1">
            <a:spLocks noGrp="1"/>
          </p:cNvSpPr>
          <p:nvPr>
            <p:ph type="ftr" idx="11"/>
          </p:nvPr>
        </p:nvSpPr>
        <p:spPr>
          <a:xfrm>
            <a:off x="3941286" y="6366986"/>
            <a:ext cx="4114801"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1">
                <a:solidFill>
                  <a:srgbClr val="88A3D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1" name="Google Shape;61;p45"/>
          <p:cNvSpPr txBox="1">
            <a:spLocks noGrp="1"/>
          </p:cNvSpPr>
          <p:nvPr>
            <p:ph type="sldNum" idx="12"/>
          </p:nvPr>
        </p:nvSpPr>
        <p:spPr>
          <a:xfrm>
            <a:off x="8610602"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1">
                <a:solidFill>
                  <a:srgbClr val="88A3D2"/>
                </a:solidFill>
                <a:latin typeface="Calibri"/>
                <a:ea typeface="Calibri"/>
                <a:cs typeface="Calibri"/>
                <a:sym typeface="Calibri"/>
              </a:defRPr>
            </a:lvl1pPr>
            <a:lvl2pPr marL="0" marR="0" lvl="1" indent="0" algn="r" rtl="0">
              <a:spcBef>
                <a:spcPts val="0"/>
              </a:spcBef>
              <a:buNone/>
              <a:defRPr sz="1201">
                <a:solidFill>
                  <a:srgbClr val="88A3D2"/>
                </a:solidFill>
                <a:latin typeface="Calibri"/>
                <a:ea typeface="Calibri"/>
                <a:cs typeface="Calibri"/>
                <a:sym typeface="Calibri"/>
              </a:defRPr>
            </a:lvl2pPr>
            <a:lvl3pPr marL="0" marR="0" lvl="2" indent="0" algn="r" rtl="0">
              <a:spcBef>
                <a:spcPts val="0"/>
              </a:spcBef>
              <a:buNone/>
              <a:defRPr sz="1201">
                <a:solidFill>
                  <a:srgbClr val="88A3D2"/>
                </a:solidFill>
                <a:latin typeface="Calibri"/>
                <a:ea typeface="Calibri"/>
                <a:cs typeface="Calibri"/>
                <a:sym typeface="Calibri"/>
              </a:defRPr>
            </a:lvl3pPr>
            <a:lvl4pPr marL="0" marR="0" lvl="3" indent="0" algn="r" rtl="0">
              <a:spcBef>
                <a:spcPts val="0"/>
              </a:spcBef>
              <a:buNone/>
              <a:defRPr sz="1201">
                <a:solidFill>
                  <a:srgbClr val="88A3D2"/>
                </a:solidFill>
                <a:latin typeface="Calibri"/>
                <a:ea typeface="Calibri"/>
                <a:cs typeface="Calibri"/>
                <a:sym typeface="Calibri"/>
              </a:defRPr>
            </a:lvl4pPr>
            <a:lvl5pPr marL="0" marR="0" lvl="4" indent="0" algn="r" rtl="0">
              <a:spcBef>
                <a:spcPts val="0"/>
              </a:spcBef>
              <a:buNone/>
              <a:defRPr sz="1201">
                <a:solidFill>
                  <a:srgbClr val="88A3D2"/>
                </a:solidFill>
                <a:latin typeface="Calibri"/>
                <a:ea typeface="Calibri"/>
                <a:cs typeface="Calibri"/>
                <a:sym typeface="Calibri"/>
              </a:defRPr>
            </a:lvl5pPr>
            <a:lvl6pPr marL="0" marR="0" lvl="5" indent="0" algn="r" rtl="0">
              <a:spcBef>
                <a:spcPts val="0"/>
              </a:spcBef>
              <a:buNone/>
              <a:defRPr sz="1201">
                <a:solidFill>
                  <a:srgbClr val="88A3D2"/>
                </a:solidFill>
                <a:latin typeface="Calibri"/>
                <a:ea typeface="Calibri"/>
                <a:cs typeface="Calibri"/>
                <a:sym typeface="Calibri"/>
              </a:defRPr>
            </a:lvl6pPr>
            <a:lvl7pPr marL="0" marR="0" lvl="6" indent="0" algn="r" rtl="0">
              <a:spcBef>
                <a:spcPts val="0"/>
              </a:spcBef>
              <a:buNone/>
              <a:defRPr sz="1201">
                <a:solidFill>
                  <a:srgbClr val="88A3D2"/>
                </a:solidFill>
                <a:latin typeface="Calibri"/>
                <a:ea typeface="Calibri"/>
                <a:cs typeface="Calibri"/>
                <a:sym typeface="Calibri"/>
              </a:defRPr>
            </a:lvl7pPr>
            <a:lvl8pPr marL="0" marR="0" lvl="7" indent="0" algn="r" rtl="0">
              <a:spcBef>
                <a:spcPts val="0"/>
              </a:spcBef>
              <a:buNone/>
              <a:defRPr sz="1201">
                <a:solidFill>
                  <a:srgbClr val="88A3D2"/>
                </a:solidFill>
                <a:latin typeface="Calibri"/>
                <a:ea typeface="Calibri"/>
                <a:cs typeface="Calibri"/>
                <a:sym typeface="Calibri"/>
              </a:defRPr>
            </a:lvl8pPr>
            <a:lvl9pPr marL="0" marR="0" lvl="8" indent="0" algn="r" rtl="0">
              <a:spcBef>
                <a:spcPts val="0"/>
              </a:spcBef>
              <a:buNone/>
              <a:defRPr sz="1201">
                <a:solidFill>
                  <a:srgbClr val="88A3D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45"/>
          <p:cNvPicPr preferRelativeResize="0"/>
          <p:nvPr/>
        </p:nvPicPr>
        <p:blipFill rotWithShape="1">
          <a:blip r:embed="rId8">
            <a:alphaModFix/>
          </a:blip>
          <a:srcRect/>
          <a:stretch/>
        </p:blipFill>
        <p:spPr>
          <a:xfrm>
            <a:off x="9608718" y="130147"/>
            <a:ext cx="2438400" cy="677333"/>
          </a:xfrm>
          <a:prstGeom prst="rect">
            <a:avLst/>
          </a:prstGeom>
          <a:noFill/>
          <a:ln>
            <a:noFill/>
          </a:ln>
        </p:spPr>
      </p:pic>
      <p:cxnSp>
        <p:nvCxnSpPr>
          <p:cNvPr id="63" name="Google Shape;63;p45"/>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64" name="Google Shape;64;p45"/>
          <p:cNvSpPr/>
          <p:nvPr/>
        </p:nvSpPr>
        <p:spPr>
          <a:xfrm>
            <a:off x="0" y="6396911"/>
            <a:ext cx="12192000" cy="46108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45"/>
          <p:cNvSpPr txBox="1"/>
          <p:nvPr/>
        </p:nvSpPr>
        <p:spPr>
          <a:xfrm>
            <a:off x="838201" y="6448427"/>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66" name="Google Shape;66;p45"/>
          <p:cNvSpPr txBox="1"/>
          <p:nvPr/>
        </p:nvSpPr>
        <p:spPr>
          <a:xfrm>
            <a:off x="8763002" y="6448427"/>
            <a:ext cx="274320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lt1"/>
                </a:solidFill>
                <a:latin typeface="Calibri"/>
                <a:ea typeface="Calibri"/>
                <a:cs typeface="Calibri"/>
                <a:sym typeface="Calibri"/>
              </a:rPr>
              <a:t>‹#›</a:t>
            </a:fld>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5032629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pixnio.com/tr/dokular/kagit-dokusu/esleme-kagit-mavi"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pxfuel.com/en/search?q=clini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fif"/><Relationship Id="rId3" Type="http://schemas.openxmlformats.org/officeDocument/2006/relationships/image" Target="../media/image3.png"/><Relationship Id="rId7" Type="http://schemas.openxmlformats.org/officeDocument/2006/relationships/image" Target="../media/image7.jfif"/><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en.wikipedia.org/wiki/List_of_states_and_territories_of_the_United_States_by_populatio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
          <p:cNvSpPr txBox="1">
            <a:spLocks noGrp="1"/>
          </p:cNvSpPr>
          <p:nvPr>
            <p:ph type="ctrTitle"/>
          </p:nvPr>
        </p:nvSpPr>
        <p:spPr>
          <a:xfrm>
            <a:off x="540217" y="2639687"/>
            <a:ext cx="10988843" cy="204269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1"/>
              </a:buClr>
              <a:buSzPts val="3600"/>
              <a:buFont typeface="Arial"/>
              <a:buNone/>
            </a:pPr>
            <a:br>
              <a:rPr lang="en-US" sz="3600" dirty="0">
                <a:latin typeface="+mj-lt"/>
                <a:ea typeface="Calibri" panose="020F0502020204030204" pitchFamily="34" charset="0"/>
                <a:cs typeface="Calibri" panose="020F0502020204030204" pitchFamily="34" charset="0"/>
                <a:sym typeface="Arial"/>
              </a:rPr>
            </a:br>
            <a:br>
              <a:rPr lang="en-US" sz="3600" dirty="0">
                <a:latin typeface="+mj-lt"/>
                <a:ea typeface="Calibri" panose="020F0502020204030204" pitchFamily="34" charset="0"/>
                <a:cs typeface="Calibri" panose="020F0502020204030204" pitchFamily="34" charset="0"/>
                <a:sym typeface="Arial"/>
              </a:rPr>
            </a:br>
            <a:br>
              <a:rPr lang="en-US" sz="3600" dirty="0">
                <a:latin typeface="+mj-lt"/>
                <a:ea typeface="Calibri" panose="020F0502020204030204" pitchFamily="34" charset="0"/>
                <a:cs typeface="Calibri" panose="020F0502020204030204" pitchFamily="34" charset="0"/>
                <a:sym typeface="Arial"/>
              </a:rPr>
            </a:br>
            <a:br>
              <a:rPr lang="en-US" sz="3600" dirty="0">
                <a:latin typeface="+mj-lt"/>
                <a:ea typeface="Calibri" panose="020F0502020204030204" pitchFamily="34" charset="0"/>
                <a:cs typeface="Calibri" panose="020F0502020204030204" pitchFamily="34" charset="0"/>
                <a:sym typeface="Arial"/>
              </a:rPr>
            </a:br>
            <a:r>
              <a:rPr lang="en-US" sz="3600" dirty="0">
                <a:latin typeface="+mj-lt"/>
                <a:ea typeface="Calibri" panose="020F0502020204030204" pitchFamily="34" charset="0"/>
                <a:cs typeface="Calibri" panose="020F0502020204030204" pitchFamily="34" charset="0"/>
                <a:sym typeface="Arial"/>
              </a:rPr>
              <a:t>Clinical Strategy Committee:</a:t>
            </a:r>
            <a:br>
              <a:rPr lang="en-US" sz="3600" dirty="0">
                <a:latin typeface="+mj-lt"/>
                <a:ea typeface="Calibri" panose="020F0502020204030204" pitchFamily="34" charset="0"/>
                <a:cs typeface="Calibri" panose="020F0502020204030204" pitchFamily="34" charset="0"/>
                <a:sym typeface="Arial"/>
              </a:rPr>
            </a:br>
            <a:r>
              <a:rPr lang="en-US" sz="3600" dirty="0">
                <a:latin typeface="+mj-lt"/>
                <a:ea typeface="Calibri" panose="020F0502020204030204" pitchFamily="34" charset="0"/>
                <a:cs typeface="Calibri" panose="020F0502020204030204" pitchFamily="34" charset="0"/>
                <a:sym typeface="Arial"/>
              </a:rPr>
              <a:t>Addressing Alcohol Use Disorder Among Patients in Primary Care </a:t>
            </a:r>
            <a:endParaRPr dirty="0">
              <a:latin typeface="+mj-lt"/>
              <a:ea typeface="Calibri" panose="020F0502020204030204" pitchFamily="34" charset="0"/>
              <a:cs typeface="Calibri" panose="020F0502020204030204" pitchFamily="34" charset="0"/>
            </a:endParaRPr>
          </a:p>
        </p:txBody>
      </p:sp>
      <p:sp>
        <p:nvSpPr>
          <p:cNvPr id="73" name="Google Shape;73;p1"/>
          <p:cNvSpPr txBox="1">
            <a:spLocks noGrp="1"/>
          </p:cNvSpPr>
          <p:nvPr>
            <p:ph type="subTitle" idx="1"/>
          </p:nvPr>
        </p:nvSpPr>
        <p:spPr>
          <a:xfrm>
            <a:off x="601578" y="4569524"/>
            <a:ext cx="10988843" cy="1010654"/>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Clr>
                <a:schemeClr val="dk1"/>
              </a:buClr>
              <a:buSzPts val="2400"/>
              <a:buNone/>
            </a:pPr>
            <a:endParaRPr dirty="0">
              <a:latin typeface="+mj-lt"/>
            </a:endParaRPr>
          </a:p>
          <a:p>
            <a:pPr marL="0" lvl="0" indent="0" algn="ctr" rtl="0">
              <a:lnSpc>
                <a:spcPct val="120000"/>
              </a:lnSpc>
              <a:spcBef>
                <a:spcPts val="0"/>
              </a:spcBef>
              <a:spcAft>
                <a:spcPts val="0"/>
              </a:spcAft>
              <a:buClr>
                <a:schemeClr val="dk1"/>
              </a:buClr>
              <a:buSzPts val="2400"/>
              <a:buNone/>
            </a:pPr>
            <a:r>
              <a:rPr lang="en-US" dirty="0">
                <a:latin typeface="+mj-lt"/>
              </a:rPr>
              <a:t>9/20/24</a:t>
            </a:r>
            <a:endParaRPr dirty="0">
              <a:latin typeface="+mj-lt"/>
            </a:endParaRPr>
          </a:p>
        </p:txBody>
      </p:sp>
      <p:sp>
        <p:nvSpPr>
          <p:cNvPr id="74" name="Google Shape;74;p1"/>
          <p:cNvSpPr/>
          <p:nvPr/>
        </p:nvSpPr>
        <p:spPr>
          <a:xfrm>
            <a:off x="2011680" y="6463704"/>
            <a:ext cx="9144000" cy="42663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75" name="Google Shape;75;p1"/>
          <p:cNvSpPr txBox="1"/>
          <p:nvPr/>
        </p:nvSpPr>
        <p:spPr>
          <a:xfrm>
            <a:off x="540217" y="6488668"/>
            <a:ext cx="1851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dirty="0"/>
          </a:p>
        </p:txBody>
      </p:sp>
      <p:sp>
        <p:nvSpPr>
          <p:cNvPr id="76" name="Google Shape;76;p1"/>
          <p:cNvSpPr/>
          <p:nvPr/>
        </p:nvSpPr>
        <p:spPr>
          <a:xfrm>
            <a:off x="3479979" y="946231"/>
            <a:ext cx="5156021" cy="137273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77" name="Google Shape;77;p1"/>
          <p:cNvPicPr preferRelativeResize="0"/>
          <p:nvPr/>
        </p:nvPicPr>
        <p:blipFill rotWithShape="1">
          <a:blip r:embed="rId3">
            <a:alphaModFix/>
          </a:blip>
          <a:srcRect/>
          <a:stretch/>
        </p:blipFill>
        <p:spPr>
          <a:xfrm>
            <a:off x="3479964" y="946234"/>
            <a:ext cx="5116492" cy="1656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Google Shape;134;g2f588b18109_0_147"/>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5" name="Google Shape;132;g2f588b18109_0_147">
            <a:extLst>
              <a:ext uri="{FF2B5EF4-FFF2-40B4-BE49-F238E27FC236}">
                <a16:creationId xmlns:a16="http://schemas.microsoft.com/office/drawing/2014/main" id="{5A10E34D-4B68-F69F-434B-F4EEC0622038}"/>
              </a:ext>
            </a:extLst>
          </p:cNvPr>
          <p:cNvSpPr txBox="1">
            <a:spLocks/>
          </p:cNvSpPr>
          <p:nvPr/>
        </p:nvSpPr>
        <p:spPr>
          <a:xfrm>
            <a:off x="477078" y="966899"/>
            <a:ext cx="4296941" cy="5041153"/>
          </a:xfrm>
          <a:prstGeom prst="rect">
            <a:avLst/>
          </a:prstGeom>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endParaRPr lang="en-US" sz="2000" b="1" dirty="0">
              <a:latin typeface="+mj-lt"/>
              <a:ea typeface="Calibri" panose="020F0502020204030204" pitchFamily="34" charset="0"/>
              <a:cs typeface="Calibri" panose="020F0502020204030204" pitchFamily="34" charset="0"/>
            </a:endParaRPr>
          </a:p>
          <a:p>
            <a:pPr marL="342900" indent="-342900">
              <a:lnSpc>
                <a:spcPct val="115000"/>
              </a:lnSpc>
              <a:buSzPts val="2100"/>
              <a:buFont typeface="Arial" panose="020B0604020202020204" pitchFamily="34" charset="0"/>
              <a:buChar char="•"/>
            </a:pPr>
            <a:r>
              <a:rPr lang="en-US" sz="2000" dirty="0">
                <a:solidFill>
                  <a:schemeClr val="accent6"/>
                </a:solidFill>
                <a:latin typeface="+mj-lt"/>
                <a:ea typeface="Calibri" panose="020F0502020204030204" pitchFamily="34" charset="0"/>
                <a:cs typeface="Calibri" panose="020F0502020204030204" pitchFamily="34" charset="0"/>
              </a:rPr>
              <a:t>Nearly </a:t>
            </a:r>
            <a:r>
              <a:rPr lang="en-US" sz="2000" b="1" dirty="0">
                <a:solidFill>
                  <a:schemeClr val="accent6"/>
                </a:solidFill>
                <a:latin typeface="+mj-lt"/>
                <a:ea typeface="Calibri" panose="020F0502020204030204" pitchFamily="34" charset="0"/>
                <a:cs typeface="Calibri" panose="020F0502020204030204" pitchFamily="34" charset="0"/>
              </a:rPr>
              <a:t>1 in 3 US adults have risky alcohol use </a:t>
            </a:r>
            <a:r>
              <a:rPr lang="en-US" sz="2000" dirty="0">
                <a:solidFill>
                  <a:schemeClr val="accent6"/>
                </a:solidFill>
                <a:latin typeface="+mj-lt"/>
                <a:ea typeface="Calibri" panose="020F0502020204030204" pitchFamily="34" charset="0"/>
                <a:cs typeface="Calibri" panose="020F0502020204030204" pitchFamily="34" charset="0"/>
              </a:rPr>
              <a:t>according to NIAAA estimates. Alcohol use disorder has been estimated to affect 29% of adults in the US in their lifetimes.</a:t>
            </a:r>
          </a:p>
          <a:p>
            <a:pPr indent="-361942">
              <a:lnSpc>
                <a:spcPct val="115000"/>
              </a:lnSpc>
              <a:buSzPts val="2100"/>
              <a:buFont typeface="Calibri"/>
              <a:buChar char="-"/>
            </a:pPr>
            <a:endParaRPr lang="en-US" sz="2000" dirty="0">
              <a:solidFill>
                <a:schemeClr val="accent6"/>
              </a:solidFill>
              <a:latin typeface="+mj-lt"/>
              <a:ea typeface="Calibri" panose="020F0502020204030204" pitchFamily="34" charset="0"/>
              <a:cs typeface="Calibri" panose="020F0502020204030204" pitchFamily="34" charset="0"/>
            </a:endParaRPr>
          </a:p>
          <a:p>
            <a:pPr marL="342900" indent="-342900">
              <a:lnSpc>
                <a:spcPct val="115000"/>
              </a:lnSpc>
              <a:buSzPts val="2100"/>
              <a:buFont typeface="Arial" panose="020B0604020202020204" pitchFamily="34" charset="0"/>
              <a:buChar char="•"/>
            </a:pPr>
            <a:r>
              <a:rPr lang="en-US" sz="2000" dirty="0">
                <a:solidFill>
                  <a:schemeClr val="accent6"/>
                </a:solidFill>
                <a:latin typeface="+mj-lt"/>
                <a:ea typeface="Calibri" panose="020F0502020204030204" pitchFamily="34" charset="0"/>
                <a:cs typeface="Calibri" panose="020F0502020204030204" pitchFamily="34" charset="0"/>
              </a:rPr>
              <a:t>Excessive alcohol use is the </a:t>
            </a:r>
            <a:r>
              <a:rPr lang="en-US" sz="2000" b="1" dirty="0">
                <a:solidFill>
                  <a:schemeClr val="accent6"/>
                </a:solidFill>
                <a:latin typeface="+mj-lt"/>
                <a:ea typeface="Calibri" panose="020F0502020204030204" pitchFamily="34" charset="0"/>
                <a:cs typeface="Calibri" panose="020F0502020204030204" pitchFamily="34" charset="0"/>
              </a:rPr>
              <a:t>third</a:t>
            </a:r>
            <a:r>
              <a:rPr lang="en-US" sz="2000" dirty="0">
                <a:solidFill>
                  <a:schemeClr val="accent6"/>
                </a:solidFill>
                <a:latin typeface="+mj-lt"/>
                <a:ea typeface="Calibri" panose="020F0502020204030204" pitchFamily="34" charset="0"/>
                <a:cs typeface="Calibri" panose="020F0502020204030204" pitchFamily="34" charset="0"/>
              </a:rPr>
              <a:t> most common cause of preventable death in the US and is estimated to cause </a:t>
            </a:r>
            <a:r>
              <a:rPr lang="en-US" sz="2000" b="1" dirty="0">
                <a:solidFill>
                  <a:schemeClr val="accent6"/>
                </a:solidFill>
                <a:latin typeface="+mj-lt"/>
                <a:ea typeface="Calibri" panose="020F0502020204030204" pitchFamily="34" charset="0"/>
                <a:cs typeface="Calibri" panose="020F0502020204030204" pitchFamily="34" charset="0"/>
              </a:rPr>
              <a:t>1 in 10 deaths </a:t>
            </a:r>
            <a:r>
              <a:rPr lang="en-US" sz="2000" dirty="0">
                <a:solidFill>
                  <a:schemeClr val="accent6"/>
                </a:solidFill>
                <a:latin typeface="+mj-lt"/>
                <a:ea typeface="Calibri" panose="020F0502020204030204" pitchFamily="34" charset="0"/>
                <a:cs typeface="Calibri" panose="020F0502020204030204" pitchFamily="34" charset="0"/>
              </a:rPr>
              <a:t>among working-age adults in the US.</a:t>
            </a:r>
            <a:r>
              <a:rPr lang="en-US" sz="2000" baseline="30000" dirty="0">
                <a:solidFill>
                  <a:schemeClr val="accent6"/>
                </a:solidFill>
                <a:latin typeface="+mj-lt"/>
                <a:ea typeface="Calibri" panose="020F0502020204030204" pitchFamily="34" charset="0"/>
                <a:cs typeface="Calibri" panose="020F0502020204030204" pitchFamily="34" charset="0"/>
              </a:rPr>
              <a:t>(3)</a:t>
            </a:r>
            <a:endParaRPr lang="en-US" sz="2000" dirty="0">
              <a:solidFill>
                <a:schemeClr val="accent6"/>
              </a:solidFill>
              <a:latin typeface="+mj-lt"/>
              <a:ea typeface="Calibri" panose="020F0502020204030204" pitchFamily="34" charset="0"/>
              <a:cs typeface="Calibri" panose="020F0502020204030204" pitchFamily="34" charset="0"/>
            </a:endParaRPr>
          </a:p>
        </p:txBody>
      </p:sp>
      <p:pic>
        <p:nvPicPr>
          <p:cNvPr id="6" name="Google Shape;133;g2f588b18109_0_147">
            <a:extLst>
              <a:ext uri="{FF2B5EF4-FFF2-40B4-BE49-F238E27FC236}">
                <a16:creationId xmlns:a16="http://schemas.microsoft.com/office/drawing/2014/main" id="{F8015E80-A82D-8E86-0B04-101CB29510F4}"/>
              </a:ext>
            </a:extLst>
          </p:cNvPr>
          <p:cNvPicPr preferRelativeResize="0"/>
          <p:nvPr/>
        </p:nvPicPr>
        <p:blipFill>
          <a:blip r:embed="rId3">
            <a:alphaModFix/>
          </a:blip>
          <a:stretch>
            <a:fillRect/>
          </a:stretch>
        </p:blipFill>
        <p:spPr>
          <a:xfrm>
            <a:off x="5244016" y="1296958"/>
            <a:ext cx="6470906" cy="4711100"/>
          </a:xfrm>
          <a:prstGeom prst="rect">
            <a:avLst/>
          </a:prstGeom>
          <a:noFill/>
          <a:ln>
            <a:noFill/>
          </a:ln>
        </p:spPr>
      </p:pic>
      <p:sp>
        <p:nvSpPr>
          <p:cNvPr id="7" name="TextBox 6">
            <a:extLst>
              <a:ext uri="{FF2B5EF4-FFF2-40B4-BE49-F238E27FC236}">
                <a16:creationId xmlns:a16="http://schemas.microsoft.com/office/drawing/2014/main" id="{D6AFAA5D-6427-9F4F-3A35-27F41C706404}"/>
              </a:ext>
            </a:extLst>
          </p:cNvPr>
          <p:cNvSpPr txBox="1"/>
          <p:nvPr/>
        </p:nvSpPr>
        <p:spPr>
          <a:xfrm>
            <a:off x="5692725" y="739875"/>
            <a:ext cx="5573487" cy="584775"/>
          </a:xfrm>
          <a:prstGeom prst="rect">
            <a:avLst/>
          </a:prstGeom>
          <a:noFill/>
        </p:spPr>
        <p:txBody>
          <a:bodyPr wrap="square" rtlCol="0">
            <a:spAutoFit/>
          </a:bodyPr>
          <a:lstStyle/>
          <a:p>
            <a:pPr algn="ctr"/>
            <a:r>
              <a:rPr lang="en-US" sz="3200" b="1" dirty="0">
                <a:solidFill>
                  <a:schemeClr val="accent1"/>
                </a:solidFill>
                <a:latin typeface="+mj-lt"/>
                <a:ea typeface="Calibri" panose="020F0502020204030204" pitchFamily="34" charset="0"/>
                <a:cs typeface="Calibri" panose="020F0502020204030204" pitchFamily="34" charset="0"/>
              </a:rPr>
              <a:t>Spectrum of Alcohol Use</a:t>
            </a:r>
            <a:r>
              <a:rPr lang="en-US" sz="3200" baseline="30000" dirty="0">
                <a:solidFill>
                  <a:schemeClr val="accent1"/>
                </a:solidFill>
                <a:latin typeface="+mj-lt"/>
                <a:ea typeface="Calibri" panose="020F0502020204030204" pitchFamily="34" charset="0"/>
                <a:cs typeface="Calibri" panose="020F0502020204030204" pitchFamily="34" charset="0"/>
              </a:rPr>
              <a:t>(4)</a:t>
            </a:r>
            <a:r>
              <a:rPr lang="en-US" sz="3200" b="1" dirty="0">
                <a:solidFill>
                  <a:schemeClr val="accent1"/>
                </a:solidFill>
                <a:latin typeface="+mj-lt"/>
                <a:ea typeface="Calibri" panose="020F0502020204030204" pitchFamily="34" charset="0"/>
                <a:cs typeface="Calibri" panose="020F0502020204030204" pitchFamily="34" charset="0"/>
              </a:rPr>
              <a:t> </a:t>
            </a:r>
          </a:p>
        </p:txBody>
      </p:sp>
      <p:sp>
        <p:nvSpPr>
          <p:cNvPr id="2" name="Google Shape;86;p2">
            <a:extLst>
              <a:ext uri="{FF2B5EF4-FFF2-40B4-BE49-F238E27FC236}">
                <a16:creationId xmlns:a16="http://schemas.microsoft.com/office/drawing/2014/main" id="{8D3E230B-340F-AA5D-40A2-414721E0F80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3" name="Google Shape;103;g2f588b18109_0_6"/>
          <p:cNvPicPr preferRelativeResize="0"/>
          <p:nvPr/>
        </p:nvPicPr>
        <p:blipFill>
          <a:blip r:embed="rId3">
            <a:alphaModFix/>
          </a:blip>
          <a:stretch>
            <a:fillRect/>
          </a:stretch>
        </p:blipFill>
        <p:spPr>
          <a:xfrm>
            <a:off x="407316" y="1326976"/>
            <a:ext cx="10748364" cy="4759626"/>
          </a:xfrm>
          <a:prstGeom prst="rect">
            <a:avLst/>
          </a:prstGeom>
          <a:noFill/>
          <a:ln>
            <a:noFill/>
          </a:ln>
        </p:spPr>
      </p:pic>
      <p:sp>
        <p:nvSpPr>
          <p:cNvPr id="105" name="Google Shape;105;g2f588b18109_0_6"/>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106" name="Google Shape;106;g2f588b18109_0_6"/>
          <p:cNvSpPr txBox="1">
            <a:spLocks noGrp="1"/>
          </p:cNvSpPr>
          <p:nvPr>
            <p:ph type="title"/>
          </p:nvPr>
        </p:nvSpPr>
        <p:spPr>
          <a:xfrm>
            <a:off x="-748066" y="-54448"/>
            <a:ext cx="10515600" cy="775542"/>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600" dirty="0">
                <a:latin typeface="+mj-lt"/>
              </a:rPr>
              <a:t>Prevalence of Substance Use in US</a:t>
            </a:r>
            <a:endParaRPr sz="3600" dirty="0">
              <a:latin typeface="+mj-lt"/>
            </a:endParaRPr>
          </a:p>
        </p:txBody>
      </p:sp>
      <p:sp>
        <p:nvSpPr>
          <p:cNvPr id="3" name="Google Shape;86;p2">
            <a:extLst>
              <a:ext uri="{FF2B5EF4-FFF2-40B4-BE49-F238E27FC236}">
                <a16:creationId xmlns:a16="http://schemas.microsoft.com/office/drawing/2014/main" id="{B26931AE-2032-E138-6B3B-2FD7AAE45EA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4" name="TextBox 3">
            <a:extLst>
              <a:ext uri="{FF2B5EF4-FFF2-40B4-BE49-F238E27FC236}">
                <a16:creationId xmlns:a16="http://schemas.microsoft.com/office/drawing/2014/main" id="{627A814E-D0A7-165D-BDD3-998B9989445C}"/>
              </a:ext>
            </a:extLst>
          </p:cNvPr>
          <p:cNvSpPr txBox="1"/>
          <p:nvPr/>
        </p:nvSpPr>
        <p:spPr>
          <a:xfrm>
            <a:off x="565079" y="1109609"/>
            <a:ext cx="9202455" cy="400110"/>
          </a:xfrm>
          <a:prstGeom prst="rect">
            <a:avLst/>
          </a:prstGeom>
          <a:noFill/>
        </p:spPr>
        <p:txBody>
          <a:bodyPr wrap="square" rtlCol="0">
            <a:spAutoFit/>
          </a:bodyPr>
          <a:lstStyle/>
          <a:p>
            <a:r>
              <a:rPr lang="en-US" sz="2000" b="1" dirty="0"/>
              <a:t>Past month substance use: Among People Aged 12 or older in 2023</a:t>
            </a:r>
            <a:r>
              <a:rPr lang="en-US" sz="2000" baseline="30000" dirty="0"/>
              <a:t>(5)</a:t>
            </a:r>
            <a:endParaRPr lang="en-US" sz="20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2" name="Google Shape;152;g2f588b18109_0_180"/>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pic>
        <p:nvPicPr>
          <p:cNvPr id="4" name="Google Shape;151;g2f588b18109_0_180">
            <a:extLst>
              <a:ext uri="{FF2B5EF4-FFF2-40B4-BE49-F238E27FC236}">
                <a16:creationId xmlns:a16="http://schemas.microsoft.com/office/drawing/2014/main" id="{2FA33F78-B308-E5E0-F3A5-8EE8F2369FDC}"/>
              </a:ext>
            </a:extLst>
          </p:cNvPr>
          <p:cNvPicPr preferRelativeResize="0"/>
          <p:nvPr/>
        </p:nvPicPr>
        <p:blipFill>
          <a:blip r:embed="rId3">
            <a:alphaModFix/>
          </a:blip>
          <a:stretch>
            <a:fillRect/>
          </a:stretch>
        </p:blipFill>
        <p:spPr>
          <a:xfrm>
            <a:off x="1664125" y="1301967"/>
            <a:ext cx="8863748" cy="4914349"/>
          </a:xfrm>
          <a:prstGeom prst="rect">
            <a:avLst/>
          </a:prstGeom>
          <a:noFill/>
          <a:ln>
            <a:noFill/>
          </a:ln>
        </p:spPr>
      </p:pic>
      <p:sp>
        <p:nvSpPr>
          <p:cNvPr id="5" name="Google Shape;149;g2f588b18109_0_180">
            <a:extLst>
              <a:ext uri="{FF2B5EF4-FFF2-40B4-BE49-F238E27FC236}">
                <a16:creationId xmlns:a16="http://schemas.microsoft.com/office/drawing/2014/main" id="{80492790-DEF3-FD77-EF8D-3B2F4C70AACF}"/>
              </a:ext>
            </a:extLst>
          </p:cNvPr>
          <p:cNvSpPr txBox="1">
            <a:spLocks/>
          </p:cNvSpPr>
          <p:nvPr/>
        </p:nvSpPr>
        <p:spPr>
          <a:xfrm>
            <a:off x="-311332" y="77475"/>
            <a:ext cx="10515601" cy="621622"/>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1"/>
                </a:solidFill>
                <a:latin typeface="+mj-lt"/>
                <a:ea typeface="Calibri" panose="020F0502020204030204" pitchFamily="34" charset="0"/>
                <a:cs typeface="Calibri" panose="020F0502020204030204" pitchFamily="34" charset="0"/>
              </a:rPr>
              <a:t>COVID-19 impact on Alcohol Related Deaths</a:t>
            </a:r>
          </a:p>
        </p:txBody>
      </p:sp>
      <p:sp>
        <p:nvSpPr>
          <p:cNvPr id="2" name="Google Shape;86;p2">
            <a:extLst>
              <a:ext uri="{FF2B5EF4-FFF2-40B4-BE49-F238E27FC236}">
                <a16:creationId xmlns:a16="http://schemas.microsoft.com/office/drawing/2014/main" id="{0F3CFD5A-6C93-B06F-E2E8-C0CCB3B14394}"/>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TextBox 2">
            <a:extLst>
              <a:ext uri="{FF2B5EF4-FFF2-40B4-BE49-F238E27FC236}">
                <a16:creationId xmlns:a16="http://schemas.microsoft.com/office/drawing/2014/main" id="{A87EEAE6-D9F5-712A-542A-10A944E6F494}"/>
              </a:ext>
            </a:extLst>
          </p:cNvPr>
          <p:cNvSpPr txBox="1"/>
          <p:nvPr/>
        </p:nvSpPr>
        <p:spPr>
          <a:xfrm>
            <a:off x="9088244" y="1246213"/>
            <a:ext cx="372465" cy="261610"/>
          </a:xfrm>
          <a:prstGeom prst="rect">
            <a:avLst/>
          </a:prstGeom>
          <a:noFill/>
        </p:spPr>
        <p:txBody>
          <a:bodyPr wrap="square" rtlCol="0">
            <a:spAutoFit/>
          </a:bodyPr>
          <a:lstStyle/>
          <a:p>
            <a:r>
              <a:rPr lang="en-US" sz="1100" dirty="0"/>
              <a:t>(6)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474997"/>
            <a:ext cx="11461750" cy="10636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endParaRPr lang="en-US" dirty="0"/>
          </a:p>
        </p:txBody>
      </p:sp>
      <p:sp>
        <p:nvSpPr>
          <p:cNvPr id="4" name="Title 3">
            <a:extLst>
              <a:ext uri="{FF2B5EF4-FFF2-40B4-BE49-F238E27FC236}">
                <a16:creationId xmlns:a16="http://schemas.microsoft.com/office/drawing/2014/main" id="{885485C5-8F6B-772C-8044-E73C831DBFE5}"/>
              </a:ext>
            </a:extLst>
          </p:cNvPr>
          <p:cNvSpPr>
            <a:spLocks noGrp="1"/>
          </p:cNvSpPr>
          <p:nvPr>
            <p:ph type="title"/>
          </p:nvPr>
        </p:nvSpPr>
        <p:spPr>
          <a:xfrm>
            <a:off x="838199" y="1006809"/>
            <a:ext cx="10515601" cy="2852737"/>
          </a:xfrm>
        </p:spPr>
        <p:txBody>
          <a:bodyPr>
            <a:normAutofit/>
          </a:bodyPr>
          <a:lstStyle/>
          <a:p>
            <a:r>
              <a:rPr lang="en-US" sz="4800" dirty="0">
                <a:latin typeface="+mj-lt"/>
              </a:rPr>
              <a:t>AUD in Rhode Island</a:t>
            </a:r>
            <a:endParaRPr lang="en-US" sz="6600" dirty="0">
              <a:latin typeface="+mj-lt"/>
            </a:endParaRPr>
          </a:p>
        </p:txBody>
      </p:sp>
      <p:pic>
        <p:nvPicPr>
          <p:cNvPr id="11" name="Picture 10">
            <a:extLst>
              <a:ext uri="{FF2B5EF4-FFF2-40B4-BE49-F238E27FC236}">
                <a16:creationId xmlns:a16="http://schemas.microsoft.com/office/drawing/2014/main" id="{8503125E-E36A-014F-5BB1-BA764C33B612}"/>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0334"/>
                    </a14:imgEffect>
                  </a14:imgLayer>
                </a14:imgProps>
              </a:ext>
              <a:ext uri="{837473B0-CC2E-450A-ABE3-18F120FF3D39}">
                <a1611:picAttrSrcUrl xmlns:a1611="http://schemas.microsoft.com/office/drawing/2016/11/main" r:id="rId5"/>
              </a:ext>
            </a:extLst>
          </a:blip>
          <a:srcRect/>
          <a:stretch/>
        </p:blipFill>
        <p:spPr>
          <a:xfrm>
            <a:off x="7279223" y="1903746"/>
            <a:ext cx="3568943" cy="3568943"/>
          </a:xfrm>
          <a:prstGeom prst="rect">
            <a:avLst/>
          </a:prstGeom>
        </p:spPr>
      </p:pic>
    </p:spTree>
    <p:extLst>
      <p:ext uri="{BB962C8B-B14F-4D97-AF65-F5344CB8AC3E}">
        <p14:creationId xmlns:p14="http://schemas.microsoft.com/office/powerpoint/2010/main" val="163760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05ECE8-946E-3D3E-9666-57E5636F31A2}"/>
              </a:ext>
            </a:extLst>
          </p:cNvPr>
          <p:cNvSpPr>
            <a:spLocks noGrp="1"/>
          </p:cNvSpPr>
          <p:nvPr>
            <p:ph type="body" idx="1"/>
          </p:nvPr>
        </p:nvSpPr>
        <p:spPr>
          <a:xfrm>
            <a:off x="3467100" y="2606675"/>
            <a:ext cx="7529764" cy="4351338"/>
          </a:xfrm>
        </p:spPr>
        <p:txBody>
          <a:bodyPr/>
          <a:lstStyle/>
          <a:p>
            <a:pPr marL="114300" indent="0">
              <a:buNone/>
            </a:pPr>
            <a:r>
              <a:rPr lang="en-US" b="1" dirty="0">
                <a:latin typeface="+mj-lt"/>
              </a:rPr>
              <a:t>In 2021, RI ranked 15</a:t>
            </a:r>
            <a:r>
              <a:rPr lang="en-US" b="1" baseline="30000" dirty="0">
                <a:latin typeface="+mj-lt"/>
              </a:rPr>
              <a:t>th</a:t>
            </a:r>
            <a:r>
              <a:rPr lang="en-US" b="1" dirty="0">
                <a:latin typeface="+mj-lt"/>
              </a:rPr>
              <a:t> highest consumer of alcohol in the US, with residents drinking 2.87 gallons of alcohol per capita, higher than the US average of 2.51 gallons of alcohol per capita.</a:t>
            </a:r>
            <a:r>
              <a:rPr lang="en-US" baseline="30000" dirty="0">
                <a:latin typeface="+mj-lt"/>
              </a:rPr>
              <a:t>(7)</a:t>
            </a:r>
            <a:r>
              <a:rPr lang="en-US" b="1" dirty="0">
                <a:latin typeface="+mj-lt"/>
              </a:rPr>
              <a:t> </a:t>
            </a:r>
          </a:p>
        </p:txBody>
      </p:sp>
      <p:sp>
        <p:nvSpPr>
          <p:cNvPr id="4" name="Flowchart: Connector 3">
            <a:extLst>
              <a:ext uri="{FF2B5EF4-FFF2-40B4-BE49-F238E27FC236}">
                <a16:creationId xmlns:a16="http://schemas.microsoft.com/office/drawing/2014/main" id="{98E52B0A-8509-9E1B-6178-3FEFAA7FEDB6}"/>
              </a:ext>
            </a:extLst>
          </p:cNvPr>
          <p:cNvSpPr/>
          <p:nvPr/>
        </p:nvSpPr>
        <p:spPr>
          <a:xfrm>
            <a:off x="1466850" y="2606675"/>
            <a:ext cx="1733550" cy="168592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15th</a:t>
            </a:r>
          </a:p>
        </p:txBody>
      </p:sp>
      <p:sp>
        <p:nvSpPr>
          <p:cNvPr id="2" name="Google Shape;86;p2">
            <a:extLst>
              <a:ext uri="{FF2B5EF4-FFF2-40B4-BE49-F238E27FC236}">
                <a16:creationId xmlns:a16="http://schemas.microsoft.com/office/drawing/2014/main" id="{37DFE63D-FCE0-BFC7-E1CA-1CB50174E816}"/>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154486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7" name="Google Shape;175;g2f588b18109_0_49">
            <a:extLst>
              <a:ext uri="{FF2B5EF4-FFF2-40B4-BE49-F238E27FC236}">
                <a16:creationId xmlns:a16="http://schemas.microsoft.com/office/drawing/2014/main" id="{33B71357-ADE3-AA66-91AA-33A21161BA4D}"/>
              </a:ext>
            </a:extLst>
          </p:cNvPr>
          <p:cNvSpPr txBox="1">
            <a:spLocks/>
          </p:cNvSpPr>
          <p:nvPr/>
        </p:nvSpPr>
        <p:spPr>
          <a:xfrm>
            <a:off x="459378" y="107256"/>
            <a:ext cx="10515601" cy="603260"/>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solidFill>
                  <a:schemeClr val="accent1"/>
                </a:solidFill>
                <a:latin typeface="+mj-lt"/>
                <a:ea typeface="Calibri" panose="020F0502020204030204" pitchFamily="34" charset="0"/>
                <a:cs typeface="Calibri" panose="020F0502020204030204" pitchFamily="34" charset="0"/>
              </a:rPr>
              <a:t>Alcohol Use in RI – Last 30 days</a:t>
            </a:r>
          </a:p>
        </p:txBody>
      </p:sp>
      <p:pic>
        <p:nvPicPr>
          <p:cNvPr id="8" name="Picture 7">
            <a:extLst>
              <a:ext uri="{FF2B5EF4-FFF2-40B4-BE49-F238E27FC236}">
                <a16:creationId xmlns:a16="http://schemas.microsoft.com/office/drawing/2014/main" id="{AE760D99-3EBD-89E0-0480-50064508EDFF}"/>
              </a:ext>
            </a:extLst>
          </p:cNvPr>
          <p:cNvPicPr>
            <a:picLocks noChangeAspect="1"/>
          </p:cNvPicPr>
          <p:nvPr/>
        </p:nvPicPr>
        <p:blipFill>
          <a:blip r:embed="rId3"/>
          <a:stretch>
            <a:fillRect/>
          </a:stretch>
        </p:blipFill>
        <p:spPr>
          <a:xfrm>
            <a:off x="176462" y="1478597"/>
            <a:ext cx="5919538" cy="3694292"/>
          </a:xfrm>
          <a:prstGeom prst="rect">
            <a:avLst/>
          </a:prstGeom>
          <a:ln>
            <a:solidFill>
              <a:schemeClr val="bg1"/>
            </a:solidFill>
          </a:ln>
        </p:spPr>
      </p:pic>
      <p:pic>
        <p:nvPicPr>
          <p:cNvPr id="10" name="Picture 9">
            <a:extLst>
              <a:ext uri="{FF2B5EF4-FFF2-40B4-BE49-F238E27FC236}">
                <a16:creationId xmlns:a16="http://schemas.microsoft.com/office/drawing/2014/main" id="{E37D7312-73A7-88A1-A617-EB595EACE257}"/>
              </a:ext>
            </a:extLst>
          </p:cNvPr>
          <p:cNvPicPr>
            <a:picLocks noChangeAspect="1"/>
          </p:cNvPicPr>
          <p:nvPr/>
        </p:nvPicPr>
        <p:blipFill>
          <a:blip r:embed="rId4"/>
          <a:stretch>
            <a:fillRect/>
          </a:stretch>
        </p:blipFill>
        <p:spPr>
          <a:xfrm>
            <a:off x="6079957" y="1478595"/>
            <a:ext cx="5887453" cy="3607206"/>
          </a:xfrm>
          <a:prstGeom prst="rect">
            <a:avLst/>
          </a:prstGeom>
        </p:spPr>
      </p:pic>
      <p:sp>
        <p:nvSpPr>
          <p:cNvPr id="12" name="Rectangle: Rounded Corners 11">
            <a:extLst>
              <a:ext uri="{FF2B5EF4-FFF2-40B4-BE49-F238E27FC236}">
                <a16:creationId xmlns:a16="http://schemas.microsoft.com/office/drawing/2014/main" id="{857DE7E7-D672-5E1A-8F24-C1E63AFB1855}"/>
              </a:ext>
            </a:extLst>
          </p:cNvPr>
          <p:cNvSpPr/>
          <p:nvPr/>
        </p:nvSpPr>
        <p:spPr>
          <a:xfrm>
            <a:off x="758791" y="5146761"/>
            <a:ext cx="4754880" cy="104900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6"/>
                </a:solidFill>
                <a:latin typeface="+mj-lt"/>
                <a:ea typeface="Calibri" panose="020F0502020204030204" pitchFamily="34" charset="0"/>
                <a:cs typeface="Calibri" panose="020F0502020204030204" pitchFamily="34" charset="0"/>
              </a:rPr>
              <a:t>Rhode Island adults consistently reported drinking any alcohol in the past 30 days more often the median US adult, ranging from 5.5% to 7% higher, depending on the year.</a:t>
            </a:r>
            <a:r>
              <a:rPr lang="en-US" baseline="30000" dirty="0">
                <a:solidFill>
                  <a:schemeClr val="accent6"/>
                </a:solidFill>
                <a:latin typeface="+mj-lt"/>
                <a:ea typeface="Calibri" panose="020F0502020204030204" pitchFamily="34" charset="0"/>
                <a:cs typeface="Calibri" panose="020F0502020204030204" pitchFamily="34" charset="0"/>
              </a:rPr>
              <a:t>(8)</a:t>
            </a:r>
            <a:r>
              <a:rPr lang="en-US" b="1" baseline="30000" dirty="0">
                <a:solidFill>
                  <a:schemeClr val="accent6"/>
                </a:solidFill>
                <a:latin typeface="+mj-lt"/>
                <a:ea typeface="Calibri" panose="020F0502020204030204" pitchFamily="34" charset="0"/>
                <a:cs typeface="Calibri" panose="020F0502020204030204" pitchFamily="34" charset="0"/>
              </a:rPr>
              <a:t>	</a:t>
            </a:r>
            <a:endParaRPr lang="en-US" b="1" dirty="0">
              <a:solidFill>
                <a:schemeClr val="accent6"/>
              </a:solidFill>
              <a:latin typeface="+mj-lt"/>
              <a:ea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6BBFE026-FB7D-E7B5-284C-6CE2C5AD330B}"/>
              </a:ext>
            </a:extLst>
          </p:cNvPr>
          <p:cNvSpPr/>
          <p:nvPr/>
        </p:nvSpPr>
        <p:spPr>
          <a:xfrm>
            <a:off x="6678329" y="5146761"/>
            <a:ext cx="4754880" cy="104900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accent6"/>
                </a:solidFill>
                <a:latin typeface="+mj-lt"/>
                <a:ea typeface="Calibri" panose="020F0502020204030204" pitchFamily="34" charset="0"/>
                <a:cs typeface="Calibri" panose="020F0502020204030204" pitchFamily="34" charset="0"/>
              </a:rPr>
              <a:t>The percentage of Rhode Island adults who binge drink changed by year, with some years being higher than the US median and other years being lower.</a:t>
            </a:r>
            <a:r>
              <a:rPr lang="en-US" baseline="30000" dirty="0">
                <a:solidFill>
                  <a:schemeClr val="accent6"/>
                </a:solidFill>
                <a:latin typeface="+mj-lt"/>
                <a:ea typeface="Calibri" panose="020F0502020204030204" pitchFamily="34" charset="0"/>
                <a:cs typeface="Calibri" panose="020F0502020204030204" pitchFamily="34" charset="0"/>
              </a:rPr>
              <a:t>(9)</a:t>
            </a:r>
            <a:endParaRPr lang="en-US" b="1" dirty="0">
              <a:solidFill>
                <a:schemeClr val="accent6"/>
              </a:solidFill>
              <a:latin typeface="+mj-lt"/>
              <a:ea typeface="Calibri" panose="020F0502020204030204" pitchFamily="34" charset="0"/>
              <a:cs typeface="Calibri" panose="020F0502020204030204" pitchFamily="34" charset="0"/>
            </a:endParaRPr>
          </a:p>
        </p:txBody>
      </p:sp>
      <p:sp>
        <p:nvSpPr>
          <p:cNvPr id="2" name="Google Shape;86;p2">
            <a:extLst>
              <a:ext uri="{FF2B5EF4-FFF2-40B4-BE49-F238E27FC236}">
                <a16:creationId xmlns:a16="http://schemas.microsoft.com/office/drawing/2014/main" id="{39F02BEA-B5C4-1D60-DF94-F627BEBC79DC}"/>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4" name="Google Shape;214;g2f588b18109_0_55"/>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2" name="Text Placeholder 6">
            <a:extLst>
              <a:ext uri="{FF2B5EF4-FFF2-40B4-BE49-F238E27FC236}">
                <a16:creationId xmlns:a16="http://schemas.microsoft.com/office/drawing/2014/main" id="{0837E92B-D307-9773-0FA0-16AC044D54B7}"/>
              </a:ext>
            </a:extLst>
          </p:cNvPr>
          <p:cNvSpPr txBox="1">
            <a:spLocks/>
          </p:cNvSpPr>
          <p:nvPr/>
        </p:nvSpPr>
        <p:spPr>
          <a:xfrm>
            <a:off x="168443" y="898246"/>
            <a:ext cx="3184358" cy="50175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400" b="1" dirty="0">
              <a:latin typeface="+mj-lt"/>
              <a:ea typeface="Calibri"/>
              <a:cs typeface="Calibri"/>
              <a:sym typeface="Calibri"/>
            </a:endParaRPr>
          </a:p>
          <a:p>
            <a:endParaRPr lang="en-US" sz="2400" b="1" dirty="0">
              <a:latin typeface="+mj-lt"/>
            </a:endParaRPr>
          </a:p>
          <a:p>
            <a:endParaRPr lang="en-US" sz="2400" b="1" dirty="0">
              <a:latin typeface="+mj-lt"/>
              <a:ea typeface="Calibri"/>
              <a:cs typeface="Calibri"/>
              <a:sym typeface="Calibri"/>
            </a:endParaRPr>
          </a:p>
          <a:p>
            <a:r>
              <a:rPr lang="en-US" sz="3600" b="1" dirty="0">
                <a:solidFill>
                  <a:schemeClr val="bg2"/>
                </a:solidFill>
                <a:latin typeface="+mj-lt"/>
                <a:ea typeface="Calibri"/>
                <a:cs typeface="Calibri"/>
                <a:sym typeface="Calibri"/>
              </a:rPr>
              <a:t>Rhode Island </a:t>
            </a:r>
          </a:p>
          <a:p>
            <a:r>
              <a:rPr lang="en-US" sz="3600" b="1" dirty="0">
                <a:solidFill>
                  <a:schemeClr val="bg2"/>
                </a:solidFill>
                <a:latin typeface="+mj-lt"/>
                <a:ea typeface="Calibri"/>
                <a:cs typeface="Calibri"/>
                <a:sym typeface="Calibri"/>
              </a:rPr>
              <a:t>Excessive</a:t>
            </a:r>
          </a:p>
          <a:p>
            <a:r>
              <a:rPr lang="en-US" sz="3600" b="1" dirty="0">
                <a:solidFill>
                  <a:schemeClr val="bg2"/>
                </a:solidFill>
                <a:latin typeface="+mj-lt"/>
                <a:ea typeface="Calibri"/>
                <a:cs typeface="Calibri"/>
                <a:sym typeface="Calibri"/>
              </a:rPr>
              <a:t>Drinking</a:t>
            </a:r>
          </a:p>
          <a:p>
            <a:r>
              <a:rPr lang="en-US" sz="2800" b="1" dirty="0">
                <a:solidFill>
                  <a:schemeClr val="bg2"/>
                </a:solidFill>
                <a:latin typeface="+mj-lt"/>
                <a:ea typeface="Calibri"/>
                <a:cs typeface="Calibri"/>
                <a:sym typeface="Calibri"/>
              </a:rPr>
              <a:t>Last 30 days (2022)</a:t>
            </a:r>
            <a:r>
              <a:rPr lang="en-US" sz="2800" baseline="30000" dirty="0">
                <a:solidFill>
                  <a:schemeClr val="bg2"/>
                </a:solidFill>
                <a:latin typeface="+mj-lt"/>
                <a:ea typeface="Calibri"/>
                <a:cs typeface="Calibri"/>
                <a:sym typeface="Calibri"/>
              </a:rPr>
              <a:t>(10)</a:t>
            </a:r>
            <a:endParaRPr lang="en-US" sz="2800" b="1" dirty="0">
              <a:solidFill>
                <a:schemeClr val="bg2"/>
              </a:solidFill>
              <a:latin typeface="+mj-lt"/>
              <a:ea typeface="Calibri"/>
              <a:cs typeface="Calibri"/>
              <a:sym typeface="Calibri"/>
            </a:endParaRPr>
          </a:p>
          <a:p>
            <a:r>
              <a:rPr lang="en-US" sz="2800" b="1" dirty="0">
                <a:solidFill>
                  <a:schemeClr val="bg2"/>
                </a:solidFill>
                <a:latin typeface="+mj-lt"/>
                <a:ea typeface="Calibri"/>
                <a:cs typeface="Calibri"/>
                <a:sym typeface="Calibri"/>
              </a:rPr>
              <a:t>by Demographics</a:t>
            </a:r>
            <a:endParaRPr lang="en-US" sz="2800" b="1" dirty="0">
              <a:solidFill>
                <a:schemeClr val="bg2"/>
              </a:solidFill>
              <a:latin typeface="+mj-lt"/>
            </a:endParaRPr>
          </a:p>
        </p:txBody>
      </p:sp>
      <p:pic>
        <p:nvPicPr>
          <p:cNvPr id="5" name="Picture 4">
            <a:extLst>
              <a:ext uri="{FF2B5EF4-FFF2-40B4-BE49-F238E27FC236}">
                <a16:creationId xmlns:a16="http://schemas.microsoft.com/office/drawing/2014/main" id="{2D83EB5C-5A8B-EF70-1155-DB10C030EFBD}"/>
              </a:ext>
            </a:extLst>
          </p:cNvPr>
          <p:cNvPicPr>
            <a:picLocks noChangeAspect="1"/>
          </p:cNvPicPr>
          <p:nvPr/>
        </p:nvPicPr>
        <p:blipFill rotWithShape="1">
          <a:blip r:embed="rId3"/>
          <a:srcRect r="2441"/>
          <a:stretch/>
        </p:blipFill>
        <p:spPr>
          <a:xfrm>
            <a:off x="3352801" y="807480"/>
            <a:ext cx="8839200" cy="5461246"/>
          </a:xfrm>
          <a:prstGeom prst="rect">
            <a:avLst/>
          </a:prstGeom>
        </p:spPr>
      </p:pic>
      <p:sp>
        <p:nvSpPr>
          <p:cNvPr id="3" name="Google Shape;86;p2">
            <a:extLst>
              <a:ext uri="{FF2B5EF4-FFF2-40B4-BE49-F238E27FC236}">
                <a16:creationId xmlns:a16="http://schemas.microsoft.com/office/drawing/2014/main" id="{8790A3D9-F973-07A3-0A11-C0B46099DE12}"/>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6" name="Rectangle 5"/>
          <p:cNvSpPr/>
          <p:nvPr/>
        </p:nvSpPr>
        <p:spPr>
          <a:xfrm>
            <a:off x="4129489" y="5771387"/>
            <a:ext cx="1187094" cy="4973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BE45CB3-D777-9966-58D5-D4651509FD7A}"/>
              </a:ext>
            </a:extLst>
          </p:cNvPr>
          <p:cNvSpPr/>
          <p:nvPr/>
        </p:nvSpPr>
        <p:spPr>
          <a:xfrm>
            <a:off x="4253586" y="4127759"/>
            <a:ext cx="938899" cy="220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222AE7-E6AC-51D5-FC4C-E517BEEE678A}"/>
              </a:ext>
            </a:extLst>
          </p:cNvPr>
          <p:cNvSpPr/>
          <p:nvPr/>
        </p:nvSpPr>
        <p:spPr>
          <a:xfrm>
            <a:off x="3998861" y="1496458"/>
            <a:ext cx="661012" cy="220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126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6" name="Google Shape;186;g2f588b18109_0_222"/>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pic>
        <p:nvPicPr>
          <p:cNvPr id="5" name="Google Shape;187;g2f588b18109_0_222">
            <a:extLst>
              <a:ext uri="{FF2B5EF4-FFF2-40B4-BE49-F238E27FC236}">
                <a16:creationId xmlns:a16="http://schemas.microsoft.com/office/drawing/2014/main" id="{DB0EB62C-A044-F896-1B96-AD99E6E3D895}"/>
              </a:ext>
            </a:extLst>
          </p:cNvPr>
          <p:cNvPicPr preferRelativeResize="0"/>
          <p:nvPr/>
        </p:nvPicPr>
        <p:blipFill>
          <a:blip r:embed="rId3">
            <a:alphaModFix/>
          </a:blip>
          <a:stretch>
            <a:fillRect/>
          </a:stretch>
        </p:blipFill>
        <p:spPr>
          <a:xfrm>
            <a:off x="276498" y="1464344"/>
            <a:ext cx="8305801" cy="4628144"/>
          </a:xfrm>
          <a:prstGeom prst="rect">
            <a:avLst/>
          </a:prstGeom>
          <a:noFill/>
          <a:ln>
            <a:noFill/>
          </a:ln>
        </p:spPr>
      </p:pic>
      <p:sp>
        <p:nvSpPr>
          <p:cNvPr id="6" name="TextBox 5">
            <a:extLst>
              <a:ext uri="{FF2B5EF4-FFF2-40B4-BE49-F238E27FC236}">
                <a16:creationId xmlns:a16="http://schemas.microsoft.com/office/drawing/2014/main" id="{7D2926D4-EAC5-19BC-97A3-174BD67B7EAE}"/>
              </a:ext>
            </a:extLst>
          </p:cNvPr>
          <p:cNvSpPr txBox="1"/>
          <p:nvPr/>
        </p:nvSpPr>
        <p:spPr>
          <a:xfrm>
            <a:off x="8686802" y="1588169"/>
            <a:ext cx="2923675" cy="4739759"/>
          </a:xfrm>
          <a:prstGeom prst="rect">
            <a:avLst/>
          </a:prstGeom>
          <a:noFill/>
        </p:spPr>
        <p:txBody>
          <a:bodyPr wrap="square" rtlCol="0">
            <a:spAutoFit/>
          </a:bodyPr>
          <a:lstStyle/>
          <a:p>
            <a:pPr marL="285744" indent="-285744">
              <a:buFont typeface="Arial" panose="020B0604020202020204" pitchFamily="34" charset="0"/>
              <a:buChar char="•"/>
            </a:pPr>
            <a:r>
              <a:rPr lang="en-US" sz="2400" dirty="0">
                <a:latin typeface="+mj-lt"/>
                <a:ea typeface="Calibri" panose="020F0502020204030204" pitchFamily="34" charset="0"/>
                <a:cs typeface="Calibri" panose="020F0502020204030204" pitchFamily="34" charset="0"/>
              </a:rPr>
              <a:t>Highest rates for 18–34-year-olds</a:t>
            </a:r>
          </a:p>
          <a:p>
            <a:pPr marL="285744" indent="-285744">
              <a:buFont typeface="Arial" panose="020B0604020202020204" pitchFamily="34" charset="0"/>
              <a:buChar char="•"/>
            </a:pPr>
            <a:r>
              <a:rPr lang="en-US" sz="2400" dirty="0">
                <a:latin typeface="+mj-lt"/>
                <a:ea typeface="Calibri" panose="020F0502020204030204" pitchFamily="34" charset="0"/>
                <a:cs typeface="Calibri" panose="020F0502020204030204" pitchFamily="34" charset="0"/>
              </a:rPr>
              <a:t>Increase in binge drinking rates for adults age 35+ since 2016</a:t>
            </a:r>
            <a:r>
              <a:rPr lang="en-US" sz="2400" baseline="30000" dirty="0">
                <a:latin typeface="+mj-lt"/>
                <a:ea typeface="Calibri" panose="020F0502020204030204" pitchFamily="34" charset="0"/>
                <a:cs typeface="Calibri" panose="020F0502020204030204" pitchFamily="34" charset="0"/>
              </a:rPr>
              <a:t>(11)</a:t>
            </a:r>
            <a:endParaRPr lang="en-US" sz="2400" dirty="0">
              <a:latin typeface="+mj-lt"/>
              <a:ea typeface="Calibri" panose="020F0502020204030204" pitchFamily="34" charset="0"/>
              <a:cs typeface="Calibri" panose="020F0502020204030204" pitchFamily="34" charset="0"/>
            </a:endParaRPr>
          </a:p>
          <a:p>
            <a:pPr marL="285744" indent="-285744">
              <a:buFont typeface="Arial" panose="020B0604020202020204" pitchFamily="34" charset="0"/>
              <a:buChar char="•"/>
            </a:pPr>
            <a:r>
              <a:rPr lang="en-US" sz="2400" dirty="0">
                <a:latin typeface="+mj-lt"/>
                <a:ea typeface="Calibri" panose="020F0502020204030204" pitchFamily="34" charset="0"/>
                <a:cs typeface="Calibri" panose="020F0502020204030204" pitchFamily="34" charset="0"/>
              </a:rPr>
              <a:t>Rates of binge drinking in older adults (age 65+) doubled from 3.5% to 7% from 2016 to 2021</a:t>
            </a:r>
            <a:r>
              <a:rPr lang="en-US" sz="2400" baseline="30000" dirty="0">
                <a:latin typeface="+mj-lt"/>
                <a:ea typeface="Calibri" panose="020F0502020204030204" pitchFamily="34" charset="0"/>
                <a:cs typeface="Calibri" panose="020F0502020204030204" pitchFamily="34" charset="0"/>
              </a:rPr>
              <a:t>(12)</a:t>
            </a:r>
            <a:endParaRPr lang="en-US" sz="2400" dirty="0">
              <a:latin typeface="+mj-lt"/>
              <a:ea typeface="Calibri" panose="020F0502020204030204" pitchFamily="34" charset="0"/>
              <a:cs typeface="Calibri" panose="020F0502020204030204" pitchFamily="34" charset="0"/>
            </a:endParaRPr>
          </a:p>
          <a:p>
            <a:pPr marL="285744" indent="-285744">
              <a:buFontTx/>
              <a:buChar char="-"/>
            </a:pPr>
            <a:endParaRPr lang="en-US" dirty="0">
              <a:latin typeface="+mj-lt"/>
            </a:endParaRPr>
          </a:p>
        </p:txBody>
      </p:sp>
      <p:sp>
        <p:nvSpPr>
          <p:cNvPr id="7" name="Google Shape;184;g2f588b18109_0_222">
            <a:extLst>
              <a:ext uri="{FF2B5EF4-FFF2-40B4-BE49-F238E27FC236}">
                <a16:creationId xmlns:a16="http://schemas.microsoft.com/office/drawing/2014/main" id="{3FB68A1C-DD14-F769-3044-710FA7DC8F24}"/>
              </a:ext>
            </a:extLst>
          </p:cNvPr>
          <p:cNvSpPr txBox="1">
            <a:spLocks/>
          </p:cNvSpPr>
          <p:nvPr/>
        </p:nvSpPr>
        <p:spPr>
          <a:xfrm>
            <a:off x="276498" y="77475"/>
            <a:ext cx="10784306" cy="547034"/>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bg2"/>
                </a:solidFill>
                <a:latin typeface="+mj-lt"/>
                <a:ea typeface="Calibri" panose="020F0502020204030204" pitchFamily="34" charset="0"/>
                <a:cs typeface="Calibri" panose="020F0502020204030204" pitchFamily="34" charset="0"/>
              </a:rPr>
              <a:t>Rhode Island Binge Drinking by age group (2016-2022)</a:t>
            </a:r>
          </a:p>
        </p:txBody>
      </p:sp>
      <p:sp>
        <p:nvSpPr>
          <p:cNvPr id="2" name="Google Shape;86;p2">
            <a:extLst>
              <a:ext uri="{FF2B5EF4-FFF2-40B4-BE49-F238E27FC236}">
                <a16:creationId xmlns:a16="http://schemas.microsoft.com/office/drawing/2014/main" id="{10177DF9-1925-C516-E1D1-C03C5AD2D275}"/>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C66F-AA3F-F311-89FD-0FE58238818B}"/>
              </a:ext>
            </a:extLst>
          </p:cNvPr>
          <p:cNvSpPr>
            <a:spLocks noGrp="1"/>
          </p:cNvSpPr>
          <p:nvPr>
            <p:ph type="title"/>
          </p:nvPr>
        </p:nvSpPr>
        <p:spPr>
          <a:xfrm>
            <a:off x="171994" y="0"/>
            <a:ext cx="10515601" cy="729916"/>
          </a:xfrm>
        </p:spPr>
        <p:txBody>
          <a:bodyPr>
            <a:normAutofit/>
          </a:bodyPr>
          <a:lstStyle/>
          <a:p>
            <a:r>
              <a:rPr lang="en-US" sz="3200" dirty="0">
                <a:latin typeface="+mj-lt"/>
              </a:rPr>
              <a:t>RI ED Visits with an Alcohol-Related Condition</a:t>
            </a:r>
          </a:p>
        </p:txBody>
      </p:sp>
      <p:sp>
        <p:nvSpPr>
          <p:cNvPr id="3" name="Text Placeholder 2">
            <a:extLst>
              <a:ext uri="{FF2B5EF4-FFF2-40B4-BE49-F238E27FC236}">
                <a16:creationId xmlns:a16="http://schemas.microsoft.com/office/drawing/2014/main" id="{58FCCBBC-5A92-AE56-B4C4-C48FD5D7DD64}"/>
              </a:ext>
            </a:extLst>
          </p:cNvPr>
          <p:cNvSpPr>
            <a:spLocks noGrp="1"/>
          </p:cNvSpPr>
          <p:nvPr>
            <p:ph type="body" idx="1"/>
          </p:nvPr>
        </p:nvSpPr>
        <p:spPr>
          <a:xfrm>
            <a:off x="263434" y="1155112"/>
            <a:ext cx="10887786" cy="4755034"/>
          </a:xfrm>
        </p:spPr>
        <p:txBody>
          <a:bodyPr>
            <a:normAutofit/>
          </a:bodyPr>
          <a:lstStyle/>
          <a:p>
            <a:r>
              <a:rPr lang="en-US" sz="2800" dirty="0">
                <a:solidFill>
                  <a:schemeClr val="accent6"/>
                </a:solidFill>
                <a:latin typeface="+mj-lt"/>
              </a:rPr>
              <a:t>In 2021, 69.3% of visits were for white, not Hispanic; 7% for Black, not Hispanic and 19% Latino.</a:t>
            </a:r>
          </a:p>
          <a:p>
            <a:pPr lvl="1"/>
            <a:r>
              <a:rPr lang="en-US" sz="2000" dirty="0">
                <a:solidFill>
                  <a:schemeClr val="accent6"/>
                </a:solidFill>
                <a:latin typeface="+mj-lt"/>
              </a:rPr>
              <a:t>General demographic for RI: White 71.3%; Black, not Hispanic 5.7%; Hispanic, 16.6% (2020 US Census)  </a:t>
            </a:r>
          </a:p>
          <a:p>
            <a:r>
              <a:rPr lang="en-US" sz="2800" dirty="0">
                <a:solidFill>
                  <a:schemeClr val="accent6"/>
                </a:solidFill>
                <a:latin typeface="+mj-lt"/>
              </a:rPr>
              <a:t>More visits for Males (71.7%) vs. females (28.3%)</a:t>
            </a:r>
          </a:p>
          <a:p>
            <a:r>
              <a:rPr lang="en-US" sz="2800" dirty="0">
                <a:solidFill>
                  <a:schemeClr val="accent6"/>
                </a:solidFill>
                <a:latin typeface="+mj-lt"/>
              </a:rPr>
              <a:t>More visits for ages 45+ (22.8%) vs younger ages</a:t>
            </a:r>
          </a:p>
          <a:p>
            <a:r>
              <a:rPr lang="en-US" sz="2800" dirty="0">
                <a:solidFill>
                  <a:schemeClr val="accent6"/>
                </a:solidFill>
                <a:latin typeface="+mj-lt"/>
              </a:rPr>
              <a:t>Alcohol related overdose fatalities rose 148% from 2010 to 2021. Overall, alcohol related overdoses made up about 30% of all overdose deaths in RI.</a:t>
            </a:r>
            <a:r>
              <a:rPr lang="en-US" sz="2400" baseline="30000" dirty="0">
                <a:solidFill>
                  <a:schemeClr val="accent6"/>
                </a:solidFill>
                <a:latin typeface="+mj-lt"/>
              </a:rPr>
              <a:t>(13)</a:t>
            </a:r>
            <a:endParaRPr lang="en-US" sz="2400" dirty="0">
              <a:solidFill>
                <a:schemeClr val="accent6"/>
              </a:solidFill>
              <a:latin typeface="+mj-lt"/>
            </a:endParaRPr>
          </a:p>
          <a:p>
            <a:endParaRPr lang="en-US" sz="2800" dirty="0">
              <a:solidFill>
                <a:schemeClr val="accent6"/>
              </a:solidFill>
              <a:latin typeface="+mj-lt"/>
            </a:endParaRPr>
          </a:p>
        </p:txBody>
      </p:sp>
      <p:sp>
        <p:nvSpPr>
          <p:cNvPr id="4" name="Google Shape;86;p2">
            <a:extLst>
              <a:ext uri="{FF2B5EF4-FFF2-40B4-BE49-F238E27FC236}">
                <a16:creationId xmlns:a16="http://schemas.microsoft.com/office/drawing/2014/main" id="{BB32C5B7-1A54-7968-F70F-F0469B225F38}"/>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123849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33A0-E949-E71F-3BE6-68EE4AB1CB60}"/>
              </a:ext>
            </a:extLst>
          </p:cNvPr>
          <p:cNvSpPr>
            <a:spLocks noGrp="1"/>
          </p:cNvSpPr>
          <p:nvPr>
            <p:ph type="title"/>
          </p:nvPr>
        </p:nvSpPr>
        <p:spPr>
          <a:xfrm>
            <a:off x="665479" y="0"/>
            <a:ext cx="10515601" cy="627433"/>
          </a:xfrm>
        </p:spPr>
        <p:txBody>
          <a:bodyPr>
            <a:normAutofit/>
          </a:bodyPr>
          <a:lstStyle/>
          <a:p>
            <a:r>
              <a:rPr lang="en-US" sz="3600" dirty="0">
                <a:latin typeface="+mj-lt"/>
              </a:rPr>
              <a:t>ED Visits in RI</a:t>
            </a:r>
          </a:p>
        </p:txBody>
      </p:sp>
      <p:pic>
        <p:nvPicPr>
          <p:cNvPr id="5" name="Picture 4">
            <a:extLst>
              <a:ext uri="{FF2B5EF4-FFF2-40B4-BE49-F238E27FC236}">
                <a16:creationId xmlns:a16="http://schemas.microsoft.com/office/drawing/2014/main" id="{842FB92D-501C-D2C1-5C34-C5FF6403682F}"/>
              </a:ext>
            </a:extLst>
          </p:cNvPr>
          <p:cNvPicPr>
            <a:picLocks noChangeAspect="1"/>
          </p:cNvPicPr>
          <p:nvPr/>
        </p:nvPicPr>
        <p:blipFill>
          <a:blip r:embed="rId3"/>
          <a:stretch>
            <a:fillRect/>
          </a:stretch>
        </p:blipFill>
        <p:spPr>
          <a:xfrm>
            <a:off x="665479" y="1582975"/>
            <a:ext cx="7763963" cy="4440643"/>
          </a:xfrm>
          <a:prstGeom prst="rect">
            <a:avLst/>
          </a:prstGeom>
        </p:spPr>
      </p:pic>
      <p:sp>
        <p:nvSpPr>
          <p:cNvPr id="7" name="TextBox 6">
            <a:extLst>
              <a:ext uri="{FF2B5EF4-FFF2-40B4-BE49-F238E27FC236}">
                <a16:creationId xmlns:a16="http://schemas.microsoft.com/office/drawing/2014/main" id="{720EF102-F03A-2EC5-0A63-A9D9D18CBC53}"/>
              </a:ext>
            </a:extLst>
          </p:cNvPr>
          <p:cNvSpPr txBox="1"/>
          <p:nvPr/>
        </p:nvSpPr>
        <p:spPr>
          <a:xfrm>
            <a:off x="8495938" y="1442068"/>
            <a:ext cx="3030583"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mj-lt"/>
                <a:ea typeface="Calibri" panose="020F0502020204030204" pitchFamily="34" charset="0"/>
                <a:cs typeface="Calibri" panose="020F0502020204030204" pitchFamily="34" charset="0"/>
              </a:rPr>
              <a:t>In 2022, Rhode Island Hospital had the most ED visits for alcohol-related visits in the state (2,634 visits)</a:t>
            </a:r>
          </a:p>
          <a:p>
            <a:pPr marL="285750" indent="-285750">
              <a:buFont typeface="Arial" panose="020B0604020202020204" pitchFamily="34" charset="0"/>
              <a:buChar char="•"/>
            </a:pPr>
            <a:endParaRPr lang="en-US" sz="2000" dirty="0">
              <a:latin typeface="+mj-lt"/>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mj-lt"/>
                <a:ea typeface="Calibri" panose="020F0502020204030204" pitchFamily="34" charset="0"/>
                <a:cs typeface="Calibri" panose="020F0502020204030204" pitchFamily="34" charset="0"/>
              </a:rPr>
              <a:t>Roger Williams Hospital has the highest proportion of alcohol-related visits out of included hospitals in the state (492.77 per 10,000 visits)</a:t>
            </a:r>
            <a:r>
              <a:rPr lang="en-US" sz="2000" baseline="30000" dirty="0">
                <a:latin typeface="+mj-lt"/>
                <a:ea typeface="Calibri" panose="020F0502020204030204" pitchFamily="34" charset="0"/>
                <a:cs typeface="Calibri" panose="020F0502020204030204" pitchFamily="34" charset="0"/>
              </a:rPr>
              <a:t>(15)</a:t>
            </a:r>
            <a:endParaRPr lang="en-US" sz="2000" dirty="0">
              <a:latin typeface="+mj-lt"/>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CCB7F01-4B7C-B81A-39A3-F028DFEFDEF4}"/>
              </a:ext>
            </a:extLst>
          </p:cNvPr>
          <p:cNvSpPr txBox="1"/>
          <p:nvPr/>
        </p:nvSpPr>
        <p:spPr>
          <a:xfrm>
            <a:off x="1203875" y="1014727"/>
            <a:ext cx="8239125" cy="400110"/>
          </a:xfrm>
          <a:prstGeom prst="rect">
            <a:avLst/>
          </a:prstGeom>
          <a:noFill/>
        </p:spPr>
        <p:txBody>
          <a:bodyPr wrap="square" rtlCol="0">
            <a:spAutoFit/>
          </a:bodyPr>
          <a:lstStyle/>
          <a:p>
            <a:r>
              <a:rPr lang="en-US" sz="2000" b="1" dirty="0"/>
              <a:t>Acute Alcohol Related ED Visits by Hospital</a:t>
            </a:r>
            <a:r>
              <a:rPr lang="en-US" sz="2000" baseline="30000" dirty="0"/>
              <a:t>(14)</a:t>
            </a:r>
            <a:endParaRPr lang="en-US" sz="2000" b="1" dirty="0"/>
          </a:p>
        </p:txBody>
      </p:sp>
      <p:sp>
        <p:nvSpPr>
          <p:cNvPr id="3" name="Google Shape;86;p2">
            <a:extLst>
              <a:ext uri="{FF2B5EF4-FFF2-40B4-BE49-F238E27FC236}">
                <a16:creationId xmlns:a16="http://schemas.microsoft.com/office/drawing/2014/main" id="{388D6FD0-35CF-03FE-8768-BB7028991F8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393635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130211"/>
            <a:ext cx="11461750" cy="88785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Meeting Objectives</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955419" y="1529542"/>
            <a:ext cx="10658487" cy="4747942"/>
          </a:xfrm>
          <a:prstGeom prst="rect">
            <a:avLst/>
          </a:prstGeom>
          <a:noFill/>
          <a:ln>
            <a:noFill/>
          </a:ln>
        </p:spPr>
        <p:txBody>
          <a:bodyPr spcFirstLastPara="1" wrap="square" lIns="91425" tIns="45700" rIns="91425" bIns="45700" anchor="t" anchorCtr="0">
            <a:normAutofit/>
          </a:bodyPr>
          <a:lstStyle/>
          <a:p>
            <a:pPr marL="457189" indent="-457189">
              <a:buClr>
                <a:schemeClr val="accent6"/>
              </a:buClr>
              <a:buSzPct val="100000"/>
              <a:buFont typeface="+mj-lt"/>
              <a:buAutoNum type="arabicPeriod"/>
            </a:pPr>
            <a:r>
              <a:rPr lang="en-US" sz="2800" dirty="0">
                <a:solidFill>
                  <a:schemeClr val="accent6"/>
                </a:solidFill>
                <a:latin typeface="+mj-lt"/>
                <a:ea typeface="Calibri"/>
                <a:cs typeface="Calibri"/>
                <a:sym typeface="Calibri"/>
              </a:rPr>
              <a:t>Review Alcohol Use Disorder (AUD) data nationally and within Rhode Island to understand across age, ethnicity and race impact of AUD</a:t>
            </a:r>
          </a:p>
          <a:p>
            <a:pPr marL="457189" indent="-457189">
              <a:buClr>
                <a:schemeClr val="accent6"/>
              </a:buClr>
              <a:buSzPct val="100000"/>
              <a:buFont typeface="+mj-lt"/>
              <a:buAutoNum type="arabicPeriod"/>
            </a:pPr>
            <a:r>
              <a:rPr lang="en-US" sz="2800" dirty="0">
                <a:solidFill>
                  <a:schemeClr val="accent6"/>
                </a:solidFill>
                <a:latin typeface="+mj-lt"/>
                <a:ea typeface="Calibri"/>
                <a:cs typeface="Calibri"/>
                <a:sym typeface="Calibri"/>
              </a:rPr>
              <a:t>Understand treatment options across primary care as well as integrated behavioral health and community specialists in addressing AUD</a:t>
            </a:r>
          </a:p>
          <a:p>
            <a:pPr marL="457189" indent="-457189">
              <a:buClr>
                <a:schemeClr val="accent6"/>
              </a:buClr>
              <a:buSzPct val="100000"/>
              <a:buFont typeface="+mj-lt"/>
              <a:buAutoNum type="arabicPeriod"/>
            </a:pPr>
            <a:r>
              <a:rPr lang="en-US" sz="2800" dirty="0">
                <a:solidFill>
                  <a:schemeClr val="accent6"/>
                </a:solidFill>
                <a:latin typeface="+mj-lt"/>
                <a:ea typeface="Calibri"/>
                <a:cs typeface="Calibri"/>
                <a:sym typeface="Calibri"/>
              </a:rPr>
              <a:t>Convene a panel to discussion to brainstorm next steps</a:t>
            </a:r>
          </a:p>
          <a:p>
            <a:pPr marL="457189" indent="-457189">
              <a:buClr>
                <a:schemeClr val="accent6"/>
              </a:buClr>
              <a:buSzPct val="100000"/>
              <a:buFont typeface="+mj-lt"/>
              <a:buAutoNum type="arabicPeriod"/>
            </a:pPr>
            <a:endParaRPr lang="en-US" sz="2800" dirty="0">
              <a:solidFill>
                <a:schemeClr val="accent6"/>
              </a:solidFill>
              <a:latin typeface="+mj-lt"/>
              <a:ea typeface="Calibri"/>
              <a:cs typeface="Calibri"/>
              <a:sym typeface="Calibri"/>
            </a:endParaRPr>
          </a:p>
          <a:p>
            <a:pPr>
              <a:buClr>
                <a:schemeClr val="accent6"/>
              </a:buClr>
              <a:buSzPct val="100000"/>
            </a:pPr>
            <a:endParaRPr lang="en-US" sz="28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8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800" b="1" dirty="0">
              <a:solidFill>
                <a:schemeClr val="accent6"/>
              </a:solidFill>
              <a:latin typeface="+mj-lt"/>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553788" y="1538622"/>
            <a:ext cx="10658487" cy="4747942"/>
          </a:xfrm>
          <a:prstGeom prst="rect">
            <a:avLst/>
          </a:prstGeom>
          <a:noFill/>
          <a:ln>
            <a:noFill/>
          </a:ln>
        </p:spPr>
        <p:txBody>
          <a:bodyPr spcFirstLastPara="1" wrap="square" lIns="91425" tIns="45700" rIns="91425" bIns="45700" anchor="t" anchorCtr="0">
            <a:normAutofit/>
          </a:bodyPr>
          <a:lstStyle/>
          <a:p>
            <a:pPr>
              <a:buClr>
                <a:schemeClr val="accent6"/>
              </a:buClr>
              <a:buSzPct val="100000"/>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b="1" dirty="0">
              <a:solidFill>
                <a:schemeClr val="accent6"/>
              </a:solidFill>
              <a:latin typeface="Calibri"/>
              <a:ea typeface="Calibri"/>
              <a:cs typeface="Calibri"/>
              <a:sym typeface="Calibri"/>
            </a:endParaRPr>
          </a:p>
        </p:txBody>
      </p:sp>
      <p:pic>
        <p:nvPicPr>
          <p:cNvPr id="5" name="Picture 4" descr="A person holding a hand&#10;&#10;Description automatically generated">
            <a:extLst>
              <a:ext uri="{FF2B5EF4-FFF2-40B4-BE49-F238E27FC236}">
                <a16:creationId xmlns:a16="http://schemas.microsoft.com/office/drawing/2014/main" id="{E8D3600A-220E-0D8C-6AD2-AEBAB9035D45}"/>
              </a:ext>
            </a:extLst>
          </p:cNvPr>
          <p:cNvPicPr>
            <a:picLocks noChangeAspect="1"/>
          </p:cNvPicPr>
          <p:nvPr/>
        </p:nvPicPr>
        <p:blipFill>
          <a:blip r:embed="rId3">
            <a:alphaModFix/>
            <a:extLst>
              <a:ext uri="{837473B0-CC2E-450A-ABE3-18F120FF3D39}">
                <a1611:picAttrSrcUrl xmlns:a1611="http://schemas.microsoft.com/office/drawing/2016/11/main" r:id="rId4"/>
              </a:ext>
            </a:extLst>
          </a:blip>
          <a:stretch>
            <a:fillRect/>
          </a:stretch>
        </p:blipFill>
        <p:spPr>
          <a:xfrm>
            <a:off x="683294" y="1538622"/>
            <a:ext cx="5636644" cy="3768499"/>
          </a:xfrm>
          <a:prstGeom prst="rect">
            <a:avLst/>
          </a:prstGeom>
        </p:spPr>
      </p:pic>
      <p:sp>
        <p:nvSpPr>
          <p:cNvPr id="4" name="Title 3">
            <a:extLst>
              <a:ext uri="{FF2B5EF4-FFF2-40B4-BE49-F238E27FC236}">
                <a16:creationId xmlns:a16="http://schemas.microsoft.com/office/drawing/2014/main" id="{9ABD4376-49FD-7980-C2E3-072C6680C448}"/>
              </a:ext>
            </a:extLst>
          </p:cNvPr>
          <p:cNvSpPr>
            <a:spLocks noGrp="1"/>
          </p:cNvSpPr>
          <p:nvPr>
            <p:ph type="title"/>
          </p:nvPr>
        </p:nvSpPr>
        <p:spPr>
          <a:xfrm>
            <a:off x="6449444" y="2704471"/>
            <a:ext cx="7454508" cy="1208122"/>
          </a:xfrm>
        </p:spPr>
        <p:txBody>
          <a:bodyPr>
            <a:normAutofit/>
          </a:bodyPr>
          <a:lstStyle/>
          <a:p>
            <a:r>
              <a:rPr lang="en-US" sz="3600" dirty="0">
                <a:latin typeface="+mj-lt"/>
              </a:rPr>
              <a:t>Treatment Options </a:t>
            </a:r>
            <a:br>
              <a:rPr lang="en-US" sz="3600" dirty="0">
                <a:latin typeface="+mj-lt"/>
              </a:rPr>
            </a:br>
            <a:r>
              <a:rPr lang="en-US" sz="3600" dirty="0">
                <a:latin typeface="+mj-lt"/>
              </a:rPr>
              <a:t>for AUD: Primary Care</a:t>
            </a:r>
          </a:p>
        </p:txBody>
      </p:sp>
    </p:spTree>
    <p:extLst>
      <p:ext uri="{BB962C8B-B14F-4D97-AF65-F5344CB8AC3E}">
        <p14:creationId xmlns:p14="http://schemas.microsoft.com/office/powerpoint/2010/main" val="4211842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f588b18109_0_67"/>
          <p:cNvSpPr txBox="1">
            <a:spLocks noGrp="1"/>
          </p:cNvSpPr>
          <p:nvPr>
            <p:ph type="title"/>
          </p:nvPr>
        </p:nvSpPr>
        <p:spPr>
          <a:xfrm>
            <a:off x="518895" y="41690"/>
            <a:ext cx="10515600" cy="63377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latin typeface="+mj-lt"/>
              </a:rPr>
              <a:t>AUD Treatment Gaps Outpacing Others</a:t>
            </a:r>
            <a:endParaRPr sz="3600" dirty="0">
              <a:latin typeface="+mj-lt"/>
            </a:endParaRPr>
          </a:p>
        </p:txBody>
      </p:sp>
      <p:sp>
        <p:nvSpPr>
          <p:cNvPr id="232" name="Google Shape;232;g2f588b18109_0_67"/>
          <p:cNvSpPr txBox="1">
            <a:spLocks noGrp="1"/>
          </p:cNvSpPr>
          <p:nvPr>
            <p:ph type="body" idx="1"/>
          </p:nvPr>
        </p:nvSpPr>
        <p:spPr>
          <a:xfrm>
            <a:off x="380999" y="969484"/>
            <a:ext cx="5301343" cy="5165911"/>
          </a:xfrm>
          <a:prstGeom prst="rect">
            <a:avLst/>
          </a:prstGeom>
        </p:spPr>
        <p:txBody>
          <a:bodyPr spcFirstLastPara="1" wrap="square" lIns="91425" tIns="45700" rIns="91425" bIns="45700" anchor="t" anchorCtr="0">
            <a:normAutofit fontScale="77500" lnSpcReduction="20000"/>
          </a:bodyPr>
          <a:lstStyle/>
          <a:p>
            <a:pPr marL="457200" lvl="0" indent="-317500" algn="l" rtl="0">
              <a:lnSpc>
                <a:spcPct val="115000"/>
              </a:lnSpc>
              <a:spcBef>
                <a:spcPts val="0"/>
              </a:spcBef>
              <a:spcAft>
                <a:spcPts val="0"/>
              </a:spcAft>
              <a:buSzPts val="1400"/>
              <a:buFont typeface="Arial" panose="020B0604020202020204" pitchFamily="34" charset="0"/>
              <a:buChar char="•"/>
            </a:pPr>
            <a:r>
              <a:rPr lang="en-US" sz="2800" dirty="0">
                <a:solidFill>
                  <a:schemeClr val="accent6"/>
                </a:solidFill>
                <a:highlight>
                  <a:srgbClr val="FFFFFF"/>
                </a:highlight>
                <a:latin typeface="Arial" panose="020B0604020202020204" pitchFamily="34" charset="0"/>
                <a:cs typeface="Arial" panose="020B0604020202020204" pitchFamily="34" charset="0"/>
              </a:rPr>
              <a:t>Estimates suggest that less than 8% of adult individuals who need AUD treatment receive any treatment (behavioral or medical) within 1 year. </a:t>
            </a:r>
          </a:p>
          <a:p>
            <a:pPr marL="457200" lvl="0" indent="-317500" algn="l" rtl="0">
              <a:lnSpc>
                <a:spcPct val="115000"/>
              </a:lnSpc>
              <a:spcBef>
                <a:spcPts val="0"/>
              </a:spcBef>
              <a:spcAft>
                <a:spcPts val="0"/>
              </a:spcAft>
              <a:buSzPts val="1400"/>
              <a:buFont typeface="Arial" panose="020B0604020202020204" pitchFamily="34" charset="0"/>
              <a:buChar char="•"/>
            </a:pPr>
            <a:r>
              <a:rPr lang="en-US" sz="2800" dirty="0">
                <a:solidFill>
                  <a:schemeClr val="accent6"/>
                </a:solidFill>
                <a:highlight>
                  <a:srgbClr val="FFFFFF"/>
                </a:highlight>
                <a:latin typeface="Arial" panose="020B0604020202020204" pitchFamily="34" charset="0"/>
                <a:cs typeface="Arial" panose="020B0604020202020204" pitchFamily="34" charset="0"/>
              </a:rPr>
              <a:t>In 2019, less than 2% received one of the FDA-approved medications. </a:t>
            </a:r>
          </a:p>
          <a:p>
            <a:pPr marL="457200" lvl="0" indent="-317500" algn="l" rtl="0">
              <a:lnSpc>
                <a:spcPct val="115000"/>
              </a:lnSpc>
              <a:spcBef>
                <a:spcPts val="0"/>
              </a:spcBef>
              <a:spcAft>
                <a:spcPts val="0"/>
              </a:spcAft>
              <a:buSzPts val="1400"/>
              <a:buFont typeface="Arial" panose="020B0604020202020204" pitchFamily="34" charset="0"/>
              <a:buChar char="•"/>
            </a:pPr>
            <a:r>
              <a:rPr lang="en-US" sz="2800" dirty="0">
                <a:solidFill>
                  <a:schemeClr val="accent6"/>
                </a:solidFill>
                <a:highlight>
                  <a:srgbClr val="FFFFFF"/>
                </a:highlight>
                <a:latin typeface="Arial" panose="020B0604020202020204" pitchFamily="34" charset="0"/>
                <a:cs typeface="Arial" panose="020B0604020202020204" pitchFamily="34" charset="0"/>
              </a:rPr>
              <a:t>Reasons for this treatment gap include:</a:t>
            </a:r>
          </a:p>
          <a:p>
            <a:pPr lvl="1" indent="-317500">
              <a:lnSpc>
                <a:spcPct val="115000"/>
              </a:lnSpc>
              <a:spcBef>
                <a:spcPts val="0"/>
              </a:spcBef>
              <a:buSzPts val="1400"/>
              <a:buFont typeface="Arial" panose="020B0604020202020204" pitchFamily="34" charset="0"/>
              <a:buChar char="•"/>
            </a:pPr>
            <a:r>
              <a:rPr lang="en-US" sz="2800" dirty="0">
                <a:solidFill>
                  <a:schemeClr val="accent6"/>
                </a:solidFill>
                <a:highlight>
                  <a:srgbClr val="FFFFFF"/>
                </a:highlight>
                <a:latin typeface="Arial" panose="020B0604020202020204" pitchFamily="34" charset="0"/>
                <a:cs typeface="Arial" panose="020B0604020202020204" pitchFamily="34" charset="0"/>
              </a:rPr>
              <a:t>lack of knowledge, </a:t>
            </a:r>
          </a:p>
          <a:p>
            <a:pPr lvl="1" indent="-317500">
              <a:lnSpc>
                <a:spcPct val="115000"/>
              </a:lnSpc>
              <a:spcBef>
                <a:spcPts val="0"/>
              </a:spcBef>
              <a:buSzPts val="1400"/>
              <a:buFont typeface="Arial" panose="020B0604020202020204" pitchFamily="34" charset="0"/>
              <a:buChar char="•"/>
            </a:pPr>
            <a:r>
              <a:rPr lang="en-US" sz="2800" dirty="0">
                <a:solidFill>
                  <a:schemeClr val="accent6"/>
                </a:solidFill>
                <a:highlight>
                  <a:srgbClr val="FFFFFF"/>
                </a:highlight>
                <a:latin typeface="Arial" panose="020B0604020202020204" pitchFamily="34" charset="0"/>
                <a:cs typeface="Arial" panose="020B0604020202020204" pitchFamily="34" charset="0"/>
              </a:rPr>
              <a:t>lack of screening and brief intervention</a:t>
            </a:r>
          </a:p>
          <a:p>
            <a:pPr lvl="1" indent="-317500">
              <a:lnSpc>
                <a:spcPct val="115000"/>
              </a:lnSpc>
              <a:spcBef>
                <a:spcPts val="0"/>
              </a:spcBef>
              <a:buSzPts val="1400"/>
              <a:buFont typeface="Arial" panose="020B0604020202020204" pitchFamily="34" charset="0"/>
              <a:buChar char="•"/>
            </a:pPr>
            <a:r>
              <a:rPr lang="en-US" sz="2800" dirty="0">
                <a:solidFill>
                  <a:schemeClr val="accent6"/>
                </a:solidFill>
                <a:highlight>
                  <a:srgbClr val="FFFFFF"/>
                </a:highlight>
                <a:latin typeface="Arial" panose="020B0604020202020204" pitchFamily="34" charset="0"/>
                <a:cs typeface="Arial" panose="020B0604020202020204" pitchFamily="34" charset="0"/>
              </a:rPr>
              <a:t>lack of referral to treatment</a:t>
            </a:r>
          </a:p>
          <a:p>
            <a:pPr lvl="1" indent="-317500">
              <a:lnSpc>
                <a:spcPct val="115000"/>
              </a:lnSpc>
              <a:spcBef>
                <a:spcPts val="0"/>
              </a:spcBef>
              <a:buSzPts val="1400"/>
              <a:buFont typeface="Arial" panose="020B0604020202020204" pitchFamily="34" charset="0"/>
              <a:buChar char="•"/>
            </a:pPr>
            <a:r>
              <a:rPr lang="en-US" sz="2800" dirty="0">
                <a:solidFill>
                  <a:schemeClr val="accent6"/>
                </a:solidFill>
                <a:highlight>
                  <a:srgbClr val="FFFFFF"/>
                </a:highlight>
                <a:latin typeface="Arial" panose="020B0604020202020204" pitchFamily="34" charset="0"/>
                <a:cs typeface="Arial" panose="020B0604020202020204" pitchFamily="34" charset="0"/>
              </a:rPr>
              <a:t>lack of available treatment facilities, and stigma</a:t>
            </a:r>
            <a:r>
              <a:rPr lang="en-US" sz="2800" baseline="30000" dirty="0">
                <a:solidFill>
                  <a:schemeClr val="accent6"/>
                </a:solidFill>
                <a:highlight>
                  <a:srgbClr val="FFFFFF"/>
                </a:highlight>
                <a:latin typeface="Arial" panose="020B0604020202020204" pitchFamily="34" charset="0"/>
                <a:cs typeface="Arial" panose="020B0604020202020204" pitchFamily="34" charset="0"/>
              </a:rPr>
              <a:t>(16)</a:t>
            </a:r>
            <a:endParaRPr sz="2800" dirty="0">
              <a:solidFill>
                <a:schemeClr val="accent6"/>
              </a:solidFill>
              <a:highlight>
                <a:srgbClr val="FFFFFF"/>
              </a:highlight>
              <a:latin typeface="Arial" panose="020B0604020202020204" pitchFamily="34" charset="0"/>
              <a:cs typeface="Arial" panose="020B0604020202020204" pitchFamily="34" charset="0"/>
            </a:endParaRPr>
          </a:p>
          <a:p>
            <a:pPr marL="0" lvl="0" indent="0" algn="l" rtl="0">
              <a:spcBef>
                <a:spcPts val="1001"/>
              </a:spcBef>
              <a:spcAft>
                <a:spcPts val="0"/>
              </a:spcAft>
              <a:buNone/>
            </a:pPr>
            <a:endParaRPr dirty="0"/>
          </a:p>
        </p:txBody>
      </p:sp>
      <p:sp>
        <p:nvSpPr>
          <p:cNvPr id="233" name="Google Shape;233;g2f588b18109_0_67"/>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pic>
        <p:nvPicPr>
          <p:cNvPr id="234" name="Google Shape;234;g2f588b18109_0_67"/>
          <p:cNvPicPr preferRelativeResize="0"/>
          <p:nvPr/>
        </p:nvPicPr>
        <p:blipFill>
          <a:blip r:embed="rId3">
            <a:alphaModFix/>
          </a:blip>
          <a:stretch>
            <a:fillRect/>
          </a:stretch>
        </p:blipFill>
        <p:spPr>
          <a:xfrm>
            <a:off x="6108000" y="1843184"/>
            <a:ext cx="5931601" cy="2467970"/>
          </a:xfrm>
          <a:prstGeom prst="rect">
            <a:avLst/>
          </a:prstGeom>
          <a:noFill/>
          <a:ln>
            <a:noFill/>
          </a:ln>
        </p:spPr>
      </p:pic>
      <p:sp>
        <p:nvSpPr>
          <p:cNvPr id="2" name="Google Shape;86;p2">
            <a:extLst>
              <a:ext uri="{FF2B5EF4-FFF2-40B4-BE49-F238E27FC236}">
                <a16:creationId xmlns:a16="http://schemas.microsoft.com/office/drawing/2014/main" id="{E10343C5-0372-01BB-48E2-5F135490479B}"/>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TextBox 2">
            <a:extLst>
              <a:ext uri="{FF2B5EF4-FFF2-40B4-BE49-F238E27FC236}">
                <a16:creationId xmlns:a16="http://schemas.microsoft.com/office/drawing/2014/main" id="{C795B5DE-C872-EB32-13F6-AE1331D14E75}"/>
              </a:ext>
            </a:extLst>
          </p:cNvPr>
          <p:cNvSpPr txBox="1"/>
          <p:nvPr/>
        </p:nvSpPr>
        <p:spPr>
          <a:xfrm>
            <a:off x="6423128" y="4328174"/>
            <a:ext cx="5301343" cy="261610"/>
          </a:xfrm>
          <a:prstGeom prst="rect">
            <a:avLst/>
          </a:prstGeom>
          <a:noFill/>
        </p:spPr>
        <p:txBody>
          <a:bodyPr wrap="square" rtlCol="0">
            <a:spAutoFit/>
          </a:bodyPr>
          <a:lstStyle/>
          <a:p>
            <a:pPr algn="ctr"/>
            <a:r>
              <a:rPr lang="en-US" sz="1050" b="1" dirty="0"/>
              <a:t>Figure 1. </a:t>
            </a:r>
            <a:r>
              <a:rPr lang="en-US" sz="1050" dirty="0"/>
              <a:t>ASAM ad for treating addiction</a:t>
            </a:r>
            <a:r>
              <a:rPr lang="en-US" sz="1050" baseline="30000" dirty="0"/>
              <a:t>(17)</a:t>
            </a:r>
            <a:endParaRPr lang="en-US" sz="1050" b="1" baseline="30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f735024f2c_0_24"/>
          <p:cNvSpPr txBox="1">
            <a:spLocks noGrp="1"/>
          </p:cNvSpPr>
          <p:nvPr>
            <p:ph type="title"/>
          </p:nvPr>
        </p:nvSpPr>
        <p:spPr>
          <a:xfrm>
            <a:off x="838200" y="641684"/>
            <a:ext cx="10515600" cy="104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dirty="0"/>
          </a:p>
        </p:txBody>
      </p:sp>
      <p:pic>
        <p:nvPicPr>
          <p:cNvPr id="397" name="Google Shape;397;g2f735024f2c_0_24"/>
          <p:cNvPicPr preferRelativeResize="0"/>
          <p:nvPr/>
        </p:nvPicPr>
        <p:blipFill>
          <a:blip r:embed="rId3">
            <a:alphaModFix/>
          </a:blip>
          <a:stretch>
            <a:fillRect/>
          </a:stretch>
        </p:blipFill>
        <p:spPr>
          <a:xfrm>
            <a:off x="123729" y="780980"/>
            <a:ext cx="11944542" cy="5296040"/>
          </a:xfrm>
          <a:prstGeom prst="rect">
            <a:avLst/>
          </a:prstGeom>
          <a:noFill/>
          <a:ln>
            <a:noFill/>
          </a:ln>
        </p:spPr>
      </p:pic>
      <p:sp>
        <p:nvSpPr>
          <p:cNvPr id="2" name="Google Shape;86;p2">
            <a:extLst>
              <a:ext uri="{FF2B5EF4-FFF2-40B4-BE49-F238E27FC236}">
                <a16:creationId xmlns:a16="http://schemas.microsoft.com/office/drawing/2014/main" id="{F1096664-CECF-1044-FC67-360988EC9AD6}"/>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TextBox 2">
            <a:extLst>
              <a:ext uri="{FF2B5EF4-FFF2-40B4-BE49-F238E27FC236}">
                <a16:creationId xmlns:a16="http://schemas.microsoft.com/office/drawing/2014/main" id="{48C13254-A71C-F985-009C-13972240673F}"/>
              </a:ext>
            </a:extLst>
          </p:cNvPr>
          <p:cNvSpPr txBox="1"/>
          <p:nvPr/>
        </p:nvSpPr>
        <p:spPr>
          <a:xfrm>
            <a:off x="5116531" y="5506949"/>
            <a:ext cx="3842534" cy="261610"/>
          </a:xfrm>
          <a:prstGeom prst="rect">
            <a:avLst/>
          </a:prstGeom>
          <a:noFill/>
        </p:spPr>
        <p:txBody>
          <a:bodyPr wrap="square" rtlCol="0">
            <a:spAutoFit/>
          </a:bodyPr>
          <a:lstStyle/>
          <a:p>
            <a:pPr algn="ctr"/>
            <a:r>
              <a:rPr lang="en-US" sz="1050" b="1" dirty="0"/>
              <a:t>Figure 2. </a:t>
            </a:r>
            <a:r>
              <a:rPr lang="en-US" sz="1050" dirty="0"/>
              <a:t>NIAAA Model on Co-Occurring Disorders</a:t>
            </a:r>
            <a:r>
              <a:rPr lang="en-US" sz="1050" baseline="30000" dirty="0"/>
              <a:t>(18)</a:t>
            </a:r>
            <a:endParaRPr lang="en-US" sz="10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3EC4-05C4-5FD1-DF25-62F18907459F}"/>
              </a:ext>
            </a:extLst>
          </p:cNvPr>
          <p:cNvSpPr>
            <a:spLocks noGrp="1"/>
          </p:cNvSpPr>
          <p:nvPr>
            <p:ph type="title"/>
          </p:nvPr>
        </p:nvSpPr>
        <p:spPr>
          <a:xfrm>
            <a:off x="453526" y="253101"/>
            <a:ext cx="10515601" cy="264692"/>
          </a:xfrm>
        </p:spPr>
        <p:txBody>
          <a:bodyPr>
            <a:noAutofit/>
          </a:bodyPr>
          <a:lstStyle/>
          <a:p>
            <a:r>
              <a:rPr lang="en-US" sz="3600" dirty="0">
                <a:latin typeface="+mj-lt"/>
              </a:rPr>
              <a:t>Baseline AUD Treatment in Primary Care </a:t>
            </a:r>
          </a:p>
        </p:txBody>
      </p:sp>
      <p:sp>
        <p:nvSpPr>
          <p:cNvPr id="3" name="Text Placeholder 2">
            <a:extLst>
              <a:ext uri="{FF2B5EF4-FFF2-40B4-BE49-F238E27FC236}">
                <a16:creationId xmlns:a16="http://schemas.microsoft.com/office/drawing/2014/main" id="{E135D2B1-F969-33F7-04A8-1EB6FF8405FC}"/>
              </a:ext>
            </a:extLst>
          </p:cNvPr>
          <p:cNvSpPr>
            <a:spLocks noGrp="1"/>
          </p:cNvSpPr>
          <p:nvPr>
            <p:ph type="body" idx="1"/>
          </p:nvPr>
        </p:nvSpPr>
        <p:spPr>
          <a:xfrm>
            <a:off x="152400" y="1227222"/>
            <a:ext cx="7920789" cy="4800599"/>
          </a:xfrm>
        </p:spPr>
        <p:txBody>
          <a:bodyPr>
            <a:noAutofit/>
          </a:bodyPr>
          <a:lstStyle/>
          <a:p>
            <a:r>
              <a:rPr lang="en-US" sz="2000" u="sng" dirty="0">
                <a:solidFill>
                  <a:schemeClr val="accent6"/>
                </a:solidFill>
                <a:latin typeface="Arial" panose="020B0604020202020204" pitchFamily="34" charset="0"/>
                <a:cs typeface="Arial" panose="020B0604020202020204" pitchFamily="34" charset="0"/>
              </a:rPr>
              <a:t>Screening</a:t>
            </a:r>
            <a:r>
              <a:rPr lang="en-US" sz="2000" dirty="0">
                <a:solidFill>
                  <a:schemeClr val="accent6"/>
                </a:solidFill>
                <a:latin typeface="Arial" panose="020B0604020202020204" pitchFamily="34" charset="0"/>
                <a:cs typeface="Arial" panose="020B0604020202020204" pitchFamily="34" charset="0"/>
              </a:rPr>
              <a:t> - USPSTF and SAMHSA recommend routine AUDIT or CAGE screenings in primary care </a:t>
            </a:r>
            <a:endParaRPr lang="en-US" sz="2000" dirty="0">
              <a:solidFill>
                <a:schemeClr val="accent6"/>
              </a:solidFill>
              <a:highlight>
                <a:schemeClr val="lt1"/>
              </a:highlight>
              <a:latin typeface="Arial" panose="020B0604020202020204" pitchFamily="34" charset="0"/>
              <a:cs typeface="Arial" panose="020B0604020202020204" pitchFamily="34" charset="0"/>
            </a:endParaRPr>
          </a:p>
          <a:p>
            <a:r>
              <a:rPr lang="en-US" sz="2000" u="sng" dirty="0">
                <a:solidFill>
                  <a:schemeClr val="accent6"/>
                </a:solidFill>
                <a:latin typeface="Arial" panose="020B0604020202020204" pitchFamily="34" charset="0"/>
                <a:cs typeface="Arial" panose="020B0604020202020204" pitchFamily="34" charset="0"/>
              </a:rPr>
              <a:t>SBIRT</a:t>
            </a:r>
            <a:r>
              <a:rPr lang="en-US" sz="2000" dirty="0">
                <a:solidFill>
                  <a:schemeClr val="accent6"/>
                </a:solidFill>
                <a:latin typeface="Arial" panose="020B0604020202020204" pitchFamily="34" charset="0"/>
                <a:cs typeface="Arial" panose="020B0604020202020204" pitchFamily="34" charset="0"/>
              </a:rPr>
              <a:t> (Screening, Brief Intervention, Referral, Treatment) – includes screening for alcohol misuse and level of risk, offering a brief outpatient intervention to help patients understand the need to manage alcohol use, and referrals to SUD treatment programs for more specialized assessment or intervention.</a:t>
            </a:r>
          </a:p>
          <a:p>
            <a:r>
              <a:rPr lang="en-US" sz="2000" u="sng" dirty="0">
                <a:solidFill>
                  <a:schemeClr val="accent6"/>
                </a:solidFill>
                <a:latin typeface="Arial" panose="020B0604020202020204" pitchFamily="34" charset="0"/>
                <a:cs typeface="Arial" panose="020B0604020202020204" pitchFamily="34" charset="0"/>
              </a:rPr>
              <a:t>Motivational Interviewing</a:t>
            </a:r>
            <a:r>
              <a:rPr lang="en-US" sz="2000" dirty="0">
                <a:solidFill>
                  <a:schemeClr val="accent6"/>
                </a:solidFill>
                <a:latin typeface="Arial" panose="020B0604020202020204" pitchFamily="34" charset="0"/>
                <a:cs typeface="Arial" panose="020B0604020202020204" pitchFamily="34" charset="0"/>
              </a:rPr>
              <a:t> - Meta-analyses and systematic reviews have found that brief interventions, especially those based on the principles of motivational interviewing, are effective in the treatment of alcohol use disorder, including</a:t>
            </a:r>
          </a:p>
          <a:p>
            <a:pPr lvl="1"/>
            <a:r>
              <a:rPr lang="en-US" sz="1800" dirty="0">
                <a:solidFill>
                  <a:schemeClr val="accent6"/>
                </a:solidFill>
                <a:latin typeface="Arial" panose="020B0604020202020204" pitchFamily="34" charset="0"/>
                <a:cs typeface="Arial" panose="020B0604020202020204" pitchFamily="34" charset="0"/>
              </a:rPr>
              <a:t>self-monitoring of alcohol use, </a:t>
            </a:r>
          </a:p>
          <a:p>
            <a:pPr lvl="1"/>
            <a:r>
              <a:rPr lang="en-US" sz="1800" dirty="0">
                <a:solidFill>
                  <a:schemeClr val="accent6"/>
                </a:solidFill>
                <a:latin typeface="Arial" panose="020B0604020202020204" pitchFamily="34" charset="0"/>
                <a:cs typeface="Arial" panose="020B0604020202020204" pitchFamily="34" charset="0"/>
              </a:rPr>
              <a:t>increasing awareness of high-risk situations, </a:t>
            </a:r>
          </a:p>
          <a:p>
            <a:pPr lvl="1"/>
            <a:r>
              <a:rPr lang="en-US" sz="1800" dirty="0">
                <a:solidFill>
                  <a:schemeClr val="accent6"/>
                </a:solidFill>
                <a:latin typeface="Arial" panose="020B0604020202020204" pitchFamily="34" charset="0"/>
                <a:cs typeface="Arial" panose="020B0604020202020204" pitchFamily="34" charset="0"/>
              </a:rPr>
              <a:t>and training in cognitive and behavioral techniques in relation to MI</a:t>
            </a:r>
            <a:r>
              <a:rPr lang="en-US" sz="1800" baseline="30000" dirty="0">
                <a:solidFill>
                  <a:schemeClr val="accent6"/>
                </a:solidFill>
                <a:latin typeface="Arial" panose="020B0604020202020204" pitchFamily="34" charset="0"/>
                <a:cs typeface="Arial" panose="020B0604020202020204" pitchFamily="34" charset="0"/>
              </a:rPr>
              <a:t>(19)</a:t>
            </a:r>
            <a:endParaRPr lang="en-US" sz="1800" dirty="0">
              <a:solidFill>
                <a:schemeClr val="accent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9AE51DF-A12B-F3EC-D8BF-F638A08CC622}"/>
              </a:ext>
            </a:extLst>
          </p:cNvPr>
          <p:cNvPicPr>
            <a:picLocks noChangeAspect="1"/>
          </p:cNvPicPr>
          <p:nvPr/>
        </p:nvPicPr>
        <p:blipFill>
          <a:blip r:embed="rId3"/>
          <a:stretch>
            <a:fillRect/>
          </a:stretch>
        </p:blipFill>
        <p:spPr>
          <a:xfrm>
            <a:off x="8172011" y="1065879"/>
            <a:ext cx="4019989" cy="4961942"/>
          </a:xfrm>
          <a:prstGeom prst="rect">
            <a:avLst/>
          </a:prstGeom>
        </p:spPr>
      </p:pic>
      <p:sp>
        <p:nvSpPr>
          <p:cNvPr id="4" name="Google Shape;86;p2">
            <a:extLst>
              <a:ext uri="{FF2B5EF4-FFF2-40B4-BE49-F238E27FC236}">
                <a16:creationId xmlns:a16="http://schemas.microsoft.com/office/drawing/2014/main" id="{AB1368A9-C3DF-59FD-BBB2-CC861E4BC3CC}"/>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6" name="TextBox 5">
            <a:extLst>
              <a:ext uri="{FF2B5EF4-FFF2-40B4-BE49-F238E27FC236}">
                <a16:creationId xmlns:a16="http://schemas.microsoft.com/office/drawing/2014/main" id="{F16D9D1C-B871-8864-1588-A7D4D1236A2D}"/>
              </a:ext>
            </a:extLst>
          </p:cNvPr>
          <p:cNvSpPr txBox="1"/>
          <p:nvPr/>
        </p:nvSpPr>
        <p:spPr>
          <a:xfrm>
            <a:off x="8527551" y="6027821"/>
            <a:ext cx="3512049" cy="261610"/>
          </a:xfrm>
          <a:prstGeom prst="rect">
            <a:avLst/>
          </a:prstGeom>
          <a:noFill/>
        </p:spPr>
        <p:txBody>
          <a:bodyPr wrap="square" rtlCol="0">
            <a:spAutoFit/>
          </a:bodyPr>
          <a:lstStyle/>
          <a:p>
            <a:pPr algn="ctr"/>
            <a:r>
              <a:rPr lang="en-US" sz="1050" b="1" dirty="0"/>
              <a:t>Figure 3. </a:t>
            </a:r>
            <a:r>
              <a:rPr lang="en-US" sz="1050" dirty="0"/>
              <a:t>RI SBIRT poster for substance use</a:t>
            </a:r>
            <a:r>
              <a:rPr lang="en-US" sz="1050" baseline="30000" dirty="0"/>
              <a:t>(20)</a:t>
            </a:r>
            <a:endParaRPr lang="en-US" sz="1050" b="1" dirty="0"/>
          </a:p>
        </p:txBody>
      </p:sp>
    </p:spTree>
    <p:extLst>
      <p:ext uri="{BB962C8B-B14F-4D97-AF65-F5344CB8AC3E}">
        <p14:creationId xmlns:p14="http://schemas.microsoft.com/office/powerpoint/2010/main" val="1200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D38F-92EB-E174-3847-6B9486EF444A}"/>
              </a:ext>
            </a:extLst>
          </p:cNvPr>
          <p:cNvSpPr>
            <a:spLocks noGrp="1"/>
          </p:cNvSpPr>
          <p:nvPr>
            <p:ph type="title"/>
          </p:nvPr>
        </p:nvSpPr>
        <p:spPr>
          <a:xfrm>
            <a:off x="596012" y="147555"/>
            <a:ext cx="10420856" cy="590576"/>
          </a:xfrm>
        </p:spPr>
        <p:txBody>
          <a:bodyPr wrap="square" anchor="ctr">
            <a:normAutofit fontScale="90000"/>
          </a:bodyPr>
          <a:lstStyle/>
          <a:p>
            <a:r>
              <a:rPr lang="en-US" dirty="0">
                <a:latin typeface="+mj-lt"/>
              </a:rPr>
              <a:t>Team-based care in Treating AUD</a:t>
            </a:r>
          </a:p>
        </p:txBody>
      </p:sp>
      <p:graphicFrame>
        <p:nvGraphicFramePr>
          <p:cNvPr id="5" name="Text Placeholder 2">
            <a:extLst>
              <a:ext uri="{FF2B5EF4-FFF2-40B4-BE49-F238E27FC236}">
                <a16:creationId xmlns:a16="http://schemas.microsoft.com/office/drawing/2014/main" id="{EBA6BC81-9802-7D4D-149A-49704954000A}"/>
              </a:ext>
            </a:extLst>
          </p:cNvPr>
          <p:cNvGraphicFramePr/>
          <p:nvPr>
            <p:extLst>
              <p:ext uri="{D42A27DB-BD31-4B8C-83A1-F6EECF244321}">
                <p14:modId xmlns:p14="http://schemas.microsoft.com/office/powerpoint/2010/main" val="3236686190"/>
              </p:ext>
            </p:extLst>
          </p:nvPr>
        </p:nvGraphicFramePr>
        <p:xfrm>
          <a:off x="-502920" y="147555"/>
          <a:ext cx="12435840"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86;p2">
            <a:extLst>
              <a:ext uri="{FF2B5EF4-FFF2-40B4-BE49-F238E27FC236}">
                <a16:creationId xmlns:a16="http://schemas.microsoft.com/office/drawing/2014/main" id="{09F11717-2195-49A8-D50F-9FB488E2F56B}"/>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49619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f735024f2c_0_37"/>
          <p:cNvSpPr txBox="1">
            <a:spLocks noGrp="1"/>
          </p:cNvSpPr>
          <p:nvPr>
            <p:ph type="title"/>
          </p:nvPr>
        </p:nvSpPr>
        <p:spPr>
          <a:xfrm>
            <a:off x="672028" y="101858"/>
            <a:ext cx="10329231" cy="681174"/>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AUD Treatment: IBH</a:t>
            </a:r>
            <a:endParaRPr sz="3600" dirty="0">
              <a:latin typeface="+mj-lt"/>
            </a:endParaRPr>
          </a:p>
        </p:txBody>
      </p:sp>
      <p:pic>
        <p:nvPicPr>
          <p:cNvPr id="4" name="Google Shape;389;g2f735024f2c_0_18">
            <a:extLst>
              <a:ext uri="{FF2B5EF4-FFF2-40B4-BE49-F238E27FC236}">
                <a16:creationId xmlns:a16="http://schemas.microsoft.com/office/drawing/2014/main" id="{404C1CD3-C533-607E-CF4D-84EE8AEF89FD}"/>
              </a:ext>
            </a:extLst>
          </p:cNvPr>
          <p:cNvPicPr preferRelativeResize="0"/>
          <p:nvPr/>
        </p:nvPicPr>
        <p:blipFill>
          <a:blip r:embed="rId3">
            <a:alphaModFix/>
          </a:blip>
          <a:stretch>
            <a:fillRect/>
          </a:stretch>
        </p:blipFill>
        <p:spPr>
          <a:xfrm>
            <a:off x="2404558" y="690565"/>
            <a:ext cx="7036156" cy="5330092"/>
          </a:xfrm>
          <a:prstGeom prst="rect">
            <a:avLst/>
          </a:prstGeom>
          <a:noFill/>
          <a:ln>
            <a:noFill/>
          </a:ln>
        </p:spPr>
      </p:pic>
      <p:sp>
        <p:nvSpPr>
          <p:cNvPr id="2" name="TextBox 1">
            <a:extLst>
              <a:ext uri="{FF2B5EF4-FFF2-40B4-BE49-F238E27FC236}">
                <a16:creationId xmlns:a16="http://schemas.microsoft.com/office/drawing/2014/main" id="{7004AD28-0C27-2552-51E8-DCEC03CF0348}"/>
              </a:ext>
            </a:extLst>
          </p:cNvPr>
          <p:cNvSpPr txBox="1"/>
          <p:nvPr/>
        </p:nvSpPr>
        <p:spPr>
          <a:xfrm>
            <a:off x="4613097" y="6036630"/>
            <a:ext cx="3698696" cy="261610"/>
          </a:xfrm>
          <a:prstGeom prst="rect">
            <a:avLst/>
          </a:prstGeom>
          <a:noFill/>
        </p:spPr>
        <p:txBody>
          <a:bodyPr wrap="square" rtlCol="0">
            <a:spAutoFit/>
          </a:bodyPr>
          <a:lstStyle/>
          <a:p>
            <a:r>
              <a:rPr lang="en-US" sz="1050" b="1" dirty="0"/>
              <a:t>Figure 4. </a:t>
            </a:r>
            <a:r>
              <a:rPr lang="en-US" sz="1050" dirty="0"/>
              <a:t>Desert Cove Recovery Poster</a:t>
            </a:r>
            <a:r>
              <a:rPr lang="en-US" sz="1050" baseline="30000" dirty="0"/>
              <a:t>(21)</a:t>
            </a:r>
            <a:endParaRPr lang="en-US" sz="1050" b="1" dirty="0"/>
          </a:p>
        </p:txBody>
      </p:sp>
      <p:sp>
        <p:nvSpPr>
          <p:cNvPr id="3" name="Google Shape;86;p2">
            <a:extLst>
              <a:ext uri="{FF2B5EF4-FFF2-40B4-BE49-F238E27FC236}">
                <a16:creationId xmlns:a16="http://schemas.microsoft.com/office/drawing/2014/main" id="{D5A9DBB4-139B-A241-7051-E350EDA7CBE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81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f735024f2c_0_37"/>
          <p:cNvSpPr txBox="1">
            <a:spLocks noGrp="1"/>
          </p:cNvSpPr>
          <p:nvPr>
            <p:ph type="title"/>
          </p:nvPr>
        </p:nvSpPr>
        <p:spPr>
          <a:xfrm>
            <a:off x="672028" y="101858"/>
            <a:ext cx="10329231" cy="681174"/>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AUD Treatment: Collaborative Care </a:t>
            </a:r>
            <a:r>
              <a:rPr lang="en-US" sz="2400" dirty="0">
                <a:latin typeface="+mj-lt"/>
              </a:rPr>
              <a:t>(</a:t>
            </a:r>
            <a:r>
              <a:rPr lang="en-US" sz="2400" dirty="0" err="1">
                <a:latin typeface="+mj-lt"/>
              </a:rPr>
              <a:t>CoCM</a:t>
            </a:r>
            <a:r>
              <a:rPr lang="en-US" sz="2400" dirty="0">
                <a:latin typeface="+mj-lt"/>
              </a:rPr>
              <a:t>)</a:t>
            </a:r>
            <a:endParaRPr sz="2400" dirty="0">
              <a:latin typeface="+mj-lt"/>
            </a:endParaRPr>
          </a:p>
        </p:txBody>
      </p:sp>
      <p:sp>
        <p:nvSpPr>
          <p:cNvPr id="5" name="TextBox 4">
            <a:extLst>
              <a:ext uri="{FF2B5EF4-FFF2-40B4-BE49-F238E27FC236}">
                <a16:creationId xmlns:a16="http://schemas.microsoft.com/office/drawing/2014/main" id="{41896762-03D5-D32E-F5C0-C5C426762076}"/>
              </a:ext>
            </a:extLst>
          </p:cNvPr>
          <p:cNvSpPr txBox="1"/>
          <p:nvPr/>
        </p:nvSpPr>
        <p:spPr>
          <a:xfrm>
            <a:off x="672028" y="783032"/>
            <a:ext cx="10835028" cy="53609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indent="-342900">
              <a:lnSpc>
                <a:spcPct val="90000"/>
              </a:lnSpc>
              <a:spcBef>
                <a:spcPts val="1001"/>
              </a:spcBef>
              <a:buClr>
                <a:schemeClr val="dk1"/>
              </a:buClr>
              <a:buSzPts val="1800"/>
              <a:buChar char="•"/>
              <a:defRPr sz="2000" u="sng">
                <a:solidFill>
                  <a:schemeClr val="accent6"/>
                </a:solidFill>
                <a:latin typeface="Arial" panose="020B0604020202020204" pitchFamily="34" charset="0"/>
                <a:ea typeface="Calibri"/>
                <a:cs typeface="Arial" panose="020B0604020202020204" pitchFamily="34" charset="0"/>
                <a:sym typeface="Calibri"/>
              </a:defRPr>
            </a:lvl1pPr>
            <a:lvl2pPr marL="914400" indent="-342900">
              <a:lnSpc>
                <a:spcPct val="90000"/>
              </a:lnSpc>
              <a:spcBef>
                <a:spcPts val="499"/>
              </a:spcBef>
              <a:buClr>
                <a:schemeClr val="dk1"/>
              </a:buClr>
              <a:buSzPts val="1800"/>
              <a:buChar char="•"/>
              <a:defRPr sz="1800">
                <a:solidFill>
                  <a:schemeClr val="accent6"/>
                </a:solidFill>
                <a:latin typeface="Arial" panose="020B0604020202020204" pitchFamily="34" charset="0"/>
                <a:ea typeface="Calibri"/>
                <a:cs typeface="Arial" panose="020B0604020202020204" pitchFamily="34" charset="0"/>
                <a:sym typeface="Calibri"/>
              </a:defRPr>
            </a:lvl2pPr>
            <a:lvl3pPr marL="1371600" indent="-342900">
              <a:lnSpc>
                <a:spcPct val="90000"/>
              </a:lnSpc>
              <a:spcBef>
                <a:spcPts val="499"/>
              </a:spcBef>
              <a:buClr>
                <a:schemeClr val="dk1"/>
              </a:buClr>
              <a:buSzPts val="1800"/>
              <a:buChar char="•"/>
              <a:defRPr sz="2001">
                <a:solidFill>
                  <a:schemeClr val="dk1"/>
                </a:solidFill>
                <a:latin typeface="Calibri"/>
                <a:ea typeface="Calibri"/>
                <a:cs typeface="Calibri"/>
                <a:sym typeface="Calibri"/>
              </a:defRPr>
            </a:lvl3pPr>
            <a:lvl4pPr marL="18288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4pPr>
            <a:lvl5pPr marL="22860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5pPr>
            <a:lvl6pPr marL="27432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6pPr>
            <a:lvl7pPr marL="32004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7pPr>
            <a:lvl8pPr marL="36576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8pPr>
            <a:lvl9pPr marL="4114800" indent="-342900">
              <a:lnSpc>
                <a:spcPct val="90000"/>
              </a:lnSpc>
              <a:spcBef>
                <a:spcPts val="499"/>
              </a:spcBef>
              <a:buClr>
                <a:schemeClr val="dk1"/>
              </a:buClr>
              <a:buSzPts val="1800"/>
              <a:buChar char="•"/>
              <a:defRPr sz="1801">
                <a:solidFill>
                  <a:schemeClr val="dk1"/>
                </a:solidFill>
                <a:latin typeface="Calibri"/>
                <a:ea typeface="Calibri"/>
                <a:cs typeface="Calibri"/>
                <a:sym typeface="Calibri"/>
              </a:defRPr>
            </a:lvl9pPr>
          </a:lstStyle>
          <a:p>
            <a:pPr marL="114300" indent="0">
              <a:buNone/>
            </a:pPr>
            <a:r>
              <a:rPr lang="en-US" b="1" dirty="0"/>
              <a:t>The SUMMIT Randomized Clinical Trial:</a:t>
            </a:r>
          </a:p>
          <a:p>
            <a:r>
              <a:rPr lang="en-US" dirty="0"/>
              <a:t>Objective</a:t>
            </a:r>
            <a:r>
              <a:rPr lang="en-US" u="none" dirty="0"/>
              <a:t>: determine whether </a:t>
            </a:r>
            <a:r>
              <a:rPr lang="en-US" u="none" dirty="0" err="1"/>
              <a:t>CoCM</a:t>
            </a:r>
            <a:r>
              <a:rPr lang="en-US" u="none" dirty="0"/>
              <a:t> improves delivery of evidence-based treatments for OAUD and increases self-reported abstinence compared with usual primary care</a:t>
            </a:r>
          </a:p>
          <a:p>
            <a:r>
              <a:rPr lang="en-US" dirty="0"/>
              <a:t>Design</a:t>
            </a:r>
            <a:r>
              <a:rPr lang="en-US" u="none" dirty="0"/>
              <a:t>: 377 primary care patients in 2 clinics for 6 months; 187 were randomized to </a:t>
            </a:r>
            <a:r>
              <a:rPr lang="en-US" u="none" dirty="0" err="1"/>
              <a:t>CoCM</a:t>
            </a:r>
            <a:r>
              <a:rPr lang="en-US" u="none" dirty="0"/>
              <a:t>; 190 randomized to usual care</a:t>
            </a:r>
          </a:p>
          <a:p>
            <a:r>
              <a:rPr lang="en-US" dirty="0"/>
              <a:t>Interventions</a:t>
            </a:r>
            <a:r>
              <a:rPr lang="en-US" u="none" dirty="0"/>
              <a:t>: </a:t>
            </a:r>
            <a:r>
              <a:rPr lang="en-US" u="none" dirty="0" err="1"/>
              <a:t>CoCM</a:t>
            </a:r>
            <a:r>
              <a:rPr lang="en-US" u="none" dirty="0"/>
              <a:t> interventions were designed to increase the delivery of either a 6-session brief psychotherapy treatment and/or medication-assisted treatment (naltrexone for AUD); usual care patients were told the clinic provided treatment, given a number for appointment scheduling and list of community referrals. </a:t>
            </a:r>
          </a:p>
          <a:p>
            <a:r>
              <a:rPr lang="en-US" dirty="0"/>
              <a:t>Results</a:t>
            </a:r>
            <a:r>
              <a:rPr lang="en-US" u="none" dirty="0"/>
              <a:t>: Proportion of participants in the </a:t>
            </a:r>
            <a:r>
              <a:rPr lang="en-US" u="none" dirty="0" err="1"/>
              <a:t>CoCM</a:t>
            </a:r>
            <a:r>
              <a:rPr lang="en-US" u="none" dirty="0"/>
              <a:t> group that received any treatment was higher in </a:t>
            </a:r>
            <a:r>
              <a:rPr lang="en-US" u="none" dirty="0" err="1"/>
              <a:t>CoCM</a:t>
            </a:r>
            <a:r>
              <a:rPr lang="en-US" u="none" dirty="0"/>
              <a:t> group compared to usual care (39% vs 16.8%); proportion meeting the HEDIS initiation and engagement measures was also higher among </a:t>
            </a:r>
            <a:r>
              <a:rPr lang="en-US" u="none" dirty="0" err="1"/>
              <a:t>CoCM</a:t>
            </a:r>
            <a:r>
              <a:rPr lang="en-US" u="none" dirty="0"/>
              <a:t> participants (31.6% vs 13.7%); abstinence from opioids, alcohol, and other drugs was also higher (26.3% vs 15.6%)</a:t>
            </a:r>
            <a:r>
              <a:rPr lang="en-US" u="none" baseline="30000" dirty="0"/>
              <a:t>(22)</a:t>
            </a:r>
            <a:endParaRPr lang="en-US" dirty="0"/>
          </a:p>
          <a:p>
            <a:endParaRPr lang="en-US" u="none" dirty="0"/>
          </a:p>
          <a:p>
            <a:endParaRPr lang="en-US" dirty="0"/>
          </a:p>
        </p:txBody>
      </p:sp>
      <p:sp>
        <p:nvSpPr>
          <p:cNvPr id="6" name="Google Shape;86;p2">
            <a:extLst>
              <a:ext uri="{FF2B5EF4-FFF2-40B4-BE49-F238E27FC236}">
                <a16:creationId xmlns:a16="http://schemas.microsoft.com/office/drawing/2014/main" id="{378F70CC-3EB0-ED25-4493-16AC29279010}"/>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4130641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txBox="1">
            <a:spLocks noGrp="1"/>
          </p:cNvSpPr>
          <p:nvPr>
            <p:ph type="title"/>
          </p:nvPr>
        </p:nvSpPr>
        <p:spPr>
          <a:xfrm>
            <a:off x="565354" y="16125"/>
            <a:ext cx="10515601" cy="8321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dirty="0">
                <a:latin typeface="+mj-lt"/>
              </a:rPr>
              <a:t>AUD Treatment: CHOICE</a:t>
            </a:r>
            <a:endParaRPr sz="3600" dirty="0">
              <a:latin typeface="+mj-lt"/>
            </a:endParaRPr>
          </a:p>
        </p:txBody>
      </p:sp>
      <p:sp>
        <p:nvSpPr>
          <p:cNvPr id="283" name="Google Shape;283;p12"/>
          <p:cNvSpPr txBox="1"/>
          <p:nvPr/>
        </p:nvSpPr>
        <p:spPr>
          <a:xfrm>
            <a:off x="1455145" y="1695994"/>
            <a:ext cx="10515601" cy="435133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1800"/>
              <a:buFont typeface="Arial"/>
              <a:buNone/>
            </a:pPr>
            <a:endParaRPr sz="1800" b="0" dirty="0">
              <a:solidFill>
                <a:srgbClr val="242424"/>
              </a:solidFill>
              <a:latin typeface="Calibri"/>
              <a:ea typeface="Calibri"/>
              <a:cs typeface="Calibri"/>
              <a:sym typeface="Calibri"/>
            </a:endParaRPr>
          </a:p>
          <a:p>
            <a:pPr marL="0" marR="0" lvl="0" indent="0" algn="l" rtl="0">
              <a:lnSpc>
                <a:spcPct val="90000"/>
              </a:lnSpc>
              <a:spcBef>
                <a:spcPts val="1001"/>
              </a:spcBef>
              <a:spcAft>
                <a:spcPts val="0"/>
              </a:spcAft>
              <a:buClr>
                <a:schemeClr val="dk1"/>
              </a:buClr>
              <a:buSzPts val="2400"/>
              <a:buFont typeface="Arial"/>
              <a:buNone/>
            </a:pPr>
            <a:endParaRPr sz="2400" b="1" dirty="0">
              <a:solidFill>
                <a:srgbClr val="1D1B1B"/>
              </a:solidFill>
              <a:latin typeface="Calibri"/>
              <a:ea typeface="Calibri"/>
              <a:cs typeface="Calibri"/>
              <a:sym typeface="Calibri"/>
            </a:endParaRPr>
          </a:p>
          <a:p>
            <a:pPr marL="0" marR="0" lvl="0" indent="0" algn="l" rtl="0">
              <a:lnSpc>
                <a:spcPct val="90000"/>
              </a:lnSpc>
              <a:spcBef>
                <a:spcPts val="1001"/>
              </a:spcBef>
              <a:spcAft>
                <a:spcPts val="0"/>
              </a:spcAft>
              <a:buClr>
                <a:schemeClr val="dk1"/>
              </a:buClr>
              <a:buSzPts val="2400"/>
              <a:buFont typeface="Arial"/>
              <a:buNone/>
            </a:pPr>
            <a:endParaRPr sz="2400" b="1" dirty="0">
              <a:solidFill>
                <a:srgbClr val="1D1B1B"/>
              </a:solidFill>
              <a:latin typeface="Calibri"/>
              <a:ea typeface="Calibri"/>
              <a:cs typeface="Calibri"/>
              <a:sym typeface="Calibri"/>
            </a:endParaRPr>
          </a:p>
        </p:txBody>
      </p:sp>
      <p:sp>
        <p:nvSpPr>
          <p:cNvPr id="284" name="Google Shape;284;p12"/>
          <p:cNvSpPr txBox="1"/>
          <p:nvPr/>
        </p:nvSpPr>
        <p:spPr>
          <a:xfrm>
            <a:off x="701776" y="858712"/>
            <a:ext cx="10379179" cy="532449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accent6"/>
              </a:buClr>
              <a:buSzPts val="1800"/>
              <a:buFont typeface="Arial"/>
              <a:buChar char="•"/>
            </a:pPr>
            <a:r>
              <a:rPr lang="en-US" sz="2000" dirty="0">
                <a:solidFill>
                  <a:schemeClr val="accent6"/>
                </a:solidFill>
                <a:latin typeface="Arial" panose="020B0604020202020204" pitchFamily="34" charset="0"/>
                <a:ea typeface="Calibri"/>
                <a:cs typeface="Arial" panose="020B0604020202020204" pitchFamily="34" charset="0"/>
                <a:sym typeface="Calibri"/>
              </a:rPr>
              <a:t>CHOICE model of care is a </a:t>
            </a:r>
            <a:r>
              <a:rPr lang="en-US" sz="2000" b="1" dirty="0">
                <a:solidFill>
                  <a:schemeClr val="accent6"/>
                </a:solidFill>
                <a:latin typeface="Arial" panose="020B0604020202020204" pitchFamily="34" charset="0"/>
                <a:ea typeface="Calibri"/>
                <a:cs typeface="Arial" panose="020B0604020202020204" pitchFamily="34" charset="0"/>
                <a:sym typeface="Calibri"/>
              </a:rPr>
              <a:t>year-long</a:t>
            </a:r>
            <a:r>
              <a:rPr lang="en-US" sz="2000" dirty="0">
                <a:solidFill>
                  <a:schemeClr val="accent6"/>
                </a:solidFill>
                <a:latin typeface="Arial" panose="020B0604020202020204" pitchFamily="34" charset="0"/>
                <a:ea typeface="Calibri"/>
                <a:cs typeface="Arial" panose="020B0604020202020204" pitchFamily="34" charset="0"/>
                <a:sym typeface="Calibri"/>
              </a:rPr>
              <a:t> intervention offered by </a:t>
            </a:r>
            <a:r>
              <a:rPr lang="en-US" sz="2000" b="1" dirty="0">
                <a:solidFill>
                  <a:schemeClr val="accent6"/>
                </a:solidFill>
                <a:latin typeface="Arial" panose="020B0604020202020204" pitchFamily="34" charset="0"/>
                <a:ea typeface="Calibri"/>
                <a:cs typeface="Arial" panose="020B0604020202020204" pitchFamily="34" charset="0"/>
                <a:sym typeface="Calibri"/>
              </a:rPr>
              <a:t>nurses</a:t>
            </a:r>
            <a:r>
              <a:rPr lang="en-US" sz="2000" dirty="0">
                <a:solidFill>
                  <a:schemeClr val="accent6"/>
                </a:solidFill>
                <a:latin typeface="Arial" panose="020B0604020202020204" pitchFamily="34" charset="0"/>
                <a:ea typeface="Calibri"/>
                <a:cs typeface="Arial" panose="020B0604020202020204" pitchFamily="34" charset="0"/>
                <a:sym typeface="Calibri"/>
              </a:rPr>
              <a:t> and based on </a:t>
            </a:r>
            <a:endParaRPr sz="2000" dirty="0">
              <a:latin typeface="Arial" panose="020B0604020202020204" pitchFamily="34" charset="0"/>
              <a:cs typeface="Arial" panose="020B0604020202020204" pitchFamily="34" charset="0"/>
            </a:endParaRPr>
          </a:p>
          <a:p>
            <a:pPr marL="457200" marR="0" lvl="1" indent="0" algn="l" rtl="0">
              <a:spcBef>
                <a:spcPts val="0"/>
              </a:spcBef>
              <a:spcAft>
                <a:spcPts val="0"/>
              </a:spcAft>
              <a:buNone/>
            </a:pP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(1) the </a:t>
            </a:r>
            <a:r>
              <a:rPr lang="en-US" sz="2000" b="1" i="0" u="none" strike="noStrike" cap="none" dirty="0">
                <a:solidFill>
                  <a:schemeClr val="accent6"/>
                </a:solidFill>
                <a:latin typeface="Arial" panose="020B0604020202020204" pitchFamily="34" charset="0"/>
                <a:ea typeface="Calibri"/>
                <a:cs typeface="Arial" panose="020B0604020202020204" pitchFamily="34" charset="0"/>
                <a:sym typeface="Calibri"/>
              </a:rPr>
              <a:t>Chronic Care </a:t>
            </a: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Model, </a:t>
            </a:r>
            <a:endParaRPr sz="2000" dirty="0">
              <a:latin typeface="Arial" panose="020B0604020202020204" pitchFamily="34" charset="0"/>
              <a:cs typeface="Arial" panose="020B0604020202020204" pitchFamily="34" charset="0"/>
            </a:endParaRPr>
          </a:p>
          <a:p>
            <a:pPr marL="457200" marR="0" lvl="1" indent="0" algn="l" rtl="0">
              <a:spcBef>
                <a:spcPts val="0"/>
              </a:spcBef>
              <a:spcAft>
                <a:spcPts val="0"/>
              </a:spcAft>
              <a:buNone/>
            </a:pP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(2) principles of </a:t>
            </a:r>
            <a:r>
              <a:rPr lang="en-US" sz="2000" b="1" i="0" u="none" strike="noStrike" cap="none" dirty="0">
                <a:solidFill>
                  <a:schemeClr val="accent6"/>
                </a:solidFill>
                <a:latin typeface="Arial" panose="020B0604020202020204" pitchFamily="34" charset="0"/>
                <a:ea typeface="Calibri"/>
                <a:cs typeface="Arial" panose="020B0604020202020204" pitchFamily="34" charset="0"/>
                <a:sym typeface="Calibri"/>
              </a:rPr>
              <a:t>patient-centered</a:t>
            </a: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 care </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sng" strike="noStrike" cap="none" baseline="30000" dirty="0">
                <a:solidFill>
                  <a:schemeClr val="accent6"/>
                </a:solidFill>
                <a:latin typeface="Arial" panose="020B0604020202020204" pitchFamily="34" charset="0"/>
                <a:ea typeface="Calibri"/>
                <a:cs typeface="Arial" panose="020B0604020202020204" pitchFamily="34" charset="0"/>
                <a:sym typeface="Calibri"/>
              </a:rPr>
              <a:t>11</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 and </a:t>
            </a:r>
            <a:endParaRPr sz="2000" dirty="0">
              <a:latin typeface="Arial" panose="020B0604020202020204" pitchFamily="34" charset="0"/>
              <a:cs typeface="Arial" panose="020B0604020202020204" pitchFamily="34" charset="0"/>
            </a:endParaRPr>
          </a:p>
          <a:p>
            <a:pPr marL="457200" marR="0" lvl="1" indent="0" algn="l" rtl="0">
              <a:spcBef>
                <a:spcPts val="0"/>
              </a:spcBef>
              <a:spcAft>
                <a:spcPts val="0"/>
              </a:spcAft>
              <a:buNone/>
            </a:pPr>
            <a:r>
              <a:rPr lang="en-US" sz="2000" b="0" i="0" u="none" strike="noStrike" cap="none" dirty="0">
                <a:solidFill>
                  <a:schemeClr val="accent6"/>
                </a:solidFill>
                <a:latin typeface="Arial" panose="020B0604020202020204" pitchFamily="34" charset="0"/>
                <a:ea typeface="Calibri"/>
                <a:cs typeface="Arial" panose="020B0604020202020204" pitchFamily="34" charset="0"/>
                <a:sym typeface="Calibri"/>
              </a:rPr>
              <a:t>(3) promising approaches to addressing AUDs in primary care </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sng" strike="noStrike" cap="none" baseline="30000" dirty="0">
                <a:solidFill>
                  <a:schemeClr val="accent6"/>
                </a:solidFill>
                <a:latin typeface="Arial" panose="020B0604020202020204" pitchFamily="34" charset="0"/>
                <a:ea typeface="Calibri"/>
                <a:cs typeface="Arial" panose="020B0604020202020204" pitchFamily="34" charset="0"/>
                <a:sym typeface="Calibri"/>
              </a:rPr>
              <a:t>12</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b="0" i="0" u="sng" strike="noStrike" cap="none" baseline="30000" dirty="0">
                <a:solidFill>
                  <a:schemeClr val="accent6"/>
                </a:solidFill>
                <a:latin typeface="Arial" panose="020B0604020202020204" pitchFamily="34" charset="0"/>
                <a:ea typeface="Calibri"/>
                <a:cs typeface="Arial" panose="020B0604020202020204" pitchFamily="34" charset="0"/>
                <a:sym typeface="Calibri"/>
              </a:rPr>
              <a:t>23</a:t>
            </a:r>
            <a:r>
              <a:rPr lang="en-US" sz="2000" b="0" i="0" u="none" strike="noStrike" cap="none" baseline="30000" dirty="0">
                <a:solidFill>
                  <a:schemeClr val="accent6"/>
                </a:solidFill>
                <a:latin typeface="Arial" panose="020B0604020202020204" pitchFamily="34" charset="0"/>
                <a:ea typeface="Calibri"/>
                <a:cs typeface="Arial" panose="020B0604020202020204" pitchFamily="34" charset="0"/>
                <a:sym typeface="Calibri"/>
              </a:rPr>
              <a:t>].</a:t>
            </a:r>
          </a:p>
          <a:p>
            <a:pPr marL="457200" marR="0" lvl="1" indent="0" algn="l" rtl="0">
              <a:spcBef>
                <a:spcPts val="0"/>
              </a:spcBef>
              <a:spcAft>
                <a:spcPts val="0"/>
              </a:spcAft>
              <a:buNone/>
            </a:pPr>
            <a:endParaRPr sz="20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accent6"/>
              </a:buClr>
              <a:buSzPts val="1800"/>
              <a:buFont typeface="Arial"/>
              <a:buChar char="•"/>
            </a:pPr>
            <a:r>
              <a:rPr lang="en-US" sz="2000" dirty="0">
                <a:solidFill>
                  <a:schemeClr val="accent6"/>
                </a:solidFill>
                <a:latin typeface="Arial" panose="020B0604020202020204" pitchFamily="34" charset="0"/>
                <a:ea typeface="Calibri"/>
                <a:cs typeface="Arial" panose="020B0604020202020204" pitchFamily="34" charset="0"/>
                <a:sym typeface="Calibri"/>
              </a:rPr>
              <a:t>The first nurse and nurse practitioner were initially given articles and protocols to read </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14</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21</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33</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36</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43</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65</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102</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108</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dirty="0">
                <a:solidFill>
                  <a:schemeClr val="accent6"/>
                </a:solidFill>
                <a:latin typeface="Arial" panose="020B0604020202020204" pitchFamily="34" charset="0"/>
                <a:ea typeface="Calibri"/>
                <a:cs typeface="Arial" panose="020B0604020202020204" pitchFamily="34" charset="0"/>
                <a:sym typeface="Calibri"/>
              </a:rPr>
              <a:t>then received </a:t>
            </a:r>
            <a:r>
              <a:rPr lang="en-US" sz="2000" b="1" dirty="0">
                <a:solidFill>
                  <a:schemeClr val="accent6"/>
                </a:solidFill>
                <a:latin typeface="Arial" panose="020B0604020202020204" pitchFamily="34" charset="0"/>
                <a:ea typeface="Calibri"/>
                <a:cs typeface="Arial" panose="020B0604020202020204" pitchFamily="34" charset="0"/>
                <a:sym typeface="Calibri"/>
              </a:rPr>
              <a:t>16 h of training</a:t>
            </a:r>
            <a:r>
              <a:rPr lang="en-US" sz="2000" dirty="0">
                <a:solidFill>
                  <a:schemeClr val="accent6"/>
                </a:solidFill>
                <a:latin typeface="Arial" panose="020B0604020202020204" pitchFamily="34" charset="0"/>
                <a:ea typeface="Calibri"/>
                <a:cs typeface="Arial" panose="020B0604020202020204" pitchFamily="34" charset="0"/>
                <a:sym typeface="Calibri"/>
              </a:rPr>
              <a:t>, which included </a:t>
            </a:r>
            <a:r>
              <a:rPr lang="en-US" sz="2000" b="1" dirty="0">
                <a:solidFill>
                  <a:schemeClr val="accent6"/>
                </a:solidFill>
                <a:latin typeface="Arial" panose="020B0604020202020204" pitchFamily="34" charset="0"/>
                <a:ea typeface="Calibri"/>
                <a:cs typeface="Arial" panose="020B0604020202020204" pitchFamily="34" charset="0"/>
                <a:sym typeface="Calibri"/>
              </a:rPr>
              <a:t>motivational interviewing (MI) </a:t>
            </a:r>
            <a:r>
              <a:rPr lang="en-US" sz="2000" dirty="0">
                <a:solidFill>
                  <a:schemeClr val="accent6"/>
                </a:solidFill>
                <a:latin typeface="Arial" panose="020B0604020202020204" pitchFamily="34" charset="0"/>
                <a:ea typeface="Calibri"/>
                <a:cs typeface="Arial" panose="020B0604020202020204" pitchFamily="34" charset="0"/>
                <a:sym typeface="Calibri"/>
              </a:rPr>
              <a:t>skills focused on </a:t>
            </a:r>
            <a:r>
              <a:rPr lang="en-US" sz="2000" b="1" dirty="0">
                <a:solidFill>
                  <a:schemeClr val="accent6"/>
                </a:solidFill>
                <a:latin typeface="Arial" panose="020B0604020202020204" pitchFamily="34" charset="0"/>
                <a:ea typeface="Calibri"/>
                <a:cs typeface="Arial" panose="020B0604020202020204" pitchFamily="34" charset="0"/>
                <a:sym typeface="Calibri"/>
              </a:rPr>
              <a:t>engagement</a:t>
            </a:r>
            <a:r>
              <a:rPr lang="en-US" sz="2000" dirty="0">
                <a:solidFill>
                  <a:schemeClr val="accent6"/>
                </a:solidFill>
                <a:latin typeface="Arial" panose="020B0604020202020204" pitchFamily="34" charset="0"/>
                <a:ea typeface="Calibri"/>
                <a:cs typeface="Arial" panose="020B0604020202020204" pitchFamily="34" charset="0"/>
                <a:sym typeface="Calibri"/>
              </a:rPr>
              <a:t>, ways to increase the </a:t>
            </a:r>
            <a:r>
              <a:rPr lang="en-US" sz="2000" b="1" dirty="0">
                <a:solidFill>
                  <a:schemeClr val="accent6"/>
                </a:solidFill>
                <a:latin typeface="Arial" panose="020B0604020202020204" pitchFamily="34" charset="0"/>
                <a:ea typeface="Calibri"/>
                <a:cs typeface="Arial" panose="020B0604020202020204" pitchFamily="34" charset="0"/>
                <a:sym typeface="Calibri"/>
              </a:rPr>
              <a:t>importance</a:t>
            </a:r>
            <a:r>
              <a:rPr lang="en-US" sz="2000" dirty="0">
                <a:solidFill>
                  <a:schemeClr val="accent6"/>
                </a:solidFill>
                <a:latin typeface="Arial" panose="020B0604020202020204" pitchFamily="34" charset="0"/>
                <a:ea typeface="Calibri"/>
                <a:cs typeface="Arial" panose="020B0604020202020204" pitchFamily="34" charset="0"/>
                <a:sym typeface="Calibri"/>
              </a:rPr>
              <a:t> patients placed on </a:t>
            </a:r>
            <a:r>
              <a:rPr lang="en-US" sz="2000" b="1" dirty="0">
                <a:solidFill>
                  <a:schemeClr val="accent6"/>
                </a:solidFill>
                <a:latin typeface="Arial" panose="020B0604020202020204" pitchFamily="34" charset="0"/>
                <a:ea typeface="Calibri"/>
                <a:cs typeface="Arial" panose="020B0604020202020204" pitchFamily="34" charset="0"/>
                <a:sym typeface="Calibri"/>
              </a:rPr>
              <a:t>changing their drinking </a:t>
            </a:r>
            <a:r>
              <a:rPr lang="en-US" sz="2000" dirty="0">
                <a:solidFill>
                  <a:schemeClr val="accent6"/>
                </a:solidFill>
                <a:latin typeface="Arial" panose="020B0604020202020204" pitchFamily="34" charset="0"/>
                <a:ea typeface="Calibri"/>
                <a:cs typeface="Arial" panose="020B0604020202020204" pitchFamily="34" charset="0"/>
                <a:sym typeface="Calibri"/>
              </a:rPr>
              <a:t>and building </a:t>
            </a:r>
            <a:r>
              <a:rPr lang="en-US" sz="2000" b="1" dirty="0">
                <a:solidFill>
                  <a:schemeClr val="accent6"/>
                </a:solidFill>
                <a:latin typeface="Arial" panose="020B0604020202020204" pitchFamily="34" charset="0"/>
                <a:ea typeface="Calibri"/>
                <a:cs typeface="Arial" panose="020B0604020202020204" pitchFamily="34" charset="0"/>
                <a:sym typeface="Calibri"/>
              </a:rPr>
              <a:t>patient self-efficacy</a:t>
            </a:r>
            <a:r>
              <a:rPr lang="en-US" sz="2000" dirty="0">
                <a:solidFill>
                  <a:schemeClr val="accent6"/>
                </a:solidFill>
                <a:latin typeface="Arial" panose="020B0604020202020204" pitchFamily="34" charset="0"/>
                <a:ea typeface="Calibri"/>
                <a:cs typeface="Arial" panose="020B0604020202020204" pitchFamily="34" charset="0"/>
                <a:sym typeface="Calibri"/>
              </a:rPr>
              <a:t>, </a:t>
            </a:r>
            <a:r>
              <a:rPr lang="en-US" sz="2000" b="1" dirty="0">
                <a:solidFill>
                  <a:schemeClr val="accent6"/>
                </a:solidFill>
                <a:latin typeface="Arial" panose="020B0604020202020204" pitchFamily="34" charset="0"/>
                <a:ea typeface="Calibri"/>
                <a:cs typeface="Arial" panose="020B0604020202020204" pitchFamily="34" charset="0"/>
                <a:sym typeface="Calibri"/>
              </a:rPr>
              <a:t> as well as 2 h of training addressed medications and laboratory monitoring </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21</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 </a:t>
            </a:r>
            <a:r>
              <a:rPr lang="en-US" sz="2000" u="sng" baseline="30000" dirty="0">
                <a:solidFill>
                  <a:schemeClr val="accent6"/>
                </a:solidFill>
                <a:latin typeface="Arial" panose="020B0604020202020204" pitchFamily="34" charset="0"/>
                <a:ea typeface="Calibri"/>
                <a:cs typeface="Arial" panose="020B0604020202020204" pitchFamily="34" charset="0"/>
                <a:sym typeface="Calibri"/>
              </a:rPr>
              <a:t>65</a:t>
            </a:r>
            <a:r>
              <a:rPr lang="en-US" sz="2000" baseline="30000" dirty="0">
                <a:solidFill>
                  <a:schemeClr val="accent6"/>
                </a:solidFill>
                <a:latin typeface="Arial" panose="020B0604020202020204" pitchFamily="34" charset="0"/>
                <a:ea typeface="Calibri"/>
                <a:cs typeface="Arial" panose="020B0604020202020204" pitchFamily="34" charset="0"/>
                <a:sym typeface="Calibri"/>
              </a:rPr>
              <a:t>].</a:t>
            </a:r>
          </a:p>
          <a:p>
            <a:pPr marR="0" lvl="0" algn="l" rtl="0">
              <a:spcBef>
                <a:spcPts val="0"/>
              </a:spcBef>
              <a:spcAft>
                <a:spcPts val="0"/>
              </a:spcAft>
              <a:buClr>
                <a:schemeClr val="accent6"/>
              </a:buClr>
              <a:buSzPts val="1800"/>
            </a:pPr>
            <a:endParaRPr sz="20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accent6"/>
              </a:buClr>
              <a:buSzPts val="1800"/>
              <a:buFont typeface="Arial"/>
              <a:buChar char="•"/>
            </a:pPr>
            <a:r>
              <a:rPr lang="en-US" sz="2000" dirty="0">
                <a:solidFill>
                  <a:schemeClr val="accent6"/>
                </a:solidFill>
                <a:latin typeface="Arial" panose="020B0604020202020204" pitchFamily="34" charset="0"/>
                <a:ea typeface="Calibri"/>
                <a:cs typeface="Arial" panose="020B0604020202020204" pitchFamily="34" charset="0"/>
                <a:sym typeface="Calibri"/>
              </a:rPr>
              <a:t>CHOICE nurses, nurse practitioner, and </a:t>
            </a:r>
            <a:r>
              <a:rPr lang="en-US" sz="2000" b="1" dirty="0">
                <a:solidFill>
                  <a:schemeClr val="accent6"/>
                </a:solidFill>
                <a:latin typeface="Arial" panose="020B0604020202020204" pitchFamily="34" charset="0"/>
                <a:ea typeface="Calibri"/>
                <a:cs typeface="Arial" panose="020B0604020202020204" pitchFamily="34" charset="0"/>
                <a:sym typeface="Calibri"/>
              </a:rPr>
              <a:t>interdisciplinary</a:t>
            </a:r>
            <a:r>
              <a:rPr lang="en-US" sz="2000" dirty="0">
                <a:solidFill>
                  <a:schemeClr val="accent6"/>
                </a:solidFill>
                <a:latin typeface="Arial" panose="020B0604020202020204" pitchFamily="34" charset="0"/>
                <a:ea typeface="Calibri"/>
                <a:cs typeface="Arial" panose="020B0604020202020204" pitchFamily="34" charset="0"/>
                <a:sym typeface="Calibri"/>
              </a:rPr>
              <a:t> CHOICE team—including 2 psychologists, 2 addiction psychiatrists, and 2 primary care internists—met weekly, were a critical part of the intervention, lasted an hour, and were held in person/virtually </a:t>
            </a:r>
            <a:endParaRPr sz="20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000" dirty="0">
                <a:solidFill>
                  <a:schemeClr val="accent6"/>
                </a:solidFill>
                <a:latin typeface="Arial" panose="020B0604020202020204" pitchFamily="34" charset="0"/>
                <a:ea typeface="Calibri"/>
                <a:cs typeface="Arial" panose="020B0604020202020204" pitchFamily="34" charset="0"/>
                <a:sym typeface="Calibri"/>
              </a:rPr>
              <a:t>-------------------------------------------------------------------------------------------------------------------</a:t>
            </a:r>
            <a:endParaRPr sz="2000"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000" b="1" dirty="0">
                <a:solidFill>
                  <a:schemeClr val="accent6"/>
                </a:solidFill>
                <a:latin typeface="Arial" panose="020B0604020202020204" pitchFamily="34" charset="0"/>
                <a:ea typeface="Calibri"/>
                <a:cs typeface="Arial" panose="020B0604020202020204" pitchFamily="34" charset="0"/>
                <a:sym typeface="Calibri"/>
              </a:rPr>
              <a:t>RESULTS: Reduced heavy drinking and drinking below recommended limits without symptoms</a:t>
            </a:r>
            <a:r>
              <a:rPr lang="en-US" sz="2000" b="1" baseline="30000" dirty="0">
                <a:solidFill>
                  <a:schemeClr val="accent6"/>
                </a:solidFill>
                <a:latin typeface="Arial" panose="020B0604020202020204" pitchFamily="34" charset="0"/>
                <a:ea typeface="Calibri"/>
                <a:cs typeface="Arial" panose="020B0604020202020204" pitchFamily="34" charset="0"/>
                <a:sym typeface="Calibri"/>
              </a:rPr>
              <a:t>(23)</a:t>
            </a:r>
            <a:endParaRPr sz="2000" dirty="0">
              <a:latin typeface="Arial" panose="020B0604020202020204" pitchFamily="34" charset="0"/>
              <a:cs typeface="Arial" panose="020B0604020202020204" pitchFamily="34" charset="0"/>
            </a:endParaRPr>
          </a:p>
        </p:txBody>
      </p:sp>
      <p:sp>
        <p:nvSpPr>
          <p:cNvPr id="2" name="Google Shape;86;p2">
            <a:extLst>
              <a:ext uri="{FF2B5EF4-FFF2-40B4-BE49-F238E27FC236}">
                <a16:creationId xmlns:a16="http://schemas.microsoft.com/office/drawing/2014/main" id="{0B646BA9-B287-D04A-A340-7F37C6285C53}"/>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50" name="Google Shape;450;g2f735024f2c_0_37"/>
          <p:cNvPicPr preferRelativeResize="0"/>
          <p:nvPr/>
        </p:nvPicPr>
        <p:blipFill>
          <a:blip r:embed="rId3">
            <a:alphaModFix/>
          </a:blip>
          <a:stretch>
            <a:fillRect/>
          </a:stretch>
        </p:blipFill>
        <p:spPr>
          <a:xfrm>
            <a:off x="834985" y="1014386"/>
            <a:ext cx="10003315" cy="5210144"/>
          </a:xfrm>
          <a:prstGeom prst="rect">
            <a:avLst/>
          </a:prstGeom>
          <a:noFill/>
          <a:ln>
            <a:noFill/>
          </a:ln>
        </p:spPr>
      </p:pic>
      <p:sp>
        <p:nvSpPr>
          <p:cNvPr id="448" name="Google Shape;448;g2f735024f2c_0_37"/>
          <p:cNvSpPr txBox="1">
            <a:spLocks noGrp="1"/>
          </p:cNvSpPr>
          <p:nvPr>
            <p:ph type="title"/>
          </p:nvPr>
        </p:nvSpPr>
        <p:spPr>
          <a:xfrm>
            <a:off x="672028" y="101858"/>
            <a:ext cx="10329231" cy="681174"/>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AUD Treatment: VA-AACORN</a:t>
            </a:r>
            <a:r>
              <a:rPr lang="en-US" sz="3600" b="0" baseline="30000" dirty="0">
                <a:latin typeface="+mj-lt"/>
              </a:rPr>
              <a:t>(24)</a:t>
            </a:r>
            <a:endParaRPr sz="3600" dirty="0">
              <a:latin typeface="+mj-lt"/>
            </a:endParaRPr>
          </a:p>
        </p:txBody>
      </p:sp>
      <p:sp>
        <p:nvSpPr>
          <p:cNvPr id="2" name="Google Shape;86;p2">
            <a:extLst>
              <a:ext uri="{FF2B5EF4-FFF2-40B4-BE49-F238E27FC236}">
                <a16:creationId xmlns:a16="http://schemas.microsoft.com/office/drawing/2014/main" id="{555EAEAD-762A-182D-4FA0-8874646C5C76}"/>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97" y="112875"/>
            <a:ext cx="10515601" cy="547778"/>
          </a:xfrm>
        </p:spPr>
        <p:txBody>
          <a:bodyPr>
            <a:noAutofit/>
          </a:bodyPr>
          <a:lstStyle/>
          <a:p>
            <a:r>
              <a:rPr lang="en-US" sz="3600" dirty="0">
                <a:latin typeface="+mj-lt"/>
              </a:rPr>
              <a:t>AUD Treatment: Peer Recovery in ED</a:t>
            </a:r>
          </a:p>
        </p:txBody>
      </p:sp>
      <p:sp>
        <p:nvSpPr>
          <p:cNvPr id="4" name="Text Placeholder 2"/>
          <p:cNvSpPr txBox="1">
            <a:spLocks/>
          </p:cNvSpPr>
          <p:nvPr/>
        </p:nvSpPr>
        <p:spPr>
          <a:xfrm>
            <a:off x="705997" y="925417"/>
            <a:ext cx="11104084" cy="498440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1"/>
              </a:spcBef>
              <a:spcAft>
                <a:spcPts val="0"/>
              </a:spcAft>
              <a:buClr>
                <a:schemeClr val="dk1"/>
              </a:buClr>
              <a:buSzPts val="1800"/>
              <a:buFont typeface="Arial"/>
              <a:buChar char="•"/>
              <a:defRPr sz="2801"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99"/>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99"/>
              </a:spcBef>
              <a:spcAft>
                <a:spcPts val="0"/>
              </a:spcAft>
              <a:buClr>
                <a:schemeClr val="dk1"/>
              </a:buClr>
              <a:buSzPts val="1800"/>
              <a:buFont typeface="Arial"/>
              <a:buChar char="•"/>
              <a:defRPr sz="2001"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marL="114300" indent="0">
              <a:buFont typeface="Arial"/>
              <a:buNone/>
            </a:pPr>
            <a:r>
              <a:rPr lang="en-US" sz="2000" dirty="0">
                <a:solidFill>
                  <a:schemeClr val="accent6"/>
                </a:solidFill>
                <a:latin typeface="+mn-lt"/>
              </a:rPr>
              <a:t>Peer Recovery support is non-clinical assistance by persons with lived experience of similar conditions to initiate, pursue, and sustain a person’s long-term recovery from SUD.</a:t>
            </a:r>
            <a:r>
              <a:rPr lang="en-US" sz="2000" baseline="30000" dirty="0">
                <a:solidFill>
                  <a:schemeClr val="accent6"/>
                </a:solidFill>
                <a:latin typeface="+mn-lt"/>
              </a:rPr>
              <a:t> (24)</a:t>
            </a:r>
          </a:p>
          <a:p>
            <a:endParaRPr lang="en-US" dirty="0"/>
          </a:p>
        </p:txBody>
      </p:sp>
      <p:pic>
        <p:nvPicPr>
          <p:cNvPr id="6" name="Picture 5"/>
          <p:cNvPicPr>
            <a:picLocks noChangeAspect="1"/>
          </p:cNvPicPr>
          <p:nvPr/>
        </p:nvPicPr>
        <p:blipFill>
          <a:blip r:embed="rId3"/>
          <a:stretch>
            <a:fillRect/>
          </a:stretch>
        </p:blipFill>
        <p:spPr>
          <a:xfrm>
            <a:off x="3470770" y="1887660"/>
            <a:ext cx="5376233" cy="3741193"/>
          </a:xfrm>
          <a:prstGeom prst="rect">
            <a:avLst/>
          </a:prstGeom>
        </p:spPr>
      </p:pic>
      <p:sp>
        <p:nvSpPr>
          <p:cNvPr id="3" name="Google Shape;86;p2">
            <a:extLst>
              <a:ext uri="{FF2B5EF4-FFF2-40B4-BE49-F238E27FC236}">
                <a16:creationId xmlns:a16="http://schemas.microsoft.com/office/drawing/2014/main" id="{4317BF54-1845-22A1-E331-1EF23C4E13F7}"/>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50E4420-1822-C61E-461B-8186DA0C983D}"/>
              </a:ext>
            </a:extLst>
          </p:cNvPr>
          <p:cNvSpPr txBox="1"/>
          <p:nvPr/>
        </p:nvSpPr>
        <p:spPr>
          <a:xfrm>
            <a:off x="3470771" y="5722706"/>
            <a:ext cx="5376232" cy="253916"/>
          </a:xfrm>
          <a:prstGeom prst="rect">
            <a:avLst/>
          </a:prstGeom>
          <a:noFill/>
        </p:spPr>
        <p:txBody>
          <a:bodyPr wrap="square" rtlCol="0">
            <a:spAutoFit/>
          </a:bodyPr>
          <a:lstStyle/>
          <a:p>
            <a:pPr algn="ctr"/>
            <a:r>
              <a:rPr lang="en-US" sz="1050" b="1" dirty="0"/>
              <a:t>Figure 6. </a:t>
            </a:r>
            <a:r>
              <a:rPr lang="en-US" sz="1050" dirty="0"/>
              <a:t>Table 1 from </a:t>
            </a:r>
            <a:r>
              <a:rPr lang="en-US" sz="1050" i="1" dirty="0"/>
              <a:t>Substance abuse: research and treatment </a:t>
            </a:r>
            <a:r>
              <a:rPr lang="en-US" sz="1050" dirty="0"/>
              <a:t>journal article.</a:t>
            </a:r>
            <a:r>
              <a:rPr lang="en-US" sz="1050" baseline="30000" dirty="0"/>
              <a:t>(25)</a:t>
            </a:r>
            <a:endParaRPr lang="en-US" sz="1050" b="1" dirty="0"/>
          </a:p>
        </p:txBody>
      </p:sp>
    </p:spTree>
    <p:extLst>
      <p:ext uri="{BB962C8B-B14F-4D97-AF65-F5344CB8AC3E}">
        <p14:creationId xmlns:p14="http://schemas.microsoft.com/office/powerpoint/2010/main" val="2934670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8265"/>
            <a:ext cx="11461750" cy="74658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Overview</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553788" y="1055028"/>
            <a:ext cx="11189721" cy="5161287"/>
          </a:xfrm>
          <a:prstGeom prst="rect">
            <a:avLst/>
          </a:prstGeom>
          <a:noFill/>
          <a:ln>
            <a:noFill/>
          </a:ln>
        </p:spPr>
        <p:txBody>
          <a:bodyPr spcFirstLastPara="1" wrap="square" lIns="91425" tIns="45700" rIns="91425" bIns="45700" anchor="t" anchorCtr="0">
            <a:normAutofit fontScale="85000" lnSpcReduction="20000"/>
          </a:bodyPr>
          <a:lstStyle/>
          <a:p>
            <a:pPr>
              <a:buClr>
                <a:schemeClr val="accent6"/>
              </a:buClr>
              <a:buSzPct val="100000"/>
            </a:pPr>
            <a:r>
              <a:rPr lang="en-US" sz="3300" b="1" dirty="0">
                <a:solidFill>
                  <a:schemeClr val="accent6"/>
                </a:solidFill>
                <a:latin typeface="+mj-lt"/>
                <a:ea typeface="Calibri"/>
                <a:cs typeface="Calibri"/>
                <a:sym typeface="Calibri"/>
              </a:rPr>
              <a:t>Welcome</a:t>
            </a:r>
          </a:p>
          <a:p>
            <a:pPr>
              <a:buClr>
                <a:schemeClr val="accent6"/>
              </a:buClr>
              <a:buSzPct val="100000"/>
            </a:pPr>
            <a:endParaRPr lang="en-US" sz="3000" b="1" dirty="0">
              <a:solidFill>
                <a:schemeClr val="accent6"/>
              </a:solidFill>
              <a:latin typeface="+mj-lt"/>
              <a:ea typeface="Calibri"/>
              <a:cs typeface="Calibri"/>
              <a:sym typeface="Calibri"/>
            </a:endParaRPr>
          </a:p>
          <a:p>
            <a:pPr>
              <a:buClr>
                <a:schemeClr val="accent6"/>
              </a:buClr>
              <a:buSzPct val="100000"/>
            </a:pPr>
            <a:r>
              <a:rPr lang="en-US" sz="3300" b="1" dirty="0">
                <a:solidFill>
                  <a:schemeClr val="accent6"/>
                </a:solidFill>
                <a:latin typeface="+mj-lt"/>
                <a:ea typeface="Calibri"/>
                <a:cs typeface="Calibri"/>
                <a:sym typeface="Calibri"/>
              </a:rPr>
              <a:t>Environmental Scan (7:35-8am)</a:t>
            </a:r>
          </a:p>
          <a:p>
            <a:pPr marL="457189" indent="-457189">
              <a:buClr>
                <a:schemeClr val="accent6"/>
              </a:buClr>
              <a:buSzPct val="100000"/>
              <a:buFont typeface="+mj-lt"/>
              <a:buAutoNum type="arabicPeriod"/>
            </a:pPr>
            <a:r>
              <a:rPr lang="en-US" sz="2400" dirty="0">
                <a:solidFill>
                  <a:schemeClr val="accent6"/>
                </a:solidFill>
                <a:latin typeface="+mj-lt"/>
                <a:ea typeface="Calibri"/>
                <a:cs typeface="Calibri"/>
                <a:sym typeface="Calibri"/>
              </a:rPr>
              <a:t>Alcohol Use Disorder: Statistics and Outcomes</a:t>
            </a:r>
          </a:p>
          <a:p>
            <a:pPr marL="457189" indent="-457189">
              <a:buClr>
                <a:schemeClr val="accent6"/>
              </a:buClr>
              <a:buSzPct val="100000"/>
              <a:buFont typeface="+mj-lt"/>
              <a:buAutoNum type="arabicPeriod"/>
            </a:pPr>
            <a:r>
              <a:rPr lang="en-US" sz="2400" dirty="0">
                <a:solidFill>
                  <a:schemeClr val="accent6"/>
                </a:solidFill>
                <a:latin typeface="+mj-lt"/>
                <a:ea typeface="Calibri"/>
                <a:cs typeface="Calibri"/>
                <a:sym typeface="Calibri"/>
              </a:rPr>
              <a:t>AUD in Rhode Island</a:t>
            </a:r>
          </a:p>
          <a:p>
            <a:pPr marL="457189" indent="-457189">
              <a:buClr>
                <a:schemeClr val="accent6"/>
              </a:buClr>
              <a:buSzPct val="100000"/>
              <a:buFont typeface="+mj-lt"/>
              <a:buAutoNum type="arabicPeriod"/>
            </a:pPr>
            <a:r>
              <a:rPr lang="en-US" sz="2400" dirty="0">
                <a:solidFill>
                  <a:schemeClr val="accent6"/>
                </a:solidFill>
                <a:latin typeface="+mj-lt"/>
                <a:ea typeface="Calibri"/>
                <a:cs typeface="Calibri"/>
                <a:sym typeface="Calibri"/>
              </a:rPr>
              <a:t>Options for Primary care in Addressing AUD</a:t>
            </a:r>
          </a:p>
          <a:p>
            <a:pPr marL="457189" indent="-457189">
              <a:buClr>
                <a:schemeClr val="accent6"/>
              </a:buClr>
              <a:buSzPct val="100000"/>
              <a:buFont typeface="+mj-lt"/>
              <a:buAutoNum type="arabicPeriod"/>
            </a:pPr>
            <a:endParaRPr lang="en-US" sz="2400" dirty="0">
              <a:solidFill>
                <a:schemeClr val="accent6"/>
              </a:solidFill>
              <a:latin typeface="+mj-lt"/>
              <a:ea typeface="Calibri"/>
              <a:cs typeface="Calibri"/>
              <a:sym typeface="Calibri"/>
            </a:endParaRPr>
          </a:p>
          <a:p>
            <a:pPr>
              <a:buClr>
                <a:schemeClr val="accent6"/>
              </a:buClr>
              <a:buSzPct val="100000"/>
            </a:pPr>
            <a:r>
              <a:rPr lang="en-US" sz="3300" b="1" dirty="0">
                <a:solidFill>
                  <a:schemeClr val="accent6"/>
                </a:solidFill>
                <a:latin typeface="+mj-lt"/>
                <a:ea typeface="Calibri"/>
                <a:cs typeface="Calibri"/>
                <a:sym typeface="Calibri"/>
              </a:rPr>
              <a:t>Panel Discussion (8-8:30am)</a:t>
            </a:r>
            <a:endParaRPr lang="en-US" sz="4200" b="1" dirty="0">
              <a:solidFill>
                <a:schemeClr val="accent6"/>
              </a:solidFill>
              <a:latin typeface="+mj-lt"/>
              <a:ea typeface="Calibri"/>
              <a:cs typeface="Calibri"/>
              <a:sym typeface="Calibri"/>
            </a:endParaRPr>
          </a:p>
          <a:p>
            <a:pPr marL="457189" indent="-457189">
              <a:buClr>
                <a:schemeClr val="accent6"/>
              </a:buClr>
              <a:buSzPct val="100000"/>
              <a:buFont typeface="Arial" panose="020B0604020202020204" pitchFamily="34" charset="0"/>
              <a:buChar char="•"/>
            </a:pPr>
            <a:r>
              <a:rPr lang="en-US" sz="2400" b="1" dirty="0">
                <a:solidFill>
                  <a:schemeClr val="accent6"/>
                </a:solidFill>
                <a:latin typeface="+mj-lt"/>
                <a:ea typeface="Calibri" panose="020F0502020204030204" pitchFamily="34" charset="0"/>
                <a:cs typeface="Calibri" panose="020F0502020204030204" pitchFamily="34" charset="0"/>
                <a:sym typeface="Calibri"/>
              </a:rPr>
              <a:t>Moderator: Nelly Burdette, </a:t>
            </a:r>
            <a:r>
              <a:rPr lang="en-US" sz="2400" dirty="0">
                <a:solidFill>
                  <a:srgbClr val="403F42"/>
                </a:solidFill>
                <a:latin typeface="+mj-lt"/>
                <a:ea typeface="Calibri" panose="020F0502020204030204" pitchFamily="34" charset="0"/>
                <a:cs typeface="Calibri" panose="020F0502020204030204" pitchFamily="34" charset="0"/>
              </a:rPr>
              <a:t>PsyD – Director, Population Behavioral Health, Boston Medical Center, and Sr. Director Integrated Behavioral Health, Care Transformation Collaborative-RI</a:t>
            </a: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Garry Bliss </a:t>
            </a:r>
            <a:r>
              <a:rPr lang="en-US" sz="2400" dirty="0">
                <a:solidFill>
                  <a:srgbClr val="403F42"/>
                </a:solidFill>
                <a:latin typeface="+mj-lt"/>
                <a:ea typeface="Calibri" panose="020F0502020204030204" pitchFamily="34" charset="0"/>
                <a:cs typeface="Calibri" panose="020F0502020204030204" pitchFamily="34" charset="0"/>
              </a:rPr>
              <a:t>– Senior Director, Prospect Health Services RI</a:t>
            </a: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Barry Fabius</a:t>
            </a:r>
            <a:r>
              <a:rPr lang="en-US" sz="2400" dirty="0">
                <a:solidFill>
                  <a:srgbClr val="403F42"/>
                </a:solidFill>
                <a:latin typeface="+mj-lt"/>
                <a:ea typeface="Calibri" panose="020F0502020204030204" pitchFamily="34" charset="0"/>
                <a:cs typeface="Calibri" panose="020F0502020204030204" pitchFamily="34" charset="0"/>
              </a:rPr>
              <a:t>, MD – Chief Medical Officer, UnitedHealthcare</a:t>
            </a: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Gloria Rose</a:t>
            </a:r>
            <a:r>
              <a:rPr lang="en-US" sz="2400" dirty="0">
                <a:solidFill>
                  <a:srgbClr val="403F42"/>
                </a:solidFill>
                <a:latin typeface="+mj-lt"/>
                <a:ea typeface="Calibri" panose="020F0502020204030204" pitchFamily="34" charset="0"/>
                <a:cs typeface="Calibri" panose="020F0502020204030204" pitchFamily="34" charset="0"/>
              </a:rPr>
              <a:t>, RN – Director of Community Care Management, Thundermist Health Center</a:t>
            </a: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John Tassoni </a:t>
            </a:r>
            <a:r>
              <a:rPr lang="en-US" sz="2400" dirty="0">
                <a:solidFill>
                  <a:srgbClr val="403F42"/>
                </a:solidFill>
                <a:latin typeface="+mj-lt"/>
                <a:ea typeface="Calibri" panose="020F0502020204030204" pitchFamily="34" charset="0"/>
                <a:cs typeface="Calibri" panose="020F0502020204030204" pitchFamily="34" charset="0"/>
              </a:rPr>
              <a:t>– President, Substance Use and Mental Health Leadership Council of RI</a:t>
            </a:r>
          </a:p>
          <a:p>
            <a:pPr>
              <a:buClr>
                <a:schemeClr val="accent6"/>
              </a:buClr>
              <a:buSzPct val="100000"/>
            </a:pPr>
            <a:endParaRPr lang="en-US" sz="2400" b="1" dirty="0">
              <a:solidFill>
                <a:schemeClr val="accent6"/>
              </a:solidFill>
              <a:latin typeface="+mj-lt"/>
              <a:ea typeface="Calibri"/>
              <a:cs typeface="Calibri"/>
              <a:sym typeface="Calibri"/>
            </a:endParaRPr>
          </a:p>
          <a:p>
            <a:pPr>
              <a:buClr>
                <a:schemeClr val="accent6"/>
              </a:buClr>
              <a:buSzPct val="100000"/>
            </a:pPr>
            <a:r>
              <a:rPr lang="en-US" sz="3300" b="1" dirty="0">
                <a:solidFill>
                  <a:schemeClr val="accent6"/>
                </a:solidFill>
                <a:latin typeface="+mj-lt"/>
                <a:ea typeface="Calibri"/>
                <a:cs typeface="Calibri"/>
                <a:sym typeface="Calibri"/>
              </a:rPr>
              <a:t>Open Discussion/Brainstorming/Think Tank Next Steps (8:30-9am)</a:t>
            </a:r>
          </a:p>
          <a:p>
            <a:pPr>
              <a:buClr>
                <a:schemeClr val="accent6"/>
              </a:buClr>
              <a:buSzPct val="100000"/>
            </a:pP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b="1" dirty="0">
              <a:solidFill>
                <a:schemeClr val="accent6"/>
              </a:solidFill>
              <a:latin typeface="+mj-lt"/>
              <a:ea typeface="Calibri"/>
              <a:cs typeface="Calibri"/>
              <a:sym typeface="Calibri"/>
            </a:endParaRPr>
          </a:p>
        </p:txBody>
      </p:sp>
    </p:spTree>
    <p:extLst>
      <p:ext uri="{BB962C8B-B14F-4D97-AF65-F5344CB8AC3E}">
        <p14:creationId xmlns:p14="http://schemas.microsoft.com/office/powerpoint/2010/main" val="1277983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f735024f2c_0_24"/>
          <p:cNvSpPr txBox="1">
            <a:spLocks noGrp="1"/>
          </p:cNvSpPr>
          <p:nvPr>
            <p:ph type="title"/>
          </p:nvPr>
        </p:nvSpPr>
        <p:spPr>
          <a:xfrm>
            <a:off x="727113" y="-548205"/>
            <a:ext cx="10626687" cy="1999256"/>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latin typeface="+mj-lt"/>
              </a:rPr>
              <a:t>Revisiting and Reframing</a:t>
            </a:r>
            <a:endParaRPr sz="3600" dirty="0">
              <a:latin typeface="+mj-lt"/>
            </a:endParaRPr>
          </a:p>
        </p:txBody>
      </p:sp>
      <p:sp>
        <p:nvSpPr>
          <p:cNvPr id="396" name="Google Shape;396;g2f735024f2c_0_2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1"/>
              </a:spcBef>
              <a:spcAft>
                <a:spcPts val="0"/>
              </a:spcAft>
              <a:buNone/>
            </a:pPr>
            <a:endParaRPr dirty="0"/>
          </a:p>
        </p:txBody>
      </p:sp>
      <p:pic>
        <p:nvPicPr>
          <p:cNvPr id="397" name="Google Shape;397;g2f735024f2c_0_24"/>
          <p:cNvPicPr preferRelativeResize="0"/>
          <p:nvPr/>
        </p:nvPicPr>
        <p:blipFill>
          <a:blip r:embed="rId3">
            <a:alphaModFix/>
          </a:blip>
          <a:stretch>
            <a:fillRect/>
          </a:stretch>
        </p:blipFill>
        <p:spPr>
          <a:xfrm>
            <a:off x="210450" y="922443"/>
            <a:ext cx="11771099" cy="5254382"/>
          </a:xfrm>
          <a:prstGeom prst="rect">
            <a:avLst/>
          </a:prstGeom>
          <a:noFill/>
          <a:ln>
            <a:noFill/>
          </a:ln>
        </p:spPr>
      </p:pic>
      <p:sp>
        <p:nvSpPr>
          <p:cNvPr id="2" name="Google Shape;86;p2">
            <a:extLst>
              <a:ext uri="{FF2B5EF4-FFF2-40B4-BE49-F238E27FC236}">
                <a16:creationId xmlns:a16="http://schemas.microsoft.com/office/drawing/2014/main" id="{F1096664-CECF-1044-FC67-360988EC9AD6}"/>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3" name="Cross 2"/>
          <p:cNvSpPr/>
          <p:nvPr/>
        </p:nvSpPr>
        <p:spPr>
          <a:xfrm>
            <a:off x="6488935" y="3089080"/>
            <a:ext cx="661011" cy="733773"/>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3437262" y="2798284"/>
            <a:ext cx="7718417" cy="13991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FDD5934-D80F-AE9A-BD97-78B84FCA5C4D}"/>
              </a:ext>
            </a:extLst>
          </p:cNvPr>
          <p:cNvSpPr txBox="1"/>
          <p:nvPr/>
        </p:nvSpPr>
        <p:spPr>
          <a:xfrm>
            <a:off x="5116531" y="5506949"/>
            <a:ext cx="3842534" cy="261610"/>
          </a:xfrm>
          <a:prstGeom prst="rect">
            <a:avLst/>
          </a:prstGeom>
          <a:noFill/>
        </p:spPr>
        <p:txBody>
          <a:bodyPr wrap="square" rtlCol="0">
            <a:spAutoFit/>
          </a:bodyPr>
          <a:lstStyle/>
          <a:p>
            <a:pPr algn="ctr"/>
            <a:r>
              <a:rPr lang="en-US" sz="1050" b="1" dirty="0"/>
              <a:t>Figure 5. </a:t>
            </a:r>
            <a:r>
              <a:rPr lang="en-US" sz="1050" dirty="0"/>
              <a:t>NIAAA Model on Co-Occurring Disorders</a:t>
            </a:r>
            <a:r>
              <a:rPr lang="en-US" sz="1050" baseline="30000" dirty="0"/>
              <a:t>(18)</a:t>
            </a:r>
            <a:endParaRPr lang="en-US" sz="1050" dirty="0"/>
          </a:p>
        </p:txBody>
      </p:sp>
    </p:spTree>
    <p:extLst>
      <p:ext uri="{BB962C8B-B14F-4D97-AF65-F5344CB8AC3E}">
        <p14:creationId xmlns:p14="http://schemas.microsoft.com/office/powerpoint/2010/main" val="33738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Google Shape;464;p62"/>
          <p:cNvSpPr txBox="1">
            <a:spLocks noGrp="1"/>
          </p:cNvSpPr>
          <p:nvPr>
            <p:ph type="body" idx="1"/>
          </p:nvPr>
        </p:nvSpPr>
        <p:spPr>
          <a:xfrm>
            <a:off x="838200" y="179707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dirty="0">
                <a:solidFill>
                  <a:schemeClr val="lt1"/>
                </a:solidFill>
              </a:rPr>
              <a:t>     www.ctc-ri.org</a:t>
            </a:r>
            <a:endParaRPr dirty="0"/>
          </a:p>
          <a:p>
            <a:pPr marL="0" lvl="0" indent="0" algn="l" rtl="0">
              <a:lnSpc>
                <a:spcPct val="90000"/>
              </a:lnSpc>
              <a:spcBef>
                <a:spcPts val="1001"/>
              </a:spcBef>
              <a:spcAft>
                <a:spcPts val="0"/>
              </a:spcAft>
              <a:buClr>
                <a:schemeClr val="lt1"/>
              </a:buClr>
              <a:buSzPts val="2800"/>
              <a:buNone/>
            </a:pPr>
            <a:r>
              <a:rPr lang="en-US" dirty="0">
                <a:solidFill>
                  <a:schemeClr val="lt1"/>
                </a:solidFill>
              </a:rPr>
              <a:t>     ctc-ri</a:t>
            </a:r>
            <a:endParaRPr dirty="0"/>
          </a:p>
        </p:txBody>
      </p:sp>
      <p:sp>
        <p:nvSpPr>
          <p:cNvPr id="465" name="Google Shape;465;p62"/>
          <p:cNvSpPr txBox="1"/>
          <p:nvPr/>
        </p:nvSpPr>
        <p:spPr>
          <a:xfrm>
            <a:off x="8749553" y="908813"/>
            <a:ext cx="33438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endParaRPr dirty="0"/>
          </a:p>
        </p:txBody>
      </p:sp>
      <p:pic>
        <p:nvPicPr>
          <p:cNvPr id="467" name="Google Shape;467;p62" descr="interface design - What &lt;strong&gt;icon&lt;/strong&gt; can I use which says &quot;Auto ..."/>
          <p:cNvPicPr preferRelativeResize="0"/>
          <p:nvPr/>
        </p:nvPicPr>
        <p:blipFill rotWithShape="1">
          <a:blip r:embed="rId3">
            <a:alphaModFix/>
          </a:blip>
          <a:srcRect/>
          <a:stretch/>
        </p:blipFill>
        <p:spPr>
          <a:xfrm>
            <a:off x="11038258" y="-946288"/>
            <a:ext cx="92560" cy="92560"/>
          </a:xfrm>
          <a:prstGeom prst="rect">
            <a:avLst/>
          </a:prstGeom>
          <a:noFill/>
          <a:ln>
            <a:noFill/>
          </a:ln>
        </p:spPr>
      </p:pic>
      <p:sp>
        <p:nvSpPr>
          <p:cNvPr id="469" name="Google Shape;469;p62"/>
          <p:cNvSpPr/>
          <p:nvPr/>
        </p:nvSpPr>
        <p:spPr>
          <a:xfrm>
            <a:off x="2011680" y="6429414"/>
            <a:ext cx="9144000" cy="426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Please acknowledge that this PP brought to you by the PHSRI-AE  and is “owned” by PHSRI-AE, prepared by CTC-RI.</a:t>
            </a:r>
            <a:endParaRPr sz="1400" dirty="0">
              <a:solidFill>
                <a:schemeClr val="lt1"/>
              </a:solidFill>
              <a:latin typeface="Calibri"/>
              <a:ea typeface="Calibri"/>
              <a:cs typeface="Calibri"/>
              <a:sym typeface="Calibri"/>
            </a:endParaRPr>
          </a:p>
        </p:txBody>
      </p:sp>
      <p:sp>
        <p:nvSpPr>
          <p:cNvPr id="470" name="Google Shape;470;p62"/>
          <p:cNvSpPr/>
          <p:nvPr/>
        </p:nvSpPr>
        <p:spPr>
          <a:xfrm>
            <a:off x="812800" y="6429414"/>
            <a:ext cx="10342800" cy="42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Please acknowledge that this PP brought to you by the PHSRI-AE  and is “owned” by PHSRI-AE, prepared by CTC-RI.</a:t>
            </a:r>
            <a:endParaRPr sz="1400" dirty="0">
              <a:solidFill>
                <a:schemeClr val="lt1"/>
              </a:solidFill>
              <a:latin typeface="Calibri"/>
              <a:ea typeface="Calibri"/>
              <a:cs typeface="Calibri"/>
              <a:sym typeface="Calibri"/>
            </a:endParaRPr>
          </a:p>
        </p:txBody>
      </p:sp>
      <p:sp>
        <p:nvSpPr>
          <p:cNvPr id="471" name="Google Shape;471;p62"/>
          <p:cNvSpPr/>
          <p:nvPr/>
        </p:nvSpPr>
        <p:spPr>
          <a:xfrm>
            <a:off x="0" y="6434725"/>
            <a:ext cx="12192000" cy="42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Prepared by CTC-RI</a:t>
            </a:r>
            <a:r>
              <a:rPr lang="en-US" sz="1400" dirty="0">
                <a:solidFill>
                  <a:schemeClr val="lt1"/>
                </a:solidFill>
                <a:latin typeface="Calibri"/>
                <a:ea typeface="Calibri"/>
                <a:cs typeface="Calibri"/>
                <a:sym typeface="Calibri"/>
              </a:rPr>
              <a:t>.</a:t>
            </a:r>
            <a:endParaRPr sz="1400" dirty="0">
              <a:solidFill>
                <a:schemeClr val="lt1"/>
              </a:solidFill>
              <a:latin typeface="Calibri"/>
              <a:ea typeface="Calibri"/>
              <a:cs typeface="Calibri"/>
              <a:sym typeface="Calibri"/>
            </a:endParaRPr>
          </a:p>
        </p:txBody>
      </p:sp>
      <p:sp>
        <p:nvSpPr>
          <p:cNvPr id="12" name="Text Placeholder 2"/>
          <p:cNvSpPr txBox="1">
            <a:spLocks/>
          </p:cNvSpPr>
          <p:nvPr/>
        </p:nvSpPr>
        <p:spPr>
          <a:xfrm>
            <a:off x="838200" y="1048405"/>
            <a:ext cx="10515601"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1"/>
              </a:spcBef>
              <a:spcAft>
                <a:spcPts val="0"/>
              </a:spcAft>
              <a:buClr>
                <a:schemeClr val="dk1"/>
              </a:buClr>
              <a:buSzPts val="1800"/>
              <a:buFont typeface="Arial"/>
              <a:buChar char="•"/>
              <a:defRPr sz="2801"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99"/>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99"/>
              </a:spcBef>
              <a:spcAft>
                <a:spcPts val="0"/>
              </a:spcAft>
              <a:buClr>
                <a:schemeClr val="dk1"/>
              </a:buClr>
              <a:buSzPts val="1800"/>
              <a:buFont typeface="Arial"/>
              <a:buChar char="•"/>
              <a:defRPr sz="2001"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499"/>
              </a:spcBef>
              <a:spcAft>
                <a:spcPts val="0"/>
              </a:spcAft>
              <a:buClr>
                <a:schemeClr val="dk1"/>
              </a:buClr>
              <a:buSzPts val="1800"/>
              <a:buFont typeface="Arial"/>
              <a:buChar char="•"/>
              <a:defRPr sz="1801" b="0" i="0" u="none" strike="noStrike" cap="none">
                <a:solidFill>
                  <a:schemeClr val="dk1"/>
                </a:solidFill>
                <a:latin typeface="Calibri"/>
                <a:ea typeface="Calibri"/>
                <a:cs typeface="Calibri"/>
                <a:sym typeface="Calibri"/>
              </a:defRPr>
            </a:lvl9pPr>
          </a:lstStyle>
          <a:p>
            <a:pPr marL="457189" indent="-457189">
              <a:buClr>
                <a:schemeClr val="accent6"/>
              </a:buClr>
              <a:buSzPct val="100000"/>
              <a:buFont typeface="Arial" panose="020B0604020202020204" pitchFamily="34" charset="0"/>
              <a:buChar char="•"/>
            </a:pPr>
            <a:r>
              <a:rPr lang="en-US" sz="2400" b="1" dirty="0">
                <a:solidFill>
                  <a:schemeClr val="accent6"/>
                </a:solidFill>
                <a:latin typeface="+mj-lt"/>
                <a:ea typeface="Calibri" panose="020F0502020204030204" pitchFamily="34" charset="0"/>
                <a:cs typeface="Calibri" panose="020F0502020204030204" pitchFamily="34" charset="0"/>
                <a:sym typeface="Calibri"/>
              </a:rPr>
              <a:t>Moderator: Nelly Burdette, </a:t>
            </a:r>
            <a:r>
              <a:rPr lang="en-US" sz="2400" dirty="0">
                <a:solidFill>
                  <a:srgbClr val="403F42"/>
                </a:solidFill>
                <a:latin typeface="+mj-lt"/>
                <a:ea typeface="Calibri" panose="020F0502020204030204" pitchFamily="34" charset="0"/>
                <a:cs typeface="Calibri" panose="020F0502020204030204" pitchFamily="34" charset="0"/>
              </a:rPr>
              <a:t>PsyD – Director, Population Behavioral Health, Boston Medical Center, and Sr. Director Integrated Behavioral Health, Care Transformation Collaborative-RI</a:t>
            </a: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Garry Bliss </a:t>
            </a:r>
            <a:r>
              <a:rPr lang="en-US" sz="2400" dirty="0">
                <a:solidFill>
                  <a:srgbClr val="403F42"/>
                </a:solidFill>
                <a:latin typeface="+mj-lt"/>
                <a:ea typeface="Calibri" panose="020F0502020204030204" pitchFamily="34" charset="0"/>
                <a:cs typeface="Calibri" panose="020F0502020204030204" pitchFamily="34" charset="0"/>
              </a:rPr>
              <a:t>– Senior Director, Prospect Health Services RI</a:t>
            </a: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Barry Fabius</a:t>
            </a:r>
            <a:r>
              <a:rPr lang="en-US" sz="2400" dirty="0">
                <a:solidFill>
                  <a:srgbClr val="403F42"/>
                </a:solidFill>
                <a:latin typeface="+mj-lt"/>
                <a:ea typeface="Calibri" panose="020F0502020204030204" pitchFamily="34" charset="0"/>
                <a:cs typeface="Calibri" panose="020F0502020204030204" pitchFamily="34" charset="0"/>
              </a:rPr>
              <a:t>, MD – Chief Medical Officer, UnitedHealthcare</a:t>
            </a: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Gloria Rose</a:t>
            </a:r>
            <a:r>
              <a:rPr lang="en-US" sz="2400" dirty="0">
                <a:solidFill>
                  <a:srgbClr val="403F42"/>
                </a:solidFill>
                <a:latin typeface="+mj-lt"/>
                <a:ea typeface="Calibri" panose="020F0502020204030204" pitchFamily="34" charset="0"/>
                <a:cs typeface="Calibri" panose="020F0502020204030204" pitchFamily="34" charset="0"/>
              </a:rPr>
              <a:t>, RN – Director of Community Care Management, Thundermist Health Center</a:t>
            </a: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400" b="1" dirty="0">
                <a:solidFill>
                  <a:srgbClr val="403F42"/>
                </a:solidFill>
                <a:latin typeface="+mj-lt"/>
                <a:ea typeface="Calibri" panose="020F0502020204030204" pitchFamily="34" charset="0"/>
                <a:cs typeface="Calibri" panose="020F0502020204030204" pitchFamily="34" charset="0"/>
              </a:rPr>
              <a:t>John Tassoni </a:t>
            </a:r>
            <a:r>
              <a:rPr lang="en-US" sz="2400" dirty="0">
                <a:solidFill>
                  <a:srgbClr val="403F42"/>
                </a:solidFill>
                <a:latin typeface="+mj-lt"/>
                <a:ea typeface="Calibri" panose="020F0502020204030204" pitchFamily="34" charset="0"/>
                <a:cs typeface="Calibri" panose="020F0502020204030204" pitchFamily="34" charset="0"/>
              </a:rPr>
              <a:t>– President, Substance Use and Mental Health Leadership Council of RI</a:t>
            </a:r>
          </a:p>
          <a:p>
            <a:endParaRPr lang="en-US" dirty="0">
              <a:latin typeface="+mj-lt"/>
            </a:endParaRPr>
          </a:p>
        </p:txBody>
      </p:sp>
      <p:sp>
        <p:nvSpPr>
          <p:cNvPr id="4" name="Title 1">
            <a:extLst>
              <a:ext uri="{FF2B5EF4-FFF2-40B4-BE49-F238E27FC236}">
                <a16:creationId xmlns:a16="http://schemas.microsoft.com/office/drawing/2014/main" id="{52A17A17-2621-0D0D-758F-CBA2338630C4}"/>
              </a:ext>
            </a:extLst>
          </p:cNvPr>
          <p:cNvSpPr>
            <a:spLocks noGrp="1"/>
          </p:cNvSpPr>
          <p:nvPr>
            <p:ph type="title"/>
          </p:nvPr>
        </p:nvSpPr>
        <p:spPr>
          <a:xfrm>
            <a:off x="705997" y="112875"/>
            <a:ext cx="10515601" cy="547778"/>
          </a:xfrm>
        </p:spPr>
        <p:txBody>
          <a:bodyPr>
            <a:noAutofit/>
          </a:bodyPr>
          <a:lstStyle/>
          <a:p>
            <a:r>
              <a:rPr lang="en-US" sz="3600" dirty="0">
                <a:latin typeface="+mj-lt"/>
              </a:rPr>
              <a:t>Transition To Panel</a:t>
            </a:r>
          </a:p>
        </p:txBody>
      </p:sp>
      <p:sp>
        <p:nvSpPr>
          <p:cNvPr id="2" name="Google Shape;86;p2">
            <a:extLst>
              <a:ext uri="{FF2B5EF4-FFF2-40B4-BE49-F238E27FC236}">
                <a16:creationId xmlns:a16="http://schemas.microsoft.com/office/drawing/2014/main" id="{29B4AC36-DA64-E47C-D74B-78FE161D6E9E}"/>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874"/>
            <a:ext cx="10515601" cy="537121"/>
          </a:xfrm>
        </p:spPr>
        <p:txBody>
          <a:bodyPr>
            <a:normAutofit fontScale="90000"/>
          </a:bodyPr>
          <a:lstStyle/>
          <a:p>
            <a:r>
              <a:rPr lang="en-US" dirty="0">
                <a:latin typeface="+mj-lt"/>
              </a:rPr>
              <a:t>Next Steps</a:t>
            </a:r>
          </a:p>
        </p:txBody>
      </p:sp>
      <p:sp>
        <p:nvSpPr>
          <p:cNvPr id="3" name="Text Placeholder 2"/>
          <p:cNvSpPr>
            <a:spLocks noGrp="1"/>
          </p:cNvSpPr>
          <p:nvPr>
            <p:ph type="body" idx="1"/>
          </p:nvPr>
        </p:nvSpPr>
        <p:spPr>
          <a:xfrm>
            <a:off x="838200" y="969484"/>
            <a:ext cx="10515601" cy="5207479"/>
          </a:xfrm>
        </p:spPr>
        <p:txBody>
          <a:bodyPr>
            <a:normAutofit/>
          </a:bodyPr>
          <a:lstStyle/>
          <a:p>
            <a:r>
              <a:rPr lang="en-US" sz="2400" dirty="0">
                <a:latin typeface="+mj-lt"/>
              </a:rPr>
              <a:t>Identify 3 subject matter experts to inform next level of discussion </a:t>
            </a:r>
          </a:p>
          <a:p>
            <a:r>
              <a:rPr lang="en-US" sz="2400" dirty="0">
                <a:latin typeface="+mj-lt"/>
              </a:rPr>
              <a:t>Ensure all relevant and appropriate stakeholders are involved</a:t>
            </a:r>
          </a:p>
          <a:p>
            <a:r>
              <a:rPr lang="en-US" sz="2400" dirty="0">
                <a:latin typeface="+mj-lt"/>
              </a:rPr>
              <a:t>After final report and presentation provided, obtain funding needed to pilot any of the recommendations identified as next best steps</a:t>
            </a:r>
          </a:p>
        </p:txBody>
      </p:sp>
      <p:graphicFrame>
        <p:nvGraphicFramePr>
          <p:cNvPr id="4" name="Diagram 3">
            <a:extLst>
              <a:ext uri="{FF2B5EF4-FFF2-40B4-BE49-F238E27FC236}">
                <a16:creationId xmlns:a16="http://schemas.microsoft.com/office/drawing/2014/main" id="{F51E554E-8B31-4D1B-F65A-B4F171E8D8FD}"/>
              </a:ext>
            </a:extLst>
          </p:cNvPr>
          <p:cNvGraphicFramePr/>
          <p:nvPr>
            <p:extLst>
              <p:ext uri="{D42A27DB-BD31-4B8C-83A1-F6EECF244321}">
                <p14:modId xmlns:p14="http://schemas.microsoft.com/office/powerpoint/2010/main" val="2863984688"/>
              </p:ext>
            </p:extLst>
          </p:nvPr>
        </p:nvGraphicFramePr>
        <p:xfrm>
          <a:off x="2957317" y="3573223"/>
          <a:ext cx="6541770" cy="2242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flipV="1">
            <a:off x="3055344" y="3745736"/>
            <a:ext cx="6345715" cy="3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Google Shape;86;p2">
            <a:extLst>
              <a:ext uri="{FF2B5EF4-FFF2-40B4-BE49-F238E27FC236}">
                <a16:creationId xmlns:a16="http://schemas.microsoft.com/office/drawing/2014/main" id="{E533AE90-E395-3BF2-C3B0-A34A539B6015}"/>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3433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3765" y="780596"/>
            <a:ext cx="11813751" cy="5403636"/>
          </a:xfrm>
        </p:spPr>
        <p:txBody>
          <a:bodyPr>
            <a:normAutofit/>
          </a:bodyPr>
          <a:lstStyle/>
          <a:p>
            <a:pPr marL="114300" indent="0">
              <a:buNone/>
            </a:pPr>
            <a:r>
              <a:rPr lang="en-US" sz="1600" baseline="-25000" dirty="0">
                <a:effectLst>
                  <a:outerShdw blurRad="38100" dist="38100" dir="2700000" algn="tl">
                    <a:srgbClr val="000000">
                      <a:alpha val="43137"/>
                    </a:srgbClr>
                  </a:outerShdw>
                </a:effectLst>
              </a:rPr>
              <a:t> </a:t>
            </a:r>
          </a:p>
        </p:txBody>
      </p:sp>
      <p:sp>
        <p:nvSpPr>
          <p:cNvPr id="6" name="Title 1">
            <a:extLst>
              <a:ext uri="{FF2B5EF4-FFF2-40B4-BE49-F238E27FC236}">
                <a16:creationId xmlns:a16="http://schemas.microsoft.com/office/drawing/2014/main" id="{BD3A1FF2-5C49-BAC4-D5A7-185C822CC342}"/>
              </a:ext>
            </a:extLst>
          </p:cNvPr>
          <p:cNvSpPr>
            <a:spLocks noGrp="1"/>
          </p:cNvSpPr>
          <p:nvPr>
            <p:ph type="title"/>
          </p:nvPr>
        </p:nvSpPr>
        <p:spPr>
          <a:xfrm>
            <a:off x="838200" y="112874"/>
            <a:ext cx="10515601" cy="537121"/>
          </a:xfrm>
        </p:spPr>
        <p:txBody>
          <a:bodyPr>
            <a:normAutofit fontScale="90000"/>
          </a:bodyPr>
          <a:lstStyle/>
          <a:p>
            <a:r>
              <a:rPr lang="en-US" dirty="0">
                <a:latin typeface="+mj-lt"/>
              </a:rPr>
              <a:t>References</a:t>
            </a:r>
          </a:p>
        </p:txBody>
      </p:sp>
      <p:sp>
        <p:nvSpPr>
          <p:cNvPr id="7" name="TextBox 6">
            <a:extLst>
              <a:ext uri="{FF2B5EF4-FFF2-40B4-BE49-F238E27FC236}">
                <a16:creationId xmlns:a16="http://schemas.microsoft.com/office/drawing/2014/main" id="{429EDDCB-1E2D-C842-1CB6-B4FC0E378A4F}"/>
              </a:ext>
            </a:extLst>
          </p:cNvPr>
          <p:cNvSpPr txBox="1"/>
          <p:nvPr/>
        </p:nvSpPr>
        <p:spPr>
          <a:xfrm>
            <a:off x="184484" y="780596"/>
            <a:ext cx="11804469" cy="6196568"/>
          </a:xfrm>
          <a:prstGeom prst="rect">
            <a:avLst/>
          </a:prstGeom>
          <a:noFill/>
        </p:spPr>
        <p:txBody>
          <a:bodyPr wrap="square" rtlCol="0">
            <a:spAutoFit/>
          </a:bodyPr>
          <a:lstStyle/>
          <a:p>
            <a:pPr marL="342900" indent="-342900">
              <a:lnSpc>
                <a:spcPct val="150000"/>
              </a:lnSpc>
              <a:buFont typeface="+mj-lt"/>
              <a:buAutoNum type="arabicPeriod"/>
            </a:pPr>
            <a:r>
              <a:rPr lang="en-US" sz="1000" dirty="0">
                <a:latin typeface="Arial"/>
                <a:ea typeface="Arial"/>
                <a:cs typeface="Arial"/>
                <a:sym typeface="Arial"/>
              </a:rPr>
              <a:t>American Psychiatric Association. (2013). Substance-Related and Addictive Disorders. In </a:t>
            </a:r>
            <a:r>
              <a:rPr lang="en-US" sz="1000" i="1" dirty="0">
                <a:latin typeface="Arial"/>
                <a:ea typeface="Arial"/>
                <a:cs typeface="Arial"/>
                <a:sym typeface="Arial"/>
              </a:rPr>
              <a:t>Diagnostic and statistical manual of mental disorders </a:t>
            </a:r>
            <a:r>
              <a:rPr lang="en-US" sz="1000" dirty="0">
                <a:latin typeface="Arial"/>
                <a:ea typeface="Arial"/>
                <a:cs typeface="Arial"/>
                <a:sym typeface="Arial"/>
              </a:rPr>
              <a:t>(5</a:t>
            </a:r>
            <a:r>
              <a:rPr lang="en-US" sz="1000" baseline="30000" dirty="0">
                <a:latin typeface="Arial"/>
                <a:ea typeface="Arial"/>
                <a:cs typeface="Arial"/>
                <a:sym typeface="Arial"/>
              </a:rPr>
              <a:t>th</a:t>
            </a:r>
            <a:r>
              <a:rPr lang="en-US" sz="1000" dirty="0">
                <a:latin typeface="Arial"/>
                <a:ea typeface="Arial"/>
                <a:cs typeface="Arial"/>
                <a:sym typeface="Arial"/>
              </a:rPr>
              <a:t> ed.). https://doi-	org.ric.idm.oclc.org/10.1176/appi.books.9780890425787.x16_Substance_Related_Disorders</a:t>
            </a:r>
          </a:p>
          <a:p>
            <a:pPr marL="342900" indent="-342900">
              <a:lnSpc>
                <a:spcPct val="150000"/>
              </a:lnSpc>
              <a:buFont typeface="+mj-lt"/>
              <a:buAutoNum type="arabicPeriod"/>
            </a:pPr>
            <a:r>
              <a:rPr lang="en-US" sz="1000" dirty="0">
                <a:effectLst/>
              </a:rPr>
              <a:t>U.S. Department of Health and Human Services. (2024). Alcohol and the human body. </a:t>
            </a:r>
            <a:r>
              <a:rPr lang="en-US" sz="1000" i="1" dirty="0">
                <a:effectLst/>
              </a:rPr>
              <a:t>National Institute on Alcohol Abuse and Alcoholism</a:t>
            </a:r>
            <a:r>
              <a:rPr lang="en-US" sz="1000" dirty="0">
                <a:effectLst/>
              </a:rPr>
              <a:t>.</a:t>
            </a:r>
            <a:r>
              <a:rPr lang="en-US" sz="1000" dirty="0"/>
              <a:t> https://www.niaaa.nih.gov/alcohols-effects-health/alcohol-	topics/alcohol-facts-and-statistics/alcohol-and-human-</a:t>
            </a:r>
            <a:r>
              <a:rPr lang="en-US" sz="1000" dirty="0">
                <a:effectLst/>
              </a:rPr>
              <a:t>body </a:t>
            </a:r>
          </a:p>
          <a:p>
            <a:pPr marL="342900" indent="-342900">
              <a:lnSpc>
                <a:spcPct val="150000"/>
              </a:lnSpc>
              <a:buFont typeface="+mj-lt"/>
              <a:buAutoNum type="arabicPeriod"/>
            </a:pPr>
            <a:r>
              <a:rPr lang="en-US" sz="1000" dirty="0">
                <a:effectLst/>
              </a:rPr>
              <a:t>Patel, A. K., &amp; Balasanova, A. A. (2021). Unhealthy alcohol use. </a:t>
            </a:r>
            <a:r>
              <a:rPr lang="en-US" sz="1000" i="1" dirty="0">
                <a:effectLst/>
              </a:rPr>
              <a:t>JAMA</a:t>
            </a:r>
            <a:r>
              <a:rPr lang="en-US" sz="1000" dirty="0">
                <a:effectLst/>
              </a:rPr>
              <a:t>, </a:t>
            </a:r>
            <a:r>
              <a:rPr lang="en-US" sz="1000" i="1" dirty="0">
                <a:effectLst/>
              </a:rPr>
              <a:t>326</a:t>
            </a:r>
            <a:r>
              <a:rPr lang="en-US" sz="1000" dirty="0">
                <a:effectLst/>
              </a:rPr>
              <a:t>(2), 196. https://doi.org/10.1001/jama.2020.2015</a:t>
            </a:r>
          </a:p>
          <a:p>
            <a:pPr marL="342900" indent="-342900">
              <a:lnSpc>
                <a:spcPct val="150000"/>
              </a:lnSpc>
              <a:buFont typeface="+mj-lt"/>
              <a:buAutoNum type="arabicPeriod"/>
            </a:pPr>
            <a:r>
              <a:rPr lang="en-US" sz="1000" dirty="0">
                <a:effectLst/>
              </a:rPr>
              <a:t>Saitz, R. (2005). </a:t>
            </a:r>
            <a:r>
              <a:rPr lang="en-US" sz="1000" i="1" dirty="0">
                <a:effectLst/>
              </a:rPr>
              <a:t>The Spectrum of Alcohol Use </a:t>
            </a:r>
            <a:r>
              <a:rPr lang="en-US" sz="1000" dirty="0">
                <a:effectLst/>
              </a:rPr>
              <a:t>[Image]</a:t>
            </a:r>
            <a:r>
              <a:rPr lang="en-US" sz="1000" i="1" dirty="0">
                <a:effectLst/>
              </a:rPr>
              <a:t>.</a:t>
            </a:r>
            <a:r>
              <a:rPr lang="en-US" sz="1000" dirty="0">
                <a:effectLst/>
              </a:rPr>
              <a:t> The New England Journal of Medicine. https://www-nejm-org.ric.idm.oclc.org/doi/full/10.1056/NEJMcp042262. </a:t>
            </a:r>
          </a:p>
          <a:p>
            <a:pPr marL="342900" indent="-342900">
              <a:lnSpc>
                <a:spcPct val="150000"/>
              </a:lnSpc>
              <a:buFont typeface="+mj-lt"/>
              <a:buAutoNum type="arabicPeriod"/>
            </a:pPr>
            <a:r>
              <a:rPr lang="en-US" sz="1000" dirty="0">
                <a:latin typeface="Arial"/>
                <a:ea typeface="Arial"/>
                <a:cs typeface="Arial"/>
                <a:sym typeface="Arial"/>
              </a:rPr>
              <a:t>Substance Abuse and Mental Health Services Administration. (2024). </a:t>
            </a:r>
            <a:r>
              <a:rPr lang="en-US" sz="1000" i="1" dirty="0">
                <a:latin typeface="Arial"/>
                <a:ea typeface="Arial"/>
                <a:cs typeface="Arial"/>
                <a:sym typeface="Arial"/>
              </a:rPr>
              <a:t>Figure 1. Past Month Substance Use: Among People Aged 12 or Older; 2023 </a:t>
            </a:r>
            <a:r>
              <a:rPr lang="en-US" sz="1000" dirty="0">
                <a:latin typeface="Arial"/>
                <a:ea typeface="Arial"/>
                <a:cs typeface="Arial"/>
                <a:sym typeface="Arial"/>
              </a:rPr>
              <a:t>[Table]. 	https://www.samhsa.gov/data/sites/default/files/reports/rpt47095/National%20Report/National%20Report/2023-nsduh-annual-national.pdf</a:t>
            </a:r>
          </a:p>
          <a:p>
            <a:pPr marL="342900" indent="-342900">
              <a:lnSpc>
                <a:spcPct val="150000"/>
              </a:lnSpc>
              <a:buFont typeface="+mj-lt"/>
              <a:buAutoNum type="arabicPeriod"/>
            </a:pPr>
            <a:r>
              <a:rPr lang="en-US" sz="1000" dirty="0"/>
              <a:t>National Institute on Alcohol Abuse and Alcoholism. (2023). </a:t>
            </a:r>
            <a:r>
              <a:rPr lang="en-US" sz="1000" i="1" dirty="0"/>
              <a:t>Increase in Alcohol-Related Deaths during the COVID-19 Pandemic</a:t>
            </a:r>
            <a:r>
              <a:rPr lang="en-US" sz="1000" i="0" dirty="0"/>
              <a:t> [Table].</a:t>
            </a:r>
            <a:r>
              <a:rPr lang="en-US" sz="1000" dirty="0"/>
              <a:t> </a:t>
            </a:r>
            <a:r>
              <a:rPr lang="en-US" sz="1000" i="0" dirty="0"/>
              <a:t>https://www.niaaa.nih.gov/news-events/research-update/alcohol-	related-deaths-which-increased-during-first-year-covid-19-pandemic-continued-rise-2021</a:t>
            </a:r>
            <a:endParaRPr lang="en-US" sz="1000" dirty="0"/>
          </a:p>
          <a:p>
            <a:pPr marL="342900" indent="-342900">
              <a:lnSpc>
                <a:spcPct val="150000"/>
              </a:lnSpc>
              <a:buFont typeface="+mj-lt"/>
              <a:buAutoNum type="arabicPeriod"/>
            </a:pPr>
            <a:r>
              <a:rPr lang="en-US" sz="1000" dirty="0">
                <a:effectLst/>
              </a:rPr>
              <a:t>Slater, M. E., &amp; Alpert, H. R. (2023). (rep.). Surveillance Reports: #120 Apparent Per Capita Alcohol Consumption: National, State, and Regional Trends, 1977-2021. </a:t>
            </a:r>
            <a:r>
              <a:rPr lang="en-US" sz="1000" i="1" dirty="0">
                <a:effectLst/>
              </a:rPr>
              <a:t>National Institute on Alcohol Abuse 	and Alcoholism. </a:t>
            </a:r>
            <a:r>
              <a:rPr lang="en-US" sz="1000" dirty="0">
                <a:effectLst/>
              </a:rPr>
              <a:t>https://www.niaaa.nih.gov/publications/surveillance-reports/surveillance120. </a:t>
            </a:r>
          </a:p>
          <a:p>
            <a:pPr marL="342900" indent="-342900">
              <a:lnSpc>
                <a:spcPct val="150000"/>
              </a:lnSpc>
              <a:buFont typeface="+mj-lt"/>
              <a:buAutoNum type="arabicPeriod"/>
            </a:pPr>
            <a:r>
              <a:rPr lang="en-US" sz="1000" dirty="0"/>
              <a:t>Ledingham, E. &amp; Scagos, R. (2022) </a:t>
            </a:r>
            <a:r>
              <a:rPr lang="en-US" sz="1000" i="1" dirty="0"/>
              <a:t>Alcohol Use Prevalence </a:t>
            </a:r>
            <a:r>
              <a:rPr lang="en-US" sz="1000" i="0" dirty="0"/>
              <a:t>[Table]. Rhode Island Department of Health.</a:t>
            </a:r>
            <a:r>
              <a:rPr lang="en-US" sz="1000" dirty="0"/>
              <a:t> </a:t>
            </a:r>
            <a:r>
              <a:rPr lang="en-US" sz="1000" i="0" dirty="0"/>
              <a:t>https://health.ri.gov/publications/reports/2016-2020AlcoholUse.pdf</a:t>
            </a:r>
          </a:p>
          <a:p>
            <a:pPr marL="342900" indent="-342900">
              <a:lnSpc>
                <a:spcPct val="150000"/>
              </a:lnSpc>
              <a:buFont typeface="+mj-lt"/>
              <a:buAutoNum type="arabicPeriod"/>
            </a:pPr>
            <a:r>
              <a:rPr lang="en-US" sz="1000" dirty="0"/>
              <a:t>Ledingham, E. &amp; Scagos, R. (2022) </a:t>
            </a:r>
            <a:r>
              <a:rPr lang="en-US" sz="1000" i="1" dirty="0"/>
              <a:t>Binge Drinking Prevalence </a:t>
            </a:r>
            <a:r>
              <a:rPr lang="en-US" sz="1000" i="0" dirty="0"/>
              <a:t>[Table]. Rhode Island Department of Health.</a:t>
            </a:r>
            <a:r>
              <a:rPr lang="en-US" sz="1000" dirty="0"/>
              <a:t> </a:t>
            </a:r>
            <a:r>
              <a:rPr lang="en-US" sz="1000" i="0" dirty="0"/>
              <a:t>https://health.ri.gov/publications/reports/2016-2020AlcoholUse.pdf</a:t>
            </a:r>
            <a:endParaRPr lang="en-US" sz="1000" i="1" dirty="0"/>
          </a:p>
          <a:p>
            <a:pPr marL="342900" indent="-342900">
              <a:lnSpc>
                <a:spcPct val="150000"/>
              </a:lnSpc>
              <a:buFont typeface="+mj-lt"/>
              <a:buAutoNum type="arabicPeriod"/>
            </a:pPr>
            <a:r>
              <a:rPr lang="en-US" sz="1000" dirty="0"/>
              <a:t>Health in Rhode Island. (2022). </a:t>
            </a:r>
            <a:r>
              <a:rPr lang="en-US" sz="1000" i="1" dirty="0"/>
              <a:t>Excessive drinking demographic breakout</a:t>
            </a:r>
            <a:r>
              <a:rPr lang="en-US" sz="1000" i="0" dirty="0"/>
              <a:t> [Table]. https://healthinri.com/data/excessive-drinking</a:t>
            </a:r>
          </a:p>
          <a:p>
            <a:pPr marL="342900" indent="-342900">
              <a:lnSpc>
                <a:spcPct val="150000"/>
              </a:lnSpc>
              <a:buFont typeface="+mj-lt"/>
              <a:buAutoNum type="arabicPeriod"/>
            </a:pPr>
            <a:r>
              <a:rPr lang="en-US" sz="1000" dirty="0"/>
              <a:t>Rhode Island Behavioral Risk Factor Surveillance System. (2016-2022). </a:t>
            </a:r>
            <a:r>
              <a:rPr lang="en-US" sz="1000" i="1" dirty="0"/>
              <a:t>Binge Drinking among Rhode Island adults by: Age Group</a:t>
            </a:r>
            <a:r>
              <a:rPr lang="en-US" sz="1000" i="0" dirty="0"/>
              <a:t> [Interactive Table]. </a:t>
            </a:r>
            <a:r>
              <a:rPr lang="en-US" sz="1000" dirty="0"/>
              <a:t>	</a:t>
            </a:r>
            <a:r>
              <a:rPr lang="en-US" sz="1000" i="0" dirty="0"/>
              <a:t>https://app.powerbigov.us/view?r=eyJrIjoiZmMyMWVkOWYtMDM0ZC00MTdiLWE3MTEtYzU4YWQ5YWM5MWFhIiwidCI6IjUyY2E2YTU0LTQ0NjUtNDYzNS1iZmYzLTY1ZDBhODQ	xMjI4OCJ9</a:t>
            </a:r>
            <a:endParaRPr lang="en-US" sz="1000" dirty="0"/>
          </a:p>
          <a:p>
            <a:pPr marL="342900" indent="-342900">
              <a:lnSpc>
                <a:spcPct val="150000"/>
              </a:lnSpc>
              <a:buFont typeface="+mj-lt"/>
              <a:buAutoNum type="arabicPeriod"/>
            </a:pPr>
            <a:r>
              <a:rPr lang="en-US" sz="1000" i="0" dirty="0"/>
              <a:t>Rhode Island Department of Health. (2023). </a:t>
            </a:r>
            <a:r>
              <a:rPr lang="en-US" sz="1000" i="1" dirty="0"/>
              <a:t>Excessive Alcohol Use: Data Report 2023</a:t>
            </a:r>
            <a:r>
              <a:rPr lang="en-US" sz="1000" i="0" dirty="0"/>
              <a:t>. https://ridoh-excessive-alcohol-surveillance-landing-page 	rihealth.hub.arcgis.com/documents/be2cca0f05544f3992ef066abf67740e/about</a:t>
            </a:r>
          </a:p>
          <a:p>
            <a:pPr marL="342900" indent="-342900">
              <a:lnSpc>
                <a:spcPct val="150000"/>
              </a:lnSpc>
              <a:buFont typeface="+mj-lt"/>
              <a:buAutoNum type="arabicPeriod"/>
            </a:pPr>
            <a:r>
              <a:rPr lang="en-US" sz="1000" dirty="0"/>
              <a:t>Rhode Island Department of Health. (2022). </a:t>
            </a:r>
            <a:r>
              <a:rPr lang="en-US" sz="1000" i="1" dirty="0"/>
              <a:t>Rhode Island Data Brief: Alcohol-Related Emergency Department Visits in Rhode Island, 2018-2021</a:t>
            </a:r>
            <a:r>
              <a:rPr lang="en-US" sz="1000" dirty="0"/>
              <a:t>https://health.ri.gov/publications/reports/2018-	20201Alcohol-ED-Visits.pdf</a:t>
            </a:r>
            <a:r>
              <a:rPr lang="en-US" sz="1000" dirty="0">
                <a:sym typeface="Arial"/>
              </a:rPr>
              <a:t>14</a:t>
            </a:r>
            <a:r>
              <a:rPr lang="en-US" sz="1000" dirty="0">
                <a:latin typeface="Arial"/>
                <a:ea typeface="Arial"/>
                <a:cs typeface="Arial"/>
                <a:sym typeface="Arial"/>
              </a:rPr>
              <a:t>.</a:t>
            </a:r>
          </a:p>
          <a:p>
            <a:pPr marL="342900" indent="-342900">
              <a:lnSpc>
                <a:spcPct val="150000"/>
              </a:lnSpc>
              <a:buFont typeface="+mj-lt"/>
              <a:buAutoNum type="arabicPeriod"/>
            </a:pPr>
            <a:r>
              <a:rPr lang="en-US" sz="1000" dirty="0">
                <a:latin typeface="Arial"/>
                <a:ea typeface="Arial"/>
                <a:cs typeface="Arial"/>
                <a:sym typeface="Arial"/>
              </a:rPr>
              <a:t>Rhode Island Department of Health. (2023). </a:t>
            </a:r>
            <a:r>
              <a:rPr lang="en-US" sz="1000" i="1" dirty="0">
                <a:latin typeface="Arial"/>
                <a:ea typeface="Arial"/>
                <a:cs typeface="Arial"/>
                <a:sym typeface="Arial"/>
              </a:rPr>
              <a:t>Acute Alcohol-Related Emergency Department Visits by Hospital Patient Count and Rate per 10,000 visits in Rhode Island, National Syndromic Surveillance 	System </a:t>
            </a:r>
            <a:r>
              <a:rPr lang="en-US" sz="1000" dirty="0">
                <a:latin typeface="Arial"/>
                <a:ea typeface="Arial"/>
                <a:cs typeface="Arial"/>
                <a:sym typeface="Arial"/>
              </a:rPr>
              <a:t>[Table]. https://ridoh-excessive-alcohol-surveillance-landing-page-rihealth.hub.arcgis.com/documents/be2cca0f05544f3992ef066abf67740e/about</a:t>
            </a:r>
          </a:p>
          <a:p>
            <a:pPr marL="342900" indent="-342900">
              <a:lnSpc>
                <a:spcPct val="150000"/>
              </a:lnSpc>
              <a:buFont typeface="+mj-lt"/>
              <a:buAutoNum type="arabicPeriod"/>
            </a:pPr>
            <a:endParaRPr lang="en-US" sz="1000" dirty="0">
              <a:latin typeface="Arial"/>
              <a:ea typeface="Arial"/>
              <a:cs typeface="Arial"/>
              <a:sym typeface="Arial"/>
            </a:endParaRPr>
          </a:p>
          <a:p>
            <a:pPr marL="342900" indent="-342900">
              <a:lnSpc>
                <a:spcPct val="150000"/>
              </a:lnSpc>
              <a:buFont typeface="+mj-lt"/>
              <a:buAutoNum type="arabicPeriod"/>
            </a:pPr>
            <a:endParaRPr lang="en-US" sz="1000" dirty="0">
              <a:latin typeface="Arial"/>
              <a:ea typeface="Arial"/>
              <a:cs typeface="Arial"/>
              <a:sym typeface="Arial"/>
            </a:endParaRPr>
          </a:p>
          <a:p>
            <a:endParaRPr lang="en-US" sz="1000" baseline="30000" dirty="0"/>
          </a:p>
        </p:txBody>
      </p:sp>
      <p:sp>
        <p:nvSpPr>
          <p:cNvPr id="2" name="Google Shape;86;p2">
            <a:extLst>
              <a:ext uri="{FF2B5EF4-FFF2-40B4-BE49-F238E27FC236}">
                <a16:creationId xmlns:a16="http://schemas.microsoft.com/office/drawing/2014/main" id="{955CEDA5-AFAC-1ECF-13BA-593925255AF9}"/>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497874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3765" y="780596"/>
            <a:ext cx="11813751" cy="5403636"/>
          </a:xfrm>
        </p:spPr>
        <p:txBody>
          <a:bodyPr>
            <a:normAutofit/>
          </a:bodyPr>
          <a:lstStyle/>
          <a:p>
            <a:pPr marL="114300" indent="0">
              <a:buNone/>
            </a:pPr>
            <a:r>
              <a:rPr lang="en-US" sz="1600" baseline="-25000" dirty="0">
                <a:effectLst>
                  <a:outerShdw blurRad="38100" dist="38100" dir="2700000" algn="tl">
                    <a:srgbClr val="000000">
                      <a:alpha val="43137"/>
                    </a:srgbClr>
                  </a:outerShdw>
                </a:effectLst>
              </a:rPr>
              <a:t> </a:t>
            </a:r>
          </a:p>
        </p:txBody>
      </p:sp>
      <p:sp>
        <p:nvSpPr>
          <p:cNvPr id="6" name="Title 1">
            <a:extLst>
              <a:ext uri="{FF2B5EF4-FFF2-40B4-BE49-F238E27FC236}">
                <a16:creationId xmlns:a16="http://schemas.microsoft.com/office/drawing/2014/main" id="{BD3A1FF2-5C49-BAC4-D5A7-185C822CC342}"/>
              </a:ext>
            </a:extLst>
          </p:cNvPr>
          <p:cNvSpPr>
            <a:spLocks noGrp="1"/>
          </p:cNvSpPr>
          <p:nvPr>
            <p:ph type="title"/>
          </p:nvPr>
        </p:nvSpPr>
        <p:spPr>
          <a:xfrm>
            <a:off x="838200" y="112874"/>
            <a:ext cx="10515601" cy="537121"/>
          </a:xfrm>
        </p:spPr>
        <p:txBody>
          <a:bodyPr>
            <a:normAutofit fontScale="90000"/>
          </a:bodyPr>
          <a:lstStyle/>
          <a:p>
            <a:r>
              <a:rPr lang="en-US" dirty="0">
                <a:latin typeface="+mj-lt"/>
              </a:rPr>
              <a:t>References</a:t>
            </a:r>
          </a:p>
        </p:txBody>
      </p:sp>
      <p:sp>
        <p:nvSpPr>
          <p:cNvPr id="7" name="TextBox 6">
            <a:extLst>
              <a:ext uri="{FF2B5EF4-FFF2-40B4-BE49-F238E27FC236}">
                <a16:creationId xmlns:a16="http://schemas.microsoft.com/office/drawing/2014/main" id="{429EDDCB-1E2D-C842-1CB6-B4FC0E378A4F}"/>
              </a:ext>
            </a:extLst>
          </p:cNvPr>
          <p:cNvSpPr txBox="1"/>
          <p:nvPr/>
        </p:nvSpPr>
        <p:spPr>
          <a:xfrm>
            <a:off x="184484" y="780596"/>
            <a:ext cx="11804469" cy="5419112"/>
          </a:xfrm>
          <a:prstGeom prst="rect">
            <a:avLst/>
          </a:prstGeom>
          <a:noFill/>
        </p:spPr>
        <p:txBody>
          <a:bodyPr wrap="square" rtlCol="0">
            <a:spAutoFit/>
          </a:bodyPr>
          <a:lstStyle/>
          <a:p>
            <a:pPr>
              <a:lnSpc>
                <a:spcPct val="150000"/>
              </a:lnSpc>
            </a:pPr>
            <a:r>
              <a:rPr lang="en-US" sz="1000" dirty="0"/>
              <a:t>15.  Rhode Island Department of Health. (2022). </a:t>
            </a:r>
            <a:r>
              <a:rPr lang="en-US" sz="1000" i="1" dirty="0"/>
              <a:t>Rhode Island Data Brief: Alcohol-Related Emergency Department Visits in Rhode Island, 2018-2021</a:t>
            </a:r>
            <a:r>
              <a:rPr lang="en-US" sz="1000" dirty="0"/>
              <a:t>. https://health.ri.gov/publications/reports/2018-	20201Alcohol-ED-Visits.pdf</a:t>
            </a:r>
            <a:r>
              <a:rPr lang="en-US" sz="1000" dirty="0">
                <a:sym typeface="Arial"/>
              </a:rPr>
              <a:t>1</a:t>
            </a:r>
          </a:p>
          <a:p>
            <a:pPr>
              <a:lnSpc>
                <a:spcPct val="150000"/>
              </a:lnSpc>
            </a:pPr>
            <a:r>
              <a:rPr lang="en-US" sz="1000" dirty="0">
                <a:effectLst/>
              </a:rPr>
              <a:t>16.</a:t>
            </a:r>
            <a:r>
              <a:rPr lang="en-US" sz="1000" dirty="0"/>
              <a:t>  </a:t>
            </a:r>
            <a:r>
              <a:rPr lang="en-US" sz="1000" dirty="0">
                <a:effectLst/>
              </a:rPr>
              <a:t>Koob, G. F. (2024). Alcohol use disorder treatment: Problems and solutions. </a:t>
            </a:r>
            <a:r>
              <a:rPr lang="en-US" sz="1000" i="1" dirty="0">
                <a:effectLst/>
              </a:rPr>
              <a:t>Annual Review of Pharmacology and Toxicology</a:t>
            </a:r>
            <a:r>
              <a:rPr lang="en-US" sz="1000" dirty="0">
                <a:effectLst/>
              </a:rPr>
              <a:t>, </a:t>
            </a:r>
            <a:r>
              <a:rPr lang="en-US" sz="1000" i="1" dirty="0">
                <a:effectLst/>
              </a:rPr>
              <a:t>64</a:t>
            </a:r>
            <a:r>
              <a:rPr lang="en-US" sz="1000" dirty="0">
                <a:effectLst/>
              </a:rPr>
              <a:t>(1), 255–275. https://doi.org/10.1146/annurev-pharmtox-031323-115847 </a:t>
            </a:r>
            <a:endParaRPr lang="en-US" sz="1000" dirty="0">
              <a:latin typeface="Arial"/>
              <a:ea typeface="Arial"/>
              <a:cs typeface="Arial"/>
              <a:sym typeface="Arial"/>
            </a:endParaRPr>
          </a:p>
          <a:p>
            <a:pPr marL="228600" indent="-228600">
              <a:lnSpc>
                <a:spcPct val="150000"/>
              </a:lnSpc>
              <a:buAutoNum type="arabicPeriod" startAt="17"/>
            </a:pPr>
            <a:r>
              <a:rPr lang="en-US" sz="1000" b="0" i="0" u="none" strike="noStrike" dirty="0">
                <a:solidFill>
                  <a:srgbClr val="000000"/>
                </a:solidFill>
                <a:effectLst/>
                <a:latin typeface="Arial" panose="020B0604020202020204" pitchFamily="34" charset="0"/>
              </a:rPr>
              <a:t>American Society of Addiction Medicine. (2017). </a:t>
            </a:r>
            <a:r>
              <a:rPr lang="en-US" sz="1000" b="0" i="1" u="none" strike="noStrike" dirty="0">
                <a:solidFill>
                  <a:srgbClr val="000000"/>
                </a:solidFill>
                <a:effectLst/>
                <a:latin typeface="Arial" panose="020B0604020202020204" pitchFamily="34" charset="0"/>
              </a:rPr>
              <a:t>Only 1 in 10 People With a Substance Use Disorder Receive Treatment</a:t>
            </a:r>
            <a:r>
              <a:rPr lang="en-US" sz="1000" b="0" i="0" u="none" strike="noStrike" dirty="0">
                <a:solidFill>
                  <a:srgbClr val="000000"/>
                </a:solidFill>
                <a:effectLst/>
                <a:latin typeface="Arial" panose="020B0604020202020204" pitchFamily="34" charset="0"/>
              </a:rPr>
              <a:t> [Image]. https://pbs.twimg.com/media/DK6R-	_lVoAEQYRU?format=png&amp;name=medium</a:t>
            </a:r>
          </a:p>
          <a:p>
            <a:pPr marL="228600" indent="-228600">
              <a:lnSpc>
                <a:spcPct val="150000"/>
              </a:lnSpc>
              <a:buAutoNum type="arabicPeriod" startAt="17"/>
            </a:pPr>
            <a:r>
              <a:rPr lang="en-US" sz="1000" dirty="0"/>
              <a:t>National Institute on Alcohol Abuse and Alcoholism. (2022). </a:t>
            </a:r>
            <a:r>
              <a:rPr lang="en-US" sz="1000" i="1" dirty="0"/>
              <a:t>Four Quadrant Model of Care for Co-Occurring Disorders </a:t>
            </a:r>
            <a:r>
              <a:rPr lang="en-US" sz="1000" i="0" dirty="0"/>
              <a:t>[Image]. https://www.niaaa.nih.gov/sites/default/themes/solstice/images/four-	quadrant-model.svg</a:t>
            </a:r>
          </a:p>
          <a:p>
            <a:pPr marL="228600" indent="-228600">
              <a:lnSpc>
                <a:spcPct val="150000"/>
              </a:lnSpc>
              <a:buAutoNum type="arabicPeriod" startAt="17"/>
            </a:pPr>
            <a:r>
              <a:rPr lang="en-US" sz="1000" dirty="0"/>
              <a:t>Witkiewitz, K., Litten, R. Z., &amp; Leggio, L. (2019). Advances in the science and treatment of alcohol use disorder. </a:t>
            </a:r>
            <a:r>
              <a:rPr lang="en-US" sz="1000" i="1" dirty="0"/>
              <a:t>Science advances, 5</a:t>
            </a:r>
            <a:r>
              <a:rPr lang="en-US" sz="1000" dirty="0"/>
              <a:t>(9), eaax4043. https://doi.org/10.1126/sciadv.aax4043</a:t>
            </a:r>
          </a:p>
          <a:p>
            <a:pPr marL="228600" indent="-228600">
              <a:lnSpc>
                <a:spcPct val="150000"/>
              </a:lnSpc>
              <a:buAutoNum type="arabicPeriod" startAt="17"/>
            </a:pPr>
            <a:r>
              <a:rPr lang="en-US" sz="1000" dirty="0"/>
              <a:t>RI SBIRT. (n.d.). We Ask Everyone [Image]. https://risbirt.org/wp-content/uploads/2019/06/risbirt-poster-ask-everyone11x17.pdf</a:t>
            </a:r>
          </a:p>
          <a:p>
            <a:pPr marL="228600" indent="-228600">
              <a:lnSpc>
                <a:spcPct val="150000"/>
              </a:lnSpc>
              <a:buAutoNum type="arabicPeriod" startAt="17"/>
            </a:pPr>
            <a:r>
              <a:rPr lang="en-US" sz="1000" dirty="0"/>
              <a:t>Desert Cove Recovery. (n.d.). </a:t>
            </a:r>
            <a:r>
              <a:rPr lang="en-US" sz="1000" i="1" dirty="0"/>
              <a:t>Breaking The Cycle: Integrated Treatment for Alcoholism and Co-Occurring Disorders </a:t>
            </a:r>
            <a:r>
              <a:rPr lang="en-US" sz="1000" dirty="0"/>
              <a:t>[Image]. https://encrypted 	tbn0.gstatic.com/images?q=tbn:ANd9GcRdKbBoBOldc4mKTY59OxdVMqBtngqNUJ2RsvHhJWfO6p4i8NaG_DITrQAJRvH7zO8aytI&amp;usqp=CAU</a:t>
            </a:r>
          </a:p>
          <a:p>
            <a:pPr marL="228600" indent="-228600">
              <a:lnSpc>
                <a:spcPct val="150000"/>
              </a:lnSpc>
              <a:buFont typeface="Arial"/>
              <a:buAutoNum type="arabicPeriod" startAt="17"/>
            </a:pPr>
            <a:r>
              <a:rPr lang="en-US" sz="1000" dirty="0"/>
              <a:t>Watkins, K. E., Ober, A. J., Lamp, K., Lind, M., </a:t>
            </a:r>
            <a:r>
              <a:rPr lang="en-US" sz="1000" dirty="0" err="1"/>
              <a:t>Setodji</a:t>
            </a:r>
            <a:r>
              <a:rPr lang="en-US" sz="1000" dirty="0"/>
              <a:t>, C., </a:t>
            </a:r>
            <a:r>
              <a:rPr lang="en-US" sz="1000" dirty="0" err="1"/>
              <a:t>Osilla</a:t>
            </a:r>
            <a:r>
              <a:rPr lang="en-US" sz="1000" dirty="0"/>
              <a:t>, K. C., Hunter, S. B., McCullough, C. M., Becker, K., </a:t>
            </a:r>
            <a:r>
              <a:rPr lang="en-US" sz="1000" dirty="0" err="1"/>
              <a:t>Iyiewuare</a:t>
            </a:r>
            <a:r>
              <a:rPr lang="en-US" sz="1000" dirty="0"/>
              <a:t>, P. O., Diamant, A., </a:t>
            </a:r>
            <a:r>
              <a:rPr lang="en-US" sz="1000" dirty="0" err="1"/>
              <a:t>Heinzerling</a:t>
            </a:r>
            <a:r>
              <a:rPr lang="en-US" sz="1000" dirty="0"/>
              <a:t>, K., &amp; Pincus, H. A. (2017). Collaborative 	care for opioid and alcohol use disorders in primary care. JAMA Internal Medicine, 177(10), 1480. https://doi.org/10.1001/jamainternmed.2017.3947 </a:t>
            </a:r>
          </a:p>
          <a:p>
            <a:pPr marL="228600" indent="-228600">
              <a:lnSpc>
                <a:spcPct val="150000"/>
              </a:lnSpc>
              <a:buAutoNum type="arabicPeriod" startAt="17"/>
            </a:pPr>
            <a:r>
              <a:rPr lang="en-US" sz="1000" dirty="0"/>
              <a:t>Bradley, K. A., Ludman, E. J., Chavez, L. J., Bobb, J. F., Ruedebusch, S. J., Achtmeyer, C. E., Merrill, J. O., Saxon, A. J., Caldeiro, R. M., Greenberg, D. M., Lee, A. K., Richards, J. E., Thomas, R. M., 	Matson, T. E., Williams, E. C., Hawkins, E., Lapham, G., &amp; Kivlahan, D. R. (2017). Patient-centered primary care for adults at high risk for AUDS: The choosing healthier drinking options in 	primary care (choice) trial</a:t>
            </a:r>
            <a:r>
              <a:rPr lang="en-US" sz="1000" i="1" dirty="0"/>
              <a:t>. Addiction Science &amp;amp; Clinical Practice, 12</a:t>
            </a:r>
            <a:r>
              <a:rPr lang="en-US" sz="1000" dirty="0"/>
              <a:t>(1). https://doi.org/10.1186/s13722-017-0080-2 .</a:t>
            </a:r>
          </a:p>
          <a:p>
            <a:pPr marL="228600" indent="-228600">
              <a:lnSpc>
                <a:spcPct val="150000"/>
              </a:lnSpc>
              <a:buAutoNum type="arabicPeriod" startAt="17"/>
            </a:pPr>
            <a:r>
              <a:rPr lang="en-US" sz="1000" dirty="0">
                <a:solidFill>
                  <a:srgbClr val="212121"/>
                </a:solidFill>
                <a:highlight>
                  <a:schemeClr val="lt1"/>
                </a:highlight>
                <a:latin typeface="Arial"/>
                <a:ea typeface="Arial"/>
                <a:cs typeface="Arial"/>
                <a:sym typeface="Arial"/>
              </a:rPr>
              <a:t>Cohen AJ, Russell LE, Elwy AR, Mitchell KM, Cornell PY, Silva JW, Moy E, Kennedy MA. Adaptation of a social risk screening and referral initiative across clinical populations, settings, and contexts in the 	</a:t>
            </a:r>
            <a:r>
              <a:rPr lang="en-US" sz="1000" i="1" dirty="0">
                <a:solidFill>
                  <a:srgbClr val="212121"/>
                </a:solidFill>
                <a:highlight>
                  <a:schemeClr val="lt1"/>
                </a:highlight>
                <a:latin typeface="Arial"/>
                <a:ea typeface="Arial"/>
                <a:cs typeface="Arial"/>
                <a:sym typeface="Arial"/>
              </a:rPr>
              <a:t>Department of Veterans Affairs Health System</a:t>
            </a:r>
            <a:r>
              <a:rPr lang="en-US" sz="1000" dirty="0">
                <a:solidFill>
                  <a:srgbClr val="212121"/>
                </a:solidFill>
                <a:highlight>
                  <a:schemeClr val="lt1"/>
                </a:highlight>
                <a:latin typeface="Arial"/>
                <a:ea typeface="Arial"/>
                <a:cs typeface="Arial"/>
                <a:sym typeface="Arial"/>
              </a:rPr>
              <a:t>. Front Health Serv. 2023 Jan 30;2:958969. doi: 10.3389/frhs.2022.958969.</a:t>
            </a:r>
          </a:p>
          <a:p>
            <a:pPr marL="228600" indent="-228600">
              <a:lnSpc>
                <a:spcPct val="150000"/>
              </a:lnSpc>
              <a:buAutoNum type="arabicPeriod" startAt="17"/>
            </a:pPr>
            <a:r>
              <a:rPr lang="en-US" sz="1000" dirty="0"/>
              <a:t>Stanojlović, M., &amp; Davidson, L. (2021). Targeting the Barriers in the Substance Use Disorder Continuum of Care With Peer Recovery Support. </a:t>
            </a:r>
            <a:r>
              <a:rPr lang="en-US" sz="1000" i="1" dirty="0"/>
              <a:t>Substance Abuse : Research and Treatment, 15</a:t>
            </a:r>
            <a:r>
              <a:rPr lang="en-US" sz="1000" dirty="0"/>
              <a:t>, 	1178221820976988. https://doi.org/10.1177/1178221820976988</a:t>
            </a:r>
          </a:p>
          <a:p>
            <a:pPr marL="228600" indent="-228600">
              <a:lnSpc>
                <a:spcPct val="150000"/>
              </a:lnSpc>
              <a:buAutoNum type="arabicPeriod" startAt="17"/>
            </a:pPr>
            <a:r>
              <a:rPr lang="en-US" sz="1000" dirty="0"/>
              <a:t>Stanojlović, M., &amp; Davidson, L. (2021). Table 1. Framework of SUD care continuum based on the stages of recovery and opioid use disorder cascade of care [Table]. </a:t>
            </a:r>
            <a:r>
              <a:rPr lang="en-US" sz="1000" i="1" dirty="0"/>
              <a:t>Substance Abuse: Research and 	Treatment</a:t>
            </a:r>
            <a:r>
              <a:rPr lang="en-US" sz="1000" dirty="0"/>
              <a:t>, </a:t>
            </a:r>
            <a:r>
              <a:rPr lang="en-US" sz="1000" i="1" dirty="0"/>
              <a:t>15</a:t>
            </a:r>
            <a:r>
              <a:rPr lang="en-US" sz="1000" dirty="0"/>
              <a:t>, 117822182097698. https://doi.org/10.1177/1178221820976988 </a:t>
            </a:r>
          </a:p>
          <a:p>
            <a:pPr marL="228600" indent="-228600">
              <a:lnSpc>
                <a:spcPct val="150000"/>
              </a:lnSpc>
              <a:buAutoNum type="arabicPeriod" startAt="17"/>
            </a:pPr>
            <a:endParaRPr lang="en-US" sz="1000" dirty="0"/>
          </a:p>
        </p:txBody>
      </p:sp>
      <p:sp>
        <p:nvSpPr>
          <p:cNvPr id="2" name="Google Shape;86;p2">
            <a:extLst>
              <a:ext uri="{FF2B5EF4-FFF2-40B4-BE49-F238E27FC236}">
                <a16:creationId xmlns:a16="http://schemas.microsoft.com/office/drawing/2014/main" id="{955CEDA5-AFAC-1ECF-13BA-593925255AF9}"/>
              </a:ext>
            </a:extLst>
          </p:cNvPr>
          <p:cNvSpPr/>
          <p:nvPr/>
        </p:nvSpPr>
        <p:spPr>
          <a:xfrm>
            <a:off x="397596" y="6472870"/>
            <a:ext cx="10683359" cy="385130"/>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421408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3"/>
          <p:cNvSpPr txBox="1">
            <a:spLocks noGrp="1"/>
          </p:cNvSpPr>
          <p:nvPr>
            <p:ph type="title"/>
          </p:nvPr>
        </p:nvSpPr>
        <p:spPr>
          <a:xfrm>
            <a:off x="485503" y="106107"/>
            <a:ext cx="10515601" cy="55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alibri"/>
              <a:buNone/>
            </a:pPr>
            <a:r>
              <a:rPr lang="en-US" sz="3600" b="1" dirty="0">
                <a:latin typeface="+mj-lt"/>
                <a:ea typeface="Calibri"/>
                <a:cs typeface="Calibri"/>
                <a:sym typeface="Calibri"/>
              </a:rPr>
              <a:t>CTC-RI Conflict of Interest Statement</a:t>
            </a:r>
            <a:endParaRPr sz="3600" b="1" dirty="0">
              <a:solidFill>
                <a:schemeClr val="accent6"/>
              </a:solidFill>
              <a:latin typeface="+mj-lt"/>
              <a:ea typeface="Calibri"/>
              <a:cs typeface="Calibri"/>
              <a:sym typeface="Calibri"/>
            </a:endParaRPr>
          </a:p>
        </p:txBody>
      </p:sp>
      <p:sp>
        <p:nvSpPr>
          <p:cNvPr id="93" name="Google Shape;93;p3"/>
          <p:cNvSpPr txBox="1"/>
          <p:nvPr/>
        </p:nvSpPr>
        <p:spPr>
          <a:xfrm>
            <a:off x="838200" y="1829800"/>
            <a:ext cx="11016916" cy="306464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US" sz="2800" dirty="0">
                <a:solidFill>
                  <a:schemeClr val="accent6"/>
                </a:solidFill>
                <a:latin typeface="+mj-lt"/>
                <a:ea typeface="Calibri"/>
                <a:cs typeface="Calibri"/>
                <a:sym typeface="Calibri"/>
              </a:rPr>
              <a:t>Session presenters have no financial relationships with a commercial entity producing healthcare-related products used on or by patients.</a:t>
            </a:r>
            <a:br>
              <a:rPr lang="en-US" sz="2800" dirty="0">
                <a:solidFill>
                  <a:schemeClr val="accent6"/>
                </a:solidFill>
                <a:latin typeface="+mj-lt"/>
                <a:ea typeface="Calibri"/>
                <a:cs typeface="Calibri"/>
                <a:sym typeface="Calibri"/>
              </a:rPr>
            </a:br>
            <a:br>
              <a:rPr lang="en-US" sz="2800" dirty="0">
                <a:solidFill>
                  <a:schemeClr val="accent6"/>
                </a:solidFill>
                <a:latin typeface="+mj-lt"/>
                <a:ea typeface="Calibri"/>
                <a:cs typeface="Calibri"/>
                <a:sym typeface="Calibri"/>
              </a:rPr>
            </a:br>
            <a:r>
              <a:rPr lang="en-US" sz="2800" dirty="0">
                <a:solidFill>
                  <a:schemeClr val="accent6"/>
                </a:solidFill>
                <a:latin typeface="+mj-lt"/>
                <a:ea typeface="Calibri"/>
                <a:cs typeface="Calibri"/>
                <a:sym typeface="Calibri"/>
              </a:rPr>
              <a:t>All relevant financial relationships of those on the session planning committee have been disclosed and, if necessary, mitigated.</a:t>
            </a:r>
            <a:endParaRPr sz="2800" dirty="0">
              <a:solidFill>
                <a:schemeClr val="accent6"/>
              </a:solidFill>
              <a:latin typeface="+mj-lt"/>
            </a:endParaRPr>
          </a:p>
          <a:p>
            <a:pPr marL="0" marR="0" lvl="0" indent="0" algn="l" rtl="0">
              <a:lnSpc>
                <a:spcPct val="100000"/>
              </a:lnSpc>
              <a:spcBef>
                <a:spcPts val="0"/>
              </a:spcBef>
              <a:spcAft>
                <a:spcPts val="0"/>
              </a:spcAft>
              <a:buClr>
                <a:schemeClr val="dk1"/>
              </a:buClr>
              <a:buSzPts val="2400"/>
              <a:buFont typeface="Arial"/>
              <a:buNone/>
            </a:pPr>
            <a:endParaRPr sz="2800" dirty="0">
              <a:solidFill>
                <a:srgbClr val="0070C0"/>
              </a:solidFill>
              <a:latin typeface="+mj-lt"/>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800" b="1" dirty="0">
              <a:solidFill>
                <a:srgbClr val="0070C0"/>
              </a:solidFill>
              <a:latin typeface="+mj-lt"/>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800" b="1" dirty="0">
              <a:solidFill>
                <a:schemeClr val="accent6"/>
              </a:solidFill>
              <a:latin typeface="+mj-lt"/>
              <a:ea typeface="Arial"/>
              <a:cs typeface="Arial"/>
              <a:sym typeface="Arial"/>
            </a:endParaRPr>
          </a:p>
        </p:txBody>
      </p:sp>
      <p:sp>
        <p:nvSpPr>
          <p:cNvPr id="94" name="Google Shape;94;p3"/>
          <p:cNvSpPr/>
          <p:nvPr/>
        </p:nvSpPr>
        <p:spPr>
          <a:xfrm>
            <a:off x="2011680" y="6429414"/>
            <a:ext cx="9144000" cy="42663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Please acknowledge that this PP brought to you by the PHSRI-AE  and is “owned” by PHSRI-AE, prepared by CTC-RI.</a:t>
            </a:r>
            <a:endParaRPr sz="1400" dirty="0">
              <a:solidFill>
                <a:schemeClr val="lt1"/>
              </a:solidFill>
              <a:latin typeface="Calibri"/>
              <a:ea typeface="Calibri"/>
              <a:cs typeface="Calibri"/>
              <a:sym typeface="Calibri"/>
            </a:endParaRPr>
          </a:p>
        </p:txBody>
      </p:sp>
      <p:sp>
        <p:nvSpPr>
          <p:cNvPr id="95" name="Google Shape;95;p3"/>
          <p:cNvSpPr/>
          <p:nvPr/>
        </p:nvSpPr>
        <p:spPr>
          <a:xfrm>
            <a:off x="812800" y="6429414"/>
            <a:ext cx="10342880" cy="42858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Please acknowledge that this PP brought to you by the PHSRI-AE  and is “owned” by PHSRI-AE, prepared by CTC-RI.</a:t>
            </a:r>
            <a:endParaRPr sz="1400" dirty="0">
              <a:solidFill>
                <a:schemeClr val="lt1"/>
              </a:solidFill>
              <a:latin typeface="Calibri"/>
              <a:ea typeface="Calibri"/>
              <a:cs typeface="Calibri"/>
              <a:sym typeface="Calibri"/>
            </a:endParaRPr>
          </a:p>
        </p:txBody>
      </p:sp>
      <p:sp>
        <p:nvSpPr>
          <p:cNvPr id="2" name="Google Shape;86;p2">
            <a:extLst>
              <a:ext uri="{FF2B5EF4-FFF2-40B4-BE49-F238E27FC236}">
                <a16:creationId xmlns:a16="http://schemas.microsoft.com/office/drawing/2014/main" id="{52BFD9B8-54E6-F5D6-2E58-47BDA7F49602}"/>
              </a:ext>
            </a:extLst>
          </p:cNvPr>
          <p:cNvSpPr/>
          <p:nvPr/>
        </p:nvSpPr>
        <p:spPr>
          <a:xfrm>
            <a:off x="924560" y="6429414"/>
            <a:ext cx="10342880" cy="426634"/>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
          <p:cNvSpPr txBox="1">
            <a:spLocks noGrp="1"/>
          </p:cNvSpPr>
          <p:nvPr>
            <p:ph type="title"/>
          </p:nvPr>
        </p:nvSpPr>
        <p:spPr>
          <a:xfrm>
            <a:off x="416960" y="-149076"/>
            <a:ext cx="10515601" cy="1049005"/>
          </a:xfrm>
          <a:prstGeom prst="rect">
            <a:avLst/>
          </a:prstGeom>
          <a:noFill/>
          <a:ln>
            <a:noFill/>
          </a:ln>
        </p:spPr>
        <p:txBody>
          <a:bodyPr spcFirstLastPara="1" wrap="square" lIns="91425" tIns="45700" rIns="91425" bIns="45700" anchor="ctr" anchorCtr="0">
            <a:normAutofit/>
          </a:bodyPr>
          <a:lstStyle/>
          <a:p>
            <a:pPr marL="8467">
              <a:buSzPts val="4400"/>
            </a:pPr>
            <a:r>
              <a:rPr lang="en-US" sz="3600" dirty="0">
                <a:solidFill>
                  <a:srgbClr val="006FC0"/>
                </a:solidFill>
                <a:latin typeface="+mj-lt"/>
                <a:ea typeface="Tahoma"/>
                <a:cs typeface="Calibri" panose="020F0502020204030204" pitchFamily="34" charset="0"/>
              </a:rPr>
              <a:t>CTC-RI Senior Leadership</a:t>
            </a:r>
            <a:endParaRPr sz="3600" dirty="0">
              <a:solidFill>
                <a:srgbClr val="006FC0"/>
              </a:solidFill>
              <a:latin typeface="+mj-lt"/>
              <a:ea typeface="Tahoma"/>
              <a:cs typeface="Calibri" panose="020F0502020204030204" pitchFamily="34" charset="0"/>
            </a:endParaRPr>
          </a:p>
        </p:txBody>
      </p:sp>
      <p:pic>
        <p:nvPicPr>
          <p:cNvPr id="8" name="Picture 7">
            <a:extLst>
              <a:ext uri="{FF2B5EF4-FFF2-40B4-BE49-F238E27FC236}">
                <a16:creationId xmlns:a16="http://schemas.microsoft.com/office/drawing/2014/main" id="{268C6EE3-91E1-A939-C724-00C50B7CCF69}"/>
              </a:ext>
            </a:extLst>
          </p:cNvPr>
          <p:cNvPicPr>
            <a:picLocks/>
          </p:cNvPicPr>
          <p:nvPr/>
        </p:nvPicPr>
        <p:blipFill rotWithShape="1">
          <a:blip r:embed="rId3"/>
          <a:srcRect l="13076" t="4371" r="11510" b="4818"/>
          <a:stretch/>
        </p:blipFill>
        <p:spPr>
          <a:xfrm>
            <a:off x="6374455" y="1035842"/>
            <a:ext cx="1371600" cy="1828800"/>
          </a:xfrm>
          <a:prstGeom prst="rect">
            <a:avLst/>
          </a:prstGeom>
        </p:spPr>
      </p:pic>
      <p:sp>
        <p:nvSpPr>
          <p:cNvPr id="16" name="TextBox 15">
            <a:extLst>
              <a:ext uri="{FF2B5EF4-FFF2-40B4-BE49-F238E27FC236}">
                <a16:creationId xmlns:a16="http://schemas.microsoft.com/office/drawing/2014/main" id="{C9AE8498-4D6A-A2B4-E8ED-32E033D0AC21}"/>
              </a:ext>
            </a:extLst>
          </p:cNvPr>
          <p:cNvSpPr txBox="1"/>
          <p:nvPr/>
        </p:nvSpPr>
        <p:spPr>
          <a:xfrm>
            <a:off x="2641117" y="5486424"/>
            <a:ext cx="13353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Linda Cabral, MM, Senior Program Manager</a:t>
            </a:r>
          </a:p>
        </p:txBody>
      </p:sp>
      <p:pic>
        <p:nvPicPr>
          <p:cNvPr id="7" name="Picture 6" descr="A close-up of a person smiling&#10;&#10;Description automatically generated">
            <a:extLst>
              <a:ext uri="{FF2B5EF4-FFF2-40B4-BE49-F238E27FC236}">
                <a16:creationId xmlns:a16="http://schemas.microsoft.com/office/drawing/2014/main" id="{B9AD356D-0676-F6F3-3940-49792D263ED9}"/>
              </a:ext>
            </a:extLst>
          </p:cNvPr>
          <p:cNvPicPr>
            <a:picLocks/>
          </p:cNvPicPr>
          <p:nvPr/>
        </p:nvPicPr>
        <p:blipFill rotWithShape="1">
          <a:blip r:embed="rId4"/>
          <a:srcRect l="2059" t="5247" r="3485" b="3316"/>
          <a:stretch/>
        </p:blipFill>
        <p:spPr>
          <a:xfrm>
            <a:off x="2622975" y="3691279"/>
            <a:ext cx="1371600" cy="1828800"/>
          </a:xfrm>
          <a:prstGeom prst="rect">
            <a:avLst/>
          </a:prstGeom>
        </p:spPr>
      </p:pic>
      <p:pic>
        <p:nvPicPr>
          <p:cNvPr id="3" name="Picture 2">
            <a:extLst>
              <a:ext uri="{FF2B5EF4-FFF2-40B4-BE49-F238E27FC236}">
                <a16:creationId xmlns:a16="http://schemas.microsoft.com/office/drawing/2014/main" id="{6A40B284-299F-66AD-30CB-A0CB85D48E23}"/>
              </a:ext>
            </a:extLst>
          </p:cNvPr>
          <p:cNvPicPr>
            <a:picLocks/>
          </p:cNvPicPr>
          <p:nvPr/>
        </p:nvPicPr>
        <p:blipFill>
          <a:blip r:embed="rId5"/>
          <a:srcRect l="10153" t="38" r="9003" b="-38"/>
          <a:stretch/>
        </p:blipFill>
        <p:spPr>
          <a:xfrm>
            <a:off x="1313158" y="1034300"/>
            <a:ext cx="1371600" cy="1828800"/>
          </a:xfrm>
          <a:prstGeom prst="rect">
            <a:avLst/>
          </a:prstGeom>
        </p:spPr>
      </p:pic>
      <p:sp>
        <p:nvSpPr>
          <p:cNvPr id="13" name="TextBox 12">
            <a:extLst>
              <a:ext uri="{FF2B5EF4-FFF2-40B4-BE49-F238E27FC236}">
                <a16:creationId xmlns:a16="http://schemas.microsoft.com/office/drawing/2014/main" id="{51BE60F5-A347-E361-C9AB-C66F39D74B7A}"/>
              </a:ext>
            </a:extLst>
          </p:cNvPr>
          <p:cNvSpPr txBox="1"/>
          <p:nvPr/>
        </p:nvSpPr>
        <p:spPr>
          <a:xfrm>
            <a:off x="1047982" y="2861963"/>
            <a:ext cx="19033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Deb Hurwitz, MBA, BSN, RN, Executive Director</a:t>
            </a:r>
          </a:p>
        </p:txBody>
      </p:sp>
      <p:sp>
        <p:nvSpPr>
          <p:cNvPr id="2" name="Google Shape;86;p2">
            <a:extLst>
              <a:ext uri="{FF2B5EF4-FFF2-40B4-BE49-F238E27FC236}">
                <a16:creationId xmlns:a16="http://schemas.microsoft.com/office/drawing/2014/main" id="{A0725279-C454-8EFD-C0E7-BDE9BFE5D7BE}"/>
              </a:ext>
            </a:extLst>
          </p:cNvPr>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pic>
        <p:nvPicPr>
          <p:cNvPr id="17" name="Picture 16">
            <a:extLst>
              <a:ext uri="{FF2B5EF4-FFF2-40B4-BE49-F238E27FC236}">
                <a16:creationId xmlns:a16="http://schemas.microsoft.com/office/drawing/2014/main" id="{253D6475-E271-2A7D-3991-DEC517333448}"/>
              </a:ext>
            </a:extLst>
          </p:cNvPr>
          <p:cNvPicPr>
            <a:picLocks/>
          </p:cNvPicPr>
          <p:nvPr/>
        </p:nvPicPr>
        <p:blipFill>
          <a:blip r:embed="rId6"/>
          <a:srcRect l="340" t="1469" r="13545" b="8313"/>
          <a:stretch/>
        </p:blipFill>
        <p:spPr>
          <a:xfrm>
            <a:off x="3844523" y="1033163"/>
            <a:ext cx="1371600" cy="1828800"/>
          </a:xfrm>
          <a:prstGeom prst="rect">
            <a:avLst/>
          </a:prstGeom>
        </p:spPr>
      </p:pic>
      <p:sp>
        <p:nvSpPr>
          <p:cNvPr id="18" name="TextBox 17">
            <a:extLst>
              <a:ext uri="{FF2B5EF4-FFF2-40B4-BE49-F238E27FC236}">
                <a16:creationId xmlns:a16="http://schemas.microsoft.com/office/drawing/2014/main" id="{7419B28D-F239-58FA-6F51-510F58F8EF2C}"/>
              </a:ext>
            </a:extLst>
          </p:cNvPr>
          <p:cNvSpPr txBox="1"/>
          <p:nvPr/>
        </p:nvSpPr>
        <p:spPr>
          <a:xfrm>
            <a:off x="3579347" y="2835455"/>
            <a:ext cx="190195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Pano Yeracaris, MD, MPH, Chief Clinical Strategist</a:t>
            </a:r>
          </a:p>
        </p:txBody>
      </p:sp>
      <p:pic>
        <p:nvPicPr>
          <p:cNvPr id="19" name="Picture 18">
            <a:extLst>
              <a:ext uri="{FF2B5EF4-FFF2-40B4-BE49-F238E27FC236}">
                <a16:creationId xmlns:a16="http://schemas.microsoft.com/office/drawing/2014/main" id="{BFDBFCE7-5884-8CD1-B8BB-F0464126C76A}"/>
              </a:ext>
            </a:extLst>
          </p:cNvPr>
          <p:cNvPicPr>
            <a:picLocks/>
          </p:cNvPicPr>
          <p:nvPr/>
        </p:nvPicPr>
        <p:blipFill>
          <a:blip r:embed="rId7"/>
          <a:srcRect l="18739" r="15616" b="13993"/>
          <a:stretch/>
        </p:blipFill>
        <p:spPr>
          <a:xfrm>
            <a:off x="8904387" y="1055855"/>
            <a:ext cx="1371600" cy="1828800"/>
          </a:xfrm>
          <a:prstGeom prst="rect">
            <a:avLst/>
          </a:prstGeom>
        </p:spPr>
      </p:pic>
      <p:sp>
        <p:nvSpPr>
          <p:cNvPr id="20" name="TextBox 19">
            <a:extLst>
              <a:ext uri="{FF2B5EF4-FFF2-40B4-BE49-F238E27FC236}">
                <a16:creationId xmlns:a16="http://schemas.microsoft.com/office/drawing/2014/main" id="{159B5992-8716-DE2D-10F0-FC79E946A4D4}"/>
              </a:ext>
            </a:extLst>
          </p:cNvPr>
          <p:cNvSpPr txBox="1"/>
          <p:nvPr/>
        </p:nvSpPr>
        <p:spPr>
          <a:xfrm>
            <a:off x="8639211" y="2879734"/>
            <a:ext cx="1901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Susanne Campbell, RN, MS, PCMH CCE, Senior Program Administrator</a:t>
            </a:r>
          </a:p>
        </p:txBody>
      </p:sp>
      <p:sp>
        <p:nvSpPr>
          <p:cNvPr id="22" name="TextBox 21">
            <a:extLst>
              <a:ext uri="{FF2B5EF4-FFF2-40B4-BE49-F238E27FC236}">
                <a16:creationId xmlns:a16="http://schemas.microsoft.com/office/drawing/2014/main" id="{934AF30A-A999-272B-0F30-A96E6A861E6B}"/>
              </a:ext>
            </a:extLst>
          </p:cNvPr>
          <p:cNvSpPr txBox="1"/>
          <p:nvPr/>
        </p:nvSpPr>
        <p:spPr>
          <a:xfrm>
            <a:off x="7492326" y="5460397"/>
            <a:ext cx="17096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Nelly Burdette, PsyD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200" dirty="0">
                <a:latin typeface="Calibri" panose="020F0502020204030204" pitchFamily="34" charset="0"/>
                <a:cs typeface="Calibri" panose="020F0502020204030204" pitchFamily="34" charset="0"/>
              </a:rPr>
              <a:t>Senior Integrated Behavioral Health Program Leader</a:t>
            </a:r>
            <a:endPar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1D43BFFA-C115-DEC1-B098-8242A9F51812}"/>
              </a:ext>
            </a:extLst>
          </p:cNvPr>
          <p:cNvSpPr txBox="1"/>
          <p:nvPr/>
        </p:nvSpPr>
        <p:spPr>
          <a:xfrm>
            <a:off x="6109279" y="2835455"/>
            <a:ext cx="1901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Patricia Flanagan, MD</a:t>
            </a:r>
            <a:b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Clinical Director &amp; PCMH Kids Co-Chair</a:t>
            </a:r>
          </a:p>
        </p:txBody>
      </p:sp>
      <p:pic>
        <p:nvPicPr>
          <p:cNvPr id="24" name="Picture 23">
            <a:extLst>
              <a:ext uri="{FF2B5EF4-FFF2-40B4-BE49-F238E27FC236}">
                <a16:creationId xmlns:a16="http://schemas.microsoft.com/office/drawing/2014/main" id="{25321124-28DD-AAB3-BB05-4240842EE98D}"/>
              </a:ext>
            </a:extLst>
          </p:cNvPr>
          <p:cNvPicPr>
            <a:picLocks/>
          </p:cNvPicPr>
          <p:nvPr/>
        </p:nvPicPr>
        <p:blipFill>
          <a:blip r:embed="rId8"/>
          <a:srcRect/>
          <a:stretch/>
        </p:blipFill>
        <p:spPr>
          <a:xfrm>
            <a:off x="7661365" y="3636724"/>
            <a:ext cx="1371600" cy="1828800"/>
          </a:xfrm>
          <a:prstGeom prst="rect">
            <a:avLst/>
          </a:prstGeom>
        </p:spPr>
      </p:pic>
      <p:sp>
        <p:nvSpPr>
          <p:cNvPr id="4" name="TextBox 21">
            <a:extLst>
              <a:ext uri="{FF2B5EF4-FFF2-40B4-BE49-F238E27FC236}">
                <a16:creationId xmlns:a16="http://schemas.microsoft.com/office/drawing/2014/main" id="{934AF30A-A999-272B-0F30-A96E6A861E6B}"/>
              </a:ext>
            </a:extLst>
          </p:cNvPr>
          <p:cNvSpPr txBox="1"/>
          <p:nvPr/>
        </p:nvSpPr>
        <p:spPr>
          <a:xfrm>
            <a:off x="4992319" y="5486425"/>
            <a:ext cx="1502263"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Yolanda Bowes, BS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pt-BR" sz="1200" dirty="0">
                <a:latin typeface="Calibri" panose="020F0502020204030204" pitchFamily="34" charset="0"/>
                <a:cs typeface="Calibri" panose="020F0502020204030204" pitchFamily="34" charset="0"/>
              </a:rPr>
              <a:t>Senior Project Manager</a:t>
            </a:r>
          </a:p>
        </p:txBody>
      </p:sp>
      <p:pic>
        <p:nvPicPr>
          <p:cNvPr id="5" name="Picture 4">
            <a:extLst>
              <a:ext uri="{FF2B5EF4-FFF2-40B4-BE49-F238E27FC236}">
                <a16:creationId xmlns:a16="http://schemas.microsoft.com/office/drawing/2014/main" id="{E20A60CB-6766-F69A-A767-2D8B9CFD4B89}"/>
              </a:ext>
            </a:extLst>
          </p:cNvPr>
          <p:cNvPicPr>
            <a:picLocks/>
          </p:cNvPicPr>
          <p:nvPr/>
        </p:nvPicPr>
        <p:blipFill>
          <a:blip r:embed="rId9"/>
          <a:srcRect l="2873" r="2873"/>
          <a:stretch/>
        </p:blipFill>
        <p:spPr>
          <a:xfrm>
            <a:off x="5057651" y="3691279"/>
            <a:ext cx="1371600" cy="1828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115578"/>
            <a:ext cx="11461750" cy="5830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Setting the Stage </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812800" y="1531121"/>
            <a:ext cx="10658487" cy="4747942"/>
          </a:xfrm>
          <a:prstGeom prst="rect">
            <a:avLst/>
          </a:prstGeom>
          <a:noFill/>
          <a:ln>
            <a:noFill/>
          </a:ln>
        </p:spPr>
        <p:txBody>
          <a:bodyPr spcFirstLastPara="1" wrap="square" lIns="91425" tIns="45700" rIns="91425" bIns="45700" anchor="t" anchorCtr="0">
            <a:normAutofit/>
          </a:bodyPr>
          <a:lstStyle/>
          <a:p>
            <a:pPr marL="457200" indent="-457200">
              <a:buClr>
                <a:schemeClr val="accent6"/>
              </a:buClr>
              <a:buSzPct val="100000"/>
              <a:buFont typeface="Arial" panose="020B0604020202020204" pitchFamily="34" charset="0"/>
              <a:buChar char="•"/>
            </a:pPr>
            <a:r>
              <a:rPr lang="en-US" sz="2400" dirty="0">
                <a:solidFill>
                  <a:schemeClr val="accent6"/>
                </a:solidFill>
                <a:latin typeface="+mj-lt"/>
                <a:ea typeface="Calibri"/>
                <a:cs typeface="Calibri"/>
                <a:sym typeface="Calibri"/>
              </a:rPr>
              <a:t>Think Tank Kick off “</a:t>
            </a:r>
            <a:r>
              <a:rPr lang="en-US" sz="2400" i="1" dirty="0">
                <a:solidFill>
                  <a:schemeClr val="accent6"/>
                </a:solidFill>
                <a:latin typeface="+mj-lt"/>
                <a:ea typeface="Calibri"/>
                <a:cs typeface="Calibri"/>
                <a:sym typeface="Calibri"/>
              </a:rPr>
              <a:t>Improving Primary Care Capacity to Identify and Address Alcohol Use Disorders”</a:t>
            </a:r>
          </a:p>
          <a:p>
            <a:pPr>
              <a:buClr>
                <a:schemeClr val="accent6"/>
              </a:buClr>
              <a:buSzPct val="100000"/>
            </a:pPr>
            <a:endParaRPr lang="en-US" sz="2400" dirty="0">
              <a:solidFill>
                <a:schemeClr val="accent6"/>
              </a:solidFill>
              <a:latin typeface="+mj-lt"/>
              <a:ea typeface="Calibri"/>
              <a:cs typeface="Calibri"/>
              <a:sym typeface="Calibri"/>
            </a:endParaRPr>
          </a:p>
          <a:p>
            <a:pPr marL="457200" indent="-457200">
              <a:buClr>
                <a:schemeClr val="accent6"/>
              </a:buClr>
              <a:buSzPct val="100000"/>
              <a:buFont typeface="Arial" panose="020B0604020202020204" pitchFamily="34" charset="0"/>
              <a:buChar char="•"/>
            </a:pPr>
            <a:r>
              <a:rPr lang="en-US" sz="2400" dirty="0">
                <a:solidFill>
                  <a:schemeClr val="accent6"/>
                </a:solidFill>
                <a:latin typeface="+mj-lt"/>
                <a:ea typeface="Calibri"/>
                <a:cs typeface="Calibri"/>
                <a:sym typeface="Calibri"/>
              </a:rPr>
              <a:t>CTC-RI Board support to convene a 5-part meeting series to generate a final presentation of </a:t>
            </a:r>
            <a:r>
              <a:rPr lang="en-US" sz="2400" dirty="0">
                <a:effectLst/>
                <a:latin typeface="+mj-lt"/>
                <a:ea typeface="Aptos" panose="020B0004020202020204" pitchFamily="34" charset="0"/>
                <a:cs typeface="Times New Roman" panose="02020603050405020304" pitchFamily="18" charset="0"/>
              </a:rPr>
              <a:t>themes identified, best practices and potential strategies for implementation</a:t>
            </a:r>
          </a:p>
          <a:p>
            <a:pPr>
              <a:buClr>
                <a:schemeClr val="accent6"/>
              </a:buClr>
              <a:buSzPct val="100000"/>
            </a:pPr>
            <a:endParaRPr lang="en-US" sz="2400" dirty="0">
              <a:solidFill>
                <a:schemeClr val="accent6"/>
              </a:solidFill>
              <a:latin typeface="+mj-lt"/>
              <a:ea typeface="Calibri"/>
              <a:cs typeface="Times New Roman" panose="02020603050405020304" pitchFamily="18" charset="0"/>
              <a:sym typeface="Calibri"/>
            </a:endParaRPr>
          </a:p>
          <a:p>
            <a:pPr>
              <a:buClr>
                <a:schemeClr val="accent6"/>
              </a:buClr>
              <a:buSzPct val="100000"/>
            </a:pPr>
            <a:endParaRPr lang="en-US" sz="2400" dirty="0">
              <a:solidFill>
                <a:schemeClr val="accent6"/>
              </a:solidFill>
              <a:latin typeface="+mj-lt"/>
              <a:ea typeface="Calibri"/>
              <a:cs typeface="Calibri"/>
              <a:sym typeface="Calibri"/>
            </a:endParaRPr>
          </a:p>
          <a:p>
            <a:pPr>
              <a:buClr>
                <a:schemeClr val="accent6"/>
              </a:buClr>
              <a:buSzPct val="100000"/>
            </a:pP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endParaRPr lang="en-US" sz="2400" b="1" dirty="0">
              <a:solidFill>
                <a:schemeClr val="accent6"/>
              </a:solidFill>
              <a:latin typeface="+mj-lt"/>
              <a:ea typeface="Calibri"/>
              <a:cs typeface="Calibri"/>
              <a:sym typeface="Calibri"/>
            </a:endParaRPr>
          </a:p>
        </p:txBody>
      </p:sp>
      <p:graphicFrame>
        <p:nvGraphicFramePr>
          <p:cNvPr id="4" name="Diagram 3">
            <a:extLst>
              <a:ext uri="{FF2B5EF4-FFF2-40B4-BE49-F238E27FC236}">
                <a16:creationId xmlns:a16="http://schemas.microsoft.com/office/drawing/2014/main" id="{F51E554E-8B31-4D1B-F65A-B4F171E8D8FD}"/>
              </a:ext>
            </a:extLst>
          </p:cNvPr>
          <p:cNvGraphicFramePr/>
          <p:nvPr>
            <p:extLst>
              <p:ext uri="{D42A27DB-BD31-4B8C-83A1-F6EECF244321}">
                <p14:modId xmlns:p14="http://schemas.microsoft.com/office/powerpoint/2010/main" val="1290172173"/>
              </p:ext>
            </p:extLst>
          </p:nvPr>
        </p:nvGraphicFramePr>
        <p:xfrm>
          <a:off x="2825115" y="3905092"/>
          <a:ext cx="6541770" cy="2128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9290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sp>
        <p:nvSpPr>
          <p:cNvPr id="2" name="Google Shape;84;p2">
            <a:extLst>
              <a:ext uri="{FF2B5EF4-FFF2-40B4-BE49-F238E27FC236}">
                <a16:creationId xmlns:a16="http://schemas.microsoft.com/office/drawing/2014/main" id="{542CA6EF-5EC0-6B5D-9657-75AD9233E9D6}"/>
              </a:ext>
            </a:extLst>
          </p:cNvPr>
          <p:cNvSpPr txBox="1">
            <a:spLocks/>
          </p:cNvSpPr>
          <p:nvPr/>
        </p:nvSpPr>
        <p:spPr>
          <a:xfrm>
            <a:off x="553788" y="-139492"/>
            <a:ext cx="11461750" cy="106362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1"/>
              <a:buFont typeface="Calibri"/>
              <a:buNone/>
              <a:defRPr sz="4401"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SzPts val="4400"/>
            </a:pPr>
            <a:r>
              <a:rPr lang="en-US" sz="3600" dirty="0">
                <a:latin typeface="+mj-lt"/>
              </a:rPr>
              <a:t>Acknowledgements</a:t>
            </a:r>
          </a:p>
        </p:txBody>
      </p:sp>
      <p:sp>
        <p:nvSpPr>
          <p:cNvPr id="3" name="Google Shape;85;p2">
            <a:extLst>
              <a:ext uri="{FF2B5EF4-FFF2-40B4-BE49-F238E27FC236}">
                <a16:creationId xmlns:a16="http://schemas.microsoft.com/office/drawing/2014/main" id="{EF709276-78B0-53FA-5287-96403C8A2F3B}"/>
              </a:ext>
            </a:extLst>
          </p:cNvPr>
          <p:cNvSpPr txBox="1"/>
          <p:nvPr/>
        </p:nvSpPr>
        <p:spPr>
          <a:xfrm>
            <a:off x="812800" y="1531121"/>
            <a:ext cx="10658487" cy="4747942"/>
          </a:xfrm>
          <a:prstGeom prst="rect">
            <a:avLst/>
          </a:prstGeom>
          <a:noFill/>
          <a:ln>
            <a:noFill/>
          </a:ln>
        </p:spPr>
        <p:txBody>
          <a:bodyPr spcFirstLastPara="1" wrap="square" lIns="91425" tIns="45700" rIns="91425" bIns="45700" anchor="t" anchorCtr="0">
            <a:normAutofit/>
          </a:bodyPr>
          <a:lstStyle/>
          <a:p>
            <a:pPr>
              <a:buClr>
                <a:schemeClr val="accent6"/>
              </a:buClr>
              <a:buSzPct val="100000"/>
            </a:pPr>
            <a:r>
              <a:rPr lang="en-US" sz="2800" b="1" dirty="0">
                <a:solidFill>
                  <a:schemeClr val="accent6"/>
                </a:solidFill>
                <a:latin typeface="+mj-lt"/>
                <a:ea typeface="Calibri"/>
                <a:cs typeface="Calibri"/>
                <a:sym typeface="Calibri"/>
              </a:rPr>
              <a:t>Special thanks to Nash Klinger, ScM</a:t>
            </a:r>
          </a:p>
          <a:p>
            <a:pPr>
              <a:buClr>
                <a:schemeClr val="accent6"/>
              </a:buClr>
              <a:buSzPct val="100000"/>
            </a:pPr>
            <a:endParaRPr lang="en-US" sz="2800" dirty="0">
              <a:latin typeface="+mj-lt"/>
              <a:ea typeface="Calibri" panose="020F0502020204030204" pitchFamily="34" charset="0"/>
              <a:cs typeface="Calibri" panose="020F0502020204030204" pitchFamily="34" charset="0"/>
            </a:endParaRPr>
          </a:p>
          <a:p>
            <a:pPr marL="457189" indent="-457189">
              <a:buClr>
                <a:schemeClr val="accent6"/>
              </a:buClr>
              <a:buSzPct val="100000"/>
              <a:buFont typeface="Arial" panose="020B0604020202020204" pitchFamily="34" charset="0"/>
              <a:buChar char="•"/>
            </a:pPr>
            <a:r>
              <a:rPr lang="en-US" sz="2800" dirty="0">
                <a:latin typeface="+mj-lt"/>
              </a:rPr>
              <a:t>Brown University Warren Alpert Medical School</a:t>
            </a:r>
            <a:endParaRPr lang="en-US" sz="2800" b="1" dirty="0">
              <a:solidFill>
                <a:schemeClr val="accent6"/>
              </a:solidFill>
              <a:latin typeface="+mj-lt"/>
              <a:ea typeface="Calibri"/>
              <a:cs typeface="Calibri"/>
              <a:sym typeface="Calibri"/>
            </a:endParaRPr>
          </a:p>
        </p:txBody>
      </p:sp>
    </p:spTree>
    <p:extLst>
      <p:ext uri="{BB962C8B-B14F-4D97-AF65-F5344CB8AC3E}">
        <p14:creationId xmlns:p14="http://schemas.microsoft.com/office/powerpoint/2010/main" val="99266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cxnSp>
        <p:nvCxnSpPr>
          <p:cNvPr id="83" name="Google Shape;83;p2"/>
          <p:cNvCxnSpPr/>
          <p:nvPr/>
        </p:nvCxnSpPr>
        <p:spPr>
          <a:xfrm>
            <a:off x="176462" y="641684"/>
            <a:ext cx="11806990" cy="0"/>
          </a:xfrm>
          <a:prstGeom prst="straightConnector1">
            <a:avLst/>
          </a:prstGeom>
          <a:noFill/>
          <a:ln w="25400" cap="flat" cmpd="sng">
            <a:solidFill>
              <a:srgbClr val="F7B31D"/>
            </a:solidFill>
            <a:prstDash val="solid"/>
            <a:miter lim="800000"/>
            <a:headEnd type="none" w="sm" len="sm"/>
            <a:tailEnd type="none" w="sm" len="sm"/>
          </a:ln>
        </p:spPr>
      </p:cxnSp>
      <p:sp>
        <p:nvSpPr>
          <p:cNvPr id="86" name="Google Shape;86;p2"/>
          <p:cNvSpPr/>
          <p:nvPr/>
        </p:nvSpPr>
        <p:spPr>
          <a:xfrm>
            <a:off x="812800" y="6429414"/>
            <a:ext cx="10342880" cy="428586"/>
          </a:xfrm>
          <a:prstGeom prst="rect">
            <a:avLst/>
          </a:prstGeom>
          <a:solidFill>
            <a:schemeClr val="accent1"/>
          </a:solidFill>
          <a:ln>
            <a:solidFill>
              <a:schemeClr val="accent1"/>
            </a:solid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dirty="0">
                <a:solidFill>
                  <a:schemeClr val="bg1"/>
                </a:solidFill>
                <a:latin typeface="Calibri"/>
                <a:ea typeface="Calibri"/>
                <a:cs typeface="Calibri"/>
                <a:sym typeface="Calibri"/>
              </a:rPr>
              <a:t>Prepared by Care Transformation Collaborative of RI</a:t>
            </a:r>
            <a:endParaRPr sz="1400" dirty="0">
              <a:solidFill>
                <a:schemeClr val="bg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09BE32BA-5C5C-7629-8EB4-B3F4F60FD240}"/>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2867254" y="1091687"/>
            <a:ext cx="6425406" cy="3774926"/>
          </a:xfrm>
          <a:prstGeom prst="rect">
            <a:avLst/>
          </a:prstGeom>
          <a:noFill/>
        </p:spPr>
      </p:pic>
      <p:sp>
        <p:nvSpPr>
          <p:cNvPr id="8" name="Title 3">
            <a:extLst>
              <a:ext uri="{FF2B5EF4-FFF2-40B4-BE49-F238E27FC236}">
                <a16:creationId xmlns:a16="http://schemas.microsoft.com/office/drawing/2014/main" id="{997AC4BF-F8EA-3BEA-DC1A-9932954BDD1C}"/>
              </a:ext>
            </a:extLst>
          </p:cNvPr>
          <p:cNvSpPr>
            <a:spLocks noGrp="1"/>
          </p:cNvSpPr>
          <p:nvPr>
            <p:ph type="title"/>
          </p:nvPr>
        </p:nvSpPr>
        <p:spPr>
          <a:xfrm>
            <a:off x="838200" y="3127572"/>
            <a:ext cx="10515600" cy="2852737"/>
          </a:xfrm>
        </p:spPr>
        <p:txBody>
          <a:bodyPr>
            <a:normAutofit/>
          </a:bodyPr>
          <a:lstStyle/>
          <a:p>
            <a:r>
              <a:rPr lang="en-US" sz="4800" dirty="0">
                <a:latin typeface="+mj-lt"/>
              </a:rPr>
              <a:t>AUD: Data and Impact Nationally</a:t>
            </a:r>
          </a:p>
        </p:txBody>
      </p:sp>
    </p:spTree>
    <p:extLst>
      <p:ext uri="{BB962C8B-B14F-4D97-AF65-F5344CB8AC3E}">
        <p14:creationId xmlns:p14="http://schemas.microsoft.com/office/powerpoint/2010/main" val="2235165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4" name="Google Shape;114;g2f588b18109_0_16"/>
          <p:cNvSpPr txBox="1"/>
          <p:nvPr/>
        </p:nvSpPr>
        <p:spPr>
          <a:xfrm>
            <a:off x="812125" y="6522825"/>
            <a:ext cx="1237500" cy="2577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1" dirty="0">
              <a:solidFill>
                <a:schemeClr val="dk1"/>
              </a:solidFill>
              <a:latin typeface="Calibri"/>
              <a:ea typeface="Calibri"/>
              <a:cs typeface="Calibri"/>
              <a:sym typeface="Calibri"/>
            </a:endParaRPr>
          </a:p>
        </p:txBody>
      </p:sp>
      <p:sp>
        <p:nvSpPr>
          <p:cNvPr id="7" name="Google Shape;112;g2f588b18109_0_16">
            <a:extLst>
              <a:ext uri="{FF2B5EF4-FFF2-40B4-BE49-F238E27FC236}">
                <a16:creationId xmlns:a16="http://schemas.microsoft.com/office/drawing/2014/main" id="{4574F9A7-7FC0-DF20-3C0F-33C3ED68F96F}"/>
              </a:ext>
            </a:extLst>
          </p:cNvPr>
          <p:cNvSpPr txBox="1">
            <a:spLocks noGrp="1"/>
          </p:cNvSpPr>
          <p:nvPr>
            <p:ph type="title"/>
          </p:nvPr>
        </p:nvSpPr>
        <p:spPr>
          <a:xfrm>
            <a:off x="449425" y="420534"/>
            <a:ext cx="3200400" cy="2148839"/>
          </a:xfrm>
        </p:spPr>
        <p:txBody>
          <a:bodyPr spcFirstLastPara="1" wrap="square" lIns="91425" tIns="45700" rIns="91425" bIns="45700" anchor="ctr" anchorCtr="0">
            <a:normAutofit/>
          </a:bodyPr>
          <a:lstStyle/>
          <a:p>
            <a:r>
              <a:rPr lang="en-US" b="1" i="0" u="none" strike="noStrike" cap="none" dirty="0">
                <a:latin typeface="+mj-lt"/>
                <a:ea typeface="Calibri"/>
                <a:cs typeface="Calibri"/>
                <a:sym typeface="Calibri"/>
              </a:rPr>
              <a:t>Alcohol Use Disorder</a:t>
            </a:r>
          </a:p>
        </p:txBody>
      </p:sp>
      <p:sp>
        <p:nvSpPr>
          <p:cNvPr id="8" name="Google Shape;113;g2f588b18109_0_16">
            <a:extLst>
              <a:ext uri="{FF2B5EF4-FFF2-40B4-BE49-F238E27FC236}">
                <a16:creationId xmlns:a16="http://schemas.microsoft.com/office/drawing/2014/main" id="{4634F29B-75EF-38B7-968D-611D510934D8}"/>
              </a:ext>
            </a:extLst>
          </p:cNvPr>
          <p:cNvSpPr txBox="1">
            <a:spLocks noGrp="1"/>
          </p:cNvSpPr>
          <p:nvPr>
            <p:ph type="body" idx="1"/>
          </p:nvPr>
        </p:nvSpPr>
        <p:spPr>
          <a:xfrm>
            <a:off x="2" y="2469012"/>
            <a:ext cx="3891775" cy="3842579"/>
          </a:xfrm>
        </p:spPr>
        <p:txBody>
          <a:bodyPr spcFirstLastPara="1" wrap="square" lIns="91425" tIns="45700" rIns="91425" bIns="45700" anchor="t" anchorCtr="0">
            <a:normAutofit/>
          </a:bodyPr>
          <a:lstStyle/>
          <a:p>
            <a:pPr lvl="0"/>
            <a:r>
              <a:rPr lang="en-US" sz="2400" dirty="0">
                <a:solidFill>
                  <a:schemeClr val="bg1"/>
                </a:solidFill>
                <a:latin typeface="+mj-lt"/>
              </a:rPr>
              <a:t>“A</a:t>
            </a:r>
            <a:r>
              <a:rPr lang="en-US" sz="2400" b="0" u="none" strike="noStrike" cap="none" dirty="0">
                <a:solidFill>
                  <a:schemeClr val="bg1"/>
                </a:solidFill>
                <a:latin typeface="+mj-lt"/>
                <a:ea typeface="Calibri"/>
                <a:cs typeface="Calibri"/>
                <a:sym typeface="Calibri"/>
              </a:rPr>
              <a:t> problematic pattern of alcohol use leading to clinically significant impairment or distress</a:t>
            </a:r>
            <a:r>
              <a:rPr lang="en-US" sz="2400" dirty="0">
                <a:solidFill>
                  <a:schemeClr val="bg1"/>
                </a:solidFill>
                <a:latin typeface="+mj-lt"/>
              </a:rPr>
              <a:t>”</a:t>
            </a:r>
            <a:r>
              <a:rPr lang="en-US" sz="2400" baseline="30000" dirty="0">
                <a:solidFill>
                  <a:schemeClr val="bg1"/>
                </a:solidFill>
                <a:latin typeface="+mj-lt"/>
              </a:rPr>
              <a:t>(1)</a:t>
            </a:r>
            <a:endParaRPr lang="en-US" sz="2400" b="0" u="none" strike="noStrike" cap="none" dirty="0">
              <a:solidFill>
                <a:schemeClr val="bg1"/>
              </a:solidFill>
              <a:latin typeface="+mj-lt"/>
              <a:ea typeface="Calibri"/>
              <a:cs typeface="Calibri"/>
              <a:sym typeface="Calibri"/>
            </a:endParaRPr>
          </a:p>
        </p:txBody>
      </p:sp>
      <p:sp>
        <p:nvSpPr>
          <p:cNvPr id="9" name="TextBox 8">
            <a:extLst>
              <a:ext uri="{FF2B5EF4-FFF2-40B4-BE49-F238E27FC236}">
                <a16:creationId xmlns:a16="http://schemas.microsoft.com/office/drawing/2014/main" id="{E242B80C-9A84-E890-B7D2-86B9504D0B8D}"/>
              </a:ext>
            </a:extLst>
          </p:cNvPr>
          <p:cNvSpPr txBox="1"/>
          <p:nvPr/>
        </p:nvSpPr>
        <p:spPr>
          <a:xfrm>
            <a:off x="4341200" y="1142924"/>
            <a:ext cx="6434253" cy="4572152"/>
          </a:xfrm>
          <a:prstGeom prst="rect">
            <a:avLst/>
          </a:prstGeom>
          <a:noFill/>
          <a:ln>
            <a:noFill/>
          </a:ln>
        </p:spPr>
        <p:txBody>
          <a:bodyPr spcFirstLastPara="1" wrap="square" lIns="91425" tIns="45700" rIns="91425" bIns="45700" anchor="t" anchorCtr="0">
            <a:noAutofit/>
          </a:bodyPr>
          <a:lstStyle/>
          <a:p>
            <a:pPr marL="571486" indent="-342891">
              <a:lnSpc>
                <a:spcPct val="90000"/>
              </a:lnSpc>
              <a:spcBef>
                <a:spcPts val="1001"/>
              </a:spcBef>
              <a:buClrTx/>
              <a:buSzPts val="1500"/>
              <a:buFont typeface="Arial" panose="020B0604020202020204" pitchFamily="34" charset="0"/>
              <a:buChar char="•"/>
              <a:tabLst>
                <a:tab pos="457189" algn="l"/>
              </a:tabLst>
            </a:pPr>
            <a:r>
              <a:rPr lang="en-US" sz="2400" dirty="0">
                <a:solidFill>
                  <a:schemeClr val="accent6"/>
                </a:solidFill>
                <a:latin typeface="+mj-lt"/>
                <a:ea typeface="Calibri"/>
                <a:cs typeface="Calibri"/>
                <a:sym typeface="Calibri"/>
              </a:rPr>
              <a:t>Research has shown that people who misuse alcohol have a greater risk of liver disease, heart disease, depression, stroke, and stomach bleeding, as well as cancers of the oral cavity, esophagus, larynx, pharynx, liver, colon, and rectum</a:t>
            </a:r>
          </a:p>
          <a:p>
            <a:pPr marL="571486" indent="-342891">
              <a:lnSpc>
                <a:spcPct val="90000"/>
              </a:lnSpc>
              <a:spcBef>
                <a:spcPts val="1001"/>
              </a:spcBef>
              <a:buClrTx/>
              <a:buSzPts val="1500"/>
              <a:buFont typeface="Arial" panose="020B0604020202020204" pitchFamily="34" charset="0"/>
              <a:buChar char="•"/>
              <a:tabLst>
                <a:tab pos="457189" algn="l"/>
              </a:tabLst>
            </a:pPr>
            <a:r>
              <a:rPr lang="en-US" sz="2400" dirty="0">
                <a:solidFill>
                  <a:schemeClr val="accent6"/>
                </a:solidFill>
                <a:latin typeface="+mj-lt"/>
                <a:ea typeface="Calibri"/>
                <a:cs typeface="Calibri"/>
                <a:sym typeface="Calibri"/>
              </a:rPr>
              <a:t>These individuals may also have problems managing conditions such as diabetes, high blood pressure, pain, and sleep disorders</a:t>
            </a:r>
          </a:p>
          <a:p>
            <a:pPr marL="571486" indent="-342891">
              <a:lnSpc>
                <a:spcPct val="90000"/>
              </a:lnSpc>
              <a:spcBef>
                <a:spcPts val="1001"/>
              </a:spcBef>
              <a:buClrTx/>
              <a:buSzPts val="1500"/>
              <a:buFont typeface="Arial" panose="020B0604020202020204" pitchFamily="34" charset="0"/>
              <a:buChar char="•"/>
              <a:tabLst>
                <a:tab pos="457189" algn="l"/>
              </a:tabLst>
            </a:pPr>
            <a:r>
              <a:rPr lang="en-US" sz="2400" dirty="0">
                <a:solidFill>
                  <a:schemeClr val="accent6"/>
                </a:solidFill>
                <a:latin typeface="+mj-lt"/>
                <a:ea typeface="Calibri"/>
                <a:cs typeface="Calibri"/>
                <a:sym typeface="Calibri"/>
              </a:rPr>
              <a:t>They may increase their likelihood of high-risk sexual behavior</a:t>
            </a:r>
            <a:r>
              <a:rPr lang="en-US" sz="2400" baseline="30000" dirty="0">
                <a:solidFill>
                  <a:schemeClr val="accent6"/>
                </a:solidFill>
                <a:latin typeface="+mj-lt"/>
                <a:ea typeface="Calibri"/>
                <a:cs typeface="Calibri"/>
                <a:sym typeface="Calibri"/>
              </a:rPr>
              <a:t>(2)</a:t>
            </a:r>
            <a:endParaRPr lang="en-US" sz="2400" dirty="0">
              <a:solidFill>
                <a:schemeClr val="accent6"/>
              </a:solidFill>
              <a:latin typeface="+mj-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TC-RI">
  <a:themeElements>
    <a:clrScheme name="Custom 1">
      <a:dk1>
        <a:srgbClr val="0070C0"/>
      </a:dk1>
      <a:lt1>
        <a:srgbClr val="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0070C0"/>
      </a:hlink>
      <a:folHlink>
        <a:srgbClr val="85C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TC-RI">
  <a:themeElements>
    <a:clrScheme name="Custom 53">
      <a:dk1>
        <a:srgbClr val="0070C0"/>
      </a:dk1>
      <a:lt1>
        <a:srgbClr val="FFFFFF"/>
      </a:lt1>
      <a:dk2>
        <a:srgbClr val="0070C0"/>
      </a:dk2>
      <a:lt2>
        <a:srgbClr val="FFFFFF"/>
      </a:lt2>
      <a:accent1>
        <a:srgbClr val="0070C0"/>
      </a:accent1>
      <a:accent2>
        <a:srgbClr val="FFC000"/>
      </a:accent2>
      <a:accent3>
        <a:srgbClr val="C00000"/>
      </a:accent3>
      <a:accent4>
        <a:srgbClr val="7030A0"/>
      </a:accent4>
      <a:accent5>
        <a:srgbClr val="00B050"/>
      </a:accent5>
      <a:accent6>
        <a:srgbClr val="3A3838"/>
      </a:accent6>
      <a:hlink>
        <a:srgbClr val="FFC000"/>
      </a:hlink>
      <a:folHlink>
        <a:srgbClr val="85C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3475</TotalTime>
  <Words>4950</Words>
  <Application>Microsoft Office PowerPoint</Application>
  <PresentationFormat>Widescreen</PresentationFormat>
  <Paragraphs>303</Paragraphs>
  <Slides>34</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Calibri</vt:lpstr>
      <vt:lpstr>Roboto</vt:lpstr>
      <vt:lpstr>GOOZI M+ Frutiger LT Std</vt:lpstr>
      <vt:lpstr>Arial</vt:lpstr>
      <vt:lpstr>CTC-RI</vt:lpstr>
      <vt:lpstr>1_CTC-RI</vt:lpstr>
      <vt:lpstr>    Clinical Strategy Committee: Addressing Alcohol Use Disorder Among Patients in Primary Care </vt:lpstr>
      <vt:lpstr>PowerPoint Presentation</vt:lpstr>
      <vt:lpstr>PowerPoint Presentation</vt:lpstr>
      <vt:lpstr>CTC-RI Conflict of Interest Statement</vt:lpstr>
      <vt:lpstr>CTC-RI Senior Leadership</vt:lpstr>
      <vt:lpstr>PowerPoint Presentation</vt:lpstr>
      <vt:lpstr>PowerPoint Presentation</vt:lpstr>
      <vt:lpstr>AUD: Data and Impact Nationally</vt:lpstr>
      <vt:lpstr>Alcohol Use Disorder</vt:lpstr>
      <vt:lpstr>PowerPoint Presentation</vt:lpstr>
      <vt:lpstr>Prevalence of Substance Use in US</vt:lpstr>
      <vt:lpstr>PowerPoint Presentation</vt:lpstr>
      <vt:lpstr>AUD in Rhode Island</vt:lpstr>
      <vt:lpstr>PowerPoint Presentation</vt:lpstr>
      <vt:lpstr>PowerPoint Presentation</vt:lpstr>
      <vt:lpstr>PowerPoint Presentation</vt:lpstr>
      <vt:lpstr>PowerPoint Presentation</vt:lpstr>
      <vt:lpstr>RI ED Visits with an Alcohol-Related Condition</vt:lpstr>
      <vt:lpstr>ED Visits in RI</vt:lpstr>
      <vt:lpstr>Treatment Options  for AUD: Primary Care</vt:lpstr>
      <vt:lpstr>AUD Treatment Gaps Outpacing Others</vt:lpstr>
      <vt:lpstr>PowerPoint Presentation</vt:lpstr>
      <vt:lpstr>Baseline AUD Treatment in Primary Care </vt:lpstr>
      <vt:lpstr>Team-based care in Treating AUD</vt:lpstr>
      <vt:lpstr>AUD Treatment: IBH</vt:lpstr>
      <vt:lpstr>AUD Treatment: Collaborative Care (CoCM)</vt:lpstr>
      <vt:lpstr>AUD Treatment: CHOICE</vt:lpstr>
      <vt:lpstr>AUD Treatment: VA-AACORN(24)</vt:lpstr>
      <vt:lpstr>AUD Treatment: Peer Recovery in ED</vt:lpstr>
      <vt:lpstr>Revisiting and Reframing</vt:lpstr>
      <vt:lpstr>Transition To Panel</vt:lpstr>
      <vt:lpstr>Next Steps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Strategy Committee: Addressing Alcohol Use Disorder Among Patients in Primary Care</dc:title>
  <dc:creator>Nelly Burdette</dc:creator>
  <cp:lastModifiedBy>Linda Cabral</cp:lastModifiedBy>
  <cp:revision>113</cp:revision>
  <dcterms:created xsi:type="dcterms:W3CDTF">2022-11-22T12:55:00Z</dcterms:created>
  <dcterms:modified xsi:type="dcterms:W3CDTF">2024-09-17T18:20:43Z</dcterms:modified>
</cp:coreProperties>
</file>