
<file path=[Content_Types].xml><?xml version="1.0" encoding="utf-8"?>
<Types xmlns="http://schemas.openxmlformats.org/package/2006/content-types">
  <Default Extension="bin" ContentType="application/vnd.openxmlformats-officedocument.oleObject"/>
  <Default Extension="fntdata" ContentType="application/x-fontdata"/>
  <Default Extension="jfif"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68" r:id="rId3"/>
  </p:sldMasterIdLst>
  <p:notesMasterIdLst>
    <p:notesMasterId r:id="rId43"/>
  </p:notesMasterIdLst>
  <p:sldIdLst>
    <p:sldId id="256" r:id="rId4"/>
    <p:sldId id="319" r:id="rId5"/>
    <p:sldId id="2147478692" r:id="rId6"/>
    <p:sldId id="257" r:id="rId7"/>
    <p:sldId id="308" r:id="rId8"/>
    <p:sldId id="330" r:id="rId9"/>
    <p:sldId id="324" r:id="rId10"/>
    <p:sldId id="316" r:id="rId11"/>
    <p:sldId id="315" r:id="rId12"/>
    <p:sldId id="260" r:id="rId13"/>
    <p:sldId id="262" r:id="rId14"/>
    <p:sldId id="259" r:id="rId15"/>
    <p:sldId id="264" r:id="rId16"/>
    <p:sldId id="317" r:id="rId17"/>
    <p:sldId id="312" r:id="rId18"/>
    <p:sldId id="267" r:id="rId19"/>
    <p:sldId id="307" r:id="rId20"/>
    <p:sldId id="268" r:id="rId21"/>
    <p:sldId id="325" r:id="rId22"/>
    <p:sldId id="313" r:id="rId23"/>
    <p:sldId id="318" r:id="rId24"/>
    <p:sldId id="273" r:id="rId25"/>
    <p:sldId id="291" r:id="rId26"/>
    <p:sldId id="309" r:id="rId27"/>
    <p:sldId id="310" r:id="rId28"/>
    <p:sldId id="326" r:id="rId29"/>
    <p:sldId id="329" r:id="rId30"/>
    <p:sldId id="279" r:id="rId31"/>
    <p:sldId id="298" r:id="rId32"/>
    <p:sldId id="321" r:id="rId33"/>
    <p:sldId id="320" r:id="rId34"/>
    <p:sldId id="300" r:id="rId35"/>
    <p:sldId id="2147473944" r:id="rId36"/>
    <p:sldId id="2147473946" r:id="rId37"/>
    <p:sldId id="2147473948" r:id="rId38"/>
    <p:sldId id="327" r:id="rId39"/>
    <p:sldId id="322" r:id="rId40"/>
    <p:sldId id="328" r:id="rId41"/>
    <p:sldId id="303" r:id="rId42"/>
  </p:sldIdLst>
  <p:sldSz cx="12192000" cy="6858000"/>
  <p:notesSz cx="7010400" cy="9296400"/>
  <p:embeddedFontLst>
    <p:embeddedFont>
      <p:font typeface="Georgia" panose="02040502050405020303" pitchFamily="18" charset="0"/>
      <p:regular r:id="rId44"/>
      <p:bold r:id="rId45"/>
      <p:italic r:id="rId46"/>
      <p:boldItalic r:id="rId47"/>
    </p:embeddedFont>
    <p:embeddedFont>
      <p:font typeface="Open Sans" panose="020B0606030504020204" pitchFamily="34" charset="0"/>
      <p:regular r:id="rId48"/>
      <p:bold r:id="rId49"/>
    </p:embeddedFont>
    <p:embeddedFont>
      <p:font typeface="Open Sans Bold" panose="020B0806030504020204" charset="0"/>
      <p:regular r:id="rId50"/>
      <p:bold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jSdFhtg9xEFwm+O6Daz0pnEkp6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4444" autoAdjust="0"/>
  </p:normalViewPr>
  <p:slideViewPr>
    <p:cSldViewPr snapToGrid="0">
      <p:cViewPr varScale="1">
        <p:scale>
          <a:sx n="73" d="100"/>
          <a:sy n="73" d="100"/>
        </p:scale>
        <p:origin x="1200" y="66"/>
      </p:cViewPr>
      <p:guideLst/>
    </p:cSldViewPr>
  </p:slideViewPr>
  <p:notesTextViewPr>
    <p:cViewPr>
      <p:scale>
        <a:sx n="1" d="1"/>
        <a:sy n="1" d="1"/>
      </p:scale>
      <p:origin x="0" y="0"/>
    </p:cViewPr>
  </p:notesTextViewPr>
  <p:sorterViewPr>
    <p:cViewPr>
      <p:scale>
        <a:sx n="100" d="100"/>
        <a:sy n="100" d="100"/>
      </p:scale>
      <p:origin x="0" y="-90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2.xml"/><Relationship Id="rId61" Type="http://customschemas.google.com/relationships/presentationmetadata" Target="meta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968750380632446E-2"/>
          <c:y val="0.19314928127769287"/>
          <c:w val="0.81828099484938321"/>
          <c:h val="0.67545411695123514"/>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81D-49B6-8EEC-92988C6F5F0F}"/>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81D-49B6-8EEC-92988C6F5F0F}"/>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81D-49B6-8EEC-92988C6F5F0F}"/>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881D-49B6-8EEC-92988C6F5F0F}"/>
              </c:ext>
            </c:extLst>
          </c:dPt>
          <c:dPt>
            <c:idx val="4"/>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881D-49B6-8EEC-92988C6F5F0F}"/>
              </c:ext>
            </c:extLst>
          </c:dPt>
          <c:dLbls>
            <c:dLbl>
              <c:idx val="0"/>
              <c:layout>
                <c:manualLayout>
                  <c:x val="3.3500837520937861E-2"/>
                  <c:y val="-3.8236849685022695E-2"/>
                </c:manualLayout>
              </c:layout>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881D-49B6-8EEC-92988C6F5F0F}"/>
                </c:ext>
              </c:extLst>
            </c:dLbl>
            <c:dLbl>
              <c:idx val="1"/>
              <c:tx>
                <c:rich>
                  <a:bodyPr rot="0" spcFirstLastPara="1" vertOverflow="clip" horzOverflow="clip" vert="horz" wrap="square" lIns="36576" tIns="18288" rIns="36576" bIns="18288" anchor="ctr" anchorCtr="1">
                    <a:spAutoFit/>
                  </a:bodyPr>
                  <a:lstStyle/>
                  <a:p>
                    <a:pPr>
                      <a:defRPr sz="1600" b="1" i="0" u="none" strike="noStrike" kern="1200" baseline="0">
                        <a:solidFill>
                          <a:schemeClr val="accent1"/>
                        </a:solidFill>
                        <a:latin typeface="+mn-lt"/>
                        <a:ea typeface="+mn-ea"/>
                        <a:cs typeface="+mn-cs"/>
                      </a:defRPr>
                    </a:pPr>
                    <a:fld id="{6BE6C285-4ADF-4799-900F-CBC59CEFBF11}" type="CATEGORYNAME">
                      <a:rPr lang="en-US">
                        <a:solidFill>
                          <a:schemeClr val="accent1"/>
                        </a:solidFill>
                      </a:rPr>
                      <a:pPr>
                        <a:defRPr>
                          <a:solidFill>
                            <a:schemeClr val="accent1"/>
                          </a:solidFill>
                        </a:defRPr>
                      </a:pPr>
                      <a:t>[CATEGORY NAME]</a:t>
                    </a:fld>
                    <a:r>
                      <a:rPr lang="en-US" dirty="0">
                        <a:solidFill>
                          <a:schemeClr val="accent1"/>
                        </a:solidFill>
                      </a:rPr>
                      <a:t>
</a:t>
                    </a:r>
                    <a:fld id="{C4FDF3D8-7BB5-4479-9C48-380EF3D6E984}" type="PERCENTAGE">
                      <a:rPr lang="en-US">
                        <a:solidFill>
                          <a:schemeClr val="accent1"/>
                        </a:solidFill>
                      </a:rPr>
                      <a:pPr>
                        <a:defRPr>
                          <a:solidFill>
                            <a:schemeClr val="accent1"/>
                          </a:solidFill>
                        </a:defRPr>
                      </a:pPr>
                      <a:t>[PERCENTAGE]</a:t>
                    </a:fld>
                    <a:endParaRPr lang="en-US" dirty="0">
                      <a:solidFill>
                        <a:schemeClr val="accent1"/>
                      </a:solidFill>
                    </a:endParaRPr>
                  </a:p>
                </c:rich>
              </c:tx>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3-881D-49B6-8EEC-92988C6F5F0F}"/>
                </c:ext>
              </c:extLst>
            </c:dLbl>
            <c:dLbl>
              <c:idx val="2"/>
              <c:layout>
                <c:manualLayout>
                  <c:x val="-1.7641839996131142E-2"/>
                  <c:y val="-0.12320762676285099"/>
                </c:manualLayout>
              </c:layout>
              <c:tx>
                <c:rich>
                  <a:bodyPr rot="0" spcFirstLastPara="1" vertOverflow="clip" horzOverflow="clip" vert="horz" wrap="square" lIns="36576" tIns="18288" rIns="36576" bIns="18288" anchor="ctr" anchorCtr="1">
                    <a:spAutoFit/>
                  </a:bodyPr>
                  <a:lstStyle/>
                  <a:p>
                    <a:pPr>
                      <a:defRPr sz="1600" b="1" i="0" u="none" strike="noStrike" kern="1200" baseline="0">
                        <a:solidFill>
                          <a:schemeClr val="accent1"/>
                        </a:solidFill>
                        <a:latin typeface="+mn-lt"/>
                        <a:ea typeface="+mn-ea"/>
                        <a:cs typeface="+mn-cs"/>
                      </a:defRPr>
                    </a:pPr>
                    <a:fld id="{B7C5913E-39D3-4CF5-9FE4-A24F16C0A1AB}" type="CATEGORYNAME">
                      <a:rPr lang="en-US"/>
                      <a:pPr>
                        <a:defRPr>
                          <a:solidFill>
                            <a:schemeClr val="accent1"/>
                          </a:solidFill>
                        </a:defRPr>
                      </a:pPr>
                      <a:t>[CATEGORY NAME]</a:t>
                    </a:fld>
                    <a:r>
                      <a:rPr lang="en-US" dirty="0"/>
                      <a:t>
</a:t>
                    </a:r>
                    <a:fld id="{0BF502A4-9516-407E-B744-735C3B373D9B}" type="PERCENTAGE">
                      <a:rPr lang="en-US"/>
                      <a:pPr>
                        <a:defRPr>
                          <a:solidFill>
                            <a:schemeClr val="accent1"/>
                          </a:solidFill>
                        </a:defRPr>
                      </a:pPr>
                      <a:t>[PERCENTAGE]</a:t>
                    </a:fld>
                    <a:endParaRPr lang="en-US" dirty="0"/>
                  </a:p>
                </c:rich>
              </c:tx>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5-881D-49B6-8EEC-92988C6F5F0F}"/>
                </c:ext>
              </c:extLst>
            </c:dLbl>
            <c:dLbl>
              <c:idx val="3"/>
              <c:layout>
                <c:manualLayout>
                  <c:x val="-5.5130068540427422E-2"/>
                  <c:y val="-5.0982466246696931E-2"/>
                </c:manualLayout>
              </c:layout>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881D-49B6-8EEC-92988C6F5F0F}"/>
                </c:ext>
              </c:extLst>
            </c:dLbl>
            <c:dLbl>
              <c:idx val="4"/>
              <c:layout>
                <c:manualLayout>
                  <c:x val="8.6956532371073064E-2"/>
                  <c:y val="-5.7803481362587367E-2"/>
                </c:manualLayout>
              </c:layout>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9-881D-49B6-8EEC-92988C6F5F0F}"/>
                </c:ext>
              </c:extLst>
            </c:dLbl>
            <c:spPr>
              <a:solidFill>
                <a:sysClr val="window" lastClr="FFFFFF"/>
              </a:solid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[ER.xlsx]Sheet5!$A$1:$A$5</c:f>
              <c:strCache>
                <c:ptCount val="5"/>
                <c:pt idx="0">
                  <c:v>RESTRICTED INFORMATION</c:v>
                </c:pt>
                <c:pt idx="1">
                  <c:v>CHEST PAIN </c:v>
                </c:pt>
                <c:pt idx="2">
                  <c:v>ABDOMINAL PAIN</c:v>
                </c:pt>
                <c:pt idx="3">
                  <c:v>HEADACHE</c:v>
                </c:pt>
                <c:pt idx="4">
                  <c:v>NAUSEA WITH VOMITING</c:v>
                </c:pt>
              </c:strCache>
            </c:strRef>
          </c:cat>
          <c:val>
            <c:numRef>
              <c:f>[ER.xlsx]Sheet5!$B$1:$B$5</c:f>
              <c:numCache>
                <c:formatCode>General</c:formatCode>
                <c:ptCount val="5"/>
                <c:pt idx="0">
                  <c:v>1711</c:v>
                </c:pt>
                <c:pt idx="1">
                  <c:v>1089</c:v>
                </c:pt>
                <c:pt idx="2">
                  <c:v>713</c:v>
                </c:pt>
                <c:pt idx="3">
                  <c:v>434</c:v>
                </c:pt>
                <c:pt idx="4">
                  <c:v>415</c:v>
                </c:pt>
              </c:numCache>
            </c:numRef>
          </c:val>
          <c:extLst>
            <c:ext xmlns:c16="http://schemas.microsoft.com/office/drawing/2014/chart" uri="{C3380CC4-5D6E-409C-BE32-E72D297353CC}">
              <c16:uniqueId val="{0000000A-881D-49B6-8EEC-92988C6F5F0F}"/>
            </c:ext>
          </c:extLst>
        </c:ser>
        <c:dLbls>
          <c:dLblPos val="outEnd"/>
          <c:showLegendKey val="0"/>
          <c:showVal val="0"/>
          <c:showCatName val="1"/>
          <c:showSerName val="0"/>
          <c:showPercent val="0"/>
          <c:showBubbleSize val="0"/>
          <c:showLeaderLines val="1"/>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2641468509007262E-2"/>
          <c:y val="0.28127060244654373"/>
          <c:w val="0.81388888888888888"/>
          <c:h val="0.65755504520268304"/>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39F-4523-8932-2752BA492CD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39F-4523-8932-2752BA492CD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39F-4523-8932-2752BA492CD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39F-4523-8932-2752BA492CD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639F-4523-8932-2752BA492CD2}"/>
              </c:ext>
            </c:extLst>
          </c:dPt>
          <c:dLbls>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639F-4523-8932-2752BA492CD2}"/>
                </c:ext>
              </c:extLst>
            </c:dLbl>
            <c:dLbl>
              <c:idx val="1"/>
              <c:layout>
                <c:manualLayout>
                  <c:x val="-2.329192831368029E-2"/>
                  <c:y val="-1.1560696272517471E-2"/>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639F-4523-8932-2752BA492CD2}"/>
                </c:ext>
              </c:extLst>
            </c:dLbl>
            <c:dLbl>
              <c:idx val="2"/>
              <c:layout>
                <c:manualLayout>
                  <c:x val="-3.2194641291465896E-2"/>
                  <c:y val="-3.8615911568866186E-2"/>
                </c:manualLayout>
              </c:layout>
              <c:tx>
                <c:rich>
                  <a:bodyPr rot="0" spcFirstLastPara="1" vertOverflow="clip" horzOverflow="clip"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fld id="{4FF2979A-FD13-4CC7-8261-CAD94D4127B0}" type="CATEGORYNAME">
                      <a:rPr lang="en-US" sz="1600">
                        <a:solidFill>
                          <a:schemeClr val="accent1"/>
                        </a:solidFill>
                      </a:rPr>
                      <a:pPr>
                        <a:defRPr sz="1600">
                          <a:solidFill>
                            <a:schemeClr val="accent1"/>
                          </a:solidFill>
                        </a:defRPr>
                      </a:pPr>
                      <a:t>[CATEGORY NAME]</a:t>
                    </a:fld>
                    <a:r>
                      <a:rPr lang="en-US" sz="1600" baseline="0" dirty="0">
                        <a:solidFill>
                          <a:schemeClr val="accent1"/>
                        </a:solidFill>
                      </a:rPr>
                      <a:t>
</a:t>
                    </a:r>
                    <a:fld id="{BCF94ADF-CA93-4D1A-8CDF-D91A302C7573}" type="PERCENTAGE">
                      <a:rPr lang="en-US" sz="1600" baseline="0">
                        <a:solidFill>
                          <a:schemeClr val="accent1"/>
                        </a:solidFill>
                      </a:rPr>
                      <a:pPr>
                        <a:defRPr sz="1600">
                          <a:solidFill>
                            <a:schemeClr val="accent1"/>
                          </a:solidFill>
                        </a:defRPr>
                      </a:pPr>
                      <a:t>[PERCENTAGE]</a:t>
                    </a:fld>
                    <a:endParaRPr lang="en-US" sz="1600" baseline="0" dirty="0">
                      <a:solidFill>
                        <a:schemeClr val="accent1"/>
                      </a:solidFill>
                    </a:endParaRPr>
                  </a:p>
                </c:rich>
              </c:tx>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16546585874038472"/>
                      <c:h val="0.19653183663279702"/>
                    </c:manualLayout>
                  </c15:layout>
                  <c15:dlblFieldTable/>
                  <c15:showDataLabelsRange val="0"/>
                </c:ext>
                <c:ext xmlns:c16="http://schemas.microsoft.com/office/drawing/2014/chart" uri="{C3380CC4-5D6E-409C-BE32-E72D297353CC}">
                  <c16:uniqueId val="{00000005-639F-4523-8932-2752BA492CD2}"/>
                </c:ext>
              </c:extLst>
            </c:dLbl>
            <c:dLbl>
              <c:idx val="3"/>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639F-4523-8932-2752BA492CD2}"/>
                </c:ext>
              </c:extLst>
            </c:dLbl>
            <c:dLbl>
              <c:idx val="4"/>
              <c:layout>
                <c:manualLayout>
                  <c:x val="0.14999999999999994"/>
                  <c:y val="-2.7777777777777755E-2"/>
                </c:manualLayout>
              </c:layout>
              <c:tx>
                <c:rich>
                  <a:bodyPr rot="0" spcFirstLastPara="1" vertOverflow="clip" horzOverflow="clip"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fld id="{FCED78D8-0C17-4580-939E-18275E12385B}" type="CATEGORYNAME">
                      <a:rPr lang="en-US" sz="1600">
                        <a:solidFill>
                          <a:schemeClr val="accent1"/>
                        </a:solidFill>
                      </a:rPr>
                      <a:pPr>
                        <a:defRPr sz="1600">
                          <a:solidFill>
                            <a:schemeClr val="accent1"/>
                          </a:solidFill>
                        </a:defRPr>
                      </a:pPr>
                      <a:t>[CATEGORY NAME]</a:t>
                    </a:fld>
                    <a:r>
                      <a:rPr lang="en-US" sz="1600" baseline="0" dirty="0">
                        <a:solidFill>
                          <a:schemeClr val="accent1"/>
                        </a:solidFill>
                      </a:rPr>
                      <a:t>
</a:t>
                    </a:r>
                    <a:fld id="{1F87CCA6-93BE-45DC-9360-8B2BABF5A6C9}" type="PERCENTAGE">
                      <a:rPr lang="en-US" sz="1600" baseline="0">
                        <a:solidFill>
                          <a:schemeClr val="accent1"/>
                        </a:solidFill>
                      </a:rPr>
                      <a:pPr>
                        <a:defRPr sz="1600">
                          <a:solidFill>
                            <a:schemeClr val="accent1"/>
                          </a:solidFill>
                        </a:defRPr>
                      </a:pPr>
                      <a:t>[PERCENTAGE]</a:t>
                    </a:fld>
                    <a:endParaRPr lang="en-US" sz="1600" baseline="0" dirty="0">
                      <a:solidFill>
                        <a:schemeClr val="accent1"/>
                      </a:solidFill>
                    </a:endParaRPr>
                  </a:p>
                </c:rich>
              </c:tx>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9-639F-4523-8932-2752BA492CD2}"/>
                </c:ext>
              </c:extLst>
            </c:dLbl>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Sheet5!$A$1:$A$5</c:f>
              <c:strCache>
                <c:ptCount val="5"/>
                <c:pt idx="0">
                  <c:v>RESTRICTED INFORMATION</c:v>
                </c:pt>
                <c:pt idx="1">
                  <c:v>MAJOR DEPRESSIVE DISORDER</c:v>
                </c:pt>
                <c:pt idx="2">
                  <c:v>BIPOLAR DISORDER</c:v>
                </c:pt>
                <c:pt idx="3">
                  <c:v>CELLULITIS</c:v>
                </c:pt>
                <c:pt idx="4">
                  <c:v>PNEUMONIA</c:v>
                </c:pt>
              </c:strCache>
            </c:strRef>
          </c:cat>
          <c:val>
            <c:numRef>
              <c:f>Sheet5!$B$1:$B$5</c:f>
              <c:numCache>
                <c:formatCode>General</c:formatCode>
                <c:ptCount val="5"/>
                <c:pt idx="0">
                  <c:v>1150</c:v>
                </c:pt>
                <c:pt idx="1">
                  <c:v>675</c:v>
                </c:pt>
                <c:pt idx="2">
                  <c:v>283</c:v>
                </c:pt>
                <c:pt idx="3">
                  <c:v>123</c:v>
                </c:pt>
                <c:pt idx="4">
                  <c:v>110</c:v>
                </c:pt>
              </c:numCache>
            </c:numRef>
          </c:val>
          <c:extLst>
            <c:ext xmlns:c16="http://schemas.microsoft.com/office/drawing/2014/chart" uri="{C3380CC4-5D6E-409C-BE32-E72D297353CC}">
              <c16:uniqueId val="{0000000A-639F-4523-8932-2752BA492CD2}"/>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ECC-416D-9688-9B334A48EAE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ECC-416D-9688-9B334A48EAE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ECC-416D-9688-9B334A48EAE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ECC-416D-9688-9B334A48EAE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ECC-416D-9688-9B334A48EAEE}"/>
              </c:ext>
            </c:extLst>
          </c:dPt>
          <c:dLbls>
            <c:dLbl>
              <c:idx val="0"/>
              <c:layout>
                <c:manualLayout>
                  <c:x val="-1.0185067526415994E-16"/>
                  <c:y val="-1.21765620675482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ECC-416D-9688-9B334A48EAEE}"/>
                </c:ext>
              </c:extLst>
            </c:dLbl>
            <c:dLbl>
              <c:idx val="1"/>
              <c:layout>
                <c:manualLayout>
                  <c:x val="-1.2450894944838614E-2"/>
                  <c:y val="0"/>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ECC-416D-9688-9B334A48EAEE}"/>
                </c:ext>
              </c:extLst>
            </c:dLbl>
            <c:dLbl>
              <c:idx val="2"/>
              <c:layout>
                <c:manualLayout>
                  <c:x val="0"/>
                  <c:y val="0.10958905860793451"/>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1010A443-703A-440F-B868-FDE048554AB7}" type="CATEGORYNAME">
                      <a:rPr lang="en-US" sz="1600">
                        <a:solidFill>
                          <a:schemeClr val="accent1"/>
                        </a:solidFill>
                      </a:rPr>
                      <a:pPr>
                        <a:defRPr sz="1600">
                          <a:solidFill>
                            <a:schemeClr val="accent1"/>
                          </a:solidFill>
                        </a:defRPr>
                      </a:pPr>
                      <a:t>[CATEGORY NAME]</a:t>
                    </a:fld>
                    <a:r>
                      <a:rPr lang="en-US" sz="1600" baseline="0" dirty="0">
                        <a:solidFill>
                          <a:schemeClr val="accent1"/>
                        </a:solidFill>
                      </a:rPr>
                      <a:t>
</a:t>
                    </a:r>
                    <a:fld id="{81A361F3-9EB3-4DC7-9B06-1E394964F353}" type="PERCENTAGE">
                      <a:rPr lang="en-US" sz="1600" baseline="0">
                        <a:solidFill>
                          <a:schemeClr val="accent1"/>
                        </a:solidFill>
                      </a:rPr>
                      <a:pPr>
                        <a:defRPr sz="1600">
                          <a:solidFill>
                            <a:schemeClr val="accent1"/>
                          </a:solidFill>
                        </a:defRPr>
                      </a:pPr>
                      <a:t>[PERCENTAGE]</a:t>
                    </a:fld>
                    <a:endParaRPr lang="en-US" sz="1600" baseline="0" dirty="0">
                      <a:solidFill>
                        <a:schemeClr val="accent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ECC-416D-9688-9B334A48EAEE}"/>
                </c:ext>
              </c:extLst>
            </c:dLbl>
            <c:dLbl>
              <c:idx val="3"/>
              <c:layout>
                <c:manualLayout>
                  <c:x val="-0.10555555555555557"/>
                  <c:y val="0.1054669248140437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ECC-416D-9688-9B334A48EAEE}"/>
                </c:ext>
              </c:extLst>
            </c:dLbl>
            <c:dLbl>
              <c:idx val="4"/>
              <c:layout>
                <c:manualLayout>
                  <c:x val="-0.2166666666666667"/>
                  <c:y val="-3.6529686202644851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5731C912-2B9E-4B8B-92BA-504DFC48C327}" type="CATEGORYNAME">
                      <a:rPr lang="en-US" sz="1600">
                        <a:solidFill>
                          <a:schemeClr val="accent1"/>
                        </a:solidFill>
                      </a:rPr>
                      <a:pPr>
                        <a:defRPr sz="1600">
                          <a:solidFill>
                            <a:schemeClr val="accent1"/>
                          </a:solidFill>
                        </a:defRPr>
                      </a:pPr>
                      <a:t>[CATEGORY NAME]</a:t>
                    </a:fld>
                    <a:r>
                      <a:rPr lang="en-US" sz="1600" baseline="0" dirty="0">
                        <a:solidFill>
                          <a:schemeClr val="accent1"/>
                        </a:solidFill>
                      </a:rPr>
                      <a:t>
</a:t>
                    </a:r>
                    <a:fld id="{454C3BC0-B5AC-4A27-B250-85B6E171B0E4}" type="PERCENTAGE">
                      <a:rPr lang="en-US" sz="1600" baseline="0">
                        <a:solidFill>
                          <a:schemeClr val="accent1"/>
                        </a:solidFill>
                      </a:rPr>
                      <a:pPr>
                        <a:defRPr sz="1600">
                          <a:solidFill>
                            <a:schemeClr val="accent1"/>
                          </a:solidFill>
                        </a:defRPr>
                      </a:pPr>
                      <a:t>[PERCENTAGE]</a:t>
                    </a:fld>
                    <a:endParaRPr lang="en-US" sz="1600" baseline="0" dirty="0">
                      <a:solidFill>
                        <a:schemeClr val="accent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ECC-416D-9688-9B334A48EAE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Sheet6!$C$3:$C$7</c:f>
              <c:strCache>
                <c:ptCount val="5"/>
                <c:pt idx="0">
                  <c:v>MAJOR DEPRESSIVE DISORDER</c:v>
                </c:pt>
                <c:pt idx="1">
                  <c:v>RESTRICTED INFORMATION</c:v>
                </c:pt>
                <c:pt idx="2">
                  <c:v>BIPOLAR DISORDER</c:v>
                </c:pt>
                <c:pt idx="3">
                  <c:v>PSYCHOSIS</c:v>
                </c:pt>
                <c:pt idx="4">
                  <c:v>PANCREATITIS </c:v>
                </c:pt>
              </c:strCache>
            </c:strRef>
          </c:cat>
          <c:val>
            <c:numRef>
              <c:f>Sheet6!$D$3:$D$7</c:f>
              <c:numCache>
                <c:formatCode>General</c:formatCode>
                <c:ptCount val="5"/>
                <c:pt idx="0">
                  <c:v>244</c:v>
                </c:pt>
                <c:pt idx="1">
                  <c:v>130</c:v>
                </c:pt>
                <c:pt idx="2">
                  <c:v>113</c:v>
                </c:pt>
                <c:pt idx="3">
                  <c:v>40</c:v>
                </c:pt>
                <c:pt idx="4">
                  <c:v>29</c:v>
                </c:pt>
              </c:numCache>
            </c:numRef>
          </c:val>
          <c:extLst>
            <c:ext xmlns:c16="http://schemas.microsoft.com/office/drawing/2014/chart" uri="{C3380CC4-5D6E-409C-BE32-E72D297353CC}">
              <c16:uniqueId val="{0000000A-2ECC-416D-9688-9B334A48EAEE}"/>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968750380632446E-2"/>
          <c:y val="0.19314928127769287"/>
          <c:w val="0.81828099484938321"/>
          <c:h val="0.67545411695123514"/>
        </c:manualLayout>
      </c:layout>
      <c:pie3DChart>
        <c:varyColors val="1"/>
        <c:dLbls>
          <c:dLblPos val="outEnd"/>
          <c:showLegendKey val="0"/>
          <c:showVal val="0"/>
          <c:showCatName val="1"/>
          <c:showSerName val="0"/>
          <c:showPercent val="0"/>
          <c:showBubbleSize val="0"/>
          <c:showLeaderLines val="0"/>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28CF84-E606-401C-9F78-7238C913FC5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59AF979-85E8-4540-B4E0-CAB24FA0D7EF}">
      <dgm:prSet phldrT="[Text]"/>
      <dgm:spPr/>
      <dgm:t>
        <a:bodyPr/>
        <a:lstStyle/>
        <a:p>
          <a:r>
            <a:rPr lang="en-US" dirty="0">
              <a:latin typeface="+mj-lt"/>
            </a:rPr>
            <a:t>September 2024</a:t>
          </a:r>
        </a:p>
      </dgm:t>
    </dgm:pt>
    <dgm:pt modelId="{A2196DAB-BED8-4DE7-9E6A-B6FCD3F00C3C}" type="parTrans" cxnId="{DDA44CE7-809A-4E50-BB5E-A6652291EDD7}">
      <dgm:prSet/>
      <dgm:spPr/>
      <dgm:t>
        <a:bodyPr/>
        <a:lstStyle/>
        <a:p>
          <a:endParaRPr lang="en-US">
            <a:latin typeface="+mj-lt"/>
          </a:endParaRPr>
        </a:p>
      </dgm:t>
    </dgm:pt>
    <dgm:pt modelId="{7187C11A-64F8-4BEB-93AF-2B037410C160}" type="sibTrans" cxnId="{DDA44CE7-809A-4E50-BB5E-A6652291EDD7}">
      <dgm:prSet/>
      <dgm:spPr/>
      <dgm:t>
        <a:bodyPr/>
        <a:lstStyle/>
        <a:p>
          <a:endParaRPr lang="en-US">
            <a:latin typeface="+mj-lt"/>
          </a:endParaRPr>
        </a:p>
      </dgm:t>
    </dgm:pt>
    <dgm:pt modelId="{60F08334-BD61-4C70-AB0E-47E63732DC2F}">
      <dgm:prSet phldrT="[Text]"/>
      <dgm:spPr/>
      <dgm:t>
        <a:bodyPr/>
        <a:lstStyle/>
        <a:p>
          <a:r>
            <a:rPr lang="en-US" dirty="0">
              <a:latin typeface="+mj-lt"/>
            </a:rPr>
            <a:t>October 2024</a:t>
          </a:r>
        </a:p>
      </dgm:t>
    </dgm:pt>
    <dgm:pt modelId="{69114E7F-DD1A-44B8-A6E0-09E5146A5972}" type="parTrans" cxnId="{D45A4A5C-4D0F-4CA8-94BB-A5F397DB6D0C}">
      <dgm:prSet/>
      <dgm:spPr/>
      <dgm:t>
        <a:bodyPr/>
        <a:lstStyle/>
        <a:p>
          <a:endParaRPr lang="en-US">
            <a:latin typeface="+mj-lt"/>
          </a:endParaRPr>
        </a:p>
      </dgm:t>
    </dgm:pt>
    <dgm:pt modelId="{4DCDF6FA-CB9D-41CE-A011-9D8FC02531D7}" type="sibTrans" cxnId="{D45A4A5C-4D0F-4CA8-94BB-A5F397DB6D0C}">
      <dgm:prSet/>
      <dgm:spPr/>
      <dgm:t>
        <a:bodyPr/>
        <a:lstStyle/>
        <a:p>
          <a:endParaRPr lang="en-US">
            <a:latin typeface="+mj-lt"/>
          </a:endParaRPr>
        </a:p>
      </dgm:t>
    </dgm:pt>
    <dgm:pt modelId="{7B0EDA89-BD7B-4DEC-B3A2-054A8FFB7C7C}">
      <dgm:prSet phldrT="[Text]"/>
      <dgm:spPr/>
      <dgm:t>
        <a:bodyPr/>
        <a:lstStyle/>
        <a:p>
          <a:r>
            <a:rPr lang="en-US" dirty="0">
              <a:latin typeface="+mj-lt"/>
            </a:rPr>
            <a:t>November 2024</a:t>
          </a:r>
        </a:p>
      </dgm:t>
    </dgm:pt>
    <dgm:pt modelId="{9A9F84A3-43C5-49D7-B8D5-86420923983C}" type="parTrans" cxnId="{730D1DCD-CCAC-4D3E-B7C5-7B6DF685C571}">
      <dgm:prSet/>
      <dgm:spPr/>
      <dgm:t>
        <a:bodyPr/>
        <a:lstStyle/>
        <a:p>
          <a:endParaRPr lang="en-US">
            <a:latin typeface="+mj-lt"/>
          </a:endParaRPr>
        </a:p>
      </dgm:t>
    </dgm:pt>
    <dgm:pt modelId="{B859BFC1-A777-4680-BD13-9BD3381F1EEE}" type="sibTrans" cxnId="{730D1DCD-CCAC-4D3E-B7C5-7B6DF685C571}">
      <dgm:prSet/>
      <dgm:spPr/>
      <dgm:t>
        <a:bodyPr/>
        <a:lstStyle/>
        <a:p>
          <a:endParaRPr lang="en-US">
            <a:latin typeface="+mj-lt"/>
          </a:endParaRPr>
        </a:p>
      </dgm:t>
    </dgm:pt>
    <dgm:pt modelId="{F5633CFB-F3F7-4399-B09A-70D3E85E9A25}">
      <dgm:prSet phldrT="[Text]" custT="1"/>
      <dgm:spPr/>
      <dgm:t>
        <a:bodyPr/>
        <a:lstStyle/>
        <a:p>
          <a:r>
            <a:rPr lang="en-US" sz="1600" dirty="0">
              <a:latin typeface="+mj-lt"/>
            </a:rPr>
            <a:t>Clinical Strategy Committee Meeting</a:t>
          </a:r>
        </a:p>
      </dgm:t>
    </dgm:pt>
    <dgm:pt modelId="{9A3D924D-BB88-46C9-B82B-FFED7991DF49}" type="sibTrans" cxnId="{1AAE9CEF-B51C-4681-A429-2AA021DAE32E}">
      <dgm:prSet/>
      <dgm:spPr/>
      <dgm:t>
        <a:bodyPr/>
        <a:lstStyle/>
        <a:p>
          <a:endParaRPr lang="en-US">
            <a:latin typeface="+mj-lt"/>
          </a:endParaRPr>
        </a:p>
      </dgm:t>
    </dgm:pt>
    <dgm:pt modelId="{62CECA74-EECF-42A3-9D7D-473ED2E42927}" type="parTrans" cxnId="{1AAE9CEF-B51C-4681-A429-2AA021DAE32E}">
      <dgm:prSet/>
      <dgm:spPr/>
      <dgm:t>
        <a:bodyPr/>
        <a:lstStyle/>
        <a:p>
          <a:endParaRPr lang="en-US">
            <a:latin typeface="+mj-lt"/>
          </a:endParaRPr>
        </a:p>
      </dgm:t>
    </dgm:pt>
    <dgm:pt modelId="{28DBC345-33C9-4834-B5CE-540A0068FCC6}">
      <dgm:prSet phldrT="[Text]" custT="1"/>
      <dgm:spPr/>
      <dgm:t>
        <a:bodyPr/>
        <a:lstStyle/>
        <a:p>
          <a:endParaRPr lang="en-US" sz="1800" dirty="0">
            <a:latin typeface="+mj-lt"/>
          </a:endParaRPr>
        </a:p>
      </dgm:t>
    </dgm:pt>
    <dgm:pt modelId="{6D935E7D-1B38-421B-B655-2ADE96B8B2A1}" type="sibTrans" cxnId="{65ADFE40-124F-4C4B-BEA3-D4D062E05734}">
      <dgm:prSet/>
      <dgm:spPr/>
      <dgm:t>
        <a:bodyPr/>
        <a:lstStyle/>
        <a:p>
          <a:endParaRPr lang="en-US">
            <a:latin typeface="+mj-lt"/>
          </a:endParaRPr>
        </a:p>
      </dgm:t>
    </dgm:pt>
    <dgm:pt modelId="{6A531C58-3662-425A-AFBF-1401BC598FB7}" type="parTrans" cxnId="{65ADFE40-124F-4C4B-BEA3-D4D062E05734}">
      <dgm:prSet/>
      <dgm:spPr/>
      <dgm:t>
        <a:bodyPr/>
        <a:lstStyle/>
        <a:p>
          <a:endParaRPr lang="en-US">
            <a:latin typeface="+mj-lt"/>
          </a:endParaRPr>
        </a:p>
      </dgm:t>
    </dgm:pt>
    <dgm:pt modelId="{D6CABB59-987E-4586-962C-2ACD0901EC46}">
      <dgm:prSet custT="1"/>
      <dgm:spPr/>
      <dgm:t>
        <a:bodyPr tIns="365760"/>
        <a:lstStyle/>
        <a:p>
          <a:endParaRPr lang="en-US" sz="1600" dirty="0">
            <a:latin typeface="+mj-lt"/>
          </a:endParaRPr>
        </a:p>
      </dgm:t>
    </dgm:pt>
    <dgm:pt modelId="{B95D6C91-A4DA-4D6E-9387-0CF83C81E412}" type="parTrans" cxnId="{6BE94761-3AFC-4099-A73A-7A9A6A310D9D}">
      <dgm:prSet/>
      <dgm:spPr/>
      <dgm:t>
        <a:bodyPr/>
        <a:lstStyle/>
        <a:p>
          <a:endParaRPr lang="en-US">
            <a:latin typeface="+mj-lt"/>
          </a:endParaRPr>
        </a:p>
      </dgm:t>
    </dgm:pt>
    <dgm:pt modelId="{E84D2D2E-57DA-40F3-A383-B6890DA0306F}" type="sibTrans" cxnId="{6BE94761-3AFC-4099-A73A-7A9A6A310D9D}">
      <dgm:prSet/>
      <dgm:spPr/>
      <dgm:t>
        <a:bodyPr/>
        <a:lstStyle/>
        <a:p>
          <a:endParaRPr lang="en-US">
            <a:latin typeface="+mj-lt"/>
          </a:endParaRPr>
        </a:p>
      </dgm:t>
    </dgm:pt>
    <dgm:pt modelId="{A09904CA-5B19-4998-A3AA-0B6DBD70B7BC}">
      <dgm:prSet/>
      <dgm:spPr/>
      <dgm:t>
        <a:bodyPr/>
        <a:lstStyle/>
        <a:p>
          <a:r>
            <a:rPr lang="en-US" dirty="0">
              <a:latin typeface="+mj-lt"/>
            </a:rPr>
            <a:t>December 2024</a:t>
          </a:r>
        </a:p>
      </dgm:t>
    </dgm:pt>
    <dgm:pt modelId="{BD28A8EA-8ECB-479D-8317-2DF8C5177A93}" type="parTrans" cxnId="{ADF206C1-47F3-426C-A774-76728A91CC3F}">
      <dgm:prSet/>
      <dgm:spPr/>
      <dgm:t>
        <a:bodyPr/>
        <a:lstStyle/>
        <a:p>
          <a:endParaRPr lang="en-US">
            <a:latin typeface="+mj-lt"/>
          </a:endParaRPr>
        </a:p>
      </dgm:t>
    </dgm:pt>
    <dgm:pt modelId="{FBD3455C-3C4F-4697-81F7-DB5C506F631F}" type="sibTrans" cxnId="{ADF206C1-47F3-426C-A774-76728A91CC3F}">
      <dgm:prSet/>
      <dgm:spPr/>
      <dgm:t>
        <a:bodyPr/>
        <a:lstStyle/>
        <a:p>
          <a:endParaRPr lang="en-US">
            <a:latin typeface="+mj-lt"/>
          </a:endParaRPr>
        </a:p>
      </dgm:t>
    </dgm:pt>
    <dgm:pt modelId="{80668920-8FCF-4432-AE53-F1A9C317360D}">
      <dgm:prSet custT="1"/>
      <dgm:spPr/>
      <dgm:t>
        <a:bodyPr tIns="182880"/>
        <a:lstStyle/>
        <a:p>
          <a:endParaRPr lang="en-US" sz="1600" dirty="0">
            <a:latin typeface="+mj-lt"/>
          </a:endParaRPr>
        </a:p>
      </dgm:t>
    </dgm:pt>
    <dgm:pt modelId="{82E15AD6-75DD-47DD-A25C-61462D4C1C90}" type="parTrans" cxnId="{2F87FD12-4D28-482F-A806-E3DFA85ADF9E}">
      <dgm:prSet/>
      <dgm:spPr/>
      <dgm:t>
        <a:bodyPr/>
        <a:lstStyle/>
        <a:p>
          <a:endParaRPr lang="en-US">
            <a:latin typeface="+mj-lt"/>
          </a:endParaRPr>
        </a:p>
      </dgm:t>
    </dgm:pt>
    <dgm:pt modelId="{DA701A4A-8EBF-4BB4-B451-C2928B94386F}" type="sibTrans" cxnId="{2F87FD12-4D28-482F-A806-E3DFA85ADF9E}">
      <dgm:prSet/>
      <dgm:spPr/>
      <dgm:t>
        <a:bodyPr/>
        <a:lstStyle/>
        <a:p>
          <a:endParaRPr lang="en-US">
            <a:latin typeface="+mj-lt"/>
          </a:endParaRPr>
        </a:p>
      </dgm:t>
    </dgm:pt>
    <dgm:pt modelId="{6C99BC4C-818D-467D-AC3F-D88FB2B8FC12}">
      <dgm:prSet custT="1"/>
      <dgm:spPr/>
      <dgm:t>
        <a:bodyPr tIns="182880"/>
        <a:lstStyle/>
        <a:p>
          <a:endParaRPr lang="en-US" sz="1600" dirty="0">
            <a:latin typeface="+mj-lt"/>
          </a:endParaRPr>
        </a:p>
      </dgm:t>
    </dgm:pt>
    <dgm:pt modelId="{2D3D6CD2-7A20-4451-899D-EB2F18CE8926}" type="parTrans" cxnId="{8DA5D6CE-983C-494C-A2D5-25722146B5FD}">
      <dgm:prSet/>
      <dgm:spPr/>
      <dgm:t>
        <a:bodyPr/>
        <a:lstStyle/>
        <a:p>
          <a:endParaRPr lang="en-US">
            <a:latin typeface="+mj-lt"/>
          </a:endParaRPr>
        </a:p>
      </dgm:t>
    </dgm:pt>
    <dgm:pt modelId="{14F8FDA2-F2BC-4A74-B3ED-7E4C1DC80EBC}" type="sibTrans" cxnId="{8DA5D6CE-983C-494C-A2D5-25722146B5FD}">
      <dgm:prSet/>
      <dgm:spPr/>
      <dgm:t>
        <a:bodyPr/>
        <a:lstStyle/>
        <a:p>
          <a:endParaRPr lang="en-US">
            <a:latin typeface="+mj-lt"/>
          </a:endParaRPr>
        </a:p>
      </dgm:t>
    </dgm:pt>
    <dgm:pt modelId="{AD7C1412-AE5C-40D9-BB5B-ADC6ED7ADA5B}">
      <dgm:prSet/>
      <dgm:spPr/>
      <dgm:t>
        <a:bodyPr/>
        <a:lstStyle/>
        <a:p>
          <a:r>
            <a:rPr lang="en-US" dirty="0">
              <a:latin typeface="+mj-lt"/>
            </a:rPr>
            <a:t>January/Feb 2025</a:t>
          </a:r>
        </a:p>
      </dgm:t>
    </dgm:pt>
    <dgm:pt modelId="{F9D17FEF-2BDB-4637-9819-698E21BD9BA6}" type="parTrans" cxnId="{24526B35-3D76-473A-9E00-304408538E7E}">
      <dgm:prSet/>
      <dgm:spPr/>
      <dgm:t>
        <a:bodyPr/>
        <a:lstStyle/>
        <a:p>
          <a:endParaRPr lang="en-US">
            <a:latin typeface="+mj-lt"/>
          </a:endParaRPr>
        </a:p>
      </dgm:t>
    </dgm:pt>
    <dgm:pt modelId="{93751765-9563-4F3B-A131-0A5DAEA25B36}" type="sibTrans" cxnId="{24526B35-3D76-473A-9E00-304408538E7E}">
      <dgm:prSet/>
      <dgm:spPr/>
      <dgm:t>
        <a:bodyPr/>
        <a:lstStyle/>
        <a:p>
          <a:endParaRPr lang="en-US">
            <a:latin typeface="+mj-lt"/>
          </a:endParaRPr>
        </a:p>
      </dgm:t>
    </dgm:pt>
    <dgm:pt modelId="{9A328BD9-7F67-40E0-AF42-E11D3CFCAAE5}">
      <dgm:prSet custT="1"/>
      <dgm:spPr/>
      <dgm:t>
        <a:bodyPr bIns="365760"/>
        <a:lstStyle/>
        <a:p>
          <a:endParaRPr lang="en-US" sz="1600" dirty="0">
            <a:latin typeface="+mj-lt"/>
          </a:endParaRPr>
        </a:p>
      </dgm:t>
    </dgm:pt>
    <dgm:pt modelId="{111E0EED-095A-4A0F-AFE9-F6BD45B7A37B}" type="parTrans" cxnId="{6B925E78-7CDD-47B8-BBD0-579147E8AF27}">
      <dgm:prSet/>
      <dgm:spPr/>
      <dgm:t>
        <a:bodyPr/>
        <a:lstStyle/>
        <a:p>
          <a:endParaRPr lang="en-US">
            <a:latin typeface="+mj-lt"/>
          </a:endParaRPr>
        </a:p>
      </dgm:t>
    </dgm:pt>
    <dgm:pt modelId="{532005E5-1985-434A-8B69-37677061B64E}" type="sibTrans" cxnId="{6B925E78-7CDD-47B8-BBD0-579147E8AF27}">
      <dgm:prSet/>
      <dgm:spPr/>
      <dgm:t>
        <a:bodyPr/>
        <a:lstStyle/>
        <a:p>
          <a:endParaRPr lang="en-US">
            <a:latin typeface="+mj-lt"/>
          </a:endParaRPr>
        </a:p>
      </dgm:t>
    </dgm:pt>
    <dgm:pt modelId="{69511D40-62EC-400B-8B7E-1C500E960A3C}">
      <dgm:prSet custT="1"/>
      <dgm:spPr/>
      <dgm:t>
        <a:bodyPr tIns="182880"/>
        <a:lstStyle/>
        <a:p>
          <a:r>
            <a:rPr lang="en-US" sz="1600" dirty="0">
              <a:latin typeface="+mj-lt"/>
            </a:rPr>
            <a:t>Subject Matter Expert Session #3</a:t>
          </a:r>
        </a:p>
      </dgm:t>
    </dgm:pt>
    <dgm:pt modelId="{A5FD4ECF-5862-4354-B40F-ECAC445819CB}" type="parTrans" cxnId="{A057DEA0-FDA6-4451-B242-50DECE601E3C}">
      <dgm:prSet/>
      <dgm:spPr/>
      <dgm:t>
        <a:bodyPr/>
        <a:lstStyle/>
        <a:p>
          <a:endParaRPr lang="en-US">
            <a:latin typeface="+mj-lt"/>
          </a:endParaRPr>
        </a:p>
      </dgm:t>
    </dgm:pt>
    <dgm:pt modelId="{38663341-26CB-493A-9643-BC6E115C087E}" type="sibTrans" cxnId="{A057DEA0-FDA6-4451-B242-50DECE601E3C}">
      <dgm:prSet/>
      <dgm:spPr/>
      <dgm:t>
        <a:bodyPr/>
        <a:lstStyle/>
        <a:p>
          <a:endParaRPr lang="en-US">
            <a:latin typeface="+mj-lt"/>
          </a:endParaRPr>
        </a:p>
      </dgm:t>
    </dgm:pt>
    <dgm:pt modelId="{4CC17DDC-00AD-435E-94DA-EB3EBD659242}">
      <dgm:prSet custT="1"/>
      <dgm:spPr/>
      <dgm:t>
        <a:bodyPr bIns="365760"/>
        <a:lstStyle/>
        <a:p>
          <a:r>
            <a:rPr lang="en-US" sz="1600" dirty="0">
              <a:latin typeface="+mj-lt"/>
            </a:rPr>
            <a:t>Final Report/Presentation</a:t>
          </a:r>
        </a:p>
      </dgm:t>
    </dgm:pt>
    <dgm:pt modelId="{67266E89-50C0-471E-95DF-C43C800EF332}" type="parTrans" cxnId="{F995567A-7CBF-4674-8054-F1FDC7CB12E4}">
      <dgm:prSet/>
      <dgm:spPr/>
      <dgm:t>
        <a:bodyPr/>
        <a:lstStyle/>
        <a:p>
          <a:endParaRPr lang="en-US">
            <a:latin typeface="+mj-lt"/>
          </a:endParaRPr>
        </a:p>
      </dgm:t>
    </dgm:pt>
    <dgm:pt modelId="{689C7580-A35C-4D10-875F-59832C833CD9}" type="sibTrans" cxnId="{F995567A-7CBF-4674-8054-F1FDC7CB12E4}">
      <dgm:prSet/>
      <dgm:spPr/>
      <dgm:t>
        <a:bodyPr/>
        <a:lstStyle/>
        <a:p>
          <a:endParaRPr lang="en-US">
            <a:latin typeface="+mj-lt"/>
          </a:endParaRPr>
        </a:p>
      </dgm:t>
    </dgm:pt>
    <dgm:pt modelId="{D7197C47-423A-49CD-9AE5-0F5D00F2DB6F}">
      <dgm:prSet phldrT="[Text]" custT="1"/>
      <dgm:spPr/>
      <dgm:t>
        <a:bodyPr/>
        <a:lstStyle/>
        <a:p>
          <a:endParaRPr lang="en-US" sz="1800" dirty="0">
            <a:latin typeface="+mj-lt"/>
          </a:endParaRPr>
        </a:p>
      </dgm:t>
    </dgm:pt>
    <dgm:pt modelId="{0B87BB39-62C8-4772-9B33-7E8C5F14FBBF}" type="parTrans" cxnId="{F5DC1064-270A-4793-BE47-043DEB502D9F}">
      <dgm:prSet/>
      <dgm:spPr/>
      <dgm:t>
        <a:bodyPr/>
        <a:lstStyle/>
        <a:p>
          <a:endParaRPr lang="en-US">
            <a:latin typeface="+mj-lt"/>
          </a:endParaRPr>
        </a:p>
      </dgm:t>
    </dgm:pt>
    <dgm:pt modelId="{875E5A24-1C16-4D4D-8423-EDD93C0D058B}" type="sibTrans" cxnId="{F5DC1064-270A-4793-BE47-043DEB502D9F}">
      <dgm:prSet/>
      <dgm:spPr/>
      <dgm:t>
        <a:bodyPr/>
        <a:lstStyle/>
        <a:p>
          <a:endParaRPr lang="en-US">
            <a:latin typeface="+mj-lt"/>
          </a:endParaRPr>
        </a:p>
      </dgm:t>
    </dgm:pt>
    <dgm:pt modelId="{6E47D6FF-0466-4C07-BAEE-72F374DA2D1E}">
      <dgm:prSet phldrT="[Text]" custT="1"/>
      <dgm:spPr>
        <a:solidFill>
          <a:srgbClr val="0070C0">
            <a:alpha val="90000"/>
            <a:tint val="40000"/>
            <a:hueOff val="0"/>
            <a:satOff val="0"/>
            <a:lumOff val="0"/>
            <a:alphaOff val="0"/>
          </a:srgbClr>
        </a:solidFill>
        <a:ln w="25400" cap="flat" cmpd="sng" algn="ctr">
          <a:solidFill>
            <a:srgbClr val="0070C0">
              <a:alpha val="90000"/>
              <a:tint val="40000"/>
              <a:hueOff val="0"/>
              <a:satOff val="0"/>
              <a:lumOff val="0"/>
              <a:alphaOff val="0"/>
            </a:srgbClr>
          </a:solidFill>
          <a:prstDash val="solid"/>
        </a:ln>
        <a:effectLst/>
      </dgm:spPr>
      <dgm:t>
        <a:bodyPr spcFirstLastPara="0" vert="horz" wrap="square" lIns="247650" tIns="123825" rIns="247650" bIns="123825" numCol="1" spcCol="1270" anchor="ctr" anchorCtr="0"/>
        <a:lstStyle/>
        <a:p>
          <a:r>
            <a:rPr lang="en-US" sz="1600" kern="1200" dirty="0">
              <a:solidFill>
                <a:srgbClr val="0070C0">
                  <a:hueOff val="0"/>
                  <a:satOff val="0"/>
                  <a:lumOff val="0"/>
                  <a:alphaOff val="0"/>
                </a:srgbClr>
              </a:solidFill>
              <a:latin typeface="+mj-lt"/>
              <a:ea typeface="+mn-ea"/>
              <a:cs typeface="+mn-cs"/>
            </a:rPr>
            <a:t>Subject</a:t>
          </a:r>
          <a:r>
            <a:rPr lang="en-US" sz="1600" kern="1200" dirty="0">
              <a:latin typeface="+mj-lt"/>
            </a:rPr>
            <a:t> Matter Expert Session #1</a:t>
          </a:r>
        </a:p>
      </dgm:t>
    </dgm:pt>
    <dgm:pt modelId="{A110FAD7-E579-4829-8E8D-35C6EE0EDD5D}" type="parTrans" cxnId="{4B70AC16-DEB7-475A-BDA0-7F4D87A08C01}">
      <dgm:prSet/>
      <dgm:spPr/>
      <dgm:t>
        <a:bodyPr/>
        <a:lstStyle/>
        <a:p>
          <a:endParaRPr lang="en-US"/>
        </a:p>
      </dgm:t>
    </dgm:pt>
    <dgm:pt modelId="{5144E87C-0830-4A15-AF42-2911A9E589AF}" type="sibTrans" cxnId="{4B70AC16-DEB7-475A-BDA0-7F4D87A08C01}">
      <dgm:prSet/>
      <dgm:spPr/>
      <dgm:t>
        <a:bodyPr/>
        <a:lstStyle/>
        <a:p>
          <a:endParaRPr lang="en-US"/>
        </a:p>
      </dgm:t>
    </dgm:pt>
    <dgm:pt modelId="{097EE968-B0B6-463C-9054-87A4B6862BFF}">
      <dgm:prSet phldrT="[Text]" custT="1"/>
      <dgm:spPr/>
      <dgm:t>
        <a:bodyPr tIns="365760"/>
        <a:lstStyle/>
        <a:p>
          <a:r>
            <a:rPr lang="en-US" sz="1600" dirty="0">
              <a:latin typeface="+mj-lt"/>
            </a:rPr>
            <a:t>Subject Matter Expert Session #2</a:t>
          </a:r>
        </a:p>
      </dgm:t>
    </dgm:pt>
    <dgm:pt modelId="{AE469DA3-B847-428F-A1C4-B8238379E5A0}" type="parTrans" cxnId="{13DE0C64-DB8C-48EE-AF51-26620FA11E4D}">
      <dgm:prSet/>
      <dgm:spPr/>
      <dgm:t>
        <a:bodyPr/>
        <a:lstStyle/>
        <a:p>
          <a:endParaRPr lang="en-US"/>
        </a:p>
      </dgm:t>
    </dgm:pt>
    <dgm:pt modelId="{BE23129E-50BE-4174-BE95-8B3173DBA46E}" type="sibTrans" cxnId="{13DE0C64-DB8C-48EE-AF51-26620FA11E4D}">
      <dgm:prSet/>
      <dgm:spPr/>
      <dgm:t>
        <a:bodyPr/>
        <a:lstStyle/>
        <a:p>
          <a:endParaRPr lang="en-US"/>
        </a:p>
      </dgm:t>
    </dgm:pt>
    <dgm:pt modelId="{2C27880D-4E16-4F55-B3D7-90754E208422}" type="pres">
      <dgm:prSet presAssocID="{1F28CF84-E606-401C-9F78-7238C913FC57}" presName="Name0" presStyleCnt="0">
        <dgm:presLayoutVars>
          <dgm:dir/>
          <dgm:animLvl val="lvl"/>
          <dgm:resizeHandles val="exact"/>
        </dgm:presLayoutVars>
      </dgm:prSet>
      <dgm:spPr/>
    </dgm:pt>
    <dgm:pt modelId="{284C1004-B37F-4FF6-99EC-7369AB7D217C}" type="pres">
      <dgm:prSet presAssocID="{B59AF979-85E8-4540-B4E0-CAB24FA0D7EF}" presName="linNode" presStyleCnt="0"/>
      <dgm:spPr/>
    </dgm:pt>
    <dgm:pt modelId="{4D978507-295B-4476-A24A-1B8EF5BB312A}" type="pres">
      <dgm:prSet presAssocID="{B59AF979-85E8-4540-B4E0-CAB24FA0D7EF}" presName="parentText" presStyleLbl="node1" presStyleIdx="0" presStyleCnt="5" custLinFactNeighborX="-836" custLinFactNeighborY="6760">
        <dgm:presLayoutVars>
          <dgm:chMax val="1"/>
          <dgm:bulletEnabled val="1"/>
        </dgm:presLayoutVars>
      </dgm:prSet>
      <dgm:spPr/>
    </dgm:pt>
    <dgm:pt modelId="{0DA7A2E7-AF80-4EB8-8B1F-C016A5A79A83}" type="pres">
      <dgm:prSet presAssocID="{B59AF979-85E8-4540-B4E0-CAB24FA0D7EF}" presName="descendantText" presStyleLbl="alignAccFollowNode1" presStyleIdx="0" presStyleCnt="5" custLinFactNeighborX="-856" custLinFactNeighborY="4630">
        <dgm:presLayoutVars>
          <dgm:bulletEnabled val="1"/>
        </dgm:presLayoutVars>
      </dgm:prSet>
      <dgm:spPr/>
    </dgm:pt>
    <dgm:pt modelId="{3C1C2C28-9446-4324-AAAC-1A4CEF152C40}" type="pres">
      <dgm:prSet presAssocID="{7187C11A-64F8-4BEB-93AF-2B037410C160}" presName="sp" presStyleCnt="0"/>
      <dgm:spPr/>
    </dgm:pt>
    <dgm:pt modelId="{3E7CAC58-BDB4-419E-A31D-AEF8135B221E}" type="pres">
      <dgm:prSet presAssocID="{60F08334-BD61-4C70-AB0E-47E63732DC2F}" presName="linNode" presStyleCnt="0"/>
      <dgm:spPr/>
    </dgm:pt>
    <dgm:pt modelId="{D06D7F10-2B40-4273-8E96-4F02851347E7}" type="pres">
      <dgm:prSet presAssocID="{60F08334-BD61-4C70-AB0E-47E63732DC2F}" presName="parentText" presStyleLbl="node1" presStyleIdx="1" presStyleCnt="5">
        <dgm:presLayoutVars>
          <dgm:chMax val="1"/>
          <dgm:bulletEnabled val="1"/>
        </dgm:presLayoutVars>
      </dgm:prSet>
      <dgm:spPr/>
    </dgm:pt>
    <dgm:pt modelId="{102B334E-E8C9-4824-8458-0A4F299313D0}" type="pres">
      <dgm:prSet presAssocID="{60F08334-BD61-4C70-AB0E-47E63732DC2F}" presName="descendantText" presStyleLbl="alignAccFollowNode1" presStyleIdx="1" presStyleCnt="5">
        <dgm:presLayoutVars>
          <dgm:bulletEnabled val="1"/>
        </dgm:presLayoutVars>
      </dgm:prSet>
      <dgm:spPr>
        <a:xfrm rot="5400000">
          <a:off x="4284799" y="-1458466"/>
          <a:ext cx="327207" cy="4186732"/>
        </a:xfrm>
        <a:prstGeom prst="round2SameRect">
          <a:avLst/>
        </a:prstGeom>
      </dgm:spPr>
    </dgm:pt>
    <dgm:pt modelId="{B7C4D774-7157-4484-8F14-1096C6BF3AA6}" type="pres">
      <dgm:prSet presAssocID="{4DCDF6FA-CB9D-41CE-A011-9D8FC02531D7}" presName="sp" presStyleCnt="0"/>
      <dgm:spPr/>
    </dgm:pt>
    <dgm:pt modelId="{CE5F12A6-A94F-4AD4-85AC-C703BF500782}" type="pres">
      <dgm:prSet presAssocID="{7B0EDA89-BD7B-4DEC-B3A2-054A8FFB7C7C}" presName="linNode" presStyleCnt="0"/>
      <dgm:spPr/>
    </dgm:pt>
    <dgm:pt modelId="{52123A8B-7424-4550-8710-B7385B50762E}" type="pres">
      <dgm:prSet presAssocID="{7B0EDA89-BD7B-4DEC-B3A2-054A8FFB7C7C}" presName="parentText" presStyleLbl="node1" presStyleIdx="2" presStyleCnt="5">
        <dgm:presLayoutVars>
          <dgm:chMax val="1"/>
          <dgm:bulletEnabled val="1"/>
        </dgm:presLayoutVars>
      </dgm:prSet>
      <dgm:spPr/>
    </dgm:pt>
    <dgm:pt modelId="{C6310AB7-FB76-4748-8EED-ABF612D9D0DC}" type="pres">
      <dgm:prSet presAssocID="{7B0EDA89-BD7B-4DEC-B3A2-054A8FFB7C7C}" presName="descendantText" presStyleLbl="alignAccFollowNode1" presStyleIdx="2" presStyleCnt="5" custScaleY="102275" custLinFactNeighborX="0">
        <dgm:presLayoutVars>
          <dgm:bulletEnabled val="1"/>
        </dgm:presLayoutVars>
      </dgm:prSet>
      <dgm:spPr/>
    </dgm:pt>
    <dgm:pt modelId="{7510667B-3A17-4FA8-B10E-394357717B77}" type="pres">
      <dgm:prSet presAssocID="{B859BFC1-A777-4680-BD13-9BD3381F1EEE}" presName="sp" presStyleCnt="0"/>
      <dgm:spPr/>
    </dgm:pt>
    <dgm:pt modelId="{713E3B9A-A920-4445-9DE1-707E37E1135A}" type="pres">
      <dgm:prSet presAssocID="{A09904CA-5B19-4998-A3AA-0B6DBD70B7BC}" presName="linNode" presStyleCnt="0"/>
      <dgm:spPr/>
    </dgm:pt>
    <dgm:pt modelId="{5AB62E50-B8F0-4402-BC3F-EBC2C00586B7}" type="pres">
      <dgm:prSet presAssocID="{A09904CA-5B19-4998-A3AA-0B6DBD70B7BC}" presName="parentText" presStyleLbl="node1" presStyleIdx="3" presStyleCnt="5">
        <dgm:presLayoutVars>
          <dgm:chMax val="1"/>
          <dgm:bulletEnabled val="1"/>
        </dgm:presLayoutVars>
      </dgm:prSet>
      <dgm:spPr/>
    </dgm:pt>
    <dgm:pt modelId="{700BE0DD-D9E3-4901-A37B-CC3EB43570A8}" type="pres">
      <dgm:prSet presAssocID="{A09904CA-5B19-4998-A3AA-0B6DBD70B7BC}" presName="descendantText" presStyleLbl="alignAccFollowNode1" presStyleIdx="3" presStyleCnt="5">
        <dgm:presLayoutVars>
          <dgm:bulletEnabled val="1"/>
        </dgm:presLayoutVars>
      </dgm:prSet>
      <dgm:spPr/>
    </dgm:pt>
    <dgm:pt modelId="{DA3186B4-CD1A-4AE1-BCBB-23A40065A9E4}" type="pres">
      <dgm:prSet presAssocID="{FBD3455C-3C4F-4697-81F7-DB5C506F631F}" presName="sp" presStyleCnt="0"/>
      <dgm:spPr/>
    </dgm:pt>
    <dgm:pt modelId="{A46744C3-7344-4CE9-8E99-F8D03568110E}" type="pres">
      <dgm:prSet presAssocID="{AD7C1412-AE5C-40D9-BB5B-ADC6ED7ADA5B}" presName="linNode" presStyleCnt="0"/>
      <dgm:spPr/>
    </dgm:pt>
    <dgm:pt modelId="{DD16C65B-6B3D-42A2-9E8F-84DE8255806A}" type="pres">
      <dgm:prSet presAssocID="{AD7C1412-AE5C-40D9-BB5B-ADC6ED7ADA5B}" presName="parentText" presStyleLbl="node1" presStyleIdx="4" presStyleCnt="5">
        <dgm:presLayoutVars>
          <dgm:chMax val="1"/>
          <dgm:bulletEnabled val="1"/>
        </dgm:presLayoutVars>
      </dgm:prSet>
      <dgm:spPr/>
    </dgm:pt>
    <dgm:pt modelId="{97081204-5160-4286-AE1C-0B653B36F1BF}" type="pres">
      <dgm:prSet presAssocID="{AD7C1412-AE5C-40D9-BB5B-ADC6ED7ADA5B}" presName="descendantText" presStyleLbl="alignAccFollowNode1" presStyleIdx="4" presStyleCnt="5">
        <dgm:presLayoutVars>
          <dgm:bulletEnabled val="1"/>
        </dgm:presLayoutVars>
      </dgm:prSet>
      <dgm:spPr/>
    </dgm:pt>
  </dgm:ptLst>
  <dgm:cxnLst>
    <dgm:cxn modelId="{EB6D0811-C9D3-4D50-BE37-359D34E4B15A}" type="presOf" srcId="{9A328BD9-7F67-40E0-AF42-E11D3CFCAAE5}" destId="{97081204-5160-4286-AE1C-0B653B36F1BF}" srcOrd="0" destOrd="0" presId="urn:microsoft.com/office/officeart/2005/8/layout/vList5"/>
    <dgm:cxn modelId="{2F87FD12-4D28-482F-A806-E3DFA85ADF9E}" srcId="{A09904CA-5B19-4998-A3AA-0B6DBD70B7BC}" destId="{80668920-8FCF-4432-AE53-F1A9C317360D}" srcOrd="0" destOrd="0" parTransId="{82E15AD6-75DD-47DD-A25C-61462D4C1C90}" sibTransId="{DA701A4A-8EBF-4BB4-B451-C2928B94386F}"/>
    <dgm:cxn modelId="{4B70AC16-DEB7-475A-BDA0-7F4D87A08C01}" srcId="{60F08334-BD61-4C70-AB0E-47E63732DC2F}" destId="{6E47D6FF-0466-4C07-BAEE-72F374DA2D1E}" srcOrd="0" destOrd="0" parTransId="{A110FAD7-E579-4829-8E8D-35C6EE0EDD5D}" sibTransId="{5144E87C-0830-4A15-AF42-2911A9E589AF}"/>
    <dgm:cxn modelId="{98C6001D-DB9A-43D4-AADD-685D444BC2CD}" type="presOf" srcId="{AD7C1412-AE5C-40D9-BB5B-ADC6ED7ADA5B}" destId="{DD16C65B-6B3D-42A2-9E8F-84DE8255806A}" srcOrd="0" destOrd="0" presId="urn:microsoft.com/office/officeart/2005/8/layout/vList5"/>
    <dgm:cxn modelId="{24526B35-3D76-473A-9E00-304408538E7E}" srcId="{1F28CF84-E606-401C-9F78-7238C913FC57}" destId="{AD7C1412-AE5C-40D9-BB5B-ADC6ED7ADA5B}" srcOrd="4" destOrd="0" parTransId="{F9D17FEF-2BDB-4637-9819-698E21BD9BA6}" sibTransId="{93751765-9563-4F3B-A131-0A5DAEA25B36}"/>
    <dgm:cxn modelId="{65ADFE40-124F-4C4B-BEA3-D4D062E05734}" srcId="{B59AF979-85E8-4540-B4E0-CAB24FA0D7EF}" destId="{28DBC345-33C9-4834-B5CE-540A0068FCC6}" srcOrd="2" destOrd="0" parTransId="{6A531C58-3662-425A-AFBF-1401BC598FB7}" sibTransId="{6D935E7D-1B38-421B-B655-2ADE96B8B2A1}"/>
    <dgm:cxn modelId="{D45A4A5C-4D0F-4CA8-94BB-A5F397DB6D0C}" srcId="{1F28CF84-E606-401C-9F78-7238C913FC57}" destId="{60F08334-BD61-4C70-AB0E-47E63732DC2F}" srcOrd="1" destOrd="0" parTransId="{69114E7F-DD1A-44B8-A6E0-09E5146A5972}" sibTransId="{4DCDF6FA-CB9D-41CE-A011-9D8FC02531D7}"/>
    <dgm:cxn modelId="{6BE94761-3AFC-4099-A73A-7A9A6A310D9D}" srcId="{7B0EDA89-BD7B-4DEC-B3A2-054A8FFB7C7C}" destId="{D6CABB59-987E-4586-962C-2ACD0901EC46}" srcOrd="1" destOrd="0" parTransId="{B95D6C91-A4DA-4D6E-9387-0CF83C81E412}" sibTransId="{E84D2D2E-57DA-40F3-A383-B6890DA0306F}"/>
    <dgm:cxn modelId="{3C38E341-3411-478D-B14F-B948B0332822}" type="presOf" srcId="{1F28CF84-E606-401C-9F78-7238C913FC57}" destId="{2C27880D-4E16-4F55-B3D7-90754E208422}" srcOrd="0" destOrd="0" presId="urn:microsoft.com/office/officeart/2005/8/layout/vList5"/>
    <dgm:cxn modelId="{13DE0C64-DB8C-48EE-AF51-26620FA11E4D}" srcId="{7B0EDA89-BD7B-4DEC-B3A2-054A8FFB7C7C}" destId="{097EE968-B0B6-463C-9054-87A4B6862BFF}" srcOrd="0" destOrd="0" parTransId="{AE469DA3-B847-428F-A1C4-B8238379E5A0}" sibTransId="{BE23129E-50BE-4174-BE95-8B3173DBA46E}"/>
    <dgm:cxn modelId="{F5DC1064-270A-4793-BE47-043DEB502D9F}" srcId="{B59AF979-85E8-4540-B4E0-CAB24FA0D7EF}" destId="{D7197C47-423A-49CD-9AE5-0F5D00F2DB6F}" srcOrd="0" destOrd="0" parTransId="{0B87BB39-62C8-4772-9B33-7E8C5F14FBBF}" sibTransId="{875E5A24-1C16-4D4D-8423-EDD93C0D058B}"/>
    <dgm:cxn modelId="{9FD30A65-62BD-4DA1-9444-1A5F55FA856D}" type="presOf" srcId="{B59AF979-85E8-4540-B4E0-CAB24FA0D7EF}" destId="{4D978507-295B-4476-A24A-1B8EF5BB312A}" srcOrd="0" destOrd="0" presId="urn:microsoft.com/office/officeart/2005/8/layout/vList5"/>
    <dgm:cxn modelId="{74B90248-9C06-4642-A9E4-51936A6B5491}" type="presOf" srcId="{28DBC345-33C9-4834-B5CE-540A0068FCC6}" destId="{0DA7A2E7-AF80-4EB8-8B1F-C016A5A79A83}" srcOrd="0" destOrd="2" presId="urn:microsoft.com/office/officeart/2005/8/layout/vList5"/>
    <dgm:cxn modelId="{FAED2B6B-B909-4260-9A71-DB175C7A9648}" type="presOf" srcId="{F5633CFB-F3F7-4399-B09A-70D3E85E9A25}" destId="{0DA7A2E7-AF80-4EB8-8B1F-C016A5A79A83}" srcOrd="0" destOrd="1" presId="urn:microsoft.com/office/officeart/2005/8/layout/vList5"/>
    <dgm:cxn modelId="{EFF0B56F-2A59-4520-B97B-B4EE5AC6ACF9}" type="presOf" srcId="{6E47D6FF-0466-4C07-BAEE-72F374DA2D1E}" destId="{102B334E-E8C9-4824-8458-0A4F299313D0}" srcOrd="0" destOrd="0" presId="urn:microsoft.com/office/officeart/2005/8/layout/vList5"/>
    <dgm:cxn modelId="{C7337F53-0264-4353-8F5E-E04D86710D55}" type="presOf" srcId="{4CC17DDC-00AD-435E-94DA-EB3EBD659242}" destId="{97081204-5160-4286-AE1C-0B653B36F1BF}" srcOrd="0" destOrd="1" presId="urn:microsoft.com/office/officeart/2005/8/layout/vList5"/>
    <dgm:cxn modelId="{6B925E78-7CDD-47B8-BBD0-579147E8AF27}" srcId="{AD7C1412-AE5C-40D9-BB5B-ADC6ED7ADA5B}" destId="{9A328BD9-7F67-40E0-AF42-E11D3CFCAAE5}" srcOrd="0" destOrd="0" parTransId="{111E0EED-095A-4A0F-AFE9-F6BD45B7A37B}" sibTransId="{532005E5-1985-434A-8B69-37677061B64E}"/>
    <dgm:cxn modelId="{F995567A-7CBF-4674-8054-F1FDC7CB12E4}" srcId="{AD7C1412-AE5C-40D9-BB5B-ADC6ED7ADA5B}" destId="{4CC17DDC-00AD-435E-94DA-EB3EBD659242}" srcOrd="1" destOrd="0" parTransId="{67266E89-50C0-471E-95DF-C43C800EF332}" sibTransId="{689C7580-A35C-4D10-875F-59832C833CD9}"/>
    <dgm:cxn modelId="{2C0FDA93-1592-4C39-B51F-F2FC2A084E8B}" type="presOf" srcId="{D7197C47-423A-49CD-9AE5-0F5D00F2DB6F}" destId="{0DA7A2E7-AF80-4EB8-8B1F-C016A5A79A83}" srcOrd="0" destOrd="0" presId="urn:microsoft.com/office/officeart/2005/8/layout/vList5"/>
    <dgm:cxn modelId="{EF03E494-C7E1-43ED-95AC-E637D38509B5}" type="presOf" srcId="{A09904CA-5B19-4998-A3AA-0B6DBD70B7BC}" destId="{5AB62E50-B8F0-4402-BC3F-EBC2C00586B7}" srcOrd="0" destOrd="0" presId="urn:microsoft.com/office/officeart/2005/8/layout/vList5"/>
    <dgm:cxn modelId="{8F794A97-90AF-4E42-A50D-FEC51B24114D}" type="presOf" srcId="{D6CABB59-987E-4586-962C-2ACD0901EC46}" destId="{C6310AB7-FB76-4748-8EED-ABF612D9D0DC}" srcOrd="0" destOrd="1" presId="urn:microsoft.com/office/officeart/2005/8/layout/vList5"/>
    <dgm:cxn modelId="{A057DEA0-FDA6-4451-B242-50DECE601E3C}" srcId="{A09904CA-5B19-4998-A3AA-0B6DBD70B7BC}" destId="{69511D40-62EC-400B-8B7E-1C500E960A3C}" srcOrd="1" destOrd="0" parTransId="{A5FD4ECF-5862-4354-B40F-ECAC445819CB}" sibTransId="{38663341-26CB-493A-9643-BC6E115C087E}"/>
    <dgm:cxn modelId="{2CC9FDAA-B52C-4A5B-A426-C759A701991A}" type="presOf" srcId="{69511D40-62EC-400B-8B7E-1C500E960A3C}" destId="{700BE0DD-D9E3-4901-A37B-CC3EB43570A8}" srcOrd="0" destOrd="1" presId="urn:microsoft.com/office/officeart/2005/8/layout/vList5"/>
    <dgm:cxn modelId="{BE808EAF-BFE2-429A-94E2-C2F76EFB0D60}" type="presOf" srcId="{80668920-8FCF-4432-AE53-F1A9C317360D}" destId="{700BE0DD-D9E3-4901-A37B-CC3EB43570A8}" srcOrd="0" destOrd="0" presId="urn:microsoft.com/office/officeart/2005/8/layout/vList5"/>
    <dgm:cxn modelId="{CE7E3ABA-2801-49C2-BF9A-1649819BF530}" type="presOf" srcId="{6C99BC4C-818D-467D-AC3F-D88FB2B8FC12}" destId="{700BE0DD-D9E3-4901-A37B-CC3EB43570A8}" srcOrd="0" destOrd="2" presId="urn:microsoft.com/office/officeart/2005/8/layout/vList5"/>
    <dgm:cxn modelId="{ADF206C1-47F3-426C-A774-76728A91CC3F}" srcId="{1F28CF84-E606-401C-9F78-7238C913FC57}" destId="{A09904CA-5B19-4998-A3AA-0B6DBD70B7BC}" srcOrd="3" destOrd="0" parTransId="{BD28A8EA-8ECB-479D-8317-2DF8C5177A93}" sibTransId="{FBD3455C-3C4F-4697-81F7-DB5C506F631F}"/>
    <dgm:cxn modelId="{D10729C9-4B1D-4C5A-937C-5A62F18E96A0}" type="presOf" srcId="{097EE968-B0B6-463C-9054-87A4B6862BFF}" destId="{C6310AB7-FB76-4748-8EED-ABF612D9D0DC}" srcOrd="0" destOrd="0" presId="urn:microsoft.com/office/officeart/2005/8/layout/vList5"/>
    <dgm:cxn modelId="{730D1DCD-CCAC-4D3E-B7C5-7B6DF685C571}" srcId="{1F28CF84-E606-401C-9F78-7238C913FC57}" destId="{7B0EDA89-BD7B-4DEC-B3A2-054A8FFB7C7C}" srcOrd="2" destOrd="0" parTransId="{9A9F84A3-43C5-49D7-B8D5-86420923983C}" sibTransId="{B859BFC1-A777-4680-BD13-9BD3381F1EEE}"/>
    <dgm:cxn modelId="{8DA5D6CE-983C-494C-A2D5-25722146B5FD}" srcId="{A09904CA-5B19-4998-A3AA-0B6DBD70B7BC}" destId="{6C99BC4C-818D-467D-AC3F-D88FB2B8FC12}" srcOrd="2" destOrd="0" parTransId="{2D3D6CD2-7A20-4451-899D-EB2F18CE8926}" sibTransId="{14F8FDA2-F2BC-4A74-B3ED-7E4C1DC80EBC}"/>
    <dgm:cxn modelId="{DDA44CE7-809A-4E50-BB5E-A6652291EDD7}" srcId="{1F28CF84-E606-401C-9F78-7238C913FC57}" destId="{B59AF979-85E8-4540-B4E0-CAB24FA0D7EF}" srcOrd="0" destOrd="0" parTransId="{A2196DAB-BED8-4DE7-9E6A-B6FCD3F00C3C}" sibTransId="{7187C11A-64F8-4BEB-93AF-2B037410C160}"/>
    <dgm:cxn modelId="{1AAE9CEF-B51C-4681-A429-2AA021DAE32E}" srcId="{B59AF979-85E8-4540-B4E0-CAB24FA0D7EF}" destId="{F5633CFB-F3F7-4399-B09A-70D3E85E9A25}" srcOrd="1" destOrd="0" parTransId="{62CECA74-EECF-42A3-9D7D-473ED2E42927}" sibTransId="{9A3D924D-BB88-46C9-B82B-FFED7991DF49}"/>
    <dgm:cxn modelId="{4CDD6CF2-3DDA-4626-ADA9-0AA927C70DCC}" type="presOf" srcId="{60F08334-BD61-4C70-AB0E-47E63732DC2F}" destId="{D06D7F10-2B40-4273-8E96-4F02851347E7}" srcOrd="0" destOrd="0" presId="urn:microsoft.com/office/officeart/2005/8/layout/vList5"/>
    <dgm:cxn modelId="{9E1E9BFB-23A9-4CBE-8F26-80AB594912E5}" type="presOf" srcId="{7B0EDA89-BD7B-4DEC-B3A2-054A8FFB7C7C}" destId="{52123A8B-7424-4550-8710-B7385B50762E}" srcOrd="0" destOrd="0" presId="urn:microsoft.com/office/officeart/2005/8/layout/vList5"/>
    <dgm:cxn modelId="{7CAE7E40-098F-44A6-BDAB-26D0700773E0}" type="presParOf" srcId="{2C27880D-4E16-4F55-B3D7-90754E208422}" destId="{284C1004-B37F-4FF6-99EC-7369AB7D217C}" srcOrd="0" destOrd="0" presId="urn:microsoft.com/office/officeart/2005/8/layout/vList5"/>
    <dgm:cxn modelId="{8CEBC125-FD82-448B-9291-0304C3D762C1}" type="presParOf" srcId="{284C1004-B37F-4FF6-99EC-7369AB7D217C}" destId="{4D978507-295B-4476-A24A-1B8EF5BB312A}" srcOrd="0" destOrd="0" presId="urn:microsoft.com/office/officeart/2005/8/layout/vList5"/>
    <dgm:cxn modelId="{BCA0927A-049C-4C0B-9933-97F38C51C8C9}" type="presParOf" srcId="{284C1004-B37F-4FF6-99EC-7369AB7D217C}" destId="{0DA7A2E7-AF80-4EB8-8B1F-C016A5A79A83}" srcOrd="1" destOrd="0" presId="urn:microsoft.com/office/officeart/2005/8/layout/vList5"/>
    <dgm:cxn modelId="{46D992FC-5807-4D43-B96B-5348BFADADAF}" type="presParOf" srcId="{2C27880D-4E16-4F55-B3D7-90754E208422}" destId="{3C1C2C28-9446-4324-AAAC-1A4CEF152C40}" srcOrd="1" destOrd="0" presId="urn:microsoft.com/office/officeart/2005/8/layout/vList5"/>
    <dgm:cxn modelId="{68A64BE0-64D8-4B7A-9B2D-B3A13719C3BA}" type="presParOf" srcId="{2C27880D-4E16-4F55-B3D7-90754E208422}" destId="{3E7CAC58-BDB4-419E-A31D-AEF8135B221E}" srcOrd="2" destOrd="0" presId="urn:microsoft.com/office/officeart/2005/8/layout/vList5"/>
    <dgm:cxn modelId="{3E7D10E0-7CC1-4BFE-A492-50524EE871DC}" type="presParOf" srcId="{3E7CAC58-BDB4-419E-A31D-AEF8135B221E}" destId="{D06D7F10-2B40-4273-8E96-4F02851347E7}" srcOrd="0" destOrd="0" presId="urn:microsoft.com/office/officeart/2005/8/layout/vList5"/>
    <dgm:cxn modelId="{99668B4A-D1C9-4378-ABAC-4E0393A9F1F1}" type="presParOf" srcId="{3E7CAC58-BDB4-419E-A31D-AEF8135B221E}" destId="{102B334E-E8C9-4824-8458-0A4F299313D0}" srcOrd="1" destOrd="0" presId="urn:microsoft.com/office/officeart/2005/8/layout/vList5"/>
    <dgm:cxn modelId="{27CAEBC0-3053-4F2C-B2AD-F1ED23EC7DA9}" type="presParOf" srcId="{2C27880D-4E16-4F55-B3D7-90754E208422}" destId="{B7C4D774-7157-4484-8F14-1096C6BF3AA6}" srcOrd="3" destOrd="0" presId="urn:microsoft.com/office/officeart/2005/8/layout/vList5"/>
    <dgm:cxn modelId="{F5137B44-8871-4F91-968B-540B07A51845}" type="presParOf" srcId="{2C27880D-4E16-4F55-B3D7-90754E208422}" destId="{CE5F12A6-A94F-4AD4-85AC-C703BF500782}" srcOrd="4" destOrd="0" presId="urn:microsoft.com/office/officeart/2005/8/layout/vList5"/>
    <dgm:cxn modelId="{37B971FE-3FF0-409A-9867-9436B5693AC6}" type="presParOf" srcId="{CE5F12A6-A94F-4AD4-85AC-C703BF500782}" destId="{52123A8B-7424-4550-8710-B7385B50762E}" srcOrd="0" destOrd="0" presId="urn:microsoft.com/office/officeart/2005/8/layout/vList5"/>
    <dgm:cxn modelId="{A4F06D34-E470-4E89-99EC-6503A7EFA4A3}" type="presParOf" srcId="{CE5F12A6-A94F-4AD4-85AC-C703BF500782}" destId="{C6310AB7-FB76-4748-8EED-ABF612D9D0DC}" srcOrd="1" destOrd="0" presId="urn:microsoft.com/office/officeart/2005/8/layout/vList5"/>
    <dgm:cxn modelId="{094E1D03-F7E8-43C3-A5FB-B559990F52C2}" type="presParOf" srcId="{2C27880D-4E16-4F55-B3D7-90754E208422}" destId="{7510667B-3A17-4FA8-B10E-394357717B77}" srcOrd="5" destOrd="0" presId="urn:microsoft.com/office/officeart/2005/8/layout/vList5"/>
    <dgm:cxn modelId="{C9AA46BD-4F2E-45DE-A1CA-C191ED974C4D}" type="presParOf" srcId="{2C27880D-4E16-4F55-B3D7-90754E208422}" destId="{713E3B9A-A920-4445-9DE1-707E37E1135A}" srcOrd="6" destOrd="0" presId="urn:microsoft.com/office/officeart/2005/8/layout/vList5"/>
    <dgm:cxn modelId="{364227DA-2482-43B8-BEFD-7D8E3E173146}" type="presParOf" srcId="{713E3B9A-A920-4445-9DE1-707E37E1135A}" destId="{5AB62E50-B8F0-4402-BC3F-EBC2C00586B7}" srcOrd="0" destOrd="0" presId="urn:microsoft.com/office/officeart/2005/8/layout/vList5"/>
    <dgm:cxn modelId="{A269FB52-9B29-4ECA-A405-CFB38FFEFEDC}" type="presParOf" srcId="{713E3B9A-A920-4445-9DE1-707E37E1135A}" destId="{700BE0DD-D9E3-4901-A37B-CC3EB43570A8}" srcOrd="1" destOrd="0" presId="urn:microsoft.com/office/officeart/2005/8/layout/vList5"/>
    <dgm:cxn modelId="{83D98328-FBDE-42A5-861E-D49B8063C512}" type="presParOf" srcId="{2C27880D-4E16-4F55-B3D7-90754E208422}" destId="{DA3186B4-CD1A-4AE1-BCBB-23A40065A9E4}" srcOrd="7" destOrd="0" presId="urn:microsoft.com/office/officeart/2005/8/layout/vList5"/>
    <dgm:cxn modelId="{D831A4CE-0C8D-463B-A558-E82D2CF5D5EF}" type="presParOf" srcId="{2C27880D-4E16-4F55-B3D7-90754E208422}" destId="{A46744C3-7344-4CE9-8E99-F8D03568110E}" srcOrd="8" destOrd="0" presId="urn:microsoft.com/office/officeart/2005/8/layout/vList5"/>
    <dgm:cxn modelId="{983DC902-E5CB-43AB-AA73-4404EDFC8B1C}" type="presParOf" srcId="{A46744C3-7344-4CE9-8E99-F8D03568110E}" destId="{DD16C65B-6B3D-42A2-9E8F-84DE8255806A}" srcOrd="0" destOrd="0" presId="urn:microsoft.com/office/officeart/2005/8/layout/vList5"/>
    <dgm:cxn modelId="{21FBD269-2C4B-40B7-9862-7C96C5FC9DB4}" type="presParOf" srcId="{A46744C3-7344-4CE9-8E99-F8D03568110E}" destId="{97081204-5160-4286-AE1C-0B653B36F1B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164E8F-00B7-4626-8CFA-24BF27F6113C}"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0883ACFB-AD21-4A7E-974A-089A09E2BB1E}">
      <dgm:prSet custT="1"/>
      <dgm:spPr/>
      <dgm:t>
        <a:bodyPr/>
        <a:lstStyle/>
        <a:p>
          <a:r>
            <a:rPr lang="en-US" sz="1800" b="0" i="0" dirty="0">
              <a:latin typeface="Arial" panose="020B0604020202020204" pitchFamily="34" charset="0"/>
              <a:cs typeface="Arial" panose="020B0604020202020204" pitchFamily="34" charset="0"/>
            </a:rPr>
            <a:t>Grow </a:t>
          </a:r>
          <a:r>
            <a:rPr lang="en-US" sz="1800" b="1" i="0" dirty="0">
              <a:latin typeface="Arial" panose="020B0604020202020204" pitchFamily="34" charset="0"/>
              <a:cs typeface="Arial" panose="020B0604020202020204" pitchFamily="34" charset="0"/>
            </a:rPr>
            <a:t>treatment</a:t>
          </a:r>
          <a:r>
            <a:rPr lang="en-US" sz="1800" b="0" i="0" dirty="0">
              <a:latin typeface="Arial" panose="020B0604020202020204" pitchFamily="34" charset="0"/>
              <a:cs typeface="Arial" panose="020B0604020202020204" pitchFamily="34" charset="0"/>
            </a:rPr>
            <a:t> </a:t>
          </a:r>
          <a:r>
            <a:rPr lang="en-US" sz="1800" b="1" i="0" dirty="0">
              <a:latin typeface="Arial" panose="020B0604020202020204" pitchFamily="34" charset="0"/>
              <a:cs typeface="Arial" panose="020B0604020202020204" pitchFamily="34" charset="0"/>
            </a:rPr>
            <a:t>modalities</a:t>
          </a:r>
          <a:r>
            <a:rPr lang="en-US" sz="1800" b="0" i="0" dirty="0">
              <a:latin typeface="Arial" panose="020B0604020202020204" pitchFamily="34" charset="0"/>
              <a:cs typeface="Arial" panose="020B0604020202020204" pitchFamily="34" charset="0"/>
            </a:rPr>
            <a:t> within by utilizing: IBH, Community Health Workers, Peer-Recovery Specialists, Pharmacy</a:t>
          </a:r>
          <a:endParaRPr lang="en-US" sz="1800" dirty="0">
            <a:latin typeface="Arial" panose="020B0604020202020204" pitchFamily="34" charset="0"/>
            <a:cs typeface="Arial" panose="020B0604020202020204" pitchFamily="34" charset="0"/>
          </a:endParaRPr>
        </a:p>
      </dgm:t>
    </dgm:pt>
    <dgm:pt modelId="{C986DE35-4CF7-4D2C-A08C-E4D997D52CD8}" type="parTrans" cxnId="{288084E8-1A54-4E83-8CAE-A02722C27970}">
      <dgm:prSet/>
      <dgm:spPr/>
      <dgm:t>
        <a:bodyPr/>
        <a:lstStyle/>
        <a:p>
          <a:endParaRPr lang="en-US"/>
        </a:p>
      </dgm:t>
    </dgm:pt>
    <dgm:pt modelId="{0803CAFC-92FE-4E07-A6C8-D51D7F55DA42}" type="sibTrans" cxnId="{288084E8-1A54-4E83-8CAE-A02722C27970}">
      <dgm:prSet/>
      <dgm:spPr/>
      <dgm:t>
        <a:bodyPr/>
        <a:lstStyle/>
        <a:p>
          <a:endParaRPr lang="en-US"/>
        </a:p>
      </dgm:t>
    </dgm:pt>
    <dgm:pt modelId="{A2D97BFF-3375-4DBB-8E96-1258A22616F9}">
      <dgm:prSet custT="1"/>
      <dgm:spPr/>
      <dgm:t>
        <a:bodyPr/>
        <a:lstStyle/>
        <a:p>
          <a:r>
            <a:rPr lang="en-US" sz="1800" b="0" i="0">
              <a:latin typeface="Arial" panose="020B0604020202020204" pitchFamily="34" charset="0"/>
              <a:cs typeface="Arial" panose="020B0604020202020204" pitchFamily="34" charset="0"/>
            </a:rPr>
            <a:t>Strengthen </a:t>
          </a:r>
          <a:r>
            <a:rPr lang="en-US" sz="1800" b="1" i="0">
              <a:latin typeface="Arial" panose="020B0604020202020204" pitchFamily="34" charset="0"/>
              <a:cs typeface="Arial" panose="020B0604020202020204" pitchFamily="34" charset="0"/>
            </a:rPr>
            <a:t>community clinical linkages </a:t>
          </a:r>
          <a:r>
            <a:rPr lang="en-US" sz="1800" b="0" i="0">
              <a:latin typeface="Arial" panose="020B0604020202020204" pitchFamily="34" charset="0"/>
              <a:cs typeface="Arial" panose="020B0604020202020204" pitchFamily="34" charset="0"/>
            </a:rPr>
            <a:t>to specialty providers, CCBHCs, CBOs, support groups, Recovery Centers</a:t>
          </a:r>
          <a:endParaRPr lang="en-US" sz="1800" dirty="0">
            <a:latin typeface="Arial" panose="020B0604020202020204" pitchFamily="34" charset="0"/>
            <a:cs typeface="Arial" panose="020B0604020202020204" pitchFamily="34" charset="0"/>
          </a:endParaRPr>
        </a:p>
      </dgm:t>
    </dgm:pt>
    <dgm:pt modelId="{39ED5308-603D-48A0-890F-B14FD70C2BC8}" type="parTrans" cxnId="{0BD14E14-768F-40CF-9ECF-F6B0B23A6F15}">
      <dgm:prSet/>
      <dgm:spPr/>
      <dgm:t>
        <a:bodyPr/>
        <a:lstStyle/>
        <a:p>
          <a:endParaRPr lang="en-US"/>
        </a:p>
      </dgm:t>
    </dgm:pt>
    <dgm:pt modelId="{17D305EF-E3F1-4072-A3D0-EB5413030E6D}" type="sibTrans" cxnId="{0BD14E14-768F-40CF-9ECF-F6B0B23A6F15}">
      <dgm:prSet/>
      <dgm:spPr/>
      <dgm:t>
        <a:bodyPr/>
        <a:lstStyle/>
        <a:p>
          <a:endParaRPr lang="en-US"/>
        </a:p>
      </dgm:t>
    </dgm:pt>
    <dgm:pt modelId="{B81F9440-06CE-419E-B4A6-EA7DE5D3D73F}">
      <dgm:prSet custT="1"/>
      <dgm:spPr/>
      <dgm:t>
        <a:bodyPr/>
        <a:lstStyle/>
        <a:p>
          <a:r>
            <a:rPr lang="en-US" sz="1800" dirty="0">
              <a:latin typeface="Arial" panose="020B0604020202020204" pitchFamily="34" charset="0"/>
              <a:cs typeface="Arial" panose="020B0604020202020204" pitchFamily="34" charset="0"/>
            </a:rPr>
            <a:t>Offer </a:t>
          </a:r>
          <a:r>
            <a:rPr lang="en-US" sz="1800" b="1" dirty="0">
              <a:latin typeface="Arial" panose="020B0604020202020204" pitchFamily="34" charset="0"/>
              <a:cs typeface="Arial" panose="020B0604020202020204" pitchFamily="34" charset="0"/>
            </a:rPr>
            <a:t>pharmacological</a:t>
          </a:r>
          <a:r>
            <a:rPr lang="en-US" sz="1800" dirty="0">
              <a:latin typeface="Arial" panose="020B0604020202020204" pitchFamily="34" charset="0"/>
              <a:cs typeface="Arial" panose="020B0604020202020204" pitchFamily="34" charset="0"/>
            </a:rPr>
            <a:t> approaches to treating AUD (FDA approved: </a:t>
          </a:r>
          <a:r>
            <a:rPr lang="en-US" sz="1800" b="0" dirty="0">
              <a:latin typeface="Arial" panose="020B0604020202020204" pitchFamily="34" charset="0"/>
              <a:ea typeface="Arial"/>
              <a:cs typeface="Arial" panose="020B0604020202020204" pitchFamily="34" charset="0"/>
              <a:sym typeface="Arial"/>
            </a:rPr>
            <a:t>Acamprosate, Disulfiram, and Naltrexone)</a:t>
          </a:r>
          <a:endParaRPr lang="en-US" sz="1800" b="0" dirty="0">
            <a:latin typeface="Arial" panose="020B0604020202020204" pitchFamily="34" charset="0"/>
            <a:cs typeface="Arial" panose="020B0604020202020204" pitchFamily="34" charset="0"/>
          </a:endParaRPr>
        </a:p>
      </dgm:t>
    </dgm:pt>
    <dgm:pt modelId="{CC5FE41A-A8DD-451C-B1A2-A6AC7F8AF485}" type="parTrans" cxnId="{B48D7DB4-B197-4024-9E5B-C78C0FEB8649}">
      <dgm:prSet/>
      <dgm:spPr/>
      <dgm:t>
        <a:bodyPr/>
        <a:lstStyle/>
        <a:p>
          <a:endParaRPr lang="en-US"/>
        </a:p>
      </dgm:t>
    </dgm:pt>
    <dgm:pt modelId="{88A48EBC-76C1-4FFC-A699-E0A279F9F974}" type="sibTrans" cxnId="{B48D7DB4-B197-4024-9E5B-C78C0FEB8649}">
      <dgm:prSet/>
      <dgm:spPr/>
      <dgm:t>
        <a:bodyPr/>
        <a:lstStyle/>
        <a:p>
          <a:endParaRPr lang="en-US"/>
        </a:p>
      </dgm:t>
    </dgm:pt>
    <dgm:pt modelId="{1270C20C-40C1-4057-A333-188CC35BCCE4}" type="pres">
      <dgm:prSet presAssocID="{8F164E8F-00B7-4626-8CFA-24BF27F6113C}" presName="Name0" presStyleCnt="0">
        <dgm:presLayoutVars>
          <dgm:chMax val="11"/>
          <dgm:chPref val="11"/>
          <dgm:dir/>
          <dgm:resizeHandles/>
        </dgm:presLayoutVars>
      </dgm:prSet>
      <dgm:spPr/>
    </dgm:pt>
    <dgm:pt modelId="{E706059D-5897-4B7A-8511-7E000E6F780B}" type="pres">
      <dgm:prSet presAssocID="{A2D97BFF-3375-4DBB-8E96-1258A22616F9}" presName="Accent3" presStyleCnt="0"/>
      <dgm:spPr/>
    </dgm:pt>
    <dgm:pt modelId="{8980DDC0-B76A-420D-AD98-3FEDF03E786C}" type="pres">
      <dgm:prSet presAssocID="{A2D97BFF-3375-4DBB-8E96-1258A22616F9}" presName="Accent" presStyleLbl="node1" presStyleIdx="0" presStyleCnt="3"/>
      <dgm:spPr/>
    </dgm:pt>
    <dgm:pt modelId="{6211CA7B-36D7-4C4A-932E-F21972A98F26}" type="pres">
      <dgm:prSet presAssocID="{A2D97BFF-3375-4DBB-8E96-1258A22616F9}" presName="ParentBackground3" presStyleCnt="0"/>
      <dgm:spPr/>
    </dgm:pt>
    <dgm:pt modelId="{C2D363A2-69B0-4A7B-9642-7F5398A26DBC}" type="pres">
      <dgm:prSet presAssocID="{A2D97BFF-3375-4DBB-8E96-1258A22616F9}" presName="ParentBackground" presStyleLbl="fgAcc1" presStyleIdx="0" presStyleCnt="3"/>
      <dgm:spPr/>
    </dgm:pt>
    <dgm:pt modelId="{C924C00A-8AF5-4372-AC00-BA9EAA54B7A3}" type="pres">
      <dgm:prSet presAssocID="{A2D97BFF-3375-4DBB-8E96-1258A22616F9}" presName="Parent3" presStyleLbl="revTx" presStyleIdx="0" presStyleCnt="0">
        <dgm:presLayoutVars>
          <dgm:chMax val="1"/>
          <dgm:chPref val="1"/>
          <dgm:bulletEnabled val="1"/>
        </dgm:presLayoutVars>
      </dgm:prSet>
      <dgm:spPr/>
    </dgm:pt>
    <dgm:pt modelId="{2321A1BC-34FE-487B-AA84-F2A2563E2316}" type="pres">
      <dgm:prSet presAssocID="{B81F9440-06CE-419E-B4A6-EA7DE5D3D73F}" presName="Accent2" presStyleCnt="0"/>
      <dgm:spPr/>
    </dgm:pt>
    <dgm:pt modelId="{950B82D6-4AC8-4E19-A1BC-7575F63570EE}" type="pres">
      <dgm:prSet presAssocID="{B81F9440-06CE-419E-B4A6-EA7DE5D3D73F}" presName="Accent" presStyleLbl="node1" presStyleIdx="1" presStyleCnt="3"/>
      <dgm:spPr/>
    </dgm:pt>
    <dgm:pt modelId="{A752383F-F2D7-4409-9720-D8E4F4B0161D}" type="pres">
      <dgm:prSet presAssocID="{B81F9440-06CE-419E-B4A6-EA7DE5D3D73F}" presName="ParentBackground2" presStyleCnt="0"/>
      <dgm:spPr/>
    </dgm:pt>
    <dgm:pt modelId="{FAD95EC4-0C60-4A70-921B-EF9C172DB23C}" type="pres">
      <dgm:prSet presAssocID="{B81F9440-06CE-419E-B4A6-EA7DE5D3D73F}" presName="ParentBackground" presStyleLbl="fgAcc1" presStyleIdx="1" presStyleCnt="3" custScaleX="102854"/>
      <dgm:spPr/>
    </dgm:pt>
    <dgm:pt modelId="{FD18C641-1189-40F9-AB18-22B01DEAF5A4}" type="pres">
      <dgm:prSet presAssocID="{B81F9440-06CE-419E-B4A6-EA7DE5D3D73F}" presName="Parent2" presStyleLbl="revTx" presStyleIdx="0" presStyleCnt="0">
        <dgm:presLayoutVars>
          <dgm:chMax val="1"/>
          <dgm:chPref val="1"/>
          <dgm:bulletEnabled val="1"/>
        </dgm:presLayoutVars>
      </dgm:prSet>
      <dgm:spPr/>
    </dgm:pt>
    <dgm:pt modelId="{EA410BC9-B71D-41E2-9C37-A9048EC34129}" type="pres">
      <dgm:prSet presAssocID="{0883ACFB-AD21-4A7E-974A-089A09E2BB1E}" presName="Accent1" presStyleCnt="0"/>
      <dgm:spPr/>
    </dgm:pt>
    <dgm:pt modelId="{102A242B-52B2-487D-9CEB-BF38785B738D}" type="pres">
      <dgm:prSet presAssocID="{0883ACFB-AD21-4A7E-974A-089A09E2BB1E}" presName="Accent" presStyleLbl="node1" presStyleIdx="2" presStyleCnt="3" custScaleX="102742" custScaleY="98000" custLinFactNeighborY="1954"/>
      <dgm:spPr/>
    </dgm:pt>
    <dgm:pt modelId="{7171C108-CB5A-4A76-8DEC-F50601F8D7F3}" type="pres">
      <dgm:prSet presAssocID="{0883ACFB-AD21-4A7E-974A-089A09E2BB1E}" presName="ParentBackground1" presStyleCnt="0"/>
      <dgm:spPr/>
    </dgm:pt>
    <dgm:pt modelId="{95DF4EFE-A2B1-43A8-B6E8-733B01E57D65}" type="pres">
      <dgm:prSet presAssocID="{0883ACFB-AD21-4A7E-974A-089A09E2BB1E}" presName="ParentBackground" presStyleLbl="fgAcc1" presStyleIdx="2" presStyleCnt="3"/>
      <dgm:spPr/>
    </dgm:pt>
    <dgm:pt modelId="{3DFA24DB-0C36-4944-B048-1AD860BA7B99}" type="pres">
      <dgm:prSet presAssocID="{0883ACFB-AD21-4A7E-974A-089A09E2BB1E}" presName="Parent1" presStyleLbl="revTx" presStyleIdx="0" presStyleCnt="0">
        <dgm:presLayoutVars>
          <dgm:chMax val="1"/>
          <dgm:chPref val="1"/>
          <dgm:bulletEnabled val="1"/>
        </dgm:presLayoutVars>
      </dgm:prSet>
      <dgm:spPr/>
    </dgm:pt>
  </dgm:ptLst>
  <dgm:cxnLst>
    <dgm:cxn modelId="{8DFF470A-D700-4BE7-B374-866C987B59C0}" type="presOf" srcId="{A2D97BFF-3375-4DBB-8E96-1258A22616F9}" destId="{C2D363A2-69B0-4A7B-9642-7F5398A26DBC}" srcOrd="0" destOrd="0" presId="urn:microsoft.com/office/officeart/2011/layout/CircleProcess"/>
    <dgm:cxn modelId="{F65D4A13-86EB-4CFE-828C-11B5E2378FF1}" type="presOf" srcId="{0883ACFB-AD21-4A7E-974A-089A09E2BB1E}" destId="{3DFA24DB-0C36-4944-B048-1AD860BA7B99}" srcOrd="1" destOrd="0" presId="urn:microsoft.com/office/officeart/2011/layout/CircleProcess"/>
    <dgm:cxn modelId="{0BD14E14-768F-40CF-9ECF-F6B0B23A6F15}" srcId="{8F164E8F-00B7-4626-8CFA-24BF27F6113C}" destId="{A2D97BFF-3375-4DBB-8E96-1258A22616F9}" srcOrd="2" destOrd="0" parTransId="{39ED5308-603D-48A0-890F-B14FD70C2BC8}" sibTransId="{17D305EF-E3F1-4072-A3D0-EB5413030E6D}"/>
    <dgm:cxn modelId="{0B03B032-7E25-4A06-AA5E-389238B06D76}" type="presOf" srcId="{B81F9440-06CE-419E-B4A6-EA7DE5D3D73F}" destId="{FD18C641-1189-40F9-AB18-22B01DEAF5A4}" srcOrd="1" destOrd="0" presId="urn:microsoft.com/office/officeart/2011/layout/CircleProcess"/>
    <dgm:cxn modelId="{F142706C-EE12-49F3-99C7-FF24343CDE61}" type="presOf" srcId="{B81F9440-06CE-419E-B4A6-EA7DE5D3D73F}" destId="{FAD95EC4-0C60-4A70-921B-EF9C172DB23C}" srcOrd="0" destOrd="0" presId="urn:microsoft.com/office/officeart/2011/layout/CircleProcess"/>
    <dgm:cxn modelId="{B48D7DB4-B197-4024-9E5B-C78C0FEB8649}" srcId="{8F164E8F-00B7-4626-8CFA-24BF27F6113C}" destId="{B81F9440-06CE-419E-B4A6-EA7DE5D3D73F}" srcOrd="1" destOrd="0" parTransId="{CC5FE41A-A8DD-451C-B1A2-A6AC7F8AF485}" sibTransId="{88A48EBC-76C1-4FFC-A699-E0A279F9F974}"/>
    <dgm:cxn modelId="{288084E8-1A54-4E83-8CAE-A02722C27970}" srcId="{8F164E8F-00B7-4626-8CFA-24BF27F6113C}" destId="{0883ACFB-AD21-4A7E-974A-089A09E2BB1E}" srcOrd="0" destOrd="0" parTransId="{C986DE35-4CF7-4D2C-A08C-E4D997D52CD8}" sibTransId="{0803CAFC-92FE-4E07-A6C8-D51D7F55DA42}"/>
    <dgm:cxn modelId="{183ED0F3-55E4-40FA-BDB1-26BB05E729CB}" type="presOf" srcId="{8F164E8F-00B7-4626-8CFA-24BF27F6113C}" destId="{1270C20C-40C1-4057-A333-188CC35BCCE4}" srcOrd="0" destOrd="0" presId="urn:microsoft.com/office/officeart/2011/layout/CircleProcess"/>
    <dgm:cxn modelId="{431000F7-E3E8-4928-A410-D0B3C141DE17}" type="presOf" srcId="{0883ACFB-AD21-4A7E-974A-089A09E2BB1E}" destId="{95DF4EFE-A2B1-43A8-B6E8-733B01E57D65}" srcOrd="0" destOrd="0" presId="urn:microsoft.com/office/officeart/2011/layout/CircleProcess"/>
    <dgm:cxn modelId="{E8F1CBFD-86D0-485C-B9AB-46F59A015CF5}" type="presOf" srcId="{A2D97BFF-3375-4DBB-8E96-1258A22616F9}" destId="{C924C00A-8AF5-4372-AC00-BA9EAA54B7A3}" srcOrd="1" destOrd="0" presId="urn:microsoft.com/office/officeart/2011/layout/CircleProcess"/>
    <dgm:cxn modelId="{923BC9CD-19CF-4649-943C-68F920A9E735}" type="presParOf" srcId="{1270C20C-40C1-4057-A333-188CC35BCCE4}" destId="{E706059D-5897-4B7A-8511-7E000E6F780B}" srcOrd="0" destOrd="0" presId="urn:microsoft.com/office/officeart/2011/layout/CircleProcess"/>
    <dgm:cxn modelId="{4C1E601A-2A60-4497-8AC1-B049B1FD02C8}" type="presParOf" srcId="{E706059D-5897-4B7A-8511-7E000E6F780B}" destId="{8980DDC0-B76A-420D-AD98-3FEDF03E786C}" srcOrd="0" destOrd="0" presId="urn:microsoft.com/office/officeart/2011/layout/CircleProcess"/>
    <dgm:cxn modelId="{1BEC1D35-1164-4513-B1BD-84CBB1AE9545}" type="presParOf" srcId="{1270C20C-40C1-4057-A333-188CC35BCCE4}" destId="{6211CA7B-36D7-4C4A-932E-F21972A98F26}" srcOrd="1" destOrd="0" presId="urn:microsoft.com/office/officeart/2011/layout/CircleProcess"/>
    <dgm:cxn modelId="{C2FC13C8-65C8-4F0A-B3D6-BE15C91952BD}" type="presParOf" srcId="{6211CA7B-36D7-4C4A-932E-F21972A98F26}" destId="{C2D363A2-69B0-4A7B-9642-7F5398A26DBC}" srcOrd="0" destOrd="0" presId="urn:microsoft.com/office/officeart/2011/layout/CircleProcess"/>
    <dgm:cxn modelId="{966EC529-4C62-4496-925A-B6B6C56DE451}" type="presParOf" srcId="{1270C20C-40C1-4057-A333-188CC35BCCE4}" destId="{C924C00A-8AF5-4372-AC00-BA9EAA54B7A3}" srcOrd="2" destOrd="0" presId="urn:microsoft.com/office/officeart/2011/layout/CircleProcess"/>
    <dgm:cxn modelId="{5125B976-E9A6-4569-BAA0-46645AA1E4BB}" type="presParOf" srcId="{1270C20C-40C1-4057-A333-188CC35BCCE4}" destId="{2321A1BC-34FE-487B-AA84-F2A2563E2316}" srcOrd="3" destOrd="0" presId="urn:microsoft.com/office/officeart/2011/layout/CircleProcess"/>
    <dgm:cxn modelId="{5ED973F5-B804-4492-94F5-C5F114B4C7FB}" type="presParOf" srcId="{2321A1BC-34FE-487B-AA84-F2A2563E2316}" destId="{950B82D6-4AC8-4E19-A1BC-7575F63570EE}" srcOrd="0" destOrd="0" presId="urn:microsoft.com/office/officeart/2011/layout/CircleProcess"/>
    <dgm:cxn modelId="{8731C163-55AC-4B4E-A890-B7CFB047CF4F}" type="presParOf" srcId="{1270C20C-40C1-4057-A333-188CC35BCCE4}" destId="{A752383F-F2D7-4409-9720-D8E4F4B0161D}" srcOrd="4" destOrd="0" presId="urn:microsoft.com/office/officeart/2011/layout/CircleProcess"/>
    <dgm:cxn modelId="{5AAA14D9-3138-4B46-A7D3-2CDB482CA6C3}" type="presParOf" srcId="{A752383F-F2D7-4409-9720-D8E4F4B0161D}" destId="{FAD95EC4-0C60-4A70-921B-EF9C172DB23C}" srcOrd="0" destOrd="0" presId="urn:microsoft.com/office/officeart/2011/layout/CircleProcess"/>
    <dgm:cxn modelId="{8242D003-867B-4267-A375-CC8ADB51136B}" type="presParOf" srcId="{1270C20C-40C1-4057-A333-188CC35BCCE4}" destId="{FD18C641-1189-40F9-AB18-22B01DEAF5A4}" srcOrd="5" destOrd="0" presId="urn:microsoft.com/office/officeart/2011/layout/CircleProcess"/>
    <dgm:cxn modelId="{66EF7A48-75BB-4AB3-8A5A-BA9143318671}" type="presParOf" srcId="{1270C20C-40C1-4057-A333-188CC35BCCE4}" destId="{EA410BC9-B71D-41E2-9C37-A9048EC34129}" srcOrd="6" destOrd="0" presId="urn:microsoft.com/office/officeart/2011/layout/CircleProcess"/>
    <dgm:cxn modelId="{51B45647-6600-4428-ACEB-E9F12761F105}" type="presParOf" srcId="{EA410BC9-B71D-41E2-9C37-A9048EC34129}" destId="{102A242B-52B2-487D-9CEB-BF38785B738D}" srcOrd="0" destOrd="0" presId="urn:microsoft.com/office/officeart/2011/layout/CircleProcess"/>
    <dgm:cxn modelId="{4E9AF75E-6581-4E76-B21E-03868461423C}" type="presParOf" srcId="{1270C20C-40C1-4057-A333-188CC35BCCE4}" destId="{7171C108-CB5A-4A76-8DEC-F50601F8D7F3}" srcOrd="7" destOrd="0" presId="urn:microsoft.com/office/officeart/2011/layout/CircleProcess"/>
    <dgm:cxn modelId="{E5D48DF5-C754-47AE-8949-4CEA5890587F}" type="presParOf" srcId="{7171C108-CB5A-4A76-8DEC-F50601F8D7F3}" destId="{95DF4EFE-A2B1-43A8-B6E8-733B01E57D65}" srcOrd="0" destOrd="0" presId="urn:microsoft.com/office/officeart/2011/layout/CircleProcess"/>
    <dgm:cxn modelId="{2BD67D8C-3701-408A-80BF-BE91A1B99E27}" type="presParOf" srcId="{1270C20C-40C1-4057-A333-188CC35BCCE4}" destId="{3DFA24DB-0C36-4944-B048-1AD860BA7B99}" srcOrd="8" destOrd="0" presId="urn:microsoft.com/office/officeart/2011/layout/CircleProcess"/>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28CF84-E606-401C-9F78-7238C913FC5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59AF979-85E8-4540-B4E0-CAB24FA0D7EF}">
      <dgm:prSet phldrT="[Text]"/>
      <dgm:spPr/>
      <dgm:t>
        <a:bodyPr/>
        <a:lstStyle/>
        <a:p>
          <a:r>
            <a:rPr lang="en-US" dirty="0"/>
            <a:t>September 2024</a:t>
          </a:r>
        </a:p>
      </dgm:t>
    </dgm:pt>
    <dgm:pt modelId="{A2196DAB-BED8-4DE7-9E6A-B6FCD3F00C3C}" type="parTrans" cxnId="{DDA44CE7-809A-4E50-BB5E-A6652291EDD7}">
      <dgm:prSet/>
      <dgm:spPr/>
      <dgm:t>
        <a:bodyPr/>
        <a:lstStyle/>
        <a:p>
          <a:endParaRPr lang="en-US"/>
        </a:p>
      </dgm:t>
    </dgm:pt>
    <dgm:pt modelId="{7187C11A-64F8-4BEB-93AF-2B037410C160}" type="sibTrans" cxnId="{DDA44CE7-809A-4E50-BB5E-A6652291EDD7}">
      <dgm:prSet/>
      <dgm:spPr/>
      <dgm:t>
        <a:bodyPr/>
        <a:lstStyle/>
        <a:p>
          <a:endParaRPr lang="en-US"/>
        </a:p>
      </dgm:t>
    </dgm:pt>
    <dgm:pt modelId="{60F08334-BD61-4C70-AB0E-47E63732DC2F}">
      <dgm:prSet phldrT="[Text]"/>
      <dgm:spPr/>
      <dgm:t>
        <a:bodyPr/>
        <a:lstStyle/>
        <a:p>
          <a:r>
            <a:rPr lang="en-US" dirty="0"/>
            <a:t>October 2024</a:t>
          </a:r>
        </a:p>
      </dgm:t>
    </dgm:pt>
    <dgm:pt modelId="{69114E7F-DD1A-44B8-A6E0-09E5146A5972}" type="parTrans" cxnId="{D45A4A5C-4D0F-4CA8-94BB-A5F397DB6D0C}">
      <dgm:prSet/>
      <dgm:spPr/>
      <dgm:t>
        <a:bodyPr/>
        <a:lstStyle/>
        <a:p>
          <a:endParaRPr lang="en-US"/>
        </a:p>
      </dgm:t>
    </dgm:pt>
    <dgm:pt modelId="{4DCDF6FA-CB9D-41CE-A011-9D8FC02531D7}" type="sibTrans" cxnId="{D45A4A5C-4D0F-4CA8-94BB-A5F397DB6D0C}">
      <dgm:prSet/>
      <dgm:spPr/>
      <dgm:t>
        <a:bodyPr/>
        <a:lstStyle/>
        <a:p>
          <a:endParaRPr lang="en-US"/>
        </a:p>
      </dgm:t>
    </dgm:pt>
    <dgm:pt modelId="{F3805B2B-E0B4-4B22-98C0-DD50BBADA300}">
      <dgm:prSet phldrT="[Text]" custT="1"/>
      <dgm:spPr/>
      <dgm:t>
        <a:bodyPr tIns="365760"/>
        <a:lstStyle/>
        <a:p>
          <a:r>
            <a:rPr lang="en-US" sz="1600" dirty="0"/>
            <a:t>Subject Matter Expert Session #1</a:t>
          </a:r>
        </a:p>
      </dgm:t>
    </dgm:pt>
    <dgm:pt modelId="{C6A9D4B3-7929-48B3-833F-C724792E9888}" type="parTrans" cxnId="{EB5436D6-972C-4B95-9110-C06267437E9E}">
      <dgm:prSet/>
      <dgm:spPr/>
      <dgm:t>
        <a:bodyPr/>
        <a:lstStyle/>
        <a:p>
          <a:endParaRPr lang="en-US"/>
        </a:p>
      </dgm:t>
    </dgm:pt>
    <dgm:pt modelId="{23AF4CF1-4FA1-4BC9-B2A4-17802F8402B9}" type="sibTrans" cxnId="{EB5436D6-972C-4B95-9110-C06267437E9E}">
      <dgm:prSet/>
      <dgm:spPr/>
      <dgm:t>
        <a:bodyPr/>
        <a:lstStyle/>
        <a:p>
          <a:endParaRPr lang="en-US"/>
        </a:p>
      </dgm:t>
    </dgm:pt>
    <dgm:pt modelId="{01E212C2-30E6-42EE-9B4C-9885B52AD754}">
      <dgm:prSet phldrT="[Text]" custT="1"/>
      <dgm:spPr/>
      <dgm:t>
        <a:bodyPr tIns="365760"/>
        <a:lstStyle/>
        <a:p>
          <a:endParaRPr lang="en-US" sz="1600" dirty="0"/>
        </a:p>
      </dgm:t>
    </dgm:pt>
    <dgm:pt modelId="{7B0C25AB-7EAE-4B76-B8C8-A5555061163A}" type="parTrans" cxnId="{C3283EC7-EF1E-47C1-A514-697F4EFE8CA9}">
      <dgm:prSet/>
      <dgm:spPr/>
      <dgm:t>
        <a:bodyPr/>
        <a:lstStyle/>
        <a:p>
          <a:endParaRPr lang="en-US"/>
        </a:p>
      </dgm:t>
    </dgm:pt>
    <dgm:pt modelId="{545D271F-247E-46A8-AE33-48D3387B9C61}" type="sibTrans" cxnId="{C3283EC7-EF1E-47C1-A514-697F4EFE8CA9}">
      <dgm:prSet/>
      <dgm:spPr/>
      <dgm:t>
        <a:bodyPr/>
        <a:lstStyle/>
        <a:p>
          <a:endParaRPr lang="en-US"/>
        </a:p>
      </dgm:t>
    </dgm:pt>
    <dgm:pt modelId="{7B0EDA89-BD7B-4DEC-B3A2-054A8FFB7C7C}">
      <dgm:prSet phldrT="[Text]"/>
      <dgm:spPr/>
      <dgm:t>
        <a:bodyPr/>
        <a:lstStyle/>
        <a:p>
          <a:r>
            <a:rPr lang="en-US" dirty="0"/>
            <a:t>November 2024</a:t>
          </a:r>
        </a:p>
      </dgm:t>
    </dgm:pt>
    <dgm:pt modelId="{9A9F84A3-43C5-49D7-B8D5-86420923983C}" type="parTrans" cxnId="{730D1DCD-CCAC-4D3E-B7C5-7B6DF685C571}">
      <dgm:prSet/>
      <dgm:spPr/>
      <dgm:t>
        <a:bodyPr/>
        <a:lstStyle/>
        <a:p>
          <a:endParaRPr lang="en-US"/>
        </a:p>
      </dgm:t>
    </dgm:pt>
    <dgm:pt modelId="{B859BFC1-A777-4680-BD13-9BD3381F1EEE}" type="sibTrans" cxnId="{730D1DCD-CCAC-4D3E-B7C5-7B6DF685C571}">
      <dgm:prSet/>
      <dgm:spPr/>
      <dgm:t>
        <a:bodyPr/>
        <a:lstStyle/>
        <a:p>
          <a:endParaRPr lang="en-US"/>
        </a:p>
      </dgm:t>
    </dgm:pt>
    <dgm:pt modelId="{194EC24D-EFCC-4B18-AC5B-F2AED03FD71C}">
      <dgm:prSet phldrT="[Text]" custT="1"/>
      <dgm:spPr/>
      <dgm:t>
        <a:bodyPr tIns="640080"/>
        <a:lstStyle/>
        <a:p>
          <a:r>
            <a:rPr lang="en-US" sz="1600" dirty="0"/>
            <a:t>Subject Matter Expert Session #2</a:t>
          </a:r>
        </a:p>
      </dgm:t>
    </dgm:pt>
    <dgm:pt modelId="{6150661E-8784-4B01-A1B6-B8C625C12AD8}" type="parTrans" cxnId="{3C822BDF-DB5C-43CB-B1F6-DDD1338D78A7}">
      <dgm:prSet/>
      <dgm:spPr/>
      <dgm:t>
        <a:bodyPr/>
        <a:lstStyle/>
        <a:p>
          <a:endParaRPr lang="en-US"/>
        </a:p>
      </dgm:t>
    </dgm:pt>
    <dgm:pt modelId="{1C8192ED-F747-418C-B535-8ABCC4FBF5BB}" type="sibTrans" cxnId="{3C822BDF-DB5C-43CB-B1F6-DDD1338D78A7}">
      <dgm:prSet/>
      <dgm:spPr/>
      <dgm:t>
        <a:bodyPr/>
        <a:lstStyle/>
        <a:p>
          <a:endParaRPr lang="en-US"/>
        </a:p>
      </dgm:t>
    </dgm:pt>
    <dgm:pt modelId="{F5633CFB-F3F7-4399-B09A-70D3E85E9A25}">
      <dgm:prSet phldrT="[Text]" custT="1"/>
      <dgm:spPr/>
      <dgm:t>
        <a:bodyPr/>
        <a:lstStyle/>
        <a:p>
          <a:r>
            <a:rPr lang="en-US" sz="1600" dirty="0"/>
            <a:t>Clinical Strategy Committee Meeting</a:t>
          </a:r>
        </a:p>
      </dgm:t>
    </dgm:pt>
    <dgm:pt modelId="{9A3D924D-BB88-46C9-B82B-FFED7991DF49}" type="sibTrans" cxnId="{1AAE9CEF-B51C-4681-A429-2AA021DAE32E}">
      <dgm:prSet/>
      <dgm:spPr/>
      <dgm:t>
        <a:bodyPr/>
        <a:lstStyle/>
        <a:p>
          <a:endParaRPr lang="en-US"/>
        </a:p>
      </dgm:t>
    </dgm:pt>
    <dgm:pt modelId="{62CECA74-EECF-42A3-9D7D-473ED2E42927}" type="parTrans" cxnId="{1AAE9CEF-B51C-4681-A429-2AA021DAE32E}">
      <dgm:prSet/>
      <dgm:spPr/>
      <dgm:t>
        <a:bodyPr/>
        <a:lstStyle/>
        <a:p>
          <a:endParaRPr lang="en-US"/>
        </a:p>
      </dgm:t>
    </dgm:pt>
    <dgm:pt modelId="{28DBC345-33C9-4834-B5CE-540A0068FCC6}">
      <dgm:prSet phldrT="[Text]" custT="1"/>
      <dgm:spPr/>
      <dgm:t>
        <a:bodyPr/>
        <a:lstStyle/>
        <a:p>
          <a:endParaRPr lang="en-US" sz="1800" dirty="0"/>
        </a:p>
      </dgm:t>
    </dgm:pt>
    <dgm:pt modelId="{6D935E7D-1B38-421B-B655-2ADE96B8B2A1}" type="sibTrans" cxnId="{65ADFE40-124F-4C4B-BEA3-D4D062E05734}">
      <dgm:prSet/>
      <dgm:spPr/>
      <dgm:t>
        <a:bodyPr/>
        <a:lstStyle/>
        <a:p>
          <a:endParaRPr lang="en-US"/>
        </a:p>
      </dgm:t>
    </dgm:pt>
    <dgm:pt modelId="{6A531C58-3662-425A-AFBF-1401BC598FB7}" type="parTrans" cxnId="{65ADFE40-124F-4C4B-BEA3-D4D062E05734}">
      <dgm:prSet/>
      <dgm:spPr/>
      <dgm:t>
        <a:bodyPr/>
        <a:lstStyle/>
        <a:p>
          <a:endParaRPr lang="en-US"/>
        </a:p>
      </dgm:t>
    </dgm:pt>
    <dgm:pt modelId="{F0425198-5EFA-4464-84BD-F2F9D747BFFB}">
      <dgm:prSet custT="1"/>
      <dgm:spPr/>
      <dgm:t>
        <a:bodyPr tIns="640080"/>
        <a:lstStyle/>
        <a:p>
          <a:endParaRPr lang="en-US" sz="1600" dirty="0"/>
        </a:p>
      </dgm:t>
    </dgm:pt>
    <dgm:pt modelId="{D15BF8B5-ABB3-4596-ACD0-95FD2C32BC58}" type="parTrans" cxnId="{CECAD76C-DCCA-4A73-800D-4BC8F196929E}">
      <dgm:prSet/>
      <dgm:spPr/>
      <dgm:t>
        <a:bodyPr/>
        <a:lstStyle/>
        <a:p>
          <a:endParaRPr lang="en-US"/>
        </a:p>
      </dgm:t>
    </dgm:pt>
    <dgm:pt modelId="{175BF111-D945-4637-A942-D74ED0F85F02}" type="sibTrans" cxnId="{CECAD76C-DCCA-4A73-800D-4BC8F196929E}">
      <dgm:prSet/>
      <dgm:spPr/>
      <dgm:t>
        <a:bodyPr/>
        <a:lstStyle/>
        <a:p>
          <a:endParaRPr lang="en-US"/>
        </a:p>
      </dgm:t>
    </dgm:pt>
    <dgm:pt modelId="{D6CABB59-987E-4586-962C-2ACD0901EC46}">
      <dgm:prSet custT="1"/>
      <dgm:spPr/>
      <dgm:t>
        <a:bodyPr tIns="640080"/>
        <a:lstStyle/>
        <a:p>
          <a:endParaRPr lang="en-US" sz="1600" dirty="0"/>
        </a:p>
      </dgm:t>
    </dgm:pt>
    <dgm:pt modelId="{B95D6C91-A4DA-4D6E-9387-0CF83C81E412}" type="parTrans" cxnId="{6BE94761-3AFC-4099-A73A-7A9A6A310D9D}">
      <dgm:prSet/>
      <dgm:spPr/>
      <dgm:t>
        <a:bodyPr/>
        <a:lstStyle/>
        <a:p>
          <a:endParaRPr lang="en-US"/>
        </a:p>
      </dgm:t>
    </dgm:pt>
    <dgm:pt modelId="{E84D2D2E-57DA-40F3-A383-B6890DA0306F}" type="sibTrans" cxnId="{6BE94761-3AFC-4099-A73A-7A9A6A310D9D}">
      <dgm:prSet/>
      <dgm:spPr/>
      <dgm:t>
        <a:bodyPr/>
        <a:lstStyle/>
        <a:p>
          <a:endParaRPr lang="en-US"/>
        </a:p>
      </dgm:t>
    </dgm:pt>
    <dgm:pt modelId="{A09904CA-5B19-4998-A3AA-0B6DBD70B7BC}">
      <dgm:prSet/>
      <dgm:spPr/>
      <dgm:t>
        <a:bodyPr/>
        <a:lstStyle/>
        <a:p>
          <a:r>
            <a:rPr lang="en-US" dirty="0"/>
            <a:t>December 2024</a:t>
          </a:r>
        </a:p>
      </dgm:t>
    </dgm:pt>
    <dgm:pt modelId="{BD28A8EA-8ECB-479D-8317-2DF8C5177A93}" type="parTrans" cxnId="{ADF206C1-47F3-426C-A774-76728A91CC3F}">
      <dgm:prSet/>
      <dgm:spPr/>
      <dgm:t>
        <a:bodyPr/>
        <a:lstStyle/>
        <a:p>
          <a:endParaRPr lang="en-US"/>
        </a:p>
      </dgm:t>
    </dgm:pt>
    <dgm:pt modelId="{FBD3455C-3C4F-4697-81F7-DB5C506F631F}" type="sibTrans" cxnId="{ADF206C1-47F3-426C-A774-76728A91CC3F}">
      <dgm:prSet/>
      <dgm:spPr/>
      <dgm:t>
        <a:bodyPr/>
        <a:lstStyle/>
        <a:p>
          <a:endParaRPr lang="en-US"/>
        </a:p>
      </dgm:t>
    </dgm:pt>
    <dgm:pt modelId="{80668920-8FCF-4432-AE53-F1A9C317360D}">
      <dgm:prSet custT="1"/>
      <dgm:spPr/>
      <dgm:t>
        <a:bodyPr tIns="182880" bIns="182880"/>
        <a:lstStyle/>
        <a:p>
          <a:endParaRPr lang="en-US" sz="1600" dirty="0"/>
        </a:p>
      </dgm:t>
    </dgm:pt>
    <dgm:pt modelId="{82E15AD6-75DD-47DD-A25C-61462D4C1C90}" type="parTrans" cxnId="{2F87FD12-4D28-482F-A806-E3DFA85ADF9E}">
      <dgm:prSet/>
      <dgm:spPr/>
      <dgm:t>
        <a:bodyPr/>
        <a:lstStyle/>
        <a:p>
          <a:endParaRPr lang="en-US"/>
        </a:p>
      </dgm:t>
    </dgm:pt>
    <dgm:pt modelId="{DA701A4A-8EBF-4BB4-B451-C2928B94386F}" type="sibTrans" cxnId="{2F87FD12-4D28-482F-A806-E3DFA85ADF9E}">
      <dgm:prSet/>
      <dgm:spPr/>
      <dgm:t>
        <a:bodyPr/>
        <a:lstStyle/>
        <a:p>
          <a:endParaRPr lang="en-US"/>
        </a:p>
      </dgm:t>
    </dgm:pt>
    <dgm:pt modelId="{6C99BC4C-818D-467D-AC3F-D88FB2B8FC12}">
      <dgm:prSet custT="1"/>
      <dgm:spPr/>
      <dgm:t>
        <a:bodyPr tIns="182880" bIns="182880"/>
        <a:lstStyle/>
        <a:p>
          <a:endParaRPr lang="en-US" sz="1600" dirty="0"/>
        </a:p>
      </dgm:t>
    </dgm:pt>
    <dgm:pt modelId="{2D3D6CD2-7A20-4451-899D-EB2F18CE8926}" type="parTrans" cxnId="{8DA5D6CE-983C-494C-A2D5-25722146B5FD}">
      <dgm:prSet/>
      <dgm:spPr/>
      <dgm:t>
        <a:bodyPr/>
        <a:lstStyle/>
        <a:p>
          <a:endParaRPr lang="en-US"/>
        </a:p>
      </dgm:t>
    </dgm:pt>
    <dgm:pt modelId="{14F8FDA2-F2BC-4A74-B3ED-7E4C1DC80EBC}" type="sibTrans" cxnId="{8DA5D6CE-983C-494C-A2D5-25722146B5FD}">
      <dgm:prSet/>
      <dgm:spPr/>
      <dgm:t>
        <a:bodyPr/>
        <a:lstStyle/>
        <a:p>
          <a:endParaRPr lang="en-US"/>
        </a:p>
      </dgm:t>
    </dgm:pt>
    <dgm:pt modelId="{AD7C1412-AE5C-40D9-BB5B-ADC6ED7ADA5B}">
      <dgm:prSet/>
      <dgm:spPr/>
      <dgm:t>
        <a:bodyPr/>
        <a:lstStyle/>
        <a:p>
          <a:r>
            <a:rPr lang="en-US" dirty="0"/>
            <a:t>January/Feb 2025</a:t>
          </a:r>
        </a:p>
      </dgm:t>
    </dgm:pt>
    <dgm:pt modelId="{F9D17FEF-2BDB-4637-9819-698E21BD9BA6}" type="parTrans" cxnId="{24526B35-3D76-473A-9E00-304408538E7E}">
      <dgm:prSet/>
      <dgm:spPr/>
      <dgm:t>
        <a:bodyPr/>
        <a:lstStyle/>
        <a:p>
          <a:endParaRPr lang="en-US"/>
        </a:p>
      </dgm:t>
    </dgm:pt>
    <dgm:pt modelId="{93751765-9563-4F3B-A131-0A5DAEA25B36}" type="sibTrans" cxnId="{24526B35-3D76-473A-9E00-304408538E7E}">
      <dgm:prSet/>
      <dgm:spPr/>
      <dgm:t>
        <a:bodyPr/>
        <a:lstStyle/>
        <a:p>
          <a:endParaRPr lang="en-US"/>
        </a:p>
      </dgm:t>
    </dgm:pt>
    <dgm:pt modelId="{9A328BD9-7F67-40E0-AF42-E11D3CFCAAE5}">
      <dgm:prSet custT="1"/>
      <dgm:spPr/>
      <dgm:t>
        <a:bodyPr bIns="365760"/>
        <a:lstStyle/>
        <a:p>
          <a:endParaRPr lang="en-US" sz="1600" dirty="0"/>
        </a:p>
      </dgm:t>
    </dgm:pt>
    <dgm:pt modelId="{111E0EED-095A-4A0F-AFE9-F6BD45B7A37B}" type="parTrans" cxnId="{6B925E78-7CDD-47B8-BBD0-579147E8AF27}">
      <dgm:prSet/>
      <dgm:spPr/>
      <dgm:t>
        <a:bodyPr/>
        <a:lstStyle/>
        <a:p>
          <a:endParaRPr lang="en-US"/>
        </a:p>
      </dgm:t>
    </dgm:pt>
    <dgm:pt modelId="{532005E5-1985-434A-8B69-37677061B64E}" type="sibTrans" cxnId="{6B925E78-7CDD-47B8-BBD0-579147E8AF27}">
      <dgm:prSet/>
      <dgm:spPr/>
      <dgm:t>
        <a:bodyPr/>
        <a:lstStyle/>
        <a:p>
          <a:endParaRPr lang="en-US"/>
        </a:p>
      </dgm:t>
    </dgm:pt>
    <dgm:pt modelId="{69511D40-62EC-400B-8B7E-1C500E960A3C}">
      <dgm:prSet custT="1"/>
      <dgm:spPr/>
      <dgm:t>
        <a:bodyPr tIns="182880" bIns="182880"/>
        <a:lstStyle/>
        <a:p>
          <a:r>
            <a:rPr lang="en-US" sz="1600" dirty="0"/>
            <a:t>Subject Matter Expert Session #3</a:t>
          </a:r>
        </a:p>
      </dgm:t>
    </dgm:pt>
    <dgm:pt modelId="{A5FD4ECF-5862-4354-B40F-ECAC445819CB}" type="parTrans" cxnId="{A057DEA0-FDA6-4451-B242-50DECE601E3C}">
      <dgm:prSet/>
      <dgm:spPr/>
      <dgm:t>
        <a:bodyPr/>
        <a:lstStyle/>
        <a:p>
          <a:endParaRPr lang="en-US"/>
        </a:p>
      </dgm:t>
    </dgm:pt>
    <dgm:pt modelId="{38663341-26CB-493A-9643-BC6E115C087E}" type="sibTrans" cxnId="{A057DEA0-FDA6-4451-B242-50DECE601E3C}">
      <dgm:prSet/>
      <dgm:spPr/>
      <dgm:t>
        <a:bodyPr/>
        <a:lstStyle/>
        <a:p>
          <a:endParaRPr lang="en-US"/>
        </a:p>
      </dgm:t>
    </dgm:pt>
    <dgm:pt modelId="{4CC17DDC-00AD-435E-94DA-EB3EBD659242}">
      <dgm:prSet custT="1"/>
      <dgm:spPr/>
      <dgm:t>
        <a:bodyPr bIns="365760"/>
        <a:lstStyle/>
        <a:p>
          <a:r>
            <a:rPr lang="en-US" sz="1600" dirty="0"/>
            <a:t>Final Report/Presentation</a:t>
          </a:r>
        </a:p>
      </dgm:t>
    </dgm:pt>
    <dgm:pt modelId="{67266E89-50C0-471E-95DF-C43C800EF332}" type="parTrans" cxnId="{F995567A-7CBF-4674-8054-F1FDC7CB12E4}">
      <dgm:prSet/>
      <dgm:spPr/>
      <dgm:t>
        <a:bodyPr/>
        <a:lstStyle/>
        <a:p>
          <a:endParaRPr lang="en-US"/>
        </a:p>
      </dgm:t>
    </dgm:pt>
    <dgm:pt modelId="{689C7580-A35C-4D10-875F-59832C833CD9}" type="sibTrans" cxnId="{F995567A-7CBF-4674-8054-F1FDC7CB12E4}">
      <dgm:prSet/>
      <dgm:spPr/>
      <dgm:t>
        <a:bodyPr/>
        <a:lstStyle/>
        <a:p>
          <a:endParaRPr lang="en-US"/>
        </a:p>
      </dgm:t>
    </dgm:pt>
    <dgm:pt modelId="{D7197C47-423A-49CD-9AE5-0F5D00F2DB6F}">
      <dgm:prSet phldrT="[Text]" custT="1"/>
      <dgm:spPr/>
      <dgm:t>
        <a:bodyPr/>
        <a:lstStyle/>
        <a:p>
          <a:endParaRPr lang="en-US" sz="1800" dirty="0"/>
        </a:p>
      </dgm:t>
    </dgm:pt>
    <dgm:pt modelId="{0B87BB39-62C8-4772-9B33-7E8C5F14FBBF}" type="parTrans" cxnId="{F5DC1064-270A-4793-BE47-043DEB502D9F}">
      <dgm:prSet/>
      <dgm:spPr/>
      <dgm:t>
        <a:bodyPr/>
        <a:lstStyle/>
        <a:p>
          <a:endParaRPr lang="en-US"/>
        </a:p>
      </dgm:t>
    </dgm:pt>
    <dgm:pt modelId="{875E5A24-1C16-4D4D-8423-EDD93C0D058B}" type="sibTrans" cxnId="{F5DC1064-270A-4793-BE47-043DEB502D9F}">
      <dgm:prSet/>
      <dgm:spPr/>
      <dgm:t>
        <a:bodyPr/>
        <a:lstStyle/>
        <a:p>
          <a:endParaRPr lang="en-US"/>
        </a:p>
      </dgm:t>
    </dgm:pt>
    <dgm:pt modelId="{2C27880D-4E16-4F55-B3D7-90754E208422}" type="pres">
      <dgm:prSet presAssocID="{1F28CF84-E606-401C-9F78-7238C913FC57}" presName="Name0" presStyleCnt="0">
        <dgm:presLayoutVars>
          <dgm:dir/>
          <dgm:animLvl val="lvl"/>
          <dgm:resizeHandles val="exact"/>
        </dgm:presLayoutVars>
      </dgm:prSet>
      <dgm:spPr/>
    </dgm:pt>
    <dgm:pt modelId="{284C1004-B37F-4FF6-99EC-7369AB7D217C}" type="pres">
      <dgm:prSet presAssocID="{B59AF979-85E8-4540-B4E0-CAB24FA0D7EF}" presName="linNode" presStyleCnt="0"/>
      <dgm:spPr/>
    </dgm:pt>
    <dgm:pt modelId="{4D978507-295B-4476-A24A-1B8EF5BB312A}" type="pres">
      <dgm:prSet presAssocID="{B59AF979-85E8-4540-B4E0-CAB24FA0D7EF}" presName="parentText" presStyleLbl="node1" presStyleIdx="0" presStyleCnt="5" custLinFactNeighborX="-836" custLinFactNeighborY="6760">
        <dgm:presLayoutVars>
          <dgm:chMax val="1"/>
          <dgm:bulletEnabled val="1"/>
        </dgm:presLayoutVars>
      </dgm:prSet>
      <dgm:spPr/>
    </dgm:pt>
    <dgm:pt modelId="{0DA7A2E7-AF80-4EB8-8B1F-C016A5A79A83}" type="pres">
      <dgm:prSet presAssocID="{B59AF979-85E8-4540-B4E0-CAB24FA0D7EF}" presName="descendantText" presStyleLbl="alignAccFollowNode1" presStyleIdx="0" presStyleCnt="5" custLinFactNeighborX="-1427" custLinFactNeighborY="-5645">
        <dgm:presLayoutVars>
          <dgm:bulletEnabled val="1"/>
        </dgm:presLayoutVars>
      </dgm:prSet>
      <dgm:spPr/>
    </dgm:pt>
    <dgm:pt modelId="{3C1C2C28-9446-4324-AAAC-1A4CEF152C40}" type="pres">
      <dgm:prSet presAssocID="{7187C11A-64F8-4BEB-93AF-2B037410C160}" presName="sp" presStyleCnt="0"/>
      <dgm:spPr/>
    </dgm:pt>
    <dgm:pt modelId="{3E7CAC58-BDB4-419E-A31D-AEF8135B221E}" type="pres">
      <dgm:prSet presAssocID="{60F08334-BD61-4C70-AB0E-47E63732DC2F}" presName="linNode" presStyleCnt="0"/>
      <dgm:spPr/>
    </dgm:pt>
    <dgm:pt modelId="{D06D7F10-2B40-4273-8E96-4F02851347E7}" type="pres">
      <dgm:prSet presAssocID="{60F08334-BD61-4C70-AB0E-47E63732DC2F}" presName="parentText" presStyleLbl="node1" presStyleIdx="1" presStyleCnt="5">
        <dgm:presLayoutVars>
          <dgm:chMax val="1"/>
          <dgm:bulletEnabled val="1"/>
        </dgm:presLayoutVars>
      </dgm:prSet>
      <dgm:spPr/>
    </dgm:pt>
    <dgm:pt modelId="{102B334E-E8C9-4824-8458-0A4F299313D0}" type="pres">
      <dgm:prSet presAssocID="{60F08334-BD61-4C70-AB0E-47E63732DC2F}" presName="descendantText" presStyleLbl="alignAccFollowNode1" presStyleIdx="1" presStyleCnt="5">
        <dgm:presLayoutVars>
          <dgm:bulletEnabled val="1"/>
        </dgm:presLayoutVars>
      </dgm:prSet>
      <dgm:spPr/>
    </dgm:pt>
    <dgm:pt modelId="{B7C4D774-7157-4484-8F14-1096C6BF3AA6}" type="pres">
      <dgm:prSet presAssocID="{4DCDF6FA-CB9D-41CE-A011-9D8FC02531D7}" presName="sp" presStyleCnt="0"/>
      <dgm:spPr/>
    </dgm:pt>
    <dgm:pt modelId="{CE5F12A6-A94F-4AD4-85AC-C703BF500782}" type="pres">
      <dgm:prSet presAssocID="{7B0EDA89-BD7B-4DEC-B3A2-054A8FFB7C7C}" presName="linNode" presStyleCnt="0"/>
      <dgm:spPr/>
    </dgm:pt>
    <dgm:pt modelId="{52123A8B-7424-4550-8710-B7385B50762E}" type="pres">
      <dgm:prSet presAssocID="{7B0EDA89-BD7B-4DEC-B3A2-054A8FFB7C7C}" presName="parentText" presStyleLbl="node1" presStyleIdx="2" presStyleCnt="5">
        <dgm:presLayoutVars>
          <dgm:chMax val="1"/>
          <dgm:bulletEnabled val="1"/>
        </dgm:presLayoutVars>
      </dgm:prSet>
      <dgm:spPr/>
    </dgm:pt>
    <dgm:pt modelId="{C6310AB7-FB76-4748-8EED-ABF612D9D0DC}" type="pres">
      <dgm:prSet presAssocID="{7B0EDA89-BD7B-4DEC-B3A2-054A8FFB7C7C}" presName="descendantText" presStyleLbl="alignAccFollowNode1" presStyleIdx="2" presStyleCnt="5" custLinFactNeighborX="0">
        <dgm:presLayoutVars>
          <dgm:bulletEnabled val="1"/>
        </dgm:presLayoutVars>
      </dgm:prSet>
      <dgm:spPr/>
    </dgm:pt>
    <dgm:pt modelId="{7510667B-3A17-4FA8-B10E-394357717B77}" type="pres">
      <dgm:prSet presAssocID="{B859BFC1-A777-4680-BD13-9BD3381F1EEE}" presName="sp" presStyleCnt="0"/>
      <dgm:spPr/>
    </dgm:pt>
    <dgm:pt modelId="{713E3B9A-A920-4445-9DE1-707E37E1135A}" type="pres">
      <dgm:prSet presAssocID="{A09904CA-5B19-4998-A3AA-0B6DBD70B7BC}" presName="linNode" presStyleCnt="0"/>
      <dgm:spPr/>
    </dgm:pt>
    <dgm:pt modelId="{5AB62E50-B8F0-4402-BC3F-EBC2C00586B7}" type="pres">
      <dgm:prSet presAssocID="{A09904CA-5B19-4998-A3AA-0B6DBD70B7BC}" presName="parentText" presStyleLbl="node1" presStyleIdx="3" presStyleCnt="5">
        <dgm:presLayoutVars>
          <dgm:chMax val="1"/>
          <dgm:bulletEnabled val="1"/>
        </dgm:presLayoutVars>
      </dgm:prSet>
      <dgm:spPr/>
    </dgm:pt>
    <dgm:pt modelId="{700BE0DD-D9E3-4901-A37B-CC3EB43570A8}" type="pres">
      <dgm:prSet presAssocID="{A09904CA-5B19-4998-A3AA-0B6DBD70B7BC}" presName="descendantText" presStyleLbl="alignAccFollowNode1" presStyleIdx="3" presStyleCnt="5">
        <dgm:presLayoutVars>
          <dgm:bulletEnabled val="1"/>
        </dgm:presLayoutVars>
      </dgm:prSet>
      <dgm:spPr/>
    </dgm:pt>
    <dgm:pt modelId="{DA3186B4-CD1A-4AE1-BCBB-23A40065A9E4}" type="pres">
      <dgm:prSet presAssocID="{FBD3455C-3C4F-4697-81F7-DB5C506F631F}" presName="sp" presStyleCnt="0"/>
      <dgm:spPr/>
    </dgm:pt>
    <dgm:pt modelId="{A46744C3-7344-4CE9-8E99-F8D03568110E}" type="pres">
      <dgm:prSet presAssocID="{AD7C1412-AE5C-40D9-BB5B-ADC6ED7ADA5B}" presName="linNode" presStyleCnt="0"/>
      <dgm:spPr/>
    </dgm:pt>
    <dgm:pt modelId="{DD16C65B-6B3D-42A2-9E8F-84DE8255806A}" type="pres">
      <dgm:prSet presAssocID="{AD7C1412-AE5C-40D9-BB5B-ADC6ED7ADA5B}" presName="parentText" presStyleLbl="node1" presStyleIdx="4" presStyleCnt="5">
        <dgm:presLayoutVars>
          <dgm:chMax val="1"/>
          <dgm:bulletEnabled val="1"/>
        </dgm:presLayoutVars>
      </dgm:prSet>
      <dgm:spPr/>
    </dgm:pt>
    <dgm:pt modelId="{97081204-5160-4286-AE1C-0B653B36F1BF}" type="pres">
      <dgm:prSet presAssocID="{AD7C1412-AE5C-40D9-BB5B-ADC6ED7ADA5B}" presName="descendantText" presStyleLbl="alignAccFollowNode1" presStyleIdx="4" presStyleCnt="5">
        <dgm:presLayoutVars>
          <dgm:bulletEnabled val="1"/>
        </dgm:presLayoutVars>
      </dgm:prSet>
      <dgm:spPr/>
    </dgm:pt>
  </dgm:ptLst>
  <dgm:cxnLst>
    <dgm:cxn modelId="{1E01F70E-8A10-4264-913D-3024F01AEA51}" type="presOf" srcId="{194EC24D-EFCC-4B18-AC5B-F2AED03FD71C}" destId="{C6310AB7-FB76-4748-8EED-ABF612D9D0DC}" srcOrd="0" destOrd="0" presId="urn:microsoft.com/office/officeart/2005/8/layout/vList5"/>
    <dgm:cxn modelId="{EB6D0811-C9D3-4D50-BE37-359D34E4B15A}" type="presOf" srcId="{9A328BD9-7F67-40E0-AF42-E11D3CFCAAE5}" destId="{97081204-5160-4286-AE1C-0B653B36F1BF}" srcOrd="0" destOrd="0" presId="urn:microsoft.com/office/officeart/2005/8/layout/vList5"/>
    <dgm:cxn modelId="{2F87FD12-4D28-482F-A806-E3DFA85ADF9E}" srcId="{A09904CA-5B19-4998-A3AA-0B6DBD70B7BC}" destId="{80668920-8FCF-4432-AE53-F1A9C317360D}" srcOrd="0" destOrd="0" parTransId="{82E15AD6-75DD-47DD-A25C-61462D4C1C90}" sibTransId="{DA701A4A-8EBF-4BB4-B451-C2928B94386F}"/>
    <dgm:cxn modelId="{98C6001D-DB9A-43D4-AADD-685D444BC2CD}" type="presOf" srcId="{AD7C1412-AE5C-40D9-BB5B-ADC6ED7ADA5B}" destId="{DD16C65B-6B3D-42A2-9E8F-84DE8255806A}" srcOrd="0" destOrd="0" presId="urn:microsoft.com/office/officeart/2005/8/layout/vList5"/>
    <dgm:cxn modelId="{24526B35-3D76-473A-9E00-304408538E7E}" srcId="{1F28CF84-E606-401C-9F78-7238C913FC57}" destId="{AD7C1412-AE5C-40D9-BB5B-ADC6ED7ADA5B}" srcOrd="4" destOrd="0" parTransId="{F9D17FEF-2BDB-4637-9819-698E21BD9BA6}" sibTransId="{93751765-9563-4F3B-A131-0A5DAEA25B36}"/>
    <dgm:cxn modelId="{88A3AC3F-2D6E-42DD-BB48-0FE9A45F6DA1}" type="presOf" srcId="{01E212C2-30E6-42EE-9B4C-9885B52AD754}" destId="{102B334E-E8C9-4824-8458-0A4F299313D0}" srcOrd="0" destOrd="1" presId="urn:microsoft.com/office/officeart/2005/8/layout/vList5"/>
    <dgm:cxn modelId="{65ADFE40-124F-4C4B-BEA3-D4D062E05734}" srcId="{B59AF979-85E8-4540-B4E0-CAB24FA0D7EF}" destId="{28DBC345-33C9-4834-B5CE-540A0068FCC6}" srcOrd="2" destOrd="0" parTransId="{6A531C58-3662-425A-AFBF-1401BC598FB7}" sibTransId="{6D935E7D-1B38-421B-B655-2ADE96B8B2A1}"/>
    <dgm:cxn modelId="{D45A4A5C-4D0F-4CA8-94BB-A5F397DB6D0C}" srcId="{1F28CF84-E606-401C-9F78-7238C913FC57}" destId="{60F08334-BD61-4C70-AB0E-47E63732DC2F}" srcOrd="1" destOrd="0" parTransId="{69114E7F-DD1A-44B8-A6E0-09E5146A5972}" sibTransId="{4DCDF6FA-CB9D-41CE-A011-9D8FC02531D7}"/>
    <dgm:cxn modelId="{6BE94761-3AFC-4099-A73A-7A9A6A310D9D}" srcId="{7B0EDA89-BD7B-4DEC-B3A2-054A8FFB7C7C}" destId="{D6CABB59-987E-4586-962C-2ACD0901EC46}" srcOrd="2" destOrd="0" parTransId="{B95D6C91-A4DA-4D6E-9387-0CF83C81E412}" sibTransId="{E84D2D2E-57DA-40F3-A383-B6890DA0306F}"/>
    <dgm:cxn modelId="{3C38E341-3411-478D-B14F-B948B0332822}" type="presOf" srcId="{1F28CF84-E606-401C-9F78-7238C913FC57}" destId="{2C27880D-4E16-4F55-B3D7-90754E208422}" srcOrd="0" destOrd="0" presId="urn:microsoft.com/office/officeart/2005/8/layout/vList5"/>
    <dgm:cxn modelId="{F5DC1064-270A-4793-BE47-043DEB502D9F}" srcId="{B59AF979-85E8-4540-B4E0-CAB24FA0D7EF}" destId="{D7197C47-423A-49CD-9AE5-0F5D00F2DB6F}" srcOrd="0" destOrd="0" parTransId="{0B87BB39-62C8-4772-9B33-7E8C5F14FBBF}" sibTransId="{875E5A24-1C16-4D4D-8423-EDD93C0D058B}"/>
    <dgm:cxn modelId="{9FD30A65-62BD-4DA1-9444-1A5F55FA856D}" type="presOf" srcId="{B59AF979-85E8-4540-B4E0-CAB24FA0D7EF}" destId="{4D978507-295B-4476-A24A-1B8EF5BB312A}" srcOrd="0" destOrd="0" presId="urn:microsoft.com/office/officeart/2005/8/layout/vList5"/>
    <dgm:cxn modelId="{74B90248-9C06-4642-A9E4-51936A6B5491}" type="presOf" srcId="{28DBC345-33C9-4834-B5CE-540A0068FCC6}" destId="{0DA7A2E7-AF80-4EB8-8B1F-C016A5A79A83}" srcOrd="0" destOrd="2" presId="urn:microsoft.com/office/officeart/2005/8/layout/vList5"/>
    <dgm:cxn modelId="{ABC9BB68-86A8-4AAD-90D1-63715D52B501}" type="presOf" srcId="{F0425198-5EFA-4464-84BD-F2F9D747BFFB}" destId="{C6310AB7-FB76-4748-8EED-ABF612D9D0DC}" srcOrd="0" destOrd="1" presId="urn:microsoft.com/office/officeart/2005/8/layout/vList5"/>
    <dgm:cxn modelId="{FAED2B6B-B909-4260-9A71-DB175C7A9648}" type="presOf" srcId="{F5633CFB-F3F7-4399-B09A-70D3E85E9A25}" destId="{0DA7A2E7-AF80-4EB8-8B1F-C016A5A79A83}" srcOrd="0" destOrd="1" presId="urn:microsoft.com/office/officeart/2005/8/layout/vList5"/>
    <dgm:cxn modelId="{CECAD76C-DCCA-4A73-800D-4BC8F196929E}" srcId="{7B0EDA89-BD7B-4DEC-B3A2-054A8FFB7C7C}" destId="{F0425198-5EFA-4464-84BD-F2F9D747BFFB}" srcOrd="1" destOrd="0" parTransId="{D15BF8B5-ABB3-4596-ACD0-95FD2C32BC58}" sibTransId="{175BF111-D945-4637-A942-D74ED0F85F02}"/>
    <dgm:cxn modelId="{C7337F53-0264-4353-8F5E-E04D86710D55}" type="presOf" srcId="{4CC17DDC-00AD-435E-94DA-EB3EBD659242}" destId="{97081204-5160-4286-AE1C-0B653B36F1BF}" srcOrd="0" destOrd="1" presId="urn:microsoft.com/office/officeart/2005/8/layout/vList5"/>
    <dgm:cxn modelId="{6B925E78-7CDD-47B8-BBD0-579147E8AF27}" srcId="{AD7C1412-AE5C-40D9-BB5B-ADC6ED7ADA5B}" destId="{9A328BD9-7F67-40E0-AF42-E11D3CFCAAE5}" srcOrd="0" destOrd="0" parTransId="{111E0EED-095A-4A0F-AFE9-F6BD45B7A37B}" sibTransId="{532005E5-1985-434A-8B69-37677061B64E}"/>
    <dgm:cxn modelId="{F995567A-7CBF-4674-8054-F1FDC7CB12E4}" srcId="{AD7C1412-AE5C-40D9-BB5B-ADC6ED7ADA5B}" destId="{4CC17DDC-00AD-435E-94DA-EB3EBD659242}" srcOrd="1" destOrd="0" parTransId="{67266E89-50C0-471E-95DF-C43C800EF332}" sibTransId="{689C7580-A35C-4D10-875F-59832C833CD9}"/>
    <dgm:cxn modelId="{1AC4BB84-823C-4E47-964F-E952E3487ACF}" type="presOf" srcId="{F3805B2B-E0B4-4B22-98C0-DD50BBADA300}" destId="{102B334E-E8C9-4824-8458-0A4F299313D0}" srcOrd="0" destOrd="0" presId="urn:microsoft.com/office/officeart/2005/8/layout/vList5"/>
    <dgm:cxn modelId="{2C0FDA93-1592-4C39-B51F-F2FC2A084E8B}" type="presOf" srcId="{D7197C47-423A-49CD-9AE5-0F5D00F2DB6F}" destId="{0DA7A2E7-AF80-4EB8-8B1F-C016A5A79A83}" srcOrd="0" destOrd="0" presId="urn:microsoft.com/office/officeart/2005/8/layout/vList5"/>
    <dgm:cxn modelId="{EF03E494-C7E1-43ED-95AC-E637D38509B5}" type="presOf" srcId="{A09904CA-5B19-4998-A3AA-0B6DBD70B7BC}" destId="{5AB62E50-B8F0-4402-BC3F-EBC2C00586B7}" srcOrd="0" destOrd="0" presId="urn:microsoft.com/office/officeart/2005/8/layout/vList5"/>
    <dgm:cxn modelId="{8F794A97-90AF-4E42-A50D-FEC51B24114D}" type="presOf" srcId="{D6CABB59-987E-4586-962C-2ACD0901EC46}" destId="{C6310AB7-FB76-4748-8EED-ABF612D9D0DC}" srcOrd="0" destOrd="2" presId="urn:microsoft.com/office/officeart/2005/8/layout/vList5"/>
    <dgm:cxn modelId="{A057DEA0-FDA6-4451-B242-50DECE601E3C}" srcId="{A09904CA-5B19-4998-A3AA-0B6DBD70B7BC}" destId="{69511D40-62EC-400B-8B7E-1C500E960A3C}" srcOrd="1" destOrd="0" parTransId="{A5FD4ECF-5862-4354-B40F-ECAC445819CB}" sibTransId="{38663341-26CB-493A-9643-BC6E115C087E}"/>
    <dgm:cxn modelId="{2CC9FDAA-B52C-4A5B-A426-C759A701991A}" type="presOf" srcId="{69511D40-62EC-400B-8B7E-1C500E960A3C}" destId="{700BE0DD-D9E3-4901-A37B-CC3EB43570A8}" srcOrd="0" destOrd="1" presId="urn:microsoft.com/office/officeart/2005/8/layout/vList5"/>
    <dgm:cxn modelId="{BE808EAF-BFE2-429A-94E2-C2F76EFB0D60}" type="presOf" srcId="{80668920-8FCF-4432-AE53-F1A9C317360D}" destId="{700BE0DD-D9E3-4901-A37B-CC3EB43570A8}" srcOrd="0" destOrd="0" presId="urn:microsoft.com/office/officeart/2005/8/layout/vList5"/>
    <dgm:cxn modelId="{CE7E3ABA-2801-49C2-BF9A-1649819BF530}" type="presOf" srcId="{6C99BC4C-818D-467D-AC3F-D88FB2B8FC12}" destId="{700BE0DD-D9E3-4901-A37B-CC3EB43570A8}" srcOrd="0" destOrd="2" presId="urn:microsoft.com/office/officeart/2005/8/layout/vList5"/>
    <dgm:cxn modelId="{ADF206C1-47F3-426C-A774-76728A91CC3F}" srcId="{1F28CF84-E606-401C-9F78-7238C913FC57}" destId="{A09904CA-5B19-4998-A3AA-0B6DBD70B7BC}" srcOrd="3" destOrd="0" parTransId="{BD28A8EA-8ECB-479D-8317-2DF8C5177A93}" sibTransId="{FBD3455C-3C4F-4697-81F7-DB5C506F631F}"/>
    <dgm:cxn modelId="{C3283EC7-EF1E-47C1-A514-697F4EFE8CA9}" srcId="{60F08334-BD61-4C70-AB0E-47E63732DC2F}" destId="{01E212C2-30E6-42EE-9B4C-9885B52AD754}" srcOrd="1" destOrd="0" parTransId="{7B0C25AB-7EAE-4B76-B8C8-A5555061163A}" sibTransId="{545D271F-247E-46A8-AE33-48D3387B9C61}"/>
    <dgm:cxn modelId="{730D1DCD-CCAC-4D3E-B7C5-7B6DF685C571}" srcId="{1F28CF84-E606-401C-9F78-7238C913FC57}" destId="{7B0EDA89-BD7B-4DEC-B3A2-054A8FFB7C7C}" srcOrd="2" destOrd="0" parTransId="{9A9F84A3-43C5-49D7-B8D5-86420923983C}" sibTransId="{B859BFC1-A777-4680-BD13-9BD3381F1EEE}"/>
    <dgm:cxn modelId="{8DA5D6CE-983C-494C-A2D5-25722146B5FD}" srcId="{A09904CA-5B19-4998-A3AA-0B6DBD70B7BC}" destId="{6C99BC4C-818D-467D-AC3F-D88FB2B8FC12}" srcOrd="2" destOrd="0" parTransId="{2D3D6CD2-7A20-4451-899D-EB2F18CE8926}" sibTransId="{14F8FDA2-F2BC-4A74-B3ED-7E4C1DC80EBC}"/>
    <dgm:cxn modelId="{EB5436D6-972C-4B95-9110-C06267437E9E}" srcId="{60F08334-BD61-4C70-AB0E-47E63732DC2F}" destId="{F3805B2B-E0B4-4B22-98C0-DD50BBADA300}" srcOrd="0" destOrd="0" parTransId="{C6A9D4B3-7929-48B3-833F-C724792E9888}" sibTransId="{23AF4CF1-4FA1-4BC9-B2A4-17802F8402B9}"/>
    <dgm:cxn modelId="{3C822BDF-DB5C-43CB-B1F6-DDD1338D78A7}" srcId="{7B0EDA89-BD7B-4DEC-B3A2-054A8FFB7C7C}" destId="{194EC24D-EFCC-4B18-AC5B-F2AED03FD71C}" srcOrd="0" destOrd="0" parTransId="{6150661E-8784-4B01-A1B6-B8C625C12AD8}" sibTransId="{1C8192ED-F747-418C-B535-8ABCC4FBF5BB}"/>
    <dgm:cxn modelId="{DDA44CE7-809A-4E50-BB5E-A6652291EDD7}" srcId="{1F28CF84-E606-401C-9F78-7238C913FC57}" destId="{B59AF979-85E8-4540-B4E0-CAB24FA0D7EF}" srcOrd="0" destOrd="0" parTransId="{A2196DAB-BED8-4DE7-9E6A-B6FCD3F00C3C}" sibTransId="{7187C11A-64F8-4BEB-93AF-2B037410C160}"/>
    <dgm:cxn modelId="{1AAE9CEF-B51C-4681-A429-2AA021DAE32E}" srcId="{B59AF979-85E8-4540-B4E0-CAB24FA0D7EF}" destId="{F5633CFB-F3F7-4399-B09A-70D3E85E9A25}" srcOrd="1" destOrd="0" parTransId="{62CECA74-EECF-42A3-9D7D-473ED2E42927}" sibTransId="{9A3D924D-BB88-46C9-B82B-FFED7991DF49}"/>
    <dgm:cxn modelId="{4CDD6CF2-3DDA-4626-ADA9-0AA927C70DCC}" type="presOf" srcId="{60F08334-BD61-4C70-AB0E-47E63732DC2F}" destId="{D06D7F10-2B40-4273-8E96-4F02851347E7}" srcOrd="0" destOrd="0" presId="urn:microsoft.com/office/officeart/2005/8/layout/vList5"/>
    <dgm:cxn modelId="{9E1E9BFB-23A9-4CBE-8F26-80AB594912E5}" type="presOf" srcId="{7B0EDA89-BD7B-4DEC-B3A2-054A8FFB7C7C}" destId="{52123A8B-7424-4550-8710-B7385B50762E}" srcOrd="0" destOrd="0" presId="urn:microsoft.com/office/officeart/2005/8/layout/vList5"/>
    <dgm:cxn modelId="{7CAE7E40-098F-44A6-BDAB-26D0700773E0}" type="presParOf" srcId="{2C27880D-4E16-4F55-B3D7-90754E208422}" destId="{284C1004-B37F-4FF6-99EC-7369AB7D217C}" srcOrd="0" destOrd="0" presId="urn:microsoft.com/office/officeart/2005/8/layout/vList5"/>
    <dgm:cxn modelId="{8CEBC125-FD82-448B-9291-0304C3D762C1}" type="presParOf" srcId="{284C1004-B37F-4FF6-99EC-7369AB7D217C}" destId="{4D978507-295B-4476-A24A-1B8EF5BB312A}" srcOrd="0" destOrd="0" presId="urn:microsoft.com/office/officeart/2005/8/layout/vList5"/>
    <dgm:cxn modelId="{BCA0927A-049C-4C0B-9933-97F38C51C8C9}" type="presParOf" srcId="{284C1004-B37F-4FF6-99EC-7369AB7D217C}" destId="{0DA7A2E7-AF80-4EB8-8B1F-C016A5A79A83}" srcOrd="1" destOrd="0" presId="urn:microsoft.com/office/officeart/2005/8/layout/vList5"/>
    <dgm:cxn modelId="{46D992FC-5807-4D43-B96B-5348BFADADAF}" type="presParOf" srcId="{2C27880D-4E16-4F55-B3D7-90754E208422}" destId="{3C1C2C28-9446-4324-AAAC-1A4CEF152C40}" srcOrd="1" destOrd="0" presId="urn:microsoft.com/office/officeart/2005/8/layout/vList5"/>
    <dgm:cxn modelId="{68A64BE0-64D8-4B7A-9B2D-B3A13719C3BA}" type="presParOf" srcId="{2C27880D-4E16-4F55-B3D7-90754E208422}" destId="{3E7CAC58-BDB4-419E-A31D-AEF8135B221E}" srcOrd="2" destOrd="0" presId="urn:microsoft.com/office/officeart/2005/8/layout/vList5"/>
    <dgm:cxn modelId="{3E7D10E0-7CC1-4BFE-A492-50524EE871DC}" type="presParOf" srcId="{3E7CAC58-BDB4-419E-A31D-AEF8135B221E}" destId="{D06D7F10-2B40-4273-8E96-4F02851347E7}" srcOrd="0" destOrd="0" presId="urn:microsoft.com/office/officeart/2005/8/layout/vList5"/>
    <dgm:cxn modelId="{99668B4A-D1C9-4378-ABAC-4E0393A9F1F1}" type="presParOf" srcId="{3E7CAC58-BDB4-419E-A31D-AEF8135B221E}" destId="{102B334E-E8C9-4824-8458-0A4F299313D0}" srcOrd="1" destOrd="0" presId="urn:microsoft.com/office/officeart/2005/8/layout/vList5"/>
    <dgm:cxn modelId="{27CAEBC0-3053-4F2C-B2AD-F1ED23EC7DA9}" type="presParOf" srcId="{2C27880D-4E16-4F55-B3D7-90754E208422}" destId="{B7C4D774-7157-4484-8F14-1096C6BF3AA6}" srcOrd="3" destOrd="0" presId="urn:microsoft.com/office/officeart/2005/8/layout/vList5"/>
    <dgm:cxn modelId="{F5137B44-8871-4F91-968B-540B07A51845}" type="presParOf" srcId="{2C27880D-4E16-4F55-B3D7-90754E208422}" destId="{CE5F12A6-A94F-4AD4-85AC-C703BF500782}" srcOrd="4" destOrd="0" presId="urn:microsoft.com/office/officeart/2005/8/layout/vList5"/>
    <dgm:cxn modelId="{37B971FE-3FF0-409A-9867-9436B5693AC6}" type="presParOf" srcId="{CE5F12A6-A94F-4AD4-85AC-C703BF500782}" destId="{52123A8B-7424-4550-8710-B7385B50762E}" srcOrd="0" destOrd="0" presId="urn:microsoft.com/office/officeart/2005/8/layout/vList5"/>
    <dgm:cxn modelId="{A4F06D34-E470-4E89-99EC-6503A7EFA4A3}" type="presParOf" srcId="{CE5F12A6-A94F-4AD4-85AC-C703BF500782}" destId="{C6310AB7-FB76-4748-8EED-ABF612D9D0DC}" srcOrd="1" destOrd="0" presId="urn:microsoft.com/office/officeart/2005/8/layout/vList5"/>
    <dgm:cxn modelId="{094E1D03-F7E8-43C3-A5FB-B559990F52C2}" type="presParOf" srcId="{2C27880D-4E16-4F55-B3D7-90754E208422}" destId="{7510667B-3A17-4FA8-B10E-394357717B77}" srcOrd="5" destOrd="0" presId="urn:microsoft.com/office/officeart/2005/8/layout/vList5"/>
    <dgm:cxn modelId="{C9AA46BD-4F2E-45DE-A1CA-C191ED974C4D}" type="presParOf" srcId="{2C27880D-4E16-4F55-B3D7-90754E208422}" destId="{713E3B9A-A920-4445-9DE1-707E37E1135A}" srcOrd="6" destOrd="0" presId="urn:microsoft.com/office/officeart/2005/8/layout/vList5"/>
    <dgm:cxn modelId="{364227DA-2482-43B8-BEFD-7D8E3E173146}" type="presParOf" srcId="{713E3B9A-A920-4445-9DE1-707E37E1135A}" destId="{5AB62E50-B8F0-4402-BC3F-EBC2C00586B7}" srcOrd="0" destOrd="0" presId="urn:microsoft.com/office/officeart/2005/8/layout/vList5"/>
    <dgm:cxn modelId="{A269FB52-9B29-4ECA-A405-CFB38FFEFEDC}" type="presParOf" srcId="{713E3B9A-A920-4445-9DE1-707E37E1135A}" destId="{700BE0DD-D9E3-4901-A37B-CC3EB43570A8}" srcOrd="1" destOrd="0" presId="urn:microsoft.com/office/officeart/2005/8/layout/vList5"/>
    <dgm:cxn modelId="{83D98328-FBDE-42A5-861E-D49B8063C512}" type="presParOf" srcId="{2C27880D-4E16-4F55-B3D7-90754E208422}" destId="{DA3186B4-CD1A-4AE1-BCBB-23A40065A9E4}" srcOrd="7" destOrd="0" presId="urn:microsoft.com/office/officeart/2005/8/layout/vList5"/>
    <dgm:cxn modelId="{D831A4CE-0C8D-463B-A558-E82D2CF5D5EF}" type="presParOf" srcId="{2C27880D-4E16-4F55-B3D7-90754E208422}" destId="{A46744C3-7344-4CE9-8E99-F8D03568110E}" srcOrd="8" destOrd="0" presId="urn:microsoft.com/office/officeart/2005/8/layout/vList5"/>
    <dgm:cxn modelId="{983DC902-E5CB-43AB-AA73-4404EDFC8B1C}" type="presParOf" srcId="{A46744C3-7344-4CE9-8E99-F8D03568110E}" destId="{DD16C65B-6B3D-42A2-9E8F-84DE8255806A}" srcOrd="0" destOrd="0" presId="urn:microsoft.com/office/officeart/2005/8/layout/vList5"/>
    <dgm:cxn modelId="{21FBD269-2C4B-40B7-9862-7C96C5FC9DB4}" type="presParOf" srcId="{A46744C3-7344-4CE9-8E99-F8D03568110E}" destId="{97081204-5160-4286-AE1C-0B653B36F1B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7A2E7-AF80-4EB8-8B1F-C016A5A79A83}">
      <dsp:nvSpPr>
        <dsp:cNvPr id="0" name=""/>
        <dsp:cNvSpPr/>
      </dsp:nvSpPr>
      <dsp:spPr>
        <a:xfrm rot="5400000">
          <a:off x="4264640" y="-1872776"/>
          <a:ext cx="327207"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Clinical Strategy Committee Meeting</a:t>
          </a:r>
        </a:p>
        <a:p>
          <a:pPr marL="171450" lvl="1" indent="-171450" algn="l" defTabSz="800100">
            <a:lnSpc>
              <a:spcPct val="90000"/>
            </a:lnSpc>
            <a:spcBef>
              <a:spcPct val="0"/>
            </a:spcBef>
            <a:spcAft>
              <a:spcPct val="15000"/>
            </a:spcAft>
            <a:buChar char="•"/>
          </a:pPr>
          <a:endParaRPr lang="en-US" sz="1800" kern="1200" dirty="0">
            <a:latin typeface="+mj-lt"/>
          </a:endParaRPr>
        </a:p>
      </dsp:txBody>
      <dsp:txXfrm rot="-5400000">
        <a:off x="2334878" y="72959"/>
        <a:ext cx="4170759" cy="295261"/>
      </dsp:txXfrm>
    </dsp:sp>
    <dsp:sp modelId="{4D978507-295B-4476-A24A-1B8EF5BB312A}">
      <dsp:nvSpPr>
        <dsp:cNvPr id="0" name=""/>
        <dsp:cNvSpPr/>
      </dsp:nvSpPr>
      <dsp:spPr>
        <a:xfrm>
          <a:off x="0" y="28584"/>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September 2024</a:t>
          </a:r>
        </a:p>
      </dsp:txBody>
      <dsp:txXfrm>
        <a:off x="19966" y="48550"/>
        <a:ext cx="2315105" cy="369077"/>
      </dsp:txXfrm>
    </dsp:sp>
    <dsp:sp modelId="{102B334E-E8C9-4824-8458-0A4F299313D0}">
      <dsp:nvSpPr>
        <dsp:cNvPr id="0" name=""/>
        <dsp:cNvSpPr/>
      </dsp:nvSpPr>
      <dsp:spPr>
        <a:xfrm rot="5400000">
          <a:off x="4284799" y="-1458466"/>
          <a:ext cx="327207" cy="4186732"/>
        </a:xfrm>
        <a:prstGeom prst="round2SameRect">
          <a:avLst/>
        </a:prstGeom>
        <a:solidFill>
          <a:srgbClr val="0070C0">
            <a:alpha val="90000"/>
            <a:tint val="40000"/>
            <a:hueOff val="0"/>
            <a:satOff val="0"/>
            <a:lumOff val="0"/>
            <a:alphaOff val="0"/>
          </a:srgbClr>
        </a:solidFill>
        <a:ln w="25400" cap="flat" cmpd="sng" algn="ctr">
          <a:solidFill>
            <a:srgbClr val="0070C0">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0C0">
                  <a:hueOff val="0"/>
                  <a:satOff val="0"/>
                  <a:lumOff val="0"/>
                  <a:alphaOff val="0"/>
                </a:srgbClr>
              </a:solidFill>
              <a:latin typeface="+mj-lt"/>
              <a:ea typeface="+mn-ea"/>
              <a:cs typeface="+mn-cs"/>
            </a:rPr>
            <a:t>Subject</a:t>
          </a:r>
          <a:r>
            <a:rPr lang="en-US" sz="1600" kern="1200" dirty="0">
              <a:latin typeface="+mj-lt"/>
            </a:rPr>
            <a:t> Matter Expert Session #1</a:t>
          </a:r>
        </a:p>
      </dsp:txBody>
      <dsp:txXfrm rot="-5400000">
        <a:off x="2355037" y="487269"/>
        <a:ext cx="4170759" cy="295261"/>
      </dsp:txXfrm>
    </dsp:sp>
    <dsp:sp modelId="{D06D7F10-2B40-4273-8E96-4F02851347E7}">
      <dsp:nvSpPr>
        <dsp:cNvPr id="0" name=""/>
        <dsp:cNvSpPr/>
      </dsp:nvSpPr>
      <dsp:spPr>
        <a:xfrm>
          <a:off x="0" y="430394"/>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October 2024</a:t>
          </a:r>
        </a:p>
      </dsp:txBody>
      <dsp:txXfrm>
        <a:off x="19966" y="450360"/>
        <a:ext cx="2315105" cy="369077"/>
      </dsp:txXfrm>
    </dsp:sp>
    <dsp:sp modelId="{C6310AB7-FB76-4748-8EED-ABF612D9D0DC}">
      <dsp:nvSpPr>
        <dsp:cNvPr id="0" name=""/>
        <dsp:cNvSpPr/>
      </dsp:nvSpPr>
      <dsp:spPr>
        <a:xfrm rot="5400000">
          <a:off x="4281077" y="-1029007"/>
          <a:ext cx="334651"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365760"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j-lt"/>
            </a:rPr>
            <a:t>Subject Matter Expert Session #2</a:t>
          </a:r>
        </a:p>
        <a:p>
          <a:pPr marL="171450" lvl="1" indent="-171450" algn="l" defTabSz="711200">
            <a:lnSpc>
              <a:spcPct val="90000"/>
            </a:lnSpc>
            <a:spcBef>
              <a:spcPct val="0"/>
            </a:spcBef>
            <a:spcAft>
              <a:spcPct val="15000"/>
            </a:spcAft>
            <a:buChar char="•"/>
          </a:pPr>
          <a:endParaRPr lang="en-US" sz="1600" kern="1200" dirty="0">
            <a:latin typeface="+mj-lt"/>
          </a:endParaRPr>
        </a:p>
      </dsp:txBody>
      <dsp:txXfrm rot="-5400000">
        <a:off x="2355037" y="913369"/>
        <a:ext cx="4170396" cy="301979"/>
      </dsp:txXfrm>
    </dsp:sp>
    <dsp:sp modelId="{52123A8B-7424-4550-8710-B7385B50762E}">
      <dsp:nvSpPr>
        <dsp:cNvPr id="0" name=""/>
        <dsp:cNvSpPr/>
      </dsp:nvSpPr>
      <dsp:spPr>
        <a:xfrm>
          <a:off x="0" y="859854"/>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November 2024</a:t>
          </a:r>
        </a:p>
      </dsp:txBody>
      <dsp:txXfrm>
        <a:off x="19966" y="879820"/>
        <a:ext cx="2315105" cy="369077"/>
      </dsp:txXfrm>
    </dsp:sp>
    <dsp:sp modelId="{700BE0DD-D9E3-4901-A37B-CC3EB43570A8}">
      <dsp:nvSpPr>
        <dsp:cNvPr id="0" name=""/>
        <dsp:cNvSpPr/>
      </dsp:nvSpPr>
      <dsp:spPr>
        <a:xfrm rot="5400000">
          <a:off x="4284799" y="-599547"/>
          <a:ext cx="327207"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82880" rIns="247650" bIns="123825"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Subject Matter Expert Session #3</a:t>
          </a:r>
        </a:p>
        <a:p>
          <a:pPr marL="171450" lvl="1" indent="-171450" algn="l" defTabSz="711200">
            <a:lnSpc>
              <a:spcPct val="90000"/>
            </a:lnSpc>
            <a:spcBef>
              <a:spcPct val="0"/>
            </a:spcBef>
            <a:spcAft>
              <a:spcPct val="15000"/>
            </a:spcAft>
            <a:buChar char="•"/>
          </a:pPr>
          <a:endParaRPr lang="en-US" sz="1600" kern="1200" dirty="0">
            <a:latin typeface="+mj-lt"/>
          </a:endParaRPr>
        </a:p>
      </dsp:txBody>
      <dsp:txXfrm rot="-5400000">
        <a:off x="2355037" y="1346188"/>
        <a:ext cx="4170759" cy="295261"/>
      </dsp:txXfrm>
    </dsp:sp>
    <dsp:sp modelId="{5AB62E50-B8F0-4402-BC3F-EBC2C00586B7}">
      <dsp:nvSpPr>
        <dsp:cNvPr id="0" name=""/>
        <dsp:cNvSpPr/>
      </dsp:nvSpPr>
      <dsp:spPr>
        <a:xfrm>
          <a:off x="0" y="1289313"/>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December 2024</a:t>
          </a:r>
        </a:p>
      </dsp:txBody>
      <dsp:txXfrm>
        <a:off x="19966" y="1309279"/>
        <a:ext cx="2315105" cy="369077"/>
      </dsp:txXfrm>
    </dsp:sp>
    <dsp:sp modelId="{97081204-5160-4286-AE1C-0B653B36F1BF}">
      <dsp:nvSpPr>
        <dsp:cNvPr id="0" name=""/>
        <dsp:cNvSpPr/>
      </dsp:nvSpPr>
      <dsp:spPr>
        <a:xfrm rot="5400000">
          <a:off x="4284799" y="-170088"/>
          <a:ext cx="327207"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3657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Final Report/Presentation</a:t>
          </a:r>
        </a:p>
      </dsp:txBody>
      <dsp:txXfrm rot="-5400000">
        <a:off x="2355037" y="1775647"/>
        <a:ext cx="4170759" cy="295261"/>
      </dsp:txXfrm>
    </dsp:sp>
    <dsp:sp modelId="{DD16C65B-6B3D-42A2-9E8F-84DE8255806A}">
      <dsp:nvSpPr>
        <dsp:cNvPr id="0" name=""/>
        <dsp:cNvSpPr/>
      </dsp:nvSpPr>
      <dsp:spPr>
        <a:xfrm>
          <a:off x="0" y="1718773"/>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January/Feb 2025</a:t>
          </a:r>
        </a:p>
      </dsp:txBody>
      <dsp:txXfrm>
        <a:off x="19966" y="1738739"/>
        <a:ext cx="2315105" cy="3690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DDC0-B76A-420D-AD98-3FEDF03E786C}">
      <dsp:nvSpPr>
        <dsp:cNvPr id="0" name=""/>
        <dsp:cNvSpPr/>
      </dsp:nvSpPr>
      <dsp:spPr>
        <a:xfrm>
          <a:off x="8640919" y="1416149"/>
          <a:ext cx="3751345" cy="3752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D363A2-69B0-4A7B-9642-7F5398A26DBC}">
      <dsp:nvSpPr>
        <dsp:cNvPr id="0" name=""/>
        <dsp:cNvSpPr/>
      </dsp:nvSpPr>
      <dsp:spPr>
        <a:xfrm>
          <a:off x="8765475" y="1541239"/>
          <a:ext cx="3502232" cy="35018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Arial" panose="020B0604020202020204" pitchFamily="34" charset="0"/>
              <a:cs typeface="Arial" panose="020B0604020202020204" pitchFamily="34" charset="0"/>
            </a:rPr>
            <a:t>Strengthen </a:t>
          </a:r>
          <a:r>
            <a:rPr lang="en-US" sz="1800" b="1" i="0" kern="1200">
              <a:latin typeface="Arial" panose="020B0604020202020204" pitchFamily="34" charset="0"/>
              <a:cs typeface="Arial" panose="020B0604020202020204" pitchFamily="34" charset="0"/>
            </a:rPr>
            <a:t>community clinical linkages </a:t>
          </a:r>
          <a:r>
            <a:rPr lang="en-US" sz="1800" b="0" i="0" kern="1200">
              <a:latin typeface="Arial" panose="020B0604020202020204" pitchFamily="34" charset="0"/>
              <a:cs typeface="Arial" panose="020B0604020202020204" pitchFamily="34" charset="0"/>
            </a:rPr>
            <a:t>to specialty providers, CCBHCs, CBOs, support groups, Recovery Centers</a:t>
          </a:r>
          <a:endParaRPr lang="en-US" sz="1800" kern="1200" dirty="0">
            <a:latin typeface="Arial" panose="020B0604020202020204" pitchFamily="34" charset="0"/>
            <a:cs typeface="Arial" panose="020B0604020202020204" pitchFamily="34" charset="0"/>
          </a:endParaRPr>
        </a:p>
      </dsp:txBody>
      <dsp:txXfrm>
        <a:off x="9266143" y="2041599"/>
        <a:ext cx="2500896" cy="2501140"/>
      </dsp:txXfrm>
    </dsp:sp>
    <dsp:sp modelId="{950B82D6-4AC8-4E19-A1BC-7575F63570EE}">
      <dsp:nvSpPr>
        <dsp:cNvPr id="0" name=""/>
        <dsp:cNvSpPr/>
      </dsp:nvSpPr>
      <dsp:spPr>
        <a:xfrm rot="2700000">
          <a:off x="4768314" y="1420685"/>
          <a:ext cx="3742309" cy="3742309"/>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D95EC4-0C60-4A70-921B-EF9C172DB23C}">
      <dsp:nvSpPr>
        <dsp:cNvPr id="0" name=""/>
        <dsp:cNvSpPr/>
      </dsp:nvSpPr>
      <dsp:spPr>
        <a:xfrm>
          <a:off x="4838376" y="1541239"/>
          <a:ext cx="3602186" cy="35018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Offer </a:t>
          </a:r>
          <a:r>
            <a:rPr lang="en-US" sz="1800" b="1" kern="1200" dirty="0">
              <a:latin typeface="Arial" panose="020B0604020202020204" pitchFamily="34" charset="0"/>
              <a:cs typeface="Arial" panose="020B0604020202020204" pitchFamily="34" charset="0"/>
            </a:rPr>
            <a:t>pharmacological</a:t>
          </a:r>
          <a:r>
            <a:rPr lang="en-US" sz="1800" kern="1200" dirty="0">
              <a:latin typeface="Arial" panose="020B0604020202020204" pitchFamily="34" charset="0"/>
              <a:cs typeface="Arial" panose="020B0604020202020204" pitchFamily="34" charset="0"/>
            </a:rPr>
            <a:t> approaches to treating AUD (FDA approved: </a:t>
          </a:r>
          <a:r>
            <a:rPr lang="en-US" sz="1800" b="0" kern="1200" dirty="0">
              <a:latin typeface="Arial" panose="020B0604020202020204" pitchFamily="34" charset="0"/>
              <a:ea typeface="Arial"/>
              <a:cs typeface="Arial" panose="020B0604020202020204" pitchFamily="34" charset="0"/>
              <a:sym typeface="Arial"/>
            </a:rPr>
            <a:t>Acamprosate, Disulfiram, and Naltrexone)</a:t>
          </a:r>
          <a:endParaRPr lang="en-US" sz="1800" b="0" kern="1200" dirty="0">
            <a:latin typeface="Arial" panose="020B0604020202020204" pitchFamily="34" charset="0"/>
            <a:cs typeface="Arial" panose="020B0604020202020204" pitchFamily="34" charset="0"/>
          </a:endParaRPr>
        </a:p>
      </dsp:txBody>
      <dsp:txXfrm>
        <a:off x="5353333" y="2041599"/>
        <a:ext cx="2572272" cy="2501140"/>
      </dsp:txXfrm>
    </dsp:sp>
    <dsp:sp modelId="{102A242B-52B2-487D-9CEB-BF38785B738D}">
      <dsp:nvSpPr>
        <dsp:cNvPr id="0" name=""/>
        <dsp:cNvSpPr/>
      </dsp:nvSpPr>
      <dsp:spPr>
        <a:xfrm rot="2700000">
          <a:off x="923757" y="1556938"/>
          <a:ext cx="3677179" cy="3677179"/>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DF4EFE-A2B1-43A8-B6E8-733B01E57D65}">
      <dsp:nvSpPr>
        <dsp:cNvPr id="0" name=""/>
        <dsp:cNvSpPr/>
      </dsp:nvSpPr>
      <dsp:spPr>
        <a:xfrm>
          <a:off x="1011230" y="1541239"/>
          <a:ext cx="3502232" cy="35018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Arial" panose="020B0604020202020204" pitchFamily="34" charset="0"/>
              <a:cs typeface="Arial" panose="020B0604020202020204" pitchFamily="34" charset="0"/>
            </a:rPr>
            <a:t>Grow </a:t>
          </a:r>
          <a:r>
            <a:rPr lang="en-US" sz="1800" b="1" i="0" kern="1200" dirty="0">
              <a:latin typeface="Arial" panose="020B0604020202020204" pitchFamily="34" charset="0"/>
              <a:cs typeface="Arial" panose="020B0604020202020204" pitchFamily="34" charset="0"/>
            </a:rPr>
            <a:t>treatment</a:t>
          </a:r>
          <a:r>
            <a:rPr lang="en-US" sz="1800" b="0" i="0" kern="1200" dirty="0">
              <a:latin typeface="Arial" panose="020B0604020202020204" pitchFamily="34" charset="0"/>
              <a:cs typeface="Arial" panose="020B0604020202020204" pitchFamily="34" charset="0"/>
            </a:rPr>
            <a:t> </a:t>
          </a:r>
          <a:r>
            <a:rPr lang="en-US" sz="1800" b="1" i="0" kern="1200" dirty="0">
              <a:latin typeface="Arial" panose="020B0604020202020204" pitchFamily="34" charset="0"/>
              <a:cs typeface="Arial" panose="020B0604020202020204" pitchFamily="34" charset="0"/>
            </a:rPr>
            <a:t>modalities</a:t>
          </a:r>
          <a:r>
            <a:rPr lang="en-US" sz="1800" b="0" i="0" kern="1200" dirty="0">
              <a:latin typeface="Arial" panose="020B0604020202020204" pitchFamily="34" charset="0"/>
              <a:cs typeface="Arial" panose="020B0604020202020204" pitchFamily="34" charset="0"/>
            </a:rPr>
            <a:t> within by utilizing: IBH, Community Health Workers, Peer-Recovery Specialists, Pharmacy</a:t>
          </a:r>
          <a:endParaRPr lang="en-US" sz="1800" kern="1200" dirty="0">
            <a:latin typeface="Arial" panose="020B0604020202020204" pitchFamily="34" charset="0"/>
            <a:cs typeface="Arial" panose="020B0604020202020204" pitchFamily="34" charset="0"/>
          </a:endParaRPr>
        </a:p>
      </dsp:txBody>
      <dsp:txXfrm>
        <a:off x="1511898" y="2041599"/>
        <a:ext cx="2500896" cy="2501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7A2E7-AF80-4EB8-8B1F-C016A5A79A83}">
      <dsp:nvSpPr>
        <dsp:cNvPr id="0" name=""/>
        <dsp:cNvSpPr/>
      </dsp:nvSpPr>
      <dsp:spPr>
        <a:xfrm rot="5400000">
          <a:off x="4242473" y="-1896431"/>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711200">
            <a:lnSpc>
              <a:spcPct val="90000"/>
            </a:lnSpc>
            <a:spcBef>
              <a:spcPct val="0"/>
            </a:spcBef>
            <a:spcAft>
              <a:spcPct val="15000"/>
            </a:spcAft>
            <a:buChar char="•"/>
          </a:pPr>
          <a:r>
            <a:rPr lang="en-US" sz="1600" kern="1200" dirty="0"/>
            <a:t>Clinical Strategy Committee Meeting</a:t>
          </a:r>
        </a:p>
        <a:p>
          <a:pPr marL="171450" lvl="1" indent="-171450" algn="l" defTabSz="800100">
            <a:lnSpc>
              <a:spcPct val="90000"/>
            </a:lnSpc>
            <a:spcBef>
              <a:spcPct val="0"/>
            </a:spcBef>
            <a:spcAft>
              <a:spcPct val="15000"/>
            </a:spcAft>
            <a:buChar char="•"/>
          </a:pPr>
          <a:endParaRPr lang="en-US" sz="1800" kern="1200" dirty="0"/>
        </a:p>
      </dsp:txBody>
      <dsp:txXfrm rot="-5400000">
        <a:off x="2321431" y="41435"/>
        <a:ext cx="4169908" cy="311000"/>
      </dsp:txXfrm>
    </dsp:sp>
    <dsp:sp modelId="{4D978507-295B-4476-A24A-1B8EF5BB312A}">
      <dsp:nvSpPr>
        <dsp:cNvPr id="0" name=""/>
        <dsp:cNvSpPr/>
      </dsp:nvSpPr>
      <dsp:spPr>
        <a:xfrm>
          <a:off x="0" y="30108"/>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September 2024</a:t>
          </a:r>
        </a:p>
      </dsp:txBody>
      <dsp:txXfrm>
        <a:off x="21030" y="51138"/>
        <a:ext cx="2312977" cy="388750"/>
      </dsp:txXfrm>
    </dsp:sp>
    <dsp:sp modelId="{102B334E-E8C9-4824-8458-0A4F299313D0}">
      <dsp:nvSpPr>
        <dsp:cNvPr id="0" name=""/>
        <dsp:cNvSpPr/>
      </dsp:nvSpPr>
      <dsp:spPr>
        <a:xfrm rot="5400000">
          <a:off x="4276079" y="-1424624"/>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365760"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Subject Matter Expert Session #1</a:t>
          </a:r>
        </a:p>
        <a:p>
          <a:pPr marL="171450" lvl="1" indent="-171450" algn="l" defTabSz="711200">
            <a:lnSpc>
              <a:spcPct val="90000"/>
            </a:lnSpc>
            <a:spcBef>
              <a:spcPct val="0"/>
            </a:spcBef>
            <a:spcAft>
              <a:spcPct val="15000"/>
            </a:spcAft>
            <a:buChar char="•"/>
          </a:pPr>
          <a:endParaRPr lang="en-US" sz="1600" kern="1200" dirty="0"/>
        </a:p>
      </dsp:txBody>
      <dsp:txXfrm rot="-5400000">
        <a:off x="2355037" y="513242"/>
        <a:ext cx="4169908" cy="311000"/>
      </dsp:txXfrm>
    </dsp:sp>
    <dsp:sp modelId="{D06D7F10-2B40-4273-8E96-4F02851347E7}">
      <dsp:nvSpPr>
        <dsp:cNvPr id="0" name=""/>
        <dsp:cNvSpPr/>
      </dsp:nvSpPr>
      <dsp:spPr>
        <a:xfrm>
          <a:off x="0" y="453336"/>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October 2024</a:t>
          </a:r>
        </a:p>
      </dsp:txBody>
      <dsp:txXfrm>
        <a:off x="21030" y="474366"/>
        <a:ext cx="2312977" cy="388750"/>
      </dsp:txXfrm>
    </dsp:sp>
    <dsp:sp modelId="{C6310AB7-FB76-4748-8EED-ABF612D9D0DC}">
      <dsp:nvSpPr>
        <dsp:cNvPr id="0" name=""/>
        <dsp:cNvSpPr/>
      </dsp:nvSpPr>
      <dsp:spPr>
        <a:xfrm rot="5400000">
          <a:off x="4276079" y="-972273"/>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640080"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Subject Matter Expert Session #2</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rot="-5400000">
        <a:off x="2355037" y="965593"/>
        <a:ext cx="4169908" cy="311000"/>
      </dsp:txXfrm>
    </dsp:sp>
    <dsp:sp modelId="{52123A8B-7424-4550-8710-B7385B50762E}">
      <dsp:nvSpPr>
        <dsp:cNvPr id="0" name=""/>
        <dsp:cNvSpPr/>
      </dsp:nvSpPr>
      <dsp:spPr>
        <a:xfrm>
          <a:off x="0" y="905687"/>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November 2024</a:t>
          </a:r>
        </a:p>
      </dsp:txBody>
      <dsp:txXfrm>
        <a:off x="21030" y="926717"/>
        <a:ext cx="2312977" cy="388750"/>
      </dsp:txXfrm>
    </dsp:sp>
    <dsp:sp modelId="{700BE0DD-D9E3-4901-A37B-CC3EB43570A8}">
      <dsp:nvSpPr>
        <dsp:cNvPr id="0" name=""/>
        <dsp:cNvSpPr/>
      </dsp:nvSpPr>
      <dsp:spPr>
        <a:xfrm rot="5400000">
          <a:off x="4276079" y="-519922"/>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82880" rIns="247650" bIns="18288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Subject Matter Expert Session #3</a:t>
          </a:r>
        </a:p>
        <a:p>
          <a:pPr marL="171450" lvl="1" indent="-171450" algn="l" defTabSz="711200">
            <a:lnSpc>
              <a:spcPct val="90000"/>
            </a:lnSpc>
            <a:spcBef>
              <a:spcPct val="0"/>
            </a:spcBef>
            <a:spcAft>
              <a:spcPct val="15000"/>
            </a:spcAft>
            <a:buChar char="•"/>
          </a:pPr>
          <a:endParaRPr lang="en-US" sz="1600" kern="1200" dirty="0"/>
        </a:p>
      </dsp:txBody>
      <dsp:txXfrm rot="-5400000">
        <a:off x="2355037" y="1417944"/>
        <a:ext cx="4169908" cy="311000"/>
      </dsp:txXfrm>
    </dsp:sp>
    <dsp:sp modelId="{5AB62E50-B8F0-4402-BC3F-EBC2C00586B7}">
      <dsp:nvSpPr>
        <dsp:cNvPr id="0" name=""/>
        <dsp:cNvSpPr/>
      </dsp:nvSpPr>
      <dsp:spPr>
        <a:xfrm>
          <a:off x="0" y="1358038"/>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December 2024</a:t>
          </a:r>
        </a:p>
      </dsp:txBody>
      <dsp:txXfrm>
        <a:off x="21030" y="1379068"/>
        <a:ext cx="2312977" cy="388750"/>
      </dsp:txXfrm>
    </dsp:sp>
    <dsp:sp modelId="{97081204-5160-4286-AE1C-0B653B36F1BF}">
      <dsp:nvSpPr>
        <dsp:cNvPr id="0" name=""/>
        <dsp:cNvSpPr/>
      </dsp:nvSpPr>
      <dsp:spPr>
        <a:xfrm rot="5400000">
          <a:off x="4276079" y="-67571"/>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3657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Final Report/Presentation</a:t>
          </a:r>
        </a:p>
      </dsp:txBody>
      <dsp:txXfrm rot="-5400000">
        <a:off x="2355037" y="1870295"/>
        <a:ext cx="4169908" cy="311000"/>
      </dsp:txXfrm>
    </dsp:sp>
    <dsp:sp modelId="{DD16C65B-6B3D-42A2-9E8F-84DE8255806A}">
      <dsp:nvSpPr>
        <dsp:cNvPr id="0" name=""/>
        <dsp:cNvSpPr/>
      </dsp:nvSpPr>
      <dsp:spPr>
        <a:xfrm>
          <a:off x="0" y="1810389"/>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January/Feb 2025</a:t>
          </a:r>
        </a:p>
      </dsp:txBody>
      <dsp:txXfrm>
        <a:off x="21030" y="1831419"/>
        <a:ext cx="2312977" cy="3887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0.58291</cdr:x>
      <cdr:y>0.92737</cdr:y>
    </cdr:from>
    <cdr:to>
      <cdr:x>0.88063</cdr:x>
      <cdr:y>1</cdr:y>
    </cdr:to>
    <cdr:sp macro="" textlink="">
      <cdr:nvSpPr>
        <cdr:cNvPr id="2" name="TextBox 1">
          <a:extLst xmlns:a="http://schemas.openxmlformats.org/drawingml/2006/main">
            <a:ext uri="{FF2B5EF4-FFF2-40B4-BE49-F238E27FC236}">
              <a16:creationId xmlns:a16="http://schemas.microsoft.com/office/drawing/2014/main" id="{8457B2DA-5C6E-ECEB-9CE9-9F52D819C6B8}"/>
            </a:ext>
          </a:extLst>
        </cdr:cNvPr>
        <cdr:cNvSpPr txBox="1"/>
      </cdr:nvSpPr>
      <cdr:spPr>
        <a:xfrm xmlns:a="http://schemas.openxmlformats.org/drawingml/2006/main">
          <a:off x="4767494" y="4211865"/>
          <a:ext cx="2434976" cy="3191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0" name="Google Shape;70;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f588b18109_0_1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f588b18109_0_14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defTabSz="931774">
              <a:defRPr/>
            </a:pPr>
            <a:r>
              <a:rPr lang="en-US" dirty="0"/>
              <a:t>3. </a:t>
            </a:r>
            <a:r>
              <a:rPr lang="en-US" dirty="0">
                <a:effectLst/>
              </a:rPr>
              <a:t>Patel, A. K., &amp; Balasanova, A. A. (2021). Unhealthy alcohol use. </a:t>
            </a:r>
            <a:r>
              <a:rPr lang="en-US" i="1" dirty="0">
                <a:effectLst/>
              </a:rPr>
              <a:t>JAMA</a:t>
            </a:r>
            <a:r>
              <a:rPr lang="en-US" dirty="0">
                <a:effectLst/>
              </a:rPr>
              <a:t>, </a:t>
            </a:r>
            <a:r>
              <a:rPr lang="en-US" i="1" dirty="0">
                <a:effectLst/>
              </a:rPr>
              <a:t>326</a:t>
            </a:r>
            <a:r>
              <a:rPr lang="en-US" dirty="0">
                <a:effectLst/>
              </a:rPr>
              <a:t>(2), 196. https://doi.org/10.1001/jama.2020.2015</a:t>
            </a:r>
          </a:p>
          <a:p>
            <a:pPr marL="0" indent="0" defTabSz="931774">
              <a:defRPr/>
            </a:pPr>
            <a:endParaRPr lang="en-US" dirty="0">
              <a:effectLst/>
            </a:endParaRPr>
          </a:p>
          <a:p>
            <a:pPr marL="0" indent="0" defTabSz="931774">
              <a:defRPr/>
            </a:pPr>
            <a:r>
              <a:rPr lang="en-US" dirty="0">
                <a:effectLst/>
              </a:rPr>
              <a:t>4. Saitz, R. (2005). </a:t>
            </a:r>
            <a:r>
              <a:rPr lang="en-US" i="1" dirty="0">
                <a:effectLst/>
              </a:rPr>
              <a:t>The Spectrum of Alcohol Use </a:t>
            </a:r>
            <a:r>
              <a:rPr lang="en-US" i="0" dirty="0">
                <a:effectLst/>
              </a:rPr>
              <a:t>[Image]</a:t>
            </a:r>
            <a:r>
              <a:rPr lang="en-US" i="1" dirty="0">
                <a:effectLst/>
              </a:rPr>
              <a:t>.</a:t>
            </a:r>
            <a:r>
              <a:rPr lang="en-US" dirty="0">
                <a:effectLst/>
              </a:rPr>
              <a:t> The New England Journal of Medicine. https://www-nejm-org.ric.idm.oclc.org/doi/full/10.1056/NEJMcp042262. </a:t>
            </a:r>
          </a:p>
          <a:p>
            <a:pPr marL="0" indent="0" defTabSz="931774">
              <a:defRPr/>
            </a:pPr>
            <a:endParaRPr lang="en-US" dirty="0">
              <a:effectLst/>
            </a:endParaRPr>
          </a:p>
        </p:txBody>
      </p:sp>
      <p:sp>
        <p:nvSpPr>
          <p:cNvPr id="130" name="Google Shape;130;g2f588b18109_0_14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11</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f588b18109_0_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f588b18109_0_6: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latin typeface="+mj-lt"/>
              </a:rPr>
              <a:t>5. Substance Abuse and Mental Health Services Administration. (2024). </a:t>
            </a:r>
            <a:r>
              <a:rPr lang="en-US" i="1" dirty="0">
                <a:latin typeface="+mj-lt"/>
              </a:rPr>
              <a:t>Figure 1. Past Month Substance Use: Among People Aged 12 or Older; 2023 </a:t>
            </a:r>
            <a:r>
              <a:rPr lang="en-US" i="0" dirty="0">
                <a:latin typeface="+mj-lt"/>
              </a:rPr>
              <a:t>[Table]. https://www.samhsa.gov/data/sites/default/files/reports/rpt47095/National%20Report/National%20Report/2023-nsduh-annual-national.pdf</a:t>
            </a:r>
            <a:endParaRPr dirty="0">
              <a:latin typeface="+mj-lt"/>
            </a:endParaRPr>
          </a:p>
        </p:txBody>
      </p:sp>
      <p:sp>
        <p:nvSpPr>
          <p:cNvPr id="100" name="Google Shape;100;g2f588b18109_0_6: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12</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f588b18109_0_1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f588b18109_0_18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latin typeface="+mj-lt"/>
              </a:rPr>
              <a:t>6. National Institute on Alcohol Abuse and Alcoholism. (2023). </a:t>
            </a:r>
            <a:r>
              <a:rPr lang="en-US" i="1" dirty="0">
                <a:latin typeface="+mj-lt"/>
              </a:rPr>
              <a:t>Increase in Alcohol-Related Deaths during the COVID-19 Pandemic</a:t>
            </a:r>
            <a:r>
              <a:rPr lang="en-US" i="0" dirty="0">
                <a:latin typeface="+mj-lt"/>
              </a:rPr>
              <a:t> [Table]. https://www.niaaa.nih.gov/news-events/research-update/alcohol-related-deaths-which-increased-during-first-year-covid-19-pandemic-continued-rise-2021</a:t>
            </a:r>
            <a:endParaRPr dirty="0">
              <a:latin typeface="+mj-lt"/>
            </a:endParaRPr>
          </a:p>
        </p:txBody>
      </p:sp>
      <p:sp>
        <p:nvSpPr>
          <p:cNvPr id="147" name="Google Shape;147;g2f588b18109_0_18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13</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0" name="Google Shape;8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957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232943" defTabSz="931774">
              <a:defRPr/>
            </a:pPr>
            <a:r>
              <a:rPr lang="en-US" dirty="0">
                <a:latin typeface="+mj-lt"/>
              </a:rPr>
              <a:t>7. </a:t>
            </a:r>
            <a:r>
              <a:rPr lang="en-US" dirty="0">
                <a:effectLst/>
                <a:latin typeface="+mj-lt"/>
              </a:rPr>
              <a:t>Slater, M. E., &amp; Alpert, H. R. (2023). (rep.). </a:t>
            </a:r>
            <a:r>
              <a:rPr lang="en-US" i="1" dirty="0">
                <a:effectLst/>
                <a:latin typeface="+mj-lt"/>
              </a:rPr>
              <a:t>Surveillance Reports: #120 Apparent Per Capita Alcohol Consumption: National, State, and Regional Trends, 1977-2021</a:t>
            </a:r>
            <a:r>
              <a:rPr lang="en-US" dirty="0">
                <a:effectLst/>
                <a:latin typeface="+mj-lt"/>
              </a:rPr>
              <a:t>. National Institute on Alcohol Abuse and Alcoholism. https://www.niaaa.nih.gov/publications/surveillance-reports/surveillance120.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4459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f588b18109_0_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f588b18109_0_49: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latin typeface="+mj-lt"/>
              </a:rPr>
              <a:t>8. Ledingham, E. &amp; Scagos, R. (2022) </a:t>
            </a:r>
            <a:r>
              <a:rPr lang="en-US" i="1" dirty="0">
                <a:latin typeface="+mj-lt"/>
              </a:rPr>
              <a:t>Alcohol Use Prevalence </a:t>
            </a:r>
            <a:r>
              <a:rPr lang="en-US" i="0" dirty="0">
                <a:latin typeface="+mj-lt"/>
              </a:rPr>
              <a:t>[Table]. Rhode Island Department of Health. https://health.ri.gov/publications/reports/2016-2020AlcoholUse.pdf</a:t>
            </a:r>
          </a:p>
          <a:p>
            <a:pPr marL="0" indent="0"/>
            <a:r>
              <a:rPr lang="en-US" i="0" dirty="0">
                <a:latin typeface="+mj-lt"/>
              </a:rPr>
              <a:t>9. </a:t>
            </a:r>
            <a:r>
              <a:rPr lang="en-US" dirty="0">
                <a:latin typeface="+mj-lt"/>
              </a:rPr>
              <a:t>Ledingham, E. &amp; Scagos, R. (2022) </a:t>
            </a:r>
            <a:r>
              <a:rPr lang="en-US" i="1" dirty="0">
                <a:latin typeface="+mj-lt"/>
              </a:rPr>
              <a:t>Binge Drinking Prevalence </a:t>
            </a:r>
            <a:r>
              <a:rPr lang="en-US" i="0" dirty="0">
                <a:latin typeface="+mj-lt"/>
              </a:rPr>
              <a:t>[Table]. Rhode Island Department of Health. https://health.ri.gov/publications/reports/2016-2020AlcoholUse.pdf</a:t>
            </a:r>
            <a:endParaRPr i="1" dirty="0">
              <a:latin typeface="+mj-lt"/>
            </a:endParaRPr>
          </a:p>
        </p:txBody>
      </p:sp>
      <p:sp>
        <p:nvSpPr>
          <p:cNvPr id="173" name="Google Shape;173;g2f588b18109_0_49: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16</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f588b18109_0_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f588b18109_0_55: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latin typeface="+mj-lt"/>
              </a:rPr>
              <a:t>10. Health in Rhode Island. (2022). </a:t>
            </a:r>
            <a:r>
              <a:rPr lang="en-US" i="1" dirty="0">
                <a:latin typeface="+mj-lt"/>
              </a:rPr>
              <a:t>Excessive drinking demographic breakout</a:t>
            </a:r>
            <a:r>
              <a:rPr lang="en-US" i="0" dirty="0">
                <a:latin typeface="+mj-lt"/>
              </a:rPr>
              <a:t> [Table]. https://healthinri.com/data/excessive-drinking</a:t>
            </a:r>
            <a:endParaRPr dirty="0">
              <a:latin typeface="+mj-lt"/>
            </a:endParaRPr>
          </a:p>
        </p:txBody>
      </p:sp>
      <p:sp>
        <p:nvSpPr>
          <p:cNvPr id="208" name="Google Shape;208;g2f588b18109_0_55: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17</a:t>
            </a:fld>
            <a:endParaRPr dirty="0"/>
          </a:p>
        </p:txBody>
      </p:sp>
    </p:spTree>
    <p:extLst>
      <p:ext uri="{BB962C8B-B14F-4D97-AF65-F5344CB8AC3E}">
        <p14:creationId xmlns:p14="http://schemas.microsoft.com/office/powerpoint/2010/main" val="3305388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f588b18109_0_2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f588b18109_0_22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latin typeface="+mj-lt"/>
              </a:rPr>
              <a:t>11. Rhode Island Behavioral Risk Factor Surveillance System. (2016-2022). </a:t>
            </a:r>
            <a:r>
              <a:rPr lang="en-US" i="1" dirty="0">
                <a:latin typeface="+mj-lt"/>
              </a:rPr>
              <a:t>Binge Drinking among Rhode Island adults by: Age Group</a:t>
            </a:r>
            <a:r>
              <a:rPr lang="en-US" i="0" dirty="0">
                <a:latin typeface="+mj-lt"/>
              </a:rPr>
              <a:t> [Interactive Table]. https://app.powerbigov.us/view?r=eyJrIjoiZmMyMWVkOWYtMDM0ZC00MTdiLWE3MTEtYzU4YWQ5YWM5MWFhIiwidCI6IjUyY2E2YTU0LTQ0NjUtNDYzNS1iZmYzLTY1ZDBhODQxMjI4OCJ9</a:t>
            </a:r>
          </a:p>
          <a:p>
            <a:pPr marL="0" indent="0"/>
            <a:endParaRPr lang="en-US" i="0" dirty="0">
              <a:latin typeface="+mj-lt"/>
            </a:endParaRPr>
          </a:p>
          <a:p>
            <a:pPr marL="0" indent="0"/>
            <a:r>
              <a:rPr lang="en-US" i="0" dirty="0">
                <a:latin typeface="+mj-lt"/>
              </a:rPr>
              <a:t>12. Rhode Island Department of Health. (2023). </a:t>
            </a:r>
            <a:r>
              <a:rPr lang="en-US" i="1" dirty="0">
                <a:latin typeface="+mj-lt"/>
              </a:rPr>
              <a:t>Excessive Alcohol Use: Data Report 2023</a:t>
            </a:r>
            <a:r>
              <a:rPr lang="en-US" i="0" dirty="0">
                <a:latin typeface="+mj-lt"/>
              </a:rPr>
              <a:t>. https://ridoh-excessive-alcohol-surveillance-landing-page-rihealth.hub.arcgis.com/documents/be2cca0f05544f3992ef066abf67740e/about</a:t>
            </a:r>
            <a:endParaRPr dirty="0">
              <a:latin typeface="+mj-lt"/>
            </a:endParaRPr>
          </a:p>
        </p:txBody>
      </p:sp>
      <p:sp>
        <p:nvSpPr>
          <p:cNvPr id="182" name="Google Shape;182;g2f588b18109_0_22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18</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13. </a:t>
            </a:r>
            <a:r>
              <a:rPr lang="en-US" i="0" dirty="0">
                <a:latin typeface="+mj-lt"/>
              </a:rPr>
              <a:t>Rhode Island Department of Health. (2022). </a:t>
            </a:r>
            <a:r>
              <a:rPr lang="en-US" i="1" dirty="0">
                <a:latin typeface="+mj-lt"/>
              </a:rPr>
              <a:t>Rhode Island Data Brief: Alcohol-Related Emergency Department Visits in Rhode Island, 2018-2021. </a:t>
            </a:r>
            <a:r>
              <a:rPr lang="en-US" i="0" dirty="0">
                <a:latin typeface="+mj-lt"/>
              </a:rPr>
              <a:t>https://health.ri.gov/publications/reports/2018-20201Alcohol-ED-Visits.pdf</a:t>
            </a:r>
            <a:endParaRPr lang="en-US" dirty="0">
              <a:latin typeface="+mj-lt"/>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2829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a:t>
            </a:r>
            <a:r>
              <a:rPr lang="en-US" i="0" dirty="0"/>
              <a:t>Rhode Island Department of Health. (2023). </a:t>
            </a:r>
            <a:r>
              <a:rPr lang="en-US" sz="1800" i="1" dirty="0">
                <a:solidFill>
                  <a:srgbClr val="221E1F"/>
                </a:solidFill>
                <a:latin typeface="GOOZI M+ Frutiger LT Std"/>
              </a:rPr>
              <a:t>Acute Alcohol-Related Emergency Department Visits by Hospital Patient Count and Rate per 10,000 visits in Rhode Island, National Syndromic Surveillance System</a:t>
            </a:r>
            <a:r>
              <a:rPr lang="en-US" sz="1800" dirty="0">
                <a:solidFill>
                  <a:srgbClr val="221E1F"/>
                </a:solidFill>
                <a:latin typeface="GOOZI M+ Frutiger LT Std"/>
              </a:rPr>
              <a:t> [Table]</a:t>
            </a:r>
            <a:r>
              <a:rPr lang="en-US" i="0" dirty="0"/>
              <a:t>. https://ridoh-excessive-alcohol-surveillance-landing-page-rihealth.hub.arcgis.com/documents/be2cca0f05544f3992ef066abf67740e/about</a:t>
            </a:r>
          </a:p>
          <a:p>
            <a:endParaRPr lang="en-US" i="0" dirty="0"/>
          </a:p>
          <a:p>
            <a:r>
              <a:rPr lang="en-US" i="0" dirty="0"/>
              <a:t>15. </a:t>
            </a:r>
            <a:r>
              <a:rPr lang="en-US" dirty="0"/>
              <a:t>Rhode Island Department of Health. (2022). </a:t>
            </a:r>
            <a:r>
              <a:rPr lang="en-US" i="1" dirty="0"/>
              <a:t>Rhode Island Data Brief: Alcohol-Related Emergency Department Visits in Rhode Island, 2018-2021</a:t>
            </a:r>
            <a:r>
              <a:rPr lang="en-US" dirty="0"/>
              <a:t>. https://health.ri.gov/publications/reports/2018-20201Alcohol-ED-Visits.pdf</a:t>
            </a:r>
            <a:r>
              <a:rPr lang="en-US" dirty="0">
                <a:sym typeface="Arial"/>
              </a:rPr>
              <a:t>14</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841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0" name="Google Shape;8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513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0" name="Google Shape;8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9777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f588b18109_0_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f588b18109_0_6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232943" indent="0" defTabSz="931774" fontAlgn="base">
              <a:defRPr/>
            </a:pPr>
            <a:r>
              <a:rPr lang="en-US" sz="1800" dirty="0">
                <a:solidFill>
                  <a:srgbClr val="000000"/>
                </a:solidFill>
                <a:latin typeface="Arial" panose="020B0604020202020204" pitchFamily="34" charset="0"/>
              </a:rPr>
              <a:t>16. </a:t>
            </a:r>
            <a:r>
              <a:rPr lang="en-US" sz="2900" dirty="0"/>
              <a:t>Koob, G. F. (2024). Alcohol use disorder treatment: Problems and solutions. </a:t>
            </a:r>
            <a:r>
              <a:rPr lang="en-US" sz="2900" i="1" dirty="0"/>
              <a:t>Annual Review of Pharmacology and Toxicology</a:t>
            </a:r>
            <a:r>
              <a:rPr lang="en-US" sz="2900" dirty="0"/>
              <a:t>, </a:t>
            </a:r>
            <a:r>
              <a:rPr lang="en-US" sz="2900" i="1" dirty="0"/>
              <a:t>64</a:t>
            </a:r>
            <a:r>
              <a:rPr lang="en-US" sz="2900" dirty="0"/>
              <a:t>(1), 255–275. https://doi.org/10.1146/annurev-pharmtox-031323-115847 </a:t>
            </a:r>
          </a:p>
          <a:p>
            <a:pPr marL="232943" indent="0" fontAlgn="base"/>
            <a:endParaRPr lang="en-US" sz="1800" dirty="0">
              <a:solidFill>
                <a:srgbClr val="000000"/>
              </a:solidFill>
              <a:latin typeface="Arial" panose="020B0604020202020204" pitchFamily="34" charset="0"/>
            </a:endParaRPr>
          </a:p>
          <a:p>
            <a:pPr marL="232943" indent="0" fontAlgn="base"/>
            <a:r>
              <a:rPr lang="en-US" sz="1800" dirty="0">
                <a:solidFill>
                  <a:srgbClr val="000000"/>
                </a:solidFill>
                <a:latin typeface="Arial" panose="020B0604020202020204" pitchFamily="34" charset="0"/>
              </a:rPr>
              <a:t>17. American Society of Addiction Medicine. (2017). </a:t>
            </a:r>
            <a:r>
              <a:rPr lang="en-US" sz="1800" i="1" dirty="0">
                <a:solidFill>
                  <a:srgbClr val="000000"/>
                </a:solidFill>
                <a:latin typeface="Arial" panose="020B0604020202020204" pitchFamily="34" charset="0"/>
              </a:rPr>
              <a:t>Only 1 in 10 People With a Substance Use Disorder Receive Treatment</a:t>
            </a:r>
            <a:r>
              <a:rPr lang="en-US" sz="1800" dirty="0">
                <a:solidFill>
                  <a:srgbClr val="000000"/>
                </a:solidFill>
                <a:latin typeface="Arial" panose="020B0604020202020204" pitchFamily="34" charset="0"/>
              </a:rPr>
              <a:t> [Image]. https://pbs.twimg.com/media/DK6R-_lVoAEQYRU?format=png&amp;name=medium</a:t>
            </a:r>
          </a:p>
        </p:txBody>
      </p:sp>
      <p:sp>
        <p:nvSpPr>
          <p:cNvPr id="229" name="Google Shape;229;g2f588b18109_0_6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22</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f735024f2c_0_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f735024f2c_0_2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t>18. National Institute on Alcohol Abuse and Alcoholism. (2022). </a:t>
            </a:r>
            <a:r>
              <a:rPr lang="en-US" i="1" dirty="0"/>
              <a:t>Four Quadrant Model of Care for Co-Occurring Disorders </a:t>
            </a:r>
            <a:r>
              <a:rPr lang="en-US" i="0" dirty="0"/>
              <a:t>[Image]. https://www.niaaa.nih.gov/sites/default/themes/solstice/images/four-quadrant-model.svg</a:t>
            </a:r>
            <a:endParaRPr dirty="0"/>
          </a:p>
        </p:txBody>
      </p:sp>
      <p:sp>
        <p:nvSpPr>
          <p:cNvPr id="393" name="Google Shape;393;g2f735024f2c_0_2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23</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Witkiewitz, K., Litten, R. Z., &amp; Leggio, L. (2019). Advances in the science and treatment of alcohol use disorder. </a:t>
            </a:r>
            <a:r>
              <a:rPr lang="en-US" i="1" dirty="0"/>
              <a:t>Science advances</a:t>
            </a:r>
            <a:r>
              <a:rPr lang="en-US" dirty="0"/>
              <a:t>, </a:t>
            </a:r>
            <a:r>
              <a:rPr lang="en-US" i="1" dirty="0"/>
              <a:t>5</a:t>
            </a:r>
            <a:r>
              <a:rPr lang="en-US" dirty="0"/>
              <a:t>(9), eaax4043. https://doi.org/10.1126/sciadv.aax4043</a:t>
            </a:r>
          </a:p>
          <a:p>
            <a:endParaRPr lang="en-US" dirty="0"/>
          </a:p>
          <a:p>
            <a:r>
              <a:rPr lang="en-US" dirty="0"/>
              <a:t>20. RI SBIRT. (n.d.). </a:t>
            </a:r>
            <a:r>
              <a:rPr lang="en-US" i="1" dirty="0"/>
              <a:t>We Ask Everyone </a:t>
            </a:r>
            <a:r>
              <a:rPr lang="en-US" dirty="0"/>
              <a:t>[Image]. https://risbirt.org/wp-content/uploads/2019/06/risbirt-poster-ask-everyone11x17.pdf</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5175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738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f735024f2c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f735024f2c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lnSpc>
                <a:spcPct val="115000"/>
              </a:lnSpc>
              <a:buClr>
                <a:schemeClr val="dk1"/>
              </a:buClr>
              <a:buSzPts val="1100"/>
            </a:pPr>
            <a:r>
              <a:rPr lang="en-US" dirty="0"/>
              <a:t>21. Desert Cove Recovery. (n.d.). </a:t>
            </a:r>
            <a:r>
              <a:rPr lang="en-US" i="1" dirty="0"/>
              <a:t>Breaking The Cycle: Integrated Treatment for Alcoholism and Co-Occurring Disorders </a:t>
            </a:r>
            <a:r>
              <a:rPr lang="en-US" i="0" dirty="0"/>
              <a:t>[Image]. </a:t>
            </a:r>
            <a:r>
              <a:rPr lang="en-US" dirty="0"/>
              <a:t>https://encrypted tbn0.gstatic.com/images?q=tbn:ANd9GcRdKbBoBOldc4mKTY59OxdVMqBtngqNUJ2RsvHhJWfO6p4i8NaG_DITrQAJRvH7zO8aytI&amp;usqp=CAU</a:t>
            </a:r>
            <a:endParaRPr dirty="0"/>
          </a:p>
        </p:txBody>
      </p:sp>
      <p:sp>
        <p:nvSpPr>
          <p:cNvPr id="446" name="Google Shape;446;g2f735024f2c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26</a:t>
            </a:fld>
            <a:endParaRPr dirty="0"/>
          </a:p>
        </p:txBody>
      </p:sp>
    </p:spTree>
    <p:extLst>
      <p:ext uri="{BB962C8B-B14F-4D97-AF65-F5344CB8AC3E}">
        <p14:creationId xmlns:p14="http://schemas.microsoft.com/office/powerpoint/2010/main" val="1099962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f735024f2c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f735024f2c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defTabSz="931774">
              <a:lnSpc>
                <a:spcPct val="115000"/>
              </a:lnSpc>
              <a:buClr>
                <a:schemeClr val="dk1"/>
              </a:buClr>
              <a:buSzPts val="1100"/>
              <a:defRPr/>
            </a:pPr>
            <a:r>
              <a:rPr lang="en-US" dirty="0"/>
              <a:t>22. </a:t>
            </a:r>
            <a:r>
              <a:rPr lang="en-US" dirty="0">
                <a:effectLst/>
              </a:rPr>
              <a:t>Watkins, K. E., Ober, A. J., Lamp, K., Lind, M., </a:t>
            </a:r>
            <a:r>
              <a:rPr lang="en-US" dirty="0" err="1">
                <a:effectLst/>
              </a:rPr>
              <a:t>Setodji</a:t>
            </a:r>
            <a:r>
              <a:rPr lang="en-US" dirty="0">
                <a:effectLst/>
              </a:rPr>
              <a:t>, C., </a:t>
            </a:r>
            <a:r>
              <a:rPr lang="en-US" dirty="0" err="1">
                <a:effectLst/>
              </a:rPr>
              <a:t>Osilla</a:t>
            </a:r>
            <a:r>
              <a:rPr lang="en-US" dirty="0">
                <a:effectLst/>
              </a:rPr>
              <a:t>, K. C., Hunter, S. B., McCullough, C. M., Becker, K., </a:t>
            </a:r>
            <a:r>
              <a:rPr lang="en-US" dirty="0" err="1">
                <a:effectLst/>
              </a:rPr>
              <a:t>Iyiewuare</a:t>
            </a:r>
            <a:r>
              <a:rPr lang="en-US" dirty="0">
                <a:effectLst/>
              </a:rPr>
              <a:t>, P. O., Diamant, A., </a:t>
            </a:r>
            <a:r>
              <a:rPr lang="en-US" dirty="0" err="1">
                <a:effectLst/>
              </a:rPr>
              <a:t>Heinzerling</a:t>
            </a:r>
            <a:r>
              <a:rPr lang="en-US" dirty="0">
                <a:effectLst/>
              </a:rPr>
              <a:t>, K., &amp; Pincus, H. A. (2017). Collaborative care for opioid and alcohol use disorders in primary care. </a:t>
            </a:r>
            <a:r>
              <a:rPr lang="en-US" i="1" dirty="0">
                <a:effectLst/>
              </a:rPr>
              <a:t>JAMA Internal Medicine</a:t>
            </a:r>
            <a:r>
              <a:rPr lang="en-US" dirty="0">
                <a:effectLst/>
              </a:rPr>
              <a:t>, </a:t>
            </a:r>
            <a:r>
              <a:rPr lang="en-US" i="1" dirty="0">
                <a:effectLst/>
              </a:rPr>
              <a:t>177</a:t>
            </a:r>
            <a:r>
              <a:rPr lang="en-US" dirty="0">
                <a:effectLst/>
              </a:rPr>
              <a:t>(10), 1480. https://doi.org/10.1001/jamainternmed.2017.3947 </a:t>
            </a:r>
          </a:p>
          <a:p>
            <a:pPr marL="0" indent="0">
              <a:lnSpc>
                <a:spcPct val="115000"/>
              </a:lnSpc>
              <a:buClr>
                <a:schemeClr val="dk1"/>
              </a:buClr>
              <a:buSzPts val="1100"/>
            </a:pPr>
            <a:endParaRPr dirty="0"/>
          </a:p>
        </p:txBody>
      </p:sp>
      <p:sp>
        <p:nvSpPr>
          <p:cNvPr id="446" name="Google Shape;446;g2f735024f2c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27</a:t>
            </a:fld>
            <a:endParaRPr dirty="0"/>
          </a:p>
        </p:txBody>
      </p:sp>
    </p:spTree>
    <p:extLst>
      <p:ext uri="{BB962C8B-B14F-4D97-AF65-F5344CB8AC3E}">
        <p14:creationId xmlns:p14="http://schemas.microsoft.com/office/powerpoint/2010/main" val="1548920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23. </a:t>
            </a:r>
            <a:r>
              <a:rPr lang="en-US" b="0" i="0" dirty="0">
                <a:solidFill>
                  <a:srgbClr val="212121"/>
                </a:solidFill>
                <a:latin typeface="Roboto"/>
                <a:ea typeface="Roboto"/>
                <a:cs typeface="Roboto"/>
                <a:sym typeface="Roboto"/>
              </a:rPr>
              <a:t>Bradley KA, Ludman EJ, Chavez LJ, Bobb JF, Ruedebusch SJ, Achtmeyer CE, Merrill JO, Saxon AJ, Caldeiro RM, Greenberg DM, Lee AK, Richards JE, Thomas RM, Matson TE, Williams EC, Hawkins E, Lapham G, &amp; Kivlahan DR. Patient-centered primary care for adults at high risk for AUDs: the Choosing Healthier Drinking Options In primary CarE (CHOICE) trial. Addict Sci Clin Pract. 2017 May 17;12(1):15. doi: 10.1186/s13722-017-0080-2. PMID: 28514963; PMCID: PMC5436432.</a:t>
            </a:r>
            <a:endParaRPr dirty="0"/>
          </a:p>
        </p:txBody>
      </p:sp>
      <p:sp>
        <p:nvSpPr>
          <p:cNvPr id="280" name="Google Shape;280;p1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28</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f735024f2c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f735024f2c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lnSpc>
                <a:spcPct val="115000"/>
              </a:lnSpc>
              <a:buClr>
                <a:schemeClr val="dk1"/>
              </a:buClr>
              <a:buSzPts val="1100"/>
            </a:pPr>
            <a:r>
              <a:rPr lang="en-US" sz="1100" dirty="0">
                <a:solidFill>
                  <a:srgbClr val="212121"/>
                </a:solidFill>
                <a:highlight>
                  <a:schemeClr val="lt1"/>
                </a:highlight>
                <a:latin typeface="Arial"/>
                <a:ea typeface="Arial"/>
                <a:cs typeface="Arial"/>
                <a:sym typeface="Arial"/>
              </a:rPr>
              <a:t>24. Cohen AJ, Russell LE, Elwy AR, Mitchell KM, Cornell PY, Silva JW, Moy E, Kennedy MA. Adaptation of a social risk screening and referral initiative across clinical populations, settings, and contexts in the Department of Veterans Affairs Health System. Front Health Serv. 2023 Jan 30;2:958969. doi: 10.3389/frhs.2022.958969</a:t>
            </a:r>
            <a:endParaRPr dirty="0"/>
          </a:p>
        </p:txBody>
      </p:sp>
      <p:sp>
        <p:nvSpPr>
          <p:cNvPr id="446" name="Google Shape;446;g2f735024f2c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29</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a:t>
            </a:r>
            <a:r>
              <a:rPr lang="en-US" dirty="0">
                <a:effectLst/>
              </a:rPr>
              <a:t>Stanojlović, M., &amp; Davidson, L. (2021). Targeting the barriers in the substance use disorder continuum of care with Peer Recovery Support. </a:t>
            </a:r>
            <a:r>
              <a:rPr lang="en-US" i="1" dirty="0">
                <a:effectLst/>
              </a:rPr>
              <a:t>Substance Abuse: Research and Treatment</a:t>
            </a:r>
            <a:r>
              <a:rPr lang="en-US" dirty="0">
                <a:effectLst/>
              </a:rPr>
              <a:t>, </a:t>
            </a:r>
            <a:r>
              <a:rPr lang="en-US" i="1" dirty="0">
                <a:effectLst/>
              </a:rPr>
              <a:t>15</a:t>
            </a:r>
            <a:r>
              <a:rPr lang="en-US" dirty="0">
                <a:effectLst/>
              </a:rPr>
              <a:t>, 117822182097698. https://doi.org/10.1177/1178221820976988 </a:t>
            </a:r>
          </a:p>
          <a:p>
            <a:pPr marL="465887" indent="-232943" defTabSz="931774">
              <a:defRPr/>
            </a:pPr>
            <a:endParaRPr lang="en-US" dirty="0"/>
          </a:p>
          <a:p>
            <a:pPr marL="465887" indent="-232943" defTabSz="931774">
              <a:defRPr/>
            </a:pPr>
            <a:r>
              <a:rPr lang="en-US" dirty="0"/>
              <a:t>26. Stanojlović, M., &amp; Davidson, L. (2021). Table 1. Framework of SUD care continuum based on the stages of recovery and opioid use disorder cascade of care [Table]. </a:t>
            </a:r>
            <a:r>
              <a:rPr lang="en-US" i="1" dirty="0"/>
              <a:t>Substance Abuse: Research and Treatment, </a:t>
            </a:r>
            <a:r>
              <a:rPr lang="en-US" i="1" dirty="0">
                <a:effectLst/>
              </a:rPr>
              <a:t>15</a:t>
            </a:r>
            <a:r>
              <a:rPr lang="en-US" dirty="0">
                <a:effectLst/>
              </a:rPr>
              <a:t>, 117822182097698. https://doi.org/10.1177/1178221820976988 </a:t>
            </a:r>
          </a:p>
          <a:p>
            <a:pPr marL="465887" indent="-232943" defTabSz="931774">
              <a:defRP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82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defTabSz="931774">
              <a:buClrTx/>
              <a:defRPr/>
            </a:pPr>
            <a:fld id="{FAE1B0A2-8D7F-4C5D-B0C8-01058094F5DE}" type="slidenum">
              <a:rPr lang="en-US" sz="1200" kern="1200">
                <a:solidFill>
                  <a:prstClr val="black"/>
                </a:solidFill>
                <a:latin typeface="Calibri" panose="020F0502020204030204"/>
                <a:ea typeface="+mn-ea"/>
                <a:cs typeface="+mn-cs"/>
              </a:rPr>
              <a:pPr algn="r" defTabSz="931774">
                <a:buClrTx/>
                <a:defRPr/>
              </a:pPr>
              <a:t>3</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56443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f735024f2c_0_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f735024f2c_0_2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t>18. National Institute on Alcohol Abuse and Alcoholism. (2022). </a:t>
            </a:r>
            <a:r>
              <a:rPr lang="en-US" i="1" dirty="0"/>
              <a:t>Four Quadrant Model of Care for Co-Occurring Disorders </a:t>
            </a:r>
            <a:r>
              <a:rPr lang="en-US" i="0" dirty="0"/>
              <a:t>[Image]. https://www.niaaa.nih.gov/sites/default/themes/solstice/images/four-quadrant-model.svg</a:t>
            </a:r>
            <a:endParaRPr lang="en-US" dirty="0"/>
          </a:p>
        </p:txBody>
      </p:sp>
      <p:sp>
        <p:nvSpPr>
          <p:cNvPr id="393" name="Google Shape;393;g2f735024f2c_0_2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31</a:t>
            </a:fld>
            <a:endParaRPr dirty="0"/>
          </a:p>
        </p:txBody>
      </p:sp>
    </p:spTree>
    <p:extLst>
      <p:ext uri="{BB962C8B-B14F-4D97-AF65-F5344CB8AC3E}">
        <p14:creationId xmlns:p14="http://schemas.microsoft.com/office/powerpoint/2010/main" val="3009714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6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dirty="0"/>
          </a:p>
        </p:txBody>
      </p:sp>
      <p:sp>
        <p:nvSpPr>
          <p:cNvPr id="461" name="Google Shape;461;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4289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9961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088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0" name="Google Shape;8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r>
              <a:rPr lang="en-US" dirty="0"/>
              <a:t>All – Pat last then Introduces the Practices </a:t>
            </a:r>
            <a:endParaRPr dirty="0"/>
          </a:p>
        </p:txBody>
      </p:sp>
      <p:sp>
        <p:nvSpPr>
          <p:cNvPr id="203" name="Google Shape;20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r>
              <a:rPr lang="en-US" dirty="0"/>
              <a:t>Linda </a:t>
            </a:r>
            <a:endParaRPr dirty="0"/>
          </a:p>
        </p:txBody>
      </p:sp>
      <p:sp>
        <p:nvSpPr>
          <p:cNvPr id="80" name="Google Shape;8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722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0" name="Google Shape;8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24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0" name="Google Shape;8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503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588b18109_0_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f588b18109_0_16: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349415" indent="-349415">
              <a:lnSpc>
                <a:spcPct val="150000"/>
              </a:lnSpc>
              <a:buFont typeface="+mj-lt"/>
              <a:buAutoNum type="arabicPeriod"/>
            </a:pPr>
            <a:r>
              <a:rPr lang="en-US" sz="1000" dirty="0">
                <a:latin typeface="Arial"/>
                <a:ea typeface="Arial"/>
                <a:cs typeface="Arial"/>
                <a:sym typeface="Arial"/>
              </a:rPr>
              <a:t>American Psychiatric Association. (2013). Substance-Related and Addictive Disorders. In </a:t>
            </a:r>
            <a:r>
              <a:rPr lang="en-US" sz="1000" i="1" dirty="0">
                <a:latin typeface="Arial"/>
                <a:ea typeface="Arial"/>
                <a:cs typeface="Arial"/>
                <a:sym typeface="Arial"/>
              </a:rPr>
              <a:t>Diagnostic and statistical manual of mental disorders </a:t>
            </a:r>
            <a:r>
              <a:rPr lang="en-US" sz="1000" dirty="0">
                <a:latin typeface="Arial"/>
                <a:ea typeface="Arial"/>
                <a:cs typeface="Arial"/>
                <a:sym typeface="Arial"/>
              </a:rPr>
              <a:t>(5</a:t>
            </a:r>
            <a:r>
              <a:rPr lang="en-US" sz="1000" baseline="30000" dirty="0">
                <a:latin typeface="Arial"/>
                <a:ea typeface="Arial"/>
                <a:cs typeface="Arial"/>
                <a:sym typeface="Arial"/>
              </a:rPr>
              <a:t>th</a:t>
            </a:r>
            <a:r>
              <a:rPr lang="en-US" sz="1000" dirty="0">
                <a:latin typeface="Arial"/>
                <a:ea typeface="Arial"/>
                <a:cs typeface="Arial"/>
                <a:sym typeface="Arial"/>
              </a:rPr>
              <a:t> ed.). https://doi-org.ric.idm.oclc.org/10.1176/appi.books.9780890425787.x16_Substance_Related</a:t>
            </a:r>
            <a:r>
              <a:rPr lang="en-US" sz="1000">
                <a:latin typeface="Arial"/>
                <a:ea typeface="Arial"/>
                <a:cs typeface="Arial"/>
                <a:sym typeface="Arial"/>
              </a:rPr>
              <a:t>_Disorders</a:t>
            </a:r>
          </a:p>
          <a:p>
            <a:pPr marL="349415" indent="-349415">
              <a:lnSpc>
                <a:spcPct val="150000"/>
              </a:lnSpc>
              <a:buFont typeface="+mj-lt"/>
              <a:buAutoNum type="arabicPeriod"/>
            </a:pPr>
            <a:r>
              <a:rPr lang="en-US">
                <a:effectLst/>
              </a:rPr>
              <a:t>U</a:t>
            </a:r>
            <a:r>
              <a:rPr lang="en-US" dirty="0">
                <a:effectLst/>
              </a:rPr>
              <a:t>.S. Department of Health and Human Services. (n.d.). </a:t>
            </a:r>
            <a:r>
              <a:rPr lang="en-US" i="1" dirty="0">
                <a:effectLst/>
              </a:rPr>
              <a:t>Alcohol and the human body</a:t>
            </a:r>
            <a:r>
              <a:rPr lang="en-US" dirty="0">
                <a:effectLst/>
              </a:rPr>
              <a:t>. National Institute on Alcohol Abuse and Alcoholism. https://www.niaaa.nih.gov/alcohols-effects-health/alcohol-topics/alcohol-facts-and-statistics/alcohol-and-human-body </a:t>
            </a:r>
          </a:p>
          <a:p>
            <a:pPr marL="465887" indent="-297650">
              <a:buSzPts val="1000"/>
              <a:buFont typeface="Arial"/>
              <a:buAutoNum type="arabicPeriod"/>
            </a:pPr>
            <a:endParaRPr lang="en-US" sz="1000" dirty="0">
              <a:latin typeface="Arial"/>
              <a:ea typeface="Arial"/>
              <a:cs typeface="Arial"/>
              <a:sym typeface="Arial"/>
            </a:endParaRPr>
          </a:p>
        </p:txBody>
      </p:sp>
      <p:sp>
        <p:nvSpPr>
          <p:cNvPr id="110" name="Google Shape;110;g2f588b18109_0_16: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10</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
        <p:nvSpPr>
          <p:cNvPr id="23" name="Google Shape;23;p68"/>
          <p:cNvSpPr/>
          <p:nvPr/>
        </p:nvSpPr>
        <p:spPr>
          <a:xfrm rot="10800000">
            <a:off x="0" y="0"/>
            <a:ext cx="12192000" cy="69546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 name="Google Shape;24;p68"/>
          <p:cNvSpPr/>
          <p:nvPr/>
        </p:nvSpPr>
        <p:spPr>
          <a:xfrm>
            <a:off x="-1" y="96478"/>
            <a:ext cx="12192000" cy="721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b="0" i="0" u="none" strike="noStrike" cap="none" dirty="0">
              <a:solidFill>
                <a:schemeClr val="lt1"/>
              </a:solidFill>
              <a:latin typeface="Calibri"/>
              <a:ea typeface="Calibri"/>
              <a:cs typeface="Calibri"/>
              <a:sym typeface="Calibri"/>
            </a:endParaRPr>
          </a:p>
        </p:txBody>
      </p:sp>
      <p:sp>
        <p:nvSpPr>
          <p:cNvPr id="25" name="Google Shape;25;p68"/>
          <p:cNvSpPr txBox="1">
            <a:spLocks noGrp="1"/>
          </p:cNvSpPr>
          <p:nvPr>
            <p:ph type="ctrTitle"/>
          </p:nvPr>
        </p:nvSpPr>
        <p:spPr>
          <a:xfrm>
            <a:off x="601578" y="2710929"/>
            <a:ext cx="10873498" cy="11775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2"/>
              <a:buFont typeface="Calibri"/>
              <a:buNone/>
              <a:defRPr sz="540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68"/>
          <p:cNvSpPr txBox="1">
            <a:spLocks noGrp="1"/>
          </p:cNvSpPr>
          <p:nvPr>
            <p:ph type="subTitle" idx="1"/>
          </p:nvPr>
        </p:nvSpPr>
        <p:spPr>
          <a:xfrm>
            <a:off x="601578" y="4266996"/>
            <a:ext cx="10873498" cy="1006120"/>
          </a:xfrm>
          <a:prstGeom prst="rect">
            <a:avLst/>
          </a:prstGeom>
          <a:noFill/>
          <a:ln>
            <a:noFill/>
          </a:ln>
        </p:spPr>
        <p:txBody>
          <a:bodyPr spcFirstLastPara="1" wrap="square" lIns="91425" tIns="45700" rIns="91425" bIns="45700" anchor="t" anchorCtr="0">
            <a:normAutofit/>
          </a:bodyPr>
          <a:lstStyle>
            <a:lvl1pPr marR="0" lvl="0" algn="l">
              <a:lnSpc>
                <a:spcPct val="120000"/>
              </a:lnSpc>
              <a:spcBef>
                <a:spcPts val="0"/>
              </a:spcBef>
              <a:spcAft>
                <a:spcPts val="0"/>
              </a:spcAft>
              <a:buClr>
                <a:schemeClr val="dk1"/>
              </a:buClr>
              <a:buSzPts val="2400"/>
              <a:buFont typeface="Arial"/>
              <a:buNone/>
              <a:defRPr sz="2400" b="0">
                <a:solidFill>
                  <a:schemeClr val="dk1"/>
                </a:solidFill>
                <a:latin typeface="Calibri"/>
                <a:ea typeface="Calibri"/>
                <a:cs typeface="Calibri"/>
                <a:sym typeface="Calibri"/>
              </a:defRPr>
            </a:lvl1pPr>
            <a:lvl2pPr lvl="1" algn="ctr">
              <a:lnSpc>
                <a:spcPct val="90000"/>
              </a:lnSpc>
              <a:spcBef>
                <a:spcPts val="499"/>
              </a:spcBef>
              <a:spcAft>
                <a:spcPts val="0"/>
              </a:spcAft>
              <a:buClr>
                <a:schemeClr val="dk1"/>
              </a:buClr>
              <a:buSzPts val="2001"/>
              <a:buNone/>
              <a:defRPr sz="2001"/>
            </a:lvl2pPr>
            <a:lvl3pPr lvl="2" algn="ctr">
              <a:lnSpc>
                <a:spcPct val="90000"/>
              </a:lnSpc>
              <a:spcBef>
                <a:spcPts val="499"/>
              </a:spcBef>
              <a:spcAft>
                <a:spcPts val="0"/>
              </a:spcAft>
              <a:buClr>
                <a:schemeClr val="dk1"/>
              </a:buClr>
              <a:buSzPts val="1801"/>
              <a:buNone/>
              <a:defRPr sz="1801"/>
            </a:lvl3pPr>
            <a:lvl4pPr lvl="3" algn="ctr">
              <a:lnSpc>
                <a:spcPct val="90000"/>
              </a:lnSpc>
              <a:spcBef>
                <a:spcPts val="499"/>
              </a:spcBef>
              <a:spcAft>
                <a:spcPts val="0"/>
              </a:spcAft>
              <a:buClr>
                <a:schemeClr val="dk1"/>
              </a:buClr>
              <a:buSzPts val="1600"/>
              <a:buNone/>
              <a:defRPr sz="1600"/>
            </a:lvl4pPr>
            <a:lvl5pPr lvl="4" algn="ctr">
              <a:lnSpc>
                <a:spcPct val="90000"/>
              </a:lnSpc>
              <a:spcBef>
                <a:spcPts val="499"/>
              </a:spcBef>
              <a:spcAft>
                <a:spcPts val="0"/>
              </a:spcAft>
              <a:buClr>
                <a:schemeClr val="dk1"/>
              </a:buClr>
              <a:buSzPts val="1600"/>
              <a:buNone/>
              <a:defRPr sz="1600"/>
            </a:lvl5pPr>
            <a:lvl6pPr lvl="5" algn="ctr">
              <a:lnSpc>
                <a:spcPct val="90000"/>
              </a:lnSpc>
              <a:spcBef>
                <a:spcPts val="499"/>
              </a:spcBef>
              <a:spcAft>
                <a:spcPts val="0"/>
              </a:spcAft>
              <a:buClr>
                <a:schemeClr val="dk1"/>
              </a:buClr>
              <a:buSzPts val="1600"/>
              <a:buNone/>
              <a:defRPr sz="1600"/>
            </a:lvl6pPr>
            <a:lvl7pPr lvl="6" algn="ctr">
              <a:lnSpc>
                <a:spcPct val="90000"/>
              </a:lnSpc>
              <a:spcBef>
                <a:spcPts val="499"/>
              </a:spcBef>
              <a:spcAft>
                <a:spcPts val="0"/>
              </a:spcAft>
              <a:buClr>
                <a:schemeClr val="dk1"/>
              </a:buClr>
              <a:buSzPts val="1600"/>
              <a:buNone/>
              <a:defRPr sz="1600"/>
            </a:lvl7pPr>
            <a:lvl8pPr lvl="7" algn="ctr">
              <a:lnSpc>
                <a:spcPct val="90000"/>
              </a:lnSpc>
              <a:spcBef>
                <a:spcPts val="499"/>
              </a:spcBef>
              <a:spcAft>
                <a:spcPts val="0"/>
              </a:spcAft>
              <a:buClr>
                <a:schemeClr val="dk1"/>
              </a:buClr>
              <a:buSzPts val="1600"/>
              <a:buNone/>
              <a:defRPr sz="1600"/>
            </a:lvl8pPr>
            <a:lvl9pPr lvl="8" algn="ctr">
              <a:lnSpc>
                <a:spcPct val="90000"/>
              </a:lnSpc>
              <a:spcBef>
                <a:spcPts val="499"/>
              </a:spcBef>
              <a:spcAft>
                <a:spcPts val="0"/>
              </a:spcAft>
              <a:buClr>
                <a:schemeClr val="dk1"/>
              </a:buClr>
              <a:buSzPts val="1600"/>
              <a:buNone/>
              <a:defRPr sz="1600"/>
            </a:lvl9pPr>
          </a:lstStyle>
          <a:p>
            <a:endParaRPr/>
          </a:p>
        </p:txBody>
      </p:sp>
      <p:sp>
        <p:nvSpPr>
          <p:cNvPr id="27" name="Google Shape;27;p68"/>
          <p:cNvSpPr/>
          <p:nvPr/>
        </p:nvSpPr>
        <p:spPr>
          <a:xfrm>
            <a:off x="0" y="6297770"/>
            <a:ext cx="12192000" cy="560232"/>
          </a:xfrm>
          <a:prstGeom prst="rect">
            <a:avLst/>
          </a:prstGeom>
          <a:solidFill>
            <a:srgbClr val="F7B3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b="0" i="0" u="none" strike="noStrike" cap="none" dirty="0">
              <a:solidFill>
                <a:schemeClr val="lt1"/>
              </a:solidFill>
              <a:latin typeface="Calibri"/>
              <a:ea typeface="Calibri"/>
              <a:cs typeface="Calibri"/>
              <a:sym typeface="Calibri"/>
            </a:endParaRPr>
          </a:p>
        </p:txBody>
      </p:sp>
      <p:pic>
        <p:nvPicPr>
          <p:cNvPr id="28" name="Google Shape;28;p68"/>
          <p:cNvPicPr preferRelativeResize="0"/>
          <p:nvPr/>
        </p:nvPicPr>
        <p:blipFill rotWithShape="1">
          <a:blip r:embed="rId2">
            <a:alphaModFix/>
          </a:blip>
          <a:srcRect/>
          <a:stretch/>
        </p:blipFill>
        <p:spPr>
          <a:xfrm>
            <a:off x="3556006" y="921308"/>
            <a:ext cx="5079987" cy="1411106"/>
          </a:xfrm>
          <a:prstGeom prst="rect">
            <a:avLst/>
          </a:prstGeom>
          <a:noFill/>
          <a:ln>
            <a:noFill/>
          </a:ln>
        </p:spPr>
      </p:pic>
      <p:sp>
        <p:nvSpPr>
          <p:cNvPr id="29" name="Google Shape;29;p68"/>
          <p:cNvSpPr/>
          <p:nvPr/>
        </p:nvSpPr>
        <p:spPr>
          <a:xfrm>
            <a:off x="3915534" y="5873038"/>
            <a:ext cx="4245586" cy="42473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1" u="none" strike="noStrike" cap="none" dirty="0">
                <a:solidFill>
                  <a:schemeClr val="dk1"/>
                </a:solidFill>
                <a:latin typeface="Arial"/>
                <a:ea typeface="Arial"/>
                <a:cs typeface="Arial"/>
                <a:sym typeface="Arial"/>
              </a:rPr>
              <a:t>Care Transformation Collaborative of RI</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3"/>
        <p:cNvGrpSpPr/>
        <p:nvPr/>
      </p:nvGrpSpPr>
      <p:grpSpPr>
        <a:xfrm>
          <a:off x="0" y="0"/>
          <a:ext cx="0" cy="0"/>
          <a:chOff x="0" y="0"/>
          <a:chExt cx="0" cy="0"/>
        </a:xfrm>
      </p:grpSpPr>
      <p:sp>
        <p:nvSpPr>
          <p:cNvPr id="34" name="Google Shape;34;p70"/>
          <p:cNvSpPr txBox="1">
            <a:spLocks noGrp="1"/>
          </p:cNvSpPr>
          <p:nvPr>
            <p:ph type="title"/>
          </p:nvPr>
        </p:nvSpPr>
        <p:spPr>
          <a:xfrm>
            <a:off x="839787" y="641683"/>
            <a:ext cx="10515601" cy="1049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0"/>
          <p:cNvSpPr txBox="1">
            <a:spLocks noGrp="1"/>
          </p:cNvSpPr>
          <p:nvPr>
            <p:ph type="body" idx="1"/>
          </p:nvPr>
        </p:nvSpPr>
        <p:spPr>
          <a:xfrm>
            <a:off x="839790" y="1681164"/>
            <a:ext cx="51577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36" name="Google Shape;36;p70"/>
          <p:cNvSpPr txBox="1">
            <a:spLocks noGrp="1"/>
          </p:cNvSpPr>
          <p:nvPr>
            <p:ph type="body" idx="2"/>
          </p:nvPr>
        </p:nvSpPr>
        <p:spPr>
          <a:xfrm>
            <a:off x="839790" y="2505075"/>
            <a:ext cx="51577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7" name="Google Shape;37;p70"/>
          <p:cNvSpPr txBox="1">
            <a:spLocks noGrp="1"/>
          </p:cNvSpPr>
          <p:nvPr>
            <p:ph type="body" idx="3"/>
          </p:nvPr>
        </p:nvSpPr>
        <p:spPr>
          <a:xfrm>
            <a:off x="6172202" y="1681164"/>
            <a:ext cx="51831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38" name="Google Shape;38;p70"/>
          <p:cNvSpPr txBox="1">
            <a:spLocks noGrp="1"/>
          </p:cNvSpPr>
          <p:nvPr>
            <p:ph type="body" idx="4"/>
          </p:nvPr>
        </p:nvSpPr>
        <p:spPr>
          <a:xfrm>
            <a:off x="6172202"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7355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46"/>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6"/>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4895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2"/>
        <p:cNvGrpSpPr/>
        <p:nvPr/>
      </p:nvGrpSpPr>
      <p:grpSpPr>
        <a:xfrm>
          <a:off x="0" y="0"/>
          <a:ext cx="0" cy="0"/>
          <a:chOff x="0" y="0"/>
          <a:chExt cx="0" cy="0"/>
        </a:xfrm>
      </p:grpSpPr>
      <p:sp>
        <p:nvSpPr>
          <p:cNvPr id="73" name="Google Shape;73;p49"/>
          <p:cNvSpPr txBox="1">
            <a:spLocks noGrp="1"/>
          </p:cNvSpPr>
          <p:nvPr>
            <p:ph type="ctrTitle"/>
          </p:nvPr>
        </p:nvSpPr>
        <p:spPr>
          <a:xfrm>
            <a:off x="601578" y="2710929"/>
            <a:ext cx="10873498" cy="11775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2"/>
              <a:buFont typeface="Calibri"/>
              <a:buNone/>
              <a:defRPr sz="540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9"/>
          <p:cNvSpPr txBox="1">
            <a:spLocks noGrp="1"/>
          </p:cNvSpPr>
          <p:nvPr>
            <p:ph type="subTitle" idx="1"/>
          </p:nvPr>
        </p:nvSpPr>
        <p:spPr>
          <a:xfrm>
            <a:off x="601578" y="4266996"/>
            <a:ext cx="10873498" cy="1006120"/>
          </a:xfrm>
          <a:prstGeom prst="rect">
            <a:avLst/>
          </a:prstGeom>
          <a:noFill/>
          <a:ln>
            <a:noFill/>
          </a:ln>
        </p:spPr>
        <p:txBody>
          <a:bodyPr spcFirstLastPara="1" wrap="square" lIns="91425" tIns="45700" rIns="91425" bIns="45700" anchor="t" anchorCtr="0">
            <a:normAutofit/>
          </a:bodyPr>
          <a:lstStyle>
            <a:lvl1pPr marR="0" lvl="0" algn="l">
              <a:lnSpc>
                <a:spcPct val="120000"/>
              </a:lnSpc>
              <a:spcBef>
                <a:spcPts val="0"/>
              </a:spcBef>
              <a:spcAft>
                <a:spcPts val="0"/>
              </a:spcAft>
              <a:buClr>
                <a:schemeClr val="dk1"/>
              </a:buClr>
              <a:buSzPts val="2400"/>
              <a:buFont typeface="Arial"/>
              <a:buNone/>
              <a:defRPr sz="2400" b="0">
                <a:solidFill>
                  <a:schemeClr val="dk1"/>
                </a:solidFill>
                <a:latin typeface="Calibri"/>
                <a:ea typeface="Calibri"/>
                <a:cs typeface="Calibri"/>
                <a:sym typeface="Calibri"/>
              </a:defRPr>
            </a:lvl1pPr>
            <a:lvl2pPr lvl="1" algn="ctr">
              <a:lnSpc>
                <a:spcPct val="90000"/>
              </a:lnSpc>
              <a:spcBef>
                <a:spcPts val="499"/>
              </a:spcBef>
              <a:spcAft>
                <a:spcPts val="0"/>
              </a:spcAft>
              <a:buClr>
                <a:schemeClr val="dk1"/>
              </a:buClr>
              <a:buSzPts val="2001"/>
              <a:buNone/>
              <a:defRPr sz="2001"/>
            </a:lvl2pPr>
            <a:lvl3pPr lvl="2" algn="ctr">
              <a:lnSpc>
                <a:spcPct val="90000"/>
              </a:lnSpc>
              <a:spcBef>
                <a:spcPts val="499"/>
              </a:spcBef>
              <a:spcAft>
                <a:spcPts val="0"/>
              </a:spcAft>
              <a:buClr>
                <a:schemeClr val="dk1"/>
              </a:buClr>
              <a:buSzPts val="1801"/>
              <a:buNone/>
              <a:defRPr sz="1801"/>
            </a:lvl3pPr>
            <a:lvl4pPr lvl="3" algn="ctr">
              <a:lnSpc>
                <a:spcPct val="90000"/>
              </a:lnSpc>
              <a:spcBef>
                <a:spcPts val="499"/>
              </a:spcBef>
              <a:spcAft>
                <a:spcPts val="0"/>
              </a:spcAft>
              <a:buClr>
                <a:schemeClr val="dk1"/>
              </a:buClr>
              <a:buSzPts val="1600"/>
              <a:buNone/>
              <a:defRPr sz="1600"/>
            </a:lvl4pPr>
            <a:lvl5pPr lvl="4" algn="ctr">
              <a:lnSpc>
                <a:spcPct val="90000"/>
              </a:lnSpc>
              <a:spcBef>
                <a:spcPts val="499"/>
              </a:spcBef>
              <a:spcAft>
                <a:spcPts val="0"/>
              </a:spcAft>
              <a:buClr>
                <a:schemeClr val="dk1"/>
              </a:buClr>
              <a:buSzPts val="1600"/>
              <a:buNone/>
              <a:defRPr sz="1600"/>
            </a:lvl5pPr>
            <a:lvl6pPr lvl="5" algn="ctr">
              <a:lnSpc>
                <a:spcPct val="90000"/>
              </a:lnSpc>
              <a:spcBef>
                <a:spcPts val="499"/>
              </a:spcBef>
              <a:spcAft>
                <a:spcPts val="0"/>
              </a:spcAft>
              <a:buClr>
                <a:schemeClr val="dk1"/>
              </a:buClr>
              <a:buSzPts val="1600"/>
              <a:buNone/>
              <a:defRPr sz="1600"/>
            </a:lvl6pPr>
            <a:lvl7pPr lvl="6" algn="ctr">
              <a:lnSpc>
                <a:spcPct val="90000"/>
              </a:lnSpc>
              <a:spcBef>
                <a:spcPts val="499"/>
              </a:spcBef>
              <a:spcAft>
                <a:spcPts val="0"/>
              </a:spcAft>
              <a:buClr>
                <a:schemeClr val="dk1"/>
              </a:buClr>
              <a:buSzPts val="1600"/>
              <a:buNone/>
              <a:defRPr sz="1600"/>
            </a:lvl7pPr>
            <a:lvl8pPr lvl="7" algn="ctr">
              <a:lnSpc>
                <a:spcPct val="90000"/>
              </a:lnSpc>
              <a:spcBef>
                <a:spcPts val="499"/>
              </a:spcBef>
              <a:spcAft>
                <a:spcPts val="0"/>
              </a:spcAft>
              <a:buClr>
                <a:schemeClr val="dk1"/>
              </a:buClr>
              <a:buSzPts val="1600"/>
              <a:buNone/>
              <a:defRPr sz="1600"/>
            </a:lvl8pPr>
            <a:lvl9pPr lvl="8" algn="ctr">
              <a:lnSpc>
                <a:spcPct val="90000"/>
              </a:lnSpc>
              <a:spcBef>
                <a:spcPts val="499"/>
              </a:spcBef>
              <a:spcAft>
                <a:spcPts val="0"/>
              </a:spcAft>
              <a:buClr>
                <a:schemeClr val="dk1"/>
              </a:buClr>
              <a:buSzPts val="1600"/>
              <a:buNone/>
              <a:defRPr sz="1600"/>
            </a:lvl9pPr>
          </a:lstStyle>
          <a:p>
            <a:endParaRPr/>
          </a:p>
        </p:txBody>
      </p:sp>
      <p:sp>
        <p:nvSpPr>
          <p:cNvPr id="75" name="Google Shape;75;p49"/>
          <p:cNvSpPr/>
          <p:nvPr/>
        </p:nvSpPr>
        <p:spPr>
          <a:xfrm>
            <a:off x="0" y="6297770"/>
            <a:ext cx="12192000" cy="560232"/>
          </a:xfrm>
          <a:prstGeom prst="rect">
            <a:avLst/>
          </a:prstGeom>
          <a:solidFill>
            <a:srgbClr val="F7B3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6" name="Google Shape;76;p49"/>
          <p:cNvPicPr preferRelativeResize="0"/>
          <p:nvPr/>
        </p:nvPicPr>
        <p:blipFill rotWithShape="1">
          <a:blip r:embed="rId2">
            <a:alphaModFix/>
          </a:blip>
          <a:srcRect/>
          <a:stretch/>
        </p:blipFill>
        <p:spPr>
          <a:xfrm>
            <a:off x="3556006" y="921308"/>
            <a:ext cx="5079987" cy="1411106"/>
          </a:xfrm>
          <a:prstGeom prst="rect">
            <a:avLst/>
          </a:prstGeom>
          <a:noFill/>
          <a:ln>
            <a:noFill/>
          </a:ln>
        </p:spPr>
      </p:pic>
      <p:sp>
        <p:nvSpPr>
          <p:cNvPr id="77" name="Google Shape;77;p49"/>
          <p:cNvSpPr/>
          <p:nvPr/>
        </p:nvSpPr>
        <p:spPr>
          <a:xfrm>
            <a:off x="3915534" y="5873038"/>
            <a:ext cx="4245586" cy="42473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i="1" dirty="0">
                <a:solidFill>
                  <a:schemeClr val="dk1"/>
                </a:solidFill>
                <a:latin typeface="Calibri" panose="020F0502020204030204" pitchFamily="34" charset="0"/>
                <a:ea typeface="Arial"/>
                <a:cs typeface="Calibri" panose="020F0502020204030204" pitchFamily="34" charset="0"/>
                <a:sym typeface="Arial"/>
              </a:rPr>
              <a:t>Care Transformation Collaborative of RI</a:t>
            </a:r>
            <a:endParaRPr dirty="0">
              <a:latin typeface="Calibri" panose="020F0502020204030204" pitchFamily="34" charset="0"/>
              <a:cs typeface="Calibri" panose="020F0502020204030204" pitchFamily="34" charset="0"/>
            </a:endParaRPr>
          </a:p>
        </p:txBody>
      </p:sp>
      <p:sp>
        <p:nvSpPr>
          <p:cNvPr id="78" name="Google Shape;78;p49"/>
          <p:cNvSpPr/>
          <p:nvPr/>
        </p:nvSpPr>
        <p:spPr>
          <a:xfrm>
            <a:off x="0" y="128789"/>
            <a:ext cx="12192000" cy="69546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49"/>
          <p:cNvSpPr/>
          <p:nvPr/>
        </p:nvSpPr>
        <p:spPr>
          <a:xfrm>
            <a:off x="0" y="0"/>
            <a:ext cx="12192000" cy="721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00201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0"/>
        <p:cNvGrpSpPr/>
        <p:nvPr/>
      </p:nvGrpSpPr>
      <p:grpSpPr>
        <a:xfrm>
          <a:off x="0" y="0"/>
          <a:ext cx="0" cy="0"/>
          <a:chOff x="0" y="0"/>
          <a:chExt cx="0" cy="0"/>
        </a:xfrm>
      </p:grpSpPr>
      <p:sp>
        <p:nvSpPr>
          <p:cNvPr id="81" name="Google Shape;81;p50"/>
          <p:cNvSpPr txBox="1">
            <a:spLocks noGrp="1"/>
          </p:cNvSpPr>
          <p:nvPr>
            <p:ph type="title"/>
          </p:nvPr>
        </p:nvSpPr>
        <p:spPr>
          <a:xfrm>
            <a:off x="831849" y="1709739"/>
            <a:ext cx="10515601"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1"/>
              <a:buFont typeface="Calibri"/>
              <a:buNone/>
              <a:defRPr sz="6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0"/>
          <p:cNvSpPr txBox="1">
            <a:spLocks noGrp="1"/>
          </p:cNvSpPr>
          <p:nvPr>
            <p:ph type="body" idx="1"/>
          </p:nvPr>
        </p:nvSpPr>
        <p:spPr>
          <a:xfrm>
            <a:off x="831849" y="4589464"/>
            <a:ext cx="10515601"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rgbClr val="88A3D2"/>
              </a:buClr>
              <a:buSzPts val="2400"/>
              <a:buNone/>
              <a:defRPr sz="2400">
                <a:solidFill>
                  <a:srgbClr val="88A3D2"/>
                </a:solidFill>
              </a:defRPr>
            </a:lvl1pPr>
            <a:lvl2pPr marL="914400" lvl="1" indent="-228600" algn="l">
              <a:lnSpc>
                <a:spcPct val="90000"/>
              </a:lnSpc>
              <a:spcBef>
                <a:spcPts val="499"/>
              </a:spcBef>
              <a:spcAft>
                <a:spcPts val="0"/>
              </a:spcAft>
              <a:buClr>
                <a:srgbClr val="88A3D2"/>
              </a:buClr>
              <a:buSzPts val="2001"/>
              <a:buNone/>
              <a:defRPr sz="2001">
                <a:solidFill>
                  <a:srgbClr val="88A3D2"/>
                </a:solidFill>
              </a:defRPr>
            </a:lvl2pPr>
            <a:lvl3pPr marL="1371600" lvl="2" indent="-228600" algn="l">
              <a:lnSpc>
                <a:spcPct val="90000"/>
              </a:lnSpc>
              <a:spcBef>
                <a:spcPts val="499"/>
              </a:spcBef>
              <a:spcAft>
                <a:spcPts val="0"/>
              </a:spcAft>
              <a:buClr>
                <a:srgbClr val="88A3D2"/>
              </a:buClr>
              <a:buSzPts val="1801"/>
              <a:buNone/>
              <a:defRPr sz="1801">
                <a:solidFill>
                  <a:srgbClr val="88A3D2"/>
                </a:solidFill>
              </a:defRPr>
            </a:lvl3pPr>
            <a:lvl4pPr marL="1828800" lvl="3" indent="-228600" algn="l">
              <a:lnSpc>
                <a:spcPct val="90000"/>
              </a:lnSpc>
              <a:spcBef>
                <a:spcPts val="499"/>
              </a:spcBef>
              <a:spcAft>
                <a:spcPts val="0"/>
              </a:spcAft>
              <a:buClr>
                <a:srgbClr val="88A3D2"/>
              </a:buClr>
              <a:buSzPts val="1600"/>
              <a:buNone/>
              <a:defRPr sz="1600">
                <a:solidFill>
                  <a:srgbClr val="88A3D2"/>
                </a:solidFill>
              </a:defRPr>
            </a:lvl4pPr>
            <a:lvl5pPr marL="2286000" lvl="4" indent="-228600" algn="l">
              <a:lnSpc>
                <a:spcPct val="90000"/>
              </a:lnSpc>
              <a:spcBef>
                <a:spcPts val="499"/>
              </a:spcBef>
              <a:spcAft>
                <a:spcPts val="0"/>
              </a:spcAft>
              <a:buClr>
                <a:srgbClr val="88A3D2"/>
              </a:buClr>
              <a:buSzPts val="1600"/>
              <a:buNone/>
              <a:defRPr sz="1600">
                <a:solidFill>
                  <a:srgbClr val="88A3D2"/>
                </a:solidFill>
              </a:defRPr>
            </a:lvl5pPr>
            <a:lvl6pPr marL="2743200" lvl="5" indent="-228600" algn="l">
              <a:lnSpc>
                <a:spcPct val="90000"/>
              </a:lnSpc>
              <a:spcBef>
                <a:spcPts val="499"/>
              </a:spcBef>
              <a:spcAft>
                <a:spcPts val="0"/>
              </a:spcAft>
              <a:buClr>
                <a:srgbClr val="88A3D2"/>
              </a:buClr>
              <a:buSzPts val="1600"/>
              <a:buNone/>
              <a:defRPr sz="1600">
                <a:solidFill>
                  <a:srgbClr val="88A3D2"/>
                </a:solidFill>
              </a:defRPr>
            </a:lvl6pPr>
            <a:lvl7pPr marL="3200400" lvl="6" indent="-228600" algn="l">
              <a:lnSpc>
                <a:spcPct val="90000"/>
              </a:lnSpc>
              <a:spcBef>
                <a:spcPts val="499"/>
              </a:spcBef>
              <a:spcAft>
                <a:spcPts val="0"/>
              </a:spcAft>
              <a:buClr>
                <a:srgbClr val="88A3D2"/>
              </a:buClr>
              <a:buSzPts val="1600"/>
              <a:buNone/>
              <a:defRPr sz="1600">
                <a:solidFill>
                  <a:srgbClr val="88A3D2"/>
                </a:solidFill>
              </a:defRPr>
            </a:lvl7pPr>
            <a:lvl8pPr marL="3657600" lvl="7" indent="-228600" algn="l">
              <a:lnSpc>
                <a:spcPct val="90000"/>
              </a:lnSpc>
              <a:spcBef>
                <a:spcPts val="499"/>
              </a:spcBef>
              <a:spcAft>
                <a:spcPts val="0"/>
              </a:spcAft>
              <a:buClr>
                <a:srgbClr val="88A3D2"/>
              </a:buClr>
              <a:buSzPts val="1600"/>
              <a:buNone/>
              <a:defRPr sz="1600">
                <a:solidFill>
                  <a:srgbClr val="88A3D2"/>
                </a:solidFill>
              </a:defRPr>
            </a:lvl8pPr>
            <a:lvl9pPr marL="4114800" lvl="8" indent="-228600" algn="l">
              <a:lnSpc>
                <a:spcPct val="90000"/>
              </a:lnSpc>
              <a:spcBef>
                <a:spcPts val="499"/>
              </a:spcBef>
              <a:spcAft>
                <a:spcPts val="0"/>
              </a:spcAft>
              <a:buClr>
                <a:srgbClr val="88A3D2"/>
              </a:buClr>
              <a:buSzPts val="1600"/>
              <a:buNone/>
              <a:defRPr sz="1600">
                <a:solidFill>
                  <a:srgbClr val="88A3D2"/>
                </a:solidFill>
              </a:defRPr>
            </a:lvl9pPr>
          </a:lstStyle>
          <a:p>
            <a:endParaRPr/>
          </a:p>
        </p:txBody>
      </p:sp>
    </p:spTree>
    <p:extLst>
      <p:ext uri="{BB962C8B-B14F-4D97-AF65-F5344CB8AC3E}">
        <p14:creationId xmlns:p14="http://schemas.microsoft.com/office/powerpoint/2010/main" val="1253640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3"/>
        <p:cNvGrpSpPr/>
        <p:nvPr/>
      </p:nvGrpSpPr>
      <p:grpSpPr>
        <a:xfrm>
          <a:off x="0" y="0"/>
          <a:ext cx="0" cy="0"/>
          <a:chOff x="0" y="0"/>
          <a:chExt cx="0" cy="0"/>
        </a:xfrm>
      </p:grpSpPr>
      <p:sp>
        <p:nvSpPr>
          <p:cNvPr id="84" name="Google Shape;84;p51"/>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1"/>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6" name="Google Shape;86;p51"/>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8351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7"/>
        <p:cNvGrpSpPr/>
        <p:nvPr/>
      </p:nvGrpSpPr>
      <p:grpSpPr>
        <a:xfrm>
          <a:off x="0" y="0"/>
          <a:ext cx="0" cy="0"/>
          <a:chOff x="0" y="0"/>
          <a:chExt cx="0" cy="0"/>
        </a:xfrm>
      </p:grpSpPr>
      <p:sp>
        <p:nvSpPr>
          <p:cNvPr id="88" name="Google Shape;88;p52"/>
          <p:cNvSpPr txBox="1">
            <a:spLocks noGrp="1"/>
          </p:cNvSpPr>
          <p:nvPr>
            <p:ph type="title"/>
          </p:nvPr>
        </p:nvSpPr>
        <p:spPr>
          <a:xfrm>
            <a:off x="839787" y="641683"/>
            <a:ext cx="10515601" cy="1049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52"/>
          <p:cNvSpPr txBox="1">
            <a:spLocks noGrp="1"/>
          </p:cNvSpPr>
          <p:nvPr>
            <p:ph type="body" idx="1"/>
          </p:nvPr>
        </p:nvSpPr>
        <p:spPr>
          <a:xfrm>
            <a:off x="839790" y="1681164"/>
            <a:ext cx="51577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90" name="Google Shape;90;p52"/>
          <p:cNvSpPr txBox="1">
            <a:spLocks noGrp="1"/>
          </p:cNvSpPr>
          <p:nvPr>
            <p:ph type="body" idx="2"/>
          </p:nvPr>
        </p:nvSpPr>
        <p:spPr>
          <a:xfrm>
            <a:off x="839790" y="2505075"/>
            <a:ext cx="51577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1" name="Google Shape;91;p52"/>
          <p:cNvSpPr txBox="1">
            <a:spLocks noGrp="1"/>
          </p:cNvSpPr>
          <p:nvPr>
            <p:ph type="body" idx="3"/>
          </p:nvPr>
        </p:nvSpPr>
        <p:spPr>
          <a:xfrm>
            <a:off x="6172202" y="1681164"/>
            <a:ext cx="51831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92" name="Google Shape;92;p52"/>
          <p:cNvSpPr txBox="1">
            <a:spLocks noGrp="1"/>
          </p:cNvSpPr>
          <p:nvPr>
            <p:ph type="body" idx="4"/>
          </p:nvPr>
        </p:nvSpPr>
        <p:spPr>
          <a:xfrm>
            <a:off x="6172202"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00516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0"/>
        <p:cNvGrpSpPr/>
        <p:nvPr/>
      </p:nvGrpSpPr>
      <p:grpSpPr>
        <a:xfrm>
          <a:off x="0" y="0"/>
          <a:ext cx="0" cy="0"/>
          <a:chOff x="0" y="0"/>
          <a:chExt cx="0" cy="0"/>
        </a:xfrm>
      </p:grpSpPr>
      <p:sp>
        <p:nvSpPr>
          <p:cNvPr id="111" name="Google Shape;111;p56"/>
          <p:cNvSpPr txBox="1">
            <a:spLocks noGrp="1"/>
          </p:cNvSpPr>
          <p:nvPr>
            <p:ph type="title"/>
          </p:nvPr>
        </p:nvSpPr>
        <p:spPr>
          <a:xfrm>
            <a:off x="839789" y="641684"/>
            <a:ext cx="3932237" cy="1415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56"/>
          <p:cNvSpPr>
            <a:spLocks noGrp="1"/>
          </p:cNvSpPr>
          <p:nvPr>
            <p:ph type="pic" idx="2"/>
          </p:nvPr>
        </p:nvSpPr>
        <p:spPr>
          <a:xfrm>
            <a:off x="5183188" y="987426"/>
            <a:ext cx="6172201" cy="4873625"/>
          </a:xfrm>
          <a:prstGeom prst="rect">
            <a:avLst/>
          </a:prstGeom>
          <a:noFill/>
          <a:ln>
            <a:noFill/>
          </a:ln>
        </p:spPr>
      </p:sp>
      <p:sp>
        <p:nvSpPr>
          <p:cNvPr id="113" name="Google Shape;113;p56"/>
          <p:cNvSpPr txBox="1">
            <a:spLocks noGrp="1"/>
          </p:cNvSpPr>
          <p:nvPr>
            <p:ph type="body" idx="1"/>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dk1"/>
              </a:buClr>
              <a:buSzPts val="1600"/>
              <a:buNone/>
              <a:defRPr sz="1600"/>
            </a:lvl1pPr>
            <a:lvl2pPr marL="914400" lvl="1" indent="-228600" algn="l">
              <a:lnSpc>
                <a:spcPct val="90000"/>
              </a:lnSpc>
              <a:spcBef>
                <a:spcPts val="499"/>
              </a:spcBef>
              <a:spcAft>
                <a:spcPts val="0"/>
              </a:spcAft>
              <a:buClr>
                <a:schemeClr val="dk1"/>
              </a:buClr>
              <a:buSzPts val="1399"/>
              <a:buNone/>
              <a:defRPr sz="1399"/>
            </a:lvl2pPr>
            <a:lvl3pPr marL="1371600" lvl="2" indent="-228600" algn="l">
              <a:lnSpc>
                <a:spcPct val="90000"/>
              </a:lnSpc>
              <a:spcBef>
                <a:spcPts val="499"/>
              </a:spcBef>
              <a:spcAft>
                <a:spcPts val="0"/>
              </a:spcAft>
              <a:buClr>
                <a:schemeClr val="dk1"/>
              </a:buClr>
              <a:buSzPts val="1201"/>
              <a:buNone/>
              <a:defRPr sz="1201"/>
            </a:lvl3pPr>
            <a:lvl4pPr marL="1828800" lvl="3" indent="-228600" algn="l">
              <a:lnSpc>
                <a:spcPct val="90000"/>
              </a:lnSpc>
              <a:spcBef>
                <a:spcPts val="499"/>
              </a:spcBef>
              <a:spcAft>
                <a:spcPts val="0"/>
              </a:spcAft>
              <a:buClr>
                <a:schemeClr val="dk1"/>
              </a:buClr>
              <a:buSzPts val="1001"/>
              <a:buNone/>
              <a:defRPr sz="1001"/>
            </a:lvl4pPr>
            <a:lvl5pPr marL="2286000" lvl="4" indent="-228600" algn="l">
              <a:lnSpc>
                <a:spcPct val="90000"/>
              </a:lnSpc>
              <a:spcBef>
                <a:spcPts val="499"/>
              </a:spcBef>
              <a:spcAft>
                <a:spcPts val="0"/>
              </a:spcAft>
              <a:buClr>
                <a:schemeClr val="dk1"/>
              </a:buClr>
              <a:buSzPts val="1001"/>
              <a:buNone/>
              <a:defRPr sz="1001"/>
            </a:lvl5pPr>
            <a:lvl6pPr marL="2743200" lvl="5" indent="-228600" algn="l">
              <a:lnSpc>
                <a:spcPct val="90000"/>
              </a:lnSpc>
              <a:spcBef>
                <a:spcPts val="499"/>
              </a:spcBef>
              <a:spcAft>
                <a:spcPts val="0"/>
              </a:spcAft>
              <a:buClr>
                <a:schemeClr val="dk1"/>
              </a:buClr>
              <a:buSzPts val="1001"/>
              <a:buNone/>
              <a:defRPr sz="1001"/>
            </a:lvl6pPr>
            <a:lvl7pPr marL="3200400" lvl="6" indent="-228600" algn="l">
              <a:lnSpc>
                <a:spcPct val="90000"/>
              </a:lnSpc>
              <a:spcBef>
                <a:spcPts val="499"/>
              </a:spcBef>
              <a:spcAft>
                <a:spcPts val="0"/>
              </a:spcAft>
              <a:buClr>
                <a:schemeClr val="dk1"/>
              </a:buClr>
              <a:buSzPts val="1001"/>
              <a:buNone/>
              <a:defRPr sz="1001"/>
            </a:lvl7pPr>
            <a:lvl8pPr marL="3657600" lvl="7" indent="-228600" algn="l">
              <a:lnSpc>
                <a:spcPct val="90000"/>
              </a:lnSpc>
              <a:spcBef>
                <a:spcPts val="499"/>
              </a:spcBef>
              <a:spcAft>
                <a:spcPts val="0"/>
              </a:spcAft>
              <a:buClr>
                <a:schemeClr val="dk1"/>
              </a:buClr>
              <a:buSzPts val="1001"/>
              <a:buNone/>
              <a:defRPr sz="1001"/>
            </a:lvl8pPr>
            <a:lvl9pPr marL="4114800" lvl="8" indent="-228600" algn="l">
              <a:lnSpc>
                <a:spcPct val="90000"/>
              </a:lnSpc>
              <a:spcBef>
                <a:spcPts val="499"/>
              </a:spcBef>
              <a:spcAft>
                <a:spcPts val="0"/>
              </a:spcAft>
              <a:buClr>
                <a:schemeClr val="dk1"/>
              </a:buClr>
              <a:buSzPts val="1001"/>
              <a:buNone/>
              <a:defRPr sz="1001"/>
            </a:lvl9pPr>
          </a:lstStyle>
          <a:p>
            <a:endParaRPr/>
          </a:p>
        </p:txBody>
      </p:sp>
    </p:spTree>
    <p:extLst>
      <p:ext uri="{BB962C8B-B14F-4D97-AF65-F5344CB8AC3E}">
        <p14:creationId xmlns:p14="http://schemas.microsoft.com/office/powerpoint/2010/main" val="2720325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493666" y="6083710"/>
            <a:ext cx="11129895" cy="77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877842" y="901700"/>
            <a:ext cx="8303340" cy="2103967"/>
          </a:xfrm>
        </p:spPr>
        <p:txBody>
          <a:bodyPr anchor="b">
            <a:noAutofit/>
          </a:bodyPr>
          <a:lstStyle>
            <a:lvl1pPr algn="l">
              <a:defRPr sz="3800" spc="0" baseline="0"/>
            </a:lvl1pPr>
          </a:lstStyle>
          <a:p>
            <a:r>
              <a:rPr lang="en-US" dirty="0"/>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877842" y="2991201"/>
            <a:ext cx="8303340" cy="943488"/>
          </a:xfrm>
        </p:spPr>
        <p:txBody>
          <a:bodyPr>
            <a:noAutofit/>
          </a:bodyPr>
          <a:lstStyle>
            <a:lvl1pPr marL="0" indent="0" algn="l">
              <a:buNone/>
              <a:defRPr sz="15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493666" y="6083711"/>
            <a:ext cx="3009900" cy="270245"/>
          </a:xfrm>
        </p:spPr>
        <p:txBody>
          <a:bodyPr/>
          <a:lstStyle>
            <a:lvl1pPr marL="0" indent="0">
              <a:buNone/>
              <a:defRPr sz="1000" b="0"/>
            </a:lvl1pPr>
            <a:lvl2pPr marL="88894" indent="0">
              <a:buNone/>
              <a:defRPr/>
            </a:lvl2pPr>
          </a:lstStyle>
          <a:p>
            <a:pPr lvl="0"/>
            <a:r>
              <a:rPr lang="en-US" dirty="0"/>
              <a:t>Click to edit</a:t>
            </a:r>
          </a:p>
        </p:txBody>
      </p:sp>
      <p:pic>
        <p:nvPicPr>
          <p:cNvPr id="11" name="Graphic 10">
            <a:extLst>
              <a:ext uri="{FF2B5EF4-FFF2-40B4-BE49-F238E27FC236}">
                <a16:creationId xmlns:a16="http://schemas.microsoft.com/office/drawing/2014/main" id="{23C6F1CA-06DE-4D4F-91AB-CF20E1662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4336" y="5838127"/>
            <a:ext cx="1549225" cy="402336"/>
          </a:xfrm>
          <a:prstGeom prst="rect">
            <a:avLst/>
          </a:prstGeom>
        </p:spPr>
      </p:pic>
      <p:sp>
        <p:nvSpPr>
          <p:cNvPr id="14" name="Freeform 13">
            <a:extLst>
              <a:ext uri="{FF2B5EF4-FFF2-40B4-BE49-F238E27FC236}">
                <a16:creationId xmlns:a16="http://schemas.microsoft.com/office/drawing/2014/main" id="{C1DEA533-C29E-F24E-AA8B-1C5C0A5F4AB7}"/>
              </a:ext>
            </a:extLst>
          </p:cNvPr>
          <p:cNvSpPr/>
          <p:nvPr userDrawn="1"/>
        </p:nvSpPr>
        <p:spPr>
          <a:xfrm>
            <a:off x="1" y="2965974"/>
            <a:ext cx="12207145" cy="2254806"/>
          </a:xfrm>
          <a:custGeom>
            <a:avLst/>
            <a:gdLst>
              <a:gd name="connsiteX0" fmla="*/ 75465 w 9155359"/>
              <a:gd name="connsiteY0" fmla="*/ 1228752 h 2254806"/>
              <a:gd name="connsiteX1" fmla="*/ 2401545 w 9155359"/>
              <a:gd name="connsiteY1" fmla="*/ 2000225 h 2254806"/>
              <a:gd name="connsiteX2" fmla="*/ 48611 w 9155359"/>
              <a:gd name="connsiteY2" fmla="*/ 1366682 h 2254806"/>
              <a:gd name="connsiteX3" fmla="*/ 0 w 9155359"/>
              <a:gd name="connsiteY3" fmla="*/ 1368140 h 2254806"/>
              <a:gd name="connsiteX4" fmla="*/ 0 w 9155359"/>
              <a:gd name="connsiteY4" fmla="*/ 1228898 h 2254806"/>
              <a:gd name="connsiteX5" fmla="*/ 0 w 9155359"/>
              <a:gd name="connsiteY5" fmla="*/ 940062 h 2254806"/>
              <a:gd name="connsiteX6" fmla="*/ 184018 w 9155359"/>
              <a:gd name="connsiteY6" fmla="*/ 959482 h 2254806"/>
              <a:gd name="connsiteX7" fmla="*/ 2339206 w 9155359"/>
              <a:gd name="connsiteY7" fmla="*/ 1953264 h 2254806"/>
              <a:gd name="connsiteX8" fmla="*/ 115341 w 9155359"/>
              <a:gd name="connsiteY8" fmla="*/ 1093334 h 2254806"/>
              <a:gd name="connsiteX9" fmla="*/ 0 w 9155359"/>
              <a:gd name="connsiteY9" fmla="*/ 1085497 h 2254806"/>
              <a:gd name="connsiteX10" fmla="*/ 5599046 w 9155359"/>
              <a:gd name="connsiteY10" fmla="*/ 904719 h 2254806"/>
              <a:gd name="connsiteX11" fmla="*/ 6485913 w 9155359"/>
              <a:gd name="connsiteY11" fmla="*/ 1214084 h 2254806"/>
              <a:gd name="connsiteX12" fmla="*/ 6485913 w 9155359"/>
              <a:gd name="connsiteY12" fmla="*/ 1214273 h 2254806"/>
              <a:gd name="connsiteX13" fmla="*/ 5262052 w 9155359"/>
              <a:gd name="connsiteY13" fmla="*/ 1389738 h 2254806"/>
              <a:gd name="connsiteX14" fmla="*/ 3948946 w 9155359"/>
              <a:gd name="connsiteY14" fmla="*/ 2070808 h 2254806"/>
              <a:gd name="connsiteX15" fmla="*/ 3030908 w 9155359"/>
              <a:gd name="connsiteY15" fmla="*/ 2249012 h 2254806"/>
              <a:gd name="connsiteX16" fmla="*/ 2401356 w 9155359"/>
              <a:gd name="connsiteY16" fmla="*/ 2000225 h 2254806"/>
              <a:gd name="connsiteX17" fmla="*/ 3424556 w 9155359"/>
              <a:gd name="connsiteY17" fmla="*/ 1849989 h 2254806"/>
              <a:gd name="connsiteX18" fmla="*/ 4734914 w 9155359"/>
              <a:gd name="connsiteY18" fmla="*/ 1115722 h 2254806"/>
              <a:gd name="connsiteX19" fmla="*/ 5599046 w 9155359"/>
              <a:gd name="connsiteY19" fmla="*/ 904719 h 2254806"/>
              <a:gd name="connsiteX20" fmla="*/ 9155359 w 9155359"/>
              <a:gd name="connsiteY20" fmla="*/ 681109 h 2254806"/>
              <a:gd name="connsiteX21" fmla="*/ 9155359 w 9155359"/>
              <a:gd name="connsiteY21" fmla="*/ 825935 h 2254806"/>
              <a:gd name="connsiteX22" fmla="*/ 9149737 w 9155359"/>
              <a:gd name="connsiteY22" fmla="*/ 860604 h 2254806"/>
              <a:gd name="connsiteX23" fmla="*/ 8219858 w 9155359"/>
              <a:gd name="connsiteY23" fmla="*/ 1354116 h 2254806"/>
              <a:gd name="connsiteX24" fmla="*/ 6835032 w 9155359"/>
              <a:gd name="connsiteY24" fmla="*/ 1469107 h 2254806"/>
              <a:gd name="connsiteX25" fmla="*/ 8199299 w 9155359"/>
              <a:gd name="connsiteY25" fmla="*/ 1236288 h 2254806"/>
              <a:gd name="connsiteX26" fmla="*/ 0 w 9155359"/>
              <a:gd name="connsiteY26" fmla="*/ 642868 h 2254806"/>
              <a:gd name="connsiteX27" fmla="*/ 230952 w 9155359"/>
              <a:gd name="connsiteY27" fmla="*/ 668304 h 2254806"/>
              <a:gd name="connsiteX28" fmla="*/ 2292119 w 9155359"/>
              <a:gd name="connsiteY28" fmla="*/ 1900446 h 2254806"/>
              <a:gd name="connsiteX29" fmla="*/ 206890 w 9155359"/>
              <a:gd name="connsiteY29" fmla="*/ 813882 h 2254806"/>
              <a:gd name="connsiteX30" fmla="*/ 0 w 9155359"/>
              <a:gd name="connsiteY30" fmla="*/ 791487 h 2254806"/>
              <a:gd name="connsiteX31" fmla="*/ 9155359 w 9155359"/>
              <a:gd name="connsiteY31" fmla="*/ 337384 h 2254806"/>
              <a:gd name="connsiteX32" fmla="*/ 9155359 w 9155359"/>
              <a:gd name="connsiteY32" fmla="*/ 508809 h 2254806"/>
              <a:gd name="connsiteX33" fmla="*/ 7983195 w 9155359"/>
              <a:gd name="connsiteY33" fmla="*/ 1238557 h 2254806"/>
              <a:gd name="connsiteX34" fmla="*/ 6686100 w 9155359"/>
              <a:gd name="connsiteY34" fmla="*/ 1350808 h 2254806"/>
              <a:gd name="connsiteX35" fmla="*/ 7924457 w 9155359"/>
              <a:gd name="connsiteY35" fmla="*/ 1139061 h 2254806"/>
              <a:gd name="connsiteX36" fmla="*/ 9133957 w 9155359"/>
              <a:gd name="connsiteY36" fmla="*/ 351217 h 2254806"/>
              <a:gd name="connsiteX37" fmla="*/ 9155359 w 9155359"/>
              <a:gd name="connsiteY37" fmla="*/ 0 h 2254806"/>
              <a:gd name="connsiteX38" fmla="*/ 9155359 w 9155359"/>
              <a:gd name="connsiteY38" fmla="*/ 170058 h 2254806"/>
              <a:gd name="connsiteX39" fmla="*/ 9141500 w 9155359"/>
              <a:gd name="connsiteY39" fmla="*/ 179667 h 2254806"/>
              <a:gd name="connsiteX40" fmla="*/ 7681351 w 9155359"/>
              <a:gd name="connsiteY40" fmla="*/ 1168541 h 2254806"/>
              <a:gd name="connsiteX41" fmla="*/ 6485913 w 9155359"/>
              <a:gd name="connsiteY41" fmla="*/ 1214084 h 2254806"/>
              <a:gd name="connsiteX42" fmla="*/ 7643740 w 9155359"/>
              <a:gd name="connsiteY42" fmla="*/ 1057139 h 2254806"/>
              <a:gd name="connsiteX43" fmla="*/ 8830271 w 9155359"/>
              <a:gd name="connsiteY43" fmla="*/ 227534 h 22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5359" h="2254806">
                <a:moveTo>
                  <a:pt x="75465" y="1228752"/>
                </a:moveTo>
                <a:cubicBezTo>
                  <a:pt x="976487" y="1264591"/>
                  <a:pt x="1657416" y="1843345"/>
                  <a:pt x="2401545" y="2000225"/>
                </a:cubicBezTo>
                <a:cubicBezTo>
                  <a:pt x="1604124" y="1924487"/>
                  <a:pt x="931939" y="1377046"/>
                  <a:pt x="48611" y="1366682"/>
                </a:cubicBezTo>
                <a:lnTo>
                  <a:pt x="0" y="1368140"/>
                </a:lnTo>
                <a:lnTo>
                  <a:pt x="0" y="1228898"/>
                </a:lnTo>
                <a:close/>
                <a:moveTo>
                  <a:pt x="0" y="940062"/>
                </a:moveTo>
                <a:lnTo>
                  <a:pt x="184018" y="959482"/>
                </a:lnTo>
                <a:cubicBezTo>
                  <a:pt x="1352510" y="1119149"/>
                  <a:pt x="1773248" y="1724721"/>
                  <a:pt x="2339206" y="1953264"/>
                </a:cubicBezTo>
                <a:cubicBezTo>
                  <a:pt x="1805401" y="1820568"/>
                  <a:pt x="1092319" y="1197068"/>
                  <a:pt x="115341" y="1093334"/>
                </a:cubicBezTo>
                <a:lnTo>
                  <a:pt x="0" y="1085497"/>
                </a:lnTo>
                <a:close/>
                <a:moveTo>
                  <a:pt x="5599046" y="904719"/>
                </a:moveTo>
                <a:cubicBezTo>
                  <a:pt x="5920596" y="903360"/>
                  <a:pt x="6245935" y="988730"/>
                  <a:pt x="6485913" y="1214084"/>
                </a:cubicBezTo>
                <a:lnTo>
                  <a:pt x="6485913" y="1214273"/>
                </a:lnTo>
                <a:cubicBezTo>
                  <a:pt x="6202638" y="1101927"/>
                  <a:pt x="5676165" y="1130179"/>
                  <a:pt x="5262052" y="1389738"/>
                </a:cubicBezTo>
                <a:lnTo>
                  <a:pt x="3948946" y="2070808"/>
                </a:lnTo>
                <a:cubicBezTo>
                  <a:pt x="3630711" y="2220098"/>
                  <a:pt x="3318635" y="2273768"/>
                  <a:pt x="3030908" y="2249012"/>
                </a:cubicBezTo>
                <a:cubicBezTo>
                  <a:pt x="2789792" y="2228319"/>
                  <a:pt x="2592068" y="2137233"/>
                  <a:pt x="2401356" y="2000225"/>
                </a:cubicBezTo>
                <a:cubicBezTo>
                  <a:pt x="2886334" y="2054272"/>
                  <a:pt x="3114374" y="1993988"/>
                  <a:pt x="3424556" y="1849989"/>
                </a:cubicBezTo>
                <a:lnTo>
                  <a:pt x="4734914" y="1115722"/>
                </a:lnTo>
                <a:cubicBezTo>
                  <a:pt x="4959734" y="994163"/>
                  <a:pt x="5277495" y="906077"/>
                  <a:pt x="5599046" y="904719"/>
                </a:cubicBezTo>
                <a:close/>
                <a:moveTo>
                  <a:pt x="9155359" y="681109"/>
                </a:moveTo>
                <a:lnTo>
                  <a:pt x="9155359" y="825935"/>
                </a:lnTo>
                <a:lnTo>
                  <a:pt x="9149737" y="860604"/>
                </a:lnTo>
                <a:lnTo>
                  <a:pt x="8219858" y="1354116"/>
                </a:lnTo>
                <a:cubicBezTo>
                  <a:pt x="7594000" y="1653170"/>
                  <a:pt x="7239102" y="1699848"/>
                  <a:pt x="6835032" y="1469107"/>
                </a:cubicBezTo>
                <a:cubicBezTo>
                  <a:pt x="7306273" y="1640037"/>
                  <a:pt x="7708921" y="1496699"/>
                  <a:pt x="8199299" y="1236288"/>
                </a:cubicBezTo>
                <a:close/>
                <a:moveTo>
                  <a:pt x="0" y="642868"/>
                </a:moveTo>
                <a:lnTo>
                  <a:pt x="230952" y="668304"/>
                </a:lnTo>
                <a:cubicBezTo>
                  <a:pt x="1395259" y="838661"/>
                  <a:pt x="1782030" y="1534068"/>
                  <a:pt x="2292119" y="1900446"/>
                </a:cubicBezTo>
                <a:cubicBezTo>
                  <a:pt x="1732557" y="1631332"/>
                  <a:pt x="1367925" y="979209"/>
                  <a:pt x="206890" y="813882"/>
                </a:cubicBezTo>
                <a:lnTo>
                  <a:pt x="0" y="791487"/>
                </a:lnTo>
                <a:close/>
                <a:moveTo>
                  <a:pt x="9155359" y="337384"/>
                </a:moveTo>
                <a:lnTo>
                  <a:pt x="9155359" y="508809"/>
                </a:lnTo>
                <a:lnTo>
                  <a:pt x="7983195" y="1238557"/>
                </a:lnTo>
                <a:cubicBezTo>
                  <a:pt x="7595611" y="1471658"/>
                  <a:pt x="7113571" y="1598556"/>
                  <a:pt x="6686100" y="1350808"/>
                </a:cubicBezTo>
                <a:cubicBezTo>
                  <a:pt x="7023567" y="1458336"/>
                  <a:pt x="7467901" y="1455880"/>
                  <a:pt x="7924457" y="1139061"/>
                </a:cubicBezTo>
                <a:cubicBezTo>
                  <a:pt x="8036457" y="1061215"/>
                  <a:pt x="8837502" y="542863"/>
                  <a:pt x="9133957" y="351217"/>
                </a:cubicBezTo>
                <a:close/>
                <a:moveTo>
                  <a:pt x="9155359" y="0"/>
                </a:moveTo>
                <a:lnTo>
                  <a:pt x="9155359" y="170058"/>
                </a:lnTo>
                <a:lnTo>
                  <a:pt x="9141500" y="179667"/>
                </a:lnTo>
                <a:cubicBezTo>
                  <a:pt x="8781210" y="429322"/>
                  <a:pt x="7808517" y="1101366"/>
                  <a:pt x="7681351" y="1168541"/>
                </a:cubicBezTo>
                <a:cubicBezTo>
                  <a:pt x="7524840" y="1251218"/>
                  <a:pt x="7059473" y="1527690"/>
                  <a:pt x="6485913" y="1214084"/>
                </a:cubicBezTo>
                <a:cubicBezTo>
                  <a:pt x="6878708" y="1376793"/>
                  <a:pt x="7309779" y="1286840"/>
                  <a:pt x="7643740" y="1057139"/>
                </a:cubicBezTo>
                <a:lnTo>
                  <a:pt x="8830271" y="227534"/>
                </a:lnTo>
                <a:close/>
              </a:path>
            </a:pathLst>
          </a:custGeom>
          <a:solidFill>
            <a:srgbClr val="002677"/>
          </a:solidFill>
          <a:ln w="9181" cap="flat">
            <a:noFill/>
            <a:prstDash val="solid"/>
            <a:miter/>
          </a:ln>
        </p:spPr>
        <p:txBody>
          <a:bodyPr wrap="square" rtlCol="0" anchor="ctr">
            <a:noAutofit/>
          </a:bodyPr>
          <a:lstStyle/>
          <a:p>
            <a:r>
              <a:rPr lang="en-US" sz="1400" dirty="0"/>
              <a:t>  </a:t>
            </a:r>
          </a:p>
        </p:txBody>
      </p:sp>
      <p:sp>
        <p:nvSpPr>
          <p:cNvPr id="15" name="Graphic 8">
            <a:extLst>
              <a:ext uri="{FF2B5EF4-FFF2-40B4-BE49-F238E27FC236}">
                <a16:creationId xmlns:a16="http://schemas.microsoft.com/office/drawing/2014/main" id="{526EA6DD-7353-744A-AD84-B2E27B6572D5}"/>
              </a:ext>
            </a:extLst>
          </p:cNvPr>
          <p:cNvSpPr/>
          <p:nvPr userDrawn="1"/>
        </p:nvSpPr>
        <p:spPr>
          <a:xfrm>
            <a:off x="609601" y="457201"/>
            <a:ext cx="613617" cy="802827"/>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1400" dirty="0"/>
          </a:p>
        </p:txBody>
      </p:sp>
    </p:spTree>
    <p:extLst>
      <p:ext uri="{BB962C8B-B14F-4D97-AF65-F5344CB8AC3E}">
        <p14:creationId xmlns:p14="http://schemas.microsoft.com/office/powerpoint/2010/main" val="3859125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10" y="343597"/>
            <a:ext cx="1429791"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9757" y="3854450"/>
            <a:ext cx="9183221" cy="861748"/>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475202" y="3844213"/>
            <a:ext cx="8110012" cy="867148"/>
          </a:xfrm>
        </p:spPr>
        <p:txBody>
          <a:bodyPr rIns="0" anchor="ctr" anchorCtr="0">
            <a:noAutofit/>
          </a:bodyPr>
          <a:lstStyle>
            <a:lvl1pPr algn="l">
              <a:defRPr sz="3200" spc="0" baseline="0">
                <a:solidFill>
                  <a:schemeClr val="bg1"/>
                </a:solidFill>
              </a:defRPr>
            </a:lvl1pPr>
          </a:lstStyle>
          <a:p>
            <a:r>
              <a:rPr lang="en-US" dirty="0"/>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487690" y="4833694"/>
            <a:ext cx="7891553"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710"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494105" y="6083711"/>
            <a:ext cx="3009900" cy="270245"/>
          </a:xfrm>
        </p:spPr>
        <p:txBody>
          <a:bodyPr/>
          <a:lstStyle>
            <a:lvl1pPr marL="0" indent="0">
              <a:buNone/>
              <a:defRPr sz="1000" b="0"/>
            </a:lvl1pPr>
            <a:lvl2pPr marL="88894" indent="0">
              <a:buNone/>
              <a:defRPr/>
            </a:lvl2pPr>
          </a:lstStyle>
          <a:p>
            <a:pPr lvl="0"/>
            <a:r>
              <a:rPr lang="en-US" dirty="0"/>
              <a:t>Click to edit</a:t>
            </a:r>
          </a:p>
        </p:txBody>
      </p:sp>
      <p:pic>
        <p:nvPicPr>
          <p:cNvPr id="15" name="Graphic 14">
            <a:extLst>
              <a:ext uri="{FF2B5EF4-FFF2-40B4-BE49-F238E27FC236}">
                <a16:creationId xmlns:a16="http://schemas.microsoft.com/office/drawing/2014/main" id="{D7E59548-A367-FA4E-97EA-55B30591D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8269" y="5835887"/>
            <a:ext cx="1549225" cy="402336"/>
          </a:xfrm>
          <a:prstGeom prst="rect">
            <a:avLst/>
          </a:prstGeom>
        </p:spPr>
      </p:pic>
      <p:sp>
        <p:nvSpPr>
          <p:cNvPr id="39" name="Picture Placeholder 38">
            <a:extLst>
              <a:ext uri="{FF2B5EF4-FFF2-40B4-BE49-F238E27FC236}">
                <a16:creationId xmlns:a16="http://schemas.microsoft.com/office/drawing/2014/main" id="{A0FBCF22-0040-A948-B14F-424C24E93802}"/>
              </a:ext>
            </a:extLst>
          </p:cNvPr>
          <p:cNvSpPr>
            <a:spLocks noGrp="1"/>
          </p:cNvSpPr>
          <p:nvPr>
            <p:ph type="pic" sz="quarter" idx="12"/>
          </p:nvPr>
        </p:nvSpPr>
        <p:spPr>
          <a:xfrm>
            <a:off x="8467" y="2099"/>
            <a:ext cx="12192000" cy="4347959"/>
          </a:xfrm>
          <a:custGeom>
            <a:avLst/>
            <a:gdLst>
              <a:gd name="connsiteX0" fmla="*/ 653749 w 9144000"/>
              <a:gd name="connsiteY0" fmla="*/ 573726 h 4347959"/>
              <a:gd name="connsiteX1" fmla="*/ 457200 w 9144000"/>
              <a:gd name="connsiteY1" fmla="*/ 662929 h 4347959"/>
              <a:gd name="connsiteX2" fmla="*/ 457200 w 9144000"/>
              <a:gd name="connsiteY2" fmla="*/ 1003131 h 4347959"/>
              <a:gd name="connsiteX3" fmla="*/ 557872 w 9144000"/>
              <a:gd name="connsiteY3" fmla="*/ 1111620 h 4347959"/>
              <a:gd name="connsiteX4" fmla="*/ 653749 w 9144000"/>
              <a:gd name="connsiteY4" fmla="*/ 992951 h 4347959"/>
              <a:gd name="connsiteX5" fmla="*/ 740039 w 9144000"/>
              <a:gd name="connsiteY5" fmla="*/ 534884 h 4347959"/>
              <a:gd name="connsiteX6" fmla="*/ 695296 w 9144000"/>
              <a:gd name="connsiteY6" fmla="*/ 556314 h 4347959"/>
              <a:gd name="connsiteX7" fmla="*/ 695296 w 9144000"/>
              <a:gd name="connsiteY7" fmla="*/ 980897 h 4347959"/>
              <a:gd name="connsiteX8" fmla="*/ 567459 w 9144000"/>
              <a:gd name="connsiteY8" fmla="*/ 1138944 h 4347959"/>
              <a:gd name="connsiteX9" fmla="*/ 500345 w 9144000"/>
              <a:gd name="connsiteY9" fmla="*/ 1126889 h 4347959"/>
              <a:gd name="connsiteX10" fmla="*/ 597554 w 9144000"/>
              <a:gd name="connsiteY10" fmla="*/ 1161177 h 4347959"/>
              <a:gd name="connsiteX11" fmla="*/ 740039 w 9144000"/>
              <a:gd name="connsiteY11" fmla="*/ 974200 h 4347959"/>
              <a:gd name="connsiteX12" fmla="*/ 827927 w 9144000"/>
              <a:gd name="connsiteY12" fmla="*/ 496310 h 4347959"/>
              <a:gd name="connsiteX13" fmla="*/ 782652 w 9144000"/>
              <a:gd name="connsiteY13" fmla="*/ 517740 h 4347959"/>
              <a:gd name="connsiteX14" fmla="*/ 782652 w 9144000"/>
              <a:gd name="connsiteY14" fmla="*/ 978486 h 4347959"/>
              <a:gd name="connsiteX15" fmla="*/ 612735 w 9144000"/>
              <a:gd name="connsiteY15" fmla="*/ 1187965 h 4347959"/>
              <a:gd name="connsiteX16" fmla="*/ 532304 w 9144000"/>
              <a:gd name="connsiteY16" fmla="*/ 1172428 h 4347959"/>
              <a:gd name="connsiteX17" fmla="*/ 644694 w 9144000"/>
              <a:gd name="connsiteY17" fmla="*/ 1212074 h 4347959"/>
              <a:gd name="connsiteX18" fmla="*/ 827927 w 9144000"/>
              <a:gd name="connsiteY18" fmla="*/ 982236 h 4347959"/>
              <a:gd name="connsiteX19" fmla="*/ 917413 w 9144000"/>
              <a:gd name="connsiteY19" fmla="*/ 457200 h 4347959"/>
              <a:gd name="connsiteX20" fmla="*/ 871072 w 9144000"/>
              <a:gd name="connsiteY20" fmla="*/ 479166 h 4347959"/>
              <a:gd name="connsiteX21" fmla="*/ 871072 w 9144000"/>
              <a:gd name="connsiteY21" fmla="*/ 980093 h 4347959"/>
              <a:gd name="connsiteX22" fmla="*/ 665468 w 9144000"/>
              <a:gd name="connsiteY22" fmla="*/ 1236718 h 4347959"/>
              <a:gd name="connsiteX23" fmla="*/ 585037 w 9144000"/>
              <a:gd name="connsiteY23" fmla="*/ 1223324 h 4347959"/>
              <a:gd name="connsiteX24" fmla="*/ 704884 w 9144000"/>
              <a:gd name="connsiteY24" fmla="*/ 1260023 h 4347959"/>
              <a:gd name="connsiteX25" fmla="*/ 917413 w 9144000"/>
              <a:gd name="connsiteY25" fmla="*/ 988933 h 4347959"/>
              <a:gd name="connsiteX26" fmla="*/ 0 w 9144000"/>
              <a:gd name="connsiteY26" fmla="*/ 0 h 4347959"/>
              <a:gd name="connsiteX27" fmla="*/ 9144000 w 9144000"/>
              <a:gd name="connsiteY27" fmla="*/ 0 h 4347959"/>
              <a:gd name="connsiteX28" fmla="*/ 9144000 w 9144000"/>
              <a:gd name="connsiteY28" fmla="*/ 2422533 h 4347959"/>
              <a:gd name="connsiteX29" fmla="*/ 9144000 w 9144000"/>
              <a:gd name="connsiteY29" fmla="*/ 2477778 h 4347959"/>
              <a:gd name="connsiteX30" fmla="*/ 9144000 w 9144000"/>
              <a:gd name="connsiteY30" fmla="*/ 4347959 h 4347959"/>
              <a:gd name="connsiteX31" fmla="*/ 6596284 w 9144000"/>
              <a:gd name="connsiteY31" fmla="*/ 4347959 h 4347959"/>
              <a:gd name="connsiteX32" fmla="*/ 6866309 w 9144000"/>
              <a:gd name="connsiteY32" fmla="*/ 3855272 h 4347959"/>
              <a:gd name="connsiteX33" fmla="*/ 4635550 w 9144000"/>
              <a:gd name="connsiteY33" fmla="*/ 3855272 h 4347959"/>
              <a:gd name="connsiteX34" fmla="*/ 2230759 w 9144000"/>
              <a:gd name="connsiteY34" fmla="*/ 3855272 h 4347959"/>
              <a:gd name="connsiteX35" fmla="*/ 0 w 9144000"/>
              <a:gd name="connsiteY35" fmla="*/ 3855272 h 4347959"/>
              <a:gd name="connsiteX36" fmla="*/ 0 w 9144000"/>
              <a:gd name="connsiteY36" fmla="*/ 2477778 h 4347959"/>
              <a:gd name="connsiteX37" fmla="*/ 0 w 9144000"/>
              <a:gd name="connsiteY37" fmla="*/ 2422533 h 434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4000" h="4347959">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422533"/>
                </a:lnTo>
                <a:lnTo>
                  <a:pt x="9144000" y="2477778"/>
                </a:lnTo>
                <a:lnTo>
                  <a:pt x="9144000" y="4347959"/>
                </a:lnTo>
                <a:lnTo>
                  <a:pt x="6596284" y="4347959"/>
                </a:lnTo>
                <a:lnTo>
                  <a:pt x="6866309" y="3855272"/>
                </a:lnTo>
                <a:lnTo>
                  <a:pt x="4635550" y="3855272"/>
                </a:lnTo>
                <a:lnTo>
                  <a:pt x="2230759" y="3855272"/>
                </a:lnTo>
                <a:lnTo>
                  <a:pt x="0" y="3855272"/>
                </a:lnTo>
                <a:lnTo>
                  <a:pt x="0" y="2477778"/>
                </a:lnTo>
                <a:lnTo>
                  <a:pt x="0" y="242253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292889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10" y="343597"/>
            <a:ext cx="1429791"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9756" y="3854450"/>
            <a:ext cx="9183221" cy="861748"/>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475197" y="3857626"/>
            <a:ext cx="8110724" cy="840322"/>
          </a:xfrm>
        </p:spPr>
        <p:txBody>
          <a:bodyPr rIns="0" anchor="ctr" anchorCtr="0">
            <a:noAutofit/>
          </a:bodyPr>
          <a:lstStyle>
            <a:lvl1pPr algn="l">
              <a:defRPr sz="3200" spc="0" baseline="0">
                <a:solidFill>
                  <a:schemeClr val="bg1"/>
                </a:solidFill>
              </a:defRPr>
            </a:lvl1pPr>
          </a:lstStyle>
          <a:p>
            <a:r>
              <a:rPr lang="en-US" dirty="0"/>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487690" y="4833694"/>
            <a:ext cx="7891553"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129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710"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494105" y="6083711"/>
            <a:ext cx="3009900" cy="270245"/>
          </a:xfrm>
        </p:spPr>
        <p:txBody>
          <a:bodyPr/>
          <a:lstStyle>
            <a:lvl1pPr marL="0" indent="0">
              <a:buNone/>
              <a:defRPr sz="1000" b="0"/>
            </a:lvl1pPr>
            <a:lvl2pPr marL="88894" indent="0">
              <a:buNone/>
              <a:defRPr/>
            </a:lvl2pPr>
          </a:lstStyle>
          <a:p>
            <a:pPr lvl="0"/>
            <a:r>
              <a:rPr lang="en-US" dirty="0"/>
              <a:t>Click to edit</a:t>
            </a:r>
          </a:p>
        </p:txBody>
      </p:sp>
      <p:pic>
        <p:nvPicPr>
          <p:cNvPr id="14" name="Graphic 13">
            <a:extLst>
              <a:ext uri="{FF2B5EF4-FFF2-40B4-BE49-F238E27FC236}">
                <a16:creationId xmlns:a16="http://schemas.microsoft.com/office/drawing/2014/main" id="{6D497E2A-77F9-2545-AFD5-07BF2693D62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4336" y="5838127"/>
            <a:ext cx="1549225" cy="402336"/>
          </a:xfrm>
          <a:prstGeom prst="rect">
            <a:avLst/>
          </a:prstGeom>
        </p:spPr>
      </p:pic>
      <p:sp>
        <p:nvSpPr>
          <p:cNvPr id="15" name="Picture Placeholder 14">
            <a:extLst>
              <a:ext uri="{FF2B5EF4-FFF2-40B4-BE49-F238E27FC236}">
                <a16:creationId xmlns:a16="http://schemas.microsoft.com/office/drawing/2014/main" id="{36E375A0-565C-DB4B-AA13-20FF9D5289BE}"/>
              </a:ext>
            </a:extLst>
          </p:cNvPr>
          <p:cNvSpPr>
            <a:spLocks noGrp="1"/>
          </p:cNvSpPr>
          <p:nvPr>
            <p:ph type="pic" sz="quarter" idx="12"/>
          </p:nvPr>
        </p:nvSpPr>
        <p:spPr>
          <a:xfrm>
            <a:off x="8467" y="2099"/>
            <a:ext cx="12192000" cy="4347959"/>
          </a:xfrm>
          <a:custGeom>
            <a:avLst/>
            <a:gdLst>
              <a:gd name="connsiteX0" fmla="*/ 653749 w 9144000"/>
              <a:gd name="connsiteY0" fmla="*/ 573726 h 4347959"/>
              <a:gd name="connsiteX1" fmla="*/ 457200 w 9144000"/>
              <a:gd name="connsiteY1" fmla="*/ 662929 h 4347959"/>
              <a:gd name="connsiteX2" fmla="*/ 457200 w 9144000"/>
              <a:gd name="connsiteY2" fmla="*/ 1003131 h 4347959"/>
              <a:gd name="connsiteX3" fmla="*/ 557872 w 9144000"/>
              <a:gd name="connsiteY3" fmla="*/ 1111620 h 4347959"/>
              <a:gd name="connsiteX4" fmla="*/ 653749 w 9144000"/>
              <a:gd name="connsiteY4" fmla="*/ 992951 h 4347959"/>
              <a:gd name="connsiteX5" fmla="*/ 740039 w 9144000"/>
              <a:gd name="connsiteY5" fmla="*/ 534884 h 4347959"/>
              <a:gd name="connsiteX6" fmla="*/ 695296 w 9144000"/>
              <a:gd name="connsiteY6" fmla="*/ 556314 h 4347959"/>
              <a:gd name="connsiteX7" fmla="*/ 695296 w 9144000"/>
              <a:gd name="connsiteY7" fmla="*/ 980897 h 4347959"/>
              <a:gd name="connsiteX8" fmla="*/ 567459 w 9144000"/>
              <a:gd name="connsiteY8" fmla="*/ 1138944 h 4347959"/>
              <a:gd name="connsiteX9" fmla="*/ 500345 w 9144000"/>
              <a:gd name="connsiteY9" fmla="*/ 1126889 h 4347959"/>
              <a:gd name="connsiteX10" fmla="*/ 597554 w 9144000"/>
              <a:gd name="connsiteY10" fmla="*/ 1161177 h 4347959"/>
              <a:gd name="connsiteX11" fmla="*/ 740039 w 9144000"/>
              <a:gd name="connsiteY11" fmla="*/ 974200 h 4347959"/>
              <a:gd name="connsiteX12" fmla="*/ 827927 w 9144000"/>
              <a:gd name="connsiteY12" fmla="*/ 496310 h 4347959"/>
              <a:gd name="connsiteX13" fmla="*/ 782652 w 9144000"/>
              <a:gd name="connsiteY13" fmla="*/ 517740 h 4347959"/>
              <a:gd name="connsiteX14" fmla="*/ 782652 w 9144000"/>
              <a:gd name="connsiteY14" fmla="*/ 978486 h 4347959"/>
              <a:gd name="connsiteX15" fmla="*/ 612735 w 9144000"/>
              <a:gd name="connsiteY15" fmla="*/ 1187965 h 4347959"/>
              <a:gd name="connsiteX16" fmla="*/ 532304 w 9144000"/>
              <a:gd name="connsiteY16" fmla="*/ 1172428 h 4347959"/>
              <a:gd name="connsiteX17" fmla="*/ 644694 w 9144000"/>
              <a:gd name="connsiteY17" fmla="*/ 1212074 h 4347959"/>
              <a:gd name="connsiteX18" fmla="*/ 827927 w 9144000"/>
              <a:gd name="connsiteY18" fmla="*/ 982236 h 4347959"/>
              <a:gd name="connsiteX19" fmla="*/ 917413 w 9144000"/>
              <a:gd name="connsiteY19" fmla="*/ 457200 h 4347959"/>
              <a:gd name="connsiteX20" fmla="*/ 871072 w 9144000"/>
              <a:gd name="connsiteY20" fmla="*/ 479166 h 4347959"/>
              <a:gd name="connsiteX21" fmla="*/ 871072 w 9144000"/>
              <a:gd name="connsiteY21" fmla="*/ 980093 h 4347959"/>
              <a:gd name="connsiteX22" fmla="*/ 665468 w 9144000"/>
              <a:gd name="connsiteY22" fmla="*/ 1236718 h 4347959"/>
              <a:gd name="connsiteX23" fmla="*/ 585037 w 9144000"/>
              <a:gd name="connsiteY23" fmla="*/ 1223324 h 4347959"/>
              <a:gd name="connsiteX24" fmla="*/ 704884 w 9144000"/>
              <a:gd name="connsiteY24" fmla="*/ 1260023 h 4347959"/>
              <a:gd name="connsiteX25" fmla="*/ 917413 w 9144000"/>
              <a:gd name="connsiteY25" fmla="*/ 988933 h 4347959"/>
              <a:gd name="connsiteX26" fmla="*/ 0 w 9144000"/>
              <a:gd name="connsiteY26" fmla="*/ 0 h 4347959"/>
              <a:gd name="connsiteX27" fmla="*/ 9144000 w 9144000"/>
              <a:gd name="connsiteY27" fmla="*/ 0 h 4347959"/>
              <a:gd name="connsiteX28" fmla="*/ 9144000 w 9144000"/>
              <a:gd name="connsiteY28" fmla="*/ 2422533 h 4347959"/>
              <a:gd name="connsiteX29" fmla="*/ 9144000 w 9144000"/>
              <a:gd name="connsiteY29" fmla="*/ 2477778 h 4347959"/>
              <a:gd name="connsiteX30" fmla="*/ 9144000 w 9144000"/>
              <a:gd name="connsiteY30" fmla="*/ 4347959 h 4347959"/>
              <a:gd name="connsiteX31" fmla="*/ 6596284 w 9144000"/>
              <a:gd name="connsiteY31" fmla="*/ 4347959 h 4347959"/>
              <a:gd name="connsiteX32" fmla="*/ 6866309 w 9144000"/>
              <a:gd name="connsiteY32" fmla="*/ 3855272 h 4347959"/>
              <a:gd name="connsiteX33" fmla="*/ 4635550 w 9144000"/>
              <a:gd name="connsiteY33" fmla="*/ 3855272 h 4347959"/>
              <a:gd name="connsiteX34" fmla="*/ 2230759 w 9144000"/>
              <a:gd name="connsiteY34" fmla="*/ 3855272 h 4347959"/>
              <a:gd name="connsiteX35" fmla="*/ 0 w 9144000"/>
              <a:gd name="connsiteY35" fmla="*/ 3855272 h 4347959"/>
              <a:gd name="connsiteX36" fmla="*/ 0 w 9144000"/>
              <a:gd name="connsiteY36" fmla="*/ 2477778 h 4347959"/>
              <a:gd name="connsiteX37" fmla="*/ 0 w 9144000"/>
              <a:gd name="connsiteY37" fmla="*/ 2422533 h 434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4000" h="4347959">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422533"/>
                </a:lnTo>
                <a:lnTo>
                  <a:pt x="9144000" y="2477778"/>
                </a:lnTo>
                <a:lnTo>
                  <a:pt x="9144000" y="4347959"/>
                </a:lnTo>
                <a:lnTo>
                  <a:pt x="6596284" y="4347959"/>
                </a:lnTo>
                <a:lnTo>
                  <a:pt x="6866309" y="3855272"/>
                </a:lnTo>
                <a:lnTo>
                  <a:pt x="4635550" y="3855272"/>
                </a:lnTo>
                <a:lnTo>
                  <a:pt x="2230759" y="3855272"/>
                </a:lnTo>
                <a:lnTo>
                  <a:pt x="0" y="3855272"/>
                </a:lnTo>
                <a:lnTo>
                  <a:pt x="0" y="2477778"/>
                </a:lnTo>
                <a:lnTo>
                  <a:pt x="0" y="242253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49987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9"/>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9"/>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10" y="343597"/>
            <a:ext cx="1429791"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5" y="3489649"/>
            <a:ext cx="9365060" cy="1412618"/>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496461" y="3489649"/>
            <a:ext cx="7891553" cy="1362788"/>
          </a:xfrm>
        </p:spPr>
        <p:txBody>
          <a:bodyPr rIns="0" anchor="ctr" anchorCtr="0">
            <a:noAutofit/>
          </a:bodyPr>
          <a:lstStyle>
            <a:lvl1pPr algn="l">
              <a:lnSpc>
                <a:spcPct val="100000"/>
              </a:lnSpc>
              <a:defRPr sz="3200" spc="0" baseline="0">
                <a:solidFill>
                  <a:schemeClr val="bg1"/>
                </a:solidFill>
              </a:defRPr>
            </a:lvl1pPr>
          </a:lstStyle>
          <a:p>
            <a:r>
              <a:rPr lang="en-US" dirty="0"/>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496461" y="5028259"/>
            <a:ext cx="7891553"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4" y="6138955"/>
            <a:ext cx="11191297"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710"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494105" y="6083711"/>
            <a:ext cx="3009900" cy="270245"/>
          </a:xfrm>
        </p:spPr>
        <p:txBody>
          <a:bodyPr/>
          <a:lstStyle>
            <a:lvl1pPr marL="0" indent="0">
              <a:buNone/>
              <a:defRPr sz="1000" b="0"/>
            </a:lvl1pPr>
            <a:lvl2pPr marL="88894" indent="0">
              <a:buNone/>
              <a:defRPr/>
            </a:lvl2pPr>
          </a:lstStyle>
          <a:p>
            <a:pPr lvl="0"/>
            <a:r>
              <a:rPr lang="en-US" dirty="0"/>
              <a:t>Click to edit</a:t>
            </a:r>
          </a:p>
        </p:txBody>
      </p:sp>
      <p:pic>
        <p:nvPicPr>
          <p:cNvPr id="14" name="Graphic 13">
            <a:extLst>
              <a:ext uri="{FF2B5EF4-FFF2-40B4-BE49-F238E27FC236}">
                <a16:creationId xmlns:a16="http://schemas.microsoft.com/office/drawing/2014/main" id="{C2A1DD3A-7E02-0244-AF7A-AC87CF0C4F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4336" y="5838127"/>
            <a:ext cx="1549225" cy="402336"/>
          </a:xfrm>
          <a:prstGeom prst="rect">
            <a:avLst/>
          </a:prstGeom>
        </p:spPr>
      </p:pic>
      <p:sp>
        <p:nvSpPr>
          <p:cNvPr id="24" name="Picture Placeholder 23">
            <a:extLst>
              <a:ext uri="{FF2B5EF4-FFF2-40B4-BE49-F238E27FC236}">
                <a16:creationId xmlns:a16="http://schemas.microsoft.com/office/drawing/2014/main" id="{B52B8892-1485-D74E-AFA3-CF4140D743FD}"/>
              </a:ext>
            </a:extLst>
          </p:cNvPr>
          <p:cNvSpPr>
            <a:spLocks noGrp="1"/>
          </p:cNvSpPr>
          <p:nvPr>
            <p:ph type="pic" sz="quarter" idx="13"/>
          </p:nvPr>
        </p:nvSpPr>
        <p:spPr>
          <a:xfrm>
            <a:off x="0" y="0"/>
            <a:ext cx="12192000" cy="4328140"/>
          </a:xfrm>
          <a:custGeom>
            <a:avLst/>
            <a:gdLst>
              <a:gd name="connsiteX0" fmla="*/ 653749 w 9144000"/>
              <a:gd name="connsiteY0" fmla="*/ 573726 h 4328140"/>
              <a:gd name="connsiteX1" fmla="*/ 457200 w 9144000"/>
              <a:gd name="connsiteY1" fmla="*/ 662929 h 4328140"/>
              <a:gd name="connsiteX2" fmla="*/ 457200 w 9144000"/>
              <a:gd name="connsiteY2" fmla="*/ 1003131 h 4328140"/>
              <a:gd name="connsiteX3" fmla="*/ 557872 w 9144000"/>
              <a:gd name="connsiteY3" fmla="*/ 1111620 h 4328140"/>
              <a:gd name="connsiteX4" fmla="*/ 653749 w 9144000"/>
              <a:gd name="connsiteY4" fmla="*/ 992951 h 4328140"/>
              <a:gd name="connsiteX5" fmla="*/ 740039 w 9144000"/>
              <a:gd name="connsiteY5" fmla="*/ 534884 h 4328140"/>
              <a:gd name="connsiteX6" fmla="*/ 695296 w 9144000"/>
              <a:gd name="connsiteY6" fmla="*/ 556314 h 4328140"/>
              <a:gd name="connsiteX7" fmla="*/ 695296 w 9144000"/>
              <a:gd name="connsiteY7" fmla="*/ 980897 h 4328140"/>
              <a:gd name="connsiteX8" fmla="*/ 567459 w 9144000"/>
              <a:gd name="connsiteY8" fmla="*/ 1138944 h 4328140"/>
              <a:gd name="connsiteX9" fmla="*/ 500345 w 9144000"/>
              <a:gd name="connsiteY9" fmla="*/ 1126889 h 4328140"/>
              <a:gd name="connsiteX10" fmla="*/ 597554 w 9144000"/>
              <a:gd name="connsiteY10" fmla="*/ 1161177 h 4328140"/>
              <a:gd name="connsiteX11" fmla="*/ 740039 w 9144000"/>
              <a:gd name="connsiteY11" fmla="*/ 974200 h 4328140"/>
              <a:gd name="connsiteX12" fmla="*/ 827927 w 9144000"/>
              <a:gd name="connsiteY12" fmla="*/ 496310 h 4328140"/>
              <a:gd name="connsiteX13" fmla="*/ 782652 w 9144000"/>
              <a:gd name="connsiteY13" fmla="*/ 517740 h 4328140"/>
              <a:gd name="connsiteX14" fmla="*/ 782652 w 9144000"/>
              <a:gd name="connsiteY14" fmla="*/ 978486 h 4328140"/>
              <a:gd name="connsiteX15" fmla="*/ 612735 w 9144000"/>
              <a:gd name="connsiteY15" fmla="*/ 1187965 h 4328140"/>
              <a:gd name="connsiteX16" fmla="*/ 532304 w 9144000"/>
              <a:gd name="connsiteY16" fmla="*/ 1172428 h 4328140"/>
              <a:gd name="connsiteX17" fmla="*/ 644694 w 9144000"/>
              <a:gd name="connsiteY17" fmla="*/ 1212074 h 4328140"/>
              <a:gd name="connsiteX18" fmla="*/ 827927 w 9144000"/>
              <a:gd name="connsiteY18" fmla="*/ 982236 h 4328140"/>
              <a:gd name="connsiteX19" fmla="*/ 917413 w 9144000"/>
              <a:gd name="connsiteY19" fmla="*/ 457200 h 4328140"/>
              <a:gd name="connsiteX20" fmla="*/ 871072 w 9144000"/>
              <a:gd name="connsiteY20" fmla="*/ 479166 h 4328140"/>
              <a:gd name="connsiteX21" fmla="*/ 871072 w 9144000"/>
              <a:gd name="connsiteY21" fmla="*/ 980093 h 4328140"/>
              <a:gd name="connsiteX22" fmla="*/ 665468 w 9144000"/>
              <a:gd name="connsiteY22" fmla="*/ 1236718 h 4328140"/>
              <a:gd name="connsiteX23" fmla="*/ 585037 w 9144000"/>
              <a:gd name="connsiteY23" fmla="*/ 1223324 h 4328140"/>
              <a:gd name="connsiteX24" fmla="*/ 704884 w 9144000"/>
              <a:gd name="connsiteY24" fmla="*/ 1260023 h 4328140"/>
              <a:gd name="connsiteX25" fmla="*/ 917413 w 9144000"/>
              <a:gd name="connsiteY25" fmla="*/ 988933 h 4328140"/>
              <a:gd name="connsiteX26" fmla="*/ 0 w 9144000"/>
              <a:gd name="connsiteY26" fmla="*/ 0 h 4328140"/>
              <a:gd name="connsiteX27" fmla="*/ 9144000 w 9144000"/>
              <a:gd name="connsiteY27" fmla="*/ 0 h 4328140"/>
              <a:gd name="connsiteX28" fmla="*/ 9144000 w 9144000"/>
              <a:gd name="connsiteY28" fmla="*/ 2323138 h 4328140"/>
              <a:gd name="connsiteX29" fmla="*/ 9144000 w 9144000"/>
              <a:gd name="connsiteY29" fmla="*/ 2425959 h 4328140"/>
              <a:gd name="connsiteX30" fmla="*/ 9144000 w 9144000"/>
              <a:gd name="connsiteY30" fmla="*/ 4328140 h 4328140"/>
              <a:gd name="connsiteX31" fmla="*/ 6537139 w 9144000"/>
              <a:gd name="connsiteY31" fmla="*/ 4328140 h 4328140"/>
              <a:gd name="connsiteX32" fmla="*/ 6994964 w 9144000"/>
              <a:gd name="connsiteY32" fmla="*/ 3492793 h 4328140"/>
              <a:gd name="connsiteX33" fmla="*/ 0 w 9144000"/>
              <a:gd name="connsiteY33" fmla="*/ 3492793 h 4328140"/>
              <a:gd name="connsiteX34" fmla="*/ 0 w 9144000"/>
              <a:gd name="connsiteY34" fmla="*/ 2425959 h 4328140"/>
              <a:gd name="connsiteX35" fmla="*/ 0 w 9144000"/>
              <a:gd name="connsiteY35" fmla="*/ 2323138 h 432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4000" h="432814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323138"/>
                </a:lnTo>
                <a:lnTo>
                  <a:pt x="9144000" y="2425959"/>
                </a:lnTo>
                <a:lnTo>
                  <a:pt x="9144000" y="4328140"/>
                </a:lnTo>
                <a:lnTo>
                  <a:pt x="6537139" y="4328140"/>
                </a:lnTo>
                <a:lnTo>
                  <a:pt x="6994964" y="3492793"/>
                </a:lnTo>
                <a:lnTo>
                  <a:pt x="0" y="3492793"/>
                </a:lnTo>
                <a:lnTo>
                  <a:pt x="0" y="2425959"/>
                </a:lnTo>
                <a:lnTo>
                  <a:pt x="0" y="2323138"/>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814945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10" y="343597"/>
            <a:ext cx="1429791"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reeform 15">
            <a:extLst>
              <a:ext uri="{FF2B5EF4-FFF2-40B4-BE49-F238E27FC236}">
                <a16:creationId xmlns:a16="http://schemas.microsoft.com/office/drawing/2014/main" id="{9C58A3EB-27BC-514E-9F05-03E18670B808}"/>
              </a:ext>
            </a:extLst>
          </p:cNvPr>
          <p:cNvSpPr/>
          <p:nvPr userDrawn="1"/>
        </p:nvSpPr>
        <p:spPr>
          <a:xfrm>
            <a:off x="-32455" y="3492500"/>
            <a:ext cx="9365060" cy="1406014"/>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496461" y="3497036"/>
            <a:ext cx="7891553" cy="1348014"/>
          </a:xfrm>
        </p:spPr>
        <p:txBody>
          <a:bodyPr rIns="0" anchor="ctr" anchorCtr="0">
            <a:noAutofit/>
          </a:bodyPr>
          <a:lstStyle>
            <a:lvl1pPr algn="l">
              <a:lnSpc>
                <a:spcPct val="100000"/>
              </a:lnSpc>
              <a:defRPr sz="3200" spc="0" baseline="0">
                <a:solidFill>
                  <a:schemeClr val="bg1"/>
                </a:solidFill>
              </a:defRPr>
            </a:lvl1pPr>
          </a:lstStyle>
          <a:p>
            <a:r>
              <a:rPr lang="en-US" dirty="0"/>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496461" y="5029201"/>
            <a:ext cx="7891553"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74" y="6138955"/>
            <a:ext cx="11191287"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710"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494105" y="6083711"/>
            <a:ext cx="3009900" cy="270245"/>
          </a:xfrm>
        </p:spPr>
        <p:txBody>
          <a:bodyPr/>
          <a:lstStyle>
            <a:lvl1pPr marL="0" indent="0">
              <a:buNone/>
              <a:defRPr sz="1000" b="0"/>
            </a:lvl1pPr>
            <a:lvl2pPr marL="88894" indent="0">
              <a:buNone/>
              <a:defRPr/>
            </a:lvl2pPr>
          </a:lstStyle>
          <a:p>
            <a:pPr lvl="0"/>
            <a:r>
              <a:rPr lang="en-US" dirty="0"/>
              <a:t>Click to edit</a:t>
            </a:r>
          </a:p>
        </p:txBody>
      </p:sp>
      <p:pic>
        <p:nvPicPr>
          <p:cNvPr id="14" name="Graphic 13">
            <a:extLst>
              <a:ext uri="{FF2B5EF4-FFF2-40B4-BE49-F238E27FC236}">
                <a16:creationId xmlns:a16="http://schemas.microsoft.com/office/drawing/2014/main" id="{4CAC55D9-C993-0349-9518-AE1DCBFCFD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4336" y="5838127"/>
            <a:ext cx="1549225" cy="402336"/>
          </a:xfrm>
          <a:prstGeom prst="rect">
            <a:avLst/>
          </a:prstGeom>
        </p:spPr>
      </p:pic>
      <p:sp>
        <p:nvSpPr>
          <p:cNvPr id="15" name="Picture Placeholder 14">
            <a:extLst>
              <a:ext uri="{FF2B5EF4-FFF2-40B4-BE49-F238E27FC236}">
                <a16:creationId xmlns:a16="http://schemas.microsoft.com/office/drawing/2014/main" id="{1FBC7CDC-FF00-4543-B3B1-CC1CC4E614B9}"/>
              </a:ext>
            </a:extLst>
          </p:cNvPr>
          <p:cNvSpPr>
            <a:spLocks noGrp="1"/>
          </p:cNvSpPr>
          <p:nvPr>
            <p:ph type="pic" sz="quarter" idx="13"/>
          </p:nvPr>
        </p:nvSpPr>
        <p:spPr>
          <a:xfrm>
            <a:off x="0" y="0"/>
            <a:ext cx="12192000" cy="4328140"/>
          </a:xfrm>
          <a:custGeom>
            <a:avLst/>
            <a:gdLst>
              <a:gd name="connsiteX0" fmla="*/ 653749 w 9144000"/>
              <a:gd name="connsiteY0" fmla="*/ 573726 h 4328140"/>
              <a:gd name="connsiteX1" fmla="*/ 457200 w 9144000"/>
              <a:gd name="connsiteY1" fmla="*/ 662929 h 4328140"/>
              <a:gd name="connsiteX2" fmla="*/ 457200 w 9144000"/>
              <a:gd name="connsiteY2" fmla="*/ 1003131 h 4328140"/>
              <a:gd name="connsiteX3" fmla="*/ 557872 w 9144000"/>
              <a:gd name="connsiteY3" fmla="*/ 1111620 h 4328140"/>
              <a:gd name="connsiteX4" fmla="*/ 653749 w 9144000"/>
              <a:gd name="connsiteY4" fmla="*/ 992951 h 4328140"/>
              <a:gd name="connsiteX5" fmla="*/ 740039 w 9144000"/>
              <a:gd name="connsiteY5" fmla="*/ 534884 h 4328140"/>
              <a:gd name="connsiteX6" fmla="*/ 695296 w 9144000"/>
              <a:gd name="connsiteY6" fmla="*/ 556314 h 4328140"/>
              <a:gd name="connsiteX7" fmla="*/ 695296 w 9144000"/>
              <a:gd name="connsiteY7" fmla="*/ 980897 h 4328140"/>
              <a:gd name="connsiteX8" fmla="*/ 567459 w 9144000"/>
              <a:gd name="connsiteY8" fmla="*/ 1138944 h 4328140"/>
              <a:gd name="connsiteX9" fmla="*/ 500345 w 9144000"/>
              <a:gd name="connsiteY9" fmla="*/ 1126889 h 4328140"/>
              <a:gd name="connsiteX10" fmla="*/ 597554 w 9144000"/>
              <a:gd name="connsiteY10" fmla="*/ 1161177 h 4328140"/>
              <a:gd name="connsiteX11" fmla="*/ 740039 w 9144000"/>
              <a:gd name="connsiteY11" fmla="*/ 974200 h 4328140"/>
              <a:gd name="connsiteX12" fmla="*/ 827927 w 9144000"/>
              <a:gd name="connsiteY12" fmla="*/ 496310 h 4328140"/>
              <a:gd name="connsiteX13" fmla="*/ 782652 w 9144000"/>
              <a:gd name="connsiteY13" fmla="*/ 517740 h 4328140"/>
              <a:gd name="connsiteX14" fmla="*/ 782652 w 9144000"/>
              <a:gd name="connsiteY14" fmla="*/ 978486 h 4328140"/>
              <a:gd name="connsiteX15" fmla="*/ 612735 w 9144000"/>
              <a:gd name="connsiteY15" fmla="*/ 1187965 h 4328140"/>
              <a:gd name="connsiteX16" fmla="*/ 532304 w 9144000"/>
              <a:gd name="connsiteY16" fmla="*/ 1172428 h 4328140"/>
              <a:gd name="connsiteX17" fmla="*/ 644694 w 9144000"/>
              <a:gd name="connsiteY17" fmla="*/ 1212074 h 4328140"/>
              <a:gd name="connsiteX18" fmla="*/ 827927 w 9144000"/>
              <a:gd name="connsiteY18" fmla="*/ 982236 h 4328140"/>
              <a:gd name="connsiteX19" fmla="*/ 917413 w 9144000"/>
              <a:gd name="connsiteY19" fmla="*/ 457200 h 4328140"/>
              <a:gd name="connsiteX20" fmla="*/ 871072 w 9144000"/>
              <a:gd name="connsiteY20" fmla="*/ 479166 h 4328140"/>
              <a:gd name="connsiteX21" fmla="*/ 871072 w 9144000"/>
              <a:gd name="connsiteY21" fmla="*/ 980093 h 4328140"/>
              <a:gd name="connsiteX22" fmla="*/ 665468 w 9144000"/>
              <a:gd name="connsiteY22" fmla="*/ 1236718 h 4328140"/>
              <a:gd name="connsiteX23" fmla="*/ 585037 w 9144000"/>
              <a:gd name="connsiteY23" fmla="*/ 1223324 h 4328140"/>
              <a:gd name="connsiteX24" fmla="*/ 704884 w 9144000"/>
              <a:gd name="connsiteY24" fmla="*/ 1260023 h 4328140"/>
              <a:gd name="connsiteX25" fmla="*/ 917413 w 9144000"/>
              <a:gd name="connsiteY25" fmla="*/ 988933 h 4328140"/>
              <a:gd name="connsiteX26" fmla="*/ 0 w 9144000"/>
              <a:gd name="connsiteY26" fmla="*/ 0 h 4328140"/>
              <a:gd name="connsiteX27" fmla="*/ 9144000 w 9144000"/>
              <a:gd name="connsiteY27" fmla="*/ 0 h 4328140"/>
              <a:gd name="connsiteX28" fmla="*/ 9144000 w 9144000"/>
              <a:gd name="connsiteY28" fmla="*/ 2323138 h 4328140"/>
              <a:gd name="connsiteX29" fmla="*/ 9144000 w 9144000"/>
              <a:gd name="connsiteY29" fmla="*/ 2425959 h 4328140"/>
              <a:gd name="connsiteX30" fmla="*/ 9144000 w 9144000"/>
              <a:gd name="connsiteY30" fmla="*/ 4328140 h 4328140"/>
              <a:gd name="connsiteX31" fmla="*/ 6537139 w 9144000"/>
              <a:gd name="connsiteY31" fmla="*/ 4328140 h 4328140"/>
              <a:gd name="connsiteX32" fmla="*/ 6994964 w 9144000"/>
              <a:gd name="connsiteY32" fmla="*/ 3492793 h 4328140"/>
              <a:gd name="connsiteX33" fmla="*/ 0 w 9144000"/>
              <a:gd name="connsiteY33" fmla="*/ 3492793 h 4328140"/>
              <a:gd name="connsiteX34" fmla="*/ 0 w 9144000"/>
              <a:gd name="connsiteY34" fmla="*/ 2425959 h 4328140"/>
              <a:gd name="connsiteX35" fmla="*/ 0 w 9144000"/>
              <a:gd name="connsiteY35" fmla="*/ 2323138 h 432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4000" h="432814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323138"/>
                </a:lnTo>
                <a:lnTo>
                  <a:pt x="9144000" y="2425959"/>
                </a:lnTo>
                <a:lnTo>
                  <a:pt x="9144000" y="4328140"/>
                </a:lnTo>
                <a:lnTo>
                  <a:pt x="6537139" y="4328140"/>
                </a:lnTo>
                <a:lnTo>
                  <a:pt x="6994964" y="3492793"/>
                </a:lnTo>
                <a:lnTo>
                  <a:pt x="0" y="3492793"/>
                </a:lnTo>
                <a:lnTo>
                  <a:pt x="0" y="2425959"/>
                </a:lnTo>
                <a:lnTo>
                  <a:pt x="0" y="2323138"/>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284260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877842" y="2781839"/>
            <a:ext cx="8303340" cy="1796889"/>
          </a:xfrm>
        </p:spPr>
        <p:txBody>
          <a:bodyPr anchor="ctr">
            <a:noAutofit/>
          </a:bodyPr>
          <a:lstStyle>
            <a:lvl1pPr algn="l">
              <a:defRPr sz="3800" spc="0" baseline="0">
                <a:solidFill>
                  <a:schemeClr val="bg1"/>
                </a:solidFill>
              </a:defRPr>
            </a:lvl1pPr>
          </a:lstStyle>
          <a:p>
            <a:r>
              <a:rPr lang="en-US" dirty="0"/>
              <a:t>Section title</a:t>
            </a:r>
          </a:p>
        </p:txBody>
      </p:sp>
      <p:sp>
        <p:nvSpPr>
          <p:cNvPr id="4" name="Graphic 8">
            <a:extLst>
              <a:ext uri="{FF2B5EF4-FFF2-40B4-BE49-F238E27FC236}">
                <a16:creationId xmlns:a16="http://schemas.microsoft.com/office/drawing/2014/main" id="{C83D410C-51E8-7844-B905-6BEA526A594B}"/>
              </a:ext>
            </a:extLst>
          </p:cNvPr>
          <p:cNvSpPr/>
          <p:nvPr userDrawn="1"/>
        </p:nvSpPr>
        <p:spPr>
          <a:xfrm>
            <a:off x="609601" y="457201"/>
            <a:ext cx="613617" cy="802827"/>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1400" dirty="0"/>
          </a:p>
        </p:txBody>
      </p:sp>
    </p:spTree>
    <p:extLst>
      <p:ext uri="{BB962C8B-B14F-4D97-AF65-F5344CB8AC3E}">
        <p14:creationId xmlns:p14="http://schemas.microsoft.com/office/powerpoint/2010/main" val="3426599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877842" y="2781839"/>
            <a:ext cx="8303340" cy="1796889"/>
          </a:xfrm>
        </p:spPr>
        <p:txBody>
          <a:bodyPr anchor="ctr">
            <a:noAutofit/>
          </a:bodyPr>
          <a:lstStyle>
            <a:lvl1pPr algn="l">
              <a:defRPr sz="3800" spc="0" baseline="0">
                <a:solidFill>
                  <a:schemeClr val="tx1"/>
                </a:solidFill>
              </a:defRPr>
            </a:lvl1pPr>
          </a:lstStyle>
          <a:p>
            <a:r>
              <a:rPr lang="en-US" dirty="0"/>
              <a:t>Section title</a:t>
            </a:r>
          </a:p>
        </p:txBody>
      </p:sp>
      <p:sp>
        <p:nvSpPr>
          <p:cNvPr id="5" name="Graphic 8">
            <a:extLst>
              <a:ext uri="{FF2B5EF4-FFF2-40B4-BE49-F238E27FC236}">
                <a16:creationId xmlns:a16="http://schemas.microsoft.com/office/drawing/2014/main" id="{A6E43C1D-36E1-A348-8927-8354A72C21F6}"/>
              </a:ext>
            </a:extLst>
          </p:cNvPr>
          <p:cNvSpPr/>
          <p:nvPr userDrawn="1"/>
        </p:nvSpPr>
        <p:spPr>
          <a:xfrm>
            <a:off x="609601" y="457201"/>
            <a:ext cx="613617" cy="802827"/>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1400" dirty="0"/>
          </a:p>
        </p:txBody>
      </p:sp>
    </p:spTree>
    <p:extLst>
      <p:ext uri="{BB962C8B-B14F-4D97-AF65-F5344CB8AC3E}">
        <p14:creationId xmlns:p14="http://schemas.microsoft.com/office/powerpoint/2010/main" val="2934430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873" y="347472"/>
            <a:ext cx="9681295" cy="731520"/>
          </a:xfrm>
        </p:spPr>
        <p:txBody>
          <a:bodyPr vert="horz" lIns="91440" tIns="45720" rIns="91440" bIns="45720" rtlCol="0" anchor="t" anchorCtr="0">
            <a:noAutofit/>
          </a:bodyPr>
          <a:lstStyle>
            <a:lvl1pPr>
              <a:lnSpc>
                <a:spcPct val="100000"/>
              </a:lnSpc>
              <a:defRPr lang="en-US" sz="2800"/>
            </a:lvl1pPr>
          </a:lstStyle>
          <a:p>
            <a:pPr lvl="0"/>
            <a:r>
              <a:rPr lang="en-US" dirty="0"/>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dirty="0"/>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5" y="1371601"/>
            <a:ext cx="9681295" cy="4527549"/>
          </a:xfrm>
        </p:spPr>
        <p:txBody>
          <a:bodyPr/>
          <a:lstStyle>
            <a:lvl1pPr marL="114292" indent="-114292">
              <a:spcBef>
                <a:spcPts val="300"/>
              </a:spcBef>
              <a:spcAft>
                <a:spcPts val="600"/>
              </a:spcAft>
              <a:buClr>
                <a:schemeClr val="accent1"/>
              </a:buClr>
              <a:tabLst/>
              <a:defRPr sz="1400"/>
            </a:lvl1pPr>
            <a:lvl2pPr marL="217473" indent="-98418">
              <a:spcBef>
                <a:spcPts val="0"/>
              </a:spcBef>
              <a:spcAft>
                <a:spcPts val="600"/>
              </a:spcAft>
              <a:buClr>
                <a:schemeClr val="accent1"/>
              </a:buClr>
              <a:tabLst/>
              <a:defRPr sz="1400"/>
            </a:lvl2pPr>
            <a:lvl3pPr marL="314303" indent="-82545">
              <a:spcBef>
                <a:spcPts val="0"/>
              </a:spcBef>
              <a:spcAft>
                <a:spcPts val="600"/>
              </a:spcAft>
              <a:buClr>
                <a:schemeClr val="accent1"/>
              </a:buClr>
              <a:tabLst/>
              <a:defRPr sz="1200"/>
            </a:lvl3pPr>
            <a:lvl4pPr marL="404783" indent="-90482">
              <a:spcBef>
                <a:spcPts val="0"/>
              </a:spcBef>
              <a:spcAft>
                <a:spcPts val="600"/>
              </a:spcAft>
              <a:buClr>
                <a:schemeClr val="accent1"/>
              </a:buClr>
              <a:tabLst/>
              <a:defRPr sz="1100"/>
            </a:lvl4pPr>
            <a:lvl5pPr marL="493677" indent="-80957">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9195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875" y="347472"/>
            <a:ext cx="9681295" cy="1096841"/>
          </a:xfrm>
        </p:spPr>
        <p:txBody>
          <a:bodyPr vert="horz" lIns="91440" tIns="45720" rIns="91440" bIns="45720" rtlCol="0" anchor="t" anchorCtr="0">
            <a:noAutofit/>
          </a:bodyPr>
          <a:lstStyle>
            <a:lvl1pPr>
              <a:lnSpc>
                <a:spcPct val="100000"/>
              </a:lnSpc>
              <a:defRPr lang="en-US" sz="2800"/>
            </a:lvl1pPr>
          </a:lstStyle>
          <a:p>
            <a:pPr lvl="0"/>
            <a:r>
              <a:rPr lang="en-US" dirty="0"/>
              <a:t>Click to add a title style with a </a:t>
            </a:r>
            <a:br>
              <a:rPr lang="en-US" dirty="0"/>
            </a:br>
            <a:r>
              <a:rPr lang="en-US" dirty="0"/>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dirty="0"/>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5" y="1909238"/>
            <a:ext cx="9681295" cy="4105740"/>
          </a:xfrm>
        </p:spPr>
        <p:txBody>
          <a:bodyPr/>
          <a:lstStyle>
            <a:lvl1pPr marL="114292" indent="-114292">
              <a:spcBef>
                <a:spcPts val="300"/>
              </a:spcBef>
              <a:spcAft>
                <a:spcPts val="600"/>
              </a:spcAft>
              <a:buClr>
                <a:schemeClr val="accent1"/>
              </a:buClr>
              <a:tabLst/>
              <a:defRPr sz="1400"/>
            </a:lvl1pPr>
            <a:lvl2pPr marL="217473" indent="-98418">
              <a:spcBef>
                <a:spcPts val="0"/>
              </a:spcBef>
              <a:spcAft>
                <a:spcPts val="600"/>
              </a:spcAft>
              <a:buClr>
                <a:schemeClr val="accent1"/>
              </a:buClr>
              <a:tabLst/>
              <a:defRPr sz="1400"/>
            </a:lvl2pPr>
            <a:lvl3pPr marL="314303" indent="-82545">
              <a:spcBef>
                <a:spcPts val="0"/>
              </a:spcBef>
              <a:spcAft>
                <a:spcPts val="600"/>
              </a:spcAft>
              <a:buClr>
                <a:schemeClr val="accent1"/>
              </a:buClr>
              <a:tabLst/>
              <a:defRPr sz="1200"/>
            </a:lvl3pPr>
            <a:lvl4pPr marL="404783" indent="-90482">
              <a:spcBef>
                <a:spcPts val="0"/>
              </a:spcBef>
              <a:spcAft>
                <a:spcPts val="600"/>
              </a:spcAft>
              <a:buClr>
                <a:schemeClr val="accent1"/>
              </a:buClr>
              <a:tabLst/>
              <a:defRPr sz="1100"/>
            </a:lvl4pPr>
            <a:lvl5pPr marL="493677" indent="-80957">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85866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99886" y="347472"/>
            <a:ext cx="11096132" cy="732508"/>
          </a:xfrm>
        </p:spPr>
        <p:txBody>
          <a:bodyPr vert="horz" lIns="91440" tIns="45720" rIns="91440" bIns="45720" rtlCol="0" anchor="t" anchorCtr="0">
            <a:noAutofit/>
          </a:bodyPr>
          <a:lstStyle>
            <a:lvl1pPr>
              <a:lnSpc>
                <a:spcPct val="100000"/>
              </a:lnSpc>
              <a:defRPr lang="en-US" sz="2800"/>
            </a:lvl1pPr>
          </a:lstStyle>
          <a:p>
            <a:pPr lvl="0"/>
            <a:r>
              <a:rPr lang="en-US" dirty="0"/>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dirty="0"/>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506086"/>
            <a:ext cx="5364480" cy="4527549"/>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506086"/>
            <a:ext cx="5364480" cy="4527549"/>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9617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dirty="0"/>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909238"/>
            <a:ext cx="5364480" cy="4105740"/>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909238"/>
            <a:ext cx="5364480" cy="4105740"/>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499872" y="347473"/>
            <a:ext cx="11082528" cy="1094471"/>
          </a:xfrm>
        </p:spPr>
        <p:txBody>
          <a:bodyPr vert="horz" lIns="91440" tIns="45720" rIns="91440" bIns="45720" rtlCol="0" anchor="t" anchorCtr="0">
            <a:noAutofit/>
          </a:bodyPr>
          <a:lstStyle>
            <a:lvl1pPr>
              <a:lnSpc>
                <a:spcPct val="100000"/>
              </a:lnSpc>
              <a:defRPr lang="en-US" sz="2800"/>
            </a:lvl1pPr>
          </a:lstStyle>
          <a:p>
            <a:pPr lvl="0"/>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39608744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5735" y="347472"/>
            <a:ext cx="11097749" cy="1096841"/>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497351" y="5693825"/>
            <a:ext cx="10766069"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15" name="Text Placeholder 2">
            <a:extLst>
              <a:ext uri="{FF2B5EF4-FFF2-40B4-BE49-F238E27FC236}">
                <a16:creationId xmlns:a16="http://schemas.microsoft.com/office/drawing/2014/main" id="{696D0A15-2CF4-DA40-BF58-852272C3CFE2}"/>
              </a:ext>
            </a:extLst>
          </p:cNvPr>
          <p:cNvSpPr>
            <a:spLocks noGrp="1"/>
          </p:cNvSpPr>
          <p:nvPr>
            <p:ph type="body" sz="quarter" idx="15"/>
          </p:nvPr>
        </p:nvSpPr>
        <p:spPr>
          <a:xfrm>
            <a:off x="17080549" y="548102"/>
            <a:ext cx="4267200" cy="216982"/>
          </a:xfrm>
          <a:prstGeom prst="rect">
            <a:avLst/>
          </a:prstGeom>
        </p:spPr>
        <p:txBody>
          <a:bodyPr wrap="square" rIns="457200" anchor="ctr">
            <a:spAutoFit/>
          </a:bodyPr>
          <a:lstStyle>
            <a:lvl1pPr algn="r">
              <a:defRPr sz="900" b="1">
                <a:solidFill>
                  <a:schemeClr val="tx1"/>
                </a:solidFill>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5"/>
            <a:ext cx="4462272" cy="1658837"/>
          </a:xfrm>
        </p:spPr>
        <p:txBody>
          <a:bodyPr/>
          <a:lstStyle>
            <a:lvl1pPr marL="88894" marR="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sz="1200"/>
            </a:lvl1pPr>
            <a:lvl2pPr marL="120641" indent="0">
              <a:buNone/>
              <a:defRPr/>
            </a:lvl2pPr>
          </a:lstStyle>
          <a:p>
            <a:pPr lvl="0"/>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lvl="0"/>
            <a:endParaRPr lang="en-US" dirty="0"/>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61"/>
            <a:ext cx="4462272" cy="380953"/>
          </a:xfrm>
        </p:spPr>
        <p:txBody>
          <a:bodyPr/>
          <a:lstStyle>
            <a:lvl1pPr marL="0" indent="0" algn="l">
              <a:lnSpc>
                <a:spcPct val="100000"/>
              </a:lnSpc>
              <a:buNone/>
              <a:defRPr sz="1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75595" y="3975025"/>
            <a:ext cx="4462272" cy="1658837"/>
          </a:xfrm>
        </p:spPr>
        <p:txBody>
          <a:bodyPr/>
          <a:lstStyle>
            <a:lvl1pPr marL="88894" marR="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sz="1200"/>
            </a:lvl1pPr>
            <a:lvl2pPr marL="120641" indent="0">
              <a:buNone/>
              <a:defRPr/>
            </a:lvl2pPr>
          </a:lstStyle>
          <a:p>
            <a:pPr lvl="0"/>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lvl="0"/>
            <a:endParaRPr lang="en-US" dirty="0"/>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75595" y="3624061"/>
            <a:ext cx="4462272" cy="380953"/>
          </a:xfrm>
        </p:spPr>
        <p:txBody>
          <a:bodyPr/>
          <a:lstStyle>
            <a:lvl1pPr marL="0" indent="0" algn="l">
              <a:lnSpc>
                <a:spcPct val="100000"/>
              </a:lnSpc>
              <a:buNone/>
              <a:defRPr sz="1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132321" y="624231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453082080"/>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5735" y="347473"/>
            <a:ext cx="11097749" cy="105638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497351" y="5693825"/>
            <a:ext cx="10766069"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15" name="Text Placeholder 2">
            <a:extLst>
              <a:ext uri="{FF2B5EF4-FFF2-40B4-BE49-F238E27FC236}">
                <a16:creationId xmlns:a16="http://schemas.microsoft.com/office/drawing/2014/main" id="{696D0A15-2CF4-DA40-BF58-852272C3CFE2}"/>
              </a:ext>
            </a:extLst>
          </p:cNvPr>
          <p:cNvSpPr>
            <a:spLocks noGrp="1"/>
          </p:cNvSpPr>
          <p:nvPr>
            <p:ph type="body" sz="quarter" idx="15"/>
          </p:nvPr>
        </p:nvSpPr>
        <p:spPr>
          <a:xfrm>
            <a:off x="17080549" y="548102"/>
            <a:ext cx="4267200" cy="216982"/>
          </a:xfrm>
          <a:prstGeom prst="rect">
            <a:avLst/>
          </a:prstGeom>
        </p:spPr>
        <p:txBody>
          <a:bodyPr wrap="square" rIns="457200" anchor="ctr">
            <a:spAutoFit/>
          </a:bodyPr>
          <a:lstStyle>
            <a:lvl1pPr algn="r">
              <a:defRPr sz="900" b="1">
                <a:solidFill>
                  <a:schemeClr val="tx1"/>
                </a:solidFill>
              </a:defRPr>
            </a:lvl1pPr>
          </a:lstStyle>
          <a:p>
            <a:pPr lvl="0"/>
            <a:r>
              <a:rPr lang="en-US" dirty="0"/>
              <a:t>Click to edit Master text styles</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9" y="2999233"/>
            <a:ext cx="11230900" cy="2680157"/>
          </a:xfrm>
          <a:noFill/>
        </p:spPr>
        <p:txBody>
          <a:bodyPr lIns="228600" tIns="54864" rIns="228600" bIns="0" anchor="ctr"/>
          <a:lstStyle>
            <a:lvl1pPr marL="0" indent="0" algn="ctr">
              <a:buNone/>
              <a:defRPr>
                <a:solidFill>
                  <a:schemeClr val="accent1"/>
                </a:solidFill>
              </a:defRPr>
            </a:lvl1pPr>
          </a:lstStyle>
          <a:p>
            <a:endParaRPr lang="en-US" dirty="0"/>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707031842"/>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900">
                <a:solidFill>
                  <a:schemeClr val="accent1"/>
                </a:solidFill>
              </a:defRPr>
            </a:lvl1pPr>
          </a:lstStyle>
          <a:p>
            <a:endParaRPr lang="en-US" dirty="0"/>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129663"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26640204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72" y="347472"/>
            <a:ext cx="5364480" cy="1096841"/>
          </a:xfrm>
        </p:spPr>
        <p:txBody>
          <a:bodyPr/>
          <a:lstStyle>
            <a:lvl1pPr>
              <a:lnSpc>
                <a:spcPct val="100000"/>
              </a:lnSpc>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3499"/>
            <a:ext cx="5364480" cy="3864696"/>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82545">
              <a:lnSpc>
                <a:spcPct val="100000"/>
              </a:lnSpc>
              <a:spcBef>
                <a:spcPts val="0"/>
              </a:spcBef>
              <a:spcAft>
                <a:spcPts val="600"/>
              </a:spcAft>
              <a:buClr>
                <a:schemeClr val="accent1"/>
              </a:buClr>
              <a:buFont typeface="System Font Regular"/>
              <a:buChar char="-"/>
              <a:tabLst/>
              <a:defRPr sz="1400">
                <a:solidFill>
                  <a:schemeClr val="accent1"/>
                </a:solidFill>
              </a:defRPr>
            </a:lvl2pPr>
            <a:lvl3pPr marL="306364" indent="-88894">
              <a:lnSpc>
                <a:spcPct val="100000"/>
              </a:lnSpc>
              <a:spcBef>
                <a:spcPts val="0"/>
              </a:spcBef>
              <a:spcAft>
                <a:spcPts val="600"/>
              </a:spcAft>
              <a:buClr>
                <a:schemeClr val="accent1"/>
              </a:buClr>
              <a:tabLst/>
              <a:defRPr sz="1200">
                <a:solidFill>
                  <a:schemeClr val="accent1"/>
                </a:solidFill>
              </a:defRPr>
            </a:lvl3pPr>
            <a:lvl4pPr marL="395258" indent="-80957">
              <a:lnSpc>
                <a:spcPct val="100000"/>
              </a:lnSpc>
              <a:spcBef>
                <a:spcPts val="0"/>
              </a:spcBef>
              <a:spcAft>
                <a:spcPts val="600"/>
              </a:spcAft>
              <a:buClr>
                <a:schemeClr val="accent1"/>
              </a:buClr>
              <a:buFont typeface="System Font Regular"/>
              <a:buChar char="-"/>
              <a:tabLst/>
              <a:defRPr sz="1100">
                <a:solidFill>
                  <a:schemeClr val="accent1"/>
                </a:solidFill>
              </a:defRPr>
            </a:lvl4pPr>
            <a:lvl5pPr marL="500026" indent="-88894">
              <a:lnSpc>
                <a:spcPct val="100000"/>
              </a:lnSpc>
              <a:spcBef>
                <a:spcPts val="0"/>
              </a:spcBef>
              <a:spcAft>
                <a:spcPts val="600"/>
              </a:spcAft>
              <a:buClr>
                <a:schemeClr val="accent1"/>
              </a:buClr>
              <a:tabLst/>
              <a:defRPr sz="105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solidFill>
                  <a:schemeClr val="bg2"/>
                </a:solidFill>
              </a:defRPr>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51"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0"/>
            <a:ext cx="5979381" cy="6857999"/>
          </a:xfrm>
          <a:solidFill>
            <a:schemeClr val="tx2"/>
          </a:solidFill>
        </p:spPr>
        <p:txBody>
          <a:bodyPr anchor="ctr"/>
          <a:lstStyle>
            <a:lvl1pPr marL="0" indent="0" algn="ctr">
              <a:buNone/>
              <a:defRPr sz="1200"/>
            </a:lvl1pPr>
          </a:lstStyle>
          <a:p>
            <a:endParaRPr lang="en-US" dirty="0"/>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712436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51"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27"/>
            <a:ext cx="5369781" cy="4596329"/>
          </a:xfrm>
          <a:solidFill>
            <a:schemeClr val="tx2"/>
          </a:solidFill>
        </p:spPr>
        <p:txBody>
          <a:bodyPr anchor="ctr"/>
          <a:lstStyle>
            <a:lvl1pPr marL="0" indent="0" algn="ctr">
              <a:buNone/>
              <a:defRPr sz="1200"/>
            </a:lvl1pPr>
          </a:lstStyle>
          <a:p>
            <a:endParaRPr lang="en-US" dirty="0"/>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81283"/>
            <a:ext cx="5364480" cy="4231204"/>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495796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51"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6"/>
            <a:ext cx="5369781" cy="4231204"/>
          </a:xfrm>
          <a:solidFill>
            <a:schemeClr val="tx2"/>
          </a:solidFill>
        </p:spPr>
        <p:txBody>
          <a:bodyPr anchor="ctr"/>
          <a:lstStyle>
            <a:lvl1pPr marL="0" indent="0" algn="ctr">
              <a:buNone/>
              <a:defRPr sz="1200"/>
            </a:lvl1pPr>
          </a:lstStyle>
          <a:p>
            <a:endParaRPr lang="en-US" dirty="0"/>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5"/>
            <a:ext cx="5364480"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2060151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44" y="1570955"/>
            <a:ext cx="4604249" cy="2624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81289"/>
            <a:ext cx="5364480" cy="4225577"/>
          </a:xfrm>
        </p:spPr>
        <p:txBody>
          <a:bodyPr/>
          <a:lstStyle>
            <a:lvl1pPr marL="92068" indent="-92068">
              <a:lnSpc>
                <a:spcPct val="100000"/>
              </a:lnSpc>
              <a:spcBef>
                <a:spcPts val="300"/>
              </a:spcBef>
              <a:spcAft>
                <a:spcPts val="600"/>
              </a:spcAft>
              <a:buClr>
                <a:schemeClr val="accent1"/>
              </a:buClr>
              <a:tabLst/>
              <a:defRPr sz="1400">
                <a:solidFill>
                  <a:schemeClr val="accent1"/>
                </a:solidFill>
                <a:latin typeface="+mn-lt"/>
              </a:defRPr>
            </a:lvl1pPr>
            <a:lvl2pPr marL="201598" indent="-96831">
              <a:lnSpc>
                <a:spcPct val="100000"/>
              </a:lnSpc>
              <a:spcBef>
                <a:spcPts val="0"/>
              </a:spcBef>
              <a:spcAft>
                <a:spcPts val="600"/>
              </a:spcAft>
              <a:buClr>
                <a:schemeClr val="accent1"/>
              </a:buClr>
              <a:buFont typeface="System Font Regular"/>
              <a:buChar char="-"/>
              <a:tabLst/>
              <a:defRPr sz="1400">
                <a:solidFill>
                  <a:schemeClr val="accent1"/>
                </a:solidFill>
                <a:latin typeface="+mn-lt"/>
              </a:defRPr>
            </a:lvl2pPr>
            <a:lvl3pPr marL="298427" indent="-88894">
              <a:lnSpc>
                <a:spcPct val="100000"/>
              </a:lnSpc>
              <a:spcBef>
                <a:spcPts val="0"/>
              </a:spcBef>
              <a:spcAft>
                <a:spcPts val="600"/>
              </a:spcAft>
              <a:buClr>
                <a:schemeClr val="accent1"/>
              </a:buClr>
              <a:tabLst/>
              <a:defRPr sz="1200">
                <a:solidFill>
                  <a:schemeClr val="accent1"/>
                </a:solidFill>
                <a:latin typeface="+mn-lt"/>
              </a:defRPr>
            </a:lvl3pPr>
            <a:lvl4pPr marL="395258" indent="-96831">
              <a:lnSpc>
                <a:spcPct val="100000"/>
              </a:lnSpc>
              <a:spcBef>
                <a:spcPts val="0"/>
              </a:spcBef>
              <a:spcAft>
                <a:spcPts val="600"/>
              </a:spcAft>
              <a:buClr>
                <a:schemeClr val="accent1"/>
              </a:buClr>
              <a:buFont typeface="System Font Regular"/>
              <a:buChar char="-"/>
              <a:tabLst/>
              <a:defRPr sz="1100">
                <a:solidFill>
                  <a:schemeClr val="accent1"/>
                </a:solidFill>
                <a:latin typeface="+mn-lt"/>
              </a:defRPr>
            </a:lvl4pPr>
            <a:lvl5pPr marL="500026" indent="-96831">
              <a:lnSpc>
                <a:spcPct val="100000"/>
              </a:lnSpc>
              <a:spcBef>
                <a:spcPts val="0"/>
              </a:spcBef>
              <a:spcAft>
                <a:spcPts val="600"/>
              </a:spcAft>
              <a:buClr>
                <a:schemeClr val="accent1"/>
              </a:buClr>
              <a:tabLst/>
              <a:defRPr sz="1051">
                <a:solidFill>
                  <a:schemeClr val="accent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49"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6" y="1740100"/>
            <a:ext cx="4325259" cy="2477338"/>
          </a:xfrm>
        </p:spPr>
        <p:txBody>
          <a:bodyPr/>
          <a:lstStyle>
            <a:lvl1pPr marL="0" indent="0" algn="l">
              <a:buNone/>
              <a:defRPr sz="2000" b="1" spc="0" baseline="0">
                <a:solidFill>
                  <a:schemeClr val="accent1"/>
                </a:solidFill>
                <a:latin typeface="Georgia" panose="02040502050405020303" pitchFamily="18" charset="0"/>
              </a:defRPr>
            </a:lvl1pPr>
            <a:lvl2pPr marL="120641" indent="0">
              <a:buNone/>
              <a:defRPr sz="7200">
                <a:latin typeface="Georgia" panose="02040502050405020303" pitchFamily="18" charset="0"/>
              </a:defRPr>
            </a:lvl2pPr>
            <a:lvl3pPr marL="293667" indent="0">
              <a:buNone/>
              <a:defRPr sz="7200">
                <a:latin typeface="Georgia" panose="02040502050405020303" pitchFamily="18" charset="0"/>
              </a:defRPr>
            </a:lvl3pPr>
            <a:lvl4pPr marL="404782" indent="0">
              <a:buNone/>
              <a:defRPr sz="7200">
                <a:latin typeface="Georgia" panose="02040502050405020303" pitchFamily="18" charset="0"/>
              </a:defRPr>
            </a:lvl4pPr>
            <a:lvl5pPr marL="577806" indent="0">
              <a:buNone/>
              <a:defRPr sz="7200">
                <a:latin typeface="Georgia" panose="02040502050405020303" pitchFamily="18" charset="0"/>
              </a:defRPr>
            </a:lvl5pPr>
          </a:lstStyle>
          <a:p>
            <a:pPr lvl="0"/>
            <a:r>
              <a:rPr lang="en-US" dirty="0"/>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126516"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2013497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44" y="1922288"/>
            <a:ext cx="4604249" cy="24302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49" y="5693825"/>
            <a:ext cx="536448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6" y="2091432"/>
            <a:ext cx="4325259" cy="2261155"/>
          </a:xfrm>
        </p:spPr>
        <p:txBody>
          <a:bodyPr/>
          <a:lstStyle>
            <a:lvl1pPr marL="0" indent="0" algn="l">
              <a:buNone/>
              <a:defRPr sz="2000" b="1" spc="0" baseline="0">
                <a:solidFill>
                  <a:schemeClr val="accent1"/>
                </a:solidFill>
                <a:latin typeface="Georgia" panose="02040502050405020303" pitchFamily="18" charset="0"/>
              </a:defRPr>
            </a:lvl1pPr>
            <a:lvl2pPr marL="120641" indent="0">
              <a:buNone/>
              <a:defRPr sz="7200">
                <a:latin typeface="Georgia" panose="02040502050405020303" pitchFamily="18" charset="0"/>
              </a:defRPr>
            </a:lvl2pPr>
            <a:lvl3pPr marL="293667" indent="0">
              <a:buNone/>
              <a:defRPr sz="7200">
                <a:latin typeface="Georgia" panose="02040502050405020303" pitchFamily="18" charset="0"/>
              </a:defRPr>
            </a:lvl3pPr>
            <a:lvl4pPr marL="404782" indent="0">
              <a:buNone/>
              <a:defRPr sz="7200">
                <a:latin typeface="Georgia" panose="02040502050405020303" pitchFamily="18" charset="0"/>
              </a:defRPr>
            </a:lvl4pPr>
            <a:lvl5pPr marL="577806" indent="0">
              <a:buNone/>
              <a:defRPr sz="7200">
                <a:latin typeface="Georgia" panose="02040502050405020303" pitchFamily="18" charset="0"/>
              </a:defRPr>
            </a:lvl5pPr>
          </a:lstStyle>
          <a:p>
            <a:pPr lvl="0"/>
            <a:r>
              <a:rPr lang="en-US" dirty="0"/>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126516"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5"/>
            <a:ext cx="5364480"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1678413199"/>
      </p:ext>
    </p:extLst>
  </p:cSld>
  <p:clrMapOvr>
    <a:masterClrMapping/>
  </p:clrMapOvr>
  <p:extLst>
    <p:ext uri="{DCECCB84-F9BA-43D5-87BE-67443E8EF086}">
      <p15:sldGuideLst xmlns:p15="http://schemas.microsoft.com/office/powerpoint/2012/main">
        <p15:guide id="1" orient="horz" pos="120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54457"/>
            <a:ext cx="5181600" cy="3877056"/>
          </a:xfrm>
        </p:spPr>
        <p:txBody>
          <a:bodyPr anchor="ctr"/>
          <a:lstStyle>
            <a:lvl1pPr marL="0" indent="0" algn="ctr">
              <a:buNone/>
              <a:defRPr sz="900">
                <a:solidFill>
                  <a:schemeClr val="accent1"/>
                </a:solidFill>
              </a:defRPr>
            </a:lvl1pPr>
          </a:lstStyle>
          <a:p>
            <a:endParaRPr lang="en-US" dirty="0"/>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81283"/>
            <a:ext cx="5364480" cy="4231204"/>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602380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900">
                <a:solidFill>
                  <a:schemeClr val="accent1"/>
                </a:solidFill>
              </a:defRPr>
            </a:lvl1pPr>
          </a:lstStyle>
          <a:p>
            <a:endParaRPr lang="en-US" dirty="0"/>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5"/>
            <a:ext cx="5364480"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1160105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499886" y="347473"/>
            <a:ext cx="11096132" cy="633457"/>
          </a:xfrm>
        </p:spPr>
        <p:txBody>
          <a:bodyPr/>
          <a:lstStyle>
            <a:lvl1pPr>
              <a:lnSpc>
                <a:spcPct val="100000"/>
              </a:lnSpc>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86" y="1481712"/>
            <a:ext cx="4702895" cy="4225577"/>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193660" indent="-84133">
              <a:lnSpc>
                <a:spcPct val="100000"/>
              </a:lnSpc>
              <a:spcBef>
                <a:spcPts val="0"/>
              </a:spcBef>
              <a:spcAft>
                <a:spcPts val="600"/>
              </a:spcAft>
              <a:buClr>
                <a:schemeClr val="accent1"/>
              </a:buClr>
              <a:buFont typeface="System Font Regular"/>
              <a:buChar char="-"/>
              <a:tabLst/>
              <a:defRPr sz="1400">
                <a:solidFill>
                  <a:schemeClr val="accent1"/>
                </a:solidFill>
              </a:defRPr>
            </a:lvl2pPr>
            <a:lvl3pPr marL="282554" indent="-80957">
              <a:lnSpc>
                <a:spcPct val="100000"/>
              </a:lnSpc>
              <a:spcBef>
                <a:spcPts val="0"/>
              </a:spcBef>
              <a:spcAft>
                <a:spcPts val="600"/>
              </a:spcAft>
              <a:buClr>
                <a:schemeClr val="accent1"/>
              </a:buClr>
              <a:tabLst/>
              <a:defRPr sz="1200">
                <a:solidFill>
                  <a:schemeClr val="accent1"/>
                </a:solidFill>
              </a:defRPr>
            </a:lvl3pPr>
            <a:lvl4pPr marL="363511" indent="-80957">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88894">
              <a:lnSpc>
                <a:spcPct val="100000"/>
              </a:lnSpc>
              <a:spcBef>
                <a:spcPts val="0"/>
              </a:spcBef>
              <a:spcAft>
                <a:spcPts val="600"/>
              </a:spcAft>
              <a:buClr>
                <a:schemeClr val="accent1"/>
              </a:buClr>
              <a:tabLst/>
              <a:defRPr sz="105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8" y="1461449"/>
            <a:ext cx="6278880" cy="3877056"/>
          </a:xfrm>
        </p:spPr>
        <p:txBody>
          <a:bodyPr anchor="ctr"/>
          <a:lstStyle>
            <a:lvl1pPr marL="0" indent="0" algn="ctr">
              <a:buNone/>
              <a:defRPr sz="900">
                <a:solidFill>
                  <a:schemeClr val="accent1"/>
                </a:solidFill>
              </a:defRPr>
            </a:lvl1pPr>
          </a:lstStyle>
          <a:p>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149563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900">
                <a:solidFill>
                  <a:schemeClr val="accent1"/>
                </a:solidFill>
              </a:defRPr>
            </a:lvl1pPr>
          </a:lstStyle>
          <a:p>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86" y="1828805"/>
            <a:ext cx="4702895"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316505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72"/>
          <p:cNvSpPr txBox="1">
            <a:spLocks noGrp="1"/>
          </p:cNvSpPr>
          <p:nvPr>
            <p:ph type="title"/>
          </p:nvPr>
        </p:nvSpPr>
        <p:spPr>
          <a:xfrm>
            <a:off x="831849" y="1709739"/>
            <a:ext cx="10515601"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1"/>
              <a:buFont typeface="Calibri"/>
              <a:buNone/>
              <a:defRPr sz="6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2"/>
          <p:cNvSpPr txBox="1">
            <a:spLocks noGrp="1"/>
          </p:cNvSpPr>
          <p:nvPr>
            <p:ph type="body" idx="1"/>
          </p:nvPr>
        </p:nvSpPr>
        <p:spPr>
          <a:xfrm>
            <a:off x="831849" y="4589464"/>
            <a:ext cx="10515601"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rgbClr val="88A3D2"/>
              </a:buClr>
              <a:buSzPts val="2400"/>
              <a:buNone/>
              <a:defRPr sz="2400">
                <a:solidFill>
                  <a:srgbClr val="88A3D2"/>
                </a:solidFill>
              </a:defRPr>
            </a:lvl1pPr>
            <a:lvl2pPr marL="914400" lvl="1" indent="-228600" algn="l">
              <a:lnSpc>
                <a:spcPct val="90000"/>
              </a:lnSpc>
              <a:spcBef>
                <a:spcPts val="499"/>
              </a:spcBef>
              <a:spcAft>
                <a:spcPts val="0"/>
              </a:spcAft>
              <a:buClr>
                <a:srgbClr val="88A3D2"/>
              </a:buClr>
              <a:buSzPts val="2001"/>
              <a:buNone/>
              <a:defRPr sz="2001">
                <a:solidFill>
                  <a:srgbClr val="88A3D2"/>
                </a:solidFill>
              </a:defRPr>
            </a:lvl2pPr>
            <a:lvl3pPr marL="1371600" lvl="2" indent="-228600" algn="l">
              <a:lnSpc>
                <a:spcPct val="90000"/>
              </a:lnSpc>
              <a:spcBef>
                <a:spcPts val="499"/>
              </a:spcBef>
              <a:spcAft>
                <a:spcPts val="0"/>
              </a:spcAft>
              <a:buClr>
                <a:srgbClr val="88A3D2"/>
              </a:buClr>
              <a:buSzPts val="1801"/>
              <a:buNone/>
              <a:defRPr sz="1801">
                <a:solidFill>
                  <a:srgbClr val="88A3D2"/>
                </a:solidFill>
              </a:defRPr>
            </a:lvl3pPr>
            <a:lvl4pPr marL="1828800" lvl="3" indent="-228600" algn="l">
              <a:lnSpc>
                <a:spcPct val="90000"/>
              </a:lnSpc>
              <a:spcBef>
                <a:spcPts val="499"/>
              </a:spcBef>
              <a:spcAft>
                <a:spcPts val="0"/>
              </a:spcAft>
              <a:buClr>
                <a:srgbClr val="88A3D2"/>
              </a:buClr>
              <a:buSzPts val="1600"/>
              <a:buNone/>
              <a:defRPr sz="1600">
                <a:solidFill>
                  <a:srgbClr val="88A3D2"/>
                </a:solidFill>
              </a:defRPr>
            </a:lvl4pPr>
            <a:lvl5pPr marL="2286000" lvl="4" indent="-228600" algn="l">
              <a:lnSpc>
                <a:spcPct val="90000"/>
              </a:lnSpc>
              <a:spcBef>
                <a:spcPts val="499"/>
              </a:spcBef>
              <a:spcAft>
                <a:spcPts val="0"/>
              </a:spcAft>
              <a:buClr>
                <a:srgbClr val="88A3D2"/>
              </a:buClr>
              <a:buSzPts val="1600"/>
              <a:buNone/>
              <a:defRPr sz="1600">
                <a:solidFill>
                  <a:srgbClr val="88A3D2"/>
                </a:solidFill>
              </a:defRPr>
            </a:lvl5pPr>
            <a:lvl6pPr marL="2743200" lvl="5" indent="-228600" algn="l">
              <a:lnSpc>
                <a:spcPct val="90000"/>
              </a:lnSpc>
              <a:spcBef>
                <a:spcPts val="499"/>
              </a:spcBef>
              <a:spcAft>
                <a:spcPts val="0"/>
              </a:spcAft>
              <a:buClr>
                <a:srgbClr val="88A3D2"/>
              </a:buClr>
              <a:buSzPts val="1600"/>
              <a:buNone/>
              <a:defRPr sz="1600">
                <a:solidFill>
                  <a:srgbClr val="88A3D2"/>
                </a:solidFill>
              </a:defRPr>
            </a:lvl6pPr>
            <a:lvl7pPr marL="3200400" lvl="6" indent="-228600" algn="l">
              <a:lnSpc>
                <a:spcPct val="90000"/>
              </a:lnSpc>
              <a:spcBef>
                <a:spcPts val="499"/>
              </a:spcBef>
              <a:spcAft>
                <a:spcPts val="0"/>
              </a:spcAft>
              <a:buClr>
                <a:srgbClr val="88A3D2"/>
              </a:buClr>
              <a:buSzPts val="1600"/>
              <a:buNone/>
              <a:defRPr sz="1600">
                <a:solidFill>
                  <a:srgbClr val="88A3D2"/>
                </a:solidFill>
              </a:defRPr>
            </a:lvl7pPr>
            <a:lvl8pPr marL="3657600" lvl="7" indent="-228600" algn="l">
              <a:lnSpc>
                <a:spcPct val="90000"/>
              </a:lnSpc>
              <a:spcBef>
                <a:spcPts val="499"/>
              </a:spcBef>
              <a:spcAft>
                <a:spcPts val="0"/>
              </a:spcAft>
              <a:buClr>
                <a:srgbClr val="88A3D2"/>
              </a:buClr>
              <a:buSzPts val="1600"/>
              <a:buNone/>
              <a:defRPr sz="1600">
                <a:solidFill>
                  <a:srgbClr val="88A3D2"/>
                </a:solidFill>
              </a:defRPr>
            </a:lvl8pPr>
            <a:lvl9pPr marL="4114800" lvl="8" indent="-228600" algn="l">
              <a:lnSpc>
                <a:spcPct val="90000"/>
              </a:lnSpc>
              <a:spcBef>
                <a:spcPts val="499"/>
              </a:spcBef>
              <a:spcAft>
                <a:spcPts val="0"/>
              </a:spcAft>
              <a:buClr>
                <a:srgbClr val="88A3D2"/>
              </a:buClr>
              <a:buSzPts val="1600"/>
              <a:buNone/>
              <a:defRPr sz="1600">
                <a:solidFill>
                  <a:srgbClr val="88A3D2"/>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900">
                <a:solidFill>
                  <a:schemeClr val="accent1"/>
                </a:solidFill>
              </a:defRPr>
            </a:lvl1pPr>
          </a:lstStyle>
          <a:p>
            <a:endParaRPr lang="en-US" dirty="0"/>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499872" y="347473"/>
            <a:ext cx="11082528" cy="694893"/>
          </a:xfrm>
        </p:spPr>
        <p:txBody>
          <a:bodyPr/>
          <a:lstStyle>
            <a:lvl1pPr>
              <a:lnSpc>
                <a:spcPct val="100000"/>
              </a:lnSpc>
              <a:defRPr sz="2800"/>
            </a:lvl1pPr>
          </a:lstStyle>
          <a:p>
            <a:r>
              <a:rPr lang="en-US" dirty="0"/>
              <a:t>Click to add a title style</a:t>
            </a:r>
          </a:p>
        </p:txBody>
      </p:sp>
    </p:spTree>
    <p:extLst>
      <p:ext uri="{BB962C8B-B14F-4D97-AF65-F5344CB8AC3E}">
        <p14:creationId xmlns:p14="http://schemas.microsoft.com/office/powerpoint/2010/main" val="115509766"/>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42410" y="6244227"/>
            <a:ext cx="470647"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497362" y="5693825"/>
            <a:ext cx="11072348"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900">
                <a:solidFill>
                  <a:schemeClr val="accent1"/>
                </a:solidFill>
              </a:defRPr>
            </a:lvl1pPr>
          </a:lstStyle>
          <a:p>
            <a:endParaRPr lang="en-US" dirty="0"/>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12759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499872" y="347472"/>
            <a:ext cx="11082528"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140171372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99886" y="347472"/>
            <a:ext cx="11096132" cy="732508"/>
          </a:xfrm>
        </p:spPr>
        <p:txBody>
          <a:bodyPr vert="horz" lIns="91440" tIns="45720" rIns="91440" bIns="45720" rtlCol="0" anchor="t" anchorCtr="0">
            <a:noAutofit/>
          </a:bodyPr>
          <a:lstStyle>
            <a:lvl1pPr>
              <a:lnSpc>
                <a:spcPct val="100000"/>
              </a:lnSpc>
              <a:defRPr lang="en-US" sz="2800"/>
            </a:lvl1pPr>
          </a:lstStyle>
          <a:p>
            <a:pPr lvl="0"/>
            <a:r>
              <a:rPr lang="en-US" dirty="0"/>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dirty="0"/>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buClr>
                <a:schemeClr val="accent1"/>
              </a:buCl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077158" y="1882029"/>
            <a:ext cx="7909279" cy="3093949"/>
          </a:xfrm>
        </p:spPr>
        <p:txBody>
          <a:bodyPr anchor="ctr" anchorCtr="0"/>
          <a:lstStyle>
            <a:lvl1pPr marL="192074" indent="-192074">
              <a:spcBef>
                <a:spcPts val="600"/>
              </a:spcBef>
              <a:spcAft>
                <a:spcPts val="300"/>
              </a:spcAft>
              <a:buClr>
                <a:schemeClr val="accent1"/>
              </a:buClr>
              <a:buFont typeface="+mj-lt"/>
              <a:buAutoNum type="arabicPeriod"/>
              <a:tabLst/>
              <a:defRPr sz="1400"/>
            </a:lvl1pPr>
            <a:lvl2pPr marL="317476" indent="-107943">
              <a:spcBef>
                <a:spcPts val="0"/>
              </a:spcBef>
              <a:spcAft>
                <a:spcPts val="300"/>
              </a:spcAft>
              <a:buClr>
                <a:schemeClr val="accent1"/>
              </a:buClr>
              <a:buFont typeface="Arial" panose="020B0604020202020204" pitchFamily="34" charset="0"/>
              <a:buChar char="•"/>
              <a:tabLst/>
              <a:defRPr sz="1300"/>
            </a:lvl2pPr>
            <a:lvl3pPr marL="390497" indent="-228582">
              <a:spcBef>
                <a:spcPts val="0"/>
              </a:spcBef>
              <a:spcAft>
                <a:spcPts val="300"/>
              </a:spcAft>
              <a:buFont typeface="+mj-lt"/>
              <a:buAutoNum type="arabicPeriod"/>
              <a:defRPr sz="1100"/>
            </a:lvl3pPr>
            <a:lvl4pPr marL="469866" indent="-228582">
              <a:spcBef>
                <a:spcPts val="0"/>
              </a:spcBef>
              <a:spcAft>
                <a:spcPts val="300"/>
              </a:spcAft>
              <a:buFont typeface="+mj-lt"/>
              <a:buAutoNum type="arabicPeriod"/>
              <a:defRPr sz="1051"/>
            </a:lvl4pPr>
            <a:lvl5pPr marL="539709" indent="-228582">
              <a:spcBef>
                <a:spcPts val="0"/>
              </a:spcBef>
              <a:spcAft>
                <a:spcPts val="300"/>
              </a:spcAft>
              <a:buFont typeface="+mj-lt"/>
              <a:buAutoNum type="arabicPeriod"/>
              <a:defRPr sz="1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068302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95"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4" y="3200217"/>
            <a:ext cx="9842841"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4" y="4540791"/>
            <a:ext cx="9842841"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63" y="884549"/>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63" y="1178686"/>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63" y="2225121"/>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63" y="2519258"/>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63" y="3559287"/>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63" y="3853423"/>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63" y="4899859"/>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63" y="5193995"/>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dirty="0"/>
              <a:t>Type Division Name here</a:t>
            </a:r>
          </a:p>
        </p:txBody>
      </p:sp>
    </p:spTree>
    <p:extLst>
      <p:ext uri="{BB962C8B-B14F-4D97-AF65-F5344CB8AC3E}">
        <p14:creationId xmlns:p14="http://schemas.microsoft.com/office/powerpoint/2010/main" val="3909562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95"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4" y="3200217"/>
            <a:ext cx="9842841"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4" y="4540791"/>
            <a:ext cx="9842841"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63" y="884549"/>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63" y="1178686"/>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63" y="2225121"/>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63" y="2519258"/>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63" y="3559287"/>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63" y="3853423"/>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63" y="4899859"/>
            <a:ext cx="5826316"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63" y="5193995"/>
            <a:ext cx="5826316"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dirty="0"/>
              <a:t>Type Division Name here</a:t>
            </a:r>
          </a:p>
        </p:txBody>
      </p:sp>
    </p:spTree>
    <p:extLst>
      <p:ext uri="{BB962C8B-B14F-4D97-AF65-F5344CB8AC3E}">
        <p14:creationId xmlns:p14="http://schemas.microsoft.com/office/powerpoint/2010/main" val="16168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endParaRPr lang="en-US" dirty="0"/>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dirty="0"/>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7" name="TextBox 6">
            <a:extLst>
              <a:ext uri="{FF2B5EF4-FFF2-40B4-BE49-F238E27FC236}">
                <a16:creationId xmlns:a16="http://schemas.microsoft.com/office/drawing/2014/main" id="{C0C354DE-06D2-D149-AC3F-4207DD5EF919}"/>
              </a:ext>
            </a:extLst>
          </p:cNvPr>
          <p:cNvSpPr txBox="1"/>
          <p:nvPr userDrawn="1"/>
        </p:nvSpPr>
        <p:spPr>
          <a:xfrm>
            <a:off x="1097280" y="6340470"/>
            <a:ext cx="3942944" cy="184666"/>
          </a:xfrm>
          <a:prstGeom prst="rect">
            <a:avLst/>
          </a:prstGeom>
          <a:noFill/>
        </p:spPr>
        <p:txBody>
          <a:bodyPr wrap="square" rtlCol="0">
            <a:spAutoFit/>
          </a:bodyPr>
          <a:lstStyle/>
          <a:p>
            <a:pPr marL="0" marR="0" lvl="0" indent="0" algn="l" defTabSz="6857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2020 United HealthCare Services, Inc. All rights reserved.</a:t>
            </a:r>
          </a:p>
        </p:txBody>
      </p:sp>
      <p:sp>
        <p:nvSpPr>
          <p:cNvPr id="8" name="Graphic 8">
            <a:extLst>
              <a:ext uri="{FF2B5EF4-FFF2-40B4-BE49-F238E27FC236}">
                <a16:creationId xmlns:a16="http://schemas.microsoft.com/office/drawing/2014/main" id="{231CB0F7-A963-9949-BE34-23F0DBD43A37}"/>
              </a:ext>
            </a:extLst>
          </p:cNvPr>
          <p:cNvSpPr/>
          <p:nvPr userDrawn="1"/>
        </p:nvSpPr>
        <p:spPr>
          <a:xfrm>
            <a:off x="609602" y="6252672"/>
            <a:ext cx="177533" cy="23227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1400" dirty="0"/>
          </a:p>
        </p:txBody>
      </p:sp>
    </p:spTree>
    <p:extLst>
      <p:ext uri="{BB962C8B-B14F-4D97-AF65-F5344CB8AC3E}">
        <p14:creationId xmlns:p14="http://schemas.microsoft.com/office/powerpoint/2010/main" val="4861690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dirty="0"/>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128467" y="6241574"/>
            <a:ext cx="4114800" cy="366183"/>
          </a:xfrm>
          <a:prstGeom prst="rect">
            <a:avLst/>
          </a:prstGeom>
        </p:spPr>
        <p:txBody>
          <a:bodyPr vert="horz" lIns="91440" tIns="45720" rIns="91440" bIns="45720" rtlCol="0" anchor="ctr"/>
          <a:lstStyle>
            <a:lvl1pPr algn="r">
              <a:defRPr sz="800">
                <a:solidFill>
                  <a:schemeClr val="bg1"/>
                </a:solidFill>
              </a:defRPr>
            </a:lvl1pPr>
          </a:lstStyle>
          <a:p>
            <a:r>
              <a:rPr lang="en-US" dirty="0"/>
              <a:t>Type Division Name here</a:t>
            </a:r>
          </a:p>
        </p:txBody>
      </p:sp>
      <p:sp>
        <p:nvSpPr>
          <p:cNvPr id="8" name="TextBox 7">
            <a:extLst>
              <a:ext uri="{FF2B5EF4-FFF2-40B4-BE49-F238E27FC236}">
                <a16:creationId xmlns:a16="http://schemas.microsoft.com/office/drawing/2014/main" id="{07A9EF4F-6259-1F48-B4C6-6A4F79CE19BF}"/>
              </a:ext>
            </a:extLst>
          </p:cNvPr>
          <p:cNvSpPr txBox="1"/>
          <p:nvPr userDrawn="1"/>
        </p:nvSpPr>
        <p:spPr>
          <a:xfrm>
            <a:off x="1097280" y="6340470"/>
            <a:ext cx="3942944" cy="184666"/>
          </a:xfrm>
          <a:prstGeom prst="rect">
            <a:avLst/>
          </a:prstGeom>
          <a:noFill/>
        </p:spPr>
        <p:txBody>
          <a:bodyPr wrap="square" rtlCol="0">
            <a:spAutoFit/>
          </a:bodyPr>
          <a:lstStyle/>
          <a:p>
            <a:pPr marL="0" marR="0" lvl="0" indent="0" algn="l" defTabSz="6857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2020 United HealthCare Services, Inc. All rights reserved.</a:t>
            </a:r>
          </a:p>
        </p:txBody>
      </p:sp>
      <p:sp>
        <p:nvSpPr>
          <p:cNvPr id="9" name="Graphic 8">
            <a:extLst>
              <a:ext uri="{FF2B5EF4-FFF2-40B4-BE49-F238E27FC236}">
                <a16:creationId xmlns:a16="http://schemas.microsoft.com/office/drawing/2014/main" id="{1B9E6E86-CDD4-9947-83E0-AD8BE69A7155}"/>
              </a:ext>
            </a:extLst>
          </p:cNvPr>
          <p:cNvSpPr/>
          <p:nvPr userDrawn="1"/>
        </p:nvSpPr>
        <p:spPr>
          <a:xfrm>
            <a:off x="609602" y="6252672"/>
            <a:ext cx="177533" cy="23227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1400" dirty="0">
              <a:solidFill>
                <a:schemeClr val="bg1"/>
              </a:solidFill>
            </a:endParaRPr>
          </a:p>
        </p:txBody>
      </p:sp>
    </p:spTree>
    <p:extLst>
      <p:ext uri="{BB962C8B-B14F-4D97-AF65-F5344CB8AC3E}">
        <p14:creationId xmlns:p14="http://schemas.microsoft.com/office/powerpoint/2010/main" val="26708482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73"/>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3"/>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 name="Google Shape;46;p73"/>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75"/>
          <p:cNvSpPr txBox="1">
            <a:spLocks noGrp="1"/>
          </p:cNvSpPr>
          <p:nvPr>
            <p:ph type="title"/>
          </p:nvPr>
        </p:nvSpPr>
        <p:spPr>
          <a:xfrm>
            <a:off x="839789" y="641684"/>
            <a:ext cx="3932237" cy="1415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5"/>
          <p:cNvSpPr txBox="1">
            <a:spLocks noGrp="1"/>
          </p:cNvSpPr>
          <p:nvPr>
            <p:ph type="body" idx="1"/>
          </p:nvPr>
        </p:nvSpPr>
        <p:spPr>
          <a:xfrm>
            <a:off x="5183188" y="987426"/>
            <a:ext cx="6172201"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1"/>
              </a:spcBef>
              <a:spcAft>
                <a:spcPts val="0"/>
              </a:spcAft>
              <a:buClr>
                <a:schemeClr val="dk1"/>
              </a:buClr>
              <a:buSzPts val="3200"/>
              <a:buChar char="•"/>
              <a:defRPr sz="3200"/>
            </a:lvl1pPr>
            <a:lvl2pPr marL="914400" lvl="1" indent="-406463" algn="l">
              <a:lnSpc>
                <a:spcPct val="90000"/>
              </a:lnSpc>
              <a:spcBef>
                <a:spcPts val="499"/>
              </a:spcBef>
              <a:spcAft>
                <a:spcPts val="0"/>
              </a:spcAft>
              <a:buClr>
                <a:schemeClr val="dk1"/>
              </a:buClr>
              <a:buSzPts val="2801"/>
              <a:buChar char="•"/>
              <a:defRPr sz="2801"/>
            </a:lvl2pPr>
            <a:lvl3pPr marL="1371600" lvl="2" indent="-381000" algn="l">
              <a:lnSpc>
                <a:spcPct val="90000"/>
              </a:lnSpc>
              <a:spcBef>
                <a:spcPts val="499"/>
              </a:spcBef>
              <a:spcAft>
                <a:spcPts val="0"/>
              </a:spcAft>
              <a:buClr>
                <a:schemeClr val="dk1"/>
              </a:buClr>
              <a:buSzPts val="2400"/>
              <a:buChar char="•"/>
              <a:defRPr sz="2400"/>
            </a:lvl3pPr>
            <a:lvl4pPr marL="1828800" lvl="3" indent="-355663" algn="l">
              <a:lnSpc>
                <a:spcPct val="90000"/>
              </a:lnSpc>
              <a:spcBef>
                <a:spcPts val="499"/>
              </a:spcBef>
              <a:spcAft>
                <a:spcPts val="0"/>
              </a:spcAft>
              <a:buClr>
                <a:schemeClr val="dk1"/>
              </a:buClr>
              <a:buSzPts val="2001"/>
              <a:buChar char="•"/>
              <a:defRPr sz="2001"/>
            </a:lvl4pPr>
            <a:lvl5pPr marL="2286000" lvl="4" indent="-355663" algn="l">
              <a:lnSpc>
                <a:spcPct val="90000"/>
              </a:lnSpc>
              <a:spcBef>
                <a:spcPts val="499"/>
              </a:spcBef>
              <a:spcAft>
                <a:spcPts val="0"/>
              </a:spcAft>
              <a:buClr>
                <a:schemeClr val="dk1"/>
              </a:buClr>
              <a:buSzPts val="2001"/>
              <a:buChar char="•"/>
              <a:defRPr sz="2001"/>
            </a:lvl5pPr>
            <a:lvl6pPr marL="2743200" lvl="5" indent="-355663" algn="l">
              <a:lnSpc>
                <a:spcPct val="90000"/>
              </a:lnSpc>
              <a:spcBef>
                <a:spcPts val="499"/>
              </a:spcBef>
              <a:spcAft>
                <a:spcPts val="0"/>
              </a:spcAft>
              <a:buClr>
                <a:schemeClr val="dk1"/>
              </a:buClr>
              <a:buSzPts val="2001"/>
              <a:buChar char="•"/>
              <a:defRPr sz="2001"/>
            </a:lvl6pPr>
            <a:lvl7pPr marL="3200400" lvl="6" indent="-355663" algn="l">
              <a:lnSpc>
                <a:spcPct val="90000"/>
              </a:lnSpc>
              <a:spcBef>
                <a:spcPts val="499"/>
              </a:spcBef>
              <a:spcAft>
                <a:spcPts val="0"/>
              </a:spcAft>
              <a:buClr>
                <a:schemeClr val="dk1"/>
              </a:buClr>
              <a:buSzPts val="2001"/>
              <a:buChar char="•"/>
              <a:defRPr sz="2001"/>
            </a:lvl7pPr>
            <a:lvl8pPr marL="3657600" lvl="7" indent="-355663" algn="l">
              <a:lnSpc>
                <a:spcPct val="90000"/>
              </a:lnSpc>
              <a:spcBef>
                <a:spcPts val="499"/>
              </a:spcBef>
              <a:spcAft>
                <a:spcPts val="0"/>
              </a:spcAft>
              <a:buClr>
                <a:schemeClr val="dk1"/>
              </a:buClr>
              <a:buSzPts val="2001"/>
              <a:buChar char="•"/>
              <a:defRPr sz="2001"/>
            </a:lvl8pPr>
            <a:lvl9pPr marL="4114800" lvl="8" indent="-355663" algn="l">
              <a:lnSpc>
                <a:spcPct val="90000"/>
              </a:lnSpc>
              <a:spcBef>
                <a:spcPts val="499"/>
              </a:spcBef>
              <a:spcAft>
                <a:spcPts val="0"/>
              </a:spcAft>
              <a:buClr>
                <a:schemeClr val="dk1"/>
              </a:buClr>
              <a:buSzPts val="2001"/>
              <a:buChar char="•"/>
              <a:defRPr sz="2001"/>
            </a:lvl9pPr>
          </a:lstStyle>
          <a:p>
            <a:endParaRPr/>
          </a:p>
        </p:txBody>
      </p:sp>
      <p:sp>
        <p:nvSpPr>
          <p:cNvPr id="52" name="Google Shape;52;p75"/>
          <p:cNvSpPr txBox="1">
            <a:spLocks noGrp="1"/>
          </p:cNvSpPr>
          <p:nvPr>
            <p:ph type="body" idx="2"/>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dk1"/>
              </a:buClr>
              <a:buSzPts val="1600"/>
              <a:buNone/>
              <a:defRPr sz="1600"/>
            </a:lvl1pPr>
            <a:lvl2pPr marL="914400" lvl="1" indent="-228600" algn="l">
              <a:lnSpc>
                <a:spcPct val="90000"/>
              </a:lnSpc>
              <a:spcBef>
                <a:spcPts val="499"/>
              </a:spcBef>
              <a:spcAft>
                <a:spcPts val="0"/>
              </a:spcAft>
              <a:buClr>
                <a:schemeClr val="dk1"/>
              </a:buClr>
              <a:buSzPts val="1399"/>
              <a:buNone/>
              <a:defRPr sz="1399"/>
            </a:lvl2pPr>
            <a:lvl3pPr marL="1371600" lvl="2" indent="-228600" algn="l">
              <a:lnSpc>
                <a:spcPct val="90000"/>
              </a:lnSpc>
              <a:spcBef>
                <a:spcPts val="499"/>
              </a:spcBef>
              <a:spcAft>
                <a:spcPts val="0"/>
              </a:spcAft>
              <a:buClr>
                <a:schemeClr val="dk1"/>
              </a:buClr>
              <a:buSzPts val="1201"/>
              <a:buNone/>
              <a:defRPr sz="1201"/>
            </a:lvl3pPr>
            <a:lvl4pPr marL="1828800" lvl="3" indent="-228600" algn="l">
              <a:lnSpc>
                <a:spcPct val="90000"/>
              </a:lnSpc>
              <a:spcBef>
                <a:spcPts val="499"/>
              </a:spcBef>
              <a:spcAft>
                <a:spcPts val="0"/>
              </a:spcAft>
              <a:buClr>
                <a:schemeClr val="dk1"/>
              </a:buClr>
              <a:buSzPts val="1001"/>
              <a:buNone/>
              <a:defRPr sz="1001"/>
            </a:lvl4pPr>
            <a:lvl5pPr marL="2286000" lvl="4" indent="-228600" algn="l">
              <a:lnSpc>
                <a:spcPct val="90000"/>
              </a:lnSpc>
              <a:spcBef>
                <a:spcPts val="499"/>
              </a:spcBef>
              <a:spcAft>
                <a:spcPts val="0"/>
              </a:spcAft>
              <a:buClr>
                <a:schemeClr val="dk1"/>
              </a:buClr>
              <a:buSzPts val="1001"/>
              <a:buNone/>
              <a:defRPr sz="1001"/>
            </a:lvl5pPr>
            <a:lvl6pPr marL="2743200" lvl="5" indent="-228600" algn="l">
              <a:lnSpc>
                <a:spcPct val="90000"/>
              </a:lnSpc>
              <a:spcBef>
                <a:spcPts val="499"/>
              </a:spcBef>
              <a:spcAft>
                <a:spcPts val="0"/>
              </a:spcAft>
              <a:buClr>
                <a:schemeClr val="dk1"/>
              </a:buClr>
              <a:buSzPts val="1001"/>
              <a:buNone/>
              <a:defRPr sz="1001"/>
            </a:lvl6pPr>
            <a:lvl7pPr marL="3200400" lvl="6" indent="-228600" algn="l">
              <a:lnSpc>
                <a:spcPct val="90000"/>
              </a:lnSpc>
              <a:spcBef>
                <a:spcPts val="499"/>
              </a:spcBef>
              <a:spcAft>
                <a:spcPts val="0"/>
              </a:spcAft>
              <a:buClr>
                <a:schemeClr val="dk1"/>
              </a:buClr>
              <a:buSzPts val="1001"/>
              <a:buNone/>
              <a:defRPr sz="1001"/>
            </a:lvl7pPr>
            <a:lvl8pPr marL="3657600" lvl="7" indent="-228600" algn="l">
              <a:lnSpc>
                <a:spcPct val="90000"/>
              </a:lnSpc>
              <a:spcBef>
                <a:spcPts val="499"/>
              </a:spcBef>
              <a:spcAft>
                <a:spcPts val="0"/>
              </a:spcAft>
              <a:buClr>
                <a:schemeClr val="dk1"/>
              </a:buClr>
              <a:buSzPts val="1001"/>
              <a:buNone/>
              <a:defRPr sz="1001"/>
            </a:lvl8pPr>
            <a:lvl9pPr marL="4114800" lvl="8" indent="-228600" algn="l">
              <a:lnSpc>
                <a:spcPct val="90000"/>
              </a:lnSpc>
              <a:spcBef>
                <a:spcPts val="499"/>
              </a:spcBef>
              <a:spcAft>
                <a:spcPts val="0"/>
              </a:spcAft>
              <a:buClr>
                <a:schemeClr val="dk1"/>
              </a:buClr>
              <a:buSzPts val="1001"/>
              <a:buNone/>
              <a:defRPr sz="1001"/>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Content with Caption">
  <p:cSld name="1_Content with Caption">
    <p:spTree>
      <p:nvGrpSpPr>
        <p:cNvPr id="1" name="Shape 53"/>
        <p:cNvGrpSpPr/>
        <p:nvPr/>
      </p:nvGrpSpPr>
      <p:grpSpPr>
        <a:xfrm>
          <a:off x="0" y="0"/>
          <a:ext cx="0" cy="0"/>
          <a:chOff x="0" y="0"/>
          <a:chExt cx="0" cy="0"/>
        </a:xfrm>
      </p:grpSpPr>
      <p:sp>
        <p:nvSpPr>
          <p:cNvPr id="54" name="Google Shape;54;p76"/>
          <p:cNvSpPr/>
          <p:nvPr/>
        </p:nvSpPr>
        <p:spPr>
          <a:xfrm>
            <a:off x="1" y="0"/>
            <a:ext cx="40513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76"/>
          <p:cNvSpPr/>
          <p:nvPr/>
        </p:nvSpPr>
        <p:spPr>
          <a:xfrm>
            <a:off x="4040718" y="0"/>
            <a:ext cx="63500" cy="68580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76"/>
          <p:cNvSpPr txBox="1">
            <a:spLocks noGrp="1"/>
          </p:cNvSpPr>
          <p:nvPr>
            <p:ph type="title"/>
          </p:nvPr>
        </p:nvSpPr>
        <p:spPr>
          <a:xfrm>
            <a:off x="457200" y="731519"/>
            <a:ext cx="3200400" cy="214883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6"/>
          <p:cNvSpPr txBox="1">
            <a:spLocks noGrp="1"/>
          </p:cNvSpPr>
          <p:nvPr>
            <p:ph type="body" idx="1"/>
          </p:nvPr>
        </p:nvSpPr>
        <p:spPr>
          <a:xfrm>
            <a:off x="4614334" y="807480"/>
            <a:ext cx="7066804" cy="539029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8" name="Google Shape;58;p76"/>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rgbClr val="FFFFFF"/>
              </a:buClr>
              <a:buSzPts val="1500"/>
              <a:buNone/>
              <a:defRPr sz="1500">
                <a:solidFill>
                  <a:srgbClr val="FFFFFF"/>
                </a:solidFill>
              </a:defRPr>
            </a:lvl1pPr>
            <a:lvl2pPr marL="914400" lvl="1" indent="-228600" algn="l">
              <a:lnSpc>
                <a:spcPct val="90000"/>
              </a:lnSpc>
              <a:spcBef>
                <a:spcPts val="499"/>
              </a:spcBef>
              <a:spcAft>
                <a:spcPts val="0"/>
              </a:spcAft>
              <a:buClr>
                <a:schemeClr val="dk1"/>
              </a:buClr>
              <a:buSzPts val="1200"/>
              <a:buNone/>
              <a:defRPr sz="1200"/>
            </a:lvl2pPr>
            <a:lvl3pPr marL="1371600" lvl="2" indent="-228600" algn="l">
              <a:lnSpc>
                <a:spcPct val="90000"/>
              </a:lnSpc>
              <a:spcBef>
                <a:spcPts val="499"/>
              </a:spcBef>
              <a:spcAft>
                <a:spcPts val="0"/>
              </a:spcAft>
              <a:buClr>
                <a:schemeClr val="dk1"/>
              </a:buClr>
              <a:buSzPts val="1000"/>
              <a:buNone/>
              <a:defRPr sz="1000"/>
            </a:lvl3pPr>
            <a:lvl4pPr marL="1828800" lvl="3" indent="-228600" algn="l">
              <a:lnSpc>
                <a:spcPct val="90000"/>
              </a:lnSpc>
              <a:spcBef>
                <a:spcPts val="499"/>
              </a:spcBef>
              <a:spcAft>
                <a:spcPts val="0"/>
              </a:spcAft>
              <a:buClr>
                <a:schemeClr val="dk1"/>
              </a:buClr>
              <a:buSzPts val="900"/>
              <a:buNone/>
              <a:defRPr sz="900"/>
            </a:lvl4pPr>
            <a:lvl5pPr marL="2286000" lvl="4" indent="-228600" algn="l">
              <a:lnSpc>
                <a:spcPct val="90000"/>
              </a:lnSpc>
              <a:spcBef>
                <a:spcPts val="499"/>
              </a:spcBef>
              <a:spcAft>
                <a:spcPts val="0"/>
              </a:spcAft>
              <a:buClr>
                <a:schemeClr val="dk1"/>
              </a:buClr>
              <a:buSzPts val="900"/>
              <a:buNone/>
              <a:defRPr sz="900"/>
            </a:lvl5pPr>
            <a:lvl6pPr marL="2743200" lvl="5" indent="-228600" algn="l">
              <a:lnSpc>
                <a:spcPct val="90000"/>
              </a:lnSpc>
              <a:spcBef>
                <a:spcPts val="499"/>
              </a:spcBef>
              <a:spcAft>
                <a:spcPts val="0"/>
              </a:spcAft>
              <a:buClr>
                <a:schemeClr val="dk1"/>
              </a:buClr>
              <a:buSzPts val="900"/>
              <a:buNone/>
              <a:defRPr sz="900"/>
            </a:lvl6pPr>
            <a:lvl7pPr marL="3200400" lvl="6" indent="-228600" algn="l">
              <a:lnSpc>
                <a:spcPct val="90000"/>
              </a:lnSpc>
              <a:spcBef>
                <a:spcPts val="499"/>
              </a:spcBef>
              <a:spcAft>
                <a:spcPts val="0"/>
              </a:spcAft>
              <a:buClr>
                <a:schemeClr val="dk1"/>
              </a:buClr>
              <a:buSzPts val="900"/>
              <a:buNone/>
              <a:defRPr sz="900"/>
            </a:lvl7pPr>
            <a:lvl8pPr marL="3657600" lvl="7" indent="-228600" algn="l">
              <a:lnSpc>
                <a:spcPct val="90000"/>
              </a:lnSpc>
              <a:spcBef>
                <a:spcPts val="499"/>
              </a:spcBef>
              <a:spcAft>
                <a:spcPts val="0"/>
              </a:spcAft>
              <a:buClr>
                <a:schemeClr val="dk1"/>
              </a:buClr>
              <a:buSzPts val="900"/>
              <a:buNone/>
              <a:defRPr sz="900"/>
            </a:lvl8pPr>
            <a:lvl9pPr marL="4114800" lvl="8" indent="-228600" algn="l">
              <a:lnSpc>
                <a:spcPct val="90000"/>
              </a:lnSpc>
              <a:spcBef>
                <a:spcPts val="499"/>
              </a:spcBef>
              <a:spcAft>
                <a:spcPts val="0"/>
              </a:spcAft>
              <a:buClr>
                <a:schemeClr val="dk1"/>
              </a:buClr>
              <a:buSzPts val="900"/>
              <a:buNone/>
              <a:defRPr sz="900"/>
            </a:lvl9pPr>
          </a:lstStyle>
          <a:p>
            <a:endParaRPr/>
          </a:p>
        </p:txBody>
      </p:sp>
      <p:sp>
        <p:nvSpPr>
          <p:cNvPr id="59" name="Google Shape;59;p76"/>
          <p:cNvSpPr txBox="1">
            <a:spLocks noGrp="1"/>
          </p:cNvSpPr>
          <p:nvPr>
            <p:ph type="dt" idx="10"/>
          </p:nvPr>
        </p:nvSpPr>
        <p:spPr>
          <a:xfrm>
            <a:off x="465667" y="6395144"/>
            <a:ext cx="26183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76"/>
          <p:cNvSpPr txBox="1">
            <a:spLocks noGrp="1"/>
          </p:cNvSpPr>
          <p:nvPr>
            <p:ph type="ftr" idx="11"/>
          </p:nvPr>
        </p:nvSpPr>
        <p:spPr>
          <a:xfrm>
            <a:off x="4195293" y="6363574"/>
            <a:ext cx="65070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76"/>
          <p:cNvSpPr txBox="1">
            <a:spLocks noGrp="1"/>
          </p:cNvSpPr>
          <p:nvPr>
            <p:ph type="sldNum" idx="12"/>
          </p:nvPr>
        </p:nvSpPr>
        <p:spPr>
          <a:xfrm>
            <a:off x="10862254" y="6363573"/>
            <a:ext cx="818884"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1">
                <a:solidFill>
                  <a:schemeClr val="dk2"/>
                </a:solidFill>
                <a:latin typeface="Calibri"/>
                <a:ea typeface="Calibri"/>
                <a:cs typeface="Calibri"/>
                <a:sym typeface="Calibri"/>
              </a:defRPr>
            </a:lvl1pPr>
            <a:lvl2pPr marL="0" marR="0" lvl="1" indent="0" algn="r">
              <a:spcBef>
                <a:spcPts val="0"/>
              </a:spcBef>
              <a:buNone/>
              <a:defRPr sz="1201">
                <a:solidFill>
                  <a:schemeClr val="dk2"/>
                </a:solidFill>
                <a:latin typeface="Calibri"/>
                <a:ea typeface="Calibri"/>
                <a:cs typeface="Calibri"/>
                <a:sym typeface="Calibri"/>
              </a:defRPr>
            </a:lvl2pPr>
            <a:lvl3pPr marL="0" marR="0" lvl="2" indent="0" algn="r">
              <a:spcBef>
                <a:spcPts val="0"/>
              </a:spcBef>
              <a:buNone/>
              <a:defRPr sz="1201">
                <a:solidFill>
                  <a:schemeClr val="dk2"/>
                </a:solidFill>
                <a:latin typeface="Calibri"/>
                <a:ea typeface="Calibri"/>
                <a:cs typeface="Calibri"/>
                <a:sym typeface="Calibri"/>
              </a:defRPr>
            </a:lvl3pPr>
            <a:lvl4pPr marL="0" marR="0" lvl="3" indent="0" algn="r">
              <a:spcBef>
                <a:spcPts val="0"/>
              </a:spcBef>
              <a:buNone/>
              <a:defRPr sz="1201">
                <a:solidFill>
                  <a:schemeClr val="dk2"/>
                </a:solidFill>
                <a:latin typeface="Calibri"/>
                <a:ea typeface="Calibri"/>
                <a:cs typeface="Calibri"/>
                <a:sym typeface="Calibri"/>
              </a:defRPr>
            </a:lvl4pPr>
            <a:lvl5pPr marL="0" marR="0" lvl="4" indent="0" algn="r">
              <a:spcBef>
                <a:spcPts val="0"/>
              </a:spcBef>
              <a:buNone/>
              <a:defRPr sz="1201">
                <a:solidFill>
                  <a:schemeClr val="dk2"/>
                </a:solidFill>
                <a:latin typeface="Calibri"/>
                <a:ea typeface="Calibri"/>
                <a:cs typeface="Calibri"/>
                <a:sym typeface="Calibri"/>
              </a:defRPr>
            </a:lvl5pPr>
            <a:lvl6pPr marL="0" marR="0" lvl="5" indent="0" algn="r">
              <a:spcBef>
                <a:spcPts val="0"/>
              </a:spcBef>
              <a:buNone/>
              <a:defRPr sz="1201">
                <a:solidFill>
                  <a:schemeClr val="dk2"/>
                </a:solidFill>
                <a:latin typeface="Calibri"/>
                <a:ea typeface="Calibri"/>
                <a:cs typeface="Calibri"/>
                <a:sym typeface="Calibri"/>
              </a:defRPr>
            </a:lvl6pPr>
            <a:lvl7pPr marL="0" marR="0" lvl="6" indent="0" algn="r">
              <a:spcBef>
                <a:spcPts val="0"/>
              </a:spcBef>
              <a:buNone/>
              <a:defRPr sz="1201">
                <a:solidFill>
                  <a:schemeClr val="dk2"/>
                </a:solidFill>
                <a:latin typeface="Calibri"/>
                <a:ea typeface="Calibri"/>
                <a:cs typeface="Calibri"/>
                <a:sym typeface="Calibri"/>
              </a:defRPr>
            </a:lvl7pPr>
            <a:lvl8pPr marL="0" marR="0" lvl="7" indent="0" algn="r">
              <a:spcBef>
                <a:spcPts val="0"/>
              </a:spcBef>
              <a:buNone/>
              <a:defRPr sz="1201">
                <a:solidFill>
                  <a:schemeClr val="dk2"/>
                </a:solidFill>
                <a:latin typeface="Calibri"/>
                <a:ea typeface="Calibri"/>
                <a:cs typeface="Calibri"/>
                <a:sym typeface="Calibri"/>
              </a:defRPr>
            </a:lvl8pPr>
            <a:lvl9pPr marL="0" marR="0" lvl="8" indent="0" algn="r">
              <a:spcBef>
                <a:spcPts val="0"/>
              </a:spcBef>
              <a:buNone/>
              <a:defRPr sz="1201">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62" name="Google Shape;62;p76"/>
          <p:cNvPicPr preferRelativeResize="0"/>
          <p:nvPr/>
        </p:nvPicPr>
        <p:blipFill rotWithShape="1">
          <a:blip r:embed="rId2">
            <a:alphaModFix/>
          </a:blip>
          <a:srcRect/>
          <a:stretch/>
        </p:blipFill>
        <p:spPr>
          <a:xfrm>
            <a:off x="9608718" y="130147"/>
            <a:ext cx="2438400" cy="677333"/>
          </a:xfrm>
          <a:prstGeom prst="rect">
            <a:avLst/>
          </a:prstGeom>
          <a:noFill/>
          <a:ln>
            <a:noFill/>
          </a:ln>
        </p:spPr>
      </p:pic>
      <p:cxnSp>
        <p:nvCxnSpPr>
          <p:cNvPr id="63" name="Google Shape;63;p76"/>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77"/>
          <p:cNvSpPr txBox="1">
            <a:spLocks noGrp="1"/>
          </p:cNvSpPr>
          <p:nvPr>
            <p:ph type="title"/>
          </p:nvPr>
        </p:nvSpPr>
        <p:spPr>
          <a:xfrm>
            <a:off x="839789" y="641684"/>
            <a:ext cx="3932237" cy="1415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77"/>
          <p:cNvSpPr>
            <a:spLocks noGrp="1"/>
          </p:cNvSpPr>
          <p:nvPr>
            <p:ph type="pic" idx="2"/>
          </p:nvPr>
        </p:nvSpPr>
        <p:spPr>
          <a:xfrm>
            <a:off x="5183188" y="987426"/>
            <a:ext cx="6172201" cy="4873625"/>
          </a:xfrm>
          <a:prstGeom prst="rect">
            <a:avLst/>
          </a:prstGeom>
          <a:noFill/>
          <a:ln>
            <a:noFill/>
          </a:ln>
        </p:spPr>
      </p:sp>
      <p:sp>
        <p:nvSpPr>
          <p:cNvPr id="67" name="Google Shape;67;p77"/>
          <p:cNvSpPr txBox="1">
            <a:spLocks noGrp="1"/>
          </p:cNvSpPr>
          <p:nvPr>
            <p:ph type="body" idx="1"/>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dk1"/>
              </a:buClr>
              <a:buSzPts val="1600"/>
              <a:buNone/>
              <a:defRPr sz="1600"/>
            </a:lvl1pPr>
            <a:lvl2pPr marL="914400" lvl="1" indent="-228600" algn="l">
              <a:lnSpc>
                <a:spcPct val="90000"/>
              </a:lnSpc>
              <a:spcBef>
                <a:spcPts val="499"/>
              </a:spcBef>
              <a:spcAft>
                <a:spcPts val="0"/>
              </a:spcAft>
              <a:buClr>
                <a:schemeClr val="dk1"/>
              </a:buClr>
              <a:buSzPts val="1399"/>
              <a:buNone/>
              <a:defRPr sz="1399"/>
            </a:lvl2pPr>
            <a:lvl3pPr marL="1371600" lvl="2" indent="-228600" algn="l">
              <a:lnSpc>
                <a:spcPct val="90000"/>
              </a:lnSpc>
              <a:spcBef>
                <a:spcPts val="499"/>
              </a:spcBef>
              <a:spcAft>
                <a:spcPts val="0"/>
              </a:spcAft>
              <a:buClr>
                <a:schemeClr val="dk1"/>
              </a:buClr>
              <a:buSzPts val="1201"/>
              <a:buNone/>
              <a:defRPr sz="1201"/>
            </a:lvl3pPr>
            <a:lvl4pPr marL="1828800" lvl="3" indent="-228600" algn="l">
              <a:lnSpc>
                <a:spcPct val="90000"/>
              </a:lnSpc>
              <a:spcBef>
                <a:spcPts val="499"/>
              </a:spcBef>
              <a:spcAft>
                <a:spcPts val="0"/>
              </a:spcAft>
              <a:buClr>
                <a:schemeClr val="dk1"/>
              </a:buClr>
              <a:buSzPts val="1001"/>
              <a:buNone/>
              <a:defRPr sz="1001"/>
            </a:lvl4pPr>
            <a:lvl5pPr marL="2286000" lvl="4" indent="-228600" algn="l">
              <a:lnSpc>
                <a:spcPct val="90000"/>
              </a:lnSpc>
              <a:spcBef>
                <a:spcPts val="499"/>
              </a:spcBef>
              <a:spcAft>
                <a:spcPts val="0"/>
              </a:spcAft>
              <a:buClr>
                <a:schemeClr val="dk1"/>
              </a:buClr>
              <a:buSzPts val="1001"/>
              <a:buNone/>
              <a:defRPr sz="1001"/>
            </a:lvl5pPr>
            <a:lvl6pPr marL="2743200" lvl="5" indent="-228600" algn="l">
              <a:lnSpc>
                <a:spcPct val="90000"/>
              </a:lnSpc>
              <a:spcBef>
                <a:spcPts val="499"/>
              </a:spcBef>
              <a:spcAft>
                <a:spcPts val="0"/>
              </a:spcAft>
              <a:buClr>
                <a:schemeClr val="dk1"/>
              </a:buClr>
              <a:buSzPts val="1001"/>
              <a:buNone/>
              <a:defRPr sz="1001"/>
            </a:lvl6pPr>
            <a:lvl7pPr marL="3200400" lvl="6" indent="-228600" algn="l">
              <a:lnSpc>
                <a:spcPct val="90000"/>
              </a:lnSpc>
              <a:spcBef>
                <a:spcPts val="499"/>
              </a:spcBef>
              <a:spcAft>
                <a:spcPts val="0"/>
              </a:spcAft>
              <a:buClr>
                <a:schemeClr val="dk1"/>
              </a:buClr>
              <a:buSzPts val="1001"/>
              <a:buNone/>
              <a:defRPr sz="1001"/>
            </a:lvl7pPr>
            <a:lvl8pPr marL="3657600" lvl="7" indent="-228600" algn="l">
              <a:lnSpc>
                <a:spcPct val="90000"/>
              </a:lnSpc>
              <a:spcBef>
                <a:spcPts val="499"/>
              </a:spcBef>
              <a:spcAft>
                <a:spcPts val="0"/>
              </a:spcAft>
              <a:buClr>
                <a:schemeClr val="dk1"/>
              </a:buClr>
              <a:buSzPts val="1001"/>
              <a:buNone/>
              <a:defRPr sz="1001"/>
            </a:lvl8pPr>
            <a:lvl9pPr marL="4114800" lvl="8" indent="-228600" algn="l">
              <a:lnSpc>
                <a:spcPct val="90000"/>
              </a:lnSpc>
              <a:spcBef>
                <a:spcPts val="499"/>
              </a:spcBef>
              <a:spcAft>
                <a:spcPts val="0"/>
              </a:spcAft>
              <a:buClr>
                <a:schemeClr val="dk1"/>
              </a:buClr>
              <a:buSzPts val="1001"/>
              <a:buNone/>
              <a:defRPr sz="1001"/>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74"/>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87022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p:nvPr/>
        </p:nvSpPr>
        <p:spPr>
          <a:xfrm>
            <a:off x="0" y="6306422"/>
            <a:ext cx="12192000" cy="54610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 name="Google Shape;11;p67"/>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67"/>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marR="0" lvl="0" indent="-406463" algn="l" rtl="0">
              <a:lnSpc>
                <a:spcPct val="90000"/>
              </a:lnSpc>
              <a:spcBef>
                <a:spcPts val="1001"/>
              </a:spcBef>
              <a:spcAft>
                <a:spcPts val="0"/>
              </a:spcAft>
              <a:buClr>
                <a:schemeClr val="dk1"/>
              </a:buClr>
              <a:buSzPts val="2801"/>
              <a:buFont typeface="Arial"/>
              <a:buChar char="•"/>
              <a:defRPr sz="2801"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499"/>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63" algn="l" rtl="0">
              <a:lnSpc>
                <a:spcPct val="90000"/>
              </a:lnSpc>
              <a:spcBef>
                <a:spcPts val="499"/>
              </a:spcBef>
              <a:spcAft>
                <a:spcPts val="0"/>
              </a:spcAft>
              <a:buClr>
                <a:schemeClr val="dk1"/>
              </a:buClr>
              <a:buSzPts val="2001"/>
              <a:buFont typeface="Arial"/>
              <a:buChar char="•"/>
              <a:defRPr sz="2001" b="0" i="0" u="none" strike="noStrike" cap="none">
                <a:solidFill>
                  <a:schemeClr val="dk1"/>
                </a:solidFill>
                <a:latin typeface="Calibri"/>
                <a:ea typeface="Calibri"/>
                <a:cs typeface="Calibri"/>
                <a:sym typeface="Calibri"/>
              </a:defRPr>
            </a:lvl3pPr>
            <a:lvl4pPr marL="1828800" marR="0" lvl="3"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4pPr>
            <a:lvl5pPr marL="2286000" marR="0" lvl="4"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5pPr>
            <a:lvl6pPr marL="2743200" marR="0" lvl="5"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6pPr>
            <a:lvl7pPr marL="3200400" marR="0" lvl="6"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7pPr>
            <a:lvl8pPr marL="3657600" marR="0" lvl="7"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8pPr>
            <a:lvl9pPr marL="4114800" marR="0" lvl="8"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13" name="Google Shape;13;p67"/>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1" b="0" i="0" u="none" strike="noStrike" cap="none">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67"/>
          <p:cNvSpPr txBox="1">
            <a:spLocks noGrp="1"/>
          </p:cNvSpPr>
          <p:nvPr>
            <p:ph type="ftr" idx="11"/>
          </p:nvPr>
        </p:nvSpPr>
        <p:spPr>
          <a:xfrm>
            <a:off x="4038602" y="6356351"/>
            <a:ext cx="4114801"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1" b="0" i="0" u="none" strike="noStrike" cap="none">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5" name="Google Shape;15;p67"/>
          <p:cNvSpPr txBox="1">
            <a:spLocks noGrp="1"/>
          </p:cNvSpPr>
          <p:nvPr>
            <p:ph type="sldNum" idx="12"/>
          </p:nvPr>
        </p:nvSpPr>
        <p:spPr>
          <a:xfrm>
            <a:off x="8610602"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1" b="0" i="0" u="none" strike="noStrike" cap="none">
                <a:solidFill>
                  <a:srgbClr val="88A3D2"/>
                </a:solidFill>
                <a:latin typeface="Calibri"/>
                <a:ea typeface="Calibri"/>
                <a:cs typeface="Calibri"/>
                <a:sym typeface="Calibri"/>
              </a:defRPr>
            </a:lvl1pPr>
            <a:lvl2pPr marL="0" marR="0" lvl="1" indent="0" algn="r" rtl="0">
              <a:spcBef>
                <a:spcPts val="0"/>
              </a:spcBef>
              <a:buNone/>
              <a:defRPr sz="1201" b="0" i="0" u="none" strike="noStrike" cap="none">
                <a:solidFill>
                  <a:srgbClr val="88A3D2"/>
                </a:solidFill>
                <a:latin typeface="Calibri"/>
                <a:ea typeface="Calibri"/>
                <a:cs typeface="Calibri"/>
                <a:sym typeface="Calibri"/>
              </a:defRPr>
            </a:lvl2pPr>
            <a:lvl3pPr marL="0" marR="0" lvl="2" indent="0" algn="r" rtl="0">
              <a:spcBef>
                <a:spcPts val="0"/>
              </a:spcBef>
              <a:buNone/>
              <a:defRPr sz="1201" b="0" i="0" u="none" strike="noStrike" cap="none">
                <a:solidFill>
                  <a:srgbClr val="88A3D2"/>
                </a:solidFill>
                <a:latin typeface="Calibri"/>
                <a:ea typeface="Calibri"/>
                <a:cs typeface="Calibri"/>
                <a:sym typeface="Calibri"/>
              </a:defRPr>
            </a:lvl3pPr>
            <a:lvl4pPr marL="0" marR="0" lvl="3" indent="0" algn="r" rtl="0">
              <a:spcBef>
                <a:spcPts val="0"/>
              </a:spcBef>
              <a:buNone/>
              <a:defRPr sz="1201" b="0" i="0" u="none" strike="noStrike" cap="none">
                <a:solidFill>
                  <a:srgbClr val="88A3D2"/>
                </a:solidFill>
                <a:latin typeface="Calibri"/>
                <a:ea typeface="Calibri"/>
                <a:cs typeface="Calibri"/>
                <a:sym typeface="Calibri"/>
              </a:defRPr>
            </a:lvl4pPr>
            <a:lvl5pPr marL="0" marR="0" lvl="4" indent="0" algn="r" rtl="0">
              <a:spcBef>
                <a:spcPts val="0"/>
              </a:spcBef>
              <a:buNone/>
              <a:defRPr sz="1201" b="0" i="0" u="none" strike="noStrike" cap="none">
                <a:solidFill>
                  <a:srgbClr val="88A3D2"/>
                </a:solidFill>
                <a:latin typeface="Calibri"/>
                <a:ea typeface="Calibri"/>
                <a:cs typeface="Calibri"/>
                <a:sym typeface="Calibri"/>
              </a:defRPr>
            </a:lvl5pPr>
            <a:lvl6pPr marL="0" marR="0" lvl="5" indent="0" algn="r" rtl="0">
              <a:spcBef>
                <a:spcPts val="0"/>
              </a:spcBef>
              <a:buNone/>
              <a:defRPr sz="1201" b="0" i="0" u="none" strike="noStrike" cap="none">
                <a:solidFill>
                  <a:srgbClr val="88A3D2"/>
                </a:solidFill>
                <a:latin typeface="Calibri"/>
                <a:ea typeface="Calibri"/>
                <a:cs typeface="Calibri"/>
                <a:sym typeface="Calibri"/>
              </a:defRPr>
            </a:lvl6pPr>
            <a:lvl7pPr marL="0" marR="0" lvl="6" indent="0" algn="r" rtl="0">
              <a:spcBef>
                <a:spcPts val="0"/>
              </a:spcBef>
              <a:buNone/>
              <a:defRPr sz="1201" b="0" i="0" u="none" strike="noStrike" cap="none">
                <a:solidFill>
                  <a:srgbClr val="88A3D2"/>
                </a:solidFill>
                <a:latin typeface="Calibri"/>
                <a:ea typeface="Calibri"/>
                <a:cs typeface="Calibri"/>
                <a:sym typeface="Calibri"/>
              </a:defRPr>
            </a:lvl7pPr>
            <a:lvl8pPr marL="0" marR="0" lvl="7" indent="0" algn="r" rtl="0">
              <a:spcBef>
                <a:spcPts val="0"/>
              </a:spcBef>
              <a:buNone/>
              <a:defRPr sz="1201" b="0" i="0" u="none" strike="noStrike" cap="none">
                <a:solidFill>
                  <a:srgbClr val="88A3D2"/>
                </a:solidFill>
                <a:latin typeface="Calibri"/>
                <a:ea typeface="Calibri"/>
                <a:cs typeface="Calibri"/>
                <a:sym typeface="Calibri"/>
              </a:defRPr>
            </a:lvl8pPr>
            <a:lvl9pPr marL="0" marR="0" lvl="8" indent="0" algn="r" rtl="0">
              <a:spcBef>
                <a:spcPts val="0"/>
              </a:spcBef>
              <a:buNone/>
              <a:defRPr sz="1201" b="0" i="0" u="none" strike="noStrike" cap="none">
                <a:solidFill>
                  <a:srgbClr val="88A3D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16" name="Google Shape;16;p67"/>
          <p:cNvPicPr preferRelativeResize="0"/>
          <p:nvPr/>
        </p:nvPicPr>
        <p:blipFill rotWithShape="1">
          <a:blip r:embed="rId12">
            <a:alphaModFix/>
          </a:blip>
          <a:srcRect/>
          <a:stretch/>
        </p:blipFill>
        <p:spPr>
          <a:xfrm>
            <a:off x="9608718" y="130147"/>
            <a:ext cx="2438400" cy="677333"/>
          </a:xfrm>
          <a:prstGeom prst="rect">
            <a:avLst/>
          </a:prstGeom>
          <a:noFill/>
          <a:ln>
            <a:noFill/>
          </a:ln>
        </p:spPr>
      </p:pic>
      <p:cxnSp>
        <p:nvCxnSpPr>
          <p:cNvPr id="17" name="Google Shape;17;p67"/>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18" name="Google Shape;18;p67"/>
          <p:cNvSpPr/>
          <p:nvPr/>
        </p:nvSpPr>
        <p:spPr>
          <a:xfrm>
            <a:off x="0" y="6396911"/>
            <a:ext cx="12192000" cy="46108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 name="Google Shape;19;p67"/>
          <p:cNvSpPr txBox="1"/>
          <p:nvPr/>
        </p:nvSpPr>
        <p:spPr>
          <a:xfrm>
            <a:off x="838201" y="6448427"/>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4/18/2023</a:t>
            </a:r>
            <a:endParaRPr sz="1800" b="0" i="0" u="none" strike="noStrike" cap="none" dirty="0">
              <a:solidFill>
                <a:schemeClr val="lt1"/>
              </a:solidFill>
              <a:latin typeface="Calibri"/>
              <a:ea typeface="Calibri"/>
              <a:cs typeface="Calibri"/>
              <a:sym typeface="Calibri"/>
            </a:endParaRPr>
          </a:p>
        </p:txBody>
      </p:sp>
      <p:sp>
        <p:nvSpPr>
          <p:cNvPr id="20" name="Google Shape;20;p67"/>
          <p:cNvSpPr txBox="1"/>
          <p:nvPr/>
        </p:nvSpPr>
        <p:spPr>
          <a:xfrm>
            <a:off x="8763002" y="6448427"/>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b="0" i="0" u="none" strike="noStrike" cap="none">
                <a:solidFill>
                  <a:schemeClr val="lt1"/>
                </a:solidFill>
                <a:latin typeface="Calibri"/>
                <a:ea typeface="Calibri"/>
                <a:cs typeface="Calibri"/>
                <a:sym typeface="Calibri"/>
              </a:rPr>
              <a:t>‹#›</a:t>
            </a:fld>
            <a:endParaRPr sz="1800" b="0" i="0" u="none" strike="noStrike" cap="none" dirty="0">
              <a:solidFill>
                <a:schemeClr val="lt1"/>
              </a:solidFill>
              <a:latin typeface="Calibri"/>
              <a:ea typeface="Calibri"/>
              <a:cs typeface="Calibri"/>
              <a:sym typeface="Calibri"/>
            </a:endParaRPr>
          </a:p>
        </p:txBody>
      </p:sp>
      <p:sp>
        <p:nvSpPr>
          <p:cNvPr id="21" name="Google Shape;21;p67"/>
          <p:cNvSpPr txBox="1"/>
          <p:nvPr/>
        </p:nvSpPr>
        <p:spPr>
          <a:xfrm>
            <a:off x="3581401" y="6451940"/>
            <a:ext cx="5041399"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Prepared by Care Transformation Collaborative of RI</a:t>
            </a:r>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45"/>
          <p:cNvSpPr/>
          <p:nvPr/>
        </p:nvSpPr>
        <p:spPr>
          <a:xfrm>
            <a:off x="0" y="6306422"/>
            <a:ext cx="12192000" cy="54610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45"/>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Google Shape;58;p45"/>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marR="0" lvl="0" indent="-406463" algn="l" rtl="0">
              <a:lnSpc>
                <a:spcPct val="90000"/>
              </a:lnSpc>
              <a:spcBef>
                <a:spcPts val="1001"/>
              </a:spcBef>
              <a:spcAft>
                <a:spcPts val="0"/>
              </a:spcAft>
              <a:buClr>
                <a:schemeClr val="dk1"/>
              </a:buClr>
              <a:buSzPts val="2801"/>
              <a:buFont typeface="Arial"/>
              <a:buChar char="•"/>
              <a:defRPr sz="2801"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499"/>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63" algn="l" rtl="0">
              <a:lnSpc>
                <a:spcPct val="90000"/>
              </a:lnSpc>
              <a:spcBef>
                <a:spcPts val="499"/>
              </a:spcBef>
              <a:spcAft>
                <a:spcPts val="0"/>
              </a:spcAft>
              <a:buClr>
                <a:schemeClr val="dk1"/>
              </a:buClr>
              <a:buSzPts val="2001"/>
              <a:buFont typeface="Arial"/>
              <a:buChar char="•"/>
              <a:defRPr sz="2001" b="0" i="0" u="none" strike="noStrike" cap="none">
                <a:solidFill>
                  <a:schemeClr val="dk1"/>
                </a:solidFill>
                <a:latin typeface="Calibri"/>
                <a:ea typeface="Calibri"/>
                <a:cs typeface="Calibri"/>
                <a:sym typeface="Calibri"/>
              </a:defRPr>
            </a:lvl3pPr>
            <a:lvl4pPr marL="1828800" marR="0" lvl="3"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4pPr>
            <a:lvl5pPr marL="2286000" marR="0" lvl="4"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5pPr>
            <a:lvl6pPr marL="2743200" marR="0" lvl="5"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6pPr>
            <a:lvl7pPr marL="3200400" marR="0" lvl="6"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7pPr>
            <a:lvl8pPr marL="3657600" marR="0" lvl="7"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8pPr>
            <a:lvl9pPr marL="4114800" marR="0" lvl="8"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59" name="Google Shape;59;p45"/>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1">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45"/>
          <p:cNvSpPr txBox="1">
            <a:spLocks noGrp="1"/>
          </p:cNvSpPr>
          <p:nvPr>
            <p:ph type="ftr" idx="11"/>
          </p:nvPr>
        </p:nvSpPr>
        <p:spPr>
          <a:xfrm>
            <a:off x="3941286" y="6366986"/>
            <a:ext cx="4114801"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1">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1" name="Google Shape;61;p45"/>
          <p:cNvSpPr txBox="1">
            <a:spLocks noGrp="1"/>
          </p:cNvSpPr>
          <p:nvPr>
            <p:ph type="sldNum" idx="12"/>
          </p:nvPr>
        </p:nvSpPr>
        <p:spPr>
          <a:xfrm>
            <a:off x="8610602"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1">
                <a:solidFill>
                  <a:srgbClr val="88A3D2"/>
                </a:solidFill>
                <a:latin typeface="Calibri"/>
                <a:ea typeface="Calibri"/>
                <a:cs typeface="Calibri"/>
                <a:sym typeface="Calibri"/>
              </a:defRPr>
            </a:lvl1pPr>
            <a:lvl2pPr marL="0" marR="0" lvl="1" indent="0" algn="r" rtl="0">
              <a:spcBef>
                <a:spcPts val="0"/>
              </a:spcBef>
              <a:buNone/>
              <a:defRPr sz="1201">
                <a:solidFill>
                  <a:srgbClr val="88A3D2"/>
                </a:solidFill>
                <a:latin typeface="Calibri"/>
                <a:ea typeface="Calibri"/>
                <a:cs typeface="Calibri"/>
                <a:sym typeface="Calibri"/>
              </a:defRPr>
            </a:lvl2pPr>
            <a:lvl3pPr marL="0" marR="0" lvl="2" indent="0" algn="r" rtl="0">
              <a:spcBef>
                <a:spcPts val="0"/>
              </a:spcBef>
              <a:buNone/>
              <a:defRPr sz="1201">
                <a:solidFill>
                  <a:srgbClr val="88A3D2"/>
                </a:solidFill>
                <a:latin typeface="Calibri"/>
                <a:ea typeface="Calibri"/>
                <a:cs typeface="Calibri"/>
                <a:sym typeface="Calibri"/>
              </a:defRPr>
            </a:lvl3pPr>
            <a:lvl4pPr marL="0" marR="0" lvl="3" indent="0" algn="r" rtl="0">
              <a:spcBef>
                <a:spcPts val="0"/>
              </a:spcBef>
              <a:buNone/>
              <a:defRPr sz="1201">
                <a:solidFill>
                  <a:srgbClr val="88A3D2"/>
                </a:solidFill>
                <a:latin typeface="Calibri"/>
                <a:ea typeface="Calibri"/>
                <a:cs typeface="Calibri"/>
                <a:sym typeface="Calibri"/>
              </a:defRPr>
            </a:lvl4pPr>
            <a:lvl5pPr marL="0" marR="0" lvl="4" indent="0" algn="r" rtl="0">
              <a:spcBef>
                <a:spcPts val="0"/>
              </a:spcBef>
              <a:buNone/>
              <a:defRPr sz="1201">
                <a:solidFill>
                  <a:srgbClr val="88A3D2"/>
                </a:solidFill>
                <a:latin typeface="Calibri"/>
                <a:ea typeface="Calibri"/>
                <a:cs typeface="Calibri"/>
                <a:sym typeface="Calibri"/>
              </a:defRPr>
            </a:lvl5pPr>
            <a:lvl6pPr marL="0" marR="0" lvl="5" indent="0" algn="r" rtl="0">
              <a:spcBef>
                <a:spcPts val="0"/>
              </a:spcBef>
              <a:buNone/>
              <a:defRPr sz="1201">
                <a:solidFill>
                  <a:srgbClr val="88A3D2"/>
                </a:solidFill>
                <a:latin typeface="Calibri"/>
                <a:ea typeface="Calibri"/>
                <a:cs typeface="Calibri"/>
                <a:sym typeface="Calibri"/>
              </a:defRPr>
            </a:lvl6pPr>
            <a:lvl7pPr marL="0" marR="0" lvl="6" indent="0" algn="r" rtl="0">
              <a:spcBef>
                <a:spcPts val="0"/>
              </a:spcBef>
              <a:buNone/>
              <a:defRPr sz="1201">
                <a:solidFill>
                  <a:srgbClr val="88A3D2"/>
                </a:solidFill>
                <a:latin typeface="Calibri"/>
                <a:ea typeface="Calibri"/>
                <a:cs typeface="Calibri"/>
                <a:sym typeface="Calibri"/>
              </a:defRPr>
            </a:lvl7pPr>
            <a:lvl8pPr marL="0" marR="0" lvl="7" indent="0" algn="r" rtl="0">
              <a:spcBef>
                <a:spcPts val="0"/>
              </a:spcBef>
              <a:buNone/>
              <a:defRPr sz="1201">
                <a:solidFill>
                  <a:srgbClr val="88A3D2"/>
                </a:solidFill>
                <a:latin typeface="Calibri"/>
                <a:ea typeface="Calibri"/>
                <a:cs typeface="Calibri"/>
                <a:sym typeface="Calibri"/>
              </a:defRPr>
            </a:lvl8pPr>
            <a:lvl9pPr marL="0" marR="0" lvl="8" indent="0" algn="r" rtl="0">
              <a:spcBef>
                <a:spcPts val="0"/>
              </a:spcBef>
              <a:buNone/>
              <a:defRPr sz="1201">
                <a:solidFill>
                  <a:srgbClr val="88A3D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45"/>
          <p:cNvPicPr preferRelativeResize="0"/>
          <p:nvPr/>
        </p:nvPicPr>
        <p:blipFill rotWithShape="1">
          <a:blip r:embed="rId8">
            <a:alphaModFix/>
          </a:blip>
          <a:srcRect/>
          <a:stretch/>
        </p:blipFill>
        <p:spPr>
          <a:xfrm>
            <a:off x="9608718" y="130147"/>
            <a:ext cx="2438400" cy="677333"/>
          </a:xfrm>
          <a:prstGeom prst="rect">
            <a:avLst/>
          </a:prstGeom>
          <a:noFill/>
          <a:ln>
            <a:noFill/>
          </a:ln>
        </p:spPr>
      </p:pic>
      <p:cxnSp>
        <p:nvCxnSpPr>
          <p:cNvPr id="63" name="Google Shape;63;p45"/>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64" name="Google Shape;64;p45"/>
          <p:cNvSpPr/>
          <p:nvPr/>
        </p:nvSpPr>
        <p:spPr>
          <a:xfrm>
            <a:off x="0" y="6396911"/>
            <a:ext cx="12192000" cy="46108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45"/>
          <p:cNvSpPr txBox="1"/>
          <p:nvPr/>
        </p:nvSpPr>
        <p:spPr>
          <a:xfrm>
            <a:off x="838201" y="6448427"/>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66" name="Google Shape;66;p45"/>
          <p:cNvSpPr txBox="1"/>
          <p:nvPr/>
        </p:nvSpPr>
        <p:spPr>
          <a:xfrm>
            <a:off x="8763002" y="6448427"/>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a:solidFill>
                  <a:schemeClr val="lt1"/>
                </a:solidFill>
                <a:latin typeface="Calibri"/>
                <a:ea typeface="Calibri"/>
                <a:cs typeface="Calibri"/>
                <a:sym typeface="Calibri"/>
              </a:rPr>
              <a:t>‹#›</a:t>
            </a:fld>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5032629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499872" y="350446"/>
            <a:ext cx="9680448" cy="732508"/>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371390"/>
            <a:ext cx="9680448" cy="422017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43279" y="6242310"/>
            <a:ext cx="470647" cy="374396"/>
          </a:xfrm>
          <a:prstGeom prst="rect">
            <a:avLst/>
          </a:prstGeom>
        </p:spPr>
        <p:txBody>
          <a:bodyPr vert="horz" lIns="91440" tIns="45720" rIns="91440" bIns="45720" rtlCol="0" anchor="ctr"/>
          <a:lstStyle>
            <a:lvl1pPr algn="r">
              <a:defRPr sz="800" b="0" i="0">
                <a:solidFill>
                  <a:schemeClr val="accent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dirty="0"/>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40470"/>
            <a:ext cx="3942944" cy="184666"/>
          </a:xfrm>
          <a:prstGeom prst="rect">
            <a:avLst/>
          </a:prstGeom>
          <a:noFill/>
        </p:spPr>
        <p:txBody>
          <a:bodyPr wrap="square" rtlCol="0">
            <a:spAutoFit/>
          </a:bodyPr>
          <a:lstStyle/>
          <a:p>
            <a:pPr marL="0" marR="0" lvl="0" indent="0" algn="l" defTabSz="6857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2024 United HealthCare Services, Inc. All rights reserved.</a:t>
            </a:r>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671758" y="6241574"/>
            <a:ext cx="3571508"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12" name="Graphic 8">
            <a:extLst>
              <a:ext uri="{FF2B5EF4-FFF2-40B4-BE49-F238E27FC236}">
                <a16:creationId xmlns:a16="http://schemas.microsoft.com/office/drawing/2014/main" id="{D794EC31-BAF9-C540-98E6-E49EE00037EC}"/>
              </a:ext>
            </a:extLst>
          </p:cNvPr>
          <p:cNvSpPr/>
          <p:nvPr userDrawn="1"/>
        </p:nvSpPr>
        <p:spPr>
          <a:xfrm>
            <a:off x="609602" y="6252672"/>
            <a:ext cx="177533" cy="23227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1400" dirty="0"/>
          </a:p>
        </p:txBody>
      </p:sp>
    </p:spTree>
    <p:extLst>
      <p:ext uri="{BB962C8B-B14F-4D97-AF65-F5344CB8AC3E}">
        <p14:creationId xmlns:p14="http://schemas.microsoft.com/office/powerpoint/2010/main" val="122419809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Lst>
  <p:hf hdr="0" ftr="0" dt="0"/>
  <p:txStyles>
    <p:titleStyle>
      <a:lvl1pPr algn="l" defTabSz="685750" rtl="0" eaLnBrk="1" latinLnBrk="0" hangingPunct="1">
        <a:lnSpc>
          <a:spcPct val="100000"/>
        </a:lnSpc>
        <a:spcBef>
          <a:spcPct val="0"/>
        </a:spcBef>
        <a:buNone/>
        <a:defRPr sz="2400" b="1" i="0" kern="1200" spc="0" baseline="0">
          <a:solidFill>
            <a:schemeClr val="accent1"/>
          </a:solidFill>
          <a:latin typeface="+mj-lt"/>
          <a:ea typeface="+mj-ea"/>
          <a:cs typeface="+mj-cs"/>
        </a:defRPr>
      </a:lvl1pPr>
    </p:titleStyle>
    <p:bodyStyle>
      <a:lvl1pPr marL="117466" indent="-117466"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9060" indent="-101592"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28589" indent="-101592"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1609" indent="-73021"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520662" indent="-101592"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5"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5" algn="l" defTabSz="68575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3932">
          <p15:clr>
            <a:srgbClr val="F26B43"/>
          </p15:clr>
        </p15:guide>
        <p15:guide id="6" pos="5472">
          <p15:clr>
            <a:srgbClr val="F26B43"/>
          </p15:clr>
        </p15:guide>
        <p15:guide id="7" orient="horz" pos="4070">
          <p15:clr>
            <a:srgbClr val="F26B43"/>
          </p15:clr>
        </p15:guide>
        <p15:guide id="8" pos="951">
          <p15:clr>
            <a:srgbClr val="F26B43"/>
          </p15:clr>
        </p15:guide>
        <p15:guide id="9" pos="1043">
          <p15:clr>
            <a:srgbClr val="F26B43"/>
          </p15:clr>
        </p15:guide>
        <p15:guide id="10" pos="1704">
          <p15:clr>
            <a:srgbClr val="F26B43"/>
          </p15:clr>
        </p15:guide>
        <p15:guide id="11" pos="1796">
          <p15:clr>
            <a:srgbClr val="F26B43"/>
          </p15:clr>
        </p15:guide>
        <p15:guide id="12" pos="2459">
          <p15:clr>
            <a:srgbClr val="F26B43"/>
          </p15:clr>
        </p15:guide>
        <p15:guide id="13" pos="2548">
          <p15:clr>
            <a:srgbClr val="F26B43"/>
          </p15:clr>
        </p15:guide>
        <p15:guide id="14" pos="3212">
          <p15:clr>
            <a:srgbClr val="F26B43"/>
          </p15:clr>
        </p15:guide>
        <p15:guide id="15" pos="3303">
          <p15:clr>
            <a:srgbClr val="F26B43"/>
          </p15:clr>
        </p15:guide>
        <p15:guide id="16" pos="3964">
          <p15:clr>
            <a:srgbClr val="F26B43"/>
          </p15:clr>
        </p15:guide>
        <p15:guide id="17" pos="4056">
          <p15:clr>
            <a:srgbClr val="F26B43"/>
          </p15:clr>
        </p15:guide>
        <p15:guide id="18" pos="4719">
          <p15:clr>
            <a:srgbClr val="F26B43"/>
          </p15:clr>
        </p15:guide>
        <p15:guide id="19" pos="4811">
          <p15:clr>
            <a:srgbClr val="F26B43"/>
          </p15:clr>
        </p15:guide>
        <p15:guide id="20" orient="horz" pos="288">
          <p15:clr>
            <a:srgbClr val="F26B43"/>
          </p15:clr>
        </p15:guide>
        <p15:guide id="21" orient="horz" pos="988">
          <p15:clr>
            <a:srgbClr val="F26B43"/>
          </p15:clr>
        </p15:guide>
        <p15:guide id="22" orient="horz" pos="4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pixnio.com/tr/dokular/kagit-dokusu/esleme-kagit-mavi"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pxfuel.com/en/search?q=clini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bit.ly/CTCRIConference202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surveymonkey.com/r/ZDZS5H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surveymonkey.com/r/ZDZS5H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jfif"/><Relationship Id="rId3" Type="http://schemas.openxmlformats.org/officeDocument/2006/relationships/image" Target="../media/image8.png"/><Relationship Id="rId7" Type="http://schemas.openxmlformats.org/officeDocument/2006/relationships/image" Target="../media/image12.jfif"/><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en.wikipedia.org/wiki/List_of_states_and_territories_of_the_United_States_by_popul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
          <p:cNvSpPr txBox="1">
            <a:spLocks noGrp="1"/>
          </p:cNvSpPr>
          <p:nvPr>
            <p:ph type="ctrTitle"/>
          </p:nvPr>
        </p:nvSpPr>
        <p:spPr>
          <a:xfrm>
            <a:off x="540217" y="2639687"/>
            <a:ext cx="10988843" cy="204269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600"/>
              <a:buFont typeface="Arial"/>
              <a:buNone/>
            </a:pPr>
            <a:br>
              <a:rPr lang="en-US" sz="3600" dirty="0">
                <a:latin typeface="+mj-lt"/>
                <a:ea typeface="Calibri" panose="020F0502020204030204" pitchFamily="34" charset="0"/>
                <a:cs typeface="Calibri" panose="020F0502020204030204" pitchFamily="34" charset="0"/>
                <a:sym typeface="Arial"/>
              </a:rPr>
            </a:br>
            <a:br>
              <a:rPr lang="en-US" sz="3600" dirty="0">
                <a:latin typeface="+mj-lt"/>
                <a:ea typeface="Calibri" panose="020F0502020204030204" pitchFamily="34" charset="0"/>
                <a:cs typeface="Calibri" panose="020F0502020204030204" pitchFamily="34" charset="0"/>
                <a:sym typeface="Arial"/>
              </a:rPr>
            </a:br>
            <a:br>
              <a:rPr lang="en-US" sz="3600" dirty="0">
                <a:latin typeface="+mj-lt"/>
                <a:ea typeface="Calibri" panose="020F0502020204030204" pitchFamily="34" charset="0"/>
                <a:cs typeface="Calibri" panose="020F0502020204030204" pitchFamily="34" charset="0"/>
                <a:sym typeface="Arial"/>
              </a:rPr>
            </a:br>
            <a:br>
              <a:rPr lang="en-US" sz="3600" dirty="0">
                <a:latin typeface="+mj-lt"/>
                <a:ea typeface="Calibri" panose="020F0502020204030204" pitchFamily="34" charset="0"/>
                <a:cs typeface="Calibri" panose="020F0502020204030204" pitchFamily="34" charset="0"/>
                <a:sym typeface="Arial"/>
              </a:rPr>
            </a:br>
            <a:r>
              <a:rPr lang="en-US" sz="3600" dirty="0">
                <a:latin typeface="+mj-lt"/>
                <a:ea typeface="Calibri" panose="020F0502020204030204" pitchFamily="34" charset="0"/>
                <a:cs typeface="Calibri" panose="020F0502020204030204" pitchFamily="34" charset="0"/>
                <a:sym typeface="Arial"/>
              </a:rPr>
              <a:t>Clinical Strategy Committee:</a:t>
            </a:r>
            <a:br>
              <a:rPr lang="en-US" sz="3600" dirty="0">
                <a:latin typeface="+mj-lt"/>
                <a:ea typeface="Calibri" panose="020F0502020204030204" pitchFamily="34" charset="0"/>
                <a:cs typeface="Calibri" panose="020F0502020204030204" pitchFamily="34" charset="0"/>
                <a:sym typeface="Arial"/>
              </a:rPr>
            </a:br>
            <a:r>
              <a:rPr lang="en-US" sz="3600" dirty="0">
                <a:latin typeface="+mj-lt"/>
                <a:ea typeface="Calibri" panose="020F0502020204030204" pitchFamily="34" charset="0"/>
                <a:cs typeface="Calibri" panose="020F0502020204030204" pitchFamily="34" charset="0"/>
                <a:sym typeface="Arial"/>
              </a:rPr>
              <a:t>Addressing Alcohol Use Disorder Among Patients in Primary Care </a:t>
            </a:r>
            <a:endParaRPr dirty="0">
              <a:latin typeface="+mj-lt"/>
              <a:ea typeface="Calibri" panose="020F0502020204030204" pitchFamily="34" charset="0"/>
              <a:cs typeface="Calibri" panose="020F0502020204030204" pitchFamily="34" charset="0"/>
            </a:endParaRPr>
          </a:p>
        </p:txBody>
      </p:sp>
      <p:sp>
        <p:nvSpPr>
          <p:cNvPr id="73" name="Google Shape;73;p1"/>
          <p:cNvSpPr txBox="1">
            <a:spLocks noGrp="1"/>
          </p:cNvSpPr>
          <p:nvPr>
            <p:ph type="subTitle" idx="1"/>
          </p:nvPr>
        </p:nvSpPr>
        <p:spPr>
          <a:xfrm>
            <a:off x="601578" y="4569524"/>
            <a:ext cx="10988843" cy="1010654"/>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Clr>
                <a:schemeClr val="dk1"/>
              </a:buClr>
              <a:buSzPts val="2400"/>
              <a:buNone/>
            </a:pPr>
            <a:endParaRPr dirty="0">
              <a:latin typeface="+mj-lt"/>
            </a:endParaRPr>
          </a:p>
          <a:p>
            <a:pPr marL="0" lvl="0" indent="0" algn="ctr" rtl="0">
              <a:lnSpc>
                <a:spcPct val="120000"/>
              </a:lnSpc>
              <a:spcBef>
                <a:spcPts val="0"/>
              </a:spcBef>
              <a:spcAft>
                <a:spcPts val="0"/>
              </a:spcAft>
              <a:buClr>
                <a:schemeClr val="dk1"/>
              </a:buClr>
              <a:buSzPts val="2400"/>
              <a:buNone/>
            </a:pPr>
            <a:r>
              <a:rPr lang="en-US" dirty="0">
                <a:latin typeface="+mj-lt"/>
              </a:rPr>
              <a:t>9/20/24</a:t>
            </a:r>
            <a:endParaRPr dirty="0">
              <a:latin typeface="+mj-lt"/>
            </a:endParaRPr>
          </a:p>
        </p:txBody>
      </p:sp>
      <p:sp>
        <p:nvSpPr>
          <p:cNvPr id="74" name="Google Shape;74;p1"/>
          <p:cNvSpPr/>
          <p:nvPr/>
        </p:nvSpPr>
        <p:spPr>
          <a:xfrm>
            <a:off x="2011680" y="6463704"/>
            <a:ext cx="9144000" cy="4266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75" name="Google Shape;75;p1"/>
          <p:cNvSpPr txBox="1"/>
          <p:nvPr/>
        </p:nvSpPr>
        <p:spPr>
          <a:xfrm>
            <a:off x="540217" y="6488668"/>
            <a:ext cx="1851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dirty="0"/>
          </a:p>
        </p:txBody>
      </p:sp>
      <p:sp>
        <p:nvSpPr>
          <p:cNvPr id="76" name="Google Shape;76;p1"/>
          <p:cNvSpPr/>
          <p:nvPr/>
        </p:nvSpPr>
        <p:spPr>
          <a:xfrm>
            <a:off x="3479979" y="946231"/>
            <a:ext cx="5156021" cy="137273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77" name="Google Shape;77;p1"/>
          <p:cNvPicPr preferRelativeResize="0"/>
          <p:nvPr/>
        </p:nvPicPr>
        <p:blipFill rotWithShape="1">
          <a:blip r:embed="rId3">
            <a:alphaModFix/>
          </a:blip>
          <a:srcRect/>
          <a:stretch/>
        </p:blipFill>
        <p:spPr>
          <a:xfrm>
            <a:off x="3479964" y="946234"/>
            <a:ext cx="5116492" cy="1656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4" name="Google Shape;114;g2f588b18109_0_16"/>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sp>
        <p:nvSpPr>
          <p:cNvPr id="7" name="Google Shape;112;g2f588b18109_0_16">
            <a:extLst>
              <a:ext uri="{FF2B5EF4-FFF2-40B4-BE49-F238E27FC236}">
                <a16:creationId xmlns:a16="http://schemas.microsoft.com/office/drawing/2014/main" id="{4574F9A7-7FC0-DF20-3C0F-33C3ED68F96F}"/>
              </a:ext>
            </a:extLst>
          </p:cNvPr>
          <p:cNvSpPr txBox="1">
            <a:spLocks noGrp="1"/>
          </p:cNvSpPr>
          <p:nvPr>
            <p:ph type="title"/>
          </p:nvPr>
        </p:nvSpPr>
        <p:spPr>
          <a:xfrm>
            <a:off x="449425" y="420534"/>
            <a:ext cx="3200400" cy="2148839"/>
          </a:xfrm>
        </p:spPr>
        <p:txBody>
          <a:bodyPr spcFirstLastPara="1" wrap="square" lIns="91425" tIns="45700" rIns="91425" bIns="45700" anchor="ctr" anchorCtr="0">
            <a:normAutofit/>
          </a:bodyPr>
          <a:lstStyle/>
          <a:p>
            <a:r>
              <a:rPr lang="en-US" b="1" i="0" u="none" strike="noStrike" cap="none" dirty="0">
                <a:latin typeface="+mj-lt"/>
                <a:ea typeface="Calibri"/>
                <a:cs typeface="Calibri"/>
                <a:sym typeface="Calibri"/>
              </a:rPr>
              <a:t>Alcohol Use Disorder</a:t>
            </a:r>
          </a:p>
        </p:txBody>
      </p:sp>
      <p:sp>
        <p:nvSpPr>
          <p:cNvPr id="8" name="Google Shape;113;g2f588b18109_0_16">
            <a:extLst>
              <a:ext uri="{FF2B5EF4-FFF2-40B4-BE49-F238E27FC236}">
                <a16:creationId xmlns:a16="http://schemas.microsoft.com/office/drawing/2014/main" id="{4634F29B-75EF-38B7-968D-611D510934D8}"/>
              </a:ext>
            </a:extLst>
          </p:cNvPr>
          <p:cNvSpPr txBox="1">
            <a:spLocks noGrp="1"/>
          </p:cNvSpPr>
          <p:nvPr>
            <p:ph type="body" idx="1"/>
          </p:nvPr>
        </p:nvSpPr>
        <p:spPr>
          <a:xfrm>
            <a:off x="2" y="2469012"/>
            <a:ext cx="3891775" cy="3842579"/>
          </a:xfrm>
        </p:spPr>
        <p:txBody>
          <a:bodyPr spcFirstLastPara="1" wrap="square" lIns="91425" tIns="45700" rIns="91425" bIns="45700" anchor="t" anchorCtr="0">
            <a:normAutofit/>
          </a:bodyPr>
          <a:lstStyle/>
          <a:p>
            <a:pPr lvl="0"/>
            <a:r>
              <a:rPr lang="en-US" sz="2400" dirty="0">
                <a:solidFill>
                  <a:schemeClr val="bg1"/>
                </a:solidFill>
                <a:latin typeface="+mj-lt"/>
              </a:rPr>
              <a:t>“A</a:t>
            </a:r>
            <a:r>
              <a:rPr lang="en-US" sz="2400" b="0" u="none" strike="noStrike" cap="none" dirty="0">
                <a:solidFill>
                  <a:schemeClr val="bg1"/>
                </a:solidFill>
                <a:latin typeface="+mj-lt"/>
                <a:ea typeface="Calibri"/>
                <a:cs typeface="Calibri"/>
                <a:sym typeface="Calibri"/>
              </a:rPr>
              <a:t> problematic pattern of alcohol use leading to clinically significant impairment or distress</a:t>
            </a:r>
            <a:r>
              <a:rPr lang="en-US" sz="2400" dirty="0">
                <a:solidFill>
                  <a:schemeClr val="bg1"/>
                </a:solidFill>
                <a:latin typeface="+mj-lt"/>
              </a:rPr>
              <a:t>”</a:t>
            </a:r>
            <a:r>
              <a:rPr lang="en-US" sz="2400" baseline="30000" dirty="0">
                <a:solidFill>
                  <a:schemeClr val="bg1"/>
                </a:solidFill>
                <a:latin typeface="+mj-lt"/>
              </a:rPr>
              <a:t>(1)</a:t>
            </a:r>
            <a:endParaRPr lang="en-US" sz="2400" b="0" u="none" strike="noStrike" cap="none" dirty="0">
              <a:solidFill>
                <a:schemeClr val="bg1"/>
              </a:solidFill>
              <a:latin typeface="+mj-lt"/>
              <a:ea typeface="Calibri"/>
              <a:cs typeface="Calibri"/>
              <a:sym typeface="Calibri"/>
            </a:endParaRPr>
          </a:p>
        </p:txBody>
      </p:sp>
      <p:sp>
        <p:nvSpPr>
          <p:cNvPr id="9" name="TextBox 8">
            <a:extLst>
              <a:ext uri="{FF2B5EF4-FFF2-40B4-BE49-F238E27FC236}">
                <a16:creationId xmlns:a16="http://schemas.microsoft.com/office/drawing/2014/main" id="{E242B80C-9A84-E890-B7D2-86B9504D0B8D}"/>
              </a:ext>
            </a:extLst>
          </p:cNvPr>
          <p:cNvSpPr txBox="1"/>
          <p:nvPr/>
        </p:nvSpPr>
        <p:spPr>
          <a:xfrm>
            <a:off x="4341200" y="1142924"/>
            <a:ext cx="6434253" cy="4572152"/>
          </a:xfrm>
          <a:prstGeom prst="rect">
            <a:avLst/>
          </a:prstGeom>
          <a:noFill/>
          <a:ln>
            <a:noFill/>
          </a:ln>
        </p:spPr>
        <p:txBody>
          <a:bodyPr spcFirstLastPara="1" wrap="square" lIns="91425" tIns="45700" rIns="91425" bIns="45700" anchor="t" anchorCtr="0">
            <a:noAutofit/>
          </a:bodyPr>
          <a:lstStyle/>
          <a:p>
            <a:pPr marL="571486" indent="-342891">
              <a:lnSpc>
                <a:spcPct val="90000"/>
              </a:lnSpc>
              <a:spcBef>
                <a:spcPts val="1001"/>
              </a:spcBef>
              <a:buClrTx/>
              <a:buSzPts val="1500"/>
              <a:buFont typeface="Arial" panose="020B0604020202020204" pitchFamily="34" charset="0"/>
              <a:buChar char="•"/>
              <a:tabLst>
                <a:tab pos="457189" algn="l"/>
              </a:tabLst>
            </a:pPr>
            <a:r>
              <a:rPr lang="en-US" sz="2400" dirty="0">
                <a:solidFill>
                  <a:schemeClr val="accent6">
                    <a:lumMod val="50000"/>
                  </a:schemeClr>
                </a:solidFill>
                <a:latin typeface="+mj-lt"/>
                <a:ea typeface="Calibri"/>
                <a:cs typeface="Calibri"/>
                <a:sym typeface="Calibri"/>
              </a:rPr>
              <a:t>Research has shown that people who misuse alcohol have a greater risk of liver disease, heart disease, depression, stroke, and stomach bleeding, as well as cancers of the oral cavity, esophagus, larynx, pharynx, liver, colon, breast and rectum</a:t>
            </a:r>
          </a:p>
          <a:p>
            <a:pPr marL="571486" indent="-342891">
              <a:lnSpc>
                <a:spcPct val="90000"/>
              </a:lnSpc>
              <a:spcBef>
                <a:spcPts val="1001"/>
              </a:spcBef>
              <a:buClrTx/>
              <a:buSzPts val="1500"/>
              <a:buFont typeface="Arial" panose="020B0604020202020204" pitchFamily="34" charset="0"/>
              <a:buChar char="•"/>
              <a:tabLst>
                <a:tab pos="457189" algn="l"/>
              </a:tabLst>
            </a:pPr>
            <a:r>
              <a:rPr lang="en-US" sz="2400" dirty="0">
                <a:solidFill>
                  <a:schemeClr val="accent6">
                    <a:lumMod val="50000"/>
                  </a:schemeClr>
                </a:solidFill>
                <a:latin typeface="+mj-lt"/>
                <a:ea typeface="Calibri"/>
                <a:cs typeface="Calibri"/>
                <a:sym typeface="Calibri"/>
              </a:rPr>
              <a:t>These individuals may also have problems managing conditions such as diabetes, high blood pressure, pain, and sleep disorders</a:t>
            </a:r>
          </a:p>
          <a:p>
            <a:pPr marL="571486" indent="-342891">
              <a:lnSpc>
                <a:spcPct val="90000"/>
              </a:lnSpc>
              <a:spcBef>
                <a:spcPts val="1001"/>
              </a:spcBef>
              <a:buClrTx/>
              <a:buSzPts val="1500"/>
              <a:buFont typeface="Arial" panose="020B0604020202020204" pitchFamily="34" charset="0"/>
              <a:buChar char="•"/>
              <a:tabLst>
                <a:tab pos="457189" algn="l"/>
              </a:tabLst>
            </a:pPr>
            <a:r>
              <a:rPr lang="en-US" sz="2400" dirty="0">
                <a:solidFill>
                  <a:schemeClr val="accent6">
                    <a:lumMod val="50000"/>
                  </a:schemeClr>
                </a:solidFill>
                <a:latin typeface="+mj-lt"/>
                <a:ea typeface="Calibri"/>
                <a:cs typeface="Calibri"/>
                <a:sym typeface="Calibri"/>
              </a:rPr>
              <a:t>They may increase their likelihood of high-risk sexual behavior</a:t>
            </a:r>
            <a:r>
              <a:rPr lang="en-US" sz="2400" baseline="30000" dirty="0">
                <a:solidFill>
                  <a:schemeClr val="accent6">
                    <a:lumMod val="50000"/>
                  </a:schemeClr>
                </a:solidFill>
                <a:latin typeface="+mj-lt"/>
                <a:ea typeface="Calibri"/>
                <a:cs typeface="Calibri"/>
                <a:sym typeface="Calibri"/>
              </a:rPr>
              <a:t>(2)</a:t>
            </a:r>
            <a:endParaRPr lang="en-US" sz="2400" dirty="0">
              <a:solidFill>
                <a:schemeClr val="accent6">
                  <a:lumMod val="50000"/>
                </a:schemeClr>
              </a:solidFill>
              <a:latin typeface="+mj-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g2f588b18109_0_147"/>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sp>
        <p:nvSpPr>
          <p:cNvPr id="5" name="Google Shape;132;g2f588b18109_0_147">
            <a:extLst>
              <a:ext uri="{FF2B5EF4-FFF2-40B4-BE49-F238E27FC236}">
                <a16:creationId xmlns:a16="http://schemas.microsoft.com/office/drawing/2014/main" id="{5A10E34D-4B68-F69F-434B-F4EEC0622038}"/>
              </a:ext>
            </a:extLst>
          </p:cNvPr>
          <p:cNvSpPr txBox="1">
            <a:spLocks/>
          </p:cNvSpPr>
          <p:nvPr/>
        </p:nvSpPr>
        <p:spPr>
          <a:xfrm>
            <a:off x="477078" y="966899"/>
            <a:ext cx="4296941" cy="5041153"/>
          </a:xfrm>
          <a:prstGeom prst="rect">
            <a:avLst/>
          </a:prstGeom>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115000"/>
              </a:lnSpc>
              <a:buSzPts val="2100"/>
              <a:buFont typeface="Arial" panose="020B0604020202020204" pitchFamily="34" charset="0"/>
              <a:buChar char="•"/>
            </a:pPr>
            <a:r>
              <a:rPr lang="en-US" sz="2000" dirty="0">
                <a:solidFill>
                  <a:schemeClr val="accent6">
                    <a:lumMod val="50000"/>
                  </a:schemeClr>
                </a:solidFill>
                <a:latin typeface="+mj-lt"/>
                <a:ea typeface="Calibri" panose="020F0502020204030204" pitchFamily="34" charset="0"/>
                <a:cs typeface="Calibri" panose="020F0502020204030204" pitchFamily="34" charset="0"/>
              </a:rPr>
              <a:t>Nearly </a:t>
            </a:r>
            <a:r>
              <a:rPr lang="en-US" sz="2000" b="1" dirty="0">
                <a:solidFill>
                  <a:schemeClr val="accent6">
                    <a:lumMod val="50000"/>
                  </a:schemeClr>
                </a:solidFill>
                <a:latin typeface="+mj-lt"/>
                <a:ea typeface="Calibri" panose="020F0502020204030204" pitchFamily="34" charset="0"/>
                <a:cs typeface="Calibri" panose="020F0502020204030204" pitchFamily="34" charset="0"/>
              </a:rPr>
              <a:t>1 in 3 US adults have risky alcohol use </a:t>
            </a:r>
            <a:r>
              <a:rPr lang="en-US" sz="2000" dirty="0">
                <a:solidFill>
                  <a:schemeClr val="accent6">
                    <a:lumMod val="50000"/>
                  </a:schemeClr>
                </a:solidFill>
                <a:latin typeface="+mj-lt"/>
                <a:ea typeface="Calibri" panose="020F0502020204030204" pitchFamily="34" charset="0"/>
                <a:cs typeface="Calibri" panose="020F0502020204030204" pitchFamily="34" charset="0"/>
              </a:rPr>
              <a:t>according to NIAAA estimates. Alcohol use disorder has been estimated to affect 29% of adults in the US in their lifetimes.</a:t>
            </a:r>
          </a:p>
          <a:p>
            <a:pPr indent="-361942">
              <a:lnSpc>
                <a:spcPct val="115000"/>
              </a:lnSpc>
              <a:buSzPts val="2100"/>
              <a:buFont typeface="Calibri"/>
              <a:buChar char="-"/>
            </a:pPr>
            <a:endParaRPr lang="en-US" sz="2000" dirty="0">
              <a:solidFill>
                <a:schemeClr val="accent6">
                  <a:lumMod val="50000"/>
                </a:schemeClr>
              </a:solidFill>
              <a:latin typeface="+mj-lt"/>
              <a:ea typeface="Calibri" panose="020F0502020204030204" pitchFamily="34" charset="0"/>
              <a:cs typeface="Calibri" panose="020F0502020204030204" pitchFamily="34" charset="0"/>
            </a:endParaRPr>
          </a:p>
          <a:p>
            <a:pPr marL="342900" indent="-342900">
              <a:lnSpc>
                <a:spcPct val="115000"/>
              </a:lnSpc>
              <a:buSzPts val="2100"/>
              <a:buFont typeface="Arial" panose="020B0604020202020204" pitchFamily="34" charset="0"/>
              <a:buChar char="•"/>
            </a:pPr>
            <a:r>
              <a:rPr lang="en-US" sz="2000" dirty="0">
                <a:solidFill>
                  <a:schemeClr val="accent6">
                    <a:lumMod val="50000"/>
                  </a:schemeClr>
                </a:solidFill>
                <a:latin typeface="+mj-lt"/>
                <a:ea typeface="Calibri" panose="020F0502020204030204" pitchFamily="34" charset="0"/>
                <a:cs typeface="Calibri" panose="020F0502020204030204" pitchFamily="34" charset="0"/>
              </a:rPr>
              <a:t>Excessive alcohol use is the </a:t>
            </a:r>
            <a:r>
              <a:rPr lang="en-US" sz="2000" b="1" dirty="0">
                <a:solidFill>
                  <a:schemeClr val="accent6">
                    <a:lumMod val="50000"/>
                  </a:schemeClr>
                </a:solidFill>
                <a:latin typeface="+mj-lt"/>
                <a:ea typeface="Calibri" panose="020F0502020204030204" pitchFamily="34" charset="0"/>
                <a:cs typeface="Calibri" panose="020F0502020204030204" pitchFamily="34" charset="0"/>
              </a:rPr>
              <a:t>third</a:t>
            </a:r>
            <a:r>
              <a:rPr lang="en-US" sz="2000" dirty="0">
                <a:solidFill>
                  <a:schemeClr val="accent6">
                    <a:lumMod val="50000"/>
                  </a:schemeClr>
                </a:solidFill>
                <a:latin typeface="+mj-lt"/>
                <a:ea typeface="Calibri" panose="020F0502020204030204" pitchFamily="34" charset="0"/>
                <a:cs typeface="Calibri" panose="020F0502020204030204" pitchFamily="34" charset="0"/>
              </a:rPr>
              <a:t> most common cause of preventable death in the US and is estimated to cause </a:t>
            </a:r>
            <a:r>
              <a:rPr lang="en-US" sz="2000" b="1" dirty="0">
                <a:solidFill>
                  <a:schemeClr val="accent6">
                    <a:lumMod val="50000"/>
                  </a:schemeClr>
                </a:solidFill>
                <a:latin typeface="+mj-lt"/>
                <a:ea typeface="Calibri" panose="020F0502020204030204" pitchFamily="34" charset="0"/>
                <a:cs typeface="Calibri" panose="020F0502020204030204" pitchFamily="34" charset="0"/>
              </a:rPr>
              <a:t>1 in 10 deaths </a:t>
            </a:r>
            <a:r>
              <a:rPr lang="en-US" sz="2000" dirty="0">
                <a:solidFill>
                  <a:schemeClr val="accent6">
                    <a:lumMod val="50000"/>
                  </a:schemeClr>
                </a:solidFill>
                <a:latin typeface="+mj-lt"/>
                <a:ea typeface="Calibri" panose="020F0502020204030204" pitchFamily="34" charset="0"/>
                <a:cs typeface="Calibri" panose="020F0502020204030204" pitchFamily="34" charset="0"/>
              </a:rPr>
              <a:t>among working-age adults in the US.</a:t>
            </a:r>
            <a:r>
              <a:rPr lang="en-US" sz="2000" baseline="30000" dirty="0">
                <a:solidFill>
                  <a:schemeClr val="accent6">
                    <a:lumMod val="50000"/>
                  </a:schemeClr>
                </a:solidFill>
                <a:latin typeface="+mj-lt"/>
                <a:ea typeface="Calibri" panose="020F0502020204030204" pitchFamily="34" charset="0"/>
                <a:cs typeface="Calibri" panose="020F0502020204030204" pitchFamily="34" charset="0"/>
              </a:rPr>
              <a:t>(3)</a:t>
            </a:r>
            <a:endParaRPr lang="en-US" sz="2000" dirty="0">
              <a:solidFill>
                <a:schemeClr val="accent6">
                  <a:lumMod val="50000"/>
                </a:schemeClr>
              </a:solidFill>
              <a:latin typeface="+mj-lt"/>
              <a:ea typeface="Calibri" panose="020F0502020204030204" pitchFamily="34" charset="0"/>
              <a:cs typeface="Calibri" panose="020F0502020204030204" pitchFamily="34" charset="0"/>
            </a:endParaRPr>
          </a:p>
        </p:txBody>
      </p:sp>
      <p:pic>
        <p:nvPicPr>
          <p:cNvPr id="6" name="Google Shape;133;g2f588b18109_0_147">
            <a:extLst>
              <a:ext uri="{FF2B5EF4-FFF2-40B4-BE49-F238E27FC236}">
                <a16:creationId xmlns:a16="http://schemas.microsoft.com/office/drawing/2014/main" id="{F8015E80-A82D-8E86-0B04-101CB29510F4}"/>
              </a:ext>
            </a:extLst>
          </p:cNvPr>
          <p:cNvPicPr preferRelativeResize="0"/>
          <p:nvPr/>
        </p:nvPicPr>
        <p:blipFill>
          <a:blip r:embed="rId3">
            <a:alphaModFix/>
          </a:blip>
          <a:stretch>
            <a:fillRect/>
          </a:stretch>
        </p:blipFill>
        <p:spPr>
          <a:xfrm>
            <a:off x="5244016" y="1296958"/>
            <a:ext cx="6470906" cy="4711100"/>
          </a:xfrm>
          <a:prstGeom prst="rect">
            <a:avLst/>
          </a:prstGeom>
          <a:noFill/>
          <a:ln>
            <a:noFill/>
          </a:ln>
        </p:spPr>
      </p:pic>
      <p:sp>
        <p:nvSpPr>
          <p:cNvPr id="7" name="TextBox 6">
            <a:extLst>
              <a:ext uri="{FF2B5EF4-FFF2-40B4-BE49-F238E27FC236}">
                <a16:creationId xmlns:a16="http://schemas.microsoft.com/office/drawing/2014/main" id="{D6AFAA5D-6427-9F4F-3A35-27F41C706404}"/>
              </a:ext>
            </a:extLst>
          </p:cNvPr>
          <p:cNvSpPr txBox="1"/>
          <p:nvPr/>
        </p:nvSpPr>
        <p:spPr>
          <a:xfrm>
            <a:off x="5692725" y="739875"/>
            <a:ext cx="5573487" cy="584775"/>
          </a:xfrm>
          <a:prstGeom prst="rect">
            <a:avLst/>
          </a:prstGeom>
          <a:noFill/>
        </p:spPr>
        <p:txBody>
          <a:bodyPr wrap="square" rtlCol="0">
            <a:spAutoFit/>
          </a:bodyPr>
          <a:lstStyle/>
          <a:p>
            <a:pPr algn="ctr"/>
            <a:r>
              <a:rPr lang="en-US" sz="3200" b="1" dirty="0">
                <a:solidFill>
                  <a:schemeClr val="accent1"/>
                </a:solidFill>
                <a:latin typeface="+mj-lt"/>
                <a:ea typeface="Calibri" panose="020F0502020204030204" pitchFamily="34" charset="0"/>
                <a:cs typeface="Calibri" panose="020F0502020204030204" pitchFamily="34" charset="0"/>
              </a:rPr>
              <a:t>Spectrum of Alcohol Use</a:t>
            </a:r>
            <a:r>
              <a:rPr lang="en-US" sz="3200" baseline="30000" dirty="0">
                <a:solidFill>
                  <a:schemeClr val="accent1"/>
                </a:solidFill>
                <a:latin typeface="+mj-lt"/>
                <a:ea typeface="Calibri" panose="020F0502020204030204" pitchFamily="34" charset="0"/>
                <a:cs typeface="Calibri" panose="020F0502020204030204" pitchFamily="34" charset="0"/>
              </a:rPr>
              <a:t>(4)</a:t>
            </a:r>
            <a:r>
              <a:rPr lang="en-US" sz="3200" b="1" dirty="0">
                <a:solidFill>
                  <a:schemeClr val="accent1"/>
                </a:solidFill>
                <a:latin typeface="+mj-lt"/>
                <a:ea typeface="Calibri" panose="020F0502020204030204" pitchFamily="34" charset="0"/>
                <a:cs typeface="Calibri" panose="020F0502020204030204" pitchFamily="34" charset="0"/>
              </a:rPr>
              <a:t> </a:t>
            </a:r>
          </a:p>
        </p:txBody>
      </p:sp>
      <p:sp>
        <p:nvSpPr>
          <p:cNvPr id="2" name="Google Shape;86;p2">
            <a:extLst>
              <a:ext uri="{FF2B5EF4-FFF2-40B4-BE49-F238E27FC236}">
                <a16:creationId xmlns:a16="http://schemas.microsoft.com/office/drawing/2014/main" id="{8D3E230B-340F-AA5D-40A2-414721E0F80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3" name="Google Shape;103;g2f588b18109_0_6"/>
          <p:cNvPicPr preferRelativeResize="0"/>
          <p:nvPr/>
        </p:nvPicPr>
        <p:blipFill>
          <a:blip r:embed="rId3">
            <a:alphaModFix/>
          </a:blip>
          <a:stretch>
            <a:fillRect/>
          </a:stretch>
        </p:blipFill>
        <p:spPr>
          <a:xfrm>
            <a:off x="407316" y="1326976"/>
            <a:ext cx="10748364" cy="4759626"/>
          </a:xfrm>
          <a:prstGeom prst="rect">
            <a:avLst/>
          </a:prstGeom>
          <a:noFill/>
          <a:ln>
            <a:noFill/>
          </a:ln>
        </p:spPr>
      </p:pic>
      <p:sp>
        <p:nvSpPr>
          <p:cNvPr id="105" name="Google Shape;105;g2f588b18109_0_6"/>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sp>
        <p:nvSpPr>
          <p:cNvPr id="106" name="Google Shape;106;g2f588b18109_0_6"/>
          <p:cNvSpPr txBox="1">
            <a:spLocks noGrp="1"/>
          </p:cNvSpPr>
          <p:nvPr>
            <p:ph type="title"/>
          </p:nvPr>
        </p:nvSpPr>
        <p:spPr>
          <a:xfrm>
            <a:off x="-748066" y="-54448"/>
            <a:ext cx="10515600" cy="775542"/>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600" dirty="0">
                <a:latin typeface="+mj-lt"/>
              </a:rPr>
              <a:t>Prevalence of Substance Use in US</a:t>
            </a:r>
            <a:endParaRPr sz="3600" dirty="0">
              <a:latin typeface="+mj-lt"/>
            </a:endParaRPr>
          </a:p>
        </p:txBody>
      </p:sp>
      <p:sp>
        <p:nvSpPr>
          <p:cNvPr id="3" name="Google Shape;86;p2">
            <a:extLst>
              <a:ext uri="{FF2B5EF4-FFF2-40B4-BE49-F238E27FC236}">
                <a16:creationId xmlns:a16="http://schemas.microsoft.com/office/drawing/2014/main" id="{B26931AE-2032-E138-6B3B-2FD7AAE45EA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4" name="TextBox 3">
            <a:extLst>
              <a:ext uri="{FF2B5EF4-FFF2-40B4-BE49-F238E27FC236}">
                <a16:creationId xmlns:a16="http://schemas.microsoft.com/office/drawing/2014/main" id="{627A814E-D0A7-165D-BDD3-998B9989445C}"/>
              </a:ext>
            </a:extLst>
          </p:cNvPr>
          <p:cNvSpPr txBox="1"/>
          <p:nvPr/>
        </p:nvSpPr>
        <p:spPr>
          <a:xfrm>
            <a:off x="565079" y="1109609"/>
            <a:ext cx="9202455" cy="400110"/>
          </a:xfrm>
          <a:prstGeom prst="rect">
            <a:avLst/>
          </a:prstGeom>
          <a:noFill/>
        </p:spPr>
        <p:txBody>
          <a:bodyPr wrap="square" rtlCol="0">
            <a:spAutoFit/>
          </a:bodyPr>
          <a:lstStyle/>
          <a:p>
            <a:r>
              <a:rPr lang="en-US" sz="2000" b="1" dirty="0"/>
              <a:t>Past month substance use: Among People Aged 12 or older in 2023</a:t>
            </a:r>
            <a:r>
              <a:rPr lang="en-US" sz="2000" baseline="30000" dirty="0"/>
              <a:t>(5)</a:t>
            </a:r>
            <a:endParaRPr lang="en-US" sz="20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2" name="Google Shape;152;g2f588b18109_0_180"/>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pic>
        <p:nvPicPr>
          <p:cNvPr id="4" name="Google Shape;151;g2f588b18109_0_180">
            <a:extLst>
              <a:ext uri="{FF2B5EF4-FFF2-40B4-BE49-F238E27FC236}">
                <a16:creationId xmlns:a16="http://schemas.microsoft.com/office/drawing/2014/main" id="{2FA33F78-B308-E5E0-F3A5-8EE8F2369FDC}"/>
              </a:ext>
            </a:extLst>
          </p:cNvPr>
          <p:cNvPicPr preferRelativeResize="0"/>
          <p:nvPr/>
        </p:nvPicPr>
        <p:blipFill>
          <a:blip r:embed="rId3">
            <a:alphaModFix/>
          </a:blip>
          <a:stretch>
            <a:fillRect/>
          </a:stretch>
        </p:blipFill>
        <p:spPr>
          <a:xfrm>
            <a:off x="1664125" y="1301967"/>
            <a:ext cx="8863748" cy="4914349"/>
          </a:xfrm>
          <a:prstGeom prst="rect">
            <a:avLst/>
          </a:prstGeom>
          <a:noFill/>
          <a:ln>
            <a:noFill/>
          </a:ln>
        </p:spPr>
      </p:pic>
      <p:sp>
        <p:nvSpPr>
          <p:cNvPr id="5" name="Google Shape;149;g2f588b18109_0_180">
            <a:extLst>
              <a:ext uri="{FF2B5EF4-FFF2-40B4-BE49-F238E27FC236}">
                <a16:creationId xmlns:a16="http://schemas.microsoft.com/office/drawing/2014/main" id="{80492790-DEF3-FD77-EF8D-3B2F4C70AACF}"/>
              </a:ext>
            </a:extLst>
          </p:cNvPr>
          <p:cNvSpPr txBox="1">
            <a:spLocks/>
          </p:cNvSpPr>
          <p:nvPr/>
        </p:nvSpPr>
        <p:spPr>
          <a:xfrm>
            <a:off x="-311332" y="77475"/>
            <a:ext cx="10515601" cy="621622"/>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1"/>
                </a:solidFill>
                <a:latin typeface="+mj-lt"/>
                <a:ea typeface="Calibri" panose="020F0502020204030204" pitchFamily="34" charset="0"/>
                <a:cs typeface="Calibri" panose="020F0502020204030204" pitchFamily="34" charset="0"/>
              </a:rPr>
              <a:t>COVID-19 impact on Alcohol Related Deaths</a:t>
            </a:r>
          </a:p>
        </p:txBody>
      </p:sp>
      <p:sp>
        <p:nvSpPr>
          <p:cNvPr id="2" name="Google Shape;86;p2">
            <a:extLst>
              <a:ext uri="{FF2B5EF4-FFF2-40B4-BE49-F238E27FC236}">
                <a16:creationId xmlns:a16="http://schemas.microsoft.com/office/drawing/2014/main" id="{0F3CFD5A-6C93-B06F-E2E8-C0CCB3B14394}"/>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TextBox 2">
            <a:extLst>
              <a:ext uri="{FF2B5EF4-FFF2-40B4-BE49-F238E27FC236}">
                <a16:creationId xmlns:a16="http://schemas.microsoft.com/office/drawing/2014/main" id="{A87EEAE6-D9F5-712A-542A-10A944E6F494}"/>
              </a:ext>
            </a:extLst>
          </p:cNvPr>
          <p:cNvSpPr txBox="1"/>
          <p:nvPr/>
        </p:nvSpPr>
        <p:spPr>
          <a:xfrm>
            <a:off x="9088244" y="1246213"/>
            <a:ext cx="372465" cy="261610"/>
          </a:xfrm>
          <a:prstGeom prst="rect">
            <a:avLst/>
          </a:prstGeom>
          <a:noFill/>
        </p:spPr>
        <p:txBody>
          <a:bodyPr wrap="square" rtlCol="0">
            <a:spAutoFit/>
          </a:bodyPr>
          <a:lstStyle/>
          <a:p>
            <a:r>
              <a:rPr lang="en-US" sz="1100" dirty="0"/>
              <a:t>(6)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474997"/>
            <a:ext cx="11461750" cy="106362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endParaRPr lang="en-US" dirty="0"/>
          </a:p>
        </p:txBody>
      </p:sp>
      <p:sp>
        <p:nvSpPr>
          <p:cNvPr id="4" name="Title 3">
            <a:extLst>
              <a:ext uri="{FF2B5EF4-FFF2-40B4-BE49-F238E27FC236}">
                <a16:creationId xmlns:a16="http://schemas.microsoft.com/office/drawing/2014/main" id="{885485C5-8F6B-772C-8044-E73C831DBFE5}"/>
              </a:ext>
            </a:extLst>
          </p:cNvPr>
          <p:cNvSpPr>
            <a:spLocks noGrp="1"/>
          </p:cNvSpPr>
          <p:nvPr>
            <p:ph type="title"/>
          </p:nvPr>
        </p:nvSpPr>
        <p:spPr>
          <a:xfrm>
            <a:off x="838199" y="1006809"/>
            <a:ext cx="10515601" cy="2852737"/>
          </a:xfrm>
        </p:spPr>
        <p:txBody>
          <a:bodyPr>
            <a:normAutofit/>
          </a:bodyPr>
          <a:lstStyle/>
          <a:p>
            <a:r>
              <a:rPr lang="en-US" sz="4800" dirty="0">
                <a:latin typeface="+mj-lt"/>
              </a:rPr>
              <a:t>AUD in Rhode Island</a:t>
            </a:r>
            <a:endParaRPr lang="en-US" sz="6600" dirty="0">
              <a:latin typeface="+mj-lt"/>
            </a:endParaRPr>
          </a:p>
        </p:txBody>
      </p:sp>
      <p:pic>
        <p:nvPicPr>
          <p:cNvPr id="11" name="Picture 10">
            <a:extLst>
              <a:ext uri="{FF2B5EF4-FFF2-40B4-BE49-F238E27FC236}">
                <a16:creationId xmlns:a16="http://schemas.microsoft.com/office/drawing/2014/main" id="{8503125E-E36A-014F-5BB1-BA764C33B61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0334"/>
                    </a14:imgEffect>
                  </a14:imgLayer>
                </a14:imgProps>
              </a:ext>
              <a:ext uri="{837473B0-CC2E-450A-ABE3-18F120FF3D39}">
                <a1611:picAttrSrcUrl xmlns:a1611="http://schemas.microsoft.com/office/drawing/2016/11/main" r:id="rId5"/>
              </a:ext>
            </a:extLst>
          </a:blip>
          <a:srcRect/>
          <a:stretch/>
        </p:blipFill>
        <p:spPr>
          <a:xfrm>
            <a:off x="7279223" y="1903746"/>
            <a:ext cx="3568943" cy="3568943"/>
          </a:xfrm>
          <a:prstGeom prst="rect">
            <a:avLst/>
          </a:prstGeom>
        </p:spPr>
      </p:pic>
    </p:spTree>
    <p:extLst>
      <p:ext uri="{BB962C8B-B14F-4D97-AF65-F5344CB8AC3E}">
        <p14:creationId xmlns:p14="http://schemas.microsoft.com/office/powerpoint/2010/main" val="1637602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05ECE8-946E-3D3E-9666-57E5636F31A2}"/>
              </a:ext>
            </a:extLst>
          </p:cNvPr>
          <p:cNvSpPr>
            <a:spLocks noGrp="1"/>
          </p:cNvSpPr>
          <p:nvPr>
            <p:ph type="body" idx="1"/>
          </p:nvPr>
        </p:nvSpPr>
        <p:spPr>
          <a:xfrm>
            <a:off x="3467100" y="2606675"/>
            <a:ext cx="7529764" cy="4351338"/>
          </a:xfrm>
        </p:spPr>
        <p:txBody>
          <a:bodyPr/>
          <a:lstStyle/>
          <a:p>
            <a:pPr marL="114300" indent="0">
              <a:buNone/>
            </a:pPr>
            <a:r>
              <a:rPr lang="en-US" b="1" dirty="0">
                <a:latin typeface="+mj-lt"/>
              </a:rPr>
              <a:t>In 2021, RI ranked 15</a:t>
            </a:r>
            <a:r>
              <a:rPr lang="en-US" b="1" baseline="30000" dirty="0">
                <a:latin typeface="+mj-lt"/>
              </a:rPr>
              <a:t>th</a:t>
            </a:r>
            <a:r>
              <a:rPr lang="en-US" b="1" dirty="0">
                <a:latin typeface="+mj-lt"/>
              </a:rPr>
              <a:t> highest consumer of alcohol in the US, with residents drinking 2.87 gallons of alcohol per capita, higher than the US average of 2.51 gallons of alcohol per capita.</a:t>
            </a:r>
            <a:r>
              <a:rPr lang="en-US" baseline="30000" dirty="0">
                <a:latin typeface="+mj-lt"/>
              </a:rPr>
              <a:t>(7)</a:t>
            </a:r>
            <a:r>
              <a:rPr lang="en-US" b="1" dirty="0">
                <a:latin typeface="+mj-lt"/>
              </a:rPr>
              <a:t> </a:t>
            </a:r>
          </a:p>
        </p:txBody>
      </p:sp>
      <p:sp>
        <p:nvSpPr>
          <p:cNvPr id="4" name="Flowchart: Connector 3">
            <a:extLst>
              <a:ext uri="{FF2B5EF4-FFF2-40B4-BE49-F238E27FC236}">
                <a16:creationId xmlns:a16="http://schemas.microsoft.com/office/drawing/2014/main" id="{98E52B0A-8509-9E1B-6178-3FEFAA7FEDB6}"/>
              </a:ext>
            </a:extLst>
          </p:cNvPr>
          <p:cNvSpPr/>
          <p:nvPr/>
        </p:nvSpPr>
        <p:spPr>
          <a:xfrm>
            <a:off x="1466850" y="2606675"/>
            <a:ext cx="1733550" cy="168592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15th</a:t>
            </a:r>
          </a:p>
        </p:txBody>
      </p:sp>
      <p:sp>
        <p:nvSpPr>
          <p:cNvPr id="2" name="Google Shape;86;p2">
            <a:extLst>
              <a:ext uri="{FF2B5EF4-FFF2-40B4-BE49-F238E27FC236}">
                <a16:creationId xmlns:a16="http://schemas.microsoft.com/office/drawing/2014/main" id="{37DFE63D-FCE0-BFC7-E1CA-1CB50174E816}"/>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154486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7" name="Google Shape;175;g2f588b18109_0_49">
            <a:extLst>
              <a:ext uri="{FF2B5EF4-FFF2-40B4-BE49-F238E27FC236}">
                <a16:creationId xmlns:a16="http://schemas.microsoft.com/office/drawing/2014/main" id="{33B71357-ADE3-AA66-91AA-33A21161BA4D}"/>
              </a:ext>
            </a:extLst>
          </p:cNvPr>
          <p:cNvSpPr txBox="1">
            <a:spLocks/>
          </p:cNvSpPr>
          <p:nvPr/>
        </p:nvSpPr>
        <p:spPr>
          <a:xfrm>
            <a:off x="459378" y="107256"/>
            <a:ext cx="10515601" cy="603260"/>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solidFill>
                  <a:schemeClr val="accent1"/>
                </a:solidFill>
                <a:latin typeface="+mj-lt"/>
                <a:ea typeface="Calibri" panose="020F0502020204030204" pitchFamily="34" charset="0"/>
                <a:cs typeface="Calibri" panose="020F0502020204030204" pitchFamily="34" charset="0"/>
              </a:rPr>
              <a:t>Alcohol Use in RI – Last 30 days</a:t>
            </a:r>
          </a:p>
        </p:txBody>
      </p:sp>
      <p:pic>
        <p:nvPicPr>
          <p:cNvPr id="8" name="Picture 7">
            <a:extLst>
              <a:ext uri="{FF2B5EF4-FFF2-40B4-BE49-F238E27FC236}">
                <a16:creationId xmlns:a16="http://schemas.microsoft.com/office/drawing/2014/main" id="{AE760D99-3EBD-89E0-0480-50064508EDFF}"/>
              </a:ext>
            </a:extLst>
          </p:cNvPr>
          <p:cNvPicPr>
            <a:picLocks noChangeAspect="1"/>
          </p:cNvPicPr>
          <p:nvPr/>
        </p:nvPicPr>
        <p:blipFill>
          <a:blip r:embed="rId3"/>
          <a:stretch>
            <a:fillRect/>
          </a:stretch>
        </p:blipFill>
        <p:spPr>
          <a:xfrm>
            <a:off x="176462" y="1478597"/>
            <a:ext cx="5919538" cy="3694292"/>
          </a:xfrm>
          <a:prstGeom prst="rect">
            <a:avLst/>
          </a:prstGeom>
          <a:ln>
            <a:solidFill>
              <a:schemeClr val="bg1"/>
            </a:solidFill>
          </a:ln>
        </p:spPr>
      </p:pic>
      <p:pic>
        <p:nvPicPr>
          <p:cNvPr id="10" name="Picture 9">
            <a:extLst>
              <a:ext uri="{FF2B5EF4-FFF2-40B4-BE49-F238E27FC236}">
                <a16:creationId xmlns:a16="http://schemas.microsoft.com/office/drawing/2014/main" id="{E37D7312-73A7-88A1-A617-EB595EACE257}"/>
              </a:ext>
            </a:extLst>
          </p:cNvPr>
          <p:cNvPicPr>
            <a:picLocks noChangeAspect="1"/>
          </p:cNvPicPr>
          <p:nvPr/>
        </p:nvPicPr>
        <p:blipFill>
          <a:blip r:embed="rId4"/>
          <a:stretch>
            <a:fillRect/>
          </a:stretch>
        </p:blipFill>
        <p:spPr>
          <a:xfrm>
            <a:off x="6079957" y="1478595"/>
            <a:ext cx="5887453" cy="3607206"/>
          </a:xfrm>
          <a:prstGeom prst="rect">
            <a:avLst/>
          </a:prstGeom>
        </p:spPr>
      </p:pic>
      <p:sp>
        <p:nvSpPr>
          <p:cNvPr id="12" name="Rectangle: Rounded Corners 11">
            <a:extLst>
              <a:ext uri="{FF2B5EF4-FFF2-40B4-BE49-F238E27FC236}">
                <a16:creationId xmlns:a16="http://schemas.microsoft.com/office/drawing/2014/main" id="{857DE7E7-D672-5E1A-8F24-C1E63AFB1855}"/>
              </a:ext>
            </a:extLst>
          </p:cNvPr>
          <p:cNvSpPr/>
          <p:nvPr/>
        </p:nvSpPr>
        <p:spPr>
          <a:xfrm>
            <a:off x="758791" y="5146761"/>
            <a:ext cx="4754880" cy="104900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6"/>
                </a:solidFill>
                <a:latin typeface="+mj-lt"/>
                <a:ea typeface="Calibri" panose="020F0502020204030204" pitchFamily="34" charset="0"/>
                <a:cs typeface="Calibri" panose="020F0502020204030204" pitchFamily="34" charset="0"/>
              </a:rPr>
              <a:t>Rhode Island adults consistently reported drinking any alcohol in the past 30 days more often the median US adult, ranging from 5.5% to 7% higher, depending on the year.</a:t>
            </a:r>
            <a:r>
              <a:rPr lang="en-US" baseline="30000" dirty="0">
                <a:solidFill>
                  <a:schemeClr val="accent6"/>
                </a:solidFill>
                <a:latin typeface="+mj-lt"/>
                <a:ea typeface="Calibri" panose="020F0502020204030204" pitchFamily="34" charset="0"/>
                <a:cs typeface="Calibri" panose="020F0502020204030204" pitchFamily="34" charset="0"/>
              </a:rPr>
              <a:t>(8)</a:t>
            </a:r>
            <a:r>
              <a:rPr lang="en-US" b="1" baseline="30000" dirty="0">
                <a:solidFill>
                  <a:schemeClr val="accent6"/>
                </a:solidFill>
                <a:latin typeface="+mj-lt"/>
                <a:ea typeface="Calibri" panose="020F0502020204030204" pitchFamily="34" charset="0"/>
                <a:cs typeface="Calibri" panose="020F0502020204030204" pitchFamily="34" charset="0"/>
              </a:rPr>
              <a:t>	</a:t>
            </a:r>
            <a:endParaRPr lang="en-US" b="1" dirty="0">
              <a:solidFill>
                <a:schemeClr val="accent6"/>
              </a:solidFill>
              <a:latin typeface="+mj-lt"/>
              <a:ea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6BBFE026-FB7D-E7B5-284C-6CE2C5AD330B}"/>
              </a:ext>
            </a:extLst>
          </p:cNvPr>
          <p:cNvSpPr/>
          <p:nvPr/>
        </p:nvSpPr>
        <p:spPr>
          <a:xfrm>
            <a:off x="6678329" y="5146761"/>
            <a:ext cx="4754880" cy="104900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6"/>
                </a:solidFill>
                <a:latin typeface="+mj-lt"/>
                <a:ea typeface="Calibri" panose="020F0502020204030204" pitchFamily="34" charset="0"/>
                <a:cs typeface="Calibri" panose="020F0502020204030204" pitchFamily="34" charset="0"/>
              </a:rPr>
              <a:t>The percentage of Rhode Island adults who binge drink changed by year, with some years being higher than the US median and other years being lower.</a:t>
            </a:r>
            <a:r>
              <a:rPr lang="en-US" baseline="30000" dirty="0">
                <a:solidFill>
                  <a:schemeClr val="accent6"/>
                </a:solidFill>
                <a:latin typeface="+mj-lt"/>
                <a:ea typeface="Calibri" panose="020F0502020204030204" pitchFamily="34" charset="0"/>
                <a:cs typeface="Calibri" panose="020F0502020204030204" pitchFamily="34" charset="0"/>
              </a:rPr>
              <a:t>(9)</a:t>
            </a:r>
            <a:endParaRPr lang="en-US" b="1" dirty="0">
              <a:solidFill>
                <a:schemeClr val="accent6"/>
              </a:solidFill>
              <a:latin typeface="+mj-lt"/>
              <a:ea typeface="Calibri" panose="020F0502020204030204" pitchFamily="34" charset="0"/>
              <a:cs typeface="Calibri" panose="020F0502020204030204" pitchFamily="34" charset="0"/>
            </a:endParaRPr>
          </a:p>
        </p:txBody>
      </p:sp>
      <p:sp>
        <p:nvSpPr>
          <p:cNvPr id="2" name="Google Shape;86;p2">
            <a:extLst>
              <a:ext uri="{FF2B5EF4-FFF2-40B4-BE49-F238E27FC236}">
                <a16:creationId xmlns:a16="http://schemas.microsoft.com/office/drawing/2014/main" id="{39F02BEA-B5C4-1D60-DF94-F627BEBC79DC}"/>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4" name="Google Shape;214;g2f588b18109_0_55"/>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sp>
        <p:nvSpPr>
          <p:cNvPr id="2" name="Text Placeholder 6">
            <a:extLst>
              <a:ext uri="{FF2B5EF4-FFF2-40B4-BE49-F238E27FC236}">
                <a16:creationId xmlns:a16="http://schemas.microsoft.com/office/drawing/2014/main" id="{0837E92B-D307-9773-0FA0-16AC044D54B7}"/>
              </a:ext>
            </a:extLst>
          </p:cNvPr>
          <p:cNvSpPr txBox="1">
            <a:spLocks/>
          </p:cNvSpPr>
          <p:nvPr/>
        </p:nvSpPr>
        <p:spPr>
          <a:xfrm>
            <a:off x="168443" y="898246"/>
            <a:ext cx="3184358" cy="50175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b="1" dirty="0">
              <a:latin typeface="+mj-lt"/>
              <a:ea typeface="Calibri"/>
              <a:cs typeface="Calibri"/>
              <a:sym typeface="Calibri"/>
            </a:endParaRPr>
          </a:p>
          <a:p>
            <a:endParaRPr lang="en-US" sz="2400" b="1" dirty="0">
              <a:latin typeface="+mj-lt"/>
            </a:endParaRPr>
          </a:p>
          <a:p>
            <a:endParaRPr lang="en-US" sz="2400" b="1" dirty="0">
              <a:latin typeface="+mj-lt"/>
              <a:ea typeface="Calibri"/>
              <a:cs typeface="Calibri"/>
              <a:sym typeface="Calibri"/>
            </a:endParaRPr>
          </a:p>
          <a:p>
            <a:r>
              <a:rPr lang="en-US" sz="3600" b="1" dirty="0">
                <a:solidFill>
                  <a:schemeClr val="bg2"/>
                </a:solidFill>
                <a:latin typeface="+mj-lt"/>
                <a:ea typeface="Calibri"/>
                <a:cs typeface="Calibri"/>
                <a:sym typeface="Calibri"/>
              </a:rPr>
              <a:t>Rhode Island </a:t>
            </a:r>
          </a:p>
          <a:p>
            <a:r>
              <a:rPr lang="en-US" sz="3600" b="1" dirty="0">
                <a:solidFill>
                  <a:schemeClr val="bg2"/>
                </a:solidFill>
                <a:latin typeface="+mj-lt"/>
                <a:ea typeface="Calibri"/>
                <a:cs typeface="Calibri"/>
                <a:sym typeface="Calibri"/>
              </a:rPr>
              <a:t>Excessive</a:t>
            </a:r>
          </a:p>
          <a:p>
            <a:r>
              <a:rPr lang="en-US" sz="3600" b="1" dirty="0">
                <a:solidFill>
                  <a:schemeClr val="bg2"/>
                </a:solidFill>
                <a:latin typeface="+mj-lt"/>
                <a:ea typeface="Calibri"/>
                <a:cs typeface="Calibri"/>
                <a:sym typeface="Calibri"/>
              </a:rPr>
              <a:t>Drinking</a:t>
            </a:r>
          </a:p>
          <a:p>
            <a:r>
              <a:rPr lang="en-US" sz="2800" b="1" dirty="0">
                <a:solidFill>
                  <a:schemeClr val="bg2"/>
                </a:solidFill>
                <a:latin typeface="+mj-lt"/>
                <a:ea typeface="Calibri"/>
                <a:cs typeface="Calibri"/>
                <a:sym typeface="Calibri"/>
              </a:rPr>
              <a:t>Last 30 days (2022)</a:t>
            </a:r>
            <a:r>
              <a:rPr lang="en-US" sz="2800" baseline="30000" dirty="0">
                <a:solidFill>
                  <a:schemeClr val="bg2"/>
                </a:solidFill>
                <a:latin typeface="+mj-lt"/>
                <a:ea typeface="Calibri"/>
                <a:cs typeface="Calibri"/>
                <a:sym typeface="Calibri"/>
              </a:rPr>
              <a:t>(10)</a:t>
            </a:r>
            <a:endParaRPr lang="en-US" sz="2800" b="1" dirty="0">
              <a:solidFill>
                <a:schemeClr val="bg2"/>
              </a:solidFill>
              <a:latin typeface="+mj-lt"/>
              <a:ea typeface="Calibri"/>
              <a:cs typeface="Calibri"/>
              <a:sym typeface="Calibri"/>
            </a:endParaRPr>
          </a:p>
          <a:p>
            <a:r>
              <a:rPr lang="en-US" sz="2800" b="1" dirty="0">
                <a:solidFill>
                  <a:schemeClr val="bg2"/>
                </a:solidFill>
                <a:latin typeface="+mj-lt"/>
                <a:ea typeface="Calibri"/>
                <a:cs typeface="Calibri"/>
                <a:sym typeface="Calibri"/>
              </a:rPr>
              <a:t>by Demographics</a:t>
            </a:r>
            <a:endParaRPr lang="en-US" sz="2800" b="1" dirty="0">
              <a:solidFill>
                <a:schemeClr val="bg2"/>
              </a:solidFill>
              <a:latin typeface="+mj-lt"/>
            </a:endParaRPr>
          </a:p>
        </p:txBody>
      </p:sp>
      <p:pic>
        <p:nvPicPr>
          <p:cNvPr id="5" name="Picture 4">
            <a:extLst>
              <a:ext uri="{FF2B5EF4-FFF2-40B4-BE49-F238E27FC236}">
                <a16:creationId xmlns:a16="http://schemas.microsoft.com/office/drawing/2014/main" id="{2D83EB5C-5A8B-EF70-1155-DB10C030EFBD}"/>
              </a:ext>
            </a:extLst>
          </p:cNvPr>
          <p:cNvPicPr>
            <a:picLocks noChangeAspect="1"/>
          </p:cNvPicPr>
          <p:nvPr/>
        </p:nvPicPr>
        <p:blipFill rotWithShape="1">
          <a:blip r:embed="rId3"/>
          <a:srcRect r="2441"/>
          <a:stretch/>
        </p:blipFill>
        <p:spPr>
          <a:xfrm>
            <a:off x="3352801" y="807480"/>
            <a:ext cx="8839200" cy="5461246"/>
          </a:xfrm>
          <a:prstGeom prst="rect">
            <a:avLst/>
          </a:prstGeom>
        </p:spPr>
      </p:pic>
      <p:sp>
        <p:nvSpPr>
          <p:cNvPr id="3" name="Google Shape;86;p2">
            <a:extLst>
              <a:ext uri="{FF2B5EF4-FFF2-40B4-BE49-F238E27FC236}">
                <a16:creationId xmlns:a16="http://schemas.microsoft.com/office/drawing/2014/main" id="{8790A3D9-F973-07A3-0A11-C0B46099DE12}"/>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6" name="Rectangle 5"/>
          <p:cNvSpPr/>
          <p:nvPr/>
        </p:nvSpPr>
        <p:spPr>
          <a:xfrm>
            <a:off x="4129489" y="5771387"/>
            <a:ext cx="1187094" cy="4973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BE45CB3-D777-9966-58D5-D4651509FD7A}"/>
              </a:ext>
            </a:extLst>
          </p:cNvPr>
          <p:cNvSpPr/>
          <p:nvPr/>
        </p:nvSpPr>
        <p:spPr>
          <a:xfrm>
            <a:off x="4253586" y="4127759"/>
            <a:ext cx="938899" cy="220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222AE7-E6AC-51D5-FC4C-E517BEEE678A}"/>
              </a:ext>
            </a:extLst>
          </p:cNvPr>
          <p:cNvSpPr/>
          <p:nvPr/>
        </p:nvSpPr>
        <p:spPr>
          <a:xfrm>
            <a:off x="3998861" y="1496458"/>
            <a:ext cx="661012" cy="220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A051FB0-50CB-78E7-568A-313E7B486D34}"/>
              </a:ext>
            </a:extLst>
          </p:cNvPr>
          <p:cNvSpPr/>
          <p:nvPr/>
        </p:nvSpPr>
        <p:spPr>
          <a:xfrm>
            <a:off x="4253585" y="3069096"/>
            <a:ext cx="1355478" cy="220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1264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6" name="Google Shape;186;g2f588b18109_0_222"/>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pic>
        <p:nvPicPr>
          <p:cNvPr id="5" name="Google Shape;187;g2f588b18109_0_222">
            <a:extLst>
              <a:ext uri="{FF2B5EF4-FFF2-40B4-BE49-F238E27FC236}">
                <a16:creationId xmlns:a16="http://schemas.microsoft.com/office/drawing/2014/main" id="{DB0EB62C-A044-F896-1B96-AD99E6E3D895}"/>
              </a:ext>
            </a:extLst>
          </p:cNvPr>
          <p:cNvPicPr preferRelativeResize="0"/>
          <p:nvPr/>
        </p:nvPicPr>
        <p:blipFill>
          <a:blip r:embed="rId3">
            <a:alphaModFix/>
          </a:blip>
          <a:stretch>
            <a:fillRect/>
          </a:stretch>
        </p:blipFill>
        <p:spPr>
          <a:xfrm>
            <a:off x="276498" y="1464344"/>
            <a:ext cx="8305801" cy="4628144"/>
          </a:xfrm>
          <a:prstGeom prst="rect">
            <a:avLst/>
          </a:prstGeom>
          <a:noFill/>
          <a:ln>
            <a:noFill/>
          </a:ln>
        </p:spPr>
      </p:pic>
      <p:sp>
        <p:nvSpPr>
          <p:cNvPr id="6" name="TextBox 5">
            <a:extLst>
              <a:ext uri="{FF2B5EF4-FFF2-40B4-BE49-F238E27FC236}">
                <a16:creationId xmlns:a16="http://schemas.microsoft.com/office/drawing/2014/main" id="{7D2926D4-EAC5-19BC-97A3-174BD67B7EAE}"/>
              </a:ext>
            </a:extLst>
          </p:cNvPr>
          <p:cNvSpPr txBox="1"/>
          <p:nvPr/>
        </p:nvSpPr>
        <p:spPr>
          <a:xfrm>
            <a:off x="8686802" y="1588169"/>
            <a:ext cx="2923675" cy="4739759"/>
          </a:xfrm>
          <a:prstGeom prst="rect">
            <a:avLst/>
          </a:prstGeom>
          <a:noFill/>
        </p:spPr>
        <p:txBody>
          <a:bodyPr wrap="square" rtlCol="0">
            <a:spAutoFit/>
          </a:bodyPr>
          <a:lstStyle/>
          <a:p>
            <a:pPr marL="285744" indent="-285744">
              <a:buFont typeface="Arial" panose="020B0604020202020204" pitchFamily="34" charset="0"/>
              <a:buChar char="•"/>
            </a:pPr>
            <a:r>
              <a:rPr lang="en-US" sz="2400" dirty="0">
                <a:latin typeface="+mj-lt"/>
                <a:ea typeface="Calibri" panose="020F0502020204030204" pitchFamily="34" charset="0"/>
                <a:cs typeface="Calibri" panose="020F0502020204030204" pitchFamily="34" charset="0"/>
              </a:rPr>
              <a:t>Highest rates for 18–34-year-olds</a:t>
            </a:r>
          </a:p>
          <a:p>
            <a:pPr marL="285744" indent="-285744">
              <a:buFont typeface="Arial" panose="020B0604020202020204" pitchFamily="34" charset="0"/>
              <a:buChar char="•"/>
            </a:pPr>
            <a:r>
              <a:rPr lang="en-US" sz="2400" dirty="0">
                <a:latin typeface="+mj-lt"/>
                <a:ea typeface="Calibri" panose="020F0502020204030204" pitchFamily="34" charset="0"/>
                <a:cs typeface="Calibri" panose="020F0502020204030204" pitchFamily="34" charset="0"/>
              </a:rPr>
              <a:t>Increase in binge drinking rates for adults age 35+ since 2016</a:t>
            </a:r>
            <a:r>
              <a:rPr lang="en-US" sz="2400" baseline="30000" dirty="0">
                <a:latin typeface="+mj-lt"/>
                <a:ea typeface="Calibri" panose="020F0502020204030204" pitchFamily="34" charset="0"/>
                <a:cs typeface="Calibri" panose="020F0502020204030204" pitchFamily="34" charset="0"/>
              </a:rPr>
              <a:t>(11)</a:t>
            </a:r>
            <a:endParaRPr lang="en-US" sz="2400" dirty="0">
              <a:latin typeface="+mj-lt"/>
              <a:ea typeface="Calibri" panose="020F0502020204030204" pitchFamily="34" charset="0"/>
              <a:cs typeface="Calibri" panose="020F0502020204030204" pitchFamily="34" charset="0"/>
            </a:endParaRPr>
          </a:p>
          <a:p>
            <a:pPr marL="285744" indent="-285744">
              <a:buFont typeface="Arial" panose="020B0604020202020204" pitchFamily="34" charset="0"/>
              <a:buChar char="•"/>
            </a:pPr>
            <a:r>
              <a:rPr lang="en-US" sz="2400" dirty="0">
                <a:latin typeface="+mj-lt"/>
                <a:ea typeface="Calibri" panose="020F0502020204030204" pitchFamily="34" charset="0"/>
                <a:cs typeface="Calibri" panose="020F0502020204030204" pitchFamily="34" charset="0"/>
              </a:rPr>
              <a:t>Rates of binge drinking in older adults (age 65+) doubled from 3.5% to 7% from 2016 to 2021</a:t>
            </a:r>
            <a:r>
              <a:rPr lang="en-US" sz="2400" baseline="30000" dirty="0">
                <a:latin typeface="+mj-lt"/>
                <a:ea typeface="Calibri" panose="020F0502020204030204" pitchFamily="34" charset="0"/>
                <a:cs typeface="Calibri" panose="020F0502020204030204" pitchFamily="34" charset="0"/>
              </a:rPr>
              <a:t>(12)</a:t>
            </a:r>
            <a:endParaRPr lang="en-US" sz="2400" dirty="0">
              <a:latin typeface="+mj-lt"/>
              <a:ea typeface="Calibri" panose="020F0502020204030204" pitchFamily="34" charset="0"/>
              <a:cs typeface="Calibri" panose="020F0502020204030204" pitchFamily="34" charset="0"/>
            </a:endParaRPr>
          </a:p>
          <a:p>
            <a:pPr marL="285744" indent="-285744">
              <a:buFontTx/>
              <a:buChar char="-"/>
            </a:pPr>
            <a:endParaRPr lang="en-US" dirty="0">
              <a:latin typeface="+mj-lt"/>
            </a:endParaRPr>
          </a:p>
        </p:txBody>
      </p:sp>
      <p:sp>
        <p:nvSpPr>
          <p:cNvPr id="7" name="Google Shape;184;g2f588b18109_0_222">
            <a:extLst>
              <a:ext uri="{FF2B5EF4-FFF2-40B4-BE49-F238E27FC236}">
                <a16:creationId xmlns:a16="http://schemas.microsoft.com/office/drawing/2014/main" id="{3FB68A1C-DD14-F769-3044-710FA7DC8F24}"/>
              </a:ext>
            </a:extLst>
          </p:cNvPr>
          <p:cNvSpPr txBox="1">
            <a:spLocks/>
          </p:cNvSpPr>
          <p:nvPr/>
        </p:nvSpPr>
        <p:spPr>
          <a:xfrm>
            <a:off x="276498" y="77475"/>
            <a:ext cx="10784306" cy="547034"/>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bg2"/>
                </a:solidFill>
                <a:latin typeface="+mj-lt"/>
                <a:ea typeface="Calibri" panose="020F0502020204030204" pitchFamily="34" charset="0"/>
                <a:cs typeface="Calibri" panose="020F0502020204030204" pitchFamily="34" charset="0"/>
              </a:rPr>
              <a:t>Rhode Island Binge Drinking by age group (2016-2022)</a:t>
            </a:r>
          </a:p>
        </p:txBody>
      </p:sp>
      <p:sp>
        <p:nvSpPr>
          <p:cNvPr id="2" name="Google Shape;86;p2">
            <a:extLst>
              <a:ext uri="{FF2B5EF4-FFF2-40B4-BE49-F238E27FC236}">
                <a16:creationId xmlns:a16="http://schemas.microsoft.com/office/drawing/2014/main" id="{10177DF9-1925-C516-E1D1-C03C5AD2D275}"/>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C66F-AA3F-F311-89FD-0FE58238818B}"/>
              </a:ext>
            </a:extLst>
          </p:cNvPr>
          <p:cNvSpPr>
            <a:spLocks noGrp="1"/>
          </p:cNvSpPr>
          <p:nvPr>
            <p:ph type="title"/>
          </p:nvPr>
        </p:nvSpPr>
        <p:spPr>
          <a:xfrm>
            <a:off x="171994" y="0"/>
            <a:ext cx="10515601" cy="729916"/>
          </a:xfrm>
        </p:spPr>
        <p:txBody>
          <a:bodyPr>
            <a:normAutofit/>
          </a:bodyPr>
          <a:lstStyle/>
          <a:p>
            <a:r>
              <a:rPr lang="en-US" sz="3200" dirty="0">
                <a:latin typeface="+mj-lt"/>
              </a:rPr>
              <a:t>RI ED Visits with an Alcohol-Related Condition</a:t>
            </a:r>
          </a:p>
        </p:txBody>
      </p:sp>
      <p:sp>
        <p:nvSpPr>
          <p:cNvPr id="3" name="Text Placeholder 2">
            <a:extLst>
              <a:ext uri="{FF2B5EF4-FFF2-40B4-BE49-F238E27FC236}">
                <a16:creationId xmlns:a16="http://schemas.microsoft.com/office/drawing/2014/main" id="{58FCCBBC-5A92-AE56-B4C4-C48FD5D7DD64}"/>
              </a:ext>
            </a:extLst>
          </p:cNvPr>
          <p:cNvSpPr>
            <a:spLocks noGrp="1"/>
          </p:cNvSpPr>
          <p:nvPr>
            <p:ph type="body" idx="1"/>
          </p:nvPr>
        </p:nvSpPr>
        <p:spPr>
          <a:xfrm>
            <a:off x="263434" y="1155112"/>
            <a:ext cx="10887786" cy="4755034"/>
          </a:xfrm>
        </p:spPr>
        <p:txBody>
          <a:bodyPr>
            <a:normAutofit/>
          </a:bodyPr>
          <a:lstStyle/>
          <a:p>
            <a:r>
              <a:rPr lang="en-US" sz="2800" dirty="0">
                <a:solidFill>
                  <a:schemeClr val="accent6">
                    <a:lumMod val="50000"/>
                  </a:schemeClr>
                </a:solidFill>
                <a:latin typeface="+mj-lt"/>
              </a:rPr>
              <a:t>In 2021, 69.3% of visits were for white, not Hispanic; 7% for Black, not Hispanic and 19% Latino.</a:t>
            </a:r>
          </a:p>
          <a:p>
            <a:pPr lvl="1"/>
            <a:r>
              <a:rPr lang="en-US" sz="2000" dirty="0">
                <a:solidFill>
                  <a:schemeClr val="accent6">
                    <a:lumMod val="50000"/>
                  </a:schemeClr>
                </a:solidFill>
                <a:latin typeface="+mj-lt"/>
              </a:rPr>
              <a:t>General demographic for RI: White 71.3%; Black, not Hispanic 5.7%; Hispanic, 16.6% (2020 US Census)  </a:t>
            </a:r>
          </a:p>
          <a:p>
            <a:r>
              <a:rPr lang="en-US" sz="2800" dirty="0">
                <a:solidFill>
                  <a:schemeClr val="accent6">
                    <a:lumMod val="50000"/>
                  </a:schemeClr>
                </a:solidFill>
                <a:latin typeface="+mj-lt"/>
              </a:rPr>
              <a:t>More visits for Males (71.7%) vs. females (28.3%)</a:t>
            </a:r>
          </a:p>
          <a:p>
            <a:r>
              <a:rPr lang="en-US" sz="2800" dirty="0">
                <a:solidFill>
                  <a:schemeClr val="accent6">
                    <a:lumMod val="50000"/>
                  </a:schemeClr>
                </a:solidFill>
                <a:latin typeface="+mj-lt"/>
              </a:rPr>
              <a:t>More visits for ages 45+ (22.8%) vs younger ages</a:t>
            </a:r>
          </a:p>
          <a:p>
            <a:r>
              <a:rPr lang="en-US" sz="2800" dirty="0">
                <a:solidFill>
                  <a:schemeClr val="accent6">
                    <a:lumMod val="50000"/>
                  </a:schemeClr>
                </a:solidFill>
                <a:latin typeface="+mj-lt"/>
              </a:rPr>
              <a:t>Alcohol related overdose fatalities rose 148% from 2010 to 2021. Overall, alcohol related overdoses made up about 30% of all overdose deaths in RI.</a:t>
            </a:r>
            <a:r>
              <a:rPr lang="en-US" sz="2400" baseline="30000" dirty="0">
                <a:solidFill>
                  <a:schemeClr val="accent6">
                    <a:lumMod val="50000"/>
                  </a:schemeClr>
                </a:solidFill>
                <a:latin typeface="+mj-lt"/>
              </a:rPr>
              <a:t>(13)</a:t>
            </a:r>
            <a:endParaRPr lang="en-US" sz="2400" dirty="0">
              <a:solidFill>
                <a:schemeClr val="accent6">
                  <a:lumMod val="50000"/>
                </a:schemeClr>
              </a:solidFill>
              <a:latin typeface="+mj-lt"/>
            </a:endParaRPr>
          </a:p>
          <a:p>
            <a:endParaRPr lang="en-US" sz="2800" dirty="0">
              <a:solidFill>
                <a:schemeClr val="accent6">
                  <a:lumMod val="50000"/>
                </a:schemeClr>
              </a:solidFill>
              <a:latin typeface="+mj-lt"/>
            </a:endParaRPr>
          </a:p>
        </p:txBody>
      </p:sp>
      <p:sp>
        <p:nvSpPr>
          <p:cNvPr id="4" name="Google Shape;86;p2">
            <a:extLst>
              <a:ext uri="{FF2B5EF4-FFF2-40B4-BE49-F238E27FC236}">
                <a16:creationId xmlns:a16="http://schemas.microsoft.com/office/drawing/2014/main" id="{BB32C5B7-1A54-7968-F70F-F0469B225F38}"/>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123849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8265"/>
            <a:ext cx="11461750" cy="74658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r>
              <a:rPr lang="en-US" sz="3600" dirty="0">
                <a:latin typeface="+mj-lt"/>
              </a:rPr>
              <a:t>Overview</a:t>
            </a: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553788" y="1055028"/>
            <a:ext cx="11189721" cy="5161287"/>
          </a:xfrm>
          <a:prstGeom prst="rect">
            <a:avLst/>
          </a:prstGeom>
          <a:noFill/>
          <a:ln>
            <a:noFill/>
          </a:ln>
        </p:spPr>
        <p:txBody>
          <a:bodyPr spcFirstLastPara="1" wrap="square" lIns="91425" tIns="45700" rIns="91425" bIns="45700" anchor="t" anchorCtr="0">
            <a:normAutofit fontScale="85000" lnSpcReduction="20000"/>
          </a:bodyPr>
          <a:lstStyle/>
          <a:p>
            <a:pPr>
              <a:buClr>
                <a:schemeClr val="accent6"/>
              </a:buClr>
              <a:buSzPct val="100000"/>
            </a:pPr>
            <a:r>
              <a:rPr lang="en-US" sz="3300" b="1" dirty="0">
                <a:solidFill>
                  <a:schemeClr val="accent6">
                    <a:lumMod val="50000"/>
                  </a:schemeClr>
                </a:solidFill>
                <a:latin typeface="+mj-lt"/>
                <a:ea typeface="Calibri"/>
                <a:cs typeface="Calibri"/>
                <a:sym typeface="Calibri"/>
              </a:rPr>
              <a:t>Welcome</a:t>
            </a:r>
          </a:p>
          <a:p>
            <a:pPr>
              <a:buClr>
                <a:schemeClr val="accent6"/>
              </a:buClr>
              <a:buSzPct val="100000"/>
            </a:pPr>
            <a:endParaRPr lang="en-US" sz="3000" b="1" dirty="0">
              <a:solidFill>
                <a:schemeClr val="accent6">
                  <a:lumMod val="50000"/>
                </a:schemeClr>
              </a:solidFill>
              <a:latin typeface="+mj-lt"/>
              <a:ea typeface="Calibri"/>
              <a:cs typeface="Calibri"/>
              <a:sym typeface="Calibri"/>
            </a:endParaRPr>
          </a:p>
          <a:p>
            <a:pPr>
              <a:buClr>
                <a:schemeClr val="accent6"/>
              </a:buClr>
              <a:buSzPct val="100000"/>
            </a:pPr>
            <a:r>
              <a:rPr lang="en-US" sz="3300" b="1" dirty="0">
                <a:solidFill>
                  <a:schemeClr val="accent6">
                    <a:lumMod val="50000"/>
                  </a:schemeClr>
                </a:solidFill>
                <a:latin typeface="+mj-lt"/>
                <a:ea typeface="Calibri"/>
                <a:cs typeface="Calibri"/>
                <a:sym typeface="Calibri"/>
              </a:rPr>
              <a:t>Environmental Scan (7:35-8am)</a:t>
            </a:r>
          </a:p>
          <a:p>
            <a:pPr marL="457189" indent="-457189">
              <a:buClr>
                <a:schemeClr val="accent6"/>
              </a:buClr>
              <a:buSzPct val="100000"/>
              <a:buFont typeface="+mj-lt"/>
              <a:buAutoNum type="arabicPeriod"/>
            </a:pPr>
            <a:r>
              <a:rPr lang="en-US" sz="2400" dirty="0">
                <a:solidFill>
                  <a:schemeClr val="accent6">
                    <a:lumMod val="50000"/>
                  </a:schemeClr>
                </a:solidFill>
                <a:latin typeface="+mj-lt"/>
                <a:ea typeface="Calibri"/>
                <a:cs typeface="Calibri"/>
                <a:sym typeface="Calibri"/>
              </a:rPr>
              <a:t>Alcohol Use Disorder: Statistics and Outcomes</a:t>
            </a:r>
          </a:p>
          <a:p>
            <a:pPr marL="457189" indent="-457189">
              <a:buClr>
                <a:schemeClr val="accent6"/>
              </a:buClr>
              <a:buSzPct val="100000"/>
              <a:buFont typeface="+mj-lt"/>
              <a:buAutoNum type="arabicPeriod"/>
            </a:pPr>
            <a:r>
              <a:rPr lang="en-US" sz="2400" dirty="0">
                <a:solidFill>
                  <a:schemeClr val="accent6">
                    <a:lumMod val="50000"/>
                  </a:schemeClr>
                </a:solidFill>
                <a:latin typeface="+mj-lt"/>
                <a:ea typeface="Calibri"/>
                <a:cs typeface="Calibri"/>
                <a:sym typeface="Calibri"/>
              </a:rPr>
              <a:t>AUD in Rhode Island</a:t>
            </a:r>
          </a:p>
          <a:p>
            <a:pPr marL="457189" indent="-457189">
              <a:buClr>
                <a:schemeClr val="accent6"/>
              </a:buClr>
              <a:buSzPct val="100000"/>
              <a:buFont typeface="+mj-lt"/>
              <a:buAutoNum type="arabicPeriod"/>
            </a:pPr>
            <a:r>
              <a:rPr lang="en-US" sz="2400" dirty="0">
                <a:solidFill>
                  <a:schemeClr val="accent6">
                    <a:lumMod val="50000"/>
                  </a:schemeClr>
                </a:solidFill>
                <a:latin typeface="+mj-lt"/>
                <a:ea typeface="Calibri"/>
                <a:cs typeface="Calibri"/>
                <a:sym typeface="Calibri"/>
              </a:rPr>
              <a:t>Options for Primary care in Addressing AUD</a:t>
            </a:r>
          </a:p>
          <a:p>
            <a:pPr marL="457189" indent="-457189">
              <a:buClr>
                <a:schemeClr val="accent6"/>
              </a:buClr>
              <a:buSzPct val="100000"/>
              <a:buFont typeface="+mj-lt"/>
              <a:buAutoNum type="arabicPeriod"/>
            </a:pPr>
            <a:endParaRPr lang="en-US" sz="2400" dirty="0">
              <a:solidFill>
                <a:schemeClr val="accent6">
                  <a:lumMod val="50000"/>
                </a:schemeClr>
              </a:solidFill>
              <a:latin typeface="+mj-lt"/>
              <a:ea typeface="Calibri"/>
              <a:cs typeface="Calibri"/>
              <a:sym typeface="Calibri"/>
            </a:endParaRPr>
          </a:p>
          <a:p>
            <a:pPr>
              <a:buClr>
                <a:schemeClr val="accent6"/>
              </a:buClr>
              <a:buSzPct val="100000"/>
            </a:pPr>
            <a:r>
              <a:rPr lang="en-US" sz="3300" b="1" dirty="0">
                <a:solidFill>
                  <a:schemeClr val="accent6">
                    <a:lumMod val="50000"/>
                  </a:schemeClr>
                </a:solidFill>
                <a:latin typeface="+mj-lt"/>
                <a:ea typeface="Calibri"/>
                <a:cs typeface="Calibri"/>
                <a:sym typeface="Calibri"/>
              </a:rPr>
              <a:t>Panel Discussion (8-8:30am)</a:t>
            </a:r>
            <a:endParaRPr lang="en-US" sz="4200" b="1" dirty="0">
              <a:solidFill>
                <a:schemeClr val="accent6">
                  <a:lumMod val="50000"/>
                </a:schemeClr>
              </a:solidFill>
              <a:latin typeface="+mj-lt"/>
              <a:ea typeface="Calibri"/>
              <a:cs typeface="Calibri"/>
              <a:sym typeface="Calibri"/>
            </a:endParaRPr>
          </a:p>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sym typeface="Calibri"/>
              </a:rPr>
              <a:t>Moderator: Nelly Burdette, </a:t>
            </a:r>
            <a:r>
              <a:rPr lang="en-US" sz="2400" dirty="0">
                <a:solidFill>
                  <a:schemeClr val="accent6">
                    <a:lumMod val="50000"/>
                  </a:schemeClr>
                </a:solidFill>
                <a:latin typeface="+mj-lt"/>
                <a:ea typeface="Calibri" panose="020F0502020204030204" pitchFamily="34" charset="0"/>
                <a:cs typeface="Calibri" panose="020F0502020204030204" pitchFamily="34" charset="0"/>
              </a:rPr>
              <a:t>PsyD – Director, Population Behavioral Health, Boston Medical Center, and Sr. Director Integrated Behavioral Health, Care Transformation Collaborative-RI</a:t>
            </a:r>
          </a:p>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rPr>
              <a:t>Garry Bliss </a:t>
            </a:r>
            <a:r>
              <a:rPr lang="en-US" sz="2400" dirty="0">
                <a:solidFill>
                  <a:schemeClr val="accent6">
                    <a:lumMod val="50000"/>
                  </a:schemeClr>
                </a:solidFill>
                <a:latin typeface="+mj-lt"/>
                <a:ea typeface="Calibri" panose="020F0502020204030204" pitchFamily="34" charset="0"/>
                <a:cs typeface="Calibri" panose="020F0502020204030204" pitchFamily="34" charset="0"/>
              </a:rPr>
              <a:t>– Senior Director, Prospect Health Services RI</a:t>
            </a:r>
          </a:p>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rPr>
              <a:t>Barry Fabius</a:t>
            </a:r>
            <a:r>
              <a:rPr lang="en-US" sz="2400" dirty="0">
                <a:solidFill>
                  <a:schemeClr val="accent6">
                    <a:lumMod val="50000"/>
                  </a:schemeClr>
                </a:solidFill>
                <a:latin typeface="+mj-lt"/>
                <a:ea typeface="Calibri" panose="020F0502020204030204" pitchFamily="34" charset="0"/>
                <a:cs typeface="Calibri" panose="020F0502020204030204" pitchFamily="34" charset="0"/>
              </a:rPr>
              <a:t>, MD – Chief Medical Officer, UnitedHealthcare</a:t>
            </a:r>
          </a:p>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rPr>
              <a:t>Gloria Rose</a:t>
            </a:r>
            <a:r>
              <a:rPr lang="en-US" sz="2400" dirty="0">
                <a:solidFill>
                  <a:schemeClr val="accent6">
                    <a:lumMod val="50000"/>
                  </a:schemeClr>
                </a:solidFill>
                <a:latin typeface="+mj-lt"/>
                <a:ea typeface="Calibri" panose="020F0502020204030204" pitchFamily="34" charset="0"/>
                <a:cs typeface="Calibri" panose="020F0502020204030204" pitchFamily="34" charset="0"/>
              </a:rPr>
              <a:t>, RN – Director of Community Care Management, Thundermist Health Center</a:t>
            </a:r>
          </a:p>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rPr>
              <a:t>John Tassoni </a:t>
            </a:r>
            <a:r>
              <a:rPr lang="en-US" sz="2400" dirty="0">
                <a:solidFill>
                  <a:schemeClr val="accent6">
                    <a:lumMod val="50000"/>
                  </a:schemeClr>
                </a:solidFill>
                <a:latin typeface="+mj-lt"/>
                <a:ea typeface="Calibri" panose="020F0502020204030204" pitchFamily="34" charset="0"/>
                <a:cs typeface="Calibri" panose="020F0502020204030204" pitchFamily="34" charset="0"/>
              </a:rPr>
              <a:t>– President, Substance Use and Mental Health Leadership Council of RI</a:t>
            </a:r>
          </a:p>
          <a:p>
            <a:pPr>
              <a:buClr>
                <a:schemeClr val="accent6"/>
              </a:buClr>
              <a:buSzPct val="100000"/>
            </a:pPr>
            <a:endParaRPr lang="en-US" sz="2400" b="1" dirty="0">
              <a:solidFill>
                <a:schemeClr val="accent6">
                  <a:lumMod val="50000"/>
                </a:schemeClr>
              </a:solidFill>
              <a:latin typeface="+mj-lt"/>
              <a:ea typeface="Calibri"/>
              <a:cs typeface="Calibri"/>
              <a:sym typeface="Calibri"/>
            </a:endParaRPr>
          </a:p>
          <a:p>
            <a:pPr>
              <a:buClr>
                <a:schemeClr val="accent6"/>
              </a:buClr>
              <a:buSzPct val="100000"/>
            </a:pPr>
            <a:r>
              <a:rPr lang="en-US" sz="3300" b="1" dirty="0">
                <a:solidFill>
                  <a:schemeClr val="accent6">
                    <a:lumMod val="50000"/>
                  </a:schemeClr>
                </a:solidFill>
                <a:latin typeface="+mj-lt"/>
                <a:ea typeface="Calibri"/>
                <a:cs typeface="Calibri"/>
                <a:sym typeface="Calibri"/>
              </a:rPr>
              <a:t>Open Discussion/Brainstorming/Think Tank Next Steps (8:30-9am)</a:t>
            </a:r>
            <a:endParaRPr lang="en-US" sz="2400" b="1" dirty="0">
              <a:solidFill>
                <a:schemeClr val="accent6">
                  <a:lumMod val="50000"/>
                </a:schemeClr>
              </a:solidFill>
              <a:latin typeface="+mj-lt"/>
              <a:ea typeface="Calibri"/>
              <a:cs typeface="Calibri"/>
              <a:sym typeface="Calibri"/>
            </a:endParaRPr>
          </a:p>
        </p:txBody>
      </p:sp>
    </p:spTree>
    <p:extLst>
      <p:ext uri="{BB962C8B-B14F-4D97-AF65-F5344CB8AC3E}">
        <p14:creationId xmlns:p14="http://schemas.microsoft.com/office/powerpoint/2010/main" val="1277983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33A0-E949-E71F-3BE6-68EE4AB1CB60}"/>
              </a:ext>
            </a:extLst>
          </p:cNvPr>
          <p:cNvSpPr>
            <a:spLocks noGrp="1"/>
          </p:cNvSpPr>
          <p:nvPr>
            <p:ph type="title"/>
          </p:nvPr>
        </p:nvSpPr>
        <p:spPr>
          <a:xfrm>
            <a:off x="665479" y="0"/>
            <a:ext cx="10515601" cy="627433"/>
          </a:xfrm>
        </p:spPr>
        <p:txBody>
          <a:bodyPr>
            <a:normAutofit/>
          </a:bodyPr>
          <a:lstStyle/>
          <a:p>
            <a:r>
              <a:rPr lang="en-US" sz="3600" dirty="0">
                <a:latin typeface="+mj-lt"/>
              </a:rPr>
              <a:t>ED Visits in RI</a:t>
            </a:r>
          </a:p>
        </p:txBody>
      </p:sp>
      <p:pic>
        <p:nvPicPr>
          <p:cNvPr id="5" name="Picture 4">
            <a:extLst>
              <a:ext uri="{FF2B5EF4-FFF2-40B4-BE49-F238E27FC236}">
                <a16:creationId xmlns:a16="http://schemas.microsoft.com/office/drawing/2014/main" id="{842FB92D-501C-D2C1-5C34-C5FF6403682F}"/>
              </a:ext>
            </a:extLst>
          </p:cNvPr>
          <p:cNvPicPr>
            <a:picLocks noChangeAspect="1"/>
          </p:cNvPicPr>
          <p:nvPr/>
        </p:nvPicPr>
        <p:blipFill>
          <a:blip r:embed="rId3"/>
          <a:stretch>
            <a:fillRect/>
          </a:stretch>
        </p:blipFill>
        <p:spPr>
          <a:xfrm>
            <a:off x="665479" y="1582975"/>
            <a:ext cx="7763963" cy="4440643"/>
          </a:xfrm>
          <a:prstGeom prst="rect">
            <a:avLst/>
          </a:prstGeom>
        </p:spPr>
      </p:pic>
      <p:sp>
        <p:nvSpPr>
          <p:cNvPr id="7" name="TextBox 6">
            <a:extLst>
              <a:ext uri="{FF2B5EF4-FFF2-40B4-BE49-F238E27FC236}">
                <a16:creationId xmlns:a16="http://schemas.microsoft.com/office/drawing/2014/main" id="{720EF102-F03A-2EC5-0A63-A9D9D18CBC53}"/>
              </a:ext>
            </a:extLst>
          </p:cNvPr>
          <p:cNvSpPr txBox="1"/>
          <p:nvPr/>
        </p:nvSpPr>
        <p:spPr>
          <a:xfrm>
            <a:off x="8495938" y="1442068"/>
            <a:ext cx="3030583"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j-lt"/>
                <a:ea typeface="Calibri" panose="020F0502020204030204" pitchFamily="34" charset="0"/>
                <a:cs typeface="Calibri" panose="020F0502020204030204" pitchFamily="34" charset="0"/>
              </a:rPr>
              <a:t>In 2022, Rhode Island Hospital had the most ED visits for alcohol-related visits in the state (2,634 visits)</a:t>
            </a:r>
          </a:p>
          <a:p>
            <a:pPr marL="285750" indent="-285750">
              <a:buFont typeface="Arial" panose="020B0604020202020204" pitchFamily="34" charset="0"/>
              <a:buChar char="•"/>
            </a:pPr>
            <a:endParaRPr lang="en-US" sz="2000" dirty="0">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mj-lt"/>
                <a:ea typeface="Calibri" panose="020F0502020204030204" pitchFamily="34" charset="0"/>
                <a:cs typeface="Calibri" panose="020F0502020204030204" pitchFamily="34" charset="0"/>
              </a:rPr>
              <a:t>Roger Williams Hospital has the highest proportion of alcohol-related visits out of included hospitals in the state (492.77 per 10,000 visits)</a:t>
            </a:r>
            <a:r>
              <a:rPr lang="en-US" sz="2000" baseline="30000" dirty="0">
                <a:latin typeface="+mj-lt"/>
                <a:ea typeface="Calibri" panose="020F0502020204030204" pitchFamily="34" charset="0"/>
                <a:cs typeface="Calibri" panose="020F0502020204030204" pitchFamily="34" charset="0"/>
              </a:rPr>
              <a:t>(15)</a:t>
            </a:r>
            <a:endParaRPr lang="en-US" sz="2000" dirty="0">
              <a:latin typeface="+mj-lt"/>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CCB7F01-4B7C-B81A-39A3-F028DFEFDEF4}"/>
              </a:ext>
            </a:extLst>
          </p:cNvPr>
          <p:cNvSpPr txBox="1"/>
          <p:nvPr/>
        </p:nvSpPr>
        <p:spPr>
          <a:xfrm>
            <a:off x="1203875" y="1014727"/>
            <a:ext cx="8239125" cy="400110"/>
          </a:xfrm>
          <a:prstGeom prst="rect">
            <a:avLst/>
          </a:prstGeom>
          <a:noFill/>
        </p:spPr>
        <p:txBody>
          <a:bodyPr wrap="square" rtlCol="0">
            <a:spAutoFit/>
          </a:bodyPr>
          <a:lstStyle/>
          <a:p>
            <a:r>
              <a:rPr lang="en-US" sz="2000" b="1" dirty="0"/>
              <a:t>Acute Alcohol Related ED Visits by Hospital</a:t>
            </a:r>
            <a:r>
              <a:rPr lang="en-US" sz="2000" baseline="30000" dirty="0"/>
              <a:t>(14)</a:t>
            </a:r>
            <a:endParaRPr lang="en-US" sz="2000" b="1" dirty="0"/>
          </a:p>
        </p:txBody>
      </p:sp>
      <p:sp>
        <p:nvSpPr>
          <p:cNvPr id="3" name="Google Shape;86;p2">
            <a:extLst>
              <a:ext uri="{FF2B5EF4-FFF2-40B4-BE49-F238E27FC236}">
                <a16:creationId xmlns:a16="http://schemas.microsoft.com/office/drawing/2014/main" id="{388D6FD0-35CF-03FE-8768-BB7028991F8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393635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553788" y="1538622"/>
            <a:ext cx="10658487" cy="4747942"/>
          </a:xfrm>
          <a:prstGeom prst="rect">
            <a:avLst/>
          </a:prstGeom>
          <a:noFill/>
          <a:ln>
            <a:noFill/>
          </a:ln>
        </p:spPr>
        <p:txBody>
          <a:bodyPr spcFirstLastPara="1" wrap="square" lIns="91425" tIns="45700" rIns="91425" bIns="45700" anchor="t" anchorCtr="0">
            <a:normAutofit/>
          </a:bodyPr>
          <a:lstStyle/>
          <a:p>
            <a:pPr>
              <a:buClr>
                <a:schemeClr val="accent6"/>
              </a:buClr>
              <a:buSzPct val="100000"/>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b="1" dirty="0">
              <a:solidFill>
                <a:schemeClr val="accent6"/>
              </a:solidFill>
              <a:latin typeface="Calibri"/>
              <a:ea typeface="Calibri"/>
              <a:cs typeface="Calibri"/>
              <a:sym typeface="Calibri"/>
            </a:endParaRPr>
          </a:p>
        </p:txBody>
      </p:sp>
      <p:pic>
        <p:nvPicPr>
          <p:cNvPr id="5" name="Picture 4" descr="A person holding a hand&#10;&#10;Description automatically generated">
            <a:extLst>
              <a:ext uri="{FF2B5EF4-FFF2-40B4-BE49-F238E27FC236}">
                <a16:creationId xmlns:a16="http://schemas.microsoft.com/office/drawing/2014/main" id="{E8D3600A-220E-0D8C-6AD2-AEBAB9035D45}"/>
              </a:ext>
            </a:extLst>
          </p:cNvPr>
          <p:cNvPicPr>
            <a:picLocks noChangeAspect="1"/>
          </p:cNvPicPr>
          <p:nvPr/>
        </p:nvPicPr>
        <p:blipFill>
          <a:blip r:embed="rId3">
            <a:alphaModFix/>
            <a:extLst>
              <a:ext uri="{837473B0-CC2E-450A-ABE3-18F120FF3D39}">
                <a1611:picAttrSrcUrl xmlns:a1611="http://schemas.microsoft.com/office/drawing/2016/11/main" r:id="rId4"/>
              </a:ext>
            </a:extLst>
          </a:blip>
          <a:stretch>
            <a:fillRect/>
          </a:stretch>
        </p:blipFill>
        <p:spPr>
          <a:xfrm>
            <a:off x="683294" y="1538622"/>
            <a:ext cx="5636644" cy="3768499"/>
          </a:xfrm>
          <a:prstGeom prst="rect">
            <a:avLst/>
          </a:prstGeom>
        </p:spPr>
      </p:pic>
      <p:sp>
        <p:nvSpPr>
          <p:cNvPr id="4" name="Title 3">
            <a:extLst>
              <a:ext uri="{FF2B5EF4-FFF2-40B4-BE49-F238E27FC236}">
                <a16:creationId xmlns:a16="http://schemas.microsoft.com/office/drawing/2014/main" id="{9ABD4376-49FD-7980-C2E3-072C6680C448}"/>
              </a:ext>
            </a:extLst>
          </p:cNvPr>
          <p:cNvSpPr>
            <a:spLocks noGrp="1"/>
          </p:cNvSpPr>
          <p:nvPr>
            <p:ph type="title"/>
          </p:nvPr>
        </p:nvSpPr>
        <p:spPr>
          <a:xfrm>
            <a:off x="6449444" y="2704471"/>
            <a:ext cx="7454508" cy="1208122"/>
          </a:xfrm>
        </p:spPr>
        <p:txBody>
          <a:bodyPr>
            <a:normAutofit/>
          </a:bodyPr>
          <a:lstStyle/>
          <a:p>
            <a:r>
              <a:rPr lang="en-US" sz="3600" dirty="0">
                <a:latin typeface="+mj-lt"/>
              </a:rPr>
              <a:t>Treatment Options </a:t>
            </a:r>
            <a:br>
              <a:rPr lang="en-US" sz="3600" dirty="0">
                <a:latin typeface="+mj-lt"/>
              </a:rPr>
            </a:br>
            <a:r>
              <a:rPr lang="en-US" sz="3600" dirty="0">
                <a:latin typeface="+mj-lt"/>
              </a:rPr>
              <a:t>for AUD: Primary Care</a:t>
            </a:r>
          </a:p>
        </p:txBody>
      </p:sp>
    </p:spTree>
    <p:extLst>
      <p:ext uri="{BB962C8B-B14F-4D97-AF65-F5344CB8AC3E}">
        <p14:creationId xmlns:p14="http://schemas.microsoft.com/office/powerpoint/2010/main" val="4211842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f588b18109_0_67"/>
          <p:cNvSpPr txBox="1">
            <a:spLocks noGrp="1"/>
          </p:cNvSpPr>
          <p:nvPr>
            <p:ph type="title"/>
          </p:nvPr>
        </p:nvSpPr>
        <p:spPr>
          <a:xfrm>
            <a:off x="518895" y="41690"/>
            <a:ext cx="10515600" cy="63377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latin typeface="+mj-lt"/>
              </a:rPr>
              <a:t>AUD Treatment Gaps Outpacing Others</a:t>
            </a:r>
            <a:endParaRPr sz="3600" dirty="0">
              <a:latin typeface="+mj-lt"/>
            </a:endParaRPr>
          </a:p>
        </p:txBody>
      </p:sp>
      <p:sp>
        <p:nvSpPr>
          <p:cNvPr id="232" name="Google Shape;232;g2f588b18109_0_67"/>
          <p:cNvSpPr txBox="1">
            <a:spLocks noGrp="1"/>
          </p:cNvSpPr>
          <p:nvPr>
            <p:ph type="body" idx="1"/>
          </p:nvPr>
        </p:nvSpPr>
        <p:spPr>
          <a:xfrm>
            <a:off x="380999" y="969484"/>
            <a:ext cx="5301343" cy="5165911"/>
          </a:xfrm>
          <a:prstGeom prst="rect">
            <a:avLst/>
          </a:prstGeom>
        </p:spPr>
        <p:txBody>
          <a:bodyPr spcFirstLastPara="1" wrap="square" lIns="91425" tIns="45700" rIns="91425" bIns="45700" anchor="t" anchorCtr="0">
            <a:normAutofit fontScale="77500" lnSpcReduction="20000"/>
          </a:bodyPr>
          <a:lstStyle/>
          <a:p>
            <a:pPr marL="457200" lvl="0" indent="-317500" algn="l" rtl="0">
              <a:lnSpc>
                <a:spcPct val="115000"/>
              </a:lnSpc>
              <a:spcBef>
                <a:spcPts val="0"/>
              </a:spcBef>
              <a:spcAft>
                <a:spcPts val="0"/>
              </a:spcAft>
              <a:buSzPts val="1400"/>
              <a:buFont typeface="Arial" panose="020B0604020202020204" pitchFamily="34" charset="0"/>
              <a:buChar char="•"/>
            </a:pPr>
            <a:r>
              <a:rPr lang="en-US" sz="2800" dirty="0">
                <a:solidFill>
                  <a:schemeClr val="accent6">
                    <a:lumMod val="50000"/>
                  </a:schemeClr>
                </a:solidFill>
                <a:highlight>
                  <a:srgbClr val="FFFFFF"/>
                </a:highlight>
                <a:latin typeface="Arial" panose="020B0604020202020204" pitchFamily="34" charset="0"/>
                <a:cs typeface="Arial" panose="020B0604020202020204" pitchFamily="34" charset="0"/>
              </a:rPr>
              <a:t>Estimates suggest that less than 8% of adult individuals who need AUD treatment receive any treatment (behavioral or medical) within 1 year. </a:t>
            </a:r>
          </a:p>
          <a:p>
            <a:pPr marL="457200" lvl="0" indent="-317500" algn="l" rtl="0">
              <a:lnSpc>
                <a:spcPct val="115000"/>
              </a:lnSpc>
              <a:spcBef>
                <a:spcPts val="0"/>
              </a:spcBef>
              <a:spcAft>
                <a:spcPts val="0"/>
              </a:spcAft>
              <a:buSzPts val="1400"/>
              <a:buFont typeface="Arial" panose="020B0604020202020204" pitchFamily="34" charset="0"/>
              <a:buChar char="•"/>
            </a:pPr>
            <a:r>
              <a:rPr lang="en-US" sz="2800" dirty="0">
                <a:solidFill>
                  <a:schemeClr val="accent6">
                    <a:lumMod val="50000"/>
                  </a:schemeClr>
                </a:solidFill>
                <a:highlight>
                  <a:srgbClr val="FFFFFF"/>
                </a:highlight>
                <a:latin typeface="Arial" panose="020B0604020202020204" pitchFamily="34" charset="0"/>
                <a:cs typeface="Arial" panose="020B0604020202020204" pitchFamily="34" charset="0"/>
              </a:rPr>
              <a:t>In 2019, less than 2% received one of the FDA-approved medications. </a:t>
            </a:r>
          </a:p>
          <a:p>
            <a:pPr marL="457200" lvl="0" indent="-317500" algn="l" rtl="0">
              <a:lnSpc>
                <a:spcPct val="115000"/>
              </a:lnSpc>
              <a:spcBef>
                <a:spcPts val="0"/>
              </a:spcBef>
              <a:spcAft>
                <a:spcPts val="0"/>
              </a:spcAft>
              <a:buSzPts val="1400"/>
              <a:buFont typeface="Arial" panose="020B0604020202020204" pitchFamily="34" charset="0"/>
              <a:buChar char="•"/>
            </a:pPr>
            <a:r>
              <a:rPr lang="en-US" sz="2800" dirty="0">
                <a:solidFill>
                  <a:schemeClr val="accent6">
                    <a:lumMod val="50000"/>
                  </a:schemeClr>
                </a:solidFill>
                <a:highlight>
                  <a:srgbClr val="FFFFFF"/>
                </a:highlight>
                <a:latin typeface="Arial" panose="020B0604020202020204" pitchFamily="34" charset="0"/>
                <a:cs typeface="Arial" panose="020B0604020202020204" pitchFamily="34" charset="0"/>
              </a:rPr>
              <a:t>Reasons for this treatment gap include:</a:t>
            </a:r>
          </a:p>
          <a:p>
            <a:pPr lvl="1" indent="-317500">
              <a:lnSpc>
                <a:spcPct val="115000"/>
              </a:lnSpc>
              <a:spcBef>
                <a:spcPts val="0"/>
              </a:spcBef>
              <a:buSzPts val="1400"/>
              <a:buFont typeface="Arial" panose="020B0604020202020204" pitchFamily="34" charset="0"/>
              <a:buChar char="•"/>
            </a:pPr>
            <a:r>
              <a:rPr lang="en-US" sz="2800" dirty="0">
                <a:solidFill>
                  <a:schemeClr val="accent6">
                    <a:lumMod val="50000"/>
                  </a:schemeClr>
                </a:solidFill>
                <a:highlight>
                  <a:srgbClr val="FFFFFF"/>
                </a:highlight>
                <a:latin typeface="Arial" panose="020B0604020202020204" pitchFamily="34" charset="0"/>
                <a:cs typeface="Arial" panose="020B0604020202020204" pitchFamily="34" charset="0"/>
              </a:rPr>
              <a:t>lack of knowledge, </a:t>
            </a:r>
          </a:p>
          <a:p>
            <a:pPr lvl="1" indent="-317500">
              <a:lnSpc>
                <a:spcPct val="115000"/>
              </a:lnSpc>
              <a:spcBef>
                <a:spcPts val="0"/>
              </a:spcBef>
              <a:buSzPts val="1400"/>
              <a:buFont typeface="Arial" panose="020B0604020202020204" pitchFamily="34" charset="0"/>
              <a:buChar char="•"/>
            </a:pPr>
            <a:r>
              <a:rPr lang="en-US" sz="2800" dirty="0">
                <a:solidFill>
                  <a:schemeClr val="accent6">
                    <a:lumMod val="50000"/>
                  </a:schemeClr>
                </a:solidFill>
                <a:highlight>
                  <a:srgbClr val="FFFFFF"/>
                </a:highlight>
                <a:latin typeface="Arial" panose="020B0604020202020204" pitchFamily="34" charset="0"/>
                <a:cs typeface="Arial" panose="020B0604020202020204" pitchFamily="34" charset="0"/>
              </a:rPr>
              <a:t>lack of screening and brief intervention</a:t>
            </a:r>
          </a:p>
          <a:p>
            <a:pPr lvl="1" indent="-317500">
              <a:lnSpc>
                <a:spcPct val="115000"/>
              </a:lnSpc>
              <a:spcBef>
                <a:spcPts val="0"/>
              </a:spcBef>
              <a:buSzPts val="1400"/>
              <a:buFont typeface="Arial" panose="020B0604020202020204" pitchFamily="34" charset="0"/>
              <a:buChar char="•"/>
            </a:pPr>
            <a:r>
              <a:rPr lang="en-US" sz="2800" dirty="0">
                <a:solidFill>
                  <a:schemeClr val="accent6">
                    <a:lumMod val="50000"/>
                  </a:schemeClr>
                </a:solidFill>
                <a:highlight>
                  <a:srgbClr val="FFFFFF"/>
                </a:highlight>
                <a:latin typeface="Arial" panose="020B0604020202020204" pitchFamily="34" charset="0"/>
                <a:cs typeface="Arial" panose="020B0604020202020204" pitchFamily="34" charset="0"/>
              </a:rPr>
              <a:t>lack of referral to treatment</a:t>
            </a:r>
          </a:p>
          <a:p>
            <a:pPr lvl="1" indent="-317500">
              <a:lnSpc>
                <a:spcPct val="115000"/>
              </a:lnSpc>
              <a:spcBef>
                <a:spcPts val="0"/>
              </a:spcBef>
              <a:buSzPts val="1400"/>
              <a:buFont typeface="Arial" panose="020B0604020202020204" pitchFamily="34" charset="0"/>
              <a:buChar char="•"/>
            </a:pPr>
            <a:r>
              <a:rPr lang="en-US" sz="2800" dirty="0">
                <a:solidFill>
                  <a:schemeClr val="accent6">
                    <a:lumMod val="50000"/>
                  </a:schemeClr>
                </a:solidFill>
                <a:highlight>
                  <a:srgbClr val="FFFFFF"/>
                </a:highlight>
                <a:latin typeface="Arial" panose="020B0604020202020204" pitchFamily="34" charset="0"/>
                <a:cs typeface="Arial" panose="020B0604020202020204" pitchFamily="34" charset="0"/>
              </a:rPr>
              <a:t>lack of available treatment facilities, and stigma</a:t>
            </a:r>
            <a:r>
              <a:rPr lang="en-US" sz="2800" baseline="30000" dirty="0">
                <a:solidFill>
                  <a:schemeClr val="accent6">
                    <a:lumMod val="50000"/>
                  </a:schemeClr>
                </a:solidFill>
                <a:highlight>
                  <a:srgbClr val="FFFFFF"/>
                </a:highlight>
                <a:latin typeface="Arial" panose="020B0604020202020204" pitchFamily="34" charset="0"/>
                <a:cs typeface="Arial" panose="020B0604020202020204" pitchFamily="34" charset="0"/>
              </a:rPr>
              <a:t>(16)</a:t>
            </a:r>
            <a:endParaRPr sz="2800" dirty="0">
              <a:solidFill>
                <a:schemeClr val="accent6">
                  <a:lumMod val="50000"/>
                </a:schemeClr>
              </a:solidFill>
              <a:highlight>
                <a:srgbClr val="FFFFFF"/>
              </a:highlight>
              <a:latin typeface="Arial" panose="020B0604020202020204" pitchFamily="34" charset="0"/>
              <a:cs typeface="Arial" panose="020B0604020202020204" pitchFamily="34" charset="0"/>
            </a:endParaRPr>
          </a:p>
          <a:p>
            <a:pPr marL="0" lvl="0" indent="0" algn="l" rtl="0">
              <a:spcBef>
                <a:spcPts val="1001"/>
              </a:spcBef>
              <a:spcAft>
                <a:spcPts val="0"/>
              </a:spcAft>
              <a:buNone/>
            </a:pPr>
            <a:endParaRPr dirty="0">
              <a:solidFill>
                <a:schemeClr val="accent6">
                  <a:lumMod val="50000"/>
                </a:schemeClr>
              </a:solidFill>
            </a:endParaRPr>
          </a:p>
        </p:txBody>
      </p:sp>
      <p:sp>
        <p:nvSpPr>
          <p:cNvPr id="233" name="Google Shape;233;g2f588b18109_0_67"/>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pic>
        <p:nvPicPr>
          <p:cNvPr id="234" name="Google Shape;234;g2f588b18109_0_67"/>
          <p:cNvPicPr preferRelativeResize="0"/>
          <p:nvPr/>
        </p:nvPicPr>
        <p:blipFill>
          <a:blip r:embed="rId3">
            <a:alphaModFix/>
          </a:blip>
          <a:stretch>
            <a:fillRect/>
          </a:stretch>
        </p:blipFill>
        <p:spPr>
          <a:xfrm>
            <a:off x="6108000" y="1843184"/>
            <a:ext cx="5931601" cy="2467970"/>
          </a:xfrm>
          <a:prstGeom prst="rect">
            <a:avLst/>
          </a:prstGeom>
          <a:noFill/>
          <a:ln>
            <a:noFill/>
          </a:ln>
        </p:spPr>
      </p:pic>
      <p:sp>
        <p:nvSpPr>
          <p:cNvPr id="2" name="Google Shape;86;p2">
            <a:extLst>
              <a:ext uri="{FF2B5EF4-FFF2-40B4-BE49-F238E27FC236}">
                <a16:creationId xmlns:a16="http://schemas.microsoft.com/office/drawing/2014/main" id="{E10343C5-0372-01BB-48E2-5F135490479B}"/>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TextBox 2">
            <a:extLst>
              <a:ext uri="{FF2B5EF4-FFF2-40B4-BE49-F238E27FC236}">
                <a16:creationId xmlns:a16="http://schemas.microsoft.com/office/drawing/2014/main" id="{C795B5DE-C872-EB32-13F6-AE1331D14E75}"/>
              </a:ext>
            </a:extLst>
          </p:cNvPr>
          <p:cNvSpPr txBox="1"/>
          <p:nvPr/>
        </p:nvSpPr>
        <p:spPr>
          <a:xfrm>
            <a:off x="6423128" y="4328174"/>
            <a:ext cx="5301343" cy="261610"/>
          </a:xfrm>
          <a:prstGeom prst="rect">
            <a:avLst/>
          </a:prstGeom>
          <a:noFill/>
        </p:spPr>
        <p:txBody>
          <a:bodyPr wrap="square" rtlCol="0">
            <a:spAutoFit/>
          </a:bodyPr>
          <a:lstStyle/>
          <a:p>
            <a:pPr algn="ctr"/>
            <a:r>
              <a:rPr lang="en-US" sz="1050" b="1" dirty="0"/>
              <a:t>Figure 1. </a:t>
            </a:r>
            <a:r>
              <a:rPr lang="en-US" sz="1050" dirty="0"/>
              <a:t>ASAM ad for treating addiction</a:t>
            </a:r>
            <a:r>
              <a:rPr lang="en-US" sz="1050" baseline="30000" dirty="0"/>
              <a:t>(17)</a:t>
            </a:r>
            <a:endParaRPr lang="en-US" sz="1050" b="1" baseline="30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f735024f2c_0_24"/>
          <p:cNvSpPr txBox="1">
            <a:spLocks noGrp="1"/>
          </p:cNvSpPr>
          <p:nvPr>
            <p:ph type="title"/>
          </p:nvPr>
        </p:nvSpPr>
        <p:spPr>
          <a:xfrm>
            <a:off x="838200" y="641684"/>
            <a:ext cx="10515600" cy="104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dirty="0"/>
          </a:p>
        </p:txBody>
      </p:sp>
      <p:pic>
        <p:nvPicPr>
          <p:cNvPr id="397" name="Google Shape;397;g2f735024f2c_0_24"/>
          <p:cNvPicPr preferRelativeResize="0"/>
          <p:nvPr/>
        </p:nvPicPr>
        <p:blipFill>
          <a:blip r:embed="rId3">
            <a:alphaModFix/>
          </a:blip>
          <a:stretch>
            <a:fillRect/>
          </a:stretch>
        </p:blipFill>
        <p:spPr>
          <a:xfrm>
            <a:off x="123729" y="780980"/>
            <a:ext cx="11944542" cy="5296040"/>
          </a:xfrm>
          <a:prstGeom prst="rect">
            <a:avLst/>
          </a:prstGeom>
          <a:noFill/>
          <a:ln>
            <a:noFill/>
          </a:ln>
        </p:spPr>
      </p:pic>
      <p:sp>
        <p:nvSpPr>
          <p:cNvPr id="2" name="Google Shape;86;p2">
            <a:extLst>
              <a:ext uri="{FF2B5EF4-FFF2-40B4-BE49-F238E27FC236}">
                <a16:creationId xmlns:a16="http://schemas.microsoft.com/office/drawing/2014/main" id="{F1096664-CECF-1044-FC67-360988EC9AD6}"/>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TextBox 2">
            <a:extLst>
              <a:ext uri="{FF2B5EF4-FFF2-40B4-BE49-F238E27FC236}">
                <a16:creationId xmlns:a16="http://schemas.microsoft.com/office/drawing/2014/main" id="{48C13254-A71C-F985-009C-13972240673F}"/>
              </a:ext>
            </a:extLst>
          </p:cNvPr>
          <p:cNvSpPr txBox="1"/>
          <p:nvPr/>
        </p:nvSpPr>
        <p:spPr>
          <a:xfrm>
            <a:off x="5116531" y="5506949"/>
            <a:ext cx="3842534" cy="261610"/>
          </a:xfrm>
          <a:prstGeom prst="rect">
            <a:avLst/>
          </a:prstGeom>
          <a:noFill/>
        </p:spPr>
        <p:txBody>
          <a:bodyPr wrap="square" rtlCol="0">
            <a:spAutoFit/>
          </a:bodyPr>
          <a:lstStyle/>
          <a:p>
            <a:pPr algn="ctr"/>
            <a:r>
              <a:rPr lang="en-US" sz="1050" b="1" dirty="0"/>
              <a:t>Figure 2. </a:t>
            </a:r>
            <a:r>
              <a:rPr lang="en-US" sz="1050" dirty="0"/>
              <a:t>NIAAA Model on Co-Occurring Disorders</a:t>
            </a:r>
            <a:r>
              <a:rPr lang="en-US" sz="1050" baseline="30000" dirty="0"/>
              <a:t>(18)</a:t>
            </a:r>
            <a:endParaRPr lang="en-US" sz="10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3EC4-05C4-5FD1-DF25-62F18907459F}"/>
              </a:ext>
            </a:extLst>
          </p:cNvPr>
          <p:cNvSpPr>
            <a:spLocks noGrp="1"/>
          </p:cNvSpPr>
          <p:nvPr>
            <p:ph type="title"/>
          </p:nvPr>
        </p:nvSpPr>
        <p:spPr>
          <a:xfrm>
            <a:off x="453526" y="253101"/>
            <a:ext cx="10515601" cy="264692"/>
          </a:xfrm>
        </p:spPr>
        <p:txBody>
          <a:bodyPr>
            <a:noAutofit/>
          </a:bodyPr>
          <a:lstStyle/>
          <a:p>
            <a:r>
              <a:rPr lang="en-US" sz="3600" dirty="0">
                <a:latin typeface="+mj-lt"/>
              </a:rPr>
              <a:t>Baseline AUD Treatment in Primary Care </a:t>
            </a:r>
          </a:p>
        </p:txBody>
      </p:sp>
      <p:sp>
        <p:nvSpPr>
          <p:cNvPr id="3" name="Text Placeholder 2">
            <a:extLst>
              <a:ext uri="{FF2B5EF4-FFF2-40B4-BE49-F238E27FC236}">
                <a16:creationId xmlns:a16="http://schemas.microsoft.com/office/drawing/2014/main" id="{E135D2B1-F969-33F7-04A8-1EB6FF8405FC}"/>
              </a:ext>
            </a:extLst>
          </p:cNvPr>
          <p:cNvSpPr>
            <a:spLocks noGrp="1"/>
          </p:cNvSpPr>
          <p:nvPr>
            <p:ph type="body" idx="1"/>
          </p:nvPr>
        </p:nvSpPr>
        <p:spPr>
          <a:xfrm>
            <a:off x="152400" y="1227222"/>
            <a:ext cx="7920789" cy="4800599"/>
          </a:xfrm>
        </p:spPr>
        <p:txBody>
          <a:bodyPr>
            <a:noAutofit/>
          </a:bodyPr>
          <a:lstStyle/>
          <a:p>
            <a:r>
              <a:rPr lang="en-US" sz="2000" u="sng" dirty="0">
                <a:solidFill>
                  <a:schemeClr val="accent6">
                    <a:lumMod val="50000"/>
                  </a:schemeClr>
                </a:solidFill>
                <a:latin typeface="Arial" panose="020B0604020202020204" pitchFamily="34" charset="0"/>
                <a:cs typeface="Arial" panose="020B0604020202020204" pitchFamily="34" charset="0"/>
              </a:rPr>
              <a:t>Screening</a:t>
            </a:r>
            <a:r>
              <a:rPr lang="en-US" sz="2000" dirty="0">
                <a:solidFill>
                  <a:schemeClr val="accent6">
                    <a:lumMod val="50000"/>
                  </a:schemeClr>
                </a:solidFill>
                <a:latin typeface="Arial" panose="020B0604020202020204" pitchFamily="34" charset="0"/>
                <a:cs typeface="Arial" panose="020B0604020202020204" pitchFamily="34" charset="0"/>
              </a:rPr>
              <a:t> - USPSTF and SAMHSA recommend routine AUDIT or CAGE screenings in primary care </a:t>
            </a:r>
            <a:endParaRPr lang="en-US" sz="2000" dirty="0">
              <a:solidFill>
                <a:schemeClr val="accent6">
                  <a:lumMod val="50000"/>
                </a:schemeClr>
              </a:solidFill>
              <a:highlight>
                <a:schemeClr val="lt1"/>
              </a:highlight>
              <a:latin typeface="Arial" panose="020B0604020202020204" pitchFamily="34" charset="0"/>
              <a:cs typeface="Arial" panose="020B0604020202020204" pitchFamily="34" charset="0"/>
            </a:endParaRPr>
          </a:p>
          <a:p>
            <a:r>
              <a:rPr lang="en-US" sz="2000" u="sng" dirty="0">
                <a:solidFill>
                  <a:schemeClr val="accent6">
                    <a:lumMod val="50000"/>
                  </a:schemeClr>
                </a:solidFill>
                <a:latin typeface="Arial" panose="020B0604020202020204" pitchFamily="34" charset="0"/>
                <a:cs typeface="Arial" panose="020B0604020202020204" pitchFamily="34" charset="0"/>
              </a:rPr>
              <a:t>SBIRT</a:t>
            </a:r>
            <a:r>
              <a:rPr lang="en-US" sz="2000" dirty="0">
                <a:solidFill>
                  <a:schemeClr val="accent6">
                    <a:lumMod val="50000"/>
                  </a:schemeClr>
                </a:solidFill>
                <a:latin typeface="Arial" panose="020B0604020202020204" pitchFamily="34" charset="0"/>
                <a:cs typeface="Arial" panose="020B0604020202020204" pitchFamily="34" charset="0"/>
              </a:rPr>
              <a:t> (Screening, Brief Intervention, Referral, Treatment) – includes screening for alcohol misuse and level of risk, offering a brief outpatient intervention to help patients understand the need to manage alcohol use, and referrals to SUD treatment programs for more specialized assessment or intervention.</a:t>
            </a:r>
          </a:p>
          <a:p>
            <a:r>
              <a:rPr lang="en-US" sz="2000" u="sng" dirty="0">
                <a:solidFill>
                  <a:schemeClr val="accent6">
                    <a:lumMod val="50000"/>
                  </a:schemeClr>
                </a:solidFill>
                <a:latin typeface="Arial" panose="020B0604020202020204" pitchFamily="34" charset="0"/>
                <a:cs typeface="Arial" panose="020B0604020202020204" pitchFamily="34" charset="0"/>
              </a:rPr>
              <a:t>Motivational Interviewing</a:t>
            </a:r>
            <a:r>
              <a:rPr lang="en-US" sz="2000" dirty="0">
                <a:solidFill>
                  <a:schemeClr val="accent6">
                    <a:lumMod val="50000"/>
                  </a:schemeClr>
                </a:solidFill>
                <a:latin typeface="Arial" panose="020B0604020202020204" pitchFamily="34" charset="0"/>
                <a:cs typeface="Arial" panose="020B0604020202020204" pitchFamily="34" charset="0"/>
              </a:rPr>
              <a:t> - Meta-analyses and systematic reviews have found that brief interventions, especially those based on the principles of motivational interviewing, are effective in the treatment of alcohol use disorder, including</a:t>
            </a:r>
          </a:p>
          <a:p>
            <a:pPr lvl="1"/>
            <a:r>
              <a:rPr lang="en-US" sz="1800" dirty="0">
                <a:solidFill>
                  <a:schemeClr val="accent6">
                    <a:lumMod val="50000"/>
                  </a:schemeClr>
                </a:solidFill>
                <a:latin typeface="Arial" panose="020B0604020202020204" pitchFamily="34" charset="0"/>
                <a:cs typeface="Arial" panose="020B0604020202020204" pitchFamily="34" charset="0"/>
              </a:rPr>
              <a:t>self-monitoring of alcohol use, </a:t>
            </a:r>
          </a:p>
          <a:p>
            <a:pPr lvl="1"/>
            <a:r>
              <a:rPr lang="en-US" sz="1800" dirty="0">
                <a:solidFill>
                  <a:schemeClr val="accent6">
                    <a:lumMod val="50000"/>
                  </a:schemeClr>
                </a:solidFill>
                <a:latin typeface="Arial" panose="020B0604020202020204" pitchFamily="34" charset="0"/>
                <a:cs typeface="Arial" panose="020B0604020202020204" pitchFamily="34" charset="0"/>
              </a:rPr>
              <a:t>increasing awareness of high-risk situations, </a:t>
            </a:r>
          </a:p>
          <a:p>
            <a:pPr lvl="1"/>
            <a:r>
              <a:rPr lang="en-US" sz="1800" dirty="0">
                <a:solidFill>
                  <a:schemeClr val="accent6">
                    <a:lumMod val="50000"/>
                  </a:schemeClr>
                </a:solidFill>
                <a:latin typeface="Arial" panose="020B0604020202020204" pitchFamily="34" charset="0"/>
                <a:cs typeface="Arial" panose="020B0604020202020204" pitchFamily="34" charset="0"/>
              </a:rPr>
              <a:t>and training in cognitive and behavioral techniques in relation to MI</a:t>
            </a:r>
            <a:r>
              <a:rPr lang="en-US" sz="1800" baseline="30000" dirty="0">
                <a:solidFill>
                  <a:schemeClr val="accent6">
                    <a:lumMod val="50000"/>
                  </a:schemeClr>
                </a:solidFill>
                <a:latin typeface="Arial" panose="020B0604020202020204" pitchFamily="34" charset="0"/>
                <a:cs typeface="Arial" panose="020B0604020202020204" pitchFamily="34" charset="0"/>
              </a:rPr>
              <a:t>(19)</a:t>
            </a:r>
            <a:endParaRPr lang="en-US" sz="1800" dirty="0">
              <a:solidFill>
                <a:schemeClr val="accent6">
                  <a:lumMod val="5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9AE51DF-A12B-F3EC-D8BF-F638A08CC622}"/>
              </a:ext>
            </a:extLst>
          </p:cNvPr>
          <p:cNvPicPr>
            <a:picLocks noChangeAspect="1"/>
          </p:cNvPicPr>
          <p:nvPr/>
        </p:nvPicPr>
        <p:blipFill>
          <a:blip r:embed="rId3"/>
          <a:stretch>
            <a:fillRect/>
          </a:stretch>
        </p:blipFill>
        <p:spPr>
          <a:xfrm>
            <a:off x="8172011" y="1065879"/>
            <a:ext cx="4019989" cy="4961942"/>
          </a:xfrm>
          <a:prstGeom prst="rect">
            <a:avLst/>
          </a:prstGeom>
        </p:spPr>
      </p:pic>
      <p:sp>
        <p:nvSpPr>
          <p:cNvPr id="4" name="Google Shape;86;p2">
            <a:extLst>
              <a:ext uri="{FF2B5EF4-FFF2-40B4-BE49-F238E27FC236}">
                <a16:creationId xmlns:a16="http://schemas.microsoft.com/office/drawing/2014/main" id="{AB1368A9-C3DF-59FD-BBB2-CC861E4BC3CC}"/>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6" name="TextBox 5">
            <a:extLst>
              <a:ext uri="{FF2B5EF4-FFF2-40B4-BE49-F238E27FC236}">
                <a16:creationId xmlns:a16="http://schemas.microsoft.com/office/drawing/2014/main" id="{F16D9D1C-B871-8864-1588-A7D4D1236A2D}"/>
              </a:ext>
            </a:extLst>
          </p:cNvPr>
          <p:cNvSpPr txBox="1"/>
          <p:nvPr/>
        </p:nvSpPr>
        <p:spPr>
          <a:xfrm>
            <a:off x="8527551" y="6027821"/>
            <a:ext cx="3512049" cy="261610"/>
          </a:xfrm>
          <a:prstGeom prst="rect">
            <a:avLst/>
          </a:prstGeom>
          <a:noFill/>
        </p:spPr>
        <p:txBody>
          <a:bodyPr wrap="square" rtlCol="0">
            <a:spAutoFit/>
          </a:bodyPr>
          <a:lstStyle/>
          <a:p>
            <a:pPr algn="ctr"/>
            <a:r>
              <a:rPr lang="en-US" sz="1050" b="1" dirty="0"/>
              <a:t>Figure 3. </a:t>
            </a:r>
            <a:r>
              <a:rPr lang="en-US" sz="1050" dirty="0"/>
              <a:t>RI SBIRT poster for substance use</a:t>
            </a:r>
            <a:r>
              <a:rPr lang="en-US" sz="1050" baseline="30000" dirty="0"/>
              <a:t>(20)</a:t>
            </a:r>
            <a:endParaRPr lang="en-US" sz="1050" b="1" dirty="0"/>
          </a:p>
        </p:txBody>
      </p:sp>
    </p:spTree>
    <p:extLst>
      <p:ext uri="{BB962C8B-B14F-4D97-AF65-F5344CB8AC3E}">
        <p14:creationId xmlns:p14="http://schemas.microsoft.com/office/powerpoint/2010/main" val="1200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D38F-92EB-E174-3847-6B9486EF444A}"/>
              </a:ext>
            </a:extLst>
          </p:cNvPr>
          <p:cNvSpPr>
            <a:spLocks noGrp="1"/>
          </p:cNvSpPr>
          <p:nvPr>
            <p:ph type="title"/>
          </p:nvPr>
        </p:nvSpPr>
        <p:spPr>
          <a:xfrm>
            <a:off x="596012" y="147555"/>
            <a:ext cx="10420856" cy="590576"/>
          </a:xfrm>
        </p:spPr>
        <p:txBody>
          <a:bodyPr wrap="square" anchor="ctr">
            <a:normAutofit fontScale="90000"/>
          </a:bodyPr>
          <a:lstStyle/>
          <a:p>
            <a:r>
              <a:rPr lang="en-US" dirty="0">
                <a:latin typeface="+mj-lt"/>
              </a:rPr>
              <a:t>Team-based care in Treating AUD</a:t>
            </a:r>
          </a:p>
        </p:txBody>
      </p:sp>
      <p:graphicFrame>
        <p:nvGraphicFramePr>
          <p:cNvPr id="5" name="Text Placeholder 2">
            <a:extLst>
              <a:ext uri="{FF2B5EF4-FFF2-40B4-BE49-F238E27FC236}">
                <a16:creationId xmlns:a16="http://schemas.microsoft.com/office/drawing/2014/main" id="{EBA6BC81-9802-7D4D-149A-49704954000A}"/>
              </a:ext>
            </a:extLst>
          </p:cNvPr>
          <p:cNvGraphicFramePr/>
          <p:nvPr>
            <p:extLst>
              <p:ext uri="{D42A27DB-BD31-4B8C-83A1-F6EECF244321}">
                <p14:modId xmlns:p14="http://schemas.microsoft.com/office/powerpoint/2010/main" val="3236686190"/>
              </p:ext>
            </p:extLst>
          </p:nvPr>
        </p:nvGraphicFramePr>
        <p:xfrm>
          <a:off x="-502920" y="147555"/>
          <a:ext cx="12435840"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86;p2">
            <a:extLst>
              <a:ext uri="{FF2B5EF4-FFF2-40B4-BE49-F238E27FC236}">
                <a16:creationId xmlns:a16="http://schemas.microsoft.com/office/drawing/2014/main" id="{09F11717-2195-49A8-D50F-9FB488E2F56B}"/>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496196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f735024f2c_0_37"/>
          <p:cNvSpPr txBox="1">
            <a:spLocks noGrp="1"/>
          </p:cNvSpPr>
          <p:nvPr>
            <p:ph type="title"/>
          </p:nvPr>
        </p:nvSpPr>
        <p:spPr>
          <a:xfrm>
            <a:off x="672028" y="101858"/>
            <a:ext cx="10329231" cy="681174"/>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latin typeface="+mj-lt"/>
              </a:rPr>
              <a:t>AUD Treatment: IBH</a:t>
            </a:r>
            <a:endParaRPr sz="3600" dirty="0">
              <a:latin typeface="+mj-lt"/>
            </a:endParaRPr>
          </a:p>
        </p:txBody>
      </p:sp>
      <p:pic>
        <p:nvPicPr>
          <p:cNvPr id="4" name="Google Shape;389;g2f735024f2c_0_18">
            <a:extLst>
              <a:ext uri="{FF2B5EF4-FFF2-40B4-BE49-F238E27FC236}">
                <a16:creationId xmlns:a16="http://schemas.microsoft.com/office/drawing/2014/main" id="{404C1CD3-C533-607E-CF4D-84EE8AEF89FD}"/>
              </a:ext>
            </a:extLst>
          </p:cNvPr>
          <p:cNvPicPr preferRelativeResize="0"/>
          <p:nvPr/>
        </p:nvPicPr>
        <p:blipFill>
          <a:blip r:embed="rId3">
            <a:alphaModFix/>
          </a:blip>
          <a:stretch>
            <a:fillRect/>
          </a:stretch>
        </p:blipFill>
        <p:spPr>
          <a:xfrm>
            <a:off x="2404558" y="690565"/>
            <a:ext cx="7036156" cy="5330092"/>
          </a:xfrm>
          <a:prstGeom prst="rect">
            <a:avLst/>
          </a:prstGeom>
          <a:noFill/>
          <a:ln>
            <a:noFill/>
          </a:ln>
        </p:spPr>
      </p:pic>
      <p:sp>
        <p:nvSpPr>
          <p:cNvPr id="2" name="TextBox 1">
            <a:extLst>
              <a:ext uri="{FF2B5EF4-FFF2-40B4-BE49-F238E27FC236}">
                <a16:creationId xmlns:a16="http://schemas.microsoft.com/office/drawing/2014/main" id="{7004AD28-0C27-2552-51E8-DCEC03CF0348}"/>
              </a:ext>
            </a:extLst>
          </p:cNvPr>
          <p:cNvSpPr txBox="1"/>
          <p:nvPr/>
        </p:nvSpPr>
        <p:spPr>
          <a:xfrm>
            <a:off x="4613097" y="6036630"/>
            <a:ext cx="3698696" cy="261610"/>
          </a:xfrm>
          <a:prstGeom prst="rect">
            <a:avLst/>
          </a:prstGeom>
          <a:noFill/>
        </p:spPr>
        <p:txBody>
          <a:bodyPr wrap="square" rtlCol="0">
            <a:spAutoFit/>
          </a:bodyPr>
          <a:lstStyle/>
          <a:p>
            <a:r>
              <a:rPr lang="en-US" sz="1050" b="1" dirty="0"/>
              <a:t>Figure 4. </a:t>
            </a:r>
            <a:r>
              <a:rPr lang="en-US" sz="1050" dirty="0"/>
              <a:t>Desert Cove Recovery Poster</a:t>
            </a:r>
            <a:r>
              <a:rPr lang="en-US" sz="1050" baseline="30000" dirty="0"/>
              <a:t>(21)</a:t>
            </a:r>
            <a:endParaRPr lang="en-US" sz="1050" b="1" dirty="0"/>
          </a:p>
        </p:txBody>
      </p:sp>
      <p:sp>
        <p:nvSpPr>
          <p:cNvPr id="3" name="Google Shape;86;p2">
            <a:extLst>
              <a:ext uri="{FF2B5EF4-FFF2-40B4-BE49-F238E27FC236}">
                <a16:creationId xmlns:a16="http://schemas.microsoft.com/office/drawing/2014/main" id="{D5A9DBB4-139B-A241-7051-E350EDA7CBE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81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f735024f2c_0_37"/>
          <p:cNvSpPr txBox="1">
            <a:spLocks noGrp="1"/>
          </p:cNvSpPr>
          <p:nvPr>
            <p:ph type="title"/>
          </p:nvPr>
        </p:nvSpPr>
        <p:spPr>
          <a:xfrm>
            <a:off x="672028" y="101858"/>
            <a:ext cx="10329231" cy="681174"/>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latin typeface="+mj-lt"/>
              </a:rPr>
              <a:t>AUD Treatment: Collaborative Care </a:t>
            </a:r>
            <a:r>
              <a:rPr lang="en-US" sz="2400" dirty="0">
                <a:latin typeface="+mj-lt"/>
              </a:rPr>
              <a:t>(</a:t>
            </a:r>
            <a:r>
              <a:rPr lang="en-US" sz="2400" dirty="0" err="1">
                <a:latin typeface="+mj-lt"/>
              </a:rPr>
              <a:t>CoCM</a:t>
            </a:r>
            <a:r>
              <a:rPr lang="en-US" sz="2400" dirty="0">
                <a:latin typeface="+mj-lt"/>
              </a:rPr>
              <a:t>)</a:t>
            </a:r>
            <a:endParaRPr sz="2400" dirty="0">
              <a:latin typeface="+mj-lt"/>
            </a:endParaRPr>
          </a:p>
        </p:txBody>
      </p:sp>
      <p:sp>
        <p:nvSpPr>
          <p:cNvPr id="5" name="TextBox 4">
            <a:extLst>
              <a:ext uri="{FF2B5EF4-FFF2-40B4-BE49-F238E27FC236}">
                <a16:creationId xmlns:a16="http://schemas.microsoft.com/office/drawing/2014/main" id="{41896762-03D5-D32E-F5C0-C5C426762076}"/>
              </a:ext>
            </a:extLst>
          </p:cNvPr>
          <p:cNvSpPr txBox="1"/>
          <p:nvPr/>
        </p:nvSpPr>
        <p:spPr>
          <a:xfrm>
            <a:off x="672028" y="783032"/>
            <a:ext cx="10835028" cy="53609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indent="-342900">
              <a:lnSpc>
                <a:spcPct val="90000"/>
              </a:lnSpc>
              <a:spcBef>
                <a:spcPts val="1001"/>
              </a:spcBef>
              <a:buClr>
                <a:schemeClr val="dk1"/>
              </a:buClr>
              <a:buSzPts val="1800"/>
              <a:buChar char="•"/>
              <a:defRPr sz="2000" u="sng">
                <a:solidFill>
                  <a:schemeClr val="accent6"/>
                </a:solidFill>
                <a:latin typeface="Arial" panose="020B0604020202020204" pitchFamily="34" charset="0"/>
                <a:ea typeface="Calibri"/>
                <a:cs typeface="Arial" panose="020B0604020202020204" pitchFamily="34" charset="0"/>
                <a:sym typeface="Calibri"/>
              </a:defRPr>
            </a:lvl1pPr>
            <a:lvl2pPr marL="914400" indent="-342900">
              <a:lnSpc>
                <a:spcPct val="90000"/>
              </a:lnSpc>
              <a:spcBef>
                <a:spcPts val="499"/>
              </a:spcBef>
              <a:buClr>
                <a:schemeClr val="dk1"/>
              </a:buClr>
              <a:buSzPts val="1800"/>
              <a:buChar char="•"/>
              <a:defRPr sz="1800">
                <a:solidFill>
                  <a:schemeClr val="accent6"/>
                </a:solidFill>
                <a:latin typeface="Arial" panose="020B0604020202020204" pitchFamily="34" charset="0"/>
                <a:ea typeface="Calibri"/>
                <a:cs typeface="Arial" panose="020B0604020202020204" pitchFamily="34" charset="0"/>
                <a:sym typeface="Calibri"/>
              </a:defRPr>
            </a:lvl2pPr>
            <a:lvl3pPr marL="1371600" indent="-342900">
              <a:lnSpc>
                <a:spcPct val="90000"/>
              </a:lnSpc>
              <a:spcBef>
                <a:spcPts val="499"/>
              </a:spcBef>
              <a:buClr>
                <a:schemeClr val="dk1"/>
              </a:buClr>
              <a:buSzPts val="1800"/>
              <a:buChar char="•"/>
              <a:defRPr sz="2001">
                <a:solidFill>
                  <a:schemeClr val="dk1"/>
                </a:solidFill>
                <a:latin typeface="Calibri"/>
                <a:ea typeface="Calibri"/>
                <a:cs typeface="Calibri"/>
                <a:sym typeface="Calibri"/>
              </a:defRPr>
            </a:lvl3pPr>
            <a:lvl4pPr marL="18288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4pPr>
            <a:lvl5pPr marL="22860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5pPr>
            <a:lvl6pPr marL="27432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6pPr>
            <a:lvl7pPr marL="32004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7pPr>
            <a:lvl8pPr marL="36576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8pPr>
            <a:lvl9pPr marL="41148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9pPr>
          </a:lstStyle>
          <a:p>
            <a:pPr marL="114300" indent="0">
              <a:buNone/>
            </a:pPr>
            <a:r>
              <a:rPr lang="en-US" b="1" dirty="0">
                <a:solidFill>
                  <a:schemeClr val="accent6">
                    <a:lumMod val="50000"/>
                  </a:schemeClr>
                </a:solidFill>
              </a:rPr>
              <a:t>The SUMMIT Randomized Clinical Trial:</a:t>
            </a:r>
          </a:p>
          <a:p>
            <a:r>
              <a:rPr lang="en-US" dirty="0">
                <a:solidFill>
                  <a:schemeClr val="accent6">
                    <a:lumMod val="50000"/>
                  </a:schemeClr>
                </a:solidFill>
              </a:rPr>
              <a:t>Objective</a:t>
            </a:r>
            <a:r>
              <a:rPr lang="en-US" u="none" dirty="0">
                <a:solidFill>
                  <a:schemeClr val="accent6">
                    <a:lumMod val="50000"/>
                  </a:schemeClr>
                </a:solidFill>
              </a:rPr>
              <a:t>: determine whether </a:t>
            </a:r>
            <a:r>
              <a:rPr lang="en-US" u="none" dirty="0" err="1">
                <a:solidFill>
                  <a:schemeClr val="accent6">
                    <a:lumMod val="50000"/>
                  </a:schemeClr>
                </a:solidFill>
              </a:rPr>
              <a:t>CoCM</a:t>
            </a:r>
            <a:r>
              <a:rPr lang="en-US" u="none" dirty="0">
                <a:solidFill>
                  <a:schemeClr val="accent6">
                    <a:lumMod val="50000"/>
                  </a:schemeClr>
                </a:solidFill>
              </a:rPr>
              <a:t> improves delivery of evidence-based treatments for OAUD and increases self-reported abstinence compared with usual primary care</a:t>
            </a:r>
          </a:p>
          <a:p>
            <a:r>
              <a:rPr lang="en-US" dirty="0">
                <a:solidFill>
                  <a:schemeClr val="accent6">
                    <a:lumMod val="50000"/>
                  </a:schemeClr>
                </a:solidFill>
              </a:rPr>
              <a:t>Design</a:t>
            </a:r>
            <a:r>
              <a:rPr lang="en-US" u="none" dirty="0">
                <a:solidFill>
                  <a:schemeClr val="accent6">
                    <a:lumMod val="50000"/>
                  </a:schemeClr>
                </a:solidFill>
              </a:rPr>
              <a:t>: 377 primary care patients in 2 clinics for 6 months; 187 were randomized to </a:t>
            </a:r>
            <a:r>
              <a:rPr lang="en-US" u="none" dirty="0" err="1">
                <a:solidFill>
                  <a:schemeClr val="accent6">
                    <a:lumMod val="50000"/>
                  </a:schemeClr>
                </a:solidFill>
              </a:rPr>
              <a:t>CoCM</a:t>
            </a:r>
            <a:r>
              <a:rPr lang="en-US" u="none" dirty="0">
                <a:solidFill>
                  <a:schemeClr val="accent6">
                    <a:lumMod val="50000"/>
                  </a:schemeClr>
                </a:solidFill>
              </a:rPr>
              <a:t>; 190 randomized to usual care</a:t>
            </a:r>
          </a:p>
          <a:p>
            <a:r>
              <a:rPr lang="en-US" dirty="0">
                <a:solidFill>
                  <a:schemeClr val="accent6">
                    <a:lumMod val="50000"/>
                  </a:schemeClr>
                </a:solidFill>
              </a:rPr>
              <a:t>Interventions</a:t>
            </a:r>
            <a:r>
              <a:rPr lang="en-US" u="none" dirty="0">
                <a:solidFill>
                  <a:schemeClr val="accent6">
                    <a:lumMod val="50000"/>
                  </a:schemeClr>
                </a:solidFill>
              </a:rPr>
              <a:t>: </a:t>
            </a:r>
            <a:r>
              <a:rPr lang="en-US" u="none" dirty="0" err="1">
                <a:solidFill>
                  <a:schemeClr val="accent6">
                    <a:lumMod val="50000"/>
                  </a:schemeClr>
                </a:solidFill>
              </a:rPr>
              <a:t>CoCM</a:t>
            </a:r>
            <a:r>
              <a:rPr lang="en-US" u="none" dirty="0">
                <a:solidFill>
                  <a:schemeClr val="accent6">
                    <a:lumMod val="50000"/>
                  </a:schemeClr>
                </a:solidFill>
              </a:rPr>
              <a:t> interventions were designed to increase the delivery of either a 6-session brief psychotherapy treatment and/or medication-assisted treatment (naltrexone for AUD); usual care patients were told the clinic provided treatment, given a number for appointment scheduling and list of community referrals. </a:t>
            </a:r>
          </a:p>
          <a:p>
            <a:r>
              <a:rPr lang="en-US" dirty="0">
                <a:solidFill>
                  <a:schemeClr val="accent6">
                    <a:lumMod val="50000"/>
                  </a:schemeClr>
                </a:solidFill>
              </a:rPr>
              <a:t>Results</a:t>
            </a:r>
            <a:r>
              <a:rPr lang="en-US" u="none" dirty="0">
                <a:solidFill>
                  <a:schemeClr val="accent6">
                    <a:lumMod val="50000"/>
                  </a:schemeClr>
                </a:solidFill>
              </a:rPr>
              <a:t>: Proportion of participants in the </a:t>
            </a:r>
            <a:r>
              <a:rPr lang="en-US" u="none" dirty="0" err="1">
                <a:solidFill>
                  <a:schemeClr val="accent6">
                    <a:lumMod val="50000"/>
                  </a:schemeClr>
                </a:solidFill>
              </a:rPr>
              <a:t>CoCM</a:t>
            </a:r>
            <a:r>
              <a:rPr lang="en-US" u="none" dirty="0">
                <a:solidFill>
                  <a:schemeClr val="accent6">
                    <a:lumMod val="50000"/>
                  </a:schemeClr>
                </a:solidFill>
              </a:rPr>
              <a:t> group that received any treatment was higher in </a:t>
            </a:r>
            <a:r>
              <a:rPr lang="en-US" u="none" dirty="0" err="1">
                <a:solidFill>
                  <a:schemeClr val="accent6">
                    <a:lumMod val="50000"/>
                  </a:schemeClr>
                </a:solidFill>
              </a:rPr>
              <a:t>CoCM</a:t>
            </a:r>
            <a:r>
              <a:rPr lang="en-US" u="none" dirty="0">
                <a:solidFill>
                  <a:schemeClr val="accent6">
                    <a:lumMod val="50000"/>
                  </a:schemeClr>
                </a:solidFill>
              </a:rPr>
              <a:t> group compared to usual care (39% vs 16.8%); proportion meeting the HEDIS initiation and engagement measures was also higher among </a:t>
            </a:r>
            <a:r>
              <a:rPr lang="en-US" u="none" dirty="0" err="1">
                <a:solidFill>
                  <a:schemeClr val="accent6">
                    <a:lumMod val="50000"/>
                  </a:schemeClr>
                </a:solidFill>
              </a:rPr>
              <a:t>CoCM</a:t>
            </a:r>
            <a:r>
              <a:rPr lang="en-US" u="none" dirty="0">
                <a:solidFill>
                  <a:schemeClr val="accent6">
                    <a:lumMod val="50000"/>
                  </a:schemeClr>
                </a:solidFill>
              </a:rPr>
              <a:t> participants (31.6% vs 13.7%); abstinence from opioids, alcohol, and other drugs was also higher (26.3% vs 15.6%)</a:t>
            </a:r>
            <a:r>
              <a:rPr lang="en-US" u="none" baseline="30000" dirty="0">
                <a:solidFill>
                  <a:schemeClr val="accent6">
                    <a:lumMod val="50000"/>
                  </a:schemeClr>
                </a:solidFill>
              </a:rPr>
              <a:t>(22)</a:t>
            </a:r>
            <a:endParaRPr lang="en-US" dirty="0">
              <a:solidFill>
                <a:schemeClr val="accent6">
                  <a:lumMod val="50000"/>
                </a:schemeClr>
              </a:solidFill>
            </a:endParaRPr>
          </a:p>
        </p:txBody>
      </p:sp>
      <p:sp>
        <p:nvSpPr>
          <p:cNvPr id="6" name="Google Shape;86;p2">
            <a:extLst>
              <a:ext uri="{FF2B5EF4-FFF2-40B4-BE49-F238E27FC236}">
                <a16:creationId xmlns:a16="http://schemas.microsoft.com/office/drawing/2014/main" id="{378F70CC-3EB0-ED25-4493-16AC29279010}"/>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4130641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2"/>
          <p:cNvSpPr txBox="1">
            <a:spLocks noGrp="1"/>
          </p:cNvSpPr>
          <p:nvPr>
            <p:ph type="title"/>
          </p:nvPr>
        </p:nvSpPr>
        <p:spPr>
          <a:xfrm>
            <a:off x="565354" y="16125"/>
            <a:ext cx="10515601" cy="8321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dirty="0">
                <a:latin typeface="+mj-lt"/>
              </a:rPr>
              <a:t>AUD Treatment: CHOICE</a:t>
            </a:r>
            <a:endParaRPr sz="3600" dirty="0">
              <a:latin typeface="+mj-lt"/>
            </a:endParaRPr>
          </a:p>
        </p:txBody>
      </p:sp>
      <p:sp>
        <p:nvSpPr>
          <p:cNvPr id="283" name="Google Shape;283;p12"/>
          <p:cNvSpPr txBox="1"/>
          <p:nvPr/>
        </p:nvSpPr>
        <p:spPr>
          <a:xfrm>
            <a:off x="1455145" y="1695994"/>
            <a:ext cx="10515601" cy="435133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1800"/>
              <a:buFont typeface="Arial"/>
              <a:buNone/>
            </a:pPr>
            <a:endParaRPr sz="1800" b="0" dirty="0">
              <a:solidFill>
                <a:srgbClr val="242424"/>
              </a:solidFill>
              <a:latin typeface="Calibri"/>
              <a:ea typeface="Calibri"/>
              <a:cs typeface="Calibri"/>
              <a:sym typeface="Calibri"/>
            </a:endParaRPr>
          </a:p>
          <a:p>
            <a:pPr marL="0" marR="0" lvl="0" indent="0" algn="l" rtl="0">
              <a:lnSpc>
                <a:spcPct val="90000"/>
              </a:lnSpc>
              <a:spcBef>
                <a:spcPts val="1001"/>
              </a:spcBef>
              <a:spcAft>
                <a:spcPts val="0"/>
              </a:spcAft>
              <a:buClr>
                <a:schemeClr val="dk1"/>
              </a:buClr>
              <a:buSzPts val="2400"/>
              <a:buFont typeface="Arial"/>
              <a:buNone/>
            </a:pPr>
            <a:endParaRPr sz="2400" b="1" dirty="0">
              <a:solidFill>
                <a:srgbClr val="1D1B1B"/>
              </a:solidFill>
              <a:latin typeface="Calibri"/>
              <a:ea typeface="Calibri"/>
              <a:cs typeface="Calibri"/>
              <a:sym typeface="Calibri"/>
            </a:endParaRPr>
          </a:p>
          <a:p>
            <a:pPr marL="0" marR="0" lvl="0" indent="0" algn="l" rtl="0">
              <a:lnSpc>
                <a:spcPct val="90000"/>
              </a:lnSpc>
              <a:spcBef>
                <a:spcPts val="1001"/>
              </a:spcBef>
              <a:spcAft>
                <a:spcPts val="0"/>
              </a:spcAft>
              <a:buClr>
                <a:schemeClr val="dk1"/>
              </a:buClr>
              <a:buSzPts val="2400"/>
              <a:buFont typeface="Arial"/>
              <a:buNone/>
            </a:pPr>
            <a:endParaRPr sz="2400" b="1" dirty="0">
              <a:solidFill>
                <a:srgbClr val="1D1B1B"/>
              </a:solidFill>
              <a:latin typeface="Calibri"/>
              <a:ea typeface="Calibri"/>
              <a:cs typeface="Calibri"/>
              <a:sym typeface="Calibri"/>
            </a:endParaRPr>
          </a:p>
        </p:txBody>
      </p:sp>
      <p:sp>
        <p:nvSpPr>
          <p:cNvPr id="284" name="Google Shape;284;p12"/>
          <p:cNvSpPr txBox="1"/>
          <p:nvPr/>
        </p:nvSpPr>
        <p:spPr>
          <a:xfrm>
            <a:off x="701776" y="858712"/>
            <a:ext cx="10379179" cy="532449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6"/>
              </a:buClr>
              <a:buSzPts val="1800"/>
              <a:buFont typeface="Arial"/>
              <a:buChar char="•"/>
            </a:pPr>
            <a:r>
              <a:rPr lang="en-US" sz="2000" dirty="0">
                <a:solidFill>
                  <a:schemeClr val="accent6"/>
                </a:solidFill>
                <a:latin typeface="Arial" panose="020B0604020202020204" pitchFamily="34" charset="0"/>
                <a:ea typeface="Calibri"/>
                <a:cs typeface="Arial" panose="020B0604020202020204" pitchFamily="34" charset="0"/>
                <a:sym typeface="Calibri"/>
              </a:rPr>
              <a:t>CHOICE model of care is a </a:t>
            </a:r>
            <a:r>
              <a:rPr lang="en-US" sz="2000" b="1" dirty="0">
                <a:solidFill>
                  <a:schemeClr val="accent6"/>
                </a:solidFill>
                <a:latin typeface="Arial" panose="020B0604020202020204" pitchFamily="34" charset="0"/>
                <a:ea typeface="Calibri"/>
                <a:cs typeface="Arial" panose="020B0604020202020204" pitchFamily="34" charset="0"/>
                <a:sym typeface="Calibri"/>
              </a:rPr>
              <a:t>year-long</a:t>
            </a:r>
            <a:r>
              <a:rPr lang="en-US" sz="2000" dirty="0">
                <a:solidFill>
                  <a:schemeClr val="accent6"/>
                </a:solidFill>
                <a:latin typeface="Arial" panose="020B0604020202020204" pitchFamily="34" charset="0"/>
                <a:ea typeface="Calibri"/>
                <a:cs typeface="Arial" panose="020B0604020202020204" pitchFamily="34" charset="0"/>
                <a:sym typeface="Calibri"/>
              </a:rPr>
              <a:t> intervention offered by </a:t>
            </a:r>
            <a:r>
              <a:rPr lang="en-US" sz="2000" b="1" dirty="0">
                <a:solidFill>
                  <a:schemeClr val="accent6"/>
                </a:solidFill>
                <a:latin typeface="Arial" panose="020B0604020202020204" pitchFamily="34" charset="0"/>
                <a:ea typeface="Calibri"/>
                <a:cs typeface="Arial" panose="020B0604020202020204" pitchFamily="34" charset="0"/>
                <a:sym typeface="Calibri"/>
              </a:rPr>
              <a:t>nurses</a:t>
            </a:r>
            <a:r>
              <a:rPr lang="en-US" sz="2000" dirty="0">
                <a:solidFill>
                  <a:schemeClr val="accent6"/>
                </a:solidFill>
                <a:latin typeface="Arial" panose="020B0604020202020204" pitchFamily="34" charset="0"/>
                <a:ea typeface="Calibri"/>
                <a:cs typeface="Arial" panose="020B0604020202020204" pitchFamily="34" charset="0"/>
                <a:sym typeface="Calibri"/>
              </a:rPr>
              <a:t> and based on </a:t>
            </a:r>
            <a:endParaRPr sz="2000" dirty="0">
              <a:latin typeface="Arial" panose="020B0604020202020204" pitchFamily="34" charset="0"/>
              <a:cs typeface="Arial" panose="020B0604020202020204" pitchFamily="34" charset="0"/>
            </a:endParaRPr>
          </a:p>
          <a:p>
            <a:pPr marL="457200" marR="0" lvl="1" indent="0" algn="l" rtl="0">
              <a:spcBef>
                <a:spcPts val="0"/>
              </a:spcBef>
              <a:spcAft>
                <a:spcPts val="0"/>
              </a:spcAft>
              <a:buNone/>
            </a:pP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(1) the </a:t>
            </a:r>
            <a:r>
              <a:rPr lang="en-US" sz="2000" b="1" i="0" u="none" strike="noStrike" cap="none" dirty="0">
                <a:solidFill>
                  <a:schemeClr val="accent6"/>
                </a:solidFill>
                <a:latin typeface="Arial" panose="020B0604020202020204" pitchFamily="34" charset="0"/>
                <a:ea typeface="Calibri"/>
                <a:cs typeface="Arial" panose="020B0604020202020204" pitchFamily="34" charset="0"/>
                <a:sym typeface="Calibri"/>
              </a:rPr>
              <a:t>Chronic Care </a:t>
            </a: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Model, </a:t>
            </a:r>
            <a:endParaRPr sz="2000" dirty="0">
              <a:latin typeface="Arial" panose="020B0604020202020204" pitchFamily="34" charset="0"/>
              <a:cs typeface="Arial" panose="020B0604020202020204" pitchFamily="34" charset="0"/>
            </a:endParaRPr>
          </a:p>
          <a:p>
            <a:pPr marL="457200" marR="0" lvl="1" indent="0" algn="l" rtl="0">
              <a:spcBef>
                <a:spcPts val="0"/>
              </a:spcBef>
              <a:spcAft>
                <a:spcPts val="0"/>
              </a:spcAft>
              <a:buNone/>
            </a:pP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(2) principles of </a:t>
            </a:r>
            <a:r>
              <a:rPr lang="en-US" sz="2000" b="1" i="0" u="none" strike="noStrike" cap="none" dirty="0">
                <a:solidFill>
                  <a:schemeClr val="accent6"/>
                </a:solidFill>
                <a:latin typeface="Arial" panose="020B0604020202020204" pitchFamily="34" charset="0"/>
                <a:ea typeface="Calibri"/>
                <a:cs typeface="Arial" panose="020B0604020202020204" pitchFamily="34" charset="0"/>
                <a:sym typeface="Calibri"/>
              </a:rPr>
              <a:t>patient-centered</a:t>
            </a: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 care </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b="0" i="0" u="sng" strike="noStrike" cap="none" baseline="30000" dirty="0">
                <a:solidFill>
                  <a:schemeClr val="accent6"/>
                </a:solidFill>
                <a:latin typeface="Arial" panose="020B0604020202020204" pitchFamily="34" charset="0"/>
                <a:ea typeface="Calibri"/>
                <a:cs typeface="Arial" panose="020B0604020202020204" pitchFamily="34" charset="0"/>
                <a:sym typeface="Calibri"/>
              </a:rPr>
              <a:t>11</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 and </a:t>
            </a:r>
            <a:endParaRPr sz="2000" dirty="0">
              <a:latin typeface="Arial" panose="020B0604020202020204" pitchFamily="34" charset="0"/>
              <a:cs typeface="Arial" panose="020B0604020202020204" pitchFamily="34" charset="0"/>
            </a:endParaRPr>
          </a:p>
          <a:p>
            <a:pPr marL="457200" marR="0" lvl="1" indent="0" algn="l" rtl="0">
              <a:spcBef>
                <a:spcPts val="0"/>
              </a:spcBef>
              <a:spcAft>
                <a:spcPts val="0"/>
              </a:spcAft>
              <a:buNone/>
            </a:pP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(3) promising approaches to addressing AUDs in primary care </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b="0" i="0" u="sng" strike="noStrike" cap="none" baseline="30000" dirty="0">
                <a:solidFill>
                  <a:schemeClr val="accent6"/>
                </a:solidFill>
                <a:latin typeface="Arial" panose="020B0604020202020204" pitchFamily="34" charset="0"/>
                <a:ea typeface="Calibri"/>
                <a:cs typeface="Arial" panose="020B0604020202020204" pitchFamily="34" charset="0"/>
                <a:sym typeface="Calibri"/>
              </a:rPr>
              <a:t>12</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b="0" i="0" u="sng" strike="noStrike" cap="none" baseline="30000" dirty="0">
                <a:solidFill>
                  <a:schemeClr val="accent6"/>
                </a:solidFill>
                <a:latin typeface="Arial" panose="020B0604020202020204" pitchFamily="34" charset="0"/>
                <a:ea typeface="Calibri"/>
                <a:cs typeface="Arial" panose="020B0604020202020204" pitchFamily="34" charset="0"/>
                <a:sym typeface="Calibri"/>
              </a:rPr>
              <a:t>23</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p>
          <a:p>
            <a:pPr marL="457200" marR="0" lvl="1" indent="0" algn="l" rtl="0">
              <a:spcBef>
                <a:spcPts val="0"/>
              </a:spcBef>
              <a:spcAft>
                <a:spcPts val="0"/>
              </a:spcAft>
              <a:buNone/>
            </a:pPr>
            <a:endParaRPr sz="2000"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accent6"/>
              </a:buClr>
              <a:buSzPts val="1800"/>
              <a:buFont typeface="Arial"/>
              <a:buChar char="•"/>
            </a:pPr>
            <a:r>
              <a:rPr lang="en-US" sz="2000" dirty="0">
                <a:solidFill>
                  <a:schemeClr val="accent6"/>
                </a:solidFill>
                <a:latin typeface="Arial" panose="020B0604020202020204" pitchFamily="34" charset="0"/>
                <a:ea typeface="Calibri"/>
                <a:cs typeface="Arial" panose="020B0604020202020204" pitchFamily="34" charset="0"/>
                <a:sym typeface="Calibri"/>
              </a:rPr>
              <a:t>The first nurse and nurse practitioner were initially given articles and protocols to read </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14</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21</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33</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36</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43</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65</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102</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108</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dirty="0">
                <a:solidFill>
                  <a:schemeClr val="accent6"/>
                </a:solidFill>
                <a:latin typeface="Arial" panose="020B0604020202020204" pitchFamily="34" charset="0"/>
                <a:ea typeface="Calibri"/>
                <a:cs typeface="Arial" panose="020B0604020202020204" pitchFamily="34" charset="0"/>
                <a:sym typeface="Calibri"/>
              </a:rPr>
              <a:t>then received </a:t>
            </a:r>
            <a:r>
              <a:rPr lang="en-US" sz="2000" b="1" dirty="0">
                <a:solidFill>
                  <a:schemeClr val="accent6"/>
                </a:solidFill>
                <a:latin typeface="Arial" panose="020B0604020202020204" pitchFamily="34" charset="0"/>
                <a:ea typeface="Calibri"/>
                <a:cs typeface="Arial" panose="020B0604020202020204" pitchFamily="34" charset="0"/>
                <a:sym typeface="Calibri"/>
              </a:rPr>
              <a:t>16 h of training</a:t>
            </a:r>
            <a:r>
              <a:rPr lang="en-US" sz="2000" dirty="0">
                <a:solidFill>
                  <a:schemeClr val="accent6"/>
                </a:solidFill>
                <a:latin typeface="Arial" panose="020B0604020202020204" pitchFamily="34" charset="0"/>
                <a:ea typeface="Calibri"/>
                <a:cs typeface="Arial" panose="020B0604020202020204" pitchFamily="34" charset="0"/>
                <a:sym typeface="Calibri"/>
              </a:rPr>
              <a:t>, which included </a:t>
            </a:r>
            <a:r>
              <a:rPr lang="en-US" sz="2000" b="1" dirty="0">
                <a:solidFill>
                  <a:schemeClr val="accent6"/>
                </a:solidFill>
                <a:latin typeface="Arial" panose="020B0604020202020204" pitchFamily="34" charset="0"/>
                <a:ea typeface="Calibri"/>
                <a:cs typeface="Arial" panose="020B0604020202020204" pitchFamily="34" charset="0"/>
                <a:sym typeface="Calibri"/>
              </a:rPr>
              <a:t>motivational interviewing (MI) </a:t>
            </a:r>
            <a:r>
              <a:rPr lang="en-US" sz="2000" dirty="0">
                <a:solidFill>
                  <a:schemeClr val="accent6"/>
                </a:solidFill>
                <a:latin typeface="Arial" panose="020B0604020202020204" pitchFamily="34" charset="0"/>
                <a:ea typeface="Calibri"/>
                <a:cs typeface="Arial" panose="020B0604020202020204" pitchFamily="34" charset="0"/>
                <a:sym typeface="Calibri"/>
              </a:rPr>
              <a:t>skills focused on </a:t>
            </a:r>
            <a:r>
              <a:rPr lang="en-US" sz="2000" b="1" dirty="0">
                <a:solidFill>
                  <a:schemeClr val="accent6"/>
                </a:solidFill>
                <a:latin typeface="Arial" panose="020B0604020202020204" pitchFamily="34" charset="0"/>
                <a:ea typeface="Calibri"/>
                <a:cs typeface="Arial" panose="020B0604020202020204" pitchFamily="34" charset="0"/>
                <a:sym typeface="Calibri"/>
              </a:rPr>
              <a:t>engagement</a:t>
            </a:r>
            <a:r>
              <a:rPr lang="en-US" sz="2000" dirty="0">
                <a:solidFill>
                  <a:schemeClr val="accent6"/>
                </a:solidFill>
                <a:latin typeface="Arial" panose="020B0604020202020204" pitchFamily="34" charset="0"/>
                <a:ea typeface="Calibri"/>
                <a:cs typeface="Arial" panose="020B0604020202020204" pitchFamily="34" charset="0"/>
                <a:sym typeface="Calibri"/>
              </a:rPr>
              <a:t>, ways to increase the </a:t>
            </a:r>
            <a:r>
              <a:rPr lang="en-US" sz="2000" b="1" dirty="0">
                <a:solidFill>
                  <a:schemeClr val="accent6"/>
                </a:solidFill>
                <a:latin typeface="Arial" panose="020B0604020202020204" pitchFamily="34" charset="0"/>
                <a:ea typeface="Calibri"/>
                <a:cs typeface="Arial" panose="020B0604020202020204" pitchFamily="34" charset="0"/>
                <a:sym typeface="Calibri"/>
              </a:rPr>
              <a:t>importance</a:t>
            </a:r>
            <a:r>
              <a:rPr lang="en-US" sz="2000" dirty="0">
                <a:solidFill>
                  <a:schemeClr val="accent6"/>
                </a:solidFill>
                <a:latin typeface="Arial" panose="020B0604020202020204" pitchFamily="34" charset="0"/>
                <a:ea typeface="Calibri"/>
                <a:cs typeface="Arial" panose="020B0604020202020204" pitchFamily="34" charset="0"/>
                <a:sym typeface="Calibri"/>
              </a:rPr>
              <a:t> patients placed on </a:t>
            </a:r>
            <a:r>
              <a:rPr lang="en-US" sz="2000" b="1" dirty="0">
                <a:solidFill>
                  <a:schemeClr val="accent6"/>
                </a:solidFill>
                <a:latin typeface="Arial" panose="020B0604020202020204" pitchFamily="34" charset="0"/>
                <a:ea typeface="Calibri"/>
                <a:cs typeface="Arial" panose="020B0604020202020204" pitchFamily="34" charset="0"/>
                <a:sym typeface="Calibri"/>
              </a:rPr>
              <a:t>changing their drinking </a:t>
            </a:r>
            <a:r>
              <a:rPr lang="en-US" sz="2000" dirty="0">
                <a:solidFill>
                  <a:schemeClr val="accent6"/>
                </a:solidFill>
                <a:latin typeface="Arial" panose="020B0604020202020204" pitchFamily="34" charset="0"/>
                <a:ea typeface="Calibri"/>
                <a:cs typeface="Arial" panose="020B0604020202020204" pitchFamily="34" charset="0"/>
                <a:sym typeface="Calibri"/>
              </a:rPr>
              <a:t>and building </a:t>
            </a:r>
            <a:r>
              <a:rPr lang="en-US" sz="2000" b="1" dirty="0">
                <a:solidFill>
                  <a:schemeClr val="accent6"/>
                </a:solidFill>
                <a:latin typeface="Arial" panose="020B0604020202020204" pitchFamily="34" charset="0"/>
                <a:ea typeface="Calibri"/>
                <a:cs typeface="Arial" panose="020B0604020202020204" pitchFamily="34" charset="0"/>
                <a:sym typeface="Calibri"/>
              </a:rPr>
              <a:t>patient self-efficacy</a:t>
            </a:r>
            <a:r>
              <a:rPr lang="en-US" sz="2000" dirty="0">
                <a:solidFill>
                  <a:schemeClr val="accent6"/>
                </a:solidFill>
                <a:latin typeface="Arial" panose="020B0604020202020204" pitchFamily="34" charset="0"/>
                <a:ea typeface="Calibri"/>
                <a:cs typeface="Arial" panose="020B0604020202020204" pitchFamily="34" charset="0"/>
                <a:sym typeface="Calibri"/>
              </a:rPr>
              <a:t>, </a:t>
            </a:r>
            <a:r>
              <a:rPr lang="en-US" sz="2000" b="1" dirty="0">
                <a:solidFill>
                  <a:schemeClr val="accent6"/>
                </a:solidFill>
                <a:latin typeface="Arial" panose="020B0604020202020204" pitchFamily="34" charset="0"/>
                <a:ea typeface="Calibri"/>
                <a:cs typeface="Arial" panose="020B0604020202020204" pitchFamily="34" charset="0"/>
                <a:sym typeface="Calibri"/>
              </a:rPr>
              <a:t> as well as 2 h of training addressed medications and laboratory monitoring </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21</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65</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a:t>
            </a:r>
          </a:p>
          <a:p>
            <a:pPr marR="0" lvl="0" algn="l" rtl="0">
              <a:spcBef>
                <a:spcPts val="0"/>
              </a:spcBef>
              <a:spcAft>
                <a:spcPts val="0"/>
              </a:spcAft>
              <a:buClr>
                <a:schemeClr val="accent6"/>
              </a:buClr>
              <a:buSzPts val="1800"/>
            </a:pPr>
            <a:endParaRPr sz="2000"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accent6"/>
              </a:buClr>
              <a:buSzPts val="1800"/>
              <a:buFont typeface="Arial"/>
              <a:buChar char="•"/>
            </a:pPr>
            <a:r>
              <a:rPr lang="en-US" sz="2000" dirty="0">
                <a:solidFill>
                  <a:schemeClr val="accent6"/>
                </a:solidFill>
                <a:latin typeface="Arial" panose="020B0604020202020204" pitchFamily="34" charset="0"/>
                <a:ea typeface="Calibri"/>
                <a:cs typeface="Arial" panose="020B0604020202020204" pitchFamily="34" charset="0"/>
                <a:sym typeface="Calibri"/>
              </a:rPr>
              <a:t>CHOICE nurses, nurse practitioner, and </a:t>
            </a:r>
            <a:r>
              <a:rPr lang="en-US" sz="2000" b="1" dirty="0">
                <a:solidFill>
                  <a:schemeClr val="accent6"/>
                </a:solidFill>
                <a:latin typeface="Arial" panose="020B0604020202020204" pitchFamily="34" charset="0"/>
                <a:ea typeface="Calibri"/>
                <a:cs typeface="Arial" panose="020B0604020202020204" pitchFamily="34" charset="0"/>
                <a:sym typeface="Calibri"/>
              </a:rPr>
              <a:t>interdisciplinary</a:t>
            </a:r>
            <a:r>
              <a:rPr lang="en-US" sz="2000" dirty="0">
                <a:solidFill>
                  <a:schemeClr val="accent6"/>
                </a:solidFill>
                <a:latin typeface="Arial" panose="020B0604020202020204" pitchFamily="34" charset="0"/>
                <a:ea typeface="Calibri"/>
                <a:cs typeface="Arial" panose="020B0604020202020204" pitchFamily="34" charset="0"/>
                <a:sym typeface="Calibri"/>
              </a:rPr>
              <a:t> CHOICE team—including 2 psychologists, 2 addiction psychiatrists, and 2 primary care internists—met weekly, were a critical part of the intervention, lasted an hour, and were held in person/virtually </a:t>
            </a:r>
            <a:endParaRPr sz="2000"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000" dirty="0">
                <a:solidFill>
                  <a:schemeClr val="accent6"/>
                </a:solidFill>
                <a:latin typeface="Arial" panose="020B0604020202020204" pitchFamily="34" charset="0"/>
                <a:ea typeface="Calibri"/>
                <a:cs typeface="Arial" panose="020B0604020202020204" pitchFamily="34" charset="0"/>
                <a:sym typeface="Calibri"/>
              </a:rPr>
              <a:t>-------------------------------------------------------------------------------------------------------------------</a:t>
            </a:r>
            <a:endParaRPr sz="2000"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000" b="1" dirty="0">
                <a:solidFill>
                  <a:schemeClr val="accent6"/>
                </a:solidFill>
                <a:latin typeface="Arial" panose="020B0604020202020204" pitchFamily="34" charset="0"/>
                <a:ea typeface="Calibri"/>
                <a:cs typeface="Arial" panose="020B0604020202020204" pitchFamily="34" charset="0"/>
                <a:sym typeface="Calibri"/>
              </a:rPr>
              <a:t>RESULTS: Reduced heavy drinking and drinking below recommended limits without symptoms</a:t>
            </a:r>
            <a:r>
              <a:rPr lang="en-US" sz="2000" b="1" baseline="30000" dirty="0">
                <a:solidFill>
                  <a:schemeClr val="accent6"/>
                </a:solidFill>
                <a:latin typeface="Arial" panose="020B0604020202020204" pitchFamily="34" charset="0"/>
                <a:ea typeface="Calibri"/>
                <a:cs typeface="Arial" panose="020B0604020202020204" pitchFamily="34" charset="0"/>
                <a:sym typeface="Calibri"/>
              </a:rPr>
              <a:t>(23)</a:t>
            </a:r>
            <a:endParaRPr sz="2000" dirty="0">
              <a:latin typeface="Arial" panose="020B0604020202020204" pitchFamily="34" charset="0"/>
              <a:cs typeface="Arial" panose="020B0604020202020204" pitchFamily="34" charset="0"/>
            </a:endParaRPr>
          </a:p>
        </p:txBody>
      </p:sp>
      <p:sp>
        <p:nvSpPr>
          <p:cNvPr id="2" name="Google Shape;86;p2">
            <a:extLst>
              <a:ext uri="{FF2B5EF4-FFF2-40B4-BE49-F238E27FC236}">
                <a16:creationId xmlns:a16="http://schemas.microsoft.com/office/drawing/2014/main" id="{0B646BA9-B287-D04A-A340-7F37C6285C53}"/>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50" name="Google Shape;450;g2f735024f2c_0_37"/>
          <p:cNvPicPr preferRelativeResize="0"/>
          <p:nvPr/>
        </p:nvPicPr>
        <p:blipFill>
          <a:blip r:embed="rId3">
            <a:alphaModFix/>
          </a:blip>
          <a:stretch>
            <a:fillRect/>
          </a:stretch>
        </p:blipFill>
        <p:spPr>
          <a:xfrm>
            <a:off x="834985" y="1014386"/>
            <a:ext cx="10003315" cy="5210144"/>
          </a:xfrm>
          <a:prstGeom prst="rect">
            <a:avLst/>
          </a:prstGeom>
          <a:noFill/>
          <a:ln>
            <a:noFill/>
          </a:ln>
        </p:spPr>
      </p:pic>
      <p:sp>
        <p:nvSpPr>
          <p:cNvPr id="448" name="Google Shape;448;g2f735024f2c_0_37"/>
          <p:cNvSpPr txBox="1">
            <a:spLocks noGrp="1"/>
          </p:cNvSpPr>
          <p:nvPr>
            <p:ph type="title"/>
          </p:nvPr>
        </p:nvSpPr>
        <p:spPr>
          <a:xfrm>
            <a:off x="672028" y="101858"/>
            <a:ext cx="10329231" cy="681174"/>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latin typeface="+mj-lt"/>
              </a:rPr>
              <a:t>AUD Treatment: VA-AACORN</a:t>
            </a:r>
            <a:r>
              <a:rPr lang="en-US" sz="3600" b="0" baseline="30000" dirty="0">
                <a:latin typeface="+mj-lt"/>
              </a:rPr>
              <a:t>(24)</a:t>
            </a:r>
            <a:endParaRPr sz="3600" dirty="0">
              <a:latin typeface="+mj-lt"/>
            </a:endParaRPr>
          </a:p>
        </p:txBody>
      </p:sp>
      <p:sp>
        <p:nvSpPr>
          <p:cNvPr id="2" name="Google Shape;86;p2">
            <a:extLst>
              <a:ext uri="{FF2B5EF4-FFF2-40B4-BE49-F238E27FC236}">
                <a16:creationId xmlns:a16="http://schemas.microsoft.com/office/drawing/2014/main" id="{555EAEAD-762A-182D-4FA0-8874646C5C76}"/>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r="971" b="1234"/>
          <a:stretch>
            <a:fillRect/>
          </a:stretch>
        </p:blipFill>
        <p:spPr>
          <a:xfrm>
            <a:off x="9608718" y="130148"/>
            <a:ext cx="2438400" cy="677333"/>
          </a:xfrm>
          <a:prstGeom prst="rect">
            <a:avLst/>
          </a:prstGeom>
        </p:spPr>
      </p:pic>
      <p:sp>
        <p:nvSpPr>
          <p:cNvPr id="7" name="AutoShape 7"/>
          <p:cNvSpPr/>
          <p:nvPr/>
        </p:nvSpPr>
        <p:spPr>
          <a:xfrm>
            <a:off x="188260" y="641350"/>
            <a:ext cx="11858858" cy="0"/>
          </a:xfrm>
          <a:prstGeom prst="line">
            <a:avLst/>
          </a:prstGeom>
          <a:ln w="28575" cap="flat">
            <a:solidFill>
              <a:srgbClr val="F7B31D"/>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3" name="TextBox 13"/>
          <p:cNvSpPr txBox="1"/>
          <p:nvPr/>
        </p:nvSpPr>
        <p:spPr>
          <a:xfrm>
            <a:off x="3642362" y="6488771"/>
            <a:ext cx="4919479" cy="179536"/>
          </a:xfrm>
          <a:prstGeom prst="rect">
            <a:avLst/>
          </a:prstGeom>
        </p:spPr>
        <p:txBody>
          <a:bodyPr lIns="0" tIns="0" rIns="0" bIns="0" rtlCol="0" anchor="t">
            <a:spAutoFit/>
          </a:bodyPr>
          <a:lstStyle/>
          <a:p>
            <a:pPr defTabSz="609660">
              <a:lnSpc>
                <a:spcPts val="1441"/>
              </a:lnSpc>
            </a:pPr>
            <a:r>
              <a:rPr lang="en-US" sz="1201" spc="-47" dirty="0">
                <a:solidFill>
                  <a:srgbClr val="FFFFFF"/>
                </a:solidFill>
                <a:latin typeface="Open Sans"/>
              </a:rPr>
              <a:t>Prepared by Care Transformation Collaborative of RI</a:t>
            </a:r>
          </a:p>
        </p:txBody>
      </p:sp>
      <p:sp>
        <p:nvSpPr>
          <p:cNvPr id="14" name="TextBox 14"/>
          <p:cNvSpPr txBox="1"/>
          <p:nvPr/>
        </p:nvSpPr>
        <p:spPr>
          <a:xfrm>
            <a:off x="280464" y="69684"/>
            <a:ext cx="3681937" cy="529953"/>
          </a:xfrm>
          <a:prstGeom prst="rect">
            <a:avLst/>
          </a:prstGeom>
        </p:spPr>
        <p:txBody>
          <a:bodyPr wrap="square" lIns="0" tIns="0" rIns="0" bIns="0" rtlCol="0" anchor="t">
            <a:spAutoFit/>
          </a:bodyPr>
          <a:lstStyle/>
          <a:p>
            <a:pPr defTabSz="609660">
              <a:lnSpc>
                <a:spcPts val="4482"/>
              </a:lnSpc>
            </a:pPr>
            <a:r>
              <a:rPr lang="en-US" sz="2933" b="1" spc="-149" dirty="0">
                <a:solidFill>
                  <a:srgbClr val="0070C0"/>
                </a:solidFill>
                <a:latin typeface="Open Sans Bold" panose="020B0604020202020204" charset="0"/>
                <a:ea typeface="Open Sans Bold" panose="020B0604020202020204" charset="0"/>
                <a:cs typeface="Open Sans Bold" panose="020B0604020202020204" charset="0"/>
              </a:rPr>
              <a:t>Announcements!</a:t>
            </a:r>
          </a:p>
        </p:txBody>
      </p:sp>
      <p:sp>
        <p:nvSpPr>
          <p:cNvPr id="8" name="TextBox 19">
            <a:extLst>
              <a:ext uri="{FF2B5EF4-FFF2-40B4-BE49-F238E27FC236}">
                <a16:creationId xmlns:a16="http://schemas.microsoft.com/office/drawing/2014/main" id="{2B018C19-6F00-16B7-884E-EA1DD2087D97}"/>
              </a:ext>
            </a:extLst>
          </p:cNvPr>
          <p:cNvSpPr txBox="1"/>
          <p:nvPr/>
        </p:nvSpPr>
        <p:spPr>
          <a:xfrm>
            <a:off x="3070881" y="5795238"/>
            <a:ext cx="6050235" cy="328231"/>
          </a:xfrm>
          <a:prstGeom prst="rect">
            <a:avLst/>
          </a:prstGeom>
        </p:spPr>
        <p:txBody>
          <a:bodyPr wrap="square" lIns="0" tIns="0" rIns="0" bIns="0" rtlCol="0" anchor="t">
            <a:spAutoFit/>
          </a:bodyPr>
          <a:lstStyle/>
          <a:p>
            <a:pPr defTabSz="609660">
              <a:spcBef>
                <a:spcPct val="0"/>
              </a:spcBef>
            </a:pPr>
            <a:r>
              <a:rPr lang="en-US" sz="2133" dirty="0">
                <a:solidFill>
                  <a:prstClr val="black"/>
                </a:solidFill>
                <a:latin typeface="Aptos Display" panose="020B0004020202020204" pitchFamily="34" charset="0"/>
                <a:ea typeface="Calibri" panose="020F0502020204030204" pitchFamily="34" charset="0"/>
                <a:cs typeface="Times New Roman" panose="02020603050405020304" pitchFamily="18" charset="0"/>
              </a:rPr>
              <a:t>Register here: </a:t>
            </a:r>
            <a:r>
              <a:rPr lang="en-US" sz="2133" dirty="0">
                <a:solidFill>
                  <a:prstClr val="black"/>
                </a:solidFill>
                <a:latin typeface="Aptos Display" panose="020B0004020202020204" pitchFamily="34" charset="0"/>
                <a:ea typeface="Calibri" panose="020F0502020204030204" pitchFamily="34" charset="0"/>
                <a:cs typeface="Times New Roman" panose="02020603050405020304" pitchFamily="18" charset="0"/>
                <a:hlinkClick r:id="rId4"/>
              </a:rPr>
              <a:t>https://bit.ly/CTCRIConference2024</a:t>
            </a:r>
            <a:r>
              <a:rPr lang="en-US" sz="2133" dirty="0">
                <a:solidFill>
                  <a:prstClr val="black"/>
                </a:solidFill>
                <a:latin typeface="Aptos Display" panose="020B0004020202020204" pitchFamily="34" charset="0"/>
                <a:ea typeface="Calibri" panose="020F0502020204030204" pitchFamily="34" charset="0"/>
                <a:cs typeface="Times New Roman" panose="02020603050405020304" pitchFamily="18" charset="0"/>
              </a:rPr>
              <a:t> </a:t>
            </a:r>
            <a:endParaRPr lang="en-US" sz="2667" dirty="0">
              <a:solidFill>
                <a:prstClr val="black"/>
              </a:solidFill>
              <a:latin typeface="Aptos Display" panose="020B0004020202020204" pitchFamily="34" charset="0"/>
              <a:ea typeface="Aptos" panose="020B0004020202020204" pitchFamily="34" charset="0"/>
            </a:endParaRPr>
          </a:p>
        </p:txBody>
      </p:sp>
      <p:grpSp>
        <p:nvGrpSpPr>
          <p:cNvPr id="2" name="Group 2">
            <a:extLst>
              <a:ext uri="{FF2B5EF4-FFF2-40B4-BE49-F238E27FC236}">
                <a16:creationId xmlns:a16="http://schemas.microsoft.com/office/drawing/2014/main" id="{F17D0521-FF69-13C0-D8EA-03F54EA15C26}"/>
              </a:ext>
            </a:extLst>
          </p:cNvPr>
          <p:cNvGrpSpPr>
            <a:grpSpLocks noChangeAspect="1"/>
          </p:cNvGrpSpPr>
          <p:nvPr/>
        </p:nvGrpSpPr>
        <p:grpSpPr>
          <a:xfrm>
            <a:off x="0" y="6306423"/>
            <a:ext cx="12192000" cy="546101"/>
            <a:chOff x="0" y="0"/>
            <a:chExt cx="24384000" cy="1092202"/>
          </a:xfrm>
        </p:grpSpPr>
        <p:sp>
          <p:nvSpPr>
            <p:cNvPr id="3" name="Freeform 3">
              <a:extLst>
                <a:ext uri="{FF2B5EF4-FFF2-40B4-BE49-F238E27FC236}">
                  <a16:creationId xmlns:a16="http://schemas.microsoft.com/office/drawing/2014/main" id="{847A3686-9001-5AF4-0A40-0B92B0710EAE}"/>
                </a:ext>
              </a:extLst>
            </p:cNvPr>
            <p:cNvSpPr/>
            <p:nvPr/>
          </p:nvSpPr>
          <p:spPr>
            <a:xfrm>
              <a:off x="0" y="0"/>
              <a:ext cx="24384000" cy="1092200"/>
            </a:xfrm>
            <a:custGeom>
              <a:avLst/>
              <a:gdLst/>
              <a:ahLst/>
              <a:cxnLst/>
              <a:rect l="l" t="t" r="r" b="b"/>
              <a:pathLst>
                <a:path w="24384000" h="1092200">
                  <a:moveTo>
                    <a:pt x="0" y="0"/>
                  </a:moveTo>
                  <a:lnTo>
                    <a:pt x="24384000" y="0"/>
                  </a:lnTo>
                  <a:lnTo>
                    <a:pt x="24384000" y="1092200"/>
                  </a:lnTo>
                  <a:lnTo>
                    <a:pt x="0" y="1092200"/>
                  </a:lnTo>
                  <a:close/>
                </a:path>
              </a:pathLst>
            </a:custGeom>
            <a:solidFill>
              <a:srgbClr val="00B0F0"/>
            </a:solidFill>
          </p:spPr>
          <p:txBody>
            <a:bodyPr/>
            <a:lstStyle/>
            <a:p>
              <a:pPr defTabSz="609630"/>
              <a:endParaRPr lang="en-US" sz="1200">
                <a:solidFill>
                  <a:prstClr val="black"/>
                </a:solidFill>
                <a:latin typeface="Calibri"/>
              </a:endParaRPr>
            </a:p>
          </p:txBody>
        </p:sp>
      </p:grpSp>
      <p:grpSp>
        <p:nvGrpSpPr>
          <p:cNvPr id="5" name="Group 5">
            <a:extLst>
              <a:ext uri="{FF2B5EF4-FFF2-40B4-BE49-F238E27FC236}">
                <a16:creationId xmlns:a16="http://schemas.microsoft.com/office/drawing/2014/main" id="{C444EBA2-98F1-F87F-1DF7-7073E63BACE8}"/>
              </a:ext>
            </a:extLst>
          </p:cNvPr>
          <p:cNvGrpSpPr>
            <a:grpSpLocks noChangeAspect="1"/>
          </p:cNvGrpSpPr>
          <p:nvPr/>
        </p:nvGrpSpPr>
        <p:grpSpPr>
          <a:xfrm>
            <a:off x="0" y="6436390"/>
            <a:ext cx="12192000" cy="461089"/>
            <a:chOff x="0" y="0"/>
            <a:chExt cx="24384000" cy="922178"/>
          </a:xfrm>
        </p:grpSpPr>
        <p:sp>
          <p:nvSpPr>
            <p:cNvPr id="6" name="Freeform 6">
              <a:extLst>
                <a:ext uri="{FF2B5EF4-FFF2-40B4-BE49-F238E27FC236}">
                  <a16:creationId xmlns:a16="http://schemas.microsoft.com/office/drawing/2014/main" id="{DE93B8FC-1AC6-92CB-F30E-C6D2F5831B0E}"/>
                </a:ext>
              </a:extLst>
            </p:cNvPr>
            <p:cNvSpPr/>
            <p:nvPr/>
          </p:nvSpPr>
          <p:spPr>
            <a:xfrm>
              <a:off x="0" y="0"/>
              <a:ext cx="24384000" cy="922147"/>
            </a:xfrm>
            <a:custGeom>
              <a:avLst/>
              <a:gdLst/>
              <a:ahLst/>
              <a:cxnLst/>
              <a:rect l="l" t="t" r="r" b="b"/>
              <a:pathLst>
                <a:path w="24384000" h="922147">
                  <a:moveTo>
                    <a:pt x="0" y="0"/>
                  </a:moveTo>
                  <a:lnTo>
                    <a:pt x="24384000" y="0"/>
                  </a:lnTo>
                  <a:lnTo>
                    <a:pt x="24384000" y="922147"/>
                  </a:lnTo>
                  <a:lnTo>
                    <a:pt x="0" y="922147"/>
                  </a:lnTo>
                  <a:close/>
                </a:path>
              </a:pathLst>
            </a:custGeom>
            <a:solidFill>
              <a:srgbClr val="0070C0"/>
            </a:solidFill>
          </p:spPr>
          <p:txBody>
            <a:bodyPr/>
            <a:lstStyle/>
            <a:p>
              <a:pPr defTabSz="609630"/>
              <a:endParaRPr lang="en-US" sz="1200">
                <a:solidFill>
                  <a:prstClr val="black"/>
                </a:solidFill>
                <a:latin typeface="Calibri"/>
              </a:endParaRPr>
            </a:p>
          </p:txBody>
        </p:sp>
      </p:grpSp>
      <p:sp>
        <p:nvSpPr>
          <p:cNvPr id="9" name="TextBox 13">
            <a:extLst>
              <a:ext uri="{FF2B5EF4-FFF2-40B4-BE49-F238E27FC236}">
                <a16:creationId xmlns:a16="http://schemas.microsoft.com/office/drawing/2014/main" id="{AB151923-4C91-6B86-969E-2F554E59E05A}"/>
              </a:ext>
            </a:extLst>
          </p:cNvPr>
          <p:cNvSpPr txBox="1"/>
          <p:nvPr/>
        </p:nvSpPr>
        <p:spPr>
          <a:xfrm>
            <a:off x="3636260" y="6485257"/>
            <a:ext cx="4919479" cy="179536"/>
          </a:xfrm>
          <a:prstGeom prst="rect">
            <a:avLst/>
          </a:prstGeom>
        </p:spPr>
        <p:txBody>
          <a:bodyPr lIns="0" tIns="0" rIns="0" bIns="0" rtlCol="0" anchor="t">
            <a:spAutoFit/>
          </a:bodyPr>
          <a:lstStyle/>
          <a:p>
            <a:pPr algn="ctr" defTabSz="609660">
              <a:lnSpc>
                <a:spcPts val="1441"/>
              </a:lnSpc>
            </a:pPr>
            <a:r>
              <a:rPr lang="en-US" sz="1201" spc="-47" dirty="0">
                <a:solidFill>
                  <a:srgbClr val="FFFFFF"/>
                </a:solidFill>
                <a:latin typeface="Open Sans"/>
              </a:rPr>
              <a:t>Prepared by Care Transformation Collaborative of RI</a:t>
            </a:r>
          </a:p>
        </p:txBody>
      </p:sp>
      <p:pic>
        <p:nvPicPr>
          <p:cNvPr id="16" name="Picture 15" descr="A close-up of a blue and white card&#10;&#10;Description automatically generated">
            <a:hlinkClick r:id="rId4"/>
            <a:extLst>
              <a:ext uri="{FF2B5EF4-FFF2-40B4-BE49-F238E27FC236}">
                <a16:creationId xmlns:a16="http://schemas.microsoft.com/office/drawing/2014/main" id="{644EEE68-8A1D-08D8-B92C-553AF38451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68401" y="916936"/>
            <a:ext cx="9589715" cy="4804467"/>
          </a:xfrm>
          <a:prstGeom prst="rect">
            <a:avLst/>
          </a:prstGeom>
          <a:noFill/>
          <a:ln>
            <a:noFill/>
          </a:ln>
        </p:spPr>
      </p:pic>
    </p:spTree>
    <p:extLst>
      <p:ext uri="{BB962C8B-B14F-4D97-AF65-F5344CB8AC3E}">
        <p14:creationId xmlns:p14="http://schemas.microsoft.com/office/powerpoint/2010/main" val="4180243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997" y="112875"/>
            <a:ext cx="10515601" cy="547778"/>
          </a:xfrm>
        </p:spPr>
        <p:txBody>
          <a:bodyPr>
            <a:noAutofit/>
          </a:bodyPr>
          <a:lstStyle/>
          <a:p>
            <a:r>
              <a:rPr lang="en-US" sz="3600" dirty="0">
                <a:latin typeface="+mj-lt"/>
              </a:rPr>
              <a:t>AUD Treatment: Peer Recovery in ED</a:t>
            </a:r>
          </a:p>
        </p:txBody>
      </p:sp>
      <p:sp>
        <p:nvSpPr>
          <p:cNvPr id="4" name="Text Placeholder 2"/>
          <p:cNvSpPr txBox="1">
            <a:spLocks/>
          </p:cNvSpPr>
          <p:nvPr/>
        </p:nvSpPr>
        <p:spPr>
          <a:xfrm>
            <a:off x="705997" y="925417"/>
            <a:ext cx="11104084" cy="498440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1"/>
              </a:spcBef>
              <a:spcAft>
                <a:spcPts val="0"/>
              </a:spcAft>
              <a:buClr>
                <a:schemeClr val="dk1"/>
              </a:buClr>
              <a:buSzPts val="1800"/>
              <a:buFont typeface="Arial"/>
              <a:buChar char="•"/>
              <a:defRPr sz="2801"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99"/>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99"/>
              </a:spcBef>
              <a:spcAft>
                <a:spcPts val="0"/>
              </a:spcAft>
              <a:buClr>
                <a:schemeClr val="dk1"/>
              </a:buClr>
              <a:buSzPts val="1800"/>
              <a:buFont typeface="Arial"/>
              <a:buChar char="•"/>
              <a:defRPr sz="2001"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solidFill>
                  <a:schemeClr val="accent6"/>
                </a:solidFill>
                <a:latin typeface="+mn-lt"/>
              </a:rPr>
              <a:t>Peer Recovery support is non-clinical assistance by persons with lived experience of similar conditions to initiate, pursue, and sustain a person’s long-term recovery from SUD.</a:t>
            </a:r>
            <a:r>
              <a:rPr lang="en-US" sz="2000" baseline="30000" dirty="0">
                <a:solidFill>
                  <a:schemeClr val="accent6"/>
                </a:solidFill>
                <a:latin typeface="+mn-lt"/>
              </a:rPr>
              <a:t> (24)</a:t>
            </a:r>
          </a:p>
          <a:p>
            <a:endParaRPr lang="en-US" dirty="0"/>
          </a:p>
        </p:txBody>
      </p:sp>
      <p:pic>
        <p:nvPicPr>
          <p:cNvPr id="6" name="Picture 5"/>
          <p:cNvPicPr>
            <a:picLocks noChangeAspect="1"/>
          </p:cNvPicPr>
          <p:nvPr/>
        </p:nvPicPr>
        <p:blipFill>
          <a:blip r:embed="rId3"/>
          <a:stretch>
            <a:fillRect/>
          </a:stretch>
        </p:blipFill>
        <p:spPr>
          <a:xfrm>
            <a:off x="3470770" y="1887660"/>
            <a:ext cx="5376233" cy="3741193"/>
          </a:xfrm>
          <a:prstGeom prst="rect">
            <a:avLst/>
          </a:prstGeom>
        </p:spPr>
      </p:pic>
      <p:sp>
        <p:nvSpPr>
          <p:cNvPr id="3" name="Google Shape;86;p2">
            <a:extLst>
              <a:ext uri="{FF2B5EF4-FFF2-40B4-BE49-F238E27FC236}">
                <a16:creationId xmlns:a16="http://schemas.microsoft.com/office/drawing/2014/main" id="{4317BF54-1845-22A1-E331-1EF23C4E13F7}"/>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50E4420-1822-C61E-461B-8186DA0C983D}"/>
              </a:ext>
            </a:extLst>
          </p:cNvPr>
          <p:cNvSpPr txBox="1"/>
          <p:nvPr/>
        </p:nvSpPr>
        <p:spPr>
          <a:xfrm>
            <a:off x="3470771" y="5722706"/>
            <a:ext cx="5376232" cy="253916"/>
          </a:xfrm>
          <a:prstGeom prst="rect">
            <a:avLst/>
          </a:prstGeom>
          <a:noFill/>
        </p:spPr>
        <p:txBody>
          <a:bodyPr wrap="square" rtlCol="0">
            <a:spAutoFit/>
          </a:bodyPr>
          <a:lstStyle/>
          <a:p>
            <a:pPr algn="ctr"/>
            <a:r>
              <a:rPr lang="en-US" sz="1050" b="1" dirty="0"/>
              <a:t>Figure 6. </a:t>
            </a:r>
            <a:r>
              <a:rPr lang="en-US" sz="1050" dirty="0"/>
              <a:t>Table 1 from </a:t>
            </a:r>
            <a:r>
              <a:rPr lang="en-US" sz="1050" i="1" dirty="0"/>
              <a:t>Substance abuse: research and treatment </a:t>
            </a:r>
            <a:r>
              <a:rPr lang="en-US" sz="1050" dirty="0"/>
              <a:t>journal article.</a:t>
            </a:r>
            <a:r>
              <a:rPr lang="en-US" sz="1050" baseline="30000" dirty="0"/>
              <a:t>(25)</a:t>
            </a:r>
            <a:endParaRPr lang="en-US" sz="1050" b="1" dirty="0"/>
          </a:p>
        </p:txBody>
      </p:sp>
    </p:spTree>
    <p:extLst>
      <p:ext uri="{BB962C8B-B14F-4D97-AF65-F5344CB8AC3E}">
        <p14:creationId xmlns:p14="http://schemas.microsoft.com/office/powerpoint/2010/main" val="2934670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f735024f2c_0_24"/>
          <p:cNvSpPr txBox="1">
            <a:spLocks noGrp="1"/>
          </p:cNvSpPr>
          <p:nvPr>
            <p:ph type="title"/>
          </p:nvPr>
        </p:nvSpPr>
        <p:spPr>
          <a:xfrm>
            <a:off x="727113" y="-548205"/>
            <a:ext cx="10626687" cy="1999256"/>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latin typeface="+mj-lt"/>
              </a:rPr>
              <a:t>Revisiting and Reframing</a:t>
            </a:r>
            <a:endParaRPr sz="3600" dirty="0">
              <a:latin typeface="+mj-lt"/>
            </a:endParaRPr>
          </a:p>
        </p:txBody>
      </p:sp>
      <p:sp>
        <p:nvSpPr>
          <p:cNvPr id="396" name="Google Shape;396;g2f735024f2c_0_2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1"/>
              </a:spcBef>
              <a:spcAft>
                <a:spcPts val="0"/>
              </a:spcAft>
              <a:buNone/>
            </a:pPr>
            <a:endParaRPr dirty="0"/>
          </a:p>
        </p:txBody>
      </p:sp>
      <p:pic>
        <p:nvPicPr>
          <p:cNvPr id="397" name="Google Shape;397;g2f735024f2c_0_24"/>
          <p:cNvPicPr preferRelativeResize="0"/>
          <p:nvPr/>
        </p:nvPicPr>
        <p:blipFill>
          <a:blip r:embed="rId3">
            <a:alphaModFix/>
          </a:blip>
          <a:stretch>
            <a:fillRect/>
          </a:stretch>
        </p:blipFill>
        <p:spPr>
          <a:xfrm>
            <a:off x="210450" y="922443"/>
            <a:ext cx="11771099" cy="5254382"/>
          </a:xfrm>
          <a:prstGeom prst="rect">
            <a:avLst/>
          </a:prstGeom>
          <a:noFill/>
          <a:ln>
            <a:noFill/>
          </a:ln>
        </p:spPr>
      </p:pic>
      <p:sp>
        <p:nvSpPr>
          <p:cNvPr id="2" name="Google Shape;86;p2">
            <a:extLst>
              <a:ext uri="{FF2B5EF4-FFF2-40B4-BE49-F238E27FC236}">
                <a16:creationId xmlns:a16="http://schemas.microsoft.com/office/drawing/2014/main" id="{F1096664-CECF-1044-FC67-360988EC9AD6}"/>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Cross 2"/>
          <p:cNvSpPr/>
          <p:nvPr/>
        </p:nvSpPr>
        <p:spPr>
          <a:xfrm>
            <a:off x="6488935" y="3089080"/>
            <a:ext cx="661011" cy="733773"/>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3437262" y="2798284"/>
            <a:ext cx="7718417" cy="13991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FDD5934-D80F-AE9A-BD97-78B84FCA5C4D}"/>
              </a:ext>
            </a:extLst>
          </p:cNvPr>
          <p:cNvSpPr txBox="1"/>
          <p:nvPr/>
        </p:nvSpPr>
        <p:spPr>
          <a:xfrm>
            <a:off x="5116531" y="5506949"/>
            <a:ext cx="3842534" cy="261610"/>
          </a:xfrm>
          <a:prstGeom prst="rect">
            <a:avLst/>
          </a:prstGeom>
          <a:noFill/>
        </p:spPr>
        <p:txBody>
          <a:bodyPr wrap="square" rtlCol="0">
            <a:spAutoFit/>
          </a:bodyPr>
          <a:lstStyle/>
          <a:p>
            <a:pPr algn="ctr"/>
            <a:r>
              <a:rPr lang="en-US" sz="1050" b="1" dirty="0"/>
              <a:t>Figure 5. </a:t>
            </a:r>
            <a:r>
              <a:rPr lang="en-US" sz="1050" dirty="0"/>
              <a:t>NIAAA Model on Co-Occurring Disorders</a:t>
            </a:r>
            <a:r>
              <a:rPr lang="en-US" sz="1050" baseline="30000" dirty="0"/>
              <a:t>(18)</a:t>
            </a:r>
            <a:endParaRPr lang="en-US" sz="1050" dirty="0"/>
          </a:p>
        </p:txBody>
      </p:sp>
    </p:spTree>
    <p:extLst>
      <p:ext uri="{BB962C8B-B14F-4D97-AF65-F5344CB8AC3E}">
        <p14:creationId xmlns:p14="http://schemas.microsoft.com/office/powerpoint/2010/main" val="33738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Google Shape;464;p62"/>
          <p:cNvSpPr txBox="1">
            <a:spLocks noGrp="1"/>
          </p:cNvSpPr>
          <p:nvPr>
            <p:ph type="body" idx="1"/>
          </p:nvPr>
        </p:nvSpPr>
        <p:spPr>
          <a:xfrm>
            <a:off x="838200" y="179707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dirty="0">
                <a:solidFill>
                  <a:schemeClr val="lt1"/>
                </a:solidFill>
              </a:rPr>
              <a:t>     www.ctc-ri.org</a:t>
            </a:r>
            <a:endParaRPr dirty="0"/>
          </a:p>
          <a:p>
            <a:pPr marL="0" lvl="0" indent="0" algn="l" rtl="0">
              <a:lnSpc>
                <a:spcPct val="90000"/>
              </a:lnSpc>
              <a:spcBef>
                <a:spcPts val="1001"/>
              </a:spcBef>
              <a:spcAft>
                <a:spcPts val="0"/>
              </a:spcAft>
              <a:buClr>
                <a:schemeClr val="lt1"/>
              </a:buClr>
              <a:buSzPts val="2800"/>
              <a:buNone/>
            </a:pPr>
            <a:r>
              <a:rPr lang="en-US" dirty="0">
                <a:solidFill>
                  <a:schemeClr val="lt1"/>
                </a:solidFill>
              </a:rPr>
              <a:t>     ctc-ri</a:t>
            </a:r>
            <a:endParaRPr dirty="0"/>
          </a:p>
        </p:txBody>
      </p:sp>
      <p:sp>
        <p:nvSpPr>
          <p:cNvPr id="465" name="Google Shape;465;p62"/>
          <p:cNvSpPr txBox="1"/>
          <p:nvPr/>
        </p:nvSpPr>
        <p:spPr>
          <a:xfrm>
            <a:off x="8749553" y="908813"/>
            <a:ext cx="33438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endParaRPr dirty="0"/>
          </a:p>
        </p:txBody>
      </p:sp>
      <p:pic>
        <p:nvPicPr>
          <p:cNvPr id="467" name="Google Shape;467;p62" descr="interface design - What &lt;strong&gt;icon&lt;/strong&gt; can I use which says &quot;Auto ..."/>
          <p:cNvPicPr preferRelativeResize="0"/>
          <p:nvPr/>
        </p:nvPicPr>
        <p:blipFill rotWithShape="1">
          <a:blip r:embed="rId3">
            <a:alphaModFix/>
          </a:blip>
          <a:srcRect/>
          <a:stretch/>
        </p:blipFill>
        <p:spPr>
          <a:xfrm>
            <a:off x="11038258" y="-946288"/>
            <a:ext cx="92560" cy="92560"/>
          </a:xfrm>
          <a:prstGeom prst="rect">
            <a:avLst/>
          </a:prstGeom>
          <a:noFill/>
          <a:ln>
            <a:noFill/>
          </a:ln>
        </p:spPr>
      </p:pic>
      <p:sp>
        <p:nvSpPr>
          <p:cNvPr id="469" name="Google Shape;469;p62"/>
          <p:cNvSpPr/>
          <p:nvPr/>
        </p:nvSpPr>
        <p:spPr>
          <a:xfrm>
            <a:off x="2011680" y="6429414"/>
            <a:ext cx="9144000" cy="426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alibri"/>
                <a:ea typeface="Calibri"/>
                <a:cs typeface="Calibri"/>
                <a:sym typeface="Calibri"/>
              </a:rPr>
              <a:t>Please acknowledge that this PP brought to you by the PHSRI-AE  and is “owned” by PHSRI-AE, prepared by CTC-RI.</a:t>
            </a:r>
            <a:endParaRPr sz="1400" dirty="0">
              <a:solidFill>
                <a:schemeClr val="lt1"/>
              </a:solidFill>
              <a:latin typeface="Calibri"/>
              <a:ea typeface="Calibri"/>
              <a:cs typeface="Calibri"/>
              <a:sym typeface="Calibri"/>
            </a:endParaRPr>
          </a:p>
        </p:txBody>
      </p:sp>
      <p:sp>
        <p:nvSpPr>
          <p:cNvPr id="470" name="Google Shape;470;p62"/>
          <p:cNvSpPr/>
          <p:nvPr/>
        </p:nvSpPr>
        <p:spPr>
          <a:xfrm>
            <a:off x="812800" y="6429414"/>
            <a:ext cx="10342800" cy="42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alibri"/>
                <a:ea typeface="Calibri"/>
                <a:cs typeface="Calibri"/>
                <a:sym typeface="Calibri"/>
              </a:rPr>
              <a:t>Please acknowledge that this PP brought to you by the PHSRI-AE  and is “owned” by PHSRI-AE, prepared by CTC-RI.</a:t>
            </a:r>
            <a:endParaRPr sz="1400" dirty="0">
              <a:solidFill>
                <a:schemeClr val="lt1"/>
              </a:solidFill>
              <a:latin typeface="Calibri"/>
              <a:ea typeface="Calibri"/>
              <a:cs typeface="Calibri"/>
              <a:sym typeface="Calibri"/>
            </a:endParaRPr>
          </a:p>
        </p:txBody>
      </p:sp>
      <p:sp>
        <p:nvSpPr>
          <p:cNvPr id="471" name="Google Shape;471;p62"/>
          <p:cNvSpPr/>
          <p:nvPr/>
        </p:nvSpPr>
        <p:spPr>
          <a:xfrm>
            <a:off x="0" y="6434725"/>
            <a:ext cx="12192000" cy="42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Prepared by CTC-RI</a:t>
            </a:r>
            <a:r>
              <a:rPr lang="en-US" sz="1400" dirty="0">
                <a:solidFill>
                  <a:schemeClr val="lt1"/>
                </a:solidFill>
                <a:latin typeface="Calibri"/>
                <a:ea typeface="Calibri"/>
                <a:cs typeface="Calibri"/>
                <a:sym typeface="Calibri"/>
              </a:rPr>
              <a:t>.</a:t>
            </a:r>
            <a:endParaRPr sz="1400" dirty="0">
              <a:solidFill>
                <a:schemeClr val="lt1"/>
              </a:solidFill>
              <a:latin typeface="Calibri"/>
              <a:ea typeface="Calibri"/>
              <a:cs typeface="Calibri"/>
              <a:sym typeface="Calibri"/>
            </a:endParaRPr>
          </a:p>
        </p:txBody>
      </p:sp>
      <p:sp>
        <p:nvSpPr>
          <p:cNvPr id="12" name="Text Placeholder 2"/>
          <p:cNvSpPr txBox="1">
            <a:spLocks/>
          </p:cNvSpPr>
          <p:nvPr/>
        </p:nvSpPr>
        <p:spPr>
          <a:xfrm>
            <a:off x="838200" y="1048405"/>
            <a:ext cx="10515601"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1"/>
              </a:spcBef>
              <a:spcAft>
                <a:spcPts val="0"/>
              </a:spcAft>
              <a:buClr>
                <a:schemeClr val="dk1"/>
              </a:buClr>
              <a:buSzPts val="1800"/>
              <a:buFont typeface="Arial"/>
              <a:buChar char="•"/>
              <a:defRPr sz="2801"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99"/>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99"/>
              </a:spcBef>
              <a:spcAft>
                <a:spcPts val="0"/>
              </a:spcAft>
              <a:buClr>
                <a:schemeClr val="dk1"/>
              </a:buClr>
              <a:buSzPts val="1800"/>
              <a:buFont typeface="Arial"/>
              <a:buChar char="•"/>
              <a:defRPr sz="2001"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sym typeface="Calibri"/>
              </a:rPr>
              <a:t>Moderator: Nelly Burdette, </a:t>
            </a:r>
            <a:r>
              <a:rPr lang="en-US" sz="2400" dirty="0">
                <a:solidFill>
                  <a:schemeClr val="accent6">
                    <a:lumMod val="50000"/>
                  </a:schemeClr>
                </a:solidFill>
                <a:latin typeface="+mj-lt"/>
                <a:ea typeface="Calibri" panose="020F0502020204030204" pitchFamily="34" charset="0"/>
                <a:cs typeface="Calibri" panose="020F0502020204030204" pitchFamily="34" charset="0"/>
              </a:rPr>
              <a:t>PsyD – Director, Population Behavioral Health, Boston Medical Center, and Sr. Director Integrated Behavioral Health, Care Transformation Collaborative-RI</a:t>
            </a:r>
          </a:p>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rPr>
              <a:t>Garry Bliss </a:t>
            </a:r>
            <a:r>
              <a:rPr lang="en-US" sz="2400" dirty="0">
                <a:solidFill>
                  <a:schemeClr val="accent6">
                    <a:lumMod val="50000"/>
                  </a:schemeClr>
                </a:solidFill>
                <a:latin typeface="+mj-lt"/>
                <a:ea typeface="Calibri" panose="020F0502020204030204" pitchFamily="34" charset="0"/>
                <a:cs typeface="Calibri" panose="020F0502020204030204" pitchFamily="34" charset="0"/>
              </a:rPr>
              <a:t>– Senior Director, Prospect Health Services RI</a:t>
            </a:r>
          </a:p>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rPr>
              <a:t>Barry Fabius</a:t>
            </a:r>
            <a:r>
              <a:rPr lang="en-US" sz="2400" dirty="0">
                <a:solidFill>
                  <a:schemeClr val="accent6">
                    <a:lumMod val="50000"/>
                  </a:schemeClr>
                </a:solidFill>
                <a:latin typeface="+mj-lt"/>
                <a:ea typeface="Calibri" panose="020F0502020204030204" pitchFamily="34" charset="0"/>
                <a:cs typeface="Calibri" panose="020F0502020204030204" pitchFamily="34" charset="0"/>
              </a:rPr>
              <a:t>, MD – Chief Medical Officer, UnitedHealthcare</a:t>
            </a:r>
          </a:p>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rPr>
              <a:t>Gloria Rose</a:t>
            </a:r>
            <a:r>
              <a:rPr lang="en-US" sz="2400" dirty="0">
                <a:solidFill>
                  <a:schemeClr val="accent6">
                    <a:lumMod val="50000"/>
                  </a:schemeClr>
                </a:solidFill>
                <a:latin typeface="+mj-lt"/>
                <a:ea typeface="Calibri" panose="020F0502020204030204" pitchFamily="34" charset="0"/>
                <a:cs typeface="Calibri" panose="020F0502020204030204" pitchFamily="34" charset="0"/>
              </a:rPr>
              <a:t>, RN – Director of Community Care Management, Thundermist Health Center</a:t>
            </a:r>
          </a:p>
          <a:p>
            <a:pPr marL="457189" indent="-457189">
              <a:buClr>
                <a:schemeClr val="accent6"/>
              </a:buClr>
              <a:buSzPct val="100000"/>
              <a:buFont typeface="Arial" panose="020B0604020202020204" pitchFamily="34" charset="0"/>
              <a:buChar char="•"/>
            </a:pPr>
            <a:r>
              <a:rPr lang="en-US" sz="2400" b="1" dirty="0">
                <a:solidFill>
                  <a:schemeClr val="accent6">
                    <a:lumMod val="50000"/>
                  </a:schemeClr>
                </a:solidFill>
                <a:latin typeface="+mj-lt"/>
                <a:ea typeface="Calibri" panose="020F0502020204030204" pitchFamily="34" charset="0"/>
                <a:cs typeface="Calibri" panose="020F0502020204030204" pitchFamily="34" charset="0"/>
              </a:rPr>
              <a:t>John Tassoni </a:t>
            </a:r>
            <a:r>
              <a:rPr lang="en-US" sz="2400" dirty="0">
                <a:solidFill>
                  <a:schemeClr val="accent6">
                    <a:lumMod val="50000"/>
                  </a:schemeClr>
                </a:solidFill>
                <a:latin typeface="+mj-lt"/>
                <a:ea typeface="Calibri" panose="020F0502020204030204" pitchFamily="34" charset="0"/>
                <a:cs typeface="Calibri" panose="020F0502020204030204" pitchFamily="34" charset="0"/>
              </a:rPr>
              <a:t>– President, Substance Use and Mental Health Leadership Council of RI</a:t>
            </a:r>
            <a:endParaRPr lang="en-US" dirty="0">
              <a:solidFill>
                <a:schemeClr val="accent6">
                  <a:lumMod val="50000"/>
                </a:schemeClr>
              </a:solidFill>
              <a:latin typeface="+mj-lt"/>
            </a:endParaRPr>
          </a:p>
        </p:txBody>
      </p:sp>
      <p:sp>
        <p:nvSpPr>
          <p:cNvPr id="4" name="Title 1">
            <a:extLst>
              <a:ext uri="{FF2B5EF4-FFF2-40B4-BE49-F238E27FC236}">
                <a16:creationId xmlns:a16="http://schemas.microsoft.com/office/drawing/2014/main" id="{52A17A17-2621-0D0D-758F-CBA2338630C4}"/>
              </a:ext>
            </a:extLst>
          </p:cNvPr>
          <p:cNvSpPr>
            <a:spLocks noGrp="1"/>
          </p:cNvSpPr>
          <p:nvPr>
            <p:ph type="title"/>
          </p:nvPr>
        </p:nvSpPr>
        <p:spPr>
          <a:xfrm>
            <a:off x="705997" y="112875"/>
            <a:ext cx="10515601" cy="547778"/>
          </a:xfrm>
        </p:spPr>
        <p:txBody>
          <a:bodyPr>
            <a:noAutofit/>
          </a:bodyPr>
          <a:lstStyle/>
          <a:p>
            <a:r>
              <a:rPr lang="en-US" sz="3600" dirty="0">
                <a:latin typeface="+mj-lt"/>
              </a:rPr>
              <a:t>Transition To Panel</a:t>
            </a:r>
          </a:p>
        </p:txBody>
      </p:sp>
      <p:sp>
        <p:nvSpPr>
          <p:cNvPr id="2" name="Google Shape;86;p2">
            <a:extLst>
              <a:ext uri="{FF2B5EF4-FFF2-40B4-BE49-F238E27FC236}">
                <a16:creationId xmlns:a16="http://schemas.microsoft.com/office/drawing/2014/main" id="{29B4AC36-DA64-E47C-D74B-78FE161D6E9E}"/>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51753"/>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rial"/>
            </a:endParaRPr>
          </a:p>
        </p:txBody>
      </p:sp>
      <p:sp>
        <p:nvSpPr>
          <p:cNvPr id="2" name="Title 1">
            <a:extLst>
              <a:ext uri="{FF2B5EF4-FFF2-40B4-BE49-F238E27FC236}">
                <a16:creationId xmlns:a16="http://schemas.microsoft.com/office/drawing/2014/main" id="{8278AAF6-C889-3E7C-0CF0-A8782402320C}"/>
              </a:ext>
            </a:extLst>
          </p:cNvPr>
          <p:cNvSpPr>
            <a:spLocks noGrp="1"/>
          </p:cNvSpPr>
          <p:nvPr>
            <p:ph type="title"/>
          </p:nvPr>
        </p:nvSpPr>
        <p:spPr>
          <a:xfrm>
            <a:off x="1941400" y="643467"/>
            <a:ext cx="8408193" cy="744836"/>
          </a:xfrm>
        </p:spPr>
        <p:txBody>
          <a:bodyPr vert="horz" lIns="91440" tIns="45720" rIns="91440" bIns="45720" rtlCol="0" anchor="ctr" anchorCtr="0">
            <a:normAutofit/>
          </a:bodyPr>
          <a:lstStyle/>
          <a:p>
            <a:pPr algn="ctr" defTabSz="914400">
              <a:lnSpc>
                <a:spcPct val="90000"/>
              </a:lnSpc>
            </a:pPr>
            <a:r>
              <a:rPr lang="en-US" kern="1200" dirty="0">
                <a:solidFill>
                  <a:schemeClr val="bg1"/>
                </a:solidFill>
                <a:latin typeface="+mj-lt"/>
                <a:ea typeface="+mj-ea"/>
                <a:cs typeface="+mj-cs"/>
              </a:rPr>
              <a:t>Top </a:t>
            </a:r>
            <a:r>
              <a:rPr lang="en-US" dirty="0">
                <a:solidFill>
                  <a:schemeClr val="bg1"/>
                </a:solidFill>
              </a:rPr>
              <a:t>5</a:t>
            </a:r>
            <a:r>
              <a:rPr lang="en-US" kern="1200" dirty="0">
                <a:solidFill>
                  <a:schemeClr val="bg1"/>
                </a:solidFill>
                <a:latin typeface="+mj-lt"/>
                <a:ea typeface="+mj-ea"/>
                <a:cs typeface="+mj-cs"/>
              </a:rPr>
              <a:t> ER Diagnoses for all Rhode Island AEs</a:t>
            </a:r>
          </a:p>
        </p:txBody>
      </p:sp>
      <p:sp>
        <p:nvSpPr>
          <p:cNvPr id="3" name="Slide Number Placeholder 2">
            <a:extLst>
              <a:ext uri="{FF2B5EF4-FFF2-40B4-BE49-F238E27FC236}">
                <a16:creationId xmlns:a16="http://schemas.microsoft.com/office/drawing/2014/main" id="{5FB1BAC8-25F7-F888-1710-5AEDE97513EA}"/>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buClrTx/>
            </a:pPr>
            <a:fld id="{90F9BDA0-AF0E-4BA8-B742-3B9C92A3E6FE}" type="slidenum">
              <a:rPr lang="en-US" sz="1200" kern="1200">
                <a:solidFill>
                  <a:srgbClr val="002477">
                    <a:tint val="75000"/>
                  </a:srgbClr>
                </a:solidFill>
                <a:latin typeface="Arial"/>
                <a:ea typeface="+mn-ea"/>
              </a:rPr>
              <a:pPr>
                <a:spcAft>
                  <a:spcPts val="600"/>
                </a:spcAft>
                <a:buClrTx/>
              </a:pPr>
              <a:t>33</a:t>
            </a:fld>
            <a:endParaRPr lang="en-US" sz="1200" kern="1200" dirty="0">
              <a:solidFill>
                <a:srgbClr val="002477">
                  <a:tint val="75000"/>
                </a:srgbClr>
              </a:solidFill>
              <a:latin typeface="Arial"/>
              <a:ea typeface="+mn-ea"/>
            </a:endParaRPr>
          </a:p>
        </p:txBody>
      </p:sp>
      <p:graphicFrame>
        <p:nvGraphicFramePr>
          <p:cNvPr id="8" name="Chart 7">
            <a:extLst>
              <a:ext uri="{FF2B5EF4-FFF2-40B4-BE49-F238E27FC236}">
                <a16:creationId xmlns:a16="http://schemas.microsoft.com/office/drawing/2014/main" id="{77B036A8-A264-F32F-3DFE-A6420DAC9CE0}"/>
              </a:ext>
            </a:extLst>
          </p:cNvPr>
          <p:cNvGraphicFramePr>
            <a:graphicFrameLocks/>
          </p:cNvGraphicFramePr>
          <p:nvPr>
            <p:extLst>
              <p:ext uri="{D42A27DB-BD31-4B8C-83A1-F6EECF244321}">
                <p14:modId xmlns:p14="http://schemas.microsoft.com/office/powerpoint/2010/main" val="882593293"/>
              </p:ext>
            </p:extLst>
          </p:nvPr>
        </p:nvGraphicFramePr>
        <p:xfrm>
          <a:off x="1736333" y="1396590"/>
          <a:ext cx="8449067" cy="467283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2EACFDF8-AE48-8D69-6C2C-CCAE1762B196}"/>
              </a:ext>
            </a:extLst>
          </p:cNvPr>
          <p:cNvSpPr txBox="1"/>
          <p:nvPr/>
        </p:nvSpPr>
        <p:spPr>
          <a:xfrm>
            <a:off x="6537789" y="5876819"/>
            <a:ext cx="3647610" cy="369332"/>
          </a:xfrm>
          <a:prstGeom prst="rect">
            <a:avLst/>
          </a:prstGeom>
          <a:noFill/>
        </p:spPr>
        <p:txBody>
          <a:bodyPr wrap="square" rtlCol="0">
            <a:spAutoFit/>
          </a:bodyPr>
          <a:lstStyle/>
          <a:p>
            <a:pPr defTabSz="685800">
              <a:buClrTx/>
            </a:pPr>
            <a:r>
              <a:rPr lang="en-US" sz="1800" kern="1200" dirty="0">
                <a:solidFill>
                  <a:srgbClr val="002477"/>
                </a:solidFill>
                <a:ea typeface="+mn-ea"/>
                <a:cs typeface="+mn-cs"/>
              </a:rPr>
              <a:t>Data source: </a:t>
            </a:r>
            <a:r>
              <a:rPr lang="en-US" sz="1800" kern="1200" dirty="0" err="1">
                <a:solidFill>
                  <a:srgbClr val="002477"/>
                </a:solidFill>
                <a:ea typeface="+mn-ea"/>
                <a:cs typeface="+mn-cs"/>
              </a:rPr>
              <a:t>iPCA</a:t>
            </a:r>
            <a:endParaRPr lang="en-US" sz="1800" kern="1200" dirty="0">
              <a:solidFill>
                <a:srgbClr val="002477"/>
              </a:solidFill>
              <a:ea typeface="+mn-ea"/>
              <a:cs typeface="+mn-cs"/>
            </a:endParaRPr>
          </a:p>
        </p:txBody>
      </p:sp>
    </p:spTree>
    <p:extLst>
      <p:ext uri="{BB962C8B-B14F-4D97-AF65-F5344CB8AC3E}">
        <p14:creationId xmlns:p14="http://schemas.microsoft.com/office/powerpoint/2010/main" val="1304833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51753"/>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rial"/>
            </a:endParaRPr>
          </a:p>
        </p:txBody>
      </p:sp>
      <p:sp>
        <p:nvSpPr>
          <p:cNvPr id="2" name="Title 1">
            <a:extLst>
              <a:ext uri="{FF2B5EF4-FFF2-40B4-BE49-F238E27FC236}">
                <a16:creationId xmlns:a16="http://schemas.microsoft.com/office/drawing/2014/main" id="{98680C9E-2D89-915F-750A-5CA3F856414F}"/>
              </a:ext>
            </a:extLst>
          </p:cNvPr>
          <p:cNvSpPr>
            <a:spLocks noGrp="1"/>
          </p:cNvSpPr>
          <p:nvPr>
            <p:ph type="title"/>
          </p:nvPr>
        </p:nvSpPr>
        <p:spPr>
          <a:xfrm>
            <a:off x="1941400" y="643467"/>
            <a:ext cx="8408193" cy="744836"/>
          </a:xfrm>
        </p:spPr>
        <p:txBody>
          <a:bodyPr vert="horz" lIns="91440" tIns="45720" rIns="91440" bIns="45720" rtlCol="0" anchor="ctr" anchorCtr="0">
            <a:normAutofit fontScale="90000"/>
          </a:bodyPr>
          <a:lstStyle/>
          <a:p>
            <a:pPr algn="ctr" defTabSz="914400">
              <a:lnSpc>
                <a:spcPct val="90000"/>
              </a:lnSpc>
            </a:pPr>
            <a:r>
              <a:rPr lang="en-US" kern="1200" dirty="0">
                <a:solidFill>
                  <a:schemeClr val="bg1"/>
                </a:solidFill>
                <a:latin typeface="+mj-lt"/>
                <a:ea typeface="+mj-ea"/>
                <a:cs typeface="+mj-cs"/>
              </a:rPr>
              <a:t>Top 5 Inpatient Diagnoses for all Rhode Island A</a:t>
            </a:r>
            <a:r>
              <a:rPr lang="en-US" dirty="0">
                <a:solidFill>
                  <a:schemeClr val="bg1"/>
                </a:solidFill>
              </a:rPr>
              <a:t>E</a:t>
            </a:r>
            <a:r>
              <a:rPr lang="en-US" kern="1200" dirty="0">
                <a:solidFill>
                  <a:schemeClr val="bg1"/>
                </a:solidFill>
                <a:latin typeface="+mj-lt"/>
                <a:ea typeface="+mj-ea"/>
                <a:cs typeface="+mj-cs"/>
              </a:rPr>
              <a:t>s*</a:t>
            </a:r>
          </a:p>
        </p:txBody>
      </p:sp>
      <p:sp>
        <p:nvSpPr>
          <p:cNvPr id="3" name="Slide Number Placeholder 2">
            <a:extLst>
              <a:ext uri="{FF2B5EF4-FFF2-40B4-BE49-F238E27FC236}">
                <a16:creationId xmlns:a16="http://schemas.microsoft.com/office/drawing/2014/main" id="{97127C0E-FB70-40B5-CF13-9AF012F919B8}"/>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buClrTx/>
            </a:pPr>
            <a:fld id="{90F9BDA0-AF0E-4BA8-B742-3B9C92A3E6FE}" type="slidenum">
              <a:rPr lang="en-US" sz="1200" kern="1200">
                <a:solidFill>
                  <a:srgbClr val="002477">
                    <a:tint val="75000"/>
                  </a:srgbClr>
                </a:solidFill>
                <a:latin typeface="Arial"/>
                <a:ea typeface="+mn-ea"/>
              </a:rPr>
              <a:pPr>
                <a:spcAft>
                  <a:spcPts val="600"/>
                </a:spcAft>
                <a:buClrTx/>
              </a:pPr>
              <a:t>34</a:t>
            </a:fld>
            <a:endParaRPr lang="en-US" sz="1200" kern="1200" dirty="0">
              <a:solidFill>
                <a:srgbClr val="002477">
                  <a:tint val="75000"/>
                </a:srgbClr>
              </a:solidFill>
              <a:latin typeface="Arial"/>
              <a:ea typeface="+mn-ea"/>
            </a:endParaRPr>
          </a:p>
        </p:txBody>
      </p:sp>
      <p:graphicFrame>
        <p:nvGraphicFramePr>
          <p:cNvPr id="6" name="Chart 5">
            <a:extLst>
              <a:ext uri="{FF2B5EF4-FFF2-40B4-BE49-F238E27FC236}">
                <a16:creationId xmlns:a16="http://schemas.microsoft.com/office/drawing/2014/main" id="{6E7DC34E-154C-75CB-950F-B49AF04FB73C}"/>
              </a:ext>
            </a:extLst>
          </p:cNvPr>
          <p:cNvGraphicFramePr>
            <a:graphicFrameLocks/>
          </p:cNvGraphicFramePr>
          <p:nvPr>
            <p:extLst>
              <p:ext uri="{D42A27DB-BD31-4B8C-83A1-F6EECF244321}">
                <p14:modId xmlns:p14="http://schemas.microsoft.com/office/powerpoint/2010/main" val="1397093917"/>
              </p:ext>
            </p:extLst>
          </p:nvPr>
        </p:nvGraphicFramePr>
        <p:xfrm>
          <a:off x="1609619" y="1469205"/>
          <a:ext cx="9058381" cy="465105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C5ED18C-437C-D8EE-81A4-536D4AE29FEB}"/>
              </a:ext>
            </a:extLst>
          </p:cNvPr>
          <p:cNvSpPr txBox="1"/>
          <p:nvPr/>
        </p:nvSpPr>
        <p:spPr>
          <a:xfrm>
            <a:off x="6145496" y="5969714"/>
            <a:ext cx="3618379" cy="723275"/>
          </a:xfrm>
          <a:prstGeom prst="rect">
            <a:avLst/>
          </a:prstGeom>
          <a:noFill/>
        </p:spPr>
        <p:txBody>
          <a:bodyPr wrap="square" rtlCol="0">
            <a:spAutoFit/>
          </a:bodyPr>
          <a:lstStyle/>
          <a:p>
            <a:pPr defTabSz="685800">
              <a:buClrTx/>
            </a:pPr>
            <a:r>
              <a:rPr lang="en-US" kern="1200" dirty="0">
                <a:solidFill>
                  <a:srgbClr val="002477"/>
                </a:solidFill>
                <a:ea typeface="+mn-ea"/>
                <a:cs typeface="+mn-cs"/>
              </a:rPr>
              <a:t>*Excludes pregnancy-related diagnoses </a:t>
            </a:r>
          </a:p>
          <a:p>
            <a:pPr defTabSz="685800">
              <a:buClrTx/>
            </a:pPr>
            <a:r>
              <a:rPr lang="en-US" sz="1350" kern="1200" dirty="0">
                <a:solidFill>
                  <a:srgbClr val="002477"/>
                </a:solidFill>
                <a:ea typeface="+mn-ea"/>
                <a:cs typeface="+mn-cs"/>
              </a:rPr>
              <a:t>Data source: iPCA </a:t>
            </a:r>
          </a:p>
          <a:p>
            <a:pPr defTabSz="685800">
              <a:buClrTx/>
            </a:pPr>
            <a:endParaRPr lang="en-US" sz="1350" kern="1200" dirty="0">
              <a:solidFill>
                <a:srgbClr val="002477"/>
              </a:solidFill>
              <a:ea typeface="+mn-ea"/>
              <a:cs typeface="+mn-cs"/>
            </a:endParaRPr>
          </a:p>
        </p:txBody>
      </p:sp>
    </p:spTree>
    <p:extLst>
      <p:ext uri="{BB962C8B-B14F-4D97-AF65-F5344CB8AC3E}">
        <p14:creationId xmlns:p14="http://schemas.microsoft.com/office/powerpoint/2010/main" val="25379393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51753"/>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Arial"/>
            </a:endParaRPr>
          </a:p>
        </p:txBody>
      </p:sp>
      <p:sp>
        <p:nvSpPr>
          <p:cNvPr id="2" name="Title 1">
            <a:extLst>
              <a:ext uri="{FF2B5EF4-FFF2-40B4-BE49-F238E27FC236}">
                <a16:creationId xmlns:a16="http://schemas.microsoft.com/office/drawing/2014/main" id="{8278AAF6-C889-3E7C-0CF0-A8782402320C}"/>
              </a:ext>
            </a:extLst>
          </p:cNvPr>
          <p:cNvSpPr>
            <a:spLocks noGrp="1"/>
          </p:cNvSpPr>
          <p:nvPr>
            <p:ph type="title"/>
          </p:nvPr>
        </p:nvSpPr>
        <p:spPr>
          <a:xfrm>
            <a:off x="1941400" y="643467"/>
            <a:ext cx="8408193" cy="744836"/>
          </a:xfrm>
        </p:spPr>
        <p:txBody>
          <a:bodyPr vert="horz" lIns="91440" tIns="45720" rIns="91440" bIns="45720" rtlCol="0" anchor="ctr" anchorCtr="0">
            <a:normAutofit fontScale="90000"/>
          </a:bodyPr>
          <a:lstStyle/>
          <a:p>
            <a:pPr algn="ctr" defTabSz="914400">
              <a:lnSpc>
                <a:spcPct val="90000"/>
              </a:lnSpc>
            </a:pPr>
            <a:r>
              <a:rPr lang="en-US" dirty="0">
                <a:solidFill>
                  <a:schemeClr val="bg1"/>
                </a:solidFill>
                <a:latin typeface="Georgia"/>
              </a:rPr>
              <a:t>Top 5 Diagnoses for all Rhode Island AEs- Readmission within 30 Days </a:t>
            </a:r>
            <a:endParaRPr lang="en-US" kern="1200" dirty="0">
              <a:solidFill>
                <a:schemeClr val="bg1"/>
              </a:solidFill>
              <a:latin typeface="+mj-lt"/>
              <a:ea typeface="+mj-ea"/>
              <a:cs typeface="+mj-cs"/>
            </a:endParaRPr>
          </a:p>
        </p:txBody>
      </p:sp>
      <p:sp>
        <p:nvSpPr>
          <p:cNvPr id="3" name="Slide Number Placeholder 2">
            <a:extLst>
              <a:ext uri="{FF2B5EF4-FFF2-40B4-BE49-F238E27FC236}">
                <a16:creationId xmlns:a16="http://schemas.microsoft.com/office/drawing/2014/main" id="{5FB1BAC8-25F7-F888-1710-5AEDE97513EA}"/>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buClrTx/>
              <a:defRPr/>
            </a:pPr>
            <a:fld id="{90F9BDA0-AF0E-4BA8-B742-3B9C92A3E6FE}" type="slidenum">
              <a:rPr lang="en-US" sz="1200" kern="1200">
                <a:solidFill>
                  <a:srgbClr val="002477">
                    <a:tint val="75000"/>
                  </a:srgbClr>
                </a:solidFill>
                <a:latin typeface="Arial"/>
                <a:ea typeface="+mn-ea"/>
              </a:rPr>
              <a:pPr>
                <a:spcAft>
                  <a:spcPts val="600"/>
                </a:spcAft>
                <a:buClrTx/>
                <a:defRPr/>
              </a:pPr>
              <a:t>35</a:t>
            </a:fld>
            <a:endParaRPr lang="en-US" sz="1200" kern="1200" dirty="0">
              <a:solidFill>
                <a:srgbClr val="002477">
                  <a:tint val="75000"/>
                </a:srgbClr>
              </a:solidFill>
              <a:latin typeface="Arial"/>
              <a:ea typeface="+mn-ea"/>
            </a:endParaRPr>
          </a:p>
        </p:txBody>
      </p:sp>
      <p:graphicFrame>
        <p:nvGraphicFramePr>
          <p:cNvPr id="5" name="Chart 4">
            <a:extLst>
              <a:ext uri="{FF2B5EF4-FFF2-40B4-BE49-F238E27FC236}">
                <a16:creationId xmlns:a16="http://schemas.microsoft.com/office/drawing/2014/main" id="{4F990E1B-3E52-CB86-1B5B-CB39D137E14D}"/>
              </a:ext>
            </a:extLst>
          </p:cNvPr>
          <p:cNvGraphicFramePr>
            <a:graphicFrameLocks/>
          </p:cNvGraphicFramePr>
          <p:nvPr>
            <p:extLst>
              <p:ext uri="{D42A27DB-BD31-4B8C-83A1-F6EECF244321}">
                <p14:modId xmlns:p14="http://schemas.microsoft.com/office/powerpoint/2010/main" val="1941625263"/>
              </p:ext>
            </p:extLst>
          </p:nvPr>
        </p:nvGraphicFramePr>
        <p:xfrm>
          <a:off x="1487937" y="1469205"/>
          <a:ext cx="9454041" cy="42232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77B036A8-A264-F32F-3DFE-A6420DAC9CE0}"/>
              </a:ext>
            </a:extLst>
          </p:cNvPr>
          <p:cNvGraphicFramePr>
            <a:graphicFrameLocks/>
          </p:cNvGraphicFramePr>
          <p:nvPr>
            <p:extLst>
              <p:ext uri="{D42A27DB-BD31-4B8C-83A1-F6EECF244321}">
                <p14:modId xmlns:p14="http://schemas.microsoft.com/office/powerpoint/2010/main" val="1885561661"/>
              </p:ext>
            </p:extLst>
          </p:nvPr>
        </p:nvGraphicFramePr>
        <p:xfrm>
          <a:off x="2006601" y="1675228"/>
          <a:ext cx="8178799" cy="43941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962D318-ED6B-F8EE-888C-009D12D536F4}"/>
              </a:ext>
            </a:extLst>
          </p:cNvPr>
          <p:cNvSpPr txBox="1"/>
          <p:nvPr/>
        </p:nvSpPr>
        <p:spPr>
          <a:xfrm>
            <a:off x="6537789" y="5876819"/>
            <a:ext cx="3647610" cy="369332"/>
          </a:xfrm>
          <a:prstGeom prst="rect">
            <a:avLst/>
          </a:prstGeom>
          <a:noFill/>
        </p:spPr>
        <p:txBody>
          <a:bodyPr wrap="square" rtlCol="0">
            <a:spAutoFit/>
          </a:bodyPr>
          <a:lstStyle/>
          <a:p>
            <a:pPr defTabSz="685800">
              <a:buClrTx/>
            </a:pPr>
            <a:r>
              <a:rPr lang="en-US" sz="1800" kern="1200" dirty="0">
                <a:solidFill>
                  <a:srgbClr val="002477"/>
                </a:solidFill>
                <a:ea typeface="+mn-ea"/>
                <a:cs typeface="+mn-cs"/>
              </a:rPr>
              <a:t>Data source: </a:t>
            </a:r>
            <a:r>
              <a:rPr lang="en-US" sz="1800" kern="1200" dirty="0" err="1">
                <a:solidFill>
                  <a:srgbClr val="002477"/>
                </a:solidFill>
                <a:ea typeface="+mn-ea"/>
                <a:cs typeface="+mn-cs"/>
              </a:rPr>
              <a:t>iPCA</a:t>
            </a:r>
            <a:endParaRPr lang="en-US" sz="1800" kern="1200" dirty="0">
              <a:solidFill>
                <a:srgbClr val="002477"/>
              </a:solidFill>
              <a:ea typeface="+mn-ea"/>
              <a:cs typeface="+mn-cs"/>
            </a:endParaRPr>
          </a:p>
        </p:txBody>
      </p:sp>
    </p:spTree>
    <p:extLst>
      <p:ext uri="{BB962C8B-B14F-4D97-AF65-F5344CB8AC3E}">
        <p14:creationId xmlns:p14="http://schemas.microsoft.com/office/powerpoint/2010/main" val="8211702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874"/>
            <a:ext cx="10515601" cy="537121"/>
          </a:xfrm>
        </p:spPr>
        <p:txBody>
          <a:bodyPr>
            <a:normAutofit fontScale="90000"/>
          </a:bodyPr>
          <a:lstStyle/>
          <a:p>
            <a:r>
              <a:rPr lang="en-US" dirty="0">
                <a:latin typeface="+mj-lt"/>
              </a:rPr>
              <a:t>Next Steps</a:t>
            </a:r>
          </a:p>
        </p:txBody>
      </p:sp>
      <p:sp>
        <p:nvSpPr>
          <p:cNvPr id="3" name="Text Placeholder 2"/>
          <p:cNvSpPr>
            <a:spLocks noGrp="1"/>
          </p:cNvSpPr>
          <p:nvPr>
            <p:ph type="body" idx="1"/>
          </p:nvPr>
        </p:nvSpPr>
        <p:spPr>
          <a:xfrm>
            <a:off x="838200" y="969484"/>
            <a:ext cx="10515601" cy="5207479"/>
          </a:xfrm>
        </p:spPr>
        <p:txBody>
          <a:bodyPr>
            <a:normAutofit/>
          </a:bodyPr>
          <a:lstStyle/>
          <a:p>
            <a:r>
              <a:rPr lang="en-US" sz="2400" dirty="0">
                <a:latin typeface="+mj-lt"/>
              </a:rPr>
              <a:t>Identify 3 subject matter experts to inform next level of discussion </a:t>
            </a:r>
          </a:p>
          <a:p>
            <a:r>
              <a:rPr lang="en-US" sz="2400" dirty="0">
                <a:latin typeface="+mj-lt"/>
              </a:rPr>
              <a:t>Ensure all relevant and appropriate stakeholders are involved</a:t>
            </a:r>
          </a:p>
          <a:p>
            <a:r>
              <a:rPr lang="en-US" sz="2400" dirty="0">
                <a:latin typeface="+mj-lt"/>
              </a:rPr>
              <a:t>After final report and presentation provided, obtain funding needed to pilot any of the recommendations identified as next best steps</a:t>
            </a:r>
          </a:p>
        </p:txBody>
      </p:sp>
      <p:graphicFrame>
        <p:nvGraphicFramePr>
          <p:cNvPr id="4" name="Diagram 3">
            <a:extLst>
              <a:ext uri="{FF2B5EF4-FFF2-40B4-BE49-F238E27FC236}">
                <a16:creationId xmlns:a16="http://schemas.microsoft.com/office/drawing/2014/main" id="{F51E554E-8B31-4D1B-F65A-B4F171E8D8FD}"/>
              </a:ext>
            </a:extLst>
          </p:cNvPr>
          <p:cNvGraphicFramePr/>
          <p:nvPr>
            <p:extLst>
              <p:ext uri="{D42A27DB-BD31-4B8C-83A1-F6EECF244321}">
                <p14:modId xmlns:p14="http://schemas.microsoft.com/office/powerpoint/2010/main" val="2863984688"/>
              </p:ext>
            </p:extLst>
          </p:nvPr>
        </p:nvGraphicFramePr>
        <p:xfrm>
          <a:off x="2957317" y="3573223"/>
          <a:ext cx="6541770" cy="2242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flipV="1">
            <a:off x="3055344" y="3745736"/>
            <a:ext cx="6345715" cy="3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Google Shape;86;p2">
            <a:extLst>
              <a:ext uri="{FF2B5EF4-FFF2-40B4-BE49-F238E27FC236}">
                <a16:creationId xmlns:a16="http://schemas.microsoft.com/office/drawing/2014/main" id="{E533AE90-E395-3BF2-C3B0-A34A539B6015}"/>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3433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3765" y="780596"/>
            <a:ext cx="11813751" cy="5403636"/>
          </a:xfrm>
        </p:spPr>
        <p:txBody>
          <a:bodyPr>
            <a:normAutofit/>
          </a:bodyPr>
          <a:lstStyle/>
          <a:p>
            <a:pPr marL="114300" indent="0">
              <a:buNone/>
            </a:pPr>
            <a:r>
              <a:rPr lang="en-US" sz="1600" baseline="-25000" dirty="0">
                <a:effectLst>
                  <a:outerShdw blurRad="38100" dist="38100" dir="2700000" algn="tl">
                    <a:srgbClr val="000000">
                      <a:alpha val="43137"/>
                    </a:srgbClr>
                  </a:outerShdw>
                </a:effectLst>
              </a:rPr>
              <a:t> </a:t>
            </a:r>
          </a:p>
        </p:txBody>
      </p:sp>
      <p:sp>
        <p:nvSpPr>
          <p:cNvPr id="6" name="Title 1">
            <a:extLst>
              <a:ext uri="{FF2B5EF4-FFF2-40B4-BE49-F238E27FC236}">
                <a16:creationId xmlns:a16="http://schemas.microsoft.com/office/drawing/2014/main" id="{BD3A1FF2-5C49-BAC4-D5A7-185C822CC342}"/>
              </a:ext>
            </a:extLst>
          </p:cNvPr>
          <p:cNvSpPr>
            <a:spLocks noGrp="1"/>
          </p:cNvSpPr>
          <p:nvPr>
            <p:ph type="title"/>
          </p:nvPr>
        </p:nvSpPr>
        <p:spPr>
          <a:xfrm>
            <a:off x="838200" y="112874"/>
            <a:ext cx="10515601" cy="537121"/>
          </a:xfrm>
        </p:spPr>
        <p:txBody>
          <a:bodyPr>
            <a:normAutofit fontScale="90000"/>
          </a:bodyPr>
          <a:lstStyle/>
          <a:p>
            <a:r>
              <a:rPr lang="en-US" dirty="0">
                <a:latin typeface="+mj-lt"/>
              </a:rPr>
              <a:t>References</a:t>
            </a:r>
          </a:p>
        </p:txBody>
      </p:sp>
      <p:sp>
        <p:nvSpPr>
          <p:cNvPr id="7" name="TextBox 6">
            <a:extLst>
              <a:ext uri="{FF2B5EF4-FFF2-40B4-BE49-F238E27FC236}">
                <a16:creationId xmlns:a16="http://schemas.microsoft.com/office/drawing/2014/main" id="{429EDDCB-1E2D-C842-1CB6-B4FC0E378A4F}"/>
              </a:ext>
            </a:extLst>
          </p:cNvPr>
          <p:cNvSpPr txBox="1"/>
          <p:nvPr/>
        </p:nvSpPr>
        <p:spPr>
          <a:xfrm>
            <a:off x="184484" y="780596"/>
            <a:ext cx="11804469" cy="5734903"/>
          </a:xfrm>
          <a:prstGeom prst="rect">
            <a:avLst/>
          </a:prstGeom>
          <a:noFill/>
        </p:spPr>
        <p:txBody>
          <a:bodyPr wrap="square" rtlCol="0">
            <a:spAutoFit/>
          </a:bodyPr>
          <a:lstStyle/>
          <a:p>
            <a:pPr marL="342900" indent="-342900">
              <a:lnSpc>
                <a:spcPct val="150000"/>
              </a:lnSpc>
              <a:buFont typeface="+mj-lt"/>
              <a:buAutoNum type="arabicPeriod"/>
            </a:pPr>
            <a:r>
              <a:rPr lang="en-US" sz="1000" dirty="0">
                <a:solidFill>
                  <a:schemeClr val="accent6">
                    <a:lumMod val="50000"/>
                  </a:schemeClr>
                </a:solidFill>
                <a:latin typeface="Arial"/>
                <a:ea typeface="Arial"/>
                <a:cs typeface="Arial"/>
                <a:sym typeface="Arial"/>
              </a:rPr>
              <a:t>American Psychiatric Association. (2013). Substance-Related and Addictive Disorders. In </a:t>
            </a:r>
            <a:r>
              <a:rPr lang="en-US" sz="1000" i="1" dirty="0">
                <a:solidFill>
                  <a:schemeClr val="accent6">
                    <a:lumMod val="50000"/>
                  </a:schemeClr>
                </a:solidFill>
                <a:latin typeface="Arial"/>
                <a:ea typeface="Arial"/>
                <a:cs typeface="Arial"/>
                <a:sym typeface="Arial"/>
              </a:rPr>
              <a:t>Diagnostic and statistical manual of mental disorders </a:t>
            </a:r>
            <a:r>
              <a:rPr lang="en-US" sz="1000" dirty="0">
                <a:solidFill>
                  <a:schemeClr val="accent6">
                    <a:lumMod val="50000"/>
                  </a:schemeClr>
                </a:solidFill>
                <a:latin typeface="Arial"/>
                <a:ea typeface="Arial"/>
                <a:cs typeface="Arial"/>
                <a:sym typeface="Arial"/>
              </a:rPr>
              <a:t>(5</a:t>
            </a:r>
            <a:r>
              <a:rPr lang="en-US" sz="1000" baseline="30000" dirty="0">
                <a:solidFill>
                  <a:schemeClr val="accent6">
                    <a:lumMod val="50000"/>
                  </a:schemeClr>
                </a:solidFill>
                <a:latin typeface="Arial"/>
                <a:ea typeface="Arial"/>
                <a:cs typeface="Arial"/>
                <a:sym typeface="Arial"/>
              </a:rPr>
              <a:t>th</a:t>
            </a:r>
            <a:r>
              <a:rPr lang="en-US" sz="1000" dirty="0">
                <a:solidFill>
                  <a:schemeClr val="accent6">
                    <a:lumMod val="50000"/>
                  </a:schemeClr>
                </a:solidFill>
                <a:latin typeface="Arial"/>
                <a:ea typeface="Arial"/>
                <a:cs typeface="Arial"/>
                <a:sym typeface="Arial"/>
              </a:rPr>
              <a:t> ed.). https://doi-	org.ric.idm.oclc.org/10.1176/appi.books.9780890425787.x16_Substance_Related_Disorders</a:t>
            </a:r>
          </a:p>
          <a:p>
            <a:pPr marL="342900" indent="-342900">
              <a:lnSpc>
                <a:spcPct val="150000"/>
              </a:lnSpc>
              <a:buFont typeface="+mj-lt"/>
              <a:buAutoNum type="arabicPeriod"/>
            </a:pPr>
            <a:r>
              <a:rPr lang="en-US" sz="1000" dirty="0">
                <a:solidFill>
                  <a:schemeClr val="accent6">
                    <a:lumMod val="50000"/>
                  </a:schemeClr>
                </a:solidFill>
                <a:effectLst/>
              </a:rPr>
              <a:t>U.S. Department of Health and Human Services. (2024). Alcohol and the human body. </a:t>
            </a:r>
            <a:r>
              <a:rPr lang="en-US" sz="1000" i="1" dirty="0">
                <a:solidFill>
                  <a:schemeClr val="accent6">
                    <a:lumMod val="50000"/>
                  </a:schemeClr>
                </a:solidFill>
                <a:effectLst/>
              </a:rPr>
              <a:t>National Institute on Alcohol Abuse and Alcoholism</a:t>
            </a:r>
            <a:r>
              <a:rPr lang="en-US" sz="1000" dirty="0">
                <a:solidFill>
                  <a:schemeClr val="accent6">
                    <a:lumMod val="50000"/>
                  </a:schemeClr>
                </a:solidFill>
                <a:effectLst/>
              </a:rPr>
              <a:t>.</a:t>
            </a:r>
            <a:r>
              <a:rPr lang="en-US" sz="1000" dirty="0">
                <a:solidFill>
                  <a:schemeClr val="accent6">
                    <a:lumMod val="50000"/>
                  </a:schemeClr>
                </a:solidFill>
              </a:rPr>
              <a:t> https://www.niaaa.nih.gov/alcohols-effects-health/alcohol-	topics/alcohol-facts-and-statistics/alcohol-and-human-</a:t>
            </a:r>
            <a:r>
              <a:rPr lang="en-US" sz="1000" dirty="0">
                <a:solidFill>
                  <a:schemeClr val="accent6">
                    <a:lumMod val="50000"/>
                  </a:schemeClr>
                </a:solidFill>
                <a:effectLst/>
              </a:rPr>
              <a:t>body </a:t>
            </a:r>
          </a:p>
          <a:p>
            <a:pPr marL="342900" indent="-342900">
              <a:lnSpc>
                <a:spcPct val="150000"/>
              </a:lnSpc>
              <a:buFont typeface="+mj-lt"/>
              <a:buAutoNum type="arabicPeriod"/>
            </a:pPr>
            <a:r>
              <a:rPr lang="en-US" sz="1000" dirty="0">
                <a:solidFill>
                  <a:schemeClr val="accent6">
                    <a:lumMod val="50000"/>
                  </a:schemeClr>
                </a:solidFill>
                <a:effectLst/>
              </a:rPr>
              <a:t>Patel, A. K., &amp; Balasanova, A. A. (2021). Unhealthy alcohol use. </a:t>
            </a:r>
            <a:r>
              <a:rPr lang="en-US" sz="1000" i="1" dirty="0">
                <a:solidFill>
                  <a:schemeClr val="accent6">
                    <a:lumMod val="50000"/>
                  </a:schemeClr>
                </a:solidFill>
                <a:effectLst/>
              </a:rPr>
              <a:t>JAMA</a:t>
            </a:r>
            <a:r>
              <a:rPr lang="en-US" sz="1000" dirty="0">
                <a:solidFill>
                  <a:schemeClr val="accent6">
                    <a:lumMod val="50000"/>
                  </a:schemeClr>
                </a:solidFill>
                <a:effectLst/>
              </a:rPr>
              <a:t>, </a:t>
            </a:r>
            <a:r>
              <a:rPr lang="en-US" sz="1000" i="1" dirty="0">
                <a:solidFill>
                  <a:schemeClr val="accent6">
                    <a:lumMod val="50000"/>
                  </a:schemeClr>
                </a:solidFill>
                <a:effectLst/>
              </a:rPr>
              <a:t>326</a:t>
            </a:r>
            <a:r>
              <a:rPr lang="en-US" sz="1000" dirty="0">
                <a:solidFill>
                  <a:schemeClr val="accent6">
                    <a:lumMod val="50000"/>
                  </a:schemeClr>
                </a:solidFill>
                <a:effectLst/>
              </a:rPr>
              <a:t>(2), 196. https://doi.org/10.1001/jama.2020.2015</a:t>
            </a:r>
          </a:p>
          <a:p>
            <a:pPr marL="342900" indent="-342900">
              <a:lnSpc>
                <a:spcPct val="150000"/>
              </a:lnSpc>
              <a:buFont typeface="+mj-lt"/>
              <a:buAutoNum type="arabicPeriod"/>
            </a:pPr>
            <a:r>
              <a:rPr lang="en-US" sz="1000" dirty="0">
                <a:solidFill>
                  <a:schemeClr val="accent6">
                    <a:lumMod val="50000"/>
                  </a:schemeClr>
                </a:solidFill>
                <a:effectLst/>
              </a:rPr>
              <a:t>Saitz, R. (2005). </a:t>
            </a:r>
            <a:r>
              <a:rPr lang="en-US" sz="1000" i="1" dirty="0">
                <a:solidFill>
                  <a:schemeClr val="accent6">
                    <a:lumMod val="50000"/>
                  </a:schemeClr>
                </a:solidFill>
                <a:effectLst/>
              </a:rPr>
              <a:t>The Spectrum of Alcohol Use </a:t>
            </a:r>
            <a:r>
              <a:rPr lang="en-US" sz="1000" dirty="0">
                <a:solidFill>
                  <a:schemeClr val="accent6">
                    <a:lumMod val="50000"/>
                  </a:schemeClr>
                </a:solidFill>
                <a:effectLst/>
              </a:rPr>
              <a:t>[Image]</a:t>
            </a:r>
            <a:r>
              <a:rPr lang="en-US" sz="1000" i="1" dirty="0">
                <a:solidFill>
                  <a:schemeClr val="accent6">
                    <a:lumMod val="50000"/>
                  </a:schemeClr>
                </a:solidFill>
                <a:effectLst/>
              </a:rPr>
              <a:t>.</a:t>
            </a:r>
            <a:r>
              <a:rPr lang="en-US" sz="1000" dirty="0">
                <a:solidFill>
                  <a:schemeClr val="accent6">
                    <a:lumMod val="50000"/>
                  </a:schemeClr>
                </a:solidFill>
                <a:effectLst/>
              </a:rPr>
              <a:t> The New England Journal of Medicine. https://www-nejm-org.ric.idm.oclc.org/doi/full/10.1056/NEJMcp042262. </a:t>
            </a:r>
          </a:p>
          <a:p>
            <a:pPr marL="342900" indent="-342900">
              <a:lnSpc>
                <a:spcPct val="150000"/>
              </a:lnSpc>
              <a:buFont typeface="+mj-lt"/>
              <a:buAutoNum type="arabicPeriod"/>
            </a:pPr>
            <a:r>
              <a:rPr lang="en-US" sz="1000" dirty="0">
                <a:solidFill>
                  <a:schemeClr val="accent6">
                    <a:lumMod val="50000"/>
                  </a:schemeClr>
                </a:solidFill>
                <a:latin typeface="Arial"/>
                <a:ea typeface="Arial"/>
                <a:cs typeface="Arial"/>
                <a:sym typeface="Arial"/>
              </a:rPr>
              <a:t>Substance Abuse and Mental Health Services Administration. (2024). </a:t>
            </a:r>
            <a:r>
              <a:rPr lang="en-US" sz="1000" i="1" dirty="0">
                <a:solidFill>
                  <a:schemeClr val="accent6">
                    <a:lumMod val="50000"/>
                  </a:schemeClr>
                </a:solidFill>
                <a:latin typeface="Arial"/>
                <a:ea typeface="Arial"/>
                <a:cs typeface="Arial"/>
                <a:sym typeface="Arial"/>
              </a:rPr>
              <a:t>Figure 1. Past Month Substance Use: Among People Aged 12 or Older; 2023 </a:t>
            </a:r>
            <a:r>
              <a:rPr lang="en-US" sz="1000" dirty="0">
                <a:solidFill>
                  <a:schemeClr val="accent6">
                    <a:lumMod val="50000"/>
                  </a:schemeClr>
                </a:solidFill>
                <a:latin typeface="Arial"/>
                <a:ea typeface="Arial"/>
                <a:cs typeface="Arial"/>
                <a:sym typeface="Arial"/>
              </a:rPr>
              <a:t>[Table]. 	https://www.samhsa.gov/data/sites/default/files/reports/rpt47095/National%20Report/National%20Report/2023-nsduh-annual-national.pdf</a:t>
            </a:r>
          </a:p>
          <a:p>
            <a:pPr marL="342900" indent="-342900">
              <a:lnSpc>
                <a:spcPct val="150000"/>
              </a:lnSpc>
              <a:buFont typeface="+mj-lt"/>
              <a:buAutoNum type="arabicPeriod"/>
            </a:pPr>
            <a:r>
              <a:rPr lang="en-US" sz="1000" dirty="0">
                <a:solidFill>
                  <a:schemeClr val="accent6">
                    <a:lumMod val="50000"/>
                  </a:schemeClr>
                </a:solidFill>
              </a:rPr>
              <a:t>National Institute on Alcohol Abuse and Alcoholism. (2023). </a:t>
            </a:r>
            <a:r>
              <a:rPr lang="en-US" sz="1000" i="1" dirty="0">
                <a:solidFill>
                  <a:schemeClr val="accent6">
                    <a:lumMod val="50000"/>
                  </a:schemeClr>
                </a:solidFill>
              </a:rPr>
              <a:t>Increase in Alcohol-Related Deaths during the COVID-19 Pandemic</a:t>
            </a:r>
            <a:r>
              <a:rPr lang="en-US" sz="1000" i="0" dirty="0">
                <a:solidFill>
                  <a:schemeClr val="accent6">
                    <a:lumMod val="50000"/>
                  </a:schemeClr>
                </a:solidFill>
              </a:rPr>
              <a:t> [Table].</a:t>
            </a:r>
            <a:r>
              <a:rPr lang="en-US" sz="1000" dirty="0">
                <a:solidFill>
                  <a:schemeClr val="accent6">
                    <a:lumMod val="50000"/>
                  </a:schemeClr>
                </a:solidFill>
              </a:rPr>
              <a:t> </a:t>
            </a:r>
            <a:r>
              <a:rPr lang="en-US" sz="1000" i="0" dirty="0">
                <a:solidFill>
                  <a:schemeClr val="accent6">
                    <a:lumMod val="50000"/>
                  </a:schemeClr>
                </a:solidFill>
              </a:rPr>
              <a:t>https://www.niaaa.nih.gov/news-events/research-update/alcohol-	related-deaths-which-increased-during-first-year-covid-19-pandemic-continued-rise-2021</a:t>
            </a:r>
            <a:endParaRPr lang="en-US" sz="1000" dirty="0">
              <a:solidFill>
                <a:schemeClr val="accent6">
                  <a:lumMod val="50000"/>
                </a:schemeClr>
              </a:solidFill>
            </a:endParaRPr>
          </a:p>
          <a:p>
            <a:pPr marL="342900" indent="-342900">
              <a:lnSpc>
                <a:spcPct val="150000"/>
              </a:lnSpc>
              <a:buFont typeface="+mj-lt"/>
              <a:buAutoNum type="arabicPeriod"/>
            </a:pPr>
            <a:r>
              <a:rPr lang="en-US" sz="1000" dirty="0">
                <a:solidFill>
                  <a:schemeClr val="accent6">
                    <a:lumMod val="50000"/>
                  </a:schemeClr>
                </a:solidFill>
                <a:effectLst/>
              </a:rPr>
              <a:t>Slater, M. E., &amp; Alpert, H. R. (2023). (rep.). Surveillance Reports: #120 Apparent Per Capita Alcohol Consumption: National, State, and Regional Trends, 1977-2021. </a:t>
            </a:r>
            <a:r>
              <a:rPr lang="en-US" sz="1000" i="1" dirty="0">
                <a:solidFill>
                  <a:schemeClr val="accent6">
                    <a:lumMod val="50000"/>
                  </a:schemeClr>
                </a:solidFill>
                <a:effectLst/>
              </a:rPr>
              <a:t>National Institute on Alcohol Abuse 	and Alcoholism. </a:t>
            </a:r>
            <a:r>
              <a:rPr lang="en-US" sz="1000" dirty="0">
                <a:solidFill>
                  <a:schemeClr val="accent6">
                    <a:lumMod val="50000"/>
                  </a:schemeClr>
                </a:solidFill>
                <a:effectLst/>
              </a:rPr>
              <a:t>https://www.niaaa.nih.gov/publications/surveillance-reports/surveillance120. </a:t>
            </a:r>
          </a:p>
          <a:p>
            <a:pPr marL="342900" indent="-342900">
              <a:lnSpc>
                <a:spcPct val="150000"/>
              </a:lnSpc>
              <a:buFont typeface="+mj-lt"/>
              <a:buAutoNum type="arabicPeriod"/>
            </a:pPr>
            <a:r>
              <a:rPr lang="en-US" sz="1000" dirty="0">
                <a:solidFill>
                  <a:schemeClr val="accent6">
                    <a:lumMod val="50000"/>
                  </a:schemeClr>
                </a:solidFill>
              </a:rPr>
              <a:t>Ledingham, E. &amp; Scagos, R. (2022) </a:t>
            </a:r>
            <a:r>
              <a:rPr lang="en-US" sz="1000" i="1" dirty="0">
                <a:solidFill>
                  <a:schemeClr val="accent6">
                    <a:lumMod val="50000"/>
                  </a:schemeClr>
                </a:solidFill>
              </a:rPr>
              <a:t>Alcohol Use Prevalence </a:t>
            </a:r>
            <a:r>
              <a:rPr lang="en-US" sz="1000" i="0" dirty="0">
                <a:solidFill>
                  <a:schemeClr val="accent6">
                    <a:lumMod val="50000"/>
                  </a:schemeClr>
                </a:solidFill>
              </a:rPr>
              <a:t>[Table]. Rhode Island Department of Health.</a:t>
            </a:r>
            <a:r>
              <a:rPr lang="en-US" sz="1000" dirty="0">
                <a:solidFill>
                  <a:schemeClr val="accent6">
                    <a:lumMod val="50000"/>
                  </a:schemeClr>
                </a:solidFill>
              </a:rPr>
              <a:t> </a:t>
            </a:r>
            <a:r>
              <a:rPr lang="en-US" sz="1000" i="0" dirty="0">
                <a:solidFill>
                  <a:schemeClr val="accent6">
                    <a:lumMod val="50000"/>
                  </a:schemeClr>
                </a:solidFill>
              </a:rPr>
              <a:t>https://health.ri.gov/publications/reports/2016-2020AlcoholUse.pdf</a:t>
            </a:r>
          </a:p>
          <a:p>
            <a:pPr marL="342900" indent="-342900">
              <a:lnSpc>
                <a:spcPct val="150000"/>
              </a:lnSpc>
              <a:buFont typeface="+mj-lt"/>
              <a:buAutoNum type="arabicPeriod"/>
            </a:pPr>
            <a:r>
              <a:rPr lang="en-US" sz="1000" dirty="0">
                <a:solidFill>
                  <a:schemeClr val="accent6">
                    <a:lumMod val="50000"/>
                  </a:schemeClr>
                </a:solidFill>
              </a:rPr>
              <a:t>Ledingham, E. &amp; Scagos, R. (2022) </a:t>
            </a:r>
            <a:r>
              <a:rPr lang="en-US" sz="1000" i="1" dirty="0">
                <a:solidFill>
                  <a:schemeClr val="accent6">
                    <a:lumMod val="50000"/>
                  </a:schemeClr>
                </a:solidFill>
              </a:rPr>
              <a:t>Binge Drinking Prevalence </a:t>
            </a:r>
            <a:r>
              <a:rPr lang="en-US" sz="1000" i="0" dirty="0">
                <a:solidFill>
                  <a:schemeClr val="accent6">
                    <a:lumMod val="50000"/>
                  </a:schemeClr>
                </a:solidFill>
              </a:rPr>
              <a:t>[Table]. Rhode Island Department of Health.</a:t>
            </a:r>
            <a:r>
              <a:rPr lang="en-US" sz="1000" dirty="0">
                <a:solidFill>
                  <a:schemeClr val="accent6">
                    <a:lumMod val="50000"/>
                  </a:schemeClr>
                </a:solidFill>
              </a:rPr>
              <a:t> </a:t>
            </a:r>
            <a:r>
              <a:rPr lang="en-US" sz="1000" i="0" dirty="0">
                <a:solidFill>
                  <a:schemeClr val="accent6">
                    <a:lumMod val="50000"/>
                  </a:schemeClr>
                </a:solidFill>
              </a:rPr>
              <a:t>https://health.ri.gov/publications/reports/2016-2020AlcoholUse.pdf</a:t>
            </a:r>
            <a:endParaRPr lang="en-US" sz="1000" i="1" dirty="0">
              <a:solidFill>
                <a:schemeClr val="accent6">
                  <a:lumMod val="50000"/>
                </a:schemeClr>
              </a:solidFill>
            </a:endParaRPr>
          </a:p>
          <a:p>
            <a:pPr marL="342900" indent="-342900">
              <a:lnSpc>
                <a:spcPct val="150000"/>
              </a:lnSpc>
              <a:buFont typeface="+mj-lt"/>
              <a:buAutoNum type="arabicPeriod"/>
            </a:pPr>
            <a:r>
              <a:rPr lang="en-US" sz="1000" dirty="0">
                <a:solidFill>
                  <a:schemeClr val="accent6">
                    <a:lumMod val="50000"/>
                  </a:schemeClr>
                </a:solidFill>
              </a:rPr>
              <a:t>Health in Rhode Island. (2022). </a:t>
            </a:r>
            <a:r>
              <a:rPr lang="en-US" sz="1000" i="1" dirty="0">
                <a:solidFill>
                  <a:schemeClr val="accent6">
                    <a:lumMod val="50000"/>
                  </a:schemeClr>
                </a:solidFill>
              </a:rPr>
              <a:t>Excessive drinking demographic breakout</a:t>
            </a:r>
            <a:r>
              <a:rPr lang="en-US" sz="1000" i="0" dirty="0">
                <a:solidFill>
                  <a:schemeClr val="accent6">
                    <a:lumMod val="50000"/>
                  </a:schemeClr>
                </a:solidFill>
              </a:rPr>
              <a:t> [Table]. https://healthinri.com/data/excessive-drinking</a:t>
            </a:r>
          </a:p>
          <a:p>
            <a:pPr marL="342900" indent="-342900">
              <a:lnSpc>
                <a:spcPct val="150000"/>
              </a:lnSpc>
              <a:buFont typeface="+mj-lt"/>
              <a:buAutoNum type="arabicPeriod"/>
            </a:pPr>
            <a:r>
              <a:rPr lang="en-US" sz="1000" dirty="0">
                <a:solidFill>
                  <a:schemeClr val="accent6">
                    <a:lumMod val="50000"/>
                  </a:schemeClr>
                </a:solidFill>
              </a:rPr>
              <a:t>Rhode Island Behavioral Risk Factor Surveillance System. (2016-2022). </a:t>
            </a:r>
            <a:r>
              <a:rPr lang="en-US" sz="1000" i="1" dirty="0">
                <a:solidFill>
                  <a:schemeClr val="accent6">
                    <a:lumMod val="50000"/>
                  </a:schemeClr>
                </a:solidFill>
              </a:rPr>
              <a:t>Binge Drinking among Rhode Island adults by: Age Group</a:t>
            </a:r>
            <a:r>
              <a:rPr lang="en-US" sz="1000" i="0" dirty="0">
                <a:solidFill>
                  <a:schemeClr val="accent6">
                    <a:lumMod val="50000"/>
                  </a:schemeClr>
                </a:solidFill>
              </a:rPr>
              <a:t> [Interactive Table]. </a:t>
            </a:r>
            <a:r>
              <a:rPr lang="en-US" sz="1000" dirty="0">
                <a:solidFill>
                  <a:schemeClr val="accent6">
                    <a:lumMod val="50000"/>
                  </a:schemeClr>
                </a:solidFill>
              </a:rPr>
              <a:t>	</a:t>
            </a:r>
            <a:r>
              <a:rPr lang="en-US" sz="1000" i="0" dirty="0">
                <a:solidFill>
                  <a:schemeClr val="accent6">
                    <a:lumMod val="50000"/>
                  </a:schemeClr>
                </a:solidFill>
              </a:rPr>
              <a:t>https://app.powerbigov.us/view?r=eyJrIjoiZmMyMWVkOWYtMDM0ZC00MTdiLWE3MTEtYzU4YWQ5YWM5MWFhIiwidCI6IjUyY2E2YTU0LTQ0NjUtNDYzNS1iZmYzLTY1ZDBhODQ	xMjI4OCJ9</a:t>
            </a:r>
            <a:endParaRPr lang="en-US" sz="1000" dirty="0">
              <a:solidFill>
                <a:schemeClr val="accent6">
                  <a:lumMod val="50000"/>
                </a:schemeClr>
              </a:solidFill>
            </a:endParaRPr>
          </a:p>
          <a:p>
            <a:pPr marL="342900" indent="-342900">
              <a:lnSpc>
                <a:spcPct val="150000"/>
              </a:lnSpc>
              <a:buFont typeface="+mj-lt"/>
              <a:buAutoNum type="arabicPeriod"/>
            </a:pPr>
            <a:r>
              <a:rPr lang="en-US" sz="1000" i="0" dirty="0">
                <a:solidFill>
                  <a:schemeClr val="accent6">
                    <a:lumMod val="50000"/>
                  </a:schemeClr>
                </a:solidFill>
              </a:rPr>
              <a:t>Rhode Island Department of Health. (2023). </a:t>
            </a:r>
            <a:r>
              <a:rPr lang="en-US" sz="1000" i="1" dirty="0">
                <a:solidFill>
                  <a:schemeClr val="accent6">
                    <a:lumMod val="50000"/>
                  </a:schemeClr>
                </a:solidFill>
              </a:rPr>
              <a:t>Excessive Alcohol Use: Data Report 2023</a:t>
            </a:r>
            <a:r>
              <a:rPr lang="en-US" sz="1000" i="0" dirty="0">
                <a:solidFill>
                  <a:schemeClr val="accent6">
                    <a:lumMod val="50000"/>
                  </a:schemeClr>
                </a:solidFill>
              </a:rPr>
              <a:t>. https://ridoh-excessive-alcohol-surveillance-landing-page 	rihealth.hub.arcgis.com/documents/be2cca0f05544f3992ef066abf67740e/about</a:t>
            </a:r>
          </a:p>
          <a:p>
            <a:pPr marL="342900" indent="-342900">
              <a:lnSpc>
                <a:spcPct val="150000"/>
              </a:lnSpc>
              <a:buFont typeface="+mj-lt"/>
              <a:buAutoNum type="arabicPeriod"/>
            </a:pPr>
            <a:r>
              <a:rPr lang="en-US" sz="1000" dirty="0">
                <a:solidFill>
                  <a:schemeClr val="accent6">
                    <a:lumMod val="50000"/>
                  </a:schemeClr>
                </a:solidFill>
              </a:rPr>
              <a:t>Rhode Island Department of Health. (2022). </a:t>
            </a:r>
            <a:r>
              <a:rPr lang="en-US" sz="1000" i="1" dirty="0">
                <a:solidFill>
                  <a:schemeClr val="accent6">
                    <a:lumMod val="50000"/>
                  </a:schemeClr>
                </a:solidFill>
              </a:rPr>
              <a:t>Rhode Island Data Brief: Alcohol-Related Emergency Department Visits in Rhode Island, 2018-2021</a:t>
            </a:r>
            <a:r>
              <a:rPr lang="en-US" sz="1000" dirty="0">
                <a:solidFill>
                  <a:schemeClr val="accent6">
                    <a:lumMod val="50000"/>
                  </a:schemeClr>
                </a:solidFill>
              </a:rPr>
              <a:t>https://health.ri.gov/publications/reports/2018-	20201Alcohol-ED-Visits.pdf</a:t>
            </a:r>
            <a:r>
              <a:rPr lang="en-US" sz="1000" dirty="0">
                <a:solidFill>
                  <a:schemeClr val="accent6">
                    <a:lumMod val="50000"/>
                  </a:schemeClr>
                </a:solidFill>
                <a:sym typeface="Arial"/>
              </a:rPr>
              <a:t>14</a:t>
            </a:r>
            <a:r>
              <a:rPr lang="en-US" sz="1000" dirty="0">
                <a:solidFill>
                  <a:schemeClr val="accent6">
                    <a:lumMod val="50000"/>
                  </a:schemeClr>
                </a:solidFill>
                <a:latin typeface="Arial"/>
                <a:ea typeface="Arial"/>
                <a:cs typeface="Arial"/>
                <a:sym typeface="Arial"/>
              </a:rPr>
              <a:t>.</a:t>
            </a:r>
          </a:p>
          <a:p>
            <a:pPr marL="342900" indent="-342900">
              <a:lnSpc>
                <a:spcPct val="150000"/>
              </a:lnSpc>
              <a:buFont typeface="+mj-lt"/>
              <a:buAutoNum type="arabicPeriod"/>
            </a:pPr>
            <a:r>
              <a:rPr lang="en-US" sz="1000" dirty="0">
                <a:solidFill>
                  <a:schemeClr val="accent6">
                    <a:lumMod val="50000"/>
                  </a:schemeClr>
                </a:solidFill>
                <a:latin typeface="Arial"/>
                <a:ea typeface="Arial"/>
                <a:cs typeface="Arial"/>
                <a:sym typeface="Arial"/>
              </a:rPr>
              <a:t>Rhode Island Department of Health. (2023). </a:t>
            </a:r>
            <a:r>
              <a:rPr lang="en-US" sz="1000" i="1" dirty="0">
                <a:solidFill>
                  <a:schemeClr val="accent6">
                    <a:lumMod val="50000"/>
                  </a:schemeClr>
                </a:solidFill>
                <a:latin typeface="Arial"/>
                <a:ea typeface="Arial"/>
                <a:cs typeface="Arial"/>
                <a:sym typeface="Arial"/>
              </a:rPr>
              <a:t>Acute Alcohol-Related Emergency Department Visits by Hospital Patient Count and Rate per 10,000 visits in Rhode Island, National Syndromic Surveillance 	System </a:t>
            </a:r>
            <a:r>
              <a:rPr lang="en-US" sz="1000" dirty="0">
                <a:solidFill>
                  <a:schemeClr val="accent6">
                    <a:lumMod val="50000"/>
                  </a:schemeClr>
                </a:solidFill>
                <a:latin typeface="Arial"/>
                <a:ea typeface="Arial"/>
                <a:cs typeface="Arial"/>
                <a:sym typeface="Arial"/>
              </a:rPr>
              <a:t>[Table]. https://ridoh-excessive-alcohol-surveillance-landing-page-rihealth.hub.arcgis.com/documents/be2cca0f05544f3992ef066abf67740e/about</a:t>
            </a:r>
            <a:endParaRPr lang="en-US" sz="1000" baseline="30000" dirty="0">
              <a:solidFill>
                <a:schemeClr val="accent6">
                  <a:lumMod val="50000"/>
                </a:schemeClr>
              </a:solidFill>
            </a:endParaRPr>
          </a:p>
        </p:txBody>
      </p:sp>
      <p:sp>
        <p:nvSpPr>
          <p:cNvPr id="2" name="Google Shape;86;p2">
            <a:extLst>
              <a:ext uri="{FF2B5EF4-FFF2-40B4-BE49-F238E27FC236}">
                <a16:creationId xmlns:a16="http://schemas.microsoft.com/office/drawing/2014/main" id="{955CEDA5-AFAC-1ECF-13BA-593925255AF9}"/>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497874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3765" y="780596"/>
            <a:ext cx="11813751" cy="5403636"/>
          </a:xfrm>
        </p:spPr>
        <p:txBody>
          <a:bodyPr>
            <a:normAutofit/>
          </a:bodyPr>
          <a:lstStyle/>
          <a:p>
            <a:pPr marL="114300" indent="0">
              <a:buNone/>
            </a:pPr>
            <a:r>
              <a:rPr lang="en-US" sz="1600" baseline="-25000" dirty="0">
                <a:effectLst>
                  <a:outerShdw blurRad="38100" dist="38100" dir="2700000" algn="tl">
                    <a:srgbClr val="000000">
                      <a:alpha val="43137"/>
                    </a:srgbClr>
                  </a:outerShdw>
                </a:effectLst>
              </a:rPr>
              <a:t> </a:t>
            </a:r>
          </a:p>
        </p:txBody>
      </p:sp>
      <p:sp>
        <p:nvSpPr>
          <p:cNvPr id="6" name="Title 1">
            <a:extLst>
              <a:ext uri="{FF2B5EF4-FFF2-40B4-BE49-F238E27FC236}">
                <a16:creationId xmlns:a16="http://schemas.microsoft.com/office/drawing/2014/main" id="{BD3A1FF2-5C49-BAC4-D5A7-185C822CC342}"/>
              </a:ext>
            </a:extLst>
          </p:cNvPr>
          <p:cNvSpPr>
            <a:spLocks noGrp="1"/>
          </p:cNvSpPr>
          <p:nvPr>
            <p:ph type="title"/>
          </p:nvPr>
        </p:nvSpPr>
        <p:spPr>
          <a:xfrm>
            <a:off x="838200" y="112874"/>
            <a:ext cx="10515601" cy="537121"/>
          </a:xfrm>
        </p:spPr>
        <p:txBody>
          <a:bodyPr>
            <a:normAutofit fontScale="90000"/>
          </a:bodyPr>
          <a:lstStyle/>
          <a:p>
            <a:r>
              <a:rPr lang="en-US" dirty="0">
                <a:latin typeface="+mj-lt"/>
              </a:rPr>
              <a:t>References</a:t>
            </a:r>
          </a:p>
        </p:txBody>
      </p:sp>
      <p:sp>
        <p:nvSpPr>
          <p:cNvPr id="7" name="TextBox 6">
            <a:extLst>
              <a:ext uri="{FF2B5EF4-FFF2-40B4-BE49-F238E27FC236}">
                <a16:creationId xmlns:a16="http://schemas.microsoft.com/office/drawing/2014/main" id="{429EDDCB-1E2D-C842-1CB6-B4FC0E378A4F}"/>
              </a:ext>
            </a:extLst>
          </p:cNvPr>
          <p:cNvSpPr txBox="1"/>
          <p:nvPr/>
        </p:nvSpPr>
        <p:spPr>
          <a:xfrm>
            <a:off x="184484" y="780596"/>
            <a:ext cx="11804469" cy="5142113"/>
          </a:xfrm>
          <a:prstGeom prst="rect">
            <a:avLst/>
          </a:prstGeom>
          <a:noFill/>
        </p:spPr>
        <p:txBody>
          <a:bodyPr wrap="square" rtlCol="0">
            <a:spAutoFit/>
          </a:bodyPr>
          <a:lstStyle/>
          <a:p>
            <a:pPr>
              <a:lnSpc>
                <a:spcPct val="150000"/>
              </a:lnSpc>
            </a:pPr>
            <a:r>
              <a:rPr lang="en-US" sz="1000" dirty="0">
                <a:solidFill>
                  <a:schemeClr val="accent6">
                    <a:lumMod val="50000"/>
                  </a:schemeClr>
                </a:solidFill>
              </a:rPr>
              <a:t>15.  Rhode Island Department of Health. (2022). </a:t>
            </a:r>
            <a:r>
              <a:rPr lang="en-US" sz="1000" i="1" dirty="0">
                <a:solidFill>
                  <a:schemeClr val="accent6">
                    <a:lumMod val="50000"/>
                  </a:schemeClr>
                </a:solidFill>
              </a:rPr>
              <a:t>Rhode Island Data Brief: Alcohol-Related Emergency Department Visits in Rhode Island, 2018-2021</a:t>
            </a:r>
            <a:r>
              <a:rPr lang="en-US" sz="1000" dirty="0">
                <a:solidFill>
                  <a:schemeClr val="accent6">
                    <a:lumMod val="50000"/>
                  </a:schemeClr>
                </a:solidFill>
              </a:rPr>
              <a:t>. https://health.ri.gov/publications/reports/2018-	20201Alcohol-ED-Visits.pdf</a:t>
            </a:r>
            <a:r>
              <a:rPr lang="en-US" sz="1000" dirty="0">
                <a:solidFill>
                  <a:schemeClr val="accent6">
                    <a:lumMod val="50000"/>
                  </a:schemeClr>
                </a:solidFill>
                <a:sym typeface="Arial"/>
              </a:rPr>
              <a:t>1</a:t>
            </a:r>
          </a:p>
          <a:p>
            <a:pPr>
              <a:lnSpc>
                <a:spcPct val="150000"/>
              </a:lnSpc>
            </a:pPr>
            <a:r>
              <a:rPr lang="en-US" sz="1000" dirty="0">
                <a:solidFill>
                  <a:schemeClr val="accent6">
                    <a:lumMod val="50000"/>
                  </a:schemeClr>
                </a:solidFill>
                <a:effectLst/>
              </a:rPr>
              <a:t>16.</a:t>
            </a:r>
            <a:r>
              <a:rPr lang="en-US" sz="1000" dirty="0">
                <a:solidFill>
                  <a:schemeClr val="accent6">
                    <a:lumMod val="50000"/>
                  </a:schemeClr>
                </a:solidFill>
              </a:rPr>
              <a:t>  </a:t>
            </a:r>
            <a:r>
              <a:rPr lang="en-US" sz="1000" dirty="0">
                <a:solidFill>
                  <a:schemeClr val="accent6">
                    <a:lumMod val="50000"/>
                  </a:schemeClr>
                </a:solidFill>
                <a:effectLst/>
              </a:rPr>
              <a:t>Koob, G. F. (2024). Alcohol use disorder treatment: Problems and solutions. </a:t>
            </a:r>
            <a:r>
              <a:rPr lang="en-US" sz="1000" i="1" dirty="0">
                <a:solidFill>
                  <a:schemeClr val="accent6">
                    <a:lumMod val="50000"/>
                  </a:schemeClr>
                </a:solidFill>
                <a:effectLst/>
              </a:rPr>
              <a:t>Annual Review of Pharmacology and Toxicology</a:t>
            </a:r>
            <a:r>
              <a:rPr lang="en-US" sz="1000" dirty="0">
                <a:solidFill>
                  <a:schemeClr val="accent6">
                    <a:lumMod val="50000"/>
                  </a:schemeClr>
                </a:solidFill>
                <a:effectLst/>
              </a:rPr>
              <a:t>, </a:t>
            </a:r>
            <a:r>
              <a:rPr lang="en-US" sz="1000" i="1" dirty="0">
                <a:solidFill>
                  <a:schemeClr val="accent6">
                    <a:lumMod val="50000"/>
                  </a:schemeClr>
                </a:solidFill>
                <a:effectLst/>
              </a:rPr>
              <a:t>64</a:t>
            </a:r>
            <a:r>
              <a:rPr lang="en-US" sz="1000" dirty="0">
                <a:solidFill>
                  <a:schemeClr val="accent6">
                    <a:lumMod val="50000"/>
                  </a:schemeClr>
                </a:solidFill>
                <a:effectLst/>
              </a:rPr>
              <a:t>(1), 255–275. https://doi.org/10.1146/annurev-pharmtox-031323-115847 </a:t>
            </a:r>
            <a:endParaRPr lang="en-US" sz="1000" dirty="0">
              <a:solidFill>
                <a:schemeClr val="accent6">
                  <a:lumMod val="50000"/>
                </a:schemeClr>
              </a:solidFill>
              <a:latin typeface="Arial"/>
              <a:ea typeface="Arial"/>
              <a:cs typeface="Arial"/>
              <a:sym typeface="Arial"/>
            </a:endParaRPr>
          </a:p>
          <a:p>
            <a:pPr marL="228600" indent="-228600">
              <a:lnSpc>
                <a:spcPct val="150000"/>
              </a:lnSpc>
              <a:buAutoNum type="arabicPeriod" startAt="17"/>
            </a:pPr>
            <a:r>
              <a:rPr lang="en-US" sz="1000" b="0" i="0" u="none" strike="noStrike" dirty="0">
                <a:solidFill>
                  <a:schemeClr val="accent6">
                    <a:lumMod val="50000"/>
                  </a:schemeClr>
                </a:solidFill>
                <a:effectLst/>
                <a:latin typeface="Arial" panose="020B0604020202020204" pitchFamily="34" charset="0"/>
              </a:rPr>
              <a:t>American Society of Addiction Medicine. (2017). </a:t>
            </a:r>
            <a:r>
              <a:rPr lang="en-US" sz="1000" b="0" i="1" u="none" strike="noStrike" dirty="0">
                <a:solidFill>
                  <a:schemeClr val="accent6">
                    <a:lumMod val="50000"/>
                  </a:schemeClr>
                </a:solidFill>
                <a:effectLst/>
                <a:latin typeface="Arial" panose="020B0604020202020204" pitchFamily="34" charset="0"/>
              </a:rPr>
              <a:t>Only 1 in 10 People With a Substance Use Disorder Receive Treatment</a:t>
            </a:r>
            <a:r>
              <a:rPr lang="en-US" sz="1000" b="0" i="0" u="none" strike="noStrike" dirty="0">
                <a:solidFill>
                  <a:schemeClr val="accent6">
                    <a:lumMod val="50000"/>
                  </a:schemeClr>
                </a:solidFill>
                <a:effectLst/>
                <a:latin typeface="Arial" panose="020B0604020202020204" pitchFamily="34" charset="0"/>
              </a:rPr>
              <a:t> [Image]. https://pbs.twimg.com/media/DK6R-	_lVoAEQYRU?format=png&amp;name=medium</a:t>
            </a:r>
          </a:p>
          <a:p>
            <a:pPr marL="228600" indent="-228600">
              <a:lnSpc>
                <a:spcPct val="150000"/>
              </a:lnSpc>
              <a:buAutoNum type="arabicPeriod" startAt="17"/>
            </a:pPr>
            <a:r>
              <a:rPr lang="en-US" sz="1000" dirty="0">
                <a:solidFill>
                  <a:schemeClr val="accent6">
                    <a:lumMod val="50000"/>
                  </a:schemeClr>
                </a:solidFill>
              </a:rPr>
              <a:t>National Institute on Alcohol Abuse and Alcoholism. (2022). </a:t>
            </a:r>
            <a:r>
              <a:rPr lang="en-US" sz="1000" i="1" dirty="0">
                <a:solidFill>
                  <a:schemeClr val="accent6">
                    <a:lumMod val="50000"/>
                  </a:schemeClr>
                </a:solidFill>
              </a:rPr>
              <a:t>Four Quadrant Model of Care for Co-Occurring Disorders </a:t>
            </a:r>
            <a:r>
              <a:rPr lang="en-US" sz="1000" i="0" dirty="0">
                <a:solidFill>
                  <a:schemeClr val="accent6">
                    <a:lumMod val="50000"/>
                  </a:schemeClr>
                </a:solidFill>
              </a:rPr>
              <a:t>[Image]. https://www.niaaa.nih.gov/sites/default/themes/solstice/images/four-	quadrant-model.svg</a:t>
            </a:r>
          </a:p>
          <a:p>
            <a:pPr marL="228600" indent="-228600">
              <a:lnSpc>
                <a:spcPct val="150000"/>
              </a:lnSpc>
              <a:buAutoNum type="arabicPeriod" startAt="17"/>
            </a:pPr>
            <a:r>
              <a:rPr lang="en-US" sz="1000" dirty="0">
                <a:solidFill>
                  <a:schemeClr val="accent6">
                    <a:lumMod val="50000"/>
                  </a:schemeClr>
                </a:solidFill>
              </a:rPr>
              <a:t>Witkiewitz, K., Litten, R. Z., &amp; Leggio, L. (2019). Advances in the science and treatment of alcohol use disorder. </a:t>
            </a:r>
            <a:r>
              <a:rPr lang="en-US" sz="1000" i="1" dirty="0">
                <a:solidFill>
                  <a:schemeClr val="accent6">
                    <a:lumMod val="50000"/>
                  </a:schemeClr>
                </a:solidFill>
              </a:rPr>
              <a:t>Science advances, 5</a:t>
            </a:r>
            <a:r>
              <a:rPr lang="en-US" sz="1000" dirty="0">
                <a:solidFill>
                  <a:schemeClr val="accent6">
                    <a:lumMod val="50000"/>
                  </a:schemeClr>
                </a:solidFill>
              </a:rPr>
              <a:t>(9), eaax4043. https://doi.org/10.1126/sciadv.aax4043</a:t>
            </a:r>
          </a:p>
          <a:p>
            <a:pPr marL="228600" indent="-228600">
              <a:lnSpc>
                <a:spcPct val="150000"/>
              </a:lnSpc>
              <a:buAutoNum type="arabicPeriod" startAt="17"/>
            </a:pPr>
            <a:r>
              <a:rPr lang="en-US" sz="1000" dirty="0">
                <a:solidFill>
                  <a:schemeClr val="accent6">
                    <a:lumMod val="50000"/>
                  </a:schemeClr>
                </a:solidFill>
              </a:rPr>
              <a:t>RI SBIRT. (n.d.). We Ask Everyone [Image]. https://risbirt.org/wp-content/uploads/2019/06/risbirt-poster-ask-everyone11x17.pdf</a:t>
            </a:r>
          </a:p>
          <a:p>
            <a:pPr marL="228600" indent="-228600">
              <a:lnSpc>
                <a:spcPct val="150000"/>
              </a:lnSpc>
              <a:buAutoNum type="arabicPeriod" startAt="17"/>
            </a:pPr>
            <a:r>
              <a:rPr lang="en-US" sz="1000" dirty="0">
                <a:solidFill>
                  <a:schemeClr val="accent6">
                    <a:lumMod val="50000"/>
                  </a:schemeClr>
                </a:solidFill>
              </a:rPr>
              <a:t>Desert Cove Recovery. (n.d.). </a:t>
            </a:r>
            <a:r>
              <a:rPr lang="en-US" sz="1000" i="1" dirty="0">
                <a:solidFill>
                  <a:schemeClr val="accent6">
                    <a:lumMod val="50000"/>
                  </a:schemeClr>
                </a:solidFill>
              </a:rPr>
              <a:t>Breaking The Cycle: Integrated Treatment for Alcoholism and Co-Occurring Disorders </a:t>
            </a:r>
            <a:r>
              <a:rPr lang="en-US" sz="1000" dirty="0">
                <a:solidFill>
                  <a:schemeClr val="accent6">
                    <a:lumMod val="50000"/>
                  </a:schemeClr>
                </a:solidFill>
              </a:rPr>
              <a:t>[Image]. https://encrypted 	tbn0.gstatic.com/images?q=tbn:ANd9GcRdKbBoBOldc4mKTY59OxdVMqBtngqNUJ2RsvHhJWfO6p4i8NaG_DITrQAJRvH7zO8aytI&amp;usqp=CAU</a:t>
            </a:r>
          </a:p>
          <a:p>
            <a:pPr marL="228600" indent="-228600">
              <a:lnSpc>
                <a:spcPct val="150000"/>
              </a:lnSpc>
              <a:buFont typeface="Arial"/>
              <a:buAutoNum type="arabicPeriod" startAt="17"/>
            </a:pPr>
            <a:r>
              <a:rPr lang="en-US" sz="1000" dirty="0">
                <a:solidFill>
                  <a:schemeClr val="accent6">
                    <a:lumMod val="50000"/>
                  </a:schemeClr>
                </a:solidFill>
              </a:rPr>
              <a:t>Watkins, K. E., Ober, A. J., Lamp, K., Lind, M., </a:t>
            </a:r>
            <a:r>
              <a:rPr lang="en-US" sz="1000" dirty="0" err="1">
                <a:solidFill>
                  <a:schemeClr val="accent6">
                    <a:lumMod val="50000"/>
                  </a:schemeClr>
                </a:solidFill>
              </a:rPr>
              <a:t>Setodji</a:t>
            </a:r>
            <a:r>
              <a:rPr lang="en-US" sz="1000" dirty="0">
                <a:solidFill>
                  <a:schemeClr val="accent6">
                    <a:lumMod val="50000"/>
                  </a:schemeClr>
                </a:solidFill>
              </a:rPr>
              <a:t>, C., </a:t>
            </a:r>
            <a:r>
              <a:rPr lang="en-US" sz="1000" dirty="0" err="1">
                <a:solidFill>
                  <a:schemeClr val="accent6">
                    <a:lumMod val="50000"/>
                  </a:schemeClr>
                </a:solidFill>
              </a:rPr>
              <a:t>Osilla</a:t>
            </a:r>
            <a:r>
              <a:rPr lang="en-US" sz="1000" dirty="0">
                <a:solidFill>
                  <a:schemeClr val="accent6">
                    <a:lumMod val="50000"/>
                  </a:schemeClr>
                </a:solidFill>
              </a:rPr>
              <a:t>, K. C., Hunter, S. B., McCullough, C. M., Becker, K., </a:t>
            </a:r>
            <a:r>
              <a:rPr lang="en-US" sz="1000" dirty="0" err="1">
                <a:solidFill>
                  <a:schemeClr val="accent6">
                    <a:lumMod val="50000"/>
                  </a:schemeClr>
                </a:solidFill>
              </a:rPr>
              <a:t>Iyiewuare</a:t>
            </a:r>
            <a:r>
              <a:rPr lang="en-US" sz="1000" dirty="0">
                <a:solidFill>
                  <a:schemeClr val="accent6">
                    <a:lumMod val="50000"/>
                  </a:schemeClr>
                </a:solidFill>
              </a:rPr>
              <a:t>, P. O., Diamant, A., </a:t>
            </a:r>
            <a:r>
              <a:rPr lang="en-US" sz="1000" dirty="0" err="1">
                <a:solidFill>
                  <a:schemeClr val="accent6">
                    <a:lumMod val="50000"/>
                  </a:schemeClr>
                </a:solidFill>
              </a:rPr>
              <a:t>Heinzerling</a:t>
            </a:r>
            <a:r>
              <a:rPr lang="en-US" sz="1000" dirty="0">
                <a:solidFill>
                  <a:schemeClr val="accent6">
                    <a:lumMod val="50000"/>
                  </a:schemeClr>
                </a:solidFill>
              </a:rPr>
              <a:t>, K., &amp; Pincus, H. A. (2017). Collaborative 	care for opioid and alcohol use disorders in primary care. JAMA Internal Medicine, 177(10), 1480. https://doi.org/10.1001/jamainternmed.2017.3947 </a:t>
            </a:r>
          </a:p>
          <a:p>
            <a:pPr marL="228600" indent="-228600">
              <a:lnSpc>
                <a:spcPct val="150000"/>
              </a:lnSpc>
              <a:buAutoNum type="arabicPeriod" startAt="17"/>
            </a:pPr>
            <a:r>
              <a:rPr lang="en-US" sz="1000" dirty="0">
                <a:solidFill>
                  <a:schemeClr val="accent6">
                    <a:lumMod val="50000"/>
                  </a:schemeClr>
                </a:solidFill>
              </a:rPr>
              <a:t>Bradley, K. A., Ludman, E. J., Chavez, L. J., Bobb, J. F., Ruedebusch, S. J., Achtmeyer, C. E., Merrill, J. O., Saxon, A. J., Caldeiro, R. M., Greenberg, D. M., Lee, A. K., Richards, J. E., Thomas, R. M., 	Matson, T. E., Williams, E. C., Hawkins, E., Lapham, G., &amp; Kivlahan, D. R. (2017). Patient-centered primary care for adults at high risk for AUDS: The choosing healthier drinking options in 	primary care (choice) trial</a:t>
            </a:r>
            <a:r>
              <a:rPr lang="en-US" sz="1000" i="1" dirty="0">
                <a:solidFill>
                  <a:schemeClr val="accent6">
                    <a:lumMod val="50000"/>
                  </a:schemeClr>
                </a:solidFill>
              </a:rPr>
              <a:t>. Addiction Science &amp;amp; Clinical Practice, 12</a:t>
            </a:r>
            <a:r>
              <a:rPr lang="en-US" sz="1000" dirty="0">
                <a:solidFill>
                  <a:schemeClr val="accent6">
                    <a:lumMod val="50000"/>
                  </a:schemeClr>
                </a:solidFill>
              </a:rPr>
              <a:t>(1). https://doi.org/10.1186/s13722-017-0080-2 .</a:t>
            </a:r>
          </a:p>
          <a:p>
            <a:pPr marL="228600" indent="-228600">
              <a:lnSpc>
                <a:spcPct val="150000"/>
              </a:lnSpc>
              <a:buAutoNum type="arabicPeriod" startAt="17"/>
            </a:pPr>
            <a:r>
              <a:rPr lang="en-US" sz="1000" dirty="0">
                <a:solidFill>
                  <a:schemeClr val="accent6">
                    <a:lumMod val="50000"/>
                  </a:schemeClr>
                </a:solidFill>
                <a:highlight>
                  <a:schemeClr val="lt1"/>
                </a:highlight>
                <a:latin typeface="Arial"/>
                <a:ea typeface="Arial"/>
                <a:cs typeface="Arial"/>
                <a:sym typeface="Arial"/>
              </a:rPr>
              <a:t>Cohen AJ, Russell LE, Elwy AR, Mitchell KM, Cornell PY, Silva JW, Moy E, Kennedy MA. Adaptation of a social risk screening and referral initiative across clinical populations, settings, and contexts in the 	</a:t>
            </a:r>
            <a:r>
              <a:rPr lang="en-US" sz="1000" i="1" dirty="0">
                <a:solidFill>
                  <a:schemeClr val="accent6">
                    <a:lumMod val="50000"/>
                  </a:schemeClr>
                </a:solidFill>
                <a:highlight>
                  <a:schemeClr val="lt1"/>
                </a:highlight>
                <a:latin typeface="Arial"/>
                <a:ea typeface="Arial"/>
                <a:cs typeface="Arial"/>
                <a:sym typeface="Arial"/>
              </a:rPr>
              <a:t>Department of Veterans Affairs Health System</a:t>
            </a:r>
            <a:r>
              <a:rPr lang="en-US" sz="1000" dirty="0">
                <a:solidFill>
                  <a:schemeClr val="accent6">
                    <a:lumMod val="50000"/>
                  </a:schemeClr>
                </a:solidFill>
                <a:highlight>
                  <a:schemeClr val="lt1"/>
                </a:highlight>
                <a:latin typeface="Arial"/>
                <a:ea typeface="Arial"/>
                <a:cs typeface="Arial"/>
                <a:sym typeface="Arial"/>
              </a:rPr>
              <a:t>. Front Health Serv. 2023 Jan 30;2:958969. doi: 10.3389/frhs.2022.958969.</a:t>
            </a:r>
          </a:p>
          <a:p>
            <a:pPr marL="228600" indent="-228600">
              <a:lnSpc>
                <a:spcPct val="150000"/>
              </a:lnSpc>
              <a:buAutoNum type="arabicPeriod" startAt="17"/>
            </a:pPr>
            <a:r>
              <a:rPr lang="en-US" sz="1000" dirty="0">
                <a:solidFill>
                  <a:schemeClr val="accent6">
                    <a:lumMod val="50000"/>
                  </a:schemeClr>
                </a:solidFill>
              </a:rPr>
              <a:t>Stanojlović, M., &amp; Davidson, L. (2021). Targeting the Barriers in the Substance Use Disorder Continuum of Care With Peer Recovery Support. </a:t>
            </a:r>
            <a:r>
              <a:rPr lang="en-US" sz="1000" i="1" dirty="0">
                <a:solidFill>
                  <a:schemeClr val="accent6">
                    <a:lumMod val="50000"/>
                  </a:schemeClr>
                </a:solidFill>
              </a:rPr>
              <a:t>Substance Abuse : Research and Treatment, 15</a:t>
            </a:r>
            <a:r>
              <a:rPr lang="en-US" sz="1000" dirty="0">
                <a:solidFill>
                  <a:schemeClr val="accent6">
                    <a:lumMod val="50000"/>
                  </a:schemeClr>
                </a:solidFill>
              </a:rPr>
              <a:t>, 	1178221820976988. https://doi.org/10.1177/1178221820976988</a:t>
            </a:r>
          </a:p>
          <a:p>
            <a:pPr marL="228600" indent="-228600">
              <a:lnSpc>
                <a:spcPct val="150000"/>
              </a:lnSpc>
              <a:buAutoNum type="arabicPeriod" startAt="17"/>
            </a:pPr>
            <a:r>
              <a:rPr lang="en-US" sz="1000" dirty="0">
                <a:solidFill>
                  <a:schemeClr val="accent6">
                    <a:lumMod val="50000"/>
                  </a:schemeClr>
                </a:solidFill>
              </a:rPr>
              <a:t>Stanojlović, M., &amp; Davidson, L. (2021). Table 1. Framework of SUD care continuum based on the stages of recovery and opioid use disorder cascade of care [Table]. </a:t>
            </a:r>
            <a:r>
              <a:rPr lang="en-US" sz="1000" i="1" dirty="0">
                <a:solidFill>
                  <a:schemeClr val="accent6">
                    <a:lumMod val="50000"/>
                  </a:schemeClr>
                </a:solidFill>
              </a:rPr>
              <a:t>Substance Abuse: Research and 	Treatment</a:t>
            </a:r>
            <a:r>
              <a:rPr lang="en-US" sz="1000" dirty="0">
                <a:solidFill>
                  <a:schemeClr val="accent6">
                    <a:lumMod val="50000"/>
                  </a:schemeClr>
                </a:solidFill>
              </a:rPr>
              <a:t>, </a:t>
            </a:r>
            <a:r>
              <a:rPr lang="en-US" sz="1000" i="1" dirty="0">
                <a:solidFill>
                  <a:schemeClr val="accent6">
                    <a:lumMod val="50000"/>
                  </a:schemeClr>
                </a:solidFill>
              </a:rPr>
              <a:t>15</a:t>
            </a:r>
            <a:r>
              <a:rPr lang="en-US" sz="1000" dirty="0">
                <a:solidFill>
                  <a:schemeClr val="accent6">
                    <a:lumMod val="50000"/>
                  </a:schemeClr>
                </a:solidFill>
              </a:rPr>
              <a:t>, 117822182097698. https://doi.org/10.1177/1178221820976988 </a:t>
            </a:r>
          </a:p>
        </p:txBody>
      </p:sp>
      <p:sp>
        <p:nvSpPr>
          <p:cNvPr id="2" name="Google Shape;86;p2">
            <a:extLst>
              <a:ext uri="{FF2B5EF4-FFF2-40B4-BE49-F238E27FC236}">
                <a16:creationId xmlns:a16="http://schemas.microsoft.com/office/drawing/2014/main" id="{955CEDA5-AFAC-1ECF-13BA-593925255AF9}"/>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4214080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074C9D-37D3-E142-BCD5-C65A82F2F3E1}"/>
              </a:ext>
            </a:extLst>
          </p:cNvPr>
          <p:cNvPicPr>
            <a:picLocks noGrp="1" noChangeAspect="1"/>
          </p:cNvPicPr>
          <p:nvPr>
            <p:ph idx="1"/>
          </p:nvPr>
        </p:nvPicPr>
        <p:blipFill>
          <a:blip r:embed="rId2"/>
          <a:stretch>
            <a:fillRect/>
          </a:stretch>
        </p:blipFill>
        <p:spPr>
          <a:xfrm>
            <a:off x="9608718" y="130147"/>
            <a:ext cx="2438400" cy="677333"/>
          </a:xfr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447A98-CABF-B441-938D-8E772DF4B03D}"/>
              </a:ext>
            </a:extLst>
          </p:cNvPr>
          <p:cNvSpPr>
            <a:spLocks noGrp="1"/>
          </p:cNvSpPr>
          <p:nvPr>
            <p:ph type="title"/>
          </p:nvPr>
        </p:nvSpPr>
        <p:spPr>
          <a:xfrm>
            <a:off x="312317" y="468813"/>
            <a:ext cx="11462587" cy="1062609"/>
          </a:xfrm>
        </p:spPr>
        <p:txBody>
          <a:bodyPr>
            <a:normAutofit/>
          </a:bodyPr>
          <a:lstStyle/>
          <a:p>
            <a:pPr>
              <a:lnSpc>
                <a:spcPct val="100000"/>
              </a:lnSpc>
            </a:pPr>
            <a:r>
              <a:rPr lang="en-US" dirty="0"/>
              <a:t>CME Credits &amp; </a:t>
            </a:r>
            <a:r>
              <a:rPr lang="en-US" dirty="0" err="1"/>
              <a:t>Eval</a:t>
            </a:r>
            <a:endParaRPr lang="en-US" dirty="0"/>
          </a:p>
        </p:txBody>
      </p:sp>
      <p:sp>
        <p:nvSpPr>
          <p:cNvPr id="13" name="Content Placeholder 2">
            <a:extLst>
              <a:ext uri="{FF2B5EF4-FFF2-40B4-BE49-F238E27FC236}">
                <a16:creationId xmlns:a16="http://schemas.microsoft.com/office/drawing/2014/main" id="{AE93208C-3E67-C345-A860-D2F84F5148A5}"/>
              </a:ext>
            </a:extLst>
          </p:cNvPr>
          <p:cNvSpPr txBox="1">
            <a:spLocks/>
          </p:cNvSpPr>
          <p:nvPr/>
        </p:nvSpPr>
        <p:spPr>
          <a:xfrm>
            <a:off x="581526" y="1531422"/>
            <a:ext cx="110169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6">
                    <a:lumMod val="50000"/>
                  </a:schemeClr>
                </a:solidFill>
              </a:rPr>
              <a:t>Reminder to please complete the evaluation in order to claim CME credits!</a:t>
            </a:r>
          </a:p>
          <a:p>
            <a:pPr marL="0" indent="0">
              <a:buNone/>
            </a:pPr>
            <a:endParaRPr lang="en-US" sz="2000" dirty="0">
              <a:solidFill>
                <a:schemeClr val="accent6">
                  <a:lumMod val="50000"/>
                </a:schemeClr>
              </a:solidFill>
              <a:latin typeface="Arial" panose="020B0604020202020204" pitchFamily="34" charset="0"/>
              <a:cs typeface="Arial" panose="020B0604020202020204" pitchFamily="34" charset="0"/>
            </a:endParaRPr>
          </a:p>
          <a:p>
            <a:pPr marL="0" indent="0">
              <a:buNone/>
            </a:pPr>
            <a:endParaRPr lang="en-US" sz="2000" dirty="0">
              <a:solidFill>
                <a:schemeClr val="accent6">
                  <a:lumMod val="50000"/>
                </a:schemeClr>
              </a:solidFill>
              <a:latin typeface="Arial" panose="020B0604020202020204" pitchFamily="34" charset="0"/>
              <a:cs typeface="Arial" panose="020B0604020202020204" pitchFamily="34" charset="0"/>
            </a:endParaRPr>
          </a:p>
          <a:p>
            <a:pPr marL="0" indent="0">
              <a:lnSpc>
                <a:spcPct val="100000"/>
              </a:lnSpc>
              <a:spcBef>
                <a:spcPts val="0"/>
              </a:spcBef>
              <a:buNone/>
            </a:pPr>
            <a:r>
              <a:rPr lang="en-US" sz="2000" dirty="0">
                <a:solidFill>
                  <a:schemeClr val="accent6">
                    <a:lumMod val="50000"/>
                  </a:schemeClr>
                </a:solidFill>
                <a:latin typeface="Arial" panose="020B0604020202020204" pitchFamily="34" charset="0"/>
                <a:cs typeface="Arial" panose="020B0604020202020204" pitchFamily="34" charset="0"/>
              </a:rPr>
              <a:t>Claim CME credits here</a:t>
            </a:r>
            <a:r>
              <a:rPr lang="en-US" sz="2000" dirty="0">
                <a:solidFill>
                  <a:schemeClr val="accent6"/>
                </a:solidFill>
                <a:latin typeface="Arial" panose="020B0604020202020204" pitchFamily="34" charset="0"/>
                <a:cs typeface="Arial" panose="020B0604020202020204" pitchFamily="34" charset="0"/>
              </a:rPr>
              <a:t>: </a:t>
            </a:r>
            <a:r>
              <a:rPr lang="en-US" sz="2000" dirty="0">
                <a:solidFill>
                  <a:schemeClr val="accent6"/>
                </a:solidFill>
                <a:latin typeface="Arial" panose="020B0604020202020204" pitchFamily="34" charset="0"/>
                <a:cs typeface="Arial" panose="020B0604020202020204" pitchFamily="34" charset="0"/>
                <a:hlinkClick r:id="rId3"/>
              </a:rPr>
              <a:t>https://www.surveymonkey.com/r/ZDZS5HG</a:t>
            </a:r>
            <a:r>
              <a:rPr lang="en-US" sz="2000" dirty="0">
                <a:solidFill>
                  <a:schemeClr val="accent6"/>
                </a:solidFill>
                <a:latin typeface="Arial" panose="020B0604020202020204" pitchFamily="34" charset="0"/>
                <a:cs typeface="Arial" panose="020B0604020202020204" pitchFamily="34" charset="0"/>
              </a:rPr>
              <a:t> </a:t>
            </a:r>
          </a:p>
        </p:txBody>
      </p:sp>
      <p:sp>
        <p:nvSpPr>
          <p:cNvPr id="7" name="Rectangle 6"/>
          <p:cNvSpPr/>
          <p:nvPr/>
        </p:nvSpPr>
        <p:spPr>
          <a:xfrm>
            <a:off x="668095" y="4838421"/>
            <a:ext cx="8616581" cy="769441"/>
          </a:xfrm>
          <a:prstGeom prst="rect">
            <a:avLst/>
          </a:prstGeom>
        </p:spPr>
        <p:txBody>
          <a:bodyPr wrap="square">
            <a:spAutoFit/>
          </a:bodyPr>
          <a:lstStyle/>
          <a:p>
            <a:r>
              <a:rPr lang="en-US" sz="1100" i="1" dirty="0">
                <a:solidFill>
                  <a:schemeClr val="accent6">
                    <a:lumMod val="50000"/>
                  </a:schemeClr>
                </a:solidFill>
                <a:latin typeface="Arial" panose="020B0604020202020204" pitchFamily="34" charset="0"/>
              </a:rPr>
              <a:t>The AAFP has reviewed ‘Advancing Comprehensive Primary Care Through Improving Care Delivery Design and Community Health</a:t>
            </a:r>
            <a:r>
              <a:rPr lang="en-US" sz="1000" i="1" dirty="0">
                <a:solidFill>
                  <a:schemeClr val="accent6">
                    <a:lumMod val="50000"/>
                  </a:schemeClr>
                </a:solidFill>
                <a:latin typeface="Arial" panose="020B0604020202020204" pitchFamily="34" charset="0"/>
              </a:rPr>
              <a:t>,’</a:t>
            </a:r>
            <a:r>
              <a:rPr lang="en-US" sz="1100" i="1" dirty="0">
                <a:solidFill>
                  <a:schemeClr val="accent6">
                    <a:lumMod val="50000"/>
                  </a:schemeClr>
                </a:solidFill>
                <a:latin typeface="Arial" panose="020B0604020202020204" pitchFamily="34" charset="0"/>
              </a:rPr>
              <a:t> and deemed it acceptable for AAFP credit. Term of approval is from 03/18/2022 to 03/18/2023. Physicians should claim only the credit commensurate with the extent of their participation in the activity. NPs and RNs can also receive credit through AAFP’s partnership with the American Nurses Credentialing Center (ANCC) and the American Academy of Nurse Practitioners Certification Board (AANPCB).</a:t>
            </a:r>
            <a:endParaRPr lang="en-US" sz="1100" dirty="0">
              <a:solidFill>
                <a:schemeClr val="accent6">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0042" y="2400021"/>
            <a:ext cx="2438400" cy="2438400"/>
          </a:xfrm>
          <a:prstGeom prst="rect">
            <a:avLst/>
          </a:prstGeom>
        </p:spPr>
      </p:pic>
    </p:spTree>
    <p:extLst>
      <p:ext uri="{BB962C8B-B14F-4D97-AF65-F5344CB8AC3E}">
        <p14:creationId xmlns:p14="http://schemas.microsoft.com/office/powerpoint/2010/main" val="2845033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130211"/>
            <a:ext cx="11461750" cy="88785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r>
              <a:rPr lang="en-US" sz="3600" dirty="0">
                <a:latin typeface="+mj-lt"/>
              </a:rPr>
              <a:t>Meeting Objectives</a:t>
            </a: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812800" y="1055029"/>
            <a:ext cx="10658487" cy="4747942"/>
          </a:xfrm>
          <a:prstGeom prst="rect">
            <a:avLst/>
          </a:prstGeom>
          <a:noFill/>
          <a:ln>
            <a:noFill/>
          </a:ln>
        </p:spPr>
        <p:txBody>
          <a:bodyPr spcFirstLastPara="1" wrap="square" lIns="91425" tIns="45700" rIns="91425" bIns="45700" anchor="t" anchorCtr="0">
            <a:normAutofit/>
          </a:bodyPr>
          <a:lstStyle/>
          <a:p>
            <a:pPr marL="457189" indent="-457189">
              <a:buClr>
                <a:schemeClr val="accent6"/>
              </a:buClr>
              <a:buSzPct val="100000"/>
              <a:buFont typeface="+mj-lt"/>
              <a:buAutoNum type="arabicPeriod"/>
            </a:pPr>
            <a:r>
              <a:rPr lang="en-US" sz="2800" dirty="0">
                <a:solidFill>
                  <a:schemeClr val="accent6">
                    <a:lumMod val="50000"/>
                  </a:schemeClr>
                </a:solidFill>
                <a:latin typeface="+mj-lt"/>
                <a:ea typeface="Calibri"/>
                <a:cs typeface="Calibri"/>
                <a:sym typeface="Calibri"/>
              </a:rPr>
              <a:t>Review Alcohol Use Disorder (AUD) data nationally and within Rhode Island to understand across age, ethnicity and race impact of AUD</a:t>
            </a:r>
          </a:p>
          <a:p>
            <a:pPr marL="457189" indent="-457189">
              <a:buClr>
                <a:schemeClr val="accent6"/>
              </a:buClr>
              <a:buSzPct val="100000"/>
              <a:buFont typeface="+mj-lt"/>
              <a:buAutoNum type="arabicPeriod"/>
            </a:pPr>
            <a:r>
              <a:rPr lang="en-US" sz="2800" dirty="0">
                <a:solidFill>
                  <a:schemeClr val="accent6">
                    <a:lumMod val="50000"/>
                  </a:schemeClr>
                </a:solidFill>
                <a:latin typeface="+mj-lt"/>
                <a:ea typeface="Calibri"/>
                <a:cs typeface="Calibri"/>
                <a:sym typeface="Calibri"/>
              </a:rPr>
              <a:t>Understand treatment options across primary care as well as integrated behavioral health and community specialists in addressing AUD</a:t>
            </a:r>
          </a:p>
          <a:p>
            <a:pPr marL="457189" indent="-457189">
              <a:buClr>
                <a:schemeClr val="accent6"/>
              </a:buClr>
              <a:buSzPct val="100000"/>
              <a:buFont typeface="+mj-lt"/>
              <a:buAutoNum type="arabicPeriod"/>
            </a:pPr>
            <a:r>
              <a:rPr lang="en-US" sz="2800" dirty="0">
                <a:solidFill>
                  <a:schemeClr val="accent6">
                    <a:lumMod val="50000"/>
                  </a:schemeClr>
                </a:solidFill>
                <a:latin typeface="+mj-lt"/>
                <a:ea typeface="Calibri"/>
                <a:cs typeface="Calibri"/>
                <a:sym typeface="Calibri"/>
              </a:rPr>
              <a:t>Convene a panel to discussion to brainstorm next steps</a:t>
            </a:r>
            <a:endParaRPr lang="en-US" sz="2800" b="1" dirty="0">
              <a:solidFill>
                <a:schemeClr val="accent6">
                  <a:lumMod val="50000"/>
                </a:schemeClr>
              </a:solidFill>
              <a:latin typeface="+mj-lt"/>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074C9D-37D3-E142-BCD5-C65A82F2F3E1}"/>
              </a:ext>
            </a:extLst>
          </p:cNvPr>
          <p:cNvPicPr>
            <a:picLocks noGrp="1" noChangeAspect="1"/>
          </p:cNvPicPr>
          <p:nvPr>
            <p:ph idx="1"/>
          </p:nvPr>
        </p:nvPicPr>
        <p:blipFill>
          <a:blip r:embed="rId2"/>
          <a:stretch>
            <a:fillRect/>
          </a:stretch>
        </p:blipFill>
        <p:spPr>
          <a:xfrm>
            <a:off x="9608718" y="130147"/>
            <a:ext cx="2438400" cy="677333"/>
          </a:xfr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447A98-CABF-B441-938D-8E772DF4B03D}"/>
              </a:ext>
            </a:extLst>
          </p:cNvPr>
          <p:cNvSpPr>
            <a:spLocks noGrp="1"/>
          </p:cNvSpPr>
          <p:nvPr>
            <p:ph type="title"/>
          </p:nvPr>
        </p:nvSpPr>
        <p:spPr>
          <a:xfrm>
            <a:off x="312317" y="468813"/>
            <a:ext cx="11462587" cy="1062609"/>
          </a:xfrm>
        </p:spPr>
        <p:txBody>
          <a:bodyPr>
            <a:normAutofit/>
          </a:bodyPr>
          <a:lstStyle/>
          <a:p>
            <a:pPr>
              <a:lnSpc>
                <a:spcPct val="100000"/>
              </a:lnSpc>
            </a:pPr>
            <a:r>
              <a:rPr lang="en-US" dirty="0"/>
              <a:t>CTC-RI Conflict of Interest Statement</a:t>
            </a:r>
          </a:p>
        </p:txBody>
      </p:sp>
      <p:sp>
        <p:nvSpPr>
          <p:cNvPr id="13" name="Content Placeholder 2">
            <a:extLst>
              <a:ext uri="{FF2B5EF4-FFF2-40B4-BE49-F238E27FC236}">
                <a16:creationId xmlns:a16="http://schemas.microsoft.com/office/drawing/2014/main" id="{AE93208C-3E67-C345-A860-D2F84F5148A5}"/>
              </a:ext>
            </a:extLst>
          </p:cNvPr>
          <p:cNvSpPr txBox="1">
            <a:spLocks/>
          </p:cNvSpPr>
          <p:nvPr/>
        </p:nvSpPr>
        <p:spPr>
          <a:xfrm>
            <a:off x="568566" y="1316671"/>
            <a:ext cx="8752435" cy="333697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dk1"/>
              </a:buClr>
              <a:buSzPts val="2800"/>
              <a:buFont typeface="Arial"/>
              <a:buNone/>
            </a:pPr>
            <a:r>
              <a:rPr lang="en-US" sz="2400" dirty="0">
                <a:solidFill>
                  <a:schemeClr val="accent6">
                    <a:lumMod val="50000"/>
                  </a:schemeClr>
                </a:solidFill>
                <a:latin typeface="+mj-lt"/>
                <a:ea typeface="Calibri"/>
                <a:cs typeface="Calibri"/>
                <a:sym typeface="Calibri"/>
              </a:rPr>
              <a:t>Session presenters have no financial relationships with a commercial entity producing healthcare-related products used on or by patients.</a:t>
            </a:r>
            <a:br>
              <a:rPr lang="en-US" sz="2400" dirty="0">
                <a:solidFill>
                  <a:schemeClr val="accent6">
                    <a:lumMod val="50000"/>
                  </a:schemeClr>
                </a:solidFill>
                <a:latin typeface="+mj-lt"/>
                <a:ea typeface="Calibri"/>
                <a:cs typeface="Calibri"/>
                <a:sym typeface="Calibri"/>
              </a:rPr>
            </a:br>
            <a:br>
              <a:rPr lang="en-US" sz="2400" dirty="0">
                <a:solidFill>
                  <a:schemeClr val="accent6">
                    <a:lumMod val="50000"/>
                  </a:schemeClr>
                </a:solidFill>
                <a:latin typeface="+mj-lt"/>
                <a:ea typeface="Calibri"/>
                <a:cs typeface="Calibri"/>
                <a:sym typeface="Calibri"/>
              </a:rPr>
            </a:br>
            <a:r>
              <a:rPr lang="en-US" sz="2400" dirty="0">
                <a:solidFill>
                  <a:schemeClr val="accent6">
                    <a:lumMod val="50000"/>
                  </a:schemeClr>
                </a:solidFill>
                <a:latin typeface="+mj-lt"/>
                <a:ea typeface="Calibri"/>
                <a:cs typeface="Calibri"/>
                <a:sym typeface="Calibri"/>
              </a:rPr>
              <a:t>All relevant financial relationships of those on the session planning committee have been disclosed and, if necessary, mitigated.</a:t>
            </a:r>
            <a:endParaRPr lang="en-US" sz="2400" b="1" dirty="0">
              <a:solidFill>
                <a:schemeClr val="accent6">
                  <a:lumMod val="50000"/>
                </a:schemeClr>
              </a:solidFill>
              <a:latin typeface="+mj-lt"/>
              <a:ea typeface="Arial"/>
              <a:cs typeface="Arial"/>
              <a:sym typeface="Arial"/>
            </a:endParaRPr>
          </a:p>
          <a:p>
            <a:pPr marL="0" indent="0">
              <a:lnSpc>
                <a:spcPct val="100000"/>
              </a:lnSpc>
              <a:spcBef>
                <a:spcPts val="0"/>
              </a:spcBef>
              <a:buNone/>
            </a:pPr>
            <a:endParaRPr lang="en-US" sz="2400" dirty="0">
              <a:solidFill>
                <a:schemeClr val="accent6">
                  <a:lumMod val="50000"/>
                </a:schemeClr>
              </a:solidFill>
              <a:latin typeface="Arial" panose="020B0604020202020204" pitchFamily="34" charset="0"/>
              <a:cs typeface="Arial" panose="020B0604020202020204" pitchFamily="34" charset="0"/>
            </a:endParaRPr>
          </a:p>
          <a:p>
            <a:pPr marL="0" indent="0">
              <a:lnSpc>
                <a:spcPct val="100000"/>
              </a:lnSpc>
              <a:spcBef>
                <a:spcPts val="0"/>
              </a:spcBef>
              <a:buNone/>
            </a:pPr>
            <a:endParaRPr lang="en-US" sz="2400" dirty="0">
              <a:solidFill>
                <a:schemeClr val="accent6">
                  <a:lumMod val="50000"/>
                </a:schemeClr>
              </a:solidFill>
              <a:latin typeface="Arial" panose="020B0604020202020204" pitchFamily="34" charset="0"/>
              <a:cs typeface="Arial" panose="020B0604020202020204" pitchFamily="34" charset="0"/>
            </a:endParaRPr>
          </a:p>
          <a:p>
            <a:pPr marL="0" indent="0">
              <a:lnSpc>
                <a:spcPct val="100000"/>
              </a:lnSpc>
              <a:spcBef>
                <a:spcPts val="0"/>
              </a:spcBef>
              <a:buNone/>
            </a:pPr>
            <a:endParaRPr lang="en-US" sz="2400" dirty="0">
              <a:solidFill>
                <a:schemeClr val="accent6">
                  <a:lumMod val="50000"/>
                </a:schemeClr>
              </a:solidFill>
              <a:latin typeface="Arial" panose="020B0604020202020204" pitchFamily="34" charset="0"/>
              <a:cs typeface="Arial" panose="020B0604020202020204" pitchFamily="34" charset="0"/>
            </a:endParaRPr>
          </a:p>
          <a:p>
            <a:pPr marL="0" indent="0">
              <a:lnSpc>
                <a:spcPct val="100000"/>
              </a:lnSpc>
              <a:spcBef>
                <a:spcPts val="0"/>
              </a:spcBef>
              <a:buNone/>
            </a:pPr>
            <a:r>
              <a:rPr lang="en-US" sz="2400" dirty="0">
                <a:solidFill>
                  <a:schemeClr val="accent6">
                    <a:lumMod val="50000"/>
                  </a:schemeClr>
                </a:solidFill>
                <a:latin typeface="Arial" panose="020B0604020202020204" pitchFamily="34" charset="0"/>
                <a:cs typeface="Arial" panose="020B0604020202020204" pitchFamily="34" charset="0"/>
              </a:rPr>
              <a:t>Claim CME credits here: </a:t>
            </a:r>
            <a:r>
              <a:rPr lang="en-US" sz="2400" dirty="0">
                <a:solidFill>
                  <a:schemeClr val="accent6">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https://www.surveymonkey.com/r/ZDZS5HG</a:t>
            </a:r>
            <a:r>
              <a:rPr lang="en-US" sz="2400" dirty="0">
                <a:solidFill>
                  <a:schemeClr val="accent6">
                    <a:lumMod val="50000"/>
                  </a:schemeClr>
                </a:solidFill>
                <a:latin typeface="Arial" panose="020B0604020202020204" pitchFamily="34" charset="0"/>
                <a:cs typeface="Arial" panose="020B0604020202020204" pitchFamily="34" charset="0"/>
              </a:rPr>
              <a:t> </a:t>
            </a:r>
          </a:p>
        </p:txBody>
      </p:sp>
      <p:sp>
        <p:nvSpPr>
          <p:cNvPr id="9" name="Rectangle 8"/>
          <p:cNvSpPr/>
          <p:nvPr/>
        </p:nvSpPr>
        <p:spPr>
          <a:xfrm>
            <a:off x="581525" y="5283289"/>
            <a:ext cx="11245804" cy="769441"/>
          </a:xfrm>
          <a:prstGeom prst="rect">
            <a:avLst/>
          </a:prstGeom>
        </p:spPr>
        <p:txBody>
          <a:bodyPr wrap="square">
            <a:spAutoFit/>
          </a:bodyPr>
          <a:lstStyle/>
          <a:p>
            <a:r>
              <a:rPr lang="en-US" sz="1100" i="1" dirty="0">
                <a:solidFill>
                  <a:srgbClr val="1A191A"/>
                </a:solidFill>
                <a:latin typeface="Arial" panose="020B0604020202020204" pitchFamily="34" charset="0"/>
              </a:rPr>
              <a:t>The AAFP has reviewed ‘Advancing Comprehensive Primary Care Through Improving Care Delivery Design and Community Health</a:t>
            </a:r>
            <a:r>
              <a:rPr lang="en-US" sz="1000" i="1" dirty="0">
                <a:solidFill>
                  <a:srgbClr val="1A191A"/>
                </a:solidFill>
                <a:latin typeface="Arial" panose="020B0604020202020204" pitchFamily="34" charset="0"/>
              </a:rPr>
              <a:t>,’</a:t>
            </a:r>
            <a:r>
              <a:rPr lang="en-US" sz="1100" i="1" dirty="0">
                <a:solidFill>
                  <a:srgbClr val="1A191A"/>
                </a:solidFill>
                <a:latin typeface="Arial" panose="020B0604020202020204" pitchFamily="34" charset="0"/>
              </a:rPr>
              <a:t> and deemed it acceptable for AAFP credit. Term of approval is from 03/18/2022 to 03/18/2023. Physicians should claim only the credit commensurate with the extent of their participation in the activity. NPs and RNs can also receive credit through AAFP’s partnership with the American Nurses Credentialing Center (ANCC) and the American Academy of Nurse Practitioners Certification Board (AANPCB).</a:t>
            </a:r>
            <a:endParaRPr lang="en-US" sz="11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929" y="2541814"/>
            <a:ext cx="2438400" cy="2438400"/>
          </a:xfrm>
          <a:prstGeom prst="rect">
            <a:avLst/>
          </a:prstGeom>
        </p:spPr>
      </p:pic>
    </p:spTree>
    <p:extLst>
      <p:ext uri="{BB962C8B-B14F-4D97-AF65-F5344CB8AC3E}">
        <p14:creationId xmlns:p14="http://schemas.microsoft.com/office/powerpoint/2010/main" val="3247421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
          <p:cNvSpPr txBox="1">
            <a:spLocks noGrp="1"/>
          </p:cNvSpPr>
          <p:nvPr>
            <p:ph type="title"/>
          </p:nvPr>
        </p:nvSpPr>
        <p:spPr>
          <a:xfrm>
            <a:off x="416960" y="-149076"/>
            <a:ext cx="10515601" cy="1049005"/>
          </a:xfrm>
          <a:prstGeom prst="rect">
            <a:avLst/>
          </a:prstGeom>
          <a:noFill/>
          <a:ln>
            <a:noFill/>
          </a:ln>
        </p:spPr>
        <p:txBody>
          <a:bodyPr spcFirstLastPara="1" wrap="square" lIns="91425" tIns="45700" rIns="91425" bIns="45700" anchor="ctr" anchorCtr="0">
            <a:normAutofit/>
          </a:bodyPr>
          <a:lstStyle/>
          <a:p>
            <a:pPr marL="8467">
              <a:buSzPts val="4400"/>
            </a:pPr>
            <a:r>
              <a:rPr lang="en-US" sz="3600" dirty="0">
                <a:solidFill>
                  <a:srgbClr val="006FC0"/>
                </a:solidFill>
                <a:latin typeface="+mj-lt"/>
                <a:ea typeface="Tahoma"/>
                <a:cs typeface="Calibri" panose="020F0502020204030204" pitchFamily="34" charset="0"/>
              </a:rPr>
              <a:t>CTC-RI Senior Leadership</a:t>
            </a:r>
            <a:endParaRPr sz="3600" dirty="0">
              <a:solidFill>
                <a:srgbClr val="006FC0"/>
              </a:solidFill>
              <a:latin typeface="+mj-lt"/>
              <a:ea typeface="Tahoma"/>
              <a:cs typeface="Calibri" panose="020F0502020204030204" pitchFamily="34" charset="0"/>
            </a:endParaRPr>
          </a:p>
        </p:txBody>
      </p:sp>
      <p:pic>
        <p:nvPicPr>
          <p:cNvPr id="8" name="Picture 7">
            <a:extLst>
              <a:ext uri="{FF2B5EF4-FFF2-40B4-BE49-F238E27FC236}">
                <a16:creationId xmlns:a16="http://schemas.microsoft.com/office/drawing/2014/main" id="{268C6EE3-91E1-A939-C724-00C50B7CCF69}"/>
              </a:ext>
            </a:extLst>
          </p:cNvPr>
          <p:cNvPicPr>
            <a:picLocks/>
          </p:cNvPicPr>
          <p:nvPr/>
        </p:nvPicPr>
        <p:blipFill rotWithShape="1">
          <a:blip r:embed="rId3"/>
          <a:srcRect l="13076" t="4371" r="11510" b="4818"/>
          <a:stretch/>
        </p:blipFill>
        <p:spPr>
          <a:xfrm>
            <a:off x="6374455" y="1035842"/>
            <a:ext cx="1371600" cy="1828800"/>
          </a:xfrm>
          <a:prstGeom prst="rect">
            <a:avLst/>
          </a:prstGeom>
        </p:spPr>
      </p:pic>
      <p:sp>
        <p:nvSpPr>
          <p:cNvPr id="16" name="TextBox 15">
            <a:extLst>
              <a:ext uri="{FF2B5EF4-FFF2-40B4-BE49-F238E27FC236}">
                <a16:creationId xmlns:a16="http://schemas.microsoft.com/office/drawing/2014/main" id="{C9AE8498-4D6A-A2B4-E8ED-32E033D0AC21}"/>
              </a:ext>
            </a:extLst>
          </p:cNvPr>
          <p:cNvSpPr txBox="1"/>
          <p:nvPr/>
        </p:nvSpPr>
        <p:spPr>
          <a:xfrm>
            <a:off x="2641117" y="5486424"/>
            <a:ext cx="13353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Linda Cabral, MM, Senior Program Manager</a:t>
            </a:r>
          </a:p>
        </p:txBody>
      </p:sp>
      <p:pic>
        <p:nvPicPr>
          <p:cNvPr id="7" name="Picture 6" descr="A close-up of a person smiling&#10;&#10;Description automatically generated">
            <a:extLst>
              <a:ext uri="{FF2B5EF4-FFF2-40B4-BE49-F238E27FC236}">
                <a16:creationId xmlns:a16="http://schemas.microsoft.com/office/drawing/2014/main" id="{B9AD356D-0676-F6F3-3940-49792D263ED9}"/>
              </a:ext>
            </a:extLst>
          </p:cNvPr>
          <p:cNvPicPr>
            <a:picLocks/>
          </p:cNvPicPr>
          <p:nvPr/>
        </p:nvPicPr>
        <p:blipFill rotWithShape="1">
          <a:blip r:embed="rId4"/>
          <a:srcRect l="2059" t="5247" r="3485" b="3316"/>
          <a:stretch/>
        </p:blipFill>
        <p:spPr>
          <a:xfrm>
            <a:off x="2622975" y="3691279"/>
            <a:ext cx="1371600" cy="1828800"/>
          </a:xfrm>
          <a:prstGeom prst="rect">
            <a:avLst/>
          </a:prstGeom>
        </p:spPr>
      </p:pic>
      <p:pic>
        <p:nvPicPr>
          <p:cNvPr id="3" name="Picture 2">
            <a:extLst>
              <a:ext uri="{FF2B5EF4-FFF2-40B4-BE49-F238E27FC236}">
                <a16:creationId xmlns:a16="http://schemas.microsoft.com/office/drawing/2014/main" id="{6A40B284-299F-66AD-30CB-A0CB85D48E23}"/>
              </a:ext>
            </a:extLst>
          </p:cNvPr>
          <p:cNvPicPr>
            <a:picLocks/>
          </p:cNvPicPr>
          <p:nvPr/>
        </p:nvPicPr>
        <p:blipFill>
          <a:blip r:embed="rId5"/>
          <a:srcRect l="10153" t="38" r="9003" b="-38"/>
          <a:stretch/>
        </p:blipFill>
        <p:spPr>
          <a:xfrm>
            <a:off x="1313158" y="1034300"/>
            <a:ext cx="1371600" cy="1828800"/>
          </a:xfrm>
          <a:prstGeom prst="rect">
            <a:avLst/>
          </a:prstGeom>
        </p:spPr>
      </p:pic>
      <p:sp>
        <p:nvSpPr>
          <p:cNvPr id="13" name="TextBox 12">
            <a:extLst>
              <a:ext uri="{FF2B5EF4-FFF2-40B4-BE49-F238E27FC236}">
                <a16:creationId xmlns:a16="http://schemas.microsoft.com/office/drawing/2014/main" id="{51BE60F5-A347-E361-C9AB-C66F39D74B7A}"/>
              </a:ext>
            </a:extLst>
          </p:cNvPr>
          <p:cNvSpPr txBox="1"/>
          <p:nvPr/>
        </p:nvSpPr>
        <p:spPr>
          <a:xfrm>
            <a:off x="1047982" y="2861963"/>
            <a:ext cx="19033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Deb Hurwitz, MBA, BSN, RN, Executive Director</a:t>
            </a:r>
          </a:p>
        </p:txBody>
      </p:sp>
      <p:sp>
        <p:nvSpPr>
          <p:cNvPr id="2" name="Google Shape;86;p2">
            <a:extLst>
              <a:ext uri="{FF2B5EF4-FFF2-40B4-BE49-F238E27FC236}">
                <a16:creationId xmlns:a16="http://schemas.microsoft.com/office/drawing/2014/main" id="{A0725279-C454-8EFD-C0E7-BDE9BFE5D7B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pic>
        <p:nvPicPr>
          <p:cNvPr id="17" name="Picture 16">
            <a:extLst>
              <a:ext uri="{FF2B5EF4-FFF2-40B4-BE49-F238E27FC236}">
                <a16:creationId xmlns:a16="http://schemas.microsoft.com/office/drawing/2014/main" id="{253D6475-E271-2A7D-3991-DEC517333448}"/>
              </a:ext>
            </a:extLst>
          </p:cNvPr>
          <p:cNvPicPr>
            <a:picLocks/>
          </p:cNvPicPr>
          <p:nvPr/>
        </p:nvPicPr>
        <p:blipFill>
          <a:blip r:embed="rId6"/>
          <a:srcRect l="340" t="1469" r="13545" b="8313"/>
          <a:stretch/>
        </p:blipFill>
        <p:spPr>
          <a:xfrm>
            <a:off x="3844523" y="1033163"/>
            <a:ext cx="1371600" cy="1828800"/>
          </a:xfrm>
          <a:prstGeom prst="rect">
            <a:avLst/>
          </a:prstGeom>
        </p:spPr>
      </p:pic>
      <p:sp>
        <p:nvSpPr>
          <p:cNvPr id="18" name="TextBox 17">
            <a:extLst>
              <a:ext uri="{FF2B5EF4-FFF2-40B4-BE49-F238E27FC236}">
                <a16:creationId xmlns:a16="http://schemas.microsoft.com/office/drawing/2014/main" id="{7419B28D-F239-58FA-6F51-510F58F8EF2C}"/>
              </a:ext>
            </a:extLst>
          </p:cNvPr>
          <p:cNvSpPr txBox="1"/>
          <p:nvPr/>
        </p:nvSpPr>
        <p:spPr>
          <a:xfrm>
            <a:off x="3579347" y="2835455"/>
            <a:ext cx="190195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Pano Yeracaris, MD, MPH, Chief Clinical Strategist</a:t>
            </a:r>
          </a:p>
        </p:txBody>
      </p:sp>
      <p:pic>
        <p:nvPicPr>
          <p:cNvPr id="19" name="Picture 18">
            <a:extLst>
              <a:ext uri="{FF2B5EF4-FFF2-40B4-BE49-F238E27FC236}">
                <a16:creationId xmlns:a16="http://schemas.microsoft.com/office/drawing/2014/main" id="{BFDBFCE7-5884-8CD1-B8BB-F0464126C76A}"/>
              </a:ext>
            </a:extLst>
          </p:cNvPr>
          <p:cNvPicPr>
            <a:picLocks/>
          </p:cNvPicPr>
          <p:nvPr/>
        </p:nvPicPr>
        <p:blipFill>
          <a:blip r:embed="rId7"/>
          <a:srcRect l="18739" r="15616" b="13993"/>
          <a:stretch/>
        </p:blipFill>
        <p:spPr>
          <a:xfrm>
            <a:off x="8904387" y="1055855"/>
            <a:ext cx="1371600" cy="1828800"/>
          </a:xfrm>
          <a:prstGeom prst="rect">
            <a:avLst/>
          </a:prstGeom>
        </p:spPr>
      </p:pic>
      <p:sp>
        <p:nvSpPr>
          <p:cNvPr id="20" name="TextBox 19">
            <a:extLst>
              <a:ext uri="{FF2B5EF4-FFF2-40B4-BE49-F238E27FC236}">
                <a16:creationId xmlns:a16="http://schemas.microsoft.com/office/drawing/2014/main" id="{159B5992-8716-DE2D-10F0-FC79E946A4D4}"/>
              </a:ext>
            </a:extLst>
          </p:cNvPr>
          <p:cNvSpPr txBox="1"/>
          <p:nvPr/>
        </p:nvSpPr>
        <p:spPr>
          <a:xfrm>
            <a:off x="8639211" y="2879734"/>
            <a:ext cx="19019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Susanne Campbell, RN, MS, PCMH CCE, Senior Program Administrator</a:t>
            </a:r>
          </a:p>
        </p:txBody>
      </p:sp>
      <p:sp>
        <p:nvSpPr>
          <p:cNvPr id="22" name="TextBox 21">
            <a:extLst>
              <a:ext uri="{FF2B5EF4-FFF2-40B4-BE49-F238E27FC236}">
                <a16:creationId xmlns:a16="http://schemas.microsoft.com/office/drawing/2014/main" id="{934AF30A-A999-272B-0F30-A96E6A861E6B}"/>
              </a:ext>
            </a:extLst>
          </p:cNvPr>
          <p:cNvSpPr txBox="1"/>
          <p:nvPr/>
        </p:nvSpPr>
        <p:spPr>
          <a:xfrm>
            <a:off x="7492326" y="5460397"/>
            <a:ext cx="17096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Nelly Burdette, PsyD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200" dirty="0">
                <a:latin typeface="Calibri" panose="020F0502020204030204" pitchFamily="34" charset="0"/>
                <a:cs typeface="Calibri" panose="020F0502020204030204" pitchFamily="34" charset="0"/>
              </a:rPr>
              <a:t>Senior Integrated Behavioral Health Program Leader</a:t>
            </a:r>
            <a:endPar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1D43BFFA-C115-DEC1-B098-8242A9F51812}"/>
              </a:ext>
            </a:extLst>
          </p:cNvPr>
          <p:cNvSpPr txBox="1"/>
          <p:nvPr/>
        </p:nvSpPr>
        <p:spPr>
          <a:xfrm>
            <a:off x="6109279" y="2835455"/>
            <a:ext cx="19019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Patricia Flanagan, MD</a:t>
            </a:r>
            <a:b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Clinical Director &amp; PCMH Kids Co-Chair</a:t>
            </a:r>
          </a:p>
        </p:txBody>
      </p:sp>
      <p:pic>
        <p:nvPicPr>
          <p:cNvPr id="24" name="Picture 23">
            <a:extLst>
              <a:ext uri="{FF2B5EF4-FFF2-40B4-BE49-F238E27FC236}">
                <a16:creationId xmlns:a16="http://schemas.microsoft.com/office/drawing/2014/main" id="{25321124-28DD-AAB3-BB05-4240842EE98D}"/>
              </a:ext>
            </a:extLst>
          </p:cNvPr>
          <p:cNvPicPr>
            <a:picLocks/>
          </p:cNvPicPr>
          <p:nvPr/>
        </p:nvPicPr>
        <p:blipFill>
          <a:blip r:embed="rId8"/>
          <a:srcRect/>
          <a:stretch/>
        </p:blipFill>
        <p:spPr>
          <a:xfrm>
            <a:off x="7661365" y="3636724"/>
            <a:ext cx="1371600" cy="1828800"/>
          </a:xfrm>
          <a:prstGeom prst="rect">
            <a:avLst/>
          </a:prstGeom>
        </p:spPr>
      </p:pic>
      <p:sp>
        <p:nvSpPr>
          <p:cNvPr id="4" name="TextBox 21">
            <a:extLst>
              <a:ext uri="{FF2B5EF4-FFF2-40B4-BE49-F238E27FC236}">
                <a16:creationId xmlns:a16="http://schemas.microsoft.com/office/drawing/2014/main" id="{934AF30A-A999-272B-0F30-A96E6A861E6B}"/>
              </a:ext>
            </a:extLst>
          </p:cNvPr>
          <p:cNvSpPr txBox="1"/>
          <p:nvPr/>
        </p:nvSpPr>
        <p:spPr>
          <a:xfrm>
            <a:off x="4992319" y="5486425"/>
            <a:ext cx="1502263"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Yolanda Bowes, BS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200" dirty="0">
                <a:latin typeface="Calibri" panose="020F0502020204030204" pitchFamily="34" charset="0"/>
                <a:cs typeface="Calibri" panose="020F0502020204030204" pitchFamily="34" charset="0"/>
              </a:rPr>
              <a:t>Senior Project Manager</a:t>
            </a:r>
          </a:p>
        </p:txBody>
      </p:sp>
      <p:pic>
        <p:nvPicPr>
          <p:cNvPr id="5" name="Picture 4">
            <a:extLst>
              <a:ext uri="{FF2B5EF4-FFF2-40B4-BE49-F238E27FC236}">
                <a16:creationId xmlns:a16="http://schemas.microsoft.com/office/drawing/2014/main" id="{E20A60CB-6766-F69A-A767-2D8B9CFD4B89}"/>
              </a:ext>
            </a:extLst>
          </p:cNvPr>
          <p:cNvPicPr>
            <a:picLocks/>
          </p:cNvPicPr>
          <p:nvPr/>
        </p:nvPicPr>
        <p:blipFill>
          <a:blip r:embed="rId9"/>
          <a:srcRect l="2873" r="2873"/>
          <a:stretch/>
        </p:blipFill>
        <p:spPr>
          <a:xfrm>
            <a:off x="5057651" y="3691279"/>
            <a:ext cx="1371600" cy="1828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115578"/>
            <a:ext cx="11461750" cy="58309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r>
              <a:rPr lang="en-US" sz="3600" dirty="0">
                <a:latin typeface="+mj-lt"/>
              </a:rPr>
              <a:t>Setting the Stage </a:t>
            </a: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812800" y="1094276"/>
            <a:ext cx="10658487" cy="4747942"/>
          </a:xfrm>
          <a:prstGeom prst="rect">
            <a:avLst/>
          </a:prstGeom>
          <a:noFill/>
          <a:ln>
            <a:noFill/>
          </a:ln>
        </p:spPr>
        <p:txBody>
          <a:bodyPr spcFirstLastPara="1" wrap="square" lIns="91425" tIns="45700" rIns="91425" bIns="45700" anchor="t" anchorCtr="0">
            <a:normAutofit/>
          </a:bodyPr>
          <a:lstStyle/>
          <a:p>
            <a:pPr marL="457200" indent="-457200">
              <a:buClr>
                <a:schemeClr val="accent6"/>
              </a:buClr>
              <a:buSzPct val="100000"/>
              <a:buFont typeface="Arial" panose="020B0604020202020204" pitchFamily="34" charset="0"/>
              <a:buChar char="•"/>
            </a:pPr>
            <a:r>
              <a:rPr lang="en-US" sz="2400" dirty="0">
                <a:solidFill>
                  <a:schemeClr val="accent6">
                    <a:lumMod val="50000"/>
                  </a:schemeClr>
                </a:solidFill>
                <a:latin typeface="+mj-lt"/>
                <a:ea typeface="Calibri"/>
                <a:cs typeface="Calibri"/>
                <a:sym typeface="Calibri"/>
              </a:rPr>
              <a:t>Think Tank Kick off “</a:t>
            </a:r>
            <a:r>
              <a:rPr lang="en-US" sz="2400" i="1" dirty="0">
                <a:solidFill>
                  <a:schemeClr val="accent6">
                    <a:lumMod val="50000"/>
                  </a:schemeClr>
                </a:solidFill>
                <a:latin typeface="+mj-lt"/>
                <a:ea typeface="Calibri"/>
                <a:cs typeface="Calibri"/>
                <a:sym typeface="Calibri"/>
              </a:rPr>
              <a:t>Improving Primary Care Capacity to Identify and Address Alcohol Use Disorders”</a:t>
            </a:r>
          </a:p>
          <a:p>
            <a:pPr>
              <a:buClr>
                <a:schemeClr val="accent6"/>
              </a:buClr>
              <a:buSzPct val="100000"/>
            </a:pPr>
            <a:endParaRPr lang="en-US" sz="2400" dirty="0">
              <a:solidFill>
                <a:schemeClr val="accent6">
                  <a:lumMod val="50000"/>
                </a:schemeClr>
              </a:solidFill>
              <a:latin typeface="+mj-lt"/>
              <a:ea typeface="Calibri"/>
              <a:cs typeface="Calibri"/>
              <a:sym typeface="Calibri"/>
            </a:endParaRPr>
          </a:p>
          <a:p>
            <a:pPr marL="457200" indent="-457200">
              <a:buClr>
                <a:schemeClr val="accent6"/>
              </a:buClr>
              <a:buSzPct val="100000"/>
              <a:buFont typeface="Arial" panose="020B0604020202020204" pitchFamily="34" charset="0"/>
              <a:buChar char="•"/>
            </a:pPr>
            <a:r>
              <a:rPr lang="en-US" sz="2400" dirty="0">
                <a:solidFill>
                  <a:schemeClr val="accent6">
                    <a:lumMod val="50000"/>
                  </a:schemeClr>
                </a:solidFill>
                <a:latin typeface="+mj-lt"/>
                <a:ea typeface="Calibri"/>
                <a:cs typeface="Calibri"/>
                <a:sym typeface="Calibri"/>
              </a:rPr>
              <a:t>CTC-RI Board support to convene a 5-part meeting series to generate a final presentation of </a:t>
            </a:r>
            <a:r>
              <a:rPr lang="en-US" sz="2400" dirty="0">
                <a:solidFill>
                  <a:schemeClr val="accent6">
                    <a:lumMod val="50000"/>
                  </a:schemeClr>
                </a:solidFill>
                <a:effectLst/>
                <a:latin typeface="+mj-lt"/>
                <a:ea typeface="Aptos" panose="020B0004020202020204" pitchFamily="34" charset="0"/>
                <a:cs typeface="Times New Roman" panose="02020603050405020304" pitchFamily="18" charset="0"/>
              </a:rPr>
              <a:t>themes identified, best practices and potential strategies for implementation</a:t>
            </a:r>
          </a:p>
          <a:p>
            <a:pPr>
              <a:buClr>
                <a:schemeClr val="accent6"/>
              </a:buClr>
              <a:buSzPct val="100000"/>
            </a:pPr>
            <a:endParaRPr lang="en-US" sz="2400" dirty="0">
              <a:solidFill>
                <a:schemeClr val="accent6"/>
              </a:solidFill>
              <a:latin typeface="+mj-lt"/>
              <a:ea typeface="Calibri"/>
              <a:cs typeface="Times New Roman" panose="02020603050405020304" pitchFamily="18" charset="0"/>
              <a:sym typeface="Calibri"/>
            </a:endParaRPr>
          </a:p>
          <a:p>
            <a:pPr>
              <a:buClr>
                <a:schemeClr val="accent6"/>
              </a:buClr>
              <a:buSzPct val="100000"/>
            </a:pPr>
            <a:endParaRPr lang="en-US" sz="2400" dirty="0">
              <a:solidFill>
                <a:schemeClr val="accent6"/>
              </a:solidFill>
              <a:latin typeface="+mj-lt"/>
              <a:ea typeface="Calibri"/>
              <a:cs typeface="Calibri"/>
              <a:sym typeface="Calibri"/>
            </a:endParaRPr>
          </a:p>
          <a:p>
            <a:pPr>
              <a:buClr>
                <a:schemeClr val="accent6"/>
              </a:buClr>
              <a:buSzPct val="100000"/>
            </a:pP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b="1" dirty="0">
              <a:solidFill>
                <a:schemeClr val="accent6"/>
              </a:solidFill>
              <a:latin typeface="+mj-lt"/>
              <a:ea typeface="Calibri"/>
              <a:cs typeface="Calibri"/>
              <a:sym typeface="Calibri"/>
            </a:endParaRPr>
          </a:p>
        </p:txBody>
      </p:sp>
      <p:graphicFrame>
        <p:nvGraphicFramePr>
          <p:cNvPr id="4" name="Diagram 3">
            <a:extLst>
              <a:ext uri="{FF2B5EF4-FFF2-40B4-BE49-F238E27FC236}">
                <a16:creationId xmlns:a16="http://schemas.microsoft.com/office/drawing/2014/main" id="{F51E554E-8B31-4D1B-F65A-B4F171E8D8FD}"/>
              </a:ext>
            </a:extLst>
          </p:cNvPr>
          <p:cNvGraphicFramePr/>
          <p:nvPr>
            <p:extLst>
              <p:ext uri="{D42A27DB-BD31-4B8C-83A1-F6EECF244321}">
                <p14:modId xmlns:p14="http://schemas.microsoft.com/office/powerpoint/2010/main" val="3078598784"/>
              </p:ext>
            </p:extLst>
          </p:nvPr>
        </p:nvGraphicFramePr>
        <p:xfrm>
          <a:off x="2809072" y="3635006"/>
          <a:ext cx="6541770" cy="2128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9290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139492"/>
            <a:ext cx="11461750" cy="106362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r>
              <a:rPr lang="en-US" sz="3600" dirty="0">
                <a:latin typeface="+mj-lt"/>
              </a:rPr>
              <a:t>Acknowledgements</a:t>
            </a: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812800" y="1531121"/>
            <a:ext cx="10658487" cy="4747942"/>
          </a:xfrm>
          <a:prstGeom prst="rect">
            <a:avLst/>
          </a:prstGeom>
          <a:noFill/>
          <a:ln>
            <a:noFill/>
          </a:ln>
        </p:spPr>
        <p:txBody>
          <a:bodyPr spcFirstLastPara="1" wrap="square" lIns="91425" tIns="45700" rIns="91425" bIns="45700" anchor="t" anchorCtr="0">
            <a:normAutofit/>
          </a:bodyPr>
          <a:lstStyle/>
          <a:p>
            <a:pPr>
              <a:buClr>
                <a:schemeClr val="accent6"/>
              </a:buClr>
              <a:buSzPct val="100000"/>
            </a:pPr>
            <a:r>
              <a:rPr lang="en-US" sz="2800" b="1" dirty="0">
                <a:solidFill>
                  <a:schemeClr val="accent6">
                    <a:lumMod val="50000"/>
                  </a:schemeClr>
                </a:solidFill>
                <a:latin typeface="+mj-lt"/>
                <a:ea typeface="Calibri"/>
                <a:cs typeface="Calibri"/>
                <a:sym typeface="Calibri"/>
              </a:rPr>
              <a:t>Special thanks to Nash Klinger, ScM</a:t>
            </a:r>
          </a:p>
          <a:p>
            <a:pPr>
              <a:buClr>
                <a:schemeClr val="accent6"/>
              </a:buClr>
              <a:buSzPct val="100000"/>
            </a:pPr>
            <a:endParaRPr lang="en-US" sz="2800" dirty="0">
              <a:solidFill>
                <a:schemeClr val="accent6">
                  <a:lumMod val="50000"/>
                </a:schemeClr>
              </a:solidFill>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r>
              <a:rPr lang="en-US" sz="2800" dirty="0">
                <a:solidFill>
                  <a:schemeClr val="accent6">
                    <a:lumMod val="50000"/>
                  </a:schemeClr>
                </a:solidFill>
                <a:latin typeface="+mj-lt"/>
              </a:rPr>
              <a:t>Brown University Warren Alpert Medical School</a:t>
            </a:r>
            <a:endParaRPr lang="en-US" sz="2800" b="1" dirty="0">
              <a:solidFill>
                <a:schemeClr val="accent6">
                  <a:lumMod val="50000"/>
                </a:schemeClr>
              </a:solidFill>
              <a:latin typeface="+mj-lt"/>
              <a:ea typeface="Calibri"/>
              <a:cs typeface="Calibri"/>
              <a:sym typeface="Calibri"/>
            </a:endParaRPr>
          </a:p>
        </p:txBody>
      </p:sp>
    </p:spTree>
    <p:extLst>
      <p:ext uri="{BB962C8B-B14F-4D97-AF65-F5344CB8AC3E}">
        <p14:creationId xmlns:p14="http://schemas.microsoft.com/office/powerpoint/2010/main" val="99266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9BE32BA-5C5C-7629-8EB4-B3F4F60FD240}"/>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2867254" y="1091687"/>
            <a:ext cx="6425406" cy="3774926"/>
          </a:xfrm>
          <a:prstGeom prst="rect">
            <a:avLst/>
          </a:prstGeom>
          <a:noFill/>
        </p:spPr>
      </p:pic>
      <p:sp>
        <p:nvSpPr>
          <p:cNvPr id="8" name="Title 3">
            <a:extLst>
              <a:ext uri="{FF2B5EF4-FFF2-40B4-BE49-F238E27FC236}">
                <a16:creationId xmlns:a16="http://schemas.microsoft.com/office/drawing/2014/main" id="{997AC4BF-F8EA-3BEA-DC1A-9932954BDD1C}"/>
              </a:ext>
            </a:extLst>
          </p:cNvPr>
          <p:cNvSpPr>
            <a:spLocks noGrp="1"/>
          </p:cNvSpPr>
          <p:nvPr>
            <p:ph type="title"/>
          </p:nvPr>
        </p:nvSpPr>
        <p:spPr>
          <a:xfrm>
            <a:off x="838200" y="3127572"/>
            <a:ext cx="10515600" cy="2852737"/>
          </a:xfrm>
        </p:spPr>
        <p:txBody>
          <a:bodyPr>
            <a:normAutofit/>
          </a:bodyPr>
          <a:lstStyle/>
          <a:p>
            <a:r>
              <a:rPr lang="en-US" sz="4800" dirty="0">
                <a:latin typeface="+mj-lt"/>
              </a:rPr>
              <a:t>AUD: Data and Impact Nationally</a:t>
            </a:r>
          </a:p>
        </p:txBody>
      </p:sp>
    </p:spTree>
    <p:extLst>
      <p:ext uri="{BB962C8B-B14F-4D97-AF65-F5344CB8AC3E}">
        <p14:creationId xmlns:p14="http://schemas.microsoft.com/office/powerpoint/2010/main" val="2235165054"/>
      </p:ext>
    </p:extLst>
  </p:cSld>
  <p:clrMapOvr>
    <a:masterClrMapping/>
  </p:clrMapOvr>
</p:sld>
</file>

<file path=ppt/theme/theme1.xml><?xml version="1.0" encoding="utf-8"?>
<a:theme xmlns:a="http://schemas.openxmlformats.org/drawingml/2006/main" name="CTC-RI">
  <a:themeElements>
    <a:clrScheme name="Custom 1">
      <a:dk1>
        <a:srgbClr val="0070C0"/>
      </a:dk1>
      <a:lt1>
        <a:srgbClr val="FFFFFF"/>
      </a:lt1>
      <a:dk2>
        <a:srgbClr val="0070C0"/>
      </a:dk2>
      <a:lt2>
        <a:srgbClr val="FFFFFF"/>
      </a:lt2>
      <a:accent1>
        <a:srgbClr val="0070C0"/>
      </a:accent1>
      <a:accent2>
        <a:srgbClr val="FFC000"/>
      </a:accent2>
      <a:accent3>
        <a:srgbClr val="C00000"/>
      </a:accent3>
      <a:accent4>
        <a:srgbClr val="7030A0"/>
      </a:accent4>
      <a:accent5>
        <a:srgbClr val="00B050"/>
      </a:accent5>
      <a:accent6>
        <a:srgbClr val="3A3838"/>
      </a:accent6>
      <a:hlink>
        <a:srgbClr val="0070C0"/>
      </a:hlink>
      <a:folHlink>
        <a:srgbClr val="85C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TC-RI">
  <a:themeElements>
    <a:clrScheme name="Custom 53">
      <a:dk1>
        <a:srgbClr val="0070C0"/>
      </a:dk1>
      <a:lt1>
        <a:srgbClr val="FFFFFF"/>
      </a:lt1>
      <a:dk2>
        <a:srgbClr val="0070C0"/>
      </a:dk2>
      <a:lt2>
        <a:srgbClr val="FFFFFF"/>
      </a:lt2>
      <a:accent1>
        <a:srgbClr val="0070C0"/>
      </a:accent1>
      <a:accent2>
        <a:srgbClr val="FFC000"/>
      </a:accent2>
      <a:accent3>
        <a:srgbClr val="C00000"/>
      </a:accent3>
      <a:accent4>
        <a:srgbClr val="7030A0"/>
      </a:accent4>
      <a:accent5>
        <a:srgbClr val="00B050"/>
      </a:accent5>
      <a:accent6>
        <a:srgbClr val="3A3838"/>
      </a:accent6>
      <a:hlink>
        <a:srgbClr val="FFC000"/>
      </a:hlink>
      <a:folHlink>
        <a:srgbClr val="85C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ster Theme">
  <a:themeElements>
    <a:clrScheme name="Custom 27">
      <a:dk1>
        <a:srgbClr val="002477"/>
      </a:dk1>
      <a:lt1>
        <a:srgbClr val="FFFFFF"/>
      </a:lt1>
      <a:dk2>
        <a:srgbClr val="595959"/>
      </a:dk2>
      <a:lt2>
        <a:srgbClr val="CCF2F7"/>
      </a:lt2>
      <a:accent1>
        <a:srgbClr val="0024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3791</TotalTime>
  <Words>5234</Words>
  <Application>Microsoft Office PowerPoint</Application>
  <PresentationFormat>Widescreen</PresentationFormat>
  <Paragraphs>334</Paragraphs>
  <Slides>39</Slides>
  <Notes>34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Georgia</vt:lpstr>
      <vt:lpstr>Aptos Display</vt:lpstr>
      <vt:lpstr>Open Sans</vt:lpstr>
      <vt:lpstr>Calibri</vt:lpstr>
      <vt:lpstr>System Font Regular</vt:lpstr>
      <vt:lpstr>Open Sans Bold</vt:lpstr>
      <vt:lpstr>Roboto</vt:lpstr>
      <vt:lpstr>GOOZI M+ Frutiger LT Std</vt:lpstr>
      <vt:lpstr>CTC-RI</vt:lpstr>
      <vt:lpstr>1_CTC-RI</vt:lpstr>
      <vt:lpstr>Master Theme</vt:lpstr>
      <vt:lpstr>    Clinical Strategy Committee: Addressing Alcohol Use Disorder Among Patients in Primary Care </vt:lpstr>
      <vt:lpstr>PowerPoint Presentation</vt:lpstr>
      <vt:lpstr>PowerPoint Presentation</vt:lpstr>
      <vt:lpstr>PowerPoint Presentation</vt:lpstr>
      <vt:lpstr>CTC-RI Conflict of Interest Statement</vt:lpstr>
      <vt:lpstr>CTC-RI Senior Leadership</vt:lpstr>
      <vt:lpstr>PowerPoint Presentation</vt:lpstr>
      <vt:lpstr>PowerPoint Presentation</vt:lpstr>
      <vt:lpstr>AUD: Data and Impact Nationally</vt:lpstr>
      <vt:lpstr>Alcohol Use Disorder</vt:lpstr>
      <vt:lpstr>PowerPoint Presentation</vt:lpstr>
      <vt:lpstr>Prevalence of Substance Use in US</vt:lpstr>
      <vt:lpstr>PowerPoint Presentation</vt:lpstr>
      <vt:lpstr>AUD in Rhode Island</vt:lpstr>
      <vt:lpstr>PowerPoint Presentation</vt:lpstr>
      <vt:lpstr>PowerPoint Presentation</vt:lpstr>
      <vt:lpstr>PowerPoint Presentation</vt:lpstr>
      <vt:lpstr>PowerPoint Presentation</vt:lpstr>
      <vt:lpstr>RI ED Visits with an Alcohol-Related Condition</vt:lpstr>
      <vt:lpstr>ED Visits in RI</vt:lpstr>
      <vt:lpstr>Treatment Options  for AUD: Primary Care</vt:lpstr>
      <vt:lpstr>AUD Treatment Gaps Outpacing Others</vt:lpstr>
      <vt:lpstr>PowerPoint Presentation</vt:lpstr>
      <vt:lpstr>Baseline AUD Treatment in Primary Care </vt:lpstr>
      <vt:lpstr>Team-based care in Treating AUD</vt:lpstr>
      <vt:lpstr>AUD Treatment: IBH</vt:lpstr>
      <vt:lpstr>AUD Treatment: Collaborative Care (CoCM)</vt:lpstr>
      <vt:lpstr>AUD Treatment: CHOICE</vt:lpstr>
      <vt:lpstr>AUD Treatment: VA-AACORN(24)</vt:lpstr>
      <vt:lpstr>AUD Treatment: Peer Recovery in ED</vt:lpstr>
      <vt:lpstr>Revisiting and Reframing</vt:lpstr>
      <vt:lpstr>Transition To Panel</vt:lpstr>
      <vt:lpstr>Top 5 ER Diagnoses for all Rhode Island AEs</vt:lpstr>
      <vt:lpstr>Top 5 Inpatient Diagnoses for all Rhode Island AEs*</vt:lpstr>
      <vt:lpstr>Top 5 Diagnoses for all Rhode Island AEs- Readmission within 30 Days </vt:lpstr>
      <vt:lpstr>Next Steps</vt:lpstr>
      <vt:lpstr>References</vt:lpstr>
      <vt:lpstr>References</vt:lpstr>
      <vt:lpstr>CME Credits &amp; Eval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Strategy Committee: Addressing Alcohol Use Disorder Among Patients in Primary Care</dc:title>
  <dc:creator>Nelly Burdette</dc:creator>
  <cp:lastModifiedBy>Linda Cabral</cp:lastModifiedBy>
  <cp:revision>117</cp:revision>
  <cp:lastPrinted>2024-09-19T19:16:14Z</cp:lastPrinted>
  <dcterms:created xsi:type="dcterms:W3CDTF">2022-11-22T12:55:00Z</dcterms:created>
  <dcterms:modified xsi:type="dcterms:W3CDTF">2024-09-20T16:01:18Z</dcterms:modified>
</cp:coreProperties>
</file>