
<file path=[Content_Types].xml><?xml version="1.0" encoding="utf-8"?>
<Types xmlns="http://schemas.openxmlformats.org/package/2006/content-types">
  <Default Extension="bin" ContentType="application/vnd.openxmlformats-officedocument.oleObject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9" r:id="rId2"/>
  </p:sldMasterIdLst>
  <p:notesMasterIdLst>
    <p:notesMasterId r:id="rId31"/>
  </p:notesMasterIdLst>
  <p:sldIdLst>
    <p:sldId id="256" r:id="rId3"/>
    <p:sldId id="257" r:id="rId4"/>
    <p:sldId id="262" r:id="rId5"/>
    <p:sldId id="2147478696" r:id="rId6"/>
    <p:sldId id="283" r:id="rId7"/>
    <p:sldId id="294" r:id="rId8"/>
    <p:sldId id="295" r:id="rId9"/>
    <p:sldId id="956" r:id="rId10"/>
    <p:sldId id="300" r:id="rId11"/>
    <p:sldId id="296" r:id="rId12"/>
    <p:sldId id="299" r:id="rId13"/>
    <p:sldId id="871" r:id="rId14"/>
    <p:sldId id="333" r:id="rId15"/>
    <p:sldId id="924" r:id="rId16"/>
    <p:sldId id="921" r:id="rId17"/>
    <p:sldId id="932" r:id="rId18"/>
    <p:sldId id="925" r:id="rId19"/>
    <p:sldId id="2147478697" r:id="rId20"/>
    <p:sldId id="258" r:id="rId21"/>
    <p:sldId id="927" r:id="rId22"/>
    <p:sldId id="260" r:id="rId23"/>
    <p:sldId id="933" r:id="rId24"/>
    <p:sldId id="301" r:id="rId25"/>
    <p:sldId id="289" r:id="rId26"/>
    <p:sldId id="2147478694" r:id="rId27"/>
    <p:sldId id="2147478695" r:id="rId28"/>
    <p:sldId id="330" r:id="rId29"/>
    <p:sldId id="26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olyn Karner" initials="CK" lastIdx="3" clrIdx="0">
    <p:extLst>
      <p:ext uri="{19B8F6BF-5375-455C-9EA6-DF929625EA0E}">
        <p15:presenceInfo xmlns:p15="http://schemas.microsoft.com/office/powerpoint/2012/main" userId="S-1-5-21-411519910-647668644-2492632495-250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97DC"/>
    <a:srgbClr val="9BCBDC"/>
    <a:srgbClr val="F7B31D"/>
    <a:srgbClr val="97C0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58" autoAdjust="0"/>
    <p:restoredTop sz="82484" autoAdjust="0"/>
  </p:normalViewPr>
  <p:slideViewPr>
    <p:cSldViewPr snapToGrid="0" snapToObjects="1">
      <p:cViewPr varScale="1">
        <p:scale>
          <a:sx n="52" d="100"/>
          <a:sy n="52" d="100"/>
        </p:scale>
        <p:origin x="10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48" d="100"/>
          <a:sy n="48" d="100"/>
        </p:scale>
        <p:origin x="2752" y="3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5C3F34-EC7A-46C2-B329-BCEF8866D990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3_1" csCatId="accent3" phldr="1"/>
      <dgm:spPr/>
    </dgm:pt>
    <dgm:pt modelId="{4676FD8E-BDAC-470C-BEC6-31D1C63C9F77}">
      <dgm:prSet phldrT="[Text]"/>
      <dgm:spPr/>
      <dgm:t>
        <a:bodyPr/>
        <a:lstStyle/>
        <a:p>
          <a:r>
            <a:rPr lang="en-US"/>
            <a:t>COVID 19 crisis</a:t>
          </a:r>
          <a:endParaRPr lang="en-US" dirty="0"/>
        </a:p>
      </dgm:t>
    </dgm:pt>
    <dgm:pt modelId="{F1555ADA-AC7F-4F54-8CC9-788009FD6277}" type="parTrans" cxnId="{48F5A3C4-6B5E-4A0D-9B94-EC8018EFFA0D}">
      <dgm:prSet/>
      <dgm:spPr/>
      <dgm:t>
        <a:bodyPr/>
        <a:lstStyle/>
        <a:p>
          <a:endParaRPr lang="en-US"/>
        </a:p>
      </dgm:t>
    </dgm:pt>
    <dgm:pt modelId="{12A780CD-EFD0-4FF3-9E42-BC3604FBF7F6}" type="sibTrans" cxnId="{48F5A3C4-6B5E-4A0D-9B94-EC8018EFFA0D}">
      <dgm:prSet/>
      <dgm:spPr/>
      <dgm:t>
        <a:bodyPr/>
        <a:lstStyle/>
        <a:p>
          <a:endParaRPr lang="en-US"/>
        </a:p>
      </dgm:t>
    </dgm:pt>
    <dgm:pt modelId="{C7CABCF1-6EAD-481C-BDE4-EFB2DA1E0773}">
      <dgm:prSet phldrT="[Text]"/>
      <dgm:spPr/>
      <dgm:t>
        <a:bodyPr/>
        <a:lstStyle/>
        <a:p>
          <a:r>
            <a:rPr lang="en-US" dirty="0">
              <a:latin typeface="+mj-lt"/>
            </a:rPr>
            <a:t>AUD prevalence 3rd</a:t>
          </a:r>
        </a:p>
        <a:p>
          <a:r>
            <a:rPr lang="en-US" dirty="0">
              <a:latin typeface="+mj-lt"/>
            </a:rPr>
            <a:t>in the nation</a:t>
          </a:r>
          <a:endParaRPr lang="en-US" dirty="0"/>
        </a:p>
      </dgm:t>
    </dgm:pt>
    <dgm:pt modelId="{E76BE6BD-0DA4-4AA7-97D2-0D9FC8919D84}" type="parTrans" cxnId="{922DB138-BDFA-4B5E-9E0C-3D6F70703948}">
      <dgm:prSet/>
      <dgm:spPr/>
      <dgm:t>
        <a:bodyPr/>
        <a:lstStyle/>
        <a:p>
          <a:endParaRPr lang="en-US"/>
        </a:p>
      </dgm:t>
    </dgm:pt>
    <dgm:pt modelId="{2E196550-E8E1-439A-B95D-03C4E24634F4}" type="sibTrans" cxnId="{922DB138-BDFA-4B5E-9E0C-3D6F70703948}">
      <dgm:prSet/>
      <dgm:spPr/>
      <dgm:t>
        <a:bodyPr/>
        <a:lstStyle/>
        <a:p>
          <a:endParaRPr lang="en-US"/>
        </a:p>
      </dgm:t>
    </dgm:pt>
    <dgm:pt modelId="{002D5224-4735-4A1D-B3F3-8CDD742C809E}">
      <dgm:prSet phldrT="[Text]"/>
      <dgm:spPr/>
      <dgm:t>
        <a:bodyPr/>
        <a:lstStyle/>
        <a:p>
          <a:r>
            <a:rPr lang="en-US" dirty="0">
              <a:latin typeface="+mj-lt"/>
            </a:rPr>
            <a:t>Community - urgent call to action</a:t>
          </a:r>
          <a:endParaRPr lang="en-US" dirty="0"/>
        </a:p>
      </dgm:t>
    </dgm:pt>
    <dgm:pt modelId="{18F67F60-D570-4B70-95BB-A0FD6EADE398}" type="parTrans" cxnId="{4F511D4D-1C17-4001-B233-840AAB90F3F8}">
      <dgm:prSet/>
      <dgm:spPr/>
      <dgm:t>
        <a:bodyPr/>
        <a:lstStyle/>
        <a:p>
          <a:endParaRPr lang="en-US"/>
        </a:p>
      </dgm:t>
    </dgm:pt>
    <dgm:pt modelId="{FEA0A669-4375-4153-92EB-8A5EFDF16F3B}" type="sibTrans" cxnId="{4F511D4D-1C17-4001-B233-840AAB90F3F8}">
      <dgm:prSet/>
      <dgm:spPr/>
      <dgm:t>
        <a:bodyPr/>
        <a:lstStyle/>
        <a:p>
          <a:endParaRPr lang="en-US"/>
        </a:p>
      </dgm:t>
    </dgm:pt>
    <dgm:pt modelId="{3DC57A73-D314-4D77-A335-F94B065CCFF2}" type="pres">
      <dgm:prSet presAssocID="{2F5C3F34-EC7A-46C2-B329-BCEF8866D990}" presName="Name0" presStyleCnt="0">
        <dgm:presLayoutVars>
          <dgm:dir/>
          <dgm:resizeHandles val="exact"/>
        </dgm:presLayoutVars>
      </dgm:prSet>
      <dgm:spPr/>
    </dgm:pt>
    <dgm:pt modelId="{4F363AD6-047E-4A2D-AF70-4E9926FC8D9C}" type="pres">
      <dgm:prSet presAssocID="{4676FD8E-BDAC-470C-BEC6-31D1C63C9F77}" presName="composite" presStyleCnt="0"/>
      <dgm:spPr/>
    </dgm:pt>
    <dgm:pt modelId="{75F4F03D-7194-4C39-B3DF-C7C5600802C5}" type="pres">
      <dgm:prSet presAssocID="{4676FD8E-BDAC-470C-BEC6-31D1C63C9F77}" presName="bgChev" presStyleLbl="node1" presStyleIdx="0" presStyleCnt="3"/>
      <dgm:spPr/>
    </dgm:pt>
    <dgm:pt modelId="{0F38FD1A-EE25-4CA1-8B8D-EA5DF10783F2}" type="pres">
      <dgm:prSet presAssocID="{4676FD8E-BDAC-470C-BEC6-31D1C63C9F77}" presName="txNode" presStyleLbl="fgAcc1" presStyleIdx="0" presStyleCnt="3">
        <dgm:presLayoutVars>
          <dgm:bulletEnabled val="1"/>
        </dgm:presLayoutVars>
      </dgm:prSet>
      <dgm:spPr/>
    </dgm:pt>
    <dgm:pt modelId="{472677C3-37C8-4AC7-8B11-1A1AB4F203D5}" type="pres">
      <dgm:prSet presAssocID="{12A780CD-EFD0-4FF3-9E42-BC3604FBF7F6}" presName="compositeSpace" presStyleCnt="0"/>
      <dgm:spPr/>
    </dgm:pt>
    <dgm:pt modelId="{D7AE8452-8576-41AD-866C-2FA2F04D4584}" type="pres">
      <dgm:prSet presAssocID="{C7CABCF1-6EAD-481C-BDE4-EFB2DA1E0773}" presName="composite" presStyleCnt="0"/>
      <dgm:spPr/>
    </dgm:pt>
    <dgm:pt modelId="{AD9D5A9F-12FF-455B-B992-71B740C58381}" type="pres">
      <dgm:prSet presAssocID="{C7CABCF1-6EAD-481C-BDE4-EFB2DA1E0773}" presName="bgChev" presStyleLbl="node1" presStyleIdx="1" presStyleCnt="3"/>
      <dgm:spPr/>
    </dgm:pt>
    <dgm:pt modelId="{F3D85DB2-AB98-487A-90B9-6787A72DB96C}" type="pres">
      <dgm:prSet presAssocID="{C7CABCF1-6EAD-481C-BDE4-EFB2DA1E0773}" presName="txNode" presStyleLbl="fgAcc1" presStyleIdx="1" presStyleCnt="3">
        <dgm:presLayoutVars>
          <dgm:bulletEnabled val="1"/>
        </dgm:presLayoutVars>
      </dgm:prSet>
      <dgm:spPr/>
    </dgm:pt>
    <dgm:pt modelId="{B34DC743-F249-4267-84AE-892DF559650E}" type="pres">
      <dgm:prSet presAssocID="{2E196550-E8E1-439A-B95D-03C4E24634F4}" presName="compositeSpace" presStyleCnt="0"/>
      <dgm:spPr/>
    </dgm:pt>
    <dgm:pt modelId="{0BDD54E1-EF62-4FBC-8581-1E24E71B3E68}" type="pres">
      <dgm:prSet presAssocID="{002D5224-4735-4A1D-B3F3-8CDD742C809E}" presName="composite" presStyleCnt="0"/>
      <dgm:spPr/>
    </dgm:pt>
    <dgm:pt modelId="{ECC4BDA5-6F78-40C2-8F83-BC0C36E385CA}" type="pres">
      <dgm:prSet presAssocID="{002D5224-4735-4A1D-B3F3-8CDD742C809E}" presName="bgChev" presStyleLbl="node1" presStyleIdx="2" presStyleCnt="3"/>
      <dgm:spPr/>
    </dgm:pt>
    <dgm:pt modelId="{3FFF89F5-2BEB-4641-B8EC-D5E46112B1D4}" type="pres">
      <dgm:prSet presAssocID="{002D5224-4735-4A1D-B3F3-8CDD742C809E}" presName="txNode" presStyleLbl="fgAcc1" presStyleIdx="2" presStyleCnt="3">
        <dgm:presLayoutVars>
          <dgm:bulletEnabled val="1"/>
        </dgm:presLayoutVars>
      </dgm:prSet>
      <dgm:spPr/>
    </dgm:pt>
  </dgm:ptLst>
  <dgm:cxnLst>
    <dgm:cxn modelId="{922DB138-BDFA-4B5E-9E0C-3D6F70703948}" srcId="{2F5C3F34-EC7A-46C2-B329-BCEF8866D990}" destId="{C7CABCF1-6EAD-481C-BDE4-EFB2DA1E0773}" srcOrd="1" destOrd="0" parTransId="{E76BE6BD-0DA4-4AA7-97D2-0D9FC8919D84}" sibTransId="{2E196550-E8E1-439A-B95D-03C4E24634F4}"/>
    <dgm:cxn modelId="{0AE74342-2D41-41C5-98E0-9A81AE8D2ECE}" type="presOf" srcId="{4676FD8E-BDAC-470C-BEC6-31D1C63C9F77}" destId="{0F38FD1A-EE25-4CA1-8B8D-EA5DF10783F2}" srcOrd="0" destOrd="0" presId="urn:microsoft.com/office/officeart/2005/8/layout/chevronAccent+Icon"/>
    <dgm:cxn modelId="{4F511D4D-1C17-4001-B233-840AAB90F3F8}" srcId="{2F5C3F34-EC7A-46C2-B329-BCEF8866D990}" destId="{002D5224-4735-4A1D-B3F3-8CDD742C809E}" srcOrd="2" destOrd="0" parTransId="{18F67F60-D570-4B70-95BB-A0FD6EADE398}" sibTransId="{FEA0A669-4375-4153-92EB-8A5EFDF16F3B}"/>
    <dgm:cxn modelId="{8D56C296-0453-433A-B2FF-1B60BEC9EDEB}" type="presOf" srcId="{2F5C3F34-EC7A-46C2-B329-BCEF8866D990}" destId="{3DC57A73-D314-4D77-A335-F94B065CCFF2}" srcOrd="0" destOrd="0" presId="urn:microsoft.com/office/officeart/2005/8/layout/chevronAccent+Icon"/>
    <dgm:cxn modelId="{7893C0AC-FEE0-46BF-B53C-898350CAC607}" type="presOf" srcId="{002D5224-4735-4A1D-B3F3-8CDD742C809E}" destId="{3FFF89F5-2BEB-4641-B8EC-D5E46112B1D4}" srcOrd="0" destOrd="0" presId="urn:microsoft.com/office/officeart/2005/8/layout/chevronAccent+Icon"/>
    <dgm:cxn modelId="{48F5A3C4-6B5E-4A0D-9B94-EC8018EFFA0D}" srcId="{2F5C3F34-EC7A-46C2-B329-BCEF8866D990}" destId="{4676FD8E-BDAC-470C-BEC6-31D1C63C9F77}" srcOrd="0" destOrd="0" parTransId="{F1555ADA-AC7F-4F54-8CC9-788009FD6277}" sibTransId="{12A780CD-EFD0-4FF3-9E42-BC3604FBF7F6}"/>
    <dgm:cxn modelId="{0765DAD8-F846-4418-ABFC-F760B2BB84F8}" type="presOf" srcId="{C7CABCF1-6EAD-481C-BDE4-EFB2DA1E0773}" destId="{F3D85DB2-AB98-487A-90B9-6787A72DB96C}" srcOrd="0" destOrd="0" presId="urn:microsoft.com/office/officeart/2005/8/layout/chevronAccent+Icon"/>
    <dgm:cxn modelId="{36C65653-C42D-49B0-8BAD-7EB7310AD24C}" type="presParOf" srcId="{3DC57A73-D314-4D77-A335-F94B065CCFF2}" destId="{4F363AD6-047E-4A2D-AF70-4E9926FC8D9C}" srcOrd="0" destOrd="0" presId="urn:microsoft.com/office/officeart/2005/8/layout/chevronAccent+Icon"/>
    <dgm:cxn modelId="{3B716AAE-C9F3-4659-9C25-2423E734315D}" type="presParOf" srcId="{4F363AD6-047E-4A2D-AF70-4E9926FC8D9C}" destId="{75F4F03D-7194-4C39-B3DF-C7C5600802C5}" srcOrd="0" destOrd="0" presId="urn:microsoft.com/office/officeart/2005/8/layout/chevronAccent+Icon"/>
    <dgm:cxn modelId="{FA181B30-F42C-4FFF-A4A0-82613520706B}" type="presParOf" srcId="{4F363AD6-047E-4A2D-AF70-4E9926FC8D9C}" destId="{0F38FD1A-EE25-4CA1-8B8D-EA5DF10783F2}" srcOrd="1" destOrd="0" presId="urn:microsoft.com/office/officeart/2005/8/layout/chevronAccent+Icon"/>
    <dgm:cxn modelId="{47CAD658-AA3C-4C59-AA33-9616ADAAA85E}" type="presParOf" srcId="{3DC57A73-D314-4D77-A335-F94B065CCFF2}" destId="{472677C3-37C8-4AC7-8B11-1A1AB4F203D5}" srcOrd="1" destOrd="0" presId="urn:microsoft.com/office/officeart/2005/8/layout/chevronAccent+Icon"/>
    <dgm:cxn modelId="{7DB8DCFE-2771-4B6F-B5D2-20A36A27A4C5}" type="presParOf" srcId="{3DC57A73-D314-4D77-A335-F94B065CCFF2}" destId="{D7AE8452-8576-41AD-866C-2FA2F04D4584}" srcOrd="2" destOrd="0" presId="urn:microsoft.com/office/officeart/2005/8/layout/chevronAccent+Icon"/>
    <dgm:cxn modelId="{C6E8463E-26D5-4327-A61A-4F035B9B47E2}" type="presParOf" srcId="{D7AE8452-8576-41AD-866C-2FA2F04D4584}" destId="{AD9D5A9F-12FF-455B-B992-71B740C58381}" srcOrd="0" destOrd="0" presId="urn:microsoft.com/office/officeart/2005/8/layout/chevronAccent+Icon"/>
    <dgm:cxn modelId="{E2FD9854-CAB8-44FC-BB07-9EEAE79B0830}" type="presParOf" srcId="{D7AE8452-8576-41AD-866C-2FA2F04D4584}" destId="{F3D85DB2-AB98-487A-90B9-6787A72DB96C}" srcOrd="1" destOrd="0" presId="urn:microsoft.com/office/officeart/2005/8/layout/chevronAccent+Icon"/>
    <dgm:cxn modelId="{AC840AB9-5346-4A2B-97BE-5BABBDC5DAB7}" type="presParOf" srcId="{3DC57A73-D314-4D77-A335-F94B065CCFF2}" destId="{B34DC743-F249-4267-84AE-892DF559650E}" srcOrd="3" destOrd="0" presId="urn:microsoft.com/office/officeart/2005/8/layout/chevronAccent+Icon"/>
    <dgm:cxn modelId="{EAFA6337-E39A-4EFC-B339-52C2EFE129B9}" type="presParOf" srcId="{3DC57A73-D314-4D77-A335-F94B065CCFF2}" destId="{0BDD54E1-EF62-4FBC-8581-1E24E71B3E68}" srcOrd="4" destOrd="0" presId="urn:microsoft.com/office/officeart/2005/8/layout/chevronAccent+Icon"/>
    <dgm:cxn modelId="{B19EFB08-7624-4B58-B178-9BBF7CCB0EE5}" type="presParOf" srcId="{0BDD54E1-EF62-4FBC-8581-1E24E71B3E68}" destId="{ECC4BDA5-6F78-40C2-8F83-BC0C36E385CA}" srcOrd="0" destOrd="0" presId="urn:microsoft.com/office/officeart/2005/8/layout/chevronAccent+Icon"/>
    <dgm:cxn modelId="{24AAE098-8565-4CF0-8C13-19C34C4A18E6}" type="presParOf" srcId="{0BDD54E1-EF62-4FBC-8581-1E24E71B3E68}" destId="{3FFF89F5-2BEB-4641-B8EC-D5E46112B1D4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F4F03D-7194-4C39-B3DF-C7C5600802C5}">
      <dsp:nvSpPr>
        <dsp:cNvPr id="0" name=""/>
        <dsp:cNvSpPr/>
      </dsp:nvSpPr>
      <dsp:spPr>
        <a:xfrm>
          <a:off x="1165" y="2054275"/>
          <a:ext cx="2929533" cy="1130799"/>
        </a:xfrm>
        <a:prstGeom prst="chevron">
          <a:avLst>
            <a:gd name="adj" fmla="val 4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38FD1A-EE25-4CA1-8B8D-EA5DF10783F2}">
      <dsp:nvSpPr>
        <dsp:cNvPr id="0" name=""/>
        <dsp:cNvSpPr/>
      </dsp:nvSpPr>
      <dsp:spPr>
        <a:xfrm>
          <a:off x="782374" y="2336975"/>
          <a:ext cx="2473828" cy="1130799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COVID 19 crisis</a:t>
          </a:r>
          <a:endParaRPr lang="en-US" sz="2000" kern="1200" dirty="0"/>
        </a:p>
      </dsp:txBody>
      <dsp:txXfrm>
        <a:off x="815494" y="2370095"/>
        <a:ext cx="2407588" cy="1064559"/>
      </dsp:txXfrm>
    </dsp:sp>
    <dsp:sp modelId="{AD9D5A9F-12FF-455B-B992-71B740C58381}">
      <dsp:nvSpPr>
        <dsp:cNvPr id="0" name=""/>
        <dsp:cNvSpPr/>
      </dsp:nvSpPr>
      <dsp:spPr>
        <a:xfrm>
          <a:off x="3347344" y="2054275"/>
          <a:ext cx="2929533" cy="1130799"/>
        </a:xfrm>
        <a:prstGeom prst="chevron">
          <a:avLst>
            <a:gd name="adj" fmla="val 4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D85DB2-AB98-487A-90B9-6787A72DB96C}">
      <dsp:nvSpPr>
        <dsp:cNvPr id="0" name=""/>
        <dsp:cNvSpPr/>
      </dsp:nvSpPr>
      <dsp:spPr>
        <a:xfrm>
          <a:off x="4128553" y="2336975"/>
          <a:ext cx="2473828" cy="1130799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j-lt"/>
            </a:rPr>
            <a:t>AUD prevalence 3rd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j-lt"/>
            </a:rPr>
            <a:t>in the nation</a:t>
          </a:r>
          <a:endParaRPr lang="en-US" sz="2000" kern="1200" dirty="0"/>
        </a:p>
      </dsp:txBody>
      <dsp:txXfrm>
        <a:off x="4161673" y="2370095"/>
        <a:ext cx="2407588" cy="1064559"/>
      </dsp:txXfrm>
    </dsp:sp>
    <dsp:sp modelId="{ECC4BDA5-6F78-40C2-8F83-BC0C36E385CA}">
      <dsp:nvSpPr>
        <dsp:cNvPr id="0" name=""/>
        <dsp:cNvSpPr/>
      </dsp:nvSpPr>
      <dsp:spPr>
        <a:xfrm>
          <a:off x="6693522" y="2054275"/>
          <a:ext cx="2929533" cy="1130799"/>
        </a:xfrm>
        <a:prstGeom prst="chevron">
          <a:avLst>
            <a:gd name="adj" fmla="val 4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FF89F5-2BEB-4641-B8EC-D5E46112B1D4}">
      <dsp:nvSpPr>
        <dsp:cNvPr id="0" name=""/>
        <dsp:cNvSpPr/>
      </dsp:nvSpPr>
      <dsp:spPr>
        <a:xfrm>
          <a:off x="7474731" y="2336975"/>
          <a:ext cx="2473828" cy="1130799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j-lt"/>
            </a:rPr>
            <a:t>Community - urgent call to action</a:t>
          </a:r>
          <a:endParaRPr lang="en-US" sz="2000" kern="1200" dirty="0"/>
        </a:p>
      </dsp:txBody>
      <dsp:txXfrm>
        <a:off x="7507851" y="2370095"/>
        <a:ext cx="2407588" cy="10645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B047CF-4FFB-D64E-B885-3F9E900A2E4B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A213D9-FDC1-8C43-BA8B-BB93B2D5A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245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715C6B3B-E191-940B-72E0-F0DA989590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442CA2FB-F03B-AA3A-5037-65E25E735B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sz="180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UVM Health Network:</a:t>
            </a:r>
          </a:p>
          <a:p>
            <a:pPr>
              <a:spcBef>
                <a:spcPct val="0"/>
              </a:spcBef>
            </a:pPr>
            <a:endParaRPr lang="en-US" altLang="en-US" sz="180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180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Central Vermont Medical Center</a:t>
            </a:r>
          </a:p>
          <a:p>
            <a:pPr lvl="1">
              <a:spcBef>
                <a:spcPct val="0"/>
              </a:spcBef>
            </a:pPr>
            <a:r>
              <a:rPr lang="en-US" altLang="en-US" sz="1400" b="1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Javad Mashkuri</a:t>
            </a:r>
            <a:r>
              <a:rPr lang="en-US" altLang="en-US" sz="140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, MD- CVMC ED physician and Central VT Prevention Coalition physician lead</a:t>
            </a:r>
            <a:endParaRPr lang="en-US" altLang="en-US" sz="140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lvl="1">
              <a:spcBef>
                <a:spcPct val="0"/>
              </a:spcBef>
            </a:pPr>
            <a:r>
              <a:rPr lang="en-US" altLang="en-US" sz="1400" b="1">
                <a:latin typeface="Aptos" panose="020B0004020202020204" pitchFamily="34" charset="0"/>
                <a:cs typeface="Times New Roman" panose="02020603050405020304" pitchFamily="18" charset="0"/>
              </a:rPr>
              <a:t>Marissa Patrick</a:t>
            </a:r>
            <a:r>
              <a:rPr lang="en-US" altLang="en-US" sz="1400">
                <a:latin typeface="Aptos" panose="020B0004020202020204" pitchFamily="34" charset="0"/>
                <a:cs typeface="Times New Roman" panose="02020603050405020304" pitchFamily="18" charset="0"/>
              </a:rPr>
              <a:t>, MSN, APRN, AGPCNP-BC, HNP, board certified adult-gerontology and CVMC primary care nurse practitioner.</a:t>
            </a:r>
            <a:endParaRPr lang="en-US" altLang="en-US" sz="140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lvl="1">
              <a:spcBef>
                <a:spcPct val="0"/>
              </a:spcBef>
            </a:pPr>
            <a:r>
              <a:rPr lang="en-US" altLang="en-US" sz="1400" b="1">
                <a:latin typeface="Aptos" panose="020B0004020202020204" pitchFamily="34" charset="0"/>
                <a:cs typeface="Times New Roman" panose="02020603050405020304" pitchFamily="18" charset="0"/>
              </a:rPr>
              <a:t>Evan Smith</a:t>
            </a:r>
            <a:r>
              <a:rPr lang="en-US" altLang="en-US" sz="1400">
                <a:latin typeface="Aptos" panose="020B0004020202020204" pitchFamily="34" charset="0"/>
                <a:cs typeface="Times New Roman" panose="02020603050405020304" pitchFamily="18" charset="0"/>
              </a:rPr>
              <a:t>, MSW, LICSW- CVMC Addictions Treatment Supervisor </a:t>
            </a:r>
            <a:endParaRPr lang="en-US" altLang="en-US" sz="140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180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en-US" altLang="en-US" sz="1800">
                <a:latin typeface="Aptos" panose="020B0004020202020204" pitchFamily="34" charset="0"/>
                <a:cs typeface="Times New Roman" panose="02020603050405020304" pitchFamily="18" charset="0"/>
              </a:rPr>
              <a:t>High Value Care Team:</a:t>
            </a:r>
          </a:p>
          <a:p>
            <a:pPr lvl="1">
              <a:spcBef>
                <a:spcPct val="0"/>
              </a:spcBef>
            </a:pPr>
            <a:r>
              <a:rPr lang="en-US" altLang="en-US" sz="1400" b="1">
                <a:latin typeface="Aptos" panose="020B0004020202020204" pitchFamily="34" charset="0"/>
                <a:cs typeface="Times New Roman" panose="02020603050405020304" pitchFamily="18" charset="0"/>
              </a:rPr>
              <a:t>Natasha Withers</a:t>
            </a:r>
            <a:r>
              <a:rPr lang="en-US" altLang="en-US" sz="1400">
                <a:latin typeface="Aptos" panose="020B0004020202020204" pitchFamily="34" charset="0"/>
                <a:cs typeface="Times New Roman" panose="02020603050405020304" pitchFamily="18" charset="0"/>
              </a:rPr>
              <a:t>, DO- Network AVP Medical Director for High Value Care &amp;  Porter Medical Primary Care Physician </a:t>
            </a:r>
          </a:p>
          <a:p>
            <a:pPr lvl="1">
              <a:spcBef>
                <a:spcPct val="0"/>
              </a:spcBef>
            </a:pPr>
            <a:r>
              <a:rPr lang="en-US" altLang="en-US" sz="1400" b="1">
                <a:latin typeface="Aptos" panose="020B0004020202020204" pitchFamily="34" charset="0"/>
                <a:cs typeface="Times New Roman" panose="02020603050405020304" pitchFamily="18" charset="0"/>
              </a:rPr>
              <a:t>Connie Gavin- </a:t>
            </a:r>
            <a:r>
              <a:rPr lang="en-US" altLang="en-US" sz="1400">
                <a:latin typeface="Aptos" panose="020B0004020202020204" pitchFamily="34" charset="0"/>
                <a:cs typeface="Times New Roman" panose="02020603050405020304" pitchFamily="18" charset="0"/>
              </a:rPr>
              <a:t>Blueprint Program Manager- Barre Health Service Area</a:t>
            </a:r>
          </a:p>
          <a:p>
            <a:pPr>
              <a:spcBef>
                <a:spcPct val="0"/>
              </a:spcBef>
            </a:pPr>
            <a:endParaRPr lang="en-US" altLang="en-US" sz="180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180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Vermont Agency of Human Services:</a:t>
            </a:r>
          </a:p>
          <a:p>
            <a:r>
              <a:rPr lang="en-US" altLang="en-US" sz="1400" b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Julie Parker- </a:t>
            </a:r>
            <a:r>
              <a:rPr lang="en-US" altLang="en-US" sz="140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Associate Director of Blueprint</a:t>
            </a:r>
            <a:endParaRPr lang="en-US" altLang="en-US" sz="1400"/>
          </a:p>
          <a:p>
            <a:endParaRPr lang="en-US" altLang="en-US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0C5114AB-3622-A4A9-7831-58EF8F958B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18B537-924C-4A50-A508-4FFEBACCF53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05E71E63-A060-2DCB-141D-7A360A7BD8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F140FFCF-A66C-944A-54EA-4C79F9E304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56% DC rate,  42% admit, 2% other was ELOPE,VV, LAW, Lighthouse</a:t>
            </a:r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DD610649-CDF4-917D-6B38-FBD6DAB428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BE983E-20CF-4FE3-865E-470767BC1CD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94B1CDDA-4E4B-E9B4-C73C-4DE9CFDE0A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1F946F5A-70B2-CCA0-E558-7A29803E3F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43C4BA57-C117-9660-060C-60135FAECA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8BC9F3-6D47-4071-B41B-C65172D4DCD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0B2489D4-5600-1582-5781-AC9C9A5BB6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691B3ED8-062B-25BB-543B-E2F90E0435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Tiny numbers, I think concentrating on PC makes the most sense as continued engagement is the key</a:t>
            </a:r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65E5B572-E759-B03C-9E8D-29245A3798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A0E0BD-C56B-4A15-9F39-775DCFA1BB8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id="{F9C7C0C2-B7E9-1FB0-B2CE-ECE65B119C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>
            <a:extLst>
              <a:ext uri="{FF2B5EF4-FFF2-40B4-BE49-F238E27FC236}">
                <a16:creationId xmlns:a16="http://schemas.microsoft.com/office/drawing/2014/main" id="{B8F47E06-5ADD-7A9B-6A8F-5B3BA204EE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DE908DBE-80DF-C8EE-78A8-5ADA5C6F64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3BBC7C-2571-4A8B-A3EA-ACDE23C2526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>
            <a:extLst>
              <a:ext uri="{FF2B5EF4-FFF2-40B4-BE49-F238E27FC236}">
                <a16:creationId xmlns:a16="http://schemas.microsoft.com/office/drawing/2014/main" id="{EFBFD9DB-CCE6-F3D5-CBAA-83F376D46C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>
            <a:extLst>
              <a:ext uri="{FF2B5EF4-FFF2-40B4-BE49-F238E27FC236}">
                <a16:creationId xmlns:a16="http://schemas.microsoft.com/office/drawing/2014/main" id="{002ED4C6-12A1-C4CE-9B2B-D096720FC2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They come to you, it’s a touch point People present in varying states of readiness for change, plant a seed </a:t>
            </a:r>
          </a:p>
        </p:txBody>
      </p:sp>
      <p:sp>
        <p:nvSpPr>
          <p:cNvPr id="49156" name="Slide Number Placeholder 3">
            <a:extLst>
              <a:ext uri="{FF2B5EF4-FFF2-40B4-BE49-F238E27FC236}">
                <a16:creationId xmlns:a16="http://schemas.microsoft.com/office/drawing/2014/main" id="{0FDE6E1D-9A93-D9B7-EDA9-135E478875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188DFA-489B-420F-8944-C3DC32D2AA7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A213D9-FDC1-8C43-BA8B-BB93B2D5ADF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9657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r>
              <a:rPr lang="en-US" dirty="0"/>
              <a:t>All – Pat last then Introduces the Practices </a:t>
            </a:r>
            <a:endParaRPr dirty="0"/>
          </a:p>
        </p:txBody>
      </p:sp>
      <p:sp>
        <p:nvSpPr>
          <p:cNvPr id="203" name="Google Shape;2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35C5673C-15A8-7825-2DEC-57BBAD0277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FC3E6956-9C4C-A380-A7F3-4FD3832788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800">
                <a:latin typeface="TimesNewRomanPSMT"/>
              </a:rPr>
              <a:t>Vermont had the 8th</a:t>
            </a:r>
          </a:p>
          <a:p>
            <a:r>
              <a:rPr lang="en-US" altLang="en-US" sz="1800">
                <a:latin typeface="TimesNewRomanPSMT"/>
              </a:rPr>
              <a:t>highest prevalence of AUD.7 Compared to the U.S., Vermont’s past 30 day alcohol use is</a:t>
            </a:r>
          </a:p>
          <a:p>
            <a:r>
              <a:rPr lang="en-US" altLang="en-US" sz="1800">
                <a:latin typeface="TimesNewRomanPSMT"/>
              </a:rPr>
              <a:t>significantly higher (60.9% vs. 50.9%) and past 30 day binge alcohol use is higher (26.1% vs.</a:t>
            </a:r>
          </a:p>
          <a:p>
            <a:r>
              <a:rPr lang="en-US" altLang="en-US" sz="1800">
                <a:latin typeface="TimesNewRomanPSMT"/>
              </a:rPr>
              <a:t>24.2%).8 Actual use rates are likely much higher, as survey response rates represent a fraction of</a:t>
            </a:r>
          </a:p>
          <a:p>
            <a:r>
              <a:rPr lang="en-US" altLang="en-US" sz="1800">
                <a:latin typeface="TimesNewRomanPSMT"/>
              </a:rPr>
              <a:t>total state-reported alcohol sales.9 Locally collected data indicate that from March 2021-February</a:t>
            </a:r>
          </a:p>
          <a:p>
            <a:r>
              <a:rPr lang="en-US" altLang="en-US" sz="1800">
                <a:latin typeface="TimesNewRomanPSMT"/>
              </a:rPr>
              <a:t>2022, 917 people were diagnosed with AUD in our catchment area, higher than the number of</a:t>
            </a:r>
          </a:p>
          <a:p>
            <a:r>
              <a:rPr lang="en-US" altLang="en-US" sz="1800">
                <a:latin typeface="TimesNewRomanPSMT"/>
              </a:rPr>
              <a:t>new opioid use disorder (OUD) diagnoses.10 This problem is negatively impacting the health of</a:t>
            </a:r>
          </a:p>
          <a:p>
            <a:r>
              <a:rPr lang="en-US" altLang="en-US" sz="1800">
                <a:latin typeface="TimesNewRomanPSMT"/>
              </a:rPr>
              <a:t>our population. Alcohol-attributable deaths steadily increased from 2012 to 2016 across the state</a:t>
            </a:r>
          </a:p>
          <a:p>
            <a:r>
              <a:rPr lang="en-US" altLang="en-US" sz="1800">
                <a:latin typeface="TimesNewRomanPSMT"/>
              </a:rPr>
              <a:t>(275 to 342), with 3.6 times as many alcohol-attributable deaths as opioid overdose deaths in</a:t>
            </a:r>
          </a:p>
          <a:p>
            <a:r>
              <a:rPr lang="en-US" altLang="en-US" sz="1800">
                <a:latin typeface="TimesNewRomanPSMT"/>
              </a:rPr>
              <a:t>2016.11,12 These deaths are primarily due to chronic alcohol-related conditions, although deaths</a:t>
            </a:r>
          </a:p>
          <a:p>
            <a:r>
              <a:rPr lang="en-US" altLang="en-US" sz="1800">
                <a:latin typeface="TimesNewRomanPSMT"/>
              </a:rPr>
              <a:t>due to acute conditions have grown at a faster rate.11 From 2012 to 2016 alcohol poisoning</a:t>
            </a:r>
          </a:p>
          <a:p>
            <a:r>
              <a:rPr lang="en-US" altLang="en-US" sz="1800">
                <a:latin typeface="TimesNewRomanPSMT"/>
              </a:rPr>
              <a:t>deaths increased by 129%.11 Our POF is seeking a system to help them that does not exist. While</a:t>
            </a:r>
          </a:p>
          <a:p>
            <a:r>
              <a:rPr lang="en-US" altLang="en-US" sz="1800">
                <a:latin typeface="TimesNewRomanPSMT"/>
              </a:rPr>
              <a:t>alcohol-attributable deaths were increasing, the number of Vermonters in treatment for AUD</a:t>
            </a:r>
          </a:p>
          <a:p>
            <a:r>
              <a:rPr lang="en-US" altLang="en-US" sz="1800">
                <a:latin typeface="TimesNewRomanPSMT"/>
              </a:rPr>
              <a:t>steadily decreased during the same timeframe (4,061 vs. 3,340).11</a:t>
            </a:r>
            <a:endParaRPr lang="en-US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0DA2D71D-58C5-4C52-DD1E-ED6F0CD101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20A482-A610-4DD8-A6BB-22826F7E498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AA26B3F5-CB3C-3F07-44DF-DD7A63BB04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E7007776-CB0B-69B2-BF3E-CE3B4EFA15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ED Pathway: History, patients seen in ED. Referred to primary care for follow up. Some breakdown, created opportunity for more integration and warm handoffs.</a:t>
            </a:r>
          </a:p>
          <a:p>
            <a:endParaRPr lang="en-US" altLang="en-US"/>
          </a:p>
          <a:p>
            <a:r>
              <a:rPr lang="en-US" altLang="en-US"/>
              <a:t>Operationalize the concept</a:t>
            </a:r>
          </a:p>
          <a:p>
            <a:r>
              <a:rPr lang="en-US" altLang="en-US"/>
              <a:t>TOP 3 are triage/medical screening/start of symptomatic med tx</a:t>
            </a:r>
          </a:p>
          <a:p>
            <a:endParaRPr lang="en-US" altLang="en-US"/>
          </a:p>
          <a:p>
            <a:r>
              <a:rPr lang="en-US" altLang="en-US"/>
              <a:t>Bottom 3 boxes AWS/AUD TX&gt; Response &gt; DISPO</a:t>
            </a:r>
          </a:p>
          <a:p>
            <a:endParaRPr lang="en-US" altLang="en-US"/>
          </a:p>
          <a:p>
            <a:r>
              <a:rPr lang="en-US" altLang="en-US"/>
              <a:t>Medical screening, 3 buckets No AWS: start meds to decrease cravings, euphoria, heavy drinking days and improve sleep, </a:t>
            </a:r>
          </a:p>
          <a:p>
            <a:endParaRPr lang="en-US" altLang="en-US"/>
          </a:p>
          <a:p>
            <a:r>
              <a:rPr lang="en-US" altLang="en-US"/>
              <a:t>MOD AWS  TX see how they do severe tx aggressively, often don’t need ICU care</a:t>
            </a:r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IP MED and IPP continue pathway and meds rxs and f/u with hub/PCP,  PRS goes and sees inpts as well</a:t>
            </a:r>
          </a:p>
          <a:p>
            <a:endParaRPr lang="en-US" altLang="en-US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52DBABC7-6B7F-55BC-31EF-A226B26789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71171A-7BC4-462C-954C-64E3AB06D53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091BB311-F68C-B923-6B27-04301BEE5B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A87EE8-9966-C083-3AC0-71B084515F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1100" b="1" dirty="0"/>
              <a:t>The workflow</a:t>
            </a:r>
            <a:endParaRPr lang="en-US" sz="1100" dirty="0"/>
          </a:p>
          <a:p>
            <a:pPr marL="742950" lvl="1" indent="-2857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100" b="1" dirty="0"/>
              <a:t>Screening in office</a:t>
            </a:r>
            <a:endParaRPr lang="en-US" sz="1100" dirty="0"/>
          </a:p>
          <a:p>
            <a:pPr marL="742950" lvl="1" indent="-2857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100" b="1" dirty="0"/>
              <a:t>What gets referred to primary care</a:t>
            </a:r>
          </a:p>
          <a:p>
            <a:pPr marL="285750" indent="-2857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b="1" dirty="0"/>
              <a:t>What is CVMC pilot and where is the state wide approach?</a:t>
            </a:r>
            <a:endParaRPr lang="en-US" sz="1100" dirty="0"/>
          </a:p>
          <a:p>
            <a:pPr>
              <a:defRPr/>
            </a:pPr>
            <a:r>
              <a:rPr lang="en-US" dirty="0"/>
              <a:t>This is UVMHN network wide. Launching next week 11/18</a:t>
            </a:r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C34C1D79-F202-DF5C-BFFF-2D94F8D9D3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426DF2-7299-4204-8AA9-C8080DF5B6D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042E494F-9B4C-1FB6-2C59-933B779A3B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1D773E52-5576-55F0-62A5-95C788FE33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ETOH remains the most used and lethal drug in VT , “everyone who disclosed Opioid use is given basic OD prevention info and offered referrals for Naloxone and OD prevention resources”</a:t>
            </a:r>
          </a:p>
          <a:p>
            <a:r>
              <a:rPr lang="en-US" altLang="en-US"/>
              <a:t>Difficult to tx, people don’t recognize etoh as drug, MAUS not nearly as effective as MOUD drugs, Stigma attached to going to a “Addiction Clinic”, I’m not and addict.</a:t>
            </a:r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57C70B7F-A67F-FC27-4F60-E40A30476E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4DE096-4A5F-4236-9CBA-7621F959E15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FA43701D-7BAD-575C-ADE3-D0531A172D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4C4F6A81-CEBE-163B-AACB-AB030AF73D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Mean 82 days from intake to follow up, 38% of those that enrolled.  Self reported data, 92% moderate to severe risk, initial AUDIT C 11&gt;2 at 3 mos with 64% abstinence, low risk AUDIT C score</a:t>
            </a:r>
          </a:p>
          <a:p>
            <a:r>
              <a:rPr lang="en-US" altLang="en-US"/>
              <a:t>Effort/plan/path/success</a:t>
            </a:r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2C70DEDE-920A-AD55-9F6C-4A6AD82EA5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34806D-AF77-4C2A-A271-7224BC510FF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AB279E93-B99B-D905-8AF7-5DA0484740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AC4B57E3-859D-BFD4-991F-290469E937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“Enroll” is agrees to follow up with provider and sharing of information for CQI. Others stll  receive services.</a:t>
            </a:r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5DF277E8-43CA-1F3D-EE36-E449AF03E1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896719-60FE-422C-B02A-1A88BCA4ED8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078A791F-3842-BDCA-9D8A-21D6C9B617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674F3E92-FF31-C1F9-153E-616EF31AF8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Don’t have to be enrolled to get care, Most commonly given med in ED is PB,  given that AWS is most common presenting complaint</a:t>
            </a:r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C6B7A1C9-E504-59E3-BA0A-5CCB224890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FFC137-F9DB-4DB3-A3DB-F212A2E6543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F9D18231-4FEA-FD43-42A4-4C8F3ED89D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DC5C86C6-B0AC-55F8-D07D-D0FF83E2A3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 eaLnBrk="1" hangingPunct="1">
              <a:spcBef>
                <a:spcPct val="0"/>
              </a:spcBef>
            </a:pPr>
            <a:r>
              <a:rPr lang="en-US" altLang="en-US"/>
              <a:t>64% present with AWS/Intoxication, Other was SI, depression, fall, trauma GI bleed, AMS,CHF,PNA, liver dz, weakness, </a:t>
            </a:r>
          </a:p>
          <a:p>
            <a:pPr defTabSz="914400"/>
            <a:endParaRPr lang="en-US" altLang="en-US"/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360B8ED9-7CA4-5F84-6F89-75974C35DA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C462B6-520F-42EA-AB87-E47A2B99297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50FD2E4-E973-8545-837D-308335615927}"/>
              </a:ext>
            </a:extLst>
          </p:cNvPr>
          <p:cNvSpPr/>
          <p:nvPr userDrawn="1"/>
        </p:nvSpPr>
        <p:spPr>
          <a:xfrm rot="10800000">
            <a:off x="0" y="0"/>
            <a:ext cx="12192000" cy="69546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DE951E-1C9B-F949-930B-A91BC84E0B6B}"/>
              </a:ext>
            </a:extLst>
          </p:cNvPr>
          <p:cNvSpPr/>
          <p:nvPr userDrawn="1"/>
        </p:nvSpPr>
        <p:spPr>
          <a:xfrm>
            <a:off x="-1" y="96478"/>
            <a:ext cx="12192000" cy="7212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0DA2D1-44B0-6E47-BB2D-EBAE7A80A0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1578" y="2710929"/>
            <a:ext cx="10873498" cy="1177550"/>
          </a:xfrm>
        </p:spPr>
        <p:txBody>
          <a:bodyPr anchor="b">
            <a:normAutofit/>
          </a:bodyPr>
          <a:lstStyle>
            <a:lvl1pPr algn="l">
              <a:defRPr sz="5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D0E501-A3A1-6942-B050-33FAAA70AEE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1578" y="4266996"/>
            <a:ext cx="10873498" cy="1006120"/>
          </a:xfrm>
        </p:spPr>
        <p:txBody>
          <a:bodyPr/>
          <a:lstStyle>
            <a:lvl1pPr marL="0" marR="0" indent="0" algn="l" defTabSz="91448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1" indent="0" algn="ctr">
              <a:buNone/>
              <a:defRPr sz="2001"/>
            </a:lvl2pPr>
            <a:lvl3pPr marL="914484" indent="0" algn="ctr">
              <a:buNone/>
              <a:defRPr sz="1801"/>
            </a:lvl3pPr>
            <a:lvl4pPr marL="1371725" indent="0" algn="ctr">
              <a:buNone/>
              <a:defRPr sz="1600"/>
            </a:lvl4pPr>
            <a:lvl5pPr marL="1828966" indent="0" algn="ctr">
              <a:buNone/>
              <a:defRPr sz="1600"/>
            </a:lvl5pPr>
            <a:lvl6pPr marL="2286209" indent="0" algn="ctr">
              <a:buNone/>
              <a:defRPr sz="1600"/>
            </a:lvl6pPr>
            <a:lvl7pPr marL="2743449" indent="0" algn="ctr">
              <a:buNone/>
              <a:defRPr sz="1600"/>
            </a:lvl7pPr>
            <a:lvl8pPr marL="3200692" indent="0" algn="ctr">
              <a:buNone/>
              <a:defRPr sz="1600"/>
            </a:lvl8pPr>
            <a:lvl9pPr marL="3657933" indent="0" algn="ctr">
              <a:buNone/>
              <a:defRPr sz="1600"/>
            </a:lvl9pPr>
          </a:lstStyle>
          <a:p>
            <a:r>
              <a:rPr lang="en-US" dirty="0"/>
              <a:t>Click to edit Master subtitle style (Names, Titles) </a:t>
            </a:r>
            <a:r>
              <a:rPr lang="en-US" b="1" dirty="0"/>
              <a:t>(Committee Name)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dirty="0"/>
              <a:t>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Date)</a:t>
            </a:r>
            <a:endParaRPr lang="en-US" dirty="0"/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DECF62-4C0A-AE42-87A4-736CEA02F606}"/>
              </a:ext>
            </a:extLst>
          </p:cNvPr>
          <p:cNvSpPr/>
          <p:nvPr userDrawn="1"/>
        </p:nvSpPr>
        <p:spPr>
          <a:xfrm>
            <a:off x="0" y="6297770"/>
            <a:ext cx="12192000" cy="560232"/>
          </a:xfrm>
          <a:prstGeom prst="rect">
            <a:avLst/>
          </a:prstGeom>
          <a:solidFill>
            <a:srgbClr val="F7B3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pic>
        <p:nvPicPr>
          <p:cNvPr id="11" name="Content Placeholder 5">
            <a:extLst>
              <a:ext uri="{FF2B5EF4-FFF2-40B4-BE49-F238E27FC236}">
                <a16:creationId xmlns:a16="http://schemas.microsoft.com/office/drawing/2014/main" id="{6451041A-816A-D749-9970-4F0089116F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56006" y="921308"/>
            <a:ext cx="5079987" cy="1411106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3915534" y="5873038"/>
            <a:ext cx="4245586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Care Transformation Collaborative of RI</a:t>
            </a:r>
          </a:p>
        </p:txBody>
      </p:sp>
    </p:spTree>
    <p:extLst>
      <p:ext uri="{BB962C8B-B14F-4D97-AF65-F5344CB8AC3E}">
        <p14:creationId xmlns:p14="http://schemas.microsoft.com/office/powerpoint/2010/main" val="2757740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8A5F8-CC02-794C-8091-3CDDCFCFB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641684"/>
            <a:ext cx="3932237" cy="141571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7B3395-4A47-5244-8986-53DF27673A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41" indent="0">
              <a:buNone/>
              <a:defRPr sz="2801"/>
            </a:lvl2pPr>
            <a:lvl3pPr marL="914484" indent="0">
              <a:buNone/>
              <a:defRPr sz="2400"/>
            </a:lvl3pPr>
            <a:lvl4pPr marL="1371725" indent="0">
              <a:buNone/>
              <a:defRPr sz="2001"/>
            </a:lvl4pPr>
            <a:lvl5pPr marL="1828966" indent="0">
              <a:buNone/>
              <a:defRPr sz="2001"/>
            </a:lvl5pPr>
            <a:lvl6pPr marL="2286209" indent="0">
              <a:buNone/>
              <a:defRPr sz="2001"/>
            </a:lvl6pPr>
            <a:lvl7pPr marL="2743449" indent="0">
              <a:buNone/>
              <a:defRPr sz="2001"/>
            </a:lvl7pPr>
            <a:lvl8pPr marL="3200692" indent="0">
              <a:buNone/>
              <a:defRPr sz="2001"/>
            </a:lvl8pPr>
            <a:lvl9pPr marL="3657933" indent="0">
              <a:buNone/>
              <a:defRPr sz="2001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965766-4AA8-524E-99FC-04D31DC10B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41" indent="0">
              <a:buNone/>
              <a:defRPr sz="1399"/>
            </a:lvl2pPr>
            <a:lvl3pPr marL="914484" indent="0">
              <a:buNone/>
              <a:defRPr sz="1201"/>
            </a:lvl3pPr>
            <a:lvl4pPr marL="1371725" indent="0">
              <a:buNone/>
              <a:defRPr sz="1001"/>
            </a:lvl4pPr>
            <a:lvl5pPr marL="1828966" indent="0">
              <a:buNone/>
              <a:defRPr sz="1001"/>
            </a:lvl5pPr>
            <a:lvl6pPr marL="2286209" indent="0">
              <a:buNone/>
              <a:defRPr sz="1001"/>
            </a:lvl6pPr>
            <a:lvl7pPr marL="2743449" indent="0">
              <a:buNone/>
              <a:defRPr sz="1001"/>
            </a:lvl7pPr>
            <a:lvl8pPr marL="3200692" indent="0">
              <a:buNone/>
              <a:defRPr sz="1001"/>
            </a:lvl8pPr>
            <a:lvl9pPr marL="3657933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987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16" descr="Weave_Title_Page.jpg">
            <a:extLst>
              <a:ext uri="{FF2B5EF4-FFF2-40B4-BE49-F238E27FC236}">
                <a16:creationId xmlns:a16="http://schemas.microsoft.com/office/drawing/2014/main" id="{0526D494-28E4-DACF-D58C-3BDB91FEBF94}"/>
              </a:ext>
            </a:extLst>
          </p:cNvPr>
          <p:cNvPicPr preferRelativeResize="0"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89367" cy="685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EB102E50-7250-6380-78E3-F232F2A8661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9051" y="5720287"/>
            <a:ext cx="3134783" cy="928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5253" y="710206"/>
            <a:ext cx="8539932" cy="1106752"/>
          </a:xfrm>
        </p:spPr>
        <p:txBody>
          <a:bodyPr anchor="b">
            <a:noAutofit/>
          </a:bodyPr>
          <a:lstStyle>
            <a:lvl1pPr algn="l">
              <a:defRPr sz="3730" b="1" baseline="0">
                <a:solidFill>
                  <a:srgbClr val="0063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0784" y="1963835"/>
            <a:ext cx="8534400" cy="1752600"/>
          </a:xfrm>
        </p:spPr>
        <p:txBody>
          <a:bodyPr>
            <a:normAutofit/>
          </a:bodyPr>
          <a:lstStyle>
            <a:lvl1pPr marL="0" indent="0" algn="l">
              <a:buNone/>
              <a:defRPr sz="2398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6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5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4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3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2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3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_ singl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78FC5CF-1503-66E9-3695-5C31CA311457}"/>
              </a:ext>
            </a:extLst>
          </p:cNvPr>
          <p:cNvSpPr/>
          <p:nvPr userDrawn="1"/>
        </p:nvSpPr>
        <p:spPr>
          <a:xfrm>
            <a:off x="0" y="6416025"/>
            <a:ext cx="12192000" cy="456777"/>
          </a:xfrm>
          <a:prstGeom prst="rect">
            <a:avLst/>
          </a:prstGeom>
          <a:solidFill>
            <a:srgbClr val="789D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398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209FD46-E2C4-4606-2B94-467884BEA117}"/>
              </a:ext>
            </a:extLst>
          </p:cNvPr>
          <p:cNvCxnSpPr/>
          <p:nvPr userDrawn="1"/>
        </p:nvCxnSpPr>
        <p:spPr>
          <a:xfrm>
            <a:off x="0" y="6411796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2" y="1222744"/>
            <a:ext cx="10972803" cy="4903419"/>
          </a:xfrm>
        </p:spPr>
        <p:txBody>
          <a:bodyPr>
            <a:normAutofit/>
          </a:bodyPr>
          <a:lstStyle>
            <a:lvl1pPr>
              <a:defRPr sz="3197">
                <a:solidFill>
                  <a:srgbClr val="696A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89684" indent="-380648">
              <a:buSzPct val="90000"/>
              <a:buFont typeface="Courier New" panose="02070309020205020404" pitchFamily="49" charset="0"/>
              <a:buChar char="o"/>
              <a:defRPr sz="2664">
                <a:solidFill>
                  <a:srgbClr val="696A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398">
                <a:solidFill>
                  <a:srgbClr val="696A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131">
                <a:solidFill>
                  <a:srgbClr val="696A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131">
                <a:solidFill>
                  <a:srgbClr val="696A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15724"/>
            <a:ext cx="10972800" cy="621155"/>
          </a:xfrm>
        </p:spPr>
        <p:txBody>
          <a:bodyPr>
            <a:normAutofit/>
          </a:bodyPr>
          <a:lstStyle>
            <a:lvl1pPr algn="l">
              <a:defRPr sz="4263" b="1">
                <a:solidFill>
                  <a:srgbClr val="0063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256540" y="6479118"/>
            <a:ext cx="6096000" cy="311878"/>
          </a:xfrm>
        </p:spPr>
        <p:txBody>
          <a:bodyPr anchor="ctr"/>
          <a:lstStyle>
            <a:lvl1pPr marL="0" indent="0">
              <a:buNone/>
              <a:defRPr sz="1199"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3D3CA1-C06E-E2E6-3F5B-5608B132F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3051" y="6515418"/>
            <a:ext cx="1439333" cy="274912"/>
          </a:xfrm>
        </p:spPr>
        <p:txBody>
          <a:bodyPr lIns="0" tIns="0" rIns="0" bIns="0"/>
          <a:lstStyle>
            <a:lvl1pPr>
              <a:defRPr sz="1199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42E6400-E7D3-457C-994E-B01FAFC98D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6545391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_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6FF3D43-801A-3072-81B3-E5144408F2E0}"/>
              </a:ext>
            </a:extLst>
          </p:cNvPr>
          <p:cNvSpPr/>
          <p:nvPr userDrawn="1"/>
        </p:nvSpPr>
        <p:spPr>
          <a:xfrm>
            <a:off x="0" y="6416025"/>
            <a:ext cx="12192000" cy="456777"/>
          </a:xfrm>
          <a:prstGeom prst="rect">
            <a:avLst/>
          </a:prstGeom>
          <a:solidFill>
            <a:srgbClr val="789D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398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C83A805-4FFF-7B50-31D0-35BCEB03E3A7}"/>
              </a:ext>
            </a:extLst>
          </p:cNvPr>
          <p:cNvCxnSpPr/>
          <p:nvPr userDrawn="1"/>
        </p:nvCxnSpPr>
        <p:spPr>
          <a:xfrm>
            <a:off x="0" y="6411796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2" y="1222744"/>
            <a:ext cx="5303528" cy="4903419"/>
          </a:xfrm>
        </p:spPr>
        <p:txBody>
          <a:bodyPr>
            <a:normAutofit/>
          </a:bodyPr>
          <a:lstStyle>
            <a:lvl1pPr>
              <a:defRPr sz="3197">
                <a:solidFill>
                  <a:srgbClr val="696A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89684" indent="-380648">
              <a:buSzPct val="90000"/>
              <a:buFont typeface="Courier New" panose="02070309020205020404" pitchFamily="49" charset="0"/>
              <a:buChar char="o"/>
              <a:defRPr sz="2664">
                <a:solidFill>
                  <a:srgbClr val="696A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398">
                <a:solidFill>
                  <a:srgbClr val="696A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131">
                <a:solidFill>
                  <a:srgbClr val="696A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131">
                <a:solidFill>
                  <a:srgbClr val="696A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15724"/>
            <a:ext cx="10972800" cy="621155"/>
          </a:xfrm>
        </p:spPr>
        <p:txBody>
          <a:bodyPr>
            <a:normAutofit/>
          </a:bodyPr>
          <a:lstStyle>
            <a:lvl1pPr algn="l">
              <a:defRPr sz="4263" b="1">
                <a:solidFill>
                  <a:srgbClr val="0063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07760" y="1217265"/>
            <a:ext cx="5374640" cy="4903419"/>
          </a:xfrm>
        </p:spPr>
        <p:txBody>
          <a:bodyPr>
            <a:normAutofit/>
          </a:bodyPr>
          <a:lstStyle>
            <a:lvl1pPr>
              <a:defRPr sz="3197">
                <a:solidFill>
                  <a:srgbClr val="696A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89684" indent="-380648">
              <a:buSzPct val="90000"/>
              <a:buFont typeface="Courier New" panose="02070309020205020404" pitchFamily="49" charset="0"/>
              <a:buChar char="o"/>
              <a:defRPr sz="2664">
                <a:solidFill>
                  <a:srgbClr val="696A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398">
                <a:solidFill>
                  <a:srgbClr val="696A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131">
                <a:solidFill>
                  <a:srgbClr val="696A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131">
                <a:solidFill>
                  <a:srgbClr val="696A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256540" y="6479118"/>
            <a:ext cx="6096000" cy="311878"/>
          </a:xfrm>
        </p:spPr>
        <p:txBody>
          <a:bodyPr anchor="ctr"/>
          <a:lstStyle>
            <a:lvl1pPr marL="0" indent="0">
              <a:buNone/>
              <a:defRPr sz="1199"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612A06-3131-E929-1A75-2A9CB087008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433051" y="6515418"/>
            <a:ext cx="1439333" cy="274912"/>
          </a:xfrm>
        </p:spPr>
        <p:txBody>
          <a:bodyPr lIns="0" tIns="0" rIns="0" bIns="0"/>
          <a:lstStyle>
            <a:lvl1pPr>
              <a:defRPr sz="1199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45E234B-D944-4CB4-B60D-7553D64CC0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1398393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_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68BC36-4EE4-1AE9-AF74-198CCFB91BE6}"/>
              </a:ext>
            </a:extLst>
          </p:cNvPr>
          <p:cNvSpPr/>
          <p:nvPr userDrawn="1"/>
        </p:nvSpPr>
        <p:spPr>
          <a:xfrm>
            <a:off x="0" y="6416025"/>
            <a:ext cx="12192000" cy="456777"/>
          </a:xfrm>
          <a:prstGeom prst="rect">
            <a:avLst/>
          </a:prstGeom>
          <a:solidFill>
            <a:srgbClr val="789D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398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C1C2B50-3505-14A2-AC7A-4D4EC1B41D57}"/>
              </a:ext>
            </a:extLst>
          </p:cNvPr>
          <p:cNvCxnSpPr/>
          <p:nvPr userDrawn="1"/>
        </p:nvCxnSpPr>
        <p:spPr>
          <a:xfrm>
            <a:off x="0" y="6411796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2" y="1222744"/>
            <a:ext cx="3440272" cy="4903419"/>
          </a:xfrm>
        </p:spPr>
        <p:txBody>
          <a:bodyPr>
            <a:normAutofit/>
          </a:bodyPr>
          <a:lstStyle>
            <a:lvl1pPr>
              <a:defRPr sz="3197" baseline="0">
                <a:solidFill>
                  <a:srgbClr val="696A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89684" indent="-380648">
              <a:buSzPct val="90000"/>
              <a:buFont typeface="Courier New" panose="02070309020205020404" pitchFamily="49" charset="0"/>
              <a:buChar char="o"/>
              <a:defRPr sz="2664">
                <a:solidFill>
                  <a:srgbClr val="696A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398">
                <a:solidFill>
                  <a:srgbClr val="696A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131">
                <a:solidFill>
                  <a:srgbClr val="696A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131">
                <a:solidFill>
                  <a:srgbClr val="696A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15724"/>
            <a:ext cx="10972800" cy="621155"/>
          </a:xfrm>
        </p:spPr>
        <p:txBody>
          <a:bodyPr>
            <a:normAutofit/>
          </a:bodyPr>
          <a:lstStyle>
            <a:lvl1pPr algn="l">
              <a:defRPr sz="4263" b="1">
                <a:solidFill>
                  <a:srgbClr val="0063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256540" y="6479118"/>
            <a:ext cx="6096000" cy="311878"/>
          </a:xfrm>
        </p:spPr>
        <p:txBody>
          <a:bodyPr anchor="ctr"/>
          <a:lstStyle>
            <a:lvl1pPr marL="0" indent="0">
              <a:buNone/>
              <a:defRPr sz="1199"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>
            <a:off x="8142128" y="1222744"/>
            <a:ext cx="3440272" cy="4903419"/>
          </a:xfrm>
        </p:spPr>
        <p:txBody>
          <a:bodyPr>
            <a:normAutofit/>
          </a:bodyPr>
          <a:lstStyle>
            <a:lvl1pPr>
              <a:defRPr sz="3197">
                <a:solidFill>
                  <a:srgbClr val="696A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89684" indent="-380648">
              <a:buSzPct val="90000"/>
              <a:buFont typeface="Courier New" panose="02070309020205020404" pitchFamily="49" charset="0"/>
              <a:buChar char="o"/>
              <a:defRPr sz="2664">
                <a:solidFill>
                  <a:srgbClr val="696A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398">
                <a:solidFill>
                  <a:srgbClr val="696A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131">
                <a:solidFill>
                  <a:srgbClr val="696A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131">
                <a:solidFill>
                  <a:srgbClr val="696A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4"/>
          </p:nvPr>
        </p:nvSpPr>
        <p:spPr>
          <a:xfrm>
            <a:off x="4375860" y="1222744"/>
            <a:ext cx="3440272" cy="4903419"/>
          </a:xfrm>
        </p:spPr>
        <p:txBody>
          <a:bodyPr>
            <a:normAutofit/>
          </a:bodyPr>
          <a:lstStyle>
            <a:lvl1pPr>
              <a:defRPr sz="3197">
                <a:solidFill>
                  <a:srgbClr val="696A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89684" indent="-380648">
              <a:buSzPct val="90000"/>
              <a:buFont typeface="Courier New" panose="02070309020205020404" pitchFamily="49" charset="0"/>
              <a:buChar char="o"/>
              <a:defRPr sz="2664">
                <a:solidFill>
                  <a:srgbClr val="696A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398">
                <a:solidFill>
                  <a:srgbClr val="696A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131">
                <a:solidFill>
                  <a:srgbClr val="696A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131">
                <a:solidFill>
                  <a:srgbClr val="696A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7AD9CE-180D-77A2-509D-33D71D6A783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433051" y="6515418"/>
            <a:ext cx="1439333" cy="274912"/>
          </a:xfrm>
        </p:spPr>
        <p:txBody>
          <a:bodyPr lIns="0" tIns="0" rIns="0" bIns="0"/>
          <a:lstStyle>
            <a:lvl1pPr>
              <a:defRPr sz="1199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8FF3FD9-9FBA-4943-BE7F-DE4FADE466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8903486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_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B4487C-D4C1-48EB-2E62-10ED11930937}"/>
              </a:ext>
            </a:extLst>
          </p:cNvPr>
          <p:cNvSpPr/>
          <p:nvPr userDrawn="1"/>
        </p:nvSpPr>
        <p:spPr>
          <a:xfrm>
            <a:off x="0" y="6416025"/>
            <a:ext cx="12192000" cy="456777"/>
          </a:xfrm>
          <a:prstGeom prst="rect">
            <a:avLst/>
          </a:prstGeom>
          <a:solidFill>
            <a:srgbClr val="789D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398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DF2E866-E0F0-CD7A-98E2-FB3B2E2AC381}"/>
              </a:ext>
            </a:extLst>
          </p:cNvPr>
          <p:cNvCxnSpPr/>
          <p:nvPr userDrawn="1"/>
        </p:nvCxnSpPr>
        <p:spPr>
          <a:xfrm>
            <a:off x="0" y="6411796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315724"/>
            <a:ext cx="5270500" cy="810993"/>
          </a:xfrm>
        </p:spPr>
        <p:txBody>
          <a:bodyPr>
            <a:normAutofit/>
          </a:bodyPr>
          <a:lstStyle>
            <a:lvl1pPr algn="l">
              <a:defRPr sz="3730" b="1">
                <a:solidFill>
                  <a:srgbClr val="0063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288618" y="1"/>
            <a:ext cx="5903383" cy="6407059"/>
          </a:xfrm>
        </p:spPr>
        <p:txBody>
          <a:bodyPr/>
          <a:lstStyle>
            <a:lvl1pPr marL="0" indent="0" algn="ctr">
              <a:buNone/>
              <a:defRPr baseline="0">
                <a:solidFill>
                  <a:srgbClr val="696A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noProof="0" dirty="0"/>
          </a:p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9601" y="1339879"/>
            <a:ext cx="5270500" cy="4709879"/>
          </a:xfrm>
        </p:spPr>
        <p:txBody>
          <a:bodyPr/>
          <a:lstStyle>
            <a:lvl1pPr>
              <a:defRPr sz="3197">
                <a:solidFill>
                  <a:srgbClr val="696A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664">
                <a:solidFill>
                  <a:srgbClr val="696A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398">
                <a:solidFill>
                  <a:srgbClr val="696A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131">
                <a:solidFill>
                  <a:srgbClr val="696A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131">
                <a:solidFill>
                  <a:srgbClr val="696A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256540" y="6479118"/>
            <a:ext cx="6096000" cy="311878"/>
          </a:xfrm>
        </p:spPr>
        <p:txBody>
          <a:bodyPr anchor="ctr"/>
          <a:lstStyle>
            <a:lvl1pPr marL="0" indent="0">
              <a:buNone/>
              <a:defRPr sz="1199"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ABC6806-757D-995C-797E-E26C98FEE55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433051" y="6515418"/>
            <a:ext cx="1439333" cy="274912"/>
          </a:xfrm>
        </p:spPr>
        <p:txBody>
          <a:bodyPr lIns="0" tIns="0" rIns="0" bIns="0"/>
          <a:lstStyle>
            <a:lvl1pPr>
              <a:defRPr sz="1199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9E18829-3C74-4C13-AC91-60EC087828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2354795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_ full-siz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F3962F4-C757-3537-E5A5-3F7E87D3F08B}"/>
              </a:ext>
            </a:extLst>
          </p:cNvPr>
          <p:cNvSpPr/>
          <p:nvPr userDrawn="1"/>
        </p:nvSpPr>
        <p:spPr>
          <a:xfrm>
            <a:off x="0" y="6416025"/>
            <a:ext cx="12192000" cy="456777"/>
          </a:xfrm>
          <a:prstGeom prst="rect">
            <a:avLst/>
          </a:prstGeom>
          <a:solidFill>
            <a:srgbClr val="789D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398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2BECF31-5A84-94E0-A7BC-11CE70264EDB}"/>
              </a:ext>
            </a:extLst>
          </p:cNvPr>
          <p:cNvCxnSpPr/>
          <p:nvPr userDrawn="1"/>
        </p:nvCxnSpPr>
        <p:spPr>
          <a:xfrm>
            <a:off x="0" y="6411796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2000" cy="6407059"/>
          </a:xfrm>
        </p:spPr>
        <p:txBody>
          <a:bodyPr/>
          <a:lstStyle>
            <a:lvl1pPr marL="0" indent="0" algn="ctr">
              <a:buNone/>
              <a:defRPr baseline="0">
                <a:solidFill>
                  <a:srgbClr val="696A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noProof="0" dirty="0"/>
          </a:p>
          <a:p>
            <a:pPr lvl="0"/>
            <a:r>
              <a:rPr lang="en-US" noProof="0" dirty="0"/>
              <a:t>Full screen image option</a:t>
            </a:r>
          </a:p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256540" y="6479118"/>
            <a:ext cx="6096000" cy="311878"/>
          </a:xfrm>
        </p:spPr>
        <p:txBody>
          <a:bodyPr anchor="ctr"/>
          <a:lstStyle>
            <a:lvl1pPr marL="0" indent="0">
              <a:buNone/>
              <a:defRPr sz="1199"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997B74D-F030-3F0B-53A0-1FBC2F2E443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433051" y="6515418"/>
            <a:ext cx="1439333" cy="274912"/>
          </a:xfrm>
        </p:spPr>
        <p:txBody>
          <a:bodyPr lIns="0" tIns="0" rIns="0" bIns="0"/>
          <a:lstStyle>
            <a:lvl1pPr>
              <a:defRPr sz="1199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AAD2CCE-E9E7-466B-9F5C-C92D2B4D19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2931965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_ green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F80DA77-28B4-F017-C98D-D17E943007FD}"/>
              </a:ext>
            </a:extLst>
          </p:cNvPr>
          <p:cNvSpPr/>
          <p:nvPr userDrawn="1"/>
        </p:nvSpPr>
        <p:spPr>
          <a:xfrm>
            <a:off x="0" y="0"/>
            <a:ext cx="12192000" cy="6447747"/>
          </a:xfrm>
          <a:prstGeom prst="rect">
            <a:avLst/>
          </a:prstGeom>
          <a:solidFill>
            <a:srgbClr val="789D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398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6EF424-4861-1977-5F76-4691D3A09812}"/>
              </a:ext>
            </a:extLst>
          </p:cNvPr>
          <p:cNvSpPr/>
          <p:nvPr userDrawn="1"/>
        </p:nvSpPr>
        <p:spPr>
          <a:xfrm>
            <a:off x="0" y="6416025"/>
            <a:ext cx="12192000" cy="456777"/>
          </a:xfrm>
          <a:prstGeom prst="rect">
            <a:avLst/>
          </a:prstGeom>
          <a:solidFill>
            <a:srgbClr val="789D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398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18DB9A2-3915-18C5-C0D7-0E0543FB9F96}"/>
              </a:ext>
            </a:extLst>
          </p:cNvPr>
          <p:cNvCxnSpPr/>
          <p:nvPr userDrawn="1"/>
        </p:nvCxnSpPr>
        <p:spPr>
          <a:xfrm>
            <a:off x="0" y="6411796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61999"/>
            <a:ext cx="10972800" cy="621155"/>
          </a:xfrm>
        </p:spPr>
        <p:txBody>
          <a:bodyPr>
            <a:noAutofit/>
          </a:bodyPr>
          <a:lstStyle>
            <a:lvl1pPr algn="ctr">
              <a:defRPr sz="4796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256540" y="6479118"/>
            <a:ext cx="6096000" cy="311878"/>
          </a:xfrm>
        </p:spPr>
        <p:txBody>
          <a:bodyPr anchor="ctr"/>
          <a:lstStyle>
            <a:lvl1pPr marL="0" indent="0">
              <a:buNone/>
              <a:defRPr sz="1199"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612511-1F2F-B294-3133-1D19432B5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3051" y="6515418"/>
            <a:ext cx="1439333" cy="274912"/>
          </a:xfrm>
        </p:spPr>
        <p:txBody>
          <a:bodyPr lIns="0" tIns="0" rIns="0" bIns="0"/>
          <a:lstStyle>
            <a:lvl1pPr>
              <a:defRPr sz="1199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BF498D9-F091-444C-9A74-1285839293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5560936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_ callout over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pe 480" descr="Nature_VermontSkyline_GREEN.jpg">
            <a:extLst>
              <a:ext uri="{FF2B5EF4-FFF2-40B4-BE49-F238E27FC236}">
                <a16:creationId xmlns:a16="http://schemas.microsoft.com/office/drawing/2014/main" id="{BB969255-263E-1E77-5CBC-988187FF645A}"/>
              </a:ext>
            </a:extLst>
          </p:cNvPr>
          <p:cNvPicPr preferRelativeResize="0"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30"/>
            <a:ext cx="12192000" cy="647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7CEFED5-2183-051C-2983-2C7252CB5C02}"/>
              </a:ext>
            </a:extLst>
          </p:cNvPr>
          <p:cNvSpPr/>
          <p:nvPr userDrawn="1"/>
        </p:nvSpPr>
        <p:spPr>
          <a:xfrm>
            <a:off x="0" y="6416025"/>
            <a:ext cx="12192000" cy="456777"/>
          </a:xfrm>
          <a:prstGeom prst="rect">
            <a:avLst/>
          </a:prstGeom>
          <a:solidFill>
            <a:srgbClr val="789D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398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3289CAD-7D79-7463-A833-214459E41D94}"/>
              </a:ext>
            </a:extLst>
          </p:cNvPr>
          <p:cNvCxnSpPr/>
          <p:nvPr userDrawn="1"/>
        </p:nvCxnSpPr>
        <p:spPr>
          <a:xfrm>
            <a:off x="0" y="6411796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61999"/>
            <a:ext cx="10972800" cy="621155"/>
          </a:xfrm>
        </p:spPr>
        <p:txBody>
          <a:bodyPr>
            <a:noAutofit/>
          </a:bodyPr>
          <a:lstStyle>
            <a:lvl1pPr algn="ctr">
              <a:defRPr sz="4796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256540" y="6479118"/>
            <a:ext cx="6096000" cy="311878"/>
          </a:xfrm>
        </p:spPr>
        <p:txBody>
          <a:bodyPr anchor="ctr"/>
          <a:lstStyle>
            <a:lvl1pPr marL="0" indent="0">
              <a:buNone/>
              <a:defRPr sz="1199"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D4C78CC-6BCB-DFBB-D43B-8532D36D4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3051" y="6515418"/>
            <a:ext cx="1439333" cy="274912"/>
          </a:xfrm>
        </p:spPr>
        <p:txBody>
          <a:bodyPr lIns="0" tIns="0" rIns="0" bIns="0"/>
          <a:lstStyle>
            <a:lvl1pPr>
              <a:defRPr sz="1199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540459B-4FCF-4057-AC61-9C4C79393D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8568621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Green_Divider.jpg">
            <a:extLst>
              <a:ext uri="{FF2B5EF4-FFF2-40B4-BE49-F238E27FC236}">
                <a16:creationId xmlns:a16="http://schemas.microsoft.com/office/drawing/2014/main" id="{2992BBD8-64B2-93B4-E189-DDEA556AC2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C39C426-DDE1-F11D-AA81-43C861629571}"/>
              </a:ext>
            </a:extLst>
          </p:cNvPr>
          <p:cNvSpPr/>
          <p:nvPr userDrawn="1"/>
        </p:nvSpPr>
        <p:spPr>
          <a:xfrm>
            <a:off x="0" y="6416025"/>
            <a:ext cx="12192000" cy="456777"/>
          </a:xfrm>
          <a:prstGeom prst="rect">
            <a:avLst/>
          </a:prstGeom>
          <a:solidFill>
            <a:srgbClr val="789D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398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019E5F0-4AEB-BD4E-C82C-26BEE81BA5D9}"/>
              </a:ext>
            </a:extLst>
          </p:cNvPr>
          <p:cNvCxnSpPr/>
          <p:nvPr userDrawn="1"/>
        </p:nvCxnSpPr>
        <p:spPr>
          <a:xfrm>
            <a:off x="0" y="6411796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87955" y="1889129"/>
            <a:ext cx="10258557" cy="1143000"/>
          </a:xfrm>
        </p:spPr>
        <p:txBody>
          <a:bodyPr>
            <a:normAutofit/>
          </a:bodyPr>
          <a:lstStyle>
            <a:lvl1pPr algn="l">
              <a:defRPr sz="4263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256540" y="6479118"/>
            <a:ext cx="6096000" cy="311878"/>
          </a:xfrm>
        </p:spPr>
        <p:txBody>
          <a:bodyPr anchor="ctr"/>
          <a:lstStyle>
            <a:lvl1pPr marL="0" indent="0">
              <a:buNone/>
              <a:defRPr sz="1199"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EF69E62-A256-08F3-6D60-6567F20C8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3051" y="6515418"/>
            <a:ext cx="1439333" cy="274912"/>
          </a:xfrm>
        </p:spPr>
        <p:txBody>
          <a:bodyPr lIns="0" tIns="0" rIns="0" bIns="0"/>
          <a:lstStyle>
            <a:lvl1pPr>
              <a:defRPr sz="1199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F9BCD2F-1488-49B8-8A5F-AFDE79D29B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4489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69A4E-0AE5-9F42-877E-12AC156F2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A3848-E5D0-9243-9A93-C6867418A4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66062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16" descr="Weave_Title_Page.jpg">
            <a:extLst>
              <a:ext uri="{FF2B5EF4-FFF2-40B4-BE49-F238E27FC236}">
                <a16:creationId xmlns:a16="http://schemas.microsoft.com/office/drawing/2014/main" id="{D5AD076D-1F0F-6AD3-87C1-D942C0C389B5}"/>
              </a:ext>
            </a:extLst>
          </p:cNvPr>
          <p:cNvPicPr preferRelativeResize="0"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89367" cy="685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D1F95D-95F4-BE9E-6C8D-6E191F1F736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60401" y="4089847"/>
            <a:ext cx="3799417" cy="37933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865" b="1" dirty="0">
                <a:solidFill>
                  <a:srgbClr val="CB60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UVMHealth.org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4A0A9042-6AA4-7D6F-62EB-665DCA0958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118" y="5720287"/>
            <a:ext cx="3134783" cy="928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5253" y="710206"/>
            <a:ext cx="8539932" cy="1106752"/>
          </a:xfrm>
        </p:spPr>
        <p:txBody>
          <a:bodyPr anchor="b">
            <a:noAutofit/>
          </a:bodyPr>
          <a:lstStyle>
            <a:lvl1pPr algn="l">
              <a:defRPr sz="3730" b="1" baseline="0">
                <a:solidFill>
                  <a:srgbClr val="0063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0784" y="1963835"/>
            <a:ext cx="8534400" cy="1752600"/>
          </a:xfrm>
        </p:spPr>
        <p:txBody>
          <a:bodyPr>
            <a:normAutofit/>
          </a:bodyPr>
          <a:lstStyle>
            <a:lvl1pPr marL="0" indent="0" algn="l">
              <a:buNone/>
              <a:defRPr sz="2398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6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5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4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3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2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7194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3262D0D-10A1-B861-C8C0-652977FA2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40FD6-A2C1-46EB-8C3B-CD9A68C66AFB}" type="datetime1">
              <a:rPr lang="en-US"/>
              <a:pPr>
                <a:defRPr/>
              </a:pPr>
              <a:t>12/16/2024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192B1F8-79F1-BABB-A85F-DA40B2D50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6A9D216-09E6-A14C-6835-AA0E7BF3E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C623A-09B9-4E3E-8B4B-63A2C657AC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86300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C1FD659-1929-0328-8EE2-87999BCB5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0D36A-FE34-4B8C-B061-E8E37965C282}" type="datetime1">
              <a:rPr lang="en-US"/>
              <a:pPr>
                <a:defRPr/>
              </a:pPr>
              <a:t>12/16/2024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F19F964-6D7E-31A4-B66F-C68DEE07B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901078B-2500-2564-15DD-C2FDF02A1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46528-8D9F-42FB-9D7A-3A05962AFA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45815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8AE969-F0BF-D654-1683-5F7E16A56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B7A77-47FD-42A9-BC98-4A5EA0944AA0}" type="datetime1">
              <a:rPr lang="en-US"/>
              <a:pPr>
                <a:defRPr/>
              </a:pPr>
              <a:t>12/16/2024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DD691A-8D81-DE8D-207B-DF414416A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B8C18B-8382-DE90-F037-1D50EC85C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D66CA-67EE-4329-809B-15050CDA61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9625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0BFEB-0562-784E-879B-7B5CFFC2B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39"/>
            <a:ext cx="10515601" cy="2852737"/>
          </a:xfrm>
        </p:spPr>
        <p:txBody>
          <a:bodyPr anchor="b"/>
          <a:lstStyle>
            <a:lvl1pPr>
              <a:defRPr sz="600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9E419B-108F-3D47-94D0-9EE12689E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589464"/>
            <a:ext cx="105156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41" indent="0">
              <a:buNone/>
              <a:defRPr sz="2001">
                <a:solidFill>
                  <a:schemeClr val="tx1">
                    <a:tint val="75000"/>
                  </a:schemeClr>
                </a:solidFill>
              </a:defRPr>
            </a:lvl2pPr>
            <a:lvl3pPr marL="914484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7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9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2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4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6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9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5549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7374B-7ADE-5E49-B2E3-4462C1D3D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01E23-87F2-A04D-925F-C6B364AA36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B299C1-3111-9140-A8A0-A0D31B249E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7717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41517-3188-F645-B0E6-B9C1BA6A7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641683"/>
            <a:ext cx="10515601" cy="104900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A09903-DA49-8D48-A2AC-32F4C6C443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0" y="1681164"/>
            <a:ext cx="515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41" indent="0">
              <a:buNone/>
              <a:defRPr sz="2001" b="1"/>
            </a:lvl2pPr>
            <a:lvl3pPr marL="914484" indent="0">
              <a:buNone/>
              <a:defRPr sz="1801" b="1"/>
            </a:lvl3pPr>
            <a:lvl4pPr marL="1371725" indent="0">
              <a:buNone/>
              <a:defRPr sz="1600" b="1"/>
            </a:lvl4pPr>
            <a:lvl5pPr marL="1828966" indent="0">
              <a:buNone/>
              <a:defRPr sz="1600" b="1"/>
            </a:lvl5pPr>
            <a:lvl6pPr marL="2286209" indent="0">
              <a:buNone/>
              <a:defRPr sz="1600" b="1"/>
            </a:lvl6pPr>
            <a:lvl7pPr marL="2743449" indent="0">
              <a:buNone/>
              <a:defRPr sz="1600" b="1"/>
            </a:lvl7pPr>
            <a:lvl8pPr marL="3200692" indent="0">
              <a:buNone/>
              <a:defRPr sz="1600" b="1"/>
            </a:lvl8pPr>
            <a:lvl9pPr marL="365793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348030-8A58-ED4F-A7B8-4A1DD16F10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D94FA6-04E8-B341-A50C-B4B577374D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4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41" indent="0">
              <a:buNone/>
              <a:defRPr sz="2001" b="1"/>
            </a:lvl2pPr>
            <a:lvl3pPr marL="914484" indent="0">
              <a:buNone/>
              <a:defRPr sz="1801" b="1"/>
            </a:lvl3pPr>
            <a:lvl4pPr marL="1371725" indent="0">
              <a:buNone/>
              <a:defRPr sz="1600" b="1"/>
            </a:lvl4pPr>
            <a:lvl5pPr marL="1828966" indent="0">
              <a:buNone/>
              <a:defRPr sz="1600" b="1"/>
            </a:lvl5pPr>
            <a:lvl6pPr marL="2286209" indent="0">
              <a:buNone/>
              <a:defRPr sz="1600" b="1"/>
            </a:lvl6pPr>
            <a:lvl7pPr marL="2743449" indent="0">
              <a:buNone/>
              <a:defRPr sz="1600" b="1"/>
            </a:lvl7pPr>
            <a:lvl8pPr marL="3200692" indent="0">
              <a:buNone/>
              <a:defRPr sz="1600" b="1"/>
            </a:lvl8pPr>
            <a:lvl9pPr marL="365793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7E830F-9150-D541-B7C9-17FABC87F5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2014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ADFA0-E515-054E-9B8F-95152ADB2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86855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3203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BE4E8-6EFE-5F46-8687-102AF32F3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641684"/>
            <a:ext cx="3932237" cy="141571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1D1BB-297C-9045-926B-51C3101E3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1"/>
            </a:lvl2pPr>
            <a:lvl3pPr>
              <a:defRPr sz="2400"/>
            </a:lvl3pPr>
            <a:lvl4pPr>
              <a:defRPr sz="2001"/>
            </a:lvl4pPr>
            <a:lvl5pPr>
              <a:defRPr sz="2001"/>
            </a:lvl5pPr>
            <a:lvl6pPr>
              <a:defRPr sz="2001"/>
            </a:lvl6pPr>
            <a:lvl7pPr>
              <a:defRPr sz="2001"/>
            </a:lvl7pPr>
            <a:lvl8pPr>
              <a:defRPr sz="2001"/>
            </a:lvl8pPr>
            <a:lvl9pPr>
              <a:defRPr sz="20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D4504F-9A18-F54A-A3DD-00A84B7C82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41" indent="0">
              <a:buNone/>
              <a:defRPr sz="1399"/>
            </a:lvl2pPr>
            <a:lvl3pPr marL="914484" indent="0">
              <a:buNone/>
              <a:defRPr sz="1201"/>
            </a:lvl3pPr>
            <a:lvl4pPr marL="1371725" indent="0">
              <a:buNone/>
              <a:defRPr sz="1001"/>
            </a:lvl4pPr>
            <a:lvl5pPr marL="1828966" indent="0">
              <a:buNone/>
              <a:defRPr sz="1001"/>
            </a:lvl5pPr>
            <a:lvl6pPr marL="2286209" indent="0">
              <a:buNone/>
              <a:defRPr sz="1001"/>
            </a:lvl6pPr>
            <a:lvl7pPr marL="2743449" indent="0">
              <a:buNone/>
              <a:defRPr sz="1001"/>
            </a:lvl7pPr>
            <a:lvl8pPr marL="3200692" indent="0">
              <a:buNone/>
              <a:defRPr sz="1001"/>
            </a:lvl8pPr>
            <a:lvl9pPr marL="3657933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4016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0"/>
            <a:ext cx="40513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4040718" y="0"/>
            <a:ext cx="635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1519"/>
            <a:ext cx="3200400" cy="2148839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4334" y="807480"/>
            <a:ext cx="7066804" cy="53902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465667" y="6395144"/>
            <a:ext cx="2618317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99252F06-D974-4759-ACE9-A161C6DF30CD}" type="datetime1">
              <a:rPr lang="en-US"/>
              <a:pPr>
                <a:defRPr/>
              </a:pPr>
              <a:t>12/16/2024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5293" y="6363574"/>
            <a:ext cx="6507051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254" y="6363573"/>
            <a:ext cx="818884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F8873A4-313D-4173-B1C4-3F2E1433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" name="Content Placeholder 5">
            <a:extLst>
              <a:ext uri="{FF2B5EF4-FFF2-40B4-BE49-F238E27FC236}">
                <a16:creationId xmlns:a16="http://schemas.microsoft.com/office/drawing/2014/main" id="{F6074C9D-37D3-E142-BCD5-C65A82F2F3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8718" y="130147"/>
            <a:ext cx="2438400" cy="67733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7849BE6-9366-0C45-9026-E567CDB39409}"/>
              </a:ext>
            </a:extLst>
          </p:cNvPr>
          <p:cNvCxnSpPr>
            <a:cxnSpLocks/>
          </p:cNvCxnSpPr>
          <p:nvPr userDrawn="1"/>
        </p:nvCxnSpPr>
        <p:spPr>
          <a:xfrm>
            <a:off x="176462" y="641684"/>
            <a:ext cx="11806990" cy="0"/>
          </a:xfrm>
          <a:prstGeom prst="line">
            <a:avLst/>
          </a:prstGeom>
          <a:ln w="25400">
            <a:solidFill>
              <a:srgbClr val="F7B3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6683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50FD2E4-E973-8545-837D-308335615927}"/>
              </a:ext>
            </a:extLst>
          </p:cNvPr>
          <p:cNvSpPr/>
          <p:nvPr userDrawn="1"/>
        </p:nvSpPr>
        <p:spPr>
          <a:xfrm>
            <a:off x="0" y="6306422"/>
            <a:ext cx="12192000" cy="5461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4F952F-5EBD-B441-98F8-D43B76A30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1684"/>
            <a:ext cx="10515601" cy="10490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81CA2F-EAC7-514E-9EB6-8FA6917AA9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CFEB6A-119A-4D49-B591-91D20A88E1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BE217-D37F-3B46-A238-743F9246B98D}" type="datetime1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4E5736-0CB6-7643-84E5-931F2AB59E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3C9676-5C45-234F-83F7-F8661B5079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2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F0205-19D0-7E4A-9ED8-815C205B56F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F6074C9D-37D3-E142-BCD5-C65A82F2F3E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608718" y="130147"/>
            <a:ext cx="2438400" cy="67733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7849BE6-9366-0C45-9026-E567CDB39409}"/>
              </a:ext>
            </a:extLst>
          </p:cNvPr>
          <p:cNvCxnSpPr>
            <a:cxnSpLocks/>
          </p:cNvCxnSpPr>
          <p:nvPr userDrawn="1"/>
        </p:nvCxnSpPr>
        <p:spPr>
          <a:xfrm>
            <a:off x="176462" y="641684"/>
            <a:ext cx="11806990" cy="0"/>
          </a:xfrm>
          <a:prstGeom prst="line">
            <a:avLst/>
          </a:prstGeom>
          <a:ln w="25400">
            <a:solidFill>
              <a:srgbClr val="F7B3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50FD2E4-E973-8545-837D-308335615927}"/>
              </a:ext>
            </a:extLst>
          </p:cNvPr>
          <p:cNvSpPr/>
          <p:nvPr userDrawn="1"/>
        </p:nvSpPr>
        <p:spPr>
          <a:xfrm>
            <a:off x="0" y="6396911"/>
            <a:ext cx="12192000" cy="4610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64E323F0-759C-C749-AA22-883B54398341}"/>
              </a:ext>
            </a:extLst>
          </p:cNvPr>
          <p:cNvSpPr txBox="1">
            <a:spLocks/>
          </p:cNvSpPr>
          <p:nvPr userDrawn="1"/>
        </p:nvSpPr>
        <p:spPr>
          <a:xfrm>
            <a:off x="838201" y="6448427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A414-2E57-E141-944D-0E383832F5B5}" type="datetime1">
              <a:rPr lang="en-US" smtClean="0"/>
              <a:pPr/>
              <a:t>12/16/2024</a:t>
            </a:fld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BE463CF-D589-5343-9B25-534697E39CF9}"/>
              </a:ext>
            </a:extLst>
          </p:cNvPr>
          <p:cNvSpPr txBox="1">
            <a:spLocks/>
          </p:cNvSpPr>
          <p:nvPr userDrawn="1"/>
        </p:nvSpPr>
        <p:spPr>
          <a:xfrm>
            <a:off x="8763002" y="6448427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81F0205-19D0-7E4A-9ED8-815C205B56F5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2" name="Footer Placeholder 2"/>
          <p:cNvSpPr txBox="1">
            <a:spLocks/>
          </p:cNvSpPr>
          <p:nvPr userDrawn="1"/>
        </p:nvSpPr>
        <p:spPr>
          <a:xfrm>
            <a:off x="3581401" y="6451940"/>
            <a:ext cx="504139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Prepared by Care Transformation Collaborative of RI</a:t>
            </a:r>
          </a:p>
        </p:txBody>
      </p:sp>
    </p:spTree>
    <p:extLst>
      <p:ext uri="{BB962C8B-B14F-4D97-AF65-F5344CB8AC3E}">
        <p14:creationId xmlns:p14="http://schemas.microsoft.com/office/powerpoint/2010/main" val="2209014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7" r:id="rId10"/>
  </p:sldLayoutIdLst>
  <p:hf hdr="0" ftr="0" dt="0"/>
  <p:txStyles>
    <p:titleStyle>
      <a:lvl1pPr algn="l" defTabSz="914484" rtl="0" eaLnBrk="1" latinLnBrk="0" hangingPunct="1">
        <a:lnSpc>
          <a:spcPct val="90000"/>
        </a:lnSpc>
        <a:spcBef>
          <a:spcPct val="0"/>
        </a:spcBef>
        <a:buNone/>
        <a:defRPr sz="4401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21" indent="-228621" algn="l" defTabSz="914484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1" kern="1200">
          <a:solidFill>
            <a:schemeClr val="tx1"/>
          </a:solidFill>
          <a:latin typeface="+mn-lt"/>
          <a:ea typeface="+mn-ea"/>
          <a:cs typeface="+mn-cs"/>
        </a:defRPr>
      </a:lvl1pPr>
      <a:lvl2pPr marL="685862" indent="-228621" algn="l" defTabSz="91448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03" indent="-228621" algn="l" defTabSz="91448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3pPr>
      <a:lvl4pPr marL="1600346" indent="-228621" algn="l" defTabSz="91448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587" indent="-228621" algn="l" defTabSz="91448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828" indent="-228621" algn="l" defTabSz="91448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2071" indent="-228621" algn="l" defTabSz="91448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312" indent="-228621" algn="l" defTabSz="91448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555" indent="-228621" algn="l" defTabSz="91448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8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41" algn="l" defTabSz="91448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84" algn="l" defTabSz="91448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725" algn="l" defTabSz="91448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966" algn="l" defTabSz="91448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209" algn="l" defTabSz="91448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449" algn="l" defTabSz="91448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692" algn="l" defTabSz="91448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933" algn="l" defTabSz="91448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3454F4C-D4ED-E73A-B2E7-0D83D5EB514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912"/>
            <a:ext cx="10972800" cy="1141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1BB03A9-932E-1C34-23D3-520E17657D0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835"/>
            <a:ext cx="10972800" cy="4525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9D876-209C-2E2F-E6A0-2B14872754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813"/>
            <a:ext cx="2844800" cy="363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599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A165FF-4087-40C2-AEE3-B51E3DC10AC6}" type="datetime1">
              <a:rPr lang="en-US"/>
              <a:pPr>
                <a:defRPr/>
              </a:pPr>
              <a:t>12/16/2024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148F90-B966-A9E5-1BBA-AA6A5CDA6E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813"/>
            <a:ext cx="3860800" cy="363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599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9020C9-D8BF-8BCE-91D8-1AD9383000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813"/>
            <a:ext cx="2844800" cy="36373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599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6C6B097-42A6-4A24-954C-4B9194886D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1102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hf hdr="0" ftr="0" dt="0"/>
  <p:txStyles>
    <p:titleStyle>
      <a:lvl1pPr algn="ctr" defTabSz="609036" rtl="0" eaLnBrk="0" fontAlgn="base" hangingPunct="0">
        <a:spcBef>
          <a:spcPct val="0"/>
        </a:spcBef>
        <a:spcAft>
          <a:spcPct val="0"/>
        </a:spcAft>
        <a:defRPr sz="586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09036" rtl="0" eaLnBrk="0" fontAlgn="base" hangingPunct="0">
        <a:spcBef>
          <a:spcPct val="0"/>
        </a:spcBef>
        <a:spcAft>
          <a:spcPct val="0"/>
        </a:spcAft>
        <a:defRPr sz="5861">
          <a:solidFill>
            <a:schemeClr val="tx1"/>
          </a:solidFill>
          <a:latin typeface="Calibri" pitchFamily="34" charset="0"/>
        </a:defRPr>
      </a:lvl2pPr>
      <a:lvl3pPr algn="ctr" defTabSz="609036" rtl="0" eaLnBrk="0" fontAlgn="base" hangingPunct="0">
        <a:spcBef>
          <a:spcPct val="0"/>
        </a:spcBef>
        <a:spcAft>
          <a:spcPct val="0"/>
        </a:spcAft>
        <a:defRPr sz="5861">
          <a:solidFill>
            <a:schemeClr val="tx1"/>
          </a:solidFill>
          <a:latin typeface="Calibri" pitchFamily="34" charset="0"/>
        </a:defRPr>
      </a:lvl3pPr>
      <a:lvl4pPr algn="ctr" defTabSz="609036" rtl="0" eaLnBrk="0" fontAlgn="base" hangingPunct="0">
        <a:spcBef>
          <a:spcPct val="0"/>
        </a:spcBef>
        <a:spcAft>
          <a:spcPct val="0"/>
        </a:spcAft>
        <a:defRPr sz="5861">
          <a:solidFill>
            <a:schemeClr val="tx1"/>
          </a:solidFill>
          <a:latin typeface="Calibri" pitchFamily="34" charset="0"/>
        </a:defRPr>
      </a:lvl4pPr>
      <a:lvl5pPr algn="ctr" defTabSz="609036" rtl="0" eaLnBrk="0" fontAlgn="base" hangingPunct="0">
        <a:spcBef>
          <a:spcPct val="0"/>
        </a:spcBef>
        <a:spcAft>
          <a:spcPct val="0"/>
        </a:spcAft>
        <a:defRPr sz="5861">
          <a:solidFill>
            <a:schemeClr val="tx1"/>
          </a:solidFill>
          <a:latin typeface="Calibri" pitchFamily="34" charset="0"/>
        </a:defRPr>
      </a:lvl5pPr>
      <a:lvl6pPr marL="609036" algn="ctr" defTabSz="609036" rtl="0" fontAlgn="base">
        <a:spcBef>
          <a:spcPct val="0"/>
        </a:spcBef>
        <a:spcAft>
          <a:spcPct val="0"/>
        </a:spcAft>
        <a:defRPr sz="5861">
          <a:solidFill>
            <a:schemeClr val="tx1"/>
          </a:solidFill>
          <a:latin typeface="Calibri" pitchFamily="34" charset="0"/>
        </a:defRPr>
      </a:lvl6pPr>
      <a:lvl7pPr marL="1218072" algn="ctr" defTabSz="609036" rtl="0" fontAlgn="base">
        <a:spcBef>
          <a:spcPct val="0"/>
        </a:spcBef>
        <a:spcAft>
          <a:spcPct val="0"/>
        </a:spcAft>
        <a:defRPr sz="5861">
          <a:solidFill>
            <a:schemeClr val="tx1"/>
          </a:solidFill>
          <a:latin typeface="Calibri" pitchFamily="34" charset="0"/>
        </a:defRPr>
      </a:lvl7pPr>
      <a:lvl8pPr marL="1827108" algn="ctr" defTabSz="609036" rtl="0" fontAlgn="base">
        <a:spcBef>
          <a:spcPct val="0"/>
        </a:spcBef>
        <a:spcAft>
          <a:spcPct val="0"/>
        </a:spcAft>
        <a:defRPr sz="5861">
          <a:solidFill>
            <a:schemeClr val="tx1"/>
          </a:solidFill>
          <a:latin typeface="Calibri" pitchFamily="34" charset="0"/>
        </a:defRPr>
      </a:lvl8pPr>
      <a:lvl9pPr marL="2436144" algn="ctr" defTabSz="609036" rtl="0" fontAlgn="base">
        <a:spcBef>
          <a:spcPct val="0"/>
        </a:spcBef>
        <a:spcAft>
          <a:spcPct val="0"/>
        </a:spcAft>
        <a:defRPr sz="5861">
          <a:solidFill>
            <a:schemeClr val="tx1"/>
          </a:solidFill>
          <a:latin typeface="Calibri" pitchFamily="34" charset="0"/>
        </a:defRPr>
      </a:lvl9pPr>
    </p:titleStyle>
    <p:bodyStyle>
      <a:lvl1pPr marL="456777" indent="-456777" algn="l" defTabSz="609036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3" kern="1200">
          <a:solidFill>
            <a:schemeClr val="tx1"/>
          </a:solidFill>
          <a:latin typeface="+mn-lt"/>
          <a:ea typeface="+mn-ea"/>
          <a:cs typeface="+mn-cs"/>
        </a:defRPr>
      </a:lvl1pPr>
      <a:lvl2pPr marL="989684" indent="-380648" algn="l" defTabSz="609036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0" kern="1200">
          <a:solidFill>
            <a:schemeClr val="tx1"/>
          </a:solidFill>
          <a:latin typeface="+mn-lt"/>
          <a:ea typeface="+mn-ea"/>
          <a:cs typeface="+mn-cs"/>
        </a:defRPr>
      </a:lvl2pPr>
      <a:lvl3pPr marL="1522590" indent="-304518" algn="l" defTabSz="609036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197" kern="1200">
          <a:solidFill>
            <a:schemeClr val="tx1"/>
          </a:solidFill>
          <a:latin typeface="+mn-lt"/>
          <a:ea typeface="+mn-ea"/>
          <a:cs typeface="+mn-cs"/>
        </a:defRPr>
      </a:lvl3pPr>
      <a:lvl4pPr marL="2131626" indent="-304518" algn="l" defTabSz="609036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4" kern="1200">
          <a:solidFill>
            <a:schemeClr val="tx1"/>
          </a:solidFill>
          <a:latin typeface="+mn-lt"/>
          <a:ea typeface="+mn-ea"/>
          <a:cs typeface="+mn-cs"/>
        </a:defRPr>
      </a:lvl4pPr>
      <a:lvl5pPr marL="2740663" indent="-304518" algn="l" defTabSz="609036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4" kern="1200">
          <a:solidFill>
            <a:schemeClr val="tx1"/>
          </a:solidFill>
          <a:latin typeface="+mn-lt"/>
          <a:ea typeface="+mn-ea"/>
          <a:cs typeface="+mn-cs"/>
        </a:defRPr>
      </a:lvl5pPr>
      <a:lvl6pPr marL="3349699" indent="-304518" algn="l" defTabSz="609036" rtl="0" eaLnBrk="1" latinLnBrk="0" hangingPunct="1">
        <a:spcBef>
          <a:spcPct val="20000"/>
        </a:spcBef>
        <a:buFont typeface="Arial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6pPr>
      <a:lvl7pPr marL="3958735" indent="-304518" algn="l" defTabSz="609036" rtl="0" eaLnBrk="1" latinLnBrk="0" hangingPunct="1">
        <a:spcBef>
          <a:spcPct val="20000"/>
        </a:spcBef>
        <a:buFont typeface="Arial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7pPr>
      <a:lvl8pPr marL="4567771" indent="-304518" algn="l" defTabSz="609036" rtl="0" eaLnBrk="1" latinLnBrk="0" hangingPunct="1">
        <a:spcBef>
          <a:spcPct val="20000"/>
        </a:spcBef>
        <a:buFont typeface="Arial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8pPr>
      <a:lvl9pPr marL="5176807" indent="-304518" algn="l" defTabSz="609036" rtl="0" eaLnBrk="1" latinLnBrk="0" hangingPunct="1">
        <a:spcBef>
          <a:spcPct val="20000"/>
        </a:spcBef>
        <a:buFont typeface="Arial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036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1pPr>
      <a:lvl2pPr marL="609036" algn="l" defTabSz="609036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2pPr>
      <a:lvl3pPr marL="1218072" algn="l" defTabSz="609036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3pPr>
      <a:lvl4pPr marL="1827108" algn="l" defTabSz="609036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4pPr>
      <a:lvl5pPr marL="2436144" algn="l" defTabSz="609036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5pPr>
      <a:lvl6pPr marL="3045181" algn="l" defTabSz="609036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6pPr>
      <a:lvl7pPr marL="3654217" algn="l" defTabSz="609036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7pPr>
      <a:lvl8pPr marL="4263253" algn="l" defTabSz="609036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8pPr>
      <a:lvl9pPr marL="4872289" algn="l" defTabSz="609036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8.png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pivestei@ctc-ri.org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fif"/><Relationship Id="rId3" Type="http://schemas.openxmlformats.org/officeDocument/2006/relationships/image" Target="../media/image24.png"/><Relationship Id="rId7" Type="http://schemas.openxmlformats.org/officeDocument/2006/relationships/image" Target="../media/image28.jf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Relationship Id="rId9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FF9D0-177F-F74F-A413-EB4552D23C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1579" y="1881635"/>
            <a:ext cx="10988843" cy="2042694"/>
          </a:xfrm>
          <a:noFill/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601" dirty="0">
                <a:latin typeface="Arial" panose="020B0604020202020204" pitchFamily="34" charset="0"/>
                <a:cs typeface="Arial" panose="020B0604020202020204" pitchFamily="34" charset="0"/>
              </a:rPr>
              <a:t>Addressing Alcohol Use Disorder (AUD) in Primary Care Think Tank Series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D9FD27-3215-7646-8BC6-07EB71AFD9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578" y="4149213"/>
            <a:ext cx="10988843" cy="1430965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Session 4</a:t>
            </a:r>
          </a:p>
          <a:p>
            <a:pPr algn="ctr"/>
            <a:r>
              <a:rPr lang="en-US" i="1" dirty="0"/>
              <a:t>Central Vermont Medical Center ROAD Program</a:t>
            </a:r>
            <a:endParaRPr lang="en-US" b="1" i="1" dirty="0"/>
          </a:p>
          <a:p>
            <a:pPr algn="ctr"/>
            <a:r>
              <a:rPr lang="en-US" dirty="0"/>
              <a:t>December 16th, 2024, 12:00-1:00PM</a:t>
            </a:r>
          </a:p>
        </p:txBody>
      </p:sp>
    </p:spTree>
    <p:extLst>
      <p:ext uri="{BB962C8B-B14F-4D97-AF65-F5344CB8AC3E}">
        <p14:creationId xmlns:p14="http://schemas.microsoft.com/office/powerpoint/2010/main" val="2208498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1">
            <a:extLst>
              <a:ext uri="{FF2B5EF4-FFF2-40B4-BE49-F238E27FC236}">
                <a16:creationId xmlns:a16="http://schemas.microsoft.com/office/drawing/2014/main" id="{5F64580F-CAD0-9DF1-FD8E-000DE5084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675" y="2019548"/>
            <a:ext cx="7697539" cy="2469980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altLang="en-US" dirty="0">
                <a:solidFill>
                  <a:schemeClr val="tx1"/>
                </a:solidFill>
              </a:rPr>
              <a:t>Survey</a:t>
            </a:r>
          </a:p>
          <a:p>
            <a:pPr>
              <a:defRPr/>
            </a:pPr>
            <a:r>
              <a:rPr lang="en-US" altLang="en-US" dirty="0">
                <a:solidFill>
                  <a:schemeClr val="tx1"/>
                </a:solidFill>
              </a:rPr>
              <a:t>Focus groups, gaps analysis </a:t>
            </a:r>
          </a:p>
          <a:p>
            <a:pPr>
              <a:defRPr/>
            </a:pPr>
            <a:r>
              <a:rPr lang="en-US" altLang="en-US" dirty="0">
                <a:solidFill>
                  <a:schemeClr val="tx1"/>
                </a:solidFill>
              </a:rPr>
              <a:t>Recovery Coaches integrated in primary care</a:t>
            </a:r>
          </a:p>
          <a:p>
            <a:pPr>
              <a:defRPr/>
            </a:pPr>
            <a:r>
              <a:rPr lang="en-US" altLang="en-US" dirty="0">
                <a:solidFill>
                  <a:schemeClr val="tx1"/>
                </a:solidFill>
              </a:rPr>
              <a:t>Primary care “ROAD” show</a:t>
            </a:r>
          </a:p>
          <a:p>
            <a:pPr>
              <a:defRPr/>
            </a:pPr>
            <a:r>
              <a:rPr lang="en-US" altLang="en-US" dirty="0">
                <a:solidFill>
                  <a:schemeClr val="tx1"/>
                </a:solidFill>
              </a:rPr>
              <a:t>Continuing Education (CMEs)</a:t>
            </a:r>
          </a:p>
          <a:p>
            <a:pPr>
              <a:defRPr/>
            </a:pPr>
            <a:r>
              <a:rPr lang="en-US" altLang="en-US" dirty="0">
                <a:solidFill>
                  <a:schemeClr val="tx1"/>
                </a:solidFill>
              </a:rPr>
              <a:t>AUD Primary Care Pathway</a:t>
            </a:r>
          </a:p>
          <a:p>
            <a:pPr marL="609036" lvl="1" indent="0">
              <a:buNone/>
              <a:defRPr/>
            </a:pPr>
            <a:endParaRPr lang="en-US" altLang="en-US" dirty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endParaRPr lang="en-US" alt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90FC55-11B4-4A54-2199-F9CEF698A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6" y="315093"/>
            <a:ext cx="10962649" cy="62172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Essential Elements- Primary Care Integration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1A6AE9-CE43-3B51-3323-EA03F4F36A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1520" y="6479468"/>
            <a:ext cx="6090361" cy="310863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5605" name="Slide Number Placeholder 4">
            <a:extLst>
              <a:ext uri="{FF2B5EF4-FFF2-40B4-BE49-F238E27FC236}">
                <a16:creationId xmlns:a16="http://schemas.microsoft.com/office/drawing/2014/main" id="{6A797B32-A759-2384-32A3-A7E9BEB091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263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89684" indent="-380648">
              <a:spcBef>
                <a:spcPct val="20000"/>
              </a:spcBef>
              <a:buFont typeface="Arial" panose="020B0604020202020204" pitchFamily="34" charset="0"/>
              <a:buChar char="–"/>
              <a:defRPr sz="373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22590" indent="-304518">
              <a:spcBef>
                <a:spcPct val="20000"/>
              </a:spcBef>
              <a:buFont typeface="Arial" panose="020B0604020202020204" pitchFamily="34" charset="0"/>
              <a:buChar char="•"/>
              <a:defRPr sz="3197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2131626" indent="-304518">
              <a:spcBef>
                <a:spcPct val="20000"/>
              </a:spcBef>
              <a:buFont typeface="Arial" panose="020B0604020202020204" pitchFamily="34" charset="0"/>
              <a:buChar char="–"/>
              <a:defRPr sz="2664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740663" indent="-304518">
              <a:spcBef>
                <a:spcPct val="20000"/>
              </a:spcBef>
              <a:buFont typeface="Arial" panose="020B0604020202020204" pitchFamily="34" charset="0"/>
              <a:buChar char="»"/>
              <a:defRPr sz="2664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3349699" indent="-304518" defTabSz="60903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4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958735" indent="-304518" defTabSz="60903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4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4567771" indent="-304518" defTabSz="60903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4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176807" indent="-304518" defTabSz="60903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4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036" fontAlgn="base">
              <a:spcBef>
                <a:spcPct val="0"/>
              </a:spcBef>
              <a:spcAft>
                <a:spcPct val="0"/>
              </a:spcAft>
              <a:buNone/>
            </a:pPr>
            <a:fld id="{09C63141-D0AD-472E-BEE9-008F661A71E6}" type="slidenum">
              <a:rPr lang="en-US" altLang="en-US" sz="1199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09036" fontAlgn="base">
                <a:spcBef>
                  <a:spcPct val="0"/>
                </a:spcBef>
                <a:spcAft>
                  <a:spcPct val="0"/>
                </a:spcAft>
                <a:buNone/>
              </a:pPr>
              <a:t>10</a:t>
            </a:fld>
            <a:endParaRPr lang="en-US" altLang="en-US" sz="1199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606" name="Graphic 6" descr="Decision chart with solid fill">
            <a:extLst>
              <a:ext uri="{FF2B5EF4-FFF2-40B4-BE49-F238E27FC236}">
                <a16:creationId xmlns:a16="http://schemas.microsoft.com/office/drawing/2014/main" id="{0EA9F340-14A1-8769-AAB7-4988BC41D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849" y="1526821"/>
            <a:ext cx="3806475" cy="3804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Content Placeholder 6">
            <a:extLst>
              <a:ext uri="{FF2B5EF4-FFF2-40B4-BE49-F238E27FC236}">
                <a16:creationId xmlns:a16="http://schemas.microsoft.com/office/drawing/2014/main" id="{974F0E16-B883-12DA-4C84-D85C4D6AEB2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8"/>
          <a:stretch>
            <a:fillRect/>
          </a:stretch>
        </p:blipFill>
        <p:spPr>
          <a:xfrm>
            <a:off x="4666458" y="67671"/>
            <a:ext cx="5181036" cy="63547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D49BFB-1D7F-C3E3-5EAA-2C5E05CEA6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1520" y="6479468"/>
            <a:ext cx="6090361" cy="310863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6628" name="Slide Number Placeholder 4">
            <a:extLst>
              <a:ext uri="{FF2B5EF4-FFF2-40B4-BE49-F238E27FC236}">
                <a16:creationId xmlns:a16="http://schemas.microsoft.com/office/drawing/2014/main" id="{FEFBFF0C-2CCB-82CC-BCD9-6B03B38F90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263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89684" indent="-380648">
              <a:spcBef>
                <a:spcPct val="20000"/>
              </a:spcBef>
              <a:buFont typeface="Arial" panose="020B0604020202020204" pitchFamily="34" charset="0"/>
              <a:buChar char="–"/>
              <a:defRPr sz="373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22590" indent="-304518">
              <a:spcBef>
                <a:spcPct val="20000"/>
              </a:spcBef>
              <a:buFont typeface="Arial" panose="020B0604020202020204" pitchFamily="34" charset="0"/>
              <a:buChar char="•"/>
              <a:defRPr sz="3197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2131626" indent="-304518">
              <a:spcBef>
                <a:spcPct val="20000"/>
              </a:spcBef>
              <a:buFont typeface="Arial" panose="020B0604020202020204" pitchFamily="34" charset="0"/>
              <a:buChar char="–"/>
              <a:defRPr sz="2664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740663" indent="-304518">
              <a:spcBef>
                <a:spcPct val="20000"/>
              </a:spcBef>
              <a:buFont typeface="Arial" panose="020B0604020202020204" pitchFamily="34" charset="0"/>
              <a:buChar char="»"/>
              <a:defRPr sz="2664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3349699" indent="-304518" defTabSz="60903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4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958735" indent="-304518" defTabSz="60903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4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4567771" indent="-304518" defTabSz="60903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4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176807" indent="-304518" defTabSz="60903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4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036" fontAlgn="base">
              <a:spcBef>
                <a:spcPct val="0"/>
              </a:spcBef>
              <a:spcAft>
                <a:spcPct val="0"/>
              </a:spcAft>
              <a:buNone/>
            </a:pPr>
            <a:fld id="{058E7DB2-BAFA-42B4-A30F-B75278F84FC9}" type="slidenum">
              <a:rPr lang="en-US" altLang="en-US" sz="1199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09036" fontAlgn="base">
                <a:spcBef>
                  <a:spcPct val="0"/>
                </a:spcBef>
                <a:spcAft>
                  <a:spcPct val="0"/>
                </a:spcAft>
                <a:buNone/>
              </a:pPr>
              <a:t>11</a:t>
            </a:fld>
            <a:endParaRPr lang="en-US" altLang="en-US" sz="1199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29" name="TextBox 9">
            <a:extLst>
              <a:ext uri="{FF2B5EF4-FFF2-40B4-BE49-F238E27FC236}">
                <a16:creationId xmlns:a16="http://schemas.microsoft.com/office/drawing/2014/main" id="{76EA3B33-17D4-5930-6339-C888014617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520" y="281257"/>
            <a:ext cx="4404937" cy="1568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036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398" b="1">
                <a:solidFill>
                  <a:srgbClr val="006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Value Care Treatment Pathway in Primary Care: AUD Screening &amp; Treatment (ROAD)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>
            <a:extLst>
              <a:ext uri="{FF2B5EF4-FFF2-40B4-BE49-F238E27FC236}">
                <a16:creationId xmlns:a16="http://schemas.microsoft.com/office/drawing/2014/main" id="{ED1DAC89-E742-44E2-A6AE-165E60076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412" y="2116"/>
            <a:ext cx="4607949" cy="5908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00757B5-9A75-1938-DA21-AD05A80D2AFA}"/>
              </a:ext>
            </a:extLst>
          </p:cNvPr>
          <p:cNvSpPr/>
          <p:nvPr/>
        </p:nvSpPr>
        <p:spPr>
          <a:xfrm>
            <a:off x="310157" y="1218073"/>
            <a:ext cx="7268254" cy="2457291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80648" indent="-380648" defTabSz="60903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398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 of all Substance Use reported was ETOH</a:t>
            </a:r>
          </a:p>
          <a:p>
            <a:pPr marL="380648" indent="-380648" defTabSz="60903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398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24% Opioids</a:t>
            </a:r>
          </a:p>
          <a:p>
            <a:pPr marL="380648" indent="-380648" defTabSz="60903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398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8% Stimulants</a:t>
            </a:r>
          </a:p>
        </p:txBody>
      </p:sp>
      <p:sp>
        <p:nvSpPr>
          <p:cNvPr id="28676" name="TextBox 5">
            <a:extLst>
              <a:ext uri="{FF2B5EF4-FFF2-40B4-BE49-F238E27FC236}">
                <a16:creationId xmlns:a16="http://schemas.microsoft.com/office/drawing/2014/main" id="{F53980D3-F549-2CD0-8EE9-3487FB42B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915" y="289717"/>
            <a:ext cx="6990825" cy="58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036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197" b="1">
                <a:solidFill>
                  <a:srgbClr val="006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drugs are Vermonters using?</a:t>
            </a:r>
          </a:p>
        </p:txBody>
      </p:sp>
      <p:pic>
        <p:nvPicPr>
          <p:cNvPr id="28677" name="Picture 6">
            <a:extLst>
              <a:ext uri="{FF2B5EF4-FFF2-40B4-BE49-F238E27FC236}">
                <a16:creationId xmlns:a16="http://schemas.microsoft.com/office/drawing/2014/main" id="{AC402EFB-9415-7D91-A6DE-AAD7CCD02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5" y="5895808"/>
            <a:ext cx="11719715" cy="960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>
            <a:extLst>
              <a:ext uri="{FF2B5EF4-FFF2-40B4-BE49-F238E27FC236}">
                <a16:creationId xmlns:a16="http://schemas.microsoft.com/office/drawing/2014/main" id="{03759E91-CFF6-F48A-D442-4F504B7C7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685" y="1199041"/>
            <a:ext cx="8427114" cy="5413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Box 5">
            <a:extLst>
              <a:ext uri="{FF2B5EF4-FFF2-40B4-BE49-F238E27FC236}">
                <a16:creationId xmlns:a16="http://schemas.microsoft.com/office/drawing/2014/main" id="{78D499BC-8D4C-D668-F22D-7F062823F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555" y="139571"/>
            <a:ext cx="4782912" cy="66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036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730" b="1">
                <a:solidFill>
                  <a:srgbClr val="006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1 Observations</a:t>
            </a:r>
            <a:endParaRPr lang="en-US" altLang="en-US" sz="2398" b="1">
              <a:solidFill>
                <a:srgbClr val="0063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E9A0BBC-A18C-9B94-0CBD-270D68F55DD6}"/>
              </a:ext>
            </a:extLst>
          </p:cNvPr>
          <p:cNvSpPr/>
          <p:nvPr/>
        </p:nvSpPr>
        <p:spPr>
          <a:xfrm>
            <a:off x="7808915" y="3508303"/>
            <a:ext cx="2897151" cy="7951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398">
              <a:ln>
                <a:solidFill>
                  <a:srgbClr val="FF0000"/>
                </a:solidFill>
              </a:ln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725" name="TextBox 6">
            <a:extLst>
              <a:ext uri="{FF2B5EF4-FFF2-40B4-BE49-F238E27FC236}">
                <a16:creationId xmlns:a16="http://schemas.microsoft.com/office/drawing/2014/main" id="{AEC5DDC9-2B7D-6465-53E0-AF3CB1B3F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221" y="2137971"/>
            <a:ext cx="184731" cy="830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036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398">
              <a:solidFill>
                <a:prstClr val="black"/>
              </a:solidFill>
              <a:cs typeface="Arial" panose="020B0604020202020204" pitchFamily="34" charset="0"/>
            </a:endParaRPr>
          </a:p>
          <a:p>
            <a:pPr defTabSz="609036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398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3A7FDE-3992-A01A-DEA2-0861F400A187}"/>
              </a:ext>
            </a:extLst>
          </p:cNvPr>
          <p:cNvSpPr/>
          <p:nvPr/>
        </p:nvSpPr>
        <p:spPr>
          <a:xfrm>
            <a:off x="151555" y="1344955"/>
            <a:ext cx="3081130" cy="27258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80648" indent="-380648" defTabSz="60903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398" dirty="0">
                <a:solidFill>
                  <a:sysClr val="windowText" lastClr="000000"/>
                </a:solidFill>
                <a:latin typeface="Calibri"/>
              </a:rPr>
              <a:t>238 pts evaluated</a:t>
            </a:r>
          </a:p>
          <a:p>
            <a:pPr marL="380648" indent="-380648" defTabSz="60903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398" dirty="0">
                <a:solidFill>
                  <a:sysClr val="windowText" lastClr="000000"/>
                </a:solidFill>
                <a:latin typeface="Calibri"/>
              </a:rPr>
              <a:t>20/months</a:t>
            </a:r>
          </a:p>
          <a:p>
            <a:pPr marL="380648" indent="-380648" defTabSz="60903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398" dirty="0">
                <a:solidFill>
                  <a:sysClr val="windowText" lastClr="000000"/>
                </a:solidFill>
                <a:latin typeface="Calibri"/>
              </a:rPr>
              <a:t>86 enrolled for ROAD follow up</a:t>
            </a:r>
          </a:p>
          <a:p>
            <a:pPr marL="380648" indent="-380648" defTabSz="60903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398" dirty="0">
                <a:solidFill>
                  <a:sysClr val="windowText" lastClr="000000"/>
                </a:solidFill>
                <a:latin typeface="Calibri"/>
              </a:rPr>
              <a:t>1.5 pts per week enrolled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E79702F-A8B0-A99E-861C-F9C2AD3E0AF7}"/>
              </a:ext>
            </a:extLst>
          </p:cNvPr>
          <p:cNvSpPr/>
          <p:nvPr/>
        </p:nvSpPr>
        <p:spPr>
          <a:xfrm>
            <a:off x="6279981" y="2782957"/>
            <a:ext cx="2895035" cy="73591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398">
              <a:ln>
                <a:solidFill>
                  <a:srgbClr val="FF0000"/>
                </a:solidFill>
              </a:ln>
              <a:solidFill>
                <a:prstClr val="white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>
            <a:extLst>
              <a:ext uri="{FF2B5EF4-FFF2-40B4-BE49-F238E27FC236}">
                <a16:creationId xmlns:a16="http://schemas.microsoft.com/office/drawing/2014/main" id="{8188EDAF-6CCB-DBCD-7C07-C20C4ACD6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55" y="5597635"/>
            <a:ext cx="11408852" cy="1116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>
            <a:extLst>
              <a:ext uri="{FF2B5EF4-FFF2-40B4-BE49-F238E27FC236}">
                <a16:creationId xmlns:a16="http://schemas.microsoft.com/office/drawing/2014/main" id="{5BE60536-EE9E-8E99-44CB-D60B23052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99" y="1266712"/>
            <a:ext cx="7003915" cy="3616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E40DBCA-C2CA-32CB-D37B-0974BAE43954}"/>
              </a:ext>
            </a:extLst>
          </p:cNvPr>
          <p:cNvSpPr/>
          <p:nvPr/>
        </p:nvSpPr>
        <p:spPr>
          <a:xfrm>
            <a:off x="8058450" y="981226"/>
            <a:ext cx="3582316" cy="4616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80648" indent="-380648" defTabSz="60903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398" dirty="0">
                <a:solidFill>
                  <a:prstClr val="black"/>
                </a:solidFill>
                <a:latin typeface="Calibri"/>
              </a:rPr>
              <a:t>420 ED visits</a:t>
            </a:r>
          </a:p>
          <a:p>
            <a:pPr marL="989684" lvl="1" indent="-380648" defTabSz="60903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398" dirty="0">
                <a:solidFill>
                  <a:prstClr val="black"/>
                </a:solidFill>
                <a:latin typeface="Calibri"/>
              </a:rPr>
              <a:t>Avg 26/mos</a:t>
            </a:r>
          </a:p>
          <a:p>
            <a:pPr marL="380648" indent="-380648" defTabSz="60903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398" dirty="0">
                <a:solidFill>
                  <a:prstClr val="black"/>
                </a:solidFill>
                <a:latin typeface="Calibri"/>
              </a:rPr>
              <a:t>67% Male </a:t>
            </a:r>
          </a:p>
          <a:p>
            <a:pPr marL="380648" indent="-380648" defTabSz="60903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398" dirty="0">
                <a:solidFill>
                  <a:prstClr val="black"/>
                </a:solidFill>
                <a:latin typeface="Calibri"/>
              </a:rPr>
              <a:t>33% Female</a:t>
            </a:r>
          </a:p>
          <a:p>
            <a:pPr marL="380648" indent="-380648" defTabSz="60903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398" dirty="0">
                <a:solidFill>
                  <a:prstClr val="black"/>
                </a:solidFill>
                <a:latin typeface="Calibri"/>
              </a:rPr>
              <a:t>Mean age 46yo</a:t>
            </a:r>
          </a:p>
          <a:p>
            <a:pPr marL="380648" indent="-380648" defTabSz="60903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398" dirty="0">
                <a:solidFill>
                  <a:prstClr val="black"/>
                </a:solidFill>
                <a:latin typeface="Calibri"/>
              </a:rPr>
              <a:t>ROAD Enrolled 68 pts</a:t>
            </a:r>
          </a:p>
          <a:p>
            <a:pPr marL="989684" lvl="1" indent="-380648" defTabSz="60903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398" dirty="0">
                <a:solidFill>
                  <a:prstClr val="black"/>
                </a:solidFill>
                <a:latin typeface="Calibri"/>
              </a:rPr>
              <a:t>1 </a:t>
            </a:r>
            <a:r>
              <a:rPr lang="en-US" sz="2398" dirty="0" err="1">
                <a:solidFill>
                  <a:prstClr val="black"/>
                </a:solidFill>
                <a:latin typeface="Calibri"/>
              </a:rPr>
              <a:t>pt</a:t>
            </a:r>
            <a:r>
              <a:rPr lang="en-US" sz="2398" dirty="0">
                <a:solidFill>
                  <a:prstClr val="black"/>
                </a:solidFill>
                <a:latin typeface="Calibri"/>
              </a:rPr>
              <a:t> per week</a:t>
            </a:r>
          </a:p>
          <a:p>
            <a:pPr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398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773" name="TextBox 2">
            <a:extLst>
              <a:ext uri="{FF2B5EF4-FFF2-40B4-BE49-F238E27FC236}">
                <a16:creationId xmlns:a16="http://schemas.microsoft.com/office/drawing/2014/main" id="{7846C7D7-48AC-9B8C-4023-31BA8D4D7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679" y="255881"/>
            <a:ext cx="5891578" cy="66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036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730" b="1">
                <a:solidFill>
                  <a:srgbClr val="006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2 Observations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>
            <a:extLst>
              <a:ext uri="{FF2B5EF4-FFF2-40B4-BE49-F238E27FC236}">
                <a16:creationId xmlns:a16="http://schemas.microsoft.com/office/drawing/2014/main" id="{BB3463A5-7FB2-E245-B5E7-CD60B175D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55" y="5597635"/>
            <a:ext cx="11408852" cy="1116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3">
            <a:extLst>
              <a:ext uri="{FF2B5EF4-FFF2-40B4-BE49-F238E27FC236}">
                <a16:creationId xmlns:a16="http://schemas.microsoft.com/office/drawing/2014/main" id="{881206E0-D608-257B-6733-4AB415F43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32" y="638643"/>
            <a:ext cx="5176807" cy="506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Box 4">
            <a:extLst>
              <a:ext uri="{FF2B5EF4-FFF2-40B4-BE49-F238E27FC236}">
                <a16:creationId xmlns:a16="http://schemas.microsoft.com/office/drawing/2014/main" id="{8CD6DDB3-5F17-99C8-F63D-F49AD7804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040" y="35951"/>
            <a:ext cx="3557384" cy="66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036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730" b="1">
                <a:solidFill>
                  <a:srgbClr val="006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ED patients</a:t>
            </a:r>
          </a:p>
        </p:txBody>
      </p:sp>
      <p:pic>
        <p:nvPicPr>
          <p:cNvPr id="34821" name="Picture 6">
            <a:extLst>
              <a:ext uri="{FF2B5EF4-FFF2-40B4-BE49-F238E27FC236}">
                <a16:creationId xmlns:a16="http://schemas.microsoft.com/office/drawing/2014/main" id="{820D541E-E457-5A1D-150D-94122D618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578" y="767641"/>
            <a:ext cx="4707341" cy="1966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DFAE99A-2692-8906-E295-1A7B007322F0}"/>
              </a:ext>
            </a:extLst>
          </p:cNvPr>
          <p:cNvSpPr/>
          <p:nvPr/>
        </p:nvSpPr>
        <p:spPr>
          <a:xfrm>
            <a:off x="6258833" y="2774499"/>
            <a:ext cx="5927528" cy="26455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65" b="1" dirty="0">
                <a:solidFill>
                  <a:prstClr val="black"/>
                </a:solidFill>
                <a:latin typeface="Calibri"/>
              </a:rPr>
              <a:t>Observations</a:t>
            </a:r>
          </a:p>
          <a:p>
            <a:pPr marL="380648" indent="-380648" defTabSz="60903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65" dirty="0">
                <a:solidFill>
                  <a:prstClr val="black"/>
                </a:solidFill>
                <a:latin typeface="Calibri"/>
              </a:rPr>
              <a:t>420 Alcohol Related ED visits </a:t>
            </a:r>
          </a:p>
          <a:p>
            <a:pPr marL="380648" indent="-380648" defTabSz="60903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65" dirty="0">
                <a:solidFill>
                  <a:prstClr val="black"/>
                </a:solidFill>
                <a:latin typeface="Calibri"/>
              </a:rPr>
              <a:t>232 (55%) pts received meds in ED</a:t>
            </a:r>
          </a:p>
          <a:p>
            <a:pPr marL="380648" indent="-380648" defTabSz="60903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65" dirty="0">
                <a:solidFill>
                  <a:prstClr val="black"/>
                </a:solidFill>
                <a:latin typeface="Calibri"/>
              </a:rPr>
              <a:t>Most common med given is PB</a:t>
            </a:r>
          </a:p>
          <a:p>
            <a:pPr marL="380648" indent="-380648" defTabSz="60903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65" dirty="0">
                <a:solidFill>
                  <a:prstClr val="black"/>
                </a:solidFill>
                <a:latin typeface="Calibri"/>
              </a:rPr>
              <a:t>120 (29%) patients received a prescription at discharge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>
            <a:extLst>
              <a:ext uri="{FF2B5EF4-FFF2-40B4-BE49-F238E27FC236}">
                <a16:creationId xmlns:a16="http://schemas.microsoft.com/office/drawing/2014/main" id="{2E83CFFF-DCFE-E5DD-46DD-7D8B43C6C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55" y="5597635"/>
            <a:ext cx="11408852" cy="1116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6867" name="Chart 6">
            <a:extLst>
              <a:ext uri="{FF2B5EF4-FFF2-40B4-BE49-F238E27FC236}">
                <a16:creationId xmlns:a16="http://schemas.microsoft.com/office/drawing/2014/main" id="{2C7E014C-8747-7E9E-3D62-42BDBD3546E2}"/>
              </a:ext>
            </a:extLst>
          </p:cNvPr>
          <p:cNvGraphicFramePr>
            <a:graphicFrameLocks/>
          </p:cNvGraphicFramePr>
          <p:nvPr/>
        </p:nvGraphicFramePr>
        <p:xfrm>
          <a:off x="1872928" y="340469"/>
          <a:ext cx="8255822" cy="55489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4" imgW="6206266" imgH="4176122" progId="Excel.Chart.8">
                  <p:embed/>
                </p:oleObj>
              </mc:Choice>
              <mc:Fallback>
                <p:oleObj name="Chart" r:id="rId4" imgW="6206266" imgH="4176122" progId="Excel.Chart.8">
                  <p:embed/>
                  <p:pic>
                    <p:nvPicPr>
                      <p:cNvPr id="36867" name="Chart 6">
                        <a:extLst>
                          <a:ext uri="{FF2B5EF4-FFF2-40B4-BE49-F238E27FC236}">
                            <a16:creationId xmlns:a16="http://schemas.microsoft.com/office/drawing/2014/main" id="{2C7E014C-8747-7E9E-3D62-42BDBD3546E2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2928" y="340469"/>
                        <a:ext cx="8255822" cy="55489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8" name="TextBox 7">
            <a:extLst>
              <a:ext uri="{FF2B5EF4-FFF2-40B4-BE49-F238E27FC236}">
                <a16:creationId xmlns:a16="http://schemas.microsoft.com/office/drawing/2014/main" id="{11B9741A-7776-95EE-0CE9-59109DC4D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7343" y="4616410"/>
            <a:ext cx="651330" cy="461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036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398">
                <a:solidFill>
                  <a:prstClr val="black"/>
                </a:solidFill>
                <a:cs typeface="Arial" panose="020B0604020202020204" pitchFamily="34" charset="0"/>
              </a:rPr>
              <a:t>6%</a:t>
            </a:r>
          </a:p>
        </p:txBody>
      </p:sp>
      <p:sp>
        <p:nvSpPr>
          <p:cNvPr id="36869" name="TextBox 8">
            <a:extLst>
              <a:ext uri="{FF2B5EF4-FFF2-40B4-BE49-F238E27FC236}">
                <a16:creationId xmlns:a16="http://schemas.microsoft.com/office/drawing/2014/main" id="{BD325B99-5D73-B5D2-7C5D-B2AF7A9AE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4845" y="2930987"/>
            <a:ext cx="715260" cy="461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036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398">
                <a:solidFill>
                  <a:prstClr val="black"/>
                </a:solidFill>
                <a:cs typeface="Arial" panose="020B0604020202020204" pitchFamily="34" charset="0"/>
              </a:rPr>
              <a:t>35%</a:t>
            </a:r>
          </a:p>
        </p:txBody>
      </p:sp>
      <p:sp>
        <p:nvSpPr>
          <p:cNvPr id="36870" name="TextBox 9">
            <a:extLst>
              <a:ext uri="{FF2B5EF4-FFF2-40B4-BE49-F238E27FC236}">
                <a16:creationId xmlns:a16="http://schemas.microsoft.com/office/drawing/2014/main" id="{DAC64305-34F9-BE54-C16E-0AF307BB3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4034" y="3383535"/>
            <a:ext cx="715260" cy="461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036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398">
                <a:solidFill>
                  <a:prstClr val="black"/>
                </a:solidFill>
                <a:cs typeface="Arial" panose="020B0604020202020204" pitchFamily="34" charset="0"/>
              </a:rPr>
              <a:t>29%</a:t>
            </a:r>
          </a:p>
        </p:txBody>
      </p:sp>
      <p:sp>
        <p:nvSpPr>
          <p:cNvPr id="36871" name="TextBox 10">
            <a:extLst>
              <a:ext uri="{FF2B5EF4-FFF2-40B4-BE49-F238E27FC236}">
                <a16:creationId xmlns:a16="http://schemas.microsoft.com/office/drawing/2014/main" id="{E3F2BFBE-A1CF-7CA8-0151-24130A5D6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1321" y="3383535"/>
            <a:ext cx="715260" cy="461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036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398">
                <a:solidFill>
                  <a:prstClr val="black"/>
                </a:solidFill>
                <a:cs typeface="Arial" panose="020B0604020202020204" pitchFamily="34" charset="0"/>
              </a:rPr>
              <a:t>30%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4" name="Chart 1">
            <a:extLst>
              <a:ext uri="{FF2B5EF4-FFF2-40B4-BE49-F238E27FC236}">
                <a16:creationId xmlns:a16="http://schemas.microsoft.com/office/drawing/2014/main" id="{3C12F14D-1778-0081-9193-30EAE6B4F9A1}"/>
              </a:ext>
            </a:extLst>
          </p:cNvPr>
          <p:cNvGraphicFramePr>
            <a:graphicFrameLocks/>
          </p:cNvGraphicFramePr>
          <p:nvPr/>
        </p:nvGraphicFramePr>
        <p:xfrm>
          <a:off x="1968089" y="653446"/>
          <a:ext cx="8255822" cy="55489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6206266" imgH="4170025" progId="Excel.Chart.8">
                  <p:embed/>
                </p:oleObj>
              </mc:Choice>
              <mc:Fallback>
                <p:oleObj name="Chart" r:id="rId3" imgW="6206266" imgH="4170025" progId="Excel.Chart.8">
                  <p:embed/>
                  <p:pic>
                    <p:nvPicPr>
                      <p:cNvPr id="38914" name="Chart 1">
                        <a:extLst>
                          <a:ext uri="{FF2B5EF4-FFF2-40B4-BE49-F238E27FC236}">
                            <a16:creationId xmlns:a16="http://schemas.microsoft.com/office/drawing/2014/main" id="{3C12F14D-1778-0081-9193-30EAE6B4F9A1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8089" y="653446"/>
                        <a:ext cx="8255822" cy="55489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5" name="TextBox 2">
            <a:extLst>
              <a:ext uri="{FF2B5EF4-FFF2-40B4-BE49-F238E27FC236}">
                <a16:creationId xmlns:a16="http://schemas.microsoft.com/office/drawing/2014/main" id="{71D2EC3A-8311-DD76-27AA-329F4B07A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6271" y="3243964"/>
            <a:ext cx="715260" cy="461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036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398">
                <a:solidFill>
                  <a:prstClr val="black"/>
                </a:solidFill>
                <a:cs typeface="Arial" panose="020B0604020202020204" pitchFamily="34" charset="0"/>
              </a:rPr>
              <a:t>56%</a:t>
            </a:r>
          </a:p>
        </p:txBody>
      </p:sp>
      <p:sp>
        <p:nvSpPr>
          <p:cNvPr id="38916" name="TextBox 3">
            <a:extLst>
              <a:ext uri="{FF2B5EF4-FFF2-40B4-BE49-F238E27FC236}">
                <a16:creationId xmlns:a16="http://schemas.microsoft.com/office/drawing/2014/main" id="{1978A13C-2DA1-0021-8BC0-EA45E4F14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1571" y="5398853"/>
            <a:ext cx="413896" cy="317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036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65">
                <a:solidFill>
                  <a:prstClr val="black"/>
                </a:solidFill>
                <a:cs typeface="Arial" panose="020B0604020202020204" pitchFamily="34" charset="0"/>
              </a:rPr>
              <a:t>2%</a:t>
            </a:r>
          </a:p>
        </p:txBody>
      </p:sp>
      <p:sp>
        <p:nvSpPr>
          <p:cNvPr id="38917" name="TextBox 4">
            <a:extLst>
              <a:ext uri="{FF2B5EF4-FFF2-40B4-BE49-F238E27FC236}">
                <a16:creationId xmlns:a16="http://schemas.microsoft.com/office/drawing/2014/main" id="{62175CC6-1C42-A4FC-E4F6-2A2B67CE2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7970" y="3948162"/>
            <a:ext cx="715260" cy="461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036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398">
                <a:solidFill>
                  <a:prstClr val="black"/>
                </a:solidFill>
                <a:cs typeface="Arial" panose="020B0604020202020204" pitchFamily="34" charset="0"/>
              </a:rPr>
              <a:t>42%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>
            <a:extLst>
              <a:ext uri="{FF2B5EF4-FFF2-40B4-BE49-F238E27FC236}">
                <a16:creationId xmlns:a16="http://schemas.microsoft.com/office/drawing/2014/main" id="{399633DD-BB27-1986-B8EB-A6BABBC20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55" y="5597635"/>
            <a:ext cx="11408852" cy="1116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2">
            <a:extLst>
              <a:ext uri="{FF2B5EF4-FFF2-40B4-BE49-F238E27FC236}">
                <a16:creationId xmlns:a16="http://schemas.microsoft.com/office/drawing/2014/main" id="{6FB55335-FAE9-4036-7240-76AE4BF1F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365" y="3062098"/>
            <a:ext cx="9105935" cy="1801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Title 4">
            <a:extLst>
              <a:ext uri="{FF2B5EF4-FFF2-40B4-BE49-F238E27FC236}">
                <a16:creationId xmlns:a16="http://schemas.microsoft.com/office/drawing/2014/main" id="{6D323E2E-A69B-CF78-561E-6A0CE8EA4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3730" b="1">
                <a:solidFill>
                  <a:srgbClr val="006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ROAD Enrollees</a:t>
            </a:r>
          </a:p>
        </p:txBody>
      </p:sp>
      <p:sp>
        <p:nvSpPr>
          <p:cNvPr id="40965" name="Content Placeholder 5">
            <a:extLst>
              <a:ext uri="{FF2B5EF4-FFF2-40B4-BE49-F238E27FC236}">
                <a16:creationId xmlns:a16="http://schemas.microsoft.com/office/drawing/2014/main" id="{021EFAA1-06DE-3818-1D7A-1CEC75080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785" y="1679080"/>
            <a:ext cx="10505872" cy="1569114"/>
          </a:xfrm>
        </p:spPr>
        <p:txBody>
          <a:bodyPr/>
          <a:lstStyle/>
          <a:p>
            <a:r>
              <a:rPr lang="en-US" altLang="en-US" sz="2664">
                <a:latin typeface="Arial" panose="020B0604020202020204" pitchFamily="34" charset="0"/>
                <a:cs typeface="Arial" panose="020B0604020202020204" pitchFamily="34" charset="0"/>
              </a:rPr>
              <a:t>AUDIT C	avg =  9.6</a:t>
            </a:r>
          </a:p>
          <a:p>
            <a:r>
              <a:rPr lang="en-US" altLang="en-US" sz="2664">
                <a:latin typeface="Arial" panose="020B0604020202020204" pitchFamily="34" charset="0"/>
                <a:cs typeface="Arial" panose="020B0604020202020204" pitchFamily="34" charset="0"/>
              </a:rPr>
              <a:t>AUDIT 10avg = 26.7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3">
            <a:extLst>
              <a:ext uri="{FF2B5EF4-FFF2-40B4-BE49-F238E27FC236}">
                <a16:creationId xmlns:a16="http://schemas.microsoft.com/office/drawing/2014/main" id="{7D5F9135-E496-F5BA-699E-46FF9890E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55" y="5597635"/>
            <a:ext cx="11408852" cy="1116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itle 1">
            <a:extLst>
              <a:ext uri="{FF2B5EF4-FFF2-40B4-BE49-F238E27FC236}">
                <a16:creationId xmlns:a16="http://schemas.microsoft.com/office/drawing/2014/main" id="{5B399141-4DB5-0434-EC8E-441402C12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3730" b="1">
                <a:solidFill>
                  <a:srgbClr val="006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Enrolled ROAD patients (n=68)</a:t>
            </a:r>
          </a:p>
        </p:txBody>
      </p:sp>
      <p:sp>
        <p:nvSpPr>
          <p:cNvPr id="43012" name="Content Placeholder 2">
            <a:extLst>
              <a:ext uri="{FF2B5EF4-FFF2-40B4-BE49-F238E27FC236}">
                <a16:creationId xmlns:a16="http://schemas.microsoft.com/office/drawing/2014/main" id="{79187DEA-6541-F0A9-4CB8-EE07174A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676" y="1600835"/>
            <a:ext cx="10962649" cy="3019804"/>
          </a:xfrm>
        </p:spPr>
        <p:txBody>
          <a:bodyPr/>
          <a:lstStyle/>
          <a:p>
            <a:r>
              <a:rPr lang="en-US" altLang="en-US" sz="2664">
                <a:latin typeface="Arial" panose="020B0604020202020204" pitchFamily="34" charset="0"/>
                <a:cs typeface="Arial" panose="020B0604020202020204" pitchFamily="34" charset="0"/>
              </a:rPr>
              <a:t>94% initiated services with Recovery Coach</a:t>
            </a:r>
          </a:p>
          <a:p>
            <a:r>
              <a:rPr lang="en-US" altLang="en-US" sz="2664">
                <a:latin typeface="Arial" panose="020B0604020202020204" pitchFamily="34" charset="0"/>
                <a:cs typeface="Arial" panose="020B0604020202020204" pitchFamily="34" charset="0"/>
              </a:rPr>
              <a:t>12% were admitted to the hospital</a:t>
            </a:r>
          </a:p>
          <a:p>
            <a:r>
              <a:rPr lang="en-US" altLang="en-US" sz="2664">
                <a:latin typeface="Arial" panose="020B0604020202020204" pitchFamily="34" charset="0"/>
                <a:cs typeface="Arial" panose="020B0604020202020204" pitchFamily="34" charset="0"/>
              </a:rPr>
              <a:t>34% initiated treatment with TA or PCP</a:t>
            </a:r>
          </a:p>
          <a:p>
            <a:r>
              <a:rPr lang="en-US" altLang="en-US" sz="2664">
                <a:latin typeface="Arial" panose="020B0604020202020204" pitchFamily="34" charset="0"/>
                <a:cs typeface="Arial" panose="020B0604020202020204" pitchFamily="34" charset="0"/>
              </a:rPr>
              <a:t>63% engaged in tx with TA</a:t>
            </a:r>
          </a:p>
          <a:p>
            <a:r>
              <a:rPr lang="en-US" altLang="en-US" sz="2664">
                <a:latin typeface="Arial" panose="020B0604020202020204" pitchFamily="34" charset="0"/>
                <a:cs typeface="Arial" panose="020B0604020202020204" pitchFamily="34" charset="0"/>
              </a:rPr>
              <a:t>71% engaged in tx with PCP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7849BE6-9366-0C45-9026-E567CDB39409}"/>
              </a:ext>
            </a:extLst>
          </p:cNvPr>
          <p:cNvCxnSpPr>
            <a:cxnSpLocks/>
          </p:cNvCxnSpPr>
          <p:nvPr/>
        </p:nvCxnSpPr>
        <p:spPr>
          <a:xfrm>
            <a:off x="176462" y="641685"/>
            <a:ext cx="11806991" cy="0"/>
          </a:xfrm>
          <a:prstGeom prst="line">
            <a:avLst/>
          </a:prstGeom>
          <a:ln w="25400">
            <a:solidFill>
              <a:srgbClr val="F7B3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solidFill>
                  <a:schemeClr val="accent6"/>
                </a:solidFill>
              </a:rPr>
              <a:t>Welcome &amp; Introduction </a:t>
            </a:r>
            <a:r>
              <a:rPr lang="en-US" sz="3200" dirty="0">
                <a:solidFill>
                  <a:schemeClr val="accent6"/>
                </a:solidFill>
              </a:rPr>
              <a:t>(12:00-12:05pm)</a:t>
            </a:r>
          </a:p>
          <a:p>
            <a:pPr lvl="2"/>
            <a:r>
              <a:rPr lang="en-US" sz="2800" dirty="0">
                <a:solidFill>
                  <a:schemeClr val="accent6"/>
                </a:solidFill>
              </a:rPr>
              <a:t>Linda Cabral, MM, Senior Program Manager, CTC-RI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solidFill>
                  <a:schemeClr val="accent6"/>
                </a:solidFill>
              </a:rPr>
              <a:t>Central Vermont Medical Center ROAD </a:t>
            </a:r>
            <a:r>
              <a:rPr lang="en-US" sz="3200" dirty="0">
                <a:solidFill>
                  <a:schemeClr val="accent6"/>
                </a:solidFill>
              </a:rPr>
              <a:t>(12:05-12:35pm)</a:t>
            </a:r>
          </a:p>
          <a:p>
            <a:pPr lvl="2"/>
            <a:r>
              <a:rPr lang="en-US" sz="2800" dirty="0">
                <a:solidFill>
                  <a:schemeClr val="accent6"/>
                </a:solidFill>
              </a:rPr>
              <a:t>The Turning Point Center – Central Vermont</a:t>
            </a:r>
          </a:p>
          <a:p>
            <a:pPr lvl="2"/>
            <a:r>
              <a:rPr lang="en-US" sz="2800" dirty="0">
                <a:solidFill>
                  <a:schemeClr val="accent6"/>
                </a:solidFill>
              </a:rPr>
              <a:t>The University of Vermont Health Network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solidFill>
                  <a:schemeClr val="accent6"/>
                </a:solidFill>
              </a:rPr>
              <a:t>Questions and Answers / Open Discussion </a:t>
            </a:r>
            <a:r>
              <a:rPr lang="en-US" sz="3200" dirty="0">
                <a:solidFill>
                  <a:schemeClr val="accent6"/>
                </a:solidFill>
              </a:rPr>
              <a:t>(12:35-1:00pm)</a:t>
            </a:r>
          </a:p>
          <a:p>
            <a:pPr lvl="2"/>
            <a:r>
              <a:rPr lang="en-US" sz="2800" b="1" dirty="0">
                <a:solidFill>
                  <a:schemeClr val="accent6"/>
                </a:solidFill>
              </a:rPr>
              <a:t>Moderator: </a:t>
            </a:r>
            <a:r>
              <a:rPr lang="en-US" sz="2800" dirty="0">
                <a:solidFill>
                  <a:schemeClr val="accent6"/>
                </a:solidFill>
              </a:rPr>
              <a:t>Nelly Burdette, PsyD, CTC-RI</a:t>
            </a:r>
            <a:endParaRPr lang="en-US" sz="2800" b="1" dirty="0">
              <a:solidFill>
                <a:schemeClr val="accent6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Overview</a:t>
            </a:r>
          </a:p>
        </p:txBody>
      </p:sp>
    </p:spTree>
    <p:extLst>
      <p:ext uri="{BB962C8B-B14F-4D97-AF65-F5344CB8AC3E}">
        <p14:creationId xmlns:p14="http://schemas.microsoft.com/office/powerpoint/2010/main" val="28697342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">
            <a:extLst>
              <a:ext uri="{FF2B5EF4-FFF2-40B4-BE49-F238E27FC236}">
                <a16:creationId xmlns:a16="http://schemas.microsoft.com/office/drawing/2014/main" id="{0DF3AA0A-12C0-B3CB-E82F-4CA2EF501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55" y="5597635"/>
            <a:ext cx="11408852" cy="1116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3">
            <a:extLst>
              <a:ext uri="{FF2B5EF4-FFF2-40B4-BE49-F238E27FC236}">
                <a16:creationId xmlns:a16="http://schemas.microsoft.com/office/drawing/2014/main" id="{2177022C-D4B9-378C-CEBD-38B807F8F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998" y="1729832"/>
            <a:ext cx="7587574" cy="2969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Title 4">
            <a:extLst>
              <a:ext uri="{FF2B5EF4-FFF2-40B4-BE49-F238E27FC236}">
                <a16:creationId xmlns:a16="http://schemas.microsoft.com/office/drawing/2014/main" id="{47132BD9-7681-E957-E3C2-D21E0F736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355" y="143800"/>
            <a:ext cx="10505872" cy="735919"/>
          </a:xfrm>
        </p:spPr>
        <p:txBody>
          <a:bodyPr/>
          <a:lstStyle/>
          <a:p>
            <a:pPr algn="l"/>
            <a:r>
              <a:rPr lang="en-US" altLang="en-US" sz="3730" b="1">
                <a:solidFill>
                  <a:srgbClr val="006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Prescriptions- In ED and at Discharge</a:t>
            </a:r>
          </a:p>
        </p:txBody>
      </p:sp>
      <p:sp>
        <p:nvSpPr>
          <p:cNvPr id="45061" name="TextBox 5">
            <a:extLst>
              <a:ext uri="{FF2B5EF4-FFF2-40B4-BE49-F238E27FC236}">
                <a16:creationId xmlns:a16="http://schemas.microsoft.com/office/drawing/2014/main" id="{A41D1C33-357D-AE2C-9391-B1C761E01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7455" y="2797761"/>
            <a:ext cx="1772921" cy="461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036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398">
                <a:solidFill>
                  <a:prstClr val="black"/>
                </a:solidFill>
                <a:cs typeface="Arial" panose="020B0604020202020204" pitchFamily="34" charset="0"/>
              </a:rPr>
              <a:t>ALL COMERS</a:t>
            </a:r>
          </a:p>
        </p:txBody>
      </p:sp>
      <p:sp>
        <p:nvSpPr>
          <p:cNvPr id="45062" name="TextBox 6">
            <a:extLst>
              <a:ext uri="{FF2B5EF4-FFF2-40B4-BE49-F238E27FC236}">
                <a16:creationId xmlns:a16="http://schemas.microsoft.com/office/drawing/2014/main" id="{5E9FCCEC-3D35-0597-9566-362777658F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7222" y="2846399"/>
            <a:ext cx="715260" cy="461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036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398">
                <a:solidFill>
                  <a:prstClr val="black"/>
                </a:solidFill>
                <a:cs typeface="Arial" panose="020B0604020202020204" pitchFamily="34" charset="0"/>
              </a:rPr>
              <a:t>55%</a:t>
            </a:r>
          </a:p>
        </p:txBody>
      </p:sp>
      <p:sp>
        <p:nvSpPr>
          <p:cNvPr id="45063" name="TextBox 7">
            <a:extLst>
              <a:ext uri="{FF2B5EF4-FFF2-40B4-BE49-F238E27FC236}">
                <a16:creationId xmlns:a16="http://schemas.microsoft.com/office/drawing/2014/main" id="{5782FDE4-C2E8-C6D0-A0DC-B994873717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2573" y="2846399"/>
            <a:ext cx="715260" cy="461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036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398">
                <a:solidFill>
                  <a:prstClr val="black"/>
                </a:solidFill>
                <a:cs typeface="Arial" panose="020B0604020202020204" pitchFamily="34" charset="0"/>
              </a:rPr>
              <a:t>29%</a:t>
            </a:r>
          </a:p>
        </p:txBody>
      </p:sp>
      <p:sp>
        <p:nvSpPr>
          <p:cNvPr id="45064" name="Title 1">
            <a:extLst>
              <a:ext uri="{FF2B5EF4-FFF2-40B4-BE49-F238E27FC236}">
                <a16:creationId xmlns:a16="http://schemas.microsoft.com/office/drawing/2014/main" id="{5C0C72CF-333C-F56E-C88C-E85D5A6FA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70363"/>
            <a:ext cx="10505872" cy="132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5" tIns="45678" rIns="91355" bIns="4567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80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664">
                <a:solidFill>
                  <a:prstClr val="black"/>
                </a:solidFill>
                <a:cs typeface="Arial" panose="020B0604020202020204" pitchFamily="34" charset="0"/>
              </a:rPr>
              <a:t>Enrolled ROAD patients (n=68)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58E288-8D0E-B64E-E3BC-2D40E5926A45}"/>
              </a:ext>
            </a:extLst>
          </p:cNvPr>
          <p:cNvSpPr/>
          <p:nvPr/>
        </p:nvSpPr>
        <p:spPr>
          <a:xfrm>
            <a:off x="1496510" y="4802504"/>
            <a:ext cx="7900551" cy="913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65" b="1" dirty="0">
                <a:solidFill>
                  <a:prstClr val="black"/>
                </a:solidFill>
                <a:latin typeface="Calibri"/>
              </a:rPr>
              <a:t>Enrolled pts were more likely to receive ED meds and get a prescription at DC</a:t>
            </a:r>
          </a:p>
          <a:p>
            <a:pPr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65" b="1" dirty="0">
                <a:solidFill>
                  <a:prstClr val="black"/>
                </a:solidFill>
                <a:latin typeface="Calibri"/>
              </a:rPr>
              <a:t>Half of enrolled patients were treated for AWS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>
            <a:extLst>
              <a:ext uri="{FF2B5EF4-FFF2-40B4-BE49-F238E27FC236}">
                <a16:creationId xmlns:a16="http://schemas.microsoft.com/office/drawing/2014/main" id="{D995BDE7-EDBE-C28E-7D99-4E197A62F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55" y="5597635"/>
            <a:ext cx="11408852" cy="1116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Title 1">
            <a:extLst>
              <a:ext uri="{FF2B5EF4-FFF2-40B4-BE49-F238E27FC236}">
                <a16:creationId xmlns:a16="http://schemas.microsoft.com/office/drawing/2014/main" id="{7DFE4609-E5EE-E621-EF68-58CA4C54C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758" y="207242"/>
            <a:ext cx="10962649" cy="763410"/>
          </a:xfrm>
        </p:spPr>
        <p:txBody>
          <a:bodyPr/>
          <a:lstStyle/>
          <a:p>
            <a:pPr algn="l"/>
            <a:r>
              <a:rPr lang="en-US" altLang="en-US" sz="3730" b="1">
                <a:solidFill>
                  <a:srgbClr val="006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we’ve learned: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F5E82-182A-DDF2-6F57-7DCF6923A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903" y="1038324"/>
            <a:ext cx="10505872" cy="4781355"/>
          </a:xfrm>
        </p:spPr>
        <p:txBody>
          <a:bodyPr>
            <a:normAutofit fontScale="40000" lnSpcReduction="20000"/>
          </a:bodyPr>
          <a:lstStyle/>
          <a:p>
            <a:pPr>
              <a:defRPr/>
            </a:pPr>
            <a:r>
              <a:rPr lang="en-US" altLang="en-US" sz="3863" dirty="0">
                <a:latin typeface="Arial" panose="020B0604020202020204" pitchFamily="34" charset="0"/>
                <a:cs typeface="Arial" panose="020B0604020202020204" pitchFamily="34" charset="0"/>
              </a:rPr>
              <a:t>Significant need</a:t>
            </a:r>
          </a:p>
          <a:p>
            <a:pPr>
              <a:defRPr/>
            </a:pPr>
            <a:r>
              <a:rPr lang="en-US" altLang="en-US" sz="3863" dirty="0">
                <a:latin typeface="Arial" panose="020B0604020202020204" pitchFamily="34" charset="0"/>
                <a:cs typeface="Arial" panose="020B0604020202020204" pitchFamily="34" charset="0"/>
              </a:rPr>
              <a:t>Stigma around alcohol use disorders</a:t>
            </a:r>
          </a:p>
          <a:p>
            <a:pPr>
              <a:defRPr/>
            </a:pPr>
            <a:r>
              <a:rPr lang="en-US" altLang="en-US" sz="3863" dirty="0">
                <a:latin typeface="Arial" panose="020B0604020202020204" pitchFamily="34" charset="0"/>
                <a:cs typeface="Arial" panose="020B0604020202020204" pitchFamily="34" charset="0"/>
              </a:rPr>
              <a:t>Focus on a harm reduction approach</a:t>
            </a:r>
          </a:p>
          <a:p>
            <a:pPr>
              <a:defRPr/>
            </a:pPr>
            <a:r>
              <a:rPr lang="en-US" altLang="en-US" sz="3863" dirty="0">
                <a:latin typeface="Arial" panose="020B0604020202020204" pitchFamily="34" charset="0"/>
                <a:cs typeface="Arial" panose="020B0604020202020204" pitchFamily="34" charset="0"/>
              </a:rPr>
              <a:t>Providers are interested in education about this approach and evidence-based medications</a:t>
            </a:r>
          </a:p>
          <a:p>
            <a:pPr>
              <a:defRPr/>
            </a:pPr>
            <a:r>
              <a:rPr lang="en-US" altLang="en-US" sz="3863" dirty="0">
                <a:latin typeface="Arial" panose="020B0604020202020204" pitchFamily="34" charset="0"/>
                <a:cs typeface="Arial" panose="020B0604020202020204" pitchFamily="34" charset="0"/>
              </a:rPr>
              <a:t>Handoff from ED/IN to primary care requires resources and focus to prevent drop-off</a:t>
            </a:r>
          </a:p>
          <a:p>
            <a:pPr>
              <a:defRPr/>
            </a:pPr>
            <a:r>
              <a:rPr lang="en-US" altLang="en-US" sz="3863" dirty="0">
                <a:latin typeface="Arial" panose="020B0604020202020204" pitchFamily="34" charset="0"/>
                <a:cs typeface="Arial" panose="020B0604020202020204" pitchFamily="34" charset="0"/>
              </a:rPr>
              <a:t>Recovery Coaches are essential partners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Recovery Coaches saw 94% of all ED pts with an ETOH complaint</a:t>
            </a:r>
            <a:endParaRPr lang="en-US" altLang="en-US" sz="333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3863" dirty="0">
                <a:latin typeface="Arial" panose="020B0604020202020204" pitchFamily="34" charset="0"/>
                <a:cs typeface="Arial" panose="020B0604020202020204" pitchFamily="34" charset="0"/>
              </a:rPr>
              <a:t>Conversations about how to fund</a:t>
            </a:r>
          </a:p>
          <a:p>
            <a:pPr>
              <a:spcAft>
                <a:spcPts val="799"/>
              </a:spcAft>
              <a:defRPr/>
            </a:pPr>
            <a:r>
              <a:rPr lang="en-US" sz="3863" dirty="0">
                <a:latin typeface="Arial" panose="020B0604020202020204" pitchFamily="34" charset="0"/>
                <a:cs typeface="Arial" panose="020B0604020202020204" pitchFamily="34" charset="0"/>
              </a:rPr>
              <a:t>Patient Outcomes:</a:t>
            </a:r>
          </a:p>
          <a:p>
            <a:pPr lvl="1">
              <a:spcAft>
                <a:spcPts val="799"/>
              </a:spcAft>
              <a:buFont typeface="Courier New" panose="02070309020205020404" pitchFamily="49" charset="0"/>
              <a:buChar char="o"/>
              <a:defRPr/>
            </a:pPr>
            <a:r>
              <a:rPr lang="en-US" sz="3330" dirty="0">
                <a:latin typeface="Arial" panose="020B0604020202020204" pitchFamily="34" charset="0"/>
                <a:cs typeface="Arial" panose="020B0604020202020204" pitchFamily="34" charset="0"/>
              </a:rPr>
              <a:t>55% of all ED pts with ETOH complaints received medical tx</a:t>
            </a:r>
          </a:p>
          <a:p>
            <a:pPr lvl="1">
              <a:spcAft>
                <a:spcPts val="799"/>
              </a:spcAft>
              <a:buFont typeface="Courier New" panose="02070309020205020404" pitchFamily="49" charset="0"/>
              <a:buChar char="o"/>
              <a:defRPr/>
            </a:pPr>
            <a:r>
              <a:rPr lang="en-US" sz="3330" dirty="0">
                <a:latin typeface="Arial" panose="020B0604020202020204" pitchFamily="34" charset="0"/>
                <a:cs typeface="Arial" panose="020B0604020202020204" pitchFamily="34" charset="0"/>
              </a:rPr>
              <a:t>ROAD enrolled pts receive more ED meds and prescriptions at DC </a:t>
            </a:r>
          </a:p>
          <a:p>
            <a:pPr lvl="1">
              <a:spcAft>
                <a:spcPts val="799"/>
              </a:spcAft>
              <a:buFont typeface="Courier New" panose="02070309020205020404" pitchFamily="49" charset="0"/>
              <a:buChar char="o"/>
              <a:defRPr/>
            </a:pPr>
            <a:r>
              <a:rPr lang="en-US" sz="3330" dirty="0">
                <a:latin typeface="Arial" panose="020B0604020202020204" pitchFamily="34" charset="0"/>
                <a:cs typeface="Arial" panose="020B0604020202020204" pitchFamily="34" charset="0"/>
              </a:rPr>
              <a:t>Gabapentin was the most used medication for AUD tx</a:t>
            </a:r>
          </a:p>
          <a:p>
            <a:pPr lvl="1">
              <a:spcAft>
                <a:spcPts val="799"/>
              </a:spcAft>
              <a:buFont typeface="Courier New" panose="02070309020205020404" pitchFamily="49" charset="0"/>
              <a:buChar char="o"/>
              <a:defRPr/>
            </a:pPr>
            <a:r>
              <a:rPr lang="en-US" sz="3330" dirty="0">
                <a:latin typeface="Arial" panose="020B0604020202020204" pitchFamily="34" charset="0"/>
                <a:cs typeface="Arial" panose="020B0604020202020204" pitchFamily="34" charset="0"/>
              </a:rPr>
              <a:t>Phenobarbital was the most used medication for AWS</a:t>
            </a:r>
          </a:p>
          <a:p>
            <a:pPr lvl="1">
              <a:spcAft>
                <a:spcPts val="799"/>
              </a:spcAft>
              <a:buFont typeface="Courier New" panose="02070309020205020404" pitchFamily="49" charset="0"/>
              <a:buChar char="o"/>
              <a:defRPr/>
            </a:pPr>
            <a:r>
              <a:rPr lang="en-US" sz="3330" dirty="0">
                <a:latin typeface="Arial" panose="020B0604020202020204" pitchFamily="34" charset="0"/>
                <a:cs typeface="Arial" panose="020B0604020202020204" pitchFamily="34" charset="0"/>
              </a:rPr>
              <a:t>There were less ROAD enrollments than year 1</a:t>
            </a:r>
          </a:p>
          <a:p>
            <a:pPr lvl="1">
              <a:spcAft>
                <a:spcPts val="799"/>
              </a:spcAft>
              <a:buFont typeface="Courier New" panose="02070309020205020404" pitchFamily="49" charset="0"/>
              <a:buChar char="o"/>
              <a:defRPr/>
            </a:pPr>
            <a:r>
              <a:rPr lang="en-US" sz="3330" dirty="0">
                <a:latin typeface="Arial" panose="020B0604020202020204" pitchFamily="34" charset="0"/>
                <a:cs typeface="Arial" panose="020B0604020202020204" pitchFamily="34" charset="0"/>
              </a:rPr>
              <a:t>Pt’s referred to specialty treatment tend to engage for shorter periods of time than those that see their PCP</a:t>
            </a:r>
          </a:p>
          <a:p>
            <a:pPr lvl="1">
              <a:spcAft>
                <a:spcPts val="799"/>
              </a:spcAft>
              <a:buFont typeface="Courier New" panose="02070309020205020404" pitchFamily="49" charset="0"/>
              <a:buChar char="o"/>
              <a:defRPr/>
            </a:pPr>
            <a:r>
              <a:rPr lang="en-US" sz="3330" dirty="0">
                <a:latin typeface="Arial" panose="020B0604020202020204" pitchFamily="34" charset="0"/>
                <a:cs typeface="Arial" panose="020B0604020202020204" pitchFamily="34" charset="0"/>
              </a:rPr>
              <a:t>Non hospital services for AWS remains a missing key element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">
            <a:extLst>
              <a:ext uri="{FF2B5EF4-FFF2-40B4-BE49-F238E27FC236}">
                <a16:creationId xmlns:a16="http://schemas.microsoft.com/office/drawing/2014/main" id="{64E3574F-4178-61B8-1164-5511FD2C4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50" y="5603978"/>
            <a:ext cx="10552396" cy="1034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Title 2">
            <a:extLst>
              <a:ext uri="{FF2B5EF4-FFF2-40B4-BE49-F238E27FC236}">
                <a16:creationId xmlns:a16="http://schemas.microsoft.com/office/drawing/2014/main" id="{410A7F29-239A-82C6-ECCD-02E0E9FA2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3730" b="1">
                <a:solidFill>
                  <a:srgbClr val="006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all about options</a:t>
            </a:r>
          </a:p>
        </p:txBody>
      </p:sp>
      <p:sp>
        <p:nvSpPr>
          <p:cNvPr id="48132" name="Content Placeholder 3">
            <a:extLst>
              <a:ext uri="{FF2B5EF4-FFF2-40B4-BE49-F238E27FC236}">
                <a16:creationId xmlns:a16="http://schemas.microsoft.com/office/drawing/2014/main" id="{5D6F0EEA-AFF3-E542-1B85-7E7833879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676" y="1600836"/>
            <a:ext cx="10962649" cy="3436401"/>
          </a:xfrm>
        </p:spPr>
        <p:txBody>
          <a:bodyPr/>
          <a:lstStyle/>
          <a:p>
            <a:r>
              <a:rPr lang="en-US" altLang="en-US" sz="2398">
                <a:latin typeface="Arial" panose="020B0604020202020204" pitchFamily="34" charset="0"/>
                <a:cs typeface="Arial" panose="020B0604020202020204" pitchFamily="34" charset="0"/>
              </a:rPr>
              <a:t>Meet people where they are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sz="2398">
                <a:latin typeface="Arial" panose="020B0604020202020204" pitchFamily="34" charset="0"/>
                <a:cs typeface="Arial" panose="020B0604020202020204" pitchFamily="34" charset="0"/>
              </a:rPr>
              <a:t>Peer Coaching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sz="2398">
                <a:latin typeface="Arial" panose="020B0604020202020204" pitchFamily="34" charset="0"/>
                <a:cs typeface="Arial" panose="020B0604020202020204" pitchFamily="34" charset="0"/>
              </a:rPr>
              <a:t>Counseling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sz="2398">
                <a:latin typeface="Arial" panose="020B0604020202020204" pitchFamily="34" charset="0"/>
                <a:cs typeface="Arial" panose="020B0604020202020204" pitchFamily="34" charset="0"/>
              </a:rPr>
              <a:t>Treatment Groups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sz="2398">
                <a:latin typeface="Arial" panose="020B0604020202020204" pitchFamily="34" charset="0"/>
                <a:cs typeface="Arial" panose="020B0604020202020204" pitchFamily="34" charset="0"/>
              </a:rPr>
              <a:t>Medically Assisted Withdrawal (MAW)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sz="2398">
                <a:latin typeface="Arial" panose="020B0604020202020204" pitchFamily="34" charset="0"/>
                <a:cs typeface="Arial" panose="020B0604020202020204" pitchFamily="34" charset="0"/>
              </a:rPr>
              <a:t>Medication for Alcohol Use Disorder (MAUD)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sz="2398">
                <a:latin typeface="Arial" panose="020B0604020202020204" pitchFamily="34" charset="0"/>
                <a:cs typeface="Arial" panose="020B0604020202020204" pitchFamily="34" charset="0"/>
              </a:rPr>
              <a:t>Linkage to services</a:t>
            </a:r>
          </a:p>
          <a:p>
            <a:pPr lvl="1"/>
            <a:endParaRPr lang="en-US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ontent Placeholder 1">
            <a:extLst>
              <a:ext uri="{FF2B5EF4-FFF2-40B4-BE49-F238E27FC236}">
                <a16:creationId xmlns:a16="http://schemas.microsoft.com/office/drawing/2014/main" id="{0E53CDCB-0528-E572-EE3F-DD25D17B8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675" y="1222302"/>
            <a:ext cx="9518304" cy="3368731"/>
          </a:xfrm>
        </p:spPr>
        <p:txBody>
          <a:bodyPr/>
          <a:lstStyle/>
          <a:p>
            <a:r>
              <a:rPr lang="en-US" altLang="en-US" sz="2398">
                <a:solidFill>
                  <a:schemeClr val="tx1"/>
                </a:solidFill>
              </a:rPr>
              <a:t>Short term stabilization</a:t>
            </a:r>
          </a:p>
          <a:p>
            <a:r>
              <a:rPr lang="en-US" altLang="en-US" sz="2398">
                <a:solidFill>
                  <a:schemeClr val="tx1"/>
                </a:solidFill>
              </a:rPr>
              <a:t>Primary Care- gaps in wrap around care, care coordination</a:t>
            </a:r>
          </a:p>
          <a:p>
            <a:r>
              <a:rPr lang="en-US" altLang="en-US" sz="2398">
                <a:solidFill>
                  <a:schemeClr val="tx1"/>
                </a:solidFill>
              </a:rPr>
              <a:t>Funding</a:t>
            </a:r>
          </a:p>
          <a:p>
            <a:r>
              <a:rPr lang="en-US" altLang="en-US" sz="2398">
                <a:solidFill>
                  <a:schemeClr val="tx1"/>
                </a:solidFill>
              </a:rPr>
              <a:t>Vivitrol access</a:t>
            </a:r>
          </a:p>
          <a:p>
            <a:r>
              <a:rPr lang="en-US" altLang="en-US" sz="2398">
                <a:solidFill>
                  <a:schemeClr val="tx1"/>
                </a:solidFill>
              </a:rPr>
              <a:t>Stigma- AUD and associated with specialty clinics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5F24DD-8904-ED9A-E1D6-3FB4C250C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6" y="315093"/>
            <a:ext cx="10962649" cy="62172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Observed Care Gaps &amp; Opportunities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0BC370-4D3E-B365-A243-C17B4F6B78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1520" y="6479468"/>
            <a:ext cx="6090361" cy="310863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0181" name="Slide Number Placeholder 4">
            <a:extLst>
              <a:ext uri="{FF2B5EF4-FFF2-40B4-BE49-F238E27FC236}">
                <a16:creationId xmlns:a16="http://schemas.microsoft.com/office/drawing/2014/main" id="{DB5BAE3E-C2DE-73D1-FE09-130646910D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263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89684" indent="-380648">
              <a:spcBef>
                <a:spcPct val="20000"/>
              </a:spcBef>
              <a:buFont typeface="Arial" panose="020B0604020202020204" pitchFamily="34" charset="0"/>
              <a:buChar char="–"/>
              <a:defRPr sz="373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22590" indent="-304518">
              <a:spcBef>
                <a:spcPct val="20000"/>
              </a:spcBef>
              <a:buFont typeface="Arial" panose="020B0604020202020204" pitchFamily="34" charset="0"/>
              <a:buChar char="•"/>
              <a:defRPr sz="3197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2131626" indent="-304518">
              <a:spcBef>
                <a:spcPct val="20000"/>
              </a:spcBef>
              <a:buFont typeface="Arial" panose="020B0604020202020204" pitchFamily="34" charset="0"/>
              <a:buChar char="–"/>
              <a:defRPr sz="2664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740663" indent="-304518">
              <a:spcBef>
                <a:spcPct val="20000"/>
              </a:spcBef>
              <a:buFont typeface="Arial" panose="020B0604020202020204" pitchFamily="34" charset="0"/>
              <a:buChar char="»"/>
              <a:defRPr sz="2664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3349699" indent="-304518" defTabSz="60903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4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958735" indent="-304518" defTabSz="60903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4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4567771" indent="-304518" defTabSz="60903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4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176807" indent="-304518" defTabSz="60903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4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036" fontAlgn="base">
              <a:spcBef>
                <a:spcPct val="0"/>
              </a:spcBef>
              <a:spcAft>
                <a:spcPct val="0"/>
              </a:spcAft>
              <a:buNone/>
            </a:pPr>
            <a:fld id="{322D5D3D-8316-419E-8C99-B9D0AEE5E903}" type="slidenum">
              <a:rPr lang="en-US" altLang="en-US" sz="1199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09036" fontAlgn="base">
                <a:spcBef>
                  <a:spcPct val="0"/>
                </a:spcBef>
                <a:spcAft>
                  <a:spcPct val="0"/>
                </a:spcAft>
                <a:buNone/>
              </a:pPr>
              <a:t>23</a:t>
            </a:fld>
            <a:endParaRPr lang="en-US" altLang="en-US" sz="1199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>
            <a:extLst>
              <a:ext uri="{FF2B5EF4-FFF2-40B4-BE49-F238E27FC236}">
                <a16:creationId xmlns:a16="http://schemas.microsoft.com/office/drawing/2014/main" id="{BBDC2667-F533-38C5-3E6F-FB10D141F4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1199" y="710543"/>
            <a:ext cx="8530735" cy="2186609"/>
          </a:xfrm>
        </p:spPr>
        <p:txBody>
          <a:bodyPr/>
          <a:lstStyle/>
          <a:p>
            <a:r>
              <a:rPr lang="en-US" altLang="en-US"/>
              <a:t>Thank you!</a:t>
            </a:r>
            <a:br>
              <a:rPr lang="en-US" altLang="en-US"/>
            </a:br>
            <a:r>
              <a:rPr lang="en-US" altLang="en-US" sz="1599"/>
              <a:t>Connie Gavin</a:t>
            </a:r>
            <a:br>
              <a:rPr lang="en-US" altLang="en-US" sz="1599"/>
            </a:br>
            <a:r>
              <a:rPr lang="en-US" altLang="en-US" sz="1599"/>
              <a:t>Blueprint Program Manager</a:t>
            </a:r>
            <a:br>
              <a:rPr lang="en-US" altLang="en-US" sz="1599"/>
            </a:br>
            <a:r>
              <a:rPr lang="en-US" altLang="en-US" sz="1599"/>
              <a:t>University of Vermont Health Network</a:t>
            </a:r>
            <a:br>
              <a:rPr lang="en-US" altLang="en-US" sz="1599"/>
            </a:br>
            <a:r>
              <a:rPr lang="en-US" altLang="en-US" sz="1599"/>
              <a:t>constance.gavin@uvmhealth.org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8315609-36A1-88D2-6C21-88BB81EAE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Discussion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A40DC6-C574-8393-982B-0DCAC937E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2891" y="1328444"/>
            <a:ext cx="4601217" cy="420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0989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30728-7F79-F8FC-4F55-7137EDF60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January 27th, 2024</a:t>
            </a:r>
            <a:br>
              <a:rPr lang="en-US" dirty="0"/>
            </a:br>
            <a:r>
              <a:rPr lang="en-US" sz="3200" dirty="0"/>
              <a:t>12:00-1:00PM EST – Final Meeting!</a:t>
            </a:r>
            <a:endParaRPr lang="en-US" dirty="0"/>
          </a:p>
        </p:txBody>
      </p:sp>
      <p:pic>
        <p:nvPicPr>
          <p:cNvPr id="5" name="Picture 4" descr="A blue and yellow starburst with yellow text&#10;&#10;Description automatically generated">
            <a:extLst>
              <a:ext uri="{FF2B5EF4-FFF2-40B4-BE49-F238E27FC236}">
                <a16:creationId xmlns:a16="http://schemas.microsoft.com/office/drawing/2014/main" id="{A253F4F3-3EB1-F5F8-8F44-E43F2C43F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2459" y="1185015"/>
            <a:ext cx="2794637" cy="27946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71F788-ED52-0977-7B2A-130E9B40AFFD}"/>
              </a:ext>
            </a:extLst>
          </p:cNvPr>
          <p:cNvSpPr txBox="1"/>
          <p:nvPr/>
        </p:nvSpPr>
        <p:spPr>
          <a:xfrm>
            <a:off x="711201" y="5000978"/>
            <a:ext cx="106362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6"/>
                </a:solidFill>
              </a:rPr>
              <a:t>Contact Phos Ivestei (</a:t>
            </a:r>
            <a:r>
              <a:rPr lang="en-US" sz="3200" dirty="0">
                <a:solidFill>
                  <a:schemeClr val="accent6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pivestei@ctc-ri.org</a:t>
            </a:r>
            <a:r>
              <a:rPr lang="en-US" sz="3200" dirty="0">
                <a:solidFill>
                  <a:schemeClr val="accent6"/>
                </a:solidFill>
              </a:rPr>
              <a:t>) with any questions or suggestions</a:t>
            </a:r>
          </a:p>
        </p:txBody>
      </p:sp>
    </p:spTree>
    <p:extLst>
      <p:ext uri="{BB962C8B-B14F-4D97-AF65-F5344CB8AC3E}">
        <p14:creationId xmlns:p14="http://schemas.microsoft.com/office/powerpoint/2010/main" val="15783008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"/>
          <p:cNvSpPr txBox="1">
            <a:spLocks noGrp="1"/>
          </p:cNvSpPr>
          <p:nvPr>
            <p:ph type="title"/>
          </p:nvPr>
        </p:nvSpPr>
        <p:spPr>
          <a:xfrm>
            <a:off x="416960" y="-149076"/>
            <a:ext cx="10515601" cy="104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8467">
              <a:buSzPts val="4400"/>
            </a:pPr>
            <a:r>
              <a:rPr lang="en-US" sz="3600" dirty="0">
                <a:solidFill>
                  <a:srgbClr val="006FC0"/>
                </a:solidFill>
                <a:latin typeface="+mj-lt"/>
                <a:ea typeface="Tahoma"/>
                <a:cs typeface="Calibri" panose="020F0502020204030204" pitchFamily="34" charset="0"/>
              </a:rPr>
              <a:t>CTC-RI Senior Leadership</a:t>
            </a:r>
            <a:endParaRPr sz="3600" dirty="0">
              <a:solidFill>
                <a:srgbClr val="006FC0"/>
              </a:solidFill>
              <a:latin typeface="+mj-lt"/>
              <a:ea typeface="Tahoma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8C6EE3-91E1-A939-C724-00C50B7CCF69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13076" t="4371" r="11510" b="4818"/>
          <a:stretch/>
        </p:blipFill>
        <p:spPr>
          <a:xfrm>
            <a:off x="6374455" y="1035842"/>
            <a:ext cx="1371600" cy="18288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9AE8498-4D6A-A2B4-E8ED-32E033D0AC21}"/>
              </a:ext>
            </a:extLst>
          </p:cNvPr>
          <p:cNvSpPr txBox="1"/>
          <p:nvPr/>
        </p:nvSpPr>
        <p:spPr>
          <a:xfrm>
            <a:off x="2641117" y="5486424"/>
            <a:ext cx="1335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Linda Cabral, MM, Senior Program Manager</a:t>
            </a:r>
          </a:p>
        </p:txBody>
      </p:sp>
      <p:pic>
        <p:nvPicPr>
          <p:cNvPr id="7" name="Picture 6" descr="A close-up of a person smiling&#10;&#10;Description automatically generated">
            <a:extLst>
              <a:ext uri="{FF2B5EF4-FFF2-40B4-BE49-F238E27FC236}">
                <a16:creationId xmlns:a16="http://schemas.microsoft.com/office/drawing/2014/main" id="{B9AD356D-0676-F6F3-3940-49792D263ED9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2059" t="5247" r="3485" b="3316"/>
          <a:stretch/>
        </p:blipFill>
        <p:spPr>
          <a:xfrm>
            <a:off x="2622975" y="3691279"/>
            <a:ext cx="1371600" cy="1828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A40B284-299F-66AD-30CB-A0CB85D48E23}"/>
              </a:ext>
            </a:extLst>
          </p:cNvPr>
          <p:cNvPicPr>
            <a:picLocks/>
          </p:cNvPicPr>
          <p:nvPr/>
        </p:nvPicPr>
        <p:blipFill>
          <a:blip r:embed="rId5"/>
          <a:srcRect l="10153" t="38" r="9003" b="-38"/>
          <a:stretch/>
        </p:blipFill>
        <p:spPr>
          <a:xfrm>
            <a:off x="1313158" y="1034300"/>
            <a:ext cx="1371600" cy="18288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1BE60F5-A347-E361-C9AB-C66F39D74B7A}"/>
              </a:ext>
            </a:extLst>
          </p:cNvPr>
          <p:cNvSpPr txBox="1"/>
          <p:nvPr/>
        </p:nvSpPr>
        <p:spPr>
          <a:xfrm>
            <a:off x="1047982" y="2861963"/>
            <a:ext cx="19033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Deb Hurwitz, MBA, BSN, RN, Executive Director</a:t>
            </a:r>
          </a:p>
        </p:txBody>
      </p:sp>
      <p:sp>
        <p:nvSpPr>
          <p:cNvPr id="2" name="Google Shape;86;p2">
            <a:extLst>
              <a:ext uri="{FF2B5EF4-FFF2-40B4-BE49-F238E27FC236}">
                <a16:creationId xmlns:a16="http://schemas.microsoft.com/office/drawing/2014/main" id="{A0725279-C454-8EFD-C0E7-BDE9BFE5D7BE}"/>
              </a:ext>
            </a:extLst>
          </p:cNvPr>
          <p:cNvSpPr/>
          <p:nvPr/>
        </p:nvSpPr>
        <p:spPr>
          <a:xfrm>
            <a:off x="812800" y="6429414"/>
            <a:ext cx="10342880" cy="42858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Prepared by Care Transformation Collaborative of RI</a:t>
            </a:r>
            <a:endParaRPr sz="14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53D6475-E271-2A7D-3991-DEC517333448}"/>
              </a:ext>
            </a:extLst>
          </p:cNvPr>
          <p:cNvPicPr>
            <a:picLocks/>
          </p:cNvPicPr>
          <p:nvPr/>
        </p:nvPicPr>
        <p:blipFill>
          <a:blip r:embed="rId6"/>
          <a:srcRect l="340" t="1469" r="13545" b="8313"/>
          <a:stretch/>
        </p:blipFill>
        <p:spPr>
          <a:xfrm>
            <a:off x="3844523" y="1033163"/>
            <a:ext cx="1371600" cy="18288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419B28D-F239-58FA-6F51-510F58F8EF2C}"/>
              </a:ext>
            </a:extLst>
          </p:cNvPr>
          <p:cNvSpPr txBox="1"/>
          <p:nvPr/>
        </p:nvSpPr>
        <p:spPr>
          <a:xfrm>
            <a:off x="3579347" y="2835455"/>
            <a:ext cx="19019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Pano Yeracaris, MD, MPH, Chief Clinical Strategist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FDBFCE7-5884-8CD1-B8BB-F0464126C76A}"/>
              </a:ext>
            </a:extLst>
          </p:cNvPr>
          <p:cNvPicPr>
            <a:picLocks/>
          </p:cNvPicPr>
          <p:nvPr/>
        </p:nvPicPr>
        <p:blipFill>
          <a:blip r:embed="rId7"/>
          <a:srcRect l="18739" r="15616" b="13993"/>
          <a:stretch/>
        </p:blipFill>
        <p:spPr>
          <a:xfrm>
            <a:off x="8904387" y="1055855"/>
            <a:ext cx="1371600" cy="18288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59B5992-8716-DE2D-10F0-FC79E946A4D4}"/>
              </a:ext>
            </a:extLst>
          </p:cNvPr>
          <p:cNvSpPr txBox="1"/>
          <p:nvPr/>
        </p:nvSpPr>
        <p:spPr>
          <a:xfrm>
            <a:off x="8639211" y="2879734"/>
            <a:ext cx="19019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Susanne Campbell, RN, MS, PCMH CCE, Senior Program Administrator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34AF30A-A999-272B-0F30-A96E6A861E6B}"/>
              </a:ext>
            </a:extLst>
          </p:cNvPr>
          <p:cNvSpPr txBox="1"/>
          <p:nvPr/>
        </p:nvSpPr>
        <p:spPr>
          <a:xfrm>
            <a:off x="7492326" y="5460397"/>
            <a:ext cx="1709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Nelly Burdette, PsyD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12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Senior Integrated Behavioral Health Program Leader</a:t>
            </a:r>
            <a:endParaRPr kumimoji="0" lang="pt-BR" sz="12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D43BFFA-C115-DEC1-B098-8242A9F51812}"/>
              </a:ext>
            </a:extLst>
          </p:cNvPr>
          <p:cNvSpPr txBox="1"/>
          <p:nvPr/>
        </p:nvSpPr>
        <p:spPr>
          <a:xfrm>
            <a:off x="6109279" y="2835455"/>
            <a:ext cx="19019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Patricia Flanagan, MD</a:t>
            </a:r>
            <a:b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Clinical Director &amp; PCMH Kids Co-Chair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5321124-28DD-AAB3-BB05-4240842EE98D}"/>
              </a:ext>
            </a:extLst>
          </p:cNvPr>
          <p:cNvPicPr>
            <a:picLocks/>
          </p:cNvPicPr>
          <p:nvPr/>
        </p:nvPicPr>
        <p:blipFill>
          <a:blip r:embed="rId8"/>
          <a:srcRect/>
          <a:stretch/>
        </p:blipFill>
        <p:spPr>
          <a:xfrm>
            <a:off x="7661365" y="3636724"/>
            <a:ext cx="1371600" cy="1828800"/>
          </a:xfrm>
          <a:prstGeom prst="rect">
            <a:avLst/>
          </a:prstGeom>
        </p:spPr>
      </p:pic>
      <p:sp>
        <p:nvSpPr>
          <p:cNvPr id="4" name="TextBox 21">
            <a:extLst>
              <a:ext uri="{FF2B5EF4-FFF2-40B4-BE49-F238E27FC236}">
                <a16:creationId xmlns:a16="http://schemas.microsoft.com/office/drawing/2014/main" id="{934AF30A-A999-272B-0F30-A96E6A861E6B}"/>
              </a:ext>
            </a:extLst>
          </p:cNvPr>
          <p:cNvSpPr txBox="1"/>
          <p:nvPr/>
        </p:nvSpPr>
        <p:spPr>
          <a:xfrm>
            <a:off x="4992319" y="5486425"/>
            <a:ext cx="1502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Yolanda Bowes, BS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1200" dirty="0">
                <a:latin typeface="Calibri" panose="020F0502020204030204" pitchFamily="34" charset="0"/>
                <a:cs typeface="Calibri" panose="020F0502020204030204" pitchFamily="34" charset="0"/>
              </a:rPr>
              <a:t>Senior Project Manager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0A60CB-6766-F69A-A767-2D8B9CFD4B89}"/>
              </a:ext>
            </a:extLst>
          </p:cNvPr>
          <p:cNvPicPr>
            <a:picLocks/>
          </p:cNvPicPr>
          <p:nvPr/>
        </p:nvPicPr>
        <p:blipFill>
          <a:blip r:embed="rId9"/>
          <a:srcRect l="2873" r="2873"/>
          <a:stretch/>
        </p:blipFill>
        <p:spPr>
          <a:xfrm>
            <a:off x="5057651" y="3691279"/>
            <a:ext cx="1371600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61" t="23055" r="1451" b="13567"/>
          <a:stretch/>
        </p:blipFill>
        <p:spPr>
          <a:xfrm>
            <a:off x="8966" y="1622612"/>
            <a:ext cx="12192136" cy="46892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    www.ctc-ri.org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    ctc-ri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49553" y="908813"/>
            <a:ext cx="334383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Picture 7" descr="File:&lt;strong&gt;LinkedIn&lt;/strong&gt; logo initials.png - Wikimedia Common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12" y="2366682"/>
            <a:ext cx="345142" cy="345142"/>
          </a:xfrm>
          <a:prstGeom prst="rect">
            <a:avLst/>
          </a:prstGeom>
        </p:spPr>
      </p:pic>
      <p:pic>
        <p:nvPicPr>
          <p:cNvPr id="5" name="Picture 4" descr="interface design - What &lt;strong&gt;icon&lt;/strong&gt; can I use which says &quot;Auto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258" y="-946288"/>
            <a:ext cx="92560" cy="925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12" y="1862062"/>
            <a:ext cx="345142" cy="352949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2533988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E93208C-3E67-C345-A860-D2F84F5148A5}"/>
              </a:ext>
            </a:extLst>
          </p:cNvPr>
          <p:cNvSpPr txBox="1">
            <a:spLocks/>
          </p:cNvSpPr>
          <p:nvPr/>
        </p:nvSpPr>
        <p:spPr>
          <a:xfrm>
            <a:off x="581526" y="1531421"/>
            <a:ext cx="6498891" cy="4351339"/>
          </a:xfrm>
          <a:prstGeom prst="rect">
            <a:avLst/>
          </a:prstGeom>
        </p:spPr>
        <p:txBody>
          <a:bodyPr vert="horz" lIns="91441" tIns="45719" rIns="91441" bIns="45719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 Overview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838201" y="1468586"/>
            <a:ext cx="10184026" cy="4351338"/>
          </a:xfrm>
        </p:spPr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This is the 4</a:t>
            </a:r>
            <a:r>
              <a:rPr lang="en-US" baseline="30000" dirty="0">
                <a:solidFill>
                  <a:schemeClr val="accent6"/>
                </a:solidFill>
              </a:rPr>
              <a:t>th</a:t>
            </a:r>
            <a:r>
              <a:rPr lang="en-US" dirty="0">
                <a:solidFill>
                  <a:schemeClr val="accent6"/>
                </a:solidFill>
              </a:rPr>
              <a:t> session in a 5-part meeting series for </a:t>
            </a:r>
            <a:r>
              <a:rPr lang="en-US" i="1" dirty="0">
                <a:solidFill>
                  <a:schemeClr val="accent6"/>
                </a:solidFill>
              </a:rPr>
              <a:t>Addressing AUD in Primary Care</a:t>
            </a:r>
            <a:endParaRPr lang="en-US" dirty="0">
              <a:solidFill>
                <a:schemeClr val="accent6"/>
              </a:solidFill>
            </a:endParaRPr>
          </a:p>
          <a:p>
            <a:r>
              <a:rPr lang="en-US" dirty="0">
                <a:solidFill>
                  <a:schemeClr val="accent6"/>
                </a:solidFill>
              </a:rPr>
              <a:t>Meetings are held every 3</a:t>
            </a:r>
            <a:r>
              <a:rPr lang="en-US" baseline="30000" dirty="0">
                <a:solidFill>
                  <a:schemeClr val="accent6"/>
                </a:solidFill>
              </a:rPr>
              <a:t>rd</a:t>
            </a:r>
            <a:r>
              <a:rPr lang="en-US" dirty="0">
                <a:solidFill>
                  <a:schemeClr val="accent6"/>
                </a:solidFill>
              </a:rPr>
              <a:t> Monday from 12:00 – 1:00 PM EST</a:t>
            </a:r>
          </a:p>
          <a:p>
            <a:r>
              <a:rPr lang="en-US" dirty="0">
                <a:solidFill>
                  <a:schemeClr val="accent6"/>
                </a:solidFill>
              </a:rPr>
              <a:t>Final Meeting will be </a:t>
            </a:r>
            <a:r>
              <a:rPr lang="en-US" b="1" dirty="0">
                <a:solidFill>
                  <a:schemeClr val="accent6"/>
                </a:solidFill>
              </a:rPr>
              <a:t>January 27, 2025</a:t>
            </a:r>
            <a:r>
              <a:rPr lang="en-US" dirty="0">
                <a:solidFill>
                  <a:schemeClr val="accent6"/>
                </a:solidFill>
              </a:rPr>
              <a:t>; recommendations.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B1D1BBF-7607-26DE-5ECC-C4D0FCE081FB}"/>
              </a:ext>
            </a:extLst>
          </p:cNvPr>
          <p:cNvGrpSpPr/>
          <p:nvPr/>
        </p:nvGrpSpPr>
        <p:grpSpPr>
          <a:xfrm>
            <a:off x="4651106" y="3652691"/>
            <a:ext cx="4186732" cy="327207"/>
            <a:chOff x="2334878" y="56986"/>
            <a:chExt cx="4186732" cy="327207"/>
          </a:xfrm>
        </p:grpSpPr>
        <p:sp>
          <p:nvSpPr>
            <p:cNvPr id="44" name="Rectangle: Top Corners Rounded 43">
              <a:extLst>
                <a:ext uri="{FF2B5EF4-FFF2-40B4-BE49-F238E27FC236}">
                  <a16:creationId xmlns:a16="http://schemas.microsoft.com/office/drawing/2014/main" id="{145E4BE7-02C9-EB35-00A3-2376077696F0}"/>
                </a:ext>
              </a:extLst>
            </p:cNvPr>
            <p:cNvSpPr/>
            <p:nvPr/>
          </p:nvSpPr>
          <p:spPr>
            <a:xfrm rot="5400000">
              <a:off x="4264640" y="-1872776"/>
              <a:ext cx="327207" cy="4186732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5" name="Rectangle: Top Corners Rounded 4">
              <a:extLst>
                <a:ext uri="{FF2B5EF4-FFF2-40B4-BE49-F238E27FC236}">
                  <a16:creationId xmlns:a16="http://schemas.microsoft.com/office/drawing/2014/main" id="{327BC324-C515-7381-4CBF-3188D5C708CA}"/>
                </a:ext>
              </a:extLst>
            </p:cNvPr>
            <p:cNvSpPr txBox="1"/>
            <p:nvPr/>
          </p:nvSpPr>
          <p:spPr>
            <a:xfrm>
              <a:off x="2334878" y="72959"/>
              <a:ext cx="4170759" cy="2952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0" lvl="1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1800" strike="sngStrike" kern="1200" dirty="0">
                <a:latin typeface="+mj-lt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strike="sngStrike" kern="1200" dirty="0">
                  <a:latin typeface="+mj-lt"/>
                </a:rPr>
                <a:t>Clinical Strategy Committee Meeting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1800" strike="sngStrike" kern="1200" dirty="0">
                <a:latin typeface="+mj-lt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2CD6FCC-5F17-6F13-2FDF-3442DFA5D28D}"/>
              </a:ext>
            </a:extLst>
          </p:cNvPr>
          <p:cNvGrpSpPr/>
          <p:nvPr/>
        </p:nvGrpSpPr>
        <p:grpSpPr>
          <a:xfrm>
            <a:off x="2316228" y="3624289"/>
            <a:ext cx="2355037" cy="409009"/>
            <a:chOff x="0" y="28584"/>
            <a:chExt cx="2355037" cy="409009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3DB0D91D-5382-3865-E397-BAADA610C130}"/>
                </a:ext>
              </a:extLst>
            </p:cNvPr>
            <p:cNvSpPr/>
            <p:nvPr/>
          </p:nvSpPr>
          <p:spPr>
            <a:xfrm>
              <a:off x="0" y="28584"/>
              <a:ext cx="2355037" cy="40900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trike="sngStrike"/>
            </a:p>
          </p:txBody>
        </p:sp>
        <p:sp>
          <p:nvSpPr>
            <p:cNvPr id="43" name="Rectangle: Rounded Corners 6">
              <a:extLst>
                <a:ext uri="{FF2B5EF4-FFF2-40B4-BE49-F238E27FC236}">
                  <a16:creationId xmlns:a16="http://schemas.microsoft.com/office/drawing/2014/main" id="{512550A7-2078-4B22-16CA-1C15AEA08B27}"/>
                </a:ext>
              </a:extLst>
            </p:cNvPr>
            <p:cNvSpPr txBox="1"/>
            <p:nvPr/>
          </p:nvSpPr>
          <p:spPr>
            <a:xfrm>
              <a:off x="19966" y="48550"/>
              <a:ext cx="2315105" cy="3690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40005" rIns="80010" bIns="40005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strike="sngStrike" kern="1200" dirty="0">
                  <a:latin typeface="+mj-lt"/>
                </a:rPr>
                <a:t>September 2024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B555EA7-54E3-9A8D-65B8-C4B4F0AB3CE1}"/>
              </a:ext>
            </a:extLst>
          </p:cNvPr>
          <p:cNvGrpSpPr/>
          <p:nvPr/>
        </p:nvGrpSpPr>
        <p:grpSpPr>
          <a:xfrm>
            <a:off x="4671265" y="4067001"/>
            <a:ext cx="4186732" cy="327207"/>
            <a:chOff x="2355037" y="471296"/>
            <a:chExt cx="4186732" cy="327207"/>
          </a:xfrm>
        </p:grpSpPr>
        <p:sp>
          <p:nvSpPr>
            <p:cNvPr id="40" name="Rectangle: Top Corners Rounded 39">
              <a:extLst>
                <a:ext uri="{FF2B5EF4-FFF2-40B4-BE49-F238E27FC236}">
                  <a16:creationId xmlns:a16="http://schemas.microsoft.com/office/drawing/2014/main" id="{76711F93-420C-E14C-EC04-32A376314581}"/>
                </a:ext>
              </a:extLst>
            </p:cNvPr>
            <p:cNvSpPr/>
            <p:nvPr/>
          </p:nvSpPr>
          <p:spPr>
            <a:xfrm rot="5400000">
              <a:off x="4284799" y="-1458466"/>
              <a:ext cx="327207" cy="4186732"/>
            </a:xfrm>
            <a:prstGeom prst="round2SameRect">
              <a:avLst/>
            </a:prstGeom>
            <a:solidFill>
              <a:srgbClr val="0070C0">
                <a:alpha val="90000"/>
                <a:tint val="40000"/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rgbClr val="0070C0">
                  <a:alpha val="90000"/>
                  <a:tint val="4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strike="sngStrike"/>
            </a:p>
          </p:txBody>
        </p:sp>
        <p:sp>
          <p:nvSpPr>
            <p:cNvPr id="41" name="Rectangle: Top Corners Rounded 8">
              <a:extLst>
                <a:ext uri="{FF2B5EF4-FFF2-40B4-BE49-F238E27FC236}">
                  <a16:creationId xmlns:a16="http://schemas.microsoft.com/office/drawing/2014/main" id="{76258823-50D7-B451-9976-C4B5619EF69E}"/>
                </a:ext>
              </a:extLst>
            </p:cNvPr>
            <p:cNvSpPr txBox="1"/>
            <p:nvPr/>
          </p:nvSpPr>
          <p:spPr>
            <a:xfrm>
              <a:off x="2355037" y="487269"/>
              <a:ext cx="4170759" cy="2952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strike="sngStrike" kern="1200" dirty="0">
                  <a:solidFill>
                    <a:srgbClr val="0070C0">
                      <a:hueOff val="0"/>
                      <a:satOff val="0"/>
                      <a:lumOff val="0"/>
                      <a:alphaOff val="0"/>
                    </a:srgbClr>
                  </a:solidFill>
                  <a:latin typeface="+mj-lt"/>
                  <a:ea typeface="+mn-ea"/>
                  <a:cs typeface="+mn-cs"/>
                </a:rPr>
                <a:t>ACT, Lifespan Recovery, CHW</a:t>
              </a:r>
              <a:endParaRPr lang="en-US" sz="1600" strike="sngStrike" kern="1200" dirty="0">
                <a:latin typeface="+mj-lt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8605689-612E-CD58-8397-E6159A362D5D}"/>
              </a:ext>
            </a:extLst>
          </p:cNvPr>
          <p:cNvGrpSpPr/>
          <p:nvPr/>
        </p:nvGrpSpPr>
        <p:grpSpPr>
          <a:xfrm>
            <a:off x="2316228" y="4026099"/>
            <a:ext cx="2355037" cy="409009"/>
            <a:chOff x="0" y="430394"/>
            <a:chExt cx="2355037" cy="409009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98FC89B1-D2F5-0B9F-BDC2-89EA3A1B04EE}"/>
                </a:ext>
              </a:extLst>
            </p:cNvPr>
            <p:cNvSpPr/>
            <p:nvPr/>
          </p:nvSpPr>
          <p:spPr>
            <a:xfrm>
              <a:off x="0" y="430394"/>
              <a:ext cx="2355037" cy="40900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trike="sngStrike"/>
            </a:p>
          </p:txBody>
        </p:sp>
        <p:sp>
          <p:nvSpPr>
            <p:cNvPr id="39" name="Rectangle: Rounded Corners 10">
              <a:extLst>
                <a:ext uri="{FF2B5EF4-FFF2-40B4-BE49-F238E27FC236}">
                  <a16:creationId xmlns:a16="http://schemas.microsoft.com/office/drawing/2014/main" id="{4425A2C6-4380-9EBF-9E6A-52F89AD11DDC}"/>
                </a:ext>
              </a:extLst>
            </p:cNvPr>
            <p:cNvSpPr txBox="1"/>
            <p:nvPr/>
          </p:nvSpPr>
          <p:spPr>
            <a:xfrm>
              <a:off x="19966" y="450360"/>
              <a:ext cx="2315105" cy="3690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40005" rIns="80010" bIns="40005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strike="sngStrike" kern="1200" dirty="0">
                  <a:latin typeface="+mj-lt"/>
                </a:rPr>
                <a:t>October 21, 2024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D00CA3E-EC53-4DD6-C8F5-733256873469}"/>
              </a:ext>
            </a:extLst>
          </p:cNvPr>
          <p:cNvGrpSpPr/>
          <p:nvPr/>
        </p:nvGrpSpPr>
        <p:grpSpPr>
          <a:xfrm>
            <a:off x="4671265" y="4492738"/>
            <a:ext cx="4186732" cy="334651"/>
            <a:chOff x="2355037" y="897033"/>
            <a:chExt cx="4186732" cy="334651"/>
          </a:xfrm>
        </p:grpSpPr>
        <p:sp>
          <p:nvSpPr>
            <p:cNvPr id="36" name="Rectangle: Top Corners Rounded 35">
              <a:extLst>
                <a:ext uri="{FF2B5EF4-FFF2-40B4-BE49-F238E27FC236}">
                  <a16:creationId xmlns:a16="http://schemas.microsoft.com/office/drawing/2014/main" id="{FAFC80E2-D56A-1D26-34D2-800C6163C089}"/>
                </a:ext>
              </a:extLst>
            </p:cNvPr>
            <p:cNvSpPr/>
            <p:nvPr/>
          </p:nvSpPr>
          <p:spPr>
            <a:xfrm rot="5400000">
              <a:off x="4281077" y="-1029007"/>
              <a:ext cx="334651" cy="4186732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strike="sngStrike"/>
            </a:p>
          </p:txBody>
        </p:sp>
        <p:sp>
          <p:nvSpPr>
            <p:cNvPr id="37" name="Rectangle: Top Corners Rounded 12">
              <a:extLst>
                <a:ext uri="{FF2B5EF4-FFF2-40B4-BE49-F238E27FC236}">
                  <a16:creationId xmlns:a16="http://schemas.microsoft.com/office/drawing/2014/main" id="{44CBCA34-4553-7D10-E92F-7F73A57AB84E}"/>
                </a:ext>
              </a:extLst>
            </p:cNvPr>
            <p:cNvSpPr txBox="1"/>
            <p:nvPr/>
          </p:nvSpPr>
          <p:spPr>
            <a:xfrm>
              <a:off x="2355037" y="913369"/>
              <a:ext cx="4170396" cy="3019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365760" rIns="247650" bIns="123825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strike="sngStrike" kern="1200" dirty="0">
                  <a:latin typeface="+mj-lt"/>
                </a:rPr>
                <a:t>The Role of CCBHCs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1600" strike="sngStrike" kern="1200" dirty="0">
                <a:latin typeface="+mj-lt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57C95BF-DABF-42CE-A1DF-755F7E20D621}"/>
              </a:ext>
            </a:extLst>
          </p:cNvPr>
          <p:cNvGrpSpPr/>
          <p:nvPr/>
        </p:nvGrpSpPr>
        <p:grpSpPr>
          <a:xfrm>
            <a:off x="2316228" y="4455559"/>
            <a:ext cx="2355037" cy="409009"/>
            <a:chOff x="0" y="859854"/>
            <a:chExt cx="2355037" cy="409009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9139265A-B8F5-C510-0DC0-B45ABB6CFB26}"/>
                </a:ext>
              </a:extLst>
            </p:cNvPr>
            <p:cNvSpPr/>
            <p:nvPr/>
          </p:nvSpPr>
          <p:spPr>
            <a:xfrm>
              <a:off x="0" y="859854"/>
              <a:ext cx="2355037" cy="40900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Rectangle: Rounded Corners 14">
              <a:extLst>
                <a:ext uri="{FF2B5EF4-FFF2-40B4-BE49-F238E27FC236}">
                  <a16:creationId xmlns:a16="http://schemas.microsoft.com/office/drawing/2014/main" id="{D62C844B-F406-92AA-0690-7A163A1AEFA2}"/>
                </a:ext>
              </a:extLst>
            </p:cNvPr>
            <p:cNvSpPr txBox="1"/>
            <p:nvPr/>
          </p:nvSpPr>
          <p:spPr>
            <a:xfrm>
              <a:off x="19966" y="879820"/>
              <a:ext cx="2315105" cy="3690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40005" rIns="80010" bIns="40005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strike="sngStrike" kern="1200" dirty="0">
                  <a:latin typeface="+mj-lt"/>
                </a:rPr>
                <a:t>November 18, 2024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5F18A8D-6A92-961D-8D1C-A719F20CBFE0}"/>
              </a:ext>
            </a:extLst>
          </p:cNvPr>
          <p:cNvGrpSpPr/>
          <p:nvPr/>
        </p:nvGrpSpPr>
        <p:grpSpPr>
          <a:xfrm>
            <a:off x="4651105" y="4925920"/>
            <a:ext cx="4206892" cy="327207"/>
            <a:chOff x="2334877" y="1330215"/>
            <a:chExt cx="4206892" cy="327207"/>
          </a:xfrm>
        </p:grpSpPr>
        <p:sp>
          <p:nvSpPr>
            <p:cNvPr id="32" name="Rectangle: Top Corners Rounded 31">
              <a:extLst>
                <a:ext uri="{FF2B5EF4-FFF2-40B4-BE49-F238E27FC236}">
                  <a16:creationId xmlns:a16="http://schemas.microsoft.com/office/drawing/2014/main" id="{4BB936A8-BB2D-D3A7-2F40-F39266731AA1}"/>
                </a:ext>
              </a:extLst>
            </p:cNvPr>
            <p:cNvSpPr/>
            <p:nvPr/>
          </p:nvSpPr>
          <p:spPr>
            <a:xfrm rot="5400000">
              <a:off x="4284799" y="-599547"/>
              <a:ext cx="327207" cy="4186732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Rectangle: Top Corners Rounded 16">
              <a:extLst>
                <a:ext uri="{FF2B5EF4-FFF2-40B4-BE49-F238E27FC236}">
                  <a16:creationId xmlns:a16="http://schemas.microsoft.com/office/drawing/2014/main" id="{ACBCE7A1-50C3-3846-84AC-108ACABCF614}"/>
                </a:ext>
              </a:extLst>
            </p:cNvPr>
            <p:cNvSpPr txBox="1"/>
            <p:nvPr/>
          </p:nvSpPr>
          <p:spPr>
            <a:xfrm>
              <a:off x="2334877" y="1346188"/>
              <a:ext cx="4170759" cy="2952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82880" rIns="247650" bIns="123825" numCol="1" spcCol="1270" anchor="ctr" anchorCtr="0">
              <a:noAutofit/>
            </a:bodyPr>
            <a:lstStyle/>
            <a:p>
              <a:pPr marL="0" lvl="1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1600" kern="1200" dirty="0">
                <a:latin typeface="+mj-lt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latin typeface="+mj-lt"/>
                </a:rPr>
                <a:t>Central Vermont Medical Center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1600" kern="1200" dirty="0">
                <a:latin typeface="+mj-lt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DB8981A-25DB-107C-40D9-5216A231FCC0}"/>
              </a:ext>
            </a:extLst>
          </p:cNvPr>
          <p:cNvGrpSpPr/>
          <p:nvPr/>
        </p:nvGrpSpPr>
        <p:grpSpPr>
          <a:xfrm>
            <a:off x="2316228" y="4885018"/>
            <a:ext cx="2355037" cy="409009"/>
            <a:chOff x="0" y="1289313"/>
            <a:chExt cx="2355037" cy="409009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7EE19C0E-7008-1927-4A48-D11CD0D8D340}"/>
                </a:ext>
              </a:extLst>
            </p:cNvPr>
            <p:cNvSpPr/>
            <p:nvPr/>
          </p:nvSpPr>
          <p:spPr>
            <a:xfrm>
              <a:off x="0" y="1289313"/>
              <a:ext cx="2355037" cy="40900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Rectangle: Rounded Corners 18">
              <a:extLst>
                <a:ext uri="{FF2B5EF4-FFF2-40B4-BE49-F238E27FC236}">
                  <a16:creationId xmlns:a16="http://schemas.microsoft.com/office/drawing/2014/main" id="{28A9E228-D289-B380-F673-63C59AF43340}"/>
                </a:ext>
              </a:extLst>
            </p:cNvPr>
            <p:cNvSpPr txBox="1"/>
            <p:nvPr/>
          </p:nvSpPr>
          <p:spPr>
            <a:xfrm>
              <a:off x="19966" y="1309279"/>
              <a:ext cx="2315105" cy="3690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40005" rIns="80010" bIns="40005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kern="1200" dirty="0">
                  <a:latin typeface="+mj-lt"/>
                </a:rPr>
                <a:t>December 16, 2024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341E43B-08D7-4CDF-295C-9BF72F46AA09}"/>
              </a:ext>
            </a:extLst>
          </p:cNvPr>
          <p:cNvGrpSpPr/>
          <p:nvPr/>
        </p:nvGrpSpPr>
        <p:grpSpPr>
          <a:xfrm>
            <a:off x="4671265" y="5355379"/>
            <a:ext cx="4186732" cy="327207"/>
            <a:chOff x="2355037" y="1759674"/>
            <a:chExt cx="4186732" cy="327207"/>
          </a:xfrm>
        </p:grpSpPr>
        <p:sp>
          <p:nvSpPr>
            <p:cNvPr id="28" name="Rectangle: Top Corners Rounded 27">
              <a:extLst>
                <a:ext uri="{FF2B5EF4-FFF2-40B4-BE49-F238E27FC236}">
                  <a16:creationId xmlns:a16="http://schemas.microsoft.com/office/drawing/2014/main" id="{5BB8E1B3-29F5-F1BC-FFEF-037305AED69A}"/>
                </a:ext>
              </a:extLst>
            </p:cNvPr>
            <p:cNvSpPr/>
            <p:nvPr/>
          </p:nvSpPr>
          <p:spPr>
            <a:xfrm rot="5400000">
              <a:off x="4284799" y="-170088"/>
              <a:ext cx="327207" cy="4186732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Rectangle: Top Corners Rounded 20">
              <a:extLst>
                <a:ext uri="{FF2B5EF4-FFF2-40B4-BE49-F238E27FC236}">
                  <a16:creationId xmlns:a16="http://schemas.microsoft.com/office/drawing/2014/main" id="{2DEB7FF8-3710-1EEE-7CCD-4A3B1DCC2A17}"/>
                </a:ext>
              </a:extLst>
            </p:cNvPr>
            <p:cNvSpPr txBox="1"/>
            <p:nvPr/>
          </p:nvSpPr>
          <p:spPr>
            <a:xfrm>
              <a:off x="2355037" y="1775647"/>
              <a:ext cx="4170759" cy="2952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365760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1600" kern="1200" dirty="0">
                <a:latin typeface="+mj-lt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latin typeface="+mj-lt"/>
                </a:rPr>
                <a:t>Final Report/Presentation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10B9DBB-6E16-746E-43D5-3AE780A71F8B}"/>
              </a:ext>
            </a:extLst>
          </p:cNvPr>
          <p:cNvGrpSpPr/>
          <p:nvPr/>
        </p:nvGrpSpPr>
        <p:grpSpPr>
          <a:xfrm>
            <a:off x="2316228" y="5314478"/>
            <a:ext cx="2355037" cy="409009"/>
            <a:chOff x="0" y="1718773"/>
            <a:chExt cx="2355037" cy="409009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8D75BA30-7AD2-DA70-162E-ACE60042E8E0}"/>
                </a:ext>
              </a:extLst>
            </p:cNvPr>
            <p:cNvSpPr/>
            <p:nvPr/>
          </p:nvSpPr>
          <p:spPr>
            <a:xfrm>
              <a:off x="0" y="1718773"/>
              <a:ext cx="2355037" cy="40900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Rectangle: Rounded Corners 22">
              <a:extLst>
                <a:ext uri="{FF2B5EF4-FFF2-40B4-BE49-F238E27FC236}">
                  <a16:creationId xmlns:a16="http://schemas.microsoft.com/office/drawing/2014/main" id="{A25F4A28-DA97-1D9B-BEED-D5D9F9DDBF55}"/>
                </a:ext>
              </a:extLst>
            </p:cNvPr>
            <p:cNvSpPr txBox="1"/>
            <p:nvPr/>
          </p:nvSpPr>
          <p:spPr>
            <a:xfrm>
              <a:off x="19966" y="1738739"/>
              <a:ext cx="2315105" cy="3690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40005" rIns="80010" bIns="40005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kern="1200">
                  <a:latin typeface="+mj-lt"/>
                </a:rPr>
                <a:t>January</a:t>
              </a:r>
              <a:r>
                <a:rPr lang="en-US" sz="2100">
                  <a:latin typeface="+mj-lt"/>
                </a:rPr>
                <a:t> 27,</a:t>
              </a:r>
              <a:r>
                <a:rPr lang="en-US" sz="2100" kern="1200">
                  <a:latin typeface="+mj-lt"/>
                </a:rPr>
                <a:t> </a:t>
              </a:r>
              <a:r>
                <a:rPr lang="en-US" sz="2100" kern="1200" dirty="0">
                  <a:latin typeface="+mj-lt"/>
                </a:rPr>
                <a:t>2025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1866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A2433CA9-71E7-C7FF-1AAA-5B3110E6FE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1199" y="710543"/>
            <a:ext cx="8530735" cy="1579688"/>
          </a:xfrm>
        </p:spPr>
        <p:txBody>
          <a:bodyPr/>
          <a:lstStyle/>
          <a:p>
            <a:r>
              <a:rPr lang="en-US" altLang="en-US">
                <a:ea typeface="Gotham Bold" pitchFamily="50" charset="0"/>
              </a:rPr>
              <a:t>Refocus on Alcohol Dependence (ROAD) Primary Care Treatment Pathway</a:t>
            </a:r>
          </a:p>
        </p:txBody>
      </p:sp>
      <p:sp>
        <p:nvSpPr>
          <p:cNvPr id="15363" name="Subtitle 2">
            <a:extLst>
              <a:ext uri="{FF2B5EF4-FFF2-40B4-BE49-F238E27FC236}">
                <a16:creationId xmlns:a16="http://schemas.microsoft.com/office/drawing/2014/main" id="{C588DF13-6385-6A52-3E9D-9E213B54C2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1200" y="2455178"/>
            <a:ext cx="9649416" cy="1105992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altLang="en-US" dirty="0">
                <a:solidFill>
                  <a:schemeClr val="tx1"/>
                </a:solidFill>
              </a:rPr>
              <a:t>A presentation for the Care Transformation Collaborative- Rhode Island</a:t>
            </a:r>
          </a:p>
          <a:p>
            <a:pPr>
              <a:defRPr/>
            </a:pPr>
            <a:r>
              <a:rPr lang="en-US" altLang="en-US" dirty="0">
                <a:solidFill>
                  <a:schemeClr val="tx1"/>
                </a:solidFill>
              </a:rPr>
              <a:t>12/16/2024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Content Placeholder 5" descr="User with solid fill">
            <a:extLst>
              <a:ext uri="{FF2B5EF4-FFF2-40B4-BE49-F238E27FC236}">
                <a16:creationId xmlns:a16="http://schemas.microsoft.com/office/drawing/2014/main" id="{D0BA5BD4-BF89-B8C2-5363-C482C9DF554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00167" y="1791159"/>
            <a:ext cx="1218072" cy="1218072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3C7BE18-D6FA-EEF0-8FFA-4031FE762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6" y="315093"/>
            <a:ext cx="10962649" cy="62172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Meet the Team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12B52E-ACA8-E6CF-1E4E-769A14130A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1520" y="6479468"/>
            <a:ext cx="6090361" cy="310863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413" name="Slide Number Placeholder 4">
            <a:extLst>
              <a:ext uri="{FF2B5EF4-FFF2-40B4-BE49-F238E27FC236}">
                <a16:creationId xmlns:a16="http://schemas.microsoft.com/office/drawing/2014/main" id="{546F92A8-726E-6145-95C9-4FDE9D5B0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263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89684" indent="-380648">
              <a:spcBef>
                <a:spcPct val="20000"/>
              </a:spcBef>
              <a:buFont typeface="Arial" panose="020B0604020202020204" pitchFamily="34" charset="0"/>
              <a:buChar char="–"/>
              <a:defRPr sz="373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22590" indent="-304518">
              <a:spcBef>
                <a:spcPct val="20000"/>
              </a:spcBef>
              <a:buFont typeface="Arial" panose="020B0604020202020204" pitchFamily="34" charset="0"/>
              <a:buChar char="•"/>
              <a:defRPr sz="3197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2131626" indent="-304518">
              <a:spcBef>
                <a:spcPct val="20000"/>
              </a:spcBef>
              <a:buFont typeface="Arial" panose="020B0604020202020204" pitchFamily="34" charset="0"/>
              <a:buChar char="–"/>
              <a:defRPr sz="2664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740663" indent="-304518">
              <a:spcBef>
                <a:spcPct val="20000"/>
              </a:spcBef>
              <a:buFont typeface="Arial" panose="020B0604020202020204" pitchFamily="34" charset="0"/>
              <a:buChar char="»"/>
              <a:defRPr sz="2664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3349699" indent="-304518" defTabSz="60903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4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958735" indent="-304518" defTabSz="60903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4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4567771" indent="-304518" defTabSz="60903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4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176807" indent="-304518" defTabSz="60903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4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036" fontAlgn="base">
              <a:spcBef>
                <a:spcPct val="0"/>
              </a:spcBef>
              <a:spcAft>
                <a:spcPct val="0"/>
              </a:spcAft>
              <a:buNone/>
            </a:pPr>
            <a:fld id="{0DDA08DE-794F-4FD1-AD59-1092C95FAC04}" type="slidenum">
              <a:rPr lang="en-US" altLang="en-US" sz="1199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09036" fontAlgn="base">
                <a:spcBef>
                  <a:spcPct val="0"/>
                </a:spcBef>
                <a:spcAft>
                  <a:spcPct val="0"/>
                </a:spcAft>
                <a:buNone/>
              </a:pPr>
              <a:t>5</a:t>
            </a:fld>
            <a:endParaRPr lang="en-US" altLang="en-US" sz="1199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4" name="TextBox 6">
            <a:extLst>
              <a:ext uri="{FF2B5EF4-FFF2-40B4-BE49-F238E27FC236}">
                <a16:creationId xmlns:a16="http://schemas.microsoft.com/office/drawing/2014/main" id="{0847E862-8498-E151-3372-A47BFE71E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1007" y="3040952"/>
            <a:ext cx="3087475" cy="994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609036" lvl="1" defTabSz="609036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65" b="1">
                <a:solidFill>
                  <a:prstClr val="black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Javad Mashkuri</a:t>
            </a:r>
            <a:r>
              <a:rPr lang="en-US" altLang="en-US" sz="1465">
                <a:solidFill>
                  <a:prstClr val="black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, MD- CVMC ED physician and Central VT Prevention Coalition physician lead</a:t>
            </a:r>
          </a:p>
        </p:txBody>
      </p:sp>
      <p:pic>
        <p:nvPicPr>
          <p:cNvPr id="17415" name="Content Placeholder 5" descr="User with solid fill">
            <a:extLst>
              <a:ext uri="{FF2B5EF4-FFF2-40B4-BE49-F238E27FC236}">
                <a16:creationId xmlns:a16="http://schemas.microsoft.com/office/drawing/2014/main" id="{BF3C895A-70DD-F7E5-713A-E19ED6A45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773" y="1822879"/>
            <a:ext cx="1218072" cy="121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TextBox 8">
            <a:extLst>
              <a:ext uri="{FF2B5EF4-FFF2-40B4-BE49-F238E27FC236}">
                <a16:creationId xmlns:a16="http://schemas.microsoft.com/office/drawing/2014/main" id="{04321007-1A94-B0DC-C92D-B2C43A1973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4104" y="3011346"/>
            <a:ext cx="2983853" cy="994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609036" lvl="1" defTabSz="609036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65" b="1">
                <a:solidFill>
                  <a:prstClr val="black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Marissa Patrick</a:t>
            </a:r>
            <a:r>
              <a:rPr lang="en-US" altLang="en-US" sz="1465">
                <a:solidFill>
                  <a:prstClr val="black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, MSN, APRN, AGPCNP-BC, HNP, and CVMC Primary Care Nurse Practitioner</a:t>
            </a:r>
            <a:endParaRPr lang="en-US" altLang="en-US" sz="2398">
              <a:solidFill>
                <a:prstClr val="black"/>
              </a:solidFill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</p:txBody>
      </p:sp>
      <p:pic>
        <p:nvPicPr>
          <p:cNvPr id="17417" name="Content Placeholder 5" descr="User with solid fill">
            <a:extLst>
              <a:ext uri="{FF2B5EF4-FFF2-40B4-BE49-F238E27FC236}">
                <a16:creationId xmlns:a16="http://schemas.microsoft.com/office/drawing/2014/main" id="{3C4EA6DC-707B-180E-B20F-80FE21145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705" y="1820765"/>
            <a:ext cx="1218072" cy="121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8" name="TextBox 10">
            <a:extLst>
              <a:ext uri="{FF2B5EF4-FFF2-40B4-BE49-F238E27FC236}">
                <a16:creationId xmlns:a16="http://schemas.microsoft.com/office/drawing/2014/main" id="{B4365F05-97CD-EBD1-4ED2-F7036313C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5051" y="3040952"/>
            <a:ext cx="2985969" cy="76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609036" lvl="1" defTabSz="609036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65" b="1">
                <a:solidFill>
                  <a:prstClr val="black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Evan Smith</a:t>
            </a:r>
            <a:r>
              <a:rPr lang="en-US" altLang="en-US" sz="1465">
                <a:solidFill>
                  <a:prstClr val="black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, MSW, LICSW- CVMC Addictions Treatment Supervisor </a:t>
            </a:r>
          </a:p>
        </p:txBody>
      </p:sp>
      <p:pic>
        <p:nvPicPr>
          <p:cNvPr id="17419" name="Content Placeholder 5" descr="User with solid fill">
            <a:extLst>
              <a:ext uri="{FF2B5EF4-FFF2-40B4-BE49-F238E27FC236}">
                <a16:creationId xmlns:a16="http://schemas.microsoft.com/office/drawing/2014/main" id="{8F70FB7B-78E6-0540-612E-800143779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771" y="4244221"/>
            <a:ext cx="1218072" cy="121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0" name="TextBox 14">
            <a:extLst>
              <a:ext uri="{FF2B5EF4-FFF2-40B4-BE49-F238E27FC236}">
                <a16:creationId xmlns:a16="http://schemas.microsoft.com/office/drawing/2014/main" id="{BF316F91-9E8B-BE0A-0374-EA2DDB62F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5810" y="5548997"/>
            <a:ext cx="4168091" cy="76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609036" lvl="1" defTabSz="609036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65" b="1">
                <a:solidFill>
                  <a:prstClr val="black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Natasha Withers</a:t>
            </a:r>
            <a:r>
              <a:rPr lang="en-US" altLang="en-US" sz="1465">
                <a:solidFill>
                  <a:prstClr val="black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, DO- UVMHN Network AVP Medical Director for High Value Care &amp;  Porter Medical Primary Care Physician </a:t>
            </a:r>
          </a:p>
        </p:txBody>
      </p:sp>
      <p:pic>
        <p:nvPicPr>
          <p:cNvPr id="17421" name="Content Placeholder 5" descr="User with solid fill">
            <a:extLst>
              <a:ext uri="{FF2B5EF4-FFF2-40B4-BE49-F238E27FC236}">
                <a16:creationId xmlns:a16="http://schemas.microsoft.com/office/drawing/2014/main" id="{BA5860C3-80DC-E76E-E6B0-34E315575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5914" y="4244221"/>
            <a:ext cx="1218072" cy="121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2" name="TextBox 16">
            <a:extLst>
              <a:ext uri="{FF2B5EF4-FFF2-40B4-BE49-F238E27FC236}">
                <a16:creationId xmlns:a16="http://schemas.microsoft.com/office/drawing/2014/main" id="{B521CA00-EB81-CF76-10C4-B85A2AC83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6265" y="5546883"/>
            <a:ext cx="3417369" cy="76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609036" lvl="1" defTabSz="609036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65" b="1">
                <a:solidFill>
                  <a:prstClr val="black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Connie Gavin- </a:t>
            </a:r>
            <a:r>
              <a:rPr lang="en-US" altLang="en-US" sz="1465">
                <a:solidFill>
                  <a:prstClr val="black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UVMHN PHSO Blueprint Program Manager- Barre Health Service Area</a:t>
            </a:r>
          </a:p>
        </p:txBody>
      </p:sp>
      <p:pic>
        <p:nvPicPr>
          <p:cNvPr id="17423" name="Picture 21">
            <a:extLst>
              <a:ext uri="{FF2B5EF4-FFF2-40B4-BE49-F238E27FC236}">
                <a16:creationId xmlns:a16="http://schemas.microsoft.com/office/drawing/2014/main" id="{07B5E4BA-1076-4A00-2887-4A877E09F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711" y="803590"/>
            <a:ext cx="2609550" cy="92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8FD2F08-1991-A642-99BB-F899AD8B2144}"/>
              </a:ext>
            </a:extLst>
          </p:cNvPr>
          <p:cNvCxnSpPr/>
          <p:nvPr/>
        </p:nvCxnSpPr>
        <p:spPr>
          <a:xfrm>
            <a:off x="4099715" y="2400195"/>
            <a:ext cx="0" cy="2453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425" name="Content Placeholder 5" descr="User with solid fill">
            <a:extLst>
              <a:ext uri="{FF2B5EF4-FFF2-40B4-BE49-F238E27FC236}">
                <a16:creationId xmlns:a16="http://schemas.microsoft.com/office/drawing/2014/main" id="{5006EF49-B897-8509-F383-311D88822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35" y="1791159"/>
            <a:ext cx="1139829" cy="121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6" name="Picture 1">
            <a:extLst>
              <a:ext uri="{FF2B5EF4-FFF2-40B4-BE49-F238E27FC236}">
                <a16:creationId xmlns:a16="http://schemas.microsoft.com/office/drawing/2014/main" id="{2F087499-6E49-779F-8144-9798D845E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95"/>
          <a:stretch>
            <a:fillRect/>
          </a:stretch>
        </p:blipFill>
        <p:spPr bwMode="auto">
          <a:xfrm>
            <a:off x="1530345" y="1131370"/>
            <a:ext cx="1158860" cy="92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7" name="Content Placeholder 5" descr="User with solid fill">
            <a:extLst>
              <a:ext uri="{FF2B5EF4-FFF2-40B4-BE49-F238E27FC236}">
                <a16:creationId xmlns:a16="http://schemas.microsoft.com/office/drawing/2014/main" id="{953D9B0F-B747-B7FD-C257-62D29B7BE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622" y="1791159"/>
            <a:ext cx="1218072" cy="121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8" name="TextBox 7">
            <a:extLst>
              <a:ext uri="{FF2B5EF4-FFF2-40B4-BE49-F238E27FC236}">
                <a16:creationId xmlns:a16="http://schemas.microsoft.com/office/drawing/2014/main" id="{C859A3C5-D81C-BEF0-4D9B-4406A6D76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676" y="3040952"/>
            <a:ext cx="1605064" cy="76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036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65" b="1">
                <a:solidFill>
                  <a:prstClr val="black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Moriah Haggett</a:t>
            </a:r>
            <a:r>
              <a:rPr lang="en-US" altLang="en-US" sz="1465">
                <a:solidFill>
                  <a:prstClr val="black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, Program Supervisor</a:t>
            </a:r>
          </a:p>
        </p:txBody>
      </p:sp>
      <p:sp>
        <p:nvSpPr>
          <p:cNvPr id="17429" name="TextBox 8">
            <a:extLst>
              <a:ext uri="{FF2B5EF4-FFF2-40B4-BE49-F238E27FC236}">
                <a16:creationId xmlns:a16="http://schemas.microsoft.com/office/drawing/2014/main" id="{DA8027DA-770A-535E-4A83-2DDA8CE41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1031" y="3049411"/>
            <a:ext cx="1571229" cy="76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036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65" b="1">
                <a:solidFill>
                  <a:prstClr val="black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John Reese,</a:t>
            </a:r>
            <a:r>
              <a:rPr lang="en-US" altLang="en-US" sz="1465">
                <a:solidFill>
                  <a:prstClr val="black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Certified Recovery Coach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35F73C-277F-820C-E372-1A8DA02E0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6" y="315093"/>
            <a:ext cx="10962649" cy="1531049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How did we get here?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2398" b="0" dirty="0">
                <a:solidFill>
                  <a:schemeClr val="tx1"/>
                </a:solidFill>
                <a:latin typeface="TimesNewRomanPSMT"/>
              </a:rPr>
              <a:t>No established system of care for AUD existed in Central Vermont, despite data that suggest</a:t>
            </a:r>
            <a:br>
              <a:rPr lang="en-US" sz="2398" b="0" dirty="0">
                <a:solidFill>
                  <a:schemeClr val="tx1"/>
                </a:solidFill>
                <a:latin typeface="TimesNewRomanPSMT"/>
              </a:rPr>
            </a:br>
            <a:r>
              <a:rPr lang="en-US" sz="2398" b="0" dirty="0">
                <a:solidFill>
                  <a:schemeClr val="tx1"/>
                </a:solidFill>
                <a:latin typeface="TimesNewRomanPSMT"/>
              </a:rPr>
              <a:t>an overwhelming unmet need.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1F530A-1701-AE72-CE88-053549CD26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1520" y="6479468"/>
            <a:ext cx="6090361" cy="310863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460" name="Slide Number Placeholder 4">
            <a:extLst>
              <a:ext uri="{FF2B5EF4-FFF2-40B4-BE49-F238E27FC236}">
                <a16:creationId xmlns:a16="http://schemas.microsoft.com/office/drawing/2014/main" id="{E5827AE1-C348-5144-92FA-C3485D925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263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89684" indent="-380648">
              <a:spcBef>
                <a:spcPct val="20000"/>
              </a:spcBef>
              <a:buFont typeface="Arial" panose="020B0604020202020204" pitchFamily="34" charset="0"/>
              <a:buChar char="–"/>
              <a:defRPr sz="373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22590" indent="-304518">
              <a:spcBef>
                <a:spcPct val="20000"/>
              </a:spcBef>
              <a:buFont typeface="Arial" panose="020B0604020202020204" pitchFamily="34" charset="0"/>
              <a:buChar char="•"/>
              <a:defRPr sz="3197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2131626" indent="-304518">
              <a:spcBef>
                <a:spcPct val="20000"/>
              </a:spcBef>
              <a:buFont typeface="Arial" panose="020B0604020202020204" pitchFamily="34" charset="0"/>
              <a:buChar char="–"/>
              <a:defRPr sz="2664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740663" indent="-304518">
              <a:spcBef>
                <a:spcPct val="20000"/>
              </a:spcBef>
              <a:buFont typeface="Arial" panose="020B0604020202020204" pitchFamily="34" charset="0"/>
              <a:buChar char="»"/>
              <a:defRPr sz="2664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3349699" indent="-304518" defTabSz="60903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4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958735" indent="-304518" defTabSz="60903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4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4567771" indent="-304518" defTabSz="60903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4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176807" indent="-304518" defTabSz="60903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4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036" fontAlgn="base">
              <a:spcBef>
                <a:spcPct val="0"/>
              </a:spcBef>
              <a:spcAft>
                <a:spcPct val="0"/>
              </a:spcAft>
              <a:buNone/>
            </a:pPr>
            <a:fld id="{52B6F745-6268-4EE2-95CD-562D14466E2F}" type="slidenum">
              <a:rPr lang="en-US" altLang="en-US" sz="1199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09036" fontAlgn="base">
                <a:spcBef>
                  <a:spcPct val="0"/>
                </a:spcBef>
                <a:spcAft>
                  <a:spcPct val="0"/>
                </a:spcAft>
                <a:buNone/>
              </a:pPr>
              <a:t>6</a:t>
            </a:fld>
            <a:endParaRPr lang="en-US" altLang="en-US" sz="1199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43B9AE9-3557-C466-03BD-2A5702481CCD}"/>
              </a:ext>
            </a:extLst>
          </p:cNvPr>
          <p:cNvGraphicFramePr/>
          <p:nvPr/>
        </p:nvGraphicFramePr>
        <p:xfrm>
          <a:off x="1300643" y="722173"/>
          <a:ext cx="9949726" cy="5522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462" name="TextBox 4">
            <a:extLst>
              <a:ext uri="{FF2B5EF4-FFF2-40B4-BE49-F238E27FC236}">
                <a16:creationId xmlns:a16="http://schemas.microsoft.com/office/drawing/2014/main" id="{AE51BE2F-61B3-660E-0AEE-227171FED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9841" y="4658705"/>
            <a:ext cx="3616152" cy="1732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09036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5861">
                <a:solidFill>
                  <a:prstClr val="black"/>
                </a:solidFill>
                <a:cs typeface="Arial" panose="020B0604020202020204" pitchFamily="34" charset="0"/>
              </a:rPr>
              <a:t>2x</a:t>
            </a:r>
          </a:p>
          <a:p>
            <a:pPr algn="ctr" defTabSz="609036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398">
                <a:solidFill>
                  <a:prstClr val="black"/>
                </a:solidFill>
                <a:cs typeface="Arial" panose="020B0604020202020204" pitchFamily="34" charset="0"/>
              </a:rPr>
              <a:t>AUD &gt; OUD </a:t>
            </a:r>
          </a:p>
          <a:p>
            <a:pPr algn="ctr" defTabSz="609036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398">
                <a:solidFill>
                  <a:prstClr val="black"/>
                </a:solidFill>
                <a:cs typeface="Arial" panose="020B0604020202020204" pitchFamily="34" charset="0"/>
              </a:rPr>
              <a:t>Deaths 2012-2021</a:t>
            </a:r>
          </a:p>
        </p:txBody>
      </p:sp>
      <p:sp>
        <p:nvSpPr>
          <p:cNvPr id="19463" name="TextBox 5">
            <a:extLst>
              <a:ext uri="{FF2B5EF4-FFF2-40B4-BE49-F238E27FC236}">
                <a16:creationId xmlns:a16="http://schemas.microsoft.com/office/drawing/2014/main" id="{3988CB98-8D95-539E-8025-1B0D2DE76E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0884" y="4741178"/>
            <a:ext cx="2768154" cy="1486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09036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263">
                <a:solidFill>
                  <a:prstClr val="black"/>
                </a:solidFill>
                <a:cs typeface="Arial" panose="020B0604020202020204" pitchFamily="34" charset="0"/>
              </a:rPr>
              <a:t>136% </a:t>
            </a:r>
          </a:p>
          <a:p>
            <a:pPr algn="ctr" defTabSz="609036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398">
                <a:solidFill>
                  <a:prstClr val="black"/>
                </a:solidFill>
                <a:cs typeface="Arial" panose="020B0604020202020204" pitchFamily="34" charset="0"/>
              </a:rPr>
              <a:t>Alcohol Poisoning Deaths 2012-2021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2A977C3C-8488-0ECB-53B2-7B97D2E2AEE3}"/>
              </a:ext>
            </a:extLst>
          </p:cNvPr>
          <p:cNvSpPr/>
          <p:nvPr/>
        </p:nvSpPr>
        <p:spPr>
          <a:xfrm rot="10800000">
            <a:off x="7961173" y="4654475"/>
            <a:ext cx="372189" cy="674591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398">
              <a:solidFill>
                <a:prstClr val="white"/>
              </a:solidFill>
              <a:latin typeface="Calibri"/>
            </a:endParaRP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1">
            <a:extLst>
              <a:ext uri="{FF2B5EF4-FFF2-40B4-BE49-F238E27FC236}">
                <a16:creationId xmlns:a16="http://schemas.microsoft.com/office/drawing/2014/main" id="{426FB46F-7B5A-8C2C-1228-5DF37DDB1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550" y="1440118"/>
            <a:ext cx="5282542" cy="4216729"/>
          </a:xfrm>
        </p:spPr>
        <p:txBody>
          <a:bodyPr/>
          <a:lstStyle/>
          <a:p>
            <a:r>
              <a:rPr lang="en-US" altLang="en-US" sz="2131">
                <a:solidFill>
                  <a:schemeClr val="tx1"/>
                </a:solidFill>
              </a:rPr>
              <a:t>Hub &amp; Spoke Model</a:t>
            </a:r>
          </a:p>
          <a:p>
            <a:pPr lvl="1"/>
            <a:r>
              <a:rPr lang="en-US" altLang="en-US" sz="2131">
                <a:solidFill>
                  <a:schemeClr val="tx1"/>
                </a:solidFill>
              </a:rPr>
              <a:t>Based on Vermont's nationally recognized OUD model</a:t>
            </a:r>
          </a:p>
          <a:p>
            <a:r>
              <a:rPr lang="en-US" altLang="en-US" sz="2131">
                <a:solidFill>
                  <a:schemeClr val="tx1"/>
                </a:solidFill>
              </a:rPr>
              <a:t>Engaging Primary Care</a:t>
            </a:r>
          </a:p>
          <a:p>
            <a:r>
              <a:rPr lang="en-US" altLang="en-US" sz="2131">
                <a:solidFill>
                  <a:schemeClr val="tx1"/>
                </a:solidFill>
              </a:rPr>
              <a:t>Formalize Community Partnerships</a:t>
            </a:r>
          </a:p>
          <a:p>
            <a:pPr lvl="1"/>
            <a:r>
              <a:rPr lang="en-US" altLang="en-US" sz="2131">
                <a:solidFill>
                  <a:schemeClr val="tx1"/>
                </a:solidFill>
              </a:rPr>
              <a:t>Recovery Coaches</a:t>
            </a:r>
          </a:p>
          <a:p>
            <a:pPr lvl="1"/>
            <a:endParaRPr lang="en-US" altLang="en-US"/>
          </a:p>
        </p:txBody>
      </p:sp>
      <p:sp>
        <p:nvSpPr>
          <p:cNvPr id="24579" name="Title 2">
            <a:extLst>
              <a:ext uri="{FF2B5EF4-FFF2-40B4-BE49-F238E27FC236}">
                <a16:creationId xmlns:a16="http://schemas.microsoft.com/office/drawing/2014/main" id="{F1AB861A-D271-73E3-B105-B5BA4E492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520" y="152260"/>
            <a:ext cx="6090361" cy="91144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sz="3730" dirty="0"/>
              <a:t>Essential Elements-   Year 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DADB32-9FDA-4573-D777-7DF4708BD0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1520" y="6479468"/>
            <a:ext cx="6090361" cy="310863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509" name="Slide Number Placeholder 4">
            <a:extLst>
              <a:ext uri="{FF2B5EF4-FFF2-40B4-BE49-F238E27FC236}">
                <a16:creationId xmlns:a16="http://schemas.microsoft.com/office/drawing/2014/main" id="{EBB05B9B-2328-2045-1DCF-72D894E54D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263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89684" indent="-380648">
              <a:spcBef>
                <a:spcPct val="20000"/>
              </a:spcBef>
              <a:buFont typeface="Arial" panose="020B0604020202020204" pitchFamily="34" charset="0"/>
              <a:buChar char="–"/>
              <a:defRPr sz="373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22590" indent="-304518">
              <a:spcBef>
                <a:spcPct val="20000"/>
              </a:spcBef>
              <a:buFont typeface="Arial" panose="020B0604020202020204" pitchFamily="34" charset="0"/>
              <a:buChar char="•"/>
              <a:defRPr sz="3197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2131626" indent="-304518">
              <a:spcBef>
                <a:spcPct val="20000"/>
              </a:spcBef>
              <a:buFont typeface="Arial" panose="020B0604020202020204" pitchFamily="34" charset="0"/>
              <a:buChar char="–"/>
              <a:defRPr sz="2664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740663" indent="-304518">
              <a:spcBef>
                <a:spcPct val="20000"/>
              </a:spcBef>
              <a:buFont typeface="Arial" panose="020B0604020202020204" pitchFamily="34" charset="0"/>
              <a:buChar char="»"/>
              <a:defRPr sz="2664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3349699" indent="-304518" defTabSz="60903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4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958735" indent="-304518" defTabSz="60903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4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4567771" indent="-304518" defTabSz="60903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4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176807" indent="-304518" defTabSz="60903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4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036" fontAlgn="base">
              <a:spcBef>
                <a:spcPct val="0"/>
              </a:spcBef>
              <a:spcAft>
                <a:spcPct val="0"/>
              </a:spcAft>
              <a:buNone/>
            </a:pPr>
            <a:fld id="{06138C44-6165-4900-B28C-7A4950965486}" type="slidenum">
              <a:rPr lang="en-US" altLang="en-US" sz="1199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09036" fontAlgn="base">
                <a:spcBef>
                  <a:spcPct val="0"/>
                </a:spcBef>
                <a:spcAft>
                  <a:spcPct val="0"/>
                </a:spcAft>
                <a:buNone/>
              </a:pPr>
              <a:t>7</a:t>
            </a:fld>
            <a:endParaRPr lang="en-US" altLang="en-US" sz="1199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510" name="Picture 6">
            <a:extLst>
              <a:ext uri="{FF2B5EF4-FFF2-40B4-BE49-F238E27FC236}">
                <a16:creationId xmlns:a16="http://schemas.microsoft.com/office/drawing/2014/main" id="{C44D034B-DC63-8ADE-4901-44D1D896C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4" r="9666"/>
          <a:stretch>
            <a:fillRect/>
          </a:stretch>
        </p:blipFill>
        <p:spPr bwMode="auto">
          <a:xfrm>
            <a:off x="5518686" y="955849"/>
            <a:ext cx="6492155" cy="4944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36563D3-F665-1320-472E-38484BE3421C}"/>
              </a:ext>
            </a:extLst>
          </p:cNvPr>
          <p:cNvSpPr/>
          <p:nvPr/>
        </p:nvSpPr>
        <p:spPr>
          <a:xfrm>
            <a:off x="2627878" y="2787186"/>
            <a:ext cx="4565657" cy="3129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99" b="1" dirty="0">
              <a:solidFill>
                <a:prstClr val="black"/>
              </a:solidFill>
              <a:latin typeface="Calibri"/>
            </a:endParaRPr>
          </a:p>
          <a:p>
            <a:pPr algn="ctr"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99" b="1" dirty="0">
                <a:solidFill>
                  <a:prstClr val="black"/>
                </a:solidFill>
                <a:latin typeface="Calibri"/>
              </a:rPr>
              <a:t>Moderate Alcohol Withdrawal </a:t>
            </a:r>
          </a:p>
          <a:p>
            <a:pPr algn="ctr"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99" dirty="0">
                <a:solidFill>
                  <a:prstClr val="black"/>
                </a:solidFill>
                <a:latin typeface="Calibri"/>
              </a:rPr>
              <a:t>Continue until calm and awake</a:t>
            </a:r>
          </a:p>
          <a:p>
            <a:pPr algn="ctr"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99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17CF99-0203-B402-C45D-3DE59E6EC71D}"/>
              </a:ext>
            </a:extLst>
          </p:cNvPr>
          <p:cNvSpPr/>
          <p:nvPr/>
        </p:nvSpPr>
        <p:spPr>
          <a:xfrm>
            <a:off x="2636337" y="3093820"/>
            <a:ext cx="4565657" cy="10235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99" b="1" dirty="0">
              <a:solidFill>
                <a:prstClr val="black"/>
              </a:solidFill>
              <a:latin typeface="Calibri"/>
            </a:endParaRPr>
          </a:p>
          <a:p>
            <a:pPr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99" b="1" dirty="0">
                <a:solidFill>
                  <a:prstClr val="black"/>
                </a:solidFill>
                <a:latin typeface="Calibri"/>
              </a:rPr>
              <a:t>Choose 1 of the following options, repeat every 30 min as needed</a:t>
            </a:r>
          </a:p>
          <a:p>
            <a:pPr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99" b="1" dirty="0">
                <a:solidFill>
                  <a:prstClr val="black"/>
                </a:solidFill>
                <a:latin typeface="Calibri"/>
              </a:rPr>
              <a:t>Max dose 15 mg/kg</a:t>
            </a:r>
          </a:p>
          <a:p>
            <a:pPr marL="285486" indent="-285486" defTabSz="609036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romanLcPeriod"/>
              <a:defRPr/>
            </a:pPr>
            <a:r>
              <a:rPr lang="en-US" sz="1066" dirty="0">
                <a:solidFill>
                  <a:prstClr val="black"/>
                </a:solidFill>
                <a:latin typeface="Calibri"/>
              </a:rPr>
              <a:t>Phenobarbital 130mg slow IV push for mild symptoms (CIWA 8-10)</a:t>
            </a:r>
          </a:p>
          <a:p>
            <a:pPr marL="285486" indent="-285486" defTabSz="609036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romanLcPeriod" startAt="2"/>
              <a:defRPr/>
            </a:pPr>
            <a:r>
              <a:rPr lang="en-US" sz="1066" dirty="0">
                <a:solidFill>
                  <a:prstClr val="black"/>
                </a:solidFill>
                <a:latin typeface="Calibri"/>
              </a:rPr>
              <a:t>Phenobarbital 260mg slow IV push moderate symptoms CIWA (11-15)</a:t>
            </a:r>
          </a:p>
          <a:p>
            <a:pPr marL="285486" indent="-285486" defTabSz="609036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romanLcPeriod" startAt="2"/>
              <a:defRPr/>
            </a:pPr>
            <a:r>
              <a:rPr lang="en-US" sz="1066" dirty="0">
                <a:solidFill>
                  <a:prstClr val="black"/>
                </a:solidFill>
                <a:latin typeface="Calibri"/>
              </a:rPr>
              <a:t>Consider 5mg/kg load if anticipating DC</a:t>
            </a:r>
          </a:p>
          <a:p>
            <a:pPr marL="285486" indent="-285486" defTabSz="609036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romanLcPeriod" startAt="2"/>
              <a:defRPr/>
            </a:pPr>
            <a:r>
              <a:rPr lang="en-US" sz="1066" dirty="0">
                <a:solidFill>
                  <a:prstClr val="black"/>
                </a:solidFill>
                <a:latin typeface="Calibri"/>
              </a:rPr>
              <a:t>Consider 10mg/kg load if needed/ tolerated in past and titrate as above</a:t>
            </a:r>
          </a:p>
          <a:p>
            <a:pPr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99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EF69E4-70CE-5787-71C3-62093449F92C}"/>
              </a:ext>
            </a:extLst>
          </p:cNvPr>
          <p:cNvSpPr/>
          <p:nvPr/>
        </p:nvSpPr>
        <p:spPr>
          <a:xfrm>
            <a:off x="2636337" y="4113109"/>
            <a:ext cx="2226789" cy="18842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99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8BD620-F833-FDD1-0616-ACCB6D4D0FBB}"/>
              </a:ext>
            </a:extLst>
          </p:cNvPr>
          <p:cNvSpPr/>
          <p:nvPr/>
        </p:nvSpPr>
        <p:spPr>
          <a:xfrm>
            <a:off x="6193277" y="4106765"/>
            <a:ext cx="1000258" cy="18905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99" b="1" dirty="0">
                <a:solidFill>
                  <a:prstClr val="black"/>
                </a:solidFill>
                <a:latin typeface="Calibri"/>
              </a:rPr>
              <a:t>NOT IMPROVED: Admit</a:t>
            </a:r>
          </a:p>
          <a:p>
            <a:pPr algn="ctr"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99" dirty="0">
                <a:solidFill>
                  <a:prstClr val="black"/>
                </a:solidFill>
                <a:latin typeface="Calibri"/>
              </a:rPr>
              <a:t>Inpatient Treatment Pathway</a:t>
            </a:r>
          </a:p>
          <a:p>
            <a:pPr algn="ctr"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99" dirty="0">
                <a:solidFill>
                  <a:prstClr val="black"/>
                </a:solidFill>
                <a:latin typeface="Calibri"/>
              </a:rPr>
              <a:t>Notify ED CM: ROAD pt being admitted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98A0B59-F476-1CED-1487-A25610903D1F}"/>
              </a:ext>
            </a:extLst>
          </p:cNvPr>
          <p:cNvSpPr/>
          <p:nvPr/>
        </p:nvSpPr>
        <p:spPr>
          <a:xfrm>
            <a:off x="7428267" y="2804104"/>
            <a:ext cx="4421856" cy="3510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99" dirty="0">
              <a:solidFill>
                <a:prstClr val="black"/>
              </a:solidFill>
              <a:latin typeface="Calibri"/>
            </a:endParaRPr>
          </a:p>
          <a:p>
            <a:pPr algn="ctr"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99" b="1" dirty="0">
                <a:solidFill>
                  <a:prstClr val="black"/>
                </a:solidFill>
                <a:latin typeface="Calibri"/>
              </a:rPr>
              <a:t>Severe Alcohol Withdrawal: Admission expected</a:t>
            </a:r>
          </a:p>
          <a:p>
            <a:pPr algn="ctr"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99" dirty="0">
                <a:solidFill>
                  <a:prstClr val="black"/>
                </a:solidFill>
                <a:latin typeface="Calibri"/>
              </a:rPr>
              <a:t>Continue until calm and awake</a:t>
            </a:r>
          </a:p>
          <a:p>
            <a:pPr algn="ctr"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99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A20F73-3FDB-720A-261E-2826EFFBA6D6}"/>
              </a:ext>
            </a:extLst>
          </p:cNvPr>
          <p:cNvSpPr/>
          <p:nvPr/>
        </p:nvSpPr>
        <p:spPr>
          <a:xfrm>
            <a:off x="7409235" y="3157262"/>
            <a:ext cx="2049152" cy="2579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99" dirty="0">
                <a:solidFill>
                  <a:prstClr val="black"/>
                </a:solidFill>
                <a:latin typeface="Calibri"/>
              </a:rPr>
              <a:t>Received benzodiazepine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534B94C-FB00-6042-D3DE-ABE28211F5F5}"/>
              </a:ext>
            </a:extLst>
          </p:cNvPr>
          <p:cNvSpPr/>
          <p:nvPr/>
        </p:nvSpPr>
        <p:spPr>
          <a:xfrm>
            <a:off x="9471076" y="3155146"/>
            <a:ext cx="2374818" cy="26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99" dirty="0">
                <a:solidFill>
                  <a:prstClr val="black"/>
                </a:solidFill>
                <a:latin typeface="Calibri"/>
              </a:rPr>
              <a:t>Did NOT receive benzodiazepine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75D0F82-27EF-F6B8-6259-52F171A7B2EE}"/>
              </a:ext>
            </a:extLst>
          </p:cNvPr>
          <p:cNvSpPr/>
          <p:nvPr/>
        </p:nvSpPr>
        <p:spPr>
          <a:xfrm>
            <a:off x="7409235" y="3398339"/>
            <a:ext cx="2063956" cy="7549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99" dirty="0">
                <a:solidFill>
                  <a:prstClr val="black"/>
                </a:solidFill>
                <a:latin typeface="Calibri"/>
              </a:rPr>
              <a:t>IV Phenobarbital Titration:</a:t>
            </a:r>
          </a:p>
          <a:p>
            <a:pPr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99" dirty="0">
                <a:solidFill>
                  <a:prstClr val="black"/>
                </a:solidFill>
                <a:latin typeface="Calibri"/>
              </a:rPr>
              <a:t>260mg slow IV push PRN</a:t>
            </a:r>
          </a:p>
          <a:p>
            <a:pPr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99" b="1" dirty="0">
                <a:solidFill>
                  <a:prstClr val="black"/>
                </a:solidFill>
                <a:latin typeface="Calibri"/>
              </a:rPr>
              <a:t>Max dose 15 mg/kg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6EE82E4-D5F2-8738-F952-EBC75355CB8E}"/>
              </a:ext>
            </a:extLst>
          </p:cNvPr>
          <p:cNvSpPr/>
          <p:nvPr/>
        </p:nvSpPr>
        <p:spPr>
          <a:xfrm>
            <a:off x="9456273" y="3411026"/>
            <a:ext cx="2374817" cy="7422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199" dirty="0">
              <a:solidFill>
                <a:prstClr val="black"/>
              </a:solidFill>
              <a:latin typeface="Calibri"/>
            </a:endParaRPr>
          </a:p>
          <a:p>
            <a:pPr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99" dirty="0">
                <a:solidFill>
                  <a:prstClr val="black"/>
                </a:solidFill>
                <a:latin typeface="Calibri"/>
              </a:rPr>
              <a:t>IV Phenobarbital Load:</a:t>
            </a:r>
          </a:p>
          <a:p>
            <a:pPr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99" dirty="0">
                <a:solidFill>
                  <a:prstClr val="black"/>
                </a:solidFill>
                <a:latin typeface="Calibri"/>
              </a:rPr>
              <a:t>10mg/kg infused over 30 min</a:t>
            </a:r>
          </a:p>
          <a:p>
            <a:pPr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99" dirty="0">
                <a:solidFill>
                  <a:prstClr val="black"/>
                </a:solidFill>
                <a:latin typeface="Calibri"/>
              </a:rPr>
              <a:t>Wait 30 min for additional Rx</a:t>
            </a:r>
          </a:p>
          <a:p>
            <a:pPr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99" b="1" dirty="0">
                <a:solidFill>
                  <a:prstClr val="black"/>
                </a:solidFill>
                <a:latin typeface="Calibri"/>
              </a:rPr>
              <a:t>Max dose 15 mg/kg</a:t>
            </a:r>
          </a:p>
          <a:p>
            <a:pPr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199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2217EDB-64B8-0C86-83E0-799005BA6573}"/>
              </a:ext>
            </a:extLst>
          </p:cNvPr>
          <p:cNvSpPr/>
          <p:nvPr/>
        </p:nvSpPr>
        <p:spPr>
          <a:xfrm>
            <a:off x="7407120" y="4144829"/>
            <a:ext cx="4423970" cy="2199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99" b="1" dirty="0">
                <a:solidFill>
                  <a:prstClr val="black"/>
                </a:solidFill>
                <a:latin typeface="Calibri"/>
              </a:rPr>
              <a:t>Admit to Hospital Medicine or consider Valley Vista if appropriate</a:t>
            </a:r>
          </a:p>
        </p:txBody>
      </p:sp>
      <p:sp>
        <p:nvSpPr>
          <p:cNvPr id="22540" name="TextBox 25">
            <a:extLst>
              <a:ext uri="{FF2B5EF4-FFF2-40B4-BE49-F238E27FC236}">
                <a16:creationId xmlns:a16="http://schemas.microsoft.com/office/drawing/2014/main" id="{D572A392-0896-8322-A78E-6F5164358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0009" y="-14803"/>
            <a:ext cx="6558655" cy="584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09036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599" b="1">
                <a:solidFill>
                  <a:prstClr val="black"/>
                </a:solidFill>
                <a:cs typeface="Arial" panose="020B0604020202020204" pitchFamily="34" charset="0"/>
              </a:rPr>
              <a:t>Central Vermont Medical Center Emergency Department Treatment Guide: </a:t>
            </a:r>
          </a:p>
          <a:p>
            <a:pPr algn="ctr" defTabSz="609036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599" b="1">
                <a:solidFill>
                  <a:prstClr val="black"/>
                </a:solidFill>
                <a:cs typeface="Arial" panose="020B0604020202020204" pitchFamily="34" charset="0"/>
              </a:rPr>
              <a:t>Alcohol Withdrawal Syndrome (AWS) and Alcohol Use Disorder (AUD)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330D03-A95A-EBBB-D4DD-86044E8D9BC8}"/>
              </a:ext>
            </a:extLst>
          </p:cNvPr>
          <p:cNvSpPr txBox="1"/>
          <p:nvPr/>
        </p:nvSpPr>
        <p:spPr>
          <a:xfrm>
            <a:off x="-40884" y="6665562"/>
            <a:ext cx="2423456" cy="23070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99" b="1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Version 7.5 4/18/2024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A4B3EE9-37A3-48B2-D71D-66C34759AC97}"/>
              </a:ext>
            </a:extLst>
          </p:cNvPr>
          <p:cNvSpPr/>
          <p:nvPr/>
        </p:nvSpPr>
        <p:spPr>
          <a:xfrm>
            <a:off x="4414808" y="680937"/>
            <a:ext cx="2994427" cy="14105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99" b="1" dirty="0">
                <a:solidFill>
                  <a:prstClr val="black"/>
                </a:solidFill>
                <a:latin typeface="Calibri"/>
              </a:rPr>
              <a:t>Medical Screening Exam (Physician, APP)</a:t>
            </a:r>
            <a:r>
              <a:rPr lang="en-US" sz="1099" dirty="0">
                <a:solidFill>
                  <a:prstClr val="black"/>
                </a:solidFill>
                <a:latin typeface="Calibri"/>
              </a:rPr>
              <a:t>	</a:t>
            </a:r>
          </a:p>
          <a:p>
            <a:pPr marL="171292" indent="-171292" defTabSz="60903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99" dirty="0">
                <a:solidFill>
                  <a:prstClr val="black"/>
                </a:solidFill>
                <a:latin typeface="Calibri"/>
              </a:rPr>
              <a:t>Assess for acute medical issues/emergencies</a:t>
            </a:r>
          </a:p>
          <a:p>
            <a:pPr marL="171292" indent="-171292" defTabSz="60903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99" dirty="0">
                <a:solidFill>
                  <a:prstClr val="black"/>
                </a:solidFill>
                <a:latin typeface="Calibri"/>
              </a:rPr>
              <a:t>Review labs/AUDIT 10</a:t>
            </a:r>
          </a:p>
          <a:p>
            <a:pPr marL="171292" indent="-171292" defTabSz="60903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99" dirty="0">
                <a:solidFill>
                  <a:prstClr val="black"/>
                </a:solidFill>
                <a:latin typeface="Calibri"/>
              </a:rPr>
              <a:t>Clear for suicidal/homicidal ideation</a:t>
            </a:r>
          </a:p>
          <a:p>
            <a:pPr marL="171292" indent="-171292" defTabSz="60903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99" b="1" dirty="0">
                <a:solidFill>
                  <a:prstClr val="black"/>
                </a:solidFill>
                <a:latin typeface="Calibri"/>
              </a:rPr>
              <a:t>Assess withdrawal risk: by hx, PE, or PAWSS</a:t>
            </a:r>
            <a:r>
              <a:rPr lang="en-US" sz="1099" b="1" baseline="30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en-US" sz="1099" b="1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9C909FA-0A84-23AB-B1C2-80223E244AB0}"/>
              </a:ext>
            </a:extLst>
          </p:cNvPr>
          <p:cNvSpPr/>
          <p:nvPr/>
        </p:nvSpPr>
        <p:spPr>
          <a:xfrm>
            <a:off x="8451786" y="680937"/>
            <a:ext cx="2721631" cy="14083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99" dirty="0">
                <a:solidFill>
                  <a:prstClr val="black"/>
                </a:solidFill>
                <a:latin typeface="Calibri"/>
              </a:rPr>
              <a:t>Medical Screening Exam Complete</a:t>
            </a:r>
          </a:p>
          <a:p>
            <a:pPr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99" b="1" dirty="0">
                <a:solidFill>
                  <a:prstClr val="black"/>
                </a:solidFill>
                <a:latin typeface="Calibri"/>
              </a:rPr>
              <a:t>Assess current clinical status: obtain CIWA</a:t>
            </a:r>
            <a:r>
              <a:rPr lang="en-US" sz="1099" b="1" baseline="30000" dirty="0">
                <a:solidFill>
                  <a:prstClr val="black"/>
                </a:solidFill>
                <a:latin typeface="Calibri"/>
              </a:rPr>
              <a:t>3</a:t>
            </a:r>
          </a:p>
          <a:p>
            <a:pPr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99" i="1" dirty="0">
                <a:solidFill>
                  <a:prstClr val="black"/>
                </a:solidFill>
                <a:latin typeface="Calibri"/>
              </a:rPr>
              <a:t>Per clinical assessment:</a:t>
            </a:r>
          </a:p>
          <a:p>
            <a:pPr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99" i="1" dirty="0">
                <a:solidFill>
                  <a:prstClr val="black"/>
                </a:solidFill>
                <a:latin typeface="Calibri"/>
              </a:rPr>
              <a:t>Thiamine; B12/Mg++; oral multivitamin</a:t>
            </a:r>
            <a:r>
              <a:rPr lang="en-US" sz="1099" i="1">
                <a:solidFill>
                  <a:prstClr val="black"/>
                </a:solidFill>
                <a:latin typeface="Calibri"/>
              </a:rPr>
              <a:t>; antiemetic.,</a:t>
            </a:r>
            <a:r>
              <a:rPr lang="en-US" sz="1099" i="1" dirty="0">
                <a:solidFill>
                  <a:prstClr val="black"/>
                </a:solidFill>
                <a:latin typeface="Calibri"/>
              </a:rPr>
              <a:t>IVFs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F129559-0D66-9BBA-2A38-7410530830DD}"/>
              </a:ext>
            </a:extLst>
          </p:cNvPr>
          <p:cNvSpPr/>
          <p:nvPr/>
        </p:nvSpPr>
        <p:spPr>
          <a:xfrm>
            <a:off x="680232" y="507531"/>
            <a:ext cx="2757580" cy="15860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99" b="1" dirty="0">
                <a:solidFill>
                  <a:prstClr val="black"/>
                </a:solidFill>
                <a:latin typeface="Calibri"/>
              </a:rPr>
              <a:t>Patient presents to ED with AUD/AWS/Intoxication/Requesting Detox</a:t>
            </a:r>
          </a:p>
          <a:p>
            <a:pPr marL="171292" indent="-171292" defTabSz="60903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prstClr val="black"/>
                </a:solidFill>
                <a:latin typeface="Calibri"/>
              </a:rPr>
              <a:t>Triage RN does Audit C</a:t>
            </a:r>
            <a:endParaRPr lang="en-US" sz="1050" b="1" dirty="0">
              <a:solidFill>
                <a:prstClr val="black"/>
              </a:solidFill>
              <a:latin typeface="Calibri"/>
            </a:endParaRPr>
          </a:p>
          <a:p>
            <a:pPr marL="171292" indent="-171292" defTabSz="60903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prstClr val="black"/>
                </a:solidFill>
                <a:latin typeface="Calibri"/>
              </a:rPr>
              <a:t>Use</a:t>
            </a:r>
            <a:r>
              <a:rPr lang="en-US" sz="1050" b="1" dirty="0">
                <a:solidFill>
                  <a:prstClr val="black"/>
                </a:solidFill>
                <a:latin typeface="Calibri"/>
              </a:rPr>
              <a:t> EPIC AUD </a:t>
            </a:r>
            <a:r>
              <a:rPr lang="en-US" sz="1050" dirty="0">
                <a:solidFill>
                  <a:prstClr val="black"/>
                </a:solidFill>
                <a:latin typeface="Calibri"/>
              </a:rPr>
              <a:t>Order set</a:t>
            </a:r>
          </a:p>
          <a:p>
            <a:pPr marL="171292" indent="-171292" defTabSz="60903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prstClr val="black"/>
                </a:solidFill>
                <a:latin typeface="Calibri"/>
              </a:rPr>
              <a:t>Page Recovery Coach (PRS)</a:t>
            </a:r>
          </a:p>
          <a:p>
            <a:pPr marL="628069" lvl="1" indent="-171292" defTabSz="60903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899" b="1" dirty="0">
                <a:solidFill>
                  <a:prstClr val="black"/>
                </a:solidFill>
                <a:latin typeface="Calibri"/>
              </a:rPr>
              <a:t>AUDIT </a:t>
            </a:r>
            <a:r>
              <a:rPr lang="en-US" sz="899" b="1" baseline="30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899" b="1" dirty="0">
                <a:solidFill>
                  <a:prstClr val="black"/>
                </a:solidFill>
                <a:latin typeface="Calibri"/>
              </a:rPr>
              <a:t>screening</a:t>
            </a:r>
          </a:p>
          <a:p>
            <a:pPr marL="628069" lvl="1" indent="-171292" defTabSz="60903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899" b="1" dirty="0">
                <a:solidFill>
                  <a:prstClr val="black"/>
                </a:solidFill>
                <a:latin typeface="Calibri"/>
              </a:rPr>
              <a:t>Enroll/Consent for ROAD</a:t>
            </a:r>
            <a:endParaRPr lang="en-US" sz="899" dirty="0">
              <a:solidFill>
                <a:prstClr val="black"/>
              </a:solidFill>
              <a:latin typeface="Calibri"/>
            </a:endParaRPr>
          </a:p>
          <a:p>
            <a:pPr marL="171292" indent="-171292" defTabSz="60903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prstClr val="black"/>
                </a:solidFill>
                <a:latin typeface="Calibri"/>
              </a:rPr>
              <a:t>Order Baseline Labs: </a:t>
            </a:r>
            <a:r>
              <a:rPr lang="en-US" sz="999" dirty="0">
                <a:solidFill>
                  <a:prstClr val="black"/>
                </a:solidFill>
                <a:latin typeface="Calibri"/>
              </a:rPr>
              <a:t>CBC,CMP,GGT,UDS, hCG</a:t>
            </a:r>
          </a:p>
        </p:txBody>
      </p:sp>
      <p:sp>
        <p:nvSpPr>
          <p:cNvPr id="33" name="Down Arrow 32">
            <a:extLst>
              <a:ext uri="{FF2B5EF4-FFF2-40B4-BE49-F238E27FC236}">
                <a16:creationId xmlns:a16="http://schemas.microsoft.com/office/drawing/2014/main" id="{E425CA25-EFB7-369F-9E1B-C32346A0A71F}"/>
              </a:ext>
            </a:extLst>
          </p:cNvPr>
          <p:cNvSpPr/>
          <p:nvPr/>
        </p:nvSpPr>
        <p:spPr>
          <a:xfrm rot="16200000">
            <a:off x="3543547" y="1215959"/>
            <a:ext cx="336239" cy="526563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398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C2B5514-B7CE-3834-5432-E37A9FB30297}"/>
              </a:ext>
            </a:extLst>
          </p:cNvPr>
          <p:cNvSpPr/>
          <p:nvPr/>
        </p:nvSpPr>
        <p:spPr>
          <a:xfrm>
            <a:off x="217110" y="3231275"/>
            <a:ext cx="2165462" cy="27660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292" indent="-171292" defTabSz="60903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1099" b="1" dirty="0">
              <a:solidFill>
                <a:prstClr val="black"/>
              </a:solidFill>
              <a:latin typeface="Calibri"/>
            </a:endParaRPr>
          </a:p>
          <a:p>
            <a:pPr marL="171292" indent="-171292" defTabSz="60903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1099" b="1" dirty="0">
              <a:solidFill>
                <a:prstClr val="black"/>
              </a:solidFill>
              <a:latin typeface="Calibri"/>
            </a:endParaRPr>
          </a:p>
          <a:p>
            <a:pPr marL="171292" indent="-171292" defTabSz="60903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99" b="1" dirty="0">
                <a:solidFill>
                  <a:prstClr val="black"/>
                </a:solidFill>
                <a:latin typeface="Calibri"/>
              </a:rPr>
              <a:t>Medication Considerations*</a:t>
            </a:r>
          </a:p>
          <a:p>
            <a:pPr marL="171292" indent="-171292" defTabSz="60903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99" dirty="0">
                <a:solidFill>
                  <a:prstClr val="black"/>
                </a:solidFill>
                <a:latin typeface="Calibri"/>
              </a:rPr>
              <a:t>Acamprosate 666mg TID</a:t>
            </a:r>
          </a:p>
          <a:p>
            <a:pPr marL="171292" indent="-171292" defTabSz="60903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99" dirty="0">
                <a:solidFill>
                  <a:prstClr val="black"/>
                </a:solidFill>
                <a:latin typeface="Calibri"/>
              </a:rPr>
              <a:t>Gabapentin 600-900 mg TID           (1</a:t>
            </a:r>
            <a:r>
              <a:rPr lang="en-US" sz="1099" baseline="30000" dirty="0">
                <a:solidFill>
                  <a:prstClr val="black"/>
                </a:solidFill>
                <a:latin typeface="Calibri"/>
              </a:rPr>
              <a:t>st</a:t>
            </a:r>
            <a:r>
              <a:rPr lang="en-US" sz="1099" dirty="0">
                <a:solidFill>
                  <a:prstClr val="black"/>
                </a:solidFill>
                <a:latin typeface="Calibri"/>
              </a:rPr>
              <a:t> dose in ED + go-pack + RX</a:t>
            </a:r>
          </a:p>
          <a:p>
            <a:pPr marL="171292" indent="-171292" defTabSz="60903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99" dirty="0">
                <a:solidFill>
                  <a:prstClr val="black"/>
                </a:solidFill>
                <a:latin typeface="Calibri"/>
              </a:rPr>
              <a:t>Naltrexone** 50 mg q d + RX</a:t>
            </a:r>
          </a:p>
          <a:p>
            <a:pPr marL="171292" indent="-171292" defTabSz="60903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99" dirty="0">
                <a:solidFill>
                  <a:prstClr val="black"/>
                </a:solidFill>
                <a:latin typeface="Calibri"/>
              </a:rPr>
              <a:t>Topamax 25mg BID x 1 wk. </a:t>
            </a:r>
          </a:p>
          <a:p>
            <a:pPr marL="171292" indent="-171292" defTabSz="60903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99" dirty="0">
                <a:solidFill>
                  <a:prstClr val="black"/>
                </a:solidFill>
                <a:latin typeface="Calibri"/>
              </a:rPr>
              <a:t>then 75mg BID</a:t>
            </a:r>
          </a:p>
          <a:p>
            <a:pPr marL="171292" indent="-171292" defTabSz="60903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99" dirty="0">
                <a:solidFill>
                  <a:prstClr val="black"/>
                </a:solidFill>
                <a:latin typeface="Calibri"/>
              </a:rPr>
              <a:t>PRS engagement in ED </a:t>
            </a:r>
          </a:p>
          <a:p>
            <a:pPr marL="171292" indent="-171292" defTabSz="60903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99" dirty="0">
                <a:solidFill>
                  <a:prstClr val="black"/>
                </a:solidFill>
                <a:latin typeface="Calibri"/>
              </a:rPr>
              <a:t>Follow up at PCP or</a:t>
            </a:r>
          </a:p>
          <a:p>
            <a:pPr marL="628069" lvl="1" indent="-171292" defTabSz="60903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899" dirty="0">
                <a:solidFill>
                  <a:prstClr val="black"/>
                </a:solidFill>
                <a:latin typeface="Calibri"/>
              </a:rPr>
              <a:t>Treatment Associates (TA)</a:t>
            </a:r>
          </a:p>
          <a:p>
            <a:pPr marL="628069" lvl="1" indent="-171292" defTabSz="60903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899" dirty="0">
                <a:solidFill>
                  <a:prstClr val="black"/>
                </a:solidFill>
                <a:latin typeface="Calibri"/>
              </a:rPr>
              <a:t>Better Life Partners (BLP</a:t>
            </a:r>
            <a:r>
              <a:rPr lang="en-US" sz="1099" dirty="0">
                <a:solidFill>
                  <a:prstClr val="black"/>
                </a:solidFill>
                <a:latin typeface="Calibri"/>
              </a:rPr>
              <a:t>)</a:t>
            </a:r>
          </a:p>
          <a:p>
            <a:pPr marL="171292" indent="-171292" defTabSz="60903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99" dirty="0">
                <a:solidFill>
                  <a:prstClr val="black"/>
                </a:solidFill>
                <a:latin typeface="Calibri"/>
              </a:rPr>
              <a:t>CC f/u  Provider in EPIC AVS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368545-6865-FE8F-25F0-B81C2C3ECA89}"/>
              </a:ext>
            </a:extLst>
          </p:cNvPr>
          <p:cNvSpPr txBox="1"/>
          <p:nvPr/>
        </p:nvSpPr>
        <p:spPr>
          <a:xfrm>
            <a:off x="7859667" y="6646531"/>
            <a:ext cx="4342856" cy="24609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99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Pathway based on Erik Anderson MD’s work @ Northern Navajo Medical Center</a:t>
            </a:r>
          </a:p>
        </p:txBody>
      </p:sp>
      <p:sp>
        <p:nvSpPr>
          <p:cNvPr id="22548" name="TextBox 20">
            <a:extLst>
              <a:ext uri="{FF2B5EF4-FFF2-40B4-BE49-F238E27FC236}">
                <a16:creationId xmlns:a16="http://schemas.microsoft.com/office/drawing/2014/main" id="{973177A9-FB51-282B-13BB-0142675CEF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750" y="1300547"/>
            <a:ext cx="391220" cy="461345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09036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398">
                <a:solidFill>
                  <a:prstClr val="white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22549" name="TextBox 35">
            <a:extLst>
              <a:ext uri="{FF2B5EF4-FFF2-40B4-BE49-F238E27FC236}">
                <a16:creationId xmlns:a16="http://schemas.microsoft.com/office/drawing/2014/main" id="{1AB2CBBA-E239-EF09-8DFF-55A9FAEAD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6668" y="1300547"/>
            <a:ext cx="391222" cy="461345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09036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398">
                <a:solidFill>
                  <a:prstClr val="white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22550" name="TextBox 36">
            <a:extLst>
              <a:ext uri="{FF2B5EF4-FFF2-40B4-BE49-F238E27FC236}">
                <a16:creationId xmlns:a16="http://schemas.microsoft.com/office/drawing/2014/main" id="{0DBAA8C5-8D7D-2065-DBC0-21046AEA02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5008" y="1323808"/>
            <a:ext cx="416598" cy="461345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09036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398">
                <a:solidFill>
                  <a:prstClr val="white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8061167-B6F8-D0E1-B022-BE7D4C6C1005}"/>
              </a:ext>
            </a:extLst>
          </p:cNvPr>
          <p:cNvSpPr txBox="1"/>
          <p:nvPr/>
        </p:nvSpPr>
        <p:spPr>
          <a:xfrm>
            <a:off x="1137010" y="2127397"/>
            <a:ext cx="410253" cy="307648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/>
          <a:p>
            <a:pPr algn="ctr"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99" dirty="0">
                <a:solidFill>
                  <a:prstClr val="whit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3a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6CB8629-ECC7-42EA-E0D3-45893AD06789}"/>
              </a:ext>
            </a:extLst>
          </p:cNvPr>
          <p:cNvSpPr txBox="1"/>
          <p:nvPr/>
        </p:nvSpPr>
        <p:spPr>
          <a:xfrm>
            <a:off x="4719325" y="2131627"/>
            <a:ext cx="480038" cy="307648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/>
          <a:p>
            <a:pPr algn="ctr"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99" dirty="0">
                <a:solidFill>
                  <a:prstClr val="whit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3b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4EC4E98-D335-4749-60E3-56928B010783}"/>
              </a:ext>
            </a:extLst>
          </p:cNvPr>
          <p:cNvSpPr txBox="1"/>
          <p:nvPr/>
        </p:nvSpPr>
        <p:spPr>
          <a:xfrm>
            <a:off x="9399175" y="2135856"/>
            <a:ext cx="480040" cy="307648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/>
          <a:p>
            <a:pPr algn="ctr"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99" dirty="0">
                <a:solidFill>
                  <a:prstClr val="whit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3c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27B6299-2AC0-10DB-F0C7-37829BAD6696}"/>
              </a:ext>
            </a:extLst>
          </p:cNvPr>
          <p:cNvSpPr/>
          <p:nvPr/>
        </p:nvSpPr>
        <p:spPr>
          <a:xfrm>
            <a:off x="7407120" y="4388021"/>
            <a:ext cx="4423970" cy="16219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999" b="1" dirty="0">
              <a:solidFill>
                <a:prstClr val="black"/>
              </a:solidFill>
              <a:latin typeface="Calibri"/>
            </a:endParaRPr>
          </a:p>
          <a:p>
            <a:pPr algn="ctr"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dirty="0">
                <a:solidFill>
                  <a:prstClr val="black"/>
                </a:solidFill>
                <a:latin typeface="Calibri"/>
              </a:rPr>
              <a:t>If social factors lead to self directed discharge (AMA):</a:t>
            </a:r>
          </a:p>
          <a:p>
            <a:pPr marL="171292" indent="-171292" defTabSz="60903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prstClr val="black"/>
                </a:solidFill>
                <a:latin typeface="Calibri"/>
              </a:rPr>
              <a:t>Offer ED Re-check in 24 hrs/secure chat PCP/ ED APP F/U re: follow up</a:t>
            </a:r>
          </a:p>
          <a:p>
            <a:pPr marL="171292" indent="-171292" defTabSz="60903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prstClr val="black"/>
                </a:solidFill>
                <a:latin typeface="Calibri"/>
              </a:rPr>
              <a:t>Inform or secure chat ED Care Management re: follow up </a:t>
            </a:r>
          </a:p>
          <a:p>
            <a:pPr marL="171292" indent="-171292" defTabSz="60903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prstClr val="black"/>
                </a:solidFill>
                <a:latin typeface="Calibri"/>
              </a:rPr>
              <a:t>AMA form/ risk benefit discussion/alternative plan/document</a:t>
            </a:r>
          </a:p>
          <a:p>
            <a:pPr marL="171292" indent="-171292" defTabSz="60903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prstClr val="black"/>
                </a:solidFill>
                <a:latin typeface="Calibri"/>
              </a:rPr>
              <a:t>DC Medications*/RX  should always be considered and encouraged</a:t>
            </a:r>
          </a:p>
          <a:p>
            <a:pPr marL="171292" indent="-171292" defTabSz="60903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prstClr val="black"/>
                </a:solidFill>
                <a:latin typeface="Calibri"/>
              </a:rPr>
              <a:t>PRS engagement in ED </a:t>
            </a:r>
          </a:p>
          <a:p>
            <a:pPr marL="171292" indent="-171292" defTabSz="60903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prstClr val="black"/>
                </a:solidFill>
                <a:latin typeface="Calibri"/>
              </a:rPr>
              <a:t>Follow up at PCP or</a:t>
            </a:r>
          </a:p>
          <a:p>
            <a:pPr marL="628069" lvl="1" indent="-171292" defTabSz="60903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932" dirty="0">
                <a:solidFill>
                  <a:prstClr val="black"/>
                </a:solidFill>
                <a:latin typeface="Calibri"/>
              </a:rPr>
              <a:t>Treatment Associates (TA)</a:t>
            </a:r>
          </a:p>
          <a:p>
            <a:pPr marL="628069" lvl="1" indent="-171292" defTabSz="60903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932" dirty="0">
                <a:solidFill>
                  <a:prstClr val="black"/>
                </a:solidFill>
                <a:latin typeface="Calibri"/>
              </a:rPr>
              <a:t>Better Life Partners (BLP)</a:t>
            </a:r>
          </a:p>
          <a:p>
            <a:pPr marL="171292" indent="-171292" defTabSz="60903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prstClr val="black"/>
                </a:solidFill>
                <a:latin typeface="Calibri"/>
              </a:rPr>
              <a:t>CC f/u  Provider in EPIC AVS</a:t>
            </a:r>
          </a:p>
          <a:p>
            <a:pPr marL="171292" indent="-171292" defTabSz="60903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1099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Down Arrow 55">
            <a:extLst>
              <a:ext uri="{FF2B5EF4-FFF2-40B4-BE49-F238E27FC236}">
                <a16:creationId xmlns:a16="http://schemas.microsoft.com/office/drawing/2014/main" id="{C1C1951E-C5AD-DB75-8E85-AC56838DC693}"/>
              </a:ext>
            </a:extLst>
          </p:cNvPr>
          <p:cNvSpPr/>
          <p:nvPr/>
        </p:nvSpPr>
        <p:spPr>
          <a:xfrm rot="16200000">
            <a:off x="7523429" y="1222302"/>
            <a:ext cx="336238" cy="526563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398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7" name="Down Arrow 56">
            <a:extLst>
              <a:ext uri="{FF2B5EF4-FFF2-40B4-BE49-F238E27FC236}">
                <a16:creationId xmlns:a16="http://schemas.microsoft.com/office/drawing/2014/main" id="{779AF274-621B-6336-D10E-5BB5E2C96384}"/>
              </a:ext>
            </a:extLst>
          </p:cNvPr>
          <p:cNvSpPr/>
          <p:nvPr/>
        </p:nvSpPr>
        <p:spPr>
          <a:xfrm rot="16200000">
            <a:off x="11255890" y="1222302"/>
            <a:ext cx="336238" cy="52656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398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705C552-E22D-2C95-FF97-A850D950835D}"/>
              </a:ext>
            </a:extLst>
          </p:cNvPr>
          <p:cNvSpPr/>
          <p:nvPr/>
        </p:nvSpPr>
        <p:spPr>
          <a:xfrm>
            <a:off x="217110" y="2491128"/>
            <a:ext cx="2165462" cy="31932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99" b="1" dirty="0">
                <a:solidFill>
                  <a:prstClr val="white"/>
                </a:solidFill>
                <a:latin typeface="Calibri"/>
              </a:rPr>
              <a:t>CIWA &lt; 8: DISCHARGE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09336D4-6F2E-4BA3-6226-77DE5A540E6C}"/>
              </a:ext>
            </a:extLst>
          </p:cNvPr>
          <p:cNvSpPr/>
          <p:nvPr/>
        </p:nvSpPr>
        <p:spPr>
          <a:xfrm>
            <a:off x="2627878" y="2484784"/>
            <a:ext cx="4565657" cy="3066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99" b="1" dirty="0">
              <a:solidFill>
                <a:prstClr val="white"/>
              </a:solidFill>
              <a:latin typeface="Calibri"/>
            </a:endParaRPr>
          </a:p>
          <a:p>
            <a:pPr algn="ctr"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99" b="1" dirty="0">
                <a:solidFill>
                  <a:prstClr val="white"/>
                </a:solidFill>
                <a:latin typeface="Calibri"/>
              </a:rPr>
              <a:t>CIWA 8-15: TREAT</a:t>
            </a:r>
          </a:p>
          <a:p>
            <a:pPr algn="ctr"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99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07831FC0-F42D-93D5-D9A4-EE90DD7A553C}"/>
              </a:ext>
            </a:extLst>
          </p:cNvPr>
          <p:cNvSpPr/>
          <p:nvPr/>
        </p:nvSpPr>
        <p:spPr>
          <a:xfrm>
            <a:off x="7430382" y="2491127"/>
            <a:ext cx="4421855" cy="30663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99" b="1" dirty="0">
              <a:solidFill>
                <a:prstClr val="white"/>
              </a:solidFill>
              <a:latin typeface="Calibri"/>
            </a:endParaRPr>
          </a:p>
          <a:p>
            <a:pPr algn="ctr"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99" b="1" dirty="0">
                <a:solidFill>
                  <a:prstClr val="white"/>
                </a:solidFill>
                <a:latin typeface="Calibri"/>
              </a:rPr>
              <a:t>CIWA &gt;15: TREAT</a:t>
            </a:r>
          </a:p>
          <a:p>
            <a:pPr algn="ctr"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99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A952F95-1079-C678-A653-D817A162AF36}"/>
              </a:ext>
            </a:extLst>
          </p:cNvPr>
          <p:cNvSpPr/>
          <p:nvPr/>
        </p:nvSpPr>
        <p:spPr>
          <a:xfrm>
            <a:off x="217110" y="2831596"/>
            <a:ext cx="2165462" cy="4017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99" b="1" dirty="0">
              <a:solidFill>
                <a:prstClr val="black"/>
              </a:solidFill>
              <a:latin typeface="Calibri"/>
            </a:endParaRPr>
          </a:p>
          <a:p>
            <a:pPr algn="ctr"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99" b="1" dirty="0">
                <a:solidFill>
                  <a:prstClr val="black"/>
                </a:solidFill>
                <a:latin typeface="Calibri"/>
              </a:rPr>
              <a:t>If last drink &lt;72 h consider 24 h ED re-check</a:t>
            </a:r>
          </a:p>
          <a:p>
            <a:pPr algn="ctr"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99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4CF032-86AB-330C-007F-439585975A94}"/>
              </a:ext>
            </a:extLst>
          </p:cNvPr>
          <p:cNvSpPr/>
          <p:nvPr/>
        </p:nvSpPr>
        <p:spPr>
          <a:xfrm>
            <a:off x="4863125" y="4117339"/>
            <a:ext cx="1317463" cy="18799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398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0DD1A5-CCBE-BD53-6B37-E4FCC76180D1}"/>
              </a:ext>
            </a:extLst>
          </p:cNvPr>
          <p:cNvSpPr/>
          <p:nvPr/>
        </p:nvSpPr>
        <p:spPr>
          <a:xfrm>
            <a:off x="8263577" y="6020577"/>
            <a:ext cx="3569628" cy="6449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99" b="1" dirty="0">
                <a:solidFill>
                  <a:prstClr val="black"/>
                </a:solidFill>
                <a:latin typeface="Calibri"/>
              </a:rPr>
              <a:t>ALWAYS SECURE CHAT ED Care mgmt. for all  pts that f/u with TA, BLP or PCP (especially after hrs) to facilitate linkage to service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52C14F-5AC0-53E6-BDEB-B3DE3577AE13}"/>
              </a:ext>
            </a:extLst>
          </p:cNvPr>
          <p:cNvSpPr txBox="1"/>
          <p:nvPr/>
        </p:nvSpPr>
        <p:spPr>
          <a:xfrm>
            <a:off x="261191" y="3241850"/>
            <a:ext cx="2079415" cy="4306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99" b="1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Minimal Alcohol Withdrawal</a:t>
            </a:r>
          </a:p>
          <a:p>
            <a:pPr algn="ctr"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99" b="1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Interest in quitting/cutting back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4C2A41-729F-C2D5-AF40-174994D42AC3}"/>
              </a:ext>
            </a:extLst>
          </p:cNvPr>
          <p:cNvSpPr txBox="1"/>
          <p:nvPr/>
        </p:nvSpPr>
        <p:spPr>
          <a:xfrm>
            <a:off x="4334448" y="6240506"/>
            <a:ext cx="216726" cy="2614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99" b="1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398" b="1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83D6C79-C659-4920-E95E-0E47194234BA}"/>
              </a:ext>
            </a:extLst>
          </p:cNvPr>
          <p:cNvSpPr/>
          <p:nvPr/>
        </p:nvSpPr>
        <p:spPr>
          <a:xfrm>
            <a:off x="4089143" y="6020577"/>
            <a:ext cx="4174435" cy="6449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99" b="1" dirty="0">
                <a:solidFill>
                  <a:sysClr val="windowText" lastClr="000000"/>
                </a:solidFill>
                <a:latin typeface="Calibri"/>
              </a:rPr>
              <a:t>Medication Considerations</a:t>
            </a:r>
          </a:p>
          <a:p>
            <a:pPr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99" b="1" dirty="0">
                <a:solidFill>
                  <a:sysClr val="windowText" lastClr="000000"/>
                </a:solidFill>
                <a:latin typeface="Calibri"/>
              </a:rPr>
              <a:t>*Best practice to give med in ED and RX 14 d supply at DC</a:t>
            </a:r>
          </a:p>
          <a:p>
            <a:pPr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99" b="1" dirty="0">
                <a:solidFill>
                  <a:sysClr val="windowText" lastClr="000000"/>
                </a:solidFill>
                <a:latin typeface="Calibri"/>
              </a:rPr>
              <a:t>**Naltrexone contraindicated if taking opioids or AST/ALT &gt; 5x nml</a:t>
            </a:r>
          </a:p>
          <a:p>
            <a:pPr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99" b="1" dirty="0">
                <a:solidFill>
                  <a:sysClr val="windowText" lastClr="000000"/>
                </a:solidFill>
                <a:latin typeface="Calibri"/>
              </a:rPr>
              <a:t>*** Phenobarbital is dosed in mg/kg for Ideal Body Weight (IBW)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5D84BF-5325-8207-B2B6-BACB29538CCA}"/>
              </a:ext>
            </a:extLst>
          </p:cNvPr>
          <p:cNvSpPr/>
          <p:nvPr/>
        </p:nvSpPr>
        <p:spPr>
          <a:xfrm>
            <a:off x="208651" y="6020577"/>
            <a:ext cx="3907981" cy="6534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99" b="1" baseline="30000" dirty="0">
                <a:solidFill>
                  <a:sysClr val="windowText" lastClr="000000"/>
                </a:solidFill>
                <a:latin typeface="Calibri"/>
              </a:rPr>
              <a:t>1</a:t>
            </a:r>
            <a:r>
              <a:rPr lang="en-US" sz="999" b="1" dirty="0">
                <a:solidFill>
                  <a:sysClr val="windowText" lastClr="000000"/>
                </a:solidFill>
                <a:latin typeface="Calibri"/>
              </a:rPr>
              <a:t>AUDIT 10: Alcohol Use Disorders Identification Test: see APPENDIX 1</a:t>
            </a:r>
          </a:p>
          <a:p>
            <a:pPr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99" b="1" baseline="30000" dirty="0">
                <a:solidFill>
                  <a:sysClr val="windowText" lastClr="000000"/>
                </a:solidFill>
                <a:latin typeface="Calibri"/>
              </a:rPr>
              <a:t>2</a:t>
            </a:r>
            <a:r>
              <a:rPr lang="en-US" sz="999" b="1" dirty="0">
                <a:solidFill>
                  <a:sysClr val="windowText" lastClr="000000"/>
                </a:solidFill>
                <a:latin typeface="Calibri"/>
              </a:rPr>
              <a:t>PAWSS: Prediction of Alcohol Withdrawal Severity Scale: see APPENDIX 2</a:t>
            </a:r>
          </a:p>
          <a:p>
            <a:pPr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99" b="1" baseline="30000" dirty="0">
                <a:solidFill>
                  <a:sysClr val="windowText" lastClr="000000"/>
                </a:solidFill>
                <a:latin typeface="Calibri"/>
              </a:rPr>
              <a:t>3</a:t>
            </a:r>
            <a:r>
              <a:rPr lang="en-US" sz="999" b="1" dirty="0">
                <a:solidFill>
                  <a:sysClr val="windowText" lastClr="000000"/>
                </a:solidFill>
                <a:latin typeface="Calibri"/>
              </a:rPr>
              <a:t>CIWA: Clinical Institute Withdrawal Scale: see APPENDIX 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EE12409-107A-AC82-4D98-A6BA372F105B}"/>
              </a:ext>
            </a:extLst>
          </p:cNvPr>
          <p:cNvSpPr txBox="1"/>
          <p:nvPr/>
        </p:nvSpPr>
        <p:spPr>
          <a:xfrm>
            <a:off x="4863125" y="4100421"/>
            <a:ext cx="1325922" cy="17838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99" b="1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Suggested</a:t>
            </a:r>
          </a:p>
          <a:p>
            <a:pPr algn="ctr"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99" b="1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DC Criteria</a:t>
            </a:r>
          </a:p>
          <a:p>
            <a:pPr marL="171292" indent="-171292" defTabSz="60903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99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Awake/Alert</a:t>
            </a:r>
          </a:p>
          <a:p>
            <a:pPr marL="171292" indent="-171292" defTabSz="60903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99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Ambulatory</a:t>
            </a:r>
          </a:p>
          <a:p>
            <a:pPr marL="171292" indent="-171292" defTabSz="60903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99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VSS</a:t>
            </a:r>
          </a:p>
          <a:p>
            <a:pPr marL="171292" indent="-171292" defTabSz="60903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99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Friend or family can observe pt</a:t>
            </a:r>
          </a:p>
          <a:p>
            <a:pPr marL="171292" indent="-171292" defTabSz="60903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99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Encourage 24h ED recheck</a:t>
            </a:r>
          </a:p>
          <a:p>
            <a:pPr marL="171292" indent="-171292" defTabSz="60903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99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Pt. counselled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861FC8F-46C5-DBCD-81A4-2F6A9EECECC5}"/>
              </a:ext>
            </a:extLst>
          </p:cNvPr>
          <p:cNvSpPr txBox="1"/>
          <p:nvPr/>
        </p:nvSpPr>
        <p:spPr>
          <a:xfrm>
            <a:off x="2651141" y="4053898"/>
            <a:ext cx="2260623" cy="19974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Improved: Discharge if stable</a:t>
            </a:r>
          </a:p>
          <a:p>
            <a:pPr marL="171292" indent="-171292" defTabSz="60903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50" b="1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Medication Considerations*</a:t>
            </a:r>
          </a:p>
          <a:p>
            <a:pPr marL="171292" indent="-171292" defTabSz="60903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Acamprosate 666mg TID</a:t>
            </a:r>
          </a:p>
          <a:p>
            <a:pPr marL="171292" indent="-171292" defTabSz="60903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Gabapentin 600-900 mg TID</a:t>
            </a:r>
          </a:p>
          <a:p>
            <a:pPr marL="171292" indent="-171292" defTabSz="60903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Naltrexone** 50 mg qd</a:t>
            </a:r>
          </a:p>
          <a:p>
            <a:pPr marL="171292" indent="-171292" defTabSz="60903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Topamax 25mg BID x 1 wk. </a:t>
            </a:r>
          </a:p>
          <a:p>
            <a:pPr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     then 75mg BID</a:t>
            </a:r>
          </a:p>
          <a:p>
            <a:pPr marL="171292" indent="-171292" defTabSz="60903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PRS engagement in ED </a:t>
            </a:r>
          </a:p>
          <a:p>
            <a:pPr marL="171292" indent="-171292" defTabSz="60903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Follow up at PCP or</a:t>
            </a:r>
          </a:p>
          <a:p>
            <a:pPr marL="628069" lvl="1" indent="-171292" defTabSz="60903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932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Treatment Associates (TA)</a:t>
            </a:r>
          </a:p>
          <a:p>
            <a:pPr marL="628069" lvl="1" indent="-171292" defTabSz="60903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932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Better Life Partners (BLP)</a:t>
            </a:r>
          </a:p>
          <a:p>
            <a:pPr marL="171292" indent="-171292" defTabSz="60903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66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CC f/u  Provider in EPIC AVS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1">
            <a:extLst>
              <a:ext uri="{FF2B5EF4-FFF2-40B4-BE49-F238E27FC236}">
                <a16:creationId xmlns:a16="http://schemas.microsoft.com/office/drawing/2014/main" id="{CEE4528A-143F-0410-B47A-187F0B634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676" y="1222302"/>
            <a:ext cx="8353099" cy="5151430"/>
          </a:xfrm>
        </p:spPr>
        <p:txBody>
          <a:bodyPr/>
          <a:lstStyle/>
          <a:p>
            <a:pPr>
              <a:defRPr/>
            </a:pPr>
            <a:r>
              <a:rPr lang="en-US" altLang="en-US" sz="2265" dirty="0">
                <a:solidFill>
                  <a:schemeClr val="tx1"/>
                </a:solidFill>
              </a:rPr>
              <a:t>Available 24/7 to providers</a:t>
            </a:r>
          </a:p>
          <a:p>
            <a:pPr lvl="1">
              <a:defRPr/>
            </a:pPr>
            <a:r>
              <a:rPr lang="en-US" altLang="en-US" sz="1865" dirty="0">
                <a:solidFill>
                  <a:schemeClr val="tx1"/>
                </a:solidFill>
              </a:rPr>
              <a:t>Embedded in ED</a:t>
            </a:r>
          </a:p>
          <a:p>
            <a:pPr lvl="1">
              <a:defRPr/>
            </a:pPr>
            <a:r>
              <a:rPr lang="en-US" altLang="en-US" sz="1865" dirty="0">
                <a:solidFill>
                  <a:schemeClr val="tx1"/>
                </a:solidFill>
              </a:rPr>
              <a:t>Primary Care partnerships</a:t>
            </a:r>
          </a:p>
          <a:p>
            <a:pPr>
              <a:defRPr/>
            </a:pPr>
            <a:r>
              <a:rPr lang="en-US" sz="2265" dirty="0">
                <a:solidFill>
                  <a:schemeClr val="tx1"/>
                </a:solidFill>
                <a:ea typeface="Aptos" panose="020B0004020202020204" pitchFamily="34" charset="0"/>
              </a:rPr>
              <a:t>Shared lived experiences with AUD + SUD use</a:t>
            </a:r>
          </a:p>
          <a:p>
            <a:pPr>
              <a:defRPr/>
            </a:pPr>
            <a:r>
              <a:rPr lang="en-US" sz="2265" dirty="0">
                <a:solidFill>
                  <a:schemeClr val="tx1"/>
                </a:solidFill>
                <a:ea typeface="Aptos" panose="020B0004020202020204" pitchFamily="34" charset="0"/>
              </a:rPr>
              <a:t>Evidence-based, non-directive and judgement-free</a:t>
            </a:r>
          </a:p>
          <a:p>
            <a:pPr lvl="1">
              <a:defRPr/>
            </a:pPr>
            <a:r>
              <a:rPr lang="en-US" sz="1732" dirty="0">
                <a:solidFill>
                  <a:schemeClr val="tx1"/>
                </a:solidFill>
                <a:ea typeface="Aptos" panose="020B0004020202020204" pitchFamily="34" charset="0"/>
              </a:rPr>
              <a:t>Evidence based: </a:t>
            </a:r>
            <a:r>
              <a:rPr lang="en-US" sz="1865" dirty="0">
                <a:solidFill>
                  <a:schemeClr val="tx1"/>
                </a:solidFill>
                <a:ea typeface="Aptos" panose="020B0004020202020204" pitchFamily="34" charset="0"/>
              </a:rPr>
              <a:t>Motivational Interviewing</a:t>
            </a:r>
          </a:p>
          <a:p>
            <a:pPr lvl="2">
              <a:defRPr/>
            </a:pPr>
            <a:r>
              <a:rPr lang="en-US" sz="1599" dirty="0">
                <a:solidFill>
                  <a:schemeClr val="tx1"/>
                </a:solidFill>
                <a:ea typeface="Aptos" panose="020B0004020202020204" pitchFamily="34" charset="0"/>
              </a:rPr>
              <a:t>Guide patients through their own thoughts as they consider and choose recovery tools that feel right to them </a:t>
            </a:r>
          </a:p>
          <a:p>
            <a:pPr lvl="1">
              <a:defRPr/>
            </a:pPr>
            <a:r>
              <a:rPr lang="en-US" sz="1732" dirty="0">
                <a:solidFill>
                  <a:schemeClr val="tx1"/>
                </a:solidFill>
                <a:ea typeface="Aptos" panose="020B0004020202020204" pitchFamily="34" charset="0"/>
              </a:rPr>
              <a:t>Non-directive</a:t>
            </a:r>
          </a:p>
          <a:p>
            <a:pPr lvl="2">
              <a:defRPr/>
            </a:pPr>
            <a:r>
              <a:rPr lang="en-US" sz="1465" dirty="0">
                <a:solidFill>
                  <a:schemeClr val="tx1"/>
                </a:solidFill>
                <a:ea typeface="Aptos" panose="020B0004020202020204" pitchFamily="34" charset="0"/>
              </a:rPr>
              <a:t>Don’t tell people what to do or how to do it</a:t>
            </a:r>
          </a:p>
          <a:p>
            <a:pPr lvl="1">
              <a:defRPr/>
            </a:pPr>
            <a:r>
              <a:rPr lang="en-US" sz="1732" dirty="0">
                <a:solidFill>
                  <a:schemeClr val="tx1"/>
                </a:solidFill>
                <a:ea typeface="Aptos" panose="020B0004020202020204" pitchFamily="34" charset="0"/>
              </a:rPr>
              <a:t>Judgement free </a:t>
            </a:r>
          </a:p>
          <a:p>
            <a:pPr lvl="2">
              <a:defRPr/>
            </a:pPr>
            <a:r>
              <a:rPr lang="en-US" sz="1465" dirty="0">
                <a:solidFill>
                  <a:schemeClr val="tx1"/>
                </a:solidFill>
                <a:ea typeface="Aptos" panose="020B0004020202020204" pitchFamily="34" charset="0"/>
              </a:rPr>
              <a:t>Attend to incongruent feelings and actions by people who are suffering with AUD/SUD</a:t>
            </a:r>
          </a:p>
          <a:p>
            <a:pPr lvl="2">
              <a:defRPr/>
            </a:pPr>
            <a:r>
              <a:rPr lang="en-US" sz="1465" dirty="0">
                <a:solidFill>
                  <a:schemeClr val="tx1"/>
                </a:solidFill>
                <a:ea typeface="Aptos" panose="020B0004020202020204" pitchFamily="34" charset="0"/>
              </a:rPr>
              <a:t>Approach with empathy, active listening and listening to understand beyond what is possible by those without lived experience</a:t>
            </a:r>
            <a:endParaRPr lang="en-US" sz="2265" dirty="0">
              <a:solidFill>
                <a:schemeClr val="tx1"/>
              </a:solidFill>
              <a:ea typeface="Aptos" panose="020B0004020202020204" pitchFamily="34" charset="0"/>
            </a:endParaRPr>
          </a:p>
          <a:p>
            <a:pPr marL="0">
              <a:spcBef>
                <a:spcPts val="0"/>
              </a:spcBef>
              <a:spcAft>
                <a:spcPts val="0"/>
              </a:spcAft>
              <a:defRPr/>
            </a:pPr>
            <a:endParaRPr lang="en-US" sz="2265" dirty="0">
              <a:ea typeface="Aptos" panose="020B0004020202020204" pitchFamily="34" charset="0"/>
            </a:endParaRPr>
          </a:p>
          <a:p>
            <a:pPr>
              <a:defRPr/>
            </a:pPr>
            <a:endParaRPr lang="en-US" alt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DC54A20-1898-921C-C35D-F337FFAFB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6" y="315093"/>
            <a:ext cx="10962649" cy="62172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Recovery Coaches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CC87C9-F4BC-563B-47EF-9D46EAF7C9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1520" y="6479468"/>
            <a:ext cx="6090361" cy="310863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4581" name="Slide Number Placeholder 4">
            <a:extLst>
              <a:ext uri="{FF2B5EF4-FFF2-40B4-BE49-F238E27FC236}">
                <a16:creationId xmlns:a16="http://schemas.microsoft.com/office/drawing/2014/main" id="{78124B5D-5692-98AD-C2D2-4132CD547A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263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89684" indent="-380648">
              <a:spcBef>
                <a:spcPct val="20000"/>
              </a:spcBef>
              <a:buFont typeface="Arial" panose="020B0604020202020204" pitchFamily="34" charset="0"/>
              <a:buChar char="–"/>
              <a:defRPr sz="373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22590" indent="-304518">
              <a:spcBef>
                <a:spcPct val="20000"/>
              </a:spcBef>
              <a:buFont typeface="Arial" panose="020B0604020202020204" pitchFamily="34" charset="0"/>
              <a:buChar char="•"/>
              <a:defRPr sz="3197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2131626" indent="-304518">
              <a:spcBef>
                <a:spcPct val="20000"/>
              </a:spcBef>
              <a:buFont typeface="Arial" panose="020B0604020202020204" pitchFamily="34" charset="0"/>
              <a:buChar char="–"/>
              <a:defRPr sz="2664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740663" indent="-304518">
              <a:spcBef>
                <a:spcPct val="20000"/>
              </a:spcBef>
              <a:buFont typeface="Arial" panose="020B0604020202020204" pitchFamily="34" charset="0"/>
              <a:buChar char="»"/>
              <a:defRPr sz="2664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3349699" indent="-304518" defTabSz="60903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4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958735" indent="-304518" defTabSz="60903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4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4567771" indent="-304518" defTabSz="60903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4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176807" indent="-304518" defTabSz="60903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4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036" fontAlgn="base">
              <a:spcBef>
                <a:spcPct val="0"/>
              </a:spcBef>
              <a:spcAft>
                <a:spcPct val="0"/>
              </a:spcAft>
              <a:buNone/>
            </a:pPr>
            <a:fld id="{F941CE06-F97B-401F-99FE-01DE34F737D6}" type="slidenum">
              <a:rPr lang="en-US" altLang="en-US" sz="1199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09036" fontAlgn="base">
                <a:spcBef>
                  <a:spcPct val="0"/>
                </a:spcBef>
                <a:spcAft>
                  <a:spcPct val="0"/>
                </a:spcAft>
                <a:buNone/>
              </a:pPr>
              <a:t>9</a:t>
            </a:fld>
            <a:endParaRPr lang="en-US" altLang="en-US" sz="1199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582" name="Picture 1">
            <a:extLst>
              <a:ext uri="{FF2B5EF4-FFF2-40B4-BE49-F238E27FC236}">
                <a16:creationId xmlns:a16="http://schemas.microsoft.com/office/drawing/2014/main" id="{39464A0A-1FDD-B694-BDAC-8E6630A10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95"/>
          <a:stretch>
            <a:fillRect/>
          </a:stretch>
        </p:blipFill>
        <p:spPr bwMode="auto">
          <a:xfrm>
            <a:off x="8568095" y="315093"/>
            <a:ext cx="2873888" cy="2283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TC-RI">
  <a:themeElements>
    <a:clrScheme name="Custom 1">
      <a:dk1>
        <a:srgbClr val="0070C0"/>
      </a:dk1>
      <a:lt1>
        <a:sysClr val="window" lastClr="FFFFFF"/>
      </a:lt1>
      <a:dk2>
        <a:srgbClr val="0070C0"/>
      </a:dk2>
      <a:lt2>
        <a:srgbClr val="FFFFFF"/>
      </a:lt2>
      <a:accent1>
        <a:srgbClr val="0070C0"/>
      </a:accent1>
      <a:accent2>
        <a:srgbClr val="FFC000"/>
      </a:accent2>
      <a:accent3>
        <a:srgbClr val="C00000"/>
      </a:accent3>
      <a:accent4>
        <a:srgbClr val="7030A0"/>
      </a:accent4>
      <a:accent5>
        <a:srgbClr val="00B050"/>
      </a:accent5>
      <a:accent6>
        <a:srgbClr val="3A3838"/>
      </a:accent6>
      <a:hlink>
        <a:srgbClr val="0070C0"/>
      </a:hlink>
      <a:folHlink>
        <a:srgbClr val="85C0FB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TC-RI PPT Template 2022 [Read-Only]" id="{E9722CB7-3373-4CEA-9533-A5365A4C63F7}" vid="{F1A3F313-7275-422C-A952-94165985349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CTC-RI PPT Template 2023</Template>
  <TotalTime>1821</TotalTime>
  <Words>2510</Words>
  <Application>Microsoft Office PowerPoint</Application>
  <PresentationFormat>Widescreen</PresentationFormat>
  <Paragraphs>365</Paragraphs>
  <Slides>28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Aptos</vt:lpstr>
      <vt:lpstr>Arial</vt:lpstr>
      <vt:lpstr>Calibri</vt:lpstr>
      <vt:lpstr>Courier New</vt:lpstr>
      <vt:lpstr>Gotham Bold</vt:lpstr>
      <vt:lpstr>TimesNewRomanPSMT</vt:lpstr>
      <vt:lpstr>CTC-RI</vt:lpstr>
      <vt:lpstr>Office Theme</vt:lpstr>
      <vt:lpstr>Microsoft Excel Chart</vt:lpstr>
      <vt:lpstr>Addressing Alcohol Use Disorder (AUD) in Primary Care Think Tank Series</vt:lpstr>
      <vt:lpstr>Session Overview</vt:lpstr>
      <vt:lpstr>Series Overview</vt:lpstr>
      <vt:lpstr>Refocus on Alcohol Dependence (ROAD) Primary Care Treatment Pathway</vt:lpstr>
      <vt:lpstr>Meet the Team</vt:lpstr>
      <vt:lpstr>How did we get here? No established system of care for AUD existed in Central Vermont, despite data that suggest an overwhelming unmet need.</vt:lpstr>
      <vt:lpstr>Essential Elements-   Year 1</vt:lpstr>
      <vt:lpstr>PowerPoint Presentation</vt:lpstr>
      <vt:lpstr>Recovery Coaches</vt:lpstr>
      <vt:lpstr>Essential Elements- Primary Care Integration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ROAD Enrollees</vt:lpstr>
      <vt:lpstr>Enrolled ROAD patients (n=68)</vt:lpstr>
      <vt:lpstr>Prescriptions- In ED and at Discharge</vt:lpstr>
      <vt:lpstr>What we’ve learned:</vt:lpstr>
      <vt:lpstr>It’s all about options</vt:lpstr>
      <vt:lpstr>Observed Care Gaps &amp; Opportunities</vt:lpstr>
      <vt:lpstr>Thank you! Connie Gavin Blueprint Program Manager University of Vermont Health Network constance.gavin@uvmhealth.org </vt:lpstr>
      <vt:lpstr>Open Discussion</vt:lpstr>
      <vt:lpstr> January 27th, 2024 12:00-1:00PM EST – Final Meeting!</vt:lpstr>
      <vt:lpstr>CTC-RI Senior Leadership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Phos Ivestei</dc:creator>
  <cp:lastModifiedBy>Phos Ivestei</cp:lastModifiedBy>
  <cp:revision>16</cp:revision>
  <dcterms:created xsi:type="dcterms:W3CDTF">2024-10-10T19:28:31Z</dcterms:created>
  <dcterms:modified xsi:type="dcterms:W3CDTF">2024-12-16T20:19:54Z</dcterms:modified>
</cp:coreProperties>
</file>