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70" r:id="rId3"/>
  </p:sldMasterIdLst>
  <p:notesMasterIdLst>
    <p:notesMasterId r:id="rId32"/>
  </p:notesMasterIdLst>
  <p:sldIdLst>
    <p:sldId id="256" r:id="rId4"/>
    <p:sldId id="257" r:id="rId5"/>
    <p:sldId id="262" r:id="rId6"/>
    <p:sldId id="2147478696" r:id="rId7"/>
    <p:sldId id="283" r:id="rId8"/>
    <p:sldId id="294" r:id="rId9"/>
    <p:sldId id="295" r:id="rId10"/>
    <p:sldId id="956" r:id="rId11"/>
    <p:sldId id="300" r:id="rId12"/>
    <p:sldId id="296" r:id="rId13"/>
    <p:sldId id="299" r:id="rId14"/>
    <p:sldId id="871" r:id="rId15"/>
    <p:sldId id="333" r:id="rId16"/>
    <p:sldId id="924" r:id="rId17"/>
    <p:sldId id="921" r:id="rId18"/>
    <p:sldId id="932" r:id="rId19"/>
    <p:sldId id="925" r:id="rId20"/>
    <p:sldId id="2147478697" r:id="rId21"/>
    <p:sldId id="258" r:id="rId22"/>
    <p:sldId id="927" r:id="rId23"/>
    <p:sldId id="260" r:id="rId24"/>
    <p:sldId id="933" r:id="rId25"/>
    <p:sldId id="301" r:id="rId26"/>
    <p:sldId id="289" r:id="rId27"/>
    <p:sldId id="2147478694" r:id="rId28"/>
    <p:sldId id="2147478695" r:id="rId29"/>
    <p:sldId id="330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Karner" initials="CK" lastIdx="3" clrIdx="0">
    <p:extLst>
      <p:ext uri="{19B8F6BF-5375-455C-9EA6-DF929625EA0E}">
        <p15:presenceInfo xmlns:p15="http://schemas.microsoft.com/office/powerpoint/2012/main" userId="S-1-5-21-411519910-647668644-2492632495-2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7DC"/>
    <a:srgbClr val="9BCBDC"/>
    <a:srgbClr val="F7B31D"/>
    <a:srgbClr val="97C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2484" autoAdjust="0"/>
  </p:normalViewPr>
  <p:slideViewPr>
    <p:cSldViewPr snapToGrid="0" snapToObjects="1">
      <p:cViewPr varScale="1">
        <p:scale>
          <a:sx n="52" d="100"/>
          <a:sy n="52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C3F34-EC7A-46C2-B329-BCEF8866D99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3_1" csCatId="accent3" phldr="1"/>
      <dgm:spPr/>
    </dgm:pt>
    <dgm:pt modelId="{4676FD8E-BDAC-470C-BEC6-31D1C63C9F77}">
      <dgm:prSet phldrT="[Text]"/>
      <dgm:spPr/>
      <dgm:t>
        <a:bodyPr/>
        <a:lstStyle/>
        <a:p>
          <a:r>
            <a:rPr lang="en-US"/>
            <a:t>COVID 19 crisis</a:t>
          </a:r>
          <a:endParaRPr lang="en-US" dirty="0"/>
        </a:p>
      </dgm:t>
    </dgm:pt>
    <dgm:pt modelId="{F1555ADA-AC7F-4F54-8CC9-788009FD6277}" type="parTrans" cxnId="{48F5A3C4-6B5E-4A0D-9B94-EC8018EFFA0D}">
      <dgm:prSet/>
      <dgm:spPr/>
      <dgm:t>
        <a:bodyPr/>
        <a:lstStyle/>
        <a:p>
          <a:endParaRPr lang="en-US"/>
        </a:p>
      </dgm:t>
    </dgm:pt>
    <dgm:pt modelId="{12A780CD-EFD0-4FF3-9E42-BC3604FBF7F6}" type="sibTrans" cxnId="{48F5A3C4-6B5E-4A0D-9B94-EC8018EFFA0D}">
      <dgm:prSet/>
      <dgm:spPr/>
      <dgm:t>
        <a:bodyPr/>
        <a:lstStyle/>
        <a:p>
          <a:endParaRPr lang="en-US"/>
        </a:p>
      </dgm:t>
    </dgm:pt>
    <dgm:pt modelId="{C7CABCF1-6EAD-481C-BDE4-EFB2DA1E0773}">
      <dgm:prSet phldrT="[Text]"/>
      <dgm:spPr/>
      <dgm:t>
        <a:bodyPr/>
        <a:lstStyle/>
        <a:p>
          <a:r>
            <a:rPr lang="en-US" dirty="0">
              <a:latin typeface="+mj-lt"/>
            </a:rPr>
            <a:t>AUD prevalence 3rd</a:t>
          </a:r>
        </a:p>
        <a:p>
          <a:r>
            <a:rPr lang="en-US" dirty="0">
              <a:latin typeface="+mj-lt"/>
            </a:rPr>
            <a:t>in the nation</a:t>
          </a:r>
          <a:endParaRPr lang="en-US" dirty="0"/>
        </a:p>
      </dgm:t>
    </dgm:pt>
    <dgm:pt modelId="{E76BE6BD-0DA4-4AA7-97D2-0D9FC8919D84}" type="parTrans" cxnId="{922DB138-BDFA-4B5E-9E0C-3D6F70703948}">
      <dgm:prSet/>
      <dgm:spPr/>
      <dgm:t>
        <a:bodyPr/>
        <a:lstStyle/>
        <a:p>
          <a:endParaRPr lang="en-US"/>
        </a:p>
      </dgm:t>
    </dgm:pt>
    <dgm:pt modelId="{2E196550-E8E1-439A-B95D-03C4E24634F4}" type="sibTrans" cxnId="{922DB138-BDFA-4B5E-9E0C-3D6F70703948}">
      <dgm:prSet/>
      <dgm:spPr/>
      <dgm:t>
        <a:bodyPr/>
        <a:lstStyle/>
        <a:p>
          <a:endParaRPr lang="en-US"/>
        </a:p>
      </dgm:t>
    </dgm:pt>
    <dgm:pt modelId="{002D5224-4735-4A1D-B3F3-8CDD742C809E}">
      <dgm:prSet phldrT="[Text]"/>
      <dgm:spPr/>
      <dgm:t>
        <a:bodyPr/>
        <a:lstStyle/>
        <a:p>
          <a:r>
            <a:rPr lang="en-US" dirty="0">
              <a:latin typeface="+mj-lt"/>
            </a:rPr>
            <a:t>Community - urgent call to action</a:t>
          </a:r>
          <a:endParaRPr lang="en-US" dirty="0"/>
        </a:p>
      </dgm:t>
    </dgm:pt>
    <dgm:pt modelId="{18F67F60-D570-4B70-95BB-A0FD6EADE398}" type="parTrans" cxnId="{4F511D4D-1C17-4001-B233-840AAB90F3F8}">
      <dgm:prSet/>
      <dgm:spPr/>
      <dgm:t>
        <a:bodyPr/>
        <a:lstStyle/>
        <a:p>
          <a:endParaRPr lang="en-US"/>
        </a:p>
      </dgm:t>
    </dgm:pt>
    <dgm:pt modelId="{FEA0A669-4375-4153-92EB-8A5EFDF16F3B}" type="sibTrans" cxnId="{4F511D4D-1C17-4001-B233-840AAB90F3F8}">
      <dgm:prSet/>
      <dgm:spPr/>
      <dgm:t>
        <a:bodyPr/>
        <a:lstStyle/>
        <a:p>
          <a:endParaRPr lang="en-US"/>
        </a:p>
      </dgm:t>
    </dgm:pt>
    <dgm:pt modelId="{3DC57A73-D314-4D77-A335-F94B065CCFF2}" type="pres">
      <dgm:prSet presAssocID="{2F5C3F34-EC7A-46C2-B329-BCEF8866D990}" presName="Name0" presStyleCnt="0">
        <dgm:presLayoutVars>
          <dgm:dir/>
          <dgm:resizeHandles val="exact"/>
        </dgm:presLayoutVars>
      </dgm:prSet>
      <dgm:spPr/>
    </dgm:pt>
    <dgm:pt modelId="{4F363AD6-047E-4A2D-AF70-4E9926FC8D9C}" type="pres">
      <dgm:prSet presAssocID="{4676FD8E-BDAC-470C-BEC6-31D1C63C9F77}" presName="composite" presStyleCnt="0"/>
      <dgm:spPr/>
    </dgm:pt>
    <dgm:pt modelId="{75F4F03D-7194-4C39-B3DF-C7C5600802C5}" type="pres">
      <dgm:prSet presAssocID="{4676FD8E-BDAC-470C-BEC6-31D1C63C9F77}" presName="bgChev" presStyleLbl="node1" presStyleIdx="0" presStyleCnt="3"/>
      <dgm:spPr/>
    </dgm:pt>
    <dgm:pt modelId="{0F38FD1A-EE25-4CA1-8B8D-EA5DF10783F2}" type="pres">
      <dgm:prSet presAssocID="{4676FD8E-BDAC-470C-BEC6-31D1C63C9F77}" presName="txNode" presStyleLbl="fgAcc1" presStyleIdx="0" presStyleCnt="3">
        <dgm:presLayoutVars>
          <dgm:bulletEnabled val="1"/>
        </dgm:presLayoutVars>
      </dgm:prSet>
      <dgm:spPr/>
    </dgm:pt>
    <dgm:pt modelId="{472677C3-37C8-4AC7-8B11-1A1AB4F203D5}" type="pres">
      <dgm:prSet presAssocID="{12A780CD-EFD0-4FF3-9E42-BC3604FBF7F6}" presName="compositeSpace" presStyleCnt="0"/>
      <dgm:spPr/>
    </dgm:pt>
    <dgm:pt modelId="{D7AE8452-8576-41AD-866C-2FA2F04D4584}" type="pres">
      <dgm:prSet presAssocID="{C7CABCF1-6EAD-481C-BDE4-EFB2DA1E0773}" presName="composite" presStyleCnt="0"/>
      <dgm:spPr/>
    </dgm:pt>
    <dgm:pt modelId="{AD9D5A9F-12FF-455B-B992-71B740C58381}" type="pres">
      <dgm:prSet presAssocID="{C7CABCF1-6EAD-481C-BDE4-EFB2DA1E0773}" presName="bgChev" presStyleLbl="node1" presStyleIdx="1" presStyleCnt="3"/>
      <dgm:spPr/>
    </dgm:pt>
    <dgm:pt modelId="{F3D85DB2-AB98-487A-90B9-6787A72DB96C}" type="pres">
      <dgm:prSet presAssocID="{C7CABCF1-6EAD-481C-BDE4-EFB2DA1E0773}" presName="txNode" presStyleLbl="fgAcc1" presStyleIdx="1" presStyleCnt="3">
        <dgm:presLayoutVars>
          <dgm:bulletEnabled val="1"/>
        </dgm:presLayoutVars>
      </dgm:prSet>
      <dgm:spPr/>
    </dgm:pt>
    <dgm:pt modelId="{B34DC743-F249-4267-84AE-892DF559650E}" type="pres">
      <dgm:prSet presAssocID="{2E196550-E8E1-439A-B95D-03C4E24634F4}" presName="compositeSpace" presStyleCnt="0"/>
      <dgm:spPr/>
    </dgm:pt>
    <dgm:pt modelId="{0BDD54E1-EF62-4FBC-8581-1E24E71B3E68}" type="pres">
      <dgm:prSet presAssocID="{002D5224-4735-4A1D-B3F3-8CDD742C809E}" presName="composite" presStyleCnt="0"/>
      <dgm:spPr/>
    </dgm:pt>
    <dgm:pt modelId="{ECC4BDA5-6F78-40C2-8F83-BC0C36E385CA}" type="pres">
      <dgm:prSet presAssocID="{002D5224-4735-4A1D-B3F3-8CDD742C809E}" presName="bgChev" presStyleLbl="node1" presStyleIdx="2" presStyleCnt="3"/>
      <dgm:spPr/>
    </dgm:pt>
    <dgm:pt modelId="{3FFF89F5-2BEB-4641-B8EC-D5E46112B1D4}" type="pres">
      <dgm:prSet presAssocID="{002D5224-4735-4A1D-B3F3-8CDD742C809E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922DB138-BDFA-4B5E-9E0C-3D6F70703948}" srcId="{2F5C3F34-EC7A-46C2-B329-BCEF8866D990}" destId="{C7CABCF1-6EAD-481C-BDE4-EFB2DA1E0773}" srcOrd="1" destOrd="0" parTransId="{E76BE6BD-0DA4-4AA7-97D2-0D9FC8919D84}" sibTransId="{2E196550-E8E1-439A-B95D-03C4E24634F4}"/>
    <dgm:cxn modelId="{0AE74342-2D41-41C5-98E0-9A81AE8D2ECE}" type="presOf" srcId="{4676FD8E-BDAC-470C-BEC6-31D1C63C9F77}" destId="{0F38FD1A-EE25-4CA1-8B8D-EA5DF10783F2}" srcOrd="0" destOrd="0" presId="urn:microsoft.com/office/officeart/2005/8/layout/chevronAccent+Icon"/>
    <dgm:cxn modelId="{4F511D4D-1C17-4001-B233-840AAB90F3F8}" srcId="{2F5C3F34-EC7A-46C2-B329-BCEF8866D990}" destId="{002D5224-4735-4A1D-B3F3-8CDD742C809E}" srcOrd="2" destOrd="0" parTransId="{18F67F60-D570-4B70-95BB-A0FD6EADE398}" sibTransId="{FEA0A669-4375-4153-92EB-8A5EFDF16F3B}"/>
    <dgm:cxn modelId="{8D56C296-0453-433A-B2FF-1B60BEC9EDEB}" type="presOf" srcId="{2F5C3F34-EC7A-46C2-B329-BCEF8866D990}" destId="{3DC57A73-D314-4D77-A335-F94B065CCFF2}" srcOrd="0" destOrd="0" presId="urn:microsoft.com/office/officeart/2005/8/layout/chevronAccent+Icon"/>
    <dgm:cxn modelId="{7893C0AC-FEE0-46BF-B53C-898350CAC607}" type="presOf" srcId="{002D5224-4735-4A1D-B3F3-8CDD742C809E}" destId="{3FFF89F5-2BEB-4641-B8EC-D5E46112B1D4}" srcOrd="0" destOrd="0" presId="urn:microsoft.com/office/officeart/2005/8/layout/chevronAccent+Icon"/>
    <dgm:cxn modelId="{48F5A3C4-6B5E-4A0D-9B94-EC8018EFFA0D}" srcId="{2F5C3F34-EC7A-46C2-B329-BCEF8866D990}" destId="{4676FD8E-BDAC-470C-BEC6-31D1C63C9F77}" srcOrd="0" destOrd="0" parTransId="{F1555ADA-AC7F-4F54-8CC9-788009FD6277}" sibTransId="{12A780CD-EFD0-4FF3-9E42-BC3604FBF7F6}"/>
    <dgm:cxn modelId="{0765DAD8-F846-4418-ABFC-F760B2BB84F8}" type="presOf" srcId="{C7CABCF1-6EAD-481C-BDE4-EFB2DA1E0773}" destId="{F3D85DB2-AB98-487A-90B9-6787A72DB96C}" srcOrd="0" destOrd="0" presId="urn:microsoft.com/office/officeart/2005/8/layout/chevronAccent+Icon"/>
    <dgm:cxn modelId="{36C65653-C42D-49B0-8BAD-7EB7310AD24C}" type="presParOf" srcId="{3DC57A73-D314-4D77-A335-F94B065CCFF2}" destId="{4F363AD6-047E-4A2D-AF70-4E9926FC8D9C}" srcOrd="0" destOrd="0" presId="urn:microsoft.com/office/officeart/2005/8/layout/chevronAccent+Icon"/>
    <dgm:cxn modelId="{3B716AAE-C9F3-4659-9C25-2423E734315D}" type="presParOf" srcId="{4F363AD6-047E-4A2D-AF70-4E9926FC8D9C}" destId="{75F4F03D-7194-4C39-B3DF-C7C5600802C5}" srcOrd="0" destOrd="0" presId="urn:microsoft.com/office/officeart/2005/8/layout/chevronAccent+Icon"/>
    <dgm:cxn modelId="{FA181B30-F42C-4FFF-A4A0-82613520706B}" type="presParOf" srcId="{4F363AD6-047E-4A2D-AF70-4E9926FC8D9C}" destId="{0F38FD1A-EE25-4CA1-8B8D-EA5DF10783F2}" srcOrd="1" destOrd="0" presId="urn:microsoft.com/office/officeart/2005/8/layout/chevronAccent+Icon"/>
    <dgm:cxn modelId="{47CAD658-AA3C-4C59-AA33-9616ADAAA85E}" type="presParOf" srcId="{3DC57A73-D314-4D77-A335-F94B065CCFF2}" destId="{472677C3-37C8-4AC7-8B11-1A1AB4F203D5}" srcOrd="1" destOrd="0" presId="urn:microsoft.com/office/officeart/2005/8/layout/chevronAccent+Icon"/>
    <dgm:cxn modelId="{7DB8DCFE-2771-4B6F-B5D2-20A36A27A4C5}" type="presParOf" srcId="{3DC57A73-D314-4D77-A335-F94B065CCFF2}" destId="{D7AE8452-8576-41AD-866C-2FA2F04D4584}" srcOrd="2" destOrd="0" presId="urn:microsoft.com/office/officeart/2005/8/layout/chevronAccent+Icon"/>
    <dgm:cxn modelId="{C6E8463E-26D5-4327-A61A-4F035B9B47E2}" type="presParOf" srcId="{D7AE8452-8576-41AD-866C-2FA2F04D4584}" destId="{AD9D5A9F-12FF-455B-B992-71B740C58381}" srcOrd="0" destOrd="0" presId="urn:microsoft.com/office/officeart/2005/8/layout/chevronAccent+Icon"/>
    <dgm:cxn modelId="{E2FD9854-CAB8-44FC-BB07-9EEAE79B0830}" type="presParOf" srcId="{D7AE8452-8576-41AD-866C-2FA2F04D4584}" destId="{F3D85DB2-AB98-487A-90B9-6787A72DB96C}" srcOrd="1" destOrd="0" presId="urn:microsoft.com/office/officeart/2005/8/layout/chevronAccent+Icon"/>
    <dgm:cxn modelId="{AC840AB9-5346-4A2B-97BE-5BABBDC5DAB7}" type="presParOf" srcId="{3DC57A73-D314-4D77-A335-F94B065CCFF2}" destId="{B34DC743-F249-4267-84AE-892DF559650E}" srcOrd="3" destOrd="0" presId="urn:microsoft.com/office/officeart/2005/8/layout/chevronAccent+Icon"/>
    <dgm:cxn modelId="{EAFA6337-E39A-4EFC-B339-52C2EFE129B9}" type="presParOf" srcId="{3DC57A73-D314-4D77-A335-F94B065CCFF2}" destId="{0BDD54E1-EF62-4FBC-8581-1E24E71B3E68}" srcOrd="4" destOrd="0" presId="urn:microsoft.com/office/officeart/2005/8/layout/chevronAccent+Icon"/>
    <dgm:cxn modelId="{B19EFB08-7624-4B58-B178-9BBF7CCB0EE5}" type="presParOf" srcId="{0BDD54E1-EF62-4FBC-8581-1E24E71B3E68}" destId="{ECC4BDA5-6F78-40C2-8F83-BC0C36E385CA}" srcOrd="0" destOrd="0" presId="urn:microsoft.com/office/officeart/2005/8/layout/chevronAccent+Icon"/>
    <dgm:cxn modelId="{24AAE098-8565-4CF0-8C13-19C34C4A18E6}" type="presParOf" srcId="{0BDD54E1-EF62-4FBC-8581-1E24E71B3E68}" destId="{3FFF89F5-2BEB-4641-B8EC-D5E46112B1D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4F03D-7194-4C39-B3DF-C7C5600802C5}">
      <dsp:nvSpPr>
        <dsp:cNvPr id="0" name=""/>
        <dsp:cNvSpPr/>
      </dsp:nvSpPr>
      <dsp:spPr>
        <a:xfrm>
          <a:off x="1165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8FD1A-EE25-4CA1-8B8D-EA5DF10783F2}">
      <dsp:nvSpPr>
        <dsp:cNvPr id="0" name=""/>
        <dsp:cNvSpPr/>
      </dsp:nvSpPr>
      <dsp:spPr>
        <a:xfrm>
          <a:off x="782374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COVID 19 crisis</a:t>
          </a:r>
          <a:endParaRPr lang="en-US" sz="2000" kern="1200" dirty="0"/>
        </a:p>
      </dsp:txBody>
      <dsp:txXfrm>
        <a:off x="815494" y="2370095"/>
        <a:ext cx="2407588" cy="1064559"/>
      </dsp:txXfrm>
    </dsp:sp>
    <dsp:sp modelId="{AD9D5A9F-12FF-455B-B992-71B740C58381}">
      <dsp:nvSpPr>
        <dsp:cNvPr id="0" name=""/>
        <dsp:cNvSpPr/>
      </dsp:nvSpPr>
      <dsp:spPr>
        <a:xfrm>
          <a:off x="3347344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5DB2-AB98-487A-90B9-6787A72DB96C}">
      <dsp:nvSpPr>
        <dsp:cNvPr id="0" name=""/>
        <dsp:cNvSpPr/>
      </dsp:nvSpPr>
      <dsp:spPr>
        <a:xfrm>
          <a:off x="4128553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AUD prevalence 3rd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in the nation</a:t>
          </a:r>
          <a:endParaRPr lang="en-US" sz="2000" kern="1200" dirty="0"/>
        </a:p>
      </dsp:txBody>
      <dsp:txXfrm>
        <a:off x="4161673" y="2370095"/>
        <a:ext cx="2407588" cy="1064559"/>
      </dsp:txXfrm>
    </dsp:sp>
    <dsp:sp modelId="{ECC4BDA5-6F78-40C2-8F83-BC0C36E385CA}">
      <dsp:nvSpPr>
        <dsp:cNvPr id="0" name=""/>
        <dsp:cNvSpPr/>
      </dsp:nvSpPr>
      <dsp:spPr>
        <a:xfrm>
          <a:off x="6693522" y="2054275"/>
          <a:ext cx="2929533" cy="1130799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F89F5-2BEB-4641-B8EC-D5E46112B1D4}">
      <dsp:nvSpPr>
        <dsp:cNvPr id="0" name=""/>
        <dsp:cNvSpPr/>
      </dsp:nvSpPr>
      <dsp:spPr>
        <a:xfrm>
          <a:off x="7474731" y="2336975"/>
          <a:ext cx="2473828" cy="11307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Community - urgent call to action</a:t>
          </a:r>
          <a:endParaRPr lang="en-US" sz="2000" kern="1200" dirty="0"/>
        </a:p>
      </dsp:txBody>
      <dsp:txXfrm>
        <a:off x="7507851" y="2370095"/>
        <a:ext cx="2407588" cy="1064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47CF-4FFB-D64E-B885-3F9E900A2E4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13D9-FDC1-8C43-BA8B-BB93B2D5A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74BBB3D-7E86-2318-1504-97E4ED9EC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0F48BA2-B2B0-EA5D-8617-0D4B5ABB3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UVM Health Network:</a:t>
            </a: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Central Vermont Medical Center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Javad Mashkuri</a:t>
            </a:r>
            <a:r>
              <a:rPr lang="en-US" altLang="en-US" sz="14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MD- CVMC ED physician and Central VT Prevention Coalition physician lead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Marissa Patrick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MSN, APRN, AGPCNP-BC, HNP, board certified adult-gerontology and CVMC primary care nurse practitioner.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Evan Smith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MSW, LICSW- CVMC Addictions Treatment Supervisor </a:t>
            </a:r>
            <a:endParaRPr lang="en-US" altLang="en-US" sz="14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cs typeface="Times New Roman" panose="02020603050405020304" pitchFamily="18" charset="0"/>
              </a:rPr>
              <a:t>High Value Care Team: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Natasha Withers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, DO- Network AVP Medical Director for High Value Care &amp;  Porter Medical Primary Care Physician </a:t>
            </a:r>
          </a:p>
          <a:p>
            <a:pPr lvl="1">
              <a:spcBef>
                <a:spcPct val="0"/>
              </a:spcBef>
            </a:pPr>
            <a:r>
              <a:rPr lang="en-US" altLang="en-US" sz="1400" b="1">
                <a:latin typeface="Aptos" panose="020B0004020202020204" pitchFamily="34" charset="0"/>
                <a:cs typeface="Times New Roman" panose="02020603050405020304" pitchFamily="18" charset="0"/>
              </a:rPr>
              <a:t>Connie Gavin- </a:t>
            </a:r>
            <a:r>
              <a:rPr lang="en-US" altLang="en-US" sz="1400">
                <a:latin typeface="Aptos" panose="020B0004020202020204" pitchFamily="34" charset="0"/>
                <a:cs typeface="Times New Roman" panose="02020603050405020304" pitchFamily="18" charset="0"/>
              </a:rPr>
              <a:t>Blueprint Program Manager- Barre Health Service Area</a:t>
            </a:r>
          </a:p>
          <a:p>
            <a:pPr>
              <a:spcBef>
                <a:spcPct val="0"/>
              </a:spcBef>
            </a:pPr>
            <a:endParaRPr lang="en-US" altLang="en-US" sz="18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Vermont Agency of Human Services:</a:t>
            </a:r>
          </a:p>
          <a:p>
            <a:r>
              <a:rPr lang="en-US" altLang="en-US" sz="140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Julie Parker- </a:t>
            </a:r>
            <a:r>
              <a:rPr lang="en-US" altLang="en-US" sz="14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Associate Director of Blueprint</a:t>
            </a:r>
            <a:endParaRPr lang="en-US" altLang="en-US" sz="1400"/>
          </a:p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29AE57A-ECAC-1BE6-A259-4B5615EED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2D2746-577E-4182-A57F-D5F7A6D9C3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9B35500-04D9-F4FA-B34F-EFBB0CA41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6DAA9C9-24DA-7E9B-3BCC-54D2A48DC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56% DC rate,  42% admit, 2% other was ELOPE,VV, LAW, Lighthouse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FD1F4D2-FE11-1604-9669-6EBD47547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C0280-CC32-4808-A734-DDB1D28831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7765F20-9C2C-A921-7B4C-9AA79DC53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6FDC5B4-7CB0-A2E4-8737-983A7BCA5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76F47C9-F74E-45A1-4DD7-C83CEFF14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02B66-F244-4B84-B4D0-BDC9D6883A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E33016B-7BC8-F912-65B4-C42B6C98D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46CDDAF-BD1B-1043-E72A-180ACA0A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Tiny numbers, I think concentrating on PC makes the most sense as continued engagement is the key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53FD27A-7870-9DC6-D8FA-CB3029D15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F7EAB-D43B-47A9-A178-BF2750F066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7D9325A-9CBF-FC2E-B6AF-981521122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EB318C9-FEE3-FFA8-212E-8C8D0E1DC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290D06F-F63F-7C66-9492-879D16162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A5388-EDF8-4856-81E0-C0CC92CC0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315CBFA-7A72-FC6F-38A6-1B8E8366D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2B787CB-FD4D-F76B-3BCD-575BF9C09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They come to you, it’s a touch point People present in varying states of readiness for change, plant a seed 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15352A9-EA75-545F-4155-AF2010D6B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5615D-97AC-4B8E-8117-AB5F9199C5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213D9-FDC1-8C43-BA8B-BB93B2D5AD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All – Pat last then Introduces the Practices </a:t>
            </a:r>
            <a:endParaRPr dirty="0"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B494946-4D1F-553B-0E18-903C77F40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B0015A5-B0D3-F5E4-AA74-E1A1148BC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latin typeface="TimesNewRomanPSMT"/>
              </a:rPr>
              <a:t>Vermont had the 8th</a:t>
            </a:r>
          </a:p>
          <a:p>
            <a:r>
              <a:rPr lang="en-US" altLang="en-US" sz="1800">
                <a:latin typeface="TimesNewRomanPSMT"/>
              </a:rPr>
              <a:t>highest prevalence of AUD.7 Compared to the U.S., Vermont’s past 30 day alcohol use is</a:t>
            </a:r>
          </a:p>
          <a:p>
            <a:r>
              <a:rPr lang="en-US" altLang="en-US" sz="1800">
                <a:latin typeface="TimesNewRomanPSMT"/>
              </a:rPr>
              <a:t>significantly higher (60.9% vs. 50.9%) and past 30 day binge alcohol use is higher (26.1% vs.</a:t>
            </a:r>
          </a:p>
          <a:p>
            <a:r>
              <a:rPr lang="en-US" altLang="en-US" sz="1800">
                <a:latin typeface="TimesNewRomanPSMT"/>
              </a:rPr>
              <a:t>24.2%).8 Actual use rates are likely much higher, as survey response rates represent a fraction of</a:t>
            </a:r>
          </a:p>
          <a:p>
            <a:r>
              <a:rPr lang="en-US" altLang="en-US" sz="1800">
                <a:latin typeface="TimesNewRomanPSMT"/>
              </a:rPr>
              <a:t>total state-reported alcohol sales.9 Locally collected data indicate that from March 2021-February</a:t>
            </a:r>
          </a:p>
          <a:p>
            <a:r>
              <a:rPr lang="en-US" altLang="en-US" sz="1800">
                <a:latin typeface="TimesNewRomanPSMT"/>
              </a:rPr>
              <a:t>2022, 917 people were diagnosed with AUD in our catchment area, higher than the number of</a:t>
            </a:r>
          </a:p>
          <a:p>
            <a:r>
              <a:rPr lang="en-US" altLang="en-US" sz="1800">
                <a:latin typeface="TimesNewRomanPSMT"/>
              </a:rPr>
              <a:t>new opioid use disorder (OUD) diagnoses.10 This problem is negatively impacting the health of</a:t>
            </a:r>
          </a:p>
          <a:p>
            <a:r>
              <a:rPr lang="en-US" altLang="en-US" sz="1800">
                <a:latin typeface="TimesNewRomanPSMT"/>
              </a:rPr>
              <a:t>our population. Alcohol-attributable deaths steadily increased from 2012 to 2016 across the state</a:t>
            </a:r>
          </a:p>
          <a:p>
            <a:r>
              <a:rPr lang="en-US" altLang="en-US" sz="1800">
                <a:latin typeface="TimesNewRomanPSMT"/>
              </a:rPr>
              <a:t>(275 to 342), with 3.6 times as many alcohol-attributable deaths as opioid overdose deaths in</a:t>
            </a:r>
          </a:p>
          <a:p>
            <a:r>
              <a:rPr lang="en-US" altLang="en-US" sz="1800">
                <a:latin typeface="TimesNewRomanPSMT"/>
              </a:rPr>
              <a:t>2016.11,12 These deaths are primarily due to chronic alcohol-related conditions, although deaths</a:t>
            </a:r>
          </a:p>
          <a:p>
            <a:r>
              <a:rPr lang="en-US" altLang="en-US" sz="1800">
                <a:latin typeface="TimesNewRomanPSMT"/>
              </a:rPr>
              <a:t>due to acute conditions have grown at a faster rate.11 From 2012 to 2016 alcohol poisoning</a:t>
            </a:r>
          </a:p>
          <a:p>
            <a:r>
              <a:rPr lang="en-US" altLang="en-US" sz="1800">
                <a:latin typeface="TimesNewRomanPSMT"/>
              </a:rPr>
              <a:t>deaths increased by 129%.11 Our POF is seeking a system to help them that does not exist. While</a:t>
            </a:r>
          </a:p>
          <a:p>
            <a:r>
              <a:rPr lang="en-US" altLang="en-US" sz="1800">
                <a:latin typeface="TimesNewRomanPSMT"/>
              </a:rPr>
              <a:t>alcohol-attributable deaths were increasing, the number of Vermonters in treatment for AUD</a:t>
            </a:r>
          </a:p>
          <a:p>
            <a:r>
              <a:rPr lang="en-US" altLang="en-US" sz="1800">
                <a:latin typeface="TimesNewRomanPSMT"/>
              </a:rPr>
              <a:t>steadily decreased during the same timeframe (4,061 vs. 3,340).11</a:t>
            </a: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0B087F7-0F8A-86BF-955E-2471FC38C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6B269-4CB8-444C-92C5-119FACE9F6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E64B857-02E1-3B40-F056-8F5718D10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5C7ACCF-052E-4187-2D3E-3C4A51816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ED Pathway: History, patients seen in ED. Referred to primary care for follow up. Some breakdown, created opportunity for more integration and warm handoffs.</a:t>
            </a:r>
          </a:p>
          <a:p>
            <a:endParaRPr lang="en-US" altLang="en-US"/>
          </a:p>
          <a:p>
            <a:r>
              <a:rPr lang="en-US" altLang="en-US"/>
              <a:t>Operationalize the concept</a:t>
            </a:r>
          </a:p>
          <a:p>
            <a:r>
              <a:rPr lang="en-US" altLang="en-US"/>
              <a:t>TOP 3 are triage/medical screening/start of symptomatic med tx</a:t>
            </a:r>
          </a:p>
          <a:p>
            <a:endParaRPr lang="en-US" altLang="en-US"/>
          </a:p>
          <a:p>
            <a:r>
              <a:rPr lang="en-US" altLang="en-US"/>
              <a:t>Bottom 3 boxes AWS/AUD TX&gt; Response &gt; DISPO</a:t>
            </a:r>
          </a:p>
          <a:p>
            <a:endParaRPr lang="en-US" altLang="en-US"/>
          </a:p>
          <a:p>
            <a:r>
              <a:rPr lang="en-US" altLang="en-US"/>
              <a:t>Medical screening, 3 buckets No AWS: start meds to decrease cravings, euphoria, heavy drinking days and improve sleep, </a:t>
            </a:r>
          </a:p>
          <a:p>
            <a:endParaRPr lang="en-US" altLang="en-US"/>
          </a:p>
          <a:p>
            <a:r>
              <a:rPr lang="en-US" altLang="en-US"/>
              <a:t>MOD AWS  TX see how they do severe tx aggressively, often don’t need ICU care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IP MED and IPP continue pathway and meds rxs and f/u with hub/PCP,  PRS goes and sees inpts as well</a:t>
            </a:r>
          </a:p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DC33282-6B7B-032E-9DF0-FE0968416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44143-AFD6-491A-A94A-9617825853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3BF7072-3320-00B6-D51F-9E503803D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3A125-406E-8067-52C3-B2F94D3F7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100" b="1" dirty="0"/>
              <a:t>The workflow</a:t>
            </a:r>
            <a:endParaRPr lang="en-US" sz="1100" dirty="0"/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Screening in office</a:t>
            </a:r>
            <a:endParaRPr lang="en-US" sz="1100" dirty="0"/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What gets referred to primary care</a:t>
            </a:r>
          </a:p>
          <a:p>
            <a:pPr marL="285750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What is CVMC pilot and where is the state wide approach?</a:t>
            </a:r>
            <a:endParaRPr lang="en-US" sz="1100" dirty="0"/>
          </a:p>
          <a:p>
            <a:pPr>
              <a:defRPr/>
            </a:pPr>
            <a:r>
              <a:rPr lang="en-US" dirty="0"/>
              <a:t>This is UVMHN network wide. Launching next week 11/18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B6FE818-22F8-1A33-7A54-8DCF783B1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3A18FB-29F0-4363-82F0-D83B794E41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4D3128C-92C6-51A3-33DE-6F211A715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10ED465-43D0-77CD-2821-96ADA5840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ETOH remains the most used and lethal drug in VT , “everyone who disclosed Opioid use is given basic OD prevention info and offered referrals for Naloxone and OD prevention resources”</a:t>
            </a:r>
          </a:p>
          <a:p>
            <a:r>
              <a:rPr lang="en-US" altLang="en-US"/>
              <a:t>Difficult to tx, people don’t recognize etoh as drug, MAUS not nearly as effective as MOUD drugs, Stigma attached to going to a “Addiction Clinic”, I’m not and addict.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62BBDFB-4CF9-E7A3-CD1F-1C7692190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C213E-E720-4788-BBF3-282DF58ACD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819762C-FE51-3DB6-0F92-59C112040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3F336460-B093-21F7-4C96-FD2E2194E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Mean 82 days from intake to follow up, 38% of those that enrolled.  Self reported data, 92% moderate to severe risk, initial AUDIT C 11&gt;2 at 3 mos with 64% abstinence, low risk AUDIT C score</a:t>
            </a:r>
          </a:p>
          <a:p>
            <a:r>
              <a:rPr lang="en-US" altLang="en-US"/>
              <a:t>Effort/plan/path/success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232CFF3-6527-D6A3-EFAD-4BCDB90BC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5AA81-AE13-42D0-B726-524936F840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711ED53-8949-0BF7-2524-007DEFDE3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DBD1B54-1D86-1087-D759-237537897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“Enroll” is agrees to follow up with provider and sharing of information for CQI. Others stll  receive services.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D64E0B4-5F71-CC1E-CCAC-53BAE9220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05834-DC26-4886-993D-12C4C8ABEA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6836805-FD39-3141-E400-112CAEFFF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D70A761-509A-A102-BE7F-C00E9EC5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Don’t have to be enrolled to get care, Most commonly given med in ED is PB,  given that AWS is most common presenting complaint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E67E5D4-A915-161F-0439-D8603C52C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D8352-D62E-4F68-8D99-F81FEB6CB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2AA1E21-4CC8-026A-782B-A90B299B3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B20319A-1D9C-2EF1-A269-9B6CCF9CD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64% present with AWS/Intoxication, Other was SI, depression, fall, trauma GI bleed, AMS,CHF,PNA, liver dz, weakness, </a:t>
            </a:r>
          </a:p>
          <a:p>
            <a:pPr defTabSz="914400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6CC1EF0-5DA4-6B97-8F92-326743123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E1CFB-A18A-42E3-935A-98B4AA1277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 rot="10800000">
            <a:off x="0" y="0"/>
            <a:ext cx="12192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-1" y="96478"/>
            <a:ext cx="12192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8" y="2710929"/>
            <a:ext cx="10873498" cy="1177550"/>
          </a:xfrm>
        </p:spPr>
        <p:txBody>
          <a:bodyPr anchor="b">
            <a:normAutofit/>
          </a:bodyPr>
          <a:lstStyle>
            <a:lvl1pPr algn="l">
              <a:defRPr sz="5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578" y="4266996"/>
            <a:ext cx="10873498" cy="1006120"/>
          </a:xfrm>
        </p:spPr>
        <p:txBody>
          <a:bodyPr/>
          <a:lstStyle>
            <a:lvl1pPr marL="0" marR="0" indent="0" algn="l" defTabSz="91448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1" indent="0" algn="ctr">
              <a:buNone/>
              <a:defRPr sz="2001"/>
            </a:lvl2pPr>
            <a:lvl3pPr marL="914484" indent="0" algn="ctr">
              <a:buNone/>
              <a:defRPr sz="1801"/>
            </a:lvl3pPr>
            <a:lvl4pPr marL="1371725" indent="0" algn="ctr">
              <a:buNone/>
              <a:defRPr sz="1600"/>
            </a:lvl4pPr>
            <a:lvl5pPr marL="1828966" indent="0" algn="ctr">
              <a:buNone/>
              <a:defRPr sz="1600"/>
            </a:lvl5pPr>
            <a:lvl6pPr marL="2286209" indent="0" algn="ctr">
              <a:buNone/>
              <a:defRPr sz="1600"/>
            </a:lvl6pPr>
            <a:lvl7pPr marL="2743449" indent="0" algn="ctr">
              <a:buNone/>
              <a:defRPr sz="1600"/>
            </a:lvl7pPr>
            <a:lvl8pPr marL="3200692" indent="0" algn="ctr">
              <a:buNone/>
              <a:defRPr sz="1600"/>
            </a:lvl8pPr>
            <a:lvl9pPr marL="3657933" indent="0" algn="ctr">
              <a:buNone/>
              <a:defRPr sz="16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12192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6" y="921308"/>
            <a:ext cx="5079987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15534" y="5873038"/>
            <a:ext cx="42455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7577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801"/>
            </a:lvl2pPr>
            <a:lvl3pPr marL="914484" indent="0">
              <a:buNone/>
              <a:defRPr sz="2400"/>
            </a:lvl3pPr>
            <a:lvl4pPr marL="1371725" indent="0">
              <a:buNone/>
              <a:defRPr sz="2001"/>
            </a:lvl4pPr>
            <a:lvl5pPr marL="1828966" indent="0">
              <a:buNone/>
              <a:defRPr sz="2001"/>
            </a:lvl5pPr>
            <a:lvl6pPr marL="2286209" indent="0">
              <a:buNone/>
              <a:defRPr sz="2001"/>
            </a:lvl6pPr>
            <a:lvl7pPr marL="2743449" indent="0">
              <a:buNone/>
              <a:defRPr sz="2001"/>
            </a:lvl7pPr>
            <a:lvl8pPr marL="3200692" indent="0">
              <a:buNone/>
              <a:defRPr sz="2001"/>
            </a:lvl8pPr>
            <a:lvl9pPr marL="3657933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8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0526D494-28E4-DACF-D58C-3BDB91FEBF9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B102E50-7250-6380-78E3-F232F2A866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FC5CF-1503-66E9-3695-5C31CA311457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09FD46-E2C4-4606-2B94-467884BEA11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10972803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3CA1-C06E-E2E6-3F5B-5608B132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E6400-E7D3-457C-994E-B01FAFC98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453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F3D43-801A-3072-81B3-E5144408F2E0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83A805-4FFF-7B50-31D0-35BCEB03E3A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5303528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7760" y="1217265"/>
            <a:ext cx="5374640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12A06-3131-E929-1A75-2A9CB08700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5E234B-D944-4CB4-B60D-7553D64CC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9839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_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8BC36-4EE4-1AE9-AF74-198CCFB91BE6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1C2B50-3505-14A2-AC7A-4D4EC1B41D57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3440272" cy="4903419"/>
          </a:xfrm>
        </p:spPr>
        <p:txBody>
          <a:bodyPr>
            <a:normAutofit/>
          </a:bodyPr>
          <a:lstStyle>
            <a:lvl1pPr>
              <a:defRPr sz="3197"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142128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375860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AD9CE-180D-77A2-509D-33D71D6A78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FF3FD9-9FBA-4943-BE7F-DE4FADE46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90348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B4487C-D4C1-48EB-2E62-10ED11930937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F2E866-E0F0-CD7A-98E2-FB3B2E2AC381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15724"/>
            <a:ext cx="5270500" cy="810993"/>
          </a:xfrm>
        </p:spPr>
        <p:txBody>
          <a:bodyPr>
            <a:normAutofit/>
          </a:bodyPr>
          <a:lstStyle>
            <a:lvl1pPr algn="l">
              <a:defRPr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8618" y="1"/>
            <a:ext cx="5903383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1" y="1339879"/>
            <a:ext cx="5270500" cy="4709879"/>
          </a:xfrm>
        </p:spPr>
        <p:txBody>
          <a:bodyPr/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BC6806-757D-995C-797E-E26C98FEE5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18829-3C74-4C13-AC91-60EC08782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35479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full-s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962F4-C757-3537-E5A5-3F7E87D3F08B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BECF31-5A84-94E0-A7BC-11CE70264EDB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Full screen image option</a:t>
            </a:r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7B74D-F030-3F0B-53A0-1FBC2F2E44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AD2CCE-E9E7-466B-9F5C-C92D2B4D1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93196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80DA77-28B4-F017-C98D-D17E943007FD}"/>
              </a:ext>
            </a:extLst>
          </p:cNvPr>
          <p:cNvSpPr/>
          <p:nvPr userDrawn="1"/>
        </p:nvSpPr>
        <p:spPr>
          <a:xfrm>
            <a:off x="0" y="0"/>
            <a:ext cx="12192000" cy="644774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EF424-4861-1977-5F76-4691D3A09812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8DB9A2-3915-18C5-C0D7-0E0543FB9F96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2511-1F2F-B294-3133-1D19432B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498D9-F091-444C-9A74-128583929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6093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callout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80" descr="Nature_VermontSkyline_GREEN.jpg">
            <a:extLst>
              <a:ext uri="{FF2B5EF4-FFF2-40B4-BE49-F238E27FC236}">
                <a16:creationId xmlns:a16="http://schemas.microsoft.com/office/drawing/2014/main" id="{BB969255-263E-1E77-5CBC-988187FF645A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0"/>
            <a:ext cx="12192000" cy="64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EFED5-2183-051C-2983-2C7252CB5C02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89CAD-7D79-7463-A833-214459E41D94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C78CC-6BCB-DFBB-D43B-8532D36D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40459B-4FCF-4057-AC61-9C4C79393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686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een_Divider.jpg">
            <a:extLst>
              <a:ext uri="{FF2B5EF4-FFF2-40B4-BE49-F238E27FC236}">
                <a16:creationId xmlns:a16="http://schemas.microsoft.com/office/drawing/2014/main" id="{2992BBD8-64B2-93B4-E189-DDEA556AC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39C426-DDE1-F11D-AA81-43C861629571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19E5F0-4AEB-BD4E-C82C-26BEE81BA5D9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7955" y="1889129"/>
            <a:ext cx="10258557" cy="1143000"/>
          </a:xfrm>
        </p:spPr>
        <p:txBody>
          <a:bodyPr>
            <a:normAutofit/>
          </a:bodyPr>
          <a:lstStyle>
            <a:lvl1pPr algn="l">
              <a:defRPr sz="426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F69E62-A256-08F3-6D60-6567F20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9BCD2F-1488-49B8-8A5F-AFDE79D29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4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60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D5AD076D-1F0F-6AD3-87C1-D942C0C389B5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1F95D-95F4-BE9E-6C8D-6E191F1F73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1" y="4089847"/>
            <a:ext cx="3799417" cy="3793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65" b="1" dirty="0">
                <a:solidFill>
                  <a:srgbClr val="CB6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UVMHealth.org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A0A9042-6AA4-7D6F-62EB-665DCA095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18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19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E6FFCA22-1696-9A6E-34A8-D18C5C64A20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A62F10-E416-45B5-8288-CF4B7F1A2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5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16D4D7-5302-EC58-B345-95A428E107DD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422774-ACBE-C268-859C-B246B0A53A6C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10972803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C03C1-3FD8-DC57-2497-D196B3B6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2BC5A-B5BF-4438-8032-4E2ACEB56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9562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332A32-13F8-E79F-892F-BF1717AD63CD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98A138-A878-B024-B443-491A2F0A8BB9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5303528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7760" y="1217265"/>
            <a:ext cx="5374640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DF31-3AEC-DB37-1364-489839839D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4ED431-BB62-4A6C-95E8-86B7255A3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2753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_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F01CA7-E4CE-0998-43B5-574A93894D70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58B1D-9F58-5FEA-BB9C-4111B25B04E4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2" y="1222744"/>
            <a:ext cx="3440272" cy="4903419"/>
          </a:xfrm>
        </p:spPr>
        <p:txBody>
          <a:bodyPr>
            <a:normAutofit/>
          </a:bodyPr>
          <a:lstStyle>
            <a:lvl1pPr>
              <a:defRPr sz="3197"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724"/>
            <a:ext cx="10972800" cy="621155"/>
          </a:xfrm>
        </p:spPr>
        <p:txBody>
          <a:bodyPr>
            <a:normAutofit/>
          </a:bodyPr>
          <a:lstStyle>
            <a:lvl1pPr algn="l">
              <a:defRPr sz="4263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142128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375860" y="1222744"/>
            <a:ext cx="3440272" cy="4903419"/>
          </a:xfrm>
        </p:spPr>
        <p:txBody>
          <a:bodyPr>
            <a:normAutofit/>
          </a:bodyPr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89684" indent="-380648">
              <a:buSzPct val="90000"/>
              <a:buFont typeface="Courier New" panose="02070309020205020404" pitchFamily="49" charset="0"/>
              <a:buChar char="o"/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189F-75E1-4F2B-9289-03197C7111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78039-2C61-4BE3-8F9C-2F67EF2C6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0282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EB2AAC-6446-42D5-C485-70DBFF89AC0F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B50C2A-2B43-941F-EE56-D19DCC35F594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15724"/>
            <a:ext cx="5270500" cy="810993"/>
          </a:xfrm>
        </p:spPr>
        <p:txBody>
          <a:bodyPr>
            <a:normAutofit/>
          </a:bodyPr>
          <a:lstStyle>
            <a:lvl1pPr algn="l">
              <a:defRPr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8618" y="1"/>
            <a:ext cx="5903383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1" y="1339879"/>
            <a:ext cx="5270500" cy="4709879"/>
          </a:xfrm>
        </p:spPr>
        <p:txBody>
          <a:bodyPr/>
          <a:lstStyle>
            <a:lvl1pPr>
              <a:defRPr sz="3197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64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98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1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88D67B-9859-B398-4165-8D5689563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70C5A-775D-4AF1-951B-FE3183005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7171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_ full-s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BB053C-219F-92BC-DC31-EAC6EA907539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22D459-3C3C-7C11-0365-7FC32E542FAC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407059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696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  <a:p>
            <a:pPr lvl="0"/>
            <a:r>
              <a:rPr lang="en-US" noProof="0" dirty="0"/>
              <a:t>Full screen image option</a:t>
            </a:r>
          </a:p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1A59D5-141D-FC68-9B6E-3EE5EC6BC3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E93535-2858-41A8-A75A-F2ECA267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687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85F86-947D-C86B-25D9-54BBC62EEE92}"/>
              </a:ext>
            </a:extLst>
          </p:cNvPr>
          <p:cNvSpPr/>
          <p:nvPr userDrawn="1"/>
        </p:nvSpPr>
        <p:spPr>
          <a:xfrm>
            <a:off x="0" y="0"/>
            <a:ext cx="12192000" cy="644774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E3A6D-25ED-A41B-90A4-1564D0554BEE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298144-FB99-FA11-34FA-00CC111FBB73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FCE1-15C2-D00A-A93E-D5F1923E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91D207-E92B-468F-8B40-7B3934E03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19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_ callout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80" descr="Nature_VermontSkyline_GREEN.jpg">
            <a:extLst>
              <a:ext uri="{FF2B5EF4-FFF2-40B4-BE49-F238E27FC236}">
                <a16:creationId xmlns:a16="http://schemas.microsoft.com/office/drawing/2014/main" id="{5A7B82B2-F549-9F84-EBA0-EF7D1BD6525D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0"/>
            <a:ext cx="12192000" cy="64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B3F39A-EBA5-06B5-B90F-D4B001FEC346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C5844-A0A9-6FB7-A828-A175B2CB65D4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61999"/>
            <a:ext cx="10972800" cy="621155"/>
          </a:xfrm>
        </p:spPr>
        <p:txBody>
          <a:bodyPr>
            <a:noAutofit/>
          </a:bodyPr>
          <a:lstStyle>
            <a:lvl1pPr algn="ctr">
              <a:defRPr sz="4796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02689-1457-D599-9E74-501CB2E3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492C63-589D-49A9-BF42-218137C64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73334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een_Divider.jpg">
            <a:extLst>
              <a:ext uri="{FF2B5EF4-FFF2-40B4-BE49-F238E27FC236}">
                <a16:creationId xmlns:a16="http://schemas.microsoft.com/office/drawing/2014/main" id="{D53F14F4-83A7-BAC2-653A-5F6DEE120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CB4C3-CEF1-A964-A9F4-EB8CA548F4DD}"/>
              </a:ext>
            </a:extLst>
          </p:cNvPr>
          <p:cNvSpPr/>
          <p:nvPr userDrawn="1"/>
        </p:nvSpPr>
        <p:spPr>
          <a:xfrm>
            <a:off x="0" y="6416025"/>
            <a:ext cx="12192000" cy="456777"/>
          </a:xfrm>
          <a:prstGeom prst="rect">
            <a:avLst/>
          </a:prstGeom>
          <a:solidFill>
            <a:srgbClr val="789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8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E0F5D2-3187-F172-CEDD-20058D0C954B}"/>
              </a:ext>
            </a:extLst>
          </p:cNvPr>
          <p:cNvCxnSpPr/>
          <p:nvPr userDrawn="1"/>
        </p:nvCxnSpPr>
        <p:spPr>
          <a:xfrm>
            <a:off x="0" y="6411796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7955" y="1889129"/>
            <a:ext cx="10258557" cy="1143000"/>
          </a:xfrm>
        </p:spPr>
        <p:txBody>
          <a:bodyPr>
            <a:normAutofit/>
          </a:bodyPr>
          <a:lstStyle>
            <a:lvl1pPr algn="l">
              <a:defRPr sz="426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56540" y="6479118"/>
            <a:ext cx="6096000" cy="311878"/>
          </a:xfrm>
        </p:spPr>
        <p:txBody>
          <a:bodyPr anchor="ctr"/>
          <a:lstStyle>
            <a:lvl1pPr marL="0" indent="0">
              <a:buNone/>
              <a:defRPr sz="119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B9327D-1467-EEDE-427A-9A0D9451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051" y="6515418"/>
            <a:ext cx="1439333" cy="274912"/>
          </a:xfrm>
        </p:spPr>
        <p:txBody>
          <a:bodyPr lIns="0" tIns="0" rIns="0" bIns="0"/>
          <a:lstStyle>
            <a:lvl1pPr>
              <a:defRPr sz="1199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6CA6B1-3CD6-4C1A-9C98-076E9391E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4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1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549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6" descr="Weave_Title_Page.jpg">
            <a:extLst>
              <a:ext uri="{FF2B5EF4-FFF2-40B4-BE49-F238E27FC236}">
                <a16:creationId xmlns:a16="http://schemas.microsoft.com/office/drawing/2014/main" id="{E4EE947F-291F-F593-D195-20ABDA226E0F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9367" cy="68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52B00-0D2B-0847-06B2-B7B1717F73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1" y="4089847"/>
            <a:ext cx="3799417" cy="3793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65" b="1" dirty="0">
                <a:solidFill>
                  <a:srgbClr val="CB60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UVMHealth.org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0F3BE08-3CD8-EB6F-E131-C8F677F51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18" y="5720287"/>
            <a:ext cx="3134783" cy="92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3" y="710206"/>
            <a:ext cx="8539932" cy="1106752"/>
          </a:xfrm>
        </p:spPr>
        <p:txBody>
          <a:bodyPr anchor="b">
            <a:noAutofit/>
          </a:bodyPr>
          <a:lstStyle>
            <a:lvl1pPr algn="l">
              <a:defRPr sz="3730" b="1" baseline="0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784" y="196383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8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1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49CA13-A978-23AD-AB49-F45A509D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F93E-3435-4542-9A15-C7DD48EBDF18}" type="datetime1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AFC1CF-355C-58B8-9F28-E7E7327A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F4B305-0A35-6654-D8E3-3D60C88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03E9-C170-4AE8-8370-7A01D2C17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39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0C8887-6905-A0A2-C34D-AAC207B9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83BA-6FFD-4545-A007-B51EF4D00860}" type="datetime1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D8F498-0F2F-3399-9E4C-0E46521C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AB6578-9214-53C2-FC2C-FAE1EDB5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0CCC-00C3-4D2D-95E4-B8453393F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8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F555-9962-AB30-5F9E-89C35EE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F58E-3443-4DEC-8B3D-22EB5837E3FA}" type="datetime1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AD8CF-B1AB-71D3-BB51-9C7F573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A6AEE-0929-B6B8-EFBA-7F15120C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7AE1-F73C-4CD0-ACF9-277FCE488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1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7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1683"/>
            <a:ext cx="105156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8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01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19"/>
            <a:ext cx="3200400" cy="2148839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4" y="807480"/>
            <a:ext cx="7066804" cy="5390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395144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1/2/2025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5293" y="6363574"/>
            <a:ext cx="65070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254" y="6363573"/>
            <a:ext cx="81888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2"/>
            <a:ext cx="12192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1"/>
            <a:ext cx="12192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838201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mtClean="0"/>
              <a:pPr/>
              <a:t>1/2/2025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8763002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581401" y="6451940"/>
            <a:ext cx="5041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2090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</p:sldLayoutIdLst>
  <p:hf hdr="0" ftr="0" dt="0"/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6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3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6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87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8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5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2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454F4C-D4ED-E73A-B2E7-0D83D5EB51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912"/>
            <a:ext cx="10972800" cy="11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BB03A9-932E-1C34-23D3-520E17657D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835"/>
            <a:ext cx="10972800" cy="45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876-209C-2E2F-E6A0-2B148727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813"/>
            <a:ext cx="284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165FF-4087-40C2-AEE3-B51E3DC10AC6}" type="datetime1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8F90-B966-A9E5-1BBA-AA6A5CDA6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813"/>
            <a:ext cx="3860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020C9-D8BF-8BCE-91D8-1AD938300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813"/>
            <a:ext cx="2844800" cy="36373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C6B097-42A6-4A24-954C-4B9194886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ctr" defTabSz="609036" rtl="0" eaLnBrk="0" fontAlgn="base" hangingPunct="0">
        <a:spcBef>
          <a:spcPct val="0"/>
        </a:spcBef>
        <a:spcAft>
          <a:spcPct val="0"/>
        </a:spcAft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2pPr>
      <a:lvl3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3pPr>
      <a:lvl4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4pPr>
      <a:lvl5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5pPr>
      <a:lvl6pPr marL="609036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6pPr>
      <a:lvl7pPr marL="1218072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7pPr>
      <a:lvl8pPr marL="1827108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8pPr>
      <a:lvl9pPr marL="2436144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9pPr>
    </p:titleStyle>
    <p:bodyStyle>
      <a:lvl1pPr marL="456777" indent="-456777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989684" indent="-38064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E9C6BD-7C52-0E19-00D9-85990B62B9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912"/>
            <a:ext cx="10972800" cy="11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28E711E-26FA-5F11-9B08-FD3606C8D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835"/>
            <a:ext cx="10972800" cy="452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61E52-7936-7E4E-B6FC-B0EABFC0E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813"/>
            <a:ext cx="284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F3D13-A083-48CB-BD8D-3F3BF1873C47}" type="datetime1">
              <a:rPr lang="en-US"/>
              <a:pPr>
                <a:defRPr/>
              </a:pPr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2CB22-4BCB-ABBA-7214-311D92E99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813"/>
            <a:ext cx="3860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777D-72D3-C9C4-174B-220803BF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813"/>
            <a:ext cx="2844800" cy="36373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646C86-9F6D-4091-AB2C-8F318441F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ctr" defTabSz="609036" rtl="0" eaLnBrk="0" fontAlgn="base" hangingPunct="0">
        <a:spcBef>
          <a:spcPct val="0"/>
        </a:spcBef>
        <a:spcAft>
          <a:spcPct val="0"/>
        </a:spcAft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2pPr>
      <a:lvl3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3pPr>
      <a:lvl4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4pPr>
      <a:lvl5pPr algn="ctr" defTabSz="609036" rtl="0" eaLnBrk="0" fontAlgn="base" hangingPunct="0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5pPr>
      <a:lvl6pPr marL="609036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6pPr>
      <a:lvl7pPr marL="1218072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7pPr>
      <a:lvl8pPr marL="1827108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8pPr>
      <a:lvl9pPr marL="2436144" algn="ctr" defTabSz="609036" rtl="0" fontAlgn="base">
        <a:spcBef>
          <a:spcPct val="0"/>
        </a:spcBef>
        <a:spcAft>
          <a:spcPct val="0"/>
        </a:spcAft>
        <a:defRPr sz="5861">
          <a:solidFill>
            <a:schemeClr val="tx1"/>
          </a:solidFill>
          <a:latin typeface="Calibri" pitchFamily="34" charset="0"/>
        </a:defRPr>
      </a:lvl9pPr>
    </p:titleStyle>
    <p:bodyStyle>
      <a:lvl1pPr marL="456777" indent="-456777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989684" indent="-38064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ivestei@ctc-ri.or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4.png"/><Relationship Id="rId7" Type="http://schemas.openxmlformats.org/officeDocument/2006/relationships/image" Target="../media/image28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F9D0-177F-F74F-A413-EB4552D23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9" y="1881635"/>
            <a:ext cx="10988843" cy="2042694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1" dirty="0">
                <a:latin typeface="Arial" panose="020B0604020202020204" pitchFamily="34" charset="0"/>
                <a:cs typeface="Arial" panose="020B0604020202020204" pitchFamily="34" charset="0"/>
              </a:rPr>
              <a:t>Addressing Alcohol Use Disorder (AUD) in Primary Care Think Tank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FD27-3215-7646-8BC6-07EB71AFD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578" y="4149213"/>
            <a:ext cx="10988843" cy="143096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Session 4</a:t>
            </a:r>
          </a:p>
          <a:p>
            <a:pPr algn="ctr"/>
            <a:r>
              <a:rPr lang="en-US" i="1" dirty="0"/>
              <a:t>Central Vermont Medical Center ROAD Program</a:t>
            </a:r>
            <a:endParaRPr lang="en-US" b="1" i="1" dirty="0"/>
          </a:p>
          <a:p>
            <a:pPr algn="ctr"/>
            <a:r>
              <a:rPr lang="en-US" dirty="0"/>
              <a:t>December 16th, 2024, 12:00-1:00PM</a:t>
            </a:r>
          </a:p>
        </p:txBody>
      </p:sp>
    </p:spTree>
    <p:extLst>
      <p:ext uri="{BB962C8B-B14F-4D97-AF65-F5344CB8AC3E}">
        <p14:creationId xmlns:p14="http://schemas.microsoft.com/office/powerpoint/2010/main" val="220849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DDD181E4-CC93-70B5-7741-96AD6F5D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5" y="2019548"/>
            <a:ext cx="7697539" cy="246998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Survey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Focus groups, gaps analysis 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Recovery Coaches integrated in primary care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Primary care “ROAD” show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Continuing Education (CMEs)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AUD Primary Care Pathway</a:t>
            </a:r>
          </a:p>
          <a:p>
            <a:pPr marL="609036" lvl="1" indent="0"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85ACBD-C749-1504-F07A-2AE69D7F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Essential Elements- Primary Care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AAAA2-7BA9-8C98-ED03-7A7B9CEF56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58C3FC69-7FB2-70A3-B9FA-6E9CCA8AE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739DC7BB-0642-4623-AE3A-0CA3FE2C043B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Graphic 6" descr="Decision chart with solid fill">
            <a:extLst>
              <a:ext uri="{FF2B5EF4-FFF2-40B4-BE49-F238E27FC236}">
                <a16:creationId xmlns:a16="http://schemas.microsoft.com/office/drawing/2014/main" id="{A569584A-9BC4-11E8-4DAD-9AC17EDA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49" y="1526821"/>
            <a:ext cx="3806475" cy="380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6">
            <a:extLst>
              <a:ext uri="{FF2B5EF4-FFF2-40B4-BE49-F238E27FC236}">
                <a16:creationId xmlns:a16="http://schemas.microsoft.com/office/drawing/2014/main" id="{79DCD1C1-F062-2574-45E8-3F1994CED0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/>
          <a:stretch>
            <a:fillRect/>
          </a:stretch>
        </p:blipFill>
        <p:spPr>
          <a:xfrm>
            <a:off x="4666458" y="67671"/>
            <a:ext cx="5181036" cy="635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0C5BB-B99A-611A-9FE7-C36899FCB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566B5759-E1CE-7FE2-6D85-DBD0E1C44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BF3D0C30-9A9C-482A-A120-2ECD66F33C01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Box 9">
            <a:extLst>
              <a:ext uri="{FF2B5EF4-FFF2-40B4-BE49-F238E27FC236}">
                <a16:creationId xmlns:a16="http://schemas.microsoft.com/office/drawing/2014/main" id="{6C97FA3B-17E8-41D7-C1CD-4AFDB3B7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20" y="281257"/>
            <a:ext cx="4404937" cy="15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Value Care Treatment Pathway in Primary Care: AUD Screening &amp; Treatment (ROAD)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39196BA-DF50-DCFB-A607-AA68D878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12" y="2116"/>
            <a:ext cx="4607949" cy="59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BB0349-06C7-9916-540E-3E9C91C3F0C0}"/>
              </a:ext>
            </a:extLst>
          </p:cNvPr>
          <p:cNvSpPr/>
          <p:nvPr/>
        </p:nvSpPr>
        <p:spPr>
          <a:xfrm>
            <a:off x="310157" y="1218073"/>
            <a:ext cx="7268254" cy="24572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all Substance Use reported was ETOH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Opioids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Stimulants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4B48341C-0309-C18A-1913-3D2F8CBA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5" y="289717"/>
            <a:ext cx="6990825" cy="5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197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drugs are Vermonters using?</a:t>
            </a:r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3CD41613-322B-3C78-CD49-B144D1E7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" y="5895808"/>
            <a:ext cx="11719715" cy="9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60A059A1-6857-96B8-7215-0EFA11C4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85" y="1199041"/>
            <a:ext cx="8427114" cy="54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>
            <a:extLst>
              <a:ext uri="{FF2B5EF4-FFF2-40B4-BE49-F238E27FC236}">
                <a16:creationId xmlns:a16="http://schemas.microsoft.com/office/drawing/2014/main" id="{BB680DCC-7F55-5C19-5932-C6A4FC6A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55" y="139571"/>
            <a:ext cx="4782912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Observations</a:t>
            </a:r>
            <a:endParaRPr lang="en-US" altLang="en-US" sz="2398" b="1">
              <a:solidFill>
                <a:srgbClr val="0063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F8190D-09C7-F7E6-EABF-A269DFD2CC3B}"/>
              </a:ext>
            </a:extLst>
          </p:cNvPr>
          <p:cNvSpPr/>
          <p:nvPr/>
        </p:nvSpPr>
        <p:spPr>
          <a:xfrm>
            <a:off x="7808915" y="3508303"/>
            <a:ext cx="2897151" cy="795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1BD52B50-DD22-5B3B-E0B4-B2E0B861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21" y="2137971"/>
            <a:ext cx="184731" cy="83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398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398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F1489-3A66-2793-8D2B-3BFFF1C9D35B}"/>
              </a:ext>
            </a:extLst>
          </p:cNvPr>
          <p:cNvSpPr/>
          <p:nvPr/>
        </p:nvSpPr>
        <p:spPr>
          <a:xfrm>
            <a:off x="151555" y="1344955"/>
            <a:ext cx="3081130" cy="272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238 pts evaluated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20/months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86 enrolled for ROAD follow up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sysClr val="windowText" lastClr="000000"/>
                </a:solidFill>
                <a:latin typeface="Calibri"/>
              </a:rPr>
              <a:t>1.5 pts per week enrolled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A52CD1-344F-7F7F-1E6D-77F1A6C857B9}"/>
              </a:ext>
            </a:extLst>
          </p:cNvPr>
          <p:cNvSpPr/>
          <p:nvPr/>
        </p:nvSpPr>
        <p:spPr>
          <a:xfrm>
            <a:off x="6279981" y="2782957"/>
            <a:ext cx="2895035" cy="735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89C19CA6-3B6A-EE19-95A0-2E11F1D6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6A745501-F9B4-D932-4B72-5B4F4F55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9" y="1266712"/>
            <a:ext cx="7003915" cy="36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C7137-D578-EB53-6DD7-C02616E09824}"/>
              </a:ext>
            </a:extLst>
          </p:cNvPr>
          <p:cNvSpPr/>
          <p:nvPr/>
        </p:nvSpPr>
        <p:spPr>
          <a:xfrm>
            <a:off x="8058450" y="981226"/>
            <a:ext cx="3582316" cy="461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420 ED visits</a:t>
            </a:r>
          </a:p>
          <a:p>
            <a:pPr marL="989684" lvl="1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Avg 26/mos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67% Male 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33% Female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Mean age 46yo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ROAD Enrolled 68 pts</a:t>
            </a:r>
          </a:p>
          <a:p>
            <a:pPr marL="989684" lvl="1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98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2398" dirty="0" err="1">
                <a:solidFill>
                  <a:prstClr val="black"/>
                </a:solidFill>
                <a:latin typeface="Calibri"/>
              </a:rPr>
              <a:t>pt</a:t>
            </a:r>
            <a:r>
              <a:rPr lang="en-US" sz="2398" dirty="0">
                <a:solidFill>
                  <a:prstClr val="black"/>
                </a:solidFill>
                <a:latin typeface="Calibri"/>
              </a:rPr>
              <a:t> per week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773" name="TextBox 2">
            <a:extLst>
              <a:ext uri="{FF2B5EF4-FFF2-40B4-BE49-F238E27FC236}">
                <a16:creationId xmlns:a16="http://schemas.microsoft.com/office/drawing/2014/main" id="{F1E6BCBF-E244-5E72-D161-299244BA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9" y="255881"/>
            <a:ext cx="5891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 Observations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DDFD6102-CFA4-E4EA-4D32-1802E29E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A6590F93-4810-53E5-A19B-2B65FA61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2" y="638643"/>
            <a:ext cx="5176807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>
            <a:extLst>
              <a:ext uri="{FF2B5EF4-FFF2-40B4-BE49-F238E27FC236}">
                <a16:creationId xmlns:a16="http://schemas.microsoft.com/office/drawing/2014/main" id="{3C4840F1-B3B4-C13A-F9F9-42276043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0" y="35951"/>
            <a:ext cx="3557384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ED patients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03A03BC7-27D1-8FAF-B376-A0039204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78" y="767641"/>
            <a:ext cx="4707341" cy="19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B70915-471C-5336-0E85-D9E01395A38E}"/>
              </a:ext>
            </a:extLst>
          </p:cNvPr>
          <p:cNvSpPr/>
          <p:nvPr/>
        </p:nvSpPr>
        <p:spPr>
          <a:xfrm>
            <a:off x="6258833" y="2774499"/>
            <a:ext cx="5927528" cy="2645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Observations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420 Alcohol Related ED visits 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232 (55%) pts received meds in ED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Most common med given is PB</a:t>
            </a:r>
          </a:p>
          <a:p>
            <a:pPr marL="380648" indent="-380648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65" dirty="0">
                <a:solidFill>
                  <a:prstClr val="black"/>
                </a:solidFill>
                <a:latin typeface="Calibri"/>
              </a:rPr>
              <a:t>120 (29%) patients received a prescription at discharge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6741ACCC-8948-CC00-47A0-210A7C43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7" name="Chart 6">
            <a:extLst>
              <a:ext uri="{FF2B5EF4-FFF2-40B4-BE49-F238E27FC236}">
                <a16:creationId xmlns:a16="http://schemas.microsoft.com/office/drawing/2014/main" id="{609E0F63-226D-E105-FC14-C7495D69E0B2}"/>
              </a:ext>
            </a:extLst>
          </p:cNvPr>
          <p:cNvGraphicFramePr>
            <a:graphicFrameLocks/>
          </p:cNvGraphicFramePr>
          <p:nvPr/>
        </p:nvGraphicFramePr>
        <p:xfrm>
          <a:off x="1872928" y="340469"/>
          <a:ext cx="8255822" cy="55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206266" imgH="4176122" progId="Excel.Chart.8">
                  <p:embed/>
                </p:oleObj>
              </mc:Choice>
              <mc:Fallback>
                <p:oleObj name="Chart" r:id="rId4" imgW="6206266" imgH="4176122" progId="Excel.Chart.8">
                  <p:embed/>
                  <p:pic>
                    <p:nvPicPr>
                      <p:cNvPr id="36867" name="Chart 6">
                        <a:extLst>
                          <a:ext uri="{FF2B5EF4-FFF2-40B4-BE49-F238E27FC236}">
                            <a16:creationId xmlns:a16="http://schemas.microsoft.com/office/drawing/2014/main" id="{609E0F63-226D-E105-FC14-C7495D69E0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28" y="340469"/>
                        <a:ext cx="8255822" cy="5548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7">
            <a:extLst>
              <a:ext uri="{FF2B5EF4-FFF2-40B4-BE49-F238E27FC236}">
                <a16:creationId xmlns:a16="http://schemas.microsoft.com/office/drawing/2014/main" id="{3AA93CD5-ADDA-5FAA-6A10-09F19324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343" y="4616410"/>
            <a:ext cx="65133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6%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6606890C-B9FD-FE29-387B-E1750710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845" y="2930987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35%</a:t>
            </a:r>
          </a:p>
        </p:txBody>
      </p:sp>
      <p:sp>
        <p:nvSpPr>
          <p:cNvPr id="36870" name="TextBox 9">
            <a:extLst>
              <a:ext uri="{FF2B5EF4-FFF2-40B4-BE49-F238E27FC236}">
                <a16:creationId xmlns:a16="http://schemas.microsoft.com/office/drawing/2014/main" id="{79DB53CB-C47A-4975-3DC0-E8B2B687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034" y="3383535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29%</a:t>
            </a:r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343E7E86-9105-5A86-3CA1-B3C1080F6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21" y="3383535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30%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Chart 1">
            <a:extLst>
              <a:ext uri="{FF2B5EF4-FFF2-40B4-BE49-F238E27FC236}">
                <a16:creationId xmlns:a16="http://schemas.microsoft.com/office/drawing/2014/main" id="{4F74A291-0DE1-DF5A-068F-44294692415F}"/>
              </a:ext>
            </a:extLst>
          </p:cNvPr>
          <p:cNvGraphicFramePr>
            <a:graphicFrameLocks/>
          </p:cNvGraphicFramePr>
          <p:nvPr/>
        </p:nvGraphicFramePr>
        <p:xfrm>
          <a:off x="1968089" y="653446"/>
          <a:ext cx="8255822" cy="55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206266" imgH="4170025" progId="Excel.Chart.8">
                  <p:embed/>
                </p:oleObj>
              </mc:Choice>
              <mc:Fallback>
                <p:oleObj name="Chart" r:id="rId3" imgW="6206266" imgH="4170025" progId="Excel.Chart.8">
                  <p:embed/>
                  <p:pic>
                    <p:nvPicPr>
                      <p:cNvPr id="38914" name="Chart 1">
                        <a:extLst>
                          <a:ext uri="{FF2B5EF4-FFF2-40B4-BE49-F238E27FC236}">
                            <a16:creationId xmlns:a16="http://schemas.microsoft.com/office/drawing/2014/main" id="{4F74A291-0DE1-DF5A-068F-44294692415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089" y="653446"/>
                        <a:ext cx="8255822" cy="5548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Box 2">
            <a:extLst>
              <a:ext uri="{FF2B5EF4-FFF2-40B4-BE49-F238E27FC236}">
                <a16:creationId xmlns:a16="http://schemas.microsoft.com/office/drawing/2014/main" id="{97F77466-0477-227D-91F2-B55F6B91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271" y="3243964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56%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C12CC01D-DBE8-B962-0148-48F264D12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571" y="5398853"/>
            <a:ext cx="413896" cy="3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>
                <a:solidFill>
                  <a:prstClr val="black"/>
                </a:solidFill>
                <a:cs typeface="Arial" panose="020B0604020202020204" pitchFamily="34" charset="0"/>
              </a:rPr>
              <a:t>2%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14A4D7E2-42C2-3215-F690-35B43836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70" y="3948162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42%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5FA65BAF-F6BD-52E5-B8B1-0511A7FB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>
            <a:extLst>
              <a:ext uri="{FF2B5EF4-FFF2-40B4-BE49-F238E27FC236}">
                <a16:creationId xmlns:a16="http://schemas.microsoft.com/office/drawing/2014/main" id="{99341EC7-443B-5E2C-4D53-AC5D4E52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65" y="3062098"/>
            <a:ext cx="9105935" cy="18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itle 4">
            <a:extLst>
              <a:ext uri="{FF2B5EF4-FFF2-40B4-BE49-F238E27FC236}">
                <a16:creationId xmlns:a16="http://schemas.microsoft.com/office/drawing/2014/main" id="{ED805FBE-866A-0320-5B55-BE1BBF8C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Enrollees</a:t>
            </a:r>
          </a:p>
        </p:txBody>
      </p:sp>
      <p:sp>
        <p:nvSpPr>
          <p:cNvPr id="40965" name="Content Placeholder 5">
            <a:extLst>
              <a:ext uri="{FF2B5EF4-FFF2-40B4-BE49-F238E27FC236}">
                <a16:creationId xmlns:a16="http://schemas.microsoft.com/office/drawing/2014/main" id="{61577DAE-166C-CFBF-F19D-ECDB20C37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85" y="1679080"/>
            <a:ext cx="10505872" cy="1569114"/>
          </a:xfrm>
        </p:spPr>
        <p:txBody>
          <a:bodyPr/>
          <a:lstStyle/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AUDIT C	avg =  9.6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AUDIT 10avg = 26.7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>
            <a:extLst>
              <a:ext uri="{FF2B5EF4-FFF2-40B4-BE49-F238E27FC236}">
                <a16:creationId xmlns:a16="http://schemas.microsoft.com/office/drawing/2014/main" id="{7A698A29-4671-EEA1-94C6-D58C959A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DCC109EE-7D22-23C4-71F0-C0C715F4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ROAD patients (n=68)</a:t>
            </a: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CFE39618-D24D-9B40-2A69-C6635A82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600835"/>
            <a:ext cx="10962649" cy="3019804"/>
          </a:xfrm>
        </p:spPr>
        <p:txBody>
          <a:bodyPr/>
          <a:lstStyle/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94% initiated services with Recovery Coach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12% were admitted to the hospital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34% initiated treatment with TA or PCP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63% engaged in tx with TA</a:t>
            </a:r>
          </a:p>
          <a:p>
            <a:r>
              <a:rPr lang="en-US" altLang="en-US" sz="2664">
                <a:latin typeface="Arial" panose="020B0604020202020204" pitchFamily="34" charset="0"/>
                <a:cs typeface="Arial" panose="020B0604020202020204" pitchFamily="34" charset="0"/>
              </a:rPr>
              <a:t>71% engaged in tx with PCP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/>
        </p:nvCxnSpPr>
        <p:spPr>
          <a:xfrm>
            <a:off x="176462" y="641685"/>
            <a:ext cx="11806991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Welcome &amp; Introduction </a:t>
            </a:r>
            <a:r>
              <a:rPr lang="en-US" sz="3200" dirty="0">
                <a:solidFill>
                  <a:schemeClr val="accent6"/>
                </a:solidFill>
              </a:rPr>
              <a:t>(12:00-12:05pm)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Linda Cabral, MM, Senior Program Manager, CTC-RI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Central Vermont Medical Center ROAD </a:t>
            </a:r>
            <a:r>
              <a:rPr lang="en-US" sz="3200" dirty="0">
                <a:solidFill>
                  <a:schemeClr val="accent6"/>
                </a:solidFill>
              </a:rPr>
              <a:t>(12:05-12:35pm)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The Turning Point Center – Central Vermont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The University of Vermont Health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6"/>
                </a:solidFill>
              </a:rPr>
              <a:t>Questions and Answers / Open Discussion </a:t>
            </a:r>
            <a:r>
              <a:rPr lang="en-US" sz="3200" dirty="0">
                <a:solidFill>
                  <a:schemeClr val="accent6"/>
                </a:solidFill>
              </a:rPr>
              <a:t>(12:35-1:00pm)</a:t>
            </a:r>
          </a:p>
          <a:p>
            <a:pPr lvl="2"/>
            <a:r>
              <a:rPr lang="en-US" sz="2800" b="1" dirty="0">
                <a:solidFill>
                  <a:schemeClr val="accent6"/>
                </a:solidFill>
              </a:rPr>
              <a:t>Moderator: </a:t>
            </a:r>
            <a:r>
              <a:rPr lang="en-US" sz="2800" dirty="0">
                <a:solidFill>
                  <a:schemeClr val="accent6"/>
                </a:solidFill>
              </a:rPr>
              <a:t>Nelly Burdette, PsyD, CTC-RI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</p:spTree>
    <p:extLst>
      <p:ext uri="{BB962C8B-B14F-4D97-AF65-F5344CB8AC3E}">
        <p14:creationId xmlns:p14="http://schemas.microsoft.com/office/powerpoint/2010/main" val="286973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772A2FB7-5452-FB44-92DC-9215CCCF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F22A4F65-3481-D972-B620-5357AC08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98" y="1729832"/>
            <a:ext cx="7587574" cy="29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4">
            <a:extLst>
              <a:ext uri="{FF2B5EF4-FFF2-40B4-BE49-F238E27FC236}">
                <a16:creationId xmlns:a16="http://schemas.microsoft.com/office/drawing/2014/main" id="{5713B81C-72A8-B416-F6A6-871C40EE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5" y="143800"/>
            <a:ext cx="10505872" cy="735919"/>
          </a:xfrm>
        </p:spPr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Prescriptions- In ED and at Discharge</a:t>
            </a:r>
          </a:p>
        </p:txBody>
      </p:sp>
      <p:sp>
        <p:nvSpPr>
          <p:cNvPr id="45061" name="TextBox 5">
            <a:extLst>
              <a:ext uri="{FF2B5EF4-FFF2-40B4-BE49-F238E27FC236}">
                <a16:creationId xmlns:a16="http://schemas.microsoft.com/office/drawing/2014/main" id="{D91324F8-D568-5C85-029A-36F3E6045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455" y="2797761"/>
            <a:ext cx="1772921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ALL COMERS</a:t>
            </a:r>
          </a:p>
        </p:txBody>
      </p:sp>
      <p:sp>
        <p:nvSpPr>
          <p:cNvPr id="45062" name="TextBox 6">
            <a:extLst>
              <a:ext uri="{FF2B5EF4-FFF2-40B4-BE49-F238E27FC236}">
                <a16:creationId xmlns:a16="http://schemas.microsoft.com/office/drawing/2014/main" id="{9A841D9A-79A9-1272-A55D-41D589EC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222" y="2846399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55%</a:t>
            </a:r>
          </a:p>
        </p:txBody>
      </p:sp>
      <p:sp>
        <p:nvSpPr>
          <p:cNvPr id="45063" name="TextBox 7">
            <a:extLst>
              <a:ext uri="{FF2B5EF4-FFF2-40B4-BE49-F238E27FC236}">
                <a16:creationId xmlns:a16="http://schemas.microsoft.com/office/drawing/2014/main" id="{92AD26AE-C3C0-6F45-0144-F5EF1D7C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573" y="2846399"/>
            <a:ext cx="715260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29%</a:t>
            </a:r>
          </a:p>
        </p:txBody>
      </p:sp>
      <p:sp>
        <p:nvSpPr>
          <p:cNvPr id="45064" name="Title 1">
            <a:extLst>
              <a:ext uri="{FF2B5EF4-FFF2-40B4-BE49-F238E27FC236}">
                <a16:creationId xmlns:a16="http://schemas.microsoft.com/office/drawing/2014/main" id="{4D30547D-1638-D001-5AFC-F6D6CC57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70363"/>
            <a:ext cx="10505872" cy="13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8" rIns="91355" bIns="456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80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4">
                <a:solidFill>
                  <a:prstClr val="black"/>
                </a:solidFill>
                <a:cs typeface="Arial" panose="020B0604020202020204" pitchFamily="34" charset="0"/>
              </a:rPr>
              <a:t>Enrolled ROAD patients (n=68)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9C4C6-DFB1-61F7-CBD1-293040F15AC9}"/>
              </a:ext>
            </a:extLst>
          </p:cNvPr>
          <p:cNvSpPr/>
          <p:nvPr/>
        </p:nvSpPr>
        <p:spPr>
          <a:xfrm>
            <a:off x="1496510" y="4802504"/>
            <a:ext cx="7900551" cy="913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Enrolled pts were more likely to receive ED meds and get a prescription at DC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5" b="1" dirty="0">
                <a:solidFill>
                  <a:prstClr val="black"/>
                </a:solidFill>
                <a:latin typeface="Calibri"/>
              </a:rPr>
              <a:t>Half of enrolled patients were treated for AWS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F83C98C8-1D77-82E7-522F-A0FE319F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5597635"/>
            <a:ext cx="11408852" cy="11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>
            <a:extLst>
              <a:ext uri="{FF2B5EF4-FFF2-40B4-BE49-F238E27FC236}">
                <a16:creationId xmlns:a16="http://schemas.microsoft.com/office/drawing/2014/main" id="{9A53F1D8-213A-4A9D-81B4-6C907054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58" y="207242"/>
            <a:ext cx="10962649" cy="763410"/>
          </a:xfrm>
        </p:spPr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we’ve learned: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55C1-924A-0CAC-AB9E-A4C0B036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03" y="1038324"/>
            <a:ext cx="10505872" cy="4781355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Significant need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Stigma around alcohol use disorders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Focus on a harm reduction approach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Providers are interested in education about this approach and evidence-based medications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Handoff from ED/IN to primary care requires resources and focus to prevent drop-off</a:t>
            </a: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Recovery Coaches are essential partners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Coaches saw 94% of all ED pts with an ETOH complaint</a:t>
            </a:r>
            <a:endParaRPr lang="en-US" altLang="en-US" sz="33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863" dirty="0">
                <a:latin typeface="Arial" panose="020B0604020202020204" pitchFamily="34" charset="0"/>
                <a:cs typeface="Arial" panose="020B0604020202020204" pitchFamily="34" charset="0"/>
              </a:rPr>
              <a:t>Conversations about how to fund</a:t>
            </a:r>
          </a:p>
          <a:p>
            <a:pPr>
              <a:spcAft>
                <a:spcPts val="799"/>
              </a:spcAft>
              <a:defRPr/>
            </a:pPr>
            <a:r>
              <a:rPr lang="en-US" sz="3863" dirty="0">
                <a:latin typeface="Arial" panose="020B0604020202020204" pitchFamily="34" charset="0"/>
                <a:cs typeface="Arial" panose="020B0604020202020204" pitchFamily="34" charset="0"/>
              </a:rPr>
              <a:t>Patient Outcomes: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55% of all ED pts with ETOH complaints received medical tx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ROAD enrolled pts receive more ED meds and prescriptions at DC 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Gabapentin was the most used medication for AUD tx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Phenobarbital was the most used medication for AWS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There were less ROAD enrollments than year 1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Pt’s referred to specialty treatment tend to engage for shorter periods of time than those that see their PCP</a:t>
            </a:r>
          </a:p>
          <a:p>
            <a:pPr lvl="1">
              <a:spcAft>
                <a:spcPts val="799"/>
              </a:spcAft>
              <a:buFont typeface="Courier New" panose="02070309020205020404" pitchFamily="49" charset="0"/>
              <a:buChar char="o"/>
              <a:defRPr/>
            </a:pPr>
            <a:r>
              <a:rPr lang="en-US" sz="3330" dirty="0">
                <a:latin typeface="Arial" panose="020B0604020202020204" pitchFamily="34" charset="0"/>
                <a:cs typeface="Arial" panose="020B0604020202020204" pitchFamily="34" charset="0"/>
              </a:rPr>
              <a:t>Non hospital services for AWS remains a missing key element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8F1BC6D8-9CB6-CE64-E255-6FEC9B0A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5603978"/>
            <a:ext cx="10552396" cy="103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2">
            <a:extLst>
              <a:ext uri="{FF2B5EF4-FFF2-40B4-BE49-F238E27FC236}">
                <a16:creationId xmlns:a16="http://schemas.microsoft.com/office/drawing/2014/main" id="{D5AB736F-19BC-F7B9-03E2-C58C9244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730" b="1">
                <a:solidFill>
                  <a:srgbClr val="006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all about options</a:t>
            </a:r>
          </a:p>
        </p:txBody>
      </p:sp>
      <p:sp>
        <p:nvSpPr>
          <p:cNvPr id="48132" name="Content Placeholder 3">
            <a:extLst>
              <a:ext uri="{FF2B5EF4-FFF2-40B4-BE49-F238E27FC236}">
                <a16:creationId xmlns:a16="http://schemas.microsoft.com/office/drawing/2014/main" id="{9E9F8931-A62C-F009-6AEA-5979B93F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600836"/>
            <a:ext cx="10962649" cy="3436401"/>
          </a:xfrm>
        </p:spPr>
        <p:txBody>
          <a:bodyPr/>
          <a:lstStyle/>
          <a:p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Meet people where they 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Peer Coaching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Treatment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Medically Assisted Withdrawal (MAW)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Medication for Alcohol Use Disorder (MAUD)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398">
                <a:latin typeface="Arial" panose="020B0604020202020204" pitchFamily="34" charset="0"/>
                <a:cs typeface="Arial" panose="020B0604020202020204" pitchFamily="34" charset="0"/>
              </a:rPr>
              <a:t>Linkage to services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>
            <a:extLst>
              <a:ext uri="{FF2B5EF4-FFF2-40B4-BE49-F238E27FC236}">
                <a16:creationId xmlns:a16="http://schemas.microsoft.com/office/drawing/2014/main" id="{2A971BC2-8E83-8B4B-376C-09046F49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5" y="1222302"/>
            <a:ext cx="9518304" cy="3368731"/>
          </a:xfrm>
        </p:spPr>
        <p:txBody>
          <a:bodyPr/>
          <a:lstStyle/>
          <a:p>
            <a:r>
              <a:rPr lang="en-US" altLang="en-US" sz="2398">
                <a:solidFill>
                  <a:schemeClr val="tx1"/>
                </a:solidFill>
              </a:rPr>
              <a:t>Short term stabilization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Primary Care- gaps in wrap around care, care coordination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Funding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Vivitrol access</a:t>
            </a:r>
          </a:p>
          <a:p>
            <a:r>
              <a:rPr lang="en-US" altLang="en-US" sz="2398">
                <a:solidFill>
                  <a:schemeClr val="tx1"/>
                </a:solidFill>
              </a:rPr>
              <a:t>Stigma- AUD and associated with specialty clinics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77F57-C763-E67C-701D-9BF4FDE7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Observed Care Gaps &amp; Opportunities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A83E-CFFF-7948-63CA-90FCFB8B9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271733BA-E7F1-6D7F-45A4-28BE40B55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7240A6F0-83B7-4B4A-8D4F-6A047C2D8696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EEBA68C0-6D52-EF32-8116-506FA7CF3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99" y="710543"/>
            <a:ext cx="8530735" cy="2186609"/>
          </a:xfrm>
        </p:spPr>
        <p:txBody>
          <a:bodyPr/>
          <a:lstStyle/>
          <a:p>
            <a:r>
              <a:rPr lang="en-US" altLang="en-US"/>
              <a:t>Thank you!</a:t>
            </a:r>
            <a:br>
              <a:rPr lang="en-US" altLang="en-US"/>
            </a:br>
            <a:r>
              <a:rPr lang="en-US" altLang="en-US" sz="1599"/>
              <a:t>Connie Gavin</a:t>
            </a:r>
            <a:br>
              <a:rPr lang="en-US" altLang="en-US" sz="1599"/>
            </a:br>
            <a:r>
              <a:rPr lang="en-US" altLang="en-US" sz="1599"/>
              <a:t>Blueprint Program Manager</a:t>
            </a:r>
            <a:br>
              <a:rPr lang="en-US" altLang="en-US" sz="1599"/>
            </a:br>
            <a:r>
              <a:rPr lang="en-US" altLang="en-US" sz="1599"/>
              <a:t>University of Vermont Health Network</a:t>
            </a:r>
            <a:br>
              <a:rPr lang="en-US" altLang="en-US" sz="1599"/>
            </a:br>
            <a:r>
              <a:rPr lang="en-US" altLang="en-US" sz="1599"/>
              <a:t>constance.gavin@uvmhealth.org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315609-36A1-88D2-6C21-88BB81EA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40DC6-C574-8393-982B-0DCAC937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91" y="1328444"/>
            <a:ext cx="4601217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9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0728-7F79-F8FC-4F55-7137EDF6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January 27th, 2024</a:t>
            </a:r>
            <a:br>
              <a:rPr lang="en-US" dirty="0"/>
            </a:br>
            <a:r>
              <a:rPr lang="en-US" sz="3200" dirty="0"/>
              <a:t>12:00-1:00PM EST – Final Meeting!</a:t>
            </a:r>
            <a:endParaRPr lang="en-US" dirty="0"/>
          </a:p>
        </p:txBody>
      </p:sp>
      <p:pic>
        <p:nvPicPr>
          <p:cNvPr id="5" name="Picture 4" descr="A blue and yellow starburst with yellow text&#10;&#10;Description automatically generated">
            <a:extLst>
              <a:ext uri="{FF2B5EF4-FFF2-40B4-BE49-F238E27FC236}">
                <a16:creationId xmlns:a16="http://schemas.microsoft.com/office/drawing/2014/main" id="{A253F4F3-3EB1-F5F8-8F44-E43F2C43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59" y="1185015"/>
            <a:ext cx="2794637" cy="2794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1F788-ED52-0977-7B2A-130E9B40AFFD}"/>
              </a:ext>
            </a:extLst>
          </p:cNvPr>
          <p:cNvSpPr txBox="1"/>
          <p:nvPr/>
        </p:nvSpPr>
        <p:spPr>
          <a:xfrm>
            <a:off x="711201" y="5000978"/>
            <a:ext cx="1063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Contact Phos Ivestei (</a:t>
            </a:r>
            <a:r>
              <a:rPr lang="en-US" sz="32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pivestei@ctc-ri.org</a:t>
            </a:r>
            <a:r>
              <a:rPr lang="en-US" sz="3200" dirty="0">
                <a:solidFill>
                  <a:schemeClr val="accent6"/>
                </a:solidFill>
              </a:rPr>
              <a:t>) with any questions or suggestions</a:t>
            </a:r>
          </a:p>
        </p:txBody>
      </p:sp>
    </p:spTree>
    <p:extLst>
      <p:ext uri="{BB962C8B-B14F-4D97-AF65-F5344CB8AC3E}">
        <p14:creationId xmlns:p14="http://schemas.microsoft.com/office/powerpoint/2010/main" val="1578300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416960" y="-149076"/>
            <a:ext cx="105156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8467">
              <a:buSzPts val="4400"/>
            </a:pPr>
            <a:r>
              <a:rPr lang="en-US" sz="3600" dirty="0">
                <a:solidFill>
                  <a:srgbClr val="006FC0"/>
                </a:solidFill>
                <a:latin typeface="+mj-lt"/>
                <a:ea typeface="Tahoma"/>
                <a:cs typeface="Calibri" panose="020F0502020204030204" pitchFamily="34" charset="0"/>
              </a:rPr>
              <a:t>CTC-RI Senior Leadership</a:t>
            </a:r>
            <a:endParaRPr sz="3600" dirty="0">
              <a:solidFill>
                <a:srgbClr val="006FC0"/>
              </a:solidFill>
              <a:latin typeface="+mj-lt"/>
              <a:ea typeface="Tahom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C6EE3-91E1-A939-C724-00C50B7CCF6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3076" t="4371" r="11510" b="4818"/>
          <a:stretch/>
        </p:blipFill>
        <p:spPr>
          <a:xfrm>
            <a:off x="6374455" y="1035842"/>
            <a:ext cx="1371600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AE8498-4D6A-A2B4-E8ED-32E033D0AC21}"/>
              </a:ext>
            </a:extLst>
          </p:cNvPr>
          <p:cNvSpPr txBox="1"/>
          <p:nvPr/>
        </p:nvSpPr>
        <p:spPr>
          <a:xfrm>
            <a:off x="2641117" y="5486424"/>
            <a:ext cx="13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Linda Cabral, MM, Senior Program Manager</a:t>
            </a:r>
          </a:p>
        </p:txBody>
      </p:sp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9AD356D-0676-F6F3-3940-49792D263ED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059" t="5247" r="3485" b="3316"/>
          <a:stretch/>
        </p:blipFill>
        <p:spPr>
          <a:xfrm>
            <a:off x="2622975" y="3691279"/>
            <a:ext cx="13716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0B284-299F-66AD-30CB-A0CB85D48E23}"/>
              </a:ext>
            </a:extLst>
          </p:cNvPr>
          <p:cNvPicPr>
            <a:picLocks/>
          </p:cNvPicPr>
          <p:nvPr/>
        </p:nvPicPr>
        <p:blipFill>
          <a:blip r:embed="rId5"/>
          <a:srcRect l="10153" t="38" r="9003" b="-38"/>
          <a:stretch/>
        </p:blipFill>
        <p:spPr>
          <a:xfrm>
            <a:off x="1313158" y="1034300"/>
            <a:ext cx="13716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BE60F5-A347-E361-C9AB-C66F39D74B7A}"/>
              </a:ext>
            </a:extLst>
          </p:cNvPr>
          <p:cNvSpPr txBox="1"/>
          <p:nvPr/>
        </p:nvSpPr>
        <p:spPr>
          <a:xfrm>
            <a:off x="1047982" y="2861963"/>
            <a:ext cx="1903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Deb Hurwitz, MBA, BSN, RN, Executive Director</a:t>
            </a:r>
          </a:p>
        </p:txBody>
      </p:sp>
      <p:sp>
        <p:nvSpPr>
          <p:cNvPr id="2" name="Google Shape;86;p2">
            <a:extLst>
              <a:ext uri="{FF2B5EF4-FFF2-40B4-BE49-F238E27FC236}">
                <a16:creationId xmlns:a16="http://schemas.microsoft.com/office/drawing/2014/main" id="{A0725279-C454-8EFD-C0E7-BDE9BFE5D7BE}"/>
              </a:ext>
            </a:extLst>
          </p:cNvPr>
          <p:cNvSpPr/>
          <p:nvPr/>
        </p:nvSpPr>
        <p:spPr>
          <a:xfrm>
            <a:off x="812800" y="6429414"/>
            <a:ext cx="10342880" cy="4285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Prepared by Care Transformation Collaborative of RI</a:t>
            </a:r>
            <a:endParaRPr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3D6475-E271-2A7D-3991-DEC517333448}"/>
              </a:ext>
            </a:extLst>
          </p:cNvPr>
          <p:cNvPicPr>
            <a:picLocks/>
          </p:cNvPicPr>
          <p:nvPr/>
        </p:nvPicPr>
        <p:blipFill>
          <a:blip r:embed="rId6"/>
          <a:srcRect l="340" t="1469" r="13545" b="8313"/>
          <a:stretch/>
        </p:blipFill>
        <p:spPr>
          <a:xfrm>
            <a:off x="3844523" y="1033163"/>
            <a:ext cx="13716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19B28D-F239-58FA-6F51-510F58F8EF2C}"/>
              </a:ext>
            </a:extLst>
          </p:cNvPr>
          <p:cNvSpPr txBox="1"/>
          <p:nvPr/>
        </p:nvSpPr>
        <p:spPr>
          <a:xfrm>
            <a:off x="3579347" y="2835455"/>
            <a:ext cx="190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Pano Yeracaris, MD, MPH, Chief Clinical Strategist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DBFCE7-5884-8CD1-B8BB-F0464126C76A}"/>
              </a:ext>
            </a:extLst>
          </p:cNvPr>
          <p:cNvPicPr>
            <a:picLocks/>
          </p:cNvPicPr>
          <p:nvPr/>
        </p:nvPicPr>
        <p:blipFill>
          <a:blip r:embed="rId7"/>
          <a:srcRect l="18739" r="15616" b="13993"/>
          <a:stretch/>
        </p:blipFill>
        <p:spPr>
          <a:xfrm>
            <a:off x="8904387" y="1055855"/>
            <a:ext cx="1371600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9B5992-8716-DE2D-10F0-FC79E946A4D4}"/>
              </a:ext>
            </a:extLst>
          </p:cNvPr>
          <p:cNvSpPr txBox="1"/>
          <p:nvPr/>
        </p:nvSpPr>
        <p:spPr>
          <a:xfrm>
            <a:off x="8639211" y="2879734"/>
            <a:ext cx="190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Susanne Campbell, RN, MS, PCMH CCE, Senior Program Administrator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AF30A-A999-272B-0F30-A96E6A861E6B}"/>
              </a:ext>
            </a:extLst>
          </p:cNvPr>
          <p:cNvSpPr txBox="1"/>
          <p:nvPr/>
        </p:nvSpPr>
        <p:spPr>
          <a:xfrm>
            <a:off x="7492326" y="5460397"/>
            <a:ext cx="170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Nelly Burdette, PsyD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Integrated Behavioral Health Program Leader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43BFFA-C115-DEC1-B098-8242A9F51812}"/>
              </a:ext>
            </a:extLst>
          </p:cNvPr>
          <p:cNvSpPr txBox="1"/>
          <p:nvPr/>
        </p:nvSpPr>
        <p:spPr>
          <a:xfrm>
            <a:off x="6109279" y="2835455"/>
            <a:ext cx="1901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Patricia Flanagan, MD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Clinical Director &amp; PCMH Kids Co-Chair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321124-28DD-AAB3-BB05-4240842EE98D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7661365" y="3636724"/>
            <a:ext cx="1371600" cy="1828800"/>
          </a:xfrm>
          <a:prstGeom prst="rect">
            <a:avLst/>
          </a:prstGeom>
        </p:spPr>
      </p:pic>
      <p:sp>
        <p:nvSpPr>
          <p:cNvPr id="4" name="TextBox 21">
            <a:extLst>
              <a:ext uri="{FF2B5EF4-FFF2-40B4-BE49-F238E27FC236}">
                <a16:creationId xmlns:a16="http://schemas.microsoft.com/office/drawing/2014/main" id="{934AF30A-A999-272B-0F30-A96E6A861E6B}"/>
              </a:ext>
            </a:extLst>
          </p:cNvPr>
          <p:cNvSpPr txBox="1"/>
          <p:nvPr/>
        </p:nvSpPr>
        <p:spPr>
          <a:xfrm>
            <a:off x="4992319" y="5486425"/>
            <a:ext cx="15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Yolanda Bowes, 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Senior Project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A60CB-6766-F69A-A767-2D8B9CFD4B89}"/>
              </a:ext>
            </a:extLst>
          </p:cNvPr>
          <p:cNvPicPr>
            <a:picLocks/>
          </p:cNvPicPr>
          <p:nvPr/>
        </p:nvPicPr>
        <p:blipFill>
          <a:blip r:embed="rId9"/>
          <a:srcRect l="2873" r="2873"/>
          <a:stretch/>
        </p:blipFill>
        <p:spPr>
          <a:xfrm>
            <a:off x="5057651" y="3691279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1" t="23055" r="1451" b="13567"/>
          <a:stretch/>
        </p:blipFill>
        <p:spPr>
          <a:xfrm>
            <a:off x="8966" y="1622612"/>
            <a:ext cx="12192136" cy="468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www.ctc-ri.org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ctc-ri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9553" y="908813"/>
            <a:ext cx="3343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File:&lt;strong&gt;LinkedIn&lt;/strong&gt; logo initials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2" y="2366682"/>
            <a:ext cx="345142" cy="345142"/>
          </a:xfrm>
          <a:prstGeom prst="rect">
            <a:avLst/>
          </a:prstGeom>
        </p:spPr>
      </p:pic>
      <p:pic>
        <p:nvPicPr>
          <p:cNvPr id="5" name="Picture 4" descr="interface design - What &lt;strong&gt;icon&lt;/strong&gt; can I use which says &quot;Au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58" y="-946288"/>
            <a:ext cx="92560" cy="9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2" y="1862062"/>
            <a:ext cx="345142" cy="3529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3398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93208C-3E67-C345-A860-D2F84F5148A5}"/>
              </a:ext>
            </a:extLst>
          </p:cNvPr>
          <p:cNvSpPr txBox="1">
            <a:spLocks/>
          </p:cNvSpPr>
          <p:nvPr/>
        </p:nvSpPr>
        <p:spPr>
          <a:xfrm>
            <a:off x="581526" y="1531421"/>
            <a:ext cx="6498891" cy="4351339"/>
          </a:xfrm>
          <a:prstGeom prst="rect">
            <a:avLst/>
          </a:prstGeom>
        </p:spPr>
        <p:txBody>
          <a:bodyPr vert="horz" lIns="91441" tIns="45719" rIns="91441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468586"/>
            <a:ext cx="10184026" cy="435133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This is the 4</a:t>
            </a:r>
            <a:r>
              <a:rPr lang="en-US" baseline="30000" dirty="0">
                <a:solidFill>
                  <a:schemeClr val="accent6"/>
                </a:solidFill>
              </a:rPr>
              <a:t>th</a:t>
            </a:r>
            <a:r>
              <a:rPr lang="en-US" dirty="0">
                <a:solidFill>
                  <a:schemeClr val="accent6"/>
                </a:solidFill>
              </a:rPr>
              <a:t> session in a 5-part meeting series for </a:t>
            </a:r>
            <a:r>
              <a:rPr lang="en-US" i="1" dirty="0">
                <a:solidFill>
                  <a:schemeClr val="accent6"/>
                </a:solidFill>
              </a:rPr>
              <a:t>Addressing AUD in Primary Care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Meetings are held every 3</a:t>
            </a:r>
            <a:r>
              <a:rPr lang="en-US" baseline="30000" dirty="0">
                <a:solidFill>
                  <a:schemeClr val="accent6"/>
                </a:solidFill>
              </a:rPr>
              <a:t>rd</a:t>
            </a:r>
            <a:r>
              <a:rPr lang="en-US" dirty="0">
                <a:solidFill>
                  <a:schemeClr val="accent6"/>
                </a:solidFill>
              </a:rPr>
              <a:t> Monday from 12:00 – 1:00 PM EST</a:t>
            </a:r>
          </a:p>
          <a:p>
            <a:r>
              <a:rPr lang="en-US" dirty="0">
                <a:solidFill>
                  <a:schemeClr val="accent6"/>
                </a:solidFill>
              </a:rPr>
              <a:t>Final Meeting will be </a:t>
            </a:r>
            <a:r>
              <a:rPr lang="en-US" b="1" dirty="0">
                <a:solidFill>
                  <a:schemeClr val="accent6"/>
                </a:solidFill>
              </a:rPr>
              <a:t>January 27, 2025</a:t>
            </a:r>
            <a:r>
              <a:rPr lang="en-US" dirty="0">
                <a:solidFill>
                  <a:schemeClr val="accent6"/>
                </a:solidFill>
              </a:rPr>
              <a:t>; recommendations.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1D1BBF-7607-26DE-5ECC-C4D0FCE081FB}"/>
              </a:ext>
            </a:extLst>
          </p:cNvPr>
          <p:cNvGrpSpPr/>
          <p:nvPr/>
        </p:nvGrpSpPr>
        <p:grpSpPr>
          <a:xfrm>
            <a:off x="4651106" y="3652691"/>
            <a:ext cx="4186732" cy="327207"/>
            <a:chOff x="2334878" y="56986"/>
            <a:chExt cx="4186732" cy="32720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145E4BE7-02C9-EB35-00A3-2376077696F0}"/>
                </a:ext>
              </a:extLst>
            </p:cNvPr>
            <p:cNvSpPr/>
            <p:nvPr/>
          </p:nvSpPr>
          <p:spPr>
            <a:xfrm rot="5400000">
              <a:off x="4264640" y="-1872776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: Top Corners Rounded 4">
              <a:extLst>
                <a:ext uri="{FF2B5EF4-FFF2-40B4-BE49-F238E27FC236}">
                  <a16:creationId xmlns:a16="http://schemas.microsoft.com/office/drawing/2014/main" id="{327BC324-C515-7381-4CBF-3188D5C708CA}"/>
                </a:ext>
              </a:extLst>
            </p:cNvPr>
            <p:cNvSpPr txBox="1"/>
            <p:nvPr/>
          </p:nvSpPr>
          <p:spPr>
            <a:xfrm>
              <a:off x="2334878" y="72959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strike="sngStrike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latin typeface="+mj-lt"/>
                </a:rPr>
                <a:t>Clinical Strategy Committee Meeting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800" strike="sngStrike" kern="1200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CD6FCC-5F17-6F13-2FDF-3442DFA5D28D}"/>
              </a:ext>
            </a:extLst>
          </p:cNvPr>
          <p:cNvGrpSpPr/>
          <p:nvPr/>
        </p:nvGrpSpPr>
        <p:grpSpPr>
          <a:xfrm>
            <a:off x="2316228" y="3624289"/>
            <a:ext cx="2355037" cy="409009"/>
            <a:chOff x="0" y="28584"/>
            <a:chExt cx="2355037" cy="40900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DB0D91D-5382-3865-E397-BAADA610C130}"/>
                </a:ext>
              </a:extLst>
            </p:cNvPr>
            <p:cNvSpPr/>
            <p:nvPr/>
          </p:nvSpPr>
          <p:spPr>
            <a:xfrm>
              <a:off x="0" y="2858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512550A7-2078-4B22-16CA-1C15AEA08B27}"/>
                </a:ext>
              </a:extLst>
            </p:cNvPr>
            <p:cNvSpPr txBox="1"/>
            <p:nvPr/>
          </p:nvSpPr>
          <p:spPr>
            <a:xfrm>
              <a:off x="19966" y="4855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September 2024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555EA7-54E3-9A8D-65B8-C4B4F0AB3CE1}"/>
              </a:ext>
            </a:extLst>
          </p:cNvPr>
          <p:cNvGrpSpPr/>
          <p:nvPr/>
        </p:nvGrpSpPr>
        <p:grpSpPr>
          <a:xfrm>
            <a:off x="4671265" y="4067001"/>
            <a:ext cx="4186732" cy="327207"/>
            <a:chOff x="2355037" y="471296"/>
            <a:chExt cx="4186732" cy="327207"/>
          </a:xfrm>
        </p:grpSpPr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76711F93-420C-E14C-EC04-32A376314581}"/>
                </a:ext>
              </a:extLst>
            </p:cNvPr>
            <p:cNvSpPr/>
            <p:nvPr/>
          </p:nvSpPr>
          <p:spPr>
            <a:xfrm rot="5400000">
              <a:off x="4284799" y="-1458466"/>
              <a:ext cx="327207" cy="4186732"/>
            </a:xfrm>
            <a:prstGeom prst="round2SameRect">
              <a:avLst/>
            </a:prstGeom>
            <a:solidFill>
              <a:srgbClr val="0070C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70C0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41" name="Rectangle: Top Corners Rounded 8">
              <a:extLst>
                <a:ext uri="{FF2B5EF4-FFF2-40B4-BE49-F238E27FC236}">
                  <a16:creationId xmlns:a16="http://schemas.microsoft.com/office/drawing/2014/main" id="{76258823-50D7-B451-9976-C4B5619EF69E}"/>
                </a:ext>
              </a:extLst>
            </p:cNvPr>
            <p:cNvSpPr txBox="1"/>
            <p:nvPr/>
          </p:nvSpPr>
          <p:spPr>
            <a:xfrm>
              <a:off x="2355037" y="487269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solidFill>
                    <a:srgbClr val="0070C0">
                      <a:hueOff val="0"/>
                      <a:satOff val="0"/>
                      <a:lumOff val="0"/>
                      <a:alphaOff val="0"/>
                    </a:srgbClr>
                  </a:solidFill>
                  <a:latin typeface="+mj-lt"/>
                  <a:ea typeface="+mn-ea"/>
                  <a:cs typeface="+mn-cs"/>
                </a:rPr>
                <a:t>ACT, Lifespan Recovery, CHW</a:t>
              </a:r>
              <a:endParaRPr lang="en-US" sz="1600" strike="sngStrike" kern="1200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605689-612E-CD58-8397-E6159A362D5D}"/>
              </a:ext>
            </a:extLst>
          </p:cNvPr>
          <p:cNvGrpSpPr/>
          <p:nvPr/>
        </p:nvGrpSpPr>
        <p:grpSpPr>
          <a:xfrm>
            <a:off x="2316228" y="4026099"/>
            <a:ext cx="2355037" cy="409009"/>
            <a:chOff x="0" y="430394"/>
            <a:chExt cx="2355037" cy="40900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8FC89B1-D2F5-0B9F-BDC2-89EA3A1B04EE}"/>
                </a:ext>
              </a:extLst>
            </p:cNvPr>
            <p:cNvSpPr/>
            <p:nvPr/>
          </p:nvSpPr>
          <p:spPr>
            <a:xfrm>
              <a:off x="0" y="43039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4425A2C6-4380-9EBF-9E6A-52F89AD11DDC}"/>
                </a:ext>
              </a:extLst>
            </p:cNvPr>
            <p:cNvSpPr txBox="1"/>
            <p:nvPr/>
          </p:nvSpPr>
          <p:spPr>
            <a:xfrm>
              <a:off x="19966" y="45036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October 21, 2024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00CA3E-EC53-4DD6-C8F5-733256873469}"/>
              </a:ext>
            </a:extLst>
          </p:cNvPr>
          <p:cNvGrpSpPr/>
          <p:nvPr/>
        </p:nvGrpSpPr>
        <p:grpSpPr>
          <a:xfrm>
            <a:off x="4671265" y="4492738"/>
            <a:ext cx="4186732" cy="334651"/>
            <a:chOff x="2355037" y="897033"/>
            <a:chExt cx="4186732" cy="334651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FAFC80E2-D56A-1D26-34D2-800C6163C089}"/>
                </a:ext>
              </a:extLst>
            </p:cNvPr>
            <p:cNvSpPr/>
            <p:nvPr/>
          </p:nvSpPr>
          <p:spPr>
            <a:xfrm rot="5400000">
              <a:off x="4281077" y="-1029007"/>
              <a:ext cx="334651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trike="sngStrike"/>
            </a:p>
          </p:txBody>
        </p:sp>
        <p:sp>
          <p:nvSpPr>
            <p:cNvPr id="37" name="Rectangle: Top Corners Rounded 12">
              <a:extLst>
                <a:ext uri="{FF2B5EF4-FFF2-40B4-BE49-F238E27FC236}">
                  <a16:creationId xmlns:a16="http://schemas.microsoft.com/office/drawing/2014/main" id="{44CBCA34-4553-7D10-E92F-7F73A57AB84E}"/>
                </a:ext>
              </a:extLst>
            </p:cNvPr>
            <p:cNvSpPr txBox="1"/>
            <p:nvPr/>
          </p:nvSpPr>
          <p:spPr>
            <a:xfrm>
              <a:off x="2355037" y="913369"/>
              <a:ext cx="4170396" cy="301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365760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strike="sngStrike" kern="1200" dirty="0">
                  <a:latin typeface="+mj-lt"/>
                </a:rPr>
                <a:t>The Role of CCBHCs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strike="sngStrike" kern="1200" dirty="0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C95BF-DABF-42CE-A1DF-755F7E20D621}"/>
              </a:ext>
            </a:extLst>
          </p:cNvPr>
          <p:cNvGrpSpPr/>
          <p:nvPr/>
        </p:nvGrpSpPr>
        <p:grpSpPr>
          <a:xfrm>
            <a:off x="2316228" y="4455559"/>
            <a:ext cx="2355037" cy="409009"/>
            <a:chOff x="0" y="859854"/>
            <a:chExt cx="2355037" cy="40900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139265A-B8F5-C510-0DC0-B45ABB6CFB26}"/>
                </a:ext>
              </a:extLst>
            </p:cNvPr>
            <p:cNvSpPr/>
            <p:nvPr/>
          </p:nvSpPr>
          <p:spPr>
            <a:xfrm>
              <a:off x="0" y="859854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: Rounded Corners 14">
              <a:extLst>
                <a:ext uri="{FF2B5EF4-FFF2-40B4-BE49-F238E27FC236}">
                  <a16:creationId xmlns:a16="http://schemas.microsoft.com/office/drawing/2014/main" id="{D62C844B-F406-92AA-0690-7A163A1AEFA2}"/>
                </a:ext>
              </a:extLst>
            </p:cNvPr>
            <p:cNvSpPr txBox="1"/>
            <p:nvPr/>
          </p:nvSpPr>
          <p:spPr>
            <a:xfrm>
              <a:off x="19966" y="879820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strike="sngStrike" kern="1200" dirty="0">
                  <a:latin typeface="+mj-lt"/>
                </a:rPr>
                <a:t>November 18, 2024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18A8D-6A92-961D-8D1C-A719F20CBFE0}"/>
              </a:ext>
            </a:extLst>
          </p:cNvPr>
          <p:cNvGrpSpPr/>
          <p:nvPr/>
        </p:nvGrpSpPr>
        <p:grpSpPr>
          <a:xfrm>
            <a:off x="4651105" y="4925920"/>
            <a:ext cx="4206892" cy="327207"/>
            <a:chOff x="2334877" y="1330215"/>
            <a:chExt cx="4206892" cy="327207"/>
          </a:xfrm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4BB936A8-BB2D-D3A7-2F40-F39266731AA1}"/>
                </a:ext>
              </a:extLst>
            </p:cNvPr>
            <p:cNvSpPr/>
            <p:nvPr/>
          </p:nvSpPr>
          <p:spPr>
            <a:xfrm rot="5400000">
              <a:off x="4284799" y="-599547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Top Corners Rounded 16">
              <a:extLst>
                <a:ext uri="{FF2B5EF4-FFF2-40B4-BE49-F238E27FC236}">
                  <a16:creationId xmlns:a16="http://schemas.microsoft.com/office/drawing/2014/main" id="{ACBCE7A1-50C3-3846-84AC-108ACABCF614}"/>
                </a:ext>
              </a:extLst>
            </p:cNvPr>
            <p:cNvSpPr txBox="1"/>
            <p:nvPr/>
          </p:nvSpPr>
          <p:spPr>
            <a:xfrm>
              <a:off x="2334877" y="1346188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880" rIns="247650" bIns="123825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latin typeface="+mj-lt"/>
                </a:rPr>
                <a:t>Central Vermont Medical Center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8981A-25DB-107C-40D9-5216A231FCC0}"/>
              </a:ext>
            </a:extLst>
          </p:cNvPr>
          <p:cNvGrpSpPr/>
          <p:nvPr/>
        </p:nvGrpSpPr>
        <p:grpSpPr>
          <a:xfrm>
            <a:off x="2316228" y="4885018"/>
            <a:ext cx="2355037" cy="409009"/>
            <a:chOff x="0" y="1289313"/>
            <a:chExt cx="2355037" cy="40900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EE19C0E-7008-1927-4A48-D11CD0D8D340}"/>
                </a:ext>
              </a:extLst>
            </p:cNvPr>
            <p:cNvSpPr/>
            <p:nvPr/>
          </p:nvSpPr>
          <p:spPr>
            <a:xfrm>
              <a:off x="0" y="1289313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18">
              <a:extLst>
                <a:ext uri="{FF2B5EF4-FFF2-40B4-BE49-F238E27FC236}">
                  <a16:creationId xmlns:a16="http://schemas.microsoft.com/office/drawing/2014/main" id="{28A9E228-D289-B380-F673-63C59AF43340}"/>
                </a:ext>
              </a:extLst>
            </p:cNvPr>
            <p:cNvSpPr txBox="1"/>
            <p:nvPr/>
          </p:nvSpPr>
          <p:spPr>
            <a:xfrm>
              <a:off x="19966" y="1309279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+mj-lt"/>
                </a:rPr>
                <a:t>December 16, 2024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41E43B-08D7-4CDF-295C-9BF72F46AA09}"/>
              </a:ext>
            </a:extLst>
          </p:cNvPr>
          <p:cNvGrpSpPr/>
          <p:nvPr/>
        </p:nvGrpSpPr>
        <p:grpSpPr>
          <a:xfrm>
            <a:off x="4671265" y="5355379"/>
            <a:ext cx="4186732" cy="327207"/>
            <a:chOff x="2355037" y="1759674"/>
            <a:chExt cx="4186732" cy="327207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BB8E1B3-29F5-F1BC-FFEF-037305AED69A}"/>
                </a:ext>
              </a:extLst>
            </p:cNvPr>
            <p:cNvSpPr/>
            <p:nvPr/>
          </p:nvSpPr>
          <p:spPr>
            <a:xfrm rot="5400000">
              <a:off x="4284799" y="-170088"/>
              <a:ext cx="327207" cy="418673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: Top Corners Rounded 20">
              <a:extLst>
                <a:ext uri="{FF2B5EF4-FFF2-40B4-BE49-F238E27FC236}">
                  <a16:creationId xmlns:a16="http://schemas.microsoft.com/office/drawing/2014/main" id="{2DEB7FF8-3710-1EEE-7CCD-4A3B1DCC2A17}"/>
                </a:ext>
              </a:extLst>
            </p:cNvPr>
            <p:cNvSpPr txBox="1"/>
            <p:nvPr/>
          </p:nvSpPr>
          <p:spPr>
            <a:xfrm>
              <a:off x="2355037" y="1775647"/>
              <a:ext cx="4170759" cy="29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3657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latin typeface="+mj-lt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latin typeface="+mj-lt"/>
                </a:rPr>
                <a:t>Final Report/Presentation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0B9DBB-6E16-746E-43D5-3AE780A71F8B}"/>
              </a:ext>
            </a:extLst>
          </p:cNvPr>
          <p:cNvGrpSpPr/>
          <p:nvPr/>
        </p:nvGrpSpPr>
        <p:grpSpPr>
          <a:xfrm>
            <a:off x="2316228" y="5314478"/>
            <a:ext cx="2355037" cy="409009"/>
            <a:chOff x="0" y="1718773"/>
            <a:chExt cx="2355037" cy="40900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75BA30-7AD2-DA70-162E-ACE60042E8E0}"/>
                </a:ext>
              </a:extLst>
            </p:cNvPr>
            <p:cNvSpPr/>
            <p:nvPr/>
          </p:nvSpPr>
          <p:spPr>
            <a:xfrm>
              <a:off x="0" y="1718773"/>
              <a:ext cx="2355037" cy="4090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22">
              <a:extLst>
                <a:ext uri="{FF2B5EF4-FFF2-40B4-BE49-F238E27FC236}">
                  <a16:creationId xmlns:a16="http://schemas.microsoft.com/office/drawing/2014/main" id="{A25F4A28-DA97-1D9B-BEED-D5D9F9DDBF55}"/>
                </a:ext>
              </a:extLst>
            </p:cNvPr>
            <p:cNvSpPr txBox="1"/>
            <p:nvPr/>
          </p:nvSpPr>
          <p:spPr>
            <a:xfrm>
              <a:off x="19966" y="1738739"/>
              <a:ext cx="2315105" cy="369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>
                  <a:latin typeface="+mj-lt"/>
                </a:rPr>
                <a:t>January</a:t>
              </a:r>
              <a:r>
                <a:rPr lang="en-US" sz="2100">
                  <a:latin typeface="+mj-lt"/>
                </a:rPr>
                <a:t> 27,</a:t>
              </a:r>
              <a:r>
                <a:rPr lang="en-US" sz="2100" kern="1200">
                  <a:latin typeface="+mj-lt"/>
                </a:rPr>
                <a:t> </a:t>
              </a:r>
              <a:r>
                <a:rPr lang="en-US" sz="2100" kern="1200" dirty="0">
                  <a:latin typeface="+mj-lt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86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2433CA9-71E7-C7FF-1AAA-5B3110E6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99" y="710543"/>
            <a:ext cx="8530735" cy="1579688"/>
          </a:xfrm>
        </p:spPr>
        <p:txBody>
          <a:bodyPr/>
          <a:lstStyle/>
          <a:p>
            <a:r>
              <a:rPr lang="en-US" altLang="en-US">
                <a:ea typeface="Gotham Bold" pitchFamily="50" charset="0"/>
              </a:rPr>
              <a:t>Refocus on Alcohol Dependence (ROAD) Primary Care Treatment Pathway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C588DF13-6385-6A52-3E9D-9E213B54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00" y="2455178"/>
            <a:ext cx="9649416" cy="110599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A presentation for the Care Transformation Collaborative- Rhode Island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12/16/2024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User with solid fill">
            <a:extLst>
              <a:ext uri="{FF2B5EF4-FFF2-40B4-BE49-F238E27FC236}">
                <a16:creationId xmlns:a16="http://schemas.microsoft.com/office/drawing/2014/main" id="{8A242797-A2A7-A43E-6E9C-66D92E35A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167" y="1791159"/>
            <a:ext cx="1218072" cy="12180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668907-52D8-FEC6-F902-A9BA155B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Meet the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33B20-DE67-682A-471C-C111FBA6D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896DA80-54DC-6E31-ABB5-09B6B8D3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BF890667-5381-45B7-B8C6-9DF1725D2777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8E9F2460-A4EE-B530-4AB4-3D574AAD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007" y="3040952"/>
            <a:ext cx="3087475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Javad Mashkuri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MD- CVMC ED physician and Central VT Prevention Coalition physician lead</a:t>
            </a:r>
          </a:p>
        </p:txBody>
      </p:sp>
      <p:pic>
        <p:nvPicPr>
          <p:cNvPr id="17415" name="Content Placeholder 5" descr="User with solid fill">
            <a:extLst>
              <a:ext uri="{FF2B5EF4-FFF2-40B4-BE49-F238E27FC236}">
                <a16:creationId xmlns:a16="http://schemas.microsoft.com/office/drawing/2014/main" id="{44178BDA-557F-D89D-6362-AC361DBA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73" y="1822879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8">
            <a:extLst>
              <a:ext uri="{FF2B5EF4-FFF2-40B4-BE49-F238E27FC236}">
                <a16:creationId xmlns:a16="http://schemas.microsoft.com/office/drawing/2014/main" id="{8E5A06BB-B21D-5AAD-855A-9FEB01FB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04" y="3011346"/>
            <a:ext cx="2983853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Marissa Patrick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MSN, APRN, AGPCNP-BC, HNP, and CVMC Primary Care Nurse Practitioner</a:t>
            </a:r>
            <a:endParaRPr lang="en-US" altLang="en-US" sz="2398">
              <a:solidFill>
                <a:prstClr val="black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7417" name="Content Placeholder 5" descr="User with solid fill">
            <a:extLst>
              <a:ext uri="{FF2B5EF4-FFF2-40B4-BE49-F238E27FC236}">
                <a16:creationId xmlns:a16="http://schemas.microsoft.com/office/drawing/2014/main" id="{656CB7CC-4ADF-571C-3C30-16E2273B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05" y="1820765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>
            <a:extLst>
              <a:ext uri="{FF2B5EF4-FFF2-40B4-BE49-F238E27FC236}">
                <a16:creationId xmlns:a16="http://schemas.microsoft.com/office/drawing/2014/main" id="{181C0FF9-A9C8-D885-22E7-CBF8A247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051" y="3040952"/>
            <a:ext cx="298596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Evan Smith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MSW, LICSW- CVMC Addictions Treatment Supervisor </a:t>
            </a:r>
          </a:p>
        </p:txBody>
      </p:sp>
      <p:pic>
        <p:nvPicPr>
          <p:cNvPr id="17419" name="Content Placeholder 5" descr="User with solid fill">
            <a:extLst>
              <a:ext uri="{FF2B5EF4-FFF2-40B4-BE49-F238E27FC236}">
                <a16:creationId xmlns:a16="http://schemas.microsoft.com/office/drawing/2014/main" id="{06246AE2-4D97-0AD9-F8E2-6F126912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1" y="4244221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6B510865-9E95-DB90-05E3-E366EAD1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10" y="5548997"/>
            <a:ext cx="4168091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Natasha Withers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DO- UVMHN Network AVP Medical Director for High Value Care &amp;  Porter Medical Primary Care Physician </a:t>
            </a:r>
          </a:p>
        </p:txBody>
      </p:sp>
      <p:pic>
        <p:nvPicPr>
          <p:cNvPr id="17421" name="Content Placeholder 5" descr="User with solid fill">
            <a:extLst>
              <a:ext uri="{FF2B5EF4-FFF2-40B4-BE49-F238E27FC236}">
                <a16:creationId xmlns:a16="http://schemas.microsoft.com/office/drawing/2014/main" id="{7ADA163E-1546-C02E-C30C-B7C0CCCC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4" y="4244221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16">
            <a:extLst>
              <a:ext uri="{FF2B5EF4-FFF2-40B4-BE49-F238E27FC236}">
                <a16:creationId xmlns:a16="http://schemas.microsoft.com/office/drawing/2014/main" id="{DB7E5A78-8BE4-812D-5CEA-1854D546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65" y="5546883"/>
            <a:ext cx="341736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036" lvl="1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Connie Gavin- 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UVMHN PHSO Blueprint Program Manager- Barre Health Service Area</a:t>
            </a:r>
          </a:p>
        </p:txBody>
      </p:sp>
      <p:pic>
        <p:nvPicPr>
          <p:cNvPr id="17423" name="Picture 21">
            <a:extLst>
              <a:ext uri="{FF2B5EF4-FFF2-40B4-BE49-F238E27FC236}">
                <a16:creationId xmlns:a16="http://schemas.microsoft.com/office/drawing/2014/main" id="{26CDD96A-55E6-046D-AC35-60486BF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11" y="803590"/>
            <a:ext cx="2609550" cy="9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39C40D-3BCE-C564-46F7-93467F262592}"/>
              </a:ext>
            </a:extLst>
          </p:cNvPr>
          <p:cNvCxnSpPr/>
          <p:nvPr/>
        </p:nvCxnSpPr>
        <p:spPr>
          <a:xfrm>
            <a:off x="4099715" y="2400195"/>
            <a:ext cx="0" cy="2453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25" name="Content Placeholder 5" descr="User with solid fill">
            <a:extLst>
              <a:ext uri="{FF2B5EF4-FFF2-40B4-BE49-F238E27FC236}">
                <a16:creationId xmlns:a16="http://schemas.microsoft.com/office/drawing/2014/main" id="{408EABD8-21CC-8657-8DCB-171C1CCC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5" y="1791159"/>
            <a:ext cx="1139829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">
            <a:extLst>
              <a:ext uri="{FF2B5EF4-FFF2-40B4-BE49-F238E27FC236}">
                <a16:creationId xmlns:a16="http://schemas.microsoft.com/office/drawing/2014/main" id="{D7AD6174-D27D-8D39-DD8D-5D8A390B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5"/>
          <a:stretch>
            <a:fillRect/>
          </a:stretch>
        </p:blipFill>
        <p:spPr bwMode="auto">
          <a:xfrm>
            <a:off x="1530345" y="1131370"/>
            <a:ext cx="1158860" cy="9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Content Placeholder 5" descr="User with solid fill">
            <a:extLst>
              <a:ext uri="{FF2B5EF4-FFF2-40B4-BE49-F238E27FC236}">
                <a16:creationId xmlns:a16="http://schemas.microsoft.com/office/drawing/2014/main" id="{D9AEB58D-1484-96BC-62CA-E81F1D06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22" y="1791159"/>
            <a:ext cx="1218072" cy="12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Box 7">
            <a:extLst>
              <a:ext uri="{FF2B5EF4-FFF2-40B4-BE49-F238E27FC236}">
                <a16:creationId xmlns:a16="http://schemas.microsoft.com/office/drawing/2014/main" id="{8AD17BDE-0DB7-7C50-BAC3-64D2EB05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76" y="3040952"/>
            <a:ext cx="1605064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Moriah Haggett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Program Supervisor</a:t>
            </a:r>
          </a:p>
        </p:txBody>
      </p:sp>
      <p:sp>
        <p:nvSpPr>
          <p:cNvPr id="17429" name="TextBox 8">
            <a:extLst>
              <a:ext uri="{FF2B5EF4-FFF2-40B4-BE49-F238E27FC236}">
                <a16:creationId xmlns:a16="http://schemas.microsoft.com/office/drawing/2014/main" id="{7136562D-FEE2-21A9-5A84-47CC6A9D8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031" y="3049411"/>
            <a:ext cx="1571229" cy="7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5" b="1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John Reese,</a:t>
            </a:r>
            <a:r>
              <a:rPr lang="en-US" altLang="en-US" sz="1465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Certified Recovery Coach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B49ED-5156-EF7D-F2ED-3662065A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15310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did we get here?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398" b="0" dirty="0">
                <a:solidFill>
                  <a:schemeClr val="tx1"/>
                </a:solidFill>
                <a:latin typeface="TimesNewRomanPSMT"/>
              </a:rPr>
              <a:t>No established system of care for AUD existed in Central Vermont, despite data that suggest</a:t>
            </a:r>
            <a:br>
              <a:rPr lang="en-US" sz="2398" b="0" dirty="0">
                <a:solidFill>
                  <a:schemeClr val="tx1"/>
                </a:solidFill>
                <a:latin typeface="TimesNewRomanPSMT"/>
              </a:rPr>
            </a:br>
            <a:r>
              <a:rPr lang="en-US" sz="2398" b="0" dirty="0">
                <a:solidFill>
                  <a:schemeClr val="tx1"/>
                </a:solidFill>
                <a:latin typeface="TimesNewRomanPSMT"/>
              </a:rPr>
              <a:t>an overwhelming unmet need.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C0D51-2CD9-4704-9DCD-747B4432F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A9836FD6-4A52-924D-B366-88A522A3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737D1B9F-F699-453F-A4F8-E37C19348CCC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82A97D-8C5D-9539-4769-B086A91C2A1D}"/>
              </a:ext>
            </a:extLst>
          </p:cNvPr>
          <p:cNvGraphicFramePr/>
          <p:nvPr/>
        </p:nvGraphicFramePr>
        <p:xfrm>
          <a:off x="1300643" y="722173"/>
          <a:ext cx="9949726" cy="552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TextBox 4">
            <a:extLst>
              <a:ext uri="{FF2B5EF4-FFF2-40B4-BE49-F238E27FC236}">
                <a16:creationId xmlns:a16="http://schemas.microsoft.com/office/drawing/2014/main" id="{C817099E-C6C1-2BF7-DDE1-8AAFD5A1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41" y="4658705"/>
            <a:ext cx="3616152" cy="173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61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AUD &gt; OUD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Deaths 2012-2021</a:t>
            </a:r>
          </a:p>
        </p:txBody>
      </p:sp>
      <p:sp>
        <p:nvSpPr>
          <p:cNvPr id="19463" name="TextBox 5">
            <a:extLst>
              <a:ext uri="{FF2B5EF4-FFF2-40B4-BE49-F238E27FC236}">
                <a16:creationId xmlns:a16="http://schemas.microsoft.com/office/drawing/2014/main" id="{D3F3C510-F071-5050-3DD9-2B813994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884" y="4741178"/>
            <a:ext cx="2768154" cy="14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3">
                <a:solidFill>
                  <a:prstClr val="black"/>
                </a:solidFill>
                <a:cs typeface="Arial" panose="020B0604020202020204" pitchFamily="34" charset="0"/>
              </a:rPr>
              <a:t>136%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black"/>
                </a:solidFill>
                <a:cs typeface="Arial" panose="020B0604020202020204" pitchFamily="34" charset="0"/>
              </a:rPr>
              <a:t>Alcohol Poisoning Deaths 2012-2021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5EC51B-F255-795F-47D3-DB3B651E43F2}"/>
              </a:ext>
            </a:extLst>
          </p:cNvPr>
          <p:cNvSpPr/>
          <p:nvPr/>
        </p:nvSpPr>
        <p:spPr>
          <a:xfrm rot="10800000">
            <a:off x="7961173" y="4654475"/>
            <a:ext cx="372189" cy="67459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2158F414-823C-E22F-9FF4-D1142F08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50" y="1440118"/>
            <a:ext cx="5282542" cy="4216729"/>
          </a:xfrm>
        </p:spPr>
        <p:txBody>
          <a:bodyPr/>
          <a:lstStyle/>
          <a:p>
            <a:r>
              <a:rPr lang="en-US" altLang="en-US" sz="2131">
                <a:solidFill>
                  <a:schemeClr val="tx1"/>
                </a:solidFill>
              </a:rPr>
              <a:t>Hub &amp; Spoke Model</a:t>
            </a:r>
          </a:p>
          <a:p>
            <a:pPr lvl="1"/>
            <a:r>
              <a:rPr lang="en-US" altLang="en-US" sz="2131">
                <a:solidFill>
                  <a:schemeClr val="tx1"/>
                </a:solidFill>
              </a:rPr>
              <a:t>Based on Vermont's nationally recognized OUD model</a:t>
            </a:r>
          </a:p>
          <a:p>
            <a:r>
              <a:rPr lang="en-US" altLang="en-US" sz="2131">
                <a:solidFill>
                  <a:schemeClr val="tx1"/>
                </a:solidFill>
              </a:rPr>
              <a:t>Engaging Primary Care</a:t>
            </a:r>
          </a:p>
          <a:p>
            <a:r>
              <a:rPr lang="en-US" altLang="en-US" sz="2131">
                <a:solidFill>
                  <a:schemeClr val="tx1"/>
                </a:solidFill>
              </a:rPr>
              <a:t>Formalize Community Partnerships</a:t>
            </a:r>
          </a:p>
          <a:p>
            <a:pPr lvl="1"/>
            <a:r>
              <a:rPr lang="en-US" altLang="en-US" sz="2131">
                <a:solidFill>
                  <a:schemeClr val="tx1"/>
                </a:solidFill>
              </a:rPr>
              <a:t>Recovery Coaches</a:t>
            </a:r>
          </a:p>
          <a:p>
            <a:pPr lvl="1"/>
            <a:endParaRPr lang="en-US" altLang="en-US"/>
          </a:p>
        </p:txBody>
      </p:sp>
      <p:sp>
        <p:nvSpPr>
          <p:cNvPr id="24579" name="Title 2">
            <a:extLst>
              <a:ext uri="{FF2B5EF4-FFF2-40B4-BE49-F238E27FC236}">
                <a16:creationId xmlns:a16="http://schemas.microsoft.com/office/drawing/2014/main" id="{110A12FA-2A5D-742F-01C4-383880BD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0" y="152260"/>
            <a:ext cx="6090361" cy="9114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730" dirty="0"/>
              <a:t>Essential Elements-   Year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C965-EFB4-8899-05FB-F1E10B951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B4E3E690-4A24-5012-BFA6-0E7AF8B34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9B91C906-CD14-4CD1-A3B2-38707A99C9F3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9778588A-F50D-B16A-89FC-1D5CB780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9666"/>
          <a:stretch>
            <a:fillRect/>
          </a:stretch>
        </p:blipFill>
        <p:spPr bwMode="auto">
          <a:xfrm>
            <a:off x="5518686" y="955849"/>
            <a:ext cx="6492155" cy="49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038A1D-13A4-35BB-0893-C260FA002800}"/>
              </a:ext>
            </a:extLst>
          </p:cNvPr>
          <p:cNvSpPr/>
          <p:nvPr/>
        </p:nvSpPr>
        <p:spPr>
          <a:xfrm>
            <a:off x="2627878" y="2787186"/>
            <a:ext cx="4565657" cy="312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Moderate Alcohol Withdrawal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Continue until calm and awake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1561A-7D8A-9D8D-A89A-A2ACCCD53C9C}"/>
              </a:ext>
            </a:extLst>
          </p:cNvPr>
          <p:cNvSpPr/>
          <p:nvPr/>
        </p:nvSpPr>
        <p:spPr>
          <a:xfrm>
            <a:off x="2636337" y="3093820"/>
            <a:ext cx="4565657" cy="1023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Choose 1 of the following options, repeat every 30 min as needed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Phenobarbital 130mg slow IV push for mild symptoms (CIWA 8-10)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Phenobarbital 260mg slow IV push moderate symptoms CIWA (11-15)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Consider 5mg/kg load if anticipating DC</a:t>
            </a:r>
          </a:p>
          <a:p>
            <a:pPr marL="285486" indent="-285486" defTabSz="609036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LcPeriod" startAt="2"/>
              <a:defRPr/>
            </a:pPr>
            <a:r>
              <a:rPr lang="en-US" sz="1066" dirty="0">
                <a:solidFill>
                  <a:prstClr val="black"/>
                </a:solidFill>
                <a:latin typeface="Calibri"/>
              </a:rPr>
              <a:t>Consider 10mg/kg load if needed/ tolerated in past and titrate as above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7F918-B1B6-9D6F-74DB-EF7B7414064A}"/>
              </a:ext>
            </a:extLst>
          </p:cNvPr>
          <p:cNvSpPr/>
          <p:nvPr/>
        </p:nvSpPr>
        <p:spPr>
          <a:xfrm>
            <a:off x="2636337" y="4113109"/>
            <a:ext cx="2226789" cy="1884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6A3B8-ED87-D475-EF19-089BE86632F9}"/>
              </a:ext>
            </a:extLst>
          </p:cNvPr>
          <p:cNvSpPr/>
          <p:nvPr/>
        </p:nvSpPr>
        <p:spPr>
          <a:xfrm>
            <a:off x="6193277" y="4106765"/>
            <a:ext cx="1000258" cy="1890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NOT IMPROVED: Admit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Inpatient Treatment Pathway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Notify ED CM: ROAD pt being admitted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57B63-D8C2-0E3F-01FE-EE347E11DBB3}"/>
              </a:ext>
            </a:extLst>
          </p:cNvPr>
          <p:cNvSpPr/>
          <p:nvPr/>
        </p:nvSpPr>
        <p:spPr>
          <a:xfrm>
            <a:off x="7428267" y="2804104"/>
            <a:ext cx="4421856" cy="351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Severe Alcohol Withdrawal: Admission expected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Continue until calm and awake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F7FB4-03B3-1A4E-7FB1-1037CD0EA322}"/>
              </a:ext>
            </a:extLst>
          </p:cNvPr>
          <p:cNvSpPr/>
          <p:nvPr/>
        </p:nvSpPr>
        <p:spPr>
          <a:xfrm>
            <a:off x="7409235" y="3157262"/>
            <a:ext cx="2049152" cy="257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Received benzodiazepine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E8329-F45E-3561-3478-3B32EEEF1D86}"/>
              </a:ext>
            </a:extLst>
          </p:cNvPr>
          <p:cNvSpPr/>
          <p:nvPr/>
        </p:nvSpPr>
        <p:spPr>
          <a:xfrm>
            <a:off x="9471076" y="3155146"/>
            <a:ext cx="2374818" cy="26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Did NOT receive benzodiazepine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9C821D-BC69-169B-EF51-1EACCC6B008B}"/>
              </a:ext>
            </a:extLst>
          </p:cNvPr>
          <p:cNvSpPr/>
          <p:nvPr/>
        </p:nvSpPr>
        <p:spPr>
          <a:xfrm>
            <a:off x="7409235" y="3398339"/>
            <a:ext cx="2063956" cy="754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IV Phenobarbital Titration: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260mg slow IV push PRN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DFF8C-04C6-3ADD-887F-C3DD44687EA0}"/>
              </a:ext>
            </a:extLst>
          </p:cNvPr>
          <p:cNvSpPr/>
          <p:nvPr/>
        </p:nvSpPr>
        <p:spPr>
          <a:xfrm>
            <a:off x="9456273" y="3411026"/>
            <a:ext cx="2374817" cy="742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99" dirty="0">
              <a:solidFill>
                <a:prstClr val="black"/>
              </a:solidFill>
              <a:latin typeface="Calibri"/>
            </a:endParaRP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IV Phenobarbital Load: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10mg/kg infused over 30 min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dirty="0">
                <a:solidFill>
                  <a:prstClr val="black"/>
                </a:solidFill>
                <a:latin typeface="Calibri"/>
              </a:rPr>
              <a:t>Wait 30 min for additional Rx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99" b="1" dirty="0">
                <a:solidFill>
                  <a:prstClr val="black"/>
                </a:solidFill>
                <a:latin typeface="Calibri"/>
              </a:rPr>
              <a:t>Max dose 15 mg/kg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4377BF-DAAC-DF77-BA79-2F190E76AFB1}"/>
              </a:ext>
            </a:extLst>
          </p:cNvPr>
          <p:cNvSpPr/>
          <p:nvPr/>
        </p:nvSpPr>
        <p:spPr>
          <a:xfrm>
            <a:off x="7407120" y="4144829"/>
            <a:ext cx="4423970" cy="219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Admit to Hospital Medicine or consider Valley Vista if appropriate</a:t>
            </a:r>
          </a:p>
        </p:txBody>
      </p:sp>
      <p:sp>
        <p:nvSpPr>
          <p:cNvPr id="22540" name="TextBox 25">
            <a:extLst>
              <a:ext uri="{FF2B5EF4-FFF2-40B4-BE49-F238E27FC236}">
                <a16:creationId xmlns:a16="http://schemas.microsoft.com/office/drawing/2014/main" id="{BCD4C999-60EE-79CB-D481-C51F15F0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009" y="-14803"/>
            <a:ext cx="6558655" cy="5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99" b="1">
                <a:solidFill>
                  <a:prstClr val="black"/>
                </a:solidFill>
                <a:cs typeface="Arial" panose="020B0604020202020204" pitchFamily="34" charset="0"/>
              </a:rPr>
              <a:t>Central Vermont Medical Center Emergency Department Treatment Guide: 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99" b="1">
                <a:solidFill>
                  <a:prstClr val="black"/>
                </a:solidFill>
                <a:cs typeface="Arial" panose="020B0604020202020204" pitchFamily="34" charset="0"/>
              </a:rPr>
              <a:t>Alcohol Withdrawal Syndrome (AWS) and Alcohol Use Disorder (AUD)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07273-35E0-286A-509F-BB2F6D1386B3}"/>
              </a:ext>
            </a:extLst>
          </p:cNvPr>
          <p:cNvSpPr txBox="1"/>
          <p:nvPr/>
        </p:nvSpPr>
        <p:spPr>
          <a:xfrm>
            <a:off x="-40884" y="6665562"/>
            <a:ext cx="2423456" cy="230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Version 7.5 4/18/2024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FB820F-9B90-7BCF-D105-939A27C12F06}"/>
              </a:ext>
            </a:extLst>
          </p:cNvPr>
          <p:cNvSpPr/>
          <p:nvPr/>
        </p:nvSpPr>
        <p:spPr>
          <a:xfrm>
            <a:off x="4414808" y="680937"/>
            <a:ext cx="2994427" cy="1410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Medical Screening Exam (Physician, APP)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Assess for acute medical issues/emergencies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Review labs/AUDIT 10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Clear for suicidal/homicidal ideation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Assess withdrawal risk: by hx, PE, or PAWSS</a:t>
            </a:r>
            <a:r>
              <a:rPr lang="en-US" sz="1099" b="1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099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CFAE9-AA59-A270-A1D9-722FBD04B4DF}"/>
              </a:ext>
            </a:extLst>
          </p:cNvPr>
          <p:cNvSpPr/>
          <p:nvPr/>
        </p:nvSpPr>
        <p:spPr>
          <a:xfrm>
            <a:off x="8451786" y="680937"/>
            <a:ext cx="2721631" cy="1408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Medical Screening Exam Complete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Assess current clinical status: obtain CIWA</a:t>
            </a:r>
            <a:r>
              <a:rPr lang="en-US" sz="1099" b="1" baseline="30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i="1" dirty="0">
                <a:solidFill>
                  <a:prstClr val="black"/>
                </a:solidFill>
                <a:latin typeface="Calibri"/>
              </a:rPr>
              <a:t>Per clinical assessment: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i="1" dirty="0">
                <a:solidFill>
                  <a:prstClr val="black"/>
                </a:solidFill>
                <a:latin typeface="Calibri"/>
              </a:rPr>
              <a:t>Thiamine; B12/Mg++; oral multivitamin</a:t>
            </a:r>
            <a:r>
              <a:rPr lang="en-US" sz="1099" i="1">
                <a:solidFill>
                  <a:prstClr val="black"/>
                </a:solidFill>
                <a:latin typeface="Calibri"/>
              </a:rPr>
              <a:t>; antiemetic.,</a:t>
            </a:r>
            <a:r>
              <a:rPr lang="en-US" sz="1099" i="1" dirty="0">
                <a:solidFill>
                  <a:prstClr val="black"/>
                </a:solidFill>
                <a:latin typeface="Calibri"/>
              </a:rPr>
              <a:t>IVFs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B1DEE-D493-48D5-1FEA-88F5584AB1AE}"/>
              </a:ext>
            </a:extLst>
          </p:cNvPr>
          <p:cNvSpPr/>
          <p:nvPr/>
        </p:nvSpPr>
        <p:spPr>
          <a:xfrm>
            <a:off x="680232" y="507531"/>
            <a:ext cx="2757580" cy="1586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Patient presents to ED with AUD/AWS/Intoxication/Requesting Detox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Triage RN does Audit C</a:t>
            </a:r>
            <a:endParaRPr lang="en-US" sz="1050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Use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 EPIC AUD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Order set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Page Recovery Coach (PRS)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b="1" dirty="0">
                <a:solidFill>
                  <a:prstClr val="black"/>
                </a:solidFill>
                <a:latin typeface="Calibri"/>
              </a:rPr>
              <a:t>AUDIT </a:t>
            </a:r>
            <a:r>
              <a:rPr lang="en-US" sz="899" b="1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899" b="1" dirty="0">
                <a:solidFill>
                  <a:prstClr val="black"/>
                </a:solidFill>
                <a:latin typeface="Calibri"/>
              </a:rPr>
              <a:t>screening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b="1" dirty="0">
                <a:solidFill>
                  <a:prstClr val="black"/>
                </a:solidFill>
                <a:latin typeface="Calibri"/>
              </a:rPr>
              <a:t>Enroll/Consent for ROAD</a:t>
            </a:r>
            <a:endParaRPr lang="en-US" sz="899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Order Baseline Labs: </a:t>
            </a:r>
            <a:r>
              <a:rPr lang="en-US" sz="999" dirty="0">
                <a:solidFill>
                  <a:prstClr val="black"/>
                </a:solidFill>
                <a:latin typeface="Calibri"/>
              </a:rPr>
              <a:t>CBC,CMP,GGT,UDS, hCG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9A17A096-99F9-ECA2-23E4-94E0A01E1557}"/>
              </a:ext>
            </a:extLst>
          </p:cNvPr>
          <p:cNvSpPr/>
          <p:nvPr/>
        </p:nvSpPr>
        <p:spPr>
          <a:xfrm rot="16200000">
            <a:off x="3543547" y="1215959"/>
            <a:ext cx="336239" cy="5265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F8E211-DA2F-2FDA-6A59-4A4CA43C34D0}"/>
              </a:ext>
            </a:extLst>
          </p:cNvPr>
          <p:cNvSpPr/>
          <p:nvPr/>
        </p:nvSpPr>
        <p:spPr>
          <a:xfrm>
            <a:off x="217110" y="3231275"/>
            <a:ext cx="2165462" cy="2766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Medication Considerations*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Acamprosate 666mg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Gabapentin 600-900 mg TID           (1</a:t>
            </a:r>
            <a:r>
              <a:rPr lang="en-US" sz="1099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 dose in ED + go-pack + RX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Naltrexone** 50 mg q d + RX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Topamax 25mg BID x 1 wk.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then 75mg BID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dirty="0">
                <a:solidFill>
                  <a:prstClr val="black"/>
                </a:solidFill>
                <a:latin typeface="Calibri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899" dirty="0">
                <a:solidFill>
                  <a:prstClr val="black"/>
                </a:solidFill>
                <a:latin typeface="Calibri"/>
              </a:rPr>
              <a:t>Better Life Partners (BLP</a:t>
            </a:r>
            <a:r>
              <a:rPr lang="en-US" sz="1099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/>
              </a:rPr>
              <a:t>CC f/u  Provider in EPIC AVS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2DF59-B2DE-73F4-ECB0-FE67A2DC04B0}"/>
              </a:ext>
            </a:extLst>
          </p:cNvPr>
          <p:cNvSpPr txBox="1"/>
          <p:nvPr/>
        </p:nvSpPr>
        <p:spPr>
          <a:xfrm>
            <a:off x="7859667" y="6646531"/>
            <a:ext cx="4342856" cy="2460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Pathway based on Erik Anderson MD’s work @ Northern Navajo Medical Center</a:t>
            </a:r>
          </a:p>
        </p:txBody>
      </p:sp>
      <p:sp>
        <p:nvSpPr>
          <p:cNvPr id="22548" name="TextBox 20">
            <a:extLst>
              <a:ext uri="{FF2B5EF4-FFF2-40B4-BE49-F238E27FC236}">
                <a16:creationId xmlns:a16="http://schemas.microsoft.com/office/drawing/2014/main" id="{8854EDF9-1D04-F907-1400-B74B901B1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50" y="1300547"/>
            <a:ext cx="391220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2549" name="TextBox 35">
            <a:extLst>
              <a:ext uri="{FF2B5EF4-FFF2-40B4-BE49-F238E27FC236}">
                <a16:creationId xmlns:a16="http://schemas.microsoft.com/office/drawing/2014/main" id="{9BC1CA17-6833-4D4A-561F-80741D12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668" y="1300547"/>
            <a:ext cx="391222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2550" name="TextBox 36">
            <a:extLst>
              <a:ext uri="{FF2B5EF4-FFF2-40B4-BE49-F238E27FC236}">
                <a16:creationId xmlns:a16="http://schemas.microsoft.com/office/drawing/2014/main" id="{DCADB311-7A2E-A192-ECF7-0A329F3C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008" y="1323808"/>
            <a:ext cx="416598" cy="46134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398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74F005-8D14-B588-6FF1-09B0C81BCD96}"/>
              </a:ext>
            </a:extLst>
          </p:cNvPr>
          <p:cNvSpPr txBox="1"/>
          <p:nvPr/>
        </p:nvSpPr>
        <p:spPr>
          <a:xfrm>
            <a:off x="1137010" y="2127397"/>
            <a:ext cx="410253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68DDB7-0101-069C-9F1D-88AB9E56D6D8}"/>
              </a:ext>
            </a:extLst>
          </p:cNvPr>
          <p:cNvSpPr txBox="1"/>
          <p:nvPr/>
        </p:nvSpPr>
        <p:spPr>
          <a:xfrm>
            <a:off x="4719325" y="2131627"/>
            <a:ext cx="480038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CCE7B8-E049-8EE2-AD27-0F9A2C1D66B4}"/>
              </a:ext>
            </a:extLst>
          </p:cNvPr>
          <p:cNvSpPr txBox="1"/>
          <p:nvPr/>
        </p:nvSpPr>
        <p:spPr>
          <a:xfrm>
            <a:off x="9399175" y="2135856"/>
            <a:ext cx="480040" cy="30764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3EF4F95-7B53-3B70-780A-CAB57C095018}"/>
              </a:ext>
            </a:extLst>
          </p:cNvPr>
          <p:cNvSpPr/>
          <p:nvPr/>
        </p:nvSpPr>
        <p:spPr>
          <a:xfrm>
            <a:off x="7407120" y="4388021"/>
            <a:ext cx="4423970" cy="1621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Calibri"/>
              </a:rPr>
              <a:t>If social factors lead to self directed discharge (AMA):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Offer ED Re-check in 24 hrs/secure chat PCP/ ED APP F/U re: follow up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Inform or secure chat ED Care Management re: follow up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AMA form/ risk benefit discussion/alternative plan/document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DC Medications*/RX  should always be considered and encouraged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/>
              </a:rPr>
              <a:t>Better Life Partners (BLP)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CC f/u  Provider in EPIC AVS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7850B4E2-C4F7-378D-B242-2577EA80D90C}"/>
              </a:ext>
            </a:extLst>
          </p:cNvPr>
          <p:cNvSpPr/>
          <p:nvPr/>
        </p:nvSpPr>
        <p:spPr>
          <a:xfrm rot="16200000">
            <a:off x="7523429" y="1222302"/>
            <a:ext cx="336238" cy="5265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A2F045F9-D4D7-85B1-56E9-53B839AC0197}"/>
              </a:ext>
            </a:extLst>
          </p:cNvPr>
          <p:cNvSpPr/>
          <p:nvPr/>
        </p:nvSpPr>
        <p:spPr>
          <a:xfrm rot="16200000">
            <a:off x="11255890" y="1222302"/>
            <a:ext cx="336238" cy="5265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97BAC4-D8BC-3423-26EF-21EADF16C51B}"/>
              </a:ext>
            </a:extLst>
          </p:cNvPr>
          <p:cNvSpPr/>
          <p:nvPr/>
        </p:nvSpPr>
        <p:spPr>
          <a:xfrm>
            <a:off x="217110" y="2491128"/>
            <a:ext cx="2165462" cy="3193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&lt; 8: DISCHARGE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15A34C-A29E-FFDD-E946-A3451692412C}"/>
              </a:ext>
            </a:extLst>
          </p:cNvPr>
          <p:cNvSpPr/>
          <p:nvPr/>
        </p:nvSpPr>
        <p:spPr>
          <a:xfrm>
            <a:off x="2627878" y="2484784"/>
            <a:ext cx="4565657" cy="3066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b="1" dirty="0">
              <a:solidFill>
                <a:prstClr val="white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8-15: TREAT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CF7466-B823-32C6-02B9-4482C8B57033}"/>
              </a:ext>
            </a:extLst>
          </p:cNvPr>
          <p:cNvSpPr/>
          <p:nvPr/>
        </p:nvSpPr>
        <p:spPr>
          <a:xfrm>
            <a:off x="7430382" y="2491127"/>
            <a:ext cx="4421855" cy="3066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b="1" dirty="0">
              <a:solidFill>
                <a:prstClr val="white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99" b="1" dirty="0">
                <a:solidFill>
                  <a:prstClr val="white"/>
                </a:solidFill>
                <a:latin typeface="Calibri"/>
              </a:rPr>
              <a:t>CIWA &gt;15: TREAT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E48E77A-39E6-D5EF-26A7-0E9B8A10C000}"/>
              </a:ext>
            </a:extLst>
          </p:cNvPr>
          <p:cNvSpPr/>
          <p:nvPr/>
        </p:nvSpPr>
        <p:spPr>
          <a:xfrm>
            <a:off x="217110" y="2831596"/>
            <a:ext cx="2165462" cy="401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b="1" dirty="0">
              <a:solidFill>
                <a:prstClr val="black"/>
              </a:solidFill>
              <a:latin typeface="Calibri"/>
            </a:endParaRP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If last drink &lt;72 h consider 24 h ED re-check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E57DB-CEFE-2918-84BB-D600D59BAC9D}"/>
              </a:ext>
            </a:extLst>
          </p:cNvPr>
          <p:cNvSpPr/>
          <p:nvPr/>
        </p:nvSpPr>
        <p:spPr>
          <a:xfrm>
            <a:off x="4863125" y="4117339"/>
            <a:ext cx="1317463" cy="187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9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00851B-8655-A05F-1ABA-8C88A95F2C24}"/>
              </a:ext>
            </a:extLst>
          </p:cNvPr>
          <p:cNvSpPr/>
          <p:nvPr/>
        </p:nvSpPr>
        <p:spPr>
          <a:xfrm>
            <a:off x="8263577" y="6020577"/>
            <a:ext cx="3569628" cy="644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/>
              </a:rPr>
              <a:t>ALWAYS SECURE CHAT ED Care mgmt. for all  pts that f/u with TA, BLP or PCP (especially after hrs) to facilitate linkage to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37E02-3AB2-0B33-899A-3CC801298866}"/>
              </a:ext>
            </a:extLst>
          </p:cNvPr>
          <p:cNvSpPr txBox="1"/>
          <p:nvPr/>
        </p:nvSpPr>
        <p:spPr>
          <a:xfrm>
            <a:off x="261191" y="3241850"/>
            <a:ext cx="2079415" cy="430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Minimal Alcohol Withdrawal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Interest in quitting/cutting back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A94D5-3E11-1889-D8EA-52D4D1769BD7}"/>
              </a:ext>
            </a:extLst>
          </p:cNvPr>
          <p:cNvSpPr txBox="1"/>
          <p:nvPr/>
        </p:nvSpPr>
        <p:spPr>
          <a:xfrm>
            <a:off x="4334448" y="6240506"/>
            <a:ext cx="216726" cy="2614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398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1C075C-468F-433A-46CC-1BA2BE730280}"/>
              </a:ext>
            </a:extLst>
          </p:cNvPr>
          <p:cNvSpPr/>
          <p:nvPr/>
        </p:nvSpPr>
        <p:spPr>
          <a:xfrm>
            <a:off x="4089143" y="6020577"/>
            <a:ext cx="4174435" cy="644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Medication Considerations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*Best practice to give med in ED and RX 14 d supply at DC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**Naltrexone contraindicated if taking opioids or AST/ALT &gt; 5x nml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sysClr val="windowText" lastClr="000000"/>
                </a:solidFill>
                <a:latin typeface="Calibri"/>
              </a:rPr>
              <a:t>*** Phenobarbital is dosed in mg/kg for Ideal Body Weight (IBW)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BB6CBB-5AA5-EF9F-1A53-C118DBE18CC7}"/>
              </a:ext>
            </a:extLst>
          </p:cNvPr>
          <p:cNvSpPr/>
          <p:nvPr/>
        </p:nvSpPr>
        <p:spPr>
          <a:xfrm>
            <a:off x="208651" y="6020577"/>
            <a:ext cx="3907981" cy="653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AUDIT 10: Alcohol Use Disorders Identification Test: see APPENDIX 1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PAWSS: Prediction of Alcohol Withdrawal Severity Scale: see APPENDIX 2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9" b="1" baseline="30000" dirty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lang="en-US" sz="999" b="1" dirty="0">
                <a:solidFill>
                  <a:sysClr val="windowText" lastClr="000000"/>
                </a:solidFill>
                <a:latin typeface="Calibri"/>
              </a:rPr>
              <a:t>CIWA: Clinical Institute Withdrawal Scale: see APPENDIX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74BF0-8128-A3AF-A974-9EFDF4E94F61}"/>
              </a:ext>
            </a:extLst>
          </p:cNvPr>
          <p:cNvSpPr txBox="1"/>
          <p:nvPr/>
        </p:nvSpPr>
        <p:spPr>
          <a:xfrm>
            <a:off x="4863125" y="4100421"/>
            <a:ext cx="1325922" cy="17838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Suggested</a:t>
            </a:r>
          </a:p>
          <a:p>
            <a:pPr algn="ctr"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99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DC Criteria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Awake/Alert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Ambulatory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VSS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Friend or family can observe pt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Encourage 24h ED recheck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99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Pt. counselled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67A84-5542-7DE4-5D3E-409CC7E0210F}"/>
              </a:ext>
            </a:extLst>
          </p:cNvPr>
          <p:cNvSpPr txBox="1"/>
          <p:nvPr/>
        </p:nvSpPr>
        <p:spPr>
          <a:xfrm>
            <a:off x="2651141" y="4053898"/>
            <a:ext cx="2260623" cy="1997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Improved: Discharge if stable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Medication Considerations*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Acamprosate 666mg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Gabapentin 600-900 mg TID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Naltrexone** 50 mg qd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Topamax 25mg BID x 1 wk. </a:t>
            </a:r>
          </a:p>
          <a:p>
            <a:pPr defTabSz="6090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then 75mg BID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PRS engagement in ED 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Follow up at PCP or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Treatment Associates (TA)</a:t>
            </a:r>
          </a:p>
          <a:p>
            <a:pPr marL="628069" lvl="1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32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Better Life Partners (BLP)</a:t>
            </a:r>
          </a:p>
          <a:p>
            <a:pPr marL="171292" indent="-171292" defTabSz="609036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66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CC f/u  Provider in EPIC AVS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104B7DCE-45AB-173B-36E0-70429B86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6" y="1222302"/>
            <a:ext cx="8353099" cy="5151430"/>
          </a:xfrm>
        </p:spPr>
        <p:txBody>
          <a:bodyPr/>
          <a:lstStyle/>
          <a:p>
            <a:pPr>
              <a:defRPr/>
            </a:pPr>
            <a:r>
              <a:rPr lang="en-US" altLang="en-US" sz="2265" dirty="0">
                <a:solidFill>
                  <a:schemeClr val="tx1"/>
                </a:solidFill>
              </a:rPr>
              <a:t>Available 24/7 to providers</a:t>
            </a:r>
          </a:p>
          <a:p>
            <a:pPr lvl="1">
              <a:defRPr/>
            </a:pPr>
            <a:r>
              <a:rPr lang="en-US" altLang="en-US" sz="1865" dirty="0">
                <a:solidFill>
                  <a:schemeClr val="tx1"/>
                </a:solidFill>
              </a:rPr>
              <a:t>Embedded in ED</a:t>
            </a:r>
          </a:p>
          <a:p>
            <a:pPr lvl="1">
              <a:defRPr/>
            </a:pPr>
            <a:r>
              <a:rPr lang="en-US" altLang="en-US" sz="1865" dirty="0">
                <a:solidFill>
                  <a:schemeClr val="tx1"/>
                </a:solidFill>
              </a:rPr>
              <a:t>Primary Care partnerships</a:t>
            </a:r>
          </a:p>
          <a:p>
            <a:pPr>
              <a:defRPr/>
            </a:pPr>
            <a:r>
              <a:rPr lang="en-US" sz="2265" dirty="0">
                <a:solidFill>
                  <a:schemeClr val="tx1"/>
                </a:solidFill>
                <a:ea typeface="Aptos" panose="020B0004020202020204" pitchFamily="34" charset="0"/>
              </a:rPr>
              <a:t>Shared lived experiences with AUD + SUD use</a:t>
            </a:r>
          </a:p>
          <a:p>
            <a:pPr>
              <a:defRPr/>
            </a:pPr>
            <a:r>
              <a:rPr lang="en-US" sz="2265" dirty="0">
                <a:solidFill>
                  <a:schemeClr val="tx1"/>
                </a:solidFill>
                <a:ea typeface="Aptos" panose="020B0004020202020204" pitchFamily="34" charset="0"/>
              </a:rPr>
              <a:t>Evidence-based, non-directive and judgement-free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Evidence based: </a:t>
            </a:r>
            <a:r>
              <a:rPr lang="en-US" sz="1865" dirty="0">
                <a:solidFill>
                  <a:schemeClr val="tx1"/>
                </a:solidFill>
                <a:ea typeface="Aptos" panose="020B0004020202020204" pitchFamily="34" charset="0"/>
              </a:rPr>
              <a:t>Motivational Interviewing</a:t>
            </a:r>
          </a:p>
          <a:p>
            <a:pPr lvl="2">
              <a:defRPr/>
            </a:pPr>
            <a:r>
              <a:rPr lang="en-US" sz="1599" dirty="0">
                <a:solidFill>
                  <a:schemeClr val="tx1"/>
                </a:solidFill>
                <a:ea typeface="Aptos" panose="020B0004020202020204" pitchFamily="34" charset="0"/>
              </a:rPr>
              <a:t>Guide patients through their own thoughts as they consider and choose recovery tools that feel right to them 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Non-directive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Don’t tell people what to do or how to do it</a:t>
            </a:r>
          </a:p>
          <a:p>
            <a:pPr lvl="1">
              <a:defRPr/>
            </a:pPr>
            <a:r>
              <a:rPr lang="en-US" sz="1732" dirty="0">
                <a:solidFill>
                  <a:schemeClr val="tx1"/>
                </a:solidFill>
                <a:ea typeface="Aptos" panose="020B0004020202020204" pitchFamily="34" charset="0"/>
              </a:rPr>
              <a:t>Judgement free 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Attend to incongruent feelings and actions by people who are suffering with AUD/SUD</a:t>
            </a:r>
          </a:p>
          <a:p>
            <a:pPr lvl="2">
              <a:defRPr/>
            </a:pPr>
            <a:r>
              <a:rPr lang="en-US" sz="1465" dirty="0">
                <a:solidFill>
                  <a:schemeClr val="tx1"/>
                </a:solidFill>
                <a:ea typeface="Aptos" panose="020B0004020202020204" pitchFamily="34" charset="0"/>
              </a:rPr>
              <a:t>Approach with empathy, active listening and listening to understand beyond what is possible by those without lived experience</a:t>
            </a:r>
            <a:endParaRPr lang="en-US" sz="2265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sz="2265" dirty="0">
              <a:ea typeface="Aptos" panose="020B0004020202020204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A41C1-AE6F-4858-FE86-48A42ED3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315093"/>
            <a:ext cx="10962649" cy="6217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Recovery Coaches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69563-9918-8E99-B403-4F3E35549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20" y="6479468"/>
            <a:ext cx="6090361" cy="3108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446BDD55-56E5-FCD3-9BD8-B8A693378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3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684" indent="-380648">
              <a:spcBef>
                <a:spcPct val="20000"/>
              </a:spcBef>
              <a:buFont typeface="Arial" panose="020B0604020202020204" pitchFamily="34" charset="0"/>
              <a:buChar char="–"/>
              <a:defRPr sz="373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590" indent="-304518">
              <a:spcBef>
                <a:spcPct val="20000"/>
              </a:spcBef>
              <a:buFont typeface="Arial" panose="020B0604020202020204" pitchFamily="34" charset="0"/>
              <a:buChar char="•"/>
              <a:defRPr sz="319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1626" indent="-304518">
              <a:spcBef>
                <a:spcPct val="20000"/>
              </a:spcBef>
              <a:buFont typeface="Arial" panose="020B0604020202020204" pitchFamily="34" charset="0"/>
              <a:buChar char="–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0663" indent="-304518">
              <a:spcBef>
                <a:spcPct val="20000"/>
              </a:spcBef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49699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58735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67771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76807" indent="-304518" defTabSz="60903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036" fontAlgn="base">
              <a:spcBef>
                <a:spcPct val="0"/>
              </a:spcBef>
              <a:spcAft>
                <a:spcPct val="0"/>
              </a:spcAft>
              <a:buNone/>
            </a:pPr>
            <a:fld id="{A6C8BE6B-126F-4200-B10B-148672FAD783}" type="slidenum">
              <a:rPr lang="en-US" altLang="en-US" sz="119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036"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en-US" sz="11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BD33BFE6-1A6F-9B97-6927-D6347387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5"/>
          <a:stretch>
            <a:fillRect/>
          </a:stretch>
        </p:blipFill>
        <p:spPr bwMode="auto">
          <a:xfrm>
            <a:off x="8568095" y="315093"/>
            <a:ext cx="2873888" cy="228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TC-RI">
  <a:themeElements>
    <a:clrScheme name="Custom 1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0070C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-RI PPT Template 2022 [Read-Only]" id="{E9722CB7-3373-4CEA-9533-A5365A4C63F7}" vid="{F1A3F313-7275-422C-A952-941659853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CTC-RI PPT Template 2023</Template>
  <TotalTime>1825</TotalTime>
  <Words>2510</Words>
  <Application>Microsoft Office PowerPoint</Application>
  <PresentationFormat>Widescreen</PresentationFormat>
  <Paragraphs>365</Paragraphs>
  <Slides>28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Arial</vt:lpstr>
      <vt:lpstr>Calibri</vt:lpstr>
      <vt:lpstr>Courier New</vt:lpstr>
      <vt:lpstr>Gotham Bold</vt:lpstr>
      <vt:lpstr>TimesNewRomanPSMT</vt:lpstr>
      <vt:lpstr>CTC-RI</vt:lpstr>
      <vt:lpstr>Office Theme</vt:lpstr>
      <vt:lpstr>1_Office Theme</vt:lpstr>
      <vt:lpstr>Microsoft Excel Chart</vt:lpstr>
      <vt:lpstr>Addressing Alcohol Use Disorder (AUD) in Primary Care Think Tank Series</vt:lpstr>
      <vt:lpstr>Session Overview</vt:lpstr>
      <vt:lpstr>Series Overview</vt:lpstr>
      <vt:lpstr>Refocus on Alcohol Dependence (ROAD) Primary Care Treatment Pathway</vt:lpstr>
      <vt:lpstr>Meet the Team</vt:lpstr>
      <vt:lpstr>How did we get here? No established system of care for AUD existed in Central Vermont, despite data that suggest an overwhelming unmet need.</vt:lpstr>
      <vt:lpstr>Essential Elements-   Year 1</vt:lpstr>
      <vt:lpstr>PowerPoint Presentation</vt:lpstr>
      <vt:lpstr>Recovery Coaches</vt:lpstr>
      <vt:lpstr>Essential Elements- Primary Care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 Enrollees</vt:lpstr>
      <vt:lpstr>Enrolled ROAD patients (n=68)</vt:lpstr>
      <vt:lpstr>Prescriptions- In ED and at Discharge</vt:lpstr>
      <vt:lpstr>What we’ve learned:</vt:lpstr>
      <vt:lpstr>It’s all about options</vt:lpstr>
      <vt:lpstr>Observed Care Gaps &amp; Opportunities</vt:lpstr>
      <vt:lpstr>Thank you! Connie Gavin Blueprint Program Manager University of Vermont Health Network constance.gavin@uvmhealth.org </vt:lpstr>
      <vt:lpstr>Open Discussion</vt:lpstr>
      <vt:lpstr> January 27th, 2024 12:00-1:00PM EST – Final Meeting!</vt:lpstr>
      <vt:lpstr>CTC-RI Senior Leadership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Phos Ivestei</dc:creator>
  <cp:lastModifiedBy>Phos Ivestei</cp:lastModifiedBy>
  <cp:revision>17</cp:revision>
  <dcterms:created xsi:type="dcterms:W3CDTF">2024-10-10T19:28:31Z</dcterms:created>
  <dcterms:modified xsi:type="dcterms:W3CDTF">2025-01-02T19:55:04Z</dcterms:modified>
</cp:coreProperties>
</file>