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56" r:id="rId3"/>
    <p:sldId id="258" r:id="rId4"/>
    <p:sldId id="11180" r:id="rId5"/>
    <p:sldId id="11181" r:id="rId6"/>
    <p:sldId id="260" r:id="rId7"/>
    <p:sldId id="261" r:id="rId8"/>
    <p:sldId id="259" r:id="rId9"/>
    <p:sldId id="11186" r:id="rId10"/>
    <p:sldId id="262" r:id="rId11"/>
    <p:sldId id="268" r:id="rId12"/>
    <p:sldId id="263" r:id="rId13"/>
    <p:sldId id="11184" r:id="rId14"/>
    <p:sldId id="11183" r:id="rId15"/>
    <p:sldId id="269" r:id="rId16"/>
    <p:sldId id="270" r:id="rId17"/>
    <p:sldId id="11187" r:id="rId18"/>
    <p:sldId id="257" r:id="rId19"/>
    <p:sldId id="11188" r:id="rId20"/>
    <p:sldId id="11189" r:id="rId21"/>
    <p:sldId id="11190" r:id="rId22"/>
    <p:sldId id="11191" r:id="rId23"/>
    <p:sldId id="11192" r:id="rId24"/>
    <p:sldId id="11193" r:id="rId25"/>
    <p:sldId id="264" r:id="rId26"/>
    <p:sldId id="265" r:id="rId27"/>
    <p:sldId id="266" r:id="rId28"/>
    <p:sldId id="280" r:id="rId29"/>
    <p:sldId id="275" r:id="rId30"/>
    <p:sldId id="278" r:id="rId31"/>
    <p:sldId id="276" r:id="rId32"/>
    <p:sldId id="11194" r:id="rId33"/>
    <p:sldId id="279" r:id="rId34"/>
    <p:sldId id="11182" r:id="rId35"/>
  </p:sldIdLst>
  <p:sldSz cx="18288000" cy="10287000"/>
  <p:notesSz cx="6858000" cy="9144000"/>
  <p:embeddedFontLst>
    <p:embeddedFont>
      <p:font typeface="Canva Sans" panose="020B0604020202020204" charset="0"/>
      <p:regular r:id="rId37"/>
    </p:embeddedFont>
    <p:embeddedFont>
      <p:font typeface="Canva Sans Bold" panose="020B0604020202020204" charset="0"/>
      <p:regular r:id="rId38"/>
    </p:embeddedFont>
    <p:embeddedFont>
      <p:font typeface="Corbel" panose="020B0503020204020204" pitchFamily="34" charset="0"/>
      <p:regular r:id="rId39"/>
      <p:bold r:id="rId40"/>
      <p:italic r:id="rId41"/>
      <p:boldItalic r:id="rId42"/>
    </p:embeddedFont>
    <p:embeddedFont>
      <p:font typeface="Montserrat 1 Bold Italics" panose="020B0604020202020204" charset="0"/>
      <p:regular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Open Sans Bold" panose="020B0806030504020204" charset="0"/>
      <p:regular r:id="rId48"/>
      <p:bold r:id="rId49"/>
    </p:embeddedFont>
    <p:embeddedFont>
      <p:font typeface="Questrial" pitchFamily="2" charset="0"/>
      <p:regular r:id="rId50"/>
    </p:embeddedFont>
    <p:embeddedFont>
      <p:font typeface="Roboto" panose="02000000000000000000" pitchFamily="2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5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8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8.fntdata"/><Relationship Id="rId5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12.09.2024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1989293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89913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546125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9540092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23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3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14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23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6" name="Google Shape;156;p5:notes"/>
          <p:cNvSpPr txBox="1">
            <a:spLocks noGrp="1"/>
          </p:cNvSpPr>
          <p:nvPr>
            <p:ph type="body" idx="1"/>
          </p:nvPr>
        </p:nvSpPr>
        <p:spPr>
          <a:xfrm>
            <a:off x="731522" y="4620579"/>
            <a:ext cx="5852159" cy="3780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5:notes"/>
          <p:cNvSpPr txBox="1">
            <a:spLocks noGrp="1"/>
          </p:cNvSpPr>
          <p:nvPr>
            <p:ph type="sldNum" idx="12"/>
          </p:nvPr>
        </p:nvSpPr>
        <p:spPr>
          <a:xfrm>
            <a:off x="4143587" y="9119474"/>
            <a:ext cx="3169919" cy="4816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1B0A2-8D7F-4C5D-B0C8-01058094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4435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7" name="Google Shape;167;p6:notes"/>
          <p:cNvSpPr txBox="1">
            <a:spLocks noGrp="1"/>
          </p:cNvSpPr>
          <p:nvPr>
            <p:ph type="body" idx="1"/>
          </p:nvPr>
        </p:nvSpPr>
        <p:spPr>
          <a:xfrm>
            <a:off x="731520" y="4620578"/>
            <a:ext cx="5852160" cy="3780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6:notes"/>
          <p:cNvSpPr txBox="1">
            <a:spLocks noGrp="1"/>
          </p:cNvSpPr>
          <p:nvPr>
            <p:ph type="sldNum" idx="12"/>
          </p:nvPr>
        </p:nvSpPr>
        <p:spPr>
          <a:xfrm>
            <a:off x="4143586" y="9119475"/>
            <a:ext cx="3169920" cy="48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5" name="Google Shape;185;p7:notes"/>
          <p:cNvSpPr txBox="1">
            <a:spLocks noGrp="1"/>
          </p:cNvSpPr>
          <p:nvPr>
            <p:ph type="body" idx="1"/>
          </p:nvPr>
        </p:nvSpPr>
        <p:spPr>
          <a:xfrm>
            <a:off x="731522" y="4620577"/>
            <a:ext cx="5852159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7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919" cy="481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8:notes"/>
          <p:cNvSpPr txBox="1">
            <a:spLocks noGrp="1"/>
          </p:cNvSpPr>
          <p:nvPr>
            <p:ph type="body" idx="1"/>
          </p:nvPr>
        </p:nvSpPr>
        <p:spPr>
          <a:xfrm>
            <a:off x="731522" y="4620577"/>
            <a:ext cx="5852159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8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919" cy="481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9:notes"/>
          <p:cNvSpPr txBox="1">
            <a:spLocks noGrp="1"/>
          </p:cNvSpPr>
          <p:nvPr>
            <p:ph type="body" idx="1"/>
          </p:nvPr>
        </p:nvSpPr>
        <p:spPr>
          <a:xfrm>
            <a:off x="731522" y="4620577"/>
            <a:ext cx="5852159" cy="3780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9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919" cy="4817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c6b7ac9419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6" name="Google Shape;236;g2c6b7ac9419_0_4:notes"/>
          <p:cNvSpPr txBox="1">
            <a:spLocks noGrp="1"/>
          </p:cNvSpPr>
          <p:nvPr>
            <p:ph type="body" idx="1"/>
          </p:nvPr>
        </p:nvSpPr>
        <p:spPr>
          <a:xfrm>
            <a:off x="731522" y="4620577"/>
            <a:ext cx="5852100" cy="37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2c6b7ac9419_0_4:notes"/>
          <p:cNvSpPr txBox="1">
            <a:spLocks noGrp="1"/>
          </p:cNvSpPr>
          <p:nvPr>
            <p:ph type="sldNum" idx="12"/>
          </p:nvPr>
        </p:nvSpPr>
        <p:spPr>
          <a:xfrm>
            <a:off x="4143587" y="9119475"/>
            <a:ext cx="3169800" cy="4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25" tIns="48300" rIns="96625" bIns="483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25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23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spcFirstLastPara="1" wrap="square" lIns="96625" tIns="96625" rIns="96625" bIns="966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2388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986839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Shape 19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"/>
              <a:buFont typeface="Calibri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00"/>
                <a:buFont typeface="Calibri"/>
                <a:buNone/>
                <a:tabLst/>
                <a:defRPr/>
              </a:pPr>
              <a:t>30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68002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181100"/>
            <a:ext cx="5664200" cy="3186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2:notes"/>
          <p:cNvSpPr txBox="1">
            <a:spLocks noGrp="1"/>
          </p:cNvSpPr>
          <p:nvPr>
            <p:ph type="body" idx="1"/>
          </p:nvPr>
        </p:nvSpPr>
        <p:spPr>
          <a:xfrm>
            <a:off x="715618" y="4544831"/>
            <a:ext cx="5724938" cy="3718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25" tIns="94825" rIns="94825" bIns="94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2:notes"/>
          <p:cNvSpPr txBox="1">
            <a:spLocks noGrp="1"/>
          </p:cNvSpPr>
          <p:nvPr>
            <p:ph type="sldNum" idx="12"/>
          </p:nvPr>
        </p:nvSpPr>
        <p:spPr>
          <a:xfrm>
            <a:off x="4053509" y="8969975"/>
            <a:ext cx="3101008" cy="47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25" tIns="47400" rIns="94825" bIns="474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31</a:t>
            </a:fld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181100"/>
            <a:ext cx="5664200" cy="31861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2:notes"/>
          <p:cNvSpPr txBox="1">
            <a:spLocks noGrp="1"/>
          </p:cNvSpPr>
          <p:nvPr>
            <p:ph type="body" idx="1"/>
          </p:nvPr>
        </p:nvSpPr>
        <p:spPr>
          <a:xfrm>
            <a:off x="715618" y="4544831"/>
            <a:ext cx="5724938" cy="37186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25" tIns="94825" rIns="94825" bIns="948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2:notes"/>
          <p:cNvSpPr txBox="1">
            <a:spLocks noGrp="1"/>
          </p:cNvSpPr>
          <p:nvPr>
            <p:ph type="sldNum" idx="12"/>
          </p:nvPr>
        </p:nvSpPr>
        <p:spPr>
          <a:xfrm>
            <a:off x="4053509" y="8969975"/>
            <a:ext cx="3101008" cy="473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825" tIns="47400" rIns="94825" bIns="474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32</a:t>
            </a:fld>
            <a:endParaRPr kumimoji="0" sz="15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714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E1B0A2-8D7F-4C5D-B0C8-01058094F5D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0577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9371793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674265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4"/>
          <p:cNvSpPr txBox="1">
            <a:spLocks noGrp="1"/>
          </p:cNvSpPr>
          <p:nvPr>
            <p:ph type="ctrTitle"/>
          </p:nvPr>
        </p:nvSpPr>
        <p:spPr>
          <a:xfrm>
            <a:off x="3314700" y="6696042"/>
            <a:ext cx="13716000" cy="24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7200"/>
              <a:buFont typeface="Corbel"/>
              <a:buNone/>
              <a:defRPr sz="14400" b="0" i="0" u="none" strike="noStrike" cap="none">
                <a:solidFill>
                  <a:srgbClr val="E2E2E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>
            <a:spLocks noGrp="1"/>
          </p:cNvSpPr>
          <p:nvPr>
            <p:ph type="subTitle" idx="1"/>
          </p:nvPr>
        </p:nvSpPr>
        <p:spPr>
          <a:xfrm>
            <a:off x="3314698" y="5541562"/>
            <a:ext cx="137160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None/>
              <a:defRPr sz="30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1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" name="Google Shape;15;p1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6" name="Google Shape;16;p1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327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5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4100"/>
              <a:buFont typeface="Corbel"/>
              <a:buNone/>
              <a:defRPr sz="8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15"/>
          <p:cNvSpPr txBox="1">
            <a:spLocks noGrp="1"/>
          </p:cNvSpPr>
          <p:nvPr>
            <p:ph type="body" idx="1"/>
          </p:nvPr>
        </p:nvSpPr>
        <p:spPr>
          <a:xfrm>
            <a:off x="1680000" y="2738438"/>
            <a:ext cx="153510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723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2100"/>
              <a:buFont typeface="Arial"/>
              <a:buChar char="•"/>
              <a:defRPr sz="4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0" name="Google Shape;20;p1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1" name="Google Shape;21;p1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2" name="Google Shape;22;p1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509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6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4100"/>
              <a:buFont typeface="Corbel"/>
              <a:buNone/>
              <a:defRPr sz="8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16"/>
          <p:cNvSpPr txBox="1">
            <a:spLocks noGrp="1"/>
          </p:cNvSpPr>
          <p:nvPr>
            <p:ph type="body" idx="1"/>
          </p:nvPr>
        </p:nvSpPr>
        <p:spPr>
          <a:xfrm>
            <a:off x="1680000" y="2738438"/>
            <a:ext cx="75378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723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2100"/>
              <a:buFont typeface="Arial"/>
              <a:buChar char="•"/>
              <a:defRPr sz="4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6" name="Google Shape;26;p16"/>
          <p:cNvSpPr txBox="1">
            <a:spLocks noGrp="1"/>
          </p:cNvSpPr>
          <p:nvPr>
            <p:ph type="body" idx="2"/>
          </p:nvPr>
        </p:nvSpPr>
        <p:spPr>
          <a:xfrm>
            <a:off x="9479758" y="2738438"/>
            <a:ext cx="75510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723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2100"/>
              <a:buFont typeface="Arial"/>
              <a:buChar char="•"/>
              <a:defRPr sz="4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83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">
  <p:cSld name="3 Colum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7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4100"/>
              <a:buFont typeface="Corbel"/>
              <a:buNone/>
              <a:defRPr sz="8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17"/>
          <p:cNvSpPr txBox="1">
            <a:spLocks noGrp="1"/>
          </p:cNvSpPr>
          <p:nvPr>
            <p:ph type="body" idx="1"/>
          </p:nvPr>
        </p:nvSpPr>
        <p:spPr>
          <a:xfrm>
            <a:off x="2005924" y="2828926"/>
            <a:ext cx="44202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None/>
              <a:defRPr sz="30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body" idx="2"/>
          </p:nvPr>
        </p:nvSpPr>
        <p:spPr>
          <a:xfrm>
            <a:off x="2035198" y="3857626"/>
            <a:ext cx="4391400" cy="53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  <a:defRPr sz="2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7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7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body" idx="3"/>
          </p:nvPr>
        </p:nvSpPr>
        <p:spPr>
          <a:xfrm>
            <a:off x="6881992" y="2828926"/>
            <a:ext cx="44040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4"/>
          </p:nvPr>
        </p:nvSpPr>
        <p:spPr>
          <a:xfrm>
            <a:off x="6866162" y="3857626"/>
            <a:ext cx="4420200" cy="53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  <a:defRPr sz="2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7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7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5"/>
          </p:nvPr>
        </p:nvSpPr>
        <p:spPr>
          <a:xfrm>
            <a:off x="11743552" y="2828926"/>
            <a:ext cx="43980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body" idx="6"/>
          </p:nvPr>
        </p:nvSpPr>
        <p:spPr>
          <a:xfrm>
            <a:off x="11743552" y="3857626"/>
            <a:ext cx="4398000" cy="53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  <a:defRPr sz="2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7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7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3767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8"/>
          <p:cNvSpPr txBox="1">
            <a:spLocks noGrp="1"/>
          </p:cNvSpPr>
          <p:nvPr>
            <p:ph type="ctrTitle"/>
          </p:nvPr>
        </p:nvSpPr>
        <p:spPr>
          <a:xfrm>
            <a:off x="1281798" y="6696042"/>
            <a:ext cx="13716000" cy="24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2E2E2"/>
              </a:buClr>
              <a:buSzPts val="7200"/>
              <a:buFont typeface="Corbel"/>
              <a:buNone/>
              <a:defRPr sz="14400" b="0" i="0" u="none" strike="noStrike" cap="none">
                <a:solidFill>
                  <a:srgbClr val="E2E2E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subTitle" idx="1"/>
          </p:nvPr>
        </p:nvSpPr>
        <p:spPr>
          <a:xfrm>
            <a:off x="1281798" y="5540510"/>
            <a:ext cx="13716000" cy="11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48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None/>
              <a:defRPr sz="30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1262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9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4100"/>
              <a:buFont typeface="Corbel"/>
              <a:buNone/>
              <a:defRPr sz="8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033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0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4" name="Google Shape;54;p20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846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1"/>
          <p:cNvSpPr txBox="1">
            <a:spLocks noGrp="1"/>
          </p:cNvSpPr>
          <p:nvPr>
            <p:ph type="title"/>
          </p:nvPr>
        </p:nvSpPr>
        <p:spPr>
          <a:xfrm>
            <a:off x="1259680" y="685800"/>
            <a:ext cx="5898000" cy="2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Corbel"/>
              <a:buNone/>
              <a:defRPr sz="4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1"/>
          <p:cNvSpPr txBox="1">
            <a:spLocks noGrp="1"/>
          </p:cNvSpPr>
          <p:nvPr>
            <p:ph type="body" idx="1"/>
          </p:nvPr>
        </p:nvSpPr>
        <p:spPr>
          <a:xfrm>
            <a:off x="7774780" y="1481138"/>
            <a:ext cx="9258600" cy="73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723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2100"/>
              <a:buFont typeface="Arial"/>
              <a:buChar char="•"/>
              <a:defRPr sz="4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59" name="Google Shape;59;p21"/>
          <p:cNvSpPr txBox="1">
            <a:spLocks noGrp="1"/>
          </p:cNvSpPr>
          <p:nvPr>
            <p:ph type="body" idx="2"/>
          </p:nvPr>
        </p:nvSpPr>
        <p:spPr>
          <a:xfrm>
            <a:off x="1680000" y="3086100"/>
            <a:ext cx="54780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  <a:defRPr sz="2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52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2"/>
          <p:cNvSpPr txBox="1">
            <a:spLocks noGrp="1"/>
          </p:cNvSpPr>
          <p:nvPr>
            <p:ph type="title"/>
          </p:nvPr>
        </p:nvSpPr>
        <p:spPr>
          <a:xfrm>
            <a:off x="1259680" y="685800"/>
            <a:ext cx="5898000" cy="24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Corbel"/>
              <a:buNone/>
              <a:defRPr sz="4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Google Shape;65;p22"/>
          <p:cNvSpPr>
            <a:spLocks noGrp="1"/>
          </p:cNvSpPr>
          <p:nvPr>
            <p:ph type="pic" idx="2"/>
          </p:nvPr>
        </p:nvSpPr>
        <p:spPr>
          <a:xfrm>
            <a:off x="7774780" y="1481138"/>
            <a:ext cx="9258600" cy="7310400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Google Shape;66;p22"/>
          <p:cNvSpPr txBox="1">
            <a:spLocks noGrp="1"/>
          </p:cNvSpPr>
          <p:nvPr>
            <p:ph type="body" idx="1"/>
          </p:nvPr>
        </p:nvSpPr>
        <p:spPr>
          <a:xfrm>
            <a:off x="1680000" y="3086100"/>
            <a:ext cx="5478000" cy="571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  <a:defRPr sz="2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7" name="Google Shape;67;p22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8" name="Google Shape;68;p22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947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anoramic Picture with Caption">
  <p:cSld name="Panoramic 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3"/>
          <p:cNvSpPr txBox="1">
            <a:spLocks noGrp="1"/>
          </p:cNvSpPr>
          <p:nvPr>
            <p:ph type="title"/>
          </p:nvPr>
        </p:nvSpPr>
        <p:spPr>
          <a:xfrm>
            <a:off x="1259680" y="6550740"/>
            <a:ext cx="15773400" cy="12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400"/>
              <a:buFont typeface="Corbel"/>
              <a:buNone/>
              <a:defRPr sz="4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23"/>
          <p:cNvSpPr>
            <a:spLocks noGrp="1"/>
          </p:cNvSpPr>
          <p:nvPr>
            <p:ph type="pic" idx="2"/>
          </p:nvPr>
        </p:nvSpPr>
        <p:spPr>
          <a:xfrm>
            <a:off x="1259680" y="1481138"/>
            <a:ext cx="15773400" cy="50700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23"/>
          <p:cNvSpPr txBox="1">
            <a:spLocks noGrp="1"/>
          </p:cNvSpPr>
          <p:nvPr>
            <p:ph type="body" idx="1"/>
          </p:nvPr>
        </p:nvSpPr>
        <p:spPr>
          <a:xfrm>
            <a:off x="1259680" y="7779774"/>
            <a:ext cx="15771000" cy="10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  <a:defRPr sz="2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332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with Caption">
  <p:cSld name="Quote with 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4"/>
          <p:cNvSpPr txBox="1">
            <a:spLocks noGrp="1"/>
          </p:cNvSpPr>
          <p:nvPr>
            <p:ph type="title"/>
          </p:nvPr>
        </p:nvSpPr>
        <p:spPr>
          <a:xfrm>
            <a:off x="2169318" y="547688"/>
            <a:ext cx="13954200" cy="44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3300"/>
              <a:buFont typeface="Corbel"/>
              <a:buNone/>
              <a:defRPr sz="6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Google Shape;79;p24"/>
          <p:cNvSpPr txBox="1">
            <a:spLocks noGrp="1"/>
          </p:cNvSpPr>
          <p:nvPr>
            <p:ph type="body" idx="1"/>
          </p:nvPr>
        </p:nvSpPr>
        <p:spPr>
          <a:xfrm>
            <a:off x="2580962" y="5048336"/>
            <a:ext cx="13128600" cy="8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  <a:defRPr sz="2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  <a:defRPr sz="2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2"/>
          </p:nvPr>
        </p:nvSpPr>
        <p:spPr>
          <a:xfrm>
            <a:off x="1257300" y="6752592"/>
            <a:ext cx="15768600" cy="22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  <a:defRPr sz="2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4" name="Google Shape;84;p24"/>
          <p:cNvSpPr txBox="1"/>
          <p:nvPr/>
        </p:nvSpPr>
        <p:spPr>
          <a:xfrm>
            <a:off x="1666566" y="1180236"/>
            <a:ext cx="914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orbel"/>
              <a:buNone/>
            </a:pPr>
            <a:r>
              <a:rPr lang="en-US" sz="1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“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4"/>
          <p:cNvSpPr txBox="1"/>
          <p:nvPr/>
        </p:nvSpPr>
        <p:spPr>
          <a:xfrm>
            <a:off x="15656716" y="4114800"/>
            <a:ext cx="914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Corbel"/>
              <a:buNone/>
            </a:pPr>
            <a:r>
              <a:rPr lang="en-US" sz="120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”</a:t>
            </a:r>
            <a:endParaRPr sz="2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66147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me Card">
  <p:cSld name="Name Card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5"/>
          <p:cNvSpPr txBox="1">
            <a:spLocks noGrp="1"/>
          </p:cNvSpPr>
          <p:nvPr>
            <p:ph type="title"/>
          </p:nvPr>
        </p:nvSpPr>
        <p:spPr>
          <a:xfrm>
            <a:off x="1259680" y="3490450"/>
            <a:ext cx="15773400" cy="3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4100"/>
              <a:buFont typeface="Corbel"/>
              <a:buNone/>
              <a:defRPr sz="8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5"/>
          <p:cNvSpPr txBox="1">
            <a:spLocks noGrp="1"/>
          </p:cNvSpPr>
          <p:nvPr>
            <p:ph type="body" idx="1"/>
          </p:nvPr>
        </p:nvSpPr>
        <p:spPr>
          <a:xfrm>
            <a:off x="1259680" y="7275870"/>
            <a:ext cx="15771000" cy="17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  <a:defRPr sz="2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800"/>
              <a:buFont typeface="Arial"/>
              <a:buNone/>
              <a:defRPr sz="16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9" name="Google Shape;89;p25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0" name="Google Shape;90;p25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586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Picture Column">
  <p:cSld name="3 Picture Column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6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4100"/>
              <a:buFont typeface="Corbel"/>
              <a:buNone/>
              <a:defRPr sz="8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26"/>
          <p:cNvSpPr txBox="1">
            <a:spLocks noGrp="1"/>
          </p:cNvSpPr>
          <p:nvPr>
            <p:ph type="body" idx="1"/>
          </p:nvPr>
        </p:nvSpPr>
        <p:spPr>
          <a:xfrm>
            <a:off x="1998124" y="6446254"/>
            <a:ext cx="44100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None/>
              <a:defRPr sz="30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5" name="Google Shape;95;p26"/>
          <p:cNvSpPr>
            <a:spLocks noGrp="1"/>
          </p:cNvSpPr>
          <p:nvPr>
            <p:ph type="pic" idx="2"/>
          </p:nvPr>
        </p:nvSpPr>
        <p:spPr>
          <a:xfrm>
            <a:off x="1998124" y="3384528"/>
            <a:ext cx="4410000" cy="2286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799" dist="50800" dir="5400000" algn="tl" rotWithShape="0">
              <a:srgbClr val="000000">
                <a:alpha val="41568"/>
              </a:srgbClr>
            </a:outerShdw>
          </a:effectLst>
        </p:spPr>
      </p:sp>
      <p:sp>
        <p:nvSpPr>
          <p:cNvPr id="96" name="Google Shape;96;p26"/>
          <p:cNvSpPr txBox="1">
            <a:spLocks noGrp="1"/>
          </p:cNvSpPr>
          <p:nvPr>
            <p:ph type="body" idx="3"/>
          </p:nvPr>
        </p:nvSpPr>
        <p:spPr>
          <a:xfrm>
            <a:off x="1998124" y="7310646"/>
            <a:ext cx="44100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  <a:defRPr sz="2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7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7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7" name="Google Shape;97;p26"/>
          <p:cNvSpPr txBox="1">
            <a:spLocks noGrp="1"/>
          </p:cNvSpPr>
          <p:nvPr>
            <p:ph type="body" idx="4"/>
          </p:nvPr>
        </p:nvSpPr>
        <p:spPr>
          <a:xfrm>
            <a:off x="6853494" y="6446254"/>
            <a:ext cx="43956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None/>
              <a:defRPr sz="30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8" name="Google Shape;98;p26"/>
          <p:cNvSpPr>
            <a:spLocks noGrp="1"/>
          </p:cNvSpPr>
          <p:nvPr>
            <p:ph type="pic" idx="5"/>
          </p:nvPr>
        </p:nvSpPr>
        <p:spPr>
          <a:xfrm>
            <a:off x="6853494" y="3384528"/>
            <a:ext cx="4395600" cy="2286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799" dist="50800" dir="5400000" algn="tl" rotWithShape="0">
              <a:srgbClr val="000000">
                <a:alpha val="41568"/>
              </a:srgbClr>
            </a:outerShdw>
          </a:effectLst>
        </p:spPr>
      </p:sp>
      <p:sp>
        <p:nvSpPr>
          <p:cNvPr id="99" name="Google Shape;99;p26"/>
          <p:cNvSpPr txBox="1">
            <a:spLocks noGrp="1"/>
          </p:cNvSpPr>
          <p:nvPr>
            <p:ph type="body" idx="6"/>
          </p:nvPr>
        </p:nvSpPr>
        <p:spPr>
          <a:xfrm>
            <a:off x="6851466" y="7310646"/>
            <a:ext cx="44016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  <a:defRPr sz="2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7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7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0" name="Google Shape;100;p26"/>
          <p:cNvSpPr txBox="1">
            <a:spLocks noGrp="1"/>
          </p:cNvSpPr>
          <p:nvPr>
            <p:ph type="body" idx="7"/>
          </p:nvPr>
        </p:nvSpPr>
        <p:spPr>
          <a:xfrm>
            <a:off x="11706482" y="6446254"/>
            <a:ext cx="43980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b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None/>
              <a:defRPr sz="3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None/>
              <a:defRPr sz="30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200"/>
              <a:buFont typeface="Arial"/>
              <a:buNone/>
              <a:defRPr sz="2400" b="1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None/>
              <a:defRPr sz="2400" b="1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1" name="Google Shape;101;p26"/>
          <p:cNvSpPr>
            <a:spLocks noGrp="1"/>
          </p:cNvSpPr>
          <p:nvPr>
            <p:ph type="pic" idx="8"/>
          </p:nvPr>
        </p:nvSpPr>
        <p:spPr>
          <a:xfrm>
            <a:off x="11706482" y="3384528"/>
            <a:ext cx="4398000" cy="2286000"/>
          </a:xfrm>
          <a:prstGeom prst="roundRect">
            <a:avLst>
              <a:gd name="adj" fmla="val 1858"/>
            </a:avLst>
          </a:prstGeom>
          <a:noFill/>
          <a:ln>
            <a:noFill/>
          </a:ln>
          <a:effectLst>
            <a:outerShdw blurRad="50799" dist="50800" dir="5400000" algn="tl" rotWithShape="0">
              <a:srgbClr val="000000">
                <a:alpha val="41568"/>
              </a:srgbClr>
            </a:outerShdw>
          </a:effectLst>
        </p:spPr>
      </p:sp>
      <p:sp>
        <p:nvSpPr>
          <p:cNvPr id="102" name="Google Shape;102;p26"/>
          <p:cNvSpPr txBox="1">
            <a:spLocks noGrp="1"/>
          </p:cNvSpPr>
          <p:nvPr>
            <p:ph type="body" idx="9"/>
          </p:nvPr>
        </p:nvSpPr>
        <p:spPr>
          <a:xfrm>
            <a:off x="11706294" y="7310644"/>
            <a:ext cx="4404000" cy="9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4572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1100"/>
              <a:buFont typeface="Arial"/>
              <a:buNone/>
              <a:defRPr sz="2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Aria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800"/>
              <a:buFont typeface="Arial"/>
              <a:buNone/>
              <a:defRPr sz="1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7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700"/>
              <a:buFont typeface="Arial"/>
              <a:buNone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00"/>
              <a:buFont typeface="Arial"/>
              <a:buNone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3" name="Google Shape;103;p26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4" name="Google Shape;104;p26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5" name="Google Shape;105;p26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42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7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4100"/>
              <a:buFont typeface="Corbel"/>
              <a:buNone/>
              <a:defRPr sz="8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body" idx="1"/>
          </p:nvPr>
        </p:nvSpPr>
        <p:spPr>
          <a:xfrm rot="5400000">
            <a:off x="6091796" y="-1673662"/>
            <a:ext cx="6526800" cy="153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723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2100"/>
              <a:buFont typeface="Arial"/>
              <a:buChar char="•"/>
              <a:defRPr sz="4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1" name="Google Shape;111;p27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174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8"/>
          <p:cNvSpPr txBox="1">
            <a:spLocks noGrp="1"/>
          </p:cNvSpPr>
          <p:nvPr>
            <p:ph type="title"/>
          </p:nvPr>
        </p:nvSpPr>
        <p:spPr>
          <a:xfrm rot="5400000">
            <a:off x="10700098" y="2935086"/>
            <a:ext cx="8718000" cy="39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4100"/>
              <a:buFont typeface="Corbel"/>
              <a:buNone/>
              <a:defRPr sz="8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body" idx="1"/>
          </p:nvPr>
        </p:nvSpPr>
        <p:spPr>
          <a:xfrm rot="5400000">
            <a:off x="2698948" y="-894112"/>
            <a:ext cx="8718000" cy="116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914400" marR="0" lvl="0" indent="-72390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rgbClr val="EDEDED"/>
              </a:buClr>
              <a:buSzPts val="2100"/>
              <a:buFont typeface="Arial"/>
              <a:buChar char="•"/>
              <a:defRPr sz="42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1828800" marR="0" lvl="1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2743200" marR="0" lvl="2" indent="-6477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Char char="•"/>
              <a:defRPr sz="30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3657600" marR="0" lvl="3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4572000" marR="0" lvl="4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5486400" marR="0" lvl="5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6400800" marR="0" lvl="6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7315200" marR="0" lvl="7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8229600" marR="0" lvl="8" indent="-635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17" name="Google Shape;117;p28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56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3"/>
          <p:cNvSpPr txBox="1">
            <a:spLocks noGrp="1"/>
          </p:cNvSpPr>
          <p:nvPr>
            <p:ph type="title"/>
          </p:nvPr>
        </p:nvSpPr>
        <p:spPr>
          <a:xfrm>
            <a:off x="1257300" y="547688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4100"/>
              <a:buFont typeface="Corbel"/>
              <a:buNone/>
              <a:defRPr sz="41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3"/>
          <p:cNvSpPr txBox="1">
            <a:spLocks noGrp="1"/>
          </p:cNvSpPr>
          <p:nvPr>
            <p:ph type="body" idx="1"/>
          </p:nvPr>
        </p:nvSpPr>
        <p:spPr>
          <a:xfrm>
            <a:off x="1680000" y="2738438"/>
            <a:ext cx="15351000" cy="65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EDEDED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EDEDED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8" name="Google Shape;8;p13"/>
          <p:cNvSpPr txBox="1">
            <a:spLocks noGrp="1"/>
          </p:cNvSpPr>
          <p:nvPr>
            <p:ph type="dt" idx="10"/>
          </p:nvPr>
        </p:nvSpPr>
        <p:spPr>
          <a:xfrm>
            <a:off x="12573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9" name="Google Shape;9;p13"/>
          <p:cNvSpPr txBox="1">
            <a:spLocks noGrp="1"/>
          </p:cNvSpPr>
          <p:nvPr>
            <p:ph type="ftr" idx="11"/>
          </p:nvPr>
        </p:nvSpPr>
        <p:spPr>
          <a:xfrm>
            <a:off x="6057900" y="9534526"/>
            <a:ext cx="61722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9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rbel"/>
              <a:buNone/>
              <a:defRPr sz="2800" b="0" i="0" u="none" strike="noStrike" cap="none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0" name="Google Shape;10;p13"/>
          <p:cNvSpPr txBox="1">
            <a:spLocks noGrp="1"/>
          </p:cNvSpPr>
          <p:nvPr>
            <p:ph type="sldNum" idx="12"/>
          </p:nvPr>
        </p:nvSpPr>
        <p:spPr>
          <a:xfrm>
            <a:off x="12915900" y="9534526"/>
            <a:ext cx="4114800" cy="5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EDED"/>
              </a:buClr>
              <a:buSzPts val="200"/>
              <a:buFont typeface="Corbel"/>
              <a:buNone/>
              <a:defRPr sz="1800" b="0" i="0" u="none" strike="noStrike" cap="none">
                <a:solidFill>
                  <a:srgbClr val="EDEDED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349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ublic.3.basecamp.com/p/RA5TuR5BHt28gxh3UxL2i8R4" TargetMode="External"/><Relationship Id="rId5" Type="http://schemas.openxmlformats.org/officeDocument/2006/relationships/hyperlink" Target="https://public.3.basecamp.com/p/MueQo78wJyg18BskUYnNvDcY" TargetMode="External"/><Relationship Id="rId4" Type="http://schemas.openxmlformats.org/officeDocument/2006/relationships/hyperlink" Target="https://public.3.basecamp.com/p/PX4nBNbdHRW9G24fKsLrrJf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4.jpg"/><Relationship Id="rId5" Type="http://schemas.openxmlformats.org/officeDocument/2006/relationships/image" Target="../media/image18.png"/><Relationship Id="rId10" Type="http://schemas.openxmlformats.org/officeDocument/2006/relationships/image" Target="../media/image23.jpg"/><Relationship Id="rId4" Type="http://schemas.openxmlformats.org/officeDocument/2006/relationships/image" Target="../media/image17.jpg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Relationship Id="rId9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7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hyperlink" Target="https://bit.ly/CTCRIConference2024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pg"/><Relationship Id="rId4" Type="http://schemas.openxmlformats.org/officeDocument/2006/relationships/hyperlink" Target="mailto:wccc@washcokids.org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5.png"/><Relationship Id="rId7" Type="http://schemas.openxmlformats.org/officeDocument/2006/relationships/hyperlink" Target="https://www.linkedin.com/company/the-greatest-8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hyperlink" Target="https://www.instagram.com/thegreatesteight/" TargetMode="External"/><Relationship Id="rId5" Type="http://schemas.openxmlformats.org/officeDocument/2006/relationships/hyperlink" Target="https://www.facebook.com/Greatest8/" TargetMode="External"/><Relationship Id="rId10" Type="http://schemas.openxmlformats.org/officeDocument/2006/relationships/image" Target="../media/image58.png"/><Relationship Id="rId4" Type="http://schemas.openxmlformats.org/officeDocument/2006/relationships/image" Target="../media/image16.jp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tc-ri.zoom.us/meeting/register/tZ0qceuurzIiGtYP4VNxnkCGUHBJS8SVQUsZ#/registration" TargetMode="External"/><Relationship Id="rId3" Type="http://schemas.openxmlformats.org/officeDocument/2006/relationships/image" Target="../media/image2.png"/><Relationship Id="rId7" Type="http://schemas.openxmlformats.org/officeDocument/2006/relationships/hyperlink" Target="mailto:mmooney@ctc-ri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hyperlink" Target="https://ctc-ri.zoom.us/meeting/register/tZUqdeCqrT0sGN0bQMf5VdMBLCx9PRh0zl2F" TargetMode="External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9595366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48742" y="9727885"/>
            <a:ext cx="3931920" cy="44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5/12/2022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35943" y="9727885"/>
            <a:ext cx="3931920" cy="44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161"/>
              </a:lnSpc>
            </a:pPr>
            <a:r>
              <a:rPr lang="en-US" sz="1801" spc="-71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63542" y="9733155"/>
            <a:ext cx="7379218" cy="44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Prepared by Care Transformation Collaborative of RI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 rot="-10800000">
            <a:off x="0" y="0"/>
            <a:ext cx="18288000" cy="1043190"/>
            <a:chOff x="0" y="0"/>
            <a:chExt cx="24384000" cy="139092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4384000" cy="1390904"/>
            </a:xfrm>
            <a:custGeom>
              <a:avLst/>
              <a:gdLst/>
              <a:ahLst/>
              <a:cxnLst/>
              <a:rect l="l" t="t" r="r" b="b"/>
              <a:pathLst>
                <a:path w="24384000" h="1390904">
                  <a:moveTo>
                    <a:pt x="0" y="0"/>
                  </a:moveTo>
                  <a:lnTo>
                    <a:pt x="24384000" y="0"/>
                  </a:lnTo>
                  <a:lnTo>
                    <a:pt x="24384000" y="1390904"/>
                  </a:lnTo>
                  <a:lnTo>
                    <a:pt x="0" y="1390904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-76200" y="-128159"/>
            <a:ext cx="18364200" cy="1081850"/>
            <a:chOff x="-101178" y="0"/>
            <a:chExt cx="24384000" cy="1442467"/>
          </a:xfrm>
        </p:grpSpPr>
        <p:sp>
          <p:nvSpPr>
            <p:cNvPr id="13" name="Freeform 13"/>
            <p:cNvSpPr/>
            <p:nvPr/>
          </p:nvSpPr>
          <p:spPr>
            <a:xfrm>
              <a:off x="-101178" y="0"/>
              <a:ext cx="24384000" cy="1442467"/>
            </a:xfrm>
            <a:custGeom>
              <a:avLst/>
              <a:gdLst/>
              <a:ahLst/>
              <a:cxnLst/>
              <a:rect l="l" t="t" r="r" b="b"/>
              <a:pathLst>
                <a:path w="24384000" h="1442466">
                  <a:moveTo>
                    <a:pt x="0" y="0"/>
                  </a:moveTo>
                  <a:lnTo>
                    <a:pt x="24384000" y="0"/>
                  </a:lnTo>
                  <a:lnTo>
                    <a:pt x="24384000" y="1442466"/>
                  </a:lnTo>
                  <a:lnTo>
                    <a:pt x="0" y="1442466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0" y="9446655"/>
            <a:ext cx="18288000" cy="840348"/>
            <a:chOff x="0" y="0"/>
            <a:chExt cx="24384000" cy="112046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4384000" cy="1120521"/>
            </a:xfrm>
            <a:custGeom>
              <a:avLst/>
              <a:gdLst/>
              <a:ahLst/>
              <a:cxnLst/>
              <a:rect l="l" t="t" r="r" b="b"/>
              <a:pathLst>
                <a:path w="24384000" h="1120521">
                  <a:moveTo>
                    <a:pt x="0" y="0"/>
                  </a:moveTo>
                  <a:lnTo>
                    <a:pt x="24384000" y="0"/>
                  </a:lnTo>
                  <a:lnTo>
                    <a:pt x="24384000" y="1120521"/>
                  </a:lnTo>
                  <a:lnTo>
                    <a:pt x="0" y="1120521"/>
                  </a:lnTo>
                  <a:close/>
                </a:path>
              </a:pathLst>
            </a:custGeom>
            <a:solidFill>
              <a:srgbClr val="F7B31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5334009" y="1381962"/>
            <a:ext cx="7619981" cy="2116659"/>
          </a:xfrm>
          <a:custGeom>
            <a:avLst/>
            <a:gdLst/>
            <a:ahLst/>
            <a:cxnLst/>
            <a:rect l="l" t="t" r="r" b="b"/>
            <a:pathLst>
              <a:path w="7619981" h="2116659">
                <a:moveTo>
                  <a:pt x="0" y="0"/>
                </a:moveTo>
                <a:lnTo>
                  <a:pt x="7619981" y="0"/>
                </a:lnTo>
                <a:lnTo>
                  <a:pt x="7619981" y="2116659"/>
                </a:lnTo>
                <a:lnTo>
                  <a:pt x="0" y="21166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83" b="-3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5788053" y="9687091"/>
            <a:ext cx="7165937" cy="364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23"/>
              </a:lnSpc>
            </a:pPr>
            <a:r>
              <a:rPr lang="en-US" sz="2099" spc="31">
                <a:solidFill>
                  <a:srgbClr val="0070C0"/>
                </a:solidFill>
                <a:latin typeface="Montserrat 1 Bold Italics"/>
                <a:ea typeface="Montserrat 1 Bold Italics"/>
                <a:cs typeface="Montserrat 1 Bold Italics"/>
                <a:sym typeface="Montserrat 1 Bold Italics"/>
              </a:rPr>
              <a:t>Care Transformation Collaborative of Rhode Island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38022" y="5848338"/>
            <a:ext cx="16211954" cy="7053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4"/>
              </a:lnSpc>
            </a:pPr>
            <a:r>
              <a:rPr lang="en-US" sz="5096" spc="-198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DULCE Learning Collaborative</a:t>
            </a:r>
            <a:endParaRPr lang="en-US" sz="5096" spc="-203" dirty="0">
              <a:solidFill>
                <a:srgbClr val="0070C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38022" y="6648078"/>
            <a:ext cx="16211954" cy="513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92"/>
              </a:lnSpc>
            </a:pPr>
            <a:r>
              <a:rPr lang="en-US" sz="3696" spc="-147" dirty="0">
                <a:solidFill>
                  <a:srgbClr val="0070C0"/>
                </a:solidFill>
                <a:latin typeface="Open Sans"/>
                <a:ea typeface="Open Sans"/>
                <a:cs typeface="Open Sans"/>
                <a:sym typeface="Open Sans"/>
              </a:rPr>
              <a:t>September 12,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13077" y="195220"/>
            <a:ext cx="3657600" cy="1016000"/>
          </a:xfrm>
          <a:custGeom>
            <a:avLst/>
            <a:gdLst/>
            <a:ahLst/>
            <a:cxnLst/>
            <a:rect l="l" t="t" r="r" b="b"/>
            <a:pathLst>
              <a:path w="3657600" h="1016000">
                <a:moveTo>
                  <a:pt x="0" y="0"/>
                </a:moveTo>
                <a:lnTo>
                  <a:pt x="3657600" y="0"/>
                </a:lnTo>
                <a:lnTo>
                  <a:pt x="36576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80" b="-12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9595366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2390" y="1211220"/>
            <a:ext cx="4300855" cy="790349"/>
          </a:xfrm>
          <a:custGeom>
            <a:avLst/>
            <a:gdLst/>
            <a:ahLst/>
            <a:cxnLst/>
            <a:rect l="l" t="t" r="r" b="b"/>
            <a:pathLst>
              <a:path w="4300855" h="790349">
                <a:moveTo>
                  <a:pt x="0" y="0"/>
                </a:moveTo>
                <a:lnTo>
                  <a:pt x="4300855" y="0"/>
                </a:lnTo>
                <a:lnTo>
                  <a:pt x="4300855" y="790349"/>
                </a:lnTo>
                <a:lnTo>
                  <a:pt x="0" y="7903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566623" y="3764096"/>
            <a:ext cx="7116602" cy="2356053"/>
            <a:chOff x="0" y="0"/>
            <a:chExt cx="9488803" cy="3141403"/>
          </a:xfrm>
        </p:grpSpPr>
        <p:grpSp>
          <p:nvGrpSpPr>
            <p:cNvPr id="10" name="Group 10"/>
            <p:cNvGrpSpPr/>
            <p:nvPr/>
          </p:nvGrpSpPr>
          <p:grpSpPr>
            <a:xfrm>
              <a:off x="0" y="0"/>
              <a:ext cx="9488803" cy="3141403"/>
              <a:chOff x="0" y="0"/>
              <a:chExt cx="1874331" cy="620524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874332" cy="620524"/>
              </a:xfrm>
              <a:custGeom>
                <a:avLst/>
                <a:gdLst/>
                <a:ahLst/>
                <a:cxnLst/>
                <a:rect l="l" t="t" r="r" b="b"/>
                <a:pathLst>
                  <a:path w="1874332" h="620524">
                    <a:moveTo>
                      <a:pt x="55481" y="0"/>
                    </a:moveTo>
                    <a:lnTo>
                      <a:pt x="1818850" y="0"/>
                    </a:lnTo>
                    <a:cubicBezTo>
                      <a:pt x="1849492" y="0"/>
                      <a:pt x="1874332" y="24840"/>
                      <a:pt x="1874332" y="55481"/>
                    </a:cubicBezTo>
                    <a:lnTo>
                      <a:pt x="1874332" y="565043"/>
                    </a:lnTo>
                    <a:cubicBezTo>
                      <a:pt x="1874332" y="595684"/>
                      <a:pt x="1849492" y="620524"/>
                      <a:pt x="1818850" y="620524"/>
                    </a:cubicBezTo>
                    <a:lnTo>
                      <a:pt x="55481" y="620524"/>
                    </a:lnTo>
                    <a:cubicBezTo>
                      <a:pt x="24840" y="620524"/>
                      <a:pt x="0" y="595684"/>
                      <a:pt x="0" y="565043"/>
                    </a:cubicBezTo>
                    <a:lnTo>
                      <a:pt x="0" y="55481"/>
                    </a:lnTo>
                    <a:cubicBezTo>
                      <a:pt x="0" y="24840"/>
                      <a:pt x="24840" y="0"/>
                      <a:pt x="55481" y="0"/>
                    </a:cubicBezTo>
                    <a:close/>
                  </a:path>
                </a:pathLst>
              </a:custGeom>
              <a:solidFill>
                <a:srgbClr val="7293BA">
                  <a:alpha val="6862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0" y="0"/>
                <a:ext cx="1874331" cy="620524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1"/>
                  </a:lnSpc>
                </a:pPr>
                <a:endParaRPr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418509" y="257522"/>
              <a:ext cx="8718153" cy="26263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Jalyn Alzate,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Family Specialist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Marybeth Sutter, MD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Nicole Quindazzi, MS,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Practice Manager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Margaret Lebeau,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Nurse Care Manager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Debra Moorhead,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Academic Social Worker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371396" y="9817358"/>
            <a:ext cx="5545208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Prepared by Care Transformation Collaborative of RI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901" y="242845"/>
            <a:ext cx="16211954" cy="7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4"/>
              </a:lnSpc>
            </a:pPr>
            <a:r>
              <a:rPr lang="en-US" sz="5096" spc="-203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Care New England Family Care Center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32184" y="1817572"/>
            <a:ext cx="3001268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Pawtucket, RI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1156" y="2969076"/>
            <a:ext cx="4617393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Team Members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76859" y="6856717"/>
            <a:ext cx="16211954" cy="14300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01"/>
              </a:lnSpc>
            </a:pPr>
            <a:r>
              <a:rPr lang="en-US" sz="2715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PDSA: performance compared with national data </a:t>
            </a:r>
          </a:p>
          <a:p>
            <a:pPr marL="586305" lvl="1" indent="-293152" algn="l">
              <a:lnSpc>
                <a:spcPts val="3801"/>
              </a:lnSpc>
              <a:buAutoNum type="arabicPeriod"/>
            </a:pPr>
            <a:r>
              <a:rPr lang="en-US" sz="271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95% of families are screened for Health-Related Social Needs (HRSN) – CNE = 100%</a:t>
            </a:r>
          </a:p>
          <a:p>
            <a:pPr marL="586305" lvl="1" indent="-293152" algn="l">
              <a:lnSpc>
                <a:spcPts val="3801"/>
              </a:lnSpc>
              <a:buAutoNum type="arabicPeriod"/>
            </a:pPr>
            <a:r>
              <a:rPr lang="en-US" sz="271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90% of families with concrete needs identified through HRSN receive support – CNE = 100%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10855" y="3392722"/>
            <a:ext cx="7796874" cy="311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71 enrolled in DULCE, </a:t>
            </a:r>
            <a:r>
              <a:rPr lang="en-US" sz="2499" dirty="0">
                <a:solidFill>
                  <a:srgbClr val="000000"/>
                </a:solidFill>
                <a:latin typeface="Canva Sans"/>
                <a:sym typeface="Canva Sans"/>
              </a:rPr>
              <a:t>12 g</a:t>
            </a: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raduated **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17 prenatal patients enrolled overall**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123 (91%) of WCV that CHW/FS attends*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39 of screenings *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39 of linkages*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27/35 (77%) received WCV on time* 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Family surveys on-going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9810855" y="2479765"/>
            <a:ext cx="6431022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80"/>
              </a:lnSpc>
            </a:pPr>
            <a:r>
              <a:rPr lang="en-US" sz="4700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Enrollment Data: </a:t>
            </a:r>
          </a:p>
        </p:txBody>
      </p:sp>
      <p:sp>
        <p:nvSpPr>
          <p:cNvPr id="21" name="Freeform 21"/>
          <p:cNvSpPr/>
          <p:nvPr/>
        </p:nvSpPr>
        <p:spPr>
          <a:xfrm>
            <a:off x="13819181" y="890588"/>
            <a:ext cx="4468819" cy="1647877"/>
          </a:xfrm>
          <a:custGeom>
            <a:avLst/>
            <a:gdLst/>
            <a:ahLst/>
            <a:cxnLst/>
            <a:rect l="l" t="t" r="r" b="b"/>
            <a:pathLst>
              <a:path w="4468819" h="1647877">
                <a:moveTo>
                  <a:pt x="0" y="0"/>
                </a:moveTo>
                <a:lnTo>
                  <a:pt x="4468819" y="0"/>
                </a:lnTo>
                <a:lnTo>
                  <a:pt x="4468819" y="1647877"/>
                </a:lnTo>
                <a:lnTo>
                  <a:pt x="0" y="1647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1916604" y="8616184"/>
            <a:ext cx="5545208" cy="8681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** As of 9/10/24</a:t>
            </a:r>
          </a:p>
          <a:p>
            <a:pPr algn="just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*As of 7/15/24</a:t>
            </a:r>
          </a:p>
        </p:txBody>
      </p:sp>
    </p:spTree>
    <p:extLst>
      <p:ext uri="{BB962C8B-B14F-4D97-AF65-F5344CB8AC3E}">
        <p14:creationId xmlns:p14="http://schemas.microsoft.com/office/powerpoint/2010/main" val="1171622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13077" y="195220"/>
            <a:ext cx="3657600" cy="1016000"/>
          </a:xfrm>
          <a:custGeom>
            <a:avLst/>
            <a:gdLst/>
            <a:ahLst/>
            <a:cxnLst/>
            <a:rect l="l" t="t" r="r" b="b"/>
            <a:pathLst>
              <a:path w="3657600" h="1016000">
                <a:moveTo>
                  <a:pt x="0" y="0"/>
                </a:moveTo>
                <a:lnTo>
                  <a:pt x="3657600" y="0"/>
                </a:lnTo>
                <a:lnTo>
                  <a:pt x="36576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80" b="-12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9595366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371396" y="9817358"/>
            <a:ext cx="5545208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Prepared by Care Transformation Collaborative of RI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5B3665EA-264B-BEAC-27A1-5EC02E45F2B0}"/>
              </a:ext>
            </a:extLst>
          </p:cNvPr>
          <p:cNvSpPr txBox="1"/>
          <p:nvPr/>
        </p:nvSpPr>
        <p:spPr>
          <a:xfrm>
            <a:off x="1181100" y="3695700"/>
            <a:ext cx="15925800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 kern="1200" dirty="0">
                <a:solidFill>
                  <a:srgbClr val="0070C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Supporting Parent Needs with Family Visiting</a:t>
            </a:r>
          </a:p>
          <a:p>
            <a:pPr algn="ctr"/>
            <a:r>
              <a:rPr lang="en-US" sz="4000" b="0" i="1" kern="1200" dirty="0">
                <a:solidFill>
                  <a:schemeClr val="tx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Michelle Hirst, MSW, Supervisor, Healthy Families America, Children’s Friend</a:t>
            </a:r>
            <a:endParaRPr lang="en-US" sz="4400" b="1" kern="1200" dirty="0">
              <a:solidFill>
                <a:schemeClr val="tx1"/>
              </a:solidFill>
              <a:latin typeface="Calibri Light" panose="020F0302020204030204" pitchFamily="34" charset="0"/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13077" y="195220"/>
            <a:ext cx="3657600" cy="1016000"/>
          </a:xfrm>
          <a:custGeom>
            <a:avLst/>
            <a:gdLst/>
            <a:ahLst/>
            <a:cxnLst/>
            <a:rect l="l" t="t" r="r" b="b"/>
            <a:pathLst>
              <a:path w="3657600" h="1016000">
                <a:moveTo>
                  <a:pt x="0" y="0"/>
                </a:moveTo>
                <a:lnTo>
                  <a:pt x="3657600" y="0"/>
                </a:lnTo>
                <a:lnTo>
                  <a:pt x="36576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80" b="-12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9595366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371396" y="9817358"/>
            <a:ext cx="5545208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Prepared by Care Transformation Collaborative of 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7323" y="243339"/>
            <a:ext cx="16098976" cy="7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4"/>
              </a:lnSpc>
            </a:pPr>
            <a:r>
              <a:rPr lang="en-US" sz="5096" spc="-203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6-Month Graduation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5B3665EA-264B-BEAC-27A1-5EC02E45F2B0}"/>
              </a:ext>
            </a:extLst>
          </p:cNvPr>
          <p:cNvSpPr txBox="1"/>
          <p:nvPr/>
        </p:nvSpPr>
        <p:spPr>
          <a:xfrm>
            <a:off x="1181100" y="1706612"/>
            <a:ext cx="15925800" cy="5293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/>
            <a:r>
              <a:rPr lang="en-US" sz="4800" b="1" dirty="0">
                <a:solidFill>
                  <a:srgbClr val="0070C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What does a successful graduation look like?</a:t>
            </a:r>
          </a:p>
          <a:p>
            <a:pPr marL="539749" lvl="1" indent="-269875">
              <a:buFont typeface="Arial"/>
              <a:buChar char="•"/>
            </a:pPr>
            <a:endParaRPr lang="en-US" sz="4000" dirty="0">
              <a:effectLst/>
              <a:latin typeface="Aptos Display" panose="020B000402020202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539749" lvl="1" indent="-269875">
              <a:buFont typeface="Arial"/>
              <a:buChar char="•"/>
            </a:pPr>
            <a:r>
              <a:rPr lang="en-US" sz="400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How do you prepare for graduation with families?</a:t>
            </a:r>
          </a:p>
          <a:p>
            <a:pPr marL="996949" lvl="2" indent="-269875">
              <a:buFont typeface="Arial"/>
              <a:buChar char="•"/>
            </a:pPr>
            <a:r>
              <a:rPr lang="en-US" sz="320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What are the pain points? What works well?</a:t>
            </a:r>
          </a:p>
          <a:p>
            <a:pPr marL="539749" lvl="1" indent="-269875">
              <a:buFont typeface="Arial"/>
              <a:buChar char="•"/>
            </a:pPr>
            <a:r>
              <a:rPr lang="en-US" sz="400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What are the transition options?</a:t>
            </a:r>
          </a:p>
          <a:p>
            <a:pPr marL="539749" lvl="1" indent="-269875">
              <a:buFont typeface="Arial"/>
              <a:buChar char="•"/>
            </a:pPr>
            <a:r>
              <a:rPr lang="en-US" sz="400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How do you </a:t>
            </a:r>
            <a:r>
              <a:rPr lang="en-US" sz="4000" dirty="0"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celebrate families’ completion of the program</a:t>
            </a:r>
            <a:r>
              <a:rPr lang="en-US" sz="4800" dirty="0"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?</a:t>
            </a:r>
          </a:p>
          <a:p>
            <a:pPr marL="539749" lvl="1" indent="-269875">
              <a:buFont typeface="Arial"/>
              <a:buChar char="•"/>
            </a:pPr>
            <a:endParaRPr lang="en-US" sz="4800" dirty="0">
              <a:latin typeface="Aptos Display" panose="020B000402020202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269874" lvl="1"/>
            <a:r>
              <a:rPr lang="en-US" sz="4800" b="1" dirty="0">
                <a:solidFill>
                  <a:srgbClr val="0070C0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Please share a graduation success story </a:t>
            </a: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62776CC-3C62-933D-C2D3-8C98D0F5D07B}"/>
              </a:ext>
            </a:extLst>
          </p:cNvPr>
          <p:cNvSpPr/>
          <p:nvPr/>
        </p:nvSpPr>
        <p:spPr>
          <a:xfrm>
            <a:off x="14859001" y="6515101"/>
            <a:ext cx="3211676" cy="2876666"/>
          </a:xfrm>
          <a:custGeom>
            <a:avLst/>
            <a:gdLst/>
            <a:ahLst/>
            <a:cxnLst/>
            <a:rect l="l" t="t" r="r" b="b"/>
            <a:pathLst>
              <a:path w="3840350" h="3725140">
                <a:moveTo>
                  <a:pt x="0" y="0"/>
                </a:moveTo>
                <a:lnTo>
                  <a:pt x="3840350" y="0"/>
                </a:lnTo>
                <a:lnTo>
                  <a:pt x="3840350" y="3725140"/>
                </a:lnTo>
                <a:lnTo>
                  <a:pt x="0" y="3725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33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13077" y="195220"/>
            <a:ext cx="3657600" cy="1016000"/>
          </a:xfrm>
          <a:custGeom>
            <a:avLst/>
            <a:gdLst/>
            <a:ahLst/>
            <a:cxnLst/>
            <a:rect l="l" t="t" r="r" b="b"/>
            <a:pathLst>
              <a:path w="3657600" h="1016000">
                <a:moveTo>
                  <a:pt x="0" y="0"/>
                </a:moveTo>
                <a:lnTo>
                  <a:pt x="3657600" y="0"/>
                </a:lnTo>
                <a:lnTo>
                  <a:pt x="36576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80" b="-12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9595366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371396" y="9817358"/>
            <a:ext cx="5545208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Prepared by Care Transformation Collaborative of 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7323" y="243339"/>
            <a:ext cx="16098976" cy="7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4"/>
              </a:lnSpc>
            </a:pPr>
            <a:r>
              <a:rPr lang="en-US" sz="5096" spc="-203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CHW Billing/Sustainability Update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5B3665EA-264B-BEAC-27A1-5EC02E45F2B0}"/>
              </a:ext>
            </a:extLst>
          </p:cNvPr>
          <p:cNvSpPr txBox="1"/>
          <p:nvPr/>
        </p:nvSpPr>
        <p:spPr>
          <a:xfrm>
            <a:off x="1181100" y="1208248"/>
            <a:ext cx="15925800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/>
            <a:r>
              <a:rPr lang="en-US" sz="4800" b="1" dirty="0"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1 Practice has implemented billing – Tri County</a:t>
            </a:r>
          </a:p>
          <a:p>
            <a:pPr marL="955674" lvl="1" indent="-685800">
              <a:buFont typeface="Arial" panose="020B0604020202020204" pitchFamily="34" charset="0"/>
              <a:buChar char="•"/>
            </a:pPr>
            <a:r>
              <a:rPr lang="en-US" sz="4400" dirty="0"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High rate of claims held due to no Medicaid ID number</a:t>
            </a:r>
          </a:p>
          <a:p>
            <a:pPr marL="955674" lvl="1" indent="-685800">
              <a:buFont typeface="Arial" panose="020B0604020202020204" pitchFamily="34" charset="0"/>
              <a:buChar char="•"/>
            </a:pPr>
            <a:r>
              <a:rPr lang="en-US" sz="440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Implemented workflow to follow up on missing #s</a:t>
            </a:r>
          </a:p>
          <a:p>
            <a:pPr marL="955674" lvl="1" indent="-685800">
              <a:buFont typeface="Arial" panose="020B0604020202020204" pitchFamily="34" charset="0"/>
              <a:buChar char="•"/>
            </a:pPr>
            <a:r>
              <a:rPr lang="en-US" sz="4400" dirty="0"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Working to identify non-face to face billable encounters</a:t>
            </a:r>
          </a:p>
          <a:p>
            <a:pPr marL="955674" lvl="1" indent="-6858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0070C0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r>
              <a:rPr lang="en-US" sz="4800" b="1" dirty="0">
                <a:solidFill>
                  <a:srgbClr val="0070C0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 </a:t>
            </a:r>
            <a:r>
              <a:rPr lang="en-US" sz="4800" b="1" dirty="0"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3 Practices preparing for CHW billing</a:t>
            </a: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400" dirty="0">
                <a:latin typeface="Aptos Display" panose="020B0004020202020204" pitchFamily="34" charset="0"/>
                <a:cs typeface="Calibri Light" panose="020F0302020204030204" pitchFamily="34" charset="0"/>
              </a:rPr>
              <a:t>Complete</a:t>
            </a:r>
            <a:r>
              <a:rPr lang="en-US" sz="4400" b="1" dirty="0">
                <a:solidFill>
                  <a:srgbClr val="0070C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  <a:hlinkClick r:id="rId4"/>
              </a:rPr>
              <a:t>Readiness Checklist</a:t>
            </a:r>
            <a:endParaRPr lang="en-US" sz="4400" b="1" dirty="0">
              <a:solidFill>
                <a:srgbClr val="0070C0"/>
              </a:solidFill>
              <a:latin typeface="Aptos Display" panose="020B000402020202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1143000" lvl="1" indent="-685800">
              <a:buFont typeface="Arial" panose="020B0604020202020204" pitchFamily="34" charset="0"/>
              <a:buChar char="•"/>
            </a:pPr>
            <a:r>
              <a:rPr lang="en-US" sz="4400" dirty="0">
                <a:latin typeface="Aptos Display" panose="020B0004020202020204" pitchFamily="34" charset="0"/>
                <a:cs typeface="Calibri Light" panose="020F0302020204030204" pitchFamily="34" charset="0"/>
              </a:rPr>
              <a:t>Use</a:t>
            </a:r>
            <a:r>
              <a:rPr lang="en-US" sz="4400" b="1" dirty="0">
                <a:solidFill>
                  <a:srgbClr val="0070C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 </a:t>
            </a:r>
            <a:r>
              <a:rPr lang="en-US" sz="4400" b="1" dirty="0">
                <a:solidFill>
                  <a:srgbClr val="0070C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  <a:hlinkClick r:id="rId5"/>
              </a:rPr>
              <a:t>Billing Checklist </a:t>
            </a:r>
            <a:r>
              <a:rPr lang="en-US" sz="4400" dirty="0"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to identify potential claims</a:t>
            </a:r>
            <a:endParaRPr lang="en-US" sz="4400" dirty="0">
              <a:effectLst/>
              <a:latin typeface="Aptos Display" panose="020B000402020202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269874" lvl="1"/>
            <a:endParaRPr lang="en-US" sz="3200" dirty="0">
              <a:effectLst/>
              <a:latin typeface="Aptos Display" panose="020B000402020202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269874" lvl="1"/>
            <a:r>
              <a:rPr lang="en-US" sz="4400" dirty="0">
                <a:latin typeface="Aptos Display" panose="020B0004020202020204" pitchFamily="34" charset="0"/>
                <a:cs typeface="Calibri Light" panose="020F0302020204030204" pitchFamily="34" charset="0"/>
              </a:rPr>
              <a:t>All Practices to complete Sustainability Plan by March 2025</a:t>
            </a:r>
          </a:p>
          <a:p>
            <a:pPr marL="955674" lvl="1" indent="-685800">
              <a:buFont typeface="Arial" panose="020B0604020202020204" pitchFamily="34" charset="0"/>
              <a:buChar char="•"/>
            </a:pPr>
            <a:r>
              <a:rPr lang="en-US" sz="4400" dirty="0">
                <a:latin typeface="Aptos Display" panose="020B0004020202020204" pitchFamily="34" charset="0"/>
                <a:cs typeface="Calibri Light" panose="020F0302020204030204" pitchFamily="34" charset="0"/>
              </a:rPr>
              <a:t>Use </a:t>
            </a:r>
            <a:r>
              <a:rPr lang="en-US" sz="4400" b="1" dirty="0">
                <a:solidFill>
                  <a:srgbClr val="0070C0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  <a:hlinkClick r:id="rId6"/>
              </a:rPr>
              <a:t>Cost Calculator Tool </a:t>
            </a:r>
            <a:r>
              <a:rPr lang="en-US" sz="4400" dirty="0">
                <a:latin typeface="Aptos Display" panose="020B0004020202020204" pitchFamily="34" charset="0"/>
                <a:cs typeface="Calibri Light" panose="020F0302020204030204" pitchFamily="34" charset="0"/>
              </a:rPr>
              <a:t>&amp; Sustainability Planning Tool (coming soon)</a:t>
            </a:r>
          </a:p>
        </p:txBody>
      </p:sp>
    </p:spTree>
    <p:extLst>
      <p:ext uri="{BB962C8B-B14F-4D97-AF65-F5344CB8AC3E}">
        <p14:creationId xmlns:p14="http://schemas.microsoft.com/office/powerpoint/2010/main" val="2986015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13077" y="195220"/>
            <a:ext cx="3657600" cy="1016000"/>
          </a:xfrm>
          <a:custGeom>
            <a:avLst/>
            <a:gdLst/>
            <a:ahLst/>
            <a:cxnLst/>
            <a:rect l="l" t="t" r="r" b="b"/>
            <a:pathLst>
              <a:path w="3657600" h="1016000">
                <a:moveTo>
                  <a:pt x="0" y="0"/>
                </a:moveTo>
                <a:lnTo>
                  <a:pt x="3657600" y="0"/>
                </a:lnTo>
                <a:lnTo>
                  <a:pt x="36576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80" b="-12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9595366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371396" y="9817358"/>
            <a:ext cx="5545208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Prepared by Care Transformation Collaborative of 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7323" y="243339"/>
            <a:ext cx="16098976" cy="7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4"/>
              </a:lnSpc>
            </a:pPr>
            <a:r>
              <a:rPr lang="en-US" sz="5096" spc="-203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Sustainability/Training Options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5B3665EA-264B-BEAC-27A1-5EC02E45F2B0}"/>
              </a:ext>
            </a:extLst>
          </p:cNvPr>
          <p:cNvSpPr txBox="1"/>
          <p:nvPr/>
        </p:nvSpPr>
        <p:spPr>
          <a:xfrm>
            <a:off x="217322" y="1190699"/>
            <a:ext cx="17308677" cy="23391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/>
            <a:r>
              <a:rPr lang="en-US" sz="4400" dirty="0">
                <a:solidFill>
                  <a:srgbClr val="0070C0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Brazelton Trainings Options</a:t>
            </a:r>
          </a:p>
          <a:p>
            <a:pPr marL="841374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RIDOH Family Visiting has </a:t>
            </a:r>
            <a:r>
              <a:rPr lang="en-US" sz="3600" b="1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two slots </a:t>
            </a:r>
            <a:r>
              <a:rPr lang="en-US" sz="3600" dirty="0"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Calibri Light" panose="020F0302020204030204" pitchFamily="34" charset="0"/>
              </a:rPr>
              <a:t>available in an Jan. 2025 Brazelton Touchpoints </a:t>
            </a:r>
          </a:p>
          <a:p>
            <a:pPr marL="841374" lvl="1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  <a:latin typeface="Aptos Display" panose="020B0004020202020204" pitchFamily="34" charset="0"/>
                <a:ea typeface="Canva Sans"/>
                <a:cs typeface="Calibri Light" panose="020F0302020204030204" pitchFamily="34" charset="0"/>
                <a:sym typeface="Canva Sans"/>
              </a:rPr>
              <a:t>The training hours are 9:00 AM – 1:00 PM each day in January 2025: 1/14, 1/16, 1/21, 1/23, 1/28, 1/30 (Tu/Th)  - must be present all days to complete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0253DBB-60F4-04EA-4609-83996177D4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5035" y="3633733"/>
            <a:ext cx="9981044" cy="5881958"/>
          </a:xfrm>
          <a:prstGeom prst="rect">
            <a:avLst/>
          </a:prstGeom>
        </p:spPr>
      </p:pic>
      <p:sp>
        <p:nvSpPr>
          <p:cNvPr id="12" name="TextBox 18">
            <a:extLst>
              <a:ext uri="{FF2B5EF4-FFF2-40B4-BE49-F238E27FC236}">
                <a16:creationId xmlns:a16="http://schemas.microsoft.com/office/drawing/2014/main" id="{6388E972-D188-670F-BB94-25F2B4E31355}"/>
              </a:ext>
            </a:extLst>
          </p:cNvPr>
          <p:cNvSpPr txBox="1"/>
          <p:nvPr/>
        </p:nvSpPr>
        <p:spPr>
          <a:xfrm>
            <a:off x="262725" y="3754168"/>
            <a:ext cx="7872310" cy="51090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5176">
              <a:buSzPts val="4800"/>
            </a:pPr>
            <a:r>
              <a:rPr lang="en-US" sz="4400" kern="1200" dirty="0">
                <a:solidFill>
                  <a:srgbClr val="0070C0"/>
                </a:solidFill>
                <a:effectLst/>
                <a:latin typeface="Aptos Display" panose="020B0004020202020204" pitchFamily="34" charset="0"/>
                <a:ea typeface="Canva Sans" panose="020B0604020202020204" charset="0"/>
                <a:cs typeface="Calibri Light" panose="020F0302020204030204" pitchFamily="34" charset="0"/>
              </a:rPr>
              <a:t>RIAIMH Intensives: </a:t>
            </a:r>
          </a:p>
          <a:p>
            <a:pPr marL="722376" indent="-457200">
              <a:buSzPts val="4800"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Canva Sans" panose="020B0604020202020204" charset="0"/>
                <a:cs typeface="Calibri Light" panose="020F0302020204030204" pitchFamily="34" charset="0"/>
              </a:rPr>
              <a:t>Registration is offered at NO COST to participants (and includes NASW CEUs &amp; CELP credits, as desired).</a:t>
            </a:r>
          </a:p>
          <a:p>
            <a:pPr marL="722376" indent="-457200">
              <a:buSzPts val="4800"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Canva Sans" panose="020B0604020202020204" charset="0"/>
                <a:cs typeface="Calibri Light" panose="020F0302020204030204" pitchFamily="34" charset="0"/>
              </a:rPr>
              <a:t>Participants can receive a $1,000 stipend and a RIAIMH membership for 2025.</a:t>
            </a:r>
          </a:p>
          <a:p>
            <a:pPr marL="722376" indent="-457200">
              <a:buSzPts val="4800"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Canva Sans" panose="020B0604020202020204" charset="0"/>
                <a:cs typeface="Calibri Light" panose="020F0302020204030204" pitchFamily="34" charset="0"/>
              </a:rPr>
              <a:t>All training content is aligned with IMH Competencies® to support Endorsement®.</a:t>
            </a:r>
          </a:p>
          <a:p>
            <a:pPr marL="722376" indent="-457200">
              <a:buSzPts val="4800"/>
              <a:buFont typeface="Arial" panose="020B0604020202020204" pitchFamily="34" charset="0"/>
              <a:buChar char="•"/>
            </a:pPr>
            <a:r>
              <a:rPr lang="en-US" sz="3200" kern="1200" dirty="0">
                <a:solidFill>
                  <a:srgbClr val="000000"/>
                </a:solidFill>
                <a:effectLst/>
                <a:latin typeface="Aptos Display" panose="020B0004020202020204" pitchFamily="34" charset="0"/>
                <a:ea typeface="Canva Sans" panose="020B0604020202020204" charset="0"/>
                <a:cs typeface="Calibri Light" panose="020F0302020204030204" pitchFamily="34" charset="0"/>
              </a:rPr>
              <a:t>Registration is limited to 15 participants per Intensive.</a:t>
            </a:r>
            <a:endParaRPr lang="en-US" sz="3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16237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13077" y="195220"/>
            <a:ext cx="3657600" cy="1016000"/>
          </a:xfrm>
          <a:custGeom>
            <a:avLst/>
            <a:gdLst/>
            <a:ahLst/>
            <a:cxnLst/>
            <a:rect l="l" t="t" r="r" b="b"/>
            <a:pathLst>
              <a:path w="3657600" h="1016000">
                <a:moveTo>
                  <a:pt x="0" y="0"/>
                </a:moveTo>
                <a:lnTo>
                  <a:pt x="3657600" y="0"/>
                </a:lnTo>
                <a:lnTo>
                  <a:pt x="36576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80" b="-12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9595366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371396" y="9817358"/>
            <a:ext cx="5545208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Prepared by Care Transformation Collaborative of 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7323" y="243339"/>
            <a:ext cx="16098976" cy="7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4"/>
              </a:lnSpc>
            </a:pPr>
            <a:r>
              <a:rPr lang="en-US" sz="5096" spc="-203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Sustainability/Training Options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5B3665EA-264B-BEAC-27A1-5EC02E45F2B0}"/>
              </a:ext>
            </a:extLst>
          </p:cNvPr>
          <p:cNvSpPr txBox="1"/>
          <p:nvPr/>
        </p:nvSpPr>
        <p:spPr>
          <a:xfrm>
            <a:off x="604033" y="1433212"/>
            <a:ext cx="17145000" cy="80021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/>
            <a:r>
              <a:rPr lang="en-US" sz="4000" b="1" dirty="0">
                <a:solidFill>
                  <a:srgbClr val="000000"/>
                </a:solidFill>
                <a:latin typeface="Aptos Display" panose="020B0004020202020204" pitchFamily="34" charset="0"/>
                <a:ea typeface="Canva Sans"/>
                <a:cs typeface="Calibri Light" panose="020F0302020204030204" pitchFamily="34" charset="0"/>
                <a:sym typeface="Canva Sans"/>
              </a:rPr>
              <a:t>Reflective Supervision Series to increase internal capacity</a:t>
            </a:r>
          </a:p>
          <a:p>
            <a:pPr marL="269874" lvl="1"/>
            <a:r>
              <a:rPr lang="en-US" sz="4000" b="1" dirty="0">
                <a:solidFill>
                  <a:srgbClr val="000000"/>
                </a:solidFill>
                <a:latin typeface="Aptos Display" panose="020B0004020202020204" pitchFamily="34" charset="0"/>
                <a:ea typeface="Canva Sans"/>
                <a:cs typeface="Calibri Light" panose="020F0302020204030204" pitchFamily="34" charset="0"/>
                <a:sym typeface="Canva Sans"/>
              </a:rPr>
              <a:t>What is Reflective Supervision?</a:t>
            </a:r>
          </a:p>
          <a:p>
            <a:pPr marL="955674" lvl="1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ptos Display" panose="020B0004020202020204" pitchFamily="34" charset="0"/>
                <a:ea typeface="Canva Sans"/>
                <a:cs typeface="Calibri Light" panose="020F0302020204030204" pitchFamily="34" charset="0"/>
                <a:sym typeface="Canva Sans"/>
              </a:rPr>
              <a:t>Reflective Supervision is a relationship-based supervisory approach  that supports direct service providers so they can do their job well. </a:t>
            </a:r>
          </a:p>
          <a:p>
            <a:pPr marL="955674" lvl="1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ptos Display" panose="020B0004020202020204" pitchFamily="34" charset="0"/>
                <a:ea typeface="Canva Sans"/>
                <a:cs typeface="Calibri Light" panose="020F0302020204030204" pitchFamily="34" charset="0"/>
                <a:sym typeface="Canva Sans"/>
              </a:rPr>
              <a:t>This is all in service of helping providers grow professionally, reducing stress and burnout, and ensuring high quality services for children and families.</a:t>
            </a:r>
          </a:p>
          <a:p>
            <a:pPr marL="955674" lvl="1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ptos Display" panose="020B0004020202020204" pitchFamily="34" charset="0"/>
                <a:ea typeface="Canva Sans"/>
                <a:cs typeface="Calibri Light" panose="020F0302020204030204" pitchFamily="34" charset="0"/>
                <a:sym typeface="Canva Sans"/>
              </a:rPr>
              <a:t>Sessions meet for 2 hours monthly</a:t>
            </a:r>
          </a:p>
          <a:p>
            <a:pPr marL="955674" lvl="1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ptos Display" panose="020B0004020202020204" pitchFamily="34" charset="0"/>
                <a:ea typeface="Canva Sans"/>
                <a:cs typeface="Calibri Light" panose="020F0302020204030204" pitchFamily="34" charset="0"/>
                <a:sym typeface="Canva Sans"/>
              </a:rPr>
              <a:t>Must attend 75% of sessions to be considered complete</a:t>
            </a:r>
          </a:p>
          <a:p>
            <a:pPr marL="955674" lvl="1" indent="-6858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  <a:latin typeface="Aptos Display" panose="020B0004020202020204" pitchFamily="34" charset="0"/>
                <a:ea typeface="Canva Sans"/>
                <a:cs typeface="Calibri Light" panose="020F0302020204030204" pitchFamily="34" charset="0"/>
                <a:sym typeface="Canva Sans"/>
              </a:rPr>
              <a:t>2025 Dates TBD</a:t>
            </a:r>
          </a:p>
          <a:p>
            <a:pPr marL="955674" lvl="1" indent="-685800"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00"/>
                </a:solidFill>
                <a:latin typeface="Aptos Display" panose="020B0004020202020204" pitchFamily="34" charset="0"/>
                <a:ea typeface="Canva Sans"/>
                <a:cs typeface="Calibri Light" panose="020F0302020204030204" pitchFamily="34" charset="0"/>
                <a:sym typeface="Canva Sans"/>
              </a:rPr>
              <a:t>Reflective Practice Large Group </a:t>
            </a:r>
            <a:r>
              <a:rPr lang="en-US" sz="4000" dirty="0">
                <a:solidFill>
                  <a:srgbClr val="000000"/>
                </a:solidFill>
                <a:latin typeface="Aptos Display" panose="020B0004020202020204" pitchFamily="34" charset="0"/>
                <a:ea typeface="Canva Sans"/>
                <a:cs typeface="Calibri Light" panose="020F0302020204030204" pitchFamily="34" charset="0"/>
                <a:sym typeface="Canva Sans"/>
              </a:rPr>
              <a:t>is occurring virtually November 14th and 21st 9-1 pm (both days are required).</a:t>
            </a:r>
          </a:p>
          <a:p>
            <a:pPr marL="269874" lvl="1"/>
            <a:r>
              <a:rPr lang="en-US" sz="4000" b="1" dirty="0">
                <a:solidFill>
                  <a:srgbClr val="000000"/>
                </a:solidFill>
                <a:latin typeface="Aptos Display" panose="020B0004020202020204" pitchFamily="34" charset="0"/>
                <a:ea typeface="Canva Sans"/>
                <a:cs typeface="Calibri Light" panose="020F0302020204030204" pitchFamily="34" charset="0"/>
                <a:sym typeface="Canva Sans"/>
              </a:rPr>
              <a:t>Next steps: </a:t>
            </a:r>
            <a:r>
              <a:rPr lang="en-US" sz="4000" dirty="0">
                <a:solidFill>
                  <a:srgbClr val="000000"/>
                </a:solidFill>
                <a:latin typeface="Aptos Display" panose="020B0004020202020204" pitchFamily="34" charset="0"/>
                <a:ea typeface="Canva Sans"/>
                <a:cs typeface="Calibri Light" panose="020F0302020204030204" pitchFamily="34" charset="0"/>
                <a:sym typeface="Canva Sans"/>
              </a:rPr>
              <a:t>CTC to schedule information session to learn about options with Bradley and RI Association of Infant Mental Health  </a:t>
            </a:r>
            <a:endParaRPr lang="en-US" sz="4800" dirty="0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6" name="Freeform 8">
            <a:extLst>
              <a:ext uri="{FF2B5EF4-FFF2-40B4-BE49-F238E27FC236}">
                <a16:creationId xmlns:a16="http://schemas.microsoft.com/office/drawing/2014/main" id="{F62776CC-3C62-933D-C2D3-8C98D0F5D07B}"/>
              </a:ext>
            </a:extLst>
          </p:cNvPr>
          <p:cNvSpPr/>
          <p:nvPr/>
        </p:nvSpPr>
        <p:spPr>
          <a:xfrm>
            <a:off x="16992599" y="8721728"/>
            <a:ext cx="1078077" cy="670038"/>
          </a:xfrm>
          <a:custGeom>
            <a:avLst/>
            <a:gdLst/>
            <a:ahLst/>
            <a:cxnLst/>
            <a:rect l="l" t="t" r="r" b="b"/>
            <a:pathLst>
              <a:path w="3840350" h="3725140">
                <a:moveTo>
                  <a:pt x="0" y="0"/>
                </a:moveTo>
                <a:lnTo>
                  <a:pt x="3840350" y="0"/>
                </a:lnTo>
                <a:lnTo>
                  <a:pt x="3840350" y="3725140"/>
                </a:lnTo>
                <a:lnTo>
                  <a:pt x="0" y="37251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492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1" descr="bor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59952"/>
            <a:ext cx="18287996" cy="152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6852" y="1392649"/>
            <a:ext cx="13614300" cy="575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"/>
          <p:cNvSpPr txBox="1">
            <a:spLocks noGrp="1"/>
          </p:cNvSpPr>
          <p:nvPr>
            <p:ph type="title"/>
          </p:nvPr>
        </p:nvSpPr>
        <p:spPr>
          <a:xfrm>
            <a:off x="674249" y="754690"/>
            <a:ext cx="10445806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r>
              <a:rPr lang="en-US" sz="7200" b="1">
                <a:solidFill>
                  <a:srgbClr val="69007E"/>
                </a:solidFill>
              </a:rPr>
              <a:t>Collaborative Effort</a:t>
            </a:r>
            <a:endParaRPr/>
          </a:p>
        </p:txBody>
      </p:sp>
      <p:pic>
        <p:nvPicPr>
          <p:cNvPr id="129" name="Google Shape;129;p2" descr="bor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59952"/>
            <a:ext cx="18287996" cy="152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" descr="j0289379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069458" y="1481096"/>
            <a:ext cx="4241800" cy="641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8462" y="1349152"/>
            <a:ext cx="2637256" cy="28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566548" y="2143186"/>
            <a:ext cx="4227092" cy="169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73739" y="1904861"/>
            <a:ext cx="2637258" cy="2637258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"/>
          <p:cNvSpPr txBox="1"/>
          <p:nvPr/>
        </p:nvSpPr>
        <p:spPr>
          <a:xfrm>
            <a:off x="674248" y="4648594"/>
            <a:ext cx="10575236" cy="615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2800" b="1" kern="0">
                <a:solidFill>
                  <a:srgbClr val="69007E"/>
                </a:solidFill>
                <a:latin typeface="Corbel"/>
                <a:ea typeface="Corbel"/>
                <a:cs typeface="Corbel"/>
                <a:sym typeface="Corbel"/>
              </a:rPr>
              <a:t>With funding support from: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35" name="Google Shape;135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10800000">
            <a:off x="6383743" y="6983957"/>
            <a:ext cx="1206034" cy="1206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>
            <a:off x="808463" y="7076468"/>
            <a:ext cx="4395942" cy="959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" descr="https://patientcarelink.org/wp-content/uploads/2017/08/RI-South-Country-Health-Logo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728945" y="6894068"/>
            <a:ext cx="3648910" cy="133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" descr="Blue Cross &amp; Blue Shield of Rhode Island marks 80 years of serving Rhode  Island | Blue Cross Blue Shield of Rhode Island"/>
          <p:cNvPicPr preferRelativeResize="0"/>
          <p:nvPr/>
        </p:nvPicPr>
        <p:blipFill rotWithShape="1">
          <a:blip r:embed="rId11">
            <a:alphaModFix/>
          </a:blip>
          <a:srcRect t="22061" b="22504"/>
          <a:stretch/>
        </p:blipFill>
        <p:spPr>
          <a:xfrm>
            <a:off x="1413704" y="5441598"/>
            <a:ext cx="4600168" cy="127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" descr="Centers, Institutes and Programs | The Warren Alpert Medical School of Brown  University"/>
          <p:cNvPicPr preferRelativeResize="0"/>
          <p:nvPr/>
        </p:nvPicPr>
        <p:blipFill rotWithShape="1">
          <a:blip r:embed="rId12">
            <a:alphaModFix/>
          </a:blip>
          <a:srcRect t="9753" b="9942"/>
          <a:stretch/>
        </p:blipFill>
        <p:spPr>
          <a:xfrm>
            <a:off x="8082577" y="5298931"/>
            <a:ext cx="2717930" cy="145245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63AC51-5F17-1E11-16DF-AD68AEB345CE}"/>
              </a:ext>
            </a:extLst>
          </p:cNvPr>
          <p:cNvSpPr txBox="1"/>
          <p:nvPr/>
        </p:nvSpPr>
        <p:spPr>
          <a:xfrm>
            <a:off x="4572000" y="4837660"/>
            <a:ext cx="9144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 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"/>
          <p:cNvSpPr txBox="1">
            <a:spLocks noGrp="1"/>
          </p:cNvSpPr>
          <p:nvPr>
            <p:ph type="title"/>
          </p:nvPr>
        </p:nvSpPr>
        <p:spPr>
          <a:xfrm>
            <a:off x="1257310" y="824786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/>
            <a:r>
              <a:rPr lang="en-US" dirty="0">
                <a:solidFill>
                  <a:srgbClr val="660066"/>
                </a:solidFill>
              </a:rPr>
              <a:t>Goal of </a:t>
            </a:r>
            <a:r>
              <a:rPr lang="en-US" b="1" dirty="0">
                <a:solidFill>
                  <a:srgbClr val="660066"/>
                </a:solidFill>
              </a:rPr>
              <a:t>The Greatest 8</a:t>
            </a:r>
            <a:r>
              <a:rPr lang="en-US" b="1" baseline="30000" dirty="0">
                <a:solidFill>
                  <a:srgbClr val="660066"/>
                </a:solidFill>
              </a:rPr>
              <a:t>TM</a:t>
            </a:r>
            <a:r>
              <a:rPr lang="en-US" b="1" dirty="0">
                <a:solidFill>
                  <a:srgbClr val="660066"/>
                </a:solidFill>
              </a:rPr>
              <a:t> </a:t>
            </a:r>
            <a:endParaRPr b="1" dirty="0">
              <a:solidFill>
                <a:srgbClr val="660066"/>
              </a:solidFill>
            </a:endParaRPr>
          </a:p>
        </p:txBody>
      </p:sp>
      <p:sp>
        <p:nvSpPr>
          <p:cNvPr id="145" name="Google Shape;145;p3"/>
          <p:cNvSpPr txBox="1">
            <a:spLocks noGrp="1"/>
          </p:cNvSpPr>
          <p:nvPr>
            <p:ph type="body" idx="1"/>
          </p:nvPr>
        </p:nvSpPr>
        <p:spPr>
          <a:xfrm>
            <a:off x="1361660" y="3014526"/>
            <a:ext cx="15351000" cy="5085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marL="508000" lvl="1" indent="25400">
              <a:spcBef>
                <a:spcPts val="0"/>
              </a:spcBef>
              <a:buClr>
                <a:schemeClr val="accent1"/>
              </a:buClr>
              <a:buSzPts val="700"/>
              <a:buNone/>
            </a:pPr>
            <a:r>
              <a:rPr lang="en-US" sz="5400" dirty="0">
                <a:solidFill>
                  <a:srgbClr val="660066"/>
                </a:solidFill>
                <a:latin typeface="Questrial"/>
                <a:ea typeface="Questrial"/>
                <a:cs typeface="Questrial"/>
                <a:sym typeface="Questrial"/>
              </a:rPr>
              <a:t>To support lifelong mental health and well being by ensuring that parents, caregivers and practitioners have the training and resources they need to promote social-emotional competence in children ages 0-8</a:t>
            </a:r>
            <a:r>
              <a:rPr lang="en-US" sz="5400" i="1" dirty="0">
                <a:solidFill>
                  <a:srgbClr val="660066"/>
                </a:solidFill>
                <a:latin typeface="Questrial"/>
                <a:ea typeface="Questrial"/>
                <a:cs typeface="Questrial"/>
                <a:sym typeface="Questrial"/>
              </a:rPr>
              <a:t> </a:t>
            </a:r>
            <a:endParaRPr dirty="0"/>
          </a:p>
          <a:p>
            <a:pPr marL="533400" indent="0">
              <a:buNone/>
            </a:pPr>
            <a:endParaRPr dirty="0"/>
          </a:p>
        </p:txBody>
      </p:sp>
      <p:pic>
        <p:nvPicPr>
          <p:cNvPr id="146" name="Google Shape;146;p3" descr="bor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59952"/>
            <a:ext cx="18287996" cy="152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3;p1">
            <a:extLst>
              <a:ext uri="{FF2B5EF4-FFF2-40B4-BE49-F238E27FC236}">
                <a16:creationId xmlns:a16="http://schemas.microsoft.com/office/drawing/2014/main" id="{CD4F42C0-EAC0-2BF9-B5AE-E3CC52627E4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762493" y="6788258"/>
            <a:ext cx="4339526" cy="18127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4"/>
          <p:cNvSpPr/>
          <p:nvPr/>
        </p:nvSpPr>
        <p:spPr>
          <a:xfrm>
            <a:off x="17400" y="0"/>
            <a:ext cx="18288000" cy="8749800"/>
          </a:xfrm>
          <a:prstGeom prst="rect">
            <a:avLst/>
          </a:prstGeom>
          <a:solidFill>
            <a:srgbClr val="EDEDE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52" name="Google Shape;152;p4" descr="bor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59952"/>
            <a:ext cx="18287996" cy="152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43186" y="1"/>
            <a:ext cx="14201624" cy="87496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13077" y="195220"/>
            <a:ext cx="3657600" cy="1016000"/>
          </a:xfrm>
          <a:custGeom>
            <a:avLst/>
            <a:gdLst/>
            <a:ahLst/>
            <a:cxnLst/>
            <a:rect l="l" t="t" r="r" b="b"/>
            <a:pathLst>
              <a:path w="3657600" h="1016000">
                <a:moveTo>
                  <a:pt x="0" y="0"/>
                </a:moveTo>
                <a:lnTo>
                  <a:pt x="3657600" y="0"/>
                </a:lnTo>
                <a:lnTo>
                  <a:pt x="36576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80" b="-12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9595366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371396" y="9817358"/>
            <a:ext cx="5545208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Prepared by Care Transformation Collaborative of RI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901" y="242845"/>
            <a:ext cx="16211954" cy="7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4"/>
              </a:lnSpc>
            </a:pPr>
            <a:r>
              <a:rPr lang="en-US" sz="5096" spc="-203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Agenda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FEC4CCF-BB46-E976-E5D7-D030E5D63C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6525869"/>
              </p:ext>
            </p:extLst>
          </p:nvPr>
        </p:nvGraphicFramePr>
        <p:xfrm>
          <a:off x="637178" y="1097759"/>
          <a:ext cx="17013644" cy="9055480"/>
        </p:xfrm>
        <a:graphic>
          <a:graphicData uri="http://schemas.openxmlformats.org/drawingml/2006/table">
            <a:tbl>
              <a:tblPr firstRow="1" bandRow="1"/>
              <a:tblGrid>
                <a:gridCol w="13459822">
                  <a:extLst>
                    <a:ext uri="{9D8B030D-6E8A-4147-A177-3AD203B41FA5}">
                      <a16:colId xmlns:a16="http://schemas.microsoft.com/office/drawing/2014/main" val="236076315"/>
                    </a:ext>
                  </a:extLst>
                </a:gridCol>
                <a:gridCol w="3553822">
                  <a:extLst>
                    <a:ext uri="{9D8B030D-6E8A-4147-A177-3AD203B41FA5}">
                      <a16:colId xmlns:a16="http://schemas.microsoft.com/office/drawing/2014/main" val="2018148115"/>
                    </a:ext>
                  </a:extLst>
                </a:gridCol>
              </a:tblGrid>
              <a:tr h="5794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Presenter/Topic</a:t>
                      </a:r>
                      <a:endParaRPr lang="en-US" sz="3200" dirty="0"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sz="3200" dirty="0"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Time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94862"/>
                  </a:ext>
                </a:extLst>
              </a:tr>
              <a:tr h="95683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8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Welcome &amp; Announcements</a:t>
                      </a:r>
                    </a:p>
                    <a:p>
                      <a:r>
                        <a:rPr lang="en-US" sz="2400" b="0" i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Susanne Campbell, RN, MS, PCMH CCE, Senior Project Administrator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5 minutes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1973362"/>
                  </a:ext>
                </a:extLst>
              </a:tr>
              <a:tr h="522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Practice Updates:</a:t>
                      </a:r>
                    </a:p>
                    <a:p>
                      <a:pPr marL="342900" marR="0" lvl="0" indent="-342900" algn="l" defTabSz="13717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Coastal Toll Gate Pediatrics</a:t>
                      </a:r>
                    </a:p>
                    <a:p>
                      <a:pPr marL="342900" marR="0" lvl="0" indent="-342900" algn="l" defTabSz="13717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Hasbro</a:t>
                      </a:r>
                    </a:p>
                    <a:p>
                      <a:pPr marL="342900" marR="0" lvl="0" indent="-342900" algn="l" defTabSz="13717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1" kern="1200" baseline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Tri-County Community Health Center</a:t>
                      </a:r>
                    </a:p>
                    <a:p>
                      <a:pPr marL="342900" marR="0" lvl="0" indent="-342900" algn="l" defTabSz="13717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1" kern="1200" baseline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Blackstone Valley Community Health Center</a:t>
                      </a:r>
                    </a:p>
                    <a:p>
                      <a:pPr marL="342900" marR="0" lvl="0" indent="-342900" algn="l" defTabSz="13717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CNEMG Family Care Center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20 minutes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7044612"/>
                  </a:ext>
                </a:extLst>
              </a:tr>
              <a:tr h="5221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Supporting Parent Needs with Family Visiting</a:t>
                      </a:r>
                    </a:p>
                    <a:p>
                      <a:r>
                        <a:rPr lang="en-US" sz="2400" b="0" i="1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Michelle Hirst, MSW, Supervisor, Healthy Families America, Children’s Friend</a:t>
                      </a:r>
                      <a:endParaRPr lang="en-US" sz="2800" b="1" kern="1200" dirty="0">
                        <a:solidFill>
                          <a:schemeClr val="tx1"/>
                        </a:solidFill>
                        <a:latin typeface="Calibri Light" panose="020F0302020204030204" pitchFamily="34" charset="0"/>
                        <a:ea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137160" marR="137160" marT="68580" marB="6858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10 minutes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5557292"/>
                  </a:ext>
                </a:extLst>
              </a:tr>
              <a:tr h="116746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3200" b="1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6 Month Graduation Discussion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800" b="0" i="1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Success Stories – all practices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20 minutes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150187"/>
                  </a:ext>
                </a:extLst>
              </a:tr>
              <a:tr h="594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3717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Sustainability Options: Brazelton, Intensives and Reflective Consultation</a:t>
                      </a:r>
                    </a:p>
                    <a:p>
                      <a:pPr marL="0" marR="0" lvl="0" indent="0" algn="l" defTabSz="13717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Susanne Campbell, RN, MS, PCMH CCE, Senior Project Administrator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10 minutes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8701497"/>
                  </a:ext>
                </a:extLst>
              </a:tr>
              <a:tr h="59436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3717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kern="120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The Greatest Eight</a:t>
                      </a:r>
                    </a:p>
                    <a:p>
                      <a:pPr marL="0" marR="0" lvl="0" indent="0" algn="l" defTabSz="13717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Susan A. Orban, LICSW, Director, Washington County Coalition for Children</a:t>
                      </a:r>
                    </a:p>
                    <a:p>
                      <a:pPr marL="0" marR="0" lvl="0" indent="0" algn="l" defTabSz="13717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Tiffanie </a:t>
                      </a:r>
                      <a:r>
                        <a:rPr lang="en-US" sz="2400" b="0" i="1" dirty="0" err="1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Cataldo</a:t>
                      </a:r>
                      <a:r>
                        <a:rPr lang="en-US" sz="2400" b="0" i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, Family Specialist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15 minutes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782727"/>
                  </a:ext>
                </a:extLst>
              </a:tr>
              <a:tr h="6370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13717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Q&amp;</a:t>
                      </a:r>
                      <a:r>
                        <a:rPr lang="en-US" sz="2800" b="1" i="0" baseline="0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A / Discussion</a:t>
                      </a:r>
                    </a:p>
                  </a:txBody>
                  <a:tcPr marL="137160" marR="137160" marT="68580" marB="68580"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8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700" b="1" dirty="0">
                          <a:solidFill>
                            <a:schemeClr val="tx1"/>
                          </a:solidFill>
                          <a:latin typeface="Calibri Light" panose="020F0302020204030204" pitchFamily="34" charset="0"/>
                          <a:ea typeface="Calibri Light" panose="020F0302020204030204" pitchFamily="34" charset="0"/>
                          <a:cs typeface="Calibri Light" panose="020F0302020204030204" pitchFamily="34" charset="0"/>
                        </a:rPr>
                        <a:t>10 minutes</a:t>
                      </a:r>
                    </a:p>
                  </a:txBody>
                  <a:tcPr marL="137160" marR="137160" marT="68580" marB="68580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962787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5"/>
          <p:cNvSpPr txBox="1">
            <a:spLocks noGrp="1"/>
          </p:cNvSpPr>
          <p:nvPr>
            <p:ph type="title"/>
          </p:nvPr>
        </p:nvSpPr>
        <p:spPr>
          <a:xfrm>
            <a:off x="-5850" y="216976"/>
            <a:ext cx="18288000" cy="18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ctr" anchorCtr="0">
            <a:noAutofit/>
          </a:bodyPr>
          <a:lstStyle/>
          <a:p>
            <a:pPr algn="ctr">
              <a:buSzPts val="1350"/>
            </a:pPr>
            <a:r>
              <a:rPr lang="en-US" sz="7200" b="1" dirty="0">
                <a:solidFill>
                  <a:srgbClr val="660066"/>
                </a:solidFill>
              </a:rPr>
              <a:t>8 Empirically Supported Skills Linked to: </a:t>
            </a:r>
            <a:endParaRPr sz="7200" b="1" dirty="0"/>
          </a:p>
        </p:txBody>
      </p:sp>
      <p:sp>
        <p:nvSpPr>
          <p:cNvPr id="160" name="Google Shape;160;p5"/>
          <p:cNvSpPr txBox="1">
            <a:spLocks noGrp="1"/>
          </p:cNvSpPr>
          <p:nvPr>
            <p:ph type="body" idx="1"/>
          </p:nvPr>
        </p:nvSpPr>
        <p:spPr>
          <a:xfrm>
            <a:off x="608250" y="1847350"/>
            <a:ext cx="17059800" cy="40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t" anchorCtr="0">
            <a:noAutofit/>
          </a:bodyPr>
          <a:lstStyle/>
          <a:p>
            <a:pPr marL="26670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700"/>
              <a:buNone/>
            </a:pPr>
            <a:r>
              <a:rPr lang="en-US" sz="3800" dirty="0">
                <a:solidFill>
                  <a:srgbClr val="660066"/>
                </a:solidFill>
              </a:rPr>
              <a:t>► Higher levels of academic achievement – fewer struggles with reading/ writing</a:t>
            </a:r>
            <a:endParaRPr sz="3800" dirty="0"/>
          </a:p>
          <a:p>
            <a:pPr marL="26670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700"/>
              <a:buNone/>
            </a:pPr>
            <a:r>
              <a:rPr lang="en-US" sz="3800" dirty="0">
                <a:solidFill>
                  <a:srgbClr val="660066"/>
                </a:solidFill>
              </a:rPr>
              <a:t>► Increased communication skills</a:t>
            </a:r>
            <a:endParaRPr sz="3800" dirty="0"/>
          </a:p>
          <a:p>
            <a:pPr marL="26670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700"/>
              <a:buNone/>
            </a:pPr>
            <a:r>
              <a:rPr lang="en-US" sz="3800" dirty="0">
                <a:solidFill>
                  <a:srgbClr val="660066"/>
                </a:solidFill>
              </a:rPr>
              <a:t>► Better social relationships, including peer relationships</a:t>
            </a:r>
            <a:endParaRPr sz="3800" dirty="0"/>
          </a:p>
          <a:p>
            <a:pPr marL="26670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700"/>
              <a:buNone/>
            </a:pPr>
            <a:r>
              <a:rPr lang="en-US" sz="3800" dirty="0">
                <a:solidFill>
                  <a:srgbClr val="660066"/>
                </a:solidFill>
              </a:rPr>
              <a:t>► Increased independence and confidence</a:t>
            </a:r>
            <a:endParaRPr sz="3800" dirty="0"/>
          </a:p>
          <a:p>
            <a:pPr marL="26670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700"/>
              <a:buNone/>
            </a:pPr>
            <a:r>
              <a:rPr lang="en-US" sz="3800" dirty="0">
                <a:solidFill>
                  <a:srgbClr val="660066"/>
                </a:solidFill>
              </a:rPr>
              <a:t>► Increased empathy and openness/acceptance</a:t>
            </a:r>
            <a:endParaRPr sz="3800" dirty="0"/>
          </a:p>
          <a:p>
            <a:pPr marL="266700" indent="0">
              <a:lnSpc>
                <a:spcPct val="100000"/>
              </a:lnSpc>
              <a:spcBef>
                <a:spcPts val="0"/>
              </a:spcBef>
              <a:buClr>
                <a:srgbClr val="000000"/>
              </a:buClr>
              <a:buSzPts val="700"/>
              <a:buNone/>
            </a:pPr>
            <a:r>
              <a:rPr lang="en-US" sz="3800" dirty="0">
                <a:solidFill>
                  <a:srgbClr val="660066"/>
                </a:solidFill>
              </a:rPr>
              <a:t>► AND Improved mental health and resilience</a:t>
            </a:r>
            <a:endParaRPr sz="3800" dirty="0">
              <a:solidFill>
                <a:srgbClr val="660066"/>
              </a:solidFill>
            </a:endParaRPr>
          </a:p>
        </p:txBody>
      </p:sp>
      <p:pic>
        <p:nvPicPr>
          <p:cNvPr id="161" name="Google Shape;161;p5"/>
          <p:cNvPicPr preferRelativeResize="0"/>
          <p:nvPr/>
        </p:nvPicPr>
        <p:blipFill rotWithShape="1">
          <a:blip r:embed="rId3">
            <a:alphaModFix/>
          </a:blip>
          <a:srcRect t="4506" b="4451"/>
          <a:stretch/>
        </p:blipFill>
        <p:spPr>
          <a:xfrm>
            <a:off x="608227" y="5902951"/>
            <a:ext cx="5106850" cy="300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5"/>
          <p:cNvPicPr preferRelativeResize="0"/>
          <p:nvPr/>
        </p:nvPicPr>
        <p:blipFill rotWithShape="1">
          <a:blip r:embed="rId4">
            <a:alphaModFix/>
          </a:blip>
          <a:srcRect l="5474"/>
          <a:stretch/>
        </p:blipFill>
        <p:spPr>
          <a:xfrm>
            <a:off x="6239569" y="5902972"/>
            <a:ext cx="5596618" cy="3006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5"/>
          <p:cNvPicPr preferRelativeResize="0"/>
          <p:nvPr/>
        </p:nvPicPr>
        <p:blipFill rotWithShape="1">
          <a:blip r:embed="rId5">
            <a:alphaModFix/>
          </a:blip>
          <a:srcRect t="3966" b="4633"/>
          <a:stretch/>
        </p:blipFill>
        <p:spPr>
          <a:xfrm>
            <a:off x="12360677" y="5902950"/>
            <a:ext cx="5319098" cy="3006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5" descr="border.png"/>
          <p:cNvPicPr preferRelativeResize="0"/>
          <p:nvPr/>
        </p:nvPicPr>
        <p:blipFill rotWithShape="1">
          <a:blip r:embed="rId6">
            <a:alphaModFix/>
          </a:blip>
          <a:srcRect b="43381"/>
          <a:stretch/>
        </p:blipFill>
        <p:spPr>
          <a:xfrm>
            <a:off x="1" y="9404302"/>
            <a:ext cx="18288002" cy="8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6"/>
          <p:cNvSpPr txBox="1"/>
          <p:nvPr/>
        </p:nvSpPr>
        <p:spPr>
          <a:xfrm>
            <a:off x="0" y="3390826"/>
            <a:ext cx="5160000" cy="605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t" anchorCtr="0">
            <a:noAutofit/>
          </a:bodyPr>
          <a:lstStyle/>
          <a:p>
            <a:pPr algn="ctr" defTabSz="1828800">
              <a:lnSpc>
                <a:spcPct val="112500"/>
              </a:lnSpc>
              <a:buClr>
                <a:srgbClr val="000000"/>
              </a:buClr>
              <a:buSzPts val="1100"/>
            </a:pPr>
            <a:r>
              <a:rPr lang="en-US" sz="3200" kern="0">
                <a:solidFill>
                  <a:srgbClr val="69007E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COMMUNIC</a:t>
            </a:r>
            <a:r>
              <a:rPr lang="en-US" sz="3200" b="1" kern="0">
                <a:solidFill>
                  <a:srgbClr val="69007E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8</a:t>
            </a:r>
            <a:r>
              <a:rPr lang="en-US" sz="3200" kern="0">
                <a:solidFill>
                  <a:srgbClr val="3E004A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: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How well does a child communicate their thoughts 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2800" kern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and feelings with others?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endParaRPr sz="2800" b="1" kern="0">
              <a:solidFill>
                <a:srgbClr val="3E004A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endParaRPr sz="2800" b="1" kern="0">
              <a:solidFill>
                <a:srgbClr val="3E004A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endParaRPr sz="2800" b="1" kern="0">
              <a:solidFill>
                <a:srgbClr val="3E004A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endParaRPr sz="2800" b="1" kern="0">
              <a:solidFill>
                <a:srgbClr val="3E004A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endParaRPr sz="2800" b="1" kern="0">
              <a:solidFill>
                <a:srgbClr val="3E004A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endParaRPr sz="2800" b="1" kern="0">
              <a:solidFill>
                <a:srgbClr val="3E004A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endParaRPr sz="2800" b="1" kern="0">
              <a:solidFill>
                <a:srgbClr val="3E004A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endParaRPr sz="2800" b="1" kern="0">
              <a:solidFill>
                <a:srgbClr val="3E004A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2800" b="1" kern="0">
                <a:solidFill>
                  <a:srgbClr val="3E004A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Communication Skills</a:t>
            </a:r>
            <a:endParaRPr sz="2800" b="1" kern="0">
              <a:solidFill>
                <a:srgbClr val="3E004A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1" name="Google Shape;171;p6"/>
          <p:cNvSpPr txBox="1">
            <a:spLocks noGrp="1"/>
          </p:cNvSpPr>
          <p:nvPr>
            <p:ph type="title"/>
          </p:nvPr>
        </p:nvSpPr>
        <p:spPr>
          <a:xfrm>
            <a:off x="0" y="-89700"/>
            <a:ext cx="182880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Autofit/>
          </a:bodyPr>
          <a:lstStyle/>
          <a:p>
            <a:pPr algn="ctr"/>
            <a:r>
              <a:rPr lang="en-US" sz="6600" b="1">
                <a:solidFill>
                  <a:srgbClr val="660066"/>
                </a:solidFill>
              </a:rPr>
              <a:t>8 skills for a lifetime of health and wellness</a:t>
            </a:r>
            <a:endParaRPr sz="6600" b="1">
              <a:solidFill>
                <a:srgbClr val="660066"/>
              </a:solidFill>
            </a:endParaRPr>
          </a:p>
        </p:txBody>
      </p:sp>
      <p:pic>
        <p:nvPicPr>
          <p:cNvPr id="172" name="Google Shape;172;p6" descr="border.png"/>
          <p:cNvPicPr preferRelativeResize="0"/>
          <p:nvPr/>
        </p:nvPicPr>
        <p:blipFill rotWithShape="1">
          <a:blip r:embed="rId3">
            <a:alphaModFix/>
          </a:blip>
          <a:srcRect b="43381"/>
          <a:stretch/>
        </p:blipFill>
        <p:spPr>
          <a:xfrm>
            <a:off x="1" y="9404302"/>
            <a:ext cx="18288002" cy="8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6"/>
          <p:cNvSpPr txBox="1"/>
          <p:nvPr/>
        </p:nvSpPr>
        <p:spPr>
          <a:xfrm>
            <a:off x="6818940" y="3422630"/>
            <a:ext cx="46500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b" anchorCtr="0">
            <a:noAutofit/>
          </a:bodyPr>
          <a:lstStyle/>
          <a:p>
            <a:pPr marL="355600" indent="-355600"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3200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CONTEMPL</a:t>
            </a:r>
            <a:r>
              <a:rPr lang="en-US" sz="3200" b="1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8:</a:t>
            </a:r>
            <a:endParaRPr sz="3200" kern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14237737" y="3378494"/>
            <a:ext cx="2201498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b" anchorCtr="0">
            <a:noAutofit/>
          </a:bodyPr>
          <a:lstStyle/>
          <a:p>
            <a:pPr marL="355600" indent="-355600" algn="ctr" defTabSz="1828800">
              <a:lnSpc>
                <a:spcPct val="90000"/>
              </a:lnSpc>
              <a:buClr>
                <a:srgbClr val="000000"/>
              </a:buClr>
              <a:buSzPts val="1800"/>
            </a:pPr>
            <a:r>
              <a:rPr lang="en-US" sz="3200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REGUL</a:t>
            </a:r>
            <a:r>
              <a:rPr lang="en-US" sz="3200" b="1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8:</a:t>
            </a:r>
            <a:endParaRPr sz="3200" b="1" kern="0">
              <a:solidFill>
                <a:srgbClr val="69007E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5" name="Google Shape;17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208" y="5722882"/>
            <a:ext cx="3556748" cy="2375924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6"/>
          <p:cNvSpPr/>
          <p:nvPr/>
        </p:nvSpPr>
        <p:spPr>
          <a:xfrm>
            <a:off x="13045886" y="4337110"/>
            <a:ext cx="4585200" cy="96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algn="ctr" defTabSz="1828800">
              <a:lnSpc>
                <a:spcPct val="90000"/>
              </a:lnSpc>
              <a:buClr>
                <a:srgbClr val="000000"/>
              </a:buClr>
              <a:buSzPts val="1500"/>
            </a:pPr>
            <a:r>
              <a:rPr lang="en-US" sz="3000" kern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Can a child manage </a:t>
            </a:r>
            <a:br>
              <a:rPr lang="en-US" sz="3000" kern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3000" kern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strong emotions?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500"/>
            </a:pPr>
            <a:endParaRPr sz="30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500"/>
            </a:pPr>
            <a:endParaRPr sz="30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500"/>
            </a:pPr>
            <a:endParaRPr sz="30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500"/>
            </a:pPr>
            <a:endParaRPr sz="30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500"/>
            </a:pPr>
            <a:endParaRPr sz="30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500"/>
            </a:pPr>
            <a:endParaRPr sz="30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300"/>
            </a:pPr>
            <a:endParaRPr sz="26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endParaRPr sz="2800" b="1" kern="0">
              <a:solidFill>
                <a:srgbClr val="3E004A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2800" b="1" kern="0">
                <a:solidFill>
                  <a:srgbClr val="3E004A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Balancing Emotions</a:t>
            </a:r>
            <a:endParaRPr sz="2800" b="1" kern="0">
              <a:solidFill>
                <a:srgbClr val="3E004A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77" name="Google Shape;177;p6"/>
          <p:cNvSpPr/>
          <p:nvPr/>
        </p:nvSpPr>
        <p:spPr>
          <a:xfrm>
            <a:off x="6563998" y="4152728"/>
            <a:ext cx="5160000" cy="1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68550" rIns="137150" bIns="68550" anchor="t" anchorCtr="0">
            <a:noAutofit/>
          </a:bodyPr>
          <a:lstStyle/>
          <a:p>
            <a:pPr algn="ctr" defTabSz="1828800">
              <a:lnSpc>
                <a:spcPct val="90000"/>
              </a:lnSpc>
              <a:buClr>
                <a:srgbClr val="000000"/>
              </a:buClr>
              <a:buSzPts val="1500"/>
            </a:pPr>
            <a:r>
              <a:rPr lang="en-US" sz="3000" kern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Can a child recognize their emotions and the emotions of others around them?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500"/>
            </a:pPr>
            <a:endParaRPr sz="30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500"/>
            </a:pPr>
            <a:endParaRPr sz="30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500"/>
            </a:pPr>
            <a:endParaRPr sz="30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500"/>
            </a:pPr>
            <a:endParaRPr sz="30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800"/>
            </a:pPr>
            <a:endParaRPr sz="36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200"/>
            </a:pPr>
            <a:endParaRPr sz="24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100"/>
            </a:pPr>
            <a:endParaRPr sz="2800" b="1" kern="0">
              <a:solidFill>
                <a:srgbClr val="3E004A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  <a:p>
            <a:pPr algn="ctr" defTabSz="182880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US" sz="2800" b="1" kern="0">
                <a:solidFill>
                  <a:srgbClr val="3E004A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Identifying &amp; </a:t>
            </a:r>
            <a:br>
              <a:rPr lang="en-US" sz="2800" b="1" kern="0">
                <a:solidFill>
                  <a:srgbClr val="3E004A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</a:br>
            <a:r>
              <a:rPr lang="en-US" sz="2800" b="1" kern="0">
                <a:solidFill>
                  <a:srgbClr val="3E004A"/>
                </a:solidFill>
                <a:highlight>
                  <a:srgbClr val="FFFFFF"/>
                </a:highlight>
                <a:latin typeface="Corbel"/>
                <a:ea typeface="Corbel"/>
                <a:cs typeface="Corbel"/>
                <a:sym typeface="Corbel"/>
              </a:rPr>
              <a:t>Understanding Feelings</a:t>
            </a:r>
            <a:endParaRPr sz="2800" b="1" kern="0">
              <a:solidFill>
                <a:srgbClr val="3E004A"/>
              </a:solidFill>
              <a:highlight>
                <a:srgbClr val="FFFFFF"/>
              </a:highlight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78" name="Google Shape;17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60105" y="5801419"/>
            <a:ext cx="3556762" cy="2362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6" descr="Image result for emotions children parent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02001" y="5737298"/>
            <a:ext cx="3556766" cy="2361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96293" y="1676302"/>
            <a:ext cx="2498370" cy="179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6"/>
          <p:cNvPicPr preferRelativeResize="0"/>
          <p:nvPr/>
        </p:nvPicPr>
        <p:blipFill rotWithShape="1">
          <a:blip r:embed="rId8">
            <a:alphaModFix/>
          </a:blip>
          <a:srcRect t="5342" b="6556"/>
          <a:stretch/>
        </p:blipFill>
        <p:spPr>
          <a:xfrm>
            <a:off x="7822128" y="1684104"/>
            <a:ext cx="2516264" cy="178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4067254" y="1676304"/>
            <a:ext cx="2446808" cy="17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7"/>
          <p:cNvSpPr txBox="1"/>
          <p:nvPr/>
        </p:nvSpPr>
        <p:spPr>
          <a:xfrm>
            <a:off x="368360" y="7762562"/>
            <a:ext cx="57684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b" anchorCtr="0">
            <a:noAutofit/>
          </a:bodyPr>
          <a:lstStyle/>
          <a:p>
            <a:pPr marL="342900" indent="-342900"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2800" b="1" kern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Self-Perceived Competence</a:t>
            </a:r>
            <a:endParaRPr sz="1400" kern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7"/>
          <p:cNvSpPr txBox="1"/>
          <p:nvPr/>
        </p:nvSpPr>
        <p:spPr>
          <a:xfrm>
            <a:off x="6313334" y="7771128"/>
            <a:ext cx="56616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b" anchorCtr="0">
            <a:noAutofit/>
          </a:bodyPr>
          <a:lstStyle/>
          <a:p>
            <a:pPr marL="342900" indent="-342900"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2800" b="1" kern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Problem-Solving</a:t>
            </a:r>
            <a:endParaRPr sz="1400" kern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7"/>
          <p:cNvSpPr txBox="1"/>
          <p:nvPr/>
        </p:nvSpPr>
        <p:spPr>
          <a:xfrm>
            <a:off x="13184960" y="7771130"/>
            <a:ext cx="44040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b" anchorCtr="0">
            <a:noAutofit/>
          </a:bodyPr>
          <a:lstStyle/>
          <a:p>
            <a:pPr marL="342900" indent="-342900"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2800" b="1" kern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Coping &amp; Resilience</a:t>
            </a:r>
            <a:endParaRPr sz="1400" kern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Google Shape;191;p7"/>
          <p:cNvSpPr txBox="1"/>
          <p:nvPr/>
        </p:nvSpPr>
        <p:spPr>
          <a:xfrm>
            <a:off x="718550" y="3438798"/>
            <a:ext cx="5299800" cy="10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t" anchorCtr="0">
            <a:noAutofit/>
          </a:bodyPr>
          <a:lstStyle/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3000" kern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How confident is a child </a:t>
            </a:r>
            <a:br>
              <a:rPr lang="en-US" sz="3000" kern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</a:br>
            <a:r>
              <a:rPr lang="en-US" sz="3000" kern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in their abilities?</a:t>
            </a:r>
            <a:endParaRPr sz="2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" name="Google Shape;192;p7"/>
          <p:cNvSpPr/>
          <p:nvPr/>
        </p:nvSpPr>
        <p:spPr>
          <a:xfrm>
            <a:off x="13003858" y="3439672"/>
            <a:ext cx="4585200" cy="13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68550" rIns="137100" bIns="68550" anchor="t" anchorCtr="0">
            <a:noAutofit/>
          </a:bodyPr>
          <a:lstStyle/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3000" kern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Can a child bounce back after encountering difficult experiences?</a:t>
            </a:r>
            <a:endParaRPr sz="3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7"/>
          <p:cNvSpPr/>
          <p:nvPr/>
        </p:nvSpPr>
        <p:spPr>
          <a:xfrm>
            <a:off x="6698508" y="3480932"/>
            <a:ext cx="5160000" cy="9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68550" rIns="137100" bIns="68550" anchor="t" anchorCtr="0">
            <a:noAutofit/>
          </a:bodyPr>
          <a:lstStyle/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3000" kern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What does each child do   when problems arise?</a:t>
            </a:r>
            <a:endParaRPr sz="3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4" name="Google Shape;194;p7" descr="Image result for competence childre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24566" y="5064713"/>
            <a:ext cx="4106848" cy="2618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7" descr="Image result for problem-solving childr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60893" y="5079246"/>
            <a:ext cx="3766214" cy="2589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7" descr="th.jpg"/>
          <p:cNvPicPr preferRelativeResize="0"/>
          <p:nvPr/>
        </p:nvPicPr>
        <p:blipFill rotWithShape="1">
          <a:blip r:embed="rId5">
            <a:alphaModFix/>
          </a:blip>
          <a:srcRect l="18508"/>
          <a:stretch/>
        </p:blipFill>
        <p:spPr>
          <a:xfrm>
            <a:off x="13473561" y="5092733"/>
            <a:ext cx="3811842" cy="256256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7"/>
          <p:cNvSpPr txBox="1"/>
          <p:nvPr/>
        </p:nvSpPr>
        <p:spPr>
          <a:xfrm>
            <a:off x="1022886" y="2708806"/>
            <a:ext cx="46500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b" anchorCtr="0">
            <a:noAutofit/>
          </a:bodyPr>
          <a:lstStyle/>
          <a:p>
            <a:pPr marL="355600" indent="-355600"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3600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ELEV</a:t>
            </a:r>
            <a:r>
              <a:rPr lang="en-US" sz="3600" b="1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8: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55600" indent="-355600" algn="ctr" defTabSz="1828800">
              <a:lnSpc>
                <a:spcPct val="90000"/>
              </a:lnSpc>
              <a:buClr>
                <a:srgbClr val="000000"/>
              </a:buClr>
              <a:buSzPts val="300"/>
            </a:pPr>
            <a:endParaRPr sz="600" kern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7"/>
          <p:cNvSpPr txBox="1"/>
          <p:nvPr/>
        </p:nvSpPr>
        <p:spPr>
          <a:xfrm>
            <a:off x="6849644" y="2696338"/>
            <a:ext cx="46500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b" anchorCtr="0">
            <a:noAutofit/>
          </a:bodyPr>
          <a:lstStyle/>
          <a:p>
            <a:pPr marL="355600" indent="-355600"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3600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COLLABOR</a:t>
            </a:r>
            <a:r>
              <a:rPr lang="en-US" sz="3600" b="1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8: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55600" indent="-355600" algn="ctr" defTabSz="1828800">
              <a:lnSpc>
                <a:spcPct val="90000"/>
              </a:lnSpc>
              <a:buClr>
                <a:srgbClr val="000000"/>
              </a:buClr>
              <a:buSzPts val="300"/>
            </a:pPr>
            <a:endParaRPr sz="600" kern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7"/>
          <p:cNvSpPr txBox="1"/>
          <p:nvPr/>
        </p:nvSpPr>
        <p:spPr>
          <a:xfrm>
            <a:off x="12851110" y="2649438"/>
            <a:ext cx="46500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b" anchorCtr="0">
            <a:noAutofit/>
          </a:bodyPr>
          <a:lstStyle/>
          <a:p>
            <a:pPr marL="355600" indent="-355600"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3600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ACCOMMOD</a:t>
            </a:r>
            <a:r>
              <a:rPr lang="en-US" sz="3600" b="1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8: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55600" indent="-355600" algn="ctr" defTabSz="1828800">
              <a:lnSpc>
                <a:spcPct val="90000"/>
              </a:lnSpc>
              <a:buClr>
                <a:srgbClr val="000000"/>
              </a:buClr>
              <a:buSzPts val="300"/>
            </a:pPr>
            <a:endParaRPr sz="600" kern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820922" y="728977"/>
            <a:ext cx="2710484" cy="189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01429" y="656912"/>
            <a:ext cx="2459926" cy="2039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210833" y="782679"/>
            <a:ext cx="2322210" cy="1787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7" descr="border.png"/>
          <p:cNvPicPr preferRelativeResize="0"/>
          <p:nvPr/>
        </p:nvPicPr>
        <p:blipFill rotWithShape="1">
          <a:blip r:embed="rId9">
            <a:alphaModFix/>
          </a:blip>
          <a:srcRect b="43381"/>
          <a:stretch/>
        </p:blipFill>
        <p:spPr>
          <a:xfrm>
            <a:off x="1" y="9404302"/>
            <a:ext cx="18288002" cy="8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8"/>
          <p:cNvSpPr txBox="1"/>
          <p:nvPr/>
        </p:nvSpPr>
        <p:spPr>
          <a:xfrm>
            <a:off x="1002598" y="8031310"/>
            <a:ext cx="68088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ctr" anchorCtr="0">
            <a:noAutofit/>
          </a:bodyPr>
          <a:lstStyle/>
          <a:p>
            <a:pPr marL="342900" indent="-342900"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2800" b="1" kern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Conflict Management/Resolution</a:t>
            </a:r>
            <a:endParaRPr sz="2800" kern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8"/>
          <p:cNvSpPr txBox="1"/>
          <p:nvPr/>
        </p:nvSpPr>
        <p:spPr>
          <a:xfrm>
            <a:off x="10302578" y="8031310"/>
            <a:ext cx="65154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ctr" anchorCtr="0">
            <a:noAutofit/>
          </a:bodyPr>
          <a:lstStyle/>
          <a:p>
            <a:pPr marL="342900" indent="-342900"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2800" b="1" kern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Diversity Awareness/Respect </a:t>
            </a:r>
            <a:endParaRPr sz="2800" kern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8"/>
          <p:cNvSpPr txBox="1"/>
          <p:nvPr/>
        </p:nvSpPr>
        <p:spPr>
          <a:xfrm>
            <a:off x="2153800" y="3193892"/>
            <a:ext cx="5299800" cy="1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t" anchorCtr="0">
            <a:noAutofit/>
          </a:bodyPr>
          <a:lstStyle/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3000" kern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Can a child solve problems independently?</a:t>
            </a:r>
            <a:endParaRPr sz="22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8"/>
          <p:cNvSpPr/>
          <p:nvPr/>
        </p:nvSpPr>
        <p:spPr>
          <a:xfrm>
            <a:off x="10834450" y="3199554"/>
            <a:ext cx="5275200" cy="10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68550" rIns="137100" bIns="68550" anchor="t" anchorCtr="0">
            <a:noAutofit/>
          </a:bodyPr>
          <a:lstStyle/>
          <a:p>
            <a:pPr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3000" kern="0">
                <a:solidFill>
                  <a:srgbClr val="000000"/>
                </a:solidFill>
                <a:latin typeface="Corbel"/>
                <a:ea typeface="Corbel"/>
                <a:cs typeface="Corbel"/>
                <a:sym typeface="Corbel"/>
              </a:rPr>
              <a:t>How does each child react to new people and experiences?</a:t>
            </a:r>
            <a:endParaRPr sz="30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46837" y="4523717"/>
            <a:ext cx="4650110" cy="3331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8" descr="th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67799" y="4547221"/>
            <a:ext cx="4561666" cy="333169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8"/>
          <p:cNvSpPr txBox="1"/>
          <p:nvPr/>
        </p:nvSpPr>
        <p:spPr>
          <a:xfrm>
            <a:off x="2325034" y="2498146"/>
            <a:ext cx="46500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b" anchorCtr="0">
            <a:noAutofit/>
          </a:bodyPr>
          <a:lstStyle/>
          <a:p>
            <a:pPr marL="355600" indent="-355600"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3600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NEGOTIA</a:t>
            </a:r>
            <a:r>
              <a:rPr lang="en-US" sz="3600" b="1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8: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55600" indent="-355600" algn="ctr" defTabSz="1828800">
              <a:lnSpc>
                <a:spcPct val="90000"/>
              </a:lnSpc>
              <a:buClr>
                <a:srgbClr val="000000"/>
              </a:buClr>
              <a:buSzPts val="300"/>
            </a:pPr>
            <a:endParaRPr sz="600" kern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8"/>
          <p:cNvSpPr txBox="1"/>
          <p:nvPr/>
        </p:nvSpPr>
        <p:spPr>
          <a:xfrm>
            <a:off x="11080976" y="2488542"/>
            <a:ext cx="46500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b" anchorCtr="0">
            <a:noAutofit/>
          </a:bodyPr>
          <a:lstStyle/>
          <a:p>
            <a:pPr marL="355600" indent="-355600" algn="ctr" defTabSz="1828800">
              <a:lnSpc>
                <a:spcPct val="90000"/>
              </a:lnSpc>
              <a:buClr>
                <a:srgbClr val="000000"/>
              </a:buClr>
            </a:pPr>
            <a:r>
              <a:rPr lang="en-US" sz="3600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CELEBRA</a:t>
            </a:r>
            <a:r>
              <a:rPr lang="en-US" sz="3600" b="1" kern="0">
                <a:solidFill>
                  <a:srgbClr val="69007E"/>
                </a:solidFill>
                <a:latin typeface="Roboto"/>
                <a:ea typeface="Roboto"/>
                <a:cs typeface="Roboto"/>
                <a:sym typeface="Roboto"/>
              </a:rPr>
              <a:t>8:</a:t>
            </a:r>
            <a:endParaRPr sz="2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355600" indent="-355600" algn="ctr" defTabSz="1828800">
              <a:lnSpc>
                <a:spcPct val="90000"/>
              </a:lnSpc>
              <a:buClr>
                <a:srgbClr val="000000"/>
              </a:buClr>
              <a:buSzPts val="300"/>
            </a:pPr>
            <a:endParaRPr sz="600" kern="0">
              <a:solidFill>
                <a:srgbClr val="66006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7" name="Google Shape;217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4597" y="565210"/>
            <a:ext cx="2797070" cy="1932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197842" y="607152"/>
            <a:ext cx="2416376" cy="18490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8" descr="border.png"/>
          <p:cNvPicPr preferRelativeResize="0"/>
          <p:nvPr/>
        </p:nvPicPr>
        <p:blipFill rotWithShape="1">
          <a:blip r:embed="rId7">
            <a:alphaModFix/>
          </a:blip>
          <a:srcRect b="43381"/>
          <a:stretch/>
        </p:blipFill>
        <p:spPr>
          <a:xfrm>
            <a:off x="1" y="9404302"/>
            <a:ext cx="18288002" cy="864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9"/>
          <p:cNvPicPr preferRelativeResize="0"/>
          <p:nvPr/>
        </p:nvPicPr>
        <p:blipFill rotWithShape="1">
          <a:blip r:embed="rId3">
            <a:alphaModFix/>
          </a:blip>
          <a:srcRect l="12608" r="12608"/>
          <a:stretch/>
        </p:blipFill>
        <p:spPr>
          <a:xfrm>
            <a:off x="9515900" y="2223451"/>
            <a:ext cx="8772096" cy="6597898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9"/>
          <p:cNvSpPr txBox="1">
            <a:spLocks noGrp="1"/>
          </p:cNvSpPr>
          <p:nvPr>
            <p:ph type="title"/>
          </p:nvPr>
        </p:nvSpPr>
        <p:spPr>
          <a:xfrm>
            <a:off x="608242" y="532868"/>
            <a:ext cx="16641000" cy="16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ctr" anchorCtr="0">
            <a:noAutofit/>
          </a:bodyPr>
          <a:lstStyle/>
          <a:p>
            <a:pPr>
              <a:buSzPts val="5400"/>
            </a:pPr>
            <a:r>
              <a:rPr lang="en-US" sz="7200" b="1" dirty="0">
                <a:solidFill>
                  <a:srgbClr val="660066"/>
                </a:solidFill>
              </a:rPr>
              <a:t>The Greatest 8</a:t>
            </a:r>
            <a:r>
              <a:rPr lang="en-US" sz="7200" b="1" baseline="30000" dirty="0">
                <a:solidFill>
                  <a:srgbClr val="660066"/>
                </a:solidFill>
              </a:rPr>
              <a:t>TM</a:t>
            </a:r>
            <a:r>
              <a:rPr lang="en-US" sz="7200" b="1" dirty="0">
                <a:solidFill>
                  <a:srgbClr val="660066"/>
                </a:solidFill>
              </a:rPr>
              <a:t> </a:t>
            </a:r>
            <a:br>
              <a:rPr lang="en-US" b="1" dirty="0">
                <a:solidFill>
                  <a:srgbClr val="660066"/>
                </a:solidFill>
              </a:rPr>
            </a:br>
            <a:r>
              <a:rPr lang="en-US" sz="4000" b="1" dirty="0">
                <a:solidFill>
                  <a:srgbClr val="69007E"/>
                </a:solidFill>
              </a:rPr>
              <a:t>Created with today’s busy and digitally connected parents in mind</a:t>
            </a:r>
            <a:endParaRPr sz="4000" b="1" dirty="0">
              <a:solidFill>
                <a:srgbClr val="660066"/>
              </a:solidFill>
            </a:endParaRPr>
          </a:p>
        </p:txBody>
      </p:sp>
      <p:sp>
        <p:nvSpPr>
          <p:cNvPr id="227" name="Google Shape;227;p9"/>
          <p:cNvSpPr txBox="1">
            <a:spLocks noGrp="1"/>
          </p:cNvSpPr>
          <p:nvPr>
            <p:ph type="body" idx="1"/>
          </p:nvPr>
        </p:nvSpPr>
        <p:spPr>
          <a:xfrm>
            <a:off x="4942122" y="2624334"/>
            <a:ext cx="4420200" cy="86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b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4000" b="1" dirty="0">
                <a:solidFill>
                  <a:schemeClr val="accent1"/>
                </a:solidFill>
              </a:rPr>
              <a:t>Website</a:t>
            </a:r>
            <a:endParaRPr sz="4000" b="1" dirty="0">
              <a:solidFill>
                <a:schemeClr val="accent1"/>
              </a:solidFill>
            </a:endParaRPr>
          </a:p>
        </p:txBody>
      </p:sp>
      <p:sp>
        <p:nvSpPr>
          <p:cNvPr id="228" name="Google Shape;228;p9"/>
          <p:cNvSpPr txBox="1">
            <a:spLocks noGrp="1"/>
          </p:cNvSpPr>
          <p:nvPr>
            <p:ph type="body" idx="2"/>
          </p:nvPr>
        </p:nvSpPr>
        <p:spPr>
          <a:xfrm>
            <a:off x="4942122" y="3598498"/>
            <a:ext cx="3996600" cy="39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t" anchorCtr="0">
            <a:noAutofit/>
          </a:bodyPr>
          <a:lstStyle/>
          <a:p>
            <a:pPr marL="0" indent="0">
              <a:spcBef>
                <a:spcPts val="0"/>
              </a:spcBef>
              <a:buSzPts val="2000"/>
            </a:pPr>
            <a:r>
              <a:rPr lang="en-US" sz="3000" dirty="0">
                <a:solidFill>
                  <a:srgbClr val="660066"/>
                </a:solidFill>
              </a:rPr>
              <a:t>Information is:</a:t>
            </a:r>
            <a:endParaRPr dirty="0"/>
          </a:p>
          <a:p>
            <a:pPr marL="685784" indent="-533386"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dirty="0">
                <a:solidFill>
                  <a:srgbClr val="660066"/>
                </a:solidFill>
              </a:rPr>
              <a:t>Research-based</a:t>
            </a:r>
            <a:endParaRPr dirty="0"/>
          </a:p>
          <a:p>
            <a:pPr marL="685784" indent="-533386">
              <a:spcBef>
                <a:spcPts val="0"/>
              </a:spcBef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dirty="0">
                <a:solidFill>
                  <a:srgbClr val="660066"/>
                </a:solidFill>
              </a:rPr>
              <a:t>Easily accessed</a:t>
            </a:r>
            <a:endParaRPr dirty="0"/>
          </a:p>
          <a:p>
            <a:pPr marL="685784" indent="-533386">
              <a:spcBef>
                <a:spcPts val="0"/>
              </a:spcBef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dirty="0">
                <a:solidFill>
                  <a:srgbClr val="660066"/>
                </a:solidFill>
              </a:rPr>
              <a:t>User friendly</a:t>
            </a:r>
            <a:endParaRPr dirty="0"/>
          </a:p>
          <a:p>
            <a:pPr marL="685784" indent="-533386">
              <a:spcBef>
                <a:spcPts val="0"/>
              </a:spcBef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dirty="0">
                <a:solidFill>
                  <a:srgbClr val="660066"/>
                </a:solidFill>
              </a:rPr>
              <a:t>Wide reaching</a:t>
            </a:r>
            <a:endParaRPr dirty="0"/>
          </a:p>
          <a:p>
            <a:pPr marL="685784" indent="-533386">
              <a:spcBef>
                <a:spcPts val="0"/>
              </a:spcBef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dirty="0">
                <a:solidFill>
                  <a:srgbClr val="660066"/>
                </a:solidFill>
              </a:rPr>
              <a:t>Translatable in &lt;100 languages!</a:t>
            </a:r>
            <a:endParaRPr dirty="0"/>
          </a:p>
          <a:p>
            <a:pPr marL="0" indent="0">
              <a:buSzPts val="2000"/>
            </a:pPr>
            <a:endParaRPr sz="3000" dirty="0">
              <a:solidFill>
                <a:srgbClr val="660066"/>
              </a:solidFill>
            </a:endParaRPr>
          </a:p>
        </p:txBody>
      </p:sp>
      <p:pic>
        <p:nvPicPr>
          <p:cNvPr id="229" name="Google Shape;229;p9" descr="bord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759952"/>
            <a:ext cx="18288000" cy="1527048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9"/>
          <p:cNvSpPr/>
          <p:nvPr/>
        </p:nvSpPr>
        <p:spPr>
          <a:xfrm>
            <a:off x="639562" y="2627335"/>
            <a:ext cx="2248200" cy="800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000" b="1" kern="0" dirty="0">
                <a:solidFill>
                  <a:srgbClr val="7030A0"/>
                </a:solidFill>
                <a:latin typeface="Arial"/>
                <a:ea typeface="Arial"/>
                <a:cs typeface="Arial"/>
                <a:sym typeface="Arial"/>
              </a:rPr>
              <a:t>TMS</a:t>
            </a:r>
            <a:endParaRPr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1" name="Google Shape;231;p9"/>
          <p:cNvSpPr txBox="1"/>
          <p:nvPr/>
        </p:nvSpPr>
        <p:spPr>
          <a:xfrm>
            <a:off x="639562" y="3598498"/>
            <a:ext cx="4276800" cy="38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t" anchorCtr="0">
            <a:noAutofit/>
          </a:bodyPr>
          <a:lstStyle/>
          <a:p>
            <a:pPr defTabSz="1828800">
              <a:lnSpc>
                <a:spcPct val="90000"/>
              </a:lnSpc>
              <a:buClr>
                <a:srgbClr val="EDEDED"/>
              </a:buClr>
              <a:buSzPts val="2000"/>
            </a:pPr>
            <a:r>
              <a:rPr lang="en-US" sz="3000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Weekly Texts:</a:t>
            </a:r>
            <a:endParaRPr sz="2200" kern="0" dirty="0">
              <a:solidFill>
                <a:srgbClr val="EDEDED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85784" indent="-533386" defTabSz="1828800">
              <a:lnSpc>
                <a:spcPct val="90000"/>
              </a:lnSpc>
              <a:spcBef>
                <a:spcPts val="1500"/>
              </a:spcBef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Actionable tips</a:t>
            </a:r>
            <a:endParaRPr sz="2200" kern="0" dirty="0">
              <a:solidFill>
                <a:srgbClr val="EDEDED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85784" indent="-533386" defTabSz="1828800">
              <a:lnSpc>
                <a:spcPct val="90000"/>
              </a:lnSpc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Activity suggestions</a:t>
            </a:r>
            <a:endParaRPr sz="2200" kern="0" dirty="0">
              <a:solidFill>
                <a:srgbClr val="EDEDED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85784" indent="-533386" defTabSz="1828800">
              <a:lnSpc>
                <a:spcPct val="90000"/>
              </a:lnSpc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Helpful reminders</a:t>
            </a:r>
          </a:p>
          <a:p>
            <a:pPr marL="685784" indent="-533386" defTabSz="1828800">
              <a:lnSpc>
                <a:spcPct val="90000"/>
              </a:lnSpc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Available in English &amp; Spanish</a:t>
            </a:r>
            <a:endParaRPr sz="2200" kern="0" dirty="0">
              <a:solidFill>
                <a:srgbClr val="EDEDED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685784" indent="-533386" defTabSz="1828800">
              <a:lnSpc>
                <a:spcPct val="90000"/>
              </a:lnSpc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Link to G8 website </a:t>
            </a:r>
            <a:endParaRPr sz="2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marL="152394" defTabSz="1828800">
              <a:lnSpc>
                <a:spcPct val="90000"/>
              </a:lnSpc>
              <a:buClr>
                <a:srgbClr val="660066"/>
              </a:buClr>
              <a:buSzPts val="2000"/>
            </a:pPr>
            <a:r>
              <a:rPr lang="en-US" sz="3000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       for more content</a:t>
            </a:r>
          </a:p>
          <a:p>
            <a:pPr marL="152394" defTabSz="1828800">
              <a:lnSpc>
                <a:spcPct val="90000"/>
              </a:lnSpc>
              <a:buClr>
                <a:srgbClr val="660066"/>
              </a:buClr>
              <a:buSzPts val="2000"/>
            </a:pPr>
            <a:endParaRPr lang="en-US" sz="3000" kern="0" dirty="0">
              <a:solidFill>
                <a:srgbClr val="660066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152394" defTabSz="1828800">
              <a:lnSpc>
                <a:spcPct val="90000"/>
              </a:lnSpc>
              <a:buClr>
                <a:srgbClr val="660066"/>
              </a:buClr>
              <a:buSzPts val="2000"/>
            </a:pPr>
            <a:endParaRPr sz="3000" kern="0" dirty="0">
              <a:solidFill>
                <a:srgbClr val="660066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32" name="Google Shape;232;p9"/>
          <p:cNvSpPr txBox="1"/>
          <p:nvPr/>
        </p:nvSpPr>
        <p:spPr>
          <a:xfrm>
            <a:off x="718044" y="7497652"/>
            <a:ext cx="8772096" cy="13233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defTabSz="1828800">
              <a:spcAft>
                <a:spcPts val="1200"/>
              </a:spcAft>
              <a:buClr>
                <a:srgbClr val="000000"/>
              </a:buClr>
            </a:pPr>
            <a:r>
              <a:rPr lang="en-US" sz="3200" b="1" kern="0" dirty="0">
                <a:solidFill>
                  <a:srgbClr val="69007E"/>
                </a:solidFill>
                <a:latin typeface="Corbel"/>
                <a:ea typeface="Corbel"/>
                <a:cs typeface="Corbel"/>
                <a:sym typeface="Corbel"/>
              </a:rPr>
              <a:t>Content is Age Appropriate!</a:t>
            </a:r>
          </a:p>
          <a:p>
            <a:pPr algn="ctr" defTabSz="1828800">
              <a:buClr>
                <a:srgbClr val="000000"/>
              </a:buClr>
            </a:pPr>
            <a:endParaRPr sz="3200" b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33" name="Google Shape;233;p9"/>
          <p:cNvPicPr preferRelativeResize="0"/>
          <p:nvPr/>
        </p:nvPicPr>
        <p:blipFill rotWithShape="1">
          <a:blip r:embed="rId5">
            <a:alphaModFix/>
          </a:blip>
          <a:srcRect l="9199" t="8555" b="8934"/>
          <a:stretch/>
        </p:blipFill>
        <p:spPr>
          <a:xfrm>
            <a:off x="80192008" y="14891658"/>
            <a:ext cx="9688744" cy="10650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2c6b7ac9419_0_4"/>
          <p:cNvSpPr/>
          <p:nvPr/>
        </p:nvSpPr>
        <p:spPr>
          <a:xfrm>
            <a:off x="9843252" y="2612622"/>
            <a:ext cx="7506600" cy="59952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41" name="Google Shape;241;g2c6b7ac9419_0_4"/>
          <p:cNvSpPr txBox="1">
            <a:spLocks noGrp="1"/>
          </p:cNvSpPr>
          <p:nvPr>
            <p:ph type="body" idx="3"/>
          </p:nvPr>
        </p:nvSpPr>
        <p:spPr>
          <a:xfrm>
            <a:off x="636576" y="2728708"/>
            <a:ext cx="46704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b" anchorCtr="0">
            <a:noAutofit/>
          </a:bodyPr>
          <a:lstStyle/>
          <a:p>
            <a:pPr marL="342892" indent="-342892">
              <a:spcBef>
                <a:spcPts val="0"/>
              </a:spcBef>
            </a:pPr>
            <a:r>
              <a:rPr lang="en-US" sz="4000" b="1" dirty="0">
                <a:solidFill>
                  <a:srgbClr val="674EA7"/>
                </a:solidFill>
              </a:rPr>
              <a:t>Blogs and Podcasts</a:t>
            </a:r>
            <a:endParaRPr sz="4000" b="1" dirty="0">
              <a:solidFill>
                <a:srgbClr val="674EA7"/>
              </a:solidFill>
            </a:endParaRPr>
          </a:p>
        </p:txBody>
      </p:sp>
      <p:sp>
        <p:nvSpPr>
          <p:cNvPr id="242" name="Google Shape;242;g2c6b7ac9419_0_4"/>
          <p:cNvSpPr txBox="1">
            <a:spLocks noGrp="1"/>
          </p:cNvSpPr>
          <p:nvPr>
            <p:ph type="body" idx="4"/>
          </p:nvPr>
        </p:nvSpPr>
        <p:spPr>
          <a:xfrm>
            <a:off x="761676" y="3838276"/>
            <a:ext cx="4420200" cy="30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t" anchorCtr="0">
            <a:noAutofit/>
          </a:bodyPr>
          <a:lstStyle/>
          <a:p>
            <a:pPr marL="0" indent="0">
              <a:spcBef>
                <a:spcPts val="0"/>
              </a:spcBef>
              <a:buSzPts val="2000"/>
            </a:pPr>
            <a:r>
              <a:rPr lang="en-US" sz="3000" dirty="0">
                <a:solidFill>
                  <a:srgbClr val="660066"/>
                </a:solidFill>
              </a:rPr>
              <a:t>Parent-written blogs:</a:t>
            </a:r>
            <a:endParaRPr dirty="0"/>
          </a:p>
          <a:p>
            <a:pPr marL="685784" indent="-533386"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dirty="0">
                <a:solidFill>
                  <a:srgbClr val="660066"/>
                </a:solidFill>
              </a:rPr>
              <a:t>Add a parent voice</a:t>
            </a:r>
            <a:endParaRPr sz="3000" dirty="0">
              <a:solidFill>
                <a:srgbClr val="660066"/>
              </a:solidFill>
            </a:endParaRPr>
          </a:p>
          <a:p>
            <a:pPr marL="685784" indent="-533386">
              <a:spcBef>
                <a:spcPts val="0"/>
              </a:spcBef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dirty="0">
                <a:solidFill>
                  <a:srgbClr val="660066"/>
                </a:solidFill>
              </a:rPr>
              <a:t>Engaging podcasts with parent/experts</a:t>
            </a:r>
            <a:endParaRPr sz="3000" dirty="0">
              <a:solidFill>
                <a:srgbClr val="660066"/>
              </a:solidFill>
            </a:endParaRPr>
          </a:p>
          <a:p>
            <a:pPr marL="152396" indent="0">
              <a:spcBef>
                <a:spcPts val="0"/>
              </a:spcBef>
              <a:buClr>
                <a:srgbClr val="660066"/>
              </a:buClr>
              <a:buSzPts val="2000"/>
            </a:pPr>
            <a:endParaRPr sz="3000" dirty="0">
              <a:solidFill>
                <a:srgbClr val="660066"/>
              </a:solidFill>
            </a:endParaRPr>
          </a:p>
        </p:txBody>
      </p:sp>
      <p:sp>
        <p:nvSpPr>
          <p:cNvPr id="243" name="Google Shape;243;g2c6b7ac9419_0_4"/>
          <p:cNvSpPr txBox="1">
            <a:spLocks noGrp="1"/>
          </p:cNvSpPr>
          <p:nvPr>
            <p:ph type="body" idx="5"/>
          </p:nvPr>
        </p:nvSpPr>
        <p:spPr>
          <a:xfrm>
            <a:off x="5754594" y="2728708"/>
            <a:ext cx="3621000" cy="86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b" anchorCtr="0">
            <a:noAutofit/>
          </a:bodyPr>
          <a:lstStyle/>
          <a:p>
            <a:pPr marL="342892" indent="-342892">
              <a:spcBef>
                <a:spcPts val="0"/>
              </a:spcBef>
            </a:pPr>
            <a:r>
              <a:rPr lang="en-US" sz="4000" b="1" dirty="0">
                <a:solidFill>
                  <a:srgbClr val="FF9900"/>
                </a:solidFill>
              </a:rPr>
              <a:t>Workshops</a:t>
            </a:r>
            <a:endParaRPr sz="4000" b="1" dirty="0">
              <a:solidFill>
                <a:srgbClr val="FF9900"/>
              </a:solidFill>
            </a:endParaRPr>
          </a:p>
        </p:txBody>
      </p:sp>
      <p:sp>
        <p:nvSpPr>
          <p:cNvPr id="244" name="Google Shape;244;g2c6b7ac9419_0_4"/>
          <p:cNvSpPr txBox="1">
            <a:spLocks noGrp="1"/>
          </p:cNvSpPr>
          <p:nvPr>
            <p:ph type="body" idx="6"/>
          </p:nvPr>
        </p:nvSpPr>
        <p:spPr>
          <a:xfrm>
            <a:off x="5754594" y="3870936"/>
            <a:ext cx="3621000" cy="26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t" anchorCtr="0">
            <a:noAutofit/>
          </a:bodyPr>
          <a:lstStyle/>
          <a:p>
            <a:pPr marL="0" indent="0">
              <a:spcBef>
                <a:spcPts val="0"/>
              </a:spcBef>
            </a:pPr>
            <a:r>
              <a:rPr lang="en-US" sz="3000" dirty="0">
                <a:solidFill>
                  <a:srgbClr val="660066"/>
                </a:solidFill>
              </a:rPr>
              <a:t>Held with:</a:t>
            </a:r>
            <a:endParaRPr sz="3000" dirty="0">
              <a:solidFill>
                <a:srgbClr val="660066"/>
              </a:solidFill>
            </a:endParaRPr>
          </a:p>
          <a:p>
            <a:pPr marL="0" indent="0">
              <a:spcBef>
                <a:spcPts val="0"/>
              </a:spcBef>
            </a:pPr>
            <a:endParaRPr sz="1000" dirty="0">
              <a:solidFill>
                <a:srgbClr val="660066"/>
              </a:solidFill>
            </a:endParaRPr>
          </a:p>
          <a:p>
            <a:pPr marL="685784" indent="-533386">
              <a:spcBef>
                <a:spcPts val="0"/>
              </a:spcBef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dirty="0">
                <a:solidFill>
                  <a:srgbClr val="660066"/>
                </a:solidFill>
              </a:rPr>
              <a:t>Parents</a:t>
            </a:r>
            <a:endParaRPr sz="3000" dirty="0">
              <a:solidFill>
                <a:srgbClr val="660066"/>
              </a:solidFill>
            </a:endParaRPr>
          </a:p>
          <a:p>
            <a:pPr marL="685784" indent="-533386">
              <a:spcBef>
                <a:spcPts val="0"/>
              </a:spcBef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dirty="0">
                <a:solidFill>
                  <a:srgbClr val="660066"/>
                </a:solidFill>
              </a:rPr>
              <a:t>Physicians</a:t>
            </a:r>
            <a:endParaRPr sz="3000" dirty="0">
              <a:solidFill>
                <a:srgbClr val="660066"/>
              </a:solidFill>
            </a:endParaRPr>
          </a:p>
          <a:p>
            <a:pPr marL="685784" indent="-533386">
              <a:spcBef>
                <a:spcPts val="0"/>
              </a:spcBef>
              <a:buClr>
                <a:srgbClr val="660066"/>
              </a:buClr>
              <a:buSzPts val="2000"/>
              <a:buFont typeface="Corbel"/>
              <a:buChar char="●"/>
            </a:pPr>
            <a:r>
              <a:rPr lang="en-US" sz="3000" dirty="0">
                <a:solidFill>
                  <a:srgbClr val="660066"/>
                </a:solidFill>
              </a:rPr>
              <a:t>Child Care </a:t>
            </a:r>
            <a:br>
              <a:rPr lang="en-US" sz="3000" dirty="0">
                <a:solidFill>
                  <a:srgbClr val="660066"/>
                </a:solidFill>
              </a:rPr>
            </a:br>
            <a:r>
              <a:rPr lang="en-US" sz="3000" dirty="0">
                <a:solidFill>
                  <a:srgbClr val="660066"/>
                </a:solidFill>
              </a:rPr>
              <a:t>Providers, etc.</a:t>
            </a:r>
            <a:endParaRPr dirty="0"/>
          </a:p>
          <a:p>
            <a:pPr marL="0" indent="0">
              <a:buSzPts val="2000"/>
            </a:pPr>
            <a:endParaRPr sz="3000" dirty="0"/>
          </a:p>
          <a:p>
            <a:pPr marL="0" indent="0"/>
            <a:endParaRPr dirty="0"/>
          </a:p>
        </p:txBody>
      </p:sp>
      <p:pic>
        <p:nvPicPr>
          <p:cNvPr id="245" name="Google Shape;245;g2c6b7ac9419_0_4"/>
          <p:cNvPicPr preferRelativeResize="0"/>
          <p:nvPr/>
        </p:nvPicPr>
        <p:blipFill rotWithShape="1">
          <a:blip r:embed="rId3">
            <a:alphaModFix/>
          </a:blip>
          <a:srcRect l="3362" r="3492"/>
          <a:stretch/>
        </p:blipFill>
        <p:spPr>
          <a:xfrm>
            <a:off x="10164079" y="4382001"/>
            <a:ext cx="6864950" cy="230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g2c6b7ac9419_0_4"/>
          <p:cNvPicPr preferRelativeResize="0"/>
          <p:nvPr/>
        </p:nvPicPr>
        <p:blipFill rotWithShape="1">
          <a:blip r:embed="rId4">
            <a:alphaModFix/>
          </a:blip>
          <a:srcRect l="9198" t="8556" b="8935"/>
          <a:stretch/>
        </p:blipFill>
        <p:spPr>
          <a:xfrm>
            <a:off x="80192008" y="14891658"/>
            <a:ext cx="9688744" cy="10650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g2c6b7ac9419_0_4" descr="border.png"/>
          <p:cNvPicPr preferRelativeResize="0"/>
          <p:nvPr/>
        </p:nvPicPr>
        <p:blipFill rotWithShape="1">
          <a:blip r:embed="rId5">
            <a:alphaModFix/>
          </a:blip>
          <a:srcRect b="43381"/>
          <a:stretch/>
        </p:blipFill>
        <p:spPr>
          <a:xfrm>
            <a:off x="1" y="9404302"/>
            <a:ext cx="18288002" cy="8646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26;p9">
            <a:extLst>
              <a:ext uri="{FF2B5EF4-FFF2-40B4-BE49-F238E27FC236}">
                <a16:creationId xmlns:a16="http://schemas.microsoft.com/office/drawing/2014/main" id="{4A3FE11E-3ED2-68F5-F277-8109A29FEE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6576" y="421571"/>
            <a:ext cx="15773400" cy="1987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ctr" anchorCtr="0">
            <a:noAutofit/>
          </a:bodyPr>
          <a:lstStyle/>
          <a:p>
            <a:pPr>
              <a:buSzPts val="5400"/>
            </a:pPr>
            <a:r>
              <a:rPr lang="en-US" sz="7200" b="1" dirty="0">
                <a:solidFill>
                  <a:srgbClr val="660066"/>
                </a:solidFill>
              </a:rPr>
              <a:t>The Greatest 8</a:t>
            </a:r>
            <a:r>
              <a:rPr lang="en-US" sz="7200" b="1" baseline="30000" dirty="0">
                <a:solidFill>
                  <a:srgbClr val="660066"/>
                </a:solidFill>
              </a:rPr>
              <a:t>TM</a:t>
            </a:r>
            <a:r>
              <a:rPr lang="en-US" sz="7200" b="1" dirty="0">
                <a:solidFill>
                  <a:srgbClr val="660066"/>
                </a:solidFill>
              </a:rPr>
              <a:t> </a:t>
            </a:r>
            <a:br>
              <a:rPr lang="en-US" b="1" dirty="0">
                <a:solidFill>
                  <a:srgbClr val="660066"/>
                </a:solidFill>
              </a:rPr>
            </a:br>
            <a:r>
              <a:rPr lang="en-US" sz="4000" b="1" dirty="0">
                <a:solidFill>
                  <a:srgbClr val="69007E"/>
                </a:solidFill>
              </a:rPr>
              <a:t>Created with today’s busy and digitally connected parents in mind</a:t>
            </a:r>
            <a:endParaRPr sz="4000" b="1" dirty="0">
              <a:solidFill>
                <a:srgbClr val="660066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" y="-47671"/>
            <a:ext cx="11930062" cy="8786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0" descr="border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8759952"/>
            <a:ext cx="18288000" cy="152704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0"/>
          <p:cNvSpPr txBox="1"/>
          <p:nvPr/>
        </p:nvSpPr>
        <p:spPr>
          <a:xfrm>
            <a:off x="12366681" y="634733"/>
            <a:ext cx="5343526" cy="8125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000" b="1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Spread the word </a:t>
            </a:r>
            <a:r>
              <a:rPr lang="en-US" sz="4000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about our </a:t>
            </a:r>
            <a:r>
              <a:rPr lang="en-US" sz="4000" b="1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Text Messaging Service </a:t>
            </a:r>
            <a:r>
              <a:rPr lang="en-US" sz="4000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(TMS) for weekly tips!</a:t>
            </a:r>
            <a:endParaRPr sz="4000" kern="0" dirty="0">
              <a:solidFill>
                <a:srgbClr val="660066"/>
              </a:solidFill>
              <a:latin typeface="Arial"/>
              <a:cs typeface="Arial"/>
              <a:sym typeface="Arial"/>
            </a:endParaRPr>
          </a:p>
          <a:p>
            <a:pPr defTabSz="1828800">
              <a:buClr>
                <a:srgbClr val="000000"/>
              </a:buClr>
            </a:pPr>
            <a:endParaRPr sz="1600" b="1" kern="0" dirty="0">
              <a:solidFill>
                <a:srgbClr val="660066"/>
              </a:solidFill>
              <a:latin typeface="Corbel"/>
              <a:ea typeface="Corbel"/>
              <a:cs typeface="Corbel"/>
              <a:sym typeface="Corbel"/>
            </a:endParaRPr>
          </a:p>
          <a:p>
            <a:pPr defTabSz="1828800">
              <a:buClr>
                <a:srgbClr val="000000"/>
              </a:buClr>
            </a:pPr>
            <a:r>
              <a:rPr lang="en-US" sz="4000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Subscribers select language for texts (</a:t>
            </a:r>
            <a:r>
              <a:rPr lang="en-US" sz="4000" b="1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English or Spanish)</a:t>
            </a:r>
          </a:p>
          <a:p>
            <a:pPr defTabSz="1828800">
              <a:buClr>
                <a:srgbClr val="000000"/>
              </a:buClr>
            </a:pPr>
            <a:endParaRPr lang="en-US" sz="3200" b="1" kern="0" dirty="0">
              <a:solidFill>
                <a:srgbClr val="660066"/>
              </a:solidFill>
              <a:latin typeface="Corbel"/>
              <a:cs typeface="Arial"/>
              <a:sym typeface="Corbel"/>
            </a:endParaRPr>
          </a:p>
          <a:p>
            <a:pPr defTabSz="1828800">
              <a:buClr>
                <a:srgbClr val="000000"/>
              </a:buClr>
            </a:pPr>
            <a:r>
              <a:rPr lang="en-US" sz="4000" kern="0" dirty="0">
                <a:solidFill>
                  <a:srgbClr val="660066"/>
                </a:solidFill>
                <a:latin typeface="Corbel"/>
                <a:ea typeface="Corbel"/>
                <a:cs typeface="Corbel"/>
                <a:sym typeface="Corbel"/>
              </a:rPr>
              <a:t>Only known TMS focused exclusively on building mental health skills in young children</a:t>
            </a:r>
          </a:p>
          <a:p>
            <a:pPr defTabSz="1828800">
              <a:buClr>
                <a:srgbClr val="000000"/>
              </a:buClr>
            </a:pPr>
            <a:endParaRPr sz="2800" kern="0" dirty="0">
              <a:solidFill>
                <a:srgbClr val="80008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0" descr="bor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59952"/>
            <a:ext cx="18288000" cy="152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F3975F-5828-4ACF-41AC-3112F018F8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58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65;p47" descr="border.png">
            <a:extLst>
              <a:ext uri="{FF2B5EF4-FFF2-40B4-BE49-F238E27FC236}">
                <a16:creationId xmlns:a16="http://schemas.microsoft.com/office/drawing/2014/main" id="{B96E0697-06A3-C1E9-DA17-312C750BAF8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759952"/>
            <a:ext cx="18288000" cy="152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C5788-B44F-585F-13D0-30CEE363D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970" y="65119"/>
            <a:ext cx="7904392" cy="8694834"/>
          </a:xfrm>
          <a:prstGeom prst="rect">
            <a:avLst/>
          </a:prstGeom>
        </p:spPr>
      </p:pic>
      <p:sp>
        <p:nvSpPr>
          <p:cNvPr id="7" name="Google Shape;173;p23">
            <a:extLst>
              <a:ext uri="{FF2B5EF4-FFF2-40B4-BE49-F238E27FC236}">
                <a16:creationId xmlns:a16="http://schemas.microsoft.com/office/drawing/2014/main" id="{C71B83F7-C5A2-F2A4-49DB-8DF5087AF3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8244" y="2065108"/>
            <a:ext cx="8535756" cy="1527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>
              <a:buSzPts val="5400"/>
            </a:pPr>
            <a:r>
              <a:rPr lang="en-US" b="1" dirty="0">
                <a:solidFill>
                  <a:srgbClr val="660066"/>
                </a:solidFill>
              </a:rPr>
              <a:t>Sample Message </a:t>
            </a:r>
            <a:br>
              <a:rPr lang="en-US" b="1" dirty="0">
                <a:solidFill>
                  <a:srgbClr val="660066"/>
                </a:solidFill>
              </a:rPr>
            </a:br>
            <a:endParaRPr sz="4000" b="1" dirty="0">
              <a:solidFill>
                <a:srgbClr val="660066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08740F-ECBD-6595-4DAF-A050E21D6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4351" y="435713"/>
            <a:ext cx="3023746" cy="30237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1616AC-CE9B-A889-6A3C-EA9FE7214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4350" y="3340509"/>
            <a:ext cx="2900928" cy="34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23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65;p47" descr="border.png">
            <a:extLst>
              <a:ext uri="{FF2B5EF4-FFF2-40B4-BE49-F238E27FC236}">
                <a16:creationId xmlns:a16="http://schemas.microsoft.com/office/drawing/2014/main" id="{B96E0697-06A3-C1E9-DA17-312C750BAF8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8759952"/>
            <a:ext cx="18288000" cy="15270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73;p23">
            <a:extLst>
              <a:ext uri="{FF2B5EF4-FFF2-40B4-BE49-F238E27FC236}">
                <a16:creationId xmlns:a16="http://schemas.microsoft.com/office/drawing/2014/main" id="{C71B83F7-C5A2-F2A4-49DB-8DF5087AF3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75426" y="1058744"/>
            <a:ext cx="16842848" cy="15270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>
              <a:buSzPts val="5400"/>
            </a:pPr>
            <a:r>
              <a:rPr lang="en-US" b="1" dirty="0">
                <a:solidFill>
                  <a:srgbClr val="660066"/>
                </a:solidFill>
              </a:rPr>
              <a:t>Text Messaging Service Evaluations</a:t>
            </a:r>
            <a:br>
              <a:rPr lang="en-US" b="1" dirty="0">
                <a:solidFill>
                  <a:srgbClr val="660066"/>
                </a:solidFill>
              </a:rPr>
            </a:br>
            <a:endParaRPr sz="4000" b="1" dirty="0">
              <a:solidFill>
                <a:srgbClr val="660066"/>
              </a:solidFill>
            </a:endParaRPr>
          </a:p>
        </p:txBody>
      </p:sp>
      <p:sp>
        <p:nvSpPr>
          <p:cNvPr id="2" name="Google Shape;254;p10">
            <a:extLst>
              <a:ext uri="{FF2B5EF4-FFF2-40B4-BE49-F238E27FC236}">
                <a16:creationId xmlns:a16="http://schemas.microsoft.com/office/drawing/2014/main" id="{4EDB00BD-DEB6-32DB-75B9-C226D8EE2C41}"/>
              </a:ext>
            </a:extLst>
          </p:cNvPr>
          <p:cNvSpPr txBox="1"/>
          <p:nvPr/>
        </p:nvSpPr>
        <p:spPr>
          <a:xfrm>
            <a:off x="711953" y="2424785"/>
            <a:ext cx="9570186" cy="5539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4800" kern="0" dirty="0">
                <a:solidFill>
                  <a:srgbClr val="800080"/>
                </a:solidFill>
                <a:latin typeface="Corbel"/>
                <a:ea typeface="Corbel"/>
                <a:cs typeface="Corbel"/>
                <a:sym typeface="Corbel"/>
              </a:rPr>
              <a:t>Parents appreciate the weekly tips  &amp; reminders</a:t>
            </a:r>
          </a:p>
          <a:p>
            <a:pPr defTabSz="1828800">
              <a:buClr>
                <a:srgbClr val="000000"/>
              </a:buClr>
            </a:pPr>
            <a:endParaRPr lang="en-US" sz="2000" kern="0" dirty="0">
              <a:solidFill>
                <a:srgbClr val="800080"/>
              </a:solidFill>
              <a:latin typeface="Corbel"/>
              <a:ea typeface="Corbel"/>
              <a:cs typeface="Corbel"/>
              <a:sym typeface="Corbel"/>
            </a:endParaRPr>
          </a:p>
          <a:p>
            <a:pPr defTabSz="1828800">
              <a:buClr>
                <a:srgbClr val="000000"/>
              </a:buClr>
            </a:pPr>
            <a:r>
              <a:rPr lang="en-US" sz="4800" kern="0" dirty="0">
                <a:solidFill>
                  <a:srgbClr val="800080"/>
                </a:solidFill>
                <a:latin typeface="Corbel"/>
                <a:ea typeface="Corbel"/>
                <a:cs typeface="Corbel"/>
                <a:sym typeface="Corbel"/>
              </a:rPr>
              <a:t>Few disenroll from the service!</a:t>
            </a:r>
          </a:p>
          <a:p>
            <a:pPr defTabSz="1828800">
              <a:buClr>
                <a:srgbClr val="000000"/>
              </a:buClr>
            </a:pPr>
            <a:endParaRPr lang="en-US" sz="2000" kern="0" dirty="0">
              <a:solidFill>
                <a:srgbClr val="800080"/>
              </a:solidFill>
              <a:latin typeface="Corbel"/>
              <a:ea typeface="Corbel"/>
              <a:cs typeface="Corbel"/>
              <a:sym typeface="Corbel"/>
            </a:endParaRPr>
          </a:p>
          <a:p>
            <a:pPr defTabSz="1828800">
              <a:buClr>
                <a:srgbClr val="000000"/>
              </a:buClr>
            </a:pPr>
            <a:r>
              <a:rPr lang="en-US" sz="4800" kern="0" dirty="0">
                <a:solidFill>
                  <a:srgbClr val="800080"/>
                </a:solidFill>
                <a:latin typeface="Corbel"/>
                <a:ea typeface="Corbel"/>
                <a:cs typeface="Corbel"/>
                <a:sym typeface="Corbel"/>
              </a:rPr>
              <a:t>Currently, we have ~1,200 subscribers</a:t>
            </a:r>
          </a:p>
          <a:p>
            <a:pPr defTabSz="1828800">
              <a:buClr>
                <a:srgbClr val="000000"/>
              </a:buClr>
            </a:pPr>
            <a:endParaRPr lang="en-US" sz="2000" kern="0" dirty="0">
              <a:solidFill>
                <a:srgbClr val="800080"/>
              </a:solidFill>
              <a:latin typeface="Corbel"/>
              <a:ea typeface="Corbel"/>
              <a:cs typeface="Corbel"/>
              <a:sym typeface="Corbel"/>
            </a:endParaRPr>
          </a:p>
          <a:p>
            <a:pPr defTabSz="1828800">
              <a:buClr>
                <a:srgbClr val="000000"/>
              </a:buClr>
            </a:pPr>
            <a:r>
              <a:rPr lang="en-US" sz="4800" kern="0" dirty="0">
                <a:solidFill>
                  <a:srgbClr val="800080"/>
                </a:solidFill>
                <a:latin typeface="Corbel"/>
                <a:ea typeface="Corbel"/>
                <a:cs typeface="Corbel"/>
                <a:sym typeface="Corbel"/>
              </a:rPr>
              <a:t>Our 3 year goal = 20,000 subscribers</a:t>
            </a:r>
            <a:endParaRPr sz="4800" kern="0" dirty="0">
              <a:solidFill>
                <a:srgbClr val="800080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" name="Shape 444">
            <a:extLst>
              <a:ext uri="{FF2B5EF4-FFF2-40B4-BE49-F238E27FC236}">
                <a16:creationId xmlns:a16="http://schemas.microsoft.com/office/drawing/2014/main" id="{F9FD5B1C-22B5-EF00-DAD8-52CBB3E16C2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82140" y="2642399"/>
            <a:ext cx="7110916" cy="511541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17825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971" b="1234"/>
          <a:stretch>
            <a:fillRect/>
          </a:stretch>
        </p:blipFill>
        <p:spPr>
          <a:xfrm>
            <a:off x="14413077" y="195221"/>
            <a:ext cx="3657600" cy="10160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463542" y="9733156"/>
            <a:ext cx="7379219" cy="27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ts val="21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2" b="0" i="0" u="none" strike="noStrike" kern="1200" cap="none" spc="-7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Prepared by Care Transformation Collaborative of RI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0695" y="104525"/>
            <a:ext cx="5522906" cy="790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ts val="67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224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Announcements!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2B018C19-6F00-16B7-884E-EA1DD2087D97}"/>
              </a:ext>
            </a:extLst>
          </p:cNvPr>
          <p:cNvSpPr txBox="1"/>
          <p:nvPr/>
        </p:nvSpPr>
        <p:spPr>
          <a:xfrm>
            <a:off x="8630052" y="6990385"/>
            <a:ext cx="9075353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Register here: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https://bit.ly/CTCRIConference2024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0B0004020202020204" pitchFamily="34" charset="0"/>
              <a:ea typeface="Aptos" panose="020B0004020202020204" pitchFamily="34" charset="0"/>
              <a:cs typeface="+mn-cs"/>
            </a:endParaRP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17D0521-FF69-13C0-D8EA-03F54EA15C2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9459634"/>
            <a:ext cx="18288000" cy="819152"/>
            <a:chOff x="0" y="0"/>
            <a:chExt cx="24384000" cy="109220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47A3686-9001-5AF4-0A40-0B92B0710EAE}"/>
                </a:ext>
              </a:extLst>
            </p:cNvPr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444EBA2-98F1-F87F-1DF7-7073E63BACE8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9654585"/>
            <a:ext cx="18288000" cy="691634"/>
            <a:chOff x="0" y="0"/>
            <a:chExt cx="24384000" cy="92217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E93B8FC-1AC6-92CB-F30E-C6D2F5831B0E}"/>
                </a:ext>
              </a:extLst>
            </p:cNvPr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13">
            <a:extLst>
              <a:ext uri="{FF2B5EF4-FFF2-40B4-BE49-F238E27FC236}">
                <a16:creationId xmlns:a16="http://schemas.microsoft.com/office/drawing/2014/main" id="{AB151923-4C91-6B86-969E-2F554E59E05A}"/>
              </a:ext>
            </a:extLst>
          </p:cNvPr>
          <p:cNvSpPr txBox="1"/>
          <p:nvPr/>
        </p:nvSpPr>
        <p:spPr>
          <a:xfrm>
            <a:off x="5454389" y="9727885"/>
            <a:ext cx="7379219" cy="27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21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2" b="0" i="0" u="none" strike="noStrike" kern="1200" cap="none" spc="-7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Prepared by Care Transformation Collaborative of RI</a:t>
            </a:r>
          </a:p>
        </p:txBody>
      </p:sp>
      <p:pic>
        <p:nvPicPr>
          <p:cNvPr id="11" name="Picture 10" descr="A close-up of a business card&#10;&#10;Description automatically generated">
            <a:extLst>
              <a:ext uri="{FF2B5EF4-FFF2-40B4-BE49-F238E27FC236}">
                <a16:creationId xmlns:a16="http://schemas.microsoft.com/office/drawing/2014/main" id="{55724050-B2E2-3D02-B9A0-D10E1876A6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320" y="1978025"/>
            <a:ext cx="9634818" cy="4817409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ABC76F19-0CE3-533C-16B8-CABD087BE345}"/>
              </a:ext>
            </a:extLst>
          </p:cNvPr>
          <p:cNvSpPr txBox="1">
            <a:spLocks/>
          </p:cNvSpPr>
          <p:nvPr/>
        </p:nvSpPr>
        <p:spPr>
          <a:xfrm>
            <a:off x="313098" y="1750552"/>
            <a:ext cx="7850538" cy="67095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Join us for sessions on: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0B00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0" lvl="0" indent="-57150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Keynote: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AI in Healthcare: Pitfalls and Promises</a:t>
            </a:r>
          </a:p>
          <a:p>
            <a:pPr marL="571500" marR="0" lvl="0" indent="-57150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Building Trusted Relationships with Patients</a:t>
            </a:r>
          </a:p>
          <a:p>
            <a:pPr marL="571500" marR="0" lvl="0" indent="-57150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Engaging Behavioral Health Providers in Integrate Care: Building a sustainable IBH model with the use of a Supervisory Protocol</a:t>
            </a:r>
          </a:p>
          <a:p>
            <a:pPr marL="571500" marR="0" lvl="0" indent="-57150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Taking a Positive Sexual Health History</a:t>
            </a:r>
          </a:p>
          <a:p>
            <a:pPr marL="571500" marR="0" lvl="0" indent="-57150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Innovation in Expanding Integrated Behavioral Health Capacity in Pediatrics</a:t>
            </a:r>
          </a:p>
          <a:p>
            <a:pPr marL="571500" marR="0" lvl="0" indent="-57150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Advancing Health Equity for Young Children: Implementing Expanded Autism Assessment and Diagnosis in Pediatric Primary Care</a:t>
            </a:r>
          </a:p>
          <a:p>
            <a:pPr marL="571500" marR="0" lvl="0" indent="-57150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90 minute Special Session: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From Data to Equity: Improving LGBTQIA+ Health in RI</a:t>
            </a:r>
          </a:p>
          <a:p>
            <a:pPr marL="571500" marR="0" lvl="0" indent="-57150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AND MORE!!!!</a:t>
            </a:r>
          </a:p>
        </p:txBody>
      </p:sp>
    </p:spTree>
    <p:extLst>
      <p:ext uri="{BB962C8B-B14F-4D97-AF65-F5344CB8AC3E}">
        <p14:creationId xmlns:p14="http://schemas.microsoft.com/office/powerpoint/2010/main" val="18267453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829822" y="340206"/>
            <a:ext cx="16822748" cy="1988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ctr" anchorCtr="0">
            <a:noAutofit/>
          </a:bodyPr>
          <a:lstStyle/>
          <a:p>
            <a:pPr>
              <a:buSzPts val="5400"/>
            </a:pPr>
            <a:r>
              <a:rPr lang="en-US" sz="8100" b="1" dirty="0">
                <a:solidFill>
                  <a:srgbClr val="660066"/>
                </a:solidFill>
              </a:rPr>
              <a:t>Why Engage Primary Care Practices?</a:t>
            </a:r>
            <a:endParaRPr sz="8100" b="1" dirty="0">
              <a:solidFill>
                <a:srgbClr val="660066"/>
              </a:solidFill>
            </a:endParaRPr>
          </a:p>
        </p:txBody>
      </p:sp>
      <p:sp>
        <p:nvSpPr>
          <p:cNvPr id="195" name="Shape 195"/>
          <p:cNvSpPr txBox="1">
            <a:spLocks noGrp="1"/>
          </p:cNvSpPr>
          <p:nvPr>
            <p:ph type="body" idx="1"/>
          </p:nvPr>
        </p:nvSpPr>
        <p:spPr>
          <a:xfrm>
            <a:off x="635430" y="1922048"/>
            <a:ext cx="17241204" cy="74438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137138" rIns="137138" bIns="137138" anchor="t" anchorCtr="0">
            <a:noAutofit/>
          </a:bodyPr>
          <a:lstStyle/>
          <a:p>
            <a:pPr marL="0" indent="0">
              <a:spcBef>
                <a:spcPts val="1500"/>
              </a:spcBef>
              <a:buClr>
                <a:srgbClr val="660066"/>
              </a:buClr>
              <a:buSzPts val="2400"/>
              <a:buNone/>
            </a:pPr>
            <a:r>
              <a:rPr lang="en-US" sz="3600" dirty="0">
                <a:solidFill>
                  <a:srgbClr val="660066"/>
                </a:solidFill>
              </a:rPr>
              <a:t>Primary care teams can educate parents about </a:t>
            </a:r>
            <a:r>
              <a:rPr lang="en-US" sz="3600" b="1" dirty="0">
                <a:solidFill>
                  <a:srgbClr val="660066"/>
                </a:solidFill>
              </a:rPr>
              <a:t>The Greatest 8</a:t>
            </a:r>
            <a:r>
              <a:rPr lang="en-US" sz="3600" b="1" baseline="30000" dirty="0">
                <a:solidFill>
                  <a:srgbClr val="660066"/>
                </a:solidFill>
              </a:rPr>
              <a:t>TM</a:t>
            </a:r>
            <a:r>
              <a:rPr lang="en-US" sz="3600" b="1" dirty="0">
                <a:solidFill>
                  <a:srgbClr val="660066"/>
                </a:solidFill>
              </a:rPr>
              <a:t>  </a:t>
            </a:r>
            <a:r>
              <a:rPr lang="en-US" sz="3600" dirty="0">
                <a:solidFill>
                  <a:srgbClr val="660066"/>
                </a:solidFill>
              </a:rPr>
              <a:t>skills as part of your efforts to support children’s healthy development.  You are in a </a:t>
            </a:r>
            <a:r>
              <a:rPr lang="en-US" sz="3600" b="1" dirty="0">
                <a:solidFill>
                  <a:srgbClr val="660066"/>
                </a:solidFill>
              </a:rPr>
              <a:t>front-line position </a:t>
            </a:r>
            <a:r>
              <a:rPr lang="en-US" sz="3600" dirty="0">
                <a:solidFill>
                  <a:srgbClr val="660066"/>
                </a:solidFill>
              </a:rPr>
              <a:t>to:</a:t>
            </a:r>
          </a:p>
          <a:p>
            <a:pPr marL="685800" indent="-685800">
              <a:spcBef>
                <a:spcPts val="1500"/>
              </a:spcBef>
              <a:buClr>
                <a:srgbClr val="660066"/>
              </a:buClr>
              <a:buSzPts val="2400"/>
              <a:buFont typeface="+mj-lt"/>
              <a:buAutoNum type="arabicPeriod"/>
            </a:pPr>
            <a:r>
              <a:rPr lang="en-US" sz="3600" b="1" dirty="0">
                <a:solidFill>
                  <a:srgbClr val="660066"/>
                </a:solidFill>
              </a:rPr>
              <a:t>Identify need, model and promote healthy behaviors, </a:t>
            </a:r>
            <a:r>
              <a:rPr lang="en-US" sz="3600" dirty="0">
                <a:solidFill>
                  <a:srgbClr val="660066"/>
                </a:solidFill>
              </a:rPr>
              <a:t>and </a:t>
            </a:r>
            <a:r>
              <a:rPr lang="en-US" sz="3600" b="1" dirty="0">
                <a:solidFill>
                  <a:srgbClr val="660066"/>
                </a:solidFill>
              </a:rPr>
              <a:t>prevent crises</a:t>
            </a:r>
            <a:endParaRPr sz="3600" b="1" dirty="0">
              <a:solidFill>
                <a:srgbClr val="660066"/>
              </a:solidFill>
            </a:endParaRPr>
          </a:p>
          <a:p>
            <a:pPr marL="457200" indent="-457200">
              <a:spcBef>
                <a:spcPts val="1500"/>
              </a:spcBef>
              <a:buSzPts val="2400"/>
              <a:buFont typeface="+mj-lt"/>
              <a:buAutoNum type="arabicPeriod"/>
            </a:pPr>
            <a:endParaRPr sz="800" dirty="0">
              <a:solidFill>
                <a:srgbClr val="660066"/>
              </a:solidFill>
            </a:endParaRPr>
          </a:p>
          <a:p>
            <a:pPr marL="685800" indent="-685800">
              <a:spcBef>
                <a:spcPts val="1500"/>
              </a:spcBef>
              <a:buClr>
                <a:srgbClr val="660066"/>
              </a:buClr>
              <a:buSzPts val="2400"/>
              <a:buFont typeface="+mj-lt"/>
              <a:buAutoNum type="arabicPeriod"/>
            </a:pPr>
            <a:r>
              <a:rPr lang="en-US" sz="3600" b="1" dirty="0">
                <a:solidFill>
                  <a:srgbClr val="660066"/>
                </a:solidFill>
                <a:sym typeface="Calibri"/>
              </a:rPr>
              <a:t>Destigmatize seeking support</a:t>
            </a:r>
            <a:r>
              <a:rPr lang="en-US" sz="3600" dirty="0">
                <a:solidFill>
                  <a:srgbClr val="660066"/>
                </a:solidFill>
                <a:sym typeface="Calibri"/>
              </a:rPr>
              <a:t>, identify and link parents/                                       caregivers to available (local!) resources/ supports </a:t>
            </a:r>
          </a:p>
          <a:p>
            <a:pPr marL="457200" indent="-457200">
              <a:spcBef>
                <a:spcPts val="1500"/>
              </a:spcBef>
              <a:buClr>
                <a:srgbClr val="660066"/>
              </a:buClr>
              <a:buSzPts val="2400"/>
              <a:buFont typeface="+mj-lt"/>
              <a:buAutoNum type="arabicPeriod"/>
            </a:pPr>
            <a:endParaRPr lang="en-US" sz="800" dirty="0">
              <a:solidFill>
                <a:srgbClr val="660066"/>
              </a:solidFill>
            </a:endParaRPr>
          </a:p>
          <a:p>
            <a:pPr marL="685800" indent="-685800">
              <a:spcBef>
                <a:spcPts val="1500"/>
              </a:spcBef>
              <a:buClr>
                <a:srgbClr val="660066"/>
              </a:buClr>
              <a:buSzPts val="2400"/>
              <a:buFont typeface="+mj-lt"/>
              <a:buAutoNum type="arabicPeriod"/>
            </a:pPr>
            <a:r>
              <a:rPr lang="en-US" sz="3600" b="1" dirty="0">
                <a:solidFill>
                  <a:srgbClr val="660066"/>
                </a:solidFill>
                <a:sym typeface="Calibri"/>
              </a:rPr>
              <a:t>Empower parents/caregivers to play a greater role in their                                  children’s health mental health development</a:t>
            </a:r>
            <a:endParaRPr sz="3600" b="1" dirty="0">
              <a:solidFill>
                <a:srgbClr val="660066"/>
              </a:solidFill>
            </a:endParaRPr>
          </a:p>
          <a:p>
            <a:pPr marL="0" indent="0">
              <a:spcBef>
                <a:spcPts val="1500"/>
              </a:spcBef>
              <a:buSzPts val="1600"/>
              <a:buNone/>
            </a:pPr>
            <a:endParaRPr lang="en-US" sz="1500" dirty="0">
              <a:solidFill>
                <a:srgbClr val="660066"/>
              </a:solidFill>
            </a:endParaRPr>
          </a:p>
          <a:p>
            <a:pPr marL="0" indent="0">
              <a:spcBef>
                <a:spcPts val="1500"/>
              </a:spcBef>
              <a:buSzPts val="1600"/>
              <a:buNone/>
            </a:pPr>
            <a:r>
              <a:rPr lang="en-US" sz="3600" dirty="0">
                <a:solidFill>
                  <a:srgbClr val="660066"/>
                </a:solidFill>
              </a:rPr>
              <a:t>Parents/Caregivers often don’t know to ask questions about their child’s behavior – or TO WHOM? By opening the conversation on your end, parents learn they can come to you. </a:t>
            </a:r>
          </a:p>
          <a:p>
            <a:pPr marL="0" indent="0">
              <a:spcBef>
                <a:spcPts val="1500"/>
              </a:spcBef>
              <a:buSzPts val="1600"/>
              <a:buNone/>
            </a:pPr>
            <a:endParaRPr sz="2400" dirty="0"/>
          </a:p>
        </p:txBody>
      </p:sp>
      <p:pic>
        <p:nvPicPr>
          <p:cNvPr id="196" name="Shape 196" descr="bor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59952"/>
            <a:ext cx="18288000" cy="15270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val 4"/>
          <p:cNvSpPr/>
          <p:nvPr/>
        </p:nvSpPr>
        <p:spPr>
          <a:xfrm>
            <a:off x="16920626" y="9442124"/>
            <a:ext cx="307276" cy="30722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endParaRPr lang="en-US" sz="210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pic>
        <p:nvPicPr>
          <p:cNvPr id="2" name="Google Shape;423;p42" descr="Image result for doctor and child">
            <a:extLst>
              <a:ext uri="{FF2B5EF4-FFF2-40B4-BE49-F238E27FC236}">
                <a16:creationId xmlns:a16="http://schemas.microsoft.com/office/drawing/2014/main" id="{5182645B-2F0D-EFE1-99E4-82EB2EEEEE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276" t="3930" r="6667" b="10133"/>
          <a:stretch/>
        </p:blipFill>
        <p:spPr>
          <a:xfrm>
            <a:off x="12972082" y="4117378"/>
            <a:ext cx="4510008" cy="3301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"/>
          <p:cNvSpPr txBox="1">
            <a:spLocks noGrp="1"/>
          </p:cNvSpPr>
          <p:nvPr>
            <p:ph type="title"/>
          </p:nvPr>
        </p:nvSpPr>
        <p:spPr>
          <a:xfrm>
            <a:off x="1525822" y="547686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ctr" anchorCtr="0">
            <a:noAutofit/>
          </a:bodyPr>
          <a:lstStyle/>
          <a:p>
            <a:pPr algn="ctr">
              <a:buSzPts val="1350"/>
            </a:pPr>
            <a:r>
              <a:rPr lang="en-US" sz="10800" b="1" dirty="0">
                <a:solidFill>
                  <a:srgbClr val="660066"/>
                </a:solidFill>
              </a:rPr>
              <a:t>Help Us Spread the Word!</a:t>
            </a:r>
            <a:endParaRPr sz="10800" b="1" dirty="0"/>
          </a:p>
        </p:txBody>
      </p:sp>
      <p:pic>
        <p:nvPicPr>
          <p:cNvPr id="268" name="Google Shape;268;p12" descr="bor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59952"/>
            <a:ext cx="18288000" cy="1527048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2"/>
          <p:cNvSpPr txBox="1"/>
          <p:nvPr/>
        </p:nvSpPr>
        <p:spPr>
          <a:xfrm>
            <a:off x="0" y="7300251"/>
            <a:ext cx="18288000" cy="10001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ctr" defTabSz="1828800">
              <a:buClr>
                <a:srgbClr val="000000"/>
              </a:buClr>
            </a:pPr>
            <a:endParaRPr sz="21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algn="ctr" defTabSz="1828800">
              <a:buClr>
                <a:srgbClr val="000000"/>
              </a:buClr>
            </a:pPr>
            <a:r>
              <a:rPr lang="en-US" sz="3200" b="1" kern="0" dirty="0">
                <a:solidFill>
                  <a:srgbClr val="7030A0"/>
                </a:solidFill>
                <a:latin typeface="Corbel"/>
                <a:ea typeface="Corbel"/>
                <a:cs typeface="Corbel"/>
                <a:sym typeface="Corbel"/>
              </a:rPr>
              <a:t>For more info or to obtain promotional materials, contact Susan Orban at </a:t>
            </a:r>
            <a:r>
              <a:rPr lang="en-US" sz="3200" b="1" u="sng" kern="0" dirty="0">
                <a:solidFill>
                  <a:srgbClr val="FA770A"/>
                </a:solidFill>
                <a:latin typeface="Corbel"/>
                <a:ea typeface="Corbel"/>
                <a:cs typeface="Corbel"/>
                <a:sym typeface="Cor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wccc@washcokids.org</a:t>
            </a:r>
            <a:endParaRPr sz="3200" b="1" kern="0" dirty="0">
              <a:solidFill>
                <a:srgbClr val="FA770A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70" name="Google Shape;270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93997" y="2986750"/>
            <a:ext cx="9637050" cy="40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"/>
          <p:cNvSpPr txBox="1">
            <a:spLocks noGrp="1"/>
          </p:cNvSpPr>
          <p:nvPr>
            <p:ph type="title"/>
          </p:nvPr>
        </p:nvSpPr>
        <p:spPr>
          <a:xfrm>
            <a:off x="1014378" y="889580"/>
            <a:ext cx="15773400" cy="19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00" tIns="137100" rIns="137100" bIns="137100" anchor="ctr" anchorCtr="0">
            <a:noAutofit/>
          </a:bodyPr>
          <a:lstStyle/>
          <a:p>
            <a:pPr algn="ctr">
              <a:buSzPts val="1350"/>
            </a:pPr>
            <a:r>
              <a:rPr lang="en-US" sz="10800" b="1" dirty="0">
                <a:solidFill>
                  <a:srgbClr val="660066"/>
                </a:solidFill>
              </a:rPr>
              <a:t>Follow us on social media:</a:t>
            </a:r>
            <a:endParaRPr sz="10800" b="1" dirty="0"/>
          </a:p>
        </p:txBody>
      </p:sp>
      <p:pic>
        <p:nvPicPr>
          <p:cNvPr id="268" name="Google Shape;268;p12" descr="borde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59952"/>
            <a:ext cx="18288000" cy="1527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32854" y="3739626"/>
            <a:ext cx="5894652" cy="300431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E624AF-B89A-40AE-AD39-43D45AFEF336}"/>
              </a:ext>
            </a:extLst>
          </p:cNvPr>
          <p:cNvSpPr/>
          <p:nvPr/>
        </p:nvSpPr>
        <p:spPr>
          <a:xfrm>
            <a:off x="8578441" y="3543063"/>
            <a:ext cx="986858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2800" kern="0" dirty="0">
                <a:solidFill>
                  <a:srgbClr val="7030A0"/>
                </a:solidFill>
                <a:latin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https://www.facebook.com/Greatest8/</a:t>
            </a:r>
            <a:endParaRPr lang="en-US" sz="2800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  <a:p>
            <a:pPr defTabSz="1828800">
              <a:buClr>
                <a:srgbClr val="000000"/>
              </a:buClr>
            </a:pPr>
            <a:endParaRPr lang="en-US" sz="2800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  <a:p>
            <a:pPr defTabSz="1828800">
              <a:buClr>
                <a:srgbClr val="000000"/>
              </a:buClr>
            </a:pPr>
            <a:endParaRPr lang="en-US" sz="2800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  <a:p>
            <a:pPr defTabSz="1828800">
              <a:buClr>
                <a:srgbClr val="000000"/>
              </a:buClr>
            </a:pPr>
            <a:r>
              <a:rPr lang="en-US" sz="2800" kern="0" dirty="0">
                <a:solidFill>
                  <a:srgbClr val="7030A0"/>
                </a:solidFill>
                <a:latin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https://www.instagram.com/thegreatesteight/</a:t>
            </a:r>
            <a:r>
              <a:rPr lang="en-US" sz="28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</a:p>
          <a:p>
            <a:pPr defTabSz="1828800">
              <a:buClr>
                <a:srgbClr val="000000"/>
              </a:buClr>
            </a:pPr>
            <a:endParaRPr lang="en-US" sz="2800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  <a:p>
            <a:pPr defTabSz="1828800">
              <a:buClr>
                <a:srgbClr val="000000"/>
              </a:buClr>
            </a:pPr>
            <a:endParaRPr lang="en-US" sz="2800" kern="0" dirty="0">
              <a:solidFill>
                <a:srgbClr val="7030A0"/>
              </a:solidFill>
              <a:latin typeface="Arial"/>
              <a:cs typeface="Arial"/>
              <a:sym typeface="Arial"/>
            </a:endParaRPr>
          </a:p>
          <a:p>
            <a:pPr defTabSz="1828800">
              <a:buClr>
                <a:srgbClr val="000000"/>
              </a:buClr>
            </a:pPr>
            <a:r>
              <a:rPr lang="en-US" sz="2800" kern="0" dirty="0">
                <a:solidFill>
                  <a:srgbClr val="7030A0"/>
                </a:solidFill>
                <a:latin typeface="Arial"/>
                <a:cs typeface="Arial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https://www.linkedin.com/company/the-greatest-8</a:t>
            </a:r>
            <a:r>
              <a:rPr lang="en-US" sz="2800" kern="0" dirty="0">
                <a:solidFill>
                  <a:srgbClr val="7030A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026" name="Picture 2" descr="https://thegreatest8.org/wp-content/uploads/2022/01/f_logo_RGB-Blue_58-1-48x48.png">
            <a:extLst>
              <a:ext uri="{FF2B5EF4-FFF2-40B4-BE49-F238E27FC236}">
                <a16:creationId xmlns:a16="http://schemas.microsoft.com/office/drawing/2014/main" id="{DDA99E6D-37CA-4A6D-9837-5B4D6258A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6954" y="3384448"/>
            <a:ext cx="9144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thegreatest8.org/wp-content/uploads/2022/01/LI-In-Bug-48x41.png">
            <a:extLst>
              <a:ext uri="{FF2B5EF4-FFF2-40B4-BE49-F238E27FC236}">
                <a16:creationId xmlns:a16="http://schemas.microsoft.com/office/drawing/2014/main" id="{FAA0DAA2-E445-4CED-BEDD-803F13ACD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316" y="4740627"/>
            <a:ext cx="914400" cy="78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thegreatest8.org/wp-content/uploads/2022/01/1200px-Instagram_logo_2016.svg_-48x48.png">
            <a:extLst>
              <a:ext uri="{FF2B5EF4-FFF2-40B4-BE49-F238E27FC236}">
                <a16:creationId xmlns:a16="http://schemas.microsoft.com/office/drawing/2014/main" id="{2B5F3D81-8614-4EC5-BACB-D27339DF8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316" y="6028144"/>
            <a:ext cx="789676" cy="7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163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r="971" b="1234"/>
          <a:stretch>
            <a:fillRect/>
          </a:stretch>
        </p:blipFill>
        <p:spPr>
          <a:xfrm>
            <a:off x="14413077" y="195220"/>
            <a:ext cx="3657600" cy="1016000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9595366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348742" y="9727885"/>
            <a:ext cx="3931920" cy="44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71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5/12/2022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235943" y="9727885"/>
            <a:ext cx="3931920" cy="44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ts val="2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71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‹#›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63542" y="9733155"/>
            <a:ext cx="7379218" cy="44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16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1" b="0" i="0" u="none" strike="noStrike" kern="1200" cap="none" spc="-7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Prepared by Care Transformation Collaborative of RI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3"/>
          <a:srcRect l="51361" t="23055" r="2327" b="13612"/>
          <a:stretch>
            <a:fillRect/>
          </a:stretch>
        </p:blipFill>
        <p:spPr>
          <a:xfrm>
            <a:off x="13449" y="2433918"/>
            <a:ext cx="18288204" cy="703393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348740" y="1074921"/>
            <a:ext cx="15590522" cy="6747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29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900" b="0" i="0" u="none" strike="noStrike" kern="1200" cap="none" spc="-195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 Bold"/>
                <a:ea typeface="+mn-ea"/>
                <a:cs typeface="+mn-cs"/>
              </a:rPr>
              <a:t>THANK YOU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64075" y="2865601"/>
            <a:ext cx="15590522" cy="39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-1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 </a:t>
            </a:r>
            <a:r>
              <a:rPr kumimoji="0" lang="en-US" sz="2801" b="0" i="0" u="sng" strike="noStrike" kern="1200" cap="none" spc="-1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www.ctc-ri.org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/>
          <a:srcRect r="2940" b="2940"/>
          <a:stretch>
            <a:fillRect/>
          </a:stretch>
        </p:blipFill>
        <p:spPr>
          <a:xfrm>
            <a:off x="1348740" y="3500407"/>
            <a:ext cx="574191" cy="574191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5"/>
          <a:srcRect r="8897" b="8897"/>
          <a:stretch>
            <a:fillRect/>
          </a:stretch>
        </p:blipFill>
        <p:spPr>
          <a:xfrm>
            <a:off x="16557387" y="-1419432"/>
            <a:ext cx="138840" cy="138840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/>
          <a:srcRect r="1176" b="1176"/>
          <a:stretch>
            <a:fillRect/>
          </a:stretch>
        </p:blipFill>
        <p:spPr>
          <a:xfrm>
            <a:off x="1405218" y="2784158"/>
            <a:ext cx="517713" cy="529423"/>
          </a:xfrm>
          <a:prstGeom prst="rect">
            <a:avLst/>
          </a:prstGeom>
        </p:spPr>
      </p:pic>
      <p:sp>
        <p:nvSpPr>
          <p:cNvPr id="20" name="TextBox 20"/>
          <p:cNvSpPr txBox="1"/>
          <p:nvPr/>
        </p:nvSpPr>
        <p:spPr>
          <a:xfrm>
            <a:off x="1922931" y="3604234"/>
            <a:ext cx="15590522" cy="39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0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0" i="0" u="none" strike="noStrike" kern="1200" cap="none" spc="-1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 </a:t>
            </a:r>
            <a:r>
              <a:rPr kumimoji="0" lang="en-US" sz="2801" b="0" i="0" u="sng" strike="noStrike" kern="1200" cap="none" spc="-111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CTC-RI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r="971" b="1234"/>
          <a:stretch>
            <a:fillRect/>
          </a:stretch>
        </p:blipFill>
        <p:spPr>
          <a:xfrm>
            <a:off x="14413077" y="195221"/>
            <a:ext cx="3657600" cy="1016000"/>
          </a:xfrm>
          <a:prstGeom prst="rect">
            <a:avLst/>
          </a:prstGeom>
        </p:spPr>
      </p:pic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463542" y="9733156"/>
            <a:ext cx="7379219" cy="27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ts val="21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2" b="0" i="0" u="none" strike="noStrike" kern="1200" cap="none" spc="-7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Prepared by Care Transformation Collaborative of RI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20695" y="104525"/>
            <a:ext cx="5522906" cy="790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ts val="672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224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Announcements!</a:t>
            </a:r>
          </a:p>
        </p:txBody>
      </p:sp>
      <p:grpSp>
        <p:nvGrpSpPr>
          <p:cNvPr id="2" name="Group 2">
            <a:extLst>
              <a:ext uri="{FF2B5EF4-FFF2-40B4-BE49-F238E27FC236}">
                <a16:creationId xmlns:a16="http://schemas.microsoft.com/office/drawing/2014/main" id="{F17D0521-FF69-13C0-D8EA-03F54EA15C26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9459634"/>
            <a:ext cx="18288000" cy="819152"/>
            <a:chOff x="0" y="0"/>
            <a:chExt cx="24384000" cy="1092202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47A3686-9001-5AF4-0A40-0B92B0710EAE}"/>
                </a:ext>
              </a:extLst>
            </p:cNvPr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>
            <a:extLst>
              <a:ext uri="{FF2B5EF4-FFF2-40B4-BE49-F238E27FC236}">
                <a16:creationId xmlns:a16="http://schemas.microsoft.com/office/drawing/2014/main" id="{C444EBA2-98F1-F87F-1DF7-7073E63BACE8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9654585"/>
            <a:ext cx="18288000" cy="691634"/>
            <a:chOff x="0" y="0"/>
            <a:chExt cx="24384000" cy="92217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E93B8FC-1AC6-92CB-F30E-C6D2F5831B0E}"/>
                </a:ext>
              </a:extLst>
            </p:cNvPr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TextBox 13">
            <a:extLst>
              <a:ext uri="{FF2B5EF4-FFF2-40B4-BE49-F238E27FC236}">
                <a16:creationId xmlns:a16="http://schemas.microsoft.com/office/drawing/2014/main" id="{AB151923-4C91-6B86-969E-2F554E59E05A}"/>
              </a:ext>
            </a:extLst>
          </p:cNvPr>
          <p:cNvSpPr txBox="1"/>
          <p:nvPr/>
        </p:nvSpPr>
        <p:spPr>
          <a:xfrm>
            <a:off x="5454389" y="9727885"/>
            <a:ext cx="7379219" cy="2712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ts val="216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2" b="0" i="0" u="none" strike="noStrike" kern="1200" cap="none" spc="-7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Prepared by Care Transformation Collaborative of RI</a:t>
            </a:r>
          </a:p>
        </p:txBody>
      </p:sp>
      <p:pic>
        <p:nvPicPr>
          <p:cNvPr id="1026" name="Picture 2" descr="Bemidji Pioneer website features new announcements page">
            <a:extLst>
              <a:ext uri="{FF2B5EF4-FFF2-40B4-BE49-F238E27FC236}">
                <a16:creationId xmlns:a16="http://schemas.microsoft.com/office/drawing/2014/main" id="{4A21EDB6-FB2C-7AE5-01DD-F3499B010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87312">
            <a:off x="11188113" y="3863581"/>
            <a:ext cx="6721286" cy="448085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9">
            <a:extLst>
              <a:ext uri="{FF2B5EF4-FFF2-40B4-BE49-F238E27FC236}">
                <a16:creationId xmlns:a16="http://schemas.microsoft.com/office/drawing/2014/main" id="{7C54D3B8-AE30-1C28-3938-C5E49CD6DCEE}"/>
              </a:ext>
            </a:extLst>
          </p:cNvPr>
          <p:cNvSpPr txBox="1"/>
          <p:nvPr/>
        </p:nvSpPr>
        <p:spPr>
          <a:xfrm>
            <a:off x="271017" y="1437896"/>
            <a:ext cx="15273615" cy="1600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September 13 -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PCP Specialist Forum: Improved Patient Care and Lower Costs Through Better Primary Care-Specialist Alignment: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https://ctc-ri.zoom.us/meeting/register/tZUqdeCqrT0sGN0bQMf5VdMBLCx9PRh0zl2F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 Display" panose="020B0004020202020204" pitchFamily="34" charset="0"/>
              <a:ea typeface="Aptos" panose="020B0004020202020204" pitchFamily="34" charset="0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86A4F9B-8557-ACFD-F9F4-39E4F57A50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11400" y="1437896"/>
            <a:ext cx="1668832" cy="1600438"/>
          </a:xfrm>
          <a:prstGeom prst="rect">
            <a:avLst/>
          </a:prstGeom>
        </p:spPr>
      </p:pic>
      <p:sp>
        <p:nvSpPr>
          <p:cNvPr id="10" name="TextBox 19">
            <a:extLst>
              <a:ext uri="{FF2B5EF4-FFF2-40B4-BE49-F238E27FC236}">
                <a16:creationId xmlns:a16="http://schemas.microsoft.com/office/drawing/2014/main" id="{D6C5127B-748E-6AB6-E330-51BEC2C6A4CB}"/>
              </a:ext>
            </a:extLst>
          </p:cNvPr>
          <p:cNvSpPr txBox="1">
            <a:spLocks/>
          </p:cNvSpPr>
          <p:nvPr/>
        </p:nvSpPr>
        <p:spPr>
          <a:xfrm>
            <a:off x="271017" y="7122310"/>
            <a:ext cx="10399705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Clinical Strategy Meeting: Sept 20, 2024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TSans"/>
                <a:ea typeface="+mn-ea"/>
                <a:cs typeface="+mn-cs"/>
              </a:rPr>
              <a:t>Addressing Alcohol Use Disorder Among Patients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Email Michelle Mooney to join: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  <a:hlinkClick r:id="rId7"/>
              </a:rPr>
              <a:t>mmooney@ctc-ri.org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 </a:t>
            </a:r>
          </a:p>
        </p:txBody>
      </p:sp>
      <p:sp>
        <p:nvSpPr>
          <p:cNvPr id="11" name="TextBox 19">
            <a:extLst>
              <a:ext uri="{FF2B5EF4-FFF2-40B4-BE49-F238E27FC236}">
                <a16:creationId xmlns:a16="http://schemas.microsoft.com/office/drawing/2014/main" id="{7F6519DA-57C9-B219-CBBC-20924B270393}"/>
              </a:ext>
            </a:extLst>
          </p:cNvPr>
          <p:cNvSpPr txBox="1">
            <a:spLocks/>
          </p:cNvSpPr>
          <p:nvPr/>
        </p:nvSpPr>
        <p:spPr>
          <a:xfrm>
            <a:off x="271017" y="3408928"/>
            <a:ext cx="10639819" cy="3139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Sept 17: Best Practices in Team Base Care: Strengthening Collaboration Between Pediatric Practices and School Nurses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Register here: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  <a:hlinkClick r:id="rId8"/>
              </a:rPr>
              <a:t>https://ctc-ri.zoom.us/meeting/register/tZ0qceuurzIiGtYP4VNxnkCGUHBJS8SVQUsZ#/registration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0B0004020202020204" pitchFamily="34" charset="0"/>
                <a:ea typeface="Aptos" panose="020B0004020202020204" pitchFamily="34" charset="0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06615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13077" y="195220"/>
            <a:ext cx="3657600" cy="1016000"/>
          </a:xfrm>
          <a:custGeom>
            <a:avLst/>
            <a:gdLst/>
            <a:ahLst/>
            <a:cxnLst/>
            <a:rect l="l" t="t" r="r" b="b"/>
            <a:pathLst>
              <a:path w="3657600" h="1016000">
                <a:moveTo>
                  <a:pt x="0" y="0"/>
                </a:moveTo>
                <a:lnTo>
                  <a:pt x="3657600" y="0"/>
                </a:lnTo>
                <a:lnTo>
                  <a:pt x="36576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80" b="-12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-15922" y="9600128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566623" y="3764096"/>
            <a:ext cx="7116602" cy="2746578"/>
            <a:chOff x="0" y="0"/>
            <a:chExt cx="9488803" cy="366210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9488803" cy="3662103"/>
              <a:chOff x="0" y="0"/>
              <a:chExt cx="1874331" cy="72337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874332" cy="723378"/>
              </a:xfrm>
              <a:custGeom>
                <a:avLst/>
                <a:gdLst/>
                <a:ahLst/>
                <a:cxnLst/>
                <a:rect l="l" t="t" r="r" b="b"/>
                <a:pathLst>
                  <a:path w="1874332" h="723378">
                    <a:moveTo>
                      <a:pt x="55481" y="0"/>
                    </a:moveTo>
                    <a:lnTo>
                      <a:pt x="1818850" y="0"/>
                    </a:lnTo>
                    <a:cubicBezTo>
                      <a:pt x="1849492" y="0"/>
                      <a:pt x="1874332" y="24840"/>
                      <a:pt x="1874332" y="55481"/>
                    </a:cubicBezTo>
                    <a:lnTo>
                      <a:pt x="1874332" y="667897"/>
                    </a:lnTo>
                    <a:cubicBezTo>
                      <a:pt x="1874332" y="698539"/>
                      <a:pt x="1849492" y="723378"/>
                      <a:pt x="1818850" y="723378"/>
                    </a:cubicBezTo>
                    <a:lnTo>
                      <a:pt x="55481" y="723378"/>
                    </a:lnTo>
                    <a:cubicBezTo>
                      <a:pt x="24840" y="723378"/>
                      <a:pt x="0" y="698539"/>
                      <a:pt x="0" y="667897"/>
                    </a:cubicBezTo>
                    <a:lnTo>
                      <a:pt x="0" y="55481"/>
                    </a:lnTo>
                    <a:cubicBezTo>
                      <a:pt x="0" y="24840"/>
                      <a:pt x="24840" y="0"/>
                      <a:pt x="55481" y="0"/>
                    </a:cubicBezTo>
                    <a:close/>
                  </a:path>
                </a:pathLst>
              </a:custGeom>
              <a:solidFill>
                <a:srgbClr val="7293BA">
                  <a:alpha val="6862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1874331" cy="7233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1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418509" y="257522"/>
              <a:ext cx="8718153" cy="3147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Lauren Landry, LCSW,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Family Specialist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Stacey Nickerson,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Practice Manager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Raymond Zarlengo, MD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Denise Green, RN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Cynthia Lover, LICSW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Jenn Cioffi,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Data Specialist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13819181" y="890588"/>
            <a:ext cx="4468819" cy="1647877"/>
          </a:xfrm>
          <a:custGeom>
            <a:avLst/>
            <a:gdLst/>
            <a:ahLst/>
            <a:cxnLst/>
            <a:rect l="l" t="t" r="r" b="b"/>
            <a:pathLst>
              <a:path w="4468819" h="1647877">
                <a:moveTo>
                  <a:pt x="0" y="0"/>
                </a:moveTo>
                <a:lnTo>
                  <a:pt x="4468819" y="0"/>
                </a:lnTo>
                <a:lnTo>
                  <a:pt x="4468819" y="1647877"/>
                </a:lnTo>
                <a:lnTo>
                  <a:pt x="0" y="16478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6371396" y="9817358"/>
            <a:ext cx="5545208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Prepared by Care Transformation Collaborative of RI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2901" y="242845"/>
            <a:ext cx="16211954" cy="7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4"/>
              </a:lnSpc>
            </a:pPr>
            <a:r>
              <a:rPr lang="en-US" sz="5096" spc="-203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Coastal Toll Gate Pediatrics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802474" y="1587268"/>
            <a:ext cx="2568922" cy="646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Warwick, RI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21156" y="2969076"/>
            <a:ext cx="4617393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Team Members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22259" y="6607639"/>
            <a:ext cx="11798341" cy="26383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01"/>
              </a:lnSpc>
            </a:pPr>
            <a:r>
              <a:rPr lang="en-US" sz="2715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PDSA: </a:t>
            </a:r>
          </a:p>
          <a:p>
            <a:pPr marL="521536" lvl="1" indent="-260768" algn="l">
              <a:lnSpc>
                <a:spcPts val="3381"/>
              </a:lnSpc>
              <a:buAutoNum type="arabicPeriod"/>
            </a:pPr>
            <a:r>
              <a:rPr lang="en-US" sz="241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AIM: to increase the number of patients who are connected to resources</a:t>
            </a:r>
          </a:p>
          <a:p>
            <a:pPr marL="1043072" lvl="2" indent="-347691" algn="l">
              <a:lnSpc>
                <a:spcPts val="3381"/>
              </a:lnSpc>
              <a:buAutoNum type="alphaLcPeriod"/>
            </a:pPr>
            <a:r>
              <a:rPr lang="en-US" sz="241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Challenge: FS doesn’t always see the SDOH screening in real time</a:t>
            </a:r>
          </a:p>
          <a:p>
            <a:pPr marL="521536" lvl="1" indent="-260768" algn="l">
              <a:lnSpc>
                <a:spcPts val="3381"/>
              </a:lnSpc>
              <a:buAutoNum type="arabicPeriod"/>
            </a:pPr>
            <a:r>
              <a:rPr lang="en-US" sz="241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Baseline 17 out of 77 (22%); final 45 out of 134 (34%) </a:t>
            </a:r>
          </a:p>
          <a:p>
            <a:pPr marL="521536" lvl="1" indent="-260768" algn="l">
              <a:lnSpc>
                <a:spcPts val="3381"/>
              </a:lnSpc>
              <a:buAutoNum type="arabicPeriod"/>
            </a:pPr>
            <a:r>
              <a:rPr lang="en-US" sz="241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Method: increasing awareness of families that this is an option</a:t>
            </a:r>
          </a:p>
          <a:p>
            <a:pPr marL="521536" lvl="1" indent="-260768" algn="l">
              <a:lnSpc>
                <a:spcPts val="3381"/>
              </a:lnSpc>
              <a:buAutoNum type="arabicPeriod"/>
            </a:pPr>
            <a:r>
              <a:rPr lang="en-US" sz="241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Note:  all patients who indicate a need and want support receive support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9636641" y="2392787"/>
            <a:ext cx="7796874" cy="4407971"/>
            <a:chOff x="0" y="-85725"/>
            <a:chExt cx="10395832" cy="5877293"/>
          </a:xfrm>
        </p:grpSpPr>
        <p:sp>
          <p:nvSpPr>
            <p:cNvPr id="20" name="TextBox 20"/>
            <p:cNvSpPr txBox="1"/>
            <p:nvPr/>
          </p:nvSpPr>
          <p:spPr>
            <a:xfrm>
              <a:off x="0" y="1043261"/>
              <a:ext cx="10395832" cy="47483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134 enrolled in DULCE; 48 graduated 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127 (94%) received WCV on time 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269 (75%) of WCV CHW/FS attends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All patients screened for SDOH – no exact data 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45 (34%) needed support</a:t>
              </a:r>
            </a:p>
            <a:p>
              <a:pPr marL="996949" lvl="2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100% received support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Family surveys – 3 received 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53 organizations available for referral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7197073" cy="1031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80"/>
                </a:lnSpc>
              </a:pPr>
              <a:r>
                <a:rPr lang="en-US" sz="470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Enrollment Data*: 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282390" y="1028700"/>
            <a:ext cx="3151017" cy="1839765"/>
          </a:xfrm>
          <a:custGeom>
            <a:avLst/>
            <a:gdLst/>
            <a:ahLst/>
            <a:cxnLst/>
            <a:rect l="l" t="t" r="r" b="b"/>
            <a:pathLst>
              <a:path w="3151017" h="1839765">
                <a:moveTo>
                  <a:pt x="0" y="0"/>
                </a:moveTo>
                <a:lnTo>
                  <a:pt x="3151017" y="0"/>
                </a:lnTo>
                <a:lnTo>
                  <a:pt x="3151017" y="1839765"/>
                </a:lnTo>
                <a:lnTo>
                  <a:pt x="0" y="18397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3539" t="-5049" r="-12933" b="-807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3642925" y="8836025"/>
            <a:ext cx="4078452" cy="4193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*Through July 19, 2024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13077" y="195220"/>
            <a:ext cx="3657600" cy="1016000"/>
          </a:xfrm>
          <a:custGeom>
            <a:avLst/>
            <a:gdLst/>
            <a:ahLst/>
            <a:cxnLst/>
            <a:rect l="l" t="t" r="r" b="b"/>
            <a:pathLst>
              <a:path w="3657600" h="1016000">
                <a:moveTo>
                  <a:pt x="0" y="0"/>
                </a:moveTo>
                <a:lnTo>
                  <a:pt x="3657600" y="0"/>
                </a:lnTo>
                <a:lnTo>
                  <a:pt x="36576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80" b="-12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9595366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68944" y="3059715"/>
            <a:ext cx="8675823" cy="3543632"/>
            <a:chOff x="0" y="-232829"/>
            <a:chExt cx="11475348" cy="4936332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-232829"/>
              <a:ext cx="11475348" cy="4936332"/>
              <a:chOff x="0" y="-45991"/>
              <a:chExt cx="2266735" cy="97507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7673" y="-45991"/>
                <a:ext cx="2259062" cy="929087"/>
              </a:xfrm>
              <a:custGeom>
                <a:avLst/>
                <a:gdLst/>
                <a:ahLst/>
                <a:cxnLst/>
                <a:rect l="l" t="t" r="r" b="b"/>
                <a:pathLst>
                  <a:path w="2259062" h="929087">
                    <a:moveTo>
                      <a:pt x="46032" y="0"/>
                    </a:moveTo>
                    <a:lnTo>
                      <a:pt x="2213030" y="0"/>
                    </a:lnTo>
                    <a:cubicBezTo>
                      <a:pt x="2238453" y="0"/>
                      <a:pt x="2259062" y="20609"/>
                      <a:pt x="2259062" y="46032"/>
                    </a:cubicBezTo>
                    <a:lnTo>
                      <a:pt x="2259062" y="883055"/>
                    </a:lnTo>
                    <a:cubicBezTo>
                      <a:pt x="2259062" y="908478"/>
                      <a:pt x="2238453" y="929087"/>
                      <a:pt x="2213030" y="929087"/>
                    </a:cubicBezTo>
                    <a:lnTo>
                      <a:pt x="46032" y="929087"/>
                    </a:lnTo>
                    <a:cubicBezTo>
                      <a:pt x="20609" y="929087"/>
                      <a:pt x="0" y="908478"/>
                      <a:pt x="0" y="883055"/>
                    </a:cubicBezTo>
                    <a:lnTo>
                      <a:pt x="0" y="46032"/>
                    </a:lnTo>
                    <a:cubicBezTo>
                      <a:pt x="0" y="20609"/>
                      <a:pt x="20609" y="0"/>
                      <a:pt x="46032" y="0"/>
                    </a:cubicBezTo>
                    <a:close/>
                  </a:path>
                </a:pathLst>
              </a:custGeom>
              <a:solidFill>
                <a:srgbClr val="7293BA">
                  <a:alpha val="6862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2259062" cy="92908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1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504412" y="257523"/>
              <a:ext cx="10405872" cy="38911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105"/>
                </a:lnSpc>
              </a:pPr>
              <a:r>
                <a:rPr lang="en-US" sz="2700" spc="-105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Lizeth Garcia Garcia, CCHW, </a:t>
              </a:r>
              <a:r>
                <a:rPr lang="en-US" sz="2700" spc="-105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Family Specialist 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Jennifer Jencks, LICSW, PhD, </a:t>
              </a:r>
              <a:r>
                <a:rPr lang="en-US" sz="2700" spc="-105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Manager of Peds SW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Carol Lewis, MD, </a:t>
              </a:r>
              <a:r>
                <a:rPr lang="en-US" sz="2700" spc="-105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Director, Refugee Health Program &amp; Clinician Educator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Joel Guzman, CCHW, </a:t>
              </a:r>
              <a:r>
                <a:rPr lang="en-US" sz="2700" spc="-105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CHW Supervisor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 dirty="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Laudine Koster, BSW, </a:t>
              </a:r>
              <a:r>
                <a:rPr lang="en-US" sz="2700" spc="-105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Program Coordinator</a:t>
              </a:r>
            </a:p>
            <a:p>
              <a:pPr algn="ctr">
                <a:lnSpc>
                  <a:spcPts val="3105"/>
                </a:lnSpc>
              </a:pPr>
              <a:endParaRPr lang="en-US" sz="2700" spc="-10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endParaRP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71396" y="9817358"/>
            <a:ext cx="5545208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Prepared by Care Transformation Collaborative of RI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901" y="242845"/>
            <a:ext cx="8463496" cy="7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4"/>
              </a:lnSpc>
            </a:pPr>
            <a:r>
              <a:rPr lang="en-US" sz="5096" spc="-203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Hasbro Children’s Hospital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50586" y="1483352"/>
            <a:ext cx="2931021" cy="596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Providence, RI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1828" y="2328638"/>
            <a:ext cx="4617393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Team Members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71828" y="6807597"/>
            <a:ext cx="14287172" cy="25173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801"/>
              </a:lnSpc>
            </a:pPr>
            <a:r>
              <a:rPr lang="en-US" sz="2715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PDSA: </a:t>
            </a:r>
          </a:p>
          <a:p>
            <a:pPr marL="499947" lvl="1" indent="-249973" algn="l">
              <a:lnSpc>
                <a:spcPts val="3241"/>
              </a:lnSpc>
              <a:buAutoNum type="arabicPeriod"/>
            </a:pPr>
            <a:r>
              <a:rPr lang="en-US" sz="2315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Aim:</a:t>
            </a:r>
            <a:r>
              <a:rPr lang="en-US" sz="231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90% of WCVs are attended by Lizeth</a:t>
            </a:r>
          </a:p>
          <a:p>
            <a:pPr marL="499947" lvl="1" indent="-249973" algn="l">
              <a:lnSpc>
                <a:spcPts val="3241"/>
              </a:lnSpc>
              <a:buAutoNum type="arabicPeriod"/>
            </a:pPr>
            <a:r>
              <a:rPr lang="en-US" sz="2315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Challenges</a:t>
            </a:r>
            <a:r>
              <a:rPr lang="en-US" sz="231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: 2 babies scheduled at the same time; some babies scheduled on Saturdays; large number of Residents/trainees</a:t>
            </a:r>
          </a:p>
          <a:p>
            <a:pPr marL="499947" lvl="1" indent="-249973" algn="l">
              <a:lnSpc>
                <a:spcPts val="3241"/>
              </a:lnSpc>
              <a:buAutoNum type="arabicPeriod"/>
            </a:pPr>
            <a:r>
              <a:rPr lang="en-US" sz="2315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Method: </a:t>
            </a:r>
            <a:r>
              <a:rPr lang="en-US" sz="231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Lizeth tracks appointments herself so she knows when they are coming up, attends morning huddles, prioritizes WCVs above other appointments; new residents being trained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9829800" y="2813606"/>
            <a:ext cx="7630954" cy="3959131"/>
            <a:chOff x="0" y="-85725"/>
            <a:chExt cx="10174605" cy="5278840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043262"/>
              <a:ext cx="10174605" cy="4149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37 enrolled in DULCE (current)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8 graduated (current)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59 (89%) WCVs on time 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51 (77%) of WCV CHW/FS attends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28 (93%) screened for SDOH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27 (90%) received support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Family surveys not rec’d yet 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7043917" cy="1031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80"/>
                </a:lnSpc>
              </a:pPr>
              <a:r>
                <a:rPr lang="en-US" sz="470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Enrollment Data*: 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4978926" y="8863298"/>
            <a:ext cx="309175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*As of Sept 2024</a:t>
            </a:r>
          </a:p>
        </p:txBody>
      </p:sp>
      <p:sp>
        <p:nvSpPr>
          <p:cNvPr id="22" name="Freeform 22"/>
          <p:cNvSpPr/>
          <p:nvPr/>
        </p:nvSpPr>
        <p:spPr>
          <a:xfrm>
            <a:off x="282390" y="1028700"/>
            <a:ext cx="4168196" cy="1051551"/>
          </a:xfrm>
          <a:custGeom>
            <a:avLst/>
            <a:gdLst/>
            <a:ahLst/>
            <a:cxnLst/>
            <a:rect l="l" t="t" r="r" b="b"/>
            <a:pathLst>
              <a:path w="4168196" h="1051551">
                <a:moveTo>
                  <a:pt x="0" y="0"/>
                </a:moveTo>
                <a:lnTo>
                  <a:pt x="4168196" y="0"/>
                </a:lnTo>
                <a:lnTo>
                  <a:pt x="4168196" y="1051551"/>
                </a:lnTo>
                <a:lnTo>
                  <a:pt x="0" y="1051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3819181" y="890588"/>
            <a:ext cx="4468819" cy="1647877"/>
          </a:xfrm>
          <a:custGeom>
            <a:avLst/>
            <a:gdLst/>
            <a:ahLst/>
            <a:cxnLst/>
            <a:rect l="l" t="t" r="r" b="b"/>
            <a:pathLst>
              <a:path w="4468819" h="1647877">
                <a:moveTo>
                  <a:pt x="0" y="0"/>
                </a:moveTo>
                <a:lnTo>
                  <a:pt x="4468819" y="0"/>
                </a:lnTo>
                <a:lnTo>
                  <a:pt x="4468819" y="1647877"/>
                </a:lnTo>
                <a:lnTo>
                  <a:pt x="0" y="1647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13077" y="195220"/>
            <a:ext cx="3657600" cy="1016000"/>
          </a:xfrm>
          <a:custGeom>
            <a:avLst/>
            <a:gdLst/>
            <a:ahLst/>
            <a:cxnLst/>
            <a:rect l="l" t="t" r="r" b="b"/>
            <a:pathLst>
              <a:path w="3657600" h="1016000">
                <a:moveTo>
                  <a:pt x="0" y="0"/>
                </a:moveTo>
                <a:lnTo>
                  <a:pt x="3657600" y="0"/>
                </a:lnTo>
                <a:lnTo>
                  <a:pt x="36576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80" b="-12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9595366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50479" y="3290167"/>
            <a:ext cx="9076879" cy="3918153"/>
            <a:chOff x="0" y="0"/>
            <a:chExt cx="12102506" cy="522420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2102506" cy="5224203"/>
              <a:chOff x="0" y="0"/>
              <a:chExt cx="2390618" cy="103194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390618" cy="1031941"/>
              </a:xfrm>
              <a:custGeom>
                <a:avLst/>
                <a:gdLst/>
                <a:ahLst/>
                <a:cxnLst/>
                <a:rect l="l" t="t" r="r" b="b"/>
                <a:pathLst>
                  <a:path w="2390618" h="1031941">
                    <a:moveTo>
                      <a:pt x="43499" y="0"/>
                    </a:moveTo>
                    <a:lnTo>
                      <a:pt x="2347119" y="0"/>
                    </a:lnTo>
                    <a:cubicBezTo>
                      <a:pt x="2371143" y="0"/>
                      <a:pt x="2390618" y="19475"/>
                      <a:pt x="2390618" y="43499"/>
                    </a:cubicBezTo>
                    <a:lnTo>
                      <a:pt x="2390618" y="988442"/>
                    </a:lnTo>
                    <a:cubicBezTo>
                      <a:pt x="2390618" y="1012466"/>
                      <a:pt x="2371143" y="1031941"/>
                      <a:pt x="2347119" y="1031941"/>
                    </a:cubicBezTo>
                    <a:lnTo>
                      <a:pt x="43499" y="1031941"/>
                    </a:lnTo>
                    <a:cubicBezTo>
                      <a:pt x="19475" y="1031941"/>
                      <a:pt x="0" y="1012466"/>
                      <a:pt x="0" y="988442"/>
                    </a:cubicBezTo>
                    <a:lnTo>
                      <a:pt x="0" y="43499"/>
                    </a:lnTo>
                    <a:cubicBezTo>
                      <a:pt x="0" y="19475"/>
                      <a:pt x="19475" y="0"/>
                      <a:pt x="43499" y="0"/>
                    </a:cubicBezTo>
                    <a:close/>
                  </a:path>
                </a:pathLst>
              </a:custGeom>
              <a:solidFill>
                <a:srgbClr val="7293BA">
                  <a:alpha val="6862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2390618" cy="103194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1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533788" y="257522"/>
              <a:ext cx="11119579" cy="4709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Belinda Soares -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Family Specialist 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Brenda Dowlatshahi –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COO &amp; Health Center Director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Rebecca Friedman, MD,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Pediatrician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Bettina Cullinane, RN, NCM,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Nurse Care Manager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Jennifer Caffrey, LICSW,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Director of Behavioral Health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Pre-Natal Partner:  Suzanne Lowe,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CNM, Director of Women’s Health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Anne Marie Barone,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Director of Health Information Management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71396" y="9817358"/>
            <a:ext cx="5545208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Prepared by Care Transformation Collaborative of RI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901" y="242845"/>
            <a:ext cx="16211954" cy="7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4"/>
              </a:lnSpc>
            </a:pPr>
            <a:r>
              <a:rPr lang="en-US" sz="5096" spc="-203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Tri-County Community Action Agency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6623" y="2409422"/>
            <a:ext cx="4617393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Team Members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66623" y="7713145"/>
            <a:ext cx="13015586" cy="940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1"/>
              </a:lnSpc>
            </a:pPr>
            <a:r>
              <a:rPr lang="en-US" sz="2715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PDSA: </a:t>
            </a:r>
          </a:p>
          <a:p>
            <a:pPr marL="293153" lvl="1" algn="l">
              <a:lnSpc>
                <a:spcPts val="3801"/>
              </a:lnSpc>
            </a:pPr>
            <a:r>
              <a:rPr lang="en-US" sz="271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75% of WCV are attended by CHW/Family Specialist  - TriCounty = 100% 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920744" y="2888970"/>
            <a:ext cx="7796874" cy="3534770"/>
            <a:chOff x="0" y="-85725"/>
            <a:chExt cx="10395832" cy="4713026"/>
          </a:xfrm>
        </p:grpSpPr>
        <p:sp>
          <p:nvSpPr>
            <p:cNvPr id="18" name="TextBox 18"/>
            <p:cNvSpPr txBox="1"/>
            <p:nvPr/>
          </p:nvSpPr>
          <p:spPr>
            <a:xfrm>
              <a:off x="0" y="1075901"/>
              <a:ext cx="10395832" cy="35514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47  babies enrolled in DULCE, </a:t>
              </a:r>
              <a:r>
                <a:rPr lang="en-US" sz="2499" dirty="0">
                  <a:latin typeface="Canva Sans"/>
                  <a:ea typeface="Canva Sans"/>
                  <a:cs typeface="Canva Sans"/>
                  <a:sym typeface="Canva Sans"/>
                </a:rPr>
                <a:t>9 </a:t>
              </a: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graduated** 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10 prenatal patients enrolled overall**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36 (100%) WCV that CHW/FS attends*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42 screenings* 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39 linkages (93%)*</a:t>
              </a:r>
            </a:p>
            <a:p>
              <a:pPr marL="539749" lvl="1" indent="-269875" algn="just">
                <a:lnSpc>
                  <a:spcPts val="3499"/>
                </a:lnSpc>
                <a:buFont typeface="Arial"/>
                <a:buChar char="•"/>
              </a:pPr>
              <a:r>
                <a:rPr lang="en-US" sz="2499" dirty="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 36(85.7%) received WCV on time* 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85725"/>
              <a:ext cx="7439840" cy="1031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580"/>
                </a:lnSpc>
              </a:pPr>
              <a:r>
                <a:rPr lang="en-US" sz="4700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Enrollment Data*: </a:t>
              </a:r>
            </a:p>
          </p:txBody>
        </p:sp>
      </p:grpSp>
      <p:sp>
        <p:nvSpPr>
          <p:cNvPr id="20" name="Freeform 20"/>
          <p:cNvSpPr/>
          <p:nvPr/>
        </p:nvSpPr>
        <p:spPr>
          <a:xfrm>
            <a:off x="282390" y="1057176"/>
            <a:ext cx="5283482" cy="930492"/>
          </a:xfrm>
          <a:custGeom>
            <a:avLst/>
            <a:gdLst/>
            <a:ahLst/>
            <a:cxnLst/>
            <a:rect l="l" t="t" r="r" b="b"/>
            <a:pathLst>
              <a:path w="5283482" h="930492">
                <a:moveTo>
                  <a:pt x="0" y="0"/>
                </a:moveTo>
                <a:lnTo>
                  <a:pt x="5283482" y="0"/>
                </a:lnTo>
                <a:lnTo>
                  <a:pt x="5283482" y="930491"/>
                </a:lnTo>
                <a:lnTo>
                  <a:pt x="0" y="93049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3819181" y="890588"/>
            <a:ext cx="4468819" cy="1647877"/>
          </a:xfrm>
          <a:custGeom>
            <a:avLst/>
            <a:gdLst/>
            <a:ahLst/>
            <a:cxnLst/>
            <a:rect l="l" t="t" r="r" b="b"/>
            <a:pathLst>
              <a:path w="4468819" h="1647877">
                <a:moveTo>
                  <a:pt x="0" y="0"/>
                </a:moveTo>
                <a:lnTo>
                  <a:pt x="4468819" y="0"/>
                </a:lnTo>
                <a:lnTo>
                  <a:pt x="4468819" y="1647877"/>
                </a:lnTo>
                <a:lnTo>
                  <a:pt x="0" y="1647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4173200" y="8432285"/>
            <a:ext cx="3091751" cy="86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>
                <a:latin typeface="Canva Sans"/>
                <a:ea typeface="Canva Sans"/>
                <a:cs typeface="Canva Sans"/>
                <a:sym typeface="Canva Sans"/>
              </a:rPr>
              <a:t>**As of 9/11/24</a:t>
            </a:r>
          </a:p>
          <a:p>
            <a:pPr algn="just">
              <a:lnSpc>
                <a:spcPts val="3499"/>
              </a:lnSpc>
            </a:pPr>
            <a:r>
              <a:rPr lang="en-US" sz="2499" dirty="0">
                <a:latin typeface="Canva Sans"/>
                <a:ea typeface="Canva Sans"/>
                <a:cs typeface="Canva Sans"/>
                <a:sym typeface="Canva Sans"/>
              </a:rPr>
              <a:t>*As of 7/15/24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13077" y="195220"/>
            <a:ext cx="3657600" cy="1016000"/>
          </a:xfrm>
          <a:custGeom>
            <a:avLst/>
            <a:gdLst/>
            <a:ahLst/>
            <a:cxnLst/>
            <a:rect l="l" t="t" r="r" b="b"/>
            <a:pathLst>
              <a:path w="3657600" h="1016000">
                <a:moveTo>
                  <a:pt x="0" y="0"/>
                </a:moveTo>
                <a:lnTo>
                  <a:pt x="3657600" y="0"/>
                </a:lnTo>
                <a:lnTo>
                  <a:pt x="36576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80" b="-12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9595366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371396" y="9817358"/>
            <a:ext cx="5545208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Prepared by Care Transformation Collaborative of RI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17323" y="243339"/>
            <a:ext cx="16098976" cy="7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4"/>
              </a:lnSpc>
            </a:pPr>
            <a:r>
              <a:rPr lang="en-US" sz="5096" spc="-203" dirty="0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CHW billing – TriCounty </a:t>
            </a:r>
          </a:p>
        </p:txBody>
      </p:sp>
      <p:sp>
        <p:nvSpPr>
          <p:cNvPr id="15" name="TextBox 18">
            <a:extLst>
              <a:ext uri="{FF2B5EF4-FFF2-40B4-BE49-F238E27FC236}">
                <a16:creationId xmlns:a16="http://schemas.microsoft.com/office/drawing/2014/main" id="{5B3665EA-264B-BEAC-27A1-5EC02E45F2B0}"/>
              </a:ext>
            </a:extLst>
          </p:cNvPr>
          <p:cNvSpPr txBox="1"/>
          <p:nvPr/>
        </p:nvSpPr>
        <p:spPr>
          <a:xfrm>
            <a:off x="1181100" y="1706612"/>
            <a:ext cx="15925800" cy="46782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69874" lvl="1"/>
            <a:r>
              <a:rPr lang="en-US" sz="2800" b="1" dirty="0">
                <a:solidFill>
                  <a:srgbClr val="0070C0"/>
                </a:solidFill>
                <a:latin typeface="Aptos Display" panose="020B0004020202020204" pitchFamily="34" charset="0"/>
                <a:cs typeface="Calibri Light" panose="020F0302020204030204" pitchFamily="34" charset="0"/>
              </a:rPr>
              <a:t>Data Collection:  Define data that can be collected and monitored to measure success and evaluate sustainability.</a:t>
            </a:r>
          </a:p>
          <a:p>
            <a:pPr marL="269874" lvl="1"/>
            <a:endParaRPr lang="en-US" sz="2800" b="1" dirty="0">
              <a:solidFill>
                <a:srgbClr val="0070C0"/>
              </a:solidFill>
              <a:latin typeface="Aptos Display" panose="020B000402020202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269874" lvl="1"/>
            <a:r>
              <a:rPr lang="en-US" sz="2800" b="1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Minimum Required</a:t>
            </a:r>
            <a:r>
              <a:rPr lang="en-US" sz="2800" dirty="0">
                <a:effectLst/>
                <a:latin typeface="Calibri Light" panose="020F03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: # of billed FS/CHW Services from grant proposal</a:t>
            </a:r>
            <a:endParaRPr lang="en-US" sz="2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69874" lvl="1"/>
            <a:endParaRPr lang="en-US" sz="4800" b="1" dirty="0">
              <a:solidFill>
                <a:srgbClr val="0070C0"/>
              </a:solidFill>
              <a:latin typeface="Aptos Display" panose="020B000402020202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269874" lvl="1"/>
            <a:endParaRPr lang="en-US" sz="4800" b="1" dirty="0">
              <a:solidFill>
                <a:srgbClr val="0070C0"/>
              </a:solidFill>
              <a:latin typeface="Aptos Display" panose="020B000402020202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269874" lvl="1"/>
            <a:endParaRPr lang="en-US" sz="4800" b="1" dirty="0">
              <a:solidFill>
                <a:srgbClr val="0070C0"/>
              </a:solidFill>
              <a:latin typeface="Aptos Display" panose="020B000402020202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  <a:p>
            <a:pPr marL="269874" lvl="1"/>
            <a:endParaRPr lang="en-US" sz="4800" b="1" dirty="0">
              <a:solidFill>
                <a:srgbClr val="0070C0"/>
              </a:solidFill>
              <a:latin typeface="Aptos Display" panose="020B0004020202020204" pitchFamily="34" charset="0"/>
              <a:ea typeface="Times New Roman" panose="02020603050405020304" pitchFamily="18" charset="0"/>
              <a:cs typeface="Calibri Light" panose="020F0302020204030204" pitchFamily="34" charset="0"/>
            </a:endParaRP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01925D53-C80E-F99E-5F8E-CE8AEA50287B}"/>
              </a:ext>
            </a:extLst>
          </p:cNvPr>
          <p:cNvGraphicFramePr>
            <a:graphicFrameLocks noGrp="1"/>
          </p:cNvGraphicFramePr>
          <p:nvPr/>
        </p:nvGraphicFramePr>
        <p:xfrm>
          <a:off x="1371600" y="3732042"/>
          <a:ext cx="15087600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5573">
                  <a:extLst>
                    <a:ext uri="{9D8B030D-6E8A-4147-A177-3AD203B41FA5}">
                      <a16:colId xmlns:a16="http://schemas.microsoft.com/office/drawing/2014/main" val="807484135"/>
                    </a:ext>
                  </a:extLst>
                </a:gridCol>
                <a:gridCol w="3638227">
                  <a:extLst>
                    <a:ext uri="{9D8B030D-6E8A-4147-A177-3AD203B41FA5}">
                      <a16:colId xmlns:a16="http://schemas.microsoft.com/office/drawing/2014/main" val="919055458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3922715166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790753987"/>
                    </a:ext>
                  </a:extLst>
                </a:gridCol>
              </a:tblGrid>
              <a:tr h="62952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Reporting Period</a:t>
                      </a:r>
                      <a:endParaRPr lang="en-US" sz="3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1765" marR="617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# of Billed FS/CHW Services since 2/2/24</a:t>
                      </a:r>
                      <a:endParaRPr lang="en-US" sz="3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1765" marR="617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# of Held Claims for No MID#</a:t>
                      </a:r>
                      <a:endParaRPr lang="en-US" sz="3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1765" marR="617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# of unique patients (Medicaid)</a:t>
                      </a:r>
                      <a:endParaRPr lang="en-US" sz="3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1765" marR="61765" marT="0" marB="0"/>
                </a:tc>
                <a:extLst>
                  <a:ext uri="{0D108BD9-81ED-4DB2-BD59-A6C34878D82A}">
                    <a16:rowId xmlns:a16="http://schemas.microsoft.com/office/drawing/2014/main" val="3789344117"/>
                  </a:ext>
                </a:extLst>
              </a:tr>
              <a:tr h="3147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Baseline 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2/2/24 – 7/15/24</a:t>
                      </a:r>
                      <a:endParaRPr lang="en-US" sz="3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1765" marR="617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96 (included CHW overall)</a:t>
                      </a:r>
                      <a:endParaRPr lang="en-US" sz="3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1765" marR="617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47</a:t>
                      </a:r>
                      <a:endParaRPr lang="en-US" sz="3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1765" marR="617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 </a:t>
                      </a:r>
                      <a:endParaRPr lang="en-US" sz="3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1765" marR="61765" marT="0" marB="0"/>
                </a:tc>
                <a:extLst>
                  <a:ext uri="{0D108BD9-81ED-4DB2-BD59-A6C34878D82A}">
                    <a16:rowId xmlns:a16="http://schemas.microsoft.com/office/drawing/2014/main" val="4038036692"/>
                  </a:ext>
                </a:extLst>
              </a:tr>
              <a:tr h="31476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effectLst/>
                        </a:rPr>
                        <a:t>2/2/24 – 8/31/24</a:t>
                      </a:r>
                      <a:endParaRPr lang="en-US" sz="32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1765" marR="617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86 (FS/CHW) </a:t>
                      </a:r>
                      <a:endParaRPr lang="en-US" sz="3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1765" marR="617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27 </a:t>
                      </a:r>
                      <a:r>
                        <a:rPr lang="en-US" sz="3200" i="1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Aptos" panose="020B0004020202020204" pitchFamily="34" charset="0"/>
                        </a:rPr>
                        <a:t>(reduced from 60)</a:t>
                      </a:r>
                    </a:p>
                  </a:txBody>
                  <a:tcPr marL="61765" marR="61765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effectLst/>
                        </a:rPr>
                        <a:t> 46+ encounters </a:t>
                      </a:r>
                      <a:endParaRPr lang="en-US" sz="32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ptos" panose="020B0004020202020204" pitchFamily="34" charset="0"/>
                      </a:endParaRPr>
                    </a:p>
                  </a:txBody>
                  <a:tcPr marL="61765" marR="61765" marT="0" marB="0"/>
                </a:tc>
                <a:extLst>
                  <a:ext uri="{0D108BD9-81ED-4DB2-BD59-A6C34878D82A}">
                    <a16:rowId xmlns:a16="http://schemas.microsoft.com/office/drawing/2014/main" val="4506383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8631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0" y="9459633"/>
            <a:ext cx="18288000" cy="819151"/>
            <a:chOff x="0" y="0"/>
            <a:chExt cx="24384000" cy="109220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092200"/>
            </a:xfrm>
            <a:custGeom>
              <a:avLst/>
              <a:gdLst/>
              <a:ahLst/>
              <a:cxnLst/>
              <a:rect l="l" t="t" r="r" b="b"/>
              <a:pathLst>
                <a:path w="24384000" h="1092200">
                  <a:moveTo>
                    <a:pt x="0" y="0"/>
                  </a:moveTo>
                  <a:lnTo>
                    <a:pt x="24384000" y="0"/>
                  </a:lnTo>
                  <a:lnTo>
                    <a:pt x="24384000" y="1092200"/>
                  </a:lnTo>
                  <a:lnTo>
                    <a:pt x="0" y="1092200"/>
                  </a:lnTo>
                  <a:close/>
                </a:path>
              </a:pathLst>
            </a:custGeom>
            <a:solidFill>
              <a:srgbClr val="00B0F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4413077" y="195220"/>
            <a:ext cx="3657600" cy="1016000"/>
          </a:xfrm>
          <a:custGeom>
            <a:avLst/>
            <a:gdLst/>
            <a:ahLst/>
            <a:cxnLst/>
            <a:rect l="l" t="t" r="r" b="b"/>
            <a:pathLst>
              <a:path w="3657600" h="1016000">
                <a:moveTo>
                  <a:pt x="0" y="0"/>
                </a:moveTo>
                <a:lnTo>
                  <a:pt x="3657600" y="0"/>
                </a:lnTo>
                <a:lnTo>
                  <a:pt x="3657600" y="1016000"/>
                </a:lnTo>
                <a:lnTo>
                  <a:pt x="0" y="1016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980" b="-125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0" y="9595366"/>
            <a:ext cx="18288000" cy="691633"/>
            <a:chOff x="0" y="0"/>
            <a:chExt cx="24384000" cy="9221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384000" cy="922147"/>
            </a:xfrm>
            <a:custGeom>
              <a:avLst/>
              <a:gdLst/>
              <a:ahLst/>
              <a:cxnLst/>
              <a:rect l="l" t="t" r="r" b="b"/>
              <a:pathLst>
                <a:path w="24384000" h="922147">
                  <a:moveTo>
                    <a:pt x="0" y="0"/>
                  </a:moveTo>
                  <a:lnTo>
                    <a:pt x="24384000" y="0"/>
                  </a:lnTo>
                  <a:lnTo>
                    <a:pt x="24384000" y="922147"/>
                  </a:lnTo>
                  <a:lnTo>
                    <a:pt x="0" y="922147"/>
                  </a:lnTo>
                  <a:close/>
                </a:path>
              </a:pathLst>
            </a:custGeom>
            <a:solidFill>
              <a:srgbClr val="0070C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AutoShape 7"/>
          <p:cNvSpPr/>
          <p:nvPr/>
        </p:nvSpPr>
        <p:spPr>
          <a:xfrm>
            <a:off x="282390" y="962025"/>
            <a:ext cx="17788287" cy="0"/>
          </a:xfrm>
          <a:prstGeom prst="line">
            <a:avLst/>
          </a:prstGeom>
          <a:ln w="28575" cap="flat">
            <a:solidFill>
              <a:srgbClr val="F7B31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417295" y="3157159"/>
            <a:ext cx="8577377" cy="2746578"/>
            <a:chOff x="0" y="0"/>
            <a:chExt cx="11436503" cy="3662103"/>
          </a:xfrm>
        </p:grpSpPr>
        <p:grpSp>
          <p:nvGrpSpPr>
            <p:cNvPr id="9" name="Group 9"/>
            <p:cNvGrpSpPr/>
            <p:nvPr/>
          </p:nvGrpSpPr>
          <p:grpSpPr>
            <a:xfrm>
              <a:off x="0" y="0"/>
              <a:ext cx="11436503" cy="3662103"/>
              <a:chOff x="0" y="0"/>
              <a:chExt cx="2259062" cy="723378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59062" cy="723378"/>
              </a:xfrm>
              <a:custGeom>
                <a:avLst/>
                <a:gdLst/>
                <a:ahLst/>
                <a:cxnLst/>
                <a:rect l="l" t="t" r="r" b="b"/>
                <a:pathLst>
                  <a:path w="2259062" h="723378">
                    <a:moveTo>
                      <a:pt x="46032" y="0"/>
                    </a:moveTo>
                    <a:lnTo>
                      <a:pt x="2213030" y="0"/>
                    </a:lnTo>
                    <a:cubicBezTo>
                      <a:pt x="2238453" y="0"/>
                      <a:pt x="2259062" y="20609"/>
                      <a:pt x="2259062" y="46032"/>
                    </a:cubicBezTo>
                    <a:lnTo>
                      <a:pt x="2259062" y="677346"/>
                    </a:lnTo>
                    <a:cubicBezTo>
                      <a:pt x="2259062" y="702769"/>
                      <a:pt x="2238453" y="723378"/>
                      <a:pt x="2213030" y="723378"/>
                    </a:cubicBezTo>
                    <a:lnTo>
                      <a:pt x="46032" y="723378"/>
                    </a:lnTo>
                    <a:cubicBezTo>
                      <a:pt x="20609" y="723378"/>
                      <a:pt x="0" y="702769"/>
                      <a:pt x="0" y="677346"/>
                    </a:cubicBezTo>
                    <a:lnTo>
                      <a:pt x="0" y="46032"/>
                    </a:lnTo>
                    <a:cubicBezTo>
                      <a:pt x="0" y="20609"/>
                      <a:pt x="20609" y="0"/>
                      <a:pt x="46032" y="0"/>
                    </a:cubicBezTo>
                    <a:close/>
                  </a:path>
                </a:pathLst>
              </a:custGeom>
              <a:solidFill>
                <a:srgbClr val="7293BA">
                  <a:alpha val="68627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0"/>
                <a:ext cx="2259062" cy="7233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41"/>
                  </a:lnSpc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>
              <a:off x="504413" y="257522"/>
              <a:ext cx="10507667" cy="31470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Manuela Andres -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CHW/Family Specialist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Scott Hewitt,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Assoc. Dir. Of Integrated Care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Morgan Motia, MD,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AE Medical Director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Kathleen Ricci,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Nurse Care Manager</a:t>
              </a:r>
            </a:p>
            <a:p>
              <a:pPr algn="ctr">
                <a:lnSpc>
                  <a:spcPts val="3105"/>
                </a:lnSpc>
              </a:pPr>
              <a:r>
                <a:rPr lang="en-US" sz="2700" spc="-105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Pre-Natal Partner: Carolyn Pearce, MD, </a:t>
              </a:r>
              <a:r>
                <a:rPr lang="en-US" sz="2700" spc="-10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Family Medicine &amp; OB/GYN Medical Director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6371396" y="9817358"/>
            <a:ext cx="5545208" cy="25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61"/>
              </a:lnSpc>
            </a:pPr>
            <a:r>
              <a:rPr lang="en-US" sz="1801" spc="-7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Prepared by Care Transformation Collaborative of RI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2901" y="242845"/>
            <a:ext cx="16098976" cy="7253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04"/>
              </a:lnSpc>
            </a:pPr>
            <a:r>
              <a:rPr lang="en-US" sz="5096" spc="-203">
                <a:solidFill>
                  <a:srgbClr val="0070C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Blackstone Valley Community Health Center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71828" y="2328638"/>
            <a:ext cx="4617393" cy="795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Team Members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71828" y="7313436"/>
            <a:ext cx="14674785" cy="8790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01"/>
              </a:lnSpc>
            </a:pPr>
            <a:r>
              <a:rPr lang="en-US" sz="2715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PDSA: </a:t>
            </a:r>
          </a:p>
          <a:p>
            <a:pPr marL="499947" lvl="1" indent="-249973" algn="l">
              <a:lnSpc>
                <a:spcPts val="3241"/>
              </a:lnSpc>
              <a:buFont typeface="Arial"/>
              <a:buChar char="•"/>
            </a:pPr>
            <a:r>
              <a:rPr lang="en-US" sz="2315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90% of families with concrete needs identified through HRSN receive support – BVCHC = 100%</a:t>
            </a:r>
            <a:r>
              <a:rPr lang="en-US" sz="2315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893815" y="3302617"/>
            <a:ext cx="7630954" cy="3112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49 enrolled in DULCE, </a:t>
            </a:r>
            <a:r>
              <a:rPr lang="en-US" sz="2499" dirty="0">
                <a:latin typeface="Canva Sans"/>
                <a:ea typeface="Canva Sans"/>
                <a:cs typeface="Canva Sans"/>
                <a:sym typeface="Canva Sans"/>
              </a:rPr>
              <a:t>12</a:t>
            </a: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graduated** 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8 - prenatal patients enrolled overall**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43 (36%) of WCV that CHW/FS attends*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24 (69%) of screenings*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 (100%) of linkages*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30 (88%) received WCV on time*</a:t>
            </a:r>
          </a:p>
          <a:p>
            <a:pPr marL="539749" lvl="1" indent="-269875" algn="just">
              <a:lnSpc>
                <a:spcPts val="3499"/>
              </a:lnSpc>
              <a:buFont typeface="Arial"/>
              <a:buChar char="•"/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Family surveys on-going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93815" y="2455877"/>
            <a:ext cx="5282938" cy="773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80"/>
              </a:lnSpc>
            </a:pPr>
            <a:r>
              <a:rPr lang="en-US" sz="470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Enrollment Data*: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173200" y="8496749"/>
            <a:ext cx="3091751" cy="868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** As of 9/11/24</a:t>
            </a:r>
          </a:p>
          <a:p>
            <a:pPr algn="just"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*</a:t>
            </a:r>
            <a:r>
              <a:rPr lang="en-US" sz="2499" dirty="0">
                <a:latin typeface="Canva Sans"/>
                <a:ea typeface="Canva Sans"/>
                <a:cs typeface="Canva Sans"/>
                <a:sym typeface="Canva Sans"/>
              </a:rPr>
              <a:t>As of 7/15/24</a:t>
            </a:r>
          </a:p>
        </p:txBody>
      </p:sp>
      <p:sp>
        <p:nvSpPr>
          <p:cNvPr id="21" name="Freeform 21"/>
          <p:cNvSpPr/>
          <p:nvPr/>
        </p:nvSpPr>
        <p:spPr>
          <a:xfrm>
            <a:off x="282390" y="1211220"/>
            <a:ext cx="6469089" cy="713690"/>
          </a:xfrm>
          <a:custGeom>
            <a:avLst/>
            <a:gdLst/>
            <a:ahLst/>
            <a:cxnLst/>
            <a:rect l="l" t="t" r="r" b="b"/>
            <a:pathLst>
              <a:path w="6469089" h="713690">
                <a:moveTo>
                  <a:pt x="0" y="0"/>
                </a:moveTo>
                <a:lnTo>
                  <a:pt x="6469089" y="0"/>
                </a:lnTo>
                <a:lnTo>
                  <a:pt x="6469089" y="713690"/>
                </a:lnTo>
                <a:lnTo>
                  <a:pt x="0" y="71369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>
            <a:off x="13819181" y="872294"/>
            <a:ext cx="4468819" cy="1647877"/>
          </a:xfrm>
          <a:custGeom>
            <a:avLst/>
            <a:gdLst/>
            <a:ahLst/>
            <a:cxnLst/>
            <a:rect l="l" t="t" r="r" b="b"/>
            <a:pathLst>
              <a:path w="4468819" h="1647877">
                <a:moveTo>
                  <a:pt x="0" y="0"/>
                </a:moveTo>
                <a:lnTo>
                  <a:pt x="4468819" y="0"/>
                </a:lnTo>
                <a:lnTo>
                  <a:pt x="4468819" y="1647877"/>
                </a:lnTo>
                <a:lnTo>
                  <a:pt x="0" y="1647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pth">
  <a:themeElements>
    <a:clrScheme name="Depth">
      <a:dk1>
        <a:srgbClr val="000000"/>
      </a:dk1>
      <a:lt1>
        <a:srgbClr val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1930</TotalTime>
  <Words>2338</Words>
  <Application>Microsoft Office PowerPoint</Application>
  <PresentationFormat>Custom</PresentationFormat>
  <Paragraphs>401</Paragraphs>
  <Slides>33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Montserrat 1 Bold Italics</vt:lpstr>
      <vt:lpstr>Questrial</vt:lpstr>
      <vt:lpstr>Calibri</vt:lpstr>
      <vt:lpstr>Canva Sans</vt:lpstr>
      <vt:lpstr>Calibri Light</vt:lpstr>
      <vt:lpstr>CTSans</vt:lpstr>
      <vt:lpstr>Open Sans</vt:lpstr>
      <vt:lpstr>Corbel</vt:lpstr>
      <vt:lpstr>Aptos</vt:lpstr>
      <vt:lpstr>Arial</vt:lpstr>
      <vt:lpstr>Roboto</vt:lpstr>
      <vt:lpstr>Aptos Display</vt:lpstr>
      <vt:lpstr>Open Sans Bold</vt:lpstr>
      <vt:lpstr>Canva Sans Bold</vt:lpstr>
      <vt:lpstr>Office Theme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Collaborative Effort</vt:lpstr>
      <vt:lpstr>Goal of The Greatest 8TM </vt:lpstr>
      <vt:lpstr>PowerPoint Presentation</vt:lpstr>
      <vt:lpstr>8 Empirically Supported Skills Linked to: </vt:lpstr>
      <vt:lpstr>8 skills for a lifetime of health and wellness</vt:lpstr>
      <vt:lpstr>PowerPoint Presentation</vt:lpstr>
      <vt:lpstr>PowerPoint Presentation</vt:lpstr>
      <vt:lpstr>The Greatest 8TM  Created with today’s busy and digitally connected parents in mind</vt:lpstr>
      <vt:lpstr>The Greatest 8TM  Created with today’s busy and digitally connected parents in mind</vt:lpstr>
      <vt:lpstr>PowerPoint Presentation</vt:lpstr>
      <vt:lpstr>PowerPoint Presentation</vt:lpstr>
      <vt:lpstr>Sample Message  </vt:lpstr>
      <vt:lpstr>Text Messaging Service Evaluations </vt:lpstr>
      <vt:lpstr>Why Engage Primary Care Practices?</vt:lpstr>
      <vt:lpstr>Help Us Spread the Word!</vt:lpstr>
      <vt:lpstr>Follow us on social media: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DULCE Virtual Forum Prensetation</dc:title>
  <dc:creator>Michelle Mooney</dc:creator>
  <cp:lastModifiedBy>Michelle Mooney</cp:lastModifiedBy>
  <cp:revision>32</cp:revision>
  <dcterms:created xsi:type="dcterms:W3CDTF">2006-08-16T00:00:00Z</dcterms:created>
  <dcterms:modified xsi:type="dcterms:W3CDTF">2024-09-12T12:56:36Z</dcterms:modified>
  <dc:identifier>DAGLEBZsGo4</dc:identifier>
</cp:coreProperties>
</file>