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4" r:id="rId2"/>
    <p:sldId id="2146847141" r:id="rId3"/>
    <p:sldId id="287" r:id="rId4"/>
    <p:sldId id="2146847145" r:id="rId5"/>
    <p:sldId id="2146847127" r:id="rId6"/>
    <p:sldId id="266" r:id="rId7"/>
    <p:sldId id="291" r:id="rId8"/>
    <p:sldId id="300" r:id="rId9"/>
    <p:sldId id="2147171103" r:id="rId10"/>
    <p:sldId id="2146847138" r:id="rId11"/>
    <p:sldId id="303" r:id="rId12"/>
    <p:sldId id="2147171110" r:id="rId13"/>
    <p:sldId id="271" r:id="rId14"/>
    <p:sldId id="2146847100" r:id="rId15"/>
    <p:sldId id="2146847105" r:id="rId16"/>
    <p:sldId id="2146847121" r:id="rId17"/>
    <p:sldId id="285" r:id="rId18"/>
    <p:sldId id="2146847098" r:id="rId19"/>
    <p:sldId id="2146847115" r:id="rId20"/>
    <p:sldId id="2146847120" r:id="rId21"/>
    <p:sldId id="214684714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BBB"/>
    <a:srgbClr val="97C356"/>
    <a:srgbClr val="243644"/>
    <a:srgbClr val="B3B4C1"/>
    <a:srgbClr val="394B5B"/>
    <a:srgbClr val="D6793F"/>
    <a:srgbClr val="BD4D3B"/>
    <a:srgbClr val="78A742"/>
    <a:srgbClr val="6058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404" autoAdjust="0"/>
  </p:normalViewPr>
  <p:slideViewPr>
    <p:cSldViewPr snapToGrid="0" snapToObjects="1">
      <p:cViewPr varScale="1">
        <p:scale>
          <a:sx n="70" d="100"/>
          <a:sy n="70" d="100"/>
        </p:scale>
        <p:origin x="8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Lotz, Lisi" userId="0f526a3e-207f-41ce-bd9e-1a5c0d8114dc" providerId="ADAL" clId="{5450B67C-8C95-4633-A5B1-1A4072BD9E5A}"/>
    <pc:docChg chg="delSld delMainMaster">
      <pc:chgData name="Martinez Lotz, Lisi" userId="0f526a3e-207f-41ce-bd9e-1a5c0d8114dc" providerId="ADAL" clId="{5450B67C-8C95-4633-A5B1-1A4072BD9E5A}" dt="2024-01-22T21:29:44.849" v="32" actId="47"/>
      <pc:docMkLst>
        <pc:docMk/>
      </pc:docMkLst>
      <pc:sldChg chg="del">
        <pc:chgData name="Martinez Lotz, Lisi" userId="0f526a3e-207f-41ce-bd9e-1a5c0d8114dc" providerId="ADAL" clId="{5450B67C-8C95-4633-A5B1-1A4072BD9E5A}" dt="2024-01-22T21:29:31.535" v="22" actId="47"/>
        <pc:sldMkLst>
          <pc:docMk/>
          <pc:sldMk cId="2347869096" sldId="257"/>
        </pc:sldMkLst>
      </pc:sldChg>
      <pc:sldChg chg="del">
        <pc:chgData name="Martinez Lotz, Lisi" userId="0f526a3e-207f-41ce-bd9e-1a5c0d8114dc" providerId="ADAL" clId="{5450B67C-8C95-4633-A5B1-1A4072BD9E5A}" dt="2024-01-22T21:29:28.005" v="7" actId="47"/>
        <pc:sldMkLst>
          <pc:docMk/>
          <pc:sldMk cId="666210894" sldId="259"/>
        </pc:sldMkLst>
      </pc:sldChg>
      <pc:sldChg chg="del">
        <pc:chgData name="Martinez Lotz, Lisi" userId="0f526a3e-207f-41ce-bd9e-1a5c0d8114dc" providerId="ADAL" clId="{5450B67C-8C95-4633-A5B1-1A4072BD9E5A}" dt="2024-01-22T21:29:34.589" v="26" actId="47"/>
        <pc:sldMkLst>
          <pc:docMk/>
          <pc:sldMk cId="3770288596" sldId="260"/>
        </pc:sldMkLst>
      </pc:sldChg>
      <pc:sldChg chg="del">
        <pc:chgData name="Martinez Lotz, Lisi" userId="0f526a3e-207f-41ce-bd9e-1a5c0d8114dc" providerId="ADAL" clId="{5450B67C-8C95-4633-A5B1-1A4072BD9E5A}" dt="2024-01-22T21:29:28.131" v="8" actId="47"/>
        <pc:sldMkLst>
          <pc:docMk/>
          <pc:sldMk cId="2347015175" sldId="261"/>
        </pc:sldMkLst>
      </pc:sldChg>
      <pc:sldChg chg="del">
        <pc:chgData name="Martinez Lotz, Lisi" userId="0f526a3e-207f-41ce-bd9e-1a5c0d8114dc" providerId="ADAL" clId="{5450B67C-8C95-4633-A5B1-1A4072BD9E5A}" dt="2024-01-22T21:29:41.586" v="29" actId="47"/>
        <pc:sldMkLst>
          <pc:docMk/>
          <pc:sldMk cId="3412871016" sldId="263"/>
        </pc:sldMkLst>
      </pc:sldChg>
      <pc:sldChg chg="del">
        <pc:chgData name="Martinez Lotz, Lisi" userId="0f526a3e-207f-41ce-bd9e-1a5c0d8114dc" providerId="ADAL" clId="{5450B67C-8C95-4633-A5B1-1A4072BD9E5A}" dt="2024-01-22T21:29:31.775" v="23" actId="47"/>
        <pc:sldMkLst>
          <pc:docMk/>
          <pc:sldMk cId="3130757092" sldId="265"/>
        </pc:sldMkLst>
      </pc:sldChg>
      <pc:sldChg chg="del">
        <pc:chgData name="Martinez Lotz, Lisi" userId="0f526a3e-207f-41ce-bd9e-1a5c0d8114dc" providerId="ADAL" clId="{5450B67C-8C95-4633-A5B1-1A4072BD9E5A}" dt="2024-01-22T21:29:26.797" v="1" actId="47"/>
        <pc:sldMkLst>
          <pc:docMk/>
          <pc:sldMk cId="510379701" sldId="267"/>
        </pc:sldMkLst>
      </pc:sldChg>
      <pc:sldChg chg="del">
        <pc:chgData name="Martinez Lotz, Lisi" userId="0f526a3e-207f-41ce-bd9e-1a5c0d8114dc" providerId="ADAL" clId="{5450B67C-8C95-4633-A5B1-1A4072BD9E5A}" dt="2024-01-22T21:29:27.366" v="4" actId="47"/>
        <pc:sldMkLst>
          <pc:docMk/>
          <pc:sldMk cId="391029347" sldId="268"/>
        </pc:sldMkLst>
      </pc:sldChg>
      <pc:sldChg chg="del">
        <pc:chgData name="Martinez Lotz, Lisi" userId="0f526a3e-207f-41ce-bd9e-1a5c0d8114dc" providerId="ADAL" clId="{5450B67C-8C95-4633-A5B1-1A4072BD9E5A}" dt="2024-01-22T21:29:29.581" v="14" actId="47"/>
        <pc:sldMkLst>
          <pc:docMk/>
          <pc:sldMk cId="2464678379" sldId="269"/>
        </pc:sldMkLst>
      </pc:sldChg>
      <pc:sldChg chg="del">
        <pc:chgData name="Martinez Lotz, Lisi" userId="0f526a3e-207f-41ce-bd9e-1a5c0d8114dc" providerId="ADAL" clId="{5450B67C-8C95-4633-A5B1-1A4072BD9E5A}" dt="2024-01-22T21:29:31.312" v="21" actId="47"/>
        <pc:sldMkLst>
          <pc:docMk/>
          <pc:sldMk cId="2282569325" sldId="270"/>
        </pc:sldMkLst>
      </pc:sldChg>
      <pc:sldChg chg="del">
        <pc:chgData name="Martinez Lotz, Lisi" userId="0f526a3e-207f-41ce-bd9e-1a5c0d8114dc" providerId="ADAL" clId="{5450B67C-8C95-4633-A5B1-1A4072BD9E5A}" dt="2024-01-22T21:29:33.011" v="25" actId="47"/>
        <pc:sldMkLst>
          <pc:docMk/>
          <pc:sldMk cId="998844513" sldId="310"/>
        </pc:sldMkLst>
      </pc:sldChg>
      <pc:sldChg chg="del">
        <pc:chgData name="Martinez Lotz, Lisi" userId="0f526a3e-207f-41ce-bd9e-1a5c0d8114dc" providerId="ADAL" clId="{5450B67C-8C95-4633-A5B1-1A4072BD9E5A}" dt="2024-01-22T21:29:32.447" v="24" actId="47"/>
        <pc:sldMkLst>
          <pc:docMk/>
          <pc:sldMk cId="2507477679" sldId="311"/>
        </pc:sldMkLst>
      </pc:sldChg>
      <pc:sldChg chg="del">
        <pc:chgData name="Martinez Lotz, Lisi" userId="0f526a3e-207f-41ce-bd9e-1a5c0d8114dc" providerId="ADAL" clId="{5450B67C-8C95-4633-A5B1-1A4072BD9E5A}" dt="2024-01-22T21:29:28.959" v="12" actId="47"/>
        <pc:sldMkLst>
          <pc:docMk/>
          <pc:sldMk cId="4244828034" sldId="560"/>
        </pc:sldMkLst>
      </pc:sldChg>
      <pc:sldChg chg="del">
        <pc:chgData name="Martinez Lotz, Lisi" userId="0f526a3e-207f-41ce-bd9e-1a5c0d8114dc" providerId="ADAL" clId="{5450B67C-8C95-4633-A5B1-1A4072BD9E5A}" dt="2024-01-22T21:29:29.883" v="15" actId="47"/>
        <pc:sldMkLst>
          <pc:docMk/>
          <pc:sldMk cId="2711784883" sldId="665"/>
        </pc:sldMkLst>
      </pc:sldChg>
      <pc:sldChg chg="del">
        <pc:chgData name="Martinez Lotz, Lisi" userId="0f526a3e-207f-41ce-bd9e-1a5c0d8114dc" providerId="ADAL" clId="{5450B67C-8C95-4633-A5B1-1A4072BD9E5A}" dt="2024-01-22T21:29:30.109" v="16" actId="47"/>
        <pc:sldMkLst>
          <pc:docMk/>
          <pc:sldMk cId="380948071" sldId="666"/>
        </pc:sldMkLst>
      </pc:sldChg>
      <pc:sldChg chg="del">
        <pc:chgData name="Martinez Lotz, Lisi" userId="0f526a3e-207f-41ce-bd9e-1a5c0d8114dc" providerId="ADAL" clId="{5450B67C-8C95-4633-A5B1-1A4072BD9E5A}" dt="2024-01-22T21:29:30.624" v="18" actId="47"/>
        <pc:sldMkLst>
          <pc:docMk/>
          <pc:sldMk cId="3343887186" sldId="669"/>
        </pc:sldMkLst>
      </pc:sldChg>
      <pc:sldChg chg="del">
        <pc:chgData name="Martinez Lotz, Lisi" userId="0f526a3e-207f-41ce-bd9e-1a5c0d8114dc" providerId="ADAL" clId="{5450B67C-8C95-4633-A5B1-1A4072BD9E5A}" dt="2024-01-22T21:29:30.881" v="19" actId="47"/>
        <pc:sldMkLst>
          <pc:docMk/>
          <pc:sldMk cId="1736320350" sldId="671"/>
        </pc:sldMkLst>
      </pc:sldChg>
      <pc:sldChg chg="del">
        <pc:chgData name="Martinez Lotz, Lisi" userId="0f526a3e-207f-41ce-bd9e-1a5c0d8114dc" providerId="ADAL" clId="{5450B67C-8C95-4633-A5B1-1A4072BD9E5A}" dt="2024-01-22T21:29:30.387" v="17" actId="47"/>
        <pc:sldMkLst>
          <pc:docMk/>
          <pc:sldMk cId="4018089341" sldId="672"/>
        </pc:sldMkLst>
      </pc:sldChg>
      <pc:sldChg chg="del">
        <pc:chgData name="Martinez Lotz, Lisi" userId="0f526a3e-207f-41ce-bd9e-1a5c0d8114dc" providerId="ADAL" clId="{5450B67C-8C95-4633-A5B1-1A4072BD9E5A}" dt="2024-01-22T21:29:42.336" v="30" actId="47"/>
        <pc:sldMkLst>
          <pc:docMk/>
          <pc:sldMk cId="3124415355" sldId="2146847123"/>
        </pc:sldMkLst>
      </pc:sldChg>
      <pc:sldChg chg="del">
        <pc:chgData name="Martinez Lotz, Lisi" userId="0f526a3e-207f-41ce-bd9e-1a5c0d8114dc" providerId="ADAL" clId="{5450B67C-8C95-4633-A5B1-1A4072BD9E5A}" dt="2024-01-22T21:29:43.604" v="31" actId="47"/>
        <pc:sldMkLst>
          <pc:docMk/>
          <pc:sldMk cId="2964065596" sldId="2146847124"/>
        </pc:sldMkLst>
      </pc:sldChg>
      <pc:sldChg chg="del">
        <pc:chgData name="Martinez Lotz, Lisi" userId="0f526a3e-207f-41ce-bd9e-1a5c0d8114dc" providerId="ADAL" clId="{5450B67C-8C95-4633-A5B1-1A4072BD9E5A}" dt="2024-01-22T21:29:44.849" v="32" actId="47"/>
        <pc:sldMkLst>
          <pc:docMk/>
          <pc:sldMk cId="2699091402" sldId="2146847125"/>
        </pc:sldMkLst>
      </pc:sldChg>
      <pc:sldChg chg="del">
        <pc:chgData name="Martinez Lotz, Lisi" userId="0f526a3e-207f-41ce-bd9e-1a5c0d8114dc" providerId="ADAL" clId="{5450B67C-8C95-4633-A5B1-1A4072BD9E5A}" dt="2024-01-22T21:29:27.877" v="6" actId="47"/>
        <pc:sldMkLst>
          <pc:docMk/>
          <pc:sldMk cId="3290920248" sldId="2146847129"/>
        </pc:sldMkLst>
      </pc:sldChg>
      <pc:sldChg chg="del">
        <pc:chgData name="Martinez Lotz, Lisi" userId="0f526a3e-207f-41ce-bd9e-1a5c0d8114dc" providerId="ADAL" clId="{5450B67C-8C95-4633-A5B1-1A4072BD9E5A}" dt="2024-01-22T21:29:28.323" v="9" actId="47"/>
        <pc:sldMkLst>
          <pc:docMk/>
          <pc:sldMk cId="2664074217" sldId="2146847130"/>
        </pc:sldMkLst>
      </pc:sldChg>
      <pc:sldChg chg="del">
        <pc:chgData name="Martinez Lotz, Lisi" userId="0f526a3e-207f-41ce-bd9e-1a5c0d8114dc" providerId="ADAL" clId="{5450B67C-8C95-4633-A5B1-1A4072BD9E5A}" dt="2024-01-22T21:29:28.516" v="10" actId="47"/>
        <pc:sldMkLst>
          <pc:docMk/>
          <pc:sldMk cId="1320681484" sldId="2146847131"/>
        </pc:sldMkLst>
      </pc:sldChg>
      <pc:sldChg chg="del">
        <pc:chgData name="Martinez Lotz, Lisi" userId="0f526a3e-207f-41ce-bd9e-1a5c0d8114dc" providerId="ADAL" clId="{5450B67C-8C95-4633-A5B1-1A4072BD9E5A}" dt="2024-01-22T21:29:28.721" v="11" actId="47"/>
        <pc:sldMkLst>
          <pc:docMk/>
          <pc:sldMk cId="3194006500" sldId="2146847132"/>
        </pc:sldMkLst>
      </pc:sldChg>
      <pc:sldChg chg="del">
        <pc:chgData name="Martinez Lotz, Lisi" userId="0f526a3e-207f-41ce-bd9e-1a5c0d8114dc" providerId="ADAL" clId="{5450B67C-8C95-4633-A5B1-1A4072BD9E5A}" dt="2024-01-22T21:29:27.546" v="5" actId="47"/>
        <pc:sldMkLst>
          <pc:docMk/>
          <pc:sldMk cId="252519705" sldId="2146847134"/>
        </pc:sldMkLst>
      </pc:sldChg>
      <pc:sldChg chg="del">
        <pc:chgData name="Martinez Lotz, Lisi" userId="0f526a3e-207f-41ce-bd9e-1a5c0d8114dc" providerId="ADAL" clId="{5450B67C-8C95-4633-A5B1-1A4072BD9E5A}" dt="2024-01-22T21:29:41.174" v="28" actId="47"/>
        <pc:sldMkLst>
          <pc:docMk/>
          <pc:sldMk cId="123655953" sldId="2146847140"/>
        </pc:sldMkLst>
      </pc:sldChg>
      <pc:sldChg chg="del">
        <pc:chgData name="Martinez Lotz, Lisi" userId="0f526a3e-207f-41ce-bd9e-1a5c0d8114dc" providerId="ADAL" clId="{5450B67C-8C95-4633-A5B1-1A4072BD9E5A}" dt="2024-01-22T21:29:26.972" v="2" actId="47"/>
        <pc:sldMkLst>
          <pc:docMk/>
          <pc:sldMk cId="460251303" sldId="2147171104"/>
        </pc:sldMkLst>
      </pc:sldChg>
      <pc:sldChg chg="del">
        <pc:chgData name="Martinez Lotz, Lisi" userId="0f526a3e-207f-41ce-bd9e-1a5c0d8114dc" providerId="ADAL" clId="{5450B67C-8C95-4633-A5B1-1A4072BD9E5A}" dt="2024-01-22T21:29:26.606" v="0" actId="47"/>
        <pc:sldMkLst>
          <pc:docMk/>
          <pc:sldMk cId="2867117123" sldId="2147171106"/>
        </pc:sldMkLst>
      </pc:sldChg>
      <pc:sldChg chg="del">
        <pc:chgData name="Martinez Lotz, Lisi" userId="0f526a3e-207f-41ce-bd9e-1a5c0d8114dc" providerId="ADAL" clId="{5450B67C-8C95-4633-A5B1-1A4072BD9E5A}" dt="2024-01-22T21:29:27.158" v="3" actId="47"/>
        <pc:sldMkLst>
          <pc:docMk/>
          <pc:sldMk cId="3752895493" sldId="2147171107"/>
        </pc:sldMkLst>
      </pc:sldChg>
      <pc:sldChg chg="del">
        <pc:chgData name="Martinez Lotz, Lisi" userId="0f526a3e-207f-41ce-bd9e-1a5c0d8114dc" providerId="ADAL" clId="{5450B67C-8C95-4633-A5B1-1A4072BD9E5A}" dt="2024-01-22T21:29:29.245" v="13" actId="47"/>
        <pc:sldMkLst>
          <pc:docMk/>
          <pc:sldMk cId="3233456341" sldId="2147171108"/>
        </pc:sldMkLst>
      </pc:sldChg>
      <pc:sldChg chg="del">
        <pc:chgData name="Martinez Lotz, Lisi" userId="0f526a3e-207f-41ce-bd9e-1a5c0d8114dc" providerId="ADAL" clId="{5450B67C-8C95-4633-A5B1-1A4072BD9E5A}" dt="2024-01-22T21:29:31.107" v="20" actId="47"/>
        <pc:sldMkLst>
          <pc:docMk/>
          <pc:sldMk cId="3741702119" sldId="2147171109"/>
        </pc:sldMkLst>
      </pc:sldChg>
      <pc:sldChg chg="del">
        <pc:chgData name="Martinez Lotz, Lisi" userId="0f526a3e-207f-41ce-bd9e-1a5c0d8114dc" providerId="ADAL" clId="{5450B67C-8C95-4633-A5B1-1A4072BD9E5A}" dt="2024-01-22T21:29:40.825" v="27" actId="47"/>
        <pc:sldMkLst>
          <pc:docMk/>
          <pc:sldMk cId="2728191056" sldId="2147171111"/>
        </pc:sldMkLst>
      </pc:sldChg>
      <pc:sldMasterChg chg="del delSldLayout">
        <pc:chgData name="Martinez Lotz, Lisi" userId="0f526a3e-207f-41ce-bd9e-1a5c0d8114dc" providerId="ADAL" clId="{5450B67C-8C95-4633-A5B1-1A4072BD9E5A}" dt="2024-01-22T21:29:34.589" v="26" actId="47"/>
        <pc:sldMasterMkLst>
          <pc:docMk/>
          <pc:sldMasterMk cId="2054470186" sldId="2147483661"/>
        </pc:sldMasterMkLst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369476221" sldId="2147483662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3604199404" sldId="2147483663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3942170763" sldId="2147483664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887493853" sldId="2147483665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559039970" sldId="2147483666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1070140870" sldId="2147483667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611937262" sldId="2147483668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464033775" sldId="2147483669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2507621327" sldId="2147483670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3684998043" sldId="2147483671"/>
          </pc:sldLayoutMkLst>
        </pc:sldLayoutChg>
        <pc:sldLayoutChg chg="del">
          <pc:chgData name="Martinez Lotz, Lisi" userId="0f526a3e-207f-41ce-bd9e-1a5c0d8114dc" providerId="ADAL" clId="{5450B67C-8C95-4633-A5B1-1A4072BD9E5A}" dt="2024-01-22T21:29:34.589" v="26" actId="47"/>
          <pc:sldLayoutMkLst>
            <pc:docMk/>
            <pc:sldMasterMk cId="2054470186" sldId="2147483661"/>
            <pc:sldLayoutMk cId="410171984" sldId="21474836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n6\9z5ly4c92j5_g_0c9kcn0l0c0000gq\T\com.microsoft.Outlook\Outlook%20Temp\Charts%20for%20BOG%20presentation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93972927831195E-2"/>
          <c:y val="0.15695143619696597"/>
          <c:w val="0.83896406069634422"/>
          <c:h val="0.70015814907200735"/>
        </c:manualLayout>
      </c:layout>
      <c:pieChart>
        <c:varyColors val="1"/>
        <c:ser>
          <c:idx val="0"/>
          <c:order val="0"/>
          <c:tx>
            <c:strRef>
              <c:f>'Overview - FY18 State Expenses'!$B$1</c:f>
              <c:strCache>
                <c:ptCount val="1"/>
                <c:pt idx="0">
                  <c:v>FY18 State Expenses </c:v>
                </c:pt>
              </c:strCache>
            </c:strRef>
          </c:tx>
          <c:spPr>
            <a:effectLst>
              <a:outerShdw sx="1000" sy="1000" algn="ctr" rotWithShape="0">
                <a:prstClr val="black"/>
              </a:outerShdw>
            </a:effectLst>
          </c:spPr>
          <c:dPt>
            <c:idx val="0"/>
            <c:bubble3D val="0"/>
            <c:spPr>
              <a:solidFill>
                <a:srgbClr val="394B5B"/>
              </a:solidFill>
              <a:ln>
                <a:noFill/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C4-F048-A701-1CFC7677F377}"/>
              </c:ext>
            </c:extLst>
          </c:dPt>
          <c:dPt>
            <c:idx val="1"/>
            <c:bubble3D val="0"/>
            <c:spPr>
              <a:solidFill>
                <a:srgbClr val="D6793F"/>
              </a:solidFill>
              <a:ln>
                <a:noFill/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C4-F048-A701-1CFC7677F377}"/>
              </c:ext>
            </c:extLst>
          </c:dPt>
          <c:dPt>
            <c:idx val="2"/>
            <c:bubble3D val="0"/>
            <c:spPr>
              <a:solidFill>
                <a:srgbClr val="6FA1D3"/>
              </a:solidFill>
              <a:ln>
                <a:noFill/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C4-F048-A701-1CFC7677F377}"/>
              </c:ext>
            </c:extLst>
          </c:dPt>
          <c:dPt>
            <c:idx val="3"/>
            <c:bubble3D val="0"/>
            <c:spPr>
              <a:solidFill>
                <a:srgbClr val="97C356"/>
              </a:solidFill>
              <a:ln>
                <a:noFill/>
              </a:ln>
              <a:effectLst>
                <a:outerShdw sx="1000" sy="1000" algn="ctr" rotWithShape="0">
                  <a:prstClr val="black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C4-F048-A701-1CFC7677F377}"/>
              </c:ext>
            </c:extLst>
          </c:dPt>
          <c:dLbls>
            <c:dLbl>
              <c:idx val="0"/>
              <c:layout>
                <c:manualLayout>
                  <c:x val="6.3355310326270356E-2"/>
                  <c:y val="3.62887391495455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CD8CF346-2C80-B843-B189-5863A47AD50C}" type="CATEGORYNAME">
                      <a:rPr lang="en-US" sz="1050" b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[CATEGORY NAME]</a:t>
                    </a:fld>
                    <a:r>
                      <a:rPr lang="en-US" sz="105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
</a:t>
                    </a:r>
                    <a:fld id="{A7719170-5EBD-4745-BC32-315A97683CDD}" type="PERCENTAGE">
                      <a:rPr lang="en-US" sz="1050" b="1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[PERCENTAGE]</a:t>
                    </a:fld>
                    <a:endParaRPr lang="en-US" sz="1050" b="0" baseline="0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C4-F048-A701-1CFC7677F377}"/>
                </c:ext>
              </c:extLst>
            </c:dLbl>
            <c:dLbl>
              <c:idx val="1"/>
              <c:layout>
                <c:manualLayout>
                  <c:x val="-4.1612482272074383E-2"/>
                  <c:y val="-1.56970420005596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D8692F6F-AD41-DA40-8ECC-D7C214A5B791}" type="CATEGORYNAME">
                      <a:rPr lang="en-US" sz="1050" b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[CATEGORY NAME]</a:t>
                    </a:fld>
                    <a:r>
                      <a:rPr lang="en-US" sz="105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
</a:t>
                    </a:r>
                    <a:fld id="{38CB916C-DB72-D44B-9621-E8D97AAA8399}" type="PERCENTAGE">
                      <a:rPr lang="en-US" sz="1050" b="1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[PERCENTAGE]</a:t>
                    </a:fld>
                    <a:endParaRPr lang="en-US" sz="1050" b="0" baseline="0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C4-F048-A701-1CFC7677F377}"/>
                </c:ext>
              </c:extLst>
            </c:dLbl>
            <c:dLbl>
              <c:idx val="2"/>
              <c:layout>
                <c:manualLayout>
                  <c:x val="-1.89121109659223E-2"/>
                  <c:y val="-2.29549635106602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65A483C5-B90B-DC47-92EC-9496E26E8794}" type="CATEGORYNAME">
                      <a:rPr lang="en-US" sz="1050" b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[CATEGORY NAME]</a:t>
                    </a:fld>
                    <a:r>
                      <a:rPr lang="en-US" sz="105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
</a:t>
                    </a:r>
                    <a:fld id="{AF007A83-6F56-8440-9F0A-34D8CFB5FA9A}" type="PERCENTAGE">
                      <a:rPr lang="en-US" sz="1050" b="1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[PERCENTAGE]</a:t>
                    </a:fld>
                    <a:endParaRPr lang="en-US" sz="1050" b="0" baseline="0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C4-F048-A701-1CFC7677F377}"/>
                </c:ext>
              </c:extLst>
            </c:dLbl>
            <c:dLbl>
              <c:idx val="3"/>
              <c:layout>
                <c:manualLayout>
                  <c:x val="5.5384845425036272E-2"/>
                  <c:y val="-3.32779930350769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6FA8B588-D6B6-624B-81BA-F805D93F8AE0}" type="CATEGORYNAME">
                      <a:rPr lang="en-US" sz="1050" b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[CATEGORY NAME]</a:t>
                    </a:fld>
                    <a:r>
                      <a:rPr lang="en-US" sz="1050" b="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
</a:t>
                    </a:r>
                    <a:fld id="{D4A747F0-6C71-3340-96EA-7A476472924B}" type="PERCENTAGE">
                      <a:rPr lang="en-US" sz="1050" b="1" baseline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pPr>
                        <a:defRPr sz="1050" b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t>[PERCENTAGE]</a:t>
                    </a:fld>
                    <a:endParaRPr lang="en-US" sz="1050" b="0" baseline="0" dirty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C4-F048-A701-1CFC7677F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'Overview - FY18 State Expenses'!$A$2:$A$5</c:f>
              <c:strCache>
                <c:ptCount val="4"/>
                <c:pt idx="0">
                  <c:v>Regional AHEC Funding</c:v>
                </c:pt>
                <c:pt idx="1">
                  <c:v>Residency Funds</c:v>
                </c:pt>
                <c:pt idx="2">
                  <c:v>UNC - Chapel Hill Units</c:v>
                </c:pt>
                <c:pt idx="3">
                  <c:v>NC AHEC Program Office</c:v>
                </c:pt>
              </c:strCache>
            </c:strRef>
          </c:cat>
          <c:val>
            <c:numRef>
              <c:f>'Overview - FY18 State Expenses'!$B$2:$B$5</c:f>
              <c:numCache>
                <c:formatCode>_(* #,##0.00_);_(* \(#,##0.00\);_(* "-"??_);_(@_)</c:formatCode>
                <c:ptCount val="4"/>
                <c:pt idx="0">
                  <c:v>36903171.460000001</c:v>
                </c:pt>
                <c:pt idx="1">
                  <c:v>3455649</c:v>
                </c:pt>
                <c:pt idx="2">
                  <c:v>3922591.0999999996</c:v>
                </c:pt>
                <c:pt idx="3">
                  <c:v>3918126.37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C4-F048-A701-1CFC7677F37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17A47-F14D-454C-8C68-D0FD8577DF1F}" type="doc">
      <dgm:prSet loTypeId="urn:microsoft.com/office/officeart/2005/8/layout/lProcess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28B0-63DB-8C49-A1CC-E4B0D9A47A66}">
      <dgm:prSet phldrT="[Text]" custT="1"/>
      <dgm:spPr>
        <a:solidFill>
          <a:srgbClr val="243644"/>
        </a:solidFill>
      </dgm:spPr>
      <dgm:t>
        <a:bodyPr/>
        <a:lstStyle/>
        <a:p>
          <a:r>
            <a:rPr lang="en-US" sz="3200" b="0" dirty="0"/>
            <a:t>Recruit</a:t>
          </a:r>
        </a:p>
      </dgm:t>
    </dgm:pt>
    <dgm:pt modelId="{21DD3C3A-DB80-C441-B84F-41152C6EFFCC}" type="parTrans" cxnId="{62B8D63D-F163-894D-9840-785C249A86DC}">
      <dgm:prSet/>
      <dgm:spPr/>
      <dgm:t>
        <a:bodyPr/>
        <a:lstStyle/>
        <a:p>
          <a:endParaRPr lang="en-US"/>
        </a:p>
      </dgm:t>
    </dgm:pt>
    <dgm:pt modelId="{B59DBA08-A527-B44D-A6CA-F2FB14DB3706}" type="sibTrans" cxnId="{62B8D63D-F163-894D-9840-785C249A86DC}">
      <dgm:prSet/>
      <dgm:spPr/>
      <dgm:t>
        <a:bodyPr/>
        <a:lstStyle/>
        <a:p>
          <a:endParaRPr lang="en-US"/>
        </a:p>
      </dgm:t>
    </dgm:pt>
    <dgm:pt modelId="{C1324D66-EC74-8E4A-91E3-A5054CC46D76}">
      <dgm:prSet/>
      <dgm:spPr>
        <a:solidFill>
          <a:srgbClr val="243644"/>
        </a:solidFill>
      </dgm:spPr>
      <dgm:t>
        <a:bodyPr/>
        <a:lstStyle/>
        <a:p>
          <a:r>
            <a:rPr lang="en-US" dirty="0"/>
            <a:t>Train</a:t>
          </a:r>
        </a:p>
      </dgm:t>
    </dgm:pt>
    <dgm:pt modelId="{E8479ABD-4442-874B-BFA1-B9E4641E8128}" type="parTrans" cxnId="{BCF65357-F990-FF4E-8B6E-B0663E1F63EE}">
      <dgm:prSet/>
      <dgm:spPr/>
      <dgm:t>
        <a:bodyPr/>
        <a:lstStyle/>
        <a:p>
          <a:endParaRPr lang="en-US"/>
        </a:p>
      </dgm:t>
    </dgm:pt>
    <dgm:pt modelId="{E55D827A-FCA7-854E-8005-809FFDB8D744}" type="sibTrans" cxnId="{BCF65357-F990-FF4E-8B6E-B0663E1F63EE}">
      <dgm:prSet/>
      <dgm:spPr/>
      <dgm:t>
        <a:bodyPr/>
        <a:lstStyle/>
        <a:p>
          <a:endParaRPr lang="en-US"/>
        </a:p>
      </dgm:t>
    </dgm:pt>
    <dgm:pt modelId="{4E4EF828-3402-134E-85DC-2C9428F3DB40}">
      <dgm:prSet/>
      <dgm:spPr>
        <a:solidFill>
          <a:srgbClr val="243644"/>
        </a:solidFill>
      </dgm:spPr>
      <dgm:t>
        <a:bodyPr/>
        <a:lstStyle/>
        <a:p>
          <a:r>
            <a:rPr lang="en-US" dirty="0"/>
            <a:t>Retain</a:t>
          </a:r>
        </a:p>
      </dgm:t>
    </dgm:pt>
    <dgm:pt modelId="{80906447-7C6E-AB4D-8905-DFDF25CE8EA7}" type="parTrans" cxnId="{5164C68C-BCC6-6640-BC77-0DCFC9535410}">
      <dgm:prSet/>
      <dgm:spPr/>
      <dgm:t>
        <a:bodyPr/>
        <a:lstStyle/>
        <a:p>
          <a:endParaRPr lang="en-US"/>
        </a:p>
      </dgm:t>
    </dgm:pt>
    <dgm:pt modelId="{FD6924D5-AD2D-FD4C-B3DD-23931BF12602}" type="sibTrans" cxnId="{5164C68C-BCC6-6640-BC77-0DCFC9535410}">
      <dgm:prSet/>
      <dgm:spPr/>
      <dgm:t>
        <a:bodyPr/>
        <a:lstStyle/>
        <a:p>
          <a:endParaRPr lang="en-US"/>
        </a:p>
      </dgm:t>
    </dgm:pt>
    <dgm:pt modelId="{824B163F-7CFB-9047-A76D-7D61179DD20E}">
      <dgm:prSet phldrT="[Text]" custT="1"/>
      <dgm:spPr/>
      <dgm:t>
        <a:bodyPr/>
        <a:lstStyle/>
        <a:p>
          <a:r>
            <a:rPr lang="en-US" sz="1400" dirty="0"/>
            <a:t>To ensure an appropriate supply of trainees/students to pursue health careers, particularly those who reflect their communities</a:t>
          </a:r>
          <a:endParaRPr lang="en-US" sz="1400" b="1" dirty="0"/>
        </a:p>
      </dgm:t>
    </dgm:pt>
    <dgm:pt modelId="{E57CA340-CC1D-994E-B71C-5C89BBD597CD}" type="parTrans" cxnId="{CDAEEBF4-6A6F-3D4C-ADE2-77364993B684}">
      <dgm:prSet/>
      <dgm:spPr/>
      <dgm:t>
        <a:bodyPr/>
        <a:lstStyle/>
        <a:p>
          <a:endParaRPr lang="en-US"/>
        </a:p>
      </dgm:t>
    </dgm:pt>
    <dgm:pt modelId="{1B50D207-3BED-3C41-9EE2-B7BF31815FF4}" type="sibTrans" cxnId="{CDAEEBF4-6A6F-3D4C-ADE2-77364993B684}">
      <dgm:prSet/>
      <dgm:spPr/>
      <dgm:t>
        <a:bodyPr/>
        <a:lstStyle/>
        <a:p>
          <a:endParaRPr lang="en-US"/>
        </a:p>
      </dgm:t>
    </dgm:pt>
    <dgm:pt modelId="{4EEA9451-51B2-C241-9574-D00565B988EE}">
      <dgm:prSet custT="1"/>
      <dgm:spPr/>
      <dgm:t>
        <a:bodyPr/>
        <a:lstStyle/>
        <a:p>
          <a:r>
            <a:rPr lang="en-US" sz="1400" dirty="0"/>
            <a:t>To encourage health professions trainees/students and healthcare professionals to practice in interprofessional and primary care settings in rural and under-resourced communities</a:t>
          </a:r>
        </a:p>
      </dgm:t>
    </dgm:pt>
    <dgm:pt modelId="{572D6FF3-AC3C-2941-9C11-46B73EC66A5C}" type="parTrans" cxnId="{057ECEC4-20A3-D943-9841-1A2101F59C0C}">
      <dgm:prSet/>
      <dgm:spPr/>
      <dgm:t>
        <a:bodyPr/>
        <a:lstStyle/>
        <a:p>
          <a:endParaRPr lang="en-US"/>
        </a:p>
      </dgm:t>
    </dgm:pt>
    <dgm:pt modelId="{B9549A43-CEF8-A24A-88D5-D7739DCD0ECD}" type="sibTrans" cxnId="{057ECEC4-20A3-D943-9841-1A2101F59C0C}">
      <dgm:prSet/>
      <dgm:spPr/>
      <dgm:t>
        <a:bodyPr/>
        <a:lstStyle/>
        <a:p>
          <a:endParaRPr lang="en-US"/>
        </a:p>
      </dgm:t>
    </dgm:pt>
    <dgm:pt modelId="{F9E7556F-7535-0B41-AE42-B0BBCE650B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To retain the health workforce with a focus on the diversity of providers, interprofessional teams, and primary care settings in rural and under-resourced communities</a:t>
          </a:r>
        </a:p>
      </dgm:t>
    </dgm:pt>
    <dgm:pt modelId="{FB73F666-3A09-2F48-98AF-AAD7F644E3CB}" type="parTrans" cxnId="{F52338D8-CEE5-934F-8617-E691F1794B15}">
      <dgm:prSet/>
      <dgm:spPr/>
      <dgm:t>
        <a:bodyPr/>
        <a:lstStyle/>
        <a:p>
          <a:endParaRPr lang="en-US"/>
        </a:p>
      </dgm:t>
    </dgm:pt>
    <dgm:pt modelId="{11B8EE18-82B1-9E4B-8AA4-ABF4D9F54705}" type="sibTrans" cxnId="{F52338D8-CEE5-934F-8617-E691F1794B15}">
      <dgm:prSet/>
      <dgm:spPr/>
      <dgm:t>
        <a:bodyPr/>
        <a:lstStyle/>
        <a:p>
          <a:endParaRPr lang="en-US"/>
        </a:p>
      </dgm:t>
    </dgm:pt>
    <dgm:pt modelId="{523884AD-945D-384A-B86C-0A7E6F11D45D}" type="pres">
      <dgm:prSet presAssocID="{02E17A47-F14D-454C-8C68-D0FD8577DF1F}" presName="Name0" presStyleCnt="0">
        <dgm:presLayoutVars>
          <dgm:dir/>
          <dgm:animLvl val="lvl"/>
          <dgm:resizeHandles val="exact"/>
        </dgm:presLayoutVars>
      </dgm:prSet>
      <dgm:spPr/>
    </dgm:pt>
    <dgm:pt modelId="{57546D00-C7CA-1E40-85EB-70F5BA039356}" type="pres">
      <dgm:prSet presAssocID="{02C028B0-63DB-8C49-A1CC-E4B0D9A47A66}" presName="vertFlow" presStyleCnt="0"/>
      <dgm:spPr/>
    </dgm:pt>
    <dgm:pt modelId="{3D748C88-7FE8-544E-8704-C4FEDA82265E}" type="pres">
      <dgm:prSet presAssocID="{02C028B0-63DB-8C49-A1CC-E4B0D9A47A66}" presName="header" presStyleLbl="node1" presStyleIdx="0" presStyleCnt="3"/>
      <dgm:spPr/>
    </dgm:pt>
    <dgm:pt modelId="{25149CB8-9497-554B-A0FD-69CE0FF5178B}" type="pres">
      <dgm:prSet presAssocID="{E57CA340-CC1D-994E-B71C-5C89BBD597CD}" presName="parTrans" presStyleLbl="sibTrans2D1" presStyleIdx="0" presStyleCnt="3"/>
      <dgm:spPr/>
    </dgm:pt>
    <dgm:pt modelId="{0CE107C1-E653-8F47-BD6F-13A5F0D910BF}" type="pres">
      <dgm:prSet presAssocID="{824B163F-7CFB-9047-A76D-7D61179DD20E}" presName="child" presStyleLbl="alignAccFollowNode1" presStyleIdx="0" presStyleCnt="3" custScaleY="276137">
        <dgm:presLayoutVars>
          <dgm:chMax val="0"/>
          <dgm:bulletEnabled val="1"/>
        </dgm:presLayoutVars>
      </dgm:prSet>
      <dgm:spPr/>
    </dgm:pt>
    <dgm:pt modelId="{9A45AA85-F273-BE4C-BBE3-70619000FA93}" type="pres">
      <dgm:prSet presAssocID="{02C028B0-63DB-8C49-A1CC-E4B0D9A47A66}" presName="hSp" presStyleCnt="0"/>
      <dgm:spPr/>
    </dgm:pt>
    <dgm:pt modelId="{87C27433-18D2-B740-BB68-C3ACD7BE5660}" type="pres">
      <dgm:prSet presAssocID="{C1324D66-EC74-8E4A-91E3-A5054CC46D76}" presName="vertFlow" presStyleCnt="0"/>
      <dgm:spPr/>
    </dgm:pt>
    <dgm:pt modelId="{F88E905B-21A7-D24C-A01C-D200C3FAAB56}" type="pres">
      <dgm:prSet presAssocID="{C1324D66-EC74-8E4A-91E3-A5054CC46D76}" presName="header" presStyleLbl="node1" presStyleIdx="1" presStyleCnt="3"/>
      <dgm:spPr/>
    </dgm:pt>
    <dgm:pt modelId="{D59798E2-CCCD-A04B-9432-E005005BB3BD}" type="pres">
      <dgm:prSet presAssocID="{572D6FF3-AC3C-2941-9C11-46B73EC66A5C}" presName="parTrans" presStyleLbl="sibTrans2D1" presStyleIdx="1" presStyleCnt="3"/>
      <dgm:spPr/>
    </dgm:pt>
    <dgm:pt modelId="{72ADA6E2-EABA-F94E-97C1-2025E5CDA925}" type="pres">
      <dgm:prSet presAssocID="{4EEA9451-51B2-C241-9574-D00565B988EE}" presName="child" presStyleLbl="alignAccFollowNode1" presStyleIdx="1" presStyleCnt="3" custScaleY="266065">
        <dgm:presLayoutVars>
          <dgm:chMax val="0"/>
          <dgm:bulletEnabled val="1"/>
        </dgm:presLayoutVars>
      </dgm:prSet>
      <dgm:spPr/>
    </dgm:pt>
    <dgm:pt modelId="{C17747DC-2528-9845-BCD7-E54BF543BB52}" type="pres">
      <dgm:prSet presAssocID="{C1324D66-EC74-8E4A-91E3-A5054CC46D76}" presName="hSp" presStyleCnt="0"/>
      <dgm:spPr/>
    </dgm:pt>
    <dgm:pt modelId="{1AE20306-2486-8A46-A1B5-AAC588E64F3A}" type="pres">
      <dgm:prSet presAssocID="{4E4EF828-3402-134E-85DC-2C9428F3DB40}" presName="vertFlow" presStyleCnt="0"/>
      <dgm:spPr/>
    </dgm:pt>
    <dgm:pt modelId="{D390FCFD-5FEF-744D-939D-EC919E3F6408}" type="pres">
      <dgm:prSet presAssocID="{4E4EF828-3402-134E-85DC-2C9428F3DB40}" presName="header" presStyleLbl="node1" presStyleIdx="2" presStyleCnt="3"/>
      <dgm:spPr/>
    </dgm:pt>
    <dgm:pt modelId="{9450923C-5E8E-D24D-ADA6-057DCFBD540D}" type="pres">
      <dgm:prSet presAssocID="{FB73F666-3A09-2F48-98AF-AAD7F644E3CB}" presName="parTrans" presStyleLbl="sibTrans2D1" presStyleIdx="2" presStyleCnt="3"/>
      <dgm:spPr/>
    </dgm:pt>
    <dgm:pt modelId="{6F65DF32-9A87-D24C-B4D1-A3CB5FB66464}" type="pres">
      <dgm:prSet presAssocID="{F9E7556F-7535-0B41-AE42-B0BBCE650B1F}" presName="child" presStyleLbl="alignAccFollowNode1" presStyleIdx="2" presStyleCnt="3" custScaleY="281173" custLinFactNeighborX="828" custLinFactNeighborY="6109">
        <dgm:presLayoutVars>
          <dgm:chMax val="0"/>
          <dgm:bulletEnabled val="1"/>
        </dgm:presLayoutVars>
      </dgm:prSet>
      <dgm:spPr/>
    </dgm:pt>
  </dgm:ptLst>
  <dgm:cxnLst>
    <dgm:cxn modelId="{D21F7707-D8D5-BE4C-9F4A-AD730B3A6294}" type="presOf" srcId="{4EEA9451-51B2-C241-9574-D00565B988EE}" destId="{72ADA6E2-EABA-F94E-97C1-2025E5CDA925}" srcOrd="0" destOrd="0" presId="urn:microsoft.com/office/officeart/2005/8/layout/lProcess1"/>
    <dgm:cxn modelId="{C44CB13B-3F33-6141-BF1E-E982E0361A33}" type="presOf" srcId="{4E4EF828-3402-134E-85DC-2C9428F3DB40}" destId="{D390FCFD-5FEF-744D-939D-EC919E3F6408}" srcOrd="0" destOrd="0" presId="urn:microsoft.com/office/officeart/2005/8/layout/lProcess1"/>
    <dgm:cxn modelId="{62B8D63D-F163-894D-9840-785C249A86DC}" srcId="{02E17A47-F14D-454C-8C68-D0FD8577DF1F}" destId="{02C028B0-63DB-8C49-A1CC-E4B0D9A47A66}" srcOrd="0" destOrd="0" parTransId="{21DD3C3A-DB80-C441-B84F-41152C6EFFCC}" sibTransId="{B59DBA08-A527-B44D-A6CA-F2FB14DB3706}"/>
    <dgm:cxn modelId="{BCF65357-F990-FF4E-8B6E-B0663E1F63EE}" srcId="{02E17A47-F14D-454C-8C68-D0FD8577DF1F}" destId="{C1324D66-EC74-8E4A-91E3-A5054CC46D76}" srcOrd="1" destOrd="0" parTransId="{E8479ABD-4442-874B-BFA1-B9E4641E8128}" sibTransId="{E55D827A-FCA7-854E-8005-809FFDB8D744}"/>
    <dgm:cxn modelId="{CC86A983-FE21-DE48-9A66-18865D86D1D0}" type="presOf" srcId="{824B163F-7CFB-9047-A76D-7D61179DD20E}" destId="{0CE107C1-E653-8F47-BD6F-13A5F0D910BF}" srcOrd="0" destOrd="0" presId="urn:microsoft.com/office/officeart/2005/8/layout/lProcess1"/>
    <dgm:cxn modelId="{BCAD7C84-D65D-BA41-A7E8-219403A5CA6D}" type="presOf" srcId="{02C028B0-63DB-8C49-A1CC-E4B0D9A47A66}" destId="{3D748C88-7FE8-544E-8704-C4FEDA82265E}" srcOrd="0" destOrd="0" presId="urn:microsoft.com/office/officeart/2005/8/layout/lProcess1"/>
    <dgm:cxn modelId="{5164C68C-BCC6-6640-BC77-0DCFC9535410}" srcId="{02E17A47-F14D-454C-8C68-D0FD8577DF1F}" destId="{4E4EF828-3402-134E-85DC-2C9428F3DB40}" srcOrd="2" destOrd="0" parTransId="{80906447-7C6E-AB4D-8905-DFDF25CE8EA7}" sibTransId="{FD6924D5-AD2D-FD4C-B3DD-23931BF12602}"/>
    <dgm:cxn modelId="{8C3397B0-3AEB-524A-93A0-B45546643B52}" type="presOf" srcId="{C1324D66-EC74-8E4A-91E3-A5054CC46D76}" destId="{F88E905B-21A7-D24C-A01C-D200C3FAAB56}" srcOrd="0" destOrd="0" presId="urn:microsoft.com/office/officeart/2005/8/layout/lProcess1"/>
    <dgm:cxn modelId="{057ECEC4-20A3-D943-9841-1A2101F59C0C}" srcId="{C1324D66-EC74-8E4A-91E3-A5054CC46D76}" destId="{4EEA9451-51B2-C241-9574-D00565B988EE}" srcOrd="0" destOrd="0" parTransId="{572D6FF3-AC3C-2941-9C11-46B73EC66A5C}" sibTransId="{B9549A43-CEF8-A24A-88D5-D7739DCD0ECD}"/>
    <dgm:cxn modelId="{663B02C8-FAFD-154C-B831-43B7855ECB0D}" type="presOf" srcId="{F9E7556F-7535-0B41-AE42-B0BBCE650B1F}" destId="{6F65DF32-9A87-D24C-B4D1-A3CB5FB66464}" srcOrd="0" destOrd="0" presId="urn:microsoft.com/office/officeart/2005/8/layout/lProcess1"/>
    <dgm:cxn modelId="{C7C221C8-33B6-FE4F-BAF5-51DCAA2CE5F4}" type="presOf" srcId="{572D6FF3-AC3C-2941-9C11-46B73EC66A5C}" destId="{D59798E2-CCCD-A04B-9432-E005005BB3BD}" srcOrd="0" destOrd="0" presId="urn:microsoft.com/office/officeart/2005/8/layout/lProcess1"/>
    <dgm:cxn modelId="{C2501BCE-60BF-FB48-BC8F-BF1712332A40}" type="presOf" srcId="{FB73F666-3A09-2F48-98AF-AAD7F644E3CB}" destId="{9450923C-5E8E-D24D-ADA6-057DCFBD540D}" srcOrd="0" destOrd="0" presId="urn:microsoft.com/office/officeart/2005/8/layout/lProcess1"/>
    <dgm:cxn modelId="{F52338D8-CEE5-934F-8617-E691F1794B15}" srcId="{4E4EF828-3402-134E-85DC-2C9428F3DB40}" destId="{F9E7556F-7535-0B41-AE42-B0BBCE650B1F}" srcOrd="0" destOrd="0" parTransId="{FB73F666-3A09-2F48-98AF-AAD7F644E3CB}" sibTransId="{11B8EE18-82B1-9E4B-8AA4-ABF4D9F54705}"/>
    <dgm:cxn modelId="{A9E604DB-8A18-3947-A9E6-2398C9EC26EC}" type="presOf" srcId="{02E17A47-F14D-454C-8C68-D0FD8577DF1F}" destId="{523884AD-945D-384A-B86C-0A7E6F11D45D}" srcOrd="0" destOrd="0" presId="urn:microsoft.com/office/officeart/2005/8/layout/lProcess1"/>
    <dgm:cxn modelId="{84D27BEF-4DF3-1749-A1F6-C682B9457ED1}" type="presOf" srcId="{E57CA340-CC1D-994E-B71C-5C89BBD597CD}" destId="{25149CB8-9497-554B-A0FD-69CE0FF5178B}" srcOrd="0" destOrd="0" presId="urn:microsoft.com/office/officeart/2005/8/layout/lProcess1"/>
    <dgm:cxn modelId="{CDAEEBF4-6A6F-3D4C-ADE2-77364993B684}" srcId="{02C028B0-63DB-8C49-A1CC-E4B0D9A47A66}" destId="{824B163F-7CFB-9047-A76D-7D61179DD20E}" srcOrd="0" destOrd="0" parTransId="{E57CA340-CC1D-994E-B71C-5C89BBD597CD}" sibTransId="{1B50D207-3BED-3C41-9EE2-B7BF31815FF4}"/>
    <dgm:cxn modelId="{D95420A2-4ECF-794E-AF85-A42432777814}" type="presParOf" srcId="{523884AD-945D-384A-B86C-0A7E6F11D45D}" destId="{57546D00-C7CA-1E40-85EB-70F5BA039356}" srcOrd="0" destOrd="0" presId="urn:microsoft.com/office/officeart/2005/8/layout/lProcess1"/>
    <dgm:cxn modelId="{6742421C-4B16-EC4D-B0E5-4054A8DA7FF7}" type="presParOf" srcId="{57546D00-C7CA-1E40-85EB-70F5BA039356}" destId="{3D748C88-7FE8-544E-8704-C4FEDA82265E}" srcOrd="0" destOrd="0" presId="urn:microsoft.com/office/officeart/2005/8/layout/lProcess1"/>
    <dgm:cxn modelId="{8DA3A6ED-50F2-1540-A758-2832E1CD0F26}" type="presParOf" srcId="{57546D00-C7CA-1E40-85EB-70F5BA039356}" destId="{25149CB8-9497-554B-A0FD-69CE0FF5178B}" srcOrd="1" destOrd="0" presId="urn:microsoft.com/office/officeart/2005/8/layout/lProcess1"/>
    <dgm:cxn modelId="{EA3E17CA-BAE8-4446-B243-4B052B0F0981}" type="presParOf" srcId="{57546D00-C7CA-1E40-85EB-70F5BA039356}" destId="{0CE107C1-E653-8F47-BD6F-13A5F0D910BF}" srcOrd="2" destOrd="0" presId="urn:microsoft.com/office/officeart/2005/8/layout/lProcess1"/>
    <dgm:cxn modelId="{C2DFD47E-9A63-D94D-8EE9-E1F3746429C2}" type="presParOf" srcId="{523884AD-945D-384A-B86C-0A7E6F11D45D}" destId="{9A45AA85-F273-BE4C-BBE3-70619000FA93}" srcOrd="1" destOrd="0" presId="urn:microsoft.com/office/officeart/2005/8/layout/lProcess1"/>
    <dgm:cxn modelId="{3427307D-C001-514A-95B9-32B26811F1E9}" type="presParOf" srcId="{523884AD-945D-384A-B86C-0A7E6F11D45D}" destId="{87C27433-18D2-B740-BB68-C3ACD7BE5660}" srcOrd="2" destOrd="0" presId="urn:microsoft.com/office/officeart/2005/8/layout/lProcess1"/>
    <dgm:cxn modelId="{3CC5B0D6-4CC9-5A4F-8108-8D13D6FBCD47}" type="presParOf" srcId="{87C27433-18D2-B740-BB68-C3ACD7BE5660}" destId="{F88E905B-21A7-D24C-A01C-D200C3FAAB56}" srcOrd="0" destOrd="0" presId="urn:microsoft.com/office/officeart/2005/8/layout/lProcess1"/>
    <dgm:cxn modelId="{137DC3AB-1134-1540-885D-61BB8E5E16FC}" type="presParOf" srcId="{87C27433-18D2-B740-BB68-C3ACD7BE5660}" destId="{D59798E2-CCCD-A04B-9432-E005005BB3BD}" srcOrd="1" destOrd="0" presId="urn:microsoft.com/office/officeart/2005/8/layout/lProcess1"/>
    <dgm:cxn modelId="{8AE75B9E-F7EB-344D-88C0-3F2F2967ACB3}" type="presParOf" srcId="{87C27433-18D2-B740-BB68-C3ACD7BE5660}" destId="{72ADA6E2-EABA-F94E-97C1-2025E5CDA925}" srcOrd="2" destOrd="0" presId="urn:microsoft.com/office/officeart/2005/8/layout/lProcess1"/>
    <dgm:cxn modelId="{49DC5A79-51CD-5D4E-97F4-AA7A9EFCB7E4}" type="presParOf" srcId="{523884AD-945D-384A-B86C-0A7E6F11D45D}" destId="{C17747DC-2528-9845-BCD7-E54BF543BB52}" srcOrd="3" destOrd="0" presId="urn:microsoft.com/office/officeart/2005/8/layout/lProcess1"/>
    <dgm:cxn modelId="{F526CCDF-EFE7-2B47-8682-B2D6390883B2}" type="presParOf" srcId="{523884AD-945D-384A-B86C-0A7E6F11D45D}" destId="{1AE20306-2486-8A46-A1B5-AAC588E64F3A}" srcOrd="4" destOrd="0" presId="urn:microsoft.com/office/officeart/2005/8/layout/lProcess1"/>
    <dgm:cxn modelId="{A65E66F9-35CD-6941-9412-841E7AF7A2D7}" type="presParOf" srcId="{1AE20306-2486-8A46-A1B5-AAC588E64F3A}" destId="{D390FCFD-5FEF-744D-939D-EC919E3F6408}" srcOrd="0" destOrd="0" presId="urn:microsoft.com/office/officeart/2005/8/layout/lProcess1"/>
    <dgm:cxn modelId="{92A319D7-378A-8B41-915F-A06DAA277D4B}" type="presParOf" srcId="{1AE20306-2486-8A46-A1B5-AAC588E64F3A}" destId="{9450923C-5E8E-D24D-ADA6-057DCFBD540D}" srcOrd="1" destOrd="0" presId="urn:microsoft.com/office/officeart/2005/8/layout/lProcess1"/>
    <dgm:cxn modelId="{0B77DA51-2143-9D4A-8AF2-3487414491AA}" type="presParOf" srcId="{1AE20306-2486-8A46-A1B5-AAC588E64F3A}" destId="{6F65DF32-9A87-D24C-B4D1-A3CB5FB66464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17A47-F14D-454C-8C68-D0FD8577DF1F}" type="doc">
      <dgm:prSet loTypeId="urn:microsoft.com/office/officeart/2005/8/layout/l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028B0-63DB-8C49-A1CC-E4B0D9A47A66}">
      <dgm:prSet phldrT="[Text]" custT="1"/>
      <dgm:spPr>
        <a:solidFill>
          <a:srgbClr val="448BBB"/>
        </a:solidFill>
        <a:ln>
          <a:solidFill>
            <a:schemeClr val="lt1">
              <a:hueOff val="0"/>
              <a:satOff val="0"/>
              <a:lumOff val="0"/>
              <a:alpha val="9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Health Careers &amp; </a:t>
          </a:r>
          <a:b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Workforce Diversity</a:t>
          </a:r>
        </a:p>
      </dgm:t>
    </dgm:pt>
    <dgm:pt modelId="{21DD3C3A-DB80-C441-B84F-41152C6EFFCC}" type="parTrans" cxnId="{62B8D63D-F163-894D-9840-785C249A86DC}">
      <dgm:prSet/>
      <dgm:spPr/>
      <dgm:t>
        <a:bodyPr/>
        <a:lstStyle/>
        <a:p>
          <a:endParaRPr lang="en-US"/>
        </a:p>
      </dgm:t>
    </dgm:pt>
    <dgm:pt modelId="{B59DBA08-A527-B44D-A6CA-F2FB14DB3706}" type="sibTrans" cxnId="{62B8D63D-F163-894D-9840-785C249A86DC}">
      <dgm:prSet/>
      <dgm:spPr/>
      <dgm:t>
        <a:bodyPr/>
        <a:lstStyle/>
        <a:p>
          <a:endParaRPr lang="en-US"/>
        </a:p>
      </dgm:t>
    </dgm:pt>
    <dgm:pt modelId="{09602B1A-4BEF-6C48-86C4-FB7A2E9F7B1D}">
      <dgm:prSet phldrT="[Text]" custT="1"/>
      <dgm:spPr>
        <a:solidFill>
          <a:srgbClr val="BD4D3B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Services</a:t>
          </a:r>
        </a:p>
      </dgm:t>
    </dgm:pt>
    <dgm:pt modelId="{A655A2E8-4434-BB40-975A-EA8F4E297550}" type="parTrans" cxnId="{640F40A7-7423-0D41-9DD3-A6F9772BFF73}">
      <dgm:prSet/>
      <dgm:spPr>
        <a:noFill/>
      </dgm:spPr>
      <dgm:t>
        <a:bodyPr/>
        <a:lstStyle/>
        <a:p>
          <a:endParaRPr lang="en-US"/>
        </a:p>
      </dgm:t>
    </dgm:pt>
    <dgm:pt modelId="{FE2A5DD8-E81F-5243-B926-BC10A4472893}" type="sibTrans" cxnId="{640F40A7-7423-0D41-9DD3-A6F9772BFF73}">
      <dgm:prSet/>
      <dgm:spPr>
        <a:noFill/>
      </dgm:spPr>
      <dgm:t>
        <a:bodyPr/>
        <a:lstStyle/>
        <a:p>
          <a:endParaRPr lang="en-US"/>
        </a:p>
      </dgm:t>
    </dgm:pt>
    <dgm:pt modelId="{1C292080-C265-2A41-A495-CA9F99229E3E}">
      <dgm:prSet phldrT="[Text]" custT="1"/>
      <dgm:spPr>
        <a:solidFill>
          <a:srgbClr val="243644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Medical </a:t>
          </a:r>
          <a:b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 Support</a:t>
          </a:r>
        </a:p>
      </dgm:t>
    </dgm:pt>
    <dgm:pt modelId="{18DF4149-805C-1941-80ED-E5AA59551839}" type="parTrans" cxnId="{D2059A79-1E94-3740-8698-B1C6FD5F1804}">
      <dgm:prSet/>
      <dgm:spPr/>
      <dgm:t>
        <a:bodyPr/>
        <a:lstStyle/>
        <a:p>
          <a:endParaRPr lang="en-US"/>
        </a:p>
      </dgm:t>
    </dgm:pt>
    <dgm:pt modelId="{33CDE9A8-EA7A-314B-B8DA-B68BBEE82E6F}" type="sibTrans" cxnId="{D2059A79-1E94-3740-8698-B1C6FD5F1804}">
      <dgm:prSet/>
      <dgm:spPr/>
      <dgm:t>
        <a:bodyPr/>
        <a:lstStyle/>
        <a:p>
          <a:endParaRPr lang="en-US"/>
        </a:p>
      </dgm:t>
    </dgm:pt>
    <dgm:pt modelId="{8467384C-D081-DF4D-A77C-E8650E9E30F4}">
      <dgm:prSet phldrT="[Text]" custT="1"/>
      <dgm:spPr>
        <a:solidFill>
          <a:srgbClr val="97C356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Continuing Professional Development</a:t>
          </a:r>
        </a:p>
      </dgm:t>
    </dgm:pt>
    <dgm:pt modelId="{2959800B-C88B-6944-909C-18C199D775FC}" type="parTrans" cxnId="{1B298BF7-1269-3947-B450-9D01505EB1B7}">
      <dgm:prSet/>
      <dgm:spPr/>
      <dgm:t>
        <a:bodyPr/>
        <a:lstStyle/>
        <a:p>
          <a:endParaRPr lang="en-US"/>
        </a:p>
      </dgm:t>
    </dgm:pt>
    <dgm:pt modelId="{25ED97A5-B509-5C4A-83D0-B4AA034B3987}" type="sibTrans" cxnId="{1B298BF7-1269-3947-B450-9D01505EB1B7}">
      <dgm:prSet/>
      <dgm:spPr/>
      <dgm:t>
        <a:bodyPr/>
        <a:lstStyle/>
        <a:p>
          <a:endParaRPr lang="en-US"/>
        </a:p>
      </dgm:t>
    </dgm:pt>
    <dgm:pt modelId="{49DF85AE-06F6-4A40-85DA-9E2AF41E9F6B}">
      <dgm:prSet phldrT="[Text]" custT="1"/>
      <dgm:spPr>
        <a:solidFill>
          <a:srgbClr val="60589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Practice Support</a:t>
          </a:r>
        </a:p>
      </dgm:t>
    </dgm:pt>
    <dgm:pt modelId="{9732BE5E-1CE3-7741-8932-8F243A7FD0DC}" type="parTrans" cxnId="{09801C8A-F417-7A4A-B54A-1631DA20EB18}">
      <dgm:prSet/>
      <dgm:spPr>
        <a:noFill/>
      </dgm:spPr>
      <dgm:t>
        <a:bodyPr/>
        <a:lstStyle/>
        <a:p>
          <a:endParaRPr lang="en-US"/>
        </a:p>
      </dgm:t>
    </dgm:pt>
    <dgm:pt modelId="{1ABEB6F3-4E80-6E41-BBDD-0B64BE1EB8A2}" type="sibTrans" cxnId="{09801C8A-F417-7A4A-B54A-1631DA20EB18}">
      <dgm:prSet/>
      <dgm:spPr>
        <a:noFill/>
      </dgm:spPr>
      <dgm:t>
        <a:bodyPr/>
        <a:lstStyle/>
        <a:p>
          <a:endParaRPr lang="en-US"/>
        </a:p>
      </dgm:t>
    </dgm:pt>
    <dgm:pt modelId="{C74C1245-46A6-024E-A36D-B93ACD1D31E1}">
      <dgm:prSet phldrT="[Text]" custT="1"/>
      <dgm:spPr>
        <a:solidFill>
          <a:srgbClr val="D6793F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Library Services</a:t>
          </a:r>
        </a:p>
      </dgm:t>
    </dgm:pt>
    <dgm:pt modelId="{25BA2850-1DCC-3548-80D4-0B8EA1CBC445}" type="parTrans" cxnId="{E7F783F8-46F4-E94C-9519-6DDDA7C54733}">
      <dgm:prSet/>
      <dgm:spPr/>
      <dgm:t>
        <a:bodyPr/>
        <a:lstStyle/>
        <a:p>
          <a:endParaRPr lang="en-US"/>
        </a:p>
      </dgm:t>
    </dgm:pt>
    <dgm:pt modelId="{E08CAEBD-24AC-8041-9309-337056C87A64}" type="sibTrans" cxnId="{E7F783F8-46F4-E94C-9519-6DDDA7C54733}">
      <dgm:prSet/>
      <dgm:spPr/>
      <dgm:t>
        <a:bodyPr/>
        <a:lstStyle/>
        <a:p>
          <a:endParaRPr lang="en-US"/>
        </a:p>
      </dgm:t>
    </dgm:pt>
    <dgm:pt modelId="{523884AD-945D-384A-B86C-0A7E6F11D45D}" type="pres">
      <dgm:prSet presAssocID="{02E17A47-F14D-454C-8C68-D0FD8577DF1F}" presName="Name0" presStyleCnt="0">
        <dgm:presLayoutVars>
          <dgm:dir/>
          <dgm:animLvl val="lvl"/>
          <dgm:resizeHandles val="exact"/>
        </dgm:presLayoutVars>
      </dgm:prSet>
      <dgm:spPr/>
    </dgm:pt>
    <dgm:pt modelId="{57546D00-C7CA-1E40-85EB-70F5BA039356}" type="pres">
      <dgm:prSet presAssocID="{02C028B0-63DB-8C49-A1CC-E4B0D9A47A66}" presName="vertFlow" presStyleCnt="0"/>
      <dgm:spPr/>
    </dgm:pt>
    <dgm:pt modelId="{3D748C88-7FE8-544E-8704-C4FEDA82265E}" type="pres">
      <dgm:prSet presAssocID="{02C028B0-63DB-8C49-A1CC-E4B0D9A47A66}" presName="header" presStyleLbl="node1" presStyleIdx="0" presStyleCnt="2"/>
      <dgm:spPr/>
    </dgm:pt>
    <dgm:pt modelId="{98EA8683-9C62-6C4F-970A-E1F2F4709C43}" type="pres">
      <dgm:prSet presAssocID="{A655A2E8-4434-BB40-975A-EA8F4E297550}" presName="parTrans" presStyleLbl="sibTrans2D1" presStyleIdx="0" presStyleCnt="4"/>
      <dgm:spPr/>
    </dgm:pt>
    <dgm:pt modelId="{4D46AF65-E49A-0E4A-A872-9E6F9D329A26}" type="pres">
      <dgm:prSet presAssocID="{09602B1A-4BEF-6C48-86C4-FB7A2E9F7B1D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3BF81FFE-2E44-794E-9668-D36CD0FAC687}" type="pres">
      <dgm:prSet presAssocID="{FE2A5DD8-E81F-5243-B926-BC10A4472893}" presName="sibTrans" presStyleLbl="sibTrans2D1" presStyleIdx="1" presStyleCnt="4"/>
      <dgm:spPr/>
    </dgm:pt>
    <dgm:pt modelId="{0BFCD5C7-EB23-DA43-9E6E-873AD0D5BCBE}" type="pres">
      <dgm:prSet presAssocID="{1C292080-C265-2A41-A495-CA9F99229E3E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9A45AA85-F273-BE4C-BBE3-70619000FA93}" type="pres">
      <dgm:prSet presAssocID="{02C028B0-63DB-8C49-A1CC-E4B0D9A47A66}" presName="hSp" presStyleCnt="0"/>
      <dgm:spPr/>
    </dgm:pt>
    <dgm:pt modelId="{48697A6B-16AF-374E-946B-D0D90276C3FA}" type="pres">
      <dgm:prSet presAssocID="{8467384C-D081-DF4D-A77C-E8650E9E30F4}" presName="vertFlow" presStyleCnt="0"/>
      <dgm:spPr/>
    </dgm:pt>
    <dgm:pt modelId="{B09CF5BE-F231-2B4A-8353-B6E402716E2D}" type="pres">
      <dgm:prSet presAssocID="{8467384C-D081-DF4D-A77C-E8650E9E30F4}" presName="header" presStyleLbl="node1" presStyleIdx="1" presStyleCnt="2"/>
      <dgm:spPr/>
    </dgm:pt>
    <dgm:pt modelId="{522788B2-3463-8041-97EC-5B93C487FA7B}" type="pres">
      <dgm:prSet presAssocID="{9732BE5E-1CE3-7741-8932-8F243A7FD0DC}" presName="parTrans" presStyleLbl="sibTrans2D1" presStyleIdx="2" presStyleCnt="4"/>
      <dgm:spPr/>
    </dgm:pt>
    <dgm:pt modelId="{09EF33B6-5E1E-0B4B-8F17-85137F29E25D}" type="pres">
      <dgm:prSet presAssocID="{49DF85AE-06F6-4A40-85DA-9E2AF41E9F6B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0CCFBC5F-AEC1-BF4F-9987-1B5D7F00256B}" type="pres">
      <dgm:prSet presAssocID="{1ABEB6F3-4E80-6E41-BBDD-0B64BE1EB8A2}" presName="sibTrans" presStyleLbl="sibTrans2D1" presStyleIdx="3" presStyleCnt="4"/>
      <dgm:spPr/>
    </dgm:pt>
    <dgm:pt modelId="{9A905050-780B-1644-8A66-E4753A935E79}" type="pres">
      <dgm:prSet presAssocID="{C74C1245-46A6-024E-A36D-B93ACD1D31E1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E2A1AA2F-6D64-1F4F-B32E-2A9E28E61348}" type="presOf" srcId="{8467384C-D081-DF4D-A77C-E8650E9E30F4}" destId="{B09CF5BE-F231-2B4A-8353-B6E402716E2D}" srcOrd="0" destOrd="0" presId="urn:microsoft.com/office/officeart/2005/8/layout/lProcess1"/>
    <dgm:cxn modelId="{62B8D63D-F163-894D-9840-785C249A86DC}" srcId="{02E17A47-F14D-454C-8C68-D0FD8577DF1F}" destId="{02C028B0-63DB-8C49-A1CC-E4B0D9A47A66}" srcOrd="0" destOrd="0" parTransId="{21DD3C3A-DB80-C441-B84F-41152C6EFFCC}" sibTransId="{B59DBA08-A527-B44D-A6CA-F2FB14DB3706}"/>
    <dgm:cxn modelId="{E2960F5C-9B82-3548-B7AA-42BA70E5CB56}" type="presOf" srcId="{49DF85AE-06F6-4A40-85DA-9E2AF41E9F6B}" destId="{09EF33B6-5E1E-0B4B-8F17-85137F29E25D}" srcOrd="0" destOrd="0" presId="urn:microsoft.com/office/officeart/2005/8/layout/lProcess1"/>
    <dgm:cxn modelId="{942A5765-BFE9-4644-A80A-D75DA1F48F82}" type="presOf" srcId="{9732BE5E-1CE3-7741-8932-8F243A7FD0DC}" destId="{522788B2-3463-8041-97EC-5B93C487FA7B}" srcOrd="0" destOrd="0" presId="urn:microsoft.com/office/officeart/2005/8/layout/lProcess1"/>
    <dgm:cxn modelId="{41745A68-04B1-7C44-A5E1-8CA7DF8769BD}" type="presOf" srcId="{1ABEB6F3-4E80-6E41-BBDD-0B64BE1EB8A2}" destId="{0CCFBC5F-AEC1-BF4F-9987-1B5D7F00256B}" srcOrd="0" destOrd="0" presId="urn:microsoft.com/office/officeart/2005/8/layout/lProcess1"/>
    <dgm:cxn modelId="{51A6754C-C967-284E-AA07-738E27640413}" type="presOf" srcId="{A655A2E8-4434-BB40-975A-EA8F4E297550}" destId="{98EA8683-9C62-6C4F-970A-E1F2F4709C43}" srcOrd="0" destOrd="0" presId="urn:microsoft.com/office/officeart/2005/8/layout/lProcess1"/>
    <dgm:cxn modelId="{D2059A79-1E94-3740-8698-B1C6FD5F1804}" srcId="{02C028B0-63DB-8C49-A1CC-E4B0D9A47A66}" destId="{1C292080-C265-2A41-A495-CA9F99229E3E}" srcOrd="1" destOrd="0" parTransId="{18DF4149-805C-1941-80ED-E5AA59551839}" sibTransId="{33CDE9A8-EA7A-314B-B8DA-B68BBEE82E6F}"/>
    <dgm:cxn modelId="{BCAD7C84-D65D-BA41-A7E8-219403A5CA6D}" type="presOf" srcId="{02C028B0-63DB-8C49-A1CC-E4B0D9A47A66}" destId="{3D748C88-7FE8-544E-8704-C4FEDA82265E}" srcOrd="0" destOrd="0" presId="urn:microsoft.com/office/officeart/2005/8/layout/lProcess1"/>
    <dgm:cxn modelId="{09801C8A-F417-7A4A-B54A-1631DA20EB18}" srcId="{8467384C-D081-DF4D-A77C-E8650E9E30F4}" destId="{49DF85AE-06F6-4A40-85DA-9E2AF41E9F6B}" srcOrd="0" destOrd="0" parTransId="{9732BE5E-1CE3-7741-8932-8F243A7FD0DC}" sibTransId="{1ABEB6F3-4E80-6E41-BBDD-0B64BE1EB8A2}"/>
    <dgm:cxn modelId="{640F40A7-7423-0D41-9DD3-A6F9772BFF73}" srcId="{02C028B0-63DB-8C49-A1CC-E4B0D9A47A66}" destId="{09602B1A-4BEF-6C48-86C4-FB7A2E9F7B1D}" srcOrd="0" destOrd="0" parTransId="{A655A2E8-4434-BB40-975A-EA8F4E297550}" sibTransId="{FE2A5DD8-E81F-5243-B926-BC10A4472893}"/>
    <dgm:cxn modelId="{479731AB-8179-0947-92F3-593BE1A979E8}" type="presOf" srcId="{09602B1A-4BEF-6C48-86C4-FB7A2E9F7B1D}" destId="{4D46AF65-E49A-0E4A-A872-9E6F9D329A26}" srcOrd="0" destOrd="0" presId="urn:microsoft.com/office/officeart/2005/8/layout/lProcess1"/>
    <dgm:cxn modelId="{521821BD-0A06-3543-8DF1-E4FEFC560435}" type="presOf" srcId="{1C292080-C265-2A41-A495-CA9F99229E3E}" destId="{0BFCD5C7-EB23-DA43-9E6E-873AD0D5BCBE}" srcOrd="0" destOrd="0" presId="urn:microsoft.com/office/officeart/2005/8/layout/lProcess1"/>
    <dgm:cxn modelId="{A09964D6-0C71-2C4A-9852-128BBEDBF880}" type="presOf" srcId="{C74C1245-46A6-024E-A36D-B93ACD1D31E1}" destId="{9A905050-780B-1644-8A66-E4753A935E79}" srcOrd="0" destOrd="0" presId="urn:microsoft.com/office/officeart/2005/8/layout/lProcess1"/>
    <dgm:cxn modelId="{A9E604DB-8A18-3947-A9E6-2398C9EC26EC}" type="presOf" srcId="{02E17A47-F14D-454C-8C68-D0FD8577DF1F}" destId="{523884AD-945D-384A-B86C-0A7E6F11D45D}" srcOrd="0" destOrd="0" presId="urn:microsoft.com/office/officeart/2005/8/layout/lProcess1"/>
    <dgm:cxn modelId="{E8081BF7-1179-D442-B8EA-9576CB8289CC}" type="presOf" srcId="{FE2A5DD8-E81F-5243-B926-BC10A4472893}" destId="{3BF81FFE-2E44-794E-9668-D36CD0FAC687}" srcOrd="0" destOrd="0" presId="urn:microsoft.com/office/officeart/2005/8/layout/lProcess1"/>
    <dgm:cxn modelId="{1B298BF7-1269-3947-B450-9D01505EB1B7}" srcId="{02E17A47-F14D-454C-8C68-D0FD8577DF1F}" destId="{8467384C-D081-DF4D-A77C-E8650E9E30F4}" srcOrd="1" destOrd="0" parTransId="{2959800B-C88B-6944-909C-18C199D775FC}" sibTransId="{25ED97A5-B509-5C4A-83D0-B4AA034B3987}"/>
    <dgm:cxn modelId="{E7F783F8-46F4-E94C-9519-6DDDA7C54733}" srcId="{8467384C-D081-DF4D-A77C-E8650E9E30F4}" destId="{C74C1245-46A6-024E-A36D-B93ACD1D31E1}" srcOrd="1" destOrd="0" parTransId="{25BA2850-1DCC-3548-80D4-0B8EA1CBC445}" sibTransId="{E08CAEBD-24AC-8041-9309-337056C87A64}"/>
    <dgm:cxn modelId="{D95420A2-4ECF-794E-AF85-A42432777814}" type="presParOf" srcId="{523884AD-945D-384A-B86C-0A7E6F11D45D}" destId="{57546D00-C7CA-1E40-85EB-70F5BA039356}" srcOrd="0" destOrd="0" presId="urn:microsoft.com/office/officeart/2005/8/layout/lProcess1"/>
    <dgm:cxn modelId="{6742421C-4B16-EC4D-B0E5-4054A8DA7FF7}" type="presParOf" srcId="{57546D00-C7CA-1E40-85EB-70F5BA039356}" destId="{3D748C88-7FE8-544E-8704-C4FEDA82265E}" srcOrd="0" destOrd="0" presId="urn:microsoft.com/office/officeart/2005/8/layout/lProcess1"/>
    <dgm:cxn modelId="{682ECBA1-467D-C649-936A-003C66DCA478}" type="presParOf" srcId="{57546D00-C7CA-1E40-85EB-70F5BA039356}" destId="{98EA8683-9C62-6C4F-970A-E1F2F4709C43}" srcOrd="1" destOrd="0" presId="urn:microsoft.com/office/officeart/2005/8/layout/lProcess1"/>
    <dgm:cxn modelId="{5BCD879A-2660-E143-834B-4F797ABC8835}" type="presParOf" srcId="{57546D00-C7CA-1E40-85EB-70F5BA039356}" destId="{4D46AF65-E49A-0E4A-A872-9E6F9D329A26}" srcOrd="2" destOrd="0" presId="urn:microsoft.com/office/officeart/2005/8/layout/lProcess1"/>
    <dgm:cxn modelId="{20457412-F87C-4E4C-B666-B3BC6EB554F2}" type="presParOf" srcId="{57546D00-C7CA-1E40-85EB-70F5BA039356}" destId="{3BF81FFE-2E44-794E-9668-D36CD0FAC687}" srcOrd="3" destOrd="0" presId="urn:microsoft.com/office/officeart/2005/8/layout/lProcess1"/>
    <dgm:cxn modelId="{74277200-C440-F349-AD7B-AE8FC75CCF87}" type="presParOf" srcId="{57546D00-C7CA-1E40-85EB-70F5BA039356}" destId="{0BFCD5C7-EB23-DA43-9E6E-873AD0D5BCBE}" srcOrd="4" destOrd="0" presId="urn:microsoft.com/office/officeart/2005/8/layout/lProcess1"/>
    <dgm:cxn modelId="{C2DFD47E-9A63-D94D-8EE9-E1F3746429C2}" type="presParOf" srcId="{523884AD-945D-384A-B86C-0A7E6F11D45D}" destId="{9A45AA85-F273-BE4C-BBE3-70619000FA93}" srcOrd="1" destOrd="0" presId="urn:microsoft.com/office/officeart/2005/8/layout/lProcess1"/>
    <dgm:cxn modelId="{F3D79D23-F211-3047-96A6-78CC5F86D503}" type="presParOf" srcId="{523884AD-945D-384A-B86C-0A7E6F11D45D}" destId="{48697A6B-16AF-374E-946B-D0D90276C3FA}" srcOrd="2" destOrd="0" presId="urn:microsoft.com/office/officeart/2005/8/layout/lProcess1"/>
    <dgm:cxn modelId="{9BA06049-9C95-1444-A6BA-258737AB9AE1}" type="presParOf" srcId="{48697A6B-16AF-374E-946B-D0D90276C3FA}" destId="{B09CF5BE-F231-2B4A-8353-B6E402716E2D}" srcOrd="0" destOrd="0" presId="urn:microsoft.com/office/officeart/2005/8/layout/lProcess1"/>
    <dgm:cxn modelId="{07D9A88B-31FC-EE4F-B207-84EDB6DB1036}" type="presParOf" srcId="{48697A6B-16AF-374E-946B-D0D90276C3FA}" destId="{522788B2-3463-8041-97EC-5B93C487FA7B}" srcOrd="1" destOrd="0" presId="urn:microsoft.com/office/officeart/2005/8/layout/lProcess1"/>
    <dgm:cxn modelId="{7D508C02-BF5C-AF4F-BA33-3FA032289610}" type="presParOf" srcId="{48697A6B-16AF-374E-946B-D0D90276C3FA}" destId="{09EF33B6-5E1E-0B4B-8F17-85137F29E25D}" srcOrd="2" destOrd="0" presId="urn:microsoft.com/office/officeart/2005/8/layout/lProcess1"/>
    <dgm:cxn modelId="{1FD5B2F8-77B6-3E46-BFBC-92B443661DFB}" type="presParOf" srcId="{48697A6B-16AF-374E-946B-D0D90276C3FA}" destId="{0CCFBC5F-AEC1-BF4F-9987-1B5D7F00256B}" srcOrd="3" destOrd="0" presId="urn:microsoft.com/office/officeart/2005/8/layout/lProcess1"/>
    <dgm:cxn modelId="{19411353-9EF9-CB4D-95E0-4C6A0DDE8105}" type="presParOf" srcId="{48697A6B-16AF-374E-946B-D0D90276C3FA}" destId="{9A905050-780B-1644-8A66-E4753A935E79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790971-0420-468A-9A5D-8131A7FB44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2E503-2F08-475F-A354-B3B34A7372F6}">
      <dgm:prSet/>
      <dgm:spPr/>
      <dgm:t>
        <a:bodyPr/>
        <a:lstStyle/>
        <a:p>
          <a:r>
            <a:rPr lang="en-US" b="1" dirty="0"/>
            <a:t>Quality &amp; Health Equity Improvement (Medicaid, Medicare QPP/MIPS, All Payors)</a:t>
          </a:r>
          <a:endParaRPr lang="en-US" dirty="0"/>
        </a:p>
      </dgm:t>
    </dgm:pt>
    <dgm:pt modelId="{C5D75429-DD77-479C-847B-917E8D3FD462}" type="parTrans" cxnId="{719DDC60-F335-4643-B672-06C6F9D886F2}">
      <dgm:prSet/>
      <dgm:spPr/>
      <dgm:t>
        <a:bodyPr/>
        <a:lstStyle/>
        <a:p>
          <a:endParaRPr lang="en-US"/>
        </a:p>
      </dgm:t>
    </dgm:pt>
    <dgm:pt modelId="{0101956B-E5BB-4BAE-AE75-9F3F428D8C70}" type="sibTrans" cxnId="{719DDC60-F335-4643-B672-06C6F9D886F2}">
      <dgm:prSet/>
      <dgm:spPr/>
      <dgm:t>
        <a:bodyPr/>
        <a:lstStyle/>
        <a:p>
          <a:endParaRPr lang="en-US"/>
        </a:p>
      </dgm:t>
    </dgm:pt>
    <dgm:pt modelId="{C285D072-8C81-47E6-BF5E-7B497DB76150}">
      <dgm:prSet/>
      <dgm:spPr/>
      <dgm:t>
        <a:bodyPr/>
        <a:lstStyle/>
        <a:p>
          <a:r>
            <a:rPr lang="en-US" b="1"/>
            <a:t>Medicaid managed care education &amp; issue resolution</a:t>
          </a:r>
          <a:endParaRPr lang="en-US"/>
        </a:p>
      </dgm:t>
    </dgm:pt>
    <dgm:pt modelId="{D6E786B2-5F84-440C-8B6F-7BACD7DC69E1}" type="parTrans" cxnId="{456E9C4C-8787-4219-8E5F-7D56E2A40306}">
      <dgm:prSet/>
      <dgm:spPr/>
      <dgm:t>
        <a:bodyPr/>
        <a:lstStyle/>
        <a:p>
          <a:endParaRPr lang="en-US"/>
        </a:p>
      </dgm:t>
    </dgm:pt>
    <dgm:pt modelId="{325F3361-BE8B-4649-BC8F-A532A5F76DF1}" type="sibTrans" cxnId="{456E9C4C-8787-4219-8E5F-7D56E2A40306}">
      <dgm:prSet/>
      <dgm:spPr/>
      <dgm:t>
        <a:bodyPr/>
        <a:lstStyle/>
        <a:p>
          <a:endParaRPr lang="en-US"/>
        </a:p>
      </dgm:t>
    </dgm:pt>
    <dgm:pt modelId="{8ABADEEC-2FB9-4AF7-9572-D4187D9F0FDE}">
      <dgm:prSet/>
      <dgm:spPr/>
      <dgm:t>
        <a:bodyPr/>
        <a:lstStyle/>
        <a:p>
          <a:r>
            <a:rPr lang="en-US" b="1"/>
            <a:t>Clinical workflow redesign &amp; process improvement</a:t>
          </a:r>
          <a:endParaRPr lang="en-US"/>
        </a:p>
      </dgm:t>
    </dgm:pt>
    <dgm:pt modelId="{44DBE16A-D8B2-4F7B-99DE-F619E87F692D}" type="parTrans" cxnId="{8A3E71E5-5390-4808-BA3E-E5E62465DEE3}">
      <dgm:prSet/>
      <dgm:spPr/>
      <dgm:t>
        <a:bodyPr/>
        <a:lstStyle/>
        <a:p>
          <a:endParaRPr lang="en-US"/>
        </a:p>
      </dgm:t>
    </dgm:pt>
    <dgm:pt modelId="{B22D1524-0F5D-4EB8-8C6E-BEDEB32883CE}" type="sibTrans" cxnId="{8A3E71E5-5390-4808-BA3E-E5E62465DEE3}">
      <dgm:prSet/>
      <dgm:spPr/>
      <dgm:t>
        <a:bodyPr/>
        <a:lstStyle/>
        <a:p>
          <a:endParaRPr lang="en-US"/>
        </a:p>
      </dgm:t>
    </dgm:pt>
    <dgm:pt modelId="{8ABB2980-6F36-4D40-8B47-B55973A37E13}">
      <dgm:prSet/>
      <dgm:spPr/>
      <dgm:t>
        <a:bodyPr/>
        <a:lstStyle/>
        <a:p>
          <a:r>
            <a:rPr lang="en-US" b="1"/>
            <a:t>Behavioral health integration (including Collaborative Care Model)</a:t>
          </a:r>
          <a:endParaRPr lang="en-US"/>
        </a:p>
      </dgm:t>
    </dgm:pt>
    <dgm:pt modelId="{54E0ECA0-5D6D-4DAD-A2C9-D9280FE7F411}" type="parTrans" cxnId="{FDC581C8-605D-4A43-B8B8-5A9A49D5B918}">
      <dgm:prSet/>
      <dgm:spPr/>
      <dgm:t>
        <a:bodyPr/>
        <a:lstStyle/>
        <a:p>
          <a:endParaRPr lang="en-US"/>
        </a:p>
      </dgm:t>
    </dgm:pt>
    <dgm:pt modelId="{36AD1A56-292B-4CA1-9FB2-7C5C97709E7F}" type="sibTrans" cxnId="{FDC581C8-605D-4A43-B8B8-5A9A49D5B918}">
      <dgm:prSet/>
      <dgm:spPr/>
      <dgm:t>
        <a:bodyPr/>
        <a:lstStyle/>
        <a:p>
          <a:endParaRPr lang="en-US"/>
        </a:p>
      </dgm:t>
    </dgm:pt>
    <dgm:pt modelId="{B67839AA-FE7F-4C60-8C07-A20FB98E6C72}">
      <dgm:prSet/>
      <dgm:spPr/>
      <dgm:t>
        <a:bodyPr/>
        <a:lstStyle/>
        <a:p>
          <a:r>
            <a:rPr lang="en-US" b="1"/>
            <a:t>COVID19 vaccine &amp; clinical workflow assistance</a:t>
          </a:r>
          <a:endParaRPr lang="en-US"/>
        </a:p>
      </dgm:t>
    </dgm:pt>
    <dgm:pt modelId="{1CE307EB-2010-468F-AEA1-947ADAD1E9FF}" type="parTrans" cxnId="{8D66CDA7-44D2-4B91-8579-ABC442219917}">
      <dgm:prSet/>
      <dgm:spPr/>
      <dgm:t>
        <a:bodyPr/>
        <a:lstStyle/>
        <a:p>
          <a:endParaRPr lang="en-US"/>
        </a:p>
      </dgm:t>
    </dgm:pt>
    <dgm:pt modelId="{556AC21D-8A1E-46E5-B4C2-1CA22F91FADA}" type="sibTrans" cxnId="{8D66CDA7-44D2-4B91-8579-ABC442219917}">
      <dgm:prSet/>
      <dgm:spPr/>
      <dgm:t>
        <a:bodyPr/>
        <a:lstStyle/>
        <a:p>
          <a:endParaRPr lang="en-US"/>
        </a:p>
      </dgm:t>
    </dgm:pt>
    <dgm:pt modelId="{575FC995-E513-4B81-90BC-12D1EDF37E0A}">
      <dgm:prSet/>
      <dgm:spPr/>
      <dgm:t>
        <a:bodyPr/>
        <a:lstStyle/>
        <a:p>
          <a:r>
            <a:rPr lang="en-US" b="1"/>
            <a:t>Practice operational assessments</a:t>
          </a:r>
          <a:endParaRPr lang="en-US"/>
        </a:p>
      </dgm:t>
    </dgm:pt>
    <dgm:pt modelId="{7D853D4C-EE3A-4F91-B041-232D800CAC18}" type="parTrans" cxnId="{65619832-9286-4E93-A983-06D5B12ADA45}">
      <dgm:prSet/>
      <dgm:spPr/>
      <dgm:t>
        <a:bodyPr/>
        <a:lstStyle/>
        <a:p>
          <a:endParaRPr lang="en-US"/>
        </a:p>
      </dgm:t>
    </dgm:pt>
    <dgm:pt modelId="{A686FB19-5C67-428F-9E87-DD0FF7AD24EF}" type="sibTrans" cxnId="{65619832-9286-4E93-A983-06D5B12ADA45}">
      <dgm:prSet/>
      <dgm:spPr/>
      <dgm:t>
        <a:bodyPr/>
        <a:lstStyle/>
        <a:p>
          <a:endParaRPr lang="en-US"/>
        </a:p>
      </dgm:t>
    </dgm:pt>
    <dgm:pt modelId="{01B696EF-F67A-4259-AEEF-0B2CA65F4382}">
      <dgm:prSet/>
      <dgm:spPr/>
      <dgm:t>
        <a:bodyPr/>
        <a:lstStyle/>
        <a:p>
          <a:r>
            <a:rPr lang="en-US" b="1"/>
            <a:t>EHR optimization, telehealth integration</a:t>
          </a:r>
          <a:endParaRPr lang="en-US"/>
        </a:p>
      </dgm:t>
    </dgm:pt>
    <dgm:pt modelId="{815BA3C9-66D9-4349-8652-D62ED888F0AF}" type="parTrans" cxnId="{BED71B12-D271-449F-A4C9-446AF9E30A3C}">
      <dgm:prSet/>
      <dgm:spPr/>
      <dgm:t>
        <a:bodyPr/>
        <a:lstStyle/>
        <a:p>
          <a:endParaRPr lang="en-US"/>
        </a:p>
      </dgm:t>
    </dgm:pt>
    <dgm:pt modelId="{02D291D2-C9BE-4C31-BB6D-F0A5583CEF9D}" type="sibTrans" cxnId="{BED71B12-D271-449F-A4C9-446AF9E30A3C}">
      <dgm:prSet/>
      <dgm:spPr/>
      <dgm:t>
        <a:bodyPr/>
        <a:lstStyle/>
        <a:p>
          <a:endParaRPr lang="en-US"/>
        </a:p>
      </dgm:t>
    </dgm:pt>
    <dgm:pt modelId="{BB9C3C80-5031-40A9-A57B-C822CB7AE573}">
      <dgm:prSet/>
      <dgm:spPr/>
      <dgm:t>
        <a:bodyPr/>
        <a:lstStyle/>
        <a:p>
          <a:r>
            <a:rPr lang="en-US" b="1"/>
            <a:t>HIE training and optimization</a:t>
          </a:r>
          <a:endParaRPr lang="en-US"/>
        </a:p>
      </dgm:t>
    </dgm:pt>
    <dgm:pt modelId="{8BE5B6B3-3798-47A5-9154-DB13F8B67D36}" type="parTrans" cxnId="{FA3234C2-1E2F-4163-905D-E240C2A28880}">
      <dgm:prSet/>
      <dgm:spPr/>
      <dgm:t>
        <a:bodyPr/>
        <a:lstStyle/>
        <a:p>
          <a:endParaRPr lang="en-US"/>
        </a:p>
      </dgm:t>
    </dgm:pt>
    <dgm:pt modelId="{0C293245-3612-455E-B0EF-20EC097934BC}" type="sibTrans" cxnId="{FA3234C2-1E2F-4163-905D-E240C2A28880}">
      <dgm:prSet/>
      <dgm:spPr/>
      <dgm:t>
        <a:bodyPr/>
        <a:lstStyle/>
        <a:p>
          <a:endParaRPr lang="en-US"/>
        </a:p>
      </dgm:t>
    </dgm:pt>
    <dgm:pt modelId="{B094EBF1-539C-4DEA-BD59-BF2845B3319B}">
      <dgm:prSet/>
      <dgm:spPr/>
      <dgm:t>
        <a:bodyPr/>
        <a:lstStyle/>
        <a:p>
          <a:r>
            <a:rPr lang="en-US" b="1"/>
            <a:t>Revenue cycle management </a:t>
          </a:r>
          <a:endParaRPr lang="en-US"/>
        </a:p>
      </dgm:t>
    </dgm:pt>
    <dgm:pt modelId="{939871CE-21B9-4313-B7B8-F5594C49D679}" type="parTrans" cxnId="{039FDCE2-3337-4F17-AB43-CBDAD4A66979}">
      <dgm:prSet/>
      <dgm:spPr/>
      <dgm:t>
        <a:bodyPr/>
        <a:lstStyle/>
        <a:p>
          <a:endParaRPr lang="en-US"/>
        </a:p>
      </dgm:t>
    </dgm:pt>
    <dgm:pt modelId="{9C0316E4-9C3F-4B7A-80AC-71E73A556F48}" type="sibTrans" cxnId="{039FDCE2-3337-4F17-AB43-CBDAD4A66979}">
      <dgm:prSet/>
      <dgm:spPr/>
      <dgm:t>
        <a:bodyPr/>
        <a:lstStyle/>
        <a:p>
          <a:endParaRPr lang="en-US"/>
        </a:p>
      </dgm:t>
    </dgm:pt>
    <dgm:pt modelId="{92A7C5A2-33A1-47A1-8045-97C29B0F9F37}">
      <dgm:prSet/>
      <dgm:spPr/>
      <dgm:t>
        <a:bodyPr/>
        <a:lstStyle/>
        <a:p>
          <a:r>
            <a:rPr lang="en-US" b="1"/>
            <a:t>Billing &amp; coding guidance</a:t>
          </a:r>
          <a:endParaRPr lang="en-US"/>
        </a:p>
      </dgm:t>
    </dgm:pt>
    <dgm:pt modelId="{DC74BF07-272F-4442-BA45-A7F427B44BA6}" type="parTrans" cxnId="{9E18325C-3491-40E2-B0DD-1A79CEF047C9}">
      <dgm:prSet/>
      <dgm:spPr/>
      <dgm:t>
        <a:bodyPr/>
        <a:lstStyle/>
        <a:p>
          <a:endParaRPr lang="en-US"/>
        </a:p>
      </dgm:t>
    </dgm:pt>
    <dgm:pt modelId="{C506A9CE-486F-489E-AAE4-61BF048D2BA7}" type="sibTrans" cxnId="{9E18325C-3491-40E2-B0DD-1A79CEF047C9}">
      <dgm:prSet/>
      <dgm:spPr/>
      <dgm:t>
        <a:bodyPr/>
        <a:lstStyle/>
        <a:p>
          <a:endParaRPr lang="en-US"/>
        </a:p>
      </dgm:t>
    </dgm:pt>
    <dgm:pt modelId="{CEAE9079-2ED4-4B12-B899-DF4B5AC0251E}">
      <dgm:prSet/>
      <dgm:spPr/>
      <dgm:t>
        <a:bodyPr/>
        <a:lstStyle/>
        <a:p>
          <a:r>
            <a:rPr lang="en-US" b="1"/>
            <a:t>Advanced Medical Home (AMH) tier education and support</a:t>
          </a:r>
          <a:endParaRPr lang="en-US"/>
        </a:p>
      </dgm:t>
    </dgm:pt>
    <dgm:pt modelId="{4578FAA3-3D60-43E6-AA6F-DB79B88FE554}" type="parTrans" cxnId="{28831746-E13F-4558-89CF-F17244F1635C}">
      <dgm:prSet/>
      <dgm:spPr/>
      <dgm:t>
        <a:bodyPr/>
        <a:lstStyle/>
        <a:p>
          <a:endParaRPr lang="en-US"/>
        </a:p>
      </dgm:t>
    </dgm:pt>
    <dgm:pt modelId="{C9E58846-CD7B-4989-B8FD-2B0154DBCEE5}" type="sibTrans" cxnId="{28831746-E13F-4558-89CF-F17244F1635C}">
      <dgm:prSet/>
      <dgm:spPr/>
      <dgm:t>
        <a:bodyPr/>
        <a:lstStyle/>
        <a:p>
          <a:endParaRPr lang="en-US"/>
        </a:p>
      </dgm:t>
    </dgm:pt>
    <dgm:pt modelId="{6216D475-F9F5-4294-84B8-41E714E06C77}">
      <dgm:prSet/>
      <dgm:spPr/>
      <dgm:t>
        <a:bodyPr/>
        <a:lstStyle/>
        <a:p>
          <a:r>
            <a:rPr lang="en-US" b="1"/>
            <a:t>Tailored Care Management (AMH+/CMA) support</a:t>
          </a:r>
          <a:endParaRPr lang="en-US"/>
        </a:p>
      </dgm:t>
    </dgm:pt>
    <dgm:pt modelId="{139765E5-7C8B-467F-9422-CB57904B3FDF}" type="parTrans" cxnId="{1E17CD3B-BA90-40D2-AB05-B0D4B70773B5}">
      <dgm:prSet/>
      <dgm:spPr/>
      <dgm:t>
        <a:bodyPr/>
        <a:lstStyle/>
        <a:p>
          <a:endParaRPr lang="en-US"/>
        </a:p>
      </dgm:t>
    </dgm:pt>
    <dgm:pt modelId="{7C7E5E47-DDE4-4830-B016-D9477A13396E}" type="sibTrans" cxnId="{1E17CD3B-BA90-40D2-AB05-B0D4B70773B5}">
      <dgm:prSet/>
      <dgm:spPr/>
      <dgm:t>
        <a:bodyPr/>
        <a:lstStyle/>
        <a:p>
          <a:endParaRPr lang="en-US"/>
        </a:p>
      </dgm:t>
    </dgm:pt>
    <dgm:pt modelId="{03BD0F3D-053F-4955-A40F-4DAC66E2EA1A}">
      <dgm:prSet/>
      <dgm:spPr/>
      <dgm:t>
        <a:bodyPr/>
        <a:lstStyle/>
        <a:p>
          <a:r>
            <a:rPr lang="en-US" b="1"/>
            <a:t>Community Health Worker integration and training</a:t>
          </a:r>
          <a:endParaRPr lang="en-US"/>
        </a:p>
      </dgm:t>
    </dgm:pt>
    <dgm:pt modelId="{6EEBF18D-85D2-4671-ADF1-E8140792602B}" type="parTrans" cxnId="{8E489FBF-7F61-4A0B-8A1B-A74FE71E899A}">
      <dgm:prSet/>
      <dgm:spPr/>
      <dgm:t>
        <a:bodyPr/>
        <a:lstStyle/>
        <a:p>
          <a:endParaRPr lang="en-US"/>
        </a:p>
      </dgm:t>
    </dgm:pt>
    <dgm:pt modelId="{94502BFD-AA5F-45C8-A58C-44E6B7937444}" type="sibTrans" cxnId="{8E489FBF-7F61-4A0B-8A1B-A74FE71E899A}">
      <dgm:prSet/>
      <dgm:spPr/>
      <dgm:t>
        <a:bodyPr/>
        <a:lstStyle/>
        <a:p>
          <a:endParaRPr lang="en-US"/>
        </a:p>
      </dgm:t>
    </dgm:pt>
    <dgm:pt modelId="{C79FB080-AB2E-4679-9E5F-1FC306D6DD0A}">
      <dgm:prSet/>
      <dgm:spPr/>
      <dgm:t>
        <a:bodyPr/>
        <a:lstStyle/>
        <a:p>
          <a:r>
            <a:rPr lang="en-US" b="1"/>
            <a:t>Social Drivers of Health Workflow  &amp; NCCARE 360 Optimization </a:t>
          </a:r>
          <a:endParaRPr lang="en-US"/>
        </a:p>
      </dgm:t>
    </dgm:pt>
    <dgm:pt modelId="{52742734-2C3E-466E-89FC-A8D030073286}" type="parTrans" cxnId="{7C19C041-571E-490B-81AA-40DA7BB69FD6}">
      <dgm:prSet/>
      <dgm:spPr/>
      <dgm:t>
        <a:bodyPr/>
        <a:lstStyle/>
        <a:p>
          <a:endParaRPr lang="en-US"/>
        </a:p>
      </dgm:t>
    </dgm:pt>
    <dgm:pt modelId="{C9EA6595-838C-4994-BF9B-0C033194E9A6}" type="sibTrans" cxnId="{7C19C041-571E-490B-81AA-40DA7BB69FD6}">
      <dgm:prSet/>
      <dgm:spPr/>
      <dgm:t>
        <a:bodyPr/>
        <a:lstStyle/>
        <a:p>
          <a:endParaRPr lang="en-US"/>
        </a:p>
      </dgm:t>
    </dgm:pt>
    <dgm:pt modelId="{0E3907D9-A21E-47C8-B16B-BEC658594C20}">
      <dgm:prSet/>
      <dgm:spPr/>
      <dgm:t>
        <a:bodyPr/>
        <a:lstStyle/>
        <a:p>
          <a:r>
            <a:rPr lang="en-US" b="1"/>
            <a:t>Virtual Collaborative Educational Programming</a:t>
          </a:r>
          <a:endParaRPr lang="en-US"/>
        </a:p>
      </dgm:t>
    </dgm:pt>
    <dgm:pt modelId="{A7FDF597-76E9-4022-98CB-1291F3CCBE32}" type="parTrans" cxnId="{5B589992-F332-4065-BD81-98416E6ADFDE}">
      <dgm:prSet/>
      <dgm:spPr/>
      <dgm:t>
        <a:bodyPr/>
        <a:lstStyle/>
        <a:p>
          <a:endParaRPr lang="en-US"/>
        </a:p>
      </dgm:t>
    </dgm:pt>
    <dgm:pt modelId="{D6EC7E48-62BC-4864-BF3F-7090309412AC}" type="sibTrans" cxnId="{5B589992-F332-4065-BD81-98416E6ADFDE}">
      <dgm:prSet/>
      <dgm:spPr/>
      <dgm:t>
        <a:bodyPr/>
        <a:lstStyle/>
        <a:p>
          <a:endParaRPr lang="en-US"/>
        </a:p>
      </dgm:t>
    </dgm:pt>
    <dgm:pt modelId="{692C8A7C-C79C-4D1B-8E0C-3C9C880CB5F4}" type="pres">
      <dgm:prSet presAssocID="{8A790971-0420-468A-9A5D-8131A7FB4424}" presName="vert0" presStyleCnt="0">
        <dgm:presLayoutVars>
          <dgm:dir/>
          <dgm:animOne val="branch"/>
          <dgm:animLvl val="lvl"/>
        </dgm:presLayoutVars>
      </dgm:prSet>
      <dgm:spPr/>
    </dgm:pt>
    <dgm:pt modelId="{6EFB39F4-8D12-4696-8739-1359360375EA}" type="pres">
      <dgm:prSet presAssocID="{4C12E503-2F08-475F-A354-B3B34A7372F6}" presName="thickLine" presStyleLbl="alignNode1" presStyleIdx="0" presStyleCnt="15"/>
      <dgm:spPr/>
    </dgm:pt>
    <dgm:pt modelId="{89F85CBB-F273-4733-9F65-2D87027CD2BE}" type="pres">
      <dgm:prSet presAssocID="{4C12E503-2F08-475F-A354-B3B34A7372F6}" presName="horz1" presStyleCnt="0"/>
      <dgm:spPr/>
    </dgm:pt>
    <dgm:pt modelId="{3A3AF9B7-8337-4988-98FF-9FAA0EC91230}" type="pres">
      <dgm:prSet presAssocID="{4C12E503-2F08-475F-A354-B3B34A7372F6}" presName="tx1" presStyleLbl="revTx" presStyleIdx="0" presStyleCnt="15"/>
      <dgm:spPr/>
    </dgm:pt>
    <dgm:pt modelId="{5D43AF6B-AA0F-4F8A-A687-FCBBDECDCF82}" type="pres">
      <dgm:prSet presAssocID="{4C12E503-2F08-475F-A354-B3B34A7372F6}" presName="vert1" presStyleCnt="0"/>
      <dgm:spPr/>
    </dgm:pt>
    <dgm:pt modelId="{FD3F22C6-E76A-4F65-A255-3ECB8C448288}" type="pres">
      <dgm:prSet presAssocID="{C285D072-8C81-47E6-BF5E-7B497DB76150}" presName="thickLine" presStyleLbl="alignNode1" presStyleIdx="1" presStyleCnt="15"/>
      <dgm:spPr/>
    </dgm:pt>
    <dgm:pt modelId="{08D99498-BD61-451D-AE52-3C70602A2786}" type="pres">
      <dgm:prSet presAssocID="{C285D072-8C81-47E6-BF5E-7B497DB76150}" presName="horz1" presStyleCnt="0"/>
      <dgm:spPr/>
    </dgm:pt>
    <dgm:pt modelId="{FD44C3AF-44A4-4C98-AF96-91D1343718E9}" type="pres">
      <dgm:prSet presAssocID="{C285D072-8C81-47E6-BF5E-7B497DB76150}" presName="tx1" presStyleLbl="revTx" presStyleIdx="1" presStyleCnt="15"/>
      <dgm:spPr/>
    </dgm:pt>
    <dgm:pt modelId="{EE0C4E7B-5AB6-45D4-B884-C9529165C0C3}" type="pres">
      <dgm:prSet presAssocID="{C285D072-8C81-47E6-BF5E-7B497DB76150}" presName="vert1" presStyleCnt="0"/>
      <dgm:spPr/>
    </dgm:pt>
    <dgm:pt modelId="{4375FE46-5C45-45A5-9821-6B65884DC6B7}" type="pres">
      <dgm:prSet presAssocID="{8ABADEEC-2FB9-4AF7-9572-D4187D9F0FDE}" presName="thickLine" presStyleLbl="alignNode1" presStyleIdx="2" presStyleCnt="15"/>
      <dgm:spPr/>
    </dgm:pt>
    <dgm:pt modelId="{0779D033-AA7B-44DD-ADE5-EB74F0AB0656}" type="pres">
      <dgm:prSet presAssocID="{8ABADEEC-2FB9-4AF7-9572-D4187D9F0FDE}" presName="horz1" presStyleCnt="0"/>
      <dgm:spPr/>
    </dgm:pt>
    <dgm:pt modelId="{AD2755A1-9E28-426E-A571-75DE85DFD65E}" type="pres">
      <dgm:prSet presAssocID="{8ABADEEC-2FB9-4AF7-9572-D4187D9F0FDE}" presName="tx1" presStyleLbl="revTx" presStyleIdx="2" presStyleCnt="15"/>
      <dgm:spPr/>
    </dgm:pt>
    <dgm:pt modelId="{F9A94BF6-4930-4269-8387-3E71C4C4B95B}" type="pres">
      <dgm:prSet presAssocID="{8ABADEEC-2FB9-4AF7-9572-D4187D9F0FDE}" presName="vert1" presStyleCnt="0"/>
      <dgm:spPr/>
    </dgm:pt>
    <dgm:pt modelId="{D0C51F03-D65F-4E4A-80B2-727E6DE183A8}" type="pres">
      <dgm:prSet presAssocID="{8ABB2980-6F36-4D40-8B47-B55973A37E13}" presName="thickLine" presStyleLbl="alignNode1" presStyleIdx="3" presStyleCnt="15"/>
      <dgm:spPr/>
    </dgm:pt>
    <dgm:pt modelId="{5BFCE25A-F901-4EB3-A269-8B3930B5B73B}" type="pres">
      <dgm:prSet presAssocID="{8ABB2980-6F36-4D40-8B47-B55973A37E13}" presName="horz1" presStyleCnt="0"/>
      <dgm:spPr/>
    </dgm:pt>
    <dgm:pt modelId="{469FF82F-851A-4358-9069-6215CA85F521}" type="pres">
      <dgm:prSet presAssocID="{8ABB2980-6F36-4D40-8B47-B55973A37E13}" presName="tx1" presStyleLbl="revTx" presStyleIdx="3" presStyleCnt="15"/>
      <dgm:spPr/>
    </dgm:pt>
    <dgm:pt modelId="{F57503C0-3136-4DF8-BA1F-DE2A48B0AB2E}" type="pres">
      <dgm:prSet presAssocID="{8ABB2980-6F36-4D40-8B47-B55973A37E13}" presName="vert1" presStyleCnt="0"/>
      <dgm:spPr/>
    </dgm:pt>
    <dgm:pt modelId="{DD46B4AE-EF32-4ACE-AD2E-18285D7680A7}" type="pres">
      <dgm:prSet presAssocID="{B67839AA-FE7F-4C60-8C07-A20FB98E6C72}" presName="thickLine" presStyleLbl="alignNode1" presStyleIdx="4" presStyleCnt="15"/>
      <dgm:spPr/>
    </dgm:pt>
    <dgm:pt modelId="{065D096B-401F-4ED6-AF52-3767BC22971A}" type="pres">
      <dgm:prSet presAssocID="{B67839AA-FE7F-4C60-8C07-A20FB98E6C72}" presName="horz1" presStyleCnt="0"/>
      <dgm:spPr/>
    </dgm:pt>
    <dgm:pt modelId="{98E47DE3-9D27-4652-9D2E-93ED05416E97}" type="pres">
      <dgm:prSet presAssocID="{B67839AA-FE7F-4C60-8C07-A20FB98E6C72}" presName="tx1" presStyleLbl="revTx" presStyleIdx="4" presStyleCnt="15"/>
      <dgm:spPr/>
    </dgm:pt>
    <dgm:pt modelId="{0F4EDA6B-3990-4DDD-80E7-62348468845B}" type="pres">
      <dgm:prSet presAssocID="{B67839AA-FE7F-4C60-8C07-A20FB98E6C72}" presName="vert1" presStyleCnt="0"/>
      <dgm:spPr/>
    </dgm:pt>
    <dgm:pt modelId="{E379E072-996E-4FDD-B5DA-5F57FD357CC9}" type="pres">
      <dgm:prSet presAssocID="{575FC995-E513-4B81-90BC-12D1EDF37E0A}" presName="thickLine" presStyleLbl="alignNode1" presStyleIdx="5" presStyleCnt="15"/>
      <dgm:spPr/>
    </dgm:pt>
    <dgm:pt modelId="{55179EE9-F004-42B9-85C2-D161AAD91772}" type="pres">
      <dgm:prSet presAssocID="{575FC995-E513-4B81-90BC-12D1EDF37E0A}" presName="horz1" presStyleCnt="0"/>
      <dgm:spPr/>
    </dgm:pt>
    <dgm:pt modelId="{90FFE17E-D7D6-4F74-AA4D-31519D83D05E}" type="pres">
      <dgm:prSet presAssocID="{575FC995-E513-4B81-90BC-12D1EDF37E0A}" presName="tx1" presStyleLbl="revTx" presStyleIdx="5" presStyleCnt="15"/>
      <dgm:spPr/>
    </dgm:pt>
    <dgm:pt modelId="{8111A4A5-A7CF-4570-8523-7B0A4C1BAF7E}" type="pres">
      <dgm:prSet presAssocID="{575FC995-E513-4B81-90BC-12D1EDF37E0A}" presName="vert1" presStyleCnt="0"/>
      <dgm:spPr/>
    </dgm:pt>
    <dgm:pt modelId="{0C54959E-C300-4E0B-961A-958A530B5BBC}" type="pres">
      <dgm:prSet presAssocID="{01B696EF-F67A-4259-AEEF-0B2CA65F4382}" presName="thickLine" presStyleLbl="alignNode1" presStyleIdx="6" presStyleCnt="15"/>
      <dgm:spPr/>
    </dgm:pt>
    <dgm:pt modelId="{B6B26BD9-917A-423A-A062-DCF642DF5937}" type="pres">
      <dgm:prSet presAssocID="{01B696EF-F67A-4259-AEEF-0B2CA65F4382}" presName="horz1" presStyleCnt="0"/>
      <dgm:spPr/>
    </dgm:pt>
    <dgm:pt modelId="{466254FC-EB21-4141-AEDF-D2E67A41A867}" type="pres">
      <dgm:prSet presAssocID="{01B696EF-F67A-4259-AEEF-0B2CA65F4382}" presName="tx1" presStyleLbl="revTx" presStyleIdx="6" presStyleCnt="15"/>
      <dgm:spPr/>
    </dgm:pt>
    <dgm:pt modelId="{B3ABCA8B-650C-4AAF-80CC-9BF02C583C15}" type="pres">
      <dgm:prSet presAssocID="{01B696EF-F67A-4259-AEEF-0B2CA65F4382}" presName="vert1" presStyleCnt="0"/>
      <dgm:spPr/>
    </dgm:pt>
    <dgm:pt modelId="{67BCDDE2-5055-405B-AF6F-89AAFB684E69}" type="pres">
      <dgm:prSet presAssocID="{BB9C3C80-5031-40A9-A57B-C822CB7AE573}" presName="thickLine" presStyleLbl="alignNode1" presStyleIdx="7" presStyleCnt="15"/>
      <dgm:spPr/>
    </dgm:pt>
    <dgm:pt modelId="{D9F1E1D5-1DB3-45B7-8B67-A0BDFAAFA01D}" type="pres">
      <dgm:prSet presAssocID="{BB9C3C80-5031-40A9-A57B-C822CB7AE573}" presName="horz1" presStyleCnt="0"/>
      <dgm:spPr/>
    </dgm:pt>
    <dgm:pt modelId="{D1F14225-02A0-4529-865A-C3F9AC3F5368}" type="pres">
      <dgm:prSet presAssocID="{BB9C3C80-5031-40A9-A57B-C822CB7AE573}" presName="tx1" presStyleLbl="revTx" presStyleIdx="7" presStyleCnt="15"/>
      <dgm:spPr/>
    </dgm:pt>
    <dgm:pt modelId="{0974875E-C8BE-47BF-881C-A2C1FF1A198D}" type="pres">
      <dgm:prSet presAssocID="{BB9C3C80-5031-40A9-A57B-C822CB7AE573}" presName="vert1" presStyleCnt="0"/>
      <dgm:spPr/>
    </dgm:pt>
    <dgm:pt modelId="{A309A27B-3BD4-4CE5-B20A-60CBBBF1BD64}" type="pres">
      <dgm:prSet presAssocID="{B094EBF1-539C-4DEA-BD59-BF2845B3319B}" presName="thickLine" presStyleLbl="alignNode1" presStyleIdx="8" presStyleCnt="15"/>
      <dgm:spPr/>
    </dgm:pt>
    <dgm:pt modelId="{681DB80F-E896-4506-BF97-0B22D48FE7F3}" type="pres">
      <dgm:prSet presAssocID="{B094EBF1-539C-4DEA-BD59-BF2845B3319B}" presName="horz1" presStyleCnt="0"/>
      <dgm:spPr/>
    </dgm:pt>
    <dgm:pt modelId="{6354B27E-39B2-4BEA-973E-32DF526AA35A}" type="pres">
      <dgm:prSet presAssocID="{B094EBF1-539C-4DEA-BD59-BF2845B3319B}" presName="tx1" presStyleLbl="revTx" presStyleIdx="8" presStyleCnt="15"/>
      <dgm:spPr/>
    </dgm:pt>
    <dgm:pt modelId="{0C31E436-AC34-42F8-ACE5-E1CD9E0EBC63}" type="pres">
      <dgm:prSet presAssocID="{B094EBF1-539C-4DEA-BD59-BF2845B3319B}" presName="vert1" presStyleCnt="0"/>
      <dgm:spPr/>
    </dgm:pt>
    <dgm:pt modelId="{3B655445-BD29-42F6-A2D6-98A2725FDF95}" type="pres">
      <dgm:prSet presAssocID="{92A7C5A2-33A1-47A1-8045-97C29B0F9F37}" presName="thickLine" presStyleLbl="alignNode1" presStyleIdx="9" presStyleCnt="15"/>
      <dgm:spPr/>
    </dgm:pt>
    <dgm:pt modelId="{8C309E77-E36F-42C3-B301-6492398EF863}" type="pres">
      <dgm:prSet presAssocID="{92A7C5A2-33A1-47A1-8045-97C29B0F9F37}" presName="horz1" presStyleCnt="0"/>
      <dgm:spPr/>
    </dgm:pt>
    <dgm:pt modelId="{00992CB4-8732-42E2-853E-8FAB51E83689}" type="pres">
      <dgm:prSet presAssocID="{92A7C5A2-33A1-47A1-8045-97C29B0F9F37}" presName="tx1" presStyleLbl="revTx" presStyleIdx="9" presStyleCnt="15"/>
      <dgm:spPr/>
    </dgm:pt>
    <dgm:pt modelId="{C2FB3F66-C988-4C64-89FE-92C6B806C94E}" type="pres">
      <dgm:prSet presAssocID="{92A7C5A2-33A1-47A1-8045-97C29B0F9F37}" presName="vert1" presStyleCnt="0"/>
      <dgm:spPr/>
    </dgm:pt>
    <dgm:pt modelId="{78B06D2B-E3C1-4704-8D0C-1040973C0485}" type="pres">
      <dgm:prSet presAssocID="{CEAE9079-2ED4-4B12-B899-DF4B5AC0251E}" presName="thickLine" presStyleLbl="alignNode1" presStyleIdx="10" presStyleCnt="15"/>
      <dgm:spPr/>
    </dgm:pt>
    <dgm:pt modelId="{E5B457E5-EA01-4748-BBB4-07D290E22D99}" type="pres">
      <dgm:prSet presAssocID="{CEAE9079-2ED4-4B12-B899-DF4B5AC0251E}" presName="horz1" presStyleCnt="0"/>
      <dgm:spPr/>
    </dgm:pt>
    <dgm:pt modelId="{12409E1B-2321-4675-9659-FE063BFABCF3}" type="pres">
      <dgm:prSet presAssocID="{CEAE9079-2ED4-4B12-B899-DF4B5AC0251E}" presName="tx1" presStyleLbl="revTx" presStyleIdx="10" presStyleCnt="15"/>
      <dgm:spPr/>
    </dgm:pt>
    <dgm:pt modelId="{B6242622-D051-402C-9906-C4B90E909D32}" type="pres">
      <dgm:prSet presAssocID="{CEAE9079-2ED4-4B12-B899-DF4B5AC0251E}" presName="vert1" presStyleCnt="0"/>
      <dgm:spPr/>
    </dgm:pt>
    <dgm:pt modelId="{E7C9B849-C202-4882-B755-C8658AF44502}" type="pres">
      <dgm:prSet presAssocID="{6216D475-F9F5-4294-84B8-41E714E06C77}" presName="thickLine" presStyleLbl="alignNode1" presStyleIdx="11" presStyleCnt="15"/>
      <dgm:spPr/>
    </dgm:pt>
    <dgm:pt modelId="{5135C69D-FF49-40F8-800A-B90F0E5087F7}" type="pres">
      <dgm:prSet presAssocID="{6216D475-F9F5-4294-84B8-41E714E06C77}" presName="horz1" presStyleCnt="0"/>
      <dgm:spPr/>
    </dgm:pt>
    <dgm:pt modelId="{2414E08D-BF08-449B-8049-635D60647D57}" type="pres">
      <dgm:prSet presAssocID="{6216D475-F9F5-4294-84B8-41E714E06C77}" presName="tx1" presStyleLbl="revTx" presStyleIdx="11" presStyleCnt="15"/>
      <dgm:spPr/>
    </dgm:pt>
    <dgm:pt modelId="{E031BC5E-C631-4656-B773-BFF21C2374B6}" type="pres">
      <dgm:prSet presAssocID="{6216D475-F9F5-4294-84B8-41E714E06C77}" presName="vert1" presStyleCnt="0"/>
      <dgm:spPr/>
    </dgm:pt>
    <dgm:pt modelId="{2E2679E2-4EB9-4590-8161-38D2A87FB506}" type="pres">
      <dgm:prSet presAssocID="{03BD0F3D-053F-4955-A40F-4DAC66E2EA1A}" presName="thickLine" presStyleLbl="alignNode1" presStyleIdx="12" presStyleCnt="15"/>
      <dgm:spPr/>
    </dgm:pt>
    <dgm:pt modelId="{443444CE-D8E5-45A7-B683-B2C27249F280}" type="pres">
      <dgm:prSet presAssocID="{03BD0F3D-053F-4955-A40F-4DAC66E2EA1A}" presName="horz1" presStyleCnt="0"/>
      <dgm:spPr/>
    </dgm:pt>
    <dgm:pt modelId="{DB901F2A-BFA6-4183-BCCA-30669A31D78B}" type="pres">
      <dgm:prSet presAssocID="{03BD0F3D-053F-4955-A40F-4DAC66E2EA1A}" presName="tx1" presStyleLbl="revTx" presStyleIdx="12" presStyleCnt="15"/>
      <dgm:spPr/>
    </dgm:pt>
    <dgm:pt modelId="{74614897-D6CD-4B20-AC73-856B919ED129}" type="pres">
      <dgm:prSet presAssocID="{03BD0F3D-053F-4955-A40F-4DAC66E2EA1A}" presName="vert1" presStyleCnt="0"/>
      <dgm:spPr/>
    </dgm:pt>
    <dgm:pt modelId="{75BC117F-D8F3-4F3D-B877-7047E67F4BF4}" type="pres">
      <dgm:prSet presAssocID="{C79FB080-AB2E-4679-9E5F-1FC306D6DD0A}" presName="thickLine" presStyleLbl="alignNode1" presStyleIdx="13" presStyleCnt="15"/>
      <dgm:spPr/>
    </dgm:pt>
    <dgm:pt modelId="{762417FC-4FDD-4C12-9914-CBF802F31B87}" type="pres">
      <dgm:prSet presAssocID="{C79FB080-AB2E-4679-9E5F-1FC306D6DD0A}" presName="horz1" presStyleCnt="0"/>
      <dgm:spPr/>
    </dgm:pt>
    <dgm:pt modelId="{AFAFFD66-0F44-4782-8577-706E6ABF623B}" type="pres">
      <dgm:prSet presAssocID="{C79FB080-AB2E-4679-9E5F-1FC306D6DD0A}" presName="tx1" presStyleLbl="revTx" presStyleIdx="13" presStyleCnt="15"/>
      <dgm:spPr/>
    </dgm:pt>
    <dgm:pt modelId="{994409EE-EC27-41B3-8413-4C137DD40116}" type="pres">
      <dgm:prSet presAssocID="{C79FB080-AB2E-4679-9E5F-1FC306D6DD0A}" presName="vert1" presStyleCnt="0"/>
      <dgm:spPr/>
    </dgm:pt>
    <dgm:pt modelId="{D9EE33A8-6A7B-4DBC-A572-F5F3BE644B66}" type="pres">
      <dgm:prSet presAssocID="{0E3907D9-A21E-47C8-B16B-BEC658594C20}" presName="thickLine" presStyleLbl="alignNode1" presStyleIdx="14" presStyleCnt="15"/>
      <dgm:spPr/>
    </dgm:pt>
    <dgm:pt modelId="{83645F51-F9DD-4148-82FD-0786528242DF}" type="pres">
      <dgm:prSet presAssocID="{0E3907D9-A21E-47C8-B16B-BEC658594C20}" presName="horz1" presStyleCnt="0"/>
      <dgm:spPr/>
    </dgm:pt>
    <dgm:pt modelId="{D1456878-1D93-4AF2-9546-96663AFB8593}" type="pres">
      <dgm:prSet presAssocID="{0E3907D9-A21E-47C8-B16B-BEC658594C20}" presName="tx1" presStyleLbl="revTx" presStyleIdx="14" presStyleCnt="15"/>
      <dgm:spPr/>
    </dgm:pt>
    <dgm:pt modelId="{87DD9218-560F-4D4B-906C-0CC6C741E1DD}" type="pres">
      <dgm:prSet presAssocID="{0E3907D9-A21E-47C8-B16B-BEC658594C20}" presName="vert1" presStyleCnt="0"/>
      <dgm:spPr/>
    </dgm:pt>
  </dgm:ptLst>
  <dgm:cxnLst>
    <dgm:cxn modelId="{DDDED806-271E-4595-9646-C00B0AEE90CC}" type="presOf" srcId="{6216D475-F9F5-4294-84B8-41E714E06C77}" destId="{2414E08D-BF08-449B-8049-635D60647D57}" srcOrd="0" destOrd="0" presId="urn:microsoft.com/office/officeart/2008/layout/LinedList"/>
    <dgm:cxn modelId="{BED71B12-D271-449F-A4C9-446AF9E30A3C}" srcId="{8A790971-0420-468A-9A5D-8131A7FB4424}" destId="{01B696EF-F67A-4259-AEEF-0B2CA65F4382}" srcOrd="6" destOrd="0" parTransId="{815BA3C9-66D9-4349-8652-D62ED888F0AF}" sibTransId="{02D291D2-C9BE-4C31-BB6D-F0A5583CEF9D}"/>
    <dgm:cxn modelId="{690BDF1B-CD3C-4504-9095-160FD48EA6C6}" type="presOf" srcId="{8A790971-0420-468A-9A5D-8131A7FB4424}" destId="{692C8A7C-C79C-4D1B-8E0C-3C9C880CB5F4}" srcOrd="0" destOrd="0" presId="urn:microsoft.com/office/officeart/2008/layout/LinedList"/>
    <dgm:cxn modelId="{65619832-9286-4E93-A983-06D5B12ADA45}" srcId="{8A790971-0420-468A-9A5D-8131A7FB4424}" destId="{575FC995-E513-4B81-90BC-12D1EDF37E0A}" srcOrd="5" destOrd="0" parTransId="{7D853D4C-EE3A-4F91-B041-232D800CAC18}" sibTransId="{A686FB19-5C67-428F-9E87-DD0FF7AD24EF}"/>
    <dgm:cxn modelId="{1E17CD3B-BA90-40D2-AB05-B0D4B70773B5}" srcId="{8A790971-0420-468A-9A5D-8131A7FB4424}" destId="{6216D475-F9F5-4294-84B8-41E714E06C77}" srcOrd="11" destOrd="0" parTransId="{139765E5-7C8B-467F-9422-CB57904B3FDF}" sibTransId="{7C7E5E47-DDE4-4830-B016-D9477A13396E}"/>
    <dgm:cxn modelId="{4206435B-0837-4FE2-9A4F-0CBC8B14457F}" type="presOf" srcId="{01B696EF-F67A-4259-AEEF-0B2CA65F4382}" destId="{466254FC-EB21-4141-AEDF-D2E67A41A867}" srcOrd="0" destOrd="0" presId="urn:microsoft.com/office/officeart/2008/layout/LinedList"/>
    <dgm:cxn modelId="{9E18325C-3491-40E2-B0DD-1A79CEF047C9}" srcId="{8A790971-0420-468A-9A5D-8131A7FB4424}" destId="{92A7C5A2-33A1-47A1-8045-97C29B0F9F37}" srcOrd="9" destOrd="0" parTransId="{DC74BF07-272F-4442-BA45-A7F427B44BA6}" sibTransId="{C506A9CE-486F-489E-AAE4-61BF048D2BA7}"/>
    <dgm:cxn modelId="{719DDC60-F335-4643-B672-06C6F9D886F2}" srcId="{8A790971-0420-468A-9A5D-8131A7FB4424}" destId="{4C12E503-2F08-475F-A354-B3B34A7372F6}" srcOrd="0" destOrd="0" parTransId="{C5D75429-DD77-479C-847B-917E8D3FD462}" sibTransId="{0101956B-E5BB-4BAE-AE75-9F3F428D8C70}"/>
    <dgm:cxn modelId="{7C19C041-571E-490B-81AA-40DA7BB69FD6}" srcId="{8A790971-0420-468A-9A5D-8131A7FB4424}" destId="{C79FB080-AB2E-4679-9E5F-1FC306D6DD0A}" srcOrd="13" destOrd="0" parTransId="{52742734-2C3E-466E-89FC-A8D030073286}" sibTransId="{C9EA6595-838C-4994-BF9B-0C033194E9A6}"/>
    <dgm:cxn modelId="{28831746-E13F-4558-89CF-F17244F1635C}" srcId="{8A790971-0420-468A-9A5D-8131A7FB4424}" destId="{CEAE9079-2ED4-4B12-B899-DF4B5AC0251E}" srcOrd="10" destOrd="0" parTransId="{4578FAA3-3D60-43E6-AA6F-DB79B88FE554}" sibTransId="{C9E58846-CD7B-4989-B8FD-2B0154DBCEE5}"/>
    <dgm:cxn modelId="{456E9C4C-8787-4219-8E5F-7D56E2A40306}" srcId="{8A790971-0420-468A-9A5D-8131A7FB4424}" destId="{C285D072-8C81-47E6-BF5E-7B497DB76150}" srcOrd="1" destOrd="0" parTransId="{D6E786B2-5F84-440C-8B6F-7BACD7DC69E1}" sibTransId="{325F3361-BE8B-4649-BC8F-A532A5F76DF1}"/>
    <dgm:cxn modelId="{D107315A-DB99-4403-BB55-0E87AD963252}" type="presOf" srcId="{C79FB080-AB2E-4679-9E5F-1FC306D6DD0A}" destId="{AFAFFD66-0F44-4782-8577-706E6ABF623B}" srcOrd="0" destOrd="0" presId="urn:microsoft.com/office/officeart/2008/layout/LinedList"/>
    <dgm:cxn modelId="{88ECAB7B-3A41-4555-9816-FC000AC962E3}" type="presOf" srcId="{0E3907D9-A21E-47C8-B16B-BEC658594C20}" destId="{D1456878-1D93-4AF2-9546-96663AFB8593}" srcOrd="0" destOrd="0" presId="urn:microsoft.com/office/officeart/2008/layout/LinedList"/>
    <dgm:cxn modelId="{B24FDE81-E845-42D1-A4A9-AA40C1A8A0C5}" type="presOf" srcId="{B67839AA-FE7F-4C60-8C07-A20FB98E6C72}" destId="{98E47DE3-9D27-4652-9D2E-93ED05416E97}" srcOrd="0" destOrd="0" presId="urn:microsoft.com/office/officeart/2008/layout/LinedList"/>
    <dgm:cxn modelId="{8E88CD82-E3BD-4994-91D6-2C97ADF8E6B3}" type="presOf" srcId="{575FC995-E513-4B81-90BC-12D1EDF37E0A}" destId="{90FFE17E-D7D6-4F74-AA4D-31519D83D05E}" srcOrd="0" destOrd="0" presId="urn:microsoft.com/office/officeart/2008/layout/LinedList"/>
    <dgm:cxn modelId="{5B589992-F332-4065-BD81-98416E6ADFDE}" srcId="{8A790971-0420-468A-9A5D-8131A7FB4424}" destId="{0E3907D9-A21E-47C8-B16B-BEC658594C20}" srcOrd="14" destOrd="0" parTransId="{A7FDF597-76E9-4022-98CB-1291F3CCBE32}" sibTransId="{D6EC7E48-62BC-4864-BF3F-7090309412AC}"/>
    <dgm:cxn modelId="{9FA94E9C-8739-49AF-8217-369F1977BA97}" type="presOf" srcId="{92A7C5A2-33A1-47A1-8045-97C29B0F9F37}" destId="{00992CB4-8732-42E2-853E-8FAB51E83689}" srcOrd="0" destOrd="0" presId="urn:microsoft.com/office/officeart/2008/layout/LinedList"/>
    <dgm:cxn modelId="{7012F5A3-E1D3-46CD-AD99-C5AD170A2F6D}" type="presOf" srcId="{8ABADEEC-2FB9-4AF7-9572-D4187D9F0FDE}" destId="{AD2755A1-9E28-426E-A571-75DE85DFD65E}" srcOrd="0" destOrd="0" presId="urn:microsoft.com/office/officeart/2008/layout/LinedList"/>
    <dgm:cxn modelId="{8D66CDA7-44D2-4B91-8579-ABC442219917}" srcId="{8A790971-0420-468A-9A5D-8131A7FB4424}" destId="{B67839AA-FE7F-4C60-8C07-A20FB98E6C72}" srcOrd="4" destOrd="0" parTransId="{1CE307EB-2010-468F-AEA1-947ADAD1E9FF}" sibTransId="{556AC21D-8A1E-46E5-B4C2-1CA22F91FADA}"/>
    <dgm:cxn modelId="{3E7B68BC-C7CB-41F1-8B56-44B1E41150AC}" type="presOf" srcId="{03BD0F3D-053F-4955-A40F-4DAC66E2EA1A}" destId="{DB901F2A-BFA6-4183-BCCA-30669A31D78B}" srcOrd="0" destOrd="0" presId="urn:microsoft.com/office/officeart/2008/layout/LinedList"/>
    <dgm:cxn modelId="{8E489FBF-7F61-4A0B-8A1B-A74FE71E899A}" srcId="{8A790971-0420-468A-9A5D-8131A7FB4424}" destId="{03BD0F3D-053F-4955-A40F-4DAC66E2EA1A}" srcOrd="12" destOrd="0" parTransId="{6EEBF18D-85D2-4671-ADF1-E8140792602B}" sibTransId="{94502BFD-AA5F-45C8-A58C-44E6B7937444}"/>
    <dgm:cxn modelId="{E3E5F3BF-C501-4FB3-9FBB-1EC10308E4CC}" type="presOf" srcId="{CEAE9079-2ED4-4B12-B899-DF4B5AC0251E}" destId="{12409E1B-2321-4675-9659-FE063BFABCF3}" srcOrd="0" destOrd="0" presId="urn:microsoft.com/office/officeart/2008/layout/LinedList"/>
    <dgm:cxn modelId="{FA3234C2-1E2F-4163-905D-E240C2A28880}" srcId="{8A790971-0420-468A-9A5D-8131A7FB4424}" destId="{BB9C3C80-5031-40A9-A57B-C822CB7AE573}" srcOrd="7" destOrd="0" parTransId="{8BE5B6B3-3798-47A5-9154-DB13F8B67D36}" sibTransId="{0C293245-3612-455E-B0EF-20EC097934BC}"/>
    <dgm:cxn modelId="{FDC581C8-605D-4A43-B8B8-5A9A49D5B918}" srcId="{8A790971-0420-468A-9A5D-8131A7FB4424}" destId="{8ABB2980-6F36-4D40-8B47-B55973A37E13}" srcOrd="3" destOrd="0" parTransId="{54E0ECA0-5D6D-4DAD-A2C9-D9280FE7F411}" sibTransId="{36AD1A56-292B-4CA1-9FB2-7C5C97709E7F}"/>
    <dgm:cxn modelId="{53839DC8-6C53-48BD-BEB1-EF0C88BBE490}" type="presOf" srcId="{BB9C3C80-5031-40A9-A57B-C822CB7AE573}" destId="{D1F14225-02A0-4529-865A-C3F9AC3F5368}" srcOrd="0" destOrd="0" presId="urn:microsoft.com/office/officeart/2008/layout/LinedList"/>
    <dgm:cxn modelId="{71AE44C9-D091-4560-BEEB-6403AECA5536}" type="presOf" srcId="{8ABB2980-6F36-4D40-8B47-B55973A37E13}" destId="{469FF82F-851A-4358-9069-6215CA85F521}" srcOrd="0" destOrd="0" presId="urn:microsoft.com/office/officeart/2008/layout/LinedList"/>
    <dgm:cxn modelId="{FE3E79CB-C930-4AEF-8C94-E8C3271DBFF1}" type="presOf" srcId="{4C12E503-2F08-475F-A354-B3B34A7372F6}" destId="{3A3AF9B7-8337-4988-98FF-9FAA0EC91230}" srcOrd="0" destOrd="0" presId="urn:microsoft.com/office/officeart/2008/layout/LinedList"/>
    <dgm:cxn modelId="{039FDCE2-3337-4F17-AB43-CBDAD4A66979}" srcId="{8A790971-0420-468A-9A5D-8131A7FB4424}" destId="{B094EBF1-539C-4DEA-BD59-BF2845B3319B}" srcOrd="8" destOrd="0" parTransId="{939871CE-21B9-4313-B7B8-F5594C49D679}" sibTransId="{9C0316E4-9C3F-4B7A-80AC-71E73A556F48}"/>
    <dgm:cxn modelId="{8A3E71E5-5390-4808-BA3E-E5E62465DEE3}" srcId="{8A790971-0420-468A-9A5D-8131A7FB4424}" destId="{8ABADEEC-2FB9-4AF7-9572-D4187D9F0FDE}" srcOrd="2" destOrd="0" parTransId="{44DBE16A-D8B2-4F7B-99DE-F619E87F692D}" sibTransId="{B22D1524-0F5D-4EB8-8C6E-BEDEB32883CE}"/>
    <dgm:cxn modelId="{EAF37FF4-9756-45F5-8F12-7D663FCD422F}" type="presOf" srcId="{B094EBF1-539C-4DEA-BD59-BF2845B3319B}" destId="{6354B27E-39B2-4BEA-973E-32DF526AA35A}" srcOrd="0" destOrd="0" presId="urn:microsoft.com/office/officeart/2008/layout/LinedList"/>
    <dgm:cxn modelId="{F1F830F5-4440-4726-947C-0B34D6442266}" type="presOf" srcId="{C285D072-8C81-47E6-BF5E-7B497DB76150}" destId="{FD44C3AF-44A4-4C98-AF96-91D1343718E9}" srcOrd="0" destOrd="0" presId="urn:microsoft.com/office/officeart/2008/layout/LinedList"/>
    <dgm:cxn modelId="{152932D4-39D8-46BC-B482-0F44FC71790D}" type="presParOf" srcId="{692C8A7C-C79C-4D1B-8E0C-3C9C880CB5F4}" destId="{6EFB39F4-8D12-4696-8739-1359360375EA}" srcOrd="0" destOrd="0" presId="urn:microsoft.com/office/officeart/2008/layout/LinedList"/>
    <dgm:cxn modelId="{3DEFDDD3-075A-447C-832A-E4854170E2C3}" type="presParOf" srcId="{692C8A7C-C79C-4D1B-8E0C-3C9C880CB5F4}" destId="{89F85CBB-F273-4733-9F65-2D87027CD2BE}" srcOrd="1" destOrd="0" presId="urn:microsoft.com/office/officeart/2008/layout/LinedList"/>
    <dgm:cxn modelId="{C90EBD34-3811-4A9D-9205-108AAA625242}" type="presParOf" srcId="{89F85CBB-F273-4733-9F65-2D87027CD2BE}" destId="{3A3AF9B7-8337-4988-98FF-9FAA0EC91230}" srcOrd="0" destOrd="0" presId="urn:microsoft.com/office/officeart/2008/layout/LinedList"/>
    <dgm:cxn modelId="{9E9E1481-5AA9-48E5-8C75-765419385D35}" type="presParOf" srcId="{89F85CBB-F273-4733-9F65-2D87027CD2BE}" destId="{5D43AF6B-AA0F-4F8A-A687-FCBBDECDCF82}" srcOrd="1" destOrd="0" presId="urn:microsoft.com/office/officeart/2008/layout/LinedList"/>
    <dgm:cxn modelId="{1ACDD253-5464-4FA4-80C6-2A921289BAB3}" type="presParOf" srcId="{692C8A7C-C79C-4D1B-8E0C-3C9C880CB5F4}" destId="{FD3F22C6-E76A-4F65-A255-3ECB8C448288}" srcOrd="2" destOrd="0" presId="urn:microsoft.com/office/officeart/2008/layout/LinedList"/>
    <dgm:cxn modelId="{754D7650-1629-4653-8DC0-5431063C0C89}" type="presParOf" srcId="{692C8A7C-C79C-4D1B-8E0C-3C9C880CB5F4}" destId="{08D99498-BD61-451D-AE52-3C70602A2786}" srcOrd="3" destOrd="0" presId="urn:microsoft.com/office/officeart/2008/layout/LinedList"/>
    <dgm:cxn modelId="{2A5CA347-C7C2-4840-A1CE-91C0E0971C7F}" type="presParOf" srcId="{08D99498-BD61-451D-AE52-3C70602A2786}" destId="{FD44C3AF-44A4-4C98-AF96-91D1343718E9}" srcOrd="0" destOrd="0" presId="urn:microsoft.com/office/officeart/2008/layout/LinedList"/>
    <dgm:cxn modelId="{42192C5D-A38A-418D-AEB6-53D6D2340624}" type="presParOf" srcId="{08D99498-BD61-451D-AE52-3C70602A2786}" destId="{EE0C4E7B-5AB6-45D4-B884-C9529165C0C3}" srcOrd="1" destOrd="0" presId="urn:microsoft.com/office/officeart/2008/layout/LinedList"/>
    <dgm:cxn modelId="{93E371BF-660B-41BD-AEC9-FDC9569CB8B7}" type="presParOf" srcId="{692C8A7C-C79C-4D1B-8E0C-3C9C880CB5F4}" destId="{4375FE46-5C45-45A5-9821-6B65884DC6B7}" srcOrd="4" destOrd="0" presId="urn:microsoft.com/office/officeart/2008/layout/LinedList"/>
    <dgm:cxn modelId="{1E36F508-AA40-4640-BD0B-FB03FCBA8D15}" type="presParOf" srcId="{692C8A7C-C79C-4D1B-8E0C-3C9C880CB5F4}" destId="{0779D033-AA7B-44DD-ADE5-EB74F0AB0656}" srcOrd="5" destOrd="0" presId="urn:microsoft.com/office/officeart/2008/layout/LinedList"/>
    <dgm:cxn modelId="{A6BC3537-1145-45B6-BD93-F93412C04AE3}" type="presParOf" srcId="{0779D033-AA7B-44DD-ADE5-EB74F0AB0656}" destId="{AD2755A1-9E28-426E-A571-75DE85DFD65E}" srcOrd="0" destOrd="0" presId="urn:microsoft.com/office/officeart/2008/layout/LinedList"/>
    <dgm:cxn modelId="{938AFD4E-B5FB-435F-909A-5F8AB1138DEF}" type="presParOf" srcId="{0779D033-AA7B-44DD-ADE5-EB74F0AB0656}" destId="{F9A94BF6-4930-4269-8387-3E71C4C4B95B}" srcOrd="1" destOrd="0" presId="urn:microsoft.com/office/officeart/2008/layout/LinedList"/>
    <dgm:cxn modelId="{F06A7B88-1201-4014-AAA6-C8DEC806A72F}" type="presParOf" srcId="{692C8A7C-C79C-4D1B-8E0C-3C9C880CB5F4}" destId="{D0C51F03-D65F-4E4A-80B2-727E6DE183A8}" srcOrd="6" destOrd="0" presId="urn:microsoft.com/office/officeart/2008/layout/LinedList"/>
    <dgm:cxn modelId="{4721F2FD-EF65-4C69-BB05-A478675CF21D}" type="presParOf" srcId="{692C8A7C-C79C-4D1B-8E0C-3C9C880CB5F4}" destId="{5BFCE25A-F901-4EB3-A269-8B3930B5B73B}" srcOrd="7" destOrd="0" presId="urn:microsoft.com/office/officeart/2008/layout/LinedList"/>
    <dgm:cxn modelId="{6C43E8CE-B4F0-4449-85E5-8DE8574E5002}" type="presParOf" srcId="{5BFCE25A-F901-4EB3-A269-8B3930B5B73B}" destId="{469FF82F-851A-4358-9069-6215CA85F521}" srcOrd="0" destOrd="0" presId="urn:microsoft.com/office/officeart/2008/layout/LinedList"/>
    <dgm:cxn modelId="{2AFE89A4-023C-4936-82EA-46A4FEA6F4BA}" type="presParOf" srcId="{5BFCE25A-F901-4EB3-A269-8B3930B5B73B}" destId="{F57503C0-3136-4DF8-BA1F-DE2A48B0AB2E}" srcOrd="1" destOrd="0" presId="urn:microsoft.com/office/officeart/2008/layout/LinedList"/>
    <dgm:cxn modelId="{A2A5FBE4-74D6-4582-8A2E-40ECDE41E74B}" type="presParOf" srcId="{692C8A7C-C79C-4D1B-8E0C-3C9C880CB5F4}" destId="{DD46B4AE-EF32-4ACE-AD2E-18285D7680A7}" srcOrd="8" destOrd="0" presId="urn:microsoft.com/office/officeart/2008/layout/LinedList"/>
    <dgm:cxn modelId="{FAE665E0-9D7C-464E-853E-C3C0C8EDFBDB}" type="presParOf" srcId="{692C8A7C-C79C-4D1B-8E0C-3C9C880CB5F4}" destId="{065D096B-401F-4ED6-AF52-3767BC22971A}" srcOrd="9" destOrd="0" presId="urn:microsoft.com/office/officeart/2008/layout/LinedList"/>
    <dgm:cxn modelId="{B81E6C73-C14B-4155-8AB1-FF94A1482E30}" type="presParOf" srcId="{065D096B-401F-4ED6-AF52-3767BC22971A}" destId="{98E47DE3-9D27-4652-9D2E-93ED05416E97}" srcOrd="0" destOrd="0" presId="urn:microsoft.com/office/officeart/2008/layout/LinedList"/>
    <dgm:cxn modelId="{F64788AF-7E6D-47B8-8333-B8EA72E4A7E5}" type="presParOf" srcId="{065D096B-401F-4ED6-AF52-3767BC22971A}" destId="{0F4EDA6B-3990-4DDD-80E7-62348468845B}" srcOrd="1" destOrd="0" presId="urn:microsoft.com/office/officeart/2008/layout/LinedList"/>
    <dgm:cxn modelId="{948325DC-CF33-4E54-84E8-1AD2AA2A8A99}" type="presParOf" srcId="{692C8A7C-C79C-4D1B-8E0C-3C9C880CB5F4}" destId="{E379E072-996E-4FDD-B5DA-5F57FD357CC9}" srcOrd="10" destOrd="0" presId="urn:microsoft.com/office/officeart/2008/layout/LinedList"/>
    <dgm:cxn modelId="{C01810EA-05D9-4C12-BCD8-5CA6D4502818}" type="presParOf" srcId="{692C8A7C-C79C-4D1B-8E0C-3C9C880CB5F4}" destId="{55179EE9-F004-42B9-85C2-D161AAD91772}" srcOrd="11" destOrd="0" presId="urn:microsoft.com/office/officeart/2008/layout/LinedList"/>
    <dgm:cxn modelId="{13CF02AB-C23B-4337-B409-F36759CB6E1E}" type="presParOf" srcId="{55179EE9-F004-42B9-85C2-D161AAD91772}" destId="{90FFE17E-D7D6-4F74-AA4D-31519D83D05E}" srcOrd="0" destOrd="0" presId="urn:microsoft.com/office/officeart/2008/layout/LinedList"/>
    <dgm:cxn modelId="{8D8ACB3F-BD76-4E0A-8B9C-086FF696ACEB}" type="presParOf" srcId="{55179EE9-F004-42B9-85C2-D161AAD91772}" destId="{8111A4A5-A7CF-4570-8523-7B0A4C1BAF7E}" srcOrd="1" destOrd="0" presId="urn:microsoft.com/office/officeart/2008/layout/LinedList"/>
    <dgm:cxn modelId="{8055B612-7DF8-462E-8813-D286A870E2AA}" type="presParOf" srcId="{692C8A7C-C79C-4D1B-8E0C-3C9C880CB5F4}" destId="{0C54959E-C300-4E0B-961A-958A530B5BBC}" srcOrd="12" destOrd="0" presId="urn:microsoft.com/office/officeart/2008/layout/LinedList"/>
    <dgm:cxn modelId="{429088E4-B0D3-4162-AB57-0BC775E7F9EC}" type="presParOf" srcId="{692C8A7C-C79C-4D1B-8E0C-3C9C880CB5F4}" destId="{B6B26BD9-917A-423A-A062-DCF642DF5937}" srcOrd="13" destOrd="0" presId="urn:microsoft.com/office/officeart/2008/layout/LinedList"/>
    <dgm:cxn modelId="{EC8E6FA4-0C8A-4F04-B7E1-EAB415F21EDF}" type="presParOf" srcId="{B6B26BD9-917A-423A-A062-DCF642DF5937}" destId="{466254FC-EB21-4141-AEDF-D2E67A41A867}" srcOrd="0" destOrd="0" presId="urn:microsoft.com/office/officeart/2008/layout/LinedList"/>
    <dgm:cxn modelId="{D77440FA-4389-406B-8DCB-D0B830A00EDC}" type="presParOf" srcId="{B6B26BD9-917A-423A-A062-DCF642DF5937}" destId="{B3ABCA8B-650C-4AAF-80CC-9BF02C583C15}" srcOrd="1" destOrd="0" presId="urn:microsoft.com/office/officeart/2008/layout/LinedList"/>
    <dgm:cxn modelId="{9DCA668A-92E0-4EC3-9698-469C463F38D3}" type="presParOf" srcId="{692C8A7C-C79C-4D1B-8E0C-3C9C880CB5F4}" destId="{67BCDDE2-5055-405B-AF6F-89AAFB684E69}" srcOrd="14" destOrd="0" presId="urn:microsoft.com/office/officeart/2008/layout/LinedList"/>
    <dgm:cxn modelId="{50FEDF9E-9960-4B8F-9B41-EE20DFB9866E}" type="presParOf" srcId="{692C8A7C-C79C-4D1B-8E0C-3C9C880CB5F4}" destId="{D9F1E1D5-1DB3-45B7-8B67-A0BDFAAFA01D}" srcOrd="15" destOrd="0" presId="urn:microsoft.com/office/officeart/2008/layout/LinedList"/>
    <dgm:cxn modelId="{2727ECC5-A308-4E8E-BBF0-310D15A9A542}" type="presParOf" srcId="{D9F1E1D5-1DB3-45B7-8B67-A0BDFAAFA01D}" destId="{D1F14225-02A0-4529-865A-C3F9AC3F5368}" srcOrd="0" destOrd="0" presId="urn:microsoft.com/office/officeart/2008/layout/LinedList"/>
    <dgm:cxn modelId="{2BE647A0-44E6-4292-BABA-FD5038534600}" type="presParOf" srcId="{D9F1E1D5-1DB3-45B7-8B67-A0BDFAAFA01D}" destId="{0974875E-C8BE-47BF-881C-A2C1FF1A198D}" srcOrd="1" destOrd="0" presId="urn:microsoft.com/office/officeart/2008/layout/LinedList"/>
    <dgm:cxn modelId="{81E74B22-026C-42A7-896F-CBE5548A58CC}" type="presParOf" srcId="{692C8A7C-C79C-4D1B-8E0C-3C9C880CB5F4}" destId="{A309A27B-3BD4-4CE5-B20A-60CBBBF1BD64}" srcOrd="16" destOrd="0" presId="urn:microsoft.com/office/officeart/2008/layout/LinedList"/>
    <dgm:cxn modelId="{42B63D30-7996-4565-99E3-813EFA573DB5}" type="presParOf" srcId="{692C8A7C-C79C-4D1B-8E0C-3C9C880CB5F4}" destId="{681DB80F-E896-4506-BF97-0B22D48FE7F3}" srcOrd="17" destOrd="0" presId="urn:microsoft.com/office/officeart/2008/layout/LinedList"/>
    <dgm:cxn modelId="{7331732B-4DD7-4755-9BD5-9D238ADEF07B}" type="presParOf" srcId="{681DB80F-E896-4506-BF97-0B22D48FE7F3}" destId="{6354B27E-39B2-4BEA-973E-32DF526AA35A}" srcOrd="0" destOrd="0" presId="urn:microsoft.com/office/officeart/2008/layout/LinedList"/>
    <dgm:cxn modelId="{C4366D81-2395-4BB3-B22D-6A515F2E7AFA}" type="presParOf" srcId="{681DB80F-E896-4506-BF97-0B22D48FE7F3}" destId="{0C31E436-AC34-42F8-ACE5-E1CD9E0EBC63}" srcOrd="1" destOrd="0" presId="urn:microsoft.com/office/officeart/2008/layout/LinedList"/>
    <dgm:cxn modelId="{26DD6E85-2550-4E62-A14C-4E80B742179B}" type="presParOf" srcId="{692C8A7C-C79C-4D1B-8E0C-3C9C880CB5F4}" destId="{3B655445-BD29-42F6-A2D6-98A2725FDF95}" srcOrd="18" destOrd="0" presId="urn:microsoft.com/office/officeart/2008/layout/LinedList"/>
    <dgm:cxn modelId="{267C9C98-4921-4F7A-B30E-A735B6B82DA3}" type="presParOf" srcId="{692C8A7C-C79C-4D1B-8E0C-3C9C880CB5F4}" destId="{8C309E77-E36F-42C3-B301-6492398EF863}" srcOrd="19" destOrd="0" presId="urn:microsoft.com/office/officeart/2008/layout/LinedList"/>
    <dgm:cxn modelId="{4BF762CE-7D4C-441E-BC17-6A5726F39161}" type="presParOf" srcId="{8C309E77-E36F-42C3-B301-6492398EF863}" destId="{00992CB4-8732-42E2-853E-8FAB51E83689}" srcOrd="0" destOrd="0" presId="urn:microsoft.com/office/officeart/2008/layout/LinedList"/>
    <dgm:cxn modelId="{BE365845-621F-4324-A652-A425DD221545}" type="presParOf" srcId="{8C309E77-E36F-42C3-B301-6492398EF863}" destId="{C2FB3F66-C988-4C64-89FE-92C6B806C94E}" srcOrd="1" destOrd="0" presId="urn:microsoft.com/office/officeart/2008/layout/LinedList"/>
    <dgm:cxn modelId="{DA332CB2-1AB7-4099-B71B-C8BCCA904E8E}" type="presParOf" srcId="{692C8A7C-C79C-4D1B-8E0C-3C9C880CB5F4}" destId="{78B06D2B-E3C1-4704-8D0C-1040973C0485}" srcOrd="20" destOrd="0" presId="urn:microsoft.com/office/officeart/2008/layout/LinedList"/>
    <dgm:cxn modelId="{5D1D38C4-4C93-48D8-9BCB-8016473818C8}" type="presParOf" srcId="{692C8A7C-C79C-4D1B-8E0C-3C9C880CB5F4}" destId="{E5B457E5-EA01-4748-BBB4-07D290E22D99}" srcOrd="21" destOrd="0" presId="urn:microsoft.com/office/officeart/2008/layout/LinedList"/>
    <dgm:cxn modelId="{B907A923-BB5E-4D82-AC56-0FD7D7975F18}" type="presParOf" srcId="{E5B457E5-EA01-4748-BBB4-07D290E22D99}" destId="{12409E1B-2321-4675-9659-FE063BFABCF3}" srcOrd="0" destOrd="0" presId="urn:microsoft.com/office/officeart/2008/layout/LinedList"/>
    <dgm:cxn modelId="{C418C464-4CED-497B-BD37-D2B2EBD1F9B6}" type="presParOf" srcId="{E5B457E5-EA01-4748-BBB4-07D290E22D99}" destId="{B6242622-D051-402C-9906-C4B90E909D32}" srcOrd="1" destOrd="0" presId="urn:microsoft.com/office/officeart/2008/layout/LinedList"/>
    <dgm:cxn modelId="{84B4A014-BD3F-4B97-B506-EB760A3F48A5}" type="presParOf" srcId="{692C8A7C-C79C-4D1B-8E0C-3C9C880CB5F4}" destId="{E7C9B849-C202-4882-B755-C8658AF44502}" srcOrd="22" destOrd="0" presId="urn:microsoft.com/office/officeart/2008/layout/LinedList"/>
    <dgm:cxn modelId="{09411FE8-5E35-4D32-993E-B8437ECC301D}" type="presParOf" srcId="{692C8A7C-C79C-4D1B-8E0C-3C9C880CB5F4}" destId="{5135C69D-FF49-40F8-800A-B90F0E5087F7}" srcOrd="23" destOrd="0" presId="urn:microsoft.com/office/officeart/2008/layout/LinedList"/>
    <dgm:cxn modelId="{F0C838FC-050F-40F9-885B-74E6B3B8AD4A}" type="presParOf" srcId="{5135C69D-FF49-40F8-800A-B90F0E5087F7}" destId="{2414E08D-BF08-449B-8049-635D60647D57}" srcOrd="0" destOrd="0" presId="urn:microsoft.com/office/officeart/2008/layout/LinedList"/>
    <dgm:cxn modelId="{47728E6C-5862-4E7C-B594-A7B885E1EFE6}" type="presParOf" srcId="{5135C69D-FF49-40F8-800A-B90F0E5087F7}" destId="{E031BC5E-C631-4656-B773-BFF21C2374B6}" srcOrd="1" destOrd="0" presId="urn:microsoft.com/office/officeart/2008/layout/LinedList"/>
    <dgm:cxn modelId="{71075578-C35B-468A-8804-943D475251F6}" type="presParOf" srcId="{692C8A7C-C79C-4D1B-8E0C-3C9C880CB5F4}" destId="{2E2679E2-4EB9-4590-8161-38D2A87FB506}" srcOrd="24" destOrd="0" presId="urn:microsoft.com/office/officeart/2008/layout/LinedList"/>
    <dgm:cxn modelId="{AC3C13F1-D9C6-41CB-9E0E-8B31A6FC686B}" type="presParOf" srcId="{692C8A7C-C79C-4D1B-8E0C-3C9C880CB5F4}" destId="{443444CE-D8E5-45A7-B683-B2C27249F280}" srcOrd="25" destOrd="0" presId="urn:microsoft.com/office/officeart/2008/layout/LinedList"/>
    <dgm:cxn modelId="{4E63CE74-7F3D-4B23-8192-87BA75CF0182}" type="presParOf" srcId="{443444CE-D8E5-45A7-B683-B2C27249F280}" destId="{DB901F2A-BFA6-4183-BCCA-30669A31D78B}" srcOrd="0" destOrd="0" presId="urn:microsoft.com/office/officeart/2008/layout/LinedList"/>
    <dgm:cxn modelId="{42CE31AF-D80B-487A-95C2-CE824B0BC621}" type="presParOf" srcId="{443444CE-D8E5-45A7-B683-B2C27249F280}" destId="{74614897-D6CD-4B20-AC73-856B919ED129}" srcOrd="1" destOrd="0" presId="urn:microsoft.com/office/officeart/2008/layout/LinedList"/>
    <dgm:cxn modelId="{C154FD7F-03B1-4252-96D6-74A153AF5C75}" type="presParOf" srcId="{692C8A7C-C79C-4D1B-8E0C-3C9C880CB5F4}" destId="{75BC117F-D8F3-4F3D-B877-7047E67F4BF4}" srcOrd="26" destOrd="0" presId="urn:microsoft.com/office/officeart/2008/layout/LinedList"/>
    <dgm:cxn modelId="{92257FAC-2276-44DC-8031-7A0B831BD21B}" type="presParOf" srcId="{692C8A7C-C79C-4D1B-8E0C-3C9C880CB5F4}" destId="{762417FC-4FDD-4C12-9914-CBF802F31B87}" srcOrd="27" destOrd="0" presId="urn:microsoft.com/office/officeart/2008/layout/LinedList"/>
    <dgm:cxn modelId="{CF36A1F3-81B8-4FFC-8989-CC16071A200E}" type="presParOf" srcId="{762417FC-4FDD-4C12-9914-CBF802F31B87}" destId="{AFAFFD66-0F44-4782-8577-706E6ABF623B}" srcOrd="0" destOrd="0" presId="urn:microsoft.com/office/officeart/2008/layout/LinedList"/>
    <dgm:cxn modelId="{924233C7-50E5-4C10-8EFE-3504E6E216F3}" type="presParOf" srcId="{762417FC-4FDD-4C12-9914-CBF802F31B87}" destId="{994409EE-EC27-41B3-8413-4C137DD40116}" srcOrd="1" destOrd="0" presId="urn:microsoft.com/office/officeart/2008/layout/LinedList"/>
    <dgm:cxn modelId="{C08253F4-28AE-4359-868F-8621788E7E4A}" type="presParOf" srcId="{692C8A7C-C79C-4D1B-8E0C-3C9C880CB5F4}" destId="{D9EE33A8-6A7B-4DBC-A572-F5F3BE644B66}" srcOrd="28" destOrd="0" presId="urn:microsoft.com/office/officeart/2008/layout/LinedList"/>
    <dgm:cxn modelId="{53507EFC-80E7-4F83-9CFA-2D70C2894488}" type="presParOf" srcId="{692C8A7C-C79C-4D1B-8E0C-3C9C880CB5F4}" destId="{83645F51-F9DD-4148-82FD-0786528242DF}" srcOrd="29" destOrd="0" presId="urn:microsoft.com/office/officeart/2008/layout/LinedList"/>
    <dgm:cxn modelId="{61E2BDD1-2E7D-4943-9E99-5C21BA0A32F7}" type="presParOf" srcId="{83645F51-F9DD-4148-82FD-0786528242DF}" destId="{D1456878-1D93-4AF2-9546-96663AFB8593}" srcOrd="0" destOrd="0" presId="urn:microsoft.com/office/officeart/2008/layout/LinedList"/>
    <dgm:cxn modelId="{9C49D118-BFE5-4A86-8D74-F7DA4F8CE2C2}" type="presParOf" srcId="{83645F51-F9DD-4148-82FD-0786528242DF}" destId="{87DD9218-560F-4D4B-906C-0CC6C741E1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8C88-7FE8-544E-8704-C4FEDA82265E}">
      <dsp:nvSpPr>
        <dsp:cNvPr id="0" name=""/>
        <dsp:cNvSpPr/>
      </dsp:nvSpPr>
      <dsp:spPr>
        <a:xfrm>
          <a:off x="4798" y="618643"/>
          <a:ext cx="2420915" cy="605228"/>
        </a:xfrm>
        <a:prstGeom prst="roundRect">
          <a:avLst>
            <a:gd name="adj" fmla="val 10000"/>
          </a:avLst>
        </a:prstGeom>
        <a:solidFill>
          <a:srgbClr val="24364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Recruit</a:t>
          </a:r>
        </a:p>
      </dsp:txBody>
      <dsp:txXfrm>
        <a:off x="22525" y="636370"/>
        <a:ext cx="2385461" cy="569774"/>
      </dsp:txXfrm>
    </dsp:sp>
    <dsp:sp modelId="{25149CB8-9497-554B-A0FD-69CE0FF5178B}">
      <dsp:nvSpPr>
        <dsp:cNvPr id="0" name=""/>
        <dsp:cNvSpPr/>
      </dsp:nvSpPr>
      <dsp:spPr>
        <a:xfrm rot="5400000">
          <a:off x="1162298" y="1276830"/>
          <a:ext cx="105915" cy="1059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E107C1-E653-8F47-BD6F-13A5F0D910BF}">
      <dsp:nvSpPr>
        <dsp:cNvPr id="0" name=""/>
        <dsp:cNvSpPr/>
      </dsp:nvSpPr>
      <dsp:spPr>
        <a:xfrm>
          <a:off x="4798" y="1435702"/>
          <a:ext cx="2420915" cy="16712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ensure an appropriate supply of trainees/students to pursue health careers, particularly those who reflect their communities</a:t>
          </a:r>
          <a:endParaRPr lang="en-US" sz="1400" b="1" kern="1200" dirty="0"/>
        </a:p>
      </dsp:txBody>
      <dsp:txXfrm>
        <a:off x="53748" y="1484652"/>
        <a:ext cx="2323015" cy="1573360"/>
      </dsp:txXfrm>
    </dsp:sp>
    <dsp:sp modelId="{F88E905B-21A7-D24C-A01C-D200C3FAAB56}">
      <dsp:nvSpPr>
        <dsp:cNvPr id="0" name=""/>
        <dsp:cNvSpPr/>
      </dsp:nvSpPr>
      <dsp:spPr>
        <a:xfrm>
          <a:off x="2764642" y="618643"/>
          <a:ext cx="2420915" cy="605228"/>
        </a:xfrm>
        <a:prstGeom prst="roundRect">
          <a:avLst>
            <a:gd name="adj" fmla="val 10000"/>
          </a:avLst>
        </a:prstGeom>
        <a:solidFill>
          <a:srgbClr val="24364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Train</a:t>
          </a:r>
        </a:p>
      </dsp:txBody>
      <dsp:txXfrm>
        <a:off x="2782369" y="636370"/>
        <a:ext cx="2385461" cy="569774"/>
      </dsp:txXfrm>
    </dsp:sp>
    <dsp:sp modelId="{D59798E2-CCCD-A04B-9432-E005005BB3BD}">
      <dsp:nvSpPr>
        <dsp:cNvPr id="0" name=""/>
        <dsp:cNvSpPr/>
      </dsp:nvSpPr>
      <dsp:spPr>
        <a:xfrm rot="5400000">
          <a:off x="3922142" y="1276830"/>
          <a:ext cx="105915" cy="1059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ADA6E2-EABA-F94E-97C1-2025E5CDA925}">
      <dsp:nvSpPr>
        <dsp:cNvPr id="0" name=""/>
        <dsp:cNvSpPr/>
      </dsp:nvSpPr>
      <dsp:spPr>
        <a:xfrm>
          <a:off x="2764642" y="1435702"/>
          <a:ext cx="2420915" cy="16103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encourage health professions trainees/students and healthcare professionals to practice in interprofessional and primary care settings in rural and under-resourced communities</a:t>
          </a:r>
        </a:p>
      </dsp:txBody>
      <dsp:txXfrm>
        <a:off x="2811806" y="1482866"/>
        <a:ext cx="2326587" cy="1515974"/>
      </dsp:txXfrm>
    </dsp:sp>
    <dsp:sp modelId="{D390FCFD-5FEF-744D-939D-EC919E3F6408}">
      <dsp:nvSpPr>
        <dsp:cNvPr id="0" name=""/>
        <dsp:cNvSpPr/>
      </dsp:nvSpPr>
      <dsp:spPr>
        <a:xfrm>
          <a:off x="5524485" y="618643"/>
          <a:ext cx="2420915" cy="605228"/>
        </a:xfrm>
        <a:prstGeom prst="roundRect">
          <a:avLst>
            <a:gd name="adj" fmla="val 10000"/>
          </a:avLst>
        </a:prstGeom>
        <a:solidFill>
          <a:srgbClr val="24364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Retain</a:t>
          </a:r>
        </a:p>
      </dsp:txBody>
      <dsp:txXfrm>
        <a:off x="5542212" y="636370"/>
        <a:ext cx="2385461" cy="569774"/>
      </dsp:txXfrm>
    </dsp:sp>
    <dsp:sp modelId="{9450923C-5E8E-D24D-ADA6-057DCFBD540D}">
      <dsp:nvSpPr>
        <dsp:cNvPr id="0" name=""/>
        <dsp:cNvSpPr/>
      </dsp:nvSpPr>
      <dsp:spPr>
        <a:xfrm rot="5388031">
          <a:off x="6680195" y="1283300"/>
          <a:ext cx="112386" cy="1059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65DF32-9A87-D24C-B4D1-A3CB5FB66464}">
      <dsp:nvSpPr>
        <dsp:cNvPr id="0" name=""/>
        <dsp:cNvSpPr/>
      </dsp:nvSpPr>
      <dsp:spPr>
        <a:xfrm>
          <a:off x="5529284" y="1448643"/>
          <a:ext cx="2420915" cy="1701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retain the health workforce with a focus on the diversity of providers, interprofessional teams, and primary care settings in rural and under-resourced communities</a:t>
          </a:r>
        </a:p>
      </dsp:txBody>
      <dsp:txXfrm>
        <a:off x="5579126" y="1498485"/>
        <a:ext cx="2321231" cy="1602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8C88-7FE8-544E-8704-C4FEDA82265E}">
      <dsp:nvSpPr>
        <dsp:cNvPr id="0" name=""/>
        <dsp:cNvSpPr/>
      </dsp:nvSpPr>
      <dsp:spPr>
        <a:xfrm>
          <a:off x="3184" y="161210"/>
          <a:ext cx="3712070" cy="928017"/>
        </a:xfrm>
        <a:prstGeom prst="roundRect">
          <a:avLst>
            <a:gd name="adj" fmla="val 10000"/>
          </a:avLst>
        </a:prstGeom>
        <a:solidFill>
          <a:srgbClr val="448BBB"/>
        </a:solidFill>
        <a:ln w="12700" cap="flat" cmpd="sng" algn="ctr">
          <a:solidFill>
            <a:schemeClr val="lt1">
              <a:hueOff val="0"/>
              <a:satOff val="0"/>
              <a:lumOff val="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Health Careers &amp; </a:t>
          </a:r>
          <a:b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Workforce Diversity</a:t>
          </a:r>
        </a:p>
      </dsp:txBody>
      <dsp:txXfrm>
        <a:off x="30365" y="188391"/>
        <a:ext cx="3657708" cy="873655"/>
      </dsp:txXfrm>
    </dsp:sp>
    <dsp:sp modelId="{98EA8683-9C62-6C4F-970A-E1F2F4709C43}">
      <dsp:nvSpPr>
        <dsp:cNvPr id="0" name=""/>
        <dsp:cNvSpPr/>
      </dsp:nvSpPr>
      <dsp:spPr>
        <a:xfrm rot="5400000">
          <a:off x="1778018" y="1170430"/>
          <a:ext cx="162403" cy="16240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6AF65-E49A-0E4A-A872-9E6F9D329A26}">
      <dsp:nvSpPr>
        <dsp:cNvPr id="0" name=""/>
        <dsp:cNvSpPr/>
      </dsp:nvSpPr>
      <dsp:spPr>
        <a:xfrm>
          <a:off x="3184" y="1414034"/>
          <a:ext cx="3712070" cy="928017"/>
        </a:xfrm>
        <a:prstGeom prst="roundRect">
          <a:avLst>
            <a:gd name="adj" fmla="val 10000"/>
          </a:avLst>
        </a:prstGeom>
        <a:solidFill>
          <a:srgbClr val="BD4D3B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Student Services</a:t>
          </a:r>
        </a:p>
      </dsp:txBody>
      <dsp:txXfrm>
        <a:off x="30365" y="1441215"/>
        <a:ext cx="3657708" cy="873655"/>
      </dsp:txXfrm>
    </dsp:sp>
    <dsp:sp modelId="{3BF81FFE-2E44-794E-9668-D36CD0FAC687}">
      <dsp:nvSpPr>
        <dsp:cNvPr id="0" name=""/>
        <dsp:cNvSpPr/>
      </dsp:nvSpPr>
      <dsp:spPr>
        <a:xfrm rot="5400000">
          <a:off x="1778018" y="2423253"/>
          <a:ext cx="162403" cy="16240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CD5C7-EB23-DA43-9E6E-873AD0D5BCBE}">
      <dsp:nvSpPr>
        <dsp:cNvPr id="0" name=""/>
        <dsp:cNvSpPr/>
      </dsp:nvSpPr>
      <dsp:spPr>
        <a:xfrm>
          <a:off x="3184" y="2666858"/>
          <a:ext cx="3712070" cy="928017"/>
        </a:xfrm>
        <a:prstGeom prst="roundRect">
          <a:avLst>
            <a:gd name="adj" fmla="val 10000"/>
          </a:avLst>
        </a:prstGeom>
        <a:solidFill>
          <a:srgbClr val="243644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Graduate Medical </a:t>
          </a:r>
          <a:b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Education Support</a:t>
          </a:r>
        </a:p>
      </dsp:txBody>
      <dsp:txXfrm>
        <a:off x="30365" y="2694039"/>
        <a:ext cx="3657708" cy="873655"/>
      </dsp:txXfrm>
    </dsp:sp>
    <dsp:sp modelId="{B09CF5BE-F231-2B4A-8353-B6E402716E2D}">
      <dsp:nvSpPr>
        <dsp:cNvPr id="0" name=""/>
        <dsp:cNvSpPr/>
      </dsp:nvSpPr>
      <dsp:spPr>
        <a:xfrm>
          <a:off x="4234944" y="161210"/>
          <a:ext cx="3712070" cy="928017"/>
        </a:xfrm>
        <a:prstGeom prst="roundRect">
          <a:avLst>
            <a:gd name="adj" fmla="val 10000"/>
          </a:avLst>
        </a:prstGeom>
        <a:solidFill>
          <a:srgbClr val="97C356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Continuing Professional Development</a:t>
          </a:r>
        </a:p>
      </dsp:txBody>
      <dsp:txXfrm>
        <a:off x="4262125" y="188391"/>
        <a:ext cx="3657708" cy="873655"/>
      </dsp:txXfrm>
    </dsp:sp>
    <dsp:sp modelId="{522788B2-3463-8041-97EC-5B93C487FA7B}">
      <dsp:nvSpPr>
        <dsp:cNvPr id="0" name=""/>
        <dsp:cNvSpPr/>
      </dsp:nvSpPr>
      <dsp:spPr>
        <a:xfrm rot="5400000">
          <a:off x="6009778" y="1170430"/>
          <a:ext cx="162403" cy="16240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F33B6-5E1E-0B4B-8F17-85137F29E25D}">
      <dsp:nvSpPr>
        <dsp:cNvPr id="0" name=""/>
        <dsp:cNvSpPr/>
      </dsp:nvSpPr>
      <dsp:spPr>
        <a:xfrm>
          <a:off x="4234944" y="1414034"/>
          <a:ext cx="3712070" cy="928017"/>
        </a:xfrm>
        <a:prstGeom prst="roundRect">
          <a:avLst>
            <a:gd name="adj" fmla="val 10000"/>
          </a:avLst>
        </a:prstGeom>
        <a:solidFill>
          <a:srgbClr val="605891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Practice Support</a:t>
          </a:r>
        </a:p>
      </dsp:txBody>
      <dsp:txXfrm>
        <a:off x="4262125" y="1441215"/>
        <a:ext cx="3657708" cy="873655"/>
      </dsp:txXfrm>
    </dsp:sp>
    <dsp:sp modelId="{0CCFBC5F-AEC1-BF4F-9987-1B5D7F00256B}">
      <dsp:nvSpPr>
        <dsp:cNvPr id="0" name=""/>
        <dsp:cNvSpPr/>
      </dsp:nvSpPr>
      <dsp:spPr>
        <a:xfrm rot="5400000">
          <a:off x="6009778" y="2423253"/>
          <a:ext cx="162403" cy="16240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05050-780B-1644-8A66-E4753A935E79}">
      <dsp:nvSpPr>
        <dsp:cNvPr id="0" name=""/>
        <dsp:cNvSpPr/>
      </dsp:nvSpPr>
      <dsp:spPr>
        <a:xfrm>
          <a:off x="4234944" y="2666858"/>
          <a:ext cx="3712070" cy="928017"/>
        </a:xfrm>
        <a:prstGeom prst="roundRect">
          <a:avLst>
            <a:gd name="adj" fmla="val 10000"/>
          </a:avLst>
        </a:prstGeom>
        <a:solidFill>
          <a:srgbClr val="D6793F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Library Services</a:t>
          </a:r>
        </a:p>
      </dsp:txBody>
      <dsp:txXfrm>
        <a:off x="4262125" y="2694039"/>
        <a:ext cx="3657708" cy="873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B39F4-8D12-4696-8739-1359360375EA}">
      <dsp:nvSpPr>
        <dsp:cNvPr id="0" name=""/>
        <dsp:cNvSpPr/>
      </dsp:nvSpPr>
      <dsp:spPr>
        <a:xfrm>
          <a:off x="0" y="677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F9B7-8337-4988-98FF-9FAA0EC91230}">
      <dsp:nvSpPr>
        <dsp:cNvPr id="0" name=""/>
        <dsp:cNvSpPr/>
      </dsp:nvSpPr>
      <dsp:spPr>
        <a:xfrm>
          <a:off x="0" y="677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Quality &amp; Health Equity Improvement (Medicaid, Medicare QPP/MIPS, All Payors)</a:t>
          </a:r>
          <a:endParaRPr lang="en-US" sz="1500" kern="1200" dirty="0"/>
        </a:p>
      </dsp:txBody>
      <dsp:txXfrm>
        <a:off x="0" y="677"/>
        <a:ext cx="6555347" cy="369646"/>
      </dsp:txXfrm>
    </dsp:sp>
    <dsp:sp modelId="{FD3F22C6-E76A-4F65-A255-3ECB8C448288}">
      <dsp:nvSpPr>
        <dsp:cNvPr id="0" name=""/>
        <dsp:cNvSpPr/>
      </dsp:nvSpPr>
      <dsp:spPr>
        <a:xfrm>
          <a:off x="0" y="370323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4C3AF-44A4-4C98-AF96-91D1343718E9}">
      <dsp:nvSpPr>
        <dsp:cNvPr id="0" name=""/>
        <dsp:cNvSpPr/>
      </dsp:nvSpPr>
      <dsp:spPr>
        <a:xfrm>
          <a:off x="0" y="370323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Medicaid managed care education &amp; issue resolution</a:t>
          </a:r>
          <a:endParaRPr lang="en-US" sz="1500" kern="1200"/>
        </a:p>
      </dsp:txBody>
      <dsp:txXfrm>
        <a:off x="0" y="370323"/>
        <a:ext cx="6555347" cy="369646"/>
      </dsp:txXfrm>
    </dsp:sp>
    <dsp:sp modelId="{4375FE46-5C45-45A5-9821-6B65884DC6B7}">
      <dsp:nvSpPr>
        <dsp:cNvPr id="0" name=""/>
        <dsp:cNvSpPr/>
      </dsp:nvSpPr>
      <dsp:spPr>
        <a:xfrm>
          <a:off x="0" y="739969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755A1-9E28-426E-A571-75DE85DFD65E}">
      <dsp:nvSpPr>
        <dsp:cNvPr id="0" name=""/>
        <dsp:cNvSpPr/>
      </dsp:nvSpPr>
      <dsp:spPr>
        <a:xfrm>
          <a:off x="0" y="739969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Clinical workflow redesign &amp; process improvement</a:t>
          </a:r>
          <a:endParaRPr lang="en-US" sz="1500" kern="1200"/>
        </a:p>
      </dsp:txBody>
      <dsp:txXfrm>
        <a:off x="0" y="739969"/>
        <a:ext cx="6555347" cy="369646"/>
      </dsp:txXfrm>
    </dsp:sp>
    <dsp:sp modelId="{D0C51F03-D65F-4E4A-80B2-727E6DE183A8}">
      <dsp:nvSpPr>
        <dsp:cNvPr id="0" name=""/>
        <dsp:cNvSpPr/>
      </dsp:nvSpPr>
      <dsp:spPr>
        <a:xfrm>
          <a:off x="0" y="1109615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FF82F-851A-4358-9069-6215CA85F521}">
      <dsp:nvSpPr>
        <dsp:cNvPr id="0" name=""/>
        <dsp:cNvSpPr/>
      </dsp:nvSpPr>
      <dsp:spPr>
        <a:xfrm>
          <a:off x="0" y="1109615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Behavioral health integration (including Collaborative Care Model)</a:t>
          </a:r>
          <a:endParaRPr lang="en-US" sz="1500" kern="1200"/>
        </a:p>
      </dsp:txBody>
      <dsp:txXfrm>
        <a:off x="0" y="1109615"/>
        <a:ext cx="6555347" cy="369646"/>
      </dsp:txXfrm>
    </dsp:sp>
    <dsp:sp modelId="{DD46B4AE-EF32-4ACE-AD2E-18285D7680A7}">
      <dsp:nvSpPr>
        <dsp:cNvPr id="0" name=""/>
        <dsp:cNvSpPr/>
      </dsp:nvSpPr>
      <dsp:spPr>
        <a:xfrm>
          <a:off x="0" y="1479261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47DE3-9D27-4652-9D2E-93ED05416E97}">
      <dsp:nvSpPr>
        <dsp:cNvPr id="0" name=""/>
        <dsp:cNvSpPr/>
      </dsp:nvSpPr>
      <dsp:spPr>
        <a:xfrm>
          <a:off x="0" y="1479261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COVID19 vaccine &amp; clinical workflow assistance</a:t>
          </a:r>
          <a:endParaRPr lang="en-US" sz="1500" kern="1200"/>
        </a:p>
      </dsp:txBody>
      <dsp:txXfrm>
        <a:off x="0" y="1479261"/>
        <a:ext cx="6555347" cy="369646"/>
      </dsp:txXfrm>
    </dsp:sp>
    <dsp:sp modelId="{E379E072-996E-4FDD-B5DA-5F57FD357CC9}">
      <dsp:nvSpPr>
        <dsp:cNvPr id="0" name=""/>
        <dsp:cNvSpPr/>
      </dsp:nvSpPr>
      <dsp:spPr>
        <a:xfrm>
          <a:off x="0" y="1848908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FE17E-D7D6-4F74-AA4D-31519D83D05E}">
      <dsp:nvSpPr>
        <dsp:cNvPr id="0" name=""/>
        <dsp:cNvSpPr/>
      </dsp:nvSpPr>
      <dsp:spPr>
        <a:xfrm>
          <a:off x="0" y="1848908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Practice operational assessments</a:t>
          </a:r>
          <a:endParaRPr lang="en-US" sz="1500" kern="1200"/>
        </a:p>
      </dsp:txBody>
      <dsp:txXfrm>
        <a:off x="0" y="1848908"/>
        <a:ext cx="6555347" cy="369646"/>
      </dsp:txXfrm>
    </dsp:sp>
    <dsp:sp modelId="{0C54959E-C300-4E0B-961A-958A530B5BBC}">
      <dsp:nvSpPr>
        <dsp:cNvPr id="0" name=""/>
        <dsp:cNvSpPr/>
      </dsp:nvSpPr>
      <dsp:spPr>
        <a:xfrm>
          <a:off x="0" y="2218554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254FC-EB21-4141-AEDF-D2E67A41A867}">
      <dsp:nvSpPr>
        <dsp:cNvPr id="0" name=""/>
        <dsp:cNvSpPr/>
      </dsp:nvSpPr>
      <dsp:spPr>
        <a:xfrm>
          <a:off x="0" y="2218554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EHR optimization, telehealth integration</a:t>
          </a:r>
          <a:endParaRPr lang="en-US" sz="1500" kern="1200"/>
        </a:p>
      </dsp:txBody>
      <dsp:txXfrm>
        <a:off x="0" y="2218554"/>
        <a:ext cx="6555347" cy="369646"/>
      </dsp:txXfrm>
    </dsp:sp>
    <dsp:sp modelId="{67BCDDE2-5055-405B-AF6F-89AAFB684E69}">
      <dsp:nvSpPr>
        <dsp:cNvPr id="0" name=""/>
        <dsp:cNvSpPr/>
      </dsp:nvSpPr>
      <dsp:spPr>
        <a:xfrm>
          <a:off x="0" y="2588200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14225-02A0-4529-865A-C3F9AC3F5368}">
      <dsp:nvSpPr>
        <dsp:cNvPr id="0" name=""/>
        <dsp:cNvSpPr/>
      </dsp:nvSpPr>
      <dsp:spPr>
        <a:xfrm>
          <a:off x="0" y="2588200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HIE training and optimization</a:t>
          </a:r>
          <a:endParaRPr lang="en-US" sz="1500" kern="1200"/>
        </a:p>
      </dsp:txBody>
      <dsp:txXfrm>
        <a:off x="0" y="2588200"/>
        <a:ext cx="6555347" cy="369646"/>
      </dsp:txXfrm>
    </dsp:sp>
    <dsp:sp modelId="{A309A27B-3BD4-4CE5-B20A-60CBBBF1BD64}">
      <dsp:nvSpPr>
        <dsp:cNvPr id="0" name=""/>
        <dsp:cNvSpPr/>
      </dsp:nvSpPr>
      <dsp:spPr>
        <a:xfrm>
          <a:off x="0" y="2957846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4B27E-39B2-4BEA-973E-32DF526AA35A}">
      <dsp:nvSpPr>
        <dsp:cNvPr id="0" name=""/>
        <dsp:cNvSpPr/>
      </dsp:nvSpPr>
      <dsp:spPr>
        <a:xfrm>
          <a:off x="0" y="2957846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Revenue cycle management </a:t>
          </a:r>
          <a:endParaRPr lang="en-US" sz="1500" kern="1200"/>
        </a:p>
      </dsp:txBody>
      <dsp:txXfrm>
        <a:off x="0" y="2957846"/>
        <a:ext cx="6555347" cy="369646"/>
      </dsp:txXfrm>
    </dsp:sp>
    <dsp:sp modelId="{3B655445-BD29-42F6-A2D6-98A2725FDF95}">
      <dsp:nvSpPr>
        <dsp:cNvPr id="0" name=""/>
        <dsp:cNvSpPr/>
      </dsp:nvSpPr>
      <dsp:spPr>
        <a:xfrm>
          <a:off x="0" y="3327492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92CB4-8732-42E2-853E-8FAB51E83689}">
      <dsp:nvSpPr>
        <dsp:cNvPr id="0" name=""/>
        <dsp:cNvSpPr/>
      </dsp:nvSpPr>
      <dsp:spPr>
        <a:xfrm>
          <a:off x="0" y="3327492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Billing &amp; coding guidance</a:t>
          </a:r>
          <a:endParaRPr lang="en-US" sz="1500" kern="1200"/>
        </a:p>
      </dsp:txBody>
      <dsp:txXfrm>
        <a:off x="0" y="3327492"/>
        <a:ext cx="6555347" cy="369646"/>
      </dsp:txXfrm>
    </dsp:sp>
    <dsp:sp modelId="{78B06D2B-E3C1-4704-8D0C-1040973C0485}">
      <dsp:nvSpPr>
        <dsp:cNvPr id="0" name=""/>
        <dsp:cNvSpPr/>
      </dsp:nvSpPr>
      <dsp:spPr>
        <a:xfrm>
          <a:off x="0" y="3697138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09E1B-2321-4675-9659-FE063BFABCF3}">
      <dsp:nvSpPr>
        <dsp:cNvPr id="0" name=""/>
        <dsp:cNvSpPr/>
      </dsp:nvSpPr>
      <dsp:spPr>
        <a:xfrm>
          <a:off x="0" y="3697138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Advanced Medical Home (AMH) tier education and support</a:t>
          </a:r>
          <a:endParaRPr lang="en-US" sz="1500" kern="1200"/>
        </a:p>
      </dsp:txBody>
      <dsp:txXfrm>
        <a:off x="0" y="3697138"/>
        <a:ext cx="6555347" cy="369646"/>
      </dsp:txXfrm>
    </dsp:sp>
    <dsp:sp modelId="{E7C9B849-C202-4882-B755-C8658AF44502}">
      <dsp:nvSpPr>
        <dsp:cNvPr id="0" name=""/>
        <dsp:cNvSpPr/>
      </dsp:nvSpPr>
      <dsp:spPr>
        <a:xfrm>
          <a:off x="0" y="4066785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4E08D-BF08-449B-8049-635D60647D57}">
      <dsp:nvSpPr>
        <dsp:cNvPr id="0" name=""/>
        <dsp:cNvSpPr/>
      </dsp:nvSpPr>
      <dsp:spPr>
        <a:xfrm>
          <a:off x="0" y="4066785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Tailored Care Management (AMH+/CMA) support</a:t>
          </a:r>
          <a:endParaRPr lang="en-US" sz="1500" kern="1200"/>
        </a:p>
      </dsp:txBody>
      <dsp:txXfrm>
        <a:off x="0" y="4066785"/>
        <a:ext cx="6555347" cy="369646"/>
      </dsp:txXfrm>
    </dsp:sp>
    <dsp:sp modelId="{2E2679E2-4EB9-4590-8161-38D2A87FB506}">
      <dsp:nvSpPr>
        <dsp:cNvPr id="0" name=""/>
        <dsp:cNvSpPr/>
      </dsp:nvSpPr>
      <dsp:spPr>
        <a:xfrm>
          <a:off x="0" y="4436431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01F2A-BFA6-4183-BCCA-30669A31D78B}">
      <dsp:nvSpPr>
        <dsp:cNvPr id="0" name=""/>
        <dsp:cNvSpPr/>
      </dsp:nvSpPr>
      <dsp:spPr>
        <a:xfrm>
          <a:off x="0" y="4436431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Community Health Worker integration and training</a:t>
          </a:r>
          <a:endParaRPr lang="en-US" sz="1500" kern="1200"/>
        </a:p>
      </dsp:txBody>
      <dsp:txXfrm>
        <a:off x="0" y="4436431"/>
        <a:ext cx="6555347" cy="369646"/>
      </dsp:txXfrm>
    </dsp:sp>
    <dsp:sp modelId="{75BC117F-D8F3-4F3D-B877-7047E67F4BF4}">
      <dsp:nvSpPr>
        <dsp:cNvPr id="0" name=""/>
        <dsp:cNvSpPr/>
      </dsp:nvSpPr>
      <dsp:spPr>
        <a:xfrm>
          <a:off x="0" y="4806077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FD66-0F44-4782-8577-706E6ABF623B}">
      <dsp:nvSpPr>
        <dsp:cNvPr id="0" name=""/>
        <dsp:cNvSpPr/>
      </dsp:nvSpPr>
      <dsp:spPr>
        <a:xfrm>
          <a:off x="0" y="4806077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Social Drivers of Health Workflow  &amp; NCCARE 360 Optimization </a:t>
          </a:r>
          <a:endParaRPr lang="en-US" sz="1500" kern="1200"/>
        </a:p>
      </dsp:txBody>
      <dsp:txXfrm>
        <a:off x="0" y="4806077"/>
        <a:ext cx="6555347" cy="369646"/>
      </dsp:txXfrm>
    </dsp:sp>
    <dsp:sp modelId="{D9EE33A8-6A7B-4DBC-A572-F5F3BE644B66}">
      <dsp:nvSpPr>
        <dsp:cNvPr id="0" name=""/>
        <dsp:cNvSpPr/>
      </dsp:nvSpPr>
      <dsp:spPr>
        <a:xfrm>
          <a:off x="0" y="5175723"/>
          <a:ext cx="65553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56878-1D93-4AF2-9546-96663AFB8593}">
      <dsp:nvSpPr>
        <dsp:cNvPr id="0" name=""/>
        <dsp:cNvSpPr/>
      </dsp:nvSpPr>
      <dsp:spPr>
        <a:xfrm>
          <a:off x="0" y="5175723"/>
          <a:ext cx="6555347" cy="36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Virtual Collaborative Educational Programming</a:t>
          </a:r>
          <a:endParaRPr lang="en-US" sz="1500" kern="1200"/>
        </a:p>
      </dsp:txBody>
      <dsp:txXfrm>
        <a:off x="0" y="5175723"/>
        <a:ext cx="6555347" cy="36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D81A-227B-064A-A6C3-64F388D29EF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AE0EF-AB85-1A42-AB1D-5A4EF01B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E0EF-AB85-1A42-AB1D-5A4EF01B16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0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E0EF-AB85-1A42-AB1D-5A4EF01B1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434A53"/>
                </a:solidFill>
                <a:effectLst/>
                <a:latin typeface="Inter"/>
              </a:rPr>
              <a:t>Claire</a:t>
            </a:r>
          </a:p>
          <a:p>
            <a:pPr algn="l"/>
            <a:endParaRPr lang="en-US" b="1" i="0" dirty="0">
              <a:solidFill>
                <a:srgbClr val="434A53"/>
              </a:solidFill>
              <a:effectLst/>
              <a:latin typeface="Inter"/>
            </a:endParaRPr>
          </a:p>
          <a:p>
            <a:pPr algn="l"/>
            <a:r>
              <a:rPr lang="en-US" b="1" i="0" dirty="0">
                <a:solidFill>
                  <a:srgbClr val="434A53"/>
                </a:solidFill>
                <a:effectLst/>
                <a:latin typeface="Inter"/>
              </a:rPr>
              <a:t>What is RBA?</a:t>
            </a:r>
          </a:p>
          <a:p>
            <a:pPr algn="l"/>
            <a:endParaRPr lang="en-US" b="0" i="0" dirty="0">
              <a:solidFill>
                <a:srgbClr val="434A53"/>
              </a:solidFill>
              <a:effectLst/>
              <a:latin typeface="Inter"/>
            </a:endParaRPr>
          </a:p>
          <a:p>
            <a:pPr algn="l"/>
            <a:r>
              <a:rPr lang="en-US" b="0" i="0" dirty="0">
                <a:solidFill>
                  <a:srgbClr val="434A53"/>
                </a:solidFill>
                <a:effectLst/>
                <a:latin typeface="Inter"/>
              </a:rPr>
              <a:t>RBA is a straightforward method of measuring impact that starts with the aim in mind and works backward to the means. It is a method of thinking and doing that can be used to enhance the lives in communities, cities, counties, states, countries, and program performance.</a:t>
            </a:r>
          </a:p>
          <a:p>
            <a:pPr algn="l"/>
            <a:r>
              <a:rPr lang="en-US" b="0" i="0" dirty="0">
                <a:solidFill>
                  <a:srgbClr val="434A53"/>
                </a:solidFill>
                <a:effectLst/>
                <a:latin typeface="Inter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RBA was developed by Mark Friedman and described in his book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Trying Hard is Not Good Enough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RBA is being used in all 50 States and in more than a dozen countries around the world to create measurable change in people’s lives, communities, and organizations.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examples of who using it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is RBA being used in North Carolina?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SHA -SHIP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CHA-CHIP-SOTCH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Strategic Plans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Hospitals/health systems beginning to use it in their community health improvement 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Funders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7000"/>
              </a:lnSpc>
              <a:spcBef>
                <a:spcPts val="1595"/>
              </a:spcBef>
              <a:spcAft>
                <a:spcPts val="159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F098E-0E94-483A-BC93-2EFBCE928D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9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FDB7-1AED-498C-BC93-DB510AE3F2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0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FDB7-1AED-498C-BC93-DB510AE3F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FDB7-1AED-498C-BC93-DB510AE3F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FDB7-1AED-498C-BC93-DB510AE3F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4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AE0EF-AB85-1A42-AB1D-5A4EF01B1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3D49-513A-5140-8370-C9CE5CD04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45F5C-C64F-AF4C-BE44-2D1F5DEDA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60FC-09DB-3B47-AE84-D40316BB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8F83-1DFE-6348-800D-08CA1EC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460BD-A60D-984A-9B16-23043DB0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531B-D215-4C4A-B0A8-3499F550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5D741-EB0C-9344-AB2B-D0847A466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2375-09AF-7843-BAA6-80228E4D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0FD2-946F-E14E-A00A-03004A32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C8ECD-EFE0-4D40-804B-189CA731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CF5825-5E80-A74B-ACE3-875BB6666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1AC6F-BF8D-304C-938F-5ED626575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7D12-43D8-A14D-AE5A-AF68368C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5EC20-249B-AC4A-BBDD-E6E664C5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4DC9-974C-A143-838E-67F0BABA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4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12192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694972" y="6573308"/>
            <a:ext cx="1024396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11074400" y="6573308"/>
            <a:ext cx="752131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573308"/>
            <a:ext cx="12192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C81B-27A6-4A40-B5C6-6921F52D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9A21-E884-7041-9174-9BD603BE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2ACAF-F56E-E44B-8EA9-4C58DAD9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4A30B-F604-B846-8BD2-AD70A799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C3825-75FA-024B-8872-4C26345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E849-D5E4-E64E-9470-05CB1FD7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02947-F460-334A-9B60-78D1A1812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AD94-EAB8-A547-ABB7-9774727A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369CF-D500-D84B-8D04-907FDBC9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716A-90CE-8948-AFB4-2BED6CA8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F9A1-D5B4-C147-917E-74FC4FB6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9B84-28A0-2848-8F01-8F5E979A7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148A0-4966-F347-8787-E9406C362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12CB5-5070-D649-891C-842B42AB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7CDA-5D95-0845-933C-0983DBB6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07CBB-E573-ED44-9D77-DD73F36F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FDF5-115B-9043-92BA-53A3B14D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4AD78-9DC2-9D4B-94C9-8E5556F7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6EA3B-01ED-534E-AD63-E446D6E7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AB0E0-2425-624D-A3E8-FB54C3F75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DF412-1497-254E-8465-53398FCBC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9C09A2-871B-6F49-A150-ACDD65D2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51D02-61AE-B042-A577-6A69D3AB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2DB95-1B2D-6643-BF25-9994F72C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C785-2264-804A-AB85-9BBB28E2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057DD-0F93-D544-99C3-2E5E9C22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6B91-CF2F-2C42-8B74-B73B26AD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DF1C5-FA2E-5F44-834F-D1867352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7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32844-AAF6-0142-B1B4-81B7E56F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A5FA9-808C-D24E-A36F-9FF441B0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CDA82-C361-C248-B9CD-ABEC616F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27E0-D799-8B42-AC15-1A68DDEA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B28-CF96-AA45-A320-288FC5A8E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08320-CE3C-9F49-97A4-2E2560196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B05B2-1AF9-6B4B-9E4E-B999F620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BBE6B-85CB-2845-B16C-185FBA20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9BACA-F0AE-484E-ADF6-E08F01CA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710-7DDA-0D43-A59C-49B579D0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D3833-240D-AA42-B286-600BDBCF1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F75F8-0C1D-E54D-83B2-D9E9D227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5F860-22E4-914C-ABA4-E7A337EC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86A6-AAED-844C-849E-8EB8F6B28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C1195-BDDE-7D4C-86C0-43265864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76915-425E-CF46-BB5A-1D2F0942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0C960-94D0-9A46-810D-8E618BAB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3FAB-5B98-484C-84D3-B9927ABE7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B824-4131-344E-B42E-66EC60D8919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919E-0193-B24D-95E8-60C11A2B1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B0D2-905E-A644-B60F-3CB294F0C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F21C-2CD7-3142-85E3-68DD68E58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3.basecamp.com/3618290/p/ZKtRcDX2CUvY2T3LjboF54oV/vault/657404369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ampaigner.com/CSB/Public/Form.aspx?fid=1907067&amp;ac=enk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3.basecamp.com/p/ZKtRcDX2CUvY2T3LjboF54oV/vaul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6413516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ationalahe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618290/p/ZKtRcDX2CUvY2T3LjboF54oV/vault/65740436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7B460-6C8F-F04B-B6DE-F6E5E08426C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394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B1BEF-39DD-47C3-BC80-BB2EBC56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59639"/>
            <a:ext cx="7772400" cy="15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A01C32-C135-4335-AF7A-7BDB8590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336550"/>
            <a:ext cx="11731752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Infusing Results-Based Accountability (RBA) Concepts in NC AHEC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8EF79D-BB58-4235-B848-299D27C4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67" y="1710912"/>
            <a:ext cx="10778356" cy="4351338"/>
          </a:xfrm>
        </p:spPr>
        <p:txBody>
          <a:bodyPr>
            <a:normAutofit fontScale="85000" lnSpcReduction="20000"/>
          </a:bodyPr>
          <a:lstStyle/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NC AHEC Strategic Plan adopted Results-Based Accountability as our framework to translate strategies into program results. </a:t>
            </a: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RBA teaches there are two types of accountability: population accountability and performance accountability. Being accountable for the performance of our programs is our </a:t>
            </a:r>
            <a:r>
              <a:rPr lang="en-US" sz="2400" u="sng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</a:t>
            </a: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responsibility. We use data and disciplined thinking to tell how much we do, how well we do it, and most importantly, if anyone is better off from the service(s) we provide.</a:t>
            </a: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RBA “turn the curve thinking” ensures accountability for the performance of our programs and demonstrates our </a:t>
            </a:r>
            <a:r>
              <a:rPr lang="en-US" sz="2400" u="sng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contribution</a:t>
            </a: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toward achieving the NC AHEC population result: “</a:t>
            </a:r>
            <a:r>
              <a:rPr lang="en-US" sz="2400" i="1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 in North Carolina is healthy and supported by an appropriate and highly competent health workforce that reflects the communities it serves.”</a:t>
            </a:r>
            <a:endParaRPr lang="en-US" sz="2400" dirty="0">
              <a:solidFill>
                <a:srgbClr val="004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r>
              <a:rPr lang="en-US" sz="2400" dirty="0">
                <a:solidFill>
                  <a:srgbClr val="004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AHEC and the Program Office have at least one certified RBA professional as their in-house resource.</a:t>
            </a: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endParaRPr lang="en-US" sz="2400" dirty="0">
              <a:solidFill>
                <a:srgbClr val="00436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endParaRPr lang="en-US" sz="2400" dirty="0">
              <a:solidFill>
                <a:srgbClr val="00436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endParaRPr lang="en-US" sz="2400" dirty="0">
              <a:solidFill>
                <a:srgbClr val="00436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7472" indent="-347472">
              <a:lnSpc>
                <a:spcPct val="110000"/>
              </a:lnSpc>
              <a:buClr>
                <a:srgbClr val="FF0000"/>
              </a:buClr>
            </a:pPr>
            <a:endParaRPr lang="en-US" sz="2400" dirty="0">
              <a:solidFill>
                <a:srgbClr val="00436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804672" lvl="1" indent="-347472">
              <a:lnSpc>
                <a:spcPct val="110000"/>
              </a:lnSpc>
              <a:buClr>
                <a:srgbClr val="FF0000"/>
              </a:buClr>
            </a:pPr>
            <a:endParaRPr lang="en-US" sz="2000" dirty="0">
              <a:solidFill>
                <a:srgbClr val="00436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A91F9E-4DEC-7218-59F8-D97FDF734349}"/>
              </a:ext>
            </a:extLst>
          </p:cNvPr>
          <p:cNvSpPr/>
          <p:nvPr/>
        </p:nvSpPr>
        <p:spPr>
          <a:xfrm>
            <a:off x="0" y="6339015"/>
            <a:ext cx="12192000" cy="619929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48D0C-695B-1FB6-7567-99CE8D8A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9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C66-FC63-D14B-B2A7-40222F4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138"/>
            <a:ext cx="12192000" cy="8773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NC AHEC – CORE SERVICE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11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5D597-16F6-3B46-B455-2BF11CB7709B}"/>
              </a:ext>
            </a:extLst>
          </p:cNvPr>
          <p:cNvSpPr txBox="1"/>
          <p:nvPr/>
        </p:nvSpPr>
        <p:spPr>
          <a:xfrm>
            <a:off x="0" y="113423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weaves through all sectors of health care education and workforce</a:t>
            </a:r>
            <a:r>
              <a:rPr lang="en-US" sz="2000" dirty="0"/>
              <a:t>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A5FBDAD-0520-634D-AF7C-385A24B03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551896"/>
              </p:ext>
            </p:extLst>
          </p:nvPr>
        </p:nvGraphicFramePr>
        <p:xfrm>
          <a:off x="2120900" y="1947578"/>
          <a:ext cx="7950200" cy="37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7D286B-D941-9870-C1AD-A10AF7279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630" y="6427561"/>
            <a:ext cx="1550807" cy="3077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E5F038-2C0E-CF1B-F095-59C447B4FB48}"/>
              </a:ext>
            </a:extLst>
          </p:cNvPr>
          <p:cNvSpPr/>
          <p:nvPr/>
        </p:nvSpPr>
        <p:spPr>
          <a:xfrm>
            <a:off x="0" y="6339015"/>
            <a:ext cx="12192000" cy="619929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3A418-5B0A-792C-7841-A44F0F515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A6299-202F-BCB8-041C-E3E9CF14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SUPPORT</a:t>
            </a:r>
          </a:p>
        </p:txBody>
      </p:sp>
    </p:spTree>
    <p:extLst>
      <p:ext uri="{BB962C8B-B14F-4D97-AF65-F5344CB8AC3E}">
        <p14:creationId xmlns:p14="http://schemas.microsoft.com/office/powerpoint/2010/main" val="326875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299C041A-EFCA-D743-8B26-9ECCB672AF4F}"/>
              </a:ext>
            </a:extLst>
          </p:cNvPr>
          <p:cNvSpPr/>
          <p:nvPr/>
        </p:nvSpPr>
        <p:spPr>
          <a:xfrm>
            <a:off x="1557868" y="1016001"/>
            <a:ext cx="9245600" cy="4572000"/>
          </a:xfrm>
          <a:prstGeom prst="round1Rect">
            <a:avLst/>
          </a:prstGeom>
          <a:solidFill>
            <a:srgbClr val="FFFFFF"/>
          </a:solidFill>
          <a:ln>
            <a:solidFill>
              <a:srgbClr val="605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works with medical practices to transform </a:t>
            </a:r>
            <a:b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delivery of care.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practice support teams ensure that our state’s health workforce provides high quality, cost-effective, and inclusive care to all individuals in NC, while thriving in a value-based care environment, ultimately reducing costs and improving quality of care.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416D00-C13B-0A47-89C3-CB1A5A5E52BD}"/>
              </a:ext>
            </a:extLst>
          </p:cNvPr>
          <p:cNvSpPr txBox="1"/>
          <p:nvPr/>
        </p:nvSpPr>
        <p:spPr>
          <a:xfrm>
            <a:off x="0" y="6339016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NC AHEC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A67825-DA3B-884D-8E6A-EDE69E5AA831}"/>
              </a:ext>
            </a:extLst>
          </p:cNvPr>
          <p:cNvGrpSpPr/>
          <p:nvPr/>
        </p:nvGrpSpPr>
        <p:grpSpPr>
          <a:xfrm>
            <a:off x="940174" y="551938"/>
            <a:ext cx="3712070" cy="928017"/>
            <a:chOff x="4234944" y="1414034"/>
            <a:chExt cx="3712070" cy="928017"/>
          </a:xfrm>
          <a:solidFill>
            <a:srgbClr val="448BBB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06E8AC9-9833-BC4B-B873-417CA47D6DDD}"/>
                </a:ext>
              </a:extLst>
            </p:cNvPr>
            <p:cNvSpPr/>
            <p:nvPr/>
          </p:nvSpPr>
          <p:spPr>
            <a:xfrm>
              <a:off x="4234944" y="1414034"/>
              <a:ext cx="3712070" cy="92801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3FF55CAD-686E-F444-8E84-A438B6EFEBBD}"/>
                </a:ext>
              </a:extLst>
            </p:cNvPr>
            <p:cNvSpPr txBox="1"/>
            <p:nvPr/>
          </p:nvSpPr>
          <p:spPr>
            <a:xfrm>
              <a:off x="4262125" y="1441215"/>
              <a:ext cx="3657708" cy="8736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Practice Support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1AFA8E7-91BD-D8E5-9060-F997EEB50B68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F6222-2EC6-646E-08B7-DE0BF722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4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1020" y="0"/>
            <a:ext cx="7341433" cy="6400655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aim is to help practices thrive with value-based care across their entire patient panel including Medicaid, Medicare and all other payors.</a:t>
            </a:r>
          </a:p>
          <a:p>
            <a:pPr marL="0" indent="0"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service is offered at no cost via a team of 42 practice support coaches located at 9 regional AHEC centers across North Carolina.  </a:t>
            </a:r>
          </a:p>
          <a:p>
            <a:pPr marL="0" indent="0"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coaches work 1:1 with independent primary care practices and specialists, FQHCs, rural health centers, health departments with primary care services, behavioral health providers and some health system primary care/specialist practices.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2325D-29CD-84A7-9078-AE21F107F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D4ECF1-2F7B-04DE-B75A-688CB013DDCB}"/>
              </a:ext>
            </a:extLst>
          </p:cNvPr>
          <p:cNvSpPr txBox="1"/>
          <p:nvPr/>
        </p:nvSpPr>
        <p:spPr>
          <a:xfrm>
            <a:off x="-1558" y="-1554"/>
            <a:ext cx="4293031" cy="6499299"/>
          </a:xfrm>
          <a:prstGeom prst="rect">
            <a:avLst/>
          </a:prstGeom>
          <a:solidFill>
            <a:srgbClr val="00818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FF13D-6897-6765-2CD6-482DD7C6D69C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58237" y="739217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Support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86D5B7-5A7E-A496-2594-9E363F8AD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1036" y="6660777"/>
            <a:ext cx="64602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706" dirty="0">
                <a:solidFill>
                  <a:srgbClr val="5D5C69"/>
                </a:solidFill>
                <a:latin typeface="Open Sans Light"/>
                <a:cs typeface="Open Sans Light"/>
              </a:rPr>
              <a:t>5/19/2022</a:t>
            </a:r>
            <a:r>
              <a:rPr sz="706" dirty="0">
                <a:solidFill>
                  <a:srgbClr val="5D5C69"/>
                </a:solidFill>
                <a:latin typeface="Open Sans Light"/>
                <a:cs typeface="Open Sans Light"/>
              </a:rPr>
              <a:t>.v</a:t>
            </a:r>
            <a:r>
              <a:rPr lang="en-US" sz="706" dirty="0">
                <a:solidFill>
                  <a:srgbClr val="5D5C69"/>
                </a:solidFill>
                <a:latin typeface="Open Sans Light"/>
                <a:cs typeface="Open Sans Light"/>
              </a:rPr>
              <a:t>4</a:t>
            </a:r>
            <a:endParaRPr sz="706" dirty="0">
              <a:latin typeface="Open Sans Light"/>
              <a:cs typeface="Open Sans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5694" y="6654855"/>
            <a:ext cx="155762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dirty="0">
                <a:solidFill>
                  <a:srgbClr val="5D5C69"/>
                </a:solidFill>
                <a:latin typeface="Open Sans Light"/>
                <a:cs typeface="Open Sans Light"/>
              </a:rPr>
              <a:t>1/1</a:t>
            </a:r>
            <a:endParaRPr sz="706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4398" y="5686674"/>
            <a:ext cx="1267519" cy="11334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>
              <a:lnSpc>
                <a:spcPts val="789"/>
              </a:lnSpc>
            </a:pPr>
            <a:r>
              <a:rPr sz="706" spc="-9" dirty="0">
                <a:solidFill>
                  <a:srgbClr val="035577"/>
                </a:solidFill>
                <a:latin typeface="Raleway"/>
                <a:cs typeface="Raleway"/>
              </a:rPr>
              <a:t>(9</a:t>
            </a:r>
            <a:endParaRPr sz="706" dirty="0">
              <a:solidFill>
                <a:srgbClr val="0070C0"/>
              </a:solidFill>
              <a:latin typeface="Raleway" panose="020B0503030101060003" pitchFamily="34" charset="77"/>
              <a:cs typeface="Raleway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5556" y="2322020"/>
            <a:ext cx="2162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6195" y="2816785"/>
            <a:ext cx="25045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Guilford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1431" y="3052293"/>
            <a:ext cx="29023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D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vidson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20382" y="3132608"/>
            <a:ext cx="3014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Randolph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2993" y="2592716"/>
            <a:ext cx="2375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Forsyth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4400" y="3380803"/>
            <a:ext cx="19386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Sw</a:t>
            </a:r>
            <a:r>
              <a:rPr sz="485" dirty="0">
                <a:latin typeface="Raleway"/>
                <a:cs typeface="Raleway"/>
              </a:rPr>
              <a:t>ain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6974" y="3294488"/>
            <a:ext cx="29863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</a:t>
            </a:r>
            <a:r>
              <a:rPr sz="485" spc="-9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ood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3962" y="3754127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04704" y="3859381"/>
            <a:ext cx="14959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Cl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3443" y="3763502"/>
            <a:ext cx="3008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Che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04263" y="3489806"/>
            <a:ext cx="25101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4" dirty="0">
                <a:latin typeface="Raleway"/>
                <a:cs typeface="Raleway"/>
              </a:rPr>
              <a:t>r</a:t>
            </a:r>
            <a:r>
              <a:rPr sz="485" spc="4" dirty="0">
                <a:latin typeface="Raleway"/>
                <a:cs typeface="Raleway"/>
              </a:rPr>
              <a:t>aham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55659" y="3585622"/>
            <a:ext cx="25773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ackson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86922" y="2930602"/>
            <a:ext cx="26782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Madison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4238" y="3158921"/>
            <a:ext cx="34177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Buncombe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8114" y="3499994"/>
            <a:ext cx="34290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Henderson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78496" y="2865849"/>
            <a:ext cx="23196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0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an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spc="-9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0877" y="3152421"/>
            <a:ext cx="31264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McD</a:t>
            </a:r>
            <a:r>
              <a:rPr sz="485" spc="-9" dirty="0">
                <a:latin typeface="Raleway"/>
                <a:cs typeface="Raleway"/>
              </a:rPr>
              <a:t>ow</a:t>
            </a:r>
            <a:r>
              <a:rPr sz="485" dirty="0">
                <a:latin typeface="Raleway"/>
                <a:cs typeface="Raleway"/>
              </a:rPr>
              <a:t>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80068" y="3430492"/>
            <a:ext cx="33169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Ruther</a:t>
            </a:r>
            <a:r>
              <a:rPr sz="485" spc="-13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6189" y="3649624"/>
            <a:ext cx="1484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olk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44321" y="2676281"/>
            <a:ext cx="18769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A</a:t>
            </a:r>
            <a:r>
              <a:rPr sz="485" spc="-9" dirty="0">
                <a:latin typeface="Raleway"/>
                <a:cs typeface="Raleway"/>
              </a:rPr>
              <a:t>v</a:t>
            </a:r>
            <a:r>
              <a:rPr sz="485" dirty="0">
                <a:latin typeface="Raleway"/>
                <a:cs typeface="Raleway"/>
              </a:rPr>
              <a:t>ery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66827" y="3121545"/>
            <a:ext cx="19162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Bur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19578" y="3709126"/>
            <a:ext cx="3137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Cl</a:t>
            </a:r>
            <a:r>
              <a:rPr sz="485" spc="-9" dirty="0">
                <a:latin typeface="Raleway"/>
                <a:cs typeface="Raleway"/>
              </a:rPr>
              <a:t>ev</a:t>
            </a:r>
            <a:r>
              <a:rPr sz="485" dirty="0">
                <a:latin typeface="Raleway"/>
                <a:cs typeface="Raleway"/>
              </a:rPr>
              <a:t>eland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34763" y="2523652"/>
            <a:ext cx="2835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Watauga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39892" y="2833349"/>
            <a:ext cx="2756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Cald</a:t>
            </a:r>
            <a:r>
              <a:rPr sz="485" spc="-9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70593" y="2201454"/>
            <a:ext cx="31432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Allegha</a:t>
            </a:r>
            <a:r>
              <a:rPr sz="485" spc="-9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52718" y="2571903"/>
            <a:ext cx="21739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Wil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6714" y="3208172"/>
            <a:ext cx="27678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C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t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4" dirty="0">
                <a:latin typeface="Raleway"/>
                <a:cs typeface="Raleway"/>
              </a:rPr>
              <a:t>wba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77590" y="3409241"/>
            <a:ext cx="23364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Lin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oln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8152" y="3632498"/>
            <a:ext cx="22579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Gas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28169" y="2296707"/>
            <a:ext cx="17537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Surry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6419" y="2608529"/>
            <a:ext cx="21403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0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adkin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47361" y="2900038"/>
            <a:ext cx="18433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D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vie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51048" y="3242423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R</a:t>
            </a:r>
            <a:r>
              <a:rPr sz="485" spc="-13" dirty="0">
                <a:latin typeface="Raleway"/>
                <a:cs typeface="Raleway"/>
              </a:rPr>
              <a:t>o</a:t>
            </a:r>
            <a:r>
              <a:rPr sz="485" spc="-4" dirty="0">
                <a:latin typeface="Raleway"/>
                <a:cs typeface="Raleway"/>
              </a:rPr>
              <a:t>wa</a:t>
            </a:r>
            <a:r>
              <a:rPr sz="485" dirty="0">
                <a:latin typeface="Raleway"/>
                <a:cs typeface="Raleway"/>
              </a:rPr>
              <a:t>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06912" y="3000104"/>
            <a:ext cx="20450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I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edell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40673" y="4020136"/>
            <a:ext cx="1933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Union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91046" y="3503806"/>
            <a:ext cx="2835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Cabarrus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36306" y="3611623"/>
            <a:ext cx="20170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</a:t>
            </a:r>
            <a:r>
              <a:rPr sz="485" dirty="0">
                <a:latin typeface="Raleway"/>
                <a:cs typeface="Raleway"/>
              </a:rPr>
              <a:t>tan</a:t>
            </a:r>
            <a:r>
              <a:rPr sz="485" spc="-9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51748" y="4042886"/>
            <a:ext cx="20562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Anson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00072" y="3927008"/>
            <a:ext cx="31768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Richmond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03131" y="2320457"/>
            <a:ext cx="3838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Rockingham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08777" y="3422242"/>
            <a:ext cx="1311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ee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20784" y="3548058"/>
            <a:ext cx="23924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Harn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tt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68096" y="3839254"/>
            <a:ext cx="3838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Cumberland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15981" y="4426398"/>
            <a:ext cx="22747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Bladen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72163" y="4860224"/>
            <a:ext cx="32048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Columbus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508177" y="5101231"/>
            <a:ext cx="3216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Brun</a:t>
            </a:r>
            <a:r>
              <a:rPr sz="485" spc="-9" dirty="0">
                <a:latin typeface="Raleway"/>
                <a:cs typeface="Raleway"/>
              </a:rPr>
              <a:t>s</a:t>
            </a:r>
            <a:r>
              <a:rPr sz="485" dirty="0">
                <a:latin typeface="Raleway"/>
                <a:cs typeface="Raleway"/>
              </a:rPr>
              <a:t>wick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62142" y="3611435"/>
            <a:ext cx="20842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Moo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593337" y="3973071"/>
            <a:ext cx="1720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Ho</a:t>
            </a:r>
            <a:r>
              <a:rPr sz="485" spc="-18" dirty="0">
                <a:latin typeface="Raleway"/>
                <a:cs typeface="Raleway"/>
              </a:rPr>
              <a:t>ke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62026" y="4426398"/>
            <a:ext cx="27902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obeson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22481" y="4789185"/>
            <a:ext cx="230841" cy="124657"/>
          </a:xfrm>
          <a:prstGeom prst="rect">
            <a:avLst/>
          </a:prstGeom>
        </p:spPr>
        <p:txBody>
          <a:bodyPr vert="horz" wrap="square" lIns="0" tIns="21851" rIns="0" bIns="0" rtlCol="0">
            <a:spAutoFit/>
          </a:bodyPr>
          <a:lstStyle/>
          <a:p>
            <a:pPr marL="11206" marR="4483" indent="46507">
              <a:lnSpc>
                <a:spcPts val="424"/>
              </a:lnSpc>
              <a:spcBef>
                <a:spcPts val="172"/>
              </a:spcBef>
            </a:pPr>
            <a:r>
              <a:rPr sz="397" spc="13" dirty="0">
                <a:latin typeface="Raleway"/>
                <a:cs typeface="Raleway"/>
              </a:rPr>
              <a:t>New  Han</a:t>
            </a:r>
            <a:r>
              <a:rPr sz="397" spc="4" dirty="0">
                <a:latin typeface="Raleway"/>
                <a:cs typeface="Raleway"/>
              </a:rPr>
              <a:t>ov</a:t>
            </a:r>
            <a:r>
              <a:rPr sz="397" spc="9" dirty="0">
                <a:latin typeface="Raleway"/>
                <a:cs typeface="Raleway"/>
              </a:rPr>
              <a:t>er</a:t>
            </a:r>
            <a:endParaRPr sz="397">
              <a:latin typeface="Raleway"/>
              <a:cs typeface="Raleway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57275" y="3001217"/>
            <a:ext cx="1871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a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59785" y="2675333"/>
            <a:ext cx="24933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Franklin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611476" y="2284508"/>
            <a:ext cx="23420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ar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81048" y="2712833"/>
            <a:ext cx="17145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Nash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27818" y="3136222"/>
            <a:ext cx="28462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Ch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tham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11608" y="3151223"/>
            <a:ext cx="22299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Wilson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98052" y="2446201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Hali</a:t>
            </a:r>
            <a:r>
              <a:rPr sz="485" spc="-4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ax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252934" y="2210381"/>
            <a:ext cx="41013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Northam</a:t>
            </a:r>
            <a:r>
              <a:rPr sz="485" spc="-4" dirty="0">
                <a:latin typeface="Raleway"/>
                <a:cs typeface="Raleway"/>
              </a:rPr>
              <a:t>p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84447" y="2398762"/>
            <a:ext cx="2633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Hertford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961643" y="2206818"/>
            <a:ext cx="18825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53168" y="3556485"/>
            <a:ext cx="2252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yne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093304" y="3689239"/>
            <a:ext cx="20394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enoir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76742" y="2894152"/>
            <a:ext cx="3770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dge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spc="4" dirty="0">
                <a:latin typeface="Raleway"/>
                <a:cs typeface="Raleway"/>
              </a:rPr>
              <a:t>ombe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80876" y="3188286"/>
            <a:ext cx="1171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Pitt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72179" y="3440168"/>
            <a:ext cx="23420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eene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380875" y="3913496"/>
            <a:ext cx="19274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ones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557255" y="3687114"/>
            <a:ext cx="22579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Craven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948455" y="3804805"/>
            <a:ext cx="2543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amli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024895" y="4219943"/>
            <a:ext cx="2543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Carta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816638" y="3352166"/>
            <a:ext cx="27118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Beau</a:t>
            </a:r>
            <a:r>
              <a:rPr sz="485" spc="-13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ort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425845" y="3304415"/>
            <a:ext cx="17705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H</a:t>
            </a:r>
            <a:r>
              <a:rPr sz="485" spc="-9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de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813295" y="3010780"/>
            <a:ext cx="15856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Da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490409" y="2918402"/>
            <a:ext cx="20282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9" dirty="0">
                <a:latin typeface="Raleway"/>
                <a:cs typeface="Raleway"/>
              </a:rPr>
              <a:t>Tyrrell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691947" y="3017155"/>
            <a:ext cx="20394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Martin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710886" y="2686083"/>
            <a:ext cx="19442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Bertie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79235" y="4536016"/>
            <a:ext cx="2314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ender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15562" y="4308133"/>
            <a:ext cx="24036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Onsl</a:t>
            </a:r>
            <a:r>
              <a:rPr sz="485" spc="-13" dirty="0">
                <a:latin typeface="Raleway"/>
                <a:cs typeface="Raleway"/>
              </a:rPr>
              <a:t>o</a:t>
            </a:r>
            <a:r>
              <a:rPr sz="485" spc="4" dirty="0">
                <a:latin typeface="Raleway"/>
                <a:cs typeface="Raleway"/>
              </a:rPr>
              <a:t>w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867547" y="4057501"/>
            <a:ext cx="2101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Duplin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367344" y="3932122"/>
            <a:ext cx="29471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Sampson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59594" y="3362542"/>
            <a:ext cx="2863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ohns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85255" y="2335009"/>
            <a:ext cx="570379" cy="865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  <a:tabLst>
                <a:tab pos="357487" algn="l"/>
              </a:tabLst>
            </a:pPr>
            <a:r>
              <a:rPr sz="485" dirty="0">
                <a:latin typeface="Raleway"/>
                <a:cs typeface="Raleway"/>
              </a:rPr>
              <a:t>Ca</a:t>
            </a:r>
            <a:r>
              <a:rPr sz="485" spc="-9" dirty="0">
                <a:latin typeface="Raleway"/>
                <a:cs typeface="Raleway"/>
              </a:rPr>
              <a:t>sw</a:t>
            </a:r>
            <a:r>
              <a:rPr sz="485" dirty="0">
                <a:latin typeface="Raleway"/>
                <a:cs typeface="Raleway"/>
              </a:rPr>
              <a:t>ell	</a:t>
            </a:r>
            <a:r>
              <a:rPr sz="728" spc="-6" baseline="5050" dirty="0">
                <a:latin typeface="Raleway"/>
                <a:cs typeface="Raleway"/>
              </a:rPr>
              <a:t>P</a:t>
            </a:r>
            <a:r>
              <a:rPr sz="728" baseline="5050" dirty="0">
                <a:latin typeface="Raleway"/>
                <a:cs typeface="Raleway"/>
              </a:rPr>
              <a:t>erson</a:t>
            </a:r>
            <a:endParaRPr sz="728" baseline="5050">
              <a:latin typeface="Raleway"/>
              <a:cs typeface="Raleway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690949" y="2609893"/>
            <a:ext cx="23700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O</a:t>
            </a:r>
            <a:r>
              <a:rPr sz="485" spc="-4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ange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2" name="object 112"/>
          <p:cNvSpPr txBox="1"/>
          <p:nvPr/>
        </p:nvSpPr>
        <p:spPr>
          <a:xfrm rot="3120000">
            <a:off x="3839019" y="2786701"/>
            <a:ext cx="239759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6" baseline="5050" dirty="0">
                <a:latin typeface="Raleway"/>
                <a:cs typeface="Raleway"/>
              </a:rPr>
              <a:t>M</a:t>
            </a:r>
            <a:r>
              <a:rPr sz="485" spc="-9" dirty="0">
                <a:latin typeface="Raleway"/>
                <a:cs typeface="Raleway"/>
              </a:rPr>
              <a:t>i</a:t>
            </a:r>
            <a:r>
              <a:rPr sz="485" spc="-18" dirty="0">
                <a:latin typeface="Raleway"/>
                <a:cs typeface="Raleway"/>
              </a:rPr>
              <a:t>t</a:t>
            </a:r>
            <a:r>
              <a:rPr sz="485" spc="-13" dirty="0">
                <a:latin typeface="Raleway"/>
                <a:cs typeface="Raleway"/>
              </a:rPr>
              <a:t>ch</a:t>
            </a:r>
            <a:r>
              <a:rPr sz="485" spc="-9" dirty="0">
                <a:latin typeface="Raleway"/>
                <a:cs typeface="Raleway"/>
              </a:rPr>
              <a:t>e</a:t>
            </a: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3" name="object 113"/>
          <p:cNvSpPr txBox="1"/>
          <p:nvPr/>
        </p:nvSpPr>
        <p:spPr>
          <a:xfrm rot="3120000">
            <a:off x="5034338" y="3663731"/>
            <a:ext cx="390004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Mec</a:t>
            </a:r>
            <a:r>
              <a:rPr sz="728" spc="-19" baseline="5050" dirty="0">
                <a:latin typeface="Raleway"/>
                <a:cs typeface="Raleway"/>
              </a:rPr>
              <a:t>k</a:t>
            </a:r>
            <a:r>
              <a:rPr sz="728" spc="-13" baseline="5050" dirty="0">
                <a:latin typeface="Raleway"/>
                <a:cs typeface="Raleway"/>
              </a:rPr>
              <a:t>l</a:t>
            </a:r>
            <a:r>
              <a:rPr sz="485" spc="-13" dirty="0">
                <a:latin typeface="Raleway"/>
                <a:cs typeface="Raleway"/>
              </a:rPr>
              <a:t>e</a:t>
            </a:r>
            <a:r>
              <a:rPr sz="485" spc="-9" dirty="0">
                <a:latin typeface="Raleway"/>
                <a:cs typeface="Raleway"/>
              </a:rPr>
              <a:t>nb</a:t>
            </a:r>
            <a:r>
              <a:rPr sz="485" spc="-13" dirty="0">
                <a:latin typeface="Raleway"/>
                <a:cs typeface="Raleway"/>
              </a:rPr>
              <a:t>u</a:t>
            </a:r>
            <a:r>
              <a:rPr sz="485" spc="-22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g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4" name="object 114"/>
          <p:cNvSpPr txBox="1"/>
          <p:nvPr/>
        </p:nvSpPr>
        <p:spPr>
          <a:xfrm rot="3120000">
            <a:off x="5895010" y="3627578"/>
            <a:ext cx="38060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Mo</a:t>
            </a:r>
            <a:r>
              <a:rPr sz="728" spc="-19" baseline="5050" dirty="0">
                <a:latin typeface="Raleway"/>
                <a:cs typeface="Raleway"/>
              </a:rPr>
              <a:t>n</a:t>
            </a:r>
            <a:r>
              <a:rPr sz="728" spc="-26" baseline="5050" dirty="0">
                <a:latin typeface="Raleway"/>
                <a:cs typeface="Raleway"/>
              </a:rPr>
              <a:t>t</a:t>
            </a:r>
            <a:r>
              <a:rPr sz="728" spc="-13" baseline="5050" dirty="0">
                <a:latin typeface="Raleway"/>
                <a:cs typeface="Raleway"/>
              </a:rPr>
              <a:t>g</a:t>
            </a:r>
            <a:r>
              <a:rPr sz="485" spc="-9" dirty="0">
                <a:latin typeface="Raleway"/>
                <a:cs typeface="Raleway"/>
              </a:rPr>
              <a:t>ome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5" name="object 115"/>
          <p:cNvSpPr txBox="1"/>
          <p:nvPr/>
        </p:nvSpPr>
        <p:spPr>
          <a:xfrm rot="4740000">
            <a:off x="6408848" y="2771877"/>
            <a:ext cx="300225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Al</a:t>
            </a:r>
            <a:r>
              <a:rPr sz="728" spc="-19" baseline="5050" dirty="0">
                <a:latin typeface="Raleway"/>
                <a:cs typeface="Raleway"/>
              </a:rPr>
              <a:t>a</a:t>
            </a:r>
            <a:r>
              <a:rPr sz="485" spc="-4" dirty="0">
                <a:latin typeface="Raleway"/>
                <a:cs typeface="Raleway"/>
              </a:rPr>
              <a:t>m</a:t>
            </a:r>
            <a:r>
              <a:rPr sz="485" spc="-13" dirty="0">
                <a:latin typeface="Raleway"/>
                <a:cs typeface="Raleway"/>
              </a:rPr>
              <a:t>anc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6" name="object 116"/>
          <p:cNvSpPr txBox="1"/>
          <p:nvPr/>
        </p:nvSpPr>
        <p:spPr>
          <a:xfrm rot="4740000">
            <a:off x="6968222" y="2746146"/>
            <a:ext cx="24138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D</a:t>
            </a:r>
            <a:r>
              <a:rPr sz="485" spc="-13" dirty="0">
                <a:latin typeface="Raleway"/>
                <a:cs typeface="Raleway"/>
              </a:rPr>
              <a:t>urh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4" dirty="0">
                <a:latin typeface="Raleway"/>
                <a:cs typeface="Raleway"/>
              </a:rPr>
              <a:t>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7" name="object 117"/>
          <p:cNvSpPr txBox="1"/>
          <p:nvPr/>
        </p:nvSpPr>
        <p:spPr>
          <a:xfrm rot="4740000">
            <a:off x="7110977" y="2438893"/>
            <a:ext cx="26308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6" baseline="5050" dirty="0">
                <a:latin typeface="Raleway"/>
                <a:cs typeface="Raleway"/>
              </a:rPr>
              <a:t>G</a:t>
            </a:r>
            <a:r>
              <a:rPr sz="728" spc="-26" baseline="5050" dirty="0">
                <a:latin typeface="Raleway"/>
                <a:cs typeface="Raleway"/>
              </a:rPr>
              <a:t>r</a:t>
            </a:r>
            <a:r>
              <a:rPr sz="485" spc="-13" dirty="0">
                <a:latin typeface="Raleway"/>
                <a:cs typeface="Raleway"/>
              </a:rPr>
              <a:t>a</a:t>
            </a:r>
            <a:r>
              <a:rPr sz="485" spc="-18" dirty="0">
                <a:latin typeface="Raleway"/>
                <a:cs typeface="Raleway"/>
              </a:rPr>
              <a:t>n</a:t>
            </a:r>
            <a:r>
              <a:rPr sz="485" spc="-9" dirty="0">
                <a:latin typeface="Raleway"/>
                <a:cs typeface="Raleway"/>
              </a:rPr>
              <a:t>v</a:t>
            </a:r>
            <a:r>
              <a:rPr sz="485" spc="-13" dirty="0">
                <a:latin typeface="Raleway"/>
                <a:cs typeface="Raleway"/>
              </a:rPr>
              <a:t>ill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8" name="object 118"/>
          <p:cNvSpPr txBox="1"/>
          <p:nvPr/>
        </p:nvSpPr>
        <p:spPr>
          <a:xfrm rot="4740000">
            <a:off x="7369456" y="2365094"/>
            <a:ext cx="192604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31" dirty="0">
                <a:latin typeface="Raleway"/>
                <a:cs typeface="Raleway"/>
              </a:rPr>
              <a:t>V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-13" dirty="0">
                <a:latin typeface="Raleway"/>
                <a:cs typeface="Raleway"/>
              </a:rPr>
              <a:t>nc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9" name="object 119"/>
          <p:cNvSpPr txBox="1"/>
          <p:nvPr/>
        </p:nvSpPr>
        <p:spPr>
          <a:xfrm rot="18900000">
            <a:off x="4693977" y="2936767"/>
            <a:ext cx="30077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dirty="0">
                <a:latin typeface="Raleway"/>
                <a:cs typeface="Raleway"/>
              </a:rPr>
              <a:t>Al</a:t>
            </a:r>
            <a:r>
              <a:rPr sz="485" spc="-13" dirty="0">
                <a:latin typeface="Raleway"/>
                <a:cs typeface="Raleway"/>
              </a:rPr>
              <a:t>e</a:t>
            </a:r>
            <a:r>
              <a:rPr sz="485" spc="-4" dirty="0">
                <a:latin typeface="Raleway"/>
                <a:cs typeface="Raleway"/>
              </a:rPr>
              <a:t>x</a:t>
            </a:r>
            <a:r>
              <a:rPr sz="485" dirty="0">
                <a:latin typeface="Raleway"/>
                <a:cs typeface="Raleway"/>
              </a:rPr>
              <a:t>a</a:t>
            </a:r>
            <a:r>
              <a:rPr sz="485" spc="-4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d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0" name="object 120"/>
          <p:cNvSpPr txBox="1"/>
          <p:nvPr/>
        </p:nvSpPr>
        <p:spPr>
          <a:xfrm rot="18900000">
            <a:off x="3112171" y="3744953"/>
            <a:ext cx="35962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57" dirty="0">
                <a:latin typeface="Raleway"/>
                <a:cs typeface="Raleway"/>
              </a:rPr>
              <a:t>T</a:t>
            </a:r>
            <a:r>
              <a:rPr sz="485" spc="-4" dirty="0">
                <a:latin typeface="Raleway"/>
                <a:cs typeface="Raleway"/>
              </a:rPr>
              <a:t>rans</a:t>
            </a:r>
            <a:r>
              <a:rPr sz="485" dirty="0">
                <a:latin typeface="Raleway"/>
                <a:cs typeface="Raleway"/>
              </a:rPr>
              <a:t>y</a:t>
            </a:r>
            <a:r>
              <a:rPr sz="485" spc="-9" dirty="0">
                <a:latin typeface="Raleway"/>
                <a:cs typeface="Raleway"/>
              </a:rPr>
              <a:t>lv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n</a:t>
            </a:r>
            <a:r>
              <a:rPr sz="485" spc="-4" dirty="0">
                <a:latin typeface="Raleway"/>
                <a:cs typeface="Raleway"/>
              </a:rPr>
              <a:t>i</a:t>
            </a:r>
            <a:r>
              <a:rPr sz="485" dirty="0">
                <a:latin typeface="Raleway"/>
                <a:cs typeface="Raleway"/>
              </a:rPr>
              <a:t>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1" name="object 121"/>
          <p:cNvSpPr txBox="1"/>
          <p:nvPr/>
        </p:nvSpPr>
        <p:spPr>
          <a:xfrm rot="18900000">
            <a:off x="6299976" y="4187516"/>
            <a:ext cx="26417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4" dirty="0">
                <a:latin typeface="Raleway"/>
                <a:cs typeface="Raleway"/>
              </a:rPr>
              <a:t>Scot</a:t>
            </a:r>
            <a:r>
              <a:rPr sz="485" dirty="0">
                <a:latin typeface="Raleway"/>
                <a:cs typeface="Raleway"/>
              </a:rPr>
              <a:t>l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2" name="object 122"/>
          <p:cNvSpPr txBox="1"/>
          <p:nvPr/>
        </p:nvSpPr>
        <p:spPr>
          <a:xfrm rot="19920000">
            <a:off x="9051598" y="2967960"/>
            <a:ext cx="35245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26" dirty="0">
                <a:latin typeface="Raleway"/>
                <a:cs typeface="Raleway"/>
              </a:rPr>
              <a:t>W</a:t>
            </a:r>
            <a:r>
              <a:rPr sz="485" spc="-9" dirty="0">
                <a:latin typeface="Raleway"/>
                <a:cs typeface="Raleway"/>
              </a:rPr>
              <a:t>ashing</a:t>
            </a:r>
            <a:r>
              <a:rPr sz="485" spc="-18" dirty="0">
                <a:latin typeface="Raleway"/>
                <a:cs typeface="Raleway"/>
              </a:rPr>
              <a:t>t</a:t>
            </a:r>
            <a:r>
              <a:rPr sz="728" spc="-13" baseline="5050" dirty="0">
                <a:latin typeface="Raleway"/>
                <a:cs typeface="Raleway"/>
              </a:rPr>
              <a:t>o</a:t>
            </a:r>
            <a:r>
              <a:rPr sz="728" baseline="5050" dirty="0">
                <a:latin typeface="Raleway"/>
                <a:cs typeface="Raleway"/>
              </a:rPr>
              <a:t>n</a:t>
            </a:r>
            <a:endParaRPr sz="728" baseline="5050">
              <a:latin typeface="Raleway"/>
              <a:cs typeface="Raleway"/>
            </a:endParaRPr>
          </a:p>
        </p:txBody>
      </p:sp>
      <p:sp>
        <p:nvSpPr>
          <p:cNvPr id="123" name="object 123"/>
          <p:cNvSpPr txBox="1"/>
          <p:nvPr/>
        </p:nvSpPr>
        <p:spPr>
          <a:xfrm rot="4860000">
            <a:off x="9033338" y="2587496"/>
            <a:ext cx="2489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6"/>
              </a:lnSpc>
            </a:pPr>
            <a:r>
              <a:rPr sz="574" spc="-62" dirty="0">
                <a:latin typeface="Raleway"/>
                <a:cs typeface="Raleway"/>
              </a:rPr>
              <a:t>Ch</a:t>
            </a:r>
            <a:r>
              <a:rPr sz="574" spc="-75" dirty="0">
                <a:latin typeface="Raleway"/>
                <a:cs typeface="Raleway"/>
              </a:rPr>
              <a:t>ow</a:t>
            </a:r>
            <a:r>
              <a:rPr sz="574" spc="-57" dirty="0">
                <a:latin typeface="Raleway"/>
                <a:cs typeface="Raleway"/>
              </a:rPr>
              <a:t>a</a:t>
            </a:r>
            <a:r>
              <a:rPr sz="574" spc="-49" dirty="0">
                <a:latin typeface="Raleway"/>
                <a:cs typeface="Raleway"/>
              </a:rPr>
              <a:t>n</a:t>
            </a:r>
            <a:endParaRPr sz="574">
              <a:latin typeface="Raleway"/>
              <a:cs typeface="Raleway"/>
            </a:endParaRPr>
          </a:p>
        </p:txBody>
      </p:sp>
      <p:sp>
        <p:nvSpPr>
          <p:cNvPr id="124" name="object 124"/>
          <p:cNvSpPr txBox="1"/>
          <p:nvPr/>
        </p:nvSpPr>
        <p:spPr>
          <a:xfrm rot="2820000">
            <a:off x="9325820" y="2441517"/>
            <a:ext cx="346941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P</a:t>
            </a:r>
            <a:r>
              <a:rPr sz="485" spc="-9" dirty="0">
                <a:latin typeface="Raleway"/>
                <a:cs typeface="Raleway"/>
              </a:rPr>
              <a:t>asq</a:t>
            </a:r>
            <a:r>
              <a:rPr sz="485" spc="-4" dirty="0">
                <a:latin typeface="Raleway"/>
                <a:cs typeface="Raleway"/>
              </a:rPr>
              <a:t>u</a:t>
            </a:r>
            <a:r>
              <a:rPr sz="485" spc="-9" dirty="0">
                <a:latin typeface="Raleway"/>
                <a:cs typeface="Raleway"/>
              </a:rPr>
              <a:t>otan</a:t>
            </a:r>
            <a:r>
              <a:rPr sz="485" dirty="0">
                <a:latin typeface="Raleway"/>
                <a:cs typeface="Raleway"/>
              </a:rPr>
              <a:t>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5" name="object 125"/>
          <p:cNvSpPr txBox="1"/>
          <p:nvPr/>
        </p:nvSpPr>
        <p:spPr>
          <a:xfrm rot="2820000">
            <a:off x="9196315" y="2498961"/>
            <a:ext cx="35024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26" baseline="5050" dirty="0">
                <a:latin typeface="Raleway"/>
                <a:cs typeface="Raleway"/>
              </a:rPr>
              <a:t>P</a:t>
            </a:r>
            <a:r>
              <a:rPr sz="728" spc="-19" baseline="5050" dirty="0">
                <a:latin typeface="Raleway"/>
                <a:cs typeface="Raleway"/>
              </a:rPr>
              <a:t>e</a:t>
            </a:r>
            <a:r>
              <a:rPr sz="728" spc="-33" baseline="5050" dirty="0">
                <a:latin typeface="Raleway"/>
                <a:cs typeface="Raleway"/>
              </a:rPr>
              <a:t>r</a:t>
            </a:r>
            <a:r>
              <a:rPr sz="728" spc="-19" baseline="5050" dirty="0">
                <a:latin typeface="Raleway"/>
                <a:cs typeface="Raleway"/>
              </a:rPr>
              <a:t>q</a:t>
            </a:r>
            <a:r>
              <a:rPr sz="728" spc="-13" baseline="5050" dirty="0">
                <a:latin typeface="Raleway"/>
                <a:cs typeface="Raleway"/>
              </a:rPr>
              <a:t>u</a:t>
            </a:r>
            <a:r>
              <a:rPr sz="485" spc="-13" dirty="0">
                <a:latin typeface="Raleway"/>
                <a:cs typeface="Raleway"/>
              </a:rPr>
              <a:t>ima</a:t>
            </a:r>
            <a:r>
              <a:rPr sz="485" spc="-9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6" name="object 126"/>
          <p:cNvSpPr txBox="1"/>
          <p:nvPr/>
        </p:nvSpPr>
        <p:spPr>
          <a:xfrm rot="2460000">
            <a:off x="9441122" y="2322126"/>
            <a:ext cx="256020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9" baseline="5050" dirty="0">
                <a:latin typeface="Raleway"/>
                <a:cs typeface="Raleway"/>
              </a:rPr>
              <a:t>Ca</a:t>
            </a:r>
            <a:r>
              <a:rPr sz="485" spc="-9" dirty="0">
                <a:latin typeface="Raleway"/>
                <a:cs typeface="Raleway"/>
              </a:rPr>
              <a:t>mde</a:t>
            </a:r>
            <a:r>
              <a:rPr sz="485" dirty="0">
                <a:latin typeface="Raleway"/>
                <a:cs typeface="Raleway"/>
              </a:rPr>
              <a:t>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7" name="object 127"/>
          <p:cNvSpPr txBox="1"/>
          <p:nvPr/>
        </p:nvSpPr>
        <p:spPr>
          <a:xfrm rot="2460000">
            <a:off x="9533745" y="2210910"/>
            <a:ext cx="27180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Cu</a:t>
            </a:r>
            <a:r>
              <a:rPr sz="485" spc="-13" dirty="0">
                <a:latin typeface="Raleway"/>
                <a:cs typeface="Raleway"/>
              </a:rPr>
              <a:t>rritu</a:t>
            </a:r>
            <a:r>
              <a:rPr sz="485" spc="-9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716889" y="2787099"/>
            <a:ext cx="185692" cy="17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C16D4-7C10-C7E8-A80F-B9EDAB1088F7}"/>
              </a:ext>
            </a:extLst>
          </p:cNvPr>
          <p:cNvSpPr/>
          <p:nvPr/>
        </p:nvSpPr>
        <p:spPr>
          <a:xfrm>
            <a:off x="1384515" y="865022"/>
            <a:ext cx="9422970" cy="511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50EBF-75BD-70E7-951C-3498A3C712B6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D975-0CAF-7CCB-7405-C7A97909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F9D91-860C-D251-B76F-F623968E0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" y="374549"/>
            <a:ext cx="12045816" cy="5955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1036" y="6660777"/>
            <a:ext cx="646024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706" dirty="0">
                <a:solidFill>
                  <a:srgbClr val="5D5C69"/>
                </a:solidFill>
                <a:latin typeface="Open Sans Light"/>
                <a:cs typeface="Open Sans Light"/>
              </a:rPr>
              <a:t>5/19/2022</a:t>
            </a:r>
            <a:r>
              <a:rPr sz="706" dirty="0">
                <a:solidFill>
                  <a:srgbClr val="5D5C69"/>
                </a:solidFill>
                <a:latin typeface="Open Sans Light"/>
                <a:cs typeface="Open Sans Light"/>
              </a:rPr>
              <a:t>.v</a:t>
            </a:r>
            <a:r>
              <a:rPr lang="en-US" sz="706" dirty="0">
                <a:solidFill>
                  <a:srgbClr val="5D5C69"/>
                </a:solidFill>
                <a:latin typeface="Open Sans Light"/>
                <a:cs typeface="Open Sans Light"/>
              </a:rPr>
              <a:t>4</a:t>
            </a:r>
            <a:endParaRPr sz="706" dirty="0">
              <a:latin typeface="Open Sans Light"/>
              <a:cs typeface="Open Sans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5694" y="6654855"/>
            <a:ext cx="155762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dirty="0">
                <a:solidFill>
                  <a:srgbClr val="5D5C69"/>
                </a:solidFill>
                <a:latin typeface="Open Sans Light"/>
                <a:cs typeface="Open Sans Light"/>
              </a:rPr>
              <a:t>1/1</a:t>
            </a:r>
            <a:endParaRPr sz="706">
              <a:latin typeface="Open Sans Light"/>
              <a:cs typeface="Open Sans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34398" y="5686674"/>
            <a:ext cx="1267519" cy="11334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>
              <a:lnSpc>
                <a:spcPts val="789"/>
              </a:lnSpc>
            </a:pPr>
            <a:r>
              <a:rPr sz="706" spc="-9" dirty="0">
                <a:solidFill>
                  <a:srgbClr val="035577"/>
                </a:solidFill>
                <a:latin typeface="Raleway"/>
                <a:cs typeface="Raleway"/>
              </a:rPr>
              <a:t>(9</a:t>
            </a:r>
            <a:endParaRPr sz="706" dirty="0">
              <a:solidFill>
                <a:srgbClr val="0070C0"/>
              </a:solidFill>
              <a:latin typeface="Raleway" panose="020B0503030101060003" pitchFamily="34" charset="77"/>
              <a:cs typeface="Raleway Semi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5556" y="2322020"/>
            <a:ext cx="2162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46195" y="2816785"/>
            <a:ext cx="25045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Guilford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01431" y="3052293"/>
            <a:ext cx="29023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D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vidson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20382" y="3132608"/>
            <a:ext cx="3014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Randolph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22993" y="2592716"/>
            <a:ext cx="2375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Forsyth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84400" y="3380803"/>
            <a:ext cx="19386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Sw</a:t>
            </a:r>
            <a:r>
              <a:rPr sz="485" dirty="0">
                <a:latin typeface="Raleway"/>
                <a:cs typeface="Raleway"/>
              </a:rPr>
              <a:t>ain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56974" y="3294488"/>
            <a:ext cx="29863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</a:t>
            </a:r>
            <a:r>
              <a:rPr sz="485" spc="-9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ood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3962" y="3754127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04704" y="3859381"/>
            <a:ext cx="14959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Cl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3443" y="3763502"/>
            <a:ext cx="3008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Che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04263" y="3489806"/>
            <a:ext cx="25101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4" dirty="0">
                <a:latin typeface="Raleway"/>
                <a:cs typeface="Raleway"/>
              </a:rPr>
              <a:t>r</a:t>
            </a:r>
            <a:r>
              <a:rPr sz="485" spc="4" dirty="0">
                <a:latin typeface="Raleway"/>
                <a:cs typeface="Raleway"/>
              </a:rPr>
              <a:t>aham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55659" y="3585622"/>
            <a:ext cx="25773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ackson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86922" y="2930602"/>
            <a:ext cx="26782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Madison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4238" y="3158921"/>
            <a:ext cx="34177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Buncombe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38114" y="3499994"/>
            <a:ext cx="34290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Henderson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678496" y="2865849"/>
            <a:ext cx="23196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0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an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spc="-9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70877" y="3152421"/>
            <a:ext cx="31264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McD</a:t>
            </a:r>
            <a:r>
              <a:rPr sz="485" spc="-9" dirty="0">
                <a:latin typeface="Raleway"/>
                <a:cs typeface="Raleway"/>
              </a:rPr>
              <a:t>ow</a:t>
            </a:r>
            <a:r>
              <a:rPr sz="485" dirty="0">
                <a:latin typeface="Raleway"/>
                <a:cs typeface="Raleway"/>
              </a:rPr>
              <a:t>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80068" y="3430492"/>
            <a:ext cx="33169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Ruther</a:t>
            </a:r>
            <a:r>
              <a:rPr sz="485" spc="-13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o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6189" y="3649624"/>
            <a:ext cx="1484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olk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44321" y="2676281"/>
            <a:ext cx="18769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A</a:t>
            </a:r>
            <a:r>
              <a:rPr sz="485" spc="-9" dirty="0">
                <a:latin typeface="Raleway"/>
                <a:cs typeface="Raleway"/>
              </a:rPr>
              <a:t>v</a:t>
            </a:r>
            <a:r>
              <a:rPr sz="485" dirty="0">
                <a:latin typeface="Raleway"/>
                <a:cs typeface="Raleway"/>
              </a:rPr>
              <a:t>ery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66827" y="3121545"/>
            <a:ext cx="19162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Bur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19578" y="3709126"/>
            <a:ext cx="3137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Cl</a:t>
            </a:r>
            <a:r>
              <a:rPr sz="485" spc="-9" dirty="0">
                <a:latin typeface="Raleway"/>
                <a:cs typeface="Raleway"/>
              </a:rPr>
              <a:t>ev</a:t>
            </a:r>
            <a:r>
              <a:rPr sz="485" dirty="0">
                <a:latin typeface="Raleway"/>
                <a:cs typeface="Raleway"/>
              </a:rPr>
              <a:t>eland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34763" y="2523652"/>
            <a:ext cx="2835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Watauga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39892" y="2833349"/>
            <a:ext cx="27566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Cald</a:t>
            </a:r>
            <a:r>
              <a:rPr sz="485" spc="-9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70593" y="2201454"/>
            <a:ext cx="31432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Allegha</a:t>
            </a:r>
            <a:r>
              <a:rPr sz="485" spc="-9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52718" y="2571903"/>
            <a:ext cx="21739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Wil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6714" y="3208172"/>
            <a:ext cx="27678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C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t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4" dirty="0">
                <a:latin typeface="Raleway"/>
                <a:cs typeface="Raleway"/>
              </a:rPr>
              <a:t>wba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77590" y="3409241"/>
            <a:ext cx="23364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Lin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oln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8152" y="3632498"/>
            <a:ext cx="22579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Gas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28169" y="2296707"/>
            <a:ext cx="17537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Surry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226419" y="2608529"/>
            <a:ext cx="21403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0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adkin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47361" y="2900038"/>
            <a:ext cx="18433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D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vie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51048" y="3242423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R</a:t>
            </a:r>
            <a:r>
              <a:rPr sz="485" spc="-13" dirty="0">
                <a:latin typeface="Raleway"/>
                <a:cs typeface="Raleway"/>
              </a:rPr>
              <a:t>o</a:t>
            </a:r>
            <a:r>
              <a:rPr sz="485" spc="-4" dirty="0">
                <a:latin typeface="Raleway"/>
                <a:cs typeface="Raleway"/>
              </a:rPr>
              <a:t>wa</a:t>
            </a:r>
            <a:r>
              <a:rPr sz="485" dirty="0">
                <a:latin typeface="Raleway"/>
                <a:cs typeface="Raleway"/>
              </a:rPr>
              <a:t>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006912" y="3000104"/>
            <a:ext cx="20450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I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edell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40673" y="4020136"/>
            <a:ext cx="1933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Union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91046" y="3503806"/>
            <a:ext cx="2835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Cabarrus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636306" y="3611623"/>
            <a:ext cx="20170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S</a:t>
            </a:r>
            <a:r>
              <a:rPr sz="485" dirty="0">
                <a:latin typeface="Raleway"/>
                <a:cs typeface="Raleway"/>
              </a:rPr>
              <a:t>tan</a:t>
            </a:r>
            <a:r>
              <a:rPr sz="485" spc="-9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51748" y="4042886"/>
            <a:ext cx="20562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Anson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00072" y="3927008"/>
            <a:ext cx="31768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Richmond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03131" y="2320457"/>
            <a:ext cx="3838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Rockingham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08777" y="3422242"/>
            <a:ext cx="1311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ee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920784" y="3548058"/>
            <a:ext cx="23924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Harn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tt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68096" y="3839254"/>
            <a:ext cx="3838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Cumberland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15981" y="4426398"/>
            <a:ext cx="22747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Bladen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72163" y="4860224"/>
            <a:ext cx="32048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Columbus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508177" y="5101231"/>
            <a:ext cx="32160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Brun</a:t>
            </a:r>
            <a:r>
              <a:rPr sz="485" spc="-9" dirty="0">
                <a:latin typeface="Raleway"/>
                <a:cs typeface="Raleway"/>
              </a:rPr>
              <a:t>s</a:t>
            </a:r>
            <a:r>
              <a:rPr sz="485" dirty="0">
                <a:latin typeface="Raleway"/>
                <a:cs typeface="Raleway"/>
              </a:rPr>
              <a:t>wick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62142" y="3611435"/>
            <a:ext cx="20842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Moo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593337" y="3973071"/>
            <a:ext cx="1720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Ho</a:t>
            </a:r>
            <a:r>
              <a:rPr sz="485" spc="-18" dirty="0">
                <a:latin typeface="Raleway"/>
                <a:cs typeface="Raleway"/>
              </a:rPr>
              <a:t>ke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62026" y="4426398"/>
            <a:ext cx="27902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obeson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922481" y="4789185"/>
            <a:ext cx="230841" cy="124657"/>
          </a:xfrm>
          <a:prstGeom prst="rect">
            <a:avLst/>
          </a:prstGeom>
        </p:spPr>
        <p:txBody>
          <a:bodyPr vert="horz" wrap="square" lIns="0" tIns="21851" rIns="0" bIns="0" rtlCol="0">
            <a:spAutoFit/>
          </a:bodyPr>
          <a:lstStyle/>
          <a:p>
            <a:pPr marL="11206" marR="4483" indent="46507">
              <a:lnSpc>
                <a:spcPts val="424"/>
              </a:lnSpc>
              <a:spcBef>
                <a:spcPts val="172"/>
              </a:spcBef>
            </a:pPr>
            <a:r>
              <a:rPr sz="397" spc="13" dirty="0">
                <a:latin typeface="Raleway"/>
                <a:cs typeface="Raleway"/>
              </a:rPr>
              <a:t>New  Han</a:t>
            </a:r>
            <a:r>
              <a:rPr sz="397" spc="4" dirty="0">
                <a:latin typeface="Raleway"/>
                <a:cs typeface="Raleway"/>
              </a:rPr>
              <a:t>ov</a:t>
            </a:r>
            <a:r>
              <a:rPr sz="397" spc="9" dirty="0">
                <a:latin typeface="Raleway"/>
                <a:cs typeface="Raleway"/>
              </a:rPr>
              <a:t>er</a:t>
            </a:r>
            <a:endParaRPr sz="397">
              <a:latin typeface="Raleway"/>
              <a:cs typeface="Raleway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57275" y="3001217"/>
            <a:ext cx="1871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a</a:t>
            </a:r>
            <a:r>
              <a:rPr sz="485" spc="-18" dirty="0">
                <a:latin typeface="Raleway"/>
                <a:cs typeface="Raleway"/>
              </a:rPr>
              <a:t>k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59785" y="2675333"/>
            <a:ext cx="24933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Franklin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611476" y="2284508"/>
            <a:ext cx="23420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dirty="0">
                <a:latin typeface="Raleway"/>
                <a:cs typeface="Raleway"/>
              </a:rPr>
              <a:t>ar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81048" y="2712833"/>
            <a:ext cx="17145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Nash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527818" y="3136222"/>
            <a:ext cx="28462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Ch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tham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11608" y="3151223"/>
            <a:ext cx="22299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Wilson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98052" y="2446201"/>
            <a:ext cx="21907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Hali</a:t>
            </a:r>
            <a:r>
              <a:rPr sz="485" spc="-4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ax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252934" y="2210381"/>
            <a:ext cx="41013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Northam</a:t>
            </a:r>
            <a:r>
              <a:rPr sz="485" spc="-4" dirty="0">
                <a:latin typeface="Raleway"/>
                <a:cs typeface="Raleway"/>
              </a:rPr>
              <a:t>p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84447" y="2398762"/>
            <a:ext cx="2633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Hertford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961643" y="2206818"/>
            <a:ext cx="188259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53168" y="3556485"/>
            <a:ext cx="22523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22" dirty="0">
                <a:latin typeface="Raleway"/>
                <a:cs typeface="Raleway"/>
              </a:rPr>
              <a:t>W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yne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093304" y="3689239"/>
            <a:ext cx="20394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enoir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76742" y="2894152"/>
            <a:ext cx="37707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13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dge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spc="4" dirty="0">
                <a:latin typeface="Raleway"/>
                <a:cs typeface="Raleway"/>
              </a:rPr>
              <a:t>ombe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80876" y="3188286"/>
            <a:ext cx="1171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Pitt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072179" y="3440168"/>
            <a:ext cx="23420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G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eene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380875" y="3913496"/>
            <a:ext cx="19274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ones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557255" y="3687114"/>
            <a:ext cx="225798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Craven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948455" y="3804805"/>
            <a:ext cx="2543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amli</a:t>
            </a:r>
            <a:r>
              <a:rPr sz="485" spc="-4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o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024895" y="4219943"/>
            <a:ext cx="25437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Carta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816638" y="3352166"/>
            <a:ext cx="27118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Beau</a:t>
            </a:r>
            <a:r>
              <a:rPr sz="485" spc="-13" dirty="0">
                <a:latin typeface="Raleway"/>
                <a:cs typeface="Raleway"/>
              </a:rPr>
              <a:t>f</a:t>
            </a:r>
            <a:r>
              <a:rPr sz="485" dirty="0">
                <a:latin typeface="Raleway"/>
                <a:cs typeface="Raleway"/>
              </a:rPr>
              <a:t>ort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425845" y="3304415"/>
            <a:ext cx="17705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H</a:t>
            </a:r>
            <a:r>
              <a:rPr sz="485" spc="-9" dirty="0">
                <a:latin typeface="Raleway"/>
                <a:cs typeface="Raleway"/>
              </a:rPr>
              <a:t>y</a:t>
            </a:r>
            <a:r>
              <a:rPr sz="485" dirty="0">
                <a:latin typeface="Raleway"/>
                <a:cs typeface="Raleway"/>
              </a:rPr>
              <a:t>de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813295" y="3010780"/>
            <a:ext cx="158563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Da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490409" y="2918402"/>
            <a:ext cx="20282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9" dirty="0">
                <a:latin typeface="Raleway"/>
                <a:cs typeface="Raleway"/>
              </a:rPr>
              <a:t>Tyrrell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691947" y="3017155"/>
            <a:ext cx="203947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Martin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710886" y="2686083"/>
            <a:ext cx="194422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Bertie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879235" y="4536016"/>
            <a:ext cx="231401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P</a:t>
            </a:r>
            <a:r>
              <a:rPr sz="485" dirty="0">
                <a:latin typeface="Raleway"/>
                <a:cs typeface="Raleway"/>
              </a:rPr>
              <a:t>ender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15562" y="4308133"/>
            <a:ext cx="240366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Onsl</a:t>
            </a:r>
            <a:r>
              <a:rPr sz="485" spc="-13" dirty="0">
                <a:latin typeface="Raleway"/>
                <a:cs typeface="Raleway"/>
              </a:rPr>
              <a:t>o</a:t>
            </a:r>
            <a:r>
              <a:rPr sz="485" spc="4" dirty="0">
                <a:latin typeface="Raleway"/>
                <a:cs typeface="Raleway"/>
              </a:rPr>
              <a:t>w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867547" y="4057501"/>
            <a:ext cx="2101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Duplin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367344" y="3932122"/>
            <a:ext cx="294715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dirty="0">
                <a:latin typeface="Raleway"/>
                <a:cs typeface="Raleway"/>
              </a:rPr>
              <a:t>Sampson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59594" y="3362542"/>
            <a:ext cx="286310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-4" dirty="0">
                <a:latin typeface="Raleway"/>
                <a:cs typeface="Raleway"/>
              </a:rPr>
              <a:t>J</a:t>
            </a:r>
            <a:r>
              <a:rPr sz="485" dirty="0">
                <a:latin typeface="Raleway"/>
                <a:cs typeface="Raleway"/>
              </a:rPr>
              <a:t>ohns</a:t>
            </a:r>
            <a:r>
              <a:rPr sz="485" spc="-9" dirty="0">
                <a:latin typeface="Raleway"/>
                <a:cs typeface="Raleway"/>
              </a:rPr>
              <a:t>t</a:t>
            </a:r>
            <a:r>
              <a:rPr sz="485" dirty="0">
                <a:latin typeface="Raleway"/>
                <a:cs typeface="Raleway"/>
              </a:rPr>
              <a:t>on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85255" y="2335009"/>
            <a:ext cx="570379" cy="865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  <a:tabLst>
                <a:tab pos="357487" algn="l"/>
              </a:tabLst>
            </a:pPr>
            <a:r>
              <a:rPr sz="485" dirty="0">
                <a:latin typeface="Raleway"/>
                <a:cs typeface="Raleway"/>
              </a:rPr>
              <a:t>Ca</a:t>
            </a:r>
            <a:r>
              <a:rPr sz="485" spc="-9" dirty="0">
                <a:latin typeface="Raleway"/>
                <a:cs typeface="Raleway"/>
              </a:rPr>
              <a:t>sw</a:t>
            </a:r>
            <a:r>
              <a:rPr sz="485" dirty="0">
                <a:latin typeface="Raleway"/>
                <a:cs typeface="Raleway"/>
              </a:rPr>
              <a:t>ell	</a:t>
            </a:r>
            <a:r>
              <a:rPr sz="728" spc="-6" baseline="5050" dirty="0">
                <a:latin typeface="Raleway"/>
                <a:cs typeface="Raleway"/>
              </a:rPr>
              <a:t>P</a:t>
            </a:r>
            <a:r>
              <a:rPr sz="728" baseline="5050" dirty="0">
                <a:latin typeface="Raleway"/>
                <a:cs typeface="Raleway"/>
              </a:rPr>
              <a:t>erson</a:t>
            </a:r>
            <a:endParaRPr sz="728" baseline="5050">
              <a:latin typeface="Raleway"/>
              <a:cs typeface="Raleway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690949" y="2609893"/>
            <a:ext cx="237004" cy="86517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485" spc="4" dirty="0">
                <a:latin typeface="Raleway"/>
                <a:cs typeface="Raleway"/>
              </a:rPr>
              <a:t>O</a:t>
            </a:r>
            <a:r>
              <a:rPr sz="485" spc="-4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ange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2" name="object 112"/>
          <p:cNvSpPr txBox="1"/>
          <p:nvPr/>
        </p:nvSpPr>
        <p:spPr>
          <a:xfrm rot="3120000">
            <a:off x="3839019" y="2786701"/>
            <a:ext cx="239759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6" baseline="5050" dirty="0">
                <a:latin typeface="Raleway"/>
                <a:cs typeface="Raleway"/>
              </a:rPr>
              <a:t>M</a:t>
            </a:r>
            <a:r>
              <a:rPr sz="485" spc="-9" dirty="0">
                <a:latin typeface="Raleway"/>
                <a:cs typeface="Raleway"/>
              </a:rPr>
              <a:t>i</a:t>
            </a:r>
            <a:r>
              <a:rPr sz="485" spc="-18" dirty="0">
                <a:latin typeface="Raleway"/>
                <a:cs typeface="Raleway"/>
              </a:rPr>
              <a:t>t</a:t>
            </a:r>
            <a:r>
              <a:rPr sz="485" spc="-13" dirty="0">
                <a:latin typeface="Raleway"/>
                <a:cs typeface="Raleway"/>
              </a:rPr>
              <a:t>ch</a:t>
            </a:r>
            <a:r>
              <a:rPr sz="485" spc="-9" dirty="0">
                <a:latin typeface="Raleway"/>
                <a:cs typeface="Raleway"/>
              </a:rPr>
              <a:t>e</a:t>
            </a:r>
            <a:r>
              <a:rPr sz="485" spc="-13" dirty="0">
                <a:latin typeface="Raleway"/>
                <a:cs typeface="Raleway"/>
              </a:rPr>
              <a:t>l</a:t>
            </a:r>
            <a:r>
              <a:rPr sz="485" dirty="0">
                <a:latin typeface="Raleway"/>
                <a:cs typeface="Raleway"/>
              </a:rPr>
              <a:t>l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3" name="object 113"/>
          <p:cNvSpPr txBox="1"/>
          <p:nvPr/>
        </p:nvSpPr>
        <p:spPr>
          <a:xfrm rot="3120000">
            <a:off x="5034338" y="3663731"/>
            <a:ext cx="390004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Mec</a:t>
            </a:r>
            <a:r>
              <a:rPr sz="728" spc="-19" baseline="5050" dirty="0">
                <a:latin typeface="Raleway"/>
                <a:cs typeface="Raleway"/>
              </a:rPr>
              <a:t>k</a:t>
            </a:r>
            <a:r>
              <a:rPr sz="728" spc="-13" baseline="5050" dirty="0">
                <a:latin typeface="Raleway"/>
                <a:cs typeface="Raleway"/>
              </a:rPr>
              <a:t>l</a:t>
            </a:r>
            <a:r>
              <a:rPr sz="485" spc="-13" dirty="0">
                <a:latin typeface="Raleway"/>
                <a:cs typeface="Raleway"/>
              </a:rPr>
              <a:t>e</a:t>
            </a:r>
            <a:r>
              <a:rPr sz="485" spc="-9" dirty="0">
                <a:latin typeface="Raleway"/>
                <a:cs typeface="Raleway"/>
              </a:rPr>
              <a:t>nb</a:t>
            </a:r>
            <a:r>
              <a:rPr sz="485" spc="-13" dirty="0">
                <a:latin typeface="Raleway"/>
                <a:cs typeface="Raleway"/>
              </a:rPr>
              <a:t>u</a:t>
            </a:r>
            <a:r>
              <a:rPr sz="485" spc="-22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g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4" name="object 114"/>
          <p:cNvSpPr txBox="1"/>
          <p:nvPr/>
        </p:nvSpPr>
        <p:spPr>
          <a:xfrm rot="3120000">
            <a:off x="5895010" y="3627578"/>
            <a:ext cx="38060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Mo</a:t>
            </a:r>
            <a:r>
              <a:rPr sz="728" spc="-19" baseline="5050" dirty="0">
                <a:latin typeface="Raleway"/>
                <a:cs typeface="Raleway"/>
              </a:rPr>
              <a:t>n</a:t>
            </a:r>
            <a:r>
              <a:rPr sz="728" spc="-26" baseline="5050" dirty="0">
                <a:latin typeface="Raleway"/>
                <a:cs typeface="Raleway"/>
              </a:rPr>
              <a:t>t</a:t>
            </a:r>
            <a:r>
              <a:rPr sz="728" spc="-13" baseline="5050" dirty="0">
                <a:latin typeface="Raleway"/>
                <a:cs typeface="Raleway"/>
              </a:rPr>
              <a:t>g</a:t>
            </a:r>
            <a:r>
              <a:rPr sz="485" spc="-9" dirty="0">
                <a:latin typeface="Raleway"/>
                <a:cs typeface="Raleway"/>
              </a:rPr>
              <a:t>ome</a:t>
            </a:r>
            <a:r>
              <a:rPr sz="485" spc="-13" dirty="0">
                <a:latin typeface="Raleway"/>
                <a:cs typeface="Raleway"/>
              </a:rPr>
              <a:t>r</a:t>
            </a:r>
            <a:r>
              <a:rPr sz="485" dirty="0">
                <a:latin typeface="Raleway"/>
                <a:cs typeface="Raleway"/>
              </a:rPr>
              <a:t>y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5" name="object 115"/>
          <p:cNvSpPr txBox="1"/>
          <p:nvPr/>
        </p:nvSpPr>
        <p:spPr>
          <a:xfrm rot="4740000">
            <a:off x="6408848" y="2771877"/>
            <a:ext cx="300225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Al</a:t>
            </a:r>
            <a:r>
              <a:rPr sz="728" spc="-19" baseline="5050" dirty="0">
                <a:latin typeface="Raleway"/>
                <a:cs typeface="Raleway"/>
              </a:rPr>
              <a:t>a</a:t>
            </a:r>
            <a:r>
              <a:rPr sz="485" spc="-4" dirty="0">
                <a:latin typeface="Raleway"/>
                <a:cs typeface="Raleway"/>
              </a:rPr>
              <a:t>m</a:t>
            </a:r>
            <a:r>
              <a:rPr sz="485" spc="-13" dirty="0">
                <a:latin typeface="Raleway"/>
                <a:cs typeface="Raleway"/>
              </a:rPr>
              <a:t>anc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6" name="object 116"/>
          <p:cNvSpPr txBox="1"/>
          <p:nvPr/>
        </p:nvSpPr>
        <p:spPr>
          <a:xfrm rot="4740000">
            <a:off x="6968222" y="2746146"/>
            <a:ext cx="24138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D</a:t>
            </a:r>
            <a:r>
              <a:rPr sz="485" spc="-13" dirty="0">
                <a:latin typeface="Raleway"/>
                <a:cs typeface="Raleway"/>
              </a:rPr>
              <a:t>urh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4" dirty="0">
                <a:latin typeface="Raleway"/>
                <a:cs typeface="Raleway"/>
              </a:rPr>
              <a:t>m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7" name="object 117"/>
          <p:cNvSpPr txBox="1"/>
          <p:nvPr/>
        </p:nvSpPr>
        <p:spPr>
          <a:xfrm rot="4740000">
            <a:off x="7110977" y="2438893"/>
            <a:ext cx="26308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6" baseline="5050" dirty="0">
                <a:latin typeface="Raleway"/>
                <a:cs typeface="Raleway"/>
              </a:rPr>
              <a:t>G</a:t>
            </a:r>
            <a:r>
              <a:rPr sz="728" spc="-26" baseline="5050" dirty="0">
                <a:latin typeface="Raleway"/>
                <a:cs typeface="Raleway"/>
              </a:rPr>
              <a:t>r</a:t>
            </a:r>
            <a:r>
              <a:rPr sz="485" spc="-13" dirty="0">
                <a:latin typeface="Raleway"/>
                <a:cs typeface="Raleway"/>
              </a:rPr>
              <a:t>a</a:t>
            </a:r>
            <a:r>
              <a:rPr sz="485" spc="-18" dirty="0">
                <a:latin typeface="Raleway"/>
                <a:cs typeface="Raleway"/>
              </a:rPr>
              <a:t>n</a:t>
            </a:r>
            <a:r>
              <a:rPr sz="485" spc="-9" dirty="0">
                <a:latin typeface="Raleway"/>
                <a:cs typeface="Raleway"/>
              </a:rPr>
              <a:t>v</a:t>
            </a:r>
            <a:r>
              <a:rPr sz="485" spc="-13" dirty="0">
                <a:latin typeface="Raleway"/>
                <a:cs typeface="Raleway"/>
              </a:rPr>
              <a:t>ill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8" name="object 118"/>
          <p:cNvSpPr txBox="1"/>
          <p:nvPr/>
        </p:nvSpPr>
        <p:spPr>
          <a:xfrm rot="4740000">
            <a:off x="7369456" y="2365094"/>
            <a:ext cx="192604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31" dirty="0">
                <a:latin typeface="Raleway"/>
                <a:cs typeface="Raleway"/>
              </a:rPr>
              <a:t>V</a:t>
            </a:r>
            <a:r>
              <a:rPr sz="485" spc="-9" dirty="0">
                <a:latin typeface="Raleway"/>
                <a:cs typeface="Raleway"/>
              </a:rPr>
              <a:t>a</a:t>
            </a:r>
            <a:r>
              <a:rPr sz="485" spc="-13" dirty="0">
                <a:latin typeface="Raleway"/>
                <a:cs typeface="Raleway"/>
              </a:rPr>
              <a:t>nc</a:t>
            </a:r>
            <a:r>
              <a:rPr sz="485" dirty="0">
                <a:latin typeface="Raleway"/>
                <a:cs typeface="Raleway"/>
              </a:rPr>
              <a:t>e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19" name="object 119"/>
          <p:cNvSpPr txBox="1"/>
          <p:nvPr/>
        </p:nvSpPr>
        <p:spPr>
          <a:xfrm rot="18900000">
            <a:off x="4693977" y="2936767"/>
            <a:ext cx="30077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dirty="0">
                <a:latin typeface="Raleway"/>
                <a:cs typeface="Raleway"/>
              </a:rPr>
              <a:t>Al</a:t>
            </a:r>
            <a:r>
              <a:rPr sz="485" spc="-13" dirty="0">
                <a:latin typeface="Raleway"/>
                <a:cs typeface="Raleway"/>
              </a:rPr>
              <a:t>e</a:t>
            </a:r>
            <a:r>
              <a:rPr sz="485" spc="-4" dirty="0">
                <a:latin typeface="Raleway"/>
                <a:cs typeface="Raleway"/>
              </a:rPr>
              <a:t>x</a:t>
            </a:r>
            <a:r>
              <a:rPr sz="485" dirty="0">
                <a:latin typeface="Raleway"/>
                <a:cs typeface="Raleway"/>
              </a:rPr>
              <a:t>a</a:t>
            </a:r>
            <a:r>
              <a:rPr sz="485" spc="-4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d</a:t>
            </a:r>
            <a:r>
              <a:rPr sz="485" spc="-4" dirty="0">
                <a:latin typeface="Raleway"/>
                <a:cs typeface="Raleway"/>
              </a:rPr>
              <a:t>e</a:t>
            </a:r>
            <a:r>
              <a:rPr sz="485" dirty="0">
                <a:latin typeface="Raleway"/>
                <a:cs typeface="Raleway"/>
              </a:rPr>
              <a:t>r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0" name="object 120"/>
          <p:cNvSpPr txBox="1"/>
          <p:nvPr/>
        </p:nvSpPr>
        <p:spPr>
          <a:xfrm rot="18900000">
            <a:off x="3112171" y="3744953"/>
            <a:ext cx="35962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57" dirty="0">
                <a:latin typeface="Raleway"/>
                <a:cs typeface="Raleway"/>
              </a:rPr>
              <a:t>T</a:t>
            </a:r>
            <a:r>
              <a:rPr sz="485" spc="-4" dirty="0">
                <a:latin typeface="Raleway"/>
                <a:cs typeface="Raleway"/>
              </a:rPr>
              <a:t>rans</a:t>
            </a:r>
            <a:r>
              <a:rPr sz="485" dirty="0">
                <a:latin typeface="Raleway"/>
                <a:cs typeface="Raleway"/>
              </a:rPr>
              <a:t>y</a:t>
            </a:r>
            <a:r>
              <a:rPr sz="485" spc="-9" dirty="0">
                <a:latin typeface="Raleway"/>
                <a:cs typeface="Raleway"/>
              </a:rPr>
              <a:t>lv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n</a:t>
            </a:r>
            <a:r>
              <a:rPr sz="485" spc="-4" dirty="0">
                <a:latin typeface="Raleway"/>
                <a:cs typeface="Raleway"/>
              </a:rPr>
              <a:t>i</a:t>
            </a:r>
            <a:r>
              <a:rPr sz="485" dirty="0">
                <a:latin typeface="Raleway"/>
                <a:cs typeface="Raleway"/>
              </a:rPr>
              <a:t>a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1" name="object 121"/>
          <p:cNvSpPr txBox="1"/>
          <p:nvPr/>
        </p:nvSpPr>
        <p:spPr>
          <a:xfrm rot="18900000">
            <a:off x="6299976" y="4187516"/>
            <a:ext cx="26417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4" dirty="0">
                <a:latin typeface="Raleway"/>
                <a:cs typeface="Raleway"/>
              </a:rPr>
              <a:t>Scot</a:t>
            </a:r>
            <a:r>
              <a:rPr sz="485" dirty="0">
                <a:latin typeface="Raleway"/>
                <a:cs typeface="Raleway"/>
              </a:rPr>
              <a:t>l</a:t>
            </a:r>
            <a:r>
              <a:rPr sz="485" spc="-4" dirty="0">
                <a:latin typeface="Raleway"/>
                <a:cs typeface="Raleway"/>
              </a:rPr>
              <a:t>a</a:t>
            </a:r>
            <a:r>
              <a:rPr sz="485" dirty="0">
                <a:latin typeface="Raleway"/>
                <a:cs typeface="Raleway"/>
              </a:rPr>
              <a:t>nd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2" name="object 122"/>
          <p:cNvSpPr txBox="1"/>
          <p:nvPr/>
        </p:nvSpPr>
        <p:spPr>
          <a:xfrm rot="19920000">
            <a:off x="9051598" y="2967960"/>
            <a:ext cx="352453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485" spc="-26" dirty="0">
                <a:latin typeface="Raleway"/>
                <a:cs typeface="Raleway"/>
              </a:rPr>
              <a:t>W</a:t>
            </a:r>
            <a:r>
              <a:rPr sz="485" spc="-9" dirty="0">
                <a:latin typeface="Raleway"/>
                <a:cs typeface="Raleway"/>
              </a:rPr>
              <a:t>ashing</a:t>
            </a:r>
            <a:r>
              <a:rPr sz="485" spc="-18" dirty="0">
                <a:latin typeface="Raleway"/>
                <a:cs typeface="Raleway"/>
              </a:rPr>
              <a:t>t</a:t>
            </a:r>
            <a:r>
              <a:rPr sz="728" spc="-13" baseline="5050" dirty="0">
                <a:latin typeface="Raleway"/>
                <a:cs typeface="Raleway"/>
              </a:rPr>
              <a:t>o</a:t>
            </a:r>
            <a:r>
              <a:rPr sz="728" baseline="5050" dirty="0">
                <a:latin typeface="Raleway"/>
                <a:cs typeface="Raleway"/>
              </a:rPr>
              <a:t>n</a:t>
            </a:r>
            <a:endParaRPr sz="728" baseline="5050">
              <a:latin typeface="Raleway"/>
              <a:cs typeface="Raleway"/>
            </a:endParaRPr>
          </a:p>
        </p:txBody>
      </p:sp>
      <p:sp>
        <p:nvSpPr>
          <p:cNvPr id="123" name="object 123"/>
          <p:cNvSpPr txBox="1"/>
          <p:nvPr/>
        </p:nvSpPr>
        <p:spPr>
          <a:xfrm rot="4860000">
            <a:off x="9033338" y="2587496"/>
            <a:ext cx="24895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6"/>
              </a:lnSpc>
            </a:pPr>
            <a:r>
              <a:rPr sz="574" spc="-62" dirty="0">
                <a:latin typeface="Raleway"/>
                <a:cs typeface="Raleway"/>
              </a:rPr>
              <a:t>Ch</a:t>
            </a:r>
            <a:r>
              <a:rPr sz="574" spc="-75" dirty="0">
                <a:latin typeface="Raleway"/>
                <a:cs typeface="Raleway"/>
              </a:rPr>
              <a:t>ow</a:t>
            </a:r>
            <a:r>
              <a:rPr sz="574" spc="-57" dirty="0">
                <a:latin typeface="Raleway"/>
                <a:cs typeface="Raleway"/>
              </a:rPr>
              <a:t>a</a:t>
            </a:r>
            <a:r>
              <a:rPr sz="574" spc="-49" dirty="0">
                <a:latin typeface="Raleway"/>
                <a:cs typeface="Raleway"/>
              </a:rPr>
              <a:t>n</a:t>
            </a:r>
            <a:endParaRPr sz="574">
              <a:latin typeface="Raleway"/>
              <a:cs typeface="Raleway"/>
            </a:endParaRPr>
          </a:p>
        </p:txBody>
      </p:sp>
      <p:sp>
        <p:nvSpPr>
          <p:cNvPr id="124" name="object 124"/>
          <p:cNvSpPr txBox="1"/>
          <p:nvPr/>
        </p:nvSpPr>
        <p:spPr>
          <a:xfrm rot="2820000">
            <a:off x="9325820" y="2441517"/>
            <a:ext cx="346941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P</a:t>
            </a:r>
            <a:r>
              <a:rPr sz="485" spc="-9" dirty="0">
                <a:latin typeface="Raleway"/>
                <a:cs typeface="Raleway"/>
              </a:rPr>
              <a:t>asq</a:t>
            </a:r>
            <a:r>
              <a:rPr sz="485" spc="-4" dirty="0">
                <a:latin typeface="Raleway"/>
                <a:cs typeface="Raleway"/>
              </a:rPr>
              <a:t>u</a:t>
            </a:r>
            <a:r>
              <a:rPr sz="485" spc="-9" dirty="0">
                <a:latin typeface="Raleway"/>
                <a:cs typeface="Raleway"/>
              </a:rPr>
              <a:t>otan</a:t>
            </a:r>
            <a:r>
              <a:rPr sz="485" dirty="0">
                <a:latin typeface="Raleway"/>
                <a:cs typeface="Raleway"/>
              </a:rPr>
              <a:t>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5" name="object 125"/>
          <p:cNvSpPr txBox="1"/>
          <p:nvPr/>
        </p:nvSpPr>
        <p:spPr>
          <a:xfrm rot="2820000">
            <a:off x="9196315" y="2498961"/>
            <a:ext cx="350248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26" baseline="5050" dirty="0">
                <a:latin typeface="Raleway"/>
                <a:cs typeface="Raleway"/>
              </a:rPr>
              <a:t>P</a:t>
            </a:r>
            <a:r>
              <a:rPr sz="728" spc="-19" baseline="5050" dirty="0">
                <a:latin typeface="Raleway"/>
                <a:cs typeface="Raleway"/>
              </a:rPr>
              <a:t>e</a:t>
            </a:r>
            <a:r>
              <a:rPr sz="728" spc="-33" baseline="5050" dirty="0">
                <a:latin typeface="Raleway"/>
                <a:cs typeface="Raleway"/>
              </a:rPr>
              <a:t>r</a:t>
            </a:r>
            <a:r>
              <a:rPr sz="728" spc="-19" baseline="5050" dirty="0">
                <a:latin typeface="Raleway"/>
                <a:cs typeface="Raleway"/>
              </a:rPr>
              <a:t>q</a:t>
            </a:r>
            <a:r>
              <a:rPr sz="728" spc="-13" baseline="5050" dirty="0">
                <a:latin typeface="Raleway"/>
                <a:cs typeface="Raleway"/>
              </a:rPr>
              <a:t>u</a:t>
            </a:r>
            <a:r>
              <a:rPr sz="485" spc="-13" dirty="0">
                <a:latin typeface="Raleway"/>
                <a:cs typeface="Raleway"/>
              </a:rPr>
              <a:t>ima</a:t>
            </a:r>
            <a:r>
              <a:rPr sz="485" spc="-9" dirty="0">
                <a:latin typeface="Raleway"/>
                <a:cs typeface="Raleway"/>
              </a:rPr>
              <a:t>n</a:t>
            </a:r>
            <a:r>
              <a:rPr sz="485" dirty="0">
                <a:latin typeface="Raleway"/>
                <a:cs typeface="Raleway"/>
              </a:rPr>
              <a:t>s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6" name="object 126"/>
          <p:cNvSpPr txBox="1"/>
          <p:nvPr/>
        </p:nvSpPr>
        <p:spPr>
          <a:xfrm rot="2460000">
            <a:off x="9441122" y="2322126"/>
            <a:ext cx="256020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9" baseline="5050" dirty="0">
                <a:latin typeface="Raleway"/>
                <a:cs typeface="Raleway"/>
              </a:rPr>
              <a:t>Ca</a:t>
            </a:r>
            <a:r>
              <a:rPr sz="485" spc="-9" dirty="0">
                <a:latin typeface="Raleway"/>
                <a:cs typeface="Raleway"/>
              </a:rPr>
              <a:t>mde</a:t>
            </a:r>
            <a:r>
              <a:rPr sz="485" dirty="0">
                <a:latin typeface="Raleway"/>
                <a:cs typeface="Raleway"/>
              </a:rPr>
              <a:t>n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7" name="object 127"/>
          <p:cNvSpPr txBox="1"/>
          <p:nvPr/>
        </p:nvSpPr>
        <p:spPr>
          <a:xfrm rot="2460000">
            <a:off x="9533745" y="2210910"/>
            <a:ext cx="27180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4"/>
              </a:lnSpc>
            </a:pPr>
            <a:r>
              <a:rPr sz="728" spc="-13" baseline="5050" dirty="0">
                <a:latin typeface="Raleway"/>
                <a:cs typeface="Raleway"/>
              </a:rPr>
              <a:t>Cu</a:t>
            </a:r>
            <a:r>
              <a:rPr sz="485" spc="-13" dirty="0">
                <a:latin typeface="Raleway"/>
                <a:cs typeface="Raleway"/>
              </a:rPr>
              <a:t>rritu</a:t>
            </a:r>
            <a:r>
              <a:rPr sz="485" spc="-9" dirty="0">
                <a:latin typeface="Raleway"/>
                <a:cs typeface="Raleway"/>
              </a:rPr>
              <a:t>c</a:t>
            </a:r>
            <a:r>
              <a:rPr sz="485" dirty="0">
                <a:latin typeface="Raleway"/>
                <a:cs typeface="Raleway"/>
              </a:rPr>
              <a:t>k</a:t>
            </a:r>
            <a:endParaRPr sz="485">
              <a:latin typeface="Raleway"/>
              <a:cs typeface="Raleway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716889" y="2787099"/>
            <a:ext cx="185692" cy="17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C16D4-7C10-C7E8-A80F-B9EDAB1088F7}"/>
              </a:ext>
            </a:extLst>
          </p:cNvPr>
          <p:cNvSpPr/>
          <p:nvPr/>
        </p:nvSpPr>
        <p:spPr>
          <a:xfrm>
            <a:off x="1040263" y="805322"/>
            <a:ext cx="9422970" cy="511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50EBF-75BD-70E7-951C-3498A3C712B6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CD975-0CAF-7CCB-7405-C7A97909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F7D12-791E-5AA7-62FA-29BC055A5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7" t="11391" r="15329" b="5880"/>
          <a:stretch/>
        </p:blipFill>
        <p:spPr>
          <a:xfrm>
            <a:off x="1245434" y="188263"/>
            <a:ext cx="9851333" cy="60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D37E-B077-6444-8A13-0D95C600D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03" y="128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Support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16D20-2B20-3645-AB48-48B0461C171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17</a:t>
            </a:fld>
            <a:endParaRPr lang="en-US" sz="1400" b="1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5952" y="1688506"/>
            <a:ext cx="6002142" cy="3103991"/>
            <a:chOff x="1631878" y="1523560"/>
            <a:chExt cx="6002142" cy="3103991"/>
          </a:xfrm>
        </p:grpSpPr>
        <p:sp>
          <p:nvSpPr>
            <p:cNvPr id="12" name="Oval 11"/>
            <p:cNvSpPr/>
            <p:nvPr/>
          </p:nvSpPr>
          <p:spPr>
            <a:xfrm>
              <a:off x="4377112" y="2595939"/>
              <a:ext cx="3256908" cy="1366463"/>
            </a:xfrm>
            <a:prstGeom prst="ellipse">
              <a:avLst/>
            </a:prstGeom>
            <a:solidFill>
              <a:srgbClr val="512D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631878" y="2107232"/>
              <a:ext cx="3256908" cy="1366463"/>
            </a:xfrm>
            <a:prstGeom prst="ellipse">
              <a:avLst/>
            </a:prstGeom>
            <a:solidFill>
              <a:srgbClr val="6193A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9766" y="2619910"/>
              <a:ext cx="235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Health Educators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385334" y="1523560"/>
              <a:ext cx="3256908" cy="1366463"/>
            </a:xfrm>
            <a:prstGeom prst="ellipse">
              <a:avLst/>
            </a:prstGeom>
            <a:solidFill>
              <a:srgbClr val="A3263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37397" y="1992649"/>
              <a:ext cx="235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Practice Managers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45771" y="3091455"/>
              <a:ext cx="235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HIT Specialists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417852" y="3261088"/>
              <a:ext cx="3256908" cy="1366463"/>
            </a:xfrm>
            <a:prstGeom prst="ellipse">
              <a:avLst/>
            </a:prstGeom>
            <a:solidFill>
              <a:srgbClr val="0081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1978" y="3722753"/>
              <a:ext cx="2352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QI Specialists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0EB065-0316-E646-8E37-FF6B435568BF}"/>
              </a:ext>
            </a:extLst>
          </p:cNvPr>
          <p:cNvSpPr txBox="1">
            <a:spLocks/>
          </p:cNvSpPr>
          <p:nvPr/>
        </p:nvSpPr>
        <p:spPr>
          <a:xfrm>
            <a:off x="6625496" y="1078584"/>
            <a:ext cx="5244102" cy="4151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 experienced and knowledgeable practice support coaches in physical and behavioral health across 9 regional teams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embedded health science librarian and digital library resource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Advisor- Dr. Adam Zolotor, Family Physician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Office with expertise in program management, fiscal and contract operations, quality improvement, Medicaid managed care, behavioral health integration, health information technology and communications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9A137D-A6B1-4405-B52D-8B7C6470CB9C}"/>
              </a:ext>
            </a:extLst>
          </p:cNvPr>
          <p:cNvSpPr/>
          <p:nvPr/>
        </p:nvSpPr>
        <p:spPr>
          <a:xfrm>
            <a:off x="3206392" y="3924624"/>
            <a:ext cx="3256908" cy="1366463"/>
          </a:xfrm>
          <a:prstGeom prst="ellipse">
            <a:avLst/>
          </a:prstGeom>
          <a:solidFill>
            <a:srgbClr val="9D7C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Behavioral Health Specialists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D5FB3F-EB43-E7FE-631F-DA424732EBDB}"/>
              </a:ext>
            </a:extLst>
          </p:cNvPr>
          <p:cNvSpPr/>
          <p:nvPr/>
        </p:nvSpPr>
        <p:spPr>
          <a:xfrm>
            <a:off x="623354" y="4442382"/>
            <a:ext cx="3256908" cy="1366463"/>
          </a:xfrm>
          <a:prstGeom prst="ellipse">
            <a:avLst/>
          </a:prstGeom>
          <a:solidFill>
            <a:srgbClr val="96BA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Nurses and Clinicians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5E91BB-3105-63A6-CAF1-4B2A7E848944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3A1E0B-6668-2E82-EA3F-F99B3434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1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1">
            <a:extLst>
              <a:ext uri="{FF2B5EF4-FFF2-40B4-BE49-F238E27FC236}">
                <a16:creationId xmlns:a16="http://schemas.microsoft.com/office/drawing/2014/main" id="{1C82B5A6-8ED4-B99E-5E95-0FEC3671AFB5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810259" y="649480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38EFADD-6813-489E-8FB7-11BBF2FF54E3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57B980-0EAA-CCB1-ED82-9336AAB8389D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7B824-7F37-BF17-9338-3AA439F7B0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09387FC-1A7B-6BB6-6A3C-D6921EA90685}"/>
              </a:ext>
            </a:extLst>
          </p:cNvPr>
          <p:cNvSpPr txBox="1">
            <a:spLocks/>
          </p:cNvSpPr>
          <p:nvPr/>
        </p:nvSpPr>
        <p:spPr>
          <a:xfrm>
            <a:off x="10100682" y="6530188"/>
            <a:ext cx="181223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191C1-0116-32ED-4E3D-8F3B21AE5322}"/>
              </a:ext>
            </a:extLst>
          </p:cNvPr>
          <p:cNvSpPr txBox="1"/>
          <p:nvPr/>
        </p:nvSpPr>
        <p:spPr>
          <a:xfrm>
            <a:off x="1" y="9338"/>
            <a:ext cx="4037826" cy="6427830"/>
          </a:xfrm>
          <a:prstGeom prst="rect">
            <a:avLst/>
          </a:prstGeom>
          <a:solidFill>
            <a:srgbClr val="6193A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04230" y="1097274"/>
            <a:ext cx="2332746" cy="29318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3600" b="1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Support</a:t>
            </a:r>
            <a:br>
              <a:rPr lang="en-US" sz="3600" b="1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600" b="1" kern="1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02482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1"/>
          <p:cNvSpPr>
            <a:spLocks noGrp="1"/>
          </p:cNvSpPr>
          <p:nvPr>
            <p:ph idx="4294967295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rgbClr val="595959"/>
              </a:solidFill>
            </a:endParaRPr>
          </a:p>
          <a:p>
            <a:pPr marL="0"/>
            <a:endParaRPr lang="en-US" sz="200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38EFADD-6813-489E-8FB7-11BBF2FF54E3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19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5F5B2-DF74-4B45-77D8-BCCFD24285D4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C4555-1B7D-7A16-8B9B-EB70BA352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78F8F4-EA61-620F-F320-5E72BD27D8E9}"/>
              </a:ext>
            </a:extLst>
          </p:cNvPr>
          <p:cNvSpPr txBox="1"/>
          <p:nvPr/>
        </p:nvSpPr>
        <p:spPr>
          <a:xfrm>
            <a:off x="0" y="7454"/>
            <a:ext cx="6096000" cy="6430514"/>
          </a:xfrm>
          <a:prstGeom prst="rect">
            <a:avLst/>
          </a:prstGeom>
          <a:solidFill>
            <a:srgbClr val="96BA3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71442" y="967224"/>
            <a:ext cx="4353116" cy="2960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254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Practice Support Covers 1,067 Practices Serving </a:t>
            </a:r>
            <a:br>
              <a:rPr lang="en-US" sz="3200" b="1" kern="1200" dirty="0">
                <a:solidFill>
                  <a:srgbClr val="254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200" b="1" kern="1200" dirty="0">
                <a:solidFill>
                  <a:srgbClr val="254F6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Counties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74548-C3AB-4309-85C7-517AA53FB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53" y="478894"/>
            <a:ext cx="5789547" cy="54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0D94D-4111-1D95-ADD6-C1206D93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Overview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D8F48-2961-BB6E-933A-3E24B945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5128"/>
            <a:ext cx="10515600" cy="2996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slide deck can be used as an orientation tool for new staff or as a helpful resource for staff who want to learn more about other areas within NC AHEC. </a:t>
            </a:r>
          </a:p>
          <a:p>
            <a:pPr marL="0" indent="0" algn="ctr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presentations with partners, check out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About NC AHEC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1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ntent Placeholder 1"/>
          <p:cNvSpPr>
            <a:spLocks noGrp="1"/>
          </p:cNvSpPr>
          <p:nvPr>
            <p:ph idx="4294967295"/>
          </p:nvPr>
        </p:nvSpPr>
        <p:spPr>
          <a:xfrm>
            <a:off x="871442" y="2447337"/>
            <a:ext cx="4353116" cy="37704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solidFill>
                <a:srgbClr val="595959"/>
              </a:solidFill>
            </a:endParaRPr>
          </a:p>
          <a:p>
            <a:pPr marL="0"/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918057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38EFADD-6813-489E-8FB7-11BBF2FF54E3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  <a:defRPr/>
              </a:pPr>
              <a:t>20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4A2115-4E4E-6834-5ABF-2E2AAC123220}"/>
              </a:ext>
            </a:extLst>
          </p:cNvPr>
          <p:cNvSpPr txBox="1"/>
          <p:nvPr/>
        </p:nvSpPr>
        <p:spPr>
          <a:xfrm>
            <a:off x="6606464" y="740664"/>
            <a:ext cx="5317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Satisfaction Survey </a:t>
            </a:r>
          </a:p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F11F7-4D03-3951-EEB2-F2C1BD7D32C2}"/>
              </a:ext>
            </a:extLst>
          </p:cNvPr>
          <p:cNvSpPr txBox="1"/>
          <p:nvPr/>
        </p:nvSpPr>
        <p:spPr>
          <a:xfrm>
            <a:off x="6411432" y="1317561"/>
            <a:ext cx="44125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NC AHEC Practice Support?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Satisfied with Quality of Information &amp; Assistance by NC AHEC Practice Support Coach?</a:t>
            </a:r>
            <a:r>
              <a:rPr lang="en-US" dirty="0"/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870C6-90D5-4FA3-DCAB-C7F7B2A75BE6}"/>
              </a:ext>
            </a:extLst>
          </p:cNvPr>
          <p:cNvSpPr txBox="1"/>
          <p:nvPr/>
        </p:nvSpPr>
        <p:spPr>
          <a:xfrm>
            <a:off x="10823944" y="1581444"/>
            <a:ext cx="788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99%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CF277A-8E36-95C8-0A7A-3F840AA9C1D5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6A1AD-F856-B406-91C6-26A2418B3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2A1FB-766F-19DC-62E9-914184E468C3}"/>
              </a:ext>
            </a:extLst>
          </p:cNvPr>
          <p:cNvSpPr txBox="1"/>
          <p:nvPr/>
        </p:nvSpPr>
        <p:spPr>
          <a:xfrm>
            <a:off x="-3425" y="14746"/>
            <a:ext cx="6096000" cy="6430514"/>
          </a:xfrm>
          <a:prstGeom prst="rect">
            <a:avLst/>
          </a:prstGeom>
          <a:solidFill>
            <a:srgbClr val="512D6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76149" y="1317561"/>
            <a:ext cx="4353116" cy="2960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 Satisfaction Surveys Report Strong User Experience with AHEC Coaches</a:t>
            </a:r>
          </a:p>
        </p:txBody>
      </p:sp>
    </p:spTree>
    <p:extLst>
      <p:ext uri="{BB962C8B-B14F-4D97-AF65-F5344CB8AC3E}">
        <p14:creationId xmlns:p14="http://schemas.microsoft.com/office/powerpoint/2010/main" val="252917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8F699-95F3-9D0C-88D6-F3213A822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1" y="548640"/>
            <a:ext cx="3459637" cy="5431536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Want to Learn More?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7B49-0EFA-6AE8-4A19-459E9764E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983" y="552091"/>
            <a:ext cx="7176089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the </a:t>
            </a:r>
            <a:r>
              <a:rPr lang="en-US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NC AHEC Staff Mailing List</a:t>
            </a:r>
            <a:endParaRPr lang="en-US" sz="5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5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5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 </a:t>
            </a:r>
            <a:r>
              <a:rPr lang="en-US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5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NC AHEC Internal Depository</a:t>
            </a:r>
            <a:endParaRPr lang="en-US" sz="5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C66-FC63-D14B-B2A7-40222F4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773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NC AHEC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C5DC9-5D08-3841-935E-82C4A73D1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4333" y="2015828"/>
            <a:ext cx="8791228" cy="39266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NC AHEC Program is to provide and support educational activities and services with a focus on primary care in rural communities and those with less access to resources to recruit, train, and retain the workforce needed to create a healthy North Carolina.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a state where everyone in North Carolina is healthy and supported by an appropriate and well-trained health workforce that reflects the communities it serves.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A90DE2-C523-A6A9-9EDC-82E15954A833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ABEDF5-32D4-A72D-C488-324A3B86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1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2FA79-F241-EE0B-6C99-D7B7EA4C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2E79A7-AD22-63AC-90BA-EE545EC5E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2496" y="1675227"/>
            <a:ext cx="8339328" cy="48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C66-FC63-D14B-B2A7-40222F4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138"/>
            <a:ext cx="12192000" cy="8773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NC AHEC – CORE STRATEGIES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5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45D597-16F6-3B46-B455-2BF11CB7709B}"/>
              </a:ext>
            </a:extLst>
          </p:cNvPr>
          <p:cNvSpPr txBox="1"/>
          <p:nvPr/>
        </p:nvSpPr>
        <p:spPr>
          <a:xfrm>
            <a:off x="0" y="109746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provides and coordinates services and support to achieve our results.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A5FBDAD-0520-634D-AF7C-385A24B03B2A}"/>
              </a:ext>
            </a:extLst>
          </p:cNvPr>
          <p:cNvGraphicFramePr/>
          <p:nvPr/>
        </p:nvGraphicFramePr>
        <p:xfrm>
          <a:off x="2120900" y="1682930"/>
          <a:ext cx="7950200" cy="37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31AFA5D-9762-A032-698F-86A429ADF9B3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D94F1-BC9D-336F-7879-A5F478258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1B5338D3-25CE-DF40-A8A5-D3B8D47A045E}"/>
              </a:ext>
            </a:extLst>
          </p:cNvPr>
          <p:cNvSpPr/>
          <p:nvPr/>
        </p:nvSpPr>
        <p:spPr>
          <a:xfrm>
            <a:off x="982683" y="2035606"/>
            <a:ext cx="2021306" cy="3489522"/>
          </a:xfrm>
          <a:prstGeom prst="round2SameRect">
            <a:avLst/>
          </a:prstGeom>
          <a:solidFill>
            <a:schemeClr val="bg1"/>
          </a:solidFill>
          <a:ln>
            <a:solidFill>
              <a:srgbClr val="39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A national focus on the health care workforce coincided with a growing effort in NC to establish statewide community training for health professionals and to reverse a trend toward shortages and uneven distribution of primary care physicians in the state’s rural areas.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A7EDC5EE-4146-114E-A7C5-D1693396B425}"/>
              </a:ext>
            </a:extLst>
          </p:cNvPr>
          <p:cNvSpPr/>
          <p:nvPr/>
        </p:nvSpPr>
        <p:spPr>
          <a:xfrm>
            <a:off x="3703032" y="3577352"/>
            <a:ext cx="2021306" cy="1949116"/>
          </a:xfrm>
          <a:prstGeom prst="round2SameRect">
            <a:avLst/>
          </a:prstGeom>
          <a:solidFill>
            <a:schemeClr val="bg1"/>
          </a:solidFill>
          <a:ln>
            <a:solidFill>
              <a:srgbClr val="39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The NC AHEC Program began in 1972 with three AHEC regions under a federal AHEC contract with the UNC Chapel Hill School of Medicine.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E70BDF2-DFB9-BF45-87BB-62B2661A215B}"/>
              </a:ext>
            </a:extLst>
          </p:cNvPr>
          <p:cNvSpPr/>
          <p:nvPr/>
        </p:nvSpPr>
        <p:spPr>
          <a:xfrm>
            <a:off x="6205309" y="3355848"/>
            <a:ext cx="2239378" cy="2198306"/>
          </a:xfrm>
          <a:prstGeom prst="round2SameRect">
            <a:avLst/>
          </a:prstGeom>
          <a:solidFill>
            <a:schemeClr val="bg1"/>
          </a:solidFill>
          <a:ln>
            <a:solidFill>
              <a:srgbClr val="39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The NC General Assembly approved and funded a plan to create a statewide network of nine AHEC regions in partnership with NC medical schools and community hospitals.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C45D7A81-F5EE-8E45-9C68-C9A2FD918B04}"/>
              </a:ext>
            </a:extLst>
          </p:cNvPr>
          <p:cNvSpPr/>
          <p:nvPr/>
        </p:nvSpPr>
        <p:spPr>
          <a:xfrm>
            <a:off x="9143730" y="4471350"/>
            <a:ext cx="2021306" cy="1057798"/>
          </a:xfrm>
          <a:prstGeom prst="round2SameRect">
            <a:avLst/>
          </a:prstGeom>
          <a:solidFill>
            <a:schemeClr val="bg1"/>
          </a:solidFill>
          <a:ln>
            <a:solidFill>
              <a:srgbClr val="394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By 1975, all nine AHECs were operational.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492D03-F090-B844-9596-95F17270C309}"/>
              </a:ext>
            </a:extLst>
          </p:cNvPr>
          <p:cNvCxnSpPr>
            <a:cxnSpLocks/>
          </p:cNvCxnSpPr>
          <p:nvPr/>
        </p:nvCxnSpPr>
        <p:spPr>
          <a:xfrm flipH="1">
            <a:off x="-8683" y="5536085"/>
            <a:ext cx="12192001" cy="0"/>
          </a:xfrm>
          <a:prstGeom prst="line">
            <a:avLst/>
          </a:prstGeom>
          <a:ln w="53975">
            <a:solidFill>
              <a:srgbClr val="97C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CBFC66-FC63-D14B-B2A7-40222F4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666"/>
            <a:ext cx="12192000" cy="13345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NC AHEC – ORIGINATION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2E52FF-D2B1-E441-8D70-BE49EDCF3075}"/>
              </a:ext>
            </a:extLst>
          </p:cNvPr>
          <p:cNvSpPr txBox="1"/>
          <p:nvPr/>
        </p:nvSpPr>
        <p:spPr>
          <a:xfrm>
            <a:off x="3222062" y="1312865"/>
            <a:ext cx="81337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436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 AHEC evolved to leverage NC’s medical schools and community hospitals to respond to national and state concerns with the supply, distribution, retention, and quality of health professionals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29CA44-F2AD-B44F-9E2A-820834B66330}"/>
              </a:ext>
            </a:extLst>
          </p:cNvPr>
          <p:cNvSpPr/>
          <p:nvPr/>
        </p:nvSpPr>
        <p:spPr>
          <a:xfrm>
            <a:off x="764611" y="5286723"/>
            <a:ext cx="1228725" cy="414338"/>
          </a:xfrm>
          <a:prstGeom prst="roundRect">
            <a:avLst/>
          </a:prstGeom>
          <a:solidFill>
            <a:srgbClr val="97C356"/>
          </a:solidFill>
          <a:ln>
            <a:solidFill>
              <a:srgbClr val="97C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1970s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51B46FE-F28A-FD42-BB41-552DB5A688D9}"/>
              </a:ext>
            </a:extLst>
          </p:cNvPr>
          <p:cNvSpPr/>
          <p:nvPr/>
        </p:nvSpPr>
        <p:spPr>
          <a:xfrm>
            <a:off x="8925658" y="5298706"/>
            <a:ext cx="1228725" cy="414338"/>
          </a:xfrm>
          <a:prstGeom prst="roundRect">
            <a:avLst/>
          </a:prstGeom>
          <a:solidFill>
            <a:srgbClr val="BD4D3B"/>
          </a:solidFill>
          <a:ln>
            <a:solidFill>
              <a:srgbClr val="BD4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1975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644415-88F5-454B-BD6D-A4E80CF63671}"/>
              </a:ext>
            </a:extLst>
          </p:cNvPr>
          <p:cNvSpPr/>
          <p:nvPr/>
        </p:nvSpPr>
        <p:spPr>
          <a:xfrm>
            <a:off x="6205309" y="5292579"/>
            <a:ext cx="1228725" cy="414338"/>
          </a:xfrm>
          <a:prstGeom prst="roundRect">
            <a:avLst/>
          </a:prstGeom>
          <a:solidFill>
            <a:srgbClr val="605891"/>
          </a:solidFill>
          <a:ln>
            <a:solidFill>
              <a:srgbClr val="605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1974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3D34B0-B287-2844-A70C-5504C5FDF016}"/>
              </a:ext>
            </a:extLst>
          </p:cNvPr>
          <p:cNvSpPr/>
          <p:nvPr/>
        </p:nvSpPr>
        <p:spPr>
          <a:xfrm>
            <a:off x="3484960" y="5293134"/>
            <a:ext cx="1228725" cy="414338"/>
          </a:xfrm>
          <a:prstGeom prst="roundRect">
            <a:avLst/>
          </a:prstGeom>
          <a:solidFill>
            <a:srgbClr val="448BBB"/>
          </a:solidFill>
          <a:ln>
            <a:solidFill>
              <a:srgbClr val="448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1972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0005A4-440E-B42A-19C6-2B435B159A18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43D26-76B0-F438-A5C5-6EFD03031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88" y="6597013"/>
            <a:ext cx="1616376" cy="2479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D9C071-2D30-13F3-14EA-8B59F02B6936}"/>
              </a:ext>
            </a:extLst>
          </p:cNvPr>
          <p:cNvSpPr/>
          <p:nvPr/>
        </p:nvSpPr>
        <p:spPr>
          <a:xfrm>
            <a:off x="9546335" y="2432303"/>
            <a:ext cx="1662981" cy="12926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201D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Dr. </a:t>
            </a:r>
            <a:r>
              <a:rPr lang="en-US" sz="1200" u="sng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Cutchin</a:t>
            </a:r>
            <a:r>
              <a:rPr lang="en-US" sz="1200" u="sng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AHEC’s History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4E5A35-1582-1F1E-7CFC-CC9775F01079}"/>
              </a:ext>
            </a:extLst>
          </p:cNvPr>
          <p:cNvSpPr/>
          <p:nvPr/>
        </p:nvSpPr>
        <p:spPr>
          <a:xfrm>
            <a:off x="2377440" y="5909610"/>
            <a:ext cx="7269480" cy="414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AHECs across the country in other states- to find out more about national efforts visit 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NAO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5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AB5A1D-BB12-564D-BF1B-3738C9A60BDB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7114D6-8928-E847-A10F-3EBEC571150A}"/>
              </a:ext>
            </a:extLst>
          </p:cNvPr>
          <p:cNvSpPr txBox="1">
            <a:spLocks/>
          </p:cNvSpPr>
          <p:nvPr/>
        </p:nvSpPr>
        <p:spPr>
          <a:xfrm>
            <a:off x="812075" y="353953"/>
            <a:ext cx="10543784" cy="877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REGIONAL AHECS – GOVERNANCE &amp; EXPENDITURES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244DD6-4140-0F44-9D85-02E2DD509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81851"/>
              </p:ext>
            </p:extLst>
          </p:nvPr>
        </p:nvGraphicFramePr>
        <p:xfrm>
          <a:off x="3154059" y="1407558"/>
          <a:ext cx="6085114" cy="460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228">
                  <a:extLst>
                    <a:ext uri="{9D8B030D-6E8A-4147-A177-3AD203B41FA5}">
                      <a16:colId xmlns:a16="http://schemas.microsoft.com/office/drawing/2014/main" val="3939990181"/>
                    </a:ext>
                  </a:extLst>
                </a:gridCol>
                <a:gridCol w="3764886">
                  <a:extLst>
                    <a:ext uri="{9D8B030D-6E8A-4147-A177-3AD203B41FA5}">
                      <a16:colId xmlns:a16="http://schemas.microsoft.com/office/drawing/2014/main" val="3895407374"/>
                    </a:ext>
                  </a:extLst>
                </a:gridCol>
              </a:tblGrid>
              <a:tr h="521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AHEC</a:t>
                      </a:r>
                    </a:p>
                  </a:txBody>
                  <a:tcPr anchor="ctr">
                    <a:solidFill>
                      <a:srgbClr val="394B5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501(c)(3) or Contractual Agreement</a:t>
                      </a:r>
                    </a:p>
                  </a:txBody>
                  <a:tcPr anchor="ctr">
                    <a:solidFill>
                      <a:srgbClr val="394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4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Area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501(c)(3)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96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Eastern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501(c)(3)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85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Piedmont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Moses H. Cone Memorial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6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501(c)(3)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2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Wake Forest University Health Sciences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6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Novant Health New Hanover Regional Medical Center, LLC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84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 Piedmont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Wake Forest University Health Sciences/Atrium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59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Southern 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501(c)(3)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5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WakeMed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Duke AHEC Program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Supports Southern Regional AHEC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3715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DA5298-D2E1-2941-23C3-0285F3161413}"/>
              </a:ext>
            </a:extLst>
          </p:cNvPr>
          <p:cNvSpPr/>
          <p:nvPr/>
        </p:nvSpPr>
        <p:spPr>
          <a:xfrm>
            <a:off x="0" y="6437968"/>
            <a:ext cx="12192000" cy="520976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EC436-7604-E9C3-370D-288ECA271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5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FC66-FC63-D14B-B2A7-40222F41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9693"/>
            <a:ext cx="12192000" cy="8882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Futura" panose="020B0602020204020303" pitchFamily="34" charset="-79"/>
                <a:ea typeface="Open Sans" panose="020B0606030504020204" pitchFamily="34" charset="0"/>
                <a:cs typeface="Futura" panose="020B0602020204020303" pitchFamily="34" charset="-79"/>
              </a:rPr>
              <a:t>NC AHEC PROGRAM – STATE FUNDING EXPENSES, FY23</a:t>
            </a:r>
            <a:b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24EB3-9DFA-1F45-8730-6157E63FBD97}"/>
              </a:ext>
            </a:extLst>
          </p:cNvPr>
          <p:cNvSpPr txBox="1"/>
          <p:nvPr/>
        </p:nvSpPr>
        <p:spPr>
          <a:xfrm>
            <a:off x="11355859" y="6339015"/>
            <a:ext cx="69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C55B7D5-6BB8-524C-97A8-739320A73C83}" type="slidenum">
              <a:rPr lang="en-US" sz="1400" b="1" smtClean="0">
                <a:solidFill>
                  <a:schemeClr val="bg1"/>
                </a:solidFill>
              </a:rPr>
              <a:pPr algn="r"/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EC04D89-4971-5942-8DF3-2960B48F6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454291"/>
              </p:ext>
            </p:extLst>
          </p:nvPr>
        </p:nvGraphicFramePr>
        <p:xfrm>
          <a:off x="1828799" y="1391639"/>
          <a:ext cx="8534401" cy="468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C1CB192-B6A8-544B-A545-AA8A47C4A910}"/>
              </a:ext>
            </a:extLst>
          </p:cNvPr>
          <p:cNvSpPr/>
          <p:nvPr/>
        </p:nvSpPr>
        <p:spPr>
          <a:xfrm>
            <a:off x="0" y="104237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NC AHEC Expenditure = $48,730,103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7BA97-EF94-82EB-91E9-BCD30376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630" y="6610090"/>
            <a:ext cx="1616376" cy="247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7A2E2-C7FB-3DB8-8654-EEB2A876D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30" y="6610090"/>
            <a:ext cx="1616376" cy="2479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EA1B3E-0C04-2195-1090-D11D7EB0B614}"/>
              </a:ext>
            </a:extLst>
          </p:cNvPr>
          <p:cNvSpPr/>
          <p:nvPr/>
        </p:nvSpPr>
        <p:spPr>
          <a:xfrm>
            <a:off x="0" y="6339015"/>
            <a:ext cx="12192000" cy="619929"/>
          </a:xfrm>
          <a:prstGeom prst="rect">
            <a:avLst/>
          </a:prstGeom>
          <a:solidFill>
            <a:srgbClr val="004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D3E5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87CE3E-980E-AE0F-C002-01DD253F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30" y="6550224"/>
            <a:ext cx="1616376" cy="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1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1820-09DD-C043-BF1C-A530C9BAF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256" y="683194"/>
            <a:ext cx="10989746" cy="130120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Operating More Like A System</a:t>
            </a:r>
            <a:br>
              <a:rPr lang="en-US" sz="3600" b="1" dirty="0">
                <a:latin typeface="+mn-lt"/>
                <a:ea typeface="Roboto Slab" pitchFamily="2" charset="0"/>
                <a:cs typeface="Arial" panose="020B0604020202020204" pitchFamily="34" charset="0"/>
              </a:rPr>
            </a:br>
            <a:br>
              <a:rPr lang="en-US" sz="2800" b="1" dirty="0">
                <a:latin typeface="+mn-lt"/>
                <a:ea typeface="Roboto Slab" pitchFamily="2" charset="0"/>
                <a:cs typeface="Arial" panose="020B0604020202020204" pitchFamily="34" charset="0"/>
              </a:rPr>
            </a:br>
            <a:endParaRPr lang="en-US" sz="2800" dirty="0">
              <a:latin typeface="+mn-lt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76E642-927F-3D49-BF6D-CE8B4D2ADF22}"/>
              </a:ext>
            </a:extLst>
          </p:cNvPr>
          <p:cNvSpPr/>
          <p:nvPr/>
        </p:nvSpPr>
        <p:spPr>
          <a:xfrm>
            <a:off x="0" y="6153665"/>
            <a:ext cx="12192000" cy="704335"/>
          </a:xfrm>
          <a:prstGeom prst="rect">
            <a:avLst/>
          </a:prstGeom>
          <a:solidFill>
            <a:srgbClr val="394B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90E26-CE71-FB49-7929-4F738127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97" y="6380275"/>
            <a:ext cx="1637265" cy="251114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7C68017-CC55-1B5A-0B19-1F0263A419E2}"/>
              </a:ext>
            </a:extLst>
          </p:cNvPr>
          <p:cNvSpPr/>
          <p:nvPr/>
        </p:nvSpPr>
        <p:spPr>
          <a:xfrm>
            <a:off x="566113" y="2031803"/>
            <a:ext cx="1930400" cy="202184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06199-7B35-B6EF-9615-C6B055F37422}"/>
              </a:ext>
            </a:extLst>
          </p:cNvPr>
          <p:cNvSpPr txBox="1"/>
          <p:nvPr/>
        </p:nvSpPr>
        <p:spPr>
          <a:xfrm>
            <a:off x="902472" y="2457947"/>
            <a:ext cx="1320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use of state funds:  5-year operating contract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14DFD7B-8A1F-7B46-BB70-6498E20244A3}"/>
              </a:ext>
            </a:extLst>
          </p:cNvPr>
          <p:cNvSpPr/>
          <p:nvPr/>
        </p:nvSpPr>
        <p:spPr>
          <a:xfrm>
            <a:off x="2747664" y="2031803"/>
            <a:ext cx="1930400" cy="202184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83D33D6-B7B5-817E-A8EB-9C0338C5CB7C}"/>
              </a:ext>
            </a:extLst>
          </p:cNvPr>
          <p:cNvSpPr/>
          <p:nvPr/>
        </p:nvSpPr>
        <p:spPr>
          <a:xfrm>
            <a:off x="4929215" y="2038849"/>
            <a:ext cx="1930400" cy="202184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63EE-45BA-BA33-4C47-ADF843486A7C}"/>
              </a:ext>
            </a:extLst>
          </p:cNvPr>
          <p:cNvSpPr txBox="1"/>
          <p:nvPr/>
        </p:nvSpPr>
        <p:spPr>
          <a:xfrm>
            <a:off x="3093003" y="2474893"/>
            <a:ext cx="1137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work:  Annual Work Statement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7742582-8176-88EA-28E7-8624D88CA612}"/>
              </a:ext>
            </a:extLst>
          </p:cNvPr>
          <p:cNvSpPr/>
          <p:nvPr/>
        </p:nvSpPr>
        <p:spPr>
          <a:xfrm>
            <a:off x="7079984" y="2031803"/>
            <a:ext cx="1930400" cy="202184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461CA-4055-4A32-85D0-4A62C89D1380}"/>
              </a:ext>
            </a:extLst>
          </p:cNvPr>
          <p:cNvSpPr txBox="1"/>
          <p:nvPr/>
        </p:nvSpPr>
        <p:spPr>
          <a:xfrm>
            <a:off x="5175193" y="2457947"/>
            <a:ext cx="130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the work: Performance Measures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3FBAF-F2DC-52D9-C883-B138D8B889D1}"/>
              </a:ext>
            </a:extLst>
          </p:cNvPr>
          <p:cNvSpPr txBox="1"/>
          <p:nvPr/>
        </p:nvSpPr>
        <p:spPr>
          <a:xfrm>
            <a:off x="9444336" y="2340864"/>
            <a:ext cx="1494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finances and the work:  Unallocated funds &amp; Budget Guidelines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DE44EA1-1B40-17DC-7E06-C92829A2CB11}"/>
              </a:ext>
            </a:extLst>
          </p:cNvPr>
          <p:cNvSpPr/>
          <p:nvPr/>
        </p:nvSpPr>
        <p:spPr>
          <a:xfrm>
            <a:off x="9269032" y="2038849"/>
            <a:ext cx="1930400" cy="2021840"/>
          </a:xfrm>
          <a:prstGeom prst="frame">
            <a:avLst>
              <a:gd name="adj1" fmla="val 1134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97D2F-4F92-F68E-6872-5CD6588F55FD}"/>
              </a:ext>
            </a:extLst>
          </p:cNvPr>
          <p:cNvSpPr txBox="1"/>
          <p:nvPr/>
        </p:nvSpPr>
        <p:spPr>
          <a:xfrm>
            <a:off x="7370956" y="2464993"/>
            <a:ext cx="1259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work:  RBA and our Strategic Plan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770F80-C555-A887-6A36-8D0E6DC5B9AB}"/>
              </a:ext>
            </a:extLst>
          </p:cNvPr>
          <p:cNvSpPr txBox="1"/>
          <p:nvPr/>
        </p:nvSpPr>
        <p:spPr>
          <a:xfrm>
            <a:off x="692093" y="4472741"/>
            <a:ext cx="73260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positions us to: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respond to opportunities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gaps and opportunities for alignment and efficiency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need for additional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CC980E-7AEA-1255-E961-1B9DFAC1AC64}"/>
              </a:ext>
            </a:extLst>
          </p:cNvPr>
          <p:cNvSpPr/>
          <p:nvPr/>
        </p:nvSpPr>
        <p:spPr>
          <a:xfrm>
            <a:off x="9363456" y="4727448"/>
            <a:ext cx="1835976" cy="12226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FY23-25 </a:t>
            </a:r>
          </a:p>
          <a:p>
            <a:pPr algn="ctr"/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 Plan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1571</Words>
  <Application>Microsoft Office PowerPoint</Application>
  <PresentationFormat>Widescreen</PresentationFormat>
  <Paragraphs>381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Franklin Gothic Demi Cond</vt:lpstr>
      <vt:lpstr>Futura</vt:lpstr>
      <vt:lpstr>Inter</vt:lpstr>
      <vt:lpstr>Open Sans</vt:lpstr>
      <vt:lpstr>Open Sans Light</vt:lpstr>
      <vt:lpstr>Raleway</vt:lpstr>
      <vt:lpstr>Roboto Slab</vt:lpstr>
      <vt:lpstr>Times New Roman</vt:lpstr>
      <vt:lpstr>Wingdings</vt:lpstr>
      <vt:lpstr>Office Theme</vt:lpstr>
      <vt:lpstr>PowerPoint Presentation</vt:lpstr>
      <vt:lpstr>NC AHEC Overview</vt:lpstr>
      <vt:lpstr>NC AHEC</vt:lpstr>
      <vt:lpstr>NC AHEC MAP</vt:lpstr>
      <vt:lpstr>NC AHEC – CORE STRATEGIES</vt:lpstr>
      <vt:lpstr>NC AHEC – ORIGINATION</vt:lpstr>
      <vt:lpstr>PowerPoint Presentation</vt:lpstr>
      <vt:lpstr>NC AHEC PROGRAM – STATE FUNDING EXPENSES, FY23 </vt:lpstr>
      <vt:lpstr>Operating More Like A System  </vt:lpstr>
      <vt:lpstr>Infusing Results-Based Accountability (RBA) Concepts in NC AHEC</vt:lpstr>
      <vt:lpstr>NC AHEC – CORE SERVICE LINES</vt:lpstr>
      <vt:lpstr>PRACTICE SUPPORT</vt:lpstr>
      <vt:lpstr>PowerPoint Presentation</vt:lpstr>
      <vt:lpstr>Practice Support</vt:lpstr>
      <vt:lpstr>PowerPoint Presentation</vt:lpstr>
      <vt:lpstr>PowerPoint Presentation</vt:lpstr>
      <vt:lpstr>Practice Support Team</vt:lpstr>
      <vt:lpstr>Practice Support Services</vt:lpstr>
      <vt:lpstr>NC AHEC Practice Support Covers 1,067 Practices Serving  100 Counties</vt:lpstr>
      <vt:lpstr>Practice Satisfaction Surveys Report Strong User Experience with AHEC Coaches</vt:lpstr>
      <vt:lpstr>Want to Learn More?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Harwood, Angela Taylor</dc:creator>
  <cp:keywords/>
  <dc:description/>
  <cp:lastModifiedBy>Martinez Lotz, Lisi</cp:lastModifiedBy>
  <cp:revision>173</cp:revision>
  <cp:lastPrinted>2018-08-30T19:22:46Z</cp:lastPrinted>
  <dcterms:created xsi:type="dcterms:W3CDTF">2018-04-10T16:00:21Z</dcterms:created>
  <dcterms:modified xsi:type="dcterms:W3CDTF">2024-01-22T21:29:45Z</dcterms:modified>
  <cp:category/>
</cp:coreProperties>
</file>