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7" r:id="rId2"/>
  </p:sldMasterIdLst>
  <p:notesMasterIdLst>
    <p:notesMasterId r:id="rId53"/>
  </p:notesMasterIdLst>
  <p:sldIdLst>
    <p:sldId id="657" r:id="rId3"/>
    <p:sldId id="658" r:id="rId4"/>
    <p:sldId id="691" r:id="rId5"/>
    <p:sldId id="649" r:id="rId6"/>
    <p:sldId id="701" r:id="rId7"/>
    <p:sldId id="710" r:id="rId8"/>
    <p:sldId id="672" r:id="rId9"/>
    <p:sldId id="711" r:id="rId10"/>
    <p:sldId id="712" r:id="rId11"/>
    <p:sldId id="713" r:id="rId12"/>
    <p:sldId id="714" r:id="rId13"/>
    <p:sldId id="261" r:id="rId14"/>
    <p:sldId id="706" r:id="rId15"/>
    <p:sldId id="257" r:id="rId16"/>
    <p:sldId id="258" r:id="rId17"/>
    <p:sldId id="600" r:id="rId18"/>
    <p:sldId id="707" r:id="rId19"/>
    <p:sldId id="708" r:id="rId20"/>
    <p:sldId id="709" r:id="rId21"/>
    <p:sldId id="259" r:id="rId22"/>
    <p:sldId id="260" r:id="rId23"/>
    <p:sldId id="704" r:id="rId24"/>
    <p:sldId id="608" r:id="rId25"/>
    <p:sldId id="299" r:id="rId26"/>
    <p:sldId id="586" r:id="rId27"/>
    <p:sldId id="700" r:id="rId28"/>
    <p:sldId id="269" r:id="rId29"/>
    <p:sldId id="664" r:id="rId30"/>
    <p:sldId id="705" r:id="rId31"/>
    <p:sldId id="256" r:id="rId32"/>
    <p:sldId id="703" r:id="rId33"/>
    <p:sldId id="652" r:id="rId34"/>
    <p:sldId id="267" r:id="rId35"/>
    <p:sldId id="660" r:id="rId36"/>
    <p:sldId id="673" r:id="rId37"/>
    <p:sldId id="623" r:id="rId38"/>
    <p:sldId id="624" r:id="rId39"/>
    <p:sldId id="625" r:id="rId40"/>
    <p:sldId id="626" r:id="rId41"/>
    <p:sldId id="627" r:id="rId42"/>
    <p:sldId id="628" r:id="rId43"/>
    <p:sldId id="629" r:id="rId44"/>
    <p:sldId id="630" r:id="rId45"/>
    <p:sldId id="631" r:id="rId46"/>
    <p:sldId id="632" r:id="rId47"/>
    <p:sldId id="633" r:id="rId48"/>
    <p:sldId id="634" r:id="rId49"/>
    <p:sldId id="635" r:id="rId50"/>
    <p:sldId id="636" r:id="rId51"/>
    <p:sldId id="650" r:id="rId52"/>
  </p:sldIdLst>
  <p:sldSz cx="12192000" cy="6858000"/>
  <p:notesSz cx="7077075" cy="9363075"/>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p:defaultTextStyle>
  <p:extLst>
    <p:ext uri="{521415D9-36F7-43E2-AB2F-B90AF26B5E84}">
      <p14:sectionLst xmlns:p14="http://schemas.microsoft.com/office/powerpoint/2010/main">
        <p14:section name="Default Section" id="{F4955753-C45B-4F5D-9E0F-36FC65298905}">
          <p14:sldIdLst>
            <p14:sldId id="657"/>
            <p14:sldId id="658"/>
            <p14:sldId id="691"/>
            <p14:sldId id="649"/>
            <p14:sldId id="701"/>
            <p14:sldId id="710"/>
            <p14:sldId id="672"/>
            <p14:sldId id="711"/>
            <p14:sldId id="712"/>
            <p14:sldId id="713"/>
            <p14:sldId id="714"/>
            <p14:sldId id="261"/>
            <p14:sldId id="706"/>
            <p14:sldId id="257"/>
            <p14:sldId id="258"/>
            <p14:sldId id="600"/>
            <p14:sldId id="707"/>
            <p14:sldId id="708"/>
            <p14:sldId id="709"/>
            <p14:sldId id="259"/>
            <p14:sldId id="260"/>
            <p14:sldId id="704"/>
            <p14:sldId id="608"/>
            <p14:sldId id="299"/>
            <p14:sldId id="586"/>
            <p14:sldId id="700"/>
            <p14:sldId id="269"/>
            <p14:sldId id="664"/>
            <p14:sldId id="705"/>
            <p14:sldId id="256"/>
            <p14:sldId id="703"/>
            <p14:sldId id="652"/>
            <p14:sldId id="267"/>
            <p14:sldId id="660"/>
            <p14:sldId id="673"/>
            <p14:sldId id="623"/>
            <p14:sldId id="624"/>
            <p14:sldId id="625"/>
            <p14:sldId id="626"/>
            <p14:sldId id="627"/>
            <p14:sldId id="628"/>
            <p14:sldId id="629"/>
            <p14:sldId id="630"/>
            <p14:sldId id="631"/>
            <p14:sldId id="632"/>
            <p14:sldId id="633"/>
            <p14:sldId id="634"/>
            <p14:sldId id="635"/>
            <p14:sldId id="636"/>
            <p14:sldId id="650"/>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409ED"/>
    <a:srgbClr val="1C07B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a:tcStyle>
        <a:tcBdr/>
        <a:fill>
          <a:solidFill>
            <a:srgbClr val="E8EBF5"/>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7180" autoAdjust="0"/>
    <p:restoredTop sz="94660"/>
  </p:normalViewPr>
  <p:slideViewPr>
    <p:cSldViewPr snapToGrid="0">
      <p:cViewPr varScale="1">
        <p:scale>
          <a:sx n="103" d="100"/>
          <a:sy n="103" d="100"/>
        </p:scale>
        <p:origin x="132"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notesMaster" Target="notesMasters/notesMaster1.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ableStyles" Target="tableStyle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s>
</file>

<file path=ppt/diagrams/_rels/data1.xml.rels><?xml version="1.0" encoding="UTF-8" standalone="yes"?>
<Relationships xmlns="http://schemas.openxmlformats.org/package/2006/relationships"><Relationship Id="rId1" Type="http://schemas.openxmlformats.org/officeDocument/2006/relationships/hyperlink" Target="https://scoutingevent.com/082-68339" TargetMode="External"/></Relationships>
</file>

<file path=ppt/diagrams/_rels/drawing1.xml.rels><?xml version="1.0" encoding="UTF-8" standalone="yes"?>
<Relationships xmlns="http://schemas.openxmlformats.org/package/2006/relationships"><Relationship Id="rId1" Type="http://schemas.openxmlformats.org/officeDocument/2006/relationships/hyperlink" Target="https://scoutingevent.com/082-68339" TargetMode="Externa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2C81DA4-6EAF-4BD6-8614-AE02B023FC3E}"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A5BC409C-E519-4905-8508-ADF4D4AFD8EB}">
      <dgm:prSet/>
      <dgm:spPr/>
      <dgm:t>
        <a:bodyPr/>
        <a:lstStyle/>
        <a:p>
          <a:r>
            <a:rPr lang="en-US" b="1" dirty="0">
              <a:solidFill>
                <a:schemeClr val="bg2">
                  <a:lumMod val="10000"/>
                </a:schemeClr>
              </a:solidFill>
            </a:rPr>
            <a:t>8/26 &amp; 8/27/2023 (Snyder &amp; Riley’s Lock)</a:t>
          </a:r>
        </a:p>
      </dgm:t>
    </dgm:pt>
    <dgm:pt modelId="{F2D167B9-8443-42BA-8E08-FC650D586A44}" type="parTrans" cxnId="{1FD1DCF7-265B-4628-9EC2-904877A4E992}">
      <dgm:prSet/>
      <dgm:spPr/>
      <dgm:t>
        <a:bodyPr/>
        <a:lstStyle/>
        <a:p>
          <a:endParaRPr lang="en-US"/>
        </a:p>
      </dgm:t>
    </dgm:pt>
    <dgm:pt modelId="{7A00241F-4A1A-46C3-AADA-5C33B5DF0995}" type="sibTrans" cxnId="{1FD1DCF7-265B-4628-9EC2-904877A4E992}">
      <dgm:prSet/>
      <dgm:spPr/>
      <dgm:t>
        <a:bodyPr/>
        <a:lstStyle/>
        <a:p>
          <a:endParaRPr lang="en-US"/>
        </a:p>
      </dgm:t>
    </dgm:pt>
    <dgm:pt modelId="{CB8D5F26-B8D4-4BB5-A8B3-99778F7D735D}">
      <dgm:prSet/>
      <dgm:spPr/>
      <dgm:t>
        <a:bodyPr/>
        <a:lstStyle/>
        <a:p>
          <a:r>
            <a:rPr lang="en-US" dirty="0">
              <a:solidFill>
                <a:srgbClr val="1C07B9"/>
              </a:solidFill>
              <a:hlinkClick xmlns:r="http://schemas.openxmlformats.org/officeDocument/2006/relationships" r:id="rId1">
                <a:extLst>
                  <a:ext uri="{A12FA001-AC4F-418D-AE19-62706E023703}">
                    <ahyp:hlinkClr xmlns:ahyp="http://schemas.microsoft.com/office/drawing/2018/hyperlinkcolor" val="tx"/>
                  </a:ext>
                </a:extLst>
              </a:hlinkClick>
            </a:rPr>
            <a:t>https://scoutingevent.com/082-68339</a:t>
          </a:r>
          <a:endParaRPr lang="en-US" dirty="0">
            <a:solidFill>
              <a:srgbClr val="1C07B9"/>
            </a:solidFill>
          </a:endParaRPr>
        </a:p>
      </dgm:t>
    </dgm:pt>
    <dgm:pt modelId="{D8189B12-1C86-43EA-AD28-88AB71B0DCCF}" type="parTrans" cxnId="{2DD8E44E-5DBF-4FEC-96C0-796A4911E9E7}">
      <dgm:prSet/>
      <dgm:spPr/>
      <dgm:t>
        <a:bodyPr/>
        <a:lstStyle/>
        <a:p>
          <a:endParaRPr lang="en-US"/>
        </a:p>
      </dgm:t>
    </dgm:pt>
    <dgm:pt modelId="{3C3C1140-E3AC-4B8D-B7F2-D937E436B2A9}" type="sibTrans" cxnId="{2DD8E44E-5DBF-4FEC-96C0-796A4911E9E7}">
      <dgm:prSet/>
      <dgm:spPr/>
      <dgm:t>
        <a:bodyPr/>
        <a:lstStyle/>
        <a:p>
          <a:endParaRPr lang="en-US"/>
        </a:p>
      </dgm:t>
    </dgm:pt>
    <dgm:pt modelId="{5595300D-6D4E-4ADA-ABF2-5AC84068FED6}">
      <dgm:prSet/>
      <dgm:spPr/>
      <dgm:t>
        <a:bodyPr/>
        <a:lstStyle/>
        <a:p>
          <a:r>
            <a:rPr lang="en-US" dirty="0">
              <a:solidFill>
                <a:schemeClr val="bg2">
                  <a:lumMod val="10000"/>
                </a:schemeClr>
              </a:solidFill>
            </a:rPr>
            <a:t>Up to 12 attendees (adults only)</a:t>
          </a:r>
        </a:p>
      </dgm:t>
    </dgm:pt>
    <dgm:pt modelId="{BB4DE774-AF95-4582-A551-C934C3576FE3}" type="parTrans" cxnId="{4CC8E5D3-8727-4CE7-B5EC-93DE3ACE9DAC}">
      <dgm:prSet/>
      <dgm:spPr/>
      <dgm:t>
        <a:bodyPr/>
        <a:lstStyle/>
        <a:p>
          <a:endParaRPr lang="en-US"/>
        </a:p>
      </dgm:t>
    </dgm:pt>
    <dgm:pt modelId="{7EF00852-E301-45E7-9CF4-0D06C0F3C0A0}" type="sibTrans" cxnId="{4CC8E5D3-8727-4CE7-B5EC-93DE3ACE9DAC}">
      <dgm:prSet/>
      <dgm:spPr/>
      <dgm:t>
        <a:bodyPr/>
        <a:lstStyle/>
        <a:p>
          <a:endParaRPr lang="en-US"/>
        </a:p>
      </dgm:t>
    </dgm:pt>
    <dgm:pt modelId="{DCE03071-4229-4A23-916C-D595890AE835}">
      <dgm:prSet/>
      <dgm:spPr/>
      <dgm:t>
        <a:bodyPr/>
        <a:lstStyle/>
        <a:p>
          <a:r>
            <a:rPr lang="en-US" dirty="0">
              <a:solidFill>
                <a:schemeClr val="bg2">
                  <a:lumMod val="10000"/>
                </a:schemeClr>
              </a:solidFill>
            </a:rPr>
            <a:t>Offered Spring &amp; Fall</a:t>
          </a:r>
        </a:p>
      </dgm:t>
    </dgm:pt>
    <dgm:pt modelId="{588467CA-426B-467A-9E73-427E5160DBFA}" type="parTrans" cxnId="{27FD65B3-58FD-4692-9DCB-B553648A0818}">
      <dgm:prSet/>
      <dgm:spPr/>
      <dgm:t>
        <a:bodyPr/>
        <a:lstStyle/>
        <a:p>
          <a:endParaRPr lang="en-US"/>
        </a:p>
      </dgm:t>
    </dgm:pt>
    <dgm:pt modelId="{3C9E2D44-7490-48AF-A407-3604EA4E100F}" type="sibTrans" cxnId="{27FD65B3-58FD-4692-9DCB-B553648A0818}">
      <dgm:prSet/>
      <dgm:spPr/>
      <dgm:t>
        <a:bodyPr/>
        <a:lstStyle/>
        <a:p>
          <a:endParaRPr lang="en-US"/>
        </a:p>
      </dgm:t>
    </dgm:pt>
    <dgm:pt modelId="{3428D8AB-B06E-47DF-89E3-597FCC57F868}">
      <dgm:prSet/>
      <dgm:spPr/>
      <dgm:t>
        <a:bodyPr/>
        <a:lstStyle/>
        <a:p>
          <a:r>
            <a:rPr lang="en-US" dirty="0">
              <a:solidFill>
                <a:schemeClr val="bg2">
                  <a:lumMod val="10000"/>
                </a:schemeClr>
              </a:solidFill>
            </a:rPr>
            <a:t>Covers the Basics of Whitewater Canoeing</a:t>
          </a:r>
        </a:p>
      </dgm:t>
    </dgm:pt>
    <dgm:pt modelId="{27C22878-79FA-4E0D-8445-F69EC44EEC0B}" type="parTrans" cxnId="{36867BE9-20CB-4260-AD63-F04DA018FB88}">
      <dgm:prSet/>
      <dgm:spPr/>
      <dgm:t>
        <a:bodyPr/>
        <a:lstStyle/>
        <a:p>
          <a:endParaRPr lang="en-US"/>
        </a:p>
      </dgm:t>
    </dgm:pt>
    <dgm:pt modelId="{4B5792BA-6ECB-4DC4-A862-DC0680638744}" type="sibTrans" cxnId="{36867BE9-20CB-4260-AD63-F04DA018FB88}">
      <dgm:prSet/>
      <dgm:spPr/>
      <dgm:t>
        <a:bodyPr/>
        <a:lstStyle/>
        <a:p>
          <a:endParaRPr lang="en-US"/>
        </a:p>
      </dgm:t>
    </dgm:pt>
    <dgm:pt modelId="{9E26FD08-7498-2A43-9AD2-BBFE67753CD6}" type="pres">
      <dgm:prSet presAssocID="{82C81DA4-6EAF-4BD6-8614-AE02B023FC3E}" presName="linear" presStyleCnt="0">
        <dgm:presLayoutVars>
          <dgm:animLvl val="lvl"/>
          <dgm:resizeHandles val="exact"/>
        </dgm:presLayoutVars>
      </dgm:prSet>
      <dgm:spPr/>
    </dgm:pt>
    <dgm:pt modelId="{A3EE6750-AF08-FE48-8062-C94F6DCE59A5}" type="pres">
      <dgm:prSet presAssocID="{A5BC409C-E519-4905-8508-ADF4D4AFD8EB}" presName="parentText" presStyleLbl="node1" presStyleIdx="0" presStyleCnt="5">
        <dgm:presLayoutVars>
          <dgm:chMax val="0"/>
          <dgm:bulletEnabled val="1"/>
        </dgm:presLayoutVars>
      </dgm:prSet>
      <dgm:spPr/>
    </dgm:pt>
    <dgm:pt modelId="{0EEAE369-3612-C146-A656-246A89C00649}" type="pres">
      <dgm:prSet presAssocID="{7A00241F-4A1A-46C3-AADA-5C33B5DF0995}" presName="spacer" presStyleCnt="0"/>
      <dgm:spPr/>
    </dgm:pt>
    <dgm:pt modelId="{5C2EA348-3285-DC4B-B62A-F44B68C8FBD2}" type="pres">
      <dgm:prSet presAssocID="{CB8D5F26-B8D4-4BB5-A8B3-99778F7D735D}" presName="parentText" presStyleLbl="node1" presStyleIdx="1" presStyleCnt="5">
        <dgm:presLayoutVars>
          <dgm:chMax val="0"/>
          <dgm:bulletEnabled val="1"/>
        </dgm:presLayoutVars>
      </dgm:prSet>
      <dgm:spPr/>
    </dgm:pt>
    <dgm:pt modelId="{5FE24475-D560-BA4A-A636-032EF2E781BC}" type="pres">
      <dgm:prSet presAssocID="{3C3C1140-E3AC-4B8D-B7F2-D937E436B2A9}" presName="spacer" presStyleCnt="0"/>
      <dgm:spPr/>
    </dgm:pt>
    <dgm:pt modelId="{5AFD1B4E-9611-F04D-BB0E-8C25DEC6B4E6}" type="pres">
      <dgm:prSet presAssocID="{5595300D-6D4E-4ADA-ABF2-5AC84068FED6}" presName="parentText" presStyleLbl="node1" presStyleIdx="2" presStyleCnt="5">
        <dgm:presLayoutVars>
          <dgm:chMax val="0"/>
          <dgm:bulletEnabled val="1"/>
        </dgm:presLayoutVars>
      </dgm:prSet>
      <dgm:spPr/>
    </dgm:pt>
    <dgm:pt modelId="{45F1BF56-F60E-934E-9A71-B2609741980B}" type="pres">
      <dgm:prSet presAssocID="{7EF00852-E301-45E7-9CF4-0D06C0F3C0A0}" presName="spacer" presStyleCnt="0"/>
      <dgm:spPr/>
    </dgm:pt>
    <dgm:pt modelId="{780F0E94-3446-B848-B4A6-7945A62B0D69}" type="pres">
      <dgm:prSet presAssocID="{DCE03071-4229-4A23-916C-D595890AE835}" presName="parentText" presStyleLbl="node1" presStyleIdx="3" presStyleCnt="5">
        <dgm:presLayoutVars>
          <dgm:chMax val="0"/>
          <dgm:bulletEnabled val="1"/>
        </dgm:presLayoutVars>
      </dgm:prSet>
      <dgm:spPr/>
    </dgm:pt>
    <dgm:pt modelId="{74FA3F70-8AB1-5646-92C4-31B5F3B53709}" type="pres">
      <dgm:prSet presAssocID="{3C9E2D44-7490-48AF-A407-3604EA4E100F}" presName="spacer" presStyleCnt="0"/>
      <dgm:spPr/>
    </dgm:pt>
    <dgm:pt modelId="{3297678D-3C82-AD4A-94C6-4ABDCD9DB48F}" type="pres">
      <dgm:prSet presAssocID="{3428D8AB-B06E-47DF-89E3-597FCC57F868}" presName="parentText" presStyleLbl="node1" presStyleIdx="4" presStyleCnt="5">
        <dgm:presLayoutVars>
          <dgm:chMax val="0"/>
          <dgm:bulletEnabled val="1"/>
        </dgm:presLayoutVars>
      </dgm:prSet>
      <dgm:spPr/>
    </dgm:pt>
  </dgm:ptLst>
  <dgm:cxnLst>
    <dgm:cxn modelId="{1B014B0B-1D22-4944-BED9-FCEA55133D8C}" type="presOf" srcId="{CB8D5F26-B8D4-4BB5-A8B3-99778F7D735D}" destId="{5C2EA348-3285-DC4B-B62A-F44B68C8FBD2}" srcOrd="0" destOrd="0" presId="urn:microsoft.com/office/officeart/2005/8/layout/vList2"/>
    <dgm:cxn modelId="{B0343314-808E-B941-BC4C-29F45BC75D97}" type="presOf" srcId="{3428D8AB-B06E-47DF-89E3-597FCC57F868}" destId="{3297678D-3C82-AD4A-94C6-4ABDCD9DB48F}" srcOrd="0" destOrd="0" presId="urn:microsoft.com/office/officeart/2005/8/layout/vList2"/>
    <dgm:cxn modelId="{C9DC6B29-BBBB-284C-97E8-62B691361DA0}" type="presOf" srcId="{DCE03071-4229-4A23-916C-D595890AE835}" destId="{780F0E94-3446-B848-B4A6-7945A62B0D69}" srcOrd="0" destOrd="0" presId="urn:microsoft.com/office/officeart/2005/8/layout/vList2"/>
    <dgm:cxn modelId="{DF917E6C-74EE-CF42-9B27-6D91006B9395}" type="presOf" srcId="{A5BC409C-E519-4905-8508-ADF4D4AFD8EB}" destId="{A3EE6750-AF08-FE48-8062-C94F6DCE59A5}" srcOrd="0" destOrd="0" presId="urn:microsoft.com/office/officeart/2005/8/layout/vList2"/>
    <dgm:cxn modelId="{2DD8E44E-5DBF-4FEC-96C0-796A4911E9E7}" srcId="{82C81DA4-6EAF-4BD6-8614-AE02B023FC3E}" destId="{CB8D5F26-B8D4-4BB5-A8B3-99778F7D735D}" srcOrd="1" destOrd="0" parTransId="{D8189B12-1C86-43EA-AD28-88AB71B0DCCF}" sibTransId="{3C3C1140-E3AC-4B8D-B7F2-D937E436B2A9}"/>
    <dgm:cxn modelId="{E7199073-5908-584A-8AB8-4CB5BE97BEA1}" type="presOf" srcId="{5595300D-6D4E-4ADA-ABF2-5AC84068FED6}" destId="{5AFD1B4E-9611-F04D-BB0E-8C25DEC6B4E6}" srcOrd="0" destOrd="0" presId="urn:microsoft.com/office/officeart/2005/8/layout/vList2"/>
    <dgm:cxn modelId="{27FD65B3-58FD-4692-9DCB-B553648A0818}" srcId="{82C81DA4-6EAF-4BD6-8614-AE02B023FC3E}" destId="{DCE03071-4229-4A23-916C-D595890AE835}" srcOrd="3" destOrd="0" parTransId="{588467CA-426B-467A-9E73-427E5160DBFA}" sibTransId="{3C9E2D44-7490-48AF-A407-3604EA4E100F}"/>
    <dgm:cxn modelId="{4CC8E5D3-8727-4CE7-B5EC-93DE3ACE9DAC}" srcId="{82C81DA4-6EAF-4BD6-8614-AE02B023FC3E}" destId="{5595300D-6D4E-4ADA-ABF2-5AC84068FED6}" srcOrd="2" destOrd="0" parTransId="{BB4DE774-AF95-4582-A551-C934C3576FE3}" sibTransId="{7EF00852-E301-45E7-9CF4-0D06C0F3C0A0}"/>
    <dgm:cxn modelId="{36867BE9-20CB-4260-AD63-F04DA018FB88}" srcId="{82C81DA4-6EAF-4BD6-8614-AE02B023FC3E}" destId="{3428D8AB-B06E-47DF-89E3-597FCC57F868}" srcOrd="4" destOrd="0" parTransId="{27C22878-79FA-4E0D-8445-F69EC44EEC0B}" sibTransId="{4B5792BA-6ECB-4DC4-A862-DC0680638744}"/>
    <dgm:cxn modelId="{1FD1DCF7-265B-4628-9EC2-904877A4E992}" srcId="{82C81DA4-6EAF-4BD6-8614-AE02B023FC3E}" destId="{A5BC409C-E519-4905-8508-ADF4D4AFD8EB}" srcOrd="0" destOrd="0" parTransId="{F2D167B9-8443-42BA-8E08-FC650D586A44}" sibTransId="{7A00241F-4A1A-46C3-AADA-5C33B5DF0995}"/>
    <dgm:cxn modelId="{C3BB22FD-A84D-2D42-A4D9-A345634E98C9}" type="presOf" srcId="{82C81DA4-6EAF-4BD6-8614-AE02B023FC3E}" destId="{9E26FD08-7498-2A43-9AD2-BBFE67753CD6}" srcOrd="0" destOrd="0" presId="urn:microsoft.com/office/officeart/2005/8/layout/vList2"/>
    <dgm:cxn modelId="{D6374CD3-9813-AF4A-B112-933739E67AE8}" type="presParOf" srcId="{9E26FD08-7498-2A43-9AD2-BBFE67753CD6}" destId="{A3EE6750-AF08-FE48-8062-C94F6DCE59A5}" srcOrd="0" destOrd="0" presId="urn:microsoft.com/office/officeart/2005/8/layout/vList2"/>
    <dgm:cxn modelId="{7D4DAE3E-D0A0-C64F-AB60-A2D7568060C8}" type="presParOf" srcId="{9E26FD08-7498-2A43-9AD2-BBFE67753CD6}" destId="{0EEAE369-3612-C146-A656-246A89C00649}" srcOrd="1" destOrd="0" presId="urn:microsoft.com/office/officeart/2005/8/layout/vList2"/>
    <dgm:cxn modelId="{FCFD8BDE-AF95-1147-8F54-4371F2A4971C}" type="presParOf" srcId="{9E26FD08-7498-2A43-9AD2-BBFE67753CD6}" destId="{5C2EA348-3285-DC4B-B62A-F44B68C8FBD2}" srcOrd="2" destOrd="0" presId="urn:microsoft.com/office/officeart/2005/8/layout/vList2"/>
    <dgm:cxn modelId="{C0309287-184A-224C-97B2-4BE50C5692AF}" type="presParOf" srcId="{9E26FD08-7498-2A43-9AD2-BBFE67753CD6}" destId="{5FE24475-D560-BA4A-A636-032EF2E781BC}" srcOrd="3" destOrd="0" presId="urn:microsoft.com/office/officeart/2005/8/layout/vList2"/>
    <dgm:cxn modelId="{46A84E71-6DD4-A543-AA6D-FA1D5CDAB082}" type="presParOf" srcId="{9E26FD08-7498-2A43-9AD2-BBFE67753CD6}" destId="{5AFD1B4E-9611-F04D-BB0E-8C25DEC6B4E6}" srcOrd="4" destOrd="0" presId="urn:microsoft.com/office/officeart/2005/8/layout/vList2"/>
    <dgm:cxn modelId="{45C13028-6094-E741-819E-8C319B6B1068}" type="presParOf" srcId="{9E26FD08-7498-2A43-9AD2-BBFE67753CD6}" destId="{45F1BF56-F60E-934E-9A71-B2609741980B}" srcOrd="5" destOrd="0" presId="urn:microsoft.com/office/officeart/2005/8/layout/vList2"/>
    <dgm:cxn modelId="{93BDB39E-687E-B948-86E6-AA5C6874F437}" type="presParOf" srcId="{9E26FD08-7498-2A43-9AD2-BBFE67753CD6}" destId="{780F0E94-3446-B848-B4A6-7945A62B0D69}" srcOrd="6" destOrd="0" presId="urn:microsoft.com/office/officeart/2005/8/layout/vList2"/>
    <dgm:cxn modelId="{5E2F0C2A-560B-594F-8CC1-9E9456B87A86}" type="presParOf" srcId="{9E26FD08-7498-2A43-9AD2-BBFE67753CD6}" destId="{74FA3F70-8AB1-5646-92C4-31B5F3B53709}" srcOrd="7" destOrd="0" presId="urn:microsoft.com/office/officeart/2005/8/layout/vList2"/>
    <dgm:cxn modelId="{37E1C33F-85A2-DF48-9559-4917B88EB3FE}" type="presParOf" srcId="{9E26FD08-7498-2A43-9AD2-BBFE67753CD6}" destId="{3297678D-3C82-AD4A-94C6-4ABDCD9DB48F}"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8D19C0A-0674-4762-B182-50D9BBC6B6FC}" type="doc">
      <dgm:prSet loTypeId="urn:microsoft.com/office/officeart/2005/8/layout/vProcess5" loCatId="process" qsTypeId="urn:microsoft.com/office/officeart/2005/8/quickstyle/simple1" qsCatId="simple" csTypeId="urn:microsoft.com/office/officeart/2005/8/colors/colorful1" csCatId="colorful"/>
      <dgm:spPr/>
      <dgm:t>
        <a:bodyPr/>
        <a:lstStyle/>
        <a:p>
          <a:endParaRPr lang="en-US"/>
        </a:p>
      </dgm:t>
    </dgm:pt>
    <dgm:pt modelId="{12C6A857-D6BE-48F2-8EE0-D7757E01EEF2}">
      <dgm:prSet/>
      <dgm:spPr/>
      <dgm:t>
        <a:bodyPr/>
        <a:lstStyle/>
        <a:p>
          <a:r>
            <a:rPr lang="en-US"/>
            <a:t>Council Offering</a:t>
          </a:r>
        </a:p>
      </dgm:t>
    </dgm:pt>
    <dgm:pt modelId="{B1AFAB70-6227-4D7A-95D1-3E5611C4C23A}" type="parTrans" cxnId="{A8AC5E3B-04FD-4316-B28B-AB1C005B4D06}">
      <dgm:prSet/>
      <dgm:spPr/>
      <dgm:t>
        <a:bodyPr/>
        <a:lstStyle/>
        <a:p>
          <a:endParaRPr lang="en-US"/>
        </a:p>
      </dgm:t>
    </dgm:pt>
    <dgm:pt modelId="{F08D2B58-35BA-4015-8159-3FAD8055C62C}" type="sibTrans" cxnId="{A8AC5E3B-04FD-4316-B28B-AB1C005B4D06}">
      <dgm:prSet/>
      <dgm:spPr/>
      <dgm:t>
        <a:bodyPr/>
        <a:lstStyle/>
        <a:p>
          <a:endParaRPr lang="en-US"/>
        </a:p>
      </dgm:t>
    </dgm:pt>
    <dgm:pt modelId="{5B49BD09-4F41-4929-B94D-DE64FDDE8709}">
      <dgm:prSet/>
      <dgm:spPr/>
      <dgm:t>
        <a:bodyPr/>
        <a:lstStyle/>
        <a:p>
          <a:r>
            <a:rPr lang="en-US"/>
            <a:t>4-part advanced whitewater training</a:t>
          </a:r>
        </a:p>
      </dgm:t>
    </dgm:pt>
    <dgm:pt modelId="{76959EC2-9980-4A53-96C2-4EF19015AF14}" type="parTrans" cxnId="{77D943F8-7626-456B-BBD2-8426AB112095}">
      <dgm:prSet/>
      <dgm:spPr/>
      <dgm:t>
        <a:bodyPr/>
        <a:lstStyle/>
        <a:p>
          <a:endParaRPr lang="en-US"/>
        </a:p>
      </dgm:t>
    </dgm:pt>
    <dgm:pt modelId="{D55B6DC5-A85B-4D5A-B0F6-3D053410ECEC}" type="sibTrans" cxnId="{77D943F8-7626-456B-BBD2-8426AB112095}">
      <dgm:prSet/>
      <dgm:spPr/>
      <dgm:t>
        <a:bodyPr/>
        <a:lstStyle/>
        <a:p>
          <a:endParaRPr lang="en-US"/>
        </a:p>
      </dgm:t>
    </dgm:pt>
    <dgm:pt modelId="{6B8033A1-2C3A-4399-A71F-FFF024E12949}">
      <dgm:prSet/>
      <dgm:spPr/>
      <dgm:t>
        <a:bodyPr/>
        <a:lstStyle/>
        <a:p>
          <a:r>
            <a:rPr lang="en-US"/>
            <a:t>Up to 24 attendees (scouts &amp; adults)</a:t>
          </a:r>
        </a:p>
      </dgm:t>
    </dgm:pt>
    <dgm:pt modelId="{9E0C4F5B-9984-4CC1-B524-271A3BE774E2}" type="parTrans" cxnId="{20BDD037-41EA-447D-B476-FB1F53AF1A2E}">
      <dgm:prSet/>
      <dgm:spPr/>
      <dgm:t>
        <a:bodyPr/>
        <a:lstStyle/>
        <a:p>
          <a:endParaRPr lang="en-US"/>
        </a:p>
      </dgm:t>
    </dgm:pt>
    <dgm:pt modelId="{F68B76D3-E7D8-47A2-BA95-98CA65EF0E10}" type="sibTrans" cxnId="{20BDD037-41EA-447D-B476-FB1F53AF1A2E}">
      <dgm:prSet/>
      <dgm:spPr/>
      <dgm:t>
        <a:bodyPr/>
        <a:lstStyle/>
        <a:p>
          <a:endParaRPr lang="en-US"/>
        </a:p>
      </dgm:t>
    </dgm:pt>
    <dgm:pt modelId="{D0108A9D-3B5E-9846-84BC-481DFB12120B}" type="pres">
      <dgm:prSet presAssocID="{E8D19C0A-0674-4762-B182-50D9BBC6B6FC}" presName="outerComposite" presStyleCnt="0">
        <dgm:presLayoutVars>
          <dgm:chMax val="5"/>
          <dgm:dir/>
          <dgm:resizeHandles val="exact"/>
        </dgm:presLayoutVars>
      </dgm:prSet>
      <dgm:spPr/>
    </dgm:pt>
    <dgm:pt modelId="{740EB5A9-F9E3-1F46-953A-FF0513AB9B43}" type="pres">
      <dgm:prSet presAssocID="{E8D19C0A-0674-4762-B182-50D9BBC6B6FC}" presName="dummyMaxCanvas" presStyleCnt="0">
        <dgm:presLayoutVars/>
      </dgm:prSet>
      <dgm:spPr/>
    </dgm:pt>
    <dgm:pt modelId="{30548A37-71A6-604E-A634-96A79EE047CA}" type="pres">
      <dgm:prSet presAssocID="{E8D19C0A-0674-4762-B182-50D9BBC6B6FC}" presName="ThreeNodes_1" presStyleLbl="node1" presStyleIdx="0" presStyleCnt="3">
        <dgm:presLayoutVars>
          <dgm:bulletEnabled val="1"/>
        </dgm:presLayoutVars>
      </dgm:prSet>
      <dgm:spPr/>
    </dgm:pt>
    <dgm:pt modelId="{80916C7D-2EBB-8442-B2DA-0F107D6123FD}" type="pres">
      <dgm:prSet presAssocID="{E8D19C0A-0674-4762-B182-50D9BBC6B6FC}" presName="ThreeNodes_2" presStyleLbl="node1" presStyleIdx="1" presStyleCnt="3">
        <dgm:presLayoutVars>
          <dgm:bulletEnabled val="1"/>
        </dgm:presLayoutVars>
      </dgm:prSet>
      <dgm:spPr/>
    </dgm:pt>
    <dgm:pt modelId="{547FE729-0A01-8E4B-827B-7E18DB897E42}" type="pres">
      <dgm:prSet presAssocID="{E8D19C0A-0674-4762-B182-50D9BBC6B6FC}" presName="ThreeNodes_3" presStyleLbl="node1" presStyleIdx="2" presStyleCnt="3">
        <dgm:presLayoutVars>
          <dgm:bulletEnabled val="1"/>
        </dgm:presLayoutVars>
      </dgm:prSet>
      <dgm:spPr/>
    </dgm:pt>
    <dgm:pt modelId="{C5328F90-42CF-0245-857E-1D91F213E4EC}" type="pres">
      <dgm:prSet presAssocID="{E8D19C0A-0674-4762-B182-50D9BBC6B6FC}" presName="ThreeConn_1-2" presStyleLbl="fgAccFollowNode1" presStyleIdx="0" presStyleCnt="2">
        <dgm:presLayoutVars>
          <dgm:bulletEnabled val="1"/>
        </dgm:presLayoutVars>
      </dgm:prSet>
      <dgm:spPr/>
    </dgm:pt>
    <dgm:pt modelId="{11E2E980-68F5-C04B-B30C-10C0A6C33DB4}" type="pres">
      <dgm:prSet presAssocID="{E8D19C0A-0674-4762-B182-50D9BBC6B6FC}" presName="ThreeConn_2-3" presStyleLbl="fgAccFollowNode1" presStyleIdx="1" presStyleCnt="2">
        <dgm:presLayoutVars>
          <dgm:bulletEnabled val="1"/>
        </dgm:presLayoutVars>
      </dgm:prSet>
      <dgm:spPr/>
    </dgm:pt>
    <dgm:pt modelId="{74000C05-313B-654C-8235-A989E63B5E69}" type="pres">
      <dgm:prSet presAssocID="{E8D19C0A-0674-4762-B182-50D9BBC6B6FC}" presName="ThreeNodes_1_text" presStyleLbl="node1" presStyleIdx="2" presStyleCnt="3">
        <dgm:presLayoutVars>
          <dgm:bulletEnabled val="1"/>
        </dgm:presLayoutVars>
      </dgm:prSet>
      <dgm:spPr/>
    </dgm:pt>
    <dgm:pt modelId="{02BF6B8C-2860-F14B-B353-06639C0783D0}" type="pres">
      <dgm:prSet presAssocID="{E8D19C0A-0674-4762-B182-50D9BBC6B6FC}" presName="ThreeNodes_2_text" presStyleLbl="node1" presStyleIdx="2" presStyleCnt="3">
        <dgm:presLayoutVars>
          <dgm:bulletEnabled val="1"/>
        </dgm:presLayoutVars>
      </dgm:prSet>
      <dgm:spPr/>
    </dgm:pt>
    <dgm:pt modelId="{0A82BEDA-2BD0-D84C-B161-EDC1CB3A12AC}" type="pres">
      <dgm:prSet presAssocID="{E8D19C0A-0674-4762-B182-50D9BBC6B6FC}" presName="ThreeNodes_3_text" presStyleLbl="node1" presStyleIdx="2" presStyleCnt="3">
        <dgm:presLayoutVars>
          <dgm:bulletEnabled val="1"/>
        </dgm:presLayoutVars>
      </dgm:prSet>
      <dgm:spPr/>
    </dgm:pt>
  </dgm:ptLst>
  <dgm:cxnLst>
    <dgm:cxn modelId="{9FCF9216-183A-C04F-B533-6346DB1130DF}" type="presOf" srcId="{F08D2B58-35BA-4015-8159-3FAD8055C62C}" destId="{C5328F90-42CF-0245-857E-1D91F213E4EC}" srcOrd="0" destOrd="0" presId="urn:microsoft.com/office/officeart/2005/8/layout/vProcess5"/>
    <dgm:cxn modelId="{1042A217-055B-7243-80B9-070AB42D62F4}" type="presOf" srcId="{6B8033A1-2C3A-4399-A71F-FFF024E12949}" destId="{547FE729-0A01-8E4B-827B-7E18DB897E42}" srcOrd="0" destOrd="0" presId="urn:microsoft.com/office/officeart/2005/8/layout/vProcess5"/>
    <dgm:cxn modelId="{7830A42F-E7F7-B542-A9F6-D9CAF7CD431C}" type="presOf" srcId="{6B8033A1-2C3A-4399-A71F-FFF024E12949}" destId="{0A82BEDA-2BD0-D84C-B161-EDC1CB3A12AC}" srcOrd="1" destOrd="0" presId="urn:microsoft.com/office/officeart/2005/8/layout/vProcess5"/>
    <dgm:cxn modelId="{20BDD037-41EA-447D-B476-FB1F53AF1A2E}" srcId="{E8D19C0A-0674-4762-B182-50D9BBC6B6FC}" destId="{6B8033A1-2C3A-4399-A71F-FFF024E12949}" srcOrd="2" destOrd="0" parTransId="{9E0C4F5B-9984-4CC1-B524-271A3BE774E2}" sibTransId="{F68B76D3-E7D8-47A2-BA95-98CA65EF0E10}"/>
    <dgm:cxn modelId="{A8AC5E3B-04FD-4316-B28B-AB1C005B4D06}" srcId="{E8D19C0A-0674-4762-B182-50D9BBC6B6FC}" destId="{12C6A857-D6BE-48F2-8EE0-D7757E01EEF2}" srcOrd="0" destOrd="0" parTransId="{B1AFAB70-6227-4D7A-95D1-3E5611C4C23A}" sibTransId="{F08D2B58-35BA-4015-8159-3FAD8055C62C}"/>
    <dgm:cxn modelId="{24826384-1434-8247-AA9A-A8AC1C4DF373}" type="presOf" srcId="{12C6A857-D6BE-48F2-8EE0-D7757E01EEF2}" destId="{74000C05-313B-654C-8235-A989E63B5E69}" srcOrd="1" destOrd="0" presId="urn:microsoft.com/office/officeart/2005/8/layout/vProcess5"/>
    <dgm:cxn modelId="{01436A88-F871-EB41-B2A1-1A005AE1A8A9}" type="presOf" srcId="{D55B6DC5-A85B-4D5A-B0F6-3D053410ECEC}" destId="{11E2E980-68F5-C04B-B30C-10C0A6C33DB4}" srcOrd="0" destOrd="0" presId="urn:microsoft.com/office/officeart/2005/8/layout/vProcess5"/>
    <dgm:cxn modelId="{A0935E96-5916-F24A-B2CA-0F64E13E5EF9}" type="presOf" srcId="{5B49BD09-4F41-4929-B94D-DE64FDDE8709}" destId="{80916C7D-2EBB-8442-B2DA-0F107D6123FD}" srcOrd="0" destOrd="0" presId="urn:microsoft.com/office/officeart/2005/8/layout/vProcess5"/>
    <dgm:cxn modelId="{7326009A-775F-DF44-BB19-19F8018630F5}" type="presOf" srcId="{E8D19C0A-0674-4762-B182-50D9BBC6B6FC}" destId="{D0108A9D-3B5E-9846-84BC-481DFB12120B}" srcOrd="0" destOrd="0" presId="urn:microsoft.com/office/officeart/2005/8/layout/vProcess5"/>
    <dgm:cxn modelId="{2DEB2DC0-90AC-7840-B3F5-1463A8C8343A}" type="presOf" srcId="{5B49BD09-4F41-4929-B94D-DE64FDDE8709}" destId="{02BF6B8C-2860-F14B-B353-06639C0783D0}" srcOrd="1" destOrd="0" presId="urn:microsoft.com/office/officeart/2005/8/layout/vProcess5"/>
    <dgm:cxn modelId="{9C2FD9F5-3EF3-EA4C-91E5-2BD07681745E}" type="presOf" srcId="{12C6A857-D6BE-48F2-8EE0-D7757E01EEF2}" destId="{30548A37-71A6-604E-A634-96A79EE047CA}" srcOrd="0" destOrd="0" presId="urn:microsoft.com/office/officeart/2005/8/layout/vProcess5"/>
    <dgm:cxn modelId="{77D943F8-7626-456B-BBD2-8426AB112095}" srcId="{E8D19C0A-0674-4762-B182-50D9BBC6B6FC}" destId="{5B49BD09-4F41-4929-B94D-DE64FDDE8709}" srcOrd="1" destOrd="0" parTransId="{76959EC2-9980-4A53-96C2-4EF19015AF14}" sibTransId="{D55B6DC5-A85B-4D5A-B0F6-3D053410ECEC}"/>
    <dgm:cxn modelId="{4F23FCC9-E4B8-5445-944E-0C7C2C8D8E7B}" type="presParOf" srcId="{D0108A9D-3B5E-9846-84BC-481DFB12120B}" destId="{740EB5A9-F9E3-1F46-953A-FF0513AB9B43}" srcOrd="0" destOrd="0" presId="urn:microsoft.com/office/officeart/2005/8/layout/vProcess5"/>
    <dgm:cxn modelId="{A480CF47-3DC9-4942-AFCD-083D6139EEC7}" type="presParOf" srcId="{D0108A9D-3B5E-9846-84BC-481DFB12120B}" destId="{30548A37-71A6-604E-A634-96A79EE047CA}" srcOrd="1" destOrd="0" presId="urn:microsoft.com/office/officeart/2005/8/layout/vProcess5"/>
    <dgm:cxn modelId="{E3DA7A54-4E5D-264B-9A1E-0389F379B56A}" type="presParOf" srcId="{D0108A9D-3B5E-9846-84BC-481DFB12120B}" destId="{80916C7D-2EBB-8442-B2DA-0F107D6123FD}" srcOrd="2" destOrd="0" presId="urn:microsoft.com/office/officeart/2005/8/layout/vProcess5"/>
    <dgm:cxn modelId="{C3CBB2F1-8ED4-084F-B757-796F0C2534BB}" type="presParOf" srcId="{D0108A9D-3B5E-9846-84BC-481DFB12120B}" destId="{547FE729-0A01-8E4B-827B-7E18DB897E42}" srcOrd="3" destOrd="0" presId="urn:microsoft.com/office/officeart/2005/8/layout/vProcess5"/>
    <dgm:cxn modelId="{A46BA84C-C8B4-7740-B2E3-4F67E6C3D944}" type="presParOf" srcId="{D0108A9D-3B5E-9846-84BC-481DFB12120B}" destId="{C5328F90-42CF-0245-857E-1D91F213E4EC}" srcOrd="4" destOrd="0" presId="urn:microsoft.com/office/officeart/2005/8/layout/vProcess5"/>
    <dgm:cxn modelId="{E04E7734-25BE-4D41-9FCD-B2D1D7D04973}" type="presParOf" srcId="{D0108A9D-3B5E-9846-84BC-481DFB12120B}" destId="{11E2E980-68F5-C04B-B30C-10C0A6C33DB4}" srcOrd="5" destOrd="0" presId="urn:microsoft.com/office/officeart/2005/8/layout/vProcess5"/>
    <dgm:cxn modelId="{7504A9BC-DB82-7C4C-A628-9C0CBC434B1B}" type="presParOf" srcId="{D0108A9D-3B5E-9846-84BC-481DFB12120B}" destId="{74000C05-313B-654C-8235-A989E63B5E69}" srcOrd="6" destOrd="0" presId="urn:microsoft.com/office/officeart/2005/8/layout/vProcess5"/>
    <dgm:cxn modelId="{3FCBDCC4-1CE5-444B-8538-D68380AABDCE}" type="presParOf" srcId="{D0108A9D-3B5E-9846-84BC-481DFB12120B}" destId="{02BF6B8C-2860-F14B-B353-06639C0783D0}" srcOrd="7" destOrd="0" presId="urn:microsoft.com/office/officeart/2005/8/layout/vProcess5"/>
    <dgm:cxn modelId="{02A80C20-BDF6-ED47-962E-4890836ED873}" type="presParOf" srcId="{D0108A9D-3B5E-9846-84BC-481DFB12120B}" destId="{0A82BEDA-2BD0-D84C-B161-EDC1CB3A12AC}"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B3C3501-3C7C-410C-802F-E412B506F781}" type="doc">
      <dgm:prSet loTypeId="urn:microsoft.com/office/officeart/2005/8/layout/hierarchy1" loCatId="hierarchy" qsTypeId="urn:microsoft.com/office/officeart/2005/8/quickstyle/simple4" qsCatId="simple" csTypeId="urn:microsoft.com/office/officeart/2005/8/colors/colorful2" csCatId="colorful"/>
      <dgm:spPr/>
      <dgm:t>
        <a:bodyPr/>
        <a:lstStyle/>
        <a:p>
          <a:endParaRPr lang="en-US"/>
        </a:p>
      </dgm:t>
    </dgm:pt>
    <dgm:pt modelId="{D154824A-828E-4A2F-BF44-CA13DF1B9FF1}">
      <dgm:prSet/>
      <dgm:spPr/>
      <dgm:t>
        <a:bodyPr/>
        <a:lstStyle/>
        <a:p>
          <a:r>
            <a:rPr lang="en-US" baseline="0"/>
            <a:t>Traditional Half Day/Full Day MB Day Format</a:t>
          </a:r>
          <a:endParaRPr lang="en-US"/>
        </a:p>
      </dgm:t>
    </dgm:pt>
    <dgm:pt modelId="{B4F83778-33A6-4D24-8CD4-DACFD29D0C1C}" type="parTrans" cxnId="{02FEA9E7-919F-4860-A7C4-5DED681857DB}">
      <dgm:prSet/>
      <dgm:spPr/>
      <dgm:t>
        <a:bodyPr/>
        <a:lstStyle/>
        <a:p>
          <a:endParaRPr lang="en-US"/>
        </a:p>
      </dgm:t>
    </dgm:pt>
    <dgm:pt modelId="{ECD825F2-4261-499F-94D4-6EE597CBF1CA}" type="sibTrans" cxnId="{02FEA9E7-919F-4860-A7C4-5DED681857DB}">
      <dgm:prSet/>
      <dgm:spPr/>
      <dgm:t>
        <a:bodyPr/>
        <a:lstStyle/>
        <a:p>
          <a:endParaRPr lang="en-US"/>
        </a:p>
      </dgm:t>
    </dgm:pt>
    <dgm:pt modelId="{39FC2864-571D-46F2-AB0A-08B31CC5166F}">
      <dgm:prSet/>
      <dgm:spPr/>
      <dgm:t>
        <a:bodyPr/>
        <a:lstStyle/>
        <a:p>
          <a:r>
            <a:rPr lang="en-US" baseline="0"/>
            <a:t>Partials Clinic Format (Variable Skill Demo by Scout)</a:t>
          </a:r>
          <a:endParaRPr lang="en-US"/>
        </a:p>
      </dgm:t>
    </dgm:pt>
    <dgm:pt modelId="{4EA0D843-1B1E-43FD-B4B6-3D8205876E29}" type="parTrans" cxnId="{45C741A9-F818-4646-9B12-C53C0B1B3994}">
      <dgm:prSet/>
      <dgm:spPr/>
      <dgm:t>
        <a:bodyPr/>
        <a:lstStyle/>
        <a:p>
          <a:endParaRPr lang="en-US"/>
        </a:p>
      </dgm:t>
    </dgm:pt>
    <dgm:pt modelId="{BAB23F42-55CD-4FA5-AAC8-A21C0A681BC8}" type="sibTrans" cxnId="{45C741A9-F818-4646-9B12-C53C0B1B3994}">
      <dgm:prSet/>
      <dgm:spPr/>
      <dgm:t>
        <a:bodyPr/>
        <a:lstStyle/>
        <a:p>
          <a:endParaRPr lang="en-US"/>
        </a:p>
      </dgm:t>
    </dgm:pt>
    <dgm:pt modelId="{6708625B-5742-4AA6-896A-E9B5C061AA55}">
      <dgm:prSet/>
      <dgm:spPr/>
      <dgm:t>
        <a:bodyPr/>
        <a:lstStyle/>
        <a:p>
          <a:r>
            <a:rPr lang="en-US" baseline="0"/>
            <a:t>Skills Clinics (Jamboree Format)</a:t>
          </a:r>
          <a:endParaRPr lang="en-US"/>
        </a:p>
      </dgm:t>
    </dgm:pt>
    <dgm:pt modelId="{8AFAF8C2-0EAB-45DE-A4C0-D7FC476924F6}" type="parTrans" cxnId="{99870CEA-0695-4721-9F0C-E7D2539B6EFE}">
      <dgm:prSet/>
      <dgm:spPr/>
      <dgm:t>
        <a:bodyPr/>
        <a:lstStyle/>
        <a:p>
          <a:endParaRPr lang="en-US"/>
        </a:p>
      </dgm:t>
    </dgm:pt>
    <dgm:pt modelId="{0E01A19C-A917-4474-A32E-882DC6556C63}" type="sibTrans" cxnId="{99870CEA-0695-4721-9F0C-E7D2539B6EFE}">
      <dgm:prSet/>
      <dgm:spPr/>
      <dgm:t>
        <a:bodyPr/>
        <a:lstStyle/>
        <a:p>
          <a:endParaRPr lang="en-US"/>
        </a:p>
      </dgm:t>
    </dgm:pt>
    <dgm:pt modelId="{E0FB0086-9426-9046-8E0A-1E6C3ED89A38}" type="pres">
      <dgm:prSet presAssocID="{FB3C3501-3C7C-410C-802F-E412B506F781}" presName="hierChild1" presStyleCnt="0">
        <dgm:presLayoutVars>
          <dgm:chPref val="1"/>
          <dgm:dir/>
          <dgm:animOne val="branch"/>
          <dgm:animLvl val="lvl"/>
          <dgm:resizeHandles/>
        </dgm:presLayoutVars>
      </dgm:prSet>
      <dgm:spPr/>
    </dgm:pt>
    <dgm:pt modelId="{C62FD9CC-8CBA-A44B-AF28-3A32417356FB}" type="pres">
      <dgm:prSet presAssocID="{D154824A-828E-4A2F-BF44-CA13DF1B9FF1}" presName="hierRoot1" presStyleCnt="0"/>
      <dgm:spPr/>
    </dgm:pt>
    <dgm:pt modelId="{9565AE89-C0F4-8D42-AD6A-A38EE9ED0967}" type="pres">
      <dgm:prSet presAssocID="{D154824A-828E-4A2F-BF44-CA13DF1B9FF1}" presName="composite" presStyleCnt="0"/>
      <dgm:spPr/>
    </dgm:pt>
    <dgm:pt modelId="{C0C778F5-4661-8345-B48C-5D192B9D0D3D}" type="pres">
      <dgm:prSet presAssocID="{D154824A-828E-4A2F-BF44-CA13DF1B9FF1}" presName="background" presStyleLbl="node0" presStyleIdx="0" presStyleCnt="3"/>
      <dgm:spPr/>
    </dgm:pt>
    <dgm:pt modelId="{B9E14299-4F8D-174C-BF39-12D9D4CD9826}" type="pres">
      <dgm:prSet presAssocID="{D154824A-828E-4A2F-BF44-CA13DF1B9FF1}" presName="text" presStyleLbl="fgAcc0" presStyleIdx="0" presStyleCnt="3">
        <dgm:presLayoutVars>
          <dgm:chPref val="3"/>
        </dgm:presLayoutVars>
      </dgm:prSet>
      <dgm:spPr/>
    </dgm:pt>
    <dgm:pt modelId="{50D7717E-8FA5-5849-BDBF-92B338A4D1D3}" type="pres">
      <dgm:prSet presAssocID="{D154824A-828E-4A2F-BF44-CA13DF1B9FF1}" presName="hierChild2" presStyleCnt="0"/>
      <dgm:spPr/>
    </dgm:pt>
    <dgm:pt modelId="{C0FD3212-1F98-ED43-9DF7-BC63957CD4EB}" type="pres">
      <dgm:prSet presAssocID="{39FC2864-571D-46F2-AB0A-08B31CC5166F}" presName="hierRoot1" presStyleCnt="0"/>
      <dgm:spPr/>
    </dgm:pt>
    <dgm:pt modelId="{6B97BCE9-A03A-1F4D-81FE-1C1399E153FA}" type="pres">
      <dgm:prSet presAssocID="{39FC2864-571D-46F2-AB0A-08B31CC5166F}" presName="composite" presStyleCnt="0"/>
      <dgm:spPr/>
    </dgm:pt>
    <dgm:pt modelId="{98427B55-B880-684D-B0FF-B40D2B9E85A7}" type="pres">
      <dgm:prSet presAssocID="{39FC2864-571D-46F2-AB0A-08B31CC5166F}" presName="background" presStyleLbl="node0" presStyleIdx="1" presStyleCnt="3"/>
      <dgm:spPr/>
    </dgm:pt>
    <dgm:pt modelId="{1501AD9B-D01A-714D-99A1-F234AF8990D1}" type="pres">
      <dgm:prSet presAssocID="{39FC2864-571D-46F2-AB0A-08B31CC5166F}" presName="text" presStyleLbl="fgAcc0" presStyleIdx="1" presStyleCnt="3">
        <dgm:presLayoutVars>
          <dgm:chPref val="3"/>
        </dgm:presLayoutVars>
      </dgm:prSet>
      <dgm:spPr/>
    </dgm:pt>
    <dgm:pt modelId="{7B81A56A-A4A4-F543-8430-2B20DB68D96D}" type="pres">
      <dgm:prSet presAssocID="{39FC2864-571D-46F2-AB0A-08B31CC5166F}" presName="hierChild2" presStyleCnt="0"/>
      <dgm:spPr/>
    </dgm:pt>
    <dgm:pt modelId="{4990D340-8221-EE4C-BCBF-82D1382A60E6}" type="pres">
      <dgm:prSet presAssocID="{6708625B-5742-4AA6-896A-E9B5C061AA55}" presName="hierRoot1" presStyleCnt="0"/>
      <dgm:spPr/>
    </dgm:pt>
    <dgm:pt modelId="{D3023E7C-B907-9C4D-A5D8-38C025DB00F9}" type="pres">
      <dgm:prSet presAssocID="{6708625B-5742-4AA6-896A-E9B5C061AA55}" presName="composite" presStyleCnt="0"/>
      <dgm:spPr/>
    </dgm:pt>
    <dgm:pt modelId="{660BF8E1-DCE0-DA4C-BC26-7CA83D4CF063}" type="pres">
      <dgm:prSet presAssocID="{6708625B-5742-4AA6-896A-E9B5C061AA55}" presName="background" presStyleLbl="node0" presStyleIdx="2" presStyleCnt="3"/>
      <dgm:spPr/>
    </dgm:pt>
    <dgm:pt modelId="{05816B2B-6A78-7C41-A57A-252E7BCADB9F}" type="pres">
      <dgm:prSet presAssocID="{6708625B-5742-4AA6-896A-E9B5C061AA55}" presName="text" presStyleLbl="fgAcc0" presStyleIdx="2" presStyleCnt="3">
        <dgm:presLayoutVars>
          <dgm:chPref val="3"/>
        </dgm:presLayoutVars>
      </dgm:prSet>
      <dgm:spPr/>
    </dgm:pt>
    <dgm:pt modelId="{A47FF40F-DA9A-9641-8C22-9F5EC68588B7}" type="pres">
      <dgm:prSet presAssocID="{6708625B-5742-4AA6-896A-E9B5C061AA55}" presName="hierChild2" presStyleCnt="0"/>
      <dgm:spPr/>
    </dgm:pt>
  </dgm:ptLst>
  <dgm:cxnLst>
    <dgm:cxn modelId="{935A270F-3771-F54D-8262-C7D4CC662FAA}" type="presOf" srcId="{39FC2864-571D-46F2-AB0A-08B31CC5166F}" destId="{1501AD9B-D01A-714D-99A1-F234AF8990D1}" srcOrd="0" destOrd="0" presId="urn:microsoft.com/office/officeart/2005/8/layout/hierarchy1"/>
    <dgm:cxn modelId="{9839C430-F3DE-8445-AE0C-D5B9EE608B19}" type="presOf" srcId="{D154824A-828E-4A2F-BF44-CA13DF1B9FF1}" destId="{B9E14299-4F8D-174C-BF39-12D9D4CD9826}" srcOrd="0" destOrd="0" presId="urn:microsoft.com/office/officeart/2005/8/layout/hierarchy1"/>
    <dgm:cxn modelId="{7F8CCB38-50B5-2E4B-8B4A-F9AD1BD2AC10}" type="presOf" srcId="{6708625B-5742-4AA6-896A-E9B5C061AA55}" destId="{05816B2B-6A78-7C41-A57A-252E7BCADB9F}" srcOrd="0" destOrd="0" presId="urn:microsoft.com/office/officeart/2005/8/layout/hierarchy1"/>
    <dgm:cxn modelId="{45C741A9-F818-4646-9B12-C53C0B1B3994}" srcId="{FB3C3501-3C7C-410C-802F-E412B506F781}" destId="{39FC2864-571D-46F2-AB0A-08B31CC5166F}" srcOrd="1" destOrd="0" parTransId="{4EA0D843-1B1E-43FD-B4B6-3D8205876E29}" sibTransId="{BAB23F42-55CD-4FA5-AAC8-A21C0A681BC8}"/>
    <dgm:cxn modelId="{4527E1BC-4125-B84B-8DE2-FE2798785B86}" type="presOf" srcId="{FB3C3501-3C7C-410C-802F-E412B506F781}" destId="{E0FB0086-9426-9046-8E0A-1E6C3ED89A38}" srcOrd="0" destOrd="0" presId="urn:microsoft.com/office/officeart/2005/8/layout/hierarchy1"/>
    <dgm:cxn modelId="{02FEA9E7-919F-4860-A7C4-5DED681857DB}" srcId="{FB3C3501-3C7C-410C-802F-E412B506F781}" destId="{D154824A-828E-4A2F-BF44-CA13DF1B9FF1}" srcOrd="0" destOrd="0" parTransId="{B4F83778-33A6-4D24-8CD4-DACFD29D0C1C}" sibTransId="{ECD825F2-4261-499F-94D4-6EE597CBF1CA}"/>
    <dgm:cxn modelId="{99870CEA-0695-4721-9F0C-E7D2539B6EFE}" srcId="{FB3C3501-3C7C-410C-802F-E412B506F781}" destId="{6708625B-5742-4AA6-896A-E9B5C061AA55}" srcOrd="2" destOrd="0" parTransId="{8AFAF8C2-0EAB-45DE-A4C0-D7FC476924F6}" sibTransId="{0E01A19C-A917-4474-A32E-882DC6556C63}"/>
    <dgm:cxn modelId="{2A90C4EE-D86B-8449-A0B2-EB09E5267CC1}" type="presParOf" srcId="{E0FB0086-9426-9046-8E0A-1E6C3ED89A38}" destId="{C62FD9CC-8CBA-A44B-AF28-3A32417356FB}" srcOrd="0" destOrd="0" presId="urn:microsoft.com/office/officeart/2005/8/layout/hierarchy1"/>
    <dgm:cxn modelId="{4C42D285-FFBA-3642-876B-6F6507DD5DB8}" type="presParOf" srcId="{C62FD9CC-8CBA-A44B-AF28-3A32417356FB}" destId="{9565AE89-C0F4-8D42-AD6A-A38EE9ED0967}" srcOrd="0" destOrd="0" presId="urn:microsoft.com/office/officeart/2005/8/layout/hierarchy1"/>
    <dgm:cxn modelId="{4F29A8F5-954A-1E41-846A-E67EECEFE7DA}" type="presParOf" srcId="{9565AE89-C0F4-8D42-AD6A-A38EE9ED0967}" destId="{C0C778F5-4661-8345-B48C-5D192B9D0D3D}" srcOrd="0" destOrd="0" presId="urn:microsoft.com/office/officeart/2005/8/layout/hierarchy1"/>
    <dgm:cxn modelId="{B47E9AF1-B104-A940-9DA6-EE74E542885D}" type="presParOf" srcId="{9565AE89-C0F4-8D42-AD6A-A38EE9ED0967}" destId="{B9E14299-4F8D-174C-BF39-12D9D4CD9826}" srcOrd="1" destOrd="0" presId="urn:microsoft.com/office/officeart/2005/8/layout/hierarchy1"/>
    <dgm:cxn modelId="{A7325F9D-85D4-1044-A88C-AF58E2D1B8D6}" type="presParOf" srcId="{C62FD9CC-8CBA-A44B-AF28-3A32417356FB}" destId="{50D7717E-8FA5-5849-BDBF-92B338A4D1D3}" srcOrd="1" destOrd="0" presId="urn:microsoft.com/office/officeart/2005/8/layout/hierarchy1"/>
    <dgm:cxn modelId="{B03CA30F-3E9A-3448-BD99-FF84B9255F78}" type="presParOf" srcId="{E0FB0086-9426-9046-8E0A-1E6C3ED89A38}" destId="{C0FD3212-1F98-ED43-9DF7-BC63957CD4EB}" srcOrd="1" destOrd="0" presId="urn:microsoft.com/office/officeart/2005/8/layout/hierarchy1"/>
    <dgm:cxn modelId="{BA85F3ED-F256-2142-83A6-F336D230B9BB}" type="presParOf" srcId="{C0FD3212-1F98-ED43-9DF7-BC63957CD4EB}" destId="{6B97BCE9-A03A-1F4D-81FE-1C1399E153FA}" srcOrd="0" destOrd="0" presId="urn:microsoft.com/office/officeart/2005/8/layout/hierarchy1"/>
    <dgm:cxn modelId="{8B0A4FDD-942A-304E-AFC1-83A7584DD13A}" type="presParOf" srcId="{6B97BCE9-A03A-1F4D-81FE-1C1399E153FA}" destId="{98427B55-B880-684D-B0FF-B40D2B9E85A7}" srcOrd="0" destOrd="0" presId="urn:microsoft.com/office/officeart/2005/8/layout/hierarchy1"/>
    <dgm:cxn modelId="{14B01D33-9AAA-2246-B298-1F648A20CDFE}" type="presParOf" srcId="{6B97BCE9-A03A-1F4D-81FE-1C1399E153FA}" destId="{1501AD9B-D01A-714D-99A1-F234AF8990D1}" srcOrd="1" destOrd="0" presId="urn:microsoft.com/office/officeart/2005/8/layout/hierarchy1"/>
    <dgm:cxn modelId="{34881475-DCFD-7A47-8621-DB11DA117F10}" type="presParOf" srcId="{C0FD3212-1F98-ED43-9DF7-BC63957CD4EB}" destId="{7B81A56A-A4A4-F543-8430-2B20DB68D96D}" srcOrd="1" destOrd="0" presId="urn:microsoft.com/office/officeart/2005/8/layout/hierarchy1"/>
    <dgm:cxn modelId="{A5AB9CD7-9A02-FB42-BEB9-79EBE30C0410}" type="presParOf" srcId="{E0FB0086-9426-9046-8E0A-1E6C3ED89A38}" destId="{4990D340-8221-EE4C-BCBF-82D1382A60E6}" srcOrd="2" destOrd="0" presId="urn:microsoft.com/office/officeart/2005/8/layout/hierarchy1"/>
    <dgm:cxn modelId="{55EBD346-93FA-2B4C-8A97-E63EDFAA6F46}" type="presParOf" srcId="{4990D340-8221-EE4C-BCBF-82D1382A60E6}" destId="{D3023E7C-B907-9C4D-A5D8-38C025DB00F9}" srcOrd="0" destOrd="0" presId="urn:microsoft.com/office/officeart/2005/8/layout/hierarchy1"/>
    <dgm:cxn modelId="{ACD239B1-4A1B-3B45-8BD5-28BC61F9602D}" type="presParOf" srcId="{D3023E7C-B907-9C4D-A5D8-38C025DB00F9}" destId="{660BF8E1-DCE0-DA4C-BC26-7CA83D4CF063}" srcOrd="0" destOrd="0" presId="urn:microsoft.com/office/officeart/2005/8/layout/hierarchy1"/>
    <dgm:cxn modelId="{82221380-05DD-B042-B856-41B8ABAA1B58}" type="presParOf" srcId="{D3023E7C-B907-9C4D-A5D8-38C025DB00F9}" destId="{05816B2B-6A78-7C41-A57A-252E7BCADB9F}" srcOrd="1" destOrd="0" presId="urn:microsoft.com/office/officeart/2005/8/layout/hierarchy1"/>
    <dgm:cxn modelId="{0F60B283-F584-E54B-8AB4-C4A5017CCC04}" type="presParOf" srcId="{4990D340-8221-EE4C-BCBF-82D1382A60E6}" destId="{A47FF40F-DA9A-9641-8C22-9F5EC68588B7}"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47F95E8-0CE4-45B9-B988-81A97E2F895C}" type="doc">
      <dgm:prSet loTypeId="urn:microsoft.com/office/officeart/2005/8/layout/hierarchy1" loCatId="hierarchy" qsTypeId="urn:microsoft.com/office/officeart/2005/8/quickstyle/simple4" qsCatId="simple" csTypeId="urn:microsoft.com/office/officeart/2005/8/colors/colorful2" csCatId="colorful"/>
      <dgm:spPr/>
      <dgm:t>
        <a:bodyPr/>
        <a:lstStyle/>
        <a:p>
          <a:endParaRPr lang="en-US"/>
        </a:p>
      </dgm:t>
    </dgm:pt>
    <dgm:pt modelId="{21E52A10-845C-44C6-B922-8412526FE8D7}">
      <dgm:prSet/>
      <dgm:spPr/>
      <dgm:t>
        <a:bodyPr/>
        <a:lstStyle/>
        <a:p>
          <a:r>
            <a:rPr lang="en-US" baseline="0"/>
            <a:t>Google Drive will be available by July</a:t>
          </a:r>
          <a:endParaRPr lang="en-US"/>
        </a:p>
      </dgm:t>
    </dgm:pt>
    <dgm:pt modelId="{27196901-75F3-4DE4-A404-3809FE264493}" type="parTrans" cxnId="{BC488A7D-D7F9-4B5C-8B20-CB8F01FCB080}">
      <dgm:prSet/>
      <dgm:spPr/>
      <dgm:t>
        <a:bodyPr/>
        <a:lstStyle/>
        <a:p>
          <a:endParaRPr lang="en-US"/>
        </a:p>
      </dgm:t>
    </dgm:pt>
    <dgm:pt modelId="{642094EC-DB0B-42AF-9896-08353EC53B74}" type="sibTrans" cxnId="{BC488A7D-D7F9-4B5C-8B20-CB8F01FCB080}">
      <dgm:prSet/>
      <dgm:spPr/>
      <dgm:t>
        <a:bodyPr/>
        <a:lstStyle/>
        <a:p>
          <a:endParaRPr lang="en-US"/>
        </a:p>
      </dgm:t>
    </dgm:pt>
    <dgm:pt modelId="{AD971C06-1B0D-44EA-94A2-F2F05C5F7B0D}">
      <dgm:prSet/>
      <dgm:spPr/>
      <dgm:t>
        <a:bodyPr/>
        <a:lstStyle/>
        <a:p>
          <a:r>
            <a:rPr lang="en-US" baseline="0"/>
            <a:t>All MB Counselors encouraged to attend, including non-camporee attendees</a:t>
          </a:r>
          <a:endParaRPr lang="en-US"/>
        </a:p>
      </dgm:t>
    </dgm:pt>
    <dgm:pt modelId="{9CD1E3B2-C49F-4A36-A08C-8170B28E1C58}" type="parTrans" cxnId="{A3A97D6E-4B50-41B9-AC35-32C37DD524D0}">
      <dgm:prSet/>
      <dgm:spPr/>
      <dgm:t>
        <a:bodyPr/>
        <a:lstStyle/>
        <a:p>
          <a:endParaRPr lang="en-US"/>
        </a:p>
      </dgm:t>
    </dgm:pt>
    <dgm:pt modelId="{B3A64B1F-629F-4670-A864-2BFB034A79FE}" type="sibTrans" cxnId="{A3A97D6E-4B50-41B9-AC35-32C37DD524D0}">
      <dgm:prSet/>
      <dgm:spPr/>
      <dgm:t>
        <a:bodyPr/>
        <a:lstStyle/>
        <a:p>
          <a:endParaRPr lang="en-US"/>
        </a:p>
      </dgm:t>
    </dgm:pt>
    <dgm:pt modelId="{ED2EC6AB-BA5C-4B50-8563-C6F7B1DFF264}">
      <dgm:prSet/>
      <dgm:spPr/>
      <dgm:t>
        <a:bodyPr/>
        <a:lstStyle/>
        <a:p>
          <a:r>
            <a:rPr lang="en-US" baseline="0"/>
            <a:t>“Key 3”: EP, S&amp;R, Wilderness Survival  </a:t>
          </a:r>
          <a:endParaRPr lang="en-US"/>
        </a:p>
      </dgm:t>
    </dgm:pt>
    <dgm:pt modelId="{20C9A0FB-7F12-4E9F-91A2-1FCE642F1ACB}" type="parTrans" cxnId="{83E1ED16-3868-4CF1-AF4C-B15755059843}">
      <dgm:prSet/>
      <dgm:spPr/>
      <dgm:t>
        <a:bodyPr/>
        <a:lstStyle/>
        <a:p>
          <a:endParaRPr lang="en-US"/>
        </a:p>
      </dgm:t>
    </dgm:pt>
    <dgm:pt modelId="{02854ED5-0A03-4927-ADFA-D46AE9DEA272}" type="sibTrans" cxnId="{83E1ED16-3868-4CF1-AF4C-B15755059843}">
      <dgm:prSet/>
      <dgm:spPr/>
      <dgm:t>
        <a:bodyPr/>
        <a:lstStyle/>
        <a:p>
          <a:endParaRPr lang="en-US"/>
        </a:p>
      </dgm:t>
    </dgm:pt>
    <dgm:pt modelId="{4F3D02FC-1279-314D-8233-3CEC3D940F6C}" type="pres">
      <dgm:prSet presAssocID="{E47F95E8-0CE4-45B9-B988-81A97E2F895C}" presName="hierChild1" presStyleCnt="0">
        <dgm:presLayoutVars>
          <dgm:chPref val="1"/>
          <dgm:dir/>
          <dgm:animOne val="branch"/>
          <dgm:animLvl val="lvl"/>
          <dgm:resizeHandles/>
        </dgm:presLayoutVars>
      </dgm:prSet>
      <dgm:spPr/>
    </dgm:pt>
    <dgm:pt modelId="{F1571A70-C1C3-E840-B6F6-0F13F86EAAB3}" type="pres">
      <dgm:prSet presAssocID="{21E52A10-845C-44C6-B922-8412526FE8D7}" presName="hierRoot1" presStyleCnt="0"/>
      <dgm:spPr/>
    </dgm:pt>
    <dgm:pt modelId="{E8A83162-746D-2E45-A7B3-D35E00DE1E6A}" type="pres">
      <dgm:prSet presAssocID="{21E52A10-845C-44C6-B922-8412526FE8D7}" presName="composite" presStyleCnt="0"/>
      <dgm:spPr/>
    </dgm:pt>
    <dgm:pt modelId="{2614A976-91CA-B24F-9152-6BFB37FA3105}" type="pres">
      <dgm:prSet presAssocID="{21E52A10-845C-44C6-B922-8412526FE8D7}" presName="background" presStyleLbl="node0" presStyleIdx="0" presStyleCnt="3"/>
      <dgm:spPr/>
    </dgm:pt>
    <dgm:pt modelId="{7020E4A3-DBCB-A043-B198-CAD9E3F988BD}" type="pres">
      <dgm:prSet presAssocID="{21E52A10-845C-44C6-B922-8412526FE8D7}" presName="text" presStyleLbl="fgAcc0" presStyleIdx="0" presStyleCnt="3">
        <dgm:presLayoutVars>
          <dgm:chPref val="3"/>
        </dgm:presLayoutVars>
      </dgm:prSet>
      <dgm:spPr/>
    </dgm:pt>
    <dgm:pt modelId="{C4B34BB4-6E6E-F14E-AA20-E13B8A6172C6}" type="pres">
      <dgm:prSet presAssocID="{21E52A10-845C-44C6-B922-8412526FE8D7}" presName="hierChild2" presStyleCnt="0"/>
      <dgm:spPr/>
    </dgm:pt>
    <dgm:pt modelId="{AAD29C62-B8C3-9545-A7BC-E5708E679EFD}" type="pres">
      <dgm:prSet presAssocID="{AD971C06-1B0D-44EA-94A2-F2F05C5F7B0D}" presName="hierRoot1" presStyleCnt="0"/>
      <dgm:spPr/>
    </dgm:pt>
    <dgm:pt modelId="{6BE885C4-6300-EC4D-83EE-3D55C3E24BF8}" type="pres">
      <dgm:prSet presAssocID="{AD971C06-1B0D-44EA-94A2-F2F05C5F7B0D}" presName="composite" presStyleCnt="0"/>
      <dgm:spPr/>
    </dgm:pt>
    <dgm:pt modelId="{F4006536-4AB6-E746-B9EC-B85150061FF5}" type="pres">
      <dgm:prSet presAssocID="{AD971C06-1B0D-44EA-94A2-F2F05C5F7B0D}" presName="background" presStyleLbl="node0" presStyleIdx="1" presStyleCnt="3"/>
      <dgm:spPr/>
    </dgm:pt>
    <dgm:pt modelId="{7DC66452-E563-2C4F-926C-8A1D121822FF}" type="pres">
      <dgm:prSet presAssocID="{AD971C06-1B0D-44EA-94A2-F2F05C5F7B0D}" presName="text" presStyleLbl="fgAcc0" presStyleIdx="1" presStyleCnt="3">
        <dgm:presLayoutVars>
          <dgm:chPref val="3"/>
        </dgm:presLayoutVars>
      </dgm:prSet>
      <dgm:spPr/>
    </dgm:pt>
    <dgm:pt modelId="{C2205494-B61A-0C45-A71F-91D37875241C}" type="pres">
      <dgm:prSet presAssocID="{AD971C06-1B0D-44EA-94A2-F2F05C5F7B0D}" presName="hierChild2" presStyleCnt="0"/>
      <dgm:spPr/>
    </dgm:pt>
    <dgm:pt modelId="{8343ED5C-7DFF-2449-9CE7-34A4FE48962F}" type="pres">
      <dgm:prSet presAssocID="{ED2EC6AB-BA5C-4B50-8563-C6F7B1DFF264}" presName="hierRoot1" presStyleCnt="0"/>
      <dgm:spPr/>
    </dgm:pt>
    <dgm:pt modelId="{CD798607-E034-E044-851B-032FEFA118DD}" type="pres">
      <dgm:prSet presAssocID="{ED2EC6AB-BA5C-4B50-8563-C6F7B1DFF264}" presName="composite" presStyleCnt="0"/>
      <dgm:spPr/>
    </dgm:pt>
    <dgm:pt modelId="{B76C8A13-6E6F-CC4C-8B7B-4359C7446390}" type="pres">
      <dgm:prSet presAssocID="{ED2EC6AB-BA5C-4B50-8563-C6F7B1DFF264}" presName="background" presStyleLbl="node0" presStyleIdx="2" presStyleCnt="3"/>
      <dgm:spPr/>
    </dgm:pt>
    <dgm:pt modelId="{F739608C-0904-D641-A4C4-9BEA1809086C}" type="pres">
      <dgm:prSet presAssocID="{ED2EC6AB-BA5C-4B50-8563-C6F7B1DFF264}" presName="text" presStyleLbl="fgAcc0" presStyleIdx="2" presStyleCnt="3">
        <dgm:presLayoutVars>
          <dgm:chPref val="3"/>
        </dgm:presLayoutVars>
      </dgm:prSet>
      <dgm:spPr/>
    </dgm:pt>
    <dgm:pt modelId="{1D1A44CD-A90F-9C49-B066-6599FE4E5048}" type="pres">
      <dgm:prSet presAssocID="{ED2EC6AB-BA5C-4B50-8563-C6F7B1DFF264}" presName="hierChild2" presStyleCnt="0"/>
      <dgm:spPr/>
    </dgm:pt>
  </dgm:ptLst>
  <dgm:cxnLst>
    <dgm:cxn modelId="{83E1ED16-3868-4CF1-AF4C-B15755059843}" srcId="{E47F95E8-0CE4-45B9-B988-81A97E2F895C}" destId="{ED2EC6AB-BA5C-4B50-8563-C6F7B1DFF264}" srcOrd="2" destOrd="0" parTransId="{20C9A0FB-7F12-4E9F-91A2-1FCE642F1ACB}" sibTransId="{02854ED5-0A03-4927-ADFA-D46AE9DEA272}"/>
    <dgm:cxn modelId="{BF0A215E-FE3B-7749-A87E-43AB98479D99}" type="presOf" srcId="{ED2EC6AB-BA5C-4B50-8563-C6F7B1DFF264}" destId="{F739608C-0904-D641-A4C4-9BEA1809086C}" srcOrd="0" destOrd="0" presId="urn:microsoft.com/office/officeart/2005/8/layout/hierarchy1"/>
    <dgm:cxn modelId="{A3A97D6E-4B50-41B9-AC35-32C37DD524D0}" srcId="{E47F95E8-0CE4-45B9-B988-81A97E2F895C}" destId="{AD971C06-1B0D-44EA-94A2-F2F05C5F7B0D}" srcOrd="1" destOrd="0" parTransId="{9CD1E3B2-C49F-4A36-A08C-8170B28E1C58}" sibTransId="{B3A64B1F-629F-4670-A864-2BFB034A79FE}"/>
    <dgm:cxn modelId="{E47F7F77-9592-9841-9643-B551C628A0E2}" type="presOf" srcId="{21E52A10-845C-44C6-B922-8412526FE8D7}" destId="{7020E4A3-DBCB-A043-B198-CAD9E3F988BD}" srcOrd="0" destOrd="0" presId="urn:microsoft.com/office/officeart/2005/8/layout/hierarchy1"/>
    <dgm:cxn modelId="{BC488A7D-D7F9-4B5C-8B20-CB8F01FCB080}" srcId="{E47F95E8-0CE4-45B9-B988-81A97E2F895C}" destId="{21E52A10-845C-44C6-B922-8412526FE8D7}" srcOrd="0" destOrd="0" parTransId="{27196901-75F3-4DE4-A404-3809FE264493}" sibTransId="{642094EC-DB0B-42AF-9896-08353EC53B74}"/>
    <dgm:cxn modelId="{D69EE491-231A-684D-A511-FDAE098BF363}" type="presOf" srcId="{AD971C06-1B0D-44EA-94A2-F2F05C5F7B0D}" destId="{7DC66452-E563-2C4F-926C-8A1D121822FF}" srcOrd="0" destOrd="0" presId="urn:microsoft.com/office/officeart/2005/8/layout/hierarchy1"/>
    <dgm:cxn modelId="{EBCF21ED-0457-994C-B01D-7D45CADA37B6}" type="presOf" srcId="{E47F95E8-0CE4-45B9-B988-81A97E2F895C}" destId="{4F3D02FC-1279-314D-8233-3CEC3D940F6C}" srcOrd="0" destOrd="0" presId="urn:microsoft.com/office/officeart/2005/8/layout/hierarchy1"/>
    <dgm:cxn modelId="{CDF864F1-8CEA-5847-BEA4-7B9AEFA9D4D0}" type="presParOf" srcId="{4F3D02FC-1279-314D-8233-3CEC3D940F6C}" destId="{F1571A70-C1C3-E840-B6F6-0F13F86EAAB3}" srcOrd="0" destOrd="0" presId="urn:microsoft.com/office/officeart/2005/8/layout/hierarchy1"/>
    <dgm:cxn modelId="{2CFA1234-F262-5143-96FD-0D3B4002ABD5}" type="presParOf" srcId="{F1571A70-C1C3-E840-B6F6-0F13F86EAAB3}" destId="{E8A83162-746D-2E45-A7B3-D35E00DE1E6A}" srcOrd="0" destOrd="0" presId="urn:microsoft.com/office/officeart/2005/8/layout/hierarchy1"/>
    <dgm:cxn modelId="{6D770671-466F-E043-970D-6FFAB4BDA734}" type="presParOf" srcId="{E8A83162-746D-2E45-A7B3-D35E00DE1E6A}" destId="{2614A976-91CA-B24F-9152-6BFB37FA3105}" srcOrd="0" destOrd="0" presId="urn:microsoft.com/office/officeart/2005/8/layout/hierarchy1"/>
    <dgm:cxn modelId="{8444912A-A396-5F4F-93B3-D89F107B5FB9}" type="presParOf" srcId="{E8A83162-746D-2E45-A7B3-D35E00DE1E6A}" destId="{7020E4A3-DBCB-A043-B198-CAD9E3F988BD}" srcOrd="1" destOrd="0" presId="urn:microsoft.com/office/officeart/2005/8/layout/hierarchy1"/>
    <dgm:cxn modelId="{69B2C7D5-1BB1-6B41-8465-01207679B27C}" type="presParOf" srcId="{F1571A70-C1C3-E840-B6F6-0F13F86EAAB3}" destId="{C4B34BB4-6E6E-F14E-AA20-E13B8A6172C6}" srcOrd="1" destOrd="0" presId="urn:microsoft.com/office/officeart/2005/8/layout/hierarchy1"/>
    <dgm:cxn modelId="{9CE06274-A798-D648-AA9A-B0A4E66F314D}" type="presParOf" srcId="{4F3D02FC-1279-314D-8233-3CEC3D940F6C}" destId="{AAD29C62-B8C3-9545-A7BC-E5708E679EFD}" srcOrd="1" destOrd="0" presId="urn:microsoft.com/office/officeart/2005/8/layout/hierarchy1"/>
    <dgm:cxn modelId="{5A9BF543-3E78-3C4C-AE28-2ED35B152CF7}" type="presParOf" srcId="{AAD29C62-B8C3-9545-A7BC-E5708E679EFD}" destId="{6BE885C4-6300-EC4D-83EE-3D55C3E24BF8}" srcOrd="0" destOrd="0" presId="urn:microsoft.com/office/officeart/2005/8/layout/hierarchy1"/>
    <dgm:cxn modelId="{799DDFB5-BEF9-3949-8499-895DB3CBF6C0}" type="presParOf" srcId="{6BE885C4-6300-EC4D-83EE-3D55C3E24BF8}" destId="{F4006536-4AB6-E746-B9EC-B85150061FF5}" srcOrd="0" destOrd="0" presId="urn:microsoft.com/office/officeart/2005/8/layout/hierarchy1"/>
    <dgm:cxn modelId="{32747CA9-17D7-0F44-8184-F2B376B8BBF9}" type="presParOf" srcId="{6BE885C4-6300-EC4D-83EE-3D55C3E24BF8}" destId="{7DC66452-E563-2C4F-926C-8A1D121822FF}" srcOrd="1" destOrd="0" presId="urn:microsoft.com/office/officeart/2005/8/layout/hierarchy1"/>
    <dgm:cxn modelId="{577FC77D-3F02-DD4C-8410-7E3EB94AF0D0}" type="presParOf" srcId="{AAD29C62-B8C3-9545-A7BC-E5708E679EFD}" destId="{C2205494-B61A-0C45-A71F-91D37875241C}" srcOrd="1" destOrd="0" presId="urn:microsoft.com/office/officeart/2005/8/layout/hierarchy1"/>
    <dgm:cxn modelId="{DEC27D29-B987-5F4A-8E1D-CD0913254AF0}" type="presParOf" srcId="{4F3D02FC-1279-314D-8233-3CEC3D940F6C}" destId="{8343ED5C-7DFF-2449-9CE7-34A4FE48962F}" srcOrd="2" destOrd="0" presId="urn:microsoft.com/office/officeart/2005/8/layout/hierarchy1"/>
    <dgm:cxn modelId="{DA07753A-8578-E049-AFB9-77DC849B57E2}" type="presParOf" srcId="{8343ED5C-7DFF-2449-9CE7-34A4FE48962F}" destId="{CD798607-E034-E044-851B-032FEFA118DD}" srcOrd="0" destOrd="0" presId="urn:microsoft.com/office/officeart/2005/8/layout/hierarchy1"/>
    <dgm:cxn modelId="{5F4638B2-D946-664A-9477-8E04CDE5AC31}" type="presParOf" srcId="{CD798607-E034-E044-851B-032FEFA118DD}" destId="{B76C8A13-6E6F-CC4C-8B7B-4359C7446390}" srcOrd="0" destOrd="0" presId="urn:microsoft.com/office/officeart/2005/8/layout/hierarchy1"/>
    <dgm:cxn modelId="{2E1224ED-95A6-DF42-9B2C-1CB8588D710E}" type="presParOf" srcId="{CD798607-E034-E044-851B-032FEFA118DD}" destId="{F739608C-0904-D641-A4C4-9BEA1809086C}" srcOrd="1" destOrd="0" presId="urn:microsoft.com/office/officeart/2005/8/layout/hierarchy1"/>
    <dgm:cxn modelId="{CE6E6521-CE8D-874C-BF5E-A6140E33B229}" type="presParOf" srcId="{8343ED5C-7DFF-2449-9CE7-34A4FE48962F}" destId="{1D1A44CD-A90F-9C49-B066-6599FE4E5048}"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EE6750-AF08-FE48-8062-C94F6DCE59A5}">
      <dsp:nvSpPr>
        <dsp:cNvPr id="0" name=""/>
        <dsp:cNvSpPr/>
      </dsp:nvSpPr>
      <dsp:spPr>
        <a:xfrm>
          <a:off x="0" y="66629"/>
          <a:ext cx="5704764" cy="87516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1" kern="1200" dirty="0">
              <a:solidFill>
                <a:schemeClr val="bg2">
                  <a:lumMod val="10000"/>
                </a:schemeClr>
              </a:solidFill>
            </a:rPr>
            <a:t>8/26 &amp; 8/27/2023 (Snyder &amp; Riley’s Lock)</a:t>
          </a:r>
        </a:p>
      </dsp:txBody>
      <dsp:txXfrm>
        <a:off x="42722" y="109351"/>
        <a:ext cx="5619320" cy="789716"/>
      </dsp:txXfrm>
    </dsp:sp>
    <dsp:sp modelId="{5C2EA348-3285-DC4B-B62A-F44B68C8FBD2}">
      <dsp:nvSpPr>
        <dsp:cNvPr id="0" name=""/>
        <dsp:cNvSpPr/>
      </dsp:nvSpPr>
      <dsp:spPr>
        <a:xfrm>
          <a:off x="0" y="1005149"/>
          <a:ext cx="5704764" cy="875160"/>
        </a:xfrm>
        <a:prstGeom prst="roundRect">
          <a:avLst/>
        </a:prstGeom>
        <a:solidFill>
          <a:schemeClr val="accent5">
            <a:hueOff val="370875"/>
            <a:satOff val="80"/>
            <a:lumOff val="-171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solidFill>
                <a:srgbClr val="1C07B9"/>
              </a:solidFill>
              <a:hlinkClick xmlns:r="http://schemas.openxmlformats.org/officeDocument/2006/relationships" r:id="rId1">
                <a:extLst>
                  <a:ext uri="{A12FA001-AC4F-418D-AE19-62706E023703}">
                    <ahyp:hlinkClr xmlns:ahyp="http://schemas.microsoft.com/office/drawing/2018/hyperlinkcolor" val="tx"/>
                  </a:ext>
                </a:extLst>
              </a:hlinkClick>
            </a:rPr>
            <a:t>https://scoutingevent.com/082-68339</a:t>
          </a:r>
          <a:endParaRPr lang="en-US" sz="2200" kern="1200" dirty="0">
            <a:solidFill>
              <a:srgbClr val="1C07B9"/>
            </a:solidFill>
          </a:endParaRPr>
        </a:p>
      </dsp:txBody>
      <dsp:txXfrm>
        <a:off x="42722" y="1047871"/>
        <a:ext cx="5619320" cy="789716"/>
      </dsp:txXfrm>
    </dsp:sp>
    <dsp:sp modelId="{5AFD1B4E-9611-F04D-BB0E-8C25DEC6B4E6}">
      <dsp:nvSpPr>
        <dsp:cNvPr id="0" name=""/>
        <dsp:cNvSpPr/>
      </dsp:nvSpPr>
      <dsp:spPr>
        <a:xfrm>
          <a:off x="0" y="1943669"/>
          <a:ext cx="5704764" cy="875160"/>
        </a:xfrm>
        <a:prstGeom prst="roundRect">
          <a:avLst/>
        </a:prstGeom>
        <a:solidFill>
          <a:schemeClr val="accent5">
            <a:hueOff val="741750"/>
            <a:satOff val="160"/>
            <a:lumOff val="-343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solidFill>
                <a:schemeClr val="bg2">
                  <a:lumMod val="10000"/>
                </a:schemeClr>
              </a:solidFill>
            </a:rPr>
            <a:t>Up to 12 attendees (adults only)</a:t>
          </a:r>
        </a:p>
      </dsp:txBody>
      <dsp:txXfrm>
        <a:off x="42722" y="1986391"/>
        <a:ext cx="5619320" cy="789716"/>
      </dsp:txXfrm>
    </dsp:sp>
    <dsp:sp modelId="{780F0E94-3446-B848-B4A6-7945A62B0D69}">
      <dsp:nvSpPr>
        <dsp:cNvPr id="0" name=""/>
        <dsp:cNvSpPr/>
      </dsp:nvSpPr>
      <dsp:spPr>
        <a:xfrm>
          <a:off x="0" y="2882190"/>
          <a:ext cx="5704764" cy="875160"/>
        </a:xfrm>
        <a:prstGeom prst="roundRect">
          <a:avLst/>
        </a:prstGeom>
        <a:solidFill>
          <a:schemeClr val="accent5">
            <a:hueOff val="1112625"/>
            <a:satOff val="240"/>
            <a:lumOff val="-514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solidFill>
                <a:schemeClr val="bg2">
                  <a:lumMod val="10000"/>
                </a:schemeClr>
              </a:solidFill>
            </a:rPr>
            <a:t>Offered Spring &amp; Fall</a:t>
          </a:r>
        </a:p>
      </dsp:txBody>
      <dsp:txXfrm>
        <a:off x="42722" y="2924912"/>
        <a:ext cx="5619320" cy="789716"/>
      </dsp:txXfrm>
    </dsp:sp>
    <dsp:sp modelId="{3297678D-3C82-AD4A-94C6-4ABDCD9DB48F}">
      <dsp:nvSpPr>
        <dsp:cNvPr id="0" name=""/>
        <dsp:cNvSpPr/>
      </dsp:nvSpPr>
      <dsp:spPr>
        <a:xfrm>
          <a:off x="0" y="3820710"/>
          <a:ext cx="5704764" cy="875160"/>
        </a:xfrm>
        <a:prstGeom prst="roundRect">
          <a:avLst/>
        </a:prstGeom>
        <a:solidFill>
          <a:schemeClr val="accent5">
            <a:hueOff val="1483500"/>
            <a:satOff val="320"/>
            <a:lumOff val="-686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solidFill>
                <a:schemeClr val="bg2">
                  <a:lumMod val="10000"/>
                </a:schemeClr>
              </a:solidFill>
            </a:rPr>
            <a:t>Covers the Basics of Whitewater Canoeing</a:t>
          </a:r>
        </a:p>
      </dsp:txBody>
      <dsp:txXfrm>
        <a:off x="42722" y="3863432"/>
        <a:ext cx="5619320" cy="78971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548A37-71A6-604E-A634-96A79EE047CA}">
      <dsp:nvSpPr>
        <dsp:cNvPr id="0" name=""/>
        <dsp:cNvSpPr/>
      </dsp:nvSpPr>
      <dsp:spPr>
        <a:xfrm>
          <a:off x="0" y="0"/>
          <a:ext cx="9070390" cy="953052"/>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kern="1200"/>
            <a:t>Council Offering</a:t>
          </a:r>
        </a:p>
      </dsp:txBody>
      <dsp:txXfrm>
        <a:off x="27914" y="27914"/>
        <a:ext cx="8041972" cy="897224"/>
      </dsp:txXfrm>
    </dsp:sp>
    <dsp:sp modelId="{80916C7D-2EBB-8442-B2DA-0F107D6123FD}">
      <dsp:nvSpPr>
        <dsp:cNvPr id="0" name=""/>
        <dsp:cNvSpPr/>
      </dsp:nvSpPr>
      <dsp:spPr>
        <a:xfrm>
          <a:off x="800328" y="1111894"/>
          <a:ext cx="9070390" cy="953052"/>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kern="1200"/>
            <a:t>4-part advanced whitewater training</a:t>
          </a:r>
        </a:p>
      </dsp:txBody>
      <dsp:txXfrm>
        <a:off x="828242" y="1139808"/>
        <a:ext cx="7594750" cy="897224"/>
      </dsp:txXfrm>
    </dsp:sp>
    <dsp:sp modelId="{547FE729-0A01-8E4B-827B-7E18DB897E42}">
      <dsp:nvSpPr>
        <dsp:cNvPr id="0" name=""/>
        <dsp:cNvSpPr/>
      </dsp:nvSpPr>
      <dsp:spPr>
        <a:xfrm>
          <a:off x="1600657" y="2223789"/>
          <a:ext cx="9070390" cy="953052"/>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kern="1200"/>
            <a:t>Up to 24 attendees (scouts &amp; adults)</a:t>
          </a:r>
        </a:p>
      </dsp:txBody>
      <dsp:txXfrm>
        <a:off x="1628571" y="2251703"/>
        <a:ext cx="7594750" cy="897224"/>
      </dsp:txXfrm>
    </dsp:sp>
    <dsp:sp modelId="{C5328F90-42CF-0245-857E-1D91F213E4EC}">
      <dsp:nvSpPr>
        <dsp:cNvPr id="0" name=""/>
        <dsp:cNvSpPr/>
      </dsp:nvSpPr>
      <dsp:spPr>
        <a:xfrm>
          <a:off x="8450906" y="722731"/>
          <a:ext cx="619484" cy="619484"/>
        </a:xfrm>
        <a:prstGeom prst="downArrow">
          <a:avLst>
            <a:gd name="adj1" fmla="val 55000"/>
            <a:gd name="adj2" fmla="val 45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8590290" y="722731"/>
        <a:ext cx="340716" cy="466162"/>
      </dsp:txXfrm>
    </dsp:sp>
    <dsp:sp modelId="{11E2E980-68F5-C04B-B30C-10C0A6C33DB4}">
      <dsp:nvSpPr>
        <dsp:cNvPr id="0" name=""/>
        <dsp:cNvSpPr/>
      </dsp:nvSpPr>
      <dsp:spPr>
        <a:xfrm>
          <a:off x="9251235" y="1828272"/>
          <a:ext cx="619484" cy="619484"/>
        </a:xfrm>
        <a:prstGeom prst="downArrow">
          <a:avLst>
            <a:gd name="adj1" fmla="val 55000"/>
            <a:gd name="adj2" fmla="val 45000"/>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9390619" y="1828272"/>
        <a:ext cx="340716" cy="46616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C778F5-4661-8345-B48C-5D192B9D0D3D}">
      <dsp:nvSpPr>
        <dsp:cNvPr id="0" name=""/>
        <dsp:cNvSpPr/>
      </dsp:nvSpPr>
      <dsp:spPr>
        <a:xfrm>
          <a:off x="0" y="612896"/>
          <a:ext cx="2887860" cy="1833791"/>
        </a:xfrm>
        <a:prstGeom prst="roundRect">
          <a:avLst>
            <a:gd name="adj" fmla="val 10000"/>
          </a:avLst>
        </a:prstGeom>
        <a:gradFill rotWithShape="0">
          <a:gsLst>
            <a:gs pos="0">
              <a:schemeClr val="accent1">
                <a:hueOff val="0"/>
                <a:satOff val="0"/>
                <a:lumOff val="0"/>
                <a:alphaOff val="0"/>
                <a:tint val="100000"/>
                <a:shade val="100000"/>
                <a:satMod val="129999"/>
              </a:schemeClr>
            </a:gs>
            <a:gs pos="100000">
              <a:schemeClr val="accent1">
                <a:hueOff val="0"/>
                <a:satOff val="0"/>
                <a:lumOff val="0"/>
                <a:alphaOff val="0"/>
                <a:tint val="50000"/>
                <a:shade val="100000"/>
                <a:satMod val="350000"/>
              </a:schemeClr>
            </a:gs>
          </a:gsLst>
          <a:lin ang="16200000" scaled="0"/>
        </a:gradFill>
        <a:ln>
          <a:noFill/>
        </a:ln>
        <a:effectLst/>
      </dsp:spPr>
      <dsp:style>
        <a:lnRef idx="0">
          <a:scrgbClr r="0" g="0" b="0"/>
        </a:lnRef>
        <a:fillRef idx="3">
          <a:scrgbClr r="0" g="0" b="0"/>
        </a:fillRef>
        <a:effectRef idx="2">
          <a:scrgbClr r="0" g="0" b="0"/>
        </a:effectRef>
        <a:fontRef idx="minor">
          <a:schemeClr val="lt1"/>
        </a:fontRef>
      </dsp:style>
    </dsp:sp>
    <dsp:sp modelId="{B9E14299-4F8D-174C-BF39-12D9D4CD9826}">
      <dsp:nvSpPr>
        <dsp:cNvPr id="0" name=""/>
        <dsp:cNvSpPr/>
      </dsp:nvSpPr>
      <dsp:spPr>
        <a:xfrm>
          <a:off x="320873" y="917726"/>
          <a:ext cx="2887860" cy="1833791"/>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baseline="0"/>
            <a:t>Traditional Half Day/Full Day MB Day Format</a:t>
          </a:r>
          <a:endParaRPr lang="en-US" sz="2800" kern="1200"/>
        </a:p>
      </dsp:txBody>
      <dsp:txXfrm>
        <a:off x="374583" y="971436"/>
        <a:ext cx="2780440" cy="1726371"/>
      </dsp:txXfrm>
    </dsp:sp>
    <dsp:sp modelId="{98427B55-B880-684D-B0FF-B40D2B9E85A7}">
      <dsp:nvSpPr>
        <dsp:cNvPr id="0" name=""/>
        <dsp:cNvSpPr/>
      </dsp:nvSpPr>
      <dsp:spPr>
        <a:xfrm>
          <a:off x="3529607" y="612896"/>
          <a:ext cx="2887860" cy="1833791"/>
        </a:xfrm>
        <a:prstGeom prst="roundRect">
          <a:avLst>
            <a:gd name="adj" fmla="val 10000"/>
          </a:avLst>
        </a:prstGeom>
        <a:gradFill rotWithShape="0">
          <a:gsLst>
            <a:gs pos="0">
              <a:schemeClr val="accent1">
                <a:hueOff val="0"/>
                <a:satOff val="0"/>
                <a:lumOff val="0"/>
                <a:alphaOff val="0"/>
                <a:tint val="100000"/>
                <a:shade val="100000"/>
                <a:satMod val="129999"/>
              </a:schemeClr>
            </a:gs>
            <a:gs pos="100000">
              <a:schemeClr val="accent1">
                <a:hueOff val="0"/>
                <a:satOff val="0"/>
                <a:lumOff val="0"/>
                <a:alphaOff val="0"/>
                <a:tint val="50000"/>
                <a:shade val="100000"/>
                <a:satMod val="350000"/>
              </a:schemeClr>
            </a:gs>
          </a:gsLst>
          <a:lin ang="16200000" scaled="0"/>
        </a:gradFill>
        <a:ln>
          <a:noFill/>
        </a:ln>
        <a:effectLst/>
      </dsp:spPr>
      <dsp:style>
        <a:lnRef idx="0">
          <a:scrgbClr r="0" g="0" b="0"/>
        </a:lnRef>
        <a:fillRef idx="3">
          <a:scrgbClr r="0" g="0" b="0"/>
        </a:fillRef>
        <a:effectRef idx="2">
          <a:scrgbClr r="0" g="0" b="0"/>
        </a:effectRef>
        <a:fontRef idx="minor">
          <a:schemeClr val="lt1"/>
        </a:fontRef>
      </dsp:style>
    </dsp:sp>
    <dsp:sp modelId="{1501AD9B-D01A-714D-99A1-F234AF8990D1}">
      <dsp:nvSpPr>
        <dsp:cNvPr id="0" name=""/>
        <dsp:cNvSpPr/>
      </dsp:nvSpPr>
      <dsp:spPr>
        <a:xfrm>
          <a:off x="3850481" y="917726"/>
          <a:ext cx="2887860" cy="1833791"/>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baseline="0"/>
            <a:t>Partials Clinic Format (Variable Skill Demo by Scout)</a:t>
          </a:r>
          <a:endParaRPr lang="en-US" sz="2800" kern="1200"/>
        </a:p>
      </dsp:txBody>
      <dsp:txXfrm>
        <a:off x="3904191" y="971436"/>
        <a:ext cx="2780440" cy="1726371"/>
      </dsp:txXfrm>
    </dsp:sp>
    <dsp:sp modelId="{660BF8E1-DCE0-DA4C-BC26-7CA83D4CF063}">
      <dsp:nvSpPr>
        <dsp:cNvPr id="0" name=""/>
        <dsp:cNvSpPr/>
      </dsp:nvSpPr>
      <dsp:spPr>
        <a:xfrm>
          <a:off x="7059215" y="612896"/>
          <a:ext cx="2887860" cy="1833791"/>
        </a:xfrm>
        <a:prstGeom prst="roundRect">
          <a:avLst>
            <a:gd name="adj" fmla="val 10000"/>
          </a:avLst>
        </a:prstGeom>
        <a:gradFill rotWithShape="0">
          <a:gsLst>
            <a:gs pos="0">
              <a:schemeClr val="accent1">
                <a:hueOff val="0"/>
                <a:satOff val="0"/>
                <a:lumOff val="0"/>
                <a:alphaOff val="0"/>
                <a:tint val="100000"/>
                <a:shade val="100000"/>
                <a:satMod val="129999"/>
              </a:schemeClr>
            </a:gs>
            <a:gs pos="100000">
              <a:schemeClr val="accent1">
                <a:hueOff val="0"/>
                <a:satOff val="0"/>
                <a:lumOff val="0"/>
                <a:alphaOff val="0"/>
                <a:tint val="50000"/>
                <a:shade val="100000"/>
                <a:satMod val="350000"/>
              </a:schemeClr>
            </a:gs>
          </a:gsLst>
          <a:lin ang="16200000" scaled="0"/>
        </a:gradFill>
        <a:ln>
          <a:noFill/>
        </a:ln>
        <a:effectLst/>
      </dsp:spPr>
      <dsp:style>
        <a:lnRef idx="0">
          <a:scrgbClr r="0" g="0" b="0"/>
        </a:lnRef>
        <a:fillRef idx="3">
          <a:scrgbClr r="0" g="0" b="0"/>
        </a:fillRef>
        <a:effectRef idx="2">
          <a:scrgbClr r="0" g="0" b="0"/>
        </a:effectRef>
        <a:fontRef idx="minor">
          <a:schemeClr val="lt1"/>
        </a:fontRef>
      </dsp:style>
    </dsp:sp>
    <dsp:sp modelId="{05816B2B-6A78-7C41-A57A-252E7BCADB9F}">
      <dsp:nvSpPr>
        <dsp:cNvPr id="0" name=""/>
        <dsp:cNvSpPr/>
      </dsp:nvSpPr>
      <dsp:spPr>
        <a:xfrm>
          <a:off x="7380089" y="917726"/>
          <a:ext cx="2887860" cy="1833791"/>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baseline="0"/>
            <a:t>Skills Clinics (Jamboree Format)</a:t>
          </a:r>
          <a:endParaRPr lang="en-US" sz="2800" kern="1200"/>
        </a:p>
      </dsp:txBody>
      <dsp:txXfrm>
        <a:off x="7433799" y="971436"/>
        <a:ext cx="2780440" cy="172637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14A976-91CA-B24F-9152-6BFB37FA3105}">
      <dsp:nvSpPr>
        <dsp:cNvPr id="0" name=""/>
        <dsp:cNvSpPr/>
      </dsp:nvSpPr>
      <dsp:spPr>
        <a:xfrm>
          <a:off x="0" y="612896"/>
          <a:ext cx="2887860" cy="1833791"/>
        </a:xfrm>
        <a:prstGeom prst="roundRect">
          <a:avLst>
            <a:gd name="adj" fmla="val 10000"/>
          </a:avLst>
        </a:prstGeom>
        <a:gradFill rotWithShape="0">
          <a:gsLst>
            <a:gs pos="0">
              <a:schemeClr val="accent1">
                <a:hueOff val="0"/>
                <a:satOff val="0"/>
                <a:lumOff val="0"/>
                <a:alphaOff val="0"/>
                <a:tint val="100000"/>
                <a:shade val="100000"/>
                <a:satMod val="129999"/>
              </a:schemeClr>
            </a:gs>
            <a:gs pos="100000">
              <a:schemeClr val="accent1">
                <a:hueOff val="0"/>
                <a:satOff val="0"/>
                <a:lumOff val="0"/>
                <a:alphaOff val="0"/>
                <a:tint val="50000"/>
                <a:shade val="100000"/>
                <a:satMod val="350000"/>
              </a:schemeClr>
            </a:gs>
          </a:gsLst>
          <a:lin ang="16200000" scaled="0"/>
        </a:gradFill>
        <a:ln>
          <a:noFill/>
        </a:ln>
        <a:effectLst/>
      </dsp:spPr>
      <dsp:style>
        <a:lnRef idx="0">
          <a:scrgbClr r="0" g="0" b="0"/>
        </a:lnRef>
        <a:fillRef idx="3">
          <a:scrgbClr r="0" g="0" b="0"/>
        </a:fillRef>
        <a:effectRef idx="2">
          <a:scrgbClr r="0" g="0" b="0"/>
        </a:effectRef>
        <a:fontRef idx="minor">
          <a:schemeClr val="lt1"/>
        </a:fontRef>
      </dsp:style>
    </dsp:sp>
    <dsp:sp modelId="{7020E4A3-DBCB-A043-B198-CAD9E3F988BD}">
      <dsp:nvSpPr>
        <dsp:cNvPr id="0" name=""/>
        <dsp:cNvSpPr/>
      </dsp:nvSpPr>
      <dsp:spPr>
        <a:xfrm>
          <a:off x="320873" y="917726"/>
          <a:ext cx="2887860" cy="1833791"/>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baseline="0"/>
            <a:t>Google Drive will be available by July</a:t>
          </a:r>
          <a:endParaRPr lang="en-US" sz="2300" kern="1200"/>
        </a:p>
      </dsp:txBody>
      <dsp:txXfrm>
        <a:off x="374583" y="971436"/>
        <a:ext cx="2780440" cy="1726371"/>
      </dsp:txXfrm>
    </dsp:sp>
    <dsp:sp modelId="{F4006536-4AB6-E746-B9EC-B85150061FF5}">
      <dsp:nvSpPr>
        <dsp:cNvPr id="0" name=""/>
        <dsp:cNvSpPr/>
      </dsp:nvSpPr>
      <dsp:spPr>
        <a:xfrm>
          <a:off x="3529607" y="612896"/>
          <a:ext cx="2887860" cy="1833791"/>
        </a:xfrm>
        <a:prstGeom prst="roundRect">
          <a:avLst>
            <a:gd name="adj" fmla="val 10000"/>
          </a:avLst>
        </a:prstGeom>
        <a:gradFill rotWithShape="0">
          <a:gsLst>
            <a:gs pos="0">
              <a:schemeClr val="accent1">
                <a:hueOff val="0"/>
                <a:satOff val="0"/>
                <a:lumOff val="0"/>
                <a:alphaOff val="0"/>
                <a:tint val="100000"/>
                <a:shade val="100000"/>
                <a:satMod val="129999"/>
              </a:schemeClr>
            </a:gs>
            <a:gs pos="100000">
              <a:schemeClr val="accent1">
                <a:hueOff val="0"/>
                <a:satOff val="0"/>
                <a:lumOff val="0"/>
                <a:alphaOff val="0"/>
                <a:tint val="50000"/>
                <a:shade val="100000"/>
                <a:satMod val="350000"/>
              </a:schemeClr>
            </a:gs>
          </a:gsLst>
          <a:lin ang="16200000" scaled="0"/>
        </a:gradFill>
        <a:ln>
          <a:noFill/>
        </a:ln>
        <a:effectLst/>
      </dsp:spPr>
      <dsp:style>
        <a:lnRef idx="0">
          <a:scrgbClr r="0" g="0" b="0"/>
        </a:lnRef>
        <a:fillRef idx="3">
          <a:scrgbClr r="0" g="0" b="0"/>
        </a:fillRef>
        <a:effectRef idx="2">
          <a:scrgbClr r="0" g="0" b="0"/>
        </a:effectRef>
        <a:fontRef idx="minor">
          <a:schemeClr val="lt1"/>
        </a:fontRef>
      </dsp:style>
    </dsp:sp>
    <dsp:sp modelId="{7DC66452-E563-2C4F-926C-8A1D121822FF}">
      <dsp:nvSpPr>
        <dsp:cNvPr id="0" name=""/>
        <dsp:cNvSpPr/>
      </dsp:nvSpPr>
      <dsp:spPr>
        <a:xfrm>
          <a:off x="3850481" y="917726"/>
          <a:ext cx="2887860" cy="1833791"/>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baseline="0"/>
            <a:t>All MB Counselors encouraged to attend, including non-camporee attendees</a:t>
          </a:r>
          <a:endParaRPr lang="en-US" sz="2300" kern="1200"/>
        </a:p>
      </dsp:txBody>
      <dsp:txXfrm>
        <a:off x="3904191" y="971436"/>
        <a:ext cx="2780440" cy="1726371"/>
      </dsp:txXfrm>
    </dsp:sp>
    <dsp:sp modelId="{B76C8A13-6E6F-CC4C-8B7B-4359C7446390}">
      <dsp:nvSpPr>
        <dsp:cNvPr id="0" name=""/>
        <dsp:cNvSpPr/>
      </dsp:nvSpPr>
      <dsp:spPr>
        <a:xfrm>
          <a:off x="7059215" y="612896"/>
          <a:ext cx="2887860" cy="1833791"/>
        </a:xfrm>
        <a:prstGeom prst="roundRect">
          <a:avLst>
            <a:gd name="adj" fmla="val 10000"/>
          </a:avLst>
        </a:prstGeom>
        <a:gradFill rotWithShape="0">
          <a:gsLst>
            <a:gs pos="0">
              <a:schemeClr val="accent1">
                <a:hueOff val="0"/>
                <a:satOff val="0"/>
                <a:lumOff val="0"/>
                <a:alphaOff val="0"/>
                <a:tint val="100000"/>
                <a:shade val="100000"/>
                <a:satMod val="129999"/>
              </a:schemeClr>
            </a:gs>
            <a:gs pos="100000">
              <a:schemeClr val="accent1">
                <a:hueOff val="0"/>
                <a:satOff val="0"/>
                <a:lumOff val="0"/>
                <a:alphaOff val="0"/>
                <a:tint val="50000"/>
                <a:shade val="100000"/>
                <a:satMod val="350000"/>
              </a:schemeClr>
            </a:gs>
          </a:gsLst>
          <a:lin ang="16200000" scaled="0"/>
        </a:gradFill>
        <a:ln>
          <a:noFill/>
        </a:ln>
        <a:effectLst/>
      </dsp:spPr>
      <dsp:style>
        <a:lnRef idx="0">
          <a:scrgbClr r="0" g="0" b="0"/>
        </a:lnRef>
        <a:fillRef idx="3">
          <a:scrgbClr r="0" g="0" b="0"/>
        </a:fillRef>
        <a:effectRef idx="2">
          <a:scrgbClr r="0" g="0" b="0"/>
        </a:effectRef>
        <a:fontRef idx="minor">
          <a:schemeClr val="lt1"/>
        </a:fontRef>
      </dsp:style>
    </dsp:sp>
    <dsp:sp modelId="{F739608C-0904-D641-A4C4-9BEA1809086C}">
      <dsp:nvSpPr>
        <dsp:cNvPr id="0" name=""/>
        <dsp:cNvSpPr/>
      </dsp:nvSpPr>
      <dsp:spPr>
        <a:xfrm>
          <a:off x="7380089" y="917726"/>
          <a:ext cx="2887860" cy="1833791"/>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baseline="0"/>
            <a:t>“Key 3”: EP, S&amp;R, Wilderness Survival  </a:t>
          </a:r>
          <a:endParaRPr lang="en-US" sz="2300" kern="1200"/>
        </a:p>
      </dsp:txBody>
      <dsp:txXfrm>
        <a:off x="7433799" y="971436"/>
        <a:ext cx="2780440" cy="1726371"/>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1" name="Shape 91"/>
          <p:cNvSpPr>
            <a:spLocks noGrp="1" noRot="1" noChangeAspect="1"/>
          </p:cNvSpPr>
          <p:nvPr>
            <p:ph type="sldImg"/>
          </p:nvPr>
        </p:nvSpPr>
        <p:spPr>
          <a:xfrm>
            <a:off x="419100" y="703263"/>
            <a:ext cx="6238875" cy="3509962"/>
          </a:xfrm>
          <a:prstGeom prst="rect">
            <a:avLst/>
          </a:prstGeom>
        </p:spPr>
        <p:txBody>
          <a:bodyPr lIns="93935" tIns="46968" rIns="93935" bIns="46968"/>
          <a:lstStyle/>
          <a:p>
            <a:endParaRPr dirty="0"/>
          </a:p>
        </p:txBody>
      </p:sp>
      <p:sp>
        <p:nvSpPr>
          <p:cNvPr id="92" name="Shape 92"/>
          <p:cNvSpPr>
            <a:spLocks noGrp="1"/>
          </p:cNvSpPr>
          <p:nvPr>
            <p:ph type="body" sz="quarter" idx="1"/>
          </p:nvPr>
        </p:nvSpPr>
        <p:spPr>
          <a:xfrm>
            <a:off x="943610" y="4447461"/>
            <a:ext cx="5189855" cy="4213384"/>
          </a:xfrm>
          <a:prstGeom prst="rect">
            <a:avLst/>
          </a:prstGeom>
        </p:spPr>
        <p:txBody>
          <a:bodyPr lIns="93935" tIns="46968" rIns="93935" bIns="46968"/>
          <a:lstStyle/>
          <a:p>
            <a:endParaR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trike="noStrike" dirty="0"/>
              <a:t>Sea Base Trip on Jul 29-Aug 3, 2024 - FULL</a:t>
            </a:r>
          </a:p>
          <a:p>
            <a:endParaRPr lang="en-US" dirty="0"/>
          </a:p>
        </p:txBody>
      </p:sp>
    </p:spTree>
    <p:extLst>
      <p:ext uri="{BB962C8B-B14F-4D97-AF65-F5344CB8AC3E}">
        <p14:creationId xmlns:p14="http://schemas.microsoft.com/office/powerpoint/2010/main" val="14173030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098453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524000" y="1122362"/>
            <a:ext cx="9144000" cy="2387601"/>
          </a:xfrm>
          <a:prstGeom prst="rect">
            <a:avLst/>
          </a:prstGeom>
        </p:spPr>
        <p:txBody>
          <a:bodyPr anchor="b"/>
          <a:lstStyle>
            <a:lvl1pPr algn="ctr">
              <a:defRPr sz="6000"/>
            </a:lvl1pPr>
          </a:lstStyle>
          <a:p>
            <a:r>
              <a:t>Title Text</a:t>
            </a:r>
          </a:p>
        </p:txBody>
      </p:sp>
      <p:sp>
        <p:nvSpPr>
          <p:cNvPr id="12" name="Body Level One…"/>
          <p:cNvSpPr txBox="1">
            <a:spLocks noGrp="1"/>
          </p:cNvSpPr>
          <p:nvPr>
            <p:ph type="body" sz="quarter" idx="1"/>
          </p:nvPr>
        </p:nvSpPr>
        <p:spPr>
          <a:xfrm>
            <a:off x="1524000" y="3602037"/>
            <a:ext cx="9144000" cy="1655763"/>
          </a:xfrm>
          <a:prstGeom prst="rect">
            <a:avLst/>
          </a:prstGeom>
        </p:spPr>
        <p:txBody>
          <a:bodyPr/>
          <a:lstStyle>
            <a:lvl1pPr marL="0" indent="0" algn="ctr">
              <a:buSzTx/>
              <a:buFontTx/>
              <a:buNone/>
              <a:defRPr sz="2400"/>
            </a:lvl1pPr>
            <a:lvl2pPr marL="0" indent="457200" algn="ctr">
              <a:buSzTx/>
              <a:buFontTx/>
              <a:buNone/>
              <a:defRPr sz="2400"/>
            </a:lvl2pPr>
            <a:lvl3pPr marL="0" indent="914400" algn="ctr">
              <a:buSzTx/>
              <a:buFontTx/>
              <a:buNone/>
              <a:defRPr sz="2400"/>
            </a:lvl3pPr>
            <a:lvl4pPr marL="0" indent="1371600" algn="ctr">
              <a:buSzTx/>
              <a:buFontTx/>
              <a:buNone/>
              <a:defRPr sz="2400"/>
            </a:lvl4pPr>
            <a:lvl5pPr marL="0" indent="1828800" algn="ctr">
              <a:buSzTx/>
              <a:buFontTx/>
              <a:buNone/>
              <a:defRPr sz="24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8348291-9C7D-407E-8D07-FA3A323EA973}"/>
              </a:ext>
            </a:extLst>
          </p:cNvPr>
          <p:cNvSpPr>
            <a:spLocks noGrp="1"/>
          </p:cNvSpPr>
          <p:nvPr>
            <p:ph type="body" idx="1"/>
          </p:nvPr>
        </p:nvSpPr>
        <p:spPr>
          <a:xfrm>
            <a:off x="5184648" y="758952"/>
            <a:ext cx="6245352" cy="548640"/>
          </a:xfrm>
        </p:spPr>
        <p:txBody>
          <a:bodyPr anchor="b"/>
          <a:lstStyle>
            <a:lvl1pPr marL="0" indent="0">
              <a:buNone/>
              <a:defRPr sz="22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1A192D2-8BA6-4A4D-814D-AD37A2A10AC8}"/>
              </a:ext>
            </a:extLst>
          </p:cNvPr>
          <p:cNvSpPr>
            <a:spLocks noGrp="1"/>
          </p:cNvSpPr>
          <p:nvPr>
            <p:ph sz="half" idx="2"/>
          </p:nvPr>
        </p:nvSpPr>
        <p:spPr>
          <a:xfrm>
            <a:off x="5190323" y="1377198"/>
            <a:ext cx="6239675" cy="182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586FD4BC-C948-41C4-BA24-5D26147E1C97}"/>
              </a:ext>
            </a:extLst>
          </p:cNvPr>
          <p:cNvSpPr>
            <a:spLocks noGrp="1"/>
          </p:cNvSpPr>
          <p:nvPr>
            <p:ph type="body" sz="quarter" idx="3"/>
          </p:nvPr>
        </p:nvSpPr>
        <p:spPr>
          <a:xfrm>
            <a:off x="5184647" y="3319548"/>
            <a:ext cx="6245351" cy="548640"/>
          </a:xfrm>
        </p:spPr>
        <p:txBody>
          <a:bodyPr anchor="b"/>
          <a:lstStyle>
            <a:lvl1pPr marL="0" indent="0">
              <a:buNone/>
              <a:defRPr sz="22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12E359C-F73D-4F1B-9F9A-6D628567105D}"/>
              </a:ext>
            </a:extLst>
          </p:cNvPr>
          <p:cNvSpPr>
            <a:spLocks noGrp="1"/>
          </p:cNvSpPr>
          <p:nvPr>
            <p:ph sz="quarter" idx="4"/>
          </p:nvPr>
        </p:nvSpPr>
        <p:spPr>
          <a:xfrm>
            <a:off x="5184646" y="3932372"/>
            <a:ext cx="6245352" cy="182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a:extLst>
              <a:ext uri="{FF2B5EF4-FFF2-40B4-BE49-F238E27FC236}">
                <a16:creationId xmlns:a16="http://schemas.microsoft.com/office/drawing/2014/main" id="{D76B63AE-38FF-40DD-A543-32DD98E6BDB2}"/>
              </a:ext>
            </a:extLst>
          </p:cNvPr>
          <p:cNvSpPr>
            <a:spLocks noGrp="1"/>
          </p:cNvSpPr>
          <p:nvPr>
            <p:ph type="title"/>
          </p:nvPr>
        </p:nvSpPr>
        <p:spPr/>
        <p:txBody>
          <a:bodyPr/>
          <a:lstStyle/>
          <a:p>
            <a:r>
              <a:rPr lang="en-US"/>
              <a:t>Click to edit Master title style</a:t>
            </a:r>
            <a:endParaRPr lang="en-US" dirty="0"/>
          </a:p>
        </p:txBody>
      </p:sp>
      <p:sp>
        <p:nvSpPr>
          <p:cNvPr id="12" name="Date Placeholder 11">
            <a:extLst>
              <a:ext uri="{FF2B5EF4-FFF2-40B4-BE49-F238E27FC236}">
                <a16:creationId xmlns:a16="http://schemas.microsoft.com/office/drawing/2014/main" id="{C686C0EB-E082-4BAB-99E8-B42F3C28B20F}"/>
              </a:ext>
            </a:extLst>
          </p:cNvPr>
          <p:cNvSpPr>
            <a:spLocks noGrp="1"/>
          </p:cNvSpPr>
          <p:nvPr>
            <p:ph type="dt" sz="half" idx="10"/>
          </p:nvPr>
        </p:nvSpPr>
        <p:spPr/>
        <p:txBody>
          <a:bodyPr/>
          <a:lstStyle/>
          <a:p>
            <a:pPr algn="r"/>
            <a:fld id="{53BEF823-48A5-43FC-BE03-E79964288B41}" type="datetimeFigureOut">
              <a:rPr lang="en-US" smtClean="0"/>
              <a:pPr algn="r"/>
              <a:t>6/9/2023</a:t>
            </a:fld>
            <a:endParaRPr lang="en-US" dirty="0"/>
          </a:p>
        </p:txBody>
      </p:sp>
      <p:sp>
        <p:nvSpPr>
          <p:cNvPr id="13" name="Footer Placeholder 12">
            <a:extLst>
              <a:ext uri="{FF2B5EF4-FFF2-40B4-BE49-F238E27FC236}">
                <a16:creationId xmlns:a16="http://schemas.microsoft.com/office/drawing/2014/main" id="{B3CB0152-BA1F-48C7-A66F-3ADB51C94B97}"/>
              </a:ext>
            </a:extLst>
          </p:cNvPr>
          <p:cNvSpPr>
            <a:spLocks noGrp="1"/>
          </p:cNvSpPr>
          <p:nvPr>
            <p:ph type="ftr" sz="quarter" idx="11"/>
          </p:nvPr>
        </p:nvSpPr>
        <p:spPr/>
        <p:txBody>
          <a:bodyPr/>
          <a:lstStyle/>
          <a:p>
            <a:pPr algn="l"/>
            <a:endParaRPr lang="en-US" dirty="0"/>
          </a:p>
        </p:txBody>
      </p:sp>
      <p:sp>
        <p:nvSpPr>
          <p:cNvPr id="14" name="Slide Number Placeholder 13">
            <a:extLst>
              <a:ext uri="{FF2B5EF4-FFF2-40B4-BE49-F238E27FC236}">
                <a16:creationId xmlns:a16="http://schemas.microsoft.com/office/drawing/2014/main" id="{BD1C21B3-5CF6-415F-8295-EED3DF5CB55C}"/>
              </a:ext>
            </a:extLst>
          </p:cNvPr>
          <p:cNvSpPr>
            <a:spLocks noGrp="1"/>
          </p:cNvSpPr>
          <p:nvPr>
            <p:ph type="sldNum" sz="quarter" idx="12"/>
          </p:nvPr>
        </p:nvSpPr>
        <p:spPr/>
        <p:txBody>
          <a:bodyPr/>
          <a:lstStyle/>
          <a:p>
            <a:pPr algn="ctr"/>
            <a:fld id="{D79E6812-DF0E-4B88-AFAA-EAC7168F54C0}" type="slidenum">
              <a:rPr lang="en-US" smtClean="0"/>
              <a:pPr algn="ctr"/>
              <a:t>‹#›</a:t>
            </a:fld>
            <a:endParaRPr lang="en-US" dirty="0"/>
          </a:p>
        </p:txBody>
      </p:sp>
    </p:spTree>
    <p:extLst>
      <p:ext uri="{BB962C8B-B14F-4D97-AF65-F5344CB8AC3E}">
        <p14:creationId xmlns:p14="http://schemas.microsoft.com/office/powerpoint/2010/main" val="18462392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470D5-4EB9-4410-A8AE-6D85F19239FF}"/>
              </a:ext>
            </a:extLst>
          </p:cNvPr>
          <p:cNvSpPr>
            <a:spLocks noGrp="1"/>
          </p:cNvSpPr>
          <p:nvPr>
            <p:ph type="title"/>
          </p:nvPr>
        </p:nvSpPr>
        <p:spPr/>
        <p:txBody>
          <a:bodyPr/>
          <a:lstStyle/>
          <a:p>
            <a:r>
              <a:rPr lang="en-US"/>
              <a:t>Click to edit Master title style</a:t>
            </a:r>
          </a:p>
        </p:txBody>
      </p:sp>
      <p:sp>
        <p:nvSpPr>
          <p:cNvPr id="6" name="Date Placeholder 5">
            <a:extLst>
              <a:ext uri="{FF2B5EF4-FFF2-40B4-BE49-F238E27FC236}">
                <a16:creationId xmlns:a16="http://schemas.microsoft.com/office/drawing/2014/main" id="{5887FB59-BA77-4864-B9E8-994851250CB4}"/>
              </a:ext>
            </a:extLst>
          </p:cNvPr>
          <p:cNvSpPr>
            <a:spLocks noGrp="1"/>
          </p:cNvSpPr>
          <p:nvPr>
            <p:ph type="dt" sz="half" idx="10"/>
          </p:nvPr>
        </p:nvSpPr>
        <p:spPr/>
        <p:txBody>
          <a:bodyPr/>
          <a:lstStyle/>
          <a:p>
            <a:pPr algn="r"/>
            <a:fld id="{53BEF823-48A5-43FC-BE03-E79964288B41}" type="datetimeFigureOut">
              <a:rPr lang="en-US" smtClean="0"/>
              <a:pPr algn="r"/>
              <a:t>6/9/2023</a:t>
            </a:fld>
            <a:endParaRPr lang="en-US" dirty="0"/>
          </a:p>
        </p:txBody>
      </p:sp>
      <p:sp>
        <p:nvSpPr>
          <p:cNvPr id="7" name="Footer Placeholder 6">
            <a:extLst>
              <a:ext uri="{FF2B5EF4-FFF2-40B4-BE49-F238E27FC236}">
                <a16:creationId xmlns:a16="http://schemas.microsoft.com/office/drawing/2014/main" id="{B6F0BC0B-BA67-455B-B567-1473DF0628BE}"/>
              </a:ext>
            </a:extLst>
          </p:cNvPr>
          <p:cNvSpPr>
            <a:spLocks noGrp="1"/>
          </p:cNvSpPr>
          <p:nvPr>
            <p:ph type="ftr" sz="quarter" idx="11"/>
          </p:nvPr>
        </p:nvSpPr>
        <p:spPr/>
        <p:txBody>
          <a:bodyPr/>
          <a:lstStyle/>
          <a:p>
            <a:pPr algn="l"/>
            <a:endParaRPr lang="en-US" dirty="0"/>
          </a:p>
        </p:txBody>
      </p:sp>
      <p:sp>
        <p:nvSpPr>
          <p:cNvPr id="8" name="Slide Number Placeholder 7">
            <a:extLst>
              <a:ext uri="{FF2B5EF4-FFF2-40B4-BE49-F238E27FC236}">
                <a16:creationId xmlns:a16="http://schemas.microsoft.com/office/drawing/2014/main" id="{2CF0BCF3-6FB5-4529-AA6A-A31467351EF5}"/>
              </a:ext>
            </a:extLst>
          </p:cNvPr>
          <p:cNvSpPr>
            <a:spLocks noGrp="1"/>
          </p:cNvSpPr>
          <p:nvPr>
            <p:ph type="sldNum" sz="quarter" idx="12"/>
          </p:nvPr>
        </p:nvSpPr>
        <p:spPr/>
        <p:txBody>
          <a:bodyPr/>
          <a:lstStyle/>
          <a:p>
            <a:pPr algn="ctr"/>
            <a:fld id="{D79E6812-DF0E-4B88-AFAA-EAC7168F54C0}" type="slidenum">
              <a:rPr lang="en-US" smtClean="0"/>
              <a:pPr algn="ctr"/>
              <a:t>‹#›</a:t>
            </a:fld>
            <a:endParaRPr lang="en-US" dirty="0"/>
          </a:p>
        </p:txBody>
      </p:sp>
    </p:spTree>
    <p:extLst>
      <p:ext uri="{BB962C8B-B14F-4D97-AF65-F5344CB8AC3E}">
        <p14:creationId xmlns:p14="http://schemas.microsoft.com/office/powerpoint/2010/main" val="14322090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4BF1315B-6865-4A5A-91C1-B75339038903}"/>
              </a:ext>
            </a:extLst>
          </p:cNvPr>
          <p:cNvSpPr>
            <a:spLocks noGrp="1"/>
          </p:cNvSpPr>
          <p:nvPr>
            <p:ph type="dt" sz="half" idx="10"/>
          </p:nvPr>
        </p:nvSpPr>
        <p:spPr/>
        <p:txBody>
          <a:bodyPr/>
          <a:lstStyle/>
          <a:p>
            <a:pPr algn="r"/>
            <a:fld id="{53BEF823-48A5-43FC-BE03-E79964288B41}" type="datetimeFigureOut">
              <a:rPr lang="en-US" smtClean="0"/>
              <a:pPr algn="r"/>
              <a:t>6/9/2023</a:t>
            </a:fld>
            <a:endParaRPr lang="en-US" dirty="0"/>
          </a:p>
        </p:txBody>
      </p:sp>
      <p:sp>
        <p:nvSpPr>
          <p:cNvPr id="6" name="Footer Placeholder 5">
            <a:extLst>
              <a:ext uri="{FF2B5EF4-FFF2-40B4-BE49-F238E27FC236}">
                <a16:creationId xmlns:a16="http://schemas.microsoft.com/office/drawing/2014/main" id="{DD536720-08C7-43DE-8EB5-CAB52D0E96B1}"/>
              </a:ext>
            </a:extLst>
          </p:cNvPr>
          <p:cNvSpPr>
            <a:spLocks noGrp="1"/>
          </p:cNvSpPr>
          <p:nvPr>
            <p:ph type="ftr" sz="quarter" idx="11"/>
          </p:nvPr>
        </p:nvSpPr>
        <p:spPr/>
        <p:txBody>
          <a:bodyPr/>
          <a:lstStyle/>
          <a:p>
            <a:pPr algn="l"/>
            <a:endParaRPr lang="en-US" dirty="0"/>
          </a:p>
        </p:txBody>
      </p:sp>
      <p:sp>
        <p:nvSpPr>
          <p:cNvPr id="7" name="Slide Number Placeholder 6">
            <a:extLst>
              <a:ext uri="{FF2B5EF4-FFF2-40B4-BE49-F238E27FC236}">
                <a16:creationId xmlns:a16="http://schemas.microsoft.com/office/drawing/2014/main" id="{6D2477AF-B012-491C-AE42-22DE1203BE8D}"/>
              </a:ext>
            </a:extLst>
          </p:cNvPr>
          <p:cNvSpPr>
            <a:spLocks noGrp="1"/>
          </p:cNvSpPr>
          <p:nvPr>
            <p:ph type="sldNum" sz="quarter" idx="12"/>
          </p:nvPr>
        </p:nvSpPr>
        <p:spPr/>
        <p:txBody>
          <a:bodyPr/>
          <a:lstStyle/>
          <a:p>
            <a:pPr algn="ctr"/>
            <a:fld id="{D79E6812-DF0E-4B88-AFAA-EAC7168F54C0}" type="slidenum">
              <a:rPr lang="en-US" smtClean="0"/>
              <a:pPr algn="ctr"/>
              <a:t>‹#›</a:t>
            </a:fld>
            <a:endParaRPr lang="en-US" dirty="0"/>
          </a:p>
        </p:txBody>
      </p:sp>
    </p:spTree>
    <p:extLst>
      <p:ext uri="{BB962C8B-B14F-4D97-AF65-F5344CB8AC3E}">
        <p14:creationId xmlns:p14="http://schemas.microsoft.com/office/powerpoint/2010/main" val="19502257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ED183AC-72A9-43F5-A1B3-1D7A6A4C7EEB}"/>
              </a:ext>
            </a:extLst>
          </p:cNvPr>
          <p:cNvSpPr>
            <a:spLocks noGrp="1"/>
          </p:cNvSpPr>
          <p:nvPr>
            <p:ph idx="1"/>
          </p:nvPr>
        </p:nvSpPr>
        <p:spPr>
          <a:xfrm>
            <a:off x="5183188" y="758951"/>
            <a:ext cx="6245352" cy="4754881"/>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C4045592-52ED-4270-ACBB-BCC528DAC407}"/>
              </a:ext>
            </a:extLst>
          </p:cNvPr>
          <p:cNvSpPr>
            <a:spLocks noGrp="1"/>
          </p:cNvSpPr>
          <p:nvPr>
            <p:ph type="body" sz="half" idx="2"/>
          </p:nvPr>
        </p:nvSpPr>
        <p:spPr>
          <a:xfrm>
            <a:off x="758953" y="3815080"/>
            <a:ext cx="3831336" cy="1698752"/>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8">
            <a:extLst>
              <a:ext uri="{FF2B5EF4-FFF2-40B4-BE49-F238E27FC236}">
                <a16:creationId xmlns:a16="http://schemas.microsoft.com/office/drawing/2014/main" id="{99A93518-F9B5-418F-9883-BEF8359B045A}"/>
              </a:ext>
            </a:extLst>
          </p:cNvPr>
          <p:cNvSpPr>
            <a:spLocks noGrp="1"/>
          </p:cNvSpPr>
          <p:nvPr>
            <p:ph type="dt" sz="half" idx="10"/>
          </p:nvPr>
        </p:nvSpPr>
        <p:spPr/>
        <p:txBody>
          <a:bodyPr/>
          <a:lstStyle/>
          <a:p>
            <a:pPr algn="r"/>
            <a:fld id="{53BEF823-48A5-43FC-BE03-E79964288B41}" type="datetimeFigureOut">
              <a:rPr lang="en-US" smtClean="0"/>
              <a:pPr algn="r"/>
              <a:t>6/9/2023</a:t>
            </a:fld>
            <a:endParaRPr lang="en-US" dirty="0"/>
          </a:p>
        </p:txBody>
      </p:sp>
      <p:sp>
        <p:nvSpPr>
          <p:cNvPr id="10" name="Footer Placeholder 9">
            <a:extLst>
              <a:ext uri="{FF2B5EF4-FFF2-40B4-BE49-F238E27FC236}">
                <a16:creationId xmlns:a16="http://schemas.microsoft.com/office/drawing/2014/main" id="{27B9FFE7-C4AB-425B-9B56-E412C72212A0}"/>
              </a:ext>
            </a:extLst>
          </p:cNvPr>
          <p:cNvSpPr>
            <a:spLocks noGrp="1"/>
          </p:cNvSpPr>
          <p:nvPr>
            <p:ph type="ftr" sz="quarter" idx="11"/>
          </p:nvPr>
        </p:nvSpPr>
        <p:spPr/>
        <p:txBody>
          <a:bodyPr/>
          <a:lstStyle/>
          <a:p>
            <a:pPr algn="l"/>
            <a:endParaRPr lang="en-US" dirty="0"/>
          </a:p>
        </p:txBody>
      </p:sp>
      <p:sp>
        <p:nvSpPr>
          <p:cNvPr id="11" name="Slide Number Placeholder 10">
            <a:extLst>
              <a:ext uri="{FF2B5EF4-FFF2-40B4-BE49-F238E27FC236}">
                <a16:creationId xmlns:a16="http://schemas.microsoft.com/office/drawing/2014/main" id="{59231052-EBA8-4781-B28A-2FEA8BE523F3}"/>
              </a:ext>
            </a:extLst>
          </p:cNvPr>
          <p:cNvSpPr>
            <a:spLocks noGrp="1"/>
          </p:cNvSpPr>
          <p:nvPr>
            <p:ph type="sldNum" sz="quarter" idx="12"/>
          </p:nvPr>
        </p:nvSpPr>
        <p:spPr/>
        <p:txBody>
          <a:bodyPr/>
          <a:lstStyle/>
          <a:p>
            <a:pPr algn="ctr"/>
            <a:fld id="{D79E6812-DF0E-4B88-AFAA-EAC7168F54C0}" type="slidenum">
              <a:rPr lang="en-US" smtClean="0"/>
              <a:pPr algn="ctr"/>
              <a:t>‹#›</a:t>
            </a:fld>
            <a:endParaRPr lang="en-US" dirty="0"/>
          </a:p>
        </p:txBody>
      </p:sp>
      <p:sp>
        <p:nvSpPr>
          <p:cNvPr id="2" name="Title 1">
            <a:extLst>
              <a:ext uri="{FF2B5EF4-FFF2-40B4-BE49-F238E27FC236}">
                <a16:creationId xmlns:a16="http://schemas.microsoft.com/office/drawing/2014/main" id="{CBDBF9E7-F686-4FA1-9BA5-69BDD014B0D3}"/>
              </a:ext>
            </a:extLst>
          </p:cNvPr>
          <p:cNvSpPr>
            <a:spLocks noGrp="1"/>
          </p:cNvSpPr>
          <p:nvPr>
            <p:ph type="title"/>
          </p:nvPr>
        </p:nvSpPr>
        <p:spPr>
          <a:xfrm>
            <a:off x="758952" y="758952"/>
            <a:ext cx="3831336" cy="2930179"/>
          </a:xfrm>
        </p:spPr>
        <p:txBody>
          <a:bodyPr/>
          <a:lstStyle/>
          <a:p>
            <a:r>
              <a:rPr lang="en-US"/>
              <a:t>Click to edit Master title style</a:t>
            </a:r>
            <a:endParaRPr lang="en-US" dirty="0"/>
          </a:p>
        </p:txBody>
      </p:sp>
    </p:spTree>
    <p:extLst>
      <p:ext uri="{BB962C8B-B14F-4D97-AF65-F5344CB8AC3E}">
        <p14:creationId xmlns:p14="http://schemas.microsoft.com/office/powerpoint/2010/main" val="40448486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116CF06-B27C-4DC4-981D-38E31997BD16}"/>
              </a:ext>
            </a:extLst>
          </p:cNvPr>
          <p:cNvSpPr>
            <a:spLocks noGrp="1"/>
          </p:cNvSpPr>
          <p:nvPr>
            <p:ph type="pic" idx="1"/>
          </p:nvPr>
        </p:nvSpPr>
        <p:spPr>
          <a:xfrm>
            <a:off x="5183188" y="758951"/>
            <a:ext cx="6245352" cy="475488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E1976E66-2CB3-4F47-97F6-077C42818316}"/>
              </a:ext>
            </a:extLst>
          </p:cNvPr>
          <p:cNvSpPr>
            <a:spLocks noGrp="1"/>
          </p:cNvSpPr>
          <p:nvPr>
            <p:ph type="body" sz="half" idx="2"/>
          </p:nvPr>
        </p:nvSpPr>
        <p:spPr>
          <a:xfrm>
            <a:off x="758952" y="3794760"/>
            <a:ext cx="3831336" cy="1719072"/>
          </a:xfrm>
        </p:spPr>
        <p:txBody>
          <a:bodyPr>
            <a:normAutofit/>
          </a:bodyPr>
          <a:lstStyle>
            <a:lvl1pPr marL="0" indent="0">
              <a:buNone/>
              <a:defRPr sz="2000"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8">
            <a:extLst>
              <a:ext uri="{FF2B5EF4-FFF2-40B4-BE49-F238E27FC236}">
                <a16:creationId xmlns:a16="http://schemas.microsoft.com/office/drawing/2014/main" id="{71414C9F-CBBD-4D5E-A831-BC0CDFEBCEF3}"/>
              </a:ext>
            </a:extLst>
          </p:cNvPr>
          <p:cNvSpPr>
            <a:spLocks noGrp="1"/>
          </p:cNvSpPr>
          <p:nvPr>
            <p:ph type="dt" sz="half" idx="10"/>
          </p:nvPr>
        </p:nvSpPr>
        <p:spPr/>
        <p:txBody>
          <a:bodyPr/>
          <a:lstStyle/>
          <a:p>
            <a:pPr algn="r"/>
            <a:fld id="{53BEF823-48A5-43FC-BE03-E79964288B41}" type="datetimeFigureOut">
              <a:rPr lang="en-US" smtClean="0"/>
              <a:pPr algn="r"/>
              <a:t>6/9/2023</a:t>
            </a:fld>
            <a:endParaRPr lang="en-US" dirty="0"/>
          </a:p>
        </p:txBody>
      </p:sp>
      <p:sp>
        <p:nvSpPr>
          <p:cNvPr id="10" name="Footer Placeholder 9">
            <a:extLst>
              <a:ext uri="{FF2B5EF4-FFF2-40B4-BE49-F238E27FC236}">
                <a16:creationId xmlns:a16="http://schemas.microsoft.com/office/drawing/2014/main" id="{F58DC0C8-B580-442D-8DAC-4F0F869B1F11}"/>
              </a:ext>
            </a:extLst>
          </p:cNvPr>
          <p:cNvSpPr>
            <a:spLocks noGrp="1"/>
          </p:cNvSpPr>
          <p:nvPr>
            <p:ph type="ftr" sz="quarter" idx="11"/>
          </p:nvPr>
        </p:nvSpPr>
        <p:spPr/>
        <p:txBody>
          <a:bodyPr/>
          <a:lstStyle/>
          <a:p>
            <a:pPr algn="l"/>
            <a:endParaRPr lang="en-US" dirty="0"/>
          </a:p>
        </p:txBody>
      </p:sp>
      <p:sp>
        <p:nvSpPr>
          <p:cNvPr id="11" name="Slide Number Placeholder 10">
            <a:extLst>
              <a:ext uri="{FF2B5EF4-FFF2-40B4-BE49-F238E27FC236}">
                <a16:creationId xmlns:a16="http://schemas.microsoft.com/office/drawing/2014/main" id="{1B0D29E8-DFEE-49AB-83AF-85FF25252A3C}"/>
              </a:ext>
            </a:extLst>
          </p:cNvPr>
          <p:cNvSpPr>
            <a:spLocks noGrp="1"/>
          </p:cNvSpPr>
          <p:nvPr>
            <p:ph type="sldNum" sz="quarter" idx="12"/>
          </p:nvPr>
        </p:nvSpPr>
        <p:spPr/>
        <p:txBody>
          <a:bodyPr/>
          <a:lstStyle/>
          <a:p>
            <a:pPr algn="ctr"/>
            <a:fld id="{D79E6812-DF0E-4B88-AFAA-EAC7168F54C0}" type="slidenum">
              <a:rPr lang="en-US" smtClean="0"/>
              <a:pPr algn="ctr"/>
              <a:t>‹#›</a:t>
            </a:fld>
            <a:endParaRPr lang="en-US" dirty="0"/>
          </a:p>
        </p:txBody>
      </p:sp>
      <p:sp>
        <p:nvSpPr>
          <p:cNvPr id="2" name="Title 1">
            <a:extLst>
              <a:ext uri="{FF2B5EF4-FFF2-40B4-BE49-F238E27FC236}">
                <a16:creationId xmlns:a16="http://schemas.microsoft.com/office/drawing/2014/main" id="{D0EAAF1B-6B6E-4D37-8F57-E403C6371A00}"/>
              </a:ext>
            </a:extLst>
          </p:cNvPr>
          <p:cNvSpPr>
            <a:spLocks noGrp="1"/>
          </p:cNvSpPr>
          <p:nvPr>
            <p:ph type="title"/>
          </p:nvPr>
        </p:nvSpPr>
        <p:spPr>
          <a:xfrm>
            <a:off x="758952" y="758952"/>
            <a:ext cx="3831336" cy="2926080"/>
          </a:xfrm>
        </p:spPr>
        <p:txBody>
          <a:bodyPr/>
          <a:lstStyle/>
          <a:p>
            <a:r>
              <a:rPr lang="en-US"/>
              <a:t>Click to edit Master title style</a:t>
            </a:r>
            <a:endParaRPr lang="en-US" dirty="0"/>
          </a:p>
        </p:txBody>
      </p:sp>
    </p:spTree>
    <p:extLst>
      <p:ext uri="{BB962C8B-B14F-4D97-AF65-F5344CB8AC3E}">
        <p14:creationId xmlns:p14="http://schemas.microsoft.com/office/powerpoint/2010/main" val="2880991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59FCF-ACDF-495D-ACFA-15FCAC9EAEE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B3786E3-AB17-427E-8EF8-7FCB671A11D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833B4E9-7A16-448C-8BE6-B14941A34857}"/>
              </a:ext>
            </a:extLst>
          </p:cNvPr>
          <p:cNvSpPr>
            <a:spLocks noGrp="1"/>
          </p:cNvSpPr>
          <p:nvPr>
            <p:ph type="dt" sz="half" idx="10"/>
          </p:nvPr>
        </p:nvSpPr>
        <p:spPr/>
        <p:txBody>
          <a:bodyPr/>
          <a:lstStyle/>
          <a:p>
            <a:pPr algn="r"/>
            <a:fld id="{53BEF823-48A5-43FC-BE03-E79964288B41}" type="datetimeFigureOut">
              <a:rPr lang="en-US" smtClean="0"/>
              <a:pPr algn="r"/>
              <a:t>6/9/2023</a:t>
            </a:fld>
            <a:endParaRPr lang="en-US" dirty="0"/>
          </a:p>
        </p:txBody>
      </p:sp>
      <p:sp>
        <p:nvSpPr>
          <p:cNvPr id="8" name="Footer Placeholder 7">
            <a:extLst>
              <a:ext uri="{FF2B5EF4-FFF2-40B4-BE49-F238E27FC236}">
                <a16:creationId xmlns:a16="http://schemas.microsoft.com/office/drawing/2014/main" id="{579212F5-5835-49FF-836F-5E3008A0EDB1}"/>
              </a:ext>
            </a:extLst>
          </p:cNvPr>
          <p:cNvSpPr>
            <a:spLocks noGrp="1"/>
          </p:cNvSpPr>
          <p:nvPr>
            <p:ph type="ftr" sz="quarter" idx="11"/>
          </p:nvPr>
        </p:nvSpPr>
        <p:spPr/>
        <p:txBody>
          <a:bodyPr/>
          <a:lstStyle/>
          <a:p>
            <a:pPr algn="l"/>
            <a:endParaRPr lang="en-US" dirty="0"/>
          </a:p>
        </p:txBody>
      </p:sp>
      <p:sp>
        <p:nvSpPr>
          <p:cNvPr id="9" name="Slide Number Placeholder 8">
            <a:extLst>
              <a:ext uri="{FF2B5EF4-FFF2-40B4-BE49-F238E27FC236}">
                <a16:creationId xmlns:a16="http://schemas.microsoft.com/office/drawing/2014/main" id="{DE9D492B-E5EE-4D24-A087-57D739CFACE8}"/>
              </a:ext>
            </a:extLst>
          </p:cNvPr>
          <p:cNvSpPr>
            <a:spLocks noGrp="1"/>
          </p:cNvSpPr>
          <p:nvPr>
            <p:ph type="sldNum" sz="quarter" idx="12"/>
          </p:nvPr>
        </p:nvSpPr>
        <p:spPr/>
        <p:txBody>
          <a:bodyPr/>
          <a:lstStyle/>
          <a:p>
            <a:pPr algn="ctr"/>
            <a:fld id="{D79E6812-DF0E-4B88-AFAA-EAC7168F54C0}" type="slidenum">
              <a:rPr lang="en-US" smtClean="0"/>
              <a:pPr algn="ctr"/>
              <a:t>‹#›</a:t>
            </a:fld>
            <a:endParaRPr lang="en-US" dirty="0"/>
          </a:p>
        </p:txBody>
      </p:sp>
    </p:spTree>
    <p:extLst>
      <p:ext uri="{BB962C8B-B14F-4D97-AF65-F5344CB8AC3E}">
        <p14:creationId xmlns:p14="http://schemas.microsoft.com/office/powerpoint/2010/main" val="34514105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A31E395-94BD-4E79-8E42-9CD4EB33CA60}"/>
              </a:ext>
            </a:extLst>
          </p:cNvPr>
          <p:cNvSpPr>
            <a:spLocks noGrp="1"/>
          </p:cNvSpPr>
          <p:nvPr>
            <p:ph type="title" orient="vert"/>
          </p:nvPr>
        </p:nvSpPr>
        <p:spPr>
          <a:xfrm>
            <a:off x="8475542" y="758952"/>
            <a:ext cx="2954458" cy="4986002"/>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079AA8A4-66BC-4E80-ABE3-F533F82B88CA}"/>
              </a:ext>
            </a:extLst>
          </p:cNvPr>
          <p:cNvSpPr>
            <a:spLocks noGrp="1"/>
          </p:cNvSpPr>
          <p:nvPr>
            <p:ph type="body" orient="vert" idx="1"/>
          </p:nvPr>
        </p:nvSpPr>
        <p:spPr>
          <a:xfrm>
            <a:off x="758952" y="758952"/>
            <a:ext cx="7407586" cy="498600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ADDA4EA6-6A1A-48ED-9D79-A438561C7E79}"/>
              </a:ext>
            </a:extLst>
          </p:cNvPr>
          <p:cNvSpPr>
            <a:spLocks noGrp="1"/>
          </p:cNvSpPr>
          <p:nvPr>
            <p:ph type="dt" sz="half" idx="10"/>
          </p:nvPr>
        </p:nvSpPr>
        <p:spPr/>
        <p:txBody>
          <a:bodyPr/>
          <a:lstStyle/>
          <a:p>
            <a:pPr algn="r"/>
            <a:fld id="{53BEF823-48A5-43FC-BE03-E79964288B41}" type="datetimeFigureOut">
              <a:rPr lang="en-US" smtClean="0"/>
              <a:pPr algn="r"/>
              <a:t>6/9/2023</a:t>
            </a:fld>
            <a:endParaRPr lang="en-US" dirty="0"/>
          </a:p>
        </p:txBody>
      </p:sp>
      <p:sp>
        <p:nvSpPr>
          <p:cNvPr id="8" name="Footer Placeholder 7">
            <a:extLst>
              <a:ext uri="{FF2B5EF4-FFF2-40B4-BE49-F238E27FC236}">
                <a16:creationId xmlns:a16="http://schemas.microsoft.com/office/drawing/2014/main" id="{F049B2BA-9250-4EBF-8820-10BDA5C1C62B}"/>
              </a:ext>
            </a:extLst>
          </p:cNvPr>
          <p:cNvSpPr>
            <a:spLocks noGrp="1"/>
          </p:cNvSpPr>
          <p:nvPr>
            <p:ph type="ftr" sz="quarter" idx="11"/>
          </p:nvPr>
        </p:nvSpPr>
        <p:spPr/>
        <p:txBody>
          <a:bodyPr/>
          <a:lstStyle/>
          <a:p>
            <a:pPr algn="l"/>
            <a:endParaRPr lang="en-US" dirty="0"/>
          </a:p>
        </p:txBody>
      </p:sp>
      <p:sp>
        <p:nvSpPr>
          <p:cNvPr id="9" name="Slide Number Placeholder 8">
            <a:extLst>
              <a:ext uri="{FF2B5EF4-FFF2-40B4-BE49-F238E27FC236}">
                <a16:creationId xmlns:a16="http://schemas.microsoft.com/office/drawing/2014/main" id="{1F914475-55F3-4C46-BAE2-E4D93E9E3781}"/>
              </a:ext>
            </a:extLst>
          </p:cNvPr>
          <p:cNvSpPr>
            <a:spLocks noGrp="1"/>
          </p:cNvSpPr>
          <p:nvPr>
            <p:ph type="sldNum" sz="quarter" idx="12"/>
          </p:nvPr>
        </p:nvSpPr>
        <p:spPr/>
        <p:txBody>
          <a:bodyPr/>
          <a:lstStyle/>
          <a:p>
            <a:pPr algn="ctr"/>
            <a:fld id="{D79E6812-DF0E-4B88-AFAA-EAC7168F54C0}" type="slidenum">
              <a:rPr lang="en-US" smtClean="0"/>
              <a:pPr algn="ctr"/>
              <a:t>‹#›</a:t>
            </a:fld>
            <a:endParaRPr lang="en-US" dirty="0"/>
          </a:p>
        </p:txBody>
      </p:sp>
    </p:spTree>
    <p:extLst>
      <p:ext uri="{BB962C8B-B14F-4D97-AF65-F5344CB8AC3E}">
        <p14:creationId xmlns:p14="http://schemas.microsoft.com/office/powerpoint/2010/main" val="25990104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t>Title Text</a:t>
            </a:r>
          </a:p>
        </p:txBody>
      </p:sp>
      <p:sp>
        <p:nvSpPr>
          <p:cNvPr id="2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le Text"/>
          <p:cNvSpPr txBox="1">
            <a:spLocks noGrp="1"/>
          </p:cNvSpPr>
          <p:nvPr>
            <p:ph type="title"/>
          </p:nvPr>
        </p:nvSpPr>
        <p:spPr>
          <a:xfrm>
            <a:off x="839787" y="365125"/>
            <a:ext cx="10515601" cy="1325563"/>
          </a:xfrm>
          <a:prstGeom prst="rect">
            <a:avLst/>
          </a:prstGeom>
        </p:spPr>
        <p:txBody>
          <a:bodyPr/>
          <a:lstStyle/>
          <a:p>
            <a:r>
              <a:t>Title Text</a:t>
            </a:r>
          </a:p>
        </p:txBody>
      </p:sp>
      <p:sp>
        <p:nvSpPr>
          <p:cNvPr id="48" name="Body Level One…"/>
          <p:cNvSpPr txBox="1">
            <a:spLocks noGrp="1"/>
          </p:cNvSpPr>
          <p:nvPr>
            <p:ph type="body" sz="quarter" idx="1"/>
          </p:nvPr>
        </p:nvSpPr>
        <p:spPr>
          <a:xfrm>
            <a:off x="839787" y="1681163"/>
            <a:ext cx="5157789" cy="823913"/>
          </a:xfrm>
          <a:prstGeom prst="rect">
            <a:avLst/>
          </a:prstGeom>
        </p:spPr>
        <p:txBody>
          <a:bodyPr anchor="b"/>
          <a:lstStyle>
            <a:lvl1pPr marL="0" indent="0">
              <a:buSzTx/>
              <a:buFontTx/>
              <a:buNone/>
              <a:defRPr sz="2400" b="1"/>
            </a:lvl1pPr>
            <a:lvl2pPr marL="0" indent="457200">
              <a:buSzTx/>
              <a:buFontTx/>
              <a:buNone/>
              <a:defRPr sz="2400" b="1"/>
            </a:lvl2pPr>
            <a:lvl3pPr marL="0" indent="914400">
              <a:buSzTx/>
              <a:buFontTx/>
              <a:buNone/>
              <a:defRPr sz="2400" b="1"/>
            </a:lvl3pPr>
            <a:lvl4pPr marL="0" indent="1371600">
              <a:buSzTx/>
              <a:buFontTx/>
              <a:buNone/>
              <a:defRPr sz="2400" b="1"/>
            </a:lvl4pPr>
            <a:lvl5pPr marL="0" indent="1828800">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Text Placeholder 4"/>
          <p:cNvSpPr>
            <a:spLocks noGrp="1"/>
          </p:cNvSpPr>
          <p:nvPr>
            <p:ph type="body" sz="quarter" idx="21"/>
          </p:nvPr>
        </p:nvSpPr>
        <p:spPr>
          <a:xfrm>
            <a:off x="6172200" y="1681163"/>
            <a:ext cx="5183188" cy="823913"/>
          </a:xfrm>
          <a:prstGeom prst="rect">
            <a:avLst/>
          </a:prstGeom>
        </p:spPr>
        <p:txBody>
          <a:bodyPr anchor="b"/>
          <a:lstStyle/>
          <a:p>
            <a:pPr marL="0" indent="0">
              <a:buSzTx/>
              <a:buFontTx/>
              <a:buNone/>
              <a:defRPr sz="2400" b="1"/>
            </a:pPr>
            <a:endParaRP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itle Text"/>
          <p:cNvSpPr txBox="1">
            <a:spLocks noGrp="1"/>
          </p:cNvSpPr>
          <p:nvPr>
            <p:ph type="title"/>
          </p:nvPr>
        </p:nvSpPr>
        <p:spPr>
          <a:prstGeom prst="rect">
            <a:avLst/>
          </a:prstGeom>
        </p:spPr>
        <p:txBody>
          <a:bodyPr/>
          <a:lstStyle/>
          <a:p>
            <a:r>
              <a:t>Title Text</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839787" y="457200"/>
            <a:ext cx="3932239" cy="1600200"/>
          </a:xfrm>
          <a:prstGeom prst="rect">
            <a:avLst/>
          </a:prstGeom>
        </p:spPr>
        <p:txBody>
          <a:bodyPr anchor="b"/>
          <a:lstStyle>
            <a:lvl1pPr>
              <a:defRPr sz="3200"/>
            </a:lvl1pPr>
          </a:lstStyle>
          <a:p>
            <a:r>
              <a:t>Title Text</a:t>
            </a:r>
          </a:p>
        </p:txBody>
      </p:sp>
      <p:sp>
        <p:nvSpPr>
          <p:cNvPr id="73" name="Body Level One…"/>
          <p:cNvSpPr txBox="1">
            <a:spLocks noGrp="1"/>
          </p:cNvSpPr>
          <p:nvPr>
            <p:ph type="body" sz="half" idx="1"/>
          </p:nvPr>
        </p:nvSpPr>
        <p:spPr>
          <a:xfrm>
            <a:off x="5183187" y="987425"/>
            <a:ext cx="6172201"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r>
              <a:t>Body Level One</a:t>
            </a:r>
          </a:p>
          <a:p>
            <a:pPr lvl="1"/>
            <a:r>
              <a:t>Body Level Two</a:t>
            </a:r>
          </a:p>
          <a:p>
            <a:pPr lvl="2"/>
            <a:r>
              <a:t>Body Level Three</a:t>
            </a:r>
          </a:p>
          <a:p>
            <a:pPr lvl="3"/>
            <a:r>
              <a:t>Body Level Four</a:t>
            </a:r>
          </a:p>
          <a:p>
            <a:pPr lvl="4"/>
            <a:r>
              <a:t>Body Level Five</a:t>
            </a:r>
          </a:p>
        </p:txBody>
      </p:sp>
      <p:sp>
        <p:nvSpPr>
          <p:cNvPr id="74" name="Text Placeholder 3"/>
          <p:cNvSpPr>
            <a:spLocks noGrp="1"/>
          </p:cNvSpPr>
          <p:nvPr>
            <p:ph type="body" sz="quarter" idx="21"/>
          </p:nvPr>
        </p:nvSpPr>
        <p:spPr>
          <a:xfrm>
            <a:off x="839787" y="2057400"/>
            <a:ext cx="3932239" cy="3811588"/>
          </a:xfrm>
          <a:prstGeom prst="rect">
            <a:avLst/>
          </a:prstGeom>
        </p:spPr>
        <p:txBody>
          <a:bodyPr/>
          <a:lstStyle/>
          <a:p>
            <a:pPr marL="0" indent="0">
              <a:buSzTx/>
              <a:buFontTx/>
              <a:buNone/>
              <a:defRPr sz="1600"/>
            </a:pPr>
            <a:endParaRP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1"/>
      </p:bgRef>
    </p:bg>
    <p:spTree>
      <p:nvGrpSpPr>
        <p:cNvPr id="1" name=""/>
        <p:cNvGrpSpPr/>
        <p:nvPr/>
      </p:nvGrpSpPr>
      <p:grpSpPr>
        <a:xfrm>
          <a:off x="0" y="0"/>
          <a:ext cx="0" cy="0"/>
          <a:chOff x="0" y="0"/>
          <a:chExt cx="0" cy="0"/>
        </a:xfrm>
      </p:grpSpPr>
      <p:sp>
        <p:nvSpPr>
          <p:cNvPr id="10" name="Freeform 6" title="Page Number Shape">
            <a:extLst>
              <a:ext uri="{FF2B5EF4-FFF2-40B4-BE49-F238E27FC236}">
                <a16:creationId xmlns:a16="http://schemas.microsoft.com/office/drawing/2014/main" id="{DD4C4B28-6B4B-4445-8535-F516D74E4AA9}"/>
              </a:ext>
            </a:extLst>
          </p:cNvPr>
          <p:cNvSpPr/>
          <p:nvPr/>
        </p:nvSpPr>
        <p:spPr bwMode="auto">
          <a:xfrm>
            <a:off x="11784011" y="578356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cxnSp>
        <p:nvCxnSpPr>
          <p:cNvPr id="12" name="Straight Connector 11" title="Verticle Rule Line">
            <a:extLst>
              <a:ext uri="{FF2B5EF4-FFF2-40B4-BE49-F238E27FC236}">
                <a16:creationId xmlns:a16="http://schemas.microsoft.com/office/drawing/2014/main" id="{0CB1C732-7193-4253-8746-850D090A6B4E}"/>
              </a:ext>
            </a:extLst>
          </p:cNvPr>
          <p:cNvCxnSpPr>
            <a:cxnSpLocks/>
          </p:cNvCxnSpPr>
          <p:nvPr/>
        </p:nvCxnSpPr>
        <p:spPr>
          <a:xfrm>
            <a:off x="758952" y="1280160"/>
            <a:ext cx="0" cy="557784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03AA199-952B-427F-A5BE-B97D25FD0733}"/>
              </a:ext>
            </a:extLst>
          </p:cNvPr>
          <p:cNvSpPr>
            <a:spLocks noGrp="1"/>
          </p:cNvSpPr>
          <p:nvPr>
            <p:ph type="ctrTitle"/>
          </p:nvPr>
        </p:nvSpPr>
        <p:spPr>
          <a:xfrm>
            <a:off x="1078992" y="1143000"/>
            <a:ext cx="6720840" cy="3730752"/>
          </a:xfrm>
        </p:spPr>
        <p:txBody>
          <a:bodyPr anchor="t">
            <a:normAutofit/>
          </a:bodyPr>
          <a:lstStyle>
            <a:lvl1pPr algn="l">
              <a:defRPr sz="7200" baseline="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6A1AA393-A876-475F-A05B-1CCAB6C1F089}"/>
              </a:ext>
            </a:extLst>
          </p:cNvPr>
          <p:cNvSpPr>
            <a:spLocks noGrp="1"/>
          </p:cNvSpPr>
          <p:nvPr>
            <p:ph type="subTitle" idx="1"/>
          </p:nvPr>
        </p:nvSpPr>
        <p:spPr>
          <a:xfrm>
            <a:off x="1078992" y="5010912"/>
            <a:ext cx="6720840" cy="704088"/>
          </a:xfrm>
        </p:spPr>
        <p:txBody>
          <a:bodyPr>
            <a:normAutofit/>
          </a:bodyPr>
          <a:lstStyle>
            <a:lvl1pPr marL="0" indent="0" algn="l">
              <a:lnSpc>
                <a:spcPct val="100000"/>
              </a:lnSpc>
              <a:buNone/>
              <a:defRPr sz="2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B3395621-D631-4F31-AEEF-C8574E507372}"/>
              </a:ext>
            </a:extLst>
          </p:cNvPr>
          <p:cNvSpPr>
            <a:spLocks noGrp="1"/>
          </p:cNvSpPr>
          <p:nvPr>
            <p:ph type="dt" sz="half" idx="10"/>
          </p:nvPr>
        </p:nvSpPr>
        <p:spPr>
          <a:xfrm>
            <a:off x="8286356" y="6007608"/>
            <a:ext cx="3143643" cy="365125"/>
          </a:xfrm>
        </p:spPr>
        <p:txBody>
          <a:bodyPr/>
          <a:lstStyle/>
          <a:p>
            <a:fld id="{53BEF823-48A5-43FC-BE03-E79964288B41}" type="datetimeFigureOut">
              <a:rPr lang="en-US" smtClean="0"/>
              <a:t>6/9/2023</a:t>
            </a:fld>
            <a:endParaRPr lang="en-US" dirty="0"/>
          </a:p>
        </p:txBody>
      </p:sp>
      <p:sp>
        <p:nvSpPr>
          <p:cNvPr id="5" name="Footer Placeholder 4">
            <a:extLst>
              <a:ext uri="{FF2B5EF4-FFF2-40B4-BE49-F238E27FC236}">
                <a16:creationId xmlns:a16="http://schemas.microsoft.com/office/drawing/2014/main" id="{305EE125-77AD-4E23-AFB7-C5CFDEACACF1}"/>
              </a:ext>
            </a:extLst>
          </p:cNvPr>
          <p:cNvSpPr>
            <a:spLocks noGrp="1"/>
          </p:cNvSpPr>
          <p:nvPr>
            <p:ph type="ftr" sz="quarter" idx="11"/>
          </p:nvPr>
        </p:nvSpPr>
        <p:spPr>
          <a:xfrm>
            <a:off x="1078991" y="6007608"/>
            <a:ext cx="6720837" cy="365125"/>
          </a:xfrm>
        </p:spPr>
        <p:txBody>
          <a:bodyPr/>
          <a:lstStyle/>
          <a:p>
            <a:endParaRPr lang="en-US" dirty="0"/>
          </a:p>
        </p:txBody>
      </p:sp>
      <p:sp>
        <p:nvSpPr>
          <p:cNvPr id="6" name="Slide Number Placeholder 5">
            <a:extLst>
              <a:ext uri="{FF2B5EF4-FFF2-40B4-BE49-F238E27FC236}">
                <a16:creationId xmlns:a16="http://schemas.microsoft.com/office/drawing/2014/main" id="{DC569682-B530-4F52-87B9-39464A0930B3}"/>
              </a:ext>
            </a:extLst>
          </p:cNvPr>
          <p:cNvSpPr>
            <a:spLocks noGrp="1"/>
          </p:cNvSpPr>
          <p:nvPr>
            <p:ph type="sldNum" sz="quarter" idx="12"/>
          </p:nvPr>
        </p:nvSpPr>
        <p:spPr/>
        <p:txBody>
          <a:bodyPr/>
          <a:lstStyle>
            <a:lvl1pPr algn="ctr">
              <a:defRPr/>
            </a:lvl1pPr>
          </a:lstStyle>
          <a:p>
            <a:pPr algn="ctr"/>
            <a:fld id="{D79E6812-DF0E-4B88-AFAA-EAC7168F54C0}" type="slidenum">
              <a:rPr lang="en-US" smtClean="0"/>
              <a:pPr algn="ctr"/>
              <a:t>‹#›</a:t>
            </a:fld>
            <a:endParaRPr lang="en-US" dirty="0"/>
          </a:p>
        </p:txBody>
      </p:sp>
    </p:spTree>
    <p:extLst>
      <p:ext uri="{BB962C8B-B14F-4D97-AF65-F5344CB8AC3E}">
        <p14:creationId xmlns:p14="http://schemas.microsoft.com/office/powerpoint/2010/main" val="3538800398"/>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351BD-5252-4168-A69E-C6864AE2971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748EEE-19C9-493B-836D-73B9E4A0BE1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7FA6BFE-11ED-4FB4-9F65-508B5B0F0DD3}"/>
              </a:ext>
            </a:extLst>
          </p:cNvPr>
          <p:cNvSpPr>
            <a:spLocks noGrp="1"/>
          </p:cNvSpPr>
          <p:nvPr>
            <p:ph type="dt" sz="half" idx="10"/>
          </p:nvPr>
        </p:nvSpPr>
        <p:spPr/>
        <p:txBody>
          <a:bodyPr/>
          <a:lstStyle/>
          <a:p>
            <a:pPr algn="r"/>
            <a:fld id="{53BEF823-48A5-43FC-BE03-E79964288B41}" type="datetimeFigureOut">
              <a:rPr lang="en-US" smtClean="0"/>
              <a:pPr algn="r"/>
              <a:t>6/9/2023</a:t>
            </a:fld>
            <a:endParaRPr lang="en-US" dirty="0"/>
          </a:p>
        </p:txBody>
      </p:sp>
      <p:sp>
        <p:nvSpPr>
          <p:cNvPr id="8" name="Footer Placeholder 7">
            <a:extLst>
              <a:ext uri="{FF2B5EF4-FFF2-40B4-BE49-F238E27FC236}">
                <a16:creationId xmlns:a16="http://schemas.microsoft.com/office/drawing/2014/main" id="{F90F536E-BEFF-4E0D-B4EC-39DE28C67CC3}"/>
              </a:ext>
            </a:extLst>
          </p:cNvPr>
          <p:cNvSpPr>
            <a:spLocks noGrp="1"/>
          </p:cNvSpPr>
          <p:nvPr>
            <p:ph type="ftr" sz="quarter" idx="11"/>
          </p:nvPr>
        </p:nvSpPr>
        <p:spPr/>
        <p:txBody>
          <a:bodyPr/>
          <a:lstStyle/>
          <a:p>
            <a:pPr algn="l"/>
            <a:endParaRPr lang="en-US" dirty="0"/>
          </a:p>
        </p:txBody>
      </p:sp>
      <p:sp>
        <p:nvSpPr>
          <p:cNvPr id="9" name="Slide Number Placeholder 8">
            <a:extLst>
              <a:ext uri="{FF2B5EF4-FFF2-40B4-BE49-F238E27FC236}">
                <a16:creationId xmlns:a16="http://schemas.microsoft.com/office/drawing/2014/main" id="{36EE02AF-6FE1-4972-BD48-A82499AD67F6}"/>
              </a:ext>
            </a:extLst>
          </p:cNvPr>
          <p:cNvSpPr>
            <a:spLocks noGrp="1"/>
          </p:cNvSpPr>
          <p:nvPr>
            <p:ph type="sldNum" sz="quarter" idx="12"/>
          </p:nvPr>
        </p:nvSpPr>
        <p:spPr/>
        <p:txBody>
          <a:bodyPr/>
          <a:lstStyle/>
          <a:p>
            <a:pPr algn="ctr"/>
            <a:fld id="{D79E6812-DF0E-4B88-AFAA-EAC7168F54C0}" type="slidenum">
              <a:rPr lang="en-US" smtClean="0"/>
              <a:pPr algn="ctr"/>
              <a:t>‹#›</a:t>
            </a:fld>
            <a:endParaRPr lang="en-US" dirty="0"/>
          </a:p>
        </p:txBody>
      </p:sp>
    </p:spTree>
    <p:extLst>
      <p:ext uri="{BB962C8B-B14F-4D97-AF65-F5344CB8AC3E}">
        <p14:creationId xmlns:p14="http://schemas.microsoft.com/office/powerpoint/2010/main" val="23432478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452EE-D9FC-4E51-9BFF-141F9192339F}"/>
              </a:ext>
            </a:extLst>
          </p:cNvPr>
          <p:cNvSpPr>
            <a:spLocks noGrp="1"/>
          </p:cNvSpPr>
          <p:nvPr>
            <p:ph type="title"/>
          </p:nvPr>
        </p:nvSpPr>
        <p:spPr>
          <a:xfrm>
            <a:off x="763051" y="2414016"/>
            <a:ext cx="10666949" cy="3099816"/>
          </a:xfrm>
        </p:spPr>
        <p:txBody>
          <a:bodyPr anchor="t"/>
          <a:lstStyle>
            <a:lvl1pPr>
              <a:defRPr sz="6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1E086C4-4949-4E7A-A182-6709496A1C38}"/>
              </a:ext>
            </a:extLst>
          </p:cNvPr>
          <p:cNvSpPr>
            <a:spLocks noGrp="1"/>
          </p:cNvSpPr>
          <p:nvPr>
            <p:ph type="body" idx="1"/>
          </p:nvPr>
        </p:nvSpPr>
        <p:spPr>
          <a:xfrm>
            <a:off x="758952" y="1389888"/>
            <a:ext cx="10671048" cy="822960"/>
          </a:xfrm>
        </p:spPr>
        <p:txBody>
          <a:bodyPr anchor="ctr">
            <a:normAutofit/>
          </a:bodyPr>
          <a:lstStyle>
            <a:lvl1pPr marL="0" indent="0">
              <a:buNone/>
              <a:defRPr sz="2000" i="1">
                <a:solidFill>
                  <a:schemeClr val="tx1">
                    <a:lumMod val="85000"/>
                    <a:lumOff val="1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a:extLst>
              <a:ext uri="{FF2B5EF4-FFF2-40B4-BE49-F238E27FC236}">
                <a16:creationId xmlns:a16="http://schemas.microsoft.com/office/drawing/2014/main" id="{3D12BC88-6A2B-4851-9568-23A4B74D9F98}"/>
              </a:ext>
            </a:extLst>
          </p:cNvPr>
          <p:cNvSpPr>
            <a:spLocks noGrp="1"/>
          </p:cNvSpPr>
          <p:nvPr>
            <p:ph type="dt" sz="half" idx="10"/>
          </p:nvPr>
        </p:nvSpPr>
        <p:spPr/>
        <p:txBody>
          <a:bodyPr/>
          <a:lstStyle/>
          <a:p>
            <a:pPr algn="r"/>
            <a:fld id="{53BEF823-48A5-43FC-BE03-E79964288B41}" type="datetimeFigureOut">
              <a:rPr lang="en-US" smtClean="0"/>
              <a:pPr algn="r"/>
              <a:t>6/9/2023</a:t>
            </a:fld>
            <a:endParaRPr lang="en-US" dirty="0"/>
          </a:p>
        </p:txBody>
      </p:sp>
      <p:sp>
        <p:nvSpPr>
          <p:cNvPr id="8" name="Footer Placeholder 7">
            <a:extLst>
              <a:ext uri="{FF2B5EF4-FFF2-40B4-BE49-F238E27FC236}">
                <a16:creationId xmlns:a16="http://schemas.microsoft.com/office/drawing/2014/main" id="{D882CFE5-65C3-4F46-9141-4645455947D2}"/>
              </a:ext>
            </a:extLst>
          </p:cNvPr>
          <p:cNvSpPr>
            <a:spLocks noGrp="1"/>
          </p:cNvSpPr>
          <p:nvPr>
            <p:ph type="ftr" sz="quarter" idx="11"/>
          </p:nvPr>
        </p:nvSpPr>
        <p:spPr/>
        <p:txBody>
          <a:bodyPr/>
          <a:lstStyle/>
          <a:p>
            <a:pPr algn="l"/>
            <a:endParaRPr lang="en-US" dirty="0"/>
          </a:p>
        </p:txBody>
      </p:sp>
      <p:sp>
        <p:nvSpPr>
          <p:cNvPr id="9" name="Slide Number Placeholder 8">
            <a:extLst>
              <a:ext uri="{FF2B5EF4-FFF2-40B4-BE49-F238E27FC236}">
                <a16:creationId xmlns:a16="http://schemas.microsoft.com/office/drawing/2014/main" id="{5321B390-4E13-4481-AC02-FF126656C4C9}"/>
              </a:ext>
            </a:extLst>
          </p:cNvPr>
          <p:cNvSpPr>
            <a:spLocks noGrp="1"/>
          </p:cNvSpPr>
          <p:nvPr>
            <p:ph type="sldNum" sz="quarter" idx="12"/>
          </p:nvPr>
        </p:nvSpPr>
        <p:spPr/>
        <p:txBody>
          <a:bodyPr/>
          <a:lstStyle/>
          <a:p>
            <a:pPr algn="ctr"/>
            <a:fld id="{D79E6812-DF0E-4B88-AFAA-EAC7168F54C0}" type="slidenum">
              <a:rPr lang="en-US" smtClean="0"/>
              <a:pPr algn="ctr"/>
              <a:t>‹#›</a:t>
            </a:fld>
            <a:endParaRPr lang="en-US" dirty="0"/>
          </a:p>
        </p:txBody>
      </p:sp>
    </p:spTree>
    <p:extLst>
      <p:ext uri="{BB962C8B-B14F-4D97-AF65-F5344CB8AC3E}">
        <p14:creationId xmlns:p14="http://schemas.microsoft.com/office/powerpoint/2010/main" val="33819169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40E02F8-47BB-4D30-8EFE-69C9222D9EC4}"/>
              </a:ext>
            </a:extLst>
          </p:cNvPr>
          <p:cNvSpPr>
            <a:spLocks noGrp="1"/>
          </p:cNvSpPr>
          <p:nvPr>
            <p:ph sz="half" idx="1"/>
          </p:nvPr>
        </p:nvSpPr>
        <p:spPr>
          <a:xfrm>
            <a:off x="5184648" y="758952"/>
            <a:ext cx="6245352" cy="2240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DA844D33-6BF0-4205-A542-8537E3515938}"/>
              </a:ext>
            </a:extLst>
          </p:cNvPr>
          <p:cNvSpPr>
            <a:spLocks noGrp="1"/>
          </p:cNvSpPr>
          <p:nvPr>
            <p:ph sz="half" idx="2"/>
          </p:nvPr>
        </p:nvSpPr>
        <p:spPr>
          <a:xfrm>
            <a:off x="5184647" y="3273551"/>
            <a:ext cx="6245351" cy="22402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Date Placeholder 8">
            <a:extLst>
              <a:ext uri="{FF2B5EF4-FFF2-40B4-BE49-F238E27FC236}">
                <a16:creationId xmlns:a16="http://schemas.microsoft.com/office/drawing/2014/main" id="{D6953A83-D2BE-4015-8D64-BE93DDFE5D21}"/>
              </a:ext>
            </a:extLst>
          </p:cNvPr>
          <p:cNvSpPr>
            <a:spLocks noGrp="1"/>
          </p:cNvSpPr>
          <p:nvPr>
            <p:ph type="dt" sz="half" idx="10"/>
          </p:nvPr>
        </p:nvSpPr>
        <p:spPr/>
        <p:txBody>
          <a:bodyPr/>
          <a:lstStyle/>
          <a:p>
            <a:pPr algn="r"/>
            <a:fld id="{53BEF823-48A5-43FC-BE03-E79964288B41}" type="datetimeFigureOut">
              <a:rPr lang="en-US" smtClean="0"/>
              <a:pPr algn="r"/>
              <a:t>6/9/2023</a:t>
            </a:fld>
            <a:endParaRPr lang="en-US" dirty="0"/>
          </a:p>
        </p:txBody>
      </p:sp>
      <p:sp>
        <p:nvSpPr>
          <p:cNvPr id="10" name="Footer Placeholder 9">
            <a:extLst>
              <a:ext uri="{FF2B5EF4-FFF2-40B4-BE49-F238E27FC236}">
                <a16:creationId xmlns:a16="http://schemas.microsoft.com/office/drawing/2014/main" id="{BA849E67-05F9-4033-B033-74D6B8C8E771}"/>
              </a:ext>
            </a:extLst>
          </p:cNvPr>
          <p:cNvSpPr>
            <a:spLocks noGrp="1"/>
          </p:cNvSpPr>
          <p:nvPr>
            <p:ph type="ftr" sz="quarter" idx="11"/>
          </p:nvPr>
        </p:nvSpPr>
        <p:spPr/>
        <p:txBody>
          <a:bodyPr/>
          <a:lstStyle/>
          <a:p>
            <a:pPr algn="l"/>
            <a:endParaRPr lang="en-US" dirty="0"/>
          </a:p>
        </p:txBody>
      </p:sp>
      <p:sp>
        <p:nvSpPr>
          <p:cNvPr id="11" name="Slide Number Placeholder 10">
            <a:extLst>
              <a:ext uri="{FF2B5EF4-FFF2-40B4-BE49-F238E27FC236}">
                <a16:creationId xmlns:a16="http://schemas.microsoft.com/office/drawing/2014/main" id="{DFAAC6AA-CFFB-438F-9327-DDB023E2E149}"/>
              </a:ext>
            </a:extLst>
          </p:cNvPr>
          <p:cNvSpPr>
            <a:spLocks noGrp="1"/>
          </p:cNvSpPr>
          <p:nvPr>
            <p:ph type="sldNum" sz="quarter" idx="12"/>
          </p:nvPr>
        </p:nvSpPr>
        <p:spPr/>
        <p:txBody>
          <a:bodyPr/>
          <a:lstStyle/>
          <a:p>
            <a:pPr algn="ctr"/>
            <a:fld id="{D79E6812-DF0E-4B88-AFAA-EAC7168F54C0}" type="slidenum">
              <a:rPr lang="en-US" smtClean="0"/>
              <a:pPr algn="ctr"/>
              <a:t>‹#›</a:t>
            </a:fld>
            <a:endParaRPr lang="en-US" dirty="0"/>
          </a:p>
        </p:txBody>
      </p:sp>
      <p:sp>
        <p:nvSpPr>
          <p:cNvPr id="5" name="Title 4">
            <a:extLst>
              <a:ext uri="{FF2B5EF4-FFF2-40B4-BE49-F238E27FC236}">
                <a16:creationId xmlns:a16="http://schemas.microsoft.com/office/drawing/2014/main" id="{BA4960CB-ABA7-4442-AB15-FE444F23C63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8735031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C5E0B4"/>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38200" y="365125"/>
            <a:ext cx="10515600" cy="13255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r>
              <a:t>Title Text</a:t>
            </a:r>
          </a:p>
        </p:txBody>
      </p:sp>
      <p:sp>
        <p:nvSpPr>
          <p:cNvPr id="3" name="Body Level One…"/>
          <p:cNvSpPr txBox="1">
            <a:spLocks noGrp="1"/>
          </p:cNvSpPr>
          <p:nvPr>
            <p:ph type="body" idx="1"/>
          </p:nvPr>
        </p:nvSpPr>
        <p:spPr>
          <a:xfrm>
            <a:off x="838200" y="1825625"/>
            <a:ext cx="10515600" cy="43513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095176" y="6414760"/>
            <a:ext cx="258624" cy="248305"/>
          </a:xfrm>
          <a:prstGeom prst="rect">
            <a:avLst/>
          </a:prstGeom>
          <a:ln w="12700">
            <a:miter lim="400000"/>
          </a:ln>
        </p:spPr>
        <p:txBody>
          <a:bodyPr wrap="none" lIns="45719" rIns="45719" anchor="ctr">
            <a:spAutoFit/>
          </a:bodyPr>
          <a:lstStyle>
            <a:lvl1pPr algn="r">
              <a:defRPr sz="1200">
                <a:solidFill>
                  <a:srgbClr val="888888"/>
                </a:solidFill>
              </a:defRPr>
            </a:lvl1pPr>
          </a:lstStyle>
          <a:p>
            <a:fld id="{86CB4B4D-7CA3-9044-876B-883B54F8677D}" type="slidenum">
              <a:t>‹#›</a:t>
            </a:fld>
            <a:endParaRPr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3" r:id="rId3"/>
    <p:sldLayoutId id="2147483654" r:id="rId4"/>
    <p:sldLayoutId id="2147483656" r:id="rId5"/>
  </p:sldLayoutIdLst>
  <p:transition spd="med"/>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8" name="Freeform 6" title="Page Number Shape">
            <a:extLst>
              <a:ext uri="{FF2B5EF4-FFF2-40B4-BE49-F238E27FC236}">
                <a16:creationId xmlns:a16="http://schemas.microsoft.com/office/drawing/2014/main" id="{72411438-92A5-42B0-9C54-EA4FB32ACB5E}"/>
              </a:ext>
            </a:extLst>
          </p:cNvPr>
          <p:cNvSpPr/>
          <p:nvPr/>
        </p:nvSpPr>
        <p:spPr bwMode="auto">
          <a:xfrm>
            <a:off x="11784011" y="5778801"/>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sp>
        <p:nvSpPr>
          <p:cNvPr id="2" name="Title Placeholder 1">
            <a:extLst>
              <a:ext uri="{FF2B5EF4-FFF2-40B4-BE49-F238E27FC236}">
                <a16:creationId xmlns:a16="http://schemas.microsoft.com/office/drawing/2014/main" id="{0D56E4D8-47B6-4DEC-BD29-B3B6ED4CC739}"/>
              </a:ext>
            </a:extLst>
          </p:cNvPr>
          <p:cNvSpPr>
            <a:spLocks noGrp="1"/>
          </p:cNvSpPr>
          <p:nvPr>
            <p:ph type="title"/>
          </p:nvPr>
        </p:nvSpPr>
        <p:spPr>
          <a:xfrm>
            <a:off x="758952" y="758952"/>
            <a:ext cx="3831336" cy="475488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F0F5D4C-4873-4052-A294-99CCB9421C4A}"/>
              </a:ext>
            </a:extLst>
          </p:cNvPr>
          <p:cNvSpPr>
            <a:spLocks noGrp="1"/>
          </p:cNvSpPr>
          <p:nvPr>
            <p:ph type="body" idx="1"/>
          </p:nvPr>
        </p:nvSpPr>
        <p:spPr>
          <a:xfrm>
            <a:off x="5184648" y="758952"/>
            <a:ext cx="6245352" cy="475488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41D62B3-3490-46B4-A10E-33FCE4A1FBB5}"/>
              </a:ext>
            </a:extLst>
          </p:cNvPr>
          <p:cNvSpPr>
            <a:spLocks noGrp="1"/>
          </p:cNvSpPr>
          <p:nvPr>
            <p:ph type="dt" sz="half" idx="2"/>
          </p:nvPr>
        </p:nvSpPr>
        <p:spPr>
          <a:xfrm>
            <a:off x="7616952" y="6007608"/>
            <a:ext cx="3813048" cy="365125"/>
          </a:xfrm>
          <a:prstGeom prst="rect">
            <a:avLst/>
          </a:prstGeom>
        </p:spPr>
        <p:txBody>
          <a:bodyPr vert="horz" lIns="91440" tIns="45720" rIns="91440" bIns="45720" rtlCol="0" anchor="ctr"/>
          <a:lstStyle>
            <a:lvl1pPr algn="r">
              <a:defRPr sz="1000" spc="50" baseline="0">
                <a:solidFill>
                  <a:schemeClr val="tx1">
                    <a:lumMod val="85000"/>
                    <a:lumOff val="15000"/>
                  </a:schemeClr>
                </a:solidFill>
              </a:defRPr>
            </a:lvl1pPr>
          </a:lstStyle>
          <a:p>
            <a:pPr algn="r"/>
            <a:fld id="{53BEF823-48A5-43FC-BE03-E79964288B41}" type="datetimeFigureOut">
              <a:rPr lang="en-US" smtClean="0"/>
              <a:pPr algn="r"/>
              <a:t>6/9/2023</a:t>
            </a:fld>
            <a:endParaRPr lang="en-US" dirty="0"/>
          </a:p>
        </p:txBody>
      </p:sp>
      <p:sp>
        <p:nvSpPr>
          <p:cNvPr id="5" name="Footer Placeholder 4">
            <a:extLst>
              <a:ext uri="{FF2B5EF4-FFF2-40B4-BE49-F238E27FC236}">
                <a16:creationId xmlns:a16="http://schemas.microsoft.com/office/drawing/2014/main" id="{97424CB1-7D5F-4F52-9F99-7068F5819E8C}"/>
              </a:ext>
            </a:extLst>
          </p:cNvPr>
          <p:cNvSpPr>
            <a:spLocks noGrp="1"/>
          </p:cNvSpPr>
          <p:nvPr>
            <p:ph type="ftr" sz="quarter" idx="3"/>
          </p:nvPr>
        </p:nvSpPr>
        <p:spPr>
          <a:xfrm>
            <a:off x="758952" y="6007608"/>
            <a:ext cx="3831336" cy="365125"/>
          </a:xfrm>
          <a:prstGeom prst="rect">
            <a:avLst/>
          </a:prstGeom>
        </p:spPr>
        <p:txBody>
          <a:bodyPr vert="horz" lIns="91440" tIns="45720" rIns="91440" bIns="45720" rtlCol="0" anchor="ctr"/>
          <a:lstStyle>
            <a:lvl1pPr algn="l">
              <a:defRPr sz="1000" spc="50" baseline="0">
                <a:solidFill>
                  <a:schemeClr val="tx1">
                    <a:lumMod val="85000"/>
                    <a:lumOff val="15000"/>
                  </a:schemeClr>
                </a:solidFill>
              </a:defRPr>
            </a:lvl1pPr>
          </a:lstStyle>
          <a:p>
            <a:pPr algn="l"/>
            <a:endParaRPr lang="en-US" dirty="0"/>
          </a:p>
        </p:txBody>
      </p:sp>
      <p:sp>
        <p:nvSpPr>
          <p:cNvPr id="6" name="Slide Number Placeholder 5">
            <a:extLst>
              <a:ext uri="{FF2B5EF4-FFF2-40B4-BE49-F238E27FC236}">
                <a16:creationId xmlns:a16="http://schemas.microsoft.com/office/drawing/2014/main" id="{1A1F9CC9-1431-4569-B2F1-D04814955381}"/>
              </a:ext>
            </a:extLst>
          </p:cNvPr>
          <p:cNvSpPr>
            <a:spLocks noGrp="1"/>
          </p:cNvSpPr>
          <p:nvPr>
            <p:ph type="sldNum" sz="quarter" idx="4"/>
          </p:nvPr>
        </p:nvSpPr>
        <p:spPr>
          <a:xfrm>
            <a:off x="11786616" y="6007608"/>
            <a:ext cx="411480" cy="365125"/>
          </a:xfrm>
          <a:prstGeom prst="rect">
            <a:avLst/>
          </a:prstGeom>
        </p:spPr>
        <p:txBody>
          <a:bodyPr vert="horz" lIns="45720" tIns="45720" rIns="45720" bIns="45720" rtlCol="0" anchor="ctr"/>
          <a:lstStyle>
            <a:lvl1pPr algn="r">
              <a:defRPr sz="900" b="1">
                <a:solidFill>
                  <a:schemeClr val="bg1"/>
                </a:solidFill>
              </a:defRPr>
            </a:lvl1pPr>
          </a:lstStyle>
          <a:p>
            <a:pPr algn="ctr"/>
            <a:fld id="{D79E6812-DF0E-4B88-AFAA-EAC7168F54C0}" type="slidenum">
              <a:rPr lang="en-US" smtClean="0"/>
              <a:pPr algn="ctr"/>
              <a:t>‹#›</a:t>
            </a:fld>
            <a:endParaRPr lang="en-US" dirty="0"/>
          </a:p>
        </p:txBody>
      </p:sp>
    </p:spTree>
    <p:extLst>
      <p:ext uri="{BB962C8B-B14F-4D97-AF65-F5344CB8AC3E}">
        <p14:creationId xmlns:p14="http://schemas.microsoft.com/office/powerpoint/2010/main" val="3442540215"/>
      </p:ext>
    </p:extLst>
  </p:cSld>
  <p:clrMap bg1="lt1" tx1="dk1" bg2="lt2" tx2="dk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Lst>
  <p:txStyles>
    <p:titleStyle>
      <a:lvl1pPr algn="l" defTabSz="914400" rtl="0" eaLnBrk="1" latinLnBrk="0" hangingPunct="1">
        <a:lnSpc>
          <a:spcPct val="90000"/>
        </a:lnSpc>
        <a:spcBef>
          <a:spcPct val="0"/>
        </a:spcBef>
        <a:buNone/>
        <a:defRPr sz="6000" i="1" kern="1200" spc="100" baseline="0">
          <a:solidFill>
            <a:schemeClr val="tx1">
              <a:lumMod val="85000"/>
              <a:lumOff val="15000"/>
            </a:schemeClr>
          </a:solidFill>
          <a:latin typeface="+mj-lt"/>
          <a:ea typeface="+mj-ea"/>
          <a:cs typeface="+mj-cs"/>
        </a:defRPr>
      </a:lvl1pPr>
    </p:titleStyle>
    <p:bodyStyle>
      <a:lvl1pPr marL="182880" indent="-182880" algn="l" defTabSz="914400" rtl="0" eaLnBrk="1" latinLnBrk="0" hangingPunct="1">
        <a:lnSpc>
          <a:spcPct val="110000"/>
        </a:lnSpc>
        <a:spcBef>
          <a:spcPts val="400"/>
        </a:spcBef>
        <a:spcAft>
          <a:spcPts val="400"/>
        </a:spcAft>
        <a:buClrTx/>
        <a:buFont typeface="Arial" panose="020B0604020202020204" pitchFamily="34" charset="0"/>
        <a:buChar char="•"/>
        <a:defRPr sz="2000" kern="1200">
          <a:solidFill>
            <a:schemeClr val="tx1">
              <a:lumMod val="85000"/>
              <a:lumOff val="15000"/>
            </a:schemeClr>
          </a:solidFill>
          <a:latin typeface="+mn-lt"/>
          <a:ea typeface="+mn-ea"/>
          <a:cs typeface="+mn-cs"/>
        </a:defRPr>
      </a:lvl1pPr>
      <a:lvl2pPr marL="182880" indent="0" algn="l" defTabSz="914400" rtl="0" eaLnBrk="1" latinLnBrk="0" hangingPunct="1">
        <a:lnSpc>
          <a:spcPct val="110000"/>
        </a:lnSpc>
        <a:spcBef>
          <a:spcPts val="400"/>
        </a:spcBef>
        <a:spcAft>
          <a:spcPts val="400"/>
        </a:spcAft>
        <a:buClrTx/>
        <a:buFont typeface="Arial" panose="020B0604020202020204" pitchFamily="34" charset="0"/>
        <a:buNone/>
        <a:defRPr sz="1800" i="1" kern="1200">
          <a:solidFill>
            <a:schemeClr val="tx1">
              <a:lumMod val="85000"/>
              <a:lumOff val="15000"/>
            </a:schemeClr>
          </a:solidFill>
          <a:latin typeface="+mn-lt"/>
          <a:ea typeface="+mn-ea"/>
          <a:cs typeface="+mn-cs"/>
        </a:defRPr>
      </a:lvl2pPr>
      <a:lvl3pPr marL="182880" indent="-182880" algn="l" defTabSz="914400" rtl="0" eaLnBrk="1" latinLnBrk="0" hangingPunct="1">
        <a:lnSpc>
          <a:spcPct val="110000"/>
        </a:lnSpc>
        <a:spcBef>
          <a:spcPts val="400"/>
        </a:spcBef>
        <a:spcAft>
          <a:spcPts val="400"/>
        </a:spcAft>
        <a:buClrTx/>
        <a:buFont typeface="Arial" panose="020B0604020202020204" pitchFamily="34" charset="0"/>
        <a:buChar char="•"/>
        <a:defRPr sz="1600" kern="1200">
          <a:solidFill>
            <a:schemeClr val="tx1">
              <a:lumMod val="85000"/>
              <a:lumOff val="15000"/>
            </a:schemeClr>
          </a:solidFill>
          <a:latin typeface="+mn-lt"/>
          <a:ea typeface="+mn-ea"/>
          <a:cs typeface="+mn-cs"/>
        </a:defRPr>
      </a:lvl3pPr>
      <a:lvl4pPr marL="182880" indent="0" algn="l" defTabSz="914400" rtl="0" eaLnBrk="1" latinLnBrk="0" hangingPunct="1">
        <a:lnSpc>
          <a:spcPct val="110000"/>
        </a:lnSpc>
        <a:spcBef>
          <a:spcPts val="400"/>
        </a:spcBef>
        <a:spcAft>
          <a:spcPts val="400"/>
        </a:spcAft>
        <a:buClrTx/>
        <a:buFont typeface="Arial" panose="020B0604020202020204" pitchFamily="34" charset="0"/>
        <a:buNone/>
        <a:defRPr sz="1400" i="1" kern="1200">
          <a:solidFill>
            <a:schemeClr val="tx1">
              <a:lumMod val="85000"/>
              <a:lumOff val="15000"/>
            </a:schemeClr>
          </a:solidFill>
          <a:latin typeface="+mn-lt"/>
          <a:ea typeface="+mn-ea"/>
          <a:cs typeface="+mn-cs"/>
        </a:defRPr>
      </a:lvl4pPr>
      <a:lvl5pPr marL="182880" indent="-182880" algn="l" defTabSz="914400" rtl="0" eaLnBrk="1" latinLnBrk="0" hangingPunct="1">
        <a:lnSpc>
          <a:spcPct val="110000"/>
        </a:lnSpc>
        <a:spcBef>
          <a:spcPts val="400"/>
        </a:spcBef>
        <a:spcAft>
          <a:spcPts val="400"/>
        </a:spcAft>
        <a:buClrTx/>
        <a:buFont typeface="Arial" panose="020B0604020202020204" pitchFamily="34" charset="0"/>
        <a:buChar char="•"/>
        <a:defRPr sz="14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hyperlink" Target="mailto:Christine.McDanal@scouting.org"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12" Type="http://schemas.openxmlformats.org/officeDocument/2006/relationships/image" Target="../media/image17.jpe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1.jpeg"/><Relationship Id="rId11" Type="http://schemas.openxmlformats.org/officeDocument/2006/relationships/image" Target="../media/image16.jpeg"/><Relationship Id="rId5" Type="http://schemas.openxmlformats.org/officeDocument/2006/relationships/image" Target="../media/image10.jpeg"/><Relationship Id="rId10" Type="http://schemas.openxmlformats.org/officeDocument/2006/relationships/image" Target="../media/image15.jpeg"/><Relationship Id="rId4" Type="http://schemas.openxmlformats.org/officeDocument/2006/relationships/image" Target="../media/image9.jpeg"/><Relationship Id="rId9" Type="http://schemas.openxmlformats.org/officeDocument/2006/relationships/image" Target="../media/image14.jpeg"/></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www.gotosnyder.org/summer-camp/specialty-week/" TargetMode="External"/><Relationship Id="rId2" Type="http://schemas.openxmlformats.org/officeDocument/2006/relationships/hyperlink" Target="https://buildmo.com/youth-program-offerings" TargetMode="External"/><Relationship Id="rId1" Type="http://schemas.openxmlformats.org/officeDocument/2006/relationships/slideLayout" Target="../slideLayouts/slideLayout2.xml"/><Relationship Id="rId5" Type="http://schemas.openxmlformats.org/officeDocument/2006/relationships/hyperlink" Target="https://www.ncacbsa.org/wp-content/uploads/2022/09/DC-STEM-Trek-2.pdf" TargetMode="External"/><Relationship Id="rId4" Type="http://schemas.openxmlformats.org/officeDocument/2006/relationships/hyperlink" Target="https://scoutingevent.com/082-71594"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hyperlink" Target="https://scoutingevent.com/082-70702" TargetMode="External"/><Relationship Id="rId1" Type="http://schemas.openxmlformats.org/officeDocument/2006/relationships/slideLayout" Target="../slideLayouts/slideLayout2.xml"/><Relationship Id="rId4" Type="http://schemas.openxmlformats.org/officeDocument/2006/relationships/hyperlink" Target="mailto:gm.advancement@gmail.com"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mailto:GM.MB.Dean@hotmail.com" TargetMode="External"/><Relationship Id="rId7" Type="http://schemas.openxmlformats.org/officeDocument/2006/relationships/image" Target="../media/image25.png"/><Relationship Id="rId2" Type="http://schemas.openxmlformats.org/officeDocument/2006/relationships/hyperlink" Target="https://my.scouting.org/VES/OnlineReg/1.0.0/?tu=UF-MB-082gm23" TargetMode="Externa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hyperlink" Target="https://scoutingevent.com/082-69340" TargetMode="External"/><Relationship Id="rId4" Type="http://schemas.openxmlformats.org/officeDocument/2006/relationships/hyperlink" Target="https://scoutingevent.com/082-SnyderMBWeek23" TargetMode="External"/></Relationships>
</file>

<file path=ppt/slides/_rels/slide28.xml.rels><?xml version="1.0" encoding="UTF-8" standalone="yes"?>
<Relationships xmlns="http://schemas.openxmlformats.org/package/2006/relationships"><Relationship Id="rId8" Type="http://schemas.openxmlformats.org/officeDocument/2006/relationships/hyperlink" Target="https://www.ncacbsa.org/wood-badge/" TargetMode="External"/><Relationship Id="rId13" Type="http://schemas.openxmlformats.org/officeDocument/2006/relationships/hyperlink" Target="https://scoutingevent.com/082-68832" TargetMode="External"/><Relationship Id="rId3" Type="http://schemas.openxmlformats.org/officeDocument/2006/relationships/image" Target="../media/image26.jpeg"/><Relationship Id="rId7" Type="http://schemas.openxmlformats.org/officeDocument/2006/relationships/hyperlink" Target="https://scoutingevent.com/082-65171" TargetMode="External"/><Relationship Id="rId12" Type="http://schemas.openxmlformats.org/officeDocument/2006/relationships/hyperlink" Target="https://scoutingevent.com/082-66417" TargetMode="External"/><Relationship Id="rId2" Type="http://schemas.openxmlformats.org/officeDocument/2006/relationships/hyperlink" Target="https://www.ncacbsa.org/george-mason/training/" TargetMode="External"/><Relationship Id="rId1" Type="http://schemas.openxmlformats.org/officeDocument/2006/relationships/slideLayout" Target="../slideLayouts/slideLayout2.xml"/><Relationship Id="rId6" Type="http://schemas.openxmlformats.org/officeDocument/2006/relationships/hyperlink" Target="https://scoutingevent.com/082-70527" TargetMode="External"/><Relationship Id="rId11" Type="http://schemas.openxmlformats.org/officeDocument/2006/relationships/hyperlink" Target="https://scoutingevent.com/082-Fall2023" TargetMode="External"/><Relationship Id="rId5" Type="http://schemas.openxmlformats.org/officeDocument/2006/relationships/hyperlink" Target="https://scoutingevent.com/082-67316" TargetMode="External"/><Relationship Id="rId15" Type="http://schemas.openxmlformats.org/officeDocument/2006/relationships/hyperlink" Target="https://scoutingevent.com/082-69069" TargetMode="External"/><Relationship Id="rId10" Type="http://schemas.openxmlformats.org/officeDocument/2006/relationships/hyperlink" Target="http://www.mynylt.org/" TargetMode="External"/><Relationship Id="rId4" Type="http://schemas.openxmlformats.org/officeDocument/2006/relationships/hyperlink" Target="https://scoutingevent.com/082-67315" TargetMode="External"/><Relationship Id="rId9" Type="http://schemas.openxmlformats.org/officeDocument/2006/relationships/hyperlink" Target="https://scoutingevent.com/082-67311" TargetMode="External"/><Relationship Id="rId14" Type="http://schemas.openxmlformats.org/officeDocument/2006/relationships/hyperlink" Target="https://scoutingevent.com/082-69068"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mailto:GM.MB.Dean@hotmail.com" TargetMode="External"/><Relationship Id="rId2" Type="http://schemas.openxmlformats.org/officeDocument/2006/relationships/hyperlink" Target="https://www.signupgenius.com/go/4090B4CAFA72BA5F94-citizenship1" TargetMode="External"/><Relationship Id="rId1" Type="http://schemas.openxmlformats.org/officeDocument/2006/relationships/slideLayout" Target="../slideLayouts/slideLayout2.xml"/><Relationship Id="rId4" Type="http://schemas.openxmlformats.org/officeDocument/2006/relationships/hyperlink" Target="mailto:eaglescout.roy@cox.net"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mailto:eaglescout.roy@cox.net" TargetMode="External"/><Relationship Id="rId2" Type="http://schemas.openxmlformats.org/officeDocument/2006/relationships/hyperlink" Target="https://www.ncacbsa.org/george-mason/training/required-training/"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public.3.basecamp.com/p/xWpkdrKHKAA9pCzwmHMNdbWb"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32.xml.rels><?xml version="1.0" encoding="UTF-8" standalone="yes"?>
<Relationships xmlns="http://schemas.openxmlformats.org/package/2006/relationships"><Relationship Id="rId8" Type="http://schemas.openxmlformats.org/officeDocument/2006/relationships/hyperlink" Target="https://www.mainehighadventure.org/" TargetMode="External"/><Relationship Id="rId3" Type="http://schemas.openxmlformats.org/officeDocument/2006/relationships/hyperlink" Target="https://www.philmontscoutranch.org/register/" TargetMode="External"/><Relationship Id="rId7" Type="http://schemas.openxmlformats.org/officeDocument/2006/relationships/hyperlink" Target="https://public.3.basecamp.com/p/hLgsVbk7Suju6cuDzQQJaEn4"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s://www.summitbsa.org/registration/scoutconnections/" TargetMode="External"/><Relationship Id="rId5" Type="http://schemas.openxmlformats.org/officeDocument/2006/relationships/hyperlink" Target="https://www.bsaseabase.org/scouts/scout-connections/" TargetMode="External"/><Relationship Id="rId10" Type="http://schemas.openxmlformats.org/officeDocument/2006/relationships/image" Target="../media/image27.jpeg"/><Relationship Id="rId4" Type="http://schemas.openxmlformats.org/officeDocument/2006/relationships/hyperlink" Target="https://www.ntier.org/provisional-scout-connections/" TargetMode="External"/><Relationship Id="rId9" Type="http://schemas.openxmlformats.org/officeDocument/2006/relationships/hyperlink" Target="https://montanabsa.org/camps/high-adventure/"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www.ncacbsa.org/george-mason/district-resources/merit-badges/rifle-shotgun-training/" TargetMode="External"/><Relationship Id="rId2" Type="http://schemas.openxmlformats.org/officeDocument/2006/relationships/hyperlink" Target="https://www.scouting.org/outdoor-programs/shooting-sports/" TargetMode="Externa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34.xml.rels><?xml version="1.0" encoding="UTF-8" standalone="yes"?>
<Relationships xmlns="http://schemas.openxmlformats.org/package/2006/relationships"><Relationship Id="rId3" Type="http://schemas.openxmlformats.org/officeDocument/2006/relationships/hyperlink" Target="https://public.3.basecamp.com/p/8uR8yw5NVBBx11ST7oF8Lmee" TargetMode="External"/><Relationship Id="rId2" Type="http://schemas.openxmlformats.org/officeDocument/2006/relationships/hyperlink" Target="https://www.viennava.gov/residents/concerts-and-events/kids-on-the-green" TargetMode="Externa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hyperlink" Target="https://wipit470.org/index.html" TargetMode="External"/><Relationship Id="rId2" Type="http://schemas.openxmlformats.org/officeDocument/2006/relationships/hyperlink" Target="https://wipit470.org/dues.html"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hyperlink" Target="https://www.scouting.org/health-and-safety/safety-moments/aquatics-safety/" TargetMode="External"/><Relationship Id="rId2" Type="http://schemas.openxmlformats.org/officeDocument/2006/relationships/hyperlink" Target="https://blog.scoutingmagazine.org/2023/05/25/now-is-a-great-time-to-refocus-on-aquatics-safety/?utm_source=scoutingwire&amp;utm_campaign=swvolunteer06072023&amp;utm_medium=email&amp;utm_content=" TargetMode="External"/><Relationship Id="rId1" Type="http://schemas.openxmlformats.org/officeDocument/2006/relationships/slideLayout" Target="../slideLayouts/slideLayout2.xml"/><Relationship Id="rId6" Type="http://schemas.openxmlformats.org/officeDocument/2006/relationships/hyperlink" Target="http://outdoorethics-bsa.org/training/VirtualRoundtables.php" TargetMode="External"/><Relationship Id="rId5" Type="http://schemas.openxmlformats.org/officeDocument/2006/relationships/hyperlink" Target="https://neconfirm.everbridge.net/attachment/t3Z6grT9SM5RzkETKAtdzUGnxN6CSNh3zvLCwd9vNPbhQCY4rQ3XgkLgk48JhbNlugbZOg==/Notification_64810671604fa557862b18a9.pdf/Emergency%2BPreparedness%2BNewsletter%2B-%2BJune%2B2023.pdf?language=en-US" TargetMode="External"/><Relationship Id="rId4" Type="http://schemas.openxmlformats.org/officeDocument/2006/relationships/hyperlink" Target="https://www.scouting.org/health-and-safety/safety-moments/weather-related-safety/"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4.xml"/><Relationship Id="rId4" Type="http://schemas.openxmlformats.org/officeDocument/2006/relationships/image" Target="../media/image48.png"/></Relationships>
</file>

<file path=ppt/slides/_rels/slide4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hyperlink" Target="about:blank"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hyperlink" Target="https://harpersferryadventurecenter.com/whitewater-kayaking/" TargetMode="External"/><Relationship Id="rId3" Type="http://schemas.openxmlformats.org/officeDocument/2006/relationships/hyperlink" Target="https://calleva.org/" TargetMode="External"/><Relationship Id="rId7" Type="http://schemas.openxmlformats.org/officeDocument/2006/relationships/hyperlink" Target="http://www.blueridgeonline.com/Virginia/VACanoeing" TargetMode="External"/><Relationship Id="rId2" Type="http://schemas.openxmlformats.org/officeDocument/2006/relationships/hyperlink" Target="https://www.antietamcreek.com/" TargetMode="External"/><Relationship Id="rId1" Type="http://schemas.openxmlformats.org/officeDocument/2006/relationships/slideLayout" Target="../slideLayouts/slideLayout7.xml"/><Relationship Id="rId6" Type="http://schemas.openxmlformats.org/officeDocument/2006/relationships/hyperlink" Target="https://canoevirginia.net/" TargetMode="External"/><Relationship Id="rId5" Type="http://schemas.openxmlformats.org/officeDocument/2006/relationships/hyperlink" Target="https://harpersferryadventurecenter.com/whitewater-rafting/" TargetMode="External"/><Relationship Id="rId4" Type="http://schemas.openxmlformats.org/officeDocument/2006/relationships/hyperlink" Target="https://shenandoah-river.com/" TargetMode="External"/><Relationship Id="rId9" Type="http://schemas.openxmlformats.org/officeDocument/2006/relationships/hyperlink" Target="https://aceraft.com/white-water-rafting/gauley-river-rafting/fall-upper-gauley-river-raftin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Title 1"/>
          <p:cNvSpPr txBox="1">
            <a:spLocks noGrp="1"/>
          </p:cNvSpPr>
          <p:nvPr>
            <p:ph type="ctrTitle"/>
          </p:nvPr>
        </p:nvSpPr>
        <p:spPr>
          <a:xfrm>
            <a:off x="326977" y="348974"/>
            <a:ext cx="12024049" cy="2387601"/>
          </a:xfrm>
          <a:prstGeom prst="rect">
            <a:avLst/>
          </a:prstGeom>
        </p:spPr>
        <p:txBody>
          <a:bodyPr>
            <a:normAutofit/>
          </a:bodyPr>
          <a:lstStyle/>
          <a:p>
            <a:r>
              <a:rPr b="1" dirty="0">
                <a:latin typeface="Arial" panose="020B0604020202020204" pitchFamily="34" charset="0"/>
                <a:cs typeface="Arial" panose="020B0604020202020204" pitchFamily="34" charset="0"/>
              </a:rPr>
              <a:t>George Mason District </a:t>
            </a:r>
            <a:br>
              <a:rPr lang="en-US" b="1" dirty="0">
                <a:latin typeface="Arial" panose="020B0604020202020204" pitchFamily="34" charset="0"/>
                <a:cs typeface="Arial" panose="020B0604020202020204" pitchFamily="34" charset="0"/>
              </a:rPr>
            </a:br>
            <a:r>
              <a:rPr b="1" dirty="0">
                <a:latin typeface="Arial" panose="020B0604020202020204" pitchFamily="34" charset="0"/>
                <a:cs typeface="Arial" panose="020B0604020202020204" pitchFamily="34" charset="0"/>
              </a:rPr>
              <a:t>Roundtable</a:t>
            </a:r>
          </a:p>
        </p:txBody>
      </p:sp>
      <p:sp>
        <p:nvSpPr>
          <p:cNvPr id="95" name="Subtitle 2"/>
          <p:cNvSpPr txBox="1">
            <a:spLocks noGrp="1"/>
          </p:cNvSpPr>
          <p:nvPr>
            <p:ph type="subTitle" sz="quarter" idx="1"/>
          </p:nvPr>
        </p:nvSpPr>
        <p:spPr>
          <a:xfrm>
            <a:off x="1635968" y="3060862"/>
            <a:ext cx="9448800" cy="1655762"/>
          </a:xfrm>
          <a:prstGeom prst="rect">
            <a:avLst/>
          </a:prstGeom>
        </p:spPr>
        <p:txBody>
          <a:bodyPr/>
          <a:lstStyle/>
          <a:p>
            <a:r>
              <a:rPr lang="en-US" b="1" dirty="0">
                <a:latin typeface="Arial" panose="020B0604020202020204" pitchFamily="34" charset="0"/>
                <a:cs typeface="Arial" panose="020B0604020202020204" pitchFamily="34" charset="0"/>
              </a:rPr>
              <a:t>June 8,</a:t>
            </a:r>
            <a:r>
              <a:rPr b="1" dirty="0">
                <a:latin typeface="Arial" panose="020B0604020202020204" pitchFamily="34" charset="0"/>
                <a:cs typeface="Arial" panose="020B0604020202020204" pitchFamily="34" charset="0"/>
              </a:rPr>
              <a:t> 202</a:t>
            </a:r>
            <a:r>
              <a:rPr lang="en-US" b="1" dirty="0">
                <a:latin typeface="Arial" panose="020B0604020202020204" pitchFamily="34" charset="0"/>
                <a:cs typeface="Arial" panose="020B0604020202020204" pitchFamily="34" charset="0"/>
              </a:rPr>
              <a:t>3</a:t>
            </a:r>
            <a:endParaRPr b="1" dirty="0">
              <a:latin typeface="Arial" panose="020B0604020202020204" pitchFamily="34" charset="0"/>
              <a:cs typeface="Arial" panose="020B0604020202020204" pitchFamily="34" charset="0"/>
            </a:endParaRPr>
          </a:p>
        </p:txBody>
      </p:sp>
      <p:pic>
        <p:nvPicPr>
          <p:cNvPr id="1028" name="Picture 4" descr="Roundtables - Patriot">
            <a:extLst>
              <a:ext uri="{FF2B5EF4-FFF2-40B4-BE49-F238E27FC236}">
                <a16:creationId xmlns:a16="http://schemas.microsoft.com/office/drawing/2014/main" id="{BECD56B6-7C0E-4BD1-8262-D63277E13A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01909" y="4028182"/>
            <a:ext cx="5916917" cy="242341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6" name="Rectangle 19">
            <a:extLst>
              <a:ext uri="{FF2B5EF4-FFF2-40B4-BE49-F238E27FC236}">
                <a16:creationId xmlns:a16="http://schemas.microsoft.com/office/drawing/2014/main" id="{C5176844-69C3-4F79-BE38-EA5BDDF4F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27" name="Rectangle 21">
            <a:extLst>
              <a:ext uri="{FF2B5EF4-FFF2-40B4-BE49-F238E27FC236}">
                <a16:creationId xmlns:a16="http://schemas.microsoft.com/office/drawing/2014/main" id="{CEB9CCF0-FDC8-4563-ADE4-F400B6BD14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179318"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4" name="Title 3">
            <a:extLst>
              <a:ext uri="{FF2B5EF4-FFF2-40B4-BE49-F238E27FC236}">
                <a16:creationId xmlns:a16="http://schemas.microsoft.com/office/drawing/2014/main" id="{6AA0B53F-FA04-E0D3-C693-5CDCA1680ECA}"/>
              </a:ext>
            </a:extLst>
          </p:cNvPr>
          <p:cNvSpPr>
            <a:spLocks noGrp="1"/>
          </p:cNvSpPr>
          <p:nvPr>
            <p:ph type="title"/>
          </p:nvPr>
        </p:nvSpPr>
        <p:spPr>
          <a:xfrm>
            <a:off x="758952" y="758952"/>
            <a:ext cx="3831336" cy="4754880"/>
          </a:xfrm>
        </p:spPr>
        <p:txBody>
          <a:bodyPr anchor="ctr">
            <a:normAutofit/>
          </a:bodyPr>
          <a:lstStyle/>
          <a:p>
            <a:r>
              <a:rPr lang="en-US" dirty="0">
                <a:solidFill>
                  <a:schemeClr val="bg1"/>
                </a:solidFill>
              </a:rPr>
              <a:t>Paddle Craft Safety</a:t>
            </a:r>
          </a:p>
        </p:txBody>
      </p:sp>
      <p:sp>
        <p:nvSpPr>
          <p:cNvPr id="28" name="Freeform 6">
            <a:extLst>
              <a:ext uri="{FF2B5EF4-FFF2-40B4-BE49-F238E27FC236}">
                <a16:creationId xmlns:a16="http://schemas.microsoft.com/office/drawing/2014/main" id="{A101E513-AF74-4E9D-A31F-9966425072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356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graphicFrame>
        <p:nvGraphicFramePr>
          <p:cNvPr id="29" name="Content Placeholder 4">
            <a:extLst>
              <a:ext uri="{FF2B5EF4-FFF2-40B4-BE49-F238E27FC236}">
                <a16:creationId xmlns:a16="http://schemas.microsoft.com/office/drawing/2014/main" id="{B6FE7F29-42B8-513E-FE74-876309833C58}"/>
              </a:ext>
            </a:extLst>
          </p:cNvPr>
          <p:cNvGraphicFramePr>
            <a:graphicFrameLocks noGrp="1"/>
          </p:cNvGraphicFramePr>
          <p:nvPr>
            <p:ph idx="1"/>
            <p:extLst>
              <p:ext uri="{D42A27DB-BD31-4B8C-83A1-F6EECF244321}">
                <p14:modId xmlns:p14="http://schemas.microsoft.com/office/powerpoint/2010/main" val="3010032522"/>
              </p:ext>
            </p:extLst>
          </p:nvPr>
        </p:nvGraphicFramePr>
        <p:xfrm>
          <a:off x="5725236" y="758825"/>
          <a:ext cx="5704764" cy="47625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298865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C5176844-69C3-4F79-BE38-EA5BDDF4F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20" name="Rectangle 19">
            <a:extLst>
              <a:ext uri="{FF2B5EF4-FFF2-40B4-BE49-F238E27FC236}">
                <a16:creationId xmlns:a16="http://schemas.microsoft.com/office/drawing/2014/main" id="{41113FF5-9B84-4A89-BF52-EA3C7E01AA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999" cy="1955968"/>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2" name="Title 1">
            <a:extLst>
              <a:ext uri="{FF2B5EF4-FFF2-40B4-BE49-F238E27FC236}">
                <a16:creationId xmlns:a16="http://schemas.microsoft.com/office/drawing/2014/main" id="{C2A752BA-D5A9-8F70-01F5-7A593F27F41C}"/>
              </a:ext>
            </a:extLst>
          </p:cNvPr>
          <p:cNvSpPr>
            <a:spLocks noGrp="1"/>
          </p:cNvSpPr>
          <p:nvPr>
            <p:ph type="title"/>
          </p:nvPr>
        </p:nvSpPr>
        <p:spPr>
          <a:xfrm>
            <a:off x="758952" y="420625"/>
            <a:ext cx="10667998" cy="1326814"/>
          </a:xfrm>
        </p:spPr>
        <p:txBody>
          <a:bodyPr anchor="ctr">
            <a:normAutofit/>
          </a:bodyPr>
          <a:lstStyle/>
          <a:p>
            <a:r>
              <a:rPr lang="en-US" i="0" dirty="0">
                <a:solidFill>
                  <a:schemeClr val="bg1"/>
                </a:solidFill>
              </a:rPr>
              <a:t>Paddle Craft Safety</a:t>
            </a:r>
            <a:r>
              <a:rPr lang="en-US" dirty="0">
                <a:solidFill>
                  <a:schemeClr val="bg1"/>
                </a:solidFill>
              </a:rPr>
              <a:t>: </a:t>
            </a:r>
            <a:r>
              <a:rPr lang="en-US" dirty="0">
                <a:solidFill>
                  <a:schemeClr val="bg1"/>
                </a:solidFill>
                <a:latin typeface="American Typewriter" panose="02090604020004020304" pitchFamily="18" charset="77"/>
              </a:rPr>
              <a:t>Part Two</a:t>
            </a:r>
          </a:p>
        </p:txBody>
      </p:sp>
      <p:sp>
        <p:nvSpPr>
          <p:cNvPr id="22" name="Freeform 6">
            <a:extLst>
              <a:ext uri="{FF2B5EF4-FFF2-40B4-BE49-F238E27FC236}">
                <a16:creationId xmlns:a16="http://schemas.microsoft.com/office/drawing/2014/main" id="{A101E513-AF74-4E9D-A31F-9966425072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2" y="568410"/>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bg1"/>
          </a:solidFill>
          <a:ln w="0">
            <a:noFill/>
            <a:prstDash val="solid"/>
            <a:round/>
            <a:headEnd/>
            <a:tailEnd/>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graphicFrame>
        <p:nvGraphicFramePr>
          <p:cNvPr id="14" name="Content Placeholder 2">
            <a:extLst>
              <a:ext uri="{FF2B5EF4-FFF2-40B4-BE49-F238E27FC236}">
                <a16:creationId xmlns:a16="http://schemas.microsoft.com/office/drawing/2014/main" id="{3038FC58-900E-FFE4-6C6A-8A093FC62501}"/>
              </a:ext>
            </a:extLst>
          </p:cNvPr>
          <p:cNvGraphicFramePr>
            <a:graphicFrameLocks noGrp="1"/>
          </p:cNvGraphicFramePr>
          <p:nvPr>
            <p:ph idx="1"/>
          </p:nvPr>
        </p:nvGraphicFramePr>
        <p:xfrm>
          <a:off x="758953" y="2606722"/>
          <a:ext cx="10671048" cy="31768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893679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4" name="Rectangle 17">
            <a:extLst>
              <a:ext uri="{FF2B5EF4-FFF2-40B4-BE49-F238E27FC236}">
                <a16:creationId xmlns:a16="http://schemas.microsoft.com/office/drawing/2014/main" id="{C5176844-69C3-4F79-BE38-EA5BDDF4F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2" name="Title 1">
            <a:extLst>
              <a:ext uri="{FF2B5EF4-FFF2-40B4-BE49-F238E27FC236}">
                <a16:creationId xmlns:a16="http://schemas.microsoft.com/office/drawing/2014/main" id="{821E21CC-120F-0AE3-6E78-538ADF06244B}"/>
              </a:ext>
            </a:extLst>
          </p:cNvPr>
          <p:cNvSpPr>
            <a:spLocks noGrp="1"/>
          </p:cNvSpPr>
          <p:nvPr>
            <p:ph type="title"/>
          </p:nvPr>
        </p:nvSpPr>
        <p:spPr>
          <a:xfrm>
            <a:off x="758952" y="758951"/>
            <a:ext cx="4782039" cy="1966747"/>
          </a:xfrm>
        </p:spPr>
        <p:txBody>
          <a:bodyPr anchor="ctr">
            <a:normAutofit/>
          </a:bodyPr>
          <a:lstStyle/>
          <a:p>
            <a:r>
              <a:rPr lang="en-US"/>
              <a:t>Proposed Schedule </a:t>
            </a:r>
          </a:p>
        </p:txBody>
      </p:sp>
      <p:cxnSp>
        <p:nvCxnSpPr>
          <p:cNvPr id="25" name="Straight Connector 19">
            <a:extLst>
              <a:ext uri="{FF2B5EF4-FFF2-40B4-BE49-F238E27FC236}">
                <a16:creationId xmlns:a16="http://schemas.microsoft.com/office/drawing/2014/main" id="{AEF97C72-3F89-4F0A-9629-01818B389CF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38503" y="2954301"/>
            <a:ext cx="4754880" cy="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3999AE3E-7981-D902-5689-CBF4A886DB14}"/>
              </a:ext>
            </a:extLst>
          </p:cNvPr>
          <p:cNvSpPr>
            <a:spLocks noGrp="1"/>
          </p:cNvSpPr>
          <p:nvPr>
            <p:ph idx="1"/>
          </p:nvPr>
        </p:nvSpPr>
        <p:spPr>
          <a:xfrm>
            <a:off x="758825" y="3161684"/>
            <a:ext cx="5865259" cy="2620405"/>
          </a:xfrm>
        </p:spPr>
        <p:txBody>
          <a:bodyPr>
            <a:normAutofit/>
          </a:bodyPr>
          <a:lstStyle/>
          <a:p>
            <a:r>
              <a:rPr lang="en-US" dirty="0">
                <a:solidFill>
                  <a:schemeClr val="bg2">
                    <a:lumMod val="10000"/>
                  </a:schemeClr>
                </a:solidFill>
              </a:rPr>
              <a:t>Sep 9 (1/2 day): Riley’s Lock (flatwater training)</a:t>
            </a:r>
          </a:p>
          <a:p>
            <a:r>
              <a:rPr lang="en-US" dirty="0">
                <a:solidFill>
                  <a:schemeClr val="bg2">
                    <a:lumMod val="10000"/>
                  </a:schemeClr>
                </a:solidFill>
              </a:rPr>
              <a:t>Sep 23 (full day): Lower Antietam</a:t>
            </a:r>
          </a:p>
          <a:p>
            <a:r>
              <a:rPr lang="en-US" dirty="0">
                <a:solidFill>
                  <a:schemeClr val="bg2">
                    <a:lumMod val="10000"/>
                  </a:schemeClr>
                </a:solidFill>
              </a:rPr>
              <a:t>Oct. 14 (full day): GW Canal</a:t>
            </a:r>
          </a:p>
          <a:p>
            <a:r>
              <a:rPr lang="en-US" dirty="0">
                <a:solidFill>
                  <a:schemeClr val="bg2">
                    <a:lumMod val="10000"/>
                  </a:schemeClr>
                </a:solidFill>
              </a:rPr>
              <a:t>Oct. 28 (full day): Angler’s Inn to Lock 10</a:t>
            </a:r>
          </a:p>
        </p:txBody>
      </p:sp>
      <p:pic>
        <p:nvPicPr>
          <p:cNvPr id="26" name="Picture 13" descr="Calendar">
            <a:extLst>
              <a:ext uri="{FF2B5EF4-FFF2-40B4-BE49-F238E27FC236}">
                <a16:creationId xmlns:a16="http://schemas.microsoft.com/office/drawing/2014/main" id="{B12709ED-449D-84B6-7D32-AE7845027BE2}"/>
              </a:ext>
            </a:extLst>
          </p:cNvPr>
          <p:cNvPicPr>
            <a:picLocks noChangeAspect="1"/>
          </p:cNvPicPr>
          <p:nvPr/>
        </p:nvPicPr>
        <p:blipFill rotWithShape="1">
          <a:blip r:embed="rId2"/>
          <a:srcRect l="22303" r="18363" b="-1"/>
          <a:stretch/>
        </p:blipFill>
        <p:spPr>
          <a:xfrm>
            <a:off x="6698618" y="10"/>
            <a:ext cx="5493379" cy="6857990"/>
          </a:xfrm>
          <a:prstGeom prst="rect">
            <a:avLst/>
          </a:prstGeom>
        </p:spPr>
      </p:pic>
      <p:sp>
        <p:nvSpPr>
          <p:cNvPr id="27" name="Freeform 6">
            <a:extLst>
              <a:ext uri="{FF2B5EF4-FFF2-40B4-BE49-F238E27FC236}">
                <a16:creationId xmlns:a16="http://schemas.microsoft.com/office/drawing/2014/main" id="{A101E513-AF74-4E9D-A31F-9966425072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356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spTree>
    <p:extLst>
      <p:ext uri="{BB962C8B-B14F-4D97-AF65-F5344CB8AC3E}">
        <p14:creationId xmlns:p14="http://schemas.microsoft.com/office/powerpoint/2010/main" val="41213008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579E60-32C1-079B-FC2F-EE1CAA9B486C}"/>
              </a:ext>
            </a:extLst>
          </p:cNvPr>
          <p:cNvSpPr>
            <a:spLocks noGrp="1"/>
          </p:cNvSpPr>
          <p:nvPr>
            <p:ph type="title"/>
          </p:nvPr>
        </p:nvSpPr>
        <p:spPr/>
        <p:txBody>
          <a:bodyPr/>
          <a:lstStyle/>
          <a:p>
            <a:r>
              <a:rPr lang="en-US" b="1" dirty="0"/>
              <a:t>Request for Support – Optimist International</a:t>
            </a:r>
          </a:p>
        </p:txBody>
      </p:sp>
      <p:sp>
        <p:nvSpPr>
          <p:cNvPr id="3" name="Text Placeholder 2">
            <a:extLst>
              <a:ext uri="{FF2B5EF4-FFF2-40B4-BE49-F238E27FC236}">
                <a16:creationId xmlns:a16="http://schemas.microsoft.com/office/drawing/2014/main" id="{5EE8D166-8048-89A0-0D9D-BE239ACAA4C7}"/>
              </a:ext>
            </a:extLst>
          </p:cNvPr>
          <p:cNvSpPr>
            <a:spLocks noGrp="1"/>
          </p:cNvSpPr>
          <p:nvPr>
            <p:ph type="body" idx="1"/>
          </p:nvPr>
        </p:nvSpPr>
        <p:spPr/>
        <p:txBody>
          <a:bodyPr>
            <a:normAutofit fontScale="25000" lnSpcReduction="20000"/>
          </a:bodyPr>
          <a:lstStyle/>
          <a:p>
            <a:pPr>
              <a:lnSpc>
                <a:spcPct val="120000"/>
              </a:lnSpc>
              <a:spcBef>
                <a:spcPts val="0"/>
              </a:spcBef>
            </a:pPr>
            <a:r>
              <a:rPr lang="en-US" sz="9600" dirty="0">
                <a:latin typeface="Arial" panose="020B0604020202020204" pitchFamily="34" charset="0"/>
                <a:cs typeface="Arial" panose="020B0604020202020204" pitchFamily="34" charset="0"/>
              </a:rPr>
              <a:t>Optimist International needs 34 Scouts for a flag ceremony on Sunday, July 2, 2023, at the Hyatt Regency in Crystal City.  Arrival time is 10am, so that we can work in a little practice. The ceremony itself is at noon. They need to know types and numbers of vehicles, so that they can arrange parking.</a:t>
            </a:r>
          </a:p>
          <a:p>
            <a:pPr>
              <a:lnSpc>
                <a:spcPct val="120000"/>
              </a:lnSpc>
              <a:spcBef>
                <a:spcPts val="0"/>
              </a:spcBef>
            </a:pPr>
            <a:endParaRPr lang="en-US" sz="9600" dirty="0">
              <a:latin typeface="Arial" panose="020B0604020202020204" pitchFamily="34" charset="0"/>
              <a:cs typeface="Arial" panose="020B0604020202020204" pitchFamily="34" charset="0"/>
            </a:endParaRPr>
          </a:p>
          <a:p>
            <a:pPr>
              <a:lnSpc>
                <a:spcPct val="120000"/>
              </a:lnSpc>
              <a:spcBef>
                <a:spcPts val="0"/>
              </a:spcBef>
            </a:pPr>
            <a:r>
              <a:rPr lang="en-US" sz="9600" dirty="0">
                <a:latin typeface="Arial" panose="020B0604020202020204" pitchFamily="34" charset="0"/>
                <a:cs typeface="Arial" panose="020B0604020202020204" pitchFamily="34" charset="0"/>
              </a:rPr>
              <a:t>Please put this out to your units who might be able to provide Scouts. They don't need to come from the same unit. They can be from any type of unit, in fact, it would be great to showcase all levels of Scouting, however the flags may be too big and heavy for young Cubs.</a:t>
            </a:r>
          </a:p>
          <a:p>
            <a:pPr>
              <a:lnSpc>
                <a:spcPct val="120000"/>
              </a:lnSpc>
              <a:spcBef>
                <a:spcPts val="0"/>
              </a:spcBef>
            </a:pPr>
            <a:endParaRPr lang="en-US" sz="9600" dirty="0">
              <a:latin typeface="Arial" panose="020B0604020202020204" pitchFamily="34" charset="0"/>
              <a:cs typeface="Arial" panose="020B0604020202020204" pitchFamily="34" charset="0"/>
            </a:endParaRPr>
          </a:p>
          <a:p>
            <a:pPr>
              <a:lnSpc>
                <a:spcPct val="120000"/>
              </a:lnSpc>
              <a:spcBef>
                <a:spcPts val="0"/>
              </a:spcBef>
            </a:pPr>
            <a:r>
              <a:rPr lang="en-US" sz="9600" dirty="0">
                <a:latin typeface="Arial" panose="020B0604020202020204" pitchFamily="34" charset="0"/>
                <a:cs typeface="Arial" panose="020B0604020202020204" pitchFamily="34" charset="0"/>
              </a:rPr>
              <a:t>Contact:  </a:t>
            </a:r>
            <a:r>
              <a:rPr lang="en-US" sz="9600" dirty="0">
                <a:latin typeface="Arial" panose="020B0604020202020204" pitchFamily="34" charset="0"/>
                <a:cs typeface="Arial" panose="020B0604020202020204" pitchFamily="34" charset="0"/>
                <a:hlinkClick r:id="rId2"/>
              </a:rPr>
              <a:t>Christine.McDanal@scouting.org</a:t>
            </a:r>
            <a:r>
              <a:rPr lang="en-US" sz="9600" dirty="0">
                <a:latin typeface="Arial" panose="020B0604020202020204" pitchFamily="34" charset="0"/>
                <a:cs typeface="Arial" panose="020B0604020202020204" pitchFamily="34" charset="0"/>
              </a:rPr>
              <a:t>, 240-395-0606</a:t>
            </a:r>
          </a:p>
          <a:p>
            <a:endParaRPr lang="en-US" dirty="0"/>
          </a:p>
        </p:txBody>
      </p:sp>
    </p:spTree>
    <p:extLst>
      <p:ext uri="{BB962C8B-B14F-4D97-AF65-F5344CB8AC3E}">
        <p14:creationId xmlns:p14="http://schemas.microsoft.com/office/powerpoint/2010/main" val="2500708582"/>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Title 1"/>
          <p:cNvSpPr txBox="1">
            <a:spLocks noGrp="1"/>
          </p:cNvSpPr>
          <p:nvPr>
            <p:ph type="ctrTitle"/>
          </p:nvPr>
        </p:nvSpPr>
        <p:spPr>
          <a:xfrm>
            <a:off x="1524000" y="149402"/>
            <a:ext cx="9144000" cy="989272"/>
          </a:xfrm>
          <a:prstGeom prst="rect">
            <a:avLst/>
          </a:prstGeom>
        </p:spPr>
        <p:txBody>
          <a:bodyPr/>
          <a:lstStyle/>
          <a:p>
            <a:r>
              <a:rPr b="1" dirty="0"/>
              <a:t>George Mason Program </a:t>
            </a:r>
          </a:p>
        </p:txBody>
      </p:sp>
      <p:pic>
        <p:nvPicPr>
          <p:cNvPr id="98" name="Picture 3" descr="Picture 3"/>
          <p:cNvPicPr>
            <a:picLocks noChangeAspect="1"/>
          </p:cNvPicPr>
          <p:nvPr/>
        </p:nvPicPr>
        <p:blipFill>
          <a:blip r:embed="rId2"/>
          <a:stretch>
            <a:fillRect/>
          </a:stretch>
        </p:blipFill>
        <p:spPr>
          <a:xfrm>
            <a:off x="4390714" y="1022870"/>
            <a:ext cx="3249386" cy="4088628"/>
          </a:xfrm>
          <a:prstGeom prst="rect">
            <a:avLst/>
          </a:prstGeom>
          <a:ln w="12700">
            <a:miter lim="400000"/>
          </a:ln>
        </p:spPr>
      </p:pic>
      <p:pic>
        <p:nvPicPr>
          <p:cNvPr id="99" name="Picture 6" descr="Picture 6"/>
          <p:cNvPicPr>
            <a:picLocks noChangeAspect="1"/>
          </p:cNvPicPr>
          <p:nvPr/>
        </p:nvPicPr>
        <p:blipFill>
          <a:blip r:embed="rId3"/>
          <a:stretch>
            <a:fillRect/>
          </a:stretch>
        </p:blipFill>
        <p:spPr>
          <a:xfrm>
            <a:off x="9951874" y="5187950"/>
            <a:ext cx="2222190" cy="1670050"/>
          </a:xfrm>
          <a:prstGeom prst="rect">
            <a:avLst/>
          </a:prstGeom>
          <a:ln w="12700">
            <a:miter lim="400000"/>
          </a:ln>
        </p:spPr>
      </p:pic>
      <p:pic>
        <p:nvPicPr>
          <p:cNvPr id="100" name="Picture 8" descr="Picture 8"/>
          <p:cNvPicPr>
            <a:picLocks noChangeAspect="1"/>
          </p:cNvPicPr>
          <p:nvPr/>
        </p:nvPicPr>
        <p:blipFill>
          <a:blip r:embed="rId4"/>
          <a:stretch>
            <a:fillRect/>
          </a:stretch>
        </p:blipFill>
        <p:spPr>
          <a:xfrm>
            <a:off x="0" y="5119447"/>
            <a:ext cx="3764192" cy="1443163"/>
          </a:xfrm>
          <a:prstGeom prst="rect">
            <a:avLst/>
          </a:prstGeom>
          <a:ln w="12700">
            <a:miter lim="400000"/>
          </a:ln>
        </p:spPr>
      </p:pic>
      <p:pic>
        <p:nvPicPr>
          <p:cNvPr id="101" name="Picture 10" descr="Picture 10"/>
          <p:cNvPicPr>
            <a:picLocks noChangeAspect="1"/>
          </p:cNvPicPr>
          <p:nvPr/>
        </p:nvPicPr>
        <p:blipFill>
          <a:blip r:embed="rId5"/>
          <a:stretch>
            <a:fillRect/>
          </a:stretch>
        </p:blipFill>
        <p:spPr>
          <a:xfrm>
            <a:off x="7758714" y="5331459"/>
            <a:ext cx="2074546" cy="1383031"/>
          </a:xfrm>
          <a:prstGeom prst="rect">
            <a:avLst/>
          </a:prstGeom>
          <a:ln w="12700">
            <a:miter lim="400000"/>
          </a:ln>
        </p:spPr>
      </p:pic>
      <p:pic>
        <p:nvPicPr>
          <p:cNvPr id="102" name="Picture 12" descr="Picture 12"/>
          <p:cNvPicPr>
            <a:picLocks noChangeAspect="1"/>
          </p:cNvPicPr>
          <p:nvPr/>
        </p:nvPicPr>
        <p:blipFill>
          <a:blip r:embed="rId6"/>
          <a:stretch>
            <a:fillRect/>
          </a:stretch>
        </p:blipFill>
        <p:spPr>
          <a:xfrm>
            <a:off x="8377074" y="2292350"/>
            <a:ext cx="1574801" cy="2895600"/>
          </a:xfrm>
          <a:prstGeom prst="rect">
            <a:avLst/>
          </a:prstGeom>
          <a:ln w="12700">
            <a:miter lim="400000"/>
          </a:ln>
        </p:spPr>
      </p:pic>
      <p:pic>
        <p:nvPicPr>
          <p:cNvPr id="103" name="Picture 14" descr="Picture 14"/>
          <p:cNvPicPr>
            <a:picLocks noChangeAspect="1"/>
          </p:cNvPicPr>
          <p:nvPr/>
        </p:nvPicPr>
        <p:blipFill>
          <a:blip r:embed="rId7"/>
          <a:stretch>
            <a:fillRect/>
          </a:stretch>
        </p:blipFill>
        <p:spPr>
          <a:xfrm>
            <a:off x="0" y="3145537"/>
            <a:ext cx="1965961" cy="1965961"/>
          </a:xfrm>
          <a:prstGeom prst="rect">
            <a:avLst/>
          </a:prstGeom>
          <a:ln w="12700">
            <a:miter lim="400000"/>
          </a:ln>
        </p:spPr>
      </p:pic>
      <p:pic>
        <p:nvPicPr>
          <p:cNvPr id="104" name="Picture 16" descr="Picture 16"/>
          <p:cNvPicPr>
            <a:picLocks noChangeAspect="1"/>
          </p:cNvPicPr>
          <p:nvPr/>
        </p:nvPicPr>
        <p:blipFill>
          <a:blip r:embed="rId8"/>
          <a:stretch>
            <a:fillRect/>
          </a:stretch>
        </p:blipFill>
        <p:spPr>
          <a:xfrm>
            <a:off x="202566" y="848015"/>
            <a:ext cx="1965960" cy="1965961"/>
          </a:xfrm>
          <a:prstGeom prst="rect">
            <a:avLst/>
          </a:prstGeom>
          <a:ln w="12700">
            <a:miter lim="400000"/>
          </a:ln>
        </p:spPr>
      </p:pic>
      <p:pic>
        <p:nvPicPr>
          <p:cNvPr id="105" name="Picture 18" descr="Picture 18"/>
          <p:cNvPicPr>
            <a:picLocks noChangeAspect="1"/>
          </p:cNvPicPr>
          <p:nvPr/>
        </p:nvPicPr>
        <p:blipFill>
          <a:blip r:embed="rId9"/>
          <a:stretch>
            <a:fillRect/>
          </a:stretch>
        </p:blipFill>
        <p:spPr>
          <a:xfrm>
            <a:off x="2526029" y="3120482"/>
            <a:ext cx="1965960" cy="1965961"/>
          </a:xfrm>
          <a:prstGeom prst="rect">
            <a:avLst/>
          </a:prstGeom>
          <a:ln w="12700">
            <a:miter lim="400000"/>
          </a:ln>
        </p:spPr>
      </p:pic>
      <p:pic>
        <p:nvPicPr>
          <p:cNvPr id="106" name="Picture 20" descr="Picture 20"/>
          <p:cNvPicPr>
            <a:picLocks noChangeAspect="1"/>
          </p:cNvPicPr>
          <p:nvPr/>
        </p:nvPicPr>
        <p:blipFill>
          <a:blip r:embed="rId10"/>
          <a:stretch>
            <a:fillRect/>
          </a:stretch>
        </p:blipFill>
        <p:spPr>
          <a:xfrm>
            <a:off x="2713995" y="1670342"/>
            <a:ext cx="1676719" cy="1257539"/>
          </a:xfrm>
          <a:prstGeom prst="rect">
            <a:avLst/>
          </a:prstGeom>
          <a:ln w="12700">
            <a:miter lim="400000"/>
          </a:ln>
        </p:spPr>
      </p:pic>
      <p:pic>
        <p:nvPicPr>
          <p:cNvPr id="107" name="Picture 22" descr="Picture 22"/>
          <p:cNvPicPr>
            <a:picLocks noChangeAspect="1"/>
          </p:cNvPicPr>
          <p:nvPr/>
        </p:nvPicPr>
        <p:blipFill>
          <a:blip r:embed="rId11"/>
          <a:stretch>
            <a:fillRect/>
          </a:stretch>
        </p:blipFill>
        <p:spPr>
          <a:xfrm>
            <a:off x="10027918" y="3325586"/>
            <a:ext cx="2070101" cy="1555751"/>
          </a:xfrm>
          <a:prstGeom prst="rect">
            <a:avLst/>
          </a:prstGeom>
          <a:ln w="12700">
            <a:miter lim="400000"/>
          </a:ln>
        </p:spPr>
      </p:pic>
      <p:pic>
        <p:nvPicPr>
          <p:cNvPr id="108" name="Picture 24" descr="Picture 24"/>
          <p:cNvPicPr>
            <a:picLocks noChangeAspect="1"/>
          </p:cNvPicPr>
          <p:nvPr/>
        </p:nvPicPr>
        <p:blipFill>
          <a:blip r:embed="rId12"/>
          <a:stretch>
            <a:fillRect/>
          </a:stretch>
        </p:blipFill>
        <p:spPr>
          <a:xfrm>
            <a:off x="10545356" y="1220543"/>
            <a:ext cx="1159917" cy="1965961"/>
          </a:xfrm>
          <a:prstGeom prst="rect">
            <a:avLst/>
          </a:prstGeom>
          <a:ln w="12700">
            <a:miter lim="400000"/>
          </a:ln>
        </p:spPr>
      </p:pic>
      <p:sp>
        <p:nvSpPr>
          <p:cNvPr id="109" name="TextBox 2"/>
          <p:cNvSpPr txBox="1"/>
          <p:nvPr/>
        </p:nvSpPr>
        <p:spPr>
          <a:xfrm>
            <a:off x="3809911" y="5414838"/>
            <a:ext cx="4008208" cy="9233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r>
              <a:rPr lang="en-US" dirty="0"/>
              <a:t>John Drisco, Vice Chair Program</a:t>
            </a:r>
          </a:p>
          <a:p>
            <a:r>
              <a:rPr dirty="0"/>
              <a:t>Matt Burns, </a:t>
            </a:r>
            <a:r>
              <a:rPr lang="en-US" dirty="0"/>
              <a:t>Deputy </a:t>
            </a:r>
            <a:r>
              <a:rPr dirty="0"/>
              <a:t>Vice Chair Program</a:t>
            </a:r>
          </a:p>
          <a:p>
            <a:r>
              <a:rPr dirty="0"/>
              <a:t>George Mason District</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Title 1"/>
          <p:cNvSpPr txBox="1">
            <a:spLocks noGrp="1"/>
          </p:cNvSpPr>
          <p:nvPr>
            <p:ph type="title"/>
          </p:nvPr>
        </p:nvSpPr>
        <p:spPr>
          <a:xfrm>
            <a:off x="509951" y="222477"/>
            <a:ext cx="10306522" cy="1325563"/>
          </a:xfrm>
          <a:prstGeom prst="rect">
            <a:avLst/>
          </a:prstGeom>
        </p:spPr>
        <p:txBody>
          <a:bodyPr>
            <a:normAutofit/>
          </a:bodyPr>
          <a:lstStyle>
            <a:lvl1pPr>
              <a:defRPr sz="4000"/>
            </a:lvl1pPr>
          </a:lstStyle>
          <a:p>
            <a:r>
              <a:rPr sz="4400" b="1" dirty="0">
                <a:latin typeface="+mj-lt"/>
              </a:rPr>
              <a:t>Current 202</a:t>
            </a:r>
            <a:r>
              <a:rPr lang="en-US" sz="4400" b="1" dirty="0">
                <a:latin typeface="+mj-lt"/>
              </a:rPr>
              <a:t>3</a:t>
            </a:r>
            <a:r>
              <a:rPr sz="4400" b="1" dirty="0">
                <a:latin typeface="+mj-lt"/>
              </a:rPr>
              <a:t> G</a:t>
            </a:r>
            <a:r>
              <a:rPr lang="en-US" sz="4400" b="1" dirty="0">
                <a:latin typeface="+mj-lt"/>
              </a:rPr>
              <a:t>eorge </a:t>
            </a:r>
            <a:r>
              <a:rPr sz="4400" b="1" dirty="0">
                <a:latin typeface="+mj-lt"/>
              </a:rPr>
              <a:t>M</a:t>
            </a:r>
            <a:r>
              <a:rPr lang="en-US" sz="4400" b="1" dirty="0">
                <a:latin typeface="+mj-lt"/>
              </a:rPr>
              <a:t>ason</a:t>
            </a:r>
            <a:r>
              <a:rPr sz="4400" b="1" dirty="0">
                <a:latin typeface="+mj-lt"/>
              </a:rPr>
              <a:t> Calendar</a:t>
            </a:r>
          </a:p>
        </p:txBody>
      </p:sp>
      <p:sp>
        <p:nvSpPr>
          <p:cNvPr id="112" name="Content Placeholder 2"/>
          <p:cNvSpPr txBox="1">
            <a:spLocks noGrp="1"/>
          </p:cNvSpPr>
          <p:nvPr>
            <p:ph type="body" sz="half" idx="1"/>
          </p:nvPr>
        </p:nvSpPr>
        <p:spPr>
          <a:xfrm>
            <a:off x="358922" y="1548040"/>
            <a:ext cx="7965569" cy="4622024"/>
          </a:xfrm>
          <a:prstGeom prst="rect">
            <a:avLst/>
          </a:prstGeom>
        </p:spPr>
        <p:txBody>
          <a:bodyPr>
            <a:normAutofit/>
          </a:bodyPr>
          <a:lstStyle/>
          <a:p>
            <a:pPr>
              <a:defRPr sz="2000"/>
            </a:pPr>
            <a:r>
              <a:rPr lang="en-US" sz="2200" dirty="0"/>
              <a:t>August 10, 2023 – Join Scouting Night/Roundtable</a:t>
            </a:r>
          </a:p>
          <a:p>
            <a:pPr>
              <a:defRPr sz="2000"/>
            </a:pPr>
            <a:r>
              <a:rPr lang="en-US" sz="2200" dirty="0"/>
              <a:t>August 16-18, 2023 – Summer Ordeal, Camp Snyder</a:t>
            </a:r>
          </a:p>
          <a:p>
            <a:pPr>
              <a:defRPr sz="2000"/>
            </a:pPr>
            <a:r>
              <a:rPr lang="en-US" sz="2200" dirty="0"/>
              <a:t>September 23, 2023 – Scouts Night – Nationals vs Atlanta Braves</a:t>
            </a:r>
          </a:p>
          <a:p>
            <a:pPr>
              <a:defRPr sz="2000"/>
            </a:pPr>
            <a:r>
              <a:rPr lang="en-US" sz="2200" dirty="0"/>
              <a:t>September 23, 2023 – Life to Eagle Seminar (in-person)</a:t>
            </a:r>
          </a:p>
          <a:p>
            <a:pPr>
              <a:defRPr sz="2000"/>
            </a:pPr>
            <a:r>
              <a:rPr lang="en-US" sz="2200" dirty="0"/>
              <a:t>October 6-9, Climb-o-</a:t>
            </a:r>
            <a:r>
              <a:rPr lang="en-US" sz="2200" dirty="0" err="1"/>
              <a:t>ree</a:t>
            </a:r>
            <a:endParaRPr lang="en-US" sz="2200" dirty="0"/>
          </a:p>
          <a:p>
            <a:pPr>
              <a:defRPr sz="2000"/>
            </a:pPr>
            <a:r>
              <a:rPr lang="en-US" sz="2200" dirty="0"/>
              <a:t>October 20-22, 2023 – Fall Camporee</a:t>
            </a:r>
          </a:p>
          <a:p>
            <a:pPr>
              <a:defRPr sz="2000"/>
            </a:pPr>
            <a:r>
              <a:rPr lang="en-US" sz="2200" dirty="0"/>
              <a:t>October 28, 2023 – Scouting for Food (Tags)</a:t>
            </a:r>
          </a:p>
          <a:p>
            <a:pPr>
              <a:defRPr sz="2000"/>
            </a:pPr>
            <a:r>
              <a:rPr lang="en-US" sz="2200" dirty="0"/>
              <a:t>November 4, 2023 – Scouting for Food (Collection)</a:t>
            </a:r>
          </a:p>
          <a:p>
            <a:pPr>
              <a:defRPr sz="2000"/>
            </a:pPr>
            <a:r>
              <a:rPr lang="en-US" sz="2200" dirty="0"/>
              <a:t>November 11, 2023 – Flags In (Veterans Day)</a:t>
            </a:r>
            <a:endParaRPr lang="en-US" dirty="0"/>
          </a:p>
          <a:p>
            <a:pPr>
              <a:defRPr sz="2000"/>
            </a:pPr>
            <a:r>
              <a:rPr lang="en-US" dirty="0"/>
              <a:t>November 25, 2023 – 5K Trot &amp; Ride, Camp Snyder, Haymarket, VA</a:t>
            </a:r>
          </a:p>
        </p:txBody>
      </p:sp>
      <p:pic>
        <p:nvPicPr>
          <p:cNvPr id="113" name="Picture 4" descr="Picture 4"/>
          <p:cNvPicPr>
            <a:picLocks noChangeAspect="1"/>
          </p:cNvPicPr>
          <p:nvPr/>
        </p:nvPicPr>
        <p:blipFill>
          <a:blip r:embed="rId2"/>
          <a:srcRect t="1067"/>
          <a:stretch>
            <a:fillRect/>
          </a:stretch>
        </p:blipFill>
        <p:spPr>
          <a:xfrm>
            <a:off x="8203720" y="1673524"/>
            <a:ext cx="3766389" cy="3248528"/>
          </a:xfrm>
          <a:prstGeom prst="rect">
            <a:avLst/>
          </a:prstGeom>
          <a:ln w="12700">
            <a:miter lim="400000"/>
          </a:ln>
        </p:spPr>
      </p:pic>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4C761-6F50-4FF9-B83A-85F4D56E220D}"/>
              </a:ext>
            </a:extLst>
          </p:cNvPr>
          <p:cNvSpPr>
            <a:spLocks noGrp="1"/>
          </p:cNvSpPr>
          <p:nvPr>
            <p:ph type="title"/>
          </p:nvPr>
        </p:nvSpPr>
        <p:spPr/>
        <p:txBody>
          <a:bodyPr/>
          <a:lstStyle/>
          <a:p>
            <a:r>
              <a:rPr lang="en-US" b="1" dirty="0"/>
              <a:t>STEM</a:t>
            </a:r>
          </a:p>
        </p:txBody>
      </p:sp>
      <p:sp>
        <p:nvSpPr>
          <p:cNvPr id="3" name="Content Placeholder 2">
            <a:extLst>
              <a:ext uri="{FF2B5EF4-FFF2-40B4-BE49-F238E27FC236}">
                <a16:creationId xmlns:a16="http://schemas.microsoft.com/office/drawing/2014/main" id="{9050ED84-CA8C-4124-AA00-10F028E32807}"/>
              </a:ext>
            </a:extLst>
          </p:cNvPr>
          <p:cNvSpPr>
            <a:spLocks noGrp="1"/>
          </p:cNvSpPr>
          <p:nvPr>
            <p:ph idx="1"/>
          </p:nvPr>
        </p:nvSpPr>
        <p:spPr>
          <a:xfrm>
            <a:off x="399496" y="1690688"/>
            <a:ext cx="11585358" cy="4967564"/>
          </a:xfrm>
        </p:spPr>
        <p:txBody>
          <a:bodyPr>
            <a:normAutofit/>
          </a:bodyPr>
          <a:lstStyle/>
          <a:p>
            <a:r>
              <a:rPr lang="en-US" dirty="0"/>
              <a:t>06/26-6/30 &amp; 8/7-8/11 – </a:t>
            </a:r>
            <a:r>
              <a:rPr lang="en-US" dirty="0">
                <a:hlinkClick r:id="rId2"/>
              </a:rPr>
              <a:t>STEM MB and Nova at Innovation Academy </a:t>
            </a:r>
            <a:endParaRPr lang="en-US" dirty="0"/>
          </a:p>
          <a:p>
            <a:r>
              <a:rPr lang="en-US" dirty="0"/>
              <a:t>07/16 – 07/21 – </a:t>
            </a:r>
            <a:r>
              <a:rPr lang="en-US" dirty="0">
                <a:hlinkClick r:id="rId3"/>
              </a:rPr>
              <a:t>Scouts BSA Specialty Week</a:t>
            </a:r>
            <a:r>
              <a:rPr lang="en-US" dirty="0"/>
              <a:t>, Camp Snyder, Haymarket, VA</a:t>
            </a:r>
          </a:p>
          <a:p>
            <a:r>
              <a:rPr lang="en-US" dirty="0"/>
              <a:t>08/12 – </a:t>
            </a:r>
            <a:r>
              <a:rPr lang="en-US" dirty="0">
                <a:hlinkClick r:id="rId4"/>
              </a:rPr>
              <a:t>Townes Supernova Project </a:t>
            </a:r>
            <a:r>
              <a:rPr lang="en-US" dirty="0"/>
              <a:t>– Individuals and Small Groups, Camp Snyder, Haymarket, VA</a:t>
            </a:r>
          </a:p>
          <a:p>
            <a:r>
              <a:rPr lang="en-US" dirty="0"/>
              <a:t>Anytime   </a:t>
            </a:r>
            <a:r>
              <a:rPr lang="en-US" b="0" i="0" dirty="0">
                <a:solidFill>
                  <a:srgbClr val="000000"/>
                </a:solidFill>
                <a:effectLst/>
                <a:latin typeface="Arvo"/>
              </a:rPr>
              <a:t>–</a:t>
            </a:r>
            <a:r>
              <a:rPr lang="en-US" dirty="0"/>
              <a:t> </a:t>
            </a:r>
            <a:r>
              <a:rPr lang="en-US" u="sng" dirty="0">
                <a:hlinkClick r:id="rId5"/>
              </a:rPr>
              <a:t>DC STEM Trek</a:t>
            </a:r>
            <a:r>
              <a:rPr lang="en-US" dirty="0"/>
              <a:t>- Showcases 24 government agencies, private organizations and monuments related to the tenets upon which STEM is based.  Two hikes - 10.57 miles, or 4.75 miles</a:t>
            </a:r>
          </a:p>
          <a:p>
            <a:endParaRPr lang="en-US" dirty="0"/>
          </a:p>
        </p:txBody>
      </p:sp>
    </p:spTree>
    <p:extLst>
      <p:ext uri="{BB962C8B-B14F-4D97-AF65-F5344CB8AC3E}">
        <p14:creationId xmlns:p14="http://schemas.microsoft.com/office/powerpoint/2010/main" val="2163666232"/>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5E2DE-20CF-A208-7B2C-F78A2EF07E71}"/>
              </a:ext>
            </a:extLst>
          </p:cNvPr>
          <p:cNvSpPr>
            <a:spLocks noGrp="1"/>
          </p:cNvSpPr>
          <p:nvPr>
            <p:ph type="ctrTitle"/>
          </p:nvPr>
        </p:nvSpPr>
        <p:spPr>
          <a:xfrm>
            <a:off x="5315736" y="640081"/>
            <a:ext cx="5916145" cy="3812102"/>
          </a:xfrm>
        </p:spPr>
        <p:txBody>
          <a:bodyPr anchor="b">
            <a:normAutofit/>
          </a:bodyPr>
          <a:lstStyle/>
          <a:p>
            <a:pPr algn="l"/>
            <a:r>
              <a:rPr lang="en-US" b="1" dirty="0">
                <a:solidFill>
                  <a:schemeClr val="tx1"/>
                </a:solidFill>
              </a:rPr>
              <a:t>Fall 2023 Camporee</a:t>
            </a:r>
          </a:p>
        </p:txBody>
      </p:sp>
      <p:sp>
        <p:nvSpPr>
          <p:cNvPr id="3" name="Subtitle 2">
            <a:extLst>
              <a:ext uri="{FF2B5EF4-FFF2-40B4-BE49-F238E27FC236}">
                <a16:creationId xmlns:a16="http://schemas.microsoft.com/office/drawing/2014/main" id="{8456C91D-A194-20BF-0053-5CB37F6AE728}"/>
              </a:ext>
            </a:extLst>
          </p:cNvPr>
          <p:cNvSpPr>
            <a:spLocks noGrp="1"/>
          </p:cNvSpPr>
          <p:nvPr>
            <p:ph type="subTitle" idx="1"/>
          </p:nvPr>
        </p:nvSpPr>
        <p:spPr>
          <a:xfrm>
            <a:off x="5315735" y="4646030"/>
            <a:ext cx="5916145" cy="1344868"/>
          </a:xfrm>
        </p:spPr>
        <p:txBody>
          <a:bodyPr anchor="t">
            <a:normAutofit/>
          </a:bodyPr>
          <a:lstStyle/>
          <a:p>
            <a:pPr algn="l"/>
            <a:r>
              <a:rPr lang="en-US" dirty="0"/>
              <a:t>October 20-22, 2023</a:t>
            </a:r>
          </a:p>
        </p:txBody>
      </p:sp>
      <p:pic>
        <p:nvPicPr>
          <p:cNvPr id="4" name="Picture 3" descr="Colorful wavy concept">
            <a:extLst>
              <a:ext uri="{FF2B5EF4-FFF2-40B4-BE49-F238E27FC236}">
                <a16:creationId xmlns:a16="http://schemas.microsoft.com/office/drawing/2014/main" id="{0FAD2B93-B597-5099-2145-98EB0E10B029}"/>
              </a:ext>
            </a:extLst>
          </p:cNvPr>
          <p:cNvPicPr>
            <a:picLocks noChangeAspect="1"/>
          </p:cNvPicPr>
          <p:nvPr/>
        </p:nvPicPr>
        <p:blipFill rotWithShape="1">
          <a:blip r:embed="rId2"/>
          <a:srcRect l="26415" r="28254" b="-1"/>
          <a:stretch/>
        </p:blipFill>
        <p:spPr>
          <a:xfrm>
            <a:off x="20" y="10"/>
            <a:ext cx="4657325" cy="6857990"/>
          </a:xfrm>
          <a:prstGeom prst="rect">
            <a:avLst/>
          </a:prstGeom>
        </p:spPr>
      </p:pic>
    </p:spTree>
    <p:extLst>
      <p:ext uri="{BB962C8B-B14F-4D97-AF65-F5344CB8AC3E}">
        <p14:creationId xmlns:p14="http://schemas.microsoft.com/office/powerpoint/2010/main" val="808156628"/>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91D04-2891-8734-8195-097082C63526}"/>
              </a:ext>
            </a:extLst>
          </p:cNvPr>
          <p:cNvSpPr>
            <a:spLocks noGrp="1"/>
          </p:cNvSpPr>
          <p:nvPr>
            <p:ph type="title"/>
          </p:nvPr>
        </p:nvSpPr>
        <p:spPr/>
        <p:txBody>
          <a:bodyPr>
            <a:normAutofit/>
          </a:bodyPr>
          <a:lstStyle/>
          <a:p>
            <a:r>
              <a:rPr lang="en-US" b="1" dirty="0"/>
              <a:t>Merit Badges: Goshen (88)</a:t>
            </a:r>
          </a:p>
        </p:txBody>
      </p:sp>
      <p:sp>
        <p:nvSpPr>
          <p:cNvPr id="3" name="Content Placeholder 2">
            <a:extLst>
              <a:ext uri="{FF2B5EF4-FFF2-40B4-BE49-F238E27FC236}">
                <a16:creationId xmlns:a16="http://schemas.microsoft.com/office/drawing/2014/main" id="{9B50B3A2-BB8D-FF5D-1109-6F7E37CBFB9A}"/>
              </a:ext>
            </a:extLst>
          </p:cNvPr>
          <p:cNvSpPr>
            <a:spLocks noGrp="1"/>
          </p:cNvSpPr>
          <p:nvPr>
            <p:ph idx="1"/>
          </p:nvPr>
        </p:nvSpPr>
        <p:spPr/>
        <p:txBody>
          <a:bodyPr>
            <a:normAutofit fontScale="85000" lnSpcReduction="20000"/>
          </a:bodyPr>
          <a:lstStyle/>
          <a:p>
            <a:pPr marL="0" indent="0">
              <a:buNone/>
            </a:pPr>
            <a:r>
              <a:rPr lang="en-US" dirty="0"/>
              <a:t>American Cultures, American Heritage, American Labor, Animal Science, Animation, Archaeology, Archery, Architecture, Art, Astronomy, Automotive Maintenance, Aviation, Basketry, Bird Study, Camping, Canoeing, Chemistry, Chess, Citizenship in Nation &amp; World, Climbing, Collections, Communication, Composite Materials, Cooking, Crime Prevention, Digital Tech, Electricity, Electronics, Emergency Preparedness, Energy, Engineering, Entrepreneurship, Environmental Science, Exploration, Fingerprinting, First Aid, Fishing, Forestry, Game Design, Gardening, Geocaching, Geology, Inventing, Journalism, Kayaking, Law, Leatherwork, Lifesaving, Mammal Study, Metalwork, Mining in Society, Motorboating, Moviemaking, Music, Nature, Oceanography, Orienteering, Personal Management, Photography, Pioneering, Plumbing, Pottery, Programming, Public Speaking, Radio, Reptiles &amp; Amphibians, Rifle, Robotics, Rowing, Salesmanship, Sculpture, Search &amp; Rescue, Shotgun, Signs &amp; Signals, Sailing, Soil &amp; Water, Space Exploration, Sports, Swimming, Theater, Traffic Safety, Water Sports, Weather, Welding, Wilderness Survival, Wood Carving, Woodwork</a:t>
            </a:r>
          </a:p>
        </p:txBody>
      </p:sp>
    </p:spTree>
    <p:extLst>
      <p:ext uri="{BB962C8B-B14F-4D97-AF65-F5344CB8AC3E}">
        <p14:creationId xmlns:p14="http://schemas.microsoft.com/office/powerpoint/2010/main" val="2807628005"/>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20E927-275C-F4E7-52F3-DDD52C931237}"/>
              </a:ext>
            </a:extLst>
          </p:cNvPr>
          <p:cNvSpPr>
            <a:spLocks noGrp="1"/>
          </p:cNvSpPr>
          <p:nvPr>
            <p:ph type="title"/>
          </p:nvPr>
        </p:nvSpPr>
        <p:spPr/>
        <p:txBody>
          <a:bodyPr>
            <a:normAutofit/>
          </a:bodyPr>
          <a:lstStyle/>
          <a:p>
            <a:r>
              <a:rPr lang="en-US" b="1" dirty="0"/>
              <a:t>Merit Badges: Camporee (32)</a:t>
            </a:r>
          </a:p>
        </p:txBody>
      </p:sp>
      <p:sp>
        <p:nvSpPr>
          <p:cNvPr id="3" name="Content Placeholder 2">
            <a:extLst>
              <a:ext uri="{FF2B5EF4-FFF2-40B4-BE49-F238E27FC236}">
                <a16:creationId xmlns:a16="http://schemas.microsoft.com/office/drawing/2014/main" id="{43C28BD6-C233-BCB6-EB24-081D78727047}"/>
              </a:ext>
            </a:extLst>
          </p:cNvPr>
          <p:cNvSpPr>
            <a:spLocks noGrp="1"/>
          </p:cNvSpPr>
          <p:nvPr>
            <p:ph idx="1"/>
          </p:nvPr>
        </p:nvSpPr>
        <p:spPr>
          <a:xfrm>
            <a:off x="838200" y="1857523"/>
            <a:ext cx="10515600" cy="4351338"/>
          </a:xfrm>
        </p:spPr>
        <p:txBody>
          <a:bodyPr>
            <a:normAutofit fontScale="85000" lnSpcReduction="20000"/>
          </a:bodyPr>
          <a:lstStyle/>
          <a:p>
            <a:pPr marL="0" indent="0">
              <a:buNone/>
            </a:pPr>
            <a:r>
              <a:rPr lang="en-US" dirty="0"/>
              <a:t>American Cultures, American Heritage, American Labor, Animal Science, Animation, Archaeology, </a:t>
            </a:r>
            <a:r>
              <a:rPr lang="en-US" dirty="0">
                <a:highlight>
                  <a:srgbClr val="FFFF00"/>
                </a:highlight>
              </a:rPr>
              <a:t>Archery</a:t>
            </a:r>
            <a:r>
              <a:rPr lang="en-US" dirty="0"/>
              <a:t>, Architecture, Art, </a:t>
            </a:r>
            <a:r>
              <a:rPr lang="en-US" dirty="0">
                <a:highlight>
                  <a:srgbClr val="FFFF00"/>
                </a:highlight>
              </a:rPr>
              <a:t>Astronomy</a:t>
            </a:r>
            <a:r>
              <a:rPr lang="en-US" dirty="0"/>
              <a:t>, Automotive Maintenance, Aviation, </a:t>
            </a:r>
            <a:r>
              <a:rPr lang="en-US" dirty="0">
                <a:highlight>
                  <a:srgbClr val="FFFF00"/>
                </a:highlight>
              </a:rPr>
              <a:t>Basketry</a:t>
            </a:r>
            <a:r>
              <a:rPr lang="en-US" dirty="0"/>
              <a:t>, </a:t>
            </a:r>
            <a:r>
              <a:rPr lang="en-US" dirty="0">
                <a:highlight>
                  <a:srgbClr val="FFFF00"/>
                </a:highlight>
              </a:rPr>
              <a:t>Bird Study</a:t>
            </a:r>
            <a:r>
              <a:rPr lang="en-US" dirty="0"/>
              <a:t>, </a:t>
            </a:r>
            <a:r>
              <a:rPr lang="en-US" dirty="0">
                <a:highlight>
                  <a:srgbClr val="FFFF00"/>
                </a:highlight>
              </a:rPr>
              <a:t>Camping</a:t>
            </a:r>
            <a:r>
              <a:rPr lang="en-US" dirty="0"/>
              <a:t>, </a:t>
            </a:r>
            <a:r>
              <a:rPr lang="en-US" dirty="0">
                <a:highlight>
                  <a:srgbClr val="FFFF00"/>
                </a:highlight>
              </a:rPr>
              <a:t>Canoeing</a:t>
            </a:r>
            <a:r>
              <a:rPr lang="en-US" dirty="0"/>
              <a:t>, Chemistry, Chess, Citizenship in Nation &amp; World, Climbing, Collections, Communication, Composite Materials,</a:t>
            </a:r>
            <a:r>
              <a:rPr lang="en-US" dirty="0">
                <a:highlight>
                  <a:srgbClr val="FFFF00"/>
                </a:highlight>
              </a:rPr>
              <a:t> Cooking</a:t>
            </a:r>
            <a:r>
              <a:rPr lang="en-US" dirty="0"/>
              <a:t>, Crime Prevention, Digital Tech, Electricity, Electronics, </a:t>
            </a:r>
            <a:r>
              <a:rPr lang="en-US" dirty="0">
                <a:highlight>
                  <a:srgbClr val="00FF00"/>
                </a:highlight>
              </a:rPr>
              <a:t>Emergency Preparedness</a:t>
            </a:r>
            <a:r>
              <a:rPr lang="en-US" dirty="0"/>
              <a:t>, Energy, Engineering, Entrepreneurship, </a:t>
            </a:r>
            <a:r>
              <a:rPr lang="en-US" dirty="0">
                <a:highlight>
                  <a:srgbClr val="FFFF00"/>
                </a:highlight>
              </a:rPr>
              <a:t>Environmental Science</a:t>
            </a:r>
            <a:r>
              <a:rPr lang="en-US" dirty="0"/>
              <a:t>, Exploration, </a:t>
            </a:r>
            <a:r>
              <a:rPr lang="en-US" dirty="0">
                <a:highlight>
                  <a:srgbClr val="FFFF00"/>
                </a:highlight>
              </a:rPr>
              <a:t>Fingerprinting</a:t>
            </a:r>
            <a:r>
              <a:rPr lang="en-US" dirty="0"/>
              <a:t>, </a:t>
            </a:r>
            <a:r>
              <a:rPr lang="en-US" dirty="0">
                <a:highlight>
                  <a:srgbClr val="FFFF00"/>
                </a:highlight>
              </a:rPr>
              <a:t>First Aid</a:t>
            </a:r>
            <a:r>
              <a:rPr lang="en-US" dirty="0"/>
              <a:t>, </a:t>
            </a:r>
            <a:r>
              <a:rPr lang="en-US" dirty="0">
                <a:highlight>
                  <a:srgbClr val="FFFF00"/>
                </a:highlight>
              </a:rPr>
              <a:t>Fishing</a:t>
            </a:r>
            <a:r>
              <a:rPr lang="en-US" dirty="0"/>
              <a:t>, </a:t>
            </a:r>
            <a:r>
              <a:rPr lang="en-US" dirty="0">
                <a:highlight>
                  <a:srgbClr val="FFFF00"/>
                </a:highlight>
              </a:rPr>
              <a:t>Forestry</a:t>
            </a:r>
            <a:r>
              <a:rPr lang="en-US" dirty="0"/>
              <a:t>, Game Design, Gardening, </a:t>
            </a:r>
            <a:r>
              <a:rPr lang="en-US" dirty="0">
                <a:highlight>
                  <a:srgbClr val="FFFF00"/>
                </a:highlight>
              </a:rPr>
              <a:t>Geocaching</a:t>
            </a:r>
            <a:r>
              <a:rPr lang="en-US" dirty="0"/>
              <a:t>, </a:t>
            </a:r>
            <a:r>
              <a:rPr lang="en-US" dirty="0">
                <a:highlight>
                  <a:srgbClr val="FFFF00"/>
                </a:highlight>
              </a:rPr>
              <a:t>Geology</a:t>
            </a:r>
            <a:r>
              <a:rPr lang="en-US" dirty="0"/>
              <a:t>, Inventing, Journalism, </a:t>
            </a:r>
            <a:r>
              <a:rPr lang="en-US" dirty="0">
                <a:highlight>
                  <a:srgbClr val="FFFF00"/>
                </a:highlight>
              </a:rPr>
              <a:t>Kayaking</a:t>
            </a:r>
            <a:r>
              <a:rPr lang="en-US" dirty="0"/>
              <a:t>, Law, </a:t>
            </a:r>
            <a:r>
              <a:rPr lang="en-US" dirty="0">
                <a:highlight>
                  <a:srgbClr val="FFFF00"/>
                </a:highlight>
              </a:rPr>
              <a:t>Leatherwork</a:t>
            </a:r>
            <a:r>
              <a:rPr lang="en-US" dirty="0"/>
              <a:t>, Lifesaving, </a:t>
            </a:r>
            <a:r>
              <a:rPr lang="en-US" dirty="0">
                <a:highlight>
                  <a:srgbClr val="FFFF00"/>
                </a:highlight>
              </a:rPr>
              <a:t>Mammal Study</a:t>
            </a:r>
            <a:r>
              <a:rPr lang="en-US" dirty="0"/>
              <a:t>, </a:t>
            </a:r>
            <a:r>
              <a:rPr lang="en-US" dirty="0">
                <a:highlight>
                  <a:srgbClr val="FFFF00"/>
                </a:highlight>
              </a:rPr>
              <a:t>Metalwork</a:t>
            </a:r>
            <a:r>
              <a:rPr lang="en-US" dirty="0"/>
              <a:t>, Mining in Society, Motorboating, Moviemaking, Music, </a:t>
            </a:r>
            <a:r>
              <a:rPr lang="en-US" dirty="0">
                <a:highlight>
                  <a:srgbClr val="FFFF00"/>
                </a:highlight>
              </a:rPr>
              <a:t>Nature</a:t>
            </a:r>
            <a:r>
              <a:rPr lang="en-US" dirty="0"/>
              <a:t>, Oceanography, </a:t>
            </a:r>
            <a:r>
              <a:rPr lang="en-US" dirty="0">
                <a:highlight>
                  <a:srgbClr val="FFFF00"/>
                </a:highlight>
              </a:rPr>
              <a:t>Orienteering</a:t>
            </a:r>
            <a:r>
              <a:rPr lang="en-US" dirty="0"/>
              <a:t>, Personal Management, Photography, </a:t>
            </a:r>
            <a:r>
              <a:rPr lang="en-US" dirty="0">
                <a:highlight>
                  <a:srgbClr val="FFFF00"/>
                </a:highlight>
              </a:rPr>
              <a:t>Pioneering</a:t>
            </a:r>
            <a:r>
              <a:rPr lang="en-US" dirty="0"/>
              <a:t>, Plumbing, Pottery, Programming, Public Speaking, Radio, </a:t>
            </a:r>
            <a:r>
              <a:rPr lang="en-US" dirty="0">
                <a:highlight>
                  <a:srgbClr val="FFFF00"/>
                </a:highlight>
              </a:rPr>
              <a:t>Reptiles &amp; Amphibians</a:t>
            </a:r>
            <a:r>
              <a:rPr lang="en-US" dirty="0"/>
              <a:t>, </a:t>
            </a:r>
            <a:r>
              <a:rPr lang="en-US" dirty="0">
                <a:highlight>
                  <a:srgbClr val="FFFF00"/>
                </a:highlight>
              </a:rPr>
              <a:t>Rifle</a:t>
            </a:r>
            <a:r>
              <a:rPr lang="en-US" dirty="0"/>
              <a:t>, Robotics, </a:t>
            </a:r>
            <a:r>
              <a:rPr lang="en-US" dirty="0">
                <a:highlight>
                  <a:srgbClr val="FFFF00"/>
                </a:highlight>
              </a:rPr>
              <a:t>Rowing</a:t>
            </a:r>
            <a:r>
              <a:rPr lang="en-US" dirty="0"/>
              <a:t>, Salesmanship, Sculpture, </a:t>
            </a:r>
            <a:r>
              <a:rPr lang="en-US" dirty="0">
                <a:highlight>
                  <a:srgbClr val="00FF00"/>
                </a:highlight>
              </a:rPr>
              <a:t>Search &amp; Rescue</a:t>
            </a:r>
            <a:r>
              <a:rPr lang="en-US" dirty="0"/>
              <a:t>, </a:t>
            </a:r>
            <a:r>
              <a:rPr lang="en-US" dirty="0">
                <a:highlight>
                  <a:srgbClr val="FFFF00"/>
                </a:highlight>
              </a:rPr>
              <a:t>Shotgun</a:t>
            </a:r>
            <a:r>
              <a:rPr lang="en-US" dirty="0"/>
              <a:t>, </a:t>
            </a:r>
            <a:r>
              <a:rPr lang="en-US" dirty="0">
                <a:highlight>
                  <a:srgbClr val="FFFF00"/>
                </a:highlight>
              </a:rPr>
              <a:t>Signs &amp; Signals</a:t>
            </a:r>
            <a:r>
              <a:rPr lang="en-US" dirty="0"/>
              <a:t>, Sailing, </a:t>
            </a:r>
            <a:r>
              <a:rPr lang="en-US" dirty="0">
                <a:highlight>
                  <a:srgbClr val="FFFF00"/>
                </a:highlight>
              </a:rPr>
              <a:t>Soil &amp; Water</a:t>
            </a:r>
            <a:r>
              <a:rPr lang="en-US" dirty="0"/>
              <a:t>, Space Exploration, Sports, Swimming, Theater, Traffic Safety, Water Sports, </a:t>
            </a:r>
            <a:r>
              <a:rPr lang="en-US" dirty="0">
                <a:highlight>
                  <a:srgbClr val="FFFF00"/>
                </a:highlight>
              </a:rPr>
              <a:t>Weather</a:t>
            </a:r>
            <a:r>
              <a:rPr lang="en-US" dirty="0"/>
              <a:t>, Welding, </a:t>
            </a:r>
            <a:r>
              <a:rPr lang="en-US" dirty="0">
                <a:highlight>
                  <a:srgbClr val="00FF00"/>
                </a:highlight>
              </a:rPr>
              <a:t>Wilderness Survival</a:t>
            </a:r>
            <a:r>
              <a:rPr lang="en-US" dirty="0"/>
              <a:t>, </a:t>
            </a:r>
            <a:r>
              <a:rPr lang="en-US" dirty="0">
                <a:highlight>
                  <a:srgbClr val="FFFF00"/>
                </a:highlight>
              </a:rPr>
              <a:t>Wood Carving</a:t>
            </a:r>
            <a:r>
              <a:rPr lang="en-US" dirty="0"/>
              <a:t>, Woodwork</a:t>
            </a:r>
          </a:p>
        </p:txBody>
      </p:sp>
    </p:spTree>
    <p:extLst>
      <p:ext uri="{BB962C8B-B14F-4D97-AF65-F5344CB8AC3E}">
        <p14:creationId xmlns:p14="http://schemas.microsoft.com/office/powerpoint/2010/main" val="1672013656"/>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5B3B2-30D6-7F35-2D15-590CF3845E42}"/>
              </a:ext>
            </a:extLst>
          </p:cNvPr>
          <p:cNvSpPr>
            <a:spLocks noGrp="1"/>
          </p:cNvSpPr>
          <p:nvPr>
            <p:ph type="title"/>
          </p:nvPr>
        </p:nvSpPr>
        <p:spPr>
          <a:xfrm>
            <a:off x="838201" y="743447"/>
            <a:ext cx="3597320" cy="3692028"/>
          </a:xfrm>
          <a:noFill/>
        </p:spPr>
        <p:txBody>
          <a:bodyPr vert="horz" lIns="91440" tIns="45720" rIns="91440" bIns="45720" rtlCol="0" anchor="b">
            <a:normAutofit/>
          </a:bodyPr>
          <a:lstStyle/>
          <a:p>
            <a:pPr>
              <a:spcBef>
                <a:spcPct val="0"/>
              </a:spcBef>
            </a:pPr>
            <a:r>
              <a:rPr lang="en-US" sz="5200" b="1" kern="1200" dirty="0">
                <a:solidFill>
                  <a:schemeClr val="tx1"/>
                </a:solidFill>
                <a:latin typeface="+mj-lt"/>
                <a:ea typeface="+mj-ea"/>
                <a:cs typeface="+mj-cs"/>
              </a:rPr>
              <a:t>Pledge</a:t>
            </a:r>
          </a:p>
        </p:txBody>
      </p:sp>
      <p:pic>
        <p:nvPicPr>
          <p:cNvPr id="5" name="Picture 4">
            <a:extLst>
              <a:ext uri="{FF2B5EF4-FFF2-40B4-BE49-F238E27FC236}">
                <a16:creationId xmlns:a16="http://schemas.microsoft.com/office/drawing/2014/main" id="{C069EEA5-4EDE-2A18-9827-DD8C097618CD}"/>
              </a:ext>
            </a:extLst>
          </p:cNvPr>
          <p:cNvPicPr>
            <a:picLocks noChangeAspect="1"/>
          </p:cNvPicPr>
          <p:nvPr/>
        </p:nvPicPr>
        <p:blipFill rotWithShape="1">
          <a:blip r:embed="rId2"/>
          <a:srcRect l="7310" r="7144" b="-1"/>
          <a:stretch/>
        </p:blipFill>
        <p:spPr>
          <a:xfrm>
            <a:off x="5170507" y="484633"/>
            <a:ext cx="6542215" cy="5888736"/>
          </a:xfrm>
          <a:prstGeom prst="rect">
            <a:avLst/>
          </a:prstGeom>
        </p:spPr>
      </p:pic>
    </p:spTree>
    <p:extLst>
      <p:ext uri="{BB962C8B-B14F-4D97-AF65-F5344CB8AC3E}">
        <p14:creationId xmlns:p14="http://schemas.microsoft.com/office/powerpoint/2010/main" val="264318789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82D61A-7C68-D117-D4ED-F08132301965}"/>
              </a:ext>
            </a:extLst>
          </p:cNvPr>
          <p:cNvSpPr>
            <a:spLocks noGrp="1"/>
          </p:cNvSpPr>
          <p:nvPr>
            <p:ph type="title"/>
          </p:nvPr>
        </p:nvSpPr>
        <p:spPr>
          <a:xfrm>
            <a:off x="960120" y="317814"/>
            <a:ext cx="10268712" cy="1700784"/>
          </a:xfrm>
        </p:spPr>
        <p:txBody>
          <a:bodyPr>
            <a:normAutofit/>
          </a:bodyPr>
          <a:lstStyle/>
          <a:p>
            <a:r>
              <a:rPr lang="en-US" b="1" dirty="0"/>
              <a:t>Merit Badge Instruction</a:t>
            </a:r>
          </a:p>
        </p:txBody>
      </p:sp>
      <p:graphicFrame>
        <p:nvGraphicFramePr>
          <p:cNvPr id="5" name="Content Placeholder 2">
            <a:extLst>
              <a:ext uri="{FF2B5EF4-FFF2-40B4-BE49-F238E27FC236}">
                <a16:creationId xmlns:a16="http://schemas.microsoft.com/office/drawing/2014/main" id="{D738E858-B6C9-EB5D-3516-DDC67F8F7FAE}"/>
              </a:ext>
            </a:extLst>
          </p:cNvPr>
          <p:cNvGraphicFramePr>
            <a:graphicFrameLocks noGrp="1"/>
          </p:cNvGraphicFramePr>
          <p:nvPr>
            <p:ph idx="1"/>
          </p:nvPr>
        </p:nvGraphicFramePr>
        <p:xfrm>
          <a:off x="960438" y="2745545"/>
          <a:ext cx="10267950" cy="336441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84246105"/>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06C30C-9312-08FF-9F54-9067D728DEAF}"/>
              </a:ext>
            </a:extLst>
          </p:cNvPr>
          <p:cNvSpPr>
            <a:spLocks noGrp="1"/>
          </p:cNvSpPr>
          <p:nvPr>
            <p:ph type="title"/>
          </p:nvPr>
        </p:nvSpPr>
        <p:spPr>
          <a:xfrm>
            <a:off x="960120" y="317814"/>
            <a:ext cx="10268712" cy="1700784"/>
          </a:xfrm>
        </p:spPr>
        <p:txBody>
          <a:bodyPr>
            <a:normAutofit/>
          </a:bodyPr>
          <a:lstStyle/>
          <a:p>
            <a:r>
              <a:rPr lang="en-US" sz="5600" b="1" dirty="0"/>
              <a:t>Merit Badge Counselors needed!</a:t>
            </a:r>
          </a:p>
        </p:txBody>
      </p:sp>
      <p:graphicFrame>
        <p:nvGraphicFramePr>
          <p:cNvPr id="5" name="Content Placeholder 2">
            <a:extLst>
              <a:ext uri="{FF2B5EF4-FFF2-40B4-BE49-F238E27FC236}">
                <a16:creationId xmlns:a16="http://schemas.microsoft.com/office/drawing/2014/main" id="{68C996DB-2E9E-A4E0-6856-B0E138A163F4}"/>
              </a:ext>
            </a:extLst>
          </p:cNvPr>
          <p:cNvGraphicFramePr>
            <a:graphicFrameLocks noGrp="1"/>
          </p:cNvGraphicFramePr>
          <p:nvPr>
            <p:ph idx="1"/>
          </p:nvPr>
        </p:nvGraphicFramePr>
        <p:xfrm>
          <a:off x="960438" y="2745545"/>
          <a:ext cx="10267950" cy="336441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950453"/>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73D06-626D-7073-3335-67A692B24C1A}"/>
              </a:ext>
            </a:extLst>
          </p:cNvPr>
          <p:cNvSpPr>
            <a:spLocks noGrp="1"/>
          </p:cNvSpPr>
          <p:nvPr>
            <p:ph type="title"/>
          </p:nvPr>
        </p:nvSpPr>
        <p:spPr/>
        <p:txBody>
          <a:bodyPr/>
          <a:lstStyle/>
          <a:p>
            <a:r>
              <a:rPr lang="en-US" b="1" dirty="0"/>
              <a:t>Advancement – Changes to Merit Badge Counselors</a:t>
            </a:r>
          </a:p>
        </p:txBody>
      </p:sp>
      <p:sp>
        <p:nvSpPr>
          <p:cNvPr id="3" name="Text Placeholder 2">
            <a:extLst>
              <a:ext uri="{FF2B5EF4-FFF2-40B4-BE49-F238E27FC236}">
                <a16:creationId xmlns:a16="http://schemas.microsoft.com/office/drawing/2014/main" id="{1D8E8C99-2E47-9A54-773A-3C1AE5508CB7}"/>
              </a:ext>
            </a:extLst>
          </p:cNvPr>
          <p:cNvSpPr>
            <a:spLocks noGrp="1"/>
          </p:cNvSpPr>
          <p:nvPr>
            <p:ph type="body" idx="1"/>
          </p:nvPr>
        </p:nvSpPr>
        <p:spPr/>
        <p:txBody>
          <a:bodyPr/>
          <a:lstStyle/>
          <a:p>
            <a:r>
              <a:rPr lang="en-US" dirty="0"/>
              <a:t>Starting August 1, 2023, the fee for new Merit Badge Counselors that are not already registered in a BSA adult position (Unit leader, committee member, district staff, etc.) will be $25.</a:t>
            </a:r>
          </a:p>
          <a:p>
            <a:r>
              <a:rPr lang="en-US" dirty="0"/>
              <a:t>Current Merit Badge Counselors that are not also registered in a BSA adult position will need to pay $25 when the District recharters in December.</a:t>
            </a:r>
          </a:p>
          <a:p>
            <a:r>
              <a:rPr lang="en-US" dirty="0"/>
              <a:t>Impact on merit badge counselor re-registration is uncertain.</a:t>
            </a:r>
          </a:p>
          <a:p>
            <a:r>
              <a:rPr lang="en-US" dirty="0"/>
              <a:t>I’d like a volunteer to help me work with unit merit badge deans to assess impact on MBCs and help recruit new ones to cover gaps.</a:t>
            </a:r>
          </a:p>
        </p:txBody>
      </p:sp>
    </p:spTree>
    <p:extLst>
      <p:ext uri="{BB962C8B-B14F-4D97-AF65-F5344CB8AC3E}">
        <p14:creationId xmlns:p14="http://schemas.microsoft.com/office/powerpoint/2010/main" val="2268217087"/>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11C05-B868-4752-B1CC-E09BEE0A532F}"/>
              </a:ext>
            </a:extLst>
          </p:cNvPr>
          <p:cNvSpPr>
            <a:spLocks noGrp="1"/>
          </p:cNvSpPr>
          <p:nvPr>
            <p:ph type="title"/>
          </p:nvPr>
        </p:nvSpPr>
        <p:spPr>
          <a:xfrm>
            <a:off x="838200" y="365126"/>
            <a:ext cx="10515600" cy="927720"/>
          </a:xfrm>
        </p:spPr>
        <p:txBody>
          <a:bodyPr/>
          <a:lstStyle/>
          <a:p>
            <a:r>
              <a:rPr lang="en-US" b="1" dirty="0"/>
              <a:t>George Mason Hike-O-Ree</a:t>
            </a:r>
          </a:p>
        </p:txBody>
      </p:sp>
      <p:sp>
        <p:nvSpPr>
          <p:cNvPr id="3" name="Content Placeholder 2">
            <a:extLst>
              <a:ext uri="{FF2B5EF4-FFF2-40B4-BE49-F238E27FC236}">
                <a16:creationId xmlns:a16="http://schemas.microsoft.com/office/drawing/2014/main" id="{1826FA71-A77F-47C7-8CE0-47449395F8B0}"/>
              </a:ext>
            </a:extLst>
          </p:cNvPr>
          <p:cNvSpPr>
            <a:spLocks noGrp="1"/>
          </p:cNvSpPr>
          <p:nvPr>
            <p:ph idx="1"/>
          </p:nvPr>
        </p:nvSpPr>
        <p:spPr>
          <a:xfrm>
            <a:off x="7357379" y="905256"/>
            <a:ext cx="4412199" cy="5727906"/>
          </a:xfrm>
        </p:spPr>
        <p:txBody>
          <a:bodyPr>
            <a:normAutofit fontScale="55000" lnSpcReduction="20000"/>
          </a:bodyPr>
          <a:lstStyle/>
          <a:p>
            <a:r>
              <a:rPr lang="en-US" dirty="0"/>
              <a:t>Congrats to the following units that supported all three GM Hike-O-Rees:</a:t>
            </a:r>
          </a:p>
          <a:p>
            <a:pPr lvl="1"/>
            <a:r>
              <a:rPr lang="en-US" dirty="0"/>
              <a:t>Pack 675</a:t>
            </a:r>
          </a:p>
          <a:p>
            <a:pPr lvl="1"/>
            <a:r>
              <a:rPr lang="en-US" dirty="0"/>
              <a:t>Troop 140</a:t>
            </a:r>
          </a:p>
          <a:p>
            <a:pPr lvl="1"/>
            <a:r>
              <a:rPr lang="en-US" dirty="0"/>
              <a:t>Troop 152</a:t>
            </a:r>
          </a:p>
          <a:p>
            <a:pPr lvl="1"/>
            <a:r>
              <a:rPr lang="en-US" dirty="0"/>
              <a:t>Troop 895</a:t>
            </a:r>
          </a:p>
          <a:p>
            <a:pPr lvl="1"/>
            <a:r>
              <a:rPr lang="en-US" dirty="0"/>
              <a:t>Troop 1539</a:t>
            </a:r>
          </a:p>
          <a:p>
            <a:pPr lvl="1"/>
            <a:endParaRPr lang="en-US" dirty="0"/>
          </a:p>
          <a:p>
            <a:r>
              <a:rPr lang="en-US" dirty="0"/>
              <a:t>Kudos also to Troop 13 that supported the Hike-O-Ree in 2022 and 2023.</a:t>
            </a:r>
          </a:p>
          <a:p>
            <a:r>
              <a:rPr lang="en-US" dirty="0"/>
              <a:t>Other units participating were:</a:t>
            </a:r>
          </a:p>
          <a:p>
            <a:pPr lvl="1"/>
            <a:r>
              <a:rPr lang="en-US" dirty="0"/>
              <a:t>Pack 78</a:t>
            </a:r>
          </a:p>
          <a:p>
            <a:pPr lvl="1"/>
            <a:r>
              <a:rPr lang="en-US" dirty="0"/>
              <a:t>Pack 656</a:t>
            </a:r>
          </a:p>
          <a:p>
            <a:pPr lvl="1"/>
            <a:r>
              <a:rPr lang="en-US" dirty="0"/>
              <a:t>Pack 681</a:t>
            </a:r>
          </a:p>
          <a:p>
            <a:pPr lvl="1"/>
            <a:r>
              <a:rPr lang="en-US" dirty="0"/>
              <a:t>Pack 1111</a:t>
            </a:r>
          </a:p>
          <a:p>
            <a:pPr lvl="1"/>
            <a:r>
              <a:rPr lang="en-US" dirty="0"/>
              <a:t>Troop 681</a:t>
            </a:r>
          </a:p>
          <a:p>
            <a:pPr lvl="1"/>
            <a:r>
              <a:rPr lang="en-US" dirty="0"/>
              <a:t>Troop 1113</a:t>
            </a:r>
          </a:p>
          <a:p>
            <a:r>
              <a:rPr lang="en-US" dirty="0"/>
              <a:t>All told, we registered 787 miles which is a little lower than the 812 hiked in 2022 but higher than the 666 in 2021.</a:t>
            </a:r>
          </a:p>
        </p:txBody>
      </p:sp>
      <p:sp>
        <p:nvSpPr>
          <p:cNvPr id="4" name="AutoShape 2">
            <a:extLst>
              <a:ext uri="{FF2B5EF4-FFF2-40B4-BE49-F238E27FC236}">
                <a16:creationId xmlns:a16="http://schemas.microsoft.com/office/drawing/2014/main" id="{46CBA8AF-9C94-4672-2257-5470AD35B35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descr="A picture containing text&#10;&#10;Description automatically generated">
            <a:extLst>
              <a:ext uri="{FF2B5EF4-FFF2-40B4-BE49-F238E27FC236}">
                <a16:creationId xmlns:a16="http://schemas.microsoft.com/office/drawing/2014/main" id="{C7C06FE1-246D-74BE-C2C8-6BC2243216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5069" y="1292846"/>
            <a:ext cx="3891803" cy="3816033"/>
          </a:xfrm>
          <a:prstGeom prst="rect">
            <a:avLst/>
          </a:prstGeom>
        </p:spPr>
      </p:pic>
      <p:sp>
        <p:nvSpPr>
          <p:cNvPr id="14" name="TextBox 13">
            <a:extLst>
              <a:ext uri="{FF2B5EF4-FFF2-40B4-BE49-F238E27FC236}">
                <a16:creationId xmlns:a16="http://schemas.microsoft.com/office/drawing/2014/main" id="{7A8D8A14-6C10-60B0-4BB6-B0C29EA5EE91}"/>
              </a:ext>
            </a:extLst>
          </p:cNvPr>
          <p:cNvSpPr txBox="1"/>
          <p:nvPr/>
        </p:nvSpPr>
        <p:spPr>
          <a:xfrm>
            <a:off x="237744" y="5394960"/>
            <a:ext cx="7022592" cy="10772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3200" b="1" i="0" u="none" strike="noStrike" cap="none" spc="0" normalizeH="0" baseline="0" dirty="0">
                <a:ln>
                  <a:noFill/>
                </a:ln>
                <a:solidFill>
                  <a:srgbClr val="000000"/>
                </a:solidFill>
                <a:effectLst/>
                <a:uFillTx/>
                <a:latin typeface="+mj-lt"/>
                <a:ea typeface="+mj-ea"/>
                <a:cs typeface="+mj-cs"/>
                <a:sym typeface="Calibri"/>
              </a:rPr>
              <a:t>Patch order site will be open to 6/20/23 - https://scoutingevent.com/082-68269</a:t>
            </a:r>
          </a:p>
        </p:txBody>
      </p:sp>
    </p:spTree>
    <p:extLst>
      <p:ext uri="{BB962C8B-B14F-4D97-AF65-F5344CB8AC3E}">
        <p14:creationId xmlns:p14="http://schemas.microsoft.com/office/powerpoint/2010/main" val="860883309"/>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C54E605-020D-43C2-865F-F12091EF00BA}"/>
              </a:ext>
            </a:extLst>
          </p:cNvPr>
          <p:cNvSpPr>
            <a:spLocks noGrp="1"/>
          </p:cNvSpPr>
          <p:nvPr>
            <p:ph type="title"/>
          </p:nvPr>
        </p:nvSpPr>
        <p:spPr>
          <a:xfrm>
            <a:off x="5297762" y="329184"/>
            <a:ext cx="6251110" cy="1783080"/>
          </a:xfrm>
        </p:spPr>
        <p:txBody>
          <a:bodyPr vert="horz" lIns="91440" tIns="45720" rIns="91440" bIns="45720" rtlCol="0" anchor="b">
            <a:normAutofit/>
          </a:bodyPr>
          <a:lstStyle/>
          <a:p>
            <a:pPr>
              <a:spcBef>
                <a:spcPct val="0"/>
              </a:spcBef>
            </a:pPr>
            <a:r>
              <a:rPr lang="en-US" sz="5400" b="1" kern="1200" dirty="0">
                <a:solidFill>
                  <a:schemeClr val="tx1"/>
                </a:solidFill>
                <a:latin typeface="+mj-lt"/>
                <a:ea typeface="+mj-ea"/>
                <a:cs typeface="+mj-cs"/>
              </a:rPr>
              <a:t>2023 Elks Youth Recognition Dinner	</a:t>
            </a:r>
          </a:p>
        </p:txBody>
      </p:sp>
      <p:pic>
        <p:nvPicPr>
          <p:cNvPr id="5" name="Picture 4" descr="A close up of a logo&#10;&#10;Description automatically generated">
            <a:extLst>
              <a:ext uri="{FF2B5EF4-FFF2-40B4-BE49-F238E27FC236}">
                <a16:creationId xmlns:a16="http://schemas.microsoft.com/office/drawing/2014/main" id="{3EFF6D63-FC17-4A51-A718-29829B96C2D8}"/>
              </a:ext>
            </a:extLst>
          </p:cNvPr>
          <p:cNvPicPr>
            <a:picLocks noChangeAspect="1"/>
          </p:cNvPicPr>
          <p:nvPr/>
        </p:nvPicPr>
        <p:blipFill rotWithShape="1">
          <a:blip r:embed="rId2">
            <a:extLst>
              <a:ext uri="{28A0092B-C50C-407E-A947-70E740481C1C}">
                <a14:useLocalDpi xmlns:a14="http://schemas.microsoft.com/office/drawing/2010/main" val="0"/>
              </a:ext>
            </a:extLst>
          </a:blip>
          <a:srcRect t="8616" r="1" b="1371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2"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BB24DA78-1FED-4532-94A0-BAB3E43B3537}"/>
              </a:ext>
            </a:extLst>
          </p:cNvPr>
          <p:cNvSpPr>
            <a:spLocks noGrp="1"/>
          </p:cNvSpPr>
          <p:nvPr>
            <p:ph idx="1"/>
          </p:nvPr>
        </p:nvSpPr>
        <p:spPr>
          <a:xfrm>
            <a:off x="5297762" y="2706624"/>
            <a:ext cx="6251110" cy="3483864"/>
          </a:xfrm>
        </p:spPr>
        <p:txBody>
          <a:bodyPr vert="horz" lIns="91440" tIns="45720" rIns="91440" bIns="45720" rtlCol="0">
            <a:normAutofit/>
          </a:bodyPr>
          <a:lstStyle/>
          <a:p>
            <a:pPr>
              <a:buFont typeface="Arial" panose="020B0604020202020204" pitchFamily="34" charset="0"/>
              <a:buChar char="•"/>
            </a:pPr>
            <a:r>
              <a:rPr lang="en-US" sz="2200" kern="1200" dirty="0">
                <a:solidFill>
                  <a:schemeClr val="tx1"/>
                </a:solidFill>
                <a:latin typeface="+mn-lt"/>
                <a:ea typeface="+mn-ea"/>
                <a:cs typeface="+mn-cs"/>
              </a:rPr>
              <a:t>Thank you to everyone who played a part in this year’s dinner.  We had 21 Eagles and 29 Gold Award Scouts and their families attend.</a:t>
            </a:r>
          </a:p>
          <a:p>
            <a:pPr>
              <a:buFont typeface="Arial" panose="020B0604020202020204" pitchFamily="34" charset="0"/>
              <a:buChar char="•"/>
            </a:pPr>
            <a:r>
              <a:rPr lang="en-US" sz="2200" kern="1200" dirty="0">
                <a:solidFill>
                  <a:schemeClr val="tx1"/>
                </a:solidFill>
                <a:latin typeface="+mn-lt"/>
                <a:ea typeface="+mn-ea"/>
                <a:cs typeface="+mn-cs"/>
              </a:rPr>
              <a:t>The Elks Lodge 2188 again sponsored the dinner and provided the venue and meal for free.</a:t>
            </a:r>
          </a:p>
          <a:p>
            <a:pPr>
              <a:buFont typeface="Arial" panose="020B0604020202020204" pitchFamily="34" charset="0"/>
              <a:buChar char="•"/>
            </a:pPr>
            <a:r>
              <a:rPr lang="en-US" sz="2200" kern="1200" dirty="0">
                <a:solidFill>
                  <a:schemeClr val="tx1"/>
                </a:solidFill>
                <a:latin typeface="+mn-lt"/>
                <a:ea typeface="+mn-ea"/>
                <a:cs typeface="+mn-cs"/>
              </a:rPr>
              <a:t>Next year’s dinner for 2023 Eagle Scouts will be in the spring of 2024.</a:t>
            </a:r>
          </a:p>
        </p:txBody>
      </p:sp>
    </p:spTree>
    <p:extLst>
      <p:ext uri="{BB962C8B-B14F-4D97-AF65-F5344CB8AC3E}">
        <p14:creationId xmlns:p14="http://schemas.microsoft.com/office/powerpoint/2010/main" val="3461575995"/>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hair sitting in front of a green field&#10;&#10;Description automatically generated">
            <a:extLst>
              <a:ext uri="{FF2B5EF4-FFF2-40B4-BE49-F238E27FC236}">
                <a16:creationId xmlns:a16="http://schemas.microsoft.com/office/drawing/2014/main" id="{EE73BA45-3F33-4273-BAE5-80C5C221C2D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6217" b="7905"/>
          <a:stretch/>
        </p:blipFill>
        <p:spPr>
          <a:xfrm>
            <a:off x="7054384" y="3881628"/>
            <a:ext cx="4777881" cy="2687554"/>
          </a:xfrm>
          <a:prstGeom prst="rect">
            <a:avLst/>
          </a:prstGeom>
        </p:spPr>
      </p:pic>
      <p:sp>
        <p:nvSpPr>
          <p:cNvPr id="2" name="Title 1">
            <a:extLst>
              <a:ext uri="{FF2B5EF4-FFF2-40B4-BE49-F238E27FC236}">
                <a16:creationId xmlns:a16="http://schemas.microsoft.com/office/drawing/2014/main" id="{12844AE0-72B1-4731-9AD7-88EA686A7C05}"/>
              </a:ext>
            </a:extLst>
          </p:cNvPr>
          <p:cNvSpPr>
            <a:spLocks noGrp="1"/>
          </p:cNvSpPr>
          <p:nvPr>
            <p:ph type="title"/>
          </p:nvPr>
        </p:nvSpPr>
        <p:spPr>
          <a:xfrm>
            <a:off x="0" y="468314"/>
            <a:ext cx="11685181" cy="973626"/>
          </a:xfrm>
        </p:spPr>
        <p:txBody>
          <a:bodyPr>
            <a:normAutofit fontScale="90000"/>
          </a:bodyPr>
          <a:lstStyle/>
          <a:p>
            <a:pPr algn="ctr"/>
            <a:r>
              <a:rPr lang="en-US" sz="5400" b="1" dirty="0">
                <a:solidFill>
                  <a:schemeClr val="tx1"/>
                </a:solidFill>
                <a:effectLst>
                  <a:outerShdw blurRad="38100" dist="38100" dir="2700000" algn="tl">
                    <a:srgbClr val="000000">
                      <a:alpha val="43137"/>
                    </a:srgbClr>
                  </a:outerShdw>
                </a:effectLst>
              </a:rPr>
              <a:t>Flags In – May 29, 2023 (Memorial Day)</a:t>
            </a:r>
            <a:br>
              <a:rPr lang="en-US" sz="5400" b="1" dirty="0">
                <a:solidFill>
                  <a:schemeClr val="tx1"/>
                </a:solidFill>
                <a:effectLst>
                  <a:outerShdw blurRad="38100" dist="38100" dir="2700000" algn="tl">
                    <a:srgbClr val="000000">
                      <a:alpha val="43137"/>
                    </a:srgbClr>
                  </a:outerShdw>
                </a:effectLst>
              </a:rPr>
            </a:br>
            <a:endParaRPr lang="en-US" sz="5400" b="1" dirty="0">
              <a:solidFill>
                <a:schemeClr val="tx1"/>
              </a:solidFill>
              <a:effectLst>
                <a:outerShdw blurRad="38100" dist="38100" dir="2700000" algn="tl">
                  <a:srgbClr val="000000">
                    <a:alpha val="43137"/>
                  </a:srgbClr>
                </a:outerShdw>
              </a:effectLst>
            </a:endParaRPr>
          </a:p>
        </p:txBody>
      </p:sp>
      <p:sp>
        <p:nvSpPr>
          <p:cNvPr id="4" name="TextBox 3">
            <a:extLst>
              <a:ext uri="{FF2B5EF4-FFF2-40B4-BE49-F238E27FC236}">
                <a16:creationId xmlns:a16="http://schemas.microsoft.com/office/drawing/2014/main" id="{FDEC73C3-92A0-4C4B-A4A7-5C25FACF29C5}"/>
              </a:ext>
            </a:extLst>
          </p:cNvPr>
          <p:cNvSpPr txBox="1"/>
          <p:nvPr/>
        </p:nvSpPr>
        <p:spPr>
          <a:xfrm>
            <a:off x="2123926" y="4209742"/>
            <a:ext cx="2684082" cy="1015663"/>
          </a:xfrm>
          <a:prstGeom prst="rect">
            <a:avLst/>
          </a:prstGeom>
          <a:noFill/>
        </p:spPr>
        <p:txBody>
          <a:bodyPr wrap="square" rtlCol="0">
            <a:spAutoFit/>
          </a:bodyPr>
          <a:lstStyle/>
          <a:p>
            <a:r>
              <a:rPr lang="en-US" sz="2000" b="1" dirty="0"/>
              <a:t>For more info, contact Russell Pittman at </a:t>
            </a:r>
            <a:r>
              <a:rPr lang="en-US" sz="2000" b="1" u="sng" dirty="0">
                <a:solidFill>
                  <a:srgbClr val="2409ED"/>
                </a:solidFill>
              </a:rPr>
              <a:t>ruspittman@gmail.com</a:t>
            </a:r>
            <a:endParaRPr lang="en-US" dirty="0"/>
          </a:p>
        </p:txBody>
      </p:sp>
      <p:sp>
        <p:nvSpPr>
          <p:cNvPr id="8" name="Text Placeholder 7">
            <a:extLst>
              <a:ext uri="{FF2B5EF4-FFF2-40B4-BE49-F238E27FC236}">
                <a16:creationId xmlns:a16="http://schemas.microsoft.com/office/drawing/2014/main" id="{68CCC8EC-0A91-5653-F49F-2DA0E114B65D}"/>
              </a:ext>
            </a:extLst>
          </p:cNvPr>
          <p:cNvSpPr>
            <a:spLocks noGrp="1"/>
          </p:cNvSpPr>
          <p:nvPr>
            <p:ph type="body" idx="1"/>
          </p:nvPr>
        </p:nvSpPr>
        <p:spPr>
          <a:xfrm>
            <a:off x="838200" y="1364619"/>
            <a:ext cx="10515600" cy="2611958"/>
          </a:xfrm>
        </p:spPr>
        <p:txBody>
          <a:bodyPr/>
          <a:lstStyle/>
          <a:p>
            <a:r>
              <a:rPr lang="en-US" dirty="0"/>
              <a:t>Thanks to all that attended and those that supported the event!</a:t>
            </a:r>
          </a:p>
          <a:p>
            <a:r>
              <a:rPr lang="en-US" dirty="0"/>
              <a:t>Approximately 325 Cub Scouts, Scouts BSA, Girl Scouts, Heritage Girls and their families attend.</a:t>
            </a:r>
          </a:p>
          <a:p>
            <a:r>
              <a:rPr lang="en-US" dirty="0"/>
              <a:t>Next event is on Veteran’s Day (Nov 11)</a:t>
            </a:r>
          </a:p>
        </p:txBody>
      </p:sp>
    </p:spTree>
    <p:extLst>
      <p:ext uri="{BB962C8B-B14F-4D97-AF65-F5344CB8AC3E}">
        <p14:creationId xmlns:p14="http://schemas.microsoft.com/office/powerpoint/2010/main" val="3407445995"/>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24FAC4-7F0D-4F04-80FB-6395B06BD5B7}"/>
              </a:ext>
            </a:extLst>
          </p:cNvPr>
          <p:cNvSpPr>
            <a:spLocks noGrp="1"/>
          </p:cNvSpPr>
          <p:nvPr>
            <p:ph type="title"/>
          </p:nvPr>
        </p:nvSpPr>
        <p:spPr>
          <a:xfrm>
            <a:off x="720634" y="126060"/>
            <a:ext cx="10515600" cy="1020262"/>
          </a:xfrm>
        </p:spPr>
        <p:txBody>
          <a:bodyPr>
            <a:normAutofit/>
          </a:bodyPr>
          <a:lstStyle/>
          <a:p>
            <a:r>
              <a:rPr lang="en-US" b="1" dirty="0"/>
              <a:t>District Life to Eagle Seminar – September 23</a:t>
            </a:r>
          </a:p>
        </p:txBody>
      </p:sp>
      <p:sp>
        <p:nvSpPr>
          <p:cNvPr id="3" name="Content Placeholder 2">
            <a:extLst>
              <a:ext uri="{FF2B5EF4-FFF2-40B4-BE49-F238E27FC236}">
                <a16:creationId xmlns:a16="http://schemas.microsoft.com/office/drawing/2014/main" id="{3E019B8B-CA7E-466D-B304-B27403471A82}"/>
              </a:ext>
            </a:extLst>
          </p:cNvPr>
          <p:cNvSpPr>
            <a:spLocks noGrp="1"/>
          </p:cNvSpPr>
          <p:nvPr>
            <p:ph idx="1"/>
          </p:nvPr>
        </p:nvSpPr>
        <p:spPr>
          <a:xfrm>
            <a:off x="3378001" y="1296418"/>
            <a:ext cx="7858233" cy="1603151"/>
          </a:xfrm>
        </p:spPr>
        <p:txBody>
          <a:bodyPr>
            <a:normAutofit fontScale="85000" lnSpcReduction="20000"/>
          </a:bodyPr>
          <a:lstStyle/>
          <a:p>
            <a:r>
              <a:rPr lang="en-US" b="1" dirty="0"/>
              <a:t>Saturday, 23 September 2023</a:t>
            </a:r>
            <a:endParaRPr lang="en-US" dirty="0"/>
          </a:p>
          <a:p>
            <a:r>
              <a:rPr lang="en-US" b="1" dirty="0"/>
              <a:t>1:00 to 4:00 p.m.</a:t>
            </a:r>
            <a:endParaRPr lang="en-US" dirty="0"/>
          </a:p>
          <a:p>
            <a:r>
              <a:rPr lang="en-US" b="1" dirty="0"/>
              <a:t>In Person at St. James Catholic Church in Falls Church</a:t>
            </a:r>
          </a:p>
          <a:p>
            <a:r>
              <a:rPr lang="en-US" b="1" dirty="0"/>
              <a:t>Register at: </a:t>
            </a:r>
            <a:r>
              <a:rPr lang="en-US" sz="18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2"/>
              </a:rPr>
              <a:t>https://scoutingevent.com/082-70702</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b="1" dirty="0"/>
          </a:p>
          <a:p>
            <a:pPr marL="0" indent="0">
              <a:buNone/>
            </a:pPr>
            <a:endParaRPr lang="en-US" b="1" dirty="0"/>
          </a:p>
          <a:p>
            <a:endParaRPr lang="en-US" b="1" dirty="0"/>
          </a:p>
          <a:p>
            <a:endParaRPr lang="en-US" b="1" dirty="0"/>
          </a:p>
        </p:txBody>
      </p:sp>
      <p:pic>
        <p:nvPicPr>
          <p:cNvPr id="9" name="Picture 8" descr="A close up of a sign&#10;&#10;Description generated with very high confidence">
            <a:extLst>
              <a:ext uri="{FF2B5EF4-FFF2-40B4-BE49-F238E27FC236}">
                <a16:creationId xmlns:a16="http://schemas.microsoft.com/office/drawing/2014/main" id="{5453816A-EBA4-46A7-B0ED-ABB67D793949}"/>
              </a:ext>
            </a:extLst>
          </p:cNvPr>
          <p:cNvPicPr/>
          <p:nvPr/>
        </p:nvPicPr>
        <p:blipFill>
          <a:blip r:embed="rId3">
            <a:extLst>
              <a:ext uri="{28A0092B-C50C-407E-A947-70E740481C1C}">
                <a14:useLocalDpi xmlns:a14="http://schemas.microsoft.com/office/drawing/2010/main" val="0"/>
              </a:ext>
            </a:extLst>
          </a:blip>
          <a:stretch>
            <a:fillRect/>
          </a:stretch>
        </p:blipFill>
        <p:spPr>
          <a:xfrm>
            <a:off x="818985" y="1065475"/>
            <a:ext cx="2043485" cy="2323813"/>
          </a:xfrm>
          <a:prstGeom prst="rect">
            <a:avLst/>
          </a:prstGeom>
        </p:spPr>
      </p:pic>
      <p:sp>
        <p:nvSpPr>
          <p:cNvPr id="15" name="TextBox 14">
            <a:extLst>
              <a:ext uri="{FF2B5EF4-FFF2-40B4-BE49-F238E27FC236}">
                <a16:creationId xmlns:a16="http://schemas.microsoft.com/office/drawing/2014/main" id="{BD17EEEB-6990-4160-979C-1760F2989DB1}"/>
              </a:ext>
            </a:extLst>
          </p:cNvPr>
          <p:cNvSpPr txBox="1"/>
          <p:nvPr/>
        </p:nvSpPr>
        <p:spPr>
          <a:xfrm>
            <a:off x="151074" y="3468712"/>
            <a:ext cx="7399257" cy="2308324"/>
          </a:xfrm>
          <a:prstGeom prst="rect">
            <a:avLst/>
          </a:prstGeom>
          <a:noFill/>
        </p:spPr>
        <p:txBody>
          <a:bodyPr wrap="square" rtlCol="0">
            <a:spAutoFit/>
          </a:bodyPr>
          <a:lstStyle/>
          <a:p>
            <a:r>
              <a:rPr lang="en-US" b="1" dirty="0"/>
              <a:t>Who should attend: </a:t>
            </a:r>
          </a:p>
          <a:p>
            <a:endParaRPr lang="en-US" dirty="0"/>
          </a:p>
          <a:p>
            <a:pPr marL="285750" lvl="0" indent="-285750">
              <a:buFont typeface="Arial" panose="020B0604020202020204" pitchFamily="34" charset="0"/>
              <a:buChar char="•"/>
            </a:pPr>
            <a:r>
              <a:rPr lang="en-US" dirty="0"/>
              <a:t>Life Scouts or advanced Star Scouts who want to pursue the Eagle Rank</a:t>
            </a:r>
          </a:p>
          <a:p>
            <a:pPr marL="285750" lvl="0" indent="-285750">
              <a:buFont typeface="Arial" panose="020B0604020202020204" pitchFamily="34" charset="0"/>
              <a:buChar char="•"/>
            </a:pPr>
            <a:endParaRPr lang="en-US" dirty="0"/>
          </a:p>
          <a:p>
            <a:pPr marL="285750" lvl="0" indent="-285750">
              <a:buFont typeface="Arial" panose="020B0604020202020204" pitchFamily="34" charset="0"/>
              <a:buChar char="•"/>
            </a:pPr>
            <a:r>
              <a:rPr lang="en-US" dirty="0"/>
              <a:t>Eagle advisors, coaches or unit leaders that haven’t attended a seminar in two years</a:t>
            </a:r>
          </a:p>
          <a:p>
            <a:pPr marL="285750" lvl="0" indent="-285750">
              <a:buFont typeface="Arial" panose="020B0604020202020204" pitchFamily="34" charset="0"/>
              <a:buChar char="•"/>
            </a:pPr>
            <a:endParaRPr lang="en-US" dirty="0"/>
          </a:p>
          <a:p>
            <a:pPr marL="285750" lvl="0" indent="-285750">
              <a:buFont typeface="Arial" panose="020B0604020202020204" pitchFamily="34" charset="0"/>
              <a:buChar char="•"/>
            </a:pPr>
            <a:r>
              <a:rPr lang="en-US" dirty="0"/>
              <a:t>Parents of Scouts working on Eagle or other adults interested in Scouting</a:t>
            </a:r>
          </a:p>
        </p:txBody>
      </p:sp>
      <p:sp>
        <p:nvSpPr>
          <p:cNvPr id="16" name="TextBox 15">
            <a:extLst>
              <a:ext uri="{FF2B5EF4-FFF2-40B4-BE49-F238E27FC236}">
                <a16:creationId xmlns:a16="http://schemas.microsoft.com/office/drawing/2014/main" id="{402CCAF4-D785-4100-A436-86F99F29D06A}"/>
              </a:ext>
            </a:extLst>
          </p:cNvPr>
          <p:cNvSpPr txBox="1"/>
          <p:nvPr/>
        </p:nvSpPr>
        <p:spPr>
          <a:xfrm>
            <a:off x="7550331" y="3898311"/>
            <a:ext cx="3766457" cy="1754326"/>
          </a:xfrm>
          <a:prstGeom prst="rect">
            <a:avLst/>
          </a:prstGeom>
          <a:noFill/>
        </p:spPr>
        <p:txBody>
          <a:bodyPr wrap="square" rtlCol="0">
            <a:spAutoFit/>
          </a:bodyPr>
          <a:lstStyle/>
          <a:p>
            <a:r>
              <a:rPr lang="en-US" b="1" dirty="0"/>
              <a:t>Registration is live now and must be registered by 21 September 2023. </a:t>
            </a:r>
            <a:endParaRPr lang="en-US" dirty="0"/>
          </a:p>
          <a:p>
            <a:r>
              <a:rPr lang="en-US" dirty="0"/>
              <a:t> </a:t>
            </a:r>
          </a:p>
          <a:p>
            <a:r>
              <a:rPr lang="en-US" dirty="0"/>
              <a:t>Any questions contact Matt Burns at 703-938-9550 or at </a:t>
            </a:r>
            <a:r>
              <a:rPr lang="en-US" dirty="0">
                <a:hlinkClick r:id="rId4"/>
              </a:rPr>
              <a:t>gm</a:t>
            </a:r>
            <a:r>
              <a:rPr lang="en-US">
                <a:hlinkClick r:id="rId4"/>
              </a:rPr>
              <a:t>.advancement@</a:t>
            </a:r>
            <a:r>
              <a:rPr lang="en-US" dirty="0">
                <a:hlinkClick r:id="rId4"/>
              </a:rPr>
              <a:t>gmail</a:t>
            </a:r>
            <a:r>
              <a:rPr lang="en-US">
                <a:hlinkClick r:id="rId4"/>
              </a:rPr>
              <a:t>.com</a:t>
            </a:r>
            <a:r>
              <a:rPr lang="en-US"/>
              <a:t> </a:t>
            </a:r>
            <a:endParaRPr lang="en-US" dirty="0"/>
          </a:p>
        </p:txBody>
      </p:sp>
    </p:spTree>
    <p:extLst>
      <p:ext uri="{BB962C8B-B14F-4D97-AF65-F5344CB8AC3E}">
        <p14:creationId xmlns:p14="http://schemas.microsoft.com/office/powerpoint/2010/main" val="744423779"/>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Title 1"/>
          <p:cNvSpPr txBox="1">
            <a:spLocks noGrp="1"/>
          </p:cNvSpPr>
          <p:nvPr>
            <p:ph type="title"/>
          </p:nvPr>
        </p:nvSpPr>
        <p:spPr>
          <a:xfrm>
            <a:off x="629194" y="157713"/>
            <a:ext cx="10515601" cy="765314"/>
          </a:xfrm>
          <a:prstGeom prst="rect">
            <a:avLst/>
          </a:prstGeom>
        </p:spPr>
        <p:txBody>
          <a:bodyPr/>
          <a:lstStyle/>
          <a:p>
            <a:r>
              <a:rPr b="1" dirty="0"/>
              <a:t>Merit Badges</a:t>
            </a:r>
          </a:p>
        </p:txBody>
      </p:sp>
      <p:sp>
        <p:nvSpPr>
          <p:cNvPr id="161" name="Content Placeholder 2"/>
          <p:cNvSpPr txBox="1">
            <a:spLocks noGrp="1"/>
          </p:cNvSpPr>
          <p:nvPr>
            <p:ph type="body" sz="half" idx="1"/>
          </p:nvPr>
        </p:nvSpPr>
        <p:spPr>
          <a:xfrm>
            <a:off x="629194" y="836763"/>
            <a:ext cx="10196957" cy="6124754"/>
          </a:xfrm>
          <a:prstGeom prst="rect">
            <a:avLst/>
          </a:prstGeom>
        </p:spPr>
        <p:txBody>
          <a:bodyPr>
            <a:normAutofit/>
          </a:bodyPr>
          <a:lstStyle/>
          <a:p>
            <a:pPr>
              <a:lnSpc>
                <a:spcPct val="100000"/>
              </a:lnSpc>
              <a:spcBef>
                <a:spcPts val="0"/>
              </a:spcBef>
              <a:defRPr sz="1700"/>
            </a:pPr>
            <a:r>
              <a:rPr sz="1600" dirty="0"/>
              <a:t>The online Merit Badge Counselor </a:t>
            </a:r>
            <a:r>
              <a:rPr sz="1600" u="sng" dirty="0">
                <a:solidFill>
                  <a:srgbClr val="0563C1"/>
                </a:solidFill>
                <a:uFill>
                  <a:solidFill>
                    <a:srgbClr val="0563C1"/>
                  </a:solidFill>
                </a:uFill>
                <a:hlinkClick r:id="rId2"/>
              </a:rPr>
              <a:t>registration</a:t>
            </a:r>
            <a:r>
              <a:rPr sz="1600" dirty="0"/>
              <a:t> works for all Scouters who do not already hold another District position.  </a:t>
            </a:r>
            <a:endParaRPr lang="en-US" sz="1600" dirty="0"/>
          </a:p>
          <a:p>
            <a:pPr>
              <a:lnSpc>
                <a:spcPct val="100000"/>
              </a:lnSpc>
              <a:spcBef>
                <a:spcPts val="0"/>
              </a:spcBef>
              <a:defRPr sz="1700"/>
            </a:pPr>
            <a:r>
              <a:rPr lang="en-US" sz="1600" dirty="0"/>
              <a:t>New Merit Badge Counselors must complete online merit badge counselor training, in addition to YPT. </a:t>
            </a:r>
            <a:r>
              <a:rPr sz="1600" dirty="0"/>
              <a:t>Be sure the counselor uses his/her legal name – no nicknames.</a:t>
            </a:r>
          </a:p>
          <a:p>
            <a:pPr>
              <a:lnSpc>
                <a:spcPct val="100000"/>
              </a:lnSpc>
              <a:spcBef>
                <a:spcPts val="0"/>
              </a:spcBef>
              <a:defRPr sz="1700"/>
            </a:pPr>
            <a:r>
              <a:rPr sz="1600" dirty="0"/>
              <a:t>Merit Badge Counselors, or the unit Dean/Leader, also need to scan and send Margee the Merit Badge application form listing the badges the counselor is applying to teach and providing a justification of his/her qualifications.</a:t>
            </a:r>
          </a:p>
          <a:p>
            <a:pPr>
              <a:lnSpc>
                <a:spcPct val="100000"/>
              </a:lnSpc>
              <a:spcBef>
                <a:spcPts val="0"/>
              </a:spcBef>
              <a:defRPr sz="1700"/>
            </a:pPr>
            <a:r>
              <a:rPr sz="1600" dirty="0"/>
              <a:t>Youth Protection Training is the essential first step.  Don’t hit “send” on the application without it!</a:t>
            </a:r>
          </a:p>
          <a:p>
            <a:pPr>
              <a:lnSpc>
                <a:spcPct val="100000"/>
              </a:lnSpc>
              <a:spcBef>
                <a:spcPts val="0"/>
              </a:spcBef>
              <a:defRPr sz="1700"/>
            </a:pPr>
            <a:r>
              <a:rPr sz="1600" dirty="0"/>
              <a:t>Contact Margee if you have questions at </a:t>
            </a:r>
            <a:r>
              <a:rPr sz="1600" u="sng" dirty="0">
                <a:solidFill>
                  <a:srgbClr val="0563C1"/>
                </a:solidFill>
                <a:uFill>
                  <a:solidFill>
                    <a:srgbClr val="0563C1"/>
                  </a:solidFill>
                </a:uFill>
                <a:hlinkClick r:id="rId3"/>
              </a:rPr>
              <a:t>GM.MB.Dean@hotmail.com</a:t>
            </a:r>
            <a:r>
              <a:rPr sz="1600" dirty="0"/>
              <a:t>. </a:t>
            </a:r>
            <a:br>
              <a:rPr lang="en-US" sz="1600" dirty="0"/>
            </a:br>
            <a:endParaRPr lang="en-US" sz="1600" dirty="0"/>
          </a:p>
          <a:p>
            <a:pPr marL="0" indent="0">
              <a:lnSpc>
                <a:spcPct val="100000"/>
              </a:lnSpc>
              <a:spcBef>
                <a:spcPts val="0"/>
              </a:spcBef>
              <a:buNone/>
              <a:defRPr sz="1700"/>
            </a:pPr>
            <a:r>
              <a:rPr lang="en-US" sz="1600" b="1" i="1" dirty="0"/>
              <a:t>Did you know</a:t>
            </a:r>
            <a:r>
              <a:rPr lang="en-US" sz="1600" dirty="0"/>
              <a:t>:</a:t>
            </a:r>
          </a:p>
          <a:p>
            <a:pPr>
              <a:lnSpc>
                <a:spcPct val="100000"/>
              </a:lnSpc>
              <a:spcBef>
                <a:spcPts val="0"/>
              </a:spcBef>
              <a:defRPr sz="1700"/>
            </a:pPr>
            <a:r>
              <a:rPr lang="en-US" sz="1600" dirty="0"/>
              <a:t>The National Council does not limit the number of merit badges a youth may earn from one counselor, though a </a:t>
            </a:r>
            <a:r>
              <a:rPr lang="en-US" sz="1600" b="1" u="sng" dirty="0"/>
              <a:t>unit leader is permitted to do so</a:t>
            </a:r>
            <a:r>
              <a:rPr lang="en-US" sz="1600" dirty="0"/>
              <a:t>, as long as the same limit applies to all Scouts in the unit. Ideally, Scouts should work with a variety of adults. (GTA 7.0.0.3)</a:t>
            </a:r>
          </a:p>
          <a:p>
            <a:pPr>
              <a:lnSpc>
                <a:spcPct val="100000"/>
              </a:lnSpc>
              <a:spcBef>
                <a:spcPts val="0"/>
              </a:spcBef>
              <a:defRPr sz="1700"/>
            </a:pPr>
            <a:r>
              <a:rPr lang="en-US" sz="1600" dirty="0"/>
              <a:t>Partial Merit Badges have no expiration except the Scout’s 18th birthday. (GTA 7.0.3.3)</a:t>
            </a:r>
          </a:p>
          <a:p>
            <a:pPr>
              <a:lnSpc>
                <a:spcPct val="100000"/>
              </a:lnSpc>
              <a:spcBef>
                <a:spcPts val="0"/>
              </a:spcBef>
              <a:defRPr sz="1700"/>
            </a:pPr>
            <a:r>
              <a:rPr lang="en-US" sz="1600" dirty="0"/>
              <a:t>Due to the BSA policies related to Youth Protection and two-deep leadership, a merit badge counselor must have another adult present during all merit badge counseling sessions. However, the parent or legal guardian of the Scout may serve as the second adult. </a:t>
            </a:r>
            <a:r>
              <a:rPr lang="en-US" sz="1600" b="1" u="sng" dirty="0"/>
              <a:t>This parent or legal guardian does not have to be a registered leader</a:t>
            </a:r>
            <a:r>
              <a:rPr lang="en-US" sz="1600" dirty="0"/>
              <a:t>.</a:t>
            </a:r>
          </a:p>
          <a:p>
            <a:pPr>
              <a:lnSpc>
                <a:spcPct val="100000"/>
              </a:lnSpc>
              <a:spcBef>
                <a:spcPts val="0"/>
              </a:spcBef>
              <a:defRPr sz="1700"/>
            </a:pPr>
            <a:r>
              <a:rPr lang="en-US" sz="1600" dirty="0"/>
              <a:t>If the requirements for a merit badge differ between the merit badge pamphlet and the current edition of Scouts BSA Requirements, the requirements in the Scouts BSA Requirements book supersede all others. </a:t>
            </a:r>
          </a:p>
          <a:p>
            <a:pPr marL="0" indent="0">
              <a:lnSpc>
                <a:spcPct val="72000"/>
              </a:lnSpc>
              <a:buNone/>
              <a:defRPr sz="1700"/>
            </a:pPr>
            <a:endParaRPr lang="en-US" sz="400" b="1" dirty="0"/>
          </a:p>
          <a:p>
            <a:pPr marL="0" indent="0">
              <a:lnSpc>
                <a:spcPct val="110000"/>
              </a:lnSpc>
              <a:spcBef>
                <a:spcPts val="0"/>
              </a:spcBef>
              <a:buNone/>
              <a:defRPr sz="1700"/>
            </a:pPr>
            <a:r>
              <a:rPr lang="en-US" sz="1500" b="1" i="1" dirty="0"/>
              <a:t>Merit Badge Opportunities</a:t>
            </a:r>
            <a:r>
              <a:rPr lang="en-US" sz="1500" i="1" dirty="0"/>
              <a:t>:</a:t>
            </a:r>
          </a:p>
          <a:p>
            <a:pPr>
              <a:lnSpc>
                <a:spcPct val="110000"/>
              </a:lnSpc>
              <a:spcBef>
                <a:spcPts val="0"/>
              </a:spcBef>
              <a:defRPr sz="1700"/>
            </a:pPr>
            <a:r>
              <a:rPr lang="en-US" sz="1500" dirty="0">
                <a:hlinkClick r:id="rId4"/>
              </a:rPr>
              <a:t>07/16/23 – 07/22/23 - Camp Snyder Specialty Week, Haymarket, VA</a:t>
            </a:r>
            <a:endParaRPr lang="en-US" sz="1500" dirty="0"/>
          </a:p>
          <a:p>
            <a:pPr>
              <a:lnSpc>
                <a:spcPct val="110000"/>
              </a:lnSpc>
              <a:spcBef>
                <a:spcPts val="0"/>
              </a:spcBef>
              <a:defRPr sz="1700"/>
            </a:pPr>
            <a:r>
              <a:rPr lang="en-US" sz="1500" u="sng" dirty="0">
                <a:solidFill>
                  <a:srgbClr val="2409ED"/>
                </a:solidFill>
                <a:hlinkClick r:id="rId5"/>
              </a:rPr>
              <a:t>09/09/23 – Americanism Merit Badge Workshop, Fredericksburg, VA</a:t>
            </a:r>
            <a:endParaRPr sz="1500" u="sng" dirty="0">
              <a:solidFill>
                <a:srgbClr val="2409ED"/>
              </a:solidFill>
            </a:endParaRPr>
          </a:p>
        </p:txBody>
      </p:sp>
      <p:pic>
        <p:nvPicPr>
          <p:cNvPr id="162" name="Picture 4" descr="Picture 4"/>
          <p:cNvPicPr>
            <a:picLocks noChangeAspect="1"/>
          </p:cNvPicPr>
          <p:nvPr/>
        </p:nvPicPr>
        <p:blipFill>
          <a:blip r:embed="rId6"/>
          <a:stretch>
            <a:fillRect/>
          </a:stretch>
        </p:blipFill>
        <p:spPr>
          <a:xfrm>
            <a:off x="10906125" y="740665"/>
            <a:ext cx="895350" cy="2733676"/>
          </a:xfrm>
          <a:prstGeom prst="rect">
            <a:avLst/>
          </a:prstGeom>
          <a:ln w="12700">
            <a:miter lim="400000"/>
          </a:ln>
        </p:spPr>
      </p:pic>
      <p:pic>
        <p:nvPicPr>
          <p:cNvPr id="163" name="Picture 5" descr="Picture 5"/>
          <p:cNvPicPr>
            <a:picLocks noChangeAspect="1"/>
          </p:cNvPicPr>
          <p:nvPr/>
        </p:nvPicPr>
        <p:blipFill>
          <a:blip r:embed="rId7"/>
          <a:stretch>
            <a:fillRect/>
          </a:stretch>
        </p:blipFill>
        <p:spPr>
          <a:xfrm>
            <a:off x="10906125" y="3474339"/>
            <a:ext cx="904875" cy="2714626"/>
          </a:xfrm>
          <a:prstGeom prst="rect">
            <a:avLst/>
          </a:prstGeom>
          <a:ln w="12700">
            <a:miter lim="400000"/>
          </a:ln>
        </p:spPr>
      </p:pic>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Title 1"/>
          <p:cNvSpPr txBox="1">
            <a:spLocks noGrp="1"/>
          </p:cNvSpPr>
          <p:nvPr>
            <p:ph type="title"/>
          </p:nvPr>
        </p:nvSpPr>
        <p:spPr>
          <a:xfrm>
            <a:off x="138093" y="-187823"/>
            <a:ext cx="7973866" cy="1097281"/>
          </a:xfrm>
          <a:prstGeom prst="rect">
            <a:avLst/>
          </a:prstGeom>
        </p:spPr>
        <p:txBody>
          <a:bodyPr>
            <a:normAutofit/>
          </a:bodyPr>
          <a:lstStyle/>
          <a:p>
            <a:r>
              <a:rPr b="1" dirty="0"/>
              <a:t>Training</a:t>
            </a:r>
            <a:r>
              <a:rPr lang="en-US" b="1" dirty="0"/>
              <a:t> </a:t>
            </a:r>
            <a:r>
              <a:rPr lang="en-US" sz="2200" b="1" dirty="0">
                <a:solidFill>
                  <a:schemeClr val="tx1"/>
                </a:solidFill>
              </a:rPr>
              <a:t>(</a:t>
            </a:r>
            <a:r>
              <a:rPr lang="en-US" sz="2200" b="1" dirty="0">
                <a:solidFill>
                  <a:schemeClr val="tx1"/>
                </a:solidFill>
                <a:hlinkClick r:id="rId2"/>
              </a:rPr>
              <a:t>https://www.ncacbsa.org/george-mason/training/</a:t>
            </a:r>
            <a:r>
              <a:rPr lang="en-US" sz="2200" b="1" dirty="0">
                <a:solidFill>
                  <a:schemeClr val="tx1"/>
                </a:solidFill>
              </a:rPr>
              <a:t>)</a:t>
            </a:r>
            <a:endParaRPr b="1" dirty="0">
              <a:solidFill>
                <a:schemeClr val="tx1"/>
              </a:solidFill>
            </a:endParaRPr>
          </a:p>
        </p:txBody>
      </p:sp>
      <p:pic>
        <p:nvPicPr>
          <p:cNvPr id="140" name="Picture 4" descr="Picture 4"/>
          <p:cNvPicPr>
            <a:picLocks noChangeAspect="1"/>
          </p:cNvPicPr>
          <p:nvPr/>
        </p:nvPicPr>
        <p:blipFill>
          <a:blip r:embed="rId3"/>
          <a:srcRect l="4616" r="15757"/>
          <a:stretch>
            <a:fillRect/>
          </a:stretch>
        </p:blipFill>
        <p:spPr>
          <a:xfrm>
            <a:off x="8051765" y="54038"/>
            <a:ext cx="4204434" cy="5749635"/>
          </a:xfrm>
          <a:custGeom>
            <a:avLst/>
            <a:gdLst/>
            <a:ahLst/>
            <a:cxnLst>
              <a:cxn ang="0">
                <a:pos x="wd2" y="hd2"/>
              </a:cxn>
              <a:cxn ang="5400000">
                <a:pos x="wd2" y="hd2"/>
              </a:cxn>
              <a:cxn ang="10800000">
                <a:pos x="wd2" y="hd2"/>
              </a:cxn>
              <a:cxn ang="16200000">
                <a:pos x="wd2" y="hd2"/>
              </a:cxn>
            </a:cxnLst>
            <a:rect l="0" t="0" r="r" b="b"/>
            <a:pathLst>
              <a:path w="21600" h="21600" extrusionOk="0">
                <a:moveTo>
                  <a:pt x="224" y="0"/>
                </a:moveTo>
                <a:lnTo>
                  <a:pt x="107" y="900"/>
                </a:lnTo>
                <a:cubicBezTo>
                  <a:pt x="36" y="1590"/>
                  <a:pt x="0" y="2290"/>
                  <a:pt x="0" y="2998"/>
                </a:cubicBezTo>
                <a:cubicBezTo>
                  <a:pt x="0" y="10781"/>
                  <a:pt x="4417" y="17615"/>
                  <a:pt x="11071" y="21490"/>
                </a:cubicBezTo>
                <a:lnTo>
                  <a:pt x="11271" y="21600"/>
                </a:lnTo>
                <a:lnTo>
                  <a:pt x="21600" y="21600"/>
                </a:lnTo>
                <a:lnTo>
                  <a:pt x="21600" y="0"/>
                </a:lnTo>
                <a:lnTo>
                  <a:pt x="224" y="0"/>
                </a:lnTo>
                <a:close/>
              </a:path>
            </a:pathLst>
          </a:custGeom>
          <a:ln w="12700">
            <a:miter lim="400000"/>
          </a:ln>
        </p:spPr>
      </p:pic>
      <p:sp>
        <p:nvSpPr>
          <p:cNvPr id="2" name="Content Placeholder 2">
            <a:extLst>
              <a:ext uri="{FF2B5EF4-FFF2-40B4-BE49-F238E27FC236}">
                <a16:creationId xmlns:a16="http://schemas.microsoft.com/office/drawing/2014/main" id="{0042770D-65FD-875A-7687-305719AAC6C1}"/>
              </a:ext>
            </a:extLst>
          </p:cNvPr>
          <p:cNvSpPr txBox="1">
            <a:spLocks/>
          </p:cNvSpPr>
          <p:nvPr/>
        </p:nvSpPr>
        <p:spPr>
          <a:xfrm>
            <a:off x="222977" y="707365"/>
            <a:ext cx="8588774" cy="588288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Autofit/>
          </a:bodyPr>
          <a:lstStyle>
            <a:lvl1pPr marL="0" marR="0" indent="0" algn="l" defTabSz="914400" rtl="0" latinLnBrk="0">
              <a:lnSpc>
                <a:spcPct val="90000"/>
              </a:lnSpc>
              <a:spcBef>
                <a:spcPts val="1000"/>
              </a:spcBef>
              <a:spcAft>
                <a:spcPts val="0"/>
              </a:spcAft>
              <a:buClrTx/>
              <a:buSzTx/>
              <a:buFontTx/>
              <a:buNone/>
              <a:tabLst/>
              <a:defRPr sz="2400" b="0" i="0" u="none" strike="noStrike" cap="none" spc="0" baseline="0">
                <a:solidFill>
                  <a:srgbClr val="888888"/>
                </a:solidFill>
                <a:uFillTx/>
                <a:latin typeface="+mj-lt"/>
                <a:ea typeface="+mj-ea"/>
                <a:cs typeface="+mj-cs"/>
                <a:sym typeface="Calibri"/>
              </a:defRPr>
            </a:lvl1pPr>
            <a:lvl2pPr marL="0" marR="0" indent="457200" algn="l" defTabSz="914400" rtl="0" latinLnBrk="0">
              <a:lnSpc>
                <a:spcPct val="90000"/>
              </a:lnSpc>
              <a:spcBef>
                <a:spcPts val="1000"/>
              </a:spcBef>
              <a:spcAft>
                <a:spcPts val="0"/>
              </a:spcAft>
              <a:buClrTx/>
              <a:buSzTx/>
              <a:buFontTx/>
              <a:buNone/>
              <a:tabLst/>
              <a:defRPr sz="2400" b="0" i="0" u="none" strike="noStrike" cap="none" spc="0" baseline="0">
                <a:solidFill>
                  <a:srgbClr val="888888"/>
                </a:solidFill>
                <a:uFillTx/>
                <a:latin typeface="+mj-lt"/>
                <a:ea typeface="+mj-ea"/>
                <a:cs typeface="+mj-cs"/>
                <a:sym typeface="Calibri"/>
              </a:defRPr>
            </a:lvl2pPr>
            <a:lvl3pPr marL="0" marR="0" indent="914400" algn="l" defTabSz="914400" rtl="0" latinLnBrk="0">
              <a:lnSpc>
                <a:spcPct val="90000"/>
              </a:lnSpc>
              <a:spcBef>
                <a:spcPts val="1000"/>
              </a:spcBef>
              <a:spcAft>
                <a:spcPts val="0"/>
              </a:spcAft>
              <a:buClrTx/>
              <a:buSzTx/>
              <a:buFontTx/>
              <a:buNone/>
              <a:tabLst/>
              <a:defRPr sz="2400" b="0" i="0" u="none" strike="noStrike" cap="none" spc="0" baseline="0">
                <a:solidFill>
                  <a:srgbClr val="888888"/>
                </a:solidFill>
                <a:uFillTx/>
                <a:latin typeface="+mj-lt"/>
                <a:ea typeface="+mj-ea"/>
                <a:cs typeface="+mj-cs"/>
                <a:sym typeface="Calibri"/>
              </a:defRPr>
            </a:lvl3pPr>
            <a:lvl4pPr marL="0" marR="0" indent="1371600" algn="l" defTabSz="914400" rtl="0" latinLnBrk="0">
              <a:lnSpc>
                <a:spcPct val="90000"/>
              </a:lnSpc>
              <a:spcBef>
                <a:spcPts val="1000"/>
              </a:spcBef>
              <a:spcAft>
                <a:spcPts val="0"/>
              </a:spcAft>
              <a:buClrTx/>
              <a:buSzTx/>
              <a:buFontTx/>
              <a:buNone/>
              <a:tabLst/>
              <a:defRPr sz="2400" b="0" i="0" u="none" strike="noStrike" cap="none" spc="0" baseline="0">
                <a:solidFill>
                  <a:srgbClr val="888888"/>
                </a:solidFill>
                <a:uFillTx/>
                <a:latin typeface="+mj-lt"/>
                <a:ea typeface="+mj-ea"/>
                <a:cs typeface="+mj-cs"/>
                <a:sym typeface="Calibri"/>
              </a:defRPr>
            </a:lvl4pPr>
            <a:lvl5pPr marL="0" marR="0" indent="1828800" algn="l" defTabSz="914400" rtl="0" latinLnBrk="0">
              <a:lnSpc>
                <a:spcPct val="90000"/>
              </a:lnSpc>
              <a:spcBef>
                <a:spcPts val="1000"/>
              </a:spcBef>
              <a:spcAft>
                <a:spcPts val="0"/>
              </a:spcAft>
              <a:buClrTx/>
              <a:buSzTx/>
              <a:buFontTx/>
              <a:buNone/>
              <a:tabLst/>
              <a:defRPr sz="2400" b="0" i="0" u="none" strike="noStrike" cap="none" spc="0" baseline="0">
                <a:solidFill>
                  <a:srgbClr val="888888"/>
                </a:solidFill>
                <a:uFillTx/>
                <a:latin typeface="+mj-lt"/>
                <a:ea typeface="+mj-ea"/>
                <a:cs typeface="+mj-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9pPr>
          </a:lstStyle>
          <a:p>
            <a:pPr algn="l">
              <a:lnSpc>
                <a:spcPct val="120000"/>
              </a:lnSpc>
              <a:spcBef>
                <a:spcPts val="0"/>
              </a:spcBef>
            </a:pPr>
            <a:r>
              <a:rPr lang="en-US" sz="1000" b="1" i="1" dirty="0">
                <a:solidFill>
                  <a:srgbClr val="000000"/>
                </a:solidFill>
                <a:effectLst/>
              </a:rPr>
              <a:t>Cub Leader Position Specific (C40)</a:t>
            </a:r>
            <a:endParaRPr lang="en-US" sz="1000" b="0" i="0" dirty="0">
              <a:solidFill>
                <a:srgbClr val="7A7A7A"/>
              </a:solidFill>
              <a:effectLst/>
            </a:endParaRPr>
          </a:p>
          <a:p>
            <a:pPr marL="742950" lvl="1" indent="-285750">
              <a:lnSpc>
                <a:spcPct val="120000"/>
              </a:lnSpc>
              <a:spcBef>
                <a:spcPts val="0"/>
              </a:spcBef>
              <a:buFont typeface="Arial" panose="020B0604020202020204" pitchFamily="34" charset="0"/>
              <a:buChar char="•"/>
            </a:pPr>
            <a:r>
              <a:rPr lang="en-US" sz="1000" b="1" i="0" u="none" strike="noStrike" dirty="0">
                <a:solidFill>
                  <a:srgbClr val="0000FF"/>
                </a:solidFill>
                <a:effectLst/>
                <a:hlinkClick r:id="rId4"/>
              </a:rPr>
              <a:t>06/10/23 – Alexandria, VA</a:t>
            </a:r>
            <a:endParaRPr lang="en-US" sz="1000" b="0" i="0" dirty="0">
              <a:solidFill>
                <a:srgbClr val="7A7A7A"/>
              </a:solidFill>
              <a:effectLst/>
            </a:endParaRPr>
          </a:p>
          <a:p>
            <a:pPr marL="457200" lvl="1" indent="0" algn="l">
              <a:lnSpc>
                <a:spcPct val="120000"/>
              </a:lnSpc>
              <a:spcBef>
                <a:spcPts val="0"/>
              </a:spcBef>
            </a:pPr>
            <a:endParaRPr lang="en-US" sz="1000" b="0" i="0" dirty="0">
              <a:solidFill>
                <a:srgbClr val="7A7A7A"/>
              </a:solidFill>
              <a:effectLst/>
            </a:endParaRPr>
          </a:p>
          <a:p>
            <a:pPr algn="l">
              <a:lnSpc>
                <a:spcPct val="120000"/>
              </a:lnSpc>
              <a:spcBef>
                <a:spcPts val="0"/>
              </a:spcBef>
            </a:pPr>
            <a:r>
              <a:rPr lang="en-US" sz="1000" b="1" i="1" dirty="0">
                <a:solidFill>
                  <a:srgbClr val="000000"/>
                </a:solidFill>
                <a:effectLst/>
              </a:rPr>
              <a:t>Basic Adult Leader Outdoor Orientation (BALOO;C32)</a:t>
            </a:r>
            <a:endParaRPr lang="en-US" sz="1000" b="0" i="0" dirty="0">
              <a:solidFill>
                <a:srgbClr val="7A7A7A"/>
              </a:solidFill>
              <a:effectLst/>
            </a:endParaRPr>
          </a:p>
          <a:p>
            <a:pPr marL="628650" indent="-171450">
              <a:lnSpc>
                <a:spcPct val="120000"/>
              </a:lnSpc>
              <a:spcBef>
                <a:spcPts val="0"/>
              </a:spcBef>
              <a:buFont typeface="Arial" panose="020B0604020202020204" pitchFamily="34" charset="0"/>
              <a:buChar char="•"/>
            </a:pPr>
            <a:r>
              <a:rPr lang="en-US" sz="1000" b="1" i="0" u="none" strike="noStrike" dirty="0">
                <a:solidFill>
                  <a:srgbClr val="0000FF"/>
                </a:solidFill>
                <a:effectLst/>
                <a:hlinkClick r:id="rId5"/>
              </a:rPr>
              <a:t>06/17/23 – 06/18/23 – Lorton, VA</a:t>
            </a:r>
            <a:endParaRPr lang="en-US" sz="1000" b="0" i="0" dirty="0">
              <a:solidFill>
                <a:srgbClr val="7A7A7A"/>
              </a:solidFill>
              <a:effectLst/>
            </a:endParaRPr>
          </a:p>
          <a:p>
            <a:pPr algn="l">
              <a:lnSpc>
                <a:spcPct val="120000"/>
              </a:lnSpc>
              <a:spcBef>
                <a:spcPts val="0"/>
              </a:spcBef>
            </a:pPr>
            <a:endParaRPr lang="en-US" sz="1000" b="1" i="1" dirty="0">
              <a:solidFill>
                <a:srgbClr val="000000"/>
              </a:solidFill>
              <a:effectLst/>
            </a:endParaRPr>
          </a:p>
          <a:p>
            <a:pPr>
              <a:lnSpc>
                <a:spcPct val="120000"/>
              </a:lnSpc>
              <a:spcBef>
                <a:spcPts val="0"/>
              </a:spcBef>
            </a:pPr>
            <a:r>
              <a:rPr lang="en-US" sz="1000" b="1" i="1" dirty="0">
                <a:solidFill>
                  <a:srgbClr val="000000"/>
                </a:solidFill>
                <a:effectLst/>
              </a:rPr>
              <a:t>Introduction to Outdoor Leadership Skills		</a:t>
            </a:r>
            <a:r>
              <a:rPr lang="en-US" sz="1000" b="1" dirty="0">
                <a:solidFill>
                  <a:schemeClr val="tx1"/>
                </a:solidFill>
              </a:rPr>
              <a:t>National Youth Leadership Training (NYLT; S78)</a:t>
            </a:r>
          </a:p>
          <a:p>
            <a:pPr algn="l">
              <a:lnSpc>
                <a:spcPct val="120000"/>
              </a:lnSpc>
              <a:spcBef>
                <a:spcPts val="0"/>
              </a:spcBef>
              <a:buFont typeface="Arial" panose="020B0604020202020204" pitchFamily="34" charset="0"/>
              <a:buChar char="•"/>
            </a:pPr>
            <a:endParaRPr lang="en-US" sz="1000" b="1" i="1" dirty="0">
              <a:solidFill>
                <a:srgbClr val="000000"/>
              </a:solidFill>
            </a:endParaRPr>
          </a:p>
          <a:p>
            <a:pPr lvl="2" indent="0" hangingPunct="1">
              <a:lnSpc>
                <a:spcPct val="100000"/>
              </a:lnSpc>
              <a:spcBef>
                <a:spcPts val="0"/>
              </a:spcBef>
              <a:defRPr sz="3600"/>
            </a:pPr>
            <a:endParaRPr lang="en-US" sz="1000" dirty="0">
              <a:solidFill>
                <a:schemeClr val="tx1"/>
              </a:solidFill>
            </a:endParaRPr>
          </a:p>
          <a:p>
            <a:pPr lvl="2" indent="0" hangingPunct="1">
              <a:lnSpc>
                <a:spcPct val="120000"/>
              </a:lnSpc>
              <a:spcBef>
                <a:spcPts val="0"/>
              </a:spcBef>
              <a:defRPr sz="3600"/>
            </a:pPr>
            <a:endParaRPr lang="en-US" sz="1000" b="1" dirty="0">
              <a:solidFill>
                <a:schemeClr val="tx1"/>
              </a:solidFill>
            </a:endParaRPr>
          </a:p>
          <a:p>
            <a:pPr lvl="2" indent="0" hangingPunct="1">
              <a:lnSpc>
                <a:spcPct val="120000"/>
              </a:lnSpc>
              <a:spcBef>
                <a:spcPts val="0"/>
              </a:spcBef>
              <a:defRPr sz="3600"/>
            </a:pPr>
            <a:endParaRPr lang="en-US" sz="1000" b="1" dirty="0">
              <a:solidFill>
                <a:schemeClr val="tx1"/>
              </a:solidFill>
            </a:endParaRPr>
          </a:p>
          <a:p>
            <a:pPr lvl="2" indent="0" hangingPunct="1">
              <a:lnSpc>
                <a:spcPct val="120000"/>
              </a:lnSpc>
              <a:spcBef>
                <a:spcPts val="0"/>
              </a:spcBef>
              <a:defRPr sz="3600"/>
            </a:pPr>
            <a:endParaRPr lang="en-US" sz="1000" b="1" dirty="0">
              <a:solidFill>
                <a:schemeClr val="tx1"/>
              </a:solidFill>
            </a:endParaRPr>
          </a:p>
          <a:p>
            <a:pPr lvl="2" indent="0" hangingPunct="1">
              <a:lnSpc>
                <a:spcPct val="120000"/>
              </a:lnSpc>
              <a:spcBef>
                <a:spcPts val="0"/>
              </a:spcBef>
              <a:defRPr sz="3600"/>
            </a:pPr>
            <a:r>
              <a:rPr lang="en-US" sz="1000" b="1" dirty="0">
                <a:solidFill>
                  <a:schemeClr val="tx1"/>
                </a:solidFill>
              </a:rPr>
              <a:t>Back Country Outdoor Leader Skills (BCOLS) – </a:t>
            </a:r>
            <a:r>
              <a:rPr lang="en-US" sz="1000" b="1" dirty="0">
                <a:solidFill>
                  <a:schemeClr val="tx1"/>
                </a:solidFill>
                <a:hlinkClick r:id="rId6"/>
              </a:rPr>
              <a:t>09/23/23 (Heritage Pres Church, Alexandria, VA) &amp; 10/21/23 -10/22/23 (Camp Big Mac, Markham, VA) </a:t>
            </a:r>
            <a:endParaRPr lang="en-US" sz="1000" b="1" dirty="0">
              <a:solidFill>
                <a:schemeClr val="tx1"/>
              </a:solidFill>
            </a:endParaRPr>
          </a:p>
          <a:p>
            <a:pPr lvl="2" indent="0" hangingPunct="1">
              <a:lnSpc>
                <a:spcPct val="120000"/>
              </a:lnSpc>
              <a:spcBef>
                <a:spcPts val="0"/>
              </a:spcBef>
              <a:defRPr sz="3600"/>
            </a:pPr>
            <a:endParaRPr lang="en-US" sz="1000" dirty="0">
              <a:solidFill>
                <a:schemeClr val="tx1"/>
              </a:solidFill>
            </a:endParaRPr>
          </a:p>
          <a:p>
            <a:pPr lvl="4" indent="0" hangingPunct="1">
              <a:lnSpc>
                <a:spcPct val="120000"/>
              </a:lnSpc>
              <a:spcBef>
                <a:spcPts val="0"/>
              </a:spcBef>
              <a:defRPr sz="3600"/>
            </a:pPr>
            <a:r>
              <a:rPr lang="en-US" sz="1000" b="1" dirty="0">
                <a:solidFill>
                  <a:schemeClr val="tx1"/>
                </a:solidFill>
              </a:rPr>
              <a:t>Powder Horn – </a:t>
            </a:r>
            <a:r>
              <a:rPr lang="en-US" sz="1000" b="1" dirty="0">
                <a:solidFill>
                  <a:schemeClr val="tx1"/>
                </a:solidFill>
                <a:hlinkClick r:id="rId7"/>
              </a:rPr>
              <a:t>08/17/23 – 08/20/23 – Camp St. Charles, Newberg, MD</a:t>
            </a:r>
            <a:endParaRPr lang="en-US" sz="1000" b="1" dirty="0">
              <a:solidFill>
                <a:schemeClr val="tx1"/>
              </a:solidFill>
            </a:endParaRPr>
          </a:p>
          <a:p>
            <a:pPr lvl="4" indent="0" hangingPunct="1">
              <a:lnSpc>
                <a:spcPct val="120000"/>
              </a:lnSpc>
              <a:spcBef>
                <a:spcPts val="0"/>
              </a:spcBef>
              <a:defRPr sz="3600"/>
            </a:pPr>
            <a:endParaRPr lang="en-US" sz="1000" b="1" dirty="0">
              <a:solidFill>
                <a:schemeClr val="tx1"/>
              </a:solidFill>
            </a:endParaRPr>
          </a:p>
          <a:p>
            <a:pPr lvl="4" indent="0" hangingPunct="1">
              <a:lnSpc>
                <a:spcPct val="120000"/>
              </a:lnSpc>
              <a:spcBef>
                <a:spcPts val="0"/>
              </a:spcBef>
              <a:defRPr sz="3600"/>
            </a:pPr>
            <a:r>
              <a:rPr lang="en-US" sz="1000" b="1" dirty="0">
                <a:solidFill>
                  <a:schemeClr val="tx1"/>
                </a:solidFill>
              </a:rPr>
              <a:t>Wilderness First Aid (N02) 			Wood Badge (A90) - </a:t>
            </a:r>
            <a:r>
              <a:rPr lang="en-US" sz="1000" b="1" dirty="0">
                <a:solidFill>
                  <a:schemeClr val="tx1"/>
                </a:solidFill>
                <a:hlinkClick r:id="rId8"/>
              </a:rPr>
              <a:t>https://www.ncacbsa.org/wood-badge/</a:t>
            </a:r>
            <a:r>
              <a:rPr lang="en-US" sz="1000" b="1" dirty="0">
                <a:solidFill>
                  <a:schemeClr val="tx1"/>
                </a:solidFill>
              </a:rPr>
              <a:t> </a:t>
            </a:r>
          </a:p>
          <a:p>
            <a:pPr lvl="4" indent="0" hangingPunct="1">
              <a:lnSpc>
                <a:spcPct val="120000"/>
              </a:lnSpc>
              <a:spcBef>
                <a:spcPts val="0"/>
              </a:spcBef>
              <a:defRPr sz="3600"/>
            </a:pPr>
            <a:endParaRPr lang="en-US" sz="1000" b="1" dirty="0">
              <a:solidFill>
                <a:schemeClr val="tx1"/>
              </a:solidFill>
            </a:endParaRPr>
          </a:p>
          <a:p>
            <a:pPr lvl="4" indent="0" hangingPunct="1">
              <a:lnSpc>
                <a:spcPct val="120000"/>
              </a:lnSpc>
              <a:spcBef>
                <a:spcPts val="0"/>
              </a:spcBef>
              <a:defRPr sz="3600"/>
            </a:pPr>
            <a:r>
              <a:rPr lang="en-US" sz="1000" b="1" dirty="0">
                <a:solidFill>
                  <a:schemeClr val="tx1"/>
                </a:solidFill>
              </a:rPr>
              <a:t>		</a:t>
            </a:r>
          </a:p>
          <a:p>
            <a:pPr lvl="4" indent="0" hangingPunct="1">
              <a:lnSpc>
                <a:spcPct val="120000"/>
              </a:lnSpc>
              <a:spcBef>
                <a:spcPts val="0"/>
              </a:spcBef>
              <a:defRPr sz="3600"/>
            </a:pPr>
            <a:endParaRPr lang="en-US" sz="1000" b="1" dirty="0">
              <a:solidFill>
                <a:schemeClr val="tx1"/>
              </a:solidFill>
            </a:endParaRPr>
          </a:p>
        </p:txBody>
      </p:sp>
      <p:sp>
        <p:nvSpPr>
          <p:cNvPr id="7" name="Rectangle 5">
            <a:extLst>
              <a:ext uri="{FF2B5EF4-FFF2-40B4-BE49-F238E27FC236}">
                <a16:creationId xmlns:a16="http://schemas.microsoft.com/office/drawing/2014/main" id="{617A6071-4100-68B7-4402-77AE0C7737AB}"/>
              </a:ext>
            </a:extLst>
          </p:cNvPr>
          <p:cNvSpPr>
            <a:spLocks noChangeArrowheads="1"/>
          </p:cNvSpPr>
          <p:nvPr/>
        </p:nvSpPr>
        <p:spPr bwMode="auto">
          <a:xfrm>
            <a:off x="0" y="-184666"/>
            <a:ext cx="248786"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222222"/>
                </a:solidFill>
                <a:effectLst/>
                <a:latin typeface="Arial" panose="020B0604020202020204" pitchFamily="34" charset="0"/>
                <a:cs typeface="Arial" panose="020B0604020202020204" pitchFamily="34" charset="0"/>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 name="TextBox 3">
            <a:extLst>
              <a:ext uri="{FF2B5EF4-FFF2-40B4-BE49-F238E27FC236}">
                <a16:creationId xmlns:a16="http://schemas.microsoft.com/office/drawing/2014/main" id="{AE55CC26-E3CA-2035-5ABB-F7D1CF1B2238}"/>
              </a:ext>
            </a:extLst>
          </p:cNvPr>
          <p:cNvSpPr txBox="1"/>
          <p:nvPr/>
        </p:nvSpPr>
        <p:spPr>
          <a:xfrm>
            <a:off x="3864986" y="685623"/>
            <a:ext cx="3060071" cy="138499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l">
              <a:lnSpc>
                <a:spcPct val="120000"/>
              </a:lnSpc>
              <a:spcBef>
                <a:spcPts val="0"/>
              </a:spcBef>
            </a:pPr>
            <a:r>
              <a:rPr lang="en-US" sz="1000" b="1" i="0" dirty="0">
                <a:solidFill>
                  <a:srgbClr val="000000"/>
                </a:solidFill>
                <a:effectLst/>
              </a:rPr>
              <a:t>Cub Scout Den Leader Specific (C42)</a:t>
            </a:r>
            <a:endParaRPr lang="en-US" sz="1000" b="0" i="0" dirty="0">
              <a:solidFill>
                <a:srgbClr val="7A7A7A"/>
              </a:solidFill>
              <a:effectLst/>
            </a:endParaRPr>
          </a:p>
          <a:p>
            <a:pPr marL="742950" lvl="1" indent="-285750">
              <a:lnSpc>
                <a:spcPct val="120000"/>
              </a:lnSpc>
              <a:buFont typeface="Arial" panose="020B0604020202020204" pitchFamily="34" charset="0"/>
              <a:buChar char="•"/>
            </a:pPr>
            <a:r>
              <a:rPr lang="en-US" sz="1000" b="1" i="0" u="none" strike="noStrike" dirty="0">
                <a:solidFill>
                  <a:srgbClr val="0000FF"/>
                </a:solidFill>
                <a:effectLst/>
                <a:hlinkClick r:id="rId4"/>
              </a:rPr>
              <a:t>06/10/23 – Alexandria, VA</a:t>
            </a:r>
            <a:endParaRPr lang="en-US" sz="1000" b="0" i="0" dirty="0">
              <a:solidFill>
                <a:srgbClr val="7A7A7A"/>
              </a:solidFill>
              <a:effectLst/>
            </a:endParaRPr>
          </a:p>
          <a:p>
            <a:pPr marL="457200" lvl="1" indent="0" algn="l">
              <a:lnSpc>
                <a:spcPct val="120000"/>
              </a:lnSpc>
              <a:spcBef>
                <a:spcPts val="0"/>
              </a:spcBef>
            </a:pPr>
            <a:endParaRPr lang="en-US" sz="1000" b="1" dirty="0">
              <a:solidFill>
                <a:srgbClr val="0000FF"/>
              </a:solidFill>
            </a:endParaRPr>
          </a:p>
          <a:p>
            <a:pPr algn="l">
              <a:lnSpc>
                <a:spcPct val="120000"/>
              </a:lnSpc>
              <a:spcBef>
                <a:spcPts val="0"/>
              </a:spcBef>
            </a:pPr>
            <a:r>
              <a:rPr lang="en-US" sz="1000" b="1" i="1" dirty="0">
                <a:solidFill>
                  <a:srgbClr val="000000"/>
                </a:solidFill>
                <a:effectLst/>
              </a:rPr>
              <a:t>Scoutmaster Position Specific Training (S24)</a:t>
            </a:r>
            <a:endParaRPr lang="en-US" sz="1000" b="0" i="0" dirty="0">
              <a:solidFill>
                <a:srgbClr val="7A7A7A"/>
              </a:solidFill>
              <a:effectLst/>
            </a:endParaRPr>
          </a:p>
          <a:p>
            <a:pPr marL="742950" lvl="1" indent="-285750">
              <a:lnSpc>
                <a:spcPct val="120000"/>
              </a:lnSpc>
              <a:buFont typeface="Arial" panose="020B0604020202020204" pitchFamily="34" charset="0"/>
              <a:buChar char="•"/>
            </a:pPr>
            <a:r>
              <a:rPr lang="en-US" sz="1000" b="1" i="0" u="none" strike="noStrike" dirty="0">
                <a:solidFill>
                  <a:srgbClr val="0000FF"/>
                </a:solidFill>
                <a:effectLst/>
                <a:hlinkClick r:id="rId9"/>
              </a:rPr>
              <a:t>06/10/23 – Alexandria, VA</a:t>
            </a:r>
            <a:endParaRPr lang="en-US" sz="1000" b="0" i="0" dirty="0">
              <a:solidFill>
                <a:srgbClr val="7A7A7A"/>
              </a:solidFill>
              <a:effectLst/>
            </a:endParaRPr>
          </a:p>
          <a:p>
            <a:pPr marL="742950" lvl="1" indent="-285750" algn="l">
              <a:lnSpc>
                <a:spcPct val="120000"/>
              </a:lnSpc>
              <a:spcBef>
                <a:spcPts val="0"/>
              </a:spcBef>
              <a:buFont typeface="Arial" panose="020B0604020202020204" pitchFamily="34" charset="0"/>
              <a:buChar char="•"/>
            </a:pPr>
            <a:endParaRPr lang="en-US" sz="1000" b="0" i="0" dirty="0">
              <a:solidFill>
                <a:srgbClr val="7A7A7A"/>
              </a:solidFill>
              <a:effectLst/>
            </a:endParaRPr>
          </a:p>
          <a:p>
            <a:pPr marL="742950" lvl="1" indent="-285750" algn="l">
              <a:lnSpc>
                <a:spcPct val="120000"/>
              </a:lnSpc>
              <a:spcBef>
                <a:spcPts val="0"/>
              </a:spcBef>
              <a:buFont typeface="Arial" panose="020B0604020202020204" pitchFamily="34" charset="0"/>
              <a:buChar char="•"/>
            </a:pPr>
            <a:endParaRPr lang="en-US" sz="1000" b="0" i="0" dirty="0">
              <a:solidFill>
                <a:srgbClr val="7A7A7A"/>
              </a:solidFill>
              <a:effectLst/>
            </a:endParaRPr>
          </a:p>
        </p:txBody>
      </p:sp>
      <p:sp>
        <p:nvSpPr>
          <p:cNvPr id="5" name="TextBox 4">
            <a:extLst>
              <a:ext uri="{FF2B5EF4-FFF2-40B4-BE49-F238E27FC236}">
                <a16:creationId xmlns:a16="http://schemas.microsoft.com/office/drawing/2014/main" id="{57B2F0AB-C901-1CD3-C53F-F7085471047B}"/>
              </a:ext>
            </a:extLst>
          </p:cNvPr>
          <p:cNvSpPr txBox="1"/>
          <p:nvPr/>
        </p:nvSpPr>
        <p:spPr>
          <a:xfrm>
            <a:off x="4337017" y="2085331"/>
            <a:ext cx="4897925" cy="7078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171450" lvl="4" indent="-171450">
              <a:lnSpc>
                <a:spcPct val="100000"/>
              </a:lnSpc>
              <a:spcBef>
                <a:spcPts val="0"/>
              </a:spcBef>
              <a:buFont typeface="Arial" panose="020B0604020202020204" pitchFamily="34" charset="0"/>
              <a:buChar char="•"/>
            </a:pPr>
            <a:r>
              <a:rPr lang="en-US" sz="1000" b="1" i="0" u="none" strike="noStrike" dirty="0">
                <a:solidFill>
                  <a:srgbClr val="0000FF"/>
                </a:solidFill>
                <a:effectLst/>
                <a:hlinkClick r:id="rId10"/>
              </a:rPr>
              <a:t>06/18/23 – 06/23/23 – Session 23-2 – Camp Snyder, Haymarket, VA</a:t>
            </a:r>
          </a:p>
          <a:p>
            <a:pPr marL="171450" lvl="4" indent="-171450">
              <a:lnSpc>
                <a:spcPct val="100000"/>
              </a:lnSpc>
              <a:spcBef>
                <a:spcPts val="0"/>
              </a:spcBef>
              <a:buFont typeface="Arial" panose="020B0604020202020204" pitchFamily="34" charset="0"/>
              <a:buChar char="•"/>
            </a:pPr>
            <a:r>
              <a:rPr lang="en-US" sz="1000" b="1" i="0" u="none" strike="noStrike" dirty="0">
                <a:solidFill>
                  <a:srgbClr val="0000FF"/>
                </a:solidFill>
                <a:effectLst/>
                <a:hlinkClick r:id="rId10"/>
              </a:rPr>
              <a:t>06/25/23 – 06/30/23 – Session 23-3 – Camp Snyder, Haymarket, VA</a:t>
            </a:r>
            <a:r>
              <a:rPr lang="en-US" sz="1000" b="0" i="0" dirty="0">
                <a:solidFill>
                  <a:srgbClr val="7A7A7A"/>
                </a:solidFill>
                <a:effectLst/>
              </a:rPr>
              <a:t> </a:t>
            </a:r>
          </a:p>
          <a:p>
            <a:pPr marL="171450" lvl="4" indent="-171450">
              <a:lnSpc>
                <a:spcPct val="100000"/>
              </a:lnSpc>
              <a:spcBef>
                <a:spcPts val="0"/>
              </a:spcBef>
              <a:buFont typeface="Arial" panose="020B0604020202020204" pitchFamily="34" charset="0"/>
              <a:buChar char="•"/>
            </a:pPr>
            <a:r>
              <a:rPr lang="en-US" sz="1000" b="1" i="0" u="none" strike="noStrike" dirty="0">
                <a:solidFill>
                  <a:srgbClr val="0000FF"/>
                </a:solidFill>
                <a:effectLst/>
                <a:hlinkClick r:id="rId10"/>
              </a:rPr>
              <a:t>07/23/23 – 07/28/23 – Session 23-4 – Camp Snyder, Haymarket, VA</a:t>
            </a:r>
            <a:endParaRPr lang="en-US" sz="1000" b="0" i="0" dirty="0">
              <a:solidFill>
                <a:srgbClr val="7A7A7A"/>
              </a:solidFill>
              <a:effectLst/>
            </a:endParaRPr>
          </a:p>
          <a:p>
            <a:pPr marL="171450" lvl="4" indent="-171450">
              <a:lnSpc>
                <a:spcPct val="100000"/>
              </a:lnSpc>
              <a:spcBef>
                <a:spcPts val="0"/>
              </a:spcBef>
              <a:buFont typeface="Arial" panose="020B0604020202020204" pitchFamily="34" charset="0"/>
              <a:buChar char="•"/>
            </a:pPr>
            <a:r>
              <a:rPr lang="en-US" sz="1000" b="1" i="0" u="none" strike="noStrike" dirty="0">
                <a:solidFill>
                  <a:srgbClr val="0000FF"/>
                </a:solidFill>
                <a:effectLst/>
                <a:hlinkClick r:id="rId10"/>
              </a:rPr>
              <a:t>07/23/23 – 07/28/23 – Session 23-5 – Camp Snyder, Haymarket, VA</a:t>
            </a:r>
            <a:endParaRPr lang="en-US" sz="1000" b="0" i="0" dirty="0">
              <a:solidFill>
                <a:srgbClr val="7A7A7A"/>
              </a:solidFill>
              <a:effectLst/>
            </a:endParaRPr>
          </a:p>
        </p:txBody>
      </p:sp>
      <p:sp>
        <p:nvSpPr>
          <p:cNvPr id="9" name="TextBox 8">
            <a:extLst>
              <a:ext uri="{FF2B5EF4-FFF2-40B4-BE49-F238E27FC236}">
                <a16:creationId xmlns:a16="http://schemas.microsoft.com/office/drawing/2014/main" id="{94CE70CA-3D97-C343-4361-EE3FF047C2C3}"/>
              </a:ext>
            </a:extLst>
          </p:cNvPr>
          <p:cNvSpPr txBox="1"/>
          <p:nvPr/>
        </p:nvSpPr>
        <p:spPr>
          <a:xfrm>
            <a:off x="4329134" y="3929639"/>
            <a:ext cx="2678719" cy="2462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171450" lvl="4" indent="-171450" hangingPunct="1">
              <a:spcBef>
                <a:spcPts val="0"/>
              </a:spcBef>
              <a:buFont typeface="Arial" panose="020B0604020202020204" pitchFamily="34" charset="0"/>
              <a:buChar char="•"/>
              <a:defRPr sz="3600"/>
            </a:pPr>
            <a:r>
              <a:rPr lang="en-US" sz="1000" dirty="0">
                <a:solidFill>
                  <a:schemeClr val="tx1"/>
                </a:solidFill>
              </a:rPr>
              <a:t>  09/08/23 - 09/10/23 &amp; 10/07/23 – 10/08/23</a:t>
            </a:r>
          </a:p>
        </p:txBody>
      </p:sp>
      <p:sp>
        <p:nvSpPr>
          <p:cNvPr id="3" name="TextBox 2">
            <a:extLst>
              <a:ext uri="{FF2B5EF4-FFF2-40B4-BE49-F238E27FC236}">
                <a16:creationId xmlns:a16="http://schemas.microsoft.com/office/drawing/2014/main" id="{3CA51F19-D851-8E91-27C9-01A9B9515A5E}"/>
              </a:ext>
            </a:extLst>
          </p:cNvPr>
          <p:cNvSpPr txBox="1"/>
          <p:nvPr/>
        </p:nvSpPr>
        <p:spPr>
          <a:xfrm>
            <a:off x="222977" y="2033362"/>
            <a:ext cx="4204434" cy="67710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742950" lvl="1" indent="-285750">
              <a:buFont typeface="Arial" panose="020B0604020202020204" pitchFamily="34" charset="0"/>
              <a:buChar char="•"/>
            </a:pPr>
            <a:r>
              <a:rPr lang="en-US" sz="1000" b="1" i="0" u="none" strike="noStrike" dirty="0">
                <a:solidFill>
                  <a:srgbClr val="0000FF"/>
                </a:solidFill>
                <a:effectLst/>
                <a:hlinkClick r:id="rId5"/>
              </a:rPr>
              <a:t>06/17/23 – 06/18/23 – Lorton, VA</a:t>
            </a:r>
            <a:endParaRPr lang="en-US" sz="1000" b="1" i="0" u="none" strike="noStrike" dirty="0">
              <a:solidFill>
                <a:srgbClr val="0000FF"/>
              </a:solidFill>
              <a:effectLst/>
            </a:endParaRPr>
          </a:p>
          <a:p>
            <a:pPr marL="742950" lvl="1" indent="-285750">
              <a:buFont typeface="Arial" panose="020B0604020202020204" pitchFamily="34" charset="0"/>
              <a:buChar char="•"/>
            </a:pPr>
            <a:endParaRPr lang="en-US" sz="1000" b="0" i="0" dirty="0">
              <a:solidFill>
                <a:srgbClr val="7A7A7A"/>
              </a:solidFill>
              <a:effectLst/>
            </a:endParaRPr>
          </a:p>
          <a:p>
            <a:pPr marL="742950" lvl="1" indent="-285750">
              <a:buFont typeface="Arial" panose="020B0604020202020204" pitchFamily="34" charset="0"/>
              <a:buChar char="•"/>
            </a:pPr>
            <a:endParaRPr kumimoji="0" lang="en-US" sz="1800" b="0" i="0" u="none" strike="noStrike" cap="none" spc="0" normalizeH="0" baseline="0" dirty="0">
              <a:ln>
                <a:noFill/>
              </a:ln>
              <a:solidFill>
                <a:srgbClr val="000000"/>
              </a:solidFill>
              <a:effectLst/>
              <a:uFillTx/>
              <a:latin typeface="+mj-lt"/>
              <a:ea typeface="+mj-ea"/>
              <a:cs typeface="+mj-cs"/>
              <a:sym typeface="Calibri"/>
            </a:endParaRPr>
          </a:p>
        </p:txBody>
      </p:sp>
      <p:sp>
        <p:nvSpPr>
          <p:cNvPr id="6" name="TextBox 5">
            <a:extLst>
              <a:ext uri="{FF2B5EF4-FFF2-40B4-BE49-F238E27FC236}">
                <a16:creationId xmlns:a16="http://schemas.microsoft.com/office/drawing/2014/main" id="{C32BF231-D9C1-709C-BCB5-885716240B25}"/>
              </a:ext>
            </a:extLst>
          </p:cNvPr>
          <p:cNvSpPr txBox="1"/>
          <p:nvPr/>
        </p:nvSpPr>
        <p:spPr>
          <a:xfrm>
            <a:off x="643916" y="3886341"/>
            <a:ext cx="4204434" cy="6848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171450" indent="-171450" algn="l">
              <a:buFont typeface="Arial" panose="020B0604020202020204" pitchFamily="34" charset="0"/>
              <a:buChar char="•"/>
            </a:pPr>
            <a:r>
              <a:rPr lang="en-US" sz="1050" b="1" i="0" u="none" strike="noStrike" dirty="0">
                <a:solidFill>
                  <a:srgbClr val="0000FF"/>
                </a:solidFill>
                <a:effectLst/>
                <a:hlinkClick r:id="rId11"/>
              </a:rPr>
              <a:t>09/08/23 – 09/10/23 &amp; 10/07/23 - 10/08/23</a:t>
            </a:r>
            <a:endParaRPr lang="en-US" sz="1050" b="0" i="0" dirty="0">
              <a:solidFill>
                <a:srgbClr val="7A7A7A"/>
              </a:solidFill>
              <a:effectLst/>
            </a:endParaRPr>
          </a:p>
          <a:p>
            <a:pPr marL="742950" lvl="1" indent="-285750">
              <a:buFont typeface="Arial" panose="020B0604020202020204" pitchFamily="34" charset="0"/>
              <a:buChar char="•"/>
            </a:pPr>
            <a:endParaRPr lang="en-US" sz="1000" b="0" i="0" dirty="0">
              <a:solidFill>
                <a:srgbClr val="7A7A7A"/>
              </a:solidFill>
              <a:effectLst/>
            </a:endParaRPr>
          </a:p>
          <a:p>
            <a:pPr marL="742950" lvl="1" indent="-285750">
              <a:buFont typeface="Arial" panose="020B0604020202020204" pitchFamily="34" charset="0"/>
              <a:buChar char="•"/>
            </a:pPr>
            <a:endParaRPr kumimoji="0" lang="en-US" sz="1800" b="0" i="0" u="none" strike="noStrike" cap="none" spc="0" normalizeH="0" baseline="0" dirty="0">
              <a:ln>
                <a:noFill/>
              </a:ln>
              <a:solidFill>
                <a:srgbClr val="000000"/>
              </a:solidFill>
              <a:effectLst/>
              <a:uFillTx/>
              <a:latin typeface="+mj-lt"/>
              <a:ea typeface="+mj-ea"/>
              <a:cs typeface="+mj-cs"/>
              <a:sym typeface="Calibri"/>
            </a:endParaRPr>
          </a:p>
        </p:txBody>
      </p:sp>
      <p:sp>
        <p:nvSpPr>
          <p:cNvPr id="8" name="TextBox 7">
            <a:extLst>
              <a:ext uri="{FF2B5EF4-FFF2-40B4-BE49-F238E27FC236}">
                <a16:creationId xmlns:a16="http://schemas.microsoft.com/office/drawing/2014/main" id="{216B5B39-F9EE-E06F-477A-84B3EA9772D9}"/>
              </a:ext>
            </a:extLst>
          </p:cNvPr>
          <p:cNvSpPr txBox="1"/>
          <p:nvPr/>
        </p:nvSpPr>
        <p:spPr>
          <a:xfrm>
            <a:off x="222977" y="4381931"/>
            <a:ext cx="5122551" cy="16850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l">
              <a:lnSpc>
                <a:spcPct val="120000"/>
              </a:lnSpc>
              <a:spcBef>
                <a:spcPts val="0"/>
              </a:spcBef>
            </a:pPr>
            <a:r>
              <a:rPr lang="en-US" sz="1000" b="1" i="0" dirty="0">
                <a:solidFill>
                  <a:srgbClr val="000000"/>
                </a:solidFill>
                <a:effectLst/>
              </a:rPr>
              <a:t>BSA Leave No Trace Trainer Course – Outdoor Ethics</a:t>
            </a:r>
            <a:endParaRPr lang="en-US" sz="1000" b="0" i="0" dirty="0">
              <a:solidFill>
                <a:srgbClr val="7A7A7A"/>
              </a:solidFill>
              <a:effectLst/>
            </a:endParaRPr>
          </a:p>
          <a:p>
            <a:pPr marL="742950" lvl="1" indent="-285750" algn="l">
              <a:lnSpc>
                <a:spcPct val="120000"/>
              </a:lnSpc>
              <a:spcBef>
                <a:spcPts val="0"/>
              </a:spcBef>
              <a:buFont typeface="Arial" panose="020B0604020202020204" pitchFamily="34" charset="0"/>
              <a:buChar char="•"/>
            </a:pPr>
            <a:r>
              <a:rPr lang="en-US" sz="1000" b="1" i="0" u="none" strike="noStrike" dirty="0">
                <a:solidFill>
                  <a:srgbClr val="0000FF"/>
                </a:solidFill>
                <a:effectLst/>
                <a:hlinkClick r:id="rId12"/>
              </a:rPr>
              <a:t>10/16/23 (</a:t>
            </a:r>
            <a:r>
              <a:rPr lang="en-US" sz="1000" b="1" dirty="0">
                <a:solidFill>
                  <a:srgbClr val="0000FF"/>
                </a:solidFill>
                <a:hlinkClick r:id="rId12"/>
              </a:rPr>
              <a:t>Zoom) &amp; 10/21/23 (Camp Snyder)</a:t>
            </a:r>
            <a:endParaRPr lang="en-US" sz="1000" b="1" dirty="0">
              <a:solidFill>
                <a:srgbClr val="0000FF"/>
              </a:solidFill>
            </a:endParaRPr>
          </a:p>
          <a:p>
            <a:pPr marL="742950" lvl="1" indent="-285750" algn="l">
              <a:lnSpc>
                <a:spcPct val="120000"/>
              </a:lnSpc>
              <a:spcBef>
                <a:spcPts val="0"/>
              </a:spcBef>
              <a:buFont typeface="Arial" panose="020B0604020202020204" pitchFamily="34" charset="0"/>
              <a:buChar char="•"/>
            </a:pPr>
            <a:endParaRPr lang="en-US" sz="1000" b="1" dirty="0">
              <a:solidFill>
                <a:srgbClr val="0000FF"/>
              </a:solidFill>
            </a:endParaRPr>
          </a:p>
          <a:p>
            <a:pPr algn="l">
              <a:lnSpc>
                <a:spcPct val="120000"/>
              </a:lnSpc>
              <a:spcBef>
                <a:spcPts val="0"/>
              </a:spcBef>
            </a:pPr>
            <a:r>
              <a:rPr lang="en-US" sz="1000" b="1" i="1" dirty="0">
                <a:solidFill>
                  <a:srgbClr val="000000"/>
                </a:solidFill>
                <a:effectLst/>
              </a:rPr>
              <a:t>Outdoor Ethics Orientation Course (Scouts and Cubs)</a:t>
            </a:r>
            <a:endParaRPr lang="en-US" sz="1000" b="0" i="0" dirty="0">
              <a:solidFill>
                <a:srgbClr val="7A7A7A"/>
              </a:solidFill>
              <a:effectLst/>
            </a:endParaRPr>
          </a:p>
          <a:p>
            <a:pPr marL="690563" lvl="8" indent="-233363">
              <a:buFont typeface="Arial" panose="020B0604020202020204" pitchFamily="34" charset="0"/>
              <a:buChar char="•"/>
            </a:pPr>
            <a:r>
              <a:rPr lang="en-US" sz="1000" dirty="0">
                <a:solidFill>
                  <a:schemeClr val="tx1"/>
                </a:solidFill>
                <a:hlinkClick r:id="rId13"/>
              </a:rPr>
              <a:t>06/10/23</a:t>
            </a:r>
            <a:r>
              <a:rPr lang="en-US" sz="1000" dirty="0">
                <a:solidFill>
                  <a:schemeClr val="tx1"/>
                </a:solidFill>
              </a:rPr>
              <a:t> – Brandywine, MD</a:t>
            </a:r>
          </a:p>
          <a:p>
            <a:pPr marL="690563" lvl="6" indent="-233363">
              <a:buFont typeface="Arial" panose="020B0604020202020204" pitchFamily="34" charset="0"/>
              <a:buChar char="•"/>
            </a:pPr>
            <a:r>
              <a:rPr lang="en-US" sz="1000" dirty="0">
                <a:solidFill>
                  <a:schemeClr val="tx1"/>
                </a:solidFill>
                <a:hlinkClick r:id="rId14"/>
              </a:rPr>
              <a:t>09/09/23</a:t>
            </a:r>
            <a:r>
              <a:rPr lang="en-US" sz="1000" dirty="0">
                <a:solidFill>
                  <a:schemeClr val="tx1"/>
                </a:solidFill>
              </a:rPr>
              <a:t> – Brandywine, MD</a:t>
            </a:r>
          </a:p>
          <a:p>
            <a:pPr marL="690563" lvl="6" indent="-233363">
              <a:buFont typeface="Arial" panose="020B0604020202020204" pitchFamily="34" charset="0"/>
              <a:buChar char="•"/>
            </a:pPr>
            <a:r>
              <a:rPr lang="en-US" sz="1000" dirty="0">
                <a:solidFill>
                  <a:schemeClr val="tx1"/>
                </a:solidFill>
                <a:hlinkClick r:id="rId15"/>
              </a:rPr>
              <a:t>12/03/23</a:t>
            </a:r>
            <a:r>
              <a:rPr lang="en-US" sz="1000" dirty="0">
                <a:solidFill>
                  <a:schemeClr val="tx1"/>
                </a:solidFill>
              </a:rPr>
              <a:t> – Brandywine, MD</a:t>
            </a:r>
          </a:p>
          <a:p>
            <a:pPr marL="742950" lvl="1" indent="-285750" algn="l">
              <a:lnSpc>
                <a:spcPct val="120000"/>
              </a:lnSpc>
              <a:spcBef>
                <a:spcPts val="0"/>
              </a:spcBef>
              <a:buFont typeface="Arial" panose="020B0604020202020204" pitchFamily="34" charset="0"/>
              <a:buChar char="•"/>
            </a:pPr>
            <a:endParaRPr lang="en-US" sz="1000" b="0" i="0" dirty="0">
              <a:solidFill>
                <a:srgbClr val="7A7A7A"/>
              </a:solidFill>
              <a:effectLst/>
            </a:endParaRPr>
          </a:p>
          <a:p>
            <a:pPr marL="742950" lvl="1" indent="-285750" algn="l">
              <a:lnSpc>
                <a:spcPct val="120000"/>
              </a:lnSpc>
              <a:spcBef>
                <a:spcPts val="0"/>
              </a:spcBef>
              <a:buFont typeface="Arial" panose="020B0604020202020204" pitchFamily="34" charset="0"/>
              <a:buChar char="•"/>
            </a:pPr>
            <a:endParaRPr lang="en-US" sz="1000" b="0" i="0" dirty="0">
              <a:solidFill>
                <a:srgbClr val="7A7A7A"/>
              </a:solidFill>
              <a:effectLst/>
            </a:endParaRP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6F93BC-8AE5-E292-FA18-8F4F65B44C4A}"/>
              </a:ext>
            </a:extLst>
          </p:cNvPr>
          <p:cNvSpPr>
            <a:spLocks noGrp="1"/>
          </p:cNvSpPr>
          <p:nvPr>
            <p:ph type="title"/>
          </p:nvPr>
        </p:nvSpPr>
        <p:spPr/>
        <p:txBody>
          <a:bodyPr/>
          <a:lstStyle/>
          <a:p>
            <a:r>
              <a:rPr lang="en-US" b="1" dirty="0"/>
              <a:t>Training for Citizenship in Society MBC</a:t>
            </a:r>
          </a:p>
        </p:txBody>
      </p:sp>
      <p:sp>
        <p:nvSpPr>
          <p:cNvPr id="3" name="Content Placeholder 2">
            <a:extLst>
              <a:ext uri="{FF2B5EF4-FFF2-40B4-BE49-F238E27FC236}">
                <a16:creationId xmlns:a16="http://schemas.microsoft.com/office/drawing/2014/main" id="{927619D5-A61C-1C8F-72B0-433D272AF5A5}"/>
              </a:ext>
            </a:extLst>
          </p:cNvPr>
          <p:cNvSpPr>
            <a:spLocks noGrp="1"/>
          </p:cNvSpPr>
          <p:nvPr>
            <p:ph idx="1"/>
          </p:nvPr>
        </p:nvSpPr>
        <p:spPr/>
        <p:txBody>
          <a:bodyPr/>
          <a:lstStyle/>
          <a:p>
            <a:r>
              <a:rPr lang="en-US" dirty="0"/>
              <a:t>Required to be accepted as a MBC for this MB.</a:t>
            </a:r>
          </a:p>
          <a:p>
            <a:r>
              <a:rPr lang="en-US" dirty="0"/>
              <a:t>GM District is offering:</a:t>
            </a:r>
          </a:p>
          <a:p>
            <a:pPr lvl="1"/>
            <a:r>
              <a:rPr lang="en-US" dirty="0"/>
              <a:t>July 16</a:t>
            </a:r>
            <a:r>
              <a:rPr lang="en-US" baseline="30000" dirty="0"/>
              <a:t>th</a:t>
            </a:r>
            <a:r>
              <a:rPr lang="en-US" dirty="0"/>
              <a:t> 4 pm – 6 pm</a:t>
            </a:r>
          </a:p>
          <a:p>
            <a:pPr lvl="1"/>
            <a:r>
              <a:rPr lang="en-US" dirty="0"/>
              <a:t>American Legion Post 177, 3939 Oak St., Fairfax, VA 22030</a:t>
            </a:r>
          </a:p>
          <a:p>
            <a:pPr lvl="1"/>
            <a:r>
              <a:rPr lang="en-US" dirty="0"/>
              <a:t>Register at </a:t>
            </a:r>
            <a:r>
              <a:rPr lang="en-US" sz="1800" u="sng" dirty="0">
                <a:solidFill>
                  <a:srgbClr val="0563C1"/>
                </a:solidFill>
                <a:effectLst/>
                <a:latin typeface="Calibri" panose="020F0502020204030204" pitchFamily="34" charset="0"/>
                <a:ea typeface="Calibri" panose="020F0502020204030204" pitchFamily="34" charset="0"/>
                <a:hlinkClick r:id="rId2"/>
              </a:rPr>
              <a:t>https://www.signupgenius.com/go/4090B4CAFA72BA5F94-citizenship1</a:t>
            </a:r>
            <a:r>
              <a:rPr lang="en-US" sz="1800" u="sng" dirty="0">
                <a:solidFill>
                  <a:srgbClr val="0563C1"/>
                </a:solidFill>
                <a:effectLst/>
                <a:latin typeface="Calibri" panose="020F0502020204030204" pitchFamily="34" charset="0"/>
                <a:ea typeface="Calibri" panose="020F0502020204030204" pitchFamily="34" charset="0"/>
              </a:rPr>
              <a:t> </a:t>
            </a:r>
          </a:p>
          <a:p>
            <a:pPr lvl="1"/>
            <a:r>
              <a:rPr lang="en-US" dirty="0"/>
              <a:t>Class limited to 30.</a:t>
            </a:r>
          </a:p>
          <a:p>
            <a:r>
              <a:rPr lang="en-US" dirty="0"/>
              <a:t>Questions - contact Margee Egan (</a:t>
            </a:r>
            <a:r>
              <a:rPr lang="en-US" dirty="0">
                <a:hlinkClick r:id="rId3"/>
              </a:rPr>
              <a:t>GM.MB.Dean@hotmail.com</a:t>
            </a:r>
            <a:r>
              <a:rPr lang="en-US" dirty="0"/>
              <a:t> ) or Roy De Lauder (</a:t>
            </a:r>
            <a:r>
              <a:rPr lang="en-US" dirty="0">
                <a:hlinkClick r:id="rId4"/>
              </a:rPr>
              <a:t>eaglescout.roy@cox.net</a:t>
            </a:r>
            <a:r>
              <a:rPr lang="en-US" dirty="0"/>
              <a:t> )</a:t>
            </a:r>
          </a:p>
        </p:txBody>
      </p:sp>
    </p:spTree>
    <p:extLst>
      <p:ext uri="{BB962C8B-B14F-4D97-AF65-F5344CB8AC3E}">
        <p14:creationId xmlns:p14="http://schemas.microsoft.com/office/powerpoint/2010/main" val="2549974087"/>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C64A6-31A9-D8E7-3AF2-E08FC96C1C65}"/>
              </a:ext>
            </a:extLst>
          </p:cNvPr>
          <p:cNvSpPr>
            <a:spLocks noGrp="1"/>
          </p:cNvSpPr>
          <p:nvPr>
            <p:ph type="title"/>
          </p:nvPr>
        </p:nvSpPr>
        <p:spPr/>
        <p:txBody>
          <a:bodyPr>
            <a:normAutofit/>
          </a:bodyPr>
          <a:lstStyle/>
          <a:p>
            <a:pPr algn="ctr"/>
            <a:r>
              <a:rPr lang="en-US" sz="6600" b="1" dirty="0"/>
              <a:t>Welcome</a:t>
            </a:r>
          </a:p>
        </p:txBody>
      </p:sp>
      <p:sp>
        <p:nvSpPr>
          <p:cNvPr id="3" name="Text Placeholder 2">
            <a:extLst>
              <a:ext uri="{FF2B5EF4-FFF2-40B4-BE49-F238E27FC236}">
                <a16:creationId xmlns:a16="http://schemas.microsoft.com/office/drawing/2014/main" id="{0BFB0795-7DF0-E9F8-3FEB-4F82402B7C8A}"/>
              </a:ext>
            </a:extLst>
          </p:cNvPr>
          <p:cNvSpPr>
            <a:spLocks noGrp="1"/>
          </p:cNvSpPr>
          <p:nvPr>
            <p:ph type="body" idx="1"/>
          </p:nvPr>
        </p:nvSpPr>
        <p:spPr>
          <a:xfrm>
            <a:off x="838200" y="3183147"/>
            <a:ext cx="10515600" cy="2993816"/>
          </a:xfrm>
        </p:spPr>
        <p:txBody>
          <a:bodyPr>
            <a:normAutofit/>
          </a:bodyPr>
          <a:lstStyle/>
          <a:p>
            <a:pPr marL="0" indent="0" algn="ctr">
              <a:buNone/>
            </a:pPr>
            <a:r>
              <a:rPr lang="en-US" sz="6000" dirty="0"/>
              <a:t>New to Roundtable?  </a:t>
            </a:r>
          </a:p>
          <a:p>
            <a:pPr marL="0" indent="0" algn="ctr">
              <a:buNone/>
            </a:pPr>
            <a:r>
              <a:rPr lang="en-US" sz="6000" dirty="0"/>
              <a:t>Please introduce yourself!</a:t>
            </a:r>
          </a:p>
        </p:txBody>
      </p:sp>
    </p:spTree>
    <p:extLst>
      <p:ext uri="{BB962C8B-B14F-4D97-AF65-F5344CB8AC3E}">
        <p14:creationId xmlns:p14="http://schemas.microsoft.com/office/powerpoint/2010/main" val="3950092501"/>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2E63282-07A6-03A2-C0BE-C6955BB0BBF2}"/>
              </a:ext>
            </a:extLst>
          </p:cNvPr>
          <p:cNvSpPr>
            <a:spLocks noGrp="1"/>
          </p:cNvSpPr>
          <p:nvPr>
            <p:ph type="title"/>
          </p:nvPr>
        </p:nvSpPr>
        <p:spPr/>
        <p:txBody>
          <a:bodyPr/>
          <a:lstStyle/>
          <a:p>
            <a:r>
              <a:rPr lang="en-US" b="1" dirty="0"/>
              <a:t>Training and Recharter</a:t>
            </a:r>
          </a:p>
        </p:txBody>
      </p:sp>
      <p:sp>
        <p:nvSpPr>
          <p:cNvPr id="5" name="Content Placeholder 4">
            <a:extLst>
              <a:ext uri="{FF2B5EF4-FFF2-40B4-BE49-F238E27FC236}">
                <a16:creationId xmlns:a16="http://schemas.microsoft.com/office/drawing/2014/main" id="{FB98C210-D02D-2E7C-2E4C-8F38AB034DFD}"/>
              </a:ext>
            </a:extLst>
          </p:cNvPr>
          <p:cNvSpPr>
            <a:spLocks noGrp="1"/>
          </p:cNvSpPr>
          <p:nvPr>
            <p:ph idx="1"/>
          </p:nvPr>
        </p:nvSpPr>
        <p:spPr/>
        <p:txBody>
          <a:bodyPr/>
          <a:lstStyle/>
          <a:p>
            <a:r>
              <a:rPr lang="en-US" sz="1800" b="1" i="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Cubmasters, Scoutmasters, Unit Committee Chairs, and New Member Coordinators must be </a:t>
            </a:r>
            <a:r>
              <a:rPr lang="en-US" sz="1800" b="1" i="1" u="sng" dirty="0">
                <a:solidFill>
                  <a:srgbClr val="0563C1"/>
                </a:solidFill>
                <a:effectLst/>
                <a:latin typeface="Arial" panose="020B0604020202020204" pitchFamily="34" charset="0"/>
                <a:ea typeface="Times New Roman" panose="02020603050405020304" pitchFamily="18" charset="0"/>
                <a:cs typeface="Arial" panose="020B0604020202020204" pitchFamily="34" charset="0"/>
                <a:hlinkClick r:id="rId2"/>
              </a:rPr>
              <a:t>fully trained</a:t>
            </a:r>
            <a:r>
              <a:rPr lang="en-US" sz="1800" b="1" i="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by November 2023.  Those who are not fully trained will be dropped at recharter.  Any dropped Key 3 member will impact the unit’s ability to recharter.</a:t>
            </a:r>
          </a:p>
          <a:p>
            <a:r>
              <a:rPr lang="en-US" sz="1800" dirty="0">
                <a:effectLst/>
                <a:latin typeface="Arial" panose="020B0604020202020204" pitchFamily="34" charset="0"/>
                <a:ea typeface="Times New Roman" panose="02020603050405020304" pitchFamily="18" charset="0"/>
                <a:cs typeface="Arial" panose="020B0604020202020204" pitchFamily="34" charset="0"/>
              </a:rPr>
              <a:t>All required courses are available on-line except for IOLS which is required for Scoutmasters.</a:t>
            </a:r>
          </a:p>
          <a:p>
            <a:r>
              <a:rPr lang="en-US" sz="1800" dirty="0">
                <a:effectLst/>
                <a:latin typeface="Arial" panose="020B0604020202020204" pitchFamily="34" charset="0"/>
                <a:ea typeface="Times New Roman" panose="02020603050405020304" pitchFamily="18" charset="0"/>
                <a:cs typeface="Arial" panose="020B0604020202020204" pitchFamily="34" charset="0"/>
              </a:rPr>
              <a:t>NCAC </a:t>
            </a:r>
            <a:r>
              <a:rPr lang="en-US" sz="1800" dirty="0">
                <a:latin typeface="Arial" panose="020B0604020202020204" pitchFamily="34" charset="0"/>
                <a:ea typeface="Times New Roman" panose="02020603050405020304" pitchFamily="18" charset="0"/>
                <a:cs typeface="Arial" panose="020B0604020202020204" pitchFamily="34" charset="0"/>
              </a:rPr>
              <a:t>has indicated that IOLS will be available at Goshen this summer.</a:t>
            </a:r>
          </a:p>
          <a:p>
            <a:r>
              <a:rPr lang="en-US" sz="1800" dirty="0">
                <a:effectLst/>
                <a:latin typeface="Arial" panose="020B0604020202020204" pitchFamily="34" charset="0"/>
                <a:ea typeface="Times New Roman" panose="02020603050405020304" pitchFamily="18" charset="0"/>
                <a:cs typeface="Arial" panose="020B0604020202020204" pitchFamily="34" charset="0"/>
              </a:rPr>
              <a:t>Many non-NCAC Summer Camps also offer IOLS to adults attending camp.</a:t>
            </a:r>
            <a:r>
              <a:rPr lang="en-US" sz="1400" dirty="0">
                <a:effectLst/>
                <a:latin typeface="Arial" panose="020B0604020202020204" pitchFamily="34" charset="0"/>
                <a:ea typeface="Times New Roman" panose="02020603050405020304" pitchFamily="18" charset="0"/>
                <a:cs typeface="Arial" panose="020B0604020202020204" pitchFamily="34" charset="0"/>
              </a:rPr>
              <a:t> </a:t>
            </a:r>
          </a:p>
          <a:p>
            <a:r>
              <a:rPr lang="en-US" sz="1800" dirty="0">
                <a:latin typeface="Arial" panose="020B0604020202020204" pitchFamily="34" charset="0"/>
                <a:cs typeface="Arial" panose="020B0604020202020204" pitchFamily="34" charset="0"/>
              </a:rPr>
              <a:t>Contact Roy at </a:t>
            </a:r>
            <a:r>
              <a:rPr lang="en-US" sz="1800" dirty="0">
                <a:latin typeface="Arial" panose="020B0604020202020204" pitchFamily="34" charset="0"/>
                <a:cs typeface="Arial" panose="020B0604020202020204" pitchFamily="34" charset="0"/>
                <a:hlinkClick r:id="rId3"/>
              </a:rPr>
              <a:t>eaglescout.roy@cox.net</a:t>
            </a:r>
            <a:r>
              <a:rPr lang="en-US" sz="1800" dirty="0">
                <a:latin typeface="Arial" panose="020B0604020202020204" pitchFamily="34" charset="0"/>
                <a:cs typeface="Arial" panose="020B0604020202020204" pitchFamily="34" charset="0"/>
              </a:rPr>
              <a:t> if you need help finding an IOLS course.</a:t>
            </a:r>
          </a:p>
          <a:p>
            <a:endParaRPr lang="en-US" dirty="0"/>
          </a:p>
        </p:txBody>
      </p:sp>
    </p:spTree>
    <p:extLst>
      <p:ext uri="{BB962C8B-B14F-4D97-AF65-F5344CB8AC3E}">
        <p14:creationId xmlns:p14="http://schemas.microsoft.com/office/powerpoint/2010/main" val="646988760"/>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11B45-EE0C-409A-B547-13E58D36B4B4}"/>
              </a:ext>
            </a:extLst>
          </p:cNvPr>
          <p:cNvSpPr>
            <a:spLocks noGrp="1"/>
          </p:cNvSpPr>
          <p:nvPr>
            <p:ph type="title"/>
          </p:nvPr>
        </p:nvSpPr>
        <p:spPr>
          <a:xfrm>
            <a:off x="838200" y="365126"/>
            <a:ext cx="10515600" cy="774358"/>
          </a:xfrm>
        </p:spPr>
        <p:txBody>
          <a:bodyPr/>
          <a:lstStyle/>
          <a:p>
            <a:r>
              <a:rPr lang="en-US" b="1" dirty="0"/>
              <a:t>GM High Adventure</a:t>
            </a:r>
          </a:p>
        </p:txBody>
      </p:sp>
      <p:sp>
        <p:nvSpPr>
          <p:cNvPr id="6" name="Text Placeholder 5">
            <a:extLst>
              <a:ext uri="{FF2B5EF4-FFF2-40B4-BE49-F238E27FC236}">
                <a16:creationId xmlns:a16="http://schemas.microsoft.com/office/drawing/2014/main" id="{CD31A3F2-6C95-C6CE-C3EC-C8EAFF70F67D}"/>
              </a:ext>
            </a:extLst>
          </p:cNvPr>
          <p:cNvSpPr>
            <a:spLocks noGrp="1"/>
          </p:cNvSpPr>
          <p:nvPr>
            <p:ph type="body" idx="1"/>
          </p:nvPr>
        </p:nvSpPr>
        <p:spPr>
          <a:xfrm>
            <a:off x="3305908" y="1151935"/>
            <a:ext cx="8299938" cy="5353390"/>
          </a:xfrm>
        </p:spPr>
        <p:txBody>
          <a:bodyPr>
            <a:normAutofit fontScale="62500" lnSpcReduction="20000"/>
          </a:bodyPr>
          <a:lstStyle/>
          <a:p>
            <a:r>
              <a:rPr lang="en-US" dirty="0"/>
              <a:t>High Adventure </a:t>
            </a:r>
            <a:r>
              <a:rPr lang="en-US" dirty="0">
                <a:hlinkClick r:id="rId3"/>
              </a:rPr>
              <a:t>Opportunities for Individuals</a:t>
            </a:r>
            <a:r>
              <a:rPr lang="en-US" dirty="0"/>
              <a:t> in 2023</a:t>
            </a:r>
          </a:p>
          <a:p>
            <a:pPr lvl="1"/>
            <a:r>
              <a:rPr lang="en-US" dirty="0" err="1"/>
              <a:t>Lenhok’sin</a:t>
            </a:r>
            <a:r>
              <a:rPr lang="en-US" dirty="0"/>
              <a:t> – Backpacking Trek, 07/02 to 07/08 (Week 2) – 4 slots left</a:t>
            </a:r>
          </a:p>
          <a:p>
            <a:pPr lvl="1"/>
            <a:r>
              <a:rPr lang="en-US" dirty="0"/>
              <a:t>Several NCAC Units have space available for individuals in their crews</a:t>
            </a:r>
          </a:p>
          <a:p>
            <a:r>
              <a:rPr lang="en-US" dirty="0"/>
              <a:t>NCAC High Adventure Trips - 2024</a:t>
            </a:r>
          </a:p>
          <a:p>
            <a:pPr lvl="1"/>
            <a:r>
              <a:rPr lang="en-US" dirty="0"/>
              <a:t>Philmont – Jul 13-27, 2024 - Crew of 8-12, </a:t>
            </a:r>
            <a:r>
              <a:rPr lang="en-US" b="0" i="0" dirty="0">
                <a:effectLst/>
                <a:latin typeface="UICTFontTextStyleBody"/>
              </a:rPr>
              <a:t>4Y/2A booked - $2,795</a:t>
            </a:r>
            <a:endParaRPr lang="en-US" dirty="0">
              <a:effectLst/>
              <a:latin typeface=".AppleSystemUIFont"/>
            </a:endParaRPr>
          </a:p>
          <a:p>
            <a:pPr lvl="2"/>
            <a:r>
              <a:rPr lang="en-US" dirty="0"/>
              <a:t>Includes White Water Rafting &amp; Pike’s Peak!</a:t>
            </a:r>
          </a:p>
          <a:p>
            <a:pPr lvl="1"/>
            <a:r>
              <a:rPr lang="en-US" dirty="0"/>
              <a:t>Northern Tier – Jul 23-Aug 3, 2024, Crew of 6-8 - </a:t>
            </a:r>
            <a:r>
              <a:rPr lang="en-US" b="0" i="0" dirty="0">
                <a:effectLst/>
                <a:latin typeface="UICTFontTextStyleBody"/>
              </a:rPr>
              <a:t>$2,095</a:t>
            </a:r>
            <a:endParaRPr lang="en-US" dirty="0"/>
          </a:p>
          <a:p>
            <a:pPr lvl="1"/>
            <a:r>
              <a:rPr lang="en-US" dirty="0"/>
              <a:t>Sea Base – Jul 29-Aug 3, 2024 - Crew of 6-8, </a:t>
            </a:r>
            <a:r>
              <a:rPr lang="en-US" b="0" i="0" dirty="0">
                <a:effectLst/>
                <a:latin typeface="UICTFontTextStyleBody"/>
              </a:rPr>
              <a:t>3Y/2A pre-booked, $2,100</a:t>
            </a:r>
            <a:endParaRPr lang="en-US" dirty="0"/>
          </a:p>
          <a:p>
            <a:pPr lvl="1"/>
            <a:r>
              <a:rPr lang="en-US" dirty="0"/>
              <a:t>Lenhok’sin – James River Canoeing Trek - Crew of 6-12, July 7-13, 2024</a:t>
            </a:r>
          </a:p>
          <a:p>
            <a:pPr lvl="1"/>
            <a:r>
              <a:rPr lang="en-US" dirty="0"/>
              <a:t>FOR INFO:  </a:t>
            </a:r>
            <a:r>
              <a:rPr lang="en-US" dirty="0" err="1"/>
              <a:t>highadventure@ncacbsa.org</a:t>
            </a:r>
            <a:endParaRPr lang="en-US" dirty="0"/>
          </a:p>
          <a:p>
            <a:r>
              <a:rPr lang="en-US" dirty="0"/>
              <a:t>Training</a:t>
            </a:r>
          </a:p>
          <a:p>
            <a:pPr lvl="1"/>
            <a:r>
              <a:rPr lang="en-US" b="0" i="1" dirty="0">
                <a:effectLst/>
                <a:latin typeface="UICTFontTextStyleItalicBody"/>
              </a:rPr>
              <a:t>BCOLS: Sep 23/Oct 21-22, Heritage Pres &amp; Camp Big Mac</a:t>
            </a:r>
          </a:p>
          <a:p>
            <a:pPr lvl="1"/>
            <a:r>
              <a:rPr lang="en-US" b="0" i="0" dirty="0">
                <a:effectLst/>
                <a:latin typeface="UICTFontTextStyleBody"/>
              </a:rPr>
              <a:t>Philmont 2024 Sessions: I – 11/19/23; II – 01/07/24; IIIa – 03/24/24; </a:t>
            </a:r>
            <a:r>
              <a:rPr lang="en-US" b="0" i="0" dirty="0" err="1">
                <a:effectLst/>
                <a:latin typeface="UICTFontTextStyleBody"/>
              </a:rPr>
              <a:t>IIIb</a:t>
            </a:r>
            <a:r>
              <a:rPr lang="en-US" b="0" i="0" dirty="0">
                <a:effectLst/>
                <a:latin typeface="UICTFontTextStyleBody"/>
              </a:rPr>
              <a:t> – 04/06/24</a:t>
            </a:r>
            <a:endParaRPr lang="en-US" dirty="0">
              <a:effectLst/>
              <a:latin typeface=".AppleSystemUIFont"/>
            </a:endParaRPr>
          </a:p>
          <a:p>
            <a:pPr lvl="1"/>
            <a:r>
              <a:rPr lang="en-US" b="0" i="0" dirty="0">
                <a:effectLst/>
                <a:latin typeface="UICTFontTextStyleBody"/>
              </a:rPr>
              <a:t>Philmont Advisor Hikes: 08:00, Sat 3/09 &amp; Sun 3/17/24, 0800 Catoctin Mt Park, Thurmont, MD</a:t>
            </a:r>
            <a:endParaRPr lang="en-US" dirty="0">
              <a:effectLst/>
              <a:latin typeface=".AppleSystemUIFont"/>
            </a:endParaRPr>
          </a:p>
          <a:p>
            <a:pPr lvl="1"/>
            <a:r>
              <a:rPr lang="en-US" b="0" i="0" dirty="0">
                <a:effectLst/>
                <a:latin typeface="UICTFontTextStyleBody"/>
              </a:rPr>
              <a:t>Northern Tier 2024 Sessions: Sat, 04/06/24 (in-person); Sat, 04/20/24 (virtual)</a:t>
            </a:r>
          </a:p>
        </p:txBody>
      </p:sp>
      <p:sp>
        <p:nvSpPr>
          <p:cNvPr id="9" name="Title 1">
            <a:extLst>
              <a:ext uri="{FF2B5EF4-FFF2-40B4-BE49-F238E27FC236}">
                <a16:creationId xmlns:a16="http://schemas.microsoft.com/office/drawing/2014/main" id="{FB47561B-52C9-4F94-AC17-0B8495C9642E}"/>
              </a:ext>
            </a:extLst>
          </p:cNvPr>
          <p:cNvSpPr txBox="1">
            <a:spLocks/>
          </p:cNvSpPr>
          <p:nvPr/>
        </p:nvSpPr>
        <p:spPr>
          <a:xfrm>
            <a:off x="269527" y="4017520"/>
            <a:ext cx="2898892" cy="90968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2400"/>
              </a:spcAft>
            </a:pPr>
            <a:r>
              <a:rPr lang="en-US" sz="2800" b="1">
                <a:cs typeface="Times New Roman" panose="02020603050405020304" pitchFamily="18" charset="0"/>
              </a:rPr>
              <a:t>June </a:t>
            </a:r>
            <a:r>
              <a:rPr lang="en-US" sz="2800" b="1" dirty="0">
                <a:cs typeface="Times New Roman" panose="02020603050405020304" pitchFamily="18" charset="0"/>
              </a:rPr>
              <a:t>2023</a:t>
            </a:r>
          </a:p>
        </p:txBody>
      </p:sp>
      <p:pic>
        <p:nvPicPr>
          <p:cNvPr id="3" name="Picture 2">
            <a:extLst>
              <a:ext uri="{FF2B5EF4-FFF2-40B4-BE49-F238E27FC236}">
                <a16:creationId xmlns:a16="http://schemas.microsoft.com/office/drawing/2014/main" id="{7428E01A-EEFA-63FA-1510-3EC662CAA19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27459" y="1321951"/>
            <a:ext cx="2583028" cy="2583028"/>
          </a:xfrm>
          <a:prstGeom prst="rect">
            <a:avLst/>
          </a:prstGeom>
          <a:effectLst/>
        </p:spPr>
      </p:pic>
    </p:spTree>
    <p:extLst>
      <p:ext uri="{BB962C8B-B14F-4D97-AF65-F5344CB8AC3E}">
        <p14:creationId xmlns:p14="http://schemas.microsoft.com/office/powerpoint/2010/main" val="1603924932"/>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11B45-EE0C-409A-B547-13E58D36B4B4}"/>
              </a:ext>
            </a:extLst>
          </p:cNvPr>
          <p:cNvSpPr>
            <a:spLocks noGrp="1"/>
          </p:cNvSpPr>
          <p:nvPr>
            <p:ph type="title"/>
          </p:nvPr>
        </p:nvSpPr>
        <p:spPr>
          <a:xfrm>
            <a:off x="838200" y="365126"/>
            <a:ext cx="10515600" cy="774358"/>
          </a:xfrm>
        </p:spPr>
        <p:txBody>
          <a:bodyPr/>
          <a:lstStyle/>
          <a:p>
            <a:r>
              <a:rPr lang="en-US" b="1" dirty="0"/>
              <a:t>GM High Adventure (</a:t>
            </a:r>
            <a:r>
              <a:rPr lang="en-US" b="1" dirty="0" err="1"/>
              <a:t>cont</a:t>
            </a:r>
            <a:r>
              <a:rPr lang="en-US" b="1" dirty="0"/>
              <a:t>)</a:t>
            </a:r>
          </a:p>
        </p:txBody>
      </p:sp>
      <p:sp>
        <p:nvSpPr>
          <p:cNvPr id="6" name="Text Placeholder 5">
            <a:extLst>
              <a:ext uri="{FF2B5EF4-FFF2-40B4-BE49-F238E27FC236}">
                <a16:creationId xmlns:a16="http://schemas.microsoft.com/office/drawing/2014/main" id="{CD31A3F2-6C95-C6CE-C3EC-C8EAFF70F67D}"/>
              </a:ext>
            </a:extLst>
          </p:cNvPr>
          <p:cNvSpPr>
            <a:spLocks noGrp="1"/>
          </p:cNvSpPr>
          <p:nvPr>
            <p:ph type="body" idx="1"/>
          </p:nvPr>
        </p:nvSpPr>
        <p:spPr>
          <a:xfrm>
            <a:off x="3305908" y="1139484"/>
            <a:ext cx="8299938" cy="5353390"/>
          </a:xfrm>
        </p:spPr>
        <p:txBody>
          <a:bodyPr>
            <a:normAutofit fontScale="92500" lnSpcReduction="10000"/>
          </a:bodyPr>
          <a:lstStyle/>
          <a:p>
            <a:r>
              <a:rPr lang="en-US" dirty="0"/>
              <a:t>National High Adventure Base Quick Links</a:t>
            </a:r>
          </a:p>
          <a:p>
            <a:pPr lvl="1"/>
            <a:r>
              <a:rPr lang="en-US" dirty="0"/>
              <a:t>Philmont: </a:t>
            </a:r>
            <a:r>
              <a:rPr lang="en-US" sz="2200" dirty="0">
                <a:hlinkClick r:id="rId3"/>
              </a:rPr>
              <a:t>https://</a:t>
            </a:r>
            <a:r>
              <a:rPr lang="en-US" sz="2200" dirty="0" err="1">
                <a:hlinkClick r:id="rId3"/>
              </a:rPr>
              <a:t>www.philmontscoutranch.org</a:t>
            </a:r>
            <a:r>
              <a:rPr lang="en-US" sz="2200" dirty="0">
                <a:hlinkClick r:id="rId3"/>
              </a:rPr>
              <a:t>/register/</a:t>
            </a:r>
            <a:endParaRPr lang="en-US" dirty="0"/>
          </a:p>
          <a:p>
            <a:pPr lvl="1"/>
            <a:r>
              <a:rPr lang="en-US" dirty="0"/>
              <a:t>Northern Tier: </a:t>
            </a:r>
            <a:r>
              <a:rPr lang="en-US" sz="2200" dirty="0">
                <a:hlinkClick r:id="rId4"/>
              </a:rPr>
              <a:t>https://www.ntier.org/provisional-scout-connections/</a:t>
            </a:r>
            <a:endParaRPr lang="en-US" dirty="0"/>
          </a:p>
          <a:p>
            <a:pPr lvl="1"/>
            <a:r>
              <a:rPr lang="en-US" dirty="0"/>
              <a:t>Sea Base: </a:t>
            </a:r>
            <a:r>
              <a:rPr lang="en-US" sz="2200" dirty="0">
                <a:hlinkClick r:id="rId5"/>
              </a:rPr>
              <a:t>https://www.bsaseabase.org/scouts/scout-connections/</a:t>
            </a:r>
            <a:endParaRPr lang="en-US" dirty="0"/>
          </a:p>
          <a:p>
            <a:pPr lvl="1"/>
            <a:r>
              <a:rPr lang="en-US" dirty="0"/>
              <a:t>Summit: </a:t>
            </a:r>
            <a:r>
              <a:rPr lang="en-US" sz="2200" dirty="0">
                <a:hlinkClick r:id="rId6"/>
              </a:rPr>
              <a:t>https://</a:t>
            </a:r>
            <a:r>
              <a:rPr lang="en-US" sz="2200" dirty="0" err="1">
                <a:hlinkClick r:id="rId6"/>
              </a:rPr>
              <a:t>www.summitbsa.org</a:t>
            </a:r>
            <a:r>
              <a:rPr lang="en-US" sz="2200" dirty="0">
                <a:hlinkClick r:id="rId6"/>
              </a:rPr>
              <a:t>/registration/</a:t>
            </a:r>
            <a:r>
              <a:rPr lang="en-US" sz="2200" dirty="0" err="1">
                <a:hlinkClick r:id="rId6"/>
              </a:rPr>
              <a:t>scoutconnections</a:t>
            </a:r>
            <a:r>
              <a:rPr lang="en-US" sz="2200" dirty="0">
                <a:hlinkClick r:id="rId6"/>
              </a:rPr>
              <a:t>/</a:t>
            </a:r>
            <a:endParaRPr lang="en-US" dirty="0"/>
          </a:p>
          <a:p>
            <a:r>
              <a:rPr lang="en-US" dirty="0"/>
              <a:t>Other High Adventure Bases</a:t>
            </a:r>
          </a:p>
          <a:p>
            <a:pPr lvl="1"/>
            <a:r>
              <a:rPr lang="en-US" dirty="0"/>
              <a:t>Adirondack High Adventure Area: </a:t>
            </a:r>
            <a:r>
              <a:rPr lang="en-US" sz="2200" dirty="0">
                <a:hlinkClick r:id="rId7"/>
              </a:rPr>
              <a:t>https://public.3.basecamp.com/p/hLgsVbk7Suju6cuDzQQJaEn4</a:t>
            </a:r>
            <a:endParaRPr lang="en-US" dirty="0"/>
          </a:p>
          <a:p>
            <a:pPr lvl="1"/>
            <a:r>
              <a:rPr lang="en-US" dirty="0"/>
              <a:t>Maine High Adventure Area: </a:t>
            </a:r>
            <a:r>
              <a:rPr lang="en-US" sz="2200" dirty="0">
                <a:hlinkClick r:id="rId8"/>
              </a:rPr>
              <a:t>https://www.mainehighadventure.org/</a:t>
            </a:r>
            <a:endParaRPr lang="en-US" sz="2200" dirty="0"/>
          </a:p>
          <a:p>
            <a:pPr lvl="1"/>
            <a:r>
              <a:rPr lang="en-US" dirty="0"/>
              <a:t>Montana Outdoor High </a:t>
            </a:r>
            <a:r>
              <a:rPr lang="en-US"/>
              <a:t>Adventure Base: </a:t>
            </a:r>
            <a:r>
              <a:rPr lang="en-US" sz="2200" dirty="0">
                <a:hlinkClick r:id="rId9"/>
              </a:rPr>
              <a:t>https://montanabsa.org/camps/high-adventure/</a:t>
            </a:r>
            <a:endParaRPr lang="en-US" dirty="0"/>
          </a:p>
        </p:txBody>
      </p:sp>
      <p:sp>
        <p:nvSpPr>
          <p:cNvPr id="9" name="Title 1">
            <a:extLst>
              <a:ext uri="{FF2B5EF4-FFF2-40B4-BE49-F238E27FC236}">
                <a16:creationId xmlns:a16="http://schemas.microsoft.com/office/drawing/2014/main" id="{FB47561B-52C9-4F94-AC17-0B8495C9642E}"/>
              </a:ext>
            </a:extLst>
          </p:cNvPr>
          <p:cNvSpPr txBox="1">
            <a:spLocks/>
          </p:cNvSpPr>
          <p:nvPr/>
        </p:nvSpPr>
        <p:spPr>
          <a:xfrm>
            <a:off x="269527" y="4017520"/>
            <a:ext cx="2898892" cy="90968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2400"/>
              </a:spcAft>
            </a:pPr>
            <a:r>
              <a:rPr lang="en-US" sz="2800" b="1" dirty="0">
                <a:cs typeface="Times New Roman" panose="02020603050405020304" pitchFamily="18" charset="0"/>
              </a:rPr>
              <a:t>June 2023</a:t>
            </a:r>
          </a:p>
        </p:txBody>
      </p:sp>
      <p:pic>
        <p:nvPicPr>
          <p:cNvPr id="3" name="Picture 2">
            <a:extLst>
              <a:ext uri="{FF2B5EF4-FFF2-40B4-BE49-F238E27FC236}">
                <a16:creationId xmlns:a16="http://schemas.microsoft.com/office/drawing/2014/main" id="{7428E01A-EEFA-63FA-1510-3EC662CAA190}"/>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427459" y="1321951"/>
            <a:ext cx="2583028" cy="2583028"/>
          </a:xfrm>
          <a:prstGeom prst="rect">
            <a:avLst/>
          </a:prstGeom>
          <a:effectLst/>
        </p:spPr>
      </p:pic>
    </p:spTree>
    <p:extLst>
      <p:ext uri="{BB962C8B-B14F-4D97-AF65-F5344CB8AC3E}">
        <p14:creationId xmlns:p14="http://schemas.microsoft.com/office/powerpoint/2010/main" val="1148025598"/>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Title 1"/>
          <p:cNvSpPr txBox="1">
            <a:spLocks noGrp="1"/>
          </p:cNvSpPr>
          <p:nvPr>
            <p:ph type="title"/>
          </p:nvPr>
        </p:nvSpPr>
        <p:spPr>
          <a:xfrm>
            <a:off x="838200" y="365125"/>
            <a:ext cx="10515600" cy="1325563"/>
          </a:xfrm>
          <a:prstGeom prst="rect">
            <a:avLst/>
          </a:prstGeom>
        </p:spPr>
        <p:txBody>
          <a:bodyPr/>
          <a:lstStyle/>
          <a:p>
            <a:r>
              <a:rPr b="1" dirty="0"/>
              <a:t>Shooting Sports</a:t>
            </a:r>
          </a:p>
        </p:txBody>
      </p:sp>
      <p:sp>
        <p:nvSpPr>
          <p:cNvPr id="150" name="Content Placeholder 2"/>
          <p:cNvSpPr txBox="1">
            <a:spLocks noGrp="1"/>
          </p:cNvSpPr>
          <p:nvPr>
            <p:ph type="body" idx="1"/>
          </p:nvPr>
        </p:nvSpPr>
        <p:spPr>
          <a:xfrm>
            <a:off x="838200" y="1825625"/>
            <a:ext cx="10515600" cy="4351338"/>
          </a:xfrm>
          <a:prstGeom prst="rect">
            <a:avLst/>
          </a:prstGeom>
        </p:spPr>
        <p:txBody>
          <a:bodyPr>
            <a:normAutofit/>
          </a:bodyPr>
          <a:lstStyle/>
          <a:p>
            <a:pPr>
              <a:lnSpc>
                <a:spcPct val="81000"/>
              </a:lnSpc>
            </a:pPr>
            <a:r>
              <a:rPr dirty="0"/>
              <a:t>Requests for Shooting Events – Lead Time!</a:t>
            </a:r>
          </a:p>
          <a:p>
            <a:pPr marL="685800" lvl="1" indent="-228600">
              <a:lnSpc>
                <a:spcPct val="81000"/>
              </a:lnSpc>
              <a:spcBef>
                <a:spcPts val="500"/>
              </a:spcBef>
              <a:defRPr sz="2400"/>
            </a:pPr>
            <a:r>
              <a:rPr dirty="0"/>
              <a:t>50+ scouts - 6mos</a:t>
            </a:r>
          </a:p>
          <a:p>
            <a:pPr marL="685800" lvl="1" indent="-228600">
              <a:lnSpc>
                <a:spcPct val="81000"/>
              </a:lnSpc>
              <a:spcBef>
                <a:spcPts val="500"/>
              </a:spcBef>
              <a:defRPr sz="2400"/>
            </a:pPr>
            <a:r>
              <a:rPr dirty="0"/>
              <a:t>Less than 50 scouts -  3mos</a:t>
            </a:r>
          </a:p>
          <a:p>
            <a:pPr>
              <a:lnSpc>
                <a:spcPct val="81000"/>
              </a:lnSpc>
            </a:pPr>
            <a:r>
              <a:rPr dirty="0"/>
              <a:t>Shooting on private land: </a:t>
            </a:r>
          </a:p>
          <a:p>
            <a:pPr marL="685800" lvl="1" indent="-228600">
              <a:lnSpc>
                <a:spcPct val="81000"/>
              </a:lnSpc>
              <a:spcBef>
                <a:spcPts val="500"/>
              </a:spcBef>
              <a:defRPr sz="2400"/>
            </a:pPr>
            <a:r>
              <a:rPr dirty="0"/>
              <a:t>Requirements</a:t>
            </a:r>
          </a:p>
          <a:p>
            <a:pPr marL="685800" lvl="1" indent="-228600">
              <a:lnSpc>
                <a:spcPct val="81000"/>
              </a:lnSpc>
              <a:spcBef>
                <a:spcPts val="500"/>
              </a:spcBef>
              <a:defRPr sz="2400"/>
            </a:pPr>
            <a:r>
              <a:rPr dirty="0"/>
              <a:t>Permissions/protocols</a:t>
            </a:r>
          </a:p>
          <a:p>
            <a:pPr>
              <a:lnSpc>
                <a:spcPct val="81000"/>
              </a:lnSpc>
            </a:pPr>
            <a:r>
              <a:rPr dirty="0"/>
              <a:t>Shooting Sports </a:t>
            </a:r>
            <a:r>
              <a:rPr u="sng" dirty="0">
                <a:solidFill>
                  <a:srgbClr val="0563C1"/>
                </a:solidFill>
                <a:uFill>
                  <a:solidFill>
                    <a:srgbClr val="0563C1"/>
                  </a:solidFill>
                </a:uFill>
                <a:hlinkClick r:id="rId2"/>
              </a:rPr>
              <a:t>web page</a:t>
            </a:r>
            <a:endParaRPr dirty="0">
              <a:solidFill>
                <a:srgbClr val="002060"/>
              </a:solidFill>
            </a:endParaRPr>
          </a:p>
          <a:p>
            <a:pPr>
              <a:lnSpc>
                <a:spcPct val="81000"/>
              </a:lnSpc>
            </a:pPr>
            <a:r>
              <a:rPr dirty="0"/>
              <a:t>Shooting Sports Instructor Classes:</a:t>
            </a:r>
          </a:p>
          <a:p>
            <a:pPr marL="685800" lvl="1" indent="-228600">
              <a:lnSpc>
                <a:spcPct val="81000"/>
              </a:lnSpc>
              <a:spcBef>
                <a:spcPts val="500"/>
              </a:spcBef>
              <a:defRPr sz="2400">
                <a:solidFill>
                  <a:srgbClr val="002060"/>
                </a:solidFill>
              </a:defRPr>
            </a:pPr>
            <a:r>
              <a:rPr u="sng" dirty="0">
                <a:solidFill>
                  <a:srgbClr val="0563C1"/>
                </a:solidFill>
                <a:uFill>
                  <a:solidFill>
                    <a:srgbClr val="0563C1"/>
                  </a:solidFill>
                </a:uFill>
                <a:hlinkClick r:id="rId3"/>
              </a:rPr>
              <a:t>Rifle/Shotgun</a:t>
            </a:r>
            <a:r>
              <a:rPr dirty="0">
                <a:hlinkClick r:id="rId3"/>
              </a:rPr>
              <a:t>       </a:t>
            </a:r>
            <a:endParaRPr dirty="0"/>
          </a:p>
          <a:p>
            <a:pPr marL="685800" lvl="1" indent="-228600">
              <a:lnSpc>
                <a:spcPct val="81000"/>
              </a:lnSpc>
              <a:spcBef>
                <a:spcPts val="500"/>
              </a:spcBef>
              <a:defRPr sz="2400">
                <a:solidFill>
                  <a:srgbClr val="002060"/>
                </a:solidFill>
              </a:defRPr>
            </a:pPr>
            <a:r>
              <a:rPr u="sng" dirty="0">
                <a:solidFill>
                  <a:srgbClr val="0563C1"/>
                </a:solidFill>
                <a:uFill>
                  <a:solidFill>
                    <a:srgbClr val="0563C1"/>
                  </a:solidFill>
                </a:uFill>
                <a:hlinkClick r:id="rId3"/>
              </a:rPr>
              <a:t>Archery</a:t>
            </a:r>
            <a:endParaRPr dirty="0">
              <a:solidFill>
                <a:srgbClr val="000000"/>
              </a:solidFill>
            </a:endParaRPr>
          </a:p>
        </p:txBody>
      </p:sp>
      <p:pic>
        <p:nvPicPr>
          <p:cNvPr id="151" name="Picture 3" descr="Picture 3"/>
          <p:cNvPicPr>
            <a:picLocks noChangeAspect="1"/>
          </p:cNvPicPr>
          <p:nvPr/>
        </p:nvPicPr>
        <p:blipFill>
          <a:blip r:embed="rId4"/>
          <a:stretch>
            <a:fillRect/>
          </a:stretch>
        </p:blipFill>
        <p:spPr>
          <a:xfrm>
            <a:off x="7449014" y="814852"/>
            <a:ext cx="4138962" cy="2605510"/>
          </a:xfrm>
          <a:prstGeom prst="rect">
            <a:avLst/>
          </a:prstGeom>
          <a:ln w="12700">
            <a:miter lim="400000"/>
          </a:ln>
        </p:spPr>
      </p:pic>
      <p:pic>
        <p:nvPicPr>
          <p:cNvPr id="152" name="Picture 5" descr="Picture 5"/>
          <p:cNvPicPr>
            <a:picLocks noChangeAspect="1"/>
          </p:cNvPicPr>
          <p:nvPr/>
        </p:nvPicPr>
        <p:blipFill>
          <a:blip r:embed="rId5"/>
          <a:stretch>
            <a:fillRect/>
          </a:stretch>
        </p:blipFill>
        <p:spPr>
          <a:xfrm>
            <a:off x="9199756" y="3555298"/>
            <a:ext cx="2690813" cy="2315208"/>
          </a:xfrm>
          <a:prstGeom prst="rect">
            <a:avLst/>
          </a:prstGeom>
          <a:ln w="12700">
            <a:miter lim="400000"/>
          </a:ln>
        </p:spPr>
      </p:pic>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BEA95-7F14-40DC-FE6C-565D9727378D}"/>
              </a:ext>
            </a:extLst>
          </p:cNvPr>
          <p:cNvSpPr>
            <a:spLocks noGrp="1"/>
          </p:cNvSpPr>
          <p:nvPr>
            <p:ph type="title"/>
          </p:nvPr>
        </p:nvSpPr>
        <p:spPr>
          <a:xfrm>
            <a:off x="836612" y="207771"/>
            <a:ext cx="10515601" cy="652792"/>
          </a:xfrm>
        </p:spPr>
        <p:txBody>
          <a:bodyPr>
            <a:normAutofit fontScale="90000"/>
          </a:bodyPr>
          <a:lstStyle/>
          <a:p>
            <a:r>
              <a:rPr lang="en-US" b="1" dirty="0"/>
              <a:t>Other Activities (for units, Dens/Patrols, or families)</a:t>
            </a:r>
          </a:p>
        </p:txBody>
      </p:sp>
      <p:sp>
        <p:nvSpPr>
          <p:cNvPr id="6" name="TextBox 5">
            <a:extLst>
              <a:ext uri="{FF2B5EF4-FFF2-40B4-BE49-F238E27FC236}">
                <a16:creationId xmlns:a16="http://schemas.microsoft.com/office/drawing/2014/main" id="{3340CDF5-5B14-9395-E80C-8727D32BBB83}"/>
              </a:ext>
            </a:extLst>
          </p:cNvPr>
          <p:cNvSpPr txBox="1"/>
          <p:nvPr/>
        </p:nvSpPr>
        <p:spPr>
          <a:xfrm>
            <a:off x="836612" y="982176"/>
            <a:ext cx="11041962" cy="1200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285750" indent="-285750">
              <a:buFont typeface="Arial" panose="020B0604020202020204" pitchFamily="34" charset="0"/>
              <a:buChar char="•"/>
            </a:pPr>
            <a:r>
              <a:rPr lang="en-US" sz="2400" dirty="0"/>
              <a:t>June/July/Aug (Tues, 10am) – </a:t>
            </a:r>
            <a:r>
              <a:rPr lang="en-US" sz="2400" dirty="0">
                <a:hlinkClick r:id="rId2"/>
              </a:rPr>
              <a:t>Kids on the Green</a:t>
            </a:r>
            <a:r>
              <a:rPr lang="en-US" sz="2400" dirty="0"/>
              <a:t>, Vienna, VA</a:t>
            </a:r>
          </a:p>
          <a:p>
            <a:pPr marL="285750" indent="-285750">
              <a:buFont typeface="Arial" panose="020B0604020202020204" pitchFamily="34" charset="0"/>
              <a:buChar char="•"/>
            </a:pPr>
            <a:r>
              <a:rPr lang="en-US" sz="2400" dirty="0"/>
              <a:t>May 4, 2024 – </a:t>
            </a:r>
            <a:r>
              <a:rPr lang="en-US" sz="2400" dirty="0">
                <a:hlinkClick r:id="rId3"/>
              </a:rPr>
              <a:t>19</a:t>
            </a:r>
            <a:r>
              <a:rPr lang="en-US" sz="2400" baseline="30000" dirty="0">
                <a:hlinkClick r:id="rId3"/>
              </a:rPr>
              <a:t>th</a:t>
            </a:r>
            <a:r>
              <a:rPr lang="en-US" sz="2400" dirty="0">
                <a:hlinkClick r:id="rId3"/>
              </a:rPr>
              <a:t> Annual Scout Orienteering Meet</a:t>
            </a:r>
            <a:r>
              <a:rPr lang="en-US" sz="2400" dirty="0"/>
              <a:t>, Triangle, VA</a:t>
            </a:r>
          </a:p>
          <a:p>
            <a:endParaRPr lang="en-US" sz="2400" dirty="0"/>
          </a:p>
        </p:txBody>
      </p:sp>
    </p:spTree>
    <p:extLst>
      <p:ext uri="{BB962C8B-B14F-4D97-AF65-F5344CB8AC3E}">
        <p14:creationId xmlns:p14="http://schemas.microsoft.com/office/powerpoint/2010/main" val="860788621"/>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55DA58-5366-C787-E101-5D6341805E84}"/>
              </a:ext>
            </a:extLst>
          </p:cNvPr>
          <p:cNvSpPr>
            <a:spLocks noGrp="1"/>
          </p:cNvSpPr>
          <p:nvPr>
            <p:ph type="title"/>
          </p:nvPr>
        </p:nvSpPr>
        <p:spPr/>
        <p:txBody>
          <a:bodyPr/>
          <a:lstStyle/>
          <a:p>
            <a:r>
              <a:rPr lang="en-US" b="1" dirty="0">
                <a:solidFill>
                  <a:schemeClr val="tx1"/>
                </a:solidFill>
              </a:rPr>
              <a:t>Order of the Arrow</a:t>
            </a:r>
          </a:p>
        </p:txBody>
      </p:sp>
      <p:sp>
        <p:nvSpPr>
          <p:cNvPr id="3" name="Text Placeholder 2">
            <a:extLst>
              <a:ext uri="{FF2B5EF4-FFF2-40B4-BE49-F238E27FC236}">
                <a16:creationId xmlns:a16="http://schemas.microsoft.com/office/drawing/2014/main" id="{1EE04DEF-0CEB-23AE-0F10-6D74CD4E9750}"/>
              </a:ext>
            </a:extLst>
          </p:cNvPr>
          <p:cNvSpPr>
            <a:spLocks noGrp="1"/>
          </p:cNvSpPr>
          <p:nvPr>
            <p:ph type="body" idx="1"/>
          </p:nvPr>
        </p:nvSpPr>
        <p:spPr>
          <a:xfrm>
            <a:off x="838200" y="1472538"/>
            <a:ext cx="10515600" cy="4819619"/>
          </a:xfrm>
        </p:spPr>
        <p:txBody>
          <a:bodyPr>
            <a:normAutofit/>
          </a:bodyPr>
          <a:lstStyle/>
          <a:p>
            <a:pPr lvl="1"/>
            <a:r>
              <a:rPr lang="en-US" dirty="0"/>
              <a:t>2023 Dues can be paid online:  </a:t>
            </a:r>
            <a:r>
              <a:rPr lang="en-US" dirty="0">
                <a:hlinkClick r:id="rId2"/>
              </a:rPr>
              <a:t>https://wipit470.org/dues.html</a:t>
            </a:r>
            <a:r>
              <a:rPr lang="en-US" dirty="0"/>
              <a:t> </a:t>
            </a:r>
          </a:p>
          <a:p>
            <a:pPr lvl="1"/>
            <a:r>
              <a:rPr lang="en-US" dirty="0"/>
              <a:t>06/18/23 – 07/01/23 – GOAT</a:t>
            </a:r>
          </a:p>
          <a:p>
            <a:pPr lvl="1"/>
            <a:r>
              <a:rPr lang="en-US" dirty="0"/>
              <a:t>July-Early August – Goshen Bus Loading</a:t>
            </a:r>
          </a:p>
          <a:p>
            <a:pPr lvl="1"/>
            <a:r>
              <a:rPr lang="en-US" dirty="0"/>
              <a:t>08/16/23 – 08/18/23 – Summer Ordeal, Camp Snyder</a:t>
            </a:r>
          </a:p>
          <a:p>
            <a:pPr lvl="1"/>
            <a:r>
              <a:rPr lang="en-US" dirty="0"/>
              <a:t>09/08/23 – 09/10/23 – Fall Fellowship, Goshen</a:t>
            </a:r>
          </a:p>
          <a:p>
            <a:pPr lvl="1"/>
            <a:r>
              <a:rPr lang="en-US" dirty="0"/>
              <a:t>11/01/23 – Election Season Opens</a:t>
            </a:r>
          </a:p>
          <a:p>
            <a:pPr marL="457200" lvl="1" indent="0">
              <a:buNone/>
            </a:pPr>
            <a:endParaRPr lang="en-US" dirty="0"/>
          </a:p>
          <a:p>
            <a:pPr marL="457200" lvl="1" indent="0">
              <a:buNone/>
            </a:pPr>
            <a:r>
              <a:rPr lang="en-US" dirty="0"/>
              <a:t>* </a:t>
            </a:r>
            <a:r>
              <a:rPr lang="en-US" sz="2400" dirty="0"/>
              <a:t>Registrations open online </a:t>
            </a:r>
            <a:r>
              <a:rPr lang="en-US" sz="2400" dirty="0">
                <a:hlinkClick r:id="rId3"/>
              </a:rPr>
              <a:t>https://wipit470.org/index.html</a:t>
            </a:r>
            <a:r>
              <a:rPr lang="en-US" sz="2400" dirty="0"/>
              <a:t> under “Events”</a:t>
            </a:r>
          </a:p>
          <a:p>
            <a:pPr lvl="1"/>
            <a:endParaRPr lang="en-US" dirty="0"/>
          </a:p>
        </p:txBody>
      </p:sp>
    </p:spTree>
    <p:extLst>
      <p:ext uri="{BB962C8B-B14F-4D97-AF65-F5344CB8AC3E}">
        <p14:creationId xmlns:p14="http://schemas.microsoft.com/office/powerpoint/2010/main" val="586870246"/>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B4EA7-4118-A5E0-0AB2-4FFECA886100}"/>
              </a:ext>
            </a:extLst>
          </p:cNvPr>
          <p:cNvSpPr>
            <a:spLocks noGrp="1"/>
          </p:cNvSpPr>
          <p:nvPr>
            <p:ph type="title"/>
          </p:nvPr>
        </p:nvSpPr>
        <p:spPr>
          <a:xfrm>
            <a:off x="3718737" y="2766218"/>
            <a:ext cx="4754526" cy="1325563"/>
          </a:xfrm>
        </p:spPr>
        <p:txBody>
          <a:bodyPr/>
          <a:lstStyle/>
          <a:p>
            <a:r>
              <a:rPr lang="en-US" b="1" dirty="0"/>
              <a:t>Roundtable Survey</a:t>
            </a:r>
          </a:p>
        </p:txBody>
      </p:sp>
    </p:spTree>
    <p:extLst>
      <p:ext uri="{BB962C8B-B14F-4D97-AF65-F5344CB8AC3E}">
        <p14:creationId xmlns:p14="http://schemas.microsoft.com/office/powerpoint/2010/main" val="3634480561"/>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25F49E-ABEE-07B2-DBD2-9C938420A622}"/>
              </a:ext>
            </a:extLst>
          </p:cNvPr>
          <p:cNvSpPr>
            <a:spLocks noGrp="1"/>
          </p:cNvSpPr>
          <p:nvPr>
            <p:ph type="title"/>
          </p:nvPr>
        </p:nvSpPr>
        <p:spPr>
          <a:xfrm>
            <a:off x="713345" y="0"/>
            <a:ext cx="10515600" cy="1325563"/>
          </a:xfrm>
        </p:spPr>
        <p:txBody>
          <a:bodyPr/>
          <a:lstStyle/>
          <a:p>
            <a:r>
              <a:rPr lang="en-US" dirty="0"/>
              <a:t>Have you attended a Roundtable?</a:t>
            </a:r>
          </a:p>
        </p:txBody>
      </p:sp>
      <p:pic>
        <p:nvPicPr>
          <p:cNvPr id="5" name="Picture 4">
            <a:extLst>
              <a:ext uri="{FF2B5EF4-FFF2-40B4-BE49-F238E27FC236}">
                <a16:creationId xmlns:a16="http://schemas.microsoft.com/office/drawing/2014/main" id="{B737962A-AA88-1B19-6B73-A9A39E527F89}"/>
              </a:ext>
            </a:extLst>
          </p:cNvPr>
          <p:cNvPicPr>
            <a:picLocks noChangeAspect="1"/>
          </p:cNvPicPr>
          <p:nvPr/>
        </p:nvPicPr>
        <p:blipFill>
          <a:blip r:embed="rId2"/>
          <a:stretch>
            <a:fillRect/>
          </a:stretch>
        </p:blipFill>
        <p:spPr>
          <a:xfrm>
            <a:off x="963055" y="1330572"/>
            <a:ext cx="5261476" cy="5374870"/>
          </a:xfrm>
          <a:prstGeom prst="rect">
            <a:avLst/>
          </a:prstGeom>
        </p:spPr>
      </p:pic>
      <p:pic>
        <p:nvPicPr>
          <p:cNvPr id="7" name="Picture 6">
            <a:extLst>
              <a:ext uri="{FF2B5EF4-FFF2-40B4-BE49-F238E27FC236}">
                <a16:creationId xmlns:a16="http://schemas.microsoft.com/office/drawing/2014/main" id="{6AF329D8-7715-0D70-A213-A1F2195F8CCD}"/>
              </a:ext>
            </a:extLst>
          </p:cNvPr>
          <p:cNvPicPr>
            <a:picLocks noChangeAspect="1"/>
          </p:cNvPicPr>
          <p:nvPr/>
        </p:nvPicPr>
        <p:blipFill>
          <a:blip r:embed="rId3"/>
          <a:stretch>
            <a:fillRect/>
          </a:stretch>
        </p:blipFill>
        <p:spPr>
          <a:xfrm>
            <a:off x="6474241" y="1325563"/>
            <a:ext cx="5261476" cy="5383028"/>
          </a:xfrm>
          <a:prstGeom prst="rect">
            <a:avLst/>
          </a:prstGeom>
        </p:spPr>
      </p:pic>
    </p:spTree>
    <p:extLst>
      <p:ext uri="{BB962C8B-B14F-4D97-AF65-F5344CB8AC3E}">
        <p14:creationId xmlns:p14="http://schemas.microsoft.com/office/powerpoint/2010/main" val="1963845789"/>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FFFB52-FFD7-FBB0-E4AB-6045C0EC8E65}"/>
              </a:ext>
            </a:extLst>
          </p:cNvPr>
          <p:cNvSpPr>
            <a:spLocks noGrp="1"/>
          </p:cNvSpPr>
          <p:nvPr>
            <p:ph type="title"/>
          </p:nvPr>
        </p:nvSpPr>
        <p:spPr>
          <a:xfrm>
            <a:off x="838200" y="103868"/>
            <a:ext cx="10515600" cy="1325563"/>
          </a:xfrm>
        </p:spPr>
        <p:txBody>
          <a:bodyPr/>
          <a:lstStyle/>
          <a:p>
            <a:r>
              <a:rPr lang="en-US" dirty="0"/>
              <a:t>How many Roundtables should we have/year?</a:t>
            </a:r>
          </a:p>
        </p:txBody>
      </p:sp>
      <p:pic>
        <p:nvPicPr>
          <p:cNvPr id="4" name="Picture 3">
            <a:extLst>
              <a:ext uri="{FF2B5EF4-FFF2-40B4-BE49-F238E27FC236}">
                <a16:creationId xmlns:a16="http://schemas.microsoft.com/office/drawing/2014/main" id="{F77227BD-58E4-2C3C-A980-BD37BDF55BF6}"/>
              </a:ext>
            </a:extLst>
          </p:cNvPr>
          <p:cNvPicPr>
            <a:picLocks noChangeAspect="1"/>
          </p:cNvPicPr>
          <p:nvPr/>
        </p:nvPicPr>
        <p:blipFill>
          <a:blip r:embed="rId2"/>
          <a:stretch>
            <a:fillRect/>
          </a:stretch>
        </p:blipFill>
        <p:spPr>
          <a:xfrm>
            <a:off x="157597" y="2453951"/>
            <a:ext cx="6860455" cy="2230016"/>
          </a:xfrm>
          <a:prstGeom prst="rect">
            <a:avLst/>
          </a:prstGeom>
        </p:spPr>
      </p:pic>
      <p:pic>
        <p:nvPicPr>
          <p:cNvPr id="6" name="Picture 5">
            <a:extLst>
              <a:ext uri="{FF2B5EF4-FFF2-40B4-BE49-F238E27FC236}">
                <a16:creationId xmlns:a16="http://schemas.microsoft.com/office/drawing/2014/main" id="{D9FDF634-0FF0-2017-C86E-45984AE2F8DA}"/>
              </a:ext>
            </a:extLst>
          </p:cNvPr>
          <p:cNvPicPr>
            <a:picLocks noChangeAspect="1"/>
          </p:cNvPicPr>
          <p:nvPr/>
        </p:nvPicPr>
        <p:blipFill>
          <a:blip r:embed="rId3"/>
          <a:stretch>
            <a:fillRect/>
          </a:stretch>
        </p:blipFill>
        <p:spPr>
          <a:xfrm>
            <a:off x="7089422" y="1262932"/>
            <a:ext cx="4928407" cy="5115994"/>
          </a:xfrm>
          <a:prstGeom prst="rect">
            <a:avLst/>
          </a:prstGeom>
        </p:spPr>
      </p:pic>
    </p:spTree>
    <p:extLst>
      <p:ext uri="{BB962C8B-B14F-4D97-AF65-F5344CB8AC3E}">
        <p14:creationId xmlns:p14="http://schemas.microsoft.com/office/powerpoint/2010/main" val="1378475541"/>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85496-459D-5619-8A70-26BF68E0F7E8}"/>
              </a:ext>
            </a:extLst>
          </p:cNvPr>
          <p:cNvSpPr>
            <a:spLocks noGrp="1"/>
          </p:cNvSpPr>
          <p:nvPr>
            <p:ph type="title"/>
          </p:nvPr>
        </p:nvSpPr>
        <p:spPr>
          <a:xfrm>
            <a:off x="761082" y="38159"/>
            <a:ext cx="10515600" cy="1325563"/>
          </a:xfrm>
        </p:spPr>
        <p:txBody>
          <a:bodyPr/>
          <a:lstStyle/>
          <a:p>
            <a:r>
              <a:rPr lang="en-US" dirty="0"/>
              <a:t>Breakouts for Cubs and Scouts BSA?</a:t>
            </a:r>
          </a:p>
        </p:txBody>
      </p:sp>
      <p:pic>
        <p:nvPicPr>
          <p:cNvPr id="6" name="Picture 5">
            <a:extLst>
              <a:ext uri="{FF2B5EF4-FFF2-40B4-BE49-F238E27FC236}">
                <a16:creationId xmlns:a16="http://schemas.microsoft.com/office/drawing/2014/main" id="{E5FDAF0B-C9C4-E9C2-D09C-0F33BEFE0DCC}"/>
              </a:ext>
            </a:extLst>
          </p:cNvPr>
          <p:cNvPicPr>
            <a:picLocks noChangeAspect="1"/>
          </p:cNvPicPr>
          <p:nvPr/>
        </p:nvPicPr>
        <p:blipFill>
          <a:blip r:embed="rId2"/>
          <a:stretch>
            <a:fillRect/>
          </a:stretch>
        </p:blipFill>
        <p:spPr>
          <a:xfrm>
            <a:off x="283471" y="2404790"/>
            <a:ext cx="6243214" cy="2045912"/>
          </a:xfrm>
          <a:prstGeom prst="rect">
            <a:avLst/>
          </a:prstGeom>
        </p:spPr>
      </p:pic>
      <p:pic>
        <p:nvPicPr>
          <p:cNvPr id="8" name="Picture 7">
            <a:extLst>
              <a:ext uri="{FF2B5EF4-FFF2-40B4-BE49-F238E27FC236}">
                <a16:creationId xmlns:a16="http://schemas.microsoft.com/office/drawing/2014/main" id="{210F7BA9-915D-B388-65BB-B018C5F2B0EC}"/>
              </a:ext>
            </a:extLst>
          </p:cNvPr>
          <p:cNvPicPr>
            <a:picLocks noChangeAspect="1"/>
          </p:cNvPicPr>
          <p:nvPr/>
        </p:nvPicPr>
        <p:blipFill>
          <a:blip r:embed="rId3"/>
          <a:stretch>
            <a:fillRect/>
          </a:stretch>
        </p:blipFill>
        <p:spPr>
          <a:xfrm>
            <a:off x="6651868" y="1421211"/>
            <a:ext cx="4926859" cy="4876755"/>
          </a:xfrm>
          <a:prstGeom prst="rect">
            <a:avLst/>
          </a:prstGeom>
        </p:spPr>
      </p:pic>
    </p:spTree>
    <p:extLst>
      <p:ext uri="{BB962C8B-B14F-4D97-AF65-F5344CB8AC3E}">
        <p14:creationId xmlns:p14="http://schemas.microsoft.com/office/powerpoint/2010/main" val="3524023252"/>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6B643-46F5-458B-9298-0BA958A73D94}"/>
              </a:ext>
            </a:extLst>
          </p:cNvPr>
          <p:cNvSpPr>
            <a:spLocks noGrp="1"/>
          </p:cNvSpPr>
          <p:nvPr>
            <p:ph type="title"/>
          </p:nvPr>
        </p:nvSpPr>
        <p:spPr>
          <a:xfrm>
            <a:off x="838200" y="0"/>
            <a:ext cx="10515600" cy="1325563"/>
          </a:xfrm>
        </p:spPr>
        <p:txBody>
          <a:bodyPr/>
          <a:lstStyle/>
          <a:p>
            <a:r>
              <a:rPr lang="en-US" b="1" dirty="0"/>
              <a:t>Council Update</a:t>
            </a:r>
          </a:p>
        </p:txBody>
      </p:sp>
      <p:sp>
        <p:nvSpPr>
          <p:cNvPr id="3" name="Text Placeholder 2">
            <a:extLst>
              <a:ext uri="{FF2B5EF4-FFF2-40B4-BE49-F238E27FC236}">
                <a16:creationId xmlns:a16="http://schemas.microsoft.com/office/drawing/2014/main" id="{450C4601-F226-CA80-E377-7E6824521D32}"/>
              </a:ext>
            </a:extLst>
          </p:cNvPr>
          <p:cNvSpPr>
            <a:spLocks noGrp="1"/>
          </p:cNvSpPr>
          <p:nvPr>
            <p:ph type="body" sz="half" idx="1"/>
          </p:nvPr>
        </p:nvSpPr>
        <p:spPr>
          <a:xfrm>
            <a:off x="838200" y="1008030"/>
            <a:ext cx="11067288" cy="5584794"/>
          </a:xfrm>
        </p:spPr>
        <p:txBody>
          <a:bodyPr>
            <a:normAutofit fontScale="92500" lnSpcReduction="10000"/>
          </a:bodyPr>
          <a:lstStyle/>
          <a:p>
            <a:pPr>
              <a:lnSpc>
                <a:spcPct val="100000"/>
              </a:lnSpc>
              <a:spcBef>
                <a:spcPts val="0"/>
              </a:spcBef>
            </a:pPr>
            <a:r>
              <a:rPr lang="en-US" sz="2400" b="1" dirty="0">
                <a:solidFill>
                  <a:schemeClr val="tx1"/>
                </a:solidFill>
                <a:ea typeface="Times New Roman" panose="02020603050405020304" pitchFamily="18" charset="0"/>
              </a:rPr>
              <a:t>2024 National Dues </a:t>
            </a:r>
            <a:r>
              <a:rPr lang="en-US" sz="2400" dirty="0">
                <a:solidFill>
                  <a:schemeClr val="tx1"/>
                </a:solidFill>
                <a:ea typeface="Times New Roman" panose="02020603050405020304" pitchFamily="18" charset="0"/>
              </a:rPr>
              <a:t>– Update in July</a:t>
            </a:r>
          </a:p>
          <a:p>
            <a:pPr marL="0" indent="0">
              <a:lnSpc>
                <a:spcPct val="100000"/>
              </a:lnSpc>
              <a:spcBef>
                <a:spcPts val="0"/>
              </a:spcBef>
              <a:buNone/>
            </a:pPr>
            <a:endParaRPr lang="en-US" sz="2400" dirty="0">
              <a:solidFill>
                <a:schemeClr val="tx1"/>
              </a:solidFill>
              <a:ea typeface="Times New Roman" panose="02020603050405020304" pitchFamily="18" charset="0"/>
            </a:endParaRPr>
          </a:p>
          <a:p>
            <a:pPr>
              <a:lnSpc>
                <a:spcPct val="100000"/>
              </a:lnSpc>
              <a:spcBef>
                <a:spcPts val="0"/>
              </a:spcBef>
            </a:pPr>
            <a:r>
              <a:rPr lang="en-US" sz="2400" b="1" dirty="0">
                <a:solidFill>
                  <a:schemeClr val="tx1"/>
                </a:solidFill>
                <a:ea typeface="Times New Roman" panose="02020603050405020304" pitchFamily="18" charset="0"/>
              </a:rPr>
              <a:t>2024 Council Dues </a:t>
            </a:r>
            <a:r>
              <a:rPr lang="en-US" sz="2400" dirty="0">
                <a:solidFill>
                  <a:schemeClr val="tx1"/>
                </a:solidFill>
                <a:ea typeface="Times New Roman" panose="02020603050405020304" pitchFamily="18" charset="0"/>
              </a:rPr>
              <a:t>– Two listening sessions completed; update in July</a:t>
            </a:r>
          </a:p>
          <a:p>
            <a:pPr>
              <a:lnSpc>
                <a:spcPct val="100000"/>
              </a:lnSpc>
              <a:spcBef>
                <a:spcPts val="0"/>
              </a:spcBef>
            </a:pPr>
            <a:endParaRPr lang="en-US" sz="2400" dirty="0">
              <a:solidFill>
                <a:schemeClr val="tx1"/>
              </a:solidFill>
              <a:ea typeface="Times New Roman" panose="02020603050405020304" pitchFamily="18" charset="0"/>
            </a:endParaRPr>
          </a:p>
          <a:p>
            <a:pPr>
              <a:lnSpc>
                <a:spcPct val="100000"/>
              </a:lnSpc>
              <a:spcBef>
                <a:spcPts val="0"/>
              </a:spcBef>
            </a:pPr>
            <a:r>
              <a:rPr lang="en-US" sz="2400" b="1" dirty="0">
                <a:solidFill>
                  <a:schemeClr val="tx1"/>
                </a:solidFill>
                <a:ea typeface="Times New Roman" panose="02020603050405020304" pitchFamily="18" charset="0"/>
              </a:rPr>
              <a:t>Safety Moments for Summer</a:t>
            </a:r>
          </a:p>
          <a:p>
            <a:pPr lvl="1">
              <a:lnSpc>
                <a:spcPct val="100000"/>
              </a:lnSpc>
              <a:spcBef>
                <a:spcPts val="0"/>
              </a:spcBef>
            </a:pPr>
            <a:r>
              <a:rPr lang="en-US" sz="2400" dirty="0">
                <a:solidFill>
                  <a:schemeClr val="tx1"/>
                </a:solidFill>
                <a:ea typeface="Times New Roman" panose="02020603050405020304" pitchFamily="18" charset="0"/>
              </a:rPr>
              <a:t>Aquatics Safety –</a:t>
            </a:r>
            <a:r>
              <a:rPr lang="en-US" sz="2400" dirty="0">
                <a:solidFill>
                  <a:schemeClr val="tx1"/>
                </a:solidFill>
                <a:ea typeface="Times New Roman" panose="02020603050405020304" pitchFamily="18" charset="0"/>
                <a:hlinkClick r:id="rId2"/>
              </a:rPr>
              <a:t> </a:t>
            </a:r>
            <a:r>
              <a:rPr lang="en-US" sz="2400" b="1" dirty="0">
                <a:solidFill>
                  <a:schemeClr val="tx1"/>
                </a:solidFill>
                <a:ea typeface="Times New Roman" panose="02020603050405020304" pitchFamily="18" charset="0"/>
                <a:hlinkClick r:id="rId2"/>
              </a:rPr>
              <a:t>Aaron on Scouting</a:t>
            </a:r>
            <a:r>
              <a:rPr lang="en-US" sz="2400" dirty="0">
                <a:solidFill>
                  <a:schemeClr val="tx1"/>
                </a:solidFill>
                <a:ea typeface="Times New Roman" panose="02020603050405020304" pitchFamily="18" charset="0"/>
              </a:rPr>
              <a:t>; </a:t>
            </a:r>
            <a:r>
              <a:rPr lang="en-US" sz="2400" b="1" dirty="0">
                <a:solidFill>
                  <a:schemeClr val="tx1"/>
                </a:solidFill>
                <a:ea typeface="Times New Roman" panose="02020603050405020304" pitchFamily="18" charset="0"/>
                <a:hlinkClick r:id="rId3"/>
              </a:rPr>
              <a:t>Aquatics Safety the BSA Way</a:t>
            </a:r>
            <a:endParaRPr lang="en-US" sz="2400" b="1" dirty="0">
              <a:solidFill>
                <a:schemeClr val="tx1"/>
              </a:solidFill>
              <a:ea typeface="Times New Roman" panose="02020603050405020304" pitchFamily="18" charset="0"/>
            </a:endParaRPr>
          </a:p>
          <a:p>
            <a:pPr lvl="1">
              <a:lnSpc>
                <a:spcPct val="100000"/>
              </a:lnSpc>
              <a:spcBef>
                <a:spcPts val="0"/>
              </a:spcBef>
            </a:pPr>
            <a:r>
              <a:rPr lang="en-US" sz="2400" dirty="0">
                <a:solidFill>
                  <a:schemeClr val="tx1"/>
                </a:solidFill>
                <a:ea typeface="Times New Roman" panose="02020603050405020304" pitchFamily="18" charset="0"/>
              </a:rPr>
              <a:t>Lightning – </a:t>
            </a:r>
            <a:r>
              <a:rPr lang="en-US" sz="2400" b="1" dirty="0">
                <a:solidFill>
                  <a:schemeClr val="tx1"/>
                </a:solidFill>
                <a:ea typeface="Times New Roman" panose="02020603050405020304" pitchFamily="18" charset="0"/>
                <a:hlinkClick r:id="rId4"/>
              </a:rPr>
              <a:t>Weather Related Safety</a:t>
            </a:r>
            <a:r>
              <a:rPr lang="en-US" sz="2400" dirty="0">
                <a:solidFill>
                  <a:schemeClr val="tx1"/>
                </a:solidFill>
                <a:ea typeface="Times New Roman" panose="02020603050405020304" pitchFamily="18" charset="0"/>
              </a:rPr>
              <a:t>; </a:t>
            </a:r>
            <a:r>
              <a:rPr lang="en-US" sz="2400" b="1" dirty="0">
                <a:solidFill>
                  <a:schemeClr val="tx1"/>
                </a:solidFill>
                <a:ea typeface="Times New Roman" panose="02020603050405020304" pitchFamily="18" charset="0"/>
                <a:hlinkClick r:id="rId5"/>
              </a:rPr>
              <a:t>Fairfax Alerts Lightning Awareness Week</a:t>
            </a:r>
            <a:endParaRPr lang="en-US" sz="2400" b="1" dirty="0">
              <a:solidFill>
                <a:schemeClr val="tx1"/>
              </a:solidFill>
              <a:ea typeface="Times New Roman" panose="02020603050405020304" pitchFamily="18" charset="0"/>
            </a:endParaRPr>
          </a:p>
          <a:p>
            <a:pPr>
              <a:lnSpc>
                <a:spcPct val="100000"/>
              </a:lnSpc>
              <a:spcBef>
                <a:spcPts val="0"/>
              </a:spcBef>
            </a:pPr>
            <a:endParaRPr lang="en-US" sz="2400" dirty="0">
              <a:solidFill>
                <a:schemeClr val="tx1"/>
              </a:solidFill>
              <a:ea typeface="Times New Roman" panose="02020603050405020304" pitchFamily="18" charset="0"/>
            </a:endParaRPr>
          </a:p>
          <a:p>
            <a:pPr>
              <a:lnSpc>
                <a:spcPct val="100000"/>
              </a:lnSpc>
              <a:spcBef>
                <a:spcPts val="0"/>
              </a:spcBef>
            </a:pPr>
            <a:r>
              <a:rPr lang="en-US" sz="2400" b="1" dirty="0">
                <a:solidFill>
                  <a:schemeClr val="tx1"/>
                </a:solidFill>
                <a:ea typeface="Times New Roman" panose="02020603050405020304" pitchFamily="18" charset="0"/>
                <a:hlinkClick r:id="rId6"/>
              </a:rPr>
              <a:t>Outdoor Ethics Virtual Roundtable (June 14) </a:t>
            </a:r>
            <a:r>
              <a:rPr lang="en-US" sz="2400" dirty="0">
                <a:solidFill>
                  <a:schemeClr val="tx1"/>
                </a:solidFill>
                <a:ea typeface="Times New Roman" panose="02020603050405020304" pitchFamily="18" charset="0"/>
              </a:rPr>
              <a:t>- Edwin Guevara from the Maryland DNR will introduce a few apps that can be used by youth and leaders to make their outdoor experience more exciting.</a:t>
            </a:r>
          </a:p>
          <a:p>
            <a:pPr>
              <a:lnSpc>
                <a:spcPct val="100000"/>
              </a:lnSpc>
              <a:spcBef>
                <a:spcPts val="0"/>
              </a:spcBef>
            </a:pPr>
            <a:endParaRPr lang="en-US" sz="2400" dirty="0">
              <a:solidFill>
                <a:schemeClr val="tx1"/>
              </a:solidFill>
              <a:ea typeface="Times New Roman" panose="02020603050405020304" pitchFamily="18" charset="0"/>
            </a:endParaRPr>
          </a:p>
          <a:p>
            <a:pPr>
              <a:lnSpc>
                <a:spcPct val="100000"/>
              </a:lnSpc>
              <a:spcBef>
                <a:spcPts val="0"/>
              </a:spcBef>
            </a:pPr>
            <a:r>
              <a:rPr lang="en-US" sz="2400" b="1" dirty="0">
                <a:solidFill>
                  <a:schemeClr val="tx1"/>
                </a:solidFill>
                <a:ea typeface="Times New Roman" panose="02020603050405020304" pitchFamily="18" charset="0"/>
              </a:rPr>
              <a:t>VFW Post Cleanup </a:t>
            </a:r>
            <a:r>
              <a:rPr lang="en-US" sz="2400" dirty="0">
                <a:solidFill>
                  <a:schemeClr val="tx1"/>
                </a:solidFill>
                <a:ea typeface="Times New Roman" panose="02020603050405020304" pitchFamily="18" charset="0"/>
              </a:rPr>
              <a:t>- VFW Post 8469 – the Blue and Gray Post, is having a cleanup this Saturday, June 10, 9:00 am – 12 noon at 5703 Vogue Rod., Fairfax Station, VA 22039. All scouts are welcome to participate in this community service event. A sloppy Joe luncheon is planned. Please consider participating for an hour or so. Thank you. </a:t>
            </a:r>
            <a:r>
              <a:rPr lang="en-US" sz="2400" b="1" u="sng" dirty="0">
                <a:solidFill>
                  <a:srgbClr val="2409ED"/>
                </a:solidFill>
                <a:ea typeface="Times New Roman" panose="02020603050405020304" pitchFamily="18" charset="0"/>
              </a:rPr>
              <a:t>https://www.vfwpost8469.com/ https://www.facebook.com/vfw8469/ </a:t>
            </a:r>
          </a:p>
          <a:p>
            <a:pPr marL="0" indent="0">
              <a:lnSpc>
                <a:spcPct val="100000"/>
              </a:lnSpc>
              <a:spcBef>
                <a:spcPts val="0"/>
              </a:spcBef>
              <a:buNone/>
            </a:pPr>
            <a:endParaRPr lang="en-US" sz="2000" dirty="0">
              <a:solidFill>
                <a:schemeClr val="tx1"/>
              </a:solidFill>
              <a:ea typeface="Times New Roman" panose="02020603050405020304" pitchFamily="18" charset="0"/>
            </a:endParaRPr>
          </a:p>
        </p:txBody>
      </p:sp>
    </p:spTree>
    <p:extLst>
      <p:ext uri="{BB962C8B-B14F-4D97-AF65-F5344CB8AC3E}">
        <p14:creationId xmlns:p14="http://schemas.microsoft.com/office/powerpoint/2010/main" val="3143071353"/>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D03A4-BC25-EDD3-C025-2FDA2A05C8DE}"/>
              </a:ext>
            </a:extLst>
          </p:cNvPr>
          <p:cNvSpPr>
            <a:spLocks noGrp="1"/>
          </p:cNvSpPr>
          <p:nvPr>
            <p:ph type="title"/>
          </p:nvPr>
        </p:nvSpPr>
        <p:spPr>
          <a:xfrm>
            <a:off x="838200" y="66545"/>
            <a:ext cx="10515600" cy="1325563"/>
          </a:xfrm>
        </p:spPr>
        <p:txBody>
          <a:bodyPr/>
          <a:lstStyle/>
          <a:p>
            <a:r>
              <a:rPr lang="en-US" dirty="0"/>
              <a:t>Should we have panel discussions?</a:t>
            </a:r>
          </a:p>
        </p:txBody>
      </p:sp>
      <p:pic>
        <p:nvPicPr>
          <p:cNvPr id="4" name="Picture 3">
            <a:extLst>
              <a:ext uri="{FF2B5EF4-FFF2-40B4-BE49-F238E27FC236}">
                <a16:creationId xmlns:a16="http://schemas.microsoft.com/office/drawing/2014/main" id="{ED63F431-D822-66B4-2A99-4E46045A9ADD}"/>
              </a:ext>
            </a:extLst>
          </p:cNvPr>
          <p:cNvPicPr>
            <a:picLocks noChangeAspect="1"/>
          </p:cNvPicPr>
          <p:nvPr/>
        </p:nvPicPr>
        <p:blipFill>
          <a:blip r:embed="rId2"/>
          <a:stretch>
            <a:fillRect/>
          </a:stretch>
        </p:blipFill>
        <p:spPr>
          <a:xfrm>
            <a:off x="263673" y="2739776"/>
            <a:ext cx="6812351" cy="2261432"/>
          </a:xfrm>
          <a:prstGeom prst="rect">
            <a:avLst/>
          </a:prstGeom>
        </p:spPr>
      </p:pic>
      <p:pic>
        <p:nvPicPr>
          <p:cNvPr id="6" name="Picture 5">
            <a:extLst>
              <a:ext uri="{FF2B5EF4-FFF2-40B4-BE49-F238E27FC236}">
                <a16:creationId xmlns:a16="http://schemas.microsoft.com/office/drawing/2014/main" id="{B11E9BF6-4897-CC4E-E1B0-F4F7DE94B197}"/>
              </a:ext>
            </a:extLst>
          </p:cNvPr>
          <p:cNvPicPr>
            <a:picLocks noChangeAspect="1"/>
          </p:cNvPicPr>
          <p:nvPr/>
        </p:nvPicPr>
        <p:blipFill>
          <a:blip r:embed="rId3"/>
          <a:stretch>
            <a:fillRect/>
          </a:stretch>
        </p:blipFill>
        <p:spPr>
          <a:xfrm>
            <a:off x="7196428" y="1392108"/>
            <a:ext cx="4709431" cy="4741688"/>
          </a:xfrm>
          <a:prstGeom prst="rect">
            <a:avLst/>
          </a:prstGeom>
        </p:spPr>
      </p:pic>
    </p:spTree>
    <p:extLst>
      <p:ext uri="{BB962C8B-B14F-4D97-AF65-F5344CB8AC3E}">
        <p14:creationId xmlns:p14="http://schemas.microsoft.com/office/powerpoint/2010/main" val="693603732"/>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5CF57-FFFA-C96E-0E45-42107A685C17}"/>
              </a:ext>
            </a:extLst>
          </p:cNvPr>
          <p:cNvSpPr>
            <a:spLocks noGrp="1"/>
          </p:cNvSpPr>
          <p:nvPr>
            <p:ph type="title"/>
          </p:nvPr>
        </p:nvSpPr>
        <p:spPr>
          <a:xfrm>
            <a:off x="688910" y="-92075"/>
            <a:ext cx="11142306" cy="1325563"/>
          </a:xfrm>
        </p:spPr>
        <p:txBody>
          <a:bodyPr/>
          <a:lstStyle/>
          <a:p>
            <a:r>
              <a:rPr lang="en-US" dirty="0"/>
              <a:t>Willing to lead/participate in a discussion panel?</a:t>
            </a:r>
          </a:p>
        </p:txBody>
      </p:sp>
      <p:pic>
        <p:nvPicPr>
          <p:cNvPr id="6" name="Picture 5">
            <a:extLst>
              <a:ext uri="{FF2B5EF4-FFF2-40B4-BE49-F238E27FC236}">
                <a16:creationId xmlns:a16="http://schemas.microsoft.com/office/drawing/2014/main" id="{6F5774BC-4074-65E8-F4C1-C1ED2FE6A154}"/>
              </a:ext>
            </a:extLst>
          </p:cNvPr>
          <p:cNvPicPr>
            <a:picLocks noChangeAspect="1"/>
          </p:cNvPicPr>
          <p:nvPr/>
        </p:nvPicPr>
        <p:blipFill>
          <a:blip r:embed="rId2"/>
          <a:stretch>
            <a:fillRect/>
          </a:stretch>
        </p:blipFill>
        <p:spPr>
          <a:xfrm>
            <a:off x="202890" y="2209630"/>
            <a:ext cx="6572483" cy="1778476"/>
          </a:xfrm>
          <a:prstGeom prst="rect">
            <a:avLst/>
          </a:prstGeom>
        </p:spPr>
      </p:pic>
      <p:pic>
        <p:nvPicPr>
          <p:cNvPr id="10" name="Picture 9">
            <a:extLst>
              <a:ext uri="{FF2B5EF4-FFF2-40B4-BE49-F238E27FC236}">
                <a16:creationId xmlns:a16="http://schemas.microsoft.com/office/drawing/2014/main" id="{68A67E5F-120C-147A-6566-E5EFEFA831AB}"/>
              </a:ext>
            </a:extLst>
          </p:cNvPr>
          <p:cNvPicPr>
            <a:picLocks noChangeAspect="1"/>
          </p:cNvPicPr>
          <p:nvPr/>
        </p:nvPicPr>
        <p:blipFill>
          <a:blip r:embed="rId3"/>
          <a:stretch>
            <a:fillRect/>
          </a:stretch>
        </p:blipFill>
        <p:spPr>
          <a:xfrm>
            <a:off x="7029422" y="1442760"/>
            <a:ext cx="4801794" cy="4641198"/>
          </a:xfrm>
          <a:prstGeom prst="rect">
            <a:avLst/>
          </a:prstGeom>
        </p:spPr>
      </p:pic>
    </p:spTree>
    <p:extLst>
      <p:ext uri="{BB962C8B-B14F-4D97-AF65-F5344CB8AC3E}">
        <p14:creationId xmlns:p14="http://schemas.microsoft.com/office/powerpoint/2010/main" val="2501546308"/>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10931-0F0E-3334-E43E-3E7C29753747}"/>
              </a:ext>
            </a:extLst>
          </p:cNvPr>
          <p:cNvSpPr>
            <a:spLocks noGrp="1"/>
          </p:cNvSpPr>
          <p:nvPr>
            <p:ph type="title"/>
          </p:nvPr>
        </p:nvSpPr>
        <p:spPr>
          <a:xfrm>
            <a:off x="838200" y="0"/>
            <a:ext cx="10515600" cy="1325563"/>
          </a:xfrm>
        </p:spPr>
        <p:txBody>
          <a:bodyPr/>
          <a:lstStyle/>
          <a:p>
            <a:r>
              <a:rPr lang="en-US" dirty="0"/>
              <a:t>Should we set aside time for unit updates?</a:t>
            </a:r>
          </a:p>
        </p:txBody>
      </p:sp>
      <p:pic>
        <p:nvPicPr>
          <p:cNvPr id="4" name="Picture 3">
            <a:extLst>
              <a:ext uri="{FF2B5EF4-FFF2-40B4-BE49-F238E27FC236}">
                <a16:creationId xmlns:a16="http://schemas.microsoft.com/office/drawing/2014/main" id="{F948CC82-59BB-236D-2C74-D35EA2525BAA}"/>
              </a:ext>
            </a:extLst>
          </p:cNvPr>
          <p:cNvPicPr>
            <a:picLocks noChangeAspect="1"/>
          </p:cNvPicPr>
          <p:nvPr/>
        </p:nvPicPr>
        <p:blipFill>
          <a:blip r:embed="rId2"/>
          <a:stretch>
            <a:fillRect/>
          </a:stretch>
        </p:blipFill>
        <p:spPr>
          <a:xfrm>
            <a:off x="233384" y="2576393"/>
            <a:ext cx="6649378" cy="1705213"/>
          </a:xfrm>
          <a:prstGeom prst="rect">
            <a:avLst/>
          </a:prstGeom>
        </p:spPr>
      </p:pic>
      <p:pic>
        <p:nvPicPr>
          <p:cNvPr id="8" name="Picture 7">
            <a:extLst>
              <a:ext uri="{FF2B5EF4-FFF2-40B4-BE49-F238E27FC236}">
                <a16:creationId xmlns:a16="http://schemas.microsoft.com/office/drawing/2014/main" id="{4272EB35-AC90-A7CF-A348-8EA63EA1B03F}"/>
              </a:ext>
            </a:extLst>
          </p:cNvPr>
          <p:cNvPicPr>
            <a:picLocks noChangeAspect="1"/>
          </p:cNvPicPr>
          <p:nvPr/>
        </p:nvPicPr>
        <p:blipFill>
          <a:blip r:embed="rId3"/>
          <a:stretch>
            <a:fillRect/>
          </a:stretch>
        </p:blipFill>
        <p:spPr>
          <a:xfrm>
            <a:off x="7052098" y="1217843"/>
            <a:ext cx="4906518" cy="4821631"/>
          </a:xfrm>
          <a:prstGeom prst="rect">
            <a:avLst/>
          </a:prstGeom>
        </p:spPr>
      </p:pic>
    </p:spTree>
    <p:extLst>
      <p:ext uri="{BB962C8B-B14F-4D97-AF65-F5344CB8AC3E}">
        <p14:creationId xmlns:p14="http://schemas.microsoft.com/office/powerpoint/2010/main" val="117469618"/>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49CD80-179D-A4CF-9B1C-061FFC9D99A4}"/>
              </a:ext>
            </a:extLst>
          </p:cNvPr>
          <p:cNvSpPr>
            <a:spLocks noGrp="1"/>
          </p:cNvSpPr>
          <p:nvPr>
            <p:ph type="title"/>
          </p:nvPr>
        </p:nvSpPr>
        <p:spPr>
          <a:xfrm>
            <a:off x="838200" y="-92075"/>
            <a:ext cx="10515600" cy="1325563"/>
          </a:xfrm>
        </p:spPr>
        <p:txBody>
          <a:bodyPr/>
          <a:lstStyle/>
          <a:p>
            <a:r>
              <a:rPr lang="en-US" dirty="0"/>
              <a:t>Upcoming community activities slide useful?</a:t>
            </a:r>
          </a:p>
        </p:txBody>
      </p:sp>
      <p:pic>
        <p:nvPicPr>
          <p:cNvPr id="4" name="Picture 3">
            <a:extLst>
              <a:ext uri="{FF2B5EF4-FFF2-40B4-BE49-F238E27FC236}">
                <a16:creationId xmlns:a16="http://schemas.microsoft.com/office/drawing/2014/main" id="{99227CE4-7D4D-8659-B4C8-9106F483E6B6}"/>
              </a:ext>
            </a:extLst>
          </p:cNvPr>
          <p:cNvPicPr>
            <a:picLocks noChangeAspect="1"/>
          </p:cNvPicPr>
          <p:nvPr/>
        </p:nvPicPr>
        <p:blipFill>
          <a:blip r:embed="rId2"/>
          <a:stretch>
            <a:fillRect/>
          </a:stretch>
        </p:blipFill>
        <p:spPr>
          <a:xfrm>
            <a:off x="322319" y="2585920"/>
            <a:ext cx="6620799" cy="1686160"/>
          </a:xfrm>
          <a:prstGeom prst="rect">
            <a:avLst/>
          </a:prstGeom>
        </p:spPr>
      </p:pic>
      <p:pic>
        <p:nvPicPr>
          <p:cNvPr id="8" name="Picture 7">
            <a:extLst>
              <a:ext uri="{FF2B5EF4-FFF2-40B4-BE49-F238E27FC236}">
                <a16:creationId xmlns:a16="http://schemas.microsoft.com/office/drawing/2014/main" id="{608A4A3A-3507-4B93-BD71-C2B099F9C441}"/>
              </a:ext>
            </a:extLst>
          </p:cNvPr>
          <p:cNvPicPr>
            <a:picLocks noChangeAspect="1"/>
          </p:cNvPicPr>
          <p:nvPr/>
        </p:nvPicPr>
        <p:blipFill>
          <a:blip r:embed="rId3"/>
          <a:stretch>
            <a:fillRect/>
          </a:stretch>
        </p:blipFill>
        <p:spPr>
          <a:xfrm>
            <a:off x="7238906" y="1518971"/>
            <a:ext cx="4630775" cy="4663044"/>
          </a:xfrm>
          <a:prstGeom prst="rect">
            <a:avLst/>
          </a:prstGeom>
        </p:spPr>
      </p:pic>
    </p:spTree>
    <p:extLst>
      <p:ext uri="{BB962C8B-B14F-4D97-AF65-F5344CB8AC3E}">
        <p14:creationId xmlns:p14="http://schemas.microsoft.com/office/powerpoint/2010/main" val="2240254038"/>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120AF-8366-4D70-E60E-72E95A37FBE8}"/>
              </a:ext>
            </a:extLst>
          </p:cNvPr>
          <p:cNvSpPr>
            <a:spLocks noGrp="1"/>
          </p:cNvSpPr>
          <p:nvPr>
            <p:ph type="title"/>
          </p:nvPr>
        </p:nvSpPr>
        <p:spPr>
          <a:xfrm>
            <a:off x="838200" y="0"/>
            <a:ext cx="10515600" cy="1325563"/>
          </a:xfrm>
        </p:spPr>
        <p:txBody>
          <a:bodyPr/>
          <a:lstStyle/>
          <a:p>
            <a:r>
              <a:rPr lang="en-US" dirty="0"/>
              <a:t>Having minutes/slides available useful?</a:t>
            </a:r>
          </a:p>
        </p:txBody>
      </p:sp>
      <p:pic>
        <p:nvPicPr>
          <p:cNvPr id="4" name="Picture 3">
            <a:extLst>
              <a:ext uri="{FF2B5EF4-FFF2-40B4-BE49-F238E27FC236}">
                <a16:creationId xmlns:a16="http://schemas.microsoft.com/office/drawing/2014/main" id="{6E000097-A51A-157A-796D-DF69DA2B7F00}"/>
              </a:ext>
            </a:extLst>
          </p:cNvPr>
          <p:cNvPicPr>
            <a:picLocks noChangeAspect="1"/>
          </p:cNvPicPr>
          <p:nvPr/>
        </p:nvPicPr>
        <p:blipFill>
          <a:blip r:embed="rId2"/>
          <a:stretch>
            <a:fillRect/>
          </a:stretch>
        </p:blipFill>
        <p:spPr>
          <a:xfrm>
            <a:off x="201217" y="2436304"/>
            <a:ext cx="6601746" cy="2172003"/>
          </a:xfrm>
          <a:prstGeom prst="rect">
            <a:avLst/>
          </a:prstGeom>
        </p:spPr>
      </p:pic>
      <p:pic>
        <p:nvPicPr>
          <p:cNvPr id="6" name="Picture 5">
            <a:extLst>
              <a:ext uri="{FF2B5EF4-FFF2-40B4-BE49-F238E27FC236}">
                <a16:creationId xmlns:a16="http://schemas.microsoft.com/office/drawing/2014/main" id="{E7945845-60A9-B6AF-6460-F6EF29501B1B}"/>
              </a:ext>
            </a:extLst>
          </p:cNvPr>
          <p:cNvPicPr>
            <a:picLocks noChangeAspect="1"/>
          </p:cNvPicPr>
          <p:nvPr/>
        </p:nvPicPr>
        <p:blipFill>
          <a:blip r:embed="rId3"/>
          <a:stretch>
            <a:fillRect/>
          </a:stretch>
        </p:blipFill>
        <p:spPr>
          <a:xfrm>
            <a:off x="6967535" y="1460245"/>
            <a:ext cx="4901004" cy="4751482"/>
          </a:xfrm>
          <a:prstGeom prst="rect">
            <a:avLst/>
          </a:prstGeom>
        </p:spPr>
      </p:pic>
    </p:spTree>
    <p:extLst>
      <p:ext uri="{BB962C8B-B14F-4D97-AF65-F5344CB8AC3E}">
        <p14:creationId xmlns:p14="http://schemas.microsoft.com/office/powerpoint/2010/main" val="3417040381"/>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E1BC9-4037-0C67-E6F5-B05EF9656F54}"/>
              </a:ext>
            </a:extLst>
          </p:cNvPr>
          <p:cNvSpPr>
            <a:spLocks noGrp="1"/>
          </p:cNvSpPr>
          <p:nvPr>
            <p:ph type="title"/>
          </p:nvPr>
        </p:nvSpPr>
        <p:spPr>
          <a:xfrm>
            <a:off x="838200" y="0"/>
            <a:ext cx="10515600" cy="1325563"/>
          </a:xfrm>
        </p:spPr>
        <p:txBody>
          <a:bodyPr/>
          <a:lstStyle/>
          <a:p>
            <a:r>
              <a:rPr lang="en-US" dirty="0"/>
              <a:t>Become a Roundtable Commissioner?</a:t>
            </a:r>
          </a:p>
        </p:txBody>
      </p:sp>
      <p:pic>
        <p:nvPicPr>
          <p:cNvPr id="6" name="Picture 5">
            <a:extLst>
              <a:ext uri="{FF2B5EF4-FFF2-40B4-BE49-F238E27FC236}">
                <a16:creationId xmlns:a16="http://schemas.microsoft.com/office/drawing/2014/main" id="{FA5101F9-6A1B-30A8-49B4-0E3CF22FADF2}"/>
              </a:ext>
            </a:extLst>
          </p:cNvPr>
          <p:cNvPicPr>
            <a:picLocks noChangeAspect="1"/>
          </p:cNvPicPr>
          <p:nvPr/>
        </p:nvPicPr>
        <p:blipFill>
          <a:blip r:embed="rId2"/>
          <a:stretch>
            <a:fillRect/>
          </a:stretch>
        </p:blipFill>
        <p:spPr>
          <a:xfrm>
            <a:off x="415625" y="3014604"/>
            <a:ext cx="6069152" cy="828791"/>
          </a:xfrm>
          <a:prstGeom prst="rect">
            <a:avLst/>
          </a:prstGeom>
        </p:spPr>
      </p:pic>
      <p:pic>
        <p:nvPicPr>
          <p:cNvPr id="8" name="Picture 7">
            <a:extLst>
              <a:ext uri="{FF2B5EF4-FFF2-40B4-BE49-F238E27FC236}">
                <a16:creationId xmlns:a16="http://schemas.microsoft.com/office/drawing/2014/main" id="{93A5CF2D-1D75-EDEB-3E27-17540509166C}"/>
              </a:ext>
            </a:extLst>
          </p:cNvPr>
          <p:cNvPicPr>
            <a:picLocks noChangeAspect="1"/>
          </p:cNvPicPr>
          <p:nvPr/>
        </p:nvPicPr>
        <p:blipFill>
          <a:blip r:embed="rId3"/>
          <a:stretch>
            <a:fillRect/>
          </a:stretch>
        </p:blipFill>
        <p:spPr>
          <a:xfrm>
            <a:off x="6934584" y="1325563"/>
            <a:ext cx="4916435" cy="4767952"/>
          </a:xfrm>
          <a:prstGeom prst="rect">
            <a:avLst/>
          </a:prstGeom>
        </p:spPr>
      </p:pic>
      <p:pic>
        <p:nvPicPr>
          <p:cNvPr id="10" name="Picture 9">
            <a:extLst>
              <a:ext uri="{FF2B5EF4-FFF2-40B4-BE49-F238E27FC236}">
                <a16:creationId xmlns:a16="http://schemas.microsoft.com/office/drawing/2014/main" id="{6992AB4B-131E-E5B8-E168-86DA7B437AC1}"/>
              </a:ext>
            </a:extLst>
          </p:cNvPr>
          <p:cNvPicPr>
            <a:picLocks noChangeAspect="1"/>
          </p:cNvPicPr>
          <p:nvPr/>
        </p:nvPicPr>
        <p:blipFill>
          <a:blip r:embed="rId4"/>
          <a:stretch>
            <a:fillRect/>
          </a:stretch>
        </p:blipFill>
        <p:spPr>
          <a:xfrm>
            <a:off x="415626" y="3843395"/>
            <a:ext cx="6069152" cy="295316"/>
          </a:xfrm>
          <a:prstGeom prst="rect">
            <a:avLst/>
          </a:prstGeom>
        </p:spPr>
      </p:pic>
    </p:spTree>
    <p:extLst>
      <p:ext uri="{BB962C8B-B14F-4D97-AF65-F5344CB8AC3E}">
        <p14:creationId xmlns:p14="http://schemas.microsoft.com/office/powerpoint/2010/main" val="2539581205"/>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6F2B33-3618-3AFC-5D79-D1979BB644D1}"/>
              </a:ext>
            </a:extLst>
          </p:cNvPr>
          <p:cNvSpPr>
            <a:spLocks noGrp="1"/>
          </p:cNvSpPr>
          <p:nvPr>
            <p:ph type="title"/>
          </p:nvPr>
        </p:nvSpPr>
        <p:spPr>
          <a:xfrm>
            <a:off x="838200" y="-48837"/>
            <a:ext cx="10515600" cy="1325563"/>
          </a:xfrm>
        </p:spPr>
        <p:txBody>
          <a:bodyPr/>
          <a:lstStyle/>
          <a:p>
            <a:r>
              <a:rPr lang="en-US" dirty="0"/>
              <a:t>Willing to develop/present topic?</a:t>
            </a:r>
          </a:p>
        </p:txBody>
      </p:sp>
      <p:pic>
        <p:nvPicPr>
          <p:cNvPr id="4" name="Picture 3">
            <a:extLst>
              <a:ext uri="{FF2B5EF4-FFF2-40B4-BE49-F238E27FC236}">
                <a16:creationId xmlns:a16="http://schemas.microsoft.com/office/drawing/2014/main" id="{F462A59A-90CB-4EF3-B4B2-60163A75BA4B}"/>
              </a:ext>
            </a:extLst>
          </p:cNvPr>
          <p:cNvPicPr>
            <a:picLocks noChangeAspect="1"/>
          </p:cNvPicPr>
          <p:nvPr/>
        </p:nvPicPr>
        <p:blipFill>
          <a:blip r:embed="rId2"/>
          <a:stretch>
            <a:fillRect/>
          </a:stretch>
        </p:blipFill>
        <p:spPr>
          <a:xfrm>
            <a:off x="233776" y="2856050"/>
            <a:ext cx="6611273" cy="1276528"/>
          </a:xfrm>
          <a:prstGeom prst="rect">
            <a:avLst/>
          </a:prstGeom>
        </p:spPr>
      </p:pic>
      <p:pic>
        <p:nvPicPr>
          <p:cNvPr id="6" name="Picture 5">
            <a:extLst>
              <a:ext uri="{FF2B5EF4-FFF2-40B4-BE49-F238E27FC236}">
                <a16:creationId xmlns:a16="http://schemas.microsoft.com/office/drawing/2014/main" id="{112D6F7B-FDD7-E5F9-0211-3012DF6B23AD}"/>
              </a:ext>
            </a:extLst>
          </p:cNvPr>
          <p:cNvPicPr>
            <a:picLocks noChangeAspect="1"/>
          </p:cNvPicPr>
          <p:nvPr/>
        </p:nvPicPr>
        <p:blipFill>
          <a:blip r:embed="rId3"/>
          <a:stretch>
            <a:fillRect/>
          </a:stretch>
        </p:blipFill>
        <p:spPr>
          <a:xfrm>
            <a:off x="7278349" y="1326794"/>
            <a:ext cx="4679875" cy="4917261"/>
          </a:xfrm>
          <a:prstGeom prst="rect">
            <a:avLst/>
          </a:prstGeom>
        </p:spPr>
      </p:pic>
    </p:spTree>
    <p:extLst>
      <p:ext uri="{BB962C8B-B14F-4D97-AF65-F5344CB8AC3E}">
        <p14:creationId xmlns:p14="http://schemas.microsoft.com/office/powerpoint/2010/main" val="998656064"/>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DCA5C2-4660-4302-B621-5A3B6E0E96B2}"/>
              </a:ext>
            </a:extLst>
          </p:cNvPr>
          <p:cNvSpPr>
            <a:spLocks noGrp="1"/>
          </p:cNvSpPr>
          <p:nvPr>
            <p:ph type="title"/>
          </p:nvPr>
        </p:nvSpPr>
        <p:spPr>
          <a:xfrm>
            <a:off x="838200" y="0"/>
            <a:ext cx="10515600" cy="1325563"/>
          </a:xfrm>
        </p:spPr>
        <p:txBody>
          <a:bodyPr/>
          <a:lstStyle/>
          <a:p>
            <a:r>
              <a:rPr lang="en-US" dirty="0"/>
              <a:t>Bring someone from your unit and introduce?</a:t>
            </a:r>
          </a:p>
        </p:txBody>
      </p:sp>
      <p:pic>
        <p:nvPicPr>
          <p:cNvPr id="4" name="Picture 3">
            <a:extLst>
              <a:ext uri="{FF2B5EF4-FFF2-40B4-BE49-F238E27FC236}">
                <a16:creationId xmlns:a16="http://schemas.microsoft.com/office/drawing/2014/main" id="{65D1690E-9DD4-872D-75F1-D47BF767A992}"/>
              </a:ext>
            </a:extLst>
          </p:cNvPr>
          <p:cNvPicPr>
            <a:picLocks noChangeAspect="1"/>
          </p:cNvPicPr>
          <p:nvPr/>
        </p:nvPicPr>
        <p:blipFill>
          <a:blip r:embed="rId2"/>
          <a:stretch>
            <a:fillRect/>
          </a:stretch>
        </p:blipFill>
        <p:spPr>
          <a:xfrm>
            <a:off x="303462" y="2805025"/>
            <a:ext cx="6639852" cy="1247949"/>
          </a:xfrm>
          <a:prstGeom prst="rect">
            <a:avLst/>
          </a:prstGeom>
        </p:spPr>
      </p:pic>
      <p:pic>
        <p:nvPicPr>
          <p:cNvPr id="6" name="Picture 5">
            <a:extLst>
              <a:ext uri="{FF2B5EF4-FFF2-40B4-BE49-F238E27FC236}">
                <a16:creationId xmlns:a16="http://schemas.microsoft.com/office/drawing/2014/main" id="{575070FD-695B-269A-F29B-82D8B906F94F}"/>
              </a:ext>
            </a:extLst>
          </p:cNvPr>
          <p:cNvPicPr>
            <a:picLocks noChangeAspect="1"/>
          </p:cNvPicPr>
          <p:nvPr/>
        </p:nvPicPr>
        <p:blipFill>
          <a:blip r:embed="rId3"/>
          <a:stretch>
            <a:fillRect/>
          </a:stretch>
        </p:blipFill>
        <p:spPr>
          <a:xfrm>
            <a:off x="7234926" y="1562686"/>
            <a:ext cx="4653612" cy="4786573"/>
          </a:xfrm>
          <a:prstGeom prst="rect">
            <a:avLst/>
          </a:prstGeom>
        </p:spPr>
      </p:pic>
    </p:spTree>
    <p:extLst>
      <p:ext uri="{BB962C8B-B14F-4D97-AF65-F5344CB8AC3E}">
        <p14:creationId xmlns:p14="http://schemas.microsoft.com/office/powerpoint/2010/main" val="3681424231"/>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05085-F0F4-45DF-9041-9CA095B34938}"/>
              </a:ext>
            </a:extLst>
          </p:cNvPr>
          <p:cNvSpPr>
            <a:spLocks noGrp="1"/>
          </p:cNvSpPr>
          <p:nvPr>
            <p:ph type="title"/>
          </p:nvPr>
        </p:nvSpPr>
        <p:spPr>
          <a:xfrm>
            <a:off x="752670" y="-271204"/>
            <a:ext cx="10515600" cy="1325563"/>
          </a:xfrm>
        </p:spPr>
        <p:txBody>
          <a:bodyPr/>
          <a:lstStyle/>
          <a:p>
            <a:r>
              <a:rPr lang="en-US" dirty="0"/>
              <a:t>Bring in outside speaker (quarterly)?</a:t>
            </a:r>
          </a:p>
        </p:txBody>
      </p:sp>
      <p:sp>
        <p:nvSpPr>
          <p:cNvPr id="3" name="TextBox 2">
            <a:extLst>
              <a:ext uri="{FF2B5EF4-FFF2-40B4-BE49-F238E27FC236}">
                <a16:creationId xmlns:a16="http://schemas.microsoft.com/office/drawing/2014/main" id="{1BADA7F4-5831-547D-7330-08F90EE7390F}"/>
              </a:ext>
            </a:extLst>
          </p:cNvPr>
          <p:cNvSpPr txBox="1"/>
          <p:nvPr/>
        </p:nvSpPr>
        <p:spPr>
          <a:xfrm>
            <a:off x="923730" y="737117"/>
            <a:ext cx="7333096" cy="646330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1800" b="0" i="0" u="none" strike="noStrike" cap="none" spc="0" normalizeH="0" baseline="0" dirty="0">
                <a:ln>
                  <a:noFill/>
                </a:ln>
                <a:solidFill>
                  <a:srgbClr val="000000"/>
                </a:solidFill>
                <a:effectLst/>
                <a:uFillTx/>
                <a:latin typeface="+mj-lt"/>
                <a:ea typeface="+mj-ea"/>
                <a:cs typeface="+mj-cs"/>
                <a:sym typeface="Calibri"/>
              </a:rPr>
              <a:t>Developing Leadership/leadership stories</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1800" b="0" i="0" u="none" strike="noStrike" cap="none" spc="0" normalizeH="0" baseline="0" dirty="0">
                <a:ln>
                  <a:noFill/>
                </a:ln>
                <a:solidFill>
                  <a:srgbClr val="000000"/>
                </a:solidFill>
                <a:effectLst/>
                <a:uFillTx/>
                <a:latin typeface="+mj-lt"/>
                <a:ea typeface="+mj-ea"/>
                <a:cs typeface="+mj-cs"/>
                <a:sym typeface="Calibri"/>
              </a:rPr>
              <a:t>Success stories – fund raising, recruitment, volunteers, cub program</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en-US" dirty="0"/>
              <a:t>Effective communication and team building</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1800" b="0" i="0" u="none" strike="noStrike" cap="none" spc="0" normalizeH="0" baseline="0" dirty="0">
                <a:ln>
                  <a:noFill/>
                </a:ln>
                <a:solidFill>
                  <a:srgbClr val="000000"/>
                </a:solidFill>
                <a:effectLst/>
                <a:uFillTx/>
                <a:latin typeface="+mj-lt"/>
                <a:ea typeface="+mj-ea"/>
                <a:cs typeface="+mj-cs"/>
                <a:sym typeface="Calibri"/>
              </a:rPr>
              <a:t>In-unit youth training – we are all rebuilding after the pandemic</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en-US" dirty="0"/>
              <a:t>High adventure options</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en-US" dirty="0"/>
              <a:t>Unique opportunities for scouts, recruiting, fund raising, and training </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en-US" dirty="0"/>
              <a:t>Kids development</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1800" b="0" i="0" u="none" strike="noStrike" cap="none" spc="0" normalizeH="0" baseline="0" dirty="0">
                <a:ln>
                  <a:noFill/>
                </a:ln>
                <a:solidFill>
                  <a:srgbClr val="000000"/>
                </a:solidFill>
                <a:effectLst/>
                <a:uFillTx/>
                <a:latin typeface="+mj-lt"/>
                <a:ea typeface="+mj-ea"/>
                <a:cs typeface="+mj-cs"/>
                <a:sym typeface="Calibri"/>
              </a:rPr>
              <a:t>Outdoor/Camping activities and great sites/unique HA activities</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en-US" dirty="0"/>
              <a:t>Cub camping places and getting approval</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en-US" dirty="0"/>
              <a:t>Youth Mental Health courses available locally</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1800" b="0" i="0" u="none" strike="noStrike" cap="none" spc="0" normalizeH="0" baseline="0" dirty="0">
                <a:ln>
                  <a:noFill/>
                </a:ln>
                <a:solidFill>
                  <a:srgbClr val="000000"/>
                </a:solidFill>
                <a:effectLst/>
                <a:uFillTx/>
                <a:latin typeface="+mj-lt"/>
                <a:ea typeface="+mj-ea"/>
                <a:cs typeface="+mj-cs"/>
                <a:sym typeface="Calibri"/>
              </a:rPr>
              <a:t>Local o</a:t>
            </a:r>
            <a:r>
              <a:rPr lang="en-US" dirty="0"/>
              <a:t>rganizations that have activities/programs/opportunities for scouts</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1800" b="0" i="0" u="none" strike="noStrike" cap="none" spc="0" normalizeH="0" baseline="0" dirty="0">
                <a:ln>
                  <a:noFill/>
                </a:ln>
                <a:solidFill>
                  <a:srgbClr val="000000"/>
                </a:solidFill>
                <a:effectLst/>
                <a:uFillTx/>
                <a:latin typeface="+mj-lt"/>
                <a:ea typeface="+mj-ea"/>
                <a:cs typeface="+mj-cs"/>
                <a:sym typeface="Calibri"/>
              </a:rPr>
              <a:t>Local </a:t>
            </a:r>
            <a:r>
              <a:rPr lang="en-US" dirty="0"/>
              <a:t>experts in topics pertinent to scouting program (e.g., Conservation)</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1800" b="0" i="0" u="none" strike="noStrike" cap="none" spc="0" normalizeH="0" baseline="0" dirty="0">
                <a:ln>
                  <a:noFill/>
                </a:ln>
                <a:solidFill>
                  <a:srgbClr val="000000"/>
                </a:solidFill>
                <a:effectLst/>
                <a:uFillTx/>
                <a:latin typeface="+mj-lt"/>
                <a:ea typeface="+mj-ea"/>
                <a:cs typeface="+mj-cs"/>
                <a:sym typeface="Calibri"/>
              </a:rPr>
              <a:t>Adventures/inspiring service projects</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en-US" dirty="0"/>
              <a:t>Specific options to expand the scouting experience beyond NCAC</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1800" b="0" i="0" u="none" strike="noStrike" cap="none" spc="0" normalizeH="0" baseline="0" dirty="0">
                <a:ln>
                  <a:noFill/>
                </a:ln>
                <a:solidFill>
                  <a:srgbClr val="000000"/>
                </a:solidFill>
                <a:effectLst/>
                <a:uFillTx/>
                <a:latin typeface="+mj-lt"/>
                <a:ea typeface="+mj-ea"/>
                <a:cs typeface="+mj-cs"/>
                <a:sym typeface="Calibri"/>
              </a:rPr>
              <a:t>Programming that is not currently part of the unit planning</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en-US" dirty="0"/>
              <a:t>Discussions related to transition from Cubs to Scouts BSA </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1800" b="0" i="0" u="none" strike="noStrike" cap="none" spc="0" normalizeH="0" baseline="0" dirty="0">
                <a:ln>
                  <a:noFill/>
                </a:ln>
                <a:solidFill>
                  <a:srgbClr val="000000"/>
                </a:solidFill>
                <a:effectLst/>
                <a:uFillTx/>
                <a:latin typeface="+mj-lt"/>
                <a:ea typeface="+mj-ea"/>
                <a:cs typeface="+mj-cs"/>
                <a:sym typeface="Calibri"/>
              </a:rPr>
              <a:t>Discussion</a:t>
            </a:r>
            <a:r>
              <a:rPr lang="en-US" dirty="0"/>
              <a:t>s related to issues as scouts age through the program</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1800" b="0" i="0" u="none" strike="noStrike" cap="none" spc="0" normalizeH="0" baseline="0" dirty="0">
                <a:ln>
                  <a:noFill/>
                </a:ln>
                <a:solidFill>
                  <a:srgbClr val="000000"/>
                </a:solidFill>
                <a:effectLst/>
                <a:uFillTx/>
                <a:latin typeface="+mj-lt"/>
                <a:ea typeface="+mj-ea"/>
                <a:cs typeface="+mj-cs"/>
                <a:sym typeface="Calibri"/>
              </a:rPr>
              <a:t>Recruiting</a:t>
            </a:r>
            <a:r>
              <a:rPr lang="en-US" dirty="0"/>
              <a:t>, membership and how to reach non-traditional youth</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1800" b="0" i="0" u="none" strike="noStrike" cap="none" spc="0" normalizeH="0" baseline="0" dirty="0">
                <a:ln>
                  <a:noFill/>
                </a:ln>
                <a:solidFill>
                  <a:srgbClr val="000000"/>
                </a:solidFill>
                <a:effectLst/>
                <a:uFillTx/>
                <a:latin typeface="+mj-lt"/>
                <a:ea typeface="+mj-ea"/>
                <a:cs typeface="+mj-cs"/>
                <a:sym typeface="Calibri"/>
              </a:rPr>
              <a:t>How to </a:t>
            </a:r>
            <a:r>
              <a:rPr lang="en-US" dirty="0"/>
              <a:t>better publicize activities</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en-US" dirty="0"/>
              <a:t>STEM opportunities</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en-US" dirty="0"/>
              <a:t>Backpacking, paddle, climbing and biking locations; program support</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en-US" dirty="0"/>
              <a:t>Eagle Scout project opportunities and fund raising alternatives</a:t>
            </a:r>
          </a:p>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j-lt"/>
              <a:ea typeface="+mj-ea"/>
              <a:cs typeface="+mj-cs"/>
              <a:sym typeface="Calibri"/>
            </a:endParaRPr>
          </a:p>
        </p:txBody>
      </p:sp>
    </p:spTree>
    <p:extLst>
      <p:ext uri="{BB962C8B-B14F-4D97-AF65-F5344CB8AC3E}">
        <p14:creationId xmlns:p14="http://schemas.microsoft.com/office/powerpoint/2010/main" val="2860019015"/>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15D65-885D-52D3-1B09-BCEE9E50BE5C}"/>
              </a:ext>
            </a:extLst>
          </p:cNvPr>
          <p:cNvSpPr>
            <a:spLocks noGrp="1"/>
          </p:cNvSpPr>
          <p:nvPr>
            <p:ph type="title"/>
          </p:nvPr>
        </p:nvSpPr>
        <p:spPr>
          <a:xfrm>
            <a:off x="838200" y="-82744"/>
            <a:ext cx="10515600" cy="1325563"/>
          </a:xfrm>
        </p:spPr>
        <p:txBody>
          <a:bodyPr/>
          <a:lstStyle/>
          <a:p>
            <a:r>
              <a:rPr lang="en-US" dirty="0"/>
              <a:t>Other Comments?</a:t>
            </a:r>
          </a:p>
        </p:txBody>
      </p:sp>
      <p:sp>
        <p:nvSpPr>
          <p:cNvPr id="3" name="TextBox 2">
            <a:extLst>
              <a:ext uri="{FF2B5EF4-FFF2-40B4-BE49-F238E27FC236}">
                <a16:creationId xmlns:a16="http://schemas.microsoft.com/office/drawing/2014/main" id="{E740BE4C-3CF4-6900-958F-0E314081672E}"/>
              </a:ext>
            </a:extLst>
          </p:cNvPr>
          <p:cNvSpPr txBox="1"/>
          <p:nvPr/>
        </p:nvSpPr>
        <p:spPr>
          <a:xfrm>
            <a:off x="838200" y="942392"/>
            <a:ext cx="10133045" cy="553997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en-US" sz="2400" dirty="0"/>
              <a:t>Make the Calendar items a pre-read or handout.</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2400" b="0" i="0" u="none" strike="noStrike" cap="none" spc="0" normalizeH="0" baseline="0" dirty="0">
                <a:ln>
                  <a:noFill/>
                </a:ln>
                <a:solidFill>
                  <a:srgbClr val="000000"/>
                </a:solidFill>
                <a:effectLst/>
                <a:uFillTx/>
                <a:latin typeface="+mj-lt"/>
                <a:ea typeface="+mj-ea"/>
                <a:cs typeface="+mj-cs"/>
                <a:sym typeface="Calibri"/>
              </a:rPr>
              <a:t>De-emphasize information transmission and focus on comradery</a:t>
            </a:r>
          </a:p>
          <a:p>
            <a:pPr marL="285750" indent="-285750">
              <a:buFont typeface="Arial" panose="020B0604020202020204" pitchFamily="34" charset="0"/>
              <a:buChar char="•"/>
            </a:pPr>
            <a:r>
              <a:rPr lang="en-US" sz="2400" dirty="0"/>
              <a:t>Periodic social event in lieu of standard meeting - Foster more networking</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en-US" sz="2400" dirty="0"/>
              <a:t>Panels on specific topics – clearly identify if Cubs, Scouts or both</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en-US" sz="2400" dirty="0"/>
              <a:t>Get more people involved with themes – e.g., advancement coordinator night</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en-US" sz="2400" dirty="0"/>
              <a:t>Move Scout Expo to a community location for exposure – e.g., Vienna Community Center on Saturday</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2400" b="0" i="0" u="none" strike="noStrike" cap="none" spc="0" normalizeH="0" baseline="0" dirty="0">
                <a:ln>
                  <a:noFill/>
                </a:ln>
                <a:solidFill>
                  <a:srgbClr val="000000"/>
                </a:solidFill>
                <a:effectLst/>
                <a:uFillTx/>
                <a:latin typeface="+mj-lt"/>
                <a:ea typeface="+mj-ea"/>
                <a:cs typeface="+mj-cs"/>
                <a:sym typeface="Calibri"/>
              </a:rPr>
              <a:t>Roundtable topics planned out for whole year – announce the schedule, type (e.g., panel)</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2400" b="0" i="0" u="none" strike="noStrike" cap="none" spc="0" normalizeH="0" baseline="0" dirty="0">
                <a:ln>
                  <a:noFill/>
                </a:ln>
                <a:solidFill>
                  <a:srgbClr val="000000"/>
                </a:solidFill>
                <a:effectLst/>
                <a:uFillTx/>
                <a:latin typeface="+mj-lt"/>
                <a:ea typeface="+mj-ea"/>
                <a:cs typeface="+mj-cs"/>
                <a:sym typeface="Calibri"/>
              </a:rPr>
              <a:t>Share best practices</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en-US" sz="2400" dirty="0"/>
              <a:t>Be more interactive</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2400" b="0" i="0" u="none" strike="noStrike" cap="none" spc="0" normalizeH="0" baseline="0" dirty="0">
                <a:ln>
                  <a:noFill/>
                </a:ln>
                <a:solidFill>
                  <a:srgbClr val="000000"/>
                </a:solidFill>
                <a:effectLst/>
                <a:uFillTx/>
                <a:latin typeface="+mj-lt"/>
                <a:ea typeface="+mj-ea"/>
                <a:cs typeface="+mj-cs"/>
                <a:sym typeface="Calibri"/>
              </a:rPr>
              <a:t>Stay on time</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2400" b="0" i="0" u="none" strike="noStrike" cap="none" spc="0" normalizeH="0" baseline="0" dirty="0">
                <a:ln>
                  <a:noFill/>
                </a:ln>
                <a:solidFill>
                  <a:srgbClr val="000000"/>
                </a:solidFill>
                <a:effectLst/>
                <a:uFillTx/>
                <a:latin typeface="+mj-lt"/>
                <a:ea typeface="+mj-ea"/>
                <a:cs typeface="+mj-cs"/>
                <a:sym typeface="Calibri"/>
              </a:rPr>
              <a:t>Thanks (several)</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en-US" sz="2400" dirty="0"/>
              <a:t>None</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endParaRPr kumimoji="0" lang="en-US" sz="1800" b="0" i="0" u="none" strike="noStrike" cap="none" spc="0" normalizeH="0" baseline="0" dirty="0">
              <a:ln>
                <a:noFill/>
              </a:ln>
              <a:solidFill>
                <a:srgbClr val="000000"/>
              </a:solidFill>
              <a:effectLst/>
              <a:uFillTx/>
              <a:latin typeface="+mj-lt"/>
              <a:ea typeface="+mj-ea"/>
              <a:cs typeface="+mj-cs"/>
              <a:sym typeface="Calibri"/>
            </a:endParaRPr>
          </a:p>
        </p:txBody>
      </p:sp>
    </p:spTree>
    <p:extLst>
      <p:ext uri="{BB962C8B-B14F-4D97-AF65-F5344CB8AC3E}">
        <p14:creationId xmlns:p14="http://schemas.microsoft.com/office/powerpoint/2010/main" val="4232500090"/>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AEBBA-0BE2-7D4D-74DA-CC09561719EC}"/>
              </a:ext>
            </a:extLst>
          </p:cNvPr>
          <p:cNvSpPr>
            <a:spLocks noGrp="1"/>
          </p:cNvSpPr>
          <p:nvPr>
            <p:ph type="title"/>
          </p:nvPr>
        </p:nvSpPr>
        <p:spPr>
          <a:xfrm>
            <a:off x="729559" y="0"/>
            <a:ext cx="10515600" cy="1325563"/>
          </a:xfrm>
        </p:spPr>
        <p:txBody>
          <a:bodyPr>
            <a:normAutofit/>
          </a:bodyPr>
          <a:lstStyle/>
          <a:p>
            <a:r>
              <a:rPr lang="en-US" sz="4800" b="1" dirty="0"/>
              <a:t>NCAC 2023 Unit Growth Conference</a:t>
            </a:r>
          </a:p>
        </p:txBody>
      </p:sp>
      <p:sp>
        <p:nvSpPr>
          <p:cNvPr id="3" name="Text Placeholder 2">
            <a:extLst>
              <a:ext uri="{FF2B5EF4-FFF2-40B4-BE49-F238E27FC236}">
                <a16:creationId xmlns:a16="http://schemas.microsoft.com/office/drawing/2014/main" id="{1C12416C-B22F-4412-94E9-A3E7106F7864}"/>
              </a:ext>
            </a:extLst>
          </p:cNvPr>
          <p:cNvSpPr>
            <a:spLocks noGrp="1"/>
          </p:cNvSpPr>
          <p:nvPr>
            <p:ph type="body" idx="1"/>
          </p:nvPr>
        </p:nvSpPr>
        <p:spPr>
          <a:xfrm>
            <a:off x="838200" y="1084861"/>
            <a:ext cx="10515600" cy="4351338"/>
          </a:xfrm>
        </p:spPr>
        <p:txBody>
          <a:bodyPr>
            <a:noAutofit/>
          </a:bodyPr>
          <a:lstStyle/>
          <a:p>
            <a:pPr algn="l"/>
            <a:r>
              <a:rPr lang="en-US" i="0" u="sng" strike="noStrike" baseline="0" dirty="0">
                <a:solidFill>
                  <a:schemeClr val="tx1"/>
                </a:solidFill>
                <a:latin typeface="ClearSans-Bold"/>
              </a:rPr>
              <a:t>Who</a:t>
            </a:r>
            <a:r>
              <a:rPr lang="en-US" i="0" u="none" strike="noStrike" baseline="0" dirty="0">
                <a:solidFill>
                  <a:schemeClr val="tx1"/>
                </a:solidFill>
                <a:latin typeface="ClearSans-Bold"/>
              </a:rPr>
              <a:t>:  Unit Key-3 Leaders, New Member Coordinators, Commissioners, and anyone looking to grow their unit's membership are invited to NCAC's 2023 Unit Growth Conference!</a:t>
            </a:r>
          </a:p>
          <a:p>
            <a:pPr algn="l">
              <a:spcBef>
                <a:spcPts val="0"/>
              </a:spcBef>
            </a:pPr>
            <a:endParaRPr lang="en-US" sz="1200" i="0" u="sng" strike="noStrike" baseline="0" dirty="0">
              <a:solidFill>
                <a:schemeClr val="tx1"/>
              </a:solidFill>
              <a:latin typeface="ClearSans-Bold"/>
            </a:endParaRPr>
          </a:p>
          <a:p>
            <a:pPr algn="l">
              <a:spcBef>
                <a:spcPts val="0"/>
              </a:spcBef>
            </a:pPr>
            <a:r>
              <a:rPr lang="en-US" i="0" u="sng" strike="noStrike" baseline="0" dirty="0">
                <a:solidFill>
                  <a:schemeClr val="tx1"/>
                </a:solidFill>
                <a:latin typeface="ClearSans-Bold"/>
              </a:rPr>
              <a:t>Topics Covered</a:t>
            </a:r>
            <a:r>
              <a:rPr lang="en-US" i="0" u="none" strike="noStrike" baseline="0" dirty="0">
                <a:solidFill>
                  <a:schemeClr val="tx1"/>
                </a:solidFill>
                <a:latin typeface="ClearSans-Bold"/>
              </a:rPr>
              <a:t>:</a:t>
            </a:r>
          </a:p>
          <a:p>
            <a:pPr lvl="1">
              <a:spcBef>
                <a:spcPts val="0"/>
              </a:spcBef>
            </a:pPr>
            <a:r>
              <a:rPr lang="en-US" i="0" u="none" strike="noStrike" baseline="0" dirty="0">
                <a:solidFill>
                  <a:schemeClr val="tx1"/>
                </a:solidFill>
                <a:latin typeface="ClearSans-Bold"/>
              </a:rPr>
              <a:t>How to market your Unit</a:t>
            </a:r>
          </a:p>
          <a:p>
            <a:pPr lvl="1">
              <a:spcBef>
                <a:spcPts val="0"/>
              </a:spcBef>
            </a:pPr>
            <a:r>
              <a:rPr lang="en-US" i="0" u="none" strike="noStrike" baseline="0" dirty="0">
                <a:solidFill>
                  <a:schemeClr val="tx1"/>
                </a:solidFill>
                <a:latin typeface="ClearSans-Bold"/>
              </a:rPr>
              <a:t>Best Practices for Joining Events</a:t>
            </a:r>
          </a:p>
          <a:p>
            <a:pPr lvl="1">
              <a:spcBef>
                <a:spcPts val="0"/>
              </a:spcBef>
            </a:pPr>
            <a:r>
              <a:rPr lang="en-US" i="0" u="none" strike="noStrike" baseline="0" dirty="0">
                <a:solidFill>
                  <a:schemeClr val="tx1"/>
                </a:solidFill>
                <a:latin typeface="ClearSans-Bold"/>
              </a:rPr>
              <a:t>NCAC's One-Stop-Shop for Membership</a:t>
            </a:r>
          </a:p>
          <a:p>
            <a:pPr lvl="1">
              <a:spcBef>
                <a:spcPts val="0"/>
              </a:spcBef>
            </a:pPr>
            <a:r>
              <a:rPr lang="en-US" i="0" u="none" strike="noStrike" baseline="0" dirty="0">
                <a:solidFill>
                  <a:schemeClr val="tx1"/>
                </a:solidFill>
                <a:latin typeface="ClearSans-Bold"/>
              </a:rPr>
              <a:t>Recruitment &amp; Marketing material pick-up</a:t>
            </a:r>
          </a:p>
          <a:p>
            <a:pPr algn="l"/>
            <a:r>
              <a:rPr lang="en-US" u="sng" dirty="0">
                <a:solidFill>
                  <a:schemeClr val="tx1"/>
                </a:solidFill>
                <a:latin typeface="ClearSans-Bold"/>
              </a:rPr>
              <a:t>Location</a:t>
            </a:r>
            <a:r>
              <a:rPr lang="en-US" dirty="0">
                <a:solidFill>
                  <a:schemeClr val="tx1"/>
                </a:solidFill>
                <a:latin typeface="ClearSans-Bold"/>
              </a:rPr>
              <a:t>:  </a:t>
            </a:r>
            <a:r>
              <a:rPr lang="en-US" i="0" u="none" strike="noStrike" baseline="0" dirty="0">
                <a:solidFill>
                  <a:schemeClr val="tx1"/>
                </a:solidFill>
                <a:latin typeface="ClearSans-Bold"/>
              </a:rPr>
              <a:t>Prince of Peace Lutheran Church, </a:t>
            </a:r>
          </a:p>
          <a:p>
            <a:pPr marL="0" indent="0" algn="l">
              <a:buNone/>
            </a:pPr>
            <a:r>
              <a:rPr lang="en-US" dirty="0">
                <a:solidFill>
                  <a:schemeClr val="tx1"/>
                </a:solidFill>
                <a:latin typeface="ClearSans-Bold"/>
              </a:rPr>
              <a:t>   </a:t>
            </a:r>
            <a:r>
              <a:rPr lang="en-US" i="0" u="none" strike="noStrike" baseline="0" dirty="0">
                <a:solidFill>
                  <a:schemeClr val="tx1"/>
                </a:solidFill>
                <a:latin typeface="ClearSans-Bold"/>
              </a:rPr>
              <a:t>8304 Old Keene Mill Rd, Springfield, VA 22152</a:t>
            </a:r>
          </a:p>
          <a:p>
            <a:pPr algn="l"/>
            <a:r>
              <a:rPr lang="en-US" i="0" u="sng" strike="noStrike" baseline="0" dirty="0">
                <a:solidFill>
                  <a:schemeClr val="tx1"/>
                </a:solidFill>
                <a:latin typeface="ClearSans-Bold"/>
              </a:rPr>
              <a:t>Date</a:t>
            </a:r>
            <a:r>
              <a:rPr lang="en-US" i="0" u="none" strike="noStrike" baseline="0" dirty="0">
                <a:solidFill>
                  <a:schemeClr val="tx1"/>
                </a:solidFill>
                <a:latin typeface="ClearSans-Bold"/>
              </a:rPr>
              <a:t>:  Saturday June 10, 2023</a:t>
            </a:r>
          </a:p>
          <a:p>
            <a:pPr algn="l"/>
            <a:r>
              <a:rPr lang="en-US" i="0" u="sng" strike="noStrike" baseline="0" dirty="0">
                <a:solidFill>
                  <a:schemeClr val="tx1"/>
                </a:solidFill>
                <a:latin typeface="ClearSans-Bold"/>
              </a:rPr>
              <a:t>Time</a:t>
            </a:r>
            <a:r>
              <a:rPr lang="en-US" i="0" u="none" strike="noStrike" baseline="0" dirty="0">
                <a:solidFill>
                  <a:schemeClr val="tx1"/>
                </a:solidFill>
                <a:latin typeface="ClearSans-Bold"/>
              </a:rPr>
              <a:t>:  9:00am - 12:00pm</a:t>
            </a:r>
            <a:endParaRPr lang="en-US" dirty="0">
              <a:solidFill>
                <a:schemeClr val="tx1"/>
              </a:solidFill>
            </a:endParaRPr>
          </a:p>
        </p:txBody>
      </p:sp>
      <p:pic>
        <p:nvPicPr>
          <p:cNvPr id="5" name="Picture 4">
            <a:extLst>
              <a:ext uri="{FF2B5EF4-FFF2-40B4-BE49-F238E27FC236}">
                <a16:creationId xmlns:a16="http://schemas.microsoft.com/office/drawing/2014/main" id="{534E5345-9F2C-8EF3-74CC-5E7D7A9B4B1B}"/>
              </a:ext>
            </a:extLst>
          </p:cNvPr>
          <p:cNvPicPr>
            <a:picLocks noChangeAspect="1"/>
          </p:cNvPicPr>
          <p:nvPr/>
        </p:nvPicPr>
        <p:blipFill>
          <a:blip r:embed="rId2"/>
          <a:stretch>
            <a:fillRect/>
          </a:stretch>
        </p:blipFill>
        <p:spPr>
          <a:xfrm>
            <a:off x="8111904" y="3260530"/>
            <a:ext cx="3873427" cy="2791711"/>
          </a:xfrm>
          <a:prstGeom prst="rect">
            <a:avLst/>
          </a:prstGeom>
        </p:spPr>
      </p:pic>
    </p:spTree>
    <p:extLst>
      <p:ext uri="{BB962C8B-B14F-4D97-AF65-F5344CB8AC3E}">
        <p14:creationId xmlns:p14="http://schemas.microsoft.com/office/powerpoint/2010/main" val="2460542729"/>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a:extLst>
              <a:ext uri="{FF2B5EF4-FFF2-40B4-BE49-F238E27FC236}">
                <a16:creationId xmlns:a16="http://schemas.microsoft.com/office/drawing/2014/main" id="{42ED717A-FA3A-4F58-94D8-DC7773E84FB4}"/>
              </a:ext>
            </a:extLst>
          </p:cNvPr>
          <p:cNvSpPr>
            <a:spLocks noGrp="1"/>
          </p:cNvSpPr>
          <p:nvPr>
            <p:ph type="title"/>
          </p:nvPr>
        </p:nvSpPr>
        <p:spPr/>
        <p:txBody>
          <a:bodyPr/>
          <a:lstStyle/>
          <a:p>
            <a:r>
              <a:rPr lang="en-US" altLang="en-US" b="1" dirty="0">
                <a:latin typeface="Arial" panose="020B0604020202020204" pitchFamily="34" charset="0"/>
                <a:ea typeface="ヒラギノ角ゴ Pro W3" charset="-128"/>
                <a:cs typeface="Arial" panose="020B0604020202020204" pitchFamily="34" charset="0"/>
              </a:rPr>
              <a:t>Other Topics</a:t>
            </a:r>
          </a:p>
        </p:txBody>
      </p:sp>
      <p:sp>
        <p:nvSpPr>
          <p:cNvPr id="3" name="Content Placeholder 2">
            <a:extLst>
              <a:ext uri="{FF2B5EF4-FFF2-40B4-BE49-F238E27FC236}">
                <a16:creationId xmlns:a16="http://schemas.microsoft.com/office/drawing/2014/main" id="{F199C177-CE9F-403A-9687-7FCF2C8307AC}"/>
              </a:ext>
            </a:extLst>
          </p:cNvPr>
          <p:cNvSpPr>
            <a:spLocks noGrp="1"/>
          </p:cNvSpPr>
          <p:nvPr>
            <p:ph idx="1"/>
          </p:nvPr>
        </p:nvSpPr>
        <p:spPr>
          <a:xfrm>
            <a:off x="838200" y="1502875"/>
            <a:ext cx="10515600" cy="5079080"/>
          </a:xfrm>
        </p:spPr>
        <p:txBody>
          <a:bodyPr>
            <a:normAutofit/>
          </a:bodyPr>
          <a:lstStyle/>
          <a:p>
            <a:pPr>
              <a:defRPr/>
            </a:pPr>
            <a:r>
              <a:rPr lang="en-US" dirty="0">
                <a:latin typeface="Arial" panose="020B0604020202020204" pitchFamily="34" charset="0"/>
                <a:cs typeface="Arial" panose="020B0604020202020204" pitchFamily="34" charset="0"/>
              </a:rPr>
              <a:t>General Announcements</a:t>
            </a:r>
          </a:p>
          <a:p>
            <a:pPr>
              <a:defRPr/>
            </a:pPr>
            <a:r>
              <a:rPr lang="en-US" dirty="0">
                <a:latin typeface="Arial" panose="020B0604020202020204" pitchFamily="34" charset="0"/>
                <a:cs typeface="Arial" panose="020B0604020202020204" pitchFamily="34" charset="0"/>
              </a:rPr>
              <a:t>District Executive Minute</a:t>
            </a:r>
          </a:p>
          <a:p>
            <a:pPr>
              <a:defRPr/>
            </a:pPr>
            <a:r>
              <a:rPr lang="en-US" dirty="0">
                <a:latin typeface="Arial" panose="020B0604020202020204" pitchFamily="34" charset="0"/>
                <a:cs typeface="Arial" panose="020B0604020202020204" pitchFamily="34" charset="0"/>
              </a:rPr>
              <a:t>District Chair Minute</a:t>
            </a:r>
          </a:p>
          <a:p>
            <a:pPr>
              <a:defRPr/>
            </a:pPr>
            <a:r>
              <a:rPr lang="en-US" dirty="0">
                <a:latin typeface="Arial" panose="020B0604020202020204" pitchFamily="34" charset="0"/>
                <a:cs typeface="Arial" panose="020B0604020202020204" pitchFamily="34" charset="0"/>
              </a:rPr>
              <a:t>District Commissioner Minute</a:t>
            </a:r>
          </a:p>
          <a:p>
            <a:pPr marL="0" indent="0">
              <a:buNone/>
              <a:defRPr/>
            </a:pPr>
            <a:endParaRPr lang="en-US" dirty="0">
              <a:latin typeface="Arial" panose="020B0604020202020204" pitchFamily="34" charset="0"/>
              <a:cs typeface="Arial" panose="020B0604020202020204" pitchFamily="34" charset="0"/>
            </a:endParaRPr>
          </a:p>
          <a:p>
            <a:pPr>
              <a:defRPr/>
            </a:pPr>
            <a:r>
              <a:rPr lang="en-US" i="1" dirty="0">
                <a:latin typeface="Arial" panose="020B0604020202020204" pitchFamily="34" charset="0"/>
                <a:cs typeface="Arial" panose="020B0604020202020204" pitchFamily="34" charset="0"/>
              </a:rPr>
              <a:t>Minutes and slides available on the </a:t>
            </a:r>
            <a:r>
              <a:rPr lang="en-US" i="1" dirty="0">
                <a:latin typeface="Arial" panose="020B0604020202020204" pitchFamily="34" charset="0"/>
                <a:cs typeface="Arial" panose="020B0604020202020204" pitchFamily="34" charset="0"/>
                <a:hlinkClick r:id="rId2"/>
              </a:rPr>
              <a:t>GMD web site </a:t>
            </a:r>
            <a:r>
              <a:rPr lang="en-US" i="1" dirty="0">
                <a:latin typeface="Arial" panose="020B0604020202020204" pitchFamily="34" charset="0"/>
                <a:cs typeface="Arial" panose="020B0604020202020204" pitchFamily="34" charset="0"/>
              </a:rPr>
              <a:t>(District Resources, Roundtable).  Password is “GMDRT”</a:t>
            </a:r>
          </a:p>
          <a:p>
            <a:pPr>
              <a:defRPr/>
            </a:pPr>
            <a:r>
              <a:rPr lang="en-US" i="1" dirty="0">
                <a:latin typeface="Arial" panose="020B0604020202020204" pitchFamily="34" charset="0"/>
                <a:cs typeface="Arial" panose="020B0604020202020204" pitchFamily="34" charset="0"/>
              </a:rPr>
              <a:t>No meeting in July!</a:t>
            </a:r>
          </a:p>
          <a:p>
            <a:pPr>
              <a:defRPr/>
            </a:pPr>
            <a:r>
              <a:rPr lang="en-US" i="1" dirty="0">
                <a:latin typeface="Arial" panose="020B0604020202020204" pitchFamily="34" charset="0"/>
                <a:cs typeface="Arial" panose="020B0604020202020204" pitchFamily="34" charset="0"/>
              </a:rPr>
              <a:t>Next meeting – August 10, 2023, at Thoreau MS 7:30pm </a:t>
            </a:r>
          </a:p>
          <a:p>
            <a:pPr lvl="1">
              <a:defRPr/>
            </a:pPr>
            <a:r>
              <a:rPr lang="en-US" i="1" dirty="0">
                <a:solidFill>
                  <a:srgbClr val="FF0000"/>
                </a:solidFill>
                <a:latin typeface="Arial" panose="020B0604020202020204" pitchFamily="34" charset="0"/>
                <a:cs typeface="Arial" panose="020B0604020202020204" pitchFamily="34" charset="0"/>
              </a:rPr>
              <a:t>Join Scouting Night - Invite your Den Leaders and ASMs</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tint val="98000"/>
            <a:satMod val="170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5B419A7-F817-4767-8CCB-FB0E189C4A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pic>
        <p:nvPicPr>
          <p:cNvPr id="4" name="Video 3" descr="Majestic Waterfall">
            <a:extLst>
              <a:ext uri="{FF2B5EF4-FFF2-40B4-BE49-F238E27FC236}">
                <a16:creationId xmlns:a16="http://schemas.microsoft.com/office/drawing/2014/main" id="{6BCB1EC3-E1FE-4AC4-BFFE-5CF4CC8CE894}"/>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r="1" b="285"/>
          <a:stretch/>
        </p:blipFill>
        <p:spPr>
          <a:xfrm>
            <a:off x="1" y="10"/>
            <a:ext cx="12191999" cy="6857990"/>
          </a:xfrm>
          <a:prstGeom prst="rect">
            <a:avLst/>
          </a:prstGeom>
        </p:spPr>
      </p:pic>
      <p:sp>
        <p:nvSpPr>
          <p:cNvPr id="11" name="Rectangle 10">
            <a:extLst>
              <a:ext uri="{FF2B5EF4-FFF2-40B4-BE49-F238E27FC236}">
                <a16:creationId xmlns:a16="http://schemas.microsoft.com/office/drawing/2014/main" id="{2B76CDF1-6A1E-445E-91B6-686D6C9178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60126" y="-1373875"/>
            <a:ext cx="6858000" cy="9605749"/>
          </a:xfrm>
          <a:prstGeom prst="rect">
            <a:avLst/>
          </a:prstGeom>
          <a:gradFill>
            <a:gsLst>
              <a:gs pos="100000">
                <a:srgbClr val="000000">
                  <a:alpha val="0"/>
                </a:srgbClr>
              </a:gs>
              <a:gs pos="0">
                <a:schemeClr val="tx1"/>
              </a:gs>
              <a:gs pos="0">
                <a:srgbClr val="000000">
                  <a:alpha val="7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venir Next LT Pro"/>
              <a:ea typeface="+mn-ea"/>
              <a:cs typeface="+mn-cs"/>
            </a:endParaRPr>
          </a:p>
        </p:txBody>
      </p:sp>
      <p:sp>
        <p:nvSpPr>
          <p:cNvPr id="2" name="Title 1">
            <a:extLst>
              <a:ext uri="{FF2B5EF4-FFF2-40B4-BE49-F238E27FC236}">
                <a16:creationId xmlns:a16="http://schemas.microsoft.com/office/drawing/2014/main" id="{5540CC37-EE6D-9FC9-A158-2F45C05EFC2A}"/>
              </a:ext>
            </a:extLst>
          </p:cNvPr>
          <p:cNvSpPr>
            <a:spLocks noGrp="1"/>
          </p:cNvSpPr>
          <p:nvPr>
            <p:ph type="ctrTitle"/>
          </p:nvPr>
        </p:nvSpPr>
        <p:spPr>
          <a:xfrm>
            <a:off x="6170624" y="1143000"/>
            <a:ext cx="5303520" cy="2984701"/>
          </a:xfrm>
        </p:spPr>
        <p:txBody>
          <a:bodyPr anchor="b">
            <a:normAutofit/>
          </a:bodyPr>
          <a:lstStyle/>
          <a:p>
            <a:r>
              <a:rPr lang="en-US" sz="6000" dirty="0">
                <a:solidFill>
                  <a:srgbClr val="FFFFFF"/>
                </a:solidFill>
              </a:rPr>
              <a:t>Whitewater Paddling</a:t>
            </a:r>
          </a:p>
        </p:txBody>
      </p:sp>
      <p:sp>
        <p:nvSpPr>
          <p:cNvPr id="3" name="Subtitle 2">
            <a:extLst>
              <a:ext uri="{FF2B5EF4-FFF2-40B4-BE49-F238E27FC236}">
                <a16:creationId xmlns:a16="http://schemas.microsoft.com/office/drawing/2014/main" id="{01D46951-5C38-7482-CCC4-FEC8D47CF79F}"/>
              </a:ext>
            </a:extLst>
          </p:cNvPr>
          <p:cNvSpPr>
            <a:spLocks noGrp="1"/>
          </p:cNvSpPr>
          <p:nvPr>
            <p:ph type="subTitle" idx="1"/>
          </p:nvPr>
        </p:nvSpPr>
        <p:spPr>
          <a:xfrm>
            <a:off x="6170624" y="4452109"/>
            <a:ext cx="5259376" cy="1318071"/>
          </a:xfrm>
        </p:spPr>
        <p:txBody>
          <a:bodyPr>
            <a:normAutofit/>
          </a:bodyPr>
          <a:lstStyle/>
          <a:p>
            <a:r>
              <a:rPr lang="en-US" dirty="0">
                <a:solidFill>
                  <a:srgbClr val="FFFFFF"/>
                </a:solidFill>
              </a:rPr>
              <a:t>National Capital Area Council</a:t>
            </a:r>
          </a:p>
        </p:txBody>
      </p:sp>
      <p:cxnSp>
        <p:nvCxnSpPr>
          <p:cNvPr id="13" name="Straight Connector 12">
            <a:extLst>
              <a:ext uri="{FF2B5EF4-FFF2-40B4-BE49-F238E27FC236}">
                <a16:creationId xmlns:a16="http://schemas.microsoft.com/office/drawing/2014/main" id="{17726E8A-324C-4684-96F2-AFDDFB2F144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238864" y="4291242"/>
            <a:ext cx="5212080"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15" name="Freeform 6">
            <a:extLst>
              <a:ext uri="{FF2B5EF4-FFF2-40B4-BE49-F238E27FC236}">
                <a16:creationId xmlns:a16="http://schemas.microsoft.com/office/drawing/2014/main" id="{7021D92D-08FF-45A6-9109-AC9462C7E8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8152"/>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Tree>
    <p:extLst>
      <p:ext uri="{BB962C8B-B14F-4D97-AF65-F5344CB8AC3E}">
        <p14:creationId xmlns:p14="http://schemas.microsoft.com/office/powerpoint/2010/main" val="3362590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84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D9BC0-7342-D0BD-B512-C589A2FBE1B3}"/>
              </a:ext>
            </a:extLst>
          </p:cNvPr>
          <p:cNvSpPr>
            <a:spLocks noGrp="1"/>
          </p:cNvSpPr>
          <p:nvPr>
            <p:ph type="title"/>
          </p:nvPr>
        </p:nvSpPr>
        <p:spPr/>
        <p:txBody>
          <a:bodyPr/>
          <a:lstStyle/>
          <a:p>
            <a:r>
              <a:rPr lang="en-US" b="1" dirty="0">
                <a:latin typeface="+mj-lt"/>
              </a:rPr>
              <a:t>Aquatics Committee </a:t>
            </a:r>
            <a:r>
              <a:rPr lang="en-US" sz="3200" b="1" dirty="0">
                <a:latin typeface="+mj-lt"/>
              </a:rPr>
              <a:t>(</a:t>
            </a:r>
            <a:r>
              <a:rPr lang="en-US" sz="3200" b="1" u="sng" dirty="0">
                <a:solidFill>
                  <a:srgbClr val="1C07B9"/>
                </a:solidFill>
                <a:latin typeface="+mj-lt"/>
              </a:rPr>
              <a:t>https://ncacbsa.org/aquatics</a:t>
            </a:r>
            <a:r>
              <a:rPr lang="en-US" sz="3200" b="1" dirty="0">
                <a:latin typeface="+mj-lt"/>
              </a:rPr>
              <a:t>)</a:t>
            </a:r>
            <a:endParaRPr lang="en-US" b="1" dirty="0">
              <a:latin typeface="+mj-lt"/>
            </a:endParaRPr>
          </a:p>
        </p:txBody>
      </p:sp>
      <p:sp>
        <p:nvSpPr>
          <p:cNvPr id="3" name="Text Placeholder 2">
            <a:extLst>
              <a:ext uri="{FF2B5EF4-FFF2-40B4-BE49-F238E27FC236}">
                <a16:creationId xmlns:a16="http://schemas.microsoft.com/office/drawing/2014/main" id="{5305CE52-C1B1-A4DB-C877-AA50AD70271B}"/>
              </a:ext>
            </a:extLst>
          </p:cNvPr>
          <p:cNvSpPr>
            <a:spLocks noGrp="1"/>
          </p:cNvSpPr>
          <p:nvPr>
            <p:ph type="body" idx="1"/>
          </p:nvPr>
        </p:nvSpPr>
        <p:spPr>
          <a:xfrm>
            <a:off x="983055" y="1445379"/>
            <a:ext cx="10515600" cy="5047496"/>
          </a:xfrm>
        </p:spPr>
        <p:txBody>
          <a:bodyPr>
            <a:normAutofit/>
          </a:bodyPr>
          <a:lstStyle/>
          <a:p>
            <a:pPr marL="0" indent="0" algn="l">
              <a:lnSpc>
                <a:spcPct val="100000"/>
              </a:lnSpc>
              <a:spcBef>
                <a:spcPts val="0"/>
              </a:spcBef>
              <a:buNone/>
            </a:pPr>
            <a:r>
              <a:rPr lang="en-US" sz="2000" b="1" i="0" u="sng" dirty="0">
                <a:solidFill>
                  <a:schemeClr val="tx1"/>
                </a:solidFill>
                <a:effectLst/>
                <a:cs typeface="Arial" panose="020B0604020202020204" pitchFamily="34" charset="0"/>
              </a:rPr>
              <a:t>2023 Training Schedule </a:t>
            </a:r>
          </a:p>
          <a:p>
            <a:pPr marL="0" indent="0" algn="l">
              <a:lnSpc>
                <a:spcPct val="100000"/>
              </a:lnSpc>
              <a:spcBef>
                <a:spcPts val="0"/>
              </a:spcBef>
              <a:buNone/>
            </a:pPr>
            <a:endParaRPr lang="en-US" sz="2000" b="1" i="0" u="sng" dirty="0">
              <a:solidFill>
                <a:schemeClr val="tx1"/>
              </a:solidFill>
              <a:effectLst/>
              <a:cs typeface="Arial" panose="020B0604020202020204" pitchFamily="34" charset="0"/>
            </a:endParaRPr>
          </a:p>
          <a:p>
            <a:pPr algn="l">
              <a:lnSpc>
                <a:spcPct val="100000"/>
              </a:lnSpc>
              <a:spcBef>
                <a:spcPts val="0"/>
              </a:spcBef>
              <a:buFont typeface="Arial" panose="020B0604020202020204" pitchFamily="34" charset="0"/>
              <a:buChar char="•"/>
            </a:pPr>
            <a:r>
              <a:rPr lang="en-US" sz="2000" b="1" i="0" dirty="0">
                <a:solidFill>
                  <a:schemeClr val="tx1"/>
                </a:solidFill>
                <a:effectLst/>
                <a:cs typeface="Arial" panose="020B0604020202020204" pitchFamily="34" charset="0"/>
              </a:rPr>
              <a:t>Paddle Craft Safety (Still – Camp Snyder/Silver Lake; Moving – </a:t>
            </a:r>
            <a:r>
              <a:rPr lang="en-US" sz="2000" b="1" dirty="0">
                <a:solidFill>
                  <a:schemeClr val="tx1"/>
                </a:solidFill>
                <a:cs typeface="Arial" panose="020B0604020202020204" pitchFamily="34" charset="0"/>
              </a:rPr>
              <a:t>Riley’s Lock, MD)</a:t>
            </a:r>
            <a:r>
              <a:rPr lang="en-US" sz="2000" b="1" i="0" dirty="0">
                <a:solidFill>
                  <a:schemeClr val="tx1"/>
                </a:solidFill>
                <a:effectLst/>
                <a:cs typeface="Arial" panose="020B0604020202020204" pitchFamily="34" charset="0"/>
              </a:rPr>
              <a:t> </a:t>
            </a:r>
          </a:p>
          <a:p>
            <a:pPr marL="742950" lvl="1" indent="-285750" algn="l">
              <a:lnSpc>
                <a:spcPct val="100000"/>
              </a:lnSpc>
              <a:spcBef>
                <a:spcPts val="0"/>
              </a:spcBef>
              <a:buFont typeface="Arial" panose="020B0604020202020204" pitchFamily="34" charset="0"/>
              <a:buChar char="•"/>
            </a:pPr>
            <a:r>
              <a:rPr lang="en-US" sz="2000" dirty="0">
                <a:solidFill>
                  <a:schemeClr val="tx1"/>
                </a:solidFill>
                <a:cs typeface="Arial" panose="020B0604020202020204" pitchFamily="34" charset="0"/>
              </a:rPr>
              <a:t>Aug</a:t>
            </a:r>
            <a:r>
              <a:rPr lang="en-US" sz="2000" i="0" dirty="0">
                <a:solidFill>
                  <a:schemeClr val="tx1"/>
                </a:solidFill>
                <a:effectLst/>
                <a:cs typeface="Arial" panose="020B0604020202020204" pitchFamily="34" charset="0"/>
              </a:rPr>
              <a:t> 26 - Still Water Safety - Class Size 12</a:t>
            </a:r>
          </a:p>
          <a:p>
            <a:pPr marL="742950" lvl="1" indent="-285750" algn="l">
              <a:lnSpc>
                <a:spcPct val="100000"/>
              </a:lnSpc>
              <a:spcBef>
                <a:spcPts val="0"/>
              </a:spcBef>
              <a:buFont typeface="Arial" panose="020B0604020202020204" pitchFamily="34" charset="0"/>
              <a:buChar char="•"/>
            </a:pPr>
            <a:r>
              <a:rPr lang="en-US" sz="2000" dirty="0">
                <a:solidFill>
                  <a:schemeClr val="tx1"/>
                </a:solidFill>
                <a:cs typeface="Arial" panose="020B0604020202020204" pitchFamily="34" charset="0"/>
              </a:rPr>
              <a:t>Aug</a:t>
            </a:r>
            <a:r>
              <a:rPr lang="en-US" sz="2000" i="0" dirty="0">
                <a:solidFill>
                  <a:schemeClr val="tx1"/>
                </a:solidFill>
                <a:effectLst/>
                <a:cs typeface="Arial" panose="020B0604020202020204" pitchFamily="34" charset="0"/>
              </a:rPr>
              <a:t> 27 - Moving Water Safety - Class Size 12</a:t>
            </a:r>
          </a:p>
          <a:p>
            <a:pPr marL="742950" lvl="1" indent="-285750" algn="l">
              <a:lnSpc>
                <a:spcPct val="100000"/>
              </a:lnSpc>
              <a:spcBef>
                <a:spcPts val="0"/>
              </a:spcBef>
              <a:buFont typeface="Arial" panose="020B0604020202020204" pitchFamily="34" charset="0"/>
              <a:buChar char="•"/>
            </a:pPr>
            <a:endParaRPr lang="en-US" sz="2000" i="0" dirty="0">
              <a:solidFill>
                <a:schemeClr val="tx1"/>
              </a:solidFill>
              <a:effectLst/>
              <a:cs typeface="Arial" panose="020B0604020202020204" pitchFamily="34" charset="0"/>
            </a:endParaRPr>
          </a:p>
          <a:p>
            <a:pPr algn="l">
              <a:lnSpc>
                <a:spcPct val="100000"/>
              </a:lnSpc>
              <a:spcBef>
                <a:spcPts val="0"/>
              </a:spcBef>
              <a:buFont typeface="Arial" panose="020B0604020202020204" pitchFamily="34" charset="0"/>
              <a:buChar char="•"/>
            </a:pPr>
            <a:r>
              <a:rPr lang="en-US" sz="2000" b="1" i="0">
                <a:solidFill>
                  <a:schemeClr val="tx1"/>
                </a:solidFill>
                <a:effectLst/>
                <a:cs typeface="Arial" panose="020B0604020202020204" pitchFamily="34" charset="0"/>
              </a:rPr>
              <a:t>Aquatic MB Partial Wrap-up</a:t>
            </a:r>
            <a:r>
              <a:rPr lang="en-US" sz="2000" i="0">
                <a:solidFill>
                  <a:schemeClr val="tx1"/>
                </a:solidFill>
                <a:effectLst/>
                <a:cs typeface="Arial" panose="020B0604020202020204" pitchFamily="34" charset="0"/>
              </a:rPr>
              <a:t>(</a:t>
            </a:r>
            <a:r>
              <a:rPr lang="en-US" sz="2000" i="0" dirty="0">
                <a:solidFill>
                  <a:schemeClr val="tx1"/>
                </a:solidFill>
                <a:effectLst/>
                <a:cs typeface="Arial" panose="020B0604020202020204" pitchFamily="34" charset="0"/>
              </a:rPr>
              <a:t>only for those that are missing a few requirements from camp)</a:t>
            </a:r>
            <a:endParaRPr lang="en-US" sz="2000" b="1" dirty="0">
              <a:solidFill>
                <a:schemeClr val="tx1"/>
              </a:solidFill>
              <a:cs typeface="Arial" panose="020B0604020202020204" pitchFamily="34" charset="0"/>
            </a:endParaRPr>
          </a:p>
          <a:p>
            <a:pPr lvl="1">
              <a:lnSpc>
                <a:spcPct val="100000"/>
              </a:lnSpc>
              <a:spcBef>
                <a:spcPts val="0"/>
              </a:spcBef>
              <a:buFont typeface="Arial" panose="020B0604020202020204" pitchFamily="34" charset="0"/>
              <a:buChar char="•"/>
            </a:pPr>
            <a:r>
              <a:rPr lang="en-US" sz="2000" i="0" dirty="0">
                <a:solidFill>
                  <a:schemeClr val="tx1"/>
                </a:solidFill>
                <a:effectLst/>
                <a:cs typeface="Arial" panose="020B0604020202020204" pitchFamily="34" charset="0"/>
              </a:rPr>
              <a:t>10/01/23 (Sunday); noon – 5pm; Location TBD</a:t>
            </a:r>
          </a:p>
        </p:txBody>
      </p:sp>
    </p:spTree>
    <p:extLst>
      <p:ext uri="{BB962C8B-B14F-4D97-AF65-F5344CB8AC3E}">
        <p14:creationId xmlns:p14="http://schemas.microsoft.com/office/powerpoint/2010/main" val="3240652745"/>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5176844-69C3-4F79-BE38-EA5BDDF4F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2" name="Title 1">
            <a:extLst>
              <a:ext uri="{FF2B5EF4-FFF2-40B4-BE49-F238E27FC236}">
                <a16:creationId xmlns:a16="http://schemas.microsoft.com/office/drawing/2014/main" id="{5343D49D-1E54-74FA-D7E7-15E0124FB0DA}"/>
              </a:ext>
            </a:extLst>
          </p:cNvPr>
          <p:cNvSpPr>
            <a:spLocks noGrp="1"/>
          </p:cNvSpPr>
          <p:nvPr>
            <p:ph type="title"/>
          </p:nvPr>
        </p:nvSpPr>
        <p:spPr>
          <a:xfrm>
            <a:off x="5877532" y="1063255"/>
            <a:ext cx="5312254" cy="1806727"/>
          </a:xfrm>
        </p:spPr>
        <p:txBody>
          <a:bodyPr vert="horz" lIns="91440" tIns="45720" rIns="91440" bIns="45720" rtlCol="0">
            <a:normAutofit/>
          </a:bodyPr>
          <a:lstStyle/>
          <a:p>
            <a:r>
              <a:rPr lang="en-US"/>
              <a:t>Whitewater Outfitters</a:t>
            </a:r>
          </a:p>
        </p:txBody>
      </p:sp>
      <p:pic>
        <p:nvPicPr>
          <p:cNvPr id="5" name="Picture 4" descr="Canoe on water during sunset">
            <a:extLst>
              <a:ext uri="{FF2B5EF4-FFF2-40B4-BE49-F238E27FC236}">
                <a16:creationId xmlns:a16="http://schemas.microsoft.com/office/drawing/2014/main" id="{AA66C918-EE92-398D-D120-39900AFC91D7}"/>
              </a:ext>
            </a:extLst>
          </p:cNvPr>
          <p:cNvPicPr>
            <a:picLocks noChangeAspect="1"/>
          </p:cNvPicPr>
          <p:nvPr/>
        </p:nvPicPr>
        <p:blipFill rotWithShape="1">
          <a:blip r:embed="rId2"/>
          <a:srcRect l="25895" r="23345" b="-1"/>
          <a:stretch/>
        </p:blipFill>
        <p:spPr>
          <a:xfrm>
            <a:off x="1" y="10"/>
            <a:ext cx="5215066" cy="6857990"/>
          </a:xfrm>
          <a:custGeom>
            <a:avLst/>
            <a:gdLst/>
            <a:ahLst/>
            <a:cxnLst/>
            <a:rect l="l" t="t" r="r" b="b"/>
            <a:pathLst>
              <a:path w="5215066" h="6845983">
                <a:moveTo>
                  <a:pt x="0" y="0"/>
                </a:moveTo>
                <a:lnTo>
                  <a:pt x="3197713" y="0"/>
                </a:lnTo>
                <a:lnTo>
                  <a:pt x="3259787" y="39795"/>
                </a:lnTo>
                <a:cubicBezTo>
                  <a:pt x="4439462" y="836768"/>
                  <a:pt x="5215066" y="2186425"/>
                  <a:pt x="5215066" y="3717234"/>
                </a:cubicBezTo>
                <a:cubicBezTo>
                  <a:pt x="5215066" y="4788800"/>
                  <a:pt x="4835020" y="5771602"/>
                  <a:pt x="4202364" y="6538204"/>
                </a:cubicBezTo>
                <a:lnTo>
                  <a:pt x="3922635" y="6845983"/>
                </a:lnTo>
                <a:lnTo>
                  <a:pt x="0" y="6845983"/>
                </a:lnTo>
                <a:close/>
              </a:path>
            </a:pathLst>
          </a:custGeom>
        </p:spPr>
      </p:pic>
      <p:cxnSp>
        <p:nvCxnSpPr>
          <p:cNvPr id="12" name="Straight Connector 11">
            <a:extLst>
              <a:ext uri="{FF2B5EF4-FFF2-40B4-BE49-F238E27FC236}">
                <a16:creationId xmlns:a16="http://schemas.microsoft.com/office/drawing/2014/main" id="{C1FC086D-39EC-448D-97E7-FF232355AE1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86332" y="3088919"/>
            <a:ext cx="5212080" cy="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5E5A7B96-E241-871D-DCF2-F8BFE079449E}"/>
              </a:ext>
            </a:extLst>
          </p:cNvPr>
          <p:cNvSpPr>
            <a:spLocks noGrp="1"/>
          </p:cNvSpPr>
          <p:nvPr>
            <p:ph idx="1"/>
          </p:nvPr>
        </p:nvSpPr>
        <p:spPr>
          <a:xfrm>
            <a:off x="5877532" y="3309582"/>
            <a:ext cx="5312254" cy="2485157"/>
          </a:xfrm>
        </p:spPr>
        <p:txBody>
          <a:bodyPr>
            <a:normAutofit/>
          </a:bodyPr>
          <a:lstStyle/>
          <a:p>
            <a:r>
              <a:rPr lang="en-US" dirty="0">
                <a:solidFill>
                  <a:schemeClr val="tx1"/>
                </a:solidFill>
              </a:rPr>
              <a:t>Best for one-and-done</a:t>
            </a:r>
          </a:p>
          <a:p>
            <a:r>
              <a:rPr lang="en-US" dirty="0">
                <a:solidFill>
                  <a:schemeClr val="tx1"/>
                </a:solidFill>
              </a:rPr>
              <a:t>No need for special training</a:t>
            </a:r>
          </a:p>
          <a:p>
            <a:r>
              <a:rPr lang="en-US" dirty="0">
                <a:solidFill>
                  <a:schemeClr val="tx1"/>
                </a:solidFill>
              </a:rPr>
              <a:t>$$$</a:t>
            </a:r>
          </a:p>
        </p:txBody>
      </p:sp>
      <p:sp>
        <p:nvSpPr>
          <p:cNvPr id="14" name="Freeform 6">
            <a:extLst>
              <a:ext uri="{FF2B5EF4-FFF2-40B4-BE49-F238E27FC236}">
                <a16:creationId xmlns:a16="http://schemas.microsoft.com/office/drawing/2014/main" id="{A101E513-AF74-4E9D-A31F-9966425072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356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spTree>
    <p:extLst>
      <p:ext uri="{BB962C8B-B14F-4D97-AF65-F5344CB8AC3E}">
        <p14:creationId xmlns:p14="http://schemas.microsoft.com/office/powerpoint/2010/main" val="27508932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5176844-69C3-4F79-BE38-EA5BDDF4F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10" name="Rectangle 9">
            <a:extLst>
              <a:ext uri="{FF2B5EF4-FFF2-40B4-BE49-F238E27FC236}">
                <a16:creationId xmlns:a16="http://schemas.microsoft.com/office/drawing/2014/main" id="{1CF1AAE4-D0BC-430F-A613-7BBAAECA0C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2285999"/>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2" name="Title 1">
            <a:extLst>
              <a:ext uri="{FF2B5EF4-FFF2-40B4-BE49-F238E27FC236}">
                <a16:creationId xmlns:a16="http://schemas.microsoft.com/office/drawing/2014/main" id="{046180D1-6666-C26B-DBC3-3DF0B3522459}"/>
              </a:ext>
            </a:extLst>
          </p:cNvPr>
          <p:cNvSpPr>
            <a:spLocks noGrp="1"/>
          </p:cNvSpPr>
          <p:nvPr>
            <p:ph type="title"/>
          </p:nvPr>
        </p:nvSpPr>
        <p:spPr>
          <a:xfrm>
            <a:off x="758952" y="379475"/>
            <a:ext cx="10671048" cy="1554480"/>
          </a:xfrm>
        </p:spPr>
        <p:txBody>
          <a:bodyPr anchor="ctr">
            <a:normAutofit/>
          </a:bodyPr>
          <a:lstStyle/>
          <a:p>
            <a:r>
              <a:rPr lang="en-US" dirty="0">
                <a:solidFill>
                  <a:schemeClr val="bg1"/>
                </a:solidFill>
              </a:rPr>
              <a:t>Outfitters</a:t>
            </a:r>
          </a:p>
        </p:txBody>
      </p:sp>
      <p:sp>
        <p:nvSpPr>
          <p:cNvPr id="3" name="Content Placeholder 2">
            <a:extLst>
              <a:ext uri="{FF2B5EF4-FFF2-40B4-BE49-F238E27FC236}">
                <a16:creationId xmlns:a16="http://schemas.microsoft.com/office/drawing/2014/main" id="{30848F73-DD5D-4091-8F01-5314041E00CB}"/>
              </a:ext>
            </a:extLst>
          </p:cNvPr>
          <p:cNvSpPr>
            <a:spLocks noGrp="1"/>
          </p:cNvSpPr>
          <p:nvPr>
            <p:ph idx="1"/>
          </p:nvPr>
        </p:nvSpPr>
        <p:spPr>
          <a:xfrm>
            <a:off x="758824" y="2607732"/>
            <a:ext cx="10362832" cy="3870793"/>
          </a:xfrm>
        </p:spPr>
        <p:txBody>
          <a:bodyPr>
            <a:normAutofit fontScale="85000" lnSpcReduction="20000"/>
          </a:bodyPr>
          <a:lstStyle/>
          <a:p>
            <a:r>
              <a:rPr lang="en-US" sz="2300" b="1" dirty="0">
                <a:solidFill>
                  <a:schemeClr val="bg2">
                    <a:lumMod val="10000"/>
                  </a:schemeClr>
                </a:solidFill>
              </a:rPr>
              <a:t>Antietam Creek: </a:t>
            </a:r>
            <a:r>
              <a:rPr lang="en-US" sz="2300" dirty="0">
                <a:solidFill>
                  <a:srgbClr val="2409ED"/>
                </a:solidFill>
                <a:hlinkClick r:id="rId2">
                  <a:extLst>
                    <a:ext uri="{A12FA001-AC4F-418D-AE19-62706E023703}">
                      <ahyp:hlinkClr xmlns:ahyp="http://schemas.microsoft.com/office/drawing/2018/hyperlinkcolor" val="tx"/>
                    </a:ext>
                  </a:extLst>
                </a:hlinkClick>
              </a:rPr>
              <a:t>https://www.antietamcreek.com</a:t>
            </a:r>
            <a:endParaRPr lang="en-US" sz="2300" dirty="0">
              <a:solidFill>
                <a:srgbClr val="2409ED"/>
              </a:solidFill>
            </a:endParaRPr>
          </a:p>
          <a:p>
            <a:r>
              <a:rPr lang="en-US" sz="2300" b="1" dirty="0" err="1">
                <a:solidFill>
                  <a:schemeClr val="bg2">
                    <a:lumMod val="10000"/>
                  </a:schemeClr>
                </a:solidFill>
              </a:rPr>
              <a:t>Calleva</a:t>
            </a:r>
            <a:r>
              <a:rPr lang="en-US" sz="2300" dirty="0"/>
              <a:t>: </a:t>
            </a:r>
            <a:r>
              <a:rPr lang="en-US" sz="2300" dirty="0">
                <a:solidFill>
                  <a:srgbClr val="2409ED"/>
                </a:solidFill>
                <a:hlinkClick r:id="rId3">
                  <a:extLst>
                    <a:ext uri="{A12FA001-AC4F-418D-AE19-62706E023703}">
                      <ahyp:hlinkClr xmlns:ahyp="http://schemas.microsoft.com/office/drawing/2018/hyperlinkcolor" val="tx"/>
                    </a:ext>
                  </a:extLst>
                </a:hlinkClick>
              </a:rPr>
              <a:t>https://calleva.org</a:t>
            </a:r>
            <a:endParaRPr lang="en-US" sz="2300" dirty="0">
              <a:solidFill>
                <a:srgbClr val="2409ED"/>
              </a:solidFill>
            </a:endParaRPr>
          </a:p>
          <a:p>
            <a:r>
              <a:rPr lang="en-US" sz="2300" dirty="0">
                <a:solidFill>
                  <a:srgbClr val="2409ED"/>
                </a:solidFill>
                <a:hlinkClick r:id="rId4">
                  <a:extLst>
                    <a:ext uri="{A12FA001-AC4F-418D-AE19-62706E023703}">
                      <ahyp:hlinkClr xmlns:ahyp="http://schemas.microsoft.com/office/drawing/2018/hyperlinkcolor" val="tx"/>
                    </a:ext>
                  </a:extLst>
                </a:hlinkClick>
              </a:rPr>
              <a:t>https://shenandoah-river.com</a:t>
            </a:r>
            <a:endParaRPr lang="en-US" sz="2300" dirty="0">
              <a:solidFill>
                <a:srgbClr val="2409ED"/>
              </a:solidFill>
            </a:endParaRPr>
          </a:p>
          <a:p>
            <a:r>
              <a:rPr lang="en-US" sz="2300" dirty="0">
                <a:solidFill>
                  <a:srgbClr val="2409ED"/>
                </a:solidFill>
                <a:hlinkClick r:id="rId5">
                  <a:extLst>
                    <a:ext uri="{A12FA001-AC4F-418D-AE19-62706E023703}">
                      <ahyp:hlinkClr xmlns:ahyp="http://schemas.microsoft.com/office/drawing/2018/hyperlinkcolor" val="tx"/>
                    </a:ext>
                  </a:extLst>
                </a:hlinkClick>
              </a:rPr>
              <a:t>https://harpersferryadventurecenter.com/whitewater-rafting/</a:t>
            </a:r>
            <a:endParaRPr lang="en-US" sz="2300" dirty="0">
              <a:solidFill>
                <a:srgbClr val="2409ED"/>
              </a:solidFill>
            </a:endParaRPr>
          </a:p>
          <a:p>
            <a:r>
              <a:rPr lang="en-US" sz="2300" dirty="0">
                <a:solidFill>
                  <a:srgbClr val="2409ED"/>
                </a:solidFill>
                <a:hlinkClick r:id="rId6">
                  <a:extLst>
                    <a:ext uri="{A12FA001-AC4F-418D-AE19-62706E023703}">
                      <ahyp:hlinkClr xmlns:ahyp="http://schemas.microsoft.com/office/drawing/2018/hyperlinkcolor" val="tx"/>
                    </a:ext>
                  </a:extLst>
                </a:hlinkClick>
              </a:rPr>
              <a:t>https://canoevirginia.net</a:t>
            </a:r>
            <a:endParaRPr lang="en-US" sz="2300" dirty="0">
              <a:solidFill>
                <a:srgbClr val="2409ED"/>
              </a:solidFill>
            </a:endParaRPr>
          </a:p>
          <a:p>
            <a:r>
              <a:rPr lang="en-US" sz="2300" dirty="0">
                <a:solidFill>
                  <a:srgbClr val="2409ED"/>
                </a:solidFill>
                <a:hlinkClick r:id="rId7">
                  <a:extLst>
                    <a:ext uri="{A12FA001-AC4F-418D-AE19-62706E023703}">
                      <ahyp:hlinkClr xmlns:ahyp="http://schemas.microsoft.com/office/drawing/2018/hyperlinkcolor" val="tx"/>
                    </a:ext>
                  </a:extLst>
                </a:hlinkClick>
              </a:rPr>
              <a:t>http://www.blueridgeonline.com/Virginia/VACanoeing</a:t>
            </a:r>
            <a:endParaRPr lang="en-US" sz="2300" dirty="0">
              <a:solidFill>
                <a:srgbClr val="2409ED"/>
              </a:solidFill>
            </a:endParaRPr>
          </a:p>
          <a:p>
            <a:r>
              <a:rPr lang="en-US" sz="2300" dirty="0">
                <a:solidFill>
                  <a:srgbClr val="2409ED"/>
                </a:solidFill>
                <a:hlinkClick r:id="rId8">
                  <a:extLst>
                    <a:ext uri="{A12FA001-AC4F-418D-AE19-62706E023703}">
                      <ahyp:hlinkClr xmlns:ahyp="http://schemas.microsoft.com/office/drawing/2018/hyperlinkcolor" val="tx"/>
                    </a:ext>
                  </a:extLst>
                </a:hlinkClick>
              </a:rPr>
              <a:t>https://harpersferryadventurecenter.com/whitewater-kayaking/</a:t>
            </a:r>
            <a:endParaRPr lang="en-US" sz="2300" dirty="0">
              <a:solidFill>
                <a:srgbClr val="2409ED"/>
              </a:solidFill>
            </a:endParaRPr>
          </a:p>
          <a:p>
            <a:r>
              <a:rPr lang="en-US" sz="2300" dirty="0">
                <a:solidFill>
                  <a:srgbClr val="2409ED"/>
                </a:solidFill>
                <a:hlinkClick r:id="rId9">
                  <a:extLst>
                    <a:ext uri="{A12FA001-AC4F-418D-AE19-62706E023703}">
                      <ahyp:hlinkClr xmlns:ahyp="http://schemas.microsoft.com/office/drawing/2018/hyperlinkcolor" val="tx"/>
                    </a:ext>
                  </a:extLst>
                </a:hlinkClick>
              </a:rPr>
              <a:t>https://aceraft.com/white-water-rafting/gauley-river-rafting/fall-upper-gauley-river-rafting/</a:t>
            </a:r>
            <a:endParaRPr lang="en-US" sz="2300" dirty="0">
              <a:solidFill>
                <a:srgbClr val="2409ED"/>
              </a:solidFill>
            </a:endParaRPr>
          </a:p>
          <a:p>
            <a:r>
              <a:rPr lang="en-US" sz="2300" u="sng" dirty="0">
                <a:solidFill>
                  <a:srgbClr val="2409ED"/>
                </a:solidFill>
              </a:rPr>
              <a:t>https://</a:t>
            </a:r>
            <a:r>
              <a:rPr lang="en-US" sz="2300" u="sng" dirty="0" err="1">
                <a:solidFill>
                  <a:srgbClr val="2409ED"/>
                </a:solidFill>
              </a:rPr>
              <a:t>www.canoeingthenew.com</a:t>
            </a:r>
            <a:endParaRPr lang="en-US" sz="2300" u="sng" dirty="0">
              <a:solidFill>
                <a:srgbClr val="2409ED"/>
              </a:solidFill>
            </a:endParaRPr>
          </a:p>
          <a:p>
            <a:endParaRPr lang="en-US" dirty="0"/>
          </a:p>
          <a:p>
            <a:pPr marL="0" indent="0">
              <a:buNone/>
            </a:pPr>
            <a:endParaRPr lang="en-US" dirty="0"/>
          </a:p>
        </p:txBody>
      </p:sp>
      <p:sp>
        <p:nvSpPr>
          <p:cNvPr id="12" name="Freeform 6">
            <a:extLst>
              <a:ext uri="{FF2B5EF4-FFF2-40B4-BE49-F238E27FC236}">
                <a16:creationId xmlns:a16="http://schemas.microsoft.com/office/drawing/2014/main" id="{A101E513-AF74-4E9D-A31F-9966425072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356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spTree>
    <p:extLst>
      <p:ext uri="{BB962C8B-B14F-4D97-AF65-F5344CB8AC3E}">
        <p14:creationId xmlns:p14="http://schemas.microsoft.com/office/powerpoint/2010/main" val="1923433008"/>
      </p:ext>
    </p:extLst>
  </p:cSld>
  <p:clrMapOvr>
    <a:masterClrMapping/>
  </p:clrMapOvr>
</p:sld>
</file>

<file path=ppt/theme/theme1.xml><?xml version="1.0" encoding="utf-8"?>
<a:theme xmlns:a="http://schemas.openxmlformats.org/drawingml/2006/main" name="Office Theme">
  <a:themeElements>
    <a:clrScheme name="Office Theme">
      <a:dk1>
        <a:srgbClr val="000000"/>
      </a:dk1>
      <a:lt1>
        <a:srgbClr val="C5E0B4"/>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HeadlinesVTI">
  <a:themeElements>
    <a:clrScheme name="AnalogousFromLightSeedRightStep">
      <a:dk1>
        <a:srgbClr val="000000"/>
      </a:dk1>
      <a:lt1>
        <a:srgbClr val="FFFFFF"/>
      </a:lt1>
      <a:dk2>
        <a:srgbClr val="223C26"/>
      </a:dk2>
      <a:lt2>
        <a:srgbClr val="E8E2E6"/>
      </a:lt2>
      <a:accent1>
        <a:srgbClr val="81AB92"/>
      </a:accent1>
      <a:accent2>
        <a:srgbClr val="74AAA0"/>
      </a:accent2>
      <a:accent3>
        <a:srgbClr val="7AA9B7"/>
      </a:accent3>
      <a:accent4>
        <a:srgbClr val="7F94BA"/>
      </a:accent4>
      <a:accent5>
        <a:srgbClr val="9996C6"/>
      </a:accent5>
      <a:accent6>
        <a:srgbClr val="9B7FBA"/>
      </a:accent6>
      <a:hlink>
        <a:srgbClr val="AE6993"/>
      </a:hlink>
      <a:folHlink>
        <a:srgbClr val="7F7F7F"/>
      </a:folHlink>
    </a:clrScheme>
    <a:fontScheme name="Custom 211">
      <a:majorFont>
        <a:latin typeface="Sitka Banner"/>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8000"/>
            <a:satMod val="170000"/>
          </a:schemeClr>
        </a:solidFill>
        <a:gradFill rotWithShape="1">
          <a:gsLst>
            <a:gs pos="0">
              <a:schemeClr val="phClr">
                <a:tint val="93000"/>
                <a:satMod val="16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eadlinesVTI" id="{66EB4A02-0C0F-47F1-9F48-4E6882B9F967}" vid="{F3552358-4452-4FDA-9568-4F5DA32F7A60}"/>
    </a:ext>
  </a:extLst>
</a:theme>
</file>

<file path=ppt/theme/theme3.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12823</TotalTime>
  <Words>3582</Words>
  <Application>Microsoft Office PowerPoint</Application>
  <PresentationFormat>Widescreen</PresentationFormat>
  <Paragraphs>338</Paragraphs>
  <Slides>50</Slides>
  <Notes>2</Notes>
  <HiddenSlides>0</HiddenSlides>
  <MMClips>1</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50</vt:i4>
      </vt:variant>
    </vt:vector>
  </HeadingPairs>
  <TitlesOfParts>
    <vt:vector size="64" baseType="lpstr">
      <vt:lpstr>.AppleSystemUIFont</vt:lpstr>
      <vt:lpstr>American Typewriter</vt:lpstr>
      <vt:lpstr>Arial</vt:lpstr>
      <vt:lpstr>Arvo</vt:lpstr>
      <vt:lpstr>Avenir Next LT Pro</vt:lpstr>
      <vt:lpstr>Calibri</vt:lpstr>
      <vt:lpstr>Calibri Light</vt:lpstr>
      <vt:lpstr>ClearSans-Bold</vt:lpstr>
      <vt:lpstr>Helvetica</vt:lpstr>
      <vt:lpstr>Sitka Banner</vt:lpstr>
      <vt:lpstr>UICTFontTextStyleBody</vt:lpstr>
      <vt:lpstr>UICTFontTextStyleItalicBody</vt:lpstr>
      <vt:lpstr>Office Theme</vt:lpstr>
      <vt:lpstr>HeadlinesVTI</vt:lpstr>
      <vt:lpstr>George Mason District  Roundtable</vt:lpstr>
      <vt:lpstr>Pledge</vt:lpstr>
      <vt:lpstr>Welcome</vt:lpstr>
      <vt:lpstr>Council Update</vt:lpstr>
      <vt:lpstr>NCAC 2023 Unit Growth Conference</vt:lpstr>
      <vt:lpstr>Whitewater Paddling</vt:lpstr>
      <vt:lpstr>Aquatics Committee (https://ncacbsa.org/aquatics)</vt:lpstr>
      <vt:lpstr>Whitewater Outfitters</vt:lpstr>
      <vt:lpstr>Outfitters</vt:lpstr>
      <vt:lpstr>Paddle Craft Safety</vt:lpstr>
      <vt:lpstr>Paddle Craft Safety: Part Two</vt:lpstr>
      <vt:lpstr>Proposed Schedule </vt:lpstr>
      <vt:lpstr>Request for Support – Optimist International</vt:lpstr>
      <vt:lpstr>George Mason Program </vt:lpstr>
      <vt:lpstr>Current 2023 George Mason Calendar</vt:lpstr>
      <vt:lpstr>STEM</vt:lpstr>
      <vt:lpstr>Fall 2023 Camporee</vt:lpstr>
      <vt:lpstr>Merit Badges: Goshen (88)</vt:lpstr>
      <vt:lpstr>Merit Badges: Camporee (32)</vt:lpstr>
      <vt:lpstr>Merit Badge Instruction</vt:lpstr>
      <vt:lpstr>Merit Badge Counselors needed!</vt:lpstr>
      <vt:lpstr>Advancement – Changes to Merit Badge Counselors</vt:lpstr>
      <vt:lpstr>George Mason Hike-O-Ree</vt:lpstr>
      <vt:lpstr>2023 Elks Youth Recognition Dinner </vt:lpstr>
      <vt:lpstr>Flags In – May 29, 2023 (Memorial Day) </vt:lpstr>
      <vt:lpstr>District Life to Eagle Seminar – September 23</vt:lpstr>
      <vt:lpstr>Merit Badges</vt:lpstr>
      <vt:lpstr>Training (https://www.ncacbsa.org/george-mason/training/)</vt:lpstr>
      <vt:lpstr>Training for Citizenship in Society MBC</vt:lpstr>
      <vt:lpstr>Training and Recharter</vt:lpstr>
      <vt:lpstr>GM High Adventure</vt:lpstr>
      <vt:lpstr>GM High Adventure (cont)</vt:lpstr>
      <vt:lpstr>Shooting Sports</vt:lpstr>
      <vt:lpstr>Other Activities (for units, Dens/Patrols, or families)</vt:lpstr>
      <vt:lpstr>Order of the Arrow</vt:lpstr>
      <vt:lpstr>Roundtable Survey</vt:lpstr>
      <vt:lpstr>Have you attended a Roundtable?</vt:lpstr>
      <vt:lpstr>How many Roundtables should we have/year?</vt:lpstr>
      <vt:lpstr>Breakouts for Cubs and Scouts BSA?</vt:lpstr>
      <vt:lpstr>Should we have panel discussions?</vt:lpstr>
      <vt:lpstr>Willing to lead/participate in a discussion panel?</vt:lpstr>
      <vt:lpstr>Should we set aside time for unit updates?</vt:lpstr>
      <vt:lpstr>Upcoming community activities slide useful?</vt:lpstr>
      <vt:lpstr>Having minutes/slides available useful?</vt:lpstr>
      <vt:lpstr>Become a Roundtable Commissioner?</vt:lpstr>
      <vt:lpstr>Willing to develop/present topic?</vt:lpstr>
      <vt:lpstr>Bring someone from your unit and introduce?</vt:lpstr>
      <vt:lpstr>Bring in outside speaker (quarterly)?</vt:lpstr>
      <vt:lpstr>Other Comments?</vt:lpstr>
      <vt:lpstr>Other Topics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George Mason  District Roundtable</dc:title>
  <dc:creator>TPH</dc:creator>
  <cp:lastModifiedBy>Russell Pittman</cp:lastModifiedBy>
  <cp:revision>204</cp:revision>
  <cp:lastPrinted>2023-01-07T14:23:26Z</cp:lastPrinted>
  <dcterms:modified xsi:type="dcterms:W3CDTF">2023-06-09T22:03:22Z</dcterms:modified>
</cp:coreProperties>
</file>