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22"/>
  </p:notesMasterIdLst>
  <p:sldIdLst>
    <p:sldId id="259" r:id="rId3"/>
    <p:sldId id="258" r:id="rId4"/>
    <p:sldId id="294" r:id="rId5"/>
    <p:sldId id="296" r:id="rId6"/>
    <p:sldId id="295" r:id="rId7"/>
    <p:sldId id="297" r:id="rId8"/>
    <p:sldId id="298" r:id="rId9"/>
    <p:sldId id="299" r:id="rId10"/>
    <p:sldId id="310" r:id="rId11"/>
    <p:sldId id="300" r:id="rId12"/>
    <p:sldId id="301" r:id="rId13"/>
    <p:sldId id="303" r:id="rId14"/>
    <p:sldId id="304" r:id="rId15"/>
    <p:sldId id="305" r:id="rId16"/>
    <p:sldId id="306" r:id="rId17"/>
    <p:sldId id="307" r:id="rId18"/>
    <p:sldId id="308" r:id="rId19"/>
    <p:sldId id="309" r:id="rId20"/>
    <p:sldId id="29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90097E-D058-BEE0-0C31-C6497A95A198}" v="42" dt="2020-01-31T17:08:46.763"/>
    <p1510:client id="{6028EAE1-74BE-81D0-F26F-1B34FD933B3C}" v="586" dt="2020-01-14T20:51:27.347"/>
    <p1510:client id="{6F748095-6AE8-4E7F-9901-35C2CBF641FB}" v="7" dt="2020-01-13T14:37:28.932"/>
    <p1510:client id="{C427750E-6BA3-8194-45BA-43B41CA729AE}" v="559" dt="2020-02-04T21:22:33.4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34D597-3732-4801-A791-BF53F0BEE59E}" type="datetimeFigureOut">
              <a:rPr lang="en-US"/>
              <a:t>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D5F71-B04E-4FF4-BB66-DE57FBAE3D28}" type="slidenum">
              <a:rPr lang="en-US"/>
              <a:t>‹#›</a:t>
            </a:fld>
            <a:endParaRPr lang="en-US"/>
          </a:p>
        </p:txBody>
      </p:sp>
    </p:spTree>
    <p:extLst>
      <p:ext uri="{BB962C8B-B14F-4D97-AF65-F5344CB8AC3E}">
        <p14:creationId xmlns:p14="http://schemas.microsoft.com/office/powerpoint/2010/main" val="29889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2</a:t>
            </a:fld>
            <a:endParaRPr lang="en-US"/>
          </a:p>
        </p:txBody>
      </p:sp>
    </p:spTree>
    <p:extLst>
      <p:ext uri="{BB962C8B-B14F-4D97-AF65-F5344CB8AC3E}">
        <p14:creationId xmlns:p14="http://schemas.microsoft.com/office/powerpoint/2010/main" val="4039364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11</a:t>
            </a:fld>
            <a:endParaRPr lang="en-US"/>
          </a:p>
        </p:txBody>
      </p:sp>
    </p:spTree>
    <p:extLst>
      <p:ext uri="{BB962C8B-B14F-4D97-AF65-F5344CB8AC3E}">
        <p14:creationId xmlns:p14="http://schemas.microsoft.com/office/powerpoint/2010/main" val="3658182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12</a:t>
            </a:fld>
            <a:endParaRPr lang="en-US"/>
          </a:p>
        </p:txBody>
      </p:sp>
    </p:spTree>
    <p:extLst>
      <p:ext uri="{BB962C8B-B14F-4D97-AF65-F5344CB8AC3E}">
        <p14:creationId xmlns:p14="http://schemas.microsoft.com/office/powerpoint/2010/main" val="4281239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13</a:t>
            </a:fld>
            <a:endParaRPr lang="en-US"/>
          </a:p>
        </p:txBody>
      </p:sp>
    </p:spTree>
    <p:extLst>
      <p:ext uri="{BB962C8B-B14F-4D97-AF65-F5344CB8AC3E}">
        <p14:creationId xmlns:p14="http://schemas.microsoft.com/office/powerpoint/2010/main" val="3078532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14</a:t>
            </a:fld>
            <a:endParaRPr lang="en-US"/>
          </a:p>
        </p:txBody>
      </p:sp>
    </p:spTree>
    <p:extLst>
      <p:ext uri="{BB962C8B-B14F-4D97-AF65-F5344CB8AC3E}">
        <p14:creationId xmlns:p14="http://schemas.microsoft.com/office/powerpoint/2010/main" val="1136683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15</a:t>
            </a:fld>
            <a:endParaRPr lang="en-US"/>
          </a:p>
        </p:txBody>
      </p:sp>
    </p:spTree>
    <p:extLst>
      <p:ext uri="{BB962C8B-B14F-4D97-AF65-F5344CB8AC3E}">
        <p14:creationId xmlns:p14="http://schemas.microsoft.com/office/powerpoint/2010/main" val="322486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16</a:t>
            </a:fld>
            <a:endParaRPr lang="en-US"/>
          </a:p>
        </p:txBody>
      </p:sp>
    </p:spTree>
    <p:extLst>
      <p:ext uri="{BB962C8B-B14F-4D97-AF65-F5344CB8AC3E}">
        <p14:creationId xmlns:p14="http://schemas.microsoft.com/office/powerpoint/2010/main" val="2772681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17</a:t>
            </a:fld>
            <a:endParaRPr lang="en-US"/>
          </a:p>
        </p:txBody>
      </p:sp>
    </p:spTree>
    <p:extLst>
      <p:ext uri="{BB962C8B-B14F-4D97-AF65-F5344CB8AC3E}">
        <p14:creationId xmlns:p14="http://schemas.microsoft.com/office/powerpoint/2010/main" val="3530398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18</a:t>
            </a:fld>
            <a:endParaRPr lang="en-US"/>
          </a:p>
        </p:txBody>
      </p:sp>
    </p:spTree>
    <p:extLst>
      <p:ext uri="{BB962C8B-B14F-4D97-AF65-F5344CB8AC3E}">
        <p14:creationId xmlns:p14="http://schemas.microsoft.com/office/powerpoint/2010/main" val="213578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19</a:t>
            </a:fld>
            <a:endParaRPr lang="en-US"/>
          </a:p>
        </p:txBody>
      </p:sp>
    </p:spTree>
    <p:extLst>
      <p:ext uri="{BB962C8B-B14F-4D97-AF65-F5344CB8AC3E}">
        <p14:creationId xmlns:p14="http://schemas.microsoft.com/office/powerpoint/2010/main" val="340777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3</a:t>
            </a:fld>
            <a:endParaRPr lang="en-US"/>
          </a:p>
        </p:txBody>
      </p:sp>
    </p:spTree>
    <p:extLst>
      <p:ext uri="{BB962C8B-B14F-4D97-AF65-F5344CB8AC3E}">
        <p14:creationId xmlns:p14="http://schemas.microsoft.com/office/powerpoint/2010/main" val="1656423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4</a:t>
            </a:fld>
            <a:endParaRPr lang="en-US"/>
          </a:p>
        </p:txBody>
      </p:sp>
    </p:spTree>
    <p:extLst>
      <p:ext uri="{BB962C8B-B14F-4D97-AF65-F5344CB8AC3E}">
        <p14:creationId xmlns:p14="http://schemas.microsoft.com/office/powerpoint/2010/main" val="3967332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5</a:t>
            </a:fld>
            <a:endParaRPr lang="en-US"/>
          </a:p>
        </p:txBody>
      </p:sp>
    </p:spTree>
    <p:extLst>
      <p:ext uri="{BB962C8B-B14F-4D97-AF65-F5344CB8AC3E}">
        <p14:creationId xmlns:p14="http://schemas.microsoft.com/office/powerpoint/2010/main" val="2956217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6</a:t>
            </a:fld>
            <a:endParaRPr lang="en-US"/>
          </a:p>
        </p:txBody>
      </p:sp>
    </p:spTree>
    <p:extLst>
      <p:ext uri="{BB962C8B-B14F-4D97-AF65-F5344CB8AC3E}">
        <p14:creationId xmlns:p14="http://schemas.microsoft.com/office/powerpoint/2010/main" val="1987341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7</a:t>
            </a:fld>
            <a:endParaRPr lang="en-US"/>
          </a:p>
        </p:txBody>
      </p:sp>
    </p:spTree>
    <p:extLst>
      <p:ext uri="{BB962C8B-B14F-4D97-AF65-F5344CB8AC3E}">
        <p14:creationId xmlns:p14="http://schemas.microsoft.com/office/powerpoint/2010/main" val="575564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8</a:t>
            </a:fld>
            <a:endParaRPr lang="en-US"/>
          </a:p>
        </p:txBody>
      </p:sp>
    </p:spTree>
    <p:extLst>
      <p:ext uri="{BB962C8B-B14F-4D97-AF65-F5344CB8AC3E}">
        <p14:creationId xmlns:p14="http://schemas.microsoft.com/office/powerpoint/2010/main" val="3071543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9</a:t>
            </a:fld>
            <a:endParaRPr lang="en-US"/>
          </a:p>
        </p:txBody>
      </p:sp>
    </p:spTree>
    <p:extLst>
      <p:ext uri="{BB962C8B-B14F-4D97-AF65-F5344CB8AC3E}">
        <p14:creationId xmlns:p14="http://schemas.microsoft.com/office/powerpoint/2010/main" val="1984500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10</a:t>
            </a:fld>
            <a:endParaRPr lang="en-US"/>
          </a:p>
        </p:txBody>
      </p:sp>
    </p:spTree>
    <p:extLst>
      <p:ext uri="{BB962C8B-B14F-4D97-AF65-F5344CB8AC3E}">
        <p14:creationId xmlns:p14="http://schemas.microsoft.com/office/powerpoint/2010/main" val="351219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8F28-12E3-2346-8468-5E332CAAE3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9E54A2-3CEA-D64F-BDF1-5C2CF89BB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1642F2-DA96-4B48-966C-1712BD72AC70}"/>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5" name="Footer Placeholder 4">
            <a:extLst>
              <a:ext uri="{FF2B5EF4-FFF2-40B4-BE49-F238E27FC236}">
                <a16:creationId xmlns:a16="http://schemas.microsoft.com/office/drawing/2014/main" id="{09698E33-77B4-8440-BDDC-85C728836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D32F3-0ED7-E04C-85E3-F18102581E71}"/>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277005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6AE8-4C38-5642-A29A-76652C1BB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F1A3F8-9FBC-A544-9F3C-423BF0AE09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E0B57-3748-0742-A518-EE3FB791CF4B}"/>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5" name="Footer Placeholder 4">
            <a:extLst>
              <a:ext uri="{FF2B5EF4-FFF2-40B4-BE49-F238E27FC236}">
                <a16:creationId xmlns:a16="http://schemas.microsoft.com/office/drawing/2014/main" id="{E01F804F-884B-954F-8038-5822E4FC7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FE475-94DB-3441-A191-0B20DF1DC402}"/>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2749112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21C42-1CF5-614B-81F4-D92CE5C2BE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4C5979-34E4-F04E-990E-20ADAFC2C8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66926-B1C5-1948-9F65-207F70DC21AF}"/>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5" name="Footer Placeholder 4">
            <a:extLst>
              <a:ext uri="{FF2B5EF4-FFF2-40B4-BE49-F238E27FC236}">
                <a16:creationId xmlns:a16="http://schemas.microsoft.com/office/drawing/2014/main" id="{FC1FD53C-CBF2-CF4B-AF34-4FAF8EF53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C4400-66F7-6041-9F65-775E3F702748}"/>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868023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4AFB-8F5D-AE4C-8111-8E206AB4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3844A3-FC0F-A249-9056-963BE5B4D7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008978-AC6F-4549-BD4C-33EAA349F2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0848CB-F251-614F-988A-B3654DC6B493}"/>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6" name="Footer Placeholder 5">
            <a:extLst>
              <a:ext uri="{FF2B5EF4-FFF2-40B4-BE49-F238E27FC236}">
                <a16:creationId xmlns:a16="http://schemas.microsoft.com/office/drawing/2014/main" id="{F451F20D-3B44-B14C-8813-9836981FE7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F6DCD8-AC3E-D94C-8355-111C85A1ECAA}"/>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947929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4B95-C19F-6B4E-9C62-51076B8B8D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8B49BB-A0D4-DE43-BB16-B35A236B28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8E2B65-A596-0E45-BFB8-51E87DC8D3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6EDC8-E086-3A49-9703-13BC8C137A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73776D-9DAB-C24C-A0A3-E9E963935F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072B0D-78CE-8949-85CC-2ED7757763D9}"/>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8" name="Footer Placeholder 7">
            <a:extLst>
              <a:ext uri="{FF2B5EF4-FFF2-40B4-BE49-F238E27FC236}">
                <a16:creationId xmlns:a16="http://schemas.microsoft.com/office/drawing/2014/main" id="{6628B343-74C5-F04C-9150-07E5B98D4A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B6B707-4AC7-AB43-B5AF-B840B22EA012}"/>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4103010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1EB91-BAAB-D444-B955-82D8FF5940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4E3B7E-E68E-5C48-9EAB-35FEA82A6D40}"/>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4" name="Footer Placeholder 3">
            <a:extLst>
              <a:ext uri="{FF2B5EF4-FFF2-40B4-BE49-F238E27FC236}">
                <a16:creationId xmlns:a16="http://schemas.microsoft.com/office/drawing/2014/main" id="{360B88CC-9599-BB4A-A70D-18A2E89070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69E7BD-C751-8F4B-BC2F-6A107CC1F564}"/>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930881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DEBFC1-7AF0-F04E-B50D-8B334268027E}"/>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3" name="Footer Placeholder 2">
            <a:extLst>
              <a:ext uri="{FF2B5EF4-FFF2-40B4-BE49-F238E27FC236}">
                <a16:creationId xmlns:a16="http://schemas.microsoft.com/office/drawing/2014/main" id="{322D6BC3-6F66-784C-94DD-BB108C471C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E8134A-C3EA-9540-9873-8F73E3A85C81}"/>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558441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187A3-FDD6-F047-89DC-FFE35E88CC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0D2E0C-918D-F14A-B2F1-34DB0BE099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D19478-D8FC-8540-B1DE-D9776EA31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E1157-D5C7-384F-AE06-F4E87DE55DBF}"/>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6" name="Footer Placeholder 5">
            <a:extLst>
              <a:ext uri="{FF2B5EF4-FFF2-40B4-BE49-F238E27FC236}">
                <a16:creationId xmlns:a16="http://schemas.microsoft.com/office/drawing/2014/main" id="{9F9A2FBF-782B-534C-A02F-F271475640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7255E-5275-4348-9DCC-BEC02BEFF524}"/>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175131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FF70-8336-4046-BFFD-289949E25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7F3680-683A-1E46-A4EE-10A07D3CA1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01DC8B-2066-A74C-9445-1DD268851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58219-F995-6C45-9DBB-54951E26A99C}"/>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6" name="Footer Placeholder 5">
            <a:extLst>
              <a:ext uri="{FF2B5EF4-FFF2-40B4-BE49-F238E27FC236}">
                <a16:creationId xmlns:a16="http://schemas.microsoft.com/office/drawing/2014/main" id="{192B04B2-B36F-8349-A0A1-8F4D3D6668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7BDC62-7C92-4641-83BB-B96079061FC8}"/>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3477178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579CE-6C58-3342-A1D4-8F6B3C38E0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42EFEC-5848-4748-89E1-E06FB4F247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7F53D-E482-CC46-91CA-DCECE43CF5CD}"/>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5" name="Footer Placeholder 4">
            <a:extLst>
              <a:ext uri="{FF2B5EF4-FFF2-40B4-BE49-F238E27FC236}">
                <a16:creationId xmlns:a16="http://schemas.microsoft.com/office/drawing/2014/main" id="{30F173DF-FA0A-784E-B88F-4117FF194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E67CE-8B2D-FF45-B20B-90E1F69CF513}"/>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1466493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C0185A-8750-7D49-995C-97212AD630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0A6BCE-4049-FD49-8A07-D29BD44229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39774-9B12-3345-9F2A-86977C70C9D7}"/>
              </a:ext>
            </a:extLst>
          </p:cNvPr>
          <p:cNvSpPr>
            <a:spLocks noGrp="1"/>
          </p:cNvSpPr>
          <p:nvPr>
            <p:ph type="dt" sz="half" idx="10"/>
          </p:nvPr>
        </p:nvSpPr>
        <p:spPr/>
        <p:txBody>
          <a:bodyPr/>
          <a:lstStyle/>
          <a:p>
            <a:fld id="{4450888D-4A71-2541-BE8B-529F9732D0D8}" type="datetimeFigureOut">
              <a:rPr lang="en-US" smtClean="0"/>
              <a:t>2/5/2020</a:t>
            </a:fld>
            <a:endParaRPr lang="en-US"/>
          </a:p>
        </p:txBody>
      </p:sp>
      <p:sp>
        <p:nvSpPr>
          <p:cNvPr id="5" name="Footer Placeholder 4">
            <a:extLst>
              <a:ext uri="{FF2B5EF4-FFF2-40B4-BE49-F238E27FC236}">
                <a16:creationId xmlns:a16="http://schemas.microsoft.com/office/drawing/2014/main" id="{4D938FC2-D326-264B-A117-CEB090C18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7C95C-6D5B-0540-A2E4-732FD528A6A7}"/>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194236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FD5E0F-94CE-AB49-B139-C62CE75B8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617A46-1791-D745-B0A3-EEFCED612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C2DB2-0886-7B48-A6F3-BF7FC8C288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0888D-4A71-2541-BE8B-529F9732D0D8}" type="datetimeFigureOut">
              <a:rPr lang="en-US" smtClean="0"/>
              <a:t>2/5/2020</a:t>
            </a:fld>
            <a:endParaRPr lang="en-US"/>
          </a:p>
        </p:txBody>
      </p:sp>
      <p:sp>
        <p:nvSpPr>
          <p:cNvPr id="5" name="Footer Placeholder 4">
            <a:extLst>
              <a:ext uri="{FF2B5EF4-FFF2-40B4-BE49-F238E27FC236}">
                <a16:creationId xmlns:a16="http://schemas.microsoft.com/office/drawing/2014/main" id="{CD491CAB-8B90-B745-93D7-50094F1C2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911977-B5CB-2A4B-ADE2-C2BF40909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CEB7F-075A-8C47-A3DF-D00F49FF392B}" type="slidenum">
              <a:rPr lang="en-US" smtClean="0"/>
              <a:t>‹#›</a:t>
            </a:fld>
            <a:endParaRPr lang="en-US"/>
          </a:p>
        </p:txBody>
      </p:sp>
    </p:spTree>
    <p:extLst>
      <p:ext uri="{BB962C8B-B14F-4D97-AF65-F5344CB8AC3E}">
        <p14:creationId xmlns:p14="http://schemas.microsoft.com/office/powerpoint/2010/main" val="2789739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hyperlink" Target="https://slcny.libguides.com/training-primo-discovery"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emf"/><Relationship Id="rId7"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8" Type="http://schemas.openxmlformats.org/officeDocument/2006/relationships/hyperlink" Target="https://slcny.libguides.com/training-primo-discovery" TargetMode="External"/><Relationship Id="rId3" Type="http://schemas.openxmlformats.org/officeDocument/2006/relationships/image" Target="../media/image2.emf"/><Relationship Id="rId7" Type="http://schemas.openxmlformats.org/officeDocument/2006/relationships/hyperlink" Target="https://slcny.libguides.com/lsptraining" TargetMode="External"/><Relationship Id="rId2" Type="http://schemas.openxmlformats.org/officeDocument/2006/relationships/notesSlide" Target="../notesSlides/notesSlide18.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hyperlink" Target="https://knowledge.exlibrisgroup.com/Alma/Content_Corner/Supporting_Resources/Alma_Community_Zone_Collection_Lis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hyperlink" Target="https://blog.oup.com/2018/05/library-discovery-past-present-future/" TargetMode="External"/><Relationship Id="rId3" Type="http://schemas.openxmlformats.org/officeDocument/2006/relationships/image" Target="../media/image2.emf"/><Relationship Id="rId7" Type="http://schemas.openxmlformats.org/officeDocument/2006/relationships/hyperlink" Target="https://americanlibrariesmagazine.org/2016/01/04/cataloging-evolves/"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hyperlink" Target="https://topatoco.com/collections/unshelved/products/uns-neverforget" TargetMode="External"/><Relationship Id="rId4" Type="http://schemas.openxmlformats.org/officeDocument/2006/relationships/image" Target="../media/image3.emf"/><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hyperlink" Target="https://americanlibrariesmagazine.org/2019/05/01/library-systems-report-2019/"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hyperlink" Target="https://americanlibrariesmagazine.org/2019/05/01/library-systems-report-2019/"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hyperlink" Target="https://slcny.libguides.com/training/technical-services-workflows"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15B8DE-8652-3349-89A7-95B64FA716C0}"/>
              </a:ext>
            </a:extLst>
          </p:cNvPr>
          <p:cNvSpPr/>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6CA505A-881F-1A4A-88CE-582A96EF6887}"/>
              </a:ext>
            </a:extLst>
          </p:cNvPr>
          <p:cNvSpPr/>
          <p:nvPr/>
        </p:nvSpPr>
        <p:spPr>
          <a:xfrm>
            <a:off x="1" y="0"/>
            <a:ext cx="45318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4565C52C-6ED7-4448-95F6-8DE980BE9FCC}"/>
              </a:ext>
            </a:extLst>
          </p:cNvPr>
          <p:cNvPicPr>
            <a:picLocks noChangeAspect="1"/>
          </p:cNvPicPr>
          <p:nvPr/>
        </p:nvPicPr>
        <p:blipFill rotWithShape="1">
          <a:blip r:embed="rId2"/>
          <a:srcRect r="49274"/>
          <a:stretch/>
        </p:blipFill>
        <p:spPr>
          <a:xfrm>
            <a:off x="2702041" y="1869799"/>
            <a:ext cx="1518404" cy="1455244"/>
          </a:xfrm>
          <a:prstGeom prst="rect">
            <a:avLst/>
          </a:prstGeom>
        </p:spPr>
      </p:pic>
      <p:sp>
        <p:nvSpPr>
          <p:cNvPr id="5" name="TextBox 4">
            <a:extLst>
              <a:ext uri="{FF2B5EF4-FFF2-40B4-BE49-F238E27FC236}">
                <a16:creationId xmlns:a16="http://schemas.microsoft.com/office/drawing/2014/main" id="{ABBAAC33-E9F3-144D-929D-8B85ACD4D501}"/>
              </a:ext>
            </a:extLst>
          </p:cNvPr>
          <p:cNvSpPr txBox="1"/>
          <p:nvPr/>
        </p:nvSpPr>
        <p:spPr>
          <a:xfrm>
            <a:off x="4782315" y="1015018"/>
            <a:ext cx="7094353" cy="1107996"/>
          </a:xfrm>
          <a:prstGeom prst="rect">
            <a:avLst/>
          </a:prstGeom>
          <a:noFill/>
        </p:spPr>
        <p:txBody>
          <a:bodyPr wrap="square" rtlCol="0" anchor="t">
            <a:spAutoFit/>
          </a:bodyPr>
          <a:lstStyle/>
          <a:p>
            <a:r>
              <a:rPr lang="en-US" sz="6600" dirty="0">
                <a:solidFill>
                  <a:schemeClr val="bg1"/>
                </a:solidFill>
                <a:latin typeface="Calibri Light"/>
                <a:cs typeface="Calibri Light"/>
              </a:rPr>
              <a:t>Discover Discovery</a:t>
            </a:r>
            <a:endParaRPr lang="en-US" sz="6600" dirty="0">
              <a:solidFill>
                <a:schemeClr val="bg1"/>
              </a:solidFill>
              <a:ea typeface="+mn-lt"/>
              <a:cs typeface="+mn-lt"/>
            </a:endParaRPr>
          </a:p>
        </p:txBody>
      </p:sp>
      <p:cxnSp>
        <p:nvCxnSpPr>
          <p:cNvPr id="14" name="Straight Connector 13">
            <a:extLst>
              <a:ext uri="{FF2B5EF4-FFF2-40B4-BE49-F238E27FC236}">
                <a16:creationId xmlns:a16="http://schemas.microsoft.com/office/drawing/2014/main" id="{48AF50B5-F939-CF44-960C-3EAE79DDFCE0}"/>
              </a:ext>
            </a:extLst>
          </p:cNvPr>
          <p:cNvCxnSpPr/>
          <p:nvPr/>
        </p:nvCxnSpPr>
        <p:spPr>
          <a:xfrm>
            <a:off x="4531801" y="-8092"/>
            <a:ext cx="0" cy="3333135"/>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311A9-0669-8A47-BDE2-7082927DEF72}"/>
              </a:ext>
            </a:extLst>
          </p:cNvPr>
          <p:cNvCxnSpPr/>
          <p:nvPr/>
        </p:nvCxnSpPr>
        <p:spPr>
          <a:xfrm>
            <a:off x="9602547" y="4790488"/>
            <a:ext cx="2589452" cy="0"/>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1608256-D41E-7949-9F8B-A7E248C43ECB}"/>
              </a:ext>
            </a:extLst>
          </p:cNvPr>
          <p:cNvSpPr txBox="1"/>
          <p:nvPr/>
        </p:nvSpPr>
        <p:spPr>
          <a:xfrm>
            <a:off x="4725181" y="4605155"/>
            <a:ext cx="4785363" cy="1138773"/>
          </a:xfrm>
          <a:prstGeom prst="rect">
            <a:avLst/>
          </a:prstGeom>
          <a:noFill/>
        </p:spPr>
        <p:txBody>
          <a:bodyPr wrap="square" rtlCol="0" anchor="t">
            <a:spAutoFit/>
          </a:bodyPr>
          <a:lstStyle/>
          <a:p>
            <a:pPr algn="r"/>
            <a:r>
              <a:rPr lang="en-US" sz="2000" dirty="0">
                <a:solidFill>
                  <a:schemeClr val="bg1"/>
                </a:solidFill>
                <a:latin typeface="Arial"/>
                <a:cs typeface="Arial"/>
              </a:rPr>
              <a:t>February 5, 2020</a:t>
            </a:r>
          </a:p>
          <a:p>
            <a:pPr algn="r"/>
            <a:endParaRPr lang="en-US" sz="2000" dirty="0">
              <a:solidFill>
                <a:schemeClr val="bg1"/>
              </a:solidFill>
              <a:latin typeface="Arial" panose="020B0604020202020204" pitchFamily="34" charset="0"/>
              <a:cs typeface="Arial" panose="020B0604020202020204" pitchFamily="34" charset="0"/>
            </a:endParaRPr>
          </a:p>
          <a:p>
            <a:pPr algn="r"/>
            <a:endParaRPr lang="en-US" sz="800" dirty="0">
              <a:solidFill>
                <a:schemeClr val="bg1"/>
              </a:solidFill>
              <a:latin typeface="Arial" panose="020B0604020202020204" pitchFamily="34" charset="0"/>
              <a:cs typeface="Arial" panose="020B0604020202020204" pitchFamily="34" charset="0"/>
            </a:endParaRPr>
          </a:p>
          <a:p>
            <a:pPr algn="r"/>
            <a:r>
              <a:rPr lang="en-US" sz="2000" dirty="0">
                <a:solidFill>
                  <a:schemeClr val="bg1"/>
                </a:solidFill>
                <a:latin typeface="Arial"/>
                <a:cs typeface="Arial"/>
              </a:rPr>
              <a:t>Michelle Eichelberger</a:t>
            </a:r>
          </a:p>
        </p:txBody>
      </p:sp>
      <p:grpSp>
        <p:nvGrpSpPr>
          <p:cNvPr id="23" name="Group 22">
            <a:extLst>
              <a:ext uri="{FF2B5EF4-FFF2-40B4-BE49-F238E27FC236}">
                <a16:creationId xmlns:a16="http://schemas.microsoft.com/office/drawing/2014/main" id="{C4B75E0D-B68C-5D4B-B4E8-1477A4D4F12D}"/>
              </a:ext>
            </a:extLst>
          </p:cNvPr>
          <p:cNvGrpSpPr/>
          <p:nvPr/>
        </p:nvGrpSpPr>
        <p:grpSpPr>
          <a:xfrm>
            <a:off x="6320303" y="6041112"/>
            <a:ext cx="5548758" cy="438513"/>
            <a:chOff x="6320303" y="6041112"/>
            <a:chExt cx="5548758" cy="438513"/>
          </a:xfrm>
        </p:grpSpPr>
        <p:pic>
          <p:nvPicPr>
            <p:cNvPr id="8" name="Picture 7">
              <a:extLst>
                <a:ext uri="{FF2B5EF4-FFF2-40B4-BE49-F238E27FC236}">
                  <a16:creationId xmlns:a16="http://schemas.microsoft.com/office/drawing/2014/main" id="{73E6AAA6-94E2-F84D-B2F3-A25A1C3F94A7}"/>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9" name="Picture 8">
              <a:extLst>
                <a:ext uri="{FF2B5EF4-FFF2-40B4-BE49-F238E27FC236}">
                  <a16:creationId xmlns:a16="http://schemas.microsoft.com/office/drawing/2014/main" id="{1EC7A0F2-B015-B74A-8742-20D8D0C9A231}"/>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10" name="TextBox 9">
              <a:extLst>
                <a:ext uri="{FF2B5EF4-FFF2-40B4-BE49-F238E27FC236}">
                  <a16:creationId xmlns:a16="http://schemas.microsoft.com/office/drawing/2014/main" id="{B15D5982-80F4-314F-B88D-EDBA26AE123B}"/>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65C1AF34-ECD5-AB44-9CC5-56A5C06840D3}"/>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2" name="Picture 21">
              <a:extLst>
                <a:ext uri="{FF2B5EF4-FFF2-40B4-BE49-F238E27FC236}">
                  <a16:creationId xmlns:a16="http://schemas.microsoft.com/office/drawing/2014/main" id="{395B42DE-6EE2-154A-975E-1B27FF79A2CF}"/>
                </a:ext>
              </a:extLst>
            </p:cNvPr>
            <p:cNvPicPr>
              <a:picLocks noChangeAspect="1"/>
            </p:cNvPicPr>
            <p:nvPr/>
          </p:nvPicPr>
          <p:blipFill>
            <a:blip r:embed="rId6"/>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37113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Patron Discovery</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099100" cy="472328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How do patrons get access to the physical and electronic content that you’ve added to Alma?</a:t>
            </a:r>
          </a:p>
          <a:p>
            <a:pPr marL="0" indent="0">
              <a:buNone/>
            </a:pPr>
            <a:endParaRPr lang="en-US" dirty="0">
              <a:cs typeface="Calibri"/>
            </a:endParaRPr>
          </a:p>
          <a:p>
            <a:pPr marL="0" indent="0" algn="ctr">
              <a:buNone/>
            </a:pPr>
            <a:r>
              <a:rPr lang="en-US" sz="5400" dirty="0">
                <a:solidFill>
                  <a:srgbClr val="00B0F0"/>
                </a:solidFill>
                <a:cs typeface="Calibri"/>
              </a:rPr>
              <a:t>Primo</a:t>
            </a:r>
          </a:p>
          <a:p>
            <a:pPr marL="0" indent="0">
              <a:buNone/>
            </a:pPr>
            <a:endParaRPr lang="en-US" dirty="0">
              <a:cs typeface="Calibri"/>
            </a:endParaRPr>
          </a:p>
          <a:p>
            <a:pPr marL="0" indent="0">
              <a:buNone/>
            </a:pPr>
            <a:r>
              <a:rPr lang="en-US" dirty="0">
                <a:cs typeface="Calibri"/>
              </a:rPr>
              <a:t>Different “flavors” of Primo: </a:t>
            </a:r>
          </a:p>
          <a:p>
            <a:r>
              <a:rPr lang="en-US" dirty="0">
                <a:cs typeface="Calibri"/>
              </a:rPr>
              <a:t>Primo: original discovery layer, uses “back office” to manage</a:t>
            </a:r>
          </a:p>
          <a:p>
            <a:r>
              <a:rPr lang="en-US" dirty="0">
                <a:cs typeface="Calibri"/>
              </a:rPr>
              <a:t>Primo VE: current discovery layer, what SUNY uses</a:t>
            </a:r>
          </a:p>
          <a:p>
            <a:pPr marL="0" indent="0">
              <a:buNone/>
            </a:pPr>
            <a:endParaRPr lang="en-US" dirty="0">
              <a:cs typeface="Calibri"/>
            </a:endParaRPr>
          </a:p>
        </p:txBody>
      </p:sp>
    </p:spTree>
    <p:extLst>
      <p:ext uri="{BB962C8B-B14F-4D97-AF65-F5344CB8AC3E}">
        <p14:creationId xmlns:p14="http://schemas.microsoft.com/office/powerpoint/2010/main" val="1103290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Patron Discovery: Search</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099100" cy="472328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What does Primo search?</a:t>
            </a:r>
          </a:p>
          <a:p>
            <a:r>
              <a:rPr lang="en-US" dirty="0">
                <a:cs typeface="Calibri"/>
              </a:rPr>
              <a:t>Alma bib records, should be findable in unexpanded search in 10-30 minutes, includes both physical and electronic bibs</a:t>
            </a:r>
          </a:p>
          <a:p>
            <a:r>
              <a:rPr lang="en-US" dirty="0">
                <a:cs typeface="Calibri"/>
              </a:rPr>
              <a:t>Primo Central Index (PCI): </a:t>
            </a:r>
          </a:p>
          <a:p>
            <a:pPr lvl="1"/>
            <a:r>
              <a:rPr lang="en-US" dirty="0">
                <a:cs typeface="Calibri"/>
              </a:rPr>
              <a:t>Whatever you’ve activated for search, whether or not you subscribe to the database</a:t>
            </a:r>
          </a:p>
          <a:p>
            <a:pPr lvl="1"/>
            <a:r>
              <a:rPr lang="en-US" dirty="0">
                <a:cs typeface="Calibri"/>
              </a:rPr>
              <a:t>Want to use free to search collections, not ones you have to subscribe to </a:t>
            </a:r>
            <a:r>
              <a:rPr lang="en-US" dirty="0" err="1">
                <a:cs typeface="Calibri"/>
              </a:rPr>
              <a:t>to</a:t>
            </a:r>
            <a:r>
              <a:rPr lang="en-US" dirty="0">
                <a:cs typeface="Calibri"/>
              </a:rPr>
              <a:t> search</a:t>
            </a:r>
          </a:p>
          <a:p>
            <a:pPr lvl="1"/>
            <a:r>
              <a:rPr lang="en-US" dirty="0">
                <a:cs typeface="Calibri"/>
              </a:rPr>
              <a:t>Provides article and chapter level indexing – Alma bib record only has title of resource, authors, publication info, maybe subject headings, etc.</a:t>
            </a:r>
          </a:p>
          <a:p>
            <a:pPr lvl="1"/>
            <a:r>
              <a:rPr lang="en-US" dirty="0">
                <a:cs typeface="Calibri"/>
              </a:rPr>
              <a:t>Takes up to 10 days for new activation or deactivation to take effect</a:t>
            </a:r>
          </a:p>
          <a:p>
            <a:r>
              <a:rPr lang="en-US" dirty="0">
                <a:cs typeface="Calibri"/>
              </a:rPr>
              <a:t>Central Discovery Index (CDI) planned implementation for May 2020</a:t>
            </a:r>
          </a:p>
          <a:p>
            <a:pPr marL="0" indent="0">
              <a:buNone/>
            </a:pPr>
            <a:endParaRPr lang="en-US" dirty="0">
              <a:cs typeface="Calibri"/>
            </a:endParaRPr>
          </a:p>
        </p:txBody>
      </p:sp>
    </p:spTree>
    <p:extLst>
      <p:ext uri="{BB962C8B-B14F-4D97-AF65-F5344CB8AC3E}">
        <p14:creationId xmlns:p14="http://schemas.microsoft.com/office/powerpoint/2010/main" val="415668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Patron Discovery: Search, cont.</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0583594" cy="1774007"/>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How does Primo search?</a:t>
            </a:r>
          </a:p>
          <a:p>
            <a:r>
              <a:rPr lang="en-US" dirty="0">
                <a:cs typeface="Calibri"/>
              </a:rPr>
              <a:t>You control view, scopes, slots, etc. See </a:t>
            </a:r>
            <a:r>
              <a:rPr lang="en-US" dirty="0">
                <a:cs typeface="Calibri"/>
                <a:hlinkClick r:id="rId7"/>
              </a:rPr>
              <a:t>SLSS Discovery Training Guide</a:t>
            </a:r>
            <a:endParaRPr lang="en-US" dirty="0">
              <a:cs typeface="Calibri"/>
            </a:endParaRPr>
          </a:p>
          <a:p>
            <a:r>
              <a:rPr lang="en-US" dirty="0">
                <a:cs typeface="Calibri"/>
              </a:rPr>
              <a:t>Out of the box default search is “unexpanded,” meaning that all of the search results should be full-text or available</a:t>
            </a:r>
          </a:p>
          <a:p>
            <a:r>
              <a:rPr lang="en-US" dirty="0">
                <a:cs typeface="Calibri"/>
              </a:rPr>
              <a:t>Have an “expand” box that patrons can use to widen search to non-full-text content</a:t>
            </a:r>
          </a:p>
          <a:p>
            <a:pPr marL="0" indent="0">
              <a:buNone/>
            </a:pPr>
            <a:endParaRPr lang="en-US" dirty="0">
              <a:cs typeface="Calibri"/>
            </a:endParaRPr>
          </a:p>
        </p:txBody>
      </p:sp>
      <p:pic>
        <p:nvPicPr>
          <p:cNvPr id="4" name="Picture 4" descr="A screenshot of a cell phone&#10;&#10;Description generated with very high confidence">
            <a:extLst>
              <a:ext uri="{FF2B5EF4-FFF2-40B4-BE49-F238E27FC236}">
                <a16:creationId xmlns:a16="http://schemas.microsoft.com/office/drawing/2014/main" id="{6498D344-E284-4A5F-B3E3-E27E8A0D998B}"/>
              </a:ext>
            </a:extLst>
          </p:cNvPr>
          <p:cNvPicPr>
            <a:picLocks noChangeAspect="1"/>
          </p:cNvPicPr>
          <p:nvPr/>
        </p:nvPicPr>
        <p:blipFill>
          <a:blip r:embed="rId8"/>
          <a:stretch>
            <a:fillRect/>
          </a:stretch>
        </p:blipFill>
        <p:spPr>
          <a:xfrm>
            <a:off x="1323833" y="3315982"/>
            <a:ext cx="9464722" cy="2637141"/>
          </a:xfrm>
          <a:prstGeom prst="rect">
            <a:avLst/>
          </a:prstGeom>
        </p:spPr>
      </p:pic>
      <p:sp>
        <p:nvSpPr>
          <p:cNvPr id="6" name="Rectangle: Rounded Corners 5">
            <a:extLst>
              <a:ext uri="{FF2B5EF4-FFF2-40B4-BE49-F238E27FC236}">
                <a16:creationId xmlns:a16="http://schemas.microsoft.com/office/drawing/2014/main" id="{35DC3649-419E-4376-B0E5-23C882E96D3B}"/>
              </a:ext>
            </a:extLst>
          </p:cNvPr>
          <p:cNvSpPr/>
          <p:nvPr/>
        </p:nvSpPr>
        <p:spPr>
          <a:xfrm>
            <a:off x="1385247" y="4666397"/>
            <a:ext cx="1967552" cy="443553"/>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8683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Patron Discovery: Search, Expanded vs. Unexpanded</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099100" cy="472328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Default “Unexpanded” searching:</a:t>
            </a:r>
          </a:p>
          <a:p>
            <a:pPr lvl="1"/>
            <a:r>
              <a:rPr lang="en-US" dirty="0">
                <a:cs typeface="Calibri"/>
              </a:rPr>
              <a:t>Pros: </a:t>
            </a:r>
          </a:p>
          <a:p>
            <a:pPr lvl="2"/>
            <a:r>
              <a:rPr lang="en-US" dirty="0">
                <a:cs typeface="Calibri"/>
              </a:rPr>
              <a:t>Easy for patrons to find full-text content</a:t>
            </a:r>
          </a:p>
          <a:p>
            <a:pPr lvl="2"/>
            <a:r>
              <a:rPr lang="en-US" dirty="0">
                <a:cs typeface="Calibri"/>
              </a:rPr>
              <a:t>If they’re only going to look at first two pages, good to have content for them and not make them use resource sharing for things they might not really need</a:t>
            </a:r>
          </a:p>
          <a:p>
            <a:pPr lvl="1"/>
            <a:r>
              <a:rPr lang="en-US" dirty="0">
                <a:cs typeface="Calibri"/>
              </a:rPr>
              <a:t>Cons:</a:t>
            </a:r>
          </a:p>
          <a:p>
            <a:pPr lvl="2"/>
            <a:r>
              <a:rPr lang="en-US" dirty="0">
                <a:cs typeface="Calibri"/>
              </a:rPr>
              <a:t>Missing anything that’s not full-text – could be very important content, especially for higher level students</a:t>
            </a:r>
          </a:p>
          <a:p>
            <a:pPr lvl="2"/>
            <a:r>
              <a:rPr lang="en-US" dirty="0">
                <a:cs typeface="Calibri"/>
              </a:rPr>
              <a:t>Previous systems and stand-alone databases default to expanded, give you everything, people are used to that model</a:t>
            </a:r>
          </a:p>
          <a:p>
            <a:pPr lvl="2"/>
            <a:r>
              <a:rPr lang="en-US" dirty="0">
                <a:cs typeface="Calibri"/>
              </a:rPr>
              <a:t>For example, SUNY </a:t>
            </a:r>
            <a:r>
              <a:rPr lang="en-US" dirty="0" err="1">
                <a:cs typeface="Calibri"/>
              </a:rPr>
              <a:t>Geneseo</a:t>
            </a:r>
            <a:r>
              <a:rPr lang="en-US" dirty="0">
                <a:cs typeface="Calibri"/>
              </a:rPr>
              <a:t> prof looking for journal, was used to being able to see all articles and order whatever she needed, unexpanded search: no records found message</a:t>
            </a:r>
          </a:p>
          <a:p>
            <a:pPr lvl="2"/>
            <a:r>
              <a:rPr lang="en-US" dirty="0">
                <a:cs typeface="Calibri"/>
              </a:rPr>
              <a:t>Dropping ILL numbers – may not notice “expand” option  </a:t>
            </a:r>
          </a:p>
          <a:p>
            <a:pPr marL="0" indent="0">
              <a:buNone/>
            </a:pPr>
            <a:endParaRPr lang="en-US" dirty="0">
              <a:cs typeface="Calibri"/>
            </a:endParaRPr>
          </a:p>
        </p:txBody>
      </p:sp>
    </p:spTree>
    <p:extLst>
      <p:ext uri="{BB962C8B-B14F-4D97-AF65-F5344CB8AC3E}">
        <p14:creationId xmlns:p14="http://schemas.microsoft.com/office/powerpoint/2010/main" val="210359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Patron Discovery: Search, Expanded vs. Unexpanded</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099100" cy="472328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Change to default “Expand” searching:</a:t>
            </a:r>
          </a:p>
          <a:p>
            <a:pPr lvl="1"/>
            <a:r>
              <a:rPr lang="en-US" dirty="0">
                <a:cs typeface="Calibri"/>
              </a:rPr>
              <a:t>Pros: </a:t>
            </a:r>
          </a:p>
          <a:p>
            <a:pPr lvl="2"/>
            <a:r>
              <a:rPr lang="en-US" dirty="0">
                <a:cs typeface="Calibri"/>
              </a:rPr>
              <a:t>Patrons get ALL results and won’t miss anything</a:t>
            </a:r>
          </a:p>
          <a:p>
            <a:pPr lvl="2"/>
            <a:r>
              <a:rPr lang="en-US" dirty="0">
                <a:cs typeface="Calibri"/>
              </a:rPr>
              <a:t>Provides immediate Resource Sharing request options</a:t>
            </a:r>
          </a:p>
          <a:p>
            <a:pPr lvl="2"/>
            <a:r>
              <a:rPr lang="en-US" dirty="0">
                <a:cs typeface="Calibri"/>
              </a:rPr>
              <a:t>Good if patron is looking for something </a:t>
            </a:r>
            <a:r>
              <a:rPr lang="en-US" dirty="0" err="1">
                <a:cs typeface="Calibri"/>
              </a:rPr>
              <a:t>specifc</a:t>
            </a:r>
            <a:endParaRPr lang="en-US" dirty="0">
              <a:cs typeface="Calibri"/>
            </a:endParaRPr>
          </a:p>
          <a:p>
            <a:pPr lvl="1"/>
            <a:r>
              <a:rPr lang="en-US" dirty="0">
                <a:cs typeface="Calibri"/>
              </a:rPr>
              <a:t>Cons:</a:t>
            </a:r>
          </a:p>
          <a:p>
            <a:pPr lvl="2"/>
            <a:r>
              <a:rPr lang="en-US" dirty="0">
                <a:cs typeface="Calibri"/>
              </a:rPr>
              <a:t>Need to carefully curate PCI so that you don’t get too many results – useless if first two pages aren’t really good results</a:t>
            </a:r>
          </a:p>
          <a:p>
            <a:pPr lvl="2"/>
            <a:r>
              <a:rPr lang="en-US" dirty="0">
                <a:cs typeface="Calibri"/>
              </a:rPr>
              <a:t>Can push your ILL numbers up *too* much – GCC example</a:t>
            </a:r>
          </a:p>
          <a:p>
            <a:pPr lvl="2"/>
            <a:r>
              <a:rPr lang="en-US" dirty="0">
                <a:cs typeface="Calibri"/>
              </a:rPr>
              <a:t>CDI is going to give you way more results because of auto-searching of chapter/article level for everything, might be overwhelming for patrons</a:t>
            </a:r>
          </a:p>
          <a:p>
            <a:pPr lvl="2"/>
            <a:endParaRPr lang="en-US" dirty="0">
              <a:cs typeface="Calibri"/>
            </a:endParaRPr>
          </a:p>
          <a:p>
            <a:pPr marL="0" indent="0">
              <a:buNone/>
            </a:pPr>
            <a:r>
              <a:rPr lang="en-US" dirty="0">
                <a:cs typeface="Calibri"/>
              </a:rPr>
              <a:t>Expanded vs. Unexpanded needs to be local campus decision</a:t>
            </a:r>
          </a:p>
          <a:p>
            <a:pPr marL="0" indent="0">
              <a:buNone/>
            </a:pPr>
            <a:endParaRPr lang="en-US" dirty="0">
              <a:cs typeface="Calibri"/>
            </a:endParaRPr>
          </a:p>
        </p:txBody>
      </p:sp>
    </p:spTree>
    <p:extLst>
      <p:ext uri="{BB962C8B-B14F-4D97-AF65-F5344CB8AC3E}">
        <p14:creationId xmlns:p14="http://schemas.microsoft.com/office/powerpoint/2010/main" val="3171226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Patron Discovery: Search, Availability</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099100" cy="4723281"/>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Expand vs. Unexpanded works based on availability. Available content will show in unexpanded search but how does system know what’s available?</a:t>
            </a:r>
          </a:p>
          <a:p>
            <a:pPr marL="0" indent="0">
              <a:buNone/>
            </a:pPr>
            <a:endParaRPr lang="en-US" dirty="0">
              <a:cs typeface="Calibri"/>
            </a:endParaRPr>
          </a:p>
          <a:p>
            <a:pPr marL="0" indent="0">
              <a:buNone/>
            </a:pPr>
            <a:r>
              <a:rPr lang="en-US" dirty="0">
                <a:cs typeface="Calibri"/>
              </a:rPr>
              <a:t>Jobs:</a:t>
            </a:r>
          </a:p>
          <a:p>
            <a:r>
              <a:rPr lang="en-US" dirty="0">
                <a:cs typeface="Calibri"/>
              </a:rPr>
              <a:t>Publishing to Primo Central – runs on Wednesday</a:t>
            </a:r>
          </a:p>
          <a:p>
            <a:r>
              <a:rPr lang="en-US" dirty="0">
                <a:cs typeface="Calibri"/>
              </a:rPr>
              <a:t>Publishing electronic records to Central Discovery Index – runs on Wednesday</a:t>
            </a:r>
          </a:p>
          <a:p>
            <a:endParaRPr lang="en-US" dirty="0">
              <a:cs typeface="Calibri"/>
            </a:endParaRPr>
          </a:p>
          <a:p>
            <a:pPr marL="0" indent="0">
              <a:buNone/>
            </a:pPr>
            <a:r>
              <a:rPr lang="en-US" dirty="0">
                <a:cs typeface="Calibri"/>
              </a:rPr>
              <a:t>Takes until Sunday for changes to be fully implemented in Primo. Could take up to 10 days to see availability changes in Primo in terms of content starting or stopping in unexpanded search.</a:t>
            </a:r>
          </a:p>
          <a:p>
            <a:pPr marL="0" indent="0">
              <a:buNone/>
            </a:pPr>
            <a:endParaRPr lang="en-US" dirty="0">
              <a:cs typeface="Calibri"/>
            </a:endParaRPr>
          </a:p>
          <a:p>
            <a:pPr marL="0" indent="0">
              <a:buNone/>
            </a:pPr>
            <a:r>
              <a:rPr lang="en-US" dirty="0">
                <a:cs typeface="Calibri"/>
              </a:rPr>
              <a:t>Submit Salesforce case if publishing isn’t accurate after 10 days – there have been problems.</a:t>
            </a: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1528154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Patron Discovery: Search, Availability</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pic>
        <p:nvPicPr>
          <p:cNvPr id="14" name="Picture 13"/>
          <p:cNvPicPr>
            <a:picLocks noChangeAspect="1"/>
          </p:cNvPicPr>
          <p:nvPr/>
        </p:nvPicPr>
        <p:blipFill>
          <a:blip r:embed="rId7"/>
          <a:stretch>
            <a:fillRect/>
          </a:stretch>
        </p:blipFill>
        <p:spPr>
          <a:xfrm>
            <a:off x="302606" y="1766735"/>
            <a:ext cx="11586788" cy="4244395"/>
          </a:xfrm>
          <a:prstGeom prst="rect">
            <a:avLst/>
          </a:prstGeom>
        </p:spPr>
      </p:pic>
    </p:spTree>
    <p:extLst>
      <p:ext uri="{BB962C8B-B14F-4D97-AF65-F5344CB8AC3E}">
        <p14:creationId xmlns:p14="http://schemas.microsoft.com/office/powerpoint/2010/main" val="2479455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Patron Discovery: Live Look-up</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433079" y="1382072"/>
            <a:ext cx="5550342" cy="5341946"/>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Availability publishing is what makes a result show up in unexpanded vs. expanded searching but the live look-up is what tells you where to find the thing.</a:t>
            </a:r>
          </a:p>
          <a:p>
            <a:pPr marL="0" indent="0">
              <a:buNone/>
            </a:pPr>
            <a:endParaRPr lang="en-US" dirty="0">
              <a:cs typeface="Calibri"/>
            </a:endParaRPr>
          </a:p>
          <a:p>
            <a:r>
              <a:rPr lang="en-US" dirty="0">
                <a:cs typeface="Calibri"/>
              </a:rPr>
              <a:t>“View Online” section</a:t>
            </a:r>
          </a:p>
          <a:p>
            <a:r>
              <a:rPr lang="en-US" dirty="0">
                <a:cs typeface="Calibri"/>
              </a:rPr>
              <a:t>Happens after you open the full record</a:t>
            </a:r>
          </a:p>
          <a:p>
            <a:r>
              <a:rPr lang="en-US" dirty="0">
                <a:cs typeface="Calibri"/>
              </a:rPr>
              <a:t>Searches on ISBN or ISSN unless there isn’t one, may search on title</a:t>
            </a:r>
          </a:p>
          <a:p>
            <a:r>
              <a:rPr lang="en-US" dirty="0">
                <a:cs typeface="Calibri"/>
              </a:rPr>
              <a:t>Can change the “available” or “check availability” notice – e.g. content has been added to Alma but availability publishing hasn’t run. Can only find content in expanded search, Primo thinks that it’s not available but when you open the full record and it finds a full-text link, available will change from unavailable to available. Still won’t appear in unexpanded search, though.</a:t>
            </a:r>
          </a:p>
          <a:p>
            <a:pPr marL="0" indent="0">
              <a:buNone/>
            </a:pPr>
            <a:endParaRPr lang="en-US" dirty="0">
              <a:cs typeface="Calibri"/>
            </a:endParaRPr>
          </a:p>
        </p:txBody>
      </p:sp>
      <p:pic>
        <p:nvPicPr>
          <p:cNvPr id="2" name="Picture 1"/>
          <p:cNvPicPr>
            <a:picLocks noChangeAspect="1"/>
          </p:cNvPicPr>
          <p:nvPr/>
        </p:nvPicPr>
        <p:blipFill>
          <a:blip r:embed="rId7"/>
          <a:stretch>
            <a:fillRect/>
          </a:stretch>
        </p:blipFill>
        <p:spPr>
          <a:xfrm>
            <a:off x="6420050" y="1700730"/>
            <a:ext cx="5651389" cy="36620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24868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Patron Discovery: Live Look-up</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pic>
        <p:nvPicPr>
          <p:cNvPr id="4" name="Picture 3"/>
          <p:cNvPicPr>
            <a:picLocks noChangeAspect="1"/>
          </p:cNvPicPr>
          <p:nvPr/>
        </p:nvPicPr>
        <p:blipFill>
          <a:blip r:embed="rId7"/>
          <a:stretch>
            <a:fillRect/>
          </a:stretch>
        </p:blipFill>
        <p:spPr>
          <a:xfrm>
            <a:off x="6428163" y="3137837"/>
            <a:ext cx="5248233" cy="2674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8"/>
          <a:stretch>
            <a:fillRect/>
          </a:stretch>
        </p:blipFill>
        <p:spPr>
          <a:xfrm>
            <a:off x="577515" y="3137837"/>
            <a:ext cx="5579665" cy="2674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577515" y="1607419"/>
            <a:ext cx="10992051" cy="646331"/>
          </a:xfrm>
          <a:prstGeom prst="rect">
            <a:avLst/>
          </a:prstGeom>
          <a:noFill/>
        </p:spPr>
        <p:txBody>
          <a:bodyPr wrap="square" rtlCol="0">
            <a:spAutoFit/>
          </a:bodyPr>
          <a:lstStyle/>
          <a:p>
            <a:r>
              <a:rPr lang="en-US" dirty="0"/>
              <a:t>Availability was accurate for these two records – “available online” and “get it” match the findings in the View Online and How to get it areas. Not always the case. Reports problems to Salesforce.</a:t>
            </a:r>
          </a:p>
        </p:txBody>
      </p:sp>
    </p:spTree>
    <p:extLst>
      <p:ext uri="{BB962C8B-B14F-4D97-AF65-F5344CB8AC3E}">
        <p14:creationId xmlns:p14="http://schemas.microsoft.com/office/powerpoint/2010/main" val="1674124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Questions? </a:t>
            </a:r>
            <a:endParaRPr lang="en-US" dirty="0">
              <a:solidFill>
                <a:schemeClr val="accent1">
                  <a:lumMod val="75000"/>
                </a:schemeClr>
              </a:solidFill>
              <a:cs typeface="Calibri" panose="020F0502020204030204"/>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5" name="TextBox 4"/>
          <p:cNvSpPr txBox="1"/>
          <p:nvPr/>
        </p:nvSpPr>
        <p:spPr>
          <a:xfrm>
            <a:off x="1099782" y="3930147"/>
            <a:ext cx="9910618" cy="2585323"/>
          </a:xfrm>
          <a:prstGeom prst="rect">
            <a:avLst/>
          </a:prstGeom>
          <a:noFill/>
        </p:spPr>
        <p:txBody>
          <a:bodyPr wrap="square" rtlCol="0" anchor="t">
            <a:spAutoFit/>
          </a:bodyPr>
          <a:lstStyle/>
          <a:p>
            <a:r>
              <a:rPr lang="en-US" dirty="0"/>
              <a:t>SLSS Training Guides: </a:t>
            </a:r>
            <a:r>
              <a:rPr lang="en-US" dirty="0">
                <a:hlinkClick r:id="rId7"/>
              </a:rPr>
              <a:t>https://slcny.libguides.com/lsptraining</a:t>
            </a:r>
            <a:endParaRPr lang="en-US" dirty="0"/>
          </a:p>
          <a:p>
            <a:endParaRPr lang="en-US" dirty="0">
              <a:cs typeface="Calibri" panose="020F0502020204030204"/>
            </a:endParaRPr>
          </a:p>
          <a:p>
            <a:r>
              <a:rPr lang="en-US" dirty="0">
                <a:cs typeface="Calibri" panose="020F0502020204030204"/>
              </a:rPr>
              <a:t>Discovery Training Guide: </a:t>
            </a:r>
            <a:r>
              <a:rPr lang="en-US" dirty="0">
                <a:ea typeface="+mn-lt"/>
                <a:cs typeface="+mn-lt"/>
                <a:hlinkClick r:id="rId8"/>
              </a:rPr>
              <a:t>https://slcny.libguides.com/training-primo-discovery</a:t>
            </a:r>
            <a:endParaRPr lang="en-US" dirty="0">
              <a:cs typeface="Calibri" panose="020F0502020204030204"/>
            </a:endParaRPr>
          </a:p>
          <a:p>
            <a:endParaRPr lang="en-US" dirty="0"/>
          </a:p>
          <a:p>
            <a:r>
              <a:rPr lang="en-US" dirty="0"/>
              <a:t>Community Zone Content List: </a:t>
            </a:r>
            <a:r>
              <a:rPr lang="en-US" dirty="0">
                <a:hlinkClick r:id="rId9"/>
              </a:rPr>
              <a:t>https://knowledge.exlibrisgroup.com/Alma/Content_Corner/Supporting_Resources/Alma_Community_Zone_Collection_List</a:t>
            </a:r>
            <a:endParaRPr lang="en-US" dirty="0"/>
          </a:p>
          <a:p>
            <a:endParaRPr lang="en-US" dirty="0"/>
          </a:p>
          <a:p>
            <a:endParaRPr lang="en-US" dirty="0"/>
          </a:p>
        </p:txBody>
      </p:sp>
      <p:sp>
        <p:nvSpPr>
          <p:cNvPr id="14" name="TextBox 13">
            <a:extLst>
              <a:ext uri="{FF2B5EF4-FFF2-40B4-BE49-F238E27FC236}">
                <a16:creationId xmlns:a16="http://schemas.microsoft.com/office/drawing/2014/main" id="{2A1ADF22-5CBD-4497-9307-BF1341837AB8}"/>
              </a:ext>
            </a:extLst>
          </p:cNvPr>
          <p:cNvSpPr txBox="1"/>
          <p:nvPr/>
        </p:nvSpPr>
        <p:spPr>
          <a:xfrm>
            <a:off x="837233" y="2792008"/>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References</a:t>
            </a:r>
            <a:endParaRPr lang="en-US" dirty="0">
              <a:solidFill>
                <a:schemeClr val="accent1">
                  <a:lumMod val="75000"/>
                </a:schemeClr>
              </a:solidFill>
            </a:endParaRPr>
          </a:p>
        </p:txBody>
      </p:sp>
    </p:spTree>
    <p:extLst>
      <p:ext uri="{BB962C8B-B14F-4D97-AF65-F5344CB8AC3E}">
        <p14:creationId xmlns:p14="http://schemas.microsoft.com/office/powerpoint/2010/main" val="1375969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a:solidFill>
                  <a:schemeClr val="accent1">
                    <a:lumMod val="75000"/>
                  </a:schemeClr>
                </a:solidFill>
                <a:latin typeface="Arial"/>
                <a:cs typeface="Arial"/>
              </a:rPr>
              <a:t>Plan for Today</a:t>
            </a:r>
            <a:endParaRPr lang="en-US"/>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Top level overview</a:t>
            </a:r>
          </a:p>
          <a:p>
            <a:r>
              <a:rPr lang="en-US" dirty="0"/>
              <a:t>What’s the point of discovery, history of discovery</a:t>
            </a:r>
          </a:p>
          <a:p>
            <a:r>
              <a:rPr lang="en-US" dirty="0"/>
              <a:t>What it searches</a:t>
            </a:r>
          </a:p>
          <a:p>
            <a:r>
              <a:rPr lang="en-US" dirty="0"/>
              <a:t>What it doesn’t search</a:t>
            </a:r>
          </a:p>
          <a:p>
            <a:r>
              <a:rPr lang="en-US" dirty="0"/>
              <a:t>How it searches in Primo VE</a:t>
            </a:r>
            <a:endParaRPr lang="en-US" dirty="0">
              <a:cs typeface="Calibri"/>
            </a:endParaRPr>
          </a:p>
          <a:p>
            <a:r>
              <a:rPr lang="en-US" dirty="0"/>
              <a:t>Where fulfillment content comes from in Primo VE</a:t>
            </a: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111486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Discovery History</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548325"/>
            <a:ext cx="6831566" cy="4351338"/>
          </a:xfrm>
          <a:prstGeom prst="rect">
            <a:avLst/>
          </a:prstGeom>
        </p:spPr>
        <p:txBody>
          <a:bodyPr vert="horz" lIns="91440" tIns="45720" rIns="91440" bIns="45720" rtlCol="0" anchor="t">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hlinkClick r:id="rId7"/>
              </a:rPr>
              <a:t>“The era of the card catalog</a:t>
            </a:r>
            <a:r>
              <a:rPr lang="en-US" dirty="0"/>
              <a:t> lasted more than 150 years—OCLC printed its last catalog cards less than three years ago in 2015.” - </a:t>
            </a:r>
            <a:r>
              <a:rPr lang="en-US" dirty="0">
                <a:hlinkClick r:id="rId8"/>
              </a:rPr>
              <a:t>Library discovery: past, present, and future</a:t>
            </a:r>
            <a:r>
              <a:rPr lang="en-US" dirty="0"/>
              <a:t>, Abigail Wickes</a:t>
            </a:r>
          </a:p>
          <a:p>
            <a:pPr marL="0" indent="0">
              <a:buNone/>
            </a:pPr>
            <a:endParaRPr lang="en-US" dirty="0">
              <a:cs typeface="Calibri"/>
            </a:endParaRPr>
          </a:p>
          <a:p>
            <a:pPr marL="0" indent="0">
              <a:buNone/>
            </a:pPr>
            <a:r>
              <a:rPr lang="en-US" dirty="0">
                <a:cs typeface="Calibri"/>
              </a:rPr>
              <a:t>Early attempts to combine the OPAC and stand-alone databases were clumsy and SLOW – had to do live searches in all collections. </a:t>
            </a:r>
            <a:r>
              <a:rPr lang="en-US" dirty="0" err="1">
                <a:cs typeface="Calibri"/>
              </a:rPr>
              <a:t>Metalib</a:t>
            </a:r>
            <a:r>
              <a:rPr lang="en-US" dirty="0">
                <a:cs typeface="Calibri"/>
              </a:rPr>
              <a:t>, anyone? Other example of early metasearch products:</a:t>
            </a:r>
            <a:r>
              <a:rPr lang="en-US" dirty="0"/>
              <a:t> Central Search (later 360 Search) from Serials Solutions, </a:t>
            </a:r>
            <a:r>
              <a:rPr lang="en-US" dirty="0" err="1"/>
              <a:t>MuseSearch</a:t>
            </a:r>
            <a:r>
              <a:rPr lang="en-US" dirty="0"/>
              <a:t> from </a:t>
            </a:r>
            <a:r>
              <a:rPr lang="en-US" dirty="0" err="1"/>
              <a:t>MuseGlobal</a:t>
            </a:r>
            <a:r>
              <a:rPr lang="en-US" dirty="0"/>
              <a:t>, and </a:t>
            </a:r>
            <a:r>
              <a:rPr lang="en-US" dirty="0" err="1"/>
              <a:t>WebFeat</a:t>
            </a:r>
            <a:r>
              <a:rPr lang="en-US" dirty="0"/>
              <a:t>.</a:t>
            </a:r>
          </a:p>
          <a:p>
            <a:pPr marL="0" indent="0">
              <a:buNone/>
            </a:pPr>
            <a:endParaRPr lang="en-US" dirty="0">
              <a:cs typeface="Calibri"/>
            </a:endParaRPr>
          </a:p>
          <a:p>
            <a:pPr marL="0" indent="0">
              <a:buNone/>
            </a:pPr>
            <a:r>
              <a:rPr lang="en-US" dirty="0">
                <a:cs typeface="Calibri"/>
              </a:rPr>
              <a:t>SUNY implemented EBSCO Discovery Service (EDS) in October 2014.</a:t>
            </a:r>
          </a:p>
          <a:p>
            <a:pPr marL="0" indent="0">
              <a:buNone/>
            </a:pPr>
            <a:endParaRPr lang="en-US" dirty="0">
              <a:cs typeface="Calibri"/>
            </a:endParaRPr>
          </a:p>
          <a:p>
            <a:pPr marL="0" indent="0">
              <a:buNone/>
            </a:pPr>
            <a:endParaRPr lang="en-US" dirty="0">
              <a:cs typeface="Calibri"/>
            </a:endParaRPr>
          </a:p>
        </p:txBody>
      </p:sp>
      <p:pic>
        <p:nvPicPr>
          <p:cNvPr id="2" name="Picture 1"/>
          <p:cNvPicPr>
            <a:picLocks noChangeAspect="1"/>
          </p:cNvPicPr>
          <p:nvPr/>
        </p:nvPicPr>
        <p:blipFill rotWithShape="1">
          <a:blip r:embed="rId9"/>
          <a:srcRect r="3501"/>
          <a:stretch/>
        </p:blipFill>
        <p:spPr>
          <a:xfrm>
            <a:off x="8002373" y="1368959"/>
            <a:ext cx="3595046" cy="3136135"/>
          </a:xfrm>
          <a:prstGeom prst="rect">
            <a:avLst/>
          </a:prstGeom>
        </p:spPr>
      </p:pic>
      <p:sp>
        <p:nvSpPr>
          <p:cNvPr id="4" name="TextBox 3"/>
          <p:cNvSpPr txBox="1"/>
          <p:nvPr/>
        </p:nvSpPr>
        <p:spPr>
          <a:xfrm>
            <a:off x="8091055" y="4663520"/>
            <a:ext cx="3506364" cy="461665"/>
          </a:xfrm>
          <a:prstGeom prst="rect">
            <a:avLst/>
          </a:prstGeom>
          <a:noFill/>
        </p:spPr>
        <p:txBody>
          <a:bodyPr wrap="square" rtlCol="0">
            <a:spAutoFit/>
          </a:bodyPr>
          <a:lstStyle/>
          <a:p>
            <a:pPr algn="r"/>
            <a:r>
              <a:rPr lang="en-US" sz="1200" dirty="0">
                <a:hlinkClick r:id="rId10"/>
              </a:rPr>
              <a:t>https://topatoco.com/collections/unshelved/products/uns-neverforget</a:t>
            </a:r>
            <a:endParaRPr lang="en-US" sz="1200" dirty="0"/>
          </a:p>
        </p:txBody>
      </p:sp>
    </p:spTree>
    <p:extLst>
      <p:ext uri="{BB962C8B-B14F-4D97-AF65-F5344CB8AC3E}">
        <p14:creationId xmlns:p14="http://schemas.microsoft.com/office/powerpoint/2010/main" val="1387333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Discovery in 2019</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181894" cy="4616081"/>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Marshall Breeding’s </a:t>
            </a:r>
            <a:r>
              <a:rPr lang="en-US" dirty="0">
                <a:hlinkClick r:id="rId7"/>
              </a:rPr>
              <a:t>2019 Library Systems Report</a:t>
            </a:r>
            <a:r>
              <a:rPr lang="en-US" dirty="0"/>
              <a:t>, </a:t>
            </a:r>
            <a:r>
              <a:rPr lang="en-US" i="1" dirty="0"/>
              <a:t>American Libraries</a:t>
            </a:r>
            <a:r>
              <a:rPr lang="en-US" dirty="0"/>
              <a:t>, May 1, 2019:</a:t>
            </a:r>
          </a:p>
          <a:p>
            <a:pPr marL="0" indent="0">
              <a:buNone/>
            </a:pPr>
            <a:r>
              <a:rPr lang="en-US" dirty="0"/>
              <a:t>“Discovery products continue to represent an important category, though one of somewhat diminished strategic value. During the initial phase of index-based discovery products beginning in 2009, these offerings were able to drive the direction of a library’s technology investments. Success in placing Primo, Summon, or EBSCO Discovery Service increased the likelihood that a library would eventually acquire other more strategic products from that vendor. Today the tables have turned.</a:t>
            </a:r>
          </a:p>
          <a:p>
            <a:pPr marL="0" indent="0">
              <a:buNone/>
            </a:pPr>
            <a:r>
              <a:rPr lang="en-US" dirty="0"/>
              <a:t>Index-based discovery products are perceived as less differentiated from each other and of more modest strategic value. Each of the discovery services reasonably covers the body of scholarly and professional literature of interest to libraries. Important differences can be seen in interface features and retrieval algorithms. The current trend of product bundling translates into strong sales for Primo, riding on the coattails of Ex </a:t>
            </a:r>
            <a:r>
              <a:rPr lang="en-US" dirty="0" err="1"/>
              <a:t>Libris’s</a:t>
            </a:r>
            <a:r>
              <a:rPr lang="en-US" dirty="0"/>
              <a:t> Alma. </a:t>
            </a:r>
            <a:r>
              <a:rPr lang="en-US" dirty="0">
                <a:solidFill>
                  <a:srgbClr val="FF0000"/>
                </a:solidFill>
              </a:rPr>
              <a:t>But these products have not made a dent in the reality that most researchers rely on Google Scholar or disciplinary indexes more than library-provided discovery services. </a:t>
            </a:r>
            <a:r>
              <a:rPr lang="en-US" dirty="0"/>
              <a:t>These products remain in the must-have category, with academic libraries almost universally featuring a single search box powered by one of these index-based discovery services on their websites.”</a:t>
            </a:r>
          </a:p>
          <a:p>
            <a:pPr marL="0" indent="0">
              <a:buNone/>
            </a:pPr>
            <a:endParaRPr lang="en-US" dirty="0">
              <a:cs typeface="Calibri"/>
            </a:endParaRPr>
          </a:p>
        </p:txBody>
      </p:sp>
    </p:spTree>
    <p:extLst>
      <p:ext uri="{BB962C8B-B14F-4D97-AF65-F5344CB8AC3E}">
        <p14:creationId xmlns:p14="http://schemas.microsoft.com/office/powerpoint/2010/main" val="343069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Discovery Products</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10991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Breeding’s </a:t>
            </a:r>
            <a:r>
              <a:rPr lang="en-US" dirty="0">
                <a:hlinkClick r:id="rId7"/>
              </a:rPr>
              <a:t>2019 Library Systems Report</a:t>
            </a:r>
            <a:r>
              <a:rPr lang="en-US" dirty="0"/>
              <a:t>: </a:t>
            </a:r>
          </a:p>
          <a:p>
            <a:r>
              <a:rPr lang="en-US" dirty="0"/>
              <a:t>“Alma dominates new system selections in the academic and research sector, capturing almost all large libraries, </a:t>
            </a:r>
            <a:r>
              <a:rPr lang="en-US" dirty="0" err="1"/>
              <a:t>multicampus</a:t>
            </a:r>
            <a:r>
              <a:rPr lang="en-US" dirty="0"/>
              <a:t> systems, and consortia. In its shadow, OCLC’s </a:t>
            </a:r>
            <a:r>
              <a:rPr lang="en-US" dirty="0" err="1"/>
              <a:t>WorldShare</a:t>
            </a:r>
            <a:r>
              <a:rPr lang="en-US" dirty="0"/>
              <a:t> Management Services sees moderate success among midsized and smaller academic institutions. Last year Association of Research Libraries member McGill University selected </a:t>
            </a:r>
            <a:r>
              <a:rPr lang="en-US" dirty="0" err="1"/>
              <a:t>WorldShare</a:t>
            </a:r>
            <a:r>
              <a:rPr lang="en-US" dirty="0"/>
              <a:t> Management Services, interrupting the clean sweep of large libraries by Alma. Virginia Tech opted for Koha and Coral, reflecting some academic institutions’ interest in exploring alternatives.”</a:t>
            </a:r>
            <a:endParaRPr lang="en-US" dirty="0">
              <a:cs typeface="Calibri"/>
            </a:endParaRPr>
          </a:p>
        </p:txBody>
      </p:sp>
    </p:spTree>
    <p:extLst>
      <p:ext uri="{BB962C8B-B14F-4D97-AF65-F5344CB8AC3E}">
        <p14:creationId xmlns:p14="http://schemas.microsoft.com/office/powerpoint/2010/main" val="3142355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How Discovery Works</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1099100" cy="4351338"/>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Like OPAC and stand-alone databases, discovery is dependent on vendors:</a:t>
            </a:r>
          </a:p>
          <a:p>
            <a:pPr marL="0" indent="0">
              <a:buNone/>
            </a:pPr>
            <a:endParaRPr lang="en-US" dirty="0"/>
          </a:p>
          <a:p>
            <a:r>
              <a:rPr lang="en-US" dirty="0">
                <a:cs typeface="Calibri"/>
              </a:rPr>
              <a:t>Original cataloging for all things isn't practical or sustainable</a:t>
            </a:r>
          </a:p>
          <a:p>
            <a:r>
              <a:rPr lang="en-US" dirty="0">
                <a:cs typeface="Calibri"/>
              </a:rPr>
              <a:t>OCLC for “catalog” records, usually physical</a:t>
            </a:r>
          </a:p>
          <a:p>
            <a:r>
              <a:rPr lang="en-US" dirty="0">
                <a:cs typeface="Calibri"/>
              </a:rPr>
              <a:t>Vendor electronic records for both search index and fulfillment</a:t>
            </a:r>
          </a:p>
          <a:p>
            <a:endParaRPr lang="en-US" dirty="0">
              <a:cs typeface="Calibri"/>
            </a:endParaRPr>
          </a:p>
          <a:p>
            <a:pPr marL="0" indent="0">
              <a:buNone/>
            </a:pPr>
            <a:r>
              <a:rPr lang="en-US" dirty="0">
                <a:cs typeface="Calibri"/>
              </a:rPr>
              <a:t>Search and fulfillment are only as good as the vendor/community records that are provided or selected by the library (OCLC). You’ll see the same kind of data errors that you see in stand-alone databases in Alma/Primo. Data is never perfect.</a:t>
            </a: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198345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Physical Content</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099100" cy="499623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cs typeface="Calibri"/>
              </a:rPr>
              <a:t>In Alma you’re either linking to a network record, exporting from OCLC, or creating your own record.</a:t>
            </a:r>
          </a:p>
          <a:p>
            <a:pPr marL="0" indent="0">
              <a:buNone/>
            </a:pPr>
            <a:endParaRPr lang="en-US" sz="1800" dirty="0">
              <a:cs typeface="Calibri"/>
            </a:endParaRPr>
          </a:p>
          <a:p>
            <a:pPr marL="0" indent="0">
              <a:buNone/>
            </a:pPr>
            <a:r>
              <a:rPr lang="en-US" sz="1800" dirty="0">
                <a:cs typeface="Calibri"/>
              </a:rPr>
              <a:t>Network: </a:t>
            </a:r>
          </a:p>
          <a:p>
            <a:r>
              <a:rPr lang="en-US" sz="1800" dirty="0">
                <a:cs typeface="Calibri"/>
              </a:rPr>
              <a:t>Records are added by other libraries via OCLC, acquisitions systems like GOBI, or original cataloging</a:t>
            </a:r>
          </a:p>
          <a:p>
            <a:r>
              <a:rPr lang="en-US" sz="1800" dirty="0">
                <a:cs typeface="Calibri"/>
              </a:rPr>
              <a:t>Network Zone (NZ) Coordinator (Maggie McGee) makes sure that network export profiles are working, runs jobs to make sure data is as clean as we can get it, explores system issues like resource types and FRBR, etc.</a:t>
            </a:r>
          </a:p>
          <a:p>
            <a:pPr marL="0" indent="0">
              <a:buNone/>
            </a:pPr>
            <a:endParaRPr lang="en-US" sz="1800" dirty="0">
              <a:cs typeface="Calibri"/>
            </a:endParaRPr>
          </a:p>
          <a:p>
            <a:pPr marL="0" indent="0">
              <a:buNone/>
            </a:pPr>
            <a:r>
              <a:rPr lang="en-US" sz="1800" dirty="0">
                <a:cs typeface="Calibri"/>
              </a:rPr>
              <a:t>Campus Export from OCLC:</a:t>
            </a:r>
          </a:p>
          <a:p>
            <a:r>
              <a:rPr lang="en-US" sz="1800" dirty="0">
                <a:hlinkClick r:id="rId7"/>
              </a:rPr>
              <a:t>https://slcny.libguides.com/training/technical-services-workflows</a:t>
            </a:r>
            <a:endParaRPr lang="en-US" sz="1800" dirty="0">
              <a:cs typeface="Calibri"/>
            </a:endParaRPr>
          </a:p>
          <a:p>
            <a:r>
              <a:rPr lang="en-US" sz="1800" dirty="0">
                <a:cs typeface="Calibri"/>
              </a:rPr>
              <a:t>Maintain your own settings in </a:t>
            </a:r>
            <a:r>
              <a:rPr lang="en-US" sz="1800" dirty="0" err="1">
                <a:cs typeface="Calibri"/>
              </a:rPr>
              <a:t>Connexion</a:t>
            </a:r>
            <a:r>
              <a:rPr lang="en-US" sz="1800" dirty="0">
                <a:cs typeface="Calibri"/>
              </a:rPr>
              <a:t> web or client, can export into NZ or Institutional Zone (IZ)</a:t>
            </a:r>
          </a:p>
          <a:p>
            <a:endParaRPr lang="en-US" sz="1800" dirty="0">
              <a:cs typeface="Calibri"/>
            </a:endParaRPr>
          </a:p>
          <a:p>
            <a:pPr marL="0" indent="0">
              <a:buNone/>
            </a:pPr>
            <a:r>
              <a:rPr lang="en-US" sz="1800" dirty="0">
                <a:cs typeface="Calibri"/>
              </a:rPr>
              <a:t>Local Original Records:</a:t>
            </a:r>
          </a:p>
          <a:p>
            <a:r>
              <a:rPr lang="en-US" sz="1800" dirty="0">
                <a:cs typeface="Calibri"/>
              </a:rPr>
              <a:t>Can create brief records for content that doesn’t need to be shared with SUNY or OCLC, e.g., reserve or circ desk material like laptops, calculators, etc.</a:t>
            </a:r>
          </a:p>
          <a:p>
            <a:pPr marL="0" indent="0">
              <a:buNone/>
            </a:pPr>
            <a:endParaRPr lang="en-US" sz="2000" dirty="0">
              <a:cs typeface="Calibri"/>
            </a:endParaRPr>
          </a:p>
        </p:txBody>
      </p:sp>
    </p:spTree>
    <p:extLst>
      <p:ext uri="{BB962C8B-B14F-4D97-AF65-F5344CB8AC3E}">
        <p14:creationId xmlns:p14="http://schemas.microsoft.com/office/powerpoint/2010/main" val="1303350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Electronic Content</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099100" cy="4723281"/>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Alma uses a Community Zone, which is shared with all Alma customers, not just SUNY.</a:t>
            </a:r>
          </a:p>
          <a:p>
            <a:pPr marL="0" indent="0">
              <a:buNone/>
            </a:pPr>
            <a:endParaRPr lang="en-US" dirty="0">
              <a:cs typeface="Calibri"/>
            </a:endParaRPr>
          </a:p>
          <a:p>
            <a:pPr marL="0" indent="0">
              <a:buNone/>
            </a:pPr>
            <a:r>
              <a:rPr lang="en-US" dirty="0">
                <a:cs typeface="Calibri"/>
              </a:rPr>
              <a:t>Benefits:</a:t>
            </a:r>
          </a:p>
          <a:p>
            <a:r>
              <a:rPr lang="en-US" dirty="0">
                <a:cs typeface="Calibri"/>
              </a:rPr>
              <a:t>Single place to look for and activate electronic content</a:t>
            </a:r>
          </a:p>
          <a:p>
            <a:r>
              <a:rPr lang="en-US" dirty="0">
                <a:cs typeface="Calibri"/>
              </a:rPr>
              <a:t>Content is updated for you – you don’t have to do it yourself (titles, </a:t>
            </a:r>
            <a:r>
              <a:rPr lang="en-US" dirty="0" err="1">
                <a:cs typeface="Calibri"/>
              </a:rPr>
              <a:t>urls</a:t>
            </a:r>
            <a:r>
              <a:rPr lang="en-US" dirty="0">
                <a:cs typeface="Calibri"/>
              </a:rPr>
              <a:t>, new additions to aggregator packages, etc.)</a:t>
            </a:r>
          </a:p>
          <a:p>
            <a:endParaRPr lang="en-US" dirty="0">
              <a:cs typeface="Calibri"/>
            </a:endParaRPr>
          </a:p>
          <a:p>
            <a:pPr marL="0" indent="0">
              <a:buNone/>
            </a:pPr>
            <a:r>
              <a:rPr lang="en-US" dirty="0">
                <a:cs typeface="Calibri"/>
              </a:rPr>
              <a:t>Drawbacks:</a:t>
            </a:r>
          </a:p>
          <a:p>
            <a:r>
              <a:rPr lang="en-US" dirty="0">
                <a:cs typeface="Calibri"/>
              </a:rPr>
              <a:t>Overwhelming amount of content – can be hard to find your version of the package, includes local consortia collections, etc.</a:t>
            </a:r>
          </a:p>
          <a:p>
            <a:r>
              <a:rPr lang="en-US" dirty="0">
                <a:cs typeface="Calibri"/>
              </a:rPr>
              <a:t>Dependent on vendor records, and delivery may be slow, so that you may order something that’s not in the CZ yet. Can add manually but have to remember to link to CZ later once it’s been added.</a:t>
            </a:r>
          </a:p>
          <a:p>
            <a:r>
              <a:rPr lang="en-US" dirty="0">
                <a:cs typeface="Calibri"/>
              </a:rPr>
              <a:t>Records might not be as full as you’d like – missing subject headings, authors, etc.</a:t>
            </a:r>
          </a:p>
        </p:txBody>
      </p:sp>
    </p:spTree>
    <p:extLst>
      <p:ext uri="{BB962C8B-B14F-4D97-AF65-F5344CB8AC3E}">
        <p14:creationId xmlns:p14="http://schemas.microsoft.com/office/powerpoint/2010/main" val="3646104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What's not in Alma?</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099100" cy="4723281"/>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Repository Records like </a:t>
            </a:r>
            <a:r>
              <a:rPr lang="en-US" dirty="0" err="1">
                <a:cs typeface="Calibri"/>
              </a:rPr>
              <a:t>DSpace</a:t>
            </a:r>
            <a:r>
              <a:rPr lang="en-US" dirty="0">
                <a:cs typeface="Calibri"/>
              </a:rPr>
              <a:t>, or New York Heritage, unless you set up import profile</a:t>
            </a:r>
          </a:p>
          <a:p>
            <a:pPr marL="0" indent="0">
              <a:buNone/>
            </a:pPr>
            <a:endParaRPr lang="en-US" dirty="0">
              <a:cs typeface="Calibri"/>
            </a:endParaRPr>
          </a:p>
          <a:p>
            <a:pPr marL="0" indent="0">
              <a:buNone/>
            </a:pPr>
            <a:r>
              <a:rPr lang="en-US" dirty="0" err="1">
                <a:cs typeface="Calibri"/>
              </a:rPr>
              <a:t>LibGuides</a:t>
            </a:r>
            <a:r>
              <a:rPr lang="en-US" dirty="0">
                <a:cs typeface="Calibri"/>
              </a:rPr>
              <a:t> content, unless you set up import profile</a:t>
            </a:r>
          </a:p>
          <a:p>
            <a:pPr marL="0" indent="0">
              <a:buNone/>
            </a:pPr>
            <a:endParaRPr lang="en-US" dirty="0">
              <a:cs typeface="Calibri"/>
            </a:endParaRPr>
          </a:p>
          <a:p>
            <a:pPr marL="0" indent="0">
              <a:buNone/>
            </a:pPr>
            <a:r>
              <a:rPr lang="en-US" dirty="0">
                <a:cs typeface="Calibri"/>
              </a:rPr>
              <a:t>Site license type content like Chronicle of Higher Education or New York Times – both show as portfolios with indexing in various databases, but not the same experience as browsing the site</a:t>
            </a:r>
          </a:p>
          <a:p>
            <a:pPr marL="0" indent="0">
              <a:buNone/>
            </a:pPr>
            <a:endParaRPr lang="en-US" dirty="0">
              <a:cs typeface="Calibri"/>
            </a:endParaRPr>
          </a:p>
          <a:p>
            <a:pPr marL="0" indent="0">
              <a:buNone/>
            </a:pPr>
            <a:r>
              <a:rPr lang="en-US" dirty="0">
                <a:cs typeface="Calibri"/>
              </a:rPr>
              <a:t>Sometimes have to wait for content to be added to the Community Zone – e.g. Films on Demand</a:t>
            </a:r>
          </a:p>
        </p:txBody>
      </p:sp>
    </p:spTree>
    <p:extLst>
      <p:ext uri="{BB962C8B-B14F-4D97-AF65-F5344CB8AC3E}">
        <p14:creationId xmlns:p14="http://schemas.microsoft.com/office/powerpoint/2010/main" val="6098964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5564</TotalTime>
  <Words>1548</Words>
  <Application>Microsoft Office PowerPoint</Application>
  <PresentationFormat>Widescreen</PresentationFormat>
  <Paragraphs>160</Paragraphs>
  <Slides>19</Slides>
  <Notes>18</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Eichelberger</dc:creator>
  <cp:lastModifiedBy>Michelle Eichelberger</cp:lastModifiedBy>
  <cp:revision>324</cp:revision>
  <dcterms:created xsi:type="dcterms:W3CDTF">2020-01-13T14:36:55Z</dcterms:created>
  <dcterms:modified xsi:type="dcterms:W3CDTF">2020-02-05T16:58:49Z</dcterms:modified>
</cp:coreProperties>
</file>