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3"/>
  </p:notesMasterIdLst>
  <p:sldIdLst>
    <p:sldId id="256" r:id="rId2"/>
    <p:sldId id="257" r:id="rId3"/>
    <p:sldId id="272" r:id="rId4"/>
    <p:sldId id="266" r:id="rId5"/>
    <p:sldId id="262" r:id="rId6"/>
    <p:sldId id="259" r:id="rId7"/>
    <p:sldId id="273" r:id="rId8"/>
    <p:sldId id="269" r:id="rId9"/>
    <p:sldId id="270" r:id="rId10"/>
    <p:sldId id="268"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842" autoAdjust="0"/>
  </p:normalViewPr>
  <p:slideViewPr>
    <p:cSldViewPr snapToGrid="0" showGuides="1">
      <p:cViewPr varScale="1">
        <p:scale>
          <a:sx n="80" d="100"/>
          <a:sy n="80" d="100"/>
        </p:scale>
        <p:origin x="727"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3B0D3-3E72-4904-9A7E-A6C0B7983528}" type="datetimeFigureOut">
              <a:rPr lang="en-US" smtClean="0"/>
              <a:t>9/24/2020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AD4019-0905-4E10-9B4F-04606E0F2054}" type="slidenum">
              <a:rPr lang="en-US" smtClean="0"/>
              <a:t>‹#›</a:t>
            </a:fld>
            <a:endParaRPr lang="en-US"/>
          </a:p>
        </p:txBody>
      </p:sp>
    </p:spTree>
    <p:extLst>
      <p:ext uri="{BB962C8B-B14F-4D97-AF65-F5344CB8AC3E}">
        <p14:creationId xmlns:p14="http://schemas.microsoft.com/office/powerpoint/2010/main" val="3366166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#8, White Plains -  (but that might be a pre-made block?) “How do ESB work”, second bullet: “also used to recharge  -????”; 3rd point: “reduce…</a:t>
            </a:r>
            <a:r>
              <a:rPr lang="en-US" sz="1200" i="1" kern="1200" dirty="0">
                <a:solidFill>
                  <a:schemeClr val="tx1"/>
                </a:solidFill>
                <a:effectLst/>
                <a:latin typeface="+mn-lt"/>
                <a:ea typeface="+mn-ea"/>
                <a:cs typeface="+mn-cs"/>
              </a:rPr>
              <a:t>from</a:t>
            </a:r>
            <a:r>
              <a:rPr lang="en-US" sz="1200" kern="1200" dirty="0">
                <a:solidFill>
                  <a:schemeClr val="tx1"/>
                </a:solidFill>
                <a:effectLst/>
                <a:latin typeface="+mn-lt"/>
                <a:ea typeface="+mn-ea"/>
                <a:cs typeface="+mn-cs"/>
              </a:rPr>
              <a:t> 4-6 hours”?</a:t>
            </a:r>
          </a:p>
          <a:p>
            <a:r>
              <a:rPr lang="en-US" sz="1200" kern="1200" dirty="0">
                <a:solidFill>
                  <a:schemeClr val="tx1"/>
                </a:solidFill>
                <a:effectLst/>
                <a:latin typeface="+mn-lt"/>
                <a:ea typeface="+mn-ea"/>
                <a:cs typeface="+mn-cs"/>
              </a:rPr>
              <a:t>#8 “Benefits”: 1st point “Lower cost” - “than ay combustion </a:t>
            </a:r>
            <a:r>
              <a:rPr lang="en-US" sz="1200" kern="1200" dirty="0" err="1">
                <a:solidFill>
                  <a:schemeClr val="tx1"/>
                </a:solidFill>
                <a:effectLst/>
                <a:latin typeface="+mn-lt"/>
                <a:ea typeface="+mn-ea"/>
                <a:cs typeface="+mn-cs"/>
              </a:rPr>
              <a:t>engine</a:t>
            </a:r>
            <a:r>
              <a:rPr lang="en-US" sz="1200" strike="sngStrike" kern="1200" dirty="0" err="1">
                <a:solidFill>
                  <a:schemeClr val="tx1"/>
                </a:solidFill>
                <a:effectLst/>
                <a:latin typeface="+mn-lt"/>
                <a:ea typeface="+mn-ea"/>
                <a:cs typeface="+mn-cs"/>
              </a:rPr>
              <a:t>S</a:t>
            </a:r>
            <a:r>
              <a:rPr lang="en-US" sz="1200" kern="1200" dirty="0">
                <a:solidFill>
                  <a:schemeClr val="tx1"/>
                </a:solidFill>
                <a:effectLst/>
                <a:latin typeface="+mn-lt"/>
                <a:ea typeface="+mn-ea"/>
                <a:cs typeface="+mn-cs"/>
              </a:rPr>
              <a:t> school buses”; 2nd bullet “than combustion engine vehicles of same category” (swap?)</a:t>
            </a:r>
          </a:p>
          <a:p>
            <a:r>
              <a:rPr lang="en-US" sz="1200" kern="1200" dirty="0">
                <a:solidFill>
                  <a:schemeClr val="tx1"/>
                </a:solidFill>
                <a:effectLst/>
                <a:latin typeface="+mn-lt"/>
                <a:ea typeface="+mn-ea"/>
                <a:cs typeface="+mn-cs"/>
              </a:rPr>
              <a:t>#8 “Benefits” - healthier: don’t forget the drivers :) they spend a lot more time in there than students</a:t>
            </a:r>
          </a:p>
          <a:p>
            <a:endParaRPr lang="en-US" dirty="0"/>
          </a:p>
        </p:txBody>
      </p:sp>
      <p:sp>
        <p:nvSpPr>
          <p:cNvPr id="4" name="Slide Number Placeholder 3"/>
          <p:cNvSpPr>
            <a:spLocks noGrp="1"/>
          </p:cNvSpPr>
          <p:nvPr>
            <p:ph type="sldNum" sz="quarter" idx="5"/>
          </p:nvPr>
        </p:nvSpPr>
        <p:spPr/>
        <p:txBody>
          <a:bodyPr/>
          <a:lstStyle/>
          <a:p>
            <a:fld id="{BDAD4019-0905-4E10-9B4F-04606E0F2054}" type="slidenum">
              <a:rPr lang="en-US" smtClean="0"/>
              <a:t>7</a:t>
            </a:fld>
            <a:endParaRPr lang="en-US"/>
          </a:p>
        </p:txBody>
      </p:sp>
    </p:spTree>
    <p:extLst>
      <p:ext uri="{BB962C8B-B14F-4D97-AF65-F5344CB8AC3E}">
        <p14:creationId xmlns:p14="http://schemas.microsoft.com/office/powerpoint/2010/main" val="1295666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AD4019-0905-4E10-9B4F-04606E0F2054}" type="slidenum">
              <a:rPr lang="en-US" smtClean="0"/>
              <a:t>10</a:t>
            </a:fld>
            <a:endParaRPr lang="en-US"/>
          </a:p>
        </p:txBody>
      </p:sp>
    </p:spTree>
    <p:extLst>
      <p:ext uri="{BB962C8B-B14F-4D97-AF65-F5344CB8AC3E}">
        <p14:creationId xmlns:p14="http://schemas.microsoft.com/office/powerpoint/2010/main" val="3438615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864F8-AD48-4770-B957-69C5B0829D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865C13-7EF4-4C65-814F-66B2A825DC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6641B2-1653-4A67-A710-22FF27636EA7}"/>
              </a:ext>
            </a:extLst>
          </p:cNvPr>
          <p:cNvSpPr>
            <a:spLocks noGrp="1"/>
          </p:cNvSpPr>
          <p:nvPr>
            <p:ph type="dt" sz="half" idx="10"/>
          </p:nvPr>
        </p:nvSpPr>
        <p:spPr/>
        <p:txBody>
          <a:bodyPr/>
          <a:lstStyle/>
          <a:p>
            <a:fld id="{1F9FD176-7A7A-451C-85CE-B9A8B603D58B}" type="datetimeFigureOut">
              <a:rPr lang="en-US" smtClean="0"/>
              <a:t>9/24/2020</a:t>
            </a:fld>
            <a:endParaRPr lang="en-US"/>
          </a:p>
        </p:txBody>
      </p:sp>
      <p:sp>
        <p:nvSpPr>
          <p:cNvPr id="5" name="Footer Placeholder 4">
            <a:extLst>
              <a:ext uri="{FF2B5EF4-FFF2-40B4-BE49-F238E27FC236}">
                <a16:creationId xmlns:a16="http://schemas.microsoft.com/office/drawing/2014/main" id="{2D5F9344-4C38-4705-B9AC-B85C093B9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37D62-CA8A-4C01-AED7-26B0227667F3}"/>
              </a:ext>
            </a:extLst>
          </p:cNvPr>
          <p:cNvSpPr>
            <a:spLocks noGrp="1"/>
          </p:cNvSpPr>
          <p:nvPr>
            <p:ph type="sldNum" sz="quarter" idx="12"/>
          </p:nvPr>
        </p:nvSpPr>
        <p:spPr/>
        <p:txBody>
          <a:bodyPr/>
          <a:lstStyle/>
          <a:p>
            <a:fld id="{9541DED1-3E80-429E-B6FB-52E49EF7C0AE}" type="slidenum">
              <a:rPr lang="en-US" smtClean="0"/>
              <a:t>‹#›</a:t>
            </a:fld>
            <a:endParaRPr lang="en-US"/>
          </a:p>
        </p:txBody>
      </p:sp>
    </p:spTree>
    <p:extLst>
      <p:ext uri="{BB962C8B-B14F-4D97-AF65-F5344CB8AC3E}">
        <p14:creationId xmlns:p14="http://schemas.microsoft.com/office/powerpoint/2010/main" val="344280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5C523-0101-43CE-BC41-9B0F2DE9A7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EC18F2-B7C4-4F54-82B0-E228FA93AA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94065-705B-4397-96EC-DF9A10E87874}"/>
              </a:ext>
            </a:extLst>
          </p:cNvPr>
          <p:cNvSpPr>
            <a:spLocks noGrp="1"/>
          </p:cNvSpPr>
          <p:nvPr>
            <p:ph type="dt" sz="half" idx="10"/>
          </p:nvPr>
        </p:nvSpPr>
        <p:spPr/>
        <p:txBody>
          <a:bodyPr/>
          <a:lstStyle/>
          <a:p>
            <a:fld id="{1F9FD176-7A7A-451C-85CE-B9A8B603D58B}" type="datetimeFigureOut">
              <a:rPr lang="en-US" smtClean="0"/>
              <a:t>9/24/2020</a:t>
            </a:fld>
            <a:endParaRPr lang="en-US"/>
          </a:p>
        </p:txBody>
      </p:sp>
      <p:sp>
        <p:nvSpPr>
          <p:cNvPr id="5" name="Footer Placeholder 4">
            <a:extLst>
              <a:ext uri="{FF2B5EF4-FFF2-40B4-BE49-F238E27FC236}">
                <a16:creationId xmlns:a16="http://schemas.microsoft.com/office/drawing/2014/main" id="{575ADAA8-888C-45D3-AACF-007569BC0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6AE36-1B4C-4579-A983-22756E16BAA5}"/>
              </a:ext>
            </a:extLst>
          </p:cNvPr>
          <p:cNvSpPr>
            <a:spLocks noGrp="1"/>
          </p:cNvSpPr>
          <p:nvPr>
            <p:ph type="sldNum" sz="quarter" idx="12"/>
          </p:nvPr>
        </p:nvSpPr>
        <p:spPr/>
        <p:txBody>
          <a:bodyPr/>
          <a:lstStyle/>
          <a:p>
            <a:fld id="{9541DED1-3E80-429E-B6FB-52E49EF7C0AE}" type="slidenum">
              <a:rPr lang="en-US" smtClean="0"/>
              <a:t>‹#›</a:t>
            </a:fld>
            <a:endParaRPr lang="en-US"/>
          </a:p>
        </p:txBody>
      </p:sp>
    </p:spTree>
    <p:extLst>
      <p:ext uri="{BB962C8B-B14F-4D97-AF65-F5344CB8AC3E}">
        <p14:creationId xmlns:p14="http://schemas.microsoft.com/office/powerpoint/2010/main" val="2126177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0065D6-5238-413F-89FE-11CEBEDE21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B82E52-5541-43A8-A717-9E2C7D4EF61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F96E6-CCFA-4739-8424-9FF757E62754}"/>
              </a:ext>
            </a:extLst>
          </p:cNvPr>
          <p:cNvSpPr>
            <a:spLocks noGrp="1"/>
          </p:cNvSpPr>
          <p:nvPr>
            <p:ph type="dt" sz="half" idx="10"/>
          </p:nvPr>
        </p:nvSpPr>
        <p:spPr/>
        <p:txBody>
          <a:bodyPr/>
          <a:lstStyle/>
          <a:p>
            <a:fld id="{1F9FD176-7A7A-451C-85CE-B9A8B603D58B}" type="datetimeFigureOut">
              <a:rPr lang="en-US" smtClean="0"/>
              <a:t>9/24/2020</a:t>
            </a:fld>
            <a:endParaRPr lang="en-US"/>
          </a:p>
        </p:txBody>
      </p:sp>
      <p:sp>
        <p:nvSpPr>
          <p:cNvPr id="5" name="Footer Placeholder 4">
            <a:extLst>
              <a:ext uri="{FF2B5EF4-FFF2-40B4-BE49-F238E27FC236}">
                <a16:creationId xmlns:a16="http://schemas.microsoft.com/office/drawing/2014/main" id="{A931F10D-63FB-4F2E-B670-9F22E0A33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7C64F-1862-4906-9E35-B1DC258259FA}"/>
              </a:ext>
            </a:extLst>
          </p:cNvPr>
          <p:cNvSpPr>
            <a:spLocks noGrp="1"/>
          </p:cNvSpPr>
          <p:nvPr>
            <p:ph type="sldNum" sz="quarter" idx="12"/>
          </p:nvPr>
        </p:nvSpPr>
        <p:spPr/>
        <p:txBody>
          <a:bodyPr/>
          <a:lstStyle/>
          <a:p>
            <a:fld id="{9541DED1-3E80-429E-B6FB-52E49EF7C0AE}" type="slidenum">
              <a:rPr lang="en-US" smtClean="0"/>
              <a:t>‹#›</a:t>
            </a:fld>
            <a:endParaRPr lang="en-US"/>
          </a:p>
        </p:txBody>
      </p:sp>
    </p:spTree>
    <p:extLst>
      <p:ext uri="{BB962C8B-B14F-4D97-AF65-F5344CB8AC3E}">
        <p14:creationId xmlns:p14="http://schemas.microsoft.com/office/powerpoint/2010/main" val="3907577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79D72-B5FE-431F-98BC-97587E50E7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C8F17C-6B13-4E85-8CC4-2D8071CEBF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AB4FDD-C92E-426E-A1A9-C0F5976BA106}"/>
              </a:ext>
            </a:extLst>
          </p:cNvPr>
          <p:cNvSpPr>
            <a:spLocks noGrp="1"/>
          </p:cNvSpPr>
          <p:nvPr>
            <p:ph type="dt" sz="half" idx="10"/>
          </p:nvPr>
        </p:nvSpPr>
        <p:spPr/>
        <p:txBody>
          <a:bodyPr/>
          <a:lstStyle/>
          <a:p>
            <a:fld id="{1F9FD176-7A7A-451C-85CE-B9A8B603D58B}" type="datetimeFigureOut">
              <a:rPr lang="en-US" smtClean="0"/>
              <a:t>9/24/2020</a:t>
            </a:fld>
            <a:endParaRPr lang="en-US"/>
          </a:p>
        </p:txBody>
      </p:sp>
      <p:sp>
        <p:nvSpPr>
          <p:cNvPr id="5" name="Footer Placeholder 4">
            <a:extLst>
              <a:ext uri="{FF2B5EF4-FFF2-40B4-BE49-F238E27FC236}">
                <a16:creationId xmlns:a16="http://schemas.microsoft.com/office/drawing/2014/main" id="{2F54294E-0B55-460B-8C96-7AD8A4433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3D806-10EE-43BC-B848-F27D4F05F516}"/>
              </a:ext>
            </a:extLst>
          </p:cNvPr>
          <p:cNvSpPr>
            <a:spLocks noGrp="1"/>
          </p:cNvSpPr>
          <p:nvPr>
            <p:ph type="sldNum" sz="quarter" idx="12"/>
          </p:nvPr>
        </p:nvSpPr>
        <p:spPr/>
        <p:txBody>
          <a:bodyPr/>
          <a:lstStyle/>
          <a:p>
            <a:fld id="{9541DED1-3E80-429E-B6FB-52E49EF7C0AE}" type="slidenum">
              <a:rPr lang="en-US" smtClean="0"/>
              <a:t>‹#›</a:t>
            </a:fld>
            <a:endParaRPr lang="en-US"/>
          </a:p>
        </p:txBody>
      </p:sp>
    </p:spTree>
    <p:extLst>
      <p:ext uri="{BB962C8B-B14F-4D97-AF65-F5344CB8AC3E}">
        <p14:creationId xmlns:p14="http://schemas.microsoft.com/office/powerpoint/2010/main" val="387771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F58CF-4302-48F1-B7B2-A3E7ECF0EA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1B2F37-95B1-4223-860C-4780665FFA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552EE8-566C-42C3-B8D8-230BA3AC916F}"/>
              </a:ext>
            </a:extLst>
          </p:cNvPr>
          <p:cNvSpPr>
            <a:spLocks noGrp="1"/>
          </p:cNvSpPr>
          <p:nvPr>
            <p:ph type="dt" sz="half" idx="10"/>
          </p:nvPr>
        </p:nvSpPr>
        <p:spPr/>
        <p:txBody>
          <a:bodyPr/>
          <a:lstStyle/>
          <a:p>
            <a:fld id="{1F9FD176-7A7A-451C-85CE-B9A8B603D58B}" type="datetimeFigureOut">
              <a:rPr lang="en-US" smtClean="0"/>
              <a:t>9/24/2020</a:t>
            </a:fld>
            <a:endParaRPr lang="en-US"/>
          </a:p>
        </p:txBody>
      </p:sp>
      <p:sp>
        <p:nvSpPr>
          <p:cNvPr id="5" name="Footer Placeholder 4">
            <a:extLst>
              <a:ext uri="{FF2B5EF4-FFF2-40B4-BE49-F238E27FC236}">
                <a16:creationId xmlns:a16="http://schemas.microsoft.com/office/drawing/2014/main" id="{F3816D52-926A-4CA3-B264-52F63AA70B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093B8-3B9C-41FC-83A9-BA5909B97FCC}"/>
              </a:ext>
            </a:extLst>
          </p:cNvPr>
          <p:cNvSpPr>
            <a:spLocks noGrp="1"/>
          </p:cNvSpPr>
          <p:nvPr>
            <p:ph type="sldNum" sz="quarter" idx="12"/>
          </p:nvPr>
        </p:nvSpPr>
        <p:spPr/>
        <p:txBody>
          <a:bodyPr/>
          <a:lstStyle/>
          <a:p>
            <a:fld id="{9541DED1-3E80-429E-B6FB-52E49EF7C0AE}" type="slidenum">
              <a:rPr lang="en-US" smtClean="0"/>
              <a:t>‹#›</a:t>
            </a:fld>
            <a:endParaRPr lang="en-US"/>
          </a:p>
        </p:txBody>
      </p:sp>
    </p:spTree>
    <p:extLst>
      <p:ext uri="{BB962C8B-B14F-4D97-AF65-F5344CB8AC3E}">
        <p14:creationId xmlns:p14="http://schemas.microsoft.com/office/powerpoint/2010/main" val="2853851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A0ADF-167B-4160-8FF3-20FD26ACC5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8C0A1A-C4C7-4DBC-A804-921E5F10325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64E14C-4097-45CB-8966-92E1C8F6F3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4C03AD-EDF8-4B81-A43E-A7E443D8DA05}"/>
              </a:ext>
            </a:extLst>
          </p:cNvPr>
          <p:cNvSpPr>
            <a:spLocks noGrp="1"/>
          </p:cNvSpPr>
          <p:nvPr>
            <p:ph type="dt" sz="half" idx="10"/>
          </p:nvPr>
        </p:nvSpPr>
        <p:spPr/>
        <p:txBody>
          <a:bodyPr/>
          <a:lstStyle/>
          <a:p>
            <a:fld id="{1F9FD176-7A7A-451C-85CE-B9A8B603D58B}" type="datetimeFigureOut">
              <a:rPr lang="en-US" smtClean="0"/>
              <a:t>9/24/2020</a:t>
            </a:fld>
            <a:endParaRPr lang="en-US"/>
          </a:p>
        </p:txBody>
      </p:sp>
      <p:sp>
        <p:nvSpPr>
          <p:cNvPr id="6" name="Footer Placeholder 5">
            <a:extLst>
              <a:ext uri="{FF2B5EF4-FFF2-40B4-BE49-F238E27FC236}">
                <a16:creationId xmlns:a16="http://schemas.microsoft.com/office/drawing/2014/main" id="{5479C7EA-42B1-43E1-8E59-64299E5A2B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F486FC-D4A9-49B2-AE1F-5A57064E0012}"/>
              </a:ext>
            </a:extLst>
          </p:cNvPr>
          <p:cNvSpPr>
            <a:spLocks noGrp="1"/>
          </p:cNvSpPr>
          <p:nvPr>
            <p:ph type="sldNum" sz="quarter" idx="12"/>
          </p:nvPr>
        </p:nvSpPr>
        <p:spPr/>
        <p:txBody>
          <a:bodyPr/>
          <a:lstStyle/>
          <a:p>
            <a:fld id="{9541DED1-3E80-429E-B6FB-52E49EF7C0AE}" type="slidenum">
              <a:rPr lang="en-US" smtClean="0"/>
              <a:t>‹#›</a:t>
            </a:fld>
            <a:endParaRPr lang="en-US"/>
          </a:p>
        </p:txBody>
      </p:sp>
    </p:spTree>
    <p:extLst>
      <p:ext uri="{BB962C8B-B14F-4D97-AF65-F5344CB8AC3E}">
        <p14:creationId xmlns:p14="http://schemas.microsoft.com/office/powerpoint/2010/main" val="2314465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6A798-5FBB-40F6-BE16-1FEA248913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9AFB17-7BAB-4D2A-8A87-2952EB4432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058D70-69AE-4EE3-9EA9-676C213B2E8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54273A-7B1E-44E1-8C00-B10B67EDAF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86B8023-29A7-4B74-BBCC-CF562EC3C1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8A68CB-E8C3-4197-A3D2-C291F10948CE}"/>
              </a:ext>
            </a:extLst>
          </p:cNvPr>
          <p:cNvSpPr>
            <a:spLocks noGrp="1"/>
          </p:cNvSpPr>
          <p:nvPr>
            <p:ph type="dt" sz="half" idx="10"/>
          </p:nvPr>
        </p:nvSpPr>
        <p:spPr/>
        <p:txBody>
          <a:bodyPr/>
          <a:lstStyle/>
          <a:p>
            <a:fld id="{1F9FD176-7A7A-451C-85CE-B9A8B603D58B}" type="datetimeFigureOut">
              <a:rPr lang="en-US" smtClean="0"/>
              <a:t>9/24/2020</a:t>
            </a:fld>
            <a:endParaRPr lang="en-US"/>
          </a:p>
        </p:txBody>
      </p:sp>
      <p:sp>
        <p:nvSpPr>
          <p:cNvPr id="8" name="Footer Placeholder 7">
            <a:extLst>
              <a:ext uri="{FF2B5EF4-FFF2-40B4-BE49-F238E27FC236}">
                <a16:creationId xmlns:a16="http://schemas.microsoft.com/office/drawing/2014/main" id="{FD2BB56B-16F7-41EC-B164-14FED9DEAB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BD90E2-CC34-4BDE-9D9B-F8352554E9D6}"/>
              </a:ext>
            </a:extLst>
          </p:cNvPr>
          <p:cNvSpPr>
            <a:spLocks noGrp="1"/>
          </p:cNvSpPr>
          <p:nvPr>
            <p:ph type="sldNum" sz="quarter" idx="12"/>
          </p:nvPr>
        </p:nvSpPr>
        <p:spPr/>
        <p:txBody>
          <a:bodyPr/>
          <a:lstStyle/>
          <a:p>
            <a:fld id="{9541DED1-3E80-429E-B6FB-52E49EF7C0AE}" type="slidenum">
              <a:rPr lang="en-US" smtClean="0"/>
              <a:t>‹#›</a:t>
            </a:fld>
            <a:endParaRPr lang="en-US"/>
          </a:p>
        </p:txBody>
      </p:sp>
    </p:spTree>
    <p:extLst>
      <p:ext uri="{BB962C8B-B14F-4D97-AF65-F5344CB8AC3E}">
        <p14:creationId xmlns:p14="http://schemas.microsoft.com/office/powerpoint/2010/main" val="298137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91C57-7E2D-4F8B-B359-6CFC8DC89D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1DF77F-43C5-495A-BC18-A598BD59D092}"/>
              </a:ext>
            </a:extLst>
          </p:cNvPr>
          <p:cNvSpPr>
            <a:spLocks noGrp="1"/>
          </p:cNvSpPr>
          <p:nvPr>
            <p:ph type="dt" sz="half" idx="10"/>
          </p:nvPr>
        </p:nvSpPr>
        <p:spPr/>
        <p:txBody>
          <a:bodyPr/>
          <a:lstStyle/>
          <a:p>
            <a:fld id="{1F9FD176-7A7A-451C-85CE-B9A8B603D58B}" type="datetimeFigureOut">
              <a:rPr lang="en-US" smtClean="0"/>
              <a:t>9/24/2020</a:t>
            </a:fld>
            <a:endParaRPr lang="en-US"/>
          </a:p>
        </p:txBody>
      </p:sp>
      <p:sp>
        <p:nvSpPr>
          <p:cNvPr id="4" name="Footer Placeholder 3">
            <a:extLst>
              <a:ext uri="{FF2B5EF4-FFF2-40B4-BE49-F238E27FC236}">
                <a16:creationId xmlns:a16="http://schemas.microsoft.com/office/drawing/2014/main" id="{67BBECD5-9D53-4A31-A07F-485E4485CE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15AEDE-6DF8-4DD8-A368-0DD5F1928017}"/>
              </a:ext>
            </a:extLst>
          </p:cNvPr>
          <p:cNvSpPr>
            <a:spLocks noGrp="1"/>
          </p:cNvSpPr>
          <p:nvPr>
            <p:ph type="sldNum" sz="quarter" idx="12"/>
          </p:nvPr>
        </p:nvSpPr>
        <p:spPr/>
        <p:txBody>
          <a:bodyPr/>
          <a:lstStyle/>
          <a:p>
            <a:fld id="{9541DED1-3E80-429E-B6FB-52E49EF7C0AE}" type="slidenum">
              <a:rPr lang="en-US" smtClean="0"/>
              <a:t>‹#›</a:t>
            </a:fld>
            <a:endParaRPr lang="en-US"/>
          </a:p>
        </p:txBody>
      </p:sp>
    </p:spTree>
    <p:extLst>
      <p:ext uri="{BB962C8B-B14F-4D97-AF65-F5344CB8AC3E}">
        <p14:creationId xmlns:p14="http://schemas.microsoft.com/office/powerpoint/2010/main" val="266137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E112A3-46D3-49AA-85D8-11729D4F2CFA}"/>
              </a:ext>
            </a:extLst>
          </p:cNvPr>
          <p:cNvSpPr>
            <a:spLocks noGrp="1"/>
          </p:cNvSpPr>
          <p:nvPr>
            <p:ph type="dt" sz="half" idx="10"/>
          </p:nvPr>
        </p:nvSpPr>
        <p:spPr/>
        <p:txBody>
          <a:bodyPr/>
          <a:lstStyle/>
          <a:p>
            <a:fld id="{1F9FD176-7A7A-451C-85CE-B9A8B603D58B}" type="datetimeFigureOut">
              <a:rPr lang="en-US" smtClean="0"/>
              <a:t>9/24/2020</a:t>
            </a:fld>
            <a:endParaRPr lang="en-US"/>
          </a:p>
        </p:txBody>
      </p:sp>
      <p:sp>
        <p:nvSpPr>
          <p:cNvPr id="3" name="Footer Placeholder 2">
            <a:extLst>
              <a:ext uri="{FF2B5EF4-FFF2-40B4-BE49-F238E27FC236}">
                <a16:creationId xmlns:a16="http://schemas.microsoft.com/office/drawing/2014/main" id="{4EA23351-1DEC-4239-89A5-0DAD07A05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FEC9DF-F98D-4926-83C3-81508C202942}"/>
              </a:ext>
            </a:extLst>
          </p:cNvPr>
          <p:cNvSpPr>
            <a:spLocks noGrp="1"/>
          </p:cNvSpPr>
          <p:nvPr>
            <p:ph type="sldNum" sz="quarter" idx="12"/>
          </p:nvPr>
        </p:nvSpPr>
        <p:spPr/>
        <p:txBody>
          <a:bodyPr/>
          <a:lstStyle/>
          <a:p>
            <a:fld id="{9541DED1-3E80-429E-B6FB-52E49EF7C0AE}" type="slidenum">
              <a:rPr lang="en-US" smtClean="0"/>
              <a:t>‹#›</a:t>
            </a:fld>
            <a:endParaRPr lang="en-US"/>
          </a:p>
        </p:txBody>
      </p:sp>
    </p:spTree>
    <p:extLst>
      <p:ext uri="{BB962C8B-B14F-4D97-AF65-F5344CB8AC3E}">
        <p14:creationId xmlns:p14="http://schemas.microsoft.com/office/powerpoint/2010/main" val="104353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48F09-CFF9-46C1-8B0D-67B4045905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B47928-8133-4B26-9693-197E57D259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28D028-3EA7-4335-9F62-67179864E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D0D977-C9E7-40F0-BA45-6375012B42CF}"/>
              </a:ext>
            </a:extLst>
          </p:cNvPr>
          <p:cNvSpPr>
            <a:spLocks noGrp="1"/>
          </p:cNvSpPr>
          <p:nvPr>
            <p:ph type="dt" sz="half" idx="10"/>
          </p:nvPr>
        </p:nvSpPr>
        <p:spPr/>
        <p:txBody>
          <a:bodyPr/>
          <a:lstStyle/>
          <a:p>
            <a:fld id="{1F9FD176-7A7A-451C-85CE-B9A8B603D58B}" type="datetimeFigureOut">
              <a:rPr lang="en-US" smtClean="0"/>
              <a:t>9/24/2020</a:t>
            </a:fld>
            <a:endParaRPr lang="en-US"/>
          </a:p>
        </p:txBody>
      </p:sp>
      <p:sp>
        <p:nvSpPr>
          <p:cNvPr id="6" name="Footer Placeholder 5">
            <a:extLst>
              <a:ext uri="{FF2B5EF4-FFF2-40B4-BE49-F238E27FC236}">
                <a16:creationId xmlns:a16="http://schemas.microsoft.com/office/drawing/2014/main" id="{193D6EEC-CA7C-4DBC-8553-9F0E69F8D3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E8D944-D7C1-4BE4-8AC2-B3827D9FED93}"/>
              </a:ext>
            </a:extLst>
          </p:cNvPr>
          <p:cNvSpPr>
            <a:spLocks noGrp="1"/>
          </p:cNvSpPr>
          <p:nvPr>
            <p:ph type="sldNum" sz="quarter" idx="12"/>
          </p:nvPr>
        </p:nvSpPr>
        <p:spPr/>
        <p:txBody>
          <a:bodyPr/>
          <a:lstStyle/>
          <a:p>
            <a:fld id="{9541DED1-3E80-429E-B6FB-52E49EF7C0AE}" type="slidenum">
              <a:rPr lang="en-US" smtClean="0"/>
              <a:t>‹#›</a:t>
            </a:fld>
            <a:endParaRPr lang="en-US"/>
          </a:p>
        </p:txBody>
      </p:sp>
    </p:spTree>
    <p:extLst>
      <p:ext uri="{BB962C8B-B14F-4D97-AF65-F5344CB8AC3E}">
        <p14:creationId xmlns:p14="http://schemas.microsoft.com/office/powerpoint/2010/main" val="1501564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1C1F5-8FE2-4427-B5C3-52E14249D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45EA8F-55CD-4E2A-BE27-2DB67AD292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D9BE7F-5F6E-42DE-97AD-B8377D9DD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95762D-9C73-4916-9F44-ECB940546BF5}"/>
              </a:ext>
            </a:extLst>
          </p:cNvPr>
          <p:cNvSpPr>
            <a:spLocks noGrp="1"/>
          </p:cNvSpPr>
          <p:nvPr>
            <p:ph type="dt" sz="half" idx="10"/>
          </p:nvPr>
        </p:nvSpPr>
        <p:spPr/>
        <p:txBody>
          <a:bodyPr/>
          <a:lstStyle/>
          <a:p>
            <a:fld id="{1F9FD176-7A7A-451C-85CE-B9A8B603D58B}" type="datetimeFigureOut">
              <a:rPr lang="en-US" smtClean="0"/>
              <a:t>9/24/2020</a:t>
            </a:fld>
            <a:endParaRPr lang="en-US"/>
          </a:p>
        </p:txBody>
      </p:sp>
      <p:sp>
        <p:nvSpPr>
          <p:cNvPr id="6" name="Footer Placeholder 5">
            <a:extLst>
              <a:ext uri="{FF2B5EF4-FFF2-40B4-BE49-F238E27FC236}">
                <a16:creationId xmlns:a16="http://schemas.microsoft.com/office/drawing/2014/main" id="{6DA0E3E4-EDF0-4CE1-BEE2-FB4AD7F56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0BD823-2BB0-45F3-A4C5-D3E7E3D8318F}"/>
              </a:ext>
            </a:extLst>
          </p:cNvPr>
          <p:cNvSpPr>
            <a:spLocks noGrp="1"/>
          </p:cNvSpPr>
          <p:nvPr>
            <p:ph type="sldNum" sz="quarter" idx="12"/>
          </p:nvPr>
        </p:nvSpPr>
        <p:spPr/>
        <p:txBody>
          <a:bodyPr/>
          <a:lstStyle/>
          <a:p>
            <a:fld id="{9541DED1-3E80-429E-B6FB-52E49EF7C0AE}" type="slidenum">
              <a:rPr lang="en-US" smtClean="0"/>
              <a:t>‹#›</a:t>
            </a:fld>
            <a:endParaRPr lang="en-US"/>
          </a:p>
        </p:txBody>
      </p:sp>
    </p:spTree>
    <p:extLst>
      <p:ext uri="{BB962C8B-B14F-4D97-AF65-F5344CB8AC3E}">
        <p14:creationId xmlns:p14="http://schemas.microsoft.com/office/powerpoint/2010/main" val="63694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A2429F-C860-4C0D-904E-97DFA98552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197919-3DB5-4074-82B2-642CCE6275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A48F0-61E6-4A79-93A4-06E48FBD7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FD176-7A7A-451C-85CE-B9A8B603D58B}" type="datetimeFigureOut">
              <a:rPr lang="en-US" smtClean="0"/>
              <a:t>9/24/2020</a:t>
            </a:fld>
            <a:endParaRPr lang="en-US"/>
          </a:p>
        </p:txBody>
      </p:sp>
      <p:sp>
        <p:nvSpPr>
          <p:cNvPr id="5" name="Footer Placeholder 4">
            <a:extLst>
              <a:ext uri="{FF2B5EF4-FFF2-40B4-BE49-F238E27FC236}">
                <a16:creationId xmlns:a16="http://schemas.microsoft.com/office/drawing/2014/main" id="{2D4128C8-2960-4DB5-86DB-8F5880164D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B45C28-C677-4BCA-8158-FD27D121E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1DED1-3E80-429E-B6FB-52E49EF7C0AE}" type="slidenum">
              <a:rPr lang="en-US" smtClean="0"/>
              <a:t>‹#›</a:t>
            </a:fld>
            <a:endParaRPr lang="en-US"/>
          </a:p>
        </p:txBody>
      </p:sp>
    </p:spTree>
    <p:extLst>
      <p:ext uri="{BB962C8B-B14F-4D97-AF65-F5344CB8AC3E}">
        <p14:creationId xmlns:p14="http://schemas.microsoft.com/office/powerpoint/2010/main" val="6814565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mailto:Maggie.Clancy@nellc.com"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A7572-9B7A-43B2-994D-93937BE9810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6F84249-CBAF-4F0C-86B0-3E67B97F3B0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3986A45-3D05-4733-ADF8-B458A6036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7180"/>
            <a:ext cx="12192000" cy="7155180"/>
          </a:xfrm>
          <a:prstGeom prst="rect">
            <a:avLst/>
          </a:prstGeom>
        </p:spPr>
      </p:pic>
      <p:sp>
        <p:nvSpPr>
          <p:cNvPr id="6" name="TextBox 5">
            <a:extLst>
              <a:ext uri="{FF2B5EF4-FFF2-40B4-BE49-F238E27FC236}">
                <a16:creationId xmlns:a16="http://schemas.microsoft.com/office/drawing/2014/main" id="{427A2A15-75F7-4B3D-8BFD-7B4F8F5AFC6E}"/>
              </a:ext>
            </a:extLst>
          </p:cNvPr>
          <p:cNvSpPr txBox="1"/>
          <p:nvPr/>
        </p:nvSpPr>
        <p:spPr>
          <a:xfrm>
            <a:off x="1363642" y="801990"/>
            <a:ext cx="4974708" cy="415498"/>
          </a:xfrm>
          <a:prstGeom prst="rect">
            <a:avLst/>
          </a:prstGeom>
          <a:noFill/>
        </p:spPr>
        <p:txBody>
          <a:bodyPr wrap="square" rtlCol="0">
            <a:spAutoFit/>
          </a:bodyPr>
          <a:lstStyle/>
          <a:p>
            <a:pPr algn="ctr"/>
            <a:endParaRPr lang="en-US" sz="1050" b="1" dirty="0">
              <a:solidFill>
                <a:schemeClr val="bg1"/>
              </a:solidFill>
            </a:endParaRPr>
          </a:p>
          <a:p>
            <a:pPr algn="ctr"/>
            <a:endParaRPr lang="en-US" sz="1050" b="1" dirty="0">
              <a:solidFill>
                <a:schemeClr val="bg1"/>
              </a:solidFill>
            </a:endParaRPr>
          </a:p>
        </p:txBody>
      </p:sp>
      <p:sp>
        <p:nvSpPr>
          <p:cNvPr id="11" name="Rectangle 10">
            <a:extLst>
              <a:ext uri="{FF2B5EF4-FFF2-40B4-BE49-F238E27FC236}">
                <a16:creationId xmlns:a16="http://schemas.microsoft.com/office/drawing/2014/main" id="{7971FBB4-DA90-4818-9991-1851C9E0F90B}"/>
              </a:ext>
            </a:extLst>
          </p:cNvPr>
          <p:cNvSpPr/>
          <p:nvPr/>
        </p:nvSpPr>
        <p:spPr>
          <a:xfrm>
            <a:off x="7112384" y="-285750"/>
            <a:ext cx="4961860" cy="7143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0E149A3-E35E-4CE5-8B38-56836517AC66}"/>
              </a:ext>
            </a:extLst>
          </p:cNvPr>
          <p:cNvSpPr/>
          <p:nvPr/>
        </p:nvSpPr>
        <p:spPr>
          <a:xfrm>
            <a:off x="564729" y="1406675"/>
            <a:ext cx="6096000" cy="4278094"/>
          </a:xfrm>
          <a:prstGeom prst="rect">
            <a:avLst/>
          </a:prstGeom>
        </p:spPr>
        <p:txBody>
          <a:bodyPr>
            <a:spAutoFit/>
          </a:bodyPr>
          <a:lstStyle/>
          <a:p>
            <a:pPr algn="ctr"/>
            <a:r>
              <a:rPr lang="en-US" sz="4000" b="1" i="1" dirty="0">
                <a:solidFill>
                  <a:schemeClr val="bg1"/>
                </a:solidFill>
              </a:rPr>
              <a:t>Durham School Services: </a:t>
            </a:r>
          </a:p>
          <a:p>
            <a:pPr algn="ctr"/>
            <a:endParaRPr lang="en-US" sz="4000" b="1" i="1" dirty="0">
              <a:solidFill>
                <a:schemeClr val="bg1"/>
              </a:solidFill>
            </a:endParaRPr>
          </a:p>
          <a:p>
            <a:pPr algn="ctr"/>
            <a:r>
              <a:rPr lang="en-US" sz="4000" b="1" dirty="0">
                <a:solidFill>
                  <a:schemeClr val="bg1"/>
                </a:solidFill>
              </a:rPr>
              <a:t>Municipal EV Readiness Program Module 2: Electric School Buses</a:t>
            </a:r>
          </a:p>
          <a:p>
            <a:pPr algn="ctr"/>
            <a:endParaRPr lang="en-US" sz="4000" b="1" i="1" dirty="0">
              <a:solidFill>
                <a:schemeClr val="bg1"/>
              </a:solidFill>
            </a:endParaRPr>
          </a:p>
          <a:p>
            <a:pPr algn="ctr"/>
            <a:r>
              <a:rPr lang="en-US" sz="3200" b="1" dirty="0">
                <a:solidFill>
                  <a:schemeClr val="bg1"/>
                </a:solidFill>
              </a:rPr>
              <a:t>Sept 24th, 2020</a:t>
            </a:r>
          </a:p>
        </p:txBody>
      </p:sp>
      <p:pic>
        <p:nvPicPr>
          <p:cNvPr id="27" name="Picture 26">
            <a:extLst>
              <a:ext uri="{FF2B5EF4-FFF2-40B4-BE49-F238E27FC236}">
                <a16:creationId xmlns:a16="http://schemas.microsoft.com/office/drawing/2014/main" id="{8A856B1F-8D7B-4B9B-923D-BCDE831F613C}"/>
              </a:ext>
            </a:extLst>
          </p:cNvPr>
          <p:cNvPicPr>
            <a:picLocks noChangeAspect="1"/>
          </p:cNvPicPr>
          <p:nvPr/>
        </p:nvPicPr>
        <p:blipFill rotWithShape="1">
          <a:blip r:embed="rId3">
            <a:extLst>
              <a:ext uri="{28A0092B-C50C-407E-A947-70E740481C1C}">
                <a14:useLocalDpi xmlns:a14="http://schemas.microsoft.com/office/drawing/2010/main" val="0"/>
              </a:ext>
            </a:extLst>
          </a:blip>
          <a:srcRect l="6156" r="3900" b="1333"/>
          <a:stretch/>
        </p:blipFill>
        <p:spPr>
          <a:xfrm>
            <a:off x="7052310" y="-312517"/>
            <a:ext cx="5139690" cy="6215606"/>
          </a:xfrm>
          <a:prstGeom prst="rect">
            <a:avLst/>
          </a:prstGeom>
        </p:spPr>
      </p:pic>
      <p:grpSp>
        <p:nvGrpSpPr>
          <p:cNvPr id="4" name="Group 3">
            <a:extLst>
              <a:ext uri="{FF2B5EF4-FFF2-40B4-BE49-F238E27FC236}">
                <a16:creationId xmlns:a16="http://schemas.microsoft.com/office/drawing/2014/main" id="{A240291D-DBB4-4196-A432-D07E429FF5C2}"/>
              </a:ext>
            </a:extLst>
          </p:cNvPr>
          <p:cNvGrpSpPr/>
          <p:nvPr/>
        </p:nvGrpSpPr>
        <p:grpSpPr>
          <a:xfrm>
            <a:off x="7025833" y="5127584"/>
            <a:ext cx="5166167" cy="1730416"/>
            <a:chOff x="7025833" y="5127584"/>
            <a:chExt cx="5166167" cy="1730416"/>
          </a:xfrm>
        </p:grpSpPr>
        <p:sp>
          <p:nvSpPr>
            <p:cNvPr id="18" name="Rectangle 17">
              <a:extLst>
                <a:ext uri="{FF2B5EF4-FFF2-40B4-BE49-F238E27FC236}">
                  <a16:creationId xmlns:a16="http://schemas.microsoft.com/office/drawing/2014/main" id="{722F9C39-791A-408C-A119-BEDE6D320E3F}"/>
                </a:ext>
              </a:extLst>
            </p:cNvPr>
            <p:cNvSpPr/>
            <p:nvPr/>
          </p:nvSpPr>
          <p:spPr>
            <a:xfrm>
              <a:off x="7025833" y="5127584"/>
              <a:ext cx="5166167" cy="173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National Express, Author at National Express LLC">
              <a:extLst>
                <a:ext uri="{FF2B5EF4-FFF2-40B4-BE49-F238E27FC236}">
                  <a16:creationId xmlns:a16="http://schemas.microsoft.com/office/drawing/2014/main" id="{DD31DBD2-C91A-4650-9BBA-2E71A6DC91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2470" y="5328560"/>
              <a:ext cx="1734959" cy="132846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descr="Live Green Connecticut! - Home | Facebook">
              <a:extLst>
                <a:ext uri="{FF2B5EF4-FFF2-40B4-BE49-F238E27FC236}">
                  <a16:creationId xmlns:a16="http://schemas.microsoft.com/office/drawing/2014/main" id="{04C242B7-D4AA-4D75-B648-0DE63EAD72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9294" y="5532662"/>
              <a:ext cx="3055858" cy="10531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53264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77E0B53-38AE-481D-80E5-F76A6E063D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a:extLst>
              <a:ext uri="{FF2B5EF4-FFF2-40B4-BE49-F238E27FC236}">
                <a16:creationId xmlns:a16="http://schemas.microsoft.com/office/drawing/2014/main" id="{AA5D0A4C-72BC-429F-B345-A98922A8C07D}"/>
              </a:ext>
            </a:extLst>
          </p:cNvPr>
          <p:cNvSpPr txBox="1"/>
          <p:nvPr/>
        </p:nvSpPr>
        <p:spPr>
          <a:xfrm>
            <a:off x="172660" y="777261"/>
            <a:ext cx="7249485" cy="769441"/>
          </a:xfrm>
          <a:prstGeom prst="rect">
            <a:avLst/>
          </a:prstGeom>
          <a:noFill/>
        </p:spPr>
        <p:txBody>
          <a:bodyPr wrap="none" rtlCol="0">
            <a:spAutoFit/>
          </a:bodyPr>
          <a:lstStyle/>
          <a:p>
            <a:r>
              <a:rPr lang="en-US" sz="4400" b="1" dirty="0">
                <a:solidFill>
                  <a:schemeClr val="bg1"/>
                </a:solidFill>
              </a:rPr>
              <a:t>Why It Matters to Connecticut</a:t>
            </a:r>
          </a:p>
        </p:txBody>
      </p:sp>
      <p:sp>
        <p:nvSpPr>
          <p:cNvPr id="13" name="Content Placeholder 63">
            <a:extLst>
              <a:ext uri="{FF2B5EF4-FFF2-40B4-BE49-F238E27FC236}">
                <a16:creationId xmlns:a16="http://schemas.microsoft.com/office/drawing/2014/main" id="{9F6E8553-B545-454A-B07F-265FDD9D2FA5}"/>
              </a:ext>
            </a:extLst>
          </p:cNvPr>
          <p:cNvSpPr txBox="1">
            <a:spLocks/>
          </p:cNvSpPr>
          <p:nvPr/>
        </p:nvSpPr>
        <p:spPr>
          <a:xfrm>
            <a:off x="512901" y="2361834"/>
            <a:ext cx="10941909" cy="5059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b="1" dirty="0">
              <a:solidFill>
                <a:schemeClr val="tx1">
                  <a:lumMod val="75000"/>
                  <a:lumOff val="25000"/>
                </a:schemeClr>
              </a:solidFill>
            </a:endParaRPr>
          </a:p>
        </p:txBody>
      </p:sp>
      <p:grpSp>
        <p:nvGrpSpPr>
          <p:cNvPr id="6" name="Group 5">
            <a:extLst>
              <a:ext uri="{FF2B5EF4-FFF2-40B4-BE49-F238E27FC236}">
                <a16:creationId xmlns:a16="http://schemas.microsoft.com/office/drawing/2014/main" id="{86FA2B95-5351-4AC5-9ABD-298FE45101E5}"/>
              </a:ext>
            </a:extLst>
          </p:cNvPr>
          <p:cNvGrpSpPr/>
          <p:nvPr/>
        </p:nvGrpSpPr>
        <p:grpSpPr>
          <a:xfrm>
            <a:off x="308344" y="2424222"/>
            <a:ext cx="11323675" cy="4107297"/>
            <a:chOff x="308344" y="2424223"/>
            <a:chExt cx="12145926" cy="1972340"/>
          </a:xfrm>
        </p:grpSpPr>
        <p:sp>
          <p:nvSpPr>
            <p:cNvPr id="4" name="Rectangle: Rounded Corners 3">
              <a:extLst>
                <a:ext uri="{FF2B5EF4-FFF2-40B4-BE49-F238E27FC236}">
                  <a16:creationId xmlns:a16="http://schemas.microsoft.com/office/drawing/2014/main" id="{E6CA4D71-E937-4218-AA18-4B93FB112170}"/>
                </a:ext>
              </a:extLst>
            </p:cNvPr>
            <p:cNvSpPr/>
            <p:nvPr/>
          </p:nvSpPr>
          <p:spPr>
            <a:xfrm>
              <a:off x="308344" y="2424223"/>
              <a:ext cx="3732028" cy="1935126"/>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913E5E2-EE4C-43DF-89E9-44065C3F3620}"/>
                </a:ext>
              </a:extLst>
            </p:cNvPr>
            <p:cNvSpPr/>
            <p:nvPr/>
          </p:nvSpPr>
          <p:spPr>
            <a:xfrm>
              <a:off x="4554279" y="2461437"/>
              <a:ext cx="3732028" cy="1935126"/>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A3344979-BDCF-4663-A192-DEE5558FE993}"/>
                </a:ext>
              </a:extLst>
            </p:cNvPr>
            <p:cNvSpPr/>
            <p:nvPr/>
          </p:nvSpPr>
          <p:spPr>
            <a:xfrm>
              <a:off x="8722242" y="2461437"/>
              <a:ext cx="3732028" cy="1935126"/>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F507B215-7F67-4F67-8C76-48F18E8DEFCF}"/>
              </a:ext>
            </a:extLst>
          </p:cNvPr>
          <p:cNvSpPr txBox="1"/>
          <p:nvPr/>
        </p:nvSpPr>
        <p:spPr>
          <a:xfrm>
            <a:off x="699481" y="2505670"/>
            <a:ext cx="2702938" cy="646331"/>
          </a:xfrm>
          <a:prstGeom prst="rect">
            <a:avLst/>
          </a:prstGeom>
          <a:noFill/>
        </p:spPr>
        <p:txBody>
          <a:bodyPr wrap="square" rtlCol="0">
            <a:spAutoFit/>
          </a:bodyPr>
          <a:lstStyle/>
          <a:p>
            <a:pPr algn="ctr"/>
            <a:r>
              <a:rPr lang="en-US" b="1" u="sng" dirty="0">
                <a:solidFill>
                  <a:schemeClr val="tx1">
                    <a:lumMod val="75000"/>
                    <a:lumOff val="25000"/>
                  </a:schemeClr>
                </a:solidFill>
              </a:rPr>
              <a:t>CONNECTICUT’S </a:t>
            </a:r>
          </a:p>
          <a:p>
            <a:pPr algn="ctr"/>
            <a:r>
              <a:rPr lang="en-US" b="1" u="sng" dirty="0">
                <a:solidFill>
                  <a:schemeClr val="tx1">
                    <a:lumMod val="75000"/>
                    <a:lumOff val="25000"/>
                  </a:schemeClr>
                </a:solidFill>
              </a:rPr>
              <a:t>AIR QUALITY CHALLENGE </a:t>
            </a:r>
          </a:p>
        </p:txBody>
      </p:sp>
      <p:sp>
        <p:nvSpPr>
          <p:cNvPr id="17" name="TextBox 16">
            <a:extLst>
              <a:ext uri="{FF2B5EF4-FFF2-40B4-BE49-F238E27FC236}">
                <a16:creationId xmlns:a16="http://schemas.microsoft.com/office/drawing/2014/main" id="{AFCAA24D-2FAB-407B-B54D-D9F06262C4F9}"/>
              </a:ext>
            </a:extLst>
          </p:cNvPr>
          <p:cNvSpPr txBox="1"/>
          <p:nvPr/>
        </p:nvSpPr>
        <p:spPr>
          <a:xfrm>
            <a:off x="4675943" y="2587255"/>
            <a:ext cx="2680221" cy="369332"/>
          </a:xfrm>
          <a:prstGeom prst="rect">
            <a:avLst/>
          </a:prstGeom>
          <a:noFill/>
        </p:spPr>
        <p:txBody>
          <a:bodyPr wrap="none" rtlCol="0">
            <a:spAutoFit/>
          </a:bodyPr>
          <a:lstStyle/>
          <a:p>
            <a:r>
              <a:rPr lang="en-US" b="1" u="sng" dirty="0">
                <a:solidFill>
                  <a:schemeClr val="tx1">
                    <a:lumMod val="75000"/>
                    <a:lumOff val="25000"/>
                  </a:schemeClr>
                </a:solidFill>
              </a:rPr>
              <a:t>ROLE OF DIESEL VEHICLES </a:t>
            </a:r>
          </a:p>
        </p:txBody>
      </p:sp>
      <p:sp>
        <p:nvSpPr>
          <p:cNvPr id="18" name="TextBox 17">
            <a:extLst>
              <a:ext uri="{FF2B5EF4-FFF2-40B4-BE49-F238E27FC236}">
                <a16:creationId xmlns:a16="http://schemas.microsoft.com/office/drawing/2014/main" id="{682B9E42-FEEB-46C4-832F-85E5F49D1063}"/>
              </a:ext>
            </a:extLst>
          </p:cNvPr>
          <p:cNvSpPr txBox="1"/>
          <p:nvPr/>
        </p:nvSpPr>
        <p:spPr>
          <a:xfrm>
            <a:off x="8602901" y="2580167"/>
            <a:ext cx="2718308" cy="369332"/>
          </a:xfrm>
          <a:prstGeom prst="rect">
            <a:avLst/>
          </a:prstGeom>
          <a:noFill/>
        </p:spPr>
        <p:txBody>
          <a:bodyPr wrap="none" rtlCol="0">
            <a:spAutoFit/>
          </a:bodyPr>
          <a:lstStyle/>
          <a:p>
            <a:r>
              <a:rPr lang="en-US" b="1" u="sng" dirty="0">
                <a:solidFill>
                  <a:schemeClr val="tx1">
                    <a:lumMod val="75000"/>
                    <a:lumOff val="25000"/>
                  </a:schemeClr>
                </a:solidFill>
              </a:rPr>
              <a:t>STUDENT HEALTH IMPACT </a:t>
            </a:r>
          </a:p>
        </p:txBody>
      </p:sp>
      <p:sp>
        <p:nvSpPr>
          <p:cNvPr id="19" name="Rectangle 18">
            <a:extLst>
              <a:ext uri="{FF2B5EF4-FFF2-40B4-BE49-F238E27FC236}">
                <a16:creationId xmlns:a16="http://schemas.microsoft.com/office/drawing/2014/main" id="{75D51E51-99B2-482F-B42D-538241B56C0A}"/>
              </a:ext>
            </a:extLst>
          </p:cNvPr>
          <p:cNvSpPr/>
          <p:nvPr/>
        </p:nvSpPr>
        <p:spPr>
          <a:xfrm>
            <a:off x="474921" y="3301409"/>
            <a:ext cx="3044456" cy="1938992"/>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1200" dirty="0">
                <a:solidFill>
                  <a:schemeClr val="tx1">
                    <a:lumMod val="75000"/>
                    <a:lumOff val="25000"/>
                  </a:schemeClr>
                </a:solidFill>
                <a:latin typeface="Calibri" panose="020F0502020204030204" pitchFamily="34" charset="0"/>
                <a:ea typeface="Times New Roman" panose="02020603050405020304" pitchFamily="18" charset="0"/>
              </a:rPr>
              <a:t>The state of Connecticut fails to meet federal health-based standards for ground-level ozone (smog) (CT DEEP).</a:t>
            </a:r>
          </a:p>
          <a:p>
            <a:pPr marR="0" lvl="0">
              <a:spcBef>
                <a:spcPts val="0"/>
              </a:spcBef>
              <a:spcAft>
                <a:spcPts val="0"/>
              </a:spcAft>
            </a:pPr>
            <a:endParaRPr lang="en-US" sz="1200" dirty="0">
              <a:solidFill>
                <a:schemeClr val="tx1">
                  <a:lumMod val="75000"/>
                  <a:lumOff val="25000"/>
                </a:schemeClr>
              </a:solidFill>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chemeClr val="tx1">
                    <a:lumMod val="75000"/>
                    <a:lumOff val="25000"/>
                  </a:schemeClr>
                </a:solidFill>
                <a:latin typeface="Calibri" panose="020F0502020204030204" pitchFamily="34" charset="0"/>
                <a:ea typeface="Times New Roman" panose="02020603050405020304" pitchFamily="18" charset="0"/>
              </a:rPr>
              <a:t>In 2019 Connecticut experienced 21 days when monitored air quality levels exceeded health-based standards, resulting in significantly more poor air quality days than any other jurisdiction on the East Coast.(CT DEEP)</a:t>
            </a:r>
            <a:endParaRPr lang="en-US" sz="1200" dirty="0">
              <a:solidFill>
                <a:schemeClr val="tx1">
                  <a:lumMod val="75000"/>
                  <a:lumOff val="25000"/>
                </a:schemeClr>
              </a:solidFill>
              <a:latin typeface="Calibri" panose="020F0502020204030204" pitchFamily="34" charset="0"/>
              <a:ea typeface="Calibri" panose="020F0502020204030204" pitchFamily="34" charset="0"/>
            </a:endParaRPr>
          </a:p>
        </p:txBody>
      </p:sp>
      <p:sp>
        <p:nvSpPr>
          <p:cNvPr id="20" name="Rectangle 19">
            <a:extLst>
              <a:ext uri="{FF2B5EF4-FFF2-40B4-BE49-F238E27FC236}">
                <a16:creationId xmlns:a16="http://schemas.microsoft.com/office/drawing/2014/main" id="{BF8C8CC6-A821-4B0A-93D1-9B0DC50A2BCA}"/>
              </a:ext>
            </a:extLst>
          </p:cNvPr>
          <p:cNvSpPr/>
          <p:nvPr/>
        </p:nvSpPr>
        <p:spPr>
          <a:xfrm>
            <a:off x="8491870" y="3083740"/>
            <a:ext cx="2853070" cy="36009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1200" dirty="0">
                <a:solidFill>
                  <a:schemeClr val="tx1">
                    <a:lumMod val="75000"/>
                    <a:lumOff val="25000"/>
                  </a:schemeClr>
                </a:solidFill>
                <a:latin typeface="Calibri" panose="020F0502020204030204" pitchFamily="34" charset="0"/>
                <a:ea typeface="Times New Roman" panose="02020603050405020304" pitchFamily="18" charset="0"/>
              </a:rPr>
              <a:t>Children are exposed to airborne particulate concentrations inside buses that are sometimes 5-15 times higher than background levels (Yale University, 2002).</a:t>
            </a:r>
          </a:p>
          <a:p>
            <a:pPr marL="342900" marR="0" lvl="0" indent="-342900">
              <a:spcBef>
                <a:spcPts val="0"/>
              </a:spcBef>
              <a:spcAft>
                <a:spcPts val="0"/>
              </a:spcAft>
              <a:buFont typeface="Symbol" panose="05050102010706020507" pitchFamily="18" charset="2"/>
              <a:buChar char=""/>
            </a:pPr>
            <a:endParaRPr lang="en-US" sz="1200" dirty="0">
              <a:solidFill>
                <a:schemeClr val="tx1">
                  <a:lumMod val="75000"/>
                  <a:lumOff val="25000"/>
                </a:schemeClr>
              </a:solidFill>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chemeClr val="tx1">
                    <a:lumMod val="75000"/>
                    <a:lumOff val="25000"/>
                  </a:schemeClr>
                </a:solidFill>
                <a:latin typeface="Calibri" panose="020F0502020204030204" pitchFamily="34" charset="0"/>
                <a:ea typeface="Times New Roman" panose="02020603050405020304" pitchFamily="18" charset="0"/>
              </a:rPr>
              <a:t>Riding a diesel bus everyday can increase a child’s risk for cancer by 4%, lower symptoms of respiratory tract by 6%, and daily asthma hospitalizations by 1% (California Air Resources Board, 2016).</a:t>
            </a:r>
          </a:p>
          <a:p>
            <a:pPr marL="342900" marR="0" lvl="0" indent="-342900">
              <a:spcBef>
                <a:spcPts val="0"/>
              </a:spcBef>
              <a:spcAft>
                <a:spcPts val="0"/>
              </a:spcAft>
              <a:buFont typeface="Symbol" panose="05050102010706020507" pitchFamily="18" charset="2"/>
              <a:buChar char=""/>
            </a:pPr>
            <a:endParaRPr lang="en-US" sz="1200" dirty="0">
              <a:solidFill>
                <a:schemeClr val="tx1">
                  <a:lumMod val="75000"/>
                  <a:lumOff val="25000"/>
                </a:schemeClr>
              </a:solidFill>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chemeClr val="tx1">
                    <a:lumMod val="75000"/>
                    <a:lumOff val="25000"/>
                  </a:schemeClr>
                </a:solidFill>
                <a:latin typeface="Calibri" panose="020F0502020204030204" pitchFamily="34" charset="0"/>
                <a:ea typeface="Times New Roman" panose="02020603050405020304" pitchFamily="18" charset="0"/>
              </a:rPr>
              <a:t>Students who rode electric school buses saw a 6% increase in test scores and a 4.3% increase in overall lung health (Georgia State University, 2019).</a:t>
            </a:r>
            <a:endParaRPr lang="en-US" sz="1200" dirty="0">
              <a:solidFill>
                <a:schemeClr val="tx1">
                  <a:lumMod val="75000"/>
                  <a:lumOff val="25000"/>
                </a:schemeClr>
              </a:solidFill>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200" dirty="0">
              <a:solidFill>
                <a:schemeClr val="tx1">
                  <a:lumMod val="75000"/>
                  <a:lumOff val="25000"/>
                </a:schemeClr>
              </a:solidFill>
              <a:latin typeface="Calibri" panose="020F0502020204030204" pitchFamily="34" charset="0"/>
              <a:ea typeface="Calibri" panose="020F0502020204030204" pitchFamily="34" charset="0"/>
            </a:endParaRPr>
          </a:p>
        </p:txBody>
      </p:sp>
      <p:sp>
        <p:nvSpPr>
          <p:cNvPr id="21" name="Rectangle 20">
            <a:extLst>
              <a:ext uri="{FF2B5EF4-FFF2-40B4-BE49-F238E27FC236}">
                <a16:creationId xmlns:a16="http://schemas.microsoft.com/office/drawing/2014/main" id="{03F26F99-E1AC-4A7E-AC4F-632A13ED5024}"/>
              </a:ext>
            </a:extLst>
          </p:cNvPr>
          <p:cNvSpPr/>
          <p:nvPr/>
        </p:nvSpPr>
        <p:spPr>
          <a:xfrm>
            <a:off x="4430234" y="3184451"/>
            <a:ext cx="3140148" cy="175432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1200" dirty="0">
                <a:solidFill>
                  <a:schemeClr val="tx1">
                    <a:lumMod val="75000"/>
                    <a:lumOff val="25000"/>
                  </a:schemeClr>
                </a:solidFill>
                <a:latin typeface="Calibri" panose="020F0502020204030204" pitchFamily="34" charset="0"/>
                <a:ea typeface="Times New Roman" panose="02020603050405020304" pitchFamily="18" charset="0"/>
              </a:rPr>
              <a:t>Diesel-powered vehicles account for nearly half of all NOx and over two-thirds of all particulate matter emissions from US transportation sources.</a:t>
            </a:r>
          </a:p>
          <a:p>
            <a:pPr marL="342900" marR="0" lvl="0" indent="-342900">
              <a:spcBef>
                <a:spcPts val="0"/>
              </a:spcBef>
              <a:spcAft>
                <a:spcPts val="0"/>
              </a:spcAft>
              <a:buFont typeface="Symbol" panose="05050102010706020507" pitchFamily="18" charset="2"/>
              <a:buChar char=""/>
            </a:pPr>
            <a:endParaRPr lang="en-US" sz="1200" dirty="0">
              <a:solidFill>
                <a:schemeClr val="tx1">
                  <a:lumMod val="75000"/>
                  <a:lumOff val="25000"/>
                </a:schemeClr>
              </a:solidFill>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chemeClr val="tx1">
                    <a:lumMod val="75000"/>
                    <a:lumOff val="25000"/>
                  </a:schemeClr>
                </a:solidFill>
                <a:latin typeface="Calibri" panose="020F0502020204030204" pitchFamily="34" charset="0"/>
                <a:ea typeface="Times New Roman" panose="02020603050405020304" pitchFamily="18" charset="0"/>
              </a:rPr>
              <a:t>Diesel exhaust contains as many as 40 hazardous air pollutants as defined by the Clean Air Act.</a:t>
            </a:r>
          </a:p>
          <a:p>
            <a:pPr marL="342900" marR="0" lvl="0" indent="-342900">
              <a:spcBef>
                <a:spcPts val="0"/>
              </a:spcBef>
              <a:spcAft>
                <a:spcPts val="0"/>
              </a:spcAft>
              <a:buFont typeface="Symbol" panose="05050102010706020507" pitchFamily="18" charset="2"/>
              <a:buChar char=""/>
            </a:pPr>
            <a:endParaRPr lang="en-US" sz="1200" dirty="0">
              <a:solidFill>
                <a:schemeClr val="tx1">
                  <a:lumMod val="75000"/>
                  <a:lumOff val="25000"/>
                </a:schemeClr>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54997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77E0B53-38AE-481D-80E5-F76A6E063D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a:extLst>
              <a:ext uri="{FF2B5EF4-FFF2-40B4-BE49-F238E27FC236}">
                <a16:creationId xmlns:a16="http://schemas.microsoft.com/office/drawing/2014/main" id="{AA5D0A4C-72BC-429F-B345-A98922A8C07D}"/>
              </a:ext>
            </a:extLst>
          </p:cNvPr>
          <p:cNvSpPr txBox="1"/>
          <p:nvPr/>
        </p:nvSpPr>
        <p:spPr>
          <a:xfrm>
            <a:off x="183292" y="532712"/>
            <a:ext cx="9192516" cy="1446550"/>
          </a:xfrm>
          <a:prstGeom prst="rect">
            <a:avLst/>
          </a:prstGeom>
          <a:noFill/>
        </p:spPr>
        <p:txBody>
          <a:bodyPr wrap="none" rtlCol="0">
            <a:spAutoFit/>
          </a:bodyPr>
          <a:lstStyle/>
          <a:p>
            <a:r>
              <a:rPr lang="en-US" sz="4400" b="1" dirty="0">
                <a:solidFill>
                  <a:schemeClr val="bg1"/>
                </a:solidFill>
              </a:rPr>
              <a:t>Connecticut’s Commitment to </a:t>
            </a:r>
          </a:p>
          <a:p>
            <a:r>
              <a:rPr lang="en-US" sz="4400" b="1" dirty="0">
                <a:solidFill>
                  <a:schemeClr val="bg1"/>
                </a:solidFill>
              </a:rPr>
              <a:t>Electric School Buses—Taking the Lead</a:t>
            </a:r>
          </a:p>
        </p:txBody>
      </p:sp>
      <p:pic>
        <p:nvPicPr>
          <p:cNvPr id="1026" name="Picture 2" descr="CT DEEP Youth Fishing Program | Connecticut B.A.S.S. Nation">
            <a:extLst>
              <a:ext uri="{FF2B5EF4-FFF2-40B4-BE49-F238E27FC236}">
                <a16:creationId xmlns:a16="http://schemas.microsoft.com/office/drawing/2014/main" id="{49DCC22C-E58D-4730-BBD9-7AC3BBFDA3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1051" y="393679"/>
            <a:ext cx="1349891" cy="13587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8AB0A17-C4F1-4162-82F9-886D52AFF11D}"/>
              </a:ext>
            </a:extLst>
          </p:cNvPr>
          <p:cNvSpPr txBox="1"/>
          <p:nvPr/>
        </p:nvSpPr>
        <p:spPr>
          <a:xfrm>
            <a:off x="139750" y="6239979"/>
            <a:ext cx="6075994" cy="523220"/>
          </a:xfrm>
          <a:prstGeom prst="rect">
            <a:avLst/>
          </a:prstGeom>
          <a:noFill/>
        </p:spPr>
        <p:txBody>
          <a:bodyPr wrap="square" rtlCol="0">
            <a:spAutoFit/>
          </a:bodyPr>
          <a:lstStyle/>
          <a:p>
            <a:r>
              <a:rPr lang="en-US" sz="1400" dirty="0">
                <a:solidFill>
                  <a:schemeClr val="tx1">
                    <a:lumMod val="75000"/>
                    <a:lumOff val="25000"/>
                  </a:schemeClr>
                </a:solidFill>
              </a:rPr>
              <a:t>Source: https://portal.ct.gov/DEEP/Air/Mobile-Sources/EVConnecticut/EVConnecticut---CTs-EV-Commitment </a:t>
            </a:r>
          </a:p>
        </p:txBody>
      </p:sp>
      <p:sp>
        <p:nvSpPr>
          <p:cNvPr id="12" name="TextBox 11">
            <a:extLst>
              <a:ext uri="{FF2B5EF4-FFF2-40B4-BE49-F238E27FC236}">
                <a16:creationId xmlns:a16="http://schemas.microsoft.com/office/drawing/2014/main" id="{D851DB4E-3D86-4E88-86E4-C81E75C59086}"/>
              </a:ext>
            </a:extLst>
          </p:cNvPr>
          <p:cNvSpPr txBox="1"/>
          <p:nvPr/>
        </p:nvSpPr>
        <p:spPr>
          <a:xfrm>
            <a:off x="344775" y="2195554"/>
            <a:ext cx="10899874" cy="3539430"/>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1600" b="1" dirty="0">
                <a:solidFill>
                  <a:schemeClr val="tx1">
                    <a:lumMod val="75000"/>
                    <a:lumOff val="25000"/>
                  </a:schemeClr>
                </a:solidFill>
              </a:rPr>
              <a:t>On July 14, 2020</a:t>
            </a:r>
            <a:r>
              <a:rPr lang="en-US" sz="1600" dirty="0">
                <a:solidFill>
                  <a:schemeClr val="tx1">
                    <a:lumMod val="75000"/>
                    <a:lumOff val="25000"/>
                  </a:schemeClr>
                </a:solidFill>
              </a:rPr>
              <a:t>, </a:t>
            </a:r>
            <a:r>
              <a:rPr lang="en-US" sz="1600" b="1" dirty="0">
                <a:solidFill>
                  <a:schemeClr val="tx1">
                    <a:lumMod val="75000"/>
                    <a:lumOff val="25000"/>
                  </a:schemeClr>
                </a:solidFill>
              </a:rPr>
              <a:t>Connecticut joined 14 other states and the District of Columbia in signing an Memorandum of Understanding (MOU) to work collaboratively to advance and accelerate the market for electric medium- and heavy-duty vehicles.</a:t>
            </a:r>
          </a:p>
          <a:p>
            <a:pPr marL="800100" lvl="1" indent="-342900">
              <a:buFont typeface="Arial" panose="020B0604020202020204" pitchFamily="34" charset="0"/>
              <a:buChar char="•"/>
            </a:pPr>
            <a:r>
              <a:rPr lang="en-US" sz="1600" dirty="0">
                <a:solidFill>
                  <a:schemeClr val="tx1">
                    <a:lumMod val="75000"/>
                    <a:lumOff val="25000"/>
                  </a:schemeClr>
                </a:solidFill>
              </a:rPr>
              <a:t>Under the MOU, signatory states will work toward ensuring that 100% of all new medium- and heavy-duty vehicle sales be zero emission vehicles (ZEVs) by 2050 with an interim target of 30% ZEV sales by 2030. The vehicles included in the MOU include large pickup trucks and vans, delivery trucks, box trucks, school and transit buses, and long-haul delivery trucks.</a:t>
            </a:r>
          </a:p>
          <a:p>
            <a:endParaRPr lang="en-US" sz="1600" dirty="0">
              <a:solidFill>
                <a:schemeClr val="tx1">
                  <a:lumMod val="75000"/>
                  <a:lumOff val="25000"/>
                </a:schemeClr>
              </a:solidFill>
            </a:endParaRPr>
          </a:p>
          <a:p>
            <a:pPr marL="285750" indent="-285750">
              <a:buFont typeface="Arial" panose="020B0604020202020204" pitchFamily="34" charset="0"/>
              <a:buChar char="•"/>
            </a:pPr>
            <a:r>
              <a:rPr lang="en-US" sz="1600" b="1" dirty="0">
                <a:solidFill>
                  <a:schemeClr val="tx1">
                    <a:lumMod val="75000"/>
                    <a:lumOff val="25000"/>
                  </a:schemeClr>
                </a:solidFill>
              </a:rPr>
              <a:t>As a result of the Volkswagen settlement, Connecticut is eligible to administer over $55 million to mitigate excess diesel emissions caused by VW's actions</a:t>
            </a:r>
            <a:r>
              <a:rPr lang="en-US" sz="1600" dirty="0">
                <a:solidFill>
                  <a:schemeClr val="tx1">
                    <a:lumMod val="75000"/>
                    <a:lumOff val="25000"/>
                  </a:schemeClr>
                </a:solidFill>
              </a:rPr>
              <a:t>. Grant programs cover a range of heavy duty mobile source projects. In addition, funds will be used to bolster Connecticut's light duty electric vehicle infrastructure. To date, little has be utilized for electric school buses.</a:t>
            </a:r>
            <a:endParaRPr lang="en-US" sz="1600" i="1" dirty="0">
              <a:solidFill>
                <a:schemeClr val="tx1">
                  <a:lumMod val="75000"/>
                  <a:lumOff val="25000"/>
                </a:schemeClr>
              </a:solidFill>
            </a:endParaRPr>
          </a:p>
          <a:p>
            <a:pPr marL="285750" indent="-285750">
              <a:buFont typeface="Arial" panose="020B0604020202020204" pitchFamily="34" charset="0"/>
              <a:buChar char="•"/>
            </a:pPr>
            <a:endParaRPr lang="en-US" sz="1600" dirty="0">
              <a:solidFill>
                <a:schemeClr val="tx1">
                  <a:lumMod val="75000"/>
                  <a:lumOff val="25000"/>
                </a:schemeClr>
              </a:solidFill>
            </a:endParaRPr>
          </a:p>
          <a:p>
            <a:pPr marL="285750" indent="-285750">
              <a:buFont typeface="Arial" panose="020B0604020202020204" pitchFamily="34" charset="0"/>
              <a:buChar char="•"/>
            </a:pPr>
            <a:r>
              <a:rPr lang="en-US" sz="1600" b="1" dirty="0">
                <a:solidFill>
                  <a:schemeClr val="tx1">
                    <a:lumMod val="75000"/>
                    <a:lumOff val="25000"/>
                  </a:schemeClr>
                </a:solidFill>
              </a:rPr>
              <a:t>Connecticut Public Schools are positioned to take advantage of grant funding </a:t>
            </a:r>
            <a:r>
              <a:rPr lang="en-US" sz="1600" b="1" i="1" dirty="0">
                <a:solidFill>
                  <a:schemeClr val="tx1">
                    <a:lumMod val="75000"/>
                    <a:lumOff val="25000"/>
                  </a:schemeClr>
                </a:solidFill>
              </a:rPr>
              <a:t>now</a:t>
            </a:r>
            <a:r>
              <a:rPr lang="en-US" sz="1600" b="1" dirty="0">
                <a:solidFill>
                  <a:schemeClr val="tx1">
                    <a:lumMod val="75000"/>
                    <a:lumOff val="25000"/>
                  </a:schemeClr>
                </a:solidFill>
              </a:rPr>
              <a:t>, while it is available, and to start the conversion to zero emission vehicles</a:t>
            </a:r>
          </a:p>
        </p:txBody>
      </p:sp>
      <p:grpSp>
        <p:nvGrpSpPr>
          <p:cNvPr id="14" name="Group 13">
            <a:extLst>
              <a:ext uri="{FF2B5EF4-FFF2-40B4-BE49-F238E27FC236}">
                <a16:creationId xmlns:a16="http://schemas.microsoft.com/office/drawing/2014/main" id="{2655BACC-0986-4FBD-A960-285780AA8D02}"/>
              </a:ext>
            </a:extLst>
          </p:cNvPr>
          <p:cNvGrpSpPr/>
          <p:nvPr/>
        </p:nvGrpSpPr>
        <p:grpSpPr>
          <a:xfrm>
            <a:off x="7953153" y="5443869"/>
            <a:ext cx="4026195" cy="1414131"/>
            <a:chOff x="7025833" y="5127584"/>
            <a:chExt cx="5166167" cy="1730416"/>
          </a:xfrm>
        </p:grpSpPr>
        <p:sp>
          <p:nvSpPr>
            <p:cNvPr id="15" name="Rectangle 14">
              <a:extLst>
                <a:ext uri="{FF2B5EF4-FFF2-40B4-BE49-F238E27FC236}">
                  <a16:creationId xmlns:a16="http://schemas.microsoft.com/office/drawing/2014/main" id="{A18BA9A3-D827-476E-B6AD-95D4940C0D9C}"/>
                </a:ext>
              </a:extLst>
            </p:cNvPr>
            <p:cNvSpPr/>
            <p:nvPr/>
          </p:nvSpPr>
          <p:spPr>
            <a:xfrm>
              <a:off x="7025833" y="5127584"/>
              <a:ext cx="5166167" cy="173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National Express, Author at National Express LLC">
              <a:extLst>
                <a:ext uri="{FF2B5EF4-FFF2-40B4-BE49-F238E27FC236}">
                  <a16:creationId xmlns:a16="http://schemas.microsoft.com/office/drawing/2014/main" id="{69E9D2E6-7524-450A-8896-11FFE8EDAF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2470" y="5328560"/>
              <a:ext cx="1734959" cy="132846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2" descr="Live Green Connecticut! - Home | Facebook">
              <a:extLst>
                <a:ext uri="{FF2B5EF4-FFF2-40B4-BE49-F238E27FC236}">
                  <a16:creationId xmlns:a16="http://schemas.microsoft.com/office/drawing/2014/main" id="{3C44E55A-07D6-4E5F-8F74-7C08B12C98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9294" y="5532662"/>
              <a:ext cx="3055858" cy="10531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0747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DA48C5-FCFA-4585-BED6-01540148CD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0" name="TextBox 9">
            <a:extLst>
              <a:ext uri="{FF2B5EF4-FFF2-40B4-BE49-F238E27FC236}">
                <a16:creationId xmlns:a16="http://schemas.microsoft.com/office/drawing/2014/main" id="{7B6BAFFB-83CE-4B76-AC09-2ED643E83726}"/>
              </a:ext>
            </a:extLst>
          </p:cNvPr>
          <p:cNvSpPr txBox="1"/>
          <p:nvPr/>
        </p:nvSpPr>
        <p:spPr>
          <a:xfrm>
            <a:off x="439958" y="2251736"/>
            <a:ext cx="6388443" cy="3539430"/>
          </a:xfrm>
          <a:prstGeom prst="rect">
            <a:avLst/>
          </a:prstGeom>
          <a:noFill/>
        </p:spPr>
        <p:txBody>
          <a:bodyPr wrap="square" rtlCol="0">
            <a:spAutoFit/>
          </a:bodyPr>
          <a:lstStyle/>
          <a:p>
            <a:r>
              <a:rPr lang="en-US" sz="4000" b="1" dirty="0">
                <a:solidFill>
                  <a:schemeClr val="tx1">
                    <a:lumMod val="75000"/>
                    <a:lumOff val="25000"/>
                  </a:schemeClr>
                </a:solidFill>
              </a:rPr>
              <a:t>Overview </a:t>
            </a:r>
          </a:p>
          <a:p>
            <a:endParaRPr lang="en-US" sz="3200" b="1" dirty="0">
              <a:solidFill>
                <a:schemeClr val="tx1">
                  <a:lumMod val="75000"/>
                  <a:lumOff val="25000"/>
                </a:schemeClr>
              </a:solidFill>
            </a:endParaRPr>
          </a:p>
          <a:p>
            <a:endParaRPr lang="en-US" sz="2000" b="1" dirty="0">
              <a:solidFill>
                <a:schemeClr val="tx1">
                  <a:lumMod val="75000"/>
                  <a:lumOff val="25000"/>
                </a:schemeClr>
              </a:solidFill>
            </a:endParaRPr>
          </a:p>
          <a:p>
            <a:pPr marL="457200" indent="-457200">
              <a:buFont typeface="Arial" panose="020B0604020202020204" pitchFamily="34" charset="0"/>
              <a:buChar char="•"/>
            </a:pPr>
            <a:r>
              <a:rPr lang="en-US" sz="2000" b="1" dirty="0">
                <a:solidFill>
                  <a:schemeClr val="tx1">
                    <a:lumMod val="75000"/>
                    <a:lumOff val="25000"/>
                  </a:schemeClr>
                </a:solidFill>
              </a:rPr>
              <a:t>The Story of Wallingford</a:t>
            </a:r>
          </a:p>
          <a:p>
            <a:pPr marL="457200" indent="-457200">
              <a:buFont typeface="Arial" panose="020B0604020202020204" pitchFamily="34" charset="0"/>
              <a:buChar char="•"/>
            </a:pPr>
            <a:r>
              <a:rPr lang="en-US" sz="2000" b="1" dirty="0">
                <a:solidFill>
                  <a:schemeClr val="tx1">
                    <a:lumMod val="75000"/>
                    <a:lumOff val="25000"/>
                  </a:schemeClr>
                </a:solidFill>
              </a:rPr>
              <a:t>Benefits of Electric School Buses</a:t>
            </a:r>
          </a:p>
          <a:p>
            <a:pPr marL="457200" indent="-457200">
              <a:buFont typeface="Arial" panose="020B0604020202020204" pitchFamily="34" charset="0"/>
              <a:buChar char="•"/>
            </a:pPr>
            <a:r>
              <a:rPr lang="en-US" sz="2000" b="1" dirty="0">
                <a:solidFill>
                  <a:schemeClr val="tx1">
                    <a:lumMod val="75000"/>
                    <a:lumOff val="25000"/>
                  </a:schemeClr>
                </a:solidFill>
              </a:rPr>
              <a:t>How Durham is Meeting the Challenge</a:t>
            </a:r>
          </a:p>
          <a:p>
            <a:pPr marL="457200" indent="-457200">
              <a:buFont typeface="Arial" panose="020B0604020202020204" pitchFamily="34" charset="0"/>
              <a:buChar char="•"/>
            </a:pPr>
            <a:r>
              <a:rPr lang="en-US" sz="2000" b="1" dirty="0">
                <a:solidFill>
                  <a:schemeClr val="tx1">
                    <a:lumMod val="75000"/>
                    <a:lumOff val="25000"/>
                  </a:schemeClr>
                </a:solidFill>
              </a:rPr>
              <a:t>Electric School Bus Conversion Process</a:t>
            </a:r>
          </a:p>
          <a:p>
            <a:pPr marL="457200" indent="-457200">
              <a:buFont typeface="Arial" panose="020B0604020202020204" pitchFamily="34" charset="0"/>
              <a:buChar char="•"/>
            </a:pPr>
            <a:r>
              <a:rPr lang="en-US" sz="2000" b="1" dirty="0">
                <a:solidFill>
                  <a:schemeClr val="tx1">
                    <a:lumMod val="75000"/>
                    <a:lumOff val="25000"/>
                  </a:schemeClr>
                </a:solidFill>
              </a:rPr>
              <a:t>White Plains virtual case study, Oct 2</a:t>
            </a:r>
            <a:r>
              <a:rPr lang="en-US" sz="2000" b="1" baseline="30000" dirty="0">
                <a:solidFill>
                  <a:schemeClr val="tx1">
                    <a:lumMod val="75000"/>
                    <a:lumOff val="25000"/>
                  </a:schemeClr>
                </a:solidFill>
              </a:rPr>
              <a:t>nd</a:t>
            </a:r>
            <a:endParaRPr lang="en-US" sz="2000" b="1" dirty="0">
              <a:solidFill>
                <a:schemeClr val="tx1">
                  <a:lumMod val="75000"/>
                  <a:lumOff val="25000"/>
                </a:schemeClr>
              </a:solidFill>
            </a:endParaRPr>
          </a:p>
          <a:p>
            <a:endParaRPr lang="en-US" sz="3200" b="1" dirty="0">
              <a:solidFill>
                <a:schemeClr val="tx1">
                  <a:lumMod val="75000"/>
                  <a:lumOff val="25000"/>
                </a:schemeClr>
              </a:solidFill>
            </a:endParaRPr>
          </a:p>
        </p:txBody>
      </p:sp>
      <p:sp>
        <p:nvSpPr>
          <p:cNvPr id="2" name="Rectangle 1">
            <a:extLst>
              <a:ext uri="{FF2B5EF4-FFF2-40B4-BE49-F238E27FC236}">
                <a16:creationId xmlns:a16="http://schemas.microsoft.com/office/drawing/2014/main" id="{9362A678-A57D-4732-8941-FB7A1B1ECA96}"/>
              </a:ext>
            </a:extLst>
          </p:cNvPr>
          <p:cNvSpPr/>
          <p:nvPr/>
        </p:nvSpPr>
        <p:spPr>
          <a:xfrm>
            <a:off x="5000264" y="0"/>
            <a:ext cx="7191736" cy="4011930"/>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0AEA41D3-F098-498D-AE7C-C7E0EDD9A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001" y="179912"/>
            <a:ext cx="6795913" cy="3090313"/>
          </a:xfrm>
          <a:prstGeom prst="rect">
            <a:avLst/>
          </a:prstGeom>
          <a:ln>
            <a:noFill/>
          </a:ln>
          <a:effectLst>
            <a:softEdge rad="76200"/>
          </a:effectLst>
        </p:spPr>
      </p:pic>
      <p:sp>
        <p:nvSpPr>
          <p:cNvPr id="14" name="TextBox 13">
            <a:extLst>
              <a:ext uri="{FF2B5EF4-FFF2-40B4-BE49-F238E27FC236}">
                <a16:creationId xmlns:a16="http://schemas.microsoft.com/office/drawing/2014/main" id="{11EC1248-2325-4AA5-B858-39EE6BDB002C}"/>
              </a:ext>
            </a:extLst>
          </p:cNvPr>
          <p:cNvSpPr txBox="1"/>
          <p:nvPr/>
        </p:nvSpPr>
        <p:spPr>
          <a:xfrm>
            <a:off x="10430718" y="512951"/>
            <a:ext cx="1967022" cy="633287"/>
          </a:xfrm>
          <a:prstGeom prst="rect">
            <a:avLst/>
          </a:prstGeom>
          <a:noFill/>
          <a:ln>
            <a:noFill/>
          </a:ln>
        </p:spPr>
        <p:txBody>
          <a:bodyPr wrap="square" rtlCol="0">
            <a:spAutoFit/>
          </a:bodyPr>
          <a:lstStyle/>
          <a:p>
            <a:r>
              <a:rPr lang="en-US" sz="1200" b="1" dirty="0"/>
              <a:t>Lion Electric Bus Type C from our White Plains, NY location</a:t>
            </a:r>
          </a:p>
        </p:txBody>
      </p:sp>
      <p:sp>
        <p:nvSpPr>
          <p:cNvPr id="7" name="Rectangle 6">
            <a:extLst>
              <a:ext uri="{FF2B5EF4-FFF2-40B4-BE49-F238E27FC236}">
                <a16:creationId xmlns:a16="http://schemas.microsoft.com/office/drawing/2014/main" id="{FD2C7EE9-AF27-4CE0-AB0F-95CC9CBBA831}"/>
              </a:ext>
            </a:extLst>
          </p:cNvPr>
          <p:cNvSpPr/>
          <p:nvPr/>
        </p:nvSpPr>
        <p:spPr>
          <a:xfrm>
            <a:off x="7304568" y="5282945"/>
            <a:ext cx="4664149" cy="1458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515B765-5B82-4363-8645-1BC8BBC1485E}"/>
              </a:ext>
            </a:extLst>
          </p:cNvPr>
          <p:cNvGrpSpPr/>
          <p:nvPr/>
        </p:nvGrpSpPr>
        <p:grpSpPr>
          <a:xfrm>
            <a:off x="7025833" y="5127584"/>
            <a:ext cx="5166167" cy="1730416"/>
            <a:chOff x="7025833" y="5127584"/>
            <a:chExt cx="5166167" cy="1730416"/>
          </a:xfrm>
        </p:grpSpPr>
        <p:sp>
          <p:nvSpPr>
            <p:cNvPr id="12" name="Rectangle 11">
              <a:extLst>
                <a:ext uri="{FF2B5EF4-FFF2-40B4-BE49-F238E27FC236}">
                  <a16:creationId xmlns:a16="http://schemas.microsoft.com/office/drawing/2014/main" id="{3505CAE3-75D4-4ED3-968F-6924CBF1DF68}"/>
                </a:ext>
              </a:extLst>
            </p:cNvPr>
            <p:cNvSpPr/>
            <p:nvPr/>
          </p:nvSpPr>
          <p:spPr>
            <a:xfrm>
              <a:off x="7025833" y="5127584"/>
              <a:ext cx="5166167" cy="173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National Express, Author at National Express LLC">
              <a:extLst>
                <a:ext uri="{FF2B5EF4-FFF2-40B4-BE49-F238E27FC236}">
                  <a16:creationId xmlns:a16="http://schemas.microsoft.com/office/drawing/2014/main" id="{A6C009D4-62BE-42E8-9991-6CF95CC8EB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2470" y="5328560"/>
              <a:ext cx="1734959" cy="132846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Live Green Connecticut! - Home | Facebook">
              <a:extLst>
                <a:ext uri="{FF2B5EF4-FFF2-40B4-BE49-F238E27FC236}">
                  <a16:creationId xmlns:a16="http://schemas.microsoft.com/office/drawing/2014/main" id="{50C0F7EF-CE7B-41CF-A61E-D4BB45ED64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9294" y="5532662"/>
              <a:ext cx="3055858" cy="10531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60319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042FFE2D-CCA0-CC4E-A11B-BA0565ED8344}"/>
              </a:ext>
            </a:extLst>
          </p:cNvPr>
          <p:cNvGrpSpPr/>
          <p:nvPr/>
        </p:nvGrpSpPr>
        <p:grpSpPr>
          <a:xfrm>
            <a:off x="1571356" y="906294"/>
            <a:ext cx="9205497" cy="4142410"/>
            <a:chOff x="1571356" y="906294"/>
            <a:chExt cx="9205497" cy="4142410"/>
          </a:xfrm>
        </p:grpSpPr>
        <p:grpSp>
          <p:nvGrpSpPr>
            <p:cNvPr id="51" name="Group 50">
              <a:extLst>
                <a:ext uri="{FF2B5EF4-FFF2-40B4-BE49-F238E27FC236}">
                  <a16:creationId xmlns:a16="http://schemas.microsoft.com/office/drawing/2014/main" id="{9749C02C-E743-D641-BECD-0349FCFFAB79}"/>
                </a:ext>
              </a:extLst>
            </p:cNvPr>
            <p:cNvGrpSpPr/>
            <p:nvPr/>
          </p:nvGrpSpPr>
          <p:grpSpPr>
            <a:xfrm>
              <a:off x="1571356" y="906294"/>
              <a:ext cx="9205497" cy="4142410"/>
              <a:chOff x="1538703" y="1036926"/>
              <a:chExt cx="9205497" cy="4142410"/>
            </a:xfrm>
          </p:grpSpPr>
          <p:sp>
            <p:nvSpPr>
              <p:cNvPr id="28" name="Left Bracket 27">
                <a:extLst>
                  <a:ext uri="{FF2B5EF4-FFF2-40B4-BE49-F238E27FC236}">
                    <a16:creationId xmlns:a16="http://schemas.microsoft.com/office/drawing/2014/main" id="{0B5BCC4B-B204-F943-8ED5-E22AC289D365}"/>
                  </a:ext>
                </a:extLst>
              </p:cNvPr>
              <p:cNvSpPr/>
              <p:nvPr/>
            </p:nvSpPr>
            <p:spPr>
              <a:xfrm rot="5400000">
                <a:off x="5690573" y="-1675842"/>
                <a:ext cx="2184650" cy="7610187"/>
              </a:xfrm>
              <a:prstGeom prst="leftBracket">
                <a:avLst/>
              </a:prstGeom>
              <a:ln w="2540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42">
                <a:extLst>
                  <a:ext uri="{FF2B5EF4-FFF2-40B4-BE49-F238E27FC236}">
                    <a16:creationId xmlns:a16="http://schemas.microsoft.com/office/drawing/2014/main" id="{D92578EE-2BE0-3249-8646-33254B188598}"/>
                  </a:ext>
                </a:extLst>
              </p:cNvPr>
              <p:cNvSpPr/>
              <p:nvPr/>
            </p:nvSpPr>
            <p:spPr>
              <a:xfrm>
                <a:off x="1538703" y="3186642"/>
                <a:ext cx="9205497" cy="199269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694C2B98-601C-6B4F-A607-742D9337591C}"/>
                  </a:ext>
                </a:extLst>
              </p:cNvPr>
              <p:cNvCxnSpPr>
                <a:cxnSpLocks/>
              </p:cNvCxnSpPr>
              <p:nvPr/>
            </p:nvCxnSpPr>
            <p:spPr>
              <a:xfrm>
                <a:off x="5173884" y="1036926"/>
                <a:ext cx="0" cy="2149716"/>
              </a:xfrm>
              <a:prstGeom prst="line">
                <a:avLst/>
              </a:prstGeom>
              <a:ln w="2540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4F12A92-06A5-CB4C-A589-6E39ED3F1224}"/>
                  </a:ext>
                </a:extLst>
              </p:cNvPr>
              <p:cNvCxnSpPr>
                <a:cxnSpLocks/>
              </p:cNvCxnSpPr>
              <p:nvPr/>
            </p:nvCxnSpPr>
            <p:spPr>
              <a:xfrm>
                <a:off x="7349743" y="1157219"/>
                <a:ext cx="0" cy="2075500"/>
              </a:xfrm>
              <a:prstGeom prst="line">
                <a:avLst/>
              </a:prstGeom>
              <a:ln w="2540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AF543EA-F8E5-6E41-BC63-09A5D78B166C}"/>
                  </a:ext>
                </a:extLst>
              </p:cNvPr>
              <p:cNvCxnSpPr>
                <a:cxnSpLocks/>
              </p:cNvCxnSpPr>
              <p:nvPr/>
            </p:nvCxnSpPr>
            <p:spPr>
              <a:xfrm>
                <a:off x="9853457" y="1111142"/>
                <a:ext cx="0" cy="2075500"/>
              </a:xfrm>
              <a:prstGeom prst="line">
                <a:avLst/>
              </a:prstGeom>
              <a:ln w="2540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89E627B-1966-8142-9D0C-BB628D4451C3}"/>
                  </a:ext>
                </a:extLst>
              </p:cNvPr>
              <p:cNvSpPr/>
              <p:nvPr/>
            </p:nvSpPr>
            <p:spPr>
              <a:xfrm>
                <a:off x="3036766" y="1111142"/>
                <a:ext cx="7495164" cy="6523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ound Diagonal Corner Rectangle 51">
              <a:extLst>
                <a:ext uri="{FF2B5EF4-FFF2-40B4-BE49-F238E27FC236}">
                  <a16:creationId xmlns:a16="http://schemas.microsoft.com/office/drawing/2014/main" id="{0B32BC38-2CD5-B245-A47C-5B885CD27C08}"/>
                </a:ext>
              </a:extLst>
            </p:cNvPr>
            <p:cNvSpPr/>
            <p:nvPr/>
          </p:nvSpPr>
          <p:spPr>
            <a:xfrm>
              <a:off x="1571356" y="2334986"/>
              <a:ext cx="1439101" cy="796441"/>
            </a:xfrm>
            <a:prstGeom prst="round2Diag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BFA2D53-1095-2647-8027-7789012ECE8E}"/>
              </a:ext>
            </a:extLst>
          </p:cNvPr>
          <p:cNvGrpSpPr/>
          <p:nvPr/>
        </p:nvGrpSpPr>
        <p:grpSpPr>
          <a:xfrm>
            <a:off x="1909101" y="4413127"/>
            <a:ext cx="7741082" cy="1407949"/>
            <a:chOff x="1909101" y="4413127"/>
            <a:chExt cx="7741082" cy="1407949"/>
          </a:xfrm>
        </p:grpSpPr>
        <p:sp>
          <p:nvSpPr>
            <p:cNvPr id="36" name="Oval 35">
              <a:extLst>
                <a:ext uri="{FF2B5EF4-FFF2-40B4-BE49-F238E27FC236}">
                  <a16:creationId xmlns:a16="http://schemas.microsoft.com/office/drawing/2014/main" id="{96E89DD3-553B-DD47-82A0-EF53591BD934}"/>
                </a:ext>
              </a:extLst>
            </p:cNvPr>
            <p:cNvSpPr/>
            <p:nvPr/>
          </p:nvSpPr>
          <p:spPr>
            <a:xfrm>
              <a:off x="8229598" y="4413127"/>
              <a:ext cx="1420585" cy="1407949"/>
            </a:xfrm>
            <a:prstGeom prst="ellipse">
              <a:avLst/>
            </a:prstGeom>
            <a:gradFill flip="none" rotWithShape="1">
              <a:gsLst>
                <a:gs pos="0">
                  <a:schemeClr val="accent3">
                    <a:lumMod val="20000"/>
                    <a:lumOff val="80000"/>
                  </a:schemeClr>
                </a:gs>
                <a:gs pos="39000">
                  <a:schemeClr val="accent3">
                    <a:lumMod val="60000"/>
                    <a:lumOff val="40000"/>
                  </a:schemeClr>
                </a:gs>
                <a:gs pos="83000">
                  <a:schemeClr val="accent3">
                    <a:lumMod val="75000"/>
                  </a:schemeClr>
                </a:gs>
                <a:gs pos="99000">
                  <a:schemeClr val="accent3">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BF0AE41-8028-9C46-9BFD-93D53482C18F}"/>
                </a:ext>
              </a:extLst>
            </p:cNvPr>
            <p:cNvSpPr/>
            <p:nvPr/>
          </p:nvSpPr>
          <p:spPr>
            <a:xfrm>
              <a:off x="1909101" y="4413127"/>
              <a:ext cx="1420585" cy="1407949"/>
            </a:xfrm>
            <a:prstGeom prst="ellipse">
              <a:avLst/>
            </a:prstGeom>
            <a:gradFill flip="none" rotWithShape="1">
              <a:gsLst>
                <a:gs pos="0">
                  <a:schemeClr val="accent3">
                    <a:lumMod val="20000"/>
                    <a:lumOff val="80000"/>
                  </a:schemeClr>
                </a:gs>
                <a:gs pos="39000">
                  <a:schemeClr val="accent3">
                    <a:lumMod val="60000"/>
                    <a:lumOff val="40000"/>
                  </a:schemeClr>
                </a:gs>
                <a:gs pos="83000">
                  <a:schemeClr val="accent3">
                    <a:lumMod val="75000"/>
                  </a:schemeClr>
                </a:gs>
                <a:gs pos="99000">
                  <a:schemeClr val="accent3">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031631D-0522-8E40-A88B-B23242B68CDF}"/>
              </a:ext>
            </a:extLst>
          </p:cNvPr>
          <p:cNvSpPr txBox="1"/>
          <p:nvPr/>
        </p:nvSpPr>
        <p:spPr>
          <a:xfrm>
            <a:off x="1426803" y="2477271"/>
            <a:ext cx="1642615" cy="646331"/>
          </a:xfrm>
          <a:prstGeom prst="rect">
            <a:avLst/>
          </a:prstGeom>
          <a:noFill/>
        </p:spPr>
        <p:txBody>
          <a:bodyPr wrap="square" rtlCol="0">
            <a:spAutoFit/>
          </a:bodyPr>
          <a:lstStyle/>
          <a:p>
            <a:pPr algn="ctr"/>
            <a:r>
              <a:rPr lang="en-US" dirty="0"/>
              <a:t>personal background</a:t>
            </a:r>
          </a:p>
        </p:txBody>
      </p:sp>
      <p:sp>
        <p:nvSpPr>
          <p:cNvPr id="5" name="TextBox 4">
            <a:extLst>
              <a:ext uri="{FF2B5EF4-FFF2-40B4-BE49-F238E27FC236}">
                <a16:creationId xmlns:a16="http://schemas.microsoft.com/office/drawing/2014/main" id="{5EE2C52B-0A0B-2944-8ED6-3B3B2C105A53}"/>
              </a:ext>
            </a:extLst>
          </p:cNvPr>
          <p:cNvSpPr txBox="1"/>
          <p:nvPr/>
        </p:nvSpPr>
        <p:spPr>
          <a:xfrm>
            <a:off x="5219056" y="1931098"/>
            <a:ext cx="1632030" cy="1200329"/>
          </a:xfrm>
          <a:prstGeom prst="rect">
            <a:avLst/>
          </a:prstGeom>
          <a:noFill/>
        </p:spPr>
        <p:txBody>
          <a:bodyPr wrap="square" rtlCol="0">
            <a:spAutoFit/>
          </a:bodyPr>
          <a:lstStyle/>
          <a:p>
            <a:pPr algn="ctr"/>
            <a:r>
              <a:rPr lang="en-US" dirty="0"/>
              <a:t>Wallingford Public Schools &amp; Board of Education</a:t>
            </a:r>
          </a:p>
        </p:txBody>
      </p:sp>
      <p:sp>
        <p:nvSpPr>
          <p:cNvPr id="6" name="TextBox 5">
            <a:extLst>
              <a:ext uri="{FF2B5EF4-FFF2-40B4-BE49-F238E27FC236}">
                <a16:creationId xmlns:a16="http://schemas.microsoft.com/office/drawing/2014/main" id="{83B9A0CE-B956-3F4D-96E6-F91E295FCD05}"/>
              </a:ext>
            </a:extLst>
          </p:cNvPr>
          <p:cNvSpPr txBox="1"/>
          <p:nvPr/>
        </p:nvSpPr>
        <p:spPr>
          <a:xfrm>
            <a:off x="3141084" y="1036924"/>
            <a:ext cx="3664830" cy="369332"/>
          </a:xfrm>
          <a:prstGeom prst="rect">
            <a:avLst/>
          </a:prstGeom>
          <a:noFill/>
        </p:spPr>
        <p:txBody>
          <a:bodyPr wrap="square" rtlCol="0">
            <a:spAutoFit/>
          </a:bodyPr>
          <a:lstStyle/>
          <a:p>
            <a:pPr algn="ctr"/>
            <a:r>
              <a:rPr lang="en-US" dirty="0"/>
              <a:t>Electric School Bus Toolkit workshop</a:t>
            </a:r>
          </a:p>
        </p:txBody>
      </p:sp>
      <p:sp>
        <p:nvSpPr>
          <p:cNvPr id="7" name="TextBox 6">
            <a:extLst>
              <a:ext uri="{FF2B5EF4-FFF2-40B4-BE49-F238E27FC236}">
                <a16:creationId xmlns:a16="http://schemas.microsoft.com/office/drawing/2014/main" id="{7C07A23C-52C3-E546-9FBA-DCA690E3A4CC}"/>
              </a:ext>
            </a:extLst>
          </p:cNvPr>
          <p:cNvSpPr txBox="1"/>
          <p:nvPr/>
        </p:nvSpPr>
        <p:spPr>
          <a:xfrm>
            <a:off x="7132494" y="3746846"/>
            <a:ext cx="1932973" cy="646331"/>
          </a:xfrm>
          <a:prstGeom prst="rect">
            <a:avLst/>
          </a:prstGeom>
          <a:noFill/>
        </p:spPr>
        <p:txBody>
          <a:bodyPr wrap="square" rtlCol="0">
            <a:spAutoFit/>
          </a:bodyPr>
          <a:lstStyle/>
          <a:p>
            <a:pPr algn="ctr"/>
            <a:r>
              <a:rPr lang="en-US" dirty="0"/>
              <a:t>Durham </a:t>
            </a:r>
            <a:br>
              <a:rPr lang="en-US" dirty="0"/>
            </a:br>
            <a:r>
              <a:rPr lang="en-US" dirty="0"/>
              <a:t>School Services</a:t>
            </a:r>
          </a:p>
        </p:txBody>
      </p:sp>
      <p:sp>
        <p:nvSpPr>
          <p:cNvPr id="8" name="TextBox 7">
            <a:extLst>
              <a:ext uri="{FF2B5EF4-FFF2-40B4-BE49-F238E27FC236}">
                <a16:creationId xmlns:a16="http://schemas.microsoft.com/office/drawing/2014/main" id="{25E9E0FA-48D0-AD42-9679-6D7C4C0E4615}"/>
              </a:ext>
            </a:extLst>
          </p:cNvPr>
          <p:cNvSpPr txBox="1"/>
          <p:nvPr/>
        </p:nvSpPr>
        <p:spPr>
          <a:xfrm>
            <a:off x="2694210" y="3754160"/>
            <a:ext cx="1932973" cy="646331"/>
          </a:xfrm>
          <a:prstGeom prst="rect">
            <a:avLst/>
          </a:prstGeom>
          <a:noFill/>
        </p:spPr>
        <p:txBody>
          <a:bodyPr wrap="square" rtlCol="0">
            <a:spAutoFit/>
          </a:bodyPr>
          <a:lstStyle/>
          <a:p>
            <a:pPr algn="ctr"/>
            <a:r>
              <a:rPr lang="en-US" dirty="0"/>
              <a:t>Wallingford Electric Division</a:t>
            </a:r>
          </a:p>
        </p:txBody>
      </p:sp>
      <p:grpSp>
        <p:nvGrpSpPr>
          <p:cNvPr id="54" name="Group 53">
            <a:extLst>
              <a:ext uri="{FF2B5EF4-FFF2-40B4-BE49-F238E27FC236}">
                <a16:creationId xmlns:a16="http://schemas.microsoft.com/office/drawing/2014/main" id="{ED63CD4A-6D43-1D45-9F3E-82AA728DB861}"/>
              </a:ext>
            </a:extLst>
          </p:cNvPr>
          <p:cNvGrpSpPr/>
          <p:nvPr/>
        </p:nvGrpSpPr>
        <p:grpSpPr>
          <a:xfrm>
            <a:off x="1012371" y="5853733"/>
            <a:ext cx="10254343" cy="560203"/>
            <a:chOff x="1012371" y="5853733"/>
            <a:chExt cx="10254343" cy="560203"/>
          </a:xfrm>
        </p:grpSpPr>
        <p:sp>
          <p:nvSpPr>
            <p:cNvPr id="42" name="Rectangle 41">
              <a:extLst>
                <a:ext uri="{FF2B5EF4-FFF2-40B4-BE49-F238E27FC236}">
                  <a16:creationId xmlns:a16="http://schemas.microsoft.com/office/drawing/2014/main" id="{B27F74CA-E9AB-0C49-B90F-06E7E5C708CD}"/>
                </a:ext>
              </a:extLst>
            </p:cNvPr>
            <p:cNvSpPr/>
            <p:nvPr/>
          </p:nvSpPr>
          <p:spPr>
            <a:xfrm>
              <a:off x="1012371" y="5853733"/>
              <a:ext cx="10254343" cy="560203"/>
            </a:xfrm>
            <a:prstGeom prst="rect">
              <a:avLst/>
            </a:prstGeom>
            <a:gradFill>
              <a:gsLst>
                <a:gs pos="0">
                  <a:schemeClr val="bg1">
                    <a:lumMod val="95000"/>
                  </a:schemeClr>
                </a:gs>
                <a:gs pos="38000">
                  <a:schemeClr val="accent3">
                    <a:lumMod val="20000"/>
                    <a:lumOff val="80000"/>
                  </a:schemeClr>
                </a:gs>
                <a:gs pos="87000">
                  <a:schemeClr val="accent3">
                    <a:lumMod val="75000"/>
                  </a:schemeClr>
                </a:gs>
                <a:gs pos="99000">
                  <a:schemeClr val="accent3">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D52D3DD-CD1B-A041-B51F-64BFF3022B56}"/>
                </a:ext>
              </a:extLst>
            </p:cNvPr>
            <p:cNvSpPr txBox="1"/>
            <p:nvPr/>
          </p:nvSpPr>
          <p:spPr>
            <a:xfrm>
              <a:off x="3069418" y="5889871"/>
              <a:ext cx="5585714" cy="369332"/>
            </a:xfrm>
            <a:prstGeom prst="rect">
              <a:avLst/>
            </a:prstGeom>
            <a:noFill/>
          </p:spPr>
          <p:txBody>
            <a:bodyPr wrap="square" rtlCol="0">
              <a:spAutoFit/>
            </a:bodyPr>
            <a:lstStyle/>
            <a:p>
              <a:pPr algn="ctr"/>
              <a:r>
                <a:rPr lang="en-US" dirty="0"/>
                <a:t>CT air quality, emission reduction goals &amp; grants</a:t>
              </a:r>
            </a:p>
          </p:txBody>
        </p:sp>
      </p:grpSp>
      <p:sp>
        <p:nvSpPr>
          <p:cNvPr id="11" name="TextBox 10">
            <a:extLst>
              <a:ext uri="{FF2B5EF4-FFF2-40B4-BE49-F238E27FC236}">
                <a16:creationId xmlns:a16="http://schemas.microsoft.com/office/drawing/2014/main" id="{0499EA20-9CA9-C547-AA00-48AE076CB1BE}"/>
              </a:ext>
            </a:extLst>
          </p:cNvPr>
          <p:cNvSpPr txBox="1"/>
          <p:nvPr/>
        </p:nvSpPr>
        <p:spPr>
          <a:xfrm>
            <a:off x="1573812" y="4810004"/>
            <a:ext cx="2091160" cy="369332"/>
          </a:xfrm>
          <a:prstGeom prst="rect">
            <a:avLst/>
          </a:prstGeom>
          <a:noFill/>
        </p:spPr>
        <p:txBody>
          <a:bodyPr wrap="square" rtlCol="0">
            <a:spAutoFit/>
          </a:bodyPr>
          <a:lstStyle/>
          <a:p>
            <a:pPr algn="ctr"/>
            <a:r>
              <a:rPr lang="en-US" dirty="0"/>
              <a:t>pandemic</a:t>
            </a:r>
          </a:p>
        </p:txBody>
      </p:sp>
      <p:cxnSp>
        <p:nvCxnSpPr>
          <p:cNvPr id="13" name="Straight Arrow Connector 12">
            <a:extLst>
              <a:ext uri="{FF2B5EF4-FFF2-40B4-BE49-F238E27FC236}">
                <a16:creationId xmlns:a16="http://schemas.microsoft.com/office/drawing/2014/main" id="{5C31AE41-B3C7-5A4D-9F98-A2C499806268}"/>
              </a:ext>
            </a:extLst>
          </p:cNvPr>
          <p:cNvCxnSpPr>
            <a:cxnSpLocks/>
          </p:cNvCxnSpPr>
          <p:nvPr/>
        </p:nvCxnSpPr>
        <p:spPr>
          <a:xfrm>
            <a:off x="3141083" y="2961712"/>
            <a:ext cx="1972862" cy="0"/>
          </a:xfrm>
          <a:prstGeom prst="straightConnector1">
            <a:avLst/>
          </a:prstGeom>
          <a:ln w="60325">
            <a:solidFill>
              <a:schemeClr val="accent4">
                <a:lumMod val="60000"/>
                <a:lumOff val="40000"/>
              </a:schemeClr>
            </a:solidFill>
            <a:headEnd type="triangle"/>
            <a:tailEnd type="triangle"/>
          </a:ln>
        </p:spPr>
        <p:style>
          <a:lnRef idx="1">
            <a:schemeClr val="accent4"/>
          </a:lnRef>
          <a:fillRef idx="0">
            <a:schemeClr val="accent4"/>
          </a:fillRef>
          <a:effectRef idx="0">
            <a:schemeClr val="accent4"/>
          </a:effectRef>
          <a:fontRef idx="minor">
            <a:schemeClr val="tx1"/>
          </a:fontRef>
        </p:style>
      </p:cxnSp>
      <p:pic>
        <p:nvPicPr>
          <p:cNvPr id="20" name="Picture 19" descr="A picture containing person, indoor, sitting, child&#10;&#10;Description automatically generated">
            <a:extLst>
              <a:ext uri="{FF2B5EF4-FFF2-40B4-BE49-F238E27FC236}">
                <a16:creationId xmlns:a16="http://schemas.microsoft.com/office/drawing/2014/main" id="{5DFF9643-7698-8C46-8429-1ECC621AF431}"/>
              </a:ext>
            </a:extLst>
          </p:cNvPr>
          <p:cNvPicPr>
            <a:picLocks noChangeAspect="1"/>
          </p:cNvPicPr>
          <p:nvPr/>
        </p:nvPicPr>
        <p:blipFill>
          <a:blip r:embed="rId2"/>
          <a:stretch>
            <a:fillRect/>
          </a:stretch>
        </p:blipFill>
        <p:spPr>
          <a:xfrm>
            <a:off x="3213971" y="1851882"/>
            <a:ext cx="1783259" cy="1003083"/>
          </a:xfrm>
          <a:prstGeom prst="rect">
            <a:avLst/>
          </a:prstGeom>
        </p:spPr>
      </p:pic>
      <p:sp>
        <p:nvSpPr>
          <p:cNvPr id="31" name="Triangle 30">
            <a:extLst>
              <a:ext uri="{FF2B5EF4-FFF2-40B4-BE49-F238E27FC236}">
                <a16:creationId xmlns:a16="http://schemas.microsoft.com/office/drawing/2014/main" id="{13C0AA65-B9EE-EA4A-9B65-BEBEF7F5EA6E}"/>
              </a:ext>
            </a:extLst>
          </p:cNvPr>
          <p:cNvSpPr/>
          <p:nvPr/>
        </p:nvSpPr>
        <p:spPr>
          <a:xfrm>
            <a:off x="4630055" y="3249048"/>
            <a:ext cx="2554516" cy="997683"/>
          </a:xfrm>
          <a:prstGeom prst="triangle">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71A3361-1C5E-6D40-A02E-D96E0F6D152C}"/>
              </a:ext>
            </a:extLst>
          </p:cNvPr>
          <p:cNvSpPr txBox="1"/>
          <p:nvPr/>
        </p:nvSpPr>
        <p:spPr>
          <a:xfrm>
            <a:off x="4848483" y="3638402"/>
            <a:ext cx="1957431" cy="646331"/>
          </a:xfrm>
          <a:prstGeom prst="rect">
            <a:avLst/>
          </a:prstGeom>
          <a:noFill/>
        </p:spPr>
        <p:txBody>
          <a:bodyPr wrap="square" rtlCol="0">
            <a:spAutoFit/>
          </a:bodyPr>
          <a:lstStyle/>
          <a:p>
            <a:pPr algn="ctr"/>
            <a:r>
              <a:rPr lang="en-US" dirty="0"/>
              <a:t>Education, Advocacy </a:t>
            </a:r>
          </a:p>
        </p:txBody>
      </p:sp>
      <p:sp>
        <p:nvSpPr>
          <p:cNvPr id="33" name="TextBox 32">
            <a:extLst>
              <a:ext uri="{FF2B5EF4-FFF2-40B4-BE49-F238E27FC236}">
                <a16:creationId xmlns:a16="http://schemas.microsoft.com/office/drawing/2014/main" id="{41432403-D8C7-8A42-AB6A-95908BF62205}"/>
              </a:ext>
            </a:extLst>
          </p:cNvPr>
          <p:cNvSpPr txBox="1"/>
          <p:nvPr/>
        </p:nvSpPr>
        <p:spPr>
          <a:xfrm>
            <a:off x="8217339" y="4810004"/>
            <a:ext cx="1420585" cy="369332"/>
          </a:xfrm>
          <a:prstGeom prst="rect">
            <a:avLst/>
          </a:prstGeom>
          <a:noFill/>
        </p:spPr>
        <p:txBody>
          <a:bodyPr wrap="square" rtlCol="0">
            <a:spAutoFit/>
          </a:bodyPr>
          <a:lstStyle/>
          <a:p>
            <a:pPr algn="ctr"/>
            <a:r>
              <a:rPr lang="en-US" dirty="0"/>
              <a:t>contract</a:t>
            </a:r>
          </a:p>
        </p:txBody>
      </p:sp>
      <p:grpSp>
        <p:nvGrpSpPr>
          <p:cNvPr id="58" name="Group 57">
            <a:extLst>
              <a:ext uri="{FF2B5EF4-FFF2-40B4-BE49-F238E27FC236}">
                <a16:creationId xmlns:a16="http://schemas.microsoft.com/office/drawing/2014/main" id="{00391F47-8EDD-D84D-AADE-567BE76EA19A}"/>
              </a:ext>
            </a:extLst>
          </p:cNvPr>
          <p:cNvGrpSpPr/>
          <p:nvPr/>
        </p:nvGrpSpPr>
        <p:grpSpPr>
          <a:xfrm>
            <a:off x="1571356" y="4749909"/>
            <a:ext cx="9205497" cy="383920"/>
            <a:chOff x="1571356" y="4700922"/>
            <a:chExt cx="9205497" cy="383920"/>
          </a:xfrm>
        </p:grpSpPr>
        <p:sp>
          <p:nvSpPr>
            <p:cNvPr id="57" name="Rectangle 56">
              <a:extLst>
                <a:ext uri="{FF2B5EF4-FFF2-40B4-BE49-F238E27FC236}">
                  <a16:creationId xmlns:a16="http://schemas.microsoft.com/office/drawing/2014/main" id="{DF20E073-9657-EF4A-81E0-00625B77EDBB}"/>
                </a:ext>
              </a:extLst>
            </p:cNvPr>
            <p:cNvSpPr/>
            <p:nvPr/>
          </p:nvSpPr>
          <p:spPr>
            <a:xfrm>
              <a:off x="1571356" y="4700922"/>
              <a:ext cx="9205497" cy="347782"/>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E145F795-6847-AD4B-8D86-0416AA38D468}"/>
                </a:ext>
              </a:extLst>
            </p:cNvPr>
            <p:cNvSpPr txBox="1"/>
            <p:nvPr/>
          </p:nvSpPr>
          <p:spPr>
            <a:xfrm>
              <a:off x="3809525" y="4715510"/>
              <a:ext cx="3908156" cy="369332"/>
            </a:xfrm>
            <a:prstGeom prst="rect">
              <a:avLst/>
            </a:prstGeom>
            <a:noFill/>
          </p:spPr>
          <p:txBody>
            <a:bodyPr wrap="square" rtlCol="0">
              <a:spAutoFit/>
            </a:bodyPr>
            <a:lstStyle/>
            <a:p>
              <a:r>
                <a:rPr lang="en-US" spc="300" dirty="0">
                  <a:solidFill>
                    <a:schemeClr val="accent5">
                      <a:lumMod val="20000"/>
                      <a:lumOff val="80000"/>
                    </a:schemeClr>
                  </a:solidFill>
                </a:rPr>
                <a:t>Together, we can do this!</a:t>
              </a:r>
            </a:p>
          </p:txBody>
        </p:sp>
      </p:grpSp>
      <p:grpSp>
        <p:nvGrpSpPr>
          <p:cNvPr id="60" name="Group 59">
            <a:extLst>
              <a:ext uri="{FF2B5EF4-FFF2-40B4-BE49-F238E27FC236}">
                <a16:creationId xmlns:a16="http://schemas.microsoft.com/office/drawing/2014/main" id="{2F1D1BEA-2979-C149-8711-B684AC487EBA}"/>
              </a:ext>
            </a:extLst>
          </p:cNvPr>
          <p:cNvGrpSpPr/>
          <p:nvPr/>
        </p:nvGrpSpPr>
        <p:grpSpPr>
          <a:xfrm>
            <a:off x="6967028" y="1959337"/>
            <a:ext cx="2608654" cy="1002375"/>
            <a:chOff x="6967028" y="1959337"/>
            <a:chExt cx="2608654" cy="1002375"/>
          </a:xfrm>
        </p:grpSpPr>
        <p:sp>
          <p:nvSpPr>
            <p:cNvPr id="9" name="TextBox 8">
              <a:extLst>
                <a:ext uri="{FF2B5EF4-FFF2-40B4-BE49-F238E27FC236}">
                  <a16:creationId xmlns:a16="http://schemas.microsoft.com/office/drawing/2014/main" id="{B15030B5-C4C9-D64B-8C2A-0F35F8ED1FED}"/>
                </a:ext>
              </a:extLst>
            </p:cNvPr>
            <p:cNvSpPr txBox="1"/>
            <p:nvPr/>
          </p:nvSpPr>
          <p:spPr>
            <a:xfrm>
              <a:off x="7364737" y="1959337"/>
              <a:ext cx="2210945" cy="923330"/>
            </a:xfrm>
            <a:prstGeom prst="rect">
              <a:avLst/>
            </a:prstGeom>
            <a:noFill/>
          </p:spPr>
          <p:txBody>
            <a:bodyPr wrap="square" rtlCol="0">
              <a:spAutoFit/>
            </a:bodyPr>
            <a:lstStyle/>
            <a:p>
              <a:pPr algn="ctr"/>
              <a:r>
                <a:rPr lang="en-US" dirty="0"/>
                <a:t>students*, parents, civic groups, community</a:t>
              </a:r>
            </a:p>
          </p:txBody>
        </p:sp>
        <p:cxnSp>
          <p:nvCxnSpPr>
            <p:cNvPr id="59" name="Straight Arrow Connector 58">
              <a:extLst>
                <a:ext uri="{FF2B5EF4-FFF2-40B4-BE49-F238E27FC236}">
                  <a16:creationId xmlns:a16="http://schemas.microsoft.com/office/drawing/2014/main" id="{F4195BC6-958B-C14C-84C2-665E781039EC}"/>
                </a:ext>
              </a:extLst>
            </p:cNvPr>
            <p:cNvCxnSpPr>
              <a:cxnSpLocks/>
            </p:cNvCxnSpPr>
            <p:nvPr/>
          </p:nvCxnSpPr>
          <p:spPr>
            <a:xfrm>
              <a:off x="6967028" y="2961712"/>
              <a:ext cx="1972862" cy="0"/>
            </a:xfrm>
            <a:prstGeom prst="straightConnector1">
              <a:avLst/>
            </a:prstGeom>
            <a:ln w="60325">
              <a:solidFill>
                <a:schemeClr val="accent4">
                  <a:lumMod val="60000"/>
                  <a:lumOff val="40000"/>
                </a:schemeClr>
              </a:solidFill>
              <a:headEnd type="triangle"/>
              <a:tailEnd type="triangle"/>
            </a:ln>
          </p:spPr>
          <p:style>
            <a:lnRef idx="1">
              <a:schemeClr val="accent4"/>
            </a:lnRef>
            <a:fillRef idx="0">
              <a:schemeClr val="accent4"/>
            </a:fillRef>
            <a:effectRef idx="0">
              <a:schemeClr val="accent4"/>
            </a:effectRef>
            <a:fontRef idx="minor">
              <a:schemeClr val="tx1"/>
            </a:fontRef>
          </p:style>
        </p:cxnSp>
      </p:grpSp>
      <p:sp>
        <p:nvSpPr>
          <p:cNvPr id="61" name="TextBox 60">
            <a:extLst>
              <a:ext uri="{FF2B5EF4-FFF2-40B4-BE49-F238E27FC236}">
                <a16:creationId xmlns:a16="http://schemas.microsoft.com/office/drawing/2014/main" id="{1493029E-7F61-E142-BE0E-F45B57BAA55C}"/>
              </a:ext>
            </a:extLst>
          </p:cNvPr>
          <p:cNvSpPr txBox="1"/>
          <p:nvPr/>
        </p:nvSpPr>
        <p:spPr>
          <a:xfrm>
            <a:off x="1012371" y="6446592"/>
            <a:ext cx="10254343" cy="261610"/>
          </a:xfrm>
          <a:prstGeom prst="rect">
            <a:avLst/>
          </a:prstGeom>
          <a:noFill/>
        </p:spPr>
        <p:txBody>
          <a:bodyPr wrap="square" rtlCol="0">
            <a:spAutoFit/>
          </a:bodyPr>
          <a:lstStyle/>
          <a:p>
            <a:r>
              <a:rPr lang="en-US" sz="1100" dirty="0"/>
              <a:t>Municipal EV Readiness – Module 2: Electric School Buses	    LiveGreenCT, Durham School Services	     Adelheid Koepfer, Wallingford	9/24/2020</a:t>
            </a:r>
          </a:p>
        </p:txBody>
      </p:sp>
    </p:spTree>
    <p:extLst>
      <p:ext uri="{BB962C8B-B14F-4D97-AF65-F5344CB8AC3E}">
        <p14:creationId xmlns:p14="http://schemas.microsoft.com/office/powerpoint/2010/main" val="65288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1" grpId="0"/>
      <p:bldP spid="31" grpId="0" animBg="1"/>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77E0B53-38AE-481D-80E5-F76A6E063D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a:extLst>
              <a:ext uri="{FF2B5EF4-FFF2-40B4-BE49-F238E27FC236}">
                <a16:creationId xmlns:a16="http://schemas.microsoft.com/office/drawing/2014/main" id="{AA5D0A4C-72BC-429F-B345-A98922A8C07D}"/>
              </a:ext>
            </a:extLst>
          </p:cNvPr>
          <p:cNvSpPr txBox="1"/>
          <p:nvPr/>
        </p:nvSpPr>
        <p:spPr>
          <a:xfrm>
            <a:off x="183292" y="532712"/>
            <a:ext cx="5171609" cy="1446550"/>
          </a:xfrm>
          <a:prstGeom prst="rect">
            <a:avLst/>
          </a:prstGeom>
          <a:noFill/>
        </p:spPr>
        <p:txBody>
          <a:bodyPr wrap="none" rtlCol="0">
            <a:spAutoFit/>
          </a:bodyPr>
          <a:lstStyle/>
          <a:p>
            <a:r>
              <a:rPr lang="en-US" sz="4400" b="1" dirty="0">
                <a:solidFill>
                  <a:schemeClr val="bg1"/>
                </a:solidFill>
              </a:rPr>
              <a:t>Benefits of </a:t>
            </a:r>
          </a:p>
          <a:p>
            <a:r>
              <a:rPr lang="en-US" sz="4400" b="1" dirty="0">
                <a:solidFill>
                  <a:schemeClr val="bg1"/>
                </a:solidFill>
              </a:rPr>
              <a:t>Electric School Buses </a:t>
            </a:r>
          </a:p>
        </p:txBody>
      </p:sp>
      <p:sp>
        <p:nvSpPr>
          <p:cNvPr id="13" name="Content Placeholder 63">
            <a:extLst>
              <a:ext uri="{FF2B5EF4-FFF2-40B4-BE49-F238E27FC236}">
                <a16:creationId xmlns:a16="http://schemas.microsoft.com/office/drawing/2014/main" id="{9F6E8553-B545-454A-B07F-265FDD9D2FA5}"/>
              </a:ext>
            </a:extLst>
          </p:cNvPr>
          <p:cNvSpPr txBox="1">
            <a:spLocks/>
          </p:cNvSpPr>
          <p:nvPr/>
        </p:nvSpPr>
        <p:spPr>
          <a:xfrm>
            <a:off x="512901" y="2361834"/>
            <a:ext cx="10941909" cy="3523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tx1">
                    <a:lumMod val="75000"/>
                    <a:lumOff val="25000"/>
                  </a:schemeClr>
                </a:solidFill>
              </a:rPr>
              <a:t>Positive environment for the community, students and drivers. </a:t>
            </a:r>
            <a:r>
              <a:rPr lang="en-US" sz="1800" dirty="0">
                <a:solidFill>
                  <a:schemeClr val="tx1">
                    <a:lumMod val="75000"/>
                    <a:lumOff val="25000"/>
                  </a:schemeClr>
                </a:solidFill>
              </a:rPr>
              <a:t>No exhaust fumes, reduced noise pollution, better ride-ability, ease of operation, carbon-free depots and promote use of renewable energy generation.</a:t>
            </a:r>
            <a:endParaRPr lang="en-US" sz="1800" b="1" dirty="0">
              <a:solidFill>
                <a:schemeClr val="tx1">
                  <a:lumMod val="75000"/>
                  <a:lumOff val="25000"/>
                </a:schemeClr>
              </a:solidFill>
            </a:endParaRPr>
          </a:p>
          <a:p>
            <a:r>
              <a:rPr lang="en-US" sz="1800" b="1" dirty="0">
                <a:solidFill>
                  <a:schemeClr val="tx1">
                    <a:lumMod val="75000"/>
                    <a:lumOff val="25000"/>
                  </a:schemeClr>
                </a:solidFill>
              </a:rPr>
              <a:t>Exceeds the demands of student transportation. </a:t>
            </a:r>
            <a:r>
              <a:rPr lang="en-US" sz="1800" dirty="0">
                <a:solidFill>
                  <a:schemeClr val="tx1">
                    <a:lumMod val="75000"/>
                    <a:lumOff val="25000"/>
                  </a:schemeClr>
                </a:solidFill>
              </a:rPr>
              <a:t>Technology advancements in battery, design, and range have matured for full-scale deployment.</a:t>
            </a:r>
          </a:p>
          <a:p>
            <a:r>
              <a:rPr lang="en-US" sz="1800" b="1" dirty="0">
                <a:solidFill>
                  <a:schemeClr val="tx1">
                    <a:lumMod val="75000"/>
                    <a:lumOff val="25000"/>
                  </a:schemeClr>
                </a:solidFill>
              </a:rPr>
              <a:t>Superior vehicle performance.</a:t>
            </a:r>
            <a:r>
              <a:rPr lang="en-US" sz="1800" dirty="0">
                <a:solidFill>
                  <a:schemeClr val="tx1">
                    <a:lumMod val="75000"/>
                    <a:lumOff val="25000"/>
                  </a:schemeClr>
                </a:solidFill>
              </a:rPr>
              <a:t> Quieter operation, smoother ride, and sophisticated diagnostics which provide real-time feedback to improve the operation and driving experience</a:t>
            </a:r>
          </a:p>
          <a:p>
            <a:r>
              <a:rPr lang="en-US" sz="1800" b="1" dirty="0">
                <a:solidFill>
                  <a:schemeClr val="tx1">
                    <a:lumMod val="75000"/>
                    <a:lumOff val="25000"/>
                  </a:schemeClr>
                </a:solidFill>
              </a:rPr>
              <a:t>Improved efficiencies and use of resources. </a:t>
            </a:r>
            <a:r>
              <a:rPr lang="en-US" sz="1800" dirty="0">
                <a:solidFill>
                  <a:schemeClr val="tx1">
                    <a:lumMod val="75000"/>
                    <a:lumOff val="25000"/>
                  </a:schemeClr>
                </a:solidFill>
              </a:rPr>
              <a:t>EV buses have fewer moving parts, which means: less maintenance, less downtime, less hazardous waste with greater reliability, and a smaller fleet footprint requiring less space</a:t>
            </a:r>
          </a:p>
          <a:p>
            <a:r>
              <a:rPr lang="en-US" sz="1800" b="1" dirty="0">
                <a:solidFill>
                  <a:schemeClr val="tx1">
                    <a:lumMod val="75000"/>
                    <a:lumOff val="25000"/>
                  </a:schemeClr>
                </a:solidFill>
              </a:rPr>
              <a:t>Safety. </a:t>
            </a:r>
            <a:r>
              <a:rPr lang="en-US" sz="1800" dirty="0">
                <a:solidFill>
                  <a:schemeClr val="tx1">
                    <a:lumMod val="75000"/>
                    <a:lumOff val="25000"/>
                  </a:schemeClr>
                </a:solidFill>
              </a:rPr>
              <a:t>Driver behavior systems, WIFI, GPS, collision mitigation, fewer road miles, and advanced telematics make the EV option safer than traditional route vehicles</a:t>
            </a:r>
            <a:endParaRPr lang="en-US" sz="2000" dirty="0">
              <a:solidFill>
                <a:schemeClr val="tx1">
                  <a:lumMod val="75000"/>
                  <a:lumOff val="25000"/>
                </a:schemeClr>
              </a:solidFill>
            </a:endParaRPr>
          </a:p>
        </p:txBody>
      </p:sp>
      <p:grpSp>
        <p:nvGrpSpPr>
          <p:cNvPr id="12" name="Group 11">
            <a:extLst>
              <a:ext uri="{FF2B5EF4-FFF2-40B4-BE49-F238E27FC236}">
                <a16:creationId xmlns:a16="http://schemas.microsoft.com/office/drawing/2014/main" id="{3AAAFC09-5668-4BCA-BD0F-60624B420C7C}"/>
              </a:ext>
            </a:extLst>
          </p:cNvPr>
          <p:cNvGrpSpPr/>
          <p:nvPr/>
        </p:nvGrpSpPr>
        <p:grpSpPr>
          <a:xfrm>
            <a:off x="7025833" y="5127584"/>
            <a:ext cx="5166167" cy="1730416"/>
            <a:chOff x="7025833" y="5127584"/>
            <a:chExt cx="5166167" cy="1730416"/>
          </a:xfrm>
        </p:grpSpPr>
        <p:sp>
          <p:nvSpPr>
            <p:cNvPr id="14" name="Rectangle 13">
              <a:extLst>
                <a:ext uri="{FF2B5EF4-FFF2-40B4-BE49-F238E27FC236}">
                  <a16:creationId xmlns:a16="http://schemas.microsoft.com/office/drawing/2014/main" id="{8DADF90D-B4B8-461C-B91C-0A3BCFFE1EE3}"/>
                </a:ext>
              </a:extLst>
            </p:cNvPr>
            <p:cNvSpPr/>
            <p:nvPr/>
          </p:nvSpPr>
          <p:spPr>
            <a:xfrm>
              <a:off x="7025833" y="5127584"/>
              <a:ext cx="5166167" cy="173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National Express, Author at National Express LLC">
              <a:extLst>
                <a:ext uri="{FF2B5EF4-FFF2-40B4-BE49-F238E27FC236}">
                  <a16:creationId xmlns:a16="http://schemas.microsoft.com/office/drawing/2014/main" id="{F6BCC1CA-2C5B-4CE2-9F1E-CD5BB901E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2470" y="5328560"/>
              <a:ext cx="1734959" cy="132846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Live Green Connecticut! - Home | Facebook">
              <a:extLst>
                <a:ext uri="{FF2B5EF4-FFF2-40B4-BE49-F238E27FC236}">
                  <a16:creationId xmlns:a16="http://schemas.microsoft.com/office/drawing/2014/main" id="{D05E73D3-125D-4F01-A50C-2CA9E80CD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9294" y="5532662"/>
              <a:ext cx="3055858" cy="10531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42110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77E0B53-38AE-481D-80E5-F76A6E063D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a:extLst>
              <a:ext uri="{FF2B5EF4-FFF2-40B4-BE49-F238E27FC236}">
                <a16:creationId xmlns:a16="http://schemas.microsoft.com/office/drawing/2014/main" id="{AA5D0A4C-72BC-429F-B345-A98922A8C07D}"/>
              </a:ext>
            </a:extLst>
          </p:cNvPr>
          <p:cNvSpPr txBox="1"/>
          <p:nvPr/>
        </p:nvSpPr>
        <p:spPr>
          <a:xfrm>
            <a:off x="183292" y="532712"/>
            <a:ext cx="10849958" cy="1446550"/>
          </a:xfrm>
          <a:prstGeom prst="rect">
            <a:avLst/>
          </a:prstGeom>
          <a:noFill/>
        </p:spPr>
        <p:txBody>
          <a:bodyPr wrap="none" rtlCol="0">
            <a:spAutoFit/>
          </a:bodyPr>
          <a:lstStyle/>
          <a:p>
            <a:r>
              <a:rPr lang="en-US" sz="4400" b="1" dirty="0">
                <a:solidFill>
                  <a:schemeClr val="bg1"/>
                </a:solidFill>
              </a:rPr>
              <a:t>Barriers to Success and</a:t>
            </a:r>
          </a:p>
          <a:p>
            <a:r>
              <a:rPr lang="en-US" sz="4400" b="1" dirty="0">
                <a:solidFill>
                  <a:schemeClr val="bg1"/>
                </a:solidFill>
              </a:rPr>
              <a:t>Durham’s Approach to Meeting the Challenge</a:t>
            </a:r>
          </a:p>
        </p:txBody>
      </p:sp>
      <p:sp>
        <p:nvSpPr>
          <p:cNvPr id="13" name="Rectangle 12">
            <a:extLst>
              <a:ext uri="{FF2B5EF4-FFF2-40B4-BE49-F238E27FC236}">
                <a16:creationId xmlns:a16="http://schemas.microsoft.com/office/drawing/2014/main" id="{5125BB64-1182-491F-9E9D-9317955447BF}"/>
              </a:ext>
            </a:extLst>
          </p:cNvPr>
          <p:cNvSpPr/>
          <p:nvPr/>
        </p:nvSpPr>
        <p:spPr>
          <a:xfrm>
            <a:off x="528419" y="2577124"/>
            <a:ext cx="5801497" cy="3608173"/>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lumMod val="75000"/>
                    <a:lumOff val="25000"/>
                  </a:schemeClr>
                </a:solidFill>
              </a:rPr>
              <a:t>High purchase price: </a:t>
            </a:r>
            <a:r>
              <a:rPr lang="en-US" sz="1400" dirty="0">
                <a:solidFill>
                  <a:schemeClr val="tx1">
                    <a:lumMod val="75000"/>
                    <a:lumOff val="25000"/>
                  </a:schemeClr>
                </a:solidFill>
              </a:rPr>
              <a:t>today the purchase price for an electric school bus is 3-4x that of a traditional diesel bus </a:t>
            </a:r>
          </a:p>
          <a:p>
            <a:endParaRPr lang="en-US" sz="1400" b="1" dirty="0">
              <a:solidFill>
                <a:schemeClr val="tx1">
                  <a:lumMod val="75000"/>
                  <a:lumOff val="25000"/>
                </a:schemeClr>
              </a:solidFill>
            </a:endParaRPr>
          </a:p>
          <a:p>
            <a:r>
              <a:rPr lang="en-US" sz="1400" b="1" dirty="0">
                <a:solidFill>
                  <a:schemeClr val="tx1">
                    <a:lumMod val="75000"/>
                    <a:lumOff val="25000"/>
                  </a:schemeClr>
                </a:solidFill>
              </a:rPr>
              <a:t>Complex infrastructure implementation: </a:t>
            </a:r>
            <a:r>
              <a:rPr lang="en-US" sz="1400" dirty="0">
                <a:solidFill>
                  <a:schemeClr val="tx1">
                    <a:lumMod val="75000"/>
                    <a:lumOff val="25000"/>
                  </a:schemeClr>
                </a:solidFill>
              </a:rPr>
              <a:t>depot electrification—a primary challenge of electric vehicles—necessitates complex and carefully-planned infrastructure work across utilities, property owners, operators, fleet owners, school districts, government agencies and others to successfully equip a site to support EV fleet</a:t>
            </a:r>
          </a:p>
          <a:p>
            <a:endParaRPr lang="en-US" sz="1400" b="1" dirty="0">
              <a:solidFill>
                <a:schemeClr val="tx1">
                  <a:lumMod val="75000"/>
                  <a:lumOff val="25000"/>
                </a:schemeClr>
              </a:solidFill>
            </a:endParaRPr>
          </a:p>
          <a:p>
            <a:r>
              <a:rPr lang="en-US" sz="1400" b="1" dirty="0">
                <a:solidFill>
                  <a:schemeClr val="tx1">
                    <a:lumMod val="75000"/>
                    <a:lumOff val="25000"/>
                  </a:schemeClr>
                </a:solidFill>
              </a:rPr>
              <a:t>Requires extensive, dedicated project management: </a:t>
            </a:r>
            <a:r>
              <a:rPr lang="en-US" sz="1400" dirty="0">
                <a:solidFill>
                  <a:schemeClr val="tx1">
                    <a:lumMod val="75000"/>
                    <a:lumOff val="25000"/>
                  </a:schemeClr>
                </a:solidFill>
              </a:rPr>
              <a:t>EV requires a combination of the right partnerships with numerous suppliers and stakeholders, the right know-how with technical teams and operations insights, and the right fit to meet the specific needs for your district, all working in concert to deliver a sustainable, long-term solution </a:t>
            </a:r>
            <a:endParaRPr lang="en-US" sz="1400" b="1" dirty="0">
              <a:solidFill>
                <a:schemeClr val="tx1">
                  <a:lumMod val="75000"/>
                  <a:lumOff val="25000"/>
                </a:schemeClr>
              </a:solidFill>
            </a:endParaRPr>
          </a:p>
        </p:txBody>
      </p:sp>
      <p:sp>
        <p:nvSpPr>
          <p:cNvPr id="14" name="Rectangle 13">
            <a:extLst>
              <a:ext uri="{FF2B5EF4-FFF2-40B4-BE49-F238E27FC236}">
                <a16:creationId xmlns:a16="http://schemas.microsoft.com/office/drawing/2014/main" id="{7D8ADA6E-2E1D-42E8-8A7D-AAB7A49A42F7}"/>
              </a:ext>
            </a:extLst>
          </p:cNvPr>
          <p:cNvSpPr/>
          <p:nvPr/>
        </p:nvSpPr>
        <p:spPr>
          <a:xfrm>
            <a:off x="6971140" y="2625070"/>
            <a:ext cx="5063479" cy="3323987"/>
          </a:xfrm>
          <a:prstGeom prst="rect">
            <a:avLst/>
          </a:prstGeom>
        </p:spPr>
        <p:txBody>
          <a:bodyPr wrap="square">
            <a:spAutoFit/>
          </a:bodyPr>
          <a:lstStyle/>
          <a:p>
            <a:r>
              <a:rPr lang="en-US" sz="1400" b="1" i="1" dirty="0">
                <a:solidFill>
                  <a:schemeClr val="tx1">
                    <a:lumMod val="75000"/>
                    <a:lumOff val="25000"/>
                  </a:schemeClr>
                </a:solidFill>
              </a:rPr>
              <a:t>At Durham, we believe all communities deserve access to pollution-free, carbon-free, quality, reliable, best-in-value, zero-emission vehicles. </a:t>
            </a:r>
          </a:p>
          <a:p>
            <a:endParaRPr lang="en-US" sz="1400" b="1" i="1" dirty="0">
              <a:solidFill>
                <a:schemeClr val="tx1">
                  <a:lumMod val="75000"/>
                  <a:lumOff val="25000"/>
                </a:schemeClr>
              </a:solidFill>
            </a:endParaRPr>
          </a:p>
          <a:p>
            <a:r>
              <a:rPr lang="en-US" sz="1400" b="1" i="1" dirty="0">
                <a:solidFill>
                  <a:schemeClr val="tx1">
                    <a:lumMod val="75000"/>
                    <a:lumOff val="25000"/>
                  </a:schemeClr>
                </a:solidFill>
              </a:rPr>
              <a:t>We will leverage grant programs, V2G and infrastructure, and our strategic partnerships with all major school bus providers to bring zero emission vehicles to our valued customers and their communities. </a:t>
            </a:r>
          </a:p>
          <a:p>
            <a:endParaRPr lang="en-US" sz="1400" b="1" i="1" dirty="0">
              <a:solidFill>
                <a:schemeClr val="tx1">
                  <a:lumMod val="75000"/>
                  <a:lumOff val="25000"/>
                </a:schemeClr>
              </a:solidFill>
            </a:endParaRPr>
          </a:p>
          <a:p>
            <a:r>
              <a:rPr lang="en-US" sz="1400" b="1" i="1" dirty="0">
                <a:solidFill>
                  <a:schemeClr val="tx1">
                    <a:lumMod val="75000"/>
                    <a:lumOff val="25000"/>
                  </a:schemeClr>
                </a:solidFill>
              </a:rPr>
              <a:t>Our dedicated team of experts across school bus operations, fleet procurement, engineering and project management will take the lead from start to finish of your implementation, ensuring right fit, right price and right time – partnering with you every step of the way.</a:t>
            </a:r>
          </a:p>
          <a:p>
            <a:endParaRPr lang="en-US" sz="1400" b="1" i="1" dirty="0">
              <a:solidFill>
                <a:schemeClr val="tx1">
                  <a:lumMod val="75000"/>
                  <a:lumOff val="25000"/>
                </a:schemeClr>
              </a:solidFill>
            </a:endParaRPr>
          </a:p>
        </p:txBody>
      </p:sp>
      <p:sp>
        <p:nvSpPr>
          <p:cNvPr id="15" name="Half Frame 14">
            <a:extLst>
              <a:ext uri="{FF2B5EF4-FFF2-40B4-BE49-F238E27FC236}">
                <a16:creationId xmlns:a16="http://schemas.microsoft.com/office/drawing/2014/main" id="{749BC63E-D17E-4537-AF35-24194A024E2E}"/>
              </a:ext>
            </a:extLst>
          </p:cNvPr>
          <p:cNvSpPr/>
          <p:nvPr/>
        </p:nvSpPr>
        <p:spPr>
          <a:xfrm rot="8066696">
            <a:off x="5952658" y="3702583"/>
            <a:ext cx="778600" cy="777240"/>
          </a:xfrm>
          <a:prstGeom prst="halfFrame">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75000"/>
                  <a:lumOff val="25000"/>
                </a:schemeClr>
              </a:solidFill>
            </a:endParaRPr>
          </a:p>
        </p:txBody>
      </p:sp>
    </p:spTree>
    <p:extLst>
      <p:ext uri="{BB962C8B-B14F-4D97-AF65-F5344CB8AC3E}">
        <p14:creationId xmlns:p14="http://schemas.microsoft.com/office/powerpoint/2010/main" val="457160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942F18-8788-472B-A9E2-F41B921FC7ED}"/>
              </a:ext>
            </a:extLst>
          </p:cNvPr>
          <p:cNvPicPr>
            <a:picLocks noChangeAspect="1"/>
          </p:cNvPicPr>
          <p:nvPr/>
        </p:nvPicPr>
        <p:blipFill>
          <a:blip r:embed="rId2"/>
          <a:stretch>
            <a:fillRect/>
          </a:stretch>
        </p:blipFill>
        <p:spPr>
          <a:xfrm>
            <a:off x="0" y="0"/>
            <a:ext cx="12332749" cy="6934800"/>
          </a:xfrm>
          <a:prstGeom prst="rect">
            <a:avLst/>
          </a:prstGeom>
        </p:spPr>
      </p:pic>
      <p:sp>
        <p:nvSpPr>
          <p:cNvPr id="6" name="TextBox 5">
            <a:extLst>
              <a:ext uri="{FF2B5EF4-FFF2-40B4-BE49-F238E27FC236}">
                <a16:creationId xmlns:a16="http://schemas.microsoft.com/office/drawing/2014/main" id="{81F7084A-8FED-4BED-BE4D-F6FE168A52EF}"/>
              </a:ext>
            </a:extLst>
          </p:cNvPr>
          <p:cNvSpPr txBox="1"/>
          <p:nvPr/>
        </p:nvSpPr>
        <p:spPr>
          <a:xfrm>
            <a:off x="700162" y="769162"/>
            <a:ext cx="1390381" cy="400110"/>
          </a:xfrm>
          <a:prstGeom prst="rect">
            <a:avLst/>
          </a:prstGeom>
          <a:noFill/>
        </p:spPr>
        <p:txBody>
          <a:bodyPr wrap="none" rtlCol="0">
            <a:spAutoFit/>
          </a:bodyPr>
          <a:lstStyle/>
          <a:p>
            <a:r>
              <a:rPr lang="en-US" sz="2000" b="1" dirty="0">
                <a:solidFill>
                  <a:schemeClr val="tx1">
                    <a:lumMod val="75000"/>
                    <a:lumOff val="25000"/>
                  </a:schemeClr>
                </a:solidFill>
              </a:rPr>
              <a:t>DISCOVERY</a:t>
            </a:r>
          </a:p>
        </p:txBody>
      </p:sp>
      <p:sp>
        <p:nvSpPr>
          <p:cNvPr id="7" name="TextBox 6">
            <a:extLst>
              <a:ext uri="{FF2B5EF4-FFF2-40B4-BE49-F238E27FC236}">
                <a16:creationId xmlns:a16="http://schemas.microsoft.com/office/drawing/2014/main" id="{79B7716B-D7E7-4D8E-B46E-2964934C0BED}"/>
              </a:ext>
            </a:extLst>
          </p:cNvPr>
          <p:cNvSpPr txBox="1"/>
          <p:nvPr/>
        </p:nvSpPr>
        <p:spPr>
          <a:xfrm>
            <a:off x="785250" y="1305414"/>
            <a:ext cx="3233858" cy="1569660"/>
          </a:xfrm>
          <a:prstGeom prst="rect">
            <a:avLst/>
          </a:prstGeom>
          <a:noFill/>
        </p:spPr>
        <p:txBody>
          <a:bodyPr wrap="square" rtlCol="0">
            <a:spAutoFit/>
          </a:bodyPr>
          <a:lstStyle/>
          <a:p>
            <a:r>
              <a:rPr lang="en-US" sz="1200" dirty="0">
                <a:solidFill>
                  <a:schemeClr val="tx1">
                    <a:lumMod val="75000"/>
                    <a:lumOff val="25000"/>
                  </a:schemeClr>
                </a:solidFill>
                <a:latin typeface="Calibri" pitchFamily="34" charset="0"/>
              </a:rPr>
              <a:t>As your partner, Durham School Services will take the lead in gathering key information to inform a comprehensive proposal. This includes requirements across fleet, routes and infrastructure, and applying for available grants (e.g. VW grant) to ensure you’re enabled to leverage all funds available for electric school bus conversion.</a:t>
            </a:r>
          </a:p>
        </p:txBody>
      </p:sp>
      <p:sp>
        <p:nvSpPr>
          <p:cNvPr id="8" name="TextBox 7">
            <a:extLst>
              <a:ext uri="{FF2B5EF4-FFF2-40B4-BE49-F238E27FC236}">
                <a16:creationId xmlns:a16="http://schemas.microsoft.com/office/drawing/2014/main" id="{CD1633FF-4542-48DB-96A4-C6A768AF0336}"/>
              </a:ext>
            </a:extLst>
          </p:cNvPr>
          <p:cNvSpPr txBox="1"/>
          <p:nvPr/>
        </p:nvSpPr>
        <p:spPr>
          <a:xfrm>
            <a:off x="4487719" y="788405"/>
            <a:ext cx="2467407" cy="400110"/>
          </a:xfrm>
          <a:prstGeom prst="rect">
            <a:avLst/>
          </a:prstGeom>
          <a:noFill/>
        </p:spPr>
        <p:txBody>
          <a:bodyPr wrap="none" rtlCol="0">
            <a:spAutoFit/>
          </a:bodyPr>
          <a:lstStyle/>
          <a:p>
            <a:r>
              <a:rPr lang="en-US" sz="2000" b="1" dirty="0">
                <a:solidFill>
                  <a:schemeClr val="tx1">
                    <a:lumMod val="75000"/>
                    <a:lumOff val="25000"/>
                  </a:schemeClr>
                </a:solidFill>
              </a:rPr>
              <a:t>PRICING &amp; PARTNERS</a:t>
            </a:r>
          </a:p>
        </p:txBody>
      </p:sp>
      <p:sp>
        <p:nvSpPr>
          <p:cNvPr id="9" name="Rectangle 8">
            <a:extLst>
              <a:ext uri="{FF2B5EF4-FFF2-40B4-BE49-F238E27FC236}">
                <a16:creationId xmlns:a16="http://schemas.microsoft.com/office/drawing/2014/main" id="{2D85A5C1-B6C7-48EA-B7C5-005A3A1EADF4}"/>
              </a:ext>
            </a:extLst>
          </p:cNvPr>
          <p:cNvSpPr/>
          <p:nvPr/>
        </p:nvSpPr>
        <p:spPr>
          <a:xfrm>
            <a:off x="4597589" y="1364333"/>
            <a:ext cx="2996821" cy="1015663"/>
          </a:xfrm>
          <a:prstGeom prst="rect">
            <a:avLst/>
          </a:prstGeom>
        </p:spPr>
        <p:txBody>
          <a:bodyPr wrap="square">
            <a:spAutoFit/>
          </a:bodyPr>
          <a:lstStyle/>
          <a:p>
            <a:r>
              <a:rPr lang="en-US" sz="1200" dirty="0">
                <a:solidFill>
                  <a:schemeClr val="tx1">
                    <a:lumMod val="75000"/>
                    <a:lumOff val="25000"/>
                  </a:schemeClr>
                </a:solidFill>
                <a:latin typeface="Calibri" pitchFamily="34" charset="0"/>
              </a:rPr>
              <a:t>As part of our proposal, Durham will identify strategic partners for pricing and implementation. Our goal is to ensure our customers get the best pricing and products available. </a:t>
            </a:r>
          </a:p>
        </p:txBody>
      </p:sp>
      <p:sp>
        <p:nvSpPr>
          <p:cNvPr id="10" name="TextBox 9">
            <a:extLst>
              <a:ext uri="{FF2B5EF4-FFF2-40B4-BE49-F238E27FC236}">
                <a16:creationId xmlns:a16="http://schemas.microsoft.com/office/drawing/2014/main" id="{C65D311B-B7B3-4780-9D17-53C90D37D3EA}"/>
              </a:ext>
            </a:extLst>
          </p:cNvPr>
          <p:cNvSpPr txBox="1"/>
          <p:nvPr/>
        </p:nvSpPr>
        <p:spPr>
          <a:xfrm>
            <a:off x="8335252" y="824869"/>
            <a:ext cx="1328377" cy="400110"/>
          </a:xfrm>
          <a:prstGeom prst="rect">
            <a:avLst/>
          </a:prstGeom>
          <a:noFill/>
        </p:spPr>
        <p:txBody>
          <a:bodyPr wrap="none" rtlCol="0">
            <a:spAutoFit/>
          </a:bodyPr>
          <a:lstStyle/>
          <a:p>
            <a:r>
              <a:rPr lang="en-US" sz="2000" b="1" dirty="0">
                <a:solidFill>
                  <a:schemeClr val="tx1">
                    <a:lumMod val="75000"/>
                    <a:lumOff val="25000"/>
                  </a:schemeClr>
                </a:solidFill>
              </a:rPr>
              <a:t>PROPOSAL</a:t>
            </a:r>
          </a:p>
        </p:txBody>
      </p:sp>
      <p:sp>
        <p:nvSpPr>
          <p:cNvPr id="11" name="Rectangle 10">
            <a:extLst>
              <a:ext uri="{FF2B5EF4-FFF2-40B4-BE49-F238E27FC236}">
                <a16:creationId xmlns:a16="http://schemas.microsoft.com/office/drawing/2014/main" id="{B2CEFD1A-AA97-4240-A504-B8A648EF7D8A}"/>
              </a:ext>
            </a:extLst>
          </p:cNvPr>
          <p:cNvSpPr/>
          <p:nvPr/>
        </p:nvSpPr>
        <p:spPr>
          <a:xfrm>
            <a:off x="8420986" y="1383657"/>
            <a:ext cx="2955851" cy="1200329"/>
          </a:xfrm>
          <a:prstGeom prst="rect">
            <a:avLst/>
          </a:prstGeom>
        </p:spPr>
        <p:txBody>
          <a:bodyPr wrap="square">
            <a:spAutoFit/>
          </a:bodyPr>
          <a:lstStyle/>
          <a:p>
            <a:r>
              <a:rPr lang="en-US" sz="1200" dirty="0">
                <a:solidFill>
                  <a:schemeClr val="tx1">
                    <a:lumMod val="75000"/>
                    <a:lumOff val="25000"/>
                  </a:schemeClr>
                </a:solidFill>
                <a:latin typeface="Calibri" pitchFamily="34" charset="0"/>
              </a:rPr>
              <a:t>Durham will deliver a comprehensive proposal </a:t>
            </a:r>
            <a:r>
              <a:rPr lang="en-US" sz="1200">
                <a:solidFill>
                  <a:schemeClr val="tx1">
                    <a:lumMod val="75000"/>
                    <a:lumOff val="25000"/>
                  </a:schemeClr>
                </a:solidFill>
                <a:latin typeface="Calibri" pitchFamily="34" charset="0"/>
              </a:rPr>
              <a:t>to your </a:t>
            </a:r>
            <a:r>
              <a:rPr lang="en-US" sz="1200" dirty="0">
                <a:solidFill>
                  <a:schemeClr val="tx1">
                    <a:lumMod val="75000"/>
                    <a:lumOff val="25000"/>
                  </a:schemeClr>
                </a:solidFill>
                <a:latin typeface="Calibri" pitchFamily="34" charset="0"/>
              </a:rPr>
              <a:t>District for review and alignment before making any commitments. This proposal will include transparency of pricing and partners, timing and expected outcomes.</a:t>
            </a:r>
          </a:p>
        </p:txBody>
      </p:sp>
      <p:sp>
        <p:nvSpPr>
          <p:cNvPr id="12" name="Half Frame 11">
            <a:extLst>
              <a:ext uri="{FF2B5EF4-FFF2-40B4-BE49-F238E27FC236}">
                <a16:creationId xmlns:a16="http://schemas.microsoft.com/office/drawing/2014/main" id="{F14D1F00-7A96-490A-A014-A5AE3EE1D215}"/>
              </a:ext>
            </a:extLst>
          </p:cNvPr>
          <p:cNvSpPr/>
          <p:nvPr/>
        </p:nvSpPr>
        <p:spPr>
          <a:xfrm rot="8126304">
            <a:off x="3645158" y="1469961"/>
            <a:ext cx="778600" cy="777240"/>
          </a:xfrm>
          <a:prstGeom prst="halfFrame">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3" name="Half Frame 12">
            <a:extLst>
              <a:ext uri="{FF2B5EF4-FFF2-40B4-BE49-F238E27FC236}">
                <a16:creationId xmlns:a16="http://schemas.microsoft.com/office/drawing/2014/main" id="{FF20FC42-CA3E-47BB-820B-6945C8A9C1F6}"/>
              </a:ext>
            </a:extLst>
          </p:cNvPr>
          <p:cNvSpPr/>
          <p:nvPr/>
        </p:nvSpPr>
        <p:spPr>
          <a:xfrm rot="8098729">
            <a:off x="7444525" y="1452240"/>
            <a:ext cx="778600" cy="777240"/>
          </a:xfrm>
          <a:prstGeom prst="halfFrame">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4" name="TextBox 13">
            <a:extLst>
              <a:ext uri="{FF2B5EF4-FFF2-40B4-BE49-F238E27FC236}">
                <a16:creationId xmlns:a16="http://schemas.microsoft.com/office/drawing/2014/main" id="{CF12E6B4-15CF-4D0F-B32A-DF727866D6A2}"/>
              </a:ext>
            </a:extLst>
          </p:cNvPr>
          <p:cNvSpPr txBox="1"/>
          <p:nvPr/>
        </p:nvSpPr>
        <p:spPr>
          <a:xfrm>
            <a:off x="692700" y="228692"/>
            <a:ext cx="4769191" cy="461665"/>
          </a:xfrm>
          <a:prstGeom prst="rect">
            <a:avLst/>
          </a:prstGeom>
          <a:noFill/>
        </p:spPr>
        <p:txBody>
          <a:bodyPr wrap="none" rtlCol="0">
            <a:spAutoFit/>
          </a:bodyPr>
          <a:lstStyle/>
          <a:p>
            <a:r>
              <a:rPr lang="en-US" sz="2400" b="1" u="sng" dirty="0">
                <a:solidFill>
                  <a:schemeClr val="bg1"/>
                </a:solidFill>
              </a:rPr>
              <a:t>GETTING TO A PROPOSAL: 1-3 MOS.</a:t>
            </a:r>
          </a:p>
        </p:txBody>
      </p:sp>
      <p:sp>
        <p:nvSpPr>
          <p:cNvPr id="15" name="TextBox 14">
            <a:extLst>
              <a:ext uri="{FF2B5EF4-FFF2-40B4-BE49-F238E27FC236}">
                <a16:creationId xmlns:a16="http://schemas.microsoft.com/office/drawing/2014/main" id="{8F7FB821-5083-44DF-B42C-B9066E75C077}"/>
              </a:ext>
            </a:extLst>
          </p:cNvPr>
          <p:cNvSpPr txBox="1"/>
          <p:nvPr/>
        </p:nvSpPr>
        <p:spPr>
          <a:xfrm>
            <a:off x="638216" y="3283228"/>
            <a:ext cx="5911441" cy="461665"/>
          </a:xfrm>
          <a:prstGeom prst="rect">
            <a:avLst/>
          </a:prstGeom>
          <a:noFill/>
        </p:spPr>
        <p:txBody>
          <a:bodyPr wrap="square" rtlCol="0">
            <a:spAutoFit/>
          </a:bodyPr>
          <a:lstStyle/>
          <a:p>
            <a:r>
              <a:rPr lang="en-US" sz="2400" b="1" u="sng" dirty="0">
                <a:solidFill>
                  <a:schemeClr val="bg1"/>
                </a:solidFill>
              </a:rPr>
              <a:t>INTEGRATION AND DELIVERY: 6-8 MOS.</a:t>
            </a:r>
          </a:p>
        </p:txBody>
      </p:sp>
      <p:sp>
        <p:nvSpPr>
          <p:cNvPr id="16" name="TextBox 15">
            <a:extLst>
              <a:ext uri="{FF2B5EF4-FFF2-40B4-BE49-F238E27FC236}">
                <a16:creationId xmlns:a16="http://schemas.microsoft.com/office/drawing/2014/main" id="{B5644C59-49A5-4CBC-93A6-E6ADFED42436}"/>
              </a:ext>
            </a:extLst>
          </p:cNvPr>
          <p:cNvSpPr txBox="1"/>
          <p:nvPr/>
        </p:nvSpPr>
        <p:spPr>
          <a:xfrm rot="16200000">
            <a:off x="-2477394" y="3061065"/>
            <a:ext cx="5667153" cy="523220"/>
          </a:xfrm>
          <a:prstGeom prst="rect">
            <a:avLst/>
          </a:prstGeom>
          <a:noFill/>
          <a:ln>
            <a:solidFill>
              <a:schemeClr val="bg2"/>
            </a:solidFill>
          </a:ln>
        </p:spPr>
        <p:txBody>
          <a:bodyPr wrap="square" rtlCol="0">
            <a:spAutoFit/>
          </a:bodyPr>
          <a:lstStyle/>
          <a:p>
            <a:pPr algn="ctr"/>
            <a:r>
              <a:rPr lang="en-US" sz="2800" b="1" dirty="0">
                <a:solidFill>
                  <a:schemeClr val="bg1"/>
                </a:solidFill>
              </a:rPr>
              <a:t>ELECTRIC SCHOOL BUS ROADMAP  </a:t>
            </a:r>
          </a:p>
        </p:txBody>
      </p:sp>
      <p:sp>
        <p:nvSpPr>
          <p:cNvPr id="17" name="TextBox 16">
            <a:extLst>
              <a:ext uri="{FF2B5EF4-FFF2-40B4-BE49-F238E27FC236}">
                <a16:creationId xmlns:a16="http://schemas.microsoft.com/office/drawing/2014/main" id="{77E6A7FF-6F24-4B90-A244-5B0BD31CA617}"/>
              </a:ext>
            </a:extLst>
          </p:cNvPr>
          <p:cNvSpPr txBox="1"/>
          <p:nvPr/>
        </p:nvSpPr>
        <p:spPr>
          <a:xfrm>
            <a:off x="694520" y="3702905"/>
            <a:ext cx="2512932" cy="400110"/>
          </a:xfrm>
          <a:prstGeom prst="rect">
            <a:avLst/>
          </a:prstGeom>
          <a:noFill/>
        </p:spPr>
        <p:txBody>
          <a:bodyPr wrap="none" rtlCol="0">
            <a:spAutoFit/>
          </a:bodyPr>
          <a:lstStyle/>
          <a:p>
            <a:r>
              <a:rPr lang="en-US" sz="2000" b="1" dirty="0">
                <a:solidFill>
                  <a:schemeClr val="tx1">
                    <a:lumMod val="75000"/>
                    <a:lumOff val="25000"/>
                  </a:schemeClr>
                </a:solidFill>
              </a:rPr>
              <a:t>FLEET PROCUREMENT</a:t>
            </a:r>
          </a:p>
        </p:txBody>
      </p:sp>
      <p:sp>
        <p:nvSpPr>
          <p:cNvPr id="18" name="TextBox 17">
            <a:extLst>
              <a:ext uri="{FF2B5EF4-FFF2-40B4-BE49-F238E27FC236}">
                <a16:creationId xmlns:a16="http://schemas.microsoft.com/office/drawing/2014/main" id="{A7C8A01C-E039-4E44-AF3D-03BB58B9F125}"/>
              </a:ext>
            </a:extLst>
          </p:cNvPr>
          <p:cNvSpPr txBox="1"/>
          <p:nvPr/>
        </p:nvSpPr>
        <p:spPr>
          <a:xfrm>
            <a:off x="834052" y="4248886"/>
            <a:ext cx="2876710" cy="1200329"/>
          </a:xfrm>
          <a:prstGeom prst="rect">
            <a:avLst/>
          </a:prstGeom>
          <a:noFill/>
        </p:spPr>
        <p:txBody>
          <a:bodyPr wrap="square" rtlCol="0">
            <a:spAutoFit/>
          </a:bodyPr>
          <a:lstStyle/>
          <a:p>
            <a:r>
              <a:rPr lang="en-US" sz="1200" dirty="0">
                <a:solidFill>
                  <a:schemeClr val="tx1">
                    <a:lumMod val="75000"/>
                    <a:lumOff val="25000"/>
                  </a:schemeClr>
                </a:solidFill>
                <a:latin typeface="Calibri" pitchFamily="34" charset="0"/>
              </a:rPr>
              <a:t>After proposal alignment, Durham will move forward with securing the electric fleet with the provider on behalf of the District. Our procurement team will ensure all necessary requirements are met on-time and on-budget. </a:t>
            </a:r>
          </a:p>
        </p:txBody>
      </p:sp>
      <p:sp>
        <p:nvSpPr>
          <p:cNvPr id="21" name="TextBox 20">
            <a:extLst>
              <a:ext uri="{FF2B5EF4-FFF2-40B4-BE49-F238E27FC236}">
                <a16:creationId xmlns:a16="http://schemas.microsoft.com/office/drawing/2014/main" id="{3F7387C2-BD3C-4BEF-9325-1B91833973A5}"/>
              </a:ext>
            </a:extLst>
          </p:cNvPr>
          <p:cNvSpPr txBox="1"/>
          <p:nvPr/>
        </p:nvSpPr>
        <p:spPr>
          <a:xfrm>
            <a:off x="4529470" y="3676664"/>
            <a:ext cx="2762220" cy="400110"/>
          </a:xfrm>
          <a:prstGeom prst="rect">
            <a:avLst/>
          </a:prstGeom>
          <a:noFill/>
        </p:spPr>
        <p:txBody>
          <a:bodyPr wrap="square" rtlCol="0">
            <a:spAutoFit/>
          </a:bodyPr>
          <a:lstStyle/>
          <a:p>
            <a:pPr algn="r"/>
            <a:r>
              <a:rPr lang="en-US" sz="2000" b="1" dirty="0">
                <a:solidFill>
                  <a:schemeClr val="tx1">
                    <a:lumMod val="75000"/>
                    <a:lumOff val="25000"/>
                  </a:schemeClr>
                </a:solidFill>
              </a:rPr>
              <a:t>DEPOT ELECTRIFICATION</a:t>
            </a:r>
          </a:p>
        </p:txBody>
      </p:sp>
      <p:sp>
        <p:nvSpPr>
          <p:cNvPr id="22" name="TextBox 21">
            <a:extLst>
              <a:ext uri="{FF2B5EF4-FFF2-40B4-BE49-F238E27FC236}">
                <a16:creationId xmlns:a16="http://schemas.microsoft.com/office/drawing/2014/main" id="{A974C96E-F338-4879-944D-BCFC12947850}"/>
              </a:ext>
            </a:extLst>
          </p:cNvPr>
          <p:cNvSpPr txBox="1"/>
          <p:nvPr/>
        </p:nvSpPr>
        <p:spPr>
          <a:xfrm>
            <a:off x="4593263" y="4229258"/>
            <a:ext cx="3188739" cy="1200329"/>
          </a:xfrm>
          <a:prstGeom prst="rect">
            <a:avLst/>
          </a:prstGeom>
          <a:noFill/>
        </p:spPr>
        <p:txBody>
          <a:bodyPr wrap="square" rtlCol="0">
            <a:spAutoFit/>
          </a:bodyPr>
          <a:lstStyle/>
          <a:p>
            <a:r>
              <a:rPr lang="en-US" sz="1200" dirty="0">
                <a:solidFill>
                  <a:schemeClr val="tx1">
                    <a:lumMod val="75000"/>
                    <a:lumOff val="25000"/>
                  </a:schemeClr>
                </a:solidFill>
                <a:latin typeface="Calibri" pitchFamily="34" charset="0"/>
              </a:rPr>
              <a:t>Durham’s infrastructure team is dedicated to ensure all steps of this process are delivered according to plan, including: design, permitting, build, and integration. We will work with all stakeholders to ensure implementation meets expectations. </a:t>
            </a:r>
          </a:p>
        </p:txBody>
      </p:sp>
      <p:sp>
        <p:nvSpPr>
          <p:cNvPr id="23" name="TextBox 22">
            <a:extLst>
              <a:ext uri="{FF2B5EF4-FFF2-40B4-BE49-F238E27FC236}">
                <a16:creationId xmlns:a16="http://schemas.microsoft.com/office/drawing/2014/main" id="{E1EB986C-57DC-40B3-AA73-B78AD91C5BA9}"/>
              </a:ext>
            </a:extLst>
          </p:cNvPr>
          <p:cNvSpPr txBox="1"/>
          <p:nvPr/>
        </p:nvSpPr>
        <p:spPr>
          <a:xfrm>
            <a:off x="8527312" y="4370395"/>
            <a:ext cx="2954822" cy="830997"/>
          </a:xfrm>
          <a:prstGeom prst="rect">
            <a:avLst/>
          </a:prstGeom>
          <a:noFill/>
        </p:spPr>
        <p:txBody>
          <a:bodyPr wrap="square" rtlCol="0">
            <a:spAutoFit/>
          </a:bodyPr>
          <a:lstStyle/>
          <a:p>
            <a:r>
              <a:rPr lang="en-US" sz="1200" dirty="0">
                <a:solidFill>
                  <a:schemeClr val="tx1">
                    <a:lumMod val="75000"/>
                    <a:lumOff val="25000"/>
                  </a:schemeClr>
                </a:solidFill>
                <a:latin typeface="Calibri" pitchFamily="34" charset="0"/>
              </a:rPr>
              <a:t>Durham is committed to excellence throughout the entire process, including driver training, maintenance of vehicles, infrastructure and charging support. </a:t>
            </a:r>
          </a:p>
        </p:txBody>
      </p:sp>
      <p:sp>
        <p:nvSpPr>
          <p:cNvPr id="24" name="TextBox 23">
            <a:extLst>
              <a:ext uri="{FF2B5EF4-FFF2-40B4-BE49-F238E27FC236}">
                <a16:creationId xmlns:a16="http://schemas.microsoft.com/office/drawing/2014/main" id="{40F1A2D1-2339-4F92-83B0-1150BC3E0F63}"/>
              </a:ext>
            </a:extLst>
          </p:cNvPr>
          <p:cNvSpPr txBox="1"/>
          <p:nvPr/>
        </p:nvSpPr>
        <p:spPr>
          <a:xfrm>
            <a:off x="8358625" y="3713255"/>
            <a:ext cx="2402324" cy="400110"/>
          </a:xfrm>
          <a:prstGeom prst="rect">
            <a:avLst/>
          </a:prstGeom>
          <a:noFill/>
        </p:spPr>
        <p:txBody>
          <a:bodyPr wrap="none" rtlCol="0">
            <a:spAutoFit/>
          </a:bodyPr>
          <a:lstStyle/>
          <a:p>
            <a:r>
              <a:rPr lang="en-US" sz="2000" b="1" dirty="0">
                <a:solidFill>
                  <a:schemeClr val="tx1">
                    <a:lumMod val="75000"/>
                    <a:lumOff val="25000"/>
                  </a:schemeClr>
                </a:solidFill>
              </a:rPr>
              <a:t>ON-GOING SUPPORT</a:t>
            </a:r>
          </a:p>
        </p:txBody>
      </p:sp>
      <p:sp>
        <p:nvSpPr>
          <p:cNvPr id="25" name="Half Frame 24">
            <a:extLst>
              <a:ext uri="{FF2B5EF4-FFF2-40B4-BE49-F238E27FC236}">
                <a16:creationId xmlns:a16="http://schemas.microsoft.com/office/drawing/2014/main" id="{FF20FC42-CA3E-47BB-820B-6945C8A9C1F6}"/>
              </a:ext>
            </a:extLst>
          </p:cNvPr>
          <p:cNvSpPr/>
          <p:nvPr/>
        </p:nvSpPr>
        <p:spPr>
          <a:xfrm rot="8098729">
            <a:off x="7452462" y="4274818"/>
            <a:ext cx="778600" cy="777240"/>
          </a:xfrm>
          <a:prstGeom prst="halfFrame">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6" name="Half Frame 25">
            <a:extLst>
              <a:ext uri="{FF2B5EF4-FFF2-40B4-BE49-F238E27FC236}">
                <a16:creationId xmlns:a16="http://schemas.microsoft.com/office/drawing/2014/main" id="{FF20FC42-CA3E-47BB-820B-6945C8A9C1F6}"/>
              </a:ext>
            </a:extLst>
          </p:cNvPr>
          <p:cNvSpPr/>
          <p:nvPr/>
        </p:nvSpPr>
        <p:spPr>
          <a:xfrm rot="8098729">
            <a:off x="3642462" y="4274818"/>
            <a:ext cx="778600" cy="777240"/>
          </a:xfrm>
          <a:prstGeom prst="halfFrame">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75000"/>
                  <a:lumOff val="25000"/>
                </a:schemeClr>
              </a:solidFill>
            </a:endParaRPr>
          </a:p>
        </p:txBody>
      </p:sp>
    </p:spTree>
    <p:extLst>
      <p:ext uri="{BB962C8B-B14F-4D97-AF65-F5344CB8AC3E}">
        <p14:creationId xmlns:p14="http://schemas.microsoft.com/office/powerpoint/2010/main" val="4022009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77E0B53-38AE-481D-80E5-F76A6E063D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16" name="TextBox 15">
            <a:extLst>
              <a:ext uri="{FF2B5EF4-FFF2-40B4-BE49-F238E27FC236}">
                <a16:creationId xmlns:a16="http://schemas.microsoft.com/office/drawing/2014/main" id="{9E2E3A9C-16E9-4277-9A0A-04047EC9FB1D}"/>
              </a:ext>
            </a:extLst>
          </p:cNvPr>
          <p:cNvSpPr txBox="1"/>
          <p:nvPr/>
        </p:nvSpPr>
        <p:spPr>
          <a:xfrm>
            <a:off x="172311" y="583535"/>
            <a:ext cx="11315700" cy="1200329"/>
          </a:xfrm>
          <a:prstGeom prst="rect">
            <a:avLst/>
          </a:prstGeom>
          <a:noFill/>
        </p:spPr>
        <p:txBody>
          <a:bodyPr wrap="square" rtlCol="0">
            <a:spAutoFit/>
          </a:bodyPr>
          <a:lstStyle/>
          <a:p>
            <a:r>
              <a:rPr lang="en-US" sz="3600" b="1" dirty="0">
                <a:solidFill>
                  <a:schemeClr val="bg1"/>
                </a:solidFill>
              </a:rPr>
              <a:t>White Plains City School District, NY</a:t>
            </a:r>
          </a:p>
          <a:p>
            <a:r>
              <a:rPr lang="en-US" sz="3600" b="1" dirty="0">
                <a:solidFill>
                  <a:schemeClr val="bg1"/>
                </a:solidFill>
              </a:rPr>
              <a:t>Virtual Case Study, Oct 2</a:t>
            </a:r>
            <a:r>
              <a:rPr lang="en-US" sz="3600" b="1" baseline="30000" dirty="0">
                <a:solidFill>
                  <a:schemeClr val="bg1"/>
                </a:solidFill>
              </a:rPr>
              <a:t>nd</a:t>
            </a:r>
            <a:r>
              <a:rPr lang="en-US" sz="3600" b="1" dirty="0">
                <a:solidFill>
                  <a:schemeClr val="bg1"/>
                </a:solidFill>
              </a:rPr>
              <a:t>, 11-12PM</a:t>
            </a:r>
          </a:p>
        </p:txBody>
      </p:sp>
      <p:sp>
        <p:nvSpPr>
          <p:cNvPr id="21" name="TextBox 20">
            <a:extLst>
              <a:ext uri="{FF2B5EF4-FFF2-40B4-BE49-F238E27FC236}">
                <a16:creationId xmlns:a16="http://schemas.microsoft.com/office/drawing/2014/main" id="{F4F77B35-04F2-461D-BC23-6999FED844B9}"/>
              </a:ext>
            </a:extLst>
          </p:cNvPr>
          <p:cNvSpPr txBox="1"/>
          <p:nvPr/>
        </p:nvSpPr>
        <p:spPr>
          <a:xfrm>
            <a:off x="372757" y="2656142"/>
            <a:ext cx="4561636" cy="1015663"/>
          </a:xfrm>
          <a:prstGeom prst="rect">
            <a:avLst/>
          </a:prstGeom>
          <a:solidFill>
            <a:schemeClr val="bg2">
              <a:lumMod val="90000"/>
            </a:schemeClr>
          </a:solidFill>
          <a:ln>
            <a:solidFill>
              <a:schemeClr val="bg1">
                <a:lumMod val="85000"/>
              </a:schemeClr>
            </a:solidFill>
          </a:ln>
        </p:spPr>
        <p:txBody>
          <a:bodyPr wrap="square" rtlCol="0">
            <a:spAutoFit/>
          </a:bodyPr>
          <a:lstStyle/>
          <a:p>
            <a:pPr lvl="0" eaLnBrk="0" fontAlgn="base" hangingPunct="0">
              <a:spcBef>
                <a:spcPct val="0"/>
              </a:spcBef>
              <a:spcAft>
                <a:spcPct val="0"/>
              </a:spcAft>
            </a:pPr>
            <a:r>
              <a:rPr lang="en-US" altLang="en-US" sz="2000" b="1" dirty="0">
                <a:solidFill>
                  <a:schemeClr val="tx1">
                    <a:lumMod val="75000"/>
                    <a:lumOff val="25000"/>
                  </a:schemeClr>
                </a:solidFill>
              </a:rPr>
              <a:t>White Plains City School District made history as it rolled out the first all-electric school buses in the state of New York.</a:t>
            </a:r>
          </a:p>
        </p:txBody>
      </p:sp>
      <p:sp>
        <p:nvSpPr>
          <p:cNvPr id="22" name="TextBox 21">
            <a:extLst>
              <a:ext uri="{FF2B5EF4-FFF2-40B4-BE49-F238E27FC236}">
                <a16:creationId xmlns:a16="http://schemas.microsoft.com/office/drawing/2014/main" id="{37D50CA8-81B5-47DB-94ED-C6F0EC92438C}"/>
              </a:ext>
            </a:extLst>
          </p:cNvPr>
          <p:cNvSpPr txBox="1"/>
          <p:nvPr/>
        </p:nvSpPr>
        <p:spPr>
          <a:xfrm>
            <a:off x="1195018" y="3901206"/>
            <a:ext cx="2135456" cy="400110"/>
          </a:xfrm>
          <a:prstGeom prst="rect">
            <a:avLst/>
          </a:prstGeom>
          <a:noFill/>
        </p:spPr>
        <p:txBody>
          <a:bodyPr wrap="none" rtlCol="0">
            <a:spAutoFit/>
          </a:bodyPr>
          <a:lstStyle/>
          <a:p>
            <a:r>
              <a:rPr lang="en-US" sz="2000" b="1" dirty="0">
                <a:solidFill>
                  <a:schemeClr val="tx1">
                    <a:lumMod val="75000"/>
                    <a:lumOff val="25000"/>
                  </a:schemeClr>
                </a:solidFill>
              </a:rPr>
              <a:t>Strategic Partners:</a:t>
            </a:r>
          </a:p>
        </p:txBody>
      </p:sp>
      <p:grpSp>
        <p:nvGrpSpPr>
          <p:cNvPr id="33" name="Group 32">
            <a:extLst>
              <a:ext uri="{FF2B5EF4-FFF2-40B4-BE49-F238E27FC236}">
                <a16:creationId xmlns:a16="http://schemas.microsoft.com/office/drawing/2014/main" id="{3A954373-8E48-44A0-8DC4-FBAC6FC124B3}"/>
              </a:ext>
            </a:extLst>
          </p:cNvPr>
          <p:cNvGrpSpPr/>
          <p:nvPr/>
        </p:nvGrpSpPr>
        <p:grpSpPr>
          <a:xfrm>
            <a:off x="106326" y="4491767"/>
            <a:ext cx="4566833" cy="1940930"/>
            <a:chOff x="0" y="4799154"/>
            <a:chExt cx="4566833" cy="1940930"/>
          </a:xfrm>
        </p:grpSpPr>
        <p:pic>
          <p:nvPicPr>
            <p:cNvPr id="24" name="Picture 23">
              <a:extLst>
                <a:ext uri="{FF2B5EF4-FFF2-40B4-BE49-F238E27FC236}">
                  <a16:creationId xmlns:a16="http://schemas.microsoft.com/office/drawing/2014/main" id="{06C33837-ACDC-4098-BBF7-A3453641B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942" y="4799154"/>
              <a:ext cx="914400" cy="914400"/>
            </a:xfrm>
            <a:prstGeom prst="rect">
              <a:avLst/>
            </a:prstGeom>
          </p:spPr>
        </p:pic>
        <p:pic>
          <p:nvPicPr>
            <p:cNvPr id="26" name="Picture 25">
              <a:extLst>
                <a:ext uri="{FF2B5EF4-FFF2-40B4-BE49-F238E27FC236}">
                  <a16:creationId xmlns:a16="http://schemas.microsoft.com/office/drawing/2014/main" id="{A86E6C98-EE90-4368-BF6B-6E33AC89FD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3685" y="4855240"/>
              <a:ext cx="1088201" cy="762159"/>
            </a:xfrm>
            <a:prstGeom prst="rect">
              <a:avLst/>
            </a:prstGeom>
          </p:spPr>
        </p:pic>
        <p:pic>
          <p:nvPicPr>
            <p:cNvPr id="1028" name="Picture 4" descr="First Priority GreenFleet Partners With Sacramento Metropolitan Air Quality  Management District for the Largest Electric School Bus Deployment in the  United States | Business Wire">
              <a:extLst>
                <a:ext uri="{FF2B5EF4-FFF2-40B4-BE49-F238E27FC236}">
                  <a16:creationId xmlns:a16="http://schemas.microsoft.com/office/drawing/2014/main" id="{53123C6D-F22B-4F4F-B8DC-05A45F1A62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7281" y="4907666"/>
              <a:ext cx="1351033" cy="5756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on delivers the first electric school buses as part of the California  Energy Commission School Bus Replacement Program">
              <a:extLst>
                <a:ext uri="{FF2B5EF4-FFF2-40B4-BE49-F238E27FC236}">
                  <a16:creationId xmlns:a16="http://schemas.microsoft.com/office/drawing/2014/main" id="{5BC0BE54-DD61-4386-8241-80E7D0B0A3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466868"/>
              <a:ext cx="1273216" cy="127321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F89BA207-36FA-4712-8FAB-36C8632CCB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88602" y="5602146"/>
              <a:ext cx="1662896" cy="831448"/>
            </a:xfrm>
            <a:prstGeom prst="rect">
              <a:avLst/>
            </a:prstGeom>
          </p:spPr>
        </p:pic>
        <p:pic>
          <p:nvPicPr>
            <p:cNvPr id="32" name="Picture 31">
              <a:extLst>
                <a:ext uri="{FF2B5EF4-FFF2-40B4-BE49-F238E27FC236}">
                  <a16:creationId xmlns:a16="http://schemas.microsoft.com/office/drawing/2014/main" id="{DCAF4C20-C41F-47E1-BBDC-6E7BBB2913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14532" y="5729468"/>
              <a:ext cx="1152301" cy="536204"/>
            </a:xfrm>
            <a:prstGeom prst="rect">
              <a:avLst/>
            </a:prstGeom>
          </p:spPr>
        </p:pic>
        <p:pic>
          <p:nvPicPr>
            <p:cNvPr id="28" name="Picture 27">
              <a:extLst>
                <a:ext uri="{FF2B5EF4-FFF2-40B4-BE49-F238E27FC236}">
                  <a16:creationId xmlns:a16="http://schemas.microsoft.com/office/drawing/2014/main" id="{E82AAB4C-10C6-43DE-9F83-F58B53F782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5261" y="5782520"/>
              <a:ext cx="558478" cy="558478"/>
            </a:xfrm>
            <a:prstGeom prst="rect">
              <a:avLst/>
            </a:prstGeom>
          </p:spPr>
        </p:pic>
      </p:grpSp>
      <p:grpSp>
        <p:nvGrpSpPr>
          <p:cNvPr id="11" name="Group 10">
            <a:extLst>
              <a:ext uri="{FF2B5EF4-FFF2-40B4-BE49-F238E27FC236}">
                <a16:creationId xmlns:a16="http://schemas.microsoft.com/office/drawing/2014/main" id="{B4A6AD0E-4B0F-4B7E-8887-F8FA49E92F81}"/>
              </a:ext>
            </a:extLst>
          </p:cNvPr>
          <p:cNvGrpSpPr/>
          <p:nvPr/>
        </p:nvGrpSpPr>
        <p:grpSpPr>
          <a:xfrm>
            <a:off x="6489701" y="2298700"/>
            <a:ext cx="5295900" cy="4356233"/>
            <a:chOff x="6684623" y="2258923"/>
            <a:chExt cx="4867954" cy="4205510"/>
          </a:xfrm>
        </p:grpSpPr>
        <p:pic>
          <p:nvPicPr>
            <p:cNvPr id="8" name="Picture 7">
              <a:extLst>
                <a:ext uri="{FF2B5EF4-FFF2-40B4-BE49-F238E27FC236}">
                  <a16:creationId xmlns:a16="http://schemas.microsoft.com/office/drawing/2014/main" id="{FAF6EF58-0FFF-4231-B9AC-369DF7EDD4C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84623" y="4559167"/>
              <a:ext cx="4867954" cy="1905266"/>
            </a:xfrm>
            <a:prstGeom prst="rect">
              <a:avLst/>
            </a:prstGeom>
          </p:spPr>
        </p:pic>
        <p:pic>
          <p:nvPicPr>
            <p:cNvPr id="10" name="Picture 9">
              <a:extLst>
                <a:ext uri="{FF2B5EF4-FFF2-40B4-BE49-F238E27FC236}">
                  <a16:creationId xmlns:a16="http://schemas.microsoft.com/office/drawing/2014/main" id="{A5A4D44A-3FF3-4ACC-9D25-E51E253816D9}"/>
                </a:ext>
              </a:extLst>
            </p:cNvPr>
            <p:cNvPicPr>
              <a:picLocks noChangeAspect="1"/>
            </p:cNvPicPr>
            <p:nvPr/>
          </p:nvPicPr>
          <p:blipFill rotWithShape="1">
            <a:blip r:embed="rId12">
              <a:extLst>
                <a:ext uri="{28A0092B-C50C-407E-A947-70E740481C1C}">
                  <a14:useLocalDpi xmlns:a14="http://schemas.microsoft.com/office/drawing/2010/main" val="0"/>
                </a:ext>
              </a:extLst>
            </a:blip>
            <a:srcRect t="3324"/>
            <a:stretch/>
          </p:blipFill>
          <p:spPr>
            <a:xfrm>
              <a:off x="6692900" y="2258923"/>
              <a:ext cx="4850172" cy="2340154"/>
            </a:xfrm>
            <a:prstGeom prst="rect">
              <a:avLst/>
            </a:prstGeom>
          </p:spPr>
        </p:pic>
      </p:grpSp>
    </p:spTree>
    <p:extLst>
      <p:ext uri="{BB962C8B-B14F-4D97-AF65-F5344CB8AC3E}">
        <p14:creationId xmlns:p14="http://schemas.microsoft.com/office/powerpoint/2010/main" val="705884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77E0B53-38AE-481D-80E5-F76A6E063D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6" name="TextBox 15">
            <a:extLst>
              <a:ext uri="{FF2B5EF4-FFF2-40B4-BE49-F238E27FC236}">
                <a16:creationId xmlns:a16="http://schemas.microsoft.com/office/drawing/2014/main" id="{9E2E3A9C-16E9-4277-9A0A-04047EC9FB1D}"/>
              </a:ext>
            </a:extLst>
          </p:cNvPr>
          <p:cNvSpPr txBox="1"/>
          <p:nvPr/>
        </p:nvSpPr>
        <p:spPr>
          <a:xfrm>
            <a:off x="243068" y="611171"/>
            <a:ext cx="11315700" cy="1200329"/>
          </a:xfrm>
          <a:prstGeom prst="rect">
            <a:avLst/>
          </a:prstGeom>
          <a:noFill/>
        </p:spPr>
        <p:txBody>
          <a:bodyPr wrap="square" rtlCol="0">
            <a:spAutoFit/>
          </a:bodyPr>
          <a:lstStyle/>
          <a:p>
            <a:r>
              <a:rPr lang="en-US" sz="3600" b="1" dirty="0">
                <a:solidFill>
                  <a:schemeClr val="bg1"/>
                </a:solidFill>
              </a:rPr>
              <a:t>Want to learn more about </a:t>
            </a:r>
          </a:p>
          <a:p>
            <a:r>
              <a:rPr lang="en-US" sz="3600" b="1" dirty="0">
                <a:solidFill>
                  <a:schemeClr val="bg1"/>
                </a:solidFill>
              </a:rPr>
              <a:t>how Durham can help you?</a:t>
            </a:r>
          </a:p>
        </p:txBody>
      </p:sp>
      <p:sp>
        <p:nvSpPr>
          <p:cNvPr id="17" name="TextBox 16">
            <a:extLst>
              <a:ext uri="{FF2B5EF4-FFF2-40B4-BE49-F238E27FC236}">
                <a16:creationId xmlns:a16="http://schemas.microsoft.com/office/drawing/2014/main" id="{16669554-4650-4FDB-9E35-E15D5B8B98C1}"/>
              </a:ext>
            </a:extLst>
          </p:cNvPr>
          <p:cNvSpPr txBox="1"/>
          <p:nvPr/>
        </p:nvSpPr>
        <p:spPr>
          <a:xfrm>
            <a:off x="472366" y="2418838"/>
            <a:ext cx="10223987" cy="3046988"/>
          </a:xfrm>
          <a:prstGeom prst="rect">
            <a:avLst/>
          </a:prstGeom>
          <a:noFill/>
        </p:spPr>
        <p:txBody>
          <a:bodyPr wrap="square" rtlCol="0">
            <a:spAutoFit/>
          </a:bodyPr>
          <a:lstStyle/>
          <a:p>
            <a:r>
              <a:rPr lang="en-US" sz="3200" b="1" dirty="0">
                <a:solidFill>
                  <a:schemeClr val="tx1">
                    <a:lumMod val="75000"/>
                    <a:lumOff val="25000"/>
                  </a:schemeClr>
                </a:solidFill>
              </a:rPr>
              <a:t>Contact:</a:t>
            </a:r>
          </a:p>
          <a:p>
            <a:r>
              <a:rPr lang="en-US" sz="3200" b="1" dirty="0">
                <a:solidFill>
                  <a:schemeClr val="tx1">
                    <a:lumMod val="75000"/>
                    <a:lumOff val="25000"/>
                  </a:schemeClr>
                </a:solidFill>
              </a:rPr>
              <a:t>Maggie Clancy </a:t>
            </a:r>
          </a:p>
          <a:p>
            <a:r>
              <a:rPr lang="en-US" sz="3200" b="1" dirty="0">
                <a:solidFill>
                  <a:schemeClr val="tx1">
                    <a:lumMod val="75000"/>
                    <a:lumOff val="25000"/>
                  </a:schemeClr>
                </a:solidFill>
              </a:rPr>
              <a:t>Director of EV Customer Engagement</a:t>
            </a:r>
          </a:p>
          <a:p>
            <a:r>
              <a:rPr lang="en-US" sz="3200" b="1" dirty="0">
                <a:solidFill>
                  <a:schemeClr val="tx1">
                    <a:lumMod val="75000"/>
                    <a:lumOff val="25000"/>
                  </a:schemeClr>
                </a:solidFill>
              </a:rPr>
              <a:t>Durham School Services</a:t>
            </a:r>
          </a:p>
          <a:p>
            <a:r>
              <a:rPr lang="en-US" sz="3200" b="1" dirty="0">
                <a:solidFill>
                  <a:schemeClr val="tx1">
                    <a:lumMod val="75000"/>
                    <a:lumOff val="25000"/>
                  </a:schemeClr>
                </a:solidFill>
                <a:hlinkClick r:id="rId3"/>
              </a:rPr>
              <a:t>Maggie.Clancy@nellc.com</a:t>
            </a:r>
            <a:endParaRPr lang="en-US" sz="3200" b="1" dirty="0">
              <a:solidFill>
                <a:schemeClr val="tx1">
                  <a:lumMod val="75000"/>
                  <a:lumOff val="25000"/>
                </a:schemeClr>
              </a:solidFill>
            </a:endParaRPr>
          </a:p>
          <a:p>
            <a:r>
              <a:rPr lang="en-US" sz="3200" b="1" dirty="0">
                <a:solidFill>
                  <a:schemeClr val="tx1">
                    <a:lumMod val="75000"/>
                    <a:lumOff val="25000"/>
                  </a:schemeClr>
                </a:solidFill>
              </a:rPr>
              <a:t>M. 773-484-8060</a:t>
            </a:r>
          </a:p>
        </p:txBody>
      </p:sp>
      <p:grpSp>
        <p:nvGrpSpPr>
          <p:cNvPr id="18" name="Group 17">
            <a:extLst>
              <a:ext uri="{FF2B5EF4-FFF2-40B4-BE49-F238E27FC236}">
                <a16:creationId xmlns:a16="http://schemas.microsoft.com/office/drawing/2014/main" id="{007A60BA-190F-4952-9EC3-19E48A1B0AFF}"/>
              </a:ext>
            </a:extLst>
          </p:cNvPr>
          <p:cNvGrpSpPr/>
          <p:nvPr/>
        </p:nvGrpSpPr>
        <p:grpSpPr>
          <a:xfrm>
            <a:off x="7025833" y="5127584"/>
            <a:ext cx="5166167" cy="1730416"/>
            <a:chOff x="7025833" y="5127584"/>
            <a:chExt cx="5166167" cy="1730416"/>
          </a:xfrm>
        </p:grpSpPr>
        <p:sp>
          <p:nvSpPr>
            <p:cNvPr id="19" name="Rectangle 18">
              <a:extLst>
                <a:ext uri="{FF2B5EF4-FFF2-40B4-BE49-F238E27FC236}">
                  <a16:creationId xmlns:a16="http://schemas.microsoft.com/office/drawing/2014/main" id="{F03652EA-91F6-4510-A4E2-BFDFEEB16F63}"/>
                </a:ext>
              </a:extLst>
            </p:cNvPr>
            <p:cNvSpPr/>
            <p:nvPr/>
          </p:nvSpPr>
          <p:spPr>
            <a:xfrm>
              <a:off x="7025833" y="5127584"/>
              <a:ext cx="5166167" cy="173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National Express, Author at National Express LLC">
              <a:extLst>
                <a:ext uri="{FF2B5EF4-FFF2-40B4-BE49-F238E27FC236}">
                  <a16:creationId xmlns:a16="http://schemas.microsoft.com/office/drawing/2014/main" id="{B24BFE05-D0F8-4CB8-AE0C-0B5A396980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2470" y="5328560"/>
              <a:ext cx="1734959" cy="132846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2" descr="Live Green Connecticut! - Home | Facebook">
              <a:extLst>
                <a:ext uri="{FF2B5EF4-FFF2-40B4-BE49-F238E27FC236}">
                  <a16:creationId xmlns:a16="http://schemas.microsoft.com/office/drawing/2014/main" id="{E55CCB15-EE5A-41C8-B859-9EFD41B107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9294" y="5532662"/>
              <a:ext cx="3055858" cy="10531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6941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7646A-6A8F-485C-9FEE-E540D23946FF}"/>
              </a:ext>
            </a:extLst>
          </p:cNvPr>
          <p:cNvSpPr>
            <a:spLocks noGrp="1"/>
          </p:cNvSpPr>
          <p:nvPr>
            <p:ph type="title"/>
          </p:nvPr>
        </p:nvSpPr>
        <p:spPr>
          <a:xfrm>
            <a:off x="446315" y="2955925"/>
            <a:ext cx="10515600" cy="1325563"/>
          </a:xfrm>
        </p:spPr>
        <p:txBody>
          <a:bodyPr/>
          <a:lstStyle/>
          <a:p>
            <a:r>
              <a:rPr lang="en-US" dirty="0"/>
              <a:t>Appendix</a:t>
            </a:r>
          </a:p>
        </p:txBody>
      </p:sp>
    </p:spTree>
    <p:extLst>
      <p:ext uri="{BB962C8B-B14F-4D97-AF65-F5344CB8AC3E}">
        <p14:creationId xmlns:p14="http://schemas.microsoft.com/office/powerpoint/2010/main" val="3722506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4707</TotalTime>
  <Words>1391</Words>
  <Application>Microsoft Office PowerPoint</Application>
  <PresentationFormat>Widescreen</PresentationFormat>
  <Paragraphs>103</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Clancy, Maggie</dc:creator>
  <cp:lastModifiedBy>Kelsey McCormack</cp:lastModifiedBy>
  <cp:revision>101</cp:revision>
  <dcterms:created xsi:type="dcterms:W3CDTF">2020-09-06T16:01:55Z</dcterms:created>
  <dcterms:modified xsi:type="dcterms:W3CDTF">2020-09-24T20:49:52Z</dcterms:modified>
</cp:coreProperties>
</file>