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672" r:id="rId2"/>
    <p:sldMasterId id="2147483885" r:id="rId3"/>
    <p:sldMasterId id="2147483788" r:id="rId4"/>
    <p:sldMasterId id="2147483648" r:id="rId5"/>
    <p:sldMasterId id="2147483660" r:id="rId6"/>
  </p:sldMasterIdLst>
  <p:notesMasterIdLst>
    <p:notesMasterId r:id="rId44"/>
  </p:notesMasterIdLst>
  <p:sldIdLst>
    <p:sldId id="256" r:id="rId7"/>
    <p:sldId id="317" r:id="rId8"/>
    <p:sldId id="274" r:id="rId9"/>
    <p:sldId id="270" r:id="rId10"/>
    <p:sldId id="307" r:id="rId11"/>
    <p:sldId id="283" r:id="rId12"/>
    <p:sldId id="319" r:id="rId13"/>
    <p:sldId id="302" r:id="rId14"/>
    <p:sldId id="271" r:id="rId15"/>
    <p:sldId id="300" r:id="rId16"/>
    <p:sldId id="257" r:id="rId17"/>
    <p:sldId id="275" r:id="rId18"/>
    <p:sldId id="312" r:id="rId19"/>
    <p:sldId id="311" r:id="rId20"/>
    <p:sldId id="269" r:id="rId21"/>
    <p:sldId id="287" r:id="rId22"/>
    <p:sldId id="273" r:id="rId23"/>
    <p:sldId id="288" r:id="rId24"/>
    <p:sldId id="289" r:id="rId25"/>
    <p:sldId id="314" r:id="rId26"/>
    <p:sldId id="315" r:id="rId27"/>
    <p:sldId id="308" r:id="rId28"/>
    <p:sldId id="309" r:id="rId29"/>
    <p:sldId id="282" r:id="rId30"/>
    <p:sldId id="280" r:id="rId31"/>
    <p:sldId id="296" r:id="rId32"/>
    <p:sldId id="268" r:id="rId33"/>
    <p:sldId id="290" r:id="rId34"/>
    <p:sldId id="310" r:id="rId35"/>
    <p:sldId id="278" r:id="rId36"/>
    <p:sldId id="284" r:id="rId37"/>
    <p:sldId id="292" r:id="rId38"/>
    <p:sldId id="262" r:id="rId39"/>
    <p:sldId id="291" r:id="rId40"/>
    <p:sldId id="318" r:id="rId41"/>
    <p:sldId id="313" r:id="rId42"/>
    <p:sldId id="31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850" autoAdjust="0"/>
  </p:normalViewPr>
  <p:slideViewPr>
    <p:cSldViewPr snapToGrid="0">
      <p:cViewPr varScale="1">
        <p:scale>
          <a:sx n="87" d="100"/>
          <a:sy n="87" d="100"/>
        </p:scale>
        <p:origin x="774" y="84"/>
      </p:cViewPr>
      <p:guideLst/>
    </p:cSldViewPr>
  </p:slid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712F9-46DE-405E-A009-E989F1FDDD3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FC93407-B4EE-4502-BFA7-424A7366FAB1}">
      <dgm:prSet/>
      <dgm:spPr/>
      <dgm:t>
        <a:bodyPr/>
        <a:lstStyle/>
        <a:p>
          <a:r>
            <a:rPr lang="en-US" dirty="0"/>
            <a:t>Fear and worry about your own health and the health of your loved ones, your financial situation or job, or loss of support services you rely on.</a:t>
          </a:r>
        </a:p>
      </dgm:t>
    </dgm:pt>
    <dgm:pt modelId="{A633115C-EF88-49AE-ACA3-7936611731AC}" type="parTrans" cxnId="{167D8CD3-B245-45D3-AC59-D2F0D04DDA7E}">
      <dgm:prSet/>
      <dgm:spPr/>
      <dgm:t>
        <a:bodyPr/>
        <a:lstStyle/>
        <a:p>
          <a:endParaRPr lang="en-US"/>
        </a:p>
      </dgm:t>
    </dgm:pt>
    <dgm:pt modelId="{30EAD345-68A3-4FDB-B21E-9E95204FADDB}" type="sibTrans" cxnId="{167D8CD3-B245-45D3-AC59-D2F0D04DDA7E}">
      <dgm:prSet/>
      <dgm:spPr/>
      <dgm:t>
        <a:bodyPr/>
        <a:lstStyle/>
        <a:p>
          <a:endParaRPr lang="en-US"/>
        </a:p>
      </dgm:t>
    </dgm:pt>
    <dgm:pt modelId="{11B090EC-957C-4E40-9525-7AE7F489714A}">
      <dgm:prSet/>
      <dgm:spPr/>
      <dgm:t>
        <a:bodyPr/>
        <a:lstStyle/>
        <a:p>
          <a:r>
            <a:rPr lang="en-US" dirty="0"/>
            <a:t>Changes in sleep or eating patterns.</a:t>
          </a:r>
        </a:p>
      </dgm:t>
    </dgm:pt>
    <dgm:pt modelId="{846064E5-69FF-4951-9D4A-435D74BD0C11}" type="parTrans" cxnId="{BEDB45DE-CF20-44C8-9F06-22137683B651}">
      <dgm:prSet/>
      <dgm:spPr/>
      <dgm:t>
        <a:bodyPr/>
        <a:lstStyle/>
        <a:p>
          <a:endParaRPr lang="en-US"/>
        </a:p>
      </dgm:t>
    </dgm:pt>
    <dgm:pt modelId="{9D26BA84-635A-441B-B23C-EC4158995432}" type="sibTrans" cxnId="{BEDB45DE-CF20-44C8-9F06-22137683B651}">
      <dgm:prSet/>
      <dgm:spPr/>
      <dgm:t>
        <a:bodyPr/>
        <a:lstStyle/>
        <a:p>
          <a:endParaRPr lang="en-US"/>
        </a:p>
      </dgm:t>
    </dgm:pt>
    <dgm:pt modelId="{1E8905B3-A44F-41E4-A9AE-307715650B98}">
      <dgm:prSet/>
      <dgm:spPr/>
      <dgm:t>
        <a:bodyPr/>
        <a:lstStyle/>
        <a:p>
          <a:r>
            <a:rPr lang="en-US" dirty="0"/>
            <a:t>Difficulty sleeping or concentrating.</a:t>
          </a:r>
        </a:p>
      </dgm:t>
    </dgm:pt>
    <dgm:pt modelId="{25F4E10A-5E10-4D42-AD6F-16B24E003B7B}" type="parTrans" cxnId="{DD2EE745-B361-473E-9389-8D88F2DD20D2}">
      <dgm:prSet/>
      <dgm:spPr/>
      <dgm:t>
        <a:bodyPr/>
        <a:lstStyle/>
        <a:p>
          <a:endParaRPr lang="en-US"/>
        </a:p>
      </dgm:t>
    </dgm:pt>
    <dgm:pt modelId="{BE09AAEC-D4D9-4BEB-B08F-E9B34CCFA73E}" type="sibTrans" cxnId="{DD2EE745-B361-473E-9389-8D88F2DD20D2}">
      <dgm:prSet/>
      <dgm:spPr/>
      <dgm:t>
        <a:bodyPr/>
        <a:lstStyle/>
        <a:p>
          <a:endParaRPr lang="en-US"/>
        </a:p>
      </dgm:t>
    </dgm:pt>
    <dgm:pt modelId="{742F6985-6359-404B-8106-08DBECDCE71C}">
      <dgm:prSet/>
      <dgm:spPr/>
      <dgm:t>
        <a:bodyPr/>
        <a:lstStyle/>
        <a:p>
          <a:r>
            <a:rPr lang="en-US" dirty="0"/>
            <a:t>Worsening of chronic health problems.</a:t>
          </a:r>
        </a:p>
      </dgm:t>
    </dgm:pt>
    <dgm:pt modelId="{DE345449-9A6B-4E65-83CC-F8EBD65C95C1}" type="parTrans" cxnId="{5301C657-E616-4347-AD20-1490A7C9E1D0}">
      <dgm:prSet/>
      <dgm:spPr/>
      <dgm:t>
        <a:bodyPr/>
        <a:lstStyle/>
        <a:p>
          <a:endParaRPr lang="en-US"/>
        </a:p>
      </dgm:t>
    </dgm:pt>
    <dgm:pt modelId="{FCC54463-F3EA-4F4A-AB39-482422D05985}" type="sibTrans" cxnId="{5301C657-E616-4347-AD20-1490A7C9E1D0}">
      <dgm:prSet/>
      <dgm:spPr/>
      <dgm:t>
        <a:bodyPr/>
        <a:lstStyle/>
        <a:p>
          <a:endParaRPr lang="en-US"/>
        </a:p>
      </dgm:t>
    </dgm:pt>
    <dgm:pt modelId="{140C7FE0-0C57-411E-840B-14AFBAB95AEA}">
      <dgm:prSet/>
      <dgm:spPr/>
      <dgm:t>
        <a:bodyPr/>
        <a:lstStyle/>
        <a:p>
          <a:r>
            <a:rPr lang="en-US" dirty="0"/>
            <a:t>Worsening of mental health conditions.</a:t>
          </a:r>
        </a:p>
      </dgm:t>
    </dgm:pt>
    <dgm:pt modelId="{B1170F5E-4238-4F9E-8326-EAABE1FB444D}" type="parTrans" cxnId="{71A72758-0385-40B4-A684-A3B881813DA7}">
      <dgm:prSet/>
      <dgm:spPr/>
      <dgm:t>
        <a:bodyPr/>
        <a:lstStyle/>
        <a:p>
          <a:endParaRPr lang="en-US"/>
        </a:p>
      </dgm:t>
    </dgm:pt>
    <dgm:pt modelId="{B91C2C57-30FA-4F54-B280-2BA7939EB838}" type="sibTrans" cxnId="{71A72758-0385-40B4-A684-A3B881813DA7}">
      <dgm:prSet/>
      <dgm:spPr/>
      <dgm:t>
        <a:bodyPr/>
        <a:lstStyle/>
        <a:p>
          <a:endParaRPr lang="en-US"/>
        </a:p>
      </dgm:t>
    </dgm:pt>
    <dgm:pt modelId="{075AEB88-3382-40BE-AB70-CE3DCA821500}">
      <dgm:prSet/>
      <dgm:spPr/>
      <dgm:t>
        <a:bodyPr/>
        <a:lstStyle/>
        <a:p>
          <a:r>
            <a:rPr lang="en-US" dirty="0"/>
            <a:t>Increased use of tobacco and/or  alcohol and other substances. </a:t>
          </a:r>
          <a:br>
            <a:rPr lang="en-US" dirty="0"/>
          </a:br>
          <a:endParaRPr lang="en-US" dirty="0"/>
        </a:p>
      </dgm:t>
    </dgm:pt>
    <dgm:pt modelId="{2960D2BE-CC24-482E-88DC-FD455A8D394F}" type="parTrans" cxnId="{59CB5680-D6FF-4720-95D6-C4836B2B2A63}">
      <dgm:prSet/>
      <dgm:spPr/>
      <dgm:t>
        <a:bodyPr/>
        <a:lstStyle/>
        <a:p>
          <a:endParaRPr lang="en-US"/>
        </a:p>
      </dgm:t>
    </dgm:pt>
    <dgm:pt modelId="{E4A964C4-E0A3-4E09-9701-0F5F3FB89430}" type="sibTrans" cxnId="{59CB5680-D6FF-4720-95D6-C4836B2B2A63}">
      <dgm:prSet/>
      <dgm:spPr/>
      <dgm:t>
        <a:bodyPr/>
        <a:lstStyle/>
        <a:p>
          <a:endParaRPr lang="en-US"/>
        </a:p>
      </dgm:t>
    </dgm:pt>
    <dgm:pt modelId="{20626DB4-62CC-490F-B2DB-765E39C100CA}" type="pres">
      <dgm:prSet presAssocID="{780712F9-46DE-405E-A009-E989F1FDDD3F}" presName="linear" presStyleCnt="0">
        <dgm:presLayoutVars>
          <dgm:animLvl val="lvl"/>
          <dgm:resizeHandles val="exact"/>
        </dgm:presLayoutVars>
      </dgm:prSet>
      <dgm:spPr/>
    </dgm:pt>
    <dgm:pt modelId="{CB2E171F-F80A-4DEB-8A7E-6835C22FAE01}" type="pres">
      <dgm:prSet presAssocID="{5FC93407-B4EE-4502-BFA7-424A7366FAB1}" presName="parentText" presStyleLbl="node1" presStyleIdx="0" presStyleCnt="6">
        <dgm:presLayoutVars>
          <dgm:chMax val="0"/>
          <dgm:bulletEnabled val="1"/>
        </dgm:presLayoutVars>
      </dgm:prSet>
      <dgm:spPr/>
    </dgm:pt>
    <dgm:pt modelId="{5F571E7C-AE02-424F-83E5-E640005DCB8C}" type="pres">
      <dgm:prSet presAssocID="{30EAD345-68A3-4FDB-B21E-9E95204FADDB}" presName="spacer" presStyleCnt="0"/>
      <dgm:spPr/>
    </dgm:pt>
    <dgm:pt modelId="{0669995A-1443-4038-B322-BE4D6C9EAAA7}" type="pres">
      <dgm:prSet presAssocID="{11B090EC-957C-4E40-9525-7AE7F489714A}" presName="parentText" presStyleLbl="node1" presStyleIdx="1" presStyleCnt="6">
        <dgm:presLayoutVars>
          <dgm:chMax val="0"/>
          <dgm:bulletEnabled val="1"/>
        </dgm:presLayoutVars>
      </dgm:prSet>
      <dgm:spPr/>
    </dgm:pt>
    <dgm:pt modelId="{704B8603-AE58-44E3-97FE-CB06FF70EC22}" type="pres">
      <dgm:prSet presAssocID="{9D26BA84-635A-441B-B23C-EC4158995432}" presName="spacer" presStyleCnt="0"/>
      <dgm:spPr/>
    </dgm:pt>
    <dgm:pt modelId="{2D584F0C-80CC-4A0B-B27A-7422CC6E9CBB}" type="pres">
      <dgm:prSet presAssocID="{1E8905B3-A44F-41E4-A9AE-307715650B98}" presName="parentText" presStyleLbl="node1" presStyleIdx="2" presStyleCnt="6">
        <dgm:presLayoutVars>
          <dgm:chMax val="0"/>
          <dgm:bulletEnabled val="1"/>
        </dgm:presLayoutVars>
      </dgm:prSet>
      <dgm:spPr/>
    </dgm:pt>
    <dgm:pt modelId="{BDB22198-EA44-4DC5-9B77-8837195FDA8C}" type="pres">
      <dgm:prSet presAssocID="{BE09AAEC-D4D9-4BEB-B08F-E9B34CCFA73E}" presName="spacer" presStyleCnt="0"/>
      <dgm:spPr/>
    </dgm:pt>
    <dgm:pt modelId="{8FF03F6E-F394-4ED7-AA64-4563C40CFEEA}" type="pres">
      <dgm:prSet presAssocID="{742F6985-6359-404B-8106-08DBECDCE71C}" presName="parentText" presStyleLbl="node1" presStyleIdx="3" presStyleCnt="6">
        <dgm:presLayoutVars>
          <dgm:chMax val="0"/>
          <dgm:bulletEnabled val="1"/>
        </dgm:presLayoutVars>
      </dgm:prSet>
      <dgm:spPr/>
    </dgm:pt>
    <dgm:pt modelId="{2DAF915A-C200-4040-9BFA-C8C46CAAEDFE}" type="pres">
      <dgm:prSet presAssocID="{FCC54463-F3EA-4F4A-AB39-482422D05985}" presName="spacer" presStyleCnt="0"/>
      <dgm:spPr/>
    </dgm:pt>
    <dgm:pt modelId="{2BFF35B0-FB14-47EB-A7CE-7F72EE03C3D6}" type="pres">
      <dgm:prSet presAssocID="{140C7FE0-0C57-411E-840B-14AFBAB95AEA}" presName="parentText" presStyleLbl="node1" presStyleIdx="4" presStyleCnt="6">
        <dgm:presLayoutVars>
          <dgm:chMax val="0"/>
          <dgm:bulletEnabled val="1"/>
        </dgm:presLayoutVars>
      </dgm:prSet>
      <dgm:spPr/>
    </dgm:pt>
    <dgm:pt modelId="{37A2DECD-65C9-4EC7-A404-9ACE09F9C00D}" type="pres">
      <dgm:prSet presAssocID="{B91C2C57-30FA-4F54-B280-2BA7939EB838}" presName="spacer" presStyleCnt="0"/>
      <dgm:spPr/>
    </dgm:pt>
    <dgm:pt modelId="{AFCDC91A-EB27-4A7E-82F0-46641CD0CF74}" type="pres">
      <dgm:prSet presAssocID="{075AEB88-3382-40BE-AB70-CE3DCA821500}" presName="parentText" presStyleLbl="node1" presStyleIdx="5" presStyleCnt="6">
        <dgm:presLayoutVars>
          <dgm:chMax val="0"/>
          <dgm:bulletEnabled val="1"/>
        </dgm:presLayoutVars>
      </dgm:prSet>
      <dgm:spPr/>
    </dgm:pt>
  </dgm:ptLst>
  <dgm:cxnLst>
    <dgm:cxn modelId="{DF005910-62A0-42F6-B601-F04ADE6C3184}" type="presOf" srcId="{1E8905B3-A44F-41E4-A9AE-307715650B98}" destId="{2D584F0C-80CC-4A0B-B27A-7422CC6E9CBB}" srcOrd="0" destOrd="0" presId="urn:microsoft.com/office/officeart/2005/8/layout/vList2"/>
    <dgm:cxn modelId="{1470C322-7A6F-42DD-BC9C-C85DB9A92AB7}" type="presOf" srcId="{11B090EC-957C-4E40-9525-7AE7F489714A}" destId="{0669995A-1443-4038-B322-BE4D6C9EAAA7}" srcOrd="0" destOrd="0" presId="urn:microsoft.com/office/officeart/2005/8/layout/vList2"/>
    <dgm:cxn modelId="{A455D33F-3A3A-4DFB-B586-E16E38F5EA40}" type="presOf" srcId="{742F6985-6359-404B-8106-08DBECDCE71C}" destId="{8FF03F6E-F394-4ED7-AA64-4563C40CFEEA}" srcOrd="0" destOrd="0" presId="urn:microsoft.com/office/officeart/2005/8/layout/vList2"/>
    <dgm:cxn modelId="{91AF8B41-13D2-44E2-B236-23D1548C99AA}" type="presOf" srcId="{075AEB88-3382-40BE-AB70-CE3DCA821500}" destId="{AFCDC91A-EB27-4A7E-82F0-46641CD0CF74}" srcOrd="0" destOrd="0" presId="urn:microsoft.com/office/officeart/2005/8/layout/vList2"/>
    <dgm:cxn modelId="{DD2EE745-B361-473E-9389-8D88F2DD20D2}" srcId="{780712F9-46DE-405E-A009-E989F1FDDD3F}" destId="{1E8905B3-A44F-41E4-A9AE-307715650B98}" srcOrd="2" destOrd="0" parTransId="{25F4E10A-5E10-4D42-AD6F-16B24E003B7B}" sibTransId="{BE09AAEC-D4D9-4BEB-B08F-E9B34CCFA73E}"/>
    <dgm:cxn modelId="{CC465374-E2DB-4D10-9BDE-D0CC02C4C583}" type="presOf" srcId="{140C7FE0-0C57-411E-840B-14AFBAB95AEA}" destId="{2BFF35B0-FB14-47EB-A7CE-7F72EE03C3D6}" srcOrd="0" destOrd="0" presId="urn:microsoft.com/office/officeart/2005/8/layout/vList2"/>
    <dgm:cxn modelId="{5301C657-E616-4347-AD20-1490A7C9E1D0}" srcId="{780712F9-46DE-405E-A009-E989F1FDDD3F}" destId="{742F6985-6359-404B-8106-08DBECDCE71C}" srcOrd="3" destOrd="0" parTransId="{DE345449-9A6B-4E65-83CC-F8EBD65C95C1}" sibTransId="{FCC54463-F3EA-4F4A-AB39-482422D05985}"/>
    <dgm:cxn modelId="{71A72758-0385-40B4-A684-A3B881813DA7}" srcId="{780712F9-46DE-405E-A009-E989F1FDDD3F}" destId="{140C7FE0-0C57-411E-840B-14AFBAB95AEA}" srcOrd="4" destOrd="0" parTransId="{B1170F5E-4238-4F9E-8326-EAABE1FB444D}" sibTransId="{B91C2C57-30FA-4F54-B280-2BA7939EB838}"/>
    <dgm:cxn modelId="{59CB5680-D6FF-4720-95D6-C4836B2B2A63}" srcId="{780712F9-46DE-405E-A009-E989F1FDDD3F}" destId="{075AEB88-3382-40BE-AB70-CE3DCA821500}" srcOrd="5" destOrd="0" parTransId="{2960D2BE-CC24-482E-88DC-FD455A8D394F}" sibTransId="{E4A964C4-E0A3-4E09-9701-0F5F3FB89430}"/>
    <dgm:cxn modelId="{BBF8DF83-A725-4E5D-AD13-9CACCED09205}" type="presOf" srcId="{780712F9-46DE-405E-A009-E989F1FDDD3F}" destId="{20626DB4-62CC-490F-B2DB-765E39C100CA}" srcOrd="0" destOrd="0" presId="urn:microsoft.com/office/officeart/2005/8/layout/vList2"/>
    <dgm:cxn modelId="{167D8CD3-B245-45D3-AC59-D2F0D04DDA7E}" srcId="{780712F9-46DE-405E-A009-E989F1FDDD3F}" destId="{5FC93407-B4EE-4502-BFA7-424A7366FAB1}" srcOrd="0" destOrd="0" parTransId="{A633115C-EF88-49AE-ACA3-7936611731AC}" sibTransId="{30EAD345-68A3-4FDB-B21E-9E95204FADDB}"/>
    <dgm:cxn modelId="{BEDB45DE-CF20-44C8-9F06-22137683B651}" srcId="{780712F9-46DE-405E-A009-E989F1FDDD3F}" destId="{11B090EC-957C-4E40-9525-7AE7F489714A}" srcOrd="1" destOrd="0" parTransId="{846064E5-69FF-4951-9D4A-435D74BD0C11}" sibTransId="{9D26BA84-635A-441B-B23C-EC4158995432}"/>
    <dgm:cxn modelId="{0C6AE7FC-37FA-4642-9DE7-4A14E402E510}" type="presOf" srcId="{5FC93407-B4EE-4502-BFA7-424A7366FAB1}" destId="{CB2E171F-F80A-4DEB-8A7E-6835C22FAE01}" srcOrd="0" destOrd="0" presId="urn:microsoft.com/office/officeart/2005/8/layout/vList2"/>
    <dgm:cxn modelId="{4E38045B-47F4-4F65-9418-3A83C99AF8F3}" type="presParOf" srcId="{20626DB4-62CC-490F-B2DB-765E39C100CA}" destId="{CB2E171F-F80A-4DEB-8A7E-6835C22FAE01}" srcOrd="0" destOrd="0" presId="urn:microsoft.com/office/officeart/2005/8/layout/vList2"/>
    <dgm:cxn modelId="{9F04D59B-CAB6-47AC-92E1-E52465657EFD}" type="presParOf" srcId="{20626DB4-62CC-490F-B2DB-765E39C100CA}" destId="{5F571E7C-AE02-424F-83E5-E640005DCB8C}" srcOrd="1" destOrd="0" presId="urn:microsoft.com/office/officeart/2005/8/layout/vList2"/>
    <dgm:cxn modelId="{99B14E10-DB6F-4EF1-A638-DE51B8787F7C}" type="presParOf" srcId="{20626DB4-62CC-490F-B2DB-765E39C100CA}" destId="{0669995A-1443-4038-B322-BE4D6C9EAAA7}" srcOrd="2" destOrd="0" presId="urn:microsoft.com/office/officeart/2005/8/layout/vList2"/>
    <dgm:cxn modelId="{83D1A210-6F0B-4C89-825B-6F50996D3DDF}" type="presParOf" srcId="{20626DB4-62CC-490F-B2DB-765E39C100CA}" destId="{704B8603-AE58-44E3-97FE-CB06FF70EC22}" srcOrd="3" destOrd="0" presId="urn:microsoft.com/office/officeart/2005/8/layout/vList2"/>
    <dgm:cxn modelId="{816C0022-DCEA-44DD-85EE-DCCDC033AD21}" type="presParOf" srcId="{20626DB4-62CC-490F-B2DB-765E39C100CA}" destId="{2D584F0C-80CC-4A0B-B27A-7422CC6E9CBB}" srcOrd="4" destOrd="0" presId="urn:microsoft.com/office/officeart/2005/8/layout/vList2"/>
    <dgm:cxn modelId="{0B388300-331B-4D65-8B65-AE0132149E25}" type="presParOf" srcId="{20626DB4-62CC-490F-B2DB-765E39C100CA}" destId="{BDB22198-EA44-4DC5-9B77-8837195FDA8C}" srcOrd="5" destOrd="0" presId="urn:microsoft.com/office/officeart/2005/8/layout/vList2"/>
    <dgm:cxn modelId="{7BD66184-A86C-4231-B0DC-2F888845DD03}" type="presParOf" srcId="{20626DB4-62CC-490F-B2DB-765E39C100CA}" destId="{8FF03F6E-F394-4ED7-AA64-4563C40CFEEA}" srcOrd="6" destOrd="0" presId="urn:microsoft.com/office/officeart/2005/8/layout/vList2"/>
    <dgm:cxn modelId="{3E467E8F-042A-4615-88B0-304526C5F1DE}" type="presParOf" srcId="{20626DB4-62CC-490F-B2DB-765E39C100CA}" destId="{2DAF915A-C200-4040-9BFA-C8C46CAAEDFE}" srcOrd="7" destOrd="0" presId="urn:microsoft.com/office/officeart/2005/8/layout/vList2"/>
    <dgm:cxn modelId="{1D85FBA9-98BF-4FEA-8C74-B063E1012429}" type="presParOf" srcId="{20626DB4-62CC-490F-B2DB-765E39C100CA}" destId="{2BFF35B0-FB14-47EB-A7CE-7F72EE03C3D6}" srcOrd="8" destOrd="0" presId="urn:microsoft.com/office/officeart/2005/8/layout/vList2"/>
    <dgm:cxn modelId="{D292D933-E78F-46CB-ADCA-6F8E85DAAF36}" type="presParOf" srcId="{20626DB4-62CC-490F-B2DB-765E39C100CA}" destId="{37A2DECD-65C9-4EC7-A404-9ACE09F9C00D}" srcOrd="9" destOrd="0" presId="urn:microsoft.com/office/officeart/2005/8/layout/vList2"/>
    <dgm:cxn modelId="{FFABBD96-4C5F-4B95-820F-3A9C2759230D}" type="presParOf" srcId="{20626DB4-62CC-490F-B2DB-765E39C100CA}" destId="{AFCDC91A-EB27-4A7E-82F0-46641CD0CF7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D9D14-7466-46C4-9050-15FD1282B6F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4EC83001-C82D-4C4E-BDD0-3B40D673A0EB}">
      <dgm:prSet/>
      <dgm:spPr/>
      <dgm:t>
        <a:bodyPr/>
        <a:lstStyle/>
        <a:p>
          <a:r>
            <a:rPr lang="en-US" b="1" dirty="0"/>
            <a:t>Withdrawal —</a:t>
          </a:r>
          <a:r>
            <a:rPr lang="en-US" dirty="0"/>
            <a:t> Recent social withdrawal and loss of interest in others</a:t>
          </a:r>
        </a:p>
      </dgm:t>
    </dgm:pt>
    <dgm:pt modelId="{07019CD2-8FE2-46D5-80E2-F396349332E1}" type="parTrans" cxnId="{6D592C4E-56C8-46EA-AEAC-37A8C6757F0B}">
      <dgm:prSet/>
      <dgm:spPr/>
      <dgm:t>
        <a:bodyPr/>
        <a:lstStyle/>
        <a:p>
          <a:endParaRPr lang="en-US"/>
        </a:p>
      </dgm:t>
    </dgm:pt>
    <dgm:pt modelId="{BC1AAEDC-C537-434D-80B4-6F457F7349CB}" type="sibTrans" cxnId="{6D592C4E-56C8-46EA-AEAC-37A8C6757F0B}">
      <dgm:prSet/>
      <dgm:spPr/>
      <dgm:t>
        <a:bodyPr/>
        <a:lstStyle/>
        <a:p>
          <a:endParaRPr lang="en-US"/>
        </a:p>
      </dgm:t>
    </dgm:pt>
    <dgm:pt modelId="{40159513-B3DD-40A3-BEC5-E0BD093C8409}">
      <dgm:prSet/>
      <dgm:spPr/>
      <dgm:t>
        <a:bodyPr/>
        <a:lstStyle/>
        <a:p>
          <a:r>
            <a:rPr lang="en-US" b="1" dirty="0"/>
            <a:t>Drop in functioning —</a:t>
          </a:r>
          <a:r>
            <a:rPr lang="en-US" dirty="0"/>
            <a:t> An unusual drop in functioning, at school, work or social activities, such as quitting sports, failing in school or difficulty performing familiar tasks</a:t>
          </a:r>
        </a:p>
      </dgm:t>
    </dgm:pt>
    <dgm:pt modelId="{3A310A6C-5826-4F6C-BCE5-93103B440495}" type="parTrans" cxnId="{3B87C55E-4D3A-4899-9ADC-545C1936BE4A}">
      <dgm:prSet/>
      <dgm:spPr/>
      <dgm:t>
        <a:bodyPr/>
        <a:lstStyle/>
        <a:p>
          <a:endParaRPr lang="en-US"/>
        </a:p>
      </dgm:t>
    </dgm:pt>
    <dgm:pt modelId="{F17D736D-A32A-4210-BB6C-2FFB137C4B15}" type="sibTrans" cxnId="{3B87C55E-4D3A-4899-9ADC-545C1936BE4A}">
      <dgm:prSet/>
      <dgm:spPr/>
      <dgm:t>
        <a:bodyPr/>
        <a:lstStyle/>
        <a:p>
          <a:endParaRPr lang="en-US"/>
        </a:p>
      </dgm:t>
    </dgm:pt>
    <dgm:pt modelId="{017F83F6-B9A6-415B-86C5-7CAA0072D723}">
      <dgm:prSet/>
      <dgm:spPr/>
      <dgm:t>
        <a:bodyPr/>
        <a:lstStyle/>
        <a:p>
          <a:r>
            <a:rPr lang="en-US" b="1" dirty="0"/>
            <a:t>Problems thinking —</a:t>
          </a:r>
          <a:r>
            <a:rPr lang="en-US" dirty="0"/>
            <a:t> Problems with concentration, memory or logical thought and speech that are hard to explain</a:t>
          </a:r>
        </a:p>
      </dgm:t>
    </dgm:pt>
    <dgm:pt modelId="{AC178CA6-1B8E-4E70-9193-018B25003B68}" type="parTrans" cxnId="{52A189B0-86A3-480C-8B21-16E7A5AE5424}">
      <dgm:prSet/>
      <dgm:spPr/>
      <dgm:t>
        <a:bodyPr/>
        <a:lstStyle/>
        <a:p>
          <a:endParaRPr lang="en-US"/>
        </a:p>
      </dgm:t>
    </dgm:pt>
    <dgm:pt modelId="{3E721084-D370-4CB5-922B-5776EC4F2430}" type="sibTrans" cxnId="{52A189B0-86A3-480C-8B21-16E7A5AE5424}">
      <dgm:prSet/>
      <dgm:spPr/>
      <dgm:t>
        <a:bodyPr/>
        <a:lstStyle/>
        <a:p>
          <a:endParaRPr lang="en-US"/>
        </a:p>
      </dgm:t>
    </dgm:pt>
    <dgm:pt modelId="{2D517375-C20D-47C3-9BA1-A132BDE8308D}">
      <dgm:prSet/>
      <dgm:spPr/>
      <dgm:t>
        <a:bodyPr/>
        <a:lstStyle/>
        <a:p>
          <a:r>
            <a:rPr lang="en-US" b="1" dirty="0"/>
            <a:t>Increased sensitivity —</a:t>
          </a:r>
          <a:r>
            <a:rPr lang="en-US" dirty="0"/>
            <a:t> Heightened sensitivity to sights, sounds, smells or touch; avoidance of over-stimulating situations</a:t>
          </a:r>
        </a:p>
      </dgm:t>
    </dgm:pt>
    <dgm:pt modelId="{43F27262-8670-4F98-837E-388192AD64BA}" type="parTrans" cxnId="{EBF8BDDE-D44E-4FB9-AC25-16C92FC728E1}">
      <dgm:prSet/>
      <dgm:spPr/>
      <dgm:t>
        <a:bodyPr/>
        <a:lstStyle/>
        <a:p>
          <a:endParaRPr lang="en-US"/>
        </a:p>
      </dgm:t>
    </dgm:pt>
    <dgm:pt modelId="{F00248E6-0A08-499D-A626-451EAAD77A4E}" type="sibTrans" cxnId="{EBF8BDDE-D44E-4FB9-AC25-16C92FC728E1}">
      <dgm:prSet/>
      <dgm:spPr/>
      <dgm:t>
        <a:bodyPr/>
        <a:lstStyle/>
        <a:p>
          <a:endParaRPr lang="en-US"/>
        </a:p>
      </dgm:t>
    </dgm:pt>
    <dgm:pt modelId="{90CCF5F9-8BB9-458A-A723-D42E2FAAE244}">
      <dgm:prSet/>
      <dgm:spPr/>
      <dgm:t>
        <a:bodyPr/>
        <a:lstStyle/>
        <a:p>
          <a:r>
            <a:rPr lang="en-US" b="1" dirty="0"/>
            <a:t>Apathy —</a:t>
          </a:r>
          <a:r>
            <a:rPr lang="en-US" dirty="0"/>
            <a:t> Loss of initiative or desire to participate in any activity</a:t>
          </a:r>
        </a:p>
      </dgm:t>
    </dgm:pt>
    <dgm:pt modelId="{F32626C5-F41C-457F-8BD9-955B17A8BCC6}" type="parTrans" cxnId="{3DEFE14D-8802-4CC1-951A-A34A65192CA9}">
      <dgm:prSet/>
      <dgm:spPr/>
      <dgm:t>
        <a:bodyPr/>
        <a:lstStyle/>
        <a:p>
          <a:endParaRPr lang="en-US"/>
        </a:p>
      </dgm:t>
    </dgm:pt>
    <dgm:pt modelId="{FB157EAD-D97D-410F-9C16-700CCAD75CFE}" type="sibTrans" cxnId="{3DEFE14D-8802-4CC1-951A-A34A65192CA9}">
      <dgm:prSet/>
      <dgm:spPr/>
      <dgm:t>
        <a:bodyPr/>
        <a:lstStyle/>
        <a:p>
          <a:endParaRPr lang="en-US"/>
        </a:p>
      </dgm:t>
    </dgm:pt>
    <dgm:pt modelId="{028EF1DF-BBE8-4542-85E4-2517F7199771}">
      <dgm:prSet/>
      <dgm:spPr/>
      <dgm:t>
        <a:bodyPr/>
        <a:lstStyle/>
        <a:p>
          <a:r>
            <a:rPr lang="en-US" b="1" dirty="0"/>
            <a:t>Feeling disconnected —</a:t>
          </a:r>
          <a:r>
            <a:rPr lang="en-US" dirty="0"/>
            <a:t> A vague feeling of being disconnected from oneself or one’s surroundings; a sense of unreality</a:t>
          </a:r>
        </a:p>
      </dgm:t>
    </dgm:pt>
    <dgm:pt modelId="{D0643441-0349-4BD8-BD32-B9B502C12A57}" type="parTrans" cxnId="{E2917620-9785-49AD-BB69-17D2C9D920C1}">
      <dgm:prSet/>
      <dgm:spPr/>
      <dgm:t>
        <a:bodyPr/>
        <a:lstStyle/>
        <a:p>
          <a:endParaRPr lang="en-US"/>
        </a:p>
      </dgm:t>
    </dgm:pt>
    <dgm:pt modelId="{A2103ED7-0AA5-4E80-AAA9-DC9B0BEF9582}" type="sibTrans" cxnId="{E2917620-9785-49AD-BB69-17D2C9D920C1}">
      <dgm:prSet/>
      <dgm:spPr/>
      <dgm:t>
        <a:bodyPr/>
        <a:lstStyle/>
        <a:p>
          <a:endParaRPr lang="en-US"/>
        </a:p>
      </dgm:t>
    </dgm:pt>
    <dgm:pt modelId="{7C25CEA6-47C7-42F2-BE62-259BD7C766FC}" type="pres">
      <dgm:prSet presAssocID="{876D9D14-7466-46C4-9050-15FD1282B6FC}" presName="diagram" presStyleCnt="0">
        <dgm:presLayoutVars>
          <dgm:dir/>
          <dgm:resizeHandles val="exact"/>
        </dgm:presLayoutVars>
      </dgm:prSet>
      <dgm:spPr/>
    </dgm:pt>
    <dgm:pt modelId="{BD6B1B10-1327-48F5-AC24-AEEFE123C9CA}" type="pres">
      <dgm:prSet presAssocID="{4EC83001-C82D-4C4E-BDD0-3B40D673A0EB}" presName="node" presStyleLbl="node1" presStyleIdx="0" presStyleCnt="6">
        <dgm:presLayoutVars>
          <dgm:bulletEnabled val="1"/>
        </dgm:presLayoutVars>
      </dgm:prSet>
      <dgm:spPr/>
    </dgm:pt>
    <dgm:pt modelId="{2ABF60A0-3614-4CB8-BC53-03204F4D19FD}" type="pres">
      <dgm:prSet presAssocID="{BC1AAEDC-C537-434D-80B4-6F457F7349CB}" presName="sibTrans" presStyleCnt="0"/>
      <dgm:spPr/>
    </dgm:pt>
    <dgm:pt modelId="{028A6E2F-D14B-4A14-9431-6210130E825D}" type="pres">
      <dgm:prSet presAssocID="{40159513-B3DD-40A3-BEC5-E0BD093C8409}" presName="node" presStyleLbl="node1" presStyleIdx="1" presStyleCnt="6">
        <dgm:presLayoutVars>
          <dgm:bulletEnabled val="1"/>
        </dgm:presLayoutVars>
      </dgm:prSet>
      <dgm:spPr/>
    </dgm:pt>
    <dgm:pt modelId="{5AA4E69C-C376-4CF6-A6BD-9FF4E056B196}" type="pres">
      <dgm:prSet presAssocID="{F17D736D-A32A-4210-BB6C-2FFB137C4B15}" presName="sibTrans" presStyleCnt="0"/>
      <dgm:spPr/>
    </dgm:pt>
    <dgm:pt modelId="{98FF597B-D661-42CB-BA24-45783589EF22}" type="pres">
      <dgm:prSet presAssocID="{017F83F6-B9A6-415B-86C5-7CAA0072D723}" presName="node" presStyleLbl="node1" presStyleIdx="2" presStyleCnt="6">
        <dgm:presLayoutVars>
          <dgm:bulletEnabled val="1"/>
        </dgm:presLayoutVars>
      </dgm:prSet>
      <dgm:spPr/>
    </dgm:pt>
    <dgm:pt modelId="{E977EB58-0210-4D5A-BEE3-D800A130AE49}" type="pres">
      <dgm:prSet presAssocID="{3E721084-D370-4CB5-922B-5776EC4F2430}" presName="sibTrans" presStyleCnt="0"/>
      <dgm:spPr/>
    </dgm:pt>
    <dgm:pt modelId="{3F22EBBD-111F-47A8-86FE-A58B551B143E}" type="pres">
      <dgm:prSet presAssocID="{2D517375-C20D-47C3-9BA1-A132BDE8308D}" presName="node" presStyleLbl="node1" presStyleIdx="3" presStyleCnt="6">
        <dgm:presLayoutVars>
          <dgm:bulletEnabled val="1"/>
        </dgm:presLayoutVars>
      </dgm:prSet>
      <dgm:spPr/>
    </dgm:pt>
    <dgm:pt modelId="{2BBCFED0-99DF-4CB5-8236-75CA6DD198A5}" type="pres">
      <dgm:prSet presAssocID="{F00248E6-0A08-499D-A626-451EAAD77A4E}" presName="sibTrans" presStyleCnt="0"/>
      <dgm:spPr/>
    </dgm:pt>
    <dgm:pt modelId="{58BDE096-7F7E-47E3-A7BA-B94872F72E6F}" type="pres">
      <dgm:prSet presAssocID="{90CCF5F9-8BB9-458A-A723-D42E2FAAE244}" presName="node" presStyleLbl="node1" presStyleIdx="4" presStyleCnt="6">
        <dgm:presLayoutVars>
          <dgm:bulletEnabled val="1"/>
        </dgm:presLayoutVars>
      </dgm:prSet>
      <dgm:spPr/>
    </dgm:pt>
    <dgm:pt modelId="{3C46FF90-2A51-46B6-A68A-D472EE593339}" type="pres">
      <dgm:prSet presAssocID="{FB157EAD-D97D-410F-9C16-700CCAD75CFE}" presName="sibTrans" presStyleCnt="0"/>
      <dgm:spPr/>
    </dgm:pt>
    <dgm:pt modelId="{D962EBF0-B98B-41FA-B76D-F2907EC80D7F}" type="pres">
      <dgm:prSet presAssocID="{028EF1DF-BBE8-4542-85E4-2517F7199771}" presName="node" presStyleLbl="node1" presStyleIdx="5" presStyleCnt="6">
        <dgm:presLayoutVars>
          <dgm:bulletEnabled val="1"/>
        </dgm:presLayoutVars>
      </dgm:prSet>
      <dgm:spPr/>
    </dgm:pt>
  </dgm:ptLst>
  <dgm:cxnLst>
    <dgm:cxn modelId="{E2917620-9785-49AD-BB69-17D2C9D920C1}" srcId="{876D9D14-7466-46C4-9050-15FD1282B6FC}" destId="{028EF1DF-BBE8-4542-85E4-2517F7199771}" srcOrd="5" destOrd="0" parTransId="{D0643441-0349-4BD8-BD32-B9B502C12A57}" sibTransId="{A2103ED7-0AA5-4E80-AAA9-DC9B0BEF9582}"/>
    <dgm:cxn modelId="{3B87C55E-4D3A-4899-9ADC-545C1936BE4A}" srcId="{876D9D14-7466-46C4-9050-15FD1282B6FC}" destId="{40159513-B3DD-40A3-BEC5-E0BD093C8409}" srcOrd="1" destOrd="0" parTransId="{3A310A6C-5826-4F6C-BCE5-93103B440495}" sibTransId="{F17D736D-A32A-4210-BB6C-2FFB137C4B15}"/>
    <dgm:cxn modelId="{3DEFE14D-8802-4CC1-951A-A34A65192CA9}" srcId="{876D9D14-7466-46C4-9050-15FD1282B6FC}" destId="{90CCF5F9-8BB9-458A-A723-D42E2FAAE244}" srcOrd="4" destOrd="0" parTransId="{F32626C5-F41C-457F-8BD9-955B17A8BCC6}" sibTransId="{FB157EAD-D97D-410F-9C16-700CCAD75CFE}"/>
    <dgm:cxn modelId="{6D592C4E-56C8-46EA-AEAC-37A8C6757F0B}" srcId="{876D9D14-7466-46C4-9050-15FD1282B6FC}" destId="{4EC83001-C82D-4C4E-BDD0-3B40D673A0EB}" srcOrd="0" destOrd="0" parTransId="{07019CD2-8FE2-46D5-80E2-F396349332E1}" sibTransId="{BC1AAEDC-C537-434D-80B4-6F457F7349CB}"/>
    <dgm:cxn modelId="{FA5E8F72-8C44-4D20-ADAC-5C84155238D4}" type="presOf" srcId="{017F83F6-B9A6-415B-86C5-7CAA0072D723}" destId="{98FF597B-D661-42CB-BA24-45783589EF22}" srcOrd="0" destOrd="0" presId="urn:microsoft.com/office/officeart/2005/8/layout/default"/>
    <dgm:cxn modelId="{D670D880-0406-4C92-A1AB-A888DAFE6703}" type="presOf" srcId="{4EC83001-C82D-4C4E-BDD0-3B40D673A0EB}" destId="{BD6B1B10-1327-48F5-AC24-AEEFE123C9CA}" srcOrd="0" destOrd="0" presId="urn:microsoft.com/office/officeart/2005/8/layout/default"/>
    <dgm:cxn modelId="{7E37619F-369F-476A-AF9B-47BA4F2A316A}" type="presOf" srcId="{90CCF5F9-8BB9-458A-A723-D42E2FAAE244}" destId="{58BDE096-7F7E-47E3-A7BA-B94872F72E6F}" srcOrd="0" destOrd="0" presId="urn:microsoft.com/office/officeart/2005/8/layout/default"/>
    <dgm:cxn modelId="{52A189B0-86A3-480C-8B21-16E7A5AE5424}" srcId="{876D9D14-7466-46C4-9050-15FD1282B6FC}" destId="{017F83F6-B9A6-415B-86C5-7CAA0072D723}" srcOrd="2" destOrd="0" parTransId="{AC178CA6-1B8E-4E70-9193-018B25003B68}" sibTransId="{3E721084-D370-4CB5-922B-5776EC4F2430}"/>
    <dgm:cxn modelId="{163518B1-21EE-4E64-B2F2-4DA163BDFBAF}" type="presOf" srcId="{028EF1DF-BBE8-4542-85E4-2517F7199771}" destId="{D962EBF0-B98B-41FA-B76D-F2907EC80D7F}" srcOrd="0" destOrd="0" presId="urn:microsoft.com/office/officeart/2005/8/layout/default"/>
    <dgm:cxn modelId="{131248CE-D39C-4597-ADDF-08A737EEFE92}" type="presOf" srcId="{876D9D14-7466-46C4-9050-15FD1282B6FC}" destId="{7C25CEA6-47C7-42F2-BE62-259BD7C766FC}" srcOrd="0" destOrd="0" presId="urn:microsoft.com/office/officeart/2005/8/layout/default"/>
    <dgm:cxn modelId="{EBF8BDDE-D44E-4FB9-AC25-16C92FC728E1}" srcId="{876D9D14-7466-46C4-9050-15FD1282B6FC}" destId="{2D517375-C20D-47C3-9BA1-A132BDE8308D}" srcOrd="3" destOrd="0" parTransId="{43F27262-8670-4F98-837E-388192AD64BA}" sibTransId="{F00248E6-0A08-499D-A626-451EAAD77A4E}"/>
    <dgm:cxn modelId="{33C9C7E7-9528-4D55-B7A0-EE7FC3CC3DC5}" type="presOf" srcId="{40159513-B3DD-40A3-BEC5-E0BD093C8409}" destId="{028A6E2F-D14B-4A14-9431-6210130E825D}" srcOrd="0" destOrd="0" presId="urn:microsoft.com/office/officeart/2005/8/layout/default"/>
    <dgm:cxn modelId="{9918A2EE-0BE0-40E6-969F-C9B2E87259FA}" type="presOf" srcId="{2D517375-C20D-47C3-9BA1-A132BDE8308D}" destId="{3F22EBBD-111F-47A8-86FE-A58B551B143E}" srcOrd="0" destOrd="0" presId="urn:microsoft.com/office/officeart/2005/8/layout/default"/>
    <dgm:cxn modelId="{A2AE669D-33A8-476B-A006-58A56D111730}" type="presParOf" srcId="{7C25CEA6-47C7-42F2-BE62-259BD7C766FC}" destId="{BD6B1B10-1327-48F5-AC24-AEEFE123C9CA}" srcOrd="0" destOrd="0" presId="urn:microsoft.com/office/officeart/2005/8/layout/default"/>
    <dgm:cxn modelId="{5946226D-86EA-4771-87AF-1919EBF3286E}" type="presParOf" srcId="{7C25CEA6-47C7-42F2-BE62-259BD7C766FC}" destId="{2ABF60A0-3614-4CB8-BC53-03204F4D19FD}" srcOrd="1" destOrd="0" presId="urn:microsoft.com/office/officeart/2005/8/layout/default"/>
    <dgm:cxn modelId="{E697057E-F303-48FE-AE29-D3BB37670671}" type="presParOf" srcId="{7C25CEA6-47C7-42F2-BE62-259BD7C766FC}" destId="{028A6E2F-D14B-4A14-9431-6210130E825D}" srcOrd="2" destOrd="0" presId="urn:microsoft.com/office/officeart/2005/8/layout/default"/>
    <dgm:cxn modelId="{75A30DC1-49ED-42A2-86CF-A9A87ADA6245}" type="presParOf" srcId="{7C25CEA6-47C7-42F2-BE62-259BD7C766FC}" destId="{5AA4E69C-C376-4CF6-A6BD-9FF4E056B196}" srcOrd="3" destOrd="0" presId="urn:microsoft.com/office/officeart/2005/8/layout/default"/>
    <dgm:cxn modelId="{777FF4B1-BCE8-4E04-B1E7-D02AB9FBCEC5}" type="presParOf" srcId="{7C25CEA6-47C7-42F2-BE62-259BD7C766FC}" destId="{98FF597B-D661-42CB-BA24-45783589EF22}" srcOrd="4" destOrd="0" presId="urn:microsoft.com/office/officeart/2005/8/layout/default"/>
    <dgm:cxn modelId="{D0879356-8E5D-4A66-8E67-EC74031C170F}" type="presParOf" srcId="{7C25CEA6-47C7-42F2-BE62-259BD7C766FC}" destId="{E977EB58-0210-4D5A-BEE3-D800A130AE49}" srcOrd="5" destOrd="0" presId="urn:microsoft.com/office/officeart/2005/8/layout/default"/>
    <dgm:cxn modelId="{076943E5-A0A3-401A-931D-837D5C51CF8D}" type="presParOf" srcId="{7C25CEA6-47C7-42F2-BE62-259BD7C766FC}" destId="{3F22EBBD-111F-47A8-86FE-A58B551B143E}" srcOrd="6" destOrd="0" presId="urn:microsoft.com/office/officeart/2005/8/layout/default"/>
    <dgm:cxn modelId="{87E62B42-6AE0-46DE-8C92-F9987D0364B0}" type="presParOf" srcId="{7C25CEA6-47C7-42F2-BE62-259BD7C766FC}" destId="{2BBCFED0-99DF-4CB5-8236-75CA6DD198A5}" srcOrd="7" destOrd="0" presId="urn:microsoft.com/office/officeart/2005/8/layout/default"/>
    <dgm:cxn modelId="{500B71CC-DDD5-47B9-8F88-DC6E77ED3467}" type="presParOf" srcId="{7C25CEA6-47C7-42F2-BE62-259BD7C766FC}" destId="{58BDE096-7F7E-47E3-A7BA-B94872F72E6F}" srcOrd="8" destOrd="0" presId="urn:microsoft.com/office/officeart/2005/8/layout/default"/>
    <dgm:cxn modelId="{4986FA23-C8DC-46B9-80E6-37C99B63F286}" type="presParOf" srcId="{7C25CEA6-47C7-42F2-BE62-259BD7C766FC}" destId="{3C46FF90-2A51-46B6-A68A-D472EE593339}" srcOrd="9" destOrd="0" presId="urn:microsoft.com/office/officeart/2005/8/layout/default"/>
    <dgm:cxn modelId="{8C33C2A5-96AC-4228-8B91-437C1E497C38}" type="presParOf" srcId="{7C25CEA6-47C7-42F2-BE62-259BD7C766FC}" destId="{D962EBF0-B98B-41FA-B76D-F2907EC80D7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3086B4-5ED8-4751-B017-085E10BC49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AF92D23-7FB9-404C-B0D8-90D7AF6B615C}">
      <dgm:prSet phldrT="[Text]" custT="1"/>
      <dgm:spPr>
        <a:solidFill>
          <a:schemeClr val="accent1">
            <a:lumMod val="75000"/>
          </a:schemeClr>
        </a:solidFill>
      </dgm:spPr>
      <dgm:t>
        <a:bodyPr/>
        <a:lstStyle/>
        <a:p>
          <a:r>
            <a:rPr lang="en-US" sz="1800" dirty="0">
              <a:solidFill>
                <a:schemeClr val="accent4"/>
              </a:solidFill>
            </a:rPr>
            <a:t>Grief </a:t>
          </a:r>
          <a:r>
            <a:rPr lang="en-US" sz="1800" dirty="0"/>
            <a:t>is what you feel </a:t>
          </a:r>
        </a:p>
      </dgm:t>
    </dgm:pt>
    <dgm:pt modelId="{1C2F5227-7E0A-4E4D-89E8-0DECF6189322}" type="parTrans" cxnId="{0B69A872-6094-4A8C-83B8-CCA85271C0E0}">
      <dgm:prSet/>
      <dgm:spPr/>
      <dgm:t>
        <a:bodyPr/>
        <a:lstStyle/>
        <a:p>
          <a:endParaRPr lang="en-US"/>
        </a:p>
      </dgm:t>
    </dgm:pt>
    <dgm:pt modelId="{D321B6C4-5CD9-4852-A1A0-988242B0F0EB}" type="sibTrans" cxnId="{0B69A872-6094-4A8C-83B8-CCA85271C0E0}">
      <dgm:prSet/>
      <dgm:spPr/>
      <dgm:t>
        <a:bodyPr/>
        <a:lstStyle/>
        <a:p>
          <a:endParaRPr lang="en-US"/>
        </a:p>
      </dgm:t>
    </dgm:pt>
    <dgm:pt modelId="{52C61904-8D3D-4179-BD54-FB93759F3C74}">
      <dgm:prSet phldrT="[Text]" custT="1"/>
      <dgm:spPr>
        <a:solidFill>
          <a:srgbClr val="FFC000"/>
        </a:solidFill>
      </dgm:spPr>
      <dgm:t>
        <a:bodyPr/>
        <a:lstStyle/>
        <a:p>
          <a:r>
            <a:rPr lang="en-US" sz="1800" dirty="0">
              <a:solidFill>
                <a:srgbClr val="0070C0"/>
              </a:solidFill>
              <a:latin typeface="+mn-lt"/>
            </a:rPr>
            <a:t>Mourning</a:t>
          </a:r>
          <a:r>
            <a:rPr lang="en-US" sz="1800" dirty="0">
              <a:latin typeface="+mn-lt"/>
            </a:rPr>
            <a:t> is what you do.</a:t>
          </a:r>
        </a:p>
      </dgm:t>
    </dgm:pt>
    <dgm:pt modelId="{22852DC5-8E5B-41DF-814B-946F694C7BA3}" type="parTrans" cxnId="{17C17E4C-F787-464A-9361-A98149BE7ACC}">
      <dgm:prSet/>
      <dgm:spPr/>
      <dgm:t>
        <a:bodyPr/>
        <a:lstStyle/>
        <a:p>
          <a:endParaRPr lang="en-US"/>
        </a:p>
      </dgm:t>
    </dgm:pt>
    <dgm:pt modelId="{410F88A3-0367-4DEC-9B78-383FF272DA94}" type="sibTrans" cxnId="{17C17E4C-F787-464A-9361-A98149BE7ACC}">
      <dgm:prSet/>
      <dgm:spPr/>
      <dgm:t>
        <a:bodyPr/>
        <a:lstStyle/>
        <a:p>
          <a:endParaRPr lang="en-US"/>
        </a:p>
      </dgm:t>
    </dgm:pt>
    <dgm:pt modelId="{41CBCA71-2DC0-48D1-A937-B085C9A65F3A}">
      <dgm:prSet phldrT="[Text]" custT="1"/>
      <dgm:spPr>
        <a:solidFill>
          <a:schemeClr val="accent3">
            <a:lumMod val="75000"/>
          </a:schemeClr>
        </a:solidFill>
      </dgm:spPr>
      <dgm:t>
        <a:bodyPr/>
        <a:lstStyle/>
        <a:p>
          <a:r>
            <a:rPr lang="en-US" sz="1800" dirty="0">
              <a:solidFill>
                <a:srgbClr val="FFFF00"/>
              </a:solidFill>
            </a:rPr>
            <a:t>Loss </a:t>
          </a:r>
          <a:r>
            <a:rPr lang="en-US" sz="1800" dirty="0"/>
            <a:t>is always personal and specific</a:t>
          </a:r>
        </a:p>
      </dgm:t>
    </dgm:pt>
    <dgm:pt modelId="{9AE4B8AF-3B36-4D25-9658-A28D5468A9DD}" type="parTrans" cxnId="{EA13B55C-5BB4-4936-981E-552688D7D0D5}">
      <dgm:prSet/>
      <dgm:spPr/>
      <dgm:t>
        <a:bodyPr/>
        <a:lstStyle/>
        <a:p>
          <a:endParaRPr lang="en-US"/>
        </a:p>
      </dgm:t>
    </dgm:pt>
    <dgm:pt modelId="{75BB9157-B3EE-4DB3-AE0A-4EB603118304}" type="sibTrans" cxnId="{EA13B55C-5BB4-4936-981E-552688D7D0D5}">
      <dgm:prSet/>
      <dgm:spPr/>
      <dgm:t>
        <a:bodyPr/>
        <a:lstStyle/>
        <a:p>
          <a:endParaRPr lang="en-US"/>
        </a:p>
      </dgm:t>
    </dgm:pt>
    <dgm:pt modelId="{32FF2FC8-973B-41DF-A06A-F03869DEB682}">
      <dgm:prSet phldrT="[Text]" custT="1"/>
      <dgm:spPr>
        <a:solidFill>
          <a:schemeClr val="accent4"/>
        </a:solidFill>
      </dgm:spPr>
      <dgm:t>
        <a:bodyPr/>
        <a:lstStyle/>
        <a:p>
          <a:r>
            <a:rPr lang="en-US" sz="1800" dirty="0">
              <a:solidFill>
                <a:srgbClr val="C00000"/>
              </a:solidFill>
            </a:rPr>
            <a:t>Bereavement</a:t>
          </a:r>
          <a:r>
            <a:rPr lang="en-US" sz="1800" dirty="0"/>
            <a:t> is what happens to you.</a:t>
          </a:r>
        </a:p>
      </dgm:t>
    </dgm:pt>
    <dgm:pt modelId="{53145A4F-65C5-466D-BB93-C083BE67DADC}" type="parTrans" cxnId="{DE4A77DC-EE9B-4FC4-BDCD-C8A6A37FF269}">
      <dgm:prSet/>
      <dgm:spPr/>
      <dgm:t>
        <a:bodyPr/>
        <a:lstStyle/>
        <a:p>
          <a:endParaRPr lang="en-US"/>
        </a:p>
      </dgm:t>
    </dgm:pt>
    <dgm:pt modelId="{9EB50C3C-6B46-429C-BDFD-725E5BED7CAC}" type="sibTrans" cxnId="{DE4A77DC-EE9B-4FC4-BDCD-C8A6A37FF269}">
      <dgm:prSet/>
      <dgm:spPr/>
      <dgm:t>
        <a:bodyPr/>
        <a:lstStyle/>
        <a:p>
          <a:endParaRPr lang="en-US"/>
        </a:p>
      </dgm:t>
    </dgm:pt>
    <dgm:pt modelId="{43C41177-0804-4773-893F-55A593EE5D85}" type="pres">
      <dgm:prSet presAssocID="{433086B4-5ED8-4751-B017-085E10BC4912}" presName="Name0" presStyleCnt="0">
        <dgm:presLayoutVars>
          <dgm:dir/>
          <dgm:resizeHandles val="exact"/>
        </dgm:presLayoutVars>
      </dgm:prSet>
      <dgm:spPr/>
    </dgm:pt>
    <dgm:pt modelId="{CB6239A7-DA7B-4B6F-9398-97DBD3ECC4B3}" type="pres">
      <dgm:prSet presAssocID="{433086B4-5ED8-4751-B017-085E10BC4912}" presName="cycle" presStyleCnt="0"/>
      <dgm:spPr/>
    </dgm:pt>
    <dgm:pt modelId="{65D0CEE2-85BD-4CC9-A2C7-51EA3148E656}" type="pres">
      <dgm:prSet presAssocID="{CAF92D23-7FB9-404C-B0D8-90D7AF6B615C}" presName="nodeFirstNode" presStyleLbl="node1" presStyleIdx="0" presStyleCnt="4">
        <dgm:presLayoutVars>
          <dgm:bulletEnabled val="1"/>
        </dgm:presLayoutVars>
      </dgm:prSet>
      <dgm:spPr/>
    </dgm:pt>
    <dgm:pt modelId="{FC987804-B96E-4441-AF62-AB04BE4C0C28}" type="pres">
      <dgm:prSet presAssocID="{D321B6C4-5CD9-4852-A1A0-988242B0F0EB}" presName="sibTransFirstNode" presStyleLbl="bgShp" presStyleIdx="0" presStyleCnt="1"/>
      <dgm:spPr/>
    </dgm:pt>
    <dgm:pt modelId="{0499E525-DDF1-4C98-8558-40DCB0B6EA56}" type="pres">
      <dgm:prSet presAssocID="{52C61904-8D3D-4179-BD54-FB93759F3C74}" presName="nodeFollowingNodes" presStyleLbl="node1" presStyleIdx="1" presStyleCnt="4">
        <dgm:presLayoutVars>
          <dgm:bulletEnabled val="1"/>
        </dgm:presLayoutVars>
      </dgm:prSet>
      <dgm:spPr/>
    </dgm:pt>
    <dgm:pt modelId="{08E8CB00-C8CA-48E9-A533-9219EBD95808}" type="pres">
      <dgm:prSet presAssocID="{41CBCA71-2DC0-48D1-A937-B085C9A65F3A}" presName="nodeFollowingNodes" presStyleLbl="node1" presStyleIdx="2" presStyleCnt="4">
        <dgm:presLayoutVars>
          <dgm:bulletEnabled val="1"/>
        </dgm:presLayoutVars>
      </dgm:prSet>
      <dgm:spPr/>
    </dgm:pt>
    <dgm:pt modelId="{D6710810-7F14-4BBC-B0DD-91A1345754FE}" type="pres">
      <dgm:prSet presAssocID="{32FF2FC8-973B-41DF-A06A-F03869DEB682}" presName="nodeFollowingNodes" presStyleLbl="node1" presStyleIdx="3" presStyleCnt="4">
        <dgm:presLayoutVars>
          <dgm:bulletEnabled val="1"/>
        </dgm:presLayoutVars>
      </dgm:prSet>
      <dgm:spPr/>
    </dgm:pt>
  </dgm:ptLst>
  <dgm:cxnLst>
    <dgm:cxn modelId="{3763471B-0D0E-477A-BC46-35DE85EBE072}" type="presOf" srcId="{32FF2FC8-973B-41DF-A06A-F03869DEB682}" destId="{D6710810-7F14-4BBC-B0DD-91A1345754FE}" srcOrd="0" destOrd="0" presId="urn:microsoft.com/office/officeart/2005/8/layout/cycle3"/>
    <dgm:cxn modelId="{EA13B55C-5BB4-4936-981E-552688D7D0D5}" srcId="{433086B4-5ED8-4751-B017-085E10BC4912}" destId="{41CBCA71-2DC0-48D1-A937-B085C9A65F3A}" srcOrd="2" destOrd="0" parTransId="{9AE4B8AF-3B36-4D25-9658-A28D5468A9DD}" sibTransId="{75BB9157-B3EE-4DB3-AE0A-4EB603118304}"/>
    <dgm:cxn modelId="{17C17E4C-F787-464A-9361-A98149BE7ACC}" srcId="{433086B4-5ED8-4751-B017-085E10BC4912}" destId="{52C61904-8D3D-4179-BD54-FB93759F3C74}" srcOrd="1" destOrd="0" parTransId="{22852DC5-8E5B-41DF-814B-946F694C7BA3}" sibTransId="{410F88A3-0367-4DEC-9B78-383FF272DA94}"/>
    <dgm:cxn modelId="{0B69A872-6094-4A8C-83B8-CCA85271C0E0}" srcId="{433086B4-5ED8-4751-B017-085E10BC4912}" destId="{CAF92D23-7FB9-404C-B0D8-90D7AF6B615C}" srcOrd="0" destOrd="0" parTransId="{1C2F5227-7E0A-4E4D-89E8-0DECF6189322}" sibTransId="{D321B6C4-5CD9-4852-A1A0-988242B0F0EB}"/>
    <dgm:cxn modelId="{1B84EF74-6391-498A-BFD8-15A7CFC99474}" type="presOf" srcId="{41CBCA71-2DC0-48D1-A937-B085C9A65F3A}" destId="{08E8CB00-C8CA-48E9-A533-9219EBD95808}" srcOrd="0" destOrd="0" presId="urn:microsoft.com/office/officeart/2005/8/layout/cycle3"/>
    <dgm:cxn modelId="{C06C6B85-AD66-4438-8EDC-5C4ED596C429}" type="presOf" srcId="{D321B6C4-5CD9-4852-A1A0-988242B0F0EB}" destId="{FC987804-B96E-4441-AF62-AB04BE4C0C28}" srcOrd="0" destOrd="0" presId="urn:microsoft.com/office/officeart/2005/8/layout/cycle3"/>
    <dgm:cxn modelId="{EEA94096-AC03-497F-869B-CF7169E4912F}" type="presOf" srcId="{52C61904-8D3D-4179-BD54-FB93759F3C74}" destId="{0499E525-DDF1-4C98-8558-40DCB0B6EA56}" srcOrd="0" destOrd="0" presId="urn:microsoft.com/office/officeart/2005/8/layout/cycle3"/>
    <dgm:cxn modelId="{DE4A77DC-EE9B-4FC4-BDCD-C8A6A37FF269}" srcId="{433086B4-5ED8-4751-B017-085E10BC4912}" destId="{32FF2FC8-973B-41DF-A06A-F03869DEB682}" srcOrd="3" destOrd="0" parTransId="{53145A4F-65C5-466D-BB93-C083BE67DADC}" sibTransId="{9EB50C3C-6B46-429C-BDFD-725E5BED7CAC}"/>
    <dgm:cxn modelId="{8C34BEE7-060D-4625-99A9-9DADCBFBA7EF}" type="presOf" srcId="{433086B4-5ED8-4751-B017-085E10BC4912}" destId="{43C41177-0804-4773-893F-55A593EE5D85}" srcOrd="0" destOrd="0" presId="urn:microsoft.com/office/officeart/2005/8/layout/cycle3"/>
    <dgm:cxn modelId="{C1FC6CF1-7321-4E39-B6CA-7C9090CF7C04}" type="presOf" srcId="{CAF92D23-7FB9-404C-B0D8-90D7AF6B615C}" destId="{65D0CEE2-85BD-4CC9-A2C7-51EA3148E656}" srcOrd="0" destOrd="0" presId="urn:microsoft.com/office/officeart/2005/8/layout/cycle3"/>
    <dgm:cxn modelId="{D3C6AA05-C4F0-40D5-A427-D8A8F79E91C1}" type="presParOf" srcId="{43C41177-0804-4773-893F-55A593EE5D85}" destId="{CB6239A7-DA7B-4B6F-9398-97DBD3ECC4B3}" srcOrd="0" destOrd="0" presId="urn:microsoft.com/office/officeart/2005/8/layout/cycle3"/>
    <dgm:cxn modelId="{0426A8E1-A40B-4D75-8B4E-963133440187}" type="presParOf" srcId="{CB6239A7-DA7B-4B6F-9398-97DBD3ECC4B3}" destId="{65D0CEE2-85BD-4CC9-A2C7-51EA3148E656}" srcOrd="0" destOrd="0" presId="urn:microsoft.com/office/officeart/2005/8/layout/cycle3"/>
    <dgm:cxn modelId="{7DC56D79-A872-45D9-A9EF-28CD39D78F38}" type="presParOf" srcId="{CB6239A7-DA7B-4B6F-9398-97DBD3ECC4B3}" destId="{FC987804-B96E-4441-AF62-AB04BE4C0C28}" srcOrd="1" destOrd="0" presId="urn:microsoft.com/office/officeart/2005/8/layout/cycle3"/>
    <dgm:cxn modelId="{F7CA3A9E-584B-4916-B12F-48442B23D638}" type="presParOf" srcId="{CB6239A7-DA7B-4B6F-9398-97DBD3ECC4B3}" destId="{0499E525-DDF1-4C98-8558-40DCB0B6EA56}" srcOrd="2" destOrd="0" presId="urn:microsoft.com/office/officeart/2005/8/layout/cycle3"/>
    <dgm:cxn modelId="{46993F6D-436E-40CA-93A6-6EF4A5166191}" type="presParOf" srcId="{CB6239A7-DA7B-4B6F-9398-97DBD3ECC4B3}" destId="{08E8CB00-C8CA-48E9-A533-9219EBD95808}" srcOrd="3" destOrd="0" presId="urn:microsoft.com/office/officeart/2005/8/layout/cycle3"/>
    <dgm:cxn modelId="{FDCBB56A-4E3A-4F59-8B51-5BEA608A7AC4}" type="presParOf" srcId="{CB6239A7-DA7B-4B6F-9398-97DBD3ECC4B3}" destId="{D6710810-7F14-4BBC-B0DD-91A1345754FE}"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8B501-6612-49EB-A4D9-27978C4F7A09}"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F8482433-FE44-48F7-BD6D-DD2A59F16A4E}">
      <dgm:prSet/>
      <dgm:spPr/>
      <dgm:t>
        <a:bodyPr/>
        <a:lstStyle/>
        <a:p>
          <a:pPr>
            <a:lnSpc>
              <a:spcPct val="100000"/>
            </a:lnSpc>
            <a:defRPr b="1"/>
          </a:pPr>
          <a:r>
            <a:rPr lang="en-US" dirty="0"/>
            <a:t>External Demands</a:t>
          </a:r>
        </a:p>
      </dgm:t>
    </dgm:pt>
    <dgm:pt modelId="{5163EE88-BD06-4467-833D-16473E05F8E3}" type="parTrans" cxnId="{6D0A4492-7BDE-4CF8-AD19-2A3877F0AFD0}">
      <dgm:prSet/>
      <dgm:spPr/>
      <dgm:t>
        <a:bodyPr/>
        <a:lstStyle/>
        <a:p>
          <a:endParaRPr lang="en-US"/>
        </a:p>
      </dgm:t>
    </dgm:pt>
    <dgm:pt modelId="{34ADBC29-C50F-41A1-A0FC-519314CBBF2A}" type="sibTrans" cxnId="{6D0A4492-7BDE-4CF8-AD19-2A3877F0AFD0}">
      <dgm:prSet/>
      <dgm:spPr/>
      <dgm:t>
        <a:bodyPr/>
        <a:lstStyle/>
        <a:p>
          <a:endParaRPr lang="en-US"/>
        </a:p>
      </dgm:t>
    </dgm:pt>
    <dgm:pt modelId="{F6CCD8EF-703E-41FF-891D-2F032B3FD9F6}">
      <dgm:prSet/>
      <dgm:spPr/>
      <dgm:t>
        <a:bodyPr/>
        <a:lstStyle/>
        <a:p>
          <a:pPr>
            <a:lnSpc>
              <a:spcPct val="100000"/>
            </a:lnSpc>
          </a:pPr>
          <a:r>
            <a:rPr lang="en-US" dirty="0"/>
            <a:t>Job Stress, especially demands and criticism from parishioners</a:t>
          </a:r>
        </a:p>
      </dgm:t>
    </dgm:pt>
    <dgm:pt modelId="{F6D8700A-D90B-4C32-92A4-91E080FF5CD1}" type="parTrans" cxnId="{CC5DE980-A304-4968-A4D5-4C9919D211F6}">
      <dgm:prSet/>
      <dgm:spPr/>
      <dgm:t>
        <a:bodyPr/>
        <a:lstStyle/>
        <a:p>
          <a:endParaRPr lang="en-US"/>
        </a:p>
      </dgm:t>
    </dgm:pt>
    <dgm:pt modelId="{DAE1F105-1948-432E-A245-A6B768B650ED}" type="sibTrans" cxnId="{CC5DE980-A304-4968-A4D5-4C9919D211F6}">
      <dgm:prSet/>
      <dgm:spPr/>
      <dgm:t>
        <a:bodyPr/>
        <a:lstStyle/>
        <a:p>
          <a:endParaRPr lang="en-US"/>
        </a:p>
      </dgm:t>
    </dgm:pt>
    <dgm:pt modelId="{F4270B0C-F8DB-4216-876B-3CAB108CCB27}">
      <dgm:prSet/>
      <dgm:spPr/>
      <dgm:t>
        <a:bodyPr/>
        <a:lstStyle/>
        <a:p>
          <a:pPr>
            <a:lnSpc>
              <a:spcPct val="100000"/>
            </a:lnSpc>
          </a:pPr>
          <a:r>
            <a:rPr lang="en-US" dirty="0"/>
            <a:t>Life unpredictability</a:t>
          </a:r>
        </a:p>
      </dgm:t>
    </dgm:pt>
    <dgm:pt modelId="{2E3356D1-3DF1-40C7-A89D-198D91227AE0}" type="parTrans" cxnId="{B2A700DA-45D5-4282-AC61-7B75751EBB85}">
      <dgm:prSet/>
      <dgm:spPr/>
      <dgm:t>
        <a:bodyPr/>
        <a:lstStyle/>
        <a:p>
          <a:endParaRPr lang="en-US"/>
        </a:p>
      </dgm:t>
    </dgm:pt>
    <dgm:pt modelId="{42267FAF-26B7-4E74-B596-50383E68AB44}" type="sibTrans" cxnId="{B2A700DA-45D5-4282-AC61-7B75751EBB85}">
      <dgm:prSet/>
      <dgm:spPr/>
      <dgm:t>
        <a:bodyPr/>
        <a:lstStyle/>
        <a:p>
          <a:endParaRPr lang="en-US"/>
        </a:p>
      </dgm:t>
    </dgm:pt>
    <dgm:pt modelId="{9E04B9DD-8047-4C11-BD51-DD2DAD774C58}">
      <dgm:prSet/>
      <dgm:spPr/>
      <dgm:t>
        <a:bodyPr/>
        <a:lstStyle/>
        <a:p>
          <a:pPr>
            <a:lnSpc>
              <a:spcPct val="100000"/>
            </a:lnSpc>
          </a:pPr>
          <a:r>
            <a:rPr lang="en-US" dirty="0"/>
            <a:t>Social Isolation</a:t>
          </a:r>
        </a:p>
      </dgm:t>
    </dgm:pt>
    <dgm:pt modelId="{FE128340-6270-4C2D-92B7-262F666671B1}" type="parTrans" cxnId="{632CCD45-65CF-4DAC-82DE-1DFDE7F7F33E}">
      <dgm:prSet/>
      <dgm:spPr/>
      <dgm:t>
        <a:bodyPr/>
        <a:lstStyle/>
        <a:p>
          <a:endParaRPr lang="en-US"/>
        </a:p>
      </dgm:t>
    </dgm:pt>
    <dgm:pt modelId="{4FB691A1-4A3F-4A34-A875-6978A016AD16}" type="sibTrans" cxnId="{632CCD45-65CF-4DAC-82DE-1DFDE7F7F33E}">
      <dgm:prSet/>
      <dgm:spPr/>
      <dgm:t>
        <a:bodyPr/>
        <a:lstStyle/>
        <a:p>
          <a:endParaRPr lang="en-US"/>
        </a:p>
      </dgm:t>
    </dgm:pt>
    <dgm:pt modelId="{1266EE13-3A3F-4490-A3DE-4AEFE409C664}">
      <dgm:prSet/>
      <dgm:spPr/>
      <dgm:t>
        <a:bodyPr/>
        <a:lstStyle/>
        <a:p>
          <a:pPr>
            <a:lnSpc>
              <a:spcPct val="100000"/>
            </a:lnSpc>
            <a:defRPr b="1"/>
          </a:pPr>
          <a:r>
            <a:rPr lang="en-US" dirty="0"/>
            <a:t>Internal Demands</a:t>
          </a:r>
        </a:p>
      </dgm:t>
    </dgm:pt>
    <dgm:pt modelId="{9EF560F0-BF1D-4F6E-91D6-027F66ED0782}" type="parTrans" cxnId="{C3904664-7D48-4148-A7C6-296FEF3B452C}">
      <dgm:prSet/>
      <dgm:spPr/>
      <dgm:t>
        <a:bodyPr/>
        <a:lstStyle/>
        <a:p>
          <a:endParaRPr lang="en-US"/>
        </a:p>
      </dgm:t>
    </dgm:pt>
    <dgm:pt modelId="{DB789011-9A3E-4609-85FD-A618C3B71BD2}" type="sibTrans" cxnId="{C3904664-7D48-4148-A7C6-296FEF3B452C}">
      <dgm:prSet/>
      <dgm:spPr/>
      <dgm:t>
        <a:bodyPr/>
        <a:lstStyle/>
        <a:p>
          <a:endParaRPr lang="en-US"/>
        </a:p>
      </dgm:t>
    </dgm:pt>
    <dgm:pt modelId="{06538644-2C84-4B6A-AE90-607047CA0829}">
      <dgm:prSet/>
      <dgm:spPr/>
      <dgm:t>
        <a:bodyPr/>
        <a:lstStyle/>
        <a:p>
          <a:pPr>
            <a:lnSpc>
              <a:spcPct val="100000"/>
            </a:lnSpc>
          </a:pPr>
          <a:r>
            <a:rPr lang="en-US" dirty="0"/>
            <a:t>Feeling guilty about not working enough </a:t>
          </a:r>
        </a:p>
      </dgm:t>
    </dgm:pt>
    <dgm:pt modelId="{45175CC9-9DEE-4BF8-9DCB-EADC7362884B}" type="parTrans" cxnId="{9F07253F-B42A-4C01-BC4C-73DFC274FC07}">
      <dgm:prSet/>
      <dgm:spPr/>
      <dgm:t>
        <a:bodyPr/>
        <a:lstStyle/>
        <a:p>
          <a:endParaRPr lang="en-US"/>
        </a:p>
      </dgm:t>
    </dgm:pt>
    <dgm:pt modelId="{EA70FB23-A3F1-493F-BD2B-F659ECADB481}" type="sibTrans" cxnId="{9F07253F-B42A-4C01-BC4C-73DFC274FC07}">
      <dgm:prSet/>
      <dgm:spPr/>
      <dgm:t>
        <a:bodyPr/>
        <a:lstStyle/>
        <a:p>
          <a:endParaRPr lang="en-US"/>
        </a:p>
      </dgm:t>
    </dgm:pt>
    <dgm:pt modelId="{C8063ED1-0D76-4C19-AF85-8385F31C236A}">
      <dgm:prSet/>
      <dgm:spPr/>
      <dgm:t>
        <a:bodyPr/>
        <a:lstStyle/>
        <a:p>
          <a:pPr>
            <a:lnSpc>
              <a:spcPct val="100000"/>
            </a:lnSpc>
          </a:pPr>
          <a:r>
            <a:rPr lang="en-US" dirty="0"/>
            <a:t>Doubting one’s call</a:t>
          </a:r>
        </a:p>
      </dgm:t>
    </dgm:pt>
    <dgm:pt modelId="{0D8A931D-F001-405D-8553-C57C7D0836F1}" type="parTrans" cxnId="{D3C968BA-136B-4266-9570-686542DBE590}">
      <dgm:prSet/>
      <dgm:spPr/>
      <dgm:t>
        <a:bodyPr/>
        <a:lstStyle/>
        <a:p>
          <a:endParaRPr lang="en-US"/>
        </a:p>
      </dgm:t>
    </dgm:pt>
    <dgm:pt modelId="{9ED95B88-1E0E-4166-8392-1D3837502614}" type="sibTrans" cxnId="{D3C968BA-136B-4266-9570-686542DBE590}">
      <dgm:prSet/>
      <dgm:spPr/>
      <dgm:t>
        <a:bodyPr/>
        <a:lstStyle/>
        <a:p>
          <a:endParaRPr lang="en-US"/>
        </a:p>
      </dgm:t>
    </dgm:pt>
    <dgm:pt modelId="{FAF0AF9E-5F71-4000-8B57-6FEEF8AB2F8E}" type="pres">
      <dgm:prSet presAssocID="{9808B501-6612-49EB-A4D9-27978C4F7A09}" presName="root" presStyleCnt="0">
        <dgm:presLayoutVars>
          <dgm:dir/>
          <dgm:resizeHandles val="exact"/>
        </dgm:presLayoutVars>
      </dgm:prSet>
      <dgm:spPr/>
    </dgm:pt>
    <dgm:pt modelId="{DF3F1089-396A-4D18-8AB6-69ACE7720E55}" type="pres">
      <dgm:prSet presAssocID="{F8482433-FE44-48F7-BD6D-DD2A59F16A4E}" presName="compNode" presStyleCnt="0"/>
      <dgm:spPr/>
    </dgm:pt>
    <dgm:pt modelId="{C398241D-91B1-4559-A634-1F19DB77622A}" type="pres">
      <dgm:prSet presAssocID="{F8482433-FE44-48F7-BD6D-DD2A59F16A4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F618AEA3-D851-48C3-BF9F-775E2EEA6BD2}" type="pres">
      <dgm:prSet presAssocID="{F8482433-FE44-48F7-BD6D-DD2A59F16A4E}" presName="iconSpace" presStyleCnt="0"/>
      <dgm:spPr/>
    </dgm:pt>
    <dgm:pt modelId="{19CFE200-7E83-46B7-A5F3-289E4872B34F}" type="pres">
      <dgm:prSet presAssocID="{F8482433-FE44-48F7-BD6D-DD2A59F16A4E}" presName="parTx" presStyleLbl="revTx" presStyleIdx="0" presStyleCnt="4">
        <dgm:presLayoutVars>
          <dgm:chMax val="0"/>
          <dgm:chPref val="0"/>
        </dgm:presLayoutVars>
      </dgm:prSet>
      <dgm:spPr/>
    </dgm:pt>
    <dgm:pt modelId="{CD73D88A-7674-4B27-B1C0-C5B872278D46}" type="pres">
      <dgm:prSet presAssocID="{F8482433-FE44-48F7-BD6D-DD2A59F16A4E}" presName="txSpace" presStyleCnt="0"/>
      <dgm:spPr/>
    </dgm:pt>
    <dgm:pt modelId="{377489BC-A420-4C50-A111-419193ABAC1D}" type="pres">
      <dgm:prSet presAssocID="{F8482433-FE44-48F7-BD6D-DD2A59F16A4E}" presName="desTx" presStyleLbl="revTx" presStyleIdx="1" presStyleCnt="4">
        <dgm:presLayoutVars/>
      </dgm:prSet>
      <dgm:spPr/>
    </dgm:pt>
    <dgm:pt modelId="{B6C76FC1-C2F5-47EB-93F5-61B12D7B6575}" type="pres">
      <dgm:prSet presAssocID="{34ADBC29-C50F-41A1-A0FC-519314CBBF2A}" presName="sibTrans" presStyleCnt="0"/>
      <dgm:spPr/>
    </dgm:pt>
    <dgm:pt modelId="{E65520D3-62D0-404B-A55B-1867A1432D9C}" type="pres">
      <dgm:prSet presAssocID="{1266EE13-3A3F-4490-A3DE-4AEFE409C664}" presName="compNode" presStyleCnt="0"/>
      <dgm:spPr/>
    </dgm:pt>
    <dgm:pt modelId="{82DAB406-4453-494C-8309-4566A5919E16}" type="pres">
      <dgm:prSet presAssocID="{1266EE13-3A3F-4490-A3DE-4AEFE409C6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gry Face with No Fill"/>
        </a:ext>
      </dgm:extLst>
    </dgm:pt>
    <dgm:pt modelId="{50790C68-63A6-4C8C-B749-89D91C41E187}" type="pres">
      <dgm:prSet presAssocID="{1266EE13-3A3F-4490-A3DE-4AEFE409C664}" presName="iconSpace" presStyleCnt="0"/>
      <dgm:spPr/>
    </dgm:pt>
    <dgm:pt modelId="{838332C7-94F9-4B0D-82AE-922C5BCC6CC8}" type="pres">
      <dgm:prSet presAssocID="{1266EE13-3A3F-4490-A3DE-4AEFE409C664}" presName="parTx" presStyleLbl="revTx" presStyleIdx="2" presStyleCnt="4">
        <dgm:presLayoutVars>
          <dgm:chMax val="0"/>
          <dgm:chPref val="0"/>
        </dgm:presLayoutVars>
      </dgm:prSet>
      <dgm:spPr/>
    </dgm:pt>
    <dgm:pt modelId="{3FEF6AB5-145B-4425-95D6-5D5C72440FCC}" type="pres">
      <dgm:prSet presAssocID="{1266EE13-3A3F-4490-A3DE-4AEFE409C664}" presName="txSpace" presStyleCnt="0"/>
      <dgm:spPr/>
    </dgm:pt>
    <dgm:pt modelId="{FF5573AE-927B-4277-AAC8-2E567871947D}" type="pres">
      <dgm:prSet presAssocID="{1266EE13-3A3F-4490-A3DE-4AEFE409C664}" presName="desTx" presStyleLbl="revTx" presStyleIdx="3" presStyleCnt="4">
        <dgm:presLayoutVars/>
      </dgm:prSet>
      <dgm:spPr/>
    </dgm:pt>
  </dgm:ptLst>
  <dgm:cxnLst>
    <dgm:cxn modelId="{9F07253F-B42A-4C01-BC4C-73DFC274FC07}" srcId="{1266EE13-3A3F-4490-A3DE-4AEFE409C664}" destId="{06538644-2C84-4B6A-AE90-607047CA0829}" srcOrd="0" destOrd="0" parTransId="{45175CC9-9DEE-4BF8-9DCB-EADC7362884B}" sibTransId="{EA70FB23-A3F1-493F-BD2B-F659ECADB481}"/>
    <dgm:cxn modelId="{36E13D62-7807-44F5-A4C3-5346572FE5DA}" type="presOf" srcId="{F8482433-FE44-48F7-BD6D-DD2A59F16A4E}" destId="{19CFE200-7E83-46B7-A5F3-289E4872B34F}" srcOrd="0" destOrd="0" presId="urn:microsoft.com/office/officeart/2018/2/layout/IconLabelDescriptionList"/>
    <dgm:cxn modelId="{7F9A6842-EBB7-42E5-8A5F-F11F8983DD26}" type="presOf" srcId="{1266EE13-3A3F-4490-A3DE-4AEFE409C664}" destId="{838332C7-94F9-4B0D-82AE-922C5BCC6CC8}" srcOrd="0" destOrd="0" presId="urn:microsoft.com/office/officeart/2018/2/layout/IconLabelDescriptionList"/>
    <dgm:cxn modelId="{C3904664-7D48-4148-A7C6-296FEF3B452C}" srcId="{9808B501-6612-49EB-A4D9-27978C4F7A09}" destId="{1266EE13-3A3F-4490-A3DE-4AEFE409C664}" srcOrd="1" destOrd="0" parTransId="{9EF560F0-BF1D-4F6E-91D6-027F66ED0782}" sibTransId="{DB789011-9A3E-4609-85FD-A618C3B71BD2}"/>
    <dgm:cxn modelId="{632CCD45-65CF-4DAC-82DE-1DFDE7F7F33E}" srcId="{F8482433-FE44-48F7-BD6D-DD2A59F16A4E}" destId="{9E04B9DD-8047-4C11-BD51-DD2DAD774C58}" srcOrd="2" destOrd="0" parTransId="{FE128340-6270-4C2D-92B7-262F666671B1}" sibTransId="{4FB691A1-4A3F-4A34-A875-6978A016AD16}"/>
    <dgm:cxn modelId="{A3E38146-DFAD-4F77-BB13-0A58C5415783}" type="presOf" srcId="{9808B501-6612-49EB-A4D9-27978C4F7A09}" destId="{FAF0AF9E-5F71-4000-8B57-6FEEF8AB2F8E}" srcOrd="0" destOrd="0" presId="urn:microsoft.com/office/officeart/2018/2/layout/IconLabelDescriptionList"/>
    <dgm:cxn modelId="{A4034151-CA6C-4214-B260-2F6F14BF1133}" type="presOf" srcId="{F6CCD8EF-703E-41FF-891D-2F032B3FD9F6}" destId="{377489BC-A420-4C50-A111-419193ABAC1D}" srcOrd="0" destOrd="0" presId="urn:microsoft.com/office/officeart/2018/2/layout/IconLabelDescriptionList"/>
    <dgm:cxn modelId="{CC5DE980-A304-4968-A4D5-4C9919D211F6}" srcId="{F8482433-FE44-48F7-BD6D-DD2A59F16A4E}" destId="{F6CCD8EF-703E-41FF-891D-2F032B3FD9F6}" srcOrd="0" destOrd="0" parTransId="{F6D8700A-D90B-4C32-92A4-91E080FF5CD1}" sibTransId="{DAE1F105-1948-432E-A245-A6B768B650ED}"/>
    <dgm:cxn modelId="{6D0A4492-7BDE-4CF8-AD19-2A3877F0AFD0}" srcId="{9808B501-6612-49EB-A4D9-27978C4F7A09}" destId="{F8482433-FE44-48F7-BD6D-DD2A59F16A4E}" srcOrd="0" destOrd="0" parTransId="{5163EE88-BD06-4467-833D-16473E05F8E3}" sibTransId="{34ADBC29-C50F-41A1-A0FC-519314CBBF2A}"/>
    <dgm:cxn modelId="{44B5DDA2-C4F2-451C-86AE-146292EAD4EE}" type="presOf" srcId="{C8063ED1-0D76-4C19-AF85-8385F31C236A}" destId="{FF5573AE-927B-4277-AAC8-2E567871947D}" srcOrd="0" destOrd="1" presId="urn:microsoft.com/office/officeart/2018/2/layout/IconLabelDescriptionList"/>
    <dgm:cxn modelId="{D3C968BA-136B-4266-9570-686542DBE590}" srcId="{1266EE13-3A3F-4490-A3DE-4AEFE409C664}" destId="{C8063ED1-0D76-4C19-AF85-8385F31C236A}" srcOrd="1" destOrd="0" parTransId="{0D8A931D-F001-405D-8553-C57C7D0836F1}" sibTransId="{9ED95B88-1E0E-4166-8392-1D3837502614}"/>
    <dgm:cxn modelId="{E8346EC4-3CBF-4D6D-92CF-BCEA25585AF1}" type="presOf" srcId="{9E04B9DD-8047-4C11-BD51-DD2DAD774C58}" destId="{377489BC-A420-4C50-A111-419193ABAC1D}" srcOrd="0" destOrd="2" presId="urn:microsoft.com/office/officeart/2018/2/layout/IconLabelDescriptionList"/>
    <dgm:cxn modelId="{B2A700DA-45D5-4282-AC61-7B75751EBB85}" srcId="{F8482433-FE44-48F7-BD6D-DD2A59F16A4E}" destId="{F4270B0C-F8DB-4216-876B-3CAB108CCB27}" srcOrd="1" destOrd="0" parTransId="{2E3356D1-3DF1-40C7-A89D-198D91227AE0}" sibTransId="{42267FAF-26B7-4E74-B596-50383E68AB44}"/>
    <dgm:cxn modelId="{B9A196E1-58AD-4689-8A18-6427DEC95704}" type="presOf" srcId="{06538644-2C84-4B6A-AE90-607047CA0829}" destId="{FF5573AE-927B-4277-AAC8-2E567871947D}" srcOrd="0" destOrd="0" presId="urn:microsoft.com/office/officeart/2018/2/layout/IconLabelDescriptionList"/>
    <dgm:cxn modelId="{F9D9BCE2-671E-4E80-97DA-F5521B5BFE55}" type="presOf" srcId="{F4270B0C-F8DB-4216-876B-3CAB108CCB27}" destId="{377489BC-A420-4C50-A111-419193ABAC1D}" srcOrd="0" destOrd="1" presId="urn:microsoft.com/office/officeart/2018/2/layout/IconLabelDescriptionList"/>
    <dgm:cxn modelId="{870318B2-D582-425F-BB5A-DE92616872C5}" type="presParOf" srcId="{FAF0AF9E-5F71-4000-8B57-6FEEF8AB2F8E}" destId="{DF3F1089-396A-4D18-8AB6-69ACE7720E55}" srcOrd="0" destOrd="0" presId="urn:microsoft.com/office/officeart/2018/2/layout/IconLabelDescriptionList"/>
    <dgm:cxn modelId="{87767D35-6A83-46D3-BF2A-67A59F04BF49}" type="presParOf" srcId="{DF3F1089-396A-4D18-8AB6-69ACE7720E55}" destId="{C398241D-91B1-4559-A634-1F19DB77622A}" srcOrd="0" destOrd="0" presId="urn:microsoft.com/office/officeart/2018/2/layout/IconLabelDescriptionList"/>
    <dgm:cxn modelId="{9F764616-54AE-49AD-AB5F-F8C3D06E3630}" type="presParOf" srcId="{DF3F1089-396A-4D18-8AB6-69ACE7720E55}" destId="{F618AEA3-D851-48C3-BF9F-775E2EEA6BD2}" srcOrd="1" destOrd="0" presId="urn:microsoft.com/office/officeart/2018/2/layout/IconLabelDescriptionList"/>
    <dgm:cxn modelId="{635D726C-74D8-4AAB-AC69-50D94DA7CE3B}" type="presParOf" srcId="{DF3F1089-396A-4D18-8AB6-69ACE7720E55}" destId="{19CFE200-7E83-46B7-A5F3-289E4872B34F}" srcOrd="2" destOrd="0" presId="urn:microsoft.com/office/officeart/2018/2/layout/IconLabelDescriptionList"/>
    <dgm:cxn modelId="{3EA08B6C-8DB6-4506-A40F-930C334CCFE3}" type="presParOf" srcId="{DF3F1089-396A-4D18-8AB6-69ACE7720E55}" destId="{CD73D88A-7674-4B27-B1C0-C5B872278D46}" srcOrd="3" destOrd="0" presId="urn:microsoft.com/office/officeart/2018/2/layout/IconLabelDescriptionList"/>
    <dgm:cxn modelId="{F0DD79E2-8F12-4E02-BEBA-D374EFC85673}" type="presParOf" srcId="{DF3F1089-396A-4D18-8AB6-69ACE7720E55}" destId="{377489BC-A420-4C50-A111-419193ABAC1D}" srcOrd="4" destOrd="0" presId="urn:microsoft.com/office/officeart/2018/2/layout/IconLabelDescriptionList"/>
    <dgm:cxn modelId="{FD4F7A2E-9514-4261-A43C-3E087FE3D836}" type="presParOf" srcId="{FAF0AF9E-5F71-4000-8B57-6FEEF8AB2F8E}" destId="{B6C76FC1-C2F5-47EB-93F5-61B12D7B6575}" srcOrd="1" destOrd="0" presId="urn:microsoft.com/office/officeart/2018/2/layout/IconLabelDescriptionList"/>
    <dgm:cxn modelId="{418793E4-021B-4E74-BF3D-3421F3844CDD}" type="presParOf" srcId="{FAF0AF9E-5F71-4000-8B57-6FEEF8AB2F8E}" destId="{E65520D3-62D0-404B-A55B-1867A1432D9C}" srcOrd="2" destOrd="0" presId="urn:microsoft.com/office/officeart/2018/2/layout/IconLabelDescriptionList"/>
    <dgm:cxn modelId="{72C88ED9-0F5E-46CB-960D-7B1216B9B6A6}" type="presParOf" srcId="{E65520D3-62D0-404B-A55B-1867A1432D9C}" destId="{82DAB406-4453-494C-8309-4566A5919E16}" srcOrd="0" destOrd="0" presId="urn:microsoft.com/office/officeart/2018/2/layout/IconLabelDescriptionList"/>
    <dgm:cxn modelId="{D3EB41BB-A246-492B-9F98-0CCE42C8C673}" type="presParOf" srcId="{E65520D3-62D0-404B-A55B-1867A1432D9C}" destId="{50790C68-63A6-4C8C-B749-89D91C41E187}" srcOrd="1" destOrd="0" presId="urn:microsoft.com/office/officeart/2018/2/layout/IconLabelDescriptionList"/>
    <dgm:cxn modelId="{E78B3386-BADE-431F-9737-966B6CDDABF1}" type="presParOf" srcId="{E65520D3-62D0-404B-A55B-1867A1432D9C}" destId="{838332C7-94F9-4B0D-82AE-922C5BCC6CC8}" srcOrd="2" destOrd="0" presId="urn:microsoft.com/office/officeart/2018/2/layout/IconLabelDescriptionList"/>
    <dgm:cxn modelId="{DE8F3887-AB56-4860-9F61-9B497EFAB4C9}" type="presParOf" srcId="{E65520D3-62D0-404B-A55B-1867A1432D9C}" destId="{3FEF6AB5-145B-4425-95D6-5D5C72440FCC}" srcOrd="3" destOrd="0" presId="urn:microsoft.com/office/officeart/2018/2/layout/IconLabelDescriptionList"/>
    <dgm:cxn modelId="{41B4CFCF-0639-419B-B64B-26CA57DD8C06}" type="presParOf" srcId="{E65520D3-62D0-404B-A55B-1867A1432D9C}" destId="{FF5573AE-927B-4277-AAC8-2E567871947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30142B-1B24-40C2-90C4-2A76BDF71F2E}"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73859020-6425-41DD-AA89-8CBB0B9867B0}">
      <dgm:prSet/>
      <dgm:spPr/>
      <dgm:t>
        <a:bodyPr/>
        <a:lstStyle/>
        <a:p>
          <a:r>
            <a:rPr lang="en-US" dirty="0"/>
            <a:t>Keep criticism in perspective </a:t>
          </a:r>
        </a:p>
      </dgm:t>
    </dgm:pt>
    <dgm:pt modelId="{35D92C87-7642-4C67-945F-A0683BDAC226}" type="parTrans" cxnId="{36701809-E2C9-4076-B74C-F78A2ED88C03}">
      <dgm:prSet/>
      <dgm:spPr/>
      <dgm:t>
        <a:bodyPr/>
        <a:lstStyle/>
        <a:p>
          <a:endParaRPr lang="en-US"/>
        </a:p>
      </dgm:t>
    </dgm:pt>
    <dgm:pt modelId="{731CE642-EE84-47FA-B30D-51C05F5AAEA3}" type="sibTrans" cxnId="{36701809-E2C9-4076-B74C-F78A2ED88C03}">
      <dgm:prSet/>
      <dgm:spPr/>
      <dgm:t>
        <a:bodyPr/>
        <a:lstStyle/>
        <a:p>
          <a:endParaRPr lang="en-US" dirty="0"/>
        </a:p>
      </dgm:t>
    </dgm:pt>
    <dgm:pt modelId="{2574625B-D9E2-40E2-9188-71B9D7B6A782}">
      <dgm:prSet/>
      <dgm:spPr/>
      <dgm:t>
        <a:bodyPr/>
        <a:lstStyle/>
        <a:p>
          <a:r>
            <a:rPr lang="en-US" dirty="0"/>
            <a:t>Set Guidelines for yourself</a:t>
          </a:r>
        </a:p>
      </dgm:t>
    </dgm:pt>
    <dgm:pt modelId="{C85CA52A-265E-4B2F-9944-7CFC94E82163}" type="parTrans" cxnId="{8C807A75-A0E8-43D5-B041-B2C0EDC30120}">
      <dgm:prSet/>
      <dgm:spPr/>
      <dgm:t>
        <a:bodyPr/>
        <a:lstStyle/>
        <a:p>
          <a:endParaRPr lang="en-US"/>
        </a:p>
      </dgm:t>
    </dgm:pt>
    <dgm:pt modelId="{AC1C448B-8FBA-4B5E-B9B4-6C441A8FA1EA}" type="sibTrans" cxnId="{8C807A75-A0E8-43D5-B041-B2C0EDC30120}">
      <dgm:prSet/>
      <dgm:spPr/>
      <dgm:t>
        <a:bodyPr/>
        <a:lstStyle/>
        <a:p>
          <a:endParaRPr lang="en-US" dirty="0"/>
        </a:p>
      </dgm:t>
    </dgm:pt>
    <dgm:pt modelId="{446F24B7-DCFB-4164-ABD8-87AAA7627213}">
      <dgm:prSet/>
      <dgm:spPr/>
      <dgm:t>
        <a:bodyPr/>
        <a:lstStyle/>
        <a:p>
          <a:r>
            <a:rPr lang="en-US" dirty="0"/>
            <a:t>Discern where your efforts are most needed</a:t>
          </a:r>
        </a:p>
      </dgm:t>
    </dgm:pt>
    <dgm:pt modelId="{A6E68CF8-5755-4808-9304-4648F535DE24}" type="parTrans" cxnId="{8B649B7E-03C2-436E-AE0D-36CCBC4F9C2A}">
      <dgm:prSet/>
      <dgm:spPr/>
      <dgm:t>
        <a:bodyPr/>
        <a:lstStyle/>
        <a:p>
          <a:endParaRPr lang="en-US"/>
        </a:p>
      </dgm:t>
    </dgm:pt>
    <dgm:pt modelId="{D4A9693A-6BBC-4927-9BB5-AF4ED20EBA2C}" type="sibTrans" cxnId="{8B649B7E-03C2-436E-AE0D-36CCBC4F9C2A}">
      <dgm:prSet/>
      <dgm:spPr/>
      <dgm:t>
        <a:bodyPr/>
        <a:lstStyle/>
        <a:p>
          <a:endParaRPr lang="en-US" dirty="0"/>
        </a:p>
      </dgm:t>
    </dgm:pt>
    <dgm:pt modelId="{8D9AB35B-A48B-46AE-9224-ECAA4252FA93}">
      <dgm:prSet/>
      <dgm:spPr/>
      <dgm:t>
        <a:bodyPr/>
        <a:lstStyle/>
        <a:p>
          <a:r>
            <a:rPr lang="en-US" dirty="0"/>
            <a:t>Foster relationships </a:t>
          </a:r>
        </a:p>
      </dgm:t>
    </dgm:pt>
    <dgm:pt modelId="{ECA6C228-76DF-4BA3-8D28-8372CD3F9F82}" type="parTrans" cxnId="{1BD1336B-3909-4D14-B3AC-86E5EB8744F7}">
      <dgm:prSet/>
      <dgm:spPr/>
      <dgm:t>
        <a:bodyPr/>
        <a:lstStyle/>
        <a:p>
          <a:endParaRPr lang="en-US"/>
        </a:p>
      </dgm:t>
    </dgm:pt>
    <dgm:pt modelId="{ECFF5515-C69C-4967-9FFF-E0C594AC21D1}" type="sibTrans" cxnId="{1BD1336B-3909-4D14-B3AC-86E5EB8744F7}">
      <dgm:prSet/>
      <dgm:spPr/>
      <dgm:t>
        <a:bodyPr/>
        <a:lstStyle/>
        <a:p>
          <a:endParaRPr lang="en-US" dirty="0"/>
        </a:p>
      </dgm:t>
    </dgm:pt>
    <dgm:pt modelId="{74D7CFDE-12E7-4FCC-98F9-BE27B07D934A}">
      <dgm:prSet/>
      <dgm:spPr/>
      <dgm:t>
        <a:bodyPr/>
        <a:lstStyle/>
        <a:p>
          <a:r>
            <a:rPr lang="en-US" dirty="0"/>
            <a:t>Tend to Body – sleep, exercise &amp; nutrition</a:t>
          </a:r>
        </a:p>
      </dgm:t>
    </dgm:pt>
    <dgm:pt modelId="{1E21FE4D-B99F-4921-908B-381FAE5975DA}" type="parTrans" cxnId="{BFFB6346-3A0F-46AB-9C71-7A33DD3047FC}">
      <dgm:prSet/>
      <dgm:spPr/>
      <dgm:t>
        <a:bodyPr/>
        <a:lstStyle/>
        <a:p>
          <a:endParaRPr lang="en-US"/>
        </a:p>
      </dgm:t>
    </dgm:pt>
    <dgm:pt modelId="{615B1CBF-B9E7-4513-BF12-47B8BBF4B859}" type="sibTrans" cxnId="{BFFB6346-3A0F-46AB-9C71-7A33DD3047FC}">
      <dgm:prSet/>
      <dgm:spPr/>
      <dgm:t>
        <a:bodyPr/>
        <a:lstStyle/>
        <a:p>
          <a:endParaRPr lang="en-US" dirty="0"/>
        </a:p>
      </dgm:t>
    </dgm:pt>
    <dgm:pt modelId="{E5398266-E7C8-4EBF-AEDC-EA0220E062C9}">
      <dgm:prSet/>
      <dgm:spPr/>
      <dgm:t>
        <a:bodyPr/>
        <a:lstStyle/>
        <a:p>
          <a:r>
            <a:rPr lang="en-US" dirty="0"/>
            <a:t>Be open to trying therapy or spiritual direction </a:t>
          </a:r>
        </a:p>
      </dgm:t>
    </dgm:pt>
    <dgm:pt modelId="{2292AFE4-8BC8-4BDD-9E45-C75D30B6B327}" type="parTrans" cxnId="{4A40D23D-70AA-49CF-B36E-D74FB29B679F}">
      <dgm:prSet/>
      <dgm:spPr/>
      <dgm:t>
        <a:bodyPr/>
        <a:lstStyle/>
        <a:p>
          <a:endParaRPr lang="en-US"/>
        </a:p>
      </dgm:t>
    </dgm:pt>
    <dgm:pt modelId="{694CD270-0532-463B-9622-3020513E0282}" type="sibTrans" cxnId="{4A40D23D-70AA-49CF-B36E-D74FB29B679F}">
      <dgm:prSet/>
      <dgm:spPr/>
      <dgm:t>
        <a:bodyPr/>
        <a:lstStyle/>
        <a:p>
          <a:endParaRPr lang="en-US" dirty="0"/>
        </a:p>
      </dgm:t>
    </dgm:pt>
    <dgm:pt modelId="{5A22785B-D682-410F-997E-C9589750FBA5}">
      <dgm:prSet/>
      <dgm:spPr/>
      <dgm:t>
        <a:bodyPr/>
        <a:lstStyle/>
        <a:p>
          <a:r>
            <a:rPr lang="en-US" dirty="0"/>
            <a:t>Focus on the greater meaning </a:t>
          </a:r>
        </a:p>
      </dgm:t>
    </dgm:pt>
    <dgm:pt modelId="{231962E7-497E-41C1-BDD4-458E52445508}" type="parTrans" cxnId="{54B09348-C1B5-40E1-A048-B934599368BF}">
      <dgm:prSet/>
      <dgm:spPr/>
      <dgm:t>
        <a:bodyPr/>
        <a:lstStyle/>
        <a:p>
          <a:endParaRPr lang="en-US"/>
        </a:p>
      </dgm:t>
    </dgm:pt>
    <dgm:pt modelId="{3194F82F-42ED-4D66-A4D9-502ECF9DC1D0}" type="sibTrans" cxnId="{54B09348-C1B5-40E1-A048-B934599368BF}">
      <dgm:prSet/>
      <dgm:spPr/>
      <dgm:t>
        <a:bodyPr/>
        <a:lstStyle/>
        <a:p>
          <a:endParaRPr lang="en-US" dirty="0"/>
        </a:p>
      </dgm:t>
    </dgm:pt>
    <dgm:pt modelId="{42EE6270-955C-49D3-A894-F1F3B8E3A80F}">
      <dgm:prSet/>
      <dgm:spPr/>
      <dgm:t>
        <a:bodyPr/>
        <a:lstStyle/>
        <a:p>
          <a:r>
            <a:rPr lang="en-US" dirty="0"/>
            <a:t>Prepare for stress</a:t>
          </a:r>
        </a:p>
      </dgm:t>
    </dgm:pt>
    <dgm:pt modelId="{071424F8-69A1-413C-A11F-49FBDA7C3C10}" type="parTrans" cxnId="{877605E7-C023-4871-BD8B-B2689C1E3B76}">
      <dgm:prSet/>
      <dgm:spPr/>
      <dgm:t>
        <a:bodyPr/>
        <a:lstStyle/>
        <a:p>
          <a:endParaRPr lang="en-US"/>
        </a:p>
      </dgm:t>
    </dgm:pt>
    <dgm:pt modelId="{A2C49934-2210-4C9F-8A68-86D20F17E92D}" type="sibTrans" cxnId="{877605E7-C023-4871-BD8B-B2689C1E3B76}">
      <dgm:prSet/>
      <dgm:spPr/>
      <dgm:t>
        <a:bodyPr/>
        <a:lstStyle/>
        <a:p>
          <a:endParaRPr lang="en-US" dirty="0"/>
        </a:p>
      </dgm:t>
    </dgm:pt>
    <dgm:pt modelId="{95F76F80-808D-4F72-B42D-189B2A89CA9A}">
      <dgm:prSet/>
      <dgm:spPr/>
      <dgm:t>
        <a:bodyPr/>
        <a:lstStyle/>
        <a:p>
          <a:r>
            <a:rPr lang="en-US" dirty="0"/>
            <a:t>Tend to your spiritual practices</a:t>
          </a:r>
        </a:p>
      </dgm:t>
    </dgm:pt>
    <dgm:pt modelId="{41F4C8FD-09E1-4FED-BFE4-154428FFA05A}" type="parTrans" cxnId="{D07B66F5-C85C-405D-87F8-7D12B76922E9}">
      <dgm:prSet/>
      <dgm:spPr/>
      <dgm:t>
        <a:bodyPr/>
        <a:lstStyle/>
        <a:p>
          <a:endParaRPr lang="en-US"/>
        </a:p>
      </dgm:t>
    </dgm:pt>
    <dgm:pt modelId="{F8A52AAA-C2E6-49F8-BFE7-8D34265BCBB7}" type="sibTrans" cxnId="{D07B66F5-C85C-405D-87F8-7D12B76922E9}">
      <dgm:prSet/>
      <dgm:spPr/>
      <dgm:t>
        <a:bodyPr/>
        <a:lstStyle/>
        <a:p>
          <a:endParaRPr lang="en-US"/>
        </a:p>
      </dgm:t>
    </dgm:pt>
    <dgm:pt modelId="{08CD3157-476D-4799-8F11-3655688D1467}" type="pres">
      <dgm:prSet presAssocID="{B730142B-1B24-40C2-90C4-2A76BDF71F2E}" presName="Name0" presStyleCnt="0">
        <dgm:presLayoutVars>
          <dgm:dir/>
          <dgm:resizeHandles val="exact"/>
        </dgm:presLayoutVars>
      </dgm:prSet>
      <dgm:spPr/>
    </dgm:pt>
    <dgm:pt modelId="{FE363D20-7042-4A05-B646-120FE1C20573}" type="pres">
      <dgm:prSet presAssocID="{73859020-6425-41DD-AA89-8CBB0B9867B0}" presName="node" presStyleLbl="node1" presStyleIdx="0" presStyleCnt="9">
        <dgm:presLayoutVars>
          <dgm:bulletEnabled val="1"/>
        </dgm:presLayoutVars>
      </dgm:prSet>
      <dgm:spPr/>
    </dgm:pt>
    <dgm:pt modelId="{9676F128-5E23-4AE2-9431-AAA72F777683}" type="pres">
      <dgm:prSet presAssocID="{731CE642-EE84-47FA-B30D-51C05F5AAEA3}" presName="sibTrans" presStyleLbl="sibTrans1D1" presStyleIdx="0" presStyleCnt="8"/>
      <dgm:spPr/>
    </dgm:pt>
    <dgm:pt modelId="{DCEED1E4-1BA5-4114-AA1C-FA1C6E7FC086}" type="pres">
      <dgm:prSet presAssocID="{731CE642-EE84-47FA-B30D-51C05F5AAEA3}" presName="connectorText" presStyleLbl="sibTrans1D1" presStyleIdx="0" presStyleCnt="8"/>
      <dgm:spPr/>
    </dgm:pt>
    <dgm:pt modelId="{37E1A4FE-D210-4DB0-A376-E7316C456D19}" type="pres">
      <dgm:prSet presAssocID="{2574625B-D9E2-40E2-9188-71B9D7B6A782}" presName="node" presStyleLbl="node1" presStyleIdx="1" presStyleCnt="9">
        <dgm:presLayoutVars>
          <dgm:bulletEnabled val="1"/>
        </dgm:presLayoutVars>
      </dgm:prSet>
      <dgm:spPr/>
    </dgm:pt>
    <dgm:pt modelId="{EB82E1F2-130C-489C-855B-6FF5A41911F5}" type="pres">
      <dgm:prSet presAssocID="{AC1C448B-8FBA-4B5E-B9B4-6C441A8FA1EA}" presName="sibTrans" presStyleLbl="sibTrans1D1" presStyleIdx="1" presStyleCnt="8"/>
      <dgm:spPr/>
    </dgm:pt>
    <dgm:pt modelId="{327F9BC6-1C50-4E4A-AAAE-724B3E92B9C1}" type="pres">
      <dgm:prSet presAssocID="{AC1C448B-8FBA-4B5E-B9B4-6C441A8FA1EA}" presName="connectorText" presStyleLbl="sibTrans1D1" presStyleIdx="1" presStyleCnt="8"/>
      <dgm:spPr/>
    </dgm:pt>
    <dgm:pt modelId="{8D346AC8-75F2-479A-9BC8-ADE6AA0D4367}" type="pres">
      <dgm:prSet presAssocID="{446F24B7-DCFB-4164-ABD8-87AAA7627213}" presName="node" presStyleLbl="node1" presStyleIdx="2" presStyleCnt="9">
        <dgm:presLayoutVars>
          <dgm:bulletEnabled val="1"/>
        </dgm:presLayoutVars>
      </dgm:prSet>
      <dgm:spPr/>
    </dgm:pt>
    <dgm:pt modelId="{BB10B667-2312-41C0-AA29-F94D8F7BDC27}" type="pres">
      <dgm:prSet presAssocID="{D4A9693A-6BBC-4927-9BB5-AF4ED20EBA2C}" presName="sibTrans" presStyleLbl="sibTrans1D1" presStyleIdx="2" presStyleCnt="8"/>
      <dgm:spPr/>
    </dgm:pt>
    <dgm:pt modelId="{F7EABB35-5642-47C9-985D-271437F56ACD}" type="pres">
      <dgm:prSet presAssocID="{D4A9693A-6BBC-4927-9BB5-AF4ED20EBA2C}" presName="connectorText" presStyleLbl="sibTrans1D1" presStyleIdx="2" presStyleCnt="8"/>
      <dgm:spPr/>
    </dgm:pt>
    <dgm:pt modelId="{FCE7CF56-94FA-4401-8E05-A7E9EF57DE5F}" type="pres">
      <dgm:prSet presAssocID="{8D9AB35B-A48B-46AE-9224-ECAA4252FA93}" presName="node" presStyleLbl="node1" presStyleIdx="3" presStyleCnt="9">
        <dgm:presLayoutVars>
          <dgm:bulletEnabled val="1"/>
        </dgm:presLayoutVars>
      </dgm:prSet>
      <dgm:spPr/>
    </dgm:pt>
    <dgm:pt modelId="{49B8F065-6EE3-42CA-80C0-B9FBE174F193}" type="pres">
      <dgm:prSet presAssocID="{ECFF5515-C69C-4967-9FFF-E0C594AC21D1}" presName="sibTrans" presStyleLbl="sibTrans1D1" presStyleIdx="3" presStyleCnt="8"/>
      <dgm:spPr/>
    </dgm:pt>
    <dgm:pt modelId="{39F25916-3DFF-400F-8B00-9BFFF8B9AE25}" type="pres">
      <dgm:prSet presAssocID="{ECFF5515-C69C-4967-9FFF-E0C594AC21D1}" presName="connectorText" presStyleLbl="sibTrans1D1" presStyleIdx="3" presStyleCnt="8"/>
      <dgm:spPr/>
    </dgm:pt>
    <dgm:pt modelId="{5131A37D-CF7C-4959-997E-923A018A7CF4}" type="pres">
      <dgm:prSet presAssocID="{74D7CFDE-12E7-4FCC-98F9-BE27B07D934A}" presName="node" presStyleLbl="node1" presStyleIdx="4" presStyleCnt="9">
        <dgm:presLayoutVars>
          <dgm:bulletEnabled val="1"/>
        </dgm:presLayoutVars>
      </dgm:prSet>
      <dgm:spPr/>
    </dgm:pt>
    <dgm:pt modelId="{A5E0C04F-70C9-4B08-829C-C2665430A11A}" type="pres">
      <dgm:prSet presAssocID="{615B1CBF-B9E7-4513-BF12-47B8BBF4B859}" presName="sibTrans" presStyleLbl="sibTrans1D1" presStyleIdx="4" presStyleCnt="8"/>
      <dgm:spPr/>
    </dgm:pt>
    <dgm:pt modelId="{F7EED5E5-1E1E-4351-BEDF-C92961CC70AB}" type="pres">
      <dgm:prSet presAssocID="{615B1CBF-B9E7-4513-BF12-47B8BBF4B859}" presName="connectorText" presStyleLbl="sibTrans1D1" presStyleIdx="4" presStyleCnt="8"/>
      <dgm:spPr/>
    </dgm:pt>
    <dgm:pt modelId="{C196BEEF-62C1-4044-A9DC-135688FBD78B}" type="pres">
      <dgm:prSet presAssocID="{E5398266-E7C8-4EBF-AEDC-EA0220E062C9}" presName="node" presStyleLbl="node1" presStyleIdx="5" presStyleCnt="9">
        <dgm:presLayoutVars>
          <dgm:bulletEnabled val="1"/>
        </dgm:presLayoutVars>
      </dgm:prSet>
      <dgm:spPr/>
    </dgm:pt>
    <dgm:pt modelId="{271AC415-B975-493E-9467-03F542C96614}" type="pres">
      <dgm:prSet presAssocID="{694CD270-0532-463B-9622-3020513E0282}" presName="sibTrans" presStyleLbl="sibTrans1D1" presStyleIdx="5" presStyleCnt="8"/>
      <dgm:spPr/>
    </dgm:pt>
    <dgm:pt modelId="{A220EBEA-4C02-4DCF-A913-08C595F3583D}" type="pres">
      <dgm:prSet presAssocID="{694CD270-0532-463B-9622-3020513E0282}" presName="connectorText" presStyleLbl="sibTrans1D1" presStyleIdx="5" presStyleCnt="8"/>
      <dgm:spPr/>
    </dgm:pt>
    <dgm:pt modelId="{C68528AB-6CBB-4E78-945D-81EBD8BC610E}" type="pres">
      <dgm:prSet presAssocID="{5A22785B-D682-410F-997E-C9589750FBA5}" presName="node" presStyleLbl="node1" presStyleIdx="6" presStyleCnt="9">
        <dgm:presLayoutVars>
          <dgm:bulletEnabled val="1"/>
        </dgm:presLayoutVars>
      </dgm:prSet>
      <dgm:spPr/>
    </dgm:pt>
    <dgm:pt modelId="{786C9F73-C9D5-4F32-AA2C-81745517061D}" type="pres">
      <dgm:prSet presAssocID="{3194F82F-42ED-4D66-A4D9-502ECF9DC1D0}" presName="sibTrans" presStyleLbl="sibTrans1D1" presStyleIdx="6" presStyleCnt="8"/>
      <dgm:spPr/>
    </dgm:pt>
    <dgm:pt modelId="{5593A41A-E14D-4616-8798-C3728FCB0F02}" type="pres">
      <dgm:prSet presAssocID="{3194F82F-42ED-4D66-A4D9-502ECF9DC1D0}" presName="connectorText" presStyleLbl="sibTrans1D1" presStyleIdx="6" presStyleCnt="8"/>
      <dgm:spPr/>
    </dgm:pt>
    <dgm:pt modelId="{47A23BAF-7F9F-44F1-BF0B-21473EF8DF0C}" type="pres">
      <dgm:prSet presAssocID="{42EE6270-955C-49D3-A894-F1F3B8E3A80F}" presName="node" presStyleLbl="node1" presStyleIdx="7" presStyleCnt="9">
        <dgm:presLayoutVars>
          <dgm:bulletEnabled val="1"/>
        </dgm:presLayoutVars>
      </dgm:prSet>
      <dgm:spPr/>
    </dgm:pt>
    <dgm:pt modelId="{05A17F00-0F6A-4016-B15F-537386402D54}" type="pres">
      <dgm:prSet presAssocID="{A2C49934-2210-4C9F-8A68-86D20F17E92D}" presName="sibTrans" presStyleLbl="sibTrans1D1" presStyleIdx="7" presStyleCnt="8"/>
      <dgm:spPr/>
    </dgm:pt>
    <dgm:pt modelId="{AAE28A0F-90E5-4205-9B2B-BDED3067AB77}" type="pres">
      <dgm:prSet presAssocID="{A2C49934-2210-4C9F-8A68-86D20F17E92D}" presName="connectorText" presStyleLbl="sibTrans1D1" presStyleIdx="7" presStyleCnt="8"/>
      <dgm:spPr/>
    </dgm:pt>
    <dgm:pt modelId="{313E4B83-DE62-4FF5-BCDA-9E00D69D2EEB}" type="pres">
      <dgm:prSet presAssocID="{95F76F80-808D-4F72-B42D-189B2A89CA9A}" presName="node" presStyleLbl="node1" presStyleIdx="8" presStyleCnt="9">
        <dgm:presLayoutVars>
          <dgm:bulletEnabled val="1"/>
        </dgm:presLayoutVars>
      </dgm:prSet>
      <dgm:spPr/>
    </dgm:pt>
  </dgm:ptLst>
  <dgm:cxnLst>
    <dgm:cxn modelId="{F6034401-F67C-493F-B07C-A6A590C57EFC}" type="presOf" srcId="{A2C49934-2210-4C9F-8A68-86D20F17E92D}" destId="{AAE28A0F-90E5-4205-9B2B-BDED3067AB77}" srcOrd="1" destOrd="0" presId="urn:microsoft.com/office/officeart/2016/7/layout/RepeatingBendingProcessNew"/>
    <dgm:cxn modelId="{36701809-E2C9-4076-B74C-F78A2ED88C03}" srcId="{B730142B-1B24-40C2-90C4-2A76BDF71F2E}" destId="{73859020-6425-41DD-AA89-8CBB0B9867B0}" srcOrd="0" destOrd="0" parTransId="{35D92C87-7642-4C67-945F-A0683BDAC226}" sibTransId="{731CE642-EE84-47FA-B30D-51C05F5AAEA3}"/>
    <dgm:cxn modelId="{B24A8809-41AB-48E4-BAC5-D7DAFCFC8F72}" type="presOf" srcId="{615B1CBF-B9E7-4513-BF12-47B8BBF4B859}" destId="{A5E0C04F-70C9-4B08-829C-C2665430A11A}" srcOrd="0" destOrd="0" presId="urn:microsoft.com/office/officeart/2016/7/layout/RepeatingBendingProcessNew"/>
    <dgm:cxn modelId="{140A2B17-7177-4A0B-9DCD-FABB9D62D100}" type="presOf" srcId="{42EE6270-955C-49D3-A894-F1F3B8E3A80F}" destId="{47A23BAF-7F9F-44F1-BF0B-21473EF8DF0C}" srcOrd="0" destOrd="0" presId="urn:microsoft.com/office/officeart/2016/7/layout/RepeatingBendingProcessNew"/>
    <dgm:cxn modelId="{A112101E-5E58-4EC1-BD4C-C6883FED6708}" type="presOf" srcId="{B730142B-1B24-40C2-90C4-2A76BDF71F2E}" destId="{08CD3157-476D-4799-8F11-3655688D1467}" srcOrd="0" destOrd="0" presId="urn:microsoft.com/office/officeart/2016/7/layout/RepeatingBendingProcessNew"/>
    <dgm:cxn modelId="{AC668F25-D2ED-4254-A60E-E3195FCFD1E6}" type="presOf" srcId="{73859020-6425-41DD-AA89-8CBB0B9867B0}" destId="{FE363D20-7042-4A05-B646-120FE1C20573}" srcOrd="0" destOrd="0" presId="urn:microsoft.com/office/officeart/2016/7/layout/RepeatingBendingProcessNew"/>
    <dgm:cxn modelId="{9D726126-6022-4A6F-954E-7445793A74F9}" type="presOf" srcId="{ECFF5515-C69C-4967-9FFF-E0C594AC21D1}" destId="{39F25916-3DFF-400F-8B00-9BFFF8B9AE25}" srcOrd="1" destOrd="0" presId="urn:microsoft.com/office/officeart/2016/7/layout/RepeatingBendingProcessNew"/>
    <dgm:cxn modelId="{90C80335-1946-4A80-B719-65E93B4F3D41}" type="presOf" srcId="{D4A9693A-6BBC-4927-9BB5-AF4ED20EBA2C}" destId="{BB10B667-2312-41C0-AA29-F94D8F7BDC27}" srcOrd="0" destOrd="0" presId="urn:microsoft.com/office/officeart/2016/7/layout/RepeatingBendingProcessNew"/>
    <dgm:cxn modelId="{4A40D23D-70AA-49CF-B36E-D74FB29B679F}" srcId="{B730142B-1B24-40C2-90C4-2A76BDF71F2E}" destId="{E5398266-E7C8-4EBF-AEDC-EA0220E062C9}" srcOrd="5" destOrd="0" parTransId="{2292AFE4-8BC8-4BDD-9E45-C75D30B6B327}" sibTransId="{694CD270-0532-463B-9622-3020513E0282}"/>
    <dgm:cxn modelId="{4724C63F-885F-41F4-A34F-037AB7196440}" type="presOf" srcId="{ECFF5515-C69C-4967-9FFF-E0C594AC21D1}" destId="{49B8F065-6EE3-42CA-80C0-B9FBE174F193}" srcOrd="0" destOrd="0" presId="urn:microsoft.com/office/officeart/2016/7/layout/RepeatingBendingProcessNew"/>
    <dgm:cxn modelId="{3C39EE60-3848-4155-953C-581A701FEDCF}" type="presOf" srcId="{3194F82F-42ED-4D66-A4D9-502ECF9DC1D0}" destId="{5593A41A-E14D-4616-8798-C3728FCB0F02}" srcOrd="1" destOrd="0" presId="urn:microsoft.com/office/officeart/2016/7/layout/RepeatingBendingProcessNew"/>
    <dgm:cxn modelId="{A18FD742-72E8-48C8-83B7-0F402462B399}" type="presOf" srcId="{5A22785B-D682-410F-997E-C9589750FBA5}" destId="{C68528AB-6CBB-4E78-945D-81EBD8BC610E}" srcOrd="0" destOrd="0" presId="urn:microsoft.com/office/officeart/2016/7/layout/RepeatingBendingProcessNew"/>
    <dgm:cxn modelId="{BFFB6346-3A0F-46AB-9C71-7A33DD3047FC}" srcId="{B730142B-1B24-40C2-90C4-2A76BDF71F2E}" destId="{74D7CFDE-12E7-4FCC-98F9-BE27B07D934A}" srcOrd="4" destOrd="0" parTransId="{1E21FE4D-B99F-4921-908B-381FAE5975DA}" sibTransId="{615B1CBF-B9E7-4513-BF12-47B8BBF4B859}"/>
    <dgm:cxn modelId="{A9F56C67-8B13-46E3-956F-1222F8A83F4F}" type="presOf" srcId="{731CE642-EE84-47FA-B30D-51C05F5AAEA3}" destId="{DCEED1E4-1BA5-4114-AA1C-FA1C6E7FC086}" srcOrd="1" destOrd="0" presId="urn:microsoft.com/office/officeart/2016/7/layout/RepeatingBendingProcessNew"/>
    <dgm:cxn modelId="{54B09348-C1B5-40E1-A048-B934599368BF}" srcId="{B730142B-1B24-40C2-90C4-2A76BDF71F2E}" destId="{5A22785B-D682-410F-997E-C9589750FBA5}" srcOrd="6" destOrd="0" parTransId="{231962E7-497E-41C1-BDD4-458E52445508}" sibTransId="{3194F82F-42ED-4D66-A4D9-502ECF9DC1D0}"/>
    <dgm:cxn modelId="{5B59604A-AF47-4E2C-9A2D-39FB0F6E17E8}" type="presOf" srcId="{3194F82F-42ED-4D66-A4D9-502ECF9DC1D0}" destId="{786C9F73-C9D5-4F32-AA2C-81745517061D}" srcOrd="0" destOrd="0" presId="urn:microsoft.com/office/officeart/2016/7/layout/RepeatingBendingProcessNew"/>
    <dgm:cxn modelId="{1BD1336B-3909-4D14-B3AC-86E5EB8744F7}" srcId="{B730142B-1B24-40C2-90C4-2A76BDF71F2E}" destId="{8D9AB35B-A48B-46AE-9224-ECAA4252FA93}" srcOrd="3" destOrd="0" parTransId="{ECA6C228-76DF-4BA3-8D28-8372CD3F9F82}" sibTransId="{ECFF5515-C69C-4967-9FFF-E0C594AC21D1}"/>
    <dgm:cxn modelId="{E1BF0270-5A7C-431B-80DF-AB886A31A6FD}" type="presOf" srcId="{AC1C448B-8FBA-4B5E-B9B4-6C441A8FA1EA}" destId="{EB82E1F2-130C-489C-855B-6FF5A41911F5}" srcOrd="0" destOrd="0" presId="urn:microsoft.com/office/officeart/2016/7/layout/RepeatingBendingProcessNew"/>
    <dgm:cxn modelId="{8C807A75-A0E8-43D5-B041-B2C0EDC30120}" srcId="{B730142B-1B24-40C2-90C4-2A76BDF71F2E}" destId="{2574625B-D9E2-40E2-9188-71B9D7B6A782}" srcOrd="1" destOrd="0" parTransId="{C85CA52A-265E-4B2F-9944-7CFC94E82163}" sibTransId="{AC1C448B-8FBA-4B5E-B9B4-6C441A8FA1EA}"/>
    <dgm:cxn modelId="{42DEFF56-A2B7-444E-9EF8-C689162DB3FC}" type="presOf" srcId="{8D9AB35B-A48B-46AE-9224-ECAA4252FA93}" destId="{FCE7CF56-94FA-4401-8E05-A7E9EF57DE5F}" srcOrd="0" destOrd="0" presId="urn:microsoft.com/office/officeart/2016/7/layout/RepeatingBendingProcessNew"/>
    <dgm:cxn modelId="{0A400879-736C-4EBB-9F08-E740361A0C50}" type="presOf" srcId="{E5398266-E7C8-4EBF-AEDC-EA0220E062C9}" destId="{C196BEEF-62C1-4044-A9DC-135688FBD78B}" srcOrd="0" destOrd="0" presId="urn:microsoft.com/office/officeart/2016/7/layout/RepeatingBendingProcessNew"/>
    <dgm:cxn modelId="{859C6659-4A29-4F22-AA2B-E928D2C60711}" type="presOf" srcId="{AC1C448B-8FBA-4B5E-B9B4-6C441A8FA1EA}" destId="{327F9BC6-1C50-4E4A-AAAE-724B3E92B9C1}" srcOrd="1" destOrd="0" presId="urn:microsoft.com/office/officeart/2016/7/layout/RepeatingBendingProcessNew"/>
    <dgm:cxn modelId="{8B649B7E-03C2-436E-AE0D-36CCBC4F9C2A}" srcId="{B730142B-1B24-40C2-90C4-2A76BDF71F2E}" destId="{446F24B7-DCFB-4164-ABD8-87AAA7627213}" srcOrd="2" destOrd="0" parTransId="{A6E68CF8-5755-4808-9304-4648F535DE24}" sibTransId="{D4A9693A-6BBC-4927-9BB5-AF4ED20EBA2C}"/>
    <dgm:cxn modelId="{90E86583-D36A-4842-97A6-2CCE16B7D1E8}" type="presOf" srcId="{694CD270-0532-463B-9622-3020513E0282}" destId="{A220EBEA-4C02-4DCF-A913-08C595F3583D}" srcOrd="1" destOrd="0" presId="urn:microsoft.com/office/officeart/2016/7/layout/RepeatingBendingProcessNew"/>
    <dgm:cxn modelId="{6F482786-79CF-43D4-8B0D-9C66871E92ED}" type="presOf" srcId="{731CE642-EE84-47FA-B30D-51C05F5AAEA3}" destId="{9676F128-5E23-4AE2-9431-AAA72F777683}" srcOrd="0" destOrd="0" presId="urn:microsoft.com/office/officeart/2016/7/layout/RepeatingBendingProcessNew"/>
    <dgm:cxn modelId="{06121A88-7FCC-4EB6-B448-F1863D260114}" type="presOf" srcId="{A2C49934-2210-4C9F-8A68-86D20F17E92D}" destId="{05A17F00-0F6A-4016-B15F-537386402D54}" srcOrd="0" destOrd="0" presId="urn:microsoft.com/office/officeart/2016/7/layout/RepeatingBendingProcessNew"/>
    <dgm:cxn modelId="{1F2B1CA6-AF0D-42F9-9BD9-EBC81A04FEDE}" type="presOf" srcId="{694CD270-0532-463B-9622-3020513E0282}" destId="{271AC415-B975-493E-9467-03F542C96614}" srcOrd="0" destOrd="0" presId="urn:microsoft.com/office/officeart/2016/7/layout/RepeatingBendingProcessNew"/>
    <dgm:cxn modelId="{861903BC-CE82-4552-90D3-4A7BE2AE5376}" type="presOf" srcId="{95F76F80-808D-4F72-B42D-189B2A89CA9A}" destId="{313E4B83-DE62-4FF5-BCDA-9E00D69D2EEB}" srcOrd="0" destOrd="0" presId="urn:microsoft.com/office/officeart/2016/7/layout/RepeatingBendingProcessNew"/>
    <dgm:cxn modelId="{517BDAC3-066F-4855-8437-03759806A038}" type="presOf" srcId="{615B1CBF-B9E7-4513-BF12-47B8BBF4B859}" destId="{F7EED5E5-1E1E-4351-BEDF-C92961CC70AB}" srcOrd="1" destOrd="0" presId="urn:microsoft.com/office/officeart/2016/7/layout/RepeatingBendingProcessNew"/>
    <dgm:cxn modelId="{49D8C4C6-3A86-4137-998B-24A4CAC09998}" type="presOf" srcId="{74D7CFDE-12E7-4FCC-98F9-BE27B07D934A}" destId="{5131A37D-CF7C-4959-997E-923A018A7CF4}" srcOrd="0" destOrd="0" presId="urn:microsoft.com/office/officeart/2016/7/layout/RepeatingBendingProcessNew"/>
    <dgm:cxn modelId="{ECF33ED2-6945-4FEF-9A3B-969B37A7E189}" type="presOf" srcId="{446F24B7-DCFB-4164-ABD8-87AAA7627213}" destId="{8D346AC8-75F2-479A-9BC8-ADE6AA0D4367}" srcOrd="0" destOrd="0" presId="urn:microsoft.com/office/officeart/2016/7/layout/RepeatingBendingProcessNew"/>
    <dgm:cxn modelId="{8D2654E6-FE1A-4038-A172-496C40A11490}" type="presOf" srcId="{D4A9693A-6BBC-4927-9BB5-AF4ED20EBA2C}" destId="{F7EABB35-5642-47C9-985D-271437F56ACD}" srcOrd="1" destOrd="0" presId="urn:microsoft.com/office/officeart/2016/7/layout/RepeatingBendingProcessNew"/>
    <dgm:cxn modelId="{877605E7-C023-4871-BD8B-B2689C1E3B76}" srcId="{B730142B-1B24-40C2-90C4-2A76BDF71F2E}" destId="{42EE6270-955C-49D3-A894-F1F3B8E3A80F}" srcOrd="7" destOrd="0" parTransId="{071424F8-69A1-413C-A11F-49FBDA7C3C10}" sibTransId="{A2C49934-2210-4C9F-8A68-86D20F17E92D}"/>
    <dgm:cxn modelId="{D07B66F5-C85C-405D-87F8-7D12B76922E9}" srcId="{B730142B-1B24-40C2-90C4-2A76BDF71F2E}" destId="{95F76F80-808D-4F72-B42D-189B2A89CA9A}" srcOrd="8" destOrd="0" parTransId="{41F4C8FD-09E1-4FED-BFE4-154428FFA05A}" sibTransId="{F8A52AAA-C2E6-49F8-BFE7-8D34265BCBB7}"/>
    <dgm:cxn modelId="{E16B9DFD-B778-43CA-ACE8-DD5F13A4172F}" type="presOf" srcId="{2574625B-D9E2-40E2-9188-71B9D7B6A782}" destId="{37E1A4FE-D210-4DB0-A376-E7316C456D19}" srcOrd="0" destOrd="0" presId="urn:microsoft.com/office/officeart/2016/7/layout/RepeatingBendingProcessNew"/>
    <dgm:cxn modelId="{0663B217-9808-4C48-A077-F6EEB2F6513A}" type="presParOf" srcId="{08CD3157-476D-4799-8F11-3655688D1467}" destId="{FE363D20-7042-4A05-B646-120FE1C20573}" srcOrd="0" destOrd="0" presId="urn:microsoft.com/office/officeart/2016/7/layout/RepeatingBendingProcessNew"/>
    <dgm:cxn modelId="{0AC047B2-748C-41E0-A1B9-7E393EC05A46}" type="presParOf" srcId="{08CD3157-476D-4799-8F11-3655688D1467}" destId="{9676F128-5E23-4AE2-9431-AAA72F777683}" srcOrd="1" destOrd="0" presId="urn:microsoft.com/office/officeart/2016/7/layout/RepeatingBendingProcessNew"/>
    <dgm:cxn modelId="{2C06F51D-0E45-498A-9784-EBF055B15C24}" type="presParOf" srcId="{9676F128-5E23-4AE2-9431-AAA72F777683}" destId="{DCEED1E4-1BA5-4114-AA1C-FA1C6E7FC086}" srcOrd="0" destOrd="0" presId="urn:microsoft.com/office/officeart/2016/7/layout/RepeatingBendingProcessNew"/>
    <dgm:cxn modelId="{CA3227E3-C1AF-497C-80A0-423FE997D0B3}" type="presParOf" srcId="{08CD3157-476D-4799-8F11-3655688D1467}" destId="{37E1A4FE-D210-4DB0-A376-E7316C456D19}" srcOrd="2" destOrd="0" presId="urn:microsoft.com/office/officeart/2016/7/layout/RepeatingBendingProcessNew"/>
    <dgm:cxn modelId="{7A8AD92C-A402-46EB-8FE4-F9025F4B27A8}" type="presParOf" srcId="{08CD3157-476D-4799-8F11-3655688D1467}" destId="{EB82E1F2-130C-489C-855B-6FF5A41911F5}" srcOrd="3" destOrd="0" presId="urn:microsoft.com/office/officeart/2016/7/layout/RepeatingBendingProcessNew"/>
    <dgm:cxn modelId="{6EB35D87-B87D-4673-9DF8-D11273CDA4C5}" type="presParOf" srcId="{EB82E1F2-130C-489C-855B-6FF5A41911F5}" destId="{327F9BC6-1C50-4E4A-AAAE-724B3E92B9C1}" srcOrd="0" destOrd="0" presId="urn:microsoft.com/office/officeart/2016/7/layout/RepeatingBendingProcessNew"/>
    <dgm:cxn modelId="{79414D72-BDD5-4B58-B8B5-2D80E8B37707}" type="presParOf" srcId="{08CD3157-476D-4799-8F11-3655688D1467}" destId="{8D346AC8-75F2-479A-9BC8-ADE6AA0D4367}" srcOrd="4" destOrd="0" presId="urn:microsoft.com/office/officeart/2016/7/layout/RepeatingBendingProcessNew"/>
    <dgm:cxn modelId="{888601DC-202D-419B-97DF-F65F107DB923}" type="presParOf" srcId="{08CD3157-476D-4799-8F11-3655688D1467}" destId="{BB10B667-2312-41C0-AA29-F94D8F7BDC27}" srcOrd="5" destOrd="0" presId="urn:microsoft.com/office/officeart/2016/7/layout/RepeatingBendingProcessNew"/>
    <dgm:cxn modelId="{84145537-6A06-4BD6-B9CD-375C3788359F}" type="presParOf" srcId="{BB10B667-2312-41C0-AA29-F94D8F7BDC27}" destId="{F7EABB35-5642-47C9-985D-271437F56ACD}" srcOrd="0" destOrd="0" presId="urn:microsoft.com/office/officeart/2016/7/layout/RepeatingBendingProcessNew"/>
    <dgm:cxn modelId="{F993EF78-41BA-4A09-990D-52C8BD2FE73F}" type="presParOf" srcId="{08CD3157-476D-4799-8F11-3655688D1467}" destId="{FCE7CF56-94FA-4401-8E05-A7E9EF57DE5F}" srcOrd="6" destOrd="0" presId="urn:microsoft.com/office/officeart/2016/7/layout/RepeatingBendingProcessNew"/>
    <dgm:cxn modelId="{BAECAB82-300D-4837-8180-37F8571D6B74}" type="presParOf" srcId="{08CD3157-476D-4799-8F11-3655688D1467}" destId="{49B8F065-6EE3-42CA-80C0-B9FBE174F193}" srcOrd="7" destOrd="0" presId="urn:microsoft.com/office/officeart/2016/7/layout/RepeatingBendingProcessNew"/>
    <dgm:cxn modelId="{C30658F0-E9F6-45DC-833A-492EEA6E24DF}" type="presParOf" srcId="{49B8F065-6EE3-42CA-80C0-B9FBE174F193}" destId="{39F25916-3DFF-400F-8B00-9BFFF8B9AE25}" srcOrd="0" destOrd="0" presId="urn:microsoft.com/office/officeart/2016/7/layout/RepeatingBendingProcessNew"/>
    <dgm:cxn modelId="{9CF9927E-E6E5-48B4-A153-63ABEBCDAF16}" type="presParOf" srcId="{08CD3157-476D-4799-8F11-3655688D1467}" destId="{5131A37D-CF7C-4959-997E-923A018A7CF4}" srcOrd="8" destOrd="0" presId="urn:microsoft.com/office/officeart/2016/7/layout/RepeatingBendingProcessNew"/>
    <dgm:cxn modelId="{F858EADB-FC86-40B5-8361-E5406567E7EF}" type="presParOf" srcId="{08CD3157-476D-4799-8F11-3655688D1467}" destId="{A5E0C04F-70C9-4B08-829C-C2665430A11A}" srcOrd="9" destOrd="0" presId="urn:microsoft.com/office/officeart/2016/7/layout/RepeatingBendingProcessNew"/>
    <dgm:cxn modelId="{4DCE1022-67B4-47FF-A479-A6C7F2072088}" type="presParOf" srcId="{A5E0C04F-70C9-4B08-829C-C2665430A11A}" destId="{F7EED5E5-1E1E-4351-BEDF-C92961CC70AB}" srcOrd="0" destOrd="0" presId="urn:microsoft.com/office/officeart/2016/7/layout/RepeatingBendingProcessNew"/>
    <dgm:cxn modelId="{FD0D120C-D782-4A7F-A3A8-5755FEC3AA2C}" type="presParOf" srcId="{08CD3157-476D-4799-8F11-3655688D1467}" destId="{C196BEEF-62C1-4044-A9DC-135688FBD78B}" srcOrd="10" destOrd="0" presId="urn:microsoft.com/office/officeart/2016/7/layout/RepeatingBendingProcessNew"/>
    <dgm:cxn modelId="{EA3521EB-9C01-41DD-84D1-7576C03C0DC0}" type="presParOf" srcId="{08CD3157-476D-4799-8F11-3655688D1467}" destId="{271AC415-B975-493E-9467-03F542C96614}" srcOrd="11" destOrd="0" presId="urn:microsoft.com/office/officeart/2016/7/layout/RepeatingBendingProcessNew"/>
    <dgm:cxn modelId="{C577E8A7-CB02-4E55-BBC7-C07A8565D086}" type="presParOf" srcId="{271AC415-B975-493E-9467-03F542C96614}" destId="{A220EBEA-4C02-4DCF-A913-08C595F3583D}" srcOrd="0" destOrd="0" presId="urn:microsoft.com/office/officeart/2016/7/layout/RepeatingBendingProcessNew"/>
    <dgm:cxn modelId="{22CA22BD-C9F8-4AEE-A85F-46757ADBE54C}" type="presParOf" srcId="{08CD3157-476D-4799-8F11-3655688D1467}" destId="{C68528AB-6CBB-4E78-945D-81EBD8BC610E}" srcOrd="12" destOrd="0" presId="urn:microsoft.com/office/officeart/2016/7/layout/RepeatingBendingProcessNew"/>
    <dgm:cxn modelId="{DCC14114-8CEE-49A3-B6A5-06C5020FE32F}" type="presParOf" srcId="{08CD3157-476D-4799-8F11-3655688D1467}" destId="{786C9F73-C9D5-4F32-AA2C-81745517061D}" srcOrd="13" destOrd="0" presId="urn:microsoft.com/office/officeart/2016/7/layout/RepeatingBendingProcessNew"/>
    <dgm:cxn modelId="{2944256A-9474-43EF-81ED-FBC66D165685}" type="presParOf" srcId="{786C9F73-C9D5-4F32-AA2C-81745517061D}" destId="{5593A41A-E14D-4616-8798-C3728FCB0F02}" srcOrd="0" destOrd="0" presId="urn:microsoft.com/office/officeart/2016/7/layout/RepeatingBendingProcessNew"/>
    <dgm:cxn modelId="{47CBB297-17B0-46CF-AC02-00E3CE4D83B2}" type="presParOf" srcId="{08CD3157-476D-4799-8F11-3655688D1467}" destId="{47A23BAF-7F9F-44F1-BF0B-21473EF8DF0C}" srcOrd="14" destOrd="0" presId="urn:microsoft.com/office/officeart/2016/7/layout/RepeatingBendingProcessNew"/>
    <dgm:cxn modelId="{1BD3E087-8FD3-45AA-A406-3D896B64F18C}" type="presParOf" srcId="{08CD3157-476D-4799-8F11-3655688D1467}" destId="{05A17F00-0F6A-4016-B15F-537386402D54}" srcOrd="15" destOrd="0" presId="urn:microsoft.com/office/officeart/2016/7/layout/RepeatingBendingProcessNew"/>
    <dgm:cxn modelId="{3D77068A-BB84-4B3E-8580-FF03438150C0}" type="presParOf" srcId="{05A17F00-0F6A-4016-B15F-537386402D54}" destId="{AAE28A0F-90E5-4205-9B2B-BDED3067AB77}" srcOrd="0" destOrd="0" presId="urn:microsoft.com/office/officeart/2016/7/layout/RepeatingBendingProcessNew"/>
    <dgm:cxn modelId="{43168502-1B7A-425B-840D-97ED0AD8101E}" type="presParOf" srcId="{08CD3157-476D-4799-8F11-3655688D1467}" destId="{313E4B83-DE62-4FF5-BCDA-9E00D69D2EEB}"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1DCF32-E295-4C90-9365-06E3A4717693}"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EC1B72F8-4473-43D7-BEE2-8952E17D271D}">
      <dgm:prSet/>
      <dgm:spPr/>
      <dgm:t>
        <a:bodyPr/>
        <a:lstStyle/>
        <a:p>
          <a:r>
            <a:rPr lang="en-US" dirty="0"/>
            <a:t>Engage in problem-solving coping, </a:t>
          </a:r>
          <a:r>
            <a:rPr lang="en-US" b="1" i="1" dirty="0"/>
            <a:t>not just </a:t>
          </a:r>
          <a:r>
            <a:rPr lang="en-US" dirty="0"/>
            <a:t>emotion focused coping</a:t>
          </a:r>
        </a:p>
      </dgm:t>
    </dgm:pt>
    <dgm:pt modelId="{F0538782-C054-4D92-B829-078084368192}" type="parTrans" cxnId="{84155BF5-15A3-4CDF-B6D5-E740DA9E7D06}">
      <dgm:prSet/>
      <dgm:spPr/>
      <dgm:t>
        <a:bodyPr/>
        <a:lstStyle/>
        <a:p>
          <a:endParaRPr lang="en-US"/>
        </a:p>
      </dgm:t>
    </dgm:pt>
    <dgm:pt modelId="{B6D76FEA-F326-48DF-BC34-CDA3A23AC69D}" type="sibTrans" cxnId="{84155BF5-15A3-4CDF-B6D5-E740DA9E7D06}">
      <dgm:prSet phldrT="1" phldr="0"/>
      <dgm:spPr/>
      <dgm:t>
        <a:bodyPr/>
        <a:lstStyle/>
        <a:p>
          <a:r>
            <a:rPr lang="en-US" dirty="0"/>
            <a:t>1</a:t>
          </a:r>
        </a:p>
      </dgm:t>
    </dgm:pt>
    <dgm:pt modelId="{CC93837B-DB7A-49D6-AB12-AA87381348F4}">
      <dgm:prSet/>
      <dgm:spPr/>
      <dgm:t>
        <a:bodyPr/>
        <a:lstStyle/>
        <a:p>
          <a:r>
            <a:rPr lang="en-US" dirty="0"/>
            <a:t>Cultivate at least two relationships in which you can bare your soul</a:t>
          </a:r>
        </a:p>
      </dgm:t>
    </dgm:pt>
    <dgm:pt modelId="{876CB18E-42B5-4552-BD7E-9765047CBA5B}" type="parTrans" cxnId="{97C6B591-AAB5-471B-9105-FA1826334FE1}">
      <dgm:prSet/>
      <dgm:spPr/>
      <dgm:t>
        <a:bodyPr/>
        <a:lstStyle/>
        <a:p>
          <a:endParaRPr lang="en-US"/>
        </a:p>
      </dgm:t>
    </dgm:pt>
    <dgm:pt modelId="{5240CDB9-9697-4706-AECB-9E206568E757}" type="sibTrans" cxnId="{97C6B591-AAB5-471B-9105-FA1826334FE1}">
      <dgm:prSet phldrT="2" phldr="0"/>
      <dgm:spPr/>
      <dgm:t>
        <a:bodyPr/>
        <a:lstStyle/>
        <a:p>
          <a:r>
            <a:rPr lang="en-US" dirty="0"/>
            <a:t>2</a:t>
          </a:r>
        </a:p>
      </dgm:t>
    </dgm:pt>
    <dgm:pt modelId="{414E7BF8-DC83-4957-9590-AF7942278EA0}">
      <dgm:prSet/>
      <dgm:spPr/>
      <dgm:t>
        <a:bodyPr/>
        <a:lstStyle/>
        <a:p>
          <a:r>
            <a:rPr lang="en-US" dirty="0"/>
            <a:t>Avoid social isolation at all costs – it is highly detrimental </a:t>
          </a:r>
        </a:p>
      </dgm:t>
    </dgm:pt>
    <dgm:pt modelId="{544CDE7F-9842-4B0D-83C6-FB89C8DF3543}" type="parTrans" cxnId="{E33C57B4-7182-40CE-ABC2-C58A811567A3}">
      <dgm:prSet/>
      <dgm:spPr/>
      <dgm:t>
        <a:bodyPr/>
        <a:lstStyle/>
        <a:p>
          <a:endParaRPr lang="en-US"/>
        </a:p>
      </dgm:t>
    </dgm:pt>
    <dgm:pt modelId="{373E5CE0-915A-49EA-8978-4620871E3418}" type="sibTrans" cxnId="{E33C57B4-7182-40CE-ABC2-C58A811567A3}">
      <dgm:prSet phldrT="3" phldr="0"/>
      <dgm:spPr/>
      <dgm:t>
        <a:bodyPr/>
        <a:lstStyle/>
        <a:p>
          <a:r>
            <a:rPr lang="en-US" dirty="0"/>
            <a:t>3</a:t>
          </a:r>
        </a:p>
      </dgm:t>
    </dgm:pt>
    <dgm:pt modelId="{B9EA21D6-CA76-4686-A788-939ED21D8D61}" type="pres">
      <dgm:prSet presAssocID="{A31DCF32-E295-4C90-9365-06E3A4717693}" presName="Name0" presStyleCnt="0">
        <dgm:presLayoutVars>
          <dgm:animLvl val="lvl"/>
          <dgm:resizeHandles val="exact"/>
        </dgm:presLayoutVars>
      </dgm:prSet>
      <dgm:spPr/>
    </dgm:pt>
    <dgm:pt modelId="{143563CE-C1A0-4150-9809-DE17563507D2}" type="pres">
      <dgm:prSet presAssocID="{EC1B72F8-4473-43D7-BEE2-8952E17D271D}" presName="compositeNode" presStyleCnt="0">
        <dgm:presLayoutVars>
          <dgm:bulletEnabled val="1"/>
        </dgm:presLayoutVars>
      </dgm:prSet>
      <dgm:spPr/>
    </dgm:pt>
    <dgm:pt modelId="{337B045D-A245-464A-8A43-1B0723561F63}" type="pres">
      <dgm:prSet presAssocID="{EC1B72F8-4473-43D7-BEE2-8952E17D271D}" presName="bgRect" presStyleLbl="bgAccFollowNode1" presStyleIdx="0" presStyleCnt="3"/>
      <dgm:spPr/>
    </dgm:pt>
    <dgm:pt modelId="{230B0241-A4EA-4FBB-92C9-562D7F80082D}" type="pres">
      <dgm:prSet presAssocID="{B6D76FEA-F326-48DF-BC34-CDA3A23AC69D}" presName="sibTransNodeCircle" presStyleLbl="alignNode1" presStyleIdx="0" presStyleCnt="6">
        <dgm:presLayoutVars>
          <dgm:chMax val="0"/>
          <dgm:bulletEnabled/>
        </dgm:presLayoutVars>
      </dgm:prSet>
      <dgm:spPr/>
    </dgm:pt>
    <dgm:pt modelId="{EE02CA15-A8FE-4768-B1EC-E96B34948E7E}" type="pres">
      <dgm:prSet presAssocID="{EC1B72F8-4473-43D7-BEE2-8952E17D271D}" presName="bottomLine" presStyleLbl="alignNode1" presStyleIdx="1" presStyleCnt="6">
        <dgm:presLayoutVars/>
      </dgm:prSet>
      <dgm:spPr/>
    </dgm:pt>
    <dgm:pt modelId="{4E9E7BA4-D2F5-492C-8CE5-CE3E7805EDB0}" type="pres">
      <dgm:prSet presAssocID="{EC1B72F8-4473-43D7-BEE2-8952E17D271D}" presName="nodeText" presStyleLbl="bgAccFollowNode1" presStyleIdx="0" presStyleCnt="3">
        <dgm:presLayoutVars>
          <dgm:bulletEnabled val="1"/>
        </dgm:presLayoutVars>
      </dgm:prSet>
      <dgm:spPr/>
    </dgm:pt>
    <dgm:pt modelId="{64FD10B5-A1B4-40D2-865A-59248FC7038F}" type="pres">
      <dgm:prSet presAssocID="{B6D76FEA-F326-48DF-BC34-CDA3A23AC69D}" presName="sibTrans" presStyleCnt="0"/>
      <dgm:spPr/>
    </dgm:pt>
    <dgm:pt modelId="{4FD35047-4979-4AD4-8419-37EB44F75149}" type="pres">
      <dgm:prSet presAssocID="{CC93837B-DB7A-49D6-AB12-AA87381348F4}" presName="compositeNode" presStyleCnt="0">
        <dgm:presLayoutVars>
          <dgm:bulletEnabled val="1"/>
        </dgm:presLayoutVars>
      </dgm:prSet>
      <dgm:spPr/>
    </dgm:pt>
    <dgm:pt modelId="{925B1CDB-2071-4014-90D3-1E5F67AC22D8}" type="pres">
      <dgm:prSet presAssocID="{CC93837B-DB7A-49D6-AB12-AA87381348F4}" presName="bgRect" presStyleLbl="bgAccFollowNode1" presStyleIdx="1" presStyleCnt="3"/>
      <dgm:spPr/>
    </dgm:pt>
    <dgm:pt modelId="{91E94345-9AEB-49DF-BCBE-9C13CD60682A}" type="pres">
      <dgm:prSet presAssocID="{5240CDB9-9697-4706-AECB-9E206568E757}" presName="sibTransNodeCircle" presStyleLbl="alignNode1" presStyleIdx="2" presStyleCnt="6">
        <dgm:presLayoutVars>
          <dgm:chMax val="0"/>
          <dgm:bulletEnabled/>
        </dgm:presLayoutVars>
      </dgm:prSet>
      <dgm:spPr/>
    </dgm:pt>
    <dgm:pt modelId="{6DAEEDE9-ACE1-4F40-A27F-89FB786CD019}" type="pres">
      <dgm:prSet presAssocID="{CC93837B-DB7A-49D6-AB12-AA87381348F4}" presName="bottomLine" presStyleLbl="alignNode1" presStyleIdx="3" presStyleCnt="6">
        <dgm:presLayoutVars/>
      </dgm:prSet>
      <dgm:spPr/>
    </dgm:pt>
    <dgm:pt modelId="{17A3E037-5DF5-468A-AC32-539759A2272F}" type="pres">
      <dgm:prSet presAssocID="{CC93837B-DB7A-49D6-AB12-AA87381348F4}" presName="nodeText" presStyleLbl="bgAccFollowNode1" presStyleIdx="1" presStyleCnt="3">
        <dgm:presLayoutVars>
          <dgm:bulletEnabled val="1"/>
        </dgm:presLayoutVars>
      </dgm:prSet>
      <dgm:spPr/>
    </dgm:pt>
    <dgm:pt modelId="{251E4E21-D0EC-4045-AC8D-7D16755A0228}" type="pres">
      <dgm:prSet presAssocID="{5240CDB9-9697-4706-AECB-9E206568E757}" presName="sibTrans" presStyleCnt="0"/>
      <dgm:spPr/>
    </dgm:pt>
    <dgm:pt modelId="{FFF55CDB-AF7D-41EC-8815-F99BCEF26BB7}" type="pres">
      <dgm:prSet presAssocID="{414E7BF8-DC83-4957-9590-AF7942278EA0}" presName="compositeNode" presStyleCnt="0">
        <dgm:presLayoutVars>
          <dgm:bulletEnabled val="1"/>
        </dgm:presLayoutVars>
      </dgm:prSet>
      <dgm:spPr/>
    </dgm:pt>
    <dgm:pt modelId="{602D5307-3860-4352-9D68-F3F2FA2D26FD}" type="pres">
      <dgm:prSet presAssocID="{414E7BF8-DC83-4957-9590-AF7942278EA0}" presName="bgRect" presStyleLbl="bgAccFollowNode1" presStyleIdx="2" presStyleCnt="3"/>
      <dgm:spPr/>
    </dgm:pt>
    <dgm:pt modelId="{6A31DD6F-AD06-4696-8662-631656086E4A}" type="pres">
      <dgm:prSet presAssocID="{373E5CE0-915A-49EA-8978-4620871E3418}" presName="sibTransNodeCircle" presStyleLbl="alignNode1" presStyleIdx="4" presStyleCnt="6">
        <dgm:presLayoutVars>
          <dgm:chMax val="0"/>
          <dgm:bulletEnabled/>
        </dgm:presLayoutVars>
      </dgm:prSet>
      <dgm:spPr/>
    </dgm:pt>
    <dgm:pt modelId="{D1643912-1C36-4925-AFE6-534BB74DBAC3}" type="pres">
      <dgm:prSet presAssocID="{414E7BF8-DC83-4957-9590-AF7942278EA0}" presName="bottomLine" presStyleLbl="alignNode1" presStyleIdx="5" presStyleCnt="6">
        <dgm:presLayoutVars/>
      </dgm:prSet>
      <dgm:spPr/>
    </dgm:pt>
    <dgm:pt modelId="{BE84357A-FC81-470A-BEBF-7B2AA46C6000}" type="pres">
      <dgm:prSet presAssocID="{414E7BF8-DC83-4957-9590-AF7942278EA0}" presName="nodeText" presStyleLbl="bgAccFollowNode1" presStyleIdx="2" presStyleCnt="3">
        <dgm:presLayoutVars>
          <dgm:bulletEnabled val="1"/>
        </dgm:presLayoutVars>
      </dgm:prSet>
      <dgm:spPr/>
    </dgm:pt>
  </dgm:ptLst>
  <dgm:cxnLst>
    <dgm:cxn modelId="{24F2AE00-6DBF-43A9-902D-258E9D28BDF9}" type="presOf" srcId="{CC93837B-DB7A-49D6-AB12-AA87381348F4}" destId="{925B1CDB-2071-4014-90D3-1E5F67AC22D8}" srcOrd="0" destOrd="0" presId="urn:microsoft.com/office/officeart/2016/7/layout/BasicLinearProcessNumbered"/>
    <dgm:cxn modelId="{BCE19D37-45A5-4881-B498-A871ED8546FD}" type="presOf" srcId="{5240CDB9-9697-4706-AECB-9E206568E757}" destId="{91E94345-9AEB-49DF-BCBE-9C13CD60682A}" srcOrd="0" destOrd="0" presId="urn:microsoft.com/office/officeart/2016/7/layout/BasicLinearProcessNumbered"/>
    <dgm:cxn modelId="{8AA3343D-A446-487D-BFFE-C2741D2E5D65}" type="presOf" srcId="{A31DCF32-E295-4C90-9365-06E3A4717693}" destId="{B9EA21D6-CA76-4686-A788-939ED21D8D61}" srcOrd="0" destOrd="0" presId="urn:microsoft.com/office/officeart/2016/7/layout/BasicLinearProcessNumbered"/>
    <dgm:cxn modelId="{E81DB95C-3128-49B1-AE06-6E36D25856AF}" type="presOf" srcId="{CC93837B-DB7A-49D6-AB12-AA87381348F4}" destId="{17A3E037-5DF5-468A-AC32-539759A2272F}" srcOrd="1" destOrd="0" presId="urn:microsoft.com/office/officeart/2016/7/layout/BasicLinearProcessNumbered"/>
    <dgm:cxn modelId="{97871B41-FD25-495A-9BD1-A74914AA7912}" type="presOf" srcId="{414E7BF8-DC83-4957-9590-AF7942278EA0}" destId="{602D5307-3860-4352-9D68-F3F2FA2D26FD}" srcOrd="0" destOrd="0" presId="urn:microsoft.com/office/officeart/2016/7/layout/BasicLinearProcessNumbered"/>
    <dgm:cxn modelId="{031AF968-E66C-4CDC-B9FF-5EFC1F8C1AA3}" type="presOf" srcId="{EC1B72F8-4473-43D7-BEE2-8952E17D271D}" destId="{4E9E7BA4-D2F5-492C-8CE5-CE3E7805EDB0}" srcOrd="1" destOrd="0" presId="urn:microsoft.com/office/officeart/2016/7/layout/BasicLinearProcessNumbered"/>
    <dgm:cxn modelId="{0045BF4E-4682-44EE-BFBC-5146790C3F39}" type="presOf" srcId="{373E5CE0-915A-49EA-8978-4620871E3418}" destId="{6A31DD6F-AD06-4696-8662-631656086E4A}" srcOrd="0" destOrd="0" presId="urn:microsoft.com/office/officeart/2016/7/layout/BasicLinearProcessNumbered"/>
    <dgm:cxn modelId="{47E89F80-BC20-4465-9A34-27FE89D47E75}" type="presOf" srcId="{EC1B72F8-4473-43D7-BEE2-8952E17D271D}" destId="{337B045D-A245-464A-8A43-1B0723561F63}" srcOrd="0" destOrd="0" presId="urn:microsoft.com/office/officeart/2016/7/layout/BasicLinearProcessNumbered"/>
    <dgm:cxn modelId="{97C6B591-AAB5-471B-9105-FA1826334FE1}" srcId="{A31DCF32-E295-4C90-9365-06E3A4717693}" destId="{CC93837B-DB7A-49D6-AB12-AA87381348F4}" srcOrd="1" destOrd="0" parTransId="{876CB18E-42B5-4552-BD7E-9765047CBA5B}" sibTransId="{5240CDB9-9697-4706-AECB-9E206568E757}"/>
    <dgm:cxn modelId="{E33C57B4-7182-40CE-ABC2-C58A811567A3}" srcId="{A31DCF32-E295-4C90-9365-06E3A4717693}" destId="{414E7BF8-DC83-4957-9590-AF7942278EA0}" srcOrd="2" destOrd="0" parTransId="{544CDE7F-9842-4B0D-83C6-FB89C8DF3543}" sibTransId="{373E5CE0-915A-49EA-8978-4620871E3418}"/>
    <dgm:cxn modelId="{C32026C3-AB7F-4F1A-B3BB-174E1E704E72}" type="presOf" srcId="{B6D76FEA-F326-48DF-BC34-CDA3A23AC69D}" destId="{230B0241-A4EA-4FBB-92C9-562D7F80082D}" srcOrd="0" destOrd="0" presId="urn:microsoft.com/office/officeart/2016/7/layout/BasicLinearProcessNumbered"/>
    <dgm:cxn modelId="{77857AE2-0478-4E3E-894B-36DC5F393284}" type="presOf" srcId="{414E7BF8-DC83-4957-9590-AF7942278EA0}" destId="{BE84357A-FC81-470A-BEBF-7B2AA46C6000}" srcOrd="1" destOrd="0" presId="urn:microsoft.com/office/officeart/2016/7/layout/BasicLinearProcessNumbered"/>
    <dgm:cxn modelId="{84155BF5-15A3-4CDF-B6D5-E740DA9E7D06}" srcId="{A31DCF32-E295-4C90-9365-06E3A4717693}" destId="{EC1B72F8-4473-43D7-BEE2-8952E17D271D}" srcOrd="0" destOrd="0" parTransId="{F0538782-C054-4D92-B829-078084368192}" sibTransId="{B6D76FEA-F326-48DF-BC34-CDA3A23AC69D}"/>
    <dgm:cxn modelId="{3E4525A0-F742-4440-9CA4-AF1E514C6674}" type="presParOf" srcId="{B9EA21D6-CA76-4686-A788-939ED21D8D61}" destId="{143563CE-C1A0-4150-9809-DE17563507D2}" srcOrd="0" destOrd="0" presId="urn:microsoft.com/office/officeart/2016/7/layout/BasicLinearProcessNumbered"/>
    <dgm:cxn modelId="{8C85039E-08B8-4AAB-80E0-F8C73010B4D7}" type="presParOf" srcId="{143563CE-C1A0-4150-9809-DE17563507D2}" destId="{337B045D-A245-464A-8A43-1B0723561F63}" srcOrd="0" destOrd="0" presId="urn:microsoft.com/office/officeart/2016/7/layout/BasicLinearProcessNumbered"/>
    <dgm:cxn modelId="{85929E40-4389-4615-AC54-2F4CDD199DCD}" type="presParOf" srcId="{143563CE-C1A0-4150-9809-DE17563507D2}" destId="{230B0241-A4EA-4FBB-92C9-562D7F80082D}" srcOrd="1" destOrd="0" presId="urn:microsoft.com/office/officeart/2016/7/layout/BasicLinearProcessNumbered"/>
    <dgm:cxn modelId="{86981662-8BC1-448C-84BA-A617F3786BB5}" type="presParOf" srcId="{143563CE-C1A0-4150-9809-DE17563507D2}" destId="{EE02CA15-A8FE-4768-B1EC-E96B34948E7E}" srcOrd="2" destOrd="0" presId="urn:microsoft.com/office/officeart/2016/7/layout/BasicLinearProcessNumbered"/>
    <dgm:cxn modelId="{02A0D945-F817-4000-B0CE-BEC477B69AAA}" type="presParOf" srcId="{143563CE-C1A0-4150-9809-DE17563507D2}" destId="{4E9E7BA4-D2F5-492C-8CE5-CE3E7805EDB0}" srcOrd="3" destOrd="0" presId="urn:microsoft.com/office/officeart/2016/7/layout/BasicLinearProcessNumbered"/>
    <dgm:cxn modelId="{EA053C5B-1489-4F3D-ACD5-D691A4FFE87D}" type="presParOf" srcId="{B9EA21D6-CA76-4686-A788-939ED21D8D61}" destId="{64FD10B5-A1B4-40D2-865A-59248FC7038F}" srcOrd="1" destOrd="0" presId="urn:microsoft.com/office/officeart/2016/7/layout/BasicLinearProcessNumbered"/>
    <dgm:cxn modelId="{036D8BC6-BBE5-47F9-B4A5-FB071C2F6769}" type="presParOf" srcId="{B9EA21D6-CA76-4686-A788-939ED21D8D61}" destId="{4FD35047-4979-4AD4-8419-37EB44F75149}" srcOrd="2" destOrd="0" presId="urn:microsoft.com/office/officeart/2016/7/layout/BasicLinearProcessNumbered"/>
    <dgm:cxn modelId="{A16BBADD-4A69-44C5-A2A5-1F9FE3A4816A}" type="presParOf" srcId="{4FD35047-4979-4AD4-8419-37EB44F75149}" destId="{925B1CDB-2071-4014-90D3-1E5F67AC22D8}" srcOrd="0" destOrd="0" presId="urn:microsoft.com/office/officeart/2016/7/layout/BasicLinearProcessNumbered"/>
    <dgm:cxn modelId="{BC400B54-ABC5-4DE8-A0E7-4069F9EC4D59}" type="presParOf" srcId="{4FD35047-4979-4AD4-8419-37EB44F75149}" destId="{91E94345-9AEB-49DF-BCBE-9C13CD60682A}" srcOrd="1" destOrd="0" presId="urn:microsoft.com/office/officeart/2016/7/layout/BasicLinearProcessNumbered"/>
    <dgm:cxn modelId="{93C0D27E-2012-401C-A4D1-0F6746239F98}" type="presParOf" srcId="{4FD35047-4979-4AD4-8419-37EB44F75149}" destId="{6DAEEDE9-ACE1-4F40-A27F-89FB786CD019}" srcOrd="2" destOrd="0" presId="urn:microsoft.com/office/officeart/2016/7/layout/BasicLinearProcessNumbered"/>
    <dgm:cxn modelId="{DE5DDB34-D249-4390-B289-B5B3A8D69097}" type="presParOf" srcId="{4FD35047-4979-4AD4-8419-37EB44F75149}" destId="{17A3E037-5DF5-468A-AC32-539759A2272F}" srcOrd="3" destOrd="0" presId="urn:microsoft.com/office/officeart/2016/7/layout/BasicLinearProcessNumbered"/>
    <dgm:cxn modelId="{0A67B629-1383-4883-B61C-F189DD409336}" type="presParOf" srcId="{B9EA21D6-CA76-4686-A788-939ED21D8D61}" destId="{251E4E21-D0EC-4045-AC8D-7D16755A0228}" srcOrd="3" destOrd="0" presId="urn:microsoft.com/office/officeart/2016/7/layout/BasicLinearProcessNumbered"/>
    <dgm:cxn modelId="{456DCCDF-77BC-4BA7-B7F2-27AF2E2A3E4F}" type="presParOf" srcId="{B9EA21D6-CA76-4686-A788-939ED21D8D61}" destId="{FFF55CDB-AF7D-41EC-8815-F99BCEF26BB7}" srcOrd="4" destOrd="0" presId="urn:microsoft.com/office/officeart/2016/7/layout/BasicLinearProcessNumbered"/>
    <dgm:cxn modelId="{59AA39DF-4208-471B-8334-9F58107E2560}" type="presParOf" srcId="{FFF55CDB-AF7D-41EC-8815-F99BCEF26BB7}" destId="{602D5307-3860-4352-9D68-F3F2FA2D26FD}" srcOrd="0" destOrd="0" presId="urn:microsoft.com/office/officeart/2016/7/layout/BasicLinearProcessNumbered"/>
    <dgm:cxn modelId="{9C876DCE-AF49-43D3-8054-CA1D2832C0B3}" type="presParOf" srcId="{FFF55CDB-AF7D-41EC-8815-F99BCEF26BB7}" destId="{6A31DD6F-AD06-4696-8662-631656086E4A}" srcOrd="1" destOrd="0" presId="urn:microsoft.com/office/officeart/2016/7/layout/BasicLinearProcessNumbered"/>
    <dgm:cxn modelId="{0BEF81EE-0887-4323-8892-16D210015E81}" type="presParOf" srcId="{FFF55CDB-AF7D-41EC-8815-F99BCEF26BB7}" destId="{D1643912-1C36-4925-AFE6-534BB74DBAC3}" srcOrd="2" destOrd="0" presId="urn:microsoft.com/office/officeart/2016/7/layout/BasicLinearProcessNumbered"/>
    <dgm:cxn modelId="{74CC0060-3A63-4D5C-ACF7-9B99AD33E6E1}" type="presParOf" srcId="{FFF55CDB-AF7D-41EC-8815-F99BCEF26BB7}" destId="{BE84357A-FC81-470A-BEBF-7B2AA46C600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E171F-F80A-4DEB-8A7E-6835C22FAE01}">
      <dsp:nvSpPr>
        <dsp:cNvPr id="0" name=""/>
        <dsp:cNvSpPr/>
      </dsp:nvSpPr>
      <dsp:spPr>
        <a:xfrm>
          <a:off x="0" y="2196"/>
          <a:ext cx="6364224"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Fear and worry about your own health and the health of your loved ones, your financial situation or job, or loss of support services you rely on.</a:t>
          </a:r>
        </a:p>
      </dsp:txBody>
      <dsp:txXfrm>
        <a:off x="42950" y="45146"/>
        <a:ext cx="6278324" cy="793940"/>
      </dsp:txXfrm>
    </dsp:sp>
    <dsp:sp modelId="{0669995A-1443-4038-B322-BE4D6C9EAAA7}">
      <dsp:nvSpPr>
        <dsp:cNvPr id="0" name=""/>
        <dsp:cNvSpPr/>
      </dsp:nvSpPr>
      <dsp:spPr>
        <a:xfrm>
          <a:off x="0" y="928116"/>
          <a:ext cx="6364224" cy="879840"/>
        </a:xfrm>
        <a:prstGeom prst="roundRect">
          <a:avLst/>
        </a:prstGeom>
        <a:solidFill>
          <a:schemeClr val="accent2">
            <a:hueOff val="-372201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Changes in sleep or eating patterns.</a:t>
          </a:r>
        </a:p>
      </dsp:txBody>
      <dsp:txXfrm>
        <a:off x="42950" y="971066"/>
        <a:ext cx="6278324" cy="793940"/>
      </dsp:txXfrm>
    </dsp:sp>
    <dsp:sp modelId="{2D584F0C-80CC-4A0B-B27A-7422CC6E9CBB}">
      <dsp:nvSpPr>
        <dsp:cNvPr id="0" name=""/>
        <dsp:cNvSpPr/>
      </dsp:nvSpPr>
      <dsp:spPr>
        <a:xfrm>
          <a:off x="0" y="1854036"/>
          <a:ext cx="6364224" cy="879840"/>
        </a:xfrm>
        <a:prstGeom prst="roundRect">
          <a:avLst/>
        </a:prstGeom>
        <a:solidFill>
          <a:schemeClr val="accent2">
            <a:hueOff val="-744402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Difficulty sleeping or concentrating.</a:t>
          </a:r>
        </a:p>
      </dsp:txBody>
      <dsp:txXfrm>
        <a:off x="42950" y="1896986"/>
        <a:ext cx="6278324" cy="793940"/>
      </dsp:txXfrm>
    </dsp:sp>
    <dsp:sp modelId="{8FF03F6E-F394-4ED7-AA64-4563C40CFEEA}">
      <dsp:nvSpPr>
        <dsp:cNvPr id="0" name=""/>
        <dsp:cNvSpPr/>
      </dsp:nvSpPr>
      <dsp:spPr>
        <a:xfrm>
          <a:off x="0" y="2779956"/>
          <a:ext cx="6364224" cy="879840"/>
        </a:xfrm>
        <a:prstGeom prst="roundRect">
          <a:avLst/>
        </a:prstGeom>
        <a:solidFill>
          <a:schemeClr val="accent2">
            <a:hueOff val="-1116603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Worsening of chronic health problems.</a:t>
          </a:r>
        </a:p>
      </dsp:txBody>
      <dsp:txXfrm>
        <a:off x="42950" y="2822906"/>
        <a:ext cx="6278324" cy="793940"/>
      </dsp:txXfrm>
    </dsp:sp>
    <dsp:sp modelId="{2BFF35B0-FB14-47EB-A7CE-7F72EE03C3D6}">
      <dsp:nvSpPr>
        <dsp:cNvPr id="0" name=""/>
        <dsp:cNvSpPr/>
      </dsp:nvSpPr>
      <dsp:spPr>
        <a:xfrm>
          <a:off x="0" y="3705876"/>
          <a:ext cx="6364224" cy="879840"/>
        </a:xfrm>
        <a:prstGeom prst="roundRect">
          <a:avLst/>
        </a:prstGeom>
        <a:solidFill>
          <a:schemeClr val="accent2">
            <a:hueOff val="-1488803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Worsening of mental health conditions.</a:t>
          </a:r>
        </a:p>
      </dsp:txBody>
      <dsp:txXfrm>
        <a:off x="42950" y="3748826"/>
        <a:ext cx="6278324" cy="793940"/>
      </dsp:txXfrm>
    </dsp:sp>
    <dsp:sp modelId="{AFCDC91A-EB27-4A7E-82F0-46641CD0CF74}">
      <dsp:nvSpPr>
        <dsp:cNvPr id="0" name=""/>
        <dsp:cNvSpPr/>
      </dsp:nvSpPr>
      <dsp:spPr>
        <a:xfrm>
          <a:off x="0" y="4631796"/>
          <a:ext cx="6364224" cy="879840"/>
        </a:xfrm>
        <a:prstGeom prst="roundRect">
          <a:avLst/>
        </a:prstGeom>
        <a:solidFill>
          <a:schemeClr val="accent2">
            <a:hueOff val="-1861004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Increased use of tobacco and/or  alcohol and other substances. </a:t>
          </a:r>
          <a:br>
            <a:rPr lang="en-US" sz="1600" kern="1200" dirty="0"/>
          </a:br>
          <a:endParaRPr lang="en-US" sz="1600" kern="1200" dirty="0"/>
        </a:p>
      </dsp:txBody>
      <dsp:txXfrm>
        <a:off x="42950" y="4674746"/>
        <a:ext cx="6278324"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B1B10-1327-48F5-AC24-AEEFE123C9CA}">
      <dsp:nvSpPr>
        <dsp:cNvPr id="0" name=""/>
        <dsp:cNvSpPr/>
      </dsp:nvSpPr>
      <dsp:spPr>
        <a:xfrm>
          <a:off x="0" y="39687"/>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Withdrawal —</a:t>
          </a:r>
          <a:r>
            <a:rPr lang="en-US" sz="1900" kern="1200" dirty="0"/>
            <a:t> Recent social withdrawal and loss of interest in others</a:t>
          </a:r>
        </a:p>
      </dsp:txBody>
      <dsp:txXfrm>
        <a:off x="0" y="39687"/>
        <a:ext cx="3286125" cy="1971675"/>
      </dsp:txXfrm>
    </dsp:sp>
    <dsp:sp modelId="{028A6E2F-D14B-4A14-9431-6210130E825D}">
      <dsp:nvSpPr>
        <dsp:cNvPr id="0" name=""/>
        <dsp:cNvSpPr/>
      </dsp:nvSpPr>
      <dsp:spPr>
        <a:xfrm>
          <a:off x="3614737" y="39687"/>
          <a:ext cx="3286125" cy="1971675"/>
        </a:xfrm>
        <a:prstGeom prst="rect">
          <a:avLst/>
        </a:prstGeom>
        <a:solidFill>
          <a:schemeClr val="accent2">
            <a:hueOff val="-549570"/>
            <a:satOff val="9514"/>
            <a:lumOff val="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Drop in functioning —</a:t>
          </a:r>
          <a:r>
            <a:rPr lang="en-US" sz="1900" kern="1200" dirty="0"/>
            <a:t> An unusual drop in functioning, at school, work or social activities, such as quitting sports, failing in school or difficulty performing familiar tasks</a:t>
          </a:r>
        </a:p>
      </dsp:txBody>
      <dsp:txXfrm>
        <a:off x="3614737" y="39687"/>
        <a:ext cx="3286125" cy="1971675"/>
      </dsp:txXfrm>
    </dsp:sp>
    <dsp:sp modelId="{98FF597B-D661-42CB-BA24-45783589EF22}">
      <dsp:nvSpPr>
        <dsp:cNvPr id="0" name=""/>
        <dsp:cNvSpPr/>
      </dsp:nvSpPr>
      <dsp:spPr>
        <a:xfrm>
          <a:off x="7229475" y="39687"/>
          <a:ext cx="3286125" cy="1971675"/>
        </a:xfrm>
        <a:prstGeom prst="rect">
          <a:avLst/>
        </a:prstGeom>
        <a:solidFill>
          <a:schemeClr val="accent2">
            <a:hueOff val="-1099140"/>
            <a:satOff val="19028"/>
            <a:lumOff val="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Problems thinking —</a:t>
          </a:r>
          <a:r>
            <a:rPr lang="en-US" sz="1900" kern="1200" dirty="0"/>
            <a:t> Problems with concentration, memory or logical thought and speech that are hard to explain</a:t>
          </a:r>
        </a:p>
      </dsp:txBody>
      <dsp:txXfrm>
        <a:off x="7229475" y="39687"/>
        <a:ext cx="3286125" cy="1971675"/>
      </dsp:txXfrm>
    </dsp:sp>
    <dsp:sp modelId="{3F22EBBD-111F-47A8-86FE-A58B551B143E}">
      <dsp:nvSpPr>
        <dsp:cNvPr id="0" name=""/>
        <dsp:cNvSpPr/>
      </dsp:nvSpPr>
      <dsp:spPr>
        <a:xfrm>
          <a:off x="0" y="2339975"/>
          <a:ext cx="3286125" cy="1971675"/>
        </a:xfrm>
        <a:prstGeom prst="rect">
          <a:avLst/>
        </a:prstGeom>
        <a:solidFill>
          <a:schemeClr val="accent2">
            <a:hueOff val="-1648710"/>
            <a:satOff val="28541"/>
            <a:lumOff val="1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Increased sensitivity —</a:t>
          </a:r>
          <a:r>
            <a:rPr lang="en-US" sz="1900" kern="1200" dirty="0"/>
            <a:t> Heightened sensitivity to sights, sounds, smells or touch; avoidance of over-stimulating situations</a:t>
          </a:r>
        </a:p>
      </dsp:txBody>
      <dsp:txXfrm>
        <a:off x="0" y="2339975"/>
        <a:ext cx="3286125" cy="1971675"/>
      </dsp:txXfrm>
    </dsp:sp>
    <dsp:sp modelId="{58BDE096-7F7E-47E3-A7BA-B94872F72E6F}">
      <dsp:nvSpPr>
        <dsp:cNvPr id="0" name=""/>
        <dsp:cNvSpPr/>
      </dsp:nvSpPr>
      <dsp:spPr>
        <a:xfrm>
          <a:off x="3614737" y="2339975"/>
          <a:ext cx="3286125" cy="1971675"/>
        </a:xfrm>
        <a:prstGeom prst="rect">
          <a:avLst/>
        </a:prstGeom>
        <a:solidFill>
          <a:schemeClr val="accent2">
            <a:hueOff val="-2198280"/>
            <a:satOff val="38055"/>
            <a:lumOff val="1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Apathy —</a:t>
          </a:r>
          <a:r>
            <a:rPr lang="en-US" sz="1900" kern="1200" dirty="0"/>
            <a:t> Loss of initiative or desire to participate in any activity</a:t>
          </a:r>
        </a:p>
      </dsp:txBody>
      <dsp:txXfrm>
        <a:off x="3614737" y="2339975"/>
        <a:ext cx="3286125" cy="1971675"/>
      </dsp:txXfrm>
    </dsp:sp>
    <dsp:sp modelId="{D962EBF0-B98B-41FA-B76D-F2907EC80D7F}">
      <dsp:nvSpPr>
        <dsp:cNvPr id="0" name=""/>
        <dsp:cNvSpPr/>
      </dsp:nvSpPr>
      <dsp:spPr>
        <a:xfrm>
          <a:off x="7229475" y="2339975"/>
          <a:ext cx="3286125" cy="1971675"/>
        </a:xfrm>
        <a:prstGeom prst="rect">
          <a:avLst/>
        </a:prstGeom>
        <a:solidFill>
          <a:schemeClr val="accent2">
            <a:hueOff val="-2747850"/>
            <a:satOff val="47569"/>
            <a:lumOff val="1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Feeling disconnected —</a:t>
          </a:r>
          <a:r>
            <a:rPr lang="en-US" sz="1900" kern="1200" dirty="0"/>
            <a:t> A vague feeling of being disconnected from oneself or one’s surroundings; a sense of unreality</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87804-B96E-4441-AF62-AB04BE4C0C28}">
      <dsp:nvSpPr>
        <dsp:cNvPr id="0" name=""/>
        <dsp:cNvSpPr/>
      </dsp:nvSpPr>
      <dsp:spPr>
        <a:xfrm>
          <a:off x="1518148" y="-102187"/>
          <a:ext cx="4470937" cy="4470937"/>
        </a:xfrm>
        <a:prstGeom prst="circularArrow">
          <a:avLst>
            <a:gd name="adj1" fmla="val 4668"/>
            <a:gd name="adj2" fmla="val 272909"/>
            <a:gd name="adj3" fmla="val 12914453"/>
            <a:gd name="adj4" fmla="val 1797444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0CEE2-85BD-4CC9-A2C7-51EA3148E656}">
      <dsp:nvSpPr>
        <dsp:cNvPr id="0" name=""/>
        <dsp:cNvSpPr/>
      </dsp:nvSpPr>
      <dsp:spPr>
        <a:xfrm>
          <a:off x="2296524" y="1726"/>
          <a:ext cx="2914185" cy="145709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solidFill>
            </a:rPr>
            <a:t>Grief </a:t>
          </a:r>
          <a:r>
            <a:rPr lang="en-US" sz="1800" kern="1200" dirty="0"/>
            <a:t>is what you feel </a:t>
          </a:r>
        </a:p>
      </dsp:txBody>
      <dsp:txXfrm>
        <a:off x="2367653" y="72855"/>
        <a:ext cx="2771927" cy="1314834"/>
      </dsp:txXfrm>
    </dsp:sp>
    <dsp:sp modelId="{0499E525-DDF1-4C98-8558-40DCB0B6EA56}">
      <dsp:nvSpPr>
        <dsp:cNvPr id="0" name=""/>
        <dsp:cNvSpPr/>
      </dsp:nvSpPr>
      <dsp:spPr>
        <a:xfrm>
          <a:off x="3901888" y="1607090"/>
          <a:ext cx="2914185" cy="145709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latin typeface="+mn-lt"/>
            </a:rPr>
            <a:t>Mourning</a:t>
          </a:r>
          <a:r>
            <a:rPr lang="en-US" sz="1800" kern="1200" dirty="0">
              <a:latin typeface="+mn-lt"/>
            </a:rPr>
            <a:t> is what you do.</a:t>
          </a:r>
        </a:p>
      </dsp:txBody>
      <dsp:txXfrm>
        <a:off x="3973017" y="1678219"/>
        <a:ext cx="2771927" cy="1314834"/>
      </dsp:txXfrm>
    </dsp:sp>
    <dsp:sp modelId="{08E8CB00-C8CA-48E9-A533-9219EBD95808}">
      <dsp:nvSpPr>
        <dsp:cNvPr id="0" name=""/>
        <dsp:cNvSpPr/>
      </dsp:nvSpPr>
      <dsp:spPr>
        <a:xfrm>
          <a:off x="2296524" y="3212454"/>
          <a:ext cx="2914185" cy="1457092"/>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Loss </a:t>
          </a:r>
          <a:r>
            <a:rPr lang="en-US" sz="1800" kern="1200" dirty="0"/>
            <a:t>is always personal and specific</a:t>
          </a:r>
        </a:p>
      </dsp:txBody>
      <dsp:txXfrm>
        <a:off x="2367653" y="3283583"/>
        <a:ext cx="2771927" cy="1314834"/>
      </dsp:txXfrm>
    </dsp:sp>
    <dsp:sp modelId="{D6710810-7F14-4BBC-B0DD-91A1345754FE}">
      <dsp:nvSpPr>
        <dsp:cNvPr id="0" name=""/>
        <dsp:cNvSpPr/>
      </dsp:nvSpPr>
      <dsp:spPr>
        <a:xfrm>
          <a:off x="691161" y="1607090"/>
          <a:ext cx="2914185" cy="145709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Bereavement</a:t>
          </a:r>
          <a:r>
            <a:rPr lang="en-US" sz="1800" kern="1200" dirty="0"/>
            <a:t> is what happens to you.</a:t>
          </a:r>
        </a:p>
      </dsp:txBody>
      <dsp:txXfrm>
        <a:off x="762290" y="1678219"/>
        <a:ext cx="2771927" cy="1314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8241D-91B1-4559-A634-1F19DB77622A}">
      <dsp:nvSpPr>
        <dsp:cNvPr id="0" name=""/>
        <dsp:cNvSpPr/>
      </dsp:nvSpPr>
      <dsp:spPr>
        <a:xfrm>
          <a:off x="386063" y="3048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FE200-7E83-46B7-A5F3-289E4872B34F}">
      <dsp:nvSpPr>
        <dsp:cNvPr id="0" name=""/>
        <dsp:cNvSpPr/>
      </dsp:nvSpPr>
      <dsp:spPr>
        <a:xfrm>
          <a:off x="386063" y="16987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External Demands</a:t>
          </a:r>
        </a:p>
      </dsp:txBody>
      <dsp:txXfrm>
        <a:off x="386063" y="1698712"/>
        <a:ext cx="4320000" cy="648000"/>
      </dsp:txXfrm>
    </dsp:sp>
    <dsp:sp modelId="{377489BC-A420-4C50-A111-419193ABAC1D}">
      <dsp:nvSpPr>
        <dsp:cNvPr id="0" name=""/>
        <dsp:cNvSpPr/>
      </dsp:nvSpPr>
      <dsp:spPr>
        <a:xfrm>
          <a:off x="386063" y="2419376"/>
          <a:ext cx="4320000" cy="124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Job Stress, especially demands and criticism from parishioners</a:t>
          </a:r>
        </a:p>
        <a:p>
          <a:pPr marL="0" lvl="0" indent="0" algn="l" defTabSz="755650">
            <a:lnSpc>
              <a:spcPct val="100000"/>
            </a:lnSpc>
            <a:spcBef>
              <a:spcPct val="0"/>
            </a:spcBef>
            <a:spcAft>
              <a:spcPct val="35000"/>
            </a:spcAft>
            <a:buNone/>
          </a:pPr>
          <a:r>
            <a:rPr lang="en-US" sz="1700" kern="1200" dirty="0"/>
            <a:t>Life unpredictability</a:t>
          </a:r>
        </a:p>
        <a:p>
          <a:pPr marL="0" lvl="0" indent="0" algn="l" defTabSz="755650">
            <a:lnSpc>
              <a:spcPct val="100000"/>
            </a:lnSpc>
            <a:spcBef>
              <a:spcPct val="0"/>
            </a:spcBef>
            <a:spcAft>
              <a:spcPct val="35000"/>
            </a:spcAft>
            <a:buNone/>
          </a:pPr>
          <a:r>
            <a:rPr lang="en-US" sz="1700" kern="1200" dirty="0"/>
            <a:t>Social Isolation</a:t>
          </a:r>
        </a:p>
      </dsp:txBody>
      <dsp:txXfrm>
        <a:off x="386063" y="2419376"/>
        <a:ext cx="4320000" cy="1244315"/>
      </dsp:txXfrm>
    </dsp:sp>
    <dsp:sp modelId="{82DAB406-4453-494C-8309-4566A5919E16}">
      <dsp:nvSpPr>
        <dsp:cNvPr id="0" name=""/>
        <dsp:cNvSpPr/>
      </dsp:nvSpPr>
      <dsp:spPr>
        <a:xfrm>
          <a:off x="5462063" y="3048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332C7-94F9-4B0D-82AE-922C5BCC6CC8}">
      <dsp:nvSpPr>
        <dsp:cNvPr id="0" name=""/>
        <dsp:cNvSpPr/>
      </dsp:nvSpPr>
      <dsp:spPr>
        <a:xfrm>
          <a:off x="5462063" y="16987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Internal Demands</a:t>
          </a:r>
        </a:p>
      </dsp:txBody>
      <dsp:txXfrm>
        <a:off x="5462063" y="1698712"/>
        <a:ext cx="4320000" cy="648000"/>
      </dsp:txXfrm>
    </dsp:sp>
    <dsp:sp modelId="{FF5573AE-927B-4277-AAC8-2E567871947D}">
      <dsp:nvSpPr>
        <dsp:cNvPr id="0" name=""/>
        <dsp:cNvSpPr/>
      </dsp:nvSpPr>
      <dsp:spPr>
        <a:xfrm>
          <a:off x="5462063" y="2419376"/>
          <a:ext cx="4320000" cy="124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Feeling guilty about not working enough </a:t>
          </a:r>
        </a:p>
        <a:p>
          <a:pPr marL="0" lvl="0" indent="0" algn="l" defTabSz="755650">
            <a:lnSpc>
              <a:spcPct val="100000"/>
            </a:lnSpc>
            <a:spcBef>
              <a:spcPct val="0"/>
            </a:spcBef>
            <a:spcAft>
              <a:spcPct val="35000"/>
            </a:spcAft>
            <a:buNone/>
          </a:pPr>
          <a:r>
            <a:rPr lang="en-US" sz="1700" kern="1200" dirty="0"/>
            <a:t>Doubting one’s call</a:t>
          </a:r>
        </a:p>
      </dsp:txBody>
      <dsp:txXfrm>
        <a:off x="5462063" y="2419376"/>
        <a:ext cx="4320000" cy="1244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6F128-5E23-4AE2-9431-AAA72F777683}">
      <dsp:nvSpPr>
        <dsp:cNvPr id="0" name=""/>
        <dsp:cNvSpPr/>
      </dsp:nvSpPr>
      <dsp:spPr>
        <a:xfrm>
          <a:off x="2014248" y="1074313"/>
          <a:ext cx="431862" cy="91440"/>
        </a:xfrm>
        <a:custGeom>
          <a:avLst/>
          <a:gdLst/>
          <a:ahLst/>
          <a:cxnLst/>
          <a:rect l="0" t="0" r="0" b="0"/>
          <a:pathLst>
            <a:path>
              <a:moveTo>
                <a:pt x="0" y="45720"/>
              </a:moveTo>
              <a:lnTo>
                <a:pt x="43186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18617" y="1117721"/>
        <a:ext cx="23123" cy="4624"/>
      </dsp:txXfrm>
    </dsp:sp>
    <dsp:sp modelId="{FE363D20-7042-4A05-B646-120FE1C20573}">
      <dsp:nvSpPr>
        <dsp:cNvPr id="0" name=""/>
        <dsp:cNvSpPr/>
      </dsp:nvSpPr>
      <dsp:spPr>
        <a:xfrm>
          <a:off x="5341" y="516821"/>
          <a:ext cx="2010706" cy="12064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Keep criticism in perspective </a:t>
          </a:r>
        </a:p>
      </dsp:txBody>
      <dsp:txXfrm>
        <a:off x="5341" y="516821"/>
        <a:ext cx="2010706" cy="1206423"/>
      </dsp:txXfrm>
    </dsp:sp>
    <dsp:sp modelId="{EB82E1F2-130C-489C-855B-6FF5A41911F5}">
      <dsp:nvSpPr>
        <dsp:cNvPr id="0" name=""/>
        <dsp:cNvSpPr/>
      </dsp:nvSpPr>
      <dsp:spPr>
        <a:xfrm>
          <a:off x="4487417" y="1074313"/>
          <a:ext cx="431862" cy="91440"/>
        </a:xfrm>
        <a:custGeom>
          <a:avLst/>
          <a:gdLst/>
          <a:ahLst/>
          <a:cxnLst/>
          <a:rect l="0" t="0" r="0" b="0"/>
          <a:pathLst>
            <a:path>
              <a:moveTo>
                <a:pt x="0" y="45720"/>
              </a:moveTo>
              <a:lnTo>
                <a:pt x="43186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91787" y="1117721"/>
        <a:ext cx="23123" cy="4624"/>
      </dsp:txXfrm>
    </dsp:sp>
    <dsp:sp modelId="{37E1A4FE-D210-4DB0-A376-E7316C456D19}">
      <dsp:nvSpPr>
        <dsp:cNvPr id="0" name=""/>
        <dsp:cNvSpPr/>
      </dsp:nvSpPr>
      <dsp:spPr>
        <a:xfrm>
          <a:off x="2478510" y="516821"/>
          <a:ext cx="2010706" cy="12064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Set Guidelines for yourself</a:t>
          </a:r>
        </a:p>
      </dsp:txBody>
      <dsp:txXfrm>
        <a:off x="2478510" y="516821"/>
        <a:ext cx="2010706" cy="1206423"/>
      </dsp:txXfrm>
    </dsp:sp>
    <dsp:sp modelId="{BB10B667-2312-41C0-AA29-F94D8F7BDC27}">
      <dsp:nvSpPr>
        <dsp:cNvPr id="0" name=""/>
        <dsp:cNvSpPr/>
      </dsp:nvSpPr>
      <dsp:spPr>
        <a:xfrm>
          <a:off x="1010694" y="1721445"/>
          <a:ext cx="4946338" cy="431862"/>
        </a:xfrm>
        <a:custGeom>
          <a:avLst/>
          <a:gdLst/>
          <a:ahLst/>
          <a:cxnLst/>
          <a:rect l="0" t="0" r="0" b="0"/>
          <a:pathLst>
            <a:path>
              <a:moveTo>
                <a:pt x="4946338" y="0"/>
              </a:moveTo>
              <a:lnTo>
                <a:pt x="4946338" y="233031"/>
              </a:lnTo>
              <a:lnTo>
                <a:pt x="0" y="233031"/>
              </a:lnTo>
              <a:lnTo>
                <a:pt x="0" y="43186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9666" y="1935064"/>
        <a:ext cx="248395" cy="4624"/>
      </dsp:txXfrm>
    </dsp:sp>
    <dsp:sp modelId="{8D346AC8-75F2-479A-9BC8-ADE6AA0D4367}">
      <dsp:nvSpPr>
        <dsp:cNvPr id="0" name=""/>
        <dsp:cNvSpPr/>
      </dsp:nvSpPr>
      <dsp:spPr>
        <a:xfrm>
          <a:off x="4951679" y="516821"/>
          <a:ext cx="2010706" cy="12064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Discern where your efforts are most needed</a:t>
          </a:r>
        </a:p>
      </dsp:txBody>
      <dsp:txXfrm>
        <a:off x="4951679" y="516821"/>
        <a:ext cx="2010706" cy="1206423"/>
      </dsp:txXfrm>
    </dsp:sp>
    <dsp:sp modelId="{49B8F065-6EE3-42CA-80C0-B9FBE174F193}">
      <dsp:nvSpPr>
        <dsp:cNvPr id="0" name=""/>
        <dsp:cNvSpPr/>
      </dsp:nvSpPr>
      <dsp:spPr>
        <a:xfrm>
          <a:off x="2014248" y="2743200"/>
          <a:ext cx="431862" cy="91440"/>
        </a:xfrm>
        <a:custGeom>
          <a:avLst/>
          <a:gdLst/>
          <a:ahLst/>
          <a:cxnLst/>
          <a:rect l="0" t="0" r="0" b="0"/>
          <a:pathLst>
            <a:path>
              <a:moveTo>
                <a:pt x="0" y="45720"/>
              </a:moveTo>
              <a:lnTo>
                <a:pt x="43186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18617" y="2786607"/>
        <a:ext cx="23123" cy="4624"/>
      </dsp:txXfrm>
    </dsp:sp>
    <dsp:sp modelId="{FCE7CF56-94FA-4401-8E05-A7E9EF57DE5F}">
      <dsp:nvSpPr>
        <dsp:cNvPr id="0" name=""/>
        <dsp:cNvSpPr/>
      </dsp:nvSpPr>
      <dsp:spPr>
        <a:xfrm>
          <a:off x="5341" y="2185708"/>
          <a:ext cx="2010706" cy="12064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Foster relationships </a:t>
          </a:r>
        </a:p>
      </dsp:txBody>
      <dsp:txXfrm>
        <a:off x="5341" y="2185708"/>
        <a:ext cx="2010706" cy="1206423"/>
      </dsp:txXfrm>
    </dsp:sp>
    <dsp:sp modelId="{A5E0C04F-70C9-4B08-829C-C2665430A11A}">
      <dsp:nvSpPr>
        <dsp:cNvPr id="0" name=""/>
        <dsp:cNvSpPr/>
      </dsp:nvSpPr>
      <dsp:spPr>
        <a:xfrm>
          <a:off x="4487417" y="2743200"/>
          <a:ext cx="431862" cy="91440"/>
        </a:xfrm>
        <a:custGeom>
          <a:avLst/>
          <a:gdLst/>
          <a:ahLst/>
          <a:cxnLst/>
          <a:rect l="0" t="0" r="0" b="0"/>
          <a:pathLst>
            <a:path>
              <a:moveTo>
                <a:pt x="0" y="45720"/>
              </a:moveTo>
              <a:lnTo>
                <a:pt x="43186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91787" y="2786607"/>
        <a:ext cx="23123" cy="4624"/>
      </dsp:txXfrm>
    </dsp:sp>
    <dsp:sp modelId="{5131A37D-CF7C-4959-997E-923A018A7CF4}">
      <dsp:nvSpPr>
        <dsp:cNvPr id="0" name=""/>
        <dsp:cNvSpPr/>
      </dsp:nvSpPr>
      <dsp:spPr>
        <a:xfrm>
          <a:off x="2478510" y="2185708"/>
          <a:ext cx="2010706" cy="12064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Tend to Body – sleep, exercise &amp; nutrition</a:t>
          </a:r>
        </a:p>
      </dsp:txBody>
      <dsp:txXfrm>
        <a:off x="2478510" y="2185708"/>
        <a:ext cx="2010706" cy="1206423"/>
      </dsp:txXfrm>
    </dsp:sp>
    <dsp:sp modelId="{271AC415-B975-493E-9467-03F542C96614}">
      <dsp:nvSpPr>
        <dsp:cNvPr id="0" name=""/>
        <dsp:cNvSpPr/>
      </dsp:nvSpPr>
      <dsp:spPr>
        <a:xfrm>
          <a:off x="1010694" y="3390331"/>
          <a:ext cx="4946338" cy="431862"/>
        </a:xfrm>
        <a:custGeom>
          <a:avLst/>
          <a:gdLst/>
          <a:ahLst/>
          <a:cxnLst/>
          <a:rect l="0" t="0" r="0" b="0"/>
          <a:pathLst>
            <a:path>
              <a:moveTo>
                <a:pt x="4946338" y="0"/>
              </a:moveTo>
              <a:lnTo>
                <a:pt x="4946338" y="233031"/>
              </a:lnTo>
              <a:lnTo>
                <a:pt x="0" y="233031"/>
              </a:lnTo>
              <a:lnTo>
                <a:pt x="0" y="43186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9666" y="3603950"/>
        <a:ext cx="248395" cy="4624"/>
      </dsp:txXfrm>
    </dsp:sp>
    <dsp:sp modelId="{C196BEEF-62C1-4044-A9DC-135688FBD78B}">
      <dsp:nvSpPr>
        <dsp:cNvPr id="0" name=""/>
        <dsp:cNvSpPr/>
      </dsp:nvSpPr>
      <dsp:spPr>
        <a:xfrm>
          <a:off x="4951679" y="2185708"/>
          <a:ext cx="2010706" cy="12064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Be open to trying therapy or spiritual direction </a:t>
          </a:r>
        </a:p>
      </dsp:txBody>
      <dsp:txXfrm>
        <a:off x="4951679" y="2185708"/>
        <a:ext cx="2010706" cy="1206423"/>
      </dsp:txXfrm>
    </dsp:sp>
    <dsp:sp modelId="{786C9F73-C9D5-4F32-AA2C-81745517061D}">
      <dsp:nvSpPr>
        <dsp:cNvPr id="0" name=""/>
        <dsp:cNvSpPr/>
      </dsp:nvSpPr>
      <dsp:spPr>
        <a:xfrm>
          <a:off x="2014248" y="4412086"/>
          <a:ext cx="431862" cy="91440"/>
        </a:xfrm>
        <a:custGeom>
          <a:avLst/>
          <a:gdLst/>
          <a:ahLst/>
          <a:cxnLst/>
          <a:rect l="0" t="0" r="0" b="0"/>
          <a:pathLst>
            <a:path>
              <a:moveTo>
                <a:pt x="0" y="45720"/>
              </a:moveTo>
              <a:lnTo>
                <a:pt x="43186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18617" y="4455494"/>
        <a:ext cx="23123" cy="4624"/>
      </dsp:txXfrm>
    </dsp:sp>
    <dsp:sp modelId="{C68528AB-6CBB-4E78-945D-81EBD8BC610E}">
      <dsp:nvSpPr>
        <dsp:cNvPr id="0" name=""/>
        <dsp:cNvSpPr/>
      </dsp:nvSpPr>
      <dsp:spPr>
        <a:xfrm>
          <a:off x="5341" y="3854594"/>
          <a:ext cx="2010706" cy="12064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Focus on the greater meaning </a:t>
          </a:r>
        </a:p>
      </dsp:txBody>
      <dsp:txXfrm>
        <a:off x="5341" y="3854594"/>
        <a:ext cx="2010706" cy="1206423"/>
      </dsp:txXfrm>
    </dsp:sp>
    <dsp:sp modelId="{05A17F00-0F6A-4016-B15F-537386402D54}">
      <dsp:nvSpPr>
        <dsp:cNvPr id="0" name=""/>
        <dsp:cNvSpPr/>
      </dsp:nvSpPr>
      <dsp:spPr>
        <a:xfrm>
          <a:off x="4487417" y="4412086"/>
          <a:ext cx="431862" cy="91440"/>
        </a:xfrm>
        <a:custGeom>
          <a:avLst/>
          <a:gdLst/>
          <a:ahLst/>
          <a:cxnLst/>
          <a:rect l="0" t="0" r="0" b="0"/>
          <a:pathLst>
            <a:path>
              <a:moveTo>
                <a:pt x="0" y="45720"/>
              </a:moveTo>
              <a:lnTo>
                <a:pt x="43186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91787" y="4455494"/>
        <a:ext cx="23123" cy="4624"/>
      </dsp:txXfrm>
    </dsp:sp>
    <dsp:sp modelId="{47A23BAF-7F9F-44F1-BF0B-21473EF8DF0C}">
      <dsp:nvSpPr>
        <dsp:cNvPr id="0" name=""/>
        <dsp:cNvSpPr/>
      </dsp:nvSpPr>
      <dsp:spPr>
        <a:xfrm>
          <a:off x="2478510" y="3854594"/>
          <a:ext cx="2010706" cy="12064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Prepare for stress</a:t>
          </a:r>
        </a:p>
      </dsp:txBody>
      <dsp:txXfrm>
        <a:off x="2478510" y="3854594"/>
        <a:ext cx="2010706" cy="1206423"/>
      </dsp:txXfrm>
    </dsp:sp>
    <dsp:sp modelId="{313E4B83-DE62-4FF5-BCDA-9E00D69D2EEB}">
      <dsp:nvSpPr>
        <dsp:cNvPr id="0" name=""/>
        <dsp:cNvSpPr/>
      </dsp:nvSpPr>
      <dsp:spPr>
        <a:xfrm>
          <a:off x="4951679" y="3854594"/>
          <a:ext cx="2010706" cy="12064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26" tIns="103421" rIns="98526" bIns="103421" numCol="1" spcCol="1270" anchor="ctr" anchorCtr="0">
          <a:noAutofit/>
        </a:bodyPr>
        <a:lstStyle/>
        <a:p>
          <a:pPr marL="0" lvl="0" indent="0" algn="ctr" defTabSz="800100">
            <a:lnSpc>
              <a:spcPct val="90000"/>
            </a:lnSpc>
            <a:spcBef>
              <a:spcPct val="0"/>
            </a:spcBef>
            <a:spcAft>
              <a:spcPct val="35000"/>
            </a:spcAft>
            <a:buNone/>
          </a:pPr>
          <a:r>
            <a:rPr lang="en-US" sz="1800" kern="1200" dirty="0"/>
            <a:t>Tend to your spiritual practices</a:t>
          </a:r>
        </a:p>
      </dsp:txBody>
      <dsp:txXfrm>
        <a:off x="4951679" y="3854594"/>
        <a:ext cx="2010706" cy="1206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045D-A245-464A-8A43-1B0723561F63}">
      <dsp:nvSpPr>
        <dsp:cNvPr id="0" name=""/>
        <dsp:cNvSpPr/>
      </dsp:nvSpPr>
      <dsp:spPr>
        <a:xfrm>
          <a:off x="0" y="0"/>
          <a:ext cx="3283267" cy="45849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1155700">
            <a:lnSpc>
              <a:spcPct val="90000"/>
            </a:lnSpc>
            <a:spcBef>
              <a:spcPct val="0"/>
            </a:spcBef>
            <a:spcAft>
              <a:spcPct val="35000"/>
            </a:spcAft>
            <a:buNone/>
          </a:pPr>
          <a:r>
            <a:rPr lang="en-US" sz="2600" kern="1200" dirty="0"/>
            <a:t>Engage in problem-solving coping, </a:t>
          </a:r>
          <a:r>
            <a:rPr lang="en-US" sz="2600" b="1" i="1" kern="1200" dirty="0"/>
            <a:t>not just </a:t>
          </a:r>
          <a:r>
            <a:rPr lang="en-US" sz="2600" kern="1200" dirty="0"/>
            <a:t>emotion focused coping</a:t>
          </a:r>
        </a:p>
      </dsp:txBody>
      <dsp:txXfrm>
        <a:off x="0" y="1742279"/>
        <a:ext cx="3283267" cy="2750967"/>
      </dsp:txXfrm>
    </dsp:sp>
    <dsp:sp modelId="{230B0241-A4EA-4FBB-92C9-562D7F80082D}">
      <dsp:nvSpPr>
        <dsp:cNvPr id="0" name=""/>
        <dsp:cNvSpPr/>
      </dsp:nvSpPr>
      <dsp:spPr>
        <a:xfrm>
          <a:off x="953891" y="458494"/>
          <a:ext cx="1375483" cy="137548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155326" y="659929"/>
        <a:ext cx="972613" cy="972613"/>
      </dsp:txXfrm>
    </dsp:sp>
    <dsp:sp modelId="{EE02CA15-A8FE-4768-B1EC-E96B34948E7E}">
      <dsp:nvSpPr>
        <dsp:cNvPr id="0" name=""/>
        <dsp:cNvSpPr/>
      </dsp:nvSpPr>
      <dsp:spPr>
        <a:xfrm>
          <a:off x="0" y="4584874"/>
          <a:ext cx="328326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B1CDB-2071-4014-90D3-1E5F67AC22D8}">
      <dsp:nvSpPr>
        <dsp:cNvPr id="0" name=""/>
        <dsp:cNvSpPr/>
      </dsp:nvSpPr>
      <dsp:spPr>
        <a:xfrm>
          <a:off x="3611594" y="0"/>
          <a:ext cx="3283267" cy="458494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1155700">
            <a:lnSpc>
              <a:spcPct val="90000"/>
            </a:lnSpc>
            <a:spcBef>
              <a:spcPct val="0"/>
            </a:spcBef>
            <a:spcAft>
              <a:spcPct val="35000"/>
            </a:spcAft>
            <a:buNone/>
          </a:pPr>
          <a:r>
            <a:rPr lang="en-US" sz="2600" kern="1200" dirty="0"/>
            <a:t>Cultivate at least two relationships in which you can bare your soul</a:t>
          </a:r>
        </a:p>
      </dsp:txBody>
      <dsp:txXfrm>
        <a:off x="3611594" y="1742279"/>
        <a:ext cx="3283267" cy="2750967"/>
      </dsp:txXfrm>
    </dsp:sp>
    <dsp:sp modelId="{91E94345-9AEB-49DF-BCBE-9C13CD60682A}">
      <dsp:nvSpPr>
        <dsp:cNvPr id="0" name=""/>
        <dsp:cNvSpPr/>
      </dsp:nvSpPr>
      <dsp:spPr>
        <a:xfrm>
          <a:off x="4565486" y="458494"/>
          <a:ext cx="1375483" cy="137548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4766921" y="659929"/>
        <a:ext cx="972613" cy="972613"/>
      </dsp:txXfrm>
    </dsp:sp>
    <dsp:sp modelId="{6DAEEDE9-ACE1-4F40-A27F-89FB786CD019}">
      <dsp:nvSpPr>
        <dsp:cNvPr id="0" name=""/>
        <dsp:cNvSpPr/>
      </dsp:nvSpPr>
      <dsp:spPr>
        <a:xfrm>
          <a:off x="3611594" y="4584874"/>
          <a:ext cx="328326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D5307-3860-4352-9D68-F3F2FA2D26FD}">
      <dsp:nvSpPr>
        <dsp:cNvPr id="0" name=""/>
        <dsp:cNvSpPr/>
      </dsp:nvSpPr>
      <dsp:spPr>
        <a:xfrm>
          <a:off x="7223188" y="0"/>
          <a:ext cx="3283267" cy="458494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l" defTabSz="1155700">
            <a:lnSpc>
              <a:spcPct val="90000"/>
            </a:lnSpc>
            <a:spcBef>
              <a:spcPct val="0"/>
            </a:spcBef>
            <a:spcAft>
              <a:spcPct val="35000"/>
            </a:spcAft>
            <a:buNone/>
          </a:pPr>
          <a:r>
            <a:rPr lang="en-US" sz="2600" kern="1200" dirty="0"/>
            <a:t>Avoid social isolation at all costs – it is highly detrimental </a:t>
          </a:r>
        </a:p>
      </dsp:txBody>
      <dsp:txXfrm>
        <a:off x="7223188" y="1742279"/>
        <a:ext cx="3283267" cy="2750967"/>
      </dsp:txXfrm>
    </dsp:sp>
    <dsp:sp modelId="{6A31DD6F-AD06-4696-8662-631656086E4A}">
      <dsp:nvSpPr>
        <dsp:cNvPr id="0" name=""/>
        <dsp:cNvSpPr/>
      </dsp:nvSpPr>
      <dsp:spPr>
        <a:xfrm>
          <a:off x="8177080" y="458494"/>
          <a:ext cx="1375483" cy="137548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378515" y="659929"/>
        <a:ext cx="972613" cy="972613"/>
      </dsp:txXfrm>
    </dsp:sp>
    <dsp:sp modelId="{D1643912-1C36-4925-AFE6-534BB74DBAC3}">
      <dsp:nvSpPr>
        <dsp:cNvPr id="0" name=""/>
        <dsp:cNvSpPr/>
      </dsp:nvSpPr>
      <dsp:spPr>
        <a:xfrm>
          <a:off x="7223188" y="4584874"/>
          <a:ext cx="3283267"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5DC97-1C18-4121-A2EC-10705004370D}" type="datetimeFigureOut">
              <a:rPr lang="en-US" smtClean="0"/>
              <a:t>11/29/2021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54A02-5CA0-4F08-B7C5-9DF8181FE43A}" type="slidenum">
              <a:rPr lang="en-US" smtClean="0"/>
              <a:t>‹#›</a:t>
            </a:fld>
            <a:endParaRPr lang="en-US" dirty="0"/>
          </a:p>
        </p:txBody>
      </p:sp>
    </p:spTree>
    <p:extLst>
      <p:ext uri="{BB962C8B-B14F-4D97-AF65-F5344CB8AC3E}">
        <p14:creationId xmlns:p14="http://schemas.microsoft.com/office/powerpoint/2010/main" val="2872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evention.com/health/brain-health/how-your-brain-reacts-grie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Strengths Perspective instead of a Deficit Model:</a:t>
            </a:r>
          </a:p>
          <a:p>
            <a:endParaRPr lang="en-US" b="1" dirty="0"/>
          </a:p>
          <a:p>
            <a:r>
              <a:rPr lang="en-US" b="1" dirty="0"/>
              <a:t>Context</a:t>
            </a:r>
            <a:r>
              <a:rPr lang="en-US" dirty="0"/>
              <a:t>: Contextual realities exacerbates already stressful lived experiences that weigh on the mental health of local faith community, and especially  those taxed by economic challenges and/or communities of color. These communities experience the disparities of heath and at 3x the rate of dominate culture communities. </a:t>
            </a:r>
          </a:p>
          <a:p>
            <a:endParaRPr lang="en-US" dirty="0"/>
          </a:p>
          <a:p>
            <a:r>
              <a:rPr lang="en-US" b="1" dirty="0"/>
              <a:t>Caring for Our Communities</a:t>
            </a:r>
          </a:p>
          <a:p>
            <a:r>
              <a:rPr lang="en-US" b="1" dirty="0"/>
              <a:t>Caring For Our Clergy</a:t>
            </a:r>
          </a:p>
        </p:txBody>
      </p:sp>
      <p:sp>
        <p:nvSpPr>
          <p:cNvPr id="4" name="Slide Number Placeholder 3"/>
          <p:cNvSpPr>
            <a:spLocks noGrp="1"/>
          </p:cNvSpPr>
          <p:nvPr>
            <p:ph type="sldNum" sz="quarter" idx="5"/>
          </p:nvPr>
        </p:nvSpPr>
        <p:spPr/>
        <p:txBody>
          <a:bodyPr/>
          <a:lstStyle/>
          <a:p>
            <a:fld id="{3A754A02-5CA0-4F08-B7C5-9DF8181FE43A}" type="slidenum">
              <a:rPr lang="en-US" smtClean="0"/>
              <a:t>1</a:t>
            </a:fld>
            <a:endParaRPr lang="en-US" dirty="0"/>
          </a:p>
        </p:txBody>
      </p:sp>
    </p:spTree>
    <p:extLst>
      <p:ext uri="{BB962C8B-B14F-4D97-AF65-F5344CB8AC3E}">
        <p14:creationId xmlns:p14="http://schemas.microsoft.com/office/powerpoint/2010/main" val="339105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is anxiety’s close associate. – Fear is a cognitive response …anxiety is an emotional response …Anxious persons perceive of profound threat to her or his core self-beliefs. Anxiety is not one-dimensional </a:t>
            </a:r>
          </a:p>
        </p:txBody>
      </p:sp>
      <p:sp>
        <p:nvSpPr>
          <p:cNvPr id="4" name="Slide Number Placeholder 3"/>
          <p:cNvSpPr>
            <a:spLocks noGrp="1"/>
          </p:cNvSpPr>
          <p:nvPr>
            <p:ph type="sldNum" sz="quarter" idx="5"/>
          </p:nvPr>
        </p:nvSpPr>
        <p:spPr/>
        <p:txBody>
          <a:bodyPr/>
          <a:lstStyle/>
          <a:p>
            <a:fld id="{3A754A02-5CA0-4F08-B7C5-9DF8181FE43A}" type="slidenum">
              <a:rPr lang="en-US" smtClean="0"/>
              <a:t>13</a:t>
            </a:fld>
            <a:endParaRPr lang="en-US" dirty="0"/>
          </a:p>
        </p:txBody>
      </p:sp>
    </p:spTree>
    <p:extLst>
      <p:ext uri="{BB962C8B-B14F-4D97-AF65-F5344CB8AC3E}">
        <p14:creationId xmlns:p14="http://schemas.microsoft.com/office/powerpoint/2010/main" val="175393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is qualitatively different from stress:</a:t>
            </a:r>
          </a:p>
          <a:p>
            <a:r>
              <a:rPr lang="en-US" dirty="0"/>
              <a:t>Stress will always exacerbate anxiety</a:t>
            </a:r>
          </a:p>
          <a:p>
            <a:r>
              <a:rPr lang="en-US" dirty="0"/>
              <a:t>Anxiety involves the inner strife and disharmony – it has less to do with the situations that we encounter and what could harm, and much more to do with who we are and to whom we belong </a:t>
            </a:r>
          </a:p>
          <a:p>
            <a:r>
              <a:rPr lang="en-US" dirty="0"/>
              <a:t>Anxiety is driven by future concerns </a:t>
            </a:r>
          </a:p>
          <a:p>
            <a:r>
              <a:rPr lang="en-US" dirty="0"/>
              <a:t>Fear is a present situation </a:t>
            </a:r>
          </a:p>
        </p:txBody>
      </p:sp>
      <p:sp>
        <p:nvSpPr>
          <p:cNvPr id="4" name="Slide Number Placeholder 3"/>
          <p:cNvSpPr>
            <a:spLocks noGrp="1"/>
          </p:cNvSpPr>
          <p:nvPr>
            <p:ph type="sldNum" sz="quarter" idx="5"/>
          </p:nvPr>
        </p:nvSpPr>
        <p:spPr/>
        <p:txBody>
          <a:bodyPr/>
          <a:lstStyle/>
          <a:p>
            <a:fld id="{3A754A02-5CA0-4F08-B7C5-9DF8181FE43A}" type="slidenum">
              <a:rPr lang="en-US" smtClean="0"/>
              <a:t>14</a:t>
            </a:fld>
            <a:endParaRPr lang="en-US" dirty="0"/>
          </a:p>
        </p:txBody>
      </p:sp>
    </p:spTree>
    <p:extLst>
      <p:ext uri="{BB962C8B-B14F-4D97-AF65-F5344CB8AC3E}">
        <p14:creationId xmlns:p14="http://schemas.microsoft.com/office/powerpoint/2010/main" val="210600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16</a:t>
            </a:fld>
            <a:endParaRPr lang="en-US" dirty="0"/>
          </a:p>
        </p:txBody>
      </p:sp>
    </p:spTree>
    <p:extLst>
      <p:ext uri="{BB962C8B-B14F-4D97-AF65-F5344CB8AC3E}">
        <p14:creationId xmlns:p14="http://schemas.microsoft.com/office/powerpoint/2010/main" val="45156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Fear and anxiety about a new disease and what could happen can be overwhelming and cause strong emotions in adults and children. Public health actions, such as social distancing, can make people feel isolated and lonely and can increase stress and anxiety. However, these actions are necessary to reduce the spread of COVID-19. </a:t>
            </a:r>
            <a:r>
              <a:rPr lang="en-US" sz="1200" b="1" i="0" kern="1200" dirty="0">
                <a:solidFill>
                  <a:schemeClr val="tx1"/>
                </a:solidFill>
                <a:effectLst/>
                <a:latin typeface="+mn-lt"/>
                <a:ea typeface="+mn-ea"/>
                <a:cs typeface="+mn-cs"/>
              </a:rPr>
              <a:t>Coping with stress in a healthy way will make you, the people you care about, and your community stronger.</a:t>
            </a:r>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17</a:t>
            </a:fld>
            <a:endParaRPr lang="en-US" dirty="0"/>
          </a:p>
        </p:txBody>
      </p:sp>
    </p:spTree>
    <p:extLst>
      <p:ext uri="{BB962C8B-B14F-4D97-AF65-F5344CB8AC3E}">
        <p14:creationId xmlns:p14="http://schemas.microsoft.com/office/powerpoint/2010/main" val="357447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18</a:t>
            </a:fld>
            <a:endParaRPr lang="en-US" dirty="0"/>
          </a:p>
        </p:txBody>
      </p:sp>
    </p:spTree>
    <p:extLst>
      <p:ext uri="{BB962C8B-B14F-4D97-AF65-F5344CB8AC3E}">
        <p14:creationId xmlns:p14="http://schemas.microsoft.com/office/powerpoint/2010/main" val="108606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caring for ourselves as Pastors? What are some of the issues we face during Covid that make our issue unique</a:t>
            </a:r>
          </a:p>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19</a:t>
            </a:fld>
            <a:endParaRPr lang="en-US" dirty="0"/>
          </a:p>
        </p:txBody>
      </p:sp>
    </p:spTree>
    <p:extLst>
      <p:ext uri="{BB962C8B-B14F-4D97-AF65-F5344CB8AC3E}">
        <p14:creationId xmlns:p14="http://schemas.microsoft.com/office/powerpoint/2010/main" val="11753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21</a:t>
            </a:fld>
            <a:endParaRPr lang="en-US" dirty="0"/>
          </a:p>
        </p:txBody>
      </p:sp>
    </p:spTree>
    <p:extLst>
      <p:ext uri="{BB962C8B-B14F-4D97-AF65-F5344CB8AC3E}">
        <p14:creationId xmlns:p14="http://schemas.microsoft.com/office/powerpoint/2010/main" val="4095306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22</a:t>
            </a:fld>
            <a:endParaRPr lang="en-US" dirty="0"/>
          </a:p>
        </p:txBody>
      </p:sp>
    </p:spTree>
    <p:extLst>
      <p:ext uri="{BB962C8B-B14F-4D97-AF65-F5344CB8AC3E}">
        <p14:creationId xmlns:p14="http://schemas.microsoft.com/office/powerpoint/2010/main" val="290825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Everyone feels stressed from time to time, but what is stress? How does it affect your overall health? And what can you do to manage your stress?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Stress is how the brain and body respond to any demand. Any type of challenge—such as performance at work or school, a significant life change, or a traumatic event—can be stressful.</a:t>
            </a:r>
          </a:p>
          <a:p>
            <a:r>
              <a:rPr lang="en-US" sz="1200" b="0" i="0" kern="1200" dirty="0">
                <a:solidFill>
                  <a:schemeClr val="tx1"/>
                </a:solidFill>
                <a:effectLst/>
                <a:latin typeface="+mn-lt"/>
                <a:ea typeface="+mn-ea"/>
                <a:cs typeface="+mn-cs"/>
              </a:rPr>
              <a:t>Stress can affect your health. It is important to pay attention to how you deal with minor and major stressors, so you know when to seek help.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are five things you should know about stress.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Everyone experiences stress from time to time</a:t>
            </a:r>
            <a:r>
              <a:rPr lang="en-US" sz="1200" b="0" i="0" kern="1200" dirty="0">
                <a:solidFill>
                  <a:schemeClr val="tx1"/>
                </a:solidFill>
                <a:effectLst/>
                <a:latin typeface="+mn-lt"/>
                <a:ea typeface="+mn-ea"/>
                <a:cs typeface="+mn-cs"/>
              </a:rPr>
              <a:t>. There are different types of stress—all of which carry physical and mental health risks. A stressor may be a one-time or short-term occurrence, or it can happen repeatedly over a long time. Some people may cope with stress more effectively and recover from stressful events more quickly than others.</a:t>
            </a:r>
          </a:p>
          <a:p>
            <a:r>
              <a:rPr lang="en-US" sz="1200" b="1" i="0" kern="1200" dirty="0">
                <a:solidFill>
                  <a:schemeClr val="tx1"/>
                </a:solidFill>
                <a:effectLst/>
                <a:latin typeface="+mn-lt"/>
                <a:ea typeface="+mn-ea"/>
                <a:cs typeface="+mn-cs"/>
              </a:rPr>
              <a:t>Examples of stress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Routine stress related to the pressures of school, work, family, and other daily responsibilities.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Stress brought about by a sudden negative change, such as losing a job, divorce, or illness.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Traumatic stress experienced during an event such as a major accident, war, assault, or natural disaster where people may be in danger of being seriously hurt or killed. People who experience traumatic stress may have very distressing temporary emotional and physical symptoms, but most recover naturally soon after.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Coping with the impact of chronic stress can be challenging</a:t>
            </a:r>
            <a:r>
              <a:rPr lang="en-US" sz="1200" b="0" i="0" kern="1200" dirty="0">
                <a:solidFill>
                  <a:schemeClr val="tx1"/>
                </a:solidFill>
                <a:effectLst/>
                <a:latin typeface="+mn-lt"/>
                <a:ea typeface="+mn-ea"/>
                <a:cs typeface="+mn-cs"/>
              </a:rPr>
              <a:t>. Because the source of long-term stress is more constant than acute stress, the body never receives a clear signal to return to normal functioning. With chronic stress, those same lifesaving reactions in the body can disturb the immune, digestive, cardiovascular, sleep, and reproductive systems. Some people may experience mainly digestive symptoms, while others may have headaches, sleeplessness, sadness, anger, or irritability.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24</a:t>
            </a:fld>
            <a:endParaRPr lang="en-US" dirty="0"/>
          </a:p>
        </p:txBody>
      </p:sp>
    </p:spTree>
    <p:extLst>
      <p:ext uri="{BB962C8B-B14F-4D97-AF65-F5344CB8AC3E}">
        <p14:creationId xmlns:p14="http://schemas.microsoft.com/office/powerpoint/2010/main" val="284848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 everyone who is depressed experiences every symptom. Some people experience only a few symptoms while others may experience many. Several persistent symptoms in addition to low mood are required for a diagnosis of major depression, but people with only a few – but distressing – symptoms may benefit from treatment of their “subsyndromal” depression. The severity and frequency of symptoms and how long they last will vary depending on the individual and his or her particular illness. Symptoms may also vary depending on the stage of the illness.</a:t>
            </a:r>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25</a:t>
            </a:fld>
            <a:endParaRPr lang="en-US" dirty="0"/>
          </a:p>
        </p:txBody>
      </p:sp>
    </p:spTree>
    <p:extLst>
      <p:ext uri="{BB962C8B-B14F-4D97-AF65-F5344CB8AC3E}">
        <p14:creationId xmlns:p14="http://schemas.microsoft.com/office/powerpoint/2010/main" val="314603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2</a:t>
            </a:fld>
            <a:endParaRPr lang="en-US" dirty="0"/>
          </a:p>
        </p:txBody>
      </p:sp>
    </p:spTree>
    <p:extLst>
      <p:ext uri="{BB962C8B-B14F-4D97-AF65-F5344CB8AC3E}">
        <p14:creationId xmlns:p14="http://schemas.microsoft.com/office/powerpoint/2010/main" val="29180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45A06-3F42-441A-A347-310B40CB0308}" type="slidenum">
              <a:rPr lang="en-US" smtClean="0"/>
              <a:t>26</a:t>
            </a:fld>
            <a:endParaRPr lang="en-US" dirty="0"/>
          </a:p>
        </p:txBody>
      </p:sp>
    </p:spTree>
    <p:extLst>
      <p:ext uri="{BB962C8B-B14F-4D97-AF65-F5344CB8AC3E}">
        <p14:creationId xmlns:p14="http://schemas.microsoft.com/office/powerpoint/2010/main" val="324410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Fatigue plagues Clergy:</a:t>
            </a:r>
          </a:p>
          <a:p>
            <a:r>
              <a:rPr lang="en-US" dirty="0"/>
              <a:t> A Pre-Occupation with absorbing trauma and emotional stresses of others – creates secondary trauma (essential workers)</a:t>
            </a:r>
          </a:p>
          <a:p>
            <a:endParaRPr lang="en-US" dirty="0"/>
          </a:p>
          <a:p>
            <a:r>
              <a:rPr lang="en-US" dirty="0"/>
              <a:t>Dysthymia – distinguished from major depression in gnat ----fewer symptoms – they must be for longer periods of time. </a:t>
            </a:r>
          </a:p>
        </p:txBody>
      </p:sp>
      <p:sp>
        <p:nvSpPr>
          <p:cNvPr id="4" name="Slide Number Placeholder 3"/>
          <p:cNvSpPr>
            <a:spLocks noGrp="1"/>
          </p:cNvSpPr>
          <p:nvPr>
            <p:ph type="sldNum" sz="quarter" idx="5"/>
          </p:nvPr>
        </p:nvSpPr>
        <p:spPr/>
        <p:txBody>
          <a:bodyPr/>
          <a:lstStyle/>
          <a:p>
            <a:fld id="{3A754A02-5CA0-4F08-B7C5-9DF8181FE43A}" type="slidenum">
              <a:rPr lang="en-US" smtClean="0"/>
              <a:t>28</a:t>
            </a:fld>
            <a:endParaRPr lang="en-US" dirty="0"/>
          </a:p>
        </p:txBody>
      </p:sp>
    </p:spTree>
    <p:extLst>
      <p:ext uri="{BB962C8B-B14F-4D97-AF65-F5344CB8AC3E}">
        <p14:creationId xmlns:p14="http://schemas.microsoft.com/office/powerpoint/2010/main" val="2021040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Many definitions of resilience  </a:t>
            </a:r>
            <a:r>
              <a:rPr lang="en-US" dirty="0"/>
              <a:t>– most have to do with overcoming by force – but from a strength-based posture – I see resilience as learning to struggle well in the face of adversity. This may mean the most resilient thing done in a day is to get up …to get clothed…</a:t>
            </a:r>
          </a:p>
          <a:p>
            <a:endParaRPr lang="en-US" dirty="0"/>
          </a:p>
          <a:p>
            <a:r>
              <a:rPr lang="en-US" dirty="0"/>
              <a:t>Resilience is not a one-size fits all – it will look different for everyone and depending on context and supports. </a:t>
            </a:r>
          </a:p>
          <a:p>
            <a:endParaRPr lang="en-US" dirty="0"/>
          </a:p>
          <a:p>
            <a:r>
              <a:rPr lang="en-US" dirty="0"/>
              <a:t>Church Is a place that cultivates – sustains – and encourages resilience </a:t>
            </a:r>
          </a:p>
          <a:p>
            <a:endParaRPr lang="en-US" dirty="0"/>
          </a:p>
          <a:p>
            <a:r>
              <a:rPr lang="en-US" dirty="0"/>
              <a:t>There are touchstones that can support resilience and overcoming </a:t>
            </a:r>
          </a:p>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31</a:t>
            </a:fld>
            <a:endParaRPr lang="en-US" dirty="0"/>
          </a:p>
        </p:txBody>
      </p:sp>
    </p:spTree>
    <p:extLst>
      <p:ext uri="{BB962C8B-B14F-4D97-AF65-F5344CB8AC3E}">
        <p14:creationId xmlns:p14="http://schemas.microsoft.com/office/powerpoint/2010/main" val="294608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Actions: </a:t>
            </a:r>
          </a:p>
          <a:p>
            <a:endParaRPr lang="en-US" dirty="0">
              <a:solidFill>
                <a:schemeClr val="bg1"/>
              </a:solidFill>
            </a:endParaRPr>
          </a:p>
          <a:p>
            <a:r>
              <a:rPr lang="en-US" b="1" dirty="0">
                <a:solidFill>
                  <a:schemeClr val="bg1"/>
                </a:solidFill>
              </a:rPr>
              <a:t>Physical </a:t>
            </a:r>
            <a:r>
              <a:rPr lang="en-US" dirty="0">
                <a:solidFill>
                  <a:schemeClr val="bg1"/>
                </a:solidFill>
              </a:rPr>
              <a:t>: Eat- take time off – get enough sleep – dance – swim – play – take vacation Connect with familiar persons</a:t>
            </a:r>
          </a:p>
          <a:p>
            <a:r>
              <a:rPr lang="en-US" b="1" dirty="0">
                <a:solidFill>
                  <a:schemeClr val="bg1"/>
                </a:solidFill>
              </a:rPr>
              <a:t>Psychological</a:t>
            </a:r>
            <a:r>
              <a:rPr lang="en-US" dirty="0">
                <a:solidFill>
                  <a:schemeClr val="bg1"/>
                </a:solidFill>
              </a:rPr>
              <a:t>: Take day trips – turn off phones take time to reflect – journal – meaning-making – engage your intelligence – proactive receiving from others</a:t>
            </a:r>
          </a:p>
          <a:p>
            <a:r>
              <a:rPr lang="en-US" b="1" dirty="0">
                <a:solidFill>
                  <a:schemeClr val="bg1"/>
                </a:solidFill>
              </a:rPr>
              <a:t>Emotional:</a:t>
            </a:r>
            <a:r>
              <a:rPr lang="en-US" dirty="0">
                <a:solidFill>
                  <a:schemeClr val="bg1"/>
                </a:solidFill>
              </a:rPr>
              <a:t> Spend timer with others – stay in contact with important people  - give yourself affirmation – love yourself – all yourself to cry </a:t>
            </a:r>
          </a:p>
          <a:p>
            <a:r>
              <a:rPr lang="en-US" b="1" dirty="0">
                <a:solidFill>
                  <a:schemeClr val="bg1"/>
                </a:solidFill>
              </a:rPr>
              <a:t>Spiritual</a:t>
            </a:r>
            <a:r>
              <a:rPr lang="en-US" dirty="0">
                <a:solidFill>
                  <a:schemeClr val="bg1"/>
                </a:solidFill>
              </a:rPr>
              <a:t>: Worship – hope – make time for reflecting – be open to not knowing – meditate – pray – sing – experience AWE – read inspirational </a:t>
            </a:r>
          </a:p>
          <a:p>
            <a:r>
              <a:rPr lang="en-US" b="1" dirty="0">
                <a:solidFill>
                  <a:schemeClr val="bg1"/>
                </a:solidFill>
              </a:rPr>
              <a:t>Professional :</a:t>
            </a:r>
            <a:r>
              <a:rPr lang="en-US" dirty="0">
                <a:solidFill>
                  <a:schemeClr val="bg1"/>
                </a:solidFill>
              </a:rPr>
              <a:t>  take time tot eat – chat with coworkers – identify rewarding tasks – balance load so no one day or part of day is “too much” – develop a non-trauma area of your work – strive for some balance in work life and play</a:t>
            </a:r>
          </a:p>
          <a:p>
            <a:r>
              <a:rPr lang="en-US" dirty="0">
                <a:solidFill>
                  <a:schemeClr val="bg1"/>
                </a:solidFill>
              </a:rPr>
              <a:t>Time management </a:t>
            </a:r>
          </a:p>
          <a:p>
            <a:r>
              <a:rPr lang="en-US" dirty="0">
                <a:solidFill>
                  <a:schemeClr val="bg1"/>
                </a:solidFill>
              </a:rPr>
              <a:t>Self-valuing </a:t>
            </a:r>
          </a:p>
          <a:p>
            <a:r>
              <a:rPr lang="en-US" dirty="0">
                <a:solidFill>
                  <a:schemeClr val="bg1"/>
                </a:solidFill>
              </a:rPr>
              <a:t>Talk about anger</a:t>
            </a:r>
          </a:p>
          <a:p>
            <a:r>
              <a:rPr lang="en-US" dirty="0">
                <a:solidFill>
                  <a:schemeClr val="bg1"/>
                </a:solidFill>
              </a:rPr>
              <a:t>Bibliotherapy</a:t>
            </a:r>
          </a:p>
          <a:p>
            <a:r>
              <a:rPr lang="en-US" dirty="0">
                <a:solidFill>
                  <a:schemeClr val="bg1"/>
                </a:solidFill>
              </a:rPr>
              <a:t>Creative Arts</a:t>
            </a:r>
          </a:p>
          <a:p>
            <a:r>
              <a:rPr lang="en-US" dirty="0">
                <a:solidFill>
                  <a:schemeClr val="bg1"/>
                </a:solidFill>
              </a:rPr>
              <a:t>Rituals</a:t>
            </a:r>
          </a:p>
          <a:p>
            <a:r>
              <a:rPr lang="en-US" dirty="0">
                <a:solidFill>
                  <a:schemeClr val="bg1"/>
                </a:solidFill>
              </a:rPr>
              <a:t>Journal</a:t>
            </a:r>
          </a:p>
          <a:p>
            <a:r>
              <a:rPr lang="en-US" dirty="0">
                <a:solidFill>
                  <a:schemeClr val="bg1"/>
                </a:solidFill>
              </a:rPr>
              <a:t>Support Groups</a:t>
            </a:r>
          </a:p>
          <a:p>
            <a:r>
              <a:rPr lang="en-US" dirty="0">
                <a:solidFill>
                  <a:schemeClr val="bg1"/>
                </a:solidFill>
              </a:rPr>
              <a:t>Meaning making </a:t>
            </a:r>
          </a:p>
          <a:p>
            <a:endParaRPr lang="en-US" dirty="0"/>
          </a:p>
        </p:txBody>
      </p:sp>
      <p:sp>
        <p:nvSpPr>
          <p:cNvPr id="4" name="Slide Number Placeholder 3"/>
          <p:cNvSpPr>
            <a:spLocks noGrp="1"/>
          </p:cNvSpPr>
          <p:nvPr>
            <p:ph type="sldNum" sz="quarter" idx="10"/>
          </p:nvPr>
        </p:nvSpPr>
        <p:spPr/>
        <p:txBody>
          <a:bodyPr/>
          <a:lstStyle/>
          <a:p>
            <a:fld id="{3653AB87-C5C3-4266-9F31-7F2E3C2DA2E6}" type="slidenum">
              <a:rPr lang="en-US" smtClean="0"/>
              <a:t>33</a:t>
            </a:fld>
            <a:endParaRPr lang="en-US" dirty="0"/>
          </a:p>
        </p:txBody>
      </p:sp>
    </p:spTree>
    <p:extLst>
      <p:ext uri="{BB962C8B-B14F-4D97-AF65-F5344CB8AC3E}">
        <p14:creationId xmlns:p14="http://schemas.microsoft.com/office/powerpoint/2010/main" val="308324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34</a:t>
            </a:fld>
            <a:endParaRPr lang="en-US" dirty="0"/>
          </a:p>
        </p:txBody>
      </p:sp>
    </p:spTree>
    <p:extLst>
      <p:ext uri="{BB962C8B-B14F-4D97-AF65-F5344CB8AC3E}">
        <p14:creationId xmlns:p14="http://schemas.microsoft.com/office/powerpoint/2010/main" val="3686748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754A02-5CA0-4F08-B7C5-9DF8181FE43A}" type="slidenum">
              <a:rPr lang="en-US" smtClean="0"/>
              <a:t>35</a:t>
            </a:fld>
            <a:endParaRPr lang="en-US" dirty="0"/>
          </a:p>
        </p:txBody>
      </p:sp>
    </p:spTree>
    <p:extLst>
      <p:ext uri="{BB962C8B-B14F-4D97-AF65-F5344CB8AC3E}">
        <p14:creationId xmlns:p14="http://schemas.microsoft.com/office/powerpoint/2010/main" val="2843502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36</a:t>
            </a:fld>
            <a:endParaRPr lang="en-US" dirty="0"/>
          </a:p>
        </p:txBody>
      </p:sp>
    </p:spTree>
    <p:extLst>
      <p:ext uri="{BB962C8B-B14F-4D97-AF65-F5344CB8AC3E}">
        <p14:creationId xmlns:p14="http://schemas.microsoft.com/office/powerpoint/2010/main" val="240903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you respond to stress during the COVID-19 pandemic can </a:t>
            </a:r>
            <a:r>
              <a:rPr lang="en-US" sz="1200" b="1" i="0" kern="1200" dirty="0">
                <a:solidFill>
                  <a:schemeClr val="tx1"/>
                </a:solidFill>
                <a:effectLst/>
                <a:latin typeface="+mn-lt"/>
                <a:ea typeface="+mn-ea"/>
                <a:cs typeface="+mn-cs"/>
              </a:rPr>
              <a:t>depend on your background, your social support from family or friends, your financial situation, your health and emotional background, the community you live in, and many other factors</a:t>
            </a:r>
            <a:r>
              <a:rPr lang="en-US" sz="1200" b="0" i="0" kern="1200" dirty="0">
                <a:solidFill>
                  <a:schemeClr val="tx1"/>
                </a:solidFill>
                <a:effectLst/>
                <a:latin typeface="+mn-lt"/>
                <a:ea typeface="+mn-ea"/>
                <a:cs typeface="+mn-cs"/>
              </a:rPr>
              <a:t>. The changes that can happen because of the COVID-19 pandemic and the ways we try to contain the spread of the virus can affect anyone.</a:t>
            </a:r>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3</a:t>
            </a:fld>
            <a:endParaRPr lang="en-US" dirty="0"/>
          </a:p>
        </p:txBody>
      </p:sp>
    </p:spTree>
    <p:extLst>
      <p:ext uri="{BB962C8B-B14F-4D97-AF65-F5344CB8AC3E}">
        <p14:creationId xmlns:p14="http://schemas.microsoft.com/office/powerpoint/2010/main" val="166799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6</a:t>
            </a:fld>
            <a:endParaRPr lang="en-US" dirty="0"/>
          </a:p>
        </p:txBody>
      </p:sp>
    </p:spTree>
    <p:extLst>
      <p:ext uri="{BB962C8B-B14F-4D97-AF65-F5344CB8AC3E}">
        <p14:creationId xmlns:p14="http://schemas.microsoft.com/office/powerpoint/2010/main" val="295367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7</a:t>
            </a:fld>
            <a:endParaRPr lang="en-US" dirty="0"/>
          </a:p>
        </p:txBody>
      </p:sp>
    </p:spTree>
    <p:extLst>
      <p:ext uri="{BB962C8B-B14F-4D97-AF65-F5344CB8AC3E}">
        <p14:creationId xmlns:p14="http://schemas.microsoft.com/office/powerpoint/2010/main" val="69333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400" dirty="0"/>
              <a:t>In the </a:t>
            </a:r>
            <a:r>
              <a:rPr lang="en-US" sz="1400" b="1" dirty="0"/>
              <a:t>Greek language Crisis </a:t>
            </a:r>
            <a:r>
              <a:rPr lang="en-US" sz="1400" dirty="0"/>
              <a:t>means Turning point. </a:t>
            </a:r>
          </a:p>
          <a:p>
            <a:pPr marL="176679" indent="-176679">
              <a:buFont typeface="Wingdings" panose="05000000000000000000" pitchFamily="2" charset="2"/>
              <a:buChar char="q"/>
            </a:pPr>
            <a:endParaRPr lang="en-US" sz="1400" dirty="0"/>
          </a:p>
          <a:p>
            <a:pPr marL="176679" indent="-176679">
              <a:buFont typeface="Wingdings" panose="05000000000000000000" pitchFamily="2" charset="2"/>
              <a:buChar char="q"/>
            </a:pPr>
            <a:r>
              <a:rPr lang="en-US" sz="1400" dirty="0"/>
              <a:t>The system from a </a:t>
            </a:r>
            <a:r>
              <a:rPr lang="en-US" sz="1400" b="1" dirty="0"/>
              <a:t>ecological standpoint is suffered a blow at the microlevel </a:t>
            </a:r>
            <a:r>
              <a:rPr lang="en-US" sz="1400" dirty="0"/>
              <a:t>- as the immediate role played daily in the workforce and contact with people one works with are now no longer present …the originator of Ambiguous Loss  Theory, trained in Marriage and Family Therapy Pauline Boss talks about the fact that we have a physical family but we have psychological family </a:t>
            </a:r>
          </a:p>
          <a:p>
            <a:pPr marL="176679" indent="-176679">
              <a:buFont typeface="Wingdings" panose="05000000000000000000" pitchFamily="2" charset="2"/>
              <a:buChar char="q"/>
            </a:pPr>
            <a:endParaRPr lang="en-US" sz="1400" dirty="0"/>
          </a:p>
          <a:p>
            <a:pPr marL="176679" indent="-176679">
              <a:buFont typeface="Wingdings" panose="05000000000000000000" pitchFamily="2" charset="2"/>
              <a:buChar char="q"/>
            </a:pPr>
            <a:r>
              <a:rPr lang="en-US" sz="1400" b="1" dirty="0"/>
              <a:t>Meso standpoint </a:t>
            </a:r>
            <a:r>
              <a:rPr lang="en-US" sz="1400" dirty="0"/>
              <a:t>the person now brings home the embarrassment, guilt and tension of having lost their job due to no fault of their own and a crisis of identity and worldview is suffered</a:t>
            </a:r>
          </a:p>
          <a:p>
            <a:pPr marL="176679" indent="-176679">
              <a:buFont typeface="Wingdings" panose="05000000000000000000" pitchFamily="2" charset="2"/>
              <a:buChar char="q"/>
            </a:pPr>
            <a:endParaRPr lang="en-US" sz="1400" dirty="0"/>
          </a:p>
          <a:p>
            <a:pPr marL="176679" indent="-176679">
              <a:buFont typeface="Wingdings" panose="05000000000000000000" pitchFamily="2" charset="2"/>
              <a:buChar char="q"/>
            </a:pPr>
            <a:r>
              <a:rPr lang="en-US" sz="1400" b="1" dirty="0"/>
              <a:t>Exosystem perspective</a:t>
            </a:r>
            <a:r>
              <a:rPr lang="en-US" sz="1400" dirty="0"/>
              <a:t> – their kids tuition, social clubs, social relations are now in jeopardy </a:t>
            </a:r>
          </a:p>
          <a:p>
            <a:pPr marL="176679" indent="-176679">
              <a:buFont typeface="Wingdings" panose="05000000000000000000" pitchFamily="2" charset="2"/>
              <a:buChar char="q"/>
            </a:pPr>
            <a:endParaRPr lang="en-US" sz="1400" dirty="0"/>
          </a:p>
          <a:p>
            <a:pPr marL="176679" indent="-176679">
              <a:buFont typeface="Wingdings" panose="05000000000000000000" pitchFamily="2" charset="2"/>
              <a:buChar char="q"/>
            </a:pPr>
            <a:r>
              <a:rPr lang="en-US" sz="1400" b="1" dirty="0"/>
              <a:t>Macrosystem level </a:t>
            </a:r>
            <a:r>
              <a:rPr lang="en-US" sz="1400" dirty="0"/>
              <a:t>cultural their values, belief in the American dream may be challenged, Right now the APA has reported that 11 percent of men age 25-54 were unemployed and not seeking work and the trend…alcoholism, substance abuse, suicide and a category called “despair death” is ticking upwards in men and women. </a:t>
            </a:r>
          </a:p>
          <a:p>
            <a:pPr marL="176679" indent="-176679">
              <a:buFont typeface="Wingdings" panose="05000000000000000000" pitchFamily="2" charset="2"/>
              <a:buChar char="q"/>
            </a:pPr>
            <a:endParaRPr lang="en-US" sz="1400" dirty="0"/>
          </a:p>
          <a:p>
            <a:pPr marL="176679" indent="-176679">
              <a:buFont typeface="Wingdings" panose="05000000000000000000" pitchFamily="2" charset="2"/>
              <a:buChar char="q"/>
            </a:pPr>
            <a:r>
              <a:rPr lang="en-US" sz="1400" dirty="0"/>
              <a:t>At some point, most people suffering uncertainty related to loss will hit bottom…</a:t>
            </a:r>
            <a:r>
              <a:rPr lang="en-US" sz="1400" b="1" dirty="0"/>
              <a:t>Ambiguous loss makes people feel incompetent </a:t>
            </a:r>
            <a:r>
              <a:rPr lang="en-US" sz="1400" dirty="0"/>
              <a:t>--- so they may ask the question </a:t>
            </a:r>
          </a:p>
          <a:p>
            <a:r>
              <a:rPr lang="en-US" sz="1400" dirty="0"/>
              <a:t>       </a:t>
            </a:r>
            <a:r>
              <a:rPr lang="en-US" sz="1400" b="1" i="1" u="sng" dirty="0"/>
              <a:t>“Why didn’t I see that coming” </a:t>
            </a:r>
            <a:r>
              <a:rPr lang="en-US" sz="1400" dirty="0"/>
              <a:t>…it erodes our mastery and destroys our belief in the world as a fair, orderly, and manageable place. </a:t>
            </a:r>
          </a:p>
          <a:p>
            <a:pPr marL="176679" indent="-176679">
              <a:buFont typeface="Wingdings" panose="05000000000000000000" pitchFamily="2" charset="2"/>
              <a:buChar char="q"/>
            </a:pPr>
            <a:endParaRPr lang="en-US" sz="1400" dirty="0"/>
          </a:p>
          <a:p>
            <a:endParaRPr lang="en-US" sz="1400" dirty="0"/>
          </a:p>
          <a:p>
            <a:pPr marL="176679" indent="-176679">
              <a:buFont typeface="Wingdings" panose="05000000000000000000" pitchFamily="2" charset="2"/>
              <a:buChar char="q"/>
            </a:pPr>
            <a:endParaRPr lang="en-US" sz="1400" dirty="0"/>
          </a:p>
        </p:txBody>
      </p:sp>
      <p:sp>
        <p:nvSpPr>
          <p:cNvPr id="4" name="Slide Number Placeholder 3"/>
          <p:cNvSpPr>
            <a:spLocks noGrp="1"/>
          </p:cNvSpPr>
          <p:nvPr>
            <p:ph type="sldNum" sz="quarter" idx="10"/>
          </p:nvPr>
        </p:nvSpPr>
        <p:spPr/>
        <p:txBody>
          <a:bodyPr/>
          <a:lstStyle/>
          <a:p>
            <a:fld id="{3653AB87-C5C3-4266-9F31-7F2E3C2DA2E6}" type="slidenum">
              <a:rPr lang="en-US" smtClean="0"/>
              <a:t>8</a:t>
            </a:fld>
            <a:endParaRPr lang="en-US" dirty="0"/>
          </a:p>
        </p:txBody>
      </p:sp>
    </p:spTree>
    <p:extLst>
      <p:ext uri="{BB962C8B-B14F-4D97-AF65-F5344CB8AC3E}">
        <p14:creationId xmlns:p14="http://schemas.microsoft.com/office/powerpoint/2010/main" val="293796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b="1" dirty="0">
                <a:solidFill>
                  <a:srgbClr val="002060"/>
                </a:solidFill>
                <a:latin typeface="Calibri" panose="020F0502020204030204" pitchFamily="34" charset="0"/>
              </a:rPr>
              <a:t>Critical to Remember:</a:t>
            </a:r>
          </a:p>
          <a:p>
            <a:pPr marL="235572" indent="-235572">
              <a:lnSpc>
                <a:spcPct val="200000"/>
              </a:lnSpc>
              <a:buFont typeface="Arial" panose="020B0604020202020204" pitchFamily="34" charset="0"/>
              <a:buAutoNum type="arabicPeriod"/>
            </a:pPr>
            <a:r>
              <a:rPr lang="en-US" b="1" dirty="0">
                <a:solidFill>
                  <a:srgbClr val="002060"/>
                </a:solidFill>
                <a:latin typeface="Calibri" panose="020F0502020204030204" pitchFamily="34" charset="0"/>
              </a:rPr>
              <a:t>Grief is a very individual Experience  </a:t>
            </a:r>
            <a:r>
              <a:rPr lang="en-US" dirty="0">
                <a:solidFill>
                  <a:srgbClr val="002060"/>
                </a:solidFill>
                <a:latin typeface="Calibri" panose="020F0502020204030204" pitchFamily="34" charset="0"/>
              </a:rPr>
              <a:t>and the meaning of loss can vary significantly Intuitive Grievers</a:t>
            </a:r>
          </a:p>
          <a:p>
            <a:pPr marL="235572" indent="-235572">
              <a:lnSpc>
                <a:spcPct val="200000"/>
              </a:lnSpc>
              <a:buFont typeface="Arial" panose="020B0604020202020204" pitchFamily="34" charset="0"/>
              <a:buAutoNum type="arabicPeriod"/>
            </a:pPr>
            <a:r>
              <a:rPr lang="en-US" b="1" dirty="0">
                <a:solidFill>
                  <a:srgbClr val="002060"/>
                </a:solidFill>
                <a:latin typeface="Calibri" panose="020F0502020204030204" pitchFamily="34" charset="0"/>
              </a:rPr>
              <a:t>Patterns are a continuum: </a:t>
            </a:r>
            <a:r>
              <a:rPr lang="en-US" dirty="0">
                <a:solidFill>
                  <a:srgbClr val="002060"/>
                </a:solidFill>
                <a:latin typeface="Calibri" panose="020F0502020204030204" pitchFamily="34" charset="0"/>
              </a:rPr>
              <a:t>one end are people who tend to be instrumental in their grief – others on other end maybe be intuitive</a:t>
            </a:r>
          </a:p>
          <a:p>
            <a:pPr marL="235572" indent="-235572">
              <a:lnSpc>
                <a:spcPct val="200000"/>
              </a:lnSpc>
              <a:buFont typeface="Arial" panose="020B0604020202020204" pitchFamily="34" charset="0"/>
              <a:buAutoNum type="arabicPeriod"/>
            </a:pPr>
            <a:r>
              <a:rPr lang="en-US" b="1" dirty="0">
                <a:solidFill>
                  <a:srgbClr val="002060"/>
                </a:solidFill>
                <a:latin typeface="Calibri" panose="020F0502020204030204" pitchFamily="34" charset="0"/>
              </a:rPr>
              <a:t>Intuitive grievers </a:t>
            </a:r>
            <a:r>
              <a:rPr lang="en-US" dirty="0">
                <a:solidFill>
                  <a:srgbClr val="002060"/>
                </a:solidFill>
                <a:latin typeface="Calibri" panose="020F0502020204030204" pitchFamily="34" charset="0"/>
              </a:rPr>
              <a:t>experience grief primary as waves of affect expressing grief such as crying or ventilating affect/emotive</a:t>
            </a:r>
          </a:p>
          <a:p>
            <a:pPr marL="235572" indent="-235572">
              <a:lnSpc>
                <a:spcPct val="200000"/>
              </a:lnSpc>
              <a:buFont typeface="Arial" panose="020B0604020202020204" pitchFamily="34" charset="0"/>
              <a:buAutoNum type="arabicPeriod"/>
            </a:pPr>
            <a:r>
              <a:rPr lang="en-US" b="1" dirty="0">
                <a:solidFill>
                  <a:srgbClr val="002060"/>
                </a:solidFill>
                <a:latin typeface="Calibri" panose="020F0502020204030204" pitchFamily="34" charset="0"/>
              </a:rPr>
              <a:t>Instrumental grievers </a:t>
            </a:r>
            <a:r>
              <a:rPr lang="en-US" dirty="0">
                <a:solidFill>
                  <a:srgbClr val="002060"/>
                </a:solidFill>
                <a:latin typeface="Calibri" panose="020F0502020204030204" pitchFamily="34" charset="0"/>
              </a:rPr>
              <a:t>experience grief in others ways – affect might be modulated – physical, behavioral or cognitive </a:t>
            </a:r>
          </a:p>
          <a:p>
            <a:pPr>
              <a:lnSpc>
                <a:spcPct val="200000"/>
              </a:lnSpc>
            </a:pPr>
            <a:endParaRPr lang="en-US" b="1" dirty="0">
              <a:solidFill>
                <a:srgbClr val="002060"/>
              </a:solidFill>
              <a:latin typeface="Calibri" panose="020F0502020204030204" pitchFamily="34" charset="0"/>
            </a:endParaRPr>
          </a:p>
          <a:p>
            <a:pPr>
              <a:lnSpc>
                <a:spcPct val="200000"/>
              </a:lnSpc>
            </a:pPr>
            <a:r>
              <a:rPr lang="en-US" b="1" dirty="0">
                <a:solidFill>
                  <a:srgbClr val="002060"/>
                </a:solidFill>
                <a:latin typeface="Calibri" panose="020F0502020204030204" pitchFamily="34" charset="0"/>
              </a:rPr>
              <a:t>Grief is the reaction to loss</a:t>
            </a:r>
          </a:p>
          <a:p>
            <a:pPr marL="143961" indent="-353358">
              <a:lnSpc>
                <a:spcPct val="100000"/>
              </a:lnSpc>
              <a:buFont typeface="Arial" panose="020B0604020202020204" pitchFamily="34" charset="0"/>
              <a:buChar char="•"/>
            </a:pPr>
            <a:r>
              <a:rPr lang="en-US" dirty="0">
                <a:solidFill>
                  <a:srgbClr val="002060"/>
                </a:solidFill>
                <a:latin typeface="Calibri" panose="020F0502020204030204" pitchFamily="34" charset="0"/>
              </a:rPr>
              <a:t>Natural, internal response to loss</a:t>
            </a:r>
            <a:endParaRPr lang="en-US" dirty="0">
              <a:solidFill>
                <a:srgbClr val="002060"/>
              </a:solidFill>
            </a:endParaRPr>
          </a:p>
          <a:p>
            <a:pPr marL="143961" indent="-353358">
              <a:lnSpc>
                <a:spcPct val="100000"/>
              </a:lnSpc>
              <a:buFont typeface="Arial" panose="020B0604020202020204" pitchFamily="34" charset="0"/>
              <a:buChar char="•"/>
            </a:pPr>
            <a:r>
              <a:rPr lang="en-US" dirty="0">
                <a:solidFill>
                  <a:srgbClr val="002060"/>
                </a:solidFill>
                <a:latin typeface="Calibri" panose="020F0502020204030204" pitchFamily="34" charset="0"/>
              </a:rPr>
              <a:t>Universal, dynamic, invisible, genderless, ageless, non-linear, cumulative and endless</a:t>
            </a:r>
            <a:endParaRPr lang="en-US" dirty="0">
              <a:solidFill>
                <a:srgbClr val="002060"/>
              </a:solidFill>
            </a:endParaRPr>
          </a:p>
          <a:p>
            <a:pPr marL="143961" indent="-353358">
              <a:lnSpc>
                <a:spcPct val="100000"/>
              </a:lnSpc>
              <a:buFont typeface="Arial" panose="020B0604020202020204" pitchFamily="34" charset="0"/>
              <a:buChar char="•"/>
            </a:pPr>
            <a:r>
              <a:rPr lang="en-US" dirty="0">
                <a:solidFill>
                  <a:srgbClr val="002060"/>
                </a:solidFill>
                <a:latin typeface="Calibri" panose="020F0502020204030204" pitchFamily="34" charset="0"/>
              </a:rPr>
              <a:t>Experienced physically, mentally, emotionally, socially, and spiritually</a:t>
            </a:r>
            <a:endParaRPr lang="en-US" dirty="0">
              <a:solidFill>
                <a:srgbClr val="002060"/>
              </a:solidFill>
            </a:endParaRPr>
          </a:p>
          <a:p>
            <a:pPr marL="143961" indent="-353358">
              <a:lnSpc>
                <a:spcPct val="100000"/>
              </a:lnSpc>
              <a:buFont typeface="Arial" panose="020B0604020202020204" pitchFamily="34" charset="0"/>
              <a:buChar char="•"/>
            </a:pPr>
            <a:r>
              <a:rPr lang="en-US" dirty="0">
                <a:solidFill>
                  <a:srgbClr val="002060"/>
                </a:solidFill>
                <a:latin typeface="Calibri" panose="020F0502020204030204" pitchFamily="34" charset="0"/>
              </a:rPr>
              <a:t>Involves a continual process of adjustment</a:t>
            </a:r>
          </a:p>
          <a:p>
            <a:pPr marL="143961" indent="-353358">
              <a:lnSpc>
                <a:spcPct val="100000"/>
              </a:lnSpc>
              <a:buFont typeface="Arial" panose="020B0604020202020204" pitchFamily="34" charset="0"/>
              <a:buChar char="•"/>
            </a:pPr>
            <a:r>
              <a:rPr lang="en-US" dirty="0"/>
              <a:t>Grief can have a significant impact on the body and mind, adversely influencing our work performance and increasing the challenges we face just trying to handle daily tasks.</a:t>
            </a:r>
          </a:p>
          <a:p>
            <a:pPr marL="143961" indent="-353358">
              <a:lnSpc>
                <a:spcPct val="100000"/>
              </a:lnSpc>
              <a:buFont typeface="Arial" panose="020B0604020202020204" pitchFamily="34" charset="0"/>
              <a:buChar char="•"/>
            </a:pPr>
            <a:r>
              <a:rPr lang="en-US" dirty="0"/>
              <a:t>Most people who are grieving experience some type of sickness in the first few months after a loss. The longer the grief goes on, the greater vulnerability is placed on physical, mental and emotional health.</a:t>
            </a:r>
          </a:p>
          <a:p>
            <a:pPr marL="143961" indent="-353358">
              <a:lnSpc>
                <a:spcPct val="100000"/>
              </a:lnSpc>
              <a:buFont typeface="Arial" panose="020B0604020202020204" pitchFamily="34" charset="0"/>
              <a:buChar char="•"/>
            </a:pPr>
            <a:r>
              <a:rPr lang="en-US" dirty="0"/>
              <a:t>Grief effects the brain's neuron network that manage mood, memory, perception, conceptualization and regulation of many of the body's physiological systems like the digestive system.</a:t>
            </a:r>
          </a:p>
          <a:p>
            <a:pPr marL="143961" indent="-353358">
              <a:lnSpc>
                <a:spcPct val="100000"/>
              </a:lnSpc>
              <a:buFont typeface="Arial" panose="020B0604020202020204" pitchFamily="34" charset="0"/>
              <a:buChar char="•"/>
            </a:pPr>
            <a:r>
              <a:rPr lang="en-US" dirty="0"/>
              <a:t>Studies concluded that the longer a brain focused on negative thoughts, the more developed these new neural pathways became, leading to chronic sadness and profound impacts on thinking, creativity and memory.</a:t>
            </a:r>
            <a:endParaRPr lang="en-US" dirty="0">
              <a:effectLst/>
            </a:endParaRPr>
          </a:p>
          <a:p>
            <a:pPr rtl="0"/>
            <a:br>
              <a:rPr lang="en-US" dirty="0"/>
            </a:br>
            <a:r>
              <a:rPr lang="en-US" dirty="0"/>
              <a:t>Prevention. 2017. This Is How Your Brain Reacts To Losing A Loved One. Retrieved from </a:t>
            </a:r>
            <a:r>
              <a:rPr lang="en-US" u="sng" dirty="0">
                <a:hlinkClick r:id="rId3"/>
              </a:rPr>
              <a:t>https://www.prevention.com/health/brain-health/how-your-brain-reacts-grief</a:t>
            </a:r>
            <a:endParaRPr lang="en-US" dirty="0">
              <a:effectLst/>
            </a:endParaRPr>
          </a:p>
          <a:p>
            <a:endParaRPr lang="en-US" dirty="0">
              <a:solidFill>
                <a:srgbClr val="002060"/>
              </a:solidFill>
              <a:latin typeface="Calibri" panose="020F0502020204030204" pitchFamily="34" charset="0"/>
            </a:endParaRPr>
          </a:p>
          <a:p>
            <a:r>
              <a:rPr lang="en-US" b="1" dirty="0">
                <a:solidFill>
                  <a:srgbClr val="002060"/>
                </a:solidFill>
                <a:latin typeface="Calibri" panose="020F0502020204030204" pitchFamily="34" charset="0"/>
              </a:rPr>
              <a:t>Mourning is the processes of coping with grief</a:t>
            </a:r>
            <a:endParaRPr lang="en-US" b="1" dirty="0">
              <a:solidFill>
                <a:srgbClr val="002060"/>
              </a:solidFill>
            </a:endParaRPr>
          </a:p>
          <a:p>
            <a:pPr marL="143961" indent="-353358">
              <a:buFont typeface="Arial" panose="020B0604020202020204" pitchFamily="34" charset="0"/>
              <a:buChar char="•"/>
            </a:pPr>
            <a:r>
              <a:rPr lang="en-US" dirty="0">
                <a:solidFill>
                  <a:srgbClr val="002060"/>
                </a:solidFill>
                <a:latin typeface="Calibri" panose="020F0502020204030204" pitchFamily="34" charset="0"/>
              </a:rPr>
              <a:t>External expression of grief</a:t>
            </a:r>
            <a:endParaRPr lang="en-US" dirty="0">
              <a:solidFill>
                <a:srgbClr val="002060"/>
              </a:solidFill>
            </a:endParaRPr>
          </a:p>
          <a:p>
            <a:pPr marL="143961" indent="-353358">
              <a:buFont typeface="Arial" panose="020B0604020202020204" pitchFamily="34" charset="0"/>
              <a:buChar char="•"/>
            </a:pPr>
            <a:r>
              <a:rPr lang="en-US" dirty="0">
                <a:solidFill>
                  <a:srgbClr val="002060"/>
                </a:solidFill>
                <a:latin typeface="Calibri" panose="020F0502020204030204" pitchFamily="34" charset="0"/>
              </a:rPr>
              <a:t>Defined by beliefs, attitudes, traditions, culture, religion, gender, age</a:t>
            </a:r>
            <a:endParaRPr lang="en-US" dirty="0">
              <a:solidFill>
                <a:srgbClr val="002060"/>
              </a:solidFill>
            </a:endParaRPr>
          </a:p>
          <a:p>
            <a:pPr marL="143961" indent="-353358">
              <a:buFont typeface="Arial" panose="020B0604020202020204" pitchFamily="34" charset="0"/>
              <a:buChar char="•"/>
            </a:pPr>
            <a:r>
              <a:rPr lang="en-US" dirty="0">
                <a:solidFill>
                  <a:srgbClr val="002060"/>
                </a:solidFill>
                <a:latin typeface="Calibri" panose="020F0502020204030204" pitchFamily="34" charset="0"/>
              </a:rPr>
              <a:t>Influenced by the relationship with the person or object, mode of loss, previous loss experience, personality and social variables, and concurrent stressors</a:t>
            </a:r>
            <a:endParaRPr lang="en-US" dirty="0">
              <a:solidFill>
                <a:srgbClr val="002060"/>
              </a:solidFill>
            </a:endParaRPr>
          </a:p>
          <a:p>
            <a:pPr marL="143961" indent="-353358">
              <a:buFont typeface="Arial" panose="020B0604020202020204" pitchFamily="34" charset="0"/>
              <a:buChar char="•"/>
            </a:pPr>
            <a:r>
              <a:rPr lang="en-US" dirty="0">
                <a:solidFill>
                  <a:srgbClr val="002060"/>
                </a:solidFill>
                <a:latin typeface="Calibri" panose="020F0502020204030204" pitchFamily="34" charset="0"/>
              </a:rPr>
              <a:t>Unique, visible process</a:t>
            </a:r>
          </a:p>
          <a:p>
            <a:pPr marL="143961" indent="-353358">
              <a:buFont typeface="Arial" panose="020B0604020202020204" pitchFamily="34" charset="0"/>
              <a:buChar char="•"/>
            </a:pPr>
            <a:r>
              <a:rPr lang="en-US" dirty="0"/>
              <a:t>When we say that everyone grieves their own way, our cultural background is part of why we see and feel it so differently.</a:t>
            </a:r>
          </a:p>
          <a:p>
            <a:pPr marL="143961" indent="-353358">
              <a:buFont typeface="Arial" panose="020B0604020202020204" pitchFamily="34" charset="0"/>
              <a:buChar char="•"/>
            </a:pPr>
            <a:r>
              <a:rPr lang="en-US" dirty="0"/>
              <a:t>Various cultures have rites and rituals that have been passed down for centuries that are specific to the funeral and mourning process. </a:t>
            </a:r>
          </a:p>
          <a:p>
            <a:pPr marL="143961" indent="-353358">
              <a:buFont typeface="Arial" panose="020B0604020202020204" pitchFamily="34" charset="0"/>
              <a:buChar char="•"/>
            </a:pPr>
            <a:r>
              <a:rPr lang="en-US" dirty="0"/>
              <a:t>We need to let people know that we are thinking of them and care while remaining mindful of their personal beliefs.</a:t>
            </a:r>
            <a:endParaRPr lang="en-US" dirty="0">
              <a:effectLst/>
            </a:endParaRPr>
          </a:p>
          <a:p>
            <a:pPr marL="143961" indent="-353358">
              <a:buFont typeface="Arial" panose="020B0604020202020204" pitchFamily="34" charset="0"/>
              <a:buChar char="•"/>
            </a:pPr>
            <a:endParaRPr lang="en-US" dirty="0">
              <a:solidFill>
                <a:srgbClr val="002060"/>
              </a:solidFill>
            </a:endParaRPr>
          </a:p>
          <a:p>
            <a:pPr rtl="0"/>
            <a:r>
              <a:rPr lang="en-US" b="1" dirty="0"/>
              <a:t>Loss and grief are much broader issues than death and dying</a:t>
            </a:r>
            <a:r>
              <a:rPr lang="en-US" dirty="0"/>
              <a:t>. </a:t>
            </a:r>
          </a:p>
          <a:p>
            <a:pPr marL="176679" indent="-176679">
              <a:buFont typeface="Arial" panose="020B0604020202020204" pitchFamily="34" charset="0"/>
              <a:buChar char="•"/>
            </a:pPr>
            <a:r>
              <a:rPr lang="en-US" dirty="0"/>
              <a:t>If someone or something is important to us, then it can be said that we make an ’emotional investment’ in that person or thing. </a:t>
            </a:r>
          </a:p>
          <a:p>
            <a:pPr marL="176679" indent="-176679">
              <a:buFont typeface="Arial" panose="020B0604020202020204" pitchFamily="34" charset="0"/>
              <a:buChar char="•"/>
            </a:pPr>
            <a:r>
              <a:rPr lang="en-US" dirty="0"/>
              <a:t>Therefore, when we experience a loss, we also lose our investment – we have a psychological equivalent of a Wall Street crash, often with very profound results. </a:t>
            </a:r>
          </a:p>
          <a:p>
            <a:pPr marL="176679" indent="-176679">
              <a:buFont typeface="Arial" panose="020B0604020202020204" pitchFamily="34" charset="0"/>
              <a:buChar char="•"/>
            </a:pPr>
            <a:r>
              <a:rPr lang="en-US" dirty="0"/>
              <a:t>It can also be dangerous – for example, if we underestimate how significant a loss is to a particular individual, then we may not realize how much an effect that loss has had on their ability to perform their duties. </a:t>
            </a:r>
          </a:p>
          <a:p>
            <a:pPr marL="176679" indent="-176679">
              <a:buFont typeface="Arial" panose="020B0604020202020204" pitchFamily="34" charset="0"/>
              <a:buChar char="•"/>
            </a:pPr>
            <a:r>
              <a:rPr lang="en-US" dirty="0"/>
              <a:t>For example, we may assume that someone is underperforming because they lack commitment when, in fact, it is as a result of grieving that they are temporarily not able to achieve their usual standards of work</a:t>
            </a:r>
            <a:endParaRPr lang="en-US" dirty="0">
              <a:effectLst/>
            </a:endParaRPr>
          </a:p>
          <a:p>
            <a:pPr rtl="0"/>
            <a:br>
              <a:rPr lang="en-US" dirty="0"/>
            </a:br>
            <a:r>
              <a:rPr lang="en-US" b="1" dirty="0"/>
              <a:t>Bereavement is a term to denote a state of loss.</a:t>
            </a:r>
            <a:r>
              <a:rPr lang="en-US" dirty="0"/>
              <a:t>. shares a root with the word - Rob,  a state in which something has been violently taken away....while grief tends to refer to a person’s response and reaction to the loss….bereavement tends to refer to the basic fact or objectivity of the loss. (Doka &amp; Martin 2010).</a:t>
            </a:r>
          </a:p>
          <a:p>
            <a:pPr marL="176679" indent="-176679">
              <a:buFont typeface="Arial" panose="020B0604020202020204" pitchFamily="34" charset="0"/>
              <a:buChar char="•"/>
            </a:pPr>
            <a:r>
              <a:rPr lang="en-US" dirty="0"/>
              <a:t>The loss of a close relative is devastating and will have a significant impact on an employee for a long period of time. </a:t>
            </a:r>
            <a:endParaRPr lang="en-US" dirty="0">
              <a:effectLst/>
            </a:endParaRPr>
          </a:p>
          <a:p>
            <a:pPr marL="176679" indent="-176679">
              <a:buFont typeface="Arial" panose="020B0604020202020204" pitchFamily="34" charset="0"/>
              <a:buChar char="•"/>
            </a:pPr>
            <a:r>
              <a:rPr lang="en-US" dirty="0"/>
              <a:t>Employees often fear returning to work, unsure of how their colleagues will treat them. </a:t>
            </a:r>
            <a:endParaRPr lang="en-US" dirty="0">
              <a:effectLst/>
            </a:endParaRPr>
          </a:p>
          <a:p>
            <a:pPr rtl="0"/>
            <a:br>
              <a:rPr lang="en-US" dirty="0"/>
            </a:br>
            <a:endParaRPr lang="en-US" dirty="0"/>
          </a:p>
        </p:txBody>
      </p:sp>
      <p:sp>
        <p:nvSpPr>
          <p:cNvPr id="4" name="Slide Number Placeholder 3"/>
          <p:cNvSpPr>
            <a:spLocks noGrp="1"/>
          </p:cNvSpPr>
          <p:nvPr>
            <p:ph type="sldNum" sz="quarter" idx="10"/>
          </p:nvPr>
        </p:nvSpPr>
        <p:spPr/>
        <p:txBody>
          <a:bodyPr/>
          <a:lstStyle/>
          <a:p>
            <a:fld id="{3653AB87-C5C3-4266-9F31-7F2E3C2DA2E6}" type="slidenum">
              <a:rPr lang="en-US" smtClean="0"/>
              <a:t>10</a:t>
            </a:fld>
            <a:endParaRPr lang="en-US" dirty="0"/>
          </a:p>
        </p:txBody>
      </p:sp>
    </p:spTree>
    <p:extLst>
      <p:ext uri="{BB962C8B-B14F-4D97-AF65-F5344CB8AC3E}">
        <p14:creationId xmlns:p14="http://schemas.microsoft.com/office/powerpoint/2010/main" val="208533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Becoming aware is key to combatting stress and stress-related illness: </a:t>
            </a:r>
          </a:p>
          <a:p>
            <a:endParaRPr lang="en-US" dirty="0"/>
          </a:p>
          <a:p>
            <a:r>
              <a:rPr lang="en-US" dirty="0"/>
              <a:t>We all experience periods of time when we feel overwhelmed. Every day we fee some degree of stress or hassle due to minor stressors (e.g. overslept or stuck in traffic) or major situations (Job insecurity or illness or this pandemic). Stress can manifest itself in many ways. Think about how you are affected by various stressors.  </a:t>
            </a:r>
          </a:p>
        </p:txBody>
      </p:sp>
      <p:sp>
        <p:nvSpPr>
          <p:cNvPr id="4" name="Slide Number Placeholder 3"/>
          <p:cNvSpPr>
            <a:spLocks noGrp="1"/>
          </p:cNvSpPr>
          <p:nvPr>
            <p:ph type="sldNum" sz="quarter" idx="5"/>
          </p:nvPr>
        </p:nvSpPr>
        <p:spPr/>
        <p:txBody>
          <a:bodyPr/>
          <a:lstStyle/>
          <a:p>
            <a:fld id="{3A754A02-5CA0-4F08-B7C5-9DF8181FE43A}" type="slidenum">
              <a:rPr lang="en-US" smtClean="0"/>
              <a:t>11</a:t>
            </a:fld>
            <a:endParaRPr lang="en-US" dirty="0"/>
          </a:p>
        </p:txBody>
      </p:sp>
    </p:spTree>
    <p:extLst>
      <p:ext uri="{BB962C8B-B14F-4D97-AF65-F5344CB8AC3E}">
        <p14:creationId xmlns:p14="http://schemas.microsoft.com/office/powerpoint/2010/main" val="110140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54A02-5CA0-4F08-B7C5-9DF8181FE43A}" type="slidenum">
              <a:rPr lang="en-US" smtClean="0"/>
              <a:t>12</a:t>
            </a:fld>
            <a:endParaRPr lang="en-US" dirty="0"/>
          </a:p>
        </p:txBody>
      </p:sp>
    </p:spTree>
    <p:extLst>
      <p:ext uri="{BB962C8B-B14F-4D97-AF65-F5344CB8AC3E}">
        <p14:creationId xmlns:p14="http://schemas.microsoft.com/office/powerpoint/2010/main" val="216841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11/29/2021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11/29/2021</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474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11/29/2021</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15717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1424-2DB8-46C6-A342-18045BD812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6FDC2-38EA-45E9-A432-6D9CF8031638}"/>
              </a:ext>
            </a:extLst>
          </p:cNvPr>
          <p:cNvSpPr>
            <a:spLocks noGrp="1"/>
          </p:cNvSpPr>
          <p:nvPr>
            <p:ph type="dt" sz="half" idx="10"/>
          </p:nvPr>
        </p:nvSpPr>
        <p:spPr/>
        <p:txBody>
          <a:bodyPr/>
          <a:lstStyle/>
          <a:p>
            <a:fld id="{9334D819-9F07-4261-B09B-9E467E5D9002}" type="datetimeFigureOut">
              <a:rPr lang="en-US" smtClean="0"/>
              <a:t>11/29/2021</a:t>
            </a:fld>
            <a:endParaRPr lang="en-US" dirty="0"/>
          </a:p>
        </p:txBody>
      </p:sp>
      <p:sp>
        <p:nvSpPr>
          <p:cNvPr id="4" name="Footer Placeholder 3">
            <a:extLst>
              <a:ext uri="{FF2B5EF4-FFF2-40B4-BE49-F238E27FC236}">
                <a16:creationId xmlns:a16="http://schemas.microsoft.com/office/drawing/2014/main" id="{FE743F6E-E49F-45E0-A7D8-32F1F79D79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3970AB-8240-44BE-954E-AD86B571ED47}"/>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6281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1399-FC2A-4549-A23A-87B8C928A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2EFE4-2EA4-4B32-A143-5751BA0656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603FF-DF29-480B-A02E-FA6C44C9B3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30621-7D9C-4624-815B-E83B5C681C13}"/>
              </a:ext>
            </a:extLst>
          </p:cNvPr>
          <p:cNvSpPr>
            <a:spLocks noGrp="1"/>
          </p:cNvSpPr>
          <p:nvPr>
            <p:ph type="dt" sz="half" idx="10"/>
          </p:nvPr>
        </p:nvSpPr>
        <p:spPr/>
        <p:txBody>
          <a:bodyPr/>
          <a:lstStyle/>
          <a:p>
            <a:fld id="{9334D819-9F07-4261-B09B-9E467E5D9002}" type="datetimeFigureOut">
              <a:rPr lang="en-US" smtClean="0"/>
              <a:t>11/29/2021</a:t>
            </a:fld>
            <a:endParaRPr lang="en-US" dirty="0"/>
          </a:p>
        </p:txBody>
      </p:sp>
      <p:sp>
        <p:nvSpPr>
          <p:cNvPr id="6" name="Footer Placeholder 5">
            <a:extLst>
              <a:ext uri="{FF2B5EF4-FFF2-40B4-BE49-F238E27FC236}">
                <a16:creationId xmlns:a16="http://schemas.microsoft.com/office/drawing/2014/main" id="{0180D25A-BF22-44AC-B03F-7B9F25C980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0C8C28-6DC1-4A62-997A-E8EE8DA884A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6322029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292B-027B-4D89-AB9C-8163F2997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960501-B17D-4E96-9C91-C34C9D78F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742CF5-48F5-4E4C-95A4-62E54D0A1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3DEBFB-90DD-48BC-A8BB-96D078CBFED2}"/>
              </a:ext>
            </a:extLst>
          </p:cNvPr>
          <p:cNvSpPr>
            <a:spLocks noGrp="1"/>
          </p:cNvSpPr>
          <p:nvPr>
            <p:ph type="dt" sz="half" idx="10"/>
          </p:nvPr>
        </p:nvSpPr>
        <p:spPr/>
        <p:txBody>
          <a:bodyPr/>
          <a:lstStyle/>
          <a:p>
            <a:fld id="{9334D819-9F07-4261-B09B-9E467E5D9002}" type="datetimeFigureOut">
              <a:rPr lang="en-US" smtClean="0"/>
              <a:t>11/29/2021</a:t>
            </a:fld>
            <a:endParaRPr lang="en-US" dirty="0"/>
          </a:p>
        </p:txBody>
      </p:sp>
      <p:sp>
        <p:nvSpPr>
          <p:cNvPr id="6" name="Footer Placeholder 5">
            <a:extLst>
              <a:ext uri="{FF2B5EF4-FFF2-40B4-BE49-F238E27FC236}">
                <a16:creationId xmlns:a16="http://schemas.microsoft.com/office/drawing/2014/main" id="{8997D61D-1B29-47AF-8B8D-A06D7E5FD2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610B61-0187-41BB-8976-5C12538A7D36}"/>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1518497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4625-5830-471C-97FB-5E77B8E1C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7191E5-896E-4A44-B625-C9ADD2C99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91EE1A-21EF-46E7-B42E-DFA458F27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3D1AED-E150-4F4F-A577-435564CF0579}"/>
              </a:ext>
            </a:extLst>
          </p:cNvPr>
          <p:cNvSpPr>
            <a:spLocks noGrp="1"/>
          </p:cNvSpPr>
          <p:nvPr>
            <p:ph type="dt" sz="half" idx="10"/>
          </p:nvPr>
        </p:nvSpPr>
        <p:spPr/>
        <p:txBody>
          <a:bodyPr/>
          <a:lstStyle/>
          <a:p>
            <a:fld id="{9334D819-9F07-4261-B09B-9E467E5D9002}" type="datetimeFigureOut">
              <a:rPr lang="en-US" smtClean="0"/>
              <a:t>11/29/2021</a:t>
            </a:fld>
            <a:endParaRPr lang="en-US" dirty="0"/>
          </a:p>
        </p:txBody>
      </p:sp>
      <p:sp>
        <p:nvSpPr>
          <p:cNvPr id="6" name="Footer Placeholder 5">
            <a:extLst>
              <a:ext uri="{FF2B5EF4-FFF2-40B4-BE49-F238E27FC236}">
                <a16:creationId xmlns:a16="http://schemas.microsoft.com/office/drawing/2014/main" id="{E2E28028-A7D8-4E4F-A0C5-B934030D7A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13F546-1919-491E-8EBD-1CF0108B71AA}"/>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796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21982057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35348618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8" name="Oval 7"/>
          <p:cNvSpPr/>
          <p:nvPr userDrawn="1"/>
        </p:nvSpPr>
        <p:spPr>
          <a:xfrm>
            <a:off x="11527733" y="258965"/>
            <a:ext cx="479630" cy="361188"/>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34292" tIns="17146" rIns="34292" bIns="17146" rtlCol="0" anchor="ctr"/>
          <a:lstStyle/>
          <a:p>
            <a:pPr algn="ctr"/>
            <a:endParaRPr lang="en-US" sz="1351" dirty="0">
              <a:latin typeface="Lato Light"/>
            </a:endParaRPr>
          </a:p>
        </p:txBody>
      </p:sp>
      <p:sp>
        <p:nvSpPr>
          <p:cNvPr id="9" name="TextBox 8"/>
          <p:cNvSpPr txBox="1"/>
          <p:nvPr userDrawn="1"/>
        </p:nvSpPr>
        <p:spPr>
          <a:xfrm>
            <a:off x="11558088" y="303535"/>
            <a:ext cx="403718" cy="230888"/>
          </a:xfrm>
          <a:prstGeom prst="rect">
            <a:avLst/>
          </a:prstGeom>
          <a:noFill/>
        </p:spPr>
        <p:txBody>
          <a:bodyPr wrap="square" lIns="68571" tIns="34286" rIns="68571" bIns="34286" rtlCol="0">
            <a:spAutoFit/>
          </a:bodyPr>
          <a:lstStyle/>
          <a:p>
            <a:pPr algn="ctr"/>
            <a:fld id="{260E2A6B-A809-4840-BF14-8648BC0BDF87}" type="slidenum">
              <a:rPr lang="id-ID" sz="1051" b="1" smtClean="0">
                <a:solidFill>
                  <a:schemeClr val="bg1"/>
                </a:solidFill>
                <a:latin typeface="Raleway Light"/>
                <a:cs typeface="Raleway Light"/>
              </a:rPr>
              <a:pPr algn="ctr"/>
              <a:t>‹#›</a:t>
            </a:fld>
            <a:endParaRPr lang="id-ID" sz="1051" dirty="0">
              <a:solidFill>
                <a:schemeClr val="bg1"/>
              </a:solidFill>
              <a:latin typeface="Raleway Light"/>
              <a:cs typeface="Raleway Light"/>
            </a:endParaRPr>
          </a:p>
        </p:txBody>
      </p:sp>
    </p:spTree>
    <p:extLst>
      <p:ext uri="{BB962C8B-B14F-4D97-AF65-F5344CB8AC3E}">
        <p14:creationId xmlns:p14="http://schemas.microsoft.com/office/powerpoint/2010/main" val="2811328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7E0D-44E3-4F96-9854-C358B07DA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C16F3-E836-4879-B2A5-4BBF1003E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01228-BD5C-47EA-B1BE-E31D10D4A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5E103-B273-406D-910C-2D3B602E06B0}"/>
              </a:ext>
            </a:extLst>
          </p:cNvPr>
          <p:cNvSpPr>
            <a:spLocks noGrp="1"/>
          </p:cNvSpPr>
          <p:nvPr>
            <p:ph type="dt" sz="half" idx="10"/>
          </p:nvPr>
        </p:nvSpPr>
        <p:spPr/>
        <p:txBody>
          <a:bodyPr/>
          <a:lstStyle/>
          <a:p>
            <a:fld id="{FC541FB9-CD2F-4C6C-896F-9E680E1800A4}" type="datetimeFigureOut">
              <a:rPr lang="en-US" smtClean="0"/>
              <a:t>11/29/2021</a:t>
            </a:fld>
            <a:endParaRPr lang="en-US" dirty="0"/>
          </a:p>
        </p:txBody>
      </p:sp>
      <p:sp>
        <p:nvSpPr>
          <p:cNvPr id="6" name="Footer Placeholder 5">
            <a:extLst>
              <a:ext uri="{FF2B5EF4-FFF2-40B4-BE49-F238E27FC236}">
                <a16:creationId xmlns:a16="http://schemas.microsoft.com/office/drawing/2014/main" id="{5BE238C8-5EDE-4206-B4BD-2B68CF3FDA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BABFC6-1094-4A3C-A14D-6DC078FEA3C1}"/>
              </a:ext>
            </a:extLst>
          </p:cNvPr>
          <p:cNvSpPr>
            <a:spLocks noGrp="1"/>
          </p:cNvSpPr>
          <p:nvPr>
            <p:ph type="sldNum" sz="quarter" idx="12"/>
          </p:nvPr>
        </p:nvSpPr>
        <p:spPr/>
        <p:txBody>
          <a:bodyPr/>
          <a:lstStyle/>
          <a:p>
            <a:fld id="{E267BA22-EFC1-43A5-995F-204DD0E5F77F}" type="slidenum">
              <a:rPr lang="en-US" smtClean="0"/>
              <a:t>‹#›</a:t>
            </a:fld>
            <a:endParaRPr lang="en-US" dirty="0"/>
          </a:p>
        </p:txBody>
      </p:sp>
    </p:spTree>
    <p:extLst>
      <p:ext uri="{BB962C8B-B14F-4D97-AF65-F5344CB8AC3E}">
        <p14:creationId xmlns:p14="http://schemas.microsoft.com/office/powerpoint/2010/main" val="353546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11/29/2021</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69049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2C376-DB9A-42EA-807D-C8F5F08CE8B5}"/>
              </a:ext>
            </a:extLst>
          </p:cNvPr>
          <p:cNvSpPr>
            <a:spLocks noGrp="1"/>
          </p:cNvSpPr>
          <p:nvPr>
            <p:ph type="dt" sz="half" idx="10"/>
          </p:nvPr>
        </p:nvSpPr>
        <p:spPr/>
        <p:txBody>
          <a:bodyPr/>
          <a:lstStyle/>
          <a:p>
            <a:fld id="{12B4B055-D1F6-4724-8721-F07FA8796782}" type="datetimeFigureOut">
              <a:rPr lang="en-US" smtClean="0"/>
              <a:t>11/29/2021</a:t>
            </a:fld>
            <a:endParaRPr lang="en-US" dirty="0"/>
          </a:p>
        </p:txBody>
      </p:sp>
      <p:sp>
        <p:nvSpPr>
          <p:cNvPr id="3" name="Footer Placeholder 2">
            <a:extLst>
              <a:ext uri="{FF2B5EF4-FFF2-40B4-BE49-F238E27FC236}">
                <a16:creationId xmlns:a16="http://schemas.microsoft.com/office/drawing/2014/main" id="{FB4F2F4D-3C18-4E2A-A3A8-02ED2FBD73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EB56F2-CF49-4CAF-A1BB-F9E2F7FBB892}"/>
              </a:ext>
            </a:extLst>
          </p:cNvPr>
          <p:cNvSpPr>
            <a:spLocks noGrp="1"/>
          </p:cNvSpPr>
          <p:nvPr>
            <p:ph type="sldNum" sz="quarter" idx="12"/>
          </p:nvPr>
        </p:nvSpPr>
        <p:spPr/>
        <p:txBody>
          <a:bodyPr/>
          <a:lstStyle/>
          <a:p>
            <a:fld id="{DAFE5FEF-97FA-4A14-8E76-D521B7349758}" type="slidenum">
              <a:rPr lang="en-US" smtClean="0"/>
              <a:t>‹#›</a:t>
            </a:fld>
            <a:endParaRPr lang="en-US" dirty="0"/>
          </a:p>
        </p:txBody>
      </p:sp>
    </p:spTree>
    <p:extLst>
      <p:ext uri="{BB962C8B-B14F-4D97-AF65-F5344CB8AC3E}">
        <p14:creationId xmlns:p14="http://schemas.microsoft.com/office/powerpoint/2010/main" val="218473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11/29/2021</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9110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11/29/2021</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1122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11/29/2021</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1347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11/29/2021</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79160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11/29/2021</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313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11/29/2021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21040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11/29/2021</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05400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11/29/2021</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2237298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892"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591AB-57C5-4ED7-8CEB-4D0EA91CB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8141A-EC98-46C5-ACF4-E12F0D31B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D29F7-3577-4459-AF33-A9FB293D2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11/29/2021</a:t>
            </a:fld>
            <a:endParaRPr lang="en-US" dirty="0"/>
          </a:p>
        </p:txBody>
      </p:sp>
      <p:sp>
        <p:nvSpPr>
          <p:cNvPr id="5" name="Footer Placeholder 4">
            <a:extLst>
              <a:ext uri="{FF2B5EF4-FFF2-40B4-BE49-F238E27FC236}">
                <a16:creationId xmlns:a16="http://schemas.microsoft.com/office/drawing/2014/main" id="{D0F3F8E3-230E-4249-B918-227016BA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A12901-07C1-4CEA-8C1E-34A6930F8C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18154453"/>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11/29/2021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73277714"/>
      </p:ext>
    </p:extLst>
  </p:cSld>
  <p:clrMap bg1="lt1" tx1="dk1" bg2="lt2" tx2="dk2" accent1="accent1" accent2="accent2" accent3="accent3" accent4="accent4" accent5="accent5" accent6="accent6" hlink="hlink" folHlink="folHlink"/>
  <p:sldLayoutIdLst>
    <p:sldLayoutId id="2147483889" r:id="rId1"/>
    <p:sldLayoutId id="214748389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Regular"/>
                <a:cs typeface="Lato Regular"/>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Regular"/>
                <a:cs typeface="Lato Regular"/>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Regular"/>
                <a:cs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500324542"/>
      </p:ext>
    </p:extLst>
  </p:cSld>
  <p:clrMap bg1="lt1" tx1="dk1" bg2="lt2" tx2="dk2" accent1="accent1" accent2="accent2" accent3="accent3" accent4="accent4" accent5="accent5" accent6="accent6" hlink="hlink" folHlink="folHlink"/>
  <p:sldLayoutIdLst>
    <p:sldLayoutId id="2147483806" r:id="rId1"/>
  </p:sldLayoutIdLst>
  <p:hf hdr="0" ftr="0" dt="0"/>
  <p:txStyles>
    <p:titleStyle>
      <a:lvl1pPr algn="l" defTabSz="1828800" rtl="0" eaLnBrk="1" latinLnBrk="0" hangingPunct="1">
        <a:lnSpc>
          <a:spcPct val="90000"/>
        </a:lnSpc>
        <a:spcBef>
          <a:spcPct val="0"/>
        </a:spcBef>
        <a:buNone/>
        <a:defRPr sz="8800" kern="1200">
          <a:solidFill>
            <a:schemeClr val="tx1"/>
          </a:solidFill>
          <a:latin typeface="Lato Regular"/>
          <a:ea typeface="+mj-ea"/>
          <a:cs typeface="Lato Regular"/>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Lato Regular"/>
          <a:ea typeface="+mn-ea"/>
          <a:cs typeface="Lato Regular"/>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Lato Regular"/>
          <a:ea typeface="+mn-ea"/>
          <a:cs typeface="Lato Regular"/>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Lato Regular"/>
          <a:ea typeface="+mn-ea"/>
          <a:cs typeface="Lato Regular"/>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Lato Regular"/>
          <a:ea typeface="+mn-ea"/>
          <a:cs typeface="Lato Regular"/>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Lato Regular"/>
          <a:ea typeface="+mn-ea"/>
          <a:cs typeface="Lato Regular"/>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A228E-3874-467F-BF50-917F12276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0296B5-7A4F-4F48-95CF-112A80F4D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8A341-4BD8-496B-93ED-C18DFFF19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41FB9-CD2F-4C6C-896F-9E680E1800A4}" type="datetimeFigureOut">
              <a:rPr lang="en-US" smtClean="0"/>
              <a:t>11/29/2021</a:t>
            </a:fld>
            <a:endParaRPr lang="en-US" dirty="0"/>
          </a:p>
        </p:txBody>
      </p:sp>
      <p:sp>
        <p:nvSpPr>
          <p:cNvPr id="5" name="Footer Placeholder 4">
            <a:extLst>
              <a:ext uri="{FF2B5EF4-FFF2-40B4-BE49-F238E27FC236}">
                <a16:creationId xmlns:a16="http://schemas.microsoft.com/office/drawing/2014/main" id="{583FA9CA-C9CB-431F-B9C3-3701E7A4F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5E4639-4EA9-4EB8-B658-BAA030CFC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7BA22-EFC1-43A5-995F-204DD0E5F77F}" type="slidenum">
              <a:rPr lang="en-US" smtClean="0"/>
              <a:t>‹#›</a:t>
            </a:fld>
            <a:endParaRPr lang="en-US" dirty="0"/>
          </a:p>
        </p:txBody>
      </p:sp>
    </p:spTree>
    <p:extLst>
      <p:ext uri="{BB962C8B-B14F-4D97-AF65-F5344CB8AC3E}">
        <p14:creationId xmlns:p14="http://schemas.microsoft.com/office/powerpoint/2010/main" val="2064942926"/>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9619E-F0E6-4E3B-9710-9F0B69718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906003-5B79-4C5F-A462-9A479B371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8185-5286-4D4A-85C9-538FAC2D5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4B055-D1F6-4724-8721-F07FA8796782}" type="datetimeFigureOut">
              <a:rPr lang="en-US" smtClean="0"/>
              <a:t>11/29/2021</a:t>
            </a:fld>
            <a:endParaRPr lang="en-US" dirty="0"/>
          </a:p>
        </p:txBody>
      </p:sp>
      <p:sp>
        <p:nvSpPr>
          <p:cNvPr id="5" name="Footer Placeholder 4">
            <a:extLst>
              <a:ext uri="{FF2B5EF4-FFF2-40B4-BE49-F238E27FC236}">
                <a16:creationId xmlns:a16="http://schemas.microsoft.com/office/drawing/2014/main" id="{6E706C60-4B87-4FED-AE19-23B6CAA3E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D44C73-EB2B-4BFA-A27D-5769A9045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E5FEF-97FA-4A14-8E76-D521B7349758}" type="slidenum">
              <a:rPr lang="en-US" smtClean="0"/>
              <a:t>‹#›</a:t>
            </a:fld>
            <a:endParaRPr lang="en-US" dirty="0"/>
          </a:p>
        </p:txBody>
      </p:sp>
    </p:spTree>
    <p:extLst>
      <p:ext uri="{BB962C8B-B14F-4D97-AF65-F5344CB8AC3E}">
        <p14:creationId xmlns:p14="http://schemas.microsoft.com/office/powerpoint/2010/main" val="4820668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13D14AF-3B51-4D30-9D3D-1DE6904CEC0C}"/>
              </a:ext>
            </a:extLst>
          </p:cNvPr>
          <p:cNvPicPr>
            <a:picLocks noChangeAspect="1"/>
          </p:cNvPicPr>
          <p:nvPr/>
        </p:nvPicPr>
        <p:blipFill rotWithShape="1">
          <a:blip r:embed="rId3"/>
          <a:srcRect t="14026" b="1704"/>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34A596-247C-457C-A599-1D595895AB22}"/>
              </a:ext>
            </a:extLst>
          </p:cNvPr>
          <p:cNvSpPr>
            <a:spLocks noGrp="1"/>
          </p:cNvSpPr>
          <p:nvPr>
            <p:ph type="ctrTitle"/>
          </p:nvPr>
        </p:nvSpPr>
        <p:spPr>
          <a:xfrm>
            <a:off x="404553" y="3091928"/>
            <a:ext cx="9078562" cy="2387600"/>
          </a:xfrm>
        </p:spPr>
        <p:txBody>
          <a:bodyPr>
            <a:normAutofit/>
          </a:bodyPr>
          <a:lstStyle/>
          <a:p>
            <a:r>
              <a:rPr lang="en-US" sz="6600" dirty="0"/>
              <a:t>Re-Frame, Re-Focus &amp; </a:t>
            </a:r>
            <a:br>
              <a:rPr lang="en-US" sz="6600" dirty="0"/>
            </a:br>
            <a:r>
              <a:rPr lang="en-US" sz="6600" dirty="0"/>
              <a:t>Re-Tool for Resiliency</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7EFC0618-D017-4F83-A095-0AE12644E6C7}"/>
              </a:ext>
            </a:extLst>
          </p:cNvPr>
          <p:cNvSpPr>
            <a:spLocks noGrp="1"/>
          </p:cNvSpPr>
          <p:nvPr>
            <p:ph type="subTitle" idx="1"/>
          </p:nvPr>
        </p:nvSpPr>
        <p:spPr>
          <a:xfrm>
            <a:off x="404549" y="5496518"/>
            <a:ext cx="9078562" cy="855865"/>
          </a:xfrm>
        </p:spPr>
        <p:txBody>
          <a:bodyPr anchor="ctr">
            <a:normAutofit/>
          </a:bodyPr>
          <a:lstStyle/>
          <a:p>
            <a:pPr>
              <a:lnSpc>
                <a:spcPct val="100000"/>
              </a:lnSpc>
            </a:pPr>
            <a:r>
              <a:rPr lang="en-US" sz="1100" dirty="0"/>
              <a:t>Chris Brady, PhD/MSSW, Th.M., M.Div.</a:t>
            </a:r>
          </a:p>
          <a:p>
            <a:pPr>
              <a:lnSpc>
                <a:spcPct val="100000"/>
              </a:lnSpc>
            </a:pPr>
            <a:r>
              <a:rPr lang="en-US" sz="1100" dirty="0"/>
              <a:t>Capital District Superintendent, The North Carolina Conference of the UMC</a:t>
            </a:r>
          </a:p>
        </p:txBody>
      </p:sp>
    </p:spTree>
    <p:extLst>
      <p:ext uri="{BB962C8B-B14F-4D97-AF65-F5344CB8AC3E}">
        <p14:creationId xmlns:p14="http://schemas.microsoft.com/office/powerpoint/2010/main" val="39403251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4800" dirty="0">
                <a:solidFill>
                  <a:schemeClr val="accent2">
                    <a:lumMod val="75000"/>
                  </a:schemeClr>
                </a:solidFill>
                <a:latin typeface="Agency FB" panose="020B0503020202020204" pitchFamily="34" charset="0"/>
              </a:rPr>
              <a:t>Biopsychosocial &amp; Spiritual Experience We Are Facing </a:t>
            </a:r>
            <a:endParaRPr lang="en-US" sz="4800" dirty="0">
              <a:latin typeface="Agency FB" panose="020B0503020202020204" pitchFamily="34" charset="0"/>
            </a:endParaRPr>
          </a:p>
        </p:txBody>
      </p:sp>
      <p:graphicFrame>
        <p:nvGraphicFramePr>
          <p:cNvPr id="4" name="Diagram 3"/>
          <p:cNvGraphicFramePr/>
          <p:nvPr/>
        </p:nvGraphicFramePr>
        <p:xfrm>
          <a:off x="2652764" y="1467059"/>
          <a:ext cx="7507235" cy="467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62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43"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4"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45" name="Rectangle 76">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10 Physical Stress Symptoms - Signs of Stress and Anxiety">
            <a:extLst>
              <a:ext uri="{FF2B5EF4-FFF2-40B4-BE49-F238E27FC236}">
                <a16:creationId xmlns:a16="http://schemas.microsoft.com/office/drawing/2014/main" id="{F705569D-8F94-403F-89D1-5FF3F3E17EC2}"/>
              </a:ext>
            </a:extLst>
          </p:cNvPr>
          <p:cNvPicPr>
            <a:picLocks noGrp="1" noChangeAspect="1" noChangeArrowheads="1"/>
          </p:cNvPicPr>
          <p:nvPr>
            <p:ph sz="half" idx="2"/>
          </p:nvPr>
        </p:nvPicPr>
        <p:blipFill rotWithShape="1">
          <a:blip r:embed="rId3">
            <a:alphaModFix amt="40000"/>
            <a:extLst>
              <a:ext uri="{28A0092B-C50C-407E-A947-70E740481C1C}">
                <a14:useLocalDpi xmlns:a14="http://schemas.microsoft.com/office/drawing/2010/main" val="0"/>
              </a:ext>
            </a:extLst>
          </a:blip>
          <a:srcRect t="11087" b="464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C532367-CD6D-43CD-90CF-E4B4E8BB831F}"/>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dirty="0"/>
              <a:t>Stress Awareness: Identify 5 </a:t>
            </a:r>
          </a:p>
        </p:txBody>
      </p:sp>
      <p:sp>
        <p:nvSpPr>
          <p:cNvPr id="1046"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7"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AC4156D2-AA22-4E90-B833-C52C609213B0}"/>
              </a:ext>
            </a:extLst>
          </p:cNvPr>
          <p:cNvSpPr>
            <a:spLocks noGrp="1"/>
          </p:cNvSpPr>
          <p:nvPr>
            <p:ph sz="half" idx="1"/>
          </p:nvPr>
        </p:nvSpPr>
        <p:spPr>
          <a:xfrm>
            <a:off x="841248" y="3502152"/>
            <a:ext cx="10506456" cy="2670048"/>
          </a:xfrm>
        </p:spPr>
        <p:txBody>
          <a:bodyPr vert="horz" lIns="91440" tIns="45720" rIns="91440" bIns="45720" rtlCol="0">
            <a:normAutofit/>
          </a:bodyPr>
          <a:lstStyle/>
          <a:p>
            <a:r>
              <a:rPr lang="en-US" sz="2000" dirty="0"/>
              <a:t>Ways my  body reacts to stress.</a:t>
            </a:r>
          </a:p>
          <a:p>
            <a:r>
              <a:rPr lang="en-US" sz="2000" dirty="0"/>
              <a:t>Ways in which my personal life is affected by stress.</a:t>
            </a:r>
          </a:p>
          <a:p>
            <a:r>
              <a:rPr lang="en-US" sz="2000" dirty="0"/>
              <a:t>Ways in which my professional/vocational life is affected by stress.</a:t>
            </a:r>
          </a:p>
        </p:txBody>
      </p:sp>
    </p:spTree>
    <p:extLst>
      <p:ext uri="{BB962C8B-B14F-4D97-AF65-F5344CB8AC3E}">
        <p14:creationId xmlns:p14="http://schemas.microsoft.com/office/powerpoint/2010/main" val="14331328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092"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93"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094" name="Rectangle 76">
            <a:extLst>
              <a:ext uri="{FF2B5EF4-FFF2-40B4-BE49-F238E27FC236}">
                <a16:creationId xmlns:a16="http://schemas.microsoft.com/office/drawing/2014/main" id="{728E3505-36F5-47A9-A188-7C60ACBB9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ONE CLICK Habari: Kids are STRESSED, Parents DON'T SEE">
            <a:extLst>
              <a:ext uri="{FF2B5EF4-FFF2-40B4-BE49-F238E27FC236}">
                <a16:creationId xmlns:a16="http://schemas.microsoft.com/office/drawing/2014/main" id="{20C52F12-BE69-4A37-B17A-2B8A09AFEDE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6754" r="15002" b="-1"/>
          <a:stretch/>
        </p:blipFill>
        <p:spPr bwMode="auto">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95" name="Freeform: Shape 78">
            <a:extLst>
              <a:ext uri="{FF2B5EF4-FFF2-40B4-BE49-F238E27FC236}">
                <a16:creationId xmlns:a16="http://schemas.microsoft.com/office/drawing/2014/main" id="{283B6091-C9A6-4C92-8315-2DE12015E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096" name="Freeform: Shape 80">
            <a:extLst>
              <a:ext uri="{FF2B5EF4-FFF2-40B4-BE49-F238E27FC236}">
                <a16:creationId xmlns:a16="http://schemas.microsoft.com/office/drawing/2014/main" id="{CC6ACBBE-7216-419A-81B7-BD305A9F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9DFD6B-F829-4F53-A64E-E59ECA85D892}"/>
              </a:ext>
            </a:extLst>
          </p:cNvPr>
          <p:cNvSpPr>
            <a:spLocks noGrp="1"/>
          </p:cNvSpPr>
          <p:nvPr>
            <p:ph type="title"/>
          </p:nvPr>
        </p:nvSpPr>
        <p:spPr>
          <a:xfrm>
            <a:off x="621792" y="1161288"/>
            <a:ext cx="2903843" cy="4526280"/>
          </a:xfrm>
        </p:spPr>
        <p:txBody>
          <a:bodyPr vert="horz" lIns="91440" tIns="45720" rIns="91440" bIns="45720" rtlCol="0" anchor="ctr">
            <a:normAutofit/>
          </a:bodyPr>
          <a:lstStyle/>
          <a:p>
            <a:r>
              <a:rPr lang="en-US" sz="3200" b="1" dirty="0"/>
              <a:t>People who may respond more strongly to the stress of a crisis include: Children &amp; Teens</a:t>
            </a:r>
          </a:p>
        </p:txBody>
      </p:sp>
      <p:sp>
        <p:nvSpPr>
          <p:cNvPr id="3097" name="Rectangle 8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995B9F-D000-4E79-A09D-7DFC1D9ADD73}"/>
              </a:ext>
            </a:extLst>
          </p:cNvPr>
          <p:cNvSpPr>
            <a:spLocks noGrp="1"/>
          </p:cNvSpPr>
          <p:nvPr>
            <p:ph sz="half" idx="1"/>
          </p:nvPr>
        </p:nvSpPr>
        <p:spPr>
          <a:xfrm>
            <a:off x="8420101" y="932688"/>
            <a:ext cx="3150108" cy="4992624"/>
          </a:xfrm>
        </p:spPr>
        <p:txBody>
          <a:bodyPr vert="horz" lIns="91440" tIns="45720" rIns="91440" bIns="45720" rtlCol="0" anchor="ctr">
            <a:normAutofit/>
          </a:bodyPr>
          <a:lstStyle/>
          <a:p>
            <a:pPr>
              <a:lnSpc>
                <a:spcPct val="100000"/>
              </a:lnSpc>
            </a:pPr>
            <a:r>
              <a:rPr lang="en-US" sz="1100" dirty="0"/>
              <a:t>Excessive crying or irritation in younger children.</a:t>
            </a:r>
          </a:p>
          <a:p>
            <a:pPr>
              <a:lnSpc>
                <a:spcPct val="100000"/>
              </a:lnSpc>
            </a:pPr>
            <a:r>
              <a:rPr lang="en-US" sz="1100" dirty="0"/>
              <a:t>Returning to behaviors they have outgrown (for example, toileting accidents or bedwetting).</a:t>
            </a:r>
          </a:p>
          <a:p>
            <a:pPr>
              <a:lnSpc>
                <a:spcPct val="100000"/>
              </a:lnSpc>
            </a:pPr>
            <a:r>
              <a:rPr lang="en-US" sz="1100" dirty="0"/>
              <a:t>Excessive worry or sadness.</a:t>
            </a:r>
          </a:p>
          <a:p>
            <a:pPr>
              <a:lnSpc>
                <a:spcPct val="100000"/>
              </a:lnSpc>
            </a:pPr>
            <a:r>
              <a:rPr lang="en-US" sz="1100" dirty="0"/>
              <a:t>Unhealthy eating or sleeping habits.</a:t>
            </a:r>
          </a:p>
          <a:p>
            <a:pPr>
              <a:lnSpc>
                <a:spcPct val="100000"/>
              </a:lnSpc>
            </a:pPr>
            <a:r>
              <a:rPr lang="en-US" sz="1100" dirty="0"/>
              <a:t>Irritability and “acting out” behaviors in teens.</a:t>
            </a:r>
          </a:p>
          <a:p>
            <a:pPr>
              <a:lnSpc>
                <a:spcPct val="100000"/>
              </a:lnSpc>
            </a:pPr>
            <a:r>
              <a:rPr lang="en-US" sz="1100" dirty="0"/>
              <a:t>Poor school performance or avoiding school.</a:t>
            </a:r>
          </a:p>
          <a:p>
            <a:pPr>
              <a:lnSpc>
                <a:spcPct val="100000"/>
              </a:lnSpc>
            </a:pPr>
            <a:r>
              <a:rPr lang="en-US" sz="1100" dirty="0"/>
              <a:t>Difficulties with attention and concentration.</a:t>
            </a:r>
          </a:p>
          <a:p>
            <a:pPr>
              <a:lnSpc>
                <a:spcPct val="100000"/>
              </a:lnSpc>
            </a:pPr>
            <a:r>
              <a:rPr lang="en-US" sz="1100" dirty="0"/>
              <a:t>Avoidance of activities enjoyed in the past.</a:t>
            </a:r>
          </a:p>
          <a:p>
            <a:pPr>
              <a:lnSpc>
                <a:spcPct val="100000"/>
              </a:lnSpc>
            </a:pPr>
            <a:r>
              <a:rPr lang="en-US" sz="1100" dirty="0"/>
              <a:t>Unexplained headaches or body pain.</a:t>
            </a:r>
          </a:p>
          <a:p>
            <a:pPr>
              <a:lnSpc>
                <a:spcPct val="100000"/>
              </a:lnSpc>
            </a:pPr>
            <a:r>
              <a:rPr lang="en-US" sz="1100" dirty="0"/>
              <a:t>Use of alcohol, tobacco, or other drugs.</a:t>
            </a:r>
          </a:p>
          <a:p>
            <a:pPr>
              <a:lnSpc>
                <a:spcPct val="100000"/>
              </a:lnSpc>
            </a:pPr>
            <a:endParaRPr lang="en-US" sz="1100" dirty="0"/>
          </a:p>
        </p:txBody>
      </p:sp>
    </p:spTree>
    <p:extLst>
      <p:ext uri="{BB962C8B-B14F-4D97-AF65-F5344CB8AC3E}">
        <p14:creationId xmlns:p14="http://schemas.microsoft.com/office/powerpoint/2010/main" val="151959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654C-3D0D-4AD6-993C-F9BD86AC60F5}"/>
              </a:ext>
            </a:extLst>
          </p:cNvPr>
          <p:cNvSpPr>
            <a:spLocks noGrp="1"/>
          </p:cNvSpPr>
          <p:nvPr>
            <p:ph type="title"/>
          </p:nvPr>
        </p:nvSpPr>
        <p:spPr/>
        <p:txBody>
          <a:bodyPr/>
          <a:lstStyle/>
          <a:p>
            <a:r>
              <a:rPr lang="en-US" dirty="0"/>
              <a:t>Scripture Speaks to Our State of Being</a:t>
            </a:r>
          </a:p>
        </p:txBody>
      </p:sp>
      <p:sp>
        <p:nvSpPr>
          <p:cNvPr id="3" name="Content Placeholder 2">
            <a:extLst>
              <a:ext uri="{FF2B5EF4-FFF2-40B4-BE49-F238E27FC236}">
                <a16:creationId xmlns:a16="http://schemas.microsoft.com/office/drawing/2014/main" id="{0EE99BCB-9880-4E8F-B541-9EE2F1CF16CC}"/>
              </a:ext>
            </a:extLst>
          </p:cNvPr>
          <p:cNvSpPr>
            <a:spLocks noGrp="1"/>
          </p:cNvSpPr>
          <p:nvPr>
            <p:ph idx="1"/>
          </p:nvPr>
        </p:nvSpPr>
        <p:spPr/>
        <p:txBody>
          <a:bodyPr>
            <a:normAutofit fontScale="92500" lnSpcReduction="20000"/>
          </a:bodyPr>
          <a:lstStyle/>
          <a:p>
            <a:r>
              <a:rPr lang="en-US" dirty="0"/>
              <a:t>As for me, Daniel, my spirit within me was anxious and the visions of my head alarmed me (Dan. 7:15-16).</a:t>
            </a:r>
          </a:p>
          <a:p>
            <a:r>
              <a:rPr lang="en-US" dirty="0"/>
              <a:t>Anxiety in man’s heart weighs him down, but a good word makes him glad (Prov. 12:25)</a:t>
            </a:r>
          </a:p>
          <a:p>
            <a:r>
              <a:rPr lang="en-US" dirty="0"/>
              <a:t>Jesus says: Do not be anxious about your life…which of your by being anxious can add on cubit to his span of life?</a:t>
            </a:r>
          </a:p>
          <a:p>
            <a:r>
              <a:rPr lang="en-US" dirty="0"/>
              <a:t>Do not be anxious about tomorrow, for tomorrow will be anxious for itself …fear not, little flock, for it is your Father’s good pleasure to give you the kingdom (Matt 6;19, 25; Luke 12;22). </a:t>
            </a:r>
          </a:p>
        </p:txBody>
      </p:sp>
    </p:spTree>
    <p:extLst>
      <p:ext uri="{BB962C8B-B14F-4D97-AF65-F5344CB8AC3E}">
        <p14:creationId xmlns:p14="http://schemas.microsoft.com/office/powerpoint/2010/main" val="262107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16E26-63BC-4E7C-877D-960CD76AC29E}"/>
              </a:ext>
            </a:extLst>
          </p:cNvPr>
          <p:cNvSpPr>
            <a:spLocks noGrp="1"/>
          </p:cNvSpPr>
          <p:nvPr>
            <p:ph type="title"/>
          </p:nvPr>
        </p:nvSpPr>
        <p:spPr/>
        <p:txBody>
          <a:bodyPr>
            <a:normAutofit fontScale="90000"/>
          </a:bodyPr>
          <a:lstStyle/>
          <a:p>
            <a:br>
              <a:rPr lang="en-US" dirty="0"/>
            </a:br>
            <a:r>
              <a:rPr lang="en-US" sz="3100" dirty="0"/>
              <a:t>Concerns over our current state of being has elevated Disquieted Souls – It’s about Spiritual Condition</a:t>
            </a:r>
            <a:br>
              <a:rPr lang="en-US" sz="3100" dirty="0"/>
            </a:br>
            <a:endParaRPr lang="en-US" sz="3100" dirty="0"/>
          </a:p>
        </p:txBody>
      </p:sp>
      <p:sp>
        <p:nvSpPr>
          <p:cNvPr id="5" name="Content Placeholder 4">
            <a:extLst>
              <a:ext uri="{FF2B5EF4-FFF2-40B4-BE49-F238E27FC236}">
                <a16:creationId xmlns:a16="http://schemas.microsoft.com/office/drawing/2014/main" id="{CDE4FE10-13FD-4563-BEB6-43D3B592F865}"/>
              </a:ext>
            </a:extLst>
          </p:cNvPr>
          <p:cNvSpPr>
            <a:spLocks noGrp="1"/>
          </p:cNvSpPr>
          <p:nvPr>
            <p:ph idx="1"/>
          </p:nvPr>
        </p:nvSpPr>
        <p:spPr/>
        <p:txBody>
          <a:bodyPr>
            <a:normAutofit fontScale="77500" lnSpcReduction="20000"/>
          </a:bodyPr>
          <a:lstStyle/>
          <a:p>
            <a:r>
              <a:rPr lang="en-US" dirty="0"/>
              <a:t>1</a:t>
            </a:r>
            <a:r>
              <a:rPr lang="en-US" baseline="30000" dirty="0"/>
              <a:t>st</a:t>
            </a:r>
            <a:r>
              <a:rPr lang="en-US" dirty="0"/>
              <a:t> Concerns about one’s beliefs and assumptions about who God is, God’s nature or character – </a:t>
            </a:r>
            <a:r>
              <a:rPr lang="en-US" i="1" dirty="0"/>
              <a:t>Theo-centric</a:t>
            </a:r>
          </a:p>
          <a:p>
            <a:r>
              <a:rPr lang="en-US" dirty="0"/>
              <a:t>2</a:t>
            </a:r>
            <a:r>
              <a:rPr lang="en-US" baseline="30000" dirty="0"/>
              <a:t>nd</a:t>
            </a:r>
            <a:r>
              <a:rPr lang="en-US" dirty="0"/>
              <a:t> Concerns from the impression that one’s life lacks appropriate relationship with God, fidelity to God, or clarity about God’s claim on one – standing before God – </a:t>
            </a:r>
            <a:r>
              <a:rPr lang="en-US" i="1" dirty="0"/>
              <a:t>Theo-relational</a:t>
            </a:r>
          </a:p>
          <a:p>
            <a:r>
              <a:rPr lang="en-US" dirty="0"/>
              <a:t>3</a:t>
            </a:r>
            <a:r>
              <a:rPr lang="en-US" baseline="30000" dirty="0"/>
              <a:t>rd</a:t>
            </a:r>
            <a:r>
              <a:rPr lang="en-US" dirty="0"/>
              <a:t> Concern involves a sense that one’s life requires (but lacks) a core foundation – grounding or basis – meaning or purpose – </a:t>
            </a:r>
            <a:r>
              <a:rPr lang="en-US" i="1" dirty="0"/>
              <a:t>vocational concern </a:t>
            </a:r>
          </a:p>
          <a:p>
            <a:r>
              <a:rPr lang="en-US" dirty="0"/>
              <a:t>4</a:t>
            </a:r>
            <a:r>
              <a:rPr lang="en-US" baseline="30000" dirty="0"/>
              <a:t>th</a:t>
            </a:r>
            <a:r>
              <a:rPr lang="en-US" dirty="0"/>
              <a:t> Concerns stems from root of anxiety – namely the fear of death (non-existence) – </a:t>
            </a:r>
            <a:r>
              <a:rPr lang="en-US" i="1" dirty="0"/>
              <a:t>mortal concern </a:t>
            </a:r>
          </a:p>
        </p:txBody>
      </p:sp>
    </p:spTree>
    <p:extLst>
      <p:ext uri="{BB962C8B-B14F-4D97-AF65-F5344CB8AC3E}">
        <p14:creationId xmlns:p14="http://schemas.microsoft.com/office/powerpoint/2010/main" val="304734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4">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6">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28" name="Freeform: Shape 27">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5" name="TextBox 14"/>
          <p:cNvSpPr txBox="1"/>
          <p:nvPr/>
        </p:nvSpPr>
        <p:spPr>
          <a:xfrm>
            <a:off x="804672" y="3121701"/>
            <a:ext cx="3476488" cy="1786515"/>
          </a:xfrm>
          <a:prstGeom prst="rect">
            <a:avLst/>
          </a:prstGeom>
        </p:spPr>
        <p:txBody>
          <a:bodyPr vert="horz" lIns="91440" tIns="45720" rIns="91440" bIns="45720" rtlCol="0" anchor="t">
            <a:normAutofit fontScale="77500" lnSpcReduction="20000"/>
          </a:bodyPr>
          <a:lstStyle>
            <a:defPPr>
              <a:defRPr lang="en-US"/>
            </a:defPPr>
            <a:lvl1pPr marL="0" algn="l" defTabSz="1088284" rtl="0" eaLnBrk="1" latinLnBrk="0" hangingPunct="1">
              <a:defRPr sz="2143" kern="1200">
                <a:solidFill>
                  <a:schemeClr val="tx1"/>
                </a:solidFill>
                <a:latin typeface="+mn-lt"/>
                <a:ea typeface="+mn-ea"/>
                <a:cs typeface="+mn-cs"/>
              </a:defRPr>
            </a:lvl1pPr>
            <a:lvl2pPr marL="544142" algn="l" defTabSz="1088284" rtl="0" eaLnBrk="1" latinLnBrk="0" hangingPunct="1">
              <a:defRPr sz="2143" kern="1200">
                <a:solidFill>
                  <a:schemeClr val="tx1"/>
                </a:solidFill>
                <a:latin typeface="+mn-lt"/>
                <a:ea typeface="+mn-ea"/>
                <a:cs typeface="+mn-cs"/>
              </a:defRPr>
            </a:lvl2pPr>
            <a:lvl3pPr marL="1088284" algn="l" defTabSz="1088284" rtl="0" eaLnBrk="1" latinLnBrk="0" hangingPunct="1">
              <a:defRPr sz="2143" kern="1200">
                <a:solidFill>
                  <a:schemeClr val="tx1"/>
                </a:solidFill>
                <a:latin typeface="+mn-lt"/>
                <a:ea typeface="+mn-ea"/>
                <a:cs typeface="+mn-cs"/>
              </a:defRPr>
            </a:lvl3pPr>
            <a:lvl4pPr marL="1632426" algn="l" defTabSz="1088284" rtl="0" eaLnBrk="1" latinLnBrk="0" hangingPunct="1">
              <a:defRPr sz="2143" kern="1200">
                <a:solidFill>
                  <a:schemeClr val="tx1"/>
                </a:solidFill>
                <a:latin typeface="+mn-lt"/>
                <a:ea typeface="+mn-ea"/>
                <a:cs typeface="+mn-cs"/>
              </a:defRPr>
            </a:lvl4pPr>
            <a:lvl5pPr marL="2176568" algn="l" defTabSz="1088284" rtl="0" eaLnBrk="1" latinLnBrk="0" hangingPunct="1">
              <a:defRPr sz="2143" kern="1200">
                <a:solidFill>
                  <a:schemeClr val="tx1"/>
                </a:solidFill>
                <a:latin typeface="+mn-lt"/>
                <a:ea typeface="+mn-ea"/>
                <a:cs typeface="+mn-cs"/>
              </a:defRPr>
            </a:lvl5pPr>
            <a:lvl6pPr marL="2720710" algn="l" defTabSz="1088284" rtl="0" eaLnBrk="1" latinLnBrk="0" hangingPunct="1">
              <a:defRPr sz="2143" kern="1200">
                <a:solidFill>
                  <a:schemeClr val="tx1"/>
                </a:solidFill>
                <a:latin typeface="+mn-lt"/>
                <a:ea typeface="+mn-ea"/>
                <a:cs typeface="+mn-cs"/>
              </a:defRPr>
            </a:lvl6pPr>
            <a:lvl7pPr marL="3264852" algn="l" defTabSz="1088284" rtl="0" eaLnBrk="1" latinLnBrk="0" hangingPunct="1">
              <a:defRPr sz="2143" kern="1200">
                <a:solidFill>
                  <a:schemeClr val="tx1"/>
                </a:solidFill>
                <a:latin typeface="+mn-lt"/>
                <a:ea typeface="+mn-ea"/>
                <a:cs typeface="+mn-cs"/>
              </a:defRPr>
            </a:lvl7pPr>
            <a:lvl8pPr marL="3808994" algn="l" defTabSz="1088284" rtl="0" eaLnBrk="1" latinLnBrk="0" hangingPunct="1">
              <a:defRPr sz="2143" kern="1200">
                <a:solidFill>
                  <a:schemeClr val="tx1"/>
                </a:solidFill>
                <a:latin typeface="+mn-lt"/>
                <a:ea typeface="+mn-ea"/>
                <a:cs typeface="+mn-cs"/>
              </a:defRPr>
            </a:lvl8pPr>
            <a:lvl9pPr marL="4353136" algn="l" defTabSz="1088284" rtl="0" eaLnBrk="1" latinLnBrk="0" hangingPunct="1">
              <a:defRPr sz="2143" kern="1200">
                <a:solidFill>
                  <a:schemeClr val="tx1"/>
                </a:solidFill>
                <a:latin typeface="+mn-lt"/>
                <a:ea typeface="+mn-ea"/>
                <a:cs typeface="+mn-cs"/>
              </a:defRPr>
            </a:lvl9pPr>
          </a:lstStyle>
          <a:p>
            <a:pPr defTabSz="914400">
              <a:lnSpc>
                <a:spcPct val="90000"/>
              </a:lnSpc>
              <a:spcBef>
                <a:spcPct val="0"/>
              </a:spcBef>
              <a:spcAft>
                <a:spcPts val="600"/>
              </a:spcAft>
            </a:pPr>
            <a:r>
              <a:rPr lang="en-US" sz="3400" kern="1200" dirty="0">
                <a:solidFill>
                  <a:schemeClr val="tx2"/>
                </a:solidFill>
                <a:latin typeface="+mj-lt"/>
                <a:ea typeface="+mj-ea"/>
                <a:cs typeface="+mj-cs"/>
              </a:rPr>
              <a:t>Mental Health Tips for </a:t>
            </a:r>
            <a:r>
              <a:rPr lang="en-US" sz="3400" dirty="0">
                <a:solidFill>
                  <a:schemeClr val="tx2"/>
                </a:solidFill>
                <a:latin typeface="+mj-lt"/>
                <a:ea typeface="+mj-ea"/>
                <a:cs typeface="+mj-cs"/>
              </a:rPr>
              <a:t>those who Pastor in Communities and </a:t>
            </a:r>
            <a:r>
              <a:rPr lang="en-US" sz="3400" kern="1200" dirty="0">
                <a:solidFill>
                  <a:schemeClr val="tx2"/>
                </a:solidFill>
                <a:latin typeface="+mj-lt"/>
                <a:ea typeface="+mj-ea"/>
                <a:cs typeface="+mj-cs"/>
              </a:rPr>
              <a:t>Churches of Color &amp; Communities that distrust medical systems</a:t>
            </a:r>
          </a:p>
        </p:txBody>
      </p:sp>
      <p:graphicFrame>
        <p:nvGraphicFramePr>
          <p:cNvPr id="18" name="Table 17"/>
          <p:cNvGraphicFramePr>
            <a:graphicFrameLocks noGrp="1"/>
          </p:cNvGraphicFramePr>
          <p:nvPr>
            <p:extLst>
              <p:ext uri="{D42A27DB-BD31-4B8C-83A1-F6EECF244321}">
                <p14:modId xmlns:p14="http://schemas.microsoft.com/office/powerpoint/2010/main" val="956116443"/>
              </p:ext>
            </p:extLst>
          </p:nvPr>
        </p:nvGraphicFramePr>
        <p:xfrm>
          <a:off x="5539563" y="319367"/>
          <a:ext cx="6315739" cy="6476439"/>
        </p:xfrm>
        <a:graphic>
          <a:graphicData uri="http://schemas.openxmlformats.org/drawingml/2006/table">
            <a:tbl>
              <a:tblPr firstRow="1" firstCol="1" bandRow="1"/>
              <a:tblGrid>
                <a:gridCol w="2069214">
                  <a:extLst>
                    <a:ext uri="{9D8B030D-6E8A-4147-A177-3AD203B41FA5}">
                      <a16:colId xmlns:a16="http://schemas.microsoft.com/office/drawing/2014/main" val="20000"/>
                    </a:ext>
                  </a:extLst>
                </a:gridCol>
                <a:gridCol w="2124003">
                  <a:extLst>
                    <a:ext uri="{9D8B030D-6E8A-4147-A177-3AD203B41FA5}">
                      <a16:colId xmlns:a16="http://schemas.microsoft.com/office/drawing/2014/main" val="20001"/>
                    </a:ext>
                  </a:extLst>
                </a:gridCol>
                <a:gridCol w="2122522">
                  <a:extLst>
                    <a:ext uri="{9D8B030D-6E8A-4147-A177-3AD203B41FA5}">
                      <a16:colId xmlns:a16="http://schemas.microsoft.com/office/drawing/2014/main" val="20002"/>
                    </a:ext>
                  </a:extLst>
                </a:gridCol>
              </a:tblGrid>
              <a:tr h="2056048">
                <a:tc>
                  <a:txBody>
                    <a:bodyPr/>
                    <a:lstStyle/>
                    <a:p>
                      <a:pPr marL="0" marR="0">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would Pastors need Tips from a Therapist?</a:t>
                      </a: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1828800" rtl="0" eaLnBrk="1" fontAlgn="auto" latinLnBrk="0" hangingPunct="1">
                        <a:lnSpc>
                          <a:spcPct val="107000"/>
                        </a:lnSpc>
                        <a:spcBef>
                          <a:spcPts val="0"/>
                        </a:spcBef>
                        <a:spcAft>
                          <a:spcPts val="0"/>
                        </a:spcAft>
                        <a:buClrTx/>
                        <a:buSzTx/>
                        <a:buFontTx/>
                        <a:buNone/>
                        <a:tabLst/>
                        <a:defRPr/>
                      </a:pPr>
                      <a:r>
                        <a:rPr lang="en-US" sz="1000" kern="1200" dirty="0">
                          <a:solidFill>
                            <a:schemeClr val="bg1"/>
                          </a:solidFill>
                          <a:effectLst/>
                          <a:latin typeface="+mn-lt"/>
                          <a:ea typeface="+mn-ea"/>
                          <a:cs typeface="+mn-cs"/>
                        </a:rPr>
                        <a:t>African American Ministers often function as an alternative to mainstream mental health providers  (Mattis et al. 2007 ). </a:t>
                      </a:r>
                    </a:p>
                    <a:p>
                      <a:pPr marL="0" marR="0" indent="0" algn="l" defTabSz="1828800" rtl="0" eaLnBrk="1" fontAlgn="auto" latinLnBrk="0" hangingPunct="1">
                        <a:lnSpc>
                          <a:spcPct val="107000"/>
                        </a:lnSpc>
                        <a:spcBef>
                          <a:spcPts val="0"/>
                        </a:spcBef>
                        <a:spcAft>
                          <a:spcPts val="0"/>
                        </a:spcAft>
                        <a:buClrTx/>
                        <a:buSzTx/>
                        <a:buFontTx/>
                        <a:buNone/>
                        <a:tabLst/>
                        <a:defRPr/>
                      </a:pPr>
                      <a:endParaRPr lang="en-US" sz="1000" kern="1200" dirty="0">
                        <a:solidFill>
                          <a:schemeClr val="bg1"/>
                        </a:solidFill>
                        <a:effectLst/>
                        <a:latin typeface="+mn-lt"/>
                        <a:ea typeface="+mn-ea"/>
                        <a:cs typeface="+mn-cs"/>
                      </a:endParaRPr>
                    </a:p>
                    <a:p>
                      <a:pPr marL="0" marR="0" indent="0" algn="l" defTabSz="1828800" rtl="0" eaLnBrk="1" fontAlgn="auto" latinLnBrk="0" hangingPunct="1">
                        <a:lnSpc>
                          <a:spcPct val="107000"/>
                        </a:lnSpc>
                        <a:spcBef>
                          <a:spcPts val="0"/>
                        </a:spcBef>
                        <a:spcAft>
                          <a:spcPts val="0"/>
                        </a:spcAft>
                        <a:buClrTx/>
                        <a:buSzTx/>
                        <a:buFontTx/>
                        <a:buNone/>
                        <a:tabLst/>
                        <a:defRPr/>
                      </a:pPr>
                      <a:r>
                        <a:rPr lang="en-US" sz="1000" kern="1200" dirty="0">
                          <a:solidFill>
                            <a:schemeClr val="bg1"/>
                          </a:solidFill>
                          <a:effectLst/>
                          <a:latin typeface="+mn-lt"/>
                          <a:ea typeface="+mn-ea"/>
                          <a:cs typeface="+mn-cs"/>
                        </a:rPr>
                        <a:t>Unfortunately, Mental Health is often dismissed as a spiritual issue in many faith circles. This may lead to diminished self-concept, guilt, and hopelessness” (Lawrence, 2016, p. 37). </a:t>
                      </a:r>
                    </a:p>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1828800" rtl="0" eaLnBrk="1" fontAlgn="auto" latinLnBrk="0" hangingPunct="1">
                        <a:lnSpc>
                          <a:spcPct val="107000"/>
                        </a:lnSpc>
                        <a:spcBef>
                          <a:spcPts val="0"/>
                        </a:spcBef>
                        <a:spcAft>
                          <a:spcPts val="0"/>
                        </a:spcAft>
                        <a:buClrTx/>
                        <a:buSzTx/>
                        <a:buFontTx/>
                        <a:buNone/>
                        <a:tabLst/>
                        <a:defRPr/>
                      </a:pPr>
                      <a:r>
                        <a:rPr lang="en-US" sz="1000" kern="1200" dirty="0">
                          <a:solidFill>
                            <a:schemeClr val="bg1"/>
                          </a:solidFill>
                          <a:effectLst/>
                          <a:latin typeface="+mn-lt"/>
                          <a:ea typeface="+mn-ea"/>
                          <a:cs typeface="+mn-cs"/>
                        </a:rPr>
                        <a:t>Church members often go to clergy with issues such as substance abuse, depression, marital and family conflict, unemployment etc. </a:t>
                      </a:r>
                    </a:p>
                    <a:p>
                      <a:pPr marL="0" marR="0" indent="0" algn="l" defTabSz="1828800" rtl="0" eaLnBrk="1" fontAlgn="auto" latinLnBrk="0" hangingPunct="1">
                        <a:lnSpc>
                          <a:spcPct val="107000"/>
                        </a:lnSpc>
                        <a:spcBef>
                          <a:spcPts val="0"/>
                        </a:spcBef>
                        <a:spcAft>
                          <a:spcPts val="0"/>
                        </a:spcAft>
                        <a:buClrTx/>
                        <a:buSzTx/>
                        <a:buFontTx/>
                        <a:buNone/>
                        <a:tabLst/>
                        <a:defRPr/>
                      </a:pPr>
                      <a:endParaRPr lang="en-US" sz="1000" kern="1200" dirty="0">
                        <a:solidFill>
                          <a:schemeClr val="bg1"/>
                        </a:solidFill>
                        <a:effectLst/>
                        <a:latin typeface="+mn-lt"/>
                        <a:ea typeface="+mn-ea"/>
                        <a:cs typeface="+mn-cs"/>
                      </a:endParaRPr>
                    </a:p>
                    <a:p>
                      <a:pPr marL="0" marR="0" indent="0" algn="l" defTabSz="1828800" rtl="0" eaLnBrk="1" fontAlgn="auto" latinLnBrk="0" hangingPunct="1">
                        <a:lnSpc>
                          <a:spcPct val="107000"/>
                        </a:lnSpc>
                        <a:spcBef>
                          <a:spcPts val="0"/>
                        </a:spcBef>
                        <a:spcAft>
                          <a:spcPts val="0"/>
                        </a:spcAft>
                        <a:buClrTx/>
                        <a:buSzTx/>
                        <a:buFontTx/>
                        <a:buNone/>
                        <a:tabLst/>
                        <a:defRPr/>
                      </a:pPr>
                      <a:r>
                        <a:rPr lang="en-US" sz="1000" kern="1200" dirty="0">
                          <a:solidFill>
                            <a:schemeClr val="bg1"/>
                          </a:solidFill>
                          <a:effectLst/>
                          <a:latin typeface="+mn-lt"/>
                          <a:ea typeface="+mn-ea"/>
                          <a:cs typeface="+mn-cs"/>
                        </a:rPr>
                        <a:t>As a result, many pastors report burn out (Mattis et al., 2007).</a:t>
                      </a:r>
                    </a:p>
                    <a:p>
                      <a:pPr marL="0" marR="0">
                        <a:lnSpc>
                          <a:spcPct val="107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155214">
                <a:tc>
                  <a:txBody>
                    <a:bodyPr/>
                    <a:lstStyle/>
                    <a:p>
                      <a:pPr marL="0" marR="0">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Practical Tips</a:t>
                      </a: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nSpc>
                          <a:spcPct val="107000"/>
                        </a:lnSpc>
                        <a:spcBef>
                          <a:spcPts val="0"/>
                        </a:spcBef>
                        <a:spcAft>
                          <a:spcPts val="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Understand</a:t>
                      </a: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that mental health concerns look differently according to culture. </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Mental health is not solely a spiritual issue, and you must become aware of the spectrum of symptoms.  </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willing to seek education around mental health.</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Become knowledgeable of mobile crisis and crisis hotlines and local hospitals in case of an emergency. </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nSpc>
                          <a:spcPct val="107000"/>
                        </a:lnSpc>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a:t>
                      </a: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aware of the self- of the pastor; What are your values around mental health and how does this impact the way you treat those in your care? </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open to collaborating with mental health organizations.</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Provide access to resources necessary if you come across a client with serious mental health issues. (See packet)</a:t>
                      </a:r>
                    </a:p>
                    <a:p>
                      <a:pPr marL="0" marR="0">
                        <a:lnSpc>
                          <a:spcPct val="107000"/>
                        </a:lnSpc>
                        <a:spcBef>
                          <a:spcPts val="0"/>
                        </a:spcBef>
                        <a:spcAft>
                          <a:spcPts val="0"/>
                        </a:spcAft>
                      </a:pPr>
                      <a:endPar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Engage in much needed self-care.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265177">
                <a:tc>
                  <a:txBody>
                    <a:bodyPr/>
                    <a:lstStyle/>
                    <a:p>
                      <a:pPr marL="0" marR="0">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Benefits for the Community</a:t>
                      </a: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Based on previous trauma from American institutions, pastors</a:t>
                      </a: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have the opportunity to act as a liaison between the Community and Mental Health providers</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marL="0" marR="0">
                        <a:lnSpc>
                          <a:spcPct val="107000"/>
                        </a:lnSpc>
                        <a:spcBef>
                          <a:spcPts val="0"/>
                        </a:spcBef>
                        <a:spcAft>
                          <a:spcPts val="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a:t>
                      </a:r>
                      <a:r>
                        <a:rPr lang="en-US" sz="1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collaboration would also increase access to services for  those underserved when it comes to mental health concerns.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93" marR="27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431610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71" name="Rectangle 8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72" name="Rectangle 8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6173" name="Rectangle 84">
            <a:extLst>
              <a:ext uri="{FF2B5EF4-FFF2-40B4-BE49-F238E27FC236}">
                <a16:creationId xmlns:a16="http://schemas.microsoft.com/office/drawing/2014/main" id="{8EE94D8D-BC47-413E-91AB-A2FCCE172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2DACDCC-1EC8-4676-8E40-F328AFE30C42}"/>
              </a:ext>
            </a:extLst>
          </p:cNvPr>
          <p:cNvSpPr>
            <a:spLocks noGrp="1"/>
          </p:cNvSpPr>
          <p:nvPr>
            <p:ph type="title"/>
          </p:nvPr>
        </p:nvSpPr>
        <p:spPr>
          <a:xfrm>
            <a:off x="838200" y="4271749"/>
            <a:ext cx="10515600" cy="1092050"/>
          </a:xfrm>
        </p:spPr>
        <p:txBody>
          <a:bodyPr vert="horz" lIns="91440" tIns="45720" rIns="91440" bIns="45720" rtlCol="0" anchor="b">
            <a:normAutofit/>
          </a:bodyPr>
          <a:lstStyle/>
          <a:p>
            <a:pPr algn="ctr"/>
            <a:r>
              <a:rPr lang="en-US" sz="3600" dirty="0"/>
              <a:t>Continuum of Mental Health Well-Being</a:t>
            </a:r>
            <a:br>
              <a:rPr lang="en-US" sz="3600" dirty="0"/>
            </a:br>
            <a:r>
              <a:rPr lang="en-US" sz="3600" dirty="0"/>
              <a:t>Let Go of Binary Thinking</a:t>
            </a:r>
          </a:p>
        </p:txBody>
      </p:sp>
      <p:sp useBgFill="1">
        <p:nvSpPr>
          <p:cNvPr id="6174" name="Rectangle 86">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41771"/>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6" name="Picture 2" descr="The continuum of mental health is a better model for mental health |  Delphis Learning">
            <a:extLst>
              <a:ext uri="{FF2B5EF4-FFF2-40B4-BE49-F238E27FC236}">
                <a16:creationId xmlns:a16="http://schemas.microsoft.com/office/drawing/2014/main" id="{ADC341DE-C02F-4388-8892-52FA33F761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96623" y="286602"/>
            <a:ext cx="7798751" cy="3879879"/>
          </a:xfrm>
          <a:prstGeom prst="rect">
            <a:avLst/>
          </a:prstGeom>
          <a:noFill/>
          <a:extLst>
            <a:ext uri="{909E8E84-426E-40DD-AFC4-6F175D3DCCD1}">
              <a14:hiddenFill xmlns:a14="http://schemas.microsoft.com/office/drawing/2010/main">
                <a:solidFill>
                  <a:srgbClr val="FFFFFF"/>
                </a:solidFill>
              </a14:hiddenFill>
            </a:ext>
          </a:extLst>
        </p:spPr>
      </p:pic>
      <p:sp>
        <p:nvSpPr>
          <p:cNvPr id="6175" name="Rectangle 88">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05709"/>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84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1CC105-000A-48A0-973E-EE52CC987E5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b="1" dirty="0"/>
              <a:t>Coping with stress in a healthy way will make you, the people you care about, and your community stronger.</a:t>
            </a:r>
            <a:endParaRPr lang="en-US" sz="4500" dirty="0"/>
          </a:p>
        </p:txBody>
      </p:sp>
      <p:sp>
        <p:nvSpPr>
          <p:cNvPr id="18" name="Rectangle 1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86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2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8" name="Rectangle 2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69AB3FD-2B5F-4C60-820D-ADC166839E2A}"/>
              </a:ext>
            </a:extLst>
          </p:cNvPr>
          <p:cNvPicPr>
            <a:picLocks noChangeAspect="1"/>
          </p:cNvPicPr>
          <p:nvPr/>
        </p:nvPicPr>
        <p:blipFill rotWithShape="1">
          <a:blip r:embed="rId3"/>
          <a:srcRect l="3284" t="30897" r="5807"/>
          <a:stretch/>
        </p:blipFill>
        <p:spPr>
          <a:xfrm>
            <a:off x="20" y="10"/>
            <a:ext cx="12191981" cy="6857990"/>
          </a:xfrm>
          <a:prstGeom prst="rect">
            <a:avLst/>
          </a:prstGeom>
        </p:spPr>
      </p:pic>
      <p:sp>
        <p:nvSpPr>
          <p:cNvPr id="39" name="Rectangle 2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C44E9C4-CACA-4D1B-85D9-6AED63B5E428}"/>
              </a:ext>
            </a:extLst>
          </p:cNvPr>
          <p:cNvSpPr>
            <a:spLocks noGrp="1"/>
          </p:cNvSpPr>
          <p:nvPr>
            <p:ph type="title"/>
          </p:nvPr>
        </p:nvSpPr>
        <p:spPr>
          <a:xfrm>
            <a:off x="387620" y="3844717"/>
            <a:ext cx="9078562" cy="2387600"/>
          </a:xfrm>
        </p:spPr>
        <p:txBody>
          <a:bodyPr vert="horz" lIns="91440" tIns="45720" rIns="91440" bIns="45720" rtlCol="0" anchor="b">
            <a:normAutofit/>
          </a:bodyPr>
          <a:lstStyle/>
          <a:p>
            <a:r>
              <a:rPr lang="en-US" sz="3100" dirty="0">
                <a:solidFill>
                  <a:schemeClr val="bg1"/>
                </a:solidFill>
              </a:rPr>
              <a:t>Psalm 42 “Why are you cast down, O my soul, and why are you disputed within me? Hope in God; for I shall again praise him, my help and my God</a:t>
            </a:r>
            <a:br>
              <a:rPr lang="en-US" sz="3100" dirty="0">
                <a:solidFill>
                  <a:schemeClr val="bg1"/>
                </a:solidFill>
              </a:rPr>
            </a:br>
            <a:endParaRPr lang="en-US" sz="3100" dirty="0">
              <a:solidFill>
                <a:schemeClr val="bg1"/>
              </a:solidFill>
            </a:endParaRPr>
          </a:p>
        </p:txBody>
      </p:sp>
    </p:spTree>
    <p:extLst>
      <p:ext uri="{BB962C8B-B14F-4D97-AF65-F5344CB8AC3E}">
        <p14:creationId xmlns:p14="http://schemas.microsoft.com/office/powerpoint/2010/main" val="88271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3A21CA-904B-4F23-B896-70A3D2F9F06C}"/>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kern="1200" dirty="0">
                <a:solidFill>
                  <a:schemeClr val="bg1"/>
                </a:solidFill>
                <a:latin typeface="+mj-lt"/>
                <a:ea typeface="+mj-ea"/>
                <a:cs typeface="+mj-cs"/>
              </a:rPr>
              <a:t>Clergy Well-Being &amp; Covid</a:t>
            </a:r>
          </a:p>
        </p:txBody>
      </p:sp>
      <p:pic>
        <p:nvPicPr>
          <p:cNvPr id="7" name="Picture 6">
            <a:extLst>
              <a:ext uri="{FF2B5EF4-FFF2-40B4-BE49-F238E27FC236}">
                <a16:creationId xmlns:a16="http://schemas.microsoft.com/office/drawing/2014/main" id="{094E247E-0B87-457B-B81C-C3B6DFE4F3D2}"/>
              </a:ext>
            </a:extLst>
          </p:cNvPr>
          <p:cNvPicPr>
            <a:picLocks noChangeAspect="1"/>
          </p:cNvPicPr>
          <p:nvPr/>
        </p:nvPicPr>
        <p:blipFill rotWithShape="1">
          <a:blip r:embed="rId3"/>
          <a:srcRect t="550" r="-1" b="15155"/>
          <a:stretch/>
        </p:blipFill>
        <p:spPr>
          <a:xfrm>
            <a:off x="393308" y="352931"/>
            <a:ext cx="5559480" cy="3749040"/>
          </a:xfrm>
          <a:prstGeom prst="rect">
            <a:avLst/>
          </a:prstGeom>
        </p:spPr>
      </p:pic>
      <p:pic>
        <p:nvPicPr>
          <p:cNvPr id="7170" name="Picture 2" descr="Pandemic, civil unrest send clergy stress levels soaring – Baptist News  Global">
            <a:extLst>
              <a:ext uri="{FF2B5EF4-FFF2-40B4-BE49-F238E27FC236}">
                <a16:creationId xmlns:a16="http://schemas.microsoft.com/office/drawing/2014/main" id="{C1C10053-03F9-4EAA-AF02-73E8160E445C}"/>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12758" r="-1" b="35424"/>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E31339-41A8-4B87-A9A1-E01534B3788F}"/>
              </a:ext>
            </a:extLst>
          </p:cNvPr>
          <p:cNvSpPr>
            <a:spLocks noGrp="1"/>
          </p:cNvSpPr>
          <p:nvPr>
            <p:ph sz="half" idx="1"/>
          </p:nvPr>
        </p:nvSpPr>
        <p:spPr>
          <a:xfrm>
            <a:off x="4945336" y="4615840"/>
            <a:ext cx="6609921" cy="1526741"/>
          </a:xfrm>
        </p:spPr>
        <p:txBody>
          <a:bodyPr vert="horz" lIns="91440" tIns="45720" rIns="91440" bIns="45720" rtlCol="0" anchor="ctr">
            <a:normAutofit/>
          </a:bodyPr>
          <a:lstStyle/>
          <a:p>
            <a:r>
              <a:rPr lang="en-US" sz="1700" dirty="0">
                <a:solidFill>
                  <a:schemeClr val="bg1"/>
                </a:solidFill>
              </a:rPr>
              <a:t>75% of pastors report being “extremely stressed” or “highly stressed”</a:t>
            </a:r>
          </a:p>
          <a:p>
            <a:r>
              <a:rPr lang="en-US" sz="1700" dirty="0">
                <a:solidFill>
                  <a:schemeClr val="bg1"/>
                </a:solidFill>
              </a:rPr>
              <a:t>90% work between 55 to 75 hours per week.</a:t>
            </a:r>
          </a:p>
          <a:p>
            <a:r>
              <a:rPr lang="en-US" sz="1700" dirty="0">
                <a:solidFill>
                  <a:schemeClr val="bg1"/>
                </a:solidFill>
              </a:rPr>
              <a:t>90% feel fatigued and worn out every week.</a:t>
            </a:r>
          </a:p>
          <a:p>
            <a:r>
              <a:rPr lang="en-US" sz="1700" dirty="0">
                <a:solidFill>
                  <a:schemeClr val="bg1"/>
                </a:solidFill>
              </a:rPr>
              <a:t>70% constantly fight depression. </a:t>
            </a:r>
          </a:p>
          <a:p>
            <a:endParaRPr lang="en-US" sz="1700" dirty="0">
              <a:solidFill>
                <a:schemeClr val="bg1"/>
              </a:solidFill>
            </a:endParaRPr>
          </a:p>
        </p:txBody>
      </p:sp>
      <p:sp>
        <p:nvSpPr>
          <p:cNvPr id="5" name="Slide Number Placeholder 4">
            <a:extLst>
              <a:ext uri="{FF2B5EF4-FFF2-40B4-BE49-F238E27FC236}">
                <a16:creationId xmlns:a16="http://schemas.microsoft.com/office/drawing/2014/main" id="{7C153BE6-8ADD-41A5-9040-465A53DE61E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EE2C88-6C8F-484D-AF69-578F576B1F44}" type="slidenum">
              <a:rPr lang="en-US"/>
              <a:pPr>
                <a:spcAft>
                  <a:spcPts val="600"/>
                </a:spcAft>
              </a:pPr>
              <a:t>19</a:t>
            </a:fld>
            <a:endParaRPr lang="en-US" dirty="0"/>
          </a:p>
        </p:txBody>
      </p:sp>
    </p:spTree>
    <p:extLst>
      <p:ext uri="{BB962C8B-B14F-4D97-AF65-F5344CB8AC3E}">
        <p14:creationId xmlns:p14="http://schemas.microsoft.com/office/powerpoint/2010/main" val="388894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ilderness Navigation (Map and Compass) – NH Outdoor Learning Center">
            <a:extLst>
              <a:ext uri="{FF2B5EF4-FFF2-40B4-BE49-F238E27FC236}">
                <a16:creationId xmlns:a16="http://schemas.microsoft.com/office/drawing/2014/main" id="{26ACCF68-EC12-42EE-B286-38F14685F0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94"/>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72245F-B36F-49BE-94E6-940675BDBC80}"/>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2600" b="1" dirty="0"/>
              <a:t>At the heart of successful human navigation is a capacity to record the past, attend the present, and imagine the future - At a time of social change and ecological disruption, the possibility of this reengagement with our surroundings seems incredibly important. </a:t>
            </a:r>
          </a:p>
        </p:txBody>
      </p:sp>
      <p:sp>
        <p:nvSpPr>
          <p:cNvPr id="1048" name="Rectangle: Rounded Corners 7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47DF58E2-3FD4-481B-BAAD-9E3CD8AFE3F7}"/>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b="1" dirty="0"/>
              <a:t>Wayfinding </a:t>
            </a:r>
          </a:p>
        </p:txBody>
      </p:sp>
    </p:spTree>
    <p:extLst>
      <p:ext uri="{BB962C8B-B14F-4D97-AF65-F5344CB8AC3E}">
        <p14:creationId xmlns:p14="http://schemas.microsoft.com/office/powerpoint/2010/main" val="75188061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58BFC6-C8FF-4821-85C5-68DAB3949F69}"/>
              </a:ext>
            </a:extLst>
          </p:cNvPr>
          <p:cNvSpPr>
            <a:spLocks noGrp="1"/>
          </p:cNvSpPr>
          <p:nvPr>
            <p:ph type="title"/>
          </p:nvPr>
        </p:nvSpPr>
        <p:spPr/>
        <p:txBody>
          <a:bodyPr>
            <a:normAutofit fontScale="90000"/>
          </a:bodyPr>
          <a:lstStyle/>
          <a:p>
            <a:r>
              <a:rPr lang="en-US" dirty="0"/>
              <a:t>Contributing Factor to Clergy Poor Mental Health</a:t>
            </a:r>
          </a:p>
        </p:txBody>
      </p:sp>
      <p:sp>
        <p:nvSpPr>
          <p:cNvPr id="9" name="Content Placeholder 8">
            <a:extLst>
              <a:ext uri="{FF2B5EF4-FFF2-40B4-BE49-F238E27FC236}">
                <a16:creationId xmlns:a16="http://schemas.microsoft.com/office/drawing/2014/main" id="{60415FC3-18AF-446C-8624-979A617EA784}"/>
              </a:ext>
            </a:extLst>
          </p:cNvPr>
          <p:cNvSpPr>
            <a:spLocks noGrp="1"/>
          </p:cNvSpPr>
          <p:nvPr>
            <p:ph idx="1"/>
          </p:nvPr>
        </p:nvSpPr>
        <p:spPr/>
        <p:txBody>
          <a:bodyPr>
            <a:normAutofit fontScale="85000" lnSpcReduction="20000"/>
          </a:bodyPr>
          <a:lstStyle/>
          <a:p>
            <a:r>
              <a:rPr lang="en-US" dirty="0"/>
              <a:t>Compassion Fatigue (CF) Profound emotional and physical erosion that takes place when we are unable to refuel and regenerate</a:t>
            </a:r>
          </a:p>
          <a:p>
            <a:r>
              <a:rPr lang="en-US" dirty="0"/>
              <a:t>Vicarious Trauma (VT) Describes the profound shift in world view that occurs in helping professionals when they work with individuals who have experienced trauma – helpers notice their fundamental beliefs about the world are altered and possibly damages by repeated exposure to traumatic material</a:t>
            </a:r>
          </a:p>
          <a:p>
            <a:r>
              <a:rPr lang="en-US" dirty="0"/>
              <a:t>Burnout is a term used to describe physical and emotional exhaustion experienced when there is low job satisfaction and feelings of powerlessness and overwhelmed at work</a:t>
            </a:r>
          </a:p>
        </p:txBody>
      </p:sp>
      <p:sp>
        <p:nvSpPr>
          <p:cNvPr id="7" name="Slide Number Placeholder 6">
            <a:extLst>
              <a:ext uri="{FF2B5EF4-FFF2-40B4-BE49-F238E27FC236}">
                <a16:creationId xmlns:a16="http://schemas.microsoft.com/office/drawing/2014/main" id="{226E17F9-8499-4103-A99A-2CA6FD6EF019}"/>
              </a:ext>
            </a:extLst>
          </p:cNvPr>
          <p:cNvSpPr>
            <a:spLocks noGrp="1"/>
          </p:cNvSpPr>
          <p:nvPr>
            <p:ph type="sldNum" sz="quarter" idx="12"/>
          </p:nvPr>
        </p:nvSpPr>
        <p:spPr/>
        <p:txBody>
          <a:bodyPr/>
          <a:lstStyle/>
          <a:p>
            <a:fld id="{FCEE2C88-6C8F-484D-AF69-578F576B1F44}" type="slidenum">
              <a:rPr lang="en-US" smtClean="0"/>
              <a:pPr/>
              <a:t>20</a:t>
            </a:fld>
            <a:endParaRPr lang="en-US" dirty="0"/>
          </a:p>
        </p:txBody>
      </p:sp>
    </p:spTree>
    <p:extLst>
      <p:ext uri="{BB962C8B-B14F-4D97-AF65-F5344CB8AC3E}">
        <p14:creationId xmlns:p14="http://schemas.microsoft.com/office/powerpoint/2010/main" val="231122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49E197-71F4-4E66-A704-7287C17D5818}"/>
              </a:ext>
            </a:extLst>
          </p:cNvPr>
          <p:cNvSpPr>
            <a:spLocks noGrp="1"/>
          </p:cNvSpPr>
          <p:nvPr>
            <p:ph type="title"/>
          </p:nvPr>
        </p:nvSpPr>
        <p:spPr>
          <a:xfrm>
            <a:off x="7255564" y="834888"/>
            <a:ext cx="4314645" cy="1268958"/>
          </a:xfrm>
        </p:spPr>
        <p:txBody>
          <a:bodyPr anchor="b">
            <a:normAutofit/>
          </a:bodyPr>
          <a:lstStyle/>
          <a:p>
            <a:r>
              <a:rPr lang="en-US" sz="3200" dirty="0"/>
              <a:t>Stages of Burnout</a:t>
            </a:r>
          </a:p>
        </p:txBody>
      </p:sp>
      <p:pic>
        <p:nvPicPr>
          <p:cNvPr id="5" name="Picture 4" descr="One in a crowd">
            <a:extLst>
              <a:ext uri="{FF2B5EF4-FFF2-40B4-BE49-F238E27FC236}">
                <a16:creationId xmlns:a16="http://schemas.microsoft.com/office/drawing/2014/main" id="{DAE932A6-11ED-499B-9BD8-20D16FC17636}"/>
              </a:ext>
            </a:extLst>
          </p:cNvPr>
          <p:cNvPicPr>
            <a:picLocks noChangeAspect="1"/>
          </p:cNvPicPr>
          <p:nvPr/>
        </p:nvPicPr>
        <p:blipFill rotWithShape="1">
          <a:blip r:embed="rId3"/>
          <a:srcRect l="17364" r="9173"/>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99817B-BFE7-4187-8189-1CAAB64A472C}"/>
              </a:ext>
            </a:extLst>
          </p:cNvPr>
          <p:cNvSpPr>
            <a:spLocks noGrp="1"/>
          </p:cNvSpPr>
          <p:nvPr>
            <p:ph idx="1"/>
          </p:nvPr>
        </p:nvSpPr>
        <p:spPr>
          <a:xfrm>
            <a:off x="7255563" y="2557587"/>
            <a:ext cx="4314645" cy="3717317"/>
          </a:xfrm>
        </p:spPr>
        <p:txBody>
          <a:bodyPr anchor="t">
            <a:normAutofit/>
          </a:bodyPr>
          <a:lstStyle/>
          <a:p>
            <a:pPr marL="0" indent="0">
              <a:buNone/>
            </a:pPr>
            <a:endParaRPr lang="en-US" sz="3200" dirty="0"/>
          </a:p>
          <a:p>
            <a:pPr marL="0" indent="0">
              <a:buNone/>
            </a:pPr>
            <a:r>
              <a:rPr lang="en-US" sz="3200" dirty="0"/>
              <a:t>Enthusiasm</a:t>
            </a:r>
          </a:p>
          <a:p>
            <a:pPr marL="0" indent="0">
              <a:buNone/>
            </a:pPr>
            <a:r>
              <a:rPr lang="en-US" sz="3200" dirty="0"/>
              <a:t>Stagnation</a:t>
            </a:r>
          </a:p>
          <a:p>
            <a:pPr marL="0" indent="0">
              <a:buNone/>
            </a:pPr>
            <a:r>
              <a:rPr lang="en-US" sz="3200" dirty="0"/>
              <a:t>Frustration</a:t>
            </a:r>
          </a:p>
          <a:p>
            <a:pPr marL="0" indent="0">
              <a:buNone/>
            </a:pPr>
            <a:r>
              <a:rPr lang="en-US" sz="3200" dirty="0"/>
              <a:t>Apathy </a:t>
            </a:r>
          </a:p>
        </p:txBody>
      </p:sp>
    </p:spTree>
    <p:extLst>
      <p:ext uri="{BB962C8B-B14F-4D97-AF65-F5344CB8AC3E}">
        <p14:creationId xmlns:p14="http://schemas.microsoft.com/office/powerpoint/2010/main" val="405262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05D4-ADE0-468D-9CCA-F7AC6EC7128C}"/>
              </a:ext>
            </a:extLst>
          </p:cNvPr>
          <p:cNvSpPr>
            <a:spLocks noGrp="1"/>
          </p:cNvSpPr>
          <p:nvPr>
            <p:ph type="title"/>
          </p:nvPr>
        </p:nvSpPr>
        <p:spPr/>
        <p:txBody>
          <a:bodyPr/>
          <a:lstStyle/>
          <a:p>
            <a:r>
              <a:rPr lang="en-US" dirty="0"/>
              <a:t>Why We Are Overwhelmed</a:t>
            </a:r>
          </a:p>
        </p:txBody>
      </p:sp>
      <p:graphicFrame>
        <p:nvGraphicFramePr>
          <p:cNvPr id="25" name="Content Placeholder 2">
            <a:extLst>
              <a:ext uri="{FF2B5EF4-FFF2-40B4-BE49-F238E27FC236}">
                <a16:creationId xmlns:a16="http://schemas.microsoft.com/office/drawing/2014/main" id="{2B51AE7E-1B95-48BF-88A0-D9AF360A6AF3}"/>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02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369D1F-CFE6-4040-9FFB-4C9076DD43D4}"/>
              </a:ext>
            </a:extLst>
          </p:cNvPr>
          <p:cNvSpPr>
            <a:spLocks noGrp="1"/>
          </p:cNvSpPr>
          <p:nvPr>
            <p:ph type="title"/>
          </p:nvPr>
        </p:nvSpPr>
        <p:spPr>
          <a:xfrm>
            <a:off x="868680" y="1719072"/>
            <a:ext cx="3103427" cy="3520440"/>
          </a:xfrm>
        </p:spPr>
        <p:txBody>
          <a:bodyPr anchor="t">
            <a:normAutofit/>
          </a:bodyPr>
          <a:lstStyle/>
          <a:p>
            <a:r>
              <a:rPr lang="en-US" sz="2300" dirty="0"/>
              <a:t>Responding/Coping with Being Overwhelmed</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50929D6-900C-4419-95B4-77AFC8115585}"/>
              </a:ext>
            </a:extLst>
          </p:cNvPr>
          <p:cNvGraphicFramePr>
            <a:graphicFrameLocks noGrp="1"/>
          </p:cNvGraphicFramePr>
          <p:nvPr>
            <p:ph idx="1"/>
            <p:extLst>
              <p:ext uri="{D42A27DB-BD31-4B8C-83A1-F6EECF244321}">
                <p14:modId xmlns:p14="http://schemas.microsoft.com/office/powerpoint/2010/main" val="1041788351"/>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28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44"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46" name="Rectangle 7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3D970-FBB3-4019-BB1C-E01E93A5DB15}"/>
              </a:ext>
            </a:extLst>
          </p:cNvPr>
          <p:cNvSpPr>
            <a:spLocks noGrp="1"/>
          </p:cNvSpPr>
          <p:nvPr>
            <p:ph type="title"/>
          </p:nvPr>
        </p:nvSpPr>
        <p:spPr>
          <a:xfrm>
            <a:off x="411480" y="787352"/>
            <a:ext cx="4485861" cy="1395778"/>
          </a:xfrm>
        </p:spPr>
        <p:txBody>
          <a:bodyPr vert="horz" lIns="91440" tIns="45720" rIns="91440" bIns="45720" rtlCol="0" anchor="b">
            <a:normAutofit/>
          </a:bodyPr>
          <a:lstStyle/>
          <a:p>
            <a:r>
              <a:rPr lang="en-US" sz="1600" b="1" dirty="0"/>
              <a:t>5 Things You Should Know About Stress</a:t>
            </a:r>
            <a:br>
              <a:rPr lang="en-US" sz="1600" dirty="0"/>
            </a:br>
            <a:br>
              <a:rPr lang="en-US" sz="1600" dirty="0"/>
            </a:br>
            <a:r>
              <a:rPr lang="en-US" sz="1600" dirty="0"/>
              <a:t>Confidential National Suicide Prevention Lifeline at 1-800-273-TALK (8255), available 24 hours a day, 7 days a week</a:t>
            </a:r>
          </a:p>
        </p:txBody>
      </p:sp>
      <p:sp>
        <p:nvSpPr>
          <p:cNvPr id="1047" name="Rectangle 7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8" name="Rectangle 8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612CF24-1C28-4A28-A2BA-05D10E3BB6AD}"/>
              </a:ext>
            </a:extLst>
          </p:cNvPr>
          <p:cNvSpPr>
            <a:spLocks noGrp="1"/>
          </p:cNvSpPr>
          <p:nvPr>
            <p:ph sz="half" idx="1"/>
          </p:nvPr>
        </p:nvSpPr>
        <p:spPr>
          <a:xfrm>
            <a:off x="411479" y="2688336"/>
            <a:ext cx="4498848" cy="3584448"/>
          </a:xfrm>
        </p:spPr>
        <p:txBody>
          <a:bodyPr vert="horz" lIns="91440" tIns="45720" rIns="91440" bIns="45720" rtlCol="0" anchor="t">
            <a:normAutofit/>
          </a:bodyPr>
          <a:lstStyle/>
          <a:p>
            <a:r>
              <a:rPr lang="en-US" sz="1700" dirty="0"/>
              <a:t>1. Stress affects everyone.</a:t>
            </a:r>
          </a:p>
          <a:p>
            <a:r>
              <a:rPr lang="en-US" sz="1700" dirty="0"/>
              <a:t>2. Not all stress is bad.</a:t>
            </a:r>
          </a:p>
          <a:p>
            <a:r>
              <a:rPr lang="en-US" sz="1700" dirty="0"/>
              <a:t>3. Long-term stress can harm your health.</a:t>
            </a:r>
          </a:p>
          <a:p>
            <a:r>
              <a:rPr lang="en-US" sz="1700" dirty="0"/>
              <a:t>4. There are ways to manage stress.</a:t>
            </a:r>
          </a:p>
          <a:p>
            <a:r>
              <a:rPr lang="en-US" sz="1700" dirty="0"/>
              <a:t>5. If you’re overwhelmed by stress, ask for help (Faith Community/Mental Health Providers)</a:t>
            </a:r>
          </a:p>
          <a:p>
            <a:endParaRPr lang="en-US" sz="1700" dirty="0"/>
          </a:p>
          <a:p>
            <a:endParaRPr lang="en-US" sz="1700" dirty="0"/>
          </a:p>
        </p:txBody>
      </p:sp>
      <p:pic>
        <p:nvPicPr>
          <p:cNvPr id="1026" name="Picture 2" descr="George Floyd, Ahmaud Arbery, COVID: Emotional toll hits black families">
            <a:extLst>
              <a:ext uri="{FF2B5EF4-FFF2-40B4-BE49-F238E27FC236}">
                <a16:creationId xmlns:a16="http://schemas.microsoft.com/office/drawing/2014/main" id="{7572BED0-163A-4DFC-940A-ACC58F998BF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8481" r="16235"/>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71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529F-601A-4045-B5EF-D7CBFE2E17BD}"/>
              </a:ext>
            </a:extLst>
          </p:cNvPr>
          <p:cNvSpPr>
            <a:spLocks noGrp="1"/>
          </p:cNvSpPr>
          <p:nvPr>
            <p:ph type="title"/>
          </p:nvPr>
        </p:nvSpPr>
        <p:spPr/>
        <p:txBody>
          <a:bodyPr/>
          <a:lstStyle/>
          <a:p>
            <a:r>
              <a:rPr lang="en-US" dirty="0"/>
              <a:t>Key Signs of Depression</a:t>
            </a:r>
          </a:p>
        </p:txBody>
      </p:sp>
      <p:sp>
        <p:nvSpPr>
          <p:cNvPr id="3" name="Content Placeholder 2">
            <a:extLst>
              <a:ext uri="{FF2B5EF4-FFF2-40B4-BE49-F238E27FC236}">
                <a16:creationId xmlns:a16="http://schemas.microsoft.com/office/drawing/2014/main" id="{5292014F-4F14-406E-907B-731A105670D5}"/>
              </a:ext>
            </a:extLst>
          </p:cNvPr>
          <p:cNvSpPr>
            <a:spLocks noGrp="1"/>
          </p:cNvSpPr>
          <p:nvPr>
            <p:ph sz="half" idx="1"/>
          </p:nvPr>
        </p:nvSpPr>
        <p:spPr/>
        <p:txBody>
          <a:bodyPr>
            <a:normAutofit fontScale="55000" lnSpcReduction="20000"/>
          </a:bodyPr>
          <a:lstStyle/>
          <a:p>
            <a:r>
              <a:rPr lang="en-US" dirty="0"/>
              <a:t>If you have been experiencing some of the following signs and symptoms </a:t>
            </a:r>
            <a:r>
              <a:rPr lang="en-US" b="1" i="1" dirty="0"/>
              <a:t>most of the day, nearly every day, for at least two weeks</a:t>
            </a:r>
            <a:r>
              <a:rPr lang="en-US" dirty="0"/>
              <a:t>, you may be suffering from depression:</a:t>
            </a:r>
          </a:p>
          <a:p>
            <a:endParaRPr lang="en-US" dirty="0"/>
          </a:p>
          <a:p>
            <a:r>
              <a:rPr lang="en-US" dirty="0"/>
              <a:t>Persistent sad, anxious, or “empty” mood</a:t>
            </a:r>
          </a:p>
          <a:p>
            <a:r>
              <a:rPr lang="en-US" dirty="0"/>
              <a:t>Feelings of hopelessness, or pessimism</a:t>
            </a:r>
          </a:p>
          <a:p>
            <a:r>
              <a:rPr lang="en-US" dirty="0"/>
              <a:t>Irritability</a:t>
            </a:r>
          </a:p>
          <a:p>
            <a:r>
              <a:rPr lang="en-US" dirty="0"/>
              <a:t>Feelings of guilt, worthlessness, or helplessness</a:t>
            </a:r>
          </a:p>
          <a:p>
            <a:r>
              <a:rPr lang="en-US" dirty="0"/>
              <a:t>Loss of interest or pleasure in hobbies and activities</a:t>
            </a:r>
          </a:p>
          <a:p>
            <a:endParaRPr lang="en-US" dirty="0"/>
          </a:p>
        </p:txBody>
      </p:sp>
      <p:sp>
        <p:nvSpPr>
          <p:cNvPr id="4" name="Content Placeholder 3">
            <a:extLst>
              <a:ext uri="{FF2B5EF4-FFF2-40B4-BE49-F238E27FC236}">
                <a16:creationId xmlns:a16="http://schemas.microsoft.com/office/drawing/2014/main" id="{E4FC6432-87FE-4A04-B1CD-A4D4DCF47D59}"/>
              </a:ext>
            </a:extLst>
          </p:cNvPr>
          <p:cNvSpPr>
            <a:spLocks noGrp="1"/>
          </p:cNvSpPr>
          <p:nvPr>
            <p:ph sz="half" idx="2"/>
          </p:nvPr>
        </p:nvSpPr>
        <p:spPr/>
        <p:txBody>
          <a:bodyPr>
            <a:normAutofit fontScale="55000" lnSpcReduction="20000"/>
          </a:bodyPr>
          <a:lstStyle/>
          <a:p>
            <a:r>
              <a:rPr lang="en-US" dirty="0"/>
              <a:t>Decreased energy or fatigue</a:t>
            </a:r>
          </a:p>
          <a:p>
            <a:r>
              <a:rPr lang="en-US" dirty="0"/>
              <a:t>Moving or talking more slowly</a:t>
            </a:r>
          </a:p>
          <a:p>
            <a:r>
              <a:rPr lang="en-US" dirty="0"/>
              <a:t>Feeling restless or having trouble sitting still</a:t>
            </a:r>
          </a:p>
          <a:p>
            <a:r>
              <a:rPr lang="en-US" dirty="0"/>
              <a:t>Difficulty concentrating, remembering, or making decisions</a:t>
            </a:r>
          </a:p>
          <a:p>
            <a:r>
              <a:rPr lang="en-US" dirty="0"/>
              <a:t>Difficulty sleeping, early-morning awakening, or oversleeping</a:t>
            </a:r>
          </a:p>
          <a:p>
            <a:r>
              <a:rPr lang="en-US" dirty="0"/>
              <a:t>Appetite and/or weight changes</a:t>
            </a:r>
          </a:p>
          <a:p>
            <a:r>
              <a:rPr lang="en-US" dirty="0"/>
              <a:t>Thoughts of death or suicide, or suicide attempts</a:t>
            </a:r>
          </a:p>
          <a:p>
            <a:r>
              <a:rPr lang="en-US" dirty="0"/>
              <a:t>Aches or pains, headaches, cramps, or digestive problems without a clear physical cause and/or that do not ease even with treatment</a:t>
            </a:r>
          </a:p>
          <a:p>
            <a:endParaRPr lang="en-US" dirty="0"/>
          </a:p>
        </p:txBody>
      </p:sp>
    </p:spTree>
    <p:extLst>
      <p:ext uri="{BB962C8B-B14F-4D97-AF65-F5344CB8AC3E}">
        <p14:creationId xmlns:p14="http://schemas.microsoft.com/office/powerpoint/2010/main" val="2667852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C58BC5E-E27D-44A1-8C74-503792D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3224" y="1143000"/>
            <a:ext cx="0" cy="4572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screenshot of a cell phone&#10;&#10;Description automatically generated">
            <a:extLst>
              <a:ext uri="{FF2B5EF4-FFF2-40B4-BE49-F238E27FC236}">
                <a16:creationId xmlns:a16="http://schemas.microsoft.com/office/drawing/2014/main" id="{FD3C133D-D8A9-40CF-9D4B-A2F1F2B40A4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02"/>
          <a:stretch/>
        </p:blipFill>
        <p:spPr>
          <a:xfrm>
            <a:off x="806234" y="643467"/>
            <a:ext cx="10579532" cy="5571066"/>
          </a:xfrm>
          <a:prstGeom prst="rect">
            <a:avLst/>
          </a:prstGeom>
        </p:spPr>
      </p:pic>
      <p:sp>
        <p:nvSpPr>
          <p:cNvPr id="5" name="Slide Number Placeholder 4">
            <a:extLst>
              <a:ext uri="{FF2B5EF4-FFF2-40B4-BE49-F238E27FC236}">
                <a16:creationId xmlns:a16="http://schemas.microsoft.com/office/drawing/2014/main" id="{4B6F4AE4-C4BA-4A2E-8F5E-A4AB396297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EE2C88-6C8F-484D-AF69-578F576B1F44}" type="slidenum">
              <a:rPr lang="en-US">
                <a:solidFill>
                  <a:schemeClr val="tx1">
                    <a:alpha val="70000"/>
                  </a:schemeClr>
                </a:solidFill>
              </a:rPr>
              <a:pPr>
                <a:spcAft>
                  <a:spcPts val="600"/>
                </a:spcAft>
              </a:pPr>
              <a:t>26</a:t>
            </a:fld>
            <a:endParaRPr lang="en-US" dirty="0">
              <a:solidFill>
                <a:schemeClr val="tx1">
                  <a:alpha val="70000"/>
                </a:schemeClr>
              </a:solidFill>
            </a:endParaRPr>
          </a:p>
        </p:txBody>
      </p:sp>
    </p:spTree>
    <p:extLst>
      <p:ext uri="{BB962C8B-B14F-4D97-AF65-F5344CB8AC3E}">
        <p14:creationId xmlns:p14="http://schemas.microsoft.com/office/powerpoint/2010/main" val="170978170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 name="Content Placeholder 9" descr="A person holding a sign&#10;&#10;Description automatically generated">
            <a:extLst>
              <a:ext uri="{FF2B5EF4-FFF2-40B4-BE49-F238E27FC236}">
                <a16:creationId xmlns:a16="http://schemas.microsoft.com/office/drawing/2014/main" id="{30C8ADF2-34AE-4781-B90D-73D4C5F06C2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938" r="-1" b="-1"/>
          <a:stretch/>
        </p:blipFill>
        <p:spPr>
          <a:xfrm>
            <a:off x="321733" y="321733"/>
            <a:ext cx="11548534" cy="6214534"/>
          </a:xfrm>
          <a:prstGeom prst="rect">
            <a:avLst/>
          </a:prstGeom>
        </p:spPr>
      </p:pic>
      <p:sp>
        <p:nvSpPr>
          <p:cNvPr id="5" name="Slide Number Placeholder 4">
            <a:extLst>
              <a:ext uri="{FF2B5EF4-FFF2-40B4-BE49-F238E27FC236}">
                <a16:creationId xmlns:a16="http://schemas.microsoft.com/office/drawing/2014/main" id="{17D37741-9255-4FAE-94E2-29FA1BD55F0E}"/>
              </a:ext>
            </a:extLst>
          </p:cNvPr>
          <p:cNvSpPr>
            <a:spLocks noGrp="1"/>
          </p:cNvSpPr>
          <p:nvPr>
            <p:ph type="sldNum" sz="quarter" idx="12"/>
          </p:nvPr>
        </p:nvSpPr>
        <p:spPr>
          <a:xfrm>
            <a:off x="8610600" y="6515390"/>
            <a:ext cx="2743200" cy="365125"/>
          </a:xfrm>
        </p:spPr>
        <p:txBody>
          <a:bodyPr vert="horz" lIns="91440" tIns="45720" rIns="91440" bIns="45720" rtlCol="0" anchor="ctr">
            <a:normAutofit/>
          </a:bodyPr>
          <a:lstStyle/>
          <a:p>
            <a:pPr>
              <a:spcAft>
                <a:spcPts val="600"/>
              </a:spcAft>
            </a:pPr>
            <a:fld id="{FCEE2C88-6C8F-484D-AF69-578F576B1F44}" type="slidenum">
              <a:rPr lang="en-US" smtClean="0">
                <a:solidFill>
                  <a:schemeClr val="tx1">
                    <a:tint val="75000"/>
                    <a:alpha val="80000"/>
                  </a:schemeClr>
                </a:solidFill>
              </a:rPr>
              <a:pPr>
                <a:spcAft>
                  <a:spcPts val="600"/>
                </a:spcAft>
              </a:pPr>
              <a:t>27</a:t>
            </a:fld>
            <a:endParaRPr lang="en-US" dirty="0">
              <a:solidFill>
                <a:schemeClr val="tx1">
                  <a:tint val="75000"/>
                  <a:alpha val="80000"/>
                </a:schemeClr>
              </a:solidFill>
            </a:endParaRPr>
          </a:p>
        </p:txBody>
      </p:sp>
    </p:spTree>
    <p:extLst>
      <p:ext uri="{BB962C8B-B14F-4D97-AF65-F5344CB8AC3E}">
        <p14:creationId xmlns:p14="http://schemas.microsoft.com/office/powerpoint/2010/main" val="333920016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Black people were stressed before the coronavirus — now more than ever we  need to ask for help">
            <a:extLst>
              <a:ext uri="{FF2B5EF4-FFF2-40B4-BE49-F238E27FC236}">
                <a16:creationId xmlns:a16="http://schemas.microsoft.com/office/drawing/2014/main" id="{4F8FB2D6-29E6-478F-9263-80D5D8DD647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20689"/>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638A11-E94A-46C3-A668-56A683C3329D}"/>
              </a:ext>
            </a:extLst>
          </p:cNvPr>
          <p:cNvSpPr>
            <a:spLocks noGrp="1"/>
          </p:cNvSpPr>
          <p:nvPr>
            <p:ph type="title"/>
          </p:nvPr>
        </p:nvSpPr>
        <p:spPr>
          <a:xfrm>
            <a:off x="838200" y="365125"/>
            <a:ext cx="3822189" cy="1899912"/>
          </a:xfrm>
        </p:spPr>
        <p:txBody>
          <a:bodyPr vert="horz" lIns="91440" tIns="45720" rIns="91440" bIns="45720" rtlCol="0" anchor="ctr">
            <a:normAutofit fontScale="90000"/>
          </a:bodyPr>
          <a:lstStyle/>
          <a:p>
            <a:r>
              <a:rPr lang="en-US" sz="4000" dirty="0"/>
              <a:t>Spiritual Depression, Covid &amp; Clergy Well-Being</a:t>
            </a:r>
          </a:p>
        </p:txBody>
      </p:sp>
      <p:sp>
        <p:nvSpPr>
          <p:cNvPr id="4" name="Content Placeholder 3">
            <a:extLst>
              <a:ext uri="{FF2B5EF4-FFF2-40B4-BE49-F238E27FC236}">
                <a16:creationId xmlns:a16="http://schemas.microsoft.com/office/drawing/2014/main" id="{94149E97-C77C-4DFF-B214-DB5435628A5A}"/>
              </a:ext>
            </a:extLst>
          </p:cNvPr>
          <p:cNvSpPr>
            <a:spLocks noGrp="1"/>
          </p:cNvSpPr>
          <p:nvPr>
            <p:ph sz="half" idx="2"/>
          </p:nvPr>
        </p:nvSpPr>
        <p:spPr>
          <a:xfrm>
            <a:off x="838200" y="2434201"/>
            <a:ext cx="3822189" cy="3742762"/>
          </a:xfrm>
        </p:spPr>
        <p:txBody>
          <a:bodyPr vert="horz" lIns="91440" tIns="45720" rIns="91440" bIns="45720" rtlCol="0">
            <a:normAutofit/>
          </a:bodyPr>
          <a:lstStyle/>
          <a:p>
            <a:r>
              <a:rPr lang="en-US" sz="1700" dirty="0"/>
              <a:t>Stress from trying to over perform (fear we are not doing enough)</a:t>
            </a:r>
          </a:p>
          <a:p>
            <a:r>
              <a:rPr lang="en-US" sz="1700" dirty="0"/>
              <a:t>Distress from inability to “touch’ be present fully to members – we are servants at heart – but can’t serve </a:t>
            </a:r>
          </a:p>
          <a:p>
            <a:r>
              <a:rPr lang="en-US" sz="1700" dirty="0"/>
              <a:t>Adjusting to new normal</a:t>
            </a:r>
          </a:p>
          <a:p>
            <a:r>
              <a:rPr lang="en-US" sz="1700" dirty="0"/>
              <a:t>Technology Pressures </a:t>
            </a:r>
          </a:p>
          <a:p>
            <a:r>
              <a:rPr lang="en-US" sz="1700" dirty="0"/>
              <a:t>Comparison “Pastor they are doing this down the street…” </a:t>
            </a:r>
          </a:p>
          <a:p>
            <a:r>
              <a:rPr lang="en-US" sz="1700" dirty="0"/>
              <a:t>Excessive Zoom meetings – Zoom Brain – causes increased fatigue. </a:t>
            </a:r>
          </a:p>
          <a:p>
            <a:r>
              <a:rPr lang="en-US" sz="1700" dirty="0"/>
              <a:t>Compassion Fatigue</a:t>
            </a:r>
          </a:p>
        </p:txBody>
      </p:sp>
      <p:sp>
        <p:nvSpPr>
          <p:cNvPr id="5" name="Slide Number Placeholder 4">
            <a:extLst>
              <a:ext uri="{FF2B5EF4-FFF2-40B4-BE49-F238E27FC236}">
                <a16:creationId xmlns:a16="http://schemas.microsoft.com/office/drawing/2014/main" id="{E25E4606-8EF0-4801-85D0-E89C8B1C2D1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FCEE2C88-6C8F-484D-AF69-578F576B1F44}" type="slidenum">
              <a:rPr lang="en-US">
                <a:solidFill>
                  <a:srgbClr val="FFFFFF"/>
                </a:solidFill>
                <a:latin typeface="Calibri" panose="020F0502020204030204"/>
              </a:rPr>
              <a:pPr>
                <a:spcAft>
                  <a:spcPts val="600"/>
                </a:spcAft>
                <a:defRPr/>
              </a:pPr>
              <a:t>28</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333005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DA7AE3-D2D7-4530-9317-D8AFB1D26541}"/>
              </a:ext>
            </a:extLst>
          </p:cNvPr>
          <p:cNvSpPr>
            <a:spLocks noGrp="1"/>
          </p:cNvSpPr>
          <p:nvPr>
            <p:ph type="title"/>
          </p:nvPr>
        </p:nvSpPr>
        <p:spPr>
          <a:xfrm>
            <a:off x="841248" y="251312"/>
            <a:ext cx="10506456" cy="1010264"/>
          </a:xfrm>
        </p:spPr>
        <p:txBody>
          <a:bodyPr anchor="ctr">
            <a:normAutofit/>
          </a:bodyPr>
          <a:lstStyle/>
          <a:p>
            <a:r>
              <a:rPr lang="en-US" dirty="0"/>
              <a:t>Deeper Responding – Beneath the Surface</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15C93DA-41C5-44BE-A86F-3587A8F5BABE}"/>
              </a:ext>
            </a:extLst>
          </p:cNvPr>
          <p:cNvGraphicFramePr>
            <a:graphicFrameLocks noGrp="1"/>
          </p:cNvGraphicFramePr>
          <p:nvPr>
            <p:ph idx="1"/>
            <p:extLst>
              <p:ext uri="{D42A27DB-BD31-4B8C-83A1-F6EECF244321}">
                <p14:modId xmlns:p14="http://schemas.microsoft.com/office/powerpoint/2010/main" val="935212732"/>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07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2" name="Freeform: Shape 4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7A20AA-83E4-4BA7-8DE1-4613444631FB}"/>
              </a:ext>
            </a:extLst>
          </p:cNvPr>
          <p:cNvSpPr>
            <a:spLocks noGrp="1"/>
          </p:cNvSpPr>
          <p:nvPr>
            <p:ph type="title"/>
          </p:nvPr>
        </p:nvSpPr>
        <p:spPr>
          <a:xfrm>
            <a:off x="621792" y="1161288"/>
            <a:ext cx="3602736" cy="4526280"/>
          </a:xfrm>
        </p:spPr>
        <p:txBody>
          <a:bodyPr>
            <a:normAutofit fontScale="90000"/>
          </a:bodyPr>
          <a:lstStyle/>
          <a:p>
            <a:r>
              <a:rPr lang="en-US" dirty="0"/>
              <a:t>Stress during the Covid pandemic are multiplied by church concerns and can manifest in the following:</a:t>
            </a:r>
          </a:p>
        </p:txBody>
      </p:sp>
      <p:sp>
        <p:nvSpPr>
          <p:cNvPr id="46" name="Rectangle 4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6" name="Content Placeholder 3">
            <a:extLst>
              <a:ext uri="{FF2B5EF4-FFF2-40B4-BE49-F238E27FC236}">
                <a16:creationId xmlns:a16="http://schemas.microsoft.com/office/drawing/2014/main" id="{EB375679-451A-44F9-9219-1DD3FCDD9349}"/>
              </a:ext>
            </a:extLst>
          </p:cNvPr>
          <p:cNvGraphicFramePr>
            <a:graphicFrameLocks noGrp="1"/>
          </p:cNvGraphicFramePr>
          <p:nvPr>
            <p:ph idx="1"/>
            <p:extLst>
              <p:ext uri="{D42A27DB-BD31-4B8C-83A1-F6EECF244321}">
                <p14:modId xmlns:p14="http://schemas.microsoft.com/office/powerpoint/2010/main" val="43389529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39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3"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5116E49A-CA4D-4983-969D-19FE3C55F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9" name="Rectangle 7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D36D19D-44CC-421C-B437-3E9C8DCD372B}"/>
              </a:ext>
            </a:extLst>
          </p:cNvPr>
          <p:cNvSpPr>
            <a:spLocks noGrp="1"/>
          </p:cNvSpPr>
          <p:nvPr>
            <p:ph type="title"/>
          </p:nvPr>
        </p:nvSpPr>
        <p:spPr>
          <a:xfrm>
            <a:off x="7938533" y="978619"/>
            <a:ext cx="3404594" cy="1106424"/>
          </a:xfrm>
        </p:spPr>
        <p:txBody>
          <a:bodyPr vert="horz" lIns="91440" tIns="45720" rIns="91440" bIns="45720" rtlCol="0" anchor="ctr">
            <a:normAutofit/>
          </a:bodyPr>
          <a:lstStyle/>
          <a:p>
            <a:r>
              <a:rPr lang="en-US" sz="2400" dirty="0"/>
              <a:t>Improve Your Sense of Control and Ability to Endure </a:t>
            </a:r>
          </a:p>
        </p:txBody>
      </p:sp>
      <p:pic>
        <p:nvPicPr>
          <p:cNvPr id="4098" name="Picture 2" descr="Handling stress, a rookie guide. – devincoblog.">
            <a:extLst>
              <a:ext uri="{FF2B5EF4-FFF2-40B4-BE49-F238E27FC236}">
                <a16:creationId xmlns:a16="http://schemas.microsoft.com/office/drawing/2014/main" id="{1967206F-F25A-4EA2-8BE7-9187DA2BE5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11480" y="1118494"/>
            <a:ext cx="6647688" cy="452042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8153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095174"/>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2F106156-9F6C-42C5-897E-F39F18FB8781}"/>
              </a:ext>
            </a:extLst>
          </p:cNvPr>
          <p:cNvSpPr>
            <a:spLocks noGrp="1"/>
          </p:cNvSpPr>
          <p:nvPr>
            <p:ph sz="half" idx="1"/>
          </p:nvPr>
        </p:nvSpPr>
        <p:spPr>
          <a:xfrm>
            <a:off x="7938532" y="2252870"/>
            <a:ext cx="3404594" cy="3557016"/>
          </a:xfrm>
        </p:spPr>
        <p:txBody>
          <a:bodyPr vert="horz" lIns="91440" tIns="45720" rIns="91440" bIns="45720" rtlCol="0">
            <a:normAutofit/>
          </a:bodyPr>
          <a:lstStyle/>
          <a:p>
            <a:pPr marL="0">
              <a:lnSpc>
                <a:spcPct val="100000"/>
              </a:lnSpc>
            </a:pPr>
            <a:r>
              <a:rPr lang="en-US" sz="1300" dirty="0"/>
              <a:t>Accept circumstances that cannot be changed and focus on what you can alter. </a:t>
            </a:r>
          </a:p>
          <a:p>
            <a:pPr marL="0">
              <a:lnSpc>
                <a:spcPct val="100000"/>
              </a:lnSpc>
            </a:pPr>
            <a:r>
              <a:rPr lang="en-US" sz="1300" dirty="0"/>
              <a:t>Modify your definition of a “good day” to meet the current reality of the situation. </a:t>
            </a:r>
          </a:p>
          <a:p>
            <a:pPr marL="0">
              <a:lnSpc>
                <a:spcPct val="100000"/>
              </a:lnSpc>
            </a:pPr>
            <a:r>
              <a:rPr lang="en-US" sz="1300" dirty="0"/>
              <a:t>Problem-solve and set achievable goals within the new circumstances in your life. </a:t>
            </a:r>
          </a:p>
          <a:p>
            <a:pPr marL="0">
              <a:lnSpc>
                <a:spcPct val="100000"/>
              </a:lnSpc>
            </a:pPr>
            <a:r>
              <a:rPr lang="en-US" sz="1300" dirty="0"/>
              <a:t>Shift negative self-statements to statements that allow you to function with less distress. Try changing “this is a terrible time” to “this is a terrible time, but I can get through this.” </a:t>
            </a:r>
          </a:p>
          <a:p>
            <a:pPr marL="0">
              <a:lnSpc>
                <a:spcPct val="100000"/>
              </a:lnSpc>
            </a:pPr>
            <a:r>
              <a:rPr lang="en-US" sz="1300" dirty="0"/>
              <a:t>Rather than getting discouraged, focus on what you can accomplish or control. </a:t>
            </a:r>
          </a:p>
        </p:txBody>
      </p:sp>
    </p:spTree>
    <p:extLst>
      <p:ext uri="{BB962C8B-B14F-4D97-AF65-F5344CB8AC3E}">
        <p14:creationId xmlns:p14="http://schemas.microsoft.com/office/powerpoint/2010/main" val="128613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3D06363-8FFF-4EBC-9D24-F6D5F8F42164}"/>
              </a:ext>
            </a:extLst>
          </p:cNvPr>
          <p:cNvSpPr>
            <a:spLocks noGrp="1"/>
          </p:cNvSpPr>
          <p:nvPr>
            <p:ph type="title"/>
          </p:nvPr>
        </p:nvSpPr>
        <p:spPr>
          <a:xfrm>
            <a:off x="5080216" y="1076324"/>
            <a:ext cx="6272784" cy="1535051"/>
          </a:xfrm>
        </p:spPr>
        <p:txBody>
          <a:bodyPr anchor="b">
            <a:normAutofit/>
          </a:bodyPr>
          <a:lstStyle/>
          <a:p>
            <a:br>
              <a:rPr lang="en-US" sz="5200" dirty="0"/>
            </a:br>
            <a:r>
              <a:rPr lang="en-US" sz="5200" dirty="0"/>
              <a:t>Resilience </a:t>
            </a:r>
          </a:p>
        </p:txBody>
      </p:sp>
      <p:pic>
        <p:nvPicPr>
          <p:cNvPr id="7" name="Picture 6">
            <a:extLst>
              <a:ext uri="{FF2B5EF4-FFF2-40B4-BE49-F238E27FC236}">
                <a16:creationId xmlns:a16="http://schemas.microsoft.com/office/drawing/2014/main" id="{59B5749C-9737-43E8-84E1-6FFF671E30E4}"/>
              </a:ext>
            </a:extLst>
          </p:cNvPr>
          <p:cNvPicPr>
            <a:picLocks noChangeAspect="1"/>
          </p:cNvPicPr>
          <p:nvPr/>
        </p:nvPicPr>
        <p:blipFill rotWithShape="1">
          <a:blip r:embed="rId3"/>
          <a:srcRect l="1218" r="60" b="-1"/>
          <a:stretch/>
        </p:blipFill>
        <p:spPr>
          <a:xfrm>
            <a:off x="20" y="10"/>
            <a:ext cx="4505305" cy="6857990"/>
          </a:xfrm>
          <a:prstGeom prst="rect">
            <a:avLst/>
          </a:prstGeom>
        </p:spPr>
      </p:pic>
      <p:sp>
        <p:nvSpPr>
          <p:cNvPr id="22" name="Rectangle 2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5FF4288C-70D2-42E9-BCD6-1AB245FFF523}"/>
              </a:ext>
            </a:extLst>
          </p:cNvPr>
          <p:cNvPicPr>
            <a:picLocks noGrp="1" noChangeAspect="1"/>
          </p:cNvPicPr>
          <p:nvPr>
            <p:ph idx="1"/>
          </p:nvPr>
        </p:nvPicPr>
        <p:blipFill>
          <a:blip r:embed="rId4"/>
          <a:stretch>
            <a:fillRect/>
          </a:stretch>
        </p:blipFill>
        <p:spPr>
          <a:xfrm>
            <a:off x="5186844" y="3058858"/>
            <a:ext cx="6042764" cy="3694112"/>
          </a:xfrm>
          <a:prstGeom prst="rect">
            <a:avLst/>
          </a:prstGeom>
        </p:spPr>
      </p:pic>
    </p:spTree>
    <p:extLst>
      <p:ext uri="{BB962C8B-B14F-4D97-AF65-F5344CB8AC3E}">
        <p14:creationId xmlns:p14="http://schemas.microsoft.com/office/powerpoint/2010/main" val="960556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66D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9DF749-CF2F-49F3-BF55-D62706CEE7C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100">
                <a:solidFill>
                  <a:srgbClr val="FFFFFF"/>
                </a:solidFill>
              </a:rPr>
              <a:t>Theological Touchstones or Values for Spiritual and Emotional Wayfinding for </a:t>
            </a:r>
            <a:br>
              <a:rPr lang="en-US" sz="3100">
                <a:solidFill>
                  <a:srgbClr val="FFFFFF"/>
                </a:solidFill>
              </a:rPr>
            </a:br>
            <a:r>
              <a:rPr lang="en-US" sz="3100">
                <a:solidFill>
                  <a:srgbClr val="FFFFFF"/>
                </a:solidFill>
              </a:rPr>
              <a:t>Re-Framing &amp; Re-Focusing</a:t>
            </a:r>
          </a:p>
        </p:txBody>
      </p:sp>
      <p:pic>
        <p:nvPicPr>
          <p:cNvPr id="7" name="Content Placeholder 6">
            <a:extLst>
              <a:ext uri="{FF2B5EF4-FFF2-40B4-BE49-F238E27FC236}">
                <a16:creationId xmlns:a16="http://schemas.microsoft.com/office/drawing/2014/main" id="{64CA5B98-CBEF-41EB-8F41-8EF1BFE42378}"/>
              </a:ext>
            </a:extLst>
          </p:cNvPr>
          <p:cNvPicPr>
            <a:picLocks noGrp="1" noChangeAspect="1"/>
          </p:cNvPicPr>
          <p:nvPr>
            <p:ph sz="half" idx="2"/>
          </p:nvPr>
        </p:nvPicPr>
        <p:blipFill rotWithShape="1">
          <a:blip r:embed="rId2"/>
          <a:srcRect r="2" b="12554"/>
          <a:stretch/>
        </p:blipFill>
        <p:spPr>
          <a:xfrm>
            <a:off x="327547" y="321733"/>
            <a:ext cx="7058306" cy="4107392"/>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3E6DED3F-AAE4-40C6-9313-052FE4AF5D38}"/>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a:solidFill>
                  <a:srgbClr val="FFFFFF"/>
                </a:solidFill>
              </a:rPr>
              <a:t>Hope</a:t>
            </a:r>
          </a:p>
          <a:p>
            <a:r>
              <a:rPr lang="en-US" sz="2000">
                <a:solidFill>
                  <a:srgbClr val="FFFFFF"/>
                </a:solidFill>
              </a:rPr>
              <a:t>Flourishing – Resilience </a:t>
            </a:r>
          </a:p>
          <a:p>
            <a:r>
              <a:rPr lang="en-US" sz="2000">
                <a:solidFill>
                  <a:srgbClr val="FFFFFF"/>
                </a:solidFill>
              </a:rPr>
              <a:t>Meaning-Making</a:t>
            </a:r>
          </a:p>
          <a:p>
            <a:r>
              <a:rPr lang="en-US" sz="2000">
                <a:solidFill>
                  <a:srgbClr val="FFFFFF"/>
                </a:solidFill>
              </a:rPr>
              <a:t>Tolerating – Ambiguity</a:t>
            </a:r>
          </a:p>
          <a:p>
            <a:r>
              <a:rPr lang="en-US" sz="2000">
                <a:solidFill>
                  <a:srgbClr val="FFFFFF"/>
                </a:solidFill>
              </a:rPr>
              <a:t>Justice – Making </a:t>
            </a:r>
          </a:p>
          <a:p>
            <a:r>
              <a:rPr lang="en-US" sz="2000">
                <a:solidFill>
                  <a:srgbClr val="FFFFFF"/>
                </a:solidFill>
              </a:rPr>
              <a:t>Cultivating Joy </a:t>
            </a:r>
          </a:p>
        </p:txBody>
      </p:sp>
    </p:spTree>
    <p:extLst>
      <p:ext uri="{BB962C8B-B14F-4D97-AF65-F5344CB8AC3E}">
        <p14:creationId xmlns:p14="http://schemas.microsoft.com/office/powerpoint/2010/main" val="4148198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098B96F1-8EAC-49B9-AB6E-D63CD8B07561}"/>
              </a:ext>
            </a:extLst>
          </p:cNvPr>
          <p:cNvPicPr>
            <a:picLocks noGrp="1" noChangeAspect="1"/>
          </p:cNvPicPr>
          <p:nvPr>
            <p:ph sz="half" idx="2"/>
          </p:nvPr>
        </p:nvPicPr>
        <p:blipFill>
          <a:blip r:embed="rId3"/>
          <a:stretch>
            <a:fillRect/>
          </a:stretch>
        </p:blipFill>
        <p:spPr>
          <a:xfrm>
            <a:off x="7092985" y="2421703"/>
            <a:ext cx="4260814" cy="2833441"/>
          </a:xfrm>
          <a:prstGeom prst="rect">
            <a:avLst/>
          </a:prstGeom>
        </p:spPr>
      </p:pic>
      <p:sp>
        <p:nvSpPr>
          <p:cNvPr id="23" name="Freeform: Shape 22">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2084ED06-F2E4-4256-BF5D-A8646E981BA1}"/>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dirty="0">
                <a:solidFill>
                  <a:schemeClr val="bg1"/>
                </a:solidFill>
              </a:rPr>
              <a:t>Strategies for </a:t>
            </a:r>
            <a:r>
              <a:rPr lang="en-US" kern="1200" dirty="0">
                <a:solidFill>
                  <a:schemeClr val="bg1"/>
                </a:solidFill>
                <a:latin typeface="+mj-lt"/>
                <a:ea typeface="+mj-ea"/>
                <a:cs typeface="+mj-cs"/>
              </a:rPr>
              <a:t>Self-Care: Intentionality</a:t>
            </a:r>
          </a:p>
        </p:txBody>
      </p:sp>
      <p:sp>
        <p:nvSpPr>
          <p:cNvPr id="6" name="Content Placeholder 5">
            <a:extLst>
              <a:ext uri="{FF2B5EF4-FFF2-40B4-BE49-F238E27FC236}">
                <a16:creationId xmlns:a16="http://schemas.microsoft.com/office/drawing/2014/main" id="{9F189783-7D3A-4CB2-A11C-0D587686F0E5}"/>
              </a:ext>
            </a:extLst>
          </p:cNvPr>
          <p:cNvSpPr>
            <a:spLocks noGrp="1"/>
          </p:cNvSpPr>
          <p:nvPr>
            <p:ph sz="half" idx="1"/>
          </p:nvPr>
        </p:nvSpPr>
        <p:spPr>
          <a:xfrm>
            <a:off x="838199" y="1825625"/>
            <a:ext cx="4128169" cy="3399518"/>
          </a:xfrm>
        </p:spPr>
        <p:txBody>
          <a:bodyPr vert="horz" lIns="91440" tIns="45720" rIns="91440" bIns="45720" rtlCol="0">
            <a:normAutofit/>
          </a:bodyPr>
          <a:lstStyle/>
          <a:p>
            <a:r>
              <a:rPr lang="en-US" dirty="0">
                <a:solidFill>
                  <a:schemeClr val="bg1"/>
                </a:solidFill>
              </a:rPr>
              <a:t>Physical Self-Care</a:t>
            </a:r>
          </a:p>
          <a:p>
            <a:r>
              <a:rPr lang="en-US" dirty="0">
                <a:solidFill>
                  <a:schemeClr val="bg1"/>
                </a:solidFill>
              </a:rPr>
              <a:t>Psychological Self-Care</a:t>
            </a:r>
          </a:p>
          <a:p>
            <a:r>
              <a:rPr lang="en-US" dirty="0">
                <a:solidFill>
                  <a:schemeClr val="bg1"/>
                </a:solidFill>
              </a:rPr>
              <a:t>Emotional Self-Care</a:t>
            </a:r>
          </a:p>
          <a:p>
            <a:r>
              <a:rPr lang="en-US" dirty="0">
                <a:solidFill>
                  <a:schemeClr val="bg1"/>
                </a:solidFill>
              </a:rPr>
              <a:t>Spiritual Self-Care</a:t>
            </a:r>
          </a:p>
          <a:p>
            <a:r>
              <a:rPr lang="en-US" dirty="0">
                <a:solidFill>
                  <a:schemeClr val="bg1"/>
                </a:solidFill>
              </a:rPr>
              <a:t>Professional Self-Care </a:t>
            </a:r>
          </a:p>
        </p:txBody>
      </p:sp>
    </p:spTree>
    <p:extLst>
      <p:ext uri="{BB962C8B-B14F-4D97-AF65-F5344CB8AC3E}">
        <p14:creationId xmlns:p14="http://schemas.microsoft.com/office/powerpoint/2010/main" val="696536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9" name="Rectangle 14">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9B45B69F-FF02-4F73-A4D6-92F28B68E3C0}"/>
              </a:ext>
            </a:extLst>
          </p:cNvPr>
          <p:cNvSpPr>
            <a:spLocks noGrp="1"/>
          </p:cNvSpPr>
          <p:nvPr>
            <p:ph type="title"/>
          </p:nvPr>
        </p:nvSpPr>
        <p:spPr>
          <a:xfrm>
            <a:off x="838200" y="365125"/>
            <a:ext cx="10515600" cy="1325563"/>
          </a:xfrm>
        </p:spPr>
        <p:txBody>
          <a:bodyPr>
            <a:normAutofit/>
          </a:bodyPr>
          <a:lstStyle/>
          <a:p>
            <a:r>
              <a:rPr lang="en-US" dirty="0"/>
              <a:t>Responses for Clergy &amp; From Congregations </a:t>
            </a:r>
          </a:p>
        </p:txBody>
      </p:sp>
      <p:sp>
        <p:nvSpPr>
          <p:cNvPr id="9" name="Content Placeholder 8">
            <a:extLst>
              <a:ext uri="{FF2B5EF4-FFF2-40B4-BE49-F238E27FC236}">
                <a16:creationId xmlns:a16="http://schemas.microsoft.com/office/drawing/2014/main" id="{4F1D4C99-7BC3-4C7E-B5E5-AF17ECF1BB5C}"/>
              </a:ext>
            </a:extLst>
          </p:cNvPr>
          <p:cNvSpPr>
            <a:spLocks noGrp="1"/>
          </p:cNvSpPr>
          <p:nvPr>
            <p:ph sz="half" idx="1"/>
          </p:nvPr>
        </p:nvSpPr>
        <p:spPr>
          <a:xfrm>
            <a:off x="838200" y="2010833"/>
            <a:ext cx="5096934" cy="4166130"/>
          </a:xfrm>
        </p:spPr>
        <p:txBody>
          <a:bodyPr>
            <a:normAutofit/>
          </a:bodyPr>
          <a:lstStyle/>
          <a:p>
            <a:r>
              <a:rPr lang="en-US" sz="2000" dirty="0"/>
              <a:t>Take breaks – honor sabbath</a:t>
            </a:r>
          </a:p>
          <a:p>
            <a:r>
              <a:rPr lang="en-US" sz="2000" dirty="0"/>
              <a:t>Release idolatrous thinking that you have to be at peak performance all of the time</a:t>
            </a:r>
          </a:p>
          <a:p>
            <a:r>
              <a:rPr lang="en-US" sz="2000" dirty="0"/>
              <a:t>Find someone trusted to talk to (Pastors are reported to be very lonely)</a:t>
            </a:r>
          </a:p>
          <a:p>
            <a:r>
              <a:rPr lang="en-US" sz="2000" dirty="0"/>
              <a:t>Exercise &amp; Eat Properly</a:t>
            </a:r>
          </a:p>
          <a:p>
            <a:r>
              <a:rPr lang="en-US" sz="2000" dirty="0"/>
              <a:t>Get a hobby or interests outside of ‘Church” (Peter said I’m gone fishing” </a:t>
            </a:r>
          </a:p>
          <a:p>
            <a:r>
              <a:rPr lang="en-US" sz="2000" dirty="0"/>
              <a:t>Cultivate Spiritual Disciplines (too easy for us to forego our own spiritual needs)</a:t>
            </a:r>
          </a:p>
          <a:p>
            <a:endParaRPr lang="en-US" sz="2000" dirty="0"/>
          </a:p>
        </p:txBody>
      </p:sp>
      <p:sp>
        <p:nvSpPr>
          <p:cNvPr id="10" name="Content Placeholder 9">
            <a:extLst>
              <a:ext uri="{FF2B5EF4-FFF2-40B4-BE49-F238E27FC236}">
                <a16:creationId xmlns:a16="http://schemas.microsoft.com/office/drawing/2014/main" id="{0E842E79-FC3C-4570-8609-DC06D1904652}"/>
              </a:ext>
            </a:extLst>
          </p:cNvPr>
          <p:cNvSpPr>
            <a:spLocks noGrp="1"/>
          </p:cNvSpPr>
          <p:nvPr>
            <p:ph sz="half" idx="2"/>
          </p:nvPr>
        </p:nvSpPr>
        <p:spPr>
          <a:xfrm>
            <a:off x="6256866" y="2010833"/>
            <a:ext cx="5096933" cy="4166130"/>
          </a:xfrm>
        </p:spPr>
        <p:txBody>
          <a:bodyPr>
            <a:normAutofit/>
          </a:bodyPr>
          <a:lstStyle/>
          <a:p>
            <a:r>
              <a:rPr lang="en-US" sz="2000" dirty="0"/>
              <a:t>SPRC – Check on Your Pastor –enforce sabbath keeping</a:t>
            </a:r>
          </a:p>
          <a:p>
            <a:r>
              <a:rPr lang="en-US" sz="2000" dirty="0"/>
              <a:t>Affirm the work your pastor/pastoral staff are doing (a phone call, a card, etc.)</a:t>
            </a:r>
          </a:p>
          <a:p>
            <a:r>
              <a:rPr lang="en-US" sz="2000" dirty="0"/>
              <a:t>Check on the pastor’s family </a:t>
            </a:r>
          </a:p>
          <a:p>
            <a:r>
              <a:rPr lang="en-US" sz="2000" dirty="0"/>
              <a:t>Stop comparing your pastor to the pastor down the street</a:t>
            </a:r>
          </a:p>
          <a:p>
            <a:endParaRPr lang="en-US" sz="2000" dirty="0"/>
          </a:p>
        </p:txBody>
      </p:sp>
      <p:sp>
        <p:nvSpPr>
          <p:cNvPr id="7" name="Slide Number Placeholder 6">
            <a:extLst>
              <a:ext uri="{FF2B5EF4-FFF2-40B4-BE49-F238E27FC236}">
                <a16:creationId xmlns:a16="http://schemas.microsoft.com/office/drawing/2014/main" id="{4903051B-F4DA-4DE1-A6C9-3BED91F796A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CEE2C88-6C8F-484D-AF69-578F576B1F44}" type="slidenum">
              <a:rPr lang="en-US">
                <a:solidFill>
                  <a:schemeClr val="tx1">
                    <a:alpha val="80000"/>
                  </a:schemeClr>
                </a:solidFill>
              </a:rPr>
              <a:pPr>
                <a:spcAft>
                  <a:spcPts val="600"/>
                </a:spcAft>
              </a:pPr>
              <a:t>34</a:t>
            </a:fld>
            <a:endParaRPr lang="en-US" dirty="0">
              <a:solidFill>
                <a:schemeClr val="tx1">
                  <a:alpha val="80000"/>
                </a:schemeClr>
              </a:solidFill>
            </a:endParaRPr>
          </a:p>
        </p:txBody>
      </p:sp>
    </p:spTree>
    <p:extLst>
      <p:ext uri="{BB962C8B-B14F-4D97-AF65-F5344CB8AC3E}">
        <p14:creationId xmlns:p14="http://schemas.microsoft.com/office/powerpoint/2010/main" val="399851942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AFB1B3F-F093-4183-8DE0-9EA0FDC11404}"/>
              </a:ext>
            </a:extLst>
          </p:cNvPr>
          <p:cNvSpPr>
            <a:spLocks noGrp="1"/>
          </p:cNvSpPr>
          <p:nvPr>
            <p:ph type="title"/>
          </p:nvPr>
        </p:nvSpPr>
        <p:spPr>
          <a:xfrm>
            <a:off x="429768" y="411480"/>
            <a:ext cx="11201400" cy="1106424"/>
          </a:xfrm>
        </p:spPr>
        <p:txBody>
          <a:bodyPr>
            <a:normAutofit/>
          </a:bodyPr>
          <a:lstStyle/>
          <a:p>
            <a:r>
              <a:rPr lang="en-US" sz="3600"/>
              <a:t>Hope is the Foundation to Our Future Story</a:t>
            </a:r>
          </a:p>
        </p:txBody>
      </p:sp>
      <p:sp>
        <p:nvSpPr>
          <p:cNvPr id="141" name="Rectangle 14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ree Things Remain: What is Hope? - Words of Faith, Hope &amp; Love">
            <a:extLst>
              <a:ext uri="{FF2B5EF4-FFF2-40B4-BE49-F238E27FC236}">
                <a16:creationId xmlns:a16="http://schemas.microsoft.com/office/drawing/2014/main" id="{CC4E9F02-C266-43A8-BD09-BB499A19C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6" r="21954" b="-1"/>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3" name="Rectangle 14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C2F3379-4BA7-4ECC-8798-E93C5D38FA48}"/>
              </a:ext>
            </a:extLst>
          </p:cNvPr>
          <p:cNvSpPr>
            <a:spLocks noGrp="1"/>
          </p:cNvSpPr>
          <p:nvPr>
            <p:ph idx="1"/>
          </p:nvPr>
        </p:nvSpPr>
        <p:spPr>
          <a:xfrm>
            <a:off x="7938752" y="2020824"/>
            <a:ext cx="3455097" cy="3959352"/>
          </a:xfrm>
        </p:spPr>
        <p:txBody>
          <a:bodyPr anchor="ctr">
            <a:normAutofit/>
          </a:bodyPr>
          <a:lstStyle/>
          <a:p>
            <a:pPr marL="0" indent="0">
              <a:buNone/>
            </a:pPr>
            <a:r>
              <a:rPr lang="en-US" sz="1700"/>
              <a:t>Hope does not function as an opiate that causes people to deny reality. In fact, hope provides the courage to face whatever chaos and trauma life throws at us. Hope does not try to avoid pain of finite existence nor is it naïve about suffering </a:t>
            </a:r>
          </a:p>
        </p:txBody>
      </p:sp>
      <p:sp>
        <p:nvSpPr>
          <p:cNvPr id="7" name="Slide Number Placeholder 6">
            <a:extLst>
              <a:ext uri="{FF2B5EF4-FFF2-40B4-BE49-F238E27FC236}">
                <a16:creationId xmlns:a16="http://schemas.microsoft.com/office/drawing/2014/main" id="{02332BCB-3FF0-4AFD-8EEB-04CC595E8093}"/>
              </a:ext>
            </a:extLst>
          </p:cNvPr>
          <p:cNvSpPr>
            <a:spLocks noGrp="1"/>
          </p:cNvSpPr>
          <p:nvPr>
            <p:ph type="sldNum" sz="quarter" idx="12"/>
          </p:nvPr>
        </p:nvSpPr>
        <p:spPr>
          <a:xfrm>
            <a:off x="8595360" y="6356350"/>
            <a:ext cx="2743200" cy="365125"/>
          </a:xfrm>
        </p:spPr>
        <p:txBody>
          <a:bodyPr>
            <a:normAutofit/>
          </a:bodyPr>
          <a:lstStyle/>
          <a:p>
            <a:pPr>
              <a:spcAft>
                <a:spcPts val="600"/>
              </a:spcAft>
            </a:pPr>
            <a:fld id="{FCEE2C88-6C8F-484D-AF69-578F576B1F44}" type="slidenum">
              <a:rPr lang="en-US" smtClean="0"/>
              <a:pPr>
                <a:spcAft>
                  <a:spcPts val="600"/>
                </a:spcAft>
              </a:pPr>
              <a:t>35</a:t>
            </a:fld>
            <a:endParaRPr lang="en-US"/>
          </a:p>
        </p:txBody>
      </p:sp>
    </p:spTree>
    <p:extLst>
      <p:ext uri="{BB962C8B-B14F-4D97-AF65-F5344CB8AC3E}">
        <p14:creationId xmlns:p14="http://schemas.microsoft.com/office/powerpoint/2010/main" val="1888291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13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7" name="Rectangle 13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58" name="Rectangle 13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9" name="Freeform: Shape 14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60" name="Freeform: Shape 14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B9EF29E-1D93-4DF1-B4F1-C6343DBD9B2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How Are You Seeing?</a:t>
            </a:r>
          </a:p>
        </p:txBody>
      </p:sp>
      <p:sp>
        <p:nvSpPr>
          <p:cNvPr id="5" name="Content Placeholder 4">
            <a:extLst>
              <a:ext uri="{FF2B5EF4-FFF2-40B4-BE49-F238E27FC236}">
                <a16:creationId xmlns:a16="http://schemas.microsoft.com/office/drawing/2014/main" id="{BEDEE763-43B5-4C40-B611-F98460EC4F32}"/>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dirty="0"/>
              <a:t>Time for An Adjustment </a:t>
            </a:r>
          </a:p>
        </p:txBody>
      </p:sp>
      <p:sp>
        <p:nvSpPr>
          <p:cNvPr id="145" name="Rectangle 1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Have You Ever Wondered What A Phoropter Does? – Newburyport MA | Watts Eye  Associates">
            <a:extLst>
              <a:ext uri="{FF2B5EF4-FFF2-40B4-BE49-F238E27FC236}">
                <a16:creationId xmlns:a16="http://schemas.microsoft.com/office/drawing/2014/main" id="{B49FE593-58B1-4549-992F-1C086D1FED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76"/>
          <a:stretch/>
        </p:blipFill>
        <p:spPr bwMode="auto">
          <a:xfrm>
            <a:off x="5880761" y="625684"/>
            <a:ext cx="5476025" cy="54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2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A59B14B5-9ACF-4452-BFF5-B22AF93D434C}"/>
              </a:ext>
            </a:extLst>
          </p:cNvPr>
          <p:cNvPicPr>
            <a:picLocks noChangeAspect="1"/>
          </p:cNvPicPr>
          <p:nvPr/>
        </p:nvPicPr>
        <p:blipFill rotWithShape="1">
          <a:blip r:embed="rId2"/>
          <a:srcRect t="17294" r="-1" b="13318"/>
          <a:stretch/>
        </p:blipFill>
        <p:spPr>
          <a:xfrm>
            <a:off x="338328" y="338328"/>
            <a:ext cx="11548872" cy="6190488"/>
          </a:xfrm>
          <a:prstGeom prst="rect">
            <a:avLst/>
          </a:prstGeom>
        </p:spPr>
      </p:pic>
    </p:spTree>
    <p:extLst>
      <p:ext uri="{BB962C8B-B14F-4D97-AF65-F5344CB8AC3E}">
        <p14:creationId xmlns:p14="http://schemas.microsoft.com/office/powerpoint/2010/main" val="27805741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15">
            <a:extLst>
              <a:ext uri="{FF2B5EF4-FFF2-40B4-BE49-F238E27FC236}">
                <a16:creationId xmlns:a16="http://schemas.microsoft.com/office/drawing/2014/main" id="{098A5CEF-DDEB-40C3-878D-7F54791B52B8}"/>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extBox 1"/>
          <p:cNvSpPr txBox="1"/>
          <p:nvPr/>
        </p:nvSpPr>
        <p:spPr>
          <a:xfrm>
            <a:off x="838200" y="365125"/>
            <a:ext cx="10515600" cy="1325563"/>
          </a:xfrm>
          <a:prstGeom prst="rect">
            <a:avLst/>
          </a:prstGeom>
        </p:spPr>
        <p:txBody>
          <a:bodyPr vert="horz" lIns="91440" tIns="45720" rIns="91440" bIns="45720" rtlCol="0" anchor="ctr">
            <a:normAutofit/>
          </a:bodyPr>
          <a:lstStyle>
            <a:defPPr>
              <a:defRPr lang="en-US"/>
            </a:defPPr>
            <a:lvl1pPr marL="0" algn="l" defTabSz="1088284" rtl="0" eaLnBrk="1" latinLnBrk="0" hangingPunct="1">
              <a:defRPr sz="2143" kern="1200">
                <a:solidFill>
                  <a:schemeClr val="tx1"/>
                </a:solidFill>
                <a:latin typeface="+mn-lt"/>
                <a:ea typeface="+mn-ea"/>
                <a:cs typeface="+mn-cs"/>
              </a:defRPr>
            </a:lvl1pPr>
            <a:lvl2pPr marL="544142" algn="l" defTabSz="1088284" rtl="0" eaLnBrk="1" latinLnBrk="0" hangingPunct="1">
              <a:defRPr sz="2143" kern="1200">
                <a:solidFill>
                  <a:schemeClr val="tx1"/>
                </a:solidFill>
                <a:latin typeface="+mn-lt"/>
                <a:ea typeface="+mn-ea"/>
                <a:cs typeface="+mn-cs"/>
              </a:defRPr>
            </a:lvl2pPr>
            <a:lvl3pPr marL="1088284" algn="l" defTabSz="1088284" rtl="0" eaLnBrk="1" latinLnBrk="0" hangingPunct="1">
              <a:defRPr sz="2143" kern="1200">
                <a:solidFill>
                  <a:schemeClr val="tx1"/>
                </a:solidFill>
                <a:latin typeface="+mn-lt"/>
                <a:ea typeface="+mn-ea"/>
                <a:cs typeface="+mn-cs"/>
              </a:defRPr>
            </a:lvl3pPr>
            <a:lvl4pPr marL="1632426" algn="l" defTabSz="1088284" rtl="0" eaLnBrk="1" latinLnBrk="0" hangingPunct="1">
              <a:defRPr sz="2143" kern="1200">
                <a:solidFill>
                  <a:schemeClr val="tx1"/>
                </a:solidFill>
                <a:latin typeface="+mn-lt"/>
                <a:ea typeface="+mn-ea"/>
                <a:cs typeface="+mn-cs"/>
              </a:defRPr>
            </a:lvl4pPr>
            <a:lvl5pPr marL="2176568" algn="l" defTabSz="1088284" rtl="0" eaLnBrk="1" latinLnBrk="0" hangingPunct="1">
              <a:defRPr sz="2143" kern="1200">
                <a:solidFill>
                  <a:schemeClr val="tx1"/>
                </a:solidFill>
                <a:latin typeface="+mn-lt"/>
                <a:ea typeface="+mn-ea"/>
                <a:cs typeface="+mn-cs"/>
              </a:defRPr>
            </a:lvl5pPr>
            <a:lvl6pPr marL="2720710" algn="l" defTabSz="1088284" rtl="0" eaLnBrk="1" latinLnBrk="0" hangingPunct="1">
              <a:defRPr sz="2143" kern="1200">
                <a:solidFill>
                  <a:schemeClr val="tx1"/>
                </a:solidFill>
                <a:latin typeface="+mn-lt"/>
                <a:ea typeface="+mn-ea"/>
                <a:cs typeface="+mn-cs"/>
              </a:defRPr>
            </a:lvl6pPr>
            <a:lvl7pPr marL="3264852" algn="l" defTabSz="1088284" rtl="0" eaLnBrk="1" latinLnBrk="0" hangingPunct="1">
              <a:defRPr sz="2143" kern="1200">
                <a:solidFill>
                  <a:schemeClr val="tx1"/>
                </a:solidFill>
                <a:latin typeface="+mn-lt"/>
                <a:ea typeface="+mn-ea"/>
                <a:cs typeface="+mn-cs"/>
              </a:defRPr>
            </a:lvl7pPr>
            <a:lvl8pPr marL="3808994" algn="l" defTabSz="1088284" rtl="0" eaLnBrk="1" latinLnBrk="0" hangingPunct="1">
              <a:defRPr sz="2143" kern="1200">
                <a:solidFill>
                  <a:schemeClr val="tx1"/>
                </a:solidFill>
                <a:latin typeface="+mn-lt"/>
                <a:ea typeface="+mn-ea"/>
                <a:cs typeface="+mn-cs"/>
              </a:defRPr>
            </a:lvl8pPr>
            <a:lvl9pPr marL="4353136" algn="l" defTabSz="1088284" rtl="0" eaLnBrk="1" latinLnBrk="0" hangingPunct="1">
              <a:defRPr sz="2143" kern="1200">
                <a:solidFill>
                  <a:schemeClr val="tx1"/>
                </a:solidFill>
                <a:latin typeface="+mn-lt"/>
                <a:ea typeface="+mn-ea"/>
                <a:cs typeface="+mn-cs"/>
              </a:defRPr>
            </a:lvl9pPr>
          </a:lstStyle>
          <a:p>
            <a:pPr defTabSz="914400">
              <a:lnSpc>
                <a:spcPct val="90000"/>
              </a:lnSpc>
              <a:spcBef>
                <a:spcPct val="0"/>
              </a:spcBef>
              <a:spcAft>
                <a:spcPts val="600"/>
              </a:spcAft>
            </a:pPr>
            <a:r>
              <a:rPr lang="en-US" sz="4400" dirty="0">
                <a:solidFill>
                  <a:srgbClr val="FFFFFF"/>
                </a:solidFill>
                <a:latin typeface="+mj-lt"/>
                <a:ea typeface="+mj-ea"/>
                <a:cs typeface="+mj-cs"/>
              </a:rPr>
              <a:t>WARNING SIGNS OF POSSIBLE DISTRESS</a:t>
            </a:r>
          </a:p>
        </p:txBody>
      </p:sp>
      <p:sp>
        <p:nvSpPr>
          <p:cNvPr id="4" name="TextBox 3"/>
          <p:cNvSpPr txBox="1"/>
          <p:nvPr/>
        </p:nvSpPr>
        <p:spPr>
          <a:xfrm>
            <a:off x="6734039" y="1511698"/>
            <a:ext cx="4253048" cy="580480"/>
          </a:xfrm>
          <a:prstGeom prst="rect">
            <a:avLst/>
          </a:prstGeom>
          <a:noFill/>
        </p:spPr>
        <p:txBody>
          <a:bodyPr wrap="square" rtlCol="0">
            <a:spAutoFit/>
          </a:bodyPr>
          <a:lstStyle>
            <a:defPPr>
              <a:defRPr lang="en-US"/>
            </a:defPPr>
            <a:lvl1pPr marL="0" algn="l" defTabSz="1088284" rtl="0" eaLnBrk="1" latinLnBrk="0" hangingPunct="1">
              <a:defRPr sz="2143" kern="1200">
                <a:solidFill>
                  <a:schemeClr val="tx1"/>
                </a:solidFill>
                <a:latin typeface="+mn-lt"/>
                <a:ea typeface="+mn-ea"/>
                <a:cs typeface="+mn-cs"/>
              </a:defRPr>
            </a:lvl1pPr>
            <a:lvl2pPr marL="544142" algn="l" defTabSz="1088284" rtl="0" eaLnBrk="1" latinLnBrk="0" hangingPunct="1">
              <a:defRPr sz="2143" kern="1200">
                <a:solidFill>
                  <a:schemeClr val="tx1"/>
                </a:solidFill>
                <a:latin typeface="+mn-lt"/>
                <a:ea typeface="+mn-ea"/>
                <a:cs typeface="+mn-cs"/>
              </a:defRPr>
            </a:lvl2pPr>
            <a:lvl3pPr marL="1088284" algn="l" defTabSz="1088284" rtl="0" eaLnBrk="1" latinLnBrk="0" hangingPunct="1">
              <a:defRPr sz="2143" kern="1200">
                <a:solidFill>
                  <a:schemeClr val="tx1"/>
                </a:solidFill>
                <a:latin typeface="+mn-lt"/>
                <a:ea typeface="+mn-ea"/>
                <a:cs typeface="+mn-cs"/>
              </a:defRPr>
            </a:lvl3pPr>
            <a:lvl4pPr marL="1632426" algn="l" defTabSz="1088284" rtl="0" eaLnBrk="1" latinLnBrk="0" hangingPunct="1">
              <a:defRPr sz="2143" kern="1200">
                <a:solidFill>
                  <a:schemeClr val="tx1"/>
                </a:solidFill>
                <a:latin typeface="+mn-lt"/>
                <a:ea typeface="+mn-ea"/>
                <a:cs typeface="+mn-cs"/>
              </a:defRPr>
            </a:lvl4pPr>
            <a:lvl5pPr marL="2176568" algn="l" defTabSz="1088284" rtl="0" eaLnBrk="1" latinLnBrk="0" hangingPunct="1">
              <a:defRPr sz="2143" kern="1200">
                <a:solidFill>
                  <a:schemeClr val="tx1"/>
                </a:solidFill>
                <a:latin typeface="+mn-lt"/>
                <a:ea typeface="+mn-ea"/>
                <a:cs typeface="+mn-cs"/>
              </a:defRPr>
            </a:lvl5pPr>
            <a:lvl6pPr marL="2720710" algn="l" defTabSz="1088284" rtl="0" eaLnBrk="1" latinLnBrk="0" hangingPunct="1">
              <a:defRPr sz="2143" kern="1200">
                <a:solidFill>
                  <a:schemeClr val="tx1"/>
                </a:solidFill>
                <a:latin typeface="+mn-lt"/>
                <a:ea typeface="+mn-ea"/>
                <a:cs typeface="+mn-cs"/>
              </a:defRPr>
            </a:lvl6pPr>
            <a:lvl7pPr marL="3264852" algn="l" defTabSz="1088284" rtl="0" eaLnBrk="1" latinLnBrk="0" hangingPunct="1">
              <a:defRPr sz="2143" kern="1200">
                <a:solidFill>
                  <a:schemeClr val="tx1"/>
                </a:solidFill>
                <a:latin typeface="+mn-lt"/>
                <a:ea typeface="+mn-ea"/>
                <a:cs typeface="+mn-cs"/>
              </a:defRPr>
            </a:lvl7pPr>
            <a:lvl8pPr marL="3808994" algn="l" defTabSz="1088284" rtl="0" eaLnBrk="1" latinLnBrk="0" hangingPunct="1">
              <a:defRPr sz="2143" kern="1200">
                <a:solidFill>
                  <a:schemeClr val="tx1"/>
                </a:solidFill>
                <a:latin typeface="+mn-lt"/>
                <a:ea typeface="+mn-ea"/>
                <a:cs typeface="+mn-cs"/>
              </a:defRPr>
            </a:lvl8pPr>
            <a:lvl9pPr marL="4353136" algn="l" defTabSz="1088284" rtl="0" eaLnBrk="1" latinLnBrk="0" hangingPunct="1">
              <a:defRPr sz="2143" kern="1200">
                <a:solidFill>
                  <a:schemeClr val="tx1"/>
                </a:solidFill>
                <a:latin typeface="+mn-lt"/>
                <a:ea typeface="+mn-ea"/>
                <a:cs typeface="+mn-cs"/>
              </a:defRPr>
            </a:lvl9pPr>
          </a:lstStyle>
          <a:p>
            <a:pPr>
              <a:spcAft>
                <a:spcPts val="600"/>
              </a:spcAft>
            </a:pPr>
            <a:endParaRPr lang="en-US" sz="1600" dirty="0"/>
          </a:p>
          <a:p>
            <a:pPr>
              <a:spcAft>
                <a:spcPts val="600"/>
              </a:spcAft>
            </a:pPr>
            <a:endParaRPr lang="en-US" sz="1072" dirty="0"/>
          </a:p>
        </p:txBody>
      </p:sp>
      <p:graphicFrame>
        <p:nvGraphicFramePr>
          <p:cNvPr id="6" name="TextBox 2">
            <a:extLst>
              <a:ext uri="{FF2B5EF4-FFF2-40B4-BE49-F238E27FC236}">
                <a16:creationId xmlns:a16="http://schemas.microsoft.com/office/drawing/2014/main" id="{67A44084-8CB8-4CC8-8CA7-6FD2CFCB6C70}"/>
              </a:ext>
            </a:extLst>
          </p:cNvPr>
          <p:cNvGraphicFramePr/>
          <p:nvPr>
            <p:extLst>
              <p:ext uri="{D42A27DB-BD31-4B8C-83A1-F6EECF244321}">
                <p14:modId xmlns:p14="http://schemas.microsoft.com/office/powerpoint/2010/main" val="5286923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82518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5" name="Rectangle 7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6" name="Rectangle 7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67" name="Rectangle 80">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2C3EE3-9CE7-4F87-80E4-C9B6301D6951}"/>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Eco-System of Your Context</a:t>
            </a:r>
          </a:p>
        </p:txBody>
      </p:sp>
      <p:pic>
        <p:nvPicPr>
          <p:cNvPr id="5" name="Content Placeholder 4" descr="1 Bio-ecological Model Describing the Context of Human Development |  Download Scientific Diagram">
            <a:extLst>
              <a:ext uri="{FF2B5EF4-FFF2-40B4-BE49-F238E27FC236}">
                <a16:creationId xmlns:a16="http://schemas.microsoft.com/office/drawing/2014/main" id="{58C53DB0-7CEE-471F-B252-4E23FB2FD0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1650" y="625683"/>
            <a:ext cx="5564309" cy="5454246"/>
          </a:xfrm>
          <a:prstGeom prst="rect">
            <a:avLst/>
          </a:prstGeom>
          <a:noFill/>
          <a:extLst>
            <a:ext uri="{909E8E84-426E-40DD-AFC4-6F175D3DCCD1}">
              <a14:hiddenFill xmlns:a14="http://schemas.microsoft.com/office/drawing/2010/main">
                <a:solidFill>
                  <a:srgbClr val="FFFFFF"/>
                </a:solidFill>
              </a14:hiddenFill>
            </a:ext>
          </a:extLst>
        </p:spPr>
      </p:pic>
      <p:sp>
        <p:nvSpPr>
          <p:cNvPr id="1068" name="Rectangle 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9" name="Rectangle 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31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7B7F-08BE-4C2B-A0DC-E7849B2C6868}"/>
              </a:ext>
            </a:extLst>
          </p:cNvPr>
          <p:cNvSpPr>
            <a:spLocks noGrp="1"/>
          </p:cNvSpPr>
          <p:nvPr>
            <p:ph type="title"/>
          </p:nvPr>
        </p:nvSpPr>
        <p:spPr/>
        <p:txBody>
          <a:bodyPr/>
          <a:lstStyle/>
          <a:p>
            <a:r>
              <a:rPr lang="en-US" dirty="0"/>
              <a:t>Statistical realities </a:t>
            </a:r>
          </a:p>
        </p:txBody>
      </p:sp>
      <p:sp>
        <p:nvSpPr>
          <p:cNvPr id="5" name="Slide Number Placeholder 4">
            <a:extLst>
              <a:ext uri="{FF2B5EF4-FFF2-40B4-BE49-F238E27FC236}">
                <a16:creationId xmlns:a16="http://schemas.microsoft.com/office/drawing/2014/main" id="{87D25005-01C1-48FA-90F7-19A5E78621DC}"/>
              </a:ext>
            </a:extLst>
          </p:cNvPr>
          <p:cNvSpPr>
            <a:spLocks noGrp="1"/>
          </p:cNvSpPr>
          <p:nvPr>
            <p:ph type="sldNum" sz="quarter" idx="12"/>
          </p:nvPr>
        </p:nvSpPr>
        <p:spPr/>
        <p:txBody>
          <a:bodyPr/>
          <a:lstStyle/>
          <a:p>
            <a:fld id="{FCEE2C88-6C8F-484D-AF69-578F576B1F44}" type="slidenum">
              <a:rPr lang="en-US" smtClean="0"/>
              <a:pPr/>
              <a:t>6</a:t>
            </a:fld>
            <a:endParaRPr lang="en-US" dirty="0"/>
          </a:p>
        </p:txBody>
      </p:sp>
      <p:pic>
        <p:nvPicPr>
          <p:cNvPr id="2052" name="Picture 4" descr="Latinos: COVID-19 Disrupts Finances, Daily Life, Mental Health | Salud  America">
            <a:extLst>
              <a:ext uri="{FF2B5EF4-FFF2-40B4-BE49-F238E27FC236}">
                <a16:creationId xmlns:a16="http://schemas.microsoft.com/office/drawing/2014/main" id="{939ECD1D-A3FC-47EF-856A-339D9F2137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543969"/>
            <a:ext cx="5181600" cy="29146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alth Concerns From COVID-19 Much Higher Among Hispanics and Blacks Than  Whites | Pew Research Center">
            <a:extLst>
              <a:ext uri="{FF2B5EF4-FFF2-40B4-BE49-F238E27FC236}">
                <a16:creationId xmlns:a16="http://schemas.microsoft.com/office/drawing/2014/main" id="{2F2410C3-8F77-4A5F-87E3-11F7FC52B14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04935" y="1825625"/>
            <a:ext cx="411613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4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283D-431B-440C-9953-2549F8539179}"/>
              </a:ext>
            </a:extLst>
          </p:cNvPr>
          <p:cNvSpPr>
            <a:spLocks noGrp="1"/>
          </p:cNvSpPr>
          <p:nvPr>
            <p:ph type="ctrTitle"/>
          </p:nvPr>
        </p:nvSpPr>
        <p:spPr/>
        <p:txBody>
          <a:bodyPr>
            <a:normAutofit fontScale="90000"/>
          </a:bodyPr>
          <a:lstStyle/>
          <a:p>
            <a:r>
              <a:rPr lang="en-US" dirty="0"/>
              <a:t>How have you seen this play out in your communities? </a:t>
            </a:r>
          </a:p>
        </p:txBody>
      </p:sp>
      <p:sp>
        <p:nvSpPr>
          <p:cNvPr id="3" name="Subtitle 2">
            <a:extLst>
              <a:ext uri="{FF2B5EF4-FFF2-40B4-BE49-F238E27FC236}">
                <a16:creationId xmlns:a16="http://schemas.microsoft.com/office/drawing/2014/main" id="{A93AE2DB-19D3-4C60-AD81-31C0C8819F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549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5608" y="676339"/>
            <a:ext cx="6089716" cy="523220"/>
          </a:xfrm>
          <a:prstGeom prst="rect">
            <a:avLst/>
          </a:prstGeom>
          <a:noFill/>
        </p:spPr>
        <p:txBody>
          <a:bodyPr wrap="square" rtlCol="0">
            <a:spAutoFit/>
          </a:bodyPr>
          <a:lstStyle/>
          <a:p>
            <a:r>
              <a:rPr lang="en-US" sz="2800" dirty="0">
                <a:solidFill>
                  <a:schemeClr val="accent2">
                    <a:lumMod val="75000"/>
                  </a:schemeClr>
                </a:solidFill>
                <a:latin typeface="Agency FB" panose="020B0503020202020204" pitchFamily="34" charset="0"/>
              </a:rPr>
              <a:t>Ambiguity Loss of Space and Place</a:t>
            </a:r>
          </a:p>
        </p:txBody>
      </p:sp>
      <p:cxnSp>
        <p:nvCxnSpPr>
          <p:cNvPr id="11" name="Straight Connector 10"/>
          <p:cNvCxnSpPr/>
          <p:nvPr/>
        </p:nvCxnSpPr>
        <p:spPr>
          <a:xfrm flipV="1">
            <a:off x="565608" y="1374278"/>
            <a:ext cx="5794552" cy="312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4884" y="2049545"/>
            <a:ext cx="6096000" cy="3090205"/>
          </a:xfrm>
          <a:prstGeom prst="rect">
            <a:avLst/>
          </a:prstGeom>
        </p:spPr>
        <p:txBody>
          <a:bodyPr>
            <a:spAutoFit/>
          </a:bodyPr>
          <a:lstStyle/>
          <a:p>
            <a:pPr marL="285750" indent="-285750">
              <a:lnSpc>
                <a:spcPct val="110000"/>
              </a:lnSpc>
              <a:buFont typeface="Arial" panose="020B0604020202020204" pitchFamily="34" charset="0"/>
              <a:buChar char="•"/>
            </a:pPr>
            <a:r>
              <a:rPr lang="en-US" sz="2000" dirty="0">
                <a:solidFill>
                  <a:schemeClr val="accent2">
                    <a:lumMod val="75000"/>
                  </a:schemeClr>
                </a:solidFill>
              </a:rPr>
              <a:t>Ambiguous Loss is a problem psychologically when there are feelings of hopelessness that lead to:</a:t>
            </a:r>
          </a:p>
          <a:p>
            <a:pPr marL="742950" lvl="1" indent="-285750">
              <a:lnSpc>
                <a:spcPct val="110000"/>
              </a:lnSpc>
              <a:buFont typeface="Arial" panose="020B0604020202020204" pitchFamily="34" charset="0"/>
              <a:buChar char="•"/>
            </a:pPr>
            <a:r>
              <a:rPr lang="en-US" sz="2000" dirty="0">
                <a:solidFill>
                  <a:schemeClr val="accent2">
                    <a:lumMod val="75000"/>
                  </a:schemeClr>
                </a:solidFill>
              </a:rPr>
              <a:t>Depression </a:t>
            </a:r>
          </a:p>
          <a:p>
            <a:pPr marL="742950" lvl="1" indent="-285750">
              <a:lnSpc>
                <a:spcPct val="110000"/>
              </a:lnSpc>
              <a:buFont typeface="Arial" panose="020B0604020202020204" pitchFamily="34" charset="0"/>
              <a:buChar char="•"/>
            </a:pPr>
            <a:r>
              <a:rPr lang="en-US" sz="2000" dirty="0">
                <a:solidFill>
                  <a:schemeClr val="accent2">
                    <a:lumMod val="75000"/>
                  </a:schemeClr>
                </a:solidFill>
              </a:rPr>
              <a:t>Passivity </a:t>
            </a:r>
          </a:p>
          <a:p>
            <a:pPr marL="742950" lvl="1" indent="-285750">
              <a:lnSpc>
                <a:spcPct val="110000"/>
              </a:lnSpc>
              <a:buFont typeface="Arial" panose="020B0604020202020204" pitchFamily="34" charset="0"/>
              <a:buChar char="•"/>
            </a:pPr>
            <a:r>
              <a:rPr lang="en-US" sz="2000" dirty="0">
                <a:solidFill>
                  <a:schemeClr val="accent2">
                    <a:lumMod val="75000"/>
                  </a:schemeClr>
                </a:solidFill>
              </a:rPr>
              <a:t>Feelings of Ambivalence causing </a:t>
            </a:r>
          </a:p>
          <a:p>
            <a:pPr marL="742950" lvl="1" indent="-285750">
              <a:lnSpc>
                <a:spcPct val="110000"/>
              </a:lnSpc>
              <a:buFont typeface="Arial" panose="020B0604020202020204" pitchFamily="34" charset="0"/>
              <a:buChar char="•"/>
            </a:pPr>
            <a:r>
              <a:rPr lang="en-US" sz="2000" dirty="0">
                <a:solidFill>
                  <a:schemeClr val="accent2">
                    <a:lumMod val="75000"/>
                  </a:schemeClr>
                </a:solidFill>
              </a:rPr>
              <a:t>Guilt</a:t>
            </a:r>
          </a:p>
          <a:p>
            <a:pPr marL="742950" lvl="1" indent="-285750">
              <a:lnSpc>
                <a:spcPct val="110000"/>
              </a:lnSpc>
              <a:buFont typeface="Arial" panose="020B0604020202020204" pitchFamily="34" charset="0"/>
              <a:buChar char="•"/>
            </a:pPr>
            <a:r>
              <a:rPr lang="en-US" sz="2000" dirty="0">
                <a:solidFill>
                  <a:schemeClr val="accent2">
                    <a:lumMod val="75000"/>
                  </a:schemeClr>
                </a:solidFill>
              </a:rPr>
              <a:t>Anxiety</a:t>
            </a:r>
          </a:p>
          <a:p>
            <a:pPr marL="742950" lvl="1" indent="-285750">
              <a:lnSpc>
                <a:spcPct val="110000"/>
              </a:lnSpc>
              <a:buFont typeface="Arial" panose="020B0604020202020204" pitchFamily="34" charset="0"/>
              <a:buChar char="•"/>
            </a:pPr>
            <a:r>
              <a:rPr lang="en-US" sz="2000" dirty="0">
                <a:solidFill>
                  <a:schemeClr val="accent2">
                    <a:lumMod val="75000"/>
                  </a:schemeClr>
                </a:solidFill>
              </a:rPr>
              <a:t>Immobilization</a:t>
            </a:r>
            <a:br>
              <a:rPr lang="en-US" sz="1700" dirty="0">
                <a:solidFill>
                  <a:schemeClr val="accent2">
                    <a:lumMod val="75000"/>
                  </a:schemeClr>
                </a:solidFill>
              </a:rPr>
            </a:br>
            <a:endParaRPr lang="en-US" dirty="0">
              <a:solidFill>
                <a:schemeClr val="accent2">
                  <a:lumMod val="75000"/>
                </a:schemeClr>
              </a:solidFill>
            </a:endParaRPr>
          </a:p>
        </p:txBody>
      </p:sp>
      <p:pic>
        <p:nvPicPr>
          <p:cNvPr id="19" name="Picture 18"/>
          <p:cNvPicPr>
            <a:picLocks noChangeAspect="1"/>
          </p:cNvPicPr>
          <p:nvPr/>
        </p:nvPicPr>
        <p:blipFill>
          <a:blip r:embed="rId3"/>
          <a:stretch>
            <a:fillRect/>
          </a:stretch>
        </p:blipFill>
        <p:spPr>
          <a:xfrm>
            <a:off x="6360160" y="0"/>
            <a:ext cx="5822806" cy="6858000"/>
          </a:xfrm>
          <a:prstGeom prst="rect">
            <a:avLst/>
          </a:prstGeom>
        </p:spPr>
      </p:pic>
    </p:spTree>
    <p:extLst>
      <p:ext uri="{BB962C8B-B14F-4D97-AF65-F5344CB8AC3E}">
        <p14:creationId xmlns:p14="http://schemas.microsoft.com/office/powerpoint/2010/main" val="64525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2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E41D9053-478B-4A62-9F4D-7875C3F3FA9C}"/>
              </a:ext>
            </a:extLst>
          </p:cNvPr>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dirty="0">
                <a:solidFill>
                  <a:schemeClr val="tx1"/>
                </a:solidFill>
                <a:latin typeface="+mj-lt"/>
                <a:ea typeface="+mj-ea"/>
                <a:cs typeface="+mj-cs"/>
              </a:rPr>
              <a:t>Loss of Place, Space, and Structure</a:t>
            </a:r>
          </a:p>
        </p:txBody>
      </p:sp>
      <p:sp>
        <p:nvSpPr>
          <p:cNvPr id="7" name="Content Placeholder 6">
            <a:extLst>
              <a:ext uri="{FF2B5EF4-FFF2-40B4-BE49-F238E27FC236}">
                <a16:creationId xmlns:a16="http://schemas.microsoft.com/office/drawing/2014/main" id="{B31AE510-8155-46CC-AED6-D89F77777FD3}"/>
              </a:ext>
            </a:extLst>
          </p:cNvPr>
          <p:cNvSpPr>
            <a:spLocks noGrp="1"/>
          </p:cNvSpPr>
          <p:nvPr>
            <p:ph sz="half" idx="2"/>
          </p:nvPr>
        </p:nvSpPr>
        <p:spPr>
          <a:xfrm>
            <a:off x="804672" y="2121763"/>
            <a:ext cx="5157216" cy="3773010"/>
          </a:xfrm>
        </p:spPr>
        <p:txBody>
          <a:bodyPr vert="horz" lIns="91440" tIns="45720" rIns="91440" bIns="45720" rtlCol="0">
            <a:normAutofit/>
          </a:bodyPr>
          <a:lstStyle/>
          <a:p>
            <a:pPr marL="285750"/>
            <a:r>
              <a:rPr lang="en-US" sz="1700" b="1" i="1" dirty="0"/>
              <a:t>Ambiguous Loss is</a:t>
            </a:r>
            <a:r>
              <a:rPr lang="en-US" sz="1700" dirty="0"/>
              <a:t> an extraordinary stressor - a producer of uncanny anxiety and unending stress that blocks coping and understanding and freezes emotional processes and defies resolution. </a:t>
            </a:r>
          </a:p>
          <a:p>
            <a:pPr marL="285750"/>
            <a:r>
              <a:rPr lang="en-US" sz="1700" b="1" i="1" dirty="0"/>
              <a:t>Ambiguous Loss is</a:t>
            </a:r>
            <a:r>
              <a:rPr lang="en-US" sz="1700" dirty="0"/>
              <a:t> inherently traumatic because the inability to resolve the situation causes pain, confusion, shock, distress, and immobilization </a:t>
            </a:r>
          </a:p>
          <a:p>
            <a:pPr marL="285750"/>
            <a:r>
              <a:rPr lang="en-US" sz="1700" b="1" i="1" dirty="0"/>
              <a:t>Ambiguous Loss is</a:t>
            </a:r>
            <a:r>
              <a:rPr lang="en-US" sz="1700" dirty="0"/>
              <a:t> an uncanny situation of traumatic anxiety produced by a combination of known and the unknown</a:t>
            </a:r>
          </a:p>
          <a:p>
            <a:pPr marL="285750"/>
            <a:r>
              <a:rPr lang="en-US" sz="1700" b="1" i="1" dirty="0"/>
              <a:t>Ambiguous loss can lead</a:t>
            </a:r>
            <a:r>
              <a:rPr lang="en-US" sz="1700" dirty="0"/>
              <a:t> to immobilization and more crises</a:t>
            </a:r>
          </a:p>
          <a:p>
            <a:endParaRPr lang="en-US" sz="1700" dirty="0"/>
          </a:p>
        </p:txBody>
      </p:sp>
      <p:pic>
        <p:nvPicPr>
          <p:cNvPr id="8" name="Content Placeholder 7">
            <a:extLst>
              <a:ext uri="{FF2B5EF4-FFF2-40B4-BE49-F238E27FC236}">
                <a16:creationId xmlns:a16="http://schemas.microsoft.com/office/drawing/2014/main" id="{2A115EC5-3B9D-4B32-8475-3CE8D3622DC7}"/>
              </a:ext>
            </a:extLst>
          </p:cNvPr>
          <p:cNvPicPr>
            <a:picLocks noGrp="1" noChangeAspect="1"/>
          </p:cNvPicPr>
          <p:nvPr>
            <p:ph sz="half" idx="1"/>
          </p:nvPr>
        </p:nvPicPr>
        <p:blipFill rotWithShape="1">
          <a:blip r:embed="rId2"/>
          <a:srcRect l="10943" r="9185"/>
          <a:stretch/>
        </p:blipFill>
        <p:spPr>
          <a:xfrm>
            <a:off x="6969642" y="890038"/>
            <a:ext cx="4736963" cy="4922475"/>
          </a:xfrm>
          <a:prstGeom prst="rect">
            <a:avLst/>
          </a:prstGeom>
        </p:spPr>
      </p:pic>
    </p:spTree>
    <p:extLst>
      <p:ext uri="{BB962C8B-B14F-4D97-AF65-F5344CB8AC3E}">
        <p14:creationId xmlns:p14="http://schemas.microsoft.com/office/powerpoint/2010/main" val="37969688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243841"/>
      </a:dk2>
      <a:lt2>
        <a:srgbClr val="E2E8E6"/>
      </a:lt2>
      <a:accent1>
        <a:srgbClr val="B13B63"/>
      </a:accent1>
      <a:accent2>
        <a:srgbClr val="C34DA6"/>
      </a:accent2>
      <a:accent3>
        <a:srgbClr val="C3564D"/>
      </a:accent3>
      <a:accent4>
        <a:srgbClr val="3BB13B"/>
      </a:accent4>
      <a:accent5>
        <a:srgbClr val="48B777"/>
      </a:accent5>
      <a:accent6>
        <a:srgbClr val="3BB19E"/>
      </a:accent6>
      <a:hlink>
        <a:srgbClr val="31947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4228</Words>
  <Application>Microsoft Office PowerPoint</Application>
  <PresentationFormat>Widescreen</PresentationFormat>
  <Paragraphs>342</Paragraphs>
  <Slides>37</Slides>
  <Notes>26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37</vt:i4>
      </vt:variant>
    </vt:vector>
  </HeadingPairs>
  <TitlesOfParts>
    <vt:vector size="52" baseType="lpstr">
      <vt:lpstr>Agency FB</vt:lpstr>
      <vt:lpstr>Arial</vt:lpstr>
      <vt:lpstr>Avenir Next LT Pro</vt:lpstr>
      <vt:lpstr>Calibri</vt:lpstr>
      <vt:lpstr>Calibri Light</vt:lpstr>
      <vt:lpstr>Lato Light</vt:lpstr>
      <vt:lpstr>Lato Regular</vt:lpstr>
      <vt:lpstr>Raleway Light</vt:lpstr>
      <vt:lpstr>Wingdings</vt:lpstr>
      <vt:lpstr>AccentBoxVTI</vt:lpstr>
      <vt:lpstr>Office Theme</vt:lpstr>
      <vt:lpstr>1_Office Theme</vt:lpstr>
      <vt:lpstr>Default Theme</vt:lpstr>
      <vt:lpstr>Office Theme</vt:lpstr>
      <vt:lpstr>Office Theme</vt:lpstr>
      <vt:lpstr>Re-Frame, Re-Focus &amp;  Re-Tool for Resiliency</vt:lpstr>
      <vt:lpstr>At the heart of successful human navigation is a capacity to record the past, attend the present, and imagine the future - At a time of social change and ecological disruption, the possibility of this reengagement with our surroundings seems incredibly important. </vt:lpstr>
      <vt:lpstr>Stress during the Covid pandemic are multiplied by church concerns and can manifest in the following:</vt:lpstr>
      <vt:lpstr>PowerPoint Presentation</vt:lpstr>
      <vt:lpstr>Eco-System of Your Context</vt:lpstr>
      <vt:lpstr>Statistical realities </vt:lpstr>
      <vt:lpstr>How have you seen this play out in your communities? </vt:lpstr>
      <vt:lpstr>PowerPoint Presentation</vt:lpstr>
      <vt:lpstr>Loss of Place, Space, and Structure</vt:lpstr>
      <vt:lpstr>Biopsychosocial &amp; Spiritual Experience We Are Facing </vt:lpstr>
      <vt:lpstr>Stress Awareness: Identify 5 </vt:lpstr>
      <vt:lpstr>People who may respond more strongly to the stress of a crisis include: Children &amp; Teens</vt:lpstr>
      <vt:lpstr>Scripture Speaks to Our State of Being</vt:lpstr>
      <vt:lpstr> Concerns over our current state of being has elevated Disquieted Souls – It’s about Spiritual Condition </vt:lpstr>
      <vt:lpstr>PowerPoint Presentation</vt:lpstr>
      <vt:lpstr>Continuum of Mental Health Well-Being Let Go of Binary Thinking</vt:lpstr>
      <vt:lpstr>Coping with stress in a healthy way will make you, the people you care about, and your community stronger.</vt:lpstr>
      <vt:lpstr>Psalm 42 “Why are you cast down, O my soul, and why are you disputed within me? Hope in God; for I shall again praise him, my help and my God </vt:lpstr>
      <vt:lpstr>Clergy Well-Being &amp; Covid</vt:lpstr>
      <vt:lpstr>Contributing Factor to Clergy Poor Mental Health</vt:lpstr>
      <vt:lpstr>Stages of Burnout</vt:lpstr>
      <vt:lpstr>Why We Are Overwhelmed</vt:lpstr>
      <vt:lpstr>Responding/Coping with Being Overwhelmed</vt:lpstr>
      <vt:lpstr>5 Things You Should Know About Stress  Confidential National Suicide Prevention Lifeline at 1-800-273-TALK (8255), available 24 hours a day, 7 days a week</vt:lpstr>
      <vt:lpstr>Key Signs of Depression</vt:lpstr>
      <vt:lpstr>PowerPoint Presentation</vt:lpstr>
      <vt:lpstr>PowerPoint Presentation</vt:lpstr>
      <vt:lpstr>Spiritual Depression, Covid &amp; Clergy Well-Being</vt:lpstr>
      <vt:lpstr>Deeper Responding – Beneath the Surface</vt:lpstr>
      <vt:lpstr>Improve Your Sense of Control and Ability to Endure </vt:lpstr>
      <vt:lpstr> Resilience </vt:lpstr>
      <vt:lpstr>Theological Touchstones or Values for Spiritual and Emotional Wayfinding for  Re-Framing &amp; Re-Focusing</vt:lpstr>
      <vt:lpstr>Strategies for Self-Care: Intentionality</vt:lpstr>
      <vt:lpstr>Responses for Clergy &amp; From Congregations </vt:lpstr>
      <vt:lpstr>Hope is the Foundation to Our Future Story</vt:lpstr>
      <vt:lpstr>How Are You Seeing?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Body Keeps the Score</dc:title>
  <dc:creator>Chris Brady</dc:creator>
  <cp:lastModifiedBy>Chris Brady</cp:lastModifiedBy>
  <cp:revision>23</cp:revision>
  <dcterms:created xsi:type="dcterms:W3CDTF">2020-07-28T12:22:09Z</dcterms:created>
  <dcterms:modified xsi:type="dcterms:W3CDTF">2021-11-29T13:10:40Z</dcterms:modified>
</cp:coreProperties>
</file>