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2" r:id="rId2"/>
    <p:sldId id="316" r:id="rId3"/>
    <p:sldId id="323" r:id="rId4"/>
    <p:sldId id="300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51AB"/>
    <a:srgbClr val="5C8202"/>
    <a:srgbClr val="C15803"/>
    <a:srgbClr val="DD2078"/>
    <a:srgbClr val="2766AE"/>
    <a:srgbClr val="17807C"/>
    <a:srgbClr val="D00505"/>
    <a:srgbClr val="178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48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E91D63A-C802-4219-BA56-E140D705CC9C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CD11E104-4E65-447E-873E-7CBF422F1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98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3A12E05-AE34-4DBC-9295-0A7E145153BE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65D807B-49ED-4495-B551-0A29A031A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1" dirty="0"/>
              <a:t>Objectives:</a:t>
            </a:r>
          </a:p>
          <a:p>
            <a:r>
              <a:rPr lang="en-US" dirty="0"/>
              <a:t>Stimulate the development of approaches and techniques that can more rapidly increase the supply of qualified cybersecurity workers</a:t>
            </a:r>
          </a:p>
          <a:p>
            <a:r>
              <a:rPr lang="en-US" dirty="0"/>
              <a:t>Advance programs that reduce the time and cost for obtaining knowledge, skills, and abilities for in-demand work role</a:t>
            </a:r>
          </a:p>
          <a:p>
            <a:r>
              <a:rPr lang="en-US" dirty="0"/>
              <a:t>Engage displaced workers or underemployed individuals who are available and motivated to assume cybersecurity work roles</a:t>
            </a:r>
          </a:p>
          <a:p>
            <a:r>
              <a:rPr lang="en-US" dirty="0"/>
              <a:t>Experiment with the use of apprenticeships and cooperative education programs to provide an immediate workforce that can earn a salary while they learn the necessary skills</a:t>
            </a:r>
          </a:p>
          <a:p>
            <a:r>
              <a:rPr lang="en-US" dirty="0"/>
              <a:t>Promote efforts to identify gaps in cybersecurity skills and raise awareness of training that addresses identified workforce needs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69566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Let’s talk more about what the Workforce Framework is:</a:t>
            </a:r>
          </a:p>
          <a:p>
            <a:pPr marL="173422" indent="-173422">
              <a:buFontTx/>
              <a:buChar char="-"/>
            </a:pPr>
            <a:r>
              <a:rPr lang="en-US" dirty="0"/>
              <a:t>The National Cybersecurity Workforce Framework (Workforce Framework) is a national resource that categorizes, organizes, and describes cybersecurity work. </a:t>
            </a:r>
          </a:p>
          <a:p>
            <a:pPr marL="173422" indent="-173422">
              <a:buFontTx/>
              <a:buChar char="-"/>
            </a:pPr>
            <a:r>
              <a:rPr lang="en-US" dirty="0"/>
              <a:t>It provide educators, students, employers, employees, training providers and policy makers with a national standard for organizing the way we define and talk about cybersecurity work, and what is required to</a:t>
            </a:r>
            <a:r>
              <a:rPr lang="en-US" baseline="0" dirty="0"/>
              <a:t> do that work</a:t>
            </a:r>
            <a:r>
              <a:rPr lang="en-US" dirty="0"/>
              <a:t>.</a:t>
            </a:r>
          </a:p>
          <a:p>
            <a:pPr marL="173422" indent="-173422">
              <a:buFontTx/>
              <a:buChar char="-"/>
            </a:pPr>
            <a:r>
              <a:rPr lang="en-US" dirty="0"/>
              <a:t>It identifies</a:t>
            </a:r>
            <a:r>
              <a:rPr lang="en-US" baseline="0" dirty="0"/>
              <a:t> the tasks (or activities) performed to carry out cybersecurity work across over 30 Specialty Areas, as well as the requisite knowledge skills, and abilities.</a:t>
            </a:r>
          </a:p>
          <a:p>
            <a:pPr marL="173422" indent="-173422">
              <a:buFontTx/>
              <a:buChar char="-"/>
            </a:pPr>
            <a:r>
              <a:rPr lang="en-US" baseline="0" dirty="0"/>
              <a:t>As more organizations align their workforce development efforts the Workforce Framework, our Nation will have a more standardized cybersecurity workforce that more effectively secures our networks.</a:t>
            </a:r>
          </a:p>
          <a:p>
            <a:pPr marL="173422" indent="-173422">
              <a:buFontTx/>
              <a:buChar char="-"/>
            </a:pPr>
            <a:endParaRPr lang="en-US" baseline="0" dirty="0"/>
          </a:p>
          <a:p>
            <a:pPr marL="173422" indent="-173422">
              <a:buFontTx/>
              <a:buChar char="-"/>
            </a:pPr>
            <a:endParaRPr lang="en-US" baseline="0" dirty="0"/>
          </a:p>
          <a:p>
            <a:pPr marL="173422" indent="-173422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4916" fontAlgn="auto">
              <a:spcBef>
                <a:spcPts val="0"/>
              </a:spcBef>
              <a:spcAft>
                <a:spcPts val="0"/>
              </a:spcAft>
              <a:defRPr/>
            </a:pPr>
            <a:fld id="{6379AC5B-2CFA-4ED9-ABEB-8A768F0CAD1E}" type="slidenum">
              <a:rPr lang="en-US" altLang="en-US" sz="1800" kern="0">
                <a:solidFill>
                  <a:sysClr val="windowText" lastClr="000000"/>
                </a:solidFill>
              </a:rPr>
              <a:pPr defTabSz="924916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alt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13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084933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081775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2059474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118250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246034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lide title graphic. Students at a row of computers, Instructor with student, classmates at computer collaborating.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3"/>
            <a:ext cx="121920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NICE logo. National Initiative for Cybersecurit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2" y="849316"/>
            <a:ext cx="6161617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 descr="Click to Edit Master Title Style"/>
          <p:cNvSpPr>
            <a:spLocks noGrp="1"/>
          </p:cNvSpPr>
          <p:nvPr>
            <p:ph type="ctrTitle"/>
          </p:nvPr>
        </p:nvSpPr>
        <p:spPr>
          <a:xfrm>
            <a:off x="2336800" y="5181601"/>
            <a:ext cx="9448800" cy="609600"/>
          </a:xfrm>
        </p:spPr>
        <p:txBody>
          <a:bodyPr>
            <a:normAutofit/>
          </a:bodyPr>
          <a:lstStyle>
            <a:lvl1pPr algn="r">
              <a:defRPr sz="1800" b="1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 descr="click to edit master subtitle style"/>
          <p:cNvSpPr>
            <a:spLocks noGrp="1"/>
          </p:cNvSpPr>
          <p:nvPr>
            <p:ph type="subTitle" idx="1"/>
          </p:nvPr>
        </p:nvSpPr>
        <p:spPr>
          <a:xfrm>
            <a:off x="3251200" y="5791200"/>
            <a:ext cx="8534400" cy="381000"/>
          </a:xfrm>
        </p:spPr>
        <p:txBody>
          <a:bodyPr>
            <a:normAutofit/>
          </a:bodyPr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0769600" y="6324603"/>
            <a:ext cx="1016000" cy="365125"/>
          </a:xfrm>
        </p:spPr>
        <p:txBody>
          <a:bodyPr/>
          <a:lstStyle>
            <a:lvl1pPr algn="r">
              <a:defRPr sz="675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7" name="Footer Placeholder 4" descr="SAFEGUARDING TECHNOLOGY TO PROTECT OUR NATION   |  WWW.CSRC.NIST.GOV/NICE/&#10;"/>
          <p:cNvSpPr>
            <a:spLocks noGrp="1"/>
          </p:cNvSpPr>
          <p:nvPr>
            <p:ph type="ftr" sz="quarter" idx="11"/>
          </p:nvPr>
        </p:nvSpPr>
        <p:spPr>
          <a:xfrm>
            <a:off x="4673600" y="6324603"/>
            <a:ext cx="5994400" cy="365125"/>
          </a:xfrm>
        </p:spPr>
        <p:txBody>
          <a:bodyPr/>
          <a:lstStyle>
            <a:lvl1pPr algn="r"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143003"/>
            <a:ext cx="2743200" cy="4983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3"/>
            <a:ext cx="8026400" cy="4983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B291-60BC-477A-BC77-11DFB8B2C3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60599-0F4A-427E-9310-C36DE826E8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7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8D3A5-D27F-427D-BE1D-34EF59F8F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8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9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22F9-2867-4761-8E71-A5524B6F5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4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5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25671-58BC-424C-8878-D39195C791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3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4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1FD9B-316E-418D-AC32-89D8EB2941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114300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43003"/>
            <a:ext cx="6815667" cy="498316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2362203"/>
            <a:ext cx="4011084" cy="37639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7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6283F-8185-4967-BCED-81396C4154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19202"/>
            <a:ext cx="73152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7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FF64-4C9D-4E50-A392-01E578E31B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 descr="4/4/20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 descr="www.csrc.nist.gov/nice/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Slide Number Placeholder 5" descr="page 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7F247-36CB-487A-B82D-2F9130BCA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Master slide header. Safeguarding technology to protect our nation"/>
          <p:cNvPicPr>
            <a:picLocks noChangeAspect="1"/>
          </p:cNvPicPr>
          <p:nvPr/>
        </p:nvPicPr>
        <p:blipFill>
          <a:blip r:embed="rId12" cstate="print"/>
          <a:srcRect t="43250"/>
          <a:stretch>
            <a:fillRect/>
          </a:stretch>
        </p:blipFill>
        <p:spPr bwMode="auto">
          <a:xfrm>
            <a:off x="2117" y="3"/>
            <a:ext cx="1218988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" descr="nice_sub_pgnumber4.png"/>
          <p:cNvPicPr>
            <a:picLocks noChangeAspect="1"/>
          </p:cNvPicPr>
          <p:nvPr/>
        </p:nvPicPr>
        <p:blipFill>
          <a:blip r:embed="rId13" cstate="print"/>
          <a:srcRect r="36000"/>
          <a:stretch>
            <a:fillRect/>
          </a:stretch>
        </p:blipFill>
        <p:spPr bwMode="auto">
          <a:xfrm>
            <a:off x="10566400" y="6302378"/>
            <a:ext cx="16256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 descr="Click to Edit Master Title Style"/>
          <p:cNvSpPr>
            <a:spLocks noGrp="1"/>
          </p:cNvSpPr>
          <p:nvPr>
            <p:ph type="title"/>
          </p:nvPr>
        </p:nvSpPr>
        <p:spPr bwMode="auto">
          <a:xfrm>
            <a:off x="609600" y="609601"/>
            <a:ext cx="10972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Text Placeholder 2" descr="click to edit master text styles"/>
          <p:cNvSpPr>
            <a:spLocks noGrp="1"/>
          </p:cNvSpPr>
          <p:nvPr>
            <p:ph type="body" idx="1"/>
          </p:nvPr>
        </p:nvSpPr>
        <p:spPr bwMode="auto">
          <a:xfrm>
            <a:off x="609600" y="1447800"/>
            <a:ext cx="109728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 descr="4/4/2011"/>
          <p:cNvSpPr>
            <a:spLocks noGrp="1"/>
          </p:cNvSpPr>
          <p:nvPr>
            <p:ph type="dt" sz="half" idx="2"/>
          </p:nvPr>
        </p:nvSpPr>
        <p:spPr>
          <a:xfrm>
            <a:off x="9347200" y="6324603"/>
            <a:ext cx="162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675">
                <a:solidFill>
                  <a:srgbClr val="0070C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 descr="www.csrc.nist.gov/nice/"/>
          <p:cNvSpPr>
            <a:spLocks noGrp="1"/>
          </p:cNvSpPr>
          <p:nvPr>
            <p:ph type="ftr" sz="quarter" idx="3"/>
          </p:nvPr>
        </p:nvSpPr>
        <p:spPr>
          <a:xfrm>
            <a:off x="3251200" y="6324603"/>
            <a:ext cx="599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675">
                <a:solidFill>
                  <a:srgbClr val="0070C0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</a:p>
        </p:txBody>
      </p:sp>
      <p:sp>
        <p:nvSpPr>
          <p:cNvPr id="6" name="Slide Number Placeholder 5" descr="page number"/>
          <p:cNvSpPr>
            <a:spLocks noGrp="1"/>
          </p:cNvSpPr>
          <p:nvPr>
            <p:ph type="sldNum" sz="quarter" idx="4"/>
          </p:nvPr>
        </p:nvSpPr>
        <p:spPr>
          <a:xfrm>
            <a:off x="11277600" y="6324603"/>
            <a:ext cx="71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C9BE3A-F3E5-49E6-9172-E7B09C4FBB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196346"/>
            <a:ext cx="960582" cy="6616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4F8AB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F8ABE"/>
          </a:solidFill>
          <a:latin typeface="Calibri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o.usa.gov/xnXsh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315" y="5181601"/>
            <a:ext cx="10317285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National Initiative for Cybersecurity Education (NICE)</a:t>
            </a:r>
            <a:br>
              <a:rPr lang="en-US" dirty="0"/>
            </a:br>
            <a:r>
              <a:rPr lang="en-US" dirty="0"/>
              <a:t>NICE K-12 Cybersecurity Education Conference</a:t>
            </a:r>
            <a:br>
              <a:rPr lang="en-US" dirty="0"/>
            </a:br>
            <a:r>
              <a:rPr lang="en-US" dirty="0"/>
              <a:t>December 5, 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3625" y="6129897"/>
            <a:ext cx="8211976" cy="381000"/>
          </a:xfrm>
        </p:spPr>
        <p:txBody>
          <a:bodyPr>
            <a:no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Bill Newhouse, Deputy Director of NICE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Applied Cybersecurity Division, Information Technology Laboratory, National Institute of Standards and Technology (NIST)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46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901" y="474465"/>
            <a:ext cx="6172200" cy="536972"/>
          </a:xfrm>
        </p:spPr>
        <p:txBody>
          <a:bodyPr/>
          <a:lstStyle/>
          <a:p>
            <a:pPr algn="ctr"/>
            <a:r>
              <a:rPr lang="en-US" dirty="0"/>
              <a:t>Analyze </a:t>
            </a:r>
            <a:r>
              <a:rPr lang="en-US" sz="1800" dirty="0"/>
              <a:t>(5 Specialty Areas, 7 Work Roles)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26283"/>
              </p:ext>
            </p:extLst>
          </p:nvPr>
        </p:nvGraphicFramePr>
        <p:xfrm>
          <a:off x="1828799" y="1011438"/>
          <a:ext cx="9274630" cy="5156098"/>
        </p:xfrm>
        <a:graphic>
          <a:graphicData uri="http://schemas.openxmlformats.org/drawingml/2006/table">
            <a:tbl>
              <a:tblPr/>
              <a:tblGrid>
                <a:gridCol w="258524">
                  <a:extLst>
                    <a:ext uri="{9D8B030D-6E8A-4147-A177-3AD203B41FA5}">
                      <a16:colId xmlns:a16="http://schemas.microsoft.com/office/drawing/2014/main" val="3027699539"/>
                    </a:ext>
                  </a:extLst>
                </a:gridCol>
                <a:gridCol w="1181834">
                  <a:extLst>
                    <a:ext uri="{9D8B030D-6E8A-4147-A177-3AD203B41FA5}">
                      <a16:colId xmlns:a16="http://schemas.microsoft.com/office/drawing/2014/main" val="2870143183"/>
                    </a:ext>
                  </a:extLst>
                </a:gridCol>
                <a:gridCol w="2825326">
                  <a:extLst>
                    <a:ext uri="{9D8B030D-6E8A-4147-A177-3AD203B41FA5}">
                      <a16:colId xmlns:a16="http://schemas.microsoft.com/office/drawing/2014/main" val="4031063332"/>
                    </a:ext>
                  </a:extLst>
                </a:gridCol>
                <a:gridCol w="4750422">
                  <a:extLst>
                    <a:ext uri="{9D8B030D-6E8A-4147-A177-3AD203B41FA5}">
                      <a16:colId xmlns:a16="http://schemas.microsoft.com/office/drawing/2014/main" val="3140029365"/>
                    </a:ext>
                  </a:extLst>
                </a:gridCol>
                <a:gridCol w="258524">
                  <a:extLst>
                    <a:ext uri="{9D8B030D-6E8A-4147-A177-3AD203B41FA5}">
                      <a16:colId xmlns:a16="http://schemas.microsoft.com/office/drawing/2014/main" val="301907802"/>
                    </a:ext>
                  </a:extLst>
                </a:gridCol>
              </a:tblGrid>
              <a:tr h="2660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829483"/>
                  </a:ext>
                </a:extLst>
              </a:tr>
              <a:tr h="4873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580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Specialty Area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Work Role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881649"/>
                  </a:ext>
                </a:extLst>
              </a:tr>
              <a:tr h="54535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Analyze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580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Threat Analysis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Threat/Warning Analyst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601767"/>
                  </a:ext>
                </a:extLst>
              </a:tr>
              <a:tr h="30592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Exploitation Analysis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Exploitation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16984"/>
                  </a:ext>
                </a:extLst>
              </a:tr>
              <a:tr h="2660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686193"/>
                  </a:ext>
                </a:extLst>
              </a:tr>
              <a:tr h="10774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All-Source Analysis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All-Source Analyst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064153"/>
                  </a:ext>
                </a:extLst>
              </a:tr>
              <a:tr h="5320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Mission Assessment Specialist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969168"/>
                  </a:ext>
                </a:extLst>
              </a:tr>
              <a:tr h="54535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Developer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285737"/>
                  </a:ext>
                </a:extLst>
              </a:tr>
              <a:tr h="31923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Target Network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762385"/>
                  </a:ext>
                </a:extLst>
              </a:tr>
              <a:tr h="54535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Language Analysis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Multi-Disciplined Language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353945"/>
                  </a:ext>
                </a:extLst>
              </a:tr>
              <a:tr h="2660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127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155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901" y="556339"/>
            <a:ext cx="6172200" cy="536972"/>
          </a:xfrm>
        </p:spPr>
        <p:txBody>
          <a:bodyPr/>
          <a:lstStyle/>
          <a:p>
            <a:pPr algn="ctr"/>
            <a:r>
              <a:rPr lang="en-US" dirty="0"/>
              <a:t>Operate and Collect </a:t>
            </a:r>
            <a:r>
              <a:rPr lang="en-US" sz="1800" dirty="0"/>
              <a:t>(3 Specialty Areas, 6 Work Roles)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013097"/>
              </p:ext>
            </p:extLst>
          </p:nvPr>
        </p:nvGraphicFramePr>
        <p:xfrm>
          <a:off x="2360646" y="1093311"/>
          <a:ext cx="8509518" cy="5354141"/>
        </p:xfrm>
        <a:graphic>
          <a:graphicData uri="http://schemas.openxmlformats.org/drawingml/2006/table">
            <a:tbl>
              <a:tblPr/>
              <a:tblGrid>
                <a:gridCol w="237198">
                  <a:extLst>
                    <a:ext uri="{9D8B030D-6E8A-4147-A177-3AD203B41FA5}">
                      <a16:colId xmlns:a16="http://schemas.microsoft.com/office/drawing/2014/main" val="613358969"/>
                    </a:ext>
                  </a:extLst>
                </a:gridCol>
                <a:gridCol w="1084339">
                  <a:extLst>
                    <a:ext uri="{9D8B030D-6E8A-4147-A177-3AD203B41FA5}">
                      <a16:colId xmlns:a16="http://schemas.microsoft.com/office/drawing/2014/main" val="3532855395"/>
                    </a:ext>
                  </a:extLst>
                </a:gridCol>
                <a:gridCol w="2592249">
                  <a:extLst>
                    <a:ext uri="{9D8B030D-6E8A-4147-A177-3AD203B41FA5}">
                      <a16:colId xmlns:a16="http://schemas.microsoft.com/office/drawing/2014/main" val="977597883"/>
                    </a:ext>
                  </a:extLst>
                </a:gridCol>
                <a:gridCol w="4358534">
                  <a:extLst>
                    <a:ext uri="{9D8B030D-6E8A-4147-A177-3AD203B41FA5}">
                      <a16:colId xmlns:a16="http://schemas.microsoft.com/office/drawing/2014/main" val="973954705"/>
                    </a:ext>
                  </a:extLst>
                </a:gridCol>
                <a:gridCol w="237198">
                  <a:extLst>
                    <a:ext uri="{9D8B030D-6E8A-4147-A177-3AD203B41FA5}">
                      <a16:colId xmlns:a16="http://schemas.microsoft.com/office/drawing/2014/main" val="288501753"/>
                    </a:ext>
                  </a:extLst>
                </a:gridCol>
              </a:tblGrid>
              <a:tr h="36554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907425"/>
                  </a:ext>
                </a:extLst>
              </a:tr>
              <a:tr h="65684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82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Specialty Area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Work Role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469751"/>
                  </a:ext>
                </a:extLst>
              </a:tr>
              <a:tr h="4569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Collect and Operate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820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Collection Operations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Source-Collection Manager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779718"/>
                  </a:ext>
                </a:extLst>
              </a:tr>
              <a:tr h="42038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Source-Collection Requirements Manager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45035"/>
                  </a:ext>
                </a:extLst>
              </a:tr>
              <a:tr h="74937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Operational Planning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Intel Planner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818"/>
                  </a:ext>
                </a:extLst>
              </a:tr>
              <a:tr h="74937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Ops Planner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98998"/>
                  </a:ext>
                </a:extLst>
              </a:tr>
              <a:tr h="84076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Partner Integration Planner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444497"/>
                  </a:ext>
                </a:extLst>
              </a:tr>
              <a:tr h="74937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Operations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Operator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015096"/>
                  </a:ext>
                </a:extLst>
              </a:tr>
              <a:tr h="36554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324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620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1046" y="658976"/>
            <a:ext cx="6172200" cy="536972"/>
          </a:xfrm>
        </p:spPr>
        <p:txBody>
          <a:bodyPr/>
          <a:lstStyle/>
          <a:p>
            <a:pPr algn="ctr"/>
            <a:r>
              <a:rPr lang="en-US" dirty="0"/>
              <a:t>Investigate </a:t>
            </a:r>
            <a:r>
              <a:rPr lang="en-US" sz="1800" dirty="0"/>
              <a:t>(2 Specialty Areas, 3 Work Roles)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83087"/>
              </p:ext>
            </p:extLst>
          </p:nvPr>
        </p:nvGraphicFramePr>
        <p:xfrm>
          <a:off x="1987420" y="1195949"/>
          <a:ext cx="9013372" cy="5128655"/>
        </p:xfrm>
        <a:graphic>
          <a:graphicData uri="http://schemas.openxmlformats.org/drawingml/2006/table">
            <a:tbl>
              <a:tblPr/>
              <a:tblGrid>
                <a:gridCol w="251242">
                  <a:extLst>
                    <a:ext uri="{9D8B030D-6E8A-4147-A177-3AD203B41FA5}">
                      <a16:colId xmlns:a16="http://schemas.microsoft.com/office/drawing/2014/main" val="3465070409"/>
                    </a:ext>
                  </a:extLst>
                </a:gridCol>
                <a:gridCol w="1148542">
                  <a:extLst>
                    <a:ext uri="{9D8B030D-6E8A-4147-A177-3AD203B41FA5}">
                      <a16:colId xmlns:a16="http://schemas.microsoft.com/office/drawing/2014/main" val="1627590029"/>
                    </a:ext>
                  </a:extLst>
                </a:gridCol>
                <a:gridCol w="2745738">
                  <a:extLst>
                    <a:ext uri="{9D8B030D-6E8A-4147-A177-3AD203B41FA5}">
                      <a16:colId xmlns:a16="http://schemas.microsoft.com/office/drawing/2014/main" val="270791824"/>
                    </a:ext>
                  </a:extLst>
                </a:gridCol>
                <a:gridCol w="4616608">
                  <a:extLst>
                    <a:ext uri="{9D8B030D-6E8A-4147-A177-3AD203B41FA5}">
                      <a16:colId xmlns:a16="http://schemas.microsoft.com/office/drawing/2014/main" val="88041544"/>
                    </a:ext>
                  </a:extLst>
                </a:gridCol>
                <a:gridCol w="251242">
                  <a:extLst>
                    <a:ext uri="{9D8B030D-6E8A-4147-A177-3AD203B41FA5}">
                      <a16:colId xmlns:a16="http://schemas.microsoft.com/office/drawing/2014/main" val="1376041283"/>
                    </a:ext>
                  </a:extLst>
                </a:gridCol>
              </a:tblGrid>
              <a:tr h="53064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453"/>
                  </a:ext>
                </a:extLst>
              </a:tr>
              <a:tr h="88348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51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Specialty Area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Work Role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67607"/>
                  </a:ext>
                </a:extLst>
              </a:tr>
              <a:tr h="10612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Investigate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51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Investigation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Crime Investigator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748647"/>
                  </a:ext>
                </a:extLst>
              </a:tr>
              <a:tr h="10612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Digital Forensics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Law Enforcement/Counterintelligence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Forensics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127558"/>
                  </a:ext>
                </a:extLst>
              </a:tr>
              <a:tr h="10612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Defense Forensics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712932"/>
                  </a:ext>
                </a:extLst>
              </a:tr>
              <a:tr h="53064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983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45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con-NISTNICEGoal1_Accelerate_RGB_010416.jpg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2" b="-2792"/>
          <a:stretch>
            <a:fillRect/>
          </a:stretch>
        </p:blipFill>
        <p:spPr>
          <a:xfrm>
            <a:off x="759376" y="885651"/>
            <a:ext cx="938628" cy="105189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47564" y="6065985"/>
            <a:ext cx="711200" cy="365125"/>
          </a:xfrm>
        </p:spPr>
        <p:txBody>
          <a:bodyPr/>
          <a:lstStyle/>
          <a:p>
            <a:pPr>
              <a:defRPr/>
            </a:pPr>
            <a:fld id="{8D28D3A5-D27F-427D-BE1D-34EF59F8F6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8" name="Content Placeholder 5" descr="Icon-NISTNICEGoal2_Nuture_RGB_010416.jpg"/>
          <p:cNvPicPr>
            <a:picLocks noGrp="1" noChangeAspect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2" b="-2792"/>
          <a:stretch>
            <a:fillRect/>
          </a:stretch>
        </p:blipFill>
        <p:spPr>
          <a:xfrm>
            <a:off x="756945" y="2538367"/>
            <a:ext cx="941059" cy="1054623"/>
          </a:xfrm>
        </p:spPr>
      </p:pic>
      <p:sp>
        <p:nvSpPr>
          <p:cNvPr id="10" name="TextBox 9"/>
          <p:cNvSpPr txBox="1"/>
          <p:nvPr/>
        </p:nvSpPr>
        <p:spPr>
          <a:xfrm>
            <a:off x="1915058" y="729673"/>
            <a:ext cx="92886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</a:rPr>
              <a:t>Accelerate Learning and Skills Development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662A0E"/>
                </a:solidFill>
                <a:latin typeface="+mn-lt"/>
              </a:rPr>
              <a:t>Inspire a sense of urgency in both the public and private sectors to address the shortage of skilled cybersecurity workers</a:t>
            </a:r>
          </a:p>
          <a:p>
            <a:endParaRPr lang="en-US" sz="2400" i="1" dirty="0">
              <a:solidFill>
                <a:srgbClr val="662A0E"/>
              </a:solidFill>
              <a:latin typeface="+mn-lt"/>
            </a:endParaRPr>
          </a:p>
          <a:p>
            <a:r>
              <a:rPr lang="en-US" sz="2400" dirty="0">
                <a:latin typeface="+mn-lt"/>
              </a:rPr>
              <a:t>Nurture A Diverse Learning Community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662A0E"/>
                </a:solidFill>
                <a:latin typeface="+mn-lt"/>
              </a:rPr>
              <a:t>Strengthen education and training across the ecosystem to emphasize learning, measure outcomes, and diversify the cybersecurity workforce</a:t>
            </a:r>
          </a:p>
          <a:p>
            <a:endParaRPr lang="en-US" sz="2400" i="1" dirty="0">
              <a:solidFill>
                <a:srgbClr val="662A0E"/>
              </a:solidFill>
              <a:latin typeface="+mn-lt"/>
            </a:endParaRPr>
          </a:p>
          <a:p>
            <a:r>
              <a:rPr lang="en-US" sz="2400" dirty="0">
                <a:latin typeface="+mn-lt"/>
              </a:rPr>
              <a:t>Guide Career Development &amp; Workforce Planning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662A0E"/>
                </a:solidFill>
                <a:latin typeface="+mn-lt"/>
              </a:rPr>
              <a:t>Support employers to address market demands and enhance recruitment, hiring, development, and retention of cybersecurity talent</a:t>
            </a:r>
            <a:endParaRPr lang="en-US" sz="2400" dirty="0">
              <a:latin typeface="+mn-lt"/>
            </a:endParaRPr>
          </a:p>
        </p:txBody>
      </p:sp>
      <p:pic>
        <p:nvPicPr>
          <p:cNvPr id="11" name="Content Placeholder 5" descr="Icon-NISTNICEGoal3_Guide_RGB_01041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2" b="-2792"/>
          <a:stretch>
            <a:fillRect/>
          </a:stretch>
        </p:blipFill>
        <p:spPr bwMode="auto">
          <a:xfrm>
            <a:off x="759375" y="4193809"/>
            <a:ext cx="938629" cy="105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3891" y="87155"/>
            <a:ext cx="4955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NICE Strategic Goals</a:t>
            </a:r>
            <a:endParaRPr lang="en-US" sz="15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8545" y="6065985"/>
            <a:ext cx="6844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https://nist.gov/nice</a:t>
            </a:r>
          </a:p>
        </p:txBody>
      </p:sp>
      <p:sp>
        <p:nvSpPr>
          <p:cNvPr id="13" name="Slide Number Placeholder 4"/>
          <p:cNvSpPr txBox="1">
            <a:spLocks/>
          </p:cNvSpPr>
          <p:nvPr/>
        </p:nvSpPr>
        <p:spPr>
          <a:xfrm>
            <a:off x="11277600" y="6324603"/>
            <a:ext cx="71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8D28D3A5-D27F-427D-BE1D-34EF59F8F6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6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1FD9B-316E-418D-AC32-89D8EB29418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1094" y="774440"/>
            <a:ext cx="1036631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Support employers to address market demands and enhance recruitment, hiring, development, and retention of cybersecurity talent</a:t>
            </a:r>
          </a:p>
          <a:p>
            <a:endParaRPr lang="en-US" sz="1600" dirty="0"/>
          </a:p>
          <a:p>
            <a:r>
              <a:rPr lang="en-US" sz="1600" dirty="0"/>
              <a:t>Objectives:</a:t>
            </a:r>
          </a:p>
          <a:p>
            <a:endParaRPr lang="en-US" sz="1600" dirty="0"/>
          </a:p>
          <a:p>
            <a:pPr lvl="1"/>
            <a:r>
              <a:rPr lang="en-US" sz="1600" dirty="0"/>
              <a:t>3.1 Identify and analyze data sources that support projecting present and future demand and supply of qualified cybersecurity workers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3.2 Publish and raise awareness of the NICE Cybersecurity Workforce Framework and encourage adoption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3.3 Facilitate state and regional consortia to identify cybersecurity pathways addressing local workforce needs 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3.4 Promote tools that assist human resource professionals and hiring managers with recruitment, hiring, development, and retention of cybersecurity professionals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3.5 Collaborate internationally to share best practices in cybersecurity career development and workforce planning</a:t>
            </a:r>
          </a:p>
          <a:p>
            <a:pPr lvl="1"/>
            <a:endParaRPr lang="en-US" sz="1600" dirty="0"/>
          </a:p>
          <a:p>
            <a:pPr lvl="1" algn="ctr"/>
            <a:r>
              <a:rPr lang="en-US" sz="3600" b="1" i="1" dirty="0"/>
              <a:t>NICE Framework - </a:t>
            </a:r>
            <a:r>
              <a:rPr lang="en-US" sz="3600" b="1" i="1" dirty="0">
                <a:hlinkClick r:id="rId2"/>
              </a:rPr>
              <a:t>https://go.usa.gov/xnXsh</a:t>
            </a:r>
            <a:r>
              <a:rPr lang="en-US" sz="3600" b="1" i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8057" y="61461"/>
            <a:ext cx="9296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NICE Strategic Goal #3: </a:t>
            </a:r>
            <a:r>
              <a:rPr lang="en-US" sz="2000" b="1" dirty="0"/>
              <a:t>Guide Career Development and Workforce Planning</a:t>
            </a:r>
          </a:p>
        </p:txBody>
      </p:sp>
    </p:spTree>
    <p:extLst>
      <p:ext uri="{BB962C8B-B14F-4D97-AF65-F5344CB8AC3E}">
        <p14:creationId xmlns:p14="http://schemas.microsoft.com/office/powerpoint/2010/main" val="171164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891" y="87155"/>
            <a:ext cx="4955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kern="0" dirty="0">
                <a:solidFill>
                  <a:srgbClr val="000000"/>
                </a:solidFill>
                <a:latin typeface="Arial  "/>
              </a:rPr>
              <a:t>NICE Framework – NIST Special Publication 800-181</a:t>
            </a:r>
            <a:endParaRPr lang="en-US" sz="15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24948" y="2657777"/>
            <a:ext cx="709126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+mn-lt"/>
              </a:rPr>
              <a:t>Specialty Areas (33) – Distinct areas of cybersecurity work;</a:t>
            </a:r>
          </a:p>
          <a:p>
            <a:pPr marL="471488" lvl="1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+mn-lt"/>
              </a:rPr>
              <a:t>Work Roles (52) – The most detailed groupings of IT, cybersecurity or cyber-related work, which include specific knowledge, skills, and abilities required to perform a set of tasks.</a:t>
            </a:r>
          </a:p>
          <a:p>
            <a:pPr marL="814388" lvl="2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+mn-lt"/>
              </a:rPr>
              <a:t>Tasks – Specific work activities that could be assigned to a professional working in one of the NCWF’s Work Roles; and,</a:t>
            </a:r>
          </a:p>
          <a:p>
            <a:pPr marL="814388" lvl="2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+mn-lt"/>
              </a:rPr>
              <a:t>Knowledge, Skills, and Abilities (KSAs) – Attributes required to perform Tasks, generally demonstrated through relevant experience or performance-based education and training.</a:t>
            </a:r>
          </a:p>
          <a:p>
            <a:pPr marL="128588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Audience:</a:t>
            </a:r>
          </a:p>
          <a:p>
            <a:pPr marL="471488" lvl="1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Employers</a:t>
            </a:r>
          </a:p>
          <a:p>
            <a:pPr marL="471488" lvl="1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Current and Future Cybersecurity Workers</a:t>
            </a:r>
          </a:p>
          <a:p>
            <a:pPr marL="471488" lvl="1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Training and Certification Providers</a:t>
            </a:r>
          </a:p>
          <a:p>
            <a:pPr marL="471488" lvl="1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Education Providers</a:t>
            </a:r>
          </a:p>
          <a:p>
            <a:pPr marL="471488" lvl="1" indent="-128588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Technology Providers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46900" y="523708"/>
            <a:ext cx="8590903" cy="2111196"/>
            <a:chOff x="1612203" y="571220"/>
            <a:chExt cx="9336875" cy="2014265"/>
          </a:xfrm>
        </p:grpSpPr>
        <p:grpSp>
          <p:nvGrpSpPr>
            <p:cNvPr id="5" name="Group 4"/>
            <p:cNvGrpSpPr/>
            <p:nvPr/>
          </p:nvGrpSpPr>
          <p:grpSpPr>
            <a:xfrm>
              <a:off x="1612203" y="1016903"/>
              <a:ext cx="9336875" cy="1568582"/>
              <a:chOff x="17517" y="2555420"/>
              <a:chExt cx="9336875" cy="1568582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7517" y="2575858"/>
                <a:ext cx="1163994" cy="1541884"/>
              </a:xfrm>
              <a:prstGeom prst="rect">
                <a:avLst/>
              </a:prstGeom>
              <a:solidFill>
                <a:srgbClr val="D0050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SECURELY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PROVISION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022689" y="2574699"/>
                <a:ext cx="1163994" cy="1541884"/>
              </a:xfrm>
              <a:prstGeom prst="rect">
                <a:avLst/>
              </a:prstGeom>
              <a:solidFill>
                <a:srgbClr val="DD207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PROTECT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AND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DEFEND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343404" y="2575858"/>
                <a:ext cx="1163994" cy="1541884"/>
              </a:xfrm>
              <a:prstGeom prst="rect">
                <a:avLst/>
              </a:prstGeom>
              <a:solidFill>
                <a:srgbClr val="17807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kern="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OPERATE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kern="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kern="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MAINTAIN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669291" y="2582118"/>
                <a:ext cx="1163994" cy="1541884"/>
              </a:xfrm>
              <a:prstGeom prst="rect">
                <a:avLst/>
              </a:prstGeom>
              <a:solidFill>
                <a:srgbClr val="2766AE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OVERSEE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AND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GOVERN</a:t>
                </a:r>
                <a:endParaRPr lang="en-US" sz="1600" kern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735619" y="2560607"/>
                <a:ext cx="1163993" cy="1541884"/>
              </a:xfrm>
              <a:prstGeom prst="rect">
                <a:avLst/>
              </a:prstGeom>
              <a:solidFill>
                <a:srgbClr val="5C820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COLLECT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AND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OPERATE</a:t>
                </a:r>
                <a:endParaRPr lang="en-US" kern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100785" y="2560830"/>
                <a:ext cx="1253607" cy="1531064"/>
              </a:xfrm>
              <a:prstGeom prst="rect">
                <a:avLst/>
              </a:prstGeom>
              <a:solidFill>
                <a:srgbClr val="7351AB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INVESTIGATE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379154" y="2555420"/>
                <a:ext cx="1163994" cy="1541884"/>
              </a:xfrm>
              <a:prstGeom prst="rect">
                <a:avLst/>
              </a:prstGeom>
              <a:solidFill>
                <a:srgbClr val="C1580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ANALYZE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470397" y="571220"/>
              <a:ext cx="5386022" cy="387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kern="0" dirty="0"/>
                <a:t>Categories of Cybersecurity Work			</a:t>
              </a:r>
              <a:endParaRPr lang="en-US" kern="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9" name="Picture 18" descr="Illustration of the relationships among the categories, specialty areas, work roles, tasks and KSAs" title="Relationships among NCWF Components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" b="6911"/>
          <a:stretch/>
        </p:blipFill>
        <p:spPr bwMode="auto">
          <a:xfrm>
            <a:off x="8042989" y="3177521"/>
            <a:ext cx="4149012" cy="29625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77600" y="6324603"/>
            <a:ext cx="711200" cy="365125"/>
          </a:xfrm>
        </p:spPr>
        <p:txBody>
          <a:bodyPr/>
          <a:lstStyle/>
          <a:p>
            <a:pPr>
              <a:defRPr/>
            </a:pPr>
            <a:fld id="{8D28D3A5-D27F-427D-BE1D-34EF59F8F6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5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563" y="569167"/>
            <a:ext cx="8416214" cy="710756"/>
          </a:xfrm>
        </p:spPr>
        <p:txBody>
          <a:bodyPr/>
          <a:lstStyle/>
          <a:p>
            <a:r>
              <a:rPr lang="en-US" dirty="0"/>
              <a:t>Building Blocks for a Capable and Ready Cybersecurity Workforce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623527" y="1279924"/>
            <a:ext cx="9853126" cy="50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3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6100" y="474465"/>
            <a:ext cx="6172200" cy="536972"/>
          </a:xfrm>
        </p:spPr>
        <p:txBody>
          <a:bodyPr/>
          <a:lstStyle/>
          <a:p>
            <a:r>
              <a:rPr lang="en-US" dirty="0"/>
              <a:t>Securely Provision </a:t>
            </a:r>
            <a:r>
              <a:rPr lang="en-US" sz="1800" dirty="0"/>
              <a:t>(7 Specialty Areas, 11 Work Roles)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534502"/>
              </p:ext>
            </p:extLst>
          </p:nvPr>
        </p:nvGraphicFramePr>
        <p:xfrm>
          <a:off x="1754155" y="1212980"/>
          <a:ext cx="8836090" cy="5370469"/>
        </p:xfrm>
        <a:graphic>
          <a:graphicData uri="http://schemas.openxmlformats.org/drawingml/2006/table">
            <a:tbl>
              <a:tblPr/>
              <a:tblGrid>
                <a:gridCol w="246300">
                  <a:extLst>
                    <a:ext uri="{9D8B030D-6E8A-4147-A177-3AD203B41FA5}">
                      <a16:colId xmlns:a16="http://schemas.microsoft.com/office/drawing/2014/main" val="3993689038"/>
                    </a:ext>
                  </a:extLst>
                </a:gridCol>
                <a:gridCol w="1125954">
                  <a:extLst>
                    <a:ext uri="{9D8B030D-6E8A-4147-A177-3AD203B41FA5}">
                      <a16:colId xmlns:a16="http://schemas.microsoft.com/office/drawing/2014/main" val="342106404"/>
                    </a:ext>
                  </a:extLst>
                </a:gridCol>
                <a:gridCol w="2691729">
                  <a:extLst>
                    <a:ext uri="{9D8B030D-6E8A-4147-A177-3AD203B41FA5}">
                      <a16:colId xmlns:a16="http://schemas.microsoft.com/office/drawing/2014/main" val="2813685953"/>
                    </a:ext>
                  </a:extLst>
                </a:gridCol>
                <a:gridCol w="4525807">
                  <a:extLst>
                    <a:ext uri="{9D8B030D-6E8A-4147-A177-3AD203B41FA5}">
                      <a16:colId xmlns:a16="http://schemas.microsoft.com/office/drawing/2014/main" val="1482659525"/>
                    </a:ext>
                  </a:extLst>
                </a:gridCol>
                <a:gridCol w="246300">
                  <a:extLst>
                    <a:ext uri="{9D8B030D-6E8A-4147-A177-3AD203B41FA5}">
                      <a16:colId xmlns:a16="http://schemas.microsoft.com/office/drawing/2014/main" val="3103906127"/>
                    </a:ext>
                  </a:extLst>
                </a:gridCol>
              </a:tblGrid>
              <a:tr h="1768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492515"/>
                  </a:ext>
                </a:extLst>
              </a:tr>
              <a:tr h="30391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05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Specialty Area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Work Role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56338"/>
                  </a:ext>
                </a:extLst>
              </a:tr>
              <a:tr h="53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Securely Provision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050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Management 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Authorizing Official/Designating Representative 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97289"/>
                  </a:ext>
                </a:extLst>
              </a:tr>
              <a:tr h="53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 Control Assessor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62210"/>
                  </a:ext>
                </a:extLst>
              </a:tr>
              <a:tr h="35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Software Development 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Software Developer 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43444"/>
                  </a:ext>
                </a:extLst>
              </a:tr>
              <a:tr h="35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Software Assessor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306113"/>
                  </a:ext>
                </a:extLst>
              </a:tr>
              <a:tr h="35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 Architecture 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Enterprise Architect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80814"/>
                  </a:ext>
                </a:extLst>
              </a:tr>
              <a:tr h="43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 Architect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018025"/>
                  </a:ext>
                </a:extLst>
              </a:tr>
              <a:tr h="53064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R&amp;D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Research &amp; Development Specialist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24830"/>
                  </a:ext>
                </a:extLst>
              </a:tr>
              <a:tr h="4571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 Requirements Planning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Requirements Planner 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39960"/>
                  </a:ext>
                </a:extLst>
              </a:tr>
              <a:tr h="35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and Evaluation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Testing and Evaluation Specialist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090507"/>
                  </a:ext>
                </a:extLst>
              </a:tr>
              <a:tr h="40682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 Development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Systems Security Developer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65711"/>
                  </a:ext>
                </a:extLst>
              </a:tr>
              <a:tr h="23219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 Developer </a:t>
                      </a:r>
                    </a:p>
                  </a:txBody>
                  <a:tcPr marL="5867" marR="5867" marT="5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033284"/>
                  </a:ext>
                </a:extLst>
              </a:tr>
              <a:tr h="2034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67" marR="5867" marT="5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42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66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6683" y="463033"/>
            <a:ext cx="6572250" cy="536972"/>
          </a:xfrm>
        </p:spPr>
        <p:txBody>
          <a:bodyPr/>
          <a:lstStyle/>
          <a:p>
            <a:pPr algn="ctr"/>
            <a:r>
              <a:rPr lang="en-US" dirty="0"/>
              <a:t>Operate and Maintain </a:t>
            </a:r>
            <a:r>
              <a:rPr lang="en-US" sz="1800" dirty="0"/>
              <a:t>(6 Specialty Areas, 7 Work Roles)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49521"/>
              </p:ext>
            </p:extLst>
          </p:nvPr>
        </p:nvGraphicFramePr>
        <p:xfrm>
          <a:off x="1950098" y="1082352"/>
          <a:ext cx="8845420" cy="5318449"/>
        </p:xfrm>
        <a:graphic>
          <a:graphicData uri="http://schemas.openxmlformats.org/drawingml/2006/table">
            <a:tbl>
              <a:tblPr/>
              <a:tblGrid>
                <a:gridCol w="246560">
                  <a:extLst>
                    <a:ext uri="{9D8B030D-6E8A-4147-A177-3AD203B41FA5}">
                      <a16:colId xmlns:a16="http://schemas.microsoft.com/office/drawing/2014/main" val="3250519660"/>
                    </a:ext>
                  </a:extLst>
                </a:gridCol>
                <a:gridCol w="1127142">
                  <a:extLst>
                    <a:ext uri="{9D8B030D-6E8A-4147-A177-3AD203B41FA5}">
                      <a16:colId xmlns:a16="http://schemas.microsoft.com/office/drawing/2014/main" val="1707061365"/>
                    </a:ext>
                  </a:extLst>
                </a:gridCol>
                <a:gridCol w="2694574">
                  <a:extLst>
                    <a:ext uri="{9D8B030D-6E8A-4147-A177-3AD203B41FA5}">
                      <a16:colId xmlns:a16="http://schemas.microsoft.com/office/drawing/2014/main" val="2582333826"/>
                    </a:ext>
                  </a:extLst>
                </a:gridCol>
                <a:gridCol w="4530584">
                  <a:extLst>
                    <a:ext uri="{9D8B030D-6E8A-4147-A177-3AD203B41FA5}">
                      <a16:colId xmlns:a16="http://schemas.microsoft.com/office/drawing/2014/main" val="818429201"/>
                    </a:ext>
                  </a:extLst>
                </a:gridCol>
                <a:gridCol w="246560">
                  <a:extLst>
                    <a:ext uri="{9D8B030D-6E8A-4147-A177-3AD203B41FA5}">
                      <a16:colId xmlns:a16="http://schemas.microsoft.com/office/drawing/2014/main" val="2115799561"/>
                    </a:ext>
                  </a:extLst>
                </a:gridCol>
              </a:tblGrid>
              <a:tr h="24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28861"/>
                  </a:ext>
                </a:extLst>
              </a:tr>
              <a:tr h="4025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80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Specialty Area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Work Role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284220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Operate and Maintain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80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Administration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Database Administrator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7570"/>
                  </a:ext>
                </a:extLst>
              </a:tr>
              <a:tr h="9662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518883"/>
                  </a:ext>
                </a:extLst>
              </a:tr>
              <a:tr h="6441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Knowledge Management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Knowledge Manager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97750"/>
                  </a:ext>
                </a:extLst>
              </a:tr>
              <a:tr h="9662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Service and Technical Support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 Support Specialist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312354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Services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Operations Specialist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533963"/>
                  </a:ext>
                </a:extLst>
              </a:tr>
              <a:tr h="3703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 Administration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Administrator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692190"/>
                  </a:ext>
                </a:extLst>
              </a:tr>
              <a:tr h="6602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 Analysis 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Systems Security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181938"/>
                  </a:ext>
                </a:extLst>
              </a:tr>
              <a:tr h="3220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432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85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877" y="401922"/>
            <a:ext cx="6172200" cy="536972"/>
          </a:xfrm>
        </p:spPr>
        <p:txBody>
          <a:bodyPr/>
          <a:lstStyle/>
          <a:p>
            <a:pPr algn="ctr"/>
            <a:r>
              <a:rPr lang="en-US" dirty="0"/>
              <a:t>Oversee and Govern </a:t>
            </a:r>
            <a:r>
              <a:rPr lang="en-US" sz="1800" dirty="0"/>
              <a:t>(6 Specialty Areas, 14 Work Roles)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279613"/>
              </p:ext>
            </p:extLst>
          </p:nvPr>
        </p:nvGraphicFramePr>
        <p:xfrm>
          <a:off x="2192694" y="1007706"/>
          <a:ext cx="8677470" cy="5725567"/>
        </p:xfrm>
        <a:graphic>
          <a:graphicData uri="http://schemas.openxmlformats.org/drawingml/2006/table">
            <a:tbl>
              <a:tblPr/>
              <a:tblGrid>
                <a:gridCol w="241879">
                  <a:extLst>
                    <a:ext uri="{9D8B030D-6E8A-4147-A177-3AD203B41FA5}">
                      <a16:colId xmlns:a16="http://schemas.microsoft.com/office/drawing/2014/main" val="2312692483"/>
                    </a:ext>
                  </a:extLst>
                </a:gridCol>
                <a:gridCol w="1105742">
                  <a:extLst>
                    <a:ext uri="{9D8B030D-6E8A-4147-A177-3AD203B41FA5}">
                      <a16:colId xmlns:a16="http://schemas.microsoft.com/office/drawing/2014/main" val="2209323425"/>
                    </a:ext>
                  </a:extLst>
                </a:gridCol>
                <a:gridCol w="2643412">
                  <a:extLst>
                    <a:ext uri="{9D8B030D-6E8A-4147-A177-3AD203B41FA5}">
                      <a16:colId xmlns:a16="http://schemas.microsoft.com/office/drawing/2014/main" val="3024975525"/>
                    </a:ext>
                  </a:extLst>
                </a:gridCol>
                <a:gridCol w="4444558">
                  <a:extLst>
                    <a:ext uri="{9D8B030D-6E8A-4147-A177-3AD203B41FA5}">
                      <a16:colId xmlns:a16="http://schemas.microsoft.com/office/drawing/2014/main" val="2742113918"/>
                    </a:ext>
                  </a:extLst>
                </a:gridCol>
                <a:gridCol w="241879">
                  <a:extLst>
                    <a:ext uri="{9D8B030D-6E8A-4147-A177-3AD203B41FA5}">
                      <a16:colId xmlns:a16="http://schemas.microsoft.com/office/drawing/2014/main" val="4026835858"/>
                    </a:ext>
                  </a:extLst>
                </a:gridCol>
              </a:tblGrid>
              <a:tr h="19570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925404"/>
                  </a:ext>
                </a:extLst>
              </a:tr>
              <a:tr h="40734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66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Specialty Area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Work Role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285272"/>
                  </a:ext>
                </a:extLst>
              </a:tr>
              <a:tr h="24963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Oversee and Govern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66A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Legal Advice and Advocacy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Legal Advisor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694043"/>
                  </a:ext>
                </a:extLst>
              </a:tr>
              <a:tr h="2496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Privacy Officer/Compliance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456293"/>
                  </a:ext>
                </a:extLst>
              </a:tr>
              <a:tr h="40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Training, Education, and Awareness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Instructional Curriculum Developer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99314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Instructor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35983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Cybersecurity Management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Systems Security Manager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650577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Security Manager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694210"/>
                  </a:ext>
                </a:extLst>
              </a:tr>
              <a:tr h="59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Planning and Policy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Workforce Developer and Manager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374469"/>
                  </a:ext>
                </a:extLst>
              </a:tr>
              <a:tr h="40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Policy and Strategy Planner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505677"/>
                  </a:ext>
                </a:extLst>
              </a:tr>
              <a:tr h="4501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Executive Cyber Leadership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Executive Cyber Leadership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61647"/>
                  </a:ext>
                </a:extLst>
              </a:tr>
              <a:tr h="4305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Program/Project Management and Acquisition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Manager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546715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Project Manager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95666"/>
                  </a:ext>
                </a:extLst>
              </a:tr>
              <a:tr h="40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Support Manager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02848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Investment/Portfolio Manager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54421"/>
                  </a:ext>
                </a:extLst>
              </a:tr>
              <a:tr h="249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Program Auditor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01833"/>
                  </a:ext>
                </a:extLst>
              </a:tr>
              <a:tr h="19570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51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518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900" y="474465"/>
            <a:ext cx="6172200" cy="536972"/>
          </a:xfrm>
        </p:spPr>
        <p:txBody>
          <a:bodyPr/>
          <a:lstStyle/>
          <a:p>
            <a:pPr algn="ctr"/>
            <a:r>
              <a:rPr lang="en-US" dirty="0"/>
              <a:t>Protect and Defend </a:t>
            </a:r>
            <a:r>
              <a:rPr lang="en-US" sz="1800" dirty="0"/>
              <a:t>(4 Specialty Areas, 4 Work Roles)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60599-0F4A-427E-9310-C36DE826E84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79965"/>
              </p:ext>
            </p:extLst>
          </p:nvPr>
        </p:nvGraphicFramePr>
        <p:xfrm>
          <a:off x="1464906" y="1011438"/>
          <a:ext cx="9526555" cy="5156097"/>
        </p:xfrm>
        <a:graphic>
          <a:graphicData uri="http://schemas.openxmlformats.org/drawingml/2006/table">
            <a:tbl>
              <a:tblPr/>
              <a:tblGrid>
                <a:gridCol w="265547">
                  <a:extLst>
                    <a:ext uri="{9D8B030D-6E8A-4147-A177-3AD203B41FA5}">
                      <a16:colId xmlns:a16="http://schemas.microsoft.com/office/drawing/2014/main" val="3684906394"/>
                    </a:ext>
                  </a:extLst>
                </a:gridCol>
                <a:gridCol w="1213936">
                  <a:extLst>
                    <a:ext uri="{9D8B030D-6E8A-4147-A177-3AD203B41FA5}">
                      <a16:colId xmlns:a16="http://schemas.microsoft.com/office/drawing/2014/main" val="2553167391"/>
                    </a:ext>
                  </a:extLst>
                </a:gridCol>
                <a:gridCol w="2902068">
                  <a:extLst>
                    <a:ext uri="{9D8B030D-6E8A-4147-A177-3AD203B41FA5}">
                      <a16:colId xmlns:a16="http://schemas.microsoft.com/office/drawing/2014/main" val="3430949774"/>
                    </a:ext>
                  </a:extLst>
                </a:gridCol>
                <a:gridCol w="4879457">
                  <a:extLst>
                    <a:ext uri="{9D8B030D-6E8A-4147-A177-3AD203B41FA5}">
                      <a16:colId xmlns:a16="http://schemas.microsoft.com/office/drawing/2014/main" val="3453728059"/>
                    </a:ext>
                  </a:extLst>
                </a:gridCol>
                <a:gridCol w="265547">
                  <a:extLst>
                    <a:ext uri="{9D8B030D-6E8A-4147-A177-3AD203B41FA5}">
                      <a16:colId xmlns:a16="http://schemas.microsoft.com/office/drawing/2014/main" val="3918318386"/>
                    </a:ext>
                  </a:extLst>
                </a:gridCol>
              </a:tblGrid>
              <a:tr h="42406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954608"/>
                  </a:ext>
                </a:extLst>
              </a:tr>
              <a:tr h="53375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Specialty Area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Work Role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662162"/>
                  </a:ext>
                </a:extLst>
              </a:tr>
              <a:tr h="97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Protect and Defend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2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Defense Analysis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Defense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659639"/>
                  </a:ext>
                </a:extLst>
              </a:tr>
              <a:tr h="97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Defense Infrastructure Support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Defense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Infrastructure Support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Specialist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723409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 Response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Defense Incident Responder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47076"/>
                  </a:ext>
                </a:extLst>
              </a:tr>
              <a:tr h="127220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Vulnerability Assessment and Management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Vulnerability Assessment Analyst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223110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70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534644"/>
      </p:ext>
    </p:extLst>
  </p:cSld>
  <p:clrMapOvr>
    <a:masterClrMapping/>
  </p:clrMapOvr>
</p:sld>
</file>

<file path=ppt/theme/theme1.xml><?xml version="1.0" encoding="utf-8"?>
<a:theme xmlns:a="http://schemas.openxmlformats.org/drawingml/2006/main" name="NICE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NICE PPT.thmx</Template>
  <TotalTime>0</TotalTime>
  <Words>1033</Words>
  <Application>Microsoft Office PowerPoint</Application>
  <PresentationFormat>Widescreen</PresentationFormat>
  <Paragraphs>397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 </vt:lpstr>
      <vt:lpstr>Arial Narrow</vt:lpstr>
      <vt:lpstr>Calibri</vt:lpstr>
      <vt:lpstr>NICE PPT</vt:lpstr>
      <vt:lpstr>The National Initiative for Cybersecurity Education (NICE) NICE K-12 Cybersecurity Education Conference December 5, 2017</vt:lpstr>
      <vt:lpstr>PowerPoint Presentation</vt:lpstr>
      <vt:lpstr>PowerPoint Presentation</vt:lpstr>
      <vt:lpstr>PowerPoint Presentation</vt:lpstr>
      <vt:lpstr>Building Blocks for a Capable and Ready Cybersecurity Workforce</vt:lpstr>
      <vt:lpstr>Securely Provision (7 Specialty Areas, 11 Work Roles)</vt:lpstr>
      <vt:lpstr>Operate and Maintain (6 Specialty Areas, 7 Work Roles)</vt:lpstr>
      <vt:lpstr>Oversee and Govern (6 Specialty Areas, 14 Work Roles)</vt:lpstr>
      <vt:lpstr>Protect and Defend (4 Specialty Areas, 4 Work Roles)</vt:lpstr>
      <vt:lpstr>Analyze (5 Specialty Areas, 7 Work Roles)</vt:lpstr>
      <vt:lpstr>Operate and Collect (3 Specialty Areas, 6 Work Roles)</vt:lpstr>
      <vt:lpstr>Investigate (2 Specialty Areas, 3 Work Roles)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2016-10-17T14:48:25Z</dcterms:created>
  <dcterms:modified xsi:type="dcterms:W3CDTF">2017-12-08T16:24:15Z</dcterms:modified>
</cp:coreProperties>
</file>