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1" r:id="rId5"/>
    <p:sldId id="275" r:id="rId6"/>
    <p:sldId id="266" r:id="rId7"/>
    <p:sldId id="276" r:id="rId8"/>
    <p:sldId id="267" r:id="rId9"/>
    <p:sldId id="268" r:id="rId10"/>
    <p:sldId id="277" r:id="rId11"/>
    <p:sldId id="278" r:id="rId12"/>
    <p:sldId id="279"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94519B-D014-4EC4-9665-B7373057D501}" v="4" dt="2023-09-18T18:49:43.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iss, Garry" userId="eeea5b31-437a-4423-86b6-b925927f7ec8" providerId="ADAL" clId="{99AD082D-6812-4875-9A01-49CBC258A1FA}"/>
    <pc:docChg chg="custSel addSld modSld">
      <pc:chgData name="Bliss, Garry" userId="eeea5b31-437a-4423-86b6-b925927f7ec8" providerId="ADAL" clId="{99AD082D-6812-4875-9A01-49CBC258A1FA}" dt="2023-09-19T18:47:47.539" v="27" actId="20577"/>
      <pc:docMkLst>
        <pc:docMk/>
      </pc:docMkLst>
      <pc:sldChg chg="modSp mod">
        <pc:chgData name="Bliss, Garry" userId="eeea5b31-437a-4423-86b6-b925927f7ec8" providerId="ADAL" clId="{99AD082D-6812-4875-9A01-49CBC258A1FA}" dt="2023-09-19T18:46:33.656" v="12" actId="20577"/>
        <pc:sldMkLst>
          <pc:docMk/>
          <pc:sldMk cId="2319501068" sldId="257"/>
        </pc:sldMkLst>
        <pc:spChg chg="mod">
          <ac:chgData name="Bliss, Garry" userId="eeea5b31-437a-4423-86b6-b925927f7ec8" providerId="ADAL" clId="{99AD082D-6812-4875-9A01-49CBC258A1FA}" dt="2023-09-19T18:46:33.656" v="12" actId="20577"/>
          <ac:spMkLst>
            <pc:docMk/>
            <pc:sldMk cId="2319501068" sldId="257"/>
            <ac:spMk id="3" creationId="{5E628F23-79B1-1440-E4C2-0FC7E77776CD}"/>
          </ac:spMkLst>
        </pc:spChg>
      </pc:sldChg>
      <pc:sldChg chg="modSp mod">
        <pc:chgData name="Bliss, Garry" userId="eeea5b31-437a-4423-86b6-b925927f7ec8" providerId="ADAL" clId="{99AD082D-6812-4875-9A01-49CBC258A1FA}" dt="2023-09-19T18:47:23.054" v="22" actId="207"/>
        <pc:sldMkLst>
          <pc:docMk/>
          <pc:sldMk cId="1018708561" sldId="271"/>
        </pc:sldMkLst>
        <pc:spChg chg="mod">
          <ac:chgData name="Bliss, Garry" userId="eeea5b31-437a-4423-86b6-b925927f7ec8" providerId="ADAL" clId="{99AD082D-6812-4875-9A01-49CBC258A1FA}" dt="2023-09-19T18:47:23.054" v="22" actId="207"/>
          <ac:spMkLst>
            <pc:docMk/>
            <pc:sldMk cId="1018708561" sldId="271"/>
            <ac:spMk id="3" creationId="{5E628F23-79B1-1440-E4C2-0FC7E77776CD}"/>
          </ac:spMkLst>
        </pc:spChg>
      </pc:sldChg>
      <pc:sldChg chg="modSp add mod">
        <pc:chgData name="Bliss, Garry" userId="eeea5b31-437a-4423-86b6-b925927f7ec8" providerId="ADAL" clId="{99AD082D-6812-4875-9A01-49CBC258A1FA}" dt="2023-09-19T18:47:47.539" v="27" actId="20577"/>
        <pc:sldMkLst>
          <pc:docMk/>
          <pc:sldMk cId="1344478924" sldId="280"/>
        </pc:sldMkLst>
        <pc:spChg chg="mod">
          <ac:chgData name="Bliss, Garry" userId="eeea5b31-437a-4423-86b6-b925927f7ec8" providerId="ADAL" clId="{99AD082D-6812-4875-9A01-49CBC258A1FA}" dt="2023-09-19T18:47:47.539" v="27" actId="20577"/>
          <ac:spMkLst>
            <pc:docMk/>
            <pc:sldMk cId="1344478924" sldId="280"/>
            <ac:spMk id="2" creationId="{CB6EC918-7164-80EA-CE6D-04EC4F4B2E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9B72-DA6C-027A-0439-D5F81469C3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85D87-B14E-5D1C-9B83-F8CEDCE253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DE2F39-D8A7-F30E-B276-048A3E6697C2}"/>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9465031C-5638-2DA9-A0CD-0EA9C85FD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F0E4E-FA00-0628-94FE-E8F86608EC5D}"/>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351193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C6E6B-C371-BFDE-E44A-DF2CDA56A1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9E5AAB-93BE-0242-F9A1-7608F74950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B2A04-2EEE-19B4-C1BC-F1CB3C87D247}"/>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3075816F-697E-6624-CADD-106D86E0E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A4BE1-3A0C-F2B6-A61D-EA509537616D}"/>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52060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C3B64A-BB53-7CD8-0ADA-379F42610A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093ED-1A5B-C679-C6E1-DF1E6DD3F5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5E29E-5CAE-FF7C-0830-C22A313BE9E6}"/>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2C63EF4E-0DB3-3BAB-E066-FA963886E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434A3-5CA8-4ED6-C70B-05EAB1981948}"/>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35133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BA9CD-112F-9023-C9B0-5F2B75D68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57E0AC-0128-3315-A685-83568877A6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FB2B7-BFCE-8D62-E8C8-508AD43CB579}"/>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D7D4EAE4-9395-7211-80E3-EFFD9E5C6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C7060-69D4-6C7C-16F6-6FBC31B6FBE5}"/>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2786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4AAA-85A5-6F85-5DA0-418B988ABE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DB57EC-246E-A0F4-4FA5-EFDE911BB5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4CF498-6C7A-D228-D722-23CCFA6028F7}"/>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7F82B2AB-B8AC-FA02-B00B-5F359648E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ED967-B8C4-0B3D-7361-3EA19D9D3121}"/>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732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A017D-E2C3-9C85-9EDD-165A924039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571D4-29A1-990D-5FD6-7B1154E67B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413E8A-6AC3-1590-56EA-750308886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2C7D8C-37F5-21B8-60AC-4379D4D2A583}"/>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6" name="Footer Placeholder 5">
            <a:extLst>
              <a:ext uri="{FF2B5EF4-FFF2-40B4-BE49-F238E27FC236}">
                <a16:creationId xmlns:a16="http://schemas.microsoft.com/office/drawing/2014/main" id="{D35CEA19-1241-DF8F-7279-939F23815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BB610-5EA7-97E6-FF5D-677ECDD83D8F}"/>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89165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A3F4-9609-0583-DD1D-2DE19DE81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CC78E8-4B38-D15B-8262-CEC889F0D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78AD81-4B47-4C7B-F55B-9409A1B63C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FB436B-0B2E-E5E9-1322-0787CDC98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167917-BF54-10BE-601A-ACD2AA9AD8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80DDE0-736D-4AE6-CE49-B319D44C7A78}"/>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8" name="Footer Placeholder 7">
            <a:extLst>
              <a:ext uri="{FF2B5EF4-FFF2-40B4-BE49-F238E27FC236}">
                <a16:creationId xmlns:a16="http://schemas.microsoft.com/office/drawing/2014/main" id="{A9CB6B45-8E62-7BE2-11A2-BC209297B4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B0AF13-51A8-74C6-0FB1-5DE1755CEEF5}"/>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47597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F478-62A8-143D-423A-564E38C6D6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0382A0-711E-0EB4-D22F-369DB6EB3D82}"/>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4" name="Footer Placeholder 3">
            <a:extLst>
              <a:ext uri="{FF2B5EF4-FFF2-40B4-BE49-F238E27FC236}">
                <a16:creationId xmlns:a16="http://schemas.microsoft.com/office/drawing/2014/main" id="{3746F9F5-5A85-27FA-F35D-2040A71545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B6B3AE-BF1A-2B5F-51C0-AEC9FB335A22}"/>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37494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80C2C8-A671-5D06-7849-1EA05065268E}"/>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3" name="Footer Placeholder 2">
            <a:extLst>
              <a:ext uri="{FF2B5EF4-FFF2-40B4-BE49-F238E27FC236}">
                <a16:creationId xmlns:a16="http://schemas.microsoft.com/office/drawing/2014/main" id="{62F2EC97-4BF8-DD46-D8AA-CC75DEE1B7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18E2D4-FBC0-D60D-4401-373032EAC642}"/>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55607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C06A-9528-2074-3751-46260834B2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83E801-8004-C9BA-1788-0A90AF295A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E2D449-4A8B-4F74-DB1F-E749AF6CD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BB539D-7DE4-7B7F-211A-568F1302F269}"/>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6" name="Footer Placeholder 5">
            <a:extLst>
              <a:ext uri="{FF2B5EF4-FFF2-40B4-BE49-F238E27FC236}">
                <a16:creationId xmlns:a16="http://schemas.microsoft.com/office/drawing/2014/main" id="{8041C986-240C-DEF3-3293-F48D47D908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170CC-05BF-F661-0F5F-95CB5B3CCD5F}"/>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423610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27BE-58FB-88AE-5B7B-5407D0690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1BD23-8171-03F7-456E-F585B346D4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D1553-E4EB-09D0-1D12-478E2C537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75A613-BA8D-3B90-E832-C6DC775B2A70}"/>
              </a:ext>
            </a:extLst>
          </p:cNvPr>
          <p:cNvSpPr>
            <a:spLocks noGrp="1"/>
          </p:cNvSpPr>
          <p:nvPr>
            <p:ph type="dt" sz="half" idx="10"/>
          </p:nvPr>
        </p:nvSpPr>
        <p:spPr/>
        <p:txBody>
          <a:bodyPr/>
          <a:lstStyle/>
          <a:p>
            <a:fld id="{BDCB648C-3348-458D-A5D9-578438D95AE3}" type="datetimeFigureOut">
              <a:rPr lang="en-US" smtClean="0"/>
              <a:t>9/19/2023</a:t>
            </a:fld>
            <a:endParaRPr lang="en-US"/>
          </a:p>
        </p:txBody>
      </p:sp>
      <p:sp>
        <p:nvSpPr>
          <p:cNvPr id="6" name="Footer Placeholder 5">
            <a:extLst>
              <a:ext uri="{FF2B5EF4-FFF2-40B4-BE49-F238E27FC236}">
                <a16:creationId xmlns:a16="http://schemas.microsoft.com/office/drawing/2014/main" id="{0BE4338A-76E1-56B9-702A-F0AA92D0A5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DCE13-70AB-1BFD-01DB-31056C6587C4}"/>
              </a:ext>
            </a:extLst>
          </p:cNvPr>
          <p:cNvSpPr>
            <a:spLocks noGrp="1"/>
          </p:cNvSpPr>
          <p:nvPr>
            <p:ph type="sldNum" sz="quarter" idx="12"/>
          </p:nvPr>
        </p:nvSpPr>
        <p:spPr/>
        <p:txBody>
          <a:bodyPr/>
          <a:lstStyle/>
          <a:p>
            <a:fld id="{6CB601DC-CC3F-468B-BDFE-AF92F0FBA58E}" type="slidenum">
              <a:rPr lang="en-US" smtClean="0"/>
              <a:t>‹#›</a:t>
            </a:fld>
            <a:endParaRPr lang="en-US"/>
          </a:p>
        </p:txBody>
      </p:sp>
    </p:spTree>
    <p:extLst>
      <p:ext uri="{BB962C8B-B14F-4D97-AF65-F5344CB8AC3E}">
        <p14:creationId xmlns:p14="http://schemas.microsoft.com/office/powerpoint/2010/main" val="257894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678BA2-56AA-67F0-7A0B-1AA82F712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A0FB28-5CFE-1059-6276-76CD89FCB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9C4A1-88FA-8324-B6C7-6FBC9516C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B648C-3348-458D-A5D9-578438D95AE3}" type="datetimeFigureOut">
              <a:rPr lang="en-US" smtClean="0"/>
              <a:t>9/19/2023</a:t>
            </a:fld>
            <a:endParaRPr lang="en-US"/>
          </a:p>
        </p:txBody>
      </p:sp>
      <p:sp>
        <p:nvSpPr>
          <p:cNvPr id="5" name="Footer Placeholder 4">
            <a:extLst>
              <a:ext uri="{FF2B5EF4-FFF2-40B4-BE49-F238E27FC236}">
                <a16:creationId xmlns:a16="http://schemas.microsoft.com/office/drawing/2014/main" id="{D0E30704-82A7-2E4F-DF3E-D8E4787A0C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7AF53D-DA18-248E-8C21-24BBB38DF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601DC-CC3F-468B-BDFE-AF92F0FBA58E}" type="slidenum">
              <a:rPr lang="en-US" smtClean="0"/>
              <a:t>‹#›</a:t>
            </a:fld>
            <a:endParaRPr lang="en-US"/>
          </a:p>
        </p:txBody>
      </p:sp>
    </p:spTree>
    <p:extLst>
      <p:ext uri="{BB962C8B-B14F-4D97-AF65-F5344CB8AC3E}">
        <p14:creationId xmlns:p14="http://schemas.microsoft.com/office/powerpoint/2010/main" val="92042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4BA7F2-A2DB-B6E2-2622-FA772148219B}"/>
              </a:ext>
            </a:extLst>
          </p:cNvPr>
          <p:cNvSpPr>
            <a:spLocks noGrp="1"/>
          </p:cNvSpPr>
          <p:nvPr>
            <p:ph type="ctrTitle"/>
          </p:nvPr>
        </p:nvSpPr>
        <p:spPr>
          <a:xfrm>
            <a:off x="719330" y="1600200"/>
            <a:ext cx="10901169" cy="3163443"/>
          </a:xfrm>
        </p:spPr>
        <p:txBody>
          <a:bodyPr anchor="ctr">
            <a:normAutofit/>
          </a:bodyPr>
          <a:lstStyle/>
          <a:p>
            <a:r>
              <a:rPr lang="en-US" sz="8000" b="1" dirty="0">
                <a:solidFill>
                  <a:srgbClr val="FF0000"/>
                </a:solidFill>
                <a:latin typeface="+mn-lt"/>
              </a:rPr>
              <a:t>Speed Dating</a:t>
            </a:r>
            <a:br>
              <a:rPr lang="en-US" sz="7200" b="1" dirty="0">
                <a:solidFill>
                  <a:schemeClr val="accent1"/>
                </a:solidFill>
                <a:latin typeface="+mn-lt"/>
              </a:rPr>
            </a:br>
            <a:r>
              <a:rPr lang="en-US" sz="5400" b="1" i="1" dirty="0">
                <a:solidFill>
                  <a:schemeClr val="accent1"/>
                </a:solidFill>
                <a:latin typeface="+mn-lt"/>
              </a:rPr>
              <a:t>Helping to Make </a:t>
            </a:r>
            <a:br>
              <a:rPr lang="en-US" sz="5400" b="1" i="1" dirty="0">
                <a:solidFill>
                  <a:schemeClr val="accent1"/>
                </a:solidFill>
                <a:latin typeface="+mn-lt"/>
              </a:rPr>
            </a:br>
            <a:r>
              <a:rPr lang="en-US" sz="5400" b="1" i="1" dirty="0">
                <a:solidFill>
                  <a:schemeClr val="accent1"/>
                </a:solidFill>
                <a:latin typeface="+mn-lt"/>
              </a:rPr>
              <a:t>Clinical/Community Connections</a:t>
            </a:r>
            <a:endParaRPr lang="en-US" sz="7200" b="1" i="1" dirty="0">
              <a:solidFill>
                <a:schemeClr val="accent1"/>
              </a:solidFill>
              <a:latin typeface="+mn-lt"/>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1301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heers with solid fill">
            <a:extLst>
              <a:ext uri="{FF2B5EF4-FFF2-40B4-BE49-F238E27FC236}">
                <a16:creationId xmlns:a16="http://schemas.microsoft.com/office/drawing/2014/main" id="{233F1B95-45A6-A601-2F2B-B58F5F509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9215" y="139700"/>
            <a:ext cx="6578600" cy="6578600"/>
          </a:xfrm>
          <a:prstGeom prst="rect">
            <a:avLst/>
          </a:prstGeom>
        </p:spPr>
      </p:pic>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a:xfrm>
            <a:off x="962025" y="2593975"/>
            <a:ext cx="10515600" cy="1325563"/>
          </a:xfrm>
        </p:spPr>
        <p:txBody>
          <a:bodyPr>
            <a:normAutofit/>
          </a:bodyPr>
          <a:lstStyle/>
          <a:p>
            <a:pPr algn="ctr"/>
            <a:r>
              <a:rPr lang="en-US" sz="8000" b="1" dirty="0">
                <a:solidFill>
                  <a:schemeClr val="accent1"/>
                </a:solidFill>
                <a:latin typeface="+mn-lt"/>
              </a:rPr>
              <a:t>Session One</a:t>
            </a:r>
            <a:endParaRPr lang="en-US" b="1" i="1" dirty="0">
              <a:solidFill>
                <a:schemeClr val="accent1"/>
              </a:solidFill>
              <a:latin typeface="+mn-lt"/>
            </a:endParaRPr>
          </a:p>
        </p:txBody>
      </p:sp>
    </p:spTree>
    <p:extLst>
      <p:ext uri="{BB962C8B-B14F-4D97-AF65-F5344CB8AC3E}">
        <p14:creationId xmlns:p14="http://schemas.microsoft.com/office/powerpoint/2010/main" val="689075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heers with solid fill">
            <a:extLst>
              <a:ext uri="{FF2B5EF4-FFF2-40B4-BE49-F238E27FC236}">
                <a16:creationId xmlns:a16="http://schemas.microsoft.com/office/drawing/2014/main" id="{233F1B95-45A6-A601-2F2B-B58F5F509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9215" y="139700"/>
            <a:ext cx="6578600" cy="6578600"/>
          </a:xfrm>
          <a:prstGeom prst="rect">
            <a:avLst/>
          </a:prstGeom>
        </p:spPr>
      </p:pic>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a:xfrm>
            <a:off x="962025" y="2593975"/>
            <a:ext cx="10515600" cy="1325563"/>
          </a:xfrm>
        </p:spPr>
        <p:txBody>
          <a:bodyPr>
            <a:normAutofit/>
          </a:bodyPr>
          <a:lstStyle/>
          <a:p>
            <a:pPr algn="ctr"/>
            <a:r>
              <a:rPr lang="en-US" sz="8000" b="1" dirty="0">
                <a:solidFill>
                  <a:schemeClr val="accent1"/>
                </a:solidFill>
                <a:latin typeface="+mn-lt"/>
              </a:rPr>
              <a:t>Session Two</a:t>
            </a:r>
            <a:endParaRPr lang="en-US" b="1" i="1" dirty="0">
              <a:solidFill>
                <a:schemeClr val="accent1"/>
              </a:solidFill>
              <a:latin typeface="+mn-lt"/>
            </a:endParaRPr>
          </a:p>
        </p:txBody>
      </p:sp>
    </p:spTree>
    <p:extLst>
      <p:ext uri="{BB962C8B-B14F-4D97-AF65-F5344CB8AC3E}">
        <p14:creationId xmlns:p14="http://schemas.microsoft.com/office/powerpoint/2010/main" val="57138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heers with solid fill">
            <a:extLst>
              <a:ext uri="{FF2B5EF4-FFF2-40B4-BE49-F238E27FC236}">
                <a16:creationId xmlns:a16="http://schemas.microsoft.com/office/drawing/2014/main" id="{233F1B95-45A6-A601-2F2B-B58F5F509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9215" y="139700"/>
            <a:ext cx="6578600" cy="6578600"/>
          </a:xfrm>
          <a:prstGeom prst="rect">
            <a:avLst/>
          </a:prstGeom>
        </p:spPr>
      </p:pic>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a:xfrm>
            <a:off x="962025" y="2593975"/>
            <a:ext cx="10515600" cy="1325563"/>
          </a:xfrm>
        </p:spPr>
        <p:txBody>
          <a:bodyPr>
            <a:normAutofit/>
          </a:bodyPr>
          <a:lstStyle/>
          <a:p>
            <a:pPr algn="ctr"/>
            <a:r>
              <a:rPr lang="en-US" sz="8000" b="1" dirty="0">
                <a:solidFill>
                  <a:schemeClr val="accent1"/>
                </a:solidFill>
                <a:latin typeface="+mn-lt"/>
              </a:rPr>
              <a:t>Session Three</a:t>
            </a:r>
            <a:endParaRPr lang="en-US" b="1" i="1" dirty="0">
              <a:solidFill>
                <a:schemeClr val="accent1"/>
              </a:solidFill>
              <a:latin typeface="+mn-lt"/>
            </a:endParaRPr>
          </a:p>
        </p:txBody>
      </p:sp>
    </p:spTree>
    <p:extLst>
      <p:ext uri="{BB962C8B-B14F-4D97-AF65-F5344CB8AC3E}">
        <p14:creationId xmlns:p14="http://schemas.microsoft.com/office/powerpoint/2010/main" val="33125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heers with solid fill">
            <a:extLst>
              <a:ext uri="{FF2B5EF4-FFF2-40B4-BE49-F238E27FC236}">
                <a16:creationId xmlns:a16="http://schemas.microsoft.com/office/drawing/2014/main" id="{233F1B95-45A6-A601-2F2B-B58F5F509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9215" y="139700"/>
            <a:ext cx="6578600" cy="6578600"/>
          </a:xfrm>
          <a:prstGeom prst="rect">
            <a:avLst/>
          </a:prstGeom>
        </p:spPr>
      </p:pic>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a:xfrm>
            <a:off x="962025" y="2593975"/>
            <a:ext cx="10515600" cy="1325563"/>
          </a:xfrm>
        </p:spPr>
        <p:txBody>
          <a:bodyPr>
            <a:normAutofit/>
          </a:bodyPr>
          <a:lstStyle/>
          <a:p>
            <a:pPr algn="ctr"/>
            <a:r>
              <a:rPr lang="en-US" sz="8000" b="1" dirty="0">
                <a:solidFill>
                  <a:schemeClr val="accent1"/>
                </a:solidFill>
                <a:latin typeface="+mn-lt"/>
              </a:rPr>
              <a:t>Session Four</a:t>
            </a:r>
            <a:endParaRPr lang="en-US" b="1" i="1" dirty="0">
              <a:solidFill>
                <a:schemeClr val="accent1"/>
              </a:solidFill>
              <a:latin typeface="+mn-lt"/>
            </a:endParaRPr>
          </a:p>
        </p:txBody>
      </p:sp>
    </p:spTree>
    <p:extLst>
      <p:ext uri="{BB962C8B-B14F-4D97-AF65-F5344CB8AC3E}">
        <p14:creationId xmlns:p14="http://schemas.microsoft.com/office/powerpoint/2010/main" val="134447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3C73AE3-E2F7-21AF-B6F6-F01E423F9D0F}"/>
              </a:ext>
            </a:extLst>
          </p:cNvPr>
          <p:cNvSpPr>
            <a:spLocks noGrp="1"/>
          </p:cNvSpPr>
          <p:nvPr>
            <p:ph type="title"/>
          </p:nvPr>
        </p:nvSpPr>
        <p:spPr>
          <a:xfrm>
            <a:off x="1115568" y="548640"/>
            <a:ext cx="10168128" cy="1179576"/>
          </a:xfrm>
        </p:spPr>
        <p:txBody>
          <a:bodyPr>
            <a:normAutofit/>
          </a:bodyPr>
          <a:lstStyle/>
          <a:p>
            <a:r>
              <a:rPr lang="en-US" sz="4000" b="1" dirty="0">
                <a:solidFill>
                  <a:schemeClr val="accent1"/>
                </a:solidFill>
                <a:latin typeface="+mn-lt"/>
              </a:rPr>
              <a:t>Speed Dating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E628F23-79B1-1440-E4C2-0FC7E77776CD}"/>
              </a:ext>
            </a:extLst>
          </p:cNvPr>
          <p:cNvSpPr>
            <a:spLocks noGrp="1"/>
          </p:cNvSpPr>
          <p:nvPr>
            <p:ph idx="1"/>
          </p:nvPr>
        </p:nvSpPr>
        <p:spPr>
          <a:xfrm>
            <a:off x="1115568" y="2200275"/>
            <a:ext cx="10168128" cy="4400550"/>
          </a:xfrm>
        </p:spPr>
        <p:txBody>
          <a:bodyPr anchor="t">
            <a:normAutofit fontScale="77500" lnSpcReduction="20000"/>
          </a:bodyPr>
          <a:lstStyle/>
          <a:p>
            <a:r>
              <a:rPr lang="en-US" sz="3600" b="1" dirty="0"/>
              <a:t>Introduction &amp; Overview</a:t>
            </a:r>
          </a:p>
          <a:p>
            <a:r>
              <a:rPr lang="en-US" sz="3600" b="1" dirty="0">
                <a:solidFill>
                  <a:schemeClr val="accent1"/>
                </a:solidFill>
              </a:rPr>
              <a:t>Session #1</a:t>
            </a:r>
          </a:p>
          <a:p>
            <a:r>
              <a:rPr lang="en-US" sz="3600" b="1" i="1" dirty="0"/>
              <a:t>Switch Tables (CBOs Stay Where They Are) </a:t>
            </a:r>
          </a:p>
          <a:p>
            <a:r>
              <a:rPr lang="en-US" sz="3600" b="1" dirty="0">
                <a:solidFill>
                  <a:schemeClr val="accent1"/>
                </a:solidFill>
              </a:rPr>
              <a:t>Session #2</a:t>
            </a:r>
          </a:p>
          <a:p>
            <a:r>
              <a:rPr lang="en-US" sz="3600" b="1" i="1" dirty="0"/>
              <a:t>Switch Tables (CBOs Stay Where They Are) </a:t>
            </a:r>
          </a:p>
          <a:p>
            <a:r>
              <a:rPr lang="en-US" sz="3600" b="1" dirty="0">
                <a:solidFill>
                  <a:schemeClr val="accent1"/>
                </a:solidFill>
              </a:rPr>
              <a:t>Session #3</a:t>
            </a:r>
          </a:p>
          <a:p>
            <a:r>
              <a:rPr lang="en-US" sz="3600" b="1" i="1" dirty="0"/>
              <a:t>Switch Tables (CBOs Stay Where They Are) </a:t>
            </a:r>
          </a:p>
          <a:p>
            <a:r>
              <a:rPr lang="en-US" sz="3600" b="1" dirty="0">
                <a:solidFill>
                  <a:schemeClr val="accent1"/>
                </a:solidFill>
              </a:rPr>
              <a:t>Session #4</a:t>
            </a:r>
          </a:p>
          <a:p>
            <a:r>
              <a:rPr lang="en-US" sz="3600" b="1" i="1" dirty="0"/>
              <a:t>Switch Tables (CBOs Stay Where They Are) </a:t>
            </a:r>
          </a:p>
          <a:p>
            <a:r>
              <a:rPr lang="en-US" sz="3600" b="1" dirty="0"/>
              <a:t>Adjourn</a:t>
            </a:r>
          </a:p>
        </p:txBody>
      </p:sp>
    </p:spTree>
    <p:extLst>
      <p:ext uri="{BB962C8B-B14F-4D97-AF65-F5344CB8AC3E}">
        <p14:creationId xmlns:p14="http://schemas.microsoft.com/office/powerpoint/2010/main" val="231950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3C73AE3-E2F7-21AF-B6F6-F01E423F9D0F}"/>
              </a:ext>
            </a:extLst>
          </p:cNvPr>
          <p:cNvSpPr>
            <a:spLocks noGrp="1"/>
          </p:cNvSpPr>
          <p:nvPr>
            <p:ph type="title"/>
          </p:nvPr>
        </p:nvSpPr>
        <p:spPr>
          <a:xfrm>
            <a:off x="1115568" y="548640"/>
            <a:ext cx="10168128" cy="1179576"/>
          </a:xfrm>
        </p:spPr>
        <p:txBody>
          <a:bodyPr>
            <a:normAutofit/>
          </a:bodyPr>
          <a:lstStyle/>
          <a:p>
            <a:r>
              <a:rPr lang="en-US" sz="4000" b="1" dirty="0">
                <a:solidFill>
                  <a:schemeClr val="accent1"/>
                </a:solidFill>
                <a:latin typeface="+mn-lt"/>
              </a:rPr>
              <a:t>Speed Dating 101</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E628F23-79B1-1440-E4C2-0FC7E77776CD}"/>
              </a:ext>
            </a:extLst>
          </p:cNvPr>
          <p:cNvSpPr>
            <a:spLocks noGrp="1"/>
          </p:cNvSpPr>
          <p:nvPr>
            <p:ph idx="1"/>
          </p:nvPr>
        </p:nvSpPr>
        <p:spPr>
          <a:xfrm>
            <a:off x="1115568" y="2481943"/>
            <a:ext cx="10168128" cy="3695020"/>
          </a:xfrm>
        </p:spPr>
        <p:txBody>
          <a:bodyPr anchor="t">
            <a:normAutofit/>
          </a:bodyPr>
          <a:lstStyle/>
          <a:p>
            <a:r>
              <a:rPr lang="en-US" sz="3600" b="1" dirty="0">
                <a:highlight>
                  <a:srgbClr val="FFFF00"/>
                </a:highlight>
              </a:rPr>
              <a:t>6 </a:t>
            </a:r>
            <a:r>
              <a:rPr lang="en-US" sz="3600" b="1" dirty="0"/>
              <a:t>Community-Based Organizations</a:t>
            </a:r>
          </a:p>
          <a:p>
            <a:r>
              <a:rPr lang="en-US" sz="3600" b="1" i="1" dirty="0"/>
              <a:t>Everyone</a:t>
            </a:r>
            <a:r>
              <a:rPr lang="en-US" sz="3600" b="1" dirty="0"/>
              <a:t> here is seeking to collaborate</a:t>
            </a:r>
          </a:p>
          <a:p>
            <a:r>
              <a:rPr lang="en-US" sz="3600" b="1" dirty="0"/>
              <a:t>Two or Three Clinical Offices per CBO @ each table</a:t>
            </a:r>
          </a:p>
          <a:p>
            <a:r>
              <a:rPr lang="en-US" sz="3600" b="1" dirty="0"/>
              <a:t>We’ve done our best to pair you. </a:t>
            </a:r>
          </a:p>
          <a:p>
            <a:r>
              <a:rPr lang="en-US" sz="3600" b="1" dirty="0"/>
              <a:t>Contact Information Shared @ End</a:t>
            </a:r>
          </a:p>
        </p:txBody>
      </p:sp>
    </p:spTree>
    <p:extLst>
      <p:ext uri="{BB962C8B-B14F-4D97-AF65-F5344CB8AC3E}">
        <p14:creationId xmlns:p14="http://schemas.microsoft.com/office/powerpoint/2010/main" val="46777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3C73AE3-E2F7-21AF-B6F6-F01E423F9D0F}"/>
              </a:ext>
            </a:extLst>
          </p:cNvPr>
          <p:cNvSpPr>
            <a:spLocks noGrp="1"/>
          </p:cNvSpPr>
          <p:nvPr>
            <p:ph type="title"/>
          </p:nvPr>
        </p:nvSpPr>
        <p:spPr>
          <a:xfrm>
            <a:off x="1115568" y="548640"/>
            <a:ext cx="10168128" cy="1179576"/>
          </a:xfrm>
        </p:spPr>
        <p:txBody>
          <a:bodyPr>
            <a:normAutofit/>
          </a:bodyPr>
          <a:lstStyle/>
          <a:p>
            <a:r>
              <a:rPr lang="en-US" sz="4000" b="1" dirty="0">
                <a:solidFill>
                  <a:schemeClr val="accent1"/>
                </a:solidFill>
                <a:latin typeface="+mn-lt"/>
              </a:rPr>
              <a:t>Speed Dating Basics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E628F23-79B1-1440-E4C2-0FC7E77776CD}"/>
              </a:ext>
            </a:extLst>
          </p:cNvPr>
          <p:cNvSpPr>
            <a:spLocks noGrp="1"/>
          </p:cNvSpPr>
          <p:nvPr>
            <p:ph idx="1"/>
          </p:nvPr>
        </p:nvSpPr>
        <p:spPr>
          <a:xfrm>
            <a:off x="1057868" y="1533906"/>
            <a:ext cx="10168128" cy="5324094"/>
          </a:xfrm>
          <a:solidFill>
            <a:schemeClr val="bg1"/>
          </a:solidFill>
        </p:spPr>
        <p:txBody>
          <a:bodyPr anchor="t">
            <a:noAutofit/>
          </a:bodyPr>
          <a:lstStyle/>
          <a:p>
            <a:pPr marL="514350" indent="-514350">
              <a:buAutoNum type="arabicPeriod"/>
            </a:pPr>
            <a:r>
              <a:rPr lang="en-US" sz="1800" b="1" i="1" dirty="0"/>
              <a:t>Each speed dating session will last </a:t>
            </a:r>
            <a:r>
              <a:rPr lang="en-US" sz="1800" b="1" i="1" dirty="0">
                <a:solidFill>
                  <a:schemeClr val="accent2"/>
                </a:solidFill>
              </a:rPr>
              <a:t>12 minutes</a:t>
            </a:r>
            <a:r>
              <a:rPr lang="en-US" sz="1800" b="1" i="1" dirty="0"/>
              <a:t>. We will give a two-minute warning and  we will announce when each session is over and it’s time to switch tables.</a:t>
            </a:r>
          </a:p>
          <a:p>
            <a:pPr marL="514350" indent="-514350">
              <a:buAutoNum type="arabicPeriod"/>
            </a:pPr>
            <a:r>
              <a:rPr lang="en-US" sz="1800" b="1" i="1" dirty="0"/>
              <a:t>You have all been given a sheet with the names, brief descriptions, and contact information for every CBO participating today. You do not need to waste time writing down emails and cell phone numbers. </a:t>
            </a:r>
          </a:p>
          <a:p>
            <a:pPr marL="514350" indent="-514350">
              <a:buAutoNum type="arabicPeriod"/>
            </a:pPr>
            <a:r>
              <a:rPr lang="en-US" sz="1800" b="1" i="1" dirty="0"/>
              <a:t>You will have the opportunity to meet with </a:t>
            </a:r>
            <a:r>
              <a:rPr lang="en-US" sz="1800" b="1" i="1" dirty="0">
                <a:solidFill>
                  <a:schemeClr val="accent2"/>
                </a:solidFill>
              </a:rPr>
              <a:t>FOUR</a:t>
            </a:r>
            <a:r>
              <a:rPr lang="en-US" sz="1800" b="1" i="1" dirty="0"/>
              <a:t> different CBOs. </a:t>
            </a:r>
          </a:p>
          <a:p>
            <a:pPr marL="514350" indent="-514350">
              <a:buAutoNum type="arabicPeriod"/>
            </a:pPr>
            <a:r>
              <a:rPr lang="en-US" sz="1800" b="1" i="1" dirty="0"/>
              <a:t>The CBOs will stay where they are. The practices will move at the end of each session. </a:t>
            </a:r>
          </a:p>
          <a:p>
            <a:pPr marL="514350" indent="-514350">
              <a:buAutoNum type="arabicPeriod"/>
            </a:pPr>
            <a:r>
              <a:rPr lang="en-US" sz="1800" b="1" i="1" dirty="0"/>
              <a:t>These dates are not “exclusive.” You will be joined by at least one other practice. The purpose here is to accommodate as many people as possible, spur the flow of conversation, and increase the chances of “making a connection.”</a:t>
            </a:r>
          </a:p>
          <a:p>
            <a:pPr marL="514350" indent="-514350">
              <a:buAutoNum type="arabicPeriod"/>
            </a:pPr>
            <a:r>
              <a:rPr lang="en-US" sz="1800" b="1" i="1" dirty="0"/>
              <a:t>This is NOT a contract negotiation session. The purpose here is to get to know each other and determine if there are good reasons to continue the conversation.</a:t>
            </a:r>
          </a:p>
          <a:p>
            <a:pPr marL="514350" indent="-514350">
              <a:buAutoNum type="arabicPeriod"/>
            </a:pPr>
            <a:r>
              <a:rPr lang="en-US" sz="1800" b="1" i="1" dirty="0"/>
              <a:t>While we wish you all the best and much future happiness, you are on your own for arranging a second “date.” </a:t>
            </a:r>
          </a:p>
          <a:p>
            <a:pPr marL="514350" indent="-514350">
              <a:buAutoNum type="arabicPeriod"/>
            </a:pPr>
            <a:r>
              <a:rPr lang="en-US" sz="2000" b="1" i="1" dirty="0">
                <a:solidFill>
                  <a:schemeClr val="accent2"/>
                </a:solidFill>
              </a:rPr>
              <a:t>If a partnership does develop out of this, let us know. Like all good matchmakers we like to know when we succeed. </a:t>
            </a:r>
          </a:p>
        </p:txBody>
      </p:sp>
    </p:spTree>
    <p:extLst>
      <p:ext uri="{BB962C8B-B14F-4D97-AF65-F5344CB8AC3E}">
        <p14:creationId xmlns:p14="http://schemas.microsoft.com/office/powerpoint/2010/main" val="101870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3C73AE3-E2F7-21AF-B6F6-F01E423F9D0F}"/>
              </a:ext>
            </a:extLst>
          </p:cNvPr>
          <p:cNvSpPr>
            <a:spLocks noGrp="1"/>
          </p:cNvSpPr>
          <p:nvPr>
            <p:ph type="title"/>
          </p:nvPr>
        </p:nvSpPr>
        <p:spPr>
          <a:xfrm>
            <a:off x="1115568" y="548640"/>
            <a:ext cx="10168128" cy="1179576"/>
          </a:xfrm>
        </p:spPr>
        <p:txBody>
          <a:bodyPr>
            <a:normAutofit/>
          </a:bodyPr>
          <a:lstStyle/>
          <a:p>
            <a:r>
              <a:rPr lang="en-US" sz="4000" b="1" dirty="0">
                <a:solidFill>
                  <a:schemeClr val="accent1"/>
                </a:solidFill>
                <a:latin typeface="+mn-lt"/>
              </a:rPr>
              <a:t>Getting The Conversation Started</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E628F23-79B1-1440-E4C2-0FC7E77776CD}"/>
              </a:ext>
            </a:extLst>
          </p:cNvPr>
          <p:cNvSpPr>
            <a:spLocks noGrp="1"/>
          </p:cNvSpPr>
          <p:nvPr>
            <p:ph idx="1"/>
          </p:nvPr>
        </p:nvSpPr>
        <p:spPr>
          <a:xfrm>
            <a:off x="1115568" y="2209800"/>
            <a:ext cx="10168128" cy="4419599"/>
          </a:xfrm>
        </p:spPr>
        <p:txBody>
          <a:bodyPr anchor="t">
            <a:normAutofit fontScale="92500" lnSpcReduction="10000"/>
          </a:bodyPr>
          <a:lstStyle/>
          <a:p>
            <a:pPr marL="0" indent="0">
              <a:buNone/>
            </a:pPr>
            <a:r>
              <a:rPr lang="en-US" sz="3600" b="1" dirty="0">
                <a:solidFill>
                  <a:schemeClr val="accent1"/>
                </a:solidFill>
              </a:rPr>
              <a:t>Some good questions…</a:t>
            </a:r>
          </a:p>
          <a:p>
            <a:pPr lvl="1"/>
            <a:r>
              <a:rPr lang="en-US" sz="3200" b="1" dirty="0"/>
              <a:t>What services to you provide? </a:t>
            </a:r>
          </a:p>
          <a:p>
            <a:pPr lvl="1"/>
            <a:r>
              <a:rPr lang="en-US" sz="3200" b="1" dirty="0"/>
              <a:t>What is the most popular service you provide?</a:t>
            </a:r>
          </a:p>
          <a:p>
            <a:pPr lvl="1"/>
            <a:r>
              <a:rPr lang="en-US" sz="3200" b="1" dirty="0"/>
              <a:t>What part of the state do you serve?</a:t>
            </a:r>
          </a:p>
          <a:p>
            <a:pPr lvl="1"/>
            <a:r>
              <a:rPr lang="en-US" sz="3200" b="1" dirty="0"/>
              <a:t>Do you serve a specific population? </a:t>
            </a:r>
            <a:r>
              <a:rPr lang="en-US" sz="2600" b="1" i="1" dirty="0"/>
              <a:t>(Veterans, Senior Citizens, People with Disabilities, etc.)</a:t>
            </a:r>
          </a:p>
          <a:p>
            <a:pPr lvl="1"/>
            <a:r>
              <a:rPr lang="en-US" sz="3200" b="1" dirty="0"/>
              <a:t>Do you have any experience with clinical partnerships?</a:t>
            </a:r>
          </a:p>
          <a:p>
            <a:pPr lvl="2"/>
            <a:r>
              <a:rPr lang="en-US" sz="2800" b="1" dirty="0"/>
              <a:t>What worked? What didn’t work? </a:t>
            </a:r>
          </a:p>
          <a:p>
            <a:pPr lvl="1"/>
            <a:r>
              <a:rPr lang="en-US" sz="3200" b="1" dirty="0"/>
              <a:t>What are ways we  (clinical office) could help your organization (CBO)?</a:t>
            </a:r>
          </a:p>
        </p:txBody>
      </p:sp>
    </p:spTree>
    <p:extLst>
      <p:ext uri="{BB962C8B-B14F-4D97-AF65-F5344CB8AC3E}">
        <p14:creationId xmlns:p14="http://schemas.microsoft.com/office/powerpoint/2010/main" val="101723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heers with solid fill">
            <a:extLst>
              <a:ext uri="{FF2B5EF4-FFF2-40B4-BE49-F238E27FC236}">
                <a16:creationId xmlns:a16="http://schemas.microsoft.com/office/drawing/2014/main" id="{233F1B95-45A6-A601-2F2B-B58F5F5098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9215" y="139700"/>
            <a:ext cx="6578600" cy="6578600"/>
          </a:xfrm>
          <a:prstGeom prst="rect">
            <a:avLst/>
          </a:prstGeom>
        </p:spPr>
      </p:pic>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a:xfrm>
            <a:off x="962025" y="2593975"/>
            <a:ext cx="10515600" cy="1325563"/>
          </a:xfrm>
        </p:spPr>
        <p:txBody>
          <a:bodyPr>
            <a:normAutofit fontScale="90000"/>
          </a:bodyPr>
          <a:lstStyle/>
          <a:p>
            <a:pPr algn="ctr"/>
            <a:r>
              <a:rPr lang="en-US" sz="8000" b="1" dirty="0">
                <a:solidFill>
                  <a:schemeClr val="accent1"/>
                </a:solidFill>
                <a:latin typeface="+mn-lt"/>
              </a:rPr>
              <a:t>Demystifying Partnerships</a:t>
            </a:r>
            <a:br>
              <a:rPr lang="en-US" b="1" dirty="0">
                <a:solidFill>
                  <a:schemeClr val="accent1"/>
                </a:solidFill>
                <a:latin typeface="+mn-lt"/>
              </a:rPr>
            </a:br>
            <a:r>
              <a:rPr lang="en-US" sz="3600" b="1" i="1" dirty="0">
                <a:solidFill>
                  <a:schemeClr val="accent1"/>
                </a:solidFill>
                <a:latin typeface="+mn-lt"/>
              </a:rPr>
              <a:t>It Does Not Need to Be THAT Complicated</a:t>
            </a:r>
            <a:endParaRPr lang="en-US" b="1" i="1" dirty="0">
              <a:solidFill>
                <a:schemeClr val="accent1"/>
              </a:solidFill>
              <a:latin typeface="+mn-lt"/>
            </a:endParaRPr>
          </a:p>
        </p:txBody>
      </p:sp>
    </p:spTree>
    <p:extLst>
      <p:ext uri="{BB962C8B-B14F-4D97-AF65-F5344CB8AC3E}">
        <p14:creationId xmlns:p14="http://schemas.microsoft.com/office/powerpoint/2010/main" val="273302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EC918-7164-80EA-CE6D-04EC4F4B2E5C}"/>
              </a:ext>
            </a:extLst>
          </p:cNvPr>
          <p:cNvSpPr>
            <a:spLocks noGrp="1"/>
          </p:cNvSpPr>
          <p:nvPr>
            <p:ph type="title"/>
          </p:nvPr>
        </p:nvSpPr>
        <p:spPr/>
        <p:txBody>
          <a:bodyPr/>
          <a:lstStyle/>
          <a:p>
            <a:r>
              <a:rPr lang="en-US" b="1" dirty="0">
                <a:solidFill>
                  <a:schemeClr val="accent1"/>
                </a:solidFill>
                <a:latin typeface="+mn-lt"/>
              </a:rPr>
              <a:t>The Story of One Partnership</a:t>
            </a:r>
          </a:p>
        </p:txBody>
      </p:sp>
      <p:sp>
        <p:nvSpPr>
          <p:cNvPr id="3" name="Content Placeholder 2">
            <a:extLst>
              <a:ext uri="{FF2B5EF4-FFF2-40B4-BE49-F238E27FC236}">
                <a16:creationId xmlns:a16="http://schemas.microsoft.com/office/drawing/2014/main" id="{DEBAC661-31C6-1B29-7F98-95DD20E9C264}"/>
              </a:ext>
            </a:extLst>
          </p:cNvPr>
          <p:cNvSpPr>
            <a:spLocks noGrp="1"/>
          </p:cNvSpPr>
          <p:nvPr>
            <p:ph idx="1"/>
          </p:nvPr>
        </p:nvSpPr>
        <p:spPr/>
        <p:txBody>
          <a:bodyPr/>
          <a:lstStyle/>
          <a:p>
            <a:pPr marL="0" indent="0">
              <a:buNone/>
            </a:pPr>
            <a:r>
              <a:rPr lang="en-US" b="1" dirty="0">
                <a:solidFill>
                  <a:schemeClr val="accent1"/>
                </a:solidFill>
              </a:rPr>
              <a:t>The Issue:</a:t>
            </a:r>
          </a:p>
          <a:p>
            <a:r>
              <a:rPr lang="en-US" dirty="0"/>
              <a:t>Patients at St. Joseph Health Center had a high rate of food insecurity.</a:t>
            </a:r>
          </a:p>
          <a:p>
            <a:r>
              <a:rPr lang="en-US" dirty="0"/>
              <a:t>Patients at St. Jospeh Health Center had nutrition-related diagnoses, but do not have the resources to quickly adopt a new diet.</a:t>
            </a:r>
          </a:p>
          <a:p>
            <a:pPr marL="0" indent="0">
              <a:buNone/>
            </a:pPr>
            <a:r>
              <a:rPr lang="en-US" b="1" dirty="0">
                <a:solidFill>
                  <a:schemeClr val="accent1"/>
                </a:solidFill>
              </a:rPr>
              <a:t>The Response:</a:t>
            </a:r>
          </a:p>
          <a:p>
            <a:r>
              <a:rPr lang="en-US" dirty="0"/>
              <a:t>Create an on-site food pantry. </a:t>
            </a:r>
          </a:p>
        </p:txBody>
      </p:sp>
      <p:pic>
        <p:nvPicPr>
          <p:cNvPr id="5" name="Graphic 4" descr="Lights On with solid fill">
            <a:extLst>
              <a:ext uri="{FF2B5EF4-FFF2-40B4-BE49-F238E27FC236}">
                <a16:creationId xmlns:a16="http://schemas.microsoft.com/office/drawing/2014/main" id="{E2A695B6-C6A6-6277-8FDE-77F1337A22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057" y="3638551"/>
            <a:ext cx="2854324" cy="2854324"/>
          </a:xfrm>
          <a:prstGeom prst="rect">
            <a:avLst/>
          </a:prstGeom>
        </p:spPr>
      </p:pic>
    </p:spTree>
    <p:extLst>
      <p:ext uri="{BB962C8B-B14F-4D97-AF65-F5344CB8AC3E}">
        <p14:creationId xmlns:p14="http://schemas.microsoft.com/office/powerpoint/2010/main" val="332953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Confused Person Png Animated - Confused Man Clipart Png PNG Image  with No Background - PNGkey.com">
            <a:extLst>
              <a:ext uri="{FF2B5EF4-FFF2-40B4-BE49-F238E27FC236}">
                <a16:creationId xmlns:a16="http://schemas.microsoft.com/office/drawing/2014/main" id="{B23F0FC6-7A56-9516-1BE9-D98758DCE8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74490" y="347588"/>
            <a:ext cx="2750185" cy="20336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16F443A-2DB9-088F-1FE1-AE79941E1402}"/>
              </a:ext>
            </a:extLst>
          </p:cNvPr>
          <p:cNvSpPr txBox="1"/>
          <p:nvPr/>
        </p:nvSpPr>
        <p:spPr>
          <a:xfrm>
            <a:off x="1857375" y="2381250"/>
            <a:ext cx="9363075" cy="454983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b="1" dirty="0"/>
              <a:t>Can we register with the Food Bank? </a:t>
            </a:r>
          </a:p>
          <a:p>
            <a:pPr marL="285750" indent="-285750">
              <a:lnSpc>
                <a:spcPct val="150000"/>
              </a:lnSpc>
              <a:buFont typeface="Arial" panose="020B0604020202020204" pitchFamily="34" charset="0"/>
              <a:buChar char="•"/>
            </a:pPr>
            <a:r>
              <a:rPr lang="en-US" sz="2800" b="1" dirty="0"/>
              <a:t>Do we need a license to be a Food Pantry? </a:t>
            </a:r>
          </a:p>
          <a:p>
            <a:pPr marL="285750" indent="-285750">
              <a:lnSpc>
                <a:spcPct val="150000"/>
              </a:lnSpc>
              <a:buFont typeface="Arial" panose="020B0604020202020204" pitchFamily="34" charset="0"/>
              <a:buChar char="•"/>
            </a:pPr>
            <a:r>
              <a:rPr lang="en-US" sz="2800" b="1" dirty="0"/>
              <a:t>Who has time to track stock and order resupplies?</a:t>
            </a:r>
          </a:p>
          <a:p>
            <a:pPr marL="285750" indent="-285750">
              <a:lnSpc>
                <a:spcPct val="150000"/>
              </a:lnSpc>
              <a:buFont typeface="Arial" panose="020B0604020202020204" pitchFamily="34" charset="0"/>
              <a:buChar char="•"/>
            </a:pPr>
            <a:r>
              <a:rPr lang="en-US" sz="2800" b="1" dirty="0"/>
              <a:t>Should we get a fridge? </a:t>
            </a:r>
          </a:p>
          <a:p>
            <a:pPr marL="285750" indent="-285750">
              <a:lnSpc>
                <a:spcPct val="150000"/>
              </a:lnSpc>
              <a:buFont typeface="Arial" panose="020B0604020202020204" pitchFamily="34" charset="0"/>
              <a:buChar char="•"/>
            </a:pPr>
            <a:r>
              <a:rPr lang="en-US" sz="2800" b="1" dirty="0"/>
              <a:t>Should we get a freezer?</a:t>
            </a:r>
          </a:p>
          <a:p>
            <a:pPr marL="285750" indent="-285750">
              <a:lnSpc>
                <a:spcPct val="150000"/>
              </a:lnSpc>
              <a:buFont typeface="Arial" panose="020B0604020202020204" pitchFamily="34" charset="0"/>
              <a:buChar char="•"/>
            </a:pPr>
            <a:r>
              <a:rPr lang="en-US" sz="2800" b="1" dirty="0"/>
              <a:t>What kind of shelves to we buy? And where do I get them? </a:t>
            </a:r>
          </a:p>
          <a:p>
            <a:pPr marL="285750" indent="-285750">
              <a:lnSpc>
                <a:spcPct val="150000"/>
              </a:lnSpc>
              <a:buFont typeface="Arial" panose="020B0604020202020204" pitchFamily="34" charset="0"/>
              <a:buChar char="•"/>
            </a:pPr>
            <a:r>
              <a:rPr lang="en-US" sz="2800" b="1" dirty="0"/>
              <a:t>Oh, God, do I need to put them up? </a:t>
            </a:r>
            <a:endParaRPr lang="en-US" b="1" dirty="0"/>
          </a:p>
        </p:txBody>
      </p:sp>
    </p:spTree>
    <p:extLst>
      <p:ext uri="{BB962C8B-B14F-4D97-AF65-F5344CB8AC3E}">
        <p14:creationId xmlns:p14="http://schemas.microsoft.com/office/powerpoint/2010/main" val="395353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3CCB-AF92-6BA7-DAE8-E8FC5570CB0E}"/>
              </a:ext>
            </a:extLst>
          </p:cNvPr>
          <p:cNvSpPr>
            <a:spLocks noGrp="1"/>
          </p:cNvSpPr>
          <p:nvPr>
            <p:ph type="title"/>
          </p:nvPr>
        </p:nvSpPr>
        <p:spPr>
          <a:xfrm>
            <a:off x="742950" y="0"/>
            <a:ext cx="10515600" cy="962025"/>
          </a:xfrm>
        </p:spPr>
        <p:txBody>
          <a:bodyPr/>
          <a:lstStyle/>
          <a:p>
            <a:r>
              <a:rPr lang="en-US" b="1" dirty="0">
                <a:solidFill>
                  <a:schemeClr val="accent1"/>
                </a:solidFill>
                <a:latin typeface="+mn-lt"/>
              </a:rPr>
              <a:t>Partnership!</a:t>
            </a:r>
          </a:p>
        </p:txBody>
      </p:sp>
      <p:pic>
        <p:nvPicPr>
          <p:cNvPr id="4" name="Graphic 3" descr="Lights On with solid fill">
            <a:extLst>
              <a:ext uri="{FF2B5EF4-FFF2-40B4-BE49-F238E27FC236}">
                <a16:creationId xmlns:a16="http://schemas.microsoft.com/office/drawing/2014/main" id="{82428D77-E2E4-D24A-54FC-DAF61DC3A1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63037" y="1398814"/>
            <a:ext cx="4363531" cy="4352288"/>
          </a:xfrm>
          <a:prstGeom prst="rect">
            <a:avLst/>
          </a:prstGeom>
        </p:spPr>
      </p:pic>
      <p:pic>
        <p:nvPicPr>
          <p:cNvPr id="5" name="Content Placeholder 4" descr="Logo, company name&#10;&#10;Description automatically generated">
            <a:extLst>
              <a:ext uri="{FF2B5EF4-FFF2-40B4-BE49-F238E27FC236}">
                <a16:creationId xmlns:a16="http://schemas.microsoft.com/office/drawing/2014/main" id="{211DF966-C25C-15D2-73BD-C74BDACC6C0A}"/>
              </a:ext>
            </a:extLst>
          </p:cNvPr>
          <p:cNvPicPr>
            <a:picLocks noGrp="1" noChangeAspect="1"/>
          </p:cNvPicPr>
          <p:nvPr>
            <p:ph idx="1"/>
          </p:nvPr>
        </p:nvPicPr>
        <p:blipFill>
          <a:blip r:embed="rId4"/>
          <a:stretch>
            <a:fillRect/>
          </a:stretch>
        </p:blipFill>
        <p:spPr>
          <a:xfrm>
            <a:off x="7317208" y="53928"/>
            <a:ext cx="1790792" cy="1816193"/>
          </a:xfrm>
          <a:prstGeom prst="rect">
            <a:avLst/>
          </a:prstGeom>
        </p:spPr>
      </p:pic>
      <p:sp>
        <p:nvSpPr>
          <p:cNvPr id="8" name="TextBox 7">
            <a:extLst>
              <a:ext uri="{FF2B5EF4-FFF2-40B4-BE49-F238E27FC236}">
                <a16:creationId xmlns:a16="http://schemas.microsoft.com/office/drawing/2014/main" id="{C154399D-E2BB-4551-8DA0-D039AD4E2F1F}"/>
              </a:ext>
            </a:extLst>
          </p:cNvPr>
          <p:cNvSpPr txBox="1"/>
          <p:nvPr/>
        </p:nvSpPr>
        <p:spPr>
          <a:xfrm>
            <a:off x="6398092" y="2527413"/>
            <a:ext cx="3629025" cy="3470437"/>
          </a:xfrm>
          <a:prstGeom prst="rect">
            <a:avLst/>
          </a:prstGeom>
          <a:solidFill>
            <a:schemeClr val="accent6">
              <a:lumMod val="40000"/>
              <a:lumOff val="60000"/>
            </a:schemeClr>
          </a:solidFill>
        </p:spPr>
        <p:txBody>
          <a:bodyPr wrap="square" rtlCol="0">
            <a:spAutoFit/>
          </a:bodyPr>
          <a:lstStyle/>
          <a:p>
            <a:pPr marL="285750" indent="-285750">
              <a:lnSpc>
                <a:spcPct val="200000"/>
              </a:lnSpc>
              <a:buFont typeface="Wingdings" panose="05000000000000000000" pitchFamily="2" charset="2"/>
              <a:buChar char="ü"/>
            </a:pPr>
            <a:r>
              <a:rPr lang="en-US" sz="1600" b="1" dirty="0"/>
              <a:t>Know how to run a Food Pantry</a:t>
            </a:r>
          </a:p>
          <a:p>
            <a:pPr marL="285750" indent="-285750">
              <a:lnSpc>
                <a:spcPct val="200000"/>
              </a:lnSpc>
              <a:buFont typeface="Wingdings" panose="05000000000000000000" pitchFamily="2" charset="2"/>
              <a:buChar char="ü"/>
            </a:pPr>
            <a:r>
              <a:rPr lang="en-US" sz="1600" b="1" dirty="0"/>
              <a:t>Have relationship with Food Bank</a:t>
            </a:r>
          </a:p>
          <a:p>
            <a:pPr marL="285750" indent="-285750">
              <a:lnSpc>
                <a:spcPct val="200000"/>
              </a:lnSpc>
              <a:buFont typeface="Wingdings" panose="05000000000000000000" pitchFamily="2" charset="2"/>
              <a:buChar char="ü"/>
            </a:pPr>
            <a:r>
              <a:rPr lang="en-US" sz="1600" b="1" dirty="0"/>
              <a:t>Have a system for tracking inventory</a:t>
            </a:r>
          </a:p>
          <a:p>
            <a:pPr marL="285750" indent="-285750">
              <a:lnSpc>
                <a:spcPct val="200000"/>
              </a:lnSpc>
              <a:buFont typeface="Wingdings" panose="05000000000000000000" pitchFamily="2" charset="2"/>
              <a:buChar char="ü"/>
            </a:pPr>
            <a:r>
              <a:rPr lang="en-US" sz="1600" b="1" dirty="0"/>
              <a:t>Know what people want</a:t>
            </a:r>
          </a:p>
          <a:p>
            <a:pPr marL="285750" indent="-285750">
              <a:lnSpc>
                <a:spcPct val="200000"/>
              </a:lnSpc>
              <a:buFont typeface="Wingdings" panose="05000000000000000000" pitchFamily="2" charset="2"/>
              <a:buChar char="ü"/>
            </a:pPr>
            <a:r>
              <a:rPr lang="en-US" sz="1600" b="1" dirty="0"/>
              <a:t>Know what equipment to buy</a:t>
            </a:r>
          </a:p>
          <a:p>
            <a:pPr marL="285750" indent="-285750">
              <a:lnSpc>
                <a:spcPct val="200000"/>
              </a:lnSpc>
              <a:buFont typeface="Wingdings" panose="05000000000000000000" pitchFamily="2" charset="2"/>
              <a:buChar char="ü"/>
            </a:pPr>
            <a:r>
              <a:rPr lang="en-US" sz="1600" b="1" dirty="0"/>
              <a:t>Know what kind of shelves we need</a:t>
            </a:r>
          </a:p>
          <a:p>
            <a:pPr marL="285750" indent="-285750">
              <a:lnSpc>
                <a:spcPct val="200000"/>
              </a:lnSpc>
              <a:buFont typeface="Wingdings" panose="05000000000000000000" pitchFamily="2" charset="2"/>
              <a:buChar char="ü"/>
            </a:pPr>
            <a:r>
              <a:rPr lang="en-US" sz="1600" b="1" dirty="0"/>
              <a:t>Can install the shelves</a:t>
            </a:r>
            <a:endParaRPr lang="en-US" b="1" dirty="0"/>
          </a:p>
        </p:txBody>
      </p:sp>
      <p:sp>
        <p:nvSpPr>
          <p:cNvPr id="11" name="TextBox 10">
            <a:extLst>
              <a:ext uri="{FF2B5EF4-FFF2-40B4-BE49-F238E27FC236}">
                <a16:creationId xmlns:a16="http://schemas.microsoft.com/office/drawing/2014/main" id="{2721486C-6AAF-F4DE-0755-9642142DEE64}"/>
              </a:ext>
            </a:extLst>
          </p:cNvPr>
          <p:cNvSpPr txBox="1"/>
          <p:nvPr/>
        </p:nvSpPr>
        <p:spPr>
          <a:xfrm>
            <a:off x="6457995" y="2014101"/>
            <a:ext cx="3569121" cy="369332"/>
          </a:xfrm>
          <a:prstGeom prst="rect">
            <a:avLst/>
          </a:prstGeom>
          <a:noFill/>
        </p:spPr>
        <p:txBody>
          <a:bodyPr wrap="square" rtlCol="0">
            <a:spAutoFit/>
          </a:bodyPr>
          <a:lstStyle/>
          <a:p>
            <a:pPr algn="ctr"/>
            <a:r>
              <a:rPr lang="en-US" b="1" dirty="0"/>
              <a:t>THEM</a:t>
            </a:r>
          </a:p>
        </p:txBody>
      </p:sp>
    </p:spTree>
    <p:extLst>
      <p:ext uri="{BB962C8B-B14F-4D97-AF65-F5344CB8AC3E}">
        <p14:creationId xmlns:p14="http://schemas.microsoft.com/office/powerpoint/2010/main" val="1027915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2230</TotalTime>
  <Words>594</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Speed Dating Helping to Make  Clinical/Community Connections</vt:lpstr>
      <vt:lpstr>Speed Dating</vt:lpstr>
      <vt:lpstr>Speed Dating 101</vt:lpstr>
      <vt:lpstr>Speed Dating Basics</vt:lpstr>
      <vt:lpstr>Getting The Conversation Started</vt:lpstr>
      <vt:lpstr>Demystifying Partnerships It Does Not Need to Be THAT Complicated</vt:lpstr>
      <vt:lpstr>The Story of One Partnership</vt:lpstr>
      <vt:lpstr>PowerPoint Presentation</vt:lpstr>
      <vt:lpstr>Partnership!</vt:lpstr>
      <vt:lpstr>Session One</vt:lpstr>
      <vt:lpstr>Session Two</vt:lpstr>
      <vt:lpstr>Session Three</vt:lpstr>
      <vt:lpstr>Session Four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Partnerships 101</dc:title>
  <dc:creator>Bliss, Garry</dc:creator>
  <cp:lastModifiedBy>Bliss, Garry</cp:lastModifiedBy>
  <cp:revision>7</cp:revision>
  <dcterms:created xsi:type="dcterms:W3CDTF">2023-07-25T13:46:15Z</dcterms:created>
  <dcterms:modified xsi:type="dcterms:W3CDTF">2023-09-19T18:47:55Z</dcterms:modified>
</cp:coreProperties>
</file>