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707" r:id="rId2"/>
  </p:sldMasterIdLst>
  <p:notesMasterIdLst>
    <p:notesMasterId r:id="rId8"/>
  </p:notesMasterIdLst>
  <p:sldIdLst>
    <p:sldId id="256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ECD16"/>
    <a:srgbClr val="031240"/>
    <a:srgbClr val="BFFF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03"/>
    <p:restoredTop sz="96286"/>
  </p:normalViewPr>
  <p:slideViewPr>
    <p:cSldViewPr snapToGrid="0">
      <p:cViewPr varScale="1">
        <p:scale>
          <a:sx n="102" d="100"/>
          <a:sy n="102" d="100"/>
        </p:scale>
        <p:origin x="5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398F-E2CE-0348-967C-B6A7B10541DD}" type="datetimeFigureOut">
              <a:rPr lang="pl-PL" smtClean="0"/>
              <a:t>23.01.2024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30207-736C-B840-89C6-3FAF2C6E18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63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26BDF1A3-49FE-F545-CC50-0C44A9701E84}"/>
              </a:ext>
            </a:extLst>
          </p:cNvPr>
          <p:cNvGrpSpPr/>
          <p:nvPr userDrawn="1"/>
        </p:nvGrpSpPr>
        <p:grpSpPr>
          <a:xfrm>
            <a:off x="-4" y="0"/>
            <a:ext cx="4593946" cy="4586630"/>
            <a:chOff x="-4" y="0"/>
            <a:chExt cx="4593946" cy="4586630"/>
          </a:xfrm>
        </p:grpSpPr>
        <p:sp>
          <p:nvSpPr>
            <p:cNvPr id="7" name="Łza 6">
              <a:extLst>
                <a:ext uri="{FF2B5EF4-FFF2-40B4-BE49-F238E27FC236}">
                  <a16:creationId xmlns:a16="http://schemas.microsoft.com/office/drawing/2014/main" id="{8DD19233-D25D-BFD4-892A-84A5658B0335}"/>
                </a:ext>
              </a:extLst>
            </p:cNvPr>
            <p:cNvSpPr/>
            <p:nvPr userDrawn="1"/>
          </p:nvSpPr>
          <p:spPr>
            <a:xfrm flipH="1">
              <a:off x="-4" y="0"/>
              <a:ext cx="4593946" cy="4586630"/>
            </a:xfrm>
            <a:prstGeom prst="teardrop">
              <a:avLst/>
            </a:prstGeom>
            <a:blipFill>
              <a:blip r:embed="rId2"/>
              <a:stretch>
                <a:fillRect l="-6205" t="151" r="-37629" b="1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Łza 15">
              <a:extLst>
                <a:ext uri="{FF2B5EF4-FFF2-40B4-BE49-F238E27FC236}">
                  <a16:creationId xmlns:a16="http://schemas.microsoft.com/office/drawing/2014/main" id="{F84538B3-85B8-5D8C-C0AF-13CBDB59C05B}"/>
                </a:ext>
              </a:extLst>
            </p:cNvPr>
            <p:cNvSpPr/>
            <p:nvPr userDrawn="1"/>
          </p:nvSpPr>
          <p:spPr>
            <a:xfrm flipH="1">
              <a:off x="78634" y="65837"/>
              <a:ext cx="4436669" cy="4454955"/>
            </a:xfrm>
            <a:prstGeom prst="teardrop">
              <a:avLst/>
            </a:prstGeom>
            <a:noFill/>
            <a:ln w="152400">
              <a:solidFill>
                <a:schemeClr val="accent1">
                  <a:shade val="50000"/>
                  <a:alpha val="44448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0AEA5A7-9F55-E93C-231A-B38F2557972C}"/>
              </a:ext>
            </a:extLst>
          </p:cNvPr>
          <p:cNvSpPr txBox="1"/>
          <p:nvPr userDrawn="1"/>
        </p:nvSpPr>
        <p:spPr>
          <a:xfrm>
            <a:off x="8691239" y="384106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i="0" dirty="0">
                <a:solidFill>
                  <a:srgbClr val="FECD16"/>
                </a:solidFill>
                <a:latin typeface="Titillium Web SemiBold" pitchFamily="2" charset="0"/>
              </a:rPr>
              <a:t>InfraBooster</a:t>
            </a:r>
          </a:p>
        </p:txBody>
      </p:sp>
      <p:sp>
        <p:nvSpPr>
          <p:cNvPr id="31" name="Tytuł 25">
            <a:extLst>
              <a:ext uri="{FF2B5EF4-FFF2-40B4-BE49-F238E27FC236}">
                <a16:creationId xmlns:a16="http://schemas.microsoft.com/office/drawing/2014/main" id="{0CB7D19A-1C01-845E-32B9-EF4D379DD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0409" y="2367168"/>
            <a:ext cx="5693002" cy="256512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5" name="Symbol zastępczy tekstu 7">
            <a:extLst>
              <a:ext uri="{FF2B5EF4-FFF2-40B4-BE49-F238E27FC236}">
                <a16:creationId xmlns:a16="http://schemas.microsoft.com/office/drawing/2014/main" id="{FEF5D00C-A2C8-F7DE-DE06-C4AE8F8F7B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91239" y="1110389"/>
            <a:ext cx="3230372" cy="3864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2pPr>
            <a:lvl3pPr marL="9144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3pPr>
            <a:lvl4pPr marL="13716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4pPr>
            <a:lvl5pPr marL="18288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5pPr>
          </a:lstStyle>
          <a:p>
            <a:pPr lvl="0"/>
            <a:r>
              <a:rPr lang="en-US" b="1" i="0" noProof="0" dirty="0">
                <a:latin typeface="Titillium Web SemiBold" pitchFamily="2" charset="0"/>
              </a:rPr>
              <a:t>Click to point the module </a:t>
            </a:r>
            <a:endParaRPr lang="en-US" noProof="0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25CB2C6-F30B-23B0-3EE9-ED94792FD0CE}"/>
              </a:ext>
            </a:extLst>
          </p:cNvPr>
          <p:cNvGrpSpPr/>
          <p:nvPr userDrawn="1"/>
        </p:nvGrpSpPr>
        <p:grpSpPr>
          <a:xfrm>
            <a:off x="-4" y="5838400"/>
            <a:ext cx="6661691" cy="753866"/>
            <a:chOff x="40643" y="5838400"/>
            <a:chExt cx="6661691" cy="753866"/>
          </a:xfrm>
        </p:grpSpPr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5EB8651D-3CEF-55BC-D6DE-DC9C02B258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7448" r="42786"/>
            <a:stretch/>
          </p:blipFill>
          <p:spPr>
            <a:xfrm>
              <a:off x="2780029" y="5893293"/>
              <a:ext cx="1938804" cy="630330"/>
            </a:xfrm>
            <a:prstGeom prst="rect">
              <a:avLst/>
            </a:prstGeom>
          </p:spPr>
        </p:pic>
        <p:pic>
          <p:nvPicPr>
            <p:cNvPr id="24" name="Obraz 23" descr="Obraz zawierający Grafika, zrzut ekranu, projekt graficzny, tekst&#10;&#10;Opis wygenerowany automatycznie">
              <a:extLst>
                <a:ext uri="{FF2B5EF4-FFF2-40B4-BE49-F238E27FC236}">
                  <a16:creationId xmlns:a16="http://schemas.microsoft.com/office/drawing/2014/main" id="{8614C037-89D8-4CCC-250B-408C0F551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997" r="55704" b="14994"/>
            <a:stretch/>
          </p:blipFill>
          <p:spPr>
            <a:xfrm>
              <a:off x="40643" y="5838400"/>
              <a:ext cx="2455065" cy="753866"/>
            </a:xfrm>
            <a:prstGeom prst="rect">
              <a:avLst/>
            </a:prstGeom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D713FE90-E102-D6B9-0DA5-219BDD2CDF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73912"/>
            <a:stretch/>
          </p:blipFill>
          <p:spPr>
            <a:xfrm>
              <a:off x="5003154" y="5900168"/>
              <a:ext cx="1699180" cy="6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4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8A798EA2-C118-1588-3E97-A6001E1D8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6244" b="102"/>
          <a:stretch/>
        </p:blipFill>
        <p:spPr>
          <a:xfrm>
            <a:off x="0" y="127000"/>
            <a:ext cx="2942207" cy="4040809"/>
          </a:xfrm>
          <a:prstGeom prst="rect">
            <a:avLst/>
          </a:prstGeom>
        </p:spPr>
      </p:pic>
      <p:sp>
        <p:nvSpPr>
          <p:cNvPr id="25" name="Tytuł 29">
            <a:extLst>
              <a:ext uri="{FF2B5EF4-FFF2-40B4-BE49-F238E27FC236}">
                <a16:creationId xmlns:a16="http://schemas.microsoft.com/office/drawing/2014/main" id="{40384E49-A652-6B40-E992-6DA25DB2E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8223" y="2537684"/>
            <a:ext cx="5850785" cy="2769961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Titillium Web" pitchFamily="2" charset="0"/>
              </a:defRPr>
            </a:lvl1pPr>
          </a:lstStyle>
          <a:p>
            <a:r>
              <a:rPr lang="en-US" noProof="0" dirty="0"/>
              <a:t>Click to edit text style</a:t>
            </a:r>
          </a:p>
        </p:txBody>
      </p:sp>
      <p:sp>
        <p:nvSpPr>
          <p:cNvPr id="27" name="Symbol zastępczy tekstu 7">
            <a:extLst>
              <a:ext uri="{FF2B5EF4-FFF2-40B4-BE49-F238E27FC236}">
                <a16:creationId xmlns:a16="http://schemas.microsoft.com/office/drawing/2014/main" id="{3E84501C-F98F-0BB5-3425-621316F664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23" y="1000385"/>
            <a:ext cx="3230372" cy="3864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2pPr>
            <a:lvl3pPr marL="9144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3pPr>
            <a:lvl4pPr marL="13716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4pPr>
            <a:lvl5pPr marL="1828800" indent="0">
              <a:buFontTx/>
              <a:buNone/>
              <a:defRPr b="1" i="0">
                <a:solidFill>
                  <a:schemeClr val="bg1"/>
                </a:solidFill>
                <a:latin typeface="Titillium Web SemiBold" pitchFamily="2" charset="0"/>
              </a:defRPr>
            </a:lvl5pPr>
          </a:lstStyle>
          <a:p>
            <a:pPr lvl="0"/>
            <a:r>
              <a:rPr lang="en-US" b="1" i="0" noProof="0" dirty="0">
                <a:latin typeface="Titillium Web SemiBold" pitchFamily="2" charset="0"/>
              </a:rPr>
              <a:t>Click to point the module </a:t>
            </a:r>
            <a:endParaRPr lang="en-US" noProof="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B806A777-5A92-5B0A-55E5-DE514F1A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6011" y="4398419"/>
            <a:ext cx="2307141" cy="2307141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A8333A9-4706-459C-9D30-0C9B6768DB4C}"/>
              </a:ext>
            </a:extLst>
          </p:cNvPr>
          <p:cNvSpPr txBox="1"/>
          <p:nvPr userDrawn="1"/>
        </p:nvSpPr>
        <p:spPr>
          <a:xfrm>
            <a:off x="433223" y="274102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0" noProof="0">
                <a:solidFill>
                  <a:srgbClr val="FECD16"/>
                </a:solidFill>
                <a:latin typeface="Titillium Web SemiBold" pitchFamily="2" charset="0"/>
              </a:rPr>
              <a:t>InfraBooster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33785EBA-D077-03FF-7780-216FD9DE3A98}"/>
              </a:ext>
            </a:extLst>
          </p:cNvPr>
          <p:cNvGrpSpPr/>
          <p:nvPr userDrawn="1"/>
        </p:nvGrpSpPr>
        <p:grpSpPr>
          <a:xfrm>
            <a:off x="40643" y="5838400"/>
            <a:ext cx="6661691" cy="753866"/>
            <a:chOff x="40643" y="5838400"/>
            <a:chExt cx="6661691" cy="753866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4B30FBD-8C99-5143-7733-CB21F23BA7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7448" r="42786"/>
            <a:stretch/>
          </p:blipFill>
          <p:spPr>
            <a:xfrm>
              <a:off x="2780029" y="5893293"/>
              <a:ext cx="1938804" cy="630330"/>
            </a:xfrm>
            <a:prstGeom prst="rect">
              <a:avLst/>
            </a:prstGeom>
          </p:spPr>
        </p:pic>
        <p:pic>
          <p:nvPicPr>
            <p:cNvPr id="16" name="Obraz 15" descr="Obraz zawierający Grafika, zrzut ekranu, projekt graficzny, tekst&#10;&#10;Opis wygenerowany automatycznie">
              <a:extLst>
                <a:ext uri="{FF2B5EF4-FFF2-40B4-BE49-F238E27FC236}">
                  <a16:creationId xmlns:a16="http://schemas.microsoft.com/office/drawing/2014/main" id="{050ECEA3-7640-1D19-BE3B-EE5EA4769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6997" r="55704" b="14994"/>
            <a:stretch/>
          </p:blipFill>
          <p:spPr>
            <a:xfrm>
              <a:off x="40643" y="5838400"/>
              <a:ext cx="2455065" cy="753866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82C05D9-4DBA-85A3-EF2E-5C5AEAA735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3912"/>
            <a:stretch/>
          </p:blipFill>
          <p:spPr>
            <a:xfrm>
              <a:off x="5003154" y="5900168"/>
              <a:ext cx="1699180" cy="6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4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+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0297404B-8733-A032-9FE5-B2F4ECEA5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6"/>
            <a:ext cx="10134000" cy="5744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6446ABC-6E7C-8F65-074F-6592F0DBC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3" y="1100138"/>
            <a:ext cx="10133627" cy="492315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pl-PL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4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ly titl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sp>
        <p:nvSpPr>
          <p:cNvPr id="3" name="Tytuł 4">
            <a:extLst>
              <a:ext uri="{FF2B5EF4-FFF2-40B4-BE49-F238E27FC236}">
                <a16:creationId xmlns:a16="http://schemas.microsoft.com/office/drawing/2014/main" id="{C8BDF1B3-C96E-AC32-CAD7-8BA9A325F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6"/>
            <a:ext cx="10134000" cy="5744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1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+ bulle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6446ABC-6E7C-8F65-074F-6592F0DBC9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4" y="1125275"/>
            <a:ext cx="4583258" cy="490640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bullet point text style</a:t>
            </a:r>
          </a:p>
        </p:txBody>
      </p:sp>
      <p:sp>
        <p:nvSpPr>
          <p:cNvPr id="6" name="Symbol zastępczy tekstu 6">
            <a:extLst>
              <a:ext uri="{FF2B5EF4-FFF2-40B4-BE49-F238E27FC236}">
                <a16:creationId xmlns:a16="http://schemas.microsoft.com/office/drawing/2014/main" id="{5ADF123C-0E95-11FE-0D61-B058782D4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2785" y="1125275"/>
            <a:ext cx="5256755" cy="49064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 b="0" i="0">
                <a:solidFill>
                  <a:srgbClr val="002060"/>
                </a:solidFill>
                <a:latin typeface="Titillium Web" pitchFamily="2" charset="0"/>
              </a:defRPr>
            </a:lvl1pPr>
            <a:lvl2pPr marL="457200" indent="0">
              <a:buFontTx/>
              <a:buNone/>
              <a:defRPr b="0" i="0">
                <a:latin typeface="Titillium Web" pitchFamily="2" charset="0"/>
              </a:defRPr>
            </a:lvl2pPr>
            <a:lvl3pPr marL="914400" indent="0">
              <a:buFontTx/>
              <a:buNone/>
              <a:defRPr b="0" i="0">
                <a:latin typeface="Titillium Web" pitchFamily="2" charset="0"/>
              </a:defRPr>
            </a:lvl3pPr>
            <a:lvl4pPr marL="1371600" indent="0">
              <a:buFontTx/>
              <a:buNone/>
              <a:defRPr b="0" i="0">
                <a:latin typeface="Titillium Web" pitchFamily="2" charset="0"/>
              </a:defRPr>
            </a:lvl4pPr>
            <a:lvl5pPr marL="1828800" indent="0">
              <a:buFontTx/>
              <a:buNone/>
              <a:defRPr b="0" i="0">
                <a:latin typeface="Titillium Web" pitchFamily="2" charset="0"/>
              </a:defRPr>
            </a:lvl5pPr>
          </a:lstStyle>
          <a:p>
            <a:pPr lvl="0"/>
            <a:r>
              <a:rPr lang="en-US" noProof="0" dirty="0"/>
              <a:t>Click to edit bullet point text style</a:t>
            </a:r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B6128260-99E5-B47B-342F-1C369DBFB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40" y="365126"/>
            <a:ext cx="10134000" cy="5744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060"/>
                </a:solidFill>
                <a:latin typeface="Titillium Web SemiBold" pitchFamily="2" charset="0"/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3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25F697E-205F-95F2-5BBB-687E5E5ED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Titillium Web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>
            <a:extLst>
              <a:ext uri="{FF2B5EF4-FFF2-40B4-BE49-F238E27FC236}">
                <a16:creationId xmlns:a16="http://schemas.microsoft.com/office/drawing/2014/main" id="{98F68EF3-911E-288E-B5DE-CF6708B4EB5C}"/>
              </a:ext>
            </a:extLst>
          </p:cNvPr>
          <p:cNvSpPr/>
          <p:nvPr userDrawn="1"/>
        </p:nvSpPr>
        <p:spPr>
          <a:xfrm>
            <a:off x="11010956" y="1"/>
            <a:ext cx="1181044" cy="1191637"/>
          </a:xfrm>
          <a:prstGeom prst="teardrop">
            <a:avLst/>
          </a:prstGeom>
          <a:solidFill>
            <a:srgbClr val="031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4B2C45-D152-BB36-237A-DF58388ED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lum bright="70000" contrast="-70000"/>
            <a:alphaModFix amt="20000"/>
          </a:blip>
          <a:srcRect l="1" t="-1" r="58" b="336"/>
          <a:stretch/>
        </p:blipFill>
        <p:spPr>
          <a:xfrm>
            <a:off x="11369249" y="228943"/>
            <a:ext cx="883991" cy="8714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F54BF14-A183-4DFF-3BBE-5B1E85B44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5000"/>
          </a:blip>
          <a:srcRect l="-590" r="11558" b="26795"/>
          <a:stretch/>
        </p:blipFill>
        <p:spPr>
          <a:xfrm>
            <a:off x="8195225" y="3525731"/>
            <a:ext cx="3996776" cy="3332269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7A62B81D-B9FD-B86A-9557-77C2CAC89B71}"/>
              </a:ext>
            </a:extLst>
          </p:cNvPr>
          <p:cNvGrpSpPr/>
          <p:nvPr userDrawn="1"/>
        </p:nvGrpSpPr>
        <p:grpSpPr>
          <a:xfrm>
            <a:off x="249429" y="6222890"/>
            <a:ext cx="3922976" cy="408797"/>
            <a:chOff x="249429" y="6222890"/>
            <a:chExt cx="3922976" cy="408797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40EA6400-8A03-E12A-371E-1B6406E418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27756" r="42631"/>
            <a:stretch/>
          </p:blipFill>
          <p:spPr>
            <a:xfrm>
              <a:off x="1735582" y="6223647"/>
              <a:ext cx="1158159" cy="40804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84A827C9-51D4-1DB9-23DE-55A17EF867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t="5226" b="46008"/>
            <a:stretch/>
          </p:blipFill>
          <p:spPr>
            <a:xfrm>
              <a:off x="249429" y="6223647"/>
              <a:ext cx="1353419" cy="407283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18967D51-E5B0-07D4-3A4C-F4C17419AE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75332"/>
            <a:stretch/>
          </p:blipFill>
          <p:spPr>
            <a:xfrm>
              <a:off x="3207627" y="6222890"/>
              <a:ext cx="964778" cy="408040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F0135D6-689B-EC66-0256-F26DF9945609}"/>
              </a:ext>
            </a:extLst>
          </p:cNvPr>
          <p:cNvSpPr txBox="1"/>
          <p:nvPr userDrawn="1"/>
        </p:nvSpPr>
        <p:spPr>
          <a:xfrm>
            <a:off x="10510779" y="43725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i="0" dirty="0">
                <a:solidFill>
                  <a:srgbClr val="031240"/>
                </a:solidFill>
                <a:latin typeface="Titillium Web SemiBold" pitchFamily="2" charset="0"/>
              </a:rPr>
              <a:t>Infra</a:t>
            </a:r>
            <a:r>
              <a:rPr lang="pl-PL" sz="1600" b="1" i="0" dirty="0">
                <a:solidFill>
                  <a:srgbClr val="FECD16"/>
                </a:solidFill>
                <a:latin typeface="Titillium Web SemiBold" pitchFamily="2" charset="0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8227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6" r:id="rId3"/>
    <p:sldLayoutId id="214748369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eitfood.eu/en_GB/courses/course/149-eit-label-infrabooster-foundation" TargetMode="External"/><Relationship Id="rId2" Type="http://schemas.openxmlformats.org/officeDocument/2006/relationships/hyperlink" Target="mailto:infrabooster@wz.uw.edu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86757-4108-B351-086B-649C3CCA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08" y="3078480"/>
            <a:ext cx="6499537" cy="2874747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What is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InfraBooster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 Foundation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0"/>
                <a:ea typeface="Calibri" panose="020F0502020204030204" pitchFamily="34" charset="0"/>
                <a:cs typeface="Arial" panose="020B0604020202020204" pitchFamily="34" charset="0"/>
              </a:rPr>
              <a:t>Unlocking the hidden value of European research infrastructures.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2BE424-A0F4-D0C6-BB2C-A1D8E98595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Foundation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7754E1-B431-B35F-82A8-0A9CE3AD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7352">
            <a:off x="9337127" y="1146735"/>
            <a:ext cx="2852996" cy="30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C2836CA-B55F-6546-893A-780223EB14B2}"/>
              </a:ext>
            </a:extLst>
          </p:cNvPr>
          <p:cNvSpPr txBox="1"/>
          <p:nvPr/>
        </p:nvSpPr>
        <p:spPr>
          <a:xfrm>
            <a:off x="873360" y="755825"/>
            <a:ext cx="8894611" cy="498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u="none" strike="noStrike" dirty="0" err="1">
                <a:solidFill>
                  <a:srgbClr val="002060"/>
                </a:solidFill>
                <a:effectLst/>
                <a:latin typeface="Titillium Web" pitchFamily="2" charset="0"/>
              </a:rPr>
              <a:t>InfraBooster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 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promotes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the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effective use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of publicly-funded research infrastructures owned by universities or research institutes and relevant to the R&amp;D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 SemiBold" pitchFamily="2" charset="0"/>
              </a:rPr>
              <a:t>efforts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 of private sector companies and start-ups.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 err="1">
                <a:solidFill>
                  <a:srgbClr val="002060"/>
                </a:solidFill>
                <a:latin typeface="Titillium Web" pitchFamily="2" charset="0"/>
              </a:rPr>
              <a:t>InfraBooster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 Foundation is the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introductory level course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, serves as the first step for the next level – advanced training: </a:t>
            </a:r>
            <a:r>
              <a:rPr lang="en-GB" sz="1900" dirty="0" err="1">
                <a:solidFill>
                  <a:srgbClr val="002060"/>
                </a:solidFill>
                <a:latin typeface="Titillium Web" pitchFamily="2" charset="0"/>
              </a:rPr>
              <a:t>InfraBooster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 Practitioner.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It ensures that participants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adopt standard vocabulary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and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gain an understanding of the innovative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 contexts, in which research infrastructures could be leveraged for science-industry collaboration </a:t>
            </a:r>
          </a:p>
          <a:p>
            <a:pPr algn="just">
              <a:lnSpc>
                <a:spcPct val="120000"/>
              </a:lnSpc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It helps participants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understand the importance of research infrastructures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and select the most commercially relevant research infrastructures for R&amp;D efforts.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</p:txBody>
      </p:sp>
      <p:sp>
        <p:nvSpPr>
          <p:cNvPr id="4" name="Prostokąt z rogami zaokrąglonymi po przekątnej 3">
            <a:extLst>
              <a:ext uri="{FF2B5EF4-FFF2-40B4-BE49-F238E27FC236}">
                <a16:creationId xmlns:a16="http://schemas.microsoft.com/office/drawing/2014/main" id="{3ED6C429-38F9-371D-6EE7-8AA79280463A}"/>
              </a:ext>
            </a:extLst>
          </p:cNvPr>
          <p:cNvSpPr/>
          <p:nvPr/>
        </p:nvSpPr>
        <p:spPr>
          <a:xfrm>
            <a:off x="8474095" y="5512711"/>
            <a:ext cx="3136392" cy="75895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3A9189B-D249-0A0C-3B0E-CC2E4971D541}"/>
              </a:ext>
            </a:extLst>
          </p:cNvPr>
          <p:cNvSpPr txBox="1"/>
          <p:nvPr/>
        </p:nvSpPr>
        <p:spPr>
          <a:xfrm>
            <a:off x="8663470" y="5748443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tillium Web SemiBold" pitchFamily="2" charset="0"/>
              </a:rPr>
              <a:t>What is InfraBoost</a:t>
            </a:r>
            <a:r>
              <a:rPr lang="en-GB" sz="2800" b="1" dirty="0">
                <a:solidFill>
                  <a:srgbClr val="002060"/>
                </a:solidFill>
                <a:latin typeface="Titillium Web SemiBold" pitchFamily="2" charset="0"/>
              </a:rPr>
              <a:t>er?</a:t>
            </a:r>
          </a:p>
        </p:txBody>
      </p:sp>
    </p:spTree>
    <p:extLst>
      <p:ext uri="{BB962C8B-B14F-4D97-AF65-F5344CB8AC3E}">
        <p14:creationId xmlns:p14="http://schemas.microsoft.com/office/powerpoint/2010/main" val="107679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rogami zaokrąglonymi po przekątnej 3">
            <a:extLst>
              <a:ext uri="{FF2B5EF4-FFF2-40B4-BE49-F238E27FC236}">
                <a16:creationId xmlns:a16="http://schemas.microsoft.com/office/drawing/2014/main" id="{3ED6C429-38F9-371D-6EE7-8AA79280463A}"/>
              </a:ext>
            </a:extLst>
          </p:cNvPr>
          <p:cNvSpPr/>
          <p:nvPr/>
        </p:nvSpPr>
        <p:spPr>
          <a:xfrm>
            <a:off x="8474095" y="5512711"/>
            <a:ext cx="3136392" cy="75895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3A9189B-D249-0A0C-3B0E-CC2E4971D541}"/>
              </a:ext>
            </a:extLst>
          </p:cNvPr>
          <p:cNvSpPr txBox="1"/>
          <p:nvPr/>
        </p:nvSpPr>
        <p:spPr>
          <a:xfrm>
            <a:off x="8663470" y="5748443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tillium Web SemiBold" pitchFamily="2" charset="0"/>
              </a:rPr>
              <a:t>What is InfraBoost</a:t>
            </a:r>
            <a:r>
              <a:rPr lang="en-GB" sz="2800" b="1" dirty="0">
                <a:solidFill>
                  <a:srgbClr val="002060"/>
                </a:solidFill>
                <a:latin typeface="Titillium Web SemiBold" pitchFamily="2" charset="0"/>
              </a:rPr>
              <a:t>er?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871138D-93B1-CB9E-C748-597E74DD8BDE}"/>
              </a:ext>
            </a:extLst>
          </p:cNvPr>
          <p:cNvSpPr txBox="1"/>
          <p:nvPr/>
        </p:nvSpPr>
        <p:spPr>
          <a:xfrm>
            <a:off x="535946" y="514663"/>
            <a:ext cx="9069658" cy="488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For scientific institutions that own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specialist laboratory equipment, research tools, software and databases that are used for research purposes.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en-GB" sz="1900" b="0" i="0" u="none" strike="noStrike" dirty="0">
              <a:solidFill>
                <a:srgbClr val="002060"/>
              </a:solidFill>
              <a:effectLst/>
              <a:latin typeface="Titillium Web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For participants from </a:t>
            </a:r>
            <a:r>
              <a:rPr lang="en-GB" sz="1900" b="1" i="0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different scientific and educational backgrounds </a:t>
            </a: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with relatively inclusive recruitment and selection approaches.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endParaRPr lang="en-GB" sz="1900" b="0" i="0" u="none" strike="noStrike" dirty="0">
              <a:solidFill>
                <a:srgbClr val="002060"/>
              </a:solidFill>
              <a:effectLst/>
              <a:latin typeface="Titillium Web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b="0" i="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Participants 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from 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Western Balkans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(Albania, Bosna and Herzegovina, Serbia, Kosovo, North Macedonia, Montenegro</a:t>
            </a:r>
            <a:r>
              <a:rPr lang="en-GB" sz="1900" b="1" u="none" strike="noStrike" dirty="0">
                <a:solidFill>
                  <a:schemeClr val="accent6"/>
                </a:solidFill>
                <a:effectLst/>
                <a:latin typeface="Titillium Web" pitchFamily="2" charset="0"/>
              </a:rPr>
              <a:t> </a:t>
            </a:r>
            <a:r>
              <a:rPr lang="en-GB" sz="1900" u="none" strike="noStrike" dirty="0">
                <a:solidFill>
                  <a:srgbClr val="002060"/>
                </a:solidFill>
                <a:effectLst/>
                <a:latin typeface="Titillium Web" pitchFamily="2" charset="0"/>
              </a:rPr>
              <a:t>and neighbouring countries (Greece, Bulgaria, Romania, Hungary, Croatia, Slovenia, Ukraine, Moldova). 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endParaRPr lang="en-GB" sz="1900" u="none" strike="noStrike" dirty="0">
              <a:solidFill>
                <a:srgbClr val="002060"/>
              </a:solidFill>
              <a:effectLst/>
              <a:latin typeface="Titillium Web" pitchFamily="2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Participants from universities and research institutions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do not pay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tuition!</a:t>
            </a:r>
            <a:endParaRPr lang="en-US" sz="1900" dirty="0">
              <a:solidFill>
                <a:srgbClr val="00206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7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5FECA36-80D4-B125-290E-CF9ADEA3DAB1}"/>
              </a:ext>
            </a:extLst>
          </p:cNvPr>
          <p:cNvSpPr txBox="1"/>
          <p:nvPr/>
        </p:nvSpPr>
        <p:spPr>
          <a:xfrm>
            <a:off x="670352" y="996978"/>
            <a:ext cx="8997244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Commercially-oriented research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:</a:t>
            </a:r>
            <a:r>
              <a:rPr lang="en-GB" sz="1900" dirty="0">
                <a:solidFill>
                  <a:schemeClr val="accent6"/>
                </a:solidFill>
                <a:latin typeface="Titillium Web" pitchFamily="2" charset="0"/>
              </a:rPr>
              <a:t> 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it helps scientists use their research infrastructures for industrial R&amp;D. 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Collaboration and internationalisation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: it fosters partnerships between scientific institutions and industry, connecting scientists with a global network of innovators.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An</a:t>
            </a:r>
            <a:r>
              <a:rPr lang="en-GB" sz="1900" b="1" dirty="0">
                <a:solidFill>
                  <a:srgbClr val="002060"/>
                </a:solidFill>
                <a:latin typeface="Titillium Web" pitchFamily="2" charset="0"/>
              </a:rPr>
              <a:t>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opportunity to develop 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profession-related competencies.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Awards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proof of completion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 of an educational program </a:t>
            </a:r>
            <a:r>
              <a:rPr lang="en-GB" sz="1900" b="1" dirty="0">
                <a:solidFill>
                  <a:schemeClr val="accent6"/>
                </a:solidFill>
                <a:latin typeface="Titillium Web" pitchFamily="2" charset="0"/>
              </a:rPr>
              <a:t>accredited with EIT Label</a:t>
            </a:r>
            <a:r>
              <a:rPr lang="en-GB" sz="1900" dirty="0">
                <a:solidFill>
                  <a:srgbClr val="002060"/>
                </a:solidFill>
                <a:latin typeface="Titillium Web" pitchFamily="2" charset="0"/>
              </a:rPr>
              <a:t>.</a:t>
            </a:r>
            <a:br>
              <a:rPr lang="en-GB" sz="1900" dirty="0">
                <a:solidFill>
                  <a:srgbClr val="002060"/>
                </a:solidFill>
                <a:latin typeface="Titillium Web" pitchFamily="2" charset="0"/>
              </a:rPr>
            </a:br>
            <a:endParaRPr lang="en-GB" sz="1900" dirty="0">
              <a:solidFill>
                <a:srgbClr val="002060"/>
              </a:solidFill>
              <a:latin typeface="Titillium Web" pitchFamily="2" charset="0"/>
            </a:endParaRPr>
          </a:p>
        </p:txBody>
      </p:sp>
      <p:sp>
        <p:nvSpPr>
          <p:cNvPr id="6" name="Prostokąt z rogami zaokrąglonymi po przekątnej 5">
            <a:extLst>
              <a:ext uri="{FF2B5EF4-FFF2-40B4-BE49-F238E27FC236}">
                <a16:creationId xmlns:a16="http://schemas.microsoft.com/office/drawing/2014/main" id="{E1EB495B-44D2-8193-5911-C74D837A7F6C}"/>
              </a:ext>
            </a:extLst>
          </p:cNvPr>
          <p:cNvSpPr/>
          <p:nvPr/>
        </p:nvSpPr>
        <p:spPr>
          <a:xfrm>
            <a:off x="7988102" y="5498158"/>
            <a:ext cx="3136392" cy="758952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4F7A10-3CC7-A4DA-6ECD-BEE93A271C90}"/>
              </a:ext>
            </a:extLst>
          </p:cNvPr>
          <p:cNvSpPr txBox="1"/>
          <p:nvPr/>
        </p:nvSpPr>
        <p:spPr>
          <a:xfrm>
            <a:off x="8097356" y="4993856"/>
            <a:ext cx="3796232" cy="1249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rgbClr val="002060"/>
                </a:solidFill>
                <a:latin typeface="Titillium Web SemiBold" pitchFamily="2" charset="0"/>
              </a:rPr>
              <a:t>What</a:t>
            </a:r>
            <a:br>
              <a:rPr lang="en-GB" sz="3200" b="1" dirty="0">
                <a:solidFill>
                  <a:srgbClr val="1C2F77"/>
                </a:solidFill>
                <a:latin typeface="Titillium Web SemiBold" pitchFamily="2" charset="0"/>
              </a:rPr>
            </a:br>
            <a:r>
              <a:rPr lang="en-GB" sz="3200" b="1" dirty="0">
                <a:solidFill>
                  <a:srgbClr val="1C2F77"/>
                </a:solidFill>
                <a:latin typeface="Titillium Web SemiBold" pitchFamily="2" charset="0"/>
              </a:rPr>
              <a:t>       </a:t>
            </a:r>
            <a:r>
              <a:rPr lang="en-GB" sz="3200" b="1" dirty="0">
                <a:solidFill>
                  <a:schemeClr val="bg1"/>
                </a:solidFill>
                <a:latin typeface="Titillium Web SemiBold" pitchFamily="2" charset="0"/>
              </a:rPr>
              <a:t>are key benef</a:t>
            </a:r>
            <a:r>
              <a:rPr lang="en-GB" sz="3200" b="1" dirty="0">
                <a:solidFill>
                  <a:srgbClr val="002060"/>
                </a:solidFill>
                <a:latin typeface="Titillium Web SemiBold" pitchFamily="2" charset="0"/>
              </a:rPr>
              <a:t>its?</a:t>
            </a:r>
          </a:p>
        </p:txBody>
      </p:sp>
    </p:spTree>
    <p:extLst>
      <p:ext uri="{BB962C8B-B14F-4D97-AF65-F5344CB8AC3E}">
        <p14:creationId xmlns:p14="http://schemas.microsoft.com/office/powerpoint/2010/main" val="113434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14A9E16E-8D71-AD9F-FEF1-12B23BBD9B5F}"/>
              </a:ext>
            </a:extLst>
          </p:cNvPr>
          <p:cNvSpPr txBox="1">
            <a:spLocks/>
          </p:cNvSpPr>
          <p:nvPr/>
        </p:nvSpPr>
        <p:spPr>
          <a:xfrm>
            <a:off x="3306640" y="1607215"/>
            <a:ext cx="8302497" cy="3017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Titillium Web" pitchFamily="2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Visit course information page at:</a:t>
            </a: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200" b="1" u="sng" dirty="0">
                <a:solidFill>
                  <a:schemeClr val="accent6"/>
                </a:solidFill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…… (TBC cross-KIC website address)</a:t>
            </a:r>
            <a:br>
              <a:rPr lang="en-GB" sz="2200" b="1" u="sng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or contact the </a:t>
            </a:r>
            <a:r>
              <a:rPr lang="en-US" sz="2200" dirty="0" err="1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InfraBooster</a:t>
            </a:r>
            <a: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</a:rPr>
              <a:t> Team at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infrabooster@wz.uw.edu.pl</a:t>
            </a:r>
            <a:endParaRPr lang="en-US" sz="2200" b="1" dirty="0">
              <a:solidFill>
                <a:schemeClr val="accent6"/>
              </a:solidFill>
              <a:latin typeface="Titillium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accent6"/>
              </a:solidFill>
              <a:latin typeface="Titillium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Titillium" pitchFamily="2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Apply here!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CDFA3C09-875E-A7E7-A2EE-1F4D5DDCA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223" y="1000385"/>
            <a:ext cx="3230372" cy="386489"/>
          </a:xfrm>
        </p:spPr>
        <p:txBody>
          <a:bodyPr/>
          <a:lstStyle/>
          <a:p>
            <a:r>
              <a:rPr lang="en-US" dirty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3718760462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CrossKIC InfraBooster template" id="{6E2ACFC0-E74E-4300-A549-CFB67D742521}" vid="{456065DF-544D-4270-A843-FCDF7320325D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CrossKIC InfraBooster template" id="{6E2ACFC0-E74E-4300-A549-CFB67D742521}" vid="{76CE17C4-0F25-4355-8F04-13E1128AF6F1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niestandardowy</Template>
  <TotalTime>76</TotalTime>
  <Words>322</Words>
  <Application>Microsoft Macintosh PowerPoint</Application>
  <PresentationFormat>Panoramiczny</PresentationFormat>
  <Paragraphs>30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Arial</vt:lpstr>
      <vt:lpstr>Calibri</vt:lpstr>
      <vt:lpstr>Titillium</vt:lpstr>
      <vt:lpstr>Titillium Web</vt:lpstr>
      <vt:lpstr>Titillium Web SemiBold</vt:lpstr>
      <vt:lpstr>Wingdings</vt:lpstr>
      <vt:lpstr>Projekt niestandardowy</vt:lpstr>
      <vt:lpstr>1_Projekt niestandardowy</vt:lpstr>
      <vt:lpstr>What is InfraBooster Foundation?  Unlocking the hidden value of European research infrastructures.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InfraBooster Foundation?  Unlocking the hidden value of European research infrastructures.</dc:title>
  <dc:creator>Katarzyna Kotowska</dc:creator>
  <cp:lastModifiedBy>Katarzyna Kotowska</cp:lastModifiedBy>
  <cp:revision>6</cp:revision>
  <dcterms:created xsi:type="dcterms:W3CDTF">2023-05-25T11:03:13Z</dcterms:created>
  <dcterms:modified xsi:type="dcterms:W3CDTF">2024-01-23T11:42:17Z</dcterms:modified>
</cp:coreProperties>
</file>