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259" r:id="rId3"/>
    <p:sldId id="266" r:id="rId4"/>
    <p:sldId id="267" r:id="rId5"/>
    <p:sldId id="268" r:id="rId6"/>
    <p:sldId id="269" r:id="rId7"/>
    <p:sldId id="262" r:id="rId8"/>
    <p:sldId id="270" r:id="rId9"/>
    <p:sldId id="271" r:id="rId10"/>
    <p:sldId id="272" r:id="rId11"/>
    <p:sldId id="273" r:id="rId12"/>
    <p:sldId id="274" r:id="rId13"/>
    <p:sldId id="275" r:id="rId14"/>
    <p:sldId id="277" r:id="rId15"/>
    <p:sldId id="276" r:id="rId16"/>
    <p:sldId id="278" r:id="rId17"/>
    <p:sldId id="279" r:id="rId18"/>
    <p:sldId id="280" r:id="rId19"/>
    <p:sldId id="281" r:id="rId20"/>
    <p:sldId id="282" r:id="rId21"/>
    <p:sldId id="283"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9ED1"/>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94762"/>
  </p:normalViewPr>
  <p:slideViewPr>
    <p:cSldViewPr snapToGrid="0" snapToObjects="1">
      <p:cViewPr varScale="1">
        <p:scale>
          <a:sx n="106" d="100"/>
          <a:sy n="106" d="100"/>
        </p:scale>
        <p:origin x="1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596-2E5D-A648-9D56-B43760903CF3}"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C1646-246F-1A4A-9F1A-C1A4DCB7317F}" type="slidenum">
              <a:rPr lang="en-US" smtClean="0"/>
              <a:t>‹#›</a:t>
            </a:fld>
            <a:endParaRPr lang="en-US"/>
          </a:p>
        </p:txBody>
      </p:sp>
    </p:spTree>
    <p:extLst>
      <p:ext uri="{BB962C8B-B14F-4D97-AF65-F5344CB8AC3E}">
        <p14:creationId xmlns:p14="http://schemas.microsoft.com/office/powerpoint/2010/main" val="19464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a:t>
            </a:r>
            <a:r>
              <a:rPr lang="en-US" dirty="0" err="1"/>
              <a:t>ThirdIron</a:t>
            </a:r>
            <a:r>
              <a:rPr lang="en-US" dirty="0"/>
              <a:t>: “If the user is one of more than 10 million researchers in 30+ countries around the world with a subscription to </a:t>
            </a:r>
            <a:r>
              <a:rPr lang="en-US" dirty="0" err="1"/>
              <a:t>LibKey</a:t>
            </a:r>
            <a:r>
              <a:rPr lang="en-US" dirty="0"/>
              <a:t>, they will be able to fully use their organization's access to get to full text.  If their organization is not a subscriber, </a:t>
            </a:r>
            <a:r>
              <a:rPr lang="en-US" dirty="0" err="1"/>
              <a:t>LibKey</a:t>
            </a:r>
            <a:r>
              <a:rPr lang="en-US" dirty="0"/>
              <a:t> still builds in knowledge of open access alternatives so that a potential route to submitted manuscripts can be provided.  Additionally a doi.org resolved link is </a:t>
            </a:r>
            <a:r>
              <a:rPr lang="en-US" i="1" dirty="0"/>
              <a:t>﻿also</a:t>
            </a:r>
            <a:r>
              <a:rPr lang="en-US" dirty="0"/>
              <a:t>﻿ provided in case the user has a mechanism to gain access external to the </a:t>
            </a:r>
            <a:r>
              <a:rPr lang="en-US" dirty="0" err="1"/>
              <a:t>LibKey</a:t>
            </a:r>
            <a:r>
              <a:rPr lang="en-US" dirty="0"/>
              <a:t> route (Federated Access, VPN, etc.).”</a:t>
            </a:r>
          </a:p>
        </p:txBody>
      </p:sp>
      <p:sp>
        <p:nvSpPr>
          <p:cNvPr id="4" name="Slide Number Placeholder 3"/>
          <p:cNvSpPr>
            <a:spLocks noGrp="1"/>
          </p:cNvSpPr>
          <p:nvPr>
            <p:ph type="sldNum" sz="quarter" idx="5"/>
          </p:nvPr>
        </p:nvSpPr>
        <p:spPr/>
        <p:txBody>
          <a:bodyPr/>
          <a:lstStyle/>
          <a:p>
            <a:fld id="{1EBC1646-246F-1A4A-9F1A-C1A4DCB7317F}" type="slidenum">
              <a:rPr lang="en-US" smtClean="0"/>
              <a:t>7</a:t>
            </a:fld>
            <a:endParaRPr lang="en-US"/>
          </a:p>
        </p:txBody>
      </p:sp>
    </p:spTree>
    <p:extLst>
      <p:ext uri="{BB962C8B-B14F-4D97-AF65-F5344CB8AC3E}">
        <p14:creationId xmlns:p14="http://schemas.microsoft.com/office/powerpoint/2010/main" val="376607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(Elsevier mistakenly enabled the </a:t>
            </a:r>
            <a:r>
              <a:rPr lang="en-US" sz="1200" dirty="0" err="1"/>
              <a:t>OpenURL</a:t>
            </a:r>
            <a:r>
              <a:rPr lang="en-US" sz="1200" dirty="0"/>
              <a:t>-</a:t>
            </a:r>
            <a:r>
              <a:rPr lang="en-US" sz="1200" dirty="0" err="1"/>
              <a:t>ArticleLinker</a:t>
            </a:r>
            <a:r>
              <a:rPr lang="en-US" sz="1200" dirty="0"/>
              <a:t>-Standard for New Paltz, and we kept getting an error saying we weren’t a Serials Solutions client)</a:t>
            </a:r>
          </a:p>
          <a:p>
            <a:endParaRPr lang="en-US" dirty="0"/>
          </a:p>
        </p:txBody>
      </p:sp>
      <p:sp>
        <p:nvSpPr>
          <p:cNvPr id="4" name="Slide Number Placeholder 3"/>
          <p:cNvSpPr>
            <a:spLocks noGrp="1"/>
          </p:cNvSpPr>
          <p:nvPr>
            <p:ph type="sldNum" sz="quarter" idx="5"/>
          </p:nvPr>
        </p:nvSpPr>
        <p:spPr/>
        <p:txBody>
          <a:bodyPr/>
          <a:lstStyle/>
          <a:p>
            <a:fld id="{1EBC1646-246F-1A4A-9F1A-C1A4DCB7317F}" type="slidenum">
              <a:rPr lang="en-US" smtClean="0"/>
              <a:t>17</a:t>
            </a:fld>
            <a:endParaRPr lang="en-US"/>
          </a:p>
        </p:txBody>
      </p:sp>
    </p:spTree>
    <p:extLst>
      <p:ext uri="{BB962C8B-B14F-4D97-AF65-F5344CB8AC3E}">
        <p14:creationId xmlns:p14="http://schemas.microsoft.com/office/powerpoint/2010/main" val="100283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1/18/2021</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1/18/2021</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hyperlink" Target="https://thirdiron.com/libkey-setup/" TargetMode="External"/><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png"/><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7.png"/><Relationship Id="rId9" Type="http://schemas.openxmlformats.org/officeDocument/2006/relationships/hyperlink" Target="https://admintool.elsevier.com/admintool/userAuthentication.ur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support.thirdiron.com/knowledgebase/articles/132654-what-publishers-do-you-support-" TargetMode="External"/><Relationship Id="rId7"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hyperlink" Target="https://thirdiron.com/libkey-setup/" TargetMode="External"/><Relationship Id="rId3" Type="http://schemas.openxmlformats.org/officeDocument/2006/relationships/image" Target="../media/image7.png"/><Relationship Id="rId7" Type="http://schemas.openxmlformats.org/officeDocument/2006/relationships/image" Target="../media/image5.emf"/><Relationship Id="rId12" Type="http://schemas.openxmlformats.org/officeDocument/2006/relationships/hyperlink" Target="https://support.thirdiron.com/knowledgebase/articles/132654-what-publishers-do-you-support-"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hyperlink" Target="https://support.thirdiron.com/knowledgebase/articles/1948078-how-to-add-libkey-link-to-several-popular-database" TargetMode="External"/><Relationship Id="rId5" Type="http://schemas.openxmlformats.org/officeDocument/2006/relationships/image" Target="../media/image3.emf"/><Relationship Id="rId10" Type="http://schemas.openxmlformats.org/officeDocument/2006/relationships/hyperlink" Target="https://support.thirdiron.com/knowledgebase/articles/1948033-libkey-io-technical-faq" TargetMode="External"/><Relationship Id="rId4" Type="http://schemas.openxmlformats.org/officeDocument/2006/relationships/image" Target="../media/image2.emf"/><Relationship Id="rId9" Type="http://schemas.openxmlformats.org/officeDocument/2006/relationships/hyperlink" Target="https://support.thirdiron.com/knowledgebase/articles/1947991-libkey-link-technical-fa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6E6E26-58A1-8B40-9B06-138B9F78E0F8}"/>
              </a:ext>
            </a:extLst>
          </p:cNvPr>
          <p:cNvSpPr/>
          <p:nvPr/>
        </p:nvSpPr>
        <p:spPr>
          <a:xfrm>
            <a:off x="1" y="0"/>
            <a:ext cx="12192000" cy="6858000"/>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sp>
        <p:nvSpPr>
          <p:cNvPr id="16" name="Rectangle 1">
            <a:extLst>
              <a:ext uri="{FF2B5EF4-FFF2-40B4-BE49-F238E27FC236}">
                <a16:creationId xmlns:a16="http://schemas.microsoft.com/office/drawing/2014/main" id="{3A5B3F21-D483-A545-AFF5-83AD410F3A1B}"/>
              </a:ext>
            </a:extLst>
          </p:cNvPr>
          <p:cNvSpPr>
            <a:spLocks/>
          </p:cNvSpPr>
          <p:nvPr/>
        </p:nvSpPr>
        <p:spPr bwMode="auto">
          <a:xfrm>
            <a:off x="7946340" y="10264553"/>
            <a:ext cx="24273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500" spc="113" dirty="0">
                <a:solidFill>
                  <a:schemeClr val="bg1"/>
                </a:solidFill>
                <a:latin typeface="Lato" charset="0"/>
                <a:ea typeface="Lato" charset="0"/>
                <a:cs typeface="Lato" charset="0"/>
                <a:sym typeface="Bebas Neue" charset="0"/>
              </a:rPr>
              <a:t>Presented by John Lenny</a:t>
            </a:r>
            <a:endParaRPr lang="en-US" sz="2401" spc="113" dirty="0">
              <a:solidFill>
                <a:schemeClr val="bg1"/>
              </a:solidFill>
              <a:latin typeface="Lato" charset="0"/>
              <a:ea typeface="Lato" charset="0"/>
              <a:cs typeface="Lato" charset="0"/>
              <a:sym typeface="Bebas Neue" charset="0"/>
            </a:endParaRPr>
          </a:p>
        </p:txBody>
      </p:sp>
      <p:sp>
        <p:nvSpPr>
          <p:cNvPr id="17" name="Rectangle 1">
            <a:extLst>
              <a:ext uri="{FF2B5EF4-FFF2-40B4-BE49-F238E27FC236}">
                <a16:creationId xmlns:a16="http://schemas.microsoft.com/office/drawing/2014/main" id="{9B3545DC-BAD4-3C44-A46D-1D214F845DDB}"/>
              </a:ext>
            </a:extLst>
          </p:cNvPr>
          <p:cNvSpPr>
            <a:spLocks/>
          </p:cNvSpPr>
          <p:nvPr/>
        </p:nvSpPr>
        <p:spPr bwMode="auto">
          <a:xfrm>
            <a:off x="1103305" y="2287665"/>
            <a:ext cx="6988195" cy="2590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lnSpc>
                <a:spcPts val="10128"/>
              </a:lnSpc>
            </a:pPr>
            <a:r>
              <a:rPr lang="en-US" sz="9400" b="1" spc="113" dirty="0" err="1">
                <a:solidFill>
                  <a:schemeClr val="bg1"/>
                </a:solidFill>
                <a:latin typeface="Arial" panose="020B0604020202020204" pitchFamily="34" charset="0"/>
                <a:ea typeface="ＭＳ Ｐゴシック" charset="0"/>
                <a:cs typeface="Arial" panose="020B0604020202020204" pitchFamily="34" charset="0"/>
                <a:sym typeface="Bebas Neue" charset="0"/>
              </a:rPr>
              <a:t>LibKey</a:t>
            </a:r>
            <a:r>
              <a:rPr lang="en-US" sz="9400" b="1" spc="113" dirty="0">
                <a:solidFill>
                  <a:schemeClr val="bg1"/>
                </a:solidFill>
                <a:latin typeface="Arial" panose="020B0604020202020204" pitchFamily="34" charset="0"/>
                <a:ea typeface="ＭＳ Ｐゴシック" charset="0"/>
                <a:cs typeface="Arial" panose="020B0604020202020204" pitchFamily="34" charset="0"/>
                <a:sym typeface="Bebas Neue" charset="0"/>
              </a:rPr>
              <a:t> Link</a:t>
            </a:r>
            <a:br>
              <a:rPr lang="en-US" sz="9400" b="1" spc="113" dirty="0">
                <a:solidFill>
                  <a:schemeClr val="bg1"/>
                </a:solidFill>
                <a:latin typeface="Arial" panose="020B0604020202020204" pitchFamily="34" charset="0"/>
                <a:ea typeface="ＭＳ Ｐゴシック" charset="0"/>
                <a:cs typeface="Arial" panose="020B0604020202020204" pitchFamily="34" charset="0"/>
                <a:sym typeface="Bebas Neue" charset="0"/>
              </a:rPr>
            </a:br>
            <a:r>
              <a:rPr lang="en-US" sz="9400" b="1" spc="113" dirty="0">
                <a:solidFill>
                  <a:schemeClr val="bg1"/>
                </a:solidFill>
                <a:latin typeface="Arial" panose="020B0604020202020204" pitchFamily="34" charset="0"/>
                <a:ea typeface="ＭＳ Ｐゴシック" charset="0"/>
                <a:cs typeface="Arial" panose="020B0604020202020204" pitchFamily="34" charset="0"/>
                <a:sym typeface="Bebas Neue" charset="0"/>
              </a:rPr>
              <a:t>and</a:t>
            </a:r>
          </a:p>
        </p:txBody>
      </p:sp>
      <p:sp>
        <p:nvSpPr>
          <p:cNvPr id="20" name="Rectangle 1">
            <a:extLst>
              <a:ext uri="{FF2B5EF4-FFF2-40B4-BE49-F238E27FC236}">
                <a16:creationId xmlns:a16="http://schemas.microsoft.com/office/drawing/2014/main" id="{CCAD17D3-708F-EA48-A7BE-00EFCBEFDAF2}"/>
              </a:ext>
            </a:extLst>
          </p:cNvPr>
          <p:cNvSpPr>
            <a:spLocks/>
          </p:cNvSpPr>
          <p:nvPr/>
        </p:nvSpPr>
        <p:spPr bwMode="auto">
          <a:xfrm>
            <a:off x="2498010" y="1979888"/>
            <a:ext cx="42106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2000" spc="113" dirty="0">
                <a:solidFill>
                  <a:schemeClr val="bg1"/>
                </a:solidFill>
                <a:latin typeface="Arial" panose="020B0604020202020204" pitchFamily="34" charset="0"/>
                <a:ea typeface="Lato Light" charset="0"/>
                <a:cs typeface="Arial" panose="020B0604020202020204" pitchFamily="34" charset="0"/>
                <a:sym typeface="Bebas Neue" charset="0"/>
              </a:rPr>
              <a:t>The State University of New York</a:t>
            </a:r>
          </a:p>
        </p:txBody>
      </p:sp>
      <p:sp>
        <p:nvSpPr>
          <p:cNvPr id="21" name="Shape 2904">
            <a:extLst>
              <a:ext uri="{FF2B5EF4-FFF2-40B4-BE49-F238E27FC236}">
                <a16:creationId xmlns:a16="http://schemas.microsoft.com/office/drawing/2014/main" id="{2152831F-4E24-414C-98C1-8012EAB36F52}"/>
              </a:ext>
            </a:extLst>
          </p:cNvPr>
          <p:cNvSpPr/>
          <p:nvPr/>
        </p:nvSpPr>
        <p:spPr>
          <a:xfrm rot="5400000">
            <a:off x="5341802" y="-279401"/>
            <a:ext cx="7359604" cy="7359604"/>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1">
              <a:alpha val="5000"/>
            </a:schemeClr>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Source Sans Pro Regular" charset="0"/>
              <a:ea typeface="Source Sans Pro Regular" charset="0"/>
              <a:cs typeface="Source Sans Pro Regular" charset="0"/>
            </a:endParaRPr>
          </a:p>
        </p:txBody>
      </p:sp>
      <p:sp>
        <p:nvSpPr>
          <p:cNvPr id="22" name="Rectangle 1">
            <a:extLst>
              <a:ext uri="{FF2B5EF4-FFF2-40B4-BE49-F238E27FC236}">
                <a16:creationId xmlns:a16="http://schemas.microsoft.com/office/drawing/2014/main" id="{CA93E61E-ACBC-A941-95D2-293E07C674C9}"/>
              </a:ext>
            </a:extLst>
          </p:cNvPr>
          <p:cNvSpPr>
            <a:spLocks/>
          </p:cNvSpPr>
          <p:nvPr/>
        </p:nvSpPr>
        <p:spPr bwMode="auto">
          <a:xfrm>
            <a:off x="1865437" y="4815732"/>
            <a:ext cx="5463932" cy="1295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lnSpc>
                <a:spcPts val="10128"/>
              </a:lnSpc>
            </a:pPr>
            <a:r>
              <a:rPr lang="en-US" sz="9400" b="1" spc="113" dirty="0">
                <a:solidFill>
                  <a:schemeClr val="bg1"/>
                </a:solidFill>
                <a:latin typeface="Arial" panose="020B0604020202020204" pitchFamily="34" charset="0"/>
                <a:ea typeface="ＭＳ Ｐゴシック" charset="0"/>
                <a:cs typeface="Arial" panose="020B0604020202020204" pitchFamily="34" charset="0"/>
                <a:sym typeface="Bebas Neue" charset="0"/>
              </a:rPr>
              <a:t>LibKey.io</a:t>
            </a:r>
          </a:p>
        </p:txBody>
      </p:sp>
      <p:pic>
        <p:nvPicPr>
          <p:cNvPr id="29" name="Picture 28">
            <a:extLst>
              <a:ext uri="{FF2B5EF4-FFF2-40B4-BE49-F238E27FC236}">
                <a16:creationId xmlns:a16="http://schemas.microsoft.com/office/drawing/2014/main" id="{B2E90F2A-F391-4543-977B-0E789281E0DE}"/>
              </a:ext>
            </a:extLst>
          </p:cNvPr>
          <p:cNvPicPr>
            <a:picLocks noChangeAspect="1"/>
          </p:cNvPicPr>
          <p:nvPr/>
        </p:nvPicPr>
        <p:blipFill rotWithShape="1">
          <a:blip r:embed="rId2"/>
          <a:srcRect r="49274"/>
          <a:stretch/>
        </p:blipFill>
        <p:spPr>
          <a:xfrm>
            <a:off x="3996548" y="680706"/>
            <a:ext cx="1201711" cy="1151724"/>
          </a:xfrm>
          <a:prstGeom prst="rect">
            <a:avLst/>
          </a:prstGeom>
        </p:spPr>
      </p:pic>
      <p:grpSp>
        <p:nvGrpSpPr>
          <p:cNvPr id="18" name="Group 17">
            <a:extLst>
              <a:ext uri="{FF2B5EF4-FFF2-40B4-BE49-F238E27FC236}">
                <a16:creationId xmlns:a16="http://schemas.microsoft.com/office/drawing/2014/main" id="{371D10F1-8CFF-B343-B659-FC6AA8261FB6}"/>
              </a:ext>
            </a:extLst>
          </p:cNvPr>
          <p:cNvGrpSpPr/>
          <p:nvPr/>
        </p:nvGrpSpPr>
        <p:grpSpPr>
          <a:xfrm>
            <a:off x="6096000" y="6113430"/>
            <a:ext cx="5548758" cy="438513"/>
            <a:chOff x="6320303" y="6041112"/>
            <a:chExt cx="5548758" cy="438513"/>
          </a:xfrm>
        </p:grpSpPr>
        <p:pic>
          <p:nvPicPr>
            <p:cNvPr id="19" name="Picture 18">
              <a:extLst>
                <a:ext uri="{FF2B5EF4-FFF2-40B4-BE49-F238E27FC236}">
                  <a16:creationId xmlns:a16="http://schemas.microsoft.com/office/drawing/2014/main" id="{8B9E63D8-A341-9144-A21A-FAF3191BC920}"/>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30" name="Picture 29">
              <a:extLst>
                <a:ext uri="{FF2B5EF4-FFF2-40B4-BE49-F238E27FC236}">
                  <a16:creationId xmlns:a16="http://schemas.microsoft.com/office/drawing/2014/main" id="{FC43AB06-4DE2-0941-A484-674E7107BB75}"/>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31" name="TextBox 30">
              <a:extLst>
                <a:ext uri="{FF2B5EF4-FFF2-40B4-BE49-F238E27FC236}">
                  <a16:creationId xmlns:a16="http://schemas.microsoft.com/office/drawing/2014/main" id="{45E4FDAB-4C7D-5F42-87B4-DA60FB23ED8F}"/>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4EB1817B-4906-8A4A-88A8-319ED7D3D7BA}"/>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3" name="Picture 32">
              <a:extLst>
                <a:ext uri="{FF2B5EF4-FFF2-40B4-BE49-F238E27FC236}">
                  <a16:creationId xmlns:a16="http://schemas.microsoft.com/office/drawing/2014/main" id="{0FEFC20A-ACB4-AA45-8D66-8EA613C2AB28}"/>
                </a:ext>
              </a:extLst>
            </p:cNvPr>
            <p:cNvPicPr>
              <a:picLocks noChangeAspect="1"/>
            </p:cNvPicPr>
            <p:nvPr/>
          </p:nvPicPr>
          <p:blipFill>
            <a:blip r:embed="rId6"/>
            <a:stretch>
              <a:fillRect/>
            </a:stretch>
          </p:blipFill>
          <p:spPr>
            <a:xfrm>
              <a:off x="11325778" y="6072566"/>
              <a:ext cx="543283" cy="382767"/>
            </a:xfrm>
            <a:prstGeom prst="rect">
              <a:avLst/>
            </a:prstGeom>
          </p:spPr>
        </p:pic>
      </p:grpSp>
      <p:sp>
        <p:nvSpPr>
          <p:cNvPr id="2" name="TextBox 1">
            <a:extLst>
              <a:ext uri="{FF2B5EF4-FFF2-40B4-BE49-F238E27FC236}">
                <a16:creationId xmlns:a16="http://schemas.microsoft.com/office/drawing/2014/main" id="{04FB72E4-EF1C-4EC7-B666-DAE9E861FC11}"/>
              </a:ext>
            </a:extLst>
          </p:cNvPr>
          <p:cNvSpPr txBox="1"/>
          <p:nvPr/>
        </p:nvSpPr>
        <p:spPr>
          <a:xfrm>
            <a:off x="9549729" y="3632704"/>
            <a:ext cx="2541657" cy="1754326"/>
          </a:xfrm>
          <a:prstGeom prst="rect">
            <a:avLst/>
          </a:prstGeom>
          <a:noFill/>
        </p:spPr>
        <p:txBody>
          <a:bodyPr wrap="square" rtlCol="0">
            <a:spAutoFit/>
          </a:bodyPr>
          <a:lstStyle/>
          <a:p>
            <a:r>
              <a:rPr lang="en-US" dirty="0">
                <a:solidFill>
                  <a:schemeClr val="bg1"/>
                </a:solidFill>
              </a:rPr>
              <a:t>January 21, 2021</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Yvonne Kester</a:t>
            </a:r>
          </a:p>
          <a:p>
            <a:r>
              <a:rPr lang="en-US" dirty="0">
                <a:solidFill>
                  <a:schemeClr val="bg1"/>
                </a:solidFill>
              </a:rPr>
              <a:t>Yvonne.kester@suny.edu</a:t>
            </a:r>
          </a:p>
        </p:txBody>
      </p:sp>
    </p:spTree>
    <p:extLst>
      <p:ext uri="{BB962C8B-B14F-4D97-AF65-F5344CB8AC3E}">
        <p14:creationId xmlns:p14="http://schemas.microsoft.com/office/powerpoint/2010/main" val="291943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LibKey.io: The Experience</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8" name="TextBox 7" descr="LibKey Link Format Chooser page, showing Bandersnatch article access options.">
            <a:extLst>
              <a:ext uri="{FF2B5EF4-FFF2-40B4-BE49-F238E27FC236}">
                <a16:creationId xmlns:a16="http://schemas.microsoft.com/office/drawing/2014/main" id="{16C9E09C-3A87-480B-8B16-8D25DA661211}"/>
              </a:ext>
            </a:extLst>
          </p:cNvPr>
          <p:cNvSpPr txBox="1"/>
          <p:nvPr/>
        </p:nvSpPr>
        <p:spPr>
          <a:xfrm>
            <a:off x="796705" y="2227152"/>
            <a:ext cx="2679826" cy="1754326"/>
          </a:xfrm>
          <a:prstGeom prst="rect">
            <a:avLst/>
          </a:prstGeom>
          <a:noFill/>
        </p:spPr>
        <p:txBody>
          <a:bodyPr wrap="square" rtlCol="0">
            <a:spAutoFit/>
          </a:bodyPr>
          <a:lstStyle/>
          <a:p>
            <a:r>
              <a:rPr lang="en-US" dirty="0"/>
              <a:t>Using the </a:t>
            </a:r>
            <a:r>
              <a:rPr lang="en-US" b="1" dirty="0"/>
              <a:t>Universal </a:t>
            </a:r>
            <a:r>
              <a:rPr lang="en-US" dirty="0"/>
              <a:t>link syntax, the </a:t>
            </a:r>
            <a:r>
              <a:rPr lang="en-US" b="1" dirty="0"/>
              <a:t>affiliated</a:t>
            </a:r>
            <a:r>
              <a:rPr lang="en-US" dirty="0"/>
              <a:t> user is brought to the </a:t>
            </a:r>
            <a:r>
              <a:rPr lang="en-US" dirty="0" err="1"/>
              <a:t>LibKey</a:t>
            </a:r>
            <a:r>
              <a:rPr lang="en-US" dirty="0"/>
              <a:t> Link Format Chooser, where they can access the article.</a:t>
            </a:r>
          </a:p>
        </p:txBody>
      </p:sp>
      <p:pic>
        <p:nvPicPr>
          <p:cNvPr id="5" name="Picture 4" descr="Graphical user interface, application&#10;&#10;Description automatically generated">
            <a:extLst>
              <a:ext uri="{FF2B5EF4-FFF2-40B4-BE49-F238E27FC236}">
                <a16:creationId xmlns:a16="http://schemas.microsoft.com/office/drawing/2014/main" id="{B664F2BC-1237-4346-9B3B-8450D836CABB}"/>
              </a:ext>
            </a:extLst>
          </p:cNvPr>
          <p:cNvPicPr>
            <a:picLocks noChangeAspect="1"/>
          </p:cNvPicPr>
          <p:nvPr/>
        </p:nvPicPr>
        <p:blipFill>
          <a:blip r:embed="rId8"/>
          <a:stretch>
            <a:fillRect/>
          </a:stretch>
        </p:blipFill>
        <p:spPr>
          <a:xfrm>
            <a:off x="4878084" y="1845037"/>
            <a:ext cx="7084895" cy="3765477"/>
          </a:xfrm>
          <a:prstGeom prst="rect">
            <a:avLst/>
          </a:prstGeom>
        </p:spPr>
      </p:pic>
    </p:spTree>
    <p:extLst>
      <p:ext uri="{BB962C8B-B14F-4D97-AF65-F5344CB8AC3E}">
        <p14:creationId xmlns:p14="http://schemas.microsoft.com/office/powerpoint/2010/main" val="198399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LibKey.io: The Experience</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8" name="TextBox 7">
            <a:extLst>
              <a:ext uri="{FF2B5EF4-FFF2-40B4-BE49-F238E27FC236}">
                <a16:creationId xmlns:a16="http://schemas.microsoft.com/office/drawing/2014/main" id="{16C9E09C-3A87-480B-8B16-8D25DA661211}"/>
              </a:ext>
            </a:extLst>
          </p:cNvPr>
          <p:cNvSpPr txBox="1"/>
          <p:nvPr/>
        </p:nvSpPr>
        <p:spPr>
          <a:xfrm>
            <a:off x="796705" y="2227152"/>
            <a:ext cx="2679826" cy="1754326"/>
          </a:xfrm>
          <a:prstGeom prst="rect">
            <a:avLst/>
          </a:prstGeom>
          <a:noFill/>
        </p:spPr>
        <p:txBody>
          <a:bodyPr wrap="square" rtlCol="0">
            <a:spAutoFit/>
          </a:bodyPr>
          <a:lstStyle/>
          <a:p>
            <a:r>
              <a:rPr lang="en-US" dirty="0"/>
              <a:t>Using the </a:t>
            </a:r>
            <a:r>
              <a:rPr lang="en-US" b="1" dirty="0"/>
              <a:t>Universal </a:t>
            </a:r>
            <a:r>
              <a:rPr lang="en-US" dirty="0"/>
              <a:t>link syntax, the </a:t>
            </a:r>
            <a:r>
              <a:rPr lang="en-US" b="1" dirty="0"/>
              <a:t>unaffiliated</a:t>
            </a:r>
            <a:r>
              <a:rPr lang="en-US" dirty="0"/>
              <a:t> user is brought to the LibKey.io home page, where they can choose their affiliation.</a:t>
            </a:r>
          </a:p>
        </p:txBody>
      </p:sp>
      <p:pic>
        <p:nvPicPr>
          <p:cNvPr id="4" name="Picture 3" descr="LibKey.io page, showing found Bandersnatch article and prompting user to choose institutional affiliation.">
            <a:extLst>
              <a:ext uri="{FF2B5EF4-FFF2-40B4-BE49-F238E27FC236}">
                <a16:creationId xmlns:a16="http://schemas.microsoft.com/office/drawing/2014/main" id="{2EA8EBA4-0173-434E-B646-2B2335E22AC1}"/>
              </a:ext>
            </a:extLst>
          </p:cNvPr>
          <p:cNvPicPr>
            <a:picLocks noChangeAspect="1"/>
          </p:cNvPicPr>
          <p:nvPr/>
        </p:nvPicPr>
        <p:blipFill>
          <a:blip r:embed="rId8"/>
          <a:stretch>
            <a:fillRect/>
          </a:stretch>
        </p:blipFill>
        <p:spPr>
          <a:xfrm>
            <a:off x="4716966" y="1845036"/>
            <a:ext cx="7060112" cy="4261361"/>
          </a:xfrm>
          <a:prstGeom prst="rect">
            <a:avLst/>
          </a:prstGeom>
        </p:spPr>
      </p:pic>
    </p:spTree>
    <p:extLst>
      <p:ext uri="{BB962C8B-B14F-4D97-AF65-F5344CB8AC3E}">
        <p14:creationId xmlns:p14="http://schemas.microsoft.com/office/powerpoint/2010/main" val="275865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a:solidFill>
                  <a:schemeClr val="accent1">
                    <a:lumMod val="75000"/>
                  </a:schemeClr>
                </a:solidFill>
                <a:latin typeface="Arial" panose="020B0604020202020204" pitchFamily="34" charset="0"/>
                <a:cs typeface="Arial" panose="020B0604020202020204" pitchFamily="34" charset="0"/>
              </a:rPr>
              <a:t>LibKey.io: The Experience</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8" name="TextBox 7">
            <a:extLst>
              <a:ext uri="{FF2B5EF4-FFF2-40B4-BE49-F238E27FC236}">
                <a16:creationId xmlns:a16="http://schemas.microsoft.com/office/drawing/2014/main" id="{16C9E09C-3A87-480B-8B16-8D25DA661211}"/>
              </a:ext>
            </a:extLst>
          </p:cNvPr>
          <p:cNvSpPr txBox="1"/>
          <p:nvPr/>
        </p:nvSpPr>
        <p:spPr>
          <a:xfrm>
            <a:off x="796705" y="2227152"/>
            <a:ext cx="2679826" cy="1477328"/>
          </a:xfrm>
          <a:prstGeom prst="rect">
            <a:avLst/>
          </a:prstGeom>
          <a:noFill/>
        </p:spPr>
        <p:txBody>
          <a:bodyPr wrap="square" rtlCol="0">
            <a:spAutoFit/>
          </a:bodyPr>
          <a:lstStyle/>
          <a:p>
            <a:r>
              <a:rPr lang="en-US"/>
              <a:t>In all cases, once a user is affiliated and tries to access the article, they will be prompted to authenticate.</a:t>
            </a:r>
            <a:endParaRPr lang="en-US" dirty="0"/>
          </a:p>
        </p:txBody>
      </p:sp>
      <p:pic>
        <p:nvPicPr>
          <p:cNvPr id="5" name="Picture 4" descr="SUNY New Paltz authentication login screen.">
            <a:extLst>
              <a:ext uri="{FF2B5EF4-FFF2-40B4-BE49-F238E27FC236}">
                <a16:creationId xmlns:a16="http://schemas.microsoft.com/office/drawing/2014/main" id="{8B8CF5CA-67DE-4CCE-A424-8EE33118A263}"/>
              </a:ext>
            </a:extLst>
          </p:cNvPr>
          <p:cNvPicPr>
            <a:picLocks noChangeAspect="1"/>
          </p:cNvPicPr>
          <p:nvPr/>
        </p:nvPicPr>
        <p:blipFill>
          <a:blip r:embed="rId8"/>
          <a:stretch>
            <a:fillRect/>
          </a:stretch>
        </p:blipFill>
        <p:spPr>
          <a:xfrm>
            <a:off x="4861932" y="1845037"/>
            <a:ext cx="6550168" cy="4225000"/>
          </a:xfrm>
          <a:prstGeom prst="rect">
            <a:avLst/>
          </a:prstGeom>
        </p:spPr>
      </p:pic>
    </p:spTree>
    <p:extLst>
      <p:ext uri="{BB962C8B-B14F-4D97-AF65-F5344CB8AC3E}">
        <p14:creationId xmlns:p14="http://schemas.microsoft.com/office/powerpoint/2010/main" val="184436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Workflow</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8" name="TextBox 7">
            <a:extLst>
              <a:ext uri="{FF2B5EF4-FFF2-40B4-BE49-F238E27FC236}">
                <a16:creationId xmlns:a16="http://schemas.microsoft.com/office/drawing/2014/main" id="{16C9E09C-3A87-480B-8B16-8D25DA661211}"/>
              </a:ext>
            </a:extLst>
          </p:cNvPr>
          <p:cNvSpPr txBox="1"/>
          <p:nvPr/>
        </p:nvSpPr>
        <p:spPr>
          <a:xfrm>
            <a:off x="796704" y="2227152"/>
            <a:ext cx="1051344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Fill out </a:t>
            </a:r>
            <a:r>
              <a:rPr lang="en-US" dirty="0">
                <a:hlinkClick r:id="rId8"/>
              </a:rPr>
              <a:t>this form</a:t>
            </a:r>
            <a:endParaRPr lang="en-US" dirty="0"/>
          </a:p>
          <a:p>
            <a:pPr marL="742950" lvl="1" indent="-285750">
              <a:buFont typeface="Arial" panose="020B0604020202020204" pitchFamily="34" charset="0"/>
              <a:buChar char="•"/>
            </a:pPr>
            <a:r>
              <a:rPr lang="en-US" dirty="0"/>
              <a:t>You will need your </a:t>
            </a:r>
            <a:r>
              <a:rPr lang="en-US" dirty="0" err="1"/>
              <a:t>BrowZine</a:t>
            </a:r>
            <a:r>
              <a:rPr lang="en-US" dirty="0"/>
              <a:t> Library ID from the </a:t>
            </a:r>
            <a:r>
              <a:rPr lang="en-US" dirty="0" err="1"/>
              <a:t>ThirdIron</a:t>
            </a:r>
            <a:r>
              <a:rPr lang="en-US" dirty="0"/>
              <a:t> welcome email you received last year</a:t>
            </a:r>
          </a:p>
          <a:p>
            <a:pPr marL="742950" lvl="1" indent="-285750">
              <a:buFont typeface="Arial" panose="020B0604020202020204" pitchFamily="34" charset="0"/>
              <a:buChar char="•"/>
            </a:pPr>
            <a:r>
              <a:rPr lang="en-US" dirty="0"/>
              <a:t> Link Resolver base URL syntax is: </a:t>
            </a:r>
            <a:br>
              <a:rPr lang="en-US" dirty="0"/>
            </a:br>
            <a:r>
              <a:rPr lang="en-US" dirty="0"/>
              <a:t>https://suny-</a:t>
            </a:r>
            <a:r>
              <a:rPr lang="en-US" dirty="0">
                <a:highlight>
                  <a:srgbClr val="6B9ED1"/>
                </a:highlight>
              </a:rPr>
              <a:t>xxx</a:t>
            </a:r>
            <a:r>
              <a:rPr lang="en-US" dirty="0"/>
              <a:t>.primo.exlibrisgroup.com/openurl/01SUNY_</a:t>
            </a:r>
            <a:r>
              <a:rPr lang="en-US" dirty="0">
                <a:highlight>
                  <a:srgbClr val="6B9ED1"/>
                </a:highlight>
              </a:rPr>
              <a:t>XXX</a:t>
            </a:r>
            <a:r>
              <a:rPr lang="en-US" dirty="0"/>
              <a:t>/01SUNY_</a:t>
            </a:r>
            <a:r>
              <a:rPr lang="en-US" dirty="0">
                <a:highlight>
                  <a:srgbClr val="6B9ED1"/>
                </a:highlight>
              </a:rPr>
              <a:t>XXX</a:t>
            </a:r>
            <a:r>
              <a:rPr lang="en-US" dirty="0"/>
              <a:t>:01SUNY_</a:t>
            </a:r>
            <a:r>
              <a:rPr lang="en-US" dirty="0">
                <a:highlight>
                  <a:srgbClr val="6B9ED1"/>
                </a:highlight>
              </a:rPr>
              <a:t>XXX</a:t>
            </a:r>
          </a:p>
          <a:p>
            <a:pPr marL="285750" indent="-285750">
              <a:buFont typeface="Arial" panose="020B0604020202020204" pitchFamily="34" charset="0"/>
              <a:buChar char="•"/>
            </a:pPr>
            <a:r>
              <a:rPr lang="en-US" dirty="0"/>
              <a:t>Remember that the default setup is for Format Chooser, so if you want PDF Express be sure to say so in the “Additional Questions and Comments”</a:t>
            </a:r>
          </a:p>
          <a:p>
            <a:pPr marL="285750" indent="-285750">
              <a:buFont typeface="Arial" panose="020B0604020202020204" pitchFamily="34" charset="0"/>
              <a:buChar char="•"/>
            </a:pPr>
            <a:r>
              <a:rPr lang="en-US" dirty="0"/>
              <a:t>You will receive an email from </a:t>
            </a:r>
            <a:r>
              <a:rPr lang="en-US" dirty="0" err="1"/>
              <a:t>ThirdIron</a:t>
            </a:r>
            <a:r>
              <a:rPr lang="en-US" dirty="0"/>
              <a:t> containing your </a:t>
            </a:r>
            <a:r>
              <a:rPr lang="en-US" dirty="0" err="1"/>
              <a:t>LibKey</a:t>
            </a:r>
            <a:r>
              <a:rPr lang="en-US" dirty="0"/>
              <a:t> Link URL, which looks like this:</a:t>
            </a:r>
            <a:br>
              <a:rPr lang="en-US" dirty="0"/>
            </a:br>
            <a:r>
              <a:rPr lang="en-US" dirty="0"/>
              <a:t>https://libkey.io/libraries/{Library ID}/</a:t>
            </a:r>
            <a:r>
              <a:rPr lang="en-US" dirty="0" err="1"/>
              <a:t>openurl</a:t>
            </a:r>
            <a:endParaRPr lang="en-US" dirty="0"/>
          </a:p>
          <a:p>
            <a:pPr marL="285750" indent="-285750">
              <a:buFont typeface="Arial" panose="020B0604020202020204" pitchFamily="34" charset="0"/>
              <a:buChar char="•"/>
            </a:pPr>
            <a:r>
              <a:rPr lang="en-US" dirty="0"/>
              <a:t>Use the </a:t>
            </a:r>
            <a:r>
              <a:rPr lang="en-US" dirty="0" err="1"/>
              <a:t>LibKey</a:t>
            </a:r>
            <a:r>
              <a:rPr lang="en-US" dirty="0"/>
              <a:t> Link URL to replace your Link Resolver Base URL </a:t>
            </a:r>
          </a:p>
        </p:txBody>
      </p:sp>
    </p:spTree>
    <p:extLst>
      <p:ext uri="{BB962C8B-B14F-4D97-AF65-F5344CB8AC3E}">
        <p14:creationId xmlns:p14="http://schemas.microsoft.com/office/powerpoint/2010/main" val="289692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Google Scholar</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8" name="TextBox 7">
            <a:extLst>
              <a:ext uri="{FF2B5EF4-FFF2-40B4-BE49-F238E27FC236}">
                <a16:creationId xmlns:a16="http://schemas.microsoft.com/office/drawing/2014/main" id="{16C9E09C-3A87-480B-8B16-8D25DA661211}"/>
              </a:ext>
            </a:extLst>
          </p:cNvPr>
          <p:cNvSpPr txBox="1"/>
          <p:nvPr/>
        </p:nvSpPr>
        <p:spPr>
          <a:xfrm>
            <a:off x="796704" y="2227152"/>
            <a:ext cx="1051344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In Alma, go to </a:t>
            </a:r>
            <a:r>
              <a:rPr lang="en-US" sz="2000" b="1" dirty="0"/>
              <a:t>Resources &gt; Publishing &gt; Publishing Profiles</a:t>
            </a:r>
          </a:p>
          <a:p>
            <a:pPr marL="285750" indent="-285750">
              <a:buFont typeface="Arial" panose="020B0604020202020204" pitchFamily="34" charset="0"/>
              <a:buChar char="•"/>
            </a:pPr>
            <a:r>
              <a:rPr lang="en-US" sz="2000" dirty="0"/>
              <a:t>Select Edit from the ellipsis menu next to the “</a:t>
            </a:r>
            <a:r>
              <a:rPr lang="en-US" sz="2000" b="1" dirty="0"/>
              <a:t>Publish electronic records to Google Scholar</a:t>
            </a:r>
            <a:r>
              <a:rPr lang="en-US" sz="2000" dirty="0"/>
              <a:t>” profile</a:t>
            </a:r>
          </a:p>
          <a:p>
            <a:pPr marL="285750" indent="-285750">
              <a:buFont typeface="Arial" panose="020B0604020202020204" pitchFamily="34" charset="0"/>
              <a:buChar char="•"/>
            </a:pPr>
            <a:r>
              <a:rPr lang="en-US" sz="2000" dirty="0"/>
              <a:t>Under </a:t>
            </a:r>
            <a:r>
              <a:rPr lang="en-US" sz="2000" b="1" dirty="0"/>
              <a:t>Registration Parameters</a:t>
            </a:r>
            <a:r>
              <a:rPr lang="en-US" sz="2000" dirty="0"/>
              <a:t>, enter your </a:t>
            </a:r>
            <a:r>
              <a:rPr lang="en-US" sz="2000" dirty="0" err="1"/>
              <a:t>LibKey</a:t>
            </a:r>
            <a:r>
              <a:rPr lang="en-US" sz="2000" dirty="0"/>
              <a:t> Link URL in the </a:t>
            </a:r>
            <a:r>
              <a:rPr lang="en-US" sz="2000" dirty="0" err="1"/>
              <a:t>OpenURL</a:t>
            </a:r>
            <a:r>
              <a:rPr lang="en-US" sz="2000" dirty="0"/>
              <a:t> base field</a:t>
            </a:r>
          </a:p>
          <a:p>
            <a:pPr marL="285750" indent="-285750">
              <a:buFont typeface="Arial" panose="020B0604020202020204" pitchFamily="34" charset="0"/>
              <a:buChar char="•"/>
            </a:pPr>
            <a:r>
              <a:rPr lang="en-US" sz="2000" b="1" dirty="0"/>
              <a:t>Save</a:t>
            </a:r>
          </a:p>
        </p:txBody>
      </p:sp>
    </p:spTree>
    <p:extLst>
      <p:ext uri="{BB962C8B-B14F-4D97-AF65-F5344CB8AC3E}">
        <p14:creationId xmlns:p14="http://schemas.microsoft.com/office/powerpoint/2010/main" val="277811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Google Scholar</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4" name="Picture 3" descr="Search results from Google Scholar, showing &quot;Find It @&quot; link. ">
            <a:extLst>
              <a:ext uri="{FF2B5EF4-FFF2-40B4-BE49-F238E27FC236}">
                <a16:creationId xmlns:a16="http://schemas.microsoft.com/office/drawing/2014/main" id="{89E78224-39EB-4008-9C4F-B9E8E1662AC8}"/>
              </a:ext>
            </a:extLst>
          </p:cNvPr>
          <p:cNvPicPr>
            <a:picLocks noChangeAspect="1"/>
          </p:cNvPicPr>
          <p:nvPr/>
        </p:nvPicPr>
        <p:blipFill>
          <a:blip r:embed="rId8"/>
          <a:stretch>
            <a:fillRect/>
          </a:stretch>
        </p:blipFill>
        <p:spPr>
          <a:xfrm>
            <a:off x="1111250" y="2254928"/>
            <a:ext cx="7910612" cy="3174322"/>
          </a:xfrm>
          <a:prstGeom prst="rect">
            <a:avLst/>
          </a:prstGeom>
        </p:spPr>
      </p:pic>
    </p:spTree>
    <p:extLst>
      <p:ext uri="{BB962C8B-B14F-4D97-AF65-F5344CB8AC3E}">
        <p14:creationId xmlns:p14="http://schemas.microsoft.com/office/powerpoint/2010/main" val="75162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Google Scholar</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5" name="Picture 4" descr="LibKey Link's Format Chooser, showing the article found in Google Scholar.">
            <a:extLst>
              <a:ext uri="{FF2B5EF4-FFF2-40B4-BE49-F238E27FC236}">
                <a16:creationId xmlns:a16="http://schemas.microsoft.com/office/drawing/2014/main" id="{DAFE2648-3B7A-4EB2-B7E9-B75EF9BF6A30}"/>
              </a:ext>
            </a:extLst>
          </p:cNvPr>
          <p:cNvPicPr>
            <a:picLocks noChangeAspect="1"/>
          </p:cNvPicPr>
          <p:nvPr/>
        </p:nvPicPr>
        <p:blipFill>
          <a:blip r:embed="rId8"/>
          <a:stretch>
            <a:fillRect/>
          </a:stretch>
        </p:blipFill>
        <p:spPr>
          <a:xfrm>
            <a:off x="1856791" y="1947205"/>
            <a:ext cx="9116009" cy="4193653"/>
          </a:xfrm>
          <a:prstGeom prst="rect">
            <a:avLst/>
          </a:prstGeom>
        </p:spPr>
      </p:pic>
    </p:spTree>
    <p:extLst>
      <p:ext uri="{BB962C8B-B14F-4D97-AF65-F5344CB8AC3E}">
        <p14:creationId xmlns:p14="http://schemas.microsoft.com/office/powerpoint/2010/main" val="326964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3"/>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ScienceDirect</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4"/>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5"/>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6"/>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7"/>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8"/>
            <a:stretch>
              <a:fillRect/>
            </a:stretch>
          </p:blipFill>
          <p:spPr>
            <a:xfrm>
              <a:off x="2253567" y="6271376"/>
              <a:ext cx="543283" cy="382767"/>
            </a:xfrm>
            <a:prstGeom prst="rect">
              <a:avLst/>
            </a:prstGeom>
          </p:spPr>
        </p:pic>
      </p:grpSp>
      <p:sp>
        <p:nvSpPr>
          <p:cNvPr id="8" name="TextBox 7">
            <a:extLst>
              <a:ext uri="{FF2B5EF4-FFF2-40B4-BE49-F238E27FC236}">
                <a16:creationId xmlns:a16="http://schemas.microsoft.com/office/drawing/2014/main" id="{16C9E09C-3A87-480B-8B16-8D25DA661211}"/>
              </a:ext>
            </a:extLst>
          </p:cNvPr>
          <p:cNvSpPr txBox="1"/>
          <p:nvPr/>
        </p:nvSpPr>
        <p:spPr>
          <a:xfrm>
            <a:off x="796704" y="2227152"/>
            <a:ext cx="10513447"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You will need access to the </a:t>
            </a:r>
            <a:r>
              <a:rPr lang="en-US" sz="2000" dirty="0">
                <a:hlinkClick r:id="rId9"/>
              </a:rPr>
              <a:t>Elsevier Admin Tool</a:t>
            </a:r>
            <a:endParaRPr lang="en-US" sz="2000" b="1" dirty="0"/>
          </a:p>
          <a:p>
            <a:pPr marL="285750" indent="-285750">
              <a:buFont typeface="Arial" panose="020B0604020202020204" pitchFamily="34" charset="0"/>
              <a:buChar char="•"/>
            </a:pPr>
            <a:r>
              <a:rPr lang="en-US" sz="2000" dirty="0"/>
              <a:t>On the Admin Tool home page, click on </a:t>
            </a:r>
            <a:r>
              <a:rPr lang="en-US" sz="2000" b="1" dirty="0"/>
              <a:t>ScienceDirect</a:t>
            </a:r>
          </a:p>
          <a:p>
            <a:pPr marL="285750" indent="-285750">
              <a:buFont typeface="Arial" panose="020B0604020202020204" pitchFamily="34" charset="0"/>
              <a:buChar char="•"/>
            </a:pPr>
            <a:r>
              <a:rPr lang="en-US" sz="2000" dirty="0"/>
              <a:t>Under </a:t>
            </a:r>
            <a:r>
              <a:rPr lang="en-US" sz="2000" b="1" dirty="0"/>
              <a:t>Linking, </a:t>
            </a:r>
            <a:r>
              <a:rPr lang="en-US" sz="2000" dirty="0"/>
              <a:t>click </a:t>
            </a:r>
            <a:r>
              <a:rPr lang="en-US" sz="2000" b="1" dirty="0"/>
              <a:t>Link resolvers</a:t>
            </a:r>
          </a:p>
          <a:p>
            <a:pPr marL="285750" indent="-285750">
              <a:buFont typeface="Arial" panose="020B0604020202020204" pitchFamily="34" charset="0"/>
              <a:buChar char="•"/>
            </a:pPr>
            <a:r>
              <a:rPr lang="en-US" sz="2000" dirty="0"/>
              <a:t>Under Available Link Resolvers, check to see if any are Enabled</a:t>
            </a:r>
          </a:p>
          <a:p>
            <a:pPr marL="285750" indent="-285750">
              <a:buFont typeface="Arial" panose="020B0604020202020204" pitchFamily="34" charset="0"/>
              <a:buChar char="•"/>
            </a:pPr>
            <a:r>
              <a:rPr lang="en-US" sz="2000" dirty="0"/>
              <a:t>If any Link Resolver </a:t>
            </a:r>
            <a:r>
              <a:rPr lang="en-US" sz="2000" b="1" dirty="0"/>
              <a:t>other than </a:t>
            </a:r>
            <a:r>
              <a:rPr lang="en-US" sz="2000" dirty="0" err="1"/>
              <a:t>OpenURL</a:t>
            </a:r>
            <a:r>
              <a:rPr lang="en-US" sz="2000" dirty="0"/>
              <a:t>-</a:t>
            </a:r>
            <a:r>
              <a:rPr lang="en-US" sz="2000" dirty="0" err="1"/>
              <a:t>OpenResolver</a:t>
            </a:r>
            <a:r>
              <a:rPr lang="en-US" sz="2000" dirty="0"/>
              <a:t>-Standard is enabled, open it and disable it, </a:t>
            </a:r>
            <a:r>
              <a:rPr lang="en-US" sz="2000" b="1" dirty="0"/>
              <a:t>Save.</a:t>
            </a:r>
          </a:p>
          <a:p>
            <a:pPr marL="285750" indent="-285750">
              <a:buFont typeface="Arial" panose="020B0604020202020204" pitchFamily="34" charset="0"/>
              <a:buChar char="•"/>
            </a:pPr>
            <a:r>
              <a:rPr lang="en-US" sz="2000" dirty="0"/>
              <a:t>Click on </a:t>
            </a:r>
            <a:r>
              <a:rPr lang="en-US" sz="2000" b="1" dirty="0" err="1"/>
              <a:t>OpenURL</a:t>
            </a:r>
            <a:r>
              <a:rPr lang="en-US" sz="2000" b="1" dirty="0"/>
              <a:t>-</a:t>
            </a:r>
            <a:r>
              <a:rPr lang="en-US" sz="2000" b="1" dirty="0" err="1"/>
              <a:t>OpenResolver</a:t>
            </a:r>
            <a:r>
              <a:rPr lang="en-US" sz="2000" b="1" dirty="0"/>
              <a:t>-Standard,</a:t>
            </a:r>
            <a:r>
              <a:rPr lang="en-US" sz="2000" dirty="0"/>
              <a:t> enable it, and paste your </a:t>
            </a:r>
            <a:r>
              <a:rPr lang="en-US" sz="2000" dirty="0" err="1"/>
              <a:t>LibKey</a:t>
            </a:r>
            <a:r>
              <a:rPr lang="en-US" sz="2000" dirty="0"/>
              <a:t> Link URL in the Link Resolver base URL field</a:t>
            </a:r>
          </a:p>
          <a:p>
            <a:pPr marL="285750" indent="-285750">
              <a:buFont typeface="Arial" panose="020B0604020202020204" pitchFamily="34" charset="0"/>
              <a:buChar char="•"/>
            </a:pPr>
            <a:r>
              <a:rPr lang="en-US" sz="2000" b="1" dirty="0"/>
              <a:t>Save</a:t>
            </a:r>
          </a:p>
          <a:p>
            <a:pPr marL="285750" indent="-285750">
              <a:buFont typeface="Arial" panose="020B0604020202020204" pitchFamily="34" charset="0"/>
              <a:buChar char="•"/>
            </a:pPr>
            <a:r>
              <a:rPr lang="en-US" sz="2000" dirty="0"/>
              <a:t>It takes *15 days* for these changes to take effect</a:t>
            </a:r>
          </a:p>
        </p:txBody>
      </p:sp>
    </p:spTree>
    <p:extLst>
      <p:ext uri="{BB962C8B-B14F-4D97-AF65-F5344CB8AC3E}">
        <p14:creationId xmlns:p14="http://schemas.microsoft.com/office/powerpoint/2010/main" val="361930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ScienceDirect</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7" name="Picture 6" descr="Elsevier Admin Tool: from home page, choose ScienceDirect, then click on &quot;Link resolvers&quot; under the &quot;Linking&quot; heading.">
            <a:extLst>
              <a:ext uri="{FF2B5EF4-FFF2-40B4-BE49-F238E27FC236}">
                <a16:creationId xmlns:a16="http://schemas.microsoft.com/office/drawing/2014/main" id="{877F624B-CEAD-45C3-9523-F449C0546395}"/>
              </a:ext>
            </a:extLst>
          </p:cNvPr>
          <p:cNvPicPr>
            <a:picLocks noChangeAspect="1"/>
          </p:cNvPicPr>
          <p:nvPr/>
        </p:nvPicPr>
        <p:blipFill>
          <a:blip r:embed="rId8"/>
          <a:stretch>
            <a:fillRect/>
          </a:stretch>
        </p:blipFill>
        <p:spPr>
          <a:xfrm>
            <a:off x="758321" y="1768687"/>
            <a:ext cx="8985379" cy="4270709"/>
          </a:xfrm>
          <a:prstGeom prst="rect">
            <a:avLst/>
          </a:prstGeom>
        </p:spPr>
      </p:pic>
    </p:spTree>
    <p:extLst>
      <p:ext uri="{BB962C8B-B14F-4D97-AF65-F5344CB8AC3E}">
        <p14:creationId xmlns:p14="http://schemas.microsoft.com/office/powerpoint/2010/main" val="154280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ScienceDirect</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4" name="Picture 3" descr="Elsevier Admin Tool: choosing the OpenURL-OpenResolver-Standard link resolver.">
            <a:extLst>
              <a:ext uri="{FF2B5EF4-FFF2-40B4-BE49-F238E27FC236}">
                <a16:creationId xmlns:a16="http://schemas.microsoft.com/office/drawing/2014/main" id="{B1152E10-0DC9-405B-8E84-D7E92DA34F4F}"/>
              </a:ext>
            </a:extLst>
          </p:cNvPr>
          <p:cNvPicPr>
            <a:picLocks noChangeAspect="1"/>
          </p:cNvPicPr>
          <p:nvPr/>
        </p:nvPicPr>
        <p:blipFill>
          <a:blip r:embed="rId8"/>
          <a:stretch>
            <a:fillRect/>
          </a:stretch>
        </p:blipFill>
        <p:spPr>
          <a:xfrm>
            <a:off x="1685925" y="1964045"/>
            <a:ext cx="8820150" cy="3441700"/>
          </a:xfrm>
          <a:prstGeom prst="rect">
            <a:avLst/>
          </a:prstGeom>
        </p:spPr>
      </p:pic>
    </p:spTree>
    <p:extLst>
      <p:ext uri="{BB962C8B-B14F-4D97-AF65-F5344CB8AC3E}">
        <p14:creationId xmlns:p14="http://schemas.microsoft.com/office/powerpoint/2010/main" val="373786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1" name="TextBox 10">
            <a:extLst>
              <a:ext uri="{FF2B5EF4-FFF2-40B4-BE49-F238E27FC236}">
                <a16:creationId xmlns:a16="http://schemas.microsoft.com/office/drawing/2014/main" id="{CD0237D8-1B66-F34A-8F63-5382CC9C0C57}"/>
              </a:ext>
            </a:extLst>
          </p:cNvPr>
          <p:cNvSpPr txBox="1"/>
          <p:nvPr/>
        </p:nvSpPr>
        <p:spPr>
          <a:xfrm>
            <a:off x="501956" y="1928418"/>
            <a:ext cx="5360961" cy="3862596"/>
          </a:xfrm>
          <a:prstGeom prst="rect">
            <a:avLst/>
          </a:prstGeom>
          <a:noFill/>
        </p:spPr>
        <p:txBody>
          <a:bodyPr wrap="square" rtlCol="0">
            <a:spAutoFit/>
          </a:bodyPr>
          <a:lstStyle/>
          <a:p>
            <a:pPr marL="285750" indent="-285750">
              <a:buFont typeface="Arial" panose="020B0604020202020204" pitchFamily="34" charset="0"/>
              <a:buChar char="•"/>
            </a:pP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Link is a link-resolver accelerator that provides more efficient access to electronic resources</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Capable of using two modes: PDF Express and Format Chooser, but Format Chooser is the default mode</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For </a:t>
            </a: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Link to work, the requested article must:</a:t>
            </a:r>
          </a:p>
          <a:p>
            <a:pPr marL="800100" lvl="1" indent="-342900">
              <a:buFont typeface="+mj-lt"/>
              <a:buAutoNum type="arabicPeriod"/>
            </a:pPr>
            <a:r>
              <a:rPr lang="en-US" sz="1750" dirty="0">
                <a:latin typeface="Arial" panose="020B0604020202020204" pitchFamily="34" charset="0"/>
                <a:cs typeface="Arial" panose="020B0604020202020204" pitchFamily="34" charset="0"/>
              </a:rPr>
              <a:t>Be requested via an </a:t>
            </a:r>
            <a:r>
              <a:rPr lang="en-US" sz="1750" dirty="0" err="1">
                <a:latin typeface="Arial" panose="020B0604020202020204" pitchFamily="34" charset="0"/>
                <a:cs typeface="Arial" panose="020B0604020202020204" pitchFamily="34" charset="0"/>
              </a:rPr>
              <a:t>OpenURL</a:t>
            </a:r>
            <a:r>
              <a:rPr lang="en-US" sz="1750" dirty="0">
                <a:latin typeface="Arial" panose="020B0604020202020204" pitchFamily="34" charset="0"/>
                <a:cs typeface="Arial" panose="020B0604020202020204" pitchFamily="34" charset="0"/>
              </a:rPr>
              <a:t> that contains either a valid Digital Object Identifier (DOI) or PubMed reference number (PMID), </a:t>
            </a:r>
            <a:r>
              <a:rPr lang="en-US" sz="1750" b="1" dirty="0">
                <a:latin typeface="Arial" panose="020B0604020202020204" pitchFamily="34" charset="0"/>
                <a:cs typeface="Arial" panose="020B0604020202020204" pitchFamily="34" charset="0"/>
              </a:rPr>
              <a:t>and</a:t>
            </a:r>
          </a:p>
          <a:p>
            <a:pPr marL="800100" lvl="1" indent="-342900">
              <a:buFont typeface="+mj-lt"/>
              <a:buAutoNum type="arabicPeriod"/>
            </a:pPr>
            <a:r>
              <a:rPr lang="en-US" sz="1750" dirty="0">
                <a:latin typeface="Arial" panose="020B0604020202020204" pitchFamily="34" charset="0"/>
                <a:cs typeface="Arial" panose="020B0604020202020204" pitchFamily="34" charset="0"/>
              </a:rPr>
              <a:t>Be available from a subscribed source held by the library (or be an OA article), </a:t>
            </a:r>
            <a:r>
              <a:rPr lang="en-US" sz="1750" b="1" dirty="0">
                <a:latin typeface="Arial" panose="020B0604020202020204" pitchFamily="34" charset="0"/>
                <a:cs typeface="Arial" panose="020B0604020202020204" pitchFamily="34" charset="0"/>
              </a:rPr>
              <a:t>and</a:t>
            </a:r>
          </a:p>
          <a:p>
            <a:pPr marL="800100" lvl="1" indent="-342900">
              <a:buFont typeface="+mj-lt"/>
              <a:buAutoNum type="arabicPeriod"/>
            </a:pPr>
            <a:r>
              <a:rPr lang="en-US" sz="1750" dirty="0">
                <a:latin typeface="Arial" panose="020B0604020202020204" pitchFamily="34" charset="0"/>
                <a:cs typeface="Arial" panose="020B0604020202020204" pitchFamily="34" charset="0"/>
              </a:rPr>
              <a:t>Be in a journal that is </a:t>
            </a:r>
            <a:r>
              <a:rPr lang="en-US" sz="1750" dirty="0">
                <a:latin typeface="Arial" panose="020B0604020202020204" pitchFamily="34" charset="0"/>
                <a:cs typeface="Arial" panose="020B0604020202020204" pitchFamily="34" charset="0"/>
                <a:hlinkClick r:id="rId3"/>
              </a:rPr>
              <a:t>supported by </a:t>
            </a:r>
            <a:r>
              <a:rPr lang="en-US" sz="1750" dirty="0" err="1">
                <a:latin typeface="Arial" panose="020B0604020202020204" pitchFamily="34" charset="0"/>
                <a:cs typeface="Arial" panose="020B0604020202020204" pitchFamily="34" charset="0"/>
                <a:hlinkClick r:id="rId3"/>
              </a:rPr>
              <a:t>LibKey</a:t>
            </a:r>
            <a:endParaRPr lang="en-US" sz="175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4F65D67-56F1-4B4D-95F7-657325342095}"/>
              </a:ext>
            </a:extLst>
          </p:cNvPr>
          <p:cNvSpPr txBox="1"/>
          <p:nvPr/>
        </p:nvSpPr>
        <p:spPr>
          <a:xfrm>
            <a:off x="6528474" y="1928419"/>
            <a:ext cx="5360960" cy="4062651"/>
          </a:xfrm>
          <a:prstGeom prst="rect">
            <a:avLst/>
          </a:prstGeom>
          <a:noFill/>
        </p:spPr>
        <p:txBody>
          <a:bodyPr wrap="square" rtlCol="0">
            <a:spAutoFit/>
          </a:bodyPr>
          <a:lstStyle/>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LibKey.io is a website that provides direct access to the article resolution technology used by </a:t>
            </a: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Link to researchers, librarians, and interlibrary loan staff</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Users choose an institution affiliation (e.g., SUNY New Paltz) and LibKey.io will remember it</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Once a user is affiliated, they can search DOIs and PMIDs directly through the LibKey.io interface and access content if it’s available through their institution</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Uses two link syntaxes:</a:t>
            </a:r>
          </a:p>
          <a:p>
            <a:pPr marL="742950" lvl="1" indent="-285750">
              <a:buFont typeface="Arial" panose="020B0604020202020204" pitchFamily="34" charset="0"/>
              <a:buChar char="•"/>
            </a:pPr>
            <a:r>
              <a:rPr lang="en-US" sz="1750" b="1" dirty="0" err="1">
                <a:latin typeface="Arial" panose="020B0604020202020204" pitchFamily="34" charset="0"/>
                <a:cs typeface="Arial" panose="020B0604020202020204" pitchFamily="34" charset="0"/>
              </a:rPr>
              <a:t>WAYFless</a:t>
            </a:r>
            <a:r>
              <a:rPr lang="en-US" sz="1750" b="1" dirty="0">
                <a:latin typeface="Arial" panose="020B0604020202020204" pitchFamily="34" charset="0"/>
                <a:cs typeface="Arial" panose="020B0604020202020204" pitchFamily="34" charset="0"/>
              </a:rPr>
              <a:t>:</a:t>
            </a:r>
            <a:r>
              <a:rPr lang="en-US" sz="175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Recommended for linking to LibKey.io from library webpage or Databases A-Z</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Universal:</a:t>
            </a:r>
            <a:r>
              <a:rPr lang="en-US" sz="1600" dirty="0">
                <a:latin typeface="Arial" panose="020B0604020202020204" pitchFamily="34" charset="0"/>
                <a:cs typeface="Arial" panose="020B0604020202020204" pitchFamily="34" charset="0"/>
              </a:rPr>
              <a:t> Recommended for authors posting links to their work on social media, CVs, etc.</a:t>
            </a:r>
          </a:p>
        </p:txBody>
      </p:sp>
      <p:sp>
        <p:nvSpPr>
          <p:cNvPr id="13" name="TextBox 12">
            <a:extLst>
              <a:ext uri="{FF2B5EF4-FFF2-40B4-BE49-F238E27FC236}">
                <a16:creationId xmlns:a16="http://schemas.microsoft.com/office/drawing/2014/main" id="{B19D77EF-2945-4049-9EC0-32D83478E749}"/>
              </a:ext>
            </a:extLst>
          </p:cNvPr>
          <p:cNvSpPr txBox="1"/>
          <p:nvPr/>
        </p:nvSpPr>
        <p:spPr>
          <a:xfrm>
            <a:off x="501956" y="1509118"/>
            <a:ext cx="4312024" cy="430887"/>
          </a:xfrm>
          <a:prstGeom prst="rect">
            <a:avLst/>
          </a:prstGeom>
          <a:noFill/>
        </p:spPr>
        <p:txBody>
          <a:bodyPr wrap="square" rtlCol="0">
            <a:spAutoFit/>
          </a:bodyPr>
          <a:lstStyle/>
          <a:p>
            <a:r>
              <a:rPr lang="en-US" sz="2200" b="1" dirty="0" err="1">
                <a:solidFill>
                  <a:schemeClr val="accent1">
                    <a:lumMod val="75000"/>
                  </a:schemeClr>
                </a:solidFill>
                <a:latin typeface="Arial" panose="020B0604020202020204" pitchFamily="34" charset="0"/>
                <a:cs typeface="Arial" panose="020B0604020202020204" pitchFamily="34" charset="0"/>
              </a:rPr>
              <a:t>LibKey</a:t>
            </a:r>
            <a:r>
              <a:rPr lang="en-US" sz="2200" b="1" dirty="0">
                <a:solidFill>
                  <a:schemeClr val="accent1">
                    <a:lumMod val="75000"/>
                  </a:schemeClr>
                </a:solidFill>
                <a:latin typeface="Arial" panose="020B0604020202020204" pitchFamily="34" charset="0"/>
                <a:cs typeface="Arial" panose="020B0604020202020204" pitchFamily="34" charset="0"/>
              </a:rPr>
              <a:t> Link: What Is It?</a:t>
            </a:r>
          </a:p>
        </p:txBody>
      </p:sp>
      <p:sp>
        <p:nvSpPr>
          <p:cNvPr id="14" name="TextBox 13">
            <a:extLst>
              <a:ext uri="{FF2B5EF4-FFF2-40B4-BE49-F238E27FC236}">
                <a16:creationId xmlns:a16="http://schemas.microsoft.com/office/drawing/2014/main" id="{AAD98A37-E5A7-8E4D-BA4C-1CFEF6C849BA}"/>
              </a:ext>
            </a:extLst>
          </p:cNvPr>
          <p:cNvSpPr txBox="1"/>
          <p:nvPr/>
        </p:nvSpPr>
        <p:spPr>
          <a:xfrm>
            <a:off x="6528474" y="1462253"/>
            <a:ext cx="4312024" cy="430887"/>
          </a:xfrm>
          <a:prstGeom prst="rect">
            <a:avLst/>
          </a:prstGeom>
          <a:noFill/>
        </p:spPr>
        <p:txBody>
          <a:bodyPr wrap="square" rtlCol="0">
            <a:spAutoFit/>
          </a:bodyPr>
          <a:lstStyle/>
          <a:p>
            <a:r>
              <a:rPr lang="en-US" sz="2200" b="1" dirty="0">
                <a:solidFill>
                  <a:schemeClr val="accent1">
                    <a:lumMod val="75000"/>
                  </a:schemeClr>
                </a:solidFill>
                <a:latin typeface="Arial" panose="020B0604020202020204" pitchFamily="34" charset="0"/>
                <a:cs typeface="Arial" panose="020B0604020202020204" pitchFamily="34" charset="0"/>
              </a:rPr>
              <a:t>LibKey.io: What Is It?</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4"/>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5"/>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6"/>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7"/>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8"/>
            <a:stretch>
              <a:fillRect/>
            </a:stretch>
          </p:blipFill>
          <p:spPr>
            <a:xfrm>
              <a:off x="2253567" y="6271376"/>
              <a:ext cx="543283" cy="382767"/>
            </a:xfrm>
            <a:prstGeom prst="rect">
              <a:avLst/>
            </a:prstGeom>
          </p:spPr>
        </p:pic>
      </p:grpSp>
      <p:sp>
        <p:nvSpPr>
          <p:cNvPr id="3" name="TextBox 2">
            <a:extLst>
              <a:ext uri="{FF2B5EF4-FFF2-40B4-BE49-F238E27FC236}">
                <a16:creationId xmlns:a16="http://schemas.microsoft.com/office/drawing/2014/main" id="{B11D8E5D-15B8-4E60-B585-21B3EBFA90E7}"/>
              </a:ext>
            </a:extLst>
          </p:cNvPr>
          <p:cNvSpPr txBox="1"/>
          <p:nvPr/>
        </p:nvSpPr>
        <p:spPr>
          <a:xfrm>
            <a:off x="4314195" y="510668"/>
            <a:ext cx="3097444" cy="646331"/>
          </a:xfrm>
          <a:prstGeom prst="rect">
            <a:avLst/>
          </a:prstGeom>
          <a:noFill/>
        </p:spPr>
        <p:txBody>
          <a:bodyPr wrap="square" rtlCol="0">
            <a:spAutoFit/>
          </a:bodyPr>
          <a:lstStyle/>
          <a:p>
            <a:r>
              <a:rPr lang="en-US" sz="3600" b="1" dirty="0">
                <a:solidFill>
                  <a:srgbClr val="2F5597"/>
                </a:solidFill>
              </a:rPr>
              <a:t>In a Nutshell…</a:t>
            </a:r>
          </a:p>
        </p:txBody>
      </p:sp>
    </p:spTree>
    <p:extLst>
      <p:ext uri="{BB962C8B-B14F-4D97-AF65-F5344CB8AC3E}">
        <p14:creationId xmlns:p14="http://schemas.microsoft.com/office/powerpoint/2010/main" val="208357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Setting It Up Example: ScienceDirect</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5" name="Picture 4" descr="Elsevier Admin Tool: editing the &quot;OpenURL-OpenResolver-Standard&quot; link resolver.">
            <a:extLst>
              <a:ext uri="{FF2B5EF4-FFF2-40B4-BE49-F238E27FC236}">
                <a16:creationId xmlns:a16="http://schemas.microsoft.com/office/drawing/2014/main" id="{7B6FB41D-D740-405E-AB5E-5A87D0CB121F}"/>
              </a:ext>
            </a:extLst>
          </p:cNvPr>
          <p:cNvPicPr>
            <a:picLocks noChangeAspect="1"/>
          </p:cNvPicPr>
          <p:nvPr/>
        </p:nvPicPr>
        <p:blipFill>
          <a:blip r:embed="rId8"/>
          <a:stretch>
            <a:fillRect/>
          </a:stretch>
        </p:blipFill>
        <p:spPr>
          <a:xfrm>
            <a:off x="2627941" y="1822864"/>
            <a:ext cx="6789135" cy="4337642"/>
          </a:xfrm>
          <a:prstGeom prst="rect">
            <a:avLst/>
          </a:prstGeom>
        </p:spPr>
      </p:pic>
    </p:spTree>
    <p:extLst>
      <p:ext uri="{BB962C8B-B14F-4D97-AF65-F5344CB8AC3E}">
        <p14:creationId xmlns:p14="http://schemas.microsoft.com/office/powerpoint/2010/main" val="82475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Helpful Links</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3" name="TextBox 2">
            <a:extLst>
              <a:ext uri="{FF2B5EF4-FFF2-40B4-BE49-F238E27FC236}">
                <a16:creationId xmlns:a16="http://schemas.microsoft.com/office/drawing/2014/main" id="{F7DBE857-6347-4EA5-A3E7-6F9FC118F060}"/>
              </a:ext>
            </a:extLst>
          </p:cNvPr>
          <p:cNvSpPr txBox="1"/>
          <p:nvPr/>
        </p:nvSpPr>
        <p:spPr>
          <a:xfrm>
            <a:off x="952466" y="2050742"/>
            <a:ext cx="9203588" cy="2585323"/>
          </a:xfrm>
          <a:prstGeom prst="rect">
            <a:avLst/>
          </a:prstGeom>
          <a:noFill/>
        </p:spPr>
        <p:txBody>
          <a:bodyPr wrap="square" rtlCol="0">
            <a:spAutoFit/>
          </a:bodyPr>
          <a:lstStyle/>
          <a:p>
            <a:r>
              <a:rPr lang="en-US" dirty="0">
                <a:hlinkClick r:id="rId8"/>
              </a:rPr>
              <a:t>Sign up for </a:t>
            </a:r>
            <a:r>
              <a:rPr lang="en-US" dirty="0" err="1">
                <a:hlinkClick r:id="rId8"/>
              </a:rPr>
              <a:t>LibKey</a:t>
            </a:r>
            <a:r>
              <a:rPr lang="en-US" dirty="0">
                <a:hlinkClick r:id="rId8"/>
              </a:rPr>
              <a:t> Link and LibKey.io</a:t>
            </a:r>
            <a:endParaRPr lang="en-US" dirty="0"/>
          </a:p>
          <a:p>
            <a:endParaRPr lang="en-US" dirty="0"/>
          </a:p>
          <a:p>
            <a:r>
              <a:rPr lang="en-US" dirty="0" err="1">
                <a:hlinkClick r:id="rId9"/>
              </a:rPr>
              <a:t>LibKey</a:t>
            </a:r>
            <a:r>
              <a:rPr lang="en-US" dirty="0">
                <a:hlinkClick r:id="rId9"/>
              </a:rPr>
              <a:t> Link 2.0 Technical FAQ</a:t>
            </a:r>
            <a:endParaRPr lang="en-US" dirty="0"/>
          </a:p>
          <a:p>
            <a:endParaRPr lang="en-US" dirty="0"/>
          </a:p>
          <a:p>
            <a:r>
              <a:rPr lang="en-US" dirty="0">
                <a:hlinkClick r:id="rId10"/>
              </a:rPr>
              <a:t>LibKey.io Technical FAQ</a:t>
            </a:r>
            <a:endParaRPr lang="en-US" dirty="0"/>
          </a:p>
          <a:p>
            <a:endParaRPr lang="en-US" dirty="0"/>
          </a:p>
          <a:p>
            <a:r>
              <a:rPr lang="en-US" dirty="0" err="1">
                <a:hlinkClick r:id="rId11"/>
              </a:rPr>
              <a:t>LibKey</a:t>
            </a:r>
            <a:r>
              <a:rPr lang="en-US" dirty="0">
                <a:hlinkClick r:id="rId11"/>
              </a:rPr>
              <a:t> Link in Common Databases</a:t>
            </a:r>
            <a:endParaRPr lang="en-US" dirty="0"/>
          </a:p>
          <a:p>
            <a:endParaRPr lang="en-US" dirty="0"/>
          </a:p>
          <a:p>
            <a:r>
              <a:rPr lang="en-US" dirty="0">
                <a:hlinkClick r:id="rId12"/>
              </a:rPr>
              <a:t>Supported Publishers</a:t>
            </a:r>
            <a:endParaRPr lang="en-US" dirty="0"/>
          </a:p>
        </p:txBody>
      </p:sp>
    </p:spTree>
    <p:extLst>
      <p:ext uri="{BB962C8B-B14F-4D97-AF65-F5344CB8AC3E}">
        <p14:creationId xmlns:p14="http://schemas.microsoft.com/office/powerpoint/2010/main" val="3868432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932C4AA-EFC8-B346-B320-D209722BE766}"/>
              </a:ext>
            </a:extLst>
          </p:cNvPr>
          <p:cNvSpPr/>
          <p:nvPr/>
        </p:nvSpPr>
        <p:spPr>
          <a:xfrm>
            <a:off x="1" y="0"/>
            <a:ext cx="12192000" cy="6858000"/>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sp>
        <p:nvSpPr>
          <p:cNvPr id="25" name="Rectangle 1">
            <a:extLst>
              <a:ext uri="{FF2B5EF4-FFF2-40B4-BE49-F238E27FC236}">
                <a16:creationId xmlns:a16="http://schemas.microsoft.com/office/drawing/2014/main" id="{3FFAC7CF-FABA-7E43-908D-D1D5F7165A5D}"/>
              </a:ext>
            </a:extLst>
          </p:cNvPr>
          <p:cNvSpPr>
            <a:spLocks/>
          </p:cNvSpPr>
          <p:nvPr/>
        </p:nvSpPr>
        <p:spPr bwMode="auto">
          <a:xfrm>
            <a:off x="2498010" y="1979888"/>
            <a:ext cx="42106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2000" spc="113" dirty="0">
                <a:solidFill>
                  <a:schemeClr val="bg1"/>
                </a:solidFill>
                <a:latin typeface="Arial" panose="020B0604020202020204" pitchFamily="34" charset="0"/>
                <a:ea typeface="Lato Light" charset="0"/>
                <a:cs typeface="Arial" panose="020B0604020202020204" pitchFamily="34" charset="0"/>
                <a:sym typeface="Bebas Neue" charset="0"/>
              </a:rPr>
              <a:t>The State University of New York</a:t>
            </a:r>
          </a:p>
        </p:txBody>
      </p:sp>
      <p:sp>
        <p:nvSpPr>
          <p:cNvPr id="26" name="Shape 2904">
            <a:extLst>
              <a:ext uri="{FF2B5EF4-FFF2-40B4-BE49-F238E27FC236}">
                <a16:creationId xmlns:a16="http://schemas.microsoft.com/office/drawing/2014/main" id="{732500A9-8330-AA4C-B38B-53A4E1FFAB5A}"/>
              </a:ext>
            </a:extLst>
          </p:cNvPr>
          <p:cNvSpPr/>
          <p:nvPr/>
        </p:nvSpPr>
        <p:spPr>
          <a:xfrm rot="5400000">
            <a:off x="5341802" y="-279401"/>
            <a:ext cx="7359604" cy="7359604"/>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1">
              <a:alpha val="5000"/>
            </a:schemeClr>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Source Sans Pro Regular" charset="0"/>
              <a:ea typeface="Source Sans Pro Regular" charset="0"/>
              <a:cs typeface="Source Sans Pro Regular" charset="0"/>
            </a:endParaRPr>
          </a:p>
        </p:txBody>
      </p:sp>
      <p:pic>
        <p:nvPicPr>
          <p:cNvPr id="34" name="Picture 33">
            <a:extLst>
              <a:ext uri="{FF2B5EF4-FFF2-40B4-BE49-F238E27FC236}">
                <a16:creationId xmlns:a16="http://schemas.microsoft.com/office/drawing/2014/main" id="{D16F01FF-A275-3541-A4E5-DE94ED1D7E3B}"/>
              </a:ext>
            </a:extLst>
          </p:cNvPr>
          <p:cNvPicPr>
            <a:picLocks noChangeAspect="1"/>
          </p:cNvPicPr>
          <p:nvPr/>
        </p:nvPicPr>
        <p:blipFill rotWithShape="1">
          <a:blip r:embed="rId2"/>
          <a:srcRect r="49274"/>
          <a:stretch/>
        </p:blipFill>
        <p:spPr>
          <a:xfrm>
            <a:off x="3996548" y="680706"/>
            <a:ext cx="1201711" cy="1151724"/>
          </a:xfrm>
          <a:prstGeom prst="rect">
            <a:avLst/>
          </a:prstGeom>
        </p:spPr>
      </p:pic>
      <p:grpSp>
        <p:nvGrpSpPr>
          <p:cNvPr id="15" name="Group 14">
            <a:extLst>
              <a:ext uri="{FF2B5EF4-FFF2-40B4-BE49-F238E27FC236}">
                <a16:creationId xmlns:a16="http://schemas.microsoft.com/office/drawing/2014/main" id="{E8E9B4BF-1DB6-4244-9177-2E255D12ADBB}"/>
              </a:ext>
            </a:extLst>
          </p:cNvPr>
          <p:cNvGrpSpPr/>
          <p:nvPr/>
        </p:nvGrpSpPr>
        <p:grpSpPr>
          <a:xfrm>
            <a:off x="6096000" y="6113430"/>
            <a:ext cx="5548758" cy="438513"/>
            <a:chOff x="6320303" y="6041112"/>
            <a:chExt cx="5548758" cy="438513"/>
          </a:xfrm>
        </p:grpSpPr>
        <p:pic>
          <p:nvPicPr>
            <p:cNvPr id="16" name="Picture 15">
              <a:extLst>
                <a:ext uri="{FF2B5EF4-FFF2-40B4-BE49-F238E27FC236}">
                  <a16:creationId xmlns:a16="http://schemas.microsoft.com/office/drawing/2014/main" id="{3377DA3C-C3DB-1244-B2C3-33C810941838}"/>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17" name="Picture 16">
              <a:extLst>
                <a:ext uri="{FF2B5EF4-FFF2-40B4-BE49-F238E27FC236}">
                  <a16:creationId xmlns:a16="http://schemas.microsoft.com/office/drawing/2014/main" id="{694A7040-49E6-354F-B78F-CB534235BEFF}"/>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8" name="TextBox 17">
              <a:extLst>
                <a:ext uri="{FF2B5EF4-FFF2-40B4-BE49-F238E27FC236}">
                  <a16:creationId xmlns:a16="http://schemas.microsoft.com/office/drawing/2014/main" id="{8265E843-6EF2-EA4F-9957-6ED3319943E2}"/>
                </a:ext>
              </a:extLst>
            </p:cNvPr>
            <p:cNvSpPr txBox="1"/>
            <p:nvPr/>
          </p:nvSpPr>
          <p:spPr>
            <a:xfrm>
              <a:off x="6320303" y="6041112"/>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6E458020-4D71-3D4D-8600-C40C00738D8F}"/>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0" name="Picture 19">
              <a:extLst>
                <a:ext uri="{FF2B5EF4-FFF2-40B4-BE49-F238E27FC236}">
                  <a16:creationId xmlns:a16="http://schemas.microsoft.com/office/drawing/2014/main" id="{C1FDDEE9-B5D3-6B4A-85E6-E816E90FFA66}"/>
                </a:ext>
              </a:extLst>
            </p:cNvPr>
            <p:cNvPicPr>
              <a:picLocks noChangeAspect="1"/>
            </p:cNvPicPr>
            <p:nvPr/>
          </p:nvPicPr>
          <p:blipFill>
            <a:blip r:embed="rId6"/>
            <a:stretch>
              <a:fillRect/>
            </a:stretch>
          </p:blipFill>
          <p:spPr>
            <a:xfrm>
              <a:off x="11325778" y="6072566"/>
              <a:ext cx="543283" cy="382767"/>
            </a:xfrm>
            <a:prstGeom prst="rect">
              <a:avLst/>
            </a:prstGeom>
          </p:spPr>
        </p:pic>
      </p:grpSp>
      <p:sp>
        <p:nvSpPr>
          <p:cNvPr id="2" name="TextBox 1">
            <a:extLst>
              <a:ext uri="{FF2B5EF4-FFF2-40B4-BE49-F238E27FC236}">
                <a16:creationId xmlns:a16="http://schemas.microsoft.com/office/drawing/2014/main" id="{B35D6B1D-A943-4916-8C88-0D1A98D38ADC}"/>
              </a:ext>
            </a:extLst>
          </p:cNvPr>
          <p:cNvSpPr txBox="1"/>
          <p:nvPr/>
        </p:nvSpPr>
        <p:spPr>
          <a:xfrm>
            <a:off x="1642369" y="2778711"/>
            <a:ext cx="8793378" cy="2123658"/>
          </a:xfrm>
          <a:prstGeom prst="rect">
            <a:avLst/>
          </a:prstGeom>
          <a:noFill/>
        </p:spPr>
        <p:txBody>
          <a:bodyPr wrap="square" rtlCol="0">
            <a:spAutoFit/>
          </a:bodyPr>
          <a:lstStyle/>
          <a:p>
            <a:r>
              <a:rPr lang="en-US" sz="4400" dirty="0">
                <a:solidFill>
                  <a:schemeClr val="bg1"/>
                </a:solidFill>
              </a:rPr>
              <a:t>Questions? Comments?</a:t>
            </a:r>
          </a:p>
          <a:p>
            <a:endParaRPr lang="en-US" sz="4400" dirty="0">
              <a:solidFill>
                <a:schemeClr val="bg1"/>
              </a:solidFill>
            </a:endParaRPr>
          </a:p>
          <a:p>
            <a:r>
              <a:rPr lang="en-US" sz="4400" dirty="0">
                <a:solidFill>
                  <a:schemeClr val="bg1"/>
                </a:solidFill>
              </a:rPr>
              <a:t>Thank you!</a:t>
            </a:r>
          </a:p>
        </p:txBody>
      </p:sp>
    </p:spTree>
    <p:extLst>
      <p:ext uri="{BB962C8B-B14F-4D97-AF65-F5344CB8AC3E}">
        <p14:creationId xmlns:p14="http://schemas.microsoft.com/office/powerpoint/2010/main" val="324598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1" name="TextBox 10">
            <a:extLst>
              <a:ext uri="{FF2B5EF4-FFF2-40B4-BE49-F238E27FC236}">
                <a16:creationId xmlns:a16="http://schemas.microsoft.com/office/drawing/2014/main" id="{CD0237D8-1B66-F34A-8F63-5382CC9C0C57}"/>
              </a:ext>
            </a:extLst>
          </p:cNvPr>
          <p:cNvSpPr txBox="1"/>
          <p:nvPr/>
        </p:nvSpPr>
        <p:spPr>
          <a:xfrm>
            <a:off x="501956" y="1836812"/>
            <a:ext cx="11188089" cy="630942"/>
          </a:xfrm>
          <a:prstGeom prst="rect">
            <a:avLst/>
          </a:prstGeom>
          <a:noFill/>
        </p:spPr>
        <p:txBody>
          <a:bodyPr wrap="square" rtlCol="0">
            <a:spAutoFit/>
          </a:bodyPr>
          <a:lstStyle/>
          <a:p>
            <a:r>
              <a:rPr lang="en-US" sz="1750" b="1" dirty="0">
                <a:latin typeface="Arial" panose="020B0604020202020204" pitchFamily="34" charset="0"/>
                <a:cs typeface="Arial" panose="020B0604020202020204" pitchFamily="34" charset="0"/>
              </a:rPr>
              <a:t>Format Chooser </a:t>
            </a:r>
            <a:r>
              <a:rPr lang="en-US" sz="1750" dirty="0">
                <a:latin typeface="Arial" panose="020B0604020202020204" pitchFamily="34" charset="0"/>
                <a:cs typeface="Arial" panose="020B0604020202020204" pitchFamily="34" charset="0"/>
              </a:rPr>
              <a:t>is the default setup for </a:t>
            </a: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Link, and provides multiple format options when available, as well as the option to view the article context through </a:t>
            </a:r>
            <a:r>
              <a:rPr lang="en-US" sz="1750" dirty="0" err="1">
                <a:latin typeface="Arial" panose="020B0604020202020204" pitchFamily="34" charset="0"/>
                <a:cs typeface="Arial" panose="020B0604020202020204" pitchFamily="34" charset="0"/>
              </a:rPr>
              <a:t>BrowZine</a:t>
            </a:r>
            <a:endParaRPr lang="en-US" sz="17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19D77EF-2945-4049-9EC0-32D83478E749}"/>
              </a:ext>
            </a:extLst>
          </p:cNvPr>
          <p:cNvSpPr txBox="1"/>
          <p:nvPr/>
        </p:nvSpPr>
        <p:spPr>
          <a:xfrm>
            <a:off x="501955" y="1328060"/>
            <a:ext cx="9370013" cy="523220"/>
          </a:xfrm>
          <a:prstGeom prst="rect">
            <a:avLst/>
          </a:prstGeom>
          <a:noFill/>
        </p:spPr>
        <p:txBody>
          <a:bodyPr wrap="square" rtlCol="0">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LibKey</a:t>
            </a:r>
            <a:r>
              <a:rPr lang="en-US" sz="2800" b="1" dirty="0">
                <a:solidFill>
                  <a:schemeClr val="accent1">
                    <a:lumMod val="75000"/>
                  </a:schemeClr>
                </a:solidFill>
                <a:latin typeface="Arial" panose="020B0604020202020204" pitchFamily="34" charset="0"/>
                <a:cs typeface="Arial" panose="020B0604020202020204" pitchFamily="34" charset="0"/>
              </a:rPr>
              <a:t> Link: Format Chooser versus PDF Express</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5" name="TextBox 4">
            <a:extLst>
              <a:ext uri="{FF2B5EF4-FFF2-40B4-BE49-F238E27FC236}">
                <a16:creationId xmlns:a16="http://schemas.microsoft.com/office/drawing/2014/main" id="{A9023E1C-E8D6-4634-87BD-87469BDF8C54}"/>
              </a:ext>
            </a:extLst>
          </p:cNvPr>
          <p:cNvSpPr txBox="1"/>
          <p:nvPr/>
        </p:nvSpPr>
        <p:spPr>
          <a:xfrm>
            <a:off x="708627" y="2575711"/>
            <a:ext cx="6940989"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Download PDF  </a:t>
            </a:r>
            <a:r>
              <a:rPr lang="en-US" dirty="0"/>
              <a:t>provides only the PDF, which most users may prefer</a:t>
            </a:r>
          </a:p>
          <a:p>
            <a:pPr marL="285750" indent="-285750">
              <a:buFont typeface="Arial" panose="020B0604020202020204" pitchFamily="34" charset="0"/>
              <a:buChar char="•"/>
            </a:pPr>
            <a:r>
              <a:rPr lang="en-US" b="1" dirty="0"/>
              <a:t>Article Link </a:t>
            </a:r>
            <a:r>
              <a:rPr lang="en-US" dirty="0"/>
              <a:t>takes the user to the article within the publication, which some users may prefer if they are looking for additional supplements, data sets, cited references, or other materials that are available on the publisher site but not in the PDF</a:t>
            </a:r>
          </a:p>
          <a:p>
            <a:pPr marL="285750" indent="-285750">
              <a:buFont typeface="Arial" panose="020B0604020202020204" pitchFamily="34" charset="0"/>
              <a:buChar char="•"/>
            </a:pPr>
            <a:r>
              <a:rPr lang="en-US" dirty="0"/>
              <a:t>Users may check “</a:t>
            </a:r>
            <a:r>
              <a:rPr lang="en-US" b="1" dirty="0"/>
              <a:t>Automatically remember format choice for 24 hours</a:t>
            </a:r>
            <a:r>
              <a:rPr lang="en-US" dirty="0"/>
              <a:t>,” and they will not need to choose format again in that browser for 24 hours, which can mean one-click access during that time</a:t>
            </a:r>
          </a:p>
          <a:p>
            <a:pPr marL="285750" indent="-285750">
              <a:buFont typeface="Arial" panose="020B0604020202020204" pitchFamily="34" charset="0"/>
              <a:buChar char="•"/>
            </a:pPr>
            <a:r>
              <a:rPr lang="en-US" b="1" dirty="0"/>
              <a:t>View Article in Context</a:t>
            </a:r>
            <a:r>
              <a:rPr lang="en-US" dirty="0"/>
              <a:t> will take the user to the article on the journal site, showing it in the context of that issue with all other articles and providing access to other volumes/issues of that journal</a:t>
            </a:r>
          </a:p>
        </p:txBody>
      </p:sp>
      <p:pic>
        <p:nvPicPr>
          <p:cNvPr id="9" name="Picture 8" descr="&quot;Format Chooser&quot; interface showing Full Text Format Options Download PDF and Article Link, and View Article in Context.">
            <a:extLst>
              <a:ext uri="{FF2B5EF4-FFF2-40B4-BE49-F238E27FC236}">
                <a16:creationId xmlns:a16="http://schemas.microsoft.com/office/drawing/2014/main" id="{EA784749-21B4-4A1E-B30B-E342D25B5752}"/>
              </a:ext>
            </a:extLst>
          </p:cNvPr>
          <p:cNvPicPr>
            <a:picLocks noChangeAspect="1"/>
          </p:cNvPicPr>
          <p:nvPr/>
        </p:nvPicPr>
        <p:blipFill>
          <a:blip r:embed="rId8"/>
          <a:stretch>
            <a:fillRect/>
          </a:stretch>
        </p:blipFill>
        <p:spPr>
          <a:xfrm>
            <a:off x="8014172" y="2366275"/>
            <a:ext cx="3715592" cy="3586896"/>
          </a:xfrm>
          <a:prstGeom prst="rect">
            <a:avLst/>
          </a:prstGeom>
        </p:spPr>
      </p:pic>
    </p:spTree>
    <p:extLst>
      <p:ext uri="{BB962C8B-B14F-4D97-AF65-F5344CB8AC3E}">
        <p14:creationId xmlns:p14="http://schemas.microsoft.com/office/powerpoint/2010/main" val="305735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1" name="TextBox 10">
            <a:extLst>
              <a:ext uri="{FF2B5EF4-FFF2-40B4-BE49-F238E27FC236}">
                <a16:creationId xmlns:a16="http://schemas.microsoft.com/office/drawing/2014/main" id="{CD0237D8-1B66-F34A-8F63-5382CC9C0C57}"/>
              </a:ext>
            </a:extLst>
          </p:cNvPr>
          <p:cNvSpPr txBox="1"/>
          <p:nvPr/>
        </p:nvSpPr>
        <p:spPr>
          <a:xfrm>
            <a:off x="501956" y="1928418"/>
            <a:ext cx="11188089" cy="630942"/>
          </a:xfrm>
          <a:prstGeom prst="rect">
            <a:avLst/>
          </a:prstGeom>
          <a:noFill/>
        </p:spPr>
        <p:txBody>
          <a:bodyPr wrap="square" rtlCol="0">
            <a:spAutoFit/>
          </a:bodyPr>
          <a:lstStyle/>
          <a:p>
            <a:r>
              <a:rPr lang="en-US" sz="1750" b="1" dirty="0">
                <a:latin typeface="Arial" panose="020B0604020202020204" pitchFamily="34" charset="0"/>
                <a:cs typeface="Arial" panose="020B0604020202020204" pitchFamily="34" charset="0"/>
              </a:rPr>
              <a:t>PDF Express </a:t>
            </a:r>
            <a:r>
              <a:rPr lang="en-US" sz="1750" dirty="0">
                <a:latin typeface="Arial" panose="020B0604020202020204" pitchFamily="34" charset="0"/>
                <a:cs typeface="Arial" panose="020B0604020202020204" pitchFamily="34" charset="0"/>
              </a:rPr>
              <a:t>can be set up instead of Format Chooser, but only if you are sure all your users will always prefer a PDF</a:t>
            </a:r>
          </a:p>
        </p:txBody>
      </p:sp>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LibKey</a:t>
            </a:r>
            <a:r>
              <a:rPr lang="en-US" sz="2800" b="1" dirty="0">
                <a:solidFill>
                  <a:schemeClr val="accent1">
                    <a:lumMod val="75000"/>
                  </a:schemeClr>
                </a:solidFill>
                <a:latin typeface="Arial" panose="020B0604020202020204" pitchFamily="34" charset="0"/>
                <a:cs typeface="Arial" panose="020B0604020202020204" pitchFamily="34" charset="0"/>
              </a:rPr>
              <a:t> Link: Format Chooser versus PDF Express</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5" name="TextBox 4">
            <a:extLst>
              <a:ext uri="{FF2B5EF4-FFF2-40B4-BE49-F238E27FC236}">
                <a16:creationId xmlns:a16="http://schemas.microsoft.com/office/drawing/2014/main" id="{A9023E1C-E8D6-4634-87BD-87469BDF8C54}"/>
              </a:ext>
            </a:extLst>
          </p:cNvPr>
          <p:cNvSpPr txBox="1"/>
          <p:nvPr/>
        </p:nvSpPr>
        <p:spPr>
          <a:xfrm>
            <a:off x="708628" y="2652125"/>
            <a:ext cx="53147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User never sees any </a:t>
            </a:r>
            <a:r>
              <a:rPr lang="en-US" dirty="0" err="1"/>
              <a:t>LibKey</a:t>
            </a:r>
            <a:r>
              <a:rPr lang="en-US" dirty="0"/>
              <a:t> interface and, if a PDF is available, routing will instantly take them to it</a:t>
            </a:r>
          </a:p>
          <a:p>
            <a:pPr marL="285750" indent="-285750">
              <a:buFont typeface="Arial" panose="020B0604020202020204" pitchFamily="34" charset="0"/>
              <a:buChar char="•"/>
            </a:pPr>
            <a:r>
              <a:rPr lang="en-US" dirty="0"/>
              <a:t>If no PDF is available, the request is forwarded to the campus’s link resolver</a:t>
            </a:r>
          </a:p>
        </p:txBody>
      </p:sp>
    </p:spTree>
    <p:extLst>
      <p:ext uri="{BB962C8B-B14F-4D97-AF65-F5344CB8AC3E}">
        <p14:creationId xmlns:p14="http://schemas.microsoft.com/office/powerpoint/2010/main" val="40206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1" name="TextBox 10">
            <a:extLst>
              <a:ext uri="{FF2B5EF4-FFF2-40B4-BE49-F238E27FC236}">
                <a16:creationId xmlns:a16="http://schemas.microsoft.com/office/drawing/2014/main" id="{CD0237D8-1B66-F34A-8F63-5382CC9C0C57}"/>
              </a:ext>
            </a:extLst>
          </p:cNvPr>
          <p:cNvSpPr txBox="1"/>
          <p:nvPr/>
        </p:nvSpPr>
        <p:spPr>
          <a:xfrm>
            <a:off x="513125" y="1928850"/>
            <a:ext cx="218692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Format Chooser</a:t>
            </a:r>
          </a:p>
        </p:txBody>
      </p:sp>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11021261" cy="523220"/>
          </a:xfrm>
          <a:prstGeom prst="rect">
            <a:avLst/>
          </a:prstGeom>
          <a:noFill/>
        </p:spPr>
        <p:txBody>
          <a:bodyPr wrap="square" rtlCol="0">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LibKey</a:t>
            </a:r>
            <a:r>
              <a:rPr lang="en-US" sz="2800" b="1" dirty="0">
                <a:solidFill>
                  <a:schemeClr val="accent1">
                    <a:lumMod val="75000"/>
                  </a:schemeClr>
                </a:solidFill>
                <a:latin typeface="Arial" panose="020B0604020202020204" pitchFamily="34" charset="0"/>
                <a:cs typeface="Arial" panose="020B0604020202020204" pitchFamily="34" charset="0"/>
              </a:rPr>
              <a:t> Link: Format Chooser vs. PDF Express: </a:t>
            </a:r>
            <a:r>
              <a:rPr lang="en-US" sz="2800" b="1" dirty="0" err="1">
                <a:solidFill>
                  <a:schemeClr val="accent1">
                    <a:lumMod val="75000"/>
                  </a:schemeClr>
                </a:solidFill>
                <a:latin typeface="Arial" panose="020B0604020202020204" pitchFamily="34" charset="0"/>
                <a:cs typeface="Arial" panose="020B0604020202020204" pitchFamily="34" charset="0"/>
              </a:rPr>
              <a:t>Unpaywall</a:t>
            </a:r>
            <a:r>
              <a:rPr lang="en-US" sz="2800" b="1" dirty="0">
                <a:solidFill>
                  <a:schemeClr val="accent1">
                    <a:lumMod val="75000"/>
                  </a:schemeClr>
                </a:solidFill>
                <a:latin typeface="Arial" panose="020B0604020202020204" pitchFamily="34" charset="0"/>
                <a:cs typeface="Arial" panose="020B0604020202020204" pitchFamily="34" charset="0"/>
              </a:rPr>
              <a:t> Data</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5" name="TextBox 4">
            <a:extLst>
              <a:ext uri="{FF2B5EF4-FFF2-40B4-BE49-F238E27FC236}">
                <a16:creationId xmlns:a16="http://schemas.microsoft.com/office/drawing/2014/main" id="{A9023E1C-E8D6-4634-87BD-87469BDF8C54}"/>
              </a:ext>
            </a:extLst>
          </p:cNvPr>
          <p:cNvSpPr txBox="1"/>
          <p:nvPr/>
        </p:nvSpPr>
        <p:spPr>
          <a:xfrm>
            <a:off x="708628" y="2328960"/>
            <a:ext cx="5511103" cy="2246769"/>
          </a:xfrm>
          <a:prstGeom prst="rect">
            <a:avLst/>
          </a:prstGeom>
          <a:noFill/>
        </p:spPr>
        <p:txBody>
          <a:bodyPr wrap="square" rtlCol="0">
            <a:spAutoFit/>
          </a:bodyPr>
          <a:lstStyle/>
          <a:p>
            <a:pPr marL="285750" indent="-285750">
              <a:buFont typeface="Arial" panose="020B0604020202020204" pitchFamily="34" charset="0"/>
              <a:buChar char="•"/>
            </a:pP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connects to </a:t>
            </a:r>
            <a:r>
              <a:rPr lang="en-US" sz="1750" dirty="0" err="1">
                <a:latin typeface="Arial" panose="020B0604020202020204" pitchFamily="34" charset="0"/>
                <a:cs typeface="Arial" panose="020B0604020202020204" pitchFamily="34" charset="0"/>
              </a:rPr>
              <a:t>Unpaywall</a:t>
            </a:r>
            <a:r>
              <a:rPr lang="en-US" sz="1750" dirty="0">
                <a:latin typeface="Arial" panose="020B0604020202020204" pitchFamily="34" charset="0"/>
                <a:cs typeface="Arial" panose="020B0604020202020204" pitchFamily="34" charset="0"/>
              </a:rPr>
              <a:t> automatically if no </a:t>
            </a: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links can be found</a:t>
            </a:r>
            <a:endParaRPr lang="en-US" sz="2000" dirty="0"/>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Connection to </a:t>
            </a:r>
            <a:r>
              <a:rPr lang="en-US" sz="1750" dirty="0" err="1">
                <a:latin typeface="Arial" panose="020B0604020202020204" pitchFamily="34" charset="0"/>
                <a:cs typeface="Arial" panose="020B0604020202020204" pitchFamily="34" charset="0"/>
              </a:rPr>
              <a:t>Unpaywall</a:t>
            </a:r>
            <a:r>
              <a:rPr lang="en-US" sz="1750" dirty="0">
                <a:latin typeface="Arial" panose="020B0604020202020204" pitchFamily="34" charset="0"/>
                <a:cs typeface="Arial" panose="020B0604020202020204" pitchFamily="34" charset="0"/>
              </a:rPr>
              <a:t> happens only after exhausting Library holdings and Gold OA journals</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If article is not found in </a:t>
            </a:r>
            <a:r>
              <a:rPr lang="en-US" sz="1750" dirty="0" err="1">
                <a:latin typeface="Arial" panose="020B0604020202020204" pitchFamily="34" charset="0"/>
                <a:cs typeface="Arial" panose="020B0604020202020204" pitchFamily="34" charset="0"/>
              </a:rPr>
              <a:t>Unpaywall</a:t>
            </a:r>
            <a:r>
              <a:rPr lang="en-US" sz="1750" dirty="0">
                <a:latin typeface="Arial" panose="020B0604020202020204" pitchFamily="34" charset="0"/>
                <a:cs typeface="Arial" panose="020B0604020202020204" pitchFamily="34" charset="0"/>
              </a:rPr>
              <a:t>, </a:t>
            </a:r>
            <a:r>
              <a:rPr lang="en-US" sz="1750" dirty="0" err="1">
                <a:latin typeface="Arial" panose="020B0604020202020204" pitchFamily="34" charset="0"/>
                <a:cs typeface="Arial" panose="020B0604020202020204" pitchFamily="34" charset="0"/>
              </a:rPr>
              <a:t>LibKey</a:t>
            </a:r>
            <a:r>
              <a:rPr lang="en-US" sz="1750" dirty="0">
                <a:latin typeface="Arial" panose="020B0604020202020204" pitchFamily="34" charset="0"/>
                <a:cs typeface="Arial" panose="020B0604020202020204" pitchFamily="34" charset="0"/>
              </a:rPr>
              <a:t> will forward to the campus’s link resolver</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Automatic preferences selected within the past 24 hours will not apply to </a:t>
            </a:r>
            <a:r>
              <a:rPr lang="en-US" sz="1750" dirty="0" err="1">
                <a:latin typeface="Arial" panose="020B0604020202020204" pitchFamily="34" charset="0"/>
                <a:cs typeface="Arial" panose="020B0604020202020204" pitchFamily="34" charset="0"/>
              </a:rPr>
              <a:t>Unpaywall</a:t>
            </a:r>
            <a:endParaRPr lang="en-US" sz="17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0D8209E-B1AB-472C-AEF0-2FA5B07D3E05}"/>
              </a:ext>
            </a:extLst>
          </p:cNvPr>
          <p:cNvSpPr txBox="1"/>
          <p:nvPr/>
        </p:nvSpPr>
        <p:spPr>
          <a:xfrm>
            <a:off x="6980222" y="1928850"/>
            <a:ext cx="372097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PDF Express</a:t>
            </a:r>
          </a:p>
        </p:txBody>
      </p:sp>
      <p:sp>
        <p:nvSpPr>
          <p:cNvPr id="6" name="TextBox 5">
            <a:extLst>
              <a:ext uri="{FF2B5EF4-FFF2-40B4-BE49-F238E27FC236}">
                <a16:creationId xmlns:a16="http://schemas.microsoft.com/office/drawing/2014/main" id="{5E8E5A29-29FD-4B6E-9AF6-AEABF7C14D57}"/>
              </a:ext>
            </a:extLst>
          </p:cNvPr>
          <p:cNvSpPr txBox="1"/>
          <p:nvPr/>
        </p:nvSpPr>
        <p:spPr>
          <a:xfrm>
            <a:off x="7058556" y="2334206"/>
            <a:ext cx="410122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PDF Express does not consult </a:t>
            </a:r>
            <a:r>
              <a:rPr lang="en-US" dirty="0" err="1">
                <a:latin typeface="Arial" panose="020B0604020202020204" pitchFamily="34" charset="0"/>
                <a:cs typeface="Arial" panose="020B0604020202020204" pitchFamily="34" charset="0"/>
              </a:rPr>
              <a:t>Unpaywall</a:t>
            </a:r>
            <a:r>
              <a:rPr lang="en-US" dirty="0">
                <a:latin typeface="Arial" panose="020B0604020202020204" pitchFamily="34" charset="0"/>
                <a:cs typeface="Arial" panose="020B0604020202020204" pitchFamily="34" charset="0"/>
              </a:rPr>
              <a:t> if no PDF is available, but falls back on the campus’s link resolver</a:t>
            </a:r>
          </a:p>
        </p:txBody>
      </p:sp>
    </p:spTree>
    <p:extLst>
      <p:ext uri="{BB962C8B-B14F-4D97-AF65-F5344CB8AC3E}">
        <p14:creationId xmlns:p14="http://schemas.microsoft.com/office/powerpoint/2010/main" val="391554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LibKey.io</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7" name="Picture 6" descr="LibKey.io home page, showing the search box, &quot;Find an article by DOI or PMID&quot;">
            <a:extLst>
              <a:ext uri="{FF2B5EF4-FFF2-40B4-BE49-F238E27FC236}">
                <a16:creationId xmlns:a16="http://schemas.microsoft.com/office/drawing/2014/main" id="{FE113EAF-AA95-4B81-AF23-5D8B31EFD3D0}"/>
              </a:ext>
            </a:extLst>
          </p:cNvPr>
          <p:cNvPicPr>
            <a:picLocks noChangeAspect="1"/>
          </p:cNvPicPr>
          <p:nvPr/>
        </p:nvPicPr>
        <p:blipFill>
          <a:blip r:embed="rId8"/>
          <a:stretch>
            <a:fillRect/>
          </a:stretch>
        </p:blipFill>
        <p:spPr>
          <a:xfrm>
            <a:off x="1490278" y="1785478"/>
            <a:ext cx="9370013" cy="4293350"/>
          </a:xfrm>
          <a:prstGeom prst="rect">
            <a:avLst/>
          </a:prstGeom>
        </p:spPr>
      </p:pic>
    </p:spTree>
    <p:extLst>
      <p:ext uri="{BB962C8B-B14F-4D97-AF65-F5344CB8AC3E}">
        <p14:creationId xmlns:p14="http://schemas.microsoft.com/office/powerpoint/2010/main" val="291946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759F8AC-E033-9E40-9752-BC99D123474C}"/>
              </a:ext>
            </a:extLst>
          </p:cNvPr>
          <p:cNvSpPr/>
          <p:nvPr/>
        </p:nvSpPr>
        <p:spPr>
          <a:xfrm>
            <a:off x="861595" y="1145892"/>
            <a:ext cx="3386312" cy="4398379"/>
          </a:xfrm>
          <a:prstGeom prst="rect">
            <a:avLst/>
          </a:prstGeom>
          <a:solidFill>
            <a:srgbClr val="E4E4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44" name="Rectangle 43">
            <a:extLst>
              <a:ext uri="{FF2B5EF4-FFF2-40B4-BE49-F238E27FC236}">
                <a16:creationId xmlns:a16="http://schemas.microsoft.com/office/drawing/2014/main" id="{E173AC1B-2EF3-5F4C-8E97-6B4A22888847}"/>
              </a:ext>
            </a:extLst>
          </p:cNvPr>
          <p:cNvSpPr/>
          <p:nvPr/>
        </p:nvSpPr>
        <p:spPr>
          <a:xfrm>
            <a:off x="4380702" y="1145889"/>
            <a:ext cx="3563391" cy="4398380"/>
          </a:xfrm>
          <a:prstGeom prst="rect">
            <a:avLst/>
          </a:prstGeom>
          <a:solidFill>
            <a:srgbClr val="E4E4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46" name="Rectangle 45">
            <a:extLst>
              <a:ext uri="{FF2B5EF4-FFF2-40B4-BE49-F238E27FC236}">
                <a16:creationId xmlns:a16="http://schemas.microsoft.com/office/drawing/2014/main" id="{6637D9B3-E719-454E-B3DE-87CC22618148}"/>
              </a:ext>
            </a:extLst>
          </p:cNvPr>
          <p:cNvSpPr/>
          <p:nvPr/>
        </p:nvSpPr>
        <p:spPr>
          <a:xfrm>
            <a:off x="7990393" y="1145889"/>
            <a:ext cx="3386312" cy="4398381"/>
          </a:xfrm>
          <a:prstGeom prst="rect">
            <a:avLst/>
          </a:prstGeom>
          <a:solidFill>
            <a:srgbClr val="E4E4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ato Light"/>
              <a:cs typeface="Lato Light"/>
            </a:endParaRPr>
          </a:p>
        </p:txBody>
      </p:sp>
      <p:sp>
        <p:nvSpPr>
          <p:cNvPr id="47" name="TextBox 46">
            <a:extLst>
              <a:ext uri="{FF2B5EF4-FFF2-40B4-BE49-F238E27FC236}">
                <a16:creationId xmlns:a16="http://schemas.microsoft.com/office/drawing/2014/main" id="{74E7F646-9780-9445-9433-667432225987}"/>
              </a:ext>
            </a:extLst>
          </p:cNvPr>
          <p:cNvSpPr txBox="1"/>
          <p:nvPr/>
        </p:nvSpPr>
        <p:spPr>
          <a:xfrm>
            <a:off x="1230182" y="1355120"/>
            <a:ext cx="270847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LibKey.io Home Page</a:t>
            </a:r>
          </a:p>
        </p:txBody>
      </p:sp>
      <p:sp>
        <p:nvSpPr>
          <p:cNvPr id="48" name="TextBox 47">
            <a:extLst>
              <a:ext uri="{FF2B5EF4-FFF2-40B4-BE49-F238E27FC236}">
                <a16:creationId xmlns:a16="http://schemas.microsoft.com/office/drawing/2014/main" id="{ACD45E0C-FE84-E24A-B646-720AA1979916}"/>
              </a:ext>
            </a:extLst>
          </p:cNvPr>
          <p:cNvSpPr txBox="1"/>
          <p:nvPr/>
        </p:nvSpPr>
        <p:spPr>
          <a:xfrm>
            <a:off x="4912176" y="1349509"/>
            <a:ext cx="2298198" cy="361637"/>
          </a:xfrm>
          <a:prstGeom prst="rect">
            <a:avLst/>
          </a:prstGeom>
          <a:noFill/>
        </p:spPr>
        <p:txBody>
          <a:bodyPr wrap="square" rtlCol="0">
            <a:spAutoFit/>
          </a:bodyPr>
          <a:lstStyle/>
          <a:p>
            <a:r>
              <a:rPr lang="en-US" sz="1750" b="1" dirty="0" err="1">
                <a:latin typeface="Arial" panose="020B0604020202020204" pitchFamily="34" charset="0"/>
                <a:cs typeface="Arial" panose="020B0604020202020204" pitchFamily="34" charset="0"/>
              </a:rPr>
              <a:t>WAYFless</a:t>
            </a:r>
            <a:r>
              <a:rPr lang="en-US" sz="1750" b="1" dirty="0">
                <a:latin typeface="Arial" panose="020B0604020202020204" pitchFamily="34" charset="0"/>
                <a:cs typeface="Arial" panose="020B0604020202020204" pitchFamily="34" charset="0"/>
              </a:rPr>
              <a:t> Linking</a:t>
            </a:r>
          </a:p>
        </p:txBody>
      </p:sp>
      <p:sp>
        <p:nvSpPr>
          <p:cNvPr id="49" name="TextBox 48">
            <a:extLst>
              <a:ext uri="{FF2B5EF4-FFF2-40B4-BE49-F238E27FC236}">
                <a16:creationId xmlns:a16="http://schemas.microsoft.com/office/drawing/2014/main" id="{FE239BCA-170A-2540-93BA-502A5BA7D518}"/>
              </a:ext>
            </a:extLst>
          </p:cNvPr>
          <p:cNvSpPr txBox="1"/>
          <p:nvPr/>
        </p:nvSpPr>
        <p:spPr>
          <a:xfrm>
            <a:off x="8645079" y="1355120"/>
            <a:ext cx="270847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Universal Linking</a:t>
            </a:r>
          </a:p>
        </p:txBody>
      </p:sp>
      <p:sp>
        <p:nvSpPr>
          <p:cNvPr id="50" name="TextBox 49">
            <a:extLst>
              <a:ext uri="{FF2B5EF4-FFF2-40B4-BE49-F238E27FC236}">
                <a16:creationId xmlns:a16="http://schemas.microsoft.com/office/drawing/2014/main" id="{64C46061-24B8-E94C-8F33-4A920E2D50C3}"/>
              </a:ext>
            </a:extLst>
          </p:cNvPr>
          <p:cNvSpPr txBox="1"/>
          <p:nvPr/>
        </p:nvSpPr>
        <p:spPr>
          <a:xfrm>
            <a:off x="768995" y="392277"/>
            <a:ext cx="10584560" cy="584775"/>
          </a:xfrm>
          <a:prstGeom prst="rect">
            <a:avLst/>
          </a:prstGeom>
          <a:noFill/>
        </p:spPr>
        <p:txBody>
          <a:bodyPr wrap="square" rtlCol="0">
            <a:spAutoFit/>
          </a:bodyPr>
          <a:lstStyle/>
          <a:p>
            <a:r>
              <a:rPr lang="en-US" sz="3200" b="1" dirty="0">
                <a:solidFill>
                  <a:schemeClr val="accent1">
                    <a:lumMod val="75000"/>
                  </a:schemeClr>
                </a:solidFill>
                <a:latin typeface="Arial" panose="020B0604020202020204" pitchFamily="34" charset="0"/>
                <a:cs typeface="Arial" panose="020B0604020202020204" pitchFamily="34" charset="0"/>
              </a:rPr>
              <a:t>LibKey.io: Link Syntax</a:t>
            </a:r>
          </a:p>
        </p:txBody>
      </p:sp>
      <p:grpSp>
        <p:nvGrpSpPr>
          <p:cNvPr id="16" name="Group 15">
            <a:extLst>
              <a:ext uri="{FF2B5EF4-FFF2-40B4-BE49-F238E27FC236}">
                <a16:creationId xmlns:a16="http://schemas.microsoft.com/office/drawing/2014/main" id="{C71B4473-F504-DC49-9136-F3CF74951790}"/>
              </a:ext>
            </a:extLst>
          </p:cNvPr>
          <p:cNvGrpSpPr/>
          <p:nvPr/>
        </p:nvGrpSpPr>
        <p:grpSpPr>
          <a:xfrm>
            <a:off x="1" y="6138332"/>
            <a:ext cx="12192000" cy="719667"/>
            <a:chOff x="1" y="6138332"/>
            <a:chExt cx="12192000" cy="719667"/>
          </a:xfrm>
        </p:grpSpPr>
        <p:sp>
          <p:nvSpPr>
            <p:cNvPr id="17" name="Rectangle 16">
              <a:extLst>
                <a:ext uri="{FF2B5EF4-FFF2-40B4-BE49-F238E27FC236}">
                  <a16:creationId xmlns:a16="http://schemas.microsoft.com/office/drawing/2014/main" id="{70E51B22-E40F-D348-831C-72DC0FB35774}"/>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5" name="Picture 24" descr="A picture containing object&#10;&#10;Description automatically generated">
              <a:extLst>
                <a:ext uri="{FF2B5EF4-FFF2-40B4-BE49-F238E27FC236}">
                  <a16:creationId xmlns:a16="http://schemas.microsoft.com/office/drawing/2014/main" id="{12AFCBE6-75C0-354F-A1E6-87ED9FAD7693}"/>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6" name="Picture 25">
              <a:extLst>
                <a:ext uri="{FF2B5EF4-FFF2-40B4-BE49-F238E27FC236}">
                  <a16:creationId xmlns:a16="http://schemas.microsoft.com/office/drawing/2014/main" id="{20C3DD72-7C56-9C45-B61E-6A6601DF23F5}"/>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7" name="Picture 26">
              <a:extLst>
                <a:ext uri="{FF2B5EF4-FFF2-40B4-BE49-F238E27FC236}">
                  <a16:creationId xmlns:a16="http://schemas.microsoft.com/office/drawing/2014/main" id="{DE69F902-F019-CD4B-81D1-C42BFE47C705}"/>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8" name="TextBox 27">
              <a:extLst>
                <a:ext uri="{FF2B5EF4-FFF2-40B4-BE49-F238E27FC236}">
                  <a16:creationId xmlns:a16="http://schemas.microsoft.com/office/drawing/2014/main" id="{944AB5AB-744D-7A45-B3DB-479AD4D4CBF6}"/>
                </a:ext>
              </a:extLst>
            </p:cNvPr>
            <p:cNvSpPr txBox="1"/>
            <p:nvPr/>
          </p:nvSpPr>
          <p:spPr>
            <a:xfrm>
              <a:off x="9109166" y="6257340"/>
              <a:ext cx="2853813" cy="400110"/>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40B5A27C-2999-524C-8512-C5F335E55502}"/>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30" name="Picture 29">
              <a:extLst>
                <a:ext uri="{FF2B5EF4-FFF2-40B4-BE49-F238E27FC236}">
                  <a16:creationId xmlns:a16="http://schemas.microsoft.com/office/drawing/2014/main" id="{0A473648-F5AE-9446-B656-23F0B46C9F2E}"/>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2" name="TextBox 1">
            <a:extLst>
              <a:ext uri="{FF2B5EF4-FFF2-40B4-BE49-F238E27FC236}">
                <a16:creationId xmlns:a16="http://schemas.microsoft.com/office/drawing/2014/main" id="{CE735DAB-6049-40A6-BE1A-3087EE21F41E}"/>
              </a:ext>
            </a:extLst>
          </p:cNvPr>
          <p:cNvSpPr txBox="1"/>
          <p:nvPr/>
        </p:nvSpPr>
        <p:spPr>
          <a:xfrm>
            <a:off x="980264" y="1724452"/>
            <a:ext cx="3148974"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https://libkey.io </a:t>
            </a:r>
          </a:p>
          <a:p>
            <a:endParaRPr lang="en-US" dirty="0"/>
          </a:p>
          <a:p>
            <a:r>
              <a:rPr lang="en-US" dirty="0">
                <a:latin typeface="Arial" panose="020B0604020202020204" pitchFamily="34" charset="0"/>
                <a:cs typeface="Arial" panose="020B0604020202020204" pitchFamily="34" charset="0"/>
              </a:rPr>
              <a:t>Easy to remember and direct users to, and they can self-affiliate if they have not accessed </a:t>
            </a:r>
            <a:r>
              <a:rPr lang="en-US" dirty="0" err="1">
                <a:latin typeface="Arial" panose="020B0604020202020204" pitchFamily="34" charset="0"/>
                <a:cs typeface="Arial" panose="020B0604020202020204" pitchFamily="34" charset="0"/>
              </a:rPr>
              <a:t>LibKey</a:t>
            </a:r>
            <a:r>
              <a:rPr lang="en-US" dirty="0">
                <a:latin typeface="Arial" panose="020B0604020202020204" pitchFamily="34" charset="0"/>
                <a:cs typeface="Arial" panose="020B0604020202020204" pitchFamily="34" charset="0"/>
              </a:rPr>
              <a:t> links before</a:t>
            </a:r>
          </a:p>
        </p:txBody>
      </p:sp>
      <p:sp>
        <p:nvSpPr>
          <p:cNvPr id="3" name="TextBox 2">
            <a:extLst>
              <a:ext uri="{FF2B5EF4-FFF2-40B4-BE49-F238E27FC236}">
                <a16:creationId xmlns:a16="http://schemas.microsoft.com/office/drawing/2014/main" id="{FB41BF13-894F-4777-8675-DB62CEC62267}"/>
              </a:ext>
            </a:extLst>
          </p:cNvPr>
          <p:cNvSpPr txBox="1"/>
          <p:nvPr/>
        </p:nvSpPr>
        <p:spPr>
          <a:xfrm>
            <a:off x="4357552" y="1724452"/>
            <a:ext cx="3609690" cy="3862596"/>
          </a:xfrm>
          <a:prstGeom prst="rect">
            <a:avLst/>
          </a:prstGeom>
          <a:noFill/>
        </p:spPr>
        <p:txBody>
          <a:bodyPr wrap="square" rtlCol="0">
            <a:spAutoFit/>
          </a:bodyPr>
          <a:lstStyle/>
          <a:p>
            <a:r>
              <a:rPr lang="en-US" sz="1750" dirty="0">
                <a:latin typeface="Arial" panose="020B0604020202020204" pitchFamily="34" charset="0"/>
                <a:cs typeface="Arial" panose="020B0604020202020204" pitchFamily="34" charset="0"/>
              </a:rPr>
              <a:t>https://libkey.io/libraries/{LibraryID}</a:t>
            </a:r>
          </a:p>
          <a:p>
            <a:endParaRPr lang="en-US" sz="17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Recommended for linking to LibKey.io from the Library home page or Databases A-Z list</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Will automatically affiliate user with your institution</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Can be bookmarked for ILL, to quickly check availability of articles if DOI is present in request </a:t>
            </a:r>
          </a:p>
          <a:p>
            <a:pPr marL="285750" indent="-285750">
              <a:buFont typeface="Arial" panose="020B0604020202020204" pitchFamily="34" charset="0"/>
              <a:buChar char="•"/>
            </a:pPr>
            <a:r>
              <a:rPr lang="en-US" sz="1750" dirty="0">
                <a:latin typeface="Arial" panose="020B0604020202020204" pitchFamily="34" charset="0"/>
                <a:cs typeface="Arial" panose="020B0604020202020204" pitchFamily="34" charset="0"/>
              </a:rPr>
              <a:t>Your library ID is in the original welcome email from </a:t>
            </a:r>
            <a:r>
              <a:rPr lang="en-US" sz="1750" dirty="0" err="1">
                <a:latin typeface="Arial" panose="020B0604020202020204" pitchFamily="34" charset="0"/>
                <a:cs typeface="Arial" panose="020B0604020202020204" pitchFamily="34" charset="0"/>
              </a:rPr>
              <a:t>ThirdIron</a:t>
            </a:r>
            <a:r>
              <a:rPr lang="en-US" sz="1750" dirty="0">
                <a:latin typeface="Arial" panose="020B0604020202020204" pitchFamily="34" charset="0"/>
                <a:cs typeface="Arial" panose="020B0604020202020204" pitchFamily="34" charset="0"/>
              </a:rPr>
              <a:t>, or you can ask me </a:t>
            </a:r>
          </a:p>
        </p:txBody>
      </p:sp>
      <p:sp>
        <p:nvSpPr>
          <p:cNvPr id="4" name="TextBox 3">
            <a:extLst>
              <a:ext uri="{FF2B5EF4-FFF2-40B4-BE49-F238E27FC236}">
                <a16:creationId xmlns:a16="http://schemas.microsoft.com/office/drawing/2014/main" id="{724C1F5C-39CC-4993-8F6B-2A1D5FFB91B0}"/>
              </a:ext>
            </a:extLst>
          </p:cNvPr>
          <p:cNvSpPr txBox="1"/>
          <p:nvPr/>
        </p:nvSpPr>
        <p:spPr>
          <a:xfrm>
            <a:off x="8025117" y="1724452"/>
            <a:ext cx="3316863"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https://libkey.io/{DOI or PMID}</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Guides users from different institutions to the same article even though they may have different sources/different authentication mechanisms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Recommended for posting scholarly articles in social media, faculty CV pages, etc.*</a:t>
            </a:r>
          </a:p>
        </p:txBody>
      </p:sp>
    </p:spTree>
    <p:extLst>
      <p:ext uri="{BB962C8B-B14F-4D97-AF65-F5344CB8AC3E}">
        <p14:creationId xmlns:p14="http://schemas.microsoft.com/office/powerpoint/2010/main" val="362854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LibKey.io: The Experience</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pic>
        <p:nvPicPr>
          <p:cNvPr id="7" name="Picture 6" descr="Google search for DOI 10.1111/rirt.13305, which results in a google search result for the article, &quot;Bandersnatch.&quot;">
            <a:extLst>
              <a:ext uri="{FF2B5EF4-FFF2-40B4-BE49-F238E27FC236}">
                <a16:creationId xmlns:a16="http://schemas.microsoft.com/office/drawing/2014/main" id="{D7C5FDA5-6DCA-402C-A732-3424E563E30F}"/>
              </a:ext>
            </a:extLst>
          </p:cNvPr>
          <p:cNvPicPr>
            <a:picLocks noChangeAspect="1"/>
          </p:cNvPicPr>
          <p:nvPr/>
        </p:nvPicPr>
        <p:blipFill>
          <a:blip r:embed="rId8"/>
          <a:stretch>
            <a:fillRect/>
          </a:stretch>
        </p:blipFill>
        <p:spPr>
          <a:xfrm>
            <a:off x="3637537" y="1845037"/>
            <a:ext cx="6898535" cy="4061681"/>
          </a:xfrm>
          <a:prstGeom prst="rect">
            <a:avLst/>
          </a:prstGeom>
        </p:spPr>
      </p:pic>
      <p:sp>
        <p:nvSpPr>
          <p:cNvPr id="8" name="TextBox 7">
            <a:extLst>
              <a:ext uri="{FF2B5EF4-FFF2-40B4-BE49-F238E27FC236}">
                <a16:creationId xmlns:a16="http://schemas.microsoft.com/office/drawing/2014/main" id="{16C9E09C-3A87-480B-8B16-8D25DA661211}"/>
              </a:ext>
            </a:extLst>
          </p:cNvPr>
          <p:cNvSpPr txBox="1"/>
          <p:nvPr/>
        </p:nvSpPr>
        <p:spPr>
          <a:xfrm>
            <a:off x="796705" y="2227152"/>
            <a:ext cx="2679826" cy="923330"/>
          </a:xfrm>
          <a:prstGeom prst="rect">
            <a:avLst/>
          </a:prstGeom>
          <a:noFill/>
        </p:spPr>
        <p:txBody>
          <a:bodyPr wrap="square" rtlCol="0">
            <a:spAutoFit/>
          </a:bodyPr>
          <a:lstStyle/>
          <a:p>
            <a:r>
              <a:rPr lang="en-US" dirty="0"/>
              <a:t>Google search result for a DOI alone brings article up in a search.</a:t>
            </a:r>
          </a:p>
        </p:txBody>
      </p:sp>
    </p:spTree>
    <p:extLst>
      <p:ext uri="{BB962C8B-B14F-4D97-AF65-F5344CB8AC3E}">
        <p14:creationId xmlns:p14="http://schemas.microsoft.com/office/powerpoint/2010/main" val="137398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774CCBB-6728-EC47-B51D-4FE1A108C91B}"/>
              </a:ext>
            </a:extLst>
          </p:cNvPr>
          <p:cNvPicPr>
            <a:picLocks noChangeAspect="1"/>
          </p:cNvPicPr>
          <p:nvPr/>
        </p:nvPicPr>
        <p:blipFill>
          <a:blip r:embed="rId2"/>
          <a:stretch>
            <a:fillRect/>
          </a:stretch>
        </p:blipFill>
        <p:spPr>
          <a:xfrm>
            <a:off x="359078" y="273553"/>
            <a:ext cx="2096528" cy="1048264"/>
          </a:xfrm>
          <a:prstGeom prst="rect">
            <a:avLst/>
          </a:prstGeom>
        </p:spPr>
      </p:pic>
      <p:sp>
        <p:nvSpPr>
          <p:cNvPr id="13" name="TextBox 12">
            <a:extLst>
              <a:ext uri="{FF2B5EF4-FFF2-40B4-BE49-F238E27FC236}">
                <a16:creationId xmlns:a16="http://schemas.microsoft.com/office/drawing/2014/main" id="{B19D77EF-2945-4049-9EC0-32D83478E749}"/>
              </a:ext>
            </a:extLst>
          </p:cNvPr>
          <p:cNvSpPr txBox="1"/>
          <p:nvPr/>
        </p:nvSpPr>
        <p:spPr>
          <a:xfrm>
            <a:off x="501955" y="1321817"/>
            <a:ext cx="9370013" cy="523220"/>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LibKey.io: The Experience</a:t>
            </a:r>
          </a:p>
        </p:txBody>
      </p:sp>
      <p:grpSp>
        <p:nvGrpSpPr>
          <p:cNvPr id="2" name="Group 1">
            <a:extLst>
              <a:ext uri="{FF2B5EF4-FFF2-40B4-BE49-F238E27FC236}">
                <a16:creationId xmlns:a16="http://schemas.microsoft.com/office/drawing/2014/main" id="{341A9C43-FDEE-3342-90B3-334D5715F1C0}"/>
              </a:ext>
            </a:extLst>
          </p:cNvPr>
          <p:cNvGrpSpPr/>
          <p:nvPr/>
        </p:nvGrpSpPr>
        <p:grpSpPr>
          <a:xfrm>
            <a:off x="1" y="6138332"/>
            <a:ext cx="12192000" cy="719667"/>
            <a:chOff x="1" y="6138332"/>
            <a:chExt cx="12192000" cy="719667"/>
          </a:xfrm>
        </p:grpSpPr>
        <p:sp>
          <p:nvSpPr>
            <p:cNvPr id="15" name="Rectangle 14">
              <a:extLst>
                <a:ext uri="{FF2B5EF4-FFF2-40B4-BE49-F238E27FC236}">
                  <a16:creationId xmlns:a16="http://schemas.microsoft.com/office/drawing/2014/main" id="{29CC3BC0-C15F-8F46-8F37-7A16A30052AB}"/>
                </a:ext>
              </a:extLst>
            </p:cNvPr>
            <p:cNvSpPr/>
            <p:nvPr/>
          </p:nvSpPr>
          <p:spPr>
            <a:xfrm>
              <a:off x="1" y="6138332"/>
              <a:ext cx="12192000" cy="719667"/>
            </a:xfrm>
            <a:prstGeom prst="rect">
              <a:avLst/>
            </a:prstGeom>
            <a:gradFill>
              <a:gsLst>
                <a:gs pos="10000">
                  <a:schemeClr val="accent1">
                    <a:lumMod val="50000"/>
                  </a:schemeClr>
                </a:gs>
                <a:gs pos="100000">
                  <a:srgbClr val="00B0F0"/>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Source Sans Pro Regular" charset="0"/>
              </a:endParaRPr>
            </a:p>
          </p:txBody>
        </p:sp>
        <p:pic>
          <p:nvPicPr>
            <p:cNvPr id="21" name="Picture 20" descr="A picture containing object&#10;&#10;Description automatically generated">
              <a:extLst>
                <a:ext uri="{FF2B5EF4-FFF2-40B4-BE49-F238E27FC236}">
                  <a16:creationId xmlns:a16="http://schemas.microsoft.com/office/drawing/2014/main" id="{1EA3FB22-9349-584D-AE19-CB238088ACBF}"/>
                </a:ext>
              </a:extLst>
            </p:cNvPr>
            <p:cNvPicPr>
              <a:picLocks noChangeAspect="1"/>
            </p:cNvPicPr>
            <p:nvPr/>
          </p:nvPicPr>
          <p:blipFill rotWithShape="1">
            <a:blip r:embed="rId3"/>
            <a:srcRect t="87161" r="6838" b="2865"/>
            <a:stretch/>
          </p:blipFill>
          <p:spPr>
            <a:xfrm>
              <a:off x="5251011" y="6138332"/>
              <a:ext cx="6940989" cy="719667"/>
            </a:xfrm>
            <a:prstGeom prst="rect">
              <a:avLst/>
            </a:prstGeom>
          </p:spPr>
        </p:pic>
        <p:pic>
          <p:nvPicPr>
            <p:cNvPr id="23" name="Picture 22">
              <a:extLst>
                <a:ext uri="{FF2B5EF4-FFF2-40B4-BE49-F238E27FC236}">
                  <a16:creationId xmlns:a16="http://schemas.microsoft.com/office/drawing/2014/main" id="{C4DFD9D5-55CD-084C-AB55-3BC961CF004D}"/>
                </a:ext>
              </a:extLst>
            </p:cNvPr>
            <p:cNvPicPr>
              <a:picLocks noChangeAspect="1"/>
            </p:cNvPicPr>
            <p:nvPr/>
          </p:nvPicPr>
          <p:blipFill>
            <a:blip r:embed="rId4"/>
            <a:stretch>
              <a:fillRect/>
            </a:stretch>
          </p:blipFill>
          <p:spPr>
            <a:xfrm>
              <a:off x="952466" y="6285466"/>
              <a:ext cx="435078" cy="354589"/>
            </a:xfrm>
            <a:prstGeom prst="rect">
              <a:avLst/>
            </a:prstGeom>
          </p:spPr>
        </p:pic>
        <p:pic>
          <p:nvPicPr>
            <p:cNvPr id="25" name="Picture 24">
              <a:extLst>
                <a:ext uri="{FF2B5EF4-FFF2-40B4-BE49-F238E27FC236}">
                  <a16:creationId xmlns:a16="http://schemas.microsoft.com/office/drawing/2014/main" id="{F79C6E5A-912B-7B44-87F9-4F1A8F9CFEA4}"/>
                </a:ext>
              </a:extLst>
            </p:cNvPr>
            <p:cNvPicPr>
              <a:picLocks noChangeAspect="1"/>
            </p:cNvPicPr>
            <p:nvPr/>
          </p:nvPicPr>
          <p:blipFill>
            <a:blip r:embed="rId5"/>
            <a:stretch>
              <a:fillRect/>
            </a:stretch>
          </p:blipFill>
          <p:spPr>
            <a:xfrm>
              <a:off x="1587839" y="6262995"/>
              <a:ext cx="413343" cy="413343"/>
            </a:xfrm>
            <a:prstGeom prst="rect">
              <a:avLst/>
            </a:prstGeom>
          </p:spPr>
        </p:pic>
        <p:sp>
          <p:nvSpPr>
            <p:cNvPr id="26" name="TextBox 25">
              <a:extLst>
                <a:ext uri="{FF2B5EF4-FFF2-40B4-BE49-F238E27FC236}">
                  <a16:creationId xmlns:a16="http://schemas.microsoft.com/office/drawing/2014/main" id="{C7B19F25-379B-7440-B0B7-8B6EB704FB62}"/>
                </a:ext>
              </a:extLst>
            </p:cNvPr>
            <p:cNvSpPr txBox="1"/>
            <p:nvPr/>
          </p:nvSpPr>
          <p:spPr>
            <a:xfrm>
              <a:off x="9109166" y="6257340"/>
              <a:ext cx="2853813" cy="415498"/>
            </a:xfrm>
            <a:prstGeom prst="rect">
              <a:avLst/>
            </a:prstGeom>
            <a:noFill/>
          </p:spPr>
          <p:txBody>
            <a:bodyPr wrap="square" rtlCol="0">
              <a:spAutoFit/>
            </a:bodyPr>
            <a:lstStyle/>
            <a:p>
              <a:pPr algn="r"/>
              <a:r>
                <a:rPr lang="en-US" sz="2000" dirty="0" err="1">
                  <a:solidFill>
                    <a:schemeClr val="bg1"/>
                  </a:solidFill>
                  <a:latin typeface="Arial" panose="020B0604020202020204" pitchFamily="34" charset="0"/>
                  <a:cs typeface="Arial" panose="020B0604020202020204" pitchFamily="34" charset="0"/>
                </a:rPr>
                <a:t>www.suny.edu</a:t>
              </a:r>
              <a:endParaRPr lang="en-US" sz="2000"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69493844-449E-A045-946C-EFBA72283660}"/>
                </a:ext>
              </a:extLst>
            </p:cNvPr>
            <p:cNvPicPr>
              <a:picLocks noChangeAspect="1"/>
            </p:cNvPicPr>
            <p:nvPr/>
          </p:nvPicPr>
          <p:blipFill>
            <a:blip r:embed="rId6"/>
            <a:stretch>
              <a:fillRect/>
            </a:stretch>
          </p:blipFill>
          <p:spPr>
            <a:xfrm>
              <a:off x="295285" y="6261597"/>
              <a:ext cx="413343" cy="416838"/>
            </a:xfrm>
            <a:prstGeom prst="rect">
              <a:avLst/>
            </a:prstGeom>
          </p:spPr>
        </p:pic>
        <p:pic>
          <p:nvPicPr>
            <p:cNvPr id="28" name="Picture 27">
              <a:extLst>
                <a:ext uri="{FF2B5EF4-FFF2-40B4-BE49-F238E27FC236}">
                  <a16:creationId xmlns:a16="http://schemas.microsoft.com/office/drawing/2014/main" id="{48F41EAF-2D6F-7C44-95BB-E0118A6C9EB4}"/>
                </a:ext>
              </a:extLst>
            </p:cNvPr>
            <p:cNvPicPr>
              <a:picLocks noChangeAspect="1"/>
            </p:cNvPicPr>
            <p:nvPr/>
          </p:nvPicPr>
          <p:blipFill>
            <a:blip r:embed="rId7"/>
            <a:stretch>
              <a:fillRect/>
            </a:stretch>
          </p:blipFill>
          <p:spPr>
            <a:xfrm>
              <a:off x="2253567" y="6271376"/>
              <a:ext cx="543283" cy="382767"/>
            </a:xfrm>
            <a:prstGeom prst="rect">
              <a:avLst/>
            </a:prstGeom>
          </p:spPr>
        </p:pic>
      </p:grpSp>
      <p:sp>
        <p:nvSpPr>
          <p:cNvPr id="8" name="TextBox 7">
            <a:extLst>
              <a:ext uri="{FF2B5EF4-FFF2-40B4-BE49-F238E27FC236}">
                <a16:creationId xmlns:a16="http://schemas.microsoft.com/office/drawing/2014/main" id="{16C9E09C-3A87-480B-8B16-8D25DA661211}"/>
              </a:ext>
            </a:extLst>
          </p:cNvPr>
          <p:cNvSpPr txBox="1"/>
          <p:nvPr/>
        </p:nvSpPr>
        <p:spPr>
          <a:xfrm>
            <a:off x="796705" y="2227152"/>
            <a:ext cx="2679826" cy="1754326"/>
          </a:xfrm>
          <a:prstGeom prst="rect">
            <a:avLst/>
          </a:prstGeom>
          <a:noFill/>
        </p:spPr>
        <p:txBody>
          <a:bodyPr wrap="square" rtlCol="0">
            <a:spAutoFit/>
          </a:bodyPr>
          <a:lstStyle/>
          <a:p>
            <a:r>
              <a:rPr lang="en-US" dirty="0"/>
              <a:t>Using the </a:t>
            </a:r>
            <a:r>
              <a:rPr lang="en-US" b="1" dirty="0" err="1"/>
              <a:t>WAYFless</a:t>
            </a:r>
            <a:r>
              <a:rPr lang="en-US" dirty="0"/>
              <a:t> link syntax, the affiliated user is brought to the </a:t>
            </a:r>
            <a:r>
              <a:rPr lang="en-US" dirty="0" err="1"/>
              <a:t>LibKey</a:t>
            </a:r>
            <a:r>
              <a:rPr lang="en-US" dirty="0"/>
              <a:t> Link Format Chooser, where they can access the article.</a:t>
            </a:r>
          </a:p>
        </p:txBody>
      </p:sp>
      <p:pic>
        <p:nvPicPr>
          <p:cNvPr id="4" name="Picture 3" descr="LibKey Link Format Chooser page, showing Bandersnatch article access options.">
            <a:extLst>
              <a:ext uri="{FF2B5EF4-FFF2-40B4-BE49-F238E27FC236}">
                <a16:creationId xmlns:a16="http://schemas.microsoft.com/office/drawing/2014/main" id="{8C1B9FF4-78A3-4B5B-849C-81DD2538BBE5}"/>
              </a:ext>
            </a:extLst>
          </p:cNvPr>
          <p:cNvPicPr>
            <a:picLocks noChangeAspect="1"/>
          </p:cNvPicPr>
          <p:nvPr/>
        </p:nvPicPr>
        <p:blipFill>
          <a:blip r:embed="rId8"/>
          <a:stretch>
            <a:fillRect/>
          </a:stretch>
        </p:blipFill>
        <p:spPr>
          <a:xfrm>
            <a:off x="4594302" y="1738266"/>
            <a:ext cx="7114165" cy="4403000"/>
          </a:xfrm>
          <a:prstGeom prst="rect">
            <a:avLst/>
          </a:prstGeom>
        </p:spPr>
      </p:pic>
    </p:spTree>
    <p:extLst>
      <p:ext uri="{BB962C8B-B14F-4D97-AF65-F5344CB8AC3E}">
        <p14:creationId xmlns:p14="http://schemas.microsoft.com/office/powerpoint/2010/main" val="42909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5063</TotalTime>
  <Words>1479</Words>
  <Application>Microsoft Office PowerPoint</Application>
  <PresentationFormat>Widescreen</PresentationFormat>
  <Paragraphs>137</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Lato</vt:lpstr>
      <vt:lpstr>Lato Light</vt:lpstr>
      <vt:lpstr>Source Sans Pro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Schillinger, David</dc:creator>
  <cp:lastModifiedBy>Yvonne Kester</cp:lastModifiedBy>
  <cp:revision>133</cp:revision>
  <dcterms:created xsi:type="dcterms:W3CDTF">2019-03-12T13:30:08Z</dcterms:created>
  <dcterms:modified xsi:type="dcterms:W3CDTF">2021-01-21T21:02:25Z</dcterms:modified>
</cp:coreProperties>
</file>