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259" r:id="rId2"/>
    <p:sldId id="273" r:id="rId3"/>
    <p:sldId id="387" r:id="rId4"/>
    <p:sldId id="388" r:id="rId5"/>
    <p:sldId id="394" r:id="rId6"/>
    <p:sldId id="257" r:id="rId7"/>
    <p:sldId id="396" r:id="rId8"/>
    <p:sldId id="397" r:id="rId9"/>
    <p:sldId id="261" r:id="rId10"/>
    <p:sldId id="262" r:id="rId11"/>
    <p:sldId id="294" r:id="rId12"/>
    <p:sldId id="297" r:id="rId13"/>
    <p:sldId id="300" r:id="rId14"/>
    <p:sldId id="298" r:id="rId15"/>
    <p:sldId id="299" r:id="rId16"/>
    <p:sldId id="301" r:id="rId17"/>
    <p:sldId id="270" r:id="rId18"/>
    <p:sldId id="295" r:id="rId19"/>
    <p:sldId id="296" r:id="rId20"/>
    <p:sldId id="269" r:id="rId21"/>
    <p:sldId id="266" r:id="rId22"/>
    <p:sldId id="272" r:id="rId23"/>
    <p:sldId id="398" r:id="rId24"/>
    <p:sldId id="310" r:id="rId25"/>
    <p:sldId id="399" r:id="rId26"/>
    <p:sldId id="264" r:id="rId27"/>
    <p:sldId id="293" r:id="rId28"/>
    <p:sldId id="30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87F"/>
    <a:srgbClr val="70C5C2"/>
    <a:srgbClr val="2F2E7E"/>
    <a:srgbClr val="F113D7"/>
    <a:srgbClr val="FF99CC"/>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75467" autoAdjust="0"/>
  </p:normalViewPr>
  <p:slideViewPr>
    <p:cSldViewPr snapToGrid="0" snapToObjects="1">
      <p:cViewPr varScale="1">
        <p:scale>
          <a:sx n="65" d="100"/>
          <a:sy n="65" d="100"/>
        </p:scale>
        <p:origin x="1195"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D595-DE4C-480E-BD9B-0CF554FCA346}" type="datetimeFigureOut">
              <a:rPr lang="en-GB" smtClean="0"/>
              <a:t>16/10/2023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CD587-6242-4D50-875E-BB399A2E27F1}" type="slidenum">
              <a:rPr lang="en-GB" smtClean="0"/>
              <a:t>‹#›</a:t>
            </a:fld>
            <a:endParaRPr lang="en-GB"/>
          </a:p>
        </p:txBody>
      </p:sp>
    </p:spTree>
    <p:extLst>
      <p:ext uri="{BB962C8B-B14F-4D97-AF65-F5344CB8AC3E}">
        <p14:creationId xmlns:p14="http://schemas.microsoft.com/office/powerpoint/2010/main" val="1186147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Welcome learners to your Go Visit final session at (add name of the institution) of the Think and Go Higher Programme, well done on getting this far.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Explain that we will start with introductions and then explain more about this session and how it fits with the previous 5 sessions they’ve done.  </a:t>
            </a:r>
          </a:p>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1</a:t>
            </a:fld>
            <a:endParaRPr lang="en-GB"/>
          </a:p>
        </p:txBody>
      </p:sp>
    </p:spTree>
    <p:extLst>
      <p:ext uri="{BB962C8B-B14F-4D97-AF65-F5344CB8AC3E}">
        <p14:creationId xmlns:p14="http://schemas.microsoft.com/office/powerpoint/2010/main" val="22916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Give students approximately 10-15 minutes to decide on the ingredients they will use in their ice cream, using the costing table in the booklet.</a:t>
            </a:r>
          </a:p>
          <a:p>
            <a:pPr marL="171450" indent="-171450">
              <a:buFont typeface="Arial" panose="020B0604020202020204" pitchFamily="34" charset="0"/>
              <a:buChar char="•"/>
            </a:pPr>
            <a:r>
              <a:rPr lang="en-GB" dirty="0"/>
              <a:t>They need to ensure that they can make a profit, ant that their target audience will be able to afford the ice cream. </a:t>
            </a:r>
          </a:p>
          <a:p>
            <a:pPr marL="171450" indent="-171450">
              <a:buFont typeface="Arial" panose="020B0604020202020204" pitchFamily="34" charset="0"/>
              <a:buChar char="•"/>
            </a:pPr>
            <a:r>
              <a:rPr lang="en-GB" dirty="0"/>
              <a:t>Direct them to the example ice cream products and companies in the booklet for inspiration. </a:t>
            </a:r>
          </a:p>
          <a:p>
            <a:pPr marL="171450" indent="-171450">
              <a:buFont typeface="Arial" panose="020B0604020202020204" pitchFamily="34" charset="0"/>
              <a:buChar char="•"/>
            </a:pPr>
            <a:r>
              <a:rPr lang="en-GB" dirty="0"/>
              <a:t>They also need to calculate the cost of their product, sale price and total profit, and write this in their booklets.</a:t>
            </a:r>
          </a:p>
        </p:txBody>
      </p:sp>
      <p:sp>
        <p:nvSpPr>
          <p:cNvPr id="4" name="Slide Number Placeholder 3"/>
          <p:cNvSpPr>
            <a:spLocks noGrp="1"/>
          </p:cNvSpPr>
          <p:nvPr>
            <p:ph type="sldNum" sz="quarter" idx="5"/>
          </p:nvPr>
        </p:nvSpPr>
        <p:spPr/>
        <p:txBody>
          <a:bodyPr/>
          <a:lstStyle/>
          <a:p>
            <a:fld id="{E1ACD587-6242-4D50-875E-BB399A2E27F1}" type="slidenum">
              <a:rPr lang="en-GB" smtClean="0"/>
              <a:t>11</a:t>
            </a:fld>
            <a:endParaRPr lang="en-GB"/>
          </a:p>
        </p:txBody>
      </p:sp>
    </p:spTree>
    <p:extLst>
      <p:ext uri="{BB962C8B-B14F-4D97-AF65-F5344CB8AC3E}">
        <p14:creationId xmlns:p14="http://schemas.microsoft.com/office/powerpoint/2010/main" val="3783270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Give students three minutes to discuss and write down as many different methods of marketing (or advertising) a product as they can think of. </a:t>
            </a:r>
          </a:p>
          <a:p>
            <a:pPr marL="171450" indent="-171450">
              <a:buFont typeface="Arial" panose="020B0604020202020204" pitchFamily="34" charset="0"/>
              <a:buChar char="•"/>
            </a:pPr>
            <a:r>
              <a:rPr lang="en-GB" dirty="0"/>
              <a:t>At the end of the three minutes, ask students to feed back and share the answers with them.</a:t>
            </a:r>
          </a:p>
        </p:txBody>
      </p:sp>
      <p:sp>
        <p:nvSpPr>
          <p:cNvPr id="4" name="Slide Number Placeholder 3"/>
          <p:cNvSpPr>
            <a:spLocks noGrp="1"/>
          </p:cNvSpPr>
          <p:nvPr>
            <p:ph type="sldNum" sz="quarter" idx="5"/>
          </p:nvPr>
        </p:nvSpPr>
        <p:spPr/>
        <p:txBody>
          <a:bodyPr/>
          <a:lstStyle/>
          <a:p>
            <a:fld id="{E1ACD587-6242-4D50-875E-BB399A2E27F1}" type="slidenum">
              <a:rPr lang="en-GB" smtClean="0"/>
              <a:t>12</a:t>
            </a:fld>
            <a:endParaRPr lang="en-GB"/>
          </a:p>
        </p:txBody>
      </p:sp>
    </p:spTree>
    <p:extLst>
      <p:ext uri="{BB962C8B-B14F-4D97-AF65-F5344CB8AC3E}">
        <p14:creationId xmlns:p14="http://schemas.microsoft.com/office/powerpoint/2010/main" val="751428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Share this example of a Haribo TV advert from 2014, highlighting the use of humour.</a:t>
            </a:r>
          </a:p>
        </p:txBody>
      </p:sp>
      <p:sp>
        <p:nvSpPr>
          <p:cNvPr id="4" name="Slide Number Placeholder 3"/>
          <p:cNvSpPr>
            <a:spLocks noGrp="1"/>
          </p:cNvSpPr>
          <p:nvPr>
            <p:ph type="sldNum" sz="quarter" idx="5"/>
          </p:nvPr>
        </p:nvSpPr>
        <p:spPr/>
        <p:txBody>
          <a:bodyPr/>
          <a:lstStyle/>
          <a:p>
            <a:fld id="{E1ACD587-6242-4D50-875E-BB399A2E27F1}" type="slidenum">
              <a:rPr lang="en-GB" smtClean="0"/>
              <a:t>13</a:t>
            </a:fld>
            <a:endParaRPr lang="en-GB"/>
          </a:p>
        </p:txBody>
      </p:sp>
    </p:spTree>
    <p:extLst>
      <p:ext uri="{BB962C8B-B14F-4D97-AF65-F5344CB8AC3E}">
        <p14:creationId xmlns:p14="http://schemas.microsoft.com/office/powerpoint/2010/main" val="3721395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Share this example of the ‘got milk’ campaign, highlighting the use of humour, and the use of the same format in different contexts and decades.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E1ACD587-6242-4D50-875E-BB399A2E27F1}" type="slidenum">
              <a:rPr lang="en-GB" smtClean="0"/>
              <a:t>14</a:t>
            </a:fld>
            <a:endParaRPr lang="en-GB"/>
          </a:p>
        </p:txBody>
      </p:sp>
    </p:spTree>
    <p:extLst>
      <p:ext uri="{BB962C8B-B14F-4D97-AF65-F5344CB8AC3E}">
        <p14:creationId xmlns:p14="http://schemas.microsoft.com/office/powerpoint/2010/main" val="975230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Share this example of the ‘Just Do It’’ campaign, highlighting the use of real people using Nike products as a way to sell them.</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E1ACD587-6242-4D50-875E-BB399A2E27F1}" type="slidenum">
              <a:rPr lang="en-GB" smtClean="0"/>
              <a:t>15</a:t>
            </a:fld>
            <a:endParaRPr lang="en-GB"/>
          </a:p>
        </p:txBody>
      </p:sp>
    </p:spTree>
    <p:extLst>
      <p:ext uri="{BB962C8B-B14F-4D97-AF65-F5344CB8AC3E}">
        <p14:creationId xmlns:p14="http://schemas.microsoft.com/office/powerpoint/2010/main" val="2633984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Share this example of a Go Pro marketing campaign, highlighting how they used competitions and cash prizes to incentivise people to buy and use their products.</a:t>
            </a:r>
          </a:p>
          <a:p>
            <a:endParaRPr lang="en-GB" dirty="0"/>
          </a:p>
        </p:txBody>
      </p:sp>
      <p:sp>
        <p:nvSpPr>
          <p:cNvPr id="4" name="Slide Number Placeholder 3"/>
          <p:cNvSpPr>
            <a:spLocks noGrp="1"/>
          </p:cNvSpPr>
          <p:nvPr>
            <p:ph type="sldNum" sz="quarter" idx="5"/>
          </p:nvPr>
        </p:nvSpPr>
        <p:spPr/>
        <p:txBody>
          <a:bodyPr/>
          <a:lstStyle/>
          <a:p>
            <a:fld id="{E1ACD587-6242-4D50-875E-BB399A2E27F1}" type="slidenum">
              <a:rPr lang="en-GB" smtClean="0"/>
              <a:t>16</a:t>
            </a:fld>
            <a:endParaRPr lang="en-GB"/>
          </a:p>
        </p:txBody>
      </p:sp>
    </p:spTree>
    <p:extLst>
      <p:ext uri="{BB962C8B-B14F-4D97-AF65-F5344CB8AC3E}">
        <p14:creationId xmlns:p14="http://schemas.microsoft.com/office/powerpoint/2010/main" val="281072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students the opportunity to create their own marketing campaign, making notes in their booklets. </a:t>
            </a:r>
          </a:p>
          <a:p>
            <a:r>
              <a:rPr lang="en-GB" dirty="0"/>
              <a:t>Again, they need to justify how this would be effective for their USP, selling location and target audience. </a:t>
            </a:r>
          </a:p>
        </p:txBody>
      </p:sp>
      <p:sp>
        <p:nvSpPr>
          <p:cNvPr id="4" name="Slide Number Placeholder 3"/>
          <p:cNvSpPr>
            <a:spLocks noGrp="1"/>
          </p:cNvSpPr>
          <p:nvPr>
            <p:ph type="sldNum" sz="quarter" idx="5"/>
          </p:nvPr>
        </p:nvSpPr>
        <p:spPr/>
        <p:txBody>
          <a:bodyPr/>
          <a:lstStyle/>
          <a:p>
            <a:fld id="{E1ACD587-6242-4D50-875E-BB399A2E27F1}" type="slidenum">
              <a:rPr lang="en-GB" smtClean="0"/>
              <a:t>17</a:t>
            </a:fld>
            <a:endParaRPr lang="en-GB"/>
          </a:p>
        </p:txBody>
      </p:sp>
    </p:spTree>
    <p:extLst>
      <p:ext uri="{BB962C8B-B14F-4D97-AF65-F5344CB8AC3E}">
        <p14:creationId xmlns:p14="http://schemas.microsoft.com/office/powerpoint/2010/main" val="3261772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Give students three minutes to debate, ‘What makes a logo effective?’ using the example logos on the slide.</a:t>
            </a:r>
          </a:p>
          <a:p>
            <a:pPr marL="171450" indent="-171450">
              <a:buFont typeface="Arial" panose="020B0604020202020204" pitchFamily="34" charset="0"/>
              <a:buChar char="•"/>
            </a:pPr>
            <a:r>
              <a:rPr lang="en-GB" dirty="0"/>
              <a:t>At the end of the three minutes, ask students to feed back to the group, then share some of the answers on the slide.</a:t>
            </a:r>
          </a:p>
        </p:txBody>
      </p:sp>
      <p:sp>
        <p:nvSpPr>
          <p:cNvPr id="4" name="Slide Number Placeholder 3"/>
          <p:cNvSpPr>
            <a:spLocks noGrp="1"/>
          </p:cNvSpPr>
          <p:nvPr>
            <p:ph type="sldNum" sz="quarter" idx="5"/>
          </p:nvPr>
        </p:nvSpPr>
        <p:spPr/>
        <p:txBody>
          <a:bodyPr/>
          <a:lstStyle/>
          <a:p>
            <a:fld id="{E1ACD587-6242-4D50-875E-BB399A2E27F1}" type="slidenum">
              <a:rPr lang="en-GB" smtClean="0"/>
              <a:t>18</a:t>
            </a:fld>
            <a:endParaRPr lang="en-GB"/>
          </a:p>
        </p:txBody>
      </p:sp>
    </p:spTree>
    <p:extLst>
      <p:ext uri="{BB962C8B-B14F-4D97-AF65-F5344CB8AC3E}">
        <p14:creationId xmlns:p14="http://schemas.microsoft.com/office/powerpoint/2010/main" val="2078307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Give students three minutes to debate, ‘What makes a slogan effective?’ using the example slogans on the slide.</a:t>
            </a:r>
          </a:p>
          <a:p>
            <a:pPr marL="171450" indent="-171450">
              <a:buFont typeface="Arial" panose="020B0604020202020204" pitchFamily="34" charset="0"/>
              <a:buChar char="•"/>
            </a:pPr>
            <a:r>
              <a:rPr lang="en-GB" dirty="0"/>
              <a:t>At the end of the three minutes, ask students to feed back to the group, then share some of the answers on the slide.</a:t>
            </a:r>
          </a:p>
          <a:p>
            <a:endParaRPr lang="en-GB" dirty="0"/>
          </a:p>
        </p:txBody>
      </p:sp>
      <p:sp>
        <p:nvSpPr>
          <p:cNvPr id="4" name="Slide Number Placeholder 3"/>
          <p:cNvSpPr>
            <a:spLocks noGrp="1"/>
          </p:cNvSpPr>
          <p:nvPr>
            <p:ph type="sldNum" sz="quarter" idx="5"/>
          </p:nvPr>
        </p:nvSpPr>
        <p:spPr/>
        <p:txBody>
          <a:bodyPr/>
          <a:lstStyle/>
          <a:p>
            <a:fld id="{E1ACD587-6242-4D50-875E-BB399A2E27F1}" type="slidenum">
              <a:rPr lang="en-GB" smtClean="0"/>
              <a:t>19</a:t>
            </a:fld>
            <a:endParaRPr lang="en-GB"/>
          </a:p>
        </p:txBody>
      </p:sp>
    </p:spTree>
    <p:extLst>
      <p:ext uri="{BB962C8B-B14F-4D97-AF65-F5344CB8AC3E}">
        <p14:creationId xmlns:p14="http://schemas.microsoft.com/office/powerpoint/2010/main" val="3178185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Give students three minutes to discuss the questions on the slide.</a:t>
            </a:r>
          </a:p>
          <a:p>
            <a:pPr marL="171450" indent="-171450">
              <a:buFont typeface="Arial" panose="020B0604020202020204" pitchFamily="34" charset="0"/>
              <a:buChar char="•"/>
            </a:pPr>
            <a:r>
              <a:rPr lang="en-GB" dirty="0"/>
              <a:t>At the end of the three minutes, ask students to feed back to the group and discuss their answers. </a:t>
            </a:r>
          </a:p>
        </p:txBody>
      </p:sp>
      <p:sp>
        <p:nvSpPr>
          <p:cNvPr id="4" name="Slide Number Placeholder 3"/>
          <p:cNvSpPr>
            <a:spLocks noGrp="1"/>
          </p:cNvSpPr>
          <p:nvPr>
            <p:ph type="sldNum" sz="quarter" idx="5"/>
          </p:nvPr>
        </p:nvSpPr>
        <p:spPr/>
        <p:txBody>
          <a:bodyPr/>
          <a:lstStyle/>
          <a:p>
            <a:fld id="{E1ACD587-6242-4D50-875E-BB399A2E27F1}" type="slidenum">
              <a:rPr lang="en-GB" smtClean="0"/>
              <a:t>20</a:t>
            </a:fld>
            <a:endParaRPr lang="en-GB"/>
          </a:p>
        </p:txBody>
      </p:sp>
    </p:spTree>
    <p:extLst>
      <p:ext uri="{BB962C8B-B14F-4D97-AF65-F5344CB8AC3E}">
        <p14:creationId xmlns:p14="http://schemas.microsoft.com/office/powerpoint/2010/main" val="319131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kern="1200" dirty="0">
                <a:solidFill>
                  <a:schemeClr val="tx1"/>
                </a:solidFill>
                <a:effectLst/>
                <a:latin typeface="+mn-lt"/>
                <a:ea typeface="+mn-ea"/>
                <a:cs typeface="+mn-cs"/>
              </a:rPr>
              <a:t>OO – Introduce yourself and your institution, as well as what course you studied at university.</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Note: Slides 1-8 are introductory slides, which should be completed within the first 15 minutes of the session</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273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now have approximately 20-30 minutes to create their own product poster on flip chart paper, following the instructions on the slide. </a:t>
            </a:r>
          </a:p>
        </p:txBody>
      </p:sp>
      <p:sp>
        <p:nvSpPr>
          <p:cNvPr id="4" name="Slide Number Placeholder 3"/>
          <p:cNvSpPr>
            <a:spLocks noGrp="1"/>
          </p:cNvSpPr>
          <p:nvPr>
            <p:ph type="sldNum" sz="quarter" idx="5"/>
          </p:nvPr>
        </p:nvSpPr>
        <p:spPr/>
        <p:txBody>
          <a:bodyPr/>
          <a:lstStyle/>
          <a:p>
            <a:fld id="{E1ACD587-6242-4D50-875E-BB399A2E27F1}" type="slidenum">
              <a:rPr lang="en-GB" smtClean="0"/>
              <a:t>21</a:t>
            </a:fld>
            <a:endParaRPr lang="en-GB"/>
          </a:p>
        </p:txBody>
      </p:sp>
    </p:spTree>
    <p:extLst>
      <p:ext uri="{BB962C8B-B14F-4D97-AF65-F5344CB8AC3E}">
        <p14:creationId xmlns:p14="http://schemas.microsoft.com/office/powerpoint/2010/main" val="113122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For the next 20 minutes, students should plan their presentation, which they will then share with the group. </a:t>
            </a:r>
          </a:p>
          <a:p>
            <a:pPr marL="171450" indent="-171450">
              <a:buFont typeface="Arial" panose="020B0604020202020204" pitchFamily="34" charset="0"/>
              <a:buChar char="•"/>
            </a:pPr>
            <a:r>
              <a:rPr lang="en-GB" dirty="0"/>
              <a:t>The presentation should be approximately 4 minutes in length, and follow the structure in the booklets. </a:t>
            </a:r>
          </a:p>
          <a:p>
            <a:pPr marL="171450" indent="-171450">
              <a:buFont typeface="Arial" panose="020B0604020202020204" pitchFamily="34" charset="0"/>
              <a:buChar char="•"/>
            </a:pPr>
            <a:r>
              <a:rPr lang="en-GB" dirty="0"/>
              <a:t>It is also important that wherever possible, students use PE to structure their point.</a:t>
            </a:r>
          </a:p>
          <a:p>
            <a:pPr marL="171450" indent="-171450">
              <a:buFont typeface="Arial" panose="020B0604020202020204" pitchFamily="34" charset="0"/>
              <a:buChar char="•"/>
            </a:pPr>
            <a:r>
              <a:rPr lang="en-GB" dirty="0"/>
              <a:t>Students have a page in their booklets to write down any notes they feel they may need in the presentation. </a:t>
            </a:r>
          </a:p>
          <a:p>
            <a:pPr marL="171450" indent="-171450">
              <a:buFont typeface="Arial" panose="020B0604020202020204" pitchFamily="34" charset="0"/>
              <a:buChar char="•"/>
            </a:pPr>
            <a:r>
              <a:rPr lang="en-GB" dirty="0"/>
              <a:t>A recap of PE is shown on the next slide, which students should be shown before planning the presentation. </a:t>
            </a:r>
          </a:p>
          <a:p>
            <a:endParaRPr lang="en-GB" dirty="0"/>
          </a:p>
        </p:txBody>
      </p:sp>
      <p:sp>
        <p:nvSpPr>
          <p:cNvPr id="4" name="Slide Number Placeholder 3"/>
          <p:cNvSpPr>
            <a:spLocks noGrp="1"/>
          </p:cNvSpPr>
          <p:nvPr>
            <p:ph type="sldNum" sz="quarter" idx="5"/>
          </p:nvPr>
        </p:nvSpPr>
        <p:spPr/>
        <p:txBody>
          <a:bodyPr/>
          <a:lstStyle/>
          <a:p>
            <a:fld id="{E1ACD587-6242-4D50-875E-BB399A2E27F1}" type="slidenum">
              <a:rPr lang="en-GB" smtClean="0"/>
              <a:t>22</a:t>
            </a:fld>
            <a:endParaRPr lang="en-GB"/>
          </a:p>
        </p:txBody>
      </p:sp>
    </p:spTree>
    <p:extLst>
      <p:ext uri="{BB962C8B-B14F-4D97-AF65-F5344CB8AC3E}">
        <p14:creationId xmlns:p14="http://schemas.microsoft.com/office/powerpoint/2010/main" val="2262850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Share the success criteria with students, explaining how each point relates to one of sessions 1-5.</a:t>
            </a:r>
          </a:p>
          <a:p>
            <a:pPr marL="171450" indent="-171450">
              <a:buFont typeface="Arial" panose="020B0604020202020204" pitchFamily="34" charset="0"/>
              <a:buChar char="•"/>
            </a:pPr>
            <a:r>
              <a:rPr lang="en-GB" dirty="0"/>
              <a:t>Explain that this is what students will be marked on to decide on a winning group. </a:t>
            </a:r>
          </a:p>
        </p:txBody>
      </p:sp>
      <p:sp>
        <p:nvSpPr>
          <p:cNvPr id="4" name="Slide Number Placeholder 3"/>
          <p:cNvSpPr>
            <a:spLocks noGrp="1"/>
          </p:cNvSpPr>
          <p:nvPr>
            <p:ph type="sldNum" sz="quarter" idx="5"/>
          </p:nvPr>
        </p:nvSpPr>
        <p:spPr/>
        <p:txBody>
          <a:bodyPr/>
          <a:lstStyle/>
          <a:p>
            <a:fld id="{B48D918A-97D6-427A-9E2B-837F49289A6C}" type="slidenum">
              <a:rPr lang="en-GB" smtClean="0"/>
              <a:t>23</a:t>
            </a:fld>
            <a:endParaRPr lang="en-GB"/>
          </a:p>
        </p:txBody>
      </p:sp>
    </p:spTree>
    <p:extLst>
      <p:ext uri="{BB962C8B-B14F-4D97-AF65-F5344CB8AC3E}">
        <p14:creationId xmlns:p14="http://schemas.microsoft.com/office/powerpoint/2010/main" val="260302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Reintroduce students to PE, reminding them that they will need to use this as a structure for each point they make in their presentation. </a:t>
            </a:r>
          </a:p>
        </p:txBody>
      </p:sp>
      <p:sp>
        <p:nvSpPr>
          <p:cNvPr id="4" name="Slide Number Placeholder 3"/>
          <p:cNvSpPr>
            <a:spLocks noGrp="1"/>
          </p:cNvSpPr>
          <p:nvPr>
            <p:ph type="sldNum" sz="quarter" idx="5"/>
          </p:nvPr>
        </p:nvSpPr>
        <p:spPr/>
        <p:txBody>
          <a:bodyPr/>
          <a:lstStyle/>
          <a:p>
            <a:fld id="{B48D918A-97D6-427A-9E2B-837F49289A6C}" type="slidenum">
              <a:rPr lang="en-GB" smtClean="0"/>
              <a:t>24</a:t>
            </a:fld>
            <a:endParaRPr lang="en-GB"/>
          </a:p>
        </p:txBody>
      </p:sp>
    </p:spTree>
    <p:extLst>
      <p:ext uri="{BB962C8B-B14F-4D97-AF65-F5344CB8AC3E}">
        <p14:creationId xmlns:p14="http://schemas.microsoft.com/office/powerpoint/2010/main" val="338989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Students present to the group.</a:t>
            </a:r>
          </a:p>
        </p:txBody>
      </p:sp>
      <p:sp>
        <p:nvSpPr>
          <p:cNvPr id="4" name="Slide Number Placeholder 3"/>
          <p:cNvSpPr>
            <a:spLocks noGrp="1"/>
          </p:cNvSpPr>
          <p:nvPr>
            <p:ph type="sldNum" sz="quarter" idx="5"/>
          </p:nvPr>
        </p:nvSpPr>
        <p:spPr/>
        <p:txBody>
          <a:bodyPr/>
          <a:lstStyle/>
          <a:p>
            <a:fld id="{DFA38829-4563-4F0F-8FBD-505AC71F09DA}" type="slidenum">
              <a:rPr lang="en-GB" smtClean="0"/>
              <a:t>25</a:t>
            </a:fld>
            <a:endParaRPr lang="en-GB"/>
          </a:p>
        </p:txBody>
      </p:sp>
    </p:spTree>
    <p:extLst>
      <p:ext uri="{BB962C8B-B14F-4D97-AF65-F5344CB8AC3E}">
        <p14:creationId xmlns:p14="http://schemas.microsoft.com/office/powerpoint/2010/main" val="971767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kern="1200" dirty="0">
                <a:solidFill>
                  <a:schemeClr val="tx1"/>
                </a:solidFill>
                <a:effectLst/>
                <a:latin typeface="+mn-lt"/>
                <a:ea typeface="+mn-ea"/>
                <a:cs typeface="+mn-cs"/>
              </a:rPr>
              <a:t>SA – Introduce yourself, the institution you study at and your course. </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107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Outline the project in weeks, the objectives of each session and the campus visit at the end.</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Take time to speak about why these skills we will cover will be useful and highlight various slides will have top tips included on them.</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Highlight each session and how all the sessions will build up to the campus visit (session 6).</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Encourage the use of the SA each session.</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Bullet points on the slides provide detail for each session, go through these in order.</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Mention that there is a prize at the end of this session for the winning group (£10 voucher per student in winning group)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003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Share the brief with students</a:t>
            </a:r>
          </a:p>
        </p:txBody>
      </p:sp>
      <p:sp>
        <p:nvSpPr>
          <p:cNvPr id="4" name="Slide Number Placeholder 3"/>
          <p:cNvSpPr>
            <a:spLocks noGrp="1"/>
          </p:cNvSpPr>
          <p:nvPr>
            <p:ph type="sldNum" sz="quarter" idx="5"/>
          </p:nvPr>
        </p:nvSpPr>
        <p:spPr/>
        <p:txBody>
          <a:bodyPr/>
          <a:lstStyle/>
          <a:p>
            <a:fld id="{E1ACD587-6242-4D50-875E-BB399A2E27F1}" type="slidenum">
              <a:rPr lang="en-GB" smtClean="0"/>
              <a:t>6</a:t>
            </a:fld>
            <a:endParaRPr lang="en-GB"/>
          </a:p>
        </p:txBody>
      </p:sp>
    </p:spTree>
    <p:extLst>
      <p:ext uri="{BB962C8B-B14F-4D97-AF65-F5344CB8AC3E}">
        <p14:creationId xmlns:p14="http://schemas.microsoft.com/office/powerpoint/2010/main" val="72150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Ask students to identify how the skills they have practiced in sessions 1-5 will be able to help them in this challenge.</a:t>
            </a:r>
          </a:p>
          <a:p>
            <a:pPr marL="171450" indent="-171450">
              <a:buFont typeface="Arial" panose="020B0604020202020204" pitchFamily="34" charset="0"/>
              <a:buChar char="•"/>
            </a:pPr>
            <a:r>
              <a:rPr lang="en-GB" dirty="0"/>
              <a:t>Give students a few minutes to discuss on their tables. </a:t>
            </a:r>
          </a:p>
          <a:p>
            <a:pPr marL="171450" indent="-171450">
              <a:buFont typeface="Arial" panose="020B0604020202020204" pitchFamily="34" charset="0"/>
              <a:buChar char="•"/>
            </a:pPr>
            <a:r>
              <a:rPr lang="en-GB" dirty="0"/>
              <a:t>After the time is up, ask students to feed back by giving one point per session.</a:t>
            </a:r>
          </a:p>
        </p:txBody>
      </p:sp>
      <p:sp>
        <p:nvSpPr>
          <p:cNvPr id="4" name="Slide Number Placeholder 3"/>
          <p:cNvSpPr>
            <a:spLocks noGrp="1"/>
          </p:cNvSpPr>
          <p:nvPr>
            <p:ph type="sldNum" sz="quarter" idx="5"/>
          </p:nvPr>
        </p:nvSpPr>
        <p:spPr/>
        <p:txBody>
          <a:bodyPr/>
          <a:lstStyle/>
          <a:p>
            <a:fld id="{B48D918A-97D6-427A-9E2B-837F49289A6C}" type="slidenum">
              <a:rPr lang="en-GB" smtClean="0"/>
              <a:t>7</a:t>
            </a:fld>
            <a:endParaRPr lang="en-GB"/>
          </a:p>
        </p:txBody>
      </p:sp>
    </p:spTree>
    <p:extLst>
      <p:ext uri="{BB962C8B-B14F-4D97-AF65-F5344CB8AC3E}">
        <p14:creationId xmlns:p14="http://schemas.microsoft.com/office/powerpoint/2010/main" val="113644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Share the success criteria with students, explaining how each point relates to one of sessions 1-5.</a:t>
            </a:r>
          </a:p>
          <a:p>
            <a:pPr marL="171450" indent="-171450">
              <a:buFont typeface="Arial" panose="020B0604020202020204" pitchFamily="34" charset="0"/>
              <a:buChar char="•"/>
            </a:pPr>
            <a:r>
              <a:rPr lang="en-GB" dirty="0"/>
              <a:t>Explain that this is what students will be marked on to decide on a winning group. </a:t>
            </a:r>
          </a:p>
        </p:txBody>
      </p:sp>
      <p:sp>
        <p:nvSpPr>
          <p:cNvPr id="4" name="Slide Number Placeholder 3"/>
          <p:cNvSpPr>
            <a:spLocks noGrp="1"/>
          </p:cNvSpPr>
          <p:nvPr>
            <p:ph type="sldNum" sz="quarter" idx="5"/>
          </p:nvPr>
        </p:nvSpPr>
        <p:spPr/>
        <p:txBody>
          <a:bodyPr/>
          <a:lstStyle/>
          <a:p>
            <a:fld id="{B48D918A-97D6-427A-9E2B-837F49289A6C}" type="slidenum">
              <a:rPr lang="en-GB" smtClean="0"/>
              <a:t>8</a:t>
            </a:fld>
            <a:endParaRPr lang="en-GB"/>
          </a:p>
        </p:txBody>
      </p:sp>
    </p:spTree>
    <p:extLst>
      <p:ext uri="{BB962C8B-B14F-4D97-AF65-F5344CB8AC3E}">
        <p14:creationId xmlns:p14="http://schemas.microsoft.com/office/powerpoint/2010/main" val="1583195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Share the ideas of target audience, USP and selling location with students. </a:t>
            </a:r>
          </a:p>
          <a:p>
            <a:pPr marL="171450" indent="-171450">
              <a:buFont typeface="Arial" panose="020B0604020202020204" pitchFamily="34" charset="0"/>
              <a:buChar char="•"/>
            </a:pPr>
            <a:r>
              <a:rPr lang="en-GB" dirty="0"/>
              <a:t>Explain what each of these mean, why they’re important, and share the examples on the board. </a:t>
            </a:r>
          </a:p>
          <a:p>
            <a:pPr marL="171450" indent="-171450">
              <a:buFont typeface="Arial" panose="020B0604020202020204" pitchFamily="34" charset="0"/>
              <a:buChar char="•"/>
            </a:pPr>
            <a:r>
              <a:rPr lang="en-GB" dirty="0"/>
              <a:t>E.g. a luxury product may work better for an older target audience, as they tend to have more money…</a:t>
            </a:r>
          </a:p>
          <a:p>
            <a:pPr marL="171450" indent="-171450">
              <a:buFont typeface="Arial" panose="020B0604020202020204" pitchFamily="34" charset="0"/>
              <a:buChar char="•"/>
            </a:pPr>
            <a:r>
              <a:rPr lang="en-GB" dirty="0"/>
              <a:t>Ask each group to discuss what they want their target audience, USP and selling location to be, and to note this down in their booklets.</a:t>
            </a:r>
          </a:p>
        </p:txBody>
      </p:sp>
      <p:sp>
        <p:nvSpPr>
          <p:cNvPr id="4" name="Slide Number Placeholder 3"/>
          <p:cNvSpPr>
            <a:spLocks noGrp="1"/>
          </p:cNvSpPr>
          <p:nvPr>
            <p:ph type="sldNum" sz="quarter" idx="5"/>
          </p:nvPr>
        </p:nvSpPr>
        <p:spPr/>
        <p:txBody>
          <a:bodyPr/>
          <a:lstStyle/>
          <a:p>
            <a:fld id="{E1ACD587-6242-4D50-875E-BB399A2E27F1}" type="slidenum">
              <a:rPr lang="en-GB" smtClean="0"/>
              <a:t>9</a:t>
            </a:fld>
            <a:endParaRPr lang="en-GB"/>
          </a:p>
        </p:txBody>
      </p:sp>
    </p:spTree>
    <p:extLst>
      <p:ext uri="{BB962C8B-B14F-4D97-AF65-F5344CB8AC3E}">
        <p14:creationId xmlns:p14="http://schemas.microsoft.com/office/powerpoint/2010/main" val="2655029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Give students 5 minutes to brainstorm what kinds of flavours and ingredients they would like in their ice cream.</a:t>
            </a:r>
          </a:p>
          <a:p>
            <a:pPr marL="171450" indent="-171450">
              <a:buFont typeface="Arial" panose="020B0604020202020204" pitchFamily="34" charset="0"/>
              <a:buChar char="•"/>
            </a:pPr>
            <a:r>
              <a:rPr lang="en-GB" dirty="0"/>
              <a:t>Ensure that they can justify how this matches their USP, target audience and selling location. </a:t>
            </a:r>
          </a:p>
        </p:txBody>
      </p:sp>
      <p:sp>
        <p:nvSpPr>
          <p:cNvPr id="4" name="Slide Number Placeholder 3"/>
          <p:cNvSpPr>
            <a:spLocks noGrp="1"/>
          </p:cNvSpPr>
          <p:nvPr>
            <p:ph type="sldNum" sz="quarter" idx="5"/>
          </p:nvPr>
        </p:nvSpPr>
        <p:spPr/>
        <p:txBody>
          <a:bodyPr/>
          <a:lstStyle/>
          <a:p>
            <a:fld id="{E1ACD587-6242-4D50-875E-BB399A2E27F1}" type="slidenum">
              <a:rPr lang="en-GB" smtClean="0"/>
              <a:t>10</a:t>
            </a:fld>
            <a:endParaRPr lang="en-GB"/>
          </a:p>
        </p:txBody>
      </p:sp>
    </p:spTree>
    <p:extLst>
      <p:ext uri="{BB962C8B-B14F-4D97-AF65-F5344CB8AC3E}">
        <p14:creationId xmlns:p14="http://schemas.microsoft.com/office/powerpoint/2010/main" val="3989528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pPr/>
              <a:t>‹#›</a:t>
            </a:fld>
            <a:endParaRPr lang="en-US"/>
          </a:p>
        </p:txBody>
      </p:sp>
    </p:spTree>
    <p:extLst>
      <p:ext uri="{BB962C8B-B14F-4D97-AF65-F5344CB8AC3E}">
        <p14:creationId xmlns:p14="http://schemas.microsoft.com/office/powerpoint/2010/main" val="2374391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pPr/>
              <a:t>‹#›</a:t>
            </a:fld>
            <a:endParaRPr lang="en-US"/>
          </a:p>
        </p:txBody>
      </p:sp>
    </p:spTree>
    <p:extLst>
      <p:ext uri="{BB962C8B-B14F-4D97-AF65-F5344CB8AC3E}">
        <p14:creationId xmlns:p14="http://schemas.microsoft.com/office/powerpoint/2010/main" val="2053180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pPr/>
              <a:t>‹#›</a:t>
            </a:fld>
            <a:endParaRPr lang="en-US"/>
          </a:p>
        </p:txBody>
      </p:sp>
    </p:spTree>
    <p:extLst>
      <p:ext uri="{BB962C8B-B14F-4D97-AF65-F5344CB8AC3E}">
        <p14:creationId xmlns:p14="http://schemas.microsoft.com/office/powerpoint/2010/main" val="365987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pPr/>
              <a:t>‹#›</a:t>
            </a:fld>
            <a:endParaRPr lang="en-US"/>
          </a:p>
        </p:txBody>
      </p:sp>
    </p:spTree>
    <p:extLst>
      <p:ext uri="{BB962C8B-B14F-4D97-AF65-F5344CB8AC3E}">
        <p14:creationId xmlns:p14="http://schemas.microsoft.com/office/powerpoint/2010/main" val="6430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BF9C02-6475-D648-9908-97E27D25D89E}"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pPr/>
              <a:t>‹#›</a:t>
            </a:fld>
            <a:endParaRPr lang="en-US"/>
          </a:p>
        </p:txBody>
      </p:sp>
    </p:spTree>
    <p:extLst>
      <p:ext uri="{BB962C8B-B14F-4D97-AF65-F5344CB8AC3E}">
        <p14:creationId xmlns:p14="http://schemas.microsoft.com/office/powerpoint/2010/main" val="2767979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BF9C02-6475-D648-9908-97E27D25D89E}"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C4A0D-AE44-1740-86AB-192260554330}" type="slidenum">
              <a:rPr lang="en-US" smtClean="0"/>
              <a:pPr/>
              <a:t>‹#›</a:t>
            </a:fld>
            <a:endParaRPr lang="en-US"/>
          </a:p>
        </p:txBody>
      </p:sp>
    </p:spTree>
    <p:extLst>
      <p:ext uri="{BB962C8B-B14F-4D97-AF65-F5344CB8AC3E}">
        <p14:creationId xmlns:p14="http://schemas.microsoft.com/office/powerpoint/2010/main" val="1091788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BF9C02-6475-D648-9908-97E27D25D89E}" type="datetimeFigureOut">
              <a:rPr lang="en-US" smtClean="0"/>
              <a:pPr/>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CC4A0D-AE44-1740-86AB-192260554330}" type="slidenum">
              <a:rPr lang="en-US" smtClean="0"/>
              <a:pPr/>
              <a:t>‹#›</a:t>
            </a:fld>
            <a:endParaRPr lang="en-US"/>
          </a:p>
        </p:txBody>
      </p:sp>
    </p:spTree>
    <p:extLst>
      <p:ext uri="{BB962C8B-B14F-4D97-AF65-F5344CB8AC3E}">
        <p14:creationId xmlns:p14="http://schemas.microsoft.com/office/powerpoint/2010/main" val="334708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BF9C02-6475-D648-9908-97E27D25D89E}" type="datetimeFigureOut">
              <a:rPr lang="en-US" smtClean="0"/>
              <a:pPr/>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CC4A0D-AE44-1740-86AB-192260554330}" type="slidenum">
              <a:rPr lang="en-US" smtClean="0"/>
              <a:pPr/>
              <a:t>‹#›</a:t>
            </a:fld>
            <a:endParaRPr lang="en-US"/>
          </a:p>
        </p:txBody>
      </p:sp>
    </p:spTree>
    <p:extLst>
      <p:ext uri="{BB962C8B-B14F-4D97-AF65-F5344CB8AC3E}">
        <p14:creationId xmlns:p14="http://schemas.microsoft.com/office/powerpoint/2010/main" val="249616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F9C02-6475-D648-9908-97E27D25D89E}" type="datetimeFigureOut">
              <a:rPr lang="en-US" smtClean="0"/>
              <a:pPr/>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CC4A0D-AE44-1740-86AB-192260554330}" type="slidenum">
              <a:rPr lang="en-US" smtClean="0"/>
              <a:pPr/>
              <a:t>‹#›</a:t>
            </a:fld>
            <a:endParaRPr lang="en-US"/>
          </a:p>
        </p:txBody>
      </p:sp>
    </p:spTree>
    <p:extLst>
      <p:ext uri="{BB962C8B-B14F-4D97-AF65-F5344CB8AC3E}">
        <p14:creationId xmlns:p14="http://schemas.microsoft.com/office/powerpoint/2010/main" val="3153462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BF9C02-6475-D648-9908-97E27D25D89E}"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C4A0D-AE44-1740-86AB-192260554330}" type="slidenum">
              <a:rPr lang="en-US" smtClean="0"/>
              <a:pPr/>
              <a:t>‹#›</a:t>
            </a:fld>
            <a:endParaRPr lang="en-US"/>
          </a:p>
        </p:txBody>
      </p:sp>
    </p:spTree>
    <p:extLst>
      <p:ext uri="{BB962C8B-B14F-4D97-AF65-F5344CB8AC3E}">
        <p14:creationId xmlns:p14="http://schemas.microsoft.com/office/powerpoint/2010/main" val="31504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BF9C02-6475-D648-9908-97E27D25D89E}"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C4A0D-AE44-1740-86AB-192260554330}" type="slidenum">
              <a:rPr lang="en-US" smtClean="0"/>
              <a:pPr/>
              <a:t>‹#›</a:t>
            </a:fld>
            <a:endParaRPr lang="en-US"/>
          </a:p>
        </p:txBody>
      </p:sp>
    </p:spTree>
    <p:extLst>
      <p:ext uri="{BB962C8B-B14F-4D97-AF65-F5344CB8AC3E}">
        <p14:creationId xmlns:p14="http://schemas.microsoft.com/office/powerpoint/2010/main" val="2418271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F9C02-6475-D648-9908-97E27D25D89E}" type="datetimeFigureOut">
              <a:rPr lang="en-US" smtClean="0"/>
              <a:pPr/>
              <a:t>10/16/2023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C4A0D-AE44-1740-86AB-192260554330}" type="slidenum">
              <a:rPr lang="en-US" smtClean="0"/>
              <a:pPr/>
              <a:t>‹#›</a:t>
            </a:fld>
            <a:endParaRPr lang="en-US"/>
          </a:p>
        </p:txBody>
      </p:sp>
    </p:spTree>
    <p:extLst>
      <p:ext uri="{BB962C8B-B14F-4D97-AF65-F5344CB8AC3E}">
        <p14:creationId xmlns:p14="http://schemas.microsoft.com/office/powerpoint/2010/main" val="498066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0.jpeg"/><Relationship Id="rId4" Type="http://schemas.openxmlformats.org/officeDocument/2006/relationships/image" Target="../media/image6.jpe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eg"/><Relationship Id="rId5" Type="http://schemas.microsoft.com/office/2007/relationships/hdphoto" Target="../media/hdphoto1.wdp"/><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
        <p:nvSpPr>
          <p:cNvPr id="2" name="Title 1"/>
          <p:cNvSpPr>
            <a:spLocks noGrp="1"/>
          </p:cNvSpPr>
          <p:nvPr>
            <p:ph type="ctrTitle"/>
          </p:nvPr>
        </p:nvSpPr>
        <p:spPr>
          <a:xfrm>
            <a:off x="1842404" y="3155883"/>
            <a:ext cx="8507193" cy="1232033"/>
          </a:xfrm>
        </p:spPr>
        <p:txBody>
          <a:bodyPr>
            <a:normAutofit fontScale="90000"/>
          </a:bodyPr>
          <a:lstStyle/>
          <a:p>
            <a:r>
              <a:rPr lang="en-US" b="1" dirty="0">
                <a:solidFill>
                  <a:srgbClr val="E6287F"/>
                </a:solidFill>
              </a:rPr>
              <a:t>Welcome to (add institution name)</a:t>
            </a:r>
          </a:p>
        </p:txBody>
      </p:sp>
    </p:spTree>
    <p:extLst>
      <p:ext uri="{BB962C8B-B14F-4D97-AF65-F5344CB8AC3E}">
        <p14:creationId xmlns:p14="http://schemas.microsoft.com/office/powerpoint/2010/main" val="1365921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descr="2.png">
            <a:extLst>
              <a:ext uri="{FF2B5EF4-FFF2-40B4-BE49-F238E27FC236}">
                <a16:creationId xmlns:a16="http://schemas.microsoft.com/office/drawing/2014/main" id="{7F20DF2E-94F1-4134-85AB-FCAA5B302248}"/>
              </a:ext>
            </a:extLst>
          </p:cNvPr>
          <p:cNvPicPr>
            <a:picLocks noGrp="1" noChangeAspect="1"/>
          </p:cNvPicPr>
          <p:nvPr>
            <p:ph idx="1"/>
          </p:nvPr>
        </p:nvPicPr>
        <p:blipFill>
          <a:blip r:embed="rId3"/>
          <a:stretch>
            <a:fillRect/>
          </a:stretch>
        </p:blipFill>
        <p:spPr>
          <a:xfrm>
            <a:off x="0" y="1"/>
            <a:ext cx="12192000" cy="6858000"/>
          </a:xfrm>
        </p:spPr>
      </p:pic>
      <p:sp>
        <p:nvSpPr>
          <p:cNvPr id="2" name="Title 1"/>
          <p:cNvSpPr>
            <a:spLocks noGrp="1"/>
          </p:cNvSpPr>
          <p:nvPr>
            <p:ph type="title"/>
          </p:nvPr>
        </p:nvSpPr>
        <p:spPr>
          <a:xfrm>
            <a:off x="594360" y="176304"/>
            <a:ext cx="10515600" cy="1325563"/>
          </a:xfrm>
        </p:spPr>
        <p:txBody>
          <a:bodyPr/>
          <a:lstStyle/>
          <a:p>
            <a:r>
              <a:rPr lang="en-US" dirty="0">
                <a:solidFill>
                  <a:srgbClr val="E6287F"/>
                </a:solidFill>
              </a:rPr>
              <a:t>What’s in your product?</a:t>
            </a:r>
          </a:p>
        </p:txBody>
      </p:sp>
      <p:sp>
        <p:nvSpPr>
          <p:cNvPr id="6" name="TextBox 5"/>
          <p:cNvSpPr txBox="1"/>
          <p:nvPr/>
        </p:nvSpPr>
        <p:spPr>
          <a:xfrm>
            <a:off x="594360" y="2209225"/>
            <a:ext cx="10261209" cy="1846659"/>
          </a:xfrm>
          <a:prstGeom prst="rect">
            <a:avLst/>
          </a:prstGeom>
          <a:noFill/>
        </p:spPr>
        <p:txBody>
          <a:bodyPr wrap="square" rtlCol="0">
            <a:spAutoFit/>
          </a:bodyPr>
          <a:lstStyle/>
          <a:p>
            <a:pPr marL="342900" indent="-342900">
              <a:buFont typeface="Arial" panose="020B0604020202020204" pitchFamily="34" charset="0"/>
              <a:buChar char="•"/>
            </a:pPr>
            <a:r>
              <a:rPr lang="en-US" sz="2400" dirty="0"/>
              <a:t>What are your </a:t>
            </a:r>
            <a:r>
              <a:rPr lang="en-US" sz="2400" b="1" dirty="0">
                <a:solidFill>
                  <a:srgbClr val="E6287F"/>
                </a:solidFill>
              </a:rPr>
              <a:t>initial ideas </a:t>
            </a:r>
            <a:r>
              <a:rPr lang="en-US" sz="2400" dirty="0"/>
              <a:t>for the </a:t>
            </a:r>
            <a:r>
              <a:rPr lang="en-US" sz="2400" b="1" dirty="0">
                <a:solidFill>
                  <a:srgbClr val="E6287F"/>
                </a:solidFill>
              </a:rPr>
              <a:t>flavours</a:t>
            </a:r>
            <a:r>
              <a:rPr lang="en-US" sz="2400" dirty="0"/>
              <a:t> and </a:t>
            </a:r>
            <a:r>
              <a:rPr lang="en-US" sz="2400" b="1" dirty="0">
                <a:solidFill>
                  <a:srgbClr val="E6287F"/>
                </a:solidFill>
              </a:rPr>
              <a:t>ingredients</a:t>
            </a:r>
            <a:r>
              <a:rPr lang="en-US" sz="2400" dirty="0"/>
              <a:t> of your ice-cream?</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How does this match your </a:t>
            </a:r>
            <a:r>
              <a:rPr lang="en-US" sz="2400" b="1" dirty="0">
                <a:solidFill>
                  <a:srgbClr val="E6287F"/>
                </a:solidFill>
              </a:rPr>
              <a:t>target audience, selling location, and USP</a:t>
            </a:r>
            <a:r>
              <a:rPr lang="en-US" sz="2400" dirty="0"/>
              <a:t>?</a:t>
            </a:r>
          </a:p>
          <a:p>
            <a:endParaRPr lang="en-US" dirty="0"/>
          </a:p>
        </p:txBody>
      </p:sp>
      <p:pic>
        <p:nvPicPr>
          <p:cNvPr id="5" name="Picture 4">
            <a:extLst>
              <a:ext uri="{FF2B5EF4-FFF2-40B4-BE49-F238E27FC236}">
                <a16:creationId xmlns:a16="http://schemas.microsoft.com/office/drawing/2014/main" id="{310CCE01-9DBD-38D3-63DF-0ECCF648695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3417" y="4857968"/>
            <a:ext cx="1061886" cy="1061886"/>
          </a:xfrm>
          <a:prstGeom prst="rect">
            <a:avLst/>
          </a:prstGeom>
        </p:spPr>
      </p:pic>
      <p:pic>
        <p:nvPicPr>
          <p:cNvPr id="7" name="Picture 6">
            <a:extLst>
              <a:ext uri="{FF2B5EF4-FFF2-40B4-BE49-F238E27FC236}">
                <a16:creationId xmlns:a16="http://schemas.microsoft.com/office/drawing/2014/main" id="{F1EFA6F2-A776-402A-876C-63707733ADB2}"/>
              </a:ext>
            </a:extLst>
          </p:cNvPr>
          <p:cNvPicPr>
            <a:picLocks noChangeAspect="1"/>
          </p:cNvPicPr>
          <p:nvPr/>
        </p:nvPicPr>
        <p:blipFill>
          <a:blip r:embed="rId6"/>
          <a:stretch>
            <a:fillRect/>
          </a:stretch>
        </p:blipFill>
        <p:spPr>
          <a:xfrm>
            <a:off x="9929438" y="4698408"/>
            <a:ext cx="2199145" cy="1221446"/>
          </a:xfrm>
          <a:prstGeom prst="rect">
            <a:avLst/>
          </a:prstGeom>
        </p:spPr>
      </p:pic>
    </p:spTree>
    <p:extLst>
      <p:ext uri="{BB962C8B-B14F-4D97-AF65-F5344CB8AC3E}">
        <p14:creationId xmlns:p14="http://schemas.microsoft.com/office/powerpoint/2010/main" val="665301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descr="2.png">
            <a:extLst>
              <a:ext uri="{FF2B5EF4-FFF2-40B4-BE49-F238E27FC236}">
                <a16:creationId xmlns:a16="http://schemas.microsoft.com/office/drawing/2014/main" id="{CD749588-7CBD-4D8A-A8AB-9DB72AB2A490}"/>
              </a:ext>
            </a:extLst>
          </p:cNvPr>
          <p:cNvPicPr>
            <a:picLocks noGrp="1" noChangeAspect="1"/>
          </p:cNvPicPr>
          <p:nvPr>
            <p:ph idx="1"/>
          </p:nvPr>
        </p:nvPicPr>
        <p:blipFill>
          <a:blip r:embed="rId3"/>
          <a:stretch>
            <a:fillRect/>
          </a:stretch>
        </p:blipFill>
        <p:spPr>
          <a:xfrm>
            <a:off x="0" y="1"/>
            <a:ext cx="12192000" cy="6858000"/>
          </a:xfrm>
        </p:spPr>
      </p:pic>
      <p:sp>
        <p:nvSpPr>
          <p:cNvPr id="2" name="Title 1"/>
          <p:cNvSpPr>
            <a:spLocks noGrp="1"/>
          </p:cNvSpPr>
          <p:nvPr>
            <p:ph type="title"/>
          </p:nvPr>
        </p:nvSpPr>
        <p:spPr>
          <a:xfrm>
            <a:off x="518160" y="165408"/>
            <a:ext cx="10515600" cy="1325563"/>
          </a:xfrm>
        </p:spPr>
        <p:txBody>
          <a:bodyPr/>
          <a:lstStyle/>
          <a:p>
            <a:r>
              <a:rPr lang="en-US" dirty="0">
                <a:solidFill>
                  <a:srgbClr val="E6287F"/>
                </a:solidFill>
              </a:rPr>
              <a:t>How much will it cost?</a:t>
            </a:r>
          </a:p>
        </p:txBody>
      </p:sp>
      <p:sp>
        <p:nvSpPr>
          <p:cNvPr id="6" name="TextBox 5"/>
          <p:cNvSpPr txBox="1"/>
          <p:nvPr/>
        </p:nvSpPr>
        <p:spPr>
          <a:xfrm>
            <a:off x="525780" y="1905506"/>
            <a:ext cx="11140440" cy="3046988"/>
          </a:xfrm>
          <a:prstGeom prst="rect">
            <a:avLst/>
          </a:prstGeom>
          <a:noFill/>
        </p:spPr>
        <p:txBody>
          <a:bodyPr wrap="square" rtlCol="0">
            <a:spAutoFit/>
          </a:bodyPr>
          <a:lstStyle/>
          <a:p>
            <a:pPr marL="342900" indent="-342900">
              <a:buFont typeface="Arial" panose="020B0604020202020204" pitchFamily="34" charset="0"/>
              <a:buChar char="•"/>
            </a:pPr>
            <a:r>
              <a:rPr lang="en-GB" sz="2400" dirty="0"/>
              <a:t>Use the </a:t>
            </a:r>
            <a:r>
              <a:rPr lang="en-GB" sz="2400" b="1" dirty="0">
                <a:solidFill>
                  <a:srgbClr val="E6287F"/>
                </a:solidFill>
              </a:rPr>
              <a:t>costing table </a:t>
            </a:r>
            <a:r>
              <a:rPr lang="en-GB" sz="2400" dirty="0"/>
              <a:t>in the </a:t>
            </a:r>
            <a:r>
              <a:rPr lang="en-GB" sz="2400" b="1" dirty="0">
                <a:solidFill>
                  <a:srgbClr val="E6287F"/>
                </a:solidFill>
              </a:rPr>
              <a:t>booklet</a:t>
            </a:r>
            <a:r>
              <a:rPr lang="en-GB" sz="2400" dirty="0"/>
              <a:t> to select the </a:t>
            </a:r>
            <a:r>
              <a:rPr lang="en-GB" sz="2400" b="1" dirty="0">
                <a:solidFill>
                  <a:srgbClr val="E6287F"/>
                </a:solidFill>
              </a:rPr>
              <a:t>ingredients</a:t>
            </a:r>
            <a:r>
              <a:rPr lang="en-GB" sz="2400" dirty="0"/>
              <a:t> you want to use.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Add the costs for each ingredient to get the </a:t>
            </a:r>
            <a:r>
              <a:rPr lang="en-GB" sz="2400" b="1" dirty="0">
                <a:solidFill>
                  <a:srgbClr val="E6287F"/>
                </a:solidFill>
              </a:rPr>
              <a:t>total cost </a:t>
            </a:r>
            <a:r>
              <a:rPr lang="en-GB" sz="2400" dirty="0"/>
              <a:t>for your product.</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Now you need to decide how much you will </a:t>
            </a:r>
            <a:r>
              <a:rPr lang="en-GB" sz="2400" b="1" dirty="0">
                <a:solidFill>
                  <a:srgbClr val="E6287F"/>
                </a:solidFill>
              </a:rPr>
              <a:t>sell </a:t>
            </a:r>
            <a:r>
              <a:rPr lang="en-GB" sz="2400" dirty="0"/>
              <a:t>your product for. You need to be able to make a </a:t>
            </a:r>
            <a:r>
              <a:rPr lang="en-GB" sz="2400" b="1" dirty="0">
                <a:solidFill>
                  <a:srgbClr val="E6287F"/>
                </a:solidFill>
              </a:rPr>
              <a:t>profit</a:t>
            </a:r>
            <a:r>
              <a:rPr lang="en-GB" sz="2400" dirty="0"/>
              <a:t>.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Think about how much your </a:t>
            </a:r>
            <a:r>
              <a:rPr lang="en-GB" sz="2400" b="1" dirty="0">
                <a:solidFill>
                  <a:srgbClr val="E6287F"/>
                </a:solidFill>
              </a:rPr>
              <a:t>target audience </a:t>
            </a:r>
            <a:r>
              <a:rPr lang="en-GB" sz="2400" dirty="0"/>
              <a:t>can </a:t>
            </a:r>
            <a:r>
              <a:rPr lang="en-GB" sz="2400" b="1" dirty="0">
                <a:solidFill>
                  <a:srgbClr val="E6287F"/>
                </a:solidFill>
              </a:rPr>
              <a:t>afford</a:t>
            </a:r>
            <a:r>
              <a:rPr lang="en-GB" sz="2400" dirty="0"/>
              <a:t> to spend.</a:t>
            </a:r>
            <a:endParaRPr lang="en-US" dirty="0"/>
          </a:p>
        </p:txBody>
      </p:sp>
    </p:spTree>
    <p:extLst>
      <p:ext uri="{BB962C8B-B14F-4D97-AF65-F5344CB8AC3E}">
        <p14:creationId xmlns:p14="http://schemas.microsoft.com/office/powerpoint/2010/main" val="3110047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6" descr="2.png">
            <a:extLst>
              <a:ext uri="{FF2B5EF4-FFF2-40B4-BE49-F238E27FC236}">
                <a16:creationId xmlns:a16="http://schemas.microsoft.com/office/drawing/2014/main" id="{99E1595A-8E76-4F71-8C98-8E6314CD7782}"/>
              </a:ext>
            </a:extLst>
          </p:cNvPr>
          <p:cNvPicPr>
            <a:picLocks noGrp="1" noChangeAspect="1"/>
          </p:cNvPicPr>
          <p:nvPr>
            <p:ph idx="1"/>
          </p:nvPr>
        </p:nvPicPr>
        <p:blipFill>
          <a:blip r:embed="rId3"/>
          <a:stretch>
            <a:fillRect/>
          </a:stretch>
        </p:blipFill>
        <p:spPr>
          <a:xfrm>
            <a:off x="0" y="1"/>
            <a:ext cx="12192000" cy="6858000"/>
          </a:xfrm>
        </p:spPr>
      </p:pic>
      <p:sp>
        <p:nvSpPr>
          <p:cNvPr id="2" name="Title 1"/>
          <p:cNvSpPr>
            <a:spLocks noGrp="1"/>
          </p:cNvSpPr>
          <p:nvPr>
            <p:ph type="title"/>
          </p:nvPr>
        </p:nvSpPr>
        <p:spPr>
          <a:xfrm>
            <a:off x="453076" y="252888"/>
            <a:ext cx="4427105" cy="678180"/>
          </a:xfrm>
        </p:spPr>
        <p:txBody>
          <a:bodyPr>
            <a:normAutofit fontScale="90000"/>
          </a:bodyPr>
          <a:lstStyle/>
          <a:p>
            <a:r>
              <a:rPr lang="en-US" dirty="0">
                <a:solidFill>
                  <a:srgbClr val="E6287F"/>
                </a:solidFill>
              </a:rPr>
              <a:t>Marketing a product</a:t>
            </a:r>
          </a:p>
        </p:txBody>
      </p:sp>
      <p:sp>
        <p:nvSpPr>
          <p:cNvPr id="8" name="TextBox 7">
            <a:extLst>
              <a:ext uri="{FF2B5EF4-FFF2-40B4-BE49-F238E27FC236}">
                <a16:creationId xmlns:a16="http://schemas.microsoft.com/office/drawing/2014/main" id="{87CC58F1-577E-664F-40E0-2E9453B62B82}"/>
              </a:ext>
            </a:extLst>
          </p:cNvPr>
          <p:cNvSpPr txBox="1"/>
          <p:nvPr/>
        </p:nvSpPr>
        <p:spPr>
          <a:xfrm>
            <a:off x="453076" y="982859"/>
            <a:ext cx="11418884" cy="707886"/>
          </a:xfrm>
          <a:prstGeom prst="rect">
            <a:avLst/>
          </a:prstGeom>
          <a:noFill/>
        </p:spPr>
        <p:txBody>
          <a:bodyPr wrap="square" rtlCol="0">
            <a:spAutoFit/>
          </a:bodyPr>
          <a:lstStyle/>
          <a:p>
            <a:r>
              <a:rPr lang="en-GB" sz="2000" b="1" dirty="0">
                <a:solidFill>
                  <a:srgbClr val="E6287F"/>
                </a:solidFill>
                <a:latin typeface="Calibri" panose="020F0502020204030204" pitchFamily="34" charset="0"/>
                <a:ea typeface="Calibri" panose="020F0502020204030204" pitchFamily="34" charset="0"/>
                <a:cs typeface="Times New Roman" panose="02020603050405020304" pitchFamily="18" charset="0"/>
              </a:rPr>
              <a:t>Debate </a:t>
            </a:r>
            <a:r>
              <a:rPr lang="en-GB" sz="2000" dirty="0">
                <a:latin typeface="Calibri" panose="020F0502020204030204" pitchFamily="34" charset="0"/>
                <a:ea typeface="Calibri" panose="020F0502020204030204" pitchFamily="34" charset="0"/>
                <a:cs typeface="Times New Roman" panose="02020603050405020304" pitchFamily="18" charset="0"/>
              </a:rPr>
              <a:t>with your group: what are some of the ways in which companies market (or advertise) their product? Use the pictures below to help you (3 mins).</a:t>
            </a:r>
          </a:p>
        </p:txBody>
      </p:sp>
      <p:sp>
        <p:nvSpPr>
          <p:cNvPr id="14" name="TextBox 13">
            <a:extLst>
              <a:ext uri="{FF2B5EF4-FFF2-40B4-BE49-F238E27FC236}">
                <a16:creationId xmlns:a16="http://schemas.microsoft.com/office/drawing/2014/main" id="{55BF280D-C6B9-43D7-A72B-68549C835FE4}"/>
              </a:ext>
            </a:extLst>
          </p:cNvPr>
          <p:cNvSpPr txBox="1"/>
          <p:nvPr/>
        </p:nvSpPr>
        <p:spPr>
          <a:xfrm>
            <a:off x="7836392" y="5269366"/>
            <a:ext cx="1266474" cy="646986"/>
          </a:xfrm>
          <a:prstGeom prst="roundRect">
            <a:avLst/>
          </a:prstGeom>
          <a:ln>
            <a:solidFill>
              <a:srgbClr val="E628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t>Posters/billboards</a:t>
            </a:r>
          </a:p>
        </p:txBody>
      </p:sp>
      <p:sp>
        <p:nvSpPr>
          <p:cNvPr id="9" name="Rectangle: Rounded Corners 8">
            <a:extLst>
              <a:ext uri="{FF2B5EF4-FFF2-40B4-BE49-F238E27FC236}">
                <a16:creationId xmlns:a16="http://schemas.microsoft.com/office/drawing/2014/main" id="{846D1C74-5CEA-44B6-82C1-0ACBADA4998D}"/>
              </a:ext>
            </a:extLst>
          </p:cNvPr>
          <p:cNvSpPr/>
          <p:nvPr/>
        </p:nvSpPr>
        <p:spPr>
          <a:xfrm>
            <a:off x="3135128" y="2990269"/>
            <a:ext cx="1266474" cy="374571"/>
          </a:xfrm>
          <a:prstGeom prst="roundRect">
            <a:avLst/>
          </a:prstGeom>
          <a:ln>
            <a:solidFill>
              <a:srgbClr val="E6287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600" dirty="0"/>
              <a:t>Newspapers</a:t>
            </a:r>
          </a:p>
        </p:txBody>
      </p:sp>
      <p:sp>
        <p:nvSpPr>
          <p:cNvPr id="17" name="Rectangle: Rounded Corners 16">
            <a:extLst>
              <a:ext uri="{FF2B5EF4-FFF2-40B4-BE49-F238E27FC236}">
                <a16:creationId xmlns:a16="http://schemas.microsoft.com/office/drawing/2014/main" id="{0D5D7A29-4DF2-4227-93A0-70FCC87FB6D2}"/>
              </a:ext>
            </a:extLst>
          </p:cNvPr>
          <p:cNvSpPr/>
          <p:nvPr/>
        </p:nvSpPr>
        <p:spPr>
          <a:xfrm>
            <a:off x="7770295" y="2990271"/>
            <a:ext cx="1398670" cy="374571"/>
          </a:xfrm>
          <a:prstGeom prst="roundRect">
            <a:avLst/>
          </a:prstGeom>
          <a:ln>
            <a:solidFill>
              <a:srgbClr val="E6287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600" dirty="0"/>
              <a:t>Competitions</a:t>
            </a:r>
          </a:p>
        </p:txBody>
      </p:sp>
      <p:sp>
        <p:nvSpPr>
          <p:cNvPr id="18" name="Rectangle: Rounded Corners 17">
            <a:extLst>
              <a:ext uri="{FF2B5EF4-FFF2-40B4-BE49-F238E27FC236}">
                <a16:creationId xmlns:a16="http://schemas.microsoft.com/office/drawing/2014/main" id="{ECA76EBC-2D63-42C8-89EB-3E8C9EFC34EB}"/>
              </a:ext>
            </a:extLst>
          </p:cNvPr>
          <p:cNvSpPr/>
          <p:nvPr/>
        </p:nvSpPr>
        <p:spPr>
          <a:xfrm>
            <a:off x="5532244" y="2990270"/>
            <a:ext cx="1127513" cy="374571"/>
          </a:xfrm>
          <a:prstGeom prst="roundRect">
            <a:avLst/>
          </a:prstGeom>
          <a:ln>
            <a:solidFill>
              <a:srgbClr val="E6287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600" dirty="0"/>
              <a:t>Free gifts</a:t>
            </a:r>
          </a:p>
        </p:txBody>
      </p:sp>
      <p:sp>
        <p:nvSpPr>
          <p:cNvPr id="19" name="Rectangle: Rounded Corners 18">
            <a:extLst>
              <a:ext uri="{FF2B5EF4-FFF2-40B4-BE49-F238E27FC236}">
                <a16:creationId xmlns:a16="http://schemas.microsoft.com/office/drawing/2014/main" id="{B92FEADE-C3BC-40A2-9B63-9D0C3BAECDDC}"/>
              </a:ext>
            </a:extLst>
          </p:cNvPr>
          <p:cNvSpPr/>
          <p:nvPr/>
        </p:nvSpPr>
        <p:spPr>
          <a:xfrm>
            <a:off x="3255677" y="5269366"/>
            <a:ext cx="1127512" cy="646986"/>
          </a:xfrm>
          <a:prstGeom prst="roundRect">
            <a:avLst/>
          </a:prstGeom>
          <a:ln>
            <a:solidFill>
              <a:srgbClr val="E6287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600" dirty="0"/>
              <a:t>Online adverts</a:t>
            </a:r>
          </a:p>
        </p:txBody>
      </p:sp>
      <p:pic>
        <p:nvPicPr>
          <p:cNvPr id="5" name="Picture 4">
            <a:extLst>
              <a:ext uri="{FF2B5EF4-FFF2-40B4-BE49-F238E27FC236}">
                <a16:creationId xmlns:a16="http://schemas.microsoft.com/office/drawing/2014/main" id="{DA34113F-527F-4839-85A2-FEE6EA89259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810500" y="1816288"/>
            <a:ext cx="1318260" cy="1318260"/>
          </a:xfrm>
          <a:prstGeom prst="rect">
            <a:avLst/>
          </a:prstGeom>
        </p:spPr>
      </p:pic>
      <p:pic>
        <p:nvPicPr>
          <p:cNvPr id="12" name="Picture 11">
            <a:extLst>
              <a:ext uri="{FF2B5EF4-FFF2-40B4-BE49-F238E27FC236}">
                <a16:creationId xmlns:a16="http://schemas.microsoft.com/office/drawing/2014/main" id="{A379D900-D696-4416-B24C-08BEF6CFFD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139006" y="1722113"/>
            <a:ext cx="1913988" cy="1500129"/>
          </a:xfrm>
          <a:prstGeom prst="rect">
            <a:avLst/>
          </a:prstGeom>
        </p:spPr>
      </p:pic>
      <p:pic>
        <p:nvPicPr>
          <p:cNvPr id="15" name="Picture 14">
            <a:extLst>
              <a:ext uri="{FF2B5EF4-FFF2-40B4-BE49-F238E27FC236}">
                <a16:creationId xmlns:a16="http://schemas.microsoft.com/office/drawing/2014/main" id="{91ED47AB-E59F-4A39-9FC9-7AA338DB2A4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93331" y="2107608"/>
            <a:ext cx="1123331" cy="842499"/>
          </a:xfrm>
          <a:prstGeom prst="rect">
            <a:avLst/>
          </a:prstGeom>
        </p:spPr>
      </p:pic>
      <p:pic>
        <p:nvPicPr>
          <p:cNvPr id="20" name="Picture 19">
            <a:extLst>
              <a:ext uri="{FF2B5EF4-FFF2-40B4-BE49-F238E27FC236}">
                <a16:creationId xmlns:a16="http://schemas.microsoft.com/office/drawing/2014/main" id="{DCE55234-3391-401F-9E29-C3CD2AC52690}"/>
              </a:ext>
            </a:extLst>
          </p:cNvPr>
          <p:cNvPicPr>
            <a:picLocks noChangeAspect="1"/>
          </p:cNvPicPr>
          <p:nvPr/>
        </p:nvPicPr>
        <p:blipFill rotWithShape="1">
          <a:blip r:embed="rId7">
            <a:clrChange>
              <a:clrFrom>
                <a:srgbClr val="FFFFFF"/>
              </a:clrFrom>
              <a:clrTo>
                <a:srgbClr val="FFFFFF">
                  <a:alpha val="0"/>
                </a:srgbClr>
              </a:clrTo>
            </a:clrChange>
          </a:blip>
          <a:srcRect r="46074" b="52555"/>
          <a:stretch/>
        </p:blipFill>
        <p:spPr>
          <a:xfrm>
            <a:off x="7573210" y="3750153"/>
            <a:ext cx="1792841" cy="1577340"/>
          </a:xfrm>
          <a:prstGeom prst="rect">
            <a:avLst/>
          </a:prstGeom>
        </p:spPr>
      </p:pic>
      <p:pic>
        <p:nvPicPr>
          <p:cNvPr id="22" name="Picture 21">
            <a:extLst>
              <a:ext uri="{FF2B5EF4-FFF2-40B4-BE49-F238E27FC236}">
                <a16:creationId xmlns:a16="http://schemas.microsoft.com/office/drawing/2014/main" id="{293B8015-C9EC-460D-8E83-2C697C8A08BD}"/>
              </a:ext>
            </a:extLst>
          </p:cNvPr>
          <p:cNvPicPr>
            <a:picLocks noChangeAspect="1"/>
          </p:cNvPicPr>
          <p:nvPr/>
        </p:nvPicPr>
        <p:blipFill rotWithShape="1">
          <a:blip r:embed="rId8">
            <a:clrChange>
              <a:clrFrom>
                <a:srgbClr val="FFFFFF"/>
              </a:clrFrom>
              <a:clrTo>
                <a:srgbClr val="FFFFFF">
                  <a:alpha val="0"/>
                </a:srgbClr>
              </a:clrTo>
            </a:clrChange>
          </a:blip>
          <a:srcRect l="19254" t="27772" r="64069" b="30886"/>
          <a:stretch/>
        </p:blipFill>
        <p:spPr>
          <a:xfrm>
            <a:off x="3255678" y="4206162"/>
            <a:ext cx="1127511" cy="798538"/>
          </a:xfrm>
          <a:prstGeom prst="rect">
            <a:avLst/>
          </a:prstGeom>
        </p:spPr>
      </p:pic>
      <p:pic>
        <p:nvPicPr>
          <p:cNvPr id="24" name="Picture 23">
            <a:extLst>
              <a:ext uri="{FF2B5EF4-FFF2-40B4-BE49-F238E27FC236}">
                <a16:creationId xmlns:a16="http://schemas.microsoft.com/office/drawing/2014/main" id="{559B73AD-57AA-478A-83FD-51302E6A783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550175" y="3936321"/>
            <a:ext cx="1091648" cy="1091648"/>
          </a:xfrm>
          <a:prstGeom prst="rect">
            <a:avLst/>
          </a:prstGeom>
        </p:spPr>
      </p:pic>
      <p:sp>
        <p:nvSpPr>
          <p:cNvPr id="26" name="Rectangle: Rounded Corners 25">
            <a:extLst>
              <a:ext uri="{FF2B5EF4-FFF2-40B4-BE49-F238E27FC236}">
                <a16:creationId xmlns:a16="http://schemas.microsoft.com/office/drawing/2014/main" id="{1ED4F872-85DA-4893-8E20-A11E0E168910}"/>
              </a:ext>
            </a:extLst>
          </p:cNvPr>
          <p:cNvSpPr/>
          <p:nvPr/>
        </p:nvSpPr>
        <p:spPr>
          <a:xfrm>
            <a:off x="5532244" y="5242833"/>
            <a:ext cx="1127512" cy="374571"/>
          </a:xfrm>
          <a:prstGeom prst="roundRect">
            <a:avLst/>
          </a:prstGeom>
          <a:ln>
            <a:solidFill>
              <a:srgbClr val="E6287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600" dirty="0"/>
              <a:t>TV adverts</a:t>
            </a:r>
          </a:p>
        </p:txBody>
      </p:sp>
    </p:spTree>
    <p:extLst>
      <p:ext uri="{BB962C8B-B14F-4D97-AF65-F5344CB8AC3E}">
        <p14:creationId xmlns:p14="http://schemas.microsoft.com/office/powerpoint/2010/main" val="263874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7" grpId="0" animBg="1"/>
      <p:bldP spid="18" grpId="0" animBg="1"/>
      <p:bldP spid="19"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descr="2.png">
            <a:extLst>
              <a:ext uri="{FF2B5EF4-FFF2-40B4-BE49-F238E27FC236}">
                <a16:creationId xmlns:a16="http://schemas.microsoft.com/office/drawing/2014/main" id="{7462920D-78AD-4BD7-816D-E8F1F9538AE4}"/>
              </a:ext>
            </a:extLst>
          </p:cNvPr>
          <p:cNvPicPr>
            <a:picLocks noGrp="1" noChangeAspect="1"/>
          </p:cNvPicPr>
          <p:nvPr>
            <p:ph idx="1"/>
          </p:nvPr>
        </p:nvPicPr>
        <p:blipFill>
          <a:blip r:embed="rId5"/>
          <a:stretch>
            <a:fillRect/>
          </a:stretch>
        </p:blipFill>
        <p:spPr>
          <a:xfrm>
            <a:off x="0" y="1"/>
            <a:ext cx="12192000" cy="6858000"/>
          </a:xfrm>
        </p:spPr>
      </p:pic>
      <p:sp>
        <p:nvSpPr>
          <p:cNvPr id="2" name="Title 1"/>
          <p:cNvSpPr>
            <a:spLocks noGrp="1"/>
          </p:cNvSpPr>
          <p:nvPr>
            <p:ph type="title"/>
          </p:nvPr>
        </p:nvSpPr>
        <p:spPr>
          <a:xfrm>
            <a:off x="649011" y="219500"/>
            <a:ext cx="10460949" cy="678180"/>
          </a:xfrm>
        </p:spPr>
        <p:txBody>
          <a:bodyPr>
            <a:noAutofit/>
          </a:bodyPr>
          <a:lstStyle/>
          <a:p>
            <a:r>
              <a:rPr lang="en-US" sz="3600" dirty="0">
                <a:solidFill>
                  <a:srgbClr val="E6287F"/>
                </a:solidFill>
              </a:rPr>
              <a:t>Marketing a product: </a:t>
            </a:r>
            <a:r>
              <a:rPr lang="en-GB" sz="3600" dirty="0">
                <a:solidFill>
                  <a:srgbClr val="E6287F"/>
                </a:solidFill>
              </a:rPr>
              <a:t>Bring out the child in everyone</a:t>
            </a:r>
            <a:endParaRPr lang="en-US" sz="3600" dirty="0">
              <a:solidFill>
                <a:srgbClr val="E6287F"/>
              </a:solidFill>
            </a:endParaRPr>
          </a:p>
        </p:txBody>
      </p:sp>
      <p:sp>
        <p:nvSpPr>
          <p:cNvPr id="8" name="TextBox 7">
            <a:extLst>
              <a:ext uri="{FF2B5EF4-FFF2-40B4-BE49-F238E27FC236}">
                <a16:creationId xmlns:a16="http://schemas.microsoft.com/office/drawing/2014/main" id="{87CC58F1-577E-664F-40E0-2E9453B62B82}"/>
              </a:ext>
            </a:extLst>
          </p:cNvPr>
          <p:cNvSpPr txBox="1"/>
          <p:nvPr/>
        </p:nvSpPr>
        <p:spPr>
          <a:xfrm>
            <a:off x="649011" y="897680"/>
            <a:ext cx="10893978" cy="923330"/>
          </a:xfrm>
          <a:prstGeom prst="rect">
            <a:avLst/>
          </a:prstGeom>
          <a:noFill/>
        </p:spPr>
        <p:txBody>
          <a:bodyPr wrap="square" rtlCol="0">
            <a:spAutoFit/>
          </a:bodyPr>
          <a:lstStyle/>
          <a:p>
            <a:r>
              <a:rPr lang="en-GB" dirty="0"/>
              <a:t>In this impactful marketing campaign example, HARIBO uses humour to draw in their audience and position their brand as a product for all ages. The advert implies that although sweets are generally intended for children, HARIBOs are for everyone, thus increasing the size of their target audience.</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y2mate.is - New HARIBO Starmix advert 2014 - Boardroom (HD version)-qv64gSHZJl8-720p-1697201741">
            <a:hlinkClick r:id="" action="ppaction://media"/>
            <a:extLst>
              <a:ext uri="{FF2B5EF4-FFF2-40B4-BE49-F238E27FC236}">
                <a16:creationId xmlns:a16="http://schemas.microsoft.com/office/drawing/2014/main" id="{2E9E50D5-1D3B-4D33-824F-1A460BFBB0C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03231" y="1809287"/>
            <a:ext cx="7385538" cy="4154365"/>
          </a:xfrm>
          <a:prstGeom prst="rect">
            <a:avLst/>
          </a:prstGeom>
        </p:spPr>
      </p:pic>
    </p:spTree>
    <p:extLst>
      <p:ext uri="{BB962C8B-B14F-4D97-AF65-F5344CB8AC3E}">
        <p14:creationId xmlns:p14="http://schemas.microsoft.com/office/powerpoint/2010/main" val="145403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6" descr="2.png">
            <a:extLst>
              <a:ext uri="{FF2B5EF4-FFF2-40B4-BE49-F238E27FC236}">
                <a16:creationId xmlns:a16="http://schemas.microsoft.com/office/drawing/2014/main" id="{6354E56A-0ACC-42E7-A446-EBD7B10B0844}"/>
              </a:ext>
            </a:extLst>
          </p:cNvPr>
          <p:cNvPicPr>
            <a:picLocks noGrp="1" noChangeAspect="1"/>
          </p:cNvPicPr>
          <p:nvPr>
            <p:ph idx="1"/>
          </p:nvPr>
        </p:nvPicPr>
        <p:blipFill>
          <a:blip r:embed="rId3"/>
          <a:stretch>
            <a:fillRect/>
          </a:stretch>
        </p:blipFill>
        <p:spPr>
          <a:xfrm>
            <a:off x="0" y="1"/>
            <a:ext cx="12192000" cy="6858000"/>
          </a:xfrm>
        </p:spPr>
      </p:pic>
      <p:sp>
        <p:nvSpPr>
          <p:cNvPr id="2" name="Title 1"/>
          <p:cNvSpPr>
            <a:spLocks noGrp="1"/>
          </p:cNvSpPr>
          <p:nvPr>
            <p:ph type="title"/>
          </p:nvPr>
        </p:nvSpPr>
        <p:spPr>
          <a:xfrm>
            <a:off x="536896" y="191954"/>
            <a:ext cx="7022145" cy="678180"/>
          </a:xfrm>
        </p:spPr>
        <p:txBody>
          <a:bodyPr>
            <a:normAutofit fontScale="90000"/>
          </a:bodyPr>
          <a:lstStyle/>
          <a:p>
            <a:r>
              <a:rPr lang="en-US" dirty="0">
                <a:solidFill>
                  <a:srgbClr val="E6287F"/>
                </a:solidFill>
              </a:rPr>
              <a:t>Marketing a product: Got Milk?</a:t>
            </a:r>
          </a:p>
        </p:txBody>
      </p:sp>
      <p:sp>
        <p:nvSpPr>
          <p:cNvPr id="8" name="TextBox 7">
            <a:extLst>
              <a:ext uri="{FF2B5EF4-FFF2-40B4-BE49-F238E27FC236}">
                <a16:creationId xmlns:a16="http://schemas.microsoft.com/office/drawing/2014/main" id="{87CC58F1-577E-664F-40E0-2E9453B62B82}"/>
              </a:ext>
            </a:extLst>
          </p:cNvPr>
          <p:cNvSpPr txBox="1"/>
          <p:nvPr/>
        </p:nvSpPr>
        <p:spPr>
          <a:xfrm>
            <a:off x="474478" y="998128"/>
            <a:ext cx="11187441" cy="923330"/>
          </a:xfrm>
          <a:prstGeom prst="rect">
            <a:avLst/>
          </a:prstGeom>
          <a:noFill/>
        </p:spPr>
        <p:txBody>
          <a:bodyPr wrap="square" rtlCol="0">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The ‘Got Milk?’ advertising campaign was created in the 1990s and used by American milk processors and dairy farmers to promote their product. Famous celebrities were shown online, on posters and on T.V. with a ‘milk moustache’ an the slogan ‘Got Milk?’</a:t>
            </a:r>
          </a:p>
        </p:txBody>
      </p:sp>
      <p:pic>
        <p:nvPicPr>
          <p:cNvPr id="6148" name="Picture 4" descr="Why 'Got Milk?' Is One of the Greatest Ad Campaigns of All Time | Saveur">
            <a:extLst>
              <a:ext uri="{FF2B5EF4-FFF2-40B4-BE49-F238E27FC236}">
                <a16:creationId xmlns:a16="http://schemas.microsoft.com/office/drawing/2014/main" id="{4ED5AFFF-2A67-42AF-AC33-C6980B37D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416" y="1968274"/>
            <a:ext cx="2863973" cy="389159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ritney's Iconic &quot;Got Milk&quot; ads - The Britney Spears Community -  BreatheHeavy | Exhale">
            <a:extLst>
              <a:ext uri="{FF2B5EF4-FFF2-40B4-BE49-F238E27FC236}">
                <a16:creationId xmlns:a16="http://schemas.microsoft.com/office/drawing/2014/main" id="{0AB02B9B-03D5-4AB0-848B-702F96C747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93" r="2822"/>
          <a:stretch/>
        </p:blipFill>
        <p:spPr bwMode="auto">
          <a:xfrm>
            <a:off x="9015845" y="1962871"/>
            <a:ext cx="2646075" cy="389700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ustin Powers Got Milk Advertisement">
            <a:extLst>
              <a:ext uri="{FF2B5EF4-FFF2-40B4-BE49-F238E27FC236}">
                <a16:creationId xmlns:a16="http://schemas.microsoft.com/office/drawing/2014/main" id="{7F773C01-A2AA-4683-B7BB-5F6C427384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0833" y="1965572"/>
            <a:ext cx="2911895" cy="389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016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descr="2.png">
            <a:extLst>
              <a:ext uri="{FF2B5EF4-FFF2-40B4-BE49-F238E27FC236}">
                <a16:creationId xmlns:a16="http://schemas.microsoft.com/office/drawing/2014/main" id="{CEA717AE-0A78-4831-B2DF-437780E7D448}"/>
              </a:ext>
            </a:extLst>
          </p:cNvPr>
          <p:cNvPicPr>
            <a:picLocks noGrp="1" noChangeAspect="1"/>
          </p:cNvPicPr>
          <p:nvPr>
            <p:ph idx="1"/>
          </p:nvPr>
        </p:nvPicPr>
        <p:blipFill>
          <a:blip r:embed="rId5"/>
          <a:stretch>
            <a:fillRect/>
          </a:stretch>
        </p:blipFill>
        <p:spPr>
          <a:xfrm>
            <a:off x="0" y="1"/>
            <a:ext cx="12192000" cy="6858000"/>
          </a:xfrm>
        </p:spPr>
      </p:pic>
      <p:sp>
        <p:nvSpPr>
          <p:cNvPr id="2" name="Title 1"/>
          <p:cNvSpPr>
            <a:spLocks noGrp="1"/>
          </p:cNvSpPr>
          <p:nvPr>
            <p:ph type="title"/>
          </p:nvPr>
        </p:nvSpPr>
        <p:spPr>
          <a:xfrm>
            <a:off x="392116" y="191954"/>
            <a:ext cx="7022145" cy="678180"/>
          </a:xfrm>
        </p:spPr>
        <p:txBody>
          <a:bodyPr>
            <a:normAutofit fontScale="90000"/>
          </a:bodyPr>
          <a:lstStyle/>
          <a:p>
            <a:r>
              <a:rPr lang="en-US" dirty="0">
                <a:solidFill>
                  <a:srgbClr val="E6287F"/>
                </a:solidFill>
              </a:rPr>
              <a:t>Marketing a product: Just Do It</a:t>
            </a:r>
          </a:p>
        </p:txBody>
      </p:sp>
      <p:sp>
        <p:nvSpPr>
          <p:cNvPr id="8" name="TextBox 7">
            <a:extLst>
              <a:ext uri="{FF2B5EF4-FFF2-40B4-BE49-F238E27FC236}">
                <a16:creationId xmlns:a16="http://schemas.microsoft.com/office/drawing/2014/main" id="{87CC58F1-577E-664F-40E0-2E9453B62B82}"/>
              </a:ext>
            </a:extLst>
          </p:cNvPr>
          <p:cNvSpPr txBox="1"/>
          <p:nvPr/>
        </p:nvSpPr>
        <p:spPr>
          <a:xfrm>
            <a:off x="329698" y="867941"/>
            <a:ext cx="11470185" cy="923330"/>
          </a:xfrm>
          <a:prstGeom prst="rect">
            <a:avLst/>
          </a:prstGeom>
          <a:noFill/>
        </p:spPr>
        <p:txBody>
          <a:bodyPr wrap="square" rtlCol="0">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The ‘Just Do It’ advertising campaign was created by Nike in the 1980s and used footage of real people, using their products. </a:t>
            </a:r>
            <a:r>
              <a:rPr lang="en-GB" dirty="0"/>
              <a:t>After the campaign went live, thousands of people submitted personal stories about times when they decided to take the leap and “just do it”.</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y2mate.is - Первый ролик Nike Just do it, 1988-VqtHlC32U2Q-360p-1692179601">
            <a:hlinkClick r:id="" action="ppaction://media"/>
            <a:extLst>
              <a:ext uri="{FF2B5EF4-FFF2-40B4-BE49-F238E27FC236}">
                <a16:creationId xmlns:a16="http://schemas.microsoft.com/office/drawing/2014/main" id="{77E2AA80-6054-4C2A-A68D-41B5BC3D07D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90120" y="1845350"/>
            <a:ext cx="6149340" cy="4099560"/>
          </a:xfrm>
          <a:prstGeom prst="rect">
            <a:avLst/>
          </a:prstGeom>
        </p:spPr>
      </p:pic>
    </p:spTree>
    <p:extLst>
      <p:ext uri="{BB962C8B-B14F-4D97-AF65-F5344CB8AC3E}">
        <p14:creationId xmlns:p14="http://schemas.microsoft.com/office/powerpoint/2010/main" val="233968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descr="2.png">
            <a:extLst>
              <a:ext uri="{FF2B5EF4-FFF2-40B4-BE49-F238E27FC236}">
                <a16:creationId xmlns:a16="http://schemas.microsoft.com/office/drawing/2014/main" id="{A1171D0D-9BF4-46F5-99A2-2BE298ECEFBB}"/>
              </a:ext>
            </a:extLst>
          </p:cNvPr>
          <p:cNvPicPr>
            <a:picLocks noGrp="1" noChangeAspect="1"/>
          </p:cNvPicPr>
          <p:nvPr>
            <p:ph idx="1"/>
          </p:nvPr>
        </p:nvPicPr>
        <p:blipFill>
          <a:blip r:embed="rId3"/>
          <a:stretch>
            <a:fillRect/>
          </a:stretch>
        </p:blipFill>
        <p:spPr>
          <a:xfrm>
            <a:off x="0" y="1"/>
            <a:ext cx="12192000" cy="6858000"/>
          </a:xfrm>
        </p:spPr>
      </p:pic>
      <p:sp>
        <p:nvSpPr>
          <p:cNvPr id="2" name="Title 1"/>
          <p:cNvSpPr>
            <a:spLocks noGrp="1"/>
          </p:cNvSpPr>
          <p:nvPr>
            <p:ph type="title"/>
          </p:nvPr>
        </p:nvSpPr>
        <p:spPr>
          <a:xfrm>
            <a:off x="592298" y="159975"/>
            <a:ext cx="7700325" cy="678180"/>
          </a:xfrm>
        </p:spPr>
        <p:txBody>
          <a:bodyPr>
            <a:normAutofit fontScale="90000"/>
          </a:bodyPr>
          <a:lstStyle/>
          <a:p>
            <a:r>
              <a:rPr lang="en-US" dirty="0">
                <a:solidFill>
                  <a:srgbClr val="E6287F"/>
                </a:solidFill>
              </a:rPr>
              <a:t>Marketing a product: Go Pro Awards</a:t>
            </a:r>
          </a:p>
        </p:txBody>
      </p:sp>
      <p:sp>
        <p:nvSpPr>
          <p:cNvPr id="8" name="TextBox 7">
            <a:extLst>
              <a:ext uri="{FF2B5EF4-FFF2-40B4-BE49-F238E27FC236}">
                <a16:creationId xmlns:a16="http://schemas.microsoft.com/office/drawing/2014/main" id="{87CC58F1-577E-664F-40E0-2E9453B62B82}"/>
              </a:ext>
            </a:extLst>
          </p:cNvPr>
          <p:cNvSpPr txBox="1"/>
          <p:nvPr/>
        </p:nvSpPr>
        <p:spPr>
          <a:xfrm>
            <a:off x="582917" y="980614"/>
            <a:ext cx="11026163" cy="923330"/>
          </a:xfrm>
          <a:prstGeom prst="rect">
            <a:avLst/>
          </a:prstGeom>
          <a:noFill/>
        </p:spPr>
        <p:txBody>
          <a:bodyPr wrap="square" rtlCol="0">
            <a:spAutoFit/>
          </a:bodyPr>
          <a:lstStyle/>
          <a:p>
            <a:r>
              <a:rPr lang="en-GB" dirty="0"/>
              <a:t>This campaign asked content creators to submit their best GoPro videos, clips, and photos to have a chance at getting featured and paid. The campaign offers several opportunities to win, which encourages people to purchase and use their products.</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C162629-642F-41D8-AA87-0D823346C15E}"/>
              </a:ext>
            </a:extLst>
          </p:cNvPr>
          <p:cNvPicPr>
            <a:picLocks noChangeAspect="1"/>
          </p:cNvPicPr>
          <p:nvPr/>
        </p:nvPicPr>
        <p:blipFill>
          <a:blip r:embed="rId4">
            <a:clrChange>
              <a:clrFrom>
                <a:srgbClr val="E7E9EA"/>
              </a:clrFrom>
              <a:clrTo>
                <a:srgbClr val="E7E9EA">
                  <a:alpha val="0"/>
                </a:srgbClr>
              </a:clrTo>
            </a:clrChange>
          </a:blip>
          <a:stretch>
            <a:fillRect/>
          </a:stretch>
        </p:blipFill>
        <p:spPr>
          <a:xfrm>
            <a:off x="323847" y="1903944"/>
            <a:ext cx="11544301" cy="4068162"/>
          </a:xfrm>
          <a:prstGeom prst="rect">
            <a:avLst/>
          </a:prstGeom>
        </p:spPr>
      </p:pic>
    </p:spTree>
    <p:extLst>
      <p:ext uri="{BB962C8B-B14F-4D97-AF65-F5344CB8AC3E}">
        <p14:creationId xmlns:p14="http://schemas.microsoft.com/office/powerpoint/2010/main" val="2456316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descr="2.png">
            <a:extLst>
              <a:ext uri="{FF2B5EF4-FFF2-40B4-BE49-F238E27FC236}">
                <a16:creationId xmlns:a16="http://schemas.microsoft.com/office/drawing/2014/main" id="{D0D1A624-5A2E-4168-A132-19786F42F5CA}"/>
              </a:ext>
            </a:extLst>
          </p:cNvPr>
          <p:cNvPicPr>
            <a:picLocks noGrp="1" noChangeAspect="1"/>
          </p:cNvPicPr>
          <p:nvPr>
            <p:ph idx="1"/>
          </p:nvPr>
        </p:nvPicPr>
        <p:blipFill>
          <a:blip r:embed="rId3"/>
          <a:stretch>
            <a:fillRect/>
          </a:stretch>
        </p:blipFill>
        <p:spPr>
          <a:xfrm>
            <a:off x="0" y="1"/>
            <a:ext cx="12192000" cy="6858000"/>
          </a:xfrm>
        </p:spPr>
      </p:pic>
      <p:sp>
        <p:nvSpPr>
          <p:cNvPr id="2" name="Title 1"/>
          <p:cNvSpPr>
            <a:spLocks noGrp="1"/>
          </p:cNvSpPr>
          <p:nvPr>
            <p:ph type="title"/>
          </p:nvPr>
        </p:nvSpPr>
        <p:spPr>
          <a:xfrm>
            <a:off x="480060" y="183230"/>
            <a:ext cx="9559290" cy="1325563"/>
          </a:xfrm>
        </p:spPr>
        <p:txBody>
          <a:bodyPr/>
          <a:lstStyle/>
          <a:p>
            <a:r>
              <a:rPr lang="en-US" dirty="0">
                <a:solidFill>
                  <a:srgbClr val="E6287F"/>
                </a:solidFill>
              </a:rPr>
              <a:t>Marketing Strategy</a:t>
            </a:r>
          </a:p>
        </p:txBody>
      </p:sp>
      <p:sp>
        <p:nvSpPr>
          <p:cNvPr id="8" name="TextBox 7">
            <a:extLst>
              <a:ext uri="{FF2B5EF4-FFF2-40B4-BE49-F238E27FC236}">
                <a16:creationId xmlns:a16="http://schemas.microsoft.com/office/drawing/2014/main" id="{87CC58F1-577E-664F-40E0-2E9453B62B82}"/>
              </a:ext>
            </a:extLst>
          </p:cNvPr>
          <p:cNvSpPr txBox="1"/>
          <p:nvPr/>
        </p:nvSpPr>
        <p:spPr>
          <a:xfrm>
            <a:off x="518160" y="1652188"/>
            <a:ext cx="11155680" cy="3416320"/>
          </a:xfrm>
          <a:prstGeom prst="rect">
            <a:avLst/>
          </a:prstGeom>
          <a:noFill/>
        </p:spPr>
        <p:txBody>
          <a:bodyPr wrap="square" rtlCol="0">
            <a:spAutoFit/>
          </a:bodyPr>
          <a:lstStyle/>
          <a:p>
            <a:r>
              <a:rPr lang="en-GB" sz="2400" b="1" dirty="0">
                <a:latin typeface="Calibri" panose="020F0502020204030204" pitchFamily="34" charset="0"/>
                <a:ea typeface="Calibri" panose="020F0502020204030204" pitchFamily="34" charset="0"/>
                <a:cs typeface="Times New Roman" panose="02020603050405020304" pitchFamily="18" charset="0"/>
              </a:rPr>
              <a:t>Think about how you could market your product (15 mins).</a:t>
            </a:r>
          </a:p>
          <a:p>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400" b="1" dirty="0">
                <a:solidFill>
                  <a:srgbClr val="E6287F"/>
                </a:solidFill>
                <a:latin typeface="Calibri" panose="020F0502020204030204" pitchFamily="34" charset="0"/>
                <a:ea typeface="Calibri" panose="020F0502020204030204" pitchFamily="34" charset="0"/>
                <a:cs typeface="Times New Roman" panose="02020603050405020304" pitchFamily="18" charset="0"/>
              </a:rPr>
              <a:t>Discuss</a:t>
            </a:r>
            <a:r>
              <a:rPr lang="en-GB" sz="2400" dirty="0">
                <a:latin typeface="Calibri" panose="020F0502020204030204" pitchFamily="34" charset="0"/>
                <a:ea typeface="Calibri" panose="020F0502020204030204" pitchFamily="34" charset="0"/>
                <a:cs typeface="Times New Roman" panose="02020603050405020304" pitchFamily="18" charset="0"/>
              </a:rPr>
              <a:t> this with your group and </a:t>
            </a:r>
            <a:r>
              <a:rPr lang="en-GB" sz="2400" b="1" dirty="0">
                <a:solidFill>
                  <a:srgbClr val="E6287F"/>
                </a:solidFill>
                <a:latin typeface="Calibri" panose="020F0502020204030204" pitchFamily="34" charset="0"/>
                <a:ea typeface="Calibri" panose="020F0502020204030204" pitchFamily="34" charset="0"/>
                <a:cs typeface="Times New Roman" panose="02020603050405020304" pitchFamily="18" charset="0"/>
              </a:rPr>
              <a:t>write down </a:t>
            </a:r>
            <a:r>
              <a:rPr lang="en-GB" sz="2400" dirty="0">
                <a:latin typeface="Calibri" panose="020F0502020204030204" pitchFamily="34" charset="0"/>
                <a:ea typeface="Calibri" panose="020F0502020204030204" pitchFamily="34" charset="0"/>
                <a:cs typeface="Times New Roman" panose="02020603050405020304" pitchFamily="18" charset="0"/>
              </a:rPr>
              <a:t>your ideas in your booklet or on flip chart paper.</a:t>
            </a:r>
          </a:p>
          <a:p>
            <a:pPr marL="342900" indent="-342900">
              <a:buFont typeface="Arial" panose="020B0604020202020204" pitchFamily="34" charset="0"/>
              <a:buChar char="•"/>
            </a:pPr>
            <a:endParaRPr lang="en-GB" sz="2400" dirty="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400" dirty="0">
                <a:latin typeface="Calibri" panose="020F0502020204030204" pitchFamily="34" charset="0"/>
                <a:cs typeface="Times New Roman" panose="02020603050405020304" pitchFamily="18" charset="0"/>
              </a:rPr>
              <a:t>Be as </a:t>
            </a:r>
            <a:r>
              <a:rPr lang="en-GB" sz="2400" b="1" dirty="0">
                <a:solidFill>
                  <a:srgbClr val="E6287F"/>
                </a:solidFill>
                <a:latin typeface="Calibri" panose="020F0502020204030204" pitchFamily="34" charset="0"/>
                <a:cs typeface="Times New Roman" panose="02020603050405020304" pitchFamily="18" charset="0"/>
              </a:rPr>
              <a:t>imaginative</a:t>
            </a:r>
            <a:r>
              <a:rPr lang="en-GB" sz="2400" dirty="0">
                <a:latin typeface="Calibri" panose="020F0502020204030204" pitchFamily="34" charset="0"/>
                <a:cs typeface="Times New Roman" panose="02020603050405020304" pitchFamily="18" charset="0"/>
              </a:rPr>
              <a:t> as you like!</a:t>
            </a:r>
          </a:p>
          <a:p>
            <a:pPr marL="342900" indent="-342900">
              <a:buFont typeface="Arial" panose="020B0604020202020204" pitchFamily="34" charset="0"/>
              <a:buChar char="•"/>
            </a:pPr>
            <a:endParaRPr lang="en-GB" sz="2400" dirty="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400" dirty="0">
                <a:latin typeface="Calibri" panose="020F0502020204030204" pitchFamily="34" charset="0"/>
                <a:cs typeface="Times New Roman" panose="02020603050405020304" pitchFamily="18" charset="0"/>
              </a:rPr>
              <a:t>Make sure that it is clear </a:t>
            </a:r>
            <a:r>
              <a:rPr lang="en-GB" sz="2400" b="1" dirty="0">
                <a:solidFill>
                  <a:srgbClr val="E6287F"/>
                </a:solidFill>
                <a:latin typeface="Calibri" panose="020F0502020204030204" pitchFamily="34" charset="0"/>
                <a:cs typeface="Times New Roman" panose="02020603050405020304" pitchFamily="18" charset="0"/>
              </a:rPr>
              <a:t>why</a:t>
            </a:r>
            <a:r>
              <a:rPr lang="en-GB" sz="2400" dirty="0">
                <a:latin typeface="Calibri" panose="020F0502020204030204" pitchFamily="34" charset="0"/>
                <a:cs typeface="Times New Roman" panose="02020603050405020304" pitchFamily="18" charset="0"/>
              </a:rPr>
              <a:t> you are marketing your product in this way, e.g. putting posters in schools because the target audience is school children.</a:t>
            </a:r>
            <a:endParaRPr lang="en-US" dirty="0"/>
          </a:p>
        </p:txBody>
      </p:sp>
    </p:spTree>
    <p:extLst>
      <p:ext uri="{BB962C8B-B14F-4D97-AF65-F5344CB8AC3E}">
        <p14:creationId xmlns:p14="http://schemas.microsoft.com/office/powerpoint/2010/main" val="813450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6" descr="2.png">
            <a:extLst>
              <a:ext uri="{FF2B5EF4-FFF2-40B4-BE49-F238E27FC236}">
                <a16:creationId xmlns:a16="http://schemas.microsoft.com/office/drawing/2014/main" id="{36CF9F44-66CD-4A86-ABAC-50DE809555E5}"/>
              </a:ext>
            </a:extLst>
          </p:cNvPr>
          <p:cNvPicPr>
            <a:picLocks noGrp="1" noChangeAspect="1"/>
          </p:cNvPicPr>
          <p:nvPr>
            <p:ph idx="1"/>
          </p:nvPr>
        </p:nvPicPr>
        <p:blipFill>
          <a:blip r:embed="rId3"/>
          <a:stretch>
            <a:fillRect/>
          </a:stretch>
        </p:blipFill>
        <p:spPr>
          <a:xfrm>
            <a:off x="0" y="1"/>
            <a:ext cx="12192000" cy="6858000"/>
          </a:xfrm>
        </p:spPr>
      </p:pic>
      <p:sp>
        <p:nvSpPr>
          <p:cNvPr id="2" name="Title 1"/>
          <p:cNvSpPr>
            <a:spLocks noGrp="1"/>
          </p:cNvSpPr>
          <p:nvPr>
            <p:ph type="title"/>
          </p:nvPr>
        </p:nvSpPr>
        <p:spPr>
          <a:xfrm>
            <a:off x="583503" y="201028"/>
            <a:ext cx="4427105" cy="678180"/>
          </a:xfrm>
        </p:spPr>
        <p:txBody>
          <a:bodyPr>
            <a:normAutofit fontScale="90000"/>
          </a:bodyPr>
          <a:lstStyle/>
          <a:p>
            <a:r>
              <a:rPr lang="en-US" dirty="0">
                <a:solidFill>
                  <a:srgbClr val="E6287F"/>
                </a:solidFill>
              </a:rPr>
              <a:t>Logos</a:t>
            </a:r>
          </a:p>
        </p:txBody>
      </p:sp>
      <p:sp>
        <p:nvSpPr>
          <p:cNvPr id="8" name="TextBox 7">
            <a:extLst>
              <a:ext uri="{FF2B5EF4-FFF2-40B4-BE49-F238E27FC236}">
                <a16:creationId xmlns:a16="http://schemas.microsoft.com/office/drawing/2014/main" id="{87CC58F1-577E-664F-40E0-2E9453B62B82}"/>
              </a:ext>
            </a:extLst>
          </p:cNvPr>
          <p:cNvSpPr txBox="1"/>
          <p:nvPr/>
        </p:nvSpPr>
        <p:spPr>
          <a:xfrm>
            <a:off x="583503" y="1013592"/>
            <a:ext cx="11024994" cy="707886"/>
          </a:xfrm>
          <a:prstGeom prst="rect">
            <a:avLst/>
          </a:prstGeom>
          <a:noFill/>
        </p:spPr>
        <p:txBody>
          <a:bodyPr wrap="square" rtlCol="0">
            <a:spAutoFit/>
          </a:bodyPr>
          <a:lstStyle/>
          <a:p>
            <a:r>
              <a:rPr lang="en-GB" sz="2000" b="1" dirty="0">
                <a:solidFill>
                  <a:srgbClr val="E6287F"/>
                </a:solidFill>
                <a:latin typeface="Calibri" panose="020F0502020204030204" pitchFamily="34" charset="0"/>
                <a:ea typeface="Calibri" panose="020F0502020204030204" pitchFamily="34" charset="0"/>
                <a:cs typeface="Times New Roman" panose="02020603050405020304" pitchFamily="18" charset="0"/>
              </a:rPr>
              <a:t>Debate </a:t>
            </a:r>
            <a:r>
              <a:rPr lang="en-GB" sz="2000" dirty="0">
                <a:latin typeface="Calibri" panose="020F0502020204030204" pitchFamily="34" charset="0"/>
                <a:ea typeface="Calibri" panose="020F0502020204030204" pitchFamily="34" charset="0"/>
                <a:cs typeface="Times New Roman" panose="02020603050405020304" pitchFamily="18" charset="0"/>
              </a:rPr>
              <a:t>with your group: what makes a logo effective? Use the famous logos pictured below to help you (3 mins).</a:t>
            </a:r>
          </a:p>
        </p:txBody>
      </p:sp>
      <p:pic>
        <p:nvPicPr>
          <p:cNvPr id="2056" name="Picture 8" descr="These are the most popular sonic logos of 2021 | brandknewmag:Actionable  Intelligence on Advertising,Marketing,Branding">
            <a:extLst>
              <a:ext uri="{FF2B5EF4-FFF2-40B4-BE49-F238E27FC236}">
                <a16:creationId xmlns:a16="http://schemas.microsoft.com/office/drawing/2014/main" id="{D120A809-50EF-4B0A-BC1C-7E23EB35A2C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1758" y="1612143"/>
            <a:ext cx="7388484" cy="41816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5BF280D-C6B9-43D7-A72B-68549C835FE4}"/>
              </a:ext>
            </a:extLst>
          </p:cNvPr>
          <p:cNvSpPr txBox="1"/>
          <p:nvPr/>
        </p:nvSpPr>
        <p:spPr>
          <a:xfrm>
            <a:off x="383946" y="2735600"/>
            <a:ext cx="1131885" cy="1675924"/>
          </a:xfrm>
          <a:prstGeom prst="roundRect">
            <a:avLst/>
          </a:prstGeom>
          <a:ln>
            <a:solidFill>
              <a:srgbClr val="E628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t>Relevant to the product or company name</a:t>
            </a:r>
          </a:p>
        </p:txBody>
      </p:sp>
      <p:sp>
        <p:nvSpPr>
          <p:cNvPr id="9" name="Rectangle: Rounded Corners 8">
            <a:extLst>
              <a:ext uri="{FF2B5EF4-FFF2-40B4-BE49-F238E27FC236}">
                <a16:creationId xmlns:a16="http://schemas.microsoft.com/office/drawing/2014/main" id="{846D1C74-5CEA-44B6-82C1-0ACBADA4998D}"/>
              </a:ext>
            </a:extLst>
          </p:cNvPr>
          <p:cNvSpPr/>
          <p:nvPr/>
        </p:nvSpPr>
        <p:spPr>
          <a:xfrm>
            <a:off x="1085942" y="1855862"/>
            <a:ext cx="1059865" cy="646986"/>
          </a:xfrm>
          <a:prstGeom prst="roundRect">
            <a:avLst/>
          </a:prstGeom>
          <a:ln>
            <a:solidFill>
              <a:srgbClr val="E6287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600" dirty="0"/>
              <a:t>Simple design</a:t>
            </a:r>
          </a:p>
        </p:txBody>
      </p:sp>
      <p:sp>
        <p:nvSpPr>
          <p:cNvPr id="10" name="Rectangle: Rounded Corners 9">
            <a:extLst>
              <a:ext uri="{FF2B5EF4-FFF2-40B4-BE49-F238E27FC236}">
                <a16:creationId xmlns:a16="http://schemas.microsoft.com/office/drawing/2014/main" id="{B5078F1C-4E01-4146-BEB1-DED88B77654D}"/>
              </a:ext>
            </a:extLst>
          </p:cNvPr>
          <p:cNvSpPr/>
          <p:nvPr/>
        </p:nvSpPr>
        <p:spPr>
          <a:xfrm>
            <a:off x="10476308" y="1948868"/>
            <a:ext cx="1229112" cy="374571"/>
          </a:xfrm>
          <a:prstGeom prst="roundRect">
            <a:avLst/>
          </a:prstGeom>
          <a:solidFill>
            <a:schemeClr val="bg1"/>
          </a:solidFill>
          <a:ln w="12700">
            <a:solidFill>
              <a:srgbClr val="E6287F"/>
            </a:solidFill>
          </a:ln>
        </p:spPr>
        <p:txBody>
          <a:bodyPr wrap="square">
            <a:spAutoFit/>
          </a:bodyPr>
          <a:lstStyle/>
          <a:p>
            <a:pPr algn="ctr"/>
            <a:r>
              <a:rPr lang="en-GB" sz="1600" dirty="0"/>
              <a:t>Memorable</a:t>
            </a:r>
          </a:p>
        </p:txBody>
      </p:sp>
      <p:sp>
        <p:nvSpPr>
          <p:cNvPr id="17" name="Rectangle: Rounded Corners 16">
            <a:extLst>
              <a:ext uri="{FF2B5EF4-FFF2-40B4-BE49-F238E27FC236}">
                <a16:creationId xmlns:a16="http://schemas.microsoft.com/office/drawing/2014/main" id="{0D5D7A29-4DF2-4227-93A0-70FCC87FB6D2}"/>
              </a:ext>
            </a:extLst>
          </p:cNvPr>
          <p:cNvSpPr/>
          <p:nvPr/>
        </p:nvSpPr>
        <p:spPr>
          <a:xfrm>
            <a:off x="10017467" y="2735069"/>
            <a:ext cx="1076385" cy="919401"/>
          </a:xfrm>
          <a:prstGeom prst="roundRect">
            <a:avLst/>
          </a:prstGeom>
          <a:ln>
            <a:solidFill>
              <a:srgbClr val="E6287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600" dirty="0"/>
              <a:t>Uses block colours</a:t>
            </a:r>
          </a:p>
        </p:txBody>
      </p:sp>
      <p:sp>
        <p:nvSpPr>
          <p:cNvPr id="18" name="Rectangle: Rounded Corners 17">
            <a:extLst>
              <a:ext uri="{FF2B5EF4-FFF2-40B4-BE49-F238E27FC236}">
                <a16:creationId xmlns:a16="http://schemas.microsoft.com/office/drawing/2014/main" id="{ECA76EBC-2D63-42C8-89EB-3E8C9EFC34EB}"/>
              </a:ext>
            </a:extLst>
          </p:cNvPr>
          <p:cNvSpPr/>
          <p:nvPr/>
        </p:nvSpPr>
        <p:spPr>
          <a:xfrm>
            <a:off x="10391563" y="4208360"/>
            <a:ext cx="1127513" cy="919401"/>
          </a:xfrm>
          <a:prstGeom prst="roundRect">
            <a:avLst/>
          </a:prstGeom>
          <a:ln>
            <a:solidFill>
              <a:srgbClr val="E6287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600" dirty="0"/>
              <a:t>Uses limited colours</a:t>
            </a:r>
          </a:p>
        </p:txBody>
      </p:sp>
      <p:sp>
        <p:nvSpPr>
          <p:cNvPr id="19" name="Rectangle: Rounded Corners 18">
            <a:extLst>
              <a:ext uri="{FF2B5EF4-FFF2-40B4-BE49-F238E27FC236}">
                <a16:creationId xmlns:a16="http://schemas.microsoft.com/office/drawing/2014/main" id="{B92FEADE-C3BC-40A2-9B63-9D0C3BAECDDC}"/>
              </a:ext>
            </a:extLst>
          </p:cNvPr>
          <p:cNvSpPr/>
          <p:nvPr/>
        </p:nvSpPr>
        <p:spPr>
          <a:xfrm>
            <a:off x="1052119" y="4676822"/>
            <a:ext cx="1127512" cy="919401"/>
          </a:xfrm>
          <a:prstGeom prst="roundRect">
            <a:avLst/>
          </a:prstGeom>
          <a:ln>
            <a:solidFill>
              <a:srgbClr val="E6287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600" dirty="0"/>
              <a:t>Includes company name</a:t>
            </a:r>
          </a:p>
        </p:txBody>
      </p:sp>
    </p:spTree>
    <p:extLst>
      <p:ext uri="{BB962C8B-B14F-4D97-AF65-F5344CB8AC3E}">
        <p14:creationId xmlns:p14="http://schemas.microsoft.com/office/powerpoint/2010/main" val="85244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6" descr="2.png">
            <a:extLst>
              <a:ext uri="{FF2B5EF4-FFF2-40B4-BE49-F238E27FC236}">
                <a16:creationId xmlns:a16="http://schemas.microsoft.com/office/drawing/2014/main" id="{92571F9F-4FCE-499C-AA61-37B384014095}"/>
              </a:ext>
            </a:extLst>
          </p:cNvPr>
          <p:cNvPicPr>
            <a:picLocks noGrp="1" noChangeAspect="1"/>
          </p:cNvPicPr>
          <p:nvPr>
            <p:ph idx="1"/>
          </p:nvPr>
        </p:nvPicPr>
        <p:blipFill>
          <a:blip r:embed="rId3"/>
          <a:stretch>
            <a:fillRect/>
          </a:stretch>
        </p:blipFill>
        <p:spPr>
          <a:xfrm>
            <a:off x="0" y="1"/>
            <a:ext cx="12192000" cy="6858000"/>
          </a:xfrm>
        </p:spPr>
      </p:pic>
      <p:sp>
        <p:nvSpPr>
          <p:cNvPr id="2" name="Title 1"/>
          <p:cNvSpPr>
            <a:spLocks noGrp="1"/>
          </p:cNvSpPr>
          <p:nvPr>
            <p:ph type="title"/>
          </p:nvPr>
        </p:nvSpPr>
        <p:spPr>
          <a:xfrm>
            <a:off x="487298" y="168300"/>
            <a:ext cx="4427105" cy="678180"/>
          </a:xfrm>
        </p:spPr>
        <p:txBody>
          <a:bodyPr>
            <a:normAutofit fontScale="90000"/>
          </a:bodyPr>
          <a:lstStyle/>
          <a:p>
            <a:r>
              <a:rPr lang="en-US" dirty="0">
                <a:solidFill>
                  <a:srgbClr val="E6287F"/>
                </a:solidFill>
              </a:rPr>
              <a:t>Slogans</a:t>
            </a:r>
          </a:p>
        </p:txBody>
      </p:sp>
      <p:sp>
        <p:nvSpPr>
          <p:cNvPr id="8" name="TextBox 7">
            <a:extLst>
              <a:ext uri="{FF2B5EF4-FFF2-40B4-BE49-F238E27FC236}">
                <a16:creationId xmlns:a16="http://schemas.microsoft.com/office/drawing/2014/main" id="{87CC58F1-577E-664F-40E0-2E9453B62B82}"/>
              </a:ext>
            </a:extLst>
          </p:cNvPr>
          <p:cNvSpPr txBox="1"/>
          <p:nvPr/>
        </p:nvSpPr>
        <p:spPr>
          <a:xfrm>
            <a:off x="465393" y="1050517"/>
            <a:ext cx="11261214" cy="707886"/>
          </a:xfrm>
          <a:prstGeom prst="rect">
            <a:avLst/>
          </a:prstGeom>
          <a:noFill/>
        </p:spPr>
        <p:txBody>
          <a:bodyPr wrap="square" rtlCol="0">
            <a:spAutoFit/>
          </a:bodyPr>
          <a:lstStyle/>
          <a:p>
            <a:r>
              <a:rPr lang="en-GB" sz="2000" b="1" dirty="0">
                <a:solidFill>
                  <a:srgbClr val="E6287F"/>
                </a:solidFill>
                <a:latin typeface="Calibri" panose="020F0502020204030204" pitchFamily="34" charset="0"/>
                <a:ea typeface="Calibri" panose="020F0502020204030204" pitchFamily="34" charset="0"/>
                <a:cs typeface="Times New Roman" panose="02020603050405020304" pitchFamily="18" charset="0"/>
              </a:rPr>
              <a:t>Debate </a:t>
            </a:r>
            <a:r>
              <a:rPr lang="en-GB" sz="2000" dirty="0">
                <a:latin typeface="Calibri" panose="020F0502020204030204" pitchFamily="34" charset="0"/>
                <a:ea typeface="Calibri" panose="020F0502020204030204" pitchFamily="34" charset="0"/>
                <a:cs typeface="Times New Roman" panose="02020603050405020304" pitchFamily="18" charset="0"/>
              </a:rPr>
              <a:t>with your group: what makes a slogan effective? Use the famous slogans pictured below to help you (3 mins).</a:t>
            </a:r>
          </a:p>
        </p:txBody>
      </p:sp>
      <p:sp>
        <p:nvSpPr>
          <p:cNvPr id="14" name="TextBox 13">
            <a:extLst>
              <a:ext uri="{FF2B5EF4-FFF2-40B4-BE49-F238E27FC236}">
                <a16:creationId xmlns:a16="http://schemas.microsoft.com/office/drawing/2014/main" id="{55BF280D-C6B9-43D7-A72B-68549C835FE4}"/>
              </a:ext>
            </a:extLst>
          </p:cNvPr>
          <p:cNvSpPr txBox="1"/>
          <p:nvPr/>
        </p:nvSpPr>
        <p:spPr>
          <a:xfrm>
            <a:off x="547992" y="3048598"/>
            <a:ext cx="1131885" cy="1425833"/>
          </a:xfrm>
          <a:prstGeom prst="roundRect">
            <a:avLst/>
          </a:prstGeom>
          <a:ln>
            <a:solidFill>
              <a:srgbClr val="E628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t>Relevant to the product or company</a:t>
            </a:r>
          </a:p>
        </p:txBody>
      </p:sp>
      <p:sp>
        <p:nvSpPr>
          <p:cNvPr id="9" name="Rectangle: Rounded Corners 8">
            <a:extLst>
              <a:ext uri="{FF2B5EF4-FFF2-40B4-BE49-F238E27FC236}">
                <a16:creationId xmlns:a16="http://schemas.microsoft.com/office/drawing/2014/main" id="{846D1C74-5CEA-44B6-82C1-0ACBADA4998D}"/>
              </a:ext>
            </a:extLst>
          </p:cNvPr>
          <p:cNvSpPr/>
          <p:nvPr/>
        </p:nvSpPr>
        <p:spPr>
          <a:xfrm>
            <a:off x="1843605" y="1989026"/>
            <a:ext cx="1059865" cy="646986"/>
          </a:xfrm>
          <a:prstGeom prst="roundRect">
            <a:avLst/>
          </a:prstGeom>
          <a:ln>
            <a:solidFill>
              <a:srgbClr val="E6287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600" dirty="0"/>
              <a:t>Short and simple</a:t>
            </a:r>
          </a:p>
        </p:txBody>
      </p:sp>
      <p:sp>
        <p:nvSpPr>
          <p:cNvPr id="10" name="Rectangle: Rounded Corners 9">
            <a:extLst>
              <a:ext uri="{FF2B5EF4-FFF2-40B4-BE49-F238E27FC236}">
                <a16:creationId xmlns:a16="http://schemas.microsoft.com/office/drawing/2014/main" id="{B5078F1C-4E01-4146-BEB1-DED88B77654D}"/>
              </a:ext>
            </a:extLst>
          </p:cNvPr>
          <p:cNvSpPr/>
          <p:nvPr/>
        </p:nvSpPr>
        <p:spPr>
          <a:xfrm>
            <a:off x="9680599" y="2312519"/>
            <a:ext cx="1229112" cy="646986"/>
          </a:xfrm>
          <a:prstGeom prst="roundRect">
            <a:avLst/>
          </a:prstGeom>
          <a:solidFill>
            <a:schemeClr val="bg1"/>
          </a:solidFill>
          <a:ln w="12700">
            <a:solidFill>
              <a:srgbClr val="E6287F"/>
            </a:solidFill>
          </a:ln>
        </p:spPr>
        <p:txBody>
          <a:bodyPr wrap="square">
            <a:spAutoFit/>
          </a:bodyPr>
          <a:lstStyle/>
          <a:p>
            <a:pPr algn="ctr"/>
            <a:r>
              <a:rPr lang="en-GB" sz="1600" dirty="0"/>
              <a:t>Catchy and memorable</a:t>
            </a:r>
          </a:p>
        </p:txBody>
      </p:sp>
      <p:sp>
        <p:nvSpPr>
          <p:cNvPr id="17" name="Rectangle: Rounded Corners 16">
            <a:extLst>
              <a:ext uri="{FF2B5EF4-FFF2-40B4-BE49-F238E27FC236}">
                <a16:creationId xmlns:a16="http://schemas.microsoft.com/office/drawing/2014/main" id="{0D5D7A29-4DF2-4227-93A0-70FCC87FB6D2}"/>
              </a:ext>
            </a:extLst>
          </p:cNvPr>
          <p:cNvSpPr/>
          <p:nvPr/>
        </p:nvSpPr>
        <p:spPr>
          <a:xfrm>
            <a:off x="9756962" y="4162152"/>
            <a:ext cx="1076385" cy="919401"/>
          </a:xfrm>
          <a:prstGeom prst="roundRect">
            <a:avLst/>
          </a:prstGeom>
          <a:ln>
            <a:solidFill>
              <a:srgbClr val="E6287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600" dirty="0"/>
              <a:t>Unique and original</a:t>
            </a:r>
          </a:p>
        </p:txBody>
      </p:sp>
      <p:sp>
        <p:nvSpPr>
          <p:cNvPr id="19" name="Rectangle: Rounded Corners 18">
            <a:extLst>
              <a:ext uri="{FF2B5EF4-FFF2-40B4-BE49-F238E27FC236}">
                <a16:creationId xmlns:a16="http://schemas.microsoft.com/office/drawing/2014/main" id="{B92FEADE-C3BC-40A2-9B63-9D0C3BAECDDC}"/>
              </a:ext>
            </a:extLst>
          </p:cNvPr>
          <p:cNvSpPr/>
          <p:nvPr/>
        </p:nvSpPr>
        <p:spPr>
          <a:xfrm>
            <a:off x="1809781" y="4639897"/>
            <a:ext cx="1127512" cy="919401"/>
          </a:xfrm>
          <a:prstGeom prst="roundRect">
            <a:avLst/>
          </a:prstGeom>
          <a:ln>
            <a:solidFill>
              <a:srgbClr val="E6287F"/>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600" dirty="0"/>
              <a:t>Used alongside the logo</a:t>
            </a:r>
          </a:p>
        </p:txBody>
      </p:sp>
      <p:pic>
        <p:nvPicPr>
          <p:cNvPr id="4100" name="Picture 4" descr="Brand Slogan/Tagline - Creative Business Branding">
            <a:extLst>
              <a:ext uri="{FF2B5EF4-FFF2-40B4-BE49-F238E27FC236}">
                <a16:creationId xmlns:a16="http://schemas.microsoft.com/office/drawing/2014/main" id="{656E8BF1-89C5-410D-B7CA-1E91E474769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2197" y="1690721"/>
            <a:ext cx="4987607" cy="401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06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animBg="1"/>
      <p:bldP spid="17"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81929F-B79A-488D-A0E3-461A70D76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
        <p:nvSpPr>
          <p:cNvPr id="2" name="Title 1"/>
          <p:cNvSpPr>
            <a:spLocks noGrp="1"/>
          </p:cNvSpPr>
          <p:nvPr>
            <p:ph type="ctrTitle"/>
          </p:nvPr>
        </p:nvSpPr>
        <p:spPr>
          <a:xfrm>
            <a:off x="2813481" y="2795240"/>
            <a:ext cx="6565039" cy="1591910"/>
          </a:xfrm>
        </p:spPr>
        <p:txBody>
          <a:bodyPr>
            <a:normAutofit fontScale="90000"/>
          </a:bodyPr>
          <a:lstStyle/>
          <a:p>
            <a:r>
              <a:rPr lang="en-US" dirty="0">
                <a:solidFill>
                  <a:srgbClr val="E6287F"/>
                </a:solidFill>
              </a:rPr>
              <a:t>Ice Cream Enterprise Challenge</a:t>
            </a:r>
          </a:p>
        </p:txBody>
      </p:sp>
    </p:spTree>
    <p:extLst>
      <p:ext uri="{BB962C8B-B14F-4D97-AF65-F5344CB8AC3E}">
        <p14:creationId xmlns:p14="http://schemas.microsoft.com/office/powerpoint/2010/main" val="391346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descr="2.png">
            <a:extLst>
              <a:ext uri="{FF2B5EF4-FFF2-40B4-BE49-F238E27FC236}">
                <a16:creationId xmlns:a16="http://schemas.microsoft.com/office/drawing/2014/main" id="{C41C99B3-AFD7-4E93-BF26-A5558034F60F}"/>
              </a:ext>
            </a:extLst>
          </p:cNvPr>
          <p:cNvPicPr>
            <a:picLocks noGrp="1" noChangeAspect="1"/>
          </p:cNvPicPr>
          <p:nvPr>
            <p:ph idx="1"/>
          </p:nvPr>
        </p:nvPicPr>
        <p:blipFill>
          <a:blip r:embed="rId3"/>
          <a:stretch>
            <a:fillRect/>
          </a:stretch>
        </p:blipFill>
        <p:spPr>
          <a:xfrm>
            <a:off x="0" y="1"/>
            <a:ext cx="12192000" cy="6858000"/>
          </a:xfrm>
        </p:spPr>
      </p:pic>
      <p:sp>
        <p:nvSpPr>
          <p:cNvPr id="2" name="Title 1"/>
          <p:cNvSpPr>
            <a:spLocks noGrp="1"/>
          </p:cNvSpPr>
          <p:nvPr>
            <p:ph type="title"/>
          </p:nvPr>
        </p:nvSpPr>
        <p:spPr>
          <a:xfrm>
            <a:off x="228600" y="50149"/>
            <a:ext cx="6896099" cy="1325563"/>
          </a:xfrm>
        </p:spPr>
        <p:txBody>
          <a:bodyPr>
            <a:noAutofit/>
          </a:bodyPr>
          <a:lstStyle/>
          <a:p>
            <a:r>
              <a:rPr lang="en-US" sz="3600" dirty="0">
                <a:solidFill>
                  <a:srgbClr val="E6287F"/>
                </a:solidFill>
              </a:rPr>
              <a:t>What makes this poster effective?</a:t>
            </a:r>
          </a:p>
        </p:txBody>
      </p:sp>
      <p:pic>
        <p:nvPicPr>
          <p:cNvPr id="1026" name="Picture 2" descr="2013 Magazine Print Ad - BEN &amp; JERRY'S ICE CREAM - Chocolate ...">
            <a:extLst>
              <a:ext uri="{FF2B5EF4-FFF2-40B4-BE49-F238E27FC236}">
                <a16:creationId xmlns:a16="http://schemas.microsoft.com/office/drawing/2014/main" id="{86853CA2-5B68-4D9C-B220-3DE6A54E19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31" t="7241" r="5710" b="10261"/>
          <a:stretch/>
        </p:blipFill>
        <p:spPr bwMode="auto">
          <a:xfrm>
            <a:off x="7376160" y="0"/>
            <a:ext cx="4815840" cy="60158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1D9321-1A0A-45AA-9C3D-C52168D4E301}"/>
              </a:ext>
            </a:extLst>
          </p:cNvPr>
          <p:cNvSpPr txBox="1"/>
          <p:nvPr/>
        </p:nvSpPr>
        <p:spPr>
          <a:xfrm>
            <a:off x="285306" y="1582340"/>
            <a:ext cx="6991794" cy="3693319"/>
          </a:xfrm>
          <a:prstGeom prst="rect">
            <a:avLst/>
          </a:prstGeom>
          <a:noFill/>
        </p:spPr>
        <p:txBody>
          <a:bodyPr wrap="square" rtlCol="0">
            <a:spAutoFit/>
          </a:bodyPr>
          <a:lstStyle/>
          <a:p>
            <a:r>
              <a:rPr lang="en-GB" dirty="0"/>
              <a:t>Here is a poster for Ben and Jerry’s Cookie Dough Ice Cream, taken from a magazine.</a:t>
            </a:r>
          </a:p>
          <a:p>
            <a:endParaRPr lang="en-GB" dirty="0"/>
          </a:p>
          <a:p>
            <a:endParaRPr lang="en-GB" dirty="0"/>
          </a:p>
          <a:p>
            <a:pPr marL="285750" indent="-285750">
              <a:buFont typeface="Arial" panose="020B0604020202020204" pitchFamily="34" charset="0"/>
              <a:buChar char="•"/>
            </a:pPr>
            <a:r>
              <a:rPr lang="en-GB" dirty="0"/>
              <a:t>What are some of the </a:t>
            </a:r>
            <a:r>
              <a:rPr lang="en-GB" b="1" dirty="0">
                <a:solidFill>
                  <a:srgbClr val="E6287F"/>
                </a:solidFill>
              </a:rPr>
              <a:t>unique selling points</a:t>
            </a:r>
            <a:r>
              <a:rPr lang="en-GB" dirty="0"/>
              <a:t> outlined by this poster?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Who do you think the </a:t>
            </a:r>
            <a:r>
              <a:rPr lang="en-GB" b="1" dirty="0">
                <a:solidFill>
                  <a:srgbClr val="E6287F"/>
                </a:solidFill>
              </a:rPr>
              <a:t>target audience</a:t>
            </a:r>
            <a:r>
              <a:rPr lang="en-GB" dirty="0"/>
              <a:t> is? Why do you think this?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solidFill>
                  <a:srgbClr val="E6287F"/>
                </a:solidFill>
              </a:rPr>
              <a:t>Where</a:t>
            </a:r>
            <a:r>
              <a:rPr lang="en-GB" dirty="0"/>
              <a:t> might this product be sold? Why do you think it is sold here specifically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What do you notice about how the </a:t>
            </a:r>
            <a:r>
              <a:rPr lang="en-GB" b="1" dirty="0">
                <a:solidFill>
                  <a:srgbClr val="E6287F"/>
                </a:solidFill>
              </a:rPr>
              <a:t>product</a:t>
            </a:r>
            <a:r>
              <a:rPr lang="en-GB" dirty="0"/>
              <a:t> is presented on the poster?</a:t>
            </a:r>
          </a:p>
        </p:txBody>
      </p:sp>
    </p:spTree>
    <p:extLst>
      <p:ext uri="{BB962C8B-B14F-4D97-AF65-F5344CB8AC3E}">
        <p14:creationId xmlns:p14="http://schemas.microsoft.com/office/powerpoint/2010/main" val="3371322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6" descr="2.png">
            <a:extLst>
              <a:ext uri="{FF2B5EF4-FFF2-40B4-BE49-F238E27FC236}">
                <a16:creationId xmlns:a16="http://schemas.microsoft.com/office/drawing/2014/main" id="{F725A04D-EFBE-4C3D-BE25-129AB9092AE8}"/>
              </a:ext>
            </a:extLst>
          </p:cNvPr>
          <p:cNvPicPr>
            <a:picLocks noGrp="1" noChangeAspect="1"/>
          </p:cNvPicPr>
          <p:nvPr>
            <p:ph idx="1"/>
          </p:nvPr>
        </p:nvPicPr>
        <p:blipFill>
          <a:blip r:embed="rId3"/>
          <a:stretch>
            <a:fillRect/>
          </a:stretch>
        </p:blipFill>
        <p:spPr>
          <a:xfrm>
            <a:off x="0" y="1"/>
            <a:ext cx="12192000" cy="6858000"/>
          </a:xfrm>
        </p:spPr>
      </p:pic>
      <p:sp>
        <p:nvSpPr>
          <p:cNvPr id="2" name="Title 1"/>
          <p:cNvSpPr>
            <a:spLocks noGrp="1"/>
          </p:cNvSpPr>
          <p:nvPr>
            <p:ph type="title"/>
          </p:nvPr>
        </p:nvSpPr>
        <p:spPr>
          <a:xfrm>
            <a:off x="587087" y="303535"/>
            <a:ext cx="4427105" cy="678180"/>
          </a:xfrm>
        </p:spPr>
        <p:txBody>
          <a:bodyPr>
            <a:normAutofit fontScale="90000"/>
          </a:bodyPr>
          <a:lstStyle/>
          <a:p>
            <a:r>
              <a:rPr lang="en-US" dirty="0">
                <a:solidFill>
                  <a:srgbClr val="E6287F"/>
                </a:solidFill>
              </a:rPr>
              <a:t>Task: Product Poster</a:t>
            </a:r>
          </a:p>
        </p:txBody>
      </p:sp>
      <p:sp>
        <p:nvSpPr>
          <p:cNvPr id="8" name="TextBox 7">
            <a:extLst>
              <a:ext uri="{FF2B5EF4-FFF2-40B4-BE49-F238E27FC236}">
                <a16:creationId xmlns:a16="http://schemas.microsoft.com/office/drawing/2014/main" id="{87CC58F1-577E-664F-40E0-2E9453B62B82}"/>
              </a:ext>
            </a:extLst>
          </p:cNvPr>
          <p:cNvSpPr txBox="1"/>
          <p:nvPr/>
        </p:nvSpPr>
        <p:spPr>
          <a:xfrm>
            <a:off x="587086" y="1087287"/>
            <a:ext cx="5508914" cy="707886"/>
          </a:xfrm>
          <a:prstGeom prst="rect">
            <a:avLst/>
          </a:prstGeom>
          <a:noFill/>
        </p:spPr>
        <p:txBody>
          <a:bodyPr wrap="square" rtlCol="0">
            <a:spAutoFit/>
          </a:bodyPr>
          <a:lstStyle/>
          <a:p>
            <a:r>
              <a:rPr lang="en-GB" sz="2000" dirty="0">
                <a:latin typeface="Calibri" panose="020F0502020204030204" pitchFamily="34" charset="0"/>
                <a:ea typeface="Calibri" panose="020F0502020204030204" pitchFamily="34" charset="0"/>
                <a:cs typeface="Times New Roman" panose="02020603050405020304" pitchFamily="18" charset="0"/>
              </a:rPr>
              <a:t>Create a poster for your product, which could be used in a magazine or displayed in public (30 mins).</a:t>
            </a:r>
          </a:p>
        </p:txBody>
      </p:sp>
      <p:pic>
        <p:nvPicPr>
          <p:cNvPr id="3" name="Picture 2">
            <a:extLst>
              <a:ext uri="{FF2B5EF4-FFF2-40B4-BE49-F238E27FC236}">
                <a16:creationId xmlns:a16="http://schemas.microsoft.com/office/drawing/2014/main" id="{3BB4038F-BB91-45DE-BEB3-DC949901B002}"/>
              </a:ext>
            </a:extLst>
          </p:cNvPr>
          <p:cNvPicPr>
            <a:picLocks noChangeAspect="1"/>
          </p:cNvPicPr>
          <p:nvPr/>
        </p:nvPicPr>
        <p:blipFill>
          <a:blip r:embed="rId4"/>
          <a:stretch>
            <a:fillRect/>
          </a:stretch>
        </p:blipFill>
        <p:spPr>
          <a:xfrm>
            <a:off x="8167349" y="127937"/>
            <a:ext cx="3422324" cy="1925058"/>
          </a:xfrm>
          <a:prstGeom prst="rect">
            <a:avLst/>
          </a:prstGeom>
        </p:spPr>
      </p:pic>
      <p:sp>
        <p:nvSpPr>
          <p:cNvPr id="6" name="Rectangle 5">
            <a:extLst>
              <a:ext uri="{FF2B5EF4-FFF2-40B4-BE49-F238E27FC236}">
                <a16:creationId xmlns:a16="http://schemas.microsoft.com/office/drawing/2014/main" id="{1A64946E-28E9-4063-9A93-5D75EEB05970}"/>
              </a:ext>
            </a:extLst>
          </p:cNvPr>
          <p:cNvSpPr/>
          <p:nvPr/>
        </p:nvSpPr>
        <p:spPr>
          <a:xfrm>
            <a:off x="579468" y="2247422"/>
            <a:ext cx="7322472" cy="3724096"/>
          </a:xfrm>
          <a:prstGeom prst="rect">
            <a:avLst/>
          </a:prstGeom>
        </p:spPr>
        <p:txBody>
          <a:bodyPr wrap="square">
            <a:spAutoFit/>
          </a:bodyPr>
          <a:lstStyle/>
          <a:p>
            <a:r>
              <a:rPr lang="en-GB" sz="2000" dirty="0">
                <a:latin typeface="Calibri" panose="020F0502020204030204" pitchFamily="34" charset="0"/>
                <a:ea typeface="Calibri" panose="020F0502020204030204" pitchFamily="34" charset="0"/>
                <a:cs typeface="Times New Roman" panose="02020603050405020304" pitchFamily="18" charset="0"/>
              </a:rPr>
              <a:t>Your poster must include:</a:t>
            </a:r>
          </a:p>
          <a:p>
            <a:endParaRPr lang="en-GB" sz="2000" dirty="0">
              <a:latin typeface="Calibri" panose="020F0502020204030204" pitchFamily="34" charset="0"/>
              <a:ea typeface="Calibri" panose="020F0502020204030204" pitchFamily="34" charset="0"/>
              <a:cs typeface="Times New Roman" panose="02020603050405020304" pitchFamily="18" charset="0"/>
            </a:endParaRPr>
          </a:p>
          <a:p>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A </a:t>
            </a:r>
            <a:r>
              <a:rPr lang="en-GB" sz="2000" b="1" dirty="0">
                <a:solidFill>
                  <a:srgbClr val="E6287F"/>
                </a:solidFill>
                <a:latin typeface="Calibri" panose="020F0502020204030204" pitchFamily="34" charset="0"/>
                <a:ea typeface="Calibri" panose="020F0502020204030204" pitchFamily="34" charset="0"/>
                <a:cs typeface="Times New Roman" panose="02020603050405020304" pitchFamily="18" charset="0"/>
              </a:rPr>
              <a:t>picture</a:t>
            </a:r>
            <a:r>
              <a:rPr lang="en-GB" sz="2000" dirty="0">
                <a:latin typeface="Calibri" panose="020F0502020204030204" pitchFamily="34" charset="0"/>
                <a:ea typeface="Calibri" panose="020F0502020204030204" pitchFamily="34" charset="0"/>
                <a:cs typeface="Times New Roman" panose="02020603050405020304" pitchFamily="18" charset="0"/>
              </a:rPr>
              <a:t> of your product, with a clear </a:t>
            </a:r>
            <a:r>
              <a:rPr lang="en-GB" sz="2000" b="1" dirty="0">
                <a:solidFill>
                  <a:srgbClr val="E6287F"/>
                </a:solidFill>
                <a:latin typeface="Calibri" panose="020F0502020204030204" pitchFamily="34" charset="0"/>
                <a:ea typeface="Calibri" panose="020F0502020204030204" pitchFamily="34" charset="0"/>
                <a:cs typeface="Times New Roman" panose="02020603050405020304" pitchFamily="18" charset="0"/>
              </a:rPr>
              <a:t>logo</a:t>
            </a:r>
            <a:r>
              <a:rPr lang="en-GB" sz="2000" dirty="0">
                <a:latin typeface="Calibri" panose="020F0502020204030204" pitchFamily="34" charset="0"/>
                <a:ea typeface="Calibri" panose="020F0502020204030204" pitchFamily="34" charset="0"/>
                <a:cs typeface="Times New Roman" panose="02020603050405020304" pitchFamily="18" charset="0"/>
              </a:rPr>
              <a:t> and </a:t>
            </a:r>
            <a:r>
              <a:rPr lang="en-GB" sz="2000" b="1" dirty="0">
                <a:solidFill>
                  <a:srgbClr val="E6287F"/>
                </a:solidFill>
                <a:latin typeface="Calibri" panose="020F0502020204030204" pitchFamily="34" charset="0"/>
                <a:ea typeface="Calibri" panose="020F0502020204030204" pitchFamily="34" charset="0"/>
                <a:cs typeface="Times New Roman" panose="02020603050405020304" pitchFamily="18" charset="0"/>
              </a:rPr>
              <a:t>slogan</a:t>
            </a:r>
            <a:r>
              <a:rPr lang="en-GB" sz="20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Information about the product including its </a:t>
            </a:r>
            <a:r>
              <a:rPr lang="en-GB" sz="2000" b="1" dirty="0">
                <a:solidFill>
                  <a:srgbClr val="E6287F"/>
                </a:solidFill>
                <a:latin typeface="Calibri" panose="020F0502020204030204" pitchFamily="34" charset="0"/>
                <a:ea typeface="Calibri" panose="020F0502020204030204" pitchFamily="34" charset="0"/>
                <a:cs typeface="Times New Roman" panose="02020603050405020304" pitchFamily="18" charset="0"/>
              </a:rPr>
              <a:t>unique selling point</a:t>
            </a:r>
            <a:r>
              <a:rPr lang="en-GB" sz="2000" dirty="0">
                <a:latin typeface="Calibri" panose="020F0502020204030204" pitchFamily="34" charset="0"/>
                <a:ea typeface="Calibri" panose="020F0502020204030204" pitchFamily="34" charset="0"/>
                <a:cs typeface="Times New Roman" panose="02020603050405020304" pitchFamily="18" charset="0"/>
              </a:rPr>
              <a:t> and </a:t>
            </a:r>
            <a:r>
              <a:rPr lang="en-GB" sz="2000" b="1" dirty="0">
                <a:solidFill>
                  <a:srgbClr val="E6287F"/>
                </a:solidFill>
                <a:latin typeface="Calibri" panose="020F0502020204030204" pitchFamily="34" charset="0"/>
                <a:ea typeface="Calibri" panose="020F0502020204030204" pitchFamily="34" charset="0"/>
                <a:cs typeface="Times New Roman" panose="02020603050405020304" pitchFamily="18" charset="0"/>
              </a:rPr>
              <a:t>where</a:t>
            </a:r>
            <a:r>
              <a:rPr lang="en-GB" sz="2000" dirty="0">
                <a:latin typeface="Calibri" panose="020F0502020204030204" pitchFamily="34" charset="0"/>
                <a:ea typeface="Calibri" panose="020F0502020204030204" pitchFamily="34" charset="0"/>
                <a:cs typeface="Times New Roman" panose="02020603050405020304" pitchFamily="18" charset="0"/>
              </a:rPr>
              <a:t> people can buy it.</a:t>
            </a:r>
          </a:p>
          <a:p>
            <a:pPr marL="342900" indent="-342900">
              <a:buFont typeface="Arial" panose="020B0604020202020204" pitchFamily="34" charset="0"/>
              <a:buChar char="•"/>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000" dirty="0">
                <a:latin typeface="Calibri" panose="020F0502020204030204" pitchFamily="34" charset="0"/>
                <a:ea typeface="Calibri" panose="020F0502020204030204" pitchFamily="34" charset="0"/>
                <a:cs typeface="Times New Roman" panose="02020603050405020304" pitchFamily="18" charset="0"/>
              </a:rPr>
              <a:t>The </a:t>
            </a:r>
            <a:r>
              <a:rPr lang="en-GB" sz="2000" b="1" dirty="0">
                <a:solidFill>
                  <a:srgbClr val="E6287F"/>
                </a:solidFill>
                <a:latin typeface="Calibri" panose="020F0502020204030204" pitchFamily="34" charset="0"/>
                <a:ea typeface="Calibri" panose="020F0502020204030204" pitchFamily="34" charset="0"/>
                <a:cs typeface="Times New Roman" panose="02020603050405020304" pitchFamily="18" charset="0"/>
              </a:rPr>
              <a:t>design</a:t>
            </a:r>
            <a:r>
              <a:rPr lang="en-GB" sz="2000" dirty="0">
                <a:latin typeface="Calibri" panose="020F0502020204030204" pitchFamily="34" charset="0"/>
                <a:ea typeface="Calibri" panose="020F0502020204030204" pitchFamily="34" charset="0"/>
                <a:cs typeface="Times New Roman" panose="02020603050405020304" pitchFamily="18" charset="0"/>
              </a:rPr>
              <a:t> should be appropriate for your chosen </a:t>
            </a:r>
            <a:r>
              <a:rPr lang="en-GB" sz="2000" b="1" dirty="0">
                <a:solidFill>
                  <a:srgbClr val="E6287F"/>
                </a:solidFill>
                <a:latin typeface="Calibri" panose="020F0502020204030204" pitchFamily="34" charset="0"/>
                <a:ea typeface="Calibri" panose="020F0502020204030204" pitchFamily="34" charset="0"/>
                <a:cs typeface="Times New Roman" panose="02020603050405020304" pitchFamily="18" charset="0"/>
              </a:rPr>
              <a:t>target audience</a:t>
            </a:r>
            <a:r>
              <a:rPr lang="en-GB" sz="20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2" descr="2013 Magazine Print Ad - BEN &amp; JERRY'S ICE CREAM - Chocolate ...">
            <a:extLst>
              <a:ext uri="{FF2B5EF4-FFF2-40B4-BE49-F238E27FC236}">
                <a16:creationId xmlns:a16="http://schemas.microsoft.com/office/drawing/2014/main" id="{7FCFC035-6A52-497A-BFC6-BACF725348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2" t="4762" b="6430"/>
          <a:stretch/>
        </p:blipFill>
        <p:spPr bwMode="auto">
          <a:xfrm>
            <a:off x="8358160" y="2180930"/>
            <a:ext cx="3040702" cy="364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377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descr="2.png">
            <a:extLst>
              <a:ext uri="{FF2B5EF4-FFF2-40B4-BE49-F238E27FC236}">
                <a16:creationId xmlns:a16="http://schemas.microsoft.com/office/drawing/2014/main" id="{5A9FE75F-EEB8-4885-86B0-250097A862B2}"/>
              </a:ext>
            </a:extLst>
          </p:cNvPr>
          <p:cNvPicPr>
            <a:picLocks noGrp="1" noChangeAspect="1"/>
          </p:cNvPicPr>
          <p:nvPr>
            <p:ph idx="1"/>
          </p:nvPr>
        </p:nvPicPr>
        <p:blipFill>
          <a:blip r:embed="rId3"/>
          <a:stretch>
            <a:fillRect/>
          </a:stretch>
        </p:blipFill>
        <p:spPr>
          <a:xfrm>
            <a:off x="0" y="1"/>
            <a:ext cx="12192000" cy="6858000"/>
          </a:xfrm>
        </p:spPr>
      </p:pic>
      <p:sp>
        <p:nvSpPr>
          <p:cNvPr id="2" name="Title 1"/>
          <p:cNvSpPr>
            <a:spLocks noGrp="1"/>
          </p:cNvSpPr>
          <p:nvPr>
            <p:ph type="title"/>
          </p:nvPr>
        </p:nvSpPr>
        <p:spPr/>
        <p:txBody>
          <a:bodyPr/>
          <a:lstStyle/>
          <a:p>
            <a:r>
              <a:rPr lang="en-US" dirty="0">
                <a:solidFill>
                  <a:srgbClr val="E6287F"/>
                </a:solidFill>
              </a:rPr>
              <a:t>Pitch</a:t>
            </a:r>
          </a:p>
        </p:txBody>
      </p:sp>
      <p:sp>
        <p:nvSpPr>
          <p:cNvPr id="8" name="TextBox 7">
            <a:extLst>
              <a:ext uri="{FF2B5EF4-FFF2-40B4-BE49-F238E27FC236}">
                <a16:creationId xmlns:a16="http://schemas.microsoft.com/office/drawing/2014/main" id="{87CC58F1-577E-664F-40E0-2E9453B62B82}"/>
              </a:ext>
            </a:extLst>
          </p:cNvPr>
          <p:cNvSpPr txBox="1"/>
          <p:nvPr/>
        </p:nvSpPr>
        <p:spPr>
          <a:xfrm>
            <a:off x="838200" y="2055812"/>
            <a:ext cx="10347960" cy="2308324"/>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Calibri" panose="020F0502020204030204" pitchFamily="34" charset="0"/>
                <a:ea typeface="Calibri" panose="020F0502020204030204" pitchFamily="34" charset="0"/>
                <a:cs typeface="Times New Roman" panose="02020603050405020304" pitchFamily="18" charset="0"/>
              </a:rPr>
              <a:t>You will now create a </a:t>
            </a:r>
            <a:r>
              <a:rPr lang="en-GB" sz="2400" b="1" dirty="0">
                <a:solidFill>
                  <a:srgbClr val="E6287F"/>
                </a:solidFill>
                <a:latin typeface="Calibri" panose="020F0502020204030204" pitchFamily="34" charset="0"/>
                <a:ea typeface="Calibri" panose="020F0502020204030204" pitchFamily="34" charset="0"/>
                <a:cs typeface="Times New Roman" panose="02020603050405020304" pitchFamily="18" charset="0"/>
              </a:rPr>
              <a:t>pitch</a:t>
            </a:r>
            <a:r>
              <a:rPr lang="en-GB" sz="2400" dirty="0">
                <a:latin typeface="Calibri" panose="020F0502020204030204" pitchFamily="34" charset="0"/>
                <a:ea typeface="Calibri" panose="020F0502020204030204" pitchFamily="34" charset="0"/>
                <a:cs typeface="Times New Roman" panose="02020603050405020304" pitchFamily="18" charset="0"/>
              </a:rPr>
              <a:t> to </a:t>
            </a:r>
            <a:r>
              <a:rPr lang="en-GB" sz="2400" b="1" dirty="0">
                <a:solidFill>
                  <a:srgbClr val="E6287F"/>
                </a:solidFill>
                <a:latin typeface="Calibri" panose="020F0502020204030204" pitchFamily="34" charset="0"/>
                <a:ea typeface="Calibri" panose="020F0502020204030204" pitchFamily="34" charset="0"/>
                <a:cs typeface="Times New Roman" panose="02020603050405020304" pitchFamily="18" charset="0"/>
              </a:rPr>
              <a:t>present</a:t>
            </a:r>
            <a:r>
              <a:rPr lang="en-GB" sz="2400" dirty="0">
                <a:latin typeface="Calibri" panose="020F0502020204030204" pitchFamily="34" charset="0"/>
                <a:ea typeface="Calibri" panose="020F0502020204030204" pitchFamily="34" charset="0"/>
                <a:cs typeface="Times New Roman" panose="02020603050405020304" pitchFamily="18" charset="0"/>
              </a:rPr>
              <a:t> your product to the dragons. </a:t>
            </a:r>
          </a:p>
          <a:p>
            <a:pPr marL="342900" indent="-342900">
              <a:buFont typeface="Arial" panose="020B0604020202020204" pitchFamily="34" charset="0"/>
              <a:buChar char="•"/>
            </a:pPr>
            <a:endParaRPr lang="en-GB" sz="2400" dirty="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400" dirty="0">
                <a:latin typeface="Calibri" panose="020F0502020204030204" pitchFamily="34" charset="0"/>
                <a:cs typeface="Times New Roman" panose="02020603050405020304" pitchFamily="18" charset="0"/>
              </a:rPr>
              <a:t>Make sure you follow the </a:t>
            </a:r>
            <a:r>
              <a:rPr lang="en-GB" sz="2400" b="1" dirty="0">
                <a:solidFill>
                  <a:srgbClr val="E6287F"/>
                </a:solidFill>
                <a:latin typeface="Calibri" panose="020F0502020204030204" pitchFamily="34" charset="0"/>
                <a:cs typeface="Times New Roman" panose="02020603050405020304" pitchFamily="18" charset="0"/>
              </a:rPr>
              <a:t>pitch structure</a:t>
            </a:r>
            <a:r>
              <a:rPr lang="en-GB" sz="2400" dirty="0">
                <a:latin typeface="Calibri" panose="020F0502020204030204" pitchFamily="34" charset="0"/>
                <a:cs typeface="Times New Roman" panose="02020603050405020304" pitchFamily="18" charset="0"/>
              </a:rPr>
              <a:t>, that you can answer the questions.</a:t>
            </a:r>
          </a:p>
          <a:p>
            <a:pPr marL="342900" indent="-342900">
              <a:buFont typeface="Arial" panose="020B0604020202020204" pitchFamily="34" charset="0"/>
              <a:buChar char="•"/>
            </a:pPr>
            <a:endParaRPr lang="en-GB" sz="2400" dirty="0">
              <a:latin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2400" dirty="0">
                <a:latin typeface="Calibri" panose="020F0502020204030204" pitchFamily="34" charset="0"/>
                <a:cs typeface="Times New Roman" panose="02020603050405020304" pitchFamily="18" charset="0"/>
              </a:rPr>
              <a:t>Additionally, you should structure each point you make by using </a:t>
            </a:r>
            <a:r>
              <a:rPr lang="en-GB" sz="2400" b="1" dirty="0">
                <a:solidFill>
                  <a:srgbClr val="E6287F"/>
                </a:solidFill>
                <a:latin typeface="Calibri" panose="020F0502020204030204" pitchFamily="34" charset="0"/>
                <a:cs typeface="Times New Roman" panose="02020603050405020304" pitchFamily="18" charset="0"/>
              </a:rPr>
              <a:t>PE </a:t>
            </a:r>
            <a:r>
              <a:rPr lang="en-GB" sz="2400" dirty="0">
                <a:latin typeface="Calibri" panose="020F0502020204030204" pitchFamily="34" charset="0"/>
                <a:cs typeface="Times New Roman" panose="02020603050405020304" pitchFamily="18" charset="0"/>
              </a:rPr>
              <a:t>wherever possible.</a:t>
            </a:r>
            <a:endParaRPr lang="en-US" dirty="0"/>
          </a:p>
        </p:txBody>
      </p:sp>
      <p:pic>
        <p:nvPicPr>
          <p:cNvPr id="5" name="Picture 4">
            <a:extLst>
              <a:ext uri="{FF2B5EF4-FFF2-40B4-BE49-F238E27FC236}">
                <a16:creationId xmlns:a16="http://schemas.microsoft.com/office/drawing/2014/main" id="{4990ECD2-2408-444C-4E1E-BB1647D2DE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85020" y="4516649"/>
            <a:ext cx="2046440" cy="1413018"/>
          </a:xfrm>
          <a:prstGeom prst="rect">
            <a:avLst/>
          </a:prstGeom>
        </p:spPr>
      </p:pic>
      <p:pic>
        <p:nvPicPr>
          <p:cNvPr id="7" name="Picture 6">
            <a:extLst>
              <a:ext uri="{FF2B5EF4-FFF2-40B4-BE49-F238E27FC236}">
                <a16:creationId xmlns:a16="http://schemas.microsoft.com/office/drawing/2014/main" id="{CDAF0EF4-67D8-41B2-875D-D43967E18287}"/>
              </a:ext>
            </a:extLst>
          </p:cNvPr>
          <p:cNvPicPr>
            <a:picLocks noChangeAspect="1"/>
          </p:cNvPicPr>
          <p:nvPr/>
        </p:nvPicPr>
        <p:blipFill>
          <a:blip r:embed="rId6"/>
          <a:stretch>
            <a:fillRect/>
          </a:stretch>
        </p:blipFill>
        <p:spPr>
          <a:xfrm>
            <a:off x="9913621" y="4698435"/>
            <a:ext cx="2199145" cy="1221446"/>
          </a:xfrm>
          <a:prstGeom prst="rect">
            <a:avLst/>
          </a:prstGeom>
        </p:spPr>
      </p:pic>
    </p:spTree>
    <p:extLst>
      <p:ext uri="{BB962C8B-B14F-4D97-AF65-F5344CB8AC3E}">
        <p14:creationId xmlns:p14="http://schemas.microsoft.com/office/powerpoint/2010/main" val="1813143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sp>
        <p:nvSpPr>
          <p:cNvPr id="3" name="TextBox 2">
            <a:extLst>
              <a:ext uri="{FF2B5EF4-FFF2-40B4-BE49-F238E27FC236}">
                <a16:creationId xmlns:a16="http://schemas.microsoft.com/office/drawing/2014/main" id="{32072F21-FF6F-4F98-ACEA-B0F7B21D82FC}"/>
              </a:ext>
            </a:extLst>
          </p:cNvPr>
          <p:cNvSpPr txBox="1"/>
          <p:nvPr/>
        </p:nvSpPr>
        <p:spPr>
          <a:xfrm>
            <a:off x="846220" y="1005880"/>
            <a:ext cx="10704095" cy="5262979"/>
          </a:xfrm>
          <a:prstGeom prst="rect">
            <a:avLst/>
          </a:prstGeom>
          <a:noFill/>
        </p:spPr>
        <p:txBody>
          <a:bodyPr wrap="square" rtlCol="0">
            <a:spAutoFit/>
          </a:bodyPr>
          <a:lstStyle/>
          <a:p>
            <a:r>
              <a:rPr lang="en-GB" sz="2400" b="1" dirty="0"/>
              <a:t>You will be more successful at this challenge if:</a:t>
            </a:r>
          </a:p>
          <a:p>
            <a:pPr marL="342900" indent="-342900">
              <a:buFont typeface="Arial" panose="020B0604020202020204" pitchFamily="34" charset="0"/>
              <a:buChar char="•"/>
            </a:pPr>
            <a:r>
              <a:rPr lang="en-GB" sz="2400" dirty="0"/>
              <a:t>You </a:t>
            </a:r>
            <a:r>
              <a:rPr lang="en-GB" sz="2400" b="1" dirty="0">
                <a:solidFill>
                  <a:srgbClr val="E6287F"/>
                </a:solidFill>
              </a:rPr>
              <a:t>connect</a:t>
            </a:r>
            <a:r>
              <a:rPr lang="en-GB" sz="2400" dirty="0"/>
              <a:t> information and </a:t>
            </a:r>
            <a:r>
              <a:rPr lang="en-GB" sz="2400" b="1" dirty="0">
                <a:solidFill>
                  <a:srgbClr val="E6287F"/>
                </a:solidFill>
              </a:rPr>
              <a:t>justify</a:t>
            </a:r>
            <a:r>
              <a:rPr lang="en-GB" sz="2400" dirty="0"/>
              <a:t> your decisions using logic and reasoning.</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You </a:t>
            </a:r>
            <a:r>
              <a:rPr lang="en-GB" sz="2400" b="1" dirty="0">
                <a:solidFill>
                  <a:srgbClr val="E6287F"/>
                </a:solidFill>
              </a:rPr>
              <a:t>analyse</a:t>
            </a:r>
            <a:r>
              <a:rPr lang="en-GB" sz="2400" dirty="0"/>
              <a:t> your target audience, USP and selling location in detail and use </a:t>
            </a:r>
            <a:r>
              <a:rPr lang="en-GB" sz="2400" b="1" dirty="0">
                <a:solidFill>
                  <a:srgbClr val="E6287F"/>
                </a:solidFill>
              </a:rPr>
              <a:t>critical thinking </a:t>
            </a:r>
            <a:r>
              <a:rPr lang="en-GB" sz="2400" dirty="0"/>
              <a:t>to decide on how to create a product that matches this.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You use </a:t>
            </a:r>
            <a:r>
              <a:rPr lang="en-GB" sz="2400" b="1" dirty="0">
                <a:solidFill>
                  <a:srgbClr val="E6287F"/>
                </a:solidFill>
              </a:rPr>
              <a:t>PE </a:t>
            </a:r>
            <a:r>
              <a:rPr lang="en-GB" sz="2400" dirty="0"/>
              <a:t>as the </a:t>
            </a:r>
            <a:r>
              <a:rPr lang="en-GB" sz="2400" b="1" dirty="0">
                <a:solidFill>
                  <a:srgbClr val="E6287F"/>
                </a:solidFill>
              </a:rPr>
              <a:t>structure</a:t>
            </a:r>
            <a:r>
              <a:rPr lang="en-GB" sz="2400" dirty="0"/>
              <a:t> for your presentation.</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You </a:t>
            </a:r>
            <a:r>
              <a:rPr lang="en-GB" sz="2400" b="1" dirty="0">
                <a:solidFill>
                  <a:srgbClr val="E6287F"/>
                </a:solidFill>
              </a:rPr>
              <a:t>collaborate</a:t>
            </a:r>
            <a:r>
              <a:rPr lang="en-GB" sz="2400" dirty="0"/>
              <a:t> well with others, treating each other with </a:t>
            </a:r>
            <a:r>
              <a:rPr lang="en-GB" sz="2400" b="1" dirty="0">
                <a:solidFill>
                  <a:srgbClr val="E6287F"/>
                </a:solidFill>
              </a:rPr>
              <a:t>respect</a:t>
            </a:r>
            <a:r>
              <a:rPr lang="en-GB" sz="2400" dirty="0"/>
              <a:t> and putting forward </a:t>
            </a:r>
            <a:r>
              <a:rPr lang="en-GB" sz="2400" b="1" dirty="0">
                <a:solidFill>
                  <a:srgbClr val="E6287F"/>
                </a:solidFill>
              </a:rPr>
              <a:t>ideas</a:t>
            </a:r>
            <a:r>
              <a:rPr lang="en-GB" sz="2400" dirty="0"/>
              <a:t>.</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You </a:t>
            </a:r>
            <a:r>
              <a:rPr lang="en-GB" sz="2400" b="1" dirty="0">
                <a:solidFill>
                  <a:srgbClr val="E6287F"/>
                </a:solidFill>
              </a:rPr>
              <a:t>present</a:t>
            </a:r>
            <a:r>
              <a:rPr lang="en-GB" sz="2400" dirty="0"/>
              <a:t> your ice-cream product </a:t>
            </a:r>
            <a:r>
              <a:rPr lang="en-GB" sz="2400" b="1" dirty="0">
                <a:solidFill>
                  <a:srgbClr val="E6287F"/>
                </a:solidFill>
              </a:rPr>
              <a:t>clearly </a:t>
            </a:r>
            <a:r>
              <a:rPr lang="en-GB" sz="2400" dirty="0"/>
              <a:t>and </a:t>
            </a:r>
            <a:r>
              <a:rPr lang="en-GB" sz="2400" b="1" dirty="0">
                <a:solidFill>
                  <a:srgbClr val="E6287F"/>
                </a:solidFill>
              </a:rPr>
              <a:t>confidently</a:t>
            </a:r>
            <a:r>
              <a:rPr lang="en-GB" sz="2400" dirty="0"/>
              <a:t>, using the correct </a:t>
            </a:r>
            <a:r>
              <a:rPr lang="en-GB" sz="2400" b="1" dirty="0">
                <a:solidFill>
                  <a:srgbClr val="E6287F"/>
                </a:solidFill>
              </a:rPr>
              <a:t>body language</a:t>
            </a:r>
            <a:r>
              <a:rPr lang="en-GB" sz="2400" dirty="0"/>
              <a:t> and </a:t>
            </a:r>
            <a:r>
              <a:rPr lang="en-GB" sz="2400" b="1" dirty="0">
                <a:solidFill>
                  <a:srgbClr val="E6287F"/>
                </a:solidFill>
              </a:rPr>
              <a:t>tone</a:t>
            </a:r>
            <a:r>
              <a:rPr lang="en-GB" sz="2400" dirty="0"/>
              <a:t> of voice.</a:t>
            </a:r>
          </a:p>
          <a:p>
            <a:pPr marL="342900" indent="-342900">
              <a:buFont typeface="Arial" panose="020B0604020202020204" pitchFamily="34" charset="0"/>
              <a:buChar char="•"/>
            </a:pPr>
            <a:endParaRPr lang="en-GB" sz="2400" dirty="0"/>
          </a:p>
        </p:txBody>
      </p:sp>
      <p:sp>
        <p:nvSpPr>
          <p:cNvPr id="18" name="Title 1">
            <a:extLst>
              <a:ext uri="{FF2B5EF4-FFF2-40B4-BE49-F238E27FC236}">
                <a16:creationId xmlns:a16="http://schemas.microsoft.com/office/drawing/2014/main" id="{BCFD6CFB-D5E0-448B-BDC1-F7F0AA952637}"/>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dirty="0">
                <a:solidFill>
                  <a:srgbClr val="E6287F"/>
                </a:solidFill>
                <a:latin typeface="Calibri Light" panose="020F0302020204030204"/>
              </a:rPr>
              <a:t>How we decide on a winner…</a:t>
            </a:r>
            <a:endPar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endParaRPr>
          </a:p>
        </p:txBody>
      </p:sp>
      <p:pic>
        <p:nvPicPr>
          <p:cNvPr id="22" name="Picture 21">
            <a:extLst>
              <a:ext uri="{FF2B5EF4-FFF2-40B4-BE49-F238E27FC236}">
                <a16:creationId xmlns:a16="http://schemas.microsoft.com/office/drawing/2014/main" id="{45A6FE82-0139-48BD-B684-23A12AA73533}"/>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Tree>
    <p:extLst>
      <p:ext uri="{BB962C8B-B14F-4D97-AF65-F5344CB8AC3E}">
        <p14:creationId xmlns:p14="http://schemas.microsoft.com/office/powerpoint/2010/main" val="3926108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
        <p:nvSpPr>
          <p:cNvPr id="4" name="Rectangle 3">
            <a:extLst>
              <a:ext uri="{FF2B5EF4-FFF2-40B4-BE49-F238E27FC236}">
                <a16:creationId xmlns:a16="http://schemas.microsoft.com/office/drawing/2014/main" id="{9D95292E-C7B2-4F45-9C0C-93D738805149}"/>
              </a:ext>
            </a:extLst>
          </p:cNvPr>
          <p:cNvSpPr/>
          <p:nvPr/>
        </p:nvSpPr>
        <p:spPr>
          <a:xfrm>
            <a:off x="838200" y="1142795"/>
            <a:ext cx="10515600" cy="892552"/>
          </a:xfrm>
          <a:prstGeom prst="rect">
            <a:avLst/>
          </a:prstGeom>
        </p:spPr>
        <p:txBody>
          <a:bodyPr wrap="square">
            <a:spAutoFit/>
          </a:bodyPr>
          <a:lstStyle/>
          <a:p>
            <a:r>
              <a:rPr lang="en-US" sz="2800" b="1" dirty="0">
                <a:solidFill>
                  <a:srgbClr val="E6287F"/>
                </a:solidFill>
              </a:rPr>
              <a:t>Each debate point you make should be PE structured:</a:t>
            </a:r>
          </a:p>
          <a:p>
            <a:endParaRPr lang="en-US" sz="2400" dirty="0"/>
          </a:p>
        </p:txBody>
      </p:sp>
      <p:sp>
        <p:nvSpPr>
          <p:cNvPr id="9" name="TextBox 8">
            <a:extLst>
              <a:ext uri="{FF2B5EF4-FFF2-40B4-BE49-F238E27FC236}">
                <a16:creationId xmlns:a16="http://schemas.microsoft.com/office/drawing/2014/main" id="{67773EB3-C26B-90E4-23BA-5E64E8A6A1D0}"/>
              </a:ext>
            </a:extLst>
          </p:cNvPr>
          <p:cNvSpPr txBox="1"/>
          <p:nvPr/>
        </p:nvSpPr>
        <p:spPr>
          <a:xfrm>
            <a:off x="3544640" y="3823121"/>
            <a:ext cx="1968726" cy="646331"/>
          </a:xfrm>
          <a:prstGeom prst="rect">
            <a:avLst/>
          </a:prstGeom>
          <a:noFill/>
        </p:spPr>
        <p:txBody>
          <a:bodyPr wrap="square" rtlCol="0">
            <a:spAutoFit/>
          </a:bodyPr>
          <a:lstStyle/>
          <a:p>
            <a:pPr algn="ctr"/>
            <a:r>
              <a:rPr lang="en-GB" sz="3600" b="1" dirty="0">
                <a:solidFill>
                  <a:srgbClr val="E6287F"/>
                </a:solidFill>
              </a:rPr>
              <a:t>P</a:t>
            </a:r>
            <a:r>
              <a:rPr lang="en-GB" sz="2400" dirty="0"/>
              <a:t>oint</a:t>
            </a:r>
            <a:endParaRPr lang="en-GB" dirty="0"/>
          </a:p>
        </p:txBody>
      </p:sp>
      <p:grpSp>
        <p:nvGrpSpPr>
          <p:cNvPr id="23" name="Group 22">
            <a:extLst>
              <a:ext uri="{FF2B5EF4-FFF2-40B4-BE49-F238E27FC236}">
                <a16:creationId xmlns:a16="http://schemas.microsoft.com/office/drawing/2014/main" id="{B50DFA2F-3D36-033D-5805-656A71FC4BF3}"/>
              </a:ext>
            </a:extLst>
          </p:cNvPr>
          <p:cNvGrpSpPr/>
          <p:nvPr/>
        </p:nvGrpSpPr>
        <p:grpSpPr>
          <a:xfrm>
            <a:off x="7216625" y="2615538"/>
            <a:ext cx="1098000" cy="1098001"/>
            <a:chOff x="5461996" y="2591175"/>
            <a:chExt cx="1098000" cy="1098001"/>
          </a:xfrm>
        </p:grpSpPr>
        <p:sp>
          <p:nvSpPr>
            <p:cNvPr id="24" name="Oval 23">
              <a:extLst>
                <a:ext uri="{FF2B5EF4-FFF2-40B4-BE49-F238E27FC236}">
                  <a16:creationId xmlns:a16="http://schemas.microsoft.com/office/drawing/2014/main" id="{DF805722-534D-FCEF-BA66-9057B39B38DA}"/>
                </a:ext>
              </a:extLst>
            </p:cNvPr>
            <p:cNvSpPr/>
            <p:nvPr/>
          </p:nvSpPr>
          <p:spPr>
            <a:xfrm>
              <a:off x="5461996" y="2591176"/>
              <a:ext cx="1098000" cy="1098000"/>
            </a:xfrm>
            <a:prstGeom prst="ellipse">
              <a:avLst/>
            </a:prstGeom>
            <a:solidFill>
              <a:srgbClr val="E6287F"/>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GB"/>
            </a:p>
          </p:txBody>
        </p:sp>
        <p:pic>
          <p:nvPicPr>
            <p:cNvPr id="25" name="Graphic 24" descr="Rope Knot with solid fill">
              <a:extLst>
                <a:ext uri="{FF2B5EF4-FFF2-40B4-BE49-F238E27FC236}">
                  <a16:creationId xmlns:a16="http://schemas.microsoft.com/office/drawing/2014/main" id="{FD334CF8-B002-1B66-251B-A65D46E5DCB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461996" y="2591175"/>
              <a:ext cx="1097999" cy="1097999"/>
            </a:xfrm>
            <a:prstGeom prst="rect">
              <a:avLst/>
            </a:prstGeom>
          </p:spPr>
        </p:pic>
      </p:grpSp>
      <p:grpSp>
        <p:nvGrpSpPr>
          <p:cNvPr id="29" name="Group 28">
            <a:extLst>
              <a:ext uri="{FF2B5EF4-FFF2-40B4-BE49-F238E27FC236}">
                <a16:creationId xmlns:a16="http://schemas.microsoft.com/office/drawing/2014/main" id="{CCB7C9E2-D744-2887-8E3B-C00C7A90A4D3}"/>
              </a:ext>
            </a:extLst>
          </p:cNvPr>
          <p:cNvGrpSpPr/>
          <p:nvPr/>
        </p:nvGrpSpPr>
        <p:grpSpPr>
          <a:xfrm>
            <a:off x="3983268" y="2615538"/>
            <a:ext cx="1098000" cy="1098000"/>
            <a:chOff x="1231995" y="2591176"/>
            <a:chExt cx="1098000" cy="1098000"/>
          </a:xfrm>
        </p:grpSpPr>
        <p:sp>
          <p:nvSpPr>
            <p:cNvPr id="30" name="Oval 29">
              <a:extLst>
                <a:ext uri="{FF2B5EF4-FFF2-40B4-BE49-F238E27FC236}">
                  <a16:creationId xmlns:a16="http://schemas.microsoft.com/office/drawing/2014/main" id="{53F08E22-B56E-983A-4717-B06E9CED647D}"/>
                </a:ext>
              </a:extLst>
            </p:cNvPr>
            <p:cNvSpPr/>
            <p:nvPr/>
          </p:nvSpPr>
          <p:spPr>
            <a:xfrm>
              <a:off x="1231995" y="2591176"/>
              <a:ext cx="1098000" cy="1098000"/>
            </a:xfrm>
            <a:prstGeom prst="ellipse">
              <a:avLst/>
            </a:prstGeom>
            <a:solidFill>
              <a:srgbClr val="75C5C2"/>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pic>
          <p:nvPicPr>
            <p:cNvPr id="31" name="Graphic 30" descr="Lights On with solid fill">
              <a:extLst>
                <a:ext uri="{FF2B5EF4-FFF2-40B4-BE49-F238E27FC236}">
                  <a16:creationId xmlns:a16="http://schemas.microsoft.com/office/drawing/2014/main" id="{20CC7809-8866-B129-C706-534380B39F7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320530" y="2682976"/>
              <a:ext cx="914400" cy="914400"/>
            </a:xfrm>
            <a:prstGeom prst="rect">
              <a:avLst/>
            </a:prstGeom>
          </p:spPr>
        </p:pic>
      </p:grpSp>
      <p:sp>
        <p:nvSpPr>
          <p:cNvPr id="35" name="Title 1">
            <a:extLst>
              <a:ext uri="{FF2B5EF4-FFF2-40B4-BE49-F238E27FC236}">
                <a16:creationId xmlns:a16="http://schemas.microsoft.com/office/drawing/2014/main" id="{142B5CAA-ECF4-46CF-A34F-18C05FB9F945}"/>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Remember to PE</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sp>
        <p:nvSpPr>
          <p:cNvPr id="39" name="TextBox 38">
            <a:extLst>
              <a:ext uri="{FF2B5EF4-FFF2-40B4-BE49-F238E27FC236}">
                <a16:creationId xmlns:a16="http://schemas.microsoft.com/office/drawing/2014/main" id="{12EE1BCC-60D6-43FA-AD8A-22BF1193A711}"/>
              </a:ext>
            </a:extLst>
          </p:cNvPr>
          <p:cNvSpPr txBox="1"/>
          <p:nvPr/>
        </p:nvSpPr>
        <p:spPr>
          <a:xfrm>
            <a:off x="6700791" y="3823121"/>
            <a:ext cx="2328392" cy="646331"/>
          </a:xfrm>
          <a:prstGeom prst="rect">
            <a:avLst/>
          </a:prstGeom>
          <a:noFill/>
        </p:spPr>
        <p:txBody>
          <a:bodyPr wrap="square" rtlCol="0">
            <a:spAutoFit/>
          </a:bodyPr>
          <a:lstStyle/>
          <a:p>
            <a:pPr algn="ctr"/>
            <a:r>
              <a:rPr lang="en-GB" sz="3600" b="1" dirty="0">
                <a:solidFill>
                  <a:srgbClr val="E6287F"/>
                </a:solidFill>
              </a:rPr>
              <a:t>E</a:t>
            </a:r>
            <a:r>
              <a:rPr lang="en-GB" sz="2400" dirty="0"/>
              <a:t>xplain</a:t>
            </a:r>
            <a:endParaRPr lang="en-GB" dirty="0"/>
          </a:p>
        </p:txBody>
      </p:sp>
    </p:spTree>
    <p:extLst>
      <p:ext uri="{BB962C8B-B14F-4D97-AF65-F5344CB8AC3E}">
        <p14:creationId xmlns:p14="http://schemas.microsoft.com/office/powerpoint/2010/main" val="2863233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D93572-F3CE-4ACB-97A3-F81F6B38F40B}"/>
              </a:ext>
            </a:extLst>
          </p:cNvPr>
          <p:cNvPicPr>
            <a:picLocks noChangeAspect="1"/>
          </p:cNvPicPr>
          <p:nvPr/>
        </p:nvPicPr>
        <p:blipFill>
          <a:blip r:embed="rId3"/>
          <a:stretch>
            <a:fillRect/>
          </a:stretch>
        </p:blipFill>
        <p:spPr>
          <a:xfrm>
            <a:off x="3047" y="0"/>
            <a:ext cx="12185905" cy="6858000"/>
          </a:xfrm>
          <a:prstGeom prst="rect">
            <a:avLst/>
          </a:prstGeom>
        </p:spPr>
      </p:pic>
      <p:sp>
        <p:nvSpPr>
          <p:cNvPr id="2" name="Title 1"/>
          <p:cNvSpPr>
            <a:spLocks noGrp="1"/>
          </p:cNvSpPr>
          <p:nvPr>
            <p:ph type="title"/>
          </p:nvPr>
        </p:nvSpPr>
        <p:spPr>
          <a:xfrm>
            <a:off x="2152649" y="2566157"/>
            <a:ext cx="7886700" cy="1325563"/>
          </a:xfrm>
        </p:spPr>
        <p:txBody>
          <a:bodyPr>
            <a:normAutofit/>
          </a:bodyPr>
          <a:lstStyle/>
          <a:p>
            <a:pPr algn="ctr"/>
            <a:r>
              <a:rPr lang="en-US" sz="6600" dirty="0">
                <a:solidFill>
                  <a:srgbClr val="E6287F"/>
                </a:solidFill>
              </a:rPr>
              <a:t>Presentation Time</a:t>
            </a:r>
          </a:p>
        </p:txBody>
      </p:sp>
    </p:spTree>
    <p:extLst>
      <p:ext uri="{BB962C8B-B14F-4D97-AF65-F5344CB8AC3E}">
        <p14:creationId xmlns:p14="http://schemas.microsoft.com/office/powerpoint/2010/main" val="2946256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D93572-F3CE-4ACB-97A3-F81F6B38F40B}"/>
              </a:ext>
            </a:extLst>
          </p:cNvPr>
          <p:cNvPicPr>
            <a:picLocks noChangeAspect="1"/>
          </p:cNvPicPr>
          <p:nvPr/>
        </p:nvPicPr>
        <p:blipFill>
          <a:blip r:embed="rId2"/>
          <a:stretch>
            <a:fillRect/>
          </a:stretch>
        </p:blipFill>
        <p:spPr>
          <a:xfrm>
            <a:off x="3047" y="0"/>
            <a:ext cx="12185905" cy="6858000"/>
          </a:xfrm>
          <a:prstGeom prst="rect">
            <a:avLst/>
          </a:prstGeom>
        </p:spPr>
      </p:pic>
      <p:sp>
        <p:nvSpPr>
          <p:cNvPr id="2" name="Title 1"/>
          <p:cNvSpPr>
            <a:spLocks noGrp="1"/>
          </p:cNvSpPr>
          <p:nvPr>
            <p:ph type="title"/>
          </p:nvPr>
        </p:nvSpPr>
        <p:spPr>
          <a:xfrm>
            <a:off x="2152649" y="2566157"/>
            <a:ext cx="7886700" cy="1325563"/>
          </a:xfrm>
        </p:spPr>
        <p:txBody>
          <a:bodyPr>
            <a:normAutofit/>
          </a:bodyPr>
          <a:lstStyle/>
          <a:p>
            <a:pPr algn="r"/>
            <a:r>
              <a:rPr lang="en-US" sz="6600" dirty="0">
                <a:solidFill>
                  <a:srgbClr val="E6287F"/>
                </a:solidFill>
              </a:rPr>
              <a:t>And the winners are…</a:t>
            </a:r>
          </a:p>
        </p:txBody>
      </p:sp>
    </p:spTree>
    <p:extLst>
      <p:ext uri="{BB962C8B-B14F-4D97-AF65-F5344CB8AC3E}">
        <p14:creationId xmlns:p14="http://schemas.microsoft.com/office/powerpoint/2010/main" val="4096750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14A60E-5B64-4630-9F21-EBC88E49B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
        <p:nvSpPr>
          <p:cNvPr id="2" name="Title 1"/>
          <p:cNvSpPr>
            <a:spLocks noGrp="1"/>
          </p:cNvSpPr>
          <p:nvPr>
            <p:ph type="ctrTitle"/>
          </p:nvPr>
        </p:nvSpPr>
        <p:spPr>
          <a:xfrm>
            <a:off x="2207769" y="2862743"/>
            <a:ext cx="7772400" cy="1132523"/>
          </a:xfrm>
        </p:spPr>
        <p:txBody>
          <a:bodyPr/>
          <a:lstStyle/>
          <a:p>
            <a:r>
              <a:rPr lang="en-US" dirty="0">
                <a:solidFill>
                  <a:srgbClr val="E6287F"/>
                </a:solidFill>
              </a:rPr>
              <a:t>Thank you</a:t>
            </a:r>
          </a:p>
        </p:txBody>
      </p:sp>
    </p:spTree>
    <p:extLst>
      <p:ext uri="{BB962C8B-B14F-4D97-AF65-F5344CB8AC3E}">
        <p14:creationId xmlns:p14="http://schemas.microsoft.com/office/powerpoint/2010/main" val="2819995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B9CCC-6878-4E65-A0D9-379C4E0854C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D979C2C-7056-4E69-B02C-E20AB0A1D855}"/>
              </a:ext>
            </a:extLst>
          </p:cNvPr>
          <p:cNvSpPr>
            <a:spLocks noGrp="1"/>
          </p:cNvSpPr>
          <p:nvPr>
            <p:ph idx="1"/>
          </p:nvPr>
        </p:nvSpPr>
        <p:spPr/>
        <p:txBody>
          <a:bodyPr/>
          <a:lstStyle/>
          <a:p>
            <a:endParaRPr lang="en-GB"/>
          </a:p>
        </p:txBody>
      </p:sp>
      <p:pic>
        <p:nvPicPr>
          <p:cNvPr id="4" name="Picture 3" descr="Pzrtner logos.png">
            <a:extLst>
              <a:ext uri="{FF2B5EF4-FFF2-40B4-BE49-F238E27FC236}">
                <a16:creationId xmlns:a16="http://schemas.microsoft.com/office/drawing/2014/main" id="{D0A6996D-160C-44F2-9E5D-980435DA4EF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05923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E365C6B9-D0F4-4892-B40E-86CEAE5CAC03}"/>
              </a:ext>
            </a:extLst>
          </p:cNvPr>
          <p:cNvPicPr>
            <a:picLocks noChangeAspect="1"/>
          </p:cNvPicPr>
          <p:nvPr/>
        </p:nvPicPr>
        <p:blipFill>
          <a:blip r:embed="rId3"/>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EFE8E2C1-D865-4291-9CDF-59BA86861A78}"/>
              </a:ext>
            </a:extLst>
          </p:cNvPr>
          <p:cNvSpPr txBox="1"/>
          <p:nvPr/>
        </p:nvSpPr>
        <p:spPr>
          <a:xfrm>
            <a:off x="2090332" y="1368325"/>
            <a:ext cx="6058622"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287F"/>
                </a:solidFill>
                <a:effectLst/>
                <a:uLnTx/>
                <a:uFillTx/>
                <a:latin typeface="Calibri" panose="020F0502020204030204"/>
                <a:ea typeface="+mn-ea"/>
                <a:cs typeface="+mn-cs"/>
              </a:rPr>
              <a:t>OO Name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Go Higher West Yorkshire Outreach Officer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Institution Name</a:t>
            </a:r>
          </a:p>
        </p:txBody>
      </p:sp>
      <p:pic>
        <p:nvPicPr>
          <p:cNvPr id="8" name="Picture 2">
            <a:extLst>
              <a:ext uri="{FF2B5EF4-FFF2-40B4-BE49-F238E27FC236}">
                <a16:creationId xmlns:a16="http://schemas.microsoft.com/office/drawing/2014/main" id="{81CF0D8C-621E-45B8-8482-1D6AAA8C70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27" y="1355149"/>
            <a:ext cx="1194307" cy="206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id="{55B6C7DA-4814-43E5-A48C-07256E542C18}"/>
              </a:ext>
            </a:extLst>
          </p:cNvPr>
          <p:cNvSpPr>
            <a:spLocks noGrp="1"/>
          </p:cNvSpPr>
          <p:nvPr>
            <p:ph type="title"/>
          </p:nvPr>
        </p:nvSpPr>
        <p:spPr>
          <a:xfrm>
            <a:off x="418006" y="262672"/>
            <a:ext cx="9543250" cy="707886"/>
          </a:xfrm>
        </p:spPr>
        <p:txBody>
          <a:bodyPr>
            <a:normAutofit/>
          </a:bodyPr>
          <a:lstStyle/>
          <a:p>
            <a:r>
              <a:rPr lang="en-US" b="1" dirty="0">
                <a:solidFill>
                  <a:srgbClr val="E6287F"/>
                </a:solidFill>
              </a:rPr>
              <a:t>Who are we?</a:t>
            </a:r>
          </a:p>
        </p:txBody>
      </p:sp>
      <p:pic>
        <p:nvPicPr>
          <p:cNvPr id="15" name="Picture 2">
            <a:extLst>
              <a:ext uri="{FF2B5EF4-FFF2-40B4-BE49-F238E27FC236}">
                <a16:creationId xmlns:a16="http://schemas.microsoft.com/office/drawing/2014/main" id="{A3C5A441-FDF4-4388-AB23-6BBE614820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27" y="3416515"/>
            <a:ext cx="1194307" cy="206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Stick Figures Hi Hello Welcome Waving Hands Greeting Stock Illustration -  Download Image Now - iStock">
            <a:extLst>
              <a:ext uri="{FF2B5EF4-FFF2-40B4-BE49-F238E27FC236}">
                <a16:creationId xmlns:a16="http://schemas.microsoft.com/office/drawing/2014/main" id="{C8833E97-54F0-499E-B8FF-37086EEE9A1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7680" y="2110281"/>
            <a:ext cx="39624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B2BD3F5-6375-4AB0-A611-40CC8B53A479}"/>
              </a:ext>
            </a:extLst>
          </p:cNvPr>
          <p:cNvSpPr/>
          <p:nvPr/>
        </p:nvSpPr>
        <p:spPr>
          <a:xfrm>
            <a:off x="2090332" y="3480839"/>
            <a:ext cx="6096000" cy="1938992"/>
          </a:xfrm>
          <a:prstGeom prst="rect">
            <a:avLst/>
          </a:prstGeom>
        </p:spPr>
        <p:txBody>
          <a:bodyPr>
            <a:spAutoFit/>
          </a:bodyPr>
          <a:lstStyle/>
          <a:p>
            <a:pPr lvl="0" defTabSz="457200">
              <a:defRPr/>
            </a:pPr>
            <a:r>
              <a:rPr lang="en-GB" sz="3600" b="1" dirty="0">
                <a:solidFill>
                  <a:srgbClr val="E6287F"/>
                </a:solidFill>
              </a:rPr>
              <a:t>OO Name</a:t>
            </a:r>
          </a:p>
          <a:p>
            <a:pPr marL="342900" lvl="0" indent="-342900" defTabSz="457200">
              <a:buFont typeface="Arial" panose="020B0604020202020204" pitchFamily="34" charset="0"/>
              <a:buChar char="•"/>
              <a:defRPr/>
            </a:pPr>
            <a:r>
              <a:rPr lang="en-GB" sz="2800" dirty="0">
                <a:solidFill>
                  <a:prstClr val="black"/>
                </a:solidFill>
              </a:rPr>
              <a:t>Go Higher West Yorkshire Outreach Officer</a:t>
            </a:r>
          </a:p>
          <a:p>
            <a:pPr marL="342900" lvl="0" indent="-342900" defTabSz="457200">
              <a:buFont typeface="Arial" panose="020B0604020202020204" pitchFamily="34" charset="0"/>
              <a:buChar char="•"/>
              <a:defRPr/>
            </a:pPr>
            <a:r>
              <a:rPr lang="en-GB" sz="2800" dirty="0">
                <a:solidFill>
                  <a:prstClr val="black"/>
                </a:solidFill>
              </a:rPr>
              <a:t>Institution Name</a:t>
            </a:r>
          </a:p>
        </p:txBody>
      </p:sp>
      <p:pic>
        <p:nvPicPr>
          <p:cNvPr id="19" name="Picture 18">
            <a:extLst>
              <a:ext uri="{FF2B5EF4-FFF2-40B4-BE49-F238E27FC236}">
                <a16:creationId xmlns:a16="http://schemas.microsoft.com/office/drawing/2014/main" id="{E3AD7BBD-6820-4111-AFFD-4342FF93BB7A}"/>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Tree>
    <p:extLst>
      <p:ext uri="{BB962C8B-B14F-4D97-AF65-F5344CB8AC3E}">
        <p14:creationId xmlns:p14="http://schemas.microsoft.com/office/powerpoint/2010/main" val="628292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E365C6B9-D0F4-4892-B40E-86CEAE5CAC03}"/>
              </a:ext>
            </a:extLst>
          </p:cNvPr>
          <p:cNvPicPr>
            <a:picLocks noChangeAspect="1"/>
          </p:cNvPicPr>
          <p:nvPr/>
        </p:nvPicPr>
        <p:blipFill>
          <a:blip r:embed="rId3"/>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EFE8E2C1-D865-4291-9CDF-59BA86861A78}"/>
              </a:ext>
            </a:extLst>
          </p:cNvPr>
          <p:cNvSpPr txBox="1"/>
          <p:nvPr/>
        </p:nvSpPr>
        <p:spPr>
          <a:xfrm>
            <a:off x="2049058" y="1368325"/>
            <a:ext cx="6058622"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6287F"/>
                </a:solidFill>
                <a:effectLst/>
                <a:uLnTx/>
                <a:uFillTx/>
                <a:latin typeface="Calibri" panose="020F0502020204030204"/>
                <a:ea typeface="+mn-ea"/>
                <a:cs typeface="+mn-cs"/>
              </a:rPr>
              <a:t>SA Name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Course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Institution Name</a:t>
            </a:r>
          </a:p>
        </p:txBody>
      </p:sp>
      <p:pic>
        <p:nvPicPr>
          <p:cNvPr id="8" name="Picture 2">
            <a:extLst>
              <a:ext uri="{FF2B5EF4-FFF2-40B4-BE49-F238E27FC236}">
                <a16:creationId xmlns:a16="http://schemas.microsoft.com/office/drawing/2014/main" id="{81CF0D8C-621E-45B8-8482-1D6AAA8C70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27" y="1355149"/>
            <a:ext cx="1194307" cy="206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id="{55B6C7DA-4814-43E5-A48C-07256E542C18}"/>
              </a:ext>
            </a:extLst>
          </p:cNvPr>
          <p:cNvSpPr>
            <a:spLocks noGrp="1"/>
          </p:cNvSpPr>
          <p:nvPr>
            <p:ph type="title"/>
          </p:nvPr>
        </p:nvSpPr>
        <p:spPr>
          <a:xfrm>
            <a:off x="418006" y="262672"/>
            <a:ext cx="9543250" cy="707886"/>
          </a:xfrm>
        </p:spPr>
        <p:txBody>
          <a:bodyPr>
            <a:normAutofit/>
          </a:bodyPr>
          <a:lstStyle/>
          <a:p>
            <a:r>
              <a:rPr lang="en-US" b="1" dirty="0">
                <a:solidFill>
                  <a:srgbClr val="E6287F"/>
                </a:solidFill>
              </a:rPr>
              <a:t>Who are we?</a:t>
            </a:r>
          </a:p>
        </p:txBody>
      </p:sp>
      <p:pic>
        <p:nvPicPr>
          <p:cNvPr id="15" name="Picture 2">
            <a:extLst>
              <a:ext uri="{FF2B5EF4-FFF2-40B4-BE49-F238E27FC236}">
                <a16:creationId xmlns:a16="http://schemas.microsoft.com/office/drawing/2014/main" id="{A3C5A441-FDF4-4388-AB23-6BBE614820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27" y="3416515"/>
            <a:ext cx="1194307" cy="206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11EDDE13-DDDF-4992-8BE4-577F06C24522}"/>
              </a:ext>
            </a:extLst>
          </p:cNvPr>
          <p:cNvSpPr txBox="1"/>
          <p:nvPr/>
        </p:nvSpPr>
        <p:spPr>
          <a:xfrm>
            <a:off x="2049058" y="4171648"/>
            <a:ext cx="6058622"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6287F"/>
                </a:solidFill>
                <a:effectLst/>
                <a:uLnTx/>
                <a:uFillTx/>
                <a:latin typeface="Calibri" panose="020F0502020204030204"/>
                <a:ea typeface="+mn-ea"/>
                <a:cs typeface="+mn-cs"/>
              </a:rPr>
              <a:t>SA Name</a:t>
            </a:r>
          </a:p>
          <a:p>
            <a:pPr marL="342900" lvl="0" indent="-342900" defTabSz="457200">
              <a:buFont typeface="Arial" panose="020B0604020202020204" pitchFamily="34" charset="0"/>
              <a:buChar char="•"/>
              <a:defRPr/>
            </a:pPr>
            <a:r>
              <a:rPr lang="en-GB" sz="2400" dirty="0">
                <a:solidFill>
                  <a:prstClr val="black"/>
                </a:solidFill>
              </a:rPr>
              <a:t>Course</a:t>
            </a:r>
          </a:p>
          <a:p>
            <a:pPr marL="342900" lvl="0" indent="-342900" defTabSz="457200">
              <a:buFont typeface="Arial" panose="020B0604020202020204" pitchFamily="34" charset="0"/>
              <a:buChar char="•"/>
              <a:defRPr/>
            </a:pPr>
            <a:r>
              <a:rPr lang="en-GB" sz="2400" dirty="0">
                <a:solidFill>
                  <a:prstClr val="black"/>
                </a:solidFill>
              </a:rPr>
              <a:t>Institution Name</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30" name="Picture 6" descr="Stick Figures Hi Hello Welcome Waving Hands Greeting Stock Illustration -  Download Image Now - iStock">
            <a:extLst>
              <a:ext uri="{FF2B5EF4-FFF2-40B4-BE49-F238E27FC236}">
                <a16:creationId xmlns:a16="http://schemas.microsoft.com/office/drawing/2014/main" id="{C8833E97-54F0-499E-B8FF-37086EEE9A1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7680" y="2110281"/>
            <a:ext cx="39624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B2BD3F5-6375-4AB0-A611-40CC8B53A479}"/>
              </a:ext>
            </a:extLst>
          </p:cNvPr>
          <p:cNvSpPr/>
          <p:nvPr/>
        </p:nvSpPr>
        <p:spPr>
          <a:xfrm>
            <a:off x="2049058" y="2769987"/>
            <a:ext cx="6096000" cy="1323439"/>
          </a:xfrm>
          <a:prstGeom prst="rect">
            <a:avLst/>
          </a:prstGeom>
        </p:spPr>
        <p:txBody>
          <a:bodyPr>
            <a:spAutoFit/>
          </a:bodyPr>
          <a:lstStyle/>
          <a:p>
            <a:pPr lvl="0" defTabSz="457200">
              <a:defRPr/>
            </a:pPr>
            <a:r>
              <a:rPr lang="en-GB" sz="3200" b="1" dirty="0">
                <a:solidFill>
                  <a:srgbClr val="E6287F"/>
                </a:solidFill>
              </a:rPr>
              <a:t>SA Name</a:t>
            </a:r>
          </a:p>
          <a:p>
            <a:pPr marL="342900" lvl="0" indent="-342900" defTabSz="457200">
              <a:buFont typeface="Arial" panose="020B0604020202020204" pitchFamily="34" charset="0"/>
              <a:buChar char="•"/>
              <a:defRPr/>
            </a:pPr>
            <a:r>
              <a:rPr lang="en-GB" sz="2400" dirty="0">
                <a:solidFill>
                  <a:prstClr val="black"/>
                </a:solidFill>
              </a:rPr>
              <a:t>Course</a:t>
            </a:r>
          </a:p>
          <a:p>
            <a:pPr marL="342900" lvl="0" indent="-342900" defTabSz="457200">
              <a:buFont typeface="Arial" panose="020B0604020202020204" pitchFamily="34" charset="0"/>
              <a:buChar char="•"/>
              <a:defRPr/>
            </a:pPr>
            <a:r>
              <a:rPr lang="en-GB" sz="2400" dirty="0">
                <a:solidFill>
                  <a:prstClr val="black"/>
                </a:solidFill>
              </a:rPr>
              <a:t>Institution Name</a:t>
            </a:r>
          </a:p>
        </p:txBody>
      </p:sp>
      <p:pic>
        <p:nvPicPr>
          <p:cNvPr id="20" name="Picture 19">
            <a:extLst>
              <a:ext uri="{FF2B5EF4-FFF2-40B4-BE49-F238E27FC236}">
                <a16:creationId xmlns:a16="http://schemas.microsoft.com/office/drawing/2014/main" id="{501ADB24-B28B-4304-BAD8-A070EFF7DFAE}"/>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Tree>
    <p:extLst>
      <p:ext uri="{BB962C8B-B14F-4D97-AF65-F5344CB8AC3E}">
        <p14:creationId xmlns:p14="http://schemas.microsoft.com/office/powerpoint/2010/main" val="2532863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Content Placeholder 6" descr="2.png">
            <a:extLst>
              <a:ext uri="{FF2B5EF4-FFF2-40B4-BE49-F238E27FC236}">
                <a16:creationId xmlns:a16="http://schemas.microsoft.com/office/drawing/2014/main" id="{4A3D14B2-D2B4-409A-A5F8-DE7571BE20D4}"/>
              </a:ext>
            </a:extLst>
          </p:cNvPr>
          <p:cNvPicPr>
            <a:picLocks noChangeAspect="1"/>
          </p:cNvPicPr>
          <p:nvPr/>
        </p:nvPicPr>
        <p:blipFill>
          <a:blip r:embed="rId3"/>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5A205B7F-E193-4FCF-89FA-20AA2839127B}"/>
              </a:ext>
            </a:extLst>
          </p:cNvPr>
          <p:cNvPicPr>
            <a:picLocks noChangeAspect="1"/>
          </p:cNvPicPr>
          <p:nvPr/>
        </p:nvPicPr>
        <p:blipFill>
          <a:blip r:embed="rId4">
            <a:biLevel thresh="75000"/>
          </a:blip>
          <a:stretch>
            <a:fillRect/>
          </a:stretch>
        </p:blipFill>
        <p:spPr>
          <a:xfrm>
            <a:off x="2469200" y="4424021"/>
            <a:ext cx="1103561" cy="1105007"/>
          </a:xfrm>
          <a:prstGeom prst="ellipse">
            <a:avLst/>
          </a:prstGeom>
          <a:ln w="19050">
            <a:solidFill>
              <a:srgbClr val="2F2E7E"/>
            </a:solidFill>
          </a:ln>
        </p:spPr>
      </p:pic>
      <p:pic>
        <p:nvPicPr>
          <p:cNvPr id="17" name="Picture 16">
            <a:extLst>
              <a:ext uri="{FF2B5EF4-FFF2-40B4-BE49-F238E27FC236}">
                <a16:creationId xmlns:a16="http://schemas.microsoft.com/office/drawing/2014/main" id="{913ACE36-059C-4DAA-ACCD-E654C963776A}"/>
              </a:ext>
            </a:extLst>
          </p:cNvPr>
          <p:cNvPicPr>
            <a:picLocks noChangeAspect="1"/>
          </p:cNvPicPr>
          <p:nvPr/>
        </p:nvPicPr>
        <p:blipFill>
          <a:blip r:embed="rId5">
            <a:biLevel thresh="75000"/>
          </a:blip>
          <a:stretch>
            <a:fillRect/>
          </a:stretch>
        </p:blipFill>
        <p:spPr>
          <a:xfrm>
            <a:off x="4395554" y="1308616"/>
            <a:ext cx="1135050" cy="1135051"/>
          </a:xfrm>
          <a:prstGeom prst="ellipse">
            <a:avLst/>
          </a:prstGeom>
          <a:ln w="19050">
            <a:solidFill>
              <a:srgbClr val="2F2E7E"/>
            </a:solidFill>
          </a:ln>
        </p:spPr>
      </p:pic>
      <p:grpSp>
        <p:nvGrpSpPr>
          <p:cNvPr id="10" name="Group 9">
            <a:extLst>
              <a:ext uri="{FF2B5EF4-FFF2-40B4-BE49-F238E27FC236}">
                <a16:creationId xmlns:a16="http://schemas.microsoft.com/office/drawing/2014/main" id="{2B0FF4E7-4307-437D-B3FD-30F5A9F65B6C}"/>
              </a:ext>
            </a:extLst>
          </p:cNvPr>
          <p:cNvGrpSpPr/>
          <p:nvPr/>
        </p:nvGrpSpPr>
        <p:grpSpPr>
          <a:xfrm>
            <a:off x="499678" y="1308227"/>
            <a:ext cx="1146729" cy="1135051"/>
            <a:chOff x="832420" y="1380553"/>
            <a:chExt cx="1146729" cy="1135051"/>
          </a:xfrm>
        </p:grpSpPr>
        <p:sp>
          <p:nvSpPr>
            <p:cNvPr id="20" name="Oval 19">
              <a:extLst>
                <a:ext uri="{FF2B5EF4-FFF2-40B4-BE49-F238E27FC236}">
                  <a16:creationId xmlns:a16="http://schemas.microsoft.com/office/drawing/2014/main" id="{372D2B52-59B2-4D28-B91E-3DE4E2FFA426}"/>
                </a:ext>
              </a:extLst>
            </p:cNvPr>
            <p:cNvSpPr/>
            <p:nvPr/>
          </p:nvSpPr>
          <p:spPr>
            <a:xfrm>
              <a:off x="832420" y="1380553"/>
              <a:ext cx="1146729" cy="1135051"/>
            </a:xfrm>
            <a:prstGeom prst="ellipse">
              <a:avLst/>
            </a:prstGeom>
            <a:solidFill>
              <a:schemeClr val="bg1"/>
            </a:solidFill>
            <a:ln w="12700">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6A6F172-1532-4228-BE47-DC5A3B273710}"/>
                </a:ext>
              </a:extLst>
            </p:cNvPr>
            <p:cNvPicPr>
              <a:picLocks noChangeAspect="1"/>
            </p:cNvPicPr>
            <p:nvPr/>
          </p:nvPicPr>
          <p:blipFill rotWithShape="1">
            <a:blip r:embed="rId6">
              <a:clrChange>
                <a:clrFrom>
                  <a:srgbClr val="FDFDFD"/>
                </a:clrFrom>
                <a:clrTo>
                  <a:srgbClr val="FDFDFD">
                    <a:alpha val="0"/>
                  </a:srgbClr>
                </a:clrTo>
              </a:clrChange>
            </a:blip>
            <a:srcRect l="857" t="-9862" r="857" b="-15508"/>
            <a:stretch/>
          </p:blipFill>
          <p:spPr>
            <a:xfrm>
              <a:off x="836229" y="1380553"/>
              <a:ext cx="1141161" cy="1135051"/>
            </a:xfrm>
            <a:prstGeom prst="ellipse">
              <a:avLst/>
            </a:prstGeom>
            <a:ln w="12700">
              <a:solidFill>
                <a:srgbClr val="2F2E7E"/>
              </a:solidFill>
            </a:ln>
          </p:spPr>
        </p:pic>
      </p:grpSp>
      <p:sp>
        <p:nvSpPr>
          <p:cNvPr id="26" name="Arrow: Right 25">
            <a:extLst>
              <a:ext uri="{FF2B5EF4-FFF2-40B4-BE49-F238E27FC236}">
                <a16:creationId xmlns:a16="http://schemas.microsoft.com/office/drawing/2014/main" id="{D3A265ED-E2BE-46A0-9393-5A5566F053AA}"/>
              </a:ext>
            </a:extLst>
          </p:cNvPr>
          <p:cNvSpPr/>
          <p:nvPr/>
        </p:nvSpPr>
        <p:spPr>
          <a:xfrm rot="3571593">
            <a:off x="859151" y="3282059"/>
            <a:ext cx="2394242"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3DFC464-EAA0-4FAF-84EA-62E8E919C09B}"/>
              </a:ext>
            </a:extLst>
          </p:cNvPr>
          <p:cNvSpPr txBox="1"/>
          <p:nvPr/>
        </p:nvSpPr>
        <p:spPr>
          <a:xfrm>
            <a:off x="1686715" y="1335447"/>
            <a:ext cx="2297004"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1: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Connect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Connecting knowledge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Making justifications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Explaining your decisions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4B87EFD-5A8C-452F-95BA-8E05B32123CA}"/>
              </a:ext>
            </a:extLst>
          </p:cNvPr>
          <p:cNvSpPr txBox="1"/>
          <p:nvPr/>
        </p:nvSpPr>
        <p:spPr>
          <a:xfrm>
            <a:off x="219426" y="4371214"/>
            <a:ext cx="2276059"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2: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Analyse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Critical thinking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Asking interrogating questions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620BC59F-84A6-4FAC-A9A6-6FB372D7992E}"/>
              </a:ext>
            </a:extLst>
          </p:cNvPr>
          <p:cNvSpPr txBox="1"/>
          <p:nvPr/>
        </p:nvSpPr>
        <p:spPr>
          <a:xfrm>
            <a:off x="3654015" y="4371214"/>
            <a:ext cx="2651559"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3: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Debate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Do’s and don’ts of debating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Forming an argument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Practicing your debating skills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24C5370-A38C-49CE-8194-C6257EFDF6EA}"/>
              </a:ext>
            </a:extLst>
          </p:cNvPr>
          <p:cNvSpPr txBox="1"/>
          <p:nvPr/>
        </p:nvSpPr>
        <p:spPr>
          <a:xfrm>
            <a:off x="5604736" y="1335447"/>
            <a:ext cx="2651559"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4: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Collaborate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Working as a team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Using critical thinking and debating skills in a group setting.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110E04AB-EB04-416F-AAC3-E01609FAA379}"/>
              </a:ext>
            </a:extLst>
          </p:cNvPr>
          <p:cNvSpPr txBox="1"/>
          <p:nvPr/>
        </p:nvSpPr>
        <p:spPr>
          <a:xfrm>
            <a:off x="9488207" y="1335447"/>
            <a:ext cx="2625272"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5: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Present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Do’s and don’ts of presenting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Top 5 presenting tips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Practicing presentation skills</a:t>
            </a:r>
          </a:p>
        </p:txBody>
      </p:sp>
      <p:sp>
        <p:nvSpPr>
          <p:cNvPr id="35" name="TextBox 34">
            <a:extLst>
              <a:ext uri="{FF2B5EF4-FFF2-40B4-BE49-F238E27FC236}">
                <a16:creationId xmlns:a16="http://schemas.microsoft.com/office/drawing/2014/main" id="{23EE0D8A-5EA0-4C0E-AAA2-4FA14E3C2277}"/>
              </a:ext>
            </a:extLst>
          </p:cNvPr>
          <p:cNvSpPr txBox="1"/>
          <p:nvPr/>
        </p:nvSpPr>
        <p:spPr>
          <a:xfrm>
            <a:off x="7550661" y="4371214"/>
            <a:ext cx="2727067"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6: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Visit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Experience Higher Education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Take on the Ice Cream Challenge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Use skills from the last 5 sessions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F9862313-D789-40FF-A29A-D16472123C07}"/>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0277728" y="4385331"/>
            <a:ext cx="1156864" cy="1143697"/>
          </a:xfrm>
          <a:prstGeom prst="ellipse">
            <a:avLst/>
          </a:prstGeom>
          <a:ln w="19050">
            <a:solidFill>
              <a:srgbClr val="2F2E7E"/>
            </a:solidFill>
          </a:ln>
        </p:spPr>
      </p:pic>
      <p:pic>
        <p:nvPicPr>
          <p:cNvPr id="24" name="Picture 23">
            <a:extLst>
              <a:ext uri="{FF2B5EF4-FFF2-40B4-BE49-F238E27FC236}">
                <a16:creationId xmlns:a16="http://schemas.microsoft.com/office/drawing/2014/main" id="{944CC8FC-C078-4FDD-A15F-187FF1179DC8}"/>
              </a:ext>
            </a:extLst>
          </p:cNvPr>
          <p:cNvPicPr>
            <a:picLocks noChangeAspect="1"/>
          </p:cNvPicPr>
          <p:nvPr/>
        </p:nvPicPr>
        <p:blipFill>
          <a:blip r:embed="rId9">
            <a:biLevel thresh="75000"/>
          </a:blip>
          <a:stretch>
            <a:fillRect/>
          </a:stretch>
        </p:blipFill>
        <p:spPr>
          <a:xfrm>
            <a:off x="6353397" y="4385331"/>
            <a:ext cx="1143696" cy="1143696"/>
          </a:xfrm>
          <a:prstGeom prst="ellipse">
            <a:avLst/>
          </a:prstGeom>
          <a:ln w="19050">
            <a:solidFill>
              <a:srgbClr val="2F2E7E"/>
            </a:solidFill>
          </a:ln>
        </p:spPr>
      </p:pic>
      <p:sp>
        <p:nvSpPr>
          <p:cNvPr id="37" name="Title 1">
            <a:extLst>
              <a:ext uri="{FF2B5EF4-FFF2-40B4-BE49-F238E27FC236}">
                <a16:creationId xmlns:a16="http://schemas.microsoft.com/office/drawing/2014/main" id="{EBAB6ABD-0D21-4B6E-A43F-E209BF4FE531}"/>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What is Think and Go Higher?</a:t>
            </a:r>
          </a:p>
        </p:txBody>
      </p:sp>
      <p:sp>
        <p:nvSpPr>
          <p:cNvPr id="43" name="Arrow: Right 42">
            <a:extLst>
              <a:ext uri="{FF2B5EF4-FFF2-40B4-BE49-F238E27FC236}">
                <a16:creationId xmlns:a16="http://schemas.microsoft.com/office/drawing/2014/main" id="{20153E1B-DE30-4466-B46B-EA417BB7D7AB}"/>
              </a:ext>
            </a:extLst>
          </p:cNvPr>
          <p:cNvSpPr/>
          <p:nvPr/>
        </p:nvSpPr>
        <p:spPr>
          <a:xfrm rot="18162459">
            <a:off x="2763806" y="3262973"/>
            <a:ext cx="2394242"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Arrow: Right 43">
            <a:extLst>
              <a:ext uri="{FF2B5EF4-FFF2-40B4-BE49-F238E27FC236}">
                <a16:creationId xmlns:a16="http://schemas.microsoft.com/office/drawing/2014/main" id="{5E6B1C0A-4677-44B8-A5D5-E76B760A209E}"/>
              </a:ext>
            </a:extLst>
          </p:cNvPr>
          <p:cNvSpPr/>
          <p:nvPr/>
        </p:nvSpPr>
        <p:spPr>
          <a:xfrm rot="3502574">
            <a:off x="4771810" y="3237671"/>
            <a:ext cx="2381078"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Arrow: Right 44">
            <a:extLst>
              <a:ext uri="{FF2B5EF4-FFF2-40B4-BE49-F238E27FC236}">
                <a16:creationId xmlns:a16="http://schemas.microsoft.com/office/drawing/2014/main" id="{C2799FA2-2711-42F7-BCC9-F05E8B354AAF}"/>
              </a:ext>
            </a:extLst>
          </p:cNvPr>
          <p:cNvSpPr/>
          <p:nvPr/>
        </p:nvSpPr>
        <p:spPr>
          <a:xfrm rot="18162459">
            <a:off x="6666545" y="3212913"/>
            <a:ext cx="2394242"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Arrow: Right 45">
            <a:extLst>
              <a:ext uri="{FF2B5EF4-FFF2-40B4-BE49-F238E27FC236}">
                <a16:creationId xmlns:a16="http://schemas.microsoft.com/office/drawing/2014/main" id="{7AB1CD30-A4A8-4A0B-B2C4-0FEC1D2EC1E3}"/>
              </a:ext>
            </a:extLst>
          </p:cNvPr>
          <p:cNvSpPr/>
          <p:nvPr/>
        </p:nvSpPr>
        <p:spPr>
          <a:xfrm rot="3571593">
            <a:off x="8723399" y="3222450"/>
            <a:ext cx="2394242"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826CA648-D6B7-4D20-A84B-8A9544820F41}"/>
              </a:ext>
            </a:extLst>
          </p:cNvPr>
          <p:cNvPicPr>
            <a:picLocks noChangeAspect="1"/>
          </p:cNvPicPr>
          <p:nvPr/>
        </p:nvPicPr>
        <p:blipFill rotWithShape="1">
          <a:blip r:embed="rId10"/>
          <a:srcRect l="14728" t="69557" r="77192" b="2369"/>
          <a:stretch/>
        </p:blipFill>
        <p:spPr>
          <a:xfrm>
            <a:off x="8329846" y="1324729"/>
            <a:ext cx="1132076" cy="1116437"/>
          </a:xfrm>
          <a:prstGeom prst="ellipse">
            <a:avLst/>
          </a:prstGeom>
          <a:ln w="19050">
            <a:solidFill>
              <a:srgbClr val="2F2E7E"/>
            </a:solidFill>
          </a:ln>
        </p:spPr>
      </p:pic>
      <p:sp>
        <p:nvSpPr>
          <p:cNvPr id="28" name="Oval 27">
            <a:extLst>
              <a:ext uri="{FF2B5EF4-FFF2-40B4-BE49-F238E27FC236}">
                <a16:creationId xmlns:a16="http://schemas.microsoft.com/office/drawing/2014/main" id="{02E57F86-3AEF-4E83-BE2C-92CAAA5A53FE}"/>
              </a:ext>
            </a:extLst>
          </p:cNvPr>
          <p:cNvSpPr/>
          <p:nvPr/>
        </p:nvSpPr>
        <p:spPr>
          <a:xfrm>
            <a:off x="10252157" y="4385331"/>
            <a:ext cx="1182435" cy="11498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01E634A-5693-4735-BAC5-32E394041146}"/>
              </a:ext>
            </a:extLst>
          </p:cNvPr>
          <p:cNvSpPr/>
          <p:nvPr/>
        </p:nvSpPr>
        <p:spPr>
          <a:xfrm>
            <a:off x="7568489" y="4385330"/>
            <a:ext cx="2551742" cy="13930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87199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descr="2.png">
            <a:extLst>
              <a:ext uri="{FF2B5EF4-FFF2-40B4-BE49-F238E27FC236}">
                <a16:creationId xmlns:a16="http://schemas.microsoft.com/office/drawing/2014/main" id="{F7097EA2-DE74-4B50-8E5B-6D2239B43384}"/>
              </a:ext>
            </a:extLst>
          </p:cNvPr>
          <p:cNvPicPr>
            <a:picLocks noGrp="1" noChangeAspect="1"/>
          </p:cNvPicPr>
          <p:nvPr>
            <p:ph idx="1"/>
          </p:nvPr>
        </p:nvPicPr>
        <p:blipFill>
          <a:blip r:embed="rId3"/>
          <a:stretch>
            <a:fillRect/>
          </a:stretch>
        </p:blipFill>
        <p:spPr>
          <a:xfrm>
            <a:off x="0" y="1"/>
            <a:ext cx="12192000" cy="6858000"/>
          </a:xfrm>
        </p:spPr>
      </p:pic>
      <p:sp>
        <p:nvSpPr>
          <p:cNvPr id="2" name="Title 1"/>
          <p:cNvSpPr>
            <a:spLocks noGrp="1"/>
          </p:cNvSpPr>
          <p:nvPr>
            <p:ph type="title"/>
          </p:nvPr>
        </p:nvSpPr>
        <p:spPr>
          <a:xfrm>
            <a:off x="603504" y="54358"/>
            <a:ext cx="7886700" cy="1325563"/>
          </a:xfrm>
        </p:spPr>
        <p:txBody>
          <a:bodyPr/>
          <a:lstStyle/>
          <a:p>
            <a:r>
              <a:rPr lang="en-US" dirty="0">
                <a:solidFill>
                  <a:srgbClr val="E6287F"/>
                </a:solidFill>
              </a:rPr>
              <a:t>The Brief</a:t>
            </a:r>
          </a:p>
        </p:txBody>
      </p:sp>
      <p:sp>
        <p:nvSpPr>
          <p:cNvPr id="6" name="TextBox 5"/>
          <p:cNvSpPr txBox="1"/>
          <p:nvPr/>
        </p:nvSpPr>
        <p:spPr>
          <a:xfrm>
            <a:off x="589788" y="1385685"/>
            <a:ext cx="7900416" cy="400110"/>
          </a:xfrm>
          <a:prstGeom prst="rect">
            <a:avLst/>
          </a:prstGeom>
          <a:noFill/>
        </p:spPr>
        <p:txBody>
          <a:bodyPr wrap="square" rtlCol="0">
            <a:spAutoFit/>
          </a:bodyPr>
          <a:lstStyle/>
          <a:p>
            <a:r>
              <a:rPr lang="en-US" sz="2000" b="1" dirty="0"/>
              <a:t>In groups you need to create an new ice-cream product </a:t>
            </a:r>
          </a:p>
        </p:txBody>
      </p:sp>
      <p:pic>
        <p:nvPicPr>
          <p:cNvPr id="3" name="Picture 2">
            <a:extLst>
              <a:ext uri="{FF2B5EF4-FFF2-40B4-BE49-F238E27FC236}">
                <a16:creationId xmlns:a16="http://schemas.microsoft.com/office/drawing/2014/main" id="{AD80B736-ADD5-49AD-ABB8-C84BD68ACCDF}"/>
              </a:ext>
            </a:extLst>
          </p:cNvPr>
          <p:cNvPicPr>
            <a:picLocks noChangeAspect="1"/>
          </p:cNvPicPr>
          <p:nvPr/>
        </p:nvPicPr>
        <p:blipFill>
          <a:blip r:embed="rId4"/>
          <a:stretch>
            <a:fillRect/>
          </a:stretch>
        </p:blipFill>
        <p:spPr>
          <a:xfrm>
            <a:off x="9761221" y="4691964"/>
            <a:ext cx="2199145" cy="1221446"/>
          </a:xfrm>
          <a:prstGeom prst="rect">
            <a:avLst/>
          </a:prstGeom>
        </p:spPr>
      </p:pic>
      <p:sp>
        <p:nvSpPr>
          <p:cNvPr id="5" name="TextBox 4">
            <a:extLst>
              <a:ext uri="{FF2B5EF4-FFF2-40B4-BE49-F238E27FC236}">
                <a16:creationId xmlns:a16="http://schemas.microsoft.com/office/drawing/2014/main" id="{71D0C915-74C1-42C0-98FE-F3C591C50416}"/>
              </a:ext>
            </a:extLst>
          </p:cNvPr>
          <p:cNvSpPr txBox="1"/>
          <p:nvPr/>
        </p:nvSpPr>
        <p:spPr>
          <a:xfrm>
            <a:off x="649224" y="2106498"/>
            <a:ext cx="10893551" cy="2862322"/>
          </a:xfrm>
          <a:prstGeom prst="rect">
            <a:avLst/>
          </a:prstGeom>
          <a:noFill/>
        </p:spPr>
        <p:txBody>
          <a:bodyPr wrap="square" rtlCol="0">
            <a:spAutoFit/>
          </a:bodyPr>
          <a:lstStyle/>
          <a:p>
            <a:pPr marL="285750" indent="-285750">
              <a:buFont typeface="Arial" panose="020B0604020202020204" pitchFamily="34" charset="0"/>
              <a:buChar char="•"/>
            </a:pPr>
            <a:r>
              <a:rPr lang="en-GB" sz="2000" dirty="0"/>
              <a:t>Your task is to create an </a:t>
            </a:r>
            <a:r>
              <a:rPr lang="en-GB" sz="2000" b="1" dirty="0">
                <a:solidFill>
                  <a:srgbClr val="E6287F"/>
                </a:solidFill>
              </a:rPr>
              <a:t>ice-cream </a:t>
            </a:r>
            <a:r>
              <a:rPr lang="en-GB" sz="2000" dirty="0"/>
              <a:t>product for a particular </a:t>
            </a:r>
            <a:r>
              <a:rPr lang="en-GB" sz="2000" dirty="0">
                <a:solidFill>
                  <a:srgbClr val="E6287F"/>
                </a:solidFill>
              </a:rPr>
              <a:t>target audience</a:t>
            </a:r>
            <a:r>
              <a:rPr lang="en-GB" sz="2000" dirty="0"/>
              <a: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As a group, you will decide on the </a:t>
            </a:r>
            <a:r>
              <a:rPr lang="en-GB" sz="2000" b="1" dirty="0">
                <a:solidFill>
                  <a:srgbClr val="E6287F"/>
                </a:solidFill>
              </a:rPr>
              <a:t>ingredients</a:t>
            </a:r>
            <a:r>
              <a:rPr lang="en-GB" sz="2000" dirty="0"/>
              <a:t>, </a:t>
            </a:r>
            <a:r>
              <a:rPr lang="en-GB" sz="2000" b="1" dirty="0">
                <a:solidFill>
                  <a:srgbClr val="E6287F"/>
                </a:solidFill>
              </a:rPr>
              <a:t>cost </a:t>
            </a:r>
            <a:r>
              <a:rPr lang="en-GB" sz="2000" dirty="0"/>
              <a:t>and </a:t>
            </a:r>
            <a:r>
              <a:rPr lang="en-GB" sz="2000" b="1" dirty="0">
                <a:solidFill>
                  <a:srgbClr val="E6287F"/>
                </a:solidFill>
              </a:rPr>
              <a:t>design</a:t>
            </a:r>
            <a:r>
              <a:rPr lang="en-GB" sz="2000" dirty="0"/>
              <a:t> of your ice-cream, as well as a </a:t>
            </a:r>
            <a:r>
              <a:rPr lang="en-GB" sz="2000" b="1" dirty="0">
                <a:solidFill>
                  <a:srgbClr val="E6287F"/>
                </a:solidFill>
              </a:rPr>
              <a:t>marketing plan</a:t>
            </a:r>
            <a:r>
              <a:rPr lang="en-GB" sz="2000" dirty="0"/>
              <a:t>.</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At the end of the session, you must be ready to </a:t>
            </a:r>
            <a:r>
              <a:rPr lang="en-GB" sz="2000" b="1" dirty="0">
                <a:solidFill>
                  <a:srgbClr val="E6287F"/>
                </a:solidFill>
              </a:rPr>
              <a:t>pitch your idea </a:t>
            </a:r>
            <a:r>
              <a:rPr lang="en-GB" sz="2000" dirty="0"/>
              <a:t>to the dragons who will only invest their time in the best ideas!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You do not have long so </a:t>
            </a:r>
            <a:r>
              <a:rPr lang="en-GB" sz="2000" b="1" dirty="0">
                <a:solidFill>
                  <a:srgbClr val="E6287F"/>
                </a:solidFill>
              </a:rPr>
              <a:t>teamwork</a:t>
            </a:r>
            <a:r>
              <a:rPr lang="en-GB" sz="2000" dirty="0"/>
              <a:t> is crucial!</a:t>
            </a:r>
            <a:endParaRPr lang="en-GB" sz="2000" dirty="0">
              <a:highlight>
                <a:srgbClr val="FFFF00"/>
              </a:highlight>
            </a:endParaRPr>
          </a:p>
        </p:txBody>
      </p:sp>
    </p:spTree>
    <p:extLst>
      <p:ext uri="{BB962C8B-B14F-4D97-AF65-F5344CB8AC3E}">
        <p14:creationId xmlns:p14="http://schemas.microsoft.com/office/powerpoint/2010/main" val="1379962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sp>
        <p:nvSpPr>
          <p:cNvPr id="9" name="TextBox 8">
            <a:extLst>
              <a:ext uri="{FF2B5EF4-FFF2-40B4-BE49-F238E27FC236}">
                <a16:creationId xmlns:a16="http://schemas.microsoft.com/office/drawing/2014/main" id="{87BFDE4D-FE65-49EA-A697-1EB0879A2B56}"/>
              </a:ext>
            </a:extLst>
          </p:cNvPr>
          <p:cNvSpPr txBox="1"/>
          <p:nvPr/>
        </p:nvSpPr>
        <p:spPr>
          <a:xfrm>
            <a:off x="641684" y="1234739"/>
            <a:ext cx="10908632" cy="830997"/>
          </a:xfrm>
          <a:prstGeom prst="rect">
            <a:avLst/>
          </a:prstGeom>
          <a:noFill/>
        </p:spPr>
        <p:txBody>
          <a:bodyPr wrap="square" rtlCol="0">
            <a:spAutoFit/>
          </a:bodyPr>
          <a:lstStyle/>
          <a:p>
            <a:r>
              <a:rPr lang="en-GB" sz="2400" dirty="0"/>
              <a:t>What </a:t>
            </a:r>
            <a:r>
              <a:rPr lang="en-GB" sz="2400" b="1" dirty="0">
                <a:solidFill>
                  <a:srgbClr val="E6287F"/>
                </a:solidFill>
              </a:rPr>
              <a:t>skills</a:t>
            </a:r>
            <a:r>
              <a:rPr lang="en-GB" sz="2400" dirty="0"/>
              <a:t> have you practiced over the </a:t>
            </a:r>
            <a:r>
              <a:rPr lang="en-GB" sz="2400" b="1" dirty="0">
                <a:solidFill>
                  <a:srgbClr val="E6287F"/>
                </a:solidFill>
              </a:rPr>
              <a:t>last 5 sessions </a:t>
            </a:r>
            <a:r>
              <a:rPr lang="en-GB" sz="2400" dirty="0"/>
              <a:t>and how will they help you to </a:t>
            </a:r>
            <a:r>
              <a:rPr lang="en-GB" sz="2400" b="1" dirty="0">
                <a:solidFill>
                  <a:srgbClr val="E6287F"/>
                </a:solidFill>
              </a:rPr>
              <a:t>succeed</a:t>
            </a:r>
            <a:r>
              <a:rPr lang="en-GB" sz="2400" dirty="0"/>
              <a:t> in this task?</a:t>
            </a:r>
          </a:p>
        </p:txBody>
      </p:sp>
      <p:sp>
        <p:nvSpPr>
          <p:cNvPr id="18" name="Title 1">
            <a:extLst>
              <a:ext uri="{FF2B5EF4-FFF2-40B4-BE49-F238E27FC236}">
                <a16:creationId xmlns:a16="http://schemas.microsoft.com/office/drawing/2014/main" id="{BCFD6CFB-D5E0-448B-BDC1-F7F0AA952637}"/>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What skills do you need to succeed?</a:t>
            </a:r>
          </a:p>
        </p:txBody>
      </p:sp>
      <p:pic>
        <p:nvPicPr>
          <p:cNvPr id="22" name="Picture 21">
            <a:extLst>
              <a:ext uri="{FF2B5EF4-FFF2-40B4-BE49-F238E27FC236}">
                <a16:creationId xmlns:a16="http://schemas.microsoft.com/office/drawing/2014/main" id="{45A6FE82-0139-48BD-B684-23A12AA73533}"/>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pic>
        <p:nvPicPr>
          <p:cNvPr id="12" name="Picture 11">
            <a:extLst>
              <a:ext uri="{FF2B5EF4-FFF2-40B4-BE49-F238E27FC236}">
                <a16:creationId xmlns:a16="http://schemas.microsoft.com/office/drawing/2014/main" id="{4695B6E1-1E62-42F7-9001-9F3FD70E1ABD}"/>
              </a:ext>
            </a:extLst>
          </p:cNvPr>
          <p:cNvPicPr>
            <a:picLocks noChangeAspect="1"/>
          </p:cNvPicPr>
          <p:nvPr/>
        </p:nvPicPr>
        <p:blipFill>
          <a:blip r:embed="rId6">
            <a:biLevel thresh="75000"/>
          </a:blip>
          <a:stretch>
            <a:fillRect/>
          </a:stretch>
        </p:blipFill>
        <p:spPr>
          <a:xfrm>
            <a:off x="4219195" y="2310433"/>
            <a:ext cx="1103561" cy="1105007"/>
          </a:xfrm>
          <a:prstGeom prst="ellipse">
            <a:avLst/>
          </a:prstGeom>
          <a:ln w="19050">
            <a:solidFill>
              <a:srgbClr val="2F2E7E"/>
            </a:solidFill>
          </a:ln>
        </p:spPr>
      </p:pic>
      <p:pic>
        <p:nvPicPr>
          <p:cNvPr id="13" name="Picture 12">
            <a:extLst>
              <a:ext uri="{FF2B5EF4-FFF2-40B4-BE49-F238E27FC236}">
                <a16:creationId xmlns:a16="http://schemas.microsoft.com/office/drawing/2014/main" id="{FDAF4B5F-8200-435B-A8C1-C7483A3CD69D}"/>
              </a:ext>
            </a:extLst>
          </p:cNvPr>
          <p:cNvPicPr>
            <a:picLocks noChangeAspect="1"/>
          </p:cNvPicPr>
          <p:nvPr/>
        </p:nvPicPr>
        <p:blipFill>
          <a:blip r:embed="rId7">
            <a:biLevel thresh="75000"/>
          </a:blip>
          <a:stretch>
            <a:fillRect/>
          </a:stretch>
        </p:blipFill>
        <p:spPr>
          <a:xfrm>
            <a:off x="8011074" y="2295411"/>
            <a:ext cx="1135050" cy="1135051"/>
          </a:xfrm>
          <a:prstGeom prst="ellipse">
            <a:avLst/>
          </a:prstGeom>
          <a:ln w="19050">
            <a:solidFill>
              <a:srgbClr val="2F2E7E"/>
            </a:solidFill>
          </a:ln>
        </p:spPr>
      </p:pic>
      <p:grpSp>
        <p:nvGrpSpPr>
          <p:cNvPr id="15" name="Group 14">
            <a:extLst>
              <a:ext uri="{FF2B5EF4-FFF2-40B4-BE49-F238E27FC236}">
                <a16:creationId xmlns:a16="http://schemas.microsoft.com/office/drawing/2014/main" id="{E074AE4F-58F5-4D68-B57F-64B0AD9FA3F0}"/>
              </a:ext>
            </a:extLst>
          </p:cNvPr>
          <p:cNvGrpSpPr/>
          <p:nvPr/>
        </p:nvGrpSpPr>
        <p:grpSpPr>
          <a:xfrm>
            <a:off x="384148" y="2295411"/>
            <a:ext cx="1146729" cy="1135051"/>
            <a:chOff x="832420" y="1380553"/>
            <a:chExt cx="1146729" cy="1135051"/>
          </a:xfrm>
        </p:grpSpPr>
        <p:sp>
          <p:nvSpPr>
            <p:cNvPr id="16" name="Oval 15">
              <a:extLst>
                <a:ext uri="{FF2B5EF4-FFF2-40B4-BE49-F238E27FC236}">
                  <a16:creationId xmlns:a16="http://schemas.microsoft.com/office/drawing/2014/main" id="{2B7B88C4-82D9-4722-90E0-255859BFA3FB}"/>
                </a:ext>
              </a:extLst>
            </p:cNvPr>
            <p:cNvSpPr/>
            <p:nvPr/>
          </p:nvSpPr>
          <p:spPr>
            <a:xfrm>
              <a:off x="832420" y="1380553"/>
              <a:ext cx="1146729" cy="1135051"/>
            </a:xfrm>
            <a:prstGeom prst="ellipse">
              <a:avLst/>
            </a:prstGeom>
            <a:solidFill>
              <a:schemeClr val="bg1"/>
            </a:solidFill>
            <a:ln w="12700">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243E2C6-6A47-4FEA-B781-308502011C0F}"/>
                </a:ext>
              </a:extLst>
            </p:cNvPr>
            <p:cNvPicPr>
              <a:picLocks noChangeAspect="1"/>
            </p:cNvPicPr>
            <p:nvPr/>
          </p:nvPicPr>
          <p:blipFill rotWithShape="1">
            <a:blip r:embed="rId8">
              <a:clrChange>
                <a:clrFrom>
                  <a:srgbClr val="FDFDFD"/>
                </a:clrFrom>
                <a:clrTo>
                  <a:srgbClr val="FDFDFD">
                    <a:alpha val="0"/>
                  </a:srgbClr>
                </a:clrTo>
              </a:clrChange>
            </a:blip>
            <a:srcRect l="857" t="-9862" r="857" b="-15508"/>
            <a:stretch/>
          </p:blipFill>
          <p:spPr>
            <a:xfrm>
              <a:off x="836229" y="1380553"/>
              <a:ext cx="1141161" cy="1135051"/>
            </a:xfrm>
            <a:prstGeom prst="ellipse">
              <a:avLst/>
            </a:prstGeom>
            <a:ln w="12700">
              <a:solidFill>
                <a:srgbClr val="2F2E7E"/>
              </a:solidFill>
            </a:ln>
          </p:spPr>
        </p:pic>
      </p:grpSp>
      <p:pic>
        <p:nvPicPr>
          <p:cNvPr id="19" name="Picture 18">
            <a:extLst>
              <a:ext uri="{FF2B5EF4-FFF2-40B4-BE49-F238E27FC236}">
                <a16:creationId xmlns:a16="http://schemas.microsoft.com/office/drawing/2014/main" id="{F3584494-BEB4-4031-8F25-105FE4AA9309}"/>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989260" y="3813178"/>
            <a:ext cx="1156864" cy="1143697"/>
          </a:xfrm>
          <a:prstGeom prst="ellipse">
            <a:avLst/>
          </a:prstGeom>
          <a:ln w="19050">
            <a:solidFill>
              <a:srgbClr val="2F2E7E"/>
            </a:solidFill>
          </a:ln>
        </p:spPr>
      </p:pic>
      <p:pic>
        <p:nvPicPr>
          <p:cNvPr id="20" name="Picture 19">
            <a:extLst>
              <a:ext uri="{FF2B5EF4-FFF2-40B4-BE49-F238E27FC236}">
                <a16:creationId xmlns:a16="http://schemas.microsoft.com/office/drawing/2014/main" id="{120DB3F2-745C-4F90-9237-6F07D2DDA17B}"/>
              </a:ext>
            </a:extLst>
          </p:cNvPr>
          <p:cNvPicPr>
            <a:picLocks noChangeAspect="1"/>
          </p:cNvPicPr>
          <p:nvPr/>
        </p:nvPicPr>
        <p:blipFill>
          <a:blip r:embed="rId9">
            <a:biLevel thresh="75000"/>
          </a:blip>
          <a:stretch>
            <a:fillRect/>
          </a:stretch>
        </p:blipFill>
        <p:spPr>
          <a:xfrm>
            <a:off x="384148" y="3813178"/>
            <a:ext cx="1143696" cy="1143696"/>
          </a:xfrm>
          <a:prstGeom prst="ellipse">
            <a:avLst/>
          </a:prstGeom>
          <a:ln w="19050">
            <a:solidFill>
              <a:srgbClr val="2F2E7E"/>
            </a:solidFill>
          </a:ln>
        </p:spPr>
      </p:pic>
      <p:pic>
        <p:nvPicPr>
          <p:cNvPr id="21" name="Picture 20">
            <a:extLst>
              <a:ext uri="{FF2B5EF4-FFF2-40B4-BE49-F238E27FC236}">
                <a16:creationId xmlns:a16="http://schemas.microsoft.com/office/drawing/2014/main" id="{0CEAEF96-393C-4B47-B5D4-173458523A52}"/>
              </a:ext>
            </a:extLst>
          </p:cNvPr>
          <p:cNvPicPr>
            <a:picLocks noChangeAspect="1"/>
          </p:cNvPicPr>
          <p:nvPr/>
        </p:nvPicPr>
        <p:blipFill rotWithShape="1">
          <a:blip r:embed="rId10"/>
          <a:srcRect l="14728" t="69557" r="77192" b="2369"/>
          <a:stretch/>
        </p:blipFill>
        <p:spPr>
          <a:xfrm>
            <a:off x="4192514" y="3826808"/>
            <a:ext cx="1132076" cy="1116437"/>
          </a:xfrm>
          <a:prstGeom prst="ellipse">
            <a:avLst/>
          </a:prstGeom>
          <a:ln w="19050">
            <a:solidFill>
              <a:srgbClr val="2F2E7E"/>
            </a:solidFill>
          </a:ln>
        </p:spPr>
      </p:pic>
      <p:sp>
        <p:nvSpPr>
          <p:cNvPr id="39" name="TextBox 38">
            <a:extLst>
              <a:ext uri="{FF2B5EF4-FFF2-40B4-BE49-F238E27FC236}">
                <a16:creationId xmlns:a16="http://schemas.microsoft.com/office/drawing/2014/main" id="{960455FA-95F5-4B5A-BB0F-E31C3974F3BD}"/>
              </a:ext>
            </a:extLst>
          </p:cNvPr>
          <p:cNvSpPr txBox="1"/>
          <p:nvPr/>
        </p:nvSpPr>
        <p:spPr>
          <a:xfrm>
            <a:off x="1604398" y="2314707"/>
            <a:ext cx="2297004"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1: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Connect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Connecting knowledge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Making justifications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Explaining your decisions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F1F4C630-BD1D-4849-94CB-EDF2BAAB8C2E}"/>
              </a:ext>
            </a:extLst>
          </p:cNvPr>
          <p:cNvSpPr txBox="1"/>
          <p:nvPr/>
        </p:nvSpPr>
        <p:spPr>
          <a:xfrm>
            <a:off x="5396277" y="2314707"/>
            <a:ext cx="2276059"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2: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Analyse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Critical thinking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Asking interrogating questions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F8161242-7BC8-4BBE-B9BF-5FFAEFEBDAC7}"/>
              </a:ext>
            </a:extLst>
          </p:cNvPr>
          <p:cNvSpPr txBox="1"/>
          <p:nvPr/>
        </p:nvSpPr>
        <p:spPr>
          <a:xfrm>
            <a:off x="9195888" y="2309346"/>
            <a:ext cx="2651559"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3: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Debate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Do’s and don’ts of debating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Forming an argument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Practicing your debating skills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C4D9EB95-E8BD-442A-A5FD-157142C6468F}"/>
              </a:ext>
            </a:extLst>
          </p:cNvPr>
          <p:cNvSpPr txBox="1"/>
          <p:nvPr/>
        </p:nvSpPr>
        <p:spPr>
          <a:xfrm>
            <a:off x="1527844" y="3813178"/>
            <a:ext cx="2651559"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4: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Collaborate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Working as a team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Using critical thinking and debating skills in a group setting.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1EC547F1-C19C-411F-8CC2-C0F8339DD679}"/>
              </a:ext>
            </a:extLst>
          </p:cNvPr>
          <p:cNvSpPr txBox="1"/>
          <p:nvPr/>
        </p:nvSpPr>
        <p:spPr>
          <a:xfrm>
            <a:off x="5339184" y="3833953"/>
            <a:ext cx="2625272"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5: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Present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Do’s and don’ts of presenting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Top 5 presenting tips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Practicing presentation skills</a:t>
            </a:r>
          </a:p>
        </p:txBody>
      </p:sp>
      <p:sp>
        <p:nvSpPr>
          <p:cNvPr id="44" name="TextBox 43">
            <a:extLst>
              <a:ext uri="{FF2B5EF4-FFF2-40B4-BE49-F238E27FC236}">
                <a16:creationId xmlns:a16="http://schemas.microsoft.com/office/drawing/2014/main" id="{2ED868E4-DA1F-44B5-81B8-D2106DDBEB89}"/>
              </a:ext>
            </a:extLst>
          </p:cNvPr>
          <p:cNvSpPr txBox="1"/>
          <p:nvPr/>
        </p:nvSpPr>
        <p:spPr>
          <a:xfrm>
            <a:off x="9195888" y="3767754"/>
            <a:ext cx="2727067"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6: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Visit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Experience Higher Education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Take on the Ice Cream Challenge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Use skills from the last 5 sessions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5B0C178F-4096-49F6-AA74-3BB0FCAED754}"/>
              </a:ext>
            </a:extLst>
          </p:cNvPr>
          <p:cNvSpPr txBox="1"/>
          <p:nvPr/>
        </p:nvSpPr>
        <p:spPr>
          <a:xfrm>
            <a:off x="641684" y="5330126"/>
            <a:ext cx="10908632" cy="461665"/>
          </a:xfrm>
          <a:prstGeom prst="rect">
            <a:avLst/>
          </a:prstGeom>
          <a:noFill/>
        </p:spPr>
        <p:txBody>
          <a:bodyPr wrap="square" rtlCol="0">
            <a:spAutoFit/>
          </a:bodyPr>
          <a:lstStyle/>
          <a:p>
            <a:r>
              <a:rPr lang="en-GB" sz="2400" b="1" dirty="0"/>
              <a:t>Spend a few minutes discussing this with the people on your table.</a:t>
            </a:r>
          </a:p>
        </p:txBody>
      </p:sp>
    </p:spTree>
    <p:extLst>
      <p:ext uri="{BB962C8B-B14F-4D97-AF65-F5344CB8AC3E}">
        <p14:creationId xmlns:p14="http://schemas.microsoft.com/office/powerpoint/2010/main" val="142645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sp>
        <p:nvSpPr>
          <p:cNvPr id="3" name="TextBox 2">
            <a:extLst>
              <a:ext uri="{FF2B5EF4-FFF2-40B4-BE49-F238E27FC236}">
                <a16:creationId xmlns:a16="http://schemas.microsoft.com/office/drawing/2014/main" id="{32072F21-FF6F-4F98-ACEA-B0F7B21D82FC}"/>
              </a:ext>
            </a:extLst>
          </p:cNvPr>
          <p:cNvSpPr txBox="1"/>
          <p:nvPr/>
        </p:nvSpPr>
        <p:spPr>
          <a:xfrm>
            <a:off x="846220" y="1005880"/>
            <a:ext cx="10704095" cy="5262979"/>
          </a:xfrm>
          <a:prstGeom prst="rect">
            <a:avLst/>
          </a:prstGeom>
          <a:noFill/>
        </p:spPr>
        <p:txBody>
          <a:bodyPr wrap="square" rtlCol="0">
            <a:spAutoFit/>
          </a:bodyPr>
          <a:lstStyle/>
          <a:p>
            <a:r>
              <a:rPr lang="en-GB" sz="2400" b="1" dirty="0"/>
              <a:t>You will be more successful at this challenge if:</a:t>
            </a:r>
          </a:p>
          <a:p>
            <a:pPr marL="342900" indent="-342900">
              <a:buFont typeface="Arial" panose="020B0604020202020204" pitchFamily="34" charset="0"/>
              <a:buChar char="•"/>
            </a:pPr>
            <a:r>
              <a:rPr lang="en-GB" sz="2400" dirty="0"/>
              <a:t>You </a:t>
            </a:r>
            <a:r>
              <a:rPr lang="en-GB" sz="2400" b="1" dirty="0">
                <a:solidFill>
                  <a:srgbClr val="E6287F"/>
                </a:solidFill>
              </a:rPr>
              <a:t>connect</a:t>
            </a:r>
            <a:r>
              <a:rPr lang="en-GB" sz="2400" dirty="0"/>
              <a:t> information and </a:t>
            </a:r>
            <a:r>
              <a:rPr lang="en-GB" sz="2400" b="1" dirty="0">
                <a:solidFill>
                  <a:srgbClr val="E6287F"/>
                </a:solidFill>
              </a:rPr>
              <a:t>justify</a:t>
            </a:r>
            <a:r>
              <a:rPr lang="en-GB" sz="2400" dirty="0"/>
              <a:t> your decisions using logic and reasoning.</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You </a:t>
            </a:r>
            <a:r>
              <a:rPr lang="en-GB" sz="2400" b="1" dirty="0">
                <a:solidFill>
                  <a:srgbClr val="E6287F"/>
                </a:solidFill>
              </a:rPr>
              <a:t>analyse</a:t>
            </a:r>
            <a:r>
              <a:rPr lang="en-GB" sz="2400" dirty="0"/>
              <a:t> your target audience, USP and selling location in detail and use </a:t>
            </a:r>
            <a:r>
              <a:rPr lang="en-GB" sz="2400" b="1" dirty="0">
                <a:solidFill>
                  <a:srgbClr val="E6287F"/>
                </a:solidFill>
              </a:rPr>
              <a:t>critical thinking </a:t>
            </a:r>
            <a:r>
              <a:rPr lang="en-GB" sz="2400" dirty="0"/>
              <a:t>to decide on how to create a product that matches this.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You use </a:t>
            </a:r>
            <a:r>
              <a:rPr lang="en-GB" sz="2400" b="1" dirty="0">
                <a:solidFill>
                  <a:srgbClr val="E6287F"/>
                </a:solidFill>
              </a:rPr>
              <a:t>PE </a:t>
            </a:r>
            <a:r>
              <a:rPr lang="en-GB" sz="2400" dirty="0"/>
              <a:t>as the </a:t>
            </a:r>
            <a:r>
              <a:rPr lang="en-GB" sz="2400" b="1" dirty="0">
                <a:solidFill>
                  <a:srgbClr val="E6287F"/>
                </a:solidFill>
              </a:rPr>
              <a:t>structure</a:t>
            </a:r>
            <a:r>
              <a:rPr lang="en-GB" sz="2400" dirty="0"/>
              <a:t> for your presentation.</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You </a:t>
            </a:r>
            <a:r>
              <a:rPr lang="en-GB" sz="2400" b="1" dirty="0">
                <a:solidFill>
                  <a:srgbClr val="E6287F"/>
                </a:solidFill>
              </a:rPr>
              <a:t>collaborate</a:t>
            </a:r>
            <a:r>
              <a:rPr lang="en-GB" sz="2400" dirty="0"/>
              <a:t> well with others, treating each other with </a:t>
            </a:r>
            <a:r>
              <a:rPr lang="en-GB" sz="2400" b="1" dirty="0">
                <a:solidFill>
                  <a:srgbClr val="E6287F"/>
                </a:solidFill>
              </a:rPr>
              <a:t>respect</a:t>
            </a:r>
            <a:r>
              <a:rPr lang="en-GB" sz="2400" dirty="0"/>
              <a:t> and putting forward </a:t>
            </a:r>
            <a:r>
              <a:rPr lang="en-GB" sz="2400" b="1" dirty="0">
                <a:solidFill>
                  <a:srgbClr val="E6287F"/>
                </a:solidFill>
              </a:rPr>
              <a:t>ideas</a:t>
            </a:r>
            <a:r>
              <a:rPr lang="en-GB" sz="2400" dirty="0"/>
              <a:t>.</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You </a:t>
            </a:r>
            <a:r>
              <a:rPr lang="en-GB" sz="2400" b="1" dirty="0">
                <a:solidFill>
                  <a:srgbClr val="E6287F"/>
                </a:solidFill>
              </a:rPr>
              <a:t>present</a:t>
            </a:r>
            <a:r>
              <a:rPr lang="en-GB" sz="2400" dirty="0"/>
              <a:t> your ice-cream product </a:t>
            </a:r>
            <a:r>
              <a:rPr lang="en-GB" sz="2400" b="1" dirty="0">
                <a:solidFill>
                  <a:srgbClr val="E6287F"/>
                </a:solidFill>
              </a:rPr>
              <a:t>clearly </a:t>
            </a:r>
            <a:r>
              <a:rPr lang="en-GB" sz="2400" dirty="0"/>
              <a:t>and </a:t>
            </a:r>
            <a:r>
              <a:rPr lang="en-GB" sz="2400" b="1" dirty="0">
                <a:solidFill>
                  <a:srgbClr val="E6287F"/>
                </a:solidFill>
              </a:rPr>
              <a:t>confidently</a:t>
            </a:r>
            <a:r>
              <a:rPr lang="en-GB" sz="2400" dirty="0"/>
              <a:t>, using the correct </a:t>
            </a:r>
            <a:r>
              <a:rPr lang="en-GB" sz="2400" b="1" dirty="0">
                <a:solidFill>
                  <a:srgbClr val="E6287F"/>
                </a:solidFill>
              </a:rPr>
              <a:t>body language</a:t>
            </a:r>
            <a:r>
              <a:rPr lang="en-GB" sz="2400" dirty="0"/>
              <a:t> and </a:t>
            </a:r>
            <a:r>
              <a:rPr lang="en-GB" sz="2400" b="1" dirty="0">
                <a:solidFill>
                  <a:srgbClr val="E6287F"/>
                </a:solidFill>
              </a:rPr>
              <a:t>tone</a:t>
            </a:r>
            <a:r>
              <a:rPr lang="en-GB" sz="2400" dirty="0"/>
              <a:t> of voice.</a:t>
            </a:r>
          </a:p>
          <a:p>
            <a:pPr marL="342900" indent="-342900">
              <a:buFont typeface="Arial" panose="020B0604020202020204" pitchFamily="34" charset="0"/>
              <a:buChar char="•"/>
            </a:pPr>
            <a:endParaRPr lang="en-GB" sz="2400" dirty="0"/>
          </a:p>
        </p:txBody>
      </p:sp>
      <p:sp>
        <p:nvSpPr>
          <p:cNvPr id="18" name="Title 1">
            <a:extLst>
              <a:ext uri="{FF2B5EF4-FFF2-40B4-BE49-F238E27FC236}">
                <a16:creationId xmlns:a16="http://schemas.microsoft.com/office/drawing/2014/main" id="{BCFD6CFB-D5E0-448B-BDC1-F7F0AA952637}"/>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dirty="0">
                <a:solidFill>
                  <a:srgbClr val="E6287F"/>
                </a:solidFill>
                <a:latin typeface="Calibri Light" panose="020F0302020204030204"/>
              </a:rPr>
              <a:t>How we decide on a winner…</a:t>
            </a:r>
            <a:endPar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endParaRPr>
          </a:p>
        </p:txBody>
      </p:sp>
      <p:pic>
        <p:nvPicPr>
          <p:cNvPr id="22" name="Picture 21">
            <a:extLst>
              <a:ext uri="{FF2B5EF4-FFF2-40B4-BE49-F238E27FC236}">
                <a16:creationId xmlns:a16="http://schemas.microsoft.com/office/drawing/2014/main" id="{45A6FE82-0139-48BD-B684-23A12AA73533}"/>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Tree>
    <p:extLst>
      <p:ext uri="{BB962C8B-B14F-4D97-AF65-F5344CB8AC3E}">
        <p14:creationId xmlns:p14="http://schemas.microsoft.com/office/powerpoint/2010/main" val="2303195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6" descr="2.png">
            <a:extLst>
              <a:ext uri="{FF2B5EF4-FFF2-40B4-BE49-F238E27FC236}">
                <a16:creationId xmlns:a16="http://schemas.microsoft.com/office/drawing/2014/main" id="{C15FA620-6AFF-4729-9B57-C1C004E998EF}"/>
              </a:ext>
            </a:extLst>
          </p:cNvPr>
          <p:cNvPicPr>
            <a:picLocks noGrp="1" noChangeAspect="1"/>
          </p:cNvPicPr>
          <p:nvPr>
            <p:ph idx="1"/>
          </p:nvPr>
        </p:nvPicPr>
        <p:blipFill>
          <a:blip r:embed="rId3"/>
          <a:stretch>
            <a:fillRect/>
          </a:stretch>
        </p:blipFill>
        <p:spPr>
          <a:xfrm>
            <a:off x="0" y="1"/>
            <a:ext cx="12192000" cy="6858000"/>
          </a:xfrm>
        </p:spPr>
      </p:pic>
      <p:sp>
        <p:nvSpPr>
          <p:cNvPr id="2" name="Title 1"/>
          <p:cNvSpPr>
            <a:spLocks noGrp="1"/>
          </p:cNvSpPr>
          <p:nvPr>
            <p:ph type="title"/>
          </p:nvPr>
        </p:nvSpPr>
        <p:spPr>
          <a:xfrm>
            <a:off x="2377545" y="185016"/>
            <a:ext cx="7886700" cy="688195"/>
          </a:xfrm>
        </p:spPr>
        <p:txBody>
          <a:bodyPr>
            <a:normAutofit fontScale="90000"/>
          </a:bodyPr>
          <a:lstStyle/>
          <a:p>
            <a:pPr algn="ctr"/>
            <a:r>
              <a:rPr lang="en-US" dirty="0">
                <a:solidFill>
                  <a:srgbClr val="E6287F"/>
                </a:solidFill>
              </a:rPr>
              <a:t>Who is it for?</a:t>
            </a:r>
          </a:p>
        </p:txBody>
      </p:sp>
      <p:sp>
        <p:nvSpPr>
          <p:cNvPr id="10" name="Cloud 9">
            <a:extLst>
              <a:ext uri="{FF2B5EF4-FFF2-40B4-BE49-F238E27FC236}">
                <a16:creationId xmlns:a16="http://schemas.microsoft.com/office/drawing/2014/main" id="{4AC51407-F694-3661-B804-D35E214F5E2D}"/>
              </a:ext>
            </a:extLst>
          </p:cNvPr>
          <p:cNvSpPr/>
          <p:nvPr/>
        </p:nvSpPr>
        <p:spPr>
          <a:xfrm rot="372056">
            <a:off x="7699063" y="732126"/>
            <a:ext cx="4229341" cy="2867515"/>
          </a:xfrm>
          <a:prstGeom prst="cloud">
            <a:avLst/>
          </a:prstGeom>
          <a:solidFill>
            <a:schemeClr val="bg1"/>
          </a:solidFill>
          <a:ln w="76200">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loud 7">
            <a:extLst>
              <a:ext uri="{FF2B5EF4-FFF2-40B4-BE49-F238E27FC236}">
                <a16:creationId xmlns:a16="http://schemas.microsoft.com/office/drawing/2014/main" id="{DD05C041-FB24-E06A-5844-866CFA5630BE}"/>
              </a:ext>
            </a:extLst>
          </p:cNvPr>
          <p:cNvSpPr/>
          <p:nvPr/>
        </p:nvSpPr>
        <p:spPr>
          <a:xfrm rot="10960062">
            <a:off x="2839698" y="3263334"/>
            <a:ext cx="7030776" cy="2650491"/>
          </a:xfrm>
          <a:prstGeom prst="cloud">
            <a:avLst/>
          </a:prstGeom>
          <a:solidFill>
            <a:schemeClr val="bg1"/>
          </a:solidFill>
          <a:ln w="76200">
            <a:solidFill>
              <a:srgbClr val="E628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Cloud 6">
            <a:extLst>
              <a:ext uri="{FF2B5EF4-FFF2-40B4-BE49-F238E27FC236}">
                <a16:creationId xmlns:a16="http://schemas.microsoft.com/office/drawing/2014/main" id="{05D515BE-6AD2-A77D-3E17-C7B054C481FF}"/>
              </a:ext>
            </a:extLst>
          </p:cNvPr>
          <p:cNvSpPr/>
          <p:nvPr/>
        </p:nvSpPr>
        <p:spPr>
          <a:xfrm rot="274404">
            <a:off x="454105" y="843401"/>
            <a:ext cx="4168654" cy="2903429"/>
          </a:xfrm>
          <a:prstGeom prst="cloud">
            <a:avLst/>
          </a:prstGeom>
          <a:solidFill>
            <a:schemeClr val="bg1"/>
          </a:solidFill>
          <a:ln w="76200">
            <a:solidFill>
              <a:srgbClr val="70C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128876" y="1182515"/>
            <a:ext cx="2819112" cy="400110"/>
          </a:xfrm>
          <a:prstGeom prst="rect">
            <a:avLst/>
          </a:prstGeom>
          <a:noFill/>
        </p:spPr>
        <p:txBody>
          <a:bodyPr wrap="square" rtlCol="0">
            <a:spAutoFit/>
          </a:bodyPr>
          <a:lstStyle/>
          <a:p>
            <a:pPr algn="ctr"/>
            <a:r>
              <a:rPr lang="en-US" sz="2000" b="1" u="sng" dirty="0"/>
              <a:t>Target Audience</a:t>
            </a:r>
          </a:p>
        </p:txBody>
      </p:sp>
      <p:sp>
        <p:nvSpPr>
          <p:cNvPr id="3" name="TextBox 2">
            <a:extLst>
              <a:ext uri="{FF2B5EF4-FFF2-40B4-BE49-F238E27FC236}">
                <a16:creationId xmlns:a16="http://schemas.microsoft.com/office/drawing/2014/main" id="{E277244D-6C35-4DB7-B973-35819B799F55}"/>
              </a:ext>
            </a:extLst>
          </p:cNvPr>
          <p:cNvSpPr txBox="1"/>
          <p:nvPr/>
        </p:nvSpPr>
        <p:spPr>
          <a:xfrm>
            <a:off x="4470529" y="3642689"/>
            <a:ext cx="3700732" cy="400110"/>
          </a:xfrm>
          <a:prstGeom prst="rect">
            <a:avLst/>
          </a:prstGeom>
          <a:noFill/>
        </p:spPr>
        <p:txBody>
          <a:bodyPr wrap="square" rtlCol="0">
            <a:spAutoFit/>
          </a:bodyPr>
          <a:lstStyle/>
          <a:p>
            <a:pPr algn="ctr"/>
            <a:r>
              <a:rPr lang="en-GB" sz="2000" b="1" u="sng" dirty="0"/>
              <a:t>Unique Selling Point</a:t>
            </a:r>
          </a:p>
        </p:txBody>
      </p:sp>
      <p:sp>
        <p:nvSpPr>
          <p:cNvPr id="5" name="TextBox 4">
            <a:extLst>
              <a:ext uri="{FF2B5EF4-FFF2-40B4-BE49-F238E27FC236}">
                <a16:creationId xmlns:a16="http://schemas.microsoft.com/office/drawing/2014/main" id="{B16883B7-43D5-4A2A-AD04-538E786CC720}"/>
              </a:ext>
            </a:extLst>
          </p:cNvPr>
          <p:cNvSpPr txBox="1"/>
          <p:nvPr/>
        </p:nvSpPr>
        <p:spPr>
          <a:xfrm>
            <a:off x="8461355" y="1052661"/>
            <a:ext cx="3017520" cy="400110"/>
          </a:xfrm>
          <a:prstGeom prst="rect">
            <a:avLst/>
          </a:prstGeom>
          <a:noFill/>
        </p:spPr>
        <p:txBody>
          <a:bodyPr wrap="square" rtlCol="0">
            <a:spAutoFit/>
          </a:bodyPr>
          <a:lstStyle/>
          <a:p>
            <a:pPr algn="ctr"/>
            <a:r>
              <a:rPr lang="en-GB" sz="2000" b="1" u="sng" dirty="0"/>
              <a:t>Selling Location</a:t>
            </a:r>
          </a:p>
        </p:txBody>
      </p:sp>
      <p:sp>
        <p:nvSpPr>
          <p:cNvPr id="9" name="Rectangle 8">
            <a:extLst>
              <a:ext uri="{FF2B5EF4-FFF2-40B4-BE49-F238E27FC236}">
                <a16:creationId xmlns:a16="http://schemas.microsoft.com/office/drawing/2014/main" id="{B38732E9-2150-491A-8073-BB3431727E2B}"/>
              </a:ext>
            </a:extLst>
          </p:cNvPr>
          <p:cNvSpPr/>
          <p:nvPr/>
        </p:nvSpPr>
        <p:spPr>
          <a:xfrm>
            <a:off x="8385112" y="1461430"/>
            <a:ext cx="1806606" cy="369332"/>
          </a:xfrm>
          <a:prstGeom prst="rect">
            <a:avLst/>
          </a:prstGeom>
        </p:spPr>
        <p:txBody>
          <a:bodyPr wrap="square">
            <a:spAutoFit/>
          </a:bodyPr>
          <a:lstStyle/>
          <a:p>
            <a:pPr algn="ctr"/>
            <a:r>
              <a:rPr lang="en-GB" dirty="0"/>
              <a:t>Supermarket</a:t>
            </a:r>
          </a:p>
        </p:txBody>
      </p:sp>
      <p:sp>
        <p:nvSpPr>
          <p:cNvPr id="13" name="Rectangle 12">
            <a:extLst>
              <a:ext uri="{FF2B5EF4-FFF2-40B4-BE49-F238E27FC236}">
                <a16:creationId xmlns:a16="http://schemas.microsoft.com/office/drawing/2014/main" id="{5C86BFC8-9BDE-490B-A1EE-FC8680C9A605}"/>
              </a:ext>
            </a:extLst>
          </p:cNvPr>
          <p:cNvSpPr/>
          <p:nvPr/>
        </p:nvSpPr>
        <p:spPr>
          <a:xfrm>
            <a:off x="9530123" y="2045624"/>
            <a:ext cx="1859872" cy="369332"/>
          </a:xfrm>
          <a:prstGeom prst="rect">
            <a:avLst/>
          </a:prstGeom>
        </p:spPr>
        <p:txBody>
          <a:bodyPr wrap="square">
            <a:spAutoFit/>
          </a:bodyPr>
          <a:lstStyle/>
          <a:p>
            <a:pPr algn="ctr"/>
            <a:r>
              <a:rPr lang="en-GB" dirty="0"/>
              <a:t>Corner Shop</a:t>
            </a:r>
          </a:p>
        </p:txBody>
      </p:sp>
      <p:sp>
        <p:nvSpPr>
          <p:cNvPr id="14" name="Rectangle 13">
            <a:extLst>
              <a:ext uri="{FF2B5EF4-FFF2-40B4-BE49-F238E27FC236}">
                <a16:creationId xmlns:a16="http://schemas.microsoft.com/office/drawing/2014/main" id="{C9BB5BCC-EDCE-474D-BE05-7C20FA394EDF}"/>
              </a:ext>
            </a:extLst>
          </p:cNvPr>
          <p:cNvSpPr/>
          <p:nvPr/>
        </p:nvSpPr>
        <p:spPr>
          <a:xfrm>
            <a:off x="10068026" y="1545870"/>
            <a:ext cx="1441288" cy="369332"/>
          </a:xfrm>
          <a:prstGeom prst="rect">
            <a:avLst/>
          </a:prstGeom>
        </p:spPr>
        <p:txBody>
          <a:bodyPr wrap="square">
            <a:spAutoFit/>
          </a:bodyPr>
          <a:lstStyle/>
          <a:p>
            <a:pPr algn="ctr"/>
            <a:r>
              <a:rPr lang="en-GB" dirty="0"/>
              <a:t>Music Event</a:t>
            </a:r>
          </a:p>
        </p:txBody>
      </p:sp>
      <p:sp>
        <p:nvSpPr>
          <p:cNvPr id="15" name="Rectangle 14">
            <a:extLst>
              <a:ext uri="{FF2B5EF4-FFF2-40B4-BE49-F238E27FC236}">
                <a16:creationId xmlns:a16="http://schemas.microsoft.com/office/drawing/2014/main" id="{9275AEAF-728D-443E-9CF1-AEA4B48DBC12}"/>
              </a:ext>
            </a:extLst>
          </p:cNvPr>
          <p:cNvSpPr/>
          <p:nvPr/>
        </p:nvSpPr>
        <p:spPr>
          <a:xfrm>
            <a:off x="9530123" y="2743150"/>
            <a:ext cx="1546898" cy="369332"/>
          </a:xfrm>
          <a:prstGeom prst="rect">
            <a:avLst/>
          </a:prstGeom>
        </p:spPr>
        <p:txBody>
          <a:bodyPr wrap="none">
            <a:spAutoFit/>
          </a:bodyPr>
          <a:lstStyle/>
          <a:p>
            <a:pPr algn="ctr"/>
            <a:r>
              <a:rPr lang="en-GB" dirty="0"/>
              <a:t>Holiday Resort</a:t>
            </a:r>
          </a:p>
        </p:txBody>
      </p:sp>
      <p:sp>
        <p:nvSpPr>
          <p:cNvPr id="16" name="Rectangle 15">
            <a:extLst>
              <a:ext uri="{FF2B5EF4-FFF2-40B4-BE49-F238E27FC236}">
                <a16:creationId xmlns:a16="http://schemas.microsoft.com/office/drawing/2014/main" id="{0350533B-94B6-471D-9BAB-955DE0CF8280}"/>
              </a:ext>
            </a:extLst>
          </p:cNvPr>
          <p:cNvSpPr/>
          <p:nvPr/>
        </p:nvSpPr>
        <p:spPr>
          <a:xfrm>
            <a:off x="7960905" y="1894912"/>
            <a:ext cx="1548694" cy="369332"/>
          </a:xfrm>
          <a:prstGeom prst="rect">
            <a:avLst/>
          </a:prstGeom>
        </p:spPr>
        <p:txBody>
          <a:bodyPr wrap="none">
            <a:spAutoFit/>
          </a:bodyPr>
          <a:lstStyle/>
          <a:p>
            <a:pPr algn="ctr"/>
            <a:r>
              <a:rPr lang="en-GB" dirty="0"/>
              <a:t>Sporting Event</a:t>
            </a:r>
          </a:p>
        </p:txBody>
      </p:sp>
      <p:sp>
        <p:nvSpPr>
          <p:cNvPr id="17" name="Rectangle 16">
            <a:extLst>
              <a:ext uri="{FF2B5EF4-FFF2-40B4-BE49-F238E27FC236}">
                <a16:creationId xmlns:a16="http://schemas.microsoft.com/office/drawing/2014/main" id="{619B75D3-B774-4586-BE8C-39B0FAA0E405}"/>
              </a:ext>
            </a:extLst>
          </p:cNvPr>
          <p:cNvSpPr/>
          <p:nvPr/>
        </p:nvSpPr>
        <p:spPr>
          <a:xfrm>
            <a:off x="8071325" y="2479106"/>
            <a:ext cx="1523367" cy="369332"/>
          </a:xfrm>
          <a:prstGeom prst="rect">
            <a:avLst/>
          </a:prstGeom>
        </p:spPr>
        <p:txBody>
          <a:bodyPr wrap="none">
            <a:spAutoFit/>
          </a:bodyPr>
          <a:lstStyle/>
          <a:p>
            <a:pPr algn="ctr"/>
            <a:r>
              <a:rPr lang="en-GB" dirty="0"/>
              <a:t>Ice Cream Van</a:t>
            </a:r>
          </a:p>
        </p:txBody>
      </p:sp>
      <p:sp>
        <p:nvSpPr>
          <p:cNvPr id="18" name="Rectangle 17">
            <a:extLst>
              <a:ext uri="{FF2B5EF4-FFF2-40B4-BE49-F238E27FC236}">
                <a16:creationId xmlns:a16="http://schemas.microsoft.com/office/drawing/2014/main" id="{B13B488D-B7F5-4D5F-9E46-968F59B9A582}"/>
              </a:ext>
            </a:extLst>
          </p:cNvPr>
          <p:cNvSpPr/>
          <p:nvPr/>
        </p:nvSpPr>
        <p:spPr>
          <a:xfrm>
            <a:off x="1007229" y="1555328"/>
            <a:ext cx="1446033" cy="646331"/>
          </a:xfrm>
          <a:prstGeom prst="rect">
            <a:avLst/>
          </a:prstGeom>
        </p:spPr>
        <p:txBody>
          <a:bodyPr wrap="square">
            <a:spAutoFit/>
          </a:bodyPr>
          <a:lstStyle/>
          <a:p>
            <a:pPr algn="ctr"/>
            <a:r>
              <a:rPr lang="en-GB" dirty="0"/>
              <a:t>Specific Age Group</a:t>
            </a:r>
          </a:p>
        </p:txBody>
      </p:sp>
      <p:sp>
        <p:nvSpPr>
          <p:cNvPr id="19" name="Rectangle 18">
            <a:extLst>
              <a:ext uri="{FF2B5EF4-FFF2-40B4-BE49-F238E27FC236}">
                <a16:creationId xmlns:a16="http://schemas.microsoft.com/office/drawing/2014/main" id="{F40E50C6-C1B4-4F59-A131-C7D670B5DA84}"/>
              </a:ext>
            </a:extLst>
          </p:cNvPr>
          <p:cNvSpPr/>
          <p:nvPr/>
        </p:nvSpPr>
        <p:spPr>
          <a:xfrm>
            <a:off x="1864401" y="2025964"/>
            <a:ext cx="1643049" cy="646331"/>
          </a:xfrm>
          <a:prstGeom prst="rect">
            <a:avLst/>
          </a:prstGeom>
        </p:spPr>
        <p:txBody>
          <a:bodyPr wrap="square">
            <a:spAutoFit/>
          </a:bodyPr>
          <a:lstStyle/>
          <a:p>
            <a:pPr algn="ctr"/>
            <a:r>
              <a:rPr lang="en-GB" dirty="0"/>
              <a:t>Working Professionals</a:t>
            </a:r>
          </a:p>
        </p:txBody>
      </p:sp>
      <p:sp>
        <p:nvSpPr>
          <p:cNvPr id="20" name="Rectangle 19">
            <a:extLst>
              <a:ext uri="{FF2B5EF4-FFF2-40B4-BE49-F238E27FC236}">
                <a16:creationId xmlns:a16="http://schemas.microsoft.com/office/drawing/2014/main" id="{E797FE9E-E7C6-4D0C-BDF5-900C4319ECA8}"/>
              </a:ext>
            </a:extLst>
          </p:cNvPr>
          <p:cNvSpPr/>
          <p:nvPr/>
        </p:nvSpPr>
        <p:spPr>
          <a:xfrm>
            <a:off x="849351" y="2434558"/>
            <a:ext cx="1119179" cy="646331"/>
          </a:xfrm>
          <a:prstGeom prst="rect">
            <a:avLst/>
          </a:prstGeom>
        </p:spPr>
        <p:txBody>
          <a:bodyPr wrap="square">
            <a:spAutoFit/>
          </a:bodyPr>
          <a:lstStyle/>
          <a:p>
            <a:pPr algn="ctr"/>
            <a:r>
              <a:rPr lang="en-GB" dirty="0"/>
              <a:t>High/Low Earners</a:t>
            </a:r>
          </a:p>
        </p:txBody>
      </p:sp>
      <p:sp>
        <p:nvSpPr>
          <p:cNvPr id="21" name="Rectangle 20">
            <a:extLst>
              <a:ext uri="{FF2B5EF4-FFF2-40B4-BE49-F238E27FC236}">
                <a16:creationId xmlns:a16="http://schemas.microsoft.com/office/drawing/2014/main" id="{F968E235-ED36-44F7-BFF7-583064D5E1F3}"/>
              </a:ext>
            </a:extLst>
          </p:cNvPr>
          <p:cNvSpPr/>
          <p:nvPr/>
        </p:nvSpPr>
        <p:spPr>
          <a:xfrm>
            <a:off x="2090177" y="3067879"/>
            <a:ext cx="906980" cy="369332"/>
          </a:xfrm>
          <a:prstGeom prst="rect">
            <a:avLst/>
          </a:prstGeom>
        </p:spPr>
        <p:txBody>
          <a:bodyPr wrap="none">
            <a:spAutoFit/>
          </a:bodyPr>
          <a:lstStyle/>
          <a:p>
            <a:pPr algn="ctr"/>
            <a:r>
              <a:rPr lang="en-GB" dirty="0"/>
              <a:t>Tourists</a:t>
            </a:r>
          </a:p>
        </p:txBody>
      </p:sp>
      <p:sp>
        <p:nvSpPr>
          <p:cNvPr id="22" name="Rectangle 21">
            <a:extLst>
              <a:ext uri="{FF2B5EF4-FFF2-40B4-BE49-F238E27FC236}">
                <a16:creationId xmlns:a16="http://schemas.microsoft.com/office/drawing/2014/main" id="{F5D23E47-FBAF-43BA-B4EB-EBA1D18D2E71}"/>
              </a:ext>
            </a:extLst>
          </p:cNvPr>
          <p:cNvSpPr/>
          <p:nvPr/>
        </p:nvSpPr>
        <p:spPr>
          <a:xfrm>
            <a:off x="2772729" y="1558990"/>
            <a:ext cx="1618499" cy="646331"/>
          </a:xfrm>
          <a:prstGeom prst="rect">
            <a:avLst/>
          </a:prstGeom>
        </p:spPr>
        <p:txBody>
          <a:bodyPr wrap="square">
            <a:spAutoFit/>
          </a:bodyPr>
          <a:lstStyle/>
          <a:p>
            <a:pPr algn="ctr"/>
            <a:r>
              <a:rPr lang="en-GB" dirty="0"/>
              <a:t>Music/Sports Fans</a:t>
            </a:r>
          </a:p>
        </p:txBody>
      </p:sp>
      <p:sp>
        <p:nvSpPr>
          <p:cNvPr id="23" name="Rectangle 22">
            <a:extLst>
              <a:ext uri="{FF2B5EF4-FFF2-40B4-BE49-F238E27FC236}">
                <a16:creationId xmlns:a16="http://schemas.microsoft.com/office/drawing/2014/main" id="{51E73E05-9DCF-4386-8307-7F7556C4219E}"/>
              </a:ext>
            </a:extLst>
          </p:cNvPr>
          <p:cNvSpPr/>
          <p:nvPr/>
        </p:nvSpPr>
        <p:spPr>
          <a:xfrm>
            <a:off x="2668786" y="2737645"/>
            <a:ext cx="1012906" cy="369332"/>
          </a:xfrm>
          <a:prstGeom prst="rect">
            <a:avLst/>
          </a:prstGeom>
        </p:spPr>
        <p:txBody>
          <a:bodyPr wrap="none">
            <a:spAutoFit/>
          </a:bodyPr>
          <a:lstStyle/>
          <a:p>
            <a:pPr algn="ctr"/>
            <a:r>
              <a:rPr lang="en-GB" dirty="0"/>
              <a:t>Students</a:t>
            </a:r>
          </a:p>
        </p:txBody>
      </p:sp>
      <p:sp>
        <p:nvSpPr>
          <p:cNvPr id="24" name="Rectangle 23">
            <a:extLst>
              <a:ext uri="{FF2B5EF4-FFF2-40B4-BE49-F238E27FC236}">
                <a16:creationId xmlns:a16="http://schemas.microsoft.com/office/drawing/2014/main" id="{E42825E8-EDB4-42FF-B410-19AEC7C2576C}"/>
              </a:ext>
            </a:extLst>
          </p:cNvPr>
          <p:cNvSpPr/>
          <p:nvPr/>
        </p:nvSpPr>
        <p:spPr>
          <a:xfrm>
            <a:off x="4274289" y="4061123"/>
            <a:ext cx="1596912" cy="369332"/>
          </a:xfrm>
          <a:prstGeom prst="rect">
            <a:avLst/>
          </a:prstGeom>
        </p:spPr>
        <p:txBody>
          <a:bodyPr wrap="none">
            <a:spAutoFit/>
          </a:bodyPr>
          <a:lstStyle/>
          <a:p>
            <a:pPr algn="ctr"/>
            <a:r>
              <a:rPr lang="en-GB" dirty="0"/>
              <a:t>Luxury Product</a:t>
            </a:r>
          </a:p>
        </p:txBody>
      </p:sp>
      <p:sp>
        <p:nvSpPr>
          <p:cNvPr id="25" name="Rectangle 24">
            <a:extLst>
              <a:ext uri="{FF2B5EF4-FFF2-40B4-BE49-F238E27FC236}">
                <a16:creationId xmlns:a16="http://schemas.microsoft.com/office/drawing/2014/main" id="{AE0DB73D-EC7F-487D-8CD3-76DF86B56499}"/>
              </a:ext>
            </a:extLst>
          </p:cNvPr>
          <p:cNvSpPr/>
          <p:nvPr/>
        </p:nvSpPr>
        <p:spPr>
          <a:xfrm>
            <a:off x="3473487" y="4511166"/>
            <a:ext cx="1028103" cy="369332"/>
          </a:xfrm>
          <a:prstGeom prst="rect">
            <a:avLst/>
          </a:prstGeom>
        </p:spPr>
        <p:txBody>
          <a:bodyPr wrap="none">
            <a:spAutoFit/>
          </a:bodyPr>
          <a:lstStyle/>
          <a:p>
            <a:pPr algn="ctr"/>
            <a:r>
              <a:rPr lang="en-GB" dirty="0"/>
              <a:t>Fairtrade</a:t>
            </a:r>
          </a:p>
        </p:txBody>
      </p:sp>
      <p:sp>
        <p:nvSpPr>
          <p:cNvPr id="26" name="Rectangle 25">
            <a:extLst>
              <a:ext uri="{FF2B5EF4-FFF2-40B4-BE49-F238E27FC236}">
                <a16:creationId xmlns:a16="http://schemas.microsoft.com/office/drawing/2014/main" id="{000891AE-60EE-48D1-BC42-EE7370935CE6}"/>
              </a:ext>
            </a:extLst>
          </p:cNvPr>
          <p:cNvSpPr/>
          <p:nvPr/>
        </p:nvSpPr>
        <p:spPr>
          <a:xfrm>
            <a:off x="5240820" y="4505864"/>
            <a:ext cx="1639744" cy="369332"/>
          </a:xfrm>
          <a:prstGeom prst="rect">
            <a:avLst/>
          </a:prstGeom>
        </p:spPr>
        <p:txBody>
          <a:bodyPr wrap="none">
            <a:spAutoFit/>
          </a:bodyPr>
          <a:lstStyle/>
          <a:p>
            <a:pPr algn="ctr"/>
            <a:r>
              <a:rPr lang="en-GB" dirty="0"/>
              <a:t>Budget Product</a:t>
            </a:r>
          </a:p>
        </p:txBody>
      </p:sp>
      <p:sp>
        <p:nvSpPr>
          <p:cNvPr id="27" name="Rectangle 26">
            <a:extLst>
              <a:ext uri="{FF2B5EF4-FFF2-40B4-BE49-F238E27FC236}">
                <a16:creationId xmlns:a16="http://schemas.microsoft.com/office/drawing/2014/main" id="{B8F70939-D8A1-432D-84CC-503738E58994}"/>
              </a:ext>
            </a:extLst>
          </p:cNvPr>
          <p:cNvSpPr/>
          <p:nvPr/>
        </p:nvSpPr>
        <p:spPr>
          <a:xfrm>
            <a:off x="7556568" y="4812532"/>
            <a:ext cx="1433671" cy="646331"/>
          </a:xfrm>
          <a:prstGeom prst="rect">
            <a:avLst/>
          </a:prstGeom>
        </p:spPr>
        <p:txBody>
          <a:bodyPr wrap="square">
            <a:spAutoFit/>
          </a:bodyPr>
          <a:lstStyle/>
          <a:p>
            <a:pPr algn="ctr"/>
            <a:r>
              <a:rPr lang="en-GB" dirty="0"/>
              <a:t>Linked to a Season</a:t>
            </a:r>
          </a:p>
        </p:txBody>
      </p:sp>
      <p:sp>
        <p:nvSpPr>
          <p:cNvPr id="28" name="Rectangle 27">
            <a:extLst>
              <a:ext uri="{FF2B5EF4-FFF2-40B4-BE49-F238E27FC236}">
                <a16:creationId xmlns:a16="http://schemas.microsoft.com/office/drawing/2014/main" id="{3FD03A02-47A5-4CB0-81E6-BC4DC127355B}"/>
              </a:ext>
            </a:extLst>
          </p:cNvPr>
          <p:cNvSpPr/>
          <p:nvPr/>
        </p:nvSpPr>
        <p:spPr>
          <a:xfrm>
            <a:off x="4274290" y="4873503"/>
            <a:ext cx="1433671" cy="646331"/>
          </a:xfrm>
          <a:prstGeom prst="rect">
            <a:avLst/>
          </a:prstGeom>
        </p:spPr>
        <p:txBody>
          <a:bodyPr wrap="square">
            <a:spAutoFit/>
          </a:bodyPr>
          <a:lstStyle/>
          <a:p>
            <a:pPr algn="ctr"/>
            <a:r>
              <a:rPr lang="en-GB" dirty="0"/>
              <a:t>Linked to an Event</a:t>
            </a:r>
          </a:p>
        </p:txBody>
      </p:sp>
      <p:sp>
        <p:nvSpPr>
          <p:cNvPr id="29" name="Rectangle 28">
            <a:extLst>
              <a:ext uri="{FF2B5EF4-FFF2-40B4-BE49-F238E27FC236}">
                <a16:creationId xmlns:a16="http://schemas.microsoft.com/office/drawing/2014/main" id="{1BED65FF-D14A-48F0-8B55-F1540E33DDC9}"/>
              </a:ext>
            </a:extLst>
          </p:cNvPr>
          <p:cNvSpPr/>
          <p:nvPr/>
        </p:nvSpPr>
        <p:spPr>
          <a:xfrm>
            <a:off x="6677557" y="4089812"/>
            <a:ext cx="1712431" cy="646331"/>
          </a:xfrm>
          <a:prstGeom prst="rect">
            <a:avLst/>
          </a:prstGeom>
        </p:spPr>
        <p:txBody>
          <a:bodyPr wrap="square">
            <a:spAutoFit/>
          </a:bodyPr>
          <a:lstStyle/>
          <a:p>
            <a:pPr algn="ctr"/>
            <a:r>
              <a:rPr lang="en-GB" dirty="0"/>
              <a:t>Environmentally Friendly</a:t>
            </a:r>
          </a:p>
        </p:txBody>
      </p:sp>
      <p:sp>
        <p:nvSpPr>
          <p:cNvPr id="30" name="Rectangle 29">
            <a:extLst>
              <a:ext uri="{FF2B5EF4-FFF2-40B4-BE49-F238E27FC236}">
                <a16:creationId xmlns:a16="http://schemas.microsoft.com/office/drawing/2014/main" id="{F8717533-34A2-4A55-8F13-BED60F627DC6}"/>
              </a:ext>
            </a:extLst>
          </p:cNvPr>
          <p:cNvSpPr/>
          <p:nvPr/>
        </p:nvSpPr>
        <p:spPr>
          <a:xfrm>
            <a:off x="5871202" y="5118717"/>
            <a:ext cx="1694695" cy="369332"/>
          </a:xfrm>
          <a:prstGeom prst="rect">
            <a:avLst/>
          </a:prstGeom>
        </p:spPr>
        <p:txBody>
          <a:bodyPr wrap="none">
            <a:spAutoFit/>
          </a:bodyPr>
          <a:lstStyle/>
          <a:p>
            <a:pPr algn="ctr"/>
            <a:r>
              <a:rPr lang="en-GB" dirty="0"/>
              <a:t>Healthy Product</a:t>
            </a:r>
          </a:p>
        </p:txBody>
      </p:sp>
      <p:sp>
        <p:nvSpPr>
          <p:cNvPr id="31" name="Rectangle 30">
            <a:extLst>
              <a:ext uri="{FF2B5EF4-FFF2-40B4-BE49-F238E27FC236}">
                <a16:creationId xmlns:a16="http://schemas.microsoft.com/office/drawing/2014/main" id="{E68C277A-BAA4-4D46-907E-5F6B5D556F52}"/>
              </a:ext>
            </a:extLst>
          </p:cNvPr>
          <p:cNvSpPr/>
          <p:nvPr/>
        </p:nvSpPr>
        <p:spPr>
          <a:xfrm>
            <a:off x="989156" y="1849336"/>
            <a:ext cx="3035089" cy="923330"/>
          </a:xfrm>
          <a:prstGeom prst="rect">
            <a:avLst/>
          </a:prstGeom>
        </p:spPr>
        <p:txBody>
          <a:bodyPr wrap="square">
            <a:spAutoFit/>
          </a:bodyPr>
          <a:lstStyle/>
          <a:p>
            <a:pPr algn="ctr"/>
            <a:r>
              <a:rPr lang="en-GB" dirty="0">
                <a:solidFill>
                  <a:srgbClr val="040C28"/>
                </a:solidFill>
                <a:latin typeface="Google Sans"/>
              </a:rPr>
              <a:t>The specific group of people who are most likely to want your product</a:t>
            </a:r>
            <a:endParaRPr lang="en-GB" dirty="0"/>
          </a:p>
        </p:txBody>
      </p:sp>
      <p:sp>
        <p:nvSpPr>
          <p:cNvPr id="32" name="Rectangle 31">
            <a:extLst>
              <a:ext uri="{FF2B5EF4-FFF2-40B4-BE49-F238E27FC236}">
                <a16:creationId xmlns:a16="http://schemas.microsoft.com/office/drawing/2014/main" id="{2652B48C-5645-44D6-B557-BDA6A639155E}"/>
              </a:ext>
            </a:extLst>
          </p:cNvPr>
          <p:cNvSpPr/>
          <p:nvPr/>
        </p:nvSpPr>
        <p:spPr>
          <a:xfrm>
            <a:off x="8383780" y="1752037"/>
            <a:ext cx="3035089" cy="646331"/>
          </a:xfrm>
          <a:prstGeom prst="rect">
            <a:avLst/>
          </a:prstGeom>
        </p:spPr>
        <p:txBody>
          <a:bodyPr wrap="square">
            <a:spAutoFit/>
          </a:bodyPr>
          <a:lstStyle/>
          <a:p>
            <a:pPr algn="ctr"/>
            <a:r>
              <a:rPr lang="en-GB" dirty="0">
                <a:solidFill>
                  <a:srgbClr val="040C28"/>
                </a:solidFill>
                <a:latin typeface="Google Sans"/>
              </a:rPr>
              <a:t>The place that you would like to sell your ice cream</a:t>
            </a:r>
            <a:endParaRPr lang="en-GB" dirty="0"/>
          </a:p>
        </p:txBody>
      </p:sp>
      <p:sp>
        <p:nvSpPr>
          <p:cNvPr id="33" name="Rectangle 32">
            <a:extLst>
              <a:ext uri="{FF2B5EF4-FFF2-40B4-BE49-F238E27FC236}">
                <a16:creationId xmlns:a16="http://schemas.microsoft.com/office/drawing/2014/main" id="{9C3DABEB-1237-4969-8735-B36D10ED426D}"/>
              </a:ext>
            </a:extLst>
          </p:cNvPr>
          <p:cNvSpPr/>
          <p:nvPr/>
        </p:nvSpPr>
        <p:spPr>
          <a:xfrm>
            <a:off x="3789911" y="4366560"/>
            <a:ext cx="4978724" cy="923330"/>
          </a:xfrm>
          <a:prstGeom prst="rect">
            <a:avLst/>
          </a:prstGeom>
        </p:spPr>
        <p:txBody>
          <a:bodyPr wrap="square">
            <a:spAutoFit/>
          </a:bodyPr>
          <a:lstStyle/>
          <a:p>
            <a:pPr algn="ctr"/>
            <a:r>
              <a:rPr lang="en-GB" dirty="0">
                <a:solidFill>
                  <a:srgbClr val="040C28"/>
                </a:solidFill>
                <a:latin typeface="Google Sans"/>
              </a:rPr>
              <a:t>What separates your product stand out from other ice creams/why should people buy your ice cream specifically?</a:t>
            </a:r>
            <a:endParaRPr lang="en-GB" dirty="0"/>
          </a:p>
        </p:txBody>
      </p:sp>
    </p:spTree>
    <p:extLst>
      <p:ext uri="{BB962C8B-B14F-4D97-AF65-F5344CB8AC3E}">
        <p14:creationId xmlns:p14="http://schemas.microsoft.com/office/powerpoint/2010/main" val="36335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xit" presetSubtype="0" fill="hold" grpId="0" nodeType="withEffect">
                                  <p:stCondLst>
                                    <p:cond delay="0"/>
                                  </p:stCondLst>
                                  <p:childTnLst>
                                    <p:animEffect transition="out" filter="fad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xit" presetSubtype="0" fill="hold" grpId="0" nodeType="withEffect">
                                  <p:stCondLst>
                                    <p:cond delay="0"/>
                                  </p:stCondLst>
                                  <p:childTnLst>
                                    <p:animEffect transition="out" filter="fade">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par>
                                <p:cTn id="72" presetID="10" presetClass="exit" presetSubtype="0" fill="hold" grpId="0" nodeType="withEffect">
                                  <p:stCondLst>
                                    <p:cond delay="0"/>
                                  </p:stCondLst>
                                  <p:childTnLst>
                                    <p:animEffect transition="out" filter="fade">
                                      <p:cBhvr>
                                        <p:cTn id="73" dur="500"/>
                                        <p:tgtEl>
                                          <p:spTgt spid="33"/>
                                        </p:tgtEl>
                                      </p:cBhvr>
                                    </p:animEffect>
                                    <p:set>
                                      <p:cBhvr>
                                        <p:cTn id="7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709</TotalTime>
  <Words>2524</Words>
  <Application>Microsoft Office PowerPoint</Application>
  <PresentationFormat>Widescreen</PresentationFormat>
  <Paragraphs>288</Paragraphs>
  <Slides>28</Slides>
  <Notes>24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Google Sans</vt:lpstr>
      <vt:lpstr>Times New Roman</vt:lpstr>
      <vt:lpstr>Office Theme</vt:lpstr>
      <vt:lpstr>Welcome to (add institution name)</vt:lpstr>
      <vt:lpstr>Ice Cream Enterprise Challenge</vt:lpstr>
      <vt:lpstr>Who are we?</vt:lpstr>
      <vt:lpstr>Who are we?</vt:lpstr>
      <vt:lpstr>PowerPoint Presentation</vt:lpstr>
      <vt:lpstr>The Brief</vt:lpstr>
      <vt:lpstr>PowerPoint Presentation</vt:lpstr>
      <vt:lpstr>PowerPoint Presentation</vt:lpstr>
      <vt:lpstr>Who is it for?</vt:lpstr>
      <vt:lpstr>What’s in your product?</vt:lpstr>
      <vt:lpstr>How much will it cost?</vt:lpstr>
      <vt:lpstr>Marketing a product</vt:lpstr>
      <vt:lpstr>Marketing a product: Bring out the child in everyone</vt:lpstr>
      <vt:lpstr>Marketing a product: Got Milk?</vt:lpstr>
      <vt:lpstr>Marketing a product: Just Do It</vt:lpstr>
      <vt:lpstr>Marketing a product: Go Pro Awards</vt:lpstr>
      <vt:lpstr>Marketing Strategy</vt:lpstr>
      <vt:lpstr>Logos</vt:lpstr>
      <vt:lpstr>Slogans</vt:lpstr>
      <vt:lpstr>What makes this poster effective?</vt:lpstr>
      <vt:lpstr>Task: Product Poster</vt:lpstr>
      <vt:lpstr>Pitch</vt:lpstr>
      <vt:lpstr>PowerPoint Presentation</vt:lpstr>
      <vt:lpstr>PowerPoint Presentation</vt:lpstr>
      <vt:lpstr>Presentation Time</vt:lpstr>
      <vt:lpstr>And the winners are…</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Josh Goslings</dc:creator>
  <cp:lastModifiedBy>Smith,Max</cp:lastModifiedBy>
  <cp:revision>94</cp:revision>
  <dcterms:created xsi:type="dcterms:W3CDTF">2017-06-15T09:14:20Z</dcterms:created>
  <dcterms:modified xsi:type="dcterms:W3CDTF">2023-10-16T13:45:00Z</dcterms:modified>
</cp:coreProperties>
</file>