
<file path=[Content_Types].xml><?xml version="1.0" encoding="utf-8"?>
<Types xmlns="http://schemas.openxmlformats.org/package/2006/content-types">
  <Default Extension="png" ContentType="image/png"/>
  <Default Extension="tmp"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4" r:id="rId1"/>
  </p:sldMasterIdLst>
  <p:notesMasterIdLst>
    <p:notesMasterId r:id="rId36"/>
  </p:notesMasterIdLst>
  <p:sldIdLst>
    <p:sldId id="256" r:id="rId2"/>
    <p:sldId id="257" r:id="rId3"/>
    <p:sldId id="280" r:id="rId4"/>
    <p:sldId id="258" r:id="rId5"/>
    <p:sldId id="269" r:id="rId6"/>
    <p:sldId id="278" r:id="rId7"/>
    <p:sldId id="279" r:id="rId8"/>
    <p:sldId id="289" r:id="rId9"/>
    <p:sldId id="259" r:id="rId10"/>
    <p:sldId id="260" r:id="rId11"/>
    <p:sldId id="261" r:id="rId12"/>
    <p:sldId id="263" r:id="rId13"/>
    <p:sldId id="270" r:id="rId14"/>
    <p:sldId id="262" r:id="rId15"/>
    <p:sldId id="271" r:id="rId16"/>
    <p:sldId id="272" r:id="rId17"/>
    <p:sldId id="264" r:id="rId18"/>
    <p:sldId id="265" r:id="rId19"/>
    <p:sldId id="266" r:id="rId20"/>
    <p:sldId id="267" r:id="rId21"/>
    <p:sldId id="268" r:id="rId22"/>
    <p:sldId id="282" r:id="rId23"/>
    <p:sldId id="283" r:id="rId24"/>
    <p:sldId id="284" r:id="rId25"/>
    <p:sldId id="273" r:id="rId26"/>
    <p:sldId id="285" r:id="rId27"/>
    <p:sldId id="286" r:id="rId28"/>
    <p:sldId id="287" r:id="rId29"/>
    <p:sldId id="288" r:id="rId30"/>
    <p:sldId id="274" r:id="rId31"/>
    <p:sldId id="275" r:id="rId32"/>
    <p:sldId id="276" r:id="rId33"/>
    <p:sldId id="277" r:id="rId34"/>
    <p:sldId id="281"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85995" autoAdjust="0"/>
  </p:normalViewPr>
  <p:slideViewPr>
    <p:cSldViewPr snapToGrid="0">
      <p:cViewPr varScale="1">
        <p:scale>
          <a:sx n="59" d="100"/>
          <a:sy n="59" d="100"/>
        </p:scale>
        <p:origin x="96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1150D8-5FF4-4974-9B9A-0F7108595EED}" type="datetimeFigureOut">
              <a:rPr lang="en-US" smtClean="0"/>
              <a:t>10/23/2018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594CE1-7CC1-4ADD-ACD5-1363A33C612A}" type="slidenum">
              <a:rPr lang="en-US" smtClean="0"/>
              <a:t>‹#›</a:t>
            </a:fld>
            <a:endParaRPr lang="en-US"/>
          </a:p>
        </p:txBody>
      </p:sp>
    </p:spTree>
    <p:extLst>
      <p:ext uri="{BB962C8B-B14F-4D97-AF65-F5344CB8AC3E}">
        <p14:creationId xmlns:p14="http://schemas.microsoft.com/office/powerpoint/2010/main" val="3687394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594CE1-7CC1-4ADD-ACD5-1363A33C612A}" type="slidenum">
              <a:rPr lang="en-US" smtClean="0"/>
              <a:t>7</a:t>
            </a:fld>
            <a:endParaRPr lang="en-US"/>
          </a:p>
        </p:txBody>
      </p:sp>
    </p:spTree>
    <p:extLst>
      <p:ext uri="{BB962C8B-B14F-4D97-AF65-F5344CB8AC3E}">
        <p14:creationId xmlns:p14="http://schemas.microsoft.com/office/powerpoint/2010/main" val="8705102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594CE1-7CC1-4ADD-ACD5-1363A33C612A}" type="slidenum">
              <a:rPr lang="en-US" smtClean="0"/>
              <a:t>8</a:t>
            </a:fld>
            <a:endParaRPr lang="en-US"/>
          </a:p>
        </p:txBody>
      </p:sp>
    </p:spTree>
    <p:extLst>
      <p:ext uri="{BB962C8B-B14F-4D97-AF65-F5344CB8AC3E}">
        <p14:creationId xmlns:p14="http://schemas.microsoft.com/office/powerpoint/2010/main" val="25565491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Where do you get the inventory for a library</a:t>
            </a:r>
            <a:r>
              <a:rPr lang="en-US" baseline="0" dirty="0" smtClean="0"/>
              <a:t> in Alma? I think it’s a standard report, but need to verify</a:t>
            </a:r>
            <a:endParaRPr lang="en-US" dirty="0"/>
          </a:p>
        </p:txBody>
      </p:sp>
      <p:sp>
        <p:nvSpPr>
          <p:cNvPr id="4" name="Slide Number Placeholder 3"/>
          <p:cNvSpPr>
            <a:spLocks noGrp="1"/>
          </p:cNvSpPr>
          <p:nvPr>
            <p:ph type="sldNum" sz="quarter" idx="10"/>
          </p:nvPr>
        </p:nvSpPr>
        <p:spPr/>
        <p:txBody>
          <a:bodyPr/>
          <a:lstStyle/>
          <a:p>
            <a:fld id="{C4594CE1-7CC1-4ADD-ACD5-1363A33C612A}" type="slidenum">
              <a:rPr lang="en-US" smtClean="0"/>
              <a:t>12</a:t>
            </a:fld>
            <a:endParaRPr lang="en-US"/>
          </a:p>
        </p:txBody>
      </p:sp>
    </p:spTree>
    <p:extLst>
      <p:ext uri="{BB962C8B-B14F-4D97-AF65-F5344CB8AC3E}">
        <p14:creationId xmlns:p14="http://schemas.microsoft.com/office/powerpoint/2010/main" val="16197737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594CE1-7CC1-4ADD-ACD5-1363A33C612A}" type="slidenum">
              <a:rPr lang="en-US" smtClean="0"/>
              <a:t>22</a:t>
            </a:fld>
            <a:endParaRPr lang="en-US"/>
          </a:p>
        </p:txBody>
      </p:sp>
    </p:spTree>
    <p:extLst>
      <p:ext uri="{BB962C8B-B14F-4D97-AF65-F5344CB8AC3E}">
        <p14:creationId xmlns:p14="http://schemas.microsoft.com/office/powerpoint/2010/main" val="23039526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don’t have a recipe,</a:t>
            </a:r>
            <a:r>
              <a:rPr lang="en-US" baseline="0" dirty="0" smtClean="0"/>
              <a:t> it probably won’t turn out very well.</a:t>
            </a:r>
          </a:p>
          <a:p>
            <a:r>
              <a:rPr lang="en-US" baseline="0" dirty="0" smtClean="0"/>
              <a:t>If you don’t follow the recipe it probably won’t be very good.</a:t>
            </a:r>
          </a:p>
          <a:p>
            <a:r>
              <a:rPr lang="en-US" baseline="0" dirty="0" smtClean="0"/>
              <a:t>It should fit the occasion: don’t make an elaborate cake for a small gathering.</a:t>
            </a:r>
          </a:p>
          <a:p>
            <a:r>
              <a:rPr lang="en-US" baseline="0" dirty="0" smtClean="0"/>
              <a:t>Don’t eat too much at once.</a:t>
            </a:r>
          </a:p>
          <a:p>
            <a:r>
              <a:rPr lang="en-US" baseline="0" dirty="0" smtClean="0"/>
              <a:t>Cake should made to improve things, not as a downer</a:t>
            </a:r>
          </a:p>
          <a:p>
            <a:r>
              <a:rPr lang="en-US" baseline="0" dirty="0" smtClean="0"/>
              <a:t>You should throw cake away if you have too much of it</a:t>
            </a:r>
          </a:p>
          <a:p>
            <a:r>
              <a:rPr lang="en-US" baseline="0" dirty="0" smtClean="0"/>
              <a:t>Sharing cake with others is always a good idea.</a:t>
            </a:r>
          </a:p>
          <a:p>
            <a:endParaRPr lang="en-US" dirty="0"/>
          </a:p>
        </p:txBody>
      </p:sp>
      <p:sp>
        <p:nvSpPr>
          <p:cNvPr id="4" name="Slide Number Placeholder 3"/>
          <p:cNvSpPr>
            <a:spLocks noGrp="1"/>
          </p:cNvSpPr>
          <p:nvPr>
            <p:ph type="sldNum" sz="quarter" idx="10"/>
          </p:nvPr>
        </p:nvSpPr>
        <p:spPr/>
        <p:txBody>
          <a:bodyPr/>
          <a:lstStyle/>
          <a:p>
            <a:fld id="{C4594CE1-7CC1-4ADD-ACD5-1363A33C612A}" type="slidenum">
              <a:rPr lang="en-US" smtClean="0"/>
              <a:t>34</a:t>
            </a:fld>
            <a:endParaRPr lang="en-US"/>
          </a:p>
        </p:txBody>
      </p:sp>
    </p:spTree>
    <p:extLst>
      <p:ext uri="{BB962C8B-B14F-4D97-AF65-F5344CB8AC3E}">
        <p14:creationId xmlns:p14="http://schemas.microsoft.com/office/powerpoint/2010/main" val="37372517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24CA35E4-B5B3-4886-A7FD-E00EE0C4CAC3}" type="datetimeFigureOut">
              <a:rPr lang="en-US" smtClean="0"/>
              <a:t>10/23/2018</a:t>
            </a:fld>
            <a:endParaRPr lang="en-US"/>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37966BEE-FF43-446D-9274-0F4E6663E5DF}" type="slidenum">
              <a:rPr lang="en-US" smtClean="0"/>
              <a:t>‹#›</a:t>
            </a:fld>
            <a:endParaRPr lang="en-US"/>
          </a:p>
        </p:txBody>
      </p:sp>
      <p:grpSp>
        <p:nvGrpSpPr>
          <p:cNvPr id="9" name="Group 8"/>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1166913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4CA35E4-B5B3-4886-A7FD-E00EE0C4CAC3}" type="datetimeFigureOut">
              <a:rPr lang="en-US" smtClean="0"/>
              <a:t>10/23/2018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966BEE-FF43-446D-9274-0F4E6663E5DF}" type="slidenum">
              <a:rPr lang="en-US" smtClean="0"/>
              <a:t>‹#›</a:t>
            </a:fld>
            <a:endParaRPr lang="en-US"/>
          </a:p>
        </p:txBody>
      </p:sp>
    </p:spTree>
    <p:extLst>
      <p:ext uri="{BB962C8B-B14F-4D97-AF65-F5344CB8AC3E}">
        <p14:creationId xmlns:p14="http://schemas.microsoft.com/office/powerpoint/2010/main" val="6136282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4CA35E4-B5B3-4886-A7FD-E00EE0C4CAC3}" type="datetimeFigureOut">
              <a:rPr lang="en-US" smtClean="0"/>
              <a:t>10/23/2018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966BEE-FF43-446D-9274-0F4E6663E5DF}" type="slidenum">
              <a:rPr lang="en-US" smtClean="0"/>
              <a:t>‹#›</a:t>
            </a:fld>
            <a:endParaRPr lang="en-US"/>
          </a:p>
        </p:txBody>
      </p:sp>
    </p:spTree>
    <p:extLst>
      <p:ext uri="{BB962C8B-B14F-4D97-AF65-F5344CB8AC3E}">
        <p14:creationId xmlns:p14="http://schemas.microsoft.com/office/powerpoint/2010/main" val="33454588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4CA35E4-B5B3-4886-A7FD-E00EE0C4CAC3}" type="datetimeFigureOut">
              <a:rPr lang="en-US" smtClean="0"/>
              <a:t>10/23/2018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966BEE-FF43-446D-9274-0F4E6663E5DF}" type="slidenum">
              <a:rPr lang="en-US" smtClean="0"/>
              <a:t>‹#›</a:t>
            </a:fld>
            <a:endParaRPr lang="en-US"/>
          </a:p>
        </p:txBody>
      </p:sp>
    </p:spTree>
    <p:extLst>
      <p:ext uri="{BB962C8B-B14F-4D97-AF65-F5344CB8AC3E}">
        <p14:creationId xmlns:p14="http://schemas.microsoft.com/office/powerpoint/2010/main" val="2879618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24CA35E4-B5B3-4886-A7FD-E00EE0C4CAC3}" type="datetimeFigureOut">
              <a:rPr lang="en-US" smtClean="0"/>
              <a:t>10/23/2018</a:t>
            </a:fld>
            <a:endParaRPr lang="en-US"/>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37966BEE-FF43-446D-9274-0F4E6663E5DF}" type="slidenum">
              <a:rPr lang="en-US" smtClean="0"/>
              <a:t>‹#›</a:t>
            </a:fld>
            <a:endParaRPr lang="en-US"/>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accent1"/>
          </a:solidFill>
          <a:ln w="0">
            <a:noFill/>
            <a:prstDash val="solid"/>
            <a:round/>
            <a:headEnd/>
            <a:tailEnd/>
          </a:ln>
        </p:spPr>
      </p:sp>
    </p:spTree>
    <p:extLst>
      <p:ext uri="{BB962C8B-B14F-4D97-AF65-F5344CB8AC3E}">
        <p14:creationId xmlns:p14="http://schemas.microsoft.com/office/powerpoint/2010/main" val="3810107142"/>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4CA35E4-B5B3-4886-A7FD-E00EE0C4CAC3}" type="datetimeFigureOut">
              <a:rPr lang="en-US" smtClean="0"/>
              <a:t>10/23/2018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966BEE-FF43-446D-9274-0F4E6663E5DF}" type="slidenum">
              <a:rPr lang="en-US" smtClean="0"/>
              <a:t>‹#›</a:t>
            </a:fld>
            <a:endParaRPr lang="en-US"/>
          </a:p>
        </p:txBody>
      </p:sp>
    </p:spTree>
    <p:extLst>
      <p:ext uri="{BB962C8B-B14F-4D97-AF65-F5344CB8AC3E}">
        <p14:creationId xmlns:p14="http://schemas.microsoft.com/office/powerpoint/2010/main" val="42507924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4CA35E4-B5B3-4886-A7FD-E00EE0C4CAC3}" type="datetimeFigureOut">
              <a:rPr lang="en-US" smtClean="0"/>
              <a:t>10/23/2018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7966BEE-FF43-446D-9274-0F4E6663E5DF}" type="slidenum">
              <a:rPr lang="en-US" smtClean="0"/>
              <a:t>‹#›</a:t>
            </a:fld>
            <a:endParaRPr lang="en-US"/>
          </a:p>
        </p:txBody>
      </p:sp>
    </p:spTree>
    <p:extLst>
      <p:ext uri="{BB962C8B-B14F-4D97-AF65-F5344CB8AC3E}">
        <p14:creationId xmlns:p14="http://schemas.microsoft.com/office/powerpoint/2010/main" val="70336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4CA35E4-B5B3-4886-A7FD-E00EE0C4CAC3}" type="datetimeFigureOut">
              <a:rPr lang="en-US" smtClean="0"/>
              <a:t>10/23/2018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7966BEE-FF43-446D-9274-0F4E6663E5DF}" type="slidenum">
              <a:rPr lang="en-US" smtClean="0"/>
              <a:t>‹#›</a:t>
            </a:fld>
            <a:endParaRPr lang="en-US"/>
          </a:p>
        </p:txBody>
      </p:sp>
    </p:spTree>
    <p:extLst>
      <p:ext uri="{BB962C8B-B14F-4D97-AF65-F5344CB8AC3E}">
        <p14:creationId xmlns:p14="http://schemas.microsoft.com/office/powerpoint/2010/main" val="3320546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CA35E4-B5B3-4886-A7FD-E00EE0C4CAC3}" type="datetimeFigureOut">
              <a:rPr lang="en-US" smtClean="0"/>
              <a:t>10/23/2018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7966BEE-FF43-446D-9274-0F4E6663E5DF}" type="slidenum">
              <a:rPr lang="en-US" smtClean="0"/>
              <a:t>‹#›</a:t>
            </a:fld>
            <a:endParaRPr lang="en-US"/>
          </a:p>
        </p:txBody>
      </p:sp>
    </p:spTree>
    <p:extLst>
      <p:ext uri="{BB962C8B-B14F-4D97-AF65-F5344CB8AC3E}">
        <p14:creationId xmlns:p14="http://schemas.microsoft.com/office/powerpoint/2010/main" val="31731007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24CA35E4-B5B3-4886-A7FD-E00EE0C4CAC3}" type="datetimeFigureOut">
              <a:rPr lang="en-US" smtClean="0"/>
              <a:t>10/23/2018</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37966BEE-FF43-446D-9274-0F4E6663E5DF}"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3371868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24CA35E4-B5B3-4886-A7FD-E00EE0C4CAC3}" type="datetimeFigureOut">
              <a:rPr lang="en-US" smtClean="0"/>
              <a:t>10/23/2018</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37966BEE-FF43-446D-9274-0F4E6663E5DF}"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7898987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24CA35E4-B5B3-4886-A7FD-E00EE0C4CAC3}" type="datetimeFigureOut">
              <a:rPr lang="en-US" smtClean="0"/>
              <a:t>10/23/2018</a:t>
            </a:fld>
            <a:endParaRPr lang="en-US"/>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37966BEE-FF43-446D-9274-0F4E6663E5DF}" type="slidenum">
              <a:rPr lang="en-US" smtClean="0"/>
              <a:t>‹#›</a:t>
            </a:fld>
            <a:endParaRPr lang="en-US"/>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692260781"/>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3.tmp"/></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tmp"/><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knowledge.exlibrisgroup.com/Alma/Product_Documentation/010Alma_Online_Help_(English)/040Resource_Management/070Advanced_Tools/020Using_Duplicate_Title_Analysis"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s://slcny.libguides.com/ld.php?content_id=41984304"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1.tmp"/><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s://slcny.libguides.com/dmtf/migprep"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6.tmp"/></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Data Review </a:t>
            </a:r>
            <a:r>
              <a:rPr lang="en-US" dirty="0" err="1" smtClean="0"/>
              <a:t>OVerview</a:t>
            </a:r>
            <a:endParaRPr lang="en-US" dirty="0"/>
          </a:p>
        </p:txBody>
      </p:sp>
      <p:sp>
        <p:nvSpPr>
          <p:cNvPr id="3" name="Subtitle 2"/>
          <p:cNvSpPr>
            <a:spLocks noGrp="1"/>
          </p:cNvSpPr>
          <p:nvPr>
            <p:ph type="subTitle" idx="1"/>
          </p:nvPr>
        </p:nvSpPr>
        <p:spPr/>
        <p:txBody>
          <a:bodyPr/>
          <a:lstStyle/>
          <a:p>
            <a:r>
              <a:rPr lang="en-US" dirty="0" smtClean="0"/>
              <a:t>Shared Library Services Platform Project</a:t>
            </a:r>
          </a:p>
          <a:p>
            <a:r>
              <a:rPr lang="en-US" dirty="0" smtClean="0"/>
              <a:t>Shannon Pritting</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6210" y="5471410"/>
            <a:ext cx="4098798" cy="1110372"/>
          </a:xfrm>
          <a:prstGeom prst="rect">
            <a:avLst/>
          </a:prstGeom>
        </p:spPr>
      </p:pic>
    </p:spTree>
    <p:extLst>
      <p:ext uri="{BB962C8B-B14F-4D97-AF65-F5344CB8AC3E}">
        <p14:creationId xmlns:p14="http://schemas.microsoft.com/office/powerpoint/2010/main" val="6921778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Known Issue 1: If it’s not deleted, it will migrate.	</a:t>
            </a:r>
            <a:endParaRPr lang="en-US" dirty="0"/>
          </a:p>
        </p:txBody>
      </p:sp>
      <p:sp>
        <p:nvSpPr>
          <p:cNvPr id="3" name="Content Placeholder 2"/>
          <p:cNvSpPr>
            <a:spLocks noGrp="1"/>
          </p:cNvSpPr>
          <p:nvPr>
            <p:ph idx="1"/>
          </p:nvPr>
        </p:nvSpPr>
        <p:spPr/>
        <p:txBody>
          <a:bodyPr/>
          <a:lstStyle/>
          <a:p>
            <a:r>
              <a:rPr lang="en-US" dirty="0" smtClean="0"/>
              <a:t>If you have bib records that are STA=DISCARDED or another STA you’re using for withdrawing records, these will migrate.  Aleph records must be deleted if you do not want them to be migrated.</a:t>
            </a:r>
          </a:p>
          <a:p>
            <a:r>
              <a:rPr lang="en-US" dirty="0" smtClean="0"/>
              <a:t>Resolution:</a:t>
            </a:r>
          </a:p>
          <a:p>
            <a:pPr lvl="1"/>
            <a:r>
              <a:rPr lang="en-US" dirty="0" smtClean="0"/>
              <a:t>Delete records in Aleph.  OLIS coordinate a bib delete project earlier this year, and can continue to delete bibs for libraries who cannot delete bib records.</a:t>
            </a:r>
            <a:endParaRPr lang="en-US" dirty="0"/>
          </a:p>
        </p:txBody>
      </p:sp>
      <p:pic>
        <p:nvPicPr>
          <p:cNvPr id="1026" name="Picture 2" descr="https://static.thenounproject.com/png/61579-20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28375" y="0"/>
            <a:ext cx="888134" cy="8881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45367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Known Issue 2: 852 subfield b creates additional libraries | HIGH PRIORITY</a:t>
            </a:r>
            <a:endParaRPr lang="en-US" dirty="0"/>
          </a:p>
        </p:txBody>
      </p:sp>
      <p:sp>
        <p:nvSpPr>
          <p:cNvPr id="3" name="Content Placeholder 2"/>
          <p:cNvSpPr>
            <a:spLocks noGrp="1"/>
          </p:cNvSpPr>
          <p:nvPr>
            <p:ph idx="1"/>
          </p:nvPr>
        </p:nvSpPr>
        <p:spPr/>
        <p:txBody>
          <a:bodyPr/>
          <a:lstStyle/>
          <a:p>
            <a:r>
              <a:rPr lang="en-US" dirty="0" smtClean="0"/>
              <a:t>This issue was not something that we could have fixed in Aleph, but does cause issues that will be a constant annoyance for staff.</a:t>
            </a:r>
          </a:p>
          <a:p>
            <a:r>
              <a:rPr lang="en-US" dirty="0" smtClean="0"/>
              <a:t>Resolution:</a:t>
            </a:r>
          </a:p>
          <a:p>
            <a:pPr lvl="1"/>
            <a:r>
              <a:rPr lang="en-US" dirty="0" smtClean="0"/>
              <a:t>Identify erroneous 852 b records in Alma by searching for libraries that are not legitimate.</a:t>
            </a:r>
          </a:p>
          <a:p>
            <a:pPr lvl="1"/>
            <a:r>
              <a:rPr lang="en-US" dirty="0" smtClean="0"/>
              <a:t>Delete libraries in Alma.</a:t>
            </a:r>
          </a:p>
          <a:p>
            <a:pPr lvl="1"/>
            <a:r>
              <a:rPr lang="en-US" dirty="0" smtClean="0"/>
              <a:t>Remove problematic 852 b fields from Aleph.</a:t>
            </a:r>
            <a:endParaRPr lang="en-US" dirty="0"/>
          </a:p>
        </p:txBody>
      </p:sp>
      <p:pic>
        <p:nvPicPr>
          <p:cNvPr id="4" name="Picture 2" descr="https://static.thenounproject.com/png/61579-20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28375" y="0"/>
            <a:ext cx="888134" cy="8881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82063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374" y="132517"/>
            <a:ext cx="9601200" cy="1485900"/>
          </a:xfrm>
        </p:spPr>
        <p:txBody>
          <a:bodyPr/>
          <a:lstStyle/>
          <a:p>
            <a:r>
              <a:rPr lang="en-US" dirty="0" smtClean="0"/>
              <a:t>How to fix 852 b in Aleph</a:t>
            </a:r>
            <a:endParaRPr lang="en-US" dirty="0"/>
          </a:p>
        </p:txBody>
      </p:sp>
      <p:sp>
        <p:nvSpPr>
          <p:cNvPr id="3" name="Content Placeholder 2"/>
          <p:cNvSpPr>
            <a:spLocks noGrp="1"/>
          </p:cNvSpPr>
          <p:nvPr>
            <p:ph idx="1"/>
          </p:nvPr>
        </p:nvSpPr>
        <p:spPr>
          <a:xfrm>
            <a:off x="1371600" y="2239818"/>
            <a:ext cx="4327236" cy="4105564"/>
          </a:xfrm>
        </p:spPr>
        <p:txBody>
          <a:bodyPr>
            <a:normAutofit/>
          </a:bodyPr>
          <a:lstStyle/>
          <a:p>
            <a:r>
              <a:rPr lang="en-US" dirty="0" smtClean="0"/>
              <a:t>Find the barcode of the inventory for that library.</a:t>
            </a:r>
          </a:p>
          <a:p>
            <a:r>
              <a:rPr lang="en-US" dirty="0" smtClean="0"/>
              <a:t>In Data Review Dashboard in analytics, use the “Count of Physical Items by Location,” then select the hyperlinked location name.</a:t>
            </a:r>
          </a:p>
          <a:p>
            <a:r>
              <a:rPr lang="en-US" dirty="0" smtClean="0"/>
              <a:t>Use the barcode to find the bib record in Aleph.</a:t>
            </a:r>
          </a:p>
          <a:p>
            <a:r>
              <a:rPr lang="en-US" dirty="0" smtClean="0"/>
              <a:t>Remove or correct the 852b</a:t>
            </a:r>
            <a:endParaRPr lang="en-US" dirty="0"/>
          </a:p>
        </p:txBody>
      </p:sp>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55974" y="763652"/>
            <a:ext cx="6210919" cy="4150495"/>
          </a:xfrm>
          <a:prstGeom prst="rect">
            <a:avLst/>
          </a:prstGeom>
        </p:spPr>
      </p:pic>
      <p:pic>
        <p:nvPicPr>
          <p:cNvPr id="6" name="Picture 5"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86246" y="3714816"/>
            <a:ext cx="5461281" cy="2787793"/>
          </a:xfrm>
          <a:prstGeom prst="rect">
            <a:avLst/>
          </a:prstGeom>
        </p:spPr>
      </p:pic>
    </p:spTree>
    <p:extLst>
      <p:ext uri="{BB962C8B-B14F-4D97-AF65-F5344CB8AC3E}">
        <p14:creationId xmlns:p14="http://schemas.microsoft.com/office/powerpoint/2010/main" val="28584803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Can also see the erroneous libraries in holdings search, and can easily get to OCLC # from there. </a:t>
            </a:r>
            <a:endParaRPr lang="en-US" dirty="0"/>
          </a:p>
        </p:txBody>
      </p:sp>
      <p:pic>
        <p:nvPicPr>
          <p:cNvPr id="4" name="Content Placeholder 3"/>
          <p:cNvPicPr>
            <a:picLocks noGrp="1" noChangeAspect="1"/>
          </p:cNvPicPr>
          <p:nvPr>
            <p:ph idx="1"/>
          </p:nvPr>
        </p:nvPicPr>
        <p:blipFill>
          <a:blip r:embed="rId2"/>
          <a:stretch>
            <a:fillRect/>
          </a:stretch>
        </p:blipFill>
        <p:spPr>
          <a:xfrm>
            <a:off x="1479409" y="2505058"/>
            <a:ext cx="8852050" cy="3581400"/>
          </a:xfrm>
          <a:prstGeom prst="rect">
            <a:avLst/>
          </a:prstGeom>
        </p:spPr>
      </p:pic>
    </p:spTree>
    <p:extLst>
      <p:ext uri="{BB962C8B-B14F-4D97-AF65-F5344CB8AC3E}">
        <p14:creationId xmlns:p14="http://schemas.microsoft.com/office/powerpoint/2010/main" val="19463013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delete an Alma Library</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1. Move </a:t>
            </a:r>
            <a:r>
              <a:rPr lang="en-US" dirty="0"/>
              <a:t>inventory to correct library. You can do this manually or with </a:t>
            </a:r>
            <a:r>
              <a:rPr lang="en-US" dirty="0" smtClean="0"/>
              <a:t>a job</a:t>
            </a:r>
            <a:r>
              <a:rPr lang="en-US" dirty="0"/>
              <a:t>.</a:t>
            </a:r>
            <a:br>
              <a:rPr lang="en-US" dirty="0"/>
            </a:br>
            <a:r>
              <a:rPr lang="en-US" dirty="0"/>
              <a:t>2.  </a:t>
            </a:r>
            <a:r>
              <a:rPr lang="en-US" dirty="0" smtClean="0"/>
              <a:t>Make </a:t>
            </a:r>
            <a:r>
              <a:rPr lang="en-US" dirty="0"/>
              <a:t>sure there are no other records: active loans (return items), resource sharing requests (delete), fines/fees (delete), POLs (close or move to another lib), requests (close or move), unclosed invoices (close</a:t>
            </a:r>
            <a:r>
              <a:rPr lang="en-US" dirty="0" smtClean="0"/>
              <a:t>).  This shouldn’t be an issue, but it’s good to check.</a:t>
            </a:r>
            <a:r>
              <a:rPr lang="en-US" dirty="0"/>
              <a:t/>
            </a:r>
            <a:br>
              <a:rPr lang="en-US" dirty="0"/>
            </a:br>
            <a:r>
              <a:rPr lang="en-US" dirty="0"/>
              <a:t>3. If any users have scoped roles to lib - remove the role.</a:t>
            </a:r>
            <a:br>
              <a:rPr lang="en-US" dirty="0"/>
            </a:br>
            <a:r>
              <a:rPr lang="en-US" dirty="0"/>
              <a:t>4. Scope </a:t>
            </a:r>
            <a:r>
              <a:rPr lang="en-US" dirty="0" err="1"/>
              <a:t>config</a:t>
            </a:r>
            <a:r>
              <a:rPr lang="en-US" dirty="0"/>
              <a:t> to library and remove work order departments.</a:t>
            </a:r>
            <a:br>
              <a:rPr lang="en-US" dirty="0"/>
            </a:br>
            <a:r>
              <a:rPr lang="en-US" dirty="0"/>
              <a:t>5. Delete the related </a:t>
            </a:r>
            <a:r>
              <a:rPr lang="en-US" dirty="0" err="1"/>
              <a:t>circ</a:t>
            </a:r>
            <a:r>
              <a:rPr lang="en-US" dirty="0"/>
              <a:t> desks.</a:t>
            </a:r>
            <a:br>
              <a:rPr lang="en-US" dirty="0"/>
            </a:br>
            <a:r>
              <a:rPr lang="en-US" dirty="0"/>
              <a:t>6. Delete any printers for that lib.</a:t>
            </a:r>
            <a:br>
              <a:rPr lang="en-US" dirty="0"/>
            </a:br>
            <a:r>
              <a:rPr lang="en-US" dirty="0"/>
              <a:t>7. Delete library</a:t>
            </a:r>
            <a:r>
              <a:rPr lang="en-US" dirty="0" smtClean="0"/>
              <a:t>.</a:t>
            </a:r>
          </a:p>
          <a:p>
            <a:pPr marL="0" indent="0">
              <a:buNone/>
            </a:pPr>
            <a:endParaRPr lang="en-US" dirty="0" smtClean="0"/>
          </a:p>
          <a:p>
            <a:pPr marL="0" indent="0">
              <a:buNone/>
            </a:pPr>
            <a:r>
              <a:rPr lang="en-US" dirty="0" smtClean="0"/>
              <a:t>For most Libraries, you’ll just need to do steps #1 and #7.  </a:t>
            </a:r>
            <a:endParaRPr lang="en-US" dirty="0"/>
          </a:p>
        </p:txBody>
      </p:sp>
    </p:spTree>
    <p:extLst>
      <p:ext uri="{BB962C8B-B14F-4D97-AF65-F5344CB8AC3E}">
        <p14:creationId xmlns:p14="http://schemas.microsoft.com/office/powerpoint/2010/main" val="38506672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Okay, but how do I delete a library?</a:t>
            </a:r>
            <a:endParaRPr lang="en-US" dirty="0"/>
          </a:p>
        </p:txBody>
      </p:sp>
      <p:sp>
        <p:nvSpPr>
          <p:cNvPr id="3" name="Content Placeholder 2"/>
          <p:cNvSpPr>
            <a:spLocks noGrp="1"/>
          </p:cNvSpPr>
          <p:nvPr>
            <p:ph idx="1"/>
          </p:nvPr>
        </p:nvSpPr>
        <p:spPr>
          <a:xfrm>
            <a:off x="824948" y="1673175"/>
            <a:ext cx="4253948" cy="4289780"/>
          </a:xfrm>
        </p:spPr>
        <p:txBody>
          <a:bodyPr>
            <a:normAutofit fontScale="92500"/>
          </a:bodyPr>
          <a:lstStyle/>
          <a:p>
            <a:pPr lvl="0"/>
            <a:r>
              <a:rPr lang="en-US" dirty="0"/>
              <a:t>Go to general configuration menu</a:t>
            </a:r>
          </a:p>
          <a:p>
            <a:pPr lvl="0"/>
            <a:r>
              <a:rPr lang="en-US" dirty="0"/>
              <a:t>Scope by institution</a:t>
            </a:r>
          </a:p>
          <a:p>
            <a:pPr lvl="1"/>
            <a:r>
              <a:rPr lang="en-US" dirty="0"/>
              <a:t>Click Libraries  &gt; Add a Library or Edit Library Information</a:t>
            </a:r>
          </a:p>
          <a:p>
            <a:pPr lvl="1"/>
            <a:r>
              <a:rPr lang="en-US" dirty="0"/>
              <a:t>Go to ‘libraries’ tab</a:t>
            </a:r>
          </a:p>
          <a:p>
            <a:pPr lvl="1"/>
            <a:r>
              <a:rPr lang="en-US" dirty="0"/>
              <a:t>Do ‘Actions &gt; Delete’</a:t>
            </a:r>
          </a:p>
          <a:p>
            <a:endParaRPr lang="en-US" dirty="0" smtClean="0"/>
          </a:p>
          <a:p>
            <a:endParaRPr lang="en-US" dirty="0"/>
          </a:p>
          <a:p>
            <a:r>
              <a:rPr lang="en-US" dirty="0" smtClean="0"/>
              <a:t>https</a:t>
            </a:r>
            <a:r>
              <a:rPr lang="en-US" dirty="0"/>
              <a:t>://knowledge.exlibrisgroup.com/@api/deki/files/50597/Misc_-_How_to_delete_a_library.docx?revision=1</a:t>
            </a:r>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76214" y="1520687"/>
            <a:ext cx="6752516" cy="4594757"/>
          </a:xfrm>
          <a:prstGeom prst="rect">
            <a:avLst/>
          </a:prstGeom>
        </p:spPr>
      </p:pic>
    </p:spTree>
    <p:extLst>
      <p:ext uri="{BB962C8B-B14F-4D97-AF65-F5344CB8AC3E}">
        <p14:creationId xmlns:p14="http://schemas.microsoft.com/office/powerpoint/2010/main" val="35126784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Deleting a Library Interface</a:t>
            </a:r>
            <a:endParaRPr lang="en-US" dirty="0"/>
          </a:p>
        </p:txBody>
      </p:sp>
      <p:pic>
        <p:nvPicPr>
          <p:cNvPr id="4" name="Content Placeholder 3"/>
          <p:cNvPicPr>
            <a:picLocks noGrp="1" noChangeAspect="1"/>
          </p:cNvPicPr>
          <p:nvPr>
            <p:ph idx="1"/>
          </p:nvPr>
        </p:nvPicPr>
        <p:blipFill>
          <a:blip r:embed="rId2"/>
          <a:stretch>
            <a:fillRect/>
          </a:stretch>
        </p:blipFill>
        <p:spPr>
          <a:xfrm>
            <a:off x="1371600" y="2281286"/>
            <a:ext cx="9601200" cy="3362227"/>
          </a:xfrm>
          <a:prstGeom prst="rect">
            <a:avLst/>
          </a:prstGeom>
        </p:spPr>
      </p:pic>
    </p:spTree>
    <p:extLst>
      <p:ext uri="{BB962C8B-B14F-4D97-AF65-F5344CB8AC3E}">
        <p14:creationId xmlns:p14="http://schemas.microsoft.com/office/powerpoint/2010/main" val="8049046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Known Issue #3: Patron Address Data does not map cleanly	</a:t>
            </a:r>
            <a:endParaRPr lang="en-US" dirty="0"/>
          </a:p>
        </p:txBody>
      </p:sp>
      <p:sp>
        <p:nvSpPr>
          <p:cNvPr id="3" name="Content Placeholder 2"/>
          <p:cNvSpPr>
            <a:spLocks noGrp="1"/>
          </p:cNvSpPr>
          <p:nvPr>
            <p:ph idx="1"/>
          </p:nvPr>
        </p:nvSpPr>
        <p:spPr/>
        <p:txBody>
          <a:bodyPr/>
          <a:lstStyle/>
          <a:p>
            <a:r>
              <a:rPr lang="en-US" dirty="0" smtClean="0"/>
              <a:t>Low Priority as there is no easy way to fix, and focus should be on getting clean data into Alma through SIS integration.</a:t>
            </a:r>
          </a:p>
          <a:p>
            <a:r>
              <a:rPr lang="en-US" dirty="0" smtClean="0"/>
              <a:t>Can run reports and then create sets and jobs to update any fields that you see are problematic in specific patron areas.</a:t>
            </a:r>
          </a:p>
          <a:p>
            <a:r>
              <a:rPr lang="en-US" dirty="0" smtClean="0"/>
              <a:t>Clean up in Aleph isn’t best approach as there won’t be a way to test until cutover load.</a:t>
            </a:r>
            <a:endParaRPr lang="en-US" dirty="0"/>
          </a:p>
        </p:txBody>
      </p:sp>
      <p:pic>
        <p:nvPicPr>
          <p:cNvPr id="2050" name="Picture 2" descr="https://static.thenounproject.com/png/61587-20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78993" y="92220"/>
            <a:ext cx="1072861" cy="10728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505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Known Issue #4: </a:t>
            </a:r>
            <a:r>
              <a:rPr lang="en-US" dirty="0"/>
              <a:t>Temporary locations in items records in Aleph </a:t>
            </a:r>
            <a:r>
              <a:rPr lang="en-US" dirty="0" smtClean="0"/>
              <a:t>creates both </a:t>
            </a:r>
            <a:r>
              <a:rPr lang="en-US" dirty="0"/>
              <a:t>a permanent and temporary location in Alma</a:t>
            </a:r>
          </a:p>
        </p:txBody>
      </p:sp>
      <p:sp>
        <p:nvSpPr>
          <p:cNvPr id="3" name="Content Placeholder 2"/>
          <p:cNvSpPr>
            <a:spLocks noGrp="1"/>
          </p:cNvSpPr>
          <p:nvPr>
            <p:ph idx="1"/>
          </p:nvPr>
        </p:nvSpPr>
        <p:spPr>
          <a:xfrm>
            <a:off x="1371600" y="2706254"/>
            <a:ext cx="9601200" cy="3161145"/>
          </a:xfrm>
        </p:spPr>
        <p:txBody>
          <a:bodyPr/>
          <a:lstStyle/>
          <a:p>
            <a:r>
              <a:rPr lang="en-US" dirty="0" smtClean="0"/>
              <a:t>Review Footprints Public KB 9261 regarding this issue.</a:t>
            </a:r>
          </a:p>
          <a:p>
            <a:r>
              <a:rPr lang="en-US" dirty="0" smtClean="0"/>
              <a:t>To </a:t>
            </a:r>
            <a:r>
              <a:rPr lang="en-US" dirty="0"/>
              <a:t>get a list of bib records for items with a Temporary Location box checked used custom-46 found in the Circulation module / Services / Custom Services – Items / List of Items in Temporary Location (custom-46).  </a:t>
            </a:r>
            <a:endParaRPr lang="en-US" dirty="0" smtClean="0"/>
          </a:p>
          <a:p>
            <a:pPr lvl="1"/>
            <a:r>
              <a:rPr lang="en-US" dirty="0" smtClean="0"/>
              <a:t>Note </a:t>
            </a:r>
            <a:r>
              <a:rPr lang="en-US" dirty="0"/>
              <a:t>that bib records with STA values are not included in the output</a:t>
            </a:r>
            <a:r>
              <a:rPr lang="en-US" dirty="0" smtClean="0"/>
              <a:t>.</a:t>
            </a:r>
            <a:endParaRPr lang="en-US" dirty="0"/>
          </a:p>
        </p:txBody>
      </p:sp>
      <p:pic>
        <p:nvPicPr>
          <p:cNvPr id="5" name="Picture 2" descr="https://static.thenounproject.com/png/61587-20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78993" y="92220"/>
            <a:ext cx="1072861" cy="10728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24271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Known Issue #5: Bib records with duplicate OCLC #s	</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Medium Priority: will create duplication, but does not create major staff/user issues.</a:t>
            </a:r>
            <a:endParaRPr lang="en-US" dirty="0"/>
          </a:p>
          <a:p>
            <a:r>
              <a:rPr lang="en-US" dirty="0" smtClean="0"/>
              <a:t>In Alma, bib records with duplicate OCLC #s will have duplicate inventory due to IZ/NZ matching.</a:t>
            </a:r>
          </a:p>
          <a:p>
            <a:r>
              <a:rPr lang="en-US" dirty="0" smtClean="0"/>
              <a:t>How to find in Alma</a:t>
            </a:r>
            <a:r>
              <a:rPr lang="en-US" dirty="0" smtClean="0"/>
              <a:t>:</a:t>
            </a:r>
          </a:p>
          <a:p>
            <a:pPr lvl="1"/>
            <a:r>
              <a:rPr lang="en-US" dirty="0" smtClean="0"/>
              <a:t>Use Alma Duplicate Analysis in “</a:t>
            </a:r>
            <a:r>
              <a:rPr lang="en-US" dirty="0" err="1" smtClean="0"/>
              <a:t>Resources</a:t>
            </a:r>
            <a:r>
              <a:rPr lang="en-US" dirty="0" err="1" smtClean="0">
                <a:sym typeface="Wingdings" panose="05000000000000000000" pitchFamily="2" charset="2"/>
              </a:rPr>
              <a:t>Advanced</a:t>
            </a:r>
            <a:r>
              <a:rPr lang="en-US" dirty="0" smtClean="0">
                <a:sym typeface="Wingdings" panose="05000000000000000000" pitchFamily="2" charset="2"/>
              </a:rPr>
              <a:t> </a:t>
            </a:r>
            <a:r>
              <a:rPr lang="en-US" dirty="0" err="1" smtClean="0">
                <a:sym typeface="Wingdings" panose="05000000000000000000" pitchFamily="2" charset="2"/>
              </a:rPr>
              <a:t>ToolsDuplicate</a:t>
            </a:r>
            <a:r>
              <a:rPr lang="en-US" dirty="0" smtClean="0">
                <a:sym typeface="Wingdings" panose="05000000000000000000" pitchFamily="2" charset="2"/>
              </a:rPr>
              <a:t> </a:t>
            </a:r>
            <a:r>
              <a:rPr lang="en-US" smtClean="0">
                <a:sym typeface="Wingdings" panose="05000000000000000000" pitchFamily="2" charset="2"/>
              </a:rPr>
              <a:t>Title Analysis</a:t>
            </a:r>
            <a:endParaRPr lang="en-US" dirty="0" smtClean="0"/>
          </a:p>
          <a:p>
            <a:r>
              <a:rPr lang="en-US" dirty="0" smtClean="0"/>
              <a:t>How </a:t>
            </a:r>
            <a:r>
              <a:rPr lang="en-US" dirty="0" smtClean="0"/>
              <a:t>to fix in Aleph:</a:t>
            </a:r>
          </a:p>
          <a:p>
            <a:pPr lvl="1"/>
            <a:r>
              <a:rPr lang="en-US" dirty="0" smtClean="0"/>
              <a:t>Remove the duplicate OCLC # before cutover load.</a:t>
            </a:r>
          </a:p>
          <a:p>
            <a:r>
              <a:rPr lang="en-US" dirty="0" smtClean="0"/>
              <a:t>Documentation on how to find Duplicate OCLC #s using Duplicate Title Analysis:</a:t>
            </a:r>
          </a:p>
          <a:p>
            <a:pPr lvl="1"/>
            <a:r>
              <a:rPr lang="en-US" dirty="0">
                <a:hlinkClick r:id="rId2"/>
              </a:rPr>
              <a:t>https://knowledge.exlibrisgroup.com/Alma/Product_Documentation/010Alma_Online_Help_(English)/</a:t>
            </a:r>
            <a:r>
              <a:rPr lang="en-US" dirty="0" smtClean="0">
                <a:hlinkClick r:id="rId2"/>
              </a:rPr>
              <a:t>040Resource_Management/070Advanced_Tools/020Using_Duplicate_Title_Analysis</a:t>
            </a:r>
            <a:endParaRPr lang="en-US" dirty="0" smtClean="0"/>
          </a:p>
          <a:p>
            <a:r>
              <a:rPr lang="en-US" dirty="0" smtClean="0"/>
              <a:t>Shared server libraries will have received a list of records with duplicate OCLC #s from OLIS through footprints as part of 2</a:t>
            </a:r>
            <a:r>
              <a:rPr lang="en-US" baseline="30000" dirty="0" smtClean="0"/>
              <a:t>nd</a:t>
            </a:r>
            <a:r>
              <a:rPr lang="en-US" dirty="0" smtClean="0"/>
              <a:t> Reclamation efforts.</a:t>
            </a:r>
          </a:p>
          <a:p>
            <a:pPr marL="530352" lvl="1" indent="0">
              <a:buNone/>
            </a:pPr>
            <a:endParaRPr lang="en-US" dirty="0"/>
          </a:p>
        </p:txBody>
      </p:sp>
      <p:pic>
        <p:nvPicPr>
          <p:cNvPr id="5122" name="Picture 2" descr="https://static.thenounproject.com/png/980932-20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1284" y="0"/>
            <a:ext cx="1119043" cy="11190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59505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Review Prioritization	</a:t>
            </a:r>
            <a:endParaRPr lang="en-US" dirty="0"/>
          </a:p>
        </p:txBody>
      </p:sp>
      <p:sp>
        <p:nvSpPr>
          <p:cNvPr id="3" name="Content Placeholder 2"/>
          <p:cNvSpPr>
            <a:spLocks noGrp="1"/>
          </p:cNvSpPr>
          <p:nvPr>
            <p:ph idx="1"/>
          </p:nvPr>
        </p:nvSpPr>
        <p:spPr>
          <a:xfrm>
            <a:off x="1371600" y="1524000"/>
            <a:ext cx="10705070" cy="5049795"/>
          </a:xfrm>
        </p:spPr>
        <p:txBody>
          <a:bodyPr>
            <a:normAutofit/>
          </a:bodyPr>
          <a:lstStyle/>
          <a:p>
            <a:r>
              <a:rPr lang="en-US" dirty="0" smtClean="0"/>
              <a:t>There will be more data clean up than any campus can handle.  </a:t>
            </a:r>
          </a:p>
          <a:p>
            <a:r>
              <a:rPr lang="en-US" dirty="0" smtClean="0"/>
              <a:t>Data clean up is part of the overall implementation, and should be viewed in the context of having finite time and resources.</a:t>
            </a:r>
          </a:p>
          <a:p>
            <a:r>
              <a:rPr lang="en-US" dirty="0" smtClean="0"/>
              <a:t>If you don’t already have one, now is a good time to consider developing a process for reviewing data clean up  or extensive data review projects.</a:t>
            </a:r>
          </a:p>
          <a:p>
            <a:r>
              <a:rPr lang="en-US" dirty="0" smtClean="0"/>
              <a:t>When reviewing data, and identifying areas to clean up, consider:</a:t>
            </a:r>
          </a:p>
          <a:p>
            <a:pPr lvl="1"/>
            <a:r>
              <a:rPr lang="en-US" dirty="0" smtClean="0"/>
              <a:t>The effect on staff or users: does this have a large impact or does it matter at all?  Can it wait?</a:t>
            </a:r>
          </a:p>
          <a:p>
            <a:pPr lvl="1"/>
            <a:r>
              <a:rPr lang="en-US" dirty="0" smtClean="0"/>
              <a:t>How much time will  this data clean up take, and is it worth it?</a:t>
            </a:r>
          </a:p>
          <a:p>
            <a:pPr lvl="1"/>
            <a:r>
              <a:rPr lang="en-US" dirty="0" smtClean="0"/>
              <a:t>What system (Aleph or Alma) is it better to do the clean up in?  This will vary between institutions.</a:t>
            </a:r>
          </a:p>
          <a:p>
            <a:pPr lvl="1"/>
            <a:r>
              <a:rPr lang="en-US" dirty="0" smtClean="0"/>
              <a:t>Is the data issue something that is reflective of new practices or new system functionality?</a:t>
            </a:r>
          </a:p>
          <a:p>
            <a:pPr lvl="1"/>
            <a:r>
              <a:rPr lang="en-US" dirty="0" smtClean="0"/>
              <a:t>Is this a known issue with/without resolution?</a:t>
            </a:r>
          </a:p>
          <a:p>
            <a:pPr lvl="1"/>
            <a:endParaRPr lang="en-US" dirty="0"/>
          </a:p>
        </p:txBody>
      </p:sp>
      <p:pic>
        <p:nvPicPr>
          <p:cNvPr id="4"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72339" y="0"/>
            <a:ext cx="2578914" cy="698632"/>
          </a:xfrm>
          <a:prstGeom prst="rect">
            <a:avLst/>
          </a:prstGeom>
        </p:spPr>
      </p:pic>
    </p:spTree>
    <p:extLst>
      <p:ext uri="{BB962C8B-B14F-4D97-AF65-F5344CB8AC3E}">
        <p14:creationId xmlns:p14="http://schemas.microsoft.com/office/powerpoint/2010/main" val="4360573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Known Issue #6: Course Reserves Data doesn’t map cleanly	</a:t>
            </a:r>
            <a:endParaRPr lang="en-US" dirty="0"/>
          </a:p>
        </p:txBody>
      </p:sp>
      <p:sp>
        <p:nvSpPr>
          <p:cNvPr id="3" name="Content Placeholder 2"/>
          <p:cNvSpPr>
            <a:spLocks noGrp="1"/>
          </p:cNvSpPr>
          <p:nvPr>
            <p:ph idx="1"/>
          </p:nvPr>
        </p:nvSpPr>
        <p:spPr/>
        <p:txBody>
          <a:bodyPr/>
          <a:lstStyle/>
          <a:p>
            <a:r>
              <a:rPr lang="en-US" dirty="0" smtClean="0"/>
              <a:t>High Priority for libraries who migrated reserves.</a:t>
            </a:r>
          </a:p>
          <a:p>
            <a:r>
              <a:rPr lang="en-US" dirty="0" smtClean="0"/>
              <a:t>No easy resolution, and will need to clean up in Alma.</a:t>
            </a:r>
          </a:p>
          <a:p>
            <a:r>
              <a:rPr lang="en-US" dirty="0" smtClean="0"/>
              <a:t>Can ask that course reserves structure (not inventory or citations) stay from test load to cutover load.</a:t>
            </a:r>
          </a:p>
          <a:p>
            <a:r>
              <a:rPr lang="en-US" dirty="0" smtClean="0"/>
              <a:t>Some fields such as instructor, will reliably come over as a note.</a:t>
            </a:r>
          </a:p>
          <a:p>
            <a:r>
              <a:rPr lang="en-US" dirty="0" smtClean="0"/>
              <a:t>Limited testing in Vanguard load, but is a known issue with Aleph to Alma migration.</a:t>
            </a:r>
          </a:p>
          <a:p>
            <a:pPr marL="0" indent="0">
              <a:buNone/>
            </a:pPr>
            <a:endParaRPr lang="en-US" dirty="0" smtClean="0"/>
          </a:p>
          <a:p>
            <a:pPr marL="0" indent="0">
              <a:buNone/>
            </a:pPr>
            <a:endParaRPr lang="en-US" dirty="0"/>
          </a:p>
        </p:txBody>
      </p:sp>
      <p:pic>
        <p:nvPicPr>
          <p:cNvPr id="4" name="Picture 2" descr="https://static.thenounproject.com/png/61579-20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28375" y="0"/>
            <a:ext cx="888134" cy="8881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29603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Known Issue #7: Item Process Statuses Become Technical Migration</a:t>
            </a:r>
            <a:endParaRPr lang="en-US" dirty="0"/>
          </a:p>
        </p:txBody>
      </p:sp>
      <p:sp>
        <p:nvSpPr>
          <p:cNvPr id="3" name="Content Placeholder 2"/>
          <p:cNvSpPr>
            <a:spLocks noGrp="1"/>
          </p:cNvSpPr>
          <p:nvPr>
            <p:ph idx="1"/>
          </p:nvPr>
        </p:nvSpPr>
        <p:spPr/>
        <p:txBody>
          <a:bodyPr/>
          <a:lstStyle/>
          <a:p>
            <a:r>
              <a:rPr lang="en-US" dirty="0" smtClean="0"/>
              <a:t>Alma does not have “Item Process Statuses,” so any Aleph items will migrate as “technical migration”.</a:t>
            </a:r>
          </a:p>
          <a:p>
            <a:r>
              <a:rPr lang="en-US" dirty="0" smtClean="0"/>
              <a:t>Alma handles “item process statuses” through the work order workflow.</a:t>
            </a:r>
          </a:p>
          <a:p>
            <a:r>
              <a:rPr lang="en-US" dirty="0" smtClean="0"/>
              <a:t>To resolve, you can create a set of technical migration status items in Alma, and change any that are problematic.</a:t>
            </a:r>
          </a:p>
          <a:p>
            <a:r>
              <a:rPr lang="en-US" dirty="0" smtClean="0"/>
              <a:t>Technical Migration displays to user as not on shelf, so if Item Process status in Alma is not available, you can leave these for later.</a:t>
            </a:r>
          </a:p>
          <a:p>
            <a:r>
              <a:rPr lang="en-US" dirty="0" smtClean="0"/>
              <a:t>However, you may want to suppress some of these items in Alma if you don’t want them to display to public.</a:t>
            </a:r>
          </a:p>
          <a:p>
            <a:pPr marL="0" indent="0">
              <a:buNone/>
            </a:pPr>
            <a:endParaRPr lang="en-US" dirty="0"/>
          </a:p>
        </p:txBody>
      </p:sp>
      <p:pic>
        <p:nvPicPr>
          <p:cNvPr id="4" name="Picture 2" descr="https://static.thenounproject.com/png/980932-20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72800" y="29372"/>
            <a:ext cx="1119043" cy="11190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03571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Finding Technical Migration Records</a:t>
            </a:r>
            <a:endParaRPr lang="en-US" dirty="0"/>
          </a:p>
        </p:txBody>
      </p:sp>
      <p:pic>
        <p:nvPicPr>
          <p:cNvPr id="4" name="Content Placeholder 3"/>
          <p:cNvPicPr>
            <a:picLocks noGrp="1"/>
          </p:cNvPicPr>
          <p:nvPr>
            <p:ph idx="1"/>
          </p:nvPr>
        </p:nvPicPr>
        <p:blipFill>
          <a:blip r:embed="rId3"/>
          <a:stretch>
            <a:fillRect/>
          </a:stretch>
        </p:blipFill>
        <p:spPr>
          <a:xfrm>
            <a:off x="1097280" y="1981086"/>
            <a:ext cx="9601200" cy="925513"/>
          </a:xfrm>
          <a:prstGeom prst="rect">
            <a:avLst/>
          </a:prstGeom>
        </p:spPr>
      </p:pic>
      <p:pic>
        <p:nvPicPr>
          <p:cNvPr id="5" name="Picture 4"/>
          <p:cNvPicPr/>
          <p:nvPr/>
        </p:nvPicPr>
        <p:blipFill>
          <a:blip r:embed="rId4"/>
          <a:stretch>
            <a:fillRect/>
          </a:stretch>
        </p:blipFill>
        <p:spPr>
          <a:xfrm>
            <a:off x="2441892" y="3466986"/>
            <a:ext cx="7956142" cy="1971925"/>
          </a:xfrm>
          <a:prstGeom prst="rect">
            <a:avLst/>
          </a:prstGeom>
        </p:spPr>
      </p:pic>
      <p:sp>
        <p:nvSpPr>
          <p:cNvPr id="6" name="TextBox 5"/>
          <p:cNvSpPr txBox="1"/>
          <p:nvPr/>
        </p:nvSpPr>
        <p:spPr>
          <a:xfrm>
            <a:off x="2441892" y="5839097"/>
            <a:ext cx="7668759" cy="646331"/>
          </a:xfrm>
          <a:prstGeom prst="rect">
            <a:avLst/>
          </a:prstGeom>
          <a:noFill/>
        </p:spPr>
        <p:txBody>
          <a:bodyPr wrap="square" rtlCol="0">
            <a:spAutoFit/>
          </a:bodyPr>
          <a:lstStyle/>
          <a:p>
            <a:r>
              <a:rPr lang="en-US" dirty="0" smtClean="0"/>
              <a:t>Thanks to Sandy Card and Marian Stern at Binghamton for process and screenshots.</a:t>
            </a:r>
            <a:endParaRPr lang="en-US" dirty="0"/>
          </a:p>
        </p:txBody>
      </p:sp>
    </p:spTree>
    <p:extLst>
      <p:ext uri="{BB962C8B-B14F-4D97-AF65-F5344CB8AC3E}">
        <p14:creationId xmlns:p14="http://schemas.microsoft.com/office/powerpoint/2010/main" val="9267721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Exporting makes it easy to work on in batches and to review/fix in multiple systems. </a:t>
            </a:r>
            <a:endParaRPr lang="en-US" dirty="0"/>
          </a:p>
        </p:txBody>
      </p:sp>
      <p:pic>
        <p:nvPicPr>
          <p:cNvPr id="4" name="Content Placeholder 3"/>
          <p:cNvPicPr>
            <a:picLocks noGrp="1"/>
          </p:cNvPicPr>
          <p:nvPr>
            <p:ph idx="1"/>
          </p:nvPr>
        </p:nvPicPr>
        <p:blipFill>
          <a:blip r:embed="rId2"/>
          <a:stretch>
            <a:fillRect/>
          </a:stretch>
        </p:blipFill>
        <p:spPr>
          <a:xfrm>
            <a:off x="2546311" y="2442755"/>
            <a:ext cx="7251778" cy="3581400"/>
          </a:xfrm>
          <a:prstGeom prst="rect">
            <a:avLst/>
          </a:prstGeom>
        </p:spPr>
      </p:pic>
    </p:spTree>
    <p:extLst>
      <p:ext uri="{BB962C8B-B14F-4D97-AF65-F5344CB8AC3E}">
        <p14:creationId xmlns:p14="http://schemas.microsoft.com/office/powerpoint/2010/main" val="12178932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8903" y="372291"/>
            <a:ext cx="9601200" cy="1485900"/>
          </a:xfrm>
        </p:spPr>
        <p:txBody>
          <a:bodyPr/>
          <a:lstStyle/>
          <a:p>
            <a:r>
              <a:rPr lang="en-US" dirty="0" smtClean="0"/>
              <a:t>What Technical Migration will look like in Primo/Alma</a:t>
            </a:r>
            <a:endParaRPr lang="en-US" dirty="0"/>
          </a:p>
        </p:txBody>
      </p:sp>
      <p:pic>
        <p:nvPicPr>
          <p:cNvPr id="4" name="Content Placeholder 3"/>
          <p:cNvPicPr>
            <a:picLocks noGrp="1"/>
          </p:cNvPicPr>
          <p:nvPr>
            <p:ph sz="half" idx="1"/>
          </p:nvPr>
        </p:nvPicPr>
        <p:blipFill>
          <a:blip r:embed="rId2"/>
          <a:stretch>
            <a:fillRect/>
          </a:stretch>
        </p:blipFill>
        <p:spPr>
          <a:xfrm>
            <a:off x="1371600" y="2246811"/>
            <a:ext cx="5786846" cy="2904764"/>
          </a:xfrm>
          <a:prstGeom prst="rect">
            <a:avLst/>
          </a:prstGeom>
        </p:spPr>
      </p:pic>
      <p:sp>
        <p:nvSpPr>
          <p:cNvPr id="3" name="Content Placeholder 2"/>
          <p:cNvSpPr>
            <a:spLocks noGrp="1"/>
          </p:cNvSpPr>
          <p:nvPr>
            <p:ph sz="half" idx="2"/>
          </p:nvPr>
        </p:nvSpPr>
        <p:spPr>
          <a:xfrm>
            <a:off x="7361426" y="2129245"/>
            <a:ext cx="4447786" cy="3581401"/>
          </a:xfrm>
        </p:spPr>
        <p:txBody>
          <a:bodyPr/>
          <a:lstStyle/>
          <a:p>
            <a:r>
              <a:rPr lang="en-US" dirty="0" smtClean="0"/>
              <a:t>Primo will display “Item Not in Place”</a:t>
            </a:r>
          </a:p>
          <a:p>
            <a:r>
              <a:rPr lang="en-US" dirty="0" smtClean="0"/>
              <a:t>Alma will display Technical Migration.</a:t>
            </a:r>
            <a:endParaRPr lang="en-US" dirty="0"/>
          </a:p>
        </p:txBody>
      </p:sp>
    </p:spTree>
    <p:extLst>
      <p:ext uri="{BB962C8B-B14F-4D97-AF65-F5344CB8AC3E}">
        <p14:creationId xmlns:p14="http://schemas.microsoft.com/office/powerpoint/2010/main" val="30430733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Known Issue #8: Subscription records not linked to purchase orders.</a:t>
            </a:r>
            <a:endParaRPr lang="en-US" dirty="0"/>
          </a:p>
        </p:txBody>
      </p:sp>
      <p:sp>
        <p:nvSpPr>
          <p:cNvPr id="3" name="Content Placeholder 2"/>
          <p:cNvSpPr>
            <a:spLocks noGrp="1"/>
          </p:cNvSpPr>
          <p:nvPr>
            <p:ph idx="1"/>
          </p:nvPr>
        </p:nvSpPr>
        <p:spPr/>
        <p:txBody>
          <a:bodyPr/>
          <a:lstStyle/>
          <a:p>
            <a:r>
              <a:rPr lang="en-US" dirty="0"/>
              <a:t>Aleph subscription records (z16) that are not linked to Aleph purchase orders (z68) – subscription records will migrate without order records and will be waiting for a renewal status in </a:t>
            </a:r>
            <a:r>
              <a:rPr lang="en-US" dirty="0" smtClean="0"/>
              <a:t>Alma.</a:t>
            </a:r>
          </a:p>
          <a:p>
            <a:r>
              <a:rPr lang="en-US" dirty="0" smtClean="0"/>
              <a:t>Recommendation: </a:t>
            </a:r>
          </a:p>
          <a:p>
            <a:pPr lvl="1"/>
            <a:r>
              <a:rPr lang="en-US" dirty="0" smtClean="0"/>
              <a:t>Review if you would like to clean up in Alma, or you can work with OLIS to delete z16 records.</a:t>
            </a:r>
          </a:p>
          <a:p>
            <a:endParaRPr lang="en-US" dirty="0"/>
          </a:p>
        </p:txBody>
      </p:sp>
      <p:pic>
        <p:nvPicPr>
          <p:cNvPr id="4" name="Picture 2" descr="https://static.thenounproject.com/png/980932-20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72800" y="69129"/>
            <a:ext cx="1119043" cy="11190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82431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Known Issue #9: Unassigned Locations or incorrect locations.</a:t>
            </a:r>
            <a:endParaRPr lang="en-US" dirty="0"/>
          </a:p>
        </p:txBody>
      </p:sp>
      <p:sp>
        <p:nvSpPr>
          <p:cNvPr id="4" name="Content Placeholder 3"/>
          <p:cNvSpPr>
            <a:spLocks noGrp="1"/>
          </p:cNvSpPr>
          <p:nvPr>
            <p:ph sz="half" idx="1"/>
          </p:nvPr>
        </p:nvSpPr>
        <p:spPr/>
        <p:txBody>
          <a:bodyPr/>
          <a:lstStyle/>
          <a:p>
            <a:r>
              <a:rPr lang="en-US" dirty="0" smtClean="0"/>
              <a:t>Will be in data review dashboard in analytics.</a:t>
            </a:r>
          </a:p>
          <a:p>
            <a:r>
              <a:rPr lang="en-US" dirty="0" smtClean="0"/>
              <a:t>Can see unassigned or erroneous locations there.</a:t>
            </a:r>
          </a:p>
          <a:p>
            <a:r>
              <a:rPr lang="en-US" dirty="0" smtClean="0"/>
              <a:t>Items with no location: defined as “none”</a:t>
            </a:r>
          </a:p>
          <a:p>
            <a:endParaRPr lang="en-US" dirty="0"/>
          </a:p>
        </p:txBody>
      </p:sp>
      <p:pic>
        <p:nvPicPr>
          <p:cNvPr id="6" name="Content Placeholder 5"/>
          <p:cNvPicPr>
            <a:picLocks noGrp="1"/>
          </p:cNvPicPr>
          <p:nvPr>
            <p:ph sz="half" idx="2"/>
          </p:nvPr>
        </p:nvPicPr>
        <p:blipFill>
          <a:blip r:embed="rId2"/>
          <a:stretch>
            <a:fillRect/>
          </a:stretch>
        </p:blipFill>
        <p:spPr>
          <a:xfrm>
            <a:off x="6681379" y="2582544"/>
            <a:ext cx="4448175" cy="2258789"/>
          </a:xfrm>
          <a:prstGeom prst="rect">
            <a:avLst/>
          </a:prstGeom>
        </p:spPr>
      </p:pic>
      <p:pic>
        <p:nvPicPr>
          <p:cNvPr id="7" name="Picture 6"/>
          <p:cNvPicPr/>
          <p:nvPr/>
        </p:nvPicPr>
        <p:blipFill>
          <a:blip r:embed="rId3"/>
          <a:stretch>
            <a:fillRect/>
          </a:stretch>
        </p:blipFill>
        <p:spPr>
          <a:xfrm>
            <a:off x="5819386" y="1989454"/>
            <a:ext cx="5943600" cy="593090"/>
          </a:xfrm>
          <a:prstGeom prst="rect">
            <a:avLst/>
          </a:prstGeom>
        </p:spPr>
      </p:pic>
    </p:spTree>
    <p:extLst>
      <p:ext uri="{BB962C8B-B14F-4D97-AF65-F5344CB8AC3E}">
        <p14:creationId xmlns:p14="http://schemas.microsoft.com/office/powerpoint/2010/main" val="9159028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Look in location of “None” and the word “none” is a hyperlink.</a:t>
            </a:r>
            <a:endParaRPr lang="en-US" dirty="0"/>
          </a:p>
        </p:txBody>
      </p:sp>
      <p:pic>
        <p:nvPicPr>
          <p:cNvPr id="7" name="Content Placeholder 6"/>
          <p:cNvPicPr>
            <a:picLocks noGrp="1"/>
          </p:cNvPicPr>
          <p:nvPr>
            <p:ph idx="1"/>
          </p:nvPr>
        </p:nvPicPr>
        <p:blipFill>
          <a:blip r:embed="rId2"/>
          <a:stretch>
            <a:fillRect/>
          </a:stretch>
        </p:blipFill>
        <p:spPr>
          <a:xfrm>
            <a:off x="1886500" y="2346015"/>
            <a:ext cx="6638095" cy="2285714"/>
          </a:xfrm>
          <a:prstGeom prst="rect">
            <a:avLst/>
          </a:prstGeom>
        </p:spPr>
      </p:pic>
      <p:pic>
        <p:nvPicPr>
          <p:cNvPr id="8" name="Picture 7"/>
          <p:cNvPicPr/>
          <p:nvPr/>
        </p:nvPicPr>
        <p:blipFill>
          <a:blip r:embed="rId3"/>
          <a:stretch>
            <a:fillRect/>
          </a:stretch>
        </p:blipFill>
        <p:spPr>
          <a:xfrm>
            <a:off x="4665617" y="4806044"/>
            <a:ext cx="5943600" cy="1351915"/>
          </a:xfrm>
          <a:prstGeom prst="rect">
            <a:avLst/>
          </a:prstGeom>
        </p:spPr>
      </p:pic>
    </p:spTree>
    <p:extLst>
      <p:ext uri="{BB962C8B-B14F-4D97-AF65-F5344CB8AC3E}">
        <p14:creationId xmlns:p14="http://schemas.microsoft.com/office/powerpoint/2010/main" val="20948062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None or </a:t>
            </a:r>
            <a:r>
              <a:rPr lang="en-US" dirty="0"/>
              <a:t>U</a:t>
            </a:r>
            <a:r>
              <a:rPr lang="en-US" dirty="0" smtClean="0"/>
              <a:t>nassigned?</a:t>
            </a:r>
            <a:endParaRPr lang="en-US" dirty="0"/>
          </a:p>
        </p:txBody>
      </p:sp>
      <p:sp>
        <p:nvSpPr>
          <p:cNvPr id="4" name="Content Placeholder 3"/>
          <p:cNvSpPr>
            <a:spLocks noGrp="1"/>
          </p:cNvSpPr>
          <p:nvPr>
            <p:ph sz="half" idx="1"/>
          </p:nvPr>
        </p:nvSpPr>
        <p:spPr/>
        <p:txBody>
          <a:bodyPr/>
          <a:lstStyle/>
          <a:p>
            <a:r>
              <a:rPr lang="en-US" dirty="0" smtClean="0"/>
              <a:t>Can indicates problem with holdings records in Aleph.</a:t>
            </a:r>
          </a:p>
          <a:p>
            <a:r>
              <a:rPr lang="en-US" dirty="0" smtClean="0"/>
              <a:t>Problem could also be with the item, such as a barcode issue.</a:t>
            </a:r>
          </a:p>
          <a:p>
            <a:r>
              <a:rPr lang="en-US" dirty="0"/>
              <a:t>A large number attached to “Unassigned location” can mean that a code was missing from your tab40.eng or from your configuration file</a:t>
            </a:r>
            <a:r>
              <a:rPr lang="en-US" dirty="0" smtClean="0"/>
              <a:t>.</a:t>
            </a:r>
          </a:p>
          <a:p>
            <a:endParaRPr lang="en-US" dirty="0" smtClean="0"/>
          </a:p>
          <a:p>
            <a:endParaRPr lang="en-US" dirty="0"/>
          </a:p>
        </p:txBody>
      </p:sp>
      <p:pic>
        <p:nvPicPr>
          <p:cNvPr id="6" name="Content Placeholder 5"/>
          <p:cNvPicPr>
            <a:picLocks noGrp="1"/>
          </p:cNvPicPr>
          <p:nvPr>
            <p:ph sz="half" idx="2"/>
          </p:nvPr>
        </p:nvPicPr>
        <p:blipFill>
          <a:blip r:embed="rId2"/>
          <a:stretch>
            <a:fillRect/>
          </a:stretch>
        </p:blipFill>
        <p:spPr>
          <a:xfrm>
            <a:off x="6707856" y="2017645"/>
            <a:ext cx="3428571" cy="1819048"/>
          </a:xfrm>
          <a:prstGeom prst="rect">
            <a:avLst/>
          </a:prstGeom>
        </p:spPr>
      </p:pic>
      <p:pic>
        <p:nvPicPr>
          <p:cNvPr id="7" name="Picture 6"/>
          <p:cNvPicPr/>
          <p:nvPr/>
        </p:nvPicPr>
        <p:blipFill>
          <a:blip r:embed="rId3"/>
          <a:stretch>
            <a:fillRect/>
          </a:stretch>
        </p:blipFill>
        <p:spPr>
          <a:xfrm>
            <a:off x="6172200" y="4292010"/>
            <a:ext cx="5943600" cy="677545"/>
          </a:xfrm>
          <a:prstGeom prst="rect">
            <a:avLst/>
          </a:prstGeom>
        </p:spPr>
      </p:pic>
    </p:spTree>
    <p:extLst>
      <p:ext uri="{BB962C8B-B14F-4D97-AF65-F5344CB8AC3E}">
        <p14:creationId xmlns:p14="http://schemas.microsoft.com/office/powerpoint/2010/main" val="20791462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If you prefer to review records directly in Alma.</a:t>
            </a:r>
            <a:endParaRPr lang="en-US" dirty="0"/>
          </a:p>
        </p:txBody>
      </p:sp>
      <p:sp>
        <p:nvSpPr>
          <p:cNvPr id="3" name="Content Placeholder 2"/>
          <p:cNvSpPr>
            <a:spLocks noGrp="1"/>
          </p:cNvSpPr>
          <p:nvPr>
            <p:ph sz="half" idx="1"/>
          </p:nvPr>
        </p:nvSpPr>
        <p:spPr/>
        <p:txBody>
          <a:bodyPr/>
          <a:lstStyle/>
          <a:p>
            <a:r>
              <a:rPr lang="en-US" dirty="0" smtClean="0"/>
              <a:t>Do a Physical Items “permanent physical location” search for unassigned, or whatever erroneous holdings issue you have.</a:t>
            </a:r>
          </a:p>
          <a:p>
            <a:r>
              <a:rPr lang="en-US" dirty="0" smtClean="0"/>
              <a:t>This is something that you can do in Alma after cutover, or fix in Aleph so that the problem doesn’t persist in the cutover load.</a:t>
            </a:r>
            <a:endParaRPr lang="en-US" dirty="0"/>
          </a:p>
        </p:txBody>
      </p:sp>
      <p:pic>
        <p:nvPicPr>
          <p:cNvPr id="5" name="Content Placeholder 4"/>
          <p:cNvPicPr>
            <a:picLocks noGrp="1"/>
          </p:cNvPicPr>
          <p:nvPr>
            <p:ph sz="half" idx="2"/>
          </p:nvPr>
        </p:nvPicPr>
        <p:blipFill>
          <a:blip r:embed="rId2"/>
          <a:stretch>
            <a:fillRect/>
          </a:stretch>
        </p:blipFill>
        <p:spPr>
          <a:xfrm>
            <a:off x="6524625" y="2725202"/>
            <a:ext cx="4448175" cy="2964252"/>
          </a:xfrm>
          <a:prstGeom prst="rect">
            <a:avLst/>
          </a:prstGeom>
        </p:spPr>
      </p:pic>
    </p:spTree>
    <p:extLst>
      <p:ext uri="{BB962C8B-B14F-4D97-AF65-F5344CB8AC3E}">
        <p14:creationId xmlns:p14="http://schemas.microsoft.com/office/powerpoint/2010/main" val="18845922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Prepare to ask questions as you review data.</a:t>
            </a:r>
            <a:endParaRPr lang="en-US" dirty="0"/>
          </a:p>
        </p:txBody>
      </p:sp>
      <p:sp>
        <p:nvSpPr>
          <p:cNvPr id="3" name="Content Placeholder 2"/>
          <p:cNvSpPr>
            <a:spLocks noGrp="1"/>
          </p:cNvSpPr>
          <p:nvPr>
            <p:ph sz="half" idx="1"/>
          </p:nvPr>
        </p:nvSpPr>
        <p:spPr/>
        <p:txBody>
          <a:bodyPr>
            <a:normAutofit fontScale="85000" lnSpcReduction="10000"/>
          </a:bodyPr>
          <a:lstStyle/>
          <a:p>
            <a:r>
              <a:rPr lang="en-US" dirty="0" smtClean="0"/>
              <a:t>Searching in Alma will take you some time to get used to.</a:t>
            </a:r>
          </a:p>
          <a:p>
            <a:r>
              <a:rPr lang="en-US" dirty="0" smtClean="0"/>
              <a:t>Our </a:t>
            </a:r>
            <a:r>
              <a:rPr lang="en-US" dirty="0" err="1" smtClean="0"/>
              <a:t>ExLibris</a:t>
            </a:r>
            <a:r>
              <a:rPr lang="en-US" dirty="0" smtClean="0"/>
              <a:t> team is really good at helping to guide you through looking for something.</a:t>
            </a:r>
          </a:p>
          <a:p>
            <a:r>
              <a:rPr lang="en-US" dirty="0" smtClean="0"/>
              <a:t>Use the </a:t>
            </a:r>
            <a:r>
              <a:rPr lang="en-US" dirty="0" err="1" smtClean="0"/>
              <a:t>ExLibris</a:t>
            </a:r>
            <a:r>
              <a:rPr lang="en-US" dirty="0" smtClean="0"/>
              <a:t> Basecamp extensively to ask questions—others will benefit deeply by your questions.</a:t>
            </a:r>
          </a:p>
          <a:p>
            <a:r>
              <a:rPr lang="en-US" dirty="0" smtClean="0"/>
              <a:t>When asking question, it’s always great to screenshot your search, and then explain what you’re trying to search and why.</a:t>
            </a:r>
          </a:p>
          <a:p>
            <a:r>
              <a:rPr lang="en-US" dirty="0" smtClean="0"/>
              <a:t>Different search indexes and zones will be something you’ll need to adjust to.</a:t>
            </a:r>
            <a:endParaRPr lang="en-US" dirty="0"/>
          </a:p>
        </p:txBody>
      </p:sp>
      <p:pic>
        <p:nvPicPr>
          <p:cNvPr id="5" name="Content Placeholder 4" descr="Screen Clipping"/>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806094" y="3135086"/>
            <a:ext cx="6210530" cy="2104065"/>
          </a:xfrm>
        </p:spPr>
      </p:pic>
    </p:spTree>
    <p:extLst>
      <p:ext uri="{BB962C8B-B14F-4D97-AF65-F5344CB8AC3E}">
        <p14:creationId xmlns:p14="http://schemas.microsoft.com/office/powerpoint/2010/main" val="28336716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4217" y="218660"/>
            <a:ext cx="9303027" cy="1103244"/>
          </a:xfrm>
        </p:spPr>
        <p:txBody>
          <a:bodyPr>
            <a:normAutofit fontScale="90000"/>
          </a:bodyPr>
          <a:lstStyle/>
          <a:p>
            <a:r>
              <a:rPr lang="en-US" dirty="0" smtClean="0"/>
              <a:t>Cases where migration doesn’t fix or worsen the issues in Aleph source information.</a:t>
            </a:r>
            <a:endParaRPr lang="en-US" dirty="0"/>
          </a:p>
        </p:txBody>
      </p:sp>
      <p:sp>
        <p:nvSpPr>
          <p:cNvPr id="3" name="Content Placeholder 2"/>
          <p:cNvSpPr>
            <a:spLocks noGrp="1"/>
          </p:cNvSpPr>
          <p:nvPr>
            <p:ph idx="1"/>
          </p:nvPr>
        </p:nvSpPr>
        <p:spPr>
          <a:xfrm>
            <a:off x="1371600" y="2286000"/>
            <a:ext cx="5526157" cy="3667539"/>
          </a:xfrm>
        </p:spPr>
        <p:txBody>
          <a:bodyPr/>
          <a:lstStyle/>
          <a:p>
            <a:r>
              <a:rPr lang="en-US" dirty="0" smtClean="0"/>
              <a:t>Missing barcodes: if they were missing in Aleph, they will be missing in Alma.  If they weren’t a problem in Aleph, then I wouldn’t worry about fixing in Alma.</a:t>
            </a:r>
          </a:p>
          <a:p>
            <a:r>
              <a:rPr lang="en-US" dirty="0" smtClean="0"/>
              <a:t>Duplicate barcodes: they will be handled the same as they are now.</a:t>
            </a:r>
          </a:p>
          <a:p>
            <a:r>
              <a:rPr lang="en-US" dirty="0" smtClean="0"/>
              <a:t>Many of these have been in Aleph since migration, and likely will not cause an issue in Alma.</a:t>
            </a:r>
          </a:p>
          <a:p>
            <a:pPr marL="0" indent="0">
              <a:buNone/>
            </a:pPr>
            <a:endParaRPr lang="en-US" dirty="0" smtClean="0"/>
          </a:p>
          <a:p>
            <a:endParaRPr lang="en-US" dirty="0" smtClean="0"/>
          </a:p>
          <a:p>
            <a:endParaRPr lang="en-US" dirty="0"/>
          </a:p>
        </p:txBody>
      </p:sp>
      <p:pic>
        <p:nvPicPr>
          <p:cNvPr id="4" name="Picture 2" descr="https://static.thenounproject.com/png/61587-20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78993" y="92220"/>
            <a:ext cx="1072861" cy="107286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static.thenounproject.com/png/1673592-20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0549" y="2643808"/>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76781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Where’s my field?</a:t>
            </a:r>
            <a:endParaRPr lang="en-US" dirty="0"/>
          </a:p>
        </p:txBody>
      </p:sp>
      <p:sp>
        <p:nvSpPr>
          <p:cNvPr id="3" name="Content Placeholder 2"/>
          <p:cNvSpPr>
            <a:spLocks noGrp="1"/>
          </p:cNvSpPr>
          <p:nvPr>
            <p:ph idx="1"/>
          </p:nvPr>
        </p:nvSpPr>
        <p:spPr>
          <a:xfrm>
            <a:off x="1232452" y="1739348"/>
            <a:ext cx="9740348" cy="4128052"/>
          </a:xfrm>
        </p:spPr>
        <p:txBody>
          <a:bodyPr/>
          <a:lstStyle/>
          <a:p>
            <a:r>
              <a:rPr lang="en-US" dirty="0" smtClean="0"/>
              <a:t>Not all local fields were migrated.</a:t>
            </a:r>
          </a:p>
          <a:p>
            <a:r>
              <a:rPr lang="en-US" dirty="0" smtClean="0"/>
              <a:t>For a list of the fields that were migrated for shared server campuses, please visit:</a:t>
            </a:r>
          </a:p>
          <a:p>
            <a:pPr lvl="1"/>
            <a:r>
              <a:rPr lang="en-US" dirty="0">
                <a:hlinkClick r:id="rId2"/>
              </a:rPr>
              <a:t>https://</a:t>
            </a:r>
            <a:r>
              <a:rPr lang="en-US" dirty="0" smtClean="0">
                <a:hlinkClick r:id="rId2"/>
              </a:rPr>
              <a:t>slcny.libguides.com/ld.php?content_id=41984304</a:t>
            </a:r>
            <a:endParaRPr lang="en-US" dirty="0" smtClean="0"/>
          </a:p>
          <a:p>
            <a:r>
              <a:rPr lang="en-US" dirty="0" smtClean="0"/>
              <a:t>OLIS mapped local fields in Aleph to local extensions that will be supported in Alma.</a:t>
            </a:r>
          </a:p>
          <a:p>
            <a:r>
              <a:rPr lang="en-US" dirty="0" smtClean="0"/>
              <a:t>If you had local fields that were not mapped and you want them in Alma, you’ll need to move them to another local extension field.</a:t>
            </a:r>
          </a:p>
          <a:p>
            <a:endParaRPr lang="en-US" dirty="0"/>
          </a:p>
        </p:txBody>
      </p:sp>
    </p:spTree>
    <p:extLst>
      <p:ext uri="{BB962C8B-B14F-4D97-AF65-F5344CB8AC3E}">
        <p14:creationId xmlns:p14="http://schemas.microsoft.com/office/powerpoint/2010/main" val="800571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NZ and What’s IZ?</a:t>
            </a:r>
            <a:endParaRPr lang="en-US" dirty="0"/>
          </a:p>
        </p:txBody>
      </p:sp>
      <p:sp>
        <p:nvSpPr>
          <p:cNvPr id="3" name="Content Placeholder 2"/>
          <p:cNvSpPr>
            <a:spLocks noGrp="1"/>
          </p:cNvSpPr>
          <p:nvPr>
            <p:ph idx="1"/>
          </p:nvPr>
        </p:nvSpPr>
        <p:spPr/>
        <p:txBody>
          <a:bodyPr/>
          <a:lstStyle/>
          <a:p>
            <a:r>
              <a:rPr lang="en-US" dirty="0" smtClean="0"/>
              <a:t>You’ll get percentages of NZ linking.  If you don’t have a high percentage (90% and above), please consider the following:</a:t>
            </a:r>
          </a:p>
          <a:p>
            <a:pPr lvl="1"/>
            <a:r>
              <a:rPr lang="en-US" dirty="0" smtClean="0"/>
              <a:t>The NZ was created from an OCLC query in late August/Early Sept. of print resources only.</a:t>
            </a:r>
          </a:p>
          <a:p>
            <a:pPr lvl="1"/>
            <a:r>
              <a:rPr lang="en-US" dirty="0" smtClean="0"/>
              <a:t>Any P2E records count against your percentage, as they would not be linked to NZ (for the most part).</a:t>
            </a:r>
          </a:p>
          <a:p>
            <a:pPr lvl="1"/>
            <a:r>
              <a:rPr lang="en-US" dirty="0" smtClean="0"/>
              <a:t>Any ILS records without holdings in OCLC would not be in the NZ.  This may be intentional (such as computers, etc.), or may be something you want to correct.</a:t>
            </a:r>
          </a:p>
          <a:p>
            <a:pPr lvl="1"/>
            <a:endParaRPr lang="en-US" dirty="0"/>
          </a:p>
        </p:txBody>
      </p:sp>
      <p:pic>
        <p:nvPicPr>
          <p:cNvPr id="4" name="Picture 2" descr="https://static.thenounproject.com/png/980932-20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72800" y="29372"/>
            <a:ext cx="1119043" cy="11190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89518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Easy way to get a snapshot of what’s not linked.</a:t>
            </a:r>
            <a:endParaRPr lang="en-US" dirty="0"/>
          </a:p>
        </p:txBody>
      </p:sp>
      <p:sp>
        <p:nvSpPr>
          <p:cNvPr id="4" name="Content Placeholder 3"/>
          <p:cNvSpPr>
            <a:spLocks noGrp="1"/>
          </p:cNvSpPr>
          <p:nvPr>
            <p:ph sz="half" idx="1"/>
          </p:nvPr>
        </p:nvSpPr>
        <p:spPr>
          <a:xfrm>
            <a:off x="1371600" y="2285999"/>
            <a:ext cx="4244009" cy="4572001"/>
          </a:xfrm>
        </p:spPr>
        <p:txBody>
          <a:bodyPr/>
          <a:lstStyle/>
          <a:p>
            <a:r>
              <a:rPr lang="en-US" dirty="0" smtClean="0"/>
              <a:t>Check for titles that are not linked, and add other limiters if needed.</a:t>
            </a:r>
          </a:p>
          <a:p>
            <a:r>
              <a:rPr lang="en-US" dirty="0" smtClean="0"/>
              <a:t> If you’re comfortable with what’s not in the NZ, great.</a:t>
            </a:r>
          </a:p>
          <a:p>
            <a:r>
              <a:rPr lang="en-US" dirty="0" smtClean="0"/>
              <a:t>If not, you’ll need to update by either:</a:t>
            </a:r>
          </a:p>
          <a:p>
            <a:pPr lvl="1"/>
            <a:r>
              <a:rPr lang="en-US" dirty="0" smtClean="0"/>
              <a:t>Adding OCLC # in Aleph</a:t>
            </a:r>
          </a:p>
          <a:p>
            <a:pPr lvl="1"/>
            <a:r>
              <a:rPr lang="en-US" dirty="0" smtClean="0"/>
              <a:t>Adding holdings in OCLC</a:t>
            </a:r>
            <a:endParaRPr lang="en-US" dirty="0"/>
          </a:p>
        </p:txBody>
      </p:sp>
      <p:pic>
        <p:nvPicPr>
          <p:cNvPr id="9" name="Content Placeholder 8" descr="Screen Clipping"/>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451200" y="2037522"/>
            <a:ext cx="6562997" cy="3475323"/>
          </a:xfrm>
        </p:spPr>
      </p:pic>
    </p:spTree>
    <p:extLst>
      <p:ext uri="{BB962C8B-B14F-4D97-AF65-F5344CB8AC3E}">
        <p14:creationId xmlns:p14="http://schemas.microsoft.com/office/powerpoint/2010/main" val="36051976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Data review is like cake, because…..</a:t>
            </a:r>
            <a:endParaRPr lang="en-US" dirty="0"/>
          </a:p>
        </p:txBody>
      </p:sp>
      <p:pic>
        <p:nvPicPr>
          <p:cNvPr id="2050" name="Picture 2" descr="https://static.thenounproject.com/png/1179655-200.pn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737179" y="2774674"/>
            <a:ext cx="2870041" cy="28700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05776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7460" y="356286"/>
            <a:ext cx="9601200" cy="1485900"/>
          </a:xfrm>
        </p:spPr>
        <p:txBody>
          <a:bodyPr/>
          <a:lstStyle/>
          <a:p>
            <a:r>
              <a:rPr lang="en-US" dirty="0" smtClean="0"/>
              <a:t>When Should I Do Data Cleanup?</a:t>
            </a:r>
            <a:endParaRPr lang="en-US" dirty="0"/>
          </a:p>
        </p:txBody>
      </p:sp>
      <p:sp>
        <p:nvSpPr>
          <p:cNvPr id="3" name="Content Placeholder 2"/>
          <p:cNvSpPr>
            <a:spLocks noGrp="1"/>
          </p:cNvSpPr>
          <p:nvPr>
            <p:ph idx="1"/>
          </p:nvPr>
        </p:nvSpPr>
        <p:spPr>
          <a:xfrm>
            <a:off x="1421027" y="1775254"/>
            <a:ext cx="9601200" cy="3581400"/>
          </a:xfrm>
        </p:spPr>
        <p:txBody>
          <a:bodyPr/>
          <a:lstStyle/>
          <a:p>
            <a:r>
              <a:rPr lang="en-US" dirty="0" smtClean="0"/>
              <a:t>Current data is for the “test load,” and will be completely overwritten with the cutover load.</a:t>
            </a:r>
          </a:p>
          <a:p>
            <a:r>
              <a:rPr lang="en-US" dirty="0" smtClean="0"/>
              <a:t>Keep in mind that some clean up may not be able to happen until after the cutover load, or may need to be done in two systems.</a:t>
            </a:r>
          </a:p>
          <a:p>
            <a:r>
              <a:rPr lang="en-US" dirty="0" smtClean="0"/>
              <a:t>You may want to choose to wait and do cleanup later after you’re live in Alma.</a:t>
            </a:r>
          </a:p>
          <a:p>
            <a:r>
              <a:rPr lang="en-US" dirty="0" smtClean="0"/>
              <a:t>Some cleanup or adjustments in Aleph data may lead to disruption in your current Aleph-LR-Discovery ecosystem, and you may want to wait until a month or two before the cutover.</a:t>
            </a:r>
            <a:endParaRPr lang="en-US" dirty="0"/>
          </a:p>
        </p:txBody>
      </p:sp>
    </p:spTree>
    <p:extLst>
      <p:ext uri="{BB962C8B-B14F-4D97-AF65-F5344CB8AC3E}">
        <p14:creationId xmlns:p14="http://schemas.microsoft.com/office/powerpoint/2010/main" val="10049906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Developing a Data Review Plan at Your Library</a:t>
            </a:r>
            <a:endParaRPr lang="en-US" dirty="0"/>
          </a:p>
        </p:txBody>
      </p:sp>
      <p:sp>
        <p:nvSpPr>
          <p:cNvPr id="3" name="Content Placeholder 2"/>
          <p:cNvSpPr>
            <a:spLocks noGrp="1"/>
          </p:cNvSpPr>
          <p:nvPr>
            <p:ph idx="1"/>
          </p:nvPr>
        </p:nvSpPr>
        <p:spPr>
          <a:xfrm>
            <a:off x="1371600" y="2286000"/>
            <a:ext cx="8072203" cy="3770026"/>
          </a:xfrm>
        </p:spPr>
        <p:txBody>
          <a:bodyPr/>
          <a:lstStyle/>
          <a:p>
            <a:r>
              <a:rPr lang="en-US" dirty="0" smtClean="0"/>
              <a:t>Identify a group or an individual from functional areas or identify how you will approach data review if it will only be 1-2 people.</a:t>
            </a:r>
          </a:p>
          <a:p>
            <a:r>
              <a:rPr lang="en-US" dirty="0" smtClean="0"/>
              <a:t>Develop a method for tracking the data that you want to clean up.  This will be especially helpful if there is data review that you’re waiting to clean up after the cutover load, or need to do close to the cutover load.</a:t>
            </a:r>
          </a:p>
          <a:p>
            <a:r>
              <a:rPr lang="en-US" dirty="0" smtClean="0"/>
              <a:t>Track where the data cleanup will happen, when it will happen, and who is responsible for both clean up and testing.</a:t>
            </a:r>
          </a:p>
          <a:p>
            <a:r>
              <a:rPr lang="en-US" dirty="0" smtClean="0"/>
              <a:t>Make sure to develop some objective criteria about what data review will be conducted.</a:t>
            </a:r>
            <a:endParaRPr lang="en-US" dirty="0"/>
          </a:p>
        </p:txBody>
      </p:sp>
      <p:pic>
        <p:nvPicPr>
          <p:cNvPr id="1026" name="Picture 2" descr="https://static.thenounproject.com/png/691125-20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79260" y="2818151"/>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91731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Review Guide and Checklists</a:t>
            </a:r>
            <a:endParaRPr lang="en-US" dirty="0"/>
          </a:p>
        </p:txBody>
      </p:sp>
      <p:sp>
        <p:nvSpPr>
          <p:cNvPr id="4" name="Content Placeholder 3"/>
          <p:cNvSpPr>
            <a:spLocks noGrp="1"/>
          </p:cNvSpPr>
          <p:nvPr>
            <p:ph sz="half" idx="1"/>
          </p:nvPr>
        </p:nvSpPr>
        <p:spPr/>
        <p:txBody>
          <a:bodyPr/>
          <a:lstStyle/>
          <a:p>
            <a:r>
              <a:rPr lang="en-US" dirty="0" smtClean="0"/>
              <a:t>SLC has created a data review guide.</a:t>
            </a:r>
          </a:p>
          <a:p>
            <a:r>
              <a:rPr lang="en-US" dirty="0" smtClean="0"/>
              <a:t>SLC data review guide has checklists by functional area that campuses can use and adapt to their own needs.</a:t>
            </a:r>
          </a:p>
          <a:p>
            <a:r>
              <a:rPr lang="en-US" dirty="0" smtClean="0"/>
              <a:t>We’ll gather together presentations and other information there as well.</a:t>
            </a:r>
          </a:p>
          <a:p>
            <a:r>
              <a:rPr lang="en-US" dirty="0" smtClean="0"/>
              <a:t>Will cover the review guides throughout training.</a:t>
            </a:r>
          </a:p>
          <a:p>
            <a:pPr marL="0" indent="0">
              <a:buNone/>
            </a:pPr>
            <a:endParaRPr lang="en-US" dirty="0" smtClean="0"/>
          </a:p>
          <a:p>
            <a:pPr marL="0" indent="0">
              <a:buNone/>
            </a:pPr>
            <a:endParaRPr lang="en-US" dirty="0"/>
          </a:p>
        </p:txBody>
      </p:sp>
      <p:pic>
        <p:nvPicPr>
          <p:cNvPr id="7" name="Content Placeholder 6" descr="Screen Clipping"/>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643894" y="1892376"/>
            <a:ext cx="4448175" cy="2997048"/>
          </a:xfrm>
        </p:spPr>
      </p:pic>
      <p:sp>
        <p:nvSpPr>
          <p:cNvPr id="8" name="TextBox 7"/>
          <p:cNvSpPr txBox="1"/>
          <p:nvPr/>
        </p:nvSpPr>
        <p:spPr>
          <a:xfrm>
            <a:off x="6430617" y="5247861"/>
            <a:ext cx="4810540" cy="369332"/>
          </a:xfrm>
          <a:prstGeom prst="rect">
            <a:avLst/>
          </a:prstGeom>
          <a:noFill/>
        </p:spPr>
        <p:txBody>
          <a:bodyPr wrap="square" rtlCol="0">
            <a:spAutoFit/>
          </a:bodyPr>
          <a:lstStyle/>
          <a:p>
            <a:r>
              <a:rPr lang="en-US" b="1" dirty="0"/>
              <a:t>https://slcny.libguides.com/datareview</a:t>
            </a:r>
          </a:p>
        </p:txBody>
      </p:sp>
    </p:spTree>
    <p:extLst>
      <p:ext uri="{BB962C8B-B14F-4D97-AF65-F5344CB8AC3E}">
        <p14:creationId xmlns:p14="http://schemas.microsoft.com/office/powerpoint/2010/main" val="37244601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those who like to dig deeper….</a:t>
            </a:r>
            <a:endParaRPr lang="en-US" dirty="0"/>
          </a:p>
        </p:txBody>
      </p:sp>
      <p:sp>
        <p:nvSpPr>
          <p:cNvPr id="3" name="Content Placeholder 2"/>
          <p:cNvSpPr>
            <a:spLocks noGrp="1"/>
          </p:cNvSpPr>
          <p:nvPr>
            <p:ph sz="half" idx="1"/>
          </p:nvPr>
        </p:nvSpPr>
        <p:spPr/>
        <p:txBody>
          <a:bodyPr>
            <a:normAutofit fontScale="77500" lnSpcReduction="20000"/>
          </a:bodyPr>
          <a:lstStyle/>
          <a:p>
            <a:r>
              <a:rPr lang="en-US" dirty="0" smtClean="0"/>
              <a:t>The </a:t>
            </a:r>
            <a:r>
              <a:rPr lang="en-US" dirty="0" err="1" smtClean="0"/>
              <a:t>ExLibris</a:t>
            </a:r>
            <a:r>
              <a:rPr lang="en-US" dirty="0" smtClean="0"/>
              <a:t> documentation is quite good, but is extensive.</a:t>
            </a:r>
          </a:p>
          <a:p>
            <a:r>
              <a:rPr lang="en-US" dirty="0" smtClean="0"/>
              <a:t>You might want to start with some basic testing, and then review the ExLibris documentation to go to a more extensive level.</a:t>
            </a:r>
          </a:p>
          <a:p>
            <a:r>
              <a:rPr lang="en-US" dirty="0" smtClean="0"/>
              <a:t>The SLC Training sessions are based on the ExLibris migration documentation, so this will be another example of “reinforced” training throughout the implementation.</a:t>
            </a:r>
          </a:p>
          <a:p>
            <a:r>
              <a:rPr lang="en-US" dirty="0" smtClean="0"/>
              <a:t>Refer to our Data Review presentation from the Kickoff as well for more recommendations:</a:t>
            </a:r>
          </a:p>
          <a:p>
            <a:pPr lvl="1"/>
            <a:r>
              <a:rPr lang="en-US" u="sng" dirty="0">
                <a:hlinkClick r:id="rId3"/>
              </a:rPr>
              <a:t>https://slcny.libguides.com/dmtf/migprep</a:t>
            </a:r>
            <a:r>
              <a:rPr lang="en-US" dirty="0"/>
              <a:t> </a:t>
            </a:r>
          </a:p>
        </p:txBody>
      </p:sp>
      <p:pic>
        <p:nvPicPr>
          <p:cNvPr id="6" name="Content Placeholder 5" descr="Screen Clipping"/>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6807324" y="1511110"/>
            <a:ext cx="3937640" cy="3581400"/>
          </a:xfrm>
        </p:spPr>
      </p:pic>
      <p:sp>
        <p:nvSpPr>
          <p:cNvPr id="5" name="TextBox 4"/>
          <p:cNvSpPr txBox="1"/>
          <p:nvPr/>
        </p:nvSpPr>
        <p:spPr>
          <a:xfrm>
            <a:off x="5906229" y="5405735"/>
            <a:ext cx="6082748" cy="923330"/>
          </a:xfrm>
          <a:prstGeom prst="rect">
            <a:avLst/>
          </a:prstGeom>
          <a:noFill/>
        </p:spPr>
        <p:txBody>
          <a:bodyPr wrap="square" rtlCol="0">
            <a:spAutoFit/>
          </a:bodyPr>
          <a:lstStyle/>
          <a:p>
            <a:r>
              <a:rPr lang="en-US" dirty="0"/>
              <a:t>https://knowledge.exlibrisgroup.com/Alma/Implementation_and_Migration/Migration_Guides/030Testing_Migrated_Data</a:t>
            </a:r>
          </a:p>
        </p:txBody>
      </p:sp>
    </p:spTree>
    <p:extLst>
      <p:ext uri="{BB962C8B-B14F-4D97-AF65-F5344CB8AC3E}">
        <p14:creationId xmlns:p14="http://schemas.microsoft.com/office/powerpoint/2010/main" val="10156560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am I, and What Should I be Searching?</a:t>
            </a:r>
            <a:endParaRPr lang="en-US" dirty="0"/>
          </a:p>
        </p:txBody>
      </p:sp>
      <p:sp>
        <p:nvSpPr>
          <p:cNvPr id="3" name="Content Placeholder 2"/>
          <p:cNvSpPr>
            <a:spLocks noGrp="1"/>
          </p:cNvSpPr>
          <p:nvPr>
            <p:ph sz="half" idx="1"/>
          </p:nvPr>
        </p:nvSpPr>
        <p:spPr>
          <a:xfrm>
            <a:off x="1371600" y="2285999"/>
            <a:ext cx="4687294" cy="4464658"/>
          </a:xfrm>
        </p:spPr>
        <p:txBody>
          <a:bodyPr>
            <a:normAutofit/>
          </a:bodyPr>
          <a:lstStyle/>
          <a:p>
            <a:r>
              <a:rPr lang="en-US" dirty="0" smtClean="0"/>
              <a:t>We’re implementing a shared system, and you’ll need to adjust to the local-&gt;SUNY-&gt;global nature when you search and review records.</a:t>
            </a:r>
          </a:p>
          <a:p>
            <a:r>
              <a:rPr lang="en-US" dirty="0" smtClean="0"/>
              <a:t>Alma is a unified resource management system, so all formats are here, with different search indexes for different resources.</a:t>
            </a:r>
          </a:p>
          <a:p>
            <a:r>
              <a:rPr lang="en-US" dirty="0" smtClean="0"/>
              <a:t>Each of our data review sessions will focus on how to search, but asking questions is a great way to learn as well.</a:t>
            </a:r>
            <a:endParaRPr lang="en-US" dirty="0"/>
          </a:p>
        </p:txBody>
      </p:sp>
      <p:pic>
        <p:nvPicPr>
          <p:cNvPr id="5" name="Content Placeholder 4">
            <a:extLst>
              <a:ext uri="{FF2B5EF4-FFF2-40B4-BE49-F238E27FC236}">
                <a16:creationId xmlns:a16="http://schemas.microsoft.com/office/drawing/2014/main" id="{38C98E7F-55C1-4150-B0D2-50F617423651}"/>
              </a:ext>
            </a:extLst>
          </p:cNvPr>
          <p:cNvPicPr>
            <a:picLocks noGrp="1" noChangeAspect="1"/>
          </p:cNvPicPr>
          <p:nvPr>
            <p:ph sz="half" idx="2"/>
          </p:nvPr>
        </p:nvPicPr>
        <p:blipFill>
          <a:blip r:embed="rId3"/>
          <a:stretch>
            <a:fillRect/>
          </a:stretch>
        </p:blipFill>
        <p:spPr>
          <a:xfrm>
            <a:off x="6353643" y="2263832"/>
            <a:ext cx="314325" cy="266700"/>
          </a:xfrm>
          <a:prstGeom prst="rect">
            <a:avLst/>
          </a:prstGeom>
        </p:spPr>
      </p:pic>
      <p:pic>
        <p:nvPicPr>
          <p:cNvPr id="6" name="Picture 5">
            <a:extLst>
              <a:ext uri="{FF2B5EF4-FFF2-40B4-BE49-F238E27FC236}">
                <a16:creationId xmlns:a16="http://schemas.microsoft.com/office/drawing/2014/main" id="{16F10131-FDAB-4469-8163-A829323C8D58}"/>
              </a:ext>
            </a:extLst>
          </p:cNvPr>
          <p:cNvPicPr>
            <a:picLocks noChangeAspect="1"/>
          </p:cNvPicPr>
          <p:nvPr/>
        </p:nvPicPr>
        <p:blipFill>
          <a:blip r:embed="rId4"/>
          <a:stretch>
            <a:fillRect/>
          </a:stretch>
        </p:blipFill>
        <p:spPr>
          <a:xfrm>
            <a:off x="6344117" y="3618833"/>
            <a:ext cx="323850" cy="276225"/>
          </a:xfrm>
          <a:prstGeom prst="rect">
            <a:avLst/>
          </a:prstGeom>
        </p:spPr>
      </p:pic>
      <p:pic>
        <p:nvPicPr>
          <p:cNvPr id="7" name="Picture 6">
            <a:extLst>
              <a:ext uri="{FF2B5EF4-FFF2-40B4-BE49-F238E27FC236}">
                <a16:creationId xmlns:a16="http://schemas.microsoft.com/office/drawing/2014/main" id="{B4B5FE26-9B58-4BBE-94C9-FABBB565FA68}"/>
              </a:ext>
            </a:extLst>
          </p:cNvPr>
          <p:cNvPicPr>
            <a:picLocks noChangeAspect="1"/>
          </p:cNvPicPr>
          <p:nvPr/>
        </p:nvPicPr>
        <p:blipFill>
          <a:blip r:embed="rId5"/>
          <a:stretch>
            <a:fillRect/>
          </a:stretch>
        </p:blipFill>
        <p:spPr>
          <a:xfrm>
            <a:off x="6348880" y="2950153"/>
            <a:ext cx="314325" cy="285750"/>
          </a:xfrm>
          <a:prstGeom prst="rect">
            <a:avLst/>
          </a:prstGeom>
        </p:spPr>
      </p:pic>
      <p:sp>
        <p:nvSpPr>
          <p:cNvPr id="9" name="TextBox 8"/>
          <p:cNvSpPr txBox="1"/>
          <p:nvPr/>
        </p:nvSpPr>
        <p:spPr>
          <a:xfrm>
            <a:off x="6887155" y="2246115"/>
            <a:ext cx="3449541" cy="646331"/>
          </a:xfrm>
          <a:prstGeom prst="rect">
            <a:avLst/>
          </a:prstGeom>
          <a:noFill/>
        </p:spPr>
        <p:txBody>
          <a:bodyPr wrap="square" rtlCol="0">
            <a:spAutoFit/>
          </a:bodyPr>
          <a:lstStyle/>
          <a:p>
            <a:r>
              <a:rPr lang="en-US" dirty="0" smtClean="0"/>
              <a:t>Institution Zone: all your local stuff</a:t>
            </a:r>
            <a:endParaRPr lang="en-US" dirty="0"/>
          </a:p>
        </p:txBody>
      </p:sp>
      <p:sp>
        <p:nvSpPr>
          <p:cNvPr id="10" name="TextBox 9"/>
          <p:cNvSpPr txBox="1"/>
          <p:nvPr/>
        </p:nvSpPr>
        <p:spPr>
          <a:xfrm>
            <a:off x="6887155" y="2769863"/>
            <a:ext cx="3664226" cy="646331"/>
          </a:xfrm>
          <a:prstGeom prst="rect">
            <a:avLst/>
          </a:prstGeom>
          <a:noFill/>
        </p:spPr>
        <p:txBody>
          <a:bodyPr wrap="square" rtlCol="0">
            <a:spAutoFit/>
          </a:bodyPr>
          <a:lstStyle/>
          <a:p>
            <a:r>
              <a:rPr lang="en-US" dirty="0" smtClean="0"/>
              <a:t>Network Zone: SUNY—mostly physical titles</a:t>
            </a:r>
            <a:endParaRPr lang="en-US" dirty="0"/>
          </a:p>
        </p:txBody>
      </p:sp>
      <p:sp>
        <p:nvSpPr>
          <p:cNvPr id="11" name="TextBox 10"/>
          <p:cNvSpPr txBox="1"/>
          <p:nvPr/>
        </p:nvSpPr>
        <p:spPr>
          <a:xfrm>
            <a:off x="6887155" y="3571893"/>
            <a:ext cx="3552909" cy="646331"/>
          </a:xfrm>
          <a:prstGeom prst="rect">
            <a:avLst/>
          </a:prstGeom>
          <a:noFill/>
        </p:spPr>
        <p:txBody>
          <a:bodyPr wrap="square" rtlCol="0">
            <a:spAutoFit/>
          </a:bodyPr>
          <a:lstStyle/>
          <a:p>
            <a:r>
              <a:rPr lang="en-US" dirty="0" smtClean="0"/>
              <a:t>Community Zone (Alma Global Index), mostly e-resources</a:t>
            </a:r>
            <a:endParaRPr lang="en-US" dirty="0"/>
          </a:p>
        </p:txBody>
      </p:sp>
      <p:pic>
        <p:nvPicPr>
          <p:cNvPr id="13" name="Picture 12"/>
          <p:cNvPicPr>
            <a:picLocks noChangeAspect="1"/>
          </p:cNvPicPr>
          <p:nvPr/>
        </p:nvPicPr>
        <p:blipFill>
          <a:blip r:embed="rId6"/>
          <a:stretch>
            <a:fillRect/>
          </a:stretch>
        </p:blipFill>
        <p:spPr>
          <a:xfrm>
            <a:off x="10055130" y="1144784"/>
            <a:ext cx="1835340" cy="4854217"/>
          </a:xfrm>
          <a:prstGeom prst="rect">
            <a:avLst/>
          </a:prstGeom>
        </p:spPr>
      </p:pic>
    </p:spTree>
    <p:extLst>
      <p:ext uri="{BB962C8B-B14F-4D97-AF65-F5344CB8AC3E}">
        <p14:creationId xmlns:p14="http://schemas.microsoft.com/office/powerpoint/2010/main" val="38237987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Known Issues</a:t>
            </a:r>
            <a:endParaRPr lang="en-US" dirty="0"/>
          </a:p>
        </p:txBody>
      </p:sp>
      <p:sp>
        <p:nvSpPr>
          <p:cNvPr id="3" name="Content Placeholder 2"/>
          <p:cNvSpPr>
            <a:spLocks noGrp="1"/>
          </p:cNvSpPr>
          <p:nvPr>
            <p:ph idx="1"/>
          </p:nvPr>
        </p:nvSpPr>
        <p:spPr>
          <a:xfrm>
            <a:off x="1371600" y="1436914"/>
            <a:ext cx="9601200" cy="4430486"/>
          </a:xfrm>
        </p:spPr>
        <p:txBody>
          <a:bodyPr/>
          <a:lstStyle/>
          <a:p>
            <a:r>
              <a:rPr lang="en-US" dirty="0" smtClean="0"/>
              <a:t>These are based on what we learned from the Vanguard phase, and also further investigation in Aleph and Alma.</a:t>
            </a:r>
          </a:p>
          <a:p>
            <a:r>
              <a:rPr lang="en-US" dirty="0" smtClean="0"/>
              <a:t>Some of these known issues don’t necessarily have resolutions, but are good to know about so that your data review can be as efficient as possible.</a:t>
            </a:r>
          </a:p>
          <a:p>
            <a:r>
              <a:rPr lang="en-US" dirty="0" smtClean="0"/>
              <a:t>Some are high priority, others not.</a:t>
            </a:r>
            <a:endParaRPr lang="en-US" dirty="0"/>
          </a:p>
          <a:p>
            <a:r>
              <a:rPr lang="en-US" dirty="0" smtClean="0"/>
              <a:t>This is certainly not representative of all data issues you’ll find.  Due to the brevity of the Vanguard phase, campuses could not do in-depth data review.</a:t>
            </a:r>
          </a:p>
          <a:p>
            <a:endParaRPr lang="en-US" dirty="0"/>
          </a:p>
        </p:txBody>
      </p:sp>
    </p:spTree>
    <p:extLst>
      <p:ext uri="{BB962C8B-B14F-4D97-AF65-F5344CB8AC3E}">
        <p14:creationId xmlns:p14="http://schemas.microsoft.com/office/powerpoint/2010/main" val="1370311848"/>
      </p:ext>
    </p:extLst>
  </p:cSld>
  <p:clrMapOvr>
    <a:masterClrMapping/>
  </p:clrMapOvr>
</p:sld>
</file>

<file path=ppt/theme/theme1.xml><?xml version="1.0" encoding="utf-8"?>
<a:theme xmlns:a="http://schemas.openxmlformats.org/drawingml/2006/main" name="Crop">
  <a:themeElements>
    <a:clrScheme name="SLC">
      <a:dk1>
        <a:srgbClr val="848687"/>
      </a:dk1>
      <a:lt1>
        <a:sysClr val="window" lastClr="FFFFFF"/>
      </a:lt1>
      <a:dk2>
        <a:srgbClr val="004C93"/>
      </a:dk2>
      <a:lt2>
        <a:srgbClr val="EDECEB"/>
      </a:lt2>
      <a:accent1>
        <a:srgbClr val="009EE0"/>
      </a:accent1>
      <a:accent2>
        <a:srgbClr val="009EE0"/>
      </a:accent2>
      <a:accent3>
        <a:srgbClr val="004C93"/>
      </a:accent3>
      <a:accent4>
        <a:srgbClr val="848687"/>
      </a:accent4>
      <a:accent5>
        <a:srgbClr val="004C93"/>
      </a:accent5>
      <a:accent6>
        <a:srgbClr val="414343"/>
      </a:accent6>
      <a:hlink>
        <a:srgbClr val="848687"/>
      </a:hlink>
      <a:folHlink>
        <a:srgbClr val="414343"/>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53904F70-041E-47FD-ACFC-D7DE4CD0CA25}" vid="{02D285ED-D2D6-4BFA-8A62-1630DDAB538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3140</TotalTime>
  <Words>2357</Words>
  <Application>Microsoft Office PowerPoint</Application>
  <PresentationFormat>Widescreen</PresentationFormat>
  <Paragraphs>172</Paragraphs>
  <Slides>34</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34</vt:i4>
      </vt:variant>
    </vt:vector>
  </HeadingPairs>
  <TitlesOfParts>
    <vt:vector size="38" baseType="lpstr">
      <vt:lpstr>Calibri</vt:lpstr>
      <vt:lpstr>Franklin Gothic Book</vt:lpstr>
      <vt:lpstr>Wingdings</vt:lpstr>
      <vt:lpstr>Crop</vt:lpstr>
      <vt:lpstr>Data Review OVerview</vt:lpstr>
      <vt:lpstr>Data Review Prioritization </vt:lpstr>
      <vt:lpstr>Prepare to ask questions as you review data.</vt:lpstr>
      <vt:lpstr>When Should I Do Data Cleanup?</vt:lpstr>
      <vt:lpstr>Developing a Data Review Plan at Your Library</vt:lpstr>
      <vt:lpstr>Data Review Guide and Checklists</vt:lpstr>
      <vt:lpstr>For those who like to dig deeper….</vt:lpstr>
      <vt:lpstr>Where am I, and What Should I be Searching?</vt:lpstr>
      <vt:lpstr>Known Issues</vt:lpstr>
      <vt:lpstr>Known Issue 1: If it’s not deleted, it will migrate. </vt:lpstr>
      <vt:lpstr>Known Issue 2: 852 subfield b creates additional libraries | HIGH PRIORITY</vt:lpstr>
      <vt:lpstr>How to fix 852 b in Aleph</vt:lpstr>
      <vt:lpstr>Can also see the erroneous libraries in holdings search, and can easily get to OCLC # from there. </vt:lpstr>
      <vt:lpstr>How to delete an Alma Library</vt:lpstr>
      <vt:lpstr>Okay, but how do I delete a library?</vt:lpstr>
      <vt:lpstr>Deleting a Library Interface</vt:lpstr>
      <vt:lpstr>Known Issue #3: Patron Address Data does not map cleanly </vt:lpstr>
      <vt:lpstr>Known Issue #4: Temporary locations in items records in Aleph creates both a permanent and temporary location in Alma</vt:lpstr>
      <vt:lpstr>Known Issue #5: Bib records with duplicate OCLC #s </vt:lpstr>
      <vt:lpstr>Known Issue #6: Course Reserves Data doesn’t map cleanly </vt:lpstr>
      <vt:lpstr>Known Issue #7: Item Process Statuses Become Technical Migration</vt:lpstr>
      <vt:lpstr>Finding Technical Migration Records</vt:lpstr>
      <vt:lpstr>Exporting makes it easy to work on in batches and to review/fix in multiple systems. </vt:lpstr>
      <vt:lpstr>What Technical Migration will look like in Primo/Alma</vt:lpstr>
      <vt:lpstr>Known Issue #8: Subscription records not linked to purchase orders.</vt:lpstr>
      <vt:lpstr>Known Issue #9: Unassigned Locations or incorrect locations.</vt:lpstr>
      <vt:lpstr>Look in location of “None” and the word “none” is a hyperlink.</vt:lpstr>
      <vt:lpstr>Why None or Unassigned?</vt:lpstr>
      <vt:lpstr>If you prefer to review records directly in Alma.</vt:lpstr>
      <vt:lpstr>Cases where migration doesn’t fix or worsen the issues in Aleph source information.</vt:lpstr>
      <vt:lpstr>Where’s my field?</vt:lpstr>
      <vt:lpstr>What’s NZ and What’s IZ?</vt:lpstr>
      <vt:lpstr>Easy way to get a snapshot of what’s not linked.</vt:lpstr>
      <vt:lpstr>Data review is like cake, because…..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Pritting, Shannon</dc:creator>
  <cp:lastModifiedBy>Pritting, Shannon</cp:lastModifiedBy>
  <cp:revision>67</cp:revision>
  <dcterms:created xsi:type="dcterms:W3CDTF">2018-07-01T14:56:29Z</dcterms:created>
  <dcterms:modified xsi:type="dcterms:W3CDTF">2018-10-23T17:24:38Z</dcterms:modified>
</cp:coreProperties>
</file>