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59" r:id="rId3"/>
    <p:sldId id="258" r:id="rId4"/>
    <p:sldId id="294" r:id="rId5"/>
    <p:sldId id="296" r:id="rId6"/>
    <p:sldId id="302" r:id="rId7"/>
    <p:sldId id="303" r:id="rId8"/>
    <p:sldId id="295" r:id="rId9"/>
    <p:sldId id="297" r:id="rId10"/>
    <p:sldId id="298" r:id="rId11"/>
    <p:sldId id="301" r:id="rId12"/>
    <p:sldId id="308" r:id="rId13"/>
    <p:sldId id="304" r:id="rId14"/>
    <p:sldId id="310" r:id="rId15"/>
    <p:sldId id="307" r:id="rId16"/>
    <p:sldId id="311" r:id="rId17"/>
    <p:sldId id="306" r:id="rId18"/>
    <p:sldId id="315" r:id="rId19"/>
    <p:sldId id="316" r:id="rId20"/>
    <p:sldId id="312" r:id="rId21"/>
    <p:sldId id="313" r:id="rId22"/>
    <p:sldId id="317" r:id="rId23"/>
    <p:sldId id="314" r:id="rId24"/>
    <p:sldId id="300" r:id="rId25"/>
    <p:sldId id="318" r:id="rId26"/>
    <p:sldId id="319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8EAE1-74BE-81D0-F26F-1B34FD933B3C}" v="586" dt="2020-01-14T20:51:27.347"/>
    <p1510:client id="{6F748095-6AE8-4E7F-9901-35C2CBF641FB}" v="7" dt="2020-01-13T14:37:28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D597-3732-4801-A791-BF53F0BEE59E}" type="datetimeFigureOut">
              <a:rPr lang="en-US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5F71-B04E-4FF4-BB66-DE57FBAE3D2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3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5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0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3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2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3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3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1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1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2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C1646-246F-1A4A-9F1A-C1A4DCB731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8F28-12E3-2346-8468-5E332CAA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E54A2-3CEA-D64F-BDF1-5C2CF89BB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42F2-DA96-4B48-966C-1712BD72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8E33-77B4-8440-BDDC-85C7288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32F3-0ED7-E04C-85E3-F181025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AE8-4C38-5642-A29A-76652C1B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A3F8-9FBC-A544-9F3C-423BF0AE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B57-3748-0742-A518-EE3FB791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804F-884B-954F-8038-5822E4FC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FE475-94DB-3441-A191-0B20DF1D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1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1C42-1CF5-614B-81F4-D92CE5C2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5979-34E4-F04E-990E-20ADAFC2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66926-B1C5-1948-9F65-207F70DC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D53C-CBF2-CF4B-AF34-4FAF8EF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C4400-66F7-6041-9F65-775E3F70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4AFB-8F5D-AE4C-8111-8E206AB4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44A3-FC0F-A249-9056-963BE5B4D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8978-AC6F-4549-BD4C-33EAA349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48CB-F251-614F-988A-B3654DC6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1F20D-3B44-B14C-8813-9836981F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6DCD8-AC3E-D94C-8355-111C85A1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B95-C19F-6B4E-9C62-51076B8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B49BB-A0D4-DE43-BB16-B35A236B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2B65-A596-0E45-BFB8-51E87DC8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EDC8-E086-3A49-9703-13BC8C13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3776D-9DAB-C24C-A0A3-E9E963935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72B0D-78CE-8949-85CC-2ED77577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8B343-74C5-F04C-9150-07E5B98D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6B707-4AC7-AB43-B5AF-B840B22E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1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EB91-BAAB-D444-B955-82D8FF59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3B7E-E68E-5C48-9EAB-35FEA82A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B88CC-9599-BB4A-A70D-18A2E890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E7BD-C751-8F4B-BC2F-6A107CC1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BFC1-7AF0-F04E-B50D-8B33426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D6BC3-6F66-784C-94DD-BB108C4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134A-C3EA-9540-9873-8F73E3A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7A3-FDD6-F047-89DC-FFE35E8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2E0C-918D-F14A-B2F1-34DB0BE0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9478-D8FC-8540-B1DE-D9776EA31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1157-D5C7-384F-AE06-F4E87DE5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A2FBF-782B-534C-A02F-F2714756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7255E-5275-4348-9DCC-BEC02BE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FF70-8336-4046-BFFD-289949E2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F3680-683A-1E46-A4EE-10A07D3CA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DC8B-2066-A74C-9445-1DD26885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58219-F995-6C45-9DBB-54951E26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04B2-B36F-8349-A0A1-8F4D3D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BDC62-7C92-4641-83BB-B9607906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9CE-6C58-3342-A1D4-8F6B3C38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2EFEC-5848-4748-89E1-E06FB4F24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F53D-E482-CC46-91CA-DCECE43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173DF-FA0A-784E-B88F-4117FF19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E67CE-8B2D-FF45-B20B-90E1F69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0185A-8750-7D49-995C-97212AD63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6BCE-4049-FD49-8A07-D29BD442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9774-9B12-3345-9F2A-86977C70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8FC2-D326-264B-A117-CEB090C1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C95C-6D5B-0540-A2E4-732FD52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D5E0F-94CE-AB49-B139-C62CE75B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7A46-1791-D745-B0A3-EEFCED61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C2DB2-0886-7B48-A6F3-BF7FC8C28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888D-4A71-2541-BE8B-529F9732D0D8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1CAB-8B90-B745-93D7-50094F1C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11977-B5CB-2A4B-ADE2-C2BF4090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EB7F-075A-8C47-A3DF-D00F49FF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Manually_Uploading_and_Deleting_COUNTER_Da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Product_Documentation/010Alma_Online_Help_(English)/020Acquisitions/090Acquisitions_Infrastructure/010Managing_Vendors/SUSHI_Vendor_Lists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://www.niso.org/workrooms/sush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11.jpeg"/><Relationship Id="rId4" Type="http://schemas.openxmlformats.org/officeDocument/2006/relationships/image" Target="../media/image3.emf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Managing_SUSHI_Accounts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knowledge.exlibrisgroup.com/Alma/Product_Documentation/010Alma_Online_Help_(English)/020Acquisitions/090Acquisitions_Infrastructure/010Managing_Vendors/SUSHI_Vendor_Lists#SUSHI-Certified_Vendors_Release_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Product_Documentation/010Alma_Online_Help_(English)/050Administration/070Managing_Jobs/030Viewing_Scheduled_Jobs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knowledge.exlibrisgroup.com/Alma/Product_Documentation/010Alma_Online_Help_(English)/050Administration/070Managing_Jobs/030Viewing_Scheduled_Jobs#Sushi_harvesting_jo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1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Managing_SUSHI_Harvesting" TargetMode="External"/><Relationship Id="rId5" Type="http://schemas.openxmlformats.org/officeDocument/2006/relationships/image" Target="../media/image4.emf"/><Relationship Id="rId10" Type="http://schemas.openxmlformats.org/officeDocument/2006/relationships/hyperlink" Target="https://knowledge.exlibrisgroup.com/Alma/Product_Documentation/010Alma_Online_Help_(English)/050Administration/070Managing_Jobs/050Viewing_Completed_Jobs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s://knowledge.exlibrisgroup.com/Alma/Product_Documentation/010Alma_Online_Help_(English)/050Administration/070Managing_Jobs/040Viewing_Running_Job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slcny.libguides.com/training-eresources/analytics_er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3.basecamp.com/3649838/buckets/2511260/messages/241440928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slcny.libguides.com/training-eresources/licens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www.projectcoun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User_Roles_Summa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COUNTER_R5_Report_Typ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5B8DE-8652-3349-89A7-95B64FA71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A505A-881F-1A4A-88CE-582A96EF6887}"/>
              </a:ext>
            </a:extLst>
          </p:cNvPr>
          <p:cNvSpPr/>
          <p:nvPr/>
        </p:nvSpPr>
        <p:spPr>
          <a:xfrm>
            <a:off x="1" y="0"/>
            <a:ext cx="45318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5C52C-6ED7-4448-95F6-8DE980BE9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2702041" y="1869799"/>
            <a:ext cx="1518404" cy="1455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AAC33-E9F3-144D-929D-8B85ACD4D501}"/>
              </a:ext>
            </a:extLst>
          </p:cNvPr>
          <p:cNvSpPr txBox="1"/>
          <p:nvPr/>
        </p:nvSpPr>
        <p:spPr>
          <a:xfrm>
            <a:off x="4782315" y="1015018"/>
            <a:ext cx="7094353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alibri Light"/>
                <a:cs typeface="Calibri Light"/>
              </a:rPr>
              <a:t>Advanced ERM</a:t>
            </a:r>
            <a:r>
              <a:rPr lang="en-US" sz="6600" smtClean="0">
                <a:solidFill>
                  <a:schemeClr val="bg1"/>
                </a:solidFill>
                <a:latin typeface="Calibri Light"/>
                <a:cs typeface="Calibri Light"/>
              </a:rPr>
              <a:t>: Usage </a:t>
            </a:r>
            <a:r>
              <a:rPr lang="en-US" sz="6600" dirty="0" smtClean="0">
                <a:solidFill>
                  <a:schemeClr val="bg1"/>
                </a:solidFill>
                <a:latin typeface="Calibri Light"/>
                <a:cs typeface="Calibri Light"/>
              </a:rPr>
              <a:t>Data</a:t>
            </a:r>
            <a:r>
              <a:rPr lang="en-US" sz="6600">
                <a:solidFill>
                  <a:schemeClr val="bg1"/>
                </a:solidFill>
                <a:latin typeface="Calibri Light"/>
                <a:cs typeface="Calibri Light"/>
              </a:rPr>
              <a:t>, SUSHI, and </a:t>
            </a:r>
            <a:r>
              <a:rPr lang="en-US" sz="6600" dirty="0" smtClean="0">
                <a:solidFill>
                  <a:schemeClr val="bg1"/>
                </a:solidFill>
                <a:latin typeface="Calibri Light"/>
                <a:cs typeface="Calibri Light"/>
              </a:rPr>
              <a:t>Licenses</a:t>
            </a:r>
            <a:endParaRPr lang="en-US" sz="6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AF50B5-F939-CF44-960C-3EAE79DDFCE0}"/>
              </a:ext>
            </a:extLst>
          </p:cNvPr>
          <p:cNvCxnSpPr/>
          <p:nvPr/>
        </p:nvCxnSpPr>
        <p:spPr>
          <a:xfrm>
            <a:off x="4531801" y="-8092"/>
            <a:ext cx="0" cy="3333135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311A9-0669-8A47-BDE2-7082927DEF72}"/>
              </a:ext>
            </a:extLst>
          </p:cNvPr>
          <p:cNvCxnSpPr/>
          <p:nvPr/>
        </p:nvCxnSpPr>
        <p:spPr>
          <a:xfrm>
            <a:off x="9602547" y="4790488"/>
            <a:ext cx="2589452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608256-D41E-7949-9F8B-A7E248C43ECB}"/>
              </a:ext>
            </a:extLst>
          </p:cNvPr>
          <p:cNvSpPr txBox="1"/>
          <p:nvPr/>
        </p:nvSpPr>
        <p:spPr>
          <a:xfrm>
            <a:off x="4725181" y="4605155"/>
            <a:ext cx="4785363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February 5,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2020</a:t>
            </a:r>
          </a:p>
          <a:p>
            <a:pPr algn="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Michelle Eichelberger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B75E0D-B68C-5D4B-B4E8-1477A4D4F12D}"/>
              </a:ext>
            </a:extLst>
          </p:cNvPr>
          <p:cNvGrpSpPr/>
          <p:nvPr/>
        </p:nvGrpSpPr>
        <p:grpSpPr>
          <a:xfrm>
            <a:off x="6320303" y="6041112"/>
            <a:ext cx="5548758" cy="438513"/>
            <a:chOff x="6320303" y="6041112"/>
            <a:chExt cx="5548758" cy="4385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E6AAA6-94E2-F84D-B2F3-A25A1C3F9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4677" y="6086656"/>
              <a:ext cx="435078" cy="3545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C7A0F2-B015-B74A-8742-20D8D0C9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0050" y="6064185"/>
              <a:ext cx="413343" cy="41334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D5982-80F4-314F-B88D-EDBA26AE123B}"/>
                </a:ext>
              </a:extLst>
            </p:cNvPr>
            <p:cNvSpPr txBox="1"/>
            <p:nvPr/>
          </p:nvSpPr>
          <p:spPr>
            <a:xfrm>
              <a:off x="6320303" y="6041112"/>
              <a:ext cx="285381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www.suny.edu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C1AF34-ECD5-AB44-9CC5-56A5C0684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7496" y="6062787"/>
              <a:ext cx="413343" cy="4168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B42DE-6EE2-154A-975E-1B27FF79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25778" y="6072566"/>
              <a:ext cx="543283" cy="382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1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Manual Upload: Upload Files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3"/>
            <a:ext cx="5436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2"/>
            <a:ext cx="10583594" cy="4473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Manual Upload (</a:t>
            </a:r>
            <a:r>
              <a:rPr lang="en-US" dirty="0" err="1"/>
              <a:t>xlsx</a:t>
            </a:r>
            <a:r>
              <a:rPr lang="en-US" dirty="0"/>
              <a:t>, </a:t>
            </a:r>
            <a:r>
              <a:rPr lang="en-US" dirty="0" err="1"/>
              <a:t>xls</a:t>
            </a:r>
            <a:r>
              <a:rPr lang="en-US" dirty="0"/>
              <a:t>, csv, </a:t>
            </a:r>
            <a:r>
              <a:rPr lang="en-US" dirty="0" err="1"/>
              <a:t>tsv</a:t>
            </a:r>
            <a:r>
              <a:rPr lang="en-US" dirty="0"/>
              <a:t>, </a:t>
            </a:r>
            <a:r>
              <a:rPr lang="en-US" dirty="0" err="1"/>
              <a:t>ssv</a:t>
            </a:r>
            <a:r>
              <a:rPr lang="en-US" dirty="0"/>
              <a:t>, txt formats</a:t>
            </a:r>
            <a:r>
              <a:rPr lang="en-US" dirty="0" smtClean="0"/>
              <a:t>), shouldn’t have to manipulate file contents</a:t>
            </a:r>
          </a:p>
          <a:p>
            <a:r>
              <a:rPr lang="en-US" dirty="0" smtClean="0"/>
              <a:t>“When </a:t>
            </a:r>
            <a:r>
              <a:rPr lang="en-US" dirty="0"/>
              <a:t>you manually upload a data file, the file is considered new data if several key fields are different (vendor, dates, </a:t>
            </a:r>
            <a:r>
              <a:rPr lang="en-US" dirty="0" err="1"/>
              <a:t>etc</a:t>
            </a:r>
            <a:r>
              <a:rPr lang="en-US" dirty="0"/>
              <a:t>), including subscriber. Uploading the same data file a second time overwrites the data from the first upload. </a:t>
            </a:r>
            <a:r>
              <a:rPr lang="en-US" dirty="0"/>
              <a:t>If you change the subscriber in the data to a different, valid subscriber, the data is uploaded as new data</a:t>
            </a:r>
            <a:r>
              <a:rPr lang="en-US" dirty="0" smtClean="0"/>
              <a:t>.” </a:t>
            </a:r>
            <a:r>
              <a:rPr lang="en-US" dirty="0">
                <a:hlinkClick r:id="rId7"/>
              </a:rPr>
              <a:t>https://knowledge.exlibrisgroup.com/Alma/Product_Documentation/010Alma_Online_Help_(English)/020Acquisitions/090Acquisitions_Infrastructure/010Managing_Vendors/Managing_COUNTER-Compliant_Usage_Data#Manually_Uploading_and_Deleting_COUNTER_Data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40" y="1132166"/>
            <a:ext cx="103836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some cases your vendor supports the SUSHI protocol (Standardized Usage Statistics Harvesting Initiative), which allows Alma to automatically retrieve (harvest) and upload the data automatically.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more information about SUSHI, see </a:t>
            </a:r>
            <a:r>
              <a:rPr lang="en-US" sz="2400" dirty="0">
                <a:hlinkClick r:id="rId7"/>
              </a:rPr>
              <a:t>http://www.niso.org/workrooms/sushi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SUSHI vendors lists for R5 and R4, see the </a:t>
            </a:r>
            <a:r>
              <a:rPr lang="en-US" sz="2400" dirty="0">
                <a:hlinkClick r:id="rId8"/>
              </a:rPr>
              <a:t>SUSHI Vendors List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release 5, all SUSHI reports are returned in JSON </a:t>
            </a:r>
            <a:r>
              <a:rPr lang="en-US" sz="2400" dirty="0" smtClean="0"/>
              <a:t>format.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2971" y="4004056"/>
            <a:ext cx="9806058" cy="198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mage result for sush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393" y="171462"/>
            <a:ext cx="1006312" cy="16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 COUNTER R4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40" y="1115826"/>
            <a:ext cx="1038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COUNTER R4 you </a:t>
            </a:r>
            <a:r>
              <a:rPr lang="en-US" sz="2000" dirty="0"/>
              <a:t>create a SUSHI account for each vendor and for each report type; a single vendor may require multiple SUSHI accounts, one for each report type.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40" y="1987302"/>
            <a:ext cx="10958378" cy="403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7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 COUNTER R4 Example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11934"/>
            <a:ext cx="10852566" cy="4497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127" y="6144119"/>
            <a:ext cx="501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Alma will try to add your username and password. Delete! Unless you need one for sushi access.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8995" y="4886036"/>
            <a:ext cx="1179878" cy="12580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 Credentials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995" y="1159532"/>
            <a:ext cx="1038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do these come from and how do you set them 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Varies by vendor, may need to contact vendor tech support, e.g. Elsevier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Sometimes you can find them in the Admin portal, e.g. EBSCO: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930" y="2247361"/>
            <a:ext cx="6408237" cy="39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 Credentials, cont.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995" y="1159532"/>
            <a:ext cx="1038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do these come from and how do you set them 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Sometimes a Google search helps – may find vendor data or how-to posted by another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Post on Basecamp to see if colleagues know how to set up vendor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725" y="2530805"/>
            <a:ext cx="973455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84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COUNTER 5 Template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265609"/>
            <a:ext cx="11260244" cy="4588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1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COUNTER 5 Notes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653" y="1144279"/>
            <a:ext cx="107418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If </a:t>
            </a:r>
            <a:r>
              <a:rPr lang="en-US" sz="2400" dirty="0">
                <a:solidFill>
                  <a:srgbClr val="000000"/>
                </a:solidFill>
              </a:rPr>
              <a:t>you have selected release 5, only release 5 vendors appear in the drop-down </a:t>
            </a:r>
            <a:r>
              <a:rPr lang="en-US" sz="2400" dirty="0" smtClean="0">
                <a:solidFill>
                  <a:srgbClr val="000000"/>
                </a:solidFill>
              </a:rPr>
              <a:t>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you select any of the vendors from this list, </a:t>
            </a:r>
            <a:r>
              <a:rPr lang="en-US" sz="2400" b="1" dirty="0"/>
              <a:t>Vendor URL</a:t>
            </a:r>
            <a:r>
              <a:rPr lang="en-US" sz="2400" dirty="0"/>
              <a:t> is prefilled with the correct URL for the vendor (other information may also be prefilled). However, you do not have to select a predefined certified vendor; you can enter any value you like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Enter </a:t>
            </a:r>
            <a:r>
              <a:rPr lang="en-US" sz="2400" dirty="0"/>
              <a:t>contact information in </a:t>
            </a:r>
            <a:r>
              <a:rPr lang="en-US" sz="2400" b="1" dirty="0"/>
              <a:t>Contact Information</a:t>
            </a:r>
            <a:r>
              <a:rPr lang="en-US" sz="2400" dirty="0"/>
              <a:t>. Typically, this will be a URL or email account of the vendor.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Enter the required credentials in the </a:t>
            </a:r>
            <a:r>
              <a:rPr lang="en-US" sz="2400" b="1" dirty="0"/>
              <a:t>Request Details</a:t>
            </a:r>
            <a:r>
              <a:rPr lang="en-US" sz="2400" dirty="0"/>
              <a:t> area. Some information may already be prefilled; your vendor will supply you with the required information for this area. For information on special cases, see the </a:t>
            </a:r>
            <a:r>
              <a:rPr lang="en-US" sz="2400" dirty="0">
                <a:hlinkClick r:id="rId7" tooltip="https://knowledge.exlibrisgroup.com/Alma/Product_Documentation/010Alma_Online_Help_(English)/020Acquisitions/090Acquisitions_Infrastructure/010Managing_Vendors/SUSHI_Vendor_Lists#SUSHI-Certified_Vendors_Release_5"/>
              </a:rPr>
              <a:t>SUSHI Vendors List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</a:t>
            </a:r>
            <a:r>
              <a:rPr lang="en-US" sz="2400" dirty="0"/>
              <a:t> </a:t>
            </a:r>
            <a:r>
              <a:rPr lang="en-US" sz="2400" b="1" dirty="0"/>
              <a:t>Add Report Type</a:t>
            </a:r>
            <a:r>
              <a:rPr lang="en-US" sz="2400" dirty="0"/>
              <a:t> for each of the report types needed on this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you are done, select </a:t>
            </a:r>
            <a:r>
              <a:rPr lang="en-US" sz="2400" b="1" dirty="0"/>
              <a:t>Save</a:t>
            </a:r>
            <a:r>
              <a:rPr lang="en-US" sz="2400" dirty="0"/>
              <a:t>. The account is saved and appears in the </a:t>
            </a:r>
            <a:r>
              <a:rPr lang="en-US" sz="2400" b="1" dirty="0"/>
              <a:t>Usage Data</a:t>
            </a:r>
            <a:r>
              <a:rPr lang="en-US" sz="2400" dirty="0"/>
              <a:t> tab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hlinkClick r:id="rId8"/>
              </a:rPr>
              <a:t>https://knowledge.exlibrisgroup.com/Alma/Product_Documentation/010Alma_Online_Help_(English)/020Acquisitions/090Acquisitions_Infrastructure/010Managing_Vendors/Managing_COUNTER-Compliant_Usage_Data#Managing_SUSHI_Accounts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55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 COUNTER R4 &amp; R5 Testing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995" y="1248846"/>
            <a:ext cx="10730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test the connection, select </a:t>
            </a:r>
            <a:r>
              <a:rPr lang="en-US" b="1" dirty="0"/>
              <a:t>Test Connection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Release 4 accounts, if there is an error, an error message appears at the top of the page. Select </a:t>
            </a:r>
            <a:r>
              <a:rPr lang="en-US" b="1" dirty="0"/>
              <a:t>Test Connection with Response</a:t>
            </a:r>
            <a:r>
              <a:rPr lang="en-US" dirty="0"/>
              <a:t> to view a Zip file containing both the SUSHI request and response packages (in XML) sent to/from the vendor. These packages may help you debug the connection.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Release 5 accounts, a JSON file is displayed with the connection status, and any errors, if applicable.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should also select </a:t>
            </a:r>
            <a:r>
              <a:rPr lang="en-US" b="1" dirty="0"/>
              <a:t>Test Connection with Response</a:t>
            </a:r>
            <a:r>
              <a:rPr lang="en-US" dirty="0"/>
              <a:t> for each report type from its respective row action menu to detect any further possible errors.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46264"/>
          <a:stretch/>
        </p:blipFill>
        <p:spPr>
          <a:xfrm>
            <a:off x="838200" y="3660352"/>
            <a:ext cx="11079180" cy="248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9342097" y="3603444"/>
            <a:ext cx="1233539" cy="5950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250061" y="3603444"/>
            <a:ext cx="2023248" cy="5950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Harvest Now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18512"/>
          <a:stretch/>
        </p:blipFill>
        <p:spPr>
          <a:xfrm>
            <a:off x="227985" y="1164511"/>
            <a:ext cx="11964015" cy="398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4873" y="5477164"/>
            <a:ext cx="1106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it works, you should see content populate the Uploaded Files area. Needs to run a job – won’t happen instantly.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Plan for Today</a:t>
            </a: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Cover why to add usage data to Alma</a:t>
            </a:r>
          </a:p>
          <a:p>
            <a:r>
              <a:rPr lang="en-US" dirty="0" smtClean="0">
                <a:cs typeface="Calibri"/>
              </a:rPr>
              <a:t>How to add usage data</a:t>
            </a:r>
          </a:p>
          <a:p>
            <a:r>
              <a:rPr lang="en-US" dirty="0" smtClean="0">
                <a:cs typeface="Calibri"/>
              </a:rPr>
              <a:t>What it can and can’t do</a:t>
            </a:r>
          </a:p>
          <a:p>
            <a:r>
              <a:rPr lang="en-US" dirty="0" smtClean="0">
                <a:cs typeface="Calibri"/>
              </a:rPr>
              <a:t>We’re not going to go into designing analytics, but will provide links to how-</a:t>
            </a:r>
            <a:r>
              <a:rPr lang="en-US" dirty="0" err="1" smtClean="0">
                <a:cs typeface="Calibri"/>
              </a:rPr>
              <a:t>tos</a:t>
            </a:r>
            <a:endParaRPr lang="en-US" dirty="0" smtClean="0">
              <a:cs typeface="Calibri"/>
            </a:endParaRPr>
          </a:p>
          <a:p>
            <a:r>
              <a:rPr lang="en-US" dirty="0" smtClean="0">
                <a:cs typeface="Calibri"/>
              </a:rPr>
              <a:t>Licenses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8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Scheduler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088581"/>
            <a:ext cx="10515600" cy="45918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By default, the </a:t>
            </a:r>
            <a:r>
              <a:rPr lang="en-US" sz="2000" dirty="0">
                <a:hlinkClick r:id="rId7" tooltip="Viewing Scheduled Jobs"/>
              </a:rPr>
              <a:t>SUSHI harvesting job</a:t>
            </a:r>
            <a:r>
              <a:rPr lang="en-US" sz="2000" dirty="0"/>
              <a:t> harvests all COUNTER data from all active SUSHI accounts.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job runs some time between Friday evening and Saturday morning, depending on your time zone.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Before </a:t>
            </a:r>
            <a:r>
              <a:rPr lang="en-US" sz="2000" dirty="0"/>
              <a:t>uploading, Alma checks whether overlapping data exists in the </a:t>
            </a:r>
            <a:r>
              <a:rPr lang="en-US" sz="2000" dirty="0" smtClean="0"/>
              <a:t>database.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File needs to be ready at the vendor site before it can be ingested into Alma. When </a:t>
            </a:r>
            <a:r>
              <a:rPr lang="en-US" sz="2000" dirty="0"/>
              <a:t>the job receives a response that indicates that the report will be available at a later time, Alma automatically retries to collect a report a random amount of time later. If the error persists, a number of such iterations are attempted, increasing the retry interval each time, until the attempt reaches a maximum number of retries.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actions you can perform depend on your role</a:t>
            </a:r>
            <a:r>
              <a:rPr lang="en-US" sz="2000" dirty="0" smtClean="0"/>
              <a:t>. As </a:t>
            </a:r>
            <a:r>
              <a:rPr lang="en-US" sz="2000" dirty="0"/>
              <a:t>an Acquisitions Administrator, you can activate, deactivate, or schedule this job, or run it manually</a:t>
            </a:r>
            <a:r>
              <a:rPr lang="en-US" sz="2000" dirty="0" smtClean="0"/>
              <a:t>. As </a:t>
            </a:r>
            <a:r>
              <a:rPr lang="en-US" sz="2000" dirty="0"/>
              <a:t>a Vendor Manager, you can run the job manually for a single vendor account and view a history of how often this was performed.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As a General System Administrator, you can activate, deactivate, schedule, or monitor the job, view a job's history, report, and events, and configure email notifications for the job on the Monitor Jobs page. For more information, see </a:t>
            </a:r>
            <a:r>
              <a:rPr lang="en-US" sz="2000" dirty="0">
                <a:hlinkClick r:id="rId8" tooltip="Viewing Scheduled Jobs"/>
              </a:rPr>
              <a:t>Viewing Scheduled Jobs</a:t>
            </a:r>
            <a:r>
              <a:rPr lang="en-US" sz="2000" dirty="0"/>
              <a:t>. </a:t>
            </a:r>
            <a:r>
              <a:rPr lang="en-US" sz="2000" dirty="0">
                <a:hlinkClick r:id="rId9" tooltip="Viewing Running Jobs"/>
              </a:rPr>
              <a:t>Viewing Running Jobs</a:t>
            </a:r>
            <a:r>
              <a:rPr lang="en-US" sz="2000" dirty="0"/>
              <a:t>, </a:t>
            </a:r>
            <a:r>
              <a:rPr lang="en-US" sz="2000" dirty="0">
                <a:hlinkClick r:id="rId10" tooltip="Viewing Completed Jobs"/>
              </a:rPr>
              <a:t>Viewing Completed Jobs</a:t>
            </a:r>
            <a:r>
              <a:rPr lang="en-US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" dirty="0">
                <a:hlinkClick r:id="rId11"/>
              </a:rPr>
              <a:t>https://knowledge.exlibrisgroup.com/Alma/Product_Documentation/010Alma_Online_Help_(English)/</a:t>
            </a:r>
            <a:r>
              <a:rPr lang="en-US" sz="800" dirty="0" smtClean="0">
                <a:hlinkClick r:id="rId11"/>
              </a:rPr>
              <a:t>020Acquisitions/090Acquisitions_Infrastructure/010Managing_Vendors/Managing_COUNTER-Compliant_Usage_Data#Managing_SUSHI_Harvesting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7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Scheduler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768994" y="1360162"/>
            <a:ext cx="9132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C4D82"/>
                </a:solidFill>
              </a:rPr>
              <a:t>Configuration Menu &gt; Acquisitions &gt; General &gt; Acquisition Jobs Configuration</a:t>
            </a:r>
            <a:endParaRPr lang="en-US" dirty="0"/>
          </a:p>
        </p:txBody>
      </p:sp>
      <p:pic>
        <p:nvPicPr>
          <p:cNvPr id="2050" name="Picture 2" descr="https://knowledge.exlibrisgroup.com/@api/deki/files/54447/acquisisions_job_configuration_with_sushi_highlighted_ux.png?revision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0" y="1871409"/>
            <a:ext cx="11509086" cy="42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SUSHI: Analyzing the Data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Calibri"/>
              </a:rPr>
              <a:t>Need to wait until next day to use analytics to pull out data: plan ahead!</a:t>
            </a:r>
          </a:p>
          <a:p>
            <a:r>
              <a:rPr lang="en-US" dirty="0" smtClean="0">
                <a:cs typeface="Calibri"/>
              </a:rPr>
              <a:t>The ERM training guide has information about how to create reports in Alma Analytics: </a:t>
            </a:r>
            <a:r>
              <a:rPr lang="en-US" dirty="0">
                <a:hlinkClick r:id="rId7"/>
              </a:rPr>
              <a:t>https://slcny.libguides.com/training-eresources/analytics_erm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7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Usage Data Known Issues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40" y="1344594"/>
            <a:ext cx="10383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you’ve got SUSHI R4 set up and R5 is available, should you change it? Probably. R4 will stop being updated at some point.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SUSHI Parameters for Gale (not connecting, BR1 not running): </a:t>
            </a: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3.basecamp.com/3649838/buckets/2511260/messages/2414409284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Salesforce: Unable </a:t>
            </a:r>
            <a:r>
              <a:rPr lang="en-US" sz="2800" dirty="0"/>
              <a:t>to pull SUSHI R5 for </a:t>
            </a:r>
            <a:r>
              <a:rPr lang="en-US" sz="2800" dirty="0" err="1" smtClean="0"/>
              <a:t>GeoScienceWorld</a:t>
            </a:r>
            <a:r>
              <a:rPr lang="en-US" sz="2800" dirty="0" smtClean="0"/>
              <a:t>, NEJM, Bio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be tricky to set up, problems could be Alma, vendor, or your account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164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Licenses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440" y="1344594"/>
            <a:ext cx="103836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track in Alma and also display in Primo if you want your patrons to know what you’re legally allowed to do with this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Helpful to store all of this information in one spot rather than in scattered files or on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Alana </a:t>
            </a:r>
            <a:r>
              <a:rPr lang="en-US" sz="2800" dirty="0" err="1" smtClean="0"/>
              <a:t>Nuth</a:t>
            </a:r>
            <a:r>
              <a:rPr lang="en-US" sz="2800" dirty="0" smtClean="0"/>
              <a:t> put together excellent overview of how licenses work: </a:t>
            </a:r>
            <a:r>
              <a:rPr lang="en-US" sz="2800" dirty="0">
                <a:hlinkClick r:id="rId7"/>
              </a:rPr>
              <a:t>https://</a:t>
            </a:r>
            <a:r>
              <a:rPr lang="en-US" sz="2800" dirty="0" smtClean="0">
                <a:hlinkClick r:id="rId7"/>
              </a:rPr>
              <a:t>slcny.libguides.com/training-eresources/licenses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We’ll look at a couple of key points</a:t>
            </a:r>
          </a:p>
        </p:txBody>
      </p:sp>
    </p:spTree>
    <p:extLst>
      <p:ext uri="{BB962C8B-B14F-4D97-AF65-F5344CB8AC3E}">
        <p14:creationId xmlns:p14="http://schemas.microsoft.com/office/powerpoint/2010/main" val="4104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Licenses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869440" y="1344594"/>
            <a:ext cx="10383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Roles needed: To </a:t>
            </a:r>
            <a:r>
              <a:rPr lang="en-US" sz="2800" dirty="0"/>
              <a:t>work with licenses in Alma, one needs the role of License Manager. To view licenses in Alma one needs one of the following roles: License Viewer, Selector, Purchasing Operator, or Purchasing Manager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them under </a:t>
            </a:r>
            <a:r>
              <a:rPr lang="fr-FR" sz="2800" dirty="0"/>
              <a:t>Acquisitions </a:t>
            </a:r>
            <a:r>
              <a:rPr lang="fr-FR" sz="2800" dirty="0" smtClean="0"/>
              <a:t>menu-&gt;Acquisitions Infrastructure-&gt;</a:t>
            </a:r>
            <a:r>
              <a:rPr lang="fr-FR" sz="2800" dirty="0" err="1" smtClean="0"/>
              <a:t>Licenses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Can </a:t>
            </a:r>
            <a:r>
              <a:rPr lang="fr-FR" sz="2800" dirty="0" err="1" smtClean="0"/>
              <a:t>add</a:t>
            </a:r>
            <a:r>
              <a:rPr lang="fr-FR" sz="2800" dirty="0" smtClean="0"/>
              <a:t> </a:t>
            </a:r>
            <a:r>
              <a:rPr lang="fr-FR" sz="2800" dirty="0" err="1" smtClean="0"/>
              <a:t>manually</a:t>
            </a:r>
            <a:r>
              <a:rPr lang="fr-FR" sz="2800" dirty="0" smtClean="0"/>
              <a:t>, </a:t>
            </a:r>
            <a:r>
              <a:rPr lang="fr-FR" sz="2800" dirty="0" err="1" smtClean="0"/>
              <a:t>from</a:t>
            </a:r>
            <a:r>
              <a:rPr lang="fr-FR" sz="2800" dirty="0" smtClean="0"/>
              <a:t> ONIX-PL file, or via </a:t>
            </a:r>
            <a:r>
              <a:rPr lang="fr-FR" sz="2800" dirty="0" err="1" smtClean="0"/>
              <a:t>template</a:t>
            </a:r>
            <a:r>
              <a:rPr lang="fr-FR" sz="2800" dirty="0" smtClean="0"/>
              <a:t> </a:t>
            </a:r>
            <a:r>
              <a:rPr lang="fr-FR" sz="2800" dirty="0" err="1" smtClean="0"/>
              <a:t>created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manually</a:t>
            </a:r>
            <a:r>
              <a:rPr lang="fr-FR" sz="2800" dirty="0" smtClean="0"/>
              <a:t> </a:t>
            </a:r>
            <a:r>
              <a:rPr lang="fr-FR" sz="2800" dirty="0" err="1" smtClean="0"/>
              <a:t>loaded</a:t>
            </a:r>
            <a:r>
              <a:rPr lang="fr-FR" sz="2800" dirty="0" smtClean="0"/>
              <a:t> </a:t>
            </a:r>
            <a:r>
              <a:rPr lang="fr-FR" sz="2800" dirty="0" err="1" smtClean="0"/>
              <a:t>template</a:t>
            </a: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Can </a:t>
            </a:r>
            <a:r>
              <a:rPr lang="fr-FR" sz="2800" dirty="0" err="1" smtClean="0"/>
              <a:t>add</a:t>
            </a:r>
            <a:r>
              <a:rPr lang="fr-FR" sz="2800" dirty="0" smtClean="0"/>
              <a:t> </a:t>
            </a:r>
            <a:r>
              <a:rPr lang="fr-FR" sz="2800" dirty="0" err="1" smtClean="0"/>
              <a:t>terms</a:t>
            </a:r>
            <a:r>
              <a:rPr lang="fr-FR" sz="2800" dirty="0" smtClean="0"/>
              <a:t> of use and display </a:t>
            </a:r>
            <a:r>
              <a:rPr lang="fr-FR" sz="2800" dirty="0" err="1" smtClean="0"/>
              <a:t>those</a:t>
            </a:r>
            <a:r>
              <a:rPr lang="fr-FR" sz="2800" dirty="0" smtClean="0"/>
              <a:t> to the 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693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Licenses: Display in Primo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pic>
        <p:nvPicPr>
          <p:cNvPr id="4098" name="Picture 2" descr="https://lh4.googleusercontent.com/H1KH9TfdoEitTpt4FbpxXxX6vm-3PxNREfrL97j8TwHrl82msTb0jlfYLuRPZQhlgfHGTZJxztW5PDVhwJQh7gJiK-rr3izmdpsjdo11ayEA6vBN361voXa4egB8og1IYTujqUI2_r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17" y="1263903"/>
            <a:ext cx="7470516" cy="1568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Jg5cNu_UqIY66Ao7nyMOY8FCcE8S-_VS5XeNiCrqAhoqPxLvUijgPONrYSoH7NVIgWmMoRa_x3C0eRP8memLdxwVIbkLRRMArAZfd8K6yanOdNckaSmN1Kewx04Hiq8Ss5iPCil1Xt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0"/>
          <a:stretch/>
        </p:blipFill>
        <p:spPr bwMode="auto">
          <a:xfrm>
            <a:off x="2332176" y="3106168"/>
            <a:ext cx="7464357" cy="295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Why add Usage Data to Alma?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548325"/>
            <a:ext cx="1030343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Stores usage in same syste</a:t>
            </a:r>
            <a:r>
              <a:rPr lang="en-US" dirty="0" smtClean="0"/>
              <a:t>m with acquisitions, will allow you to analyze cost per use</a:t>
            </a:r>
          </a:p>
          <a:p>
            <a:r>
              <a:rPr lang="en-US" dirty="0" smtClean="0">
                <a:cs typeface="Calibri"/>
              </a:rPr>
              <a:t>Makes i</a:t>
            </a:r>
            <a:r>
              <a:rPr lang="en-US" dirty="0" smtClean="0">
                <a:cs typeface="Calibri"/>
              </a:rPr>
              <a:t>t easier to compare usage across platforms</a:t>
            </a:r>
          </a:p>
          <a:p>
            <a:r>
              <a:rPr lang="en-US" dirty="0" smtClean="0">
                <a:cs typeface="Calibri"/>
              </a:rPr>
              <a:t>Replaces outdated Excel tracking sheets</a:t>
            </a:r>
          </a:p>
          <a:p>
            <a:r>
              <a:rPr lang="en-US" dirty="0" smtClean="0">
                <a:cs typeface="Calibri"/>
              </a:rPr>
              <a:t>Can export data from Analytics to make graphs, charts, etc. Note that data visualization is coming for Alma Analytics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 smtClean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3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Usage Stats in Alma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2"/>
            <a:ext cx="11181894" cy="4616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Calibri"/>
              </a:rPr>
              <a:t>Assumes that you have an admin portal for your database where you can currently get access to usage reports</a:t>
            </a:r>
          </a:p>
          <a:p>
            <a:r>
              <a:rPr lang="en-US" dirty="0" smtClean="0">
                <a:cs typeface="Calibri"/>
              </a:rPr>
              <a:t>Not meant to replace these reports – adds value to the data that you can get already</a:t>
            </a:r>
          </a:p>
          <a:p>
            <a:r>
              <a:rPr lang="en-US" dirty="0" smtClean="0">
                <a:cs typeface="Calibri"/>
              </a:rPr>
              <a:t>Will need admin account info for these databases</a:t>
            </a:r>
          </a:p>
          <a:p>
            <a:r>
              <a:rPr lang="en-US" dirty="0" smtClean="0">
                <a:cs typeface="Calibri"/>
              </a:rPr>
              <a:t>Not all databases give you usage data, though most do, and not all have the kind of usage data ingestion options that you might want (SUSHI)</a:t>
            </a:r>
          </a:p>
          <a:p>
            <a:r>
              <a:rPr lang="en-US" dirty="0">
                <a:cs typeface="Calibri"/>
              </a:rPr>
              <a:t>Alma uses </a:t>
            </a:r>
            <a:r>
              <a:rPr lang="en-US" dirty="0" smtClean="0">
                <a:cs typeface="Calibri"/>
                <a:hlinkClick r:id="rId7"/>
              </a:rPr>
              <a:t>COUNTER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(Counting Online Usage of </a:t>
            </a:r>
            <a:r>
              <a:rPr lang="en-US" dirty="0" err="1">
                <a:cs typeface="Calibri"/>
              </a:rPr>
              <a:t>NeTworked</a:t>
            </a:r>
            <a:r>
              <a:rPr lang="en-US" dirty="0">
                <a:cs typeface="Calibri"/>
              </a:rPr>
              <a:t> Electronic Resources) compliant usage </a:t>
            </a:r>
            <a:r>
              <a:rPr lang="en-US" dirty="0" smtClean="0">
                <a:cs typeface="Calibri"/>
              </a:rPr>
              <a:t>statistics, using COUNTER 5 version as of Jan 2020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0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Usage Stats Roles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2"/>
            <a:ext cx="11181894" cy="46160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Calibri"/>
              </a:rPr>
              <a:t>“Users </a:t>
            </a:r>
            <a:r>
              <a:rPr lang="en-US" dirty="0">
                <a:cs typeface="Calibri"/>
              </a:rPr>
              <a:t>with the following roles can perform tasks related to COUNTER compliant user statistics:</a:t>
            </a:r>
          </a:p>
          <a:p>
            <a:pPr lvl="1"/>
            <a:r>
              <a:rPr lang="en-US" dirty="0">
                <a:cs typeface="Calibri"/>
              </a:rPr>
              <a:t>Acquisitions Administrator - Configure COUNTER subscribers and activate, deactivate, or manually run the automatic harvesting job.</a:t>
            </a:r>
          </a:p>
          <a:p>
            <a:pPr lvl="1"/>
            <a:r>
              <a:rPr lang="en-US" dirty="0">
                <a:cs typeface="Calibri"/>
              </a:rPr>
              <a:t>Vendor Manager - View usage data related to a particular vendor, manually harvest data for the vendor, manually upload data for the vendor, and manage any uploaded data files.</a:t>
            </a:r>
          </a:p>
          <a:p>
            <a:pPr lvl="1"/>
            <a:r>
              <a:rPr lang="en-US" dirty="0">
                <a:cs typeface="Calibri"/>
              </a:rPr>
              <a:t>Usage Data Operator - Manually upload or delete data for any vendor, manage the uploaded data files, and view missing COUNTER data.</a:t>
            </a:r>
          </a:p>
          <a:p>
            <a:pPr lvl="1"/>
            <a:r>
              <a:rPr lang="en-US" dirty="0">
                <a:cs typeface="Calibri"/>
              </a:rPr>
              <a:t>General System Administrator - Activate, deactivate, schedule, or monitor the automatic harvesting job, view the job's history, report, and events, and configure email notifications for the job</a:t>
            </a:r>
            <a:r>
              <a:rPr lang="en-US" dirty="0" smtClean="0">
                <a:cs typeface="Calibri"/>
              </a:rPr>
              <a:t>.”</a:t>
            </a:r>
          </a:p>
          <a:p>
            <a:pPr lvl="1"/>
            <a:r>
              <a:rPr lang="en-US" dirty="0">
                <a:hlinkClick r:id="rId7"/>
              </a:rPr>
              <a:t>https://knowledge.exlibrisgroup.com/Alma/Product_Documentation/010Alma_Online_Help_(English)/020Acquisitions/090Acquisitions_Infrastructure/010Managing_Vendors/Managing_COUNTER-Compliant_Usage_Data#User_Roles_Summary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0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Set up Subscriber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2" y="1382072"/>
            <a:ext cx="3885166" cy="49510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Calibri"/>
              </a:rPr>
              <a:t>Why? </a:t>
            </a:r>
          </a:p>
          <a:p>
            <a:r>
              <a:rPr lang="en-US" dirty="0" smtClean="0">
                <a:cs typeface="Calibri"/>
              </a:rPr>
              <a:t>Need it to make analytics work correctly – it’s a way for Alma to organize your reports</a:t>
            </a:r>
          </a:p>
          <a:p>
            <a:r>
              <a:rPr lang="en-US" dirty="0" smtClean="0">
                <a:cs typeface="Calibri"/>
              </a:rPr>
              <a:t>Usually only have one subscriber, but larger institutions may have more than one. </a:t>
            </a:r>
          </a:p>
          <a:p>
            <a:r>
              <a:rPr lang="en-US" dirty="0" smtClean="0">
                <a:cs typeface="Calibri"/>
              </a:rPr>
              <a:t>Doesn’t have to match usernames or other vendor info.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cs typeface="Calibri"/>
              </a:rPr>
              <a:t>Do this in </a:t>
            </a:r>
            <a:r>
              <a:rPr lang="en-US" dirty="0" err="1" smtClean="0">
                <a:cs typeface="Calibri"/>
              </a:rPr>
              <a:t>Config</a:t>
            </a:r>
            <a:r>
              <a:rPr lang="en-US" dirty="0" smtClean="0">
                <a:cs typeface="Calibri"/>
              </a:rPr>
              <a:t>-&gt;Acquisitions-&gt;General-&gt;Subscribers</a:t>
            </a:r>
            <a:endParaRPr lang="en-US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938" y="1382072"/>
            <a:ext cx="7185081" cy="394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56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Setting up Usage Reports in Alma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3"/>
            <a:ext cx="525214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cs typeface="Calibri"/>
              </a:rPr>
              <a:t>Done in Vendor area, under Acquisitions-&gt;Acquisitions Infrastructure</a:t>
            </a:r>
          </a:p>
          <a:p>
            <a:r>
              <a:rPr lang="en-US" dirty="0" smtClean="0">
                <a:cs typeface="Calibri"/>
              </a:rPr>
              <a:t>Don’t have to have full ACQ set up to use usage reports</a:t>
            </a:r>
            <a:r>
              <a:rPr lang="en-US" dirty="0" smtClean="0">
                <a:cs typeface="Calibri"/>
              </a:rPr>
              <a:t> 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Create a vendor if you don’t have one, and open the Usage Data tab</a:t>
            </a:r>
            <a:endParaRPr lang="en-US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342" y="1382073"/>
            <a:ext cx="4960213" cy="166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342" y="3451030"/>
            <a:ext cx="5069254" cy="2016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3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Usage Data Tab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3"/>
            <a:ext cx="5436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95" y="1564293"/>
            <a:ext cx="10098245" cy="37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64C46061-24B8-E94C-8F33-4A920E2D50C3}"/>
              </a:ext>
            </a:extLst>
          </p:cNvPr>
          <p:cNvSpPr txBox="1"/>
          <p:nvPr/>
        </p:nvSpPr>
        <p:spPr>
          <a:xfrm>
            <a:off x="768995" y="392277"/>
            <a:ext cx="10584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Manual Upload: Retrieve Files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7A8E9E-F2AE-974A-90E5-41622128A223}"/>
              </a:ext>
            </a:extLst>
          </p:cNvPr>
          <p:cNvGrpSpPr/>
          <p:nvPr/>
        </p:nvGrpSpPr>
        <p:grpSpPr>
          <a:xfrm>
            <a:off x="5487971" y="6144119"/>
            <a:ext cx="6700887" cy="727432"/>
            <a:chOff x="5487971" y="6144119"/>
            <a:chExt cx="6700887" cy="72743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DE0F183-C35E-DF44-BF1A-E31C162CE61C}"/>
                </a:ext>
              </a:extLst>
            </p:cNvPr>
            <p:cNvSpPr/>
            <p:nvPr/>
          </p:nvSpPr>
          <p:spPr>
            <a:xfrm>
              <a:off x="5487971" y="6145687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883742D-5118-9F46-BA71-4470DB7089B6}"/>
                </a:ext>
              </a:extLst>
            </p:cNvPr>
            <p:cNvSpPr/>
            <p:nvPr/>
          </p:nvSpPr>
          <p:spPr>
            <a:xfrm>
              <a:off x="5929460" y="6144119"/>
              <a:ext cx="6259398" cy="725864"/>
            </a:xfrm>
            <a:custGeom>
              <a:avLst/>
              <a:gdLst>
                <a:gd name="connsiteX0" fmla="*/ 0 w 6259398"/>
                <a:gd name="connsiteY0" fmla="*/ 716438 h 725864"/>
                <a:gd name="connsiteX1" fmla="*/ 471340 w 6259398"/>
                <a:gd name="connsiteY1" fmla="*/ 0 h 725864"/>
                <a:gd name="connsiteX2" fmla="*/ 6259398 w 6259398"/>
                <a:gd name="connsiteY2" fmla="*/ 0 h 725864"/>
                <a:gd name="connsiteX3" fmla="*/ 6249971 w 6259398"/>
                <a:gd name="connsiteY3" fmla="*/ 725864 h 725864"/>
                <a:gd name="connsiteX4" fmla="*/ 0 w 6259398"/>
                <a:gd name="connsiteY4" fmla="*/ 716438 h 7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9398" h="725864">
                  <a:moveTo>
                    <a:pt x="0" y="716438"/>
                  </a:moveTo>
                  <a:lnTo>
                    <a:pt x="471340" y="0"/>
                  </a:lnTo>
                  <a:lnTo>
                    <a:pt x="6259398" y="0"/>
                  </a:lnTo>
                  <a:lnTo>
                    <a:pt x="6249971" y="725864"/>
                  </a:lnTo>
                  <a:lnTo>
                    <a:pt x="0" y="7164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76444E-60FA-D34B-A75E-807A4B551383}"/>
                </a:ext>
              </a:extLst>
            </p:cNvPr>
            <p:cNvGrpSpPr/>
            <p:nvPr/>
          </p:nvGrpSpPr>
          <p:grpSpPr>
            <a:xfrm>
              <a:off x="6320303" y="6287602"/>
              <a:ext cx="5548758" cy="438513"/>
              <a:chOff x="6320303" y="6041112"/>
              <a:chExt cx="5548758" cy="4385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8051D30-0DAC-1F4D-AE4B-8D07BC086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4677" y="6086656"/>
                <a:ext cx="435078" cy="35458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E1E0020-E23E-D643-8F22-25CF46AB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0050" y="6064185"/>
                <a:ext cx="413343" cy="41334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53F868-811D-0D41-8135-D14B4BC71BFE}"/>
                  </a:ext>
                </a:extLst>
              </p:cNvPr>
              <p:cNvSpPr txBox="1"/>
              <p:nvPr/>
            </p:nvSpPr>
            <p:spPr>
              <a:xfrm>
                <a:off x="6320303" y="6041112"/>
                <a:ext cx="28538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www.suny.edu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4CF33DE-D3F4-3040-BF99-F4A490E90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7496" y="6062787"/>
                <a:ext cx="413343" cy="41683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8FAB35-EA90-404E-8DD6-BC088799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5778" y="6072566"/>
                <a:ext cx="543283" cy="382767"/>
              </a:xfrm>
              <a:prstGeom prst="rect">
                <a:avLst/>
              </a:prstGeom>
            </p:spPr>
          </p:pic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A1CAF9-F847-4270-A470-34AA71330847}"/>
              </a:ext>
            </a:extLst>
          </p:cNvPr>
          <p:cNvSpPr txBox="1">
            <a:spLocks/>
          </p:cNvSpPr>
          <p:nvPr/>
        </p:nvSpPr>
        <p:spPr>
          <a:xfrm>
            <a:off x="838200" y="13841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3"/>
            <a:ext cx="543687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AF4A749-986F-4232-857C-45CB693B6A74}"/>
              </a:ext>
            </a:extLst>
          </p:cNvPr>
          <p:cNvSpPr txBox="1">
            <a:spLocks/>
          </p:cNvSpPr>
          <p:nvPr/>
        </p:nvSpPr>
        <p:spPr>
          <a:xfrm>
            <a:off x="769961" y="1382072"/>
            <a:ext cx="10583594" cy="4723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Calibri"/>
              </a:rPr>
              <a:t>Retrieve COUNTER file from your vendor site or from monthly stats email</a:t>
            </a:r>
          </a:p>
          <a:p>
            <a:r>
              <a:rPr lang="en-US" sz="2400" dirty="0" smtClean="0">
                <a:cs typeface="Calibri"/>
              </a:rPr>
              <a:t>Which file? Some commonly used reports are: </a:t>
            </a:r>
          </a:p>
          <a:p>
            <a:pPr lvl="1"/>
            <a:r>
              <a:rPr lang="en-US" sz="2000" dirty="0" smtClean="0">
                <a:cs typeface="Calibri"/>
              </a:rPr>
              <a:t>TR_J1 (replaces JR1 from COUNTER </a:t>
            </a:r>
            <a:r>
              <a:rPr lang="en-US" sz="2000" dirty="0">
                <a:cs typeface="Calibri"/>
              </a:rPr>
              <a:t>4): Reports on usage of journal content, excluding Gold Open Access content, as </a:t>
            </a:r>
            <a:r>
              <a:rPr lang="en-US" sz="2000" dirty="0" err="1">
                <a:cs typeface="Calibri"/>
              </a:rPr>
              <a:t>Total_Item_Requests</a:t>
            </a:r>
            <a:r>
              <a:rPr lang="en-US" sz="2000" dirty="0">
                <a:cs typeface="Calibri"/>
              </a:rPr>
              <a:t> and </a:t>
            </a:r>
            <a:r>
              <a:rPr lang="en-US" sz="2000" dirty="0" err="1">
                <a:cs typeface="Calibri"/>
              </a:rPr>
              <a:t>Unique_Item_Requests</a:t>
            </a:r>
            <a:r>
              <a:rPr lang="en-US" sz="2000" dirty="0">
                <a:cs typeface="Calibri"/>
              </a:rPr>
              <a:t>. The </a:t>
            </a:r>
            <a:r>
              <a:rPr lang="en-US" sz="2000" dirty="0" err="1">
                <a:cs typeface="Calibri"/>
              </a:rPr>
              <a:t>Unique_Item_Requests</a:t>
            </a:r>
            <a:r>
              <a:rPr lang="en-US" sz="2000" dirty="0">
                <a:cs typeface="Calibri"/>
              </a:rPr>
              <a:t> provides comparable usage across journal platforms by reducing the inflationary effect that occurs when an HTML full text automatically displays and the user then accesses the PDF version. The </a:t>
            </a:r>
            <a:r>
              <a:rPr lang="en-US" sz="2000" dirty="0" err="1">
                <a:cs typeface="Calibri"/>
              </a:rPr>
              <a:t>Total_Item_Requests</a:t>
            </a:r>
            <a:r>
              <a:rPr lang="en-US" sz="2000" dirty="0">
                <a:cs typeface="Calibri"/>
              </a:rPr>
              <a:t> shows overall activity</a:t>
            </a:r>
            <a:r>
              <a:rPr lang="en-US" sz="2000" dirty="0" smtClean="0">
                <a:cs typeface="Calibri"/>
              </a:rPr>
              <a:t>.</a:t>
            </a:r>
          </a:p>
          <a:p>
            <a:pPr lvl="1"/>
            <a:r>
              <a:rPr lang="en-US" sz="2000" dirty="0" smtClean="0">
                <a:cs typeface="Calibri"/>
              </a:rPr>
              <a:t>TR_B1 (replaces BR1 from COUNTER 4</a:t>
            </a:r>
            <a:r>
              <a:rPr lang="en-US" sz="2000" dirty="0">
                <a:cs typeface="Calibri"/>
              </a:rPr>
              <a:t>): Reports on full-text activity for books, excluding Gold Open Access content, as </a:t>
            </a:r>
            <a:r>
              <a:rPr lang="en-US" sz="2000" dirty="0" err="1">
                <a:cs typeface="Calibri"/>
              </a:rPr>
              <a:t>Total_Item_Requests</a:t>
            </a:r>
            <a:r>
              <a:rPr lang="en-US" sz="2000" dirty="0">
                <a:cs typeface="Calibri"/>
              </a:rPr>
              <a:t> and </a:t>
            </a:r>
            <a:r>
              <a:rPr lang="en-US" sz="2000" dirty="0" err="1">
                <a:cs typeface="Calibri"/>
              </a:rPr>
              <a:t>Unique_Title_Requests</a:t>
            </a:r>
            <a:r>
              <a:rPr lang="en-US" sz="2000" dirty="0">
                <a:cs typeface="Calibri"/>
              </a:rPr>
              <a:t>. The </a:t>
            </a:r>
            <a:r>
              <a:rPr lang="en-US" sz="2000" dirty="0" err="1">
                <a:cs typeface="Calibri"/>
              </a:rPr>
              <a:t>Unique_Title_Requests</a:t>
            </a:r>
            <a:r>
              <a:rPr lang="en-US" sz="2000" dirty="0">
                <a:cs typeface="Calibri"/>
              </a:rPr>
              <a:t> provides comparable usage across book platforms. The </a:t>
            </a:r>
            <a:r>
              <a:rPr lang="en-US" sz="2000" dirty="0" err="1">
                <a:cs typeface="Calibri"/>
              </a:rPr>
              <a:t>Total_Item_Requests</a:t>
            </a:r>
            <a:r>
              <a:rPr lang="en-US" sz="2000" dirty="0">
                <a:cs typeface="Calibri"/>
              </a:rPr>
              <a:t> shows overall activity; however, numbers between sites will vary significantly based on how the content is delivered (e.g. delivered as a complete book or by chapter</a:t>
            </a:r>
            <a:r>
              <a:rPr lang="en-US" sz="2000" dirty="0" smtClean="0">
                <a:cs typeface="Calibri"/>
              </a:rPr>
              <a:t>).</a:t>
            </a:r>
          </a:p>
          <a:p>
            <a:pPr lvl="1"/>
            <a:r>
              <a:rPr lang="en-US" sz="2000" dirty="0" smtClean="0">
                <a:cs typeface="Calibri"/>
                <a:hlinkClick r:id="rId7"/>
              </a:rPr>
              <a:t>Other supported reports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7153</TotalTime>
  <Words>1363</Words>
  <Application>Microsoft Office PowerPoint</Application>
  <PresentationFormat>Widescreen</PresentationFormat>
  <Paragraphs>164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Eichelberger</dc:creator>
  <cp:lastModifiedBy>Michelle Eichelberger</cp:lastModifiedBy>
  <cp:revision>264</cp:revision>
  <dcterms:created xsi:type="dcterms:W3CDTF">2020-01-13T14:36:55Z</dcterms:created>
  <dcterms:modified xsi:type="dcterms:W3CDTF">2020-03-24T14:39:37Z</dcterms:modified>
</cp:coreProperties>
</file>