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9" r:id="rId2"/>
    <p:sldId id="258" r:id="rId3"/>
    <p:sldId id="266" r:id="rId4"/>
    <p:sldId id="267" r:id="rId5"/>
    <p:sldId id="268" r:id="rId6"/>
    <p:sldId id="269" r:id="rId7"/>
    <p:sldId id="339" r:id="rId8"/>
    <p:sldId id="338" r:id="rId9"/>
    <p:sldId id="270" r:id="rId10"/>
    <p:sldId id="271" r:id="rId11"/>
    <p:sldId id="272" r:id="rId12"/>
    <p:sldId id="340" r:id="rId13"/>
    <p:sldId id="337" r:id="rId14"/>
    <p:sldId id="342" r:id="rId15"/>
    <p:sldId id="341" r:id="rId16"/>
    <p:sldId id="336" r:id="rId17"/>
    <p:sldId id="273" r:id="rId18"/>
    <p:sldId id="262"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4660"/>
  </p:normalViewPr>
  <p:slideViewPr>
    <p:cSldViewPr snapToGrid="0">
      <p:cViewPr varScale="1">
        <p:scale>
          <a:sx n="62" d="100"/>
          <a:sy n="62" d="100"/>
        </p:scale>
        <p:origin x="80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07DF24E-6A84-4147-86FB-0834815CC40F}" type="datetimeFigureOut">
              <a:rPr lang="en-US" smtClean="0"/>
              <a:t>8/5/2021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DD122D-C966-473D-87F9-6E648113EE0D}" type="slidenum">
              <a:rPr lang="en-US" smtClean="0"/>
              <a:t>‹#›</a:t>
            </a:fld>
            <a:endParaRPr lang="en-US"/>
          </a:p>
        </p:txBody>
      </p:sp>
    </p:spTree>
    <p:extLst>
      <p:ext uri="{BB962C8B-B14F-4D97-AF65-F5344CB8AC3E}">
        <p14:creationId xmlns:p14="http://schemas.microsoft.com/office/powerpoint/2010/main" val="15815822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BC1646-246F-1A4A-9F1A-C1A4DCB7317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393647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BC1646-246F-1A4A-9F1A-C1A4DCB7317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367601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BC1646-246F-1A4A-9F1A-C1A4DCB7317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103144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BC1646-246F-1A4A-9F1A-C1A4DCB7317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061716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BC1646-246F-1A4A-9F1A-C1A4DCB7317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155091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BC1646-246F-1A4A-9F1A-C1A4DCB7317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164353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BC1646-246F-1A4A-9F1A-C1A4DCB7317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014117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BC1646-246F-1A4A-9F1A-C1A4DCB7317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975647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BC1646-246F-1A4A-9F1A-C1A4DCB7317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857614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BC1646-246F-1A4A-9F1A-C1A4DCB7317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634340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BC1646-246F-1A4A-9F1A-C1A4DCB7317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864504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BC1646-246F-1A4A-9F1A-C1A4DCB7317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239332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BC1646-246F-1A4A-9F1A-C1A4DCB7317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066117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BC1646-246F-1A4A-9F1A-C1A4DCB7317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629824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BC1646-246F-1A4A-9F1A-C1A4DCB7317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527737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BC1646-246F-1A4A-9F1A-C1A4DCB7317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082519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BC1646-246F-1A4A-9F1A-C1A4DCB7317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635382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B3167C-3D05-4EEC-8EF0-687F35BA3AD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0C0AC8A-0824-4215-B366-6A8970A244B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8DF1D9F-A131-4B16-9839-C633740E6C87}"/>
              </a:ext>
            </a:extLst>
          </p:cNvPr>
          <p:cNvSpPr>
            <a:spLocks noGrp="1"/>
          </p:cNvSpPr>
          <p:nvPr>
            <p:ph type="dt" sz="half" idx="10"/>
          </p:nvPr>
        </p:nvSpPr>
        <p:spPr/>
        <p:txBody>
          <a:bodyPr/>
          <a:lstStyle/>
          <a:p>
            <a:fld id="{4C698ECB-306F-415A-8C4B-4BDFBF248E7D}" type="datetimeFigureOut">
              <a:rPr lang="en-US" smtClean="0"/>
              <a:t>8/5/2021</a:t>
            </a:fld>
            <a:endParaRPr lang="en-US"/>
          </a:p>
        </p:txBody>
      </p:sp>
      <p:sp>
        <p:nvSpPr>
          <p:cNvPr id="5" name="Footer Placeholder 4">
            <a:extLst>
              <a:ext uri="{FF2B5EF4-FFF2-40B4-BE49-F238E27FC236}">
                <a16:creationId xmlns:a16="http://schemas.microsoft.com/office/drawing/2014/main" id="{D95243A6-466B-4AFC-9694-324939F441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2F7F11-E3C1-4A12-A585-D68D2FDEDB20}"/>
              </a:ext>
            </a:extLst>
          </p:cNvPr>
          <p:cNvSpPr>
            <a:spLocks noGrp="1"/>
          </p:cNvSpPr>
          <p:nvPr>
            <p:ph type="sldNum" sz="quarter" idx="12"/>
          </p:nvPr>
        </p:nvSpPr>
        <p:spPr/>
        <p:txBody>
          <a:bodyPr/>
          <a:lstStyle/>
          <a:p>
            <a:fld id="{D9ED378C-BDC7-4F8F-8245-ED6DB3D0DE5B}" type="slidenum">
              <a:rPr lang="en-US" smtClean="0"/>
              <a:t>‹#›</a:t>
            </a:fld>
            <a:endParaRPr lang="en-US"/>
          </a:p>
        </p:txBody>
      </p:sp>
    </p:spTree>
    <p:extLst>
      <p:ext uri="{BB962C8B-B14F-4D97-AF65-F5344CB8AC3E}">
        <p14:creationId xmlns:p14="http://schemas.microsoft.com/office/powerpoint/2010/main" val="10657171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CEACD4-FF20-4B09-A23B-2A91C3F3981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F9B86C9-15E0-4DF0-BD4D-6632A019FC8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DCD865-5F8C-4233-996D-AD1CDCB396C5}"/>
              </a:ext>
            </a:extLst>
          </p:cNvPr>
          <p:cNvSpPr>
            <a:spLocks noGrp="1"/>
          </p:cNvSpPr>
          <p:nvPr>
            <p:ph type="dt" sz="half" idx="10"/>
          </p:nvPr>
        </p:nvSpPr>
        <p:spPr/>
        <p:txBody>
          <a:bodyPr/>
          <a:lstStyle/>
          <a:p>
            <a:fld id="{4C698ECB-306F-415A-8C4B-4BDFBF248E7D}" type="datetimeFigureOut">
              <a:rPr lang="en-US" smtClean="0"/>
              <a:t>8/5/2021</a:t>
            </a:fld>
            <a:endParaRPr lang="en-US"/>
          </a:p>
        </p:txBody>
      </p:sp>
      <p:sp>
        <p:nvSpPr>
          <p:cNvPr id="5" name="Footer Placeholder 4">
            <a:extLst>
              <a:ext uri="{FF2B5EF4-FFF2-40B4-BE49-F238E27FC236}">
                <a16:creationId xmlns:a16="http://schemas.microsoft.com/office/drawing/2014/main" id="{A2FC5EC5-EBBA-47B3-9E4F-28079D4575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08A9E5-FF82-490D-A92B-1D5219A22EF5}"/>
              </a:ext>
            </a:extLst>
          </p:cNvPr>
          <p:cNvSpPr>
            <a:spLocks noGrp="1"/>
          </p:cNvSpPr>
          <p:nvPr>
            <p:ph type="sldNum" sz="quarter" idx="12"/>
          </p:nvPr>
        </p:nvSpPr>
        <p:spPr/>
        <p:txBody>
          <a:bodyPr/>
          <a:lstStyle/>
          <a:p>
            <a:fld id="{D9ED378C-BDC7-4F8F-8245-ED6DB3D0DE5B}" type="slidenum">
              <a:rPr lang="en-US" smtClean="0"/>
              <a:t>‹#›</a:t>
            </a:fld>
            <a:endParaRPr lang="en-US"/>
          </a:p>
        </p:txBody>
      </p:sp>
    </p:spTree>
    <p:extLst>
      <p:ext uri="{BB962C8B-B14F-4D97-AF65-F5344CB8AC3E}">
        <p14:creationId xmlns:p14="http://schemas.microsoft.com/office/powerpoint/2010/main" val="2227325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3F97E8A-5A8A-48F0-A3B2-627CA6ACB87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66C0D83-3E04-4540-AD07-4BEC5D5588A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A5E0FE6-61B3-4ED1-B02A-802A5ACC05EC}"/>
              </a:ext>
            </a:extLst>
          </p:cNvPr>
          <p:cNvSpPr>
            <a:spLocks noGrp="1"/>
          </p:cNvSpPr>
          <p:nvPr>
            <p:ph type="dt" sz="half" idx="10"/>
          </p:nvPr>
        </p:nvSpPr>
        <p:spPr/>
        <p:txBody>
          <a:bodyPr/>
          <a:lstStyle/>
          <a:p>
            <a:fld id="{4C698ECB-306F-415A-8C4B-4BDFBF248E7D}" type="datetimeFigureOut">
              <a:rPr lang="en-US" smtClean="0"/>
              <a:t>8/5/2021</a:t>
            </a:fld>
            <a:endParaRPr lang="en-US"/>
          </a:p>
        </p:txBody>
      </p:sp>
      <p:sp>
        <p:nvSpPr>
          <p:cNvPr id="5" name="Footer Placeholder 4">
            <a:extLst>
              <a:ext uri="{FF2B5EF4-FFF2-40B4-BE49-F238E27FC236}">
                <a16:creationId xmlns:a16="http://schemas.microsoft.com/office/drawing/2014/main" id="{6491A1E0-FCB2-4D2A-84EC-A8EC74977B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8A328F-7055-4542-8505-9F4B60CFB6C5}"/>
              </a:ext>
            </a:extLst>
          </p:cNvPr>
          <p:cNvSpPr>
            <a:spLocks noGrp="1"/>
          </p:cNvSpPr>
          <p:nvPr>
            <p:ph type="sldNum" sz="quarter" idx="12"/>
          </p:nvPr>
        </p:nvSpPr>
        <p:spPr/>
        <p:txBody>
          <a:bodyPr/>
          <a:lstStyle/>
          <a:p>
            <a:fld id="{D9ED378C-BDC7-4F8F-8245-ED6DB3D0DE5B}" type="slidenum">
              <a:rPr lang="en-US" smtClean="0"/>
              <a:t>‹#›</a:t>
            </a:fld>
            <a:endParaRPr lang="en-US"/>
          </a:p>
        </p:txBody>
      </p:sp>
    </p:spTree>
    <p:extLst>
      <p:ext uri="{BB962C8B-B14F-4D97-AF65-F5344CB8AC3E}">
        <p14:creationId xmlns:p14="http://schemas.microsoft.com/office/powerpoint/2010/main" val="7116851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7EF4B-86DE-47D8-9AD6-F9837649CDB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02CEC69-5668-4AD2-A446-CF7E6E19F82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11E3038-EAE6-460A-9542-1DF8C43E4D6E}"/>
              </a:ext>
            </a:extLst>
          </p:cNvPr>
          <p:cNvSpPr>
            <a:spLocks noGrp="1"/>
          </p:cNvSpPr>
          <p:nvPr>
            <p:ph type="dt" sz="half" idx="10"/>
          </p:nvPr>
        </p:nvSpPr>
        <p:spPr/>
        <p:txBody>
          <a:bodyPr/>
          <a:lstStyle/>
          <a:p>
            <a:fld id="{4C698ECB-306F-415A-8C4B-4BDFBF248E7D}" type="datetimeFigureOut">
              <a:rPr lang="en-US" smtClean="0"/>
              <a:t>8/5/2021</a:t>
            </a:fld>
            <a:endParaRPr lang="en-US"/>
          </a:p>
        </p:txBody>
      </p:sp>
      <p:sp>
        <p:nvSpPr>
          <p:cNvPr id="5" name="Footer Placeholder 4">
            <a:extLst>
              <a:ext uri="{FF2B5EF4-FFF2-40B4-BE49-F238E27FC236}">
                <a16:creationId xmlns:a16="http://schemas.microsoft.com/office/drawing/2014/main" id="{B13F41ED-9815-4607-99C0-6056419573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2050C5-2F52-4C0E-B5AA-A90FDEB0BE54}"/>
              </a:ext>
            </a:extLst>
          </p:cNvPr>
          <p:cNvSpPr>
            <a:spLocks noGrp="1"/>
          </p:cNvSpPr>
          <p:nvPr>
            <p:ph type="sldNum" sz="quarter" idx="12"/>
          </p:nvPr>
        </p:nvSpPr>
        <p:spPr/>
        <p:txBody>
          <a:bodyPr/>
          <a:lstStyle/>
          <a:p>
            <a:fld id="{D9ED378C-BDC7-4F8F-8245-ED6DB3D0DE5B}" type="slidenum">
              <a:rPr lang="en-US" smtClean="0"/>
              <a:t>‹#›</a:t>
            </a:fld>
            <a:endParaRPr lang="en-US"/>
          </a:p>
        </p:txBody>
      </p:sp>
    </p:spTree>
    <p:extLst>
      <p:ext uri="{BB962C8B-B14F-4D97-AF65-F5344CB8AC3E}">
        <p14:creationId xmlns:p14="http://schemas.microsoft.com/office/powerpoint/2010/main" val="28768093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E15D1E-E76C-4AB0-B992-B36CC346A8A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F0FE429-F049-42DE-B908-26EF553D13D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3CBB4E9-28CC-406B-BB04-1865DFAD018D}"/>
              </a:ext>
            </a:extLst>
          </p:cNvPr>
          <p:cNvSpPr>
            <a:spLocks noGrp="1"/>
          </p:cNvSpPr>
          <p:nvPr>
            <p:ph type="dt" sz="half" idx="10"/>
          </p:nvPr>
        </p:nvSpPr>
        <p:spPr/>
        <p:txBody>
          <a:bodyPr/>
          <a:lstStyle/>
          <a:p>
            <a:fld id="{4C698ECB-306F-415A-8C4B-4BDFBF248E7D}" type="datetimeFigureOut">
              <a:rPr lang="en-US" smtClean="0"/>
              <a:t>8/5/2021</a:t>
            </a:fld>
            <a:endParaRPr lang="en-US"/>
          </a:p>
        </p:txBody>
      </p:sp>
      <p:sp>
        <p:nvSpPr>
          <p:cNvPr id="5" name="Footer Placeholder 4">
            <a:extLst>
              <a:ext uri="{FF2B5EF4-FFF2-40B4-BE49-F238E27FC236}">
                <a16:creationId xmlns:a16="http://schemas.microsoft.com/office/drawing/2014/main" id="{7E95AB41-1EEF-4FFF-AD5E-B62D3A4EB0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9A36EB-E724-4553-A2CC-507B77197961}"/>
              </a:ext>
            </a:extLst>
          </p:cNvPr>
          <p:cNvSpPr>
            <a:spLocks noGrp="1"/>
          </p:cNvSpPr>
          <p:nvPr>
            <p:ph type="sldNum" sz="quarter" idx="12"/>
          </p:nvPr>
        </p:nvSpPr>
        <p:spPr/>
        <p:txBody>
          <a:bodyPr/>
          <a:lstStyle/>
          <a:p>
            <a:fld id="{D9ED378C-BDC7-4F8F-8245-ED6DB3D0DE5B}" type="slidenum">
              <a:rPr lang="en-US" smtClean="0"/>
              <a:t>‹#›</a:t>
            </a:fld>
            <a:endParaRPr lang="en-US"/>
          </a:p>
        </p:txBody>
      </p:sp>
    </p:spTree>
    <p:extLst>
      <p:ext uri="{BB962C8B-B14F-4D97-AF65-F5344CB8AC3E}">
        <p14:creationId xmlns:p14="http://schemas.microsoft.com/office/powerpoint/2010/main" val="41543142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73EE22-252F-4BA0-B8EF-A0BA65420CB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DA9B9D7-6D20-46F4-8397-6DC6D395F58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61E5141-77CC-481B-BF3F-B837BA38FC8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BA469FD-5633-4CBD-8F92-692974B1CA70}"/>
              </a:ext>
            </a:extLst>
          </p:cNvPr>
          <p:cNvSpPr>
            <a:spLocks noGrp="1"/>
          </p:cNvSpPr>
          <p:nvPr>
            <p:ph type="dt" sz="half" idx="10"/>
          </p:nvPr>
        </p:nvSpPr>
        <p:spPr/>
        <p:txBody>
          <a:bodyPr/>
          <a:lstStyle/>
          <a:p>
            <a:fld id="{4C698ECB-306F-415A-8C4B-4BDFBF248E7D}" type="datetimeFigureOut">
              <a:rPr lang="en-US" smtClean="0"/>
              <a:t>8/5/2021</a:t>
            </a:fld>
            <a:endParaRPr lang="en-US"/>
          </a:p>
        </p:txBody>
      </p:sp>
      <p:sp>
        <p:nvSpPr>
          <p:cNvPr id="6" name="Footer Placeholder 5">
            <a:extLst>
              <a:ext uri="{FF2B5EF4-FFF2-40B4-BE49-F238E27FC236}">
                <a16:creationId xmlns:a16="http://schemas.microsoft.com/office/drawing/2014/main" id="{D14EF3BC-73ED-4B50-B09D-AEBFCE1FF95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B0715F0-B6EB-4B04-A026-A1DF951160DC}"/>
              </a:ext>
            </a:extLst>
          </p:cNvPr>
          <p:cNvSpPr>
            <a:spLocks noGrp="1"/>
          </p:cNvSpPr>
          <p:nvPr>
            <p:ph type="sldNum" sz="quarter" idx="12"/>
          </p:nvPr>
        </p:nvSpPr>
        <p:spPr/>
        <p:txBody>
          <a:bodyPr/>
          <a:lstStyle/>
          <a:p>
            <a:fld id="{D9ED378C-BDC7-4F8F-8245-ED6DB3D0DE5B}" type="slidenum">
              <a:rPr lang="en-US" smtClean="0"/>
              <a:t>‹#›</a:t>
            </a:fld>
            <a:endParaRPr lang="en-US"/>
          </a:p>
        </p:txBody>
      </p:sp>
    </p:spTree>
    <p:extLst>
      <p:ext uri="{BB962C8B-B14F-4D97-AF65-F5344CB8AC3E}">
        <p14:creationId xmlns:p14="http://schemas.microsoft.com/office/powerpoint/2010/main" val="18523845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442079-EDA6-4DA7-98D3-D664D2004F6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EDDDF2E-C075-464F-830E-0217B78AC7B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A239909-3289-420B-974D-0E7547AB1CB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9626E99-6E52-483F-A102-2EFD2A8B3AE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08ECB39-A458-488D-905B-0E1A59A25F6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D0A1097-49BC-4633-A419-0EA863AE713A}"/>
              </a:ext>
            </a:extLst>
          </p:cNvPr>
          <p:cNvSpPr>
            <a:spLocks noGrp="1"/>
          </p:cNvSpPr>
          <p:nvPr>
            <p:ph type="dt" sz="half" idx="10"/>
          </p:nvPr>
        </p:nvSpPr>
        <p:spPr/>
        <p:txBody>
          <a:bodyPr/>
          <a:lstStyle/>
          <a:p>
            <a:fld id="{4C698ECB-306F-415A-8C4B-4BDFBF248E7D}" type="datetimeFigureOut">
              <a:rPr lang="en-US" smtClean="0"/>
              <a:t>8/5/2021</a:t>
            </a:fld>
            <a:endParaRPr lang="en-US"/>
          </a:p>
        </p:txBody>
      </p:sp>
      <p:sp>
        <p:nvSpPr>
          <p:cNvPr id="8" name="Footer Placeholder 7">
            <a:extLst>
              <a:ext uri="{FF2B5EF4-FFF2-40B4-BE49-F238E27FC236}">
                <a16:creationId xmlns:a16="http://schemas.microsoft.com/office/drawing/2014/main" id="{D60A97F4-6E8E-4221-BA89-28E15F8435E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3D4FB6F-6A2B-4996-B3DA-BDFDD0EBC4B6}"/>
              </a:ext>
            </a:extLst>
          </p:cNvPr>
          <p:cNvSpPr>
            <a:spLocks noGrp="1"/>
          </p:cNvSpPr>
          <p:nvPr>
            <p:ph type="sldNum" sz="quarter" idx="12"/>
          </p:nvPr>
        </p:nvSpPr>
        <p:spPr/>
        <p:txBody>
          <a:bodyPr/>
          <a:lstStyle/>
          <a:p>
            <a:fld id="{D9ED378C-BDC7-4F8F-8245-ED6DB3D0DE5B}" type="slidenum">
              <a:rPr lang="en-US" smtClean="0"/>
              <a:t>‹#›</a:t>
            </a:fld>
            <a:endParaRPr lang="en-US"/>
          </a:p>
        </p:txBody>
      </p:sp>
    </p:spTree>
    <p:extLst>
      <p:ext uri="{BB962C8B-B14F-4D97-AF65-F5344CB8AC3E}">
        <p14:creationId xmlns:p14="http://schemas.microsoft.com/office/powerpoint/2010/main" val="2608779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D224F5-86CD-4567-A4F2-3BBEB052F90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6F89821-B63F-4ADE-AB03-BEB9422DEAFA}"/>
              </a:ext>
            </a:extLst>
          </p:cNvPr>
          <p:cNvSpPr>
            <a:spLocks noGrp="1"/>
          </p:cNvSpPr>
          <p:nvPr>
            <p:ph type="dt" sz="half" idx="10"/>
          </p:nvPr>
        </p:nvSpPr>
        <p:spPr/>
        <p:txBody>
          <a:bodyPr/>
          <a:lstStyle/>
          <a:p>
            <a:fld id="{4C698ECB-306F-415A-8C4B-4BDFBF248E7D}" type="datetimeFigureOut">
              <a:rPr lang="en-US" smtClean="0"/>
              <a:t>8/5/2021</a:t>
            </a:fld>
            <a:endParaRPr lang="en-US"/>
          </a:p>
        </p:txBody>
      </p:sp>
      <p:sp>
        <p:nvSpPr>
          <p:cNvPr id="4" name="Footer Placeholder 3">
            <a:extLst>
              <a:ext uri="{FF2B5EF4-FFF2-40B4-BE49-F238E27FC236}">
                <a16:creationId xmlns:a16="http://schemas.microsoft.com/office/drawing/2014/main" id="{FBC9E034-EE83-4574-9E3E-9A1FA1CD7FA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FD70A6C-5194-4C02-ADFF-E38A7BEA3DF1}"/>
              </a:ext>
            </a:extLst>
          </p:cNvPr>
          <p:cNvSpPr>
            <a:spLocks noGrp="1"/>
          </p:cNvSpPr>
          <p:nvPr>
            <p:ph type="sldNum" sz="quarter" idx="12"/>
          </p:nvPr>
        </p:nvSpPr>
        <p:spPr/>
        <p:txBody>
          <a:bodyPr/>
          <a:lstStyle/>
          <a:p>
            <a:fld id="{D9ED378C-BDC7-4F8F-8245-ED6DB3D0DE5B}" type="slidenum">
              <a:rPr lang="en-US" smtClean="0"/>
              <a:t>‹#›</a:t>
            </a:fld>
            <a:endParaRPr lang="en-US"/>
          </a:p>
        </p:txBody>
      </p:sp>
    </p:spTree>
    <p:extLst>
      <p:ext uri="{BB962C8B-B14F-4D97-AF65-F5344CB8AC3E}">
        <p14:creationId xmlns:p14="http://schemas.microsoft.com/office/powerpoint/2010/main" val="2579007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D8DD97B-4F8F-4537-9EDA-DBA65F9F0D3F}"/>
              </a:ext>
            </a:extLst>
          </p:cNvPr>
          <p:cNvSpPr>
            <a:spLocks noGrp="1"/>
          </p:cNvSpPr>
          <p:nvPr>
            <p:ph type="dt" sz="half" idx="10"/>
          </p:nvPr>
        </p:nvSpPr>
        <p:spPr/>
        <p:txBody>
          <a:bodyPr/>
          <a:lstStyle/>
          <a:p>
            <a:fld id="{4C698ECB-306F-415A-8C4B-4BDFBF248E7D}" type="datetimeFigureOut">
              <a:rPr lang="en-US" smtClean="0"/>
              <a:t>8/5/2021</a:t>
            </a:fld>
            <a:endParaRPr lang="en-US"/>
          </a:p>
        </p:txBody>
      </p:sp>
      <p:sp>
        <p:nvSpPr>
          <p:cNvPr id="3" name="Footer Placeholder 2">
            <a:extLst>
              <a:ext uri="{FF2B5EF4-FFF2-40B4-BE49-F238E27FC236}">
                <a16:creationId xmlns:a16="http://schemas.microsoft.com/office/drawing/2014/main" id="{C9C2B106-C3B4-4AC2-9E57-F1E71ECF47B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7BEE626-FE6B-442B-BA34-F720BC5696CC}"/>
              </a:ext>
            </a:extLst>
          </p:cNvPr>
          <p:cNvSpPr>
            <a:spLocks noGrp="1"/>
          </p:cNvSpPr>
          <p:nvPr>
            <p:ph type="sldNum" sz="quarter" idx="12"/>
          </p:nvPr>
        </p:nvSpPr>
        <p:spPr/>
        <p:txBody>
          <a:bodyPr/>
          <a:lstStyle/>
          <a:p>
            <a:fld id="{D9ED378C-BDC7-4F8F-8245-ED6DB3D0DE5B}" type="slidenum">
              <a:rPr lang="en-US" smtClean="0"/>
              <a:t>‹#›</a:t>
            </a:fld>
            <a:endParaRPr lang="en-US"/>
          </a:p>
        </p:txBody>
      </p:sp>
    </p:spTree>
    <p:extLst>
      <p:ext uri="{BB962C8B-B14F-4D97-AF65-F5344CB8AC3E}">
        <p14:creationId xmlns:p14="http://schemas.microsoft.com/office/powerpoint/2010/main" val="15004105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906C8A-DE2A-479C-9733-C0116BF4FF1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5F87951-342B-4536-B523-161B89E9654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00D3DF6-A04F-4254-90F7-0BE07CEA58F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17B0E89-6952-4582-9C97-34BAE7F1145C}"/>
              </a:ext>
            </a:extLst>
          </p:cNvPr>
          <p:cNvSpPr>
            <a:spLocks noGrp="1"/>
          </p:cNvSpPr>
          <p:nvPr>
            <p:ph type="dt" sz="half" idx="10"/>
          </p:nvPr>
        </p:nvSpPr>
        <p:spPr/>
        <p:txBody>
          <a:bodyPr/>
          <a:lstStyle/>
          <a:p>
            <a:fld id="{4C698ECB-306F-415A-8C4B-4BDFBF248E7D}" type="datetimeFigureOut">
              <a:rPr lang="en-US" smtClean="0"/>
              <a:t>8/5/2021</a:t>
            </a:fld>
            <a:endParaRPr lang="en-US"/>
          </a:p>
        </p:txBody>
      </p:sp>
      <p:sp>
        <p:nvSpPr>
          <p:cNvPr id="6" name="Footer Placeholder 5">
            <a:extLst>
              <a:ext uri="{FF2B5EF4-FFF2-40B4-BE49-F238E27FC236}">
                <a16:creationId xmlns:a16="http://schemas.microsoft.com/office/drawing/2014/main" id="{ED143B75-315D-4F6C-B6DD-44152440CD5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3BC610D-4F1E-4AFE-952E-A4A3ACEC080A}"/>
              </a:ext>
            </a:extLst>
          </p:cNvPr>
          <p:cNvSpPr>
            <a:spLocks noGrp="1"/>
          </p:cNvSpPr>
          <p:nvPr>
            <p:ph type="sldNum" sz="quarter" idx="12"/>
          </p:nvPr>
        </p:nvSpPr>
        <p:spPr/>
        <p:txBody>
          <a:bodyPr/>
          <a:lstStyle/>
          <a:p>
            <a:fld id="{D9ED378C-BDC7-4F8F-8245-ED6DB3D0DE5B}" type="slidenum">
              <a:rPr lang="en-US" smtClean="0"/>
              <a:t>‹#›</a:t>
            </a:fld>
            <a:endParaRPr lang="en-US"/>
          </a:p>
        </p:txBody>
      </p:sp>
    </p:spTree>
    <p:extLst>
      <p:ext uri="{BB962C8B-B14F-4D97-AF65-F5344CB8AC3E}">
        <p14:creationId xmlns:p14="http://schemas.microsoft.com/office/powerpoint/2010/main" val="2933070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E1E010-F860-4328-BC7B-C6722901EAA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29A321B-51A3-4B32-AD86-B42DB79E86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6876A7B-A8C7-46BE-A482-F1B5A0189C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4DB19FD-26B6-49F0-9403-9FD923800A11}"/>
              </a:ext>
            </a:extLst>
          </p:cNvPr>
          <p:cNvSpPr>
            <a:spLocks noGrp="1"/>
          </p:cNvSpPr>
          <p:nvPr>
            <p:ph type="dt" sz="half" idx="10"/>
          </p:nvPr>
        </p:nvSpPr>
        <p:spPr/>
        <p:txBody>
          <a:bodyPr/>
          <a:lstStyle/>
          <a:p>
            <a:fld id="{4C698ECB-306F-415A-8C4B-4BDFBF248E7D}" type="datetimeFigureOut">
              <a:rPr lang="en-US" smtClean="0"/>
              <a:t>8/5/2021</a:t>
            </a:fld>
            <a:endParaRPr lang="en-US"/>
          </a:p>
        </p:txBody>
      </p:sp>
      <p:sp>
        <p:nvSpPr>
          <p:cNvPr id="6" name="Footer Placeholder 5">
            <a:extLst>
              <a:ext uri="{FF2B5EF4-FFF2-40B4-BE49-F238E27FC236}">
                <a16:creationId xmlns:a16="http://schemas.microsoft.com/office/drawing/2014/main" id="{5CCC9172-B1E4-4309-AD97-A06BE164D68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973D5C-242E-4F77-B260-269B6A51AB37}"/>
              </a:ext>
            </a:extLst>
          </p:cNvPr>
          <p:cNvSpPr>
            <a:spLocks noGrp="1"/>
          </p:cNvSpPr>
          <p:nvPr>
            <p:ph type="sldNum" sz="quarter" idx="12"/>
          </p:nvPr>
        </p:nvSpPr>
        <p:spPr/>
        <p:txBody>
          <a:bodyPr/>
          <a:lstStyle/>
          <a:p>
            <a:fld id="{D9ED378C-BDC7-4F8F-8245-ED6DB3D0DE5B}" type="slidenum">
              <a:rPr lang="en-US" smtClean="0"/>
              <a:t>‹#›</a:t>
            </a:fld>
            <a:endParaRPr lang="en-US"/>
          </a:p>
        </p:txBody>
      </p:sp>
    </p:spTree>
    <p:extLst>
      <p:ext uri="{BB962C8B-B14F-4D97-AF65-F5344CB8AC3E}">
        <p14:creationId xmlns:p14="http://schemas.microsoft.com/office/powerpoint/2010/main" val="10021046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181CD1F-4906-4A96-9ABF-93B1E25AFE8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603E2D6-6394-431A-A0A1-4D7F8C812FC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0890DF-01EF-45F0-A9EA-36563C0028F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698ECB-306F-415A-8C4B-4BDFBF248E7D}" type="datetimeFigureOut">
              <a:rPr lang="en-US" smtClean="0"/>
              <a:t>8/5/2021</a:t>
            </a:fld>
            <a:endParaRPr lang="en-US"/>
          </a:p>
        </p:txBody>
      </p:sp>
      <p:sp>
        <p:nvSpPr>
          <p:cNvPr id="5" name="Footer Placeholder 4">
            <a:extLst>
              <a:ext uri="{FF2B5EF4-FFF2-40B4-BE49-F238E27FC236}">
                <a16:creationId xmlns:a16="http://schemas.microsoft.com/office/drawing/2014/main" id="{5A07B4A1-F314-4FC0-94BC-B07819F470E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9242843-5778-492C-8231-17C5D3CB071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ED378C-BDC7-4F8F-8245-ED6DB3D0DE5B}" type="slidenum">
              <a:rPr lang="en-US" smtClean="0"/>
              <a:t>‹#›</a:t>
            </a:fld>
            <a:endParaRPr lang="en-US"/>
          </a:p>
        </p:txBody>
      </p:sp>
    </p:spTree>
    <p:extLst>
      <p:ext uri="{BB962C8B-B14F-4D97-AF65-F5344CB8AC3E}">
        <p14:creationId xmlns:p14="http://schemas.microsoft.com/office/powerpoint/2010/main" val="13104530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3" Type="http://schemas.openxmlformats.org/officeDocument/2006/relationships/image" Target="../media/image2.emf"/><Relationship Id="rId7"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1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12.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2.emf"/><Relationship Id="rId7" Type="http://schemas.openxmlformats.org/officeDocument/2006/relationships/hyperlink" Target="https://public.3.basecamp.com/p/ysXafGAdK9HpgTF877nAj4Th" TargetMode="External"/><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13.xml.rels><?xml version="1.0" encoding="UTF-8" standalone="yes"?>
<Relationships xmlns="http://schemas.openxmlformats.org/package/2006/relationships"><Relationship Id="rId3" Type="http://schemas.openxmlformats.org/officeDocument/2006/relationships/image" Target="../media/image2.emf"/><Relationship Id="rId7"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1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15.xml.rels><?xml version="1.0" encoding="UTF-8" standalone="yes"?>
<Relationships xmlns="http://schemas.openxmlformats.org/package/2006/relationships"><Relationship Id="rId3" Type="http://schemas.openxmlformats.org/officeDocument/2006/relationships/image" Target="../media/image2.emf"/><Relationship Id="rId7" Type="http://schemas.openxmlformats.org/officeDocument/2006/relationships/image" Target="../media/image12.png"/><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16.xml.rels><?xml version="1.0" encoding="UTF-8" standalone="yes"?>
<Relationships xmlns="http://schemas.openxmlformats.org/package/2006/relationships"><Relationship Id="rId3" Type="http://schemas.openxmlformats.org/officeDocument/2006/relationships/image" Target="../media/image2.emf"/><Relationship Id="rId7" Type="http://schemas.openxmlformats.org/officeDocument/2006/relationships/image" Target="../media/image13.png"/><Relationship Id="rId2" Type="http://schemas.openxmlformats.org/officeDocument/2006/relationships/notesSlide" Target="../notesSlides/notesSlide15.xml"/><Relationship Id="rId1" Type="http://schemas.openxmlformats.org/officeDocument/2006/relationships/slideLayout" Target="../slideLayouts/slideLayout7.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17.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2.emf"/><Relationship Id="rId7" Type="http://schemas.openxmlformats.org/officeDocument/2006/relationships/hyperlink" Target="https://slcny.libanswers.com/faq/261758" TargetMode="External"/><Relationship Id="rId2" Type="http://schemas.openxmlformats.org/officeDocument/2006/relationships/notesSlide" Target="../notesSlides/notesSlide16.xml"/><Relationship Id="rId1" Type="http://schemas.openxmlformats.org/officeDocument/2006/relationships/slideLayout" Target="../slideLayouts/slideLayout7.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1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7.xml"/><Relationship Id="rId1" Type="http://schemas.openxmlformats.org/officeDocument/2006/relationships/slideLayout" Target="../slideLayouts/slideLayout7.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7"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7"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9.xml.rels><?xml version="1.0" encoding="UTF-8" standalone="yes"?>
<Relationships xmlns="http://schemas.openxmlformats.org/package/2006/relationships"><Relationship Id="rId3" Type="http://schemas.openxmlformats.org/officeDocument/2006/relationships/image" Target="../media/image2.emf"/><Relationship Id="rId7"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15B8DE-8652-3349-89A7-95B64FA716C0}"/>
              </a:ext>
            </a:extLst>
          </p:cNvPr>
          <p:cNvSpPr/>
          <p:nvPr/>
        </p:nvSpPr>
        <p:spPr>
          <a:xfrm>
            <a:off x="0" y="0"/>
            <a:ext cx="12192000"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E6CA505A-881F-1A4A-88CE-582A96EF6887}"/>
              </a:ext>
            </a:extLst>
          </p:cNvPr>
          <p:cNvSpPr/>
          <p:nvPr/>
        </p:nvSpPr>
        <p:spPr>
          <a:xfrm>
            <a:off x="1" y="0"/>
            <a:ext cx="4531800" cy="6858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a:extLst>
              <a:ext uri="{FF2B5EF4-FFF2-40B4-BE49-F238E27FC236}">
                <a16:creationId xmlns:a16="http://schemas.microsoft.com/office/drawing/2014/main" id="{4565C52C-6ED7-4448-95F6-8DE980BE9FCC}"/>
              </a:ext>
            </a:extLst>
          </p:cNvPr>
          <p:cNvPicPr>
            <a:picLocks noChangeAspect="1"/>
          </p:cNvPicPr>
          <p:nvPr/>
        </p:nvPicPr>
        <p:blipFill rotWithShape="1">
          <a:blip r:embed="rId2"/>
          <a:srcRect r="49274"/>
          <a:stretch/>
        </p:blipFill>
        <p:spPr>
          <a:xfrm>
            <a:off x="2702041" y="1869799"/>
            <a:ext cx="1518404" cy="1455244"/>
          </a:xfrm>
          <a:prstGeom prst="rect">
            <a:avLst/>
          </a:prstGeom>
        </p:spPr>
      </p:pic>
      <p:sp>
        <p:nvSpPr>
          <p:cNvPr id="5" name="TextBox 4">
            <a:extLst>
              <a:ext uri="{FF2B5EF4-FFF2-40B4-BE49-F238E27FC236}">
                <a16:creationId xmlns:a16="http://schemas.microsoft.com/office/drawing/2014/main" id="{ABBAAC33-E9F3-144D-929D-8B85ACD4D501}"/>
              </a:ext>
            </a:extLst>
          </p:cNvPr>
          <p:cNvSpPr txBox="1"/>
          <p:nvPr/>
        </p:nvSpPr>
        <p:spPr>
          <a:xfrm>
            <a:off x="5019675" y="1015018"/>
            <a:ext cx="7086185" cy="2123658"/>
          </a:xfrm>
          <a:prstGeom prst="rect">
            <a:avLst/>
          </a:prstGeom>
          <a:noFill/>
        </p:spPr>
        <p:txBody>
          <a:bodyPr wrap="square"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6600" dirty="0">
                <a:solidFill>
                  <a:prstClr val="white"/>
                </a:solidFill>
                <a:latin typeface="Calibri" panose="020F0502020204030204"/>
                <a:ea typeface="+mn-lt"/>
                <a:cs typeface="Calibri" panose="020F0502020204030204"/>
              </a:rPr>
              <a:t>E-Resource Summer Tune-Up</a:t>
            </a:r>
            <a:endParaRPr kumimoji="0" lang="en-US" sz="6600" b="0" i="0" u="none" strike="noStrike" kern="1200" cap="none" spc="0" normalizeH="0" baseline="0" noProof="0" dirty="0">
              <a:ln>
                <a:noFill/>
              </a:ln>
              <a:solidFill>
                <a:prstClr val="white"/>
              </a:solidFill>
              <a:effectLst/>
              <a:uLnTx/>
              <a:uFillTx/>
              <a:latin typeface="Calibri" panose="020F0502020204030204"/>
              <a:ea typeface="+mn-lt"/>
              <a:cs typeface="Calibri" panose="020F0502020204030204"/>
            </a:endParaRPr>
          </a:p>
        </p:txBody>
      </p:sp>
      <p:cxnSp>
        <p:nvCxnSpPr>
          <p:cNvPr id="14" name="Straight Connector 13">
            <a:extLst>
              <a:ext uri="{FF2B5EF4-FFF2-40B4-BE49-F238E27FC236}">
                <a16:creationId xmlns:a16="http://schemas.microsoft.com/office/drawing/2014/main" id="{48AF50B5-F939-CF44-960C-3EAE79DDFCE0}"/>
              </a:ext>
            </a:extLst>
          </p:cNvPr>
          <p:cNvCxnSpPr/>
          <p:nvPr/>
        </p:nvCxnSpPr>
        <p:spPr>
          <a:xfrm>
            <a:off x="4531801" y="-8092"/>
            <a:ext cx="0" cy="3333135"/>
          </a:xfrm>
          <a:prstGeom prst="line">
            <a:avLst/>
          </a:prstGeom>
          <a:ln w="152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A85311A9-0669-8A47-BDE2-7082927DEF72}"/>
              </a:ext>
            </a:extLst>
          </p:cNvPr>
          <p:cNvCxnSpPr/>
          <p:nvPr/>
        </p:nvCxnSpPr>
        <p:spPr>
          <a:xfrm>
            <a:off x="9602547" y="4790488"/>
            <a:ext cx="2589452" cy="0"/>
          </a:xfrm>
          <a:prstGeom prst="line">
            <a:avLst/>
          </a:prstGeom>
          <a:ln w="152400">
            <a:solidFill>
              <a:schemeClr val="bg1"/>
            </a:solidFill>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E1608256-D41E-7949-9F8B-A7E248C43ECB}"/>
              </a:ext>
            </a:extLst>
          </p:cNvPr>
          <p:cNvSpPr txBox="1"/>
          <p:nvPr/>
        </p:nvSpPr>
        <p:spPr>
          <a:xfrm>
            <a:off x="4725181" y="4605155"/>
            <a:ext cx="4785363" cy="1138773"/>
          </a:xfrm>
          <a:prstGeom prst="rect">
            <a:avLst/>
          </a:prstGeom>
          <a:noFill/>
        </p:spPr>
        <p:txBody>
          <a:bodyPr wrap="square" lIns="91440" tIns="45720" rIns="91440" bIns="45720" rtlCol="0" anchor="t">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solidFill>
                <a:effectLst/>
                <a:uLnTx/>
                <a:uFillTx/>
                <a:latin typeface="Arial"/>
                <a:ea typeface="+mn-ea"/>
                <a:cs typeface="Arial"/>
              </a:rPr>
              <a:t>August 5, 2021</a:t>
            </a:r>
            <a:endParaRPr lang="en-US" sz="2000" b="0" i="0" u="none" strike="noStrike" kern="1200" cap="none" spc="0" normalizeH="0" baseline="0" noProof="0" dirty="0">
              <a:ln>
                <a:noFill/>
              </a:ln>
              <a:solidFill>
                <a:schemeClr val="bg1"/>
              </a:solidFill>
              <a:effectLst/>
              <a:uLnTx/>
              <a:uFillTx/>
              <a:latin typeface="Arial"/>
              <a:cs typeface="Arial"/>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lang="en-US" sz="800" b="0" i="0" u="none" strike="noStrike" kern="1200" cap="none" spc="0" normalizeH="0" baseline="0" noProof="0" dirty="0">
              <a:ln>
                <a:noFill/>
              </a:ln>
              <a:solidFill>
                <a:schemeClr val="bg1"/>
              </a:solidFill>
              <a:effectLst/>
              <a:uLnTx/>
              <a:uFillTx/>
              <a:latin typeface="Arial" panose="020B0604020202020204" pitchFamily="34" charset="0"/>
              <a:cs typeface="Arial" panose="020B0604020202020204" pitchFamily="34" charset="0"/>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solidFill>
                <a:effectLst/>
                <a:uLnTx/>
                <a:uFillTx/>
                <a:latin typeface="Arial"/>
                <a:ea typeface="+mn-ea"/>
                <a:cs typeface="Arial"/>
              </a:rPr>
              <a:t>Michelle Eichelberger</a:t>
            </a:r>
          </a:p>
          <a:p>
            <a:pPr marL="0" marR="0" lvl="0" indent="0" algn="r" defTabSz="914400" rtl="0" eaLnBrk="1" fontAlgn="auto" latinLnBrk="0" hangingPunct="1">
              <a:lnSpc>
                <a:spcPct val="100000"/>
              </a:lnSpc>
              <a:spcBef>
                <a:spcPts val="0"/>
              </a:spcBef>
              <a:spcAft>
                <a:spcPts val="0"/>
              </a:spcAft>
              <a:buClrTx/>
              <a:buSzTx/>
              <a:buFontTx/>
              <a:buNone/>
              <a:tabLst/>
              <a:defRPr/>
            </a:pPr>
            <a:r>
              <a:rPr lang="en-US" sz="2000" dirty="0">
                <a:solidFill>
                  <a:schemeClr val="bg1"/>
                </a:solidFill>
                <a:latin typeface="Arial"/>
                <a:cs typeface="Arial"/>
              </a:rPr>
              <a:t>SUNY Library Services</a:t>
            </a:r>
            <a:endParaRPr lang="en-US" sz="2000" b="0" i="0" u="none" strike="noStrike" kern="1200" cap="none" spc="0" normalizeH="0" baseline="0" noProof="0" dirty="0">
              <a:ln>
                <a:noFill/>
              </a:ln>
              <a:solidFill>
                <a:schemeClr val="bg1"/>
              </a:solidFill>
              <a:effectLst/>
              <a:uLnTx/>
              <a:uFillTx/>
              <a:latin typeface="Arial"/>
              <a:cs typeface="Arial"/>
            </a:endParaRPr>
          </a:p>
        </p:txBody>
      </p:sp>
      <p:grpSp>
        <p:nvGrpSpPr>
          <p:cNvPr id="23" name="Group 22">
            <a:extLst>
              <a:ext uri="{FF2B5EF4-FFF2-40B4-BE49-F238E27FC236}">
                <a16:creationId xmlns:a16="http://schemas.microsoft.com/office/drawing/2014/main" id="{C4B75E0D-B68C-5D4B-B4E8-1477A4D4F12D}"/>
              </a:ext>
            </a:extLst>
          </p:cNvPr>
          <p:cNvGrpSpPr/>
          <p:nvPr/>
        </p:nvGrpSpPr>
        <p:grpSpPr>
          <a:xfrm>
            <a:off x="6320303" y="6041112"/>
            <a:ext cx="5548758" cy="438513"/>
            <a:chOff x="6320303" y="6041112"/>
            <a:chExt cx="5548758" cy="438513"/>
          </a:xfrm>
        </p:grpSpPr>
        <p:pic>
          <p:nvPicPr>
            <p:cNvPr id="8" name="Picture 7">
              <a:extLst>
                <a:ext uri="{FF2B5EF4-FFF2-40B4-BE49-F238E27FC236}">
                  <a16:creationId xmlns:a16="http://schemas.microsoft.com/office/drawing/2014/main" id="{73E6AAA6-94E2-F84D-B2F3-A25A1C3F94A7}"/>
                </a:ext>
              </a:extLst>
            </p:cNvPr>
            <p:cNvPicPr>
              <a:picLocks noChangeAspect="1"/>
            </p:cNvPicPr>
            <p:nvPr/>
          </p:nvPicPr>
          <p:blipFill>
            <a:blip r:embed="rId3"/>
            <a:stretch>
              <a:fillRect/>
            </a:stretch>
          </p:blipFill>
          <p:spPr>
            <a:xfrm>
              <a:off x="10024677" y="6086656"/>
              <a:ext cx="435078" cy="354589"/>
            </a:xfrm>
            <a:prstGeom prst="rect">
              <a:avLst/>
            </a:prstGeom>
          </p:spPr>
        </p:pic>
        <p:pic>
          <p:nvPicPr>
            <p:cNvPr id="9" name="Picture 8">
              <a:extLst>
                <a:ext uri="{FF2B5EF4-FFF2-40B4-BE49-F238E27FC236}">
                  <a16:creationId xmlns:a16="http://schemas.microsoft.com/office/drawing/2014/main" id="{1EC7A0F2-B015-B74A-8742-20D8D0C9A231}"/>
                </a:ext>
              </a:extLst>
            </p:cNvPr>
            <p:cNvPicPr>
              <a:picLocks noChangeAspect="1"/>
            </p:cNvPicPr>
            <p:nvPr/>
          </p:nvPicPr>
          <p:blipFill>
            <a:blip r:embed="rId4"/>
            <a:stretch>
              <a:fillRect/>
            </a:stretch>
          </p:blipFill>
          <p:spPr>
            <a:xfrm>
              <a:off x="10660050" y="6064185"/>
              <a:ext cx="413343" cy="413343"/>
            </a:xfrm>
            <a:prstGeom prst="rect">
              <a:avLst/>
            </a:prstGeom>
          </p:spPr>
        </p:pic>
        <p:sp>
          <p:nvSpPr>
            <p:cNvPr id="10" name="TextBox 9">
              <a:extLst>
                <a:ext uri="{FF2B5EF4-FFF2-40B4-BE49-F238E27FC236}">
                  <a16:creationId xmlns:a16="http://schemas.microsoft.com/office/drawing/2014/main" id="{B15D5982-80F4-314F-B88D-EDBA26AE123B}"/>
                </a:ext>
              </a:extLst>
            </p:cNvPr>
            <p:cNvSpPr txBox="1"/>
            <p:nvPr/>
          </p:nvSpPr>
          <p:spPr>
            <a:xfrm>
              <a:off x="6320303" y="6041112"/>
              <a:ext cx="2853813" cy="415498"/>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err="1">
                  <a:ln>
                    <a:noFill/>
                  </a:ln>
                  <a:solidFill>
                    <a:prstClr val="white"/>
                  </a:solidFill>
                  <a:effectLst/>
                  <a:uLnTx/>
                  <a:uFillTx/>
                  <a:latin typeface="Arial" panose="020B0604020202020204" pitchFamily="34" charset="0"/>
                  <a:ea typeface="+mn-ea"/>
                  <a:cs typeface="Arial" panose="020B0604020202020204" pitchFamily="34" charset="0"/>
                </a:rPr>
                <a:t>www.suny.edu</a:t>
              </a:r>
              <a:endParaRPr kumimoji="0" lang="en-US" sz="20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pic>
          <p:nvPicPr>
            <p:cNvPr id="16" name="Picture 15">
              <a:extLst>
                <a:ext uri="{FF2B5EF4-FFF2-40B4-BE49-F238E27FC236}">
                  <a16:creationId xmlns:a16="http://schemas.microsoft.com/office/drawing/2014/main" id="{65C1AF34-ECD5-AB44-9CC5-56A5C06840D3}"/>
                </a:ext>
              </a:extLst>
            </p:cNvPr>
            <p:cNvPicPr>
              <a:picLocks noChangeAspect="1"/>
            </p:cNvPicPr>
            <p:nvPr/>
          </p:nvPicPr>
          <p:blipFill>
            <a:blip r:embed="rId5"/>
            <a:stretch>
              <a:fillRect/>
            </a:stretch>
          </p:blipFill>
          <p:spPr>
            <a:xfrm>
              <a:off x="9367496" y="6062787"/>
              <a:ext cx="413343" cy="416838"/>
            </a:xfrm>
            <a:prstGeom prst="rect">
              <a:avLst/>
            </a:prstGeom>
          </p:spPr>
        </p:pic>
        <p:pic>
          <p:nvPicPr>
            <p:cNvPr id="22" name="Picture 21">
              <a:extLst>
                <a:ext uri="{FF2B5EF4-FFF2-40B4-BE49-F238E27FC236}">
                  <a16:creationId xmlns:a16="http://schemas.microsoft.com/office/drawing/2014/main" id="{395B42DE-6EE2-154A-975E-1B27FF79A2CF}"/>
                </a:ext>
              </a:extLst>
            </p:cNvPr>
            <p:cNvPicPr>
              <a:picLocks noChangeAspect="1"/>
            </p:cNvPicPr>
            <p:nvPr/>
          </p:nvPicPr>
          <p:blipFill>
            <a:blip r:embed="rId6"/>
            <a:stretch>
              <a:fillRect/>
            </a:stretch>
          </p:blipFill>
          <p:spPr>
            <a:xfrm>
              <a:off x="11325778" y="6072566"/>
              <a:ext cx="543283" cy="382767"/>
            </a:xfrm>
            <a:prstGeom prst="rect">
              <a:avLst/>
            </a:prstGeom>
          </p:spPr>
        </p:pic>
      </p:grpSp>
    </p:spTree>
    <p:extLst>
      <p:ext uri="{BB962C8B-B14F-4D97-AF65-F5344CB8AC3E}">
        <p14:creationId xmlns:p14="http://schemas.microsoft.com/office/powerpoint/2010/main" val="3711370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extBox 49">
            <a:extLst>
              <a:ext uri="{FF2B5EF4-FFF2-40B4-BE49-F238E27FC236}">
                <a16:creationId xmlns:a16="http://schemas.microsoft.com/office/drawing/2014/main" id="{64C46061-24B8-E94C-8F33-4A920E2D50C3}"/>
              </a:ext>
            </a:extLst>
          </p:cNvPr>
          <p:cNvSpPr txBox="1"/>
          <p:nvPr/>
        </p:nvSpPr>
        <p:spPr>
          <a:xfrm>
            <a:off x="768995" y="392277"/>
            <a:ext cx="10584560" cy="584775"/>
          </a:xfrm>
          <a:prstGeom prst="rect">
            <a:avLst/>
          </a:prstGeom>
          <a:noFill/>
        </p:spPr>
        <p:txBody>
          <a:bodyPr wrap="square"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200" b="1" dirty="0">
                <a:solidFill>
                  <a:srgbClr val="4472C4">
                    <a:lumMod val="75000"/>
                  </a:srgbClr>
                </a:solidFill>
                <a:latin typeface="Arial"/>
                <a:cs typeface="Arial"/>
              </a:rPr>
              <a:t>Recommended CDI Settings</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nvGrpSpPr>
          <p:cNvPr id="18" name="Group 17">
            <a:extLst>
              <a:ext uri="{FF2B5EF4-FFF2-40B4-BE49-F238E27FC236}">
                <a16:creationId xmlns:a16="http://schemas.microsoft.com/office/drawing/2014/main" id="{127A8E9E-F2AE-974A-90E5-41622128A223}"/>
              </a:ext>
            </a:extLst>
          </p:cNvPr>
          <p:cNvGrpSpPr/>
          <p:nvPr/>
        </p:nvGrpSpPr>
        <p:grpSpPr>
          <a:xfrm>
            <a:off x="5487971" y="6144119"/>
            <a:ext cx="6700887" cy="727432"/>
            <a:chOff x="5487971" y="6144119"/>
            <a:chExt cx="6700887" cy="727432"/>
          </a:xfrm>
        </p:grpSpPr>
        <p:sp>
          <p:nvSpPr>
            <p:cNvPr id="19" name="Freeform 18">
              <a:extLst>
                <a:ext uri="{FF2B5EF4-FFF2-40B4-BE49-F238E27FC236}">
                  <a16:creationId xmlns:a16="http://schemas.microsoft.com/office/drawing/2014/main" id="{9DE0F183-C35E-DF44-BF1A-E31C162CE61C}"/>
                </a:ext>
              </a:extLst>
            </p:cNvPr>
            <p:cNvSpPr/>
            <p:nvPr/>
          </p:nvSpPr>
          <p:spPr>
            <a:xfrm>
              <a:off x="5487971" y="6145687"/>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Freeform 19">
              <a:extLst>
                <a:ext uri="{FF2B5EF4-FFF2-40B4-BE49-F238E27FC236}">
                  <a16:creationId xmlns:a16="http://schemas.microsoft.com/office/drawing/2014/main" id="{A883742D-5118-9F46-BA71-4470DB7089B6}"/>
                </a:ext>
              </a:extLst>
            </p:cNvPr>
            <p:cNvSpPr/>
            <p:nvPr/>
          </p:nvSpPr>
          <p:spPr>
            <a:xfrm>
              <a:off x="5929460" y="6144119"/>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21" name="Group 20">
              <a:extLst>
                <a:ext uri="{FF2B5EF4-FFF2-40B4-BE49-F238E27FC236}">
                  <a16:creationId xmlns:a16="http://schemas.microsoft.com/office/drawing/2014/main" id="{F076444E-60FA-D34B-A75E-807A4B551383}"/>
                </a:ext>
              </a:extLst>
            </p:cNvPr>
            <p:cNvGrpSpPr/>
            <p:nvPr/>
          </p:nvGrpSpPr>
          <p:grpSpPr>
            <a:xfrm>
              <a:off x="6320303" y="6287602"/>
              <a:ext cx="5548758" cy="438513"/>
              <a:chOff x="6320303" y="6041112"/>
              <a:chExt cx="5548758" cy="438513"/>
            </a:xfrm>
          </p:grpSpPr>
          <p:pic>
            <p:nvPicPr>
              <p:cNvPr id="22" name="Picture 21">
                <a:extLst>
                  <a:ext uri="{FF2B5EF4-FFF2-40B4-BE49-F238E27FC236}">
                    <a16:creationId xmlns:a16="http://schemas.microsoft.com/office/drawing/2014/main" id="{98051D30-0DAC-1F4D-AE4B-8D07BC08615D}"/>
                  </a:ext>
                </a:extLst>
              </p:cNvPr>
              <p:cNvPicPr>
                <a:picLocks noChangeAspect="1"/>
              </p:cNvPicPr>
              <p:nvPr/>
            </p:nvPicPr>
            <p:blipFill>
              <a:blip r:embed="rId3"/>
              <a:stretch>
                <a:fillRect/>
              </a:stretch>
            </p:blipFill>
            <p:spPr>
              <a:xfrm>
                <a:off x="10024677" y="6086656"/>
                <a:ext cx="435078" cy="354589"/>
              </a:xfrm>
              <a:prstGeom prst="rect">
                <a:avLst/>
              </a:prstGeom>
            </p:spPr>
          </p:pic>
          <p:pic>
            <p:nvPicPr>
              <p:cNvPr id="23" name="Picture 22">
                <a:extLst>
                  <a:ext uri="{FF2B5EF4-FFF2-40B4-BE49-F238E27FC236}">
                    <a16:creationId xmlns:a16="http://schemas.microsoft.com/office/drawing/2014/main" id="{0E1E0020-E23E-D643-8F22-25CF46ABA582}"/>
                  </a:ext>
                </a:extLst>
              </p:cNvPr>
              <p:cNvPicPr>
                <a:picLocks noChangeAspect="1"/>
              </p:cNvPicPr>
              <p:nvPr/>
            </p:nvPicPr>
            <p:blipFill>
              <a:blip r:embed="rId4"/>
              <a:stretch>
                <a:fillRect/>
              </a:stretch>
            </p:blipFill>
            <p:spPr>
              <a:xfrm>
                <a:off x="10660050" y="6064185"/>
                <a:ext cx="413343" cy="413343"/>
              </a:xfrm>
              <a:prstGeom prst="rect">
                <a:avLst/>
              </a:prstGeom>
            </p:spPr>
          </p:pic>
          <p:sp>
            <p:nvSpPr>
              <p:cNvPr id="28" name="TextBox 27">
                <a:extLst>
                  <a:ext uri="{FF2B5EF4-FFF2-40B4-BE49-F238E27FC236}">
                    <a16:creationId xmlns:a16="http://schemas.microsoft.com/office/drawing/2014/main" id="{2653F868-811D-0D41-8135-D14B4BC71BFE}"/>
                  </a:ext>
                </a:extLst>
              </p:cNvPr>
              <p:cNvSpPr txBox="1"/>
              <p:nvPr/>
            </p:nvSpPr>
            <p:spPr>
              <a:xfrm>
                <a:off x="6320303" y="6041112"/>
                <a:ext cx="2853813" cy="415498"/>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err="1">
                    <a:ln>
                      <a:noFill/>
                    </a:ln>
                    <a:solidFill>
                      <a:prstClr val="white"/>
                    </a:solidFill>
                    <a:effectLst/>
                    <a:uLnTx/>
                    <a:uFillTx/>
                    <a:latin typeface="Arial" panose="020B0604020202020204" pitchFamily="34" charset="0"/>
                    <a:ea typeface="+mn-ea"/>
                    <a:cs typeface="Arial" panose="020B0604020202020204" pitchFamily="34" charset="0"/>
                  </a:rPr>
                  <a:t>www.suny.edu</a:t>
                </a:r>
                <a:endParaRPr kumimoji="0" lang="en-US" sz="20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pic>
            <p:nvPicPr>
              <p:cNvPr id="29" name="Picture 28">
                <a:extLst>
                  <a:ext uri="{FF2B5EF4-FFF2-40B4-BE49-F238E27FC236}">
                    <a16:creationId xmlns:a16="http://schemas.microsoft.com/office/drawing/2014/main" id="{24CF33DE-D3F4-3040-BF99-F4A490E90216}"/>
                  </a:ext>
                </a:extLst>
              </p:cNvPr>
              <p:cNvPicPr>
                <a:picLocks noChangeAspect="1"/>
              </p:cNvPicPr>
              <p:nvPr/>
            </p:nvPicPr>
            <p:blipFill>
              <a:blip r:embed="rId5"/>
              <a:stretch>
                <a:fillRect/>
              </a:stretch>
            </p:blipFill>
            <p:spPr>
              <a:xfrm>
                <a:off x="9367496" y="6062787"/>
                <a:ext cx="413343" cy="416838"/>
              </a:xfrm>
              <a:prstGeom prst="rect">
                <a:avLst/>
              </a:prstGeom>
            </p:spPr>
          </p:pic>
          <p:pic>
            <p:nvPicPr>
              <p:cNvPr id="30" name="Picture 29">
                <a:extLst>
                  <a:ext uri="{FF2B5EF4-FFF2-40B4-BE49-F238E27FC236}">
                    <a16:creationId xmlns:a16="http://schemas.microsoft.com/office/drawing/2014/main" id="{CD8FAB35-EA90-404E-8DD6-BC088799FC61}"/>
                  </a:ext>
                </a:extLst>
              </p:cNvPr>
              <p:cNvPicPr>
                <a:picLocks noChangeAspect="1"/>
              </p:cNvPicPr>
              <p:nvPr/>
            </p:nvPicPr>
            <p:blipFill>
              <a:blip r:embed="rId6"/>
              <a:stretch>
                <a:fillRect/>
              </a:stretch>
            </p:blipFill>
            <p:spPr>
              <a:xfrm>
                <a:off x="11325778" y="6072566"/>
                <a:ext cx="543283" cy="382767"/>
              </a:xfrm>
              <a:prstGeom prst="rect">
                <a:avLst/>
              </a:prstGeom>
            </p:spPr>
          </p:pic>
        </p:grpSp>
      </p:grpSp>
      <p:sp>
        <p:nvSpPr>
          <p:cNvPr id="24" name="Content Placeholder 2">
            <a:extLst>
              <a:ext uri="{FF2B5EF4-FFF2-40B4-BE49-F238E27FC236}">
                <a16:creationId xmlns:a16="http://schemas.microsoft.com/office/drawing/2014/main" id="{7CA1CAF9-F847-4270-A470-34AA71330847}"/>
              </a:ext>
            </a:extLst>
          </p:cNvPr>
          <p:cNvSpPr txBox="1">
            <a:spLocks/>
          </p:cNvSpPr>
          <p:nvPr/>
        </p:nvSpPr>
        <p:spPr>
          <a:xfrm>
            <a:off x="838200" y="1384133"/>
            <a:ext cx="4409661" cy="435133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none" strike="noStrike" kern="1200" cap="none" spc="0" normalizeH="0" baseline="0" noProof="0">
              <a:ln>
                <a:noFill/>
              </a:ln>
              <a:solidFill>
                <a:prstClr val="black"/>
              </a:solidFill>
              <a:effectLst/>
              <a:uLnTx/>
              <a:uFillTx/>
              <a:latin typeface="Calibri" panose="020F0502020204030204"/>
              <a:ea typeface="+mn-ea"/>
              <a:cs typeface="Calibri"/>
            </a:endParaRPr>
          </a:p>
        </p:txBody>
      </p:sp>
      <p:sp>
        <p:nvSpPr>
          <p:cNvPr id="3" name="Content Placeholder 2">
            <a:extLst>
              <a:ext uri="{FF2B5EF4-FFF2-40B4-BE49-F238E27FC236}">
                <a16:creationId xmlns:a16="http://schemas.microsoft.com/office/drawing/2014/main" id="{2AF4A749-986F-4232-857C-45CB693B6A74}"/>
              </a:ext>
            </a:extLst>
          </p:cNvPr>
          <p:cNvSpPr txBox="1">
            <a:spLocks/>
          </p:cNvSpPr>
          <p:nvPr/>
        </p:nvSpPr>
        <p:spPr>
          <a:xfrm>
            <a:off x="769961" y="1382073"/>
            <a:ext cx="4915222" cy="435133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none" strike="noStrike" kern="1200" cap="none" spc="0" normalizeH="0" baseline="0" noProof="0">
              <a:ln>
                <a:noFill/>
              </a:ln>
              <a:solidFill>
                <a:prstClr val="black"/>
              </a:solidFill>
              <a:effectLst/>
              <a:uLnTx/>
              <a:uFillTx/>
              <a:latin typeface="Calibri" panose="020F0502020204030204"/>
              <a:ea typeface="+mn-ea"/>
              <a:cs typeface="Calibri"/>
            </a:endParaRPr>
          </a:p>
        </p:txBody>
      </p:sp>
      <p:sp>
        <p:nvSpPr>
          <p:cNvPr id="15" name="Content Placeholder 2">
            <a:extLst>
              <a:ext uri="{FF2B5EF4-FFF2-40B4-BE49-F238E27FC236}">
                <a16:creationId xmlns:a16="http://schemas.microsoft.com/office/drawing/2014/main" id="{6BC1FFCF-BC45-4FFC-A0D5-617C60C38675}"/>
              </a:ext>
            </a:extLst>
          </p:cNvPr>
          <p:cNvSpPr txBox="1">
            <a:spLocks/>
          </p:cNvSpPr>
          <p:nvPr/>
        </p:nvSpPr>
        <p:spPr>
          <a:xfrm>
            <a:off x="769962" y="1382073"/>
            <a:ext cx="4020313" cy="5319750"/>
          </a:xfrm>
          <a:prstGeom prst="rect">
            <a:avLst/>
          </a:prstGeom>
        </p:spPr>
        <p:txBody>
          <a:bodyPr vert="horz" lIns="91440" tIns="45720" rIns="91440" bIns="45720" rtlCol="0" anchor="t">
            <a:normAutofit fontScale="6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Calibri"/>
              </a:rPr>
              <a:t>Best Practices:</a:t>
            </a:r>
          </a:p>
          <a:p>
            <a:pPr marL="0" indent="0">
              <a:buNone/>
              <a:defRPr/>
            </a:pPr>
            <a:r>
              <a:rPr lang="en-US" dirty="0">
                <a:solidFill>
                  <a:prstClr val="black"/>
                </a:solidFill>
                <a:latin typeface="Calibri" panose="020F0502020204030204"/>
                <a:cs typeface="Calibri"/>
              </a:rPr>
              <a:t>Aggregator &amp; Selective Journal packages:</a:t>
            </a:r>
          </a:p>
          <a:p>
            <a:pPr>
              <a:defRPr/>
            </a:pPr>
            <a:r>
              <a:rPr lang="en-US" dirty="0">
                <a:solidFill>
                  <a:prstClr val="black"/>
                </a:solidFill>
                <a:latin typeface="Calibri" panose="020F0502020204030204"/>
                <a:cs typeface="Calibri"/>
              </a:rPr>
              <a:t>CDI Search status = active</a:t>
            </a:r>
          </a:p>
          <a:p>
            <a:pPr>
              <a:defRPr/>
            </a:pPr>
            <a:r>
              <a:rPr lang="en-US" dirty="0">
                <a:solidFill>
                  <a:prstClr val="black"/>
                </a:solidFill>
                <a:latin typeface="Calibri" panose="020F0502020204030204"/>
                <a:cs typeface="Calibri"/>
              </a:rPr>
              <a:t>We subscribe to only some titles = yes</a:t>
            </a:r>
          </a:p>
          <a:p>
            <a:pPr>
              <a:defRPr/>
            </a:pPr>
            <a:r>
              <a:rPr lang="en-US" dirty="0">
                <a:solidFill>
                  <a:prstClr val="black"/>
                </a:solidFill>
                <a:latin typeface="Calibri" panose="020F0502020204030204"/>
                <a:cs typeface="Calibri"/>
              </a:rPr>
              <a:t>Do not show as Full Text = leave blank</a:t>
            </a:r>
          </a:p>
          <a:p>
            <a:pPr marL="0" indent="0">
              <a:buNone/>
              <a:defRPr/>
            </a:pPr>
            <a:r>
              <a:rPr lang="en-US" dirty="0">
                <a:solidFill>
                  <a:prstClr val="black"/>
                </a:solidFill>
                <a:latin typeface="Calibri" panose="020F0502020204030204"/>
                <a:cs typeface="Calibri"/>
              </a:rPr>
              <a:t>Aggregator eBook packages:</a:t>
            </a:r>
          </a:p>
          <a:p>
            <a:pPr>
              <a:defRPr/>
            </a:pPr>
            <a:r>
              <a:rPr lang="en-US" dirty="0">
                <a:solidFill>
                  <a:prstClr val="black"/>
                </a:solidFill>
                <a:latin typeface="Calibri" panose="020F0502020204030204"/>
                <a:cs typeface="Calibri"/>
              </a:rPr>
              <a:t>CDI Search status = Not active</a:t>
            </a:r>
          </a:p>
          <a:p>
            <a:pPr>
              <a:defRPr/>
            </a:pPr>
            <a:r>
              <a:rPr lang="en-US" dirty="0">
                <a:solidFill>
                  <a:prstClr val="black"/>
                </a:solidFill>
                <a:latin typeface="Calibri" panose="020F0502020204030204"/>
                <a:cs typeface="Calibri"/>
              </a:rPr>
              <a:t>We subscribe to only some titles = yes</a:t>
            </a:r>
          </a:p>
          <a:p>
            <a:pPr>
              <a:defRPr/>
            </a:pPr>
            <a:r>
              <a:rPr lang="en-US" dirty="0">
                <a:solidFill>
                  <a:prstClr val="black"/>
                </a:solidFill>
                <a:latin typeface="Calibri" panose="020F0502020204030204"/>
                <a:cs typeface="Calibri"/>
              </a:rPr>
              <a:t>Do not show as Full Text = your choice – check if you don’t want duplicate titles – uncheck if you chapter level indexing</a:t>
            </a:r>
          </a:p>
          <a:p>
            <a:pPr marL="0" indent="0">
              <a:buNone/>
              <a:defRPr/>
            </a:pPr>
            <a:r>
              <a:rPr lang="en-US" dirty="0">
                <a:solidFill>
                  <a:prstClr val="black"/>
                </a:solidFill>
                <a:latin typeface="Calibri" panose="020F0502020204030204"/>
                <a:cs typeface="Calibri"/>
              </a:rPr>
              <a:t>Selective eBook packages:</a:t>
            </a:r>
          </a:p>
          <a:p>
            <a:pPr>
              <a:defRPr/>
            </a:pPr>
            <a:r>
              <a:rPr lang="en-US" dirty="0">
                <a:solidFill>
                  <a:prstClr val="black"/>
                </a:solidFill>
                <a:latin typeface="Calibri" panose="020F0502020204030204"/>
                <a:cs typeface="Calibri"/>
              </a:rPr>
              <a:t>CDI Search status = Not active</a:t>
            </a:r>
          </a:p>
          <a:p>
            <a:pPr>
              <a:defRPr/>
            </a:pPr>
            <a:r>
              <a:rPr lang="en-US" dirty="0">
                <a:solidFill>
                  <a:prstClr val="black"/>
                </a:solidFill>
                <a:latin typeface="Calibri" panose="020F0502020204030204"/>
                <a:cs typeface="Calibri"/>
              </a:rPr>
              <a:t>We subscribe to only some titles = yes</a:t>
            </a:r>
          </a:p>
          <a:p>
            <a:pPr>
              <a:defRPr/>
            </a:pPr>
            <a:r>
              <a:rPr lang="en-US" dirty="0">
                <a:solidFill>
                  <a:prstClr val="black"/>
                </a:solidFill>
                <a:latin typeface="Calibri" panose="020F0502020204030204"/>
                <a:cs typeface="Calibri"/>
              </a:rPr>
              <a:t>Do not show as Full Text = check box</a:t>
            </a:r>
          </a:p>
          <a:p>
            <a:pPr marL="0" indent="0">
              <a:buNone/>
              <a:defRPr/>
            </a:pPr>
            <a:endParaRPr lang="en-US" dirty="0">
              <a:solidFill>
                <a:prstClr val="black"/>
              </a:solidFill>
              <a:latin typeface="Calibri" panose="020F0502020204030204"/>
              <a:cs typeface="Calibri"/>
            </a:endParaRPr>
          </a:p>
        </p:txBody>
      </p:sp>
      <p:pic>
        <p:nvPicPr>
          <p:cNvPr id="4" name="Picture 3" descr="gale ebooks CDI settings">
            <a:extLst>
              <a:ext uri="{FF2B5EF4-FFF2-40B4-BE49-F238E27FC236}">
                <a16:creationId xmlns:a16="http://schemas.microsoft.com/office/drawing/2014/main" id="{16FFBA5D-FB06-4388-B3F1-C5BF5579A0DD}"/>
              </a:ext>
            </a:extLst>
          </p:cNvPr>
          <p:cNvPicPr>
            <a:picLocks noChangeAspect="1"/>
          </p:cNvPicPr>
          <p:nvPr/>
        </p:nvPicPr>
        <p:blipFill>
          <a:blip r:embed="rId7"/>
          <a:stretch>
            <a:fillRect/>
          </a:stretch>
        </p:blipFill>
        <p:spPr>
          <a:xfrm>
            <a:off x="5401579" y="1809556"/>
            <a:ext cx="6640963" cy="350049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7781885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extBox 49">
            <a:extLst>
              <a:ext uri="{FF2B5EF4-FFF2-40B4-BE49-F238E27FC236}">
                <a16:creationId xmlns:a16="http://schemas.microsoft.com/office/drawing/2014/main" id="{64C46061-24B8-E94C-8F33-4A920E2D50C3}"/>
              </a:ext>
            </a:extLst>
          </p:cNvPr>
          <p:cNvSpPr txBox="1"/>
          <p:nvPr/>
        </p:nvSpPr>
        <p:spPr>
          <a:xfrm>
            <a:off x="768995" y="392277"/>
            <a:ext cx="10584560" cy="584775"/>
          </a:xfrm>
          <a:prstGeom prst="rect">
            <a:avLst/>
          </a:prstGeom>
          <a:noFill/>
        </p:spPr>
        <p:txBody>
          <a:bodyPr wrap="square"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200" b="1" dirty="0">
                <a:solidFill>
                  <a:srgbClr val="4472C4">
                    <a:lumMod val="75000"/>
                  </a:srgbClr>
                </a:solidFill>
                <a:latin typeface="Arial"/>
                <a:cs typeface="Arial"/>
              </a:rPr>
              <a:t>Tune-Up Checklist</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nvGrpSpPr>
          <p:cNvPr id="18" name="Group 17">
            <a:extLst>
              <a:ext uri="{FF2B5EF4-FFF2-40B4-BE49-F238E27FC236}">
                <a16:creationId xmlns:a16="http://schemas.microsoft.com/office/drawing/2014/main" id="{127A8E9E-F2AE-974A-90E5-41622128A223}"/>
              </a:ext>
            </a:extLst>
          </p:cNvPr>
          <p:cNvGrpSpPr/>
          <p:nvPr/>
        </p:nvGrpSpPr>
        <p:grpSpPr>
          <a:xfrm>
            <a:off x="5487971" y="6144119"/>
            <a:ext cx="6700887" cy="727432"/>
            <a:chOff x="5487971" y="6144119"/>
            <a:chExt cx="6700887" cy="727432"/>
          </a:xfrm>
        </p:grpSpPr>
        <p:sp>
          <p:nvSpPr>
            <p:cNvPr id="19" name="Freeform 18">
              <a:extLst>
                <a:ext uri="{FF2B5EF4-FFF2-40B4-BE49-F238E27FC236}">
                  <a16:creationId xmlns:a16="http://schemas.microsoft.com/office/drawing/2014/main" id="{9DE0F183-C35E-DF44-BF1A-E31C162CE61C}"/>
                </a:ext>
              </a:extLst>
            </p:cNvPr>
            <p:cNvSpPr/>
            <p:nvPr/>
          </p:nvSpPr>
          <p:spPr>
            <a:xfrm>
              <a:off x="5487971" y="6145687"/>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Freeform 19">
              <a:extLst>
                <a:ext uri="{FF2B5EF4-FFF2-40B4-BE49-F238E27FC236}">
                  <a16:creationId xmlns:a16="http://schemas.microsoft.com/office/drawing/2014/main" id="{A883742D-5118-9F46-BA71-4470DB7089B6}"/>
                </a:ext>
              </a:extLst>
            </p:cNvPr>
            <p:cNvSpPr/>
            <p:nvPr/>
          </p:nvSpPr>
          <p:spPr>
            <a:xfrm>
              <a:off x="5929460" y="6144119"/>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21" name="Group 20">
              <a:extLst>
                <a:ext uri="{FF2B5EF4-FFF2-40B4-BE49-F238E27FC236}">
                  <a16:creationId xmlns:a16="http://schemas.microsoft.com/office/drawing/2014/main" id="{F076444E-60FA-D34B-A75E-807A4B551383}"/>
                </a:ext>
              </a:extLst>
            </p:cNvPr>
            <p:cNvGrpSpPr/>
            <p:nvPr/>
          </p:nvGrpSpPr>
          <p:grpSpPr>
            <a:xfrm>
              <a:off x="6320303" y="6287602"/>
              <a:ext cx="5548758" cy="438513"/>
              <a:chOff x="6320303" y="6041112"/>
              <a:chExt cx="5548758" cy="438513"/>
            </a:xfrm>
          </p:grpSpPr>
          <p:pic>
            <p:nvPicPr>
              <p:cNvPr id="22" name="Picture 21">
                <a:extLst>
                  <a:ext uri="{FF2B5EF4-FFF2-40B4-BE49-F238E27FC236}">
                    <a16:creationId xmlns:a16="http://schemas.microsoft.com/office/drawing/2014/main" id="{98051D30-0DAC-1F4D-AE4B-8D07BC08615D}"/>
                  </a:ext>
                </a:extLst>
              </p:cNvPr>
              <p:cNvPicPr>
                <a:picLocks noChangeAspect="1"/>
              </p:cNvPicPr>
              <p:nvPr/>
            </p:nvPicPr>
            <p:blipFill>
              <a:blip r:embed="rId3"/>
              <a:stretch>
                <a:fillRect/>
              </a:stretch>
            </p:blipFill>
            <p:spPr>
              <a:xfrm>
                <a:off x="10024677" y="6086656"/>
                <a:ext cx="435078" cy="354589"/>
              </a:xfrm>
              <a:prstGeom prst="rect">
                <a:avLst/>
              </a:prstGeom>
            </p:spPr>
          </p:pic>
          <p:pic>
            <p:nvPicPr>
              <p:cNvPr id="23" name="Picture 22">
                <a:extLst>
                  <a:ext uri="{FF2B5EF4-FFF2-40B4-BE49-F238E27FC236}">
                    <a16:creationId xmlns:a16="http://schemas.microsoft.com/office/drawing/2014/main" id="{0E1E0020-E23E-D643-8F22-25CF46ABA582}"/>
                  </a:ext>
                </a:extLst>
              </p:cNvPr>
              <p:cNvPicPr>
                <a:picLocks noChangeAspect="1"/>
              </p:cNvPicPr>
              <p:nvPr/>
            </p:nvPicPr>
            <p:blipFill>
              <a:blip r:embed="rId4"/>
              <a:stretch>
                <a:fillRect/>
              </a:stretch>
            </p:blipFill>
            <p:spPr>
              <a:xfrm>
                <a:off x="10660050" y="6064185"/>
                <a:ext cx="413343" cy="413343"/>
              </a:xfrm>
              <a:prstGeom prst="rect">
                <a:avLst/>
              </a:prstGeom>
            </p:spPr>
          </p:pic>
          <p:sp>
            <p:nvSpPr>
              <p:cNvPr id="28" name="TextBox 27">
                <a:extLst>
                  <a:ext uri="{FF2B5EF4-FFF2-40B4-BE49-F238E27FC236}">
                    <a16:creationId xmlns:a16="http://schemas.microsoft.com/office/drawing/2014/main" id="{2653F868-811D-0D41-8135-D14B4BC71BFE}"/>
                  </a:ext>
                </a:extLst>
              </p:cNvPr>
              <p:cNvSpPr txBox="1"/>
              <p:nvPr/>
            </p:nvSpPr>
            <p:spPr>
              <a:xfrm>
                <a:off x="6320303" y="6041112"/>
                <a:ext cx="2853813" cy="415498"/>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err="1">
                    <a:ln>
                      <a:noFill/>
                    </a:ln>
                    <a:solidFill>
                      <a:prstClr val="white"/>
                    </a:solidFill>
                    <a:effectLst/>
                    <a:uLnTx/>
                    <a:uFillTx/>
                    <a:latin typeface="Arial" panose="020B0604020202020204" pitchFamily="34" charset="0"/>
                    <a:ea typeface="+mn-ea"/>
                    <a:cs typeface="Arial" panose="020B0604020202020204" pitchFamily="34" charset="0"/>
                  </a:rPr>
                  <a:t>www.suny.edu</a:t>
                </a:r>
                <a:endParaRPr kumimoji="0" lang="en-US" sz="20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pic>
            <p:nvPicPr>
              <p:cNvPr id="29" name="Picture 28">
                <a:extLst>
                  <a:ext uri="{FF2B5EF4-FFF2-40B4-BE49-F238E27FC236}">
                    <a16:creationId xmlns:a16="http://schemas.microsoft.com/office/drawing/2014/main" id="{24CF33DE-D3F4-3040-BF99-F4A490E90216}"/>
                  </a:ext>
                </a:extLst>
              </p:cNvPr>
              <p:cNvPicPr>
                <a:picLocks noChangeAspect="1"/>
              </p:cNvPicPr>
              <p:nvPr/>
            </p:nvPicPr>
            <p:blipFill>
              <a:blip r:embed="rId5"/>
              <a:stretch>
                <a:fillRect/>
              </a:stretch>
            </p:blipFill>
            <p:spPr>
              <a:xfrm>
                <a:off x="9367496" y="6062787"/>
                <a:ext cx="413343" cy="416838"/>
              </a:xfrm>
              <a:prstGeom prst="rect">
                <a:avLst/>
              </a:prstGeom>
            </p:spPr>
          </p:pic>
          <p:pic>
            <p:nvPicPr>
              <p:cNvPr id="30" name="Picture 29">
                <a:extLst>
                  <a:ext uri="{FF2B5EF4-FFF2-40B4-BE49-F238E27FC236}">
                    <a16:creationId xmlns:a16="http://schemas.microsoft.com/office/drawing/2014/main" id="{CD8FAB35-EA90-404E-8DD6-BC088799FC61}"/>
                  </a:ext>
                </a:extLst>
              </p:cNvPr>
              <p:cNvPicPr>
                <a:picLocks noChangeAspect="1"/>
              </p:cNvPicPr>
              <p:nvPr/>
            </p:nvPicPr>
            <p:blipFill>
              <a:blip r:embed="rId6"/>
              <a:stretch>
                <a:fillRect/>
              </a:stretch>
            </p:blipFill>
            <p:spPr>
              <a:xfrm>
                <a:off x="11325778" y="6072566"/>
                <a:ext cx="543283" cy="382767"/>
              </a:xfrm>
              <a:prstGeom prst="rect">
                <a:avLst/>
              </a:prstGeom>
            </p:spPr>
          </p:pic>
        </p:grpSp>
      </p:grpSp>
      <p:sp>
        <p:nvSpPr>
          <p:cNvPr id="24" name="Content Placeholder 2">
            <a:extLst>
              <a:ext uri="{FF2B5EF4-FFF2-40B4-BE49-F238E27FC236}">
                <a16:creationId xmlns:a16="http://schemas.microsoft.com/office/drawing/2014/main" id="{7CA1CAF9-F847-4270-A470-34AA71330847}"/>
              </a:ext>
            </a:extLst>
          </p:cNvPr>
          <p:cNvSpPr txBox="1">
            <a:spLocks/>
          </p:cNvSpPr>
          <p:nvPr/>
        </p:nvSpPr>
        <p:spPr>
          <a:xfrm>
            <a:off x="838200" y="1384133"/>
            <a:ext cx="4409661" cy="435133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none" strike="noStrike" kern="1200" cap="none" spc="0" normalizeH="0" baseline="0" noProof="0">
              <a:ln>
                <a:noFill/>
              </a:ln>
              <a:solidFill>
                <a:prstClr val="black"/>
              </a:solidFill>
              <a:effectLst/>
              <a:uLnTx/>
              <a:uFillTx/>
              <a:latin typeface="Calibri" panose="020F0502020204030204"/>
              <a:ea typeface="+mn-ea"/>
              <a:cs typeface="Calibri"/>
            </a:endParaRPr>
          </a:p>
        </p:txBody>
      </p:sp>
      <p:sp>
        <p:nvSpPr>
          <p:cNvPr id="3" name="Content Placeholder 2">
            <a:extLst>
              <a:ext uri="{FF2B5EF4-FFF2-40B4-BE49-F238E27FC236}">
                <a16:creationId xmlns:a16="http://schemas.microsoft.com/office/drawing/2014/main" id="{2AF4A749-986F-4232-857C-45CB693B6A74}"/>
              </a:ext>
            </a:extLst>
          </p:cNvPr>
          <p:cNvSpPr txBox="1">
            <a:spLocks/>
          </p:cNvSpPr>
          <p:nvPr/>
        </p:nvSpPr>
        <p:spPr>
          <a:xfrm>
            <a:off x="769961" y="1382073"/>
            <a:ext cx="4915222" cy="435133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none" strike="noStrike" kern="1200" cap="none" spc="0" normalizeH="0" baseline="0" noProof="0">
              <a:ln>
                <a:noFill/>
              </a:ln>
              <a:solidFill>
                <a:prstClr val="black"/>
              </a:solidFill>
              <a:effectLst/>
              <a:uLnTx/>
              <a:uFillTx/>
              <a:latin typeface="Calibri" panose="020F0502020204030204"/>
              <a:ea typeface="+mn-ea"/>
              <a:cs typeface="Calibri"/>
            </a:endParaRPr>
          </a:p>
        </p:txBody>
      </p:sp>
      <p:sp>
        <p:nvSpPr>
          <p:cNvPr id="15" name="Content Placeholder 2">
            <a:extLst>
              <a:ext uri="{FF2B5EF4-FFF2-40B4-BE49-F238E27FC236}">
                <a16:creationId xmlns:a16="http://schemas.microsoft.com/office/drawing/2014/main" id="{6BC1FFCF-BC45-4FFC-A0D5-617C60C38675}"/>
              </a:ext>
            </a:extLst>
          </p:cNvPr>
          <p:cNvSpPr txBox="1">
            <a:spLocks/>
          </p:cNvSpPr>
          <p:nvPr/>
        </p:nvSpPr>
        <p:spPr>
          <a:xfrm>
            <a:off x="769962" y="1382073"/>
            <a:ext cx="11219980" cy="4754735"/>
          </a:xfrm>
          <a:prstGeom prst="rect">
            <a:avLst/>
          </a:prstGeom>
        </p:spPr>
        <p:txBody>
          <a:bodyPr vert="horz" lIns="91440" tIns="45720" rIns="91440" bIns="45720" rtlCol="0" anchor="t">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defRPr/>
            </a:pPr>
            <a:r>
              <a:rPr lang="en-US" dirty="0">
                <a:solidFill>
                  <a:prstClr val="black"/>
                </a:solidFill>
                <a:latin typeface="Calibri" panose="020F0502020204030204"/>
                <a:cs typeface="Calibri"/>
              </a:rPr>
              <a:t>As you go through your list of collections, here are some things to check:</a:t>
            </a:r>
          </a:p>
          <a:p>
            <a:pPr>
              <a:defRPr/>
            </a:pPr>
            <a:r>
              <a:rPr lang="en-US" dirty="0">
                <a:solidFill>
                  <a:prstClr val="black"/>
                </a:solidFill>
                <a:latin typeface="Calibri" panose="020F0502020204030204"/>
                <a:cs typeface="Calibri"/>
              </a:rPr>
              <a:t>Compare to your current A-Z list. Do you still get this collection? And vice versa, are there things on your A-Z list that you don’t have active in Alma? There may be good reasons for this, such as the content not existing in the CZ. If you don’t get it, and don’t need it for search, fully delete it.</a:t>
            </a:r>
          </a:p>
          <a:p>
            <a:pPr>
              <a:defRPr/>
            </a:pPr>
            <a:r>
              <a:rPr lang="en-US" dirty="0">
                <a:solidFill>
                  <a:prstClr val="black"/>
                </a:solidFill>
                <a:latin typeface="Calibri" panose="020F0502020204030204"/>
                <a:cs typeface="Calibri"/>
              </a:rPr>
              <a:t>Is the correct version of the collection activated? For example, APA content is available from multiple vendors and has multiple collections in the CZ.</a:t>
            </a:r>
          </a:p>
          <a:p>
            <a:pPr>
              <a:defRPr/>
            </a:pPr>
            <a:r>
              <a:rPr lang="en-US" dirty="0">
                <a:solidFill>
                  <a:prstClr val="black"/>
                </a:solidFill>
                <a:latin typeface="Calibri" panose="020F0502020204030204"/>
                <a:cs typeface="Calibri"/>
              </a:rPr>
              <a:t>Is access to the collection working? If there are portfolios, look one up directly in Primo and test the linking. </a:t>
            </a:r>
          </a:p>
          <a:p>
            <a:pPr>
              <a:defRPr/>
            </a:pPr>
            <a:r>
              <a:rPr lang="en-US" dirty="0">
                <a:solidFill>
                  <a:prstClr val="black"/>
                </a:solidFill>
                <a:latin typeface="Calibri" panose="020F0502020204030204"/>
                <a:cs typeface="Calibri"/>
              </a:rPr>
              <a:t>If it’s a journal collection, also find an article from one of the journals (most journals have websites) and make sure that search records for the titles are showing as available and that linking is working.</a:t>
            </a:r>
          </a:p>
          <a:p>
            <a:pPr>
              <a:defRPr/>
            </a:pPr>
            <a:r>
              <a:rPr lang="en-US" dirty="0">
                <a:solidFill>
                  <a:prstClr val="black"/>
                </a:solidFill>
                <a:latin typeface="Calibri" panose="020F0502020204030204"/>
                <a:cs typeface="Calibri"/>
              </a:rPr>
              <a:t>If it’s a selective package, compare number of titles in Alma to what’s in the vendor’s admin total. E.g., if you’ve purchased 116 titles from Salem, make sure they’re all active in Alma. Exception: EBSCOhost eBooks</a:t>
            </a:r>
          </a:p>
        </p:txBody>
      </p:sp>
    </p:spTree>
    <p:extLst>
      <p:ext uri="{BB962C8B-B14F-4D97-AF65-F5344CB8AC3E}">
        <p14:creationId xmlns:p14="http://schemas.microsoft.com/office/powerpoint/2010/main" val="28029537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extBox 49">
            <a:extLst>
              <a:ext uri="{FF2B5EF4-FFF2-40B4-BE49-F238E27FC236}">
                <a16:creationId xmlns:a16="http://schemas.microsoft.com/office/drawing/2014/main" id="{64C46061-24B8-E94C-8F33-4A920E2D50C3}"/>
              </a:ext>
            </a:extLst>
          </p:cNvPr>
          <p:cNvSpPr txBox="1"/>
          <p:nvPr/>
        </p:nvSpPr>
        <p:spPr>
          <a:xfrm>
            <a:off x="748447" y="392277"/>
            <a:ext cx="10584560" cy="584775"/>
          </a:xfrm>
          <a:prstGeom prst="rect">
            <a:avLst/>
          </a:prstGeom>
          <a:noFill/>
        </p:spPr>
        <p:txBody>
          <a:bodyPr wrap="square"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200" b="1" dirty="0">
                <a:solidFill>
                  <a:srgbClr val="4472C4">
                    <a:lumMod val="75000"/>
                  </a:srgbClr>
                </a:solidFill>
                <a:latin typeface="Arial"/>
                <a:cs typeface="Arial"/>
              </a:rPr>
              <a:t>High Level Troubleshooting</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nvGrpSpPr>
          <p:cNvPr id="18" name="Group 17">
            <a:extLst>
              <a:ext uri="{FF2B5EF4-FFF2-40B4-BE49-F238E27FC236}">
                <a16:creationId xmlns:a16="http://schemas.microsoft.com/office/drawing/2014/main" id="{127A8E9E-F2AE-974A-90E5-41622128A223}"/>
              </a:ext>
            </a:extLst>
          </p:cNvPr>
          <p:cNvGrpSpPr/>
          <p:nvPr/>
        </p:nvGrpSpPr>
        <p:grpSpPr>
          <a:xfrm>
            <a:off x="5487971" y="6144119"/>
            <a:ext cx="6700887" cy="727432"/>
            <a:chOff x="5487971" y="6144119"/>
            <a:chExt cx="6700887" cy="727432"/>
          </a:xfrm>
        </p:grpSpPr>
        <p:sp>
          <p:nvSpPr>
            <p:cNvPr id="19" name="Freeform 18">
              <a:extLst>
                <a:ext uri="{FF2B5EF4-FFF2-40B4-BE49-F238E27FC236}">
                  <a16:creationId xmlns:a16="http://schemas.microsoft.com/office/drawing/2014/main" id="{9DE0F183-C35E-DF44-BF1A-E31C162CE61C}"/>
                </a:ext>
              </a:extLst>
            </p:cNvPr>
            <p:cNvSpPr/>
            <p:nvPr/>
          </p:nvSpPr>
          <p:spPr>
            <a:xfrm>
              <a:off x="5487971" y="6145687"/>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Freeform 19">
              <a:extLst>
                <a:ext uri="{FF2B5EF4-FFF2-40B4-BE49-F238E27FC236}">
                  <a16:creationId xmlns:a16="http://schemas.microsoft.com/office/drawing/2014/main" id="{A883742D-5118-9F46-BA71-4470DB7089B6}"/>
                </a:ext>
              </a:extLst>
            </p:cNvPr>
            <p:cNvSpPr/>
            <p:nvPr/>
          </p:nvSpPr>
          <p:spPr>
            <a:xfrm>
              <a:off x="5929460" y="6144119"/>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21" name="Group 20">
              <a:extLst>
                <a:ext uri="{FF2B5EF4-FFF2-40B4-BE49-F238E27FC236}">
                  <a16:creationId xmlns:a16="http://schemas.microsoft.com/office/drawing/2014/main" id="{F076444E-60FA-D34B-A75E-807A4B551383}"/>
                </a:ext>
              </a:extLst>
            </p:cNvPr>
            <p:cNvGrpSpPr/>
            <p:nvPr/>
          </p:nvGrpSpPr>
          <p:grpSpPr>
            <a:xfrm>
              <a:off x="6320303" y="6287602"/>
              <a:ext cx="5548758" cy="438513"/>
              <a:chOff x="6320303" y="6041112"/>
              <a:chExt cx="5548758" cy="438513"/>
            </a:xfrm>
          </p:grpSpPr>
          <p:pic>
            <p:nvPicPr>
              <p:cNvPr id="22" name="Picture 21">
                <a:extLst>
                  <a:ext uri="{FF2B5EF4-FFF2-40B4-BE49-F238E27FC236}">
                    <a16:creationId xmlns:a16="http://schemas.microsoft.com/office/drawing/2014/main" id="{98051D30-0DAC-1F4D-AE4B-8D07BC08615D}"/>
                  </a:ext>
                </a:extLst>
              </p:cNvPr>
              <p:cNvPicPr>
                <a:picLocks noChangeAspect="1"/>
              </p:cNvPicPr>
              <p:nvPr/>
            </p:nvPicPr>
            <p:blipFill>
              <a:blip r:embed="rId3"/>
              <a:stretch>
                <a:fillRect/>
              </a:stretch>
            </p:blipFill>
            <p:spPr>
              <a:xfrm>
                <a:off x="10024677" y="6086656"/>
                <a:ext cx="435078" cy="354589"/>
              </a:xfrm>
              <a:prstGeom prst="rect">
                <a:avLst/>
              </a:prstGeom>
            </p:spPr>
          </p:pic>
          <p:pic>
            <p:nvPicPr>
              <p:cNvPr id="23" name="Picture 22">
                <a:extLst>
                  <a:ext uri="{FF2B5EF4-FFF2-40B4-BE49-F238E27FC236}">
                    <a16:creationId xmlns:a16="http://schemas.microsoft.com/office/drawing/2014/main" id="{0E1E0020-E23E-D643-8F22-25CF46ABA582}"/>
                  </a:ext>
                </a:extLst>
              </p:cNvPr>
              <p:cNvPicPr>
                <a:picLocks noChangeAspect="1"/>
              </p:cNvPicPr>
              <p:nvPr/>
            </p:nvPicPr>
            <p:blipFill>
              <a:blip r:embed="rId4"/>
              <a:stretch>
                <a:fillRect/>
              </a:stretch>
            </p:blipFill>
            <p:spPr>
              <a:xfrm>
                <a:off x="10660050" y="6064185"/>
                <a:ext cx="413343" cy="413343"/>
              </a:xfrm>
              <a:prstGeom prst="rect">
                <a:avLst/>
              </a:prstGeom>
            </p:spPr>
          </p:pic>
          <p:sp>
            <p:nvSpPr>
              <p:cNvPr id="28" name="TextBox 27">
                <a:extLst>
                  <a:ext uri="{FF2B5EF4-FFF2-40B4-BE49-F238E27FC236}">
                    <a16:creationId xmlns:a16="http://schemas.microsoft.com/office/drawing/2014/main" id="{2653F868-811D-0D41-8135-D14B4BC71BFE}"/>
                  </a:ext>
                </a:extLst>
              </p:cNvPr>
              <p:cNvSpPr txBox="1"/>
              <p:nvPr/>
            </p:nvSpPr>
            <p:spPr>
              <a:xfrm>
                <a:off x="6320303" y="6041112"/>
                <a:ext cx="2853813" cy="415498"/>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err="1">
                    <a:ln>
                      <a:noFill/>
                    </a:ln>
                    <a:solidFill>
                      <a:prstClr val="white"/>
                    </a:solidFill>
                    <a:effectLst/>
                    <a:uLnTx/>
                    <a:uFillTx/>
                    <a:latin typeface="Arial" panose="020B0604020202020204" pitchFamily="34" charset="0"/>
                    <a:ea typeface="+mn-ea"/>
                    <a:cs typeface="Arial" panose="020B0604020202020204" pitchFamily="34" charset="0"/>
                  </a:rPr>
                  <a:t>www.suny.edu</a:t>
                </a:r>
                <a:endParaRPr kumimoji="0" lang="en-US" sz="20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pic>
            <p:nvPicPr>
              <p:cNvPr id="29" name="Picture 28">
                <a:extLst>
                  <a:ext uri="{FF2B5EF4-FFF2-40B4-BE49-F238E27FC236}">
                    <a16:creationId xmlns:a16="http://schemas.microsoft.com/office/drawing/2014/main" id="{24CF33DE-D3F4-3040-BF99-F4A490E90216}"/>
                  </a:ext>
                </a:extLst>
              </p:cNvPr>
              <p:cNvPicPr>
                <a:picLocks noChangeAspect="1"/>
              </p:cNvPicPr>
              <p:nvPr/>
            </p:nvPicPr>
            <p:blipFill>
              <a:blip r:embed="rId5"/>
              <a:stretch>
                <a:fillRect/>
              </a:stretch>
            </p:blipFill>
            <p:spPr>
              <a:xfrm>
                <a:off x="9367496" y="6062787"/>
                <a:ext cx="413343" cy="416838"/>
              </a:xfrm>
              <a:prstGeom prst="rect">
                <a:avLst/>
              </a:prstGeom>
            </p:spPr>
          </p:pic>
          <p:pic>
            <p:nvPicPr>
              <p:cNvPr id="30" name="Picture 29">
                <a:extLst>
                  <a:ext uri="{FF2B5EF4-FFF2-40B4-BE49-F238E27FC236}">
                    <a16:creationId xmlns:a16="http://schemas.microsoft.com/office/drawing/2014/main" id="{CD8FAB35-EA90-404E-8DD6-BC088799FC61}"/>
                  </a:ext>
                </a:extLst>
              </p:cNvPr>
              <p:cNvPicPr>
                <a:picLocks noChangeAspect="1"/>
              </p:cNvPicPr>
              <p:nvPr/>
            </p:nvPicPr>
            <p:blipFill>
              <a:blip r:embed="rId6"/>
              <a:stretch>
                <a:fillRect/>
              </a:stretch>
            </p:blipFill>
            <p:spPr>
              <a:xfrm>
                <a:off x="11325778" y="6072566"/>
                <a:ext cx="543283" cy="382767"/>
              </a:xfrm>
              <a:prstGeom prst="rect">
                <a:avLst/>
              </a:prstGeom>
            </p:spPr>
          </p:pic>
        </p:grpSp>
      </p:grpSp>
      <p:sp>
        <p:nvSpPr>
          <p:cNvPr id="3" name="Content Placeholder 2">
            <a:extLst>
              <a:ext uri="{FF2B5EF4-FFF2-40B4-BE49-F238E27FC236}">
                <a16:creationId xmlns:a16="http://schemas.microsoft.com/office/drawing/2014/main" id="{2AF4A749-986F-4232-857C-45CB693B6A74}"/>
              </a:ext>
            </a:extLst>
          </p:cNvPr>
          <p:cNvSpPr txBox="1">
            <a:spLocks/>
          </p:cNvSpPr>
          <p:nvPr/>
        </p:nvSpPr>
        <p:spPr>
          <a:xfrm>
            <a:off x="769961" y="1382073"/>
            <a:ext cx="4915222" cy="435133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none" strike="noStrike" kern="1200" cap="none" spc="0" normalizeH="0" baseline="0" noProof="0">
              <a:ln>
                <a:noFill/>
              </a:ln>
              <a:solidFill>
                <a:prstClr val="black"/>
              </a:solidFill>
              <a:effectLst/>
              <a:uLnTx/>
              <a:uFillTx/>
              <a:latin typeface="Calibri" panose="020F0502020204030204"/>
              <a:ea typeface="+mn-ea"/>
              <a:cs typeface="Calibri"/>
            </a:endParaRPr>
          </a:p>
        </p:txBody>
      </p:sp>
      <p:sp>
        <p:nvSpPr>
          <p:cNvPr id="15" name="Content Placeholder 2">
            <a:extLst>
              <a:ext uri="{FF2B5EF4-FFF2-40B4-BE49-F238E27FC236}">
                <a16:creationId xmlns:a16="http://schemas.microsoft.com/office/drawing/2014/main" id="{6BC1FFCF-BC45-4FFC-A0D5-617C60C38675}"/>
              </a:ext>
            </a:extLst>
          </p:cNvPr>
          <p:cNvSpPr txBox="1">
            <a:spLocks/>
          </p:cNvSpPr>
          <p:nvPr/>
        </p:nvSpPr>
        <p:spPr>
          <a:xfrm>
            <a:off x="769962" y="1382073"/>
            <a:ext cx="3473265" cy="4754735"/>
          </a:xfrm>
          <a:prstGeom prst="rect">
            <a:avLst/>
          </a:prstGeom>
        </p:spPr>
        <p:txBody>
          <a:bodyPr vert="horz" lIns="91440" tIns="45720" rIns="91440" bIns="45720" rtlCol="0" anchor="t">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defRPr/>
            </a:pPr>
            <a:r>
              <a:rPr lang="en-US" dirty="0">
                <a:solidFill>
                  <a:prstClr val="black"/>
                </a:solidFill>
                <a:latin typeface="Calibri" panose="020F0502020204030204"/>
                <a:cs typeface="Calibri"/>
              </a:rPr>
              <a:t>Biggest cause for linking failure is lack of proxy or linking parameters – located in Edit Service, Linking tab.</a:t>
            </a:r>
          </a:p>
          <a:p>
            <a:pPr marL="0" indent="0">
              <a:buNone/>
              <a:defRPr/>
            </a:pPr>
            <a:r>
              <a:rPr lang="en-US" dirty="0">
                <a:solidFill>
                  <a:prstClr val="black"/>
                </a:solidFill>
                <a:latin typeface="Calibri" panose="020F0502020204030204"/>
                <a:cs typeface="Calibri"/>
              </a:rPr>
              <a:t>Also check your proxy stanzas.</a:t>
            </a:r>
          </a:p>
          <a:p>
            <a:pPr marL="0" indent="0">
              <a:buNone/>
              <a:defRPr/>
            </a:pPr>
            <a:endParaRPr lang="en-US" dirty="0">
              <a:solidFill>
                <a:prstClr val="black"/>
              </a:solidFill>
              <a:latin typeface="Calibri" panose="020F0502020204030204"/>
              <a:cs typeface="Calibri"/>
            </a:endParaRPr>
          </a:p>
          <a:p>
            <a:pPr marL="0" indent="0">
              <a:buNone/>
              <a:defRPr/>
            </a:pPr>
            <a:r>
              <a:rPr lang="en-US" b="0" i="0" u="none" strike="noStrike" dirty="0">
                <a:solidFill>
                  <a:srgbClr val="2954D1"/>
                </a:solidFill>
                <a:effectLst/>
                <a:latin typeface="Arial" panose="020B0604020202020204" pitchFamily="34" charset="0"/>
                <a:hlinkClick r:id="rId7"/>
              </a:rPr>
              <a:t>E-Resources Troubleshooting and Ticket Best Practices</a:t>
            </a:r>
            <a:endParaRPr lang="en-US" dirty="0">
              <a:solidFill>
                <a:prstClr val="black"/>
              </a:solidFill>
              <a:latin typeface="Calibri" panose="020F0502020204030204"/>
              <a:cs typeface="Calibri"/>
            </a:endParaRPr>
          </a:p>
        </p:txBody>
      </p:sp>
      <p:pic>
        <p:nvPicPr>
          <p:cNvPr id="16" name="Picture 10" descr="proxy and parameter settings">
            <a:extLst>
              <a:ext uri="{FF2B5EF4-FFF2-40B4-BE49-F238E27FC236}">
                <a16:creationId xmlns:a16="http://schemas.microsoft.com/office/drawing/2014/main" id="{40F2435B-8518-404D-B10C-CAFE9B1A6B9D}"/>
              </a:ext>
            </a:extLst>
          </p:cNvPr>
          <p:cNvPicPr>
            <a:picLocks noChangeAspect="1"/>
          </p:cNvPicPr>
          <p:nvPr/>
        </p:nvPicPr>
        <p:blipFill>
          <a:blip r:embed="rId8"/>
          <a:stretch>
            <a:fillRect/>
          </a:stretch>
        </p:blipFill>
        <p:spPr>
          <a:xfrm>
            <a:off x="5107271" y="1705594"/>
            <a:ext cx="6876961" cy="356457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4141820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extBox 49">
            <a:extLst>
              <a:ext uri="{FF2B5EF4-FFF2-40B4-BE49-F238E27FC236}">
                <a16:creationId xmlns:a16="http://schemas.microsoft.com/office/drawing/2014/main" id="{64C46061-24B8-E94C-8F33-4A920E2D50C3}"/>
              </a:ext>
            </a:extLst>
          </p:cNvPr>
          <p:cNvSpPr txBox="1"/>
          <p:nvPr/>
        </p:nvSpPr>
        <p:spPr>
          <a:xfrm>
            <a:off x="768995" y="392277"/>
            <a:ext cx="10584560" cy="584775"/>
          </a:xfrm>
          <a:prstGeom prst="rect">
            <a:avLst/>
          </a:prstGeom>
          <a:noFill/>
        </p:spPr>
        <p:txBody>
          <a:bodyPr wrap="square"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200" b="1" dirty="0">
                <a:solidFill>
                  <a:srgbClr val="4472C4">
                    <a:lumMod val="75000"/>
                  </a:srgbClr>
                </a:solidFill>
                <a:latin typeface="Arial"/>
                <a:cs typeface="Arial"/>
              </a:rPr>
              <a:t>Deleting vs. Deactivating</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nvGrpSpPr>
          <p:cNvPr id="18" name="Group 17">
            <a:extLst>
              <a:ext uri="{FF2B5EF4-FFF2-40B4-BE49-F238E27FC236}">
                <a16:creationId xmlns:a16="http://schemas.microsoft.com/office/drawing/2014/main" id="{127A8E9E-F2AE-974A-90E5-41622128A223}"/>
              </a:ext>
            </a:extLst>
          </p:cNvPr>
          <p:cNvGrpSpPr/>
          <p:nvPr/>
        </p:nvGrpSpPr>
        <p:grpSpPr>
          <a:xfrm>
            <a:off x="5487971" y="6144119"/>
            <a:ext cx="6700887" cy="727432"/>
            <a:chOff x="5487971" y="6144119"/>
            <a:chExt cx="6700887" cy="727432"/>
          </a:xfrm>
        </p:grpSpPr>
        <p:sp>
          <p:nvSpPr>
            <p:cNvPr id="19" name="Freeform 18">
              <a:extLst>
                <a:ext uri="{FF2B5EF4-FFF2-40B4-BE49-F238E27FC236}">
                  <a16:creationId xmlns:a16="http://schemas.microsoft.com/office/drawing/2014/main" id="{9DE0F183-C35E-DF44-BF1A-E31C162CE61C}"/>
                </a:ext>
              </a:extLst>
            </p:cNvPr>
            <p:cNvSpPr/>
            <p:nvPr/>
          </p:nvSpPr>
          <p:spPr>
            <a:xfrm>
              <a:off x="5487971" y="6145687"/>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Freeform 19">
              <a:extLst>
                <a:ext uri="{FF2B5EF4-FFF2-40B4-BE49-F238E27FC236}">
                  <a16:creationId xmlns:a16="http://schemas.microsoft.com/office/drawing/2014/main" id="{A883742D-5118-9F46-BA71-4470DB7089B6}"/>
                </a:ext>
              </a:extLst>
            </p:cNvPr>
            <p:cNvSpPr/>
            <p:nvPr/>
          </p:nvSpPr>
          <p:spPr>
            <a:xfrm>
              <a:off x="5929460" y="6144119"/>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21" name="Group 20">
              <a:extLst>
                <a:ext uri="{FF2B5EF4-FFF2-40B4-BE49-F238E27FC236}">
                  <a16:creationId xmlns:a16="http://schemas.microsoft.com/office/drawing/2014/main" id="{F076444E-60FA-D34B-A75E-807A4B551383}"/>
                </a:ext>
              </a:extLst>
            </p:cNvPr>
            <p:cNvGrpSpPr/>
            <p:nvPr/>
          </p:nvGrpSpPr>
          <p:grpSpPr>
            <a:xfrm>
              <a:off x="6320303" y="6287602"/>
              <a:ext cx="5548758" cy="438513"/>
              <a:chOff x="6320303" y="6041112"/>
              <a:chExt cx="5548758" cy="438513"/>
            </a:xfrm>
          </p:grpSpPr>
          <p:pic>
            <p:nvPicPr>
              <p:cNvPr id="22" name="Picture 21">
                <a:extLst>
                  <a:ext uri="{FF2B5EF4-FFF2-40B4-BE49-F238E27FC236}">
                    <a16:creationId xmlns:a16="http://schemas.microsoft.com/office/drawing/2014/main" id="{98051D30-0DAC-1F4D-AE4B-8D07BC08615D}"/>
                  </a:ext>
                </a:extLst>
              </p:cNvPr>
              <p:cNvPicPr>
                <a:picLocks noChangeAspect="1"/>
              </p:cNvPicPr>
              <p:nvPr/>
            </p:nvPicPr>
            <p:blipFill>
              <a:blip r:embed="rId3"/>
              <a:stretch>
                <a:fillRect/>
              </a:stretch>
            </p:blipFill>
            <p:spPr>
              <a:xfrm>
                <a:off x="10024677" y="6086656"/>
                <a:ext cx="435078" cy="354589"/>
              </a:xfrm>
              <a:prstGeom prst="rect">
                <a:avLst/>
              </a:prstGeom>
            </p:spPr>
          </p:pic>
          <p:pic>
            <p:nvPicPr>
              <p:cNvPr id="23" name="Picture 22">
                <a:extLst>
                  <a:ext uri="{FF2B5EF4-FFF2-40B4-BE49-F238E27FC236}">
                    <a16:creationId xmlns:a16="http://schemas.microsoft.com/office/drawing/2014/main" id="{0E1E0020-E23E-D643-8F22-25CF46ABA582}"/>
                  </a:ext>
                </a:extLst>
              </p:cNvPr>
              <p:cNvPicPr>
                <a:picLocks noChangeAspect="1"/>
              </p:cNvPicPr>
              <p:nvPr/>
            </p:nvPicPr>
            <p:blipFill>
              <a:blip r:embed="rId4"/>
              <a:stretch>
                <a:fillRect/>
              </a:stretch>
            </p:blipFill>
            <p:spPr>
              <a:xfrm>
                <a:off x="10660050" y="6064185"/>
                <a:ext cx="413343" cy="413343"/>
              </a:xfrm>
              <a:prstGeom prst="rect">
                <a:avLst/>
              </a:prstGeom>
            </p:spPr>
          </p:pic>
          <p:sp>
            <p:nvSpPr>
              <p:cNvPr id="28" name="TextBox 27">
                <a:extLst>
                  <a:ext uri="{FF2B5EF4-FFF2-40B4-BE49-F238E27FC236}">
                    <a16:creationId xmlns:a16="http://schemas.microsoft.com/office/drawing/2014/main" id="{2653F868-811D-0D41-8135-D14B4BC71BFE}"/>
                  </a:ext>
                </a:extLst>
              </p:cNvPr>
              <p:cNvSpPr txBox="1"/>
              <p:nvPr/>
            </p:nvSpPr>
            <p:spPr>
              <a:xfrm>
                <a:off x="6320303" y="6041112"/>
                <a:ext cx="2853813" cy="415498"/>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err="1">
                    <a:ln>
                      <a:noFill/>
                    </a:ln>
                    <a:solidFill>
                      <a:prstClr val="white"/>
                    </a:solidFill>
                    <a:effectLst/>
                    <a:uLnTx/>
                    <a:uFillTx/>
                    <a:latin typeface="Arial" panose="020B0604020202020204" pitchFamily="34" charset="0"/>
                    <a:ea typeface="+mn-ea"/>
                    <a:cs typeface="Arial" panose="020B0604020202020204" pitchFamily="34" charset="0"/>
                  </a:rPr>
                  <a:t>www.suny.edu</a:t>
                </a:r>
                <a:endParaRPr kumimoji="0" lang="en-US" sz="20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pic>
            <p:nvPicPr>
              <p:cNvPr id="29" name="Picture 28">
                <a:extLst>
                  <a:ext uri="{FF2B5EF4-FFF2-40B4-BE49-F238E27FC236}">
                    <a16:creationId xmlns:a16="http://schemas.microsoft.com/office/drawing/2014/main" id="{24CF33DE-D3F4-3040-BF99-F4A490E90216}"/>
                  </a:ext>
                </a:extLst>
              </p:cNvPr>
              <p:cNvPicPr>
                <a:picLocks noChangeAspect="1"/>
              </p:cNvPicPr>
              <p:nvPr/>
            </p:nvPicPr>
            <p:blipFill>
              <a:blip r:embed="rId5"/>
              <a:stretch>
                <a:fillRect/>
              </a:stretch>
            </p:blipFill>
            <p:spPr>
              <a:xfrm>
                <a:off x="9367496" y="6062787"/>
                <a:ext cx="413343" cy="416838"/>
              </a:xfrm>
              <a:prstGeom prst="rect">
                <a:avLst/>
              </a:prstGeom>
            </p:spPr>
          </p:pic>
          <p:pic>
            <p:nvPicPr>
              <p:cNvPr id="30" name="Picture 29">
                <a:extLst>
                  <a:ext uri="{FF2B5EF4-FFF2-40B4-BE49-F238E27FC236}">
                    <a16:creationId xmlns:a16="http://schemas.microsoft.com/office/drawing/2014/main" id="{CD8FAB35-EA90-404E-8DD6-BC088799FC61}"/>
                  </a:ext>
                </a:extLst>
              </p:cNvPr>
              <p:cNvPicPr>
                <a:picLocks noChangeAspect="1"/>
              </p:cNvPicPr>
              <p:nvPr/>
            </p:nvPicPr>
            <p:blipFill>
              <a:blip r:embed="rId6"/>
              <a:stretch>
                <a:fillRect/>
              </a:stretch>
            </p:blipFill>
            <p:spPr>
              <a:xfrm>
                <a:off x="11325778" y="6072566"/>
                <a:ext cx="543283" cy="382767"/>
              </a:xfrm>
              <a:prstGeom prst="rect">
                <a:avLst/>
              </a:prstGeom>
            </p:spPr>
          </p:pic>
        </p:grpSp>
      </p:grpSp>
      <p:sp>
        <p:nvSpPr>
          <p:cNvPr id="24" name="Content Placeholder 2">
            <a:extLst>
              <a:ext uri="{FF2B5EF4-FFF2-40B4-BE49-F238E27FC236}">
                <a16:creationId xmlns:a16="http://schemas.microsoft.com/office/drawing/2014/main" id="{7CA1CAF9-F847-4270-A470-34AA71330847}"/>
              </a:ext>
            </a:extLst>
          </p:cNvPr>
          <p:cNvSpPr txBox="1">
            <a:spLocks/>
          </p:cNvSpPr>
          <p:nvPr/>
        </p:nvSpPr>
        <p:spPr>
          <a:xfrm>
            <a:off x="838200" y="1384133"/>
            <a:ext cx="4409661" cy="435133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none" strike="noStrike" kern="1200" cap="none" spc="0" normalizeH="0" baseline="0" noProof="0">
              <a:ln>
                <a:noFill/>
              </a:ln>
              <a:solidFill>
                <a:prstClr val="black"/>
              </a:solidFill>
              <a:effectLst/>
              <a:uLnTx/>
              <a:uFillTx/>
              <a:latin typeface="Calibri" panose="020F0502020204030204"/>
              <a:ea typeface="+mn-ea"/>
              <a:cs typeface="Calibri"/>
            </a:endParaRPr>
          </a:p>
        </p:txBody>
      </p:sp>
      <p:sp>
        <p:nvSpPr>
          <p:cNvPr id="3" name="Content Placeholder 2">
            <a:extLst>
              <a:ext uri="{FF2B5EF4-FFF2-40B4-BE49-F238E27FC236}">
                <a16:creationId xmlns:a16="http://schemas.microsoft.com/office/drawing/2014/main" id="{2AF4A749-986F-4232-857C-45CB693B6A74}"/>
              </a:ext>
            </a:extLst>
          </p:cNvPr>
          <p:cNvSpPr txBox="1">
            <a:spLocks/>
          </p:cNvSpPr>
          <p:nvPr/>
        </p:nvSpPr>
        <p:spPr>
          <a:xfrm>
            <a:off x="769961" y="1382073"/>
            <a:ext cx="4915222" cy="435133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none" strike="noStrike" kern="1200" cap="none" spc="0" normalizeH="0" baseline="0" noProof="0">
              <a:ln>
                <a:noFill/>
              </a:ln>
              <a:solidFill>
                <a:prstClr val="black"/>
              </a:solidFill>
              <a:effectLst/>
              <a:uLnTx/>
              <a:uFillTx/>
              <a:latin typeface="Calibri" panose="020F0502020204030204"/>
              <a:ea typeface="+mn-ea"/>
              <a:cs typeface="Calibri"/>
            </a:endParaRPr>
          </a:p>
        </p:txBody>
      </p:sp>
      <p:sp>
        <p:nvSpPr>
          <p:cNvPr id="15" name="Content Placeholder 2">
            <a:extLst>
              <a:ext uri="{FF2B5EF4-FFF2-40B4-BE49-F238E27FC236}">
                <a16:creationId xmlns:a16="http://schemas.microsoft.com/office/drawing/2014/main" id="{6BC1FFCF-BC45-4FFC-A0D5-617C60C38675}"/>
              </a:ext>
            </a:extLst>
          </p:cNvPr>
          <p:cNvSpPr txBox="1">
            <a:spLocks/>
          </p:cNvSpPr>
          <p:nvPr/>
        </p:nvSpPr>
        <p:spPr>
          <a:xfrm>
            <a:off x="769963" y="1382073"/>
            <a:ext cx="10778190" cy="2428330"/>
          </a:xfrm>
          <a:prstGeom prst="rect">
            <a:avLst/>
          </a:prstGeom>
        </p:spPr>
        <p:txBody>
          <a:bodyPr vert="horz" lIns="91440" tIns="45720" rIns="91440" bIns="45720" rtlCol="0" anchor="t">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defRPr/>
            </a:pPr>
            <a:r>
              <a:rPr lang="en-US" dirty="0">
                <a:solidFill>
                  <a:prstClr val="black"/>
                </a:solidFill>
                <a:latin typeface="Calibri" panose="020F0502020204030204"/>
                <a:cs typeface="Calibri"/>
              </a:rPr>
              <a:t>Deleting is preferable to deactivating:</a:t>
            </a:r>
          </a:p>
          <a:p>
            <a:pPr>
              <a:defRPr/>
            </a:pPr>
            <a:r>
              <a:rPr lang="en-US" dirty="0">
                <a:solidFill>
                  <a:prstClr val="black"/>
                </a:solidFill>
                <a:latin typeface="Calibri" panose="020F0502020204030204"/>
                <a:cs typeface="Calibri"/>
              </a:rPr>
              <a:t>Information about the collection, portfolios, etc. will be stored in analytics if you need it for the future</a:t>
            </a:r>
          </a:p>
          <a:p>
            <a:pPr>
              <a:defRPr/>
            </a:pPr>
            <a:r>
              <a:rPr lang="en-US" dirty="0">
                <a:solidFill>
                  <a:prstClr val="black"/>
                </a:solidFill>
                <a:latin typeface="Calibri" panose="020F0502020204030204"/>
                <a:cs typeface="Calibri"/>
              </a:rPr>
              <a:t>If you deactivate a portfolio for a title that’s still available in another collection, the deactivated portfolio can stop the good record from publishing to Primo</a:t>
            </a:r>
          </a:p>
          <a:p>
            <a:pPr>
              <a:defRPr/>
            </a:pPr>
            <a:r>
              <a:rPr lang="en-US" dirty="0">
                <a:solidFill>
                  <a:prstClr val="black"/>
                </a:solidFill>
                <a:latin typeface="Calibri" panose="020F0502020204030204"/>
                <a:cs typeface="Calibri"/>
              </a:rPr>
              <a:t>If you accidentally delete something, it’s easy to reactivate it</a:t>
            </a:r>
          </a:p>
          <a:p>
            <a:pPr>
              <a:defRPr/>
            </a:pPr>
            <a:r>
              <a:rPr lang="en-US" dirty="0">
                <a:solidFill>
                  <a:prstClr val="black"/>
                </a:solidFill>
                <a:latin typeface="Calibri" panose="020F0502020204030204"/>
                <a:cs typeface="Calibri"/>
              </a:rPr>
              <a:t>It’s tidier to delete, and makes your content easier to track and manage</a:t>
            </a:r>
          </a:p>
        </p:txBody>
      </p:sp>
      <p:pic>
        <p:nvPicPr>
          <p:cNvPr id="4" name="Picture 3">
            <a:extLst>
              <a:ext uri="{FF2B5EF4-FFF2-40B4-BE49-F238E27FC236}">
                <a16:creationId xmlns:a16="http://schemas.microsoft.com/office/drawing/2014/main" id="{4620A0FD-0765-4303-B8A7-C560C8C2834C}"/>
              </a:ext>
            </a:extLst>
          </p:cNvPr>
          <p:cNvPicPr>
            <a:picLocks noChangeAspect="1"/>
          </p:cNvPicPr>
          <p:nvPr/>
        </p:nvPicPr>
        <p:blipFill>
          <a:blip r:embed="rId7"/>
          <a:stretch>
            <a:fillRect/>
          </a:stretch>
        </p:blipFill>
        <p:spPr>
          <a:xfrm>
            <a:off x="894990" y="4157251"/>
            <a:ext cx="6216970" cy="234327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5" name="TextBox 4">
            <a:extLst>
              <a:ext uri="{FF2B5EF4-FFF2-40B4-BE49-F238E27FC236}">
                <a16:creationId xmlns:a16="http://schemas.microsoft.com/office/drawing/2014/main" id="{B5477656-99A8-4993-908C-E8DF2F4E2119}"/>
              </a:ext>
            </a:extLst>
          </p:cNvPr>
          <p:cNvSpPr txBox="1"/>
          <p:nvPr/>
        </p:nvSpPr>
        <p:spPr>
          <a:xfrm>
            <a:off x="8034391" y="4222679"/>
            <a:ext cx="3319164" cy="1477328"/>
          </a:xfrm>
          <a:prstGeom prst="rect">
            <a:avLst/>
          </a:prstGeom>
          <a:noFill/>
        </p:spPr>
        <p:txBody>
          <a:bodyPr wrap="square" rtlCol="0">
            <a:spAutoFit/>
          </a:bodyPr>
          <a:lstStyle/>
          <a:p>
            <a:r>
              <a:rPr lang="en-US" dirty="0"/>
              <a:t>If you don’t see “delete” as an option, check your roles and make sure that you have Electronic Inventory Operator Extended  </a:t>
            </a:r>
          </a:p>
        </p:txBody>
      </p:sp>
    </p:spTree>
    <p:extLst>
      <p:ext uri="{BB962C8B-B14F-4D97-AF65-F5344CB8AC3E}">
        <p14:creationId xmlns:p14="http://schemas.microsoft.com/office/powerpoint/2010/main" val="21107800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extBox 49">
            <a:extLst>
              <a:ext uri="{FF2B5EF4-FFF2-40B4-BE49-F238E27FC236}">
                <a16:creationId xmlns:a16="http://schemas.microsoft.com/office/drawing/2014/main" id="{64C46061-24B8-E94C-8F33-4A920E2D50C3}"/>
              </a:ext>
            </a:extLst>
          </p:cNvPr>
          <p:cNvSpPr txBox="1"/>
          <p:nvPr/>
        </p:nvSpPr>
        <p:spPr>
          <a:xfrm>
            <a:off x="768995" y="392277"/>
            <a:ext cx="10584560" cy="584775"/>
          </a:xfrm>
          <a:prstGeom prst="rect">
            <a:avLst/>
          </a:prstGeom>
          <a:noFill/>
        </p:spPr>
        <p:txBody>
          <a:bodyPr wrap="square"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200" b="1" dirty="0">
                <a:solidFill>
                  <a:srgbClr val="4472C4">
                    <a:lumMod val="75000"/>
                  </a:srgbClr>
                </a:solidFill>
                <a:latin typeface="Arial"/>
                <a:cs typeface="Arial"/>
              </a:rPr>
              <a:t>Deleting vs. Deactivating Cont.</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nvGrpSpPr>
          <p:cNvPr id="18" name="Group 17">
            <a:extLst>
              <a:ext uri="{FF2B5EF4-FFF2-40B4-BE49-F238E27FC236}">
                <a16:creationId xmlns:a16="http://schemas.microsoft.com/office/drawing/2014/main" id="{127A8E9E-F2AE-974A-90E5-41622128A223}"/>
              </a:ext>
            </a:extLst>
          </p:cNvPr>
          <p:cNvGrpSpPr/>
          <p:nvPr/>
        </p:nvGrpSpPr>
        <p:grpSpPr>
          <a:xfrm>
            <a:off x="5487971" y="6144119"/>
            <a:ext cx="6700887" cy="727432"/>
            <a:chOff x="5487971" y="6144119"/>
            <a:chExt cx="6700887" cy="727432"/>
          </a:xfrm>
        </p:grpSpPr>
        <p:sp>
          <p:nvSpPr>
            <p:cNvPr id="19" name="Freeform 18">
              <a:extLst>
                <a:ext uri="{FF2B5EF4-FFF2-40B4-BE49-F238E27FC236}">
                  <a16:creationId xmlns:a16="http://schemas.microsoft.com/office/drawing/2014/main" id="{9DE0F183-C35E-DF44-BF1A-E31C162CE61C}"/>
                </a:ext>
              </a:extLst>
            </p:cNvPr>
            <p:cNvSpPr/>
            <p:nvPr/>
          </p:nvSpPr>
          <p:spPr>
            <a:xfrm>
              <a:off x="5487971" y="6145687"/>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Freeform 19">
              <a:extLst>
                <a:ext uri="{FF2B5EF4-FFF2-40B4-BE49-F238E27FC236}">
                  <a16:creationId xmlns:a16="http://schemas.microsoft.com/office/drawing/2014/main" id="{A883742D-5118-9F46-BA71-4470DB7089B6}"/>
                </a:ext>
              </a:extLst>
            </p:cNvPr>
            <p:cNvSpPr/>
            <p:nvPr/>
          </p:nvSpPr>
          <p:spPr>
            <a:xfrm>
              <a:off x="5929460" y="6144119"/>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21" name="Group 20">
              <a:extLst>
                <a:ext uri="{FF2B5EF4-FFF2-40B4-BE49-F238E27FC236}">
                  <a16:creationId xmlns:a16="http://schemas.microsoft.com/office/drawing/2014/main" id="{F076444E-60FA-D34B-A75E-807A4B551383}"/>
                </a:ext>
              </a:extLst>
            </p:cNvPr>
            <p:cNvGrpSpPr/>
            <p:nvPr/>
          </p:nvGrpSpPr>
          <p:grpSpPr>
            <a:xfrm>
              <a:off x="6320303" y="6287602"/>
              <a:ext cx="5548758" cy="438513"/>
              <a:chOff x="6320303" y="6041112"/>
              <a:chExt cx="5548758" cy="438513"/>
            </a:xfrm>
          </p:grpSpPr>
          <p:pic>
            <p:nvPicPr>
              <p:cNvPr id="22" name="Picture 21">
                <a:extLst>
                  <a:ext uri="{FF2B5EF4-FFF2-40B4-BE49-F238E27FC236}">
                    <a16:creationId xmlns:a16="http://schemas.microsoft.com/office/drawing/2014/main" id="{98051D30-0DAC-1F4D-AE4B-8D07BC08615D}"/>
                  </a:ext>
                </a:extLst>
              </p:cNvPr>
              <p:cNvPicPr>
                <a:picLocks noChangeAspect="1"/>
              </p:cNvPicPr>
              <p:nvPr/>
            </p:nvPicPr>
            <p:blipFill>
              <a:blip r:embed="rId3"/>
              <a:stretch>
                <a:fillRect/>
              </a:stretch>
            </p:blipFill>
            <p:spPr>
              <a:xfrm>
                <a:off x="10024677" y="6086656"/>
                <a:ext cx="435078" cy="354589"/>
              </a:xfrm>
              <a:prstGeom prst="rect">
                <a:avLst/>
              </a:prstGeom>
            </p:spPr>
          </p:pic>
          <p:pic>
            <p:nvPicPr>
              <p:cNvPr id="23" name="Picture 22">
                <a:extLst>
                  <a:ext uri="{FF2B5EF4-FFF2-40B4-BE49-F238E27FC236}">
                    <a16:creationId xmlns:a16="http://schemas.microsoft.com/office/drawing/2014/main" id="{0E1E0020-E23E-D643-8F22-25CF46ABA582}"/>
                  </a:ext>
                </a:extLst>
              </p:cNvPr>
              <p:cNvPicPr>
                <a:picLocks noChangeAspect="1"/>
              </p:cNvPicPr>
              <p:nvPr/>
            </p:nvPicPr>
            <p:blipFill>
              <a:blip r:embed="rId4"/>
              <a:stretch>
                <a:fillRect/>
              </a:stretch>
            </p:blipFill>
            <p:spPr>
              <a:xfrm>
                <a:off x="10660050" y="6064185"/>
                <a:ext cx="413343" cy="413343"/>
              </a:xfrm>
              <a:prstGeom prst="rect">
                <a:avLst/>
              </a:prstGeom>
            </p:spPr>
          </p:pic>
          <p:sp>
            <p:nvSpPr>
              <p:cNvPr id="28" name="TextBox 27">
                <a:extLst>
                  <a:ext uri="{FF2B5EF4-FFF2-40B4-BE49-F238E27FC236}">
                    <a16:creationId xmlns:a16="http://schemas.microsoft.com/office/drawing/2014/main" id="{2653F868-811D-0D41-8135-D14B4BC71BFE}"/>
                  </a:ext>
                </a:extLst>
              </p:cNvPr>
              <p:cNvSpPr txBox="1"/>
              <p:nvPr/>
            </p:nvSpPr>
            <p:spPr>
              <a:xfrm>
                <a:off x="6320303" y="6041112"/>
                <a:ext cx="2853813" cy="415498"/>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err="1">
                    <a:ln>
                      <a:noFill/>
                    </a:ln>
                    <a:solidFill>
                      <a:prstClr val="white"/>
                    </a:solidFill>
                    <a:effectLst/>
                    <a:uLnTx/>
                    <a:uFillTx/>
                    <a:latin typeface="Arial" panose="020B0604020202020204" pitchFamily="34" charset="0"/>
                    <a:ea typeface="+mn-ea"/>
                    <a:cs typeface="Arial" panose="020B0604020202020204" pitchFamily="34" charset="0"/>
                  </a:rPr>
                  <a:t>www.suny.edu</a:t>
                </a:r>
                <a:endParaRPr kumimoji="0" lang="en-US" sz="20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pic>
            <p:nvPicPr>
              <p:cNvPr id="29" name="Picture 28">
                <a:extLst>
                  <a:ext uri="{FF2B5EF4-FFF2-40B4-BE49-F238E27FC236}">
                    <a16:creationId xmlns:a16="http://schemas.microsoft.com/office/drawing/2014/main" id="{24CF33DE-D3F4-3040-BF99-F4A490E90216}"/>
                  </a:ext>
                </a:extLst>
              </p:cNvPr>
              <p:cNvPicPr>
                <a:picLocks noChangeAspect="1"/>
              </p:cNvPicPr>
              <p:nvPr/>
            </p:nvPicPr>
            <p:blipFill>
              <a:blip r:embed="rId5"/>
              <a:stretch>
                <a:fillRect/>
              </a:stretch>
            </p:blipFill>
            <p:spPr>
              <a:xfrm>
                <a:off x="9367496" y="6062787"/>
                <a:ext cx="413343" cy="416838"/>
              </a:xfrm>
              <a:prstGeom prst="rect">
                <a:avLst/>
              </a:prstGeom>
            </p:spPr>
          </p:pic>
          <p:pic>
            <p:nvPicPr>
              <p:cNvPr id="30" name="Picture 29">
                <a:extLst>
                  <a:ext uri="{FF2B5EF4-FFF2-40B4-BE49-F238E27FC236}">
                    <a16:creationId xmlns:a16="http://schemas.microsoft.com/office/drawing/2014/main" id="{CD8FAB35-EA90-404E-8DD6-BC088799FC61}"/>
                  </a:ext>
                </a:extLst>
              </p:cNvPr>
              <p:cNvPicPr>
                <a:picLocks noChangeAspect="1"/>
              </p:cNvPicPr>
              <p:nvPr/>
            </p:nvPicPr>
            <p:blipFill>
              <a:blip r:embed="rId6"/>
              <a:stretch>
                <a:fillRect/>
              </a:stretch>
            </p:blipFill>
            <p:spPr>
              <a:xfrm>
                <a:off x="11325778" y="6072566"/>
                <a:ext cx="543283" cy="382767"/>
              </a:xfrm>
              <a:prstGeom prst="rect">
                <a:avLst/>
              </a:prstGeom>
            </p:spPr>
          </p:pic>
        </p:grpSp>
      </p:grpSp>
      <p:sp>
        <p:nvSpPr>
          <p:cNvPr id="24" name="Content Placeholder 2">
            <a:extLst>
              <a:ext uri="{FF2B5EF4-FFF2-40B4-BE49-F238E27FC236}">
                <a16:creationId xmlns:a16="http://schemas.microsoft.com/office/drawing/2014/main" id="{7CA1CAF9-F847-4270-A470-34AA71330847}"/>
              </a:ext>
            </a:extLst>
          </p:cNvPr>
          <p:cNvSpPr txBox="1">
            <a:spLocks/>
          </p:cNvSpPr>
          <p:nvPr/>
        </p:nvSpPr>
        <p:spPr>
          <a:xfrm>
            <a:off x="838200" y="1384133"/>
            <a:ext cx="4409661" cy="435133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none" strike="noStrike" kern="1200" cap="none" spc="0" normalizeH="0" baseline="0" noProof="0">
              <a:ln>
                <a:noFill/>
              </a:ln>
              <a:solidFill>
                <a:prstClr val="black"/>
              </a:solidFill>
              <a:effectLst/>
              <a:uLnTx/>
              <a:uFillTx/>
              <a:latin typeface="Calibri" panose="020F0502020204030204"/>
              <a:ea typeface="+mn-ea"/>
              <a:cs typeface="Calibri"/>
            </a:endParaRPr>
          </a:p>
        </p:txBody>
      </p:sp>
      <p:sp>
        <p:nvSpPr>
          <p:cNvPr id="3" name="Content Placeholder 2">
            <a:extLst>
              <a:ext uri="{FF2B5EF4-FFF2-40B4-BE49-F238E27FC236}">
                <a16:creationId xmlns:a16="http://schemas.microsoft.com/office/drawing/2014/main" id="{2AF4A749-986F-4232-857C-45CB693B6A74}"/>
              </a:ext>
            </a:extLst>
          </p:cNvPr>
          <p:cNvSpPr txBox="1">
            <a:spLocks/>
          </p:cNvSpPr>
          <p:nvPr/>
        </p:nvSpPr>
        <p:spPr>
          <a:xfrm>
            <a:off x="769961" y="1382073"/>
            <a:ext cx="4915222" cy="435133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none" strike="noStrike" kern="1200" cap="none" spc="0" normalizeH="0" baseline="0" noProof="0">
              <a:ln>
                <a:noFill/>
              </a:ln>
              <a:solidFill>
                <a:prstClr val="black"/>
              </a:solidFill>
              <a:effectLst/>
              <a:uLnTx/>
              <a:uFillTx/>
              <a:latin typeface="Calibri" panose="020F0502020204030204"/>
              <a:ea typeface="+mn-ea"/>
              <a:cs typeface="Calibri"/>
            </a:endParaRPr>
          </a:p>
        </p:txBody>
      </p:sp>
      <p:sp>
        <p:nvSpPr>
          <p:cNvPr id="15" name="Content Placeholder 2">
            <a:extLst>
              <a:ext uri="{FF2B5EF4-FFF2-40B4-BE49-F238E27FC236}">
                <a16:creationId xmlns:a16="http://schemas.microsoft.com/office/drawing/2014/main" id="{6BC1FFCF-BC45-4FFC-A0D5-617C60C38675}"/>
              </a:ext>
            </a:extLst>
          </p:cNvPr>
          <p:cNvSpPr txBox="1">
            <a:spLocks/>
          </p:cNvSpPr>
          <p:nvPr/>
        </p:nvSpPr>
        <p:spPr>
          <a:xfrm>
            <a:off x="769963" y="1382072"/>
            <a:ext cx="10778190" cy="4781239"/>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defRPr/>
            </a:pPr>
            <a:r>
              <a:rPr lang="en-US" b="1" dirty="0">
                <a:solidFill>
                  <a:prstClr val="black"/>
                </a:solidFill>
                <a:latin typeface="Calibri" panose="020F0502020204030204"/>
                <a:cs typeface="Calibri"/>
              </a:rPr>
              <a:t>Recommendation: </a:t>
            </a:r>
            <a:r>
              <a:rPr lang="en-US" dirty="0">
                <a:solidFill>
                  <a:prstClr val="black"/>
                </a:solidFill>
                <a:latin typeface="Calibri" panose="020F0502020204030204"/>
                <a:cs typeface="Calibri"/>
              </a:rPr>
              <a:t>Clean up deactivated portfolios. </a:t>
            </a:r>
          </a:p>
          <a:p>
            <a:pPr lvl="1">
              <a:defRPr/>
            </a:pPr>
            <a:r>
              <a:rPr lang="en-US" dirty="0">
                <a:solidFill>
                  <a:prstClr val="black"/>
                </a:solidFill>
                <a:latin typeface="Calibri" panose="020F0502020204030204"/>
                <a:cs typeface="Calibri"/>
              </a:rPr>
              <a:t>Titles are often deactivated in selective packages during CZ Updates, and if you’ve said that you don’t want titles automatically added to selected packages (which is best practice), you’ll need to check these titles yourself to see if they should be replaced or just fully deleted</a:t>
            </a:r>
          </a:p>
          <a:p>
            <a:pPr lvl="1">
              <a:defRPr/>
            </a:pPr>
            <a:r>
              <a:rPr lang="en-US" dirty="0">
                <a:solidFill>
                  <a:prstClr val="black"/>
                </a:solidFill>
                <a:latin typeface="Calibri" panose="020F0502020204030204"/>
                <a:cs typeface="Calibri"/>
              </a:rPr>
              <a:t>Find them with Electronic Portfolios Advanced Search, Availability of Electronic Portfolio = Not Available. </a:t>
            </a:r>
          </a:p>
          <a:p>
            <a:pPr lvl="1">
              <a:defRPr/>
            </a:pPr>
            <a:r>
              <a:rPr lang="en-US" dirty="0">
                <a:solidFill>
                  <a:prstClr val="black"/>
                </a:solidFill>
                <a:latin typeface="Calibri" panose="020F0502020204030204"/>
                <a:cs typeface="Calibri"/>
              </a:rPr>
              <a:t>For each title, check your vendor records to see if it really has been removed from your package – e.g., go to the stand-alone database and look up the title. If it’s gone, it should be fully deleted from your package in Alma. If not, check to see if it’s a newer version that needs to be activated in Alma. And if it’s the same version, submit a ticket to the Alma Content Team to see why it was deactivated.</a:t>
            </a:r>
          </a:p>
        </p:txBody>
      </p:sp>
    </p:spTree>
    <p:extLst>
      <p:ext uri="{BB962C8B-B14F-4D97-AF65-F5344CB8AC3E}">
        <p14:creationId xmlns:p14="http://schemas.microsoft.com/office/powerpoint/2010/main" val="29833737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extBox 49">
            <a:extLst>
              <a:ext uri="{FF2B5EF4-FFF2-40B4-BE49-F238E27FC236}">
                <a16:creationId xmlns:a16="http://schemas.microsoft.com/office/drawing/2014/main" id="{64C46061-24B8-E94C-8F33-4A920E2D50C3}"/>
              </a:ext>
            </a:extLst>
          </p:cNvPr>
          <p:cNvSpPr txBox="1"/>
          <p:nvPr/>
        </p:nvSpPr>
        <p:spPr>
          <a:xfrm>
            <a:off x="768995" y="392277"/>
            <a:ext cx="10584560" cy="584775"/>
          </a:xfrm>
          <a:prstGeom prst="rect">
            <a:avLst/>
          </a:prstGeom>
          <a:noFill/>
        </p:spPr>
        <p:txBody>
          <a:bodyPr wrap="square"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200" b="1" dirty="0">
                <a:solidFill>
                  <a:srgbClr val="4472C4">
                    <a:lumMod val="75000"/>
                  </a:srgbClr>
                </a:solidFill>
                <a:latin typeface="Arial"/>
                <a:cs typeface="Arial"/>
              </a:rPr>
              <a:t>Additional Clean-up Opportunities</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nvGrpSpPr>
          <p:cNvPr id="18" name="Group 17">
            <a:extLst>
              <a:ext uri="{FF2B5EF4-FFF2-40B4-BE49-F238E27FC236}">
                <a16:creationId xmlns:a16="http://schemas.microsoft.com/office/drawing/2014/main" id="{127A8E9E-F2AE-974A-90E5-41622128A223}"/>
              </a:ext>
            </a:extLst>
          </p:cNvPr>
          <p:cNvGrpSpPr/>
          <p:nvPr/>
        </p:nvGrpSpPr>
        <p:grpSpPr>
          <a:xfrm>
            <a:off x="5487971" y="6144119"/>
            <a:ext cx="6700887" cy="727432"/>
            <a:chOff x="5487971" y="6144119"/>
            <a:chExt cx="6700887" cy="727432"/>
          </a:xfrm>
        </p:grpSpPr>
        <p:sp>
          <p:nvSpPr>
            <p:cNvPr id="19" name="Freeform 18">
              <a:extLst>
                <a:ext uri="{FF2B5EF4-FFF2-40B4-BE49-F238E27FC236}">
                  <a16:creationId xmlns:a16="http://schemas.microsoft.com/office/drawing/2014/main" id="{9DE0F183-C35E-DF44-BF1A-E31C162CE61C}"/>
                </a:ext>
              </a:extLst>
            </p:cNvPr>
            <p:cNvSpPr/>
            <p:nvPr/>
          </p:nvSpPr>
          <p:spPr>
            <a:xfrm>
              <a:off x="5487971" y="6145687"/>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Freeform 19">
              <a:extLst>
                <a:ext uri="{FF2B5EF4-FFF2-40B4-BE49-F238E27FC236}">
                  <a16:creationId xmlns:a16="http://schemas.microsoft.com/office/drawing/2014/main" id="{A883742D-5118-9F46-BA71-4470DB7089B6}"/>
                </a:ext>
              </a:extLst>
            </p:cNvPr>
            <p:cNvSpPr/>
            <p:nvPr/>
          </p:nvSpPr>
          <p:spPr>
            <a:xfrm>
              <a:off x="5929460" y="6144119"/>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21" name="Group 20">
              <a:extLst>
                <a:ext uri="{FF2B5EF4-FFF2-40B4-BE49-F238E27FC236}">
                  <a16:creationId xmlns:a16="http://schemas.microsoft.com/office/drawing/2014/main" id="{F076444E-60FA-D34B-A75E-807A4B551383}"/>
                </a:ext>
              </a:extLst>
            </p:cNvPr>
            <p:cNvGrpSpPr/>
            <p:nvPr/>
          </p:nvGrpSpPr>
          <p:grpSpPr>
            <a:xfrm>
              <a:off x="6320303" y="6287602"/>
              <a:ext cx="5548758" cy="438513"/>
              <a:chOff x="6320303" y="6041112"/>
              <a:chExt cx="5548758" cy="438513"/>
            </a:xfrm>
          </p:grpSpPr>
          <p:pic>
            <p:nvPicPr>
              <p:cNvPr id="22" name="Picture 21">
                <a:extLst>
                  <a:ext uri="{FF2B5EF4-FFF2-40B4-BE49-F238E27FC236}">
                    <a16:creationId xmlns:a16="http://schemas.microsoft.com/office/drawing/2014/main" id="{98051D30-0DAC-1F4D-AE4B-8D07BC08615D}"/>
                  </a:ext>
                </a:extLst>
              </p:cNvPr>
              <p:cNvPicPr>
                <a:picLocks noChangeAspect="1"/>
              </p:cNvPicPr>
              <p:nvPr/>
            </p:nvPicPr>
            <p:blipFill>
              <a:blip r:embed="rId3"/>
              <a:stretch>
                <a:fillRect/>
              </a:stretch>
            </p:blipFill>
            <p:spPr>
              <a:xfrm>
                <a:off x="10024677" y="6086656"/>
                <a:ext cx="435078" cy="354589"/>
              </a:xfrm>
              <a:prstGeom prst="rect">
                <a:avLst/>
              </a:prstGeom>
            </p:spPr>
          </p:pic>
          <p:pic>
            <p:nvPicPr>
              <p:cNvPr id="23" name="Picture 22">
                <a:extLst>
                  <a:ext uri="{FF2B5EF4-FFF2-40B4-BE49-F238E27FC236}">
                    <a16:creationId xmlns:a16="http://schemas.microsoft.com/office/drawing/2014/main" id="{0E1E0020-E23E-D643-8F22-25CF46ABA582}"/>
                  </a:ext>
                </a:extLst>
              </p:cNvPr>
              <p:cNvPicPr>
                <a:picLocks noChangeAspect="1"/>
              </p:cNvPicPr>
              <p:nvPr/>
            </p:nvPicPr>
            <p:blipFill>
              <a:blip r:embed="rId4"/>
              <a:stretch>
                <a:fillRect/>
              </a:stretch>
            </p:blipFill>
            <p:spPr>
              <a:xfrm>
                <a:off x="10660050" y="6064185"/>
                <a:ext cx="413343" cy="413343"/>
              </a:xfrm>
              <a:prstGeom prst="rect">
                <a:avLst/>
              </a:prstGeom>
            </p:spPr>
          </p:pic>
          <p:sp>
            <p:nvSpPr>
              <p:cNvPr id="28" name="TextBox 27">
                <a:extLst>
                  <a:ext uri="{FF2B5EF4-FFF2-40B4-BE49-F238E27FC236}">
                    <a16:creationId xmlns:a16="http://schemas.microsoft.com/office/drawing/2014/main" id="{2653F868-811D-0D41-8135-D14B4BC71BFE}"/>
                  </a:ext>
                </a:extLst>
              </p:cNvPr>
              <p:cNvSpPr txBox="1"/>
              <p:nvPr/>
            </p:nvSpPr>
            <p:spPr>
              <a:xfrm>
                <a:off x="6320303" y="6041112"/>
                <a:ext cx="2853813" cy="415498"/>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err="1">
                    <a:ln>
                      <a:noFill/>
                    </a:ln>
                    <a:solidFill>
                      <a:prstClr val="white"/>
                    </a:solidFill>
                    <a:effectLst/>
                    <a:uLnTx/>
                    <a:uFillTx/>
                    <a:latin typeface="Arial" panose="020B0604020202020204" pitchFamily="34" charset="0"/>
                    <a:ea typeface="+mn-ea"/>
                    <a:cs typeface="Arial" panose="020B0604020202020204" pitchFamily="34" charset="0"/>
                  </a:rPr>
                  <a:t>www.suny.edu</a:t>
                </a:r>
                <a:endParaRPr kumimoji="0" lang="en-US" sz="20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pic>
            <p:nvPicPr>
              <p:cNvPr id="29" name="Picture 28">
                <a:extLst>
                  <a:ext uri="{FF2B5EF4-FFF2-40B4-BE49-F238E27FC236}">
                    <a16:creationId xmlns:a16="http://schemas.microsoft.com/office/drawing/2014/main" id="{24CF33DE-D3F4-3040-BF99-F4A490E90216}"/>
                  </a:ext>
                </a:extLst>
              </p:cNvPr>
              <p:cNvPicPr>
                <a:picLocks noChangeAspect="1"/>
              </p:cNvPicPr>
              <p:nvPr/>
            </p:nvPicPr>
            <p:blipFill>
              <a:blip r:embed="rId5"/>
              <a:stretch>
                <a:fillRect/>
              </a:stretch>
            </p:blipFill>
            <p:spPr>
              <a:xfrm>
                <a:off x="9367496" y="6062787"/>
                <a:ext cx="413343" cy="416838"/>
              </a:xfrm>
              <a:prstGeom prst="rect">
                <a:avLst/>
              </a:prstGeom>
            </p:spPr>
          </p:pic>
          <p:pic>
            <p:nvPicPr>
              <p:cNvPr id="30" name="Picture 29">
                <a:extLst>
                  <a:ext uri="{FF2B5EF4-FFF2-40B4-BE49-F238E27FC236}">
                    <a16:creationId xmlns:a16="http://schemas.microsoft.com/office/drawing/2014/main" id="{CD8FAB35-EA90-404E-8DD6-BC088799FC61}"/>
                  </a:ext>
                </a:extLst>
              </p:cNvPr>
              <p:cNvPicPr>
                <a:picLocks noChangeAspect="1"/>
              </p:cNvPicPr>
              <p:nvPr/>
            </p:nvPicPr>
            <p:blipFill>
              <a:blip r:embed="rId6"/>
              <a:stretch>
                <a:fillRect/>
              </a:stretch>
            </p:blipFill>
            <p:spPr>
              <a:xfrm>
                <a:off x="11325778" y="6072566"/>
                <a:ext cx="543283" cy="382767"/>
              </a:xfrm>
              <a:prstGeom prst="rect">
                <a:avLst/>
              </a:prstGeom>
            </p:spPr>
          </p:pic>
        </p:grpSp>
      </p:grpSp>
      <p:sp>
        <p:nvSpPr>
          <p:cNvPr id="24" name="Content Placeholder 2">
            <a:extLst>
              <a:ext uri="{FF2B5EF4-FFF2-40B4-BE49-F238E27FC236}">
                <a16:creationId xmlns:a16="http://schemas.microsoft.com/office/drawing/2014/main" id="{7CA1CAF9-F847-4270-A470-34AA71330847}"/>
              </a:ext>
            </a:extLst>
          </p:cNvPr>
          <p:cNvSpPr txBox="1">
            <a:spLocks/>
          </p:cNvSpPr>
          <p:nvPr/>
        </p:nvSpPr>
        <p:spPr>
          <a:xfrm>
            <a:off x="838200" y="1384133"/>
            <a:ext cx="4409661" cy="435133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none" strike="noStrike" kern="1200" cap="none" spc="0" normalizeH="0" baseline="0" noProof="0">
              <a:ln>
                <a:noFill/>
              </a:ln>
              <a:solidFill>
                <a:prstClr val="black"/>
              </a:solidFill>
              <a:effectLst/>
              <a:uLnTx/>
              <a:uFillTx/>
              <a:latin typeface="Calibri" panose="020F0502020204030204"/>
              <a:ea typeface="+mn-ea"/>
              <a:cs typeface="Calibri"/>
            </a:endParaRPr>
          </a:p>
        </p:txBody>
      </p:sp>
      <p:sp>
        <p:nvSpPr>
          <p:cNvPr id="3" name="Content Placeholder 2">
            <a:extLst>
              <a:ext uri="{FF2B5EF4-FFF2-40B4-BE49-F238E27FC236}">
                <a16:creationId xmlns:a16="http://schemas.microsoft.com/office/drawing/2014/main" id="{2AF4A749-986F-4232-857C-45CB693B6A74}"/>
              </a:ext>
            </a:extLst>
          </p:cNvPr>
          <p:cNvSpPr txBox="1">
            <a:spLocks/>
          </p:cNvSpPr>
          <p:nvPr/>
        </p:nvSpPr>
        <p:spPr>
          <a:xfrm>
            <a:off x="769961" y="1382073"/>
            <a:ext cx="4915222" cy="435133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none" strike="noStrike" kern="1200" cap="none" spc="0" normalizeH="0" baseline="0" noProof="0">
              <a:ln>
                <a:noFill/>
              </a:ln>
              <a:solidFill>
                <a:prstClr val="black"/>
              </a:solidFill>
              <a:effectLst/>
              <a:uLnTx/>
              <a:uFillTx/>
              <a:latin typeface="Calibri" panose="020F0502020204030204"/>
              <a:ea typeface="+mn-ea"/>
              <a:cs typeface="Calibri"/>
            </a:endParaRPr>
          </a:p>
        </p:txBody>
      </p:sp>
      <p:sp>
        <p:nvSpPr>
          <p:cNvPr id="15" name="Content Placeholder 2">
            <a:extLst>
              <a:ext uri="{FF2B5EF4-FFF2-40B4-BE49-F238E27FC236}">
                <a16:creationId xmlns:a16="http://schemas.microsoft.com/office/drawing/2014/main" id="{6BC1FFCF-BC45-4FFC-A0D5-617C60C38675}"/>
              </a:ext>
            </a:extLst>
          </p:cNvPr>
          <p:cNvSpPr txBox="1">
            <a:spLocks/>
          </p:cNvSpPr>
          <p:nvPr/>
        </p:nvSpPr>
        <p:spPr>
          <a:xfrm>
            <a:off x="769962" y="1382073"/>
            <a:ext cx="11219980" cy="3220749"/>
          </a:xfrm>
          <a:prstGeom prst="rect">
            <a:avLst/>
          </a:prstGeom>
        </p:spPr>
        <p:txBody>
          <a:bodyPr vert="horz" lIns="91440" tIns="45720" rIns="91440" bIns="45720" rtlCol="0" anchor="t">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r>
              <a:rPr lang="en-US" b="1" dirty="0">
                <a:solidFill>
                  <a:prstClr val="black"/>
                </a:solidFill>
                <a:latin typeface="Calibri" panose="020F0502020204030204"/>
                <a:cs typeface="Calibri"/>
              </a:rPr>
              <a:t>Fake physical collection </a:t>
            </a:r>
            <a:r>
              <a:rPr lang="en-US" dirty="0">
                <a:solidFill>
                  <a:prstClr val="black"/>
                </a:solidFill>
                <a:latin typeface="Calibri" panose="020F0502020204030204"/>
                <a:cs typeface="Calibri"/>
              </a:rPr>
              <a:t>for electronic content. Frequent practice in Aleph, not recommended in Alma. Find titles with Advanced Physical Items Search, Holdings: Permanent physical location equals [location name – choose from list]. Pull list, make sure content has been activated electronically in the correct collection, clean up items, bib records, and holdings as needed</a:t>
            </a:r>
          </a:p>
          <a:p>
            <a:pPr>
              <a:defRPr/>
            </a:pPr>
            <a:r>
              <a:rPr lang="en-US" b="1" dirty="0">
                <a:solidFill>
                  <a:prstClr val="black"/>
                </a:solidFill>
                <a:latin typeface="Calibri" panose="020F0502020204030204"/>
                <a:cs typeface="Calibri"/>
              </a:rPr>
              <a:t>Identify standalone portfolios </a:t>
            </a:r>
            <a:r>
              <a:rPr lang="en-US" dirty="0">
                <a:solidFill>
                  <a:prstClr val="black"/>
                </a:solidFill>
                <a:latin typeface="Calibri" panose="020F0502020204030204"/>
                <a:cs typeface="Calibri"/>
              </a:rPr>
              <a:t>with no collections (could be result of P2E, etc.). Electronic Portfolios Advanced Search, Electronic Portfolio Is Standalone = yes. To fix, edit portfolio and choose “attach to an electronic collection.” Once added, you can go to that collection and choose to link local records to CZ, which will match titles to the proper CZ portfolio.</a:t>
            </a:r>
          </a:p>
        </p:txBody>
      </p:sp>
      <p:pic>
        <p:nvPicPr>
          <p:cNvPr id="4" name="Picture 3">
            <a:extLst>
              <a:ext uri="{FF2B5EF4-FFF2-40B4-BE49-F238E27FC236}">
                <a16:creationId xmlns:a16="http://schemas.microsoft.com/office/drawing/2014/main" id="{A6795A7C-DA62-40ED-9A54-1C7533DA1C2D}"/>
              </a:ext>
            </a:extLst>
          </p:cNvPr>
          <p:cNvPicPr>
            <a:picLocks noChangeAspect="1"/>
          </p:cNvPicPr>
          <p:nvPr/>
        </p:nvPicPr>
        <p:blipFill>
          <a:blip r:embed="rId7"/>
          <a:stretch>
            <a:fillRect/>
          </a:stretch>
        </p:blipFill>
        <p:spPr>
          <a:xfrm>
            <a:off x="586253" y="4757735"/>
            <a:ext cx="11468100" cy="10668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4482605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extBox 49">
            <a:extLst>
              <a:ext uri="{FF2B5EF4-FFF2-40B4-BE49-F238E27FC236}">
                <a16:creationId xmlns:a16="http://schemas.microsoft.com/office/drawing/2014/main" id="{64C46061-24B8-E94C-8F33-4A920E2D50C3}"/>
              </a:ext>
            </a:extLst>
          </p:cNvPr>
          <p:cNvSpPr txBox="1"/>
          <p:nvPr/>
        </p:nvSpPr>
        <p:spPr>
          <a:xfrm>
            <a:off x="768995" y="392277"/>
            <a:ext cx="10584560" cy="584775"/>
          </a:xfrm>
          <a:prstGeom prst="rect">
            <a:avLst/>
          </a:prstGeom>
          <a:noFill/>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4472C4">
                    <a:lumMod val="75000"/>
                  </a:srgbClr>
                </a:solidFill>
                <a:effectLst/>
                <a:uLnTx/>
                <a:uFillTx/>
                <a:latin typeface="Arial"/>
                <a:ea typeface="+mn-ea"/>
                <a:cs typeface="Arial"/>
              </a:rPr>
              <a:t>Bib Record Clean Up</a:t>
            </a:r>
          </a:p>
        </p:txBody>
      </p:sp>
      <p:grpSp>
        <p:nvGrpSpPr>
          <p:cNvPr id="18" name="Group 17">
            <a:extLst>
              <a:ext uri="{FF2B5EF4-FFF2-40B4-BE49-F238E27FC236}">
                <a16:creationId xmlns:a16="http://schemas.microsoft.com/office/drawing/2014/main" id="{127A8E9E-F2AE-974A-90E5-41622128A223}"/>
              </a:ext>
            </a:extLst>
          </p:cNvPr>
          <p:cNvGrpSpPr/>
          <p:nvPr/>
        </p:nvGrpSpPr>
        <p:grpSpPr>
          <a:xfrm>
            <a:off x="5487971" y="6144119"/>
            <a:ext cx="6700887" cy="727432"/>
            <a:chOff x="5487971" y="6144119"/>
            <a:chExt cx="6700887" cy="727432"/>
          </a:xfrm>
        </p:grpSpPr>
        <p:sp>
          <p:nvSpPr>
            <p:cNvPr id="19" name="Freeform 18">
              <a:extLst>
                <a:ext uri="{FF2B5EF4-FFF2-40B4-BE49-F238E27FC236}">
                  <a16:creationId xmlns:a16="http://schemas.microsoft.com/office/drawing/2014/main" id="{9DE0F183-C35E-DF44-BF1A-E31C162CE61C}"/>
                </a:ext>
              </a:extLst>
            </p:cNvPr>
            <p:cNvSpPr/>
            <p:nvPr/>
          </p:nvSpPr>
          <p:spPr>
            <a:xfrm>
              <a:off x="5487971" y="6145687"/>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Freeform 19">
              <a:extLst>
                <a:ext uri="{FF2B5EF4-FFF2-40B4-BE49-F238E27FC236}">
                  <a16:creationId xmlns:a16="http://schemas.microsoft.com/office/drawing/2014/main" id="{A883742D-5118-9F46-BA71-4470DB7089B6}"/>
                </a:ext>
              </a:extLst>
            </p:cNvPr>
            <p:cNvSpPr/>
            <p:nvPr/>
          </p:nvSpPr>
          <p:spPr>
            <a:xfrm>
              <a:off x="5929460" y="6144119"/>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21" name="Group 20">
              <a:extLst>
                <a:ext uri="{FF2B5EF4-FFF2-40B4-BE49-F238E27FC236}">
                  <a16:creationId xmlns:a16="http://schemas.microsoft.com/office/drawing/2014/main" id="{F076444E-60FA-D34B-A75E-807A4B551383}"/>
                </a:ext>
              </a:extLst>
            </p:cNvPr>
            <p:cNvGrpSpPr/>
            <p:nvPr/>
          </p:nvGrpSpPr>
          <p:grpSpPr>
            <a:xfrm>
              <a:off x="6320303" y="6287602"/>
              <a:ext cx="5548758" cy="438513"/>
              <a:chOff x="6320303" y="6041112"/>
              <a:chExt cx="5548758" cy="438513"/>
            </a:xfrm>
          </p:grpSpPr>
          <p:pic>
            <p:nvPicPr>
              <p:cNvPr id="22" name="Picture 21">
                <a:extLst>
                  <a:ext uri="{FF2B5EF4-FFF2-40B4-BE49-F238E27FC236}">
                    <a16:creationId xmlns:a16="http://schemas.microsoft.com/office/drawing/2014/main" id="{98051D30-0DAC-1F4D-AE4B-8D07BC08615D}"/>
                  </a:ext>
                </a:extLst>
              </p:cNvPr>
              <p:cNvPicPr>
                <a:picLocks noChangeAspect="1"/>
              </p:cNvPicPr>
              <p:nvPr/>
            </p:nvPicPr>
            <p:blipFill>
              <a:blip r:embed="rId3"/>
              <a:stretch>
                <a:fillRect/>
              </a:stretch>
            </p:blipFill>
            <p:spPr>
              <a:xfrm>
                <a:off x="10024677" y="6086656"/>
                <a:ext cx="435078" cy="354589"/>
              </a:xfrm>
              <a:prstGeom prst="rect">
                <a:avLst/>
              </a:prstGeom>
            </p:spPr>
          </p:pic>
          <p:pic>
            <p:nvPicPr>
              <p:cNvPr id="23" name="Picture 22">
                <a:extLst>
                  <a:ext uri="{FF2B5EF4-FFF2-40B4-BE49-F238E27FC236}">
                    <a16:creationId xmlns:a16="http://schemas.microsoft.com/office/drawing/2014/main" id="{0E1E0020-E23E-D643-8F22-25CF46ABA582}"/>
                  </a:ext>
                </a:extLst>
              </p:cNvPr>
              <p:cNvPicPr>
                <a:picLocks noChangeAspect="1"/>
              </p:cNvPicPr>
              <p:nvPr/>
            </p:nvPicPr>
            <p:blipFill>
              <a:blip r:embed="rId4"/>
              <a:stretch>
                <a:fillRect/>
              </a:stretch>
            </p:blipFill>
            <p:spPr>
              <a:xfrm>
                <a:off x="10660050" y="6064185"/>
                <a:ext cx="413343" cy="413343"/>
              </a:xfrm>
              <a:prstGeom prst="rect">
                <a:avLst/>
              </a:prstGeom>
            </p:spPr>
          </p:pic>
          <p:sp>
            <p:nvSpPr>
              <p:cNvPr id="28" name="TextBox 27">
                <a:extLst>
                  <a:ext uri="{FF2B5EF4-FFF2-40B4-BE49-F238E27FC236}">
                    <a16:creationId xmlns:a16="http://schemas.microsoft.com/office/drawing/2014/main" id="{2653F868-811D-0D41-8135-D14B4BC71BFE}"/>
                  </a:ext>
                </a:extLst>
              </p:cNvPr>
              <p:cNvSpPr txBox="1"/>
              <p:nvPr/>
            </p:nvSpPr>
            <p:spPr>
              <a:xfrm>
                <a:off x="6320303" y="6041112"/>
                <a:ext cx="2853813" cy="415498"/>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err="1">
                    <a:ln>
                      <a:noFill/>
                    </a:ln>
                    <a:solidFill>
                      <a:prstClr val="white"/>
                    </a:solidFill>
                    <a:effectLst/>
                    <a:uLnTx/>
                    <a:uFillTx/>
                    <a:latin typeface="Arial" panose="020B0604020202020204" pitchFamily="34" charset="0"/>
                    <a:ea typeface="+mn-ea"/>
                    <a:cs typeface="Arial" panose="020B0604020202020204" pitchFamily="34" charset="0"/>
                  </a:rPr>
                  <a:t>www.suny.edu</a:t>
                </a:r>
                <a:endParaRPr kumimoji="0" lang="en-US" sz="2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pic>
            <p:nvPicPr>
              <p:cNvPr id="29" name="Picture 28">
                <a:extLst>
                  <a:ext uri="{FF2B5EF4-FFF2-40B4-BE49-F238E27FC236}">
                    <a16:creationId xmlns:a16="http://schemas.microsoft.com/office/drawing/2014/main" id="{24CF33DE-D3F4-3040-BF99-F4A490E90216}"/>
                  </a:ext>
                </a:extLst>
              </p:cNvPr>
              <p:cNvPicPr>
                <a:picLocks noChangeAspect="1"/>
              </p:cNvPicPr>
              <p:nvPr/>
            </p:nvPicPr>
            <p:blipFill>
              <a:blip r:embed="rId5"/>
              <a:stretch>
                <a:fillRect/>
              </a:stretch>
            </p:blipFill>
            <p:spPr>
              <a:xfrm>
                <a:off x="9367496" y="6062787"/>
                <a:ext cx="413343" cy="416838"/>
              </a:xfrm>
              <a:prstGeom prst="rect">
                <a:avLst/>
              </a:prstGeom>
            </p:spPr>
          </p:pic>
          <p:pic>
            <p:nvPicPr>
              <p:cNvPr id="30" name="Picture 29">
                <a:extLst>
                  <a:ext uri="{FF2B5EF4-FFF2-40B4-BE49-F238E27FC236}">
                    <a16:creationId xmlns:a16="http://schemas.microsoft.com/office/drawing/2014/main" id="{CD8FAB35-EA90-404E-8DD6-BC088799FC61}"/>
                  </a:ext>
                </a:extLst>
              </p:cNvPr>
              <p:cNvPicPr>
                <a:picLocks noChangeAspect="1"/>
              </p:cNvPicPr>
              <p:nvPr/>
            </p:nvPicPr>
            <p:blipFill>
              <a:blip r:embed="rId6"/>
              <a:stretch>
                <a:fillRect/>
              </a:stretch>
            </p:blipFill>
            <p:spPr>
              <a:xfrm>
                <a:off x="11325778" y="6072566"/>
                <a:ext cx="543283" cy="382767"/>
              </a:xfrm>
              <a:prstGeom prst="rect">
                <a:avLst/>
              </a:prstGeom>
            </p:spPr>
          </p:pic>
        </p:grpSp>
      </p:grpSp>
      <p:sp>
        <p:nvSpPr>
          <p:cNvPr id="24" name="Content Placeholder 2">
            <a:extLst>
              <a:ext uri="{FF2B5EF4-FFF2-40B4-BE49-F238E27FC236}">
                <a16:creationId xmlns:a16="http://schemas.microsoft.com/office/drawing/2014/main" id="{7CA1CAF9-F847-4270-A470-34AA71330847}"/>
              </a:ext>
            </a:extLst>
          </p:cNvPr>
          <p:cNvSpPr txBox="1">
            <a:spLocks/>
          </p:cNvSpPr>
          <p:nvPr/>
        </p:nvSpPr>
        <p:spPr>
          <a:xfrm>
            <a:off x="838200" y="1384133"/>
            <a:ext cx="10515600" cy="435133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Calibri"/>
            </a:endParaRPr>
          </a:p>
        </p:txBody>
      </p:sp>
      <p:sp>
        <p:nvSpPr>
          <p:cNvPr id="3" name="Content Placeholder 2">
            <a:extLst>
              <a:ext uri="{FF2B5EF4-FFF2-40B4-BE49-F238E27FC236}">
                <a16:creationId xmlns:a16="http://schemas.microsoft.com/office/drawing/2014/main" id="{2AF4A749-986F-4232-857C-45CB693B6A74}"/>
              </a:ext>
            </a:extLst>
          </p:cNvPr>
          <p:cNvSpPr txBox="1">
            <a:spLocks/>
          </p:cNvSpPr>
          <p:nvPr/>
        </p:nvSpPr>
        <p:spPr>
          <a:xfrm>
            <a:off x="769961" y="1382073"/>
            <a:ext cx="10515600" cy="1040594"/>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Calibri"/>
            </a:endParaRPr>
          </a:p>
        </p:txBody>
      </p:sp>
      <p:sp>
        <p:nvSpPr>
          <p:cNvPr id="14" name="Content Placeholder 2">
            <a:extLst>
              <a:ext uri="{FF2B5EF4-FFF2-40B4-BE49-F238E27FC236}">
                <a16:creationId xmlns:a16="http://schemas.microsoft.com/office/drawing/2014/main" id="{2AF4A749-986F-4232-857C-45CB693B6A74}"/>
              </a:ext>
            </a:extLst>
          </p:cNvPr>
          <p:cNvSpPr txBox="1">
            <a:spLocks/>
          </p:cNvSpPr>
          <p:nvPr/>
        </p:nvSpPr>
        <p:spPr>
          <a:xfrm>
            <a:off x="822573" y="1333148"/>
            <a:ext cx="10410376" cy="1705120"/>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000" b="0" i="0" u="none" strike="noStrike" kern="1200" cap="none" spc="0" normalizeH="0" baseline="0" noProof="0" dirty="0">
                <a:ln>
                  <a:noFill/>
                </a:ln>
                <a:solidFill>
                  <a:prstClr val="black"/>
                </a:solidFill>
                <a:effectLst/>
                <a:uLnTx/>
                <a:uFillTx/>
                <a:latin typeface="Calibri"/>
                <a:ea typeface="+mn-ea"/>
                <a:cs typeface="Calibri"/>
              </a:rPr>
              <a:t>One of the main causes for records showing up in Primo with no holdings is bib records in Alma with no physical or electronic holdings. To find these and get rid of them, do the following advanced search in All titles: has inventory = no</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2000" dirty="0">
                <a:solidFill>
                  <a:prstClr val="black"/>
                </a:solidFill>
                <a:latin typeface="Calibri"/>
                <a:cs typeface="Calibri"/>
              </a:rPr>
              <a:t>Can save results as a set and use the delete bibliographic records job to get rid of them. You don’t have to detach anything connected to the NZ before running the job.</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Calibri"/>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Calibri"/>
            </a:endParaRPr>
          </a:p>
        </p:txBody>
      </p:sp>
      <p:pic>
        <p:nvPicPr>
          <p:cNvPr id="4" name="Picture 4" descr="advanced search with described settings">
            <a:extLst>
              <a:ext uri="{FF2B5EF4-FFF2-40B4-BE49-F238E27FC236}">
                <a16:creationId xmlns:a16="http://schemas.microsoft.com/office/drawing/2014/main" id="{8C48D438-57C4-4E66-A248-A9E435E32237}"/>
              </a:ext>
            </a:extLst>
          </p:cNvPr>
          <p:cNvPicPr>
            <a:picLocks noChangeAspect="1"/>
          </p:cNvPicPr>
          <p:nvPr/>
        </p:nvPicPr>
        <p:blipFill>
          <a:blip r:embed="rId7"/>
          <a:stretch>
            <a:fillRect/>
          </a:stretch>
        </p:blipFill>
        <p:spPr>
          <a:xfrm>
            <a:off x="927052" y="3184233"/>
            <a:ext cx="10398248" cy="2817072"/>
          </a:xfrm>
          <a:prstGeom prst="rect">
            <a:avLst/>
          </a:prstGeom>
        </p:spPr>
      </p:pic>
    </p:spTree>
    <p:extLst>
      <p:ext uri="{BB962C8B-B14F-4D97-AF65-F5344CB8AC3E}">
        <p14:creationId xmlns:p14="http://schemas.microsoft.com/office/powerpoint/2010/main" val="26896060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extBox 49">
            <a:extLst>
              <a:ext uri="{FF2B5EF4-FFF2-40B4-BE49-F238E27FC236}">
                <a16:creationId xmlns:a16="http://schemas.microsoft.com/office/drawing/2014/main" id="{64C46061-24B8-E94C-8F33-4A920E2D50C3}"/>
              </a:ext>
            </a:extLst>
          </p:cNvPr>
          <p:cNvSpPr txBox="1"/>
          <p:nvPr/>
        </p:nvSpPr>
        <p:spPr>
          <a:xfrm>
            <a:off x="768995" y="392277"/>
            <a:ext cx="10584560" cy="584775"/>
          </a:xfrm>
          <a:prstGeom prst="rect">
            <a:avLst/>
          </a:prstGeom>
          <a:noFill/>
        </p:spPr>
        <p:txBody>
          <a:bodyPr wrap="square"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200" b="1" dirty="0">
                <a:solidFill>
                  <a:srgbClr val="4472C4">
                    <a:lumMod val="75000"/>
                  </a:srgbClr>
                </a:solidFill>
                <a:latin typeface="Arial"/>
                <a:cs typeface="Arial"/>
              </a:rPr>
              <a:t>Primo Tools</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nvGrpSpPr>
          <p:cNvPr id="18" name="Group 17">
            <a:extLst>
              <a:ext uri="{FF2B5EF4-FFF2-40B4-BE49-F238E27FC236}">
                <a16:creationId xmlns:a16="http://schemas.microsoft.com/office/drawing/2014/main" id="{127A8E9E-F2AE-974A-90E5-41622128A223}"/>
              </a:ext>
            </a:extLst>
          </p:cNvPr>
          <p:cNvGrpSpPr/>
          <p:nvPr/>
        </p:nvGrpSpPr>
        <p:grpSpPr>
          <a:xfrm>
            <a:off x="5487971" y="6144119"/>
            <a:ext cx="6700887" cy="727432"/>
            <a:chOff x="5487971" y="6144119"/>
            <a:chExt cx="6700887" cy="727432"/>
          </a:xfrm>
        </p:grpSpPr>
        <p:sp>
          <p:nvSpPr>
            <p:cNvPr id="19" name="Freeform 18">
              <a:extLst>
                <a:ext uri="{FF2B5EF4-FFF2-40B4-BE49-F238E27FC236}">
                  <a16:creationId xmlns:a16="http://schemas.microsoft.com/office/drawing/2014/main" id="{9DE0F183-C35E-DF44-BF1A-E31C162CE61C}"/>
                </a:ext>
              </a:extLst>
            </p:cNvPr>
            <p:cNvSpPr/>
            <p:nvPr/>
          </p:nvSpPr>
          <p:spPr>
            <a:xfrm>
              <a:off x="5487971" y="6145687"/>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Freeform 19">
              <a:extLst>
                <a:ext uri="{FF2B5EF4-FFF2-40B4-BE49-F238E27FC236}">
                  <a16:creationId xmlns:a16="http://schemas.microsoft.com/office/drawing/2014/main" id="{A883742D-5118-9F46-BA71-4470DB7089B6}"/>
                </a:ext>
              </a:extLst>
            </p:cNvPr>
            <p:cNvSpPr/>
            <p:nvPr/>
          </p:nvSpPr>
          <p:spPr>
            <a:xfrm>
              <a:off x="5929460" y="6144119"/>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21" name="Group 20">
              <a:extLst>
                <a:ext uri="{FF2B5EF4-FFF2-40B4-BE49-F238E27FC236}">
                  <a16:creationId xmlns:a16="http://schemas.microsoft.com/office/drawing/2014/main" id="{F076444E-60FA-D34B-A75E-807A4B551383}"/>
                </a:ext>
              </a:extLst>
            </p:cNvPr>
            <p:cNvGrpSpPr/>
            <p:nvPr/>
          </p:nvGrpSpPr>
          <p:grpSpPr>
            <a:xfrm>
              <a:off x="6320303" y="6287602"/>
              <a:ext cx="5548758" cy="438513"/>
              <a:chOff x="6320303" y="6041112"/>
              <a:chExt cx="5548758" cy="438513"/>
            </a:xfrm>
          </p:grpSpPr>
          <p:pic>
            <p:nvPicPr>
              <p:cNvPr id="22" name="Picture 21">
                <a:extLst>
                  <a:ext uri="{FF2B5EF4-FFF2-40B4-BE49-F238E27FC236}">
                    <a16:creationId xmlns:a16="http://schemas.microsoft.com/office/drawing/2014/main" id="{98051D30-0DAC-1F4D-AE4B-8D07BC08615D}"/>
                  </a:ext>
                </a:extLst>
              </p:cNvPr>
              <p:cNvPicPr>
                <a:picLocks noChangeAspect="1"/>
              </p:cNvPicPr>
              <p:nvPr/>
            </p:nvPicPr>
            <p:blipFill>
              <a:blip r:embed="rId3"/>
              <a:stretch>
                <a:fillRect/>
              </a:stretch>
            </p:blipFill>
            <p:spPr>
              <a:xfrm>
                <a:off x="10024677" y="6086656"/>
                <a:ext cx="435078" cy="354589"/>
              </a:xfrm>
              <a:prstGeom prst="rect">
                <a:avLst/>
              </a:prstGeom>
            </p:spPr>
          </p:pic>
          <p:pic>
            <p:nvPicPr>
              <p:cNvPr id="23" name="Picture 22">
                <a:extLst>
                  <a:ext uri="{FF2B5EF4-FFF2-40B4-BE49-F238E27FC236}">
                    <a16:creationId xmlns:a16="http://schemas.microsoft.com/office/drawing/2014/main" id="{0E1E0020-E23E-D643-8F22-25CF46ABA582}"/>
                  </a:ext>
                </a:extLst>
              </p:cNvPr>
              <p:cNvPicPr>
                <a:picLocks noChangeAspect="1"/>
              </p:cNvPicPr>
              <p:nvPr/>
            </p:nvPicPr>
            <p:blipFill>
              <a:blip r:embed="rId4"/>
              <a:stretch>
                <a:fillRect/>
              </a:stretch>
            </p:blipFill>
            <p:spPr>
              <a:xfrm>
                <a:off x="10660050" y="6064185"/>
                <a:ext cx="413343" cy="413343"/>
              </a:xfrm>
              <a:prstGeom prst="rect">
                <a:avLst/>
              </a:prstGeom>
            </p:spPr>
          </p:pic>
          <p:sp>
            <p:nvSpPr>
              <p:cNvPr id="28" name="TextBox 27">
                <a:extLst>
                  <a:ext uri="{FF2B5EF4-FFF2-40B4-BE49-F238E27FC236}">
                    <a16:creationId xmlns:a16="http://schemas.microsoft.com/office/drawing/2014/main" id="{2653F868-811D-0D41-8135-D14B4BC71BFE}"/>
                  </a:ext>
                </a:extLst>
              </p:cNvPr>
              <p:cNvSpPr txBox="1"/>
              <p:nvPr/>
            </p:nvSpPr>
            <p:spPr>
              <a:xfrm>
                <a:off x="6320303" y="6041112"/>
                <a:ext cx="2853813" cy="415498"/>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err="1">
                    <a:ln>
                      <a:noFill/>
                    </a:ln>
                    <a:solidFill>
                      <a:prstClr val="white"/>
                    </a:solidFill>
                    <a:effectLst/>
                    <a:uLnTx/>
                    <a:uFillTx/>
                    <a:latin typeface="Arial" panose="020B0604020202020204" pitchFamily="34" charset="0"/>
                    <a:ea typeface="+mn-ea"/>
                    <a:cs typeface="Arial" panose="020B0604020202020204" pitchFamily="34" charset="0"/>
                  </a:rPr>
                  <a:t>www.suny.edu</a:t>
                </a:r>
                <a:endParaRPr kumimoji="0" lang="en-US" sz="20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pic>
            <p:nvPicPr>
              <p:cNvPr id="29" name="Picture 28">
                <a:extLst>
                  <a:ext uri="{FF2B5EF4-FFF2-40B4-BE49-F238E27FC236}">
                    <a16:creationId xmlns:a16="http://schemas.microsoft.com/office/drawing/2014/main" id="{24CF33DE-D3F4-3040-BF99-F4A490E90216}"/>
                  </a:ext>
                </a:extLst>
              </p:cNvPr>
              <p:cNvPicPr>
                <a:picLocks noChangeAspect="1"/>
              </p:cNvPicPr>
              <p:nvPr/>
            </p:nvPicPr>
            <p:blipFill>
              <a:blip r:embed="rId5"/>
              <a:stretch>
                <a:fillRect/>
              </a:stretch>
            </p:blipFill>
            <p:spPr>
              <a:xfrm>
                <a:off x="9367496" y="6062787"/>
                <a:ext cx="413343" cy="416838"/>
              </a:xfrm>
              <a:prstGeom prst="rect">
                <a:avLst/>
              </a:prstGeom>
            </p:spPr>
          </p:pic>
          <p:pic>
            <p:nvPicPr>
              <p:cNvPr id="30" name="Picture 29">
                <a:extLst>
                  <a:ext uri="{FF2B5EF4-FFF2-40B4-BE49-F238E27FC236}">
                    <a16:creationId xmlns:a16="http://schemas.microsoft.com/office/drawing/2014/main" id="{CD8FAB35-EA90-404E-8DD6-BC088799FC61}"/>
                  </a:ext>
                </a:extLst>
              </p:cNvPr>
              <p:cNvPicPr>
                <a:picLocks noChangeAspect="1"/>
              </p:cNvPicPr>
              <p:nvPr/>
            </p:nvPicPr>
            <p:blipFill>
              <a:blip r:embed="rId6"/>
              <a:stretch>
                <a:fillRect/>
              </a:stretch>
            </p:blipFill>
            <p:spPr>
              <a:xfrm>
                <a:off x="11325778" y="6072566"/>
                <a:ext cx="543283" cy="382767"/>
              </a:xfrm>
              <a:prstGeom prst="rect">
                <a:avLst/>
              </a:prstGeom>
            </p:spPr>
          </p:pic>
        </p:grpSp>
      </p:grpSp>
      <p:sp>
        <p:nvSpPr>
          <p:cNvPr id="24" name="Content Placeholder 2">
            <a:extLst>
              <a:ext uri="{FF2B5EF4-FFF2-40B4-BE49-F238E27FC236}">
                <a16:creationId xmlns:a16="http://schemas.microsoft.com/office/drawing/2014/main" id="{7CA1CAF9-F847-4270-A470-34AA71330847}"/>
              </a:ext>
            </a:extLst>
          </p:cNvPr>
          <p:cNvSpPr txBox="1">
            <a:spLocks/>
          </p:cNvSpPr>
          <p:nvPr/>
        </p:nvSpPr>
        <p:spPr>
          <a:xfrm>
            <a:off x="838200" y="1384133"/>
            <a:ext cx="4409661" cy="435133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none" strike="noStrike" kern="1200" cap="none" spc="0" normalizeH="0" baseline="0" noProof="0">
              <a:ln>
                <a:noFill/>
              </a:ln>
              <a:solidFill>
                <a:prstClr val="black"/>
              </a:solidFill>
              <a:effectLst/>
              <a:uLnTx/>
              <a:uFillTx/>
              <a:latin typeface="Calibri" panose="020F0502020204030204"/>
              <a:ea typeface="+mn-ea"/>
              <a:cs typeface="Calibri"/>
            </a:endParaRPr>
          </a:p>
        </p:txBody>
      </p:sp>
      <p:sp>
        <p:nvSpPr>
          <p:cNvPr id="3" name="Content Placeholder 2">
            <a:extLst>
              <a:ext uri="{FF2B5EF4-FFF2-40B4-BE49-F238E27FC236}">
                <a16:creationId xmlns:a16="http://schemas.microsoft.com/office/drawing/2014/main" id="{2AF4A749-986F-4232-857C-45CB693B6A74}"/>
              </a:ext>
            </a:extLst>
          </p:cNvPr>
          <p:cNvSpPr txBox="1">
            <a:spLocks/>
          </p:cNvSpPr>
          <p:nvPr/>
        </p:nvSpPr>
        <p:spPr>
          <a:xfrm>
            <a:off x="769961" y="1382073"/>
            <a:ext cx="4915222" cy="435133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none" strike="noStrike" kern="1200" cap="none" spc="0" normalizeH="0" baseline="0" noProof="0">
              <a:ln>
                <a:noFill/>
              </a:ln>
              <a:solidFill>
                <a:prstClr val="black"/>
              </a:solidFill>
              <a:effectLst/>
              <a:uLnTx/>
              <a:uFillTx/>
              <a:latin typeface="Calibri" panose="020F0502020204030204"/>
              <a:ea typeface="+mn-ea"/>
              <a:cs typeface="Calibri"/>
            </a:endParaRPr>
          </a:p>
        </p:txBody>
      </p:sp>
      <p:sp>
        <p:nvSpPr>
          <p:cNvPr id="15" name="Content Placeholder 2">
            <a:extLst>
              <a:ext uri="{FF2B5EF4-FFF2-40B4-BE49-F238E27FC236}">
                <a16:creationId xmlns:a16="http://schemas.microsoft.com/office/drawing/2014/main" id="{6BC1FFCF-BC45-4FFC-A0D5-617C60C38675}"/>
              </a:ext>
            </a:extLst>
          </p:cNvPr>
          <p:cNvSpPr txBox="1">
            <a:spLocks/>
          </p:cNvSpPr>
          <p:nvPr/>
        </p:nvSpPr>
        <p:spPr>
          <a:xfrm>
            <a:off x="769963" y="1382073"/>
            <a:ext cx="3956150" cy="4505019"/>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defRPr/>
            </a:pPr>
            <a:r>
              <a:rPr lang="en-US" dirty="0">
                <a:solidFill>
                  <a:prstClr val="black"/>
                </a:solidFill>
                <a:latin typeface="Calibri" panose="020F0502020204030204"/>
                <a:cs typeface="Calibri"/>
              </a:rPr>
              <a:t>If you find something in Primo that you didn’t expect, here are some tools for troubleshooting:</a:t>
            </a:r>
          </a:p>
          <a:p>
            <a:pPr>
              <a:defRPr/>
            </a:pPr>
            <a:r>
              <a:rPr lang="en-US" b="0" i="0" u="none" strike="noStrike" dirty="0">
                <a:solidFill>
                  <a:srgbClr val="286090"/>
                </a:solidFill>
                <a:effectLst/>
                <a:latin typeface="Helvetica Neue"/>
                <a:hlinkClick r:id="rId7"/>
              </a:rPr>
              <a:t>How can I troubleshoot Primo VE search results and links using Record Id, Display CTO and Show PNX?</a:t>
            </a:r>
            <a:endParaRPr lang="en-US" dirty="0">
              <a:solidFill>
                <a:prstClr val="black"/>
              </a:solidFill>
              <a:latin typeface="Calibri" panose="020F0502020204030204"/>
              <a:cs typeface="Calibri"/>
            </a:endParaRPr>
          </a:p>
        </p:txBody>
      </p:sp>
      <p:pic>
        <p:nvPicPr>
          <p:cNvPr id="4" name="Picture 3">
            <a:extLst>
              <a:ext uri="{FF2B5EF4-FFF2-40B4-BE49-F238E27FC236}">
                <a16:creationId xmlns:a16="http://schemas.microsoft.com/office/drawing/2014/main" id="{5FB8D203-0CB0-4F12-9C9C-A65F9AFF1955}"/>
              </a:ext>
            </a:extLst>
          </p:cNvPr>
          <p:cNvPicPr>
            <a:picLocks noChangeAspect="1"/>
          </p:cNvPicPr>
          <p:nvPr/>
        </p:nvPicPr>
        <p:blipFill>
          <a:blip r:embed="rId8"/>
          <a:stretch>
            <a:fillRect/>
          </a:stretch>
        </p:blipFill>
        <p:spPr>
          <a:xfrm>
            <a:off x="5247861" y="1442561"/>
            <a:ext cx="6687426" cy="361880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103679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extBox 49">
            <a:extLst>
              <a:ext uri="{FF2B5EF4-FFF2-40B4-BE49-F238E27FC236}">
                <a16:creationId xmlns:a16="http://schemas.microsoft.com/office/drawing/2014/main" id="{64C46061-24B8-E94C-8F33-4A920E2D50C3}"/>
              </a:ext>
            </a:extLst>
          </p:cNvPr>
          <p:cNvSpPr txBox="1"/>
          <p:nvPr/>
        </p:nvSpPr>
        <p:spPr>
          <a:xfrm>
            <a:off x="768995" y="392277"/>
            <a:ext cx="10584560" cy="584775"/>
          </a:xfrm>
          <a:prstGeom prst="rect">
            <a:avLst/>
          </a:prstGeom>
          <a:noFill/>
        </p:spPr>
        <p:txBody>
          <a:bodyPr wrap="square"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200" b="1">
                <a:solidFill>
                  <a:srgbClr val="4472C4">
                    <a:lumMod val="75000"/>
                  </a:srgbClr>
                </a:solidFill>
                <a:latin typeface="Arial"/>
                <a:cs typeface="Arial"/>
              </a:rPr>
              <a:t>Demo &amp; Questions</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nvGrpSpPr>
          <p:cNvPr id="18" name="Group 17">
            <a:extLst>
              <a:ext uri="{FF2B5EF4-FFF2-40B4-BE49-F238E27FC236}">
                <a16:creationId xmlns:a16="http://schemas.microsoft.com/office/drawing/2014/main" id="{127A8E9E-F2AE-974A-90E5-41622128A223}"/>
              </a:ext>
            </a:extLst>
          </p:cNvPr>
          <p:cNvGrpSpPr/>
          <p:nvPr/>
        </p:nvGrpSpPr>
        <p:grpSpPr>
          <a:xfrm>
            <a:off x="5487971" y="6144119"/>
            <a:ext cx="6700887" cy="727432"/>
            <a:chOff x="5487971" y="6144119"/>
            <a:chExt cx="6700887" cy="727432"/>
          </a:xfrm>
        </p:grpSpPr>
        <p:sp>
          <p:nvSpPr>
            <p:cNvPr id="19" name="Freeform 18">
              <a:extLst>
                <a:ext uri="{FF2B5EF4-FFF2-40B4-BE49-F238E27FC236}">
                  <a16:creationId xmlns:a16="http://schemas.microsoft.com/office/drawing/2014/main" id="{9DE0F183-C35E-DF44-BF1A-E31C162CE61C}"/>
                </a:ext>
              </a:extLst>
            </p:cNvPr>
            <p:cNvSpPr/>
            <p:nvPr/>
          </p:nvSpPr>
          <p:spPr>
            <a:xfrm>
              <a:off x="5487971" y="6145687"/>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Freeform 19">
              <a:extLst>
                <a:ext uri="{FF2B5EF4-FFF2-40B4-BE49-F238E27FC236}">
                  <a16:creationId xmlns:a16="http://schemas.microsoft.com/office/drawing/2014/main" id="{A883742D-5118-9F46-BA71-4470DB7089B6}"/>
                </a:ext>
              </a:extLst>
            </p:cNvPr>
            <p:cNvSpPr/>
            <p:nvPr/>
          </p:nvSpPr>
          <p:spPr>
            <a:xfrm>
              <a:off x="5929460" y="6144119"/>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21" name="Group 20">
              <a:extLst>
                <a:ext uri="{FF2B5EF4-FFF2-40B4-BE49-F238E27FC236}">
                  <a16:creationId xmlns:a16="http://schemas.microsoft.com/office/drawing/2014/main" id="{F076444E-60FA-D34B-A75E-807A4B551383}"/>
                </a:ext>
              </a:extLst>
            </p:cNvPr>
            <p:cNvGrpSpPr/>
            <p:nvPr/>
          </p:nvGrpSpPr>
          <p:grpSpPr>
            <a:xfrm>
              <a:off x="6320303" y="6287602"/>
              <a:ext cx="5548758" cy="438513"/>
              <a:chOff x="6320303" y="6041112"/>
              <a:chExt cx="5548758" cy="438513"/>
            </a:xfrm>
          </p:grpSpPr>
          <p:pic>
            <p:nvPicPr>
              <p:cNvPr id="22" name="Picture 21">
                <a:extLst>
                  <a:ext uri="{FF2B5EF4-FFF2-40B4-BE49-F238E27FC236}">
                    <a16:creationId xmlns:a16="http://schemas.microsoft.com/office/drawing/2014/main" id="{98051D30-0DAC-1F4D-AE4B-8D07BC08615D}"/>
                  </a:ext>
                </a:extLst>
              </p:cNvPr>
              <p:cNvPicPr>
                <a:picLocks noChangeAspect="1"/>
              </p:cNvPicPr>
              <p:nvPr/>
            </p:nvPicPr>
            <p:blipFill>
              <a:blip r:embed="rId3"/>
              <a:stretch>
                <a:fillRect/>
              </a:stretch>
            </p:blipFill>
            <p:spPr>
              <a:xfrm>
                <a:off x="10024677" y="6086656"/>
                <a:ext cx="435078" cy="354589"/>
              </a:xfrm>
              <a:prstGeom prst="rect">
                <a:avLst/>
              </a:prstGeom>
            </p:spPr>
          </p:pic>
          <p:pic>
            <p:nvPicPr>
              <p:cNvPr id="23" name="Picture 22">
                <a:extLst>
                  <a:ext uri="{FF2B5EF4-FFF2-40B4-BE49-F238E27FC236}">
                    <a16:creationId xmlns:a16="http://schemas.microsoft.com/office/drawing/2014/main" id="{0E1E0020-E23E-D643-8F22-25CF46ABA582}"/>
                  </a:ext>
                </a:extLst>
              </p:cNvPr>
              <p:cNvPicPr>
                <a:picLocks noChangeAspect="1"/>
              </p:cNvPicPr>
              <p:nvPr/>
            </p:nvPicPr>
            <p:blipFill>
              <a:blip r:embed="rId4"/>
              <a:stretch>
                <a:fillRect/>
              </a:stretch>
            </p:blipFill>
            <p:spPr>
              <a:xfrm>
                <a:off x="10660050" y="6064185"/>
                <a:ext cx="413343" cy="413343"/>
              </a:xfrm>
              <a:prstGeom prst="rect">
                <a:avLst/>
              </a:prstGeom>
            </p:spPr>
          </p:pic>
          <p:sp>
            <p:nvSpPr>
              <p:cNvPr id="28" name="TextBox 27">
                <a:extLst>
                  <a:ext uri="{FF2B5EF4-FFF2-40B4-BE49-F238E27FC236}">
                    <a16:creationId xmlns:a16="http://schemas.microsoft.com/office/drawing/2014/main" id="{2653F868-811D-0D41-8135-D14B4BC71BFE}"/>
                  </a:ext>
                </a:extLst>
              </p:cNvPr>
              <p:cNvSpPr txBox="1"/>
              <p:nvPr/>
            </p:nvSpPr>
            <p:spPr>
              <a:xfrm>
                <a:off x="6320303" y="6041112"/>
                <a:ext cx="2853813" cy="415498"/>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err="1">
                    <a:ln>
                      <a:noFill/>
                    </a:ln>
                    <a:solidFill>
                      <a:prstClr val="white"/>
                    </a:solidFill>
                    <a:effectLst/>
                    <a:uLnTx/>
                    <a:uFillTx/>
                    <a:latin typeface="Arial" panose="020B0604020202020204" pitchFamily="34" charset="0"/>
                    <a:ea typeface="+mn-ea"/>
                    <a:cs typeface="Arial" panose="020B0604020202020204" pitchFamily="34" charset="0"/>
                  </a:rPr>
                  <a:t>www.suny.edu</a:t>
                </a:r>
                <a:endParaRPr kumimoji="0" lang="en-US" sz="20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pic>
            <p:nvPicPr>
              <p:cNvPr id="29" name="Picture 28">
                <a:extLst>
                  <a:ext uri="{FF2B5EF4-FFF2-40B4-BE49-F238E27FC236}">
                    <a16:creationId xmlns:a16="http://schemas.microsoft.com/office/drawing/2014/main" id="{24CF33DE-D3F4-3040-BF99-F4A490E90216}"/>
                  </a:ext>
                </a:extLst>
              </p:cNvPr>
              <p:cNvPicPr>
                <a:picLocks noChangeAspect="1"/>
              </p:cNvPicPr>
              <p:nvPr/>
            </p:nvPicPr>
            <p:blipFill>
              <a:blip r:embed="rId5"/>
              <a:stretch>
                <a:fillRect/>
              </a:stretch>
            </p:blipFill>
            <p:spPr>
              <a:xfrm>
                <a:off x="9367496" y="6062787"/>
                <a:ext cx="413343" cy="416838"/>
              </a:xfrm>
              <a:prstGeom prst="rect">
                <a:avLst/>
              </a:prstGeom>
            </p:spPr>
          </p:pic>
          <p:pic>
            <p:nvPicPr>
              <p:cNvPr id="30" name="Picture 29">
                <a:extLst>
                  <a:ext uri="{FF2B5EF4-FFF2-40B4-BE49-F238E27FC236}">
                    <a16:creationId xmlns:a16="http://schemas.microsoft.com/office/drawing/2014/main" id="{CD8FAB35-EA90-404E-8DD6-BC088799FC61}"/>
                  </a:ext>
                </a:extLst>
              </p:cNvPr>
              <p:cNvPicPr>
                <a:picLocks noChangeAspect="1"/>
              </p:cNvPicPr>
              <p:nvPr/>
            </p:nvPicPr>
            <p:blipFill>
              <a:blip r:embed="rId6"/>
              <a:stretch>
                <a:fillRect/>
              </a:stretch>
            </p:blipFill>
            <p:spPr>
              <a:xfrm>
                <a:off x="11325778" y="6072566"/>
                <a:ext cx="543283" cy="382767"/>
              </a:xfrm>
              <a:prstGeom prst="rect">
                <a:avLst/>
              </a:prstGeom>
            </p:spPr>
          </p:pic>
        </p:grpSp>
      </p:grpSp>
      <p:sp>
        <p:nvSpPr>
          <p:cNvPr id="24" name="Content Placeholder 2">
            <a:extLst>
              <a:ext uri="{FF2B5EF4-FFF2-40B4-BE49-F238E27FC236}">
                <a16:creationId xmlns:a16="http://schemas.microsoft.com/office/drawing/2014/main" id="{7CA1CAF9-F847-4270-A470-34AA71330847}"/>
              </a:ext>
            </a:extLst>
          </p:cNvPr>
          <p:cNvSpPr txBox="1">
            <a:spLocks/>
          </p:cNvSpPr>
          <p:nvPr/>
        </p:nvSpPr>
        <p:spPr>
          <a:xfrm>
            <a:off x="838200" y="1384133"/>
            <a:ext cx="10515600" cy="435133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endParaRPr kumimoji="0" lang="en-US" sz="2800" b="0" i="0" u="none" strike="noStrike" kern="1200" cap="none" spc="0" normalizeH="0" baseline="0" noProof="0">
              <a:ln>
                <a:noFill/>
              </a:ln>
              <a:solidFill>
                <a:prstClr val="black"/>
              </a:solidFill>
              <a:effectLst/>
              <a:uLnTx/>
              <a:uFillTx/>
              <a:latin typeface="Calibri" panose="020F0502020204030204"/>
              <a:ea typeface="+mn-ea"/>
              <a:cs typeface="Calibri"/>
            </a:endParaRPr>
          </a:p>
        </p:txBody>
      </p:sp>
      <p:sp>
        <p:nvSpPr>
          <p:cNvPr id="2" name="TextBox 1">
            <a:extLst>
              <a:ext uri="{FF2B5EF4-FFF2-40B4-BE49-F238E27FC236}">
                <a16:creationId xmlns:a16="http://schemas.microsoft.com/office/drawing/2014/main" id="{2E219A70-CBB0-48FF-A266-2F2780ABFD7F}"/>
              </a:ext>
            </a:extLst>
          </p:cNvPr>
          <p:cNvSpPr txBox="1"/>
          <p:nvPr/>
        </p:nvSpPr>
        <p:spPr>
          <a:xfrm>
            <a:off x="838200" y="1633591"/>
            <a:ext cx="10668856" cy="1815882"/>
          </a:xfrm>
          <a:prstGeom prst="rect">
            <a:avLst/>
          </a:prstGeom>
          <a:noFill/>
        </p:spPr>
        <p:txBody>
          <a:bodyPr wrap="square" rtlCol="0">
            <a:spAutoFit/>
          </a:bodyPr>
          <a:lstStyle/>
          <a:p>
            <a:pPr marL="285750" indent="-285750">
              <a:buFont typeface="Arial" panose="020B0604020202020204" pitchFamily="34" charset="0"/>
              <a:buChar char="•"/>
            </a:pPr>
            <a:r>
              <a:rPr lang="en-US" sz="2800" dirty="0"/>
              <a:t>Browse Collections</a:t>
            </a:r>
          </a:p>
          <a:p>
            <a:pPr marL="285750" indent="-285750">
              <a:buFont typeface="Arial" panose="020B0604020202020204" pitchFamily="34" charset="0"/>
              <a:buChar char="•"/>
            </a:pPr>
            <a:r>
              <a:rPr lang="en-US" sz="2800" dirty="0"/>
              <a:t>Find Collection in CZ and activate</a:t>
            </a:r>
          </a:p>
          <a:p>
            <a:pPr marL="285750" indent="-285750">
              <a:buFont typeface="Arial" panose="020B0604020202020204" pitchFamily="34" charset="0"/>
              <a:buChar char="•"/>
            </a:pPr>
            <a:r>
              <a:rPr lang="en-US" sz="2800" dirty="0"/>
              <a:t>CDI settings</a:t>
            </a:r>
          </a:p>
          <a:p>
            <a:pPr marL="285750" indent="-285750">
              <a:buFont typeface="Arial" panose="020B0604020202020204" pitchFamily="34" charset="0"/>
              <a:buChar char="•"/>
            </a:pPr>
            <a:r>
              <a:rPr lang="en-US" sz="2800" dirty="0"/>
              <a:t>Primo troubleshooting</a:t>
            </a:r>
          </a:p>
        </p:txBody>
      </p:sp>
    </p:spTree>
    <p:extLst>
      <p:ext uri="{BB962C8B-B14F-4D97-AF65-F5344CB8AC3E}">
        <p14:creationId xmlns:p14="http://schemas.microsoft.com/office/powerpoint/2010/main" val="30039510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extBox 49">
            <a:extLst>
              <a:ext uri="{FF2B5EF4-FFF2-40B4-BE49-F238E27FC236}">
                <a16:creationId xmlns:a16="http://schemas.microsoft.com/office/drawing/2014/main" id="{64C46061-24B8-E94C-8F33-4A920E2D50C3}"/>
              </a:ext>
            </a:extLst>
          </p:cNvPr>
          <p:cNvSpPr txBox="1"/>
          <p:nvPr/>
        </p:nvSpPr>
        <p:spPr>
          <a:xfrm>
            <a:off x="768995" y="392277"/>
            <a:ext cx="10584560" cy="584775"/>
          </a:xfrm>
          <a:prstGeom prst="rect">
            <a:avLst/>
          </a:prstGeom>
          <a:noFill/>
        </p:spPr>
        <p:txBody>
          <a:bodyPr wrap="square"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a:ln>
                  <a:noFill/>
                </a:ln>
                <a:solidFill>
                  <a:srgbClr val="4472C4">
                    <a:lumMod val="75000"/>
                  </a:srgbClr>
                </a:solidFill>
                <a:effectLst/>
                <a:uLnTx/>
                <a:uFillTx/>
                <a:latin typeface="Arial"/>
                <a:ea typeface="+mn-ea"/>
                <a:cs typeface="Arial"/>
              </a:rPr>
              <a:t>Plan for Today</a:t>
            </a: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8" name="Group 17">
            <a:extLst>
              <a:ext uri="{FF2B5EF4-FFF2-40B4-BE49-F238E27FC236}">
                <a16:creationId xmlns:a16="http://schemas.microsoft.com/office/drawing/2014/main" id="{127A8E9E-F2AE-974A-90E5-41622128A223}"/>
              </a:ext>
            </a:extLst>
          </p:cNvPr>
          <p:cNvGrpSpPr/>
          <p:nvPr/>
        </p:nvGrpSpPr>
        <p:grpSpPr>
          <a:xfrm>
            <a:off x="5487971" y="6144119"/>
            <a:ext cx="6700887" cy="727432"/>
            <a:chOff x="5487971" y="6144119"/>
            <a:chExt cx="6700887" cy="727432"/>
          </a:xfrm>
        </p:grpSpPr>
        <p:sp>
          <p:nvSpPr>
            <p:cNvPr id="19" name="Freeform 18">
              <a:extLst>
                <a:ext uri="{FF2B5EF4-FFF2-40B4-BE49-F238E27FC236}">
                  <a16:creationId xmlns:a16="http://schemas.microsoft.com/office/drawing/2014/main" id="{9DE0F183-C35E-DF44-BF1A-E31C162CE61C}"/>
                </a:ext>
              </a:extLst>
            </p:cNvPr>
            <p:cNvSpPr/>
            <p:nvPr/>
          </p:nvSpPr>
          <p:spPr>
            <a:xfrm>
              <a:off x="5487971" y="6145687"/>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Freeform 19">
              <a:extLst>
                <a:ext uri="{FF2B5EF4-FFF2-40B4-BE49-F238E27FC236}">
                  <a16:creationId xmlns:a16="http://schemas.microsoft.com/office/drawing/2014/main" id="{A883742D-5118-9F46-BA71-4470DB7089B6}"/>
                </a:ext>
              </a:extLst>
            </p:cNvPr>
            <p:cNvSpPr/>
            <p:nvPr/>
          </p:nvSpPr>
          <p:spPr>
            <a:xfrm>
              <a:off x="5929460" y="6144119"/>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21" name="Group 20">
              <a:extLst>
                <a:ext uri="{FF2B5EF4-FFF2-40B4-BE49-F238E27FC236}">
                  <a16:creationId xmlns:a16="http://schemas.microsoft.com/office/drawing/2014/main" id="{F076444E-60FA-D34B-A75E-807A4B551383}"/>
                </a:ext>
              </a:extLst>
            </p:cNvPr>
            <p:cNvGrpSpPr/>
            <p:nvPr/>
          </p:nvGrpSpPr>
          <p:grpSpPr>
            <a:xfrm>
              <a:off x="6320303" y="6287602"/>
              <a:ext cx="5548758" cy="438513"/>
              <a:chOff x="6320303" y="6041112"/>
              <a:chExt cx="5548758" cy="438513"/>
            </a:xfrm>
          </p:grpSpPr>
          <p:pic>
            <p:nvPicPr>
              <p:cNvPr id="22" name="Picture 21">
                <a:extLst>
                  <a:ext uri="{FF2B5EF4-FFF2-40B4-BE49-F238E27FC236}">
                    <a16:creationId xmlns:a16="http://schemas.microsoft.com/office/drawing/2014/main" id="{98051D30-0DAC-1F4D-AE4B-8D07BC08615D}"/>
                  </a:ext>
                </a:extLst>
              </p:cNvPr>
              <p:cNvPicPr>
                <a:picLocks noChangeAspect="1"/>
              </p:cNvPicPr>
              <p:nvPr/>
            </p:nvPicPr>
            <p:blipFill>
              <a:blip r:embed="rId3"/>
              <a:stretch>
                <a:fillRect/>
              </a:stretch>
            </p:blipFill>
            <p:spPr>
              <a:xfrm>
                <a:off x="10024677" y="6086656"/>
                <a:ext cx="435078" cy="354589"/>
              </a:xfrm>
              <a:prstGeom prst="rect">
                <a:avLst/>
              </a:prstGeom>
            </p:spPr>
          </p:pic>
          <p:pic>
            <p:nvPicPr>
              <p:cNvPr id="23" name="Picture 22">
                <a:extLst>
                  <a:ext uri="{FF2B5EF4-FFF2-40B4-BE49-F238E27FC236}">
                    <a16:creationId xmlns:a16="http://schemas.microsoft.com/office/drawing/2014/main" id="{0E1E0020-E23E-D643-8F22-25CF46ABA582}"/>
                  </a:ext>
                </a:extLst>
              </p:cNvPr>
              <p:cNvPicPr>
                <a:picLocks noChangeAspect="1"/>
              </p:cNvPicPr>
              <p:nvPr/>
            </p:nvPicPr>
            <p:blipFill>
              <a:blip r:embed="rId4"/>
              <a:stretch>
                <a:fillRect/>
              </a:stretch>
            </p:blipFill>
            <p:spPr>
              <a:xfrm>
                <a:off x="10660050" y="6064185"/>
                <a:ext cx="413343" cy="413343"/>
              </a:xfrm>
              <a:prstGeom prst="rect">
                <a:avLst/>
              </a:prstGeom>
            </p:spPr>
          </p:pic>
          <p:sp>
            <p:nvSpPr>
              <p:cNvPr id="28" name="TextBox 27">
                <a:extLst>
                  <a:ext uri="{FF2B5EF4-FFF2-40B4-BE49-F238E27FC236}">
                    <a16:creationId xmlns:a16="http://schemas.microsoft.com/office/drawing/2014/main" id="{2653F868-811D-0D41-8135-D14B4BC71BFE}"/>
                  </a:ext>
                </a:extLst>
              </p:cNvPr>
              <p:cNvSpPr txBox="1"/>
              <p:nvPr/>
            </p:nvSpPr>
            <p:spPr>
              <a:xfrm>
                <a:off x="6320303" y="6041112"/>
                <a:ext cx="2853813" cy="415498"/>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err="1">
                    <a:ln>
                      <a:noFill/>
                    </a:ln>
                    <a:solidFill>
                      <a:prstClr val="white"/>
                    </a:solidFill>
                    <a:effectLst/>
                    <a:uLnTx/>
                    <a:uFillTx/>
                    <a:latin typeface="Arial" panose="020B0604020202020204" pitchFamily="34" charset="0"/>
                    <a:ea typeface="+mn-ea"/>
                    <a:cs typeface="Arial" panose="020B0604020202020204" pitchFamily="34" charset="0"/>
                  </a:rPr>
                  <a:t>www.suny.edu</a:t>
                </a:r>
                <a:endParaRPr kumimoji="0" lang="en-US" sz="20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pic>
            <p:nvPicPr>
              <p:cNvPr id="29" name="Picture 28">
                <a:extLst>
                  <a:ext uri="{FF2B5EF4-FFF2-40B4-BE49-F238E27FC236}">
                    <a16:creationId xmlns:a16="http://schemas.microsoft.com/office/drawing/2014/main" id="{24CF33DE-D3F4-3040-BF99-F4A490E90216}"/>
                  </a:ext>
                </a:extLst>
              </p:cNvPr>
              <p:cNvPicPr>
                <a:picLocks noChangeAspect="1"/>
              </p:cNvPicPr>
              <p:nvPr/>
            </p:nvPicPr>
            <p:blipFill>
              <a:blip r:embed="rId5"/>
              <a:stretch>
                <a:fillRect/>
              </a:stretch>
            </p:blipFill>
            <p:spPr>
              <a:xfrm>
                <a:off x="9367496" y="6062787"/>
                <a:ext cx="413343" cy="416838"/>
              </a:xfrm>
              <a:prstGeom prst="rect">
                <a:avLst/>
              </a:prstGeom>
            </p:spPr>
          </p:pic>
          <p:pic>
            <p:nvPicPr>
              <p:cNvPr id="30" name="Picture 29">
                <a:extLst>
                  <a:ext uri="{FF2B5EF4-FFF2-40B4-BE49-F238E27FC236}">
                    <a16:creationId xmlns:a16="http://schemas.microsoft.com/office/drawing/2014/main" id="{CD8FAB35-EA90-404E-8DD6-BC088799FC61}"/>
                  </a:ext>
                </a:extLst>
              </p:cNvPr>
              <p:cNvPicPr>
                <a:picLocks noChangeAspect="1"/>
              </p:cNvPicPr>
              <p:nvPr/>
            </p:nvPicPr>
            <p:blipFill>
              <a:blip r:embed="rId6"/>
              <a:stretch>
                <a:fillRect/>
              </a:stretch>
            </p:blipFill>
            <p:spPr>
              <a:xfrm>
                <a:off x="11325778" y="6072566"/>
                <a:ext cx="543283" cy="382767"/>
              </a:xfrm>
              <a:prstGeom prst="rect">
                <a:avLst/>
              </a:prstGeom>
            </p:spPr>
          </p:pic>
        </p:grpSp>
      </p:grpSp>
      <p:sp>
        <p:nvSpPr>
          <p:cNvPr id="24" name="Content Placeholder 2">
            <a:extLst>
              <a:ext uri="{FF2B5EF4-FFF2-40B4-BE49-F238E27FC236}">
                <a16:creationId xmlns:a16="http://schemas.microsoft.com/office/drawing/2014/main" id="{7CA1CAF9-F847-4270-A470-34AA71330847}"/>
              </a:ext>
            </a:extLst>
          </p:cNvPr>
          <p:cNvSpPr txBox="1">
            <a:spLocks/>
          </p:cNvSpPr>
          <p:nvPr/>
        </p:nvSpPr>
        <p:spPr>
          <a:xfrm>
            <a:off x="838200" y="1384133"/>
            <a:ext cx="10515600" cy="435133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none" strike="noStrike" kern="1200" cap="none" spc="0" normalizeH="0" baseline="0" noProof="0">
              <a:ln>
                <a:noFill/>
              </a:ln>
              <a:solidFill>
                <a:prstClr val="black"/>
              </a:solidFill>
              <a:effectLst/>
              <a:uLnTx/>
              <a:uFillTx/>
              <a:latin typeface="Calibri" panose="020F0502020204030204"/>
              <a:ea typeface="+mn-ea"/>
              <a:cs typeface="Calibri"/>
            </a:endParaRPr>
          </a:p>
        </p:txBody>
      </p:sp>
      <p:sp>
        <p:nvSpPr>
          <p:cNvPr id="3" name="Content Placeholder 2">
            <a:extLst>
              <a:ext uri="{FF2B5EF4-FFF2-40B4-BE49-F238E27FC236}">
                <a16:creationId xmlns:a16="http://schemas.microsoft.com/office/drawing/2014/main" id="{2AF4A749-986F-4232-857C-45CB693B6A74}"/>
              </a:ext>
            </a:extLst>
          </p:cNvPr>
          <p:cNvSpPr txBox="1">
            <a:spLocks/>
          </p:cNvSpPr>
          <p:nvPr/>
        </p:nvSpPr>
        <p:spPr>
          <a:xfrm>
            <a:off x="769961" y="1382073"/>
            <a:ext cx="10515600" cy="435133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a:lnSpc>
                <a:spcPct val="107000"/>
              </a:lnSpc>
              <a:spcBef>
                <a:spcPts val="0"/>
              </a:spcBef>
              <a:spcAft>
                <a:spcPts val="800"/>
              </a:spcAft>
            </a:pPr>
            <a:r>
              <a:rPr lang="en-US" dirty="0">
                <a:effectLst/>
                <a:latin typeface="Calibri" panose="020F0502020204030204" pitchFamily="34" charset="0"/>
                <a:ea typeface="Calibri" panose="020F0502020204030204" pitchFamily="34" charset="0"/>
                <a:cs typeface="Times New Roman" panose="02020603050405020304" pitchFamily="18" charset="0"/>
              </a:rPr>
              <a:t>Searching by Electronic Collection</a:t>
            </a:r>
          </a:p>
          <a:p>
            <a:pPr marL="0" marR="0">
              <a:lnSpc>
                <a:spcPct val="107000"/>
              </a:lnSpc>
              <a:spcBef>
                <a:spcPts val="0"/>
              </a:spcBef>
              <a:spcAft>
                <a:spcPts val="800"/>
              </a:spcAft>
            </a:pPr>
            <a:r>
              <a:rPr lang="en-US" dirty="0">
                <a:effectLst/>
                <a:latin typeface="Calibri" panose="020F0502020204030204" pitchFamily="34" charset="0"/>
                <a:ea typeface="Calibri" panose="020F0502020204030204" pitchFamily="34" charset="0"/>
                <a:cs typeface="Times New Roman" panose="02020603050405020304" pitchFamily="18" charset="0"/>
              </a:rPr>
              <a:t>Decoding the Electronic Collection</a:t>
            </a:r>
          </a:p>
          <a:p>
            <a:pPr marL="0" marR="0">
              <a:lnSpc>
                <a:spcPct val="107000"/>
              </a:lnSpc>
              <a:spcBef>
                <a:spcPts val="0"/>
              </a:spcBef>
              <a:spcAft>
                <a:spcPts val="800"/>
              </a:spcAft>
            </a:pPr>
            <a:r>
              <a:rPr lang="en-US" dirty="0">
                <a:effectLst/>
                <a:latin typeface="Calibri" panose="020F0502020204030204" pitchFamily="34" charset="0"/>
                <a:ea typeface="Calibri" panose="020F0502020204030204" pitchFamily="34" charset="0"/>
                <a:cs typeface="Times New Roman" panose="02020603050405020304" pitchFamily="18" charset="0"/>
              </a:rPr>
              <a:t>Recommended CDI settings for aggregator and selective packages</a:t>
            </a:r>
          </a:p>
          <a:p>
            <a:pPr marL="0" marR="0">
              <a:lnSpc>
                <a:spcPct val="107000"/>
              </a:lnSpc>
              <a:spcBef>
                <a:spcPts val="0"/>
              </a:spcBef>
              <a:spcAft>
                <a:spcPts val="800"/>
              </a:spcAft>
            </a:pPr>
            <a:r>
              <a:rPr lang="en-US" dirty="0">
                <a:effectLst/>
                <a:latin typeface="Calibri" panose="020F0502020204030204" pitchFamily="34" charset="0"/>
                <a:ea typeface="Calibri" panose="020F0502020204030204" pitchFamily="34" charset="0"/>
                <a:cs typeface="Times New Roman" panose="02020603050405020304" pitchFamily="18" charset="0"/>
              </a:rPr>
              <a:t>Data testing best practices</a:t>
            </a:r>
          </a:p>
          <a:p>
            <a:pPr marL="0" marR="0">
              <a:lnSpc>
                <a:spcPct val="107000"/>
              </a:lnSpc>
              <a:spcBef>
                <a:spcPts val="0"/>
              </a:spcBef>
              <a:spcAft>
                <a:spcPts val="800"/>
              </a:spcAft>
            </a:pPr>
            <a:r>
              <a:rPr lang="en-US" dirty="0">
                <a:effectLst/>
                <a:latin typeface="Calibri" panose="020F0502020204030204" pitchFamily="34" charset="0"/>
                <a:ea typeface="Calibri" panose="020F0502020204030204" pitchFamily="34" charset="0"/>
                <a:cs typeface="Times New Roman" panose="02020603050405020304" pitchFamily="18" charset="0"/>
              </a:rPr>
              <a:t>Data </a:t>
            </a:r>
            <a:r>
              <a:rPr lang="en-US">
                <a:effectLst/>
                <a:latin typeface="Calibri" panose="020F0502020204030204" pitchFamily="34" charset="0"/>
                <a:ea typeface="Calibri" panose="020F0502020204030204" pitchFamily="34" charset="0"/>
                <a:cs typeface="Times New Roman" panose="02020603050405020304" pitchFamily="18" charset="0"/>
              </a:rPr>
              <a:t>clean-up recommendations</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l" rtl="0" fontAlgn="base">
              <a:buNone/>
            </a:pPr>
            <a:endParaRPr lang="en-US" b="0" i="0" dirty="0">
              <a:solidFill>
                <a:srgbClr val="000000"/>
              </a:solidFill>
              <a:effectLst/>
              <a:latin typeface="Arial" panose="020B0604020202020204" pitchFamily="34"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Calibri"/>
            </a:endParaRPr>
          </a:p>
        </p:txBody>
      </p:sp>
    </p:spTree>
    <p:extLst>
      <p:ext uri="{BB962C8B-B14F-4D97-AF65-F5344CB8AC3E}">
        <p14:creationId xmlns:p14="http://schemas.microsoft.com/office/powerpoint/2010/main" val="11148609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extBox 49">
            <a:extLst>
              <a:ext uri="{FF2B5EF4-FFF2-40B4-BE49-F238E27FC236}">
                <a16:creationId xmlns:a16="http://schemas.microsoft.com/office/drawing/2014/main" id="{64C46061-24B8-E94C-8F33-4A920E2D50C3}"/>
              </a:ext>
            </a:extLst>
          </p:cNvPr>
          <p:cNvSpPr txBox="1"/>
          <p:nvPr/>
        </p:nvSpPr>
        <p:spPr>
          <a:xfrm>
            <a:off x="768995" y="392277"/>
            <a:ext cx="10584560" cy="584775"/>
          </a:xfrm>
          <a:prstGeom prst="rect">
            <a:avLst/>
          </a:prstGeom>
          <a:noFill/>
        </p:spPr>
        <p:txBody>
          <a:bodyPr wrap="square"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200" b="1" dirty="0">
                <a:solidFill>
                  <a:srgbClr val="4472C4">
                    <a:lumMod val="75000"/>
                  </a:srgbClr>
                </a:solidFill>
                <a:latin typeface="Arial"/>
                <a:cs typeface="Arial"/>
              </a:rPr>
              <a:t>Alma’s Connection to Primo VE</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nvGrpSpPr>
          <p:cNvPr id="18" name="Group 17">
            <a:extLst>
              <a:ext uri="{FF2B5EF4-FFF2-40B4-BE49-F238E27FC236}">
                <a16:creationId xmlns:a16="http://schemas.microsoft.com/office/drawing/2014/main" id="{127A8E9E-F2AE-974A-90E5-41622128A223}"/>
              </a:ext>
            </a:extLst>
          </p:cNvPr>
          <p:cNvGrpSpPr/>
          <p:nvPr/>
        </p:nvGrpSpPr>
        <p:grpSpPr>
          <a:xfrm>
            <a:off x="5487971" y="6144119"/>
            <a:ext cx="6700887" cy="727432"/>
            <a:chOff x="5487971" y="6144119"/>
            <a:chExt cx="6700887" cy="727432"/>
          </a:xfrm>
        </p:grpSpPr>
        <p:sp>
          <p:nvSpPr>
            <p:cNvPr id="19" name="Freeform 18">
              <a:extLst>
                <a:ext uri="{FF2B5EF4-FFF2-40B4-BE49-F238E27FC236}">
                  <a16:creationId xmlns:a16="http://schemas.microsoft.com/office/drawing/2014/main" id="{9DE0F183-C35E-DF44-BF1A-E31C162CE61C}"/>
                </a:ext>
              </a:extLst>
            </p:cNvPr>
            <p:cNvSpPr/>
            <p:nvPr/>
          </p:nvSpPr>
          <p:spPr>
            <a:xfrm>
              <a:off x="5487971" y="6145687"/>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Freeform 19">
              <a:extLst>
                <a:ext uri="{FF2B5EF4-FFF2-40B4-BE49-F238E27FC236}">
                  <a16:creationId xmlns:a16="http://schemas.microsoft.com/office/drawing/2014/main" id="{A883742D-5118-9F46-BA71-4470DB7089B6}"/>
                </a:ext>
              </a:extLst>
            </p:cNvPr>
            <p:cNvSpPr/>
            <p:nvPr/>
          </p:nvSpPr>
          <p:spPr>
            <a:xfrm>
              <a:off x="5929460" y="6144119"/>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21" name="Group 20">
              <a:extLst>
                <a:ext uri="{FF2B5EF4-FFF2-40B4-BE49-F238E27FC236}">
                  <a16:creationId xmlns:a16="http://schemas.microsoft.com/office/drawing/2014/main" id="{F076444E-60FA-D34B-A75E-807A4B551383}"/>
                </a:ext>
              </a:extLst>
            </p:cNvPr>
            <p:cNvGrpSpPr/>
            <p:nvPr/>
          </p:nvGrpSpPr>
          <p:grpSpPr>
            <a:xfrm>
              <a:off x="6320303" y="6287602"/>
              <a:ext cx="5548758" cy="438513"/>
              <a:chOff x="6320303" y="6041112"/>
              <a:chExt cx="5548758" cy="438513"/>
            </a:xfrm>
          </p:grpSpPr>
          <p:pic>
            <p:nvPicPr>
              <p:cNvPr id="22" name="Picture 21">
                <a:extLst>
                  <a:ext uri="{FF2B5EF4-FFF2-40B4-BE49-F238E27FC236}">
                    <a16:creationId xmlns:a16="http://schemas.microsoft.com/office/drawing/2014/main" id="{98051D30-0DAC-1F4D-AE4B-8D07BC08615D}"/>
                  </a:ext>
                </a:extLst>
              </p:cNvPr>
              <p:cNvPicPr>
                <a:picLocks noChangeAspect="1"/>
              </p:cNvPicPr>
              <p:nvPr/>
            </p:nvPicPr>
            <p:blipFill>
              <a:blip r:embed="rId3"/>
              <a:stretch>
                <a:fillRect/>
              </a:stretch>
            </p:blipFill>
            <p:spPr>
              <a:xfrm>
                <a:off x="10024677" y="6086656"/>
                <a:ext cx="435078" cy="354589"/>
              </a:xfrm>
              <a:prstGeom prst="rect">
                <a:avLst/>
              </a:prstGeom>
            </p:spPr>
          </p:pic>
          <p:pic>
            <p:nvPicPr>
              <p:cNvPr id="23" name="Picture 22">
                <a:extLst>
                  <a:ext uri="{FF2B5EF4-FFF2-40B4-BE49-F238E27FC236}">
                    <a16:creationId xmlns:a16="http://schemas.microsoft.com/office/drawing/2014/main" id="{0E1E0020-E23E-D643-8F22-25CF46ABA582}"/>
                  </a:ext>
                </a:extLst>
              </p:cNvPr>
              <p:cNvPicPr>
                <a:picLocks noChangeAspect="1"/>
              </p:cNvPicPr>
              <p:nvPr/>
            </p:nvPicPr>
            <p:blipFill>
              <a:blip r:embed="rId4"/>
              <a:stretch>
                <a:fillRect/>
              </a:stretch>
            </p:blipFill>
            <p:spPr>
              <a:xfrm>
                <a:off x="10660050" y="6064185"/>
                <a:ext cx="413343" cy="413343"/>
              </a:xfrm>
              <a:prstGeom prst="rect">
                <a:avLst/>
              </a:prstGeom>
            </p:spPr>
          </p:pic>
          <p:sp>
            <p:nvSpPr>
              <p:cNvPr id="28" name="TextBox 27">
                <a:extLst>
                  <a:ext uri="{FF2B5EF4-FFF2-40B4-BE49-F238E27FC236}">
                    <a16:creationId xmlns:a16="http://schemas.microsoft.com/office/drawing/2014/main" id="{2653F868-811D-0D41-8135-D14B4BC71BFE}"/>
                  </a:ext>
                </a:extLst>
              </p:cNvPr>
              <p:cNvSpPr txBox="1"/>
              <p:nvPr/>
            </p:nvSpPr>
            <p:spPr>
              <a:xfrm>
                <a:off x="6320303" y="6041112"/>
                <a:ext cx="2853813" cy="415498"/>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err="1">
                    <a:ln>
                      <a:noFill/>
                    </a:ln>
                    <a:solidFill>
                      <a:prstClr val="white"/>
                    </a:solidFill>
                    <a:effectLst/>
                    <a:uLnTx/>
                    <a:uFillTx/>
                    <a:latin typeface="Arial" panose="020B0604020202020204" pitchFamily="34" charset="0"/>
                    <a:ea typeface="+mn-ea"/>
                    <a:cs typeface="Arial" panose="020B0604020202020204" pitchFamily="34" charset="0"/>
                  </a:rPr>
                  <a:t>www.suny.edu</a:t>
                </a:r>
                <a:endParaRPr kumimoji="0" lang="en-US" sz="20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pic>
            <p:nvPicPr>
              <p:cNvPr id="29" name="Picture 28">
                <a:extLst>
                  <a:ext uri="{FF2B5EF4-FFF2-40B4-BE49-F238E27FC236}">
                    <a16:creationId xmlns:a16="http://schemas.microsoft.com/office/drawing/2014/main" id="{24CF33DE-D3F4-3040-BF99-F4A490E90216}"/>
                  </a:ext>
                </a:extLst>
              </p:cNvPr>
              <p:cNvPicPr>
                <a:picLocks noChangeAspect="1"/>
              </p:cNvPicPr>
              <p:nvPr/>
            </p:nvPicPr>
            <p:blipFill>
              <a:blip r:embed="rId5"/>
              <a:stretch>
                <a:fillRect/>
              </a:stretch>
            </p:blipFill>
            <p:spPr>
              <a:xfrm>
                <a:off x="9367496" y="6062787"/>
                <a:ext cx="413343" cy="416838"/>
              </a:xfrm>
              <a:prstGeom prst="rect">
                <a:avLst/>
              </a:prstGeom>
            </p:spPr>
          </p:pic>
          <p:pic>
            <p:nvPicPr>
              <p:cNvPr id="30" name="Picture 29">
                <a:extLst>
                  <a:ext uri="{FF2B5EF4-FFF2-40B4-BE49-F238E27FC236}">
                    <a16:creationId xmlns:a16="http://schemas.microsoft.com/office/drawing/2014/main" id="{CD8FAB35-EA90-404E-8DD6-BC088799FC61}"/>
                  </a:ext>
                </a:extLst>
              </p:cNvPr>
              <p:cNvPicPr>
                <a:picLocks noChangeAspect="1"/>
              </p:cNvPicPr>
              <p:nvPr/>
            </p:nvPicPr>
            <p:blipFill>
              <a:blip r:embed="rId6"/>
              <a:stretch>
                <a:fillRect/>
              </a:stretch>
            </p:blipFill>
            <p:spPr>
              <a:xfrm>
                <a:off x="11325778" y="6072566"/>
                <a:ext cx="543283" cy="382767"/>
              </a:xfrm>
              <a:prstGeom prst="rect">
                <a:avLst/>
              </a:prstGeom>
            </p:spPr>
          </p:pic>
        </p:grpSp>
      </p:grpSp>
      <p:sp>
        <p:nvSpPr>
          <p:cNvPr id="24" name="Content Placeholder 2">
            <a:extLst>
              <a:ext uri="{FF2B5EF4-FFF2-40B4-BE49-F238E27FC236}">
                <a16:creationId xmlns:a16="http://schemas.microsoft.com/office/drawing/2014/main" id="{7CA1CAF9-F847-4270-A470-34AA71330847}"/>
              </a:ext>
            </a:extLst>
          </p:cNvPr>
          <p:cNvSpPr txBox="1">
            <a:spLocks/>
          </p:cNvSpPr>
          <p:nvPr/>
        </p:nvSpPr>
        <p:spPr>
          <a:xfrm>
            <a:off x="838200" y="1384133"/>
            <a:ext cx="4409661" cy="435133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none" strike="noStrike" kern="1200" cap="none" spc="0" normalizeH="0" baseline="0" noProof="0">
              <a:ln>
                <a:noFill/>
              </a:ln>
              <a:solidFill>
                <a:prstClr val="black"/>
              </a:solidFill>
              <a:effectLst/>
              <a:uLnTx/>
              <a:uFillTx/>
              <a:latin typeface="Calibri" panose="020F0502020204030204"/>
              <a:ea typeface="+mn-ea"/>
              <a:cs typeface="Calibri"/>
            </a:endParaRPr>
          </a:p>
        </p:txBody>
      </p:sp>
      <p:sp>
        <p:nvSpPr>
          <p:cNvPr id="3" name="Content Placeholder 2">
            <a:extLst>
              <a:ext uri="{FF2B5EF4-FFF2-40B4-BE49-F238E27FC236}">
                <a16:creationId xmlns:a16="http://schemas.microsoft.com/office/drawing/2014/main" id="{2AF4A749-986F-4232-857C-45CB693B6A74}"/>
              </a:ext>
            </a:extLst>
          </p:cNvPr>
          <p:cNvSpPr txBox="1">
            <a:spLocks/>
          </p:cNvSpPr>
          <p:nvPr/>
        </p:nvSpPr>
        <p:spPr>
          <a:xfrm>
            <a:off x="769961" y="1382073"/>
            <a:ext cx="4915222" cy="435133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none" strike="noStrike" kern="1200" cap="none" spc="0" normalizeH="0" baseline="0" noProof="0">
              <a:ln>
                <a:noFill/>
              </a:ln>
              <a:solidFill>
                <a:prstClr val="black"/>
              </a:solidFill>
              <a:effectLst/>
              <a:uLnTx/>
              <a:uFillTx/>
              <a:latin typeface="Calibri" panose="020F0502020204030204"/>
              <a:ea typeface="+mn-ea"/>
              <a:cs typeface="Calibri"/>
            </a:endParaRPr>
          </a:p>
        </p:txBody>
      </p:sp>
      <p:sp>
        <p:nvSpPr>
          <p:cNvPr id="14" name="Content Placeholder 2">
            <a:extLst>
              <a:ext uri="{FF2B5EF4-FFF2-40B4-BE49-F238E27FC236}">
                <a16:creationId xmlns:a16="http://schemas.microsoft.com/office/drawing/2014/main" id="{5E7678C7-C27F-412E-AA70-976BAABE3748}"/>
              </a:ext>
            </a:extLst>
          </p:cNvPr>
          <p:cNvSpPr txBox="1">
            <a:spLocks/>
          </p:cNvSpPr>
          <p:nvPr/>
        </p:nvSpPr>
        <p:spPr>
          <a:xfrm>
            <a:off x="769961" y="1382073"/>
            <a:ext cx="10583594" cy="435133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base">
              <a:buNone/>
            </a:pPr>
            <a:r>
              <a:rPr lang="en-US" b="0" i="0" dirty="0">
                <a:solidFill>
                  <a:srgbClr val="000000"/>
                </a:solidFill>
                <a:effectLst/>
              </a:rPr>
              <a:t>For the most part, what you see in Primo is directly related to what you have active in Alma. </a:t>
            </a:r>
          </a:p>
          <a:p>
            <a:pPr fontAlgn="base"/>
            <a:r>
              <a:rPr lang="en-US" b="0" i="0" dirty="0">
                <a:solidFill>
                  <a:srgbClr val="000000"/>
                </a:solidFill>
                <a:effectLst/>
              </a:rPr>
              <a:t>If you see something with an Alma record id in Primo, it’s usually because that record exists in Alma and is publishing to Primo. </a:t>
            </a:r>
          </a:p>
          <a:p>
            <a:pPr fontAlgn="base"/>
            <a:r>
              <a:rPr lang="en-US" b="0" i="0" dirty="0">
                <a:solidFill>
                  <a:srgbClr val="000000"/>
                </a:solidFill>
                <a:effectLst/>
              </a:rPr>
              <a:t>If you think that you should be seeing something in Primo but you’re not, there’s probably a problem with how it’s been activated in Alma.</a:t>
            </a:r>
          </a:p>
          <a:p>
            <a:pPr fontAlgn="base"/>
            <a:r>
              <a:rPr lang="en-US" dirty="0">
                <a:solidFill>
                  <a:srgbClr val="000000"/>
                </a:solidFill>
              </a:rPr>
              <a:t>Exceptions are problems with indexing:</a:t>
            </a:r>
          </a:p>
          <a:p>
            <a:pPr lvl="1" fontAlgn="base"/>
            <a:r>
              <a:rPr lang="en-US" b="0" i="0" dirty="0">
                <a:solidFill>
                  <a:srgbClr val="000000"/>
                </a:solidFill>
                <a:effectLst/>
              </a:rPr>
              <a:t>You’ve fully</a:t>
            </a:r>
            <a:r>
              <a:rPr lang="en-US" dirty="0">
                <a:solidFill>
                  <a:srgbClr val="000000"/>
                </a:solidFill>
              </a:rPr>
              <a:t> deleted something (including bib records) and it’s still showing</a:t>
            </a:r>
          </a:p>
          <a:p>
            <a:pPr lvl="1" fontAlgn="base"/>
            <a:r>
              <a:rPr lang="en-US" b="0" i="0" dirty="0">
                <a:solidFill>
                  <a:srgbClr val="000000"/>
                </a:solidFill>
                <a:effectLst/>
              </a:rPr>
              <a:t>You’ve activated something and it’s not showing</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Calibri"/>
            </a:endParaRPr>
          </a:p>
        </p:txBody>
      </p:sp>
    </p:spTree>
    <p:extLst>
      <p:ext uri="{BB962C8B-B14F-4D97-AF65-F5344CB8AC3E}">
        <p14:creationId xmlns:p14="http://schemas.microsoft.com/office/powerpoint/2010/main" val="24770934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extBox 49">
            <a:extLst>
              <a:ext uri="{FF2B5EF4-FFF2-40B4-BE49-F238E27FC236}">
                <a16:creationId xmlns:a16="http://schemas.microsoft.com/office/drawing/2014/main" id="{64C46061-24B8-E94C-8F33-4A920E2D50C3}"/>
              </a:ext>
            </a:extLst>
          </p:cNvPr>
          <p:cNvSpPr txBox="1"/>
          <p:nvPr/>
        </p:nvSpPr>
        <p:spPr>
          <a:xfrm>
            <a:off x="768995" y="392277"/>
            <a:ext cx="10584560" cy="584775"/>
          </a:xfrm>
          <a:prstGeom prst="rect">
            <a:avLst/>
          </a:prstGeom>
          <a:noFill/>
        </p:spPr>
        <p:txBody>
          <a:bodyPr wrap="square"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200" b="1" dirty="0">
                <a:solidFill>
                  <a:srgbClr val="4472C4">
                    <a:lumMod val="75000"/>
                  </a:srgbClr>
                </a:solidFill>
                <a:latin typeface="Arial"/>
                <a:cs typeface="Arial"/>
              </a:rPr>
              <a:t>Searching Alma for Electronic Content</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nvGrpSpPr>
          <p:cNvPr id="18" name="Group 17">
            <a:extLst>
              <a:ext uri="{FF2B5EF4-FFF2-40B4-BE49-F238E27FC236}">
                <a16:creationId xmlns:a16="http://schemas.microsoft.com/office/drawing/2014/main" id="{127A8E9E-F2AE-974A-90E5-41622128A223}"/>
              </a:ext>
            </a:extLst>
          </p:cNvPr>
          <p:cNvGrpSpPr/>
          <p:nvPr/>
        </p:nvGrpSpPr>
        <p:grpSpPr>
          <a:xfrm>
            <a:off x="5487971" y="6144119"/>
            <a:ext cx="6700887" cy="727432"/>
            <a:chOff x="5487971" y="6144119"/>
            <a:chExt cx="6700887" cy="727432"/>
          </a:xfrm>
        </p:grpSpPr>
        <p:sp>
          <p:nvSpPr>
            <p:cNvPr id="19" name="Freeform 18">
              <a:extLst>
                <a:ext uri="{FF2B5EF4-FFF2-40B4-BE49-F238E27FC236}">
                  <a16:creationId xmlns:a16="http://schemas.microsoft.com/office/drawing/2014/main" id="{9DE0F183-C35E-DF44-BF1A-E31C162CE61C}"/>
                </a:ext>
              </a:extLst>
            </p:cNvPr>
            <p:cNvSpPr/>
            <p:nvPr/>
          </p:nvSpPr>
          <p:spPr>
            <a:xfrm>
              <a:off x="5487971" y="6145687"/>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Freeform 19">
              <a:extLst>
                <a:ext uri="{FF2B5EF4-FFF2-40B4-BE49-F238E27FC236}">
                  <a16:creationId xmlns:a16="http://schemas.microsoft.com/office/drawing/2014/main" id="{A883742D-5118-9F46-BA71-4470DB7089B6}"/>
                </a:ext>
              </a:extLst>
            </p:cNvPr>
            <p:cNvSpPr/>
            <p:nvPr/>
          </p:nvSpPr>
          <p:spPr>
            <a:xfrm>
              <a:off x="5929460" y="6144119"/>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21" name="Group 20">
              <a:extLst>
                <a:ext uri="{FF2B5EF4-FFF2-40B4-BE49-F238E27FC236}">
                  <a16:creationId xmlns:a16="http://schemas.microsoft.com/office/drawing/2014/main" id="{F076444E-60FA-D34B-A75E-807A4B551383}"/>
                </a:ext>
              </a:extLst>
            </p:cNvPr>
            <p:cNvGrpSpPr/>
            <p:nvPr/>
          </p:nvGrpSpPr>
          <p:grpSpPr>
            <a:xfrm>
              <a:off x="6320303" y="6287602"/>
              <a:ext cx="5548758" cy="438513"/>
              <a:chOff x="6320303" y="6041112"/>
              <a:chExt cx="5548758" cy="438513"/>
            </a:xfrm>
          </p:grpSpPr>
          <p:pic>
            <p:nvPicPr>
              <p:cNvPr id="22" name="Picture 21">
                <a:extLst>
                  <a:ext uri="{FF2B5EF4-FFF2-40B4-BE49-F238E27FC236}">
                    <a16:creationId xmlns:a16="http://schemas.microsoft.com/office/drawing/2014/main" id="{98051D30-0DAC-1F4D-AE4B-8D07BC08615D}"/>
                  </a:ext>
                </a:extLst>
              </p:cNvPr>
              <p:cNvPicPr>
                <a:picLocks noChangeAspect="1"/>
              </p:cNvPicPr>
              <p:nvPr/>
            </p:nvPicPr>
            <p:blipFill>
              <a:blip r:embed="rId3"/>
              <a:stretch>
                <a:fillRect/>
              </a:stretch>
            </p:blipFill>
            <p:spPr>
              <a:xfrm>
                <a:off x="10024677" y="6086656"/>
                <a:ext cx="435078" cy="354589"/>
              </a:xfrm>
              <a:prstGeom prst="rect">
                <a:avLst/>
              </a:prstGeom>
            </p:spPr>
          </p:pic>
          <p:pic>
            <p:nvPicPr>
              <p:cNvPr id="23" name="Picture 22">
                <a:extLst>
                  <a:ext uri="{FF2B5EF4-FFF2-40B4-BE49-F238E27FC236}">
                    <a16:creationId xmlns:a16="http://schemas.microsoft.com/office/drawing/2014/main" id="{0E1E0020-E23E-D643-8F22-25CF46ABA582}"/>
                  </a:ext>
                </a:extLst>
              </p:cNvPr>
              <p:cNvPicPr>
                <a:picLocks noChangeAspect="1"/>
              </p:cNvPicPr>
              <p:nvPr/>
            </p:nvPicPr>
            <p:blipFill>
              <a:blip r:embed="rId4"/>
              <a:stretch>
                <a:fillRect/>
              </a:stretch>
            </p:blipFill>
            <p:spPr>
              <a:xfrm>
                <a:off x="10660050" y="6064185"/>
                <a:ext cx="413343" cy="413343"/>
              </a:xfrm>
              <a:prstGeom prst="rect">
                <a:avLst/>
              </a:prstGeom>
            </p:spPr>
          </p:pic>
          <p:sp>
            <p:nvSpPr>
              <p:cNvPr id="28" name="TextBox 27">
                <a:extLst>
                  <a:ext uri="{FF2B5EF4-FFF2-40B4-BE49-F238E27FC236}">
                    <a16:creationId xmlns:a16="http://schemas.microsoft.com/office/drawing/2014/main" id="{2653F868-811D-0D41-8135-D14B4BC71BFE}"/>
                  </a:ext>
                </a:extLst>
              </p:cNvPr>
              <p:cNvSpPr txBox="1"/>
              <p:nvPr/>
            </p:nvSpPr>
            <p:spPr>
              <a:xfrm>
                <a:off x="6320303" y="6041112"/>
                <a:ext cx="2853813" cy="415498"/>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err="1">
                    <a:ln>
                      <a:noFill/>
                    </a:ln>
                    <a:solidFill>
                      <a:prstClr val="white"/>
                    </a:solidFill>
                    <a:effectLst/>
                    <a:uLnTx/>
                    <a:uFillTx/>
                    <a:latin typeface="Arial" panose="020B0604020202020204" pitchFamily="34" charset="0"/>
                    <a:ea typeface="+mn-ea"/>
                    <a:cs typeface="Arial" panose="020B0604020202020204" pitchFamily="34" charset="0"/>
                  </a:rPr>
                  <a:t>www.suny.edu</a:t>
                </a:r>
                <a:endParaRPr kumimoji="0" lang="en-US" sz="20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pic>
            <p:nvPicPr>
              <p:cNvPr id="29" name="Picture 28">
                <a:extLst>
                  <a:ext uri="{FF2B5EF4-FFF2-40B4-BE49-F238E27FC236}">
                    <a16:creationId xmlns:a16="http://schemas.microsoft.com/office/drawing/2014/main" id="{24CF33DE-D3F4-3040-BF99-F4A490E90216}"/>
                  </a:ext>
                </a:extLst>
              </p:cNvPr>
              <p:cNvPicPr>
                <a:picLocks noChangeAspect="1"/>
              </p:cNvPicPr>
              <p:nvPr/>
            </p:nvPicPr>
            <p:blipFill>
              <a:blip r:embed="rId5"/>
              <a:stretch>
                <a:fillRect/>
              </a:stretch>
            </p:blipFill>
            <p:spPr>
              <a:xfrm>
                <a:off x="9367496" y="6062787"/>
                <a:ext cx="413343" cy="416838"/>
              </a:xfrm>
              <a:prstGeom prst="rect">
                <a:avLst/>
              </a:prstGeom>
            </p:spPr>
          </p:pic>
          <p:pic>
            <p:nvPicPr>
              <p:cNvPr id="30" name="Picture 29">
                <a:extLst>
                  <a:ext uri="{FF2B5EF4-FFF2-40B4-BE49-F238E27FC236}">
                    <a16:creationId xmlns:a16="http://schemas.microsoft.com/office/drawing/2014/main" id="{CD8FAB35-EA90-404E-8DD6-BC088799FC61}"/>
                  </a:ext>
                </a:extLst>
              </p:cNvPr>
              <p:cNvPicPr>
                <a:picLocks noChangeAspect="1"/>
              </p:cNvPicPr>
              <p:nvPr/>
            </p:nvPicPr>
            <p:blipFill>
              <a:blip r:embed="rId6"/>
              <a:stretch>
                <a:fillRect/>
              </a:stretch>
            </p:blipFill>
            <p:spPr>
              <a:xfrm>
                <a:off x="11325778" y="6072566"/>
                <a:ext cx="543283" cy="382767"/>
              </a:xfrm>
              <a:prstGeom prst="rect">
                <a:avLst/>
              </a:prstGeom>
            </p:spPr>
          </p:pic>
        </p:grpSp>
      </p:grpSp>
      <p:sp>
        <p:nvSpPr>
          <p:cNvPr id="24" name="Content Placeholder 2">
            <a:extLst>
              <a:ext uri="{FF2B5EF4-FFF2-40B4-BE49-F238E27FC236}">
                <a16:creationId xmlns:a16="http://schemas.microsoft.com/office/drawing/2014/main" id="{7CA1CAF9-F847-4270-A470-34AA71330847}"/>
              </a:ext>
            </a:extLst>
          </p:cNvPr>
          <p:cNvSpPr txBox="1">
            <a:spLocks/>
          </p:cNvSpPr>
          <p:nvPr/>
        </p:nvSpPr>
        <p:spPr>
          <a:xfrm>
            <a:off x="838200" y="1384133"/>
            <a:ext cx="4409661" cy="435133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none" strike="noStrike" kern="1200" cap="none" spc="0" normalizeH="0" baseline="0" noProof="0">
              <a:ln>
                <a:noFill/>
              </a:ln>
              <a:solidFill>
                <a:prstClr val="black"/>
              </a:solidFill>
              <a:effectLst/>
              <a:uLnTx/>
              <a:uFillTx/>
              <a:latin typeface="Calibri" panose="020F0502020204030204"/>
              <a:ea typeface="+mn-ea"/>
              <a:cs typeface="Calibri"/>
            </a:endParaRPr>
          </a:p>
        </p:txBody>
      </p:sp>
      <p:sp>
        <p:nvSpPr>
          <p:cNvPr id="3" name="Content Placeholder 2">
            <a:extLst>
              <a:ext uri="{FF2B5EF4-FFF2-40B4-BE49-F238E27FC236}">
                <a16:creationId xmlns:a16="http://schemas.microsoft.com/office/drawing/2014/main" id="{2AF4A749-986F-4232-857C-45CB693B6A74}"/>
              </a:ext>
            </a:extLst>
          </p:cNvPr>
          <p:cNvSpPr txBox="1">
            <a:spLocks/>
          </p:cNvSpPr>
          <p:nvPr/>
        </p:nvSpPr>
        <p:spPr>
          <a:xfrm>
            <a:off x="769961" y="1382073"/>
            <a:ext cx="4915222" cy="435133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none" strike="noStrike" kern="1200" cap="none" spc="0" normalizeH="0" baseline="0" noProof="0">
              <a:ln>
                <a:noFill/>
              </a:ln>
              <a:solidFill>
                <a:prstClr val="black"/>
              </a:solidFill>
              <a:effectLst/>
              <a:uLnTx/>
              <a:uFillTx/>
              <a:latin typeface="Calibri" panose="020F0502020204030204"/>
              <a:ea typeface="+mn-ea"/>
              <a:cs typeface="Calibri"/>
            </a:endParaRPr>
          </a:p>
        </p:txBody>
      </p:sp>
      <p:sp>
        <p:nvSpPr>
          <p:cNvPr id="14" name="Content Placeholder 2">
            <a:extLst>
              <a:ext uri="{FF2B5EF4-FFF2-40B4-BE49-F238E27FC236}">
                <a16:creationId xmlns:a16="http://schemas.microsoft.com/office/drawing/2014/main" id="{5E7678C7-C27F-412E-AA70-976BAABE3748}"/>
              </a:ext>
            </a:extLst>
          </p:cNvPr>
          <p:cNvSpPr txBox="1">
            <a:spLocks/>
          </p:cNvSpPr>
          <p:nvPr/>
        </p:nvSpPr>
        <p:spPr>
          <a:xfrm>
            <a:off x="769961" y="1382073"/>
            <a:ext cx="3421895" cy="5305662"/>
          </a:xfrm>
          <a:prstGeom prst="rect">
            <a:avLst/>
          </a:prstGeom>
        </p:spPr>
        <p:txBody>
          <a:bodyPr vert="horz" lIns="91440" tIns="45720" rIns="91440" bIns="45720" rtlCol="0" anchor="t">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base">
              <a:buNone/>
            </a:pPr>
            <a:r>
              <a:rPr lang="en-US" b="0" i="0" dirty="0">
                <a:solidFill>
                  <a:srgbClr val="000000"/>
                </a:solidFill>
                <a:effectLst/>
              </a:rPr>
              <a:t>The summer is a perfect time to tune up your electronic collections, especially this year when you may need to tidy up COVID only collections that may no longer be available.</a:t>
            </a:r>
          </a:p>
          <a:p>
            <a:pPr marL="0" indent="0" fontAlgn="base">
              <a:buNone/>
            </a:pPr>
            <a:endParaRPr lang="en-US" dirty="0">
              <a:solidFill>
                <a:srgbClr val="000000"/>
              </a:solidFill>
            </a:endParaRPr>
          </a:p>
          <a:p>
            <a:pPr marL="0" indent="0" fontAlgn="base">
              <a:buNone/>
            </a:pPr>
            <a:r>
              <a:rPr lang="en-US" b="1" i="0" dirty="0">
                <a:solidFill>
                  <a:srgbClr val="000000"/>
                </a:solidFill>
                <a:effectLst/>
              </a:rPr>
              <a:t>Recommendation: </a:t>
            </a:r>
            <a:r>
              <a:rPr lang="en-US" b="0" i="0" dirty="0">
                <a:solidFill>
                  <a:srgbClr val="000000"/>
                </a:solidFill>
                <a:effectLst/>
              </a:rPr>
              <a:t>Do a * search for all of your electronic collections and compare this to your Database A-Z list. Use the Export option to send to Excel file and track your review progress.</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Calibri"/>
            </a:endParaRPr>
          </a:p>
        </p:txBody>
      </p:sp>
      <p:pic>
        <p:nvPicPr>
          <p:cNvPr id="4" name="Picture 3">
            <a:extLst>
              <a:ext uri="{FF2B5EF4-FFF2-40B4-BE49-F238E27FC236}">
                <a16:creationId xmlns:a16="http://schemas.microsoft.com/office/drawing/2014/main" id="{80E4A0CC-B9D2-4A5B-BA6F-843F3FC3A6C9}"/>
              </a:ext>
            </a:extLst>
          </p:cNvPr>
          <p:cNvPicPr>
            <a:picLocks noChangeAspect="1"/>
          </p:cNvPicPr>
          <p:nvPr/>
        </p:nvPicPr>
        <p:blipFill rotWithShape="1">
          <a:blip r:embed="rId7"/>
          <a:srcRect t="-3727" r="54" b="1"/>
          <a:stretch/>
        </p:blipFill>
        <p:spPr>
          <a:xfrm>
            <a:off x="4358842" y="1236108"/>
            <a:ext cx="7571864" cy="400490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3158864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extBox 49">
            <a:extLst>
              <a:ext uri="{FF2B5EF4-FFF2-40B4-BE49-F238E27FC236}">
                <a16:creationId xmlns:a16="http://schemas.microsoft.com/office/drawing/2014/main" id="{64C46061-24B8-E94C-8F33-4A920E2D50C3}"/>
              </a:ext>
            </a:extLst>
          </p:cNvPr>
          <p:cNvSpPr txBox="1"/>
          <p:nvPr/>
        </p:nvSpPr>
        <p:spPr>
          <a:xfrm>
            <a:off x="768995" y="392277"/>
            <a:ext cx="10584560" cy="584775"/>
          </a:xfrm>
          <a:prstGeom prst="rect">
            <a:avLst/>
          </a:prstGeom>
          <a:noFill/>
        </p:spPr>
        <p:txBody>
          <a:bodyPr wrap="square"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200" b="1" dirty="0">
                <a:solidFill>
                  <a:srgbClr val="4472C4">
                    <a:lumMod val="75000"/>
                  </a:srgbClr>
                </a:solidFill>
                <a:latin typeface="Arial"/>
                <a:cs typeface="Arial"/>
              </a:rPr>
              <a:t>Anatomy of a Collection</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nvGrpSpPr>
          <p:cNvPr id="18" name="Group 17">
            <a:extLst>
              <a:ext uri="{FF2B5EF4-FFF2-40B4-BE49-F238E27FC236}">
                <a16:creationId xmlns:a16="http://schemas.microsoft.com/office/drawing/2014/main" id="{127A8E9E-F2AE-974A-90E5-41622128A223}"/>
              </a:ext>
            </a:extLst>
          </p:cNvPr>
          <p:cNvGrpSpPr/>
          <p:nvPr/>
        </p:nvGrpSpPr>
        <p:grpSpPr>
          <a:xfrm>
            <a:off x="5487971" y="6144119"/>
            <a:ext cx="6700887" cy="727432"/>
            <a:chOff x="5487971" y="6144119"/>
            <a:chExt cx="6700887" cy="727432"/>
          </a:xfrm>
        </p:grpSpPr>
        <p:sp>
          <p:nvSpPr>
            <p:cNvPr id="19" name="Freeform 18">
              <a:extLst>
                <a:ext uri="{FF2B5EF4-FFF2-40B4-BE49-F238E27FC236}">
                  <a16:creationId xmlns:a16="http://schemas.microsoft.com/office/drawing/2014/main" id="{9DE0F183-C35E-DF44-BF1A-E31C162CE61C}"/>
                </a:ext>
              </a:extLst>
            </p:cNvPr>
            <p:cNvSpPr/>
            <p:nvPr/>
          </p:nvSpPr>
          <p:spPr>
            <a:xfrm>
              <a:off x="5487971" y="6145687"/>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Freeform 19">
              <a:extLst>
                <a:ext uri="{FF2B5EF4-FFF2-40B4-BE49-F238E27FC236}">
                  <a16:creationId xmlns:a16="http://schemas.microsoft.com/office/drawing/2014/main" id="{A883742D-5118-9F46-BA71-4470DB7089B6}"/>
                </a:ext>
              </a:extLst>
            </p:cNvPr>
            <p:cNvSpPr/>
            <p:nvPr/>
          </p:nvSpPr>
          <p:spPr>
            <a:xfrm>
              <a:off x="5929460" y="6144119"/>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21" name="Group 20">
              <a:extLst>
                <a:ext uri="{FF2B5EF4-FFF2-40B4-BE49-F238E27FC236}">
                  <a16:creationId xmlns:a16="http://schemas.microsoft.com/office/drawing/2014/main" id="{F076444E-60FA-D34B-A75E-807A4B551383}"/>
                </a:ext>
              </a:extLst>
            </p:cNvPr>
            <p:cNvGrpSpPr/>
            <p:nvPr/>
          </p:nvGrpSpPr>
          <p:grpSpPr>
            <a:xfrm>
              <a:off x="6320303" y="6287602"/>
              <a:ext cx="5548758" cy="438513"/>
              <a:chOff x="6320303" y="6041112"/>
              <a:chExt cx="5548758" cy="438513"/>
            </a:xfrm>
          </p:grpSpPr>
          <p:pic>
            <p:nvPicPr>
              <p:cNvPr id="22" name="Picture 21">
                <a:extLst>
                  <a:ext uri="{FF2B5EF4-FFF2-40B4-BE49-F238E27FC236}">
                    <a16:creationId xmlns:a16="http://schemas.microsoft.com/office/drawing/2014/main" id="{98051D30-0DAC-1F4D-AE4B-8D07BC08615D}"/>
                  </a:ext>
                </a:extLst>
              </p:cNvPr>
              <p:cNvPicPr>
                <a:picLocks noChangeAspect="1"/>
              </p:cNvPicPr>
              <p:nvPr/>
            </p:nvPicPr>
            <p:blipFill>
              <a:blip r:embed="rId3"/>
              <a:stretch>
                <a:fillRect/>
              </a:stretch>
            </p:blipFill>
            <p:spPr>
              <a:xfrm>
                <a:off x="10024677" y="6086656"/>
                <a:ext cx="435078" cy="354589"/>
              </a:xfrm>
              <a:prstGeom prst="rect">
                <a:avLst/>
              </a:prstGeom>
            </p:spPr>
          </p:pic>
          <p:pic>
            <p:nvPicPr>
              <p:cNvPr id="23" name="Picture 22">
                <a:extLst>
                  <a:ext uri="{FF2B5EF4-FFF2-40B4-BE49-F238E27FC236}">
                    <a16:creationId xmlns:a16="http://schemas.microsoft.com/office/drawing/2014/main" id="{0E1E0020-E23E-D643-8F22-25CF46ABA582}"/>
                  </a:ext>
                </a:extLst>
              </p:cNvPr>
              <p:cNvPicPr>
                <a:picLocks noChangeAspect="1"/>
              </p:cNvPicPr>
              <p:nvPr/>
            </p:nvPicPr>
            <p:blipFill>
              <a:blip r:embed="rId4"/>
              <a:stretch>
                <a:fillRect/>
              </a:stretch>
            </p:blipFill>
            <p:spPr>
              <a:xfrm>
                <a:off x="10660050" y="6064185"/>
                <a:ext cx="413343" cy="413343"/>
              </a:xfrm>
              <a:prstGeom prst="rect">
                <a:avLst/>
              </a:prstGeom>
            </p:spPr>
          </p:pic>
          <p:sp>
            <p:nvSpPr>
              <p:cNvPr id="28" name="TextBox 27">
                <a:extLst>
                  <a:ext uri="{FF2B5EF4-FFF2-40B4-BE49-F238E27FC236}">
                    <a16:creationId xmlns:a16="http://schemas.microsoft.com/office/drawing/2014/main" id="{2653F868-811D-0D41-8135-D14B4BC71BFE}"/>
                  </a:ext>
                </a:extLst>
              </p:cNvPr>
              <p:cNvSpPr txBox="1"/>
              <p:nvPr/>
            </p:nvSpPr>
            <p:spPr>
              <a:xfrm>
                <a:off x="6320303" y="6041112"/>
                <a:ext cx="2853813" cy="415498"/>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err="1">
                    <a:ln>
                      <a:noFill/>
                    </a:ln>
                    <a:solidFill>
                      <a:prstClr val="white"/>
                    </a:solidFill>
                    <a:effectLst/>
                    <a:uLnTx/>
                    <a:uFillTx/>
                    <a:latin typeface="Arial" panose="020B0604020202020204" pitchFamily="34" charset="0"/>
                    <a:ea typeface="+mn-ea"/>
                    <a:cs typeface="Arial" panose="020B0604020202020204" pitchFamily="34" charset="0"/>
                  </a:rPr>
                  <a:t>www.suny.edu</a:t>
                </a:r>
                <a:endParaRPr kumimoji="0" lang="en-US" sz="20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pic>
            <p:nvPicPr>
              <p:cNvPr id="29" name="Picture 28">
                <a:extLst>
                  <a:ext uri="{FF2B5EF4-FFF2-40B4-BE49-F238E27FC236}">
                    <a16:creationId xmlns:a16="http://schemas.microsoft.com/office/drawing/2014/main" id="{24CF33DE-D3F4-3040-BF99-F4A490E90216}"/>
                  </a:ext>
                </a:extLst>
              </p:cNvPr>
              <p:cNvPicPr>
                <a:picLocks noChangeAspect="1"/>
              </p:cNvPicPr>
              <p:nvPr/>
            </p:nvPicPr>
            <p:blipFill>
              <a:blip r:embed="rId5"/>
              <a:stretch>
                <a:fillRect/>
              </a:stretch>
            </p:blipFill>
            <p:spPr>
              <a:xfrm>
                <a:off x="9367496" y="6062787"/>
                <a:ext cx="413343" cy="416838"/>
              </a:xfrm>
              <a:prstGeom prst="rect">
                <a:avLst/>
              </a:prstGeom>
            </p:spPr>
          </p:pic>
          <p:pic>
            <p:nvPicPr>
              <p:cNvPr id="30" name="Picture 29">
                <a:extLst>
                  <a:ext uri="{FF2B5EF4-FFF2-40B4-BE49-F238E27FC236}">
                    <a16:creationId xmlns:a16="http://schemas.microsoft.com/office/drawing/2014/main" id="{CD8FAB35-EA90-404E-8DD6-BC088799FC61}"/>
                  </a:ext>
                </a:extLst>
              </p:cNvPr>
              <p:cNvPicPr>
                <a:picLocks noChangeAspect="1"/>
              </p:cNvPicPr>
              <p:nvPr/>
            </p:nvPicPr>
            <p:blipFill>
              <a:blip r:embed="rId6"/>
              <a:stretch>
                <a:fillRect/>
              </a:stretch>
            </p:blipFill>
            <p:spPr>
              <a:xfrm>
                <a:off x="11325778" y="6072566"/>
                <a:ext cx="543283" cy="382767"/>
              </a:xfrm>
              <a:prstGeom prst="rect">
                <a:avLst/>
              </a:prstGeom>
            </p:spPr>
          </p:pic>
        </p:grpSp>
      </p:grpSp>
      <p:sp>
        <p:nvSpPr>
          <p:cNvPr id="24" name="Content Placeholder 2">
            <a:extLst>
              <a:ext uri="{FF2B5EF4-FFF2-40B4-BE49-F238E27FC236}">
                <a16:creationId xmlns:a16="http://schemas.microsoft.com/office/drawing/2014/main" id="{7CA1CAF9-F847-4270-A470-34AA71330847}"/>
              </a:ext>
            </a:extLst>
          </p:cNvPr>
          <p:cNvSpPr txBox="1">
            <a:spLocks/>
          </p:cNvSpPr>
          <p:nvPr/>
        </p:nvSpPr>
        <p:spPr>
          <a:xfrm>
            <a:off x="838200" y="1384133"/>
            <a:ext cx="4409661" cy="435133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none" strike="noStrike" kern="1200" cap="none" spc="0" normalizeH="0" baseline="0" noProof="0">
              <a:ln>
                <a:noFill/>
              </a:ln>
              <a:solidFill>
                <a:prstClr val="black"/>
              </a:solidFill>
              <a:effectLst/>
              <a:uLnTx/>
              <a:uFillTx/>
              <a:latin typeface="Calibri" panose="020F0502020204030204"/>
              <a:ea typeface="+mn-ea"/>
              <a:cs typeface="Calibri"/>
            </a:endParaRPr>
          </a:p>
        </p:txBody>
      </p:sp>
      <p:sp>
        <p:nvSpPr>
          <p:cNvPr id="3" name="Content Placeholder 2">
            <a:extLst>
              <a:ext uri="{FF2B5EF4-FFF2-40B4-BE49-F238E27FC236}">
                <a16:creationId xmlns:a16="http://schemas.microsoft.com/office/drawing/2014/main" id="{2AF4A749-986F-4232-857C-45CB693B6A74}"/>
              </a:ext>
            </a:extLst>
          </p:cNvPr>
          <p:cNvSpPr txBox="1">
            <a:spLocks/>
          </p:cNvSpPr>
          <p:nvPr/>
        </p:nvSpPr>
        <p:spPr>
          <a:xfrm>
            <a:off x="769961" y="1382073"/>
            <a:ext cx="4915222" cy="435133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none" strike="noStrike" kern="1200" cap="none" spc="0" normalizeH="0" baseline="0" noProof="0">
              <a:ln>
                <a:noFill/>
              </a:ln>
              <a:solidFill>
                <a:prstClr val="black"/>
              </a:solidFill>
              <a:effectLst/>
              <a:uLnTx/>
              <a:uFillTx/>
              <a:latin typeface="Calibri" panose="020F0502020204030204"/>
              <a:ea typeface="+mn-ea"/>
              <a:cs typeface="Calibri"/>
            </a:endParaRPr>
          </a:p>
        </p:txBody>
      </p:sp>
      <p:pic>
        <p:nvPicPr>
          <p:cNvPr id="5" name="Picture 4">
            <a:extLst>
              <a:ext uri="{FF2B5EF4-FFF2-40B4-BE49-F238E27FC236}">
                <a16:creationId xmlns:a16="http://schemas.microsoft.com/office/drawing/2014/main" id="{243E53E7-659B-45DE-A997-4152A0E4B936}"/>
              </a:ext>
            </a:extLst>
          </p:cNvPr>
          <p:cNvPicPr>
            <a:picLocks noChangeAspect="1"/>
          </p:cNvPicPr>
          <p:nvPr/>
        </p:nvPicPr>
        <p:blipFill>
          <a:blip r:embed="rId7"/>
          <a:stretch>
            <a:fillRect/>
          </a:stretch>
        </p:blipFill>
        <p:spPr>
          <a:xfrm>
            <a:off x="924674" y="1376381"/>
            <a:ext cx="10691197" cy="424358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8846093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extBox 49">
            <a:extLst>
              <a:ext uri="{FF2B5EF4-FFF2-40B4-BE49-F238E27FC236}">
                <a16:creationId xmlns:a16="http://schemas.microsoft.com/office/drawing/2014/main" id="{64C46061-24B8-E94C-8F33-4A920E2D50C3}"/>
              </a:ext>
            </a:extLst>
          </p:cNvPr>
          <p:cNvSpPr txBox="1"/>
          <p:nvPr/>
        </p:nvSpPr>
        <p:spPr>
          <a:xfrm>
            <a:off x="768995" y="392277"/>
            <a:ext cx="10584560" cy="584775"/>
          </a:xfrm>
          <a:prstGeom prst="rect">
            <a:avLst/>
          </a:prstGeom>
          <a:noFill/>
        </p:spPr>
        <p:txBody>
          <a:bodyPr wrap="square"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200" b="1" dirty="0">
                <a:solidFill>
                  <a:srgbClr val="4472C4">
                    <a:lumMod val="75000"/>
                  </a:srgbClr>
                </a:solidFill>
                <a:latin typeface="Arial"/>
                <a:cs typeface="Arial"/>
              </a:rPr>
              <a:t>Collection Hierarchy</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nvGrpSpPr>
          <p:cNvPr id="18" name="Group 17">
            <a:extLst>
              <a:ext uri="{FF2B5EF4-FFF2-40B4-BE49-F238E27FC236}">
                <a16:creationId xmlns:a16="http://schemas.microsoft.com/office/drawing/2014/main" id="{127A8E9E-F2AE-974A-90E5-41622128A223}"/>
              </a:ext>
            </a:extLst>
          </p:cNvPr>
          <p:cNvGrpSpPr/>
          <p:nvPr/>
        </p:nvGrpSpPr>
        <p:grpSpPr>
          <a:xfrm>
            <a:off x="5487971" y="6144119"/>
            <a:ext cx="6700887" cy="727432"/>
            <a:chOff x="5487971" y="6144119"/>
            <a:chExt cx="6700887" cy="727432"/>
          </a:xfrm>
        </p:grpSpPr>
        <p:sp>
          <p:nvSpPr>
            <p:cNvPr id="19" name="Freeform 18">
              <a:extLst>
                <a:ext uri="{FF2B5EF4-FFF2-40B4-BE49-F238E27FC236}">
                  <a16:creationId xmlns:a16="http://schemas.microsoft.com/office/drawing/2014/main" id="{9DE0F183-C35E-DF44-BF1A-E31C162CE61C}"/>
                </a:ext>
              </a:extLst>
            </p:cNvPr>
            <p:cNvSpPr/>
            <p:nvPr/>
          </p:nvSpPr>
          <p:spPr>
            <a:xfrm>
              <a:off x="5487971" y="6145687"/>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Freeform 19">
              <a:extLst>
                <a:ext uri="{FF2B5EF4-FFF2-40B4-BE49-F238E27FC236}">
                  <a16:creationId xmlns:a16="http://schemas.microsoft.com/office/drawing/2014/main" id="{A883742D-5118-9F46-BA71-4470DB7089B6}"/>
                </a:ext>
              </a:extLst>
            </p:cNvPr>
            <p:cNvSpPr/>
            <p:nvPr/>
          </p:nvSpPr>
          <p:spPr>
            <a:xfrm>
              <a:off x="5929460" y="6144119"/>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21" name="Group 20">
              <a:extLst>
                <a:ext uri="{FF2B5EF4-FFF2-40B4-BE49-F238E27FC236}">
                  <a16:creationId xmlns:a16="http://schemas.microsoft.com/office/drawing/2014/main" id="{F076444E-60FA-D34B-A75E-807A4B551383}"/>
                </a:ext>
              </a:extLst>
            </p:cNvPr>
            <p:cNvGrpSpPr/>
            <p:nvPr/>
          </p:nvGrpSpPr>
          <p:grpSpPr>
            <a:xfrm>
              <a:off x="6320303" y="6287602"/>
              <a:ext cx="5548758" cy="438513"/>
              <a:chOff x="6320303" y="6041112"/>
              <a:chExt cx="5548758" cy="438513"/>
            </a:xfrm>
          </p:grpSpPr>
          <p:pic>
            <p:nvPicPr>
              <p:cNvPr id="22" name="Picture 21">
                <a:extLst>
                  <a:ext uri="{FF2B5EF4-FFF2-40B4-BE49-F238E27FC236}">
                    <a16:creationId xmlns:a16="http://schemas.microsoft.com/office/drawing/2014/main" id="{98051D30-0DAC-1F4D-AE4B-8D07BC08615D}"/>
                  </a:ext>
                </a:extLst>
              </p:cNvPr>
              <p:cNvPicPr>
                <a:picLocks noChangeAspect="1"/>
              </p:cNvPicPr>
              <p:nvPr/>
            </p:nvPicPr>
            <p:blipFill>
              <a:blip r:embed="rId3"/>
              <a:stretch>
                <a:fillRect/>
              </a:stretch>
            </p:blipFill>
            <p:spPr>
              <a:xfrm>
                <a:off x="10024677" y="6086656"/>
                <a:ext cx="435078" cy="354589"/>
              </a:xfrm>
              <a:prstGeom prst="rect">
                <a:avLst/>
              </a:prstGeom>
            </p:spPr>
          </p:pic>
          <p:pic>
            <p:nvPicPr>
              <p:cNvPr id="23" name="Picture 22">
                <a:extLst>
                  <a:ext uri="{FF2B5EF4-FFF2-40B4-BE49-F238E27FC236}">
                    <a16:creationId xmlns:a16="http://schemas.microsoft.com/office/drawing/2014/main" id="{0E1E0020-E23E-D643-8F22-25CF46ABA582}"/>
                  </a:ext>
                </a:extLst>
              </p:cNvPr>
              <p:cNvPicPr>
                <a:picLocks noChangeAspect="1"/>
              </p:cNvPicPr>
              <p:nvPr/>
            </p:nvPicPr>
            <p:blipFill>
              <a:blip r:embed="rId4"/>
              <a:stretch>
                <a:fillRect/>
              </a:stretch>
            </p:blipFill>
            <p:spPr>
              <a:xfrm>
                <a:off x="10660050" y="6064185"/>
                <a:ext cx="413343" cy="413343"/>
              </a:xfrm>
              <a:prstGeom prst="rect">
                <a:avLst/>
              </a:prstGeom>
            </p:spPr>
          </p:pic>
          <p:sp>
            <p:nvSpPr>
              <p:cNvPr id="28" name="TextBox 27">
                <a:extLst>
                  <a:ext uri="{FF2B5EF4-FFF2-40B4-BE49-F238E27FC236}">
                    <a16:creationId xmlns:a16="http://schemas.microsoft.com/office/drawing/2014/main" id="{2653F868-811D-0D41-8135-D14B4BC71BFE}"/>
                  </a:ext>
                </a:extLst>
              </p:cNvPr>
              <p:cNvSpPr txBox="1"/>
              <p:nvPr/>
            </p:nvSpPr>
            <p:spPr>
              <a:xfrm>
                <a:off x="6320303" y="6041112"/>
                <a:ext cx="2853813" cy="415498"/>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err="1">
                    <a:ln>
                      <a:noFill/>
                    </a:ln>
                    <a:solidFill>
                      <a:prstClr val="white"/>
                    </a:solidFill>
                    <a:effectLst/>
                    <a:uLnTx/>
                    <a:uFillTx/>
                    <a:latin typeface="Arial" panose="020B0604020202020204" pitchFamily="34" charset="0"/>
                    <a:ea typeface="+mn-ea"/>
                    <a:cs typeface="Arial" panose="020B0604020202020204" pitchFamily="34" charset="0"/>
                  </a:rPr>
                  <a:t>www.suny.edu</a:t>
                </a:r>
                <a:endParaRPr kumimoji="0" lang="en-US" sz="20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pic>
            <p:nvPicPr>
              <p:cNvPr id="29" name="Picture 28">
                <a:extLst>
                  <a:ext uri="{FF2B5EF4-FFF2-40B4-BE49-F238E27FC236}">
                    <a16:creationId xmlns:a16="http://schemas.microsoft.com/office/drawing/2014/main" id="{24CF33DE-D3F4-3040-BF99-F4A490E90216}"/>
                  </a:ext>
                </a:extLst>
              </p:cNvPr>
              <p:cNvPicPr>
                <a:picLocks noChangeAspect="1"/>
              </p:cNvPicPr>
              <p:nvPr/>
            </p:nvPicPr>
            <p:blipFill>
              <a:blip r:embed="rId5"/>
              <a:stretch>
                <a:fillRect/>
              </a:stretch>
            </p:blipFill>
            <p:spPr>
              <a:xfrm>
                <a:off x="9367496" y="6062787"/>
                <a:ext cx="413343" cy="416838"/>
              </a:xfrm>
              <a:prstGeom prst="rect">
                <a:avLst/>
              </a:prstGeom>
            </p:spPr>
          </p:pic>
          <p:pic>
            <p:nvPicPr>
              <p:cNvPr id="30" name="Picture 29">
                <a:extLst>
                  <a:ext uri="{FF2B5EF4-FFF2-40B4-BE49-F238E27FC236}">
                    <a16:creationId xmlns:a16="http://schemas.microsoft.com/office/drawing/2014/main" id="{CD8FAB35-EA90-404E-8DD6-BC088799FC61}"/>
                  </a:ext>
                </a:extLst>
              </p:cNvPr>
              <p:cNvPicPr>
                <a:picLocks noChangeAspect="1"/>
              </p:cNvPicPr>
              <p:nvPr/>
            </p:nvPicPr>
            <p:blipFill>
              <a:blip r:embed="rId6"/>
              <a:stretch>
                <a:fillRect/>
              </a:stretch>
            </p:blipFill>
            <p:spPr>
              <a:xfrm>
                <a:off x="11325778" y="6072566"/>
                <a:ext cx="543283" cy="382767"/>
              </a:xfrm>
              <a:prstGeom prst="rect">
                <a:avLst/>
              </a:prstGeom>
            </p:spPr>
          </p:pic>
        </p:grpSp>
      </p:grpSp>
      <p:sp>
        <p:nvSpPr>
          <p:cNvPr id="24" name="Content Placeholder 2">
            <a:extLst>
              <a:ext uri="{FF2B5EF4-FFF2-40B4-BE49-F238E27FC236}">
                <a16:creationId xmlns:a16="http://schemas.microsoft.com/office/drawing/2014/main" id="{7CA1CAF9-F847-4270-A470-34AA71330847}"/>
              </a:ext>
            </a:extLst>
          </p:cNvPr>
          <p:cNvSpPr txBox="1">
            <a:spLocks/>
          </p:cNvSpPr>
          <p:nvPr/>
        </p:nvSpPr>
        <p:spPr>
          <a:xfrm>
            <a:off x="838200" y="1384133"/>
            <a:ext cx="4409661" cy="435133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none" strike="noStrike" kern="1200" cap="none" spc="0" normalizeH="0" baseline="0" noProof="0">
              <a:ln>
                <a:noFill/>
              </a:ln>
              <a:solidFill>
                <a:prstClr val="black"/>
              </a:solidFill>
              <a:effectLst/>
              <a:uLnTx/>
              <a:uFillTx/>
              <a:latin typeface="Calibri" panose="020F0502020204030204"/>
              <a:ea typeface="+mn-ea"/>
              <a:cs typeface="Calibri"/>
            </a:endParaRPr>
          </a:p>
        </p:txBody>
      </p:sp>
      <p:sp>
        <p:nvSpPr>
          <p:cNvPr id="3" name="Content Placeholder 2">
            <a:extLst>
              <a:ext uri="{FF2B5EF4-FFF2-40B4-BE49-F238E27FC236}">
                <a16:creationId xmlns:a16="http://schemas.microsoft.com/office/drawing/2014/main" id="{2AF4A749-986F-4232-857C-45CB693B6A74}"/>
              </a:ext>
            </a:extLst>
          </p:cNvPr>
          <p:cNvSpPr txBox="1">
            <a:spLocks/>
          </p:cNvSpPr>
          <p:nvPr/>
        </p:nvSpPr>
        <p:spPr>
          <a:xfrm>
            <a:off x="769961" y="1382073"/>
            <a:ext cx="4915222" cy="435133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none" strike="noStrike" kern="1200" cap="none" spc="0" normalizeH="0" baseline="0" noProof="0">
              <a:ln>
                <a:noFill/>
              </a:ln>
              <a:solidFill>
                <a:prstClr val="black"/>
              </a:solidFill>
              <a:effectLst/>
              <a:uLnTx/>
              <a:uFillTx/>
              <a:latin typeface="Calibri" panose="020F0502020204030204"/>
              <a:ea typeface="+mn-ea"/>
              <a:cs typeface="Calibri"/>
            </a:endParaRPr>
          </a:p>
        </p:txBody>
      </p:sp>
      <p:sp>
        <p:nvSpPr>
          <p:cNvPr id="15" name="Content Placeholder 2">
            <a:extLst>
              <a:ext uri="{FF2B5EF4-FFF2-40B4-BE49-F238E27FC236}">
                <a16:creationId xmlns:a16="http://schemas.microsoft.com/office/drawing/2014/main" id="{6BC1FFCF-BC45-4FFC-A0D5-617C60C38675}"/>
              </a:ext>
            </a:extLst>
          </p:cNvPr>
          <p:cNvSpPr txBox="1">
            <a:spLocks/>
          </p:cNvSpPr>
          <p:nvPr/>
        </p:nvSpPr>
        <p:spPr>
          <a:xfrm>
            <a:off x="769961" y="1382073"/>
            <a:ext cx="6833215" cy="5083650"/>
          </a:xfrm>
          <a:prstGeom prst="rect">
            <a:avLst/>
          </a:prstGeom>
        </p:spPr>
        <p:txBody>
          <a:bodyPr vert="horz" lIns="91440" tIns="45720" rIns="91440" bIns="45720" rtlCol="0" anchor="t">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Calibri"/>
              </a:rPr>
              <a:t>Collection </a:t>
            </a:r>
            <a:r>
              <a:rPr kumimoji="0" lang="en-US" sz="2800" i="0" u="none" strike="noStrike" kern="1200" cap="none" spc="0" normalizeH="0" baseline="0" noProof="0" dirty="0">
                <a:ln>
                  <a:noFill/>
                </a:ln>
                <a:solidFill>
                  <a:prstClr val="black"/>
                </a:solidFill>
                <a:effectLst/>
                <a:uLnTx/>
                <a:uFillTx/>
                <a:latin typeface="Calibri" panose="020F0502020204030204"/>
                <a:ea typeface="+mn-ea"/>
                <a:cs typeface="Calibri"/>
              </a:rPr>
              <a:t>(</a:t>
            </a:r>
            <a:r>
              <a:rPr lang="en-US" dirty="0">
                <a:solidFill>
                  <a:prstClr val="black"/>
                </a:solidFill>
                <a:latin typeface="Calibri" panose="020F0502020204030204"/>
                <a:cs typeface="Calibri"/>
              </a:rPr>
              <a:t>T</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Calibri"/>
              </a:rPr>
              <a:t>op level):</a:t>
            </a:r>
          </a:p>
          <a:p>
            <a:pPr>
              <a:defRPr/>
            </a:pPr>
            <a:r>
              <a:rPr lang="en-US" dirty="0">
                <a:solidFill>
                  <a:prstClr val="black"/>
                </a:solidFill>
                <a:latin typeface="Calibri" panose="020F0502020204030204"/>
                <a:cs typeface="Calibri"/>
              </a:rPr>
              <a:t>I</a:t>
            </a:r>
            <a:r>
              <a:rPr kumimoji="0" lang="en-US" sz="2800" b="0" i="0" u="none" strike="noStrike" kern="1200" cap="none" spc="0" normalizeH="0" baseline="0" noProof="0" dirty="0" err="1">
                <a:ln>
                  <a:noFill/>
                </a:ln>
                <a:solidFill>
                  <a:prstClr val="black"/>
                </a:solidFill>
                <a:effectLst/>
                <a:uLnTx/>
                <a:uFillTx/>
                <a:latin typeface="Calibri" panose="020F0502020204030204"/>
                <a:ea typeface="+mn-ea"/>
                <a:cs typeface="Calibri"/>
              </a:rPr>
              <a:t>ncludes</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Calibri"/>
              </a:rPr>
              <a:t> Service, which includes portfolios</a:t>
            </a:r>
          </a:p>
          <a:p>
            <a:pPr>
              <a:defRPr/>
            </a:pPr>
            <a:r>
              <a:rPr lang="en-US" dirty="0">
                <a:solidFill>
                  <a:prstClr val="black"/>
                </a:solidFill>
                <a:latin typeface="Calibri" panose="020F0502020204030204"/>
                <a:cs typeface="Calibri"/>
              </a:rPr>
              <a:t>Where you suppress Collection bib, set CDI search preferences, change public name </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Calibri"/>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en-US" dirty="0">
              <a:solidFill>
                <a:prstClr val="black"/>
              </a:solidFill>
              <a:latin typeface="Calibri" panose="020F0502020204030204"/>
              <a:cs typeface="Calibri"/>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Calibri"/>
              </a:rPr>
              <a:t>Service </a:t>
            </a:r>
            <a:r>
              <a:rPr kumimoji="0" lang="en-US" sz="2800" i="0" u="none" strike="noStrike" kern="1200" cap="none" spc="0" normalizeH="0" baseline="0" noProof="0" dirty="0">
                <a:ln>
                  <a:noFill/>
                </a:ln>
                <a:solidFill>
                  <a:prstClr val="black"/>
                </a:solidFill>
                <a:effectLst/>
                <a:uLnTx/>
                <a:uFillTx/>
                <a:latin typeface="Calibri" panose="020F0502020204030204"/>
                <a:ea typeface="+mn-ea"/>
                <a:cs typeface="Calibri"/>
              </a:rPr>
              <a:t>(</a:t>
            </a:r>
            <a:r>
              <a:rPr lang="en-US" dirty="0">
                <a:solidFill>
                  <a:prstClr val="black"/>
                </a:solidFill>
                <a:latin typeface="Calibri" panose="020F0502020204030204"/>
                <a:cs typeface="Calibri"/>
              </a:rPr>
              <a:t>Middle level):</a:t>
            </a:r>
          </a:p>
          <a:p>
            <a:pPr>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Calibri"/>
              </a:rPr>
              <a:t>Where you set proxy, parser parameters, available or not available, selective or auto-add titles, etc., linking access codes</a:t>
            </a:r>
          </a:p>
          <a:p>
            <a:pPr>
              <a:defRPr/>
            </a:pPr>
            <a:endParaRPr lang="en-US" dirty="0">
              <a:solidFill>
                <a:prstClr val="black"/>
              </a:solidFill>
              <a:latin typeface="Calibri" panose="020F0502020204030204"/>
              <a:cs typeface="Calibri"/>
            </a:endParaRPr>
          </a:p>
          <a:p>
            <a:pPr marL="0" indent="0">
              <a:buNone/>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Calibri"/>
              </a:rPr>
              <a:t>Portfolios </a:t>
            </a:r>
            <a:r>
              <a:rPr kumimoji="0" lang="en-US" sz="2800" i="0" u="none" strike="noStrike" kern="1200" cap="none" spc="0" normalizeH="0" baseline="0" noProof="0" dirty="0">
                <a:ln>
                  <a:noFill/>
                </a:ln>
                <a:solidFill>
                  <a:prstClr val="black"/>
                </a:solidFill>
                <a:effectLst/>
                <a:uLnTx/>
                <a:uFillTx/>
                <a:latin typeface="Calibri" panose="020F0502020204030204"/>
                <a:ea typeface="+mn-ea"/>
                <a:cs typeface="Calibri"/>
              </a:rPr>
              <a:t>(Bottom level):</a:t>
            </a:r>
            <a:endPar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Calibri"/>
            </a:endParaRPr>
          </a:p>
          <a:p>
            <a:pPr>
              <a:defRPr/>
            </a:pPr>
            <a:r>
              <a:rPr lang="en-US" dirty="0">
                <a:solidFill>
                  <a:prstClr val="black"/>
                </a:solidFill>
                <a:latin typeface="Calibri" panose="020F0502020204030204"/>
                <a:cs typeface="Calibri"/>
              </a:rPr>
              <a:t>Connected to bib records for each title</a:t>
            </a:r>
          </a:p>
          <a:p>
            <a:pPr>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Calibri"/>
              </a:rPr>
              <a:t>Controls linking to that specific title – usually has </a:t>
            </a:r>
            <a:r>
              <a:rPr kumimoji="0" lang="en-US" sz="2800" b="0" i="0" u="none" strike="noStrike" kern="1200" cap="none" spc="0" normalizeH="0" baseline="0" noProof="0" dirty="0" err="1">
                <a:ln>
                  <a:noFill/>
                </a:ln>
                <a:solidFill>
                  <a:prstClr val="black"/>
                </a:solidFill>
                <a:effectLst/>
                <a:uLnTx/>
                <a:uFillTx/>
                <a:latin typeface="Calibri" panose="020F0502020204030204"/>
                <a:ea typeface="+mn-ea"/>
                <a:cs typeface="Calibri"/>
              </a:rPr>
              <a:t>jkey</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Calibri"/>
              </a:rPr>
              <a:t> or other title key from CZ</a:t>
            </a:r>
          </a:p>
          <a:p>
            <a:pPr>
              <a:defRPr/>
            </a:pPr>
            <a:r>
              <a:rPr lang="en-US" dirty="0">
                <a:solidFill>
                  <a:prstClr val="black"/>
                </a:solidFill>
                <a:latin typeface="Calibri" panose="020F0502020204030204"/>
                <a:cs typeface="Calibri"/>
              </a:rPr>
              <a:t>Where orders should be placed</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Calibri"/>
            </a:endParaRPr>
          </a:p>
        </p:txBody>
      </p:sp>
      <p:sp>
        <p:nvSpPr>
          <p:cNvPr id="2" name="TextBox 1">
            <a:extLst>
              <a:ext uri="{FF2B5EF4-FFF2-40B4-BE49-F238E27FC236}">
                <a16:creationId xmlns:a16="http://schemas.microsoft.com/office/drawing/2014/main" id="{C2F44905-5038-4B74-9074-B8DCFA85B74E}"/>
              </a:ext>
            </a:extLst>
          </p:cNvPr>
          <p:cNvSpPr txBox="1"/>
          <p:nvPr/>
        </p:nvSpPr>
        <p:spPr>
          <a:xfrm>
            <a:off x="8044665" y="1389328"/>
            <a:ext cx="3904180" cy="4770537"/>
          </a:xfrm>
          <a:prstGeom prst="rect">
            <a:avLst/>
          </a:prstGeom>
          <a:noFill/>
        </p:spPr>
        <p:txBody>
          <a:bodyPr wrap="square" rtlCol="0">
            <a:spAutoFit/>
          </a:bodyPr>
          <a:lstStyle/>
          <a:p>
            <a:r>
              <a:rPr lang="en-US" sz="2200" b="1" dirty="0"/>
              <a:t>Titles:</a:t>
            </a:r>
          </a:p>
          <a:p>
            <a:pPr marL="285750" indent="-285750">
              <a:buFont typeface="Arial" panose="020B0604020202020204" pitchFamily="34" charset="0"/>
              <a:buChar char="•"/>
            </a:pPr>
            <a:r>
              <a:rPr lang="en-US" sz="2200" dirty="0">
                <a:latin typeface="Calibri" panose="020F0502020204030204" pitchFamily="34" charset="0"/>
                <a:cs typeface="Calibri" panose="020F0502020204030204" pitchFamily="34" charset="0"/>
              </a:rPr>
              <a:t>Both Collections and Portfolios have associated Title records, AKA Bib records, or MARC records that describe an item</a:t>
            </a:r>
          </a:p>
          <a:p>
            <a:pPr marL="285750" indent="-285750">
              <a:buFont typeface="Arial" panose="020B0604020202020204" pitchFamily="34" charset="0"/>
              <a:buChar char="•"/>
            </a:pPr>
            <a:r>
              <a:rPr lang="en-US" sz="2200" dirty="0">
                <a:latin typeface="Calibri" panose="020F0502020204030204" pitchFamily="34" charset="0"/>
                <a:cs typeface="Calibri" panose="020F0502020204030204" pitchFamily="34" charset="0"/>
              </a:rPr>
              <a:t>One Title record can be used by more than one portfolio</a:t>
            </a:r>
          </a:p>
          <a:p>
            <a:pPr marL="285750" indent="-285750">
              <a:buFont typeface="Arial" panose="020B0604020202020204" pitchFamily="34" charset="0"/>
              <a:buChar char="•"/>
            </a:pPr>
            <a:r>
              <a:rPr lang="en-US" sz="2200" dirty="0">
                <a:latin typeface="Calibri" panose="020F0502020204030204" pitchFamily="34" charset="0"/>
                <a:cs typeface="Calibri" panose="020F0502020204030204" pitchFamily="34" charset="0"/>
              </a:rPr>
              <a:t>Identified by MMS id</a:t>
            </a:r>
          </a:p>
          <a:p>
            <a:pPr marL="285750" indent="-285750">
              <a:buFont typeface="Arial" panose="020B0604020202020204" pitchFamily="34" charset="0"/>
              <a:buChar char="•"/>
            </a:pPr>
            <a:r>
              <a:rPr lang="en-US" sz="2200" dirty="0">
                <a:latin typeface="Calibri" panose="020F0502020204030204" pitchFamily="34" charset="0"/>
                <a:cs typeface="Calibri" panose="020F0502020204030204" pitchFamily="34" charset="0"/>
              </a:rPr>
              <a:t>NZ version is what’s used for searching in Primo</a:t>
            </a:r>
          </a:p>
          <a:p>
            <a:pPr marL="285750" indent="-285750">
              <a:buFont typeface="Arial" panose="020B0604020202020204" pitchFamily="34" charset="0"/>
              <a:buChar char="•"/>
            </a:pPr>
            <a:r>
              <a:rPr lang="en-US" sz="2200" dirty="0">
                <a:latin typeface="Calibri" panose="020F0502020204030204" pitchFamily="34" charset="0"/>
                <a:cs typeface="Calibri" panose="020F0502020204030204" pitchFamily="34" charset="0"/>
              </a:rPr>
              <a:t>Can have title records with nothing attached</a:t>
            </a:r>
          </a:p>
          <a:p>
            <a:pPr marL="285750" indent="-285750">
              <a:buFont typeface="Arial" panose="020B0604020202020204" pitchFamily="34" charset="0"/>
              <a:buChar char="•"/>
            </a:pPr>
            <a:endParaRPr lang="en-US" dirty="0"/>
          </a:p>
        </p:txBody>
      </p:sp>
      <p:cxnSp>
        <p:nvCxnSpPr>
          <p:cNvPr id="5" name="Straight Connector 4">
            <a:extLst>
              <a:ext uri="{FF2B5EF4-FFF2-40B4-BE49-F238E27FC236}">
                <a16:creationId xmlns:a16="http://schemas.microsoft.com/office/drawing/2014/main" id="{FF0796DB-ED66-47D9-A97F-27E6BE71AF7B}"/>
              </a:ext>
            </a:extLst>
          </p:cNvPr>
          <p:cNvCxnSpPr/>
          <p:nvPr/>
        </p:nvCxnSpPr>
        <p:spPr>
          <a:xfrm>
            <a:off x="7705618" y="1389328"/>
            <a:ext cx="0" cy="4477216"/>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01219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extBox 49">
            <a:extLst>
              <a:ext uri="{FF2B5EF4-FFF2-40B4-BE49-F238E27FC236}">
                <a16:creationId xmlns:a16="http://schemas.microsoft.com/office/drawing/2014/main" id="{64C46061-24B8-E94C-8F33-4A920E2D50C3}"/>
              </a:ext>
            </a:extLst>
          </p:cNvPr>
          <p:cNvSpPr txBox="1"/>
          <p:nvPr/>
        </p:nvSpPr>
        <p:spPr>
          <a:xfrm>
            <a:off x="768995" y="392277"/>
            <a:ext cx="10584560" cy="584775"/>
          </a:xfrm>
          <a:prstGeom prst="rect">
            <a:avLst/>
          </a:prstGeom>
          <a:noFill/>
        </p:spPr>
        <p:txBody>
          <a:bodyPr wrap="square"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200" b="1" dirty="0">
                <a:solidFill>
                  <a:srgbClr val="4472C4">
                    <a:lumMod val="75000"/>
                  </a:srgbClr>
                </a:solidFill>
                <a:latin typeface="Arial"/>
                <a:cs typeface="Arial"/>
              </a:rPr>
              <a:t>Collection Hierarchy Best Practices</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nvGrpSpPr>
          <p:cNvPr id="18" name="Group 17">
            <a:extLst>
              <a:ext uri="{FF2B5EF4-FFF2-40B4-BE49-F238E27FC236}">
                <a16:creationId xmlns:a16="http://schemas.microsoft.com/office/drawing/2014/main" id="{127A8E9E-F2AE-974A-90E5-41622128A223}"/>
              </a:ext>
            </a:extLst>
          </p:cNvPr>
          <p:cNvGrpSpPr/>
          <p:nvPr/>
        </p:nvGrpSpPr>
        <p:grpSpPr>
          <a:xfrm>
            <a:off x="5487971" y="6144119"/>
            <a:ext cx="6700887" cy="727432"/>
            <a:chOff x="5487971" y="6144119"/>
            <a:chExt cx="6700887" cy="727432"/>
          </a:xfrm>
        </p:grpSpPr>
        <p:sp>
          <p:nvSpPr>
            <p:cNvPr id="19" name="Freeform 18">
              <a:extLst>
                <a:ext uri="{FF2B5EF4-FFF2-40B4-BE49-F238E27FC236}">
                  <a16:creationId xmlns:a16="http://schemas.microsoft.com/office/drawing/2014/main" id="{9DE0F183-C35E-DF44-BF1A-E31C162CE61C}"/>
                </a:ext>
              </a:extLst>
            </p:cNvPr>
            <p:cNvSpPr/>
            <p:nvPr/>
          </p:nvSpPr>
          <p:spPr>
            <a:xfrm>
              <a:off x="5487971" y="6145687"/>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Freeform 19">
              <a:extLst>
                <a:ext uri="{FF2B5EF4-FFF2-40B4-BE49-F238E27FC236}">
                  <a16:creationId xmlns:a16="http://schemas.microsoft.com/office/drawing/2014/main" id="{A883742D-5118-9F46-BA71-4470DB7089B6}"/>
                </a:ext>
              </a:extLst>
            </p:cNvPr>
            <p:cNvSpPr/>
            <p:nvPr/>
          </p:nvSpPr>
          <p:spPr>
            <a:xfrm>
              <a:off x="5929460" y="6144119"/>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21" name="Group 20">
              <a:extLst>
                <a:ext uri="{FF2B5EF4-FFF2-40B4-BE49-F238E27FC236}">
                  <a16:creationId xmlns:a16="http://schemas.microsoft.com/office/drawing/2014/main" id="{F076444E-60FA-D34B-A75E-807A4B551383}"/>
                </a:ext>
              </a:extLst>
            </p:cNvPr>
            <p:cNvGrpSpPr/>
            <p:nvPr/>
          </p:nvGrpSpPr>
          <p:grpSpPr>
            <a:xfrm>
              <a:off x="6320303" y="6287602"/>
              <a:ext cx="5548758" cy="438513"/>
              <a:chOff x="6320303" y="6041112"/>
              <a:chExt cx="5548758" cy="438513"/>
            </a:xfrm>
          </p:grpSpPr>
          <p:pic>
            <p:nvPicPr>
              <p:cNvPr id="22" name="Picture 21">
                <a:extLst>
                  <a:ext uri="{FF2B5EF4-FFF2-40B4-BE49-F238E27FC236}">
                    <a16:creationId xmlns:a16="http://schemas.microsoft.com/office/drawing/2014/main" id="{98051D30-0DAC-1F4D-AE4B-8D07BC08615D}"/>
                  </a:ext>
                </a:extLst>
              </p:cNvPr>
              <p:cNvPicPr>
                <a:picLocks noChangeAspect="1"/>
              </p:cNvPicPr>
              <p:nvPr/>
            </p:nvPicPr>
            <p:blipFill>
              <a:blip r:embed="rId3"/>
              <a:stretch>
                <a:fillRect/>
              </a:stretch>
            </p:blipFill>
            <p:spPr>
              <a:xfrm>
                <a:off x="10024677" y="6086656"/>
                <a:ext cx="435078" cy="354589"/>
              </a:xfrm>
              <a:prstGeom prst="rect">
                <a:avLst/>
              </a:prstGeom>
            </p:spPr>
          </p:pic>
          <p:pic>
            <p:nvPicPr>
              <p:cNvPr id="23" name="Picture 22">
                <a:extLst>
                  <a:ext uri="{FF2B5EF4-FFF2-40B4-BE49-F238E27FC236}">
                    <a16:creationId xmlns:a16="http://schemas.microsoft.com/office/drawing/2014/main" id="{0E1E0020-E23E-D643-8F22-25CF46ABA582}"/>
                  </a:ext>
                </a:extLst>
              </p:cNvPr>
              <p:cNvPicPr>
                <a:picLocks noChangeAspect="1"/>
              </p:cNvPicPr>
              <p:nvPr/>
            </p:nvPicPr>
            <p:blipFill>
              <a:blip r:embed="rId4"/>
              <a:stretch>
                <a:fillRect/>
              </a:stretch>
            </p:blipFill>
            <p:spPr>
              <a:xfrm>
                <a:off x="10660050" y="6064185"/>
                <a:ext cx="413343" cy="413343"/>
              </a:xfrm>
              <a:prstGeom prst="rect">
                <a:avLst/>
              </a:prstGeom>
            </p:spPr>
          </p:pic>
          <p:sp>
            <p:nvSpPr>
              <p:cNvPr id="28" name="TextBox 27">
                <a:extLst>
                  <a:ext uri="{FF2B5EF4-FFF2-40B4-BE49-F238E27FC236}">
                    <a16:creationId xmlns:a16="http://schemas.microsoft.com/office/drawing/2014/main" id="{2653F868-811D-0D41-8135-D14B4BC71BFE}"/>
                  </a:ext>
                </a:extLst>
              </p:cNvPr>
              <p:cNvSpPr txBox="1"/>
              <p:nvPr/>
            </p:nvSpPr>
            <p:spPr>
              <a:xfrm>
                <a:off x="6320303" y="6041112"/>
                <a:ext cx="2853813" cy="415498"/>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err="1">
                    <a:ln>
                      <a:noFill/>
                    </a:ln>
                    <a:solidFill>
                      <a:prstClr val="white"/>
                    </a:solidFill>
                    <a:effectLst/>
                    <a:uLnTx/>
                    <a:uFillTx/>
                    <a:latin typeface="Arial" panose="020B0604020202020204" pitchFamily="34" charset="0"/>
                    <a:ea typeface="+mn-ea"/>
                    <a:cs typeface="Arial" panose="020B0604020202020204" pitchFamily="34" charset="0"/>
                  </a:rPr>
                  <a:t>www.suny.edu</a:t>
                </a:r>
                <a:endParaRPr kumimoji="0" lang="en-US" sz="20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pic>
            <p:nvPicPr>
              <p:cNvPr id="29" name="Picture 28">
                <a:extLst>
                  <a:ext uri="{FF2B5EF4-FFF2-40B4-BE49-F238E27FC236}">
                    <a16:creationId xmlns:a16="http://schemas.microsoft.com/office/drawing/2014/main" id="{24CF33DE-D3F4-3040-BF99-F4A490E90216}"/>
                  </a:ext>
                </a:extLst>
              </p:cNvPr>
              <p:cNvPicPr>
                <a:picLocks noChangeAspect="1"/>
              </p:cNvPicPr>
              <p:nvPr/>
            </p:nvPicPr>
            <p:blipFill>
              <a:blip r:embed="rId5"/>
              <a:stretch>
                <a:fillRect/>
              </a:stretch>
            </p:blipFill>
            <p:spPr>
              <a:xfrm>
                <a:off x="9367496" y="6062787"/>
                <a:ext cx="413343" cy="416838"/>
              </a:xfrm>
              <a:prstGeom prst="rect">
                <a:avLst/>
              </a:prstGeom>
            </p:spPr>
          </p:pic>
          <p:pic>
            <p:nvPicPr>
              <p:cNvPr id="30" name="Picture 29">
                <a:extLst>
                  <a:ext uri="{FF2B5EF4-FFF2-40B4-BE49-F238E27FC236}">
                    <a16:creationId xmlns:a16="http://schemas.microsoft.com/office/drawing/2014/main" id="{CD8FAB35-EA90-404E-8DD6-BC088799FC61}"/>
                  </a:ext>
                </a:extLst>
              </p:cNvPr>
              <p:cNvPicPr>
                <a:picLocks noChangeAspect="1"/>
              </p:cNvPicPr>
              <p:nvPr/>
            </p:nvPicPr>
            <p:blipFill>
              <a:blip r:embed="rId6"/>
              <a:stretch>
                <a:fillRect/>
              </a:stretch>
            </p:blipFill>
            <p:spPr>
              <a:xfrm>
                <a:off x="11325778" y="6072566"/>
                <a:ext cx="543283" cy="382767"/>
              </a:xfrm>
              <a:prstGeom prst="rect">
                <a:avLst/>
              </a:prstGeom>
            </p:spPr>
          </p:pic>
        </p:grpSp>
      </p:grpSp>
      <p:sp>
        <p:nvSpPr>
          <p:cNvPr id="24" name="Content Placeholder 2">
            <a:extLst>
              <a:ext uri="{FF2B5EF4-FFF2-40B4-BE49-F238E27FC236}">
                <a16:creationId xmlns:a16="http://schemas.microsoft.com/office/drawing/2014/main" id="{7CA1CAF9-F847-4270-A470-34AA71330847}"/>
              </a:ext>
            </a:extLst>
          </p:cNvPr>
          <p:cNvSpPr txBox="1">
            <a:spLocks/>
          </p:cNvSpPr>
          <p:nvPr/>
        </p:nvSpPr>
        <p:spPr>
          <a:xfrm>
            <a:off x="838200" y="1384133"/>
            <a:ext cx="4409661" cy="435133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none" strike="noStrike" kern="1200" cap="none" spc="0" normalizeH="0" baseline="0" noProof="0">
              <a:ln>
                <a:noFill/>
              </a:ln>
              <a:solidFill>
                <a:prstClr val="black"/>
              </a:solidFill>
              <a:effectLst/>
              <a:uLnTx/>
              <a:uFillTx/>
              <a:latin typeface="Calibri" panose="020F0502020204030204"/>
              <a:ea typeface="+mn-ea"/>
              <a:cs typeface="Calibri"/>
            </a:endParaRPr>
          </a:p>
        </p:txBody>
      </p:sp>
      <p:sp>
        <p:nvSpPr>
          <p:cNvPr id="3" name="Content Placeholder 2">
            <a:extLst>
              <a:ext uri="{FF2B5EF4-FFF2-40B4-BE49-F238E27FC236}">
                <a16:creationId xmlns:a16="http://schemas.microsoft.com/office/drawing/2014/main" id="{2AF4A749-986F-4232-857C-45CB693B6A74}"/>
              </a:ext>
            </a:extLst>
          </p:cNvPr>
          <p:cNvSpPr txBox="1">
            <a:spLocks/>
          </p:cNvSpPr>
          <p:nvPr/>
        </p:nvSpPr>
        <p:spPr>
          <a:xfrm>
            <a:off x="769961" y="1382073"/>
            <a:ext cx="4915222" cy="435133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none" strike="noStrike" kern="1200" cap="none" spc="0" normalizeH="0" baseline="0" noProof="0">
              <a:ln>
                <a:noFill/>
              </a:ln>
              <a:solidFill>
                <a:prstClr val="black"/>
              </a:solidFill>
              <a:effectLst/>
              <a:uLnTx/>
              <a:uFillTx/>
              <a:latin typeface="Calibri" panose="020F0502020204030204"/>
              <a:ea typeface="+mn-ea"/>
              <a:cs typeface="Calibri"/>
            </a:endParaRPr>
          </a:p>
        </p:txBody>
      </p:sp>
      <p:sp>
        <p:nvSpPr>
          <p:cNvPr id="15" name="Content Placeholder 2">
            <a:extLst>
              <a:ext uri="{FF2B5EF4-FFF2-40B4-BE49-F238E27FC236}">
                <a16:creationId xmlns:a16="http://schemas.microsoft.com/office/drawing/2014/main" id="{6BC1FFCF-BC45-4FFC-A0D5-617C60C38675}"/>
              </a:ext>
            </a:extLst>
          </p:cNvPr>
          <p:cNvSpPr txBox="1">
            <a:spLocks/>
          </p:cNvSpPr>
          <p:nvPr/>
        </p:nvSpPr>
        <p:spPr>
          <a:xfrm>
            <a:off x="769961" y="1382073"/>
            <a:ext cx="10480241" cy="5083650"/>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Calibri"/>
              </a:rPr>
              <a:t>You can activate portfolios as stand-alone, outside of a collection, but it’s not recommended. Keeping all portfolios from a collection together helps manage access.</a:t>
            </a:r>
          </a:p>
          <a:p>
            <a:pPr>
              <a:defRPr/>
            </a:pPr>
            <a:r>
              <a:rPr lang="en-US" dirty="0">
                <a:solidFill>
                  <a:prstClr val="black"/>
                </a:solidFill>
                <a:latin typeface="Calibri" panose="020F0502020204030204"/>
                <a:cs typeface="Calibri"/>
              </a:rPr>
              <a:t>When buying a title from a new collection, activate the collection first and then add the portfolio for that title. You need to order/activate the portfolio rather than the title bib record because the title may exist in multiple collections and Alma needs to know where you’re getting it.</a:t>
            </a:r>
          </a:p>
          <a:p>
            <a:pPr>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Calibri"/>
              </a:rPr>
              <a:t>Your best bet is to activate/order content from the CZ as much as possible. </a:t>
            </a:r>
            <a:r>
              <a:rPr lang="en-US" dirty="0">
                <a:solidFill>
                  <a:prstClr val="black"/>
                </a:solidFill>
                <a:latin typeface="Calibri" panose="020F0502020204030204"/>
                <a:cs typeface="Calibri"/>
              </a:rPr>
              <a:t>Let Alma do the work for you: don’t add permalinks for portfolio URLS because it will be hard to find these and update them yourself if anything changes.</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Calibri"/>
            </a:endParaRPr>
          </a:p>
        </p:txBody>
      </p:sp>
    </p:spTree>
    <p:extLst>
      <p:ext uri="{BB962C8B-B14F-4D97-AF65-F5344CB8AC3E}">
        <p14:creationId xmlns:p14="http://schemas.microsoft.com/office/powerpoint/2010/main" val="6163285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extBox 49">
            <a:extLst>
              <a:ext uri="{FF2B5EF4-FFF2-40B4-BE49-F238E27FC236}">
                <a16:creationId xmlns:a16="http://schemas.microsoft.com/office/drawing/2014/main" id="{64C46061-24B8-E94C-8F33-4A920E2D50C3}"/>
              </a:ext>
            </a:extLst>
          </p:cNvPr>
          <p:cNvSpPr txBox="1"/>
          <p:nvPr/>
        </p:nvSpPr>
        <p:spPr>
          <a:xfrm>
            <a:off x="768995" y="392277"/>
            <a:ext cx="10584560" cy="584775"/>
          </a:xfrm>
          <a:prstGeom prst="rect">
            <a:avLst/>
          </a:prstGeom>
          <a:noFill/>
        </p:spPr>
        <p:txBody>
          <a:bodyPr wrap="square"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200" b="1" dirty="0">
                <a:solidFill>
                  <a:srgbClr val="4472C4">
                    <a:lumMod val="75000"/>
                  </a:srgbClr>
                </a:solidFill>
                <a:latin typeface="Arial"/>
                <a:cs typeface="Arial"/>
              </a:rPr>
              <a:t>Collection Checklist</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nvGrpSpPr>
          <p:cNvPr id="18" name="Group 17">
            <a:extLst>
              <a:ext uri="{FF2B5EF4-FFF2-40B4-BE49-F238E27FC236}">
                <a16:creationId xmlns:a16="http://schemas.microsoft.com/office/drawing/2014/main" id="{127A8E9E-F2AE-974A-90E5-41622128A223}"/>
              </a:ext>
            </a:extLst>
          </p:cNvPr>
          <p:cNvGrpSpPr/>
          <p:nvPr/>
        </p:nvGrpSpPr>
        <p:grpSpPr>
          <a:xfrm>
            <a:off x="5487971" y="6144119"/>
            <a:ext cx="6700887" cy="727432"/>
            <a:chOff x="5487971" y="6144119"/>
            <a:chExt cx="6700887" cy="727432"/>
          </a:xfrm>
        </p:grpSpPr>
        <p:sp>
          <p:nvSpPr>
            <p:cNvPr id="19" name="Freeform 18">
              <a:extLst>
                <a:ext uri="{FF2B5EF4-FFF2-40B4-BE49-F238E27FC236}">
                  <a16:creationId xmlns:a16="http://schemas.microsoft.com/office/drawing/2014/main" id="{9DE0F183-C35E-DF44-BF1A-E31C162CE61C}"/>
                </a:ext>
              </a:extLst>
            </p:cNvPr>
            <p:cNvSpPr/>
            <p:nvPr/>
          </p:nvSpPr>
          <p:spPr>
            <a:xfrm>
              <a:off x="5487971" y="6145687"/>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Freeform 19">
              <a:extLst>
                <a:ext uri="{FF2B5EF4-FFF2-40B4-BE49-F238E27FC236}">
                  <a16:creationId xmlns:a16="http://schemas.microsoft.com/office/drawing/2014/main" id="{A883742D-5118-9F46-BA71-4470DB7089B6}"/>
                </a:ext>
              </a:extLst>
            </p:cNvPr>
            <p:cNvSpPr/>
            <p:nvPr/>
          </p:nvSpPr>
          <p:spPr>
            <a:xfrm>
              <a:off x="5929460" y="6144119"/>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21" name="Group 20">
              <a:extLst>
                <a:ext uri="{FF2B5EF4-FFF2-40B4-BE49-F238E27FC236}">
                  <a16:creationId xmlns:a16="http://schemas.microsoft.com/office/drawing/2014/main" id="{F076444E-60FA-D34B-A75E-807A4B551383}"/>
                </a:ext>
              </a:extLst>
            </p:cNvPr>
            <p:cNvGrpSpPr/>
            <p:nvPr/>
          </p:nvGrpSpPr>
          <p:grpSpPr>
            <a:xfrm>
              <a:off x="6320303" y="6287602"/>
              <a:ext cx="5548758" cy="438513"/>
              <a:chOff x="6320303" y="6041112"/>
              <a:chExt cx="5548758" cy="438513"/>
            </a:xfrm>
          </p:grpSpPr>
          <p:pic>
            <p:nvPicPr>
              <p:cNvPr id="22" name="Picture 21">
                <a:extLst>
                  <a:ext uri="{FF2B5EF4-FFF2-40B4-BE49-F238E27FC236}">
                    <a16:creationId xmlns:a16="http://schemas.microsoft.com/office/drawing/2014/main" id="{98051D30-0DAC-1F4D-AE4B-8D07BC08615D}"/>
                  </a:ext>
                </a:extLst>
              </p:cNvPr>
              <p:cNvPicPr>
                <a:picLocks noChangeAspect="1"/>
              </p:cNvPicPr>
              <p:nvPr/>
            </p:nvPicPr>
            <p:blipFill>
              <a:blip r:embed="rId3"/>
              <a:stretch>
                <a:fillRect/>
              </a:stretch>
            </p:blipFill>
            <p:spPr>
              <a:xfrm>
                <a:off x="10024677" y="6086656"/>
                <a:ext cx="435078" cy="354589"/>
              </a:xfrm>
              <a:prstGeom prst="rect">
                <a:avLst/>
              </a:prstGeom>
            </p:spPr>
          </p:pic>
          <p:pic>
            <p:nvPicPr>
              <p:cNvPr id="23" name="Picture 22">
                <a:extLst>
                  <a:ext uri="{FF2B5EF4-FFF2-40B4-BE49-F238E27FC236}">
                    <a16:creationId xmlns:a16="http://schemas.microsoft.com/office/drawing/2014/main" id="{0E1E0020-E23E-D643-8F22-25CF46ABA582}"/>
                  </a:ext>
                </a:extLst>
              </p:cNvPr>
              <p:cNvPicPr>
                <a:picLocks noChangeAspect="1"/>
              </p:cNvPicPr>
              <p:nvPr/>
            </p:nvPicPr>
            <p:blipFill>
              <a:blip r:embed="rId4"/>
              <a:stretch>
                <a:fillRect/>
              </a:stretch>
            </p:blipFill>
            <p:spPr>
              <a:xfrm>
                <a:off x="10660050" y="6064185"/>
                <a:ext cx="413343" cy="413343"/>
              </a:xfrm>
              <a:prstGeom prst="rect">
                <a:avLst/>
              </a:prstGeom>
            </p:spPr>
          </p:pic>
          <p:sp>
            <p:nvSpPr>
              <p:cNvPr id="28" name="TextBox 27">
                <a:extLst>
                  <a:ext uri="{FF2B5EF4-FFF2-40B4-BE49-F238E27FC236}">
                    <a16:creationId xmlns:a16="http://schemas.microsoft.com/office/drawing/2014/main" id="{2653F868-811D-0D41-8135-D14B4BC71BFE}"/>
                  </a:ext>
                </a:extLst>
              </p:cNvPr>
              <p:cNvSpPr txBox="1"/>
              <p:nvPr/>
            </p:nvSpPr>
            <p:spPr>
              <a:xfrm>
                <a:off x="6320303" y="6041112"/>
                <a:ext cx="2853813" cy="415498"/>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err="1">
                    <a:ln>
                      <a:noFill/>
                    </a:ln>
                    <a:solidFill>
                      <a:prstClr val="white"/>
                    </a:solidFill>
                    <a:effectLst/>
                    <a:uLnTx/>
                    <a:uFillTx/>
                    <a:latin typeface="Arial" panose="020B0604020202020204" pitchFamily="34" charset="0"/>
                    <a:ea typeface="+mn-ea"/>
                    <a:cs typeface="Arial" panose="020B0604020202020204" pitchFamily="34" charset="0"/>
                  </a:rPr>
                  <a:t>www.suny.edu</a:t>
                </a:r>
                <a:endParaRPr kumimoji="0" lang="en-US" sz="20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pic>
            <p:nvPicPr>
              <p:cNvPr id="29" name="Picture 28">
                <a:extLst>
                  <a:ext uri="{FF2B5EF4-FFF2-40B4-BE49-F238E27FC236}">
                    <a16:creationId xmlns:a16="http://schemas.microsoft.com/office/drawing/2014/main" id="{24CF33DE-D3F4-3040-BF99-F4A490E90216}"/>
                  </a:ext>
                </a:extLst>
              </p:cNvPr>
              <p:cNvPicPr>
                <a:picLocks noChangeAspect="1"/>
              </p:cNvPicPr>
              <p:nvPr/>
            </p:nvPicPr>
            <p:blipFill>
              <a:blip r:embed="rId5"/>
              <a:stretch>
                <a:fillRect/>
              </a:stretch>
            </p:blipFill>
            <p:spPr>
              <a:xfrm>
                <a:off x="9367496" y="6062787"/>
                <a:ext cx="413343" cy="416838"/>
              </a:xfrm>
              <a:prstGeom prst="rect">
                <a:avLst/>
              </a:prstGeom>
            </p:spPr>
          </p:pic>
          <p:pic>
            <p:nvPicPr>
              <p:cNvPr id="30" name="Picture 29">
                <a:extLst>
                  <a:ext uri="{FF2B5EF4-FFF2-40B4-BE49-F238E27FC236}">
                    <a16:creationId xmlns:a16="http://schemas.microsoft.com/office/drawing/2014/main" id="{CD8FAB35-EA90-404E-8DD6-BC088799FC61}"/>
                  </a:ext>
                </a:extLst>
              </p:cNvPr>
              <p:cNvPicPr>
                <a:picLocks noChangeAspect="1"/>
              </p:cNvPicPr>
              <p:nvPr/>
            </p:nvPicPr>
            <p:blipFill>
              <a:blip r:embed="rId6"/>
              <a:stretch>
                <a:fillRect/>
              </a:stretch>
            </p:blipFill>
            <p:spPr>
              <a:xfrm>
                <a:off x="11325778" y="6072566"/>
                <a:ext cx="543283" cy="382767"/>
              </a:xfrm>
              <a:prstGeom prst="rect">
                <a:avLst/>
              </a:prstGeom>
            </p:spPr>
          </p:pic>
        </p:grpSp>
      </p:grpSp>
      <p:sp>
        <p:nvSpPr>
          <p:cNvPr id="24" name="Content Placeholder 2">
            <a:extLst>
              <a:ext uri="{FF2B5EF4-FFF2-40B4-BE49-F238E27FC236}">
                <a16:creationId xmlns:a16="http://schemas.microsoft.com/office/drawing/2014/main" id="{7CA1CAF9-F847-4270-A470-34AA71330847}"/>
              </a:ext>
            </a:extLst>
          </p:cNvPr>
          <p:cNvSpPr txBox="1">
            <a:spLocks/>
          </p:cNvSpPr>
          <p:nvPr/>
        </p:nvSpPr>
        <p:spPr>
          <a:xfrm>
            <a:off x="838200" y="1384133"/>
            <a:ext cx="4409661" cy="435133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none" strike="noStrike" kern="1200" cap="none" spc="0" normalizeH="0" baseline="0" noProof="0">
              <a:ln>
                <a:noFill/>
              </a:ln>
              <a:solidFill>
                <a:prstClr val="black"/>
              </a:solidFill>
              <a:effectLst/>
              <a:uLnTx/>
              <a:uFillTx/>
              <a:latin typeface="Calibri" panose="020F0502020204030204"/>
              <a:ea typeface="+mn-ea"/>
              <a:cs typeface="Calibri"/>
            </a:endParaRPr>
          </a:p>
        </p:txBody>
      </p:sp>
      <p:sp>
        <p:nvSpPr>
          <p:cNvPr id="3" name="Content Placeholder 2">
            <a:extLst>
              <a:ext uri="{FF2B5EF4-FFF2-40B4-BE49-F238E27FC236}">
                <a16:creationId xmlns:a16="http://schemas.microsoft.com/office/drawing/2014/main" id="{2AF4A749-986F-4232-857C-45CB693B6A74}"/>
              </a:ext>
            </a:extLst>
          </p:cNvPr>
          <p:cNvSpPr txBox="1">
            <a:spLocks/>
          </p:cNvSpPr>
          <p:nvPr/>
        </p:nvSpPr>
        <p:spPr>
          <a:xfrm>
            <a:off x="769961" y="1382073"/>
            <a:ext cx="4915222" cy="435133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none" strike="noStrike" kern="1200" cap="none" spc="0" normalizeH="0" baseline="0" noProof="0">
              <a:ln>
                <a:noFill/>
              </a:ln>
              <a:solidFill>
                <a:prstClr val="black"/>
              </a:solidFill>
              <a:effectLst/>
              <a:uLnTx/>
              <a:uFillTx/>
              <a:latin typeface="Calibri" panose="020F0502020204030204"/>
              <a:ea typeface="+mn-ea"/>
              <a:cs typeface="Calibri"/>
            </a:endParaRPr>
          </a:p>
        </p:txBody>
      </p:sp>
      <p:sp>
        <p:nvSpPr>
          <p:cNvPr id="15" name="Content Placeholder 2">
            <a:extLst>
              <a:ext uri="{FF2B5EF4-FFF2-40B4-BE49-F238E27FC236}">
                <a16:creationId xmlns:a16="http://schemas.microsoft.com/office/drawing/2014/main" id="{6BC1FFCF-BC45-4FFC-A0D5-617C60C38675}"/>
              </a:ext>
            </a:extLst>
          </p:cNvPr>
          <p:cNvSpPr txBox="1">
            <a:spLocks/>
          </p:cNvSpPr>
          <p:nvPr/>
        </p:nvSpPr>
        <p:spPr>
          <a:xfrm>
            <a:off x="769961" y="1382073"/>
            <a:ext cx="10480241" cy="435133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r>
              <a:rPr lang="en-US" dirty="0">
                <a:solidFill>
                  <a:prstClr val="black"/>
                </a:solidFill>
                <a:latin typeface="Calibri" panose="020F0502020204030204"/>
                <a:cs typeface="Calibri"/>
              </a:rPr>
              <a:t>Is the collection local (house icon – maintained locally) or is it connected to the CZ? CZ is preferred because you don’t have to maintain additions, deletions, changes to linking, etc.</a:t>
            </a:r>
          </a:p>
          <a:p>
            <a:pPr>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Calibri"/>
              </a:rPr>
              <a:t>Is the collection </a:t>
            </a:r>
            <a:r>
              <a:rPr kumimoji="0" lang="en-US" sz="2800" b="0" i="0" u="none" strike="noStrike" kern="1200" cap="none" spc="0" normalizeH="0" baseline="0" noProof="0" dirty="0" err="1">
                <a:ln>
                  <a:noFill/>
                </a:ln>
                <a:solidFill>
                  <a:prstClr val="black"/>
                </a:solidFill>
                <a:effectLst/>
                <a:uLnTx/>
                <a:uFillTx/>
                <a:latin typeface="Calibri" panose="020F0502020204030204"/>
                <a:ea typeface="+mn-ea"/>
                <a:cs typeface="Calibri"/>
              </a:rPr>
              <a:t>activ</a:t>
            </a:r>
            <a:r>
              <a:rPr lang="en-US" dirty="0">
                <a:solidFill>
                  <a:prstClr val="black"/>
                </a:solidFill>
                <a:latin typeface="Calibri" panose="020F0502020204030204"/>
                <a:cs typeface="Calibri"/>
              </a:rPr>
              <a:t>e? Is the icon blue or black, and is the service available or unavailable? This will impact what shows in Primo.</a:t>
            </a:r>
          </a:p>
          <a:p>
            <a:pPr>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Calibri"/>
              </a:rPr>
              <a:t>Is the collection</a:t>
            </a:r>
            <a:r>
              <a:rPr lang="en-US" dirty="0">
                <a:solidFill>
                  <a:prstClr val="black"/>
                </a:solidFill>
                <a:latin typeface="Calibri" panose="020F0502020204030204"/>
                <a:cs typeface="Calibri"/>
              </a:rPr>
              <a:t>’s bib record being published to Primo, or is it suppressed? May have to open collection to see for sure.</a:t>
            </a:r>
          </a:p>
          <a:p>
            <a:pPr>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Calibri"/>
              </a:rPr>
              <a:t>Are there portfolios? The portfolios are what create Alma records in Primo for each title in the collection.</a:t>
            </a:r>
          </a:p>
        </p:txBody>
      </p:sp>
    </p:spTree>
    <p:extLst>
      <p:ext uri="{BB962C8B-B14F-4D97-AF65-F5344CB8AC3E}">
        <p14:creationId xmlns:p14="http://schemas.microsoft.com/office/powerpoint/2010/main" val="4440529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extBox 49">
            <a:extLst>
              <a:ext uri="{FF2B5EF4-FFF2-40B4-BE49-F238E27FC236}">
                <a16:creationId xmlns:a16="http://schemas.microsoft.com/office/drawing/2014/main" id="{64C46061-24B8-E94C-8F33-4A920E2D50C3}"/>
              </a:ext>
            </a:extLst>
          </p:cNvPr>
          <p:cNvSpPr txBox="1"/>
          <p:nvPr/>
        </p:nvSpPr>
        <p:spPr>
          <a:xfrm>
            <a:off x="768995" y="392277"/>
            <a:ext cx="10584560" cy="584775"/>
          </a:xfrm>
          <a:prstGeom prst="rect">
            <a:avLst/>
          </a:prstGeom>
          <a:noFill/>
        </p:spPr>
        <p:txBody>
          <a:bodyPr wrap="square"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200" b="1" dirty="0">
                <a:solidFill>
                  <a:srgbClr val="4472C4">
                    <a:lumMod val="75000"/>
                  </a:srgbClr>
                </a:solidFill>
                <a:latin typeface="Arial"/>
                <a:cs typeface="Arial"/>
              </a:rPr>
              <a:t>CDI Search Activation</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nvGrpSpPr>
          <p:cNvPr id="18" name="Group 17">
            <a:extLst>
              <a:ext uri="{FF2B5EF4-FFF2-40B4-BE49-F238E27FC236}">
                <a16:creationId xmlns:a16="http://schemas.microsoft.com/office/drawing/2014/main" id="{127A8E9E-F2AE-974A-90E5-41622128A223}"/>
              </a:ext>
            </a:extLst>
          </p:cNvPr>
          <p:cNvGrpSpPr/>
          <p:nvPr/>
        </p:nvGrpSpPr>
        <p:grpSpPr>
          <a:xfrm>
            <a:off x="5487971" y="6144119"/>
            <a:ext cx="6700887" cy="727432"/>
            <a:chOff x="5487971" y="6144119"/>
            <a:chExt cx="6700887" cy="727432"/>
          </a:xfrm>
        </p:grpSpPr>
        <p:sp>
          <p:nvSpPr>
            <p:cNvPr id="19" name="Freeform 18">
              <a:extLst>
                <a:ext uri="{FF2B5EF4-FFF2-40B4-BE49-F238E27FC236}">
                  <a16:creationId xmlns:a16="http://schemas.microsoft.com/office/drawing/2014/main" id="{9DE0F183-C35E-DF44-BF1A-E31C162CE61C}"/>
                </a:ext>
              </a:extLst>
            </p:cNvPr>
            <p:cNvSpPr/>
            <p:nvPr/>
          </p:nvSpPr>
          <p:spPr>
            <a:xfrm>
              <a:off x="5487971" y="6145687"/>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Freeform 19">
              <a:extLst>
                <a:ext uri="{FF2B5EF4-FFF2-40B4-BE49-F238E27FC236}">
                  <a16:creationId xmlns:a16="http://schemas.microsoft.com/office/drawing/2014/main" id="{A883742D-5118-9F46-BA71-4470DB7089B6}"/>
                </a:ext>
              </a:extLst>
            </p:cNvPr>
            <p:cNvSpPr/>
            <p:nvPr/>
          </p:nvSpPr>
          <p:spPr>
            <a:xfrm>
              <a:off x="5929460" y="6144119"/>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21" name="Group 20">
              <a:extLst>
                <a:ext uri="{FF2B5EF4-FFF2-40B4-BE49-F238E27FC236}">
                  <a16:creationId xmlns:a16="http://schemas.microsoft.com/office/drawing/2014/main" id="{F076444E-60FA-D34B-A75E-807A4B551383}"/>
                </a:ext>
              </a:extLst>
            </p:cNvPr>
            <p:cNvGrpSpPr/>
            <p:nvPr/>
          </p:nvGrpSpPr>
          <p:grpSpPr>
            <a:xfrm>
              <a:off x="6320303" y="6287602"/>
              <a:ext cx="5548758" cy="438513"/>
              <a:chOff x="6320303" y="6041112"/>
              <a:chExt cx="5548758" cy="438513"/>
            </a:xfrm>
          </p:grpSpPr>
          <p:pic>
            <p:nvPicPr>
              <p:cNvPr id="22" name="Picture 21">
                <a:extLst>
                  <a:ext uri="{FF2B5EF4-FFF2-40B4-BE49-F238E27FC236}">
                    <a16:creationId xmlns:a16="http://schemas.microsoft.com/office/drawing/2014/main" id="{98051D30-0DAC-1F4D-AE4B-8D07BC08615D}"/>
                  </a:ext>
                </a:extLst>
              </p:cNvPr>
              <p:cNvPicPr>
                <a:picLocks noChangeAspect="1"/>
              </p:cNvPicPr>
              <p:nvPr/>
            </p:nvPicPr>
            <p:blipFill>
              <a:blip r:embed="rId3"/>
              <a:stretch>
                <a:fillRect/>
              </a:stretch>
            </p:blipFill>
            <p:spPr>
              <a:xfrm>
                <a:off x="10024677" y="6086656"/>
                <a:ext cx="435078" cy="354589"/>
              </a:xfrm>
              <a:prstGeom prst="rect">
                <a:avLst/>
              </a:prstGeom>
            </p:spPr>
          </p:pic>
          <p:pic>
            <p:nvPicPr>
              <p:cNvPr id="23" name="Picture 22">
                <a:extLst>
                  <a:ext uri="{FF2B5EF4-FFF2-40B4-BE49-F238E27FC236}">
                    <a16:creationId xmlns:a16="http://schemas.microsoft.com/office/drawing/2014/main" id="{0E1E0020-E23E-D643-8F22-25CF46ABA582}"/>
                  </a:ext>
                </a:extLst>
              </p:cNvPr>
              <p:cNvPicPr>
                <a:picLocks noChangeAspect="1"/>
              </p:cNvPicPr>
              <p:nvPr/>
            </p:nvPicPr>
            <p:blipFill>
              <a:blip r:embed="rId4"/>
              <a:stretch>
                <a:fillRect/>
              </a:stretch>
            </p:blipFill>
            <p:spPr>
              <a:xfrm>
                <a:off x="10660050" y="6064185"/>
                <a:ext cx="413343" cy="413343"/>
              </a:xfrm>
              <a:prstGeom prst="rect">
                <a:avLst/>
              </a:prstGeom>
            </p:spPr>
          </p:pic>
          <p:sp>
            <p:nvSpPr>
              <p:cNvPr id="28" name="TextBox 27">
                <a:extLst>
                  <a:ext uri="{FF2B5EF4-FFF2-40B4-BE49-F238E27FC236}">
                    <a16:creationId xmlns:a16="http://schemas.microsoft.com/office/drawing/2014/main" id="{2653F868-811D-0D41-8135-D14B4BC71BFE}"/>
                  </a:ext>
                </a:extLst>
              </p:cNvPr>
              <p:cNvSpPr txBox="1"/>
              <p:nvPr/>
            </p:nvSpPr>
            <p:spPr>
              <a:xfrm>
                <a:off x="6320303" y="6041112"/>
                <a:ext cx="2853813" cy="415498"/>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err="1">
                    <a:ln>
                      <a:noFill/>
                    </a:ln>
                    <a:solidFill>
                      <a:prstClr val="white"/>
                    </a:solidFill>
                    <a:effectLst/>
                    <a:uLnTx/>
                    <a:uFillTx/>
                    <a:latin typeface="Arial" panose="020B0604020202020204" pitchFamily="34" charset="0"/>
                    <a:ea typeface="+mn-ea"/>
                    <a:cs typeface="Arial" panose="020B0604020202020204" pitchFamily="34" charset="0"/>
                  </a:rPr>
                  <a:t>www.suny.edu</a:t>
                </a:r>
                <a:endParaRPr kumimoji="0" lang="en-US" sz="20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pic>
            <p:nvPicPr>
              <p:cNvPr id="29" name="Picture 28">
                <a:extLst>
                  <a:ext uri="{FF2B5EF4-FFF2-40B4-BE49-F238E27FC236}">
                    <a16:creationId xmlns:a16="http://schemas.microsoft.com/office/drawing/2014/main" id="{24CF33DE-D3F4-3040-BF99-F4A490E90216}"/>
                  </a:ext>
                </a:extLst>
              </p:cNvPr>
              <p:cNvPicPr>
                <a:picLocks noChangeAspect="1"/>
              </p:cNvPicPr>
              <p:nvPr/>
            </p:nvPicPr>
            <p:blipFill>
              <a:blip r:embed="rId5"/>
              <a:stretch>
                <a:fillRect/>
              </a:stretch>
            </p:blipFill>
            <p:spPr>
              <a:xfrm>
                <a:off x="9367496" y="6062787"/>
                <a:ext cx="413343" cy="416838"/>
              </a:xfrm>
              <a:prstGeom prst="rect">
                <a:avLst/>
              </a:prstGeom>
            </p:spPr>
          </p:pic>
          <p:pic>
            <p:nvPicPr>
              <p:cNvPr id="30" name="Picture 29">
                <a:extLst>
                  <a:ext uri="{FF2B5EF4-FFF2-40B4-BE49-F238E27FC236}">
                    <a16:creationId xmlns:a16="http://schemas.microsoft.com/office/drawing/2014/main" id="{CD8FAB35-EA90-404E-8DD6-BC088799FC61}"/>
                  </a:ext>
                </a:extLst>
              </p:cNvPr>
              <p:cNvPicPr>
                <a:picLocks noChangeAspect="1"/>
              </p:cNvPicPr>
              <p:nvPr/>
            </p:nvPicPr>
            <p:blipFill>
              <a:blip r:embed="rId6"/>
              <a:stretch>
                <a:fillRect/>
              </a:stretch>
            </p:blipFill>
            <p:spPr>
              <a:xfrm>
                <a:off x="11325778" y="6072566"/>
                <a:ext cx="543283" cy="382767"/>
              </a:xfrm>
              <a:prstGeom prst="rect">
                <a:avLst/>
              </a:prstGeom>
            </p:spPr>
          </p:pic>
        </p:grpSp>
      </p:grpSp>
      <p:sp>
        <p:nvSpPr>
          <p:cNvPr id="24" name="Content Placeholder 2">
            <a:extLst>
              <a:ext uri="{FF2B5EF4-FFF2-40B4-BE49-F238E27FC236}">
                <a16:creationId xmlns:a16="http://schemas.microsoft.com/office/drawing/2014/main" id="{7CA1CAF9-F847-4270-A470-34AA71330847}"/>
              </a:ext>
            </a:extLst>
          </p:cNvPr>
          <p:cNvSpPr txBox="1">
            <a:spLocks/>
          </p:cNvSpPr>
          <p:nvPr/>
        </p:nvSpPr>
        <p:spPr>
          <a:xfrm>
            <a:off x="838200" y="1384133"/>
            <a:ext cx="4409661" cy="435133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none" strike="noStrike" kern="1200" cap="none" spc="0" normalizeH="0" baseline="0" noProof="0">
              <a:ln>
                <a:noFill/>
              </a:ln>
              <a:solidFill>
                <a:prstClr val="black"/>
              </a:solidFill>
              <a:effectLst/>
              <a:uLnTx/>
              <a:uFillTx/>
              <a:latin typeface="Calibri" panose="020F0502020204030204"/>
              <a:ea typeface="+mn-ea"/>
              <a:cs typeface="Calibri"/>
            </a:endParaRPr>
          </a:p>
        </p:txBody>
      </p:sp>
      <p:sp>
        <p:nvSpPr>
          <p:cNvPr id="3" name="Content Placeholder 2">
            <a:extLst>
              <a:ext uri="{FF2B5EF4-FFF2-40B4-BE49-F238E27FC236}">
                <a16:creationId xmlns:a16="http://schemas.microsoft.com/office/drawing/2014/main" id="{2AF4A749-986F-4232-857C-45CB693B6A74}"/>
              </a:ext>
            </a:extLst>
          </p:cNvPr>
          <p:cNvSpPr txBox="1">
            <a:spLocks/>
          </p:cNvSpPr>
          <p:nvPr/>
        </p:nvSpPr>
        <p:spPr>
          <a:xfrm>
            <a:off x="769961" y="1382073"/>
            <a:ext cx="4915222" cy="435133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none" strike="noStrike" kern="1200" cap="none" spc="0" normalizeH="0" baseline="0" noProof="0">
              <a:ln>
                <a:noFill/>
              </a:ln>
              <a:solidFill>
                <a:prstClr val="black"/>
              </a:solidFill>
              <a:effectLst/>
              <a:uLnTx/>
              <a:uFillTx/>
              <a:latin typeface="Calibri" panose="020F0502020204030204"/>
              <a:ea typeface="+mn-ea"/>
              <a:cs typeface="Calibri"/>
            </a:endParaRPr>
          </a:p>
        </p:txBody>
      </p:sp>
      <p:sp>
        <p:nvSpPr>
          <p:cNvPr id="15" name="Content Placeholder 2">
            <a:extLst>
              <a:ext uri="{FF2B5EF4-FFF2-40B4-BE49-F238E27FC236}">
                <a16:creationId xmlns:a16="http://schemas.microsoft.com/office/drawing/2014/main" id="{6BC1FFCF-BC45-4FFC-A0D5-617C60C38675}"/>
              </a:ext>
            </a:extLst>
          </p:cNvPr>
          <p:cNvSpPr txBox="1">
            <a:spLocks/>
          </p:cNvSpPr>
          <p:nvPr/>
        </p:nvSpPr>
        <p:spPr>
          <a:xfrm>
            <a:off x="769962" y="1382073"/>
            <a:ext cx="4603422" cy="5083650"/>
          </a:xfrm>
          <a:prstGeom prst="rect">
            <a:avLst/>
          </a:prstGeom>
        </p:spPr>
        <p:txBody>
          <a:bodyPr vert="horz" lIns="91440" tIns="45720" rIns="91440" bIns="45720" rtlCol="0" anchor="t">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Calibri"/>
              </a:rPr>
              <a:t>Is the collection activated for search? Should it be?</a:t>
            </a:r>
          </a:p>
          <a:p>
            <a:pPr>
              <a:defRPr/>
            </a:pPr>
            <a:r>
              <a:rPr lang="en-US" dirty="0">
                <a:solidFill>
                  <a:prstClr val="black"/>
                </a:solidFill>
                <a:latin typeface="Calibri" panose="020F0502020204030204"/>
                <a:cs typeface="Calibri"/>
              </a:rPr>
              <a:t>Both search and fulfillment is managed in Alma. Can have an “Not Available” collection still available for search.</a:t>
            </a:r>
          </a:p>
          <a:p>
            <a:pPr>
              <a:defRPr/>
            </a:pPr>
            <a:r>
              <a:rPr lang="en-US" dirty="0">
                <a:solidFill>
                  <a:prstClr val="black"/>
                </a:solidFill>
                <a:latin typeface="Calibri" panose="020F0502020204030204"/>
                <a:cs typeface="Calibri"/>
              </a:rPr>
              <a:t>The packages that you activate for search are not the only search records you’ll get – they’re meant to populate your expanded search with records for content that you don’t own. We can control non-full-text search records, but anything full-text is searched from pool of merged records</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Calibri"/>
            </a:endParaRPr>
          </a:p>
        </p:txBody>
      </p:sp>
      <p:pic>
        <p:nvPicPr>
          <p:cNvPr id="4" name="Picture 3">
            <a:extLst>
              <a:ext uri="{FF2B5EF4-FFF2-40B4-BE49-F238E27FC236}">
                <a16:creationId xmlns:a16="http://schemas.microsoft.com/office/drawing/2014/main" id="{82F91E2A-1A3C-467C-BDBF-34D645FF8608}"/>
              </a:ext>
            </a:extLst>
          </p:cNvPr>
          <p:cNvPicPr>
            <a:picLocks noChangeAspect="1"/>
          </p:cNvPicPr>
          <p:nvPr/>
        </p:nvPicPr>
        <p:blipFill rotWithShape="1">
          <a:blip r:embed="rId7"/>
          <a:srcRect r="31475"/>
          <a:stretch/>
        </p:blipFill>
        <p:spPr>
          <a:xfrm>
            <a:off x="5685183" y="1334708"/>
            <a:ext cx="6259399" cy="359092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5" name="Rectangle: Rounded Corners 4">
            <a:extLst>
              <a:ext uri="{FF2B5EF4-FFF2-40B4-BE49-F238E27FC236}">
                <a16:creationId xmlns:a16="http://schemas.microsoft.com/office/drawing/2014/main" id="{3C77A1BD-F3FB-427C-B69E-D2F5F7DD15D7}"/>
              </a:ext>
            </a:extLst>
          </p:cNvPr>
          <p:cNvSpPr/>
          <p:nvPr/>
        </p:nvSpPr>
        <p:spPr>
          <a:xfrm>
            <a:off x="9698804" y="2167847"/>
            <a:ext cx="1941816" cy="226032"/>
          </a:xfrm>
          <a:prstGeom prst="roundRect">
            <a:avLst/>
          </a:prstGeom>
          <a:no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09777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2598</TotalTime>
  <Words>1713</Words>
  <Application>Microsoft Office PowerPoint</Application>
  <PresentationFormat>Widescreen</PresentationFormat>
  <Paragraphs>141</Paragraphs>
  <Slides>18</Slides>
  <Notes>17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Helvetica Neue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Michelle Eichelberger</dc:creator>
  <cp:lastModifiedBy>Michelle Eichelberger</cp:lastModifiedBy>
  <cp:revision>29</cp:revision>
  <dcterms:created xsi:type="dcterms:W3CDTF">2021-04-13T15:48:12Z</dcterms:created>
  <dcterms:modified xsi:type="dcterms:W3CDTF">2021-08-05T19:11:04Z</dcterms:modified>
</cp:coreProperties>
</file>