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31"/>
  </p:notesMasterIdLst>
  <p:handoutMasterIdLst>
    <p:handoutMasterId r:id="rId32"/>
  </p:handoutMasterIdLst>
  <p:sldIdLst>
    <p:sldId id="312" r:id="rId5"/>
    <p:sldId id="316" r:id="rId6"/>
    <p:sldId id="275" r:id="rId7"/>
    <p:sldId id="318" r:id="rId8"/>
    <p:sldId id="331" r:id="rId9"/>
    <p:sldId id="261" r:id="rId10"/>
    <p:sldId id="332" r:id="rId11"/>
    <p:sldId id="330" r:id="rId12"/>
    <p:sldId id="333" r:id="rId13"/>
    <p:sldId id="334" r:id="rId14"/>
    <p:sldId id="335" r:id="rId15"/>
    <p:sldId id="336" r:id="rId16"/>
    <p:sldId id="337" r:id="rId17"/>
    <p:sldId id="326" r:id="rId18"/>
    <p:sldId id="338" r:id="rId19"/>
    <p:sldId id="339" r:id="rId20"/>
    <p:sldId id="340" r:id="rId21"/>
    <p:sldId id="342" r:id="rId22"/>
    <p:sldId id="341" r:id="rId23"/>
    <p:sldId id="276" r:id="rId24"/>
    <p:sldId id="319" r:id="rId25"/>
    <p:sldId id="320" r:id="rId26"/>
    <p:sldId id="322" r:id="rId27"/>
    <p:sldId id="323" r:id="rId28"/>
    <p:sldId id="272" r:id="rId29"/>
    <p:sldId id="264" r:id="rId3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83"/>
    <a:srgbClr val="668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87682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8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accent2"/>
                </a:solidFill>
              </a:rPr>
              <a:t>2019-2021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2019-2021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2F-4F11-9AE2-FFC65686E8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2F-4F11-9AE2-FFC65686E8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2F-4F11-9AE2-FFC65686E808}"/>
              </c:ext>
            </c:extLst>
          </c:dPt>
          <c:dLbls>
            <c:dLbl>
              <c:idx val="0"/>
              <c:layout>
                <c:manualLayout>
                  <c:x val="0.2143720282247327"/>
                  <c:y val="0.21889818717828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No</a:t>
                    </a:r>
                    <a:r>
                      <a:rPr lang="en-US" sz="2400" baseline="0" dirty="0" smtClean="0"/>
                      <a:t> diploma</a:t>
                    </a:r>
                    <a:r>
                      <a:rPr lang="en-US" sz="2400" dirty="0" smtClean="0"/>
                      <a:t> </a:t>
                    </a:r>
                    <a:fld id="{8270EA1F-63D7-41D2-B0B5-1E8216E780E7}" type="VALUE">
                      <a:rPr lang="en-US" sz="2400" smtClean="0"/>
                      <a:pPr>
                        <a:defRPr/>
                      </a:pPr>
                      <a:t>[WERT]</a:t>
                    </a:fld>
                    <a:endParaRPr lang="en-US" sz="24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46009737913189"/>
                      <c:h val="0.17981756416072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2F-4F11-9AE2-FFC65686E808}"/>
                </c:ext>
              </c:extLst>
            </c:dLbl>
            <c:dLbl>
              <c:idx val="1"/>
              <c:layout>
                <c:manualLayout>
                  <c:x val="-0.22247963764042888"/>
                  <c:y val="6.58280555989657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Secondary Education</a:t>
                    </a:r>
                    <a:r>
                      <a:rPr lang="en-US" sz="2400" baseline="0" dirty="0" smtClean="0"/>
                      <a:t> </a:t>
                    </a:r>
                    <a:fld id="{85F8ACEC-A866-4963-ADE1-C73D7CC9DFA3}" type="VALUE">
                      <a:rPr lang="en-US" sz="2400" smtClean="0"/>
                      <a:pPr>
                        <a:defRPr/>
                      </a:pPr>
                      <a:t>[WERT]</a:t>
                    </a:fld>
                    <a:endParaRPr lang="en-US" sz="24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984991755232598"/>
                      <c:h val="0.298862586831722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62F-4F11-9AE2-FFC65686E808}"/>
                </c:ext>
              </c:extLst>
            </c:dLbl>
            <c:dLbl>
              <c:idx val="2"/>
              <c:layout>
                <c:manualLayout>
                  <c:x val="-0.28314326346331048"/>
                  <c:y val="-8.57670840761770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/>
                      <a:t>Higher Education </a:t>
                    </a:r>
                    <a:fld id="{69CFE82F-3666-4BDF-A83B-5A2DF4A83C51}" type="VALUE">
                      <a:rPr lang="en-US" sz="2400" smtClean="0"/>
                      <a:pPr>
                        <a:defRPr/>
                      </a:pPr>
                      <a:t>[WERT]</a:t>
                    </a:fld>
                    <a:endParaRPr lang="en-US" sz="24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37683671430708"/>
                      <c:h val="0.393876988732521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62F-4F11-9AE2-FFC65686E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Secondary Inferior</c:v>
                </c:pt>
                <c:pt idx="1">
                  <c:v>Secondary Superior</c:v>
                </c:pt>
                <c:pt idx="2">
                  <c:v>Superior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</c:v>
                </c:pt>
                <c:pt idx="1">
                  <c:v>0.45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C-4B0C-AFB6-9579F4496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>
                <a:solidFill>
                  <a:schemeClr val="accent2"/>
                </a:solidFill>
              </a:rPr>
              <a:t>2019-2021</a:t>
            </a:r>
          </a:p>
        </c:rich>
      </c:tx>
      <c:layout>
        <c:manualLayout>
          <c:xMode val="edge"/>
          <c:yMode val="edge"/>
          <c:x val="0.35659865408674385"/>
          <c:y val="3.9636646732750865E-2"/>
        </c:manualLayout>
      </c:layout>
      <c:overlay val="0"/>
      <c:spPr>
        <a:noFill/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2019-2021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0F-4AC9-99DE-6B257A78FD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F-4AC9-99DE-6B257A78FDCA}"/>
              </c:ext>
            </c:extLst>
          </c:dPt>
          <c:dLbls>
            <c:dLbl>
              <c:idx val="0"/>
              <c:layout>
                <c:manualLayout>
                  <c:x val="6.3202297345250458E-2"/>
                  <c:y val="-0.147447458902553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Male </a:t>
                    </a:r>
                    <a:fld id="{A3695170-5E6C-41C8-8D88-8750519A1493}" type="VALUE">
                      <a:rPr lang="en-US" sz="2400" smtClean="0"/>
                      <a:pPr>
                        <a:defRPr/>
                      </a:pPr>
                      <a:t>[WERT]</a:t>
                    </a:fld>
                    <a:endParaRPr lang="en-US" sz="24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30435396551407"/>
                      <c:h val="0.2781403719880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0F-4AC9-99DE-6B257A78FDCA}"/>
                </c:ext>
              </c:extLst>
            </c:dLbl>
            <c:dLbl>
              <c:idx val="1"/>
              <c:layout>
                <c:manualLayout>
                  <c:x val="-7.5042900353772313E-2"/>
                  <c:y val="5.42061396912913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Female</a:t>
                    </a:r>
                    <a:r>
                      <a:rPr lang="en-US" dirty="0" smtClean="0"/>
                      <a:t> </a:t>
                    </a:r>
                    <a:fld id="{7BB2B45D-08D9-4DBB-A77B-0665D785B6AB}" type="VALUE">
                      <a:rPr lang="en-US" sz="2400" smtClean="0"/>
                      <a:pPr>
                        <a:defRPr/>
                      </a:pPr>
                      <a:t>[WERT]</a:t>
                    </a:fld>
                    <a:endParaRPr lang="en-US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92764680663412"/>
                      <c:h val="0.325958535836834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0F-4AC9-99DE-6B257A78F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0F-4AC9-99DE-6B257A78FDC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Reason Closure Files 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C3-47D8-A287-2C80282FAD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C3-47D8-A287-2C80282FAD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C3-47D8-A287-2C80282FAD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C3-47D8-A287-2C80282FAD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C3-47D8-A287-2C80282FAD2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C3-47D8-A287-2C80282FA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'PROJET P DOSSIERS CLOS '!$X$10:$AC$10</c:f>
              <c:strCache>
                <c:ptCount val="6"/>
                <c:pt idx="0">
                  <c:v>Sanctioned</c:v>
                </c:pt>
                <c:pt idx="1">
                  <c:v>Found work</c:v>
                </c:pt>
                <c:pt idx="2">
                  <c:v>Volontary closure</c:v>
                </c:pt>
                <c:pt idx="3">
                  <c:v>Back to school</c:v>
                </c:pt>
                <c:pt idx="4">
                  <c:v>No show</c:v>
                </c:pt>
                <c:pt idx="5">
                  <c:v>Other</c:v>
                </c:pt>
              </c:strCache>
            </c:strRef>
          </c:cat>
          <c:val>
            <c:numRef>
              <c:f>'PROJET P DOSSIERS CLOS '!$X$11:$AC$11</c:f>
              <c:numCache>
                <c:formatCode>0%</c:formatCode>
                <c:ptCount val="6"/>
                <c:pt idx="0">
                  <c:v>0.35606060606060608</c:v>
                </c:pt>
                <c:pt idx="1">
                  <c:v>0.22727272727272727</c:v>
                </c:pt>
                <c:pt idx="2">
                  <c:v>0.11363636363636363</c:v>
                </c:pt>
                <c:pt idx="3">
                  <c:v>2.2727272727272728E-2</c:v>
                </c:pt>
                <c:pt idx="4">
                  <c:v>3.787878787878788E-2</c:v>
                </c:pt>
                <c:pt idx="5">
                  <c:v>0.24242424242424243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C3-47D8-A287-2C80282FA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Youth</a:t>
            </a:r>
            <a:r>
              <a:rPr lang="en-US" baseline="0" dirty="0" smtClean="0"/>
              <a:t> 3 months after finishing the project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0.23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C1-46F5-8679-5EBBADD53F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Jobseeker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0.35</c:v>
                </c:pt>
                <c:pt idx="1">
                  <c:v>0.55000000000000004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C1-46F5-8679-5EBBADD53F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File closed (other than job)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0.33</c:v>
                </c:pt>
                <c:pt idx="1">
                  <c:v>0.22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C1-46F5-8679-5EBBADD53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259080"/>
        <c:axId val="402260392"/>
        <c:axId val="0"/>
      </c:bar3DChart>
      <c:catAx>
        <c:axId val="40225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2260392"/>
        <c:crosses val="autoZero"/>
        <c:auto val="1"/>
        <c:lblAlgn val="ctr"/>
        <c:lblOffset val="100"/>
        <c:noMultiLvlLbl val="0"/>
      </c:catAx>
      <c:valAx>
        <c:axId val="40226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225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48378-F78C-4FE1-B67B-1A019581B8C8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0C6F8-5F2D-41EC-BAA2-D2D3D1EED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0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B68C-6CAA-4FFE-A0E4-0BEFA88772A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EE0D1-5330-490E-A26A-1218C010E0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E0D1-5330-490E-A26A-1218C010E0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1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l’issue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période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d’encadrement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(+ 3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b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 participants sur 282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été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emploi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(hors </a:t>
            </a:r>
            <a:r>
              <a:rPr lang="en-US" sz="1200" b="1" u="sng" dirty="0" err="1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Mesures</a:t>
            </a:r>
            <a:r>
              <a:rPr lang="en-US" sz="1200" b="1" u="sng" dirty="0" smtClean="0">
                <a:solidFill>
                  <a:srgbClr val="668D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E0D1-5330-490E-A26A-1218C010E09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49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863" y="1502797"/>
            <a:ext cx="7789763" cy="1925578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863" y="3543884"/>
            <a:ext cx="7789763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54C9-7384-4BE5-A538-F3DF4161B67C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46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A92-AD72-4E8F-9357-F14520146894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1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5D2E-187A-4FE7-9A8E-B654B43A76EC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hite_Background_NE_PAS_UTILIS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394624"/>
            <a:ext cx="9851795" cy="624950"/>
          </a:xfrm>
          <a:effectLst/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85357"/>
            <a:ext cx="10515600" cy="434833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99C2-6B59-4A54-A1C5-0E26661663A1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1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3"/>
            <a:ext cx="9851795" cy="1325563"/>
          </a:xfrm>
          <a:effectLst/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47849"/>
            <a:ext cx="10515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5D65-4415-4E24-B6E3-5F249EE139B6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593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BF89-A8FE-4275-A2F0-81BABE2E46C6}" type="datetime1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11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8C28-1C3E-4565-A52F-02290DFF7234}" type="datetime1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887915" cy="1325563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38AC-157F-4F2F-8F94-EC75E6CC976D}" type="datetime1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0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3CAA-3866-47B6-BEDF-DFA43EA22446}" type="datetime1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5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EAAF-C165-47A8-9C04-7CE54A1045DE}" type="datetime1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77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E71-E27F-4664-BFE4-4C0FAE9B9C77}" type="datetime1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29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fr-L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0955A-1393-4026-86A3-F7E6EE014D43}" type="datetime1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00370" cy="1325563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fr-L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15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7755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FB590-27BD-4178-85EB-E0EDC179A552}" type="datetime1">
              <a:rPr lang="en-GB" smtClean="0"/>
              <a:t>26/09/2022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7755"/>
            <a:ext cx="4114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LU" noProof="0" smtClean="0"/>
              <a:t>ADEM_Malta 28.10.2021</a:t>
            </a:r>
            <a:endParaRPr lang="fr-L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7755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F288-823E-4A9F-AF04-7438C568EF98}" type="slidenum">
              <a:rPr lang="en-GB" smtClean="0"/>
              <a:t>‹Nr.›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750209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7479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750209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427479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2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142" userDrawn="1">
          <p15:clr>
            <a:srgbClr val="F26B43"/>
          </p15:clr>
        </p15:guide>
        <p15:guide id="1" pos="75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863" y="2097925"/>
            <a:ext cx="7789763" cy="192557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Innovative counselling and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uidance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rogramme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young jobseekers</a:t>
            </a:r>
            <a:endParaRPr lang="fr-L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63" y="4023503"/>
            <a:ext cx="11049186" cy="1084387"/>
          </a:xfrm>
        </p:spPr>
        <p:txBody>
          <a:bodyPr/>
          <a:lstStyle/>
          <a:p>
            <a:r>
              <a:rPr lang="fr-L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</a:t>
            </a:r>
            <a:r>
              <a:rPr lang="fr-L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Employment</a:t>
            </a:r>
            <a:r>
              <a:rPr lang="fr-L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Agency Luxembourg  #</a:t>
            </a:r>
            <a:r>
              <a:rPr lang="fr-L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YouthYourFuture</a:t>
            </a:r>
            <a:endParaRPr lang="fr-L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56763" y="6476053"/>
            <a:ext cx="4114800" cy="365125"/>
          </a:xfrm>
        </p:spPr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extBox 39">
            <a:extLst>
              <a:ext uri="{FF2B5EF4-FFF2-40B4-BE49-F238E27FC236}">
                <a16:creationId xmlns:a16="http://schemas.microsoft.com/office/drawing/2014/main" id="{D744CF25-2166-4BC4-B2FA-367C84675B57}"/>
              </a:ext>
            </a:extLst>
          </p:cNvPr>
          <p:cNvSpPr txBox="1"/>
          <p:nvPr/>
        </p:nvSpPr>
        <p:spPr>
          <a:xfrm>
            <a:off x="1280224" y="1300176"/>
            <a:ext cx="5521699" cy="615553"/>
          </a:xfrm>
          <a:custGeom>
            <a:avLst/>
            <a:gdLst>
              <a:gd name="connsiteX0" fmla="*/ 0 w 5521699"/>
              <a:gd name="connsiteY0" fmla="*/ 0 h 615553"/>
              <a:gd name="connsiteX1" fmla="*/ 5521699 w 5521699"/>
              <a:gd name="connsiteY1" fmla="*/ 0 h 615553"/>
              <a:gd name="connsiteX2" fmla="*/ 5521699 w 5521699"/>
              <a:gd name="connsiteY2" fmla="*/ 615553 h 615553"/>
              <a:gd name="connsiteX3" fmla="*/ 658666 w 5521699"/>
              <a:gd name="connsiteY3" fmla="*/ 615553 h 615553"/>
              <a:gd name="connsiteX4" fmla="*/ 653080 w 5521699"/>
              <a:gd name="connsiteY4" fmla="*/ 597558 h 615553"/>
              <a:gd name="connsiteX5" fmla="*/ 87574 w 5521699"/>
              <a:gd name="connsiteY5" fmla="*/ 32053 h 61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1699" h="615553">
                <a:moveTo>
                  <a:pt x="0" y="0"/>
                </a:moveTo>
                <a:lnTo>
                  <a:pt x="5521699" y="0"/>
                </a:lnTo>
                <a:lnTo>
                  <a:pt x="5521699" y="615553"/>
                </a:lnTo>
                <a:lnTo>
                  <a:pt x="658666" y="615553"/>
                </a:lnTo>
                <a:lnTo>
                  <a:pt x="653080" y="597558"/>
                </a:lnTo>
                <a:cubicBezTo>
                  <a:pt x="545535" y="343293"/>
                  <a:pt x="341839" y="139598"/>
                  <a:pt x="87574" y="3205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182880" tIns="91440" rIns="182880" bIns="91440" rtlCol="0" anchor="ctr">
            <a:noAutofit/>
          </a:bodyPr>
          <a:lstStyle/>
          <a:p>
            <a:pPr algn="r"/>
            <a:r>
              <a:rPr lang="en-US" sz="2800" b="1" noProof="1" smtClean="0">
                <a:solidFill>
                  <a:schemeClr val="bg1"/>
                </a:solidFill>
              </a:rPr>
              <a:t>What went well?</a:t>
            </a:r>
            <a:endParaRPr lang="en-US" sz="2800" b="1" noProof="1">
              <a:solidFill>
                <a:schemeClr val="bg1"/>
              </a:solidFill>
            </a:endParaRPr>
          </a:p>
        </p:txBody>
      </p:sp>
      <p:sp>
        <p:nvSpPr>
          <p:cNvPr id="6" name="Freeform: Shape 31">
            <a:extLst>
              <a:ext uri="{FF2B5EF4-FFF2-40B4-BE49-F238E27FC236}">
                <a16:creationId xmlns:a16="http://schemas.microsoft.com/office/drawing/2014/main" id="{1DE18505-B25F-4213-B367-F9A20FEADC06}"/>
              </a:ext>
            </a:extLst>
          </p:cNvPr>
          <p:cNvSpPr/>
          <p:nvPr/>
        </p:nvSpPr>
        <p:spPr>
          <a:xfrm>
            <a:off x="152206" y="1251750"/>
            <a:ext cx="2607293" cy="2608886"/>
          </a:xfrm>
          <a:custGeom>
            <a:avLst/>
            <a:gdLst>
              <a:gd name="connsiteX0" fmla="*/ 911887 w 2607293"/>
              <a:gd name="connsiteY0" fmla="*/ 509877 h 2608886"/>
              <a:gd name="connsiteX1" fmla="*/ 1109409 w 2607293"/>
              <a:gd name="connsiteY1" fmla="*/ 509877 h 2608886"/>
              <a:gd name="connsiteX2" fmla="*/ 1109409 w 2607293"/>
              <a:gd name="connsiteY2" fmla="*/ 872000 h 2608886"/>
              <a:gd name="connsiteX3" fmla="*/ 1471532 w 2607293"/>
              <a:gd name="connsiteY3" fmla="*/ 872000 h 2608886"/>
              <a:gd name="connsiteX4" fmla="*/ 1471532 w 2607293"/>
              <a:gd name="connsiteY4" fmla="*/ 1069522 h 2608886"/>
              <a:gd name="connsiteX5" fmla="*/ 1109409 w 2607293"/>
              <a:gd name="connsiteY5" fmla="*/ 1069522 h 2608886"/>
              <a:gd name="connsiteX6" fmla="*/ 1109409 w 2607293"/>
              <a:gd name="connsiteY6" fmla="*/ 1431645 h 2608886"/>
              <a:gd name="connsiteX7" fmla="*/ 911887 w 2607293"/>
              <a:gd name="connsiteY7" fmla="*/ 1431645 h 2608886"/>
              <a:gd name="connsiteX8" fmla="*/ 911887 w 2607293"/>
              <a:gd name="connsiteY8" fmla="*/ 1069522 h 2608886"/>
              <a:gd name="connsiteX9" fmla="*/ 549764 w 2607293"/>
              <a:gd name="connsiteY9" fmla="*/ 1069522 h 2608886"/>
              <a:gd name="connsiteX10" fmla="*/ 549764 w 2607293"/>
              <a:gd name="connsiteY10" fmla="*/ 872000 h 2608886"/>
              <a:gd name="connsiteX11" fmla="*/ 911887 w 2607293"/>
              <a:gd name="connsiteY11" fmla="*/ 872000 h 2608886"/>
              <a:gd name="connsiteX12" fmla="*/ 994188 w 2607293"/>
              <a:gd name="connsiteY12" fmla="*/ 171128 h 2608886"/>
              <a:gd name="connsiteX13" fmla="*/ 171180 w 2607293"/>
              <a:gd name="connsiteY13" fmla="*/ 994135 h 2608886"/>
              <a:gd name="connsiteX14" fmla="*/ 994188 w 2607293"/>
              <a:gd name="connsiteY14" fmla="*/ 1817142 h 2608886"/>
              <a:gd name="connsiteX15" fmla="*/ 1817195 w 2607293"/>
              <a:gd name="connsiteY15" fmla="*/ 994135 h 2608886"/>
              <a:gd name="connsiteX16" fmla="*/ 994188 w 2607293"/>
              <a:gd name="connsiteY16" fmla="*/ 171128 h 2608886"/>
              <a:gd name="connsiteX17" fmla="*/ 994135 w 2607293"/>
              <a:gd name="connsiteY17" fmla="*/ 5 h 2608886"/>
              <a:gd name="connsiteX18" fmla="*/ 1981796 w 2607293"/>
              <a:gd name="connsiteY18" fmla="*/ 994135 h 2608886"/>
              <a:gd name="connsiteX19" fmla="*/ 1777691 w 2607293"/>
              <a:gd name="connsiteY19" fmla="*/ 1593284 h 2608886"/>
              <a:gd name="connsiteX20" fmla="*/ 1924844 w 2607293"/>
              <a:gd name="connsiteY20" fmla="*/ 1738792 h 2608886"/>
              <a:gd name="connsiteX21" fmla="*/ 2129938 w 2607293"/>
              <a:gd name="connsiteY21" fmla="*/ 1802328 h 2608886"/>
              <a:gd name="connsiteX22" fmla="*/ 2541441 w 2607293"/>
              <a:gd name="connsiteY22" fmla="*/ 2213832 h 2608886"/>
              <a:gd name="connsiteX23" fmla="*/ 2539795 w 2607293"/>
              <a:gd name="connsiteY23" fmla="*/ 2215478 h 2608886"/>
              <a:gd name="connsiteX24" fmla="*/ 2539795 w 2607293"/>
              <a:gd name="connsiteY24" fmla="*/ 2541389 h 2608886"/>
              <a:gd name="connsiteX25" fmla="*/ 2213885 w 2607293"/>
              <a:gd name="connsiteY25" fmla="*/ 2541389 h 2608886"/>
              <a:gd name="connsiteX26" fmla="*/ 1802381 w 2607293"/>
              <a:gd name="connsiteY26" fmla="*/ 2129885 h 2608886"/>
              <a:gd name="connsiteX27" fmla="*/ 1738845 w 2607293"/>
              <a:gd name="connsiteY27" fmla="*/ 1923146 h 2608886"/>
              <a:gd name="connsiteX28" fmla="*/ 1593337 w 2607293"/>
              <a:gd name="connsiteY28" fmla="*/ 1777638 h 2608886"/>
              <a:gd name="connsiteX29" fmla="*/ 987666 w 2607293"/>
              <a:gd name="connsiteY29" fmla="*/ 1981797 h 2608886"/>
              <a:gd name="connsiteX30" fmla="*/ 5 w 2607293"/>
              <a:gd name="connsiteY30" fmla="*/ 987666 h 2608886"/>
              <a:gd name="connsiteX31" fmla="*/ 994135 w 2607293"/>
              <a:gd name="connsiteY31" fmla="*/ 5 h 260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07293" h="2608886">
                <a:moveTo>
                  <a:pt x="911887" y="509877"/>
                </a:moveTo>
                <a:lnTo>
                  <a:pt x="1109409" y="509877"/>
                </a:lnTo>
                <a:lnTo>
                  <a:pt x="1109409" y="872000"/>
                </a:lnTo>
                <a:lnTo>
                  <a:pt x="1471532" y="872000"/>
                </a:lnTo>
                <a:lnTo>
                  <a:pt x="1471532" y="1069522"/>
                </a:lnTo>
                <a:lnTo>
                  <a:pt x="1109409" y="1069522"/>
                </a:lnTo>
                <a:lnTo>
                  <a:pt x="1109409" y="1431645"/>
                </a:lnTo>
                <a:lnTo>
                  <a:pt x="911887" y="1431645"/>
                </a:lnTo>
                <a:lnTo>
                  <a:pt x="911887" y="1069522"/>
                </a:lnTo>
                <a:lnTo>
                  <a:pt x="549764" y="1069522"/>
                </a:lnTo>
                <a:lnTo>
                  <a:pt x="549764" y="872000"/>
                </a:lnTo>
                <a:lnTo>
                  <a:pt x="911887" y="872000"/>
                </a:lnTo>
                <a:close/>
                <a:moveTo>
                  <a:pt x="994188" y="171128"/>
                </a:moveTo>
                <a:cubicBezTo>
                  <a:pt x="539654" y="171128"/>
                  <a:pt x="171180" y="539601"/>
                  <a:pt x="171180" y="994135"/>
                </a:cubicBezTo>
                <a:cubicBezTo>
                  <a:pt x="171180" y="1448669"/>
                  <a:pt x="539654" y="1817142"/>
                  <a:pt x="994188" y="1817142"/>
                </a:cubicBezTo>
                <a:cubicBezTo>
                  <a:pt x="1448721" y="1817142"/>
                  <a:pt x="1817195" y="1448669"/>
                  <a:pt x="1817195" y="994135"/>
                </a:cubicBezTo>
                <a:cubicBezTo>
                  <a:pt x="1817195" y="539601"/>
                  <a:pt x="1448721" y="171128"/>
                  <a:pt x="994188" y="171128"/>
                </a:cubicBezTo>
                <a:close/>
                <a:moveTo>
                  <a:pt x="994135" y="5"/>
                </a:moveTo>
                <a:cubicBezTo>
                  <a:pt x="1541392" y="1792"/>
                  <a:pt x="1983584" y="446878"/>
                  <a:pt x="1981796" y="994135"/>
                </a:cubicBezTo>
                <a:cubicBezTo>
                  <a:pt x="1982228" y="1210984"/>
                  <a:pt x="1910412" y="1421796"/>
                  <a:pt x="1777691" y="1593284"/>
                </a:cubicBezTo>
                <a:lnTo>
                  <a:pt x="1924844" y="1738792"/>
                </a:lnTo>
                <a:cubicBezTo>
                  <a:pt x="1999501" y="1724883"/>
                  <a:pt x="2076219" y="1748648"/>
                  <a:pt x="2129938" y="1802328"/>
                </a:cubicBezTo>
                <a:lnTo>
                  <a:pt x="2541441" y="2213832"/>
                </a:lnTo>
                <a:lnTo>
                  <a:pt x="2539795" y="2215478"/>
                </a:lnTo>
                <a:cubicBezTo>
                  <a:pt x="2629793" y="2305475"/>
                  <a:pt x="2629793" y="2451391"/>
                  <a:pt x="2539795" y="2541389"/>
                </a:cubicBezTo>
                <a:cubicBezTo>
                  <a:pt x="2449798" y="2631386"/>
                  <a:pt x="2303882" y="2631386"/>
                  <a:pt x="2213885" y="2541389"/>
                </a:cubicBezTo>
                <a:lnTo>
                  <a:pt x="1802381" y="2129885"/>
                </a:lnTo>
                <a:cubicBezTo>
                  <a:pt x="1748171" y="2075807"/>
                  <a:pt x="1724360" y="1998336"/>
                  <a:pt x="1738845" y="1923146"/>
                </a:cubicBezTo>
                <a:lnTo>
                  <a:pt x="1593337" y="1777638"/>
                </a:lnTo>
                <a:cubicBezTo>
                  <a:pt x="1419541" y="1910722"/>
                  <a:pt x="1206566" y="1982511"/>
                  <a:pt x="987666" y="1981797"/>
                </a:cubicBezTo>
                <a:cubicBezTo>
                  <a:pt x="440409" y="1980009"/>
                  <a:pt x="-1781" y="1534923"/>
                  <a:pt x="5" y="987666"/>
                </a:cubicBezTo>
                <a:cubicBezTo>
                  <a:pt x="1792" y="440409"/>
                  <a:pt x="446878" y="-1781"/>
                  <a:pt x="994135" y="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32841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6"/>
          <p:cNvSpPr/>
          <p:nvPr/>
        </p:nvSpPr>
        <p:spPr>
          <a:xfrm>
            <a:off x="3074126" y="2084486"/>
            <a:ext cx="8876713" cy="306441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7"/>
          <p:cNvSpPr txBox="1"/>
          <p:nvPr/>
        </p:nvSpPr>
        <p:spPr>
          <a:xfrm>
            <a:off x="3397681" y="2182959"/>
            <a:ext cx="808515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SOFT SKILLS : An excellent Start of the Program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Starting with Introspection prepares candidates for coaching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Personal obstacles </a:t>
            </a:r>
            <a:r>
              <a:rPr lang="en-US" dirty="0">
                <a:solidFill>
                  <a:schemeClr val="bg1"/>
                </a:solidFill>
              </a:rPr>
              <a:t>to labor market are </a:t>
            </a:r>
            <a:r>
              <a:rPr lang="en-US" dirty="0" smtClean="0">
                <a:solidFill>
                  <a:schemeClr val="bg1"/>
                </a:solidFill>
              </a:rPr>
              <a:t>easily </a:t>
            </a:r>
            <a:r>
              <a:rPr lang="en-US" dirty="0">
                <a:solidFill>
                  <a:schemeClr val="bg1"/>
                </a:solidFill>
              </a:rPr>
              <a:t>detected</a:t>
            </a:r>
          </a:p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GROUP SESSIONS : Are motivating and stimulating</a:t>
            </a:r>
            <a:endParaRPr lang="en-US" sz="2400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You are not alone – support and change of perspective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Interaction reveals parts of personality essential for labor market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INDIVIDUAL COACHING 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Confidentiality – safe space – tailor made support</a:t>
            </a:r>
            <a:endParaRPr lang="en-US" i="1" dirty="0"/>
          </a:p>
        </p:txBody>
      </p:sp>
      <p:sp>
        <p:nvSpPr>
          <p:cNvPr id="10" name="Rounded Rectangle 10"/>
          <p:cNvSpPr/>
          <p:nvPr/>
        </p:nvSpPr>
        <p:spPr>
          <a:xfrm>
            <a:off x="4922685" y="5392841"/>
            <a:ext cx="6625883" cy="108321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5027109" y="5426615"/>
            <a:ext cx="6455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REALISM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Basing cover letters on real vacancies / Support in making choices</a:t>
            </a:r>
            <a:endParaRPr lang="en-US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8383" y="202177"/>
            <a:ext cx="9851795" cy="132556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Lessons Learned</a:t>
            </a:r>
            <a:endParaRPr lang="fr-LU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10</a:t>
            </a:fld>
            <a:endParaRPr lang="en-GB"/>
          </a:p>
        </p:txBody>
      </p:sp>
      <p:sp>
        <p:nvSpPr>
          <p:cNvPr id="14" name="Rounded Rectangle 10"/>
          <p:cNvSpPr/>
          <p:nvPr/>
        </p:nvSpPr>
        <p:spPr>
          <a:xfrm>
            <a:off x="608859" y="4935547"/>
            <a:ext cx="2889907" cy="14363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1"/>
          <p:cNvSpPr txBox="1"/>
          <p:nvPr/>
        </p:nvSpPr>
        <p:spPr>
          <a:xfrm>
            <a:off x="631441" y="5007372"/>
            <a:ext cx="29296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4"/>
                </a:solidFill>
              </a:rPr>
              <a:t>PARTNERSHIPS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Coaches exper</a:t>
            </a:r>
            <a:r>
              <a:rPr lang="en-US" dirty="0">
                <a:solidFill>
                  <a:schemeClr val="accent4"/>
                </a:solidFill>
              </a:rPr>
              <a:t>ienced</a:t>
            </a:r>
            <a:r>
              <a:rPr lang="en-US" dirty="0" smtClean="0">
                <a:solidFill>
                  <a:schemeClr val="accent4"/>
                </a:solidFill>
              </a:rPr>
              <a:t> in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working with Young People </a:t>
            </a:r>
          </a:p>
        </p:txBody>
      </p:sp>
    </p:spTree>
    <p:extLst>
      <p:ext uri="{BB962C8B-B14F-4D97-AF65-F5344CB8AC3E}">
        <p14:creationId xmlns:p14="http://schemas.microsoft.com/office/powerpoint/2010/main" val="11093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extBox 40">
            <a:extLst>
              <a:ext uri="{FF2B5EF4-FFF2-40B4-BE49-F238E27FC236}">
                <a16:creationId xmlns:a16="http://schemas.microsoft.com/office/drawing/2014/main" id="{2931D8E7-E89D-40D0-9351-8931DB32FE46}"/>
              </a:ext>
            </a:extLst>
          </p:cNvPr>
          <p:cNvSpPr txBox="1"/>
          <p:nvPr/>
        </p:nvSpPr>
        <p:spPr>
          <a:xfrm flipV="1">
            <a:off x="4587243" y="5451819"/>
            <a:ext cx="5570133" cy="612950"/>
          </a:xfrm>
          <a:custGeom>
            <a:avLst/>
            <a:gdLst>
              <a:gd name="connsiteX0" fmla="*/ 0 w 4713103"/>
              <a:gd name="connsiteY0" fmla="*/ 0 h 615553"/>
              <a:gd name="connsiteX1" fmla="*/ 4125553 w 4713103"/>
              <a:gd name="connsiteY1" fmla="*/ 0 h 615553"/>
              <a:gd name="connsiteX2" fmla="*/ 4713103 w 4713103"/>
              <a:gd name="connsiteY2" fmla="*/ 587011 h 615553"/>
              <a:gd name="connsiteX3" fmla="*/ 4713103 w 4713103"/>
              <a:gd name="connsiteY3" fmla="*/ 615553 h 615553"/>
              <a:gd name="connsiteX4" fmla="*/ 0 w 4713103"/>
              <a:gd name="connsiteY4" fmla="*/ 615553 h 61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3103" h="615553">
                <a:moveTo>
                  <a:pt x="0" y="0"/>
                </a:moveTo>
                <a:lnTo>
                  <a:pt x="4125553" y="0"/>
                </a:lnTo>
                <a:lnTo>
                  <a:pt x="4713103" y="587011"/>
                </a:lnTo>
                <a:lnTo>
                  <a:pt x="4713103" y="615553"/>
                </a:lnTo>
                <a:lnTo>
                  <a:pt x="0" y="61555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182880" tIns="91440" rIns="182880" bIns="91440" rtlCol="0" anchor="ctr">
            <a:noAutofit/>
          </a:bodyPr>
          <a:lstStyle/>
          <a:p>
            <a:endParaRPr lang="en-US" sz="2800" b="1" noProof="1">
              <a:solidFill>
                <a:schemeClr val="bg1"/>
              </a:solidFill>
            </a:endParaRPr>
          </a:p>
        </p:txBody>
      </p:sp>
      <p:sp>
        <p:nvSpPr>
          <p:cNvPr id="6" name="Freeform: Shape 30">
            <a:extLst>
              <a:ext uri="{FF2B5EF4-FFF2-40B4-BE49-F238E27FC236}">
                <a16:creationId xmlns:a16="http://schemas.microsoft.com/office/drawing/2014/main" id="{FE0522C2-4B3F-4893-9C93-44FA55E7C1D3}"/>
              </a:ext>
            </a:extLst>
          </p:cNvPr>
          <p:cNvSpPr/>
          <p:nvPr/>
        </p:nvSpPr>
        <p:spPr>
          <a:xfrm rot="10800000" flipV="1">
            <a:off x="9453811" y="3678793"/>
            <a:ext cx="2607293" cy="2650443"/>
          </a:xfrm>
          <a:custGeom>
            <a:avLst/>
            <a:gdLst>
              <a:gd name="connsiteX0" fmla="*/ 1471532 w 2607293"/>
              <a:gd name="connsiteY0" fmla="*/ 1069523 h 2608887"/>
              <a:gd name="connsiteX1" fmla="*/ 549764 w 2607293"/>
              <a:gd name="connsiteY1" fmla="*/ 1069523 h 2608887"/>
              <a:gd name="connsiteX2" fmla="*/ 549764 w 2607293"/>
              <a:gd name="connsiteY2" fmla="*/ 872000 h 2608887"/>
              <a:gd name="connsiteX3" fmla="*/ 1471532 w 2607293"/>
              <a:gd name="connsiteY3" fmla="*/ 872000 h 2608887"/>
              <a:gd name="connsiteX4" fmla="*/ 994188 w 2607293"/>
              <a:gd name="connsiteY4" fmla="*/ 1817142 h 2608887"/>
              <a:gd name="connsiteX5" fmla="*/ 1817195 w 2607293"/>
              <a:gd name="connsiteY5" fmla="*/ 994135 h 2608887"/>
              <a:gd name="connsiteX6" fmla="*/ 994188 w 2607293"/>
              <a:gd name="connsiteY6" fmla="*/ 171128 h 2608887"/>
              <a:gd name="connsiteX7" fmla="*/ 171180 w 2607293"/>
              <a:gd name="connsiteY7" fmla="*/ 994135 h 2608887"/>
              <a:gd name="connsiteX8" fmla="*/ 994188 w 2607293"/>
              <a:gd name="connsiteY8" fmla="*/ 1817142 h 2608887"/>
              <a:gd name="connsiteX9" fmla="*/ 2376840 w 2607293"/>
              <a:gd name="connsiteY9" fmla="*/ 2608887 h 2608887"/>
              <a:gd name="connsiteX10" fmla="*/ 2213885 w 2607293"/>
              <a:gd name="connsiteY10" fmla="*/ 2541389 h 2608887"/>
              <a:gd name="connsiteX11" fmla="*/ 1802381 w 2607293"/>
              <a:gd name="connsiteY11" fmla="*/ 2129885 h 2608887"/>
              <a:gd name="connsiteX12" fmla="*/ 1738845 w 2607293"/>
              <a:gd name="connsiteY12" fmla="*/ 1923146 h 2608887"/>
              <a:gd name="connsiteX13" fmla="*/ 1593337 w 2607293"/>
              <a:gd name="connsiteY13" fmla="*/ 1777638 h 2608887"/>
              <a:gd name="connsiteX14" fmla="*/ 987666 w 2607293"/>
              <a:gd name="connsiteY14" fmla="*/ 1981797 h 2608887"/>
              <a:gd name="connsiteX15" fmla="*/ 5 w 2607293"/>
              <a:gd name="connsiteY15" fmla="*/ 987666 h 2608887"/>
              <a:gd name="connsiteX16" fmla="*/ 994135 w 2607293"/>
              <a:gd name="connsiteY16" fmla="*/ 5 h 2608887"/>
              <a:gd name="connsiteX17" fmla="*/ 1981796 w 2607293"/>
              <a:gd name="connsiteY17" fmla="*/ 994135 h 2608887"/>
              <a:gd name="connsiteX18" fmla="*/ 1777691 w 2607293"/>
              <a:gd name="connsiteY18" fmla="*/ 1593284 h 2608887"/>
              <a:gd name="connsiteX19" fmla="*/ 1924844 w 2607293"/>
              <a:gd name="connsiteY19" fmla="*/ 1738792 h 2608887"/>
              <a:gd name="connsiteX20" fmla="*/ 2129938 w 2607293"/>
              <a:gd name="connsiteY20" fmla="*/ 1802328 h 2608887"/>
              <a:gd name="connsiteX21" fmla="*/ 2541441 w 2607293"/>
              <a:gd name="connsiteY21" fmla="*/ 2213832 h 2608887"/>
              <a:gd name="connsiteX22" fmla="*/ 2539795 w 2607293"/>
              <a:gd name="connsiteY22" fmla="*/ 2215478 h 2608887"/>
              <a:gd name="connsiteX23" fmla="*/ 2539795 w 2607293"/>
              <a:gd name="connsiteY23" fmla="*/ 2541389 h 2608887"/>
              <a:gd name="connsiteX24" fmla="*/ 2376840 w 2607293"/>
              <a:gd name="connsiteY24" fmla="*/ 2608887 h 260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07293" h="2608887">
                <a:moveTo>
                  <a:pt x="1471532" y="1069523"/>
                </a:moveTo>
                <a:lnTo>
                  <a:pt x="549764" y="1069523"/>
                </a:lnTo>
                <a:lnTo>
                  <a:pt x="549764" y="872000"/>
                </a:lnTo>
                <a:lnTo>
                  <a:pt x="1471532" y="872000"/>
                </a:lnTo>
                <a:close/>
                <a:moveTo>
                  <a:pt x="994188" y="1817142"/>
                </a:moveTo>
                <a:cubicBezTo>
                  <a:pt x="1448721" y="1817142"/>
                  <a:pt x="1817195" y="1448669"/>
                  <a:pt x="1817195" y="994135"/>
                </a:cubicBezTo>
                <a:cubicBezTo>
                  <a:pt x="1817195" y="539601"/>
                  <a:pt x="1448721" y="171128"/>
                  <a:pt x="994188" y="171128"/>
                </a:cubicBezTo>
                <a:cubicBezTo>
                  <a:pt x="539654" y="171128"/>
                  <a:pt x="171180" y="539601"/>
                  <a:pt x="171180" y="994135"/>
                </a:cubicBezTo>
                <a:cubicBezTo>
                  <a:pt x="171180" y="1448669"/>
                  <a:pt x="539654" y="1817142"/>
                  <a:pt x="994188" y="1817142"/>
                </a:cubicBezTo>
                <a:close/>
                <a:moveTo>
                  <a:pt x="2376840" y="2608887"/>
                </a:moveTo>
                <a:cubicBezTo>
                  <a:pt x="2317862" y="2608887"/>
                  <a:pt x="2258884" y="2586388"/>
                  <a:pt x="2213885" y="2541389"/>
                </a:cubicBezTo>
                <a:lnTo>
                  <a:pt x="1802381" y="2129885"/>
                </a:lnTo>
                <a:cubicBezTo>
                  <a:pt x="1748171" y="2075807"/>
                  <a:pt x="1724360" y="1998336"/>
                  <a:pt x="1738845" y="1923146"/>
                </a:cubicBezTo>
                <a:lnTo>
                  <a:pt x="1593337" y="1777638"/>
                </a:lnTo>
                <a:cubicBezTo>
                  <a:pt x="1419541" y="1910722"/>
                  <a:pt x="1206566" y="1982511"/>
                  <a:pt x="987666" y="1981797"/>
                </a:cubicBezTo>
                <a:cubicBezTo>
                  <a:pt x="440409" y="1980009"/>
                  <a:pt x="-1781" y="1534923"/>
                  <a:pt x="5" y="987666"/>
                </a:cubicBezTo>
                <a:cubicBezTo>
                  <a:pt x="1792" y="440409"/>
                  <a:pt x="446878" y="-1781"/>
                  <a:pt x="994135" y="5"/>
                </a:cubicBezTo>
                <a:cubicBezTo>
                  <a:pt x="1541392" y="1792"/>
                  <a:pt x="1983584" y="446878"/>
                  <a:pt x="1981796" y="994135"/>
                </a:cubicBezTo>
                <a:cubicBezTo>
                  <a:pt x="1982228" y="1210984"/>
                  <a:pt x="1910412" y="1421796"/>
                  <a:pt x="1777691" y="1593284"/>
                </a:cubicBezTo>
                <a:lnTo>
                  <a:pt x="1924844" y="1738792"/>
                </a:lnTo>
                <a:cubicBezTo>
                  <a:pt x="1999501" y="1724883"/>
                  <a:pt x="2076219" y="1748648"/>
                  <a:pt x="2129938" y="1802328"/>
                </a:cubicBezTo>
                <a:lnTo>
                  <a:pt x="2541441" y="2213832"/>
                </a:lnTo>
                <a:lnTo>
                  <a:pt x="2539795" y="2215478"/>
                </a:lnTo>
                <a:cubicBezTo>
                  <a:pt x="2629793" y="2305475"/>
                  <a:pt x="2629793" y="2451391"/>
                  <a:pt x="2539795" y="2541389"/>
                </a:cubicBezTo>
                <a:cubicBezTo>
                  <a:pt x="2494797" y="2586388"/>
                  <a:pt x="2435818" y="2608887"/>
                  <a:pt x="2376840" y="2608887"/>
                </a:cubicBezTo>
                <a:close/>
              </a:path>
            </a:pathLst>
          </a:custGeom>
          <a:solidFill>
            <a:schemeClr val="accent2"/>
          </a:solidFill>
          <a:ln w="32841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5290807" y="5499895"/>
            <a:ext cx="4806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What needed improvement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098" y="283302"/>
            <a:ext cx="9851795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#YYF Lessons Learned</a:t>
            </a:r>
            <a:endParaRPr lang="fr-LU" dirty="0"/>
          </a:p>
        </p:txBody>
      </p:sp>
      <p:sp>
        <p:nvSpPr>
          <p:cNvPr id="9" name="Rounded Rectangle 6"/>
          <p:cNvSpPr/>
          <p:nvPr/>
        </p:nvSpPr>
        <p:spPr>
          <a:xfrm>
            <a:off x="577098" y="1773141"/>
            <a:ext cx="8876713" cy="3064411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7"/>
          <p:cNvSpPr txBox="1"/>
          <p:nvPr/>
        </p:nvSpPr>
        <p:spPr>
          <a:xfrm>
            <a:off x="844382" y="1898909"/>
            <a:ext cx="808515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DIGITAL SKILLS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Training  resulted in…..absence and demotivation (better to offer these trainings outside the program)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CONNECTIVITY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is a main issue for some candidates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0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CONSTRUCTION SITE TRAININGS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need </a:t>
            </a:r>
            <a:r>
              <a:rPr lang="en-US" sz="2000" dirty="0">
                <a:solidFill>
                  <a:schemeClr val="bg1"/>
                </a:solidFill>
              </a:rPr>
              <a:t>to be interactive, playful workshops </a:t>
            </a:r>
            <a:r>
              <a:rPr lang="en-US" sz="2000" dirty="0" smtClean="0">
                <a:solidFill>
                  <a:schemeClr val="bg1"/>
                </a:solidFill>
              </a:rPr>
              <a:t>: they </a:t>
            </a:r>
            <a:r>
              <a:rPr lang="en-US" sz="2000" dirty="0">
                <a:solidFill>
                  <a:schemeClr val="bg1"/>
                </a:solidFill>
              </a:rPr>
              <a:t>want insights.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85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Since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12</a:t>
            </a:fld>
            <a:endParaRPr lang="en-GB"/>
          </a:p>
        </p:txBody>
      </p:sp>
      <p:sp>
        <p:nvSpPr>
          <p:cNvPr id="9" name="Down Arrow 8"/>
          <p:cNvSpPr/>
          <p:nvPr/>
        </p:nvSpPr>
        <p:spPr>
          <a:xfrm rot="16200000">
            <a:off x="5827614" y="3431568"/>
            <a:ext cx="491455" cy="503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1" y="1847849"/>
            <a:ext cx="458983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ADEM </a:t>
            </a:r>
            <a:r>
              <a:rPr lang="en-US" dirty="0" smtClean="0"/>
              <a:t>offers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</a:t>
            </a:r>
            <a:r>
              <a:rPr lang="en-US" dirty="0" smtClean="0"/>
              <a:t>,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Tailor Made Coaching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Sessions</a:t>
            </a:r>
          </a:p>
          <a:p>
            <a:pPr marL="0" indent="0">
              <a:buNone/>
            </a:pP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 Candidate that is/has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Newly Registered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Aged 16-29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Defined Career Plan</a:t>
            </a:r>
          </a:p>
          <a:p>
            <a:pPr>
              <a:buFontTx/>
              <a:buChar char="-"/>
            </a:pP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749374" y="1864064"/>
            <a:ext cx="4589833" cy="4351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ADEM </a:t>
            </a:r>
            <a:r>
              <a:rPr lang="en-US" dirty="0" smtClean="0"/>
              <a:t>offers its services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=&gt;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the s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 population as during the FSE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Through the same Coaching Sessions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Using the same tools in terms of Personality Questionnaires and Photo Language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the same purpose of defining a Career Plan and gaining Autonomy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96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Since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77226" y="6492875"/>
            <a:ext cx="4114800" cy="365125"/>
          </a:xfrm>
        </p:spPr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13</a:t>
            </a:fld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1553338" y="3041810"/>
            <a:ext cx="204936" cy="4608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795924" y="2471646"/>
            <a:ext cx="1679486" cy="16011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@ </a:t>
            </a:r>
            <a:r>
              <a:rPr lang="en-US" sz="1000" b="1" dirty="0">
                <a:solidFill>
                  <a:schemeClr val="bg1"/>
                </a:solidFill>
              </a:rPr>
              <a:t>SECTORIAL ADVISOR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chemeClr val="bg1"/>
                </a:solidFill>
              </a:rPr>
              <a:t>Monthly appointment of </a:t>
            </a:r>
            <a:r>
              <a:rPr lang="en-US" sz="1000" dirty="0" smtClean="0">
                <a:solidFill>
                  <a:schemeClr val="bg1"/>
                </a:solidFill>
              </a:rPr>
              <a:t>’30 (</a:t>
            </a:r>
            <a:r>
              <a:rPr lang="en-US" sz="1000" b="1" dirty="0" smtClean="0">
                <a:solidFill>
                  <a:schemeClr val="bg1"/>
                </a:solidFill>
              </a:rPr>
              <a:t>OR occasionally</a:t>
            </a:r>
          </a:p>
          <a:p>
            <a:r>
              <a:rPr lang="en-US" sz="1000" b="1" i="1" dirty="0" smtClean="0">
                <a:solidFill>
                  <a:schemeClr val="bg1"/>
                </a:solidFill>
              </a:rPr>
              <a:t>@ SPECIALISED ADVISOR)</a:t>
            </a:r>
            <a:endParaRPr lang="en-US" sz="1000" b="1" i="1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appointment of </a:t>
            </a:r>
            <a:r>
              <a:rPr lang="en-US" sz="1000" dirty="0" smtClean="0">
                <a:solidFill>
                  <a:schemeClr val="bg1"/>
                </a:solidFill>
              </a:rPr>
              <a:t>‘60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16378" y="1843700"/>
            <a:ext cx="1396538" cy="3985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Registration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1701534" y="1843700"/>
            <a:ext cx="1748248" cy="3985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116378" y="4305994"/>
            <a:ext cx="1396538" cy="160114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4"/>
                </a:solidFill>
              </a:rPr>
              <a:t>YOUTH   </a:t>
            </a:r>
            <a:r>
              <a:rPr lang="en-US" sz="1400" b="1" dirty="0">
                <a:solidFill>
                  <a:schemeClr val="accent4"/>
                </a:solidFill>
              </a:rPr>
              <a:t>           </a:t>
            </a:r>
            <a:br>
              <a:rPr lang="en-US" sz="1400" b="1" dirty="0">
                <a:solidFill>
                  <a:schemeClr val="accent4"/>
                </a:solidFill>
              </a:rPr>
            </a:br>
            <a:r>
              <a:rPr lang="en-US" b="1" i="1" dirty="0">
                <a:solidFill>
                  <a:schemeClr val="accent4"/>
                </a:solidFill>
              </a:rPr>
              <a:t>NO CAREER PLAN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119151" y="2471646"/>
            <a:ext cx="1396538" cy="1601142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4"/>
                </a:solidFill>
              </a:rPr>
              <a:t>YOUTH   </a:t>
            </a:r>
            <a:r>
              <a:rPr lang="en-US" sz="1400" b="1" dirty="0">
                <a:solidFill>
                  <a:schemeClr val="accent4"/>
                </a:solidFill>
              </a:rPr>
              <a:t>           </a:t>
            </a:r>
            <a:br>
              <a:rPr lang="en-US" sz="1400" b="1" dirty="0">
                <a:solidFill>
                  <a:schemeClr val="accent4"/>
                </a:solidFill>
              </a:rPr>
            </a:br>
            <a:r>
              <a:rPr lang="en-US" b="1" i="1" dirty="0" smtClean="0">
                <a:solidFill>
                  <a:schemeClr val="accent4"/>
                </a:solidFill>
              </a:rPr>
              <a:t>WITH </a:t>
            </a:r>
            <a:r>
              <a:rPr lang="en-US" b="1" i="1" dirty="0">
                <a:solidFill>
                  <a:schemeClr val="accent4"/>
                </a:solidFill>
              </a:rPr>
              <a:t>CAREER PLAN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1770587" y="4995950"/>
            <a:ext cx="1272403" cy="91118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accent4"/>
                </a:solidFill>
              </a:rPr>
              <a:t>@ COACHING UNIT</a:t>
            </a:r>
          </a:p>
          <a:p>
            <a:endParaRPr lang="en-US" sz="1000" b="1" dirty="0" smtClean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=&gt; </a:t>
            </a:r>
            <a:r>
              <a:rPr lang="en-US" sz="1000" dirty="0" smtClean="0">
                <a:solidFill>
                  <a:srgbClr val="FF0000"/>
                </a:solidFill>
              </a:rPr>
              <a:t>DIAGNOSIS </a:t>
            </a:r>
            <a:r>
              <a:rPr lang="en-US" sz="1000" dirty="0" smtClean="0">
                <a:solidFill>
                  <a:schemeClr val="accent4"/>
                </a:solidFill>
              </a:rPr>
              <a:t>of 90’</a:t>
            </a:r>
            <a:endParaRPr lang="en-US" sz="1000" dirty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27" name="Right Arrow 26"/>
          <p:cNvSpPr/>
          <p:nvPr/>
        </p:nvSpPr>
        <p:spPr>
          <a:xfrm>
            <a:off x="1545399" y="4761230"/>
            <a:ext cx="204936" cy="4608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3638399" y="1842397"/>
            <a:ext cx="1764873" cy="3985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3117535" y="4995950"/>
            <a:ext cx="1180140" cy="911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chemeClr val="accent4"/>
              </a:solidFill>
            </a:endParaRPr>
          </a:p>
          <a:p>
            <a:endParaRPr lang="en-US" sz="1000" b="1" dirty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chemeClr val="accent4"/>
                </a:solidFill>
              </a:rPr>
              <a:t>@ </a:t>
            </a:r>
            <a:r>
              <a:rPr lang="en-US" sz="1000" b="1" dirty="0">
                <a:solidFill>
                  <a:schemeClr val="accent4"/>
                </a:solidFill>
              </a:rPr>
              <a:t>COACHING </a:t>
            </a:r>
            <a:r>
              <a:rPr lang="en-US" sz="1000" b="1" dirty="0" smtClean="0">
                <a:solidFill>
                  <a:schemeClr val="accent4"/>
                </a:solidFill>
              </a:rPr>
              <a:t>UNIT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=&gt; </a:t>
            </a:r>
            <a:r>
              <a:rPr lang="en-US" sz="1000" b="1" dirty="0" smtClean="0">
                <a:solidFill>
                  <a:schemeClr val="accent4"/>
                </a:solidFill>
              </a:rPr>
              <a:t>Coaching </a:t>
            </a:r>
            <a:r>
              <a:rPr lang="en-US" sz="1200" b="1" i="1" dirty="0" smtClean="0">
                <a:solidFill>
                  <a:schemeClr val="accent4"/>
                </a:solidFill>
              </a:rPr>
              <a:t>SESSION 1</a:t>
            </a:r>
            <a:r>
              <a:rPr lang="en-US" sz="1000" b="1" dirty="0" smtClean="0">
                <a:solidFill>
                  <a:schemeClr val="accent4"/>
                </a:solidFill>
              </a:rPr>
              <a:t> </a:t>
            </a:r>
            <a:r>
              <a:rPr lang="en-US" sz="1000" dirty="0" smtClean="0">
                <a:solidFill>
                  <a:schemeClr val="accent4"/>
                </a:solidFill>
              </a:rPr>
              <a:t>of </a:t>
            </a:r>
            <a:r>
              <a:rPr lang="en-US" sz="1000" dirty="0">
                <a:solidFill>
                  <a:schemeClr val="accent4"/>
                </a:solidFill>
              </a:rPr>
              <a:t>90’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 </a:t>
            </a:r>
            <a:br>
              <a:rPr lang="en-US" sz="1000" dirty="0" smtClean="0">
                <a:solidFill>
                  <a:schemeClr val="accent4"/>
                </a:solidFill>
              </a:rPr>
            </a:br>
            <a:endParaRPr lang="en-US" sz="1000" dirty="0" smtClean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32" name="Flowchart: Process 31"/>
          <p:cNvSpPr/>
          <p:nvPr/>
        </p:nvSpPr>
        <p:spPr>
          <a:xfrm>
            <a:off x="7606784" y="2470426"/>
            <a:ext cx="1679486" cy="16011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@ </a:t>
            </a:r>
            <a:r>
              <a:rPr lang="en-US" sz="1000" b="1" dirty="0">
                <a:solidFill>
                  <a:schemeClr val="bg1"/>
                </a:solidFill>
              </a:rPr>
              <a:t>SECTORIAL ADVISOR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chemeClr val="bg1"/>
                </a:solidFill>
              </a:rPr>
              <a:t>Monthly appointment of </a:t>
            </a:r>
            <a:r>
              <a:rPr lang="en-US" sz="1000" dirty="0" smtClean="0">
                <a:solidFill>
                  <a:schemeClr val="bg1"/>
                </a:solidFill>
              </a:rPr>
              <a:t>‘30</a:t>
            </a:r>
            <a:endParaRPr lang="en-US" sz="1000" b="1" i="1" dirty="0">
              <a:solidFill>
                <a:schemeClr val="bg1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33" name="Flowchart: Process 32"/>
          <p:cNvSpPr/>
          <p:nvPr/>
        </p:nvSpPr>
        <p:spPr>
          <a:xfrm>
            <a:off x="5584453" y="1847425"/>
            <a:ext cx="1764873" cy="3985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14647" y="6001784"/>
            <a:ext cx="10539153" cy="3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4647" y="5965110"/>
            <a:ext cx="0" cy="213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10330" y="6001784"/>
            <a:ext cx="0" cy="15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0451" y="6146057"/>
            <a:ext cx="814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01/01/2022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28343" y="6147682"/>
            <a:ext cx="814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15/01/2022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40411" y="6091350"/>
            <a:ext cx="814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15/02/2022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34626" y="6100480"/>
            <a:ext cx="814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15/03/2022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37394" y="6083727"/>
            <a:ext cx="814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15/04/2022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539364" y="1847425"/>
            <a:ext cx="1764873" cy="3985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Appointment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3117535" y="4305994"/>
            <a:ext cx="1180140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4375536" y="4998720"/>
            <a:ext cx="1180140" cy="911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chemeClr val="accent4"/>
              </a:solidFill>
            </a:endParaRPr>
          </a:p>
          <a:p>
            <a:endParaRPr lang="en-US" sz="1000" b="1" dirty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chemeClr val="accent4"/>
                </a:solidFill>
              </a:rPr>
              <a:t>@ </a:t>
            </a:r>
            <a:r>
              <a:rPr lang="en-US" sz="1000" b="1" dirty="0">
                <a:solidFill>
                  <a:schemeClr val="accent4"/>
                </a:solidFill>
              </a:rPr>
              <a:t>COACHING </a:t>
            </a:r>
            <a:r>
              <a:rPr lang="en-US" sz="1000" b="1" dirty="0" smtClean="0">
                <a:solidFill>
                  <a:schemeClr val="accent4"/>
                </a:solidFill>
              </a:rPr>
              <a:t>UNIT</a:t>
            </a:r>
          </a:p>
          <a:p>
            <a:r>
              <a:rPr lang="en-US" sz="1000" b="1" dirty="0" smtClean="0">
                <a:solidFill>
                  <a:schemeClr val="accent4"/>
                </a:solidFill>
              </a:rPr>
              <a:t>=&gt; Coaching </a:t>
            </a:r>
            <a:r>
              <a:rPr lang="en-US" sz="1200" b="1" i="1" dirty="0" smtClean="0">
                <a:solidFill>
                  <a:schemeClr val="accent4"/>
                </a:solidFill>
              </a:rPr>
              <a:t>SESSION 2</a:t>
            </a:r>
            <a:r>
              <a:rPr lang="en-US" sz="1000" b="1" dirty="0" smtClean="0">
                <a:solidFill>
                  <a:schemeClr val="accent4"/>
                </a:solidFill>
              </a:rPr>
              <a:t> </a:t>
            </a:r>
            <a:r>
              <a:rPr lang="en-US" sz="1000" dirty="0" smtClean="0">
                <a:solidFill>
                  <a:schemeClr val="accent4"/>
                </a:solidFill>
              </a:rPr>
              <a:t>of </a:t>
            </a:r>
            <a:r>
              <a:rPr lang="en-US" sz="1000" dirty="0">
                <a:solidFill>
                  <a:schemeClr val="accent4"/>
                </a:solidFill>
              </a:rPr>
              <a:t>90’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 </a:t>
            </a:r>
            <a:br>
              <a:rPr lang="en-US" sz="1000" dirty="0" smtClean="0">
                <a:solidFill>
                  <a:schemeClr val="accent4"/>
                </a:solidFill>
              </a:rPr>
            </a:br>
            <a:endParaRPr lang="en-US" sz="1000" dirty="0" smtClean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44" name="Flowchart: Process 43"/>
          <p:cNvSpPr/>
          <p:nvPr/>
        </p:nvSpPr>
        <p:spPr>
          <a:xfrm>
            <a:off x="4375536" y="4308764"/>
            <a:ext cx="1180140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rd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5670881" y="2466105"/>
            <a:ext cx="1679486" cy="16011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@ </a:t>
            </a:r>
            <a:r>
              <a:rPr lang="en-US" sz="1000" b="1" dirty="0">
                <a:solidFill>
                  <a:schemeClr val="bg1"/>
                </a:solidFill>
              </a:rPr>
              <a:t>SECTORIAL ADVISOR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chemeClr val="bg1"/>
                </a:solidFill>
              </a:rPr>
              <a:t>Monthly appointment of </a:t>
            </a:r>
            <a:r>
              <a:rPr lang="en-US" sz="1000" dirty="0" smtClean="0">
                <a:solidFill>
                  <a:schemeClr val="bg1"/>
                </a:solidFill>
              </a:rPr>
              <a:t>‘30</a:t>
            </a:r>
            <a:endParaRPr lang="en-US" sz="1000" b="1" i="1" dirty="0">
              <a:solidFill>
                <a:schemeClr val="bg1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46" name="Flowchart: Process 45"/>
          <p:cNvSpPr/>
          <p:nvPr/>
        </p:nvSpPr>
        <p:spPr>
          <a:xfrm>
            <a:off x="3728468" y="2460563"/>
            <a:ext cx="1679486" cy="16126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@ </a:t>
            </a:r>
            <a:r>
              <a:rPr lang="en-US" sz="1000" b="1" dirty="0">
                <a:solidFill>
                  <a:schemeClr val="bg1"/>
                </a:solidFill>
              </a:rPr>
              <a:t>SECTORIAL ADVISOR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chemeClr val="bg1"/>
                </a:solidFill>
              </a:rPr>
              <a:t>Monthly appointment of </a:t>
            </a:r>
            <a:r>
              <a:rPr lang="en-US" sz="1000" dirty="0" smtClean="0">
                <a:solidFill>
                  <a:schemeClr val="bg1"/>
                </a:solidFill>
              </a:rPr>
              <a:t>‘30</a:t>
            </a:r>
            <a:endParaRPr lang="en-US" sz="1000" b="1" i="1" dirty="0">
              <a:solidFill>
                <a:schemeClr val="bg1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47" name="Right Arrow 46"/>
          <p:cNvSpPr/>
          <p:nvPr/>
        </p:nvSpPr>
        <p:spPr>
          <a:xfrm>
            <a:off x="3499026" y="2984466"/>
            <a:ext cx="204936" cy="4608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5439965" y="2929717"/>
            <a:ext cx="204936" cy="4608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7379406" y="2925669"/>
            <a:ext cx="204936" cy="4608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5630221" y="4998949"/>
            <a:ext cx="1180140" cy="911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chemeClr val="accent4"/>
              </a:solidFill>
            </a:endParaRPr>
          </a:p>
          <a:p>
            <a:endParaRPr lang="en-US" sz="1000" b="1" dirty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chemeClr val="accent4"/>
                </a:solidFill>
              </a:rPr>
              <a:t>@ </a:t>
            </a:r>
            <a:r>
              <a:rPr lang="en-US" sz="1000" b="1" dirty="0">
                <a:solidFill>
                  <a:schemeClr val="accent4"/>
                </a:solidFill>
              </a:rPr>
              <a:t>COACHING </a:t>
            </a:r>
            <a:r>
              <a:rPr lang="en-US" sz="1000" b="1" dirty="0" smtClean="0">
                <a:solidFill>
                  <a:schemeClr val="accent4"/>
                </a:solidFill>
              </a:rPr>
              <a:t>UNIT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=&gt; </a:t>
            </a:r>
            <a:r>
              <a:rPr lang="en-US" sz="1000" b="1" dirty="0" smtClean="0">
                <a:solidFill>
                  <a:schemeClr val="accent4"/>
                </a:solidFill>
              </a:rPr>
              <a:t>Coaching </a:t>
            </a:r>
            <a:r>
              <a:rPr lang="en-US" sz="1200" b="1" i="1" dirty="0" smtClean="0">
                <a:solidFill>
                  <a:schemeClr val="accent4"/>
                </a:solidFill>
              </a:rPr>
              <a:t>SESSION 3</a:t>
            </a:r>
            <a:r>
              <a:rPr lang="en-US" sz="1000" b="1" dirty="0" smtClean="0">
                <a:solidFill>
                  <a:schemeClr val="accent4"/>
                </a:solidFill>
              </a:rPr>
              <a:t> </a:t>
            </a:r>
            <a:r>
              <a:rPr lang="en-US" sz="1000" dirty="0" smtClean="0">
                <a:solidFill>
                  <a:schemeClr val="accent4"/>
                </a:solidFill>
              </a:rPr>
              <a:t>of </a:t>
            </a:r>
            <a:r>
              <a:rPr lang="en-US" sz="1000" dirty="0">
                <a:solidFill>
                  <a:schemeClr val="accent4"/>
                </a:solidFill>
              </a:rPr>
              <a:t>90’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 </a:t>
            </a:r>
            <a:br>
              <a:rPr lang="en-US" sz="1000" dirty="0" smtClean="0">
                <a:solidFill>
                  <a:schemeClr val="accent4"/>
                </a:solidFill>
              </a:rPr>
            </a:br>
            <a:endParaRPr lang="en-US" sz="1000" dirty="0" smtClean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51" name="Flowchart: Process 50"/>
          <p:cNvSpPr/>
          <p:nvPr/>
        </p:nvSpPr>
        <p:spPr>
          <a:xfrm>
            <a:off x="5630221" y="4308993"/>
            <a:ext cx="1180140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Flowchart: Process 51"/>
          <p:cNvSpPr/>
          <p:nvPr/>
        </p:nvSpPr>
        <p:spPr>
          <a:xfrm>
            <a:off x="6888222" y="5001719"/>
            <a:ext cx="1180140" cy="911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chemeClr val="accent4"/>
              </a:solidFill>
            </a:endParaRPr>
          </a:p>
          <a:p>
            <a:endParaRPr lang="en-US" sz="1000" b="1" dirty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chemeClr val="accent4"/>
                </a:solidFill>
              </a:rPr>
              <a:t>@ </a:t>
            </a:r>
            <a:r>
              <a:rPr lang="en-US" sz="1000" b="1" dirty="0">
                <a:solidFill>
                  <a:schemeClr val="accent4"/>
                </a:solidFill>
              </a:rPr>
              <a:t>COACHING </a:t>
            </a:r>
            <a:r>
              <a:rPr lang="en-US" sz="1000" b="1" dirty="0" smtClean="0">
                <a:solidFill>
                  <a:schemeClr val="accent4"/>
                </a:solidFill>
              </a:rPr>
              <a:t>UNIT</a:t>
            </a:r>
          </a:p>
          <a:p>
            <a:r>
              <a:rPr lang="en-US" sz="1000" b="1" dirty="0" smtClean="0">
                <a:solidFill>
                  <a:schemeClr val="accent4"/>
                </a:solidFill>
              </a:rPr>
              <a:t>=&gt; Coaching </a:t>
            </a:r>
            <a:r>
              <a:rPr lang="en-US" sz="1200" b="1" i="1" dirty="0" smtClean="0">
                <a:solidFill>
                  <a:schemeClr val="accent4"/>
                </a:solidFill>
              </a:rPr>
              <a:t>SESSION 4</a:t>
            </a:r>
            <a:r>
              <a:rPr lang="en-US" sz="1000" b="1" dirty="0" smtClean="0">
                <a:solidFill>
                  <a:schemeClr val="accent4"/>
                </a:solidFill>
              </a:rPr>
              <a:t> </a:t>
            </a:r>
            <a:r>
              <a:rPr lang="en-US" sz="1000" dirty="0" smtClean="0">
                <a:solidFill>
                  <a:schemeClr val="accent4"/>
                </a:solidFill>
              </a:rPr>
              <a:t>of </a:t>
            </a:r>
            <a:r>
              <a:rPr lang="en-US" sz="1000" dirty="0">
                <a:solidFill>
                  <a:schemeClr val="accent4"/>
                </a:solidFill>
              </a:rPr>
              <a:t>90’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 </a:t>
            </a:r>
            <a:br>
              <a:rPr lang="en-US" sz="1000" dirty="0" smtClean="0">
                <a:solidFill>
                  <a:schemeClr val="accent4"/>
                </a:solidFill>
              </a:rPr>
            </a:br>
            <a:endParaRPr lang="en-US" sz="1000" dirty="0" smtClean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53" name="Flowchart: Process 52"/>
          <p:cNvSpPr/>
          <p:nvPr/>
        </p:nvSpPr>
        <p:spPr>
          <a:xfrm>
            <a:off x="6888222" y="4311763"/>
            <a:ext cx="1180140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Flowchart: Process 53"/>
          <p:cNvSpPr/>
          <p:nvPr/>
        </p:nvSpPr>
        <p:spPr>
          <a:xfrm>
            <a:off x="8142907" y="4995950"/>
            <a:ext cx="1180140" cy="911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chemeClr val="accent4"/>
              </a:solidFill>
            </a:endParaRPr>
          </a:p>
          <a:p>
            <a:endParaRPr lang="en-US" sz="1000" b="1" dirty="0">
              <a:solidFill>
                <a:schemeClr val="accent4"/>
              </a:solidFill>
            </a:endParaRPr>
          </a:p>
          <a:p>
            <a:r>
              <a:rPr lang="en-US" sz="1000" b="1" dirty="0" smtClean="0">
                <a:solidFill>
                  <a:schemeClr val="accent4"/>
                </a:solidFill>
              </a:rPr>
              <a:t>@ </a:t>
            </a:r>
            <a:r>
              <a:rPr lang="en-US" sz="1000" b="1" dirty="0">
                <a:solidFill>
                  <a:schemeClr val="accent4"/>
                </a:solidFill>
              </a:rPr>
              <a:t>COACHING </a:t>
            </a:r>
            <a:r>
              <a:rPr lang="en-US" sz="1000" b="1" dirty="0" smtClean="0">
                <a:solidFill>
                  <a:schemeClr val="accent4"/>
                </a:solidFill>
              </a:rPr>
              <a:t>UNIT</a:t>
            </a:r>
          </a:p>
          <a:p>
            <a:r>
              <a:rPr lang="en-US" sz="1000" b="1" dirty="0" smtClean="0">
                <a:solidFill>
                  <a:schemeClr val="accent4"/>
                </a:solidFill>
              </a:rPr>
              <a:t>=&gt; Coaching </a:t>
            </a:r>
            <a:r>
              <a:rPr lang="en-US" sz="1200" b="1" i="1" dirty="0" smtClean="0">
                <a:solidFill>
                  <a:schemeClr val="accent4"/>
                </a:solidFill>
              </a:rPr>
              <a:t>SESSION 5</a:t>
            </a:r>
            <a:r>
              <a:rPr lang="en-US" sz="1000" b="1" dirty="0" smtClean="0">
                <a:solidFill>
                  <a:schemeClr val="accent4"/>
                </a:solidFill>
              </a:rPr>
              <a:t> </a:t>
            </a:r>
            <a:r>
              <a:rPr lang="en-US" sz="1000" dirty="0" smtClean="0">
                <a:solidFill>
                  <a:schemeClr val="accent4"/>
                </a:solidFill>
              </a:rPr>
              <a:t>of </a:t>
            </a:r>
            <a:r>
              <a:rPr lang="en-US" sz="1000" dirty="0">
                <a:solidFill>
                  <a:schemeClr val="accent4"/>
                </a:solidFill>
              </a:rPr>
              <a:t>90’</a:t>
            </a:r>
          </a:p>
          <a:p>
            <a:r>
              <a:rPr lang="en-US" sz="1000" dirty="0" smtClean="0">
                <a:solidFill>
                  <a:schemeClr val="accent4"/>
                </a:solidFill>
              </a:rPr>
              <a:t> </a:t>
            </a:r>
            <a:br>
              <a:rPr lang="en-US" sz="1000" dirty="0" smtClean="0">
                <a:solidFill>
                  <a:schemeClr val="accent4"/>
                </a:solidFill>
              </a:rPr>
            </a:br>
            <a:endParaRPr lang="en-US" sz="1000" dirty="0" smtClean="0">
              <a:solidFill>
                <a:schemeClr val="accent4"/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55" name="Flowchart: Process 54"/>
          <p:cNvSpPr/>
          <p:nvPr/>
        </p:nvSpPr>
        <p:spPr>
          <a:xfrm>
            <a:off x="8142907" y="4305994"/>
            <a:ext cx="1180140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6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9426633" y="4211345"/>
            <a:ext cx="191192" cy="17612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4" name="Bent-Up Arrow 13"/>
          <p:cNvSpPr/>
          <p:nvPr/>
        </p:nvSpPr>
        <p:spPr>
          <a:xfrm>
            <a:off x="9617825" y="4028454"/>
            <a:ext cx="364375" cy="42716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522626" y="4139056"/>
            <a:ext cx="45719" cy="109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03962" y="3997971"/>
            <a:ext cx="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  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Up Arrow 55"/>
          <p:cNvSpPr/>
          <p:nvPr/>
        </p:nvSpPr>
        <p:spPr>
          <a:xfrm>
            <a:off x="3896992" y="4133509"/>
            <a:ext cx="45719" cy="109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326824" y="3984111"/>
            <a:ext cx="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  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20751" y="3990769"/>
            <a:ext cx="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  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36831" y="3984111"/>
            <a:ext cx="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  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9581" y="3997971"/>
            <a:ext cx="59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  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" name="Up Arrow 60"/>
          <p:cNvSpPr/>
          <p:nvPr/>
        </p:nvSpPr>
        <p:spPr>
          <a:xfrm>
            <a:off x="7216533" y="4136275"/>
            <a:ext cx="45719" cy="109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 Arrow 61"/>
          <p:cNvSpPr/>
          <p:nvPr/>
        </p:nvSpPr>
        <p:spPr>
          <a:xfrm>
            <a:off x="6230095" y="4130735"/>
            <a:ext cx="45719" cy="109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>
            <a:off x="5010899" y="4133514"/>
            <a:ext cx="45719" cy="109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075025" y="4203022"/>
            <a:ext cx="2012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Transfer to Advisor depends on Coaching Sessions needed, aiming for max 5 / 3 Months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9508870" y="2471646"/>
            <a:ext cx="1679486" cy="160114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</a:rPr>
              <a:t>@ </a:t>
            </a:r>
            <a:r>
              <a:rPr lang="en-US" sz="1000" b="1" dirty="0">
                <a:solidFill>
                  <a:schemeClr val="bg2">
                    <a:lumMod val="75000"/>
                  </a:schemeClr>
                </a:solidFill>
              </a:rPr>
              <a:t>SECTORIAL ADVISOR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Monthly appointment of </a:t>
            </a:r>
            <a:r>
              <a:rPr lang="en-US" sz="1000" dirty="0" smtClean="0">
                <a:solidFill>
                  <a:schemeClr val="bg2">
                    <a:lumMod val="75000"/>
                  </a:schemeClr>
                </a:solidFill>
              </a:rPr>
              <a:t>‘30</a:t>
            </a:r>
            <a:endParaRPr lang="en-US" sz="1000" b="1" i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sz="1000" dirty="0"/>
          </a:p>
        </p:txBody>
      </p:sp>
      <p:sp>
        <p:nvSpPr>
          <p:cNvPr id="65" name="Flowchart: Process 64"/>
          <p:cNvSpPr/>
          <p:nvPr/>
        </p:nvSpPr>
        <p:spPr>
          <a:xfrm>
            <a:off x="9426633" y="1847425"/>
            <a:ext cx="1764873" cy="39850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Appointment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Flowchart: Process 65"/>
          <p:cNvSpPr/>
          <p:nvPr/>
        </p:nvSpPr>
        <p:spPr>
          <a:xfrm>
            <a:off x="1782818" y="4315125"/>
            <a:ext cx="1241892" cy="62451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1400" baseline="30000" dirty="0" smtClean="0">
                <a:solidFill>
                  <a:schemeClr val="bg2">
                    <a:lumMod val="50000"/>
                  </a:schemeClr>
                </a:solidFill>
              </a:rPr>
              <a:t>st</a:t>
            </a: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Appointment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FSE versus Coaching Unit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</a:br>
            <a:r>
              <a:rPr lang="en-US" dirty="0" smtClean="0">
                <a:solidFill>
                  <a:srgbClr val="FF0000"/>
                </a:solidFill>
              </a:rPr>
              <a:t>Selection of the </a:t>
            </a:r>
            <a:r>
              <a:rPr lang="en-US" dirty="0">
                <a:solidFill>
                  <a:srgbClr val="FF0000"/>
                </a:solidFill>
              </a:rPr>
              <a:t>Participants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6" y="1872371"/>
            <a:ext cx="488055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FSE project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Session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Information on purpose of project and planning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/ Phone Call 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of personal situation: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 Level, Languages, Availability, Health,…Motivation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14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5556" y="1872370"/>
            <a:ext cx="5116079" cy="43806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ADEM Youth Coaching Unit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Digital or Physical Registration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Candidates who do not indicate or don’t know the field they want to work in get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irst appointment with a Coach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Diagnostic Session with Coach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Assessment of personal situation: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 Level, Languages, (Mental) Health, Obstacles to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labour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market</a:t>
            </a:r>
          </a:p>
          <a:p>
            <a:pPr>
              <a:buFont typeface="Symbol" panose="05050102010706020507" pitchFamily="18" charset="2"/>
              <a:buChar char="Þ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6200000">
            <a:off x="5827614" y="3431568"/>
            <a:ext cx="491455" cy="503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FSE versus Coaching Unit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</a:br>
            <a:r>
              <a:rPr lang="en-US" dirty="0" err="1" smtClean="0">
                <a:solidFill>
                  <a:srgbClr val="FF0000"/>
                </a:solidFill>
              </a:rPr>
              <a:t>Programme</a:t>
            </a:r>
            <a:r>
              <a:rPr lang="en-US" dirty="0" smtClean="0">
                <a:solidFill>
                  <a:srgbClr val="FF0000"/>
                </a:solidFill>
              </a:rPr>
              <a:t> content offered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69752"/>
              </p:ext>
            </p:extLst>
          </p:nvPr>
        </p:nvGraphicFramePr>
        <p:xfrm>
          <a:off x="419450" y="2028350"/>
          <a:ext cx="117013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8">
                  <a:extLst>
                    <a:ext uri="{9D8B030D-6E8A-4147-A177-3AD203B41FA5}">
                      <a16:colId xmlns:a16="http://schemas.microsoft.com/office/drawing/2014/main" val="121161029"/>
                    </a:ext>
                  </a:extLst>
                </a:gridCol>
                <a:gridCol w="1446086">
                  <a:extLst>
                    <a:ext uri="{9D8B030D-6E8A-4147-A177-3AD203B41FA5}">
                      <a16:colId xmlns:a16="http://schemas.microsoft.com/office/drawing/2014/main" val="936625919"/>
                    </a:ext>
                  </a:extLst>
                </a:gridCol>
                <a:gridCol w="2976309">
                  <a:extLst>
                    <a:ext uri="{9D8B030D-6E8A-4147-A177-3AD203B41FA5}">
                      <a16:colId xmlns:a16="http://schemas.microsoft.com/office/drawing/2014/main" val="2982086351"/>
                    </a:ext>
                  </a:extLst>
                </a:gridCol>
                <a:gridCol w="6348778">
                  <a:extLst>
                    <a:ext uri="{9D8B030D-6E8A-4147-A177-3AD203B41FA5}">
                      <a16:colId xmlns:a16="http://schemas.microsoft.com/office/drawing/2014/main" val="1539272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r>
                        <a:rPr lang="en-US" baseline="0" dirty="0" smtClean="0"/>
                        <a:t> /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887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 Skills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Training (15 Candidates split in two groups)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9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Coaching-Assessment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Results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Personality Questionnaire on Personal Skills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Week 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Coaching-Assessment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Results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Personality Questionnaire on Professional Orientation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(1)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 + 4H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(2)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Labour</a:t>
                      </a: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 Market and Cover Letter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43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(3)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CV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5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3H + 4H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(4 &amp; 5)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 Job Interview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8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Conclusion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Validation of CV, Cover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Letter and Short Term Career Plan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9578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6562" y="2749378"/>
            <a:ext cx="11895438" cy="33672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7395" y="5461686"/>
            <a:ext cx="10880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Covered by Coaching Unit ADEM </a:t>
            </a:r>
            <a:r>
              <a:rPr lang="en-US" sz="2800" i="1" dirty="0" smtClean="0">
                <a:solidFill>
                  <a:srgbClr val="FF0000"/>
                </a:solidFill>
              </a:rPr>
              <a:t>on the basis of Individual Sessions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16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Coaching Unit 2022: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</a:br>
            <a:r>
              <a:rPr lang="en-US" dirty="0" smtClean="0">
                <a:solidFill>
                  <a:srgbClr val="FF0000"/>
                </a:solidFill>
              </a:rPr>
              <a:t>Some Data </a:t>
            </a:r>
            <a:r>
              <a:rPr lang="en-US" i="1" dirty="0" smtClean="0">
                <a:solidFill>
                  <a:srgbClr val="FF0000"/>
                </a:solidFill>
              </a:rPr>
              <a:t>01/01/2022 to 01/09/2022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6" y="1872371"/>
            <a:ext cx="11158408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  <a:t>316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	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of Candidates that entered the Coaching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Programme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4000" i="1" dirty="0">
                <a:solidFill>
                  <a:schemeClr val="accent3">
                    <a:lumMod val="75000"/>
                  </a:schemeClr>
                </a:solidFill>
              </a:rPr>
              <a:t>132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	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of Candidates Files that have already been closed </a:t>
            </a: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  <a:t>184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	N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of Candidates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still Active @ ADEM (of whom 14 benefit from ADEM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measure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  <a:t>109</a:t>
            </a:r>
            <a:endParaRPr lang="en-US" sz="40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	N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Candidates whose File was transferred to Advisors</a:t>
            </a: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  <a:t>62</a:t>
            </a:r>
          </a:p>
          <a:p>
            <a:pPr marL="0" indent="0">
              <a:buNone/>
            </a:pPr>
            <a:r>
              <a:rPr lang="en-US" i="1" smtClean="0">
                <a:solidFill>
                  <a:schemeClr val="accent3">
                    <a:lumMod val="75000"/>
                  </a:schemeClr>
                </a:solidFill>
              </a:rPr>
              <a:t>	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of Candidates still being Coached by Coaching Unit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46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– Coaching Unit 2022: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</a:br>
            <a:r>
              <a:rPr lang="en-US" dirty="0" smtClean="0">
                <a:solidFill>
                  <a:srgbClr val="FF0000"/>
                </a:solidFill>
              </a:rPr>
              <a:t>Some Data </a:t>
            </a:r>
            <a:r>
              <a:rPr lang="en-US" i="1" dirty="0" smtClean="0">
                <a:solidFill>
                  <a:srgbClr val="FF0000"/>
                </a:solidFill>
              </a:rPr>
              <a:t>01/01/2022 to 01/09/2022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17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95600" y="1989254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i="1" dirty="0">
                <a:solidFill>
                  <a:schemeClr val="accent3">
                    <a:lumMod val="75000"/>
                  </a:schemeClr>
                </a:solidFill>
              </a:rPr>
              <a:t>132</a:t>
            </a:r>
          </a:p>
          <a:p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N of Candidates Files that have already been closed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692200"/>
              </p:ext>
            </p:extLst>
          </p:nvPr>
        </p:nvGraphicFramePr>
        <p:xfrm>
          <a:off x="2778211" y="2834728"/>
          <a:ext cx="6213389" cy="340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58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YouthYourFuture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95600" y="198925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Any Questions?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7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 smtClean="0">
                <a:solidFill>
                  <a:srgbClr val="FF0000"/>
                </a:solidFill>
              </a:rPr>
              <a:t>YouthYourFuture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19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95600" y="198925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Slides to explain purpose of 2019-2021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1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543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From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600" dirty="0" smtClean="0">
                <a:solidFill>
                  <a:schemeClr val="accent3">
                    <a:lumMod val="50000"/>
                  </a:schemeClr>
                </a:solidFill>
              </a:rPr>
              <a:t>an innovative counselling and guidance </a:t>
            </a:r>
            <a:r>
              <a:rPr lang="en-US" sz="5600" dirty="0" err="1" smtClean="0">
                <a:solidFill>
                  <a:schemeClr val="accent3">
                    <a:lumMod val="50000"/>
                  </a:schemeClr>
                </a:solidFill>
              </a:rPr>
              <a:t>programme</a:t>
            </a:r>
            <a:r>
              <a:rPr lang="en-US" sz="5600" dirty="0" smtClean="0">
                <a:solidFill>
                  <a:schemeClr val="accent3">
                    <a:lumMod val="50000"/>
                  </a:schemeClr>
                </a:solidFill>
              </a:rPr>
              <a:t> for young jobseekers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600" dirty="0" smtClean="0">
                <a:solidFill>
                  <a:schemeClr val="accent3">
                    <a:lumMod val="50000"/>
                  </a:schemeClr>
                </a:solidFill>
              </a:rPr>
              <a:t>an integrated </a:t>
            </a:r>
            <a:r>
              <a:rPr lang="en-US" sz="5600" b="1" dirty="0" smtClean="0">
                <a:solidFill>
                  <a:schemeClr val="accent3">
                    <a:lumMod val="50000"/>
                  </a:schemeClr>
                </a:solidFill>
              </a:rPr>
              <a:t>Coaching Unit </a:t>
            </a:r>
            <a:r>
              <a:rPr lang="en-US" sz="5600" dirty="0" smtClean="0">
                <a:solidFill>
                  <a:schemeClr val="accent3">
                    <a:lumMod val="50000"/>
                  </a:schemeClr>
                </a:solidFill>
              </a:rPr>
              <a:t>offering guidance to young jobseekers</a:t>
            </a:r>
            <a:endParaRPr lang="en-US" sz="5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ADEM_Luxembourg</a:t>
            </a:r>
            <a:r>
              <a:rPr lang="en-GB" dirty="0" smtClean="0"/>
              <a:t> 26.09.2022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1" y="365123"/>
            <a:ext cx="9851795" cy="1325563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q-AL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#YouthYourFuture</a:t>
            </a:r>
            <a:r>
              <a:rPr lang="en-US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(#YYF)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47849"/>
            <a:ext cx="10515600" cy="2668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ADEM_Malta 28.10.2021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Its purpose</a:t>
            </a:r>
            <a:endParaRPr lang="fr-LU" dirty="0"/>
          </a:p>
        </p:txBody>
      </p:sp>
      <p:sp>
        <p:nvSpPr>
          <p:cNvPr id="8" name="TextBox 7"/>
          <p:cNvSpPr txBox="1"/>
          <p:nvPr/>
        </p:nvSpPr>
        <p:spPr>
          <a:xfrm>
            <a:off x="5966462" y="2054427"/>
            <a:ext cx="60350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Defining a Career Path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………..A professional Orientation that is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REALISTIC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SHORT TERM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Eventual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medium 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term)</a:t>
            </a:r>
          </a:p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………Through  </a:t>
            </a:r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/ Imaging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Coaching &amp; Group Training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04573">
            <a:off x="438104" y="2532192"/>
            <a:ext cx="5219700" cy="2923032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Its purpose</a:t>
            </a:r>
            <a:endParaRPr lang="fr-LU" dirty="0"/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2663107"/>
            <a:ext cx="5219700" cy="29230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75275" y="1858456"/>
            <a:ext cx="681672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Understanding the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Labour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market 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…..Offering a 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Realistic and up to date view on Labor market</a:t>
            </a:r>
          </a:p>
          <a:p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hort presentation of sectors </a:t>
            </a:r>
          </a:p>
          <a:p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umbers of vacancies and </a:t>
            </a:r>
          </a:p>
          <a:p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equirements of candidates</a:t>
            </a:r>
          </a:p>
          <a:p>
            <a:endParaRPr lang="en-US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……Through </a:t>
            </a:r>
          </a:p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Interactive </a:t>
            </a:r>
            <a:r>
              <a:rPr lang="en-US" sz="2400" i="1" dirty="0" smtClean="0">
                <a:solidFill>
                  <a:srgbClr val="FF0000"/>
                </a:solidFill>
              </a:rPr>
              <a:t>Workshop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with PPT and Demonstration of Job search Tools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Its purpose</a:t>
            </a:r>
            <a:endParaRPr lang="fr-LU" dirty="0"/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74849"/>
            <a:ext cx="5219700" cy="29230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28033" y="2009598"/>
            <a:ext cx="66639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CV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 Cover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Letter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 expresses clearly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 the candidate is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the candidate is aiming for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…………………PITCH………………………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date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Use of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languages and IT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scales or codes</a:t>
            </a:r>
          </a:p>
          <a:p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Cover Letter : 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Personalized &amp; Based on real vacancy </a:t>
            </a:r>
          </a:p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Candidate understands how to re adapt it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22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 rot="20181944">
            <a:off x="1823820" y="5237721"/>
            <a:ext cx="1901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Workshop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47849"/>
            <a:ext cx="10515600" cy="2668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Its purpose</a:t>
            </a:r>
            <a:endParaRPr lang="fr-LU" dirty="0"/>
          </a:p>
        </p:txBody>
      </p:sp>
      <p:sp>
        <p:nvSpPr>
          <p:cNvPr id="8" name="TextBox 7"/>
          <p:cNvSpPr txBox="1"/>
          <p:nvPr/>
        </p:nvSpPr>
        <p:spPr>
          <a:xfrm>
            <a:off x="5966462" y="2054427"/>
            <a:ext cx="6035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Autonomy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RESPONSIBLE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KNOWING RECRUITMENT STEPS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ACTION ORIENTED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SELF MANAGE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04573">
            <a:off x="438104" y="2532192"/>
            <a:ext cx="5219700" cy="2923032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47849"/>
            <a:ext cx="10515600" cy="2668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Its purpose</a:t>
            </a:r>
            <a:endParaRPr lang="fr-LU" dirty="0"/>
          </a:p>
        </p:txBody>
      </p:sp>
      <p:sp>
        <p:nvSpPr>
          <p:cNvPr id="8" name="TextBox 7"/>
          <p:cNvSpPr txBox="1"/>
          <p:nvPr/>
        </p:nvSpPr>
        <p:spPr>
          <a:xfrm>
            <a:off x="5966462" y="2054427"/>
            <a:ext cx="60350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Pitch &amp; Interview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right message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Self presentation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Preparing the Interview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rgbClr val="FF0000"/>
                </a:solidFill>
              </a:rPr>
              <a:t>Exercise </a:t>
            </a:r>
            <a:r>
              <a:rPr lang="en-US" sz="2800" i="1" dirty="0" err="1" smtClean="0">
                <a:solidFill>
                  <a:srgbClr val="FF0000"/>
                </a:solidFill>
              </a:rPr>
              <a:t>Exercise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Exercise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br>
              <a:rPr lang="en-US" sz="2800" i="1" dirty="0" smtClean="0">
                <a:solidFill>
                  <a:srgbClr val="FF0000"/>
                </a:solidFill>
              </a:rPr>
            </a:br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………Through  </a:t>
            </a:r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Workshop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Coaching &amp; Group Training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04573">
            <a:off x="438104" y="2532192"/>
            <a:ext cx="5219700" cy="2923032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6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#YYF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Some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24623"/>
              </p:ext>
            </p:extLst>
          </p:nvPr>
        </p:nvGraphicFramePr>
        <p:xfrm>
          <a:off x="838200" y="18478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52" y="236812"/>
            <a:ext cx="3121152" cy="124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019" y="100215"/>
            <a:ext cx="10524307" cy="1595352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#YYF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Some results</a:t>
            </a:r>
            <a:endParaRPr lang="fr-FR" sz="4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34988" y="1768717"/>
            <a:ext cx="10395282" cy="4654489"/>
            <a:chOff x="337" y="1068"/>
            <a:chExt cx="6756" cy="3025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7" y="1068"/>
              <a:ext cx="6756" cy="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3" y="1071"/>
              <a:ext cx="6745" cy="30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796" y="1823"/>
              <a:ext cx="1388" cy="833"/>
            </a:xfrm>
            <a:custGeom>
              <a:avLst/>
              <a:gdLst>
                <a:gd name="T0" fmla="*/ 0 w 6326"/>
                <a:gd name="T1" fmla="*/ 0 h 6738"/>
                <a:gd name="T2" fmla="*/ 6326 w 6326"/>
                <a:gd name="T3" fmla="*/ 4417 h 6738"/>
                <a:gd name="T4" fmla="*/ 0 w 6326"/>
                <a:gd name="T5" fmla="*/ 6738 h 6738"/>
                <a:gd name="T6" fmla="*/ 0 w 6326"/>
                <a:gd name="T7" fmla="*/ 0 h 6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26" h="6738">
                  <a:moveTo>
                    <a:pt x="0" y="0"/>
                  </a:moveTo>
                  <a:cubicBezTo>
                    <a:pt x="2827" y="0"/>
                    <a:pt x="5353" y="1764"/>
                    <a:pt x="6326" y="4417"/>
                  </a:cubicBezTo>
                  <a:lnTo>
                    <a:pt x="0" y="67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96" y="1823"/>
              <a:ext cx="1388" cy="833"/>
            </a:xfrm>
            <a:custGeom>
              <a:avLst/>
              <a:gdLst>
                <a:gd name="T0" fmla="*/ 0 w 6326"/>
                <a:gd name="T1" fmla="*/ 0 h 6738"/>
                <a:gd name="T2" fmla="*/ 6326 w 6326"/>
                <a:gd name="T3" fmla="*/ 4417 h 6738"/>
                <a:gd name="T4" fmla="*/ 0 w 6326"/>
                <a:gd name="T5" fmla="*/ 6738 h 6738"/>
                <a:gd name="T6" fmla="*/ 0 w 6326"/>
                <a:gd name="T7" fmla="*/ 0 h 6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26" h="6738">
                  <a:moveTo>
                    <a:pt x="0" y="0"/>
                  </a:moveTo>
                  <a:cubicBezTo>
                    <a:pt x="2827" y="0"/>
                    <a:pt x="5353" y="1764"/>
                    <a:pt x="6326" y="4417"/>
                  </a:cubicBezTo>
                  <a:lnTo>
                    <a:pt x="0" y="67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796" y="2369"/>
              <a:ext cx="1567" cy="812"/>
            </a:xfrm>
            <a:custGeom>
              <a:avLst/>
              <a:gdLst>
                <a:gd name="T0" fmla="*/ 6326 w 7143"/>
                <a:gd name="T1" fmla="*/ 0 h 6558"/>
                <a:gd name="T2" fmla="*/ 5240 w 7143"/>
                <a:gd name="T3" fmla="*/ 6558 h 6558"/>
                <a:gd name="T4" fmla="*/ 0 w 7143"/>
                <a:gd name="T5" fmla="*/ 2321 h 6558"/>
                <a:gd name="T6" fmla="*/ 6326 w 7143"/>
                <a:gd name="T7" fmla="*/ 0 h 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43" h="6558">
                  <a:moveTo>
                    <a:pt x="6326" y="0"/>
                  </a:moveTo>
                  <a:cubicBezTo>
                    <a:pt x="7143" y="2225"/>
                    <a:pt x="6730" y="4715"/>
                    <a:pt x="5240" y="6558"/>
                  </a:cubicBezTo>
                  <a:lnTo>
                    <a:pt x="0" y="2321"/>
                  </a:lnTo>
                  <a:lnTo>
                    <a:pt x="6326" y="0"/>
                  </a:lnTo>
                  <a:close/>
                </a:path>
              </a:pathLst>
            </a:custGeom>
            <a:solidFill>
              <a:srgbClr val="ED7D3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796" y="2369"/>
              <a:ext cx="1567" cy="812"/>
            </a:xfrm>
            <a:custGeom>
              <a:avLst/>
              <a:gdLst>
                <a:gd name="T0" fmla="*/ 6326 w 7143"/>
                <a:gd name="T1" fmla="*/ 0 h 6558"/>
                <a:gd name="T2" fmla="*/ 5240 w 7143"/>
                <a:gd name="T3" fmla="*/ 6558 h 6558"/>
                <a:gd name="T4" fmla="*/ 0 w 7143"/>
                <a:gd name="T5" fmla="*/ 2321 h 6558"/>
                <a:gd name="T6" fmla="*/ 6326 w 7143"/>
                <a:gd name="T7" fmla="*/ 0 h 6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43" h="6558">
                  <a:moveTo>
                    <a:pt x="6326" y="0"/>
                  </a:moveTo>
                  <a:cubicBezTo>
                    <a:pt x="7143" y="2225"/>
                    <a:pt x="6730" y="4715"/>
                    <a:pt x="5240" y="6558"/>
                  </a:cubicBezTo>
                  <a:lnTo>
                    <a:pt x="0" y="2321"/>
                  </a:lnTo>
                  <a:lnTo>
                    <a:pt x="6326" y="0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727" y="2656"/>
              <a:ext cx="1218" cy="846"/>
            </a:xfrm>
            <a:custGeom>
              <a:avLst/>
              <a:gdLst>
                <a:gd name="T0" fmla="*/ 5556 w 5556"/>
                <a:gd name="T1" fmla="*/ 4237 h 6832"/>
                <a:gd name="T2" fmla="*/ 0 w 5556"/>
                <a:gd name="T3" fmla="*/ 6732 h 6832"/>
                <a:gd name="T4" fmla="*/ 316 w 5556"/>
                <a:gd name="T5" fmla="*/ 0 h 6832"/>
                <a:gd name="T6" fmla="*/ 5556 w 5556"/>
                <a:gd name="T7" fmla="*/ 4237 h 6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56" h="6832">
                  <a:moveTo>
                    <a:pt x="5556" y="4237"/>
                  </a:moveTo>
                  <a:cubicBezTo>
                    <a:pt x="4207" y="5906"/>
                    <a:pt x="2144" y="6832"/>
                    <a:pt x="0" y="6732"/>
                  </a:cubicBezTo>
                  <a:lnTo>
                    <a:pt x="316" y="0"/>
                  </a:lnTo>
                  <a:lnTo>
                    <a:pt x="5556" y="4237"/>
                  </a:lnTo>
                  <a:close/>
                </a:path>
              </a:pathLst>
            </a:custGeom>
            <a:solidFill>
              <a:srgbClr val="A5A5A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727" y="2656"/>
              <a:ext cx="1218" cy="846"/>
            </a:xfrm>
            <a:custGeom>
              <a:avLst/>
              <a:gdLst>
                <a:gd name="T0" fmla="*/ 5556 w 5556"/>
                <a:gd name="T1" fmla="*/ 4237 h 6832"/>
                <a:gd name="T2" fmla="*/ 0 w 5556"/>
                <a:gd name="T3" fmla="*/ 6732 h 6832"/>
                <a:gd name="T4" fmla="*/ 316 w 5556"/>
                <a:gd name="T5" fmla="*/ 0 h 6832"/>
                <a:gd name="T6" fmla="*/ 5556 w 5556"/>
                <a:gd name="T7" fmla="*/ 4237 h 6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56" h="6832">
                  <a:moveTo>
                    <a:pt x="5556" y="4237"/>
                  </a:moveTo>
                  <a:cubicBezTo>
                    <a:pt x="4207" y="5906"/>
                    <a:pt x="2144" y="6832"/>
                    <a:pt x="0" y="6732"/>
                  </a:cubicBezTo>
                  <a:lnTo>
                    <a:pt x="316" y="0"/>
                  </a:lnTo>
                  <a:lnTo>
                    <a:pt x="5556" y="4237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2647" y="2656"/>
              <a:ext cx="1149" cy="833"/>
            </a:xfrm>
            <a:custGeom>
              <a:avLst/>
              <a:gdLst>
                <a:gd name="T0" fmla="*/ 4924 w 5240"/>
                <a:gd name="T1" fmla="*/ 6732 h 6732"/>
                <a:gd name="T2" fmla="*/ 0 w 5240"/>
                <a:gd name="T3" fmla="*/ 4237 h 6732"/>
                <a:gd name="T4" fmla="*/ 5240 w 5240"/>
                <a:gd name="T5" fmla="*/ 0 h 6732"/>
                <a:gd name="T6" fmla="*/ 4924 w 5240"/>
                <a:gd name="T7" fmla="*/ 6732 h 6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0" h="6732">
                  <a:moveTo>
                    <a:pt x="4924" y="6732"/>
                  </a:moveTo>
                  <a:cubicBezTo>
                    <a:pt x="3002" y="6642"/>
                    <a:pt x="1210" y="5734"/>
                    <a:pt x="0" y="4237"/>
                  </a:cubicBezTo>
                  <a:lnTo>
                    <a:pt x="5240" y="0"/>
                  </a:lnTo>
                  <a:lnTo>
                    <a:pt x="4924" y="6732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2647" y="2656"/>
              <a:ext cx="1149" cy="833"/>
            </a:xfrm>
            <a:custGeom>
              <a:avLst/>
              <a:gdLst>
                <a:gd name="T0" fmla="*/ 4924 w 5240"/>
                <a:gd name="T1" fmla="*/ 6732 h 6732"/>
                <a:gd name="T2" fmla="*/ 0 w 5240"/>
                <a:gd name="T3" fmla="*/ 4237 h 6732"/>
                <a:gd name="T4" fmla="*/ 5240 w 5240"/>
                <a:gd name="T5" fmla="*/ 0 h 6732"/>
                <a:gd name="T6" fmla="*/ 4924 w 5240"/>
                <a:gd name="T7" fmla="*/ 6732 h 6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0" h="6732">
                  <a:moveTo>
                    <a:pt x="4924" y="6732"/>
                  </a:moveTo>
                  <a:cubicBezTo>
                    <a:pt x="3002" y="6642"/>
                    <a:pt x="1210" y="5734"/>
                    <a:pt x="0" y="4237"/>
                  </a:cubicBezTo>
                  <a:lnTo>
                    <a:pt x="5240" y="0"/>
                  </a:lnTo>
                  <a:lnTo>
                    <a:pt x="4924" y="6732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328" y="2656"/>
              <a:ext cx="1468" cy="525"/>
            </a:xfrm>
            <a:custGeom>
              <a:avLst/>
              <a:gdLst>
                <a:gd name="T0" fmla="*/ 1452 w 6692"/>
                <a:gd name="T1" fmla="*/ 4237 h 4237"/>
                <a:gd name="T2" fmla="*/ 0 w 6692"/>
                <a:gd name="T3" fmla="*/ 789 h 4237"/>
                <a:gd name="T4" fmla="*/ 6692 w 6692"/>
                <a:gd name="T5" fmla="*/ 0 h 4237"/>
                <a:gd name="T6" fmla="*/ 1452 w 6692"/>
                <a:gd name="T7" fmla="*/ 4237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92" h="4237">
                  <a:moveTo>
                    <a:pt x="1452" y="4237"/>
                  </a:moveTo>
                  <a:cubicBezTo>
                    <a:pt x="652" y="3248"/>
                    <a:pt x="148" y="2052"/>
                    <a:pt x="0" y="789"/>
                  </a:cubicBezTo>
                  <a:lnTo>
                    <a:pt x="6692" y="0"/>
                  </a:lnTo>
                  <a:lnTo>
                    <a:pt x="1452" y="4237"/>
                  </a:lnTo>
                  <a:close/>
                </a:path>
              </a:pathLst>
            </a:custGeom>
            <a:solidFill>
              <a:srgbClr val="4472C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2328" y="2656"/>
              <a:ext cx="1468" cy="525"/>
            </a:xfrm>
            <a:custGeom>
              <a:avLst/>
              <a:gdLst>
                <a:gd name="T0" fmla="*/ 1452 w 6692"/>
                <a:gd name="T1" fmla="*/ 4237 h 4237"/>
                <a:gd name="T2" fmla="*/ 0 w 6692"/>
                <a:gd name="T3" fmla="*/ 789 h 4237"/>
                <a:gd name="T4" fmla="*/ 6692 w 6692"/>
                <a:gd name="T5" fmla="*/ 0 h 4237"/>
                <a:gd name="T6" fmla="*/ 1452 w 6692"/>
                <a:gd name="T7" fmla="*/ 4237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92" h="4237">
                  <a:moveTo>
                    <a:pt x="1452" y="4237"/>
                  </a:moveTo>
                  <a:cubicBezTo>
                    <a:pt x="652" y="3248"/>
                    <a:pt x="148" y="2052"/>
                    <a:pt x="0" y="789"/>
                  </a:cubicBezTo>
                  <a:lnTo>
                    <a:pt x="6692" y="0"/>
                  </a:lnTo>
                  <a:lnTo>
                    <a:pt x="1452" y="4237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312" y="2520"/>
              <a:ext cx="1484" cy="234"/>
            </a:xfrm>
            <a:custGeom>
              <a:avLst/>
              <a:gdLst>
                <a:gd name="T0" fmla="*/ 148 w 13533"/>
                <a:gd name="T1" fmla="*/ 3778 h 3778"/>
                <a:gd name="T2" fmla="*/ 236 w 13533"/>
                <a:gd name="T3" fmla="*/ 0 h 3778"/>
                <a:gd name="T4" fmla="*/ 13533 w 13533"/>
                <a:gd name="T5" fmla="*/ 2202 h 3778"/>
                <a:gd name="T6" fmla="*/ 148 w 13533"/>
                <a:gd name="T7" fmla="*/ 3778 h 3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33" h="3778">
                  <a:moveTo>
                    <a:pt x="148" y="3778"/>
                  </a:moveTo>
                  <a:cubicBezTo>
                    <a:pt x="0" y="2520"/>
                    <a:pt x="30" y="1249"/>
                    <a:pt x="236" y="0"/>
                  </a:cubicBezTo>
                  <a:lnTo>
                    <a:pt x="13533" y="2202"/>
                  </a:lnTo>
                  <a:lnTo>
                    <a:pt x="148" y="3778"/>
                  </a:lnTo>
                  <a:close/>
                </a:path>
              </a:pathLst>
            </a:custGeom>
            <a:solidFill>
              <a:srgbClr val="70AD4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312" y="2520"/>
              <a:ext cx="1484" cy="234"/>
            </a:xfrm>
            <a:custGeom>
              <a:avLst/>
              <a:gdLst>
                <a:gd name="T0" fmla="*/ 148 w 13533"/>
                <a:gd name="T1" fmla="*/ 3778 h 3778"/>
                <a:gd name="T2" fmla="*/ 236 w 13533"/>
                <a:gd name="T3" fmla="*/ 0 h 3778"/>
                <a:gd name="T4" fmla="*/ 13533 w 13533"/>
                <a:gd name="T5" fmla="*/ 2202 h 3778"/>
                <a:gd name="T6" fmla="*/ 148 w 13533"/>
                <a:gd name="T7" fmla="*/ 3778 h 3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33" h="3778">
                  <a:moveTo>
                    <a:pt x="148" y="3778"/>
                  </a:moveTo>
                  <a:cubicBezTo>
                    <a:pt x="0" y="2520"/>
                    <a:pt x="30" y="1249"/>
                    <a:pt x="236" y="0"/>
                  </a:cubicBezTo>
                  <a:lnTo>
                    <a:pt x="13533" y="2202"/>
                  </a:lnTo>
                  <a:lnTo>
                    <a:pt x="148" y="3778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338" y="2297"/>
              <a:ext cx="1458" cy="359"/>
            </a:xfrm>
            <a:custGeom>
              <a:avLst/>
              <a:gdLst>
                <a:gd name="T0" fmla="*/ 0 w 13297"/>
                <a:gd name="T1" fmla="*/ 3605 h 5807"/>
                <a:gd name="T2" fmla="*/ 1135 w 13297"/>
                <a:gd name="T3" fmla="*/ 0 h 5807"/>
                <a:gd name="T4" fmla="*/ 13297 w 13297"/>
                <a:gd name="T5" fmla="*/ 5807 h 5807"/>
                <a:gd name="T6" fmla="*/ 0 w 13297"/>
                <a:gd name="T7" fmla="*/ 3605 h 5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7" h="5807">
                  <a:moveTo>
                    <a:pt x="0" y="3605"/>
                  </a:moveTo>
                  <a:cubicBezTo>
                    <a:pt x="207" y="2356"/>
                    <a:pt x="589" y="1142"/>
                    <a:pt x="1135" y="0"/>
                  </a:cubicBezTo>
                  <a:lnTo>
                    <a:pt x="13297" y="5807"/>
                  </a:lnTo>
                  <a:lnTo>
                    <a:pt x="0" y="3605"/>
                  </a:lnTo>
                  <a:close/>
                </a:path>
              </a:pathLst>
            </a:custGeom>
            <a:solidFill>
              <a:srgbClr val="255E9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2338" y="2297"/>
              <a:ext cx="1458" cy="359"/>
            </a:xfrm>
            <a:custGeom>
              <a:avLst/>
              <a:gdLst>
                <a:gd name="T0" fmla="*/ 0 w 13297"/>
                <a:gd name="T1" fmla="*/ 3605 h 5807"/>
                <a:gd name="T2" fmla="*/ 1135 w 13297"/>
                <a:gd name="T3" fmla="*/ 0 h 5807"/>
                <a:gd name="T4" fmla="*/ 13297 w 13297"/>
                <a:gd name="T5" fmla="*/ 5807 h 5807"/>
                <a:gd name="T6" fmla="*/ 0 w 13297"/>
                <a:gd name="T7" fmla="*/ 3605 h 5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7" h="5807">
                  <a:moveTo>
                    <a:pt x="0" y="3605"/>
                  </a:moveTo>
                  <a:cubicBezTo>
                    <a:pt x="207" y="2356"/>
                    <a:pt x="589" y="1142"/>
                    <a:pt x="1135" y="0"/>
                  </a:cubicBezTo>
                  <a:lnTo>
                    <a:pt x="13297" y="5807"/>
                  </a:lnTo>
                  <a:lnTo>
                    <a:pt x="0" y="3605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462" y="2102"/>
              <a:ext cx="1334" cy="554"/>
            </a:xfrm>
            <a:custGeom>
              <a:avLst/>
              <a:gdLst>
                <a:gd name="T0" fmla="*/ 0 w 12162"/>
                <a:gd name="T1" fmla="*/ 3149 h 8956"/>
                <a:gd name="T2" fmla="*/ 2090 w 12162"/>
                <a:gd name="T3" fmla="*/ 0 h 8956"/>
                <a:gd name="T4" fmla="*/ 12162 w 12162"/>
                <a:gd name="T5" fmla="*/ 8956 h 8956"/>
                <a:gd name="T6" fmla="*/ 0 w 12162"/>
                <a:gd name="T7" fmla="*/ 3149 h 8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2" h="8956">
                  <a:moveTo>
                    <a:pt x="0" y="3149"/>
                  </a:moveTo>
                  <a:cubicBezTo>
                    <a:pt x="545" y="2006"/>
                    <a:pt x="1249" y="946"/>
                    <a:pt x="2090" y="0"/>
                  </a:cubicBezTo>
                  <a:lnTo>
                    <a:pt x="12162" y="8956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9E480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2462" y="2102"/>
              <a:ext cx="1334" cy="554"/>
            </a:xfrm>
            <a:custGeom>
              <a:avLst/>
              <a:gdLst>
                <a:gd name="T0" fmla="*/ 0 w 12162"/>
                <a:gd name="T1" fmla="*/ 3149 h 8956"/>
                <a:gd name="T2" fmla="*/ 2090 w 12162"/>
                <a:gd name="T3" fmla="*/ 0 h 8956"/>
                <a:gd name="T4" fmla="*/ 12162 w 12162"/>
                <a:gd name="T5" fmla="*/ 8956 h 8956"/>
                <a:gd name="T6" fmla="*/ 0 w 12162"/>
                <a:gd name="T7" fmla="*/ 3149 h 8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2" h="8956">
                  <a:moveTo>
                    <a:pt x="0" y="3149"/>
                  </a:moveTo>
                  <a:cubicBezTo>
                    <a:pt x="545" y="2006"/>
                    <a:pt x="1249" y="946"/>
                    <a:pt x="2090" y="0"/>
                  </a:cubicBezTo>
                  <a:lnTo>
                    <a:pt x="12162" y="8956"/>
                  </a:lnTo>
                  <a:lnTo>
                    <a:pt x="0" y="3149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691" y="1996"/>
              <a:ext cx="1105" cy="660"/>
            </a:xfrm>
            <a:custGeom>
              <a:avLst/>
              <a:gdLst>
                <a:gd name="T0" fmla="*/ 0 w 10072"/>
                <a:gd name="T1" fmla="*/ 1721 h 10677"/>
                <a:gd name="T2" fmla="*/ 1846 w 10072"/>
                <a:gd name="T3" fmla="*/ 0 h 10677"/>
                <a:gd name="T4" fmla="*/ 10072 w 10072"/>
                <a:gd name="T5" fmla="*/ 10677 h 10677"/>
                <a:gd name="T6" fmla="*/ 0 w 10072"/>
                <a:gd name="T7" fmla="*/ 1721 h 10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2" h="10677">
                  <a:moveTo>
                    <a:pt x="0" y="1721"/>
                  </a:moveTo>
                  <a:cubicBezTo>
                    <a:pt x="560" y="1091"/>
                    <a:pt x="1178" y="515"/>
                    <a:pt x="1846" y="0"/>
                  </a:cubicBezTo>
                  <a:lnTo>
                    <a:pt x="10072" y="10677"/>
                  </a:lnTo>
                  <a:lnTo>
                    <a:pt x="0" y="1721"/>
                  </a:lnTo>
                  <a:close/>
                </a:path>
              </a:pathLst>
            </a:custGeom>
            <a:solidFill>
              <a:srgbClr val="63636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691" y="1996"/>
              <a:ext cx="1105" cy="660"/>
            </a:xfrm>
            <a:custGeom>
              <a:avLst/>
              <a:gdLst>
                <a:gd name="T0" fmla="*/ 0 w 10072"/>
                <a:gd name="T1" fmla="*/ 1721 h 10677"/>
                <a:gd name="T2" fmla="*/ 1846 w 10072"/>
                <a:gd name="T3" fmla="*/ 0 h 10677"/>
                <a:gd name="T4" fmla="*/ 10072 w 10072"/>
                <a:gd name="T5" fmla="*/ 10677 h 10677"/>
                <a:gd name="T6" fmla="*/ 0 w 10072"/>
                <a:gd name="T7" fmla="*/ 1721 h 10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2" h="10677">
                  <a:moveTo>
                    <a:pt x="0" y="1721"/>
                  </a:moveTo>
                  <a:cubicBezTo>
                    <a:pt x="560" y="1091"/>
                    <a:pt x="1178" y="515"/>
                    <a:pt x="1846" y="0"/>
                  </a:cubicBezTo>
                  <a:lnTo>
                    <a:pt x="10072" y="10677"/>
                  </a:lnTo>
                  <a:lnTo>
                    <a:pt x="0" y="1721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894" y="1913"/>
              <a:ext cx="902" cy="743"/>
            </a:xfrm>
            <a:custGeom>
              <a:avLst/>
              <a:gdLst>
                <a:gd name="T0" fmla="*/ 0 w 8226"/>
                <a:gd name="T1" fmla="*/ 1346 h 12023"/>
                <a:gd name="T2" fmla="*/ 2135 w 8226"/>
                <a:gd name="T3" fmla="*/ 0 h 12023"/>
                <a:gd name="T4" fmla="*/ 8226 w 8226"/>
                <a:gd name="T5" fmla="*/ 12023 h 12023"/>
                <a:gd name="T6" fmla="*/ 0 w 8226"/>
                <a:gd name="T7" fmla="*/ 1346 h 1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26" h="12023">
                  <a:moveTo>
                    <a:pt x="0" y="1346"/>
                  </a:moveTo>
                  <a:cubicBezTo>
                    <a:pt x="668" y="832"/>
                    <a:pt x="1383" y="381"/>
                    <a:pt x="2135" y="0"/>
                  </a:cubicBezTo>
                  <a:lnTo>
                    <a:pt x="8226" y="12023"/>
                  </a:lnTo>
                  <a:lnTo>
                    <a:pt x="0" y="1346"/>
                  </a:lnTo>
                  <a:close/>
                </a:path>
              </a:pathLst>
            </a:custGeom>
            <a:solidFill>
              <a:srgbClr val="9973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894" y="1913"/>
              <a:ext cx="902" cy="743"/>
            </a:xfrm>
            <a:custGeom>
              <a:avLst/>
              <a:gdLst>
                <a:gd name="T0" fmla="*/ 0 w 8226"/>
                <a:gd name="T1" fmla="*/ 1346 h 12023"/>
                <a:gd name="T2" fmla="*/ 2135 w 8226"/>
                <a:gd name="T3" fmla="*/ 0 h 12023"/>
                <a:gd name="T4" fmla="*/ 8226 w 8226"/>
                <a:gd name="T5" fmla="*/ 12023 h 12023"/>
                <a:gd name="T6" fmla="*/ 0 w 8226"/>
                <a:gd name="T7" fmla="*/ 1346 h 1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26" h="12023">
                  <a:moveTo>
                    <a:pt x="0" y="1346"/>
                  </a:moveTo>
                  <a:cubicBezTo>
                    <a:pt x="668" y="832"/>
                    <a:pt x="1383" y="381"/>
                    <a:pt x="2135" y="0"/>
                  </a:cubicBezTo>
                  <a:lnTo>
                    <a:pt x="8226" y="12023"/>
                  </a:lnTo>
                  <a:lnTo>
                    <a:pt x="0" y="1346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3128" y="1881"/>
              <a:ext cx="668" cy="775"/>
            </a:xfrm>
            <a:custGeom>
              <a:avLst/>
              <a:gdLst>
                <a:gd name="T0" fmla="*/ 0 w 6091"/>
                <a:gd name="T1" fmla="*/ 518 h 12541"/>
                <a:gd name="T2" fmla="*/ 1153 w 6091"/>
                <a:gd name="T3" fmla="*/ 0 h 12541"/>
                <a:gd name="T4" fmla="*/ 6091 w 6091"/>
                <a:gd name="T5" fmla="*/ 12541 h 12541"/>
                <a:gd name="T6" fmla="*/ 0 w 6091"/>
                <a:gd name="T7" fmla="*/ 518 h 1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91" h="12541">
                  <a:moveTo>
                    <a:pt x="0" y="518"/>
                  </a:moveTo>
                  <a:cubicBezTo>
                    <a:pt x="376" y="327"/>
                    <a:pt x="761" y="155"/>
                    <a:pt x="1153" y="0"/>
                  </a:cubicBezTo>
                  <a:lnTo>
                    <a:pt x="6091" y="12541"/>
                  </a:lnTo>
                  <a:lnTo>
                    <a:pt x="0" y="518"/>
                  </a:lnTo>
                  <a:close/>
                </a:path>
              </a:pathLst>
            </a:custGeom>
            <a:solidFill>
              <a:srgbClr val="26447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128" y="1881"/>
              <a:ext cx="668" cy="775"/>
            </a:xfrm>
            <a:custGeom>
              <a:avLst/>
              <a:gdLst>
                <a:gd name="T0" fmla="*/ 0 w 6091"/>
                <a:gd name="T1" fmla="*/ 518 h 12541"/>
                <a:gd name="T2" fmla="*/ 1153 w 6091"/>
                <a:gd name="T3" fmla="*/ 0 h 12541"/>
                <a:gd name="T4" fmla="*/ 6091 w 6091"/>
                <a:gd name="T5" fmla="*/ 12541 h 12541"/>
                <a:gd name="T6" fmla="*/ 0 w 6091"/>
                <a:gd name="T7" fmla="*/ 518 h 1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91" h="12541">
                  <a:moveTo>
                    <a:pt x="0" y="518"/>
                  </a:moveTo>
                  <a:cubicBezTo>
                    <a:pt x="376" y="327"/>
                    <a:pt x="761" y="155"/>
                    <a:pt x="1153" y="0"/>
                  </a:cubicBezTo>
                  <a:lnTo>
                    <a:pt x="6091" y="12541"/>
                  </a:lnTo>
                  <a:lnTo>
                    <a:pt x="0" y="518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255" y="1855"/>
              <a:ext cx="541" cy="801"/>
            </a:xfrm>
            <a:custGeom>
              <a:avLst/>
              <a:gdLst>
                <a:gd name="T0" fmla="*/ 0 w 4938"/>
                <a:gd name="T1" fmla="*/ 407 h 12948"/>
                <a:gd name="T2" fmla="*/ 1196 w 4938"/>
                <a:gd name="T3" fmla="*/ 0 h 12948"/>
                <a:gd name="T4" fmla="*/ 4938 w 4938"/>
                <a:gd name="T5" fmla="*/ 12948 h 12948"/>
                <a:gd name="T6" fmla="*/ 0 w 4938"/>
                <a:gd name="T7" fmla="*/ 407 h 12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38" h="12948">
                  <a:moveTo>
                    <a:pt x="0" y="407"/>
                  </a:moveTo>
                  <a:cubicBezTo>
                    <a:pt x="392" y="253"/>
                    <a:pt x="791" y="117"/>
                    <a:pt x="1196" y="0"/>
                  </a:cubicBezTo>
                  <a:lnTo>
                    <a:pt x="4938" y="12948"/>
                  </a:lnTo>
                  <a:lnTo>
                    <a:pt x="0" y="407"/>
                  </a:lnTo>
                  <a:close/>
                </a:path>
              </a:pathLst>
            </a:custGeom>
            <a:solidFill>
              <a:srgbClr val="43682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254" y="1855"/>
              <a:ext cx="542" cy="801"/>
            </a:xfrm>
            <a:custGeom>
              <a:avLst/>
              <a:gdLst>
                <a:gd name="T0" fmla="*/ 0 w 4938"/>
                <a:gd name="T1" fmla="*/ 407 h 12948"/>
                <a:gd name="T2" fmla="*/ 1196 w 4938"/>
                <a:gd name="T3" fmla="*/ 0 h 12948"/>
                <a:gd name="T4" fmla="*/ 4938 w 4938"/>
                <a:gd name="T5" fmla="*/ 12948 h 12948"/>
                <a:gd name="T6" fmla="*/ 0 w 4938"/>
                <a:gd name="T7" fmla="*/ 407 h 12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38" h="12948">
                  <a:moveTo>
                    <a:pt x="0" y="407"/>
                  </a:moveTo>
                  <a:cubicBezTo>
                    <a:pt x="392" y="253"/>
                    <a:pt x="791" y="117"/>
                    <a:pt x="1196" y="0"/>
                  </a:cubicBezTo>
                  <a:lnTo>
                    <a:pt x="4938" y="12948"/>
                  </a:lnTo>
                  <a:lnTo>
                    <a:pt x="0" y="407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3386" y="1837"/>
              <a:ext cx="410" cy="819"/>
            </a:xfrm>
            <a:custGeom>
              <a:avLst/>
              <a:gdLst>
                <a:gd name="T0" fmla="*/ 0 w 3742"/>
                <a:gd name="T1" fmla="*/ 294 h 13242"/>
                <a:gd name="T2" fmla="*/ 1229 w 3742"/>
                <a:gd name="T3" fmla="*/ 0 h 13242"/>
                <a:gd name="T4" fmla="*/ 3742 w 3742"/>
                <a:gd name="T5" fmla="*/ 13242 h 13242"/>
                <a:gd name="T6" fmla="*/ 0 w 3742"/>
                <a:gd name="T7" fmla="*/ 294 h 1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13242">
                  <a:moveTo>
                    <a:pt x="0" y="294"/>
                  </a:moveTo>
                  <a:cubicBezTo>
                    <a:pt x="405" y="177"/>
                    <a:pt x="815" y="79"/>
                    <a:pt x="1229" y="0"/>
                  </a:cubicBezTo>
                  <a:lnTo>
                    <a:pt x="3742" y="13242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7CAF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3386" y="1837"/>
              <a:ext cx="410" cy="819"/>
            </a:xfrm>
            <a:custGeom>
              <a:avLst/>
              <a:gdLst>
                <a:gd name="T0" fmla="*/ 0 w 3742"/>
                <a:gd name="T1" fmla="*/ 294 h 13242"/>
                <a:gd name="T2" fmla="*/ 1229 w 3742"/>
                <a:gd name="T3" fmla="*/ 0 h 13242"/>
                <a:gd name="T4" fmla="*/ 3742 w 3742"/>
                <a:gd name="T5" fmla="*/ 13242 h 13242"/>
                <a:gd name="T6" fmla="*/ 0 w 3742"/>
                <a:gd name="T7" fmla="*/ 294 h 1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13242">
                  <a:moveTo>
                    <a:pt x="0" y="294"/>
                  </a:moveTo>
                  <a:cubicBezTo>
                    <a:pt x="405" y="177"/>
                    <a:pt x="815" y="79"/>
                    <a:pt x="1229" y="0"/>
                  </a:cubicBezTo>
                  <a:lnTo>
                    <a:pt x="3742" y="13242"/>
                  </a:lnTo>
                  <a:lnTo>
                    <a:pt x="0" y="294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520" y="1826"/>
              <a:ext cx="276" cy="830"/>
            </a:xfrm>
            <a:custGeom>
              <a:avLst/>
              <a:gdLst>
                <a:gd name="T0" fmla="*/ 0 w 2513"/>
                <a:gd name="T1" fmla="*/ 177 h 13419"/>
                <a:gd name="T2" fmla="*/ 1251 w 2513"/>
                <a:gd name="T3" fmla="*/ 0 h 13419"/>
                <a:gd name="T4" fmla="*/ 2513 w 2513"/>
                <a:gd name="T5" fmla="*/ 13419 h 13419"/>
                <a:gd name="T6" fmla="*/ 0 w 2513"/>
                <a:gd name="T7" fmla="*/ 177 h 1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3" h="13419">
                  <a:moveTo>
                    <a:pt x="0" y="177"/>
                  </a:moveTo>
                  <a:cubicBezTo>
                    <a:pt x="414" y="99"/>
                    <a:pt x="831" y="40"/>
                    <a:pt x="1251" y="0"/>
                  </a:cubicBezTo>
                  <a:lnTo>
                    <a:pt x="2513" y="13419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F1975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3520" y="1826"/>
              <a:ext cx="276" cy="830"/>
            </a:xfrm>
            <a:custGeom>
              <a:avLst/>
              <a:gdLst>
                <a:gd name="T0" fmla="*/ 0 w 2513"/>
                <a:gd name="T1" fmla="*/ 177 h 13419"/>
                <a:gd name="T2" fmla="*/ 1251 w 2513"/>
                <a:gd name="T3" fmla="*/ 0 h 13419"/>
                <a:gd name="T4" fmla="*/ 2513 w 2513"/>
                <a:gd name="T5" fmla="*/ 13419 h 13419"/>
                <a:gd name="T6" fmla="*/ 0 w 2513"/>
                <a:gd name="T7" fmla="*/ 177 h 1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3" h="13419">
                  <a:moveTo>
                    <a:pt x="0" y="177"/>
                  </a:moveTo>
                  <a:cubicBezTo>
                    <a:pt x="414" y="99"/>
                    <a:pt x="831" y="40"/>
                    <a:pt x="1251" y="0"/>
                  </a:cubicBezTo>
                  <a:lnTo>
                    <a:pt x="2513" y="13419"/>
                  </a:lnTo>
                  <a:lnTo>
                    <a:pt x="0" y="177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3658" y="1823"/>
              <a:ext cx="138" cy="833"/>
            </a:xfrm>
            <a:custGeom>
              <a:avLst/>
              <a:gdLst>
                <a:gd name="T0" fmla="*/ 0 w 1262"/>
                <a:gd name="T1" fmla="*/ 59 h 13478"/>
                <a:gd name="T2" fmla="*/ 1262 w 1262"/>
                <a:gd name="T3" fmla="*/ 0 h 13478"/>
                <a:gd name="T4" fmla="*/ 1262 w 1262"/>
                <a:gd name="T5" fmla="*/ 13478 h 13478"/>
                <a:gd name="T6" fmla="*/ 0 w 1262"/>
                <a:gd name="T7" fmla="*/ 59 h 13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13478">
                  <a:moveTo>
                    <a:pt x="0" y="59"/>
                  </a:moveTo>
                  <a:cubicBezTo>
                    <a:pt x="419" y="20"/>
                    <a:pt x="840" y="0"/>
                    <a:pt x="1262" y="0"/>
                  </a:cubicBezTo>
                  <a:lnTo>
                    <a:pt x="1262" y="134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B7B7B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3658" y="1823"/>
              <a:ext cx="138" cy="833"/>
            </a:xfrm>
            <a:custGeom>
              <a:avLst/>
              <a:gdLst>
                <a:gd name="T0" fmla="*/ 0 w 1262"/>
                <a:gd name="T1" fmla="*/ 59 h 13478"/>
                <a:gd name="T2" fmla="*/ 1262 w 1262"/>
                <a:gd name="T3" fmla="*/ 0 h 13478"/>
                <a:gd name="T4" fmla="*/ 1262 w 1262"/>
                <a:gd name="T5" fmla="*/ 13478 h 13478"/>
                <a:gd name="T6" fmla="*/ 0 w 1262"/>
                <a:gd name="T7" fmla="*/ 59 h 13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2" h="13478">
                  <a:moveTo>
                    <a:pt x="0" y="59"/>
                  </a:moveTo>
                  <a:cubicBezTo>
                    <a:pt x="419" y="20"/>
                    <a:pt x="840" y="0"/>
                    <a:pt x="1262" y="0"/>
                  </a:cubicBezTo>
                  <a:lnTo>
                    <a:pt x="1262" y="13478"/>
                  </a:lnTo>
                  <a:lnTo>
                    <a:pt x="0" y="59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796" y="1823"/>
              <a:ext cx="0" cy="833"/>
            </a:xfrm>
            <a:custGeom>
              <a:avLst/>
              <a:gdLst>
                <a:gd name="T0" fmla="*/ 0 h 833"/>
                <a:gd name="T1" fmla="*/ 833 h 833"/>
                <a:gd name="T2" fmla="*/ 0 h 83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33">
                  <a:moveTo>
                    <a:pt x="0" y="0"/>
                  </a:moveTo>
                  <a:lnTo>
                    <a:pt x="0" y="8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796" y="1823"/>
              <a:ext cx="0" cy="833"/>
            </a:xfrm>
            <a:custGeom>
              <a:avLst/>
              <a:gdLst>
                <a:gd name="T0" fmla="*/ 0 h 833"/>
                <a:gd name="T1" fmla="*/ 833 h 833"/>
                <a:gd name="T2" fmla="*/ 0 h 83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33">
                  <a:moveTo>
                    <a:pt x="0" y="0"/>
                  </a:moveTo>
                  <a:lnTo>
                    <a:pt x="0" y="8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651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643" y="1514"/>
              <a:ext cx="1255" cy="459"/>
            </a:xfrm>
            <a:custGeom>
              <a:avLst/>
              <a:gdLst>
                <a:gd name="T0" fmla="*/ 55 w 1255"/>
                <a:gd name="T1" fmla="*/ 0 h 459"/>
                <a:gd name="T2" fmla="*/ 255 w 1255"/>
                <a:gd name="T3" fmla="*/ 0 h 459"/>
                <a:gd name="T4" fmla="*/ 255 w 1255"/>
                <a:gd name="T5" fmla="*/ 0 h 459"/>
                <a:gd name="T6" fmla="*/ 555 w 1255"/>
                <a:gd name="T7" fmla="*/ 0 h 459"/>
                <a:gd name="T8" fmla="*/ 1255 w 1255"/>
                <a:gd name="T9" fmla="*/ 0 h 459"/>
                <a:gd name="T10" fmla="*/ 1255 w 1255"/>
                <a:gd name="T11" fmla="*/ 251 h 459"/>
                <a:gd name="T12" fmla="*/ 1255 w 1255"/>
                <a:gd name="T13" fmla="*/ 251 h 459"/>
                <a:gd name="T14" fmla="*/ 1255 w 1255"/>
                <a:gd name="T15" fmla="*/ 359 h 459"/>
                <a:gd name="T16" fmla="*/ 1255 w 1255"/>
                <a:gd name="T17" fmla="*/ 431 h 459"/>
                <a:gd name="T18" fmla="*/ 555 w 1255"/>
                <a:gd name="T19" fmla="*/ 431 h 459"/>
                <a:gd name="T20" fmla="*/ 0 w 1255"/>
                <a:gd name="T21" fmla="*/ 459 h 459"/>
                <a:gd name="T22" fmla="*/ 255 w 1255"/>
                <a:gd name="T23" fmla="*/ 431 h 459"/>
                <a:gd name="T24" fmla="*/ 55 w 1255"/>
                <a:gd name="T25" fmla="*/ 431 h 459"/>
                <a:gd name="T26" fmla="*/ 55 w 1255"/>
                <a:gd name="T27" fmla="*/ 359 h 459"/>
                <a:gd name="T28" fmla="*/ 55 w 1255"/>
                <a:gd name="T29" fmla="*/ 251 h 459"/>
                <a:gd name="T30" fmla="*/ 55 w 1255"/>
                <a:gd name="T31" fmla="*/ 251 h 459"/>
                <a:gd name="T32" fmla="*/ 55 w 1255"/>
                <a:gd name="T33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5" h="459">
                  <a:moveTo>
                    <a:pt x="55" y="0"/>
                  </a:moveTo>
                  <a:lnTo>
                    <a:pt x="255" y="0"/>
                  </a:lnTo>
                  <a:lnTo>
                    <a:pt x="255" y="0"/>
                  </a:lnTo>
                  <a:lnTo>
                    <a:pt x="555" y="0"/>
                  </a:lnTo>
                  <a:lnTo>
                    <a:pt x="1255" y="0"/>
                  </a:lnTo>
                  <a:lnTo>
                    <a:pt x="1255" y="251"/>
                  </a:lnTo>
                  <a:lnTo>
                    <a:pt x="1255" y="251"/>
                  </a:lnTo>
                  <a:lnTo>
                    <a:pt x="1255" y="359"/>
                  </a:lnTo>
                  <a:lnTo>
                    <a:pt x="1255" y="431"/>
                  </a:lnTo>
                  <a:lnTo>
                    <a:pt x="555" y="431"/>
                  </a:lnTo>
                  <a:lnTo>
                    <a:pt x="0" y="459"/>
                  </a:lnTo>
                  <a:lnTo>
                    <a:pt x="255" y="431"/>
                  </a:lnTo>
                  <a:lnTo>
                    <a:pt x="55" y="431"/>
                  </a:lnTo>
                  <a:lnTo>
                    <a:pt x="55" y="359"/>
                  </a:lnTo>
                  <a:lnTo>
                    <a:pt x="55" y="251"/>
                  </a:lnTo>
                  <a:lnTo>
                    <a:pt x="55" y="25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51" y="1406"/>
              <a:ext cx="1334" cy="600"/>
            </a:xfrm>
            <a:custGeom>
              <a:avLst/>
              <a:gdLst>
                <a:gd name="T0" fmla="*/ 55 w 1255"/>
                <a:gd name="T1" fmla="*/ 0 h 459"/>
                <a:gd name="T2" fmla="*/ 255 w 1255"/>
                <a:gd name="T3" fmla="*/ 0 h 459"/>
                <a:gd name="T4" fmla="*/ 255 w 1255"/>
                <a:gd name="T5" fmla="*/ 0 h 459"/>
                <a:gd name="T6" fmla="*/ 555 w 1255"/>
                <a:gd name="T7" fmla="*/ 0 h 459"/>
                <a:gd name="T8" fmla="*/ 1255 w 1255"/>
                <a:gd name="T9" fmla="*/ 0 h 459"/>
                <a:gd name="T10" fmla="*/ 1255 w 1255"/>
                <a:gd name="T11" fmla="*/ 251 h 459"/>
                <a:gd name="T12" fmla="*/ 1255 w 1255"/>
                <a:gd name="T13" fmla="*/ 251 h 459"/>
                <a:gd name="T14" fmla="*/ 1255 w 1255"/>
                <a:gd name="T15" fmla="*/ 359 h 459"/>
                <a:gd name="T16" fmla="*/ 1255 w 1255"/>
                <a:gd name="T17" fmla="*/ 431 h 459"/>
                <a:gd name="T18" fmla="*/ 555 w 1255"/>
                <a:gd name="T19" fmla="*/ 431 h 459"/>
                <a:gd name="T20" fmla="*/ 0 w 1255"/>
                <a:gd name="T21" fmla="*/ 459 h 459"/>
                <a:gd name="T22" fmla="*/ 255 w 1255"/>
                <a:gd name="T23" fmla="*/ 431 h 459"/>
                <a:gd name="T24" fmla="*/ 55 w 1255"/>
                <a:gd name="T25" fmla="*/ 431 h 459"/>
                <a:gd name="T26" fmla="*/ 55 w 1255"/>
                <a:gd name="T27" fmla="*/ 359 h 459"/>
                <a:gd name="T28" fmla="*/ 55 w 1255"/>
                <a:gd name="T29" fmla="*/ 251 h 459"/>
                <a:gd name="T30" fmla="*/ 55 w 1255"/>
                <a:gd name="T31" fmla="*/ 251 h 459"/>
                <a:gd name="T32" fmla="*/ 55 w 1255"/>
                <a:gd name="T33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5" h="459">
                  <a:moveTo>
                    <a:pt x="55" y="0"/>
                  </a:moveTo>
                  <a:lnTo>
                    <a:pt x="255" y="0"/>
                  </a:lnTo>
                  <a:lnTo>
                    <a:pt x="255" y="0"/>
                  </a:lnTo>
                  <a:lnTo>
                    <a:pt x="555" y="0"/>
                  </a:lnTo>
                  <a:lnTo>
                    <a:pt x="1255" y="0"/>
                  </a:lnTo>
                  <a:lnTo>
                    <a:pt x="1255" y="251"/>
                  </a:lnTo>
                  <a:lnTo>
                    <a:pt x="1255" y="251"/>
                  </a:lnTo>
                  <a:lnTo>
                    <a:pt x="1255" y="359"/>
                  </a:lnTo>
                  <a:lnTo>
                    <a:pt x="1255" y="431"/>
                  </a:lnTo>
                  <a:lnTo>
                    <a:pt x="555" y="431"/>
                  </a:lnTo>
                  <a:lnTo>
                    <a:pt x="0" y="459"/>
                  </a:lnTo>
                  <a:lnTo>
                    <a:pt x="255" y="431"/>
                  </a:lnTo>
                  <a:lnTo>
                    <a:pt x="55" y="431"/>
                  </a:lnTo>
                  <a:lnTo>
                    <a:pt x="55" y="359"/>
                  </a:lnTo>
                  <a:lnTo>
                    <a:pt x="55" y="251"/>
                  </a:lnTo>
                  <a:lnTo>
                    <a:pt x="55" y="251"/>
                  </a:lnTo>
                  <a:lnTo>
                    <a:pt x="55" y="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887" y="1428"/>
              <a:ext cx="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O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5000" y="1433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5080" y="1428"/>
              <a:ext cx="983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PUBLIC ADMINISTRATION AND DEFENCE; COMPULSORY SOCIAL SECURITY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+mn-lt"/>
                </a:rPr>
                <a:t>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872" y="1818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19%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5254" y="2477"/>
              <a:ext cx="1749" cy="846"/>
            </a:xfrm>
            <a:custGeom>
              <a:avLst/>
              <a:gdLst>
                <a:gd name="T0" fmla="*/ 195 w 1504"/>
                <a:gd name="T1" fmla="*/ 0 h 534"/>
                <a:gd name="T2" fmla="*/ 413 w 1504"/>
                <a:gd name="T3" fmla="*/ 0 h 534"/>
                <a:gd name="T4" fmla="*/ 413 w 1504"/>
                <a:gd name="T5" fmla="*/ 0 h 534"/>
                <a:gd name="T6" fmla="*/ 741 w 1504"/>
                <a:gd name="T7" fmla="*/ 0 h 534"/>
                <a:gd name="T8" fmla="*/ 1504 w 1504"/>
                <a:gd name="T9" fmla="*/ 0 h 534"/>
                <a:gd name="T10" fmla="*/ 1504 w 1504"/>
                <a:gd name="T11" fmla="*/ 89 h 534"/>
                <a:gd name="T12" fmla="*/ 1504 w 1504"/>
                <a:gd name="T13" fmla="*/ 89 h 534"/>
                <a:gd name="T14" fmla="*/ 1504 w 1504"/>
                <a:gd name="T15" fmla="*/ 223 h 534"/>
                <a:gd name="T16" fmla="*/ 1504 w 1504"/>
                <a:gd name="T17" fmla="*/ 534 h 534"/>
                <a:gd name="T18" fmla="*/ 741 w 1504"/>
                <a:gd name="T19" fmla="*/ 534 h 534"/>
                <a:gd name="T20" fmla="*/ 413 w 1504"/>
                <a:gd name="T21" fmla="*/ 534 h 534"/>
                <a:gd name="T22" fmla="*/ 413 w 1504"/>
                <a:gd name="T23" fmla="*/ 534 h 534"/>
                <a:gd name="T24" fmla="*/ 195 w 1504"/>
                <a:gd name="T25" fmla="*/ 534 h 534"/>
                <a:gd name="T26" fmla="*/ 195 w 1504"/>
                <a:gd name="T27" fmla="*/ 223 h 534"/>
                <a:gd name="T28" fmla="*/ 0 w 1504"/>
                <a:gd name="T29" fmla="*/ 184 h 534"/>
                <a:gd name="T30" fmla="*/ 195 w 1504"/>
                <a:gd name="T31" fmla="*/ 89 h 534"/>
                <a:gd name="T32" fmla="*/ 195 w 1504"/>
                <a:gd name="T3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4" h="534">
                  <a:moveTo>
                    <a:pt x="195" y="0"/>
                  </a:moveTo>
                  <a:lnTo>
                    <a:pt x="413" y="0"/>
                  </a:lnTo>
                  <a:lnTo>
                    <a:pt x="413" y="0"/>
                  </a:lnTo>
                  <a:lnTo>
                    <a:pt x="741" y="0"/>
                  </a:lnTo>
                  <a:lnTo>
                    <a:pt x="1504" y="0"/>
                  </a:lnTo>
                  <a:lnTo>
                    <a:pt x="1504" y="89"/>
                  </a:lnTo>
                  <a:lnTo>
                    <a:pt x="1504" y="89"/>
                  </a:lnTo>
                  <a:lnTo>
                    <a:pt x="1504" y="223"/>
                  </a:lnTo>
                  <a:lnTo>
                    <a:pt x="1504" y="534"/>
                  </a:lnTo>
                  <a:lnTo>
                    <a:pt x="741" y="534"/>
                  </a:lnTo>
                  <a:lnTo>
                    <a:pt x="413" y="534"/>
                  </a:lnTo>
                  <a:lnTo>
                    <a:pt x="413" y="534"/>
                  </a:lnTo>
                  <a:lnTo>
                    <a:pt x="195" y="534"/>
                  </a:lnTo>
                  <a:lnTo>
                    <a:pt x="195" y="223"/>
                  </a:lnTo>
                  <a:lnTo>
                    <a:pt x="0" y="184"/>
                  </a:lnTo>
                  <a:lnTo>
                    <a:pt x="195" y="89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5254" y="2608"/>
              <a:ext cx="1504" cy="534"/>
            </a:xfrm>
            <a:custGeom>
              <a:avLst/>
              <a:gdLst>
                <a:gd name="T0" fmla="*/ 195 w 1504"/>
                <a:gd name="T1" fmla="*/ 0 h 534"/>
                <a:gd name="T2" fmla="*/ 413 w 1504"/>
                <a:gd name="T3" fmla="*/ 0 h 534"/>
                <a:gd name="T4" fmla="*/ 413 w 1504"/>
                <a:gd name="T5" fmla="*/ 0 h 534"/>
                <a:gd name="T6" fmla="*/ 741 w 1504"/>
                <a:gd name="T7" fmla="*/ 0 h 534"/>
                <a:gd name="T8" fmla="*/ 1504 w 1504"/>
                <a:gd name="T9" fmla="*/ 0 h 534"/>
                <a:gd name="T10" fmla="*/ 1504 w 1504"/>
                <a:gd name="T11" fmla="*/ 89 h 534"/>
                <a:gd name="T12" fmla="*/ 1504 w 1504"/>
                <a:gd name="T13" fmla="*/ 89 h 534"/>
                <a:gd name="T14" fmla="*/ 1504 w 1504"/>
                <a:gd name="T15" fmla="*/ 223 h 534"/>
                <a:gd name="T16" fmla="*/ 1504 w 1504"/>
                <a:gd name="T17" fmla="*/ 534 h 534"/>
                <a:gd name="T18" fmla="*/ 741 w 1504"/>
                <a:gd name="T19" fmla="*/ 534 h 534"/>
                <a:gd name="T20" fmla="*/ 413 w 1504"/>
                <a:gd name="T21" fmla="*/ 534 h 534"/>
                <a:gd name="T22" fmla="*/ 413 w 1504"/>
                <a:gd name="T23" fmla="*/ 534 h 534"/>
                <a:gd name="T24" fmla="*/ 195 w 1504"/>
                <a:gd name="T25" fmla="*/ 534 h 534"/>
                <a:gd name="T26" fmla="*/ 195 w 1504"/>
                <a:gd name="T27" fmla="*/ 223 h 534"/>
                <a:gd name="T28" fmla="*/ 0 w 1504"/>
                <a:gd name="T29" fmla="*/ 184 h 534"/>
                <a:gd name="T30" fmla="*/ 195 w 1504"/>
                <a:gd name="T31" fmla="*/ 89 h 534"/>
                <a:gd name="T32" fmla="*/ 195 w 1504"/>
                <a:gd name="T3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4" h="534">
                  <a:moveTo>
                    <a:pt x="195" y="0"/>
                  </a:moveTo>
                  <a:lnTo>
                    <a:pt x="413" y="0"/>
                  </a:lnTo>
                  <a:lnTo>
                    <a:pt x="413" y="0"/>
                  </a:lnTo>
                  <a:lnTo>
                    <a:pt x="741" y="0"/>
                  </a:lnTo>
                  <a:lnTo>
                    <a:pt x="1504" y="0"/>
                  </a:lnTo>
                  <a:lnTo>
                    <a:pt x="1504" y="89"/>
                  </a:lnTo>
                  <a:lnTo>
                    <a:pt x="1504" y="89"/>
                  </a:lnTo>
                  <a:lnTo>
                    <a:pt x="1504" y="223"/>
                  </a:lnTo>
                  <a:lnTo>
                    <a:pt x="1504" y="534"/>
                  </a:lnTo>
                  <a:lnTo>
                    <a:pt x="741" y="534"/>
                  </a:lnTo>
                  <a:lnTo>
                    <a:pt x="413" y="534"/>
                  </a:lnTo>
                  <a:lnTo>
                    <a:pt x="413" y="534"/>
                  </a:lnTo>
                  <a:lnTo>
                    <a:pt x="195" y="534"/>
                  </a:lnTo>
                  <a:lnTo>
                    <a:pt x="195" y="223"/>
                  </a:lnTo>
                  <a:lnTo>
                    <a:pt x="0" y="184"/>
                  </a:lnTo>
                  <a:lnTo>
                    <a:pt x="195" y="89"/>
                  </a:lnTo>
                  <a:lnTo>
                    <a:pt x="195" y="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5513" y="2628"/>
              <a:ext cx="8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G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625" y="2647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5732" y="2637"/>
              <a:ext cx="99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WHOLESALE AND RETAIL TRADE; REPAIR OF MOTOR VEHICLES AND MOTORCYCLES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+mn-lt"/>
                </a:rPr>
                <a:t>;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494" y="2995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16%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4402" y="3417"/>
              <a:ext cx="1735" cy="413"/>
            </a:xfrm>
            <a:custGeom>
              <a:avLst/>
              <a:gdLst>
                <a:gd name="T0" fmla="*/ 377 w 1735"/>
                <a:gd name="T1" fmla="*/ 82 h 413"/>
                <a:gd name="T2" fmla="*/ 603 w 1735"/>
                <a:gd name="T3" fmla="*/ 82 h 413"/>
                <a:gd name="T4" fmla="*/ 603 w 1735"/>
                <a:gd name="T5" fmla="*/ 82 h 413"/>
                <a:gd name="T6" fmla="*/ 943 w 1735"/>
                <a:gd name="T7" fmla="*/ 82 h 413"/>
                <a:gd name="T8" fmla="*/ 1735 w 1735"/>
                <a:gd name="T9" fmla="*/ 82 h 413"/>
                <a:gd name="T10" fmla="*/ 1735 w 1735"/>
                <a:gd name="T11" fmla="*/ 137 h 413"/>
                <a:gd name="T12" fmla="*/ 1735 w 1735"/>
                <a:gd name="T13" fmla="*/ 137 h 413"/>
                <a:gd name="T14" fmla="*/ 1735 w 1735"/>
                <a:gd name="T15" fmla="*/ 220 h 413"/>
                <a:gd name="T16" fmla="*/ 1735 w 1735"/>
                <a:gd name="T17" fmla="*/ 413 h 413"/>
                <a:gd name="T18" fmla="*/ 943 w 1735"/>
                <a:gd name="T19" fmla="*/ 413 h 413"/>
                <a:gd name="T20" fmla="*/ 603 w 1735"/>
                <a:gd name="T21" fmla="*/ 413 h 413"/>
                <a:gd name="T22" fmla="*/ 603 w 1735"/>
                <a:gd name="T23" fmla="*/ 413 h 413"/>
                <a:gd name="T24" fmla="*/ 377 w 1735"/>
                <a:gd name="T25" fmla="*/ 413 h 413"/>
                <a:gd name="T26" fmla="*/ 377 w 1735"/>
                <a:gd name="T27" fmla="*/ 220 h 413"/>
                <a:gd name="T28" fmla="*/ 0 w 1735"/>
                <a:gd name="T29" fmla="*/ 0 h 413"/>
                <a:gd name="T30" fmla="*/ 377 w 1735"/>
                <a:gd name="T31" fmla="*/ 137 h 413"/>
                <a:gd name="T32" fmla="*/ 377 w 1735"/>
                <a:gd name="T33" fmla="*/ 82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413">
                  <a:moveTo>
                    <a:pt x="377" y="82"/>
                  </a:moveTo>
                  <a:lnTo>
                    <a:pt x="603" y="82"/>
                  </a:lnTo>
                  <a:lnTo>
                    <a:pt x="603" y="82"/>
                  </a:lnTo>
                  <a:lnTo>
                    <a:pt x="943" y="82"/>
                  </a:lnTo>
                  <a:lnTo>
                    <a:pt x="1735" y="82"/>
                  </a:lnTo>
                  <a:lnTo>
                    <a:pt x="1735" y="137"/>
                  </a:lnTo>
                  <a:lnTo>
                    <a:pt x="1735" y="137"/>
                  </a:lnTo>
                  <a:lnTo>
                    <a:pt x="1735" y="220"/>
                  </a:lnTo>
                  <a:lnTo>
                    <a:pt x="1735" y="413"/>
                  </a:lnTo>
                  <a:lnTo>
                    <a:pt x="943" y="413"/>
                  </a:lnTo>
                  <a:lnTo>
                    <a:pt x="603" y="413"/>
                  </a:lnTo>
                  <a:lnTo>
                    <a:pt x="603" y="413"/>
                  </a:lnTo>
                  <a:lnTo>
                    <a:pt x="377" y="413"/>
                  </a:lnTo>
                  <a:lnTo>
                    <a:pt x="377" y="220"/>
                  </a:lnTo>
                  <a:lnTo>
                    <a:pt x="0" y="0"/>
                  </a:lnTo>
                  <a:lnTo>
                    <a:pt x="377" y="137"/>
                  </a:lnTo>
                  <a:lnTo>
                    <a:pt x="3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4402" y="3417"/>
              <a:ext cx="1735" cy="413"/>
            </a:xfrm>
            <a:custGeom>
              <a:avLst/>
              <a:gdLst>
                <a:gd name="T0" fmla="*/ 377 w 1735"/>
                <a:gd name="T1" fmla="*/ 82 h 413"/>
                <a:gd name="T2" fmla="*/ 603 w 1735"/>
                <a:gd name="T3" fmla="*/ 82 h 413"/>
                <a:gd name="T4" fmla="*/ 603 w 1735"/>
                <a:gd name="T5" fmla="*/ 82 h 413"/>
                <a:gd name="T6" fmla="*/ 943 w 1735"/>
                <a:gd name="T7" fmla="*/ 82 h 413"/>
                <a:gd name="T8" fmla="*/ 1735 w 1735"/>
                <a:gd name="T9" fmla="*/ 82 h 413"/>
                <a:gd name="T10" fmla="*/ 1735 w 1735"/>
                <a:gd name="T11" fmla="*/ 137 h 413"/>
                <a:gd name="T12" fmla="*/ 1735 w 1735"/>
                <a:gd name="T13" fmla="*/ 137 h 413"/>
                <a:gd name="T14" fmla="*/ 1735 w 1735"/>
                <a:gd name="T15" fmla="*/ 220 h 413"/>
                <a:gd name="T16" fmla="*/ 1735 w 1735"/>
                <a:gd name="T17" fmla="*/ 413 h 413"/>
                <a:gd name="T18" fmla="*/ 943 w 1735"/>
                <a:gd name="T19" fmla="*/ 413 h 413"/>
                <a:gd name="T20" fmla="*/ 603 w 1735"/>
                <a:gd name="T21" fmla="*/ 413 h 413"/>
                <a:gd name="T22" fmla="*/ 603 w 1735"/>
                <a:gd name="T23" fmla="*/ 413 h 413"/>
                <a:gd name="T24" fmla="*/ 377 w 1735"/>
                <a:gd name="T25" fmla="*/ 413 h 413"/>
                <a:gd name="T26" fmla="*/ 377 w 1735"/>
                <a:gd name="T27" fmla="*/ 220 h 413"/>
                <a:gd name="T28" fmla="*/ 0 w 1735"/>
                <a:gd name="T29" fmla="*/ 0 h 413"/>
                <a:gd name="T30" fmla="*/ 377 w 1735"/>
                <a:gd name="T31" fmla="*/ 137 h 413"/>
                <a:gd name="T32" fmla="*/ 377 w 1735"/>
                <a:gd name="T33" fmla="*/ 82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413">
                  <a:moveTo>
                    <a:pt x="377" y="82"/>
                  </a:moveTo>
                  <a:lnTo>
                    <a:pt x="603" y="82"/>
                  </a:lnTo>
                  <a:lnTo>
                    <a:pt x="603" y="82"/>
                  </a:lnTo>
                  <a:lnTo>
                    <a:pt x="943" y="82"/>
                  </a:lnTo>
                  <a:lnTo>
                    <a:pt x="1735" y="82"/>
                  </a:lnTo>
                  <a:lnTo>
                    <a:pt x="1735" y="137"/>
                  </a:lnTo>
                  <a:lnTo>
                    <a:pt x="1735" y="137"/>
                  </a:lnTo>
                  <a:lnTo>
                    <a:pt x="1735" y="220"/>
                  </a:lnTo>
                  <a:lnTo>
                    <a:pt x="1735" y="413"/>
                  </a:lnTo>
                  <a:lnTo>
                    <a:pt x="943" y="413"/>
                  </a:lnTo>
                  <a:lnTo>
                    <a:pt x="603" y="413"/>
                  </a:lnTo>
                  <a:lnTo>
                    <a:pt x="603" y="413"/>
                  </a:lnTo>
                  <a:lnTo>
                    <a:pt x="377" y="413"/>
                  </a:lnTo>
                  <a:lnTo>
                    <a:pt x="377" y="220"/>
                  </a:lnTo>
                  <a:lnTo>
                    <a:pt x="0" y="0"/>
                  </a:lnTo>
                  <a:lnTo>
                    <a:pt x="377" y="137"/>
                  </a:lnTo>
                  <a:lnTo>
                    <a:pt x="377" y="82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830" y="3514"/>
              <a:ext cx="1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I 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902" y="3514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979" y="3514"/>
              <a:ext cx="10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ACCOMMODATION AND FOOD SERVICE ACTIVITIES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800" y="3704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15%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2236" y="3401"/>
              <a:ext cx="1183" cy="507"/>
            </a:xfrm>
            <a:custGeom>
              <a:avLst/>
              <a:gdLst>
                <a:gd name="T0" fmla="*/ 0 w 1183"/>
                <a:gd name="T1" fmla="*/ 120 h 652"/>
                <a:gd name="T2" fmla="*/ 690 w 1183"/>
                <a:gd name="T3" fmla="*/ 120 h 652"/>
                <a:gd name="T4" fmla="*/ 892 w 1183"/>
                <a:gd name="T5" fmla="*/ 0 h 652"/>
                <a:gd name="T6" fmla="*/ 986 w 1183"/>
                <a:gd name="T7" fmla="*/ 120 h 652"/>
                <a:gd name="T8" fmla="*/ 1183 w 1183"/>
                <a:gd name="T9" fmla="*/ 120 h 652"/>
                <a:gd name="T10" fmla="*/ 1183 w 1183"/>
                <a:gd name="T11" fmla="*/ 209 h 652"/>
                <a:gd name="T12" fmla="*/ 1183 w 1183"/>
                <a:gd name="T13" fmla="*/ 209 h 652"/>
                <a:gd name="T14" fmla="*/ 1183 w 1183"/>
                <a:gd name="T15" fmla="*/ 342 h 652"/>
                <a:gd name="T16" fmla="*/ 1183 w 1183"/>
                <a:gd name="T17" fmla="*/ 652 h 652"/>
                <a:gd name="T18" fmla="*/ 986 w 1183"/>
                <a:gd name="T19" fmla="*/ 652 h 652"/>
                <a:gd name="T20" fmla="*/ 690 w 1183"/>
                <a:gd name="T21" fmla="*/ 652 h 652"/>
                <a:gd name="T22" fmla="*/ 690 w 1183"/>
                <a:gd name="T23" fmla="*/ 652 h 652"/>
                <a:gd name="T24" fmla="*/ 0 w 1183"/>
                <a:gd name="T25" fmla="*/ 652 h 652"/>
                <a:gd name="T26" fmla="*/ 0 w 1183"/>
                <a:gd name="T27" fmla="*/ 342 h 652"/>
                <a:gd name="T28" fmla="*/ 0 w 1183"/>
                <a:gd name="T29" fmla="*/ 209 h 652"/>
                <a:gd name="T30" fmla="*/ 0 w 1183"/>
                <a:gd name="T31" fmla="*/ 209 h 652"/>
                <a:gd name="T32" fmla="*/ 0 w 1183"/>
                <a:gd name="T33" fmla="*/ 12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3" h="652">
                  <a:moveTo>
                    <a:pt x="0" y="120"/>
                  </a:moveTo>
                  <a:lnTo>
                    <a:pt x="690" y="120"/>
                  </a:lnTo>
                  <a:lnTo>
                    <a:pt x="892" y="0"/>
                  </a:lnTo>
                  <a:lnTo>
                    <a:pt x="986" y="120"/>
                  </a:lnTo>
                  <a:lnTo>
                    <a:pt x="1183" y="120"/>
                  </a:lnTo>
                  <a:lnTo>
                    <a:pt x="1183" y="209"/>
                  </a:lnTo>
                  <a:lnTo>
                    <a:pt x="1183" y="209"/>
                  </a:lnTo>
                  <a:lnTo>
                    <a:pt x="1183" y="342"/>
                  </a:lnTo>
                  <a:lnTo>
                    <a:pt x="1183" y="652"/>
                  </a:lnTo>
                  <a:lnTo>
                    <a:pt x="986" y="652"/>
                  </a:lnTo>
                  <a:lnTo>
                    <a:pt x="690" y="652"/>
                  </a:lnTo>
                  <a:lnTo>
                    <a:pt x="690" y="652"/>
                  </a:lnTo>
                  <a:lnTo>
                    <a:pt x="0" y="652"/>
                  </a:lnTo>
                  <a:lnTo>
                    <a:pt x="0" y="342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236" y="3401"/>
              <a:ext cx="1183" cy="568"/>
            </a:xfrm>
            <a:custGeom>
              <a:avLst/>
              <a:gdLst>
                <a:gd name="T0" fmla="*/ 0 w 1183"/>
                <a:gd name="T1" fmla="*/ 120 h 652"/>
                <a:gd name="T2" fmla="*/ 690 w 1183"/>
                <a:gd name="T3" fmla="*/ 120 h 652"/>
                <a:gd name="T4" fmla="*/ 892 w 1183"/>
                <a:gd name="T5" fmla="*/ 0 h 652"/>
                <a:gd name="T6" fmla="*/ 986 w 1183"/>
                <a:gd name="T7" fmla="*/ 120 h 652"/>
                <a:gd name="T8" fmla="*/ 1183 w 1183"/>
                <a:gd name="T9" fmla="*/ 120 h 652"/>
                <a:gd name="T10" fmla="*/ 1183 w 1183"/>
                <a:gd name="T11" fmla="*/ 209 h 652"/>
                <a:gd name="T12" fmla="*/ 1183 w 1183"/>
                <a:gd name="T13" fmla="*/ 209 h 652"/>
                <a:gd name="T14" fmla="*/ 1183 w 1183"/>
                <a:gd name="T15" fmla="*/ 342 h 652"/>
                <a:gd name="T16" fmla="*/ 1183 w 1183"/>
                <a:gd name="T17" fmla="*/ 652 h 652"/>
                <a:gd name="T18" fmla="*/ 986 w 1183"/>
                <a:gd name="T19" fmla="*/ 652 h 652"/>
                <a:gd name="T20" fmla="*/ 690 w 1183"/>
                <a:gd name="T21" fmla="*/ 652 h 652"/>
                <a:gd name="T22" fmla="*/ 690 w 1183"/>
                <a:gd name="T23" fmla="*/ 652 h 652"/>
                <a:gd name="T24" fmla="*/ 0 w 1183"/>
                <a:gd name="T25" fmla="*/ 652 h 652"/>
                <a:gd name="T26" fmla="*/ 0 w 1183"/>
                <a:gd name="T27" fmla="*/ 342 h 652"/>
                <a:gd name="T28" fmla="*/ 0 w 1183"/>
                <a:gd name="T29" fmla="*/ 209 h 652"/>
                <a:gd name="T30" fmla="*/ 0 w 1183"/>
                <a:gd name="T31" fmla="*/ 209 h 652"/>
                <a:gd name="T32" fmla="*/ 0 w 1183"/>
                <a:gd name="T33" fmla="*/ 12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3" h="652">
                  <a:moveTo>
                    <a:pt x="0" y="120"/>
                  </a:moveTo>
                  <a:lnTo>
                    <a:pt x="690" y="120"/>
                  </a:lnTo>
                  <a:lnTo>
                    <a:pt x="892" y="0"/>
                  </a:lnTo>
                  <a:lnTo>
                    <a:pt x="986" y="120"/>
                  </a:lnTo>
                  <a:lnTo>
                    <a:pt x="1183" y="120"/>
                  </a:lnTo>
                  <a:lnTo>
                    <a:pt x="1183" y="209"/>
                  </a:lnTo>
                  <a:lnTo>
                    <a:pt x="1183" y="209"/>
                  </a:lnTo>
                  <a:lnTo>
                    <a:pt x="1183" y="342"/>
                  </a:lnTo>
                  <a:lnTo>
                    <a:pt x="1183" y="652"/>
                  </a:lnTo>
                  <a:lnTo>
                    <a:pt x="986" y="652"/>
                  </a:lnTo>
                  <a:lnTo>
                    <a:pt x="690" y="652"/>
                  </a:lnTo>
                  <a:lnTo>
                    <a:pt x="690" y="652"/>
                  </a:lnTo>
                  <a:lnTo>
                    <a:pt x="0" y="652"/>
                  </a:lnTo>
                  <a:lnTo>
                    <a:pt x="0" y="342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0" y="12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2272" y="353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M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2392" y="3549"/>
              <a:ext cx="13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456" y="3536"/>
              <a:ext cx="98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PROFESSIONAL, SCIENTIFIC AND TECHNICAL ACTIVITIES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+mn-lt"/>
                </a:rPr>
                <a:t>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2253" y="3848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13%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734" y="2981"/>
              <a:ext cx="1699" cy="872"/>
            </a:xfrm>
            <a:custGeom>
              <a:avLst/>
              <a:gdLst>
                <a:gd name="T0" fmla="*/ 0 w 1699"/>
                <a:gd name="T1" fmla="*/ 542 h 872"/>
                <a:gd name="T2" fmla="*/ 789 w 1699"/>
                <a:gd name="T3" fmla="*/ 542 h 872"/>
                <a:gd name="T4" fmla="*/ 1699 w 1699"/>
                <a:gd name="T5" fmla="*/ 0 h 872"/>
                <a:gd name="T6" fmla="*/ 1127 w 1699"/>
                <a:gd name="T7" fmla="*/ 542 h 872"/>
                <a:gd name="T8" fmla="*/ 1353 w 1699"/>
                <a:gd name="T9" fmla="*/ 542 h 872"/>
                <a:gd name="T10" fmla="*/ 1353 w 1699"/>
                <a:gd name="T11" fmla="*/ 597 h 872"/>
                <a:gd name="T12" fmla="*/ 1353 w 1699"/>
                <a:gd name="T13" fmla="*/ 597 h 872"/>
                <a:gd name="T14" fmla="*/ 1353 w 1699"/>
                <a:gd name="T15" fmla="*/ 679 h 872"/>
                <a:gd name="T16" fmla="*/ 1353 w 1699"/>
                <a:gd name="T17" fmla="*/ 872 h 872"/>
                <a:gd name="T18" fmla="*/ 1127 w 1699"/>
                <a:gd name="T19" fmla="*/ 872 h 872"/>
                <a:gd name="T20" fmla="*/ 789 w 1699"/>
                <a:gd name="T21" fmla="*/ 872 h 872"/>
                <a:gd name="T22" fmla="*/ 789 w 1699"/>
                <a:gd name="T23" fmla="*/ 872 h 872"/>
                <a:gd name="T24" fmla="*/ 0 w 1699"/>
                <a:gd name="T25" fmla="*/ 872 h 872"/>
                <a:gd name="T26" fmla="*/ 0 w 1699"/>
                <a:gd name="T27" fmla="*/ 679 h 872"/>
                <a:gd name="T28" fmla="*/ 0 w 1699"/>
                <a:gd name="T29" fmla="*/ 597 h 872"/>
                <a:gd name="T30" fmla="*/ 0 w 1699"/>
                <a:gd name="T31" fmla="*/ 597 h 872"/>
                <a:gd name="T32" fmla="*/ 0 w 1699"/>
                <a:gd name="T33" fmla="*/ 54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9" h="872">
                  <a:moveTo>
                    <a:pt x="0" y="542"/>
                  </a:moveTo>
                  <a:lnTo>
                    <a:pt x="789" y="542"/>
                  </a:lnTo>
                  <a:lnTo>
                    <a:pt x="1699" y="0"/>
                  </a:lnTo>
                  <a:lnTo>
                    <a:pt x="1127" y="542"/>
                  </a:lnTo>
                  <a:lnTo>
                    <a:pt x="1353" y="542"/>
                  </a:lnTo>
                  <a:lnTo>
                    <a:pt x="1353" y="597"/>
                  </a:lnTo>
                  <a:lnTo>
                    <a:pt x="1353" y="597"/>
                  </a:lnTo>
                  <a:lnTo>
                    <a:pt x="1353" y="679"/>
                  </a:lnTo>
                  <a:lnTo>
                    <a:pt x="1353" y="872"/>
                  </a:lnTo>
                  <a:lnTo>
                    <a:pt x="1127" y="872"/>
                  </a:lnTo>
                  <a:lnTo>
                    <a:pt x="789" y="872"/>
                  </a:lnTo>
                  <a:lnTo>
                    <a:pt x="789" y="872"/>
                  </a:lnTo>
                  <a:lnTo>
                    <a:pt x="0" y="872"/>
                  </a:lnTo>
                  <a:lnTo>
                    <a:pt x="0" y="679"/>
                  </a:lnTo>
                  <a:lnTo>
                    <a:pt x="0" y="597"/>
                  </a:lnTo>
                  <a:lnTo>
                    <a:pt x="0" y="597"/>
                  </a:lnTo>
                  <a:lnTo>
                    <a:pt x="0" y="5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734" y="2981"/>
              <a:ext cx="1699" cy="872"/>
            </a:xfrm>
            <a:custGeom>
              <a:avLst/>
              <a:gdLst>
                <a:gd name="T0" fmla="*/ 0 w 1699"/>
                <a:gd name="T1" fmla="*/ 542 h 872"/>
                <a:gd name="T2" fmla="*/ 789 w 1699"/>
                <a:gd name="T3" fmla="*/ 542 h 872"/>
                <a:gd name="T4" fmla="*/ 1699 w 1699"/>
                <a:gd name="T5" fmla="*/ 0 h 872"/>
                <a:gd name="T6" fmla="*/ 1127 w 1699"/>
                <a:gd name="T7" fmla="*/ 542 h 872"/>
                <a:gd name="T8" fmla="*/ 1353 w 1699"/>
                <a:gd name="T9" fmla="*/ 542 h 872"/>
                <a:gd name="T10" fmla="*/ 1353 w 1699"/>
                <a:gd name="T11" fmla="*/ 597 h 872"/>
                <a:gd name="T12" fmla="*/ 1353 w 1699"/>
                <a:gd name="T13" fmla="*/ 597 h 872"/>
                <a:gd name="T14" fmla="*/ 1353 w 1699"/>
                <a:gd name="T15" fmla="*/ 679 h 872"/>
                <a:gd name="T16" fmla="*/ 1353 w 1699"/>
                <a:gd name="T17" fmla="*/ 872 h 872"/>
                <a:gd name="T18" fmla="*/ 1127 w 1699"/>
                <a:gd name="T19" fmla="*/ 872 h 872"/>
                <a:gd name="T20" fmla="*/ 789 w 1699"/>
                <a:gd name="T21" fmla="*/ 872 h 872"/>
                <a:gd name="T22" fmla="*/ 789 w 1699"/>
                <a:gd name="T23" fmla="*/ 872 h 872"/>
                <a:gd name="T24" fmla="*/ 0 w 1699"/>
                <a:gd name="T25" fmla="*/ 872 h 872"/>
                <a:gd name="T26" fmla="*/ 0 w 1699"/>
                <a:gd name="T27" fmla="*/ 679 h 872"/>
                <a:gd name="T28" fmla="*/ 0 w 1699"/>
                <a:gd name="T29" fmla="*/ 597 h 872"/>
                <a:gd name="T30" fmla="*/ 0 w 1699"/>
                <a:gd name="T31" fmla="*/ 597 h 872"/>
                <a:gd name="T32" fmla="*/ 0 w 1699"/>
                <a:gd name="T33" fmla="*/ 54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9" h="872">
                  <a:moveTo>
                    <a:pt x="0" y="542"/>
                  </a:moveTo>
                  <a:lnTo>
                    <a:pt x="789" y="542"/>
                  </a:lnTo>
                  <a:lnTo>
                    <a:pt x="1699" y="0"/>
                  </a:lnTo>
                  <a:lnTo>
                    <a:pt x="1127" y="542"/>
                  </a:lnTo>
                  <a:lnTo>
                    <a:pt x="1353" y="542"/>
                  </a:lnTo>
                  <a:lnTo>
                    <a:pt x="1353" y="597"/>
                  </a:lnTo>
                  <a:lnTo>
                    <a:pt x="1353" y="597"/>
                  </a:lnTo>
                  <a:lnTo>
                    <a:pt x="1353" y="679"/>
                  </a:lnTo>
                  <a:lnTo>
                    <a:pt x="1353" y="872"/>
                  </a:lnTo>
                  <a:lnTo>
                    <a:pt x="1127" y="872"/>
                  </a:lnTo>
                  <a:lnTo>
                    <a:pt x="789" y="872"/>
                  </a:lnTo>
                  <a:lnTo>
                    <a:pt x="789" y="872"/>
                  </a:lnTo>
                  <a:lnTo>
                    <a:pt x="0" y="872"/>
                  </a:lnTo>
                  <a:lnTo>
                    <a:pt x="0" y="679"/>
                  </a:lnTo>
                  <a:lnTo>
                    <a:pt x="0" y="597"/>
                  </a:lnTo>
                  <a:lnTo>
                    <a:pt x="0" y="597"/>
                  </a:lnTo>
                  <a:lnTo>
                    <a:pt x="0" y="542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786" y="353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Q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919" y="3536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985" y="3537"/>
              <a:ext cx="10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HUMAN HEALTH AND SOCIAL WORK ACTIVITIES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776" y="3720"/>
              <a:ext cx="12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9%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683" y="2779"/>
              <a:ext cx="1188" cy="544"/>
            </a:xfrm>
            <a:custGeom>
              <a:avLst/>
              <a:gdLst>
                <a:gd name="T0" fmla="*/ 0 w 1635"/>
                <a:gd name="T1" fmla="*/ 214 h 544"/>
                <a:gd name="T2" fmla="*/ 732 w 1635"/>
                <a:gd name="T3" fmla="*/ 214 h 544"/>
                <a:gd name="T4" fmla="*/ 1635 w 1635"/>
                <a:gd name="T5" fmla="*/ 0 h 544"/>
                <a:gd name="T6" fmla="*/ 1046 w 1635"/>
                <a:gd name="T7" fmla="*/ 214 h 544"/>
                <a:gd name="T8" fmla="*/ 1255 w 1635"/>
                <a:gd name="T9" fmla="*/ 214 h 544"/>
                <a:gd name="T10" fmla="*/ 1255 w 1635"/>
                <a:gd name="T11" fmla="*/ 269 h 544"/>
                <a:gd name="T12" fmla="*/ 1255 w 1635"/>
                <a:gd name="T13" fmla="*/ 269 h 544"/>
                <a:gd name="T14" fmla="*/ 1255 w 1635"/>
                <a:gd name="T15" fmla="*/ 352 h 544"/>
                <a:gd name="T16" fmla="*/ 1255 w 1635"/>
                <a:gd name="T17" fmla="*/ 544 h 544"/>
                <a:gd name="T18" fmla="*/ 1046 w 1635"/>
                <a:gd name="T19" fmla="*/ 544 h 544"/>
                <a:gd name="T20" fmla="*/ 732 w 1635"/>
                <a:gd name="T21" fmla="*/ 544 h 544"/>
                <a:gd name="T22" fmla="*/ 732 w 1635"/>
                <a:gd name="T23" fmla="*/ 544 h 544"/>
                <a:gd name="T24" fmla="*/ 0 w 1635"/>
                <a:gd name="T25" fmla="*/ 544 h 544"/>
                <a:gd name="T26" fmla="*/ 0 w 1635"/>
                <a:gd name="T27" fmla="*/ 352 h 544"/>
                <a:gd name="T28" fmla="*/ 0 w 1635"/>
                <a:gd name="T29" fmla="*/ 269 h 544"/>
                <a:gd name="T30" fmla="*/ 0 w 1635"/>
                <a:gd name="T31" fmla="*/ 269 h 544"/>
                <a:gd name="T32" fmla="*/ 0 w 1635"/>
                <a:gd name="T33" fmla="*/ 21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5" h="544">
                  <a:moveTo>
                    <a:pt x="0" y="214"/>
                  </a:moveTo>
                  <a:lnTo>
                    <a:pt x="732" y="214"/>
                  </a:lnTo>
                  <a:lnTo>
                    <a:pt x="1635" y="0"/>
                  </a:lnTo>
                  <a:lnTo>
                    <a:pt x="1046" y="214"/>
                  </a:lnTo>
                  <a:lnTo>
                    <a:pt x="1255" y="214"/>
                  </a:lnTo>
                  <a:lnTo>
                    <a:pt x="1255" y="269"/>
                  </a:lnTo>
                  <a:lnTo>
                    <a:pt x="1255" y="269"/>
                  </a:lnTo>
                  <a:lnTo>
                    <a:pt x="1255" y="352"/>
                  </a:lnTo>
                  <a:lnTo>
                    <a:pt x="1255" y="544"/>
                  </a:lnTo>
                  <a:lnTo>
                    <a:pt x="1046" y="544"/>
                  </a:lnTo>
                  <a:lnTo>
                    <a:pt x="732" y="544"/>
                  </a:lnTo>
                  <a:lnTo>
                    <a:pt x="732" y="544"/>
                  </a:lnTo>
                  <a:lnTo>
                    <a:pt x="0" y="544"/>
                  </a:lnTo>
                  <a:lnTo>
                    <a:pt x="0" y="352"/>
                  </a:lnTo>
                  <a:lnTo>
                    <a:pt x="0" y="269"/>
                  </a:lnTo>
                  <a:lnTo>
                    <a:pt x="0" y="269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690" y="2671"/>
              <a:ext cx="1621" cy="437"/>
            </a:xfrm>
            <a:custGeom>
              <a:avLst/>
              <a:gdLst>
                <a:gd name="T0" fmla="*/ 0 w 1635"/>
                <a:gd name="T1" fmla="*/ 214 h 544"/>
                <a:gd name="T2" fmla="*/ 732 w 1635"/>
                <a:gd name="T3" fmla="*/ 214 h 544"/>
                <a:gd name="T4" fmla="*/ 1635 w 1635"/>
                <a:gd name="T5" fmla="*/ 0 h 544"/>
                <a:gd name="T6" fmla="*/ 1046 w 1635"/>
                <a:gd name="T7" fmla="*/ 214 h 544"/>
                <a:gd name="T8" fmla="*/ 1255 w 1635"/>
                <a:gd name="T9" fmla="*/ 214 h 544"/>
                <a:gd name="T10" fmla="*/ 1255 w 1635"/>
                <a:gd name="T11" fmla="*/ 269 h 544"/>
                <a:gd name="T12" fmla="*/ 1255 w 1635"/>
                <a:gd name="T13" fmla="*/ 269 h 544"/>
                <a:gd name="T14" fmla="*/ 1255 w 1635"/>
                <a:gd name="T15" fmla="*/ 352 h 544"/>
                <a:gd name="T16" fmla="*/ 1255 w 1635"/>
                <a:gd name="T17" fmla="*/ 544 h 544"/>
                <a:gd name="T18" fmla="*/ 1046 w 1635"/>
                <a:gd name="T19" fmla="*/ 544 h 544"/>
                <a:gd name="T20" fmla="*/ 732 w 1635"/>
                <a:gd name="T21" fmla="*/ 544 h 544"/>
                <a:gd name="T22" fmla="*/ 732 w 1635"/>
                <a:gd name="T23" fmla="*/ 544 h 544"/>
                <a:gd name="T24" fmla="*/ 0 w 1635"/>
                <a:gd name="T25" fmla="*/ 544 h 544"/>
                <a:gd name="T26" fmla="*/ 0 w 1635"/>
                <a:gd name="T27" fmla="*/ 352 h 544"/>
                <a:gd name="T28" fmla="*/ 0 w 1635"/>
                <a:gd name="T29" fmla="*/ 269 h 544"/>
                <a:gd name="T30" fmla="*/ 0 w 1635"/>
                <a:gd name="T31" fmla="*/ 269 h 544"/>
                <a:gd name="T32" fmla="*/ 0 w 1635"/>
                <a:gd name="T33" fmla="*/ 21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5" h="544">
                  <a:moveTo>
                    <a:pt x="0" y="214"/>
                  </a:moveTo>
                  <a:lnTo>
                    <a:pt x="732" y="214"/>
                  </a:lnTo>
                  <a:lnTo>
                    <a:pt x="1635" y="0"/>
                  </a:lnTo>
                  <a:lnTo>
                    <a:pt x="1046" y="214"/>
                  </a:lnTo>
                  <a:lnTo>
                    <a:pt x="1255" y="214"/>
                  </a:lnTo>
                  <a:lnTo>
                    <a:pt x="1255" y="269"/>
                  </a:lnTo>
                  <a:lnTo>
                    <a:pt x="1255" y="269"/>
                  </a:lnTo>
                  <a:lnTo>
                    <a:pt x="1255" y="352"/>
                  </a:lnTo>
                  <a:lnTo>
                    <a:pt x="1255" y="544"/>
                  </a:lnTo>
                  <a:lnTo>
                    <a:pt x="1046" y="544"/>
                  </a:lnTo>
                  <a:lnTo>
                    <a:pt x="732" y="544"/>
                  </a:lnTo>
                  <a:lnTo>
                    <a:pt x="732" y="544"/>
                  </a:lnTo>
                  <a:lnTo>
                    <a:pt x="0" y="544"/>
                  </a:lnTo>
                  <a:lnTo>
                    <a:pt x="0" y="352"/>
                  </a:lnTo>
                  <a:lnTo>
                    <a:pt x="0" y="269"/>
                  </a:lnTo>
                  <a:lnTo>
                    <a:pt x="0" y="269"/>
                  </a:lnTo>
                  <a:lnTo>
                    <a:pt x="0" y="214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742" y="2865"/>
              <a:ext cx="7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C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825" y="2865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874" y="2874"/>
              <a:ext cx="7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 smtClean="0">
                  <a:latin typeface="+mn-lt"/>
                </a:rPr>
                <a:t>MANUFACTURING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+mn-lt"/>
                </a:rPr>
                <a:t>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749" y="2982"/>
              <a:ext cx="12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650" y="2347"/>
              <a:ext cx="1736" cy="331"/>
            </a:xfrm>
            <a:custGeom>
              <a:avLst/>
              <a:gdLst>
                <a:gd name="T0" fmla="*/ 0 w 1736"/>
                <a:gd name="T1" fmla="*/ 0 h 331"/>
                <a:gd name="T2" fmla="*/ 784 w 1736"/>
                <a:gd name="T3" fmla="*/ 0 h 331"/>
                <a:gd name="T4" fmla="*/ 784 w 1736"/>
                <a:gd name="T5" fmla="*/ 0 h 331"/>
                <a:gd name="T6" fmla="*/ 1120 w 1736"/>
                <a:gd name="T7" fmla="*/ 0 h 331"/>
                <a:gd name="T8" fmla="*/ 1344 w 1736"/>
                <a:gd name="T9" fmla="*/ 0 h 331"/>
                <a:gd name="T10" fmla="*/ 1344 w 1736"/>
                <a:gd name="T11" fmla="*/ 55 h 331"/>
                <a:gd name="T12" fmla="*/ 1736 w 1736"/>
                <a:gd name="T13" fmla="*/ 59 h 331"/>
                <a:gd name="T14" fmla="*/ 1344 w 1736"/>
                <a:gd name="T15" fmla="*/ 138 h 331"/>
                <a:gd name="T16" fmla="*/ 1344 w 1736"/>
                <a:gd name="T17" fmla="*/ 331 h 331"/>
                <a:gd name="T18" fmla="*/ 1120 w 1736"/>
                <a:gd name="T19" fmla="*/ 331 h 331"/>
                <a:gd name="T20" fmla="*/ 784 w 1736"/>
                <a:gd name="T21" fmla="*/ 331 h 331"/>
                <a:gd name="T22" fmla="*/ 784 w 1736"/>
                <a:gd name="T23" fmla="*/ 331 h 331"/>
                <a:gd name="T24" fmla="*/ 0 w 1736"/>
                <a:gd name="T25" fmla="*/ 331 h 331"/>
                <a:gd name="T26" fmla="*/ 0 w 1736"/>
                <a:gd name="T27" fmla="*/ 138 h 331"/>
                <a:gd name="T28" fmla="*/ 0 w 1736"/>
                <a:gd name="T29" fmla="*/ 55 h 331"/>
                <a:gd name="T30" fmla="*/ 0 w 1736"/>
                <a:gd name="T31" fmla="*/ 55 h 331"/>
                <a:gd name="T32" fmla="*/ 0 w 1736"/>
                <a:gd name="T3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6" h="331">
                  <a:moveTo>
                    <a:pt x="0" y="0"/>
                  </a:moveTo>
                  <a:lnTo>
                    <a:pt x="784" y="0"/>
                  </a:lnTo>
                  <a:lnTo>
                    <a:pt x="784" y="0"/>
                  </a:lnTo>
                  <a:lnTo>
                    <a:pt x="1120" y="0"/>
                  </a:lnTo>
                  <a:lnTo>
                    <a:pt x="1344" y="0"/>
                  </a:lnTo>
                  <a:lnTo>
                    <a:pt x="1344" y="55"/>
                  </a:lnTo>
                  <a:lnTo>
                    <a:pt x="1736" y="59"/>
                  </a:lnTo>
                  <a:lnTo>
                    <a:pt x="1344" y="138"/>
                  </a:lnTo>
                  <a:lnTo>
                    <a:pt x="1344" y="331"/>
                  </a:lnTo>
                  <a:lnTo>
                    <a:pt x="1120" y="331"/>
                  </a:lnTo>
                  <a:lnTo>
                    <a:pt x="784" y="331"/>
                  </a:lnTo>
                  <a:lnTo>
                    <a:pt x="784" y="331"/>
                  </a:lnTo>
                  <a:lnTo>
                    <a:pt x="0" y="331"/>
                  </a:lnTo>
                  <a:lnTo>
                    <a:pt x="0" y="13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650" y="2347"/>
              <a:ext cx="1736" cy="331"/>
            </a:xfrm>
            <a:custGeom>
              <a:avLst/>
              <a:gdLst>
                <a:gd name="T0" fmla="*/ 0 w 1736"/>
                <a:gd name="T1" fmla="*/ 0 h 331"/>
                <a:gd name="T2" fmla="*/ 784 w 1736"/>
                <a:gd name="T3" fmla="*/ 0 h 331"/>
                <a:gd name="T4" fmla="*/ 784 w 1736"/>
                <a:gd name="T5" fmla="*/ 0 h 331"/>
                <a:gd name="T6" fmla="*/ 1120 w 1736"/>
                <a:gd name="T7" fmla="*/ 0 h 331"/>
                <a:gd name="T8" fmla="*/ 1344 w 1736"/>
                <a:gd name="T9" fmla="*/ 0 h 331"/>
                <a:gd name="T10" fmla="*/ 1344 w 1736"/>
                <a:gd name="T11" fmla="*/ 55 h 331"/>
                <a:gd name="T12" fmla="*/ 1736 w 1736"/>
                <a:gd name="T13" fmla="*/ 59 h 331"/>
                <a:gd name="T14" fmla="*/ 1344 w 1736"/>
                <a:gd name="T15" fmla="*/ 138 h 331"/>
                <a:gd name="T16" fmla="*/ 1344 w 1736"/>
                <a:gd name="T17" fmla="*/ 331 h 331"/>
                <a:gd name="T18" fmla="*/ 1120 w 1736"/>
                <a:gd name="T19" fmla="*/ 331 h 331"/>
                <a:gd name="T20" fmla="*/ 784 w 1736"/>
                <a:gd name="T21" fmla="*/ 331 h 331"/>
                <a:gd name="T22" fmla="*/ 784 w 1736"/>
                <a:gd name="T23" fmla="*/ 331 h 331"/>
                <a:gd name="T24" fmla="*/ 0 w 1736"/>
                <a:gd name="T25" fmla="*/ 331 h 331"/>
                <a:gd name="T26" fmla="*/ 0 w 1736"/>
                <a:gd name="T27" fmla="*/ 138 h 331"/>
                <a:gd name="T28" fmla="*/ 0 w 1736"/>
                <a:gd name="T29" fmla="*/ 55 h 331"/>
                <a:gd name="T30" fmla="*/ 0 w 1736"/>
                <a:gd name="T31" fmla="*/ 55 h 331"/>
                <a:gd name="T32" fmla="*/ 0 w 1736"/>
                <a:gd name="T3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6" h="331">
                  <a:moveTo>
                    <a:pt x="0" y="0"/>
                  </a:moveTo>
                  <a:lnTo>
                    <a:pt x="784" y="0"/>
                  </a:lnTo>
                  <a:lnTo>
                    <a:pt x="784" y="0"/>
                  </a:lnTo>
                  <a:lnTo>
                    <a:pt x="1120" y="0"/>
                  </a:lnTo>
                  <a:lnTo>
                    <a:pt x="1344" y="0"/>
                  </a:lnTo>
                  <a:lnTo>
                    <a:pt x="1344" y="55"/>
                  </a:lnTo>
                  <a:lnTo>
                    <a:pt x="1736" y="59"/>
                  </a:lnTo>
                  <a:lnTo>
                    <a:pt x="1344" y="138"/>
                  </a:lnTo>
                  <a:lnTo>
                    <a:pt x="1344" y="331"/>
                  </a:lnTo>
                  <a:lnTo>
                    <a:pt x="1120" y="331"/>
                  </a:lnTo>
                  <a:lnTo>
                    <a:pt x="784" y="331"/>
                  </a:lnTo>
                  <a:lnTo>
                    <a:pt x="784" y="331"/>
                  </a:lnTo>
                  <a:lnTo>
                    <a:pt x="0" y="331"/>
                  </a:lnTo>
                  <a:lnTo>
                    <a:pt x="0" y="138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702" y="2362"/>
              <a:ext cx="5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J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783" y="2362"/>
              <a:ext cx="13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887" y="2375"/>
              <a:ext cx="10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INFORMATION AND COMMUNICATION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79" y="2552"/>
              <a:ext cx="12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621" y="1697"/>
              <a:ext cx="1906" cy="498"/>
            </a:xfrm>
            <a:custGeom>
              <a:avLst/>
              <a:gdLst>
                <a:gd name="T0" fmla="*/ 0 w 1906"/>
                <a:gd name="T1" fmla="*/ 0 h 498"/>
                <a:gd name="T2" fmla="*/ 626 w 1906"/>
                <a:gd name="T3" fmla="*/ 0 h 498"/>
                <a:gd name="T4" fmla="*/ 626 w 1906"/>
                <a:gd name="T5" fmla="*/ 0 h 498"/>
                <a:gd name="T6" fmla="*/ 894 w 1906"/>
                <a:gd name="T7" fmla="*/ 0 h 498"/>
                <a:gd name="T8" fmla="*/ 1073 w 1906"/>
                <a:gd name="T9" fmla="*/ 0 h 498"/>
                <a:gd name="T10" fmla="*/ 1073 w 1906"/>
                <a:gd name="T11" fmla="*/ 252 h 498"/>
                <a:gd name="T12" fmla="*/ 1906 w 1906"/>
                <a:gd name="T13" fmla="*/ 498 h 498"/>
                <a:gd name="T14" fmla="*/ 1073 w 1906"/>
                <a:gd name="T15" fmla="*/ 359 h 498"/>
                <a:gd name="T16" fmla="*/ 1073 w 1906"/>
                <a:gd name="T17" fmla="*/ 431 h 498"/>
                <a:gd name="T18" fmla="*/ 894 w 1906"/>
                <a:gd name="T19" fmla="*/ 431 h 498"/>
                <a:gd name="T20" fmla="*/ 626 w 1906"/>
                <a:gd name="T21" fmla="*/ 431 h 498"/>
                <a:gd name="T22" fmla="*/ 626 w 1906"/>
                <a:gd name="T23" fmla="*/ 431 h 498"/>
                <a:gd name="T24" fmla="*/ 0 w 1906"/>
                <a:gd name="T25" fmla="*/ 431 h 498"/>
                <a:gd name="T26" fmla="*/ 0 w 1906"/>
                <a:gd name="T27" fmla="*/ 359 h 498"/>
                <a:gd name="T28" fmla="*/ 0 w 1906"/>
                <a:gd name="T29" fmla="*/ 252 h 498"/>
                <a:gd name="T30" fmla="*/ 0 w 1906"/>
                <a:gd name="T31" fmla="*/ 252 h 498"/>
                <a:gd name="T32" fmla="*/ 0 w 1906"/>
                <a:gd name="T33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06" h="498">
                  <a:moveTo>
                    <a:pt x="0" y="0"/>
                  </a:moveTo>
                  <a:lnTo>
                    <a:pt x="626" y="0"/>
                  </a:lnTo>
                  <a:lnTo>
                    <a:pt x="626" y="0"/>
                  </a:lnTo>
                  <a:lnTo>
                    <a:pt x="894" y="0"/>
                  </a:lnTo>
                  <a:lnTo>
                    <a:pt x="1073" y="0"/>
                  </a:lnTo>
                  <a:lnTo>
                    <a:pt x="1073" y="252"/>
                  </a:lnTo>
                  <a:lnTo>
                    <a:pt x="1906" y="498"/>
                  </a:lnTo>
                  <a:lnTo>
                    <a:pt x="1073" y="359"/>
                  </a:lnTo>
                  <a:lnTo>
                    <a:pt x="1073" y="431"/>
                  </a:lnTo>
                  <a:lnTo>
                    <a:pt x="894" y="431"/>
                  </a:lnTo>
                  <a:lnTo>
                    <a:pt x="626" y="431"/>
                  </a:lnTo>
                  <a:lnTo>
                    <a:pt x="626" y="431"/>
                  </a:lnTo>
                  <a:lnTo>
                    <a:pt x="0" y="431"/>
                  </a:lnTo>
                  <a:lnTo>
                    <a:pt x="0" y="359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658" y="1697"/>
              <a:ext cx="1906" cy="498"/>
            </a:xfrm>
            <a:custGeom>
              <a:avLst/>
              <a:gdLst>
                <a:gd name="T0" fmla="*/ 0 w 1906"/>
                <a:gd name="T1" fmla="*/ 0 h 498"/>
                <a:gd name="T2" fmla="*/ 626 w 1906"/>
                <a:gd name="T3" fmla="*/ 0 h 498"/>
                <a:gd name="T4" fmla="*/ 626 w 1906"/>
                <a:gd name="T5" fmla="*/ 0 h 498"/>
                <a:gd name="T6" fmla="*/ 894 w 1906"/>
                <a:gd name="T7" fmla="*/ 0 h 498"/>
                <a:gd name="T8" fmla="*/ 1073 w 1906"/>
                <a:gd name="T9" fmla="*/ 0 h 498"/>
                <a:gd name="T10" fmla="*/ 1073 w 1906"/>
                <a:gd name="T11" fmla="*/ 252 h 498"/>
                <a:gd name="T12" fmla="*/ 1906 w 1906"/>
                <a:gd name="T13" fmla="*/ 498 h 498"/>
                <a:gd name="T14" fmla="*/ 1073 w 1906"/>
                <a:gd name="T15" fmla="*/ 359 h 498"/>
                <a:gd name="T16" fmla="*/ 1073 w 1906"/>
                <a:gd name="T17" fmla="*/ 431 h 498"/>
                <a:gd name="T18" fmla="*/ 894 w 1906"/>
                <a:gd name="T19" fmla="*/ 431 h 498"/>
                <a:gd name="T20" fmla="*/ 626 w 1906"/>
                <a:gd name="T21" fmla="*/ 431 h 498"/>
                <a:gd name="T22" fmla="*/ 626 w 1906"/>
                <a:gd name="T23" fmla="*/ 431 h 498"/>
                <a:gd name="T24" fmla="*/ 0 w 1906"/>
                <a:gd name="T25" fmla="*/ 431 h 498"/>
                <a:gd name="T26" fmla="*/ 0 w 1906"/>
                <a:gd name="T27" fmla="*/ 359 h 498"/>
                <a:gd name="T28" fmla="*/ 0 w 1906"/>
                <a:gd name="T29" fmla="*/ 252 h 498"/>
                <a:gd name="T30" fmla="*/ 0 w 1906"/>
                <a:gd name="T31" fmla="*/ 252 h 498"/>
                <a:gd name="T32" fmla="*/ 0 w 1906"/>
                <a:gd name="T33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06" h="498">
                  <a:moveTo>
                    <a:pt x="0" y="0"/>
                  </a:moveTo>
                  <a:lnTo>
                    <a:pt x="626" y="0"/>
                  </a:lnTo>
                  <a:lnTo>
                    <a:pt x="626" y="0"/>
                  </a:lnTo>
                  <a:lnTo>
                    <a:pt x="894" y="0"/>
                  </a:lnTo>
                  <a:lnTo>
                    <a:pt x="1073" y="0"/>
                  </a:lnTo>
                  <a:lnTo>
                    <a:pt x="1073" y="252"/>
                  </a:lnTo>
                  <a:lnTo>
                    <a:pt x="1906" y="498"/>
                  </a:lnTo>
                  <a:lnTo>
                    <a:pt x="1073" y="359"/>
                  </a:lnTo>
                  <a:lnTo>
                    <a:pt x="1073" y="431"/>
                  </a:lnTo>
                  <a:lnTo>
                    <a:pt x="894" y="431"/>
                  </a:lnTo>
                  <a:lnTo>
                    <a:pt x="626" y="431"/>
                  </a:lnTo>
                  <a:lnTo>
                    <a:pt x="626" y="431"/>
                  </a:lnTo>
                  <a:lnTo>
                    <a:pt x="0" y="431"/>
                  </a:lnTo>
                  <a:lnTo>
                    <a:pt x="0" y="359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713" y="1711"/>
              <a:ext cx="7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K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96" y="1723"/>
              <a:ext cx="13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891" y="1711"/>
              <a:ext cx="79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FINANCIAL AND INSURANCE ACTIVITIES</a:t>
              </a: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+mn-lt"/>
                </a:rPr>
                <a:t>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683" y="2009"/>
              <a:ext cx="12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4%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2152" y="1465"/>
              <a:ext cx="1288" cy="581"/>
            </a:xfrm>
            <a:custGeom>
              <a:avLst/>
              <a:gdLst>
                <a:gd name="T0" fmla="*/ 0 w 1288"/>
                <a:gd name="T1" fmla="*/ 0 h 581"/>
                <a:gd name="T2" fmla="*/ 215 w 1288"/>
                <a:gd name="T3" fmla="*/ 0 h 581"/>
                <a:gd name="T4" fmla="*/ 215 w 1288"/>
                <a:gd name="T5" fmla="*/ 0 h 581"/>
                <a:gd name="T6" fmla="*/ 537 w 1288"/>
                <a:gd name="T7" fmla="*/ 0 h 581"/>
                <a:gd name="T8" fmla="*/ 1288 w 1288"/>
                <a:gd name="T9" fmla="*/ 0 h 581"/>
                <a:gd name="T10" fmla="*/ 1288 w 1288"/>
                <a:gd name="T11" fmla="*/ 192 h 581"/>
                <a:gd name="T12" fmla="*/ 1288 w 1288"/>
                <a:gd name="T13" fmla="*/ 192 h 581"/>
                <a:gd name="T14" fmla="*/ 1288 w 1288"/>
                <a:gd name="T15" fmla="*/ 275 h 581"/>
                <a:gd name="T16" fmla="*/ 1288 w 1288"/>
                <a:gd name="T17" fmla="*/ 330 h 581"/>
                <a:gd name="T18" fmla="*/ 537 w 1288"/>
                <a:gd name="T19" fmla="*/ 330 h 581"/>
                <a:gd name="T20" fmla="*/ 636 w 1288"/>
                <a:gd name="T21" fmla="*/ 581 h 581"/>
                <a:gd name="T22" fmla="*/ 215 w 1288"/>
                <a:gd name="T23" fmla="*/ 330 h 581"/>
                <a:gd name="T24" fmla="*/ 0 w 1288"/>
                <a:gd name="T25" fmla="*/ 330 h 581"/>
                <a:gd name="T26" fmla="*/ 0 w 1288"/>
                <a:gd name="T27" fmla="*/ 275 h 581"/>
                <a:gd name="T28" fmla="*/ 0 w 1288"/>
                <a:gd name="T29" fmla="*/ 192 h 581"/>
                <a:gd name="T30" fmla="*/ 0 w 1288"/>
                <a:gd name="T31" fmla="*/ 192 h 581"/>
                <a:gd name="T32" fmla="*/ 0 w 1288"/>
                <a:gd name="T33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88" h="581">
                  <a:moveTo>
                    <a:pt x="0" y="0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537" y="0"/>
                  </a:lnTo>
                  <a:lnTo>
                    <a:pt x="1288" y="0"/>
                  </a:lnTo>
                  <a:lnTo>
                    <a:pt x="1288" y="192"/>
                  </a:lnTo>
                  <a:lnTo>
                    <a:pt x="1288" y="192"/>
                  </a:lnTo>
                  <a:lnTo>
                    <a:pt x="1288" y="275"/>
                  </a:lnTo>
                  <a:lnTo>
                    <a:pt x="1288" y="330"/>
                  </a:lnTo>
                  <a:lnTo>
                    <a:pt x="537" y="330"/>
                  </a:lnTo>
                  <a:lnTo>
                    <a:pt x="636" y="581"/>
                  </a:lnTo>
                  <a:lnTo>
                    <a:pt x="215" y="330"/>
                  </a:lnTo>
                  <a:lnTo>
                    <a:pt x="0" y="330"/>
                  </a:lnTo>
                  <a:lnTo>
                    <a:pt x="0" y="275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2152" y="1465"/>
              <a:ext cx="1288" cy="581"/>
            </a:xfrm>
            <a:custGeom>
              <a:avLst/>
              <a:gdLst>
                <a:gd name="T0" fmla="*/ 0 w 1288"/>
                <a:gd name="T1" fmla="*/ 0 h 581"/>
                <a:gd name="T2" fmla="*/ 215 w 1288"/>
                <a:gd name="T3" fmla="*/ 0 h 581"/>
                <a:gd name="T4" fmla="*/ 215 w 1288"/>
                <a:gd name="T5" fmla="*/ 0 h 581"/>
                <a:gd name="T6" fmla="*/ 537 w 1288"/>
                <a:gd name="T7" fmla="*/ 0 h 581"/>
                <a:gd name="T8" fmla="*/ 1288 w 1288"/>
                <a:gd name="T9" fmla="*/ 0 h 581"/>
                <a:gd name="T10" fmla="*/ 1288 w 1288"/>
                <a:gd name="T11" fmla="*/ 192 h 581"/>
                <a:gd name="T12" fmla="*/ 1288 w 1288"/>
                <a:gd name="T13" fmla="*/ 192 h 581"/>
                <a:gd name="T14" fmla="*/ 1288 w 1288"/>
                <a:gd name="T15" fmla="*/ 275 h 581"/>
                <a:gd name="T16" fmla="*/ 1288 w 1288"/>
                <a:gd name="T17" fmla="*/ 330 h 581"/>
                <a:gd name="T18" fmla="*/ 537 w 1288"/>
                <a:gd name="T19" fmla="*/ 330 h 581"/>
                <a:gd name="T20" fmla="*/ 636 w 1288"/>
                <a:gd name="T21" fmla="*/ 581 h 581"/>
                <a:gd name="T22" fmla="*/ 215 w 1288"/>
                <a:gd name="T23" fmla="*/ 330 h 581"/>
                <a:gd name="T24" fmla="*/ 0 w 1288"/>
                <a:gd name="T25" fmla="*/ 330 h 581"/>
                <a:gd name="T26" fmla="*/ 0 w 1288"/>
                <a:gd name="T27" fmla="*/ 275 h 581"/>
                <a:gd name="T28" fmla="*/ 0 w 1288"/>
                <a:gd name="T29" fmla="*/ 192 h 581"/>
                <a:gd name="T30" fmla="*/ 0 w 1288"/>
                <a:gd name="T31" fmla="*/ 192 h 581"/>
                <a:gd name="T32" fmla="*/ 0 w 1288"/>
                <a:gd name="T33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88" h="581">
                  <a:moveTo>
                    <a:pt x="0" y="0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537" y="0"/>
                  </a:lnTo>
                  <a:lnTo>
                    <a:pt x="1288" y="0"/>
                  </a:lnTo>
                  <a:lnTo>
                    <a:pt x="1288" y="192"/>
                  </a:lnTo>
                  <a:lnTo>
                    <a:pt x="1288" y="192"/>
                  </a:lnTo>
                  <a:lnTo>
                    <a:pt x="1288" y="275"/>
                  </a:lnTo>
                  <a:lnTo>
                    <a:pt x="1288" y="330"/>
                  </a:lnTo>
                  <a:lnTo>
                    <a:pt x="537" y="330"/>
                  </a:lnTo>
                  <a:lnTo>
                    <a:pt x="636" y="581"/>
                  </a:lnTo>
                  <a:lnTo>
                    <a:pt x="215" y="330"/>
                  </a:lnTo>
                  <a:lnTo>
                    <a:pt x="0" y="330"/>
                  </a:lnTo>
                  <a:lnTo>
                    <a:pt x="0" y="275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 cap="flat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2203" y="1480"/>
              <a:ext cx="8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H 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2328" y="1480"/>
              <a:ext cx="13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2407" y="1480"/>
              <a:ext cx="9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de-DE" sz="1200" dirty="0">
                  <a:latin typeface="+mn-lt"/>
                </a:rPr>
                <a:t>TRANSPORTATION AND STORAGE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2194" y="1657"/>
              <a:ext cx="12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3%</a:t>
              </a:r>
              <a:endParaRPr kumimoji="0" lang="de-DE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2694" y="1087"/>
              <a:ext cx="218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de-DE" altLang="de-DE" sz="20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Breakdown </a:t>
              </a:r>
              <a:r>
                <a:rPr kumimoji="0" lang="de-DE" altLang="de-DE" sz="200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jobs</a:t>
              </a:r>
              <a:r>
                <a:rPr kumimoji="0" lang="de-DE" altLang="de-DE" sz="20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de-DE" altLang="de-DE" sz="200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found</a:t>
              </a:r>
              <a:r>
                <a:rPr kumimoji="0" lang="de-DE" altLang="de-DE" sz="20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per </a:t>
              </a:r>
              <a:r>
                <a:rPr kumimoji="0" lang="de-DE" altLang="de-DE" sz="200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Sector</a:t>
              </a:r>
              <a:endParaRPr lang="de-DE" altLang="de-DE" sz="2000" dirty="0">
                <a:solidFill>
                  <a:srgbClr val="FF0000"/>
                </a:solidFill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343" y="1071"/>
              <a:ext cx="6745" cy="3019"/>
            </a:xfrm>
            <a:prstGeom prst="rect">
              <a:avLst/>
            </a:prstGeom>
            <a:noFill/>
            <a:ln w="17463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13" name="Foliennummernplatzhalt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26</a:t>
            </a:fld>
            <a:endParaRPr lang="en-GB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52" y="236812"/>
            <a:ext cx="3121152" cy="124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09" y="365123"/>
            <a:ext cx="11459182" cy="1325563"/>
          </a:xfrm>
        </p:spPr>
        <p:txBody>
          <a:bodyPr anchor="ctr"/>
          <a:lstStyle/>
          <a:p>
            <a:r>
              <a:rPr lang="sq-AL" dirty="0">
                <a:solidFill>
                  <a:srgbClr val="FF0000"/>
                </a:solidFill>
              </a:rPr>
              <a:t>#YouthYourFuture</a:t>
            </a:r>
            <a:r>
              <a:rPr lang="en-US" dirty="0">
                <a:solidFill>
                  <a:srgbClr val="FF0000"/>
                </a:solidFill>
              </a:rPr>
              <a:t> (#YYF) - Reminder </a:t>
            </a:r>
            <a:r>
              <a:rPr lang="en-US" dirty="0" smtClean="0">
                <a:solidFill>
                  <a:srgbClr val="FF0000"/>
                </a:solidFill>
              </a:rPr>
              <a:t>2019-2021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47849"/>
            <a:ext cx="3579054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511" y="2999812"/>
            <a:ext cx="3976235" cy="224743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764098" y="1847849"/>
            <a:ext cx="6307660" cy="43513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Start Project: 2019 / Ending 31/12/21</a:t>
            </a:r>
          </a:p>
          <a:p>
            <a:r>
              <a:rPr lang="en-US" dirty="0" smtClean="0"/>
              <a:t>Co-funded by European Social Fund</a:t>
            </a:r>
          </a:p>
          <a:p>
            <a:r>
              <a:rPr lang="en-US" dirty="0" smtClean="0"/>
              <a:t>Supports </a:t>
            </a:r>
            <a:r>
              <a:rPr lang="en-US" dirty="0" smtClean="0">
                <a:solidFill>
                  <a:srgbClr val="FF0000"/>
                </a:solidFill>
              </a:rPr>
              <a:t>young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obseekers 16-29 years who are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Newly registered </a:t>
            </a:r>
            <a:r>
              <a:rPr lang="en-US" dirty="0" smtClean="0">
                <a:solidFill>
                  <a:srgbClr val="FF0000"/>
                </a:solidFill>
              </a:rPr>
              <a:t>and have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 </a:t>
            </a:r>
            <a:r>
              <a:rPr lang="en-US" b="1" dirty="0">
                <a:solidFill>
                  <a:srgbClr val="FF0000"/>
                </a:solidFill>
              </a:rPr>
              <a:t>Career Plan </a:t>
            </a:r>
          </a:p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YYF – Reminder 2019-2021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14300">
                    <a:srgbClr val="7030A0">
                      <a:alpha val="44000"/>
                    </a:srgbClr>
                  </a:glow>
                  <a:outerShdw blurRad="50800" dist="38100" dir="13500000" algn="br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</a:rPr>
            </a:br>
            <a:r>
              <a:rPr lang="en-US" dirty="0" smtClean="0">
                <a:solidFill>
                  <a:srgbClr val="FF0000"/>
                </a:solidFill>
              </a:rPr>
              <a:t>Characteristics of </a:t>
            </a:r>
            <a:r>
              <a:rPr lang="en-US" dirty="0">
                <a:solidFill>
                  <a:srgbClr val="FF0000"/>
                </a:solidFill>
              </a:rPr>
              <a:t>the Participants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742014"/>
              </p:ext>
            </p:extLst>
          </p:nvPr>
        </p:nvGraphicFramePr>
        <p:xfrm>
          <a:off x="5219699" y="3007979"/>
          <a:ext cx="6972301" cy="270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521120"/>
              </p:ext>
            </p:extLst>
          </p:nvPr>
        </p:nvGraphicFramePr>
        <p:xfrm>
          <a:off x="0" y="2003024"/>
          <a:ext cx="4900613" cy="288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Its purpose</a:t>
            </a:r>
            <a:endParaRPr lang="fr-LU" dirty="0"/>
          </a:p>
        </p:txBody>
      </p:sp>
      <p:sp>
        <p:nvSpPr>
          <p:cNvPr id="11" name="Rounded Rectangle 10"/>
          <p:cNvSpPr/>
          <p:nvPr/>
        </p:nvSpPr>
        <p:spPr>
          <a:xfrm>
            <a:off x="280529" y="2484461"/>
            <a:ext cx="6625883" cy="29284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6322" y="2907399"/>
            <a:ext cx="6347250" cy="20005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Autonomy </a:t>
            </a:r>
            <a:r>
              <a:rPr lang="en-US" sz="2400" b="1" dirty="0" smtClean="0">
                <a:solidFill>
                  <a:schemeClr val="bg1"/>
                </a:solidFill>
              </a:rPr>
              <a:t>/ Readiness </a:t>
            </a:r>
            <a:r>
              <a:rPr lang="en-US" sz="2400" b="1" dirty="0">
                <a:solidFill>
                  <a:schemeClr val="bg1"/>
                </a:solidFill>
              </a:rPr>
              <a:t>for the </a:t>
            </a:r>
            <a:r>
              <a:rPr lang="en-US" sz="2400" b="1" dirty="0" err="1" smtClean="0">
                <a:solidFill>
                  <a:schemeClr val="bg1"/>
                </a:solidFill>
              </a:rPr>
              <a:t>Labour</a:t>
            </a:r>
            <a:r>
              <a:rPr lang="en-US" sz="2400" b="1" dirty="0" smtClean="0">
                <a:solidFill>
                  <a:schemeClr val="bg1"/>
                </a:solidFill>
              </a:rPr>
              <a:t> Market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000" dirty="0" smtClean="0"/>
              <a:t>Knowing </a:t>
            </a:r>
            <a:r>
              <a:rPr lang="en-US" sz="2000" dirty="0"/>
              <a:t>oneself (offer), W</a:t>
            </a:r>
            <a:r>
              <a:rPr lang="en-US" sz="2000" dirty="0" smtClean="0"/>
              <a:t>hat do I want (</a:t>
            </a:r>
            <a:r>
              <a:rPr lang="en-US" sz="2000" dirty="0"/>
              <a:t>project) and how to find the job that </a:t>
            </a:r>
            <a:r>
              <a:rPr lang="en-US" sz="2000" dirty="0" smtClean="0"/>
              <a:t>fits</a:t>
            </a:r>
            <a:br>
              <a:rPr lang="en-US" sz="2000" dirty="0" smtClean="0"/>
            </a:br>
            <a:r>
              <a:rPr lang="en-US" sz="2000" dirty="0" smtClean="0"/>
              <a:t>Knowing </a:t>
            </a:r>
            <a:r>
              <a:rPr lang="en-US" sz="2000" dirty="0"/>
              <a:t>how to present oneself (CV, Motivation Letter, Pitch and Job </a:t>
            </a:r>
            <a:r>
              <a:rPr lang="en-US" sz="2000" dirty="0" smtClean="0"/>
              <a:t>Interview)</a:t>
            </a:r>
            <a:br>
              <a:rPr lang="en-US" sz="2000" dirty="0" smtClean="0"/>
            </a:br>
            <a:r>
              <a:rPr lang="en-US" sz="2000" dirty="0" smtClean="0"/>
              <a:t>Being </a:t>
            </a:r>
            <a:r>
              <a:rPr lang="en-US" sz="2000" dirty="0"/>
              <a:t>proactive, </a:t>
            </a:r>
            <a:r>
              <a:rPr lang="en-US" sz="2000" dirty="0" smtClean="0"/>
              <a:t>self </a:t>
            </a:r>
            <a:r>
              <a:rPr lang="en-US" sz="2000" dirty="0"/>
              <a:t>c</a:t>
            </a:r>
            <a:r>
              <a:rPr lang="en-US" sz="2000" dirty="0" smtClean="0"/>
              <a:t>onfident</a:t>
            </a:r>
            <a:r>
              <a:rPr lang="en-US" sz="2000" dirty="0"/>
              <a:t>, </a:t>
            </a:r>
            <a:r>
              <a:rPr lang="en-US" sz="2000" dirty="0" smtClean="0"/>
              <a:t>self manage </a:t>
            </a:r>
            <a:r>
              <a:rPr lang="en-US" sz="2000" dirty="0"/>
              <a:t>and </a:t>
            </a:r>
            <a:r>
              <a:rPr lang="en-US" sz="2000" dirty="0" smtClean="0"/>
              <a:t>cope</a:t>
            </a:r>
            <a:endParaRPr lang="en-US" sz="2000" i="1" dirty="0"/>
          </a:p>
        </p:txBody>
      </p:sp>
      <p:sp>
        <p:nvSpPr>
          <p:cNvPr id="2" name="AutoShape 2" descr="Hoe maak je doelen en hoe houd je jezelf eraan | Nicoline's Office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122" y="2196951"/>
            <a:ext cx="3261726" cy="1826567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#YYF Its purpose</a:t>
            </a:r>
            <a:endParaRPr lang="fr-LU" dirty="0"/>
          </a:p>
        </p:txBody>
      </p:sp>
      <p:sp>
        <p:nvSpPr>
          <p:cNvPr id="8" name="TextBox 7"/>
          <p:cNvSpPr txBox="1"/>
          <p:nvPr/>
        </p:nvSpPr>
        <p:spPr>
          <a:xfrm>
            <a:off x="5775963" y="1989254"/>
            <a:ext cx="60350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Defining a Career Path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Understanding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Labour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&amp;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CV /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Cover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Letter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Being Autonomous / Pitch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Interview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141073"/>
            <a:ext cx="4603956" cy="3797611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YYF The modules</a:t>
            </a:r>
            <a:endParaRPr lang="fr-LU" dirty="0"/>
          </a:p>
        </p:txBody>
      </p:sp>
      <p:sp>
        <p:nvSpPr>
          <p:cNvPr id="6" name="TextBox 5"/>
          <p:cNvSpPr txBox="1"/>
          <p:nvPr/>
        </p:nvSpPr>
        <p:spPr>
          <a:xfrm>
            <a:off x="1223890" y="3207423"/>
            <a:ext cx="1237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HOW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0297" y="1989254"/>
            <a:ext cx="7253247" cy="34999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2065337"/>
            <a:ext cx="5748129" cy="32316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Counselling and Guidance (Coaching)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Soft Skills </a:t>
            </a:r>
            <a:r>
              <a:rPr lang="en-US" sz="2000" dirty="0" smtClean="0"/>
              <a:t>Training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Career Guidance </a:t>
            </a:r>
            <a:r>
              <a:rPr lang="en-US" sz="2000" dirty="0" smtClean="0"/>
              <a:t>Coaching based on Assessment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Workshops: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Luxembourgish Labor market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Writing CV and Cover Letter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Job </a:t>
            </a:r>
            <a:r>
              <a:rPr lang="en-US" sz="2000" dirty="0" smtClean="0"/>
              <a:t>Interview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Discovery of Professions in Construction Sector Training Institute / Science Center</a:t>
            </a:r>
            <a:endParaRPr lang="en-US" i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6" y="2964229"/>
            <a:ext cx="1217367" cy="1419570"/>
          </a:xfrm>
          <a:prstGeom prst="rect">
            <a:avLst/>
          </a:prstGeom>
        </p:spPr>
      </p:pic>
      <p:grpSp>
        <p:nvGrpSpPr>
          <p:cNvPr id="13" name="Gruppieren 12"/>
          <p:cNvGrpSpPr/>
          <p:nvPr/>
        </p:nvGrpSpPr>
        <p:grpSpPr>
          <a:xfrm>
            <a:off x="7119729" y="4178595"/>
            <a:ext cx="4943872" cy="2096675"/>
            <a:chOff x="4527450" y="3999003"/>
            <a:chExt cx="6625883" cy="1815388"/>
          </a:xfrm>
        </p:grpSpPr>
        <p:sp>
          <p:nvSpPr>
            <p:cNvPr id="11" name="Rounded Rectangle 10"/>
            <p:cNvSpPr/>
            <p:nvPr/>
          </p:nvSpPr>
          <p:spPr>
            <a:xfrm>
              <a:off x="4527450" y="3999003"/>
              <a:ext cx="6625883" cy="181538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65778" y="4988278"/>
              <a:ext cx="6035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>
                      <a:lumMod val="95000"/>
                    </a:schemeClr>
                  </a:solidFill>
                </a:rPr>
                <a:t>In groups – Individually – Learning by doing</a:t>
              </a:r>
              <a:endParaRPr lang="en-US" sz="2400" b="1" i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8082" y="4088334"/>
              <a:ext cx="1863971" cy="823861"/>
            </a:xfrm>
            <a:prstGeom prst="rect">
              <a:avLst/>
            </a:prstGeom>
          </p:spPr>
        </p:pic>
      </p:grp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#YYF </a:t>
            </a:r>
            <a:r>
              <a:rPr lang="en-US" dirty="0" smtClean="0">
                <a:solidFill>
                  <a:srgbClr val="FF0000"/>
                </a:solidFill>
              </a:rPr>
              <a:t>– Reminder 2019-2021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Its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594" y="1829941"/>
            <a:ext cx="11021131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19450" y="2028350"/>
          <a:ext cx="117013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8">
                  <a:extLst>
                    <a:ext uri="{9D8B030D-6E8A-4147-A177-3AD203B41FA5}">
                      <a16:colId xmlns:a16="http://schemas.microsoft.com/office/drawing/2014/main" val="121161029"/>
                    </a:ext>
                  </a:extLst>
                </a:gridCol>
                <a:gridCol w="1446086">
                  <a:extLst>
                    <a:ext uri="{9D8B030D-6E8A-4147-A177-3AD203B41FA5}">
                      <a16:colId xmlns:a16="http://schemas.microsoft.com/office/drawing/2014/main" val="936625919"/>
                    </a:ext>
                  </a:extLst>
                </a:gridCol>
                <a:gridCol w="2976309">
                  <a:extLst>
                    <a:ext uri="{9D8B030D-6E8A-4147-A177-3AD203B41FA5}">
                      <a16:colId xmlns:a16="http://schemas.microsoft.com/office/drawing/2014/main" val="2982086351"/>
                    </a:ext>
                  </a:extLst>
                </a:gridCol>
                <a:gridCol w="6348778">
                  <a:extLst>
                    <a:ext uri="{9D8B030D-6E8A-4147-A177-3AD203B41FA5}">
                      <a16:colId xmlns:a16="http://schemas.microsoft.com/office/drawing/2014/main" val="1539272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r>
                        <a:rPr lang="en-US" baseline="0" dirty="0" smtClean="0"/>
                        <a:t> /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887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 Skills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Training (15 Candidates split in two groups)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9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Coaching-Assessment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Results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Personality Questionnaire on Personal Skills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4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Week 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Coaching-Assessment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Results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Personality Questionnaire on Professional Orientation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0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(1)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 + 4H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(2)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Labour</a:t>
                      </a: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 Market and Cover Letter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43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(3)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CV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75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3H + 4H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Coaching (4 &amp; 5) &amp; Workshop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Individual Session - Tailor Made &amp; Job Interview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8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1,5H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Conclusion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Validation of CV, Cover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Letter and Short Term Career Plan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95784"/>
                  </a:ext>
                </a:extLst>
              </a:tr>
            </a:tbl>
          </a:graphicData>
        </a:graphic>
      </p:graphicFrame>
      <p:sp>
        <p:nvSpPr>
          <p:cNvPr id="9" name="Bent-Up Arrow 8"/>
          <p:cNvSpPr/>
          <p:nvPr/>
        </p:nvSpPr>
        <p:spPr>
          <a:xfrm rot="5400000">
            <a:off x="838201" y="5494789"/>
            <a:ext cx="445315" cy="511728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18407" y="5587068"/>
            <a:ext cx="10242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4"/>
                </a:solidFill>
              </a:rPr>
              <a:t>During these weeks, SOME groups ALSO participated in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Workshops at the </a:t>
            </a:r>
          </a:p>
          <a:p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Science Center </a:t>
            </a:r>
            <a:r>
              <a:rPr lang="en-US" b="1" i="1" dirty="0" smtClean="0">
                <a:solidFill>
                  <a:schemeClr val="accent4"/>
                </a:solidFill>
              </a:rPr>
              <a:t>and the </a:t>
            </a:r>
          </a:p>
          <a:p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Training Institute for the Construction Sector</a:t>
            </a:r>
            <a:endParaRPr lang="en-US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ADEM_Luxembourg</a:t>
            </a:r>
            <a:r>
              <a:rPr lang="en-GB" dirty="0"/>
              <a:t> 26.09.2022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12" y="1799975"/>
            <a:ext cx="7962040" cy="455673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393" y="333369"/>
            <a:ext cx="9851795" cy="1325563"/>
          </a:xfrm>
        </p:spPr>
        <p:txBody>
          <a:bodyPr anchor="ctr"/>
          <a:lstStyle/>
          <a:p>
            <a:r>
              <a:rPr lang="en-US" dirty="0">
                <a:solidFill>
                  <a:srgbClr val="FF0000"/>
                </a:solidFill>
              </a:rPr>
              <a:t>#YYF 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F288-823E-4A9F-AF04-7438C568EF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EM-2015">
  <a:themeElements>
    <a:clrScheme name="ADEM-2015">
      <a:dk1>
        <a:sysClr val="windowText" lastClr="000000"/>
      </a:dk1>
      <a:lt1>
        <a:sysClr val="window" lastClr="FFFFFF"/>
      </a:lt1>
      <a:dk2>
        <a:srgbClr val="5E646B"/>
      </a:dk2>
      <a:lt2>
        <a:srgbClr val="BBC1C6"/>
      </a:lt2>
      <a:accent1>
        <a:srgbClr val="668D8C"/>
      </a:accent1>
      <a:accent2>
        <a:srgbClr val="E30019"/>
      </a:accent2>
      <a:accent3>
        <a:srgbClr val="7AC5B9"/>
      </a:accent3>
      <a:accent4>
        <a:srgbClr val="5E646B"/>
      </a:accent4>
      <a:accent5>
        <a:srgbClr val="C5C1C6"/>
      </a:accent5>
      <a:accent6>
        <a:srgbClr val="006483"/>
      </a:accent6>
      <a:hlink>
        <a:srgbClr val="034A9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 [Read-Only]" id="{99FAC1EF-4CC0-415A-8C0F-8C5F0F003271}" vid="{077706CE-D138-4647-AE52-4CCC6538F6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0D72AE162DD499A1D4F41795A81E9" ma:contentTypeVersion="0" ma:contentTypeDescription="Create a new document." ma:contentTypeScope="" ma:versionID="8d25330c1ad8057dfbf716c68a857b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143cffd92f1a4454141f07ab70bbb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30790F-02B0-4D2F-AA3A-3AD73E3C1C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AA92A4-5B77-458A-8334-EC427C205C7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814E55-A658-41B4-8BDA-1B45A305C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1564</Words>
  <Application>Microsoft Office PowerPoint</Application>
  <PresentationFormat>Breitbild</PresentationFormat>
  <Paragraphs>432</Paragraphs>
  <Slides>26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ADEM-2015</vt:lpstr>
      <vt:lpstr>Innovative counselling and guidance programme for young jobseekers</vt:lpstr>
      <vt:lpstr> From  an innovative counselling and guidance programme for young jobseekers  To  an integrated Coaching Unit offering guidance to young jobseekers</vt:lpstr>
      <vt:lpstr>#YouthYourFuture (#YYF) - Reminder 2019-2021</vt:lpstr>
      <vt:lpstr>#YYF – Reminder 2019-2021 Characteristics of the Participants </vt:lpstr>
      <vt:lpstr>#YYF Its purpose</vt:lpstr>
      <vt:lpstr>#YYF Its purpose</vt:lpstr>
      <vt:lpstr>#YYF The modules</vt:lpstr>
      <vt:lpstr>#YYF – Reminder 2019-2021 Its planning</vt:lpstr>
      <vt:lpstr>#YYF </vt:lpstr>
      <vt:lpstr>#YYF Lessons Learned</vt:lpstr>
      <vt:lpstr>#YYF Lessons Learned</vt:lpstr>
      <vt:lpstr>#YYF – Since 2022</vt:lpstr>
      <vt:lpstr>#YYF – Since 2022</vt:lpstr>
      <vt:lpstr>#YYF – FSE versus Coaching Unit Selection of the Participants </vt:lpstr>
      <vt:lpstr>#YYF – FSE versus Coaching Unit Programme content offered</vt:lpstr>
      <vt:lpstr>#YYF – Coaching Unit 2022: Some Data 01/01/2022 to 01/09/2022</vt:lpstr>
      <vt:lpstr>#YYF – Coaching Unit 2022: Some Data 01/01/2022 to 01/09/2022</vt:lpstr>
      <vt:lpstr>#YouthYourFuture</vt:lpstr>
      <vt:lpstr>#YouthYourFuture</vt:lpstr>
      <vt:lpstr>#YYF Its purpose</vt:lpstr>
      <vt:lpstr>#YYF  Its purpose</vt:lpstr>
      <vt:lpstr>#YYF  Its purpose</vt:lpstr>
      <vt:lpstr>#YYF Its purpose</vt:lpstr>
      <vt:lpstr>#YYF Its purpose</vt:lpstr>
      <vt:lpstr>#YYF  Some results</vt:lpstr>
      <vt:lpstr>#YYF  Some results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for a green, competitive and inclusive Europe</dc:title>
  <dc:creator>Marjan Hartveldt</dc:creator>
  <cp:lastModifiedBy>Christine WITTE</cp:lastModifiedBy>
  <cp:revision>236</cp:revision>
  <cp:lastPrinted>2015-06-24T12:08:30Z</cp:lastPrinted>
  <dcterms:created xsi:type="dcterms:W3CDTF">2021-10-07T07:11:46Z</dcterms:created>
  <dcterms:modified xsi:type="dcterms:W3CDTF">2022-09-26T06:22:26Z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0x0101001E60D72AE162DD499A1D4F41795A81E9</vt:lpwstr>
  </property>
</Properties>
</file>