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373" r:id="rId6"/>
    <p:sldId id="389" r:id="rId7"/>
    <p:sldId id="390" r:id="rId8"/>
    <p:sldId id="391" r:id="rId9"/>
    <p:sldId id="392" r:id="rId10"/>
    <p:sldId id="396" r:id="rId11"/>
    <p:sldId id="393" r:id="rId12"/>
    <p:sldId id="402" r:id="rId13"/>
    <p:sldId id="397" r:id="rId14"/>
    <p:sldId id="403" r:id="rId15"/>
    <p:sldId id="394" r:id="rId16"/>
    <p:sldId id="404" r:id="rId17"/>
    <p:sldId id="398" r:id="rId18"/>
    <p:sldId id="399" r:id="rId19"/>
    <p:sldId id="400" r:id="rId20"/>
    <p:sldId id="401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Kristy" initials="LK" lastIdx="1" clrIdx="0">
    <p:extLst>
      <p:ext uri="{19B8F6BF-5375-455C-9EA6-DF929625EA0E}">
        <p15:presenceInfo xmlns:p15="http://schemas.microsoft.com/office/powerpoint/2012/main" userId="S::kristy.lee@suny.edu::2d31e6a3-3620-42ae-af19-7fd6f5c2456c" providerId="AD"/>
      </p:ext>
    </p:extLst>
  </p:cmAuthor>
  <p:cmAuthor id="2" name="Perry, Susan" initials="PS" lastIdx="1" clrIdx="1">
    <p:extLst>
      <p:ext uri="{19B8F6BF-5375-455C-9EA6-DF929625EA0E}">
        <p15:presenceInfo xmlns:p15="http://schemas.microsoft.com/office/powerpoint/2012/main" userId="S::susan.perry@suny.edu::ea21311d-03e0-498d-b20b-c0d2cb5e17f1" providerId="AD"/>
      </p:ext>
    </p:extLst>
  </p:cmAuthor>
  <p:cmAuthor id="3" name="Pritting, Shannon" initials="PS" lastIdx="1" clrIdx="2">
    <p:extLst>
      <p:ext uri="{19B8F6BF-5375-455C-9EA6-DF929625EA0E}">
        <p15:presenceInfo xmlns:p15="http://schemas.microsoft.com/office/powerpoint/2012/main" userId="S::shannon.pritting@suny.edu::b6acce8b-3193-4a7b-b3b8-1dc43a9f8d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7E414-CB64-1812-49ED-5EAF261BF9AD}" v="63" dt="2020-02-26T13:09:05.783"/>
    <p1510:client id="{06495BAF-D5DA-44CA-9629-C10900F97545}" v="252" dt="2020-03-16T12:59:03.175"/>
    <p1510:client id="{0C94FC69-880B-4C8B-8770-1AA3187E176E}" v="161" dt="2020-02-25T18:38:27.333"/>
    <p1510:client id="{0FCDDB37-7FDF-48CE-8D64-9446746EBFB8}" v="152" dt="2020-02-25T19:46:01.310"/>
    <p1510:client id="{17E99B41-A942-44F8-209F-25EF3E8C4B90}" v="4238" dt="2019-12-18T14:16:59.997"/>
    <p1510:client id="{186F4C65-84A0-4402-AC8B-C47C556B8B77}" v="27" dt="2020-03-13T13:20:56.760"/>
    <p1510:client id="{20D63E69-3422-49DF-853E-E39291D7816B}" v="446" dt="2020-02-26T02:02:15.720"/>
    <p1510:client id="{297883DD-4DCF-4E38-BD1A-4EDE744DE061}" v="1184" dt="2020-02-26T13:02:42.428"/>
    <p1510:client id="{2A9211E1-95D1-4F24-B8FF-872FDD9EB7C9}" v="1037" dt="2020-02-24T18:45:31.249"/>
    <p1510:client id="{33AFC0B6-4789-75BF-AC6B-CF57E9E6A262}" v="1411" dt="2019-12-17T15:36:41.485"/>
    <p1510:client id="{3664291C-F7F7-9B6C-78AC-E48BAB7F7FEA}" v="23" dt="2019-12-19T16:34:17.710"/>
    <p1510:client id="{3786156B-B01D-40E4-954C-C19E44737BD8}" v="88" dt="2020-02-26T15:23:35.174"/>
    <p1510:client id="{39ED53E0-918D-8574-A044-1AB31ACEFFD6}" v="528" dt="2019-12-17T14:43:51.331"/>
    <p1510:client id="{41101A6C-3FA8-4AB6-AEF4-AEE61A7F1AFD}" v="1723" dt="2020-02-25T03:10:47.469"/>
    <p1510:client id="{4528CB39-D4F9-8285-3728-8F675AF05EB2}" v="1444" dt="2020-01-30T22:32:25.537"/>
    <p1510:client id="{47BCD0B3-540A-BB4C-FCD6-34DD3B1CA44F}" v="4213" dt="2019-11-25T15:13:39.454"/>
    <p1510:client id="{47C196C7-8FF7-4C13-BDC0-C05A532FFF89}" v="98" dt="2020-02-25T18:33:44.968"/>
    <p1510:client id="{4DCF6428-78AE-4504-A3E2-B50BCED0F8DF}" v="377" dt="2020-03-16T13:37:42.169"/>
    <p1510:client id="{5196E8E8-91E1-782D-9BDA-D07642CC0DBF}" v="43" dt="2019-12-17T20:57:19.051"/>
    <p1510:client id="{58D3AE9A-255A-4399-8FB9-96E173E5B667}" v="18" dt="2020-03-13T22:19:25.838"/>
    <p1510:client id="{5EFB3B96-DFF9-38CB-B426-04A1FFEFD418}" v="294" dt="2020-01-29T20:03:23.593"/>
    <p1510:client id="{63BBCE3E-1C5D-4429-A808-42D9255BF4D5}" v="409" dt="2020-03-16T14:43:07.722"/>
    <p1510:client id="{6CCD8EC2-57A7-790B-4110-7235B51D28C7}" v="14" dt="2020-01-31T18:37:12.628"/>
    <p1510:client id="{6F5CC9B4-24B4-4C2C-B91B-6C2BA9C08180}" v="81" dt="2020-02-26T13:16:36.277"/>
    <p1510:client id="{6F8FF3C6-7AD3-4474-AC06-80F50DF2B3D3}" v="946" dt="2020-02-25T02:18:16.665"/>
    <p1510:client id="{70B6F4B7-AC68-4AEB-9AE0-05D95A3DF6FF}" v="1232" dt="2020-03-16T12:31:23.009"/>
    <p1510:client id="{7276A786-64DF-ACB5-E484-4D755BE7823A}" v="1592" dt="2019-11-22T17:50:44.021"/>
    <p1510:client id="{77A21966-F73E-7C57-0BD4-D8324FDA4BF0}" v="25" dt="2019-11-25T14:01:24.521"/>
    <p1510:client id="{7B531D46-4642-4C93-928E-7931A6A929D8}" v="583" dt="2020-02-25T17:45:47.878"/>
    <p1510:client id="{7CC98E81-D07E-4A79-A184-2712391ABA53}" v="229" dt="2020-03-14T20:51:50.259"/>
    <p1510:client id="{802BDC03-7EFC-4823-8867-F96014E19CCB}" v="837" dt="2020-03-14T20:42:52.274"/>
    <p1510:client id="{807F1111-CE9D-4AFC-8C60-78469051812F}" v="67" dt="2020-03-13T15:58:07.289"/>
    <p1510:client id="{82AB8BE0-3DF9-4237-8680-9D03B4DF4CAA}" v="3406" dt="2020-03-15T17:55:50.627"/>
    <p1510:client id="{845C1AE3-CFE3-4A06-B94E-D9C3F82B0955}" v="527" dt="2020-02-25T19:16:36.732"/>
    <p1510:client id="{8CA18D56-9F6E-46E1-B1C1-15CB733564AA}" v="4" dt="2020-03-16T12:53:23.916"/>
    <p1510:client id="{8D7CB70D-D89A-07D1-3FBD-05DDD875C612}" v="189" dt="2020-01-31T16:32:20.069"/>
    <p1510:client id="{8EA4069A-AF79-2E8D-F89C-3314F084224B}" v="1380" dt="2019-11-21T22:02:56.722"/>
    <p1510:client id="{95996ABF-0A63-DDCA-84FE-F5397029CB06}" v="58" dt="2019-11-25T15:46:46.421"/>
    <p1510:client id="{9FBC912F-458F-60D7-FF8A-900AABBA3E84}" v="1635" dt="2020-01-31T15:58:51.960"/>
    <p1510:client id="{A25BF2A1-8334-59BC-9935-4270B5226B87}" v="30" dt="2019-12-17T13:32:48.774"/>
    <p1510:client id="{A5127995-E5E5-D62E-EEE8-37CE4B4F8FB4}" v="4" dt="2020-02-26T20:56:18.991"/>
    <p1510:client id="{AAB15DB8-54E8-F7E7-3D6F-C41EA74F21AA}" v="316" dt="2019-12-19T16:30:26.143"/>
    <p1510:client id="{AD74D8AD-91A4-4CA7-AD6A-122EC9AB8A1E}" v="22" dt="2020-03-16T14:53:08.139"/>
    <p1510:client id="{B00DB8BC-47C5-C2F9-85A6-6AB912D50495}" v="949" dt="2020-01-29T22:24:10.668"/>
    <p1510:client id="{B4F43940-28F3-F34F-F984-8A586CACC10E}" v="763" dt="2019-12-19T14:56:44.820"/>
    <p1510:client id="{B5BF85F2-A785-B4D3-775A-110AE5A4F514}" v="59" dt="2020-01-29T14:22:17.699"/>
    <p1510:client id="{BB767904-2ECB-B142-FB6F-3996BC4FBB58}" v="390" dt="2019-12-17T19:26:29.871"/>
    <p1510:client id="{BB7851F1-BAC8-42DE-80D3-543F2A2FFE54}" v="161" dt="2020-02-25T21:11:41.068"/>
    <p1510:client id="{BC12120F-AB19-3423-A346-09C832DBCC10}" v="86" dt="2019-12-17T15:56:16.725"/>
    <p1510:client id="{C8C00029-3A95-483E-8C24-3E2B1EA19F40}" v="2339" dt="2020-02-25T23:58:23.423"/>
    <p1510:client id="{D089E28D-ED8D-43F4-87EE-4559A93CEBA0}" v="2449" dt="2020-02-24T23:22:04.107"/>
    <p1510:client id="{D223DE50-5CCF-2AAA-3829-C7879558EA5C}" v="1673" dt="2019-12-17T18:03:50.528"/>
    <p1510:client id="{D318B461-A755-44A0-A921-5DE2DE2DBA7D}" v="87" dt="2020-02-24T17:52:01.729"/>
    <p1510:client id="{D7AB4F6F-890F-783D-1890-69F9362CD6D1}" v="1" dt="2019-12-19T14:58:01.264"/>
    <p1510:client id="{D96CEC56-2978-1474-BF3D-6F75305EA8C1}" v="398" dt="2019-11-25T16:33:21.973"/>
    <p1510:client id="{D9BD3975-9384-8994-61DA-0C90AAA2EA33}" v="419" dt="2019-12-17T20:02:20.903"/>
    <p1510:client id="{DD330911-E4CD-CD07-DDFA-4A59E06BF4B4}" v="1631" dt="2020-01-29T18:39:00.568"/>
    <p1510:client id="{E20172A6-A617-0D7C-6305-6974DCFF34F8}" v="86" dt="2019-11-20T18:00:02.246"/>
    <p1510:client id="{E6541660-9BE5-BDA9-CB15-56CB578CF3F7}" v="1751" dt="2019-11-20T19:43:37.488"/>
    <p1510:client id="{EDD92261-19A7-41B6-98BF-1FBC65AABADA}" v="26" dt="2019-11-25T15:16:26.907"/>
    <p1510:client id="{EE30BF9A-4E25-E0BB-93A7-3BDD8827C544}" v="1617" dt="2019-11-22T14:29:06.881"/>
    <p1510:client id="{EF8BF069-463C-8B01-C6CA-97B72AA3FECE}" v="227" dt="2019-11-22T18:30:54.044"/>
    <p1510:client id="{F251FE9B-ECB2-40DC-9CB1-D1157EF2EE2D}" v="1" dt="2020-03-15T14:56:37.107"/>
    <p1510:client id="{F4EADDAD-6605-41D9-B6AC-77F1780EF16E}" v="699" dt="2020-02-24T19:02:50.774"/>
    <p1510:client id="{F4EC6C52-7D67-4A82-1A88-73E03EDE305B}" v="2620" dt="2020-01-30T22:00:29.903"/>
    <p1510:client id="{F80A906B-5956-DEA3-EDE9-B2671B72513A}" v="3955" dt="2020-01-31T20:03:20.541"/>
    <p1510:client id="{FE89DC86-53B3-44EF-91DA-7377328538C7}" v="22" dt="2020-02-25T02:55:16.963"/>
    <p1510:client id="{FF397968-3C6A-4BD6-957E-D2105531F331}" v="1169" dt="2020-03-14T02:23:59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slcny.libanswers.com/faq/2858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slcny.libanswers.com/faq/2606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s://slcny.libwizard.com/f/returns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s://slcny.libanswers.com/faq/3022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hyperlink" Target="https://slcny.libwizard.com/f/othersun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3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s://slcny.libguides.com/training-resource-sharing/lending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s://slcny.libguides.com/training-resource-sharing/borrow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hyperlink" Target="https://slcny.libguides.com/training-resource-sharing/illiadintegration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info@slcny.libanswer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info@slcny.libanswer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info@slcny.libanswer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5B8DE-8652-3349-89A7-95B64FA71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A505A-881F-1A4A-88CE-582A96EF6887}"/>
              </a:ext>
            </a:extLst>
          </p:cNvPr>
          <p:cNvSpPr/>
          <p:nvPr/>
        </p:nvSpPr>
        <p:spPr>
          <a:xfrm>
            <a:off x="-22204" y="0"/>
            <a:ext cx="45318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5C52C-6ED7-4448-95F6-8DE980BE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2702041" y="1869799"/>
            <a:ext cx="1518404" cy="145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AAC33-E9F3-144D-929D-8B85ACD4D501}"/>
              </a:ext>
            </a:extLst>
          </p:cNvPr>
          <p:cNvSpPr txBox="1"/>
          <p:nvPr/>
        </p:nvSpPr>
        <p:spPr>
          <a:xfrm>
            <a:off x="5158050" y="838495"/>
            <a:ext cx="6363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Resource Sharing Update</a:t>
            </a:r>
            <a:endParaRPr lang="en-US" sz="6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F50B5-F939-CF44-960C-3EAE79DDFCE0}"/>
              </a:ext>
            </a:extLst>
          </p:cNvPr>
          <p:cNvCxnSpPr/>
          <p:nvPr/>
        </p:nvCxnSpPr>
        <p:spPr>
          <a:xfrm>
            <a:off x="4531801" y="-8092"/>
            <a:ext cx="0" cy="3333135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311A9-0669-8A47-BDE2-7082927DEF72}"/>
              </a:ext>
            </a:extLst>
          </p:cNvPr>
          <p:cNvCxnSpPr/>
          <p:nvPr/>
        </p:nvCxnSpPr>
        <p:spPr>
          <a:xfrm>
            <a:off x="9602548" y="5437034"/>
            <a:ext cx="2589452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608256-D41E-7949-9F8B-A7E248C43ECB}"/>
              </a:ext>
            </a:extLst>
          </p:cNvPr>
          <p:cNvSpPr txBox="1"/>
          <p:nvPr/>
        </p:nvSpPr>
        <p:spPr>
          <a:xfrm>
            <a:off x="8339695" y="4883949"/>
            <a:ext cx="3088339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September 3, </a:t>
            </a:r>
            <a:r>
              <a:rPr lang="en-US" sz="2100" dirty="0">
                <a:solidFill>
                  <a:schemeClr val="bg1"/>
                </a:solidFill>
              </a:rPr>
              <a:t>2020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75E0D-B68C-5D4B-B4E8-1477A4D4F12D}"/>
              </a:ext>
            </a:extLst>
          </p:cNvPr>
          <p:cNvGrpSpPr/>
          <p:nvPr/>
        </p:nvGrpSpPr>
        <p:grpSpPr>
          <a:xfrm>
            <a:off x="6320303" y="6041112"/>
            <a:ext cx="5548758" cy="438513"/>
            <a:chOff x="6320303" y="6041112"/>
            <a:chExt cx="5548758" cy="4385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E6AAA6-94E2-F84D-B2F3-A25A1C3F9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7A0F2-B015-B74A-8742-20D8D0C9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D5982-80F4-314F-B88D-EDBA26AE123B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C1AF34-ECD5-AB44-9CC5-56A5C068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5B42DE-6EE2-154A-975E-1B27FF79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Lending Workflow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Article lending workflow may have been streamlined</a:t>
            </a:r>
          </a:p>
          <a:p>
            <a:r>
              <a:rPr lang="en-US" dirty="0" smtClean="0">
                <a:cs typeface="Calibri"/>
              </a:rPr>
              <a:t>If you click the Manage Fulfillment Options function and then click on an electronic resource, you may be brought directly to the requested article</a:t>
            </a:r>
          </a:p>
          <a:p>
            <a:pPr lvl="1"/>
            <a:r>
              <a:rPr lang="en-US" dirty="0" smtClean="0">
                <a:cs typeface="Calibri"/>
              </a:rPr>
              <a:t>request must have sufficient metadata</a:t>
            </a:r>
          </a:p>
          <a:p>
            <a:pPr lvl="1"/>
            <a:r>
              <a:rPr lang="en-US" dirty="0" smtClean="0">
                <a:cs typeface="Calibri"/>
              </a:rPr>
              <a:t>vendor must allow direct linking</a:t>
            </a:r>
          </a:p>
          <a:p>
            <a:r>
              <a:rPr lang="en-US" dirty="0" smtClean="0">
                <a:cs typeface="Calibri"/>
              </a:rPr>
              <a:t>Doesn’t work 100% of the time, and you have to click back to the lending requests list to ship the article when it does work, so this may not make article lending more efficient</a:t>
            </a:r>
          </a:p>
          <a:p>
            <a:r>
              <a:rPr lang="en-US" dirty="0" smtClean="0">
                <a:cs typeface="Calibri"/>
              </a:rPr>
              <a:t>Have submitted a case to Ex Libris asking for clarification on workflow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Lending Workflow Changes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21" y="1529339"/>
            <a:ext cx="11530638" cy="398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42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err="1" smtClean="0">
                <a:ea typeface="+mj-lt"/>
                <a:cs typeface="+mj-lt"/>
              </a:rPr>
              <a:t>ILLiad</a:t>
            </a:r>
            <a:r>
              <a:rPr lang="en-US" b="1" dirty="0" smtClean="0">
                <a:ea typeface="+mj-lt"/>
                <a:cs typeface="+mj-lt"/>
              </a:rPr>
              <a:t> Integration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smtClean="0">
                <a:cs typeface="Calibri"/>
              </a:rPr>
              <a:t>Borrowing NCIP </a:t>
            </a:r>
            <a:r>
              <a:rPr lang="en-US" dirty="0" err="1" smtClean="0">
                <a:cs typeface="Calibri"/>
              </a:rPr>
              <a:t>addon</a:t>
            </a:r>
            <a:r>
              <a:rPr lang="en-US" dirty="0" smtClean="0">
                <a:cs typeface="Calibri"/>
              </a:rPr>
              <a:t> was initially configured to create new requests in Alma, so requests exported from Alma to </a:t>
            </a:r>
            <a:r>
              <a:rPr lang="en-US" dirty="0" err="1" smtClean="0">
                <a:cs typeface="Calibri"/>
              </a:rPr>
              <a:t>ILLiad</a:t>
            </a:r>
            <a:r>
              <a:rPr lang="en-US" dirty="0" smtClean="0">
                <a:cs typeface="Calibri"/>
              </a:rPr>
              <a:t> would be duplicated in Alma once they were received in </a:t>
            </a:r>
            <a:r>
              <a:rPr lang="en-US" dirty="0" err="1" smtClean="0">
                <a:cs typeface="Calibri"/>
              </a:rPr>
              <a:t>ILLiad</a:t>
            </a:r>
            <a:endParaRPr lang="en-US" dirty="0" smtClean="0">
              <a:cs typeface="Calibri"/>
            </a:endParaRPr>
          </a:p>
          <a:p>
            <a:r>
              <a:rPr lang="en-US" dirty="0">
                <a:cs typeface="Calibri"/>
              </a:rPr>
              <a:t>Borrowing NCIP </a:t>
            </a:r>
            <a:r>
              <a:rPr lang="en-US" dirty="0" err="1">
                <a:cs typeface="Calibri"/>
              </a:rPr>
              <a:t>addon</a:t>
            </a:r>
            <a:r>
              <a:rPr lang="en-US" dirty="0">
                <a:cs typeface="Calibri"/>
              </a:rPr>
              <a:t> now capable of updating Alma requests that were exported to </a:t>
            </a:r>
            <a:r>
              <a:rPr lang="en-US" dirty="0" err="1" smtClean="0">
                <a:cs typeface="Calibri"/>
              </a:rPr>
              <a:t>ILLiad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To implement this change:</a:t>
            </a:r>
          </a:p>
          <a:p>
            <a:pPr lvl="1"/>
            <a:r>
              <a:rPr lang="en-US" dirty="0" err="1" smtClean="0">
                <a:cs typeface="Calibri"/>
              </a:rPr>
              <a:t>ILLiad</a:t>
            </a:r>
            <a:r>
              <a:rPr lang="en-US" dirty="0" smtClean="0">
                <a:cs typeface="Calibri"/>
              </a:rPr>
              <a:t> Resource Sharing Partner (Alma): Make sure </a:t>
            </a:r>
            <a:r>
              <a:rPr lang="en-US" dirty="0">
                <a:cs typeface="Calibri"/>
              </a:rPr>
              <a:t>the Close </a:t>
            </a:r>
            <a:r>
              <a:rPr lang="en-US" dirty="0" smtClean="0">
                <a:cs typeface="Calibri"/>
              </a:rPr>
              <a:t>Request When Exported box is not checked</a:t>
            </a:r>
          </a:p>
          <a:p>
            <a:pPr lvl="1"/>
            <a:r>
              <a:rPr lang="en-US" dirty="0" smtClean="0">
                <a:cs typeface="Calibri"/>
              </a:rPr>
              <a:t>Borrowing NCIP </a:t>
            </a:r>
            <a:r>
              <a:rPr lang="en-US" dirty="0" err="1" smtClean="0">
                <a:cs typeface="Calibri"/>
              </a:rPr>
              <a:t>Addon</a:t>
            </a:r>
            <a:r>
              <a:rPr lang="en-US" dirty="0" smtClean="0">
                <a:cs typeface="Calibri"/>
              </a:rPr>
              <a:t> Configuration (</a:t>
            </a:r>
            <a:r>
              <a:rPr lang="en-US" dirty="0" err="1" smtClean="0">
                <a:cs typeface="Calibri"/>
              </a:rPr>
              <a:t>ILLiad</a:t>
            </a:r>
            <a:r>
              <a:rPr lang="en-US" dirty="0" smtClean="0">
                <a:cs typeface="Calibri"/>
              </a:rPr>
              <a:t> Client): Make sure </a:t>
            </a:r>
            <a:r>
              <a:rPr lang="en-US" dirty="0">
                <a:cs typeface="Calibri"/>
              </a:rPr>
              <a:t>the </a:t>
            </a:r>
            <a:r>
              <a:rPr lang="en-US" dirty="0" smtClean="0">
                <a:cs typeface="Calibri"/>
              </a:rPr>
              <a:t>“</a:t>
            </a:r>
            <a:r>
              <a:rPr lang="en-US" dirty="0" err="1" smtClean="0">
                <a:cs typeface="Calibri"/>
              </a:rPr>
              <a:t>ILLiad_field_to_get_external_identifier</a:t>
            </a:r>
            <a:r>
              <a:rPr lang="en-US" dirty="0" smtClean="0">
                <a:cs typeface="Calibri"/>
              </a:rPr>
              <a:t>” setting is the same as the “</a:t>
            </a:r>
            <a:r>
              <a:rPr lang="en-US" dirty="0" smtClean="0"/>
              <a:t>Export Request </a:t>
            </a:r>
            <a:r>
              <a:rPr lang="en-US" dirty="0"/>
              <a:t>ID </a:t>
            </a:r>
            <a:r>
              <a:rPr lang="en-US" dirty="0" smtClean="0"/>
              <a:t>Name Tag” setting in your </a:t>
            </a:r>
            <a:r>
              <a:rPr lang="en-US" dirty="0" err="1" smtClean="0"/>
              <a:t>ILLiad</a:t>
            </a:r>
            <a:r>
              <a:rPr lang="en-US" dirty="0" smtClean="0"/>
              <a:t> resource sharing partner</a:t>
            </a:r>
          </a:p>
          <a:p>
            <a:r>
              <a:rPr lang="en-US" dirty="0" smtClean="0">
                <a:cs typeface="Calibri"/>
              </a:rPr>
              <a:t>Reinstalling the Borrowing NCIP </a:t>
            </a:r>
            <a:r>
              <a:rPr lang="en-US" dirty="0" err="1" smtClean="0">
                <a:cs typeface="Calibri"/>
              </a:rPr>
              <a:t>Addon</a:t>
            </a:r>
            <a:r>
              <a:rPr lang="en-US" dirty="0" smtClean="0">
                <a:cs typeface="Calibri"/>
              </a:rPr>
              <a:t> is not necessary if you’re already using Version 2 of the </a:t>
            </a:r>
            <a:r>
              <a:rPr lang="en-US" dirty="0" err="1" smtClean="0">
                <a:cs typeface="Calibri"/>
              </a:rPr>
              <a:t>addon</a:t>
            </a:r>
            <a:endParaRPr lang="en-US" dirty="0" smtClean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FAQ</a:t>
            </a:r>
            <a:r>
              <a:rPr lang="en-US" dirty="0" smtClean="0">
                <a:cs typeface="Calibri"/>
              </a:rPr>
              <a:t>: </a:t>
            </a:r>
            <a:r>
              <a:rPr lang="en-US" dirty="0" smtClean="0">
                <a:cs typeface="Calibri"/>
                <a:hlinkClick r:id="rId2"/>
              </a:rPr>
              <a:t>https</a:t>
            </a:r>
            <a:r>
              <a:rPr lang="en-US" dirty="0">
                <a:cs typeface="Calibri"/>
                <a:hlinkClick r:id="rId2"/>
              </a:rPr>
              <a:t>://</a:t>
            </a:r>
            <a:r>
              <a:rPr lang="en-US" dirty="0" smtClean="0">
                <a:cs typeface="Calibri"/>
                <a:hlinkClick r:id="rId2"/>
              </a:rPr>
              <a:t>slcny.libanswers.com/faq/285842</a:t>
            </a:r>
            <a:endParaRPr lang="en-US" dirty="0" smtClean="0">
              <a:cs typeface="Calibri"/>
            </a:endParaRPr>
          </a:p>
          <a:p>
            <a:pPr marL="457200" lvl="1" indent="0">
              <a:buNone/>
            </a:pPr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565"/>
            <a:ext cx="10515600" cy="854075"/>
          </a:xfrm>
        </p:spPr>
        <p:txBody>
          <a:bodyPr/>
          <a:lstStyle/>
          <a:p>
            <a:r>
              <a:rPr lang="en-US" b="1" dirty="0" err="1" smtClean="0">
                <a:ea typeface="+mj-lt"/>
                <a:cs typeface="+mj-lt"/>
              </a:rPr>
              <a:t>ILLiad</a:t>
            </a:r>
            <a:r>
              <a:rPr lang="en-US" b="1" dirty="0" smtClean="0">
                <a:ea typeface="+mj-lt"/>
                <a:cs typeface="+mj-lt"/>
              </a:rPr>
              <a:t> Integration Changes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684" y="3305304"/>
            <a:ext cx="9996632" cy="266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50" y="1201148"/>
            <a:ext cx="10121900" cy="189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44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Walk-In Borrowing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SLC approved a temporary policy allowing walk in borrowers to submit resource sharing requests</a:t>
            </a:r>
          </a:p>
          <a:p>
            <a:pPr lvl="1"/>
            <a:r>
              <a:rPr lang="en-US" dirty="0" smtClean="0">
                <a:cs typeface="Calibri"/>
              </a:rPr>
              <a:t>Policy in place until July 31, 2021</a:t>
            </a:r>
          </a:p>
          <a:p>
            <a:pPr lvl="1"/>
            <a:r>
              <a:rPr lang="en-US" dirty="0" smtClean="0">
                <a:cs typeface="Calibri"/>
              </a:rPr>
              <a:t>Currently the only way to allow users to pick up items from any SUNY at any other SUNY</a:t>
            </a:r>
          </a:p>
          <a:p>
            <a:r>
              <a:rPr lang="en-US" dirty="0" smtClean="0">
                <a:cs typeface="Calibri"/>
              </a:rPr>
              <a:t>Walk-In Borrowing FAQ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slcny.libanswers.com/faq/260608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When searching for a user from another institution, name searches must produce only one exact match</a:t>
            </a:r>
          </a:p>
          <a:p>
            <a:r>
              <a:rPr lang="en-US" dirty="0" smtClean="0">
                <a:cs typeface="Calibri"/>
              </a:rPr>
              <a:t>Search by a different identifier if you cannot find a user by name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Returns from Other SUNYs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cs typeface="Calibri"/>
              </a:rPr>
              <a:t>SLC approved a temporary policy allowing users to return items borrowed from a SUNY library to any SUNY library</a:t>
            </a:r>
          </a:p>
          <a:p>
            <a:pPr lvl="1"/>
            <a:r>
              <a:rPr lang="en-US" dirty="0" smtClean="0">
                <a:cs typeface="Calibri"/>
              </a:rPr>
              <a:t>Policy in place until July 31, 2021</a:t>
            </a:r>
          </a:p>
          <a:p>
            <a:r>
              <a:rPr lang="en-US" dirty="0" smtClean="0">
                <a:cs typeface="Calibri"/>
              </a:rPr>
              <a:t>FAQ of libraries accepting returns </a:t>
            </a:r>
            <a:r>
              <a:rPr lang="en-US" dirty="0">
                <a:cs typeface="Calibri"/>
              </a:rPr>
              <a:t>from other SUNYs: </a:t>
            </a:r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slcny.libanswers.com/faq/302298</a:t>
            </a:r>
            <a:endParaRPr lang="en-US" dirty="0" smtClean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Please check to make sure your library’s information is accurate</a:t>
            </a:r>
          </a:p>
          <a:p>
            <a:pPr lvl="1"/>
            <a:r>
              <a:rPr lang="en-US" dirty="0">
                <a:cs typeface="Calibri"/>
              </a:rPr>
              <a:t>Submit updates to </a:t>
            </a:r>
            <a:r>
              <a:rPr lang="en-US" dirty="0">
                <a:cs typeface="Calibri"/>
                <a:hlinkClick r:id="rId3"/>
              </a:rPr>
              <a:t>https://</a:t>
            </a:r>
            <a:r>
              <a:rPr lang="en-US" dirty="0" smtClean="0">
                <a:cs typeface="Calibri"/>
                <a:hlinkClick r:id="rId3"/>
              </a:rPr>
              <a:t>slcny.libwizard.com/f/returns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If your library received a return from another SUNY, please provide barcode(s) to SLSS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slcny.libwizard.com/f/othersuny</a:t>
            </a:r>
            <a:endParaRPr lang="en-US" dirty="0" smtClean="0"/>
          </a:p>
          <a:p>
            <a:pPr lvl="1"/>
            <a:r>
              <a:rPr lang="en-US" dirty="0" smtClean="0">
                <a:cs typeface="Calibri"/>
              </a:rPr>
              <a:t>SLSS will remove item from user’s record and place it in temporary “Returned at Other SUNY” location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Automated Fulfillment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cs typeface="Calibri"/>
              </a:rPr>
              <a:t>Temporary SLC policies designed to accommodate users who need to borrow and return items but aren’t close to their home campus</a:t>
            </a:r>
          </a:p>
          <a:p>
            <a:r>
              <a:rPr lang="en-US" dirty="0" smtClean="0">
                <a:cs typeface="Calibri"/>
              </a:rPr>
              <a:t>Alma’s Automated Fulfillment Network (AFN) functionality may be a better way to accommodate these users in the long term</a:t>
            </a:r>
          </a:p>
          <a:p>
            <a:pPr lvl="1"/>
            <a:r>
              <a:rPr lang="en-US" dirty="0" smtClean="0">
                <a:cs typeface="Calibri"/>
              </a:rPr>
              <a:t>Allow users from any library in the AFN to request items from, pick up items at, and return items to any other library in the AFN</a:t>
            </a:r>
          </a:p>
          <a:p>
            <a:pPr lvl="1"/>
            <a:r>
              <a:rPr lang="en-US" dirty="0" smtClean="0">
                <a:cs typeface="Calibri"/>
              </a:rPr>
              <a:t>Some AFN functionality already being used for walk-in borrowing</a:t>
            </a:r>
          </a:p>
          <a:p>
            <a:r>
              <a:rPr lang="en-US" dirty="0" smtClean="0">
                <a:cs typeface="Calibri"/>
              </a:rPr>
              <a:t>SLSS currently testing AFN functionality in our sandboxes</a:t>
            </a:r>
          </a:p>
          <a:p>
            <a:pPr lvl="1"/>
            <a:r>
              <a:rPr lang="en-US" dirty="0" smtClean="0">
                <a:cs typeface="Calibri"/>
              </a:rPr>
              <a:t>Working with Ex Libris Professional Services</a:t>
            </a:r>
          </a:p>
          <a:p>
            <a:pPr lvl="1"/>
            <a:r>
              <a:rPr lang="en-US" dirty="0">
                <a:cs typeface="Calibri"/>
              </a:rPr>
              <a:t>Multiple smaller AFNs have been configured since that seems to be the most likely scenario for SUNY</a:t>
            </a:r>
          </a:p>
          <a:p>
            <a:pPr marL="457200" lvl="1" indent="0">
              <a:buNone/>
            </a:pPr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Automated Fulfillment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SLSS </a:t>
            </a:r>
            <a:r>
              <a:rPr lang="en-US" dirty="0">
                <a:cs typeface="Calibri"/>
              </a:rPr>
              <a:t>will start reaching out to libraries about AFN participation </a:t>
            </a:r>
            <a:r>
              <a:rPr lang="en-US" dirty="0" smtClean="0">
                <a:cs typeface="Calibri"/>
              </a:rPr>
              <a:t>once we’ve been able to thoroughly test AFN functionality </a:t>
            </a:r>
          </a:p>
          <a:p>
            <a:r>
              <a:rPr lang="en-US" dirty="0" smtClean="0">
                <a:cs typeface="Calibri"/>
              </a:rPr>
              <a:t>Looking to start small and then gradually expand AFN participation</a:t>
            </a:r>
          </a:p>
          <a:p>
            <a:r>
              <a:rPr lang="en-US" dirty="0" smtClean="0">
                <a:cs typeface="Calibri"/>
              </a:rPr>
              <a:t>AFN implementation will be a major change that will require a lot of configuration work</a:t>
            </a:r>
          </a:p>
          <a:p>
            <a:pPr lvl="1"/>
            <a:r>
              <a:rPr lang="en-US" dirty="0" smtClean="0">
                <a:cs typeface="Calibri"/>
              </a:rPr>
              <a:t>AFN implementation will be permanent, not temporary</a:t>
            </a:r>
          </a:p>
          <a:p>
            <a:pPr lvl="1"/>
            <a:r>
              <a:rPr lang="en-US" dirty="0" smtClean="0">
                <a:cs typeface="Calibri"/>
              </a:rPr>
              <a:t>Current RS loan policy will apply to AFN loans</a:t>
            </a:r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">
            <a:extLst>
              <a:ext uri="{FF2B5EF4-FFF2-40B4-BE49-F238E27FC236}">
                <a16:creationId xmlns:a16="http://schemas.microsoft.com/office/drawing/2014/main" id="{91BD1E80-C8DD-3549-AC06-33E1199DE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7741" r="18609" b="7772"/>
          <a:stretch/>
        </p:blipFill>
        <p:spPr>
          <a:xfrm>
            <a:off x="4305781" y="0"/>
            <a:ext cx="78862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59822-7DB9-334D-AFC1-9547312EB94B}"/>
              </a:ext>
            </a:extLst>
          </p:cNvPr>
          <p:cNvSpPr txBox="1"/>
          <p:nvPr/>
        </p:nvSpPr>
        <p:spPr>
          <a:xfrm>
            <a:off x="418257" y="1836998"/>
            <a:ext cx="3547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auxPro OT" panose="02000903030000090004" pitchFamily="2" charset="0"/>
              </a:rPr>
              <a:t>Questions or Discussion?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77886-6A56-C543-818B-B58CC622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43C36-6092-2244-AE36-D2625288AA6C}"/>
              </a:ext>
            </a:extLst>
          </p:cNvPr>
          <p:cNvGrpSpPr/>
          <p:nvPr/>
        </p:nvGrpSpPr>
        <p:grpSpPr>
          <a:xfrm>
            <a:off x="1370931" y="6041112"/>
            <a:ext cx="5548758" cy="438513"/>
            <a:chOff x="6320303" y="6041112"/>
            <a:chExt cx="5548758" cy="4385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33737B-069D-3145-A705-4ECCEB16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4D6807-3B4C-AE4B-ADD9-50C2429D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6DC377-C509-9243-8DC8-DADB6CCD3E0A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1CE042-932D-3E41-8540-FA13308E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632E47-E815-DD42-AF4E-C21A758C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5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508"/>
            <a:ext cx="6513945" cy="4253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Alma Resource Sharing Restart Update</a:t>
            </a:r>
          </a:p>
          <a:p>
            <a:r>
              <a:rPr lang="en-US" dirty="0" smtClean="0">
                <a:cs typeface="Calibri" panose="020F0502020204030204"/>
              </a:rPr>
              <a:t>Resource Sharing Training Guides</a:t>
            </a:r>
          </a:p>
          <a:p>
            <a:r>
              <a:rPr lang="en-US" dirty="0" smtClean="0">
                <a:cs typeface="Calibri" panose="020F0502020204030204"/>
              </a:rPr>
              <a:t>Borrowing Workflow Changes</a:t>
            </a:r>
          </a:p>
          <a:p>
            <a:r>
              <a:rPr lang="en-US" dirty="0" smtClean="0">
                <a:cs typeface="Calibri" panose="020F0502020204030204"/>
              </a:rPr>
              <a:t>Lending Workflow Changes</a:t>
            </a:r>
          </a:p>
          <a:p>
            <a:r>
              <a:rPr lang="en-US" dirty="0" smtClean="0">
                <a:cs typeface="Calibri" panose="020F0502020204030204"/>
              </a:rPr>
              <a:t>Alma/</a:t>
            </a:r>
            <a:r>
              <a:rPr lang="en-US" dirty="0" err="1" smtClean="0">
                <a:cs typeface="Calibri" panose="020F0502020204030204"/>
              </a:rPr>
              <a:t>ILLiad</a:t>
            </a:r>
            <a:r>
              <a:rPr lang="en-US" dirty="0" smtClean="0">
                <a:cs typeface="Calibri" panose="020F0502020204030204"/>
              </a:rPr>
              <a:t> Integration Improvement</a:t>
            </a:r>
          </a:p>
          <a:p>
            <a:r>
              <a:rPr lang="en-US" dirty="0" smtClean="0">
                <a:cs typeface="Calibri" panose="020F0502020204030204"/>
              </a:rPr>
              <a:t>Walk-in Borrowing Reminder</a:t>
            </a:r>
          </a:p>
          <a:p>
            <a:r>
              <a:rPr lang="en-US" dirty="0" smtClean="0">
                <a:cs typeface="Calibri" panose="020F0502020204030204"/>
              </a:rPr>
              <a:t>Returns from Other SUNYs Reminder</a:t>
            </a:r>
          </a:p>
          <a:p>
            <a:r>
              <a:rPr lang="en-US" dirty="0" smtClean="0">
                <a:cs typeface="Calibri" panose="020F0502020204030204"/>
              </a:rPr>
              <a:t>Automated Fulfillment Network Update</a:t>
            </a:r>
          </a:p>
          <a:p>
            <a:endParaRPr lang="en-US" dirty="0" smtClean="0">
              <a:cs typeface="Calibri" panose="020F0502020204030204"/>
            </a:endParaRPr>
          </a:p>
          <a:p>
            <a:endParaRPr lang="en-US" dirty="0" smtClean="0">
              <a:cs typeface="Calibri" panose="020F0502020204030204"/>
            </a:endParaRPr>
          </a:p>
          <a:p>
            <a:endParaRPr lang="en-US" dirty="0" smtClean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Alma Resource Sharing Restart 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8494131" cy="4467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cs typeface="Calibri"/>
              </a:rPr>
              <a:t>33 SUNY libraries have resumed resource sharing in Alma as of today</a:t>
            </a:r>
          </a:p>
          <a:p>
            <a:pPr lvl="1"/>
            <a:r>
              <a:rPr lang="en-US" dirty="0" smtClean="0">
                <a:cs typeface="Calibri"/>
              </a:rPr>
              <a:t>All but 5 are both borrowing and lending</a:t>
            </a:r>
          </a:p>
          <a:p>
            <a:r>
              <a:rPr lang="en-US" dirty="0" smtClean="0">
                <a:cs typeface="Calibri"/>
              </a:rPr>
              <a:t>9 SUNY libraries in the NYC area are waiting for an ELD restart date</a:t>
            </a:r>
          </a:p>
          <a:p>
            <a:pPr lvl="1"/>
            <a:r>
              <a:rPr lang="en-US" dirty="0" smtClean="0">
                <a:cs typeface="Calibri"/>
              </a:rPr>
              <a:t>No estimate for when ELD service will resume in NYC area</a:t>
            </a:r>
          </a:p>
          <a:p>
            <a:r>
              <a:rPr lang="en-US" dirty="0" smtClean="0">
                <a:cs typeface="Calibri"/>
              </a:rPr>
              <a:t>SLSS will reach out to libraries about turning Alma RS back on once they’ve been assigned an ELD restart date</a:t>
            </a:r>
          </a:p>
          <a:p>
            <a:pPr lvl="1"/>
            <a:r>
              <a:rPr lang="en-US" dirty="0" smtClean="0">
                <a:cs typeface="Calibri"/>
              </a:rPr>
              <a:t>Libraries who wish to borrow will be required to lend unless there are extenuating circumstances</a:t>
            </a:r>
          </a:p>
          <a:p>
            <a:pPr lvl="1"/>
            <a:r>
              <a:rPr lang="en-US" dirty="0" smtClean="0">
                <a:cs typeface="Calibri"/>
              </a:rPr>
              <a:t>SLSS will do all configuration work needed to turn Alma RS back on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09" y="3674611"/>
            <a:ext cx="2286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83" y="1167225"/>
            <a:ext cx="2884852" cy="24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Alma Resource Sharing Restart 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8494131" cy="446780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 smtClean="0">
                <a:cs typeface="Calibri"/>
              </a:rPr>
              <a:t>Currently using a single </a:t>
            </a:r>
            <a:r>
              <a:rPr lang="en-US" dirty="0" err="1" smtClean="0">
                <a:cs typeface="Calibri"/>
              </a:rPr>
              <a:t>rota</a:t>
            </a:r>
            <a:r>
              <a:rPr lang="en-US" dirty="0" smtClean="0">
                <a:cs typeface="Calibri"/>
              </a:rPr>
              <a:t> for all of SUNY</a:t>
            </a:r>
          </a:p>
          <a:p>
            <a:r>
              <a:rPr lang="en-US" dirty="0" smtClean="0">
                <a:cs typeface="Calibri"/>
              </a:rPr>
              <a:t>Will switch back to regional </a:t>
            </a:r>
            <a:r>
              <a:rPr lang="en-US" dirty="0" err="1" smtClean="0">
                <a:cs typeface="Calibri"/>
              </a:rPr>
              <a:t>rotas</a:t>
            </a:r>
            <a:r>
              <a:rPr lang="en-US" dirty="0" smtClean="0">
                <a:cs typeface="Calibri"/>
              </a:rPr>
              <a:t> once NYC area libraries start borrowing and lending again</a:t>
            </a:r>
          </a:p>
          <a:p>
            <a:r>
              <a:rPr lang="en-US" dirty="0" smtClean="0">
                <a:cs typeface="Calibri"/>
              </a:rPr>
              <a:t>Lending requests are currently set to expire after 99 days to make sure as few requests go unfilled as possible</a:t>
            </a:r>
          </a:p>
          <a:p>
            <a:pPr lvl="1"/>
            <a:r>
              <a:rPr lang="en-US" dirty="0" smtClean="0">
                <a:cs typeface="Calibri"/>
              </a:rPr>
              <a:t>SLSS is monitoring for unprocessed lending requests</a:t>
            </a:r>
          </a:p>
          <a:p>
            <a:r>
              <a:rPr lang="en-US" dirty="0" smtClean="0">
                <a:cs typeface="Calibri"/>
              </a:rPr>
              <a:t>Requests will start expiring after 7 days once ELD service resumes in NYC area and we switch back to regional </a:t>
            </a:r>
            <a:r>
              <a:rPr lang="en-US" dirty="0" err="1" smtClean="0">
                <a:cs typeface="Calibri"/>
              </a:rPr>
              <a:t>rotas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SLSS will resume posting RS statistics at the end of September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09" y="3674611"/>
            <a:ext cx="2286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83" y="1167225"/>
            <a:ext cx="2884852" cy="24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Resource Sharing Training Guides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5302539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Borrowing: </a:t>
            </a:r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slcny.libguides.com/training-resource-sharing/borrowing</a:t>
            </a:r>
            <a:endParaRPr lang="en-US" dirty="0" smtClean="0">
              <a:cs typeface="Calibri"/>
            </a:endParaRPr>
          </a:p>
          <a:p>
            <a:r>
              <a:rPr lang="en-US" dirty="0">
                <a:cs typeface="Calibri"/>
              </a:rPr>
              <a:t>Lending: </a:t>
            </a:r>
            <a:r>
              <a:rPr lang="en-US" dirty="0">
                <a:cs typeface="Calibri"/>
                <a:hlinkClick r:id="rId3"/>
              </a:rPr>
              <a:t>https://</a:t>
            </a:r>
            <a:r>
              <a:rPr lang="en-US" dirty="0" smtClean="0">
                <a:cs typeface="Calibri"/>
                <a:hlinkClick r:id="rId3"/>
              </a:rPr>
              <a:t>slcny.libguides.com/training-resource-sharing/lending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Alma/</a:t>
            </a:r>
            <a:r>
              <a:rPr lang="en-US" dirty="0" err="1" smtClean="0">
                <a:cs typeface="Calibri"/>
              </a:rPr>
              <a:t>ILLiad</a:t>
            </a:r>
            <a:r>
              <a:rPr lang="en-US" dirty="0" smtClean="0">
                <a:cs typeface="Calibri"/>
              </a:rPr>
              <a:t> </a:t>
            </a:r>
            <a:r>
              <a:rPr lang="en-US" dirty="0">
                <a:cs typeface="Calibri"/>
              </a:rPr>
              <a:t>Integration: </a:t>
            </a:r>
            <a:r>
              <a:rPr lang="en-US" dirty="0">
                <a:cs typeface="Calibri"/>
                <a:hlinkClick r:id="rId4"/>
              </a:rPr>
              <a:t>https://</a:t>
            </a:r>
            <a:r>
              <a:rPr lang="en-US" dirty="0" smtClean="0">
                <a:cs typeface="Calibri"/>
                <a:hlinkClick r:id="rId4"/>
              </a:rPr>
              <a:t>slcny.libguides.com/training-resource-sharing/illiadintegration</a:t>
            </a: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761" y="1681019"/>
            <a:ext cx="5707980" cy="236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68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Borrowing Workflow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cs typeface="Calibri"/>
              </a:rPr>
              <a:t>The borrowing workflow for articles has now been fully automated</a:t>
            </a:r>
          </a:p>
          <a:p>
            <a:pPr lvl="1"/>
            <a:r>
              <a:rPr lang="en-US" dirty="0" smtClean="0">
                <a:cs typeface="Calibri"/>
              </a:rPr>
              <a:t>Users receive an email with a download link as soon as the lender fills the request (Document </a:t>
            </a:r>
            <a:r>
              <a:rPr lang="en-US" dirty="0">
                <a:cs typeface="Calibri"/>
              </a:rPr>
              <a:t>Delivery Notification </a:t>
            </a:r>
            <a:r>
              <a:rPr lang="en-US" dirty="0" smtClean="0">
                <a:cs typeface="Calibri"/>
              </a:rPr>
              <a:t>Letter sent from borrowing library, not lending library)</a:t>
            </a:r>
          </a:p>
          <a:p>
            <a:pPr lvl="1"/>
            <a:r>
              <a:rPr lang="en-US" dirty="0" smtClean="0">
                <a:cs typeface="Calibri"/>
              </a:rPr>
              <a:t>The borrowing request is automatically completed once that email is sent</a:t>
            </a:r>
          </a:p>
          <a:p>
            <a:r>
              <a:rPr lang="en-US" dirty="0" smtClean="0">
                <a:cs typeface="Calibri"/>
              </a:rPr>
              <a:t>Alma article borrowing may now be a feasible alternative to </a:t>
            </a:r>
            <a:r>
              <a:rPr lang="en-US" dirty="0" err="1" smtClean="0">
                <a:cs typeface="Calibri"/>
              </a:rPr>
              <a:t>ILLiad</a:t>
            </a:r>
            <a:r>
              <a:rPr lang="en-US" dirty="0" smtClean="0">
                <a:cs typeface="Calibri"/>
              </a:rPr>
              <a:t>/OCLC for libraries who rarely exceed the Rule of 5</a:t>
            </a:r>
          </a:p>
          <a:p>
            <a:pPr lvl="1"/>
            <a:r>
              <a:rPr lang="en-US" dirty="0" err="1" smtClean="0">
                <a:cs typeface="Calibri"/>
              </a:rPr>
              <a:t>ILLiad</a:t>
            </a:r>
            <a:r>
              <a:rPr lang="en-US" dirty="0" smtClean="0">
                <a:cs typeface="Calibri"/>
              </a:rPr>
              <a:t>/OCLC still the best option for libraries who frequently exceed the rule of 5</a:t>
            </a:r>
          </a:p>
          <a:p>
            <a:pPr lvl="1"/>
            <a:r>
              <a:rPr lang="en-US" dirty="0" smtClean="0">
                <a:cs typeface="Calibri"/>
              </a:rPr>
              <a:t>SLSS will be testing Alma’s copyright compliance capabilities in the near future </a:t>
            </a:r>
          </a:p>
          <a:p>
            <a:r>
              <a:rPr lang="en-US" dirty="0" smtClean="0">
                <a:cs typeface="Calibri"/>
              </a:rPr>
              <a:t>Email </a:t>
            </a:r>
            <a:r>
              <a:rPr lang="en-US" dirty="0" smtClean="0">
                <a:cs typeface="Calibri"/>
                <a:hlinkClick r:id="rId2"/>
              </a:rPr>
              <a:t>info@slcny.libanswers.com</a:t>
            </a:r>
            <a:r>
              <a:rPr lang="en-US" dirty="0" smtClean="0">
                <a:cs typeface="Calibri"/>
              </a:rPr>
              <a:t> if </a:t>
            </a:r>
            <a:r>
              <a:rPr lang="en-US" dirty="0" err="1" smtClean="0">
                <a:cs typeface="Calibri"/>
              </a:rPr>
              <a:t>ILLiad</a:t>
            </a:r>
            <a:r>
              <a:rPr lang="en-US" dirty="0" smtClean="0">
                <a:cs typeface="Calibri"/>
              </a:rPr>
              <a:t>/OCLC costs are a concern for your library and you’d like to test Alma article borrowing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Borrowing Workflow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 smtClean="0">
                <a:cs typeface="Calibri"/>
              </a:rPr>
              <a:t>UAlbany</a:t>
            </a:r>
            <a:r>
              <a:rPr lang="en-US" dirty="0" smtClean="0">
                <a:cs typeface="Calibri"/>
              </a:rPr>
              <a:t> discovered that Alma does not make sure a user is eligible to submit resource sharing when you convert a hold request to a resource sharing request or when you manually create a resource sharing request in Alma</a:t>
            </a:r>
          </a:p>
          <a:p>
            <a:r>
              <a:rPr lang="en-US" dirty="0" smtClean="0">
                <a:cs typeface="Calibri"/>
              </a:rPr>
              <a:t>Rota assignment rules can be modified to make sure these requests aren’t sent to other libraries for fulfillment</a:t>
            </a:r>
          </a:p>
          <a:p>
            <a:pPr lvl="1"/>
            <a:r>
              <a:rPr lang="en-US" dirty="0" smtClean="0">
                <a:cs typeface="Calibri"/>
              </a:rPr>
              <a:t>Requests will end up in </a:t>
            </a:r>
            <a:r>
              <a:rPr lang="en-US" dirty="0"/>
              <a:t>Created Borrowing </a:t>
            </a:r>
            <a:r>
              <a:rPr lang="en-US" dirty="0" smtClean="0"/>
              <a:t>Request status and can be manually cancelled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Submit ticket to </a:t>
            </a:r>
            <a:r>
              <a:rPr lang="en-US" dirty="0" smtClean="0">
                <a:cs typeface="Calibri"/>
                <a:hlinkClick r:id="rId2"/>
              </a:rPr>
              <a:t>info@slcny.libanswers.com</a:t>
            </a:r>
            <a:r>
              <a:rPr lang="en-US" dirty="0" smtClean="0">
                <a:cs typeface="Calibri"/>
              </a:rPr>
              <a:t> if you would like us to modify your </a:t>
            </a:r>
            <a:r>
              <a:rPr lang="en-US" dirty="0" err="1" smtClean="0">
                <a:cs typeface="Calibri"/>
              </a:rPr>
              <a:t>rota</a:t>
            </a:r>
            <a:r>
              <a:rPr lang="en-US" dirty="0" smtClean="0">
                <a:cs typeface="Calibri"/>
              </a:rPr>
              <a:t> assignment rules to help manage this issue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Lending Workflow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10717357" cy="4467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smtClean="0">
                <a:cs typeface="Calibri"/>
              </a:rPr>
              <a:t>Processing of lending renewal requests has been automated</a:t>
            </a:r>
          </a:p>
          <a:p>
            <a:pPr lvl="1"/>
            <a:r>
              <a:rPr lang="en-US" dirty="0" smtClean="0">
                <a:cs typeface="Calibri"/>
              </a:rPr>
              <a:t>Renewal requests automatically approved as soon as they’re received from the borrowing library</a:t>
            </a:r>
          </a:p>
          <a:p>
            <a:pPr lvl="1"/>
            <a:r>
              <a:rPr lang="en-US" dirty="0" smtClean="0">
                <a:cs typeface="Calibri"/>
              </a:rPr>
              <a:t>Alma blocks borrowing renewal requests that do not adhere to SLC policy, so no need to worry about renewal requests that violate SLC policy being automatically approved</a:t>
            </a:r>
          </a:p>
          <a:p>
            <a:r>
              <a:rPr lang="en-US" dirty="0" smtClean="0">
                <a:cs typeface="Calibri"/>
              </a:rPr>
              <a:t>All returns should be processed using the Scan In function, not the Return Items function</a:t>
            </a:r>
          </a:p>
          <a:p>
            <a:pPr lvl="1"/>
            <a:r>
              <a:rPr lang="en-US" dirty="0" smtClean="0">
                <a:cs typeface="Calibri"/>
              </a:rPr>
              <a:t>Scan In function now gives you a warning message if you are returning a request that was never updated to received by the lender</a:t>
            </a:r>
          </a:p>
          <a:p>
            <a:pPr lvl="1"/>
            <a:r>
              <a:rPr lang="en-US" dirty="0" smtClean="0">
                <a:cs typeface="Calibri"/>
              </a:rPr>
              <a:t>The Return Items function does not give you this warning, so it’s easy to inadvertently complete a request</a:t>
            </a:r>
          </a:p>
          <a:p>
            <a:pPr lvl="1"/>
            <a:r>
              <a:rPr lang="en-US" dirty="0" smtClean="0">
                <a:cs typeface="Calibri"/>
              </a:rPr>
              <a:t>If you see this warning message and you’re unsure what to do, email </a:t>
            </a:r>
            <a:r>
              <a:rPr lang="en-US" dirty="0" smtClean="0">
                <a:cs typeface="Calibri"/>
                <a:hlinkClick r:id="rId2"/>
              </a:rPr>
              <a:t>info@slcny.libanswers.com</a:t>
            </a:r>
            <a:endParaRPr lang="en-US" dirty="0" smtClean="0">
              <a:cs typeface="Calibri"/>
            </a:endParaRPr>
          </a:p>
          <a:p>
            <a:pPr marL="457200" lvl="1" indent="0">
              <a:buNone/>
            </a:pPr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Lending Workflow Changes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4" name="AutoShape 2" descr="Empire Library Delivery | Empire State Library Network"/>
          <p:cNvSpPr>
            <a:spLocks noChangeAspect="1" noChangeArrowheads="1"/>
          </p:cNvSpPr>
          <p:nvPr/>
        </p:nvSpPr>
        <p:spPr bwMode="auto">
          <a:xfrm>
            <a:off x="155575" y="-411163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2" y="1704975"/>
            <a:ext cx="108489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5541735DBF5479A85A0E07C52A45A" ma:contentTypeVersion="9" ma:contentTypeDescription="Create a new document." ma:contentTypeScope="" ma:versionID="cf4e206d0aed1cb5ba3ae77ec89f5497">
  <xsd:schema xmlns:xsd="http://www.w3.org/2001/XMLSchema" xmlns:xs="http://www.w3.org/2001/XMLSchema" xmlns:p="http://schemas.microsoft.com/office/2006/metadata/properties" xmlns:ns2="61ce4d65-48b5-4510-a74e-67217dcdfadf" targetNamespace="http://schemas.microsoft.com/office/2006/metadata/properties" ma:root="true" ma:fieldsID="1a288436851de82893f8bba96f25252d" ns2:_="">
    <xsd:import namespace="61ce4d65-48b5-4510-a74e-67217dcdf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4d65-48b5-4510-a74e-67217dcdf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83235-88EE-4E2B-9FD9-F696DD588A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ce4d65-48b5-4510-a74e-67217dcdfad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32B7E1-008C-4875-BAEB-792625A78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8AD8D-1EF1-40FE-ABB6-5F78DF0AD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e4d65-48b5-4510-a74e-67217dcdf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1188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AauxPro OT</vt:lpstr>
      <vt:lpstr>Arial</vt:lpstr>
      <vt:lpstr>Calibri</vt:lpstr>
      <vt:lpstr>Calibri Light</vt:lpstr>
      <vt:lpstr>Office Theme</vt:lpstr>
      <vt:lpstr>PowerPoint Presentation</vt:lpstr>
      <vt:lpstr>Agenda</vt:lpstr>
      <vt:lpstr>Alma Resource Sharing Restart Update</vt:lpstr>
      <vt:lpstr>Alma Resource Sharing Restart Update</vt:lpstr>
      <vt:lpstr>Resource Sharing Training Guides</vt:lpstr>
      <vt:lpstr>Borrowing Workflow Changes</vt:lpstr>
      <vt:lpstr>Borrowing Workflow Changes</vt:lpstr>
      <vt:lpstr>Lending Workflow Changes</vt:lpstr>
      <vt:lpstr>Lending Workflow Changes</vt:lpstr>
      <vt:lpstr>Lending Workflow Changes</vt:lpstr>
      <vt:lpstr>Lending Workflow Changes</vt:lpstr>
      <vt:lpstr>ILLiad Integration Changes</vt:lpstr>
      <vt:lpstr>ILLiad Integration Changes</vt:lpstr>
      <vt:lpstr>Walk-In Borrowing</vt:lpstr>
      <vt:lpstr>Returns from Other SUNYs</vt:lpstr>
      <vt:lpstr>Automated Fulfillment Network</vt:lpstr>
      <vt:lpstr>Automated Fulfillment Network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Pritting, Shannon</dc:creator>
  <cp:lastModifiedBy>Tim Jackson</cp:lastModifiedBy>
  <cp:revision>168</cp:revision>
  <dcterms:created xsi:type="dcterms:W3CDTF">2019-08-22T15:05:39Z</dcterms:created>
  <dcterms:modified xsi:type="dcterms:W3CDTF">2020-09-03T19:50:35Z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0x0101001025541735DBF5479A85A0E07C52A45A</vt:lpwstr>
  </property>
</Properties>
</file>