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8" r:id="rId5"/>
    <p:sldId id="535" r:id="rId6"/>
    <p:sldId id="451" r:id="rId7"/>
    <p:sldId id="478" r:id="rId8"/>
    <p:sldId id="473" r:id="rId9"/>
    <p:sldId id="526" r:id="rId10"/>
    <p:sldId id="528" r:id="rId11"/>
    <p:sldId id="411" r:id="rId12"/>
    <p:sldId id="497" r:id="rId13"/>
    <p:sldId id="480" r:id="rId14"/>
    <p:sldId id="431" r:id="rId15"/>
    <p:sldId id="461" r:id="rId16"/>
    <p:sldId id="481" r:id="rId17"/>
    <p:sldId id="463" r:id="rId18"/>
    <p:sldId id="436" r:id="rId19"/>
    <p:sldId id="471" r:id="rId20"/>
    <p:sldId id="522" r:id="rId21"/>
    <p:sldId id="515" r:id="rId22"/>
    <p:sldId id="438" r:id="rId23"/>
    <p:sldId id="532" r:id="rId24"/>
    <p:sldId id="533" r:id="rId25"/>
    <p:sldId id="531" r:id="rId26"/>
    <p:sldId id="482" r:id="rId27"/>
    <p:sldId id="517" r:id="rId28"/>
    <p:sldId id="529" r:id="rId29"/>
    <p:sldId id="534" r:id="rId30"/>
    <p:sldId id="518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477D3-5B83-4205-98C2-F106CD40BA82}" v="534" dt="2022-01-24T14:46:40.814"/>
    <p1510:client id="{80652A1E-E2FD-42D2-B717-AC56D6AC7A4B}" v="8" dt="2022-01-25T14:41:14.231"/>
    <p1510:client id="{B23790A1-451C-435C-9DB1-2F7F4FC666C3}" v="2" dt="2022-01-24T21:37:52.917"/>
    <p1510:client id="{8B1568B3-D493-4BB4-A31E-28C5C720EE13}" v="268" dt="2022-01-24T21:46:11.544"/>
    <p1510:client id="{C77DDBEA-0610-469C-B0E9-4F7C0781CD42}" v="5" dt="2022-01-25T13:29:20.125"/>
    <p1510:client id="{A8125248-90EF-4A89-8755-FD5677E125E0}" v="33" dt="2022-01-25T13:55:53.613"/>
    <p1510:client id="{FD3E1479-2EB3-49DD-A40A-E72247708358}" v="3" dt="2022-01-24T21:40:39.074"/>
    <p1510:client id="{C77ED296-A982-4E87-AFDB-1AB936F67A8B}" v="557" dt="2022-01-24T21:57:08.370"/>
    <p1510:client id="{E1749FCC-B4E9-D8B2-4FF9-A7015629B8F9}" v="189" dt="2022-01-24T21:33:47.641"/>
    <p1510:client id="{E28A99A7-7522-4AA0-881E-12AC930AE8BA}" v="17" dt="2022-01-24T14:28:19.338"/>
    <p1510:client id="{E388756D-9DFE-4DF6-A47D-080504F72239}" v="1363" dt="2022-01-24T21:26:10.284"/>
    <p1510:client id="{EFCE2CDB-8F5E-4EF2-8F42-EF84BE56341F}" v="257" dt="2022-01-24T20:07:22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Release_Notes/2022/Alma_2022_Release_Note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sunyconnect_task_force" TargetMode="External"/><Relationship Id="rId2" Type="http://schemas.openxmlformats.org/officeDocument/2006/relationships/hyperlink" Target="https://slcny.libcal.com/event/877213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wizard.com/id/c9c0d615e74d79f943078291fffa785f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cal.com/calendar?cid=15880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sunyconnect.suny.edu/" TargetMode="External"/><Relationship Id="rId2" Type="http://schemas.openxmlformats.org/officeDocument/2006/relationships/hyperlink" Target="https://soar.suny.edu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c.php?g=986100&amp;p=8820504" TargetMode="External"/><Relationship Id="rId2" Type="http://schemas.openxmlformats.org/officeDocument/2006/relationships/hyperlink" Target="https://public.3.basecamp.com/p/7Xbx2z2jmC3PxX4fwzSAd5V9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slcny.libanswers.co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c.php?g=1092166&amp;p=8305911" TargetMode="External"/><Relationship Id="rId2" Type="http://schemas.openxmlformats.org/officeDocument/2006/relationships/hyperlink" Target="https://ideas.exlibrisgroup.com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9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Release_Notes/002Primo_VE/2022/010Primo_VE_2022_Release_Note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-10439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January 25</a:t>
            </a:r>
            <a:r>
              <a:rPr lang="en-US" sz="2100" baseline="30000">
                <a:solidFill>
                  <a:schemeClr val="bg1"/>
                </a:solidFill>
                <a:latin typeface="AauxPro OT"/>
              </a:rPr>
              <a:t>th</a:t>
            </a:r>
            <a:r>
              <a:rPr lang="en-US" sz="2100">
                <a:solidFill>
                  <a:schemeClr val="bg1"/>
                </a:solidFill>
                <a:latin typeface="AauxPro OT"/>
              </a:rPr>
              <a:t>, 2022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E-Resources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EBSCO OPID linking: Almost done with update of campus OPIDs. Let me know if you run into any linking problems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Feb 2022 release: Flexible Scheduling Options For Automatic Upload Of Electronic Holdings Jobs – also "Schedule of existing Upload Electronic Holdings jobs is changed randomly to ensure distribution of the API calls to Providers - No action is required"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2"/>
              </a:rPr>
              <a:t>https://knowledge.exlibrisgroup.com/Alma/Release_Notes/2022/Alma_2022_Release_Notes</a:t>
            </a:r>
            <a:r>
              <a:rPr lang="en-US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3293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SUNYConnect</a:t>
            </a:r>
            <a:r>
              <a:rPr lang="en-US">
                <a:cs typeface="Calibri Light"/>
              </a:rPr>
              <a:t> Task Force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9051525" cy="39505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Task</a:t>
            </a:r>
            <a:r>
              <a:rPr lang="en-US">
                <a:ea typeface="+mn-lt"/>
                <a:cs typeface="+mn-lt"/>
              </a:rPr>
              <a:t> Force recommendation was approved by the SLC Board last week.</a:t>
            </a:r>
            <a:endParaRPr lang="en-US"/>
          </a:p>
          <a:p>
            <a:r>
              <a:rPr lang="en-US">
                <a:cs typeface="Calibri"/>
              </a:rPr>
              <a:t>Pricing and details have been shared via the Shared Collections HQ Basecamp</a:t>
            </a:r>
          </a:p>
          <a:p>
            <a:r>
              <a:rPr lang="en-US">
                <a:cs typeface="Calibri"/>
              </a:rPr>
              <a:t>Next update: January 27 at 10 am, register: </a:t>
            </a:r>
            <a:r>
              <a:rPr lang="en-US">
                <a:ea typeface="+mn-lt"/>
                <a:cs typeface="+mn-lt"/>
                <a:hlinkClick r:id="rId2"/>
              </a:rPr>
              <a:t>https://slcny.libcal.com/event/8772135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r>
              <a:rPr lang="en-US">
                <a:cs typeface="Calibri"/>
              </a:rPr>
              <a:t>More information, including recordings and slides of past updates: </a:t>
            </a:r>
            <a:r>
              <a:rPr lang="en-US">
                <a:ea typeface="+mn-lt"/>
                <a:cs typeface="+mn-lt"/>
                <a:hlinkClick r:id="rId3"/>
              </a:rPr>
              <a:t>https://slcny.libguides.com/sunyconnect_task_force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1026" name="Picture 2" descr="SUNYConnect">
            <a:extLst>
              <a:ext uri="{FF2B5EF4-FFF2-40B4-BE49-F238E27FC236}">
                <a16:creationId xmlns:a16="http://schemas.microsoft.com/office/drawing/2014/main" id="{E689F555-1B22-47AC-8419-9D46C0DC4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43" y="2662730"/>
            <a:ext cx="228545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62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SUNY ScienceDirect Journal Renewal TF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8128248" cy="345341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Calibri"/>
              </a:rPr>
              <a:t>SUNY ScienceDirect journal package contract runs through December 31, 2022. </a:t>
            </a:r>
          </a:p>
          <a:p>
            <a:r>
              <a:rPr lang="en-US" dirty="0">
                <a:cs typeface="Calibri"/>
              </a:rPr>
              <a:t>Task Force members met with Elsevier last week</a:t>
            </a:r>
          </a:p>
          <a:p>
            <a:r>
              <a:rPr lang="en-US" dirty="0">
                <a:ea typeface="+mn-lt"/>
                <a:cs typeface="+mn-lt"/>
              </a:rPr>
              <a:t>SUNY and Elsevier will work through an amendment process to add up to 3 additional years to the current agreement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Main factors of pricing are expected to remain the same: </a:t>
            </a:r>
            <a:r>
              <a:rPr lang="en-US" dirty="0" err="1">
                <a:ea typeface="+mn-lt"/>
                <a:cs typeface="+mn-lt"/>
              </a:rPr>
              <a:t>xxxxx</a:t>
            </a:r>
            <a:r>
              <a:rPr lang="en-US" dirty="0">
                <a:ea typeface="+mn-lt"/>
                <a:cs typeface="+mn-lt"/>
              </a:rPr>
              <a:t> multiplier, </a:t>
            </a:r>
            <a:r>
              <a:rPr lang="en-US" dirty="0" err="1">
                <a:ea typeface="+mn-lt"/>
                <a:cs typeface="+mn-lt"/>
              </a:rPr>
              <a:t>xxxxx</a:t>
            </a:r>
            <a:r>
              <a:rPr lang="en-US" dirty="0">
                <a:ea typeface="+mn-lt"/>
                <a:cs typeface="+mn-lt"/>
              </a:rPr>
              <a:t>% escalation cap on titles that are retained year to year; similar spend as previous 3 years with minimal escalation.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098" name="Picture 2" descr="ScienceDirect (@sciencedirect) / Twitter">
            <a:extLst>
              <a:ext uri="{FF2B5EF4-FFF2-40B4-BE49-F238E27FC236}">
                <a16:creationId xmlns:a16="http://schemas.microsoft.com/office/drawing/2014/main" id="{F73180F5-DC70-4AC1-88B9-E16D1782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82" y="251723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1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7524566" cy="3888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SLS working on 10 year agreement with </a:t>
            </a:r>
            <a:r>
              <a:rPr lang="en-US" dirty="0" err="1">
                <a:ea typeface="+mn-lt"/>
                <a:cs typeface="+mn-lt"/>
              </a:rPr>
              <a:t>Artstor</a:t>
            </a:r>
            <a:r>
              <a:rPr lang="en-US" dirty="0">
                <a:ea typeface="+mn-lt"/>
                <a:cs typeface="+mn-lt"/>
              </a:rPr>
              <a:t> (2023-2032), will include any current subscribers plus new subscriber pricing.</a:t>
            </a:r>
          </a:p>
          <a:p>
            <a:r>
              <a:rPr lang="en-US" dirty="0">
                <a:ea typeface="+mn-lt"/>
                <a:cs typeface="+mn-lt"/>
              </a:rPr>
              <a:t>Favorable escalators for 5 years and capped escalation with expectation of amendment for actual escalation.</a:t>
            </a: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3074" name="Picture 2" descr="Artstor - Wikipedia">
            <a:extLst>
              <a:ext uri="{FF2B5EF4-FFF2-40B4-BE49-F238E27FC236}">
                <a16:creationId xmlns:a16="http://schemas.microsoft.com/office/drawing/2014/main" id="{63D480D0-22C2-4129-88ED-ECD3B7BE9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26" y="247002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040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Brief Level Rules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8512799" cy="5002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Brief Level Rules Initiative </a:t>
            </a:r>
            <a:endParaRPr lang="en-US"/>
          </a:p>
          <a:p>
            <a:pPr marL="914400" lvl="1" indent="-457200"/>
            <a:r>
              <a:rPr lang="en-US">
                <a:ea typeface="+mn-lt"/>
                <a:cs typeface="+mn-lt"/>
              </a:rPr>
              <a:t>Initiative to align SUNY brief level rules with OCLC encoding level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Initiative on hold until indexing issues impacting Institution Zone (IZ) records linked to the Network Zone (NZ) are resolved</a:t>
            </a:r>
            <a:endParaRPr lang="en-US">
              <a:cs typeface="Calibri"/>
            </a:endParaRPr>
          </a:p>
          <a:p>
            <a:pPr marL="914400" lvl="1" indent="-457200"/>
            <a:r>
              <a:rPr lang="en-US">
                <a:ea typeface="+mn-lt"/>
                <a:cs typeface="+mn-lt"/>
              </a:rPr>
              <a:t>Salesforce Case #009936/05321456 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marL="457200" indent="-457200"/>
            <a:r>
              <a:rPr lang="en-US">
                <a:ea typeface="+mn-lt"/>
                <a:cs typeface="+mn-lt"/>
              </a:rPr>
              <a:t>Expected fix is March 2022</a:t>
            </a:r>
          </a:p>
          <a:p>
            <a:pPr marL="457200" indent="-457200"/>
            <a:endParaRPr lang="en-US" sz="2400">
              <a:cs typeface="Calibri"/>
              <a:hlinkClick r:id="rId2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  <a:hlinkClick r:id="rId2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B6AF28-F0AB-4CDD-9718-1B9627A8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89" y="372004"/>
            <a:ext cx="1918758" cy="1711325"/>
          </a:xfrm>
          <a:prstGeom prst="rect">
            <a:avLst/>
          </a:prstGeo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F79E81-A029-492E-B1C6-66DE247E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967" y="2312458"/>
            <a:ext cx="2321984" cy="3354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004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 Local Resource Type Task Force Call for Members</a:t>
            </a:r>
            <a:endParaRPr lang="en-US" sz="36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0999882" cy="50023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342900"/>
            <a:r>
              <a:rPr lang="en-US">
                <a:cs typeface="Calibri"/>
              </a:rPr>
              <a:t>Members of the task force will:</a:t>
            </a:r>
          </a:p>
          <a:p>
            <a:pPr lvl="1"/>
            <a:r>
              <a:rPr lang="en-US">
                <a:ea typeface="+mn-lt"/>
                <a:cs typeface="+mn-lt"/>
              </a:rPr>
              <a:t>Develop an understanding of what local resource types are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Develop an understanding of why local resource types need to be configured at the Network level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Review the impact of implementing a local resource type at the Network level on discovery in Primo VE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Develop a policy on the use of local resource types in SUNY</a:t>
            </a:r>
            <a:br>
              <a:rPr lang="en-US">
                <a:ea typeface="+mn-lt"/>
                <a:cs typeface="+mn-lt"/>
              </a:rPr>
            </a:b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Three-month commitment to begin in February 2022</a:t>
            </a:r>
            <a:br>
              <a:rPr lang="en-US">
                <a:cs typeface="Calibri"/>
              </a:rPr>
            </a:b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Fill out the following form to be considered for a member of the task force: </a:t>
            </a:r>
            <a:r>
              <a:rPr lang="en-US" u="sng">
                <a:ea typeface="+mn-lt"/>
                <a:cs typeface="+mn-lt"/>
                <a:hlinkClick r:id="rId2"/>
              </a:rPr>
              <a:t>https://slcny.libwizard.com/id/c9c0d615e74d79f943078291fffa785f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423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ea typeface="+mj-lt"/>
                <a:cs typeface="+mj-lt"/>
              </a:rPr>
              <a:t>Reminder: Analytics Office Hours </a:t>
            </a:r>
            <a:endParaRPr lang="en-US" sz="36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9835715" cy="5012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SLS program managers will be providing two one-hour time slots from Wednesday, January 12, 2022, through Friday, June 10, 2022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Analytics Office Hours are designed</a:t>
            </a:r>
            <a:r>
              <a:rPr lang="en-US">
                <a:ea typeface="+mn-lt"/>
                <a:cs typeface="+mn-lt"/>
              </a:rPr>
              <a:t> to assist SUNY libraries with specific reporting needs 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Prior to registering to a session:</a:t>
            </a:r>
          </a:p>
          <a:p>
            <a:pPr marL="914400" lvl="1"/>
            <a:r>
              <a:rPr lang="en-US">
                <a:cs typeface="Calibri"/>
              </a:rPr>
              <a:t>Define the analytics need</a:t>
            </a:r>
          </a:p>
          <a:p>
            <a:pPr marL="914400" lvl="1"/>
            <a:r>
              <a:rPr lang="en-US">
                <a:cs typeface="Calibri"/>
              </a:rPr>
              <a:t>Determine the SLS program manager that will best support the need</a:t>
            </a:r>
          </a:p>
          <a:p>
            <a:pPr marL="457200" indent="-457200"/>
            <a:r>
              <a:rPr lang="en-US">
                <a:cs typeface="Calibri"/>
              </a:rPr>
              <a:t>Register for the sessions at: </a:t>
            </a:r>
            <a:r>
              <a:rPr lang="en-US" sz="2400">
                <a:ea typeface="+mn-lt"/>
                <a:cs typeface="+mn-lt"/>
                <a:hlinkClick r:id="rId2"/>
              </a:rPr>
              <a:t>https://slcny.libcal.com/calendar?cid=15880</a:t>
            </a:r>
            <a:endParaRPr lang="en-US" sz="2400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570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Yvonne Kester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654395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Repositories: SOAR and SDR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EDA2-9A04-4B7D-A1E3-8C2679D3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Cori and Staff Updates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A897E-B9FB-4581-857B-7302882B7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063" y="1690688"/>
            <a:ext cx="5774491" cy="4076130"/>
          </a:xfrm>
        </p:spPr>
        <p:txBody>
          <a:bodyPr/>
          <a:lstStyle/>
          <a:p>
            <a:r>
              <a:rPr lang="en-US" dirty="0"/>
              <a:t>Cori Wilhelm joined OLIS in January of 2022.</a:t>
            </a:r>
          </a:p>
          <a:p>
            <a:pPr lvl="1"/>
            <a:r>
              <a:rPr lang="en-US" dirty="0"/>
              <a:t>Will be working with OER Services, SLS, and OLIS.</a:t>
            </a:r>
          </a:p>
          <a:p>
            <a:r>
              <a:rPr lang="en-US" dirty="0"/>
              <a:t>New Support Specialist will begin for SLS in April 2022.</a:t>
            </a:r>
          </a:p>
          <a:p>
            <a:r>
              <a:rPr lang="en-US" dirty="0"/>
              <a:t>Search for Associate Director underway.</a:t>
            </a:r>
          </a:p>
          <a:p>
            <a:endParaRPr lang="en-US" dirty="0"/>
          </a:p>
        </p:txBody>
      </p:sp>
      <p:pic>
        <p:nvPicPr>
          <p:cNvPr id="2050" name="Picture 2" descr="Cori Wilhelm">
            <a:extLst>
              <a:ext uri="{FF2B5EF4-FFF2-40B4-BE49-F238E27FC236}">
                <a16:creationId xmlns:a16="http://schemas.microsoft.com/office/drawing/2014/main" id="{20EC1D35-CA15-4DFC-8A4D-0034A57E93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81" y="2377059"/>
            <a:ext cx="4387355" cy="22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55793-ACD4-4B0F-836C-EC2D424A96D4}"/>
              </a:ext>
            </a:extLst>
          </p:cNvPr>
          <p:cNvSpPr txBox="1"/>
          <p:nvPr/>
        </p:nvSpPr>
        <p:spPr>
          <a:xfrm>
            <a:off x="6841724" y="4993677"/>
            <a:ext cx="500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https://www.canton.edu/news/2022/wilhelm.html</a:t>
            </a:r>
          </a:p>
        </p:txBody>
      </p:sp>
    </p:spTree>
    <p:extLst>
      <p:ext uri="{BB962C8B-B14F-4D97-AF65-F5344CB8AC3E}">
        <p14:creationId xmlns:p14="http://schemas.microsoft.com/office/powerpoint/2010/main" val="3351106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SUNY Open Access Repository and SUNY Digital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7814299" cy="5012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A5C59-EEF8-43B3-9045-EA96C8E56292}"/>
              </a:ext>
            </a:extLst>
          </p:cNvPr>
          <p:cNvSpPr txBox="1"/>
          <p:nvPr/>
        </p:nvSpPr>
        <p:spPr>
          <a:xfrm>
            <a:off x="523631" y="1354015"/>
            <a:ext cx="1104704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  <a:hlinkClick r:id="rId2"/>
              </a:rPr>
              <a:t>SOAR:</a:t>
            </a:r>
            <a:r>
              <a:rPr lang="en-US" sz="2400">
                <a:cs typeface="Calibri"/>
              </a:rPr>
              <a:t> New repository officially launched in October 2020. Houses </a:t>
            </a:r>
            <a:r>
              <a:rPr lang="en-US" sz="2400">
                <a:ea typeface="+mn-lt"/>
                <a:cs typeface="+mn-lt"/>
              </a:rPr>
              <a:t>scholarly and creative open access works of SUNY faculty, students, and staff.</a:t>
            </a:r>
            <a:r>
              <a:rPr lang="en-US" sz="2400">
                <a:cs typeface="Calibri"/>
              </a:rPr>
              <a:t> Also contains SUNY Press open access monographs and textbooks.</a:t>
            </a:r>
            <a:br>
              <a:rPr lang="en-US" sz="2400">
                <a:cs typeface="Calibri"/>
              </a:rPr>
            </a:br>
            <a:endParaRPr lang="en-US" sz="2400">
              <a:cs typeface="Calibri"/>
            </a:endParaRPr>
          </a:p>
          <a:p>
            <a:r>
              <a:rPr lang="en-US" sz="2400">
                <a:cs typeface="Calibri"/>
                <a:hlinkClick r:id="rId3"/>
              </a:rPr>
              <a:t>SDR:</a:t>
            </a:r>
            <a:r>
              <a:rPr lang="en-US" sz="2400">
                <a:cs typeface="Calibri"/>
              </a:rPr>
              <a:t> Originally implemented and hosted by ITEC in 2005. Houses:</a:t>
            </a:r>
            <a:endParaRPr lang="en-US" sz="240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Historical and Special Collections from SUNY campuses and SUNY System Administration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Open Educational Resources (OER) Collections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Reports from the Innovative Instructional Technology Grants (IITG)</a:t>
            </a:r>
            <a:endParaRPr lang="en-US" sz="240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SUNY Office of Community Colleges and the Education Pipeline: Apprenticeship Programs at SUNY</a:t>
            </a:r>
          </a:p>
          <a:p>
            <a:endParaRPr lang="en-US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4974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SUNY Open Access Repository and SUNY Digital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7814299" cy="5012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A5C59-EEF8-43B3-9045-EA96C8E56292}"/>
              </a:ext>
            </a:extLst>
          </p:cNvPr>
          <p:cNvSpPr txBox="1"/>
          <p:nvPr/>
        </p:nvSpPr>
        <p:spPr>
          <a:xfrm>
            <a:off x="523631" y="1354015"/>
            <a:ext cx="1104704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/>
              <a:t>Worked out batch loading process over winter break—big improvement over manual, single-item upload</a:t>
            </a:r>
            <a:endParaRPr lang="en-US" sz="2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Meeting with campuses who have untapped digital objects: student theses, capstone projects, etc.  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Cleanup: Auditing SDR for duplicated collections (many of which were copied to SOAR) and "orphaned" collections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>
                <a:cs typeface="Calibri"/>
              </a:rPr>
              <a:t>These collections can be exported and kept in storage until we know they are not needed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>
                <a:cs typeface="Calibri"/>
              </a:rPr>
              <a:t>Easily imported again if essential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cs typeface="Calibri"/>
              </a:rPr>
              <a:t>Looking to start a small focus group in the near future, to chart course SUNY Community </a:t>
            </a:r>
            <a:r>
              <a:rPr lang="en-US" sz="2200">
                <a:cs typeface="Calibri"/>
              </a:rPr>
              <a:t>would like to take in the months ahead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If your campus is interested in starting a project to upload student work, please let us know at </a:t>
            </a:r>
            <a:r>
              <a:rPr lang="en-US" sz="2200">
                <a:cs typeface="Calibri"/>
                <a:hlinkClick r:id="rId2"/>
              </a:rPr>
              <a:t>info@slcny.libanswers.com</a:t>
            </a:r>
            <a:r>
              <a:rPr lang="en-US" sz="220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20185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984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Billing for Lost Alma Resource Sharing Items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647582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>
                <a:ea typeface="+mn-lt"/>
                <a:cs typeface="+mn-lt"/>
              </a:rPr>
              <a:t>Billing for overdue resource sharing items due after March 1, 2020 and resource sharing items in transit more than 45 days starts on February 1, 2022 </a:t>
            </a:r>
            <a:r>
              <a:rPr lang="en-US" dirty="0">
                <a:cs typeface="Calibri"/>
              </a:rPr>
              <a:t> 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Billing for overdue resource sharing items due before March 1, 2020 started on December 13, 2021</a:t>
            </a:r>
          </a:p>
          <a:p>
            <a:pPr marL="457200" indent="-457200"/>
            <a:r>
              <a:rPr lang="en-US" dirty="0">
                <a:cs typeface="Calibri" panose="020F0502020204030204"/>
              </a:rPr>
              <a:t>Billing Webinar was held on December 10:</a:t>
            </a:r>
          </a:p>
          <a:p>
            <a:pPr marL="914400" lvl="1" indent="-457200"/>
            <a:r>
              <a:rPr lang="en-US" dirty="0">
                <a:cs typeface="Calibri" panose="020F0502020204030204"/>
              </a:rPr>
              <a:t>Recording: </a:t>
            </a:r>
            <a:r>
              <a:rPr lang="en-US" dirty="0">
                <a:ea typeface="+mn-lt"/>
                <a:cs typeface="+mn-lt"/>
                <a:hlinkClick r:id="rId2"/>
              </a:rPr>
              <a:t>https</a:t>
            </a:r>
            <a:r>
              <a:rPr lang="en-US" dirty="0">
                <a:cs typeface="Calibri" panose="020F0502020204030204"/>
                <a:hlinkClick r:id="rId2"/>
              </a:rPr>
              <a:t>://public.3.basecamp.com/p/7Xbx2z2jmC3PxX4fwzSAd5V9</a:t>
            </a:r>
            <a:endParaRPr lang="en-US" dirty="0">
              <a:cs typeface="Calibri" panose="020F0502020204030204"/>
            </a:endParaRPr>
          </a:p>
          <a:p>
            <a:pPr marL="457200" indent="-457200"/>
            <a:r>
              <a:rPr lang="en-US" dirty="0">
                <a:cs typeface="Calibri" panose="020F0502020204030204"/>
              </a:rPr>
              <a:t>Billing workflows and password protected spreadsheet of billing info for most SUNY campuses added to Resource Sharing billing training guide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  <a:hlinkClick r:id="rId3"/>
              </a:rPr>
              <a:t>https://slcny.libguides.com/c.php?g=986100&amp;p=8820504</a:t>
            </a:r>
            <a:endParaRPr lang="en-US" dirty="0">
              <a:cs typeface="Calibri" panose="020F0502020204030204"/>
            </a:endParaRPr>
          </a:p>
          <a:p>
            <a:pPr marL="914400" lvl="1" indent="-457200"/>
            <a:r>
              <a:rPr lang="en-US" dirty="0">
                <a:cs typeface="Calibri" panose="020F0502020204030204"/>
              </a:rPr>
              <a:t>Email </a:t>
            </a:r>
            <a:r>
              <a:rPr lang="en-US" dirty="0">
                <a:cs typeface="Calibri" panose="020F0502020204030204"/>
                <a:hlinkClick r:id="rId4"/>
              </a:rPr>
              <a:t>info@slcny.libanswers.com</a:t>
            </a:r>
            <a:r>
              <a:rPr lang="en-US" dirty="0">
                <a:cs typeface="Calibri" panose="020F0502020204030204"/>
              </a:rPr>
              <a:t> if you need password</a:t>
            </a:r>
          </a:p>
          <a:p>
            <a:pPr marL="914400" lvl="1"/>
            <a:endParaRPr lang="en-US">
              <a:cs typeface="Calibri" panose="020F0502020204030204"/>
            </a:endParaRPr>
          </a:p>
          <a:p>
            <a:pPr marL="914400" lvl="1"/>
            <a:endParaRPr lang="en-US">
              <a:cs typeface="Calibri" panose="020F0502020204030204"/>
            </a:endParaRPr>
          </a:p>
          <a:p>
            <a:pPr marL="457200" indent="-457200"/>
            <a:endParaRPr lang="en-US">
              <a:cs typeface="Calibri" panose="020F0502020204030204"/>
            </a:endParaRPr>
          </a:p>
          <a:p>
            <a:pPr marL="457200" indent="-457200"/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5360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Returns from Other SUNYs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>
                <a:cs typeface="Calibri"/>
              </a:rPr>
              <a:t>Return anywhere feature is being used, but enabling the return anywhere feature at all circulation desks has resulted in a good number of erroneous transit requests and some accidental loans</a:t>
            </a:r>
          </a:p>
          <a:p>
            <a:pPr marL="914400" lvl="1" indent="-457200"/>
            <a:r>
              <a:rPr lang="en-US">
                <a:cs typeface="Calibri"/>
              </a:rPr>
              <a:t>Problems are being corrected by SLS on a daily basis</a:t>
            </a:r>
          </a:p>
          <a:p>
            <a:pPr marL="457200" indent="-457200"/>
            <a:r>
              <a:rPr lang="en-US">
                <a:cs typeface="Calibri"/>
              </a:rPr>
              <a:t>Isolating return anywhere feature at a circulation desk dedicated solely to returns from other SUNYs at the university centers greatly reduced the number of return anywhere problems</a:t>
            </a:r>
          </a:p>
          <a:p>
            <a:pPr marL="457200" indent="-457200"/>
            <a:r>
              <a:rPr lang="en-US">
                <a:cs typeface="Calibri"/>
              </a:rPr>
              <a:t>Consulted with ASRS and decided to make this configuration change at all SUNY campuses</a:t>
            </a:r>
          </a:p>
          <a:p>
            <a:pPr marL="914400" lvl="1"/>
            <a:r>
              <a:rPr lang="en-US">
                <a:cs typeface="Calibri"/>
              </a:rPr>
              <a:t>50 campuses have switched to this new configuration </a:t>
            </a:r>
          </a:p>
          <a:p>
            <a:pPr marL="914400" lvl="1"/>
            <a:r>
              <a:rPr lang="en-US">
                <a:cs typeface="Calibri"/>
              </a:rPr>
              <a:t>Results have been encouraging so far</a:t>
            </a:r>
            <a:endParaRPr lang="en-US"/>
          </a:p>
          <a:p>
            <a:pPr marL="914400" lvl="1"/>
            <a:r>
              <a:rPr lang="en-US">
                <a:cs typeface="Calibri"/>
              </a:rPr>
              <a:t>Goal is to finish reconfiguring return anywhere at all campuses by February 1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886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Alma Resource Sharing Improvements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>
                <a:cs typeface="Calibri"/>
              </a:rPr>
              <a:t>SLS working with Ex Libris and OCLC on testing the direct export of unfilled resource sharing requests from Alma to </a:t>
            </a:r>
            <a:r>
              <a:rPr lang="en-US" dirty="0" err="1">
                <a:cs typeface="Calibri"/>
              </a:rPr>
              <a:t>WorldShare</a:t>
            </a:r>
            <a:r>
              <a:rPr lang="en-US" dirty="0">
                <a:cs typeface="Calibri"/>
              </a:rPr>
              <a:t> ILL</a:t>
            </a:r>
            <a:endParaRPr lang="en-US" dirty="0"/>
          </a:p>
          <a:p>
            <a:pPr marL="914400" lvl="1" indent="-457200"/>
            <a:r>
              <a:rPr lang="en-US" dirty="0">
                <a:cs typeface="Calibri"/>
              </a:rPr>
              <a:t>Testing at Cayuga and Niagara (thank you!)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</a:rPr>
              <a:t>Configuration and workflow very similar to </a:t>
            </a:r>
            <a:r>
              <a:rPr lang="en-US" dirty="0" err="1">
                <a:ea typeface="+mn-lt"/>
                <a:cs typeface="+mn-lt"/>
              </a:rPr>
              <a:t>ILLiad</a:t>
            </a:r>
            <a:r>
              <a:rPr lang="en-US" dirty="0">
                <a:ea typeface="+mn-lt"/>
                <a:cs typeface="+mn-lt"/>
              </a:rPr>
              <a:t> export feature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</a:rPr>
              <a:t>Ex Libris hoping to include this in March release</a:t>
            </a:r>
          </a:p>
          <a:p>
            <a:pPr marL="914400" lvl="1" indent="-457200"/>
            <a:r>
              <a:rPr lang="en-US" dirty="0">
                <a:ea typeface="+mn-lt"/>
                <a:cs typeface="+mn-lt"/>
              </a:rPr>
              <a:t>Will reach out to non-</a:t>
            </a:r>
            <a:r>
              <a:rPr lang="en-US" dirty="0" err="1">
                <a:ea typeface="+mn-lt"/>
                <a:cs typeface="+mn-lt"/>
              </a:rPr>
              <a:t>ILLiad</a:t>
            </a:r>
            <a:r>
              <a:rPr lang="en-US" dirty="0">
                <a:ea typeface="+mn-lt"/>
                <a:cs typeface="+mn-lt"/>
              </a:rPr>
              <a:t> libraries once this feature is officially available to all</a:t>
            </a:r>
          </a:p>
          <a:p>
            <a:pPr marL="457200" indent="-457200"/>
            <a:r>
              <a:rPr lang="en-US" dirty="0">
                <a:ea typeface="+mn-lt"/>
                <a:cs typeface="+mn-lt"/>
              </a:rPr>
              <a:t>Job Category will be added as an input parameter for borrowing resource sharing fulfillment unit rules in February release</a:t>
            </a:r>
          </a:p>
          <a:p>
            <a:pPr marL="914400" lvl="1" indent="-457200"/>
            <a:r>
              <a:rPr lang="en-US" dirty="0">
                <a:cs typeface="Calibri"/>
              </a:rPr>
              <a:t>These rules determine who can submit resource sharing requests and where requested items can be picked up</a:t>
            </a:r>
          </a:p>
          <a:p>
            <a:pPr marL="914400" lvl="1" indent="-457200"/>
            <a:r>
              <a:rPr lang="en-US" dirty="0">
                <a:cs typeface="Calibri"/>
              </a:rPr>
              <a:t>Job Category can be used to provide services to subsets of user groups (ex. allow only distance students to place personal delivery RS requests)</a:t>
            </a:r>
          </a:p>
          <a:p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122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Empire Library Delivery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ELD Advisory Board met on January 24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Recent changes to ELD service that should improve service</a:t>
            </a:r>
          </a:p>
          <a:p>
            <a:pPr lvl="1"/>
            <a:r>
              <a:rPr lang="en-US">
                <a:ea typeface="+mn-lt"/>
                <a:cs typeface="+mn-lt"/>
              </a:rPr>
              <a:t>   Changes made to routes in the Albany &amp; Hudson Valley areas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   Streamlined workflow for moving items from hub to hub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  Plan to simplify missing item form on ELD website</a:t>
            </a:r>
          </a:p>
          <a:p>
            <a:r>
              <a:rPr lang="en-US">
                <a:cs typeface="Calibri"/>
              </a:rPr>
              <a:t>   ELD rethinking their list of holidays where there is no service </a:t>
            </a:r>
          </a:p>
          <a:p>
            <a:pPr lvl="1"/>
            <a:r>
              <a:rPr lang="en-US">
                <a:cs typeface="Calibri"/>
              </a:rPr>
              <a:t>   May add Martin Luther King Jr. Day</a:t>
            </a:r>
          </a:p>
          <a:p>
            <a:r>
              <a:rPr lang="en-US">
                <a:ea typeface="+mn-lt"/>
                <a:cs typeface="+mn-lt"/>
              </a:rPr>
              <a:t>   Still no update on when tracking will be implemented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  ASRS working group will meet with Maria </a:t>
            </a:r>
            <a:r>
              <a:rPr lang="en-US" err="1">
                <a:cs typeface="Calibri"/>
              </a:rPr>
              <a:t>DeGaetano</a:t>
            </a:r>
            <a:r>
              <a:rPr lang="en-US">
                <a:cs typeface="Calibri"/>
              </a:rPr>
              <a:t> again in March </a:t>
            </a:r>
          </a:p>
          <a:p>
            <a:pPr lvl="1"/>
            <a:r>
              <a:rPr lang="en-US">
                <a:cs typeface="Calibri"/>
              </a:rPr>
              <a:t>   Last met with Maria in December</a:t>
            </a:r>
          </a:p>
          <a:p>
            <a:pPr lvl="1"/>
            <a:r>
              <a:rPr lang="en-US">
                <a:cs typeface="Calibri"/>
              </a:rPr>
              <a:t>   Bi-monthly meetings planned going forward</a:t>
            </a:r>
            <a:endParaRPr lang="en-US"/>
          </a:p>
          <a:p>
            <a:pPr lvl="1"/>
            <a:r>
              <a:rPr lang="en-US">
                <a:cs typeface="Calibri"/>
              </a:rPr>
              <a:t>   Will be sharing more Alma RS turnaround time data with Maria</a:t>
            </a: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269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IEC Working Group &amp; Idea Exchange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Ex Libris Idea Exchange: Crowd-Funded Up-Voting for Everyone</a:t>
            </a:r>
          </a:p>
          <a:p>
            <a:pPr lvl="1"/>
            <a:r>
              <a:rPr lang="en-US" dirty="0">
                <a:ea typeface="+mn-lt"/>
                <a:cs typeface="+mn-lt"/>
              </a:rPr>
              <a:t>URL: </a:t>
            </a:r>
            <a:r>
              <a:rPr lang="en-US" dirty="0">
                <a:ea typeface="+mn-lt"/>
                <a:cs typeface="+mn-lt"/>
                <a:hlinkClick r:id="rId2"/>
              </a:rPr>
              <a:t>https://ideas.exlibrisgroup.com/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Everyone gets 25 votes, and anyone can submit a new idea 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Ex Libris is not contractually obligated to implement any of these ideas, but they do implement some of them </a:t>
            </a:r>
          </a:p>
          <a:p>
            <a:pPr lvl="1"/>
            <a:r>
              <a:rPr lang="en-US" dirty="0">
                <a:cs typeface="Calibri"/>
              </a:rPr>
              <a:t>Voting for an idea increases the likelihood it will be implemented</a:t>
            </a:r>
          </a:p>
          <a:p>
            <a:pPr lvl="1"/>
            <a:r>
              <a:rPr lang="en-US" dirty="0">
                <a:ea typeface="+mn-lt"/>
                <a:cs typeface="+mn-lt"/>
              </a:rPr>
              <a:t>SUNY has enough votes to push an idea to the top of the list of most popular ideas</a:t>
            </a:r>
          </a:p>
          <a:p>
            <a:r>
              <a:rPr lang="en-US" dirty="0">
                <a:ea typeface="+mn-lt"/>
                <a:cs typeface="+mn-lt"/>
              </a:rPr>
              <a:t>The IEC WG will keep a running list of suggested Ideas for SUNY to upvote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More Information on IEC </a:t>
            </a:r>
            <a:r>
              <a:rPr lang="en-US" dirty="0" err="1">
                <a:ea typeface="+mn-lt"/>
                <a:cs typeface="+mn-lt"/>
              </a:rPr>
              <a:t>LibGuide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  <a:hlinkClick r:id="rId3"/>
              </a:rPr>
              <a:t>https://slcny.libguides.com/c.php?g=1092166&amp;p=8305911</a:t>
            </a:r>
            <a:endParaRPr lang="en-US" dirty="0">
              <a:ea typeface="+mn-lt"/>
              <a:cs typeface="+mn-lt"/>
            </a:endParaRPr>
          </a:p>
          <a:p>
            <a:pPr marL="457200" lvl="1" indent="0">
              <a:buNone/>
            </a:pPr>
            <a:br>
              <a:rPr lang="en-US" dirty="0"/>
            </a:b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4815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5" y="1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09" y="1134371"/>
            <a:ext cx="7722626" cy="48342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Springer-Nature</a:t>
            </a:r>
          </a:p>
          <a:p>
            <a:pPr lvl="1"/>
            <a:r>
              <a:rPr lang="en-US" dirty="0">
                <a:cs typeface="Calibri"/>
              </a:rPr>
              <a:t>Under Review by Attorney General</a:t>
            </a:r>
          </a:p>
          <a:p>
            <a:r>
              <a:rPr lang="en-US" dirty="0">
                <a:cs typeface="Calibri"/>
              </a:rPr>
              <a:t>IFB</a:t>
            </a:r>
          </a:p>
          <a:p>
            <a:pPr lvl="1"/>
            <a:r>
              <a:rPr lang="en-US" dirty="0">
                <a:cs typeface="Calibri"/>
              </a:rPr>
              <a:t>6 Contracts: EBSCO, ProQuest, JSTOR, West, Chronicle of Higher Ed, NY Times</a:t>
            </a:r>
          </a:p>
          <a:p>
            <a:pPr lvl="1"/>
            <a:r>
              <a:rPr lang="en-US" dirty="0">
                <a:cs typeface="Calibri"/>
              </a:rPr>
              <a:t>Finishing touches  with OSC</a:t>
            </a:r>
          </a:p>
          <a:p>
            <a:r>
              <a:rPr lang="en-US" dirty="0">
                <a:cs typeface="Calibri"/>
              </a:rPr>
              <a:t>OGS Contract</a:t>
            </a:r>
          </a:p>
          <a:p>
            <a:pPr lvl="1"/>
            <a:r>
              <a:rPr lang="en-US" dirty="0">
                <a:cs typeface="Calibri"/>
              </a:rPr>
              <a:t>Extended to June 2022 </a:t>
            </a:r>
          </a:p>
          <a:p>
            <a:pPr lvl="1"/>
            <a:r>
              <a:rPr lang="en-US" dirty="0">
                <a:cs typeface="Calibri"/>
              </a:rPr>
              <a:t>SUNY continuing to work with OGS to express areas for improvement and system/campus needs.</a:t>
            </a:r>
          </a:p>
          <a:p>
            <a:pPr lvl="1"/>
            <a:r>
              <a:rPr lang="en-US" dirty="0">
                <a:cs typeface="Calibri"/>
              </a:rPr>
              <a:t>SUNY investigating survivability language</a:t>
            </a:r>
          </a:p>
          <a:p>
            <a:r>
              <a:rPr lang="en-US" dirty="0">
                <a:cs typeface="Calibri"/>
              </a:rPr>
              <a:t>WALDO/</a:t>
            </a:r>
            <a:r>
              <a:rPr lang="en-US" dirty="0" err="1">
                <a:cs typeface="Calibri"/>
              </a:rPr>
              <a:t>Lyrasis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Relationship will remain at the campus level.</a:t>
            </a:r>
          </a:p>
          <a:p>
            <a:pPr lvl="1"/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6815467-603B-46B5-9E6E-89E68ED0F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035" y="1329818"/>
            <a:ext cx="3969482" cy="2806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DF9B7-E5AB-449E-9635-22C530C3B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181" y="3587118"/>
            <a:ext cx="2903644" cy="109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30" y="42741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Whole Ebook 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649" y="1225118"/>
            <a:ext cx="9862181" cy="442801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22 campuses live!</a:t>
            </a:r>
          </a:p>
          <a:p>
            <a:r>
              <a:rPr lang="en-US" dirty="0">
                <a:cs typeface="Calibri"/>
              </a:rPr>
              <a:t>Live requests coming in and being filled for actual patrons.</a:t>
            </a:r>
          </a:p>
          <a:p>
            <a:r>
              <a:rPr lang="en-US" dirty="0">
                <a:cs typeface="Calibri"/>
              </a:rPr>
              <a:t>ProQuest released a new functionality yesterday to Reserve Books so that the links are more reliable, which is what most campuses were waiting on to go live.</a:t>
            </a:r>
          </a:p>
          <a:p>
            <a:r>
              <a:rPr lang="en-US" dirty="0">
                <a:cs typeface="Calibri"/>
              </a:rPr>
              <a:t>Reserve functionality will allow us to add more titles.</a:t>
            </a:r>
          </a:p>
          <a:p>
            <a:r>
              <a:rPr lang="en-US" dirty="0">
                <a:cs typeface="Calibri"/>
              </a:rPr>
              <a:t>SLS will fill majority/all of requests with </a:t>
            </a:r>
            <a:r>
              <a:rPr lang="en-US" dirty="0" err="1">
                <a:cs typeface="Calibri"/>
              </a:rPr>
              <a:t>ebook</a:t>
            </a:r>
            <a:r>
              <a:rPr lang="en-US" dirty="0">
                <a:cs typeface="Calibri"/>
              </a:rPr>
              <a:t> ILL links (unless things change regarding workflow).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F9373E-02A6-4B9A-BD7D-6D83276B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182" y="2274315"/>
            <a:ext cx="2049683" cy="20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Onboarding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69869"/>
            <a:ext cx="8638479" cy="37056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Please let SLS know if you've hired a new staff and would like some assistance in onboarding them.</a:t>
            </a:r>
          </a:p>
          <a:p>
            <a:pPr lvl="1"/>
            <a:r>
              <a:rPr lang="en-US">
                <a:cs typeface="Calibri"/>
              </a:rPr>
              <a:t>Focus will be on Alma/Primo, but can also provide background on SUNY processes if the person works in acquisitions or library procurement.</a:t>
            </a:r>
          </a:p>
          <a:p>
            <a:pPr lvl="1"/>
            <a:r>
              <a:rPr lang="en-US">
                <a:cs typeface="Calibri"/>
              </a:rPr>
              <a:t>Are reviewing and refining methods, and will tailor to individual needs.</a:t>
            </a:r>
          </a:p>
          <a:p>
            <a:pPr lvl="1"/>
            <a:r>
              <a:rPr lang="en-US">
                <a:cs typeface="Calibri"/>
              </a:rPr>
              <a:t>Part of baseline services.</a:t>
            </a:r>
          </a:p>
          <a:p>
            <a:pPr lvl="2"/>
            <a:r>
              <a:rPr lang="en-US">
                <a:cs typeface="Calibri"/>
              </a:rPr>
              <a:t>If needs/demands of campus are beyond what we can offer, we'll suggest an extended support agreement for training.  But, this hasn't happened yet.</a:t>
            </a:r>
          </a:p>
          <a:p>
            <a:pPr lvl="1"/>
            <a:r>
              <a:rPr lang="en-US">
                <a:cs typeface="Calibri"/>
              </a:rPr>
              <a:t>Email  us at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to arrange onboarding.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BBDAA6-B80F-4C52-88AB-1B11F84F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424" y="243791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86C5-F35B-4583-8A4D-B32F0638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Development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8A1FC-0FAD-460F-8EE2-731DD684B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45172" cy="3918227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DEI Reflective Practice Group for Librarians and Library Staff will be coming in the near future.</a:t>
            </a:r>
          </a:p>
          <a:p>
            <a:r>
              <a:rPr lang="en-US" dirty="0">
                <a:cs typeface="Calibri"/>
              </a:rPr>
              <a:t>Planning Library Specific Leadership Certificate Program with CPD.</a:t>
            </a:r>
          </a:p>
          <a:p>
            <a:r>
              <a:rPr lang="en-US" dirty="0">
                <a:cs typeface="Calibri"/>
              </a:rPr>
              <a:t>Engagement with DEI Consultant as part of DEI Working Group for webinars and consulting.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UNY RTI">
            <a:extLst>
              <a:ext uri="{FF2B5EF4-FFF2-40B4-BE49-F238E27FC236}">
                <a16:creationId xmlns:a16="http://schemas.microsoft.com/office/drawing/2014/main" id="{18F245D1-083C-4550-B054-08004C7D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72" y="3208475"/>
            <a:ext cx="39719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9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9984-360A-40C9-B9BF-FB698DB1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 Libris Renewal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6894-CAEA-434F-8377-BF2531AB0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30771" cy="37673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Term ends in 11/22.</a:t>
            </a:r>
          </a:p>
          <a:p>
            <a:r>
              <a:rPr lang="en-US" dirty="0"/>
              <a:t>Still waiting on response from vendor on auditing our system’s metrics.  Continuing to escalate via various channels.</a:t>
            </a:r>
          </a:p>
          <a:p>
            <a:r>
              <a:rPr lang="en-US" dirty="0"/>
              <a:t>Will be asking for bib, Primo Document, and named user audit.</a:t>
            </a:r>
          </a:p>
          <a:p>
            <a:r>
              <a:rPr lang="en-US" dirty="0"/>
              <a:t>If needed, will form a task force to guide SLS through renewal.</a:t>
            </a:r>
          </a:p>
        </p:txBody>
      </p:sp>
      <p:pic>
        <p:nvPicPr>
          <p:cNvPr id="3074" name="Picture 2" descr="https://exlibrisgroup.com/wp-content/uploads/EXL_logo_HP_header_smaller.png">
            <a:extLst>
              <a:ext uri="{FF2B5EF4-FFF2-40B4-BE49-F238E27FC236}">
                <a16:creationId xmlns:a16="http://schemas.microsoft.com/office/drawing/2014/main" id="{7FB56233-6829-4DE3-B7AD-72F34F29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31" y="2822620"/>
            <a:ext cx="2193847" cy="114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2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Discovery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APA citation style isn't planned to be fixed until May, but fix is supposed to make updates more stable</a:t>
            </a:r>
          </a:p>
          <a:p>
            <a:r>
              <a:rPr lang="en-US">
                <a:cs typeface="Calibri"/>
              </a:rPr>
              <a:t>March: </a:t>
            </a:r>
            <a:r>
              <a:rPr lang="en-US">
                <a:ea typeface="+mn-lt"/>
                <a:cs typeface="+mn-lt"/>
              </a:rPr>
              <a:t>Specialized Search Scopes for CDI - Allow the creation of views with search scopes that are restricted to certain disciplines or resource types.</a:t>
            </a:r>
          </a:p>
          <a:p>
            <a:r>
              <a:rPr lang="en-US">
                <a:cs typeface="Calibri"/>
              </a:rPr>
              <a:t>March-April: working to improve CDI rights processing from 3+ days to 48 hours</a:t>
            </a:r>
          </a:p>
          <a:p>
            <a:r>
              <a:rPr lang="en-US">
                <a:cs typeface="Calibri"/>
              </a:rPr>
              <a:t>April: plan to align action dates for Primo VE Analytics to better reflect user actions within a day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2"/>
              </a:rPr>
              <a:t>https://knowledge.exlibrisgroup.com/Primo/Release_Notes/002Primo_VE/2022/010Primo_VE_2022_Release_Notes</a:t>
            </a:r>
            <a:r>
              <a:rPr lang="en-US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829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04f601-80f3-4988-a5f5-d6c3dd7e14a6">
      <UserInfo>
        <DisplayName>Perry, Susan</DisplayName>
        <AccountId>18</AccountId>
        <AccountType/>
      </UserInfo>
      <UserInfo>
        <DisplayName>Pritting, Shannon</DisplayName>
        <AccountId>13</AccountId>
        <AccountType/>
      </UserInfo>
      <UserInfo>
        <DisplayName>Jackson, Timothy</DisplayName>
        <AccountId>22</AccountId>
        <AccountType/>
      </UserInfo>
      <UserInfo>
        <DisplayName>McGee, Margaret</DisplayName>
        <AccountId>21</AccountId>
        <AccountType/>
      </UserInfo>
      <UserInfo>
        <DisplayName>Eichelberger, Michelle</DisplayName>
        <AccountId>23</AccountId>
        <AccountType/>
      </UserInfo>
      <UserInfo>
        <DisplayName>Tovstiadi, Esta</DisplayName>
        <AccountId>20</AccountId>
        <AccountType/>
      </UserInfo>
      <UserInfo>
        <DisplayName>Kester, Yvonne</DisplayName>
        <AccountId>26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790760-A1AF-429F-9CC1-65E3D31C8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ce4d65-48b5-4510-a74e-67217dcdfadf"/>
    <ds:schemaRef ds:uri="4404f601-80f3-4988-a5f5-d6c3dd7e1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D83235-88EE-4E2B-9FD9-F696DD588AFF}">
  <ds:schemaRefs>
    <ds:schemaRef ds:uri="http://purl.org/dc/elements/1.1/"/>
    <ds:schemaRef ds:uri="http://purl.org/dc/terms/"/>
    <ds:schemaRef ds:uri="61ce4d65-48b5-4510-a74e-67217dcdfadf"/>
    <ds:schemaRef ds:uri="http://purl.org/dc/dcmitype/"/>
    <ds:schemaRef ds:uri="http://schemas.microsoft.com/office/infopath/2007/PartnerControls"/>
    <ds:schemaRef ds:uri="4404f601-80f3-4988-a5f5-d6c3dd7e14a6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2042</Words>
  <Application>Microsoft Office PowerPoint</Application>
  <PresentationFormat>Widescreen</PresentationFormat>
  <Paragraphs>189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AauxPro OT</vt:lpstr>
      <vt:lpstr>Arial</vt:lpstr>
      <vt:lpstr>Calibri</vt:lpstr>
      <vt:lpstr>Calibri Light</vt:lpstr>
      <vt:lpstr>Wingdings</vt:lpstr>
      <vt:lpstr>Office Theme</vt:lpstr>
      <vt:lpstr>PowerPoint Presentation</vt:lpstr>
      <vt:lpstr>Welcome Cori and Staff Updates</vt:lpstr>
      <vt:lpstr>Procurement Update</vt:lpstr>
      <vt:lpstr>Whole Ebook ILL</vt:lpstr>
      <vt:lpstr>Onboarding</vt:lpstr>
      <vt:lpstr>Professional Development Planning</vt:lpstr>
      <vt:lpstr>Ex Libris Renewal Planning</vt:lpstr>
      <vt:lpstr>PowerPoint Presentation</vt:lpstr>
      <vt:lpstr>Discovery </vt:lpstr>
      <vt:lpstr>E-Resources</vt:lpstr>
      <vt:lpstr>PowerPoint Presentation</vt:lpstr>
      <vt:lpstr>SUNYConnect Task Force</vt:lpstr>
      <vt:lpstr>SUNY ScienceDirect Journal Renewal TF</vt:lpstr>
      <vt:lpstr>Other updates</vt:lpstr>
      <vt:lpstr>PowerPoint Presentation</vt:lpstr>
      <vt:lpstr>Brief Level Rules Initiative</vt:lpstr>
      <vt:lpstr> Local Resource Type Task Force Call for Members</vt:lpstr>
      <vt:lpstr>Reminder: Analytics Office Hours </vt:lpstr>
      <vt:lpstr>PowerPoint Presentation</vt:lpstr>
      <vt:lpstr>SUNY Open Access Repository and SUNY Digital Repository</vt:lpstr>
      <vt:lpstr>SUNY Open Access Repository and SUNY Digital Repository</vt:lpstr>
      <vt:lpstr>PowerPoint Presentation</vt:lpstr>
      <vt:lpstr>Billing for Lost Alma Resource Sharing Items</vt:lpstr>
      <vt:lpstr>Returns from Other SUNYs</vt:lpstr>
      <vt:lpstr>Alma Resource Sharing Improvements </vt:lpstr>
      <vt:lpstr>Empire Library Delivery</vt:lpstr>
      <vt:lpstr>IEC Working Group &amp; Idea Exchange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Shannon Pritting</cp:lastModifiedBy>
  <cp:revision>29</cp:revision>
  <dcterms:created xsi:type="dcterms:W3CDTF">2019-08-22T15:05:39Z</dcterms:created>
  <dcterms:modified xsi:type="dcterms:W3CDTF">2022-01-27T20:40:19Z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