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75" r:id="rId3"/>
  </p:sldMasterIdLst>
  <p:notesMasterIdLst>
    <p:notesMasterId r:id="rId95"/>
  </p:notesMasterIdLst>
  <p:sldIdLst>
    <p:sldId id="256" r:id="rId4"/>
    <p:sldId id="257" r:id="rId5"/>
    <p:sldId id="348" r:id="rId6"/>
    <p:sldId id="359" r:id="rId7"/>
    <p:sldId id="269" r:id="rId8"/>
    <p:sldId id="266" r:id="rId9"/>
    <p:sldId id="267" r:id="rId10"/>
    <p:sldId id="270"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277" r:id="rId53"/>
    <p:sldId id="319" r:id="rId54"/>
    <p:sldId id="262" r:id="rId55"/>
    <p:sldId id="263" r:id="rId56"/>
    <p:sldId id="264" r:id="rId57"/>
    <p:sldId id="258" r:id="rId58"/>
    <p:sldId id="320" r:id="rId59"/>
    <p:sldId id="321" r:id="rId60"/>
    <p:sldId id="322" r:id="rId61"/>
    <p:sldId id="323" r:id="rId62"/>
    <p:sldId id="275" r:id="rId63"/>
    <p:sldId id="276" r:id="rId64"/>
    <p:sldId id="324" r:id="rId65"/>
    <p:sldId id="325" r:id="rId66"/>
    <p:sldId id="326" r:id="rId67"/>
    <p:sldId id="335" r:id="rId68"/>
    <p:sldId id="329" r:id="rId69"/>
    <p:sldId id="331" r:id="rId70"/>
    <p:sldId id="334"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9" r:id="rId84"/>
    <p:sldId id="350" r:id="rId85"/>
    <p:sldId id="351" r:id="rId86"/>
    <p:sldId id="352" r:id="rId87"/>
    <p:sldId id="353" r:id="rId88"/>
    <p:sldId id="354" r:id="rId89"/>
    <p:sldId id="355" r:id="rId90"/>
    <p:sldId id="356" r:id="rId91"/>
    <p:sldId id="357" r:id="rId92"/>
    <p:sldId id="358" r:id="rId93"/>
    <p:sldId id="268"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67AA3F-D68F-D4C6-872F-2273F0B29C8B}" name="Susanne Campbell" initials="SC" userId="S-1-5-21-411519910-647668644-2492632495-25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yn Karner" initials="CK" lastIdx="3" clrIdx="0">
    <p:extLst>
      <p:ext uri="{19B8F6BF-5375-455C-9EA6-DF929625EA0E}">
        <p15:presenceInfo xmlns:p15="http://schemas.microsoft.com/office/powerpoint/2012/main" userId="S-1-5-21-411519910-647668644-2492632495-2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7DC"/>
    <a:srgbClr val="9BCBDC"/>
    <a:srgbClr val="F7B31D"/>
    <a:srgbClr val="97C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865"/>
  </p:normalViewPr>
  <p:slideViewPr>
    <p:cSldViewPr snapToGrid="0" snapToObjects="1">
      <p:cViewPr varScale="1">
        <p:scale>
          <a:sx n="82" d="100"/>
          <a:sy n="82" d="100"/>
        </p:scale>
        <p:origin x="72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10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viewProps" Target="viewProp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36249-1680-43CD-AD65-52C2E345302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CF211372-BD3C-446A-92FB-BB84D7A30234}">
      <dgm:prSet custT="1"/>
      <dgm:spPr>
        <a:ln>
          <a:solidFill>
            <a:srgbClr val="0070C0"/>
          </a:solidFill>
        </a:ln>
      </dgm:spPr>
      <dgm:t>
        <a:bodyPr/>
        <a:lstStyle/>
        <a:p>
          <a:pPr rtl="0"/>
          <a:br>
            <a:rPr lang="en-US" sz="2400" b="1" dirty="0"/>
          </a:br>
          <a:r>
            <a:rPr lang="en-US" sz="2400" b="1" dirty="0">
              <a:solidFill>
                <a:schemeClr val="tx1"/>
              </a:solidFill>
            </a:rPr>
            <a:t>Age: </a:t>
          </a:r>
          <a:r>
            <a:rPr lang="en-US" sz="2400" b="0" dirty="0">
              <a:solidFill>
                <a:schemeClr val="accent5">
                  <a:lumMod val="75000"/>
                </a:schemeClr>
              </a:solidFill>
            </a:rPr>
            <a:t>52</a:t>
          </a:r>
          <a:br>
            <a:rPr lang="en-US" sz="2400" b="1" dirty="0">
              <a:solidFill>
                <a:schemeClr val="tx1"/>
              </a:solidFill>
            </a:rPr>
          </a:br>
          <a:endParaRPr lang="en-US" sz="2400" dirty="0">
            <a:solidFill>
              <a:schemeClr val="tx1"/>
            </a:solidFill>
          </a:endParaRPr>
        </a:p>
      </dgm:t>
    </dgm:pt>
    <dgm:pt modelId="{5E8ED1AA-EBC5-4231-B100-436AFE861E79}" type="parTrans" cxnId="{26CBEE1A-075E-4997-BEE2-9F3CFE065D9A}">
      <dgm:prSet/>
      <dgm:spPr/>
      <dgm:t>
        <a:bodyPr/>
        <a:lstStyle/>
        <a:p>
          <a:endParaRPr lang="en-US"/>
        </a:p>
      </dgm:t>
    </dgm:pt>
    <dgm:pt modelId="{F890406B-CDA3-4416-BE61-5226394827B4}" type="sibTrans" cxnId="{26CBEE1A-075E-4997-BEE2-9F3CFE065D9A}">
      <dgm:prSet/>
      <dgm:spPr/>
      <dgm:t>
        <a:bodyPr/>
        <a:lstStyle/>
        <a:p>
          <a:endParaRPr lang="en-US"/>
        </a:p>
      </dgm:t>
    </dgm:pt>
    <dgm:pt modelId="{15B85963-19A7-4804-9BA8-DA0246BB64C6}">
      <dgm:prSet custT="1"/>
      <dgm:spPr>
        <a:ln>
          <a:solidFill>
            <a:srgbClr val="0070C0"/>
          </a:solidFill>
        </a:ln>
      </dgm:spPr>
      <dgm:t>
        <a:bodyPr/>
        <a:lstStyle/>
        <a:p>
          <a:pPr rtl="0"/>
          <a:r>
            <a:rPr lang="en-US" sz="2400" b="1" dirty="0">
              <a:solidFill>
                <a:schemeClr val="tx1"/>
              </a:solidFill>
            </a:rPr>
            <a:t>Gender:  </a:t>
          </a:r>
          <a:r>
            <a:rPr lang="en-US" sz="2400" b="0" dirty="0">
              <a:solidFill>
                <a:schemeClr val="accent5">
                  <a:lumMod val="75000"/>
                </a:schemeClr>
              </a:solidFill>
            </a:rPr>
            <a:t>Male</a:t>
          </a:r>
        </a:p>
      </dgm:t>
    </dgm:pt>
    <dgm:pt modelId="{80A74D31-6213-46A4-9A00-17C40AF3401C}" type="parTrans" cxnId="{8C87CC12-1674-4575-80C9-3A8B9CB009AF}">
      <dgm:prSet/>
      <dgm:spPr/>
      <dgm:t>
        <a:bodyPr/>
        <a:lstStyle/>
        <a:p>
          <a:endParaRPr lang="en-US"/>
        </a:p>
      </dgm:t>
    </dgm:pt>
    <dgm:pt modelId="{6D75690A-B28C-43C4-B8AA-A395C3872861}" type="sibTrans" cxnId="{8C87CC12-1674-4575-80C9-3A8B9CB009AF}">
      <dgm:prSet/>
      <dgm:spPr/>
      <dgm:t>
        <a:bodyPr/>
        <a:lstStyle/>
        <a:p>
          <a:endParaRPr lang="en-US"/>
        </a:p>
      </dgm:t>
    </dgm:pt>
    <dgm:pt modelId="{4AE3F19A-337A-4735-943E-D2E170590858}">
      <dgm:prSet custT="1"/>
      <dgm:spPr>
        <a:ln>
          <a:solidFill>
            <a:srgbClr val="0070C0"/>
          </a:solidFill>
        </a:ln>
      </dgm:spPr>
      <dgm:t>
        <a:bodyPr/>
        <a:lstStyle/>
        <a:p>
          <a:pPr rtl="0"/>
          <a:r>
            <a:rPr lang="en-US" sz="2400" b="1" dirty="0">
              <a:solidFill>
                <a:schemeClr val="tx1"/>
              </a:solidFill>
            </a:rPr>
            <a:t>Support System: </a:t>
          </a:r>
          <a:r>
            <a:rPr lang="en-US" sz="2400" b="0" dirty="0">
              <a:solidFill>
                <a:schemeClr val="accent5">
                  <a:lumMod val="75000"/>
                </a:schemeClr>
              </a:solidFill>
            </a:rPr>
            <a:t>His partner whom he lives with. Recently moved from NC, no other family in RI. Spanish speaking.</a:t>
          </a:r>
        </a:p>
      </dgm:t>
    </dgm:pt>
    <dgm:pt modelId="{284012A2-B021-4994-B8B6-2F0A56C44D1B}" type="parTrans" cxnId="{89641061-CF99-4414-9EC9-691F5EE8E66D}">
      <dgm:prSet/>
      <dgm:spPr/>
      <dgm:t>
        <a:bodyPr/>
        <a:lstStyle/>
        <a:p>
          <a:endParaRPr lang="en-US"/>
        </a:p>
      </dgm:t>
    </dgm:pt>
    <dgm:pt modelId="{F5A895D2-0495-4892-B161-F6BECB97E74C}" type="sibTrans" cxnId="{89641061-CF99-4414-9EC9-691F5EE8E66D}">
      <dgm:prSet/>
      <dgm:spPr/>
      <dgm:t>
        <a:bodyPr/>
        <a:lstStyle/>
        <a:p>
          <a:endParaRPr lang="en-US"/>
        </a:p>
      </dgm:t>
    </dgm:pt>
    <dgm:pt modelId="{3CF28F43-4444-489B-82F7-AA67C217D133}">
      <dgm:prSet custT="1"/>
      <dgm:spPr>
        <a:ln>
          <a:solidFill>
            <a:srgbClr val="0070C0"/>
          </a:solidFill>
        </a:ln>
      </dgm:spPr>
      <dgm:t>
        <a:bodyPr/>
        <a:lstStyle/>
        <a:p>
          <a:pPr rtl="0"/>
          <a:endParaRPr lang="en-US" sz="2400" b="1" dirty="0">
            <a:solidFill>
              <a:schemeClr val="tx1"/>
            </a:solidFill>
          </a:endParaRPr>
        </a:p>
        <a:p>
          <a:pPr rtl="0"/>
          <a:r>
            <a:rPr lang="en-US" sz="2400" b="1" dirty="0">
              <a:solidFill>
                <a:schemeClr val="tx1"/>
              </a:solidFill>
            </a:rPr>
            <a:t>Socioeconomic status: </a:t>
          </a:r>
          <a:r>
            <a:rPr lang="en-US" sz="2400" b="0" dirty="0">
              <a:solidFill>
                <a:schemeClr val="accent5">
                  <a:lumMod val="75000"/>
                </a:schemeClr>
              </a:solidFill>
            </a:rPr>
            <a:t>Homeless upon his arrival to RI. Living in his car, with housing set up for 12/1. Unclear the circumstances behind the homelessness- patient and his partner were not forthcoming with this information</a:t>
          </a:r>
          <a:br>
            <a:rPr lang="en-US" sz="2400" b="0" dirty="0">
              <a:solidFill>
                <a:schemeClr val="tx1"/>
              </a:solidFill>
            </a:rPr>
          </a:br>
          <a:br>
            <a:rPr lang="en-US" sz="2400" b="1" dirty="0">
              <a:solidFill>
                <a:schemeClr val="tx1"/>
              </a:solidFill>
            </a:rPr>
          </a:br>
          <a:endParaRPr lang="en-US" sz="2400" dirty="0">
            <a:solidFill>
              <a:schemeClr val="tx1"/>
            </a:solidFill>
          </a:endParaRPr>
        </a:p>
      </dgm:t>
    </dgm:pt>
    <dgm:pt modelId="{75DAE4BB-B69E-4532-944D-E81ED576E16A}" type="parTrans" cxnId="{87A37595-8ACF-4627-8908-56D8897ECD7E}">
      <dgm:prSet/>
      <dgm:spPr/>
      <dgm:t>
        <a:bodyPr/>
        <a:lstStyle/>
        <a:p>
          <a:endParaRPr lang="en-US"/>
        </a:p>
      </dgm:t>
    </dgm:pt>
    <dgm:pt modelId="{4704C072-24E8-4D1A-AB03-035726C02315}" type="sibTrans" cxnId="{87A37595-8ACF-4627-8908-56D8897ECD7E}">
      <dgm:prSet/>
      <dgm:spPr/>
      <dgm:t>
        <a:bodyPr/>
        <a:lstStyle/>
        <a:p>
          <a:endParaRPr lang="en-US"/>
        </a:p>
      </dgm:t>
    </dgm:pt>
    <dgm:pt modelId="{34057FDB-9DEF-48DC-81AC-BD8ED844E747}" type="pres">
      <dgm:prSet presAssocID="{C3836249-1680-43CD-AD65-52C2E3453029}" presName="linear" presStyleCnt="0">
        <dgm:presLayoutVars>
          <dgm:animLvl val="lvl"/>
          <dgm:resizeHandles val="exact"/>
        </dgm:presLayoutVars>
      </dgm:prSet>
      <dgm:spPr/>
    </dgm:pt>
    <dgm:pt modelId="{0BDD7775-3957-4F4F-BF99-10627C00AC6F}" type="pres">
      <dgm:prSet presAssocID="{CF211372-BD3C-446A-92FB-BB84D7A30234}" presName="parentText" presStyleLbl="node1" presStyleIdx="0" presStyleCnt="4" custScaleY="51909" custLinFactY="-2383" custLinFactNeighborY="-100000">
        <dgm:presLayoutVars>
          <dgm:chMax val="0"/>
          <dgm:bulletEnabled val="1"/>
        </dgm:presLayoutVars>
      </dgm:prSet>
      <dgm:spPr/>
    </dgm:pt>
    <dgm:pt modelId="{2CF92E5C-6A0E-4BFE-92C7-BBB15E0655B8}" type="pres">
      <dgm:prSet presAssocID="{F890406B-CDA3-4416-BE61-5226394827B4}" presName="spacer" presStyleCnt="0"/>
      <dgm:spPr/>
    </dgm:pt>
    <dgm:pt modelId="{2D74AAC2-A413-49E5-9021-70A09ADF60C2}" type="pres">
      <dgm:prSet presAssocID="{15B85963-19A7-4804-9BA8-DA0246BB64C6}" presName="parentText" presStyleLbl="node1" presStyleIdx="1" presStyleCnt="4" custScaleY="51788">
        <dgm:presLayoutVars>
          <dgm:chMax val="0"/>
          <dgm:bulletEnabled val="1"/>
        </dgm:presLayoutVars>
      </dgm:prSet>
      <dgm:spPr/>
    </dgm:pt>
    <dgm:pt modelId="{13728976-BCAF-4D1F-8F3A-601E9913DB86}" type="pres">
      <dgm:prSet presAssocID="{6D75690A-B28C-43C4-B8AA-A395C3872861}" presName="spacer" presStyleCnt="0"/>
      <dgm:spPr/>
    </dgm:pt>
    <dgm:pt modelId="{1965C8EE-D981-4D3B-B309-AA975B35D76D}" type="pres">
      <dgm:prSet presAssocID="{4AE3F19A-337A-4735-943E-D2E170590858}" presName="parentText" presStyleLbl="node1" presStyleIdx="2" presStyleCnt="4" custLinFactY="-1294" custLinFactNeighborY="-100000">
        <dgm:presLayoutVars>
          <dgm:chMax val="0"/>
          <dgm:bulletEnabled val="1"/>
        </dgm:presLayoutVars>
      </dgm:prSet>
      <dgm:spPr/>
    </dgm:pt>
    <dgm:pt modelId="{D50EBBDB-4777-4CC0-A1C8-CAB34335FFC3}" type="pres">
      <dgm:prSet presAssocID="{F5A895D2-0495-4892-B161-F6BECB97E74C}" presName="spacer" presStyleCnt="0"/>
      <dgm:spPr/>
    </dgm:pt>
    <dgm:pt modelId="{0BCC387A-B2FF-4813-A7C6-DB04C7DC0CF2}" type="pres">
      <dgm:prSet presAssocID="{3CF28F43-4444-489B-82F7-AA67C217D133}" presName="parentText" presStyleLbl="node1" presStyleIdx="3" presStyleCnt="4" custLinFactY="-1848" custLinFactNeighborY="-100000">
        <dgm:presLayoutVars>
          <dgm:chMax val="0"/>
          <dgm:bulletEnabled val="1"/>
        </dgm:presLayoutVars>
      </dgm:prSet>
      <dgm:spPr/>
    </dgm:pt>
  </dgm:ptLst>
  <dgm:cxnLst>
    <dgm:cxn modelId="{D6254502-83BF-48CD-8C02-086C3640FE84}" type="presOf" srcId="{CF211372-BD3C-446A-92FB-BB84D7A30234}" destId="{0BDD7775-3957-4F4F-BF99-10627C00AC6F}" srcOrd="0" destOrd="0" presId="urn:microsoft.com/office/officeart/2005/8/layout/vList2"/>
    <dgm:cxn modelId="{8C87CC12-1674-4575-80C9-3A8B9CB009AF}" srcId="{C3836249-1680-43CD-AD65-52C2E3453029}" destId="{15B85963-19A7-4804-9BA8-DA0246BB64C6}" srcOrd="1" destOrd="0" parTransId="{80A74D31-6213-46A4-9A00-17C40AF3401C}" sibTransId="{6D75690A-B28C-43C4-B8AA-A395C3872861}"/>
    <dgm:cxn modelId="{26CBEE1A-075E-4997-BEE2-9F3CFE065D9A}" srcId="{C3836249-1680-43CD-AD65-52C2E3453029}" destId="{CF211372-BD3C-446A-92FB-BB84D7A30234}" srcOrd="0" destOrd="0" parTransId="{5E8ED1AA-EBC5-4231-B100-436AFE861E79}" sibTransId="{F890406B-CDA3-4416-BE61-5226394827B4}"/>
    <dgm:cxn modelId="{0442881D-92D7-42E3-A7C8-79446F6F3645}" type="presOf" srcId="{4AE3F19A-337A-4735-943E-D2E170590858}" destId="{1965C8EE-D981-4D3B-B309-AA975B35D76D}" srcOrd="0" destOrd="0" presId="urn:microsoft.com/office/officeart/2005/8/layout/vList2"/>
    <dgm:cxn modelId="{89641061-CF99-4414-9EC9-691F5EE8E66D}" srcId="{C3836249-1680-43CD-AD65-52C2E3453029}" destId="{4AE3F19A-337A-4735-943E-D2E170590858}" srcOrd="2" destOrd="0" parTransId="{284012A2-B021-4994-B8B6-2F0A56C44D1B}" sibTransId="{F5A895D2-0495-4892-B161-F6BECB97E74C}"/>
    <dgm:cxn modelId="{31B30D7D-F1FF-4083-BF0D-FC408067BF89}" type="presOf" srcId="{C3836249-1680-43CD-AD65-52C2E3453029}" destId="{34057FDB-9DEF-48DC-81AC-BD8ED844E747}" srcOrd="0" destOrd="0" presId="urn:microsoft.com/office/officeart/2005/8/layout/vList2"/>
    <dgm:cxn modelId="{87A37595-8ACF-4627-8908-56D8897ECD7E}" srcId="{C3836249-1680-43CD-AD65-52C2E3453029}" destId="{3CF28F43-4444-489B-82F7-AA67C217D133}" srcOrd="3" destOrd="0" parTransId="{75DAE4BB-B69E-4532-944D-E81ED576E16A}" sibTransId="{4704C072-24E8-4D1A-AB03-035726C02315}"/>
    <dgm:cxn modelId="{56BD10B1-5395-4B27-8F97-1A14DCAA647D}" type="presOf" srcId="{3CF28F43-4444-489B-82F7-AA67C217D133}" destId="{0BCC387A-B2FF-4813-A7C6-DB04C7DC0CF2}" srcOrd="0" destOrd="0" presId="urn:microsoft.com/office/officeart/2005/8/layout/vList2"/>
    <dgm:cxn modelId="{756244CE-6C71-48DA-B9B9-F0DA692A8C39}" type="presOf" srcId="{15B85963-19A7-4804-9BA8-DA0246BB64C6}" destId="{2D74AAC2-A413-49E5-9021-70A09ADF60C2}" srcOrd="0" destOrd="0" presId="urn:microsoft.com/office/officeart/2005/8/layout/vList2"/>
    <dgm:cxn modelId="{886B408E-3B39-4337-AF56-55322D49B72C}" type="presParOf" srcId="{34057FDB-9DEF-48DC-81AC-BD8ED844E747}" destId="{0BDD7775-3957-4F4F-BF99-10627C00AC6F}" srcOrd="0" destOrd="0" presId="urn:microsoft.com/office/officeart/2005/8/layout/vList2"/>
    <dgm:cxn modelId="{A5B82AEF-5931-4CDF-A119-E89A8D347484}" type="presParOf" srcId="{34057FDB-9DEF-48DC-81AC-BD8ED844E747}" destId="{2CF92E5C-6A0E-4BFE-92C7-BBB15E0655B8}" srcOrd="1" destOrd="0" presId="urn:microsoft.com/office/officeart/2005/8/layout/vList2"/>
    <dgm:cxn modelId="{9BB589B9-5579-4DCE-8966-5DB3E06C2B20}" type="presParOf" srcId="{34057FDB-9DEF-48DC-81AC-BD8ED844E747}" destId="{2D74AAC2-A413-49E5-9021-70A09ADF60C2}" srcOrd="2" destOrd="0" presId="urn:microsoft.com/office/officeart/2005/8/layout/vList2"/>
    <dgm:cxn modelId="{BBA4DD08-F4DF-4E85-9156-AFE8002C9A84}" type="presParOf" srcId="{34057FDB-9DEF-48DC-81AC-BD8ED844E747}" destId="{13728976-BCAF-4D1F-8F3A-601E9913DB86}" srcOrd="3" destOrd="0" presId="urn:microsoft.com/office/officeart/2005/8/layout/vList2"/>
    <dgm:cxn modelId="{5FB10BD4-0C27-4271-804A-FF96F8C95A94}" type="presParOf" srcId="{34057FDB-9DEF-48DC-81AC-BD8ED844E747}" destId="{1965C8EE-D981-4D3B-B309-AA975B35D76D}" srcOrd="4" destOrd="0" presId="urn:microsoft.com/office/officeart/2005/8/layout/vList2"/>
    <dgm:cxn modelId="{F0FF4D9E-5437-4ABA-BCE1-2584168E33CB}" type="presParOf" srcId="{34057FDB-9DEF-48DC-81AC-BD8ED844E747}" destId="{D50EBBDB-4777-4CC0-A1C8-CAB34335FFC3}" srcOrd="5" destOrd="0" presId="urn:microsoft.com/office/officeart/2005/8/layout/vList2"/>
    <dgm:cxn modelId="{080C8769-A364-4763-BE82-24E65D0A12FA}" type="presParOf" srcId="{34057FDB-9DEF-48DC-81AC-BD8ED844E747}" destId="{0BCC387A-B2FF-4813-A7C6-DB04C7DC0CF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D7775-3957-4F4F-BF99-10627C00AC6F}">
      <dsp:nvSpPr>
        <dsp:cNvPr id="0" name=""/>
        <dsp:cNvSpPr/>
      </dsp:nvSpPr>
      <dsp:spPr>
        <a:xfrm>
          <a:off x="0" y="0"/>
          <a:ext cx="9101139" cy="851594"/>
        </a:xfrm>
        <a:prstGeom prst="roundRect">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br>
            <a:rPr lang="en-US" sz="2400" b="1" kern="1200" dirty="0"/>
          </a:br>
          <a:r>
            <a:rPr lang="en-US" sz="2400" b="1" kern="1200" dirty="0">
              <a:solidFill>
                <a:schemeClr val="tx1"/>
              </a:solidFill>
            </a:rPr>
            <a:t>Age: </a:t>
          </a:r>
          <a:r>
            <a:rPr lang="en-US" sz="2400" b="0" kern="1200" dirty="0">
              <a:solidFill>
                <a:schemeClr val="accent5">
                  <a:lumMod val="75000"/>
                </a:schemeClr>
              </a:solidFill>
            </a:rPr>
            <a:t>52</a:t>
          </a:r>
          <a:br>
            <a:rPr lang="en-US" sz="2400" b="1" kern="1200" dirty="0">
              <a:solidFill>
                <a:schemeClr val="tx1"/>
              </a:solidFill>
            </a:rPr>
          </a:br>
          <a:endParaRPr lang="en-US" sz="2400" kern="1200" dirty="0">
            <a:solidFill>
              <a:schemeClr val="tx1"/>
            </a:solidFill>
          </a:endParaRPr>
        </a:p>
      </dsp:txBody>
      <dsp:txXfrm>
        <a:off x="41571" y="41571"/>
        <a:ext cx="9017997" cy="768452"/>
      </dsp:txXfrm>
    </dsp:sp>
    <dsp:sp modelId="{2D74AAC2-A413-49E5-9021-70A09ADF60C2}">
      <dsp:nvSpPr>
        <dsp:cNvPr id="0" name=""/>
        <dsp:cNvSpPr/>
      </dsp:nvSpPr>
      <dsp:spPr>
        <a:xfrm>
          <a:off x="0" y="856210"/>
          <a:ext cx="9101139" cy="849609"/>
        </a:xfrm>
        <a:prstGeom prst="roundRect">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Gender:  </a:t>
          </a:r>
          <a:r>
            <a:rPr lang="en-US" sz="2400" b="0" kern="1200" dirty="0">
              <a:solidFill>
                <a:schemeClr val="accent5">
                  <a:lumMod val="75000"/>
                </a:schemeClr>
              </a:solidFill>
            </a:rPr>
            <a:t>Male</a:t>
          </a:r>
        </a:p>
      </dsp:txBody>
      <dsp:txXfrm>
        <a:off x="41474" y="897684"/>
        <a:ext cx="9018191" cy="766661"/>
      </dsp:txXfrm>
    </dsp:sp>
    <dsp:sp modelId="{1965C8EE-D981-4D3B-B309-AA975B35D76D}">
      <dsp:nvSpPr>
        <dsp:cNvPr id="0" name=""/>
        <dsp:cNvSpPr/>
      </dsp:nvSpPr>
      <dsp:spPr>
        <a:xfrm>
          <a:off x="0" y="1684590"/>
          <a:ext cx="9101139" cy="1640552"/>
        </a:xfrm>
        <a:prstGeom prst="roundRect">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Support System: </a:t>
          </a:r>
          <a:r>
            <a:rPr lang="en-US" sz="2400" b="0" kern="1200" dirty="0">
              <a:solidFill>
                <a:schemeClr val="accent5">
                  <a:lumMod val="75000"/>
                </a:schemeClr>
              </a:solidFill>
            </a:rPr>
            <a:t>His partner whom he lives with. Recently moved from NC, no other family in RI. Spanish speaking.</a:t>
          </a:r>
        </a:p>
      </dsp:txBody>
      <dsp:txXfrm>
        <a:off x="80085" y="1764675"/>
        <a:ext cx="8940969" cy="1480382"/>
      </dsp:txXfrm>
    </dsp:sp>
    <dsp:sp modelId="{0BCC387A-B2FF-4813-A7C6-DB04C7DC0CF2}">
      <dsp:nvSpPr>
        <dsp:cNvPr id="0" name=""/>
        <dsp:cNvSpPr/>
      </dsp:nvSpPr>
      <dsp:spPr>
        <a:xfrm>
          <a:off x="0" y="3320357"/>
          <a:ext cx="9101139" cy="1640552"/>
        </a:xfrm>
        <a:prstGeom prst="roundRect">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endParaRPr lang="en-US" sz="2400" b="1" kern="1200" dirty="0">
            <a:solidFill>
              <a:schemeClr val="tx1"/>
            </a:solidFill>
          </a:endParaRPr>
        </a:p>
        <a:p>
          <a:pPr marL="0" lvl="0" indent="0" algn="l" defTabSz="1066800" rtl="0">
            <a:lnSpc>
              <a:spcPct val="90000"/>
            </a:lnSpc>
            <a:spcBef>
              <a:spcPct val="0"/>
            </a:spcBef>
            <a:spcAft>
              <a:spcPct val="35000"/>
            </a:spcAft>
            <a:buNone/>
          </a:pPr>
          <a:r>
            <a:rPr lang="en-US" sz="2400" b="1" kern="1200" dirty="0">
              <a:solidFill>
                <a:schemeClr val="tx1"/>
              </a:solidFill>
            </a:rPr>
            <a:t>Socioeconomic status: </a:t>
          </a:r>
          <a:r>
            <a:rPr lang="en-US" sz="2400" b="0" kern="1200" dirty="0">
              <a:solidFill>
                <a:schemeClr val="accent5">
                  <a:lumMod val="75000"/>
                </a:schemeClr>
              </a:solidFill>
            </a:rPr>
            <a:t>Homeless upon his arrival to RI. Living in his car, with housing set up for 12/1. Unclear the circumstances behind the homelessness- patient and his partner were not forthcoming with this information</a:t>
          </a:r>
          <a:br>
            <a:rPr lang="en-US" sz="2400" b="0" kern="1200" dirty="0">
              <a:solidFill>
                <a:schemeClr val="tx1"/>
              </a:solidFill>
            </a:rPr>
          </a:br>
          <a:br>
            <a:rPr lang="en-US" sz="2400" b="1" kern="1200" dirty="0">
              <a:solidFill>
                <a:schemeClr val="tx1"/>
              </a:solidFill>
            </a:rPr>
          </a:br>
          <a:endParaRPr lang="en-US" sz="2400" kern="1200" dirty="0">
            <a:solidFill>
              <a:schemeClr val="tx1"/>
            </a:solidFill>
          </a:endParaRPr>
        </a:p>
      </dsp:txBody>
      <dsp:txXfrm>
        <a:off x="80085" y="3400442"/>
        <a:ext cx="8940969" cy="14803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047CF-4FFB-D64E-B885-3F9E900A2E4B}"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13D9-FDC1-8C43-BA8B-BB93B2D5ADFC}" type="slidenum">
              <a:rPr lang="en-US" smtClean="0"/>
              <a:t>‹#›</a:t>
            </a:fld>
            <a:endParaRPr lang="en-US"/>
          </a:p>
        </p:txBody>
      </p:sp>
    </p:spTree>
    <p:extLst>
      <p:ext uri="{BB962C8B-B14F-4D97-AF65-F5344CB8AC3E}">
        <p14:creationId xmlns:p14="http://schemas.microsoft.com/office/powerpoint/2010/main" val="182424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BBC693-1C4D-A544-8472-31FE7CAD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383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BBC693-1C4D-A544-8472-31FE7CAD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05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BBC693-1C4D-A544-8472-31FE7CAD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9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xG Health Confidential and Proprietary Information</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B457B8-60F9-4CBB-98EF-4206579BD3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16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BBC693-1C4D-A544-8472-31FE7CAD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869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xG Health Confidential and Proprietary Information</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B457B8-60F9-4CBB-98EF-4206579BD3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37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xG Health Confidential and Proprietary Information</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B457B8-60F9-4CBB-98EF-4206579BD3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05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BBC693-1C4D-A544-8472-31FE7CAD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51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xG Health Confidential and Proprietary Information</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B457B8-60F9-4CBB-98EF-4206579BD3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480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BBC693-1C4D-A544-8472-31FE7CAD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394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xG Health Confidential and Proprietary Information</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B457B8-60F9-4CBB-98EF-4206579BD3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775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BBC693-1C4D-A544-8472-31FE7CAD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49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xG Health Confidential and Proprietary Information</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B457B8-60F9-4CBB-98EF-4206579BD3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5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291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10.svg"/><Relationship Id="rId12"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8.svg"/><Relationship Id="rId5" Type="http://schemas.openxmlformats.org/officeDocument/2006/relationships/image" Target="../media/image19.svg"/><Relationship Id="rId10"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0FD2E4-E973-8545-837D-308335615927}"/>
              </a:ext>
            </a:extLst>
          </p:cNvPr>
          <p:cNvSpPr/>
          <p:nvPr userDrawn="1"/>
        </p:nvSpPr>
        <p:spPr>
          <a:xfrm rot="10800000">
            <a:off x="0" y="0"/>
            <a:ext cx="12192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1" y="96478"/>
            <a:ext cx="12192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mn-lt"/>
                <a:ea typeface="+mn-ea"/>
                <a:cs typeface="+mn-cs"/>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3556006" y="921308"/>
            <a:ext cx="5079987" cy="1411106"/>
          </a:xfrm>
          <a:prstGeom prst="rect">
            <a:avLst/>
          </a:prstGeom>
        </p:spPr>
      </p:pic>
      <p:sp>
        <p:nvSpPr>
          <p:cNvPr id="12" name="Rectangle 11"/>
          <p:cNvSpPr/>
          <p:nvPr userDrawn="1"/>
        </p:nvSpPr>
        <p:spPr>
          <a:xfrm>
            <a:off x="3915534" y="5873038"/>
            <a:ext cx="4245586" cy="424732"/>
          </a:xfrm>
          <a:prstGeom prst="rect">
            <a:avLst/>
          </a:prstGeom>
        </p:spPr>
        <p:txBody>
          <a:bodyPr wrap="none">
            <a:spAutoFit/>
          </a:bodyPr>
          <a:lstStyle/>
          <a:p>
            <a:pPr algn="l">
              <a:lnSpc>
                <a:spcPct val="120000"/>
              </a:lnSpc>
              <a:spcBef>
                <a:spcPts val="0"/>
              </a:spcBef>
            </a:pPr>
            <a:r>
              <a:rPr lang="en-US" i="1" dirty="0">
                <a:latin typeface="Arial" panose="020B0604020202020204" pitchFamily="34" charset="0"/>
                <a:cs typeface="Arial" panose="020B0604020202020204" pitchFamily="34" charset="0"/>
              </a:rPr>
              <a:t>Care Transformation Collaborative of RI</a:t>
            </a:r>
          </a:p>
        </p:txBody>
      </p:sp>
    </p:spTree>
    <p:extLst>
      <p:ext uri="{BB962C8B-B14F-4D97-AF65-F5344CB8AC3E}">
        <p14:creationId xmlns:p14="http://schemas.microsoft.com/office/powerpoint/2010/main" val="275774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Click to edit Master text styles</a:t>
            </a:r>
          </a:p>
        </p:txBody>
      </p:sp>
    </p:spTree>
    <p:extLst>
      <p:ext uri="{BB962C8B-B14F-4D97-AF65-F5344CB8AC3E}">
        <p14:creationId xmlns:p14="http://schemas.microsoft.com/office/powerpoint/2010/main" val="27298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ivider/Emphasis Slide">
    <p:spTree>
      <p:nvGrpSpPr>
        <p:cNvPr id="1" name=""/>
        <p:cNvGrpSpPr/>
        <p:nvPr/>
      </p:nvGrpSpPr>
      <p:grpSpPr>
        <a:xfrm>
          <a:off x="0" y="0"/>
          <a:ext cx="0" cy="0"/>
          <a:chOff x="0" y="0"/>
          <a:chExt cx="0" cy="0"/>
        </a:xfrm>
      </p:grpSpPr>
      <p:sp>
        <p:nvSpPr>
          <p:cNvPr id="11" name="Rectangle 10"/>
          <p:cNvSpPr/>
          <p:nvPr userDrawn="1"/>
        </p:nvSpPr>
        <p:spPr>
          <a:xfrm>
            <a:off x="0" y="1676400"/>
            <a:ext cx="12192000" cy="5181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0"/>
            <a:ext cx="12192000" cy="518623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halftone-blue-circle white bg.jpg"/>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l="9177" t="48473" r="28321" b="18801"/>
          <a:stretch/>
        </p:blipFill>
        <p:spPr>
          <a:xfrm>
            <a:off x="0" y="2"/>
            <a:ext cx="12207120" cy="5186230"/>
          </a:xfrm>
          <a:prstGeom prst="rect">
            <a:avLst/>
          </a:prstGeom>
          <a:solidFill>
            <a:schemeClr val="accent2"/>
          </a:solidFill>
        </p:spPr>
      </p:pic>
      <p:sp>
        <p:nvSpPr>
          <p:cNvPr id="8" name="Title Placeholder 1"/>
          <p:cNvSpPr>
            <a:spLocks noGrp="1"/>
          </p:cNvSpPr>
          <p:nvPr>
            <p:ph type="title"/>
          </p:nvPr>
        </p:nvSpPr>
        <p:spPr>
          <a:xfrm>
            <a:off x="306010" y="3413473"/>
            <a:ext cx="11577428" cy="476245"/>
          </a:xfrm>
          <a:prstGeom prst="rect">
            <a:avLst/>
          </a:prstGeom>
        </p:spPr>
        <p:txBody>
          <a:bodyPr vert="horz" lIns="0" tIns="0" rIns="0" bIns="0" rtlCol="0" anchor="t" anchorCtr="0">
            <a:noAutofit/>
          </a:bodyPr>
          <a:lstStyle>
            <a:lvl1pPr>
              <a:defRPr>
                <a:solidFill>
                  <a:schemeClr val="bg1"/>
                </a:solidFill>
              </a:defRPr>
            </a:lvl1pPr>
          </a:lstStyle>
          <a:p>
            <a:r>
              <a:rPr lang="en-US" dirty="0"/>
              <a:t>Click to edit master title style</a:t>
            </a:r>
          </a:p>
        </p:txBody>
      </p:sp>
      <p:sp>
        <p:nvSpPr>
          <p:cNvPr id="10" name="Footer Placeholder 2"/>
          <p:cNvSpPr txBox="1">
            <a:spLocks/>
          </p:cNvSpPr>
          <p:nvPr userDrawn="1"/>
        </p:nvSpPr>
        <p:spPr>
          <a:xfrm>
            <a:off x="385413" y="6326395"/>
            <a:ext cx="4282976" cy="379661"/>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kern="1200" dirty="0">
                <a:solidFill>
                  <a:schemeClr val="bg1">
                    <a:lumMod val="50000"/>
                  </a:schemeClr>
                </a:solidFill>
                <a:latin typeface="+mn-lt"/>
                <a:ea typeface="+mn-ea"/>
                <a:cs typeface="+mn-cs"/>
              </a:rPr>
              <a:t>xG Health Solutions, Inc. Confidential and Proprietary Information</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5624" y="5350054"/>
            <a:ext cx="3842005" cy="1356002"/>
          </a:xfrm>
          <a:prstGeom prst="rect">
            <a:avLst/>
          </a:prstGeom>
        </p:spPr>
      </p:pic>
    </p:spTree>
    <p:extLst>
      <p:ext uri="{BB962C8B-B14F-4D97-AF65-F5344CB8AC3E}">
        <p14:creationId xmlns:p14="http://schemas.microsoft.com/office/powerpoint/2010/main" val="2273276349"/>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1676400"/>
            <a:ext cx="12192000" cy="5181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0" y="1"/>
            <a:ext cx="12192000" cy="5181600"/>
          </a:xfrm>
          <a:prstGeom prst="rect">
            <a:avLst/>
          </a:prstGeom>
          <a:solidFill>
            <a:srgbClr val="87C1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ext Placeholder 7"/>
          <p:cNvSpPr>
            <a:spLocks noGrp="1"/>
          </p:cNvSpPr>
          <p:nvPr>
            <p:ph type="body" sz="quarter" idx="10"/>
          </p:nvPr>
        </p:nvSpPr>
        <p:spPr>
          <a:xfrm>
            <a:off x="265880" y="2585622"/>
            <a:ext cx="11614760" cy="1212850"/>
          </a:xfrm>
          <a:prstGeom prst="rect">
            <a:avLst/>
          </a:prstGeom>
        </p:spPr>
        <p:txBody>
          <a:bodyPr>
            <a:normAutofit/>
          </a:bodyPr>
          <a:lstStyle>
            <a:lvl1pPr algn="r">
              <a:defRPr sz="3600" b="0" i="0">
                <a:solidFill>
                  <a:schemeClr val="bg1"/>
                </a:solidFill>
                <a:latin typeface="+mj-lt"/>
                <a:cs typeface="Raleway Light"/>
              </a:defRPr>
            </a:lvl1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FD7FF0C-C176-5C40-8DC6-8EC25D037032}" type="slidenum">
              <a:rPr lang="en-US" smtClean="0"/>
              <a:pPr/>
              <a:t>‹#›</a:t>
            </a:fld>
            <a:endParaRPr lang="en-US" dirty="0"/>
          </a:p>
        </p:txBody>
      </p:sp>
      <p:sp>
        <p:nvSpPr>
          <p:cNvPr id="9" name="Footer Placeholder 2"/>
          <p:cNvSpPr txBox="1">
            <a:spLocks/>
          </p:cNvSpPr>
          <p:nvPr userDrawn="1"/>
        </p:nvSpPr>
        <p:spPr>
          <a:xfrm>
            <a:off x="385413" y="6326395"/>
            <a:ext cx="4282976" cy="379661"/>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xG Health Solutions, Inc. Confidential and Proprietary Information</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5624" y="5350054"/>
            <a:ext cx="3842005" cy="1356002"/>
          </a:xfrm>
          <a:prstGeom prst="rect">
            <a:avLst/>
          </a:prstGeom>
        </p:spPr>
      </p:pic>
    </p:spTree>
    <p:extLst>
      <p:ext uri="{BB962C8B-B14F-4D97-AF65-F5344CB8AC3E}">
        <p14:creationId xmlns:p14="http://schemas.microsoft.com/office/powerpoint/2010/main" val="3008250993"/>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6" name="Rectangle 5"/>
          <p:cNvSpPr/>
          <p:nvPr userDrawn="1"/>
        </p:nvSpPr>
        <p:spPr>
          <a:xfrm>
            <a:off x="0" y="3129902"/>
            <a:ext cx="12192000" cy="37280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halftone-blue-circle-on-gray-background-26666.jpg"/>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26357" t="46471" r="14841" b="20209"/>
          <a:stretch/>
        </p:blipFill>
        <p:spPr>
          <a:xfrm>
            <a:off x="0" y="-5178"/>
            <a:ext cx="12192000" cy="5181600"/>
          </a:xfrm>
          <a:prstGeom prst="rect">
            <a:avLst/>
          </a:prstGeom>
          <a:solidFill>
            <a:schemeClr val="accent2"/>
          </a:solidFill>
        </p:spPr>
      </p:pic>
      <p:sp>
        <p:nvSpPr>
          <p:cNvPr id="8" name="Text Placeholder 7"/>
          <p:cNvSpPr>
            <a:spLocks noGrp="1"/>
          </p:cNvSpPr>
          <p:nvPr>
            <p:ph type="body" sz="quarter" idx="10"/>
          </p:nvPr>
        </p:nvSpPr>
        <p:spPr>
          <a:xfrm>
            <a:off x="467783" y="2585622"/>
            <a:ext cx="11314900" cy="1212850"/>
          </a:xfrm>
          <a:prstGeom prst="rect">
            <a:avLst/>
          </a:prstGeom>
        </p:spPr>
        <p:txBody>
          <a:bodyPr>
            <a:normAutofit/>
          </a:bodyPr>
          <a:lstStyle>
            <a:lvl1pPr algn="r">
              <a:defRPr sz="3600" b="0" i="0">
                <a:solidFill>
                  <a:schemeClr val="bg1"/>
                </a:solidFill>
                <a:latin typeface="+mn-lt"/>
                <a:cs typeface="Raleway Light"/>
              </a:defRPr>
            </a:lvl1pPr>
          </a:lstStyle>
          <a:p>
            <a:pPr lvl="0"/>
            <a:r>
              <a:rPr lang="en-US" dirty="0"/>
              <a:t>Click to edit Master text styles</a:t>
            </a:r>
          </a:p>
        </p:txBody>
      </p:sp>
      <p:sp>
        <p:nvSpPr>
          <p:cNvPr id="3" name="Slide Number Placeholder 2"/>
          <p:cNvSpPr>
            <a:spLocks noGrp="1"/>
          </p:cNvSpPr>
          <p:nvPr>
            <p:ph type="sldNum" sz="quarter" idx="12"/>
          </p:nvPr>
        </p:nvSpPr>
        <p:spPr/>
        <p:txBody>
          <a:bodyPr/>
          <a:lstStyle/>
          <a:p>
            <a:fld id="{3FD7FF0C-C176-5C40-8DC6-8EC25D037032}" type="slidenum">
              <a:rPr lang="en-US" smtClean="0"/>
              <a:pPr/>
              <a:t>‹#›</a:t>
            </a:fld>
            <a:endParaRPr lang="en-US" dirty="0"/>
          </a:p>
        </p:txBody>
      </p:sp>
      <p:sp>
        <p:nvSpPr>
          <p:cNvPr id="9" name="Footer Placeholder 2"/>
          <p:cNvSpPr txBox="1">
            <a:spLocks/>
          </p:cNvSpPr>
          <p:nvPr userDrawn="1"/>
        </p:nvSpPr>
        <p:spPr>
          <a:xfrm>
            <a:off x="385413" y="6326395"/>
            <a:ext cx="4282976" cy="379661"/>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xG Health Solutions, Inc. Confidential and Proprietary Information</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5624" y="5350054"/>
            <a:ext cx="3842005" cy="1356002"/>
          </a:xfrm>
          <a:prstGeom prst="rect">
            <a:avLst/>
          </a:prstGeom>
        </p:spPr>
      </p:pic>
    </p:spTree>
    <p:extLst>
      <p:ext uri="{BB962C8B-B14F-4D97-AF65-F5344CB8AC3E}">
        <p14:creationId xmlns:p14="http://schemas.microsoft.com/office/powerpoint/2010/main" val="380799588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content slide two-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DB4EB58-CD46-2242-B5E0-81BEFE812CC8}" type="slidenum">
              <a:rPr lang="en-US" smtClean="0"/>
              <a:t>‹#›</a:t>
            </a:fld>
            <a:endParaRPr lang="en-US" dirty="0"/>
          </a:p>
        </p:txBody>
      </p:sp>
      <p:sp>
        <p:nvSpPr>
          <p:cNvPr id="10" name="Text Placeholder 9"/>
          <p:cNvSpPr>
            <a:spLocks noGrp="1"/>
          </p:cNvSpPr>
          <p:nvPr>
            <p:ph type="body" sz="quarter" idx="13"/>
          </p:nvPr>
        </p:nvSpPr>
        <p:spPr>
          <a:xfrm>
            <a:off x="6238287" y="1577442"/>
            <a:ext cx="5600700" cy="3222625"/>
          </a:xfrm>
          <a:prstGeom prst="rect">
            <a:avLst/>
          </a:prstGeom>
        </p:spPr>
        <p:txBody>
          <a:bodyPr/>
          <a:lstStyle>
            <a:lvl1pPr>
              <a:defRPr b="0" i="0">
                <a:latin typeface="+mn-lt"/>
                <a:cs typeface="Raleway"/>
              </a:defRPr>
            </a:lvl1pPr>
          </a:lstStyle>
          <a:p>
            <a:pPr lvl="0"/>
            <a:r>
              <a:rPr lang="en-US" dirty="0"/>
              <a:t>Click to edit Master text styles</a:t>
            </a:r>
          </a:p>
        </p:txBody>
      </p:sp>
      <p:sp>
        <p:nvSpPr>
          <p:cNvPr id="13" name="Text Placeholder 12"/>
          <p:cNvSpPr>
            <a:spLocks noGrp="1"/>
          </p:cNvSpPr>
          <p:nvPr>
            <p:ph type="body" sz="quarter" idx="14"/>
          </p:nvPr>
        </p:nvSpPr>
        <p:spPr>
          <a:xfrm>
            <a:off x="306009" y="1577442"/>
            <a:ext cx="5635475" cy="3222625"/>
          </a:xfrm>
          <a:prstGeom prst="rect">
            <a:avLst/>
          </a:prstGeom>
        </p:spPr>
        <p:txBody>
          <a:bodyPr vert="horz"/>
          <a:lstStyle>
            <a:lvl1pPr>
              <a:defRPr b="0" i="0">
                <a:latin typeface="+mn-lt"/>
                <a:cs typeface="Raleway"/>
              </a:defRPr>
            </a:lvl1pPr>
          </a:lstStyle>
          <a:p>
            <a:pPr lvl="0"/>
            <a:r>
              <a:rPr lang="en-US" dirty="0"/>
              <a:t>Click to edit Master text styles</a:t>
            </a:r>
          </a:p>
        </p:txBody>
      </p:sp>
      <p:sp>
        <p:nvSpPr>
          <p:cNvPr id="7"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3170708430"/>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one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11" name="Title Placeholder 1"/>
          <p:cNvSpPr>
            <a:spLocks noGrp="1"/>
          </p:cNvSpPr>
          <p:nvPr>
            <p:ph type="title"/>
          </p:nvPr>
        </p:nvSpPr>
        <p:spPr>
          <a:xfrm>
            <a:off x="306010" y="241413"/>
            <a:ext cx="11577428" cy="476245"/>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sz="quarter" idx="13"/>
          </p:nvPr>
        </p:nvSpPr>
        <p:spPr>
          <a:xfrm>
            <a:off x="306918" y="1596597"/>
            <a:ext cx="11576049" cy="4037167"/>
          </a:xfrm>
          <a:prstGeom prst="rect">
            <a:avLst/>
          </a:prstGeom>
        </p:spPr>
        <p:txBody>
          <a:bodyPr vert="horz"/>
          <a:lstStyle>
            <a:lvl1pPr>
              <a:defRPr b="0" i="0">
                <a:solidFill>
                  <a:schemeClr val="accent2"/>
                </a:solidFill>
                <a:latin typeface="+mn-lt"/>
                <a:cs typeface="Raleway"/>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1695987250"/>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gre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3" name="Text Placeholder 2"/>
          <p:cNvSpPr>
            <a:spLocks noGrp="1"/>
          </p:cNvSpPr>
          <p:nvPr>
            <p:ph type="body" sz="quarter" idx="13" hasCustomPrompt="1"/>
          </p:nvPr>
        </p:nvSpPr>
        <p:spPr>
          <a:xfrm>
            <a:off x="306918" y="1545952"/>
            <a:ext cx="3745113" cy="4325908"/>
          </a:xfrm>
          <a:prstGeom prst="rect">
            <a:avLst/>
          </a:prstGeom>
          <a:solidFill>
            <a:schemeClr val="accent1"/>
          </a:solidFill>
        </p:spPr>
        <p:txBody>
          <a:bodyPr lIns="182880" tIns="182880" rIns="182880"/>
          <a:lstStyle>
            <a:lvl1pPr marL="0" indent="0">
              <a:buFont typeface="Arial"/>
              <a:buNone/>
              <a:defRPr b="0" i="0">
                <a:solidFill>
                  <a:srgbClr val="FFFFFF"/>
                </a:solidFill>
                <a:latin typeface="+mn-lt"/>
                <a:cs typeface="Raleway"/>
              </a:defRPr>
            </a:lvl1pPr>
            <a:lvl2pPr marL="457200" indent="0">
              <a:buFont typeface="Arial"/>
              <a:buNone/>
              <a:defRPr b="1"/>
            </a:lvl2pPr>
            <a:lvl3pPr marL="914400" indent="0">
              <a:buFont typeface="Arial"/>
              <a:buNone/>
              <a:defRPr b="1"/>
            </a:lvl3pPr>
            <a:lvl4pPr marL="1371600" indent="0">
              <a:buFont typeface="Arial"/>
              <a:buNone/>
              <a:defRPr b="1"/>
            </a:lvl4pPr>
            <a:lvl5pPr marL="1828800" indent="0">
              <a:buFont typeface="Arial"/>
              <a:buNone/>
              <a:defRPr b="1"/>
            </a:lvl5pPr>
          </a:lstStyle>
          <a:p>
            <a:pPr lvl="0"/>
            <a:r>
              <a:rPr lang="en-US" dirty="0"/>
              <a:t>Click to edit Master text styles </a:t>
            </a:r>
          </a:p>
        </p:txBody>
      </p:sp>
      <p:sp>
        <p:nvSpPr>
          <p:cNvPr id="14" name="Text Placeholder 2"/>
          <p:cNvSpPr>
            <a:spLocks noGrp="1"/>
          </p:cNvSpPr>
          <p:nvPr>
            <p:ph type="body" sz="quarter" idx="14" hasCustomPrompt="1"/>
          </p:nvPr>
        </p:nvSpPr>
        <p:spPr>
          <a:xfrm>
            <a:off x="4222872" y="1545952"/>
            <a:ext cx="3745113" cy="4325908"/>
          </a:xfrm>
          <a:prstGeom prst="rect">
            <a:avLst/>
          </a:prstGeom>
          <a:solidFill>
            <a:schemeClr val="accent1"/>
          </a:solidFill>
        </p:spPr>
        <p:txBody>
          <a:bodyPr lIns="182880" tIns="182880" rIns="182880"/>
          <a:lstStyle>
            <a:lvl1pPr marL="0" indent="0">
              <a:buFont typeface="Arial"/>
              <a:buNone/>
              <a:defRPr b="0" i="0">
                <a:solidFill>
                  <a:srgbClr val="FFFFFF"/>
                </a:solidFill>
                <a:latin typeface="+mn-lt"/>
                <a:cs typeface="Raleway"/>
              </a:defRPr>
            </a:lvl1pPr>
            <a:lvl2pPr marL="457200" indent="0">
              <a:buFont typeface="Arial"/>
              <a:buNone/>
              <a:defRPr b="1"/>
            </a:lvl2pPr>
            <a:lvl3pPr marL="914400" indent="0">
              <a:buFont typeface="Arial"/>
              <a:buNone/>
              <a:defRPr b="1"/>
            </a:lvl3pPr>
            <a:lvl4pPr marL="1371600" indent="0">
              <a:buFont typeface="Arial"/>
              <a:buNone/>
              <a:defRPr b="1"/>
            </a:lvl4pPr>
            <a:lvl5pPr marL="1828800" indent="0">
              <a:buFont typeface="Arial"/>
              <a:buNone/>
              <a:defRPr b="1"/>
            </a:lvl5pPr>
          </a:lstStyle>
          <a:p>
            <a:pPr lvl="0"/>
            <a:r>
              <a:rPr lang="en-US" dirty="0"/>
              <a:t>Click to edit Master text styles </a:t>
            </a:r>
          </a:p>
        </p:txBody>
      </p:sp>
      <p:sp>
        <p:nvSpPr>
          <p:cNvPr id="15" name="Text Placeholder 2"/>
          <p:cNvSpPr>
            <a:spLocks noGrp="1"/>
          </p:cNvSpPr>
          <p:nvPr>
            <p:ph type="body" sz="quarter" idx="15" hasCustomPrompt="1"/>
          </p:nvPr>
        </p:nvSpPr>
        <p:spPr>
          <a:xfrm>
            <a:off x="8138325" y="1545952"/>
            <a:ext cx="3745113" cy="4325908"/>
          </a:xfrm>
          <a:prstGeom prst="rect">
            <a:avLst/>
          </a:prstGeom>
          <a:solidFill>
            <a:schemeClr val="accent1"/>
          </a:solidFill>
        </p:spPr>
        <p:txBody>
          <a:bodyPr lIns="182880" tIns="182880" rIns="182880"/>
          <a:lstStyle>
            <a:lvl1pPr marL="0" indent="0">
              <a:buFont typeface="Arial"/>
              <a:buNone/>
              <a:defRPr b="0" i="0">
                <a:solidFill>
                  <a:srgbClr val="FFFFFF"/>
                </a:solidFill>
                <a:latin typeface="+mn-lt"/>
                <a:cs typeface="Raleway"/>
              </a:defRPr>
            </a:lvl1pPr>
            <a:lvl2pPr marL="457200" indent="0">
              <a:buFont typeface="Arial"/>
              <a:buNone/>
              <a:defRPr b="1"/>
            </a:lvl2pPr>
            <a:lvl3pPr marL="914400" indent="0">
              <a:buFont typeface="Arial"/>
              <a:buNone/>
              <a:defRPr b="1"/>
            </a:lvl3pPr>
            <a:lvl4pPr marL="1371600" indent="0">
              <a:buFont typeface="Arial"/>
              <a:buNone/>
              <a:defRPr b="1"/>
            </a:lvl4pPr>
            <a:lvl5pPr marL="1828800" indent="0">
              <a:buFont typeface="Arial"/>
              <a:buNone/>
              <a:defRPr b="1"/>
            </a:lvl5pPr>
          </a:lstStyle>
          <a:p>
            <a:pPr lvl="0"/>
            <a:r>
              <a:rPr lang="en-US" dirty="0"/>
              <a:t>Click to edit Master text styles </a:t>
            </a:r>
          </a:p>
        </p:txBody>
      </p:sp>
      <p:sp>
        <p:nvSpPr>
          <p:cNvPr id="7"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281420045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blue/gre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3" name="Text Placeholder 2"/>
          <p:cNvSpPr>
            <a:spLocks noGrp="1"/>
          </p:cNvSpPr>
          <p:nvPr>
            <p:ph type="body" sz="quarter" idx="13" hasCustomPrompt="1"/>
          </p:nvPr>
        </p:nvSpPr>
        <p:spPr>
          <a:xfrm>
            <a:off x="306917" y="1596595"/>
            <a:ext cx="7902980" cy="4365285"/>
          </a:xfrm>
          <a:prstGeom prst="rect">
            <a:avLst/>
          </a:prstGeom>
          <a:solidFill>
            <a:schemeClr val="accent2"/>
          </a:solidFill>
        </p:spPr>
        <p:txBody>
          <a:bodyPr lIns="182880" tIns="182880" rIns="182880"/>
          <a:lstStyle>
            <a:lvl1pPr marL="0" indent="0">
              <a:buFont typeface="Arial"/>
              <a:buNone/>
              <a:defRPr b="0" i="0">
                <a:solidFill>
                  <a:srgbClr val="FFFFFF"/>
                </a:solidFill>
                <a:latin typeface="+mn-lt"/>
                <a:cs typeface="Raleway"/>
              </a:defRPr>
            </a:lvl1pPr>
            <a:lvl2pPr marL="457200" indent="0">
              <a:buFont typeface="Arial"/>
              <a:buNone/>
              <a:defRPr b="1"/>
            </a:lvl2pPr>
            <a:lvl3pPr marL="914400" indent="0">
              <a:buFont typeface="Arial"/>
              <a:buNone/>
              <a:defRPr b="1"/>
            </a:lvl3pPr>
            <a:lvl4pPr marL="1371600" indent="0">
              <a:buFont typeface="Arial"/>
              <a:buNone/>
              <a:defRPr b="1"/>
            </a:lvl4pPr>
            <a:lvl5pPr marL="1828800" indent="0">
              <a:buFont typeface="Arial"/>
              <a:buNone/>
              <a:defRPr b="1"/>
            </a:lvl5pPr>
          </a:lstStyle>
          <a:p>
            <a:pPr lvl="0"/>
            <a:r>
              <a:rPr lang="en-US" dirty="0"/>
              <a:t>Click to edit Master text styles </a:t>
            </a:r>
          </a:p>
        </p:txBody>
      </p:sp>
      <p:sp>
        <p:nvSpPr>
          <p:cNvPr id="9" name="Text Placeholder 2"/>
          <p:cNvSpPr>
            <a:spLocks noGrp="1"/>
          </p:cNvSpPr>
          <p:nvPr>
            <p:ph type="body" sz="quarter" idx="14" hasCustomPrompt="1"/>
          </p:nvPr>
        </p:nvSpPr>
        <p:spPr>
          <a:xfrm>
            <a:off x="8466929" y="1596596"/>
            <a:ext cx="3416508" cy="4365284"/>
          </a:xfrm>
          <a:prstGeom prst="rect">
            <a:avLst/>
          </a:prstGeom>
          <a:solidFill>
            <a:srgbClr val="95D600"/>
          </a:solidFill>
        </p:spPr>
        <p:txBody>
          <a:bodyPr lIns="182880" tIns="182880" rIns="182880"/>
          <a:lstStyle>
            <a:lvl1pPr marL="0" indent="0">
              <a:buFont typeface="Arial"/>
              <a:buNone/>
              <a:defRPr b="0" i="0">
                <a:solidFill>
                  <a:srgbClr val="FFFFFF"/>
                </a:solidFill>
                <a:latin typeface="+mn-lt"/>
                <a:cs typeface="Raleway"/>
              </a:defRPr>
            </a:lvl1pPr>
            <a:lvl2pPr marL="457200" indent="0">
              <a:buFont typeface="Arial"/>
              <a:buNone/>
              <a:defRPr b="1"/>
            </a:lvl2pPr>
            <a:lvl3pPr marL="914400" indent="0">
              <a:buFont typeface="Arial"/>
              <a:buNone/>
              <a:defRPr b="1"/>
            </a:lvl3pPr>
            <a:lvl4pPr marL="1371600" indent="0">
              <a:buFont typeface="Arial"/>
              <a:buNone/>
              <a:defRPr b="1"/>
            </a:lvl4pPr>
            <a:lvl5pPr marL="1828800" indent="0">
              <a:buFont typeface="Arial"/>
              <a:buNone/>
              <a:defRPr b="1"/>
            </a:lvl5pPr>
          </a:lstStyle>
          <a:p>
            <a:pPr lvl="0"/>
            <a:r>
              <a:rPr lang="en-US" dirty="0"/>
              <a:t>Click to edit Master text styles </a:t>
            </a:r>
          </a:p>
        </p:txBody>
      </p:sp>
      <p:sp>
        <p:nvSpPr>
          <p:cNvPr id="7"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2701677494"/>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subhead and bullet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8" name="Text Placeholder 2"/>
          <p:cNvSpPr>
            <a:spLocks noGrp="1"/>
          </p:cNvSpPr>
          <p:nvPr>
            <p:ph idx="1"/>
          </p:nvPr>
        </p:nvSpPr>
        <p:spPr>
          <a:xfrm>
            <a:off x="3643805" y="1596597"/>
            <a:ext cx="8239633" cy="3906547"/>
          </a:xfrm>
          <a:prstGeom prst="rect">
            <a:avLst/>
          </a:prstGeom>
        </p:spPr>
        <p:txBody>
          <a:bodyPr vert="horz" lIns="0" tIns="0" rIns="0" bIns="0" rtlCol="0">
            <a:normAutofit/>
          </a:bodyPr>
          <a:lstStyle>
            <a:lvl1pPr marL="342900" indent="-342900">
              <a:buFont typeface="Arial"/>
              <a:buChar char="•"/>
              <a:defRPr sz="2000" b="0" i="0">
                <a:solidFill>
                  <a:schemeClr val="bg1">
                    <a:lumMod val="50000"/>
                  </a:schemeClr>
                </a:solidFill>
                <a:latin typeface="+mn-lt"/>
                <a:cs typeface="Raleway"/>
              </a:defRPr>
            </a:lvl1pPr>
          </a:lstStyle>
          <a:p>
            <a:pPr lvl="0"/>
            <a:r>
              <a:rPr lang="en-US" dirty="0"/>
              <a:t>Click to edit master text styles</a:t>
            </a:r>
          </a:p>
        </p:txBody>
      </p:sp>
      <p:sp>
        <p:nvSpPr>
          <p:cNvPr id="3" name="Text Placeholder 2"/>
          <p:cNvSpPr>
            <a:spLocks noGrp="1"/>
          </p:cNvSpPr>
          <p:nvPr>
            <p:ph type="body" sz="quarter" idx="13" hasCustomPrompt="1"/>
          </p:nvPr>
        </p:nvSpPr>
        <p:spPr>
          <a:xfrm>
            <a:off x="306918" y="1596597"/>
            <a:ext cx="2974017" cy="2954337"/>
          </a:xfrm>
          <a:prstGeom prst="rect">
            <a:avLst/>
          </a:prstGeom>
        </p:spPr>
        <p:txBody>
          <a:bodyPr/>
          <a:lstStyle>
            <a:lvl1pPr marL="0" indent="0">
              <a:buFont typeface="Arial"/>
              <a:buNone/>
              <a:defRPr b="0" i="0">
                <a:solidFill>
                  <a:srgbClr val="00A8E1"/>
                </a:solidFill>
                <a:latin typeface="+mn-lt"/>
                <a:cs typeface="Raleway Medium"/>
              </a:defRPr>
            </a:lvl1pPr>
            <a:lvl2pPr marL="457200" indent="0">
              <a:buFont typeface="Arial"/>
              <a:buNone/>
              <a:defRPr b="1"/>
            </a:lvl2pPr>
            <a:lvl3pPr marL="914400" indent="0">
              <a:buFont typeface="Arial"/>
              <a:buNone/>
              <a:defRPr b="1"/>
            </a:lvl3pPr>
            <a:lvl4pPr marL="1371600" indent="0">
              <a:buFont typeface="Arial"/>
              <a:buNone/>
              <a:defRPr b="1"/>
            </a:lvl4pPr>
            <a:lvl5pPr marL="1828800" indent="0">
              <a:buFont typeface="Arial"/>
              <a:buNone/>
              <a:defRPr b="1"/>
            </a:lvl5pPr>
          </a:lstStyle>
          <a:p>
            <a:pPr lvl="0"/>
            <a:r>
              <a:rPr lang="en-US" dirty="0"/>
              <a:t>Click to edit Master text styles </a:t>
            </a:r>
          </a:p>
        </p:txBody>
      </p:sp>
      <p:sp>
        <p:nvSpPr>
          <p:cNvPr id="7"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282783980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10" name="Text Placeholder 9"/>
          <p:cNvSpPr>
            <a:spLocks noGrp="1"/>
          </p:cNvSpPr>
          <p:nvPr>
            <p:ph type="body" sz="quarter" idx="13"/>
          </p:nvPr>
        </p:nvSpPr>
        <p:spPr>
          <a:xfrm>
            <a:off x="3039023" y="1587194"/>
            <a:ext cx="8799964" cy="4224334"/>
          </a:xfrm>
          <a:prstGeom prst="rect">
            <a:avLst/>
          </a:prstGeom>
        </p:spPr>
        <p:txBody>
          <a:bodyPr/>
          <a:lstStyle>
            <a:lvl1pPr>
              <a:defRPr b="0" i="0">
                <a:latin typeface="+mn-lt"/>
                <a:cs typeface="Raleway"/>
              </a:defRPr>
            </a:lvl1pPr>
          </a:lstStyle>
          <a:p>
            <a:pPr lvl="0"/>
            <a:r>
              <a:rPr lang="en-US" dirty="0"/>
              <a:t>Click to edit Master text styles</a:t>
            </a:r>
          </a:p>
        </p:txBody>
      </p:sp>
      <p:sp>
        <p:nvSpPr>
          <p:cNvPr id="3" name="Picture Placeholder 2"/>
          <p:cNvSpPr>
            <a:spLocks noGrp="1"/>
          </p:cNvSpPr>
          <p:nvPr>
            <p:ph type="pic" sz="quarter" idx="14"/>
          </p:nvPr>
        </p:nvSpPr>
        <p:spPr>
          <a:xfrm>
            <a:off x="306010" y="1587194"/>
            <a:ext cx="2491101" cy="1888248"/>
          </a:xfrm>
          <a:prstGeom prst="rect">
            <a:avLst/>
          </a:prstGeom>
        </p:spPr>
        <p:txBody>
          <a:bodyPr/>
          <a:lstStyle/>
          <a:p>
            <a:endParaRPr lang="en-US" dirty="0"/>
          </a:p>
        </p:txBody>
      </p:sp>
      <p:sp>
        <p:nvSpPr>
          <p:cNvPr id="7"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3788322574"/>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606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verlaying picture blu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3" name="Picture Placeholder 2"/>
          <p:cNvSpPr>
            <a:spLocks noGrp="1"/>
          </p:cNvSpPr>
          <p:nvPr>
            <p:ph type="pic" sz="quarter" idx="13"/>
          </p:nvPr>
        </p:nvSpPr>
        <p:spPr>
          <a:xfrm>
            <a:off x="306009" y="1609115"/>
            <a:ext cx="10427151" cy="4361909"/>
          </a:xfrm>
          <a:prstGeom prst="rect">
            <a:avLst/>
          </a:prstGeom>
        </p:spPr>
        <p:txBody>
          <a:bodyPr/>
          <a:lstStyle/>
          <a:p>
            <a:endParaRPr lang="en-US"/>
          </a:p>
        </p:txBody>
      </p:sp>
      <p:sp>
        <p:nvSpPr>
          <p:cNvPr id="7"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
        <p:nvSpPr>
          <p:cNvPr id="4" name="Text Placeholder 3"/>
          <p:cNvSpPr>
            <a:spLocks noGrp="1"/>
          </p:cNvSpPr>
          <p:nvPr>
            <p:ph type="body" sz="quarter" idx="15"/>
          </p:nvPr>
        </p:nvSpPr>
        <p:spPr>
          <a:xfrm>
            <a:off x="5275621" y="1609114"/>
            <a:ext cx="6639369" cy="1791678"/>
          </a:xfrm>
          <a:prstGeom prst="rect">
            <a:avLst/>
          </a:prstGeom>
          <a:solidFill>
            <a:schemeClr val="accent2"/>
          </a:solidFill>
        </p:spPr>
        <p:txBody>
          <a:bodyPr vert="horz" lIns="91440" rIns="91440"/>
          <a:lstStyle>
            <a:lvl1pPr>
              <a:defRPr b="0" i="0">
                <a:solidFill>
                  <a:schemeClr val="bg1"/>
                </a:solidFill>
                <a:latin typeface="+mn-lt"/>
                <a:cs typeface="Raleway"/>
              </a:defRPr>
            </a:lvl1pPr>
            <a:lvl2pPr>
              <a:defRPr b="0" i="0">
                <a:latin typeface="Raleway Medium"/>
                <a:cs typeface="Raleway Medium"/>
              </a:defRPr>
            </a:lvl2pPr>
            <a:lvl3pPr>
              <a:defRPr b="0" i="0">
                <a:latin typeface="Raleway Medium"/>
                <a:cs typeface="Raleway Medium"/>
              </a:defRPr>
            </a:lvl3pPr>
            <a:lvl4pPr>
              <a:defRPr b="0" i="0">
                <a:latin typeface="Raleway Medium"/>
                <a:cs typeface="Raleway Medium"/>
              </a:defRPr>
            </a:lvl4pPr>
            <a:lvl5pPr>
              <a:defRPr b="0" i="0">
                <a:latin typeface="Raleway Medium"/>
                <a:cs typeface="Raleway Medium"/>
              </a:defRPr>
            </a:lvl5pPr>
          </a:lstStyle>
          <a:p>
            <a:pPr lvl="0"/>
            <a:r>
              <a:rPr lang="en-US" dirty="0"/>
              <a:t>Click to edit Master text styles</a:t>
            </a:r>
          </a:p>
        </p:txBody>
      </p:sp>
    </p:spTree>
    <p:extLst>
      <p:ext uri="{BB962C8B-B14F-4D97-AF65-F5344CB8AC3E}">
        <p14:creationId xmlns:p14="http://schemas.microsoft.com/office/powerpoint/2010/main" val="1611206793"/>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verlaying picture gre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3" name="Picture Placeholder 2"/>
          <p:cNvSpPr>
            <a:spLocks noGrp="1"/>
          </p:cNvSpPr>
          <p:nvPr>
            <p:ph type="pic" sz="quarter" idx="13"/>
          </p:nvPr>
        </p:nvSpPr>
        <p:spPr>
          <a:xfrm>
            <a:off x="1875154" y="1500968"/>
            <a:ext cx="10008283" cy="4419496"/>
          </a:xfrm>
          <a:prstGeom prst="rect">
            <a:avLst/>
          </a:prstGeom>
        </p:spPr>
        <p:txBody>
          <a:bodyPr/>
          <a:lstStyle/>
          <a:p>
            <a:endParaRPr lang="en-US"/>
          </a:p>
        </p:txBody>
      </p:sp>
      <p:sp>
        <p:nvSpPr>
          <p:cNvPr id="7"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
        <p:nvSpPr>
          <p:cNvPr id="5" name="Text Placeholder 4"/>
          <p:cNvSpPr>
            <a:spLocks noGrp="1"/>
          </p:cNvSpPr>
          <p:nvPr>
            <p:ph type="body" sz="quarter" idx="14"/>
          </p:nvPr>
        </p:nvSpPr>
        <p:spPr>
          <a:xfrm>
            <a:off x="307033" y="4209004"/>
            <a:ext cx="6242012" cy="1711460"/>
          </a:xfrm>
          <a:prstGeom prst="rect">
            <a:avLst/>
          </a:prstGeom>
          <a:solidFill>
            <a:schemeClr val="accent1"/>
          </a:solidFill>
        </p:spPr>
        <p:txBody>
          <a:bodyPr vert="horz"/>
          <a:lstStyle>
            <a:lvl1pPr>
              <a:defRPr b="0" i="0">
                <a:solidFill>
                  <a:srgbClr val="FFFFFF"/>
                </a:solidFill>
                <a:latin typeface="+mn-lt"/>
                <a:cs typeface="Raleway"/>
              </a:defRPr>
            </a:lvl1pPr>
            <a:lvl2pPr>
              <a:defRPr b="0" i="0">
                <a:latin typeface="Raleway"/>
                <a:cs typeface="Raleway"/>
              </a:defRPr>
            </a:lvl2pPr>
            <a:lvl3pPr>
              <a:defRPr b="0" i="0">
                <a:latin typeface="Raleway"/>
                <a:cs typeface="Raleway"/>
              </a:defRPr>
            </a:lvl3pPr>
            <a:lvl4pPr>
              <a:defRPr b="0" i="0">
                <a:latin typeface="Raleway"/>
                <a:cs typeface="Raleway"/>
              </a:defRPr>
            </a:lvl4pPr>
            <a:lvl5pPr>
              <a:defRPr b="0" i="0">
                <a:latin typeface="Raleway"/>
                <a:cs typeface="Raleway"/>
              </a:defRPr>
            </a:lvl5pPr>
          </a:lstStyle>
          <a:p>
            <a:pPr lvl="0"/>
            <a:r>
              <a:rPr lang="en-US" dirty="0"/>
              <a:t>Click to edit Master text styles</a:t>
            </a:r>
          </a:p>
        </p:txBody>
      </p:sp>
    </p:spTree>
    <p:extLst>
      <p:ext uri="{BB962C8B-B14F-4D97-AF65-F5344CB8AC3E}">
        <p14:creationId xmlns:p14="http://schemas.microsoft.com/office/powerpoint/2010/main" val="35420314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Emphasis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halftone-blue-circle white bg.jpg"/>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l="9177" t="48473" r="28321" b="18801"/>
          <a:stretch/>
        </p:blipFill>
        <p:spPr>
          <a:xfrm>
            <a:off x="15120" y="2"/>
            <a:ext cx="12192000" cy="6857999"/>
          </a:xfrm>
          <a:prstGeom prst="rect">
            <a:avLst/>
          </a:prstGeom>
          <a:solidFill>
            <a:schemeClr val="accent2"/>
          </a:solidFill>
        </p:spPr>
      </p:pic>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8" name="Title Placeholder 1"/>
          <p:cNvSpPr>
            <a:spLocks noGrp="1"/>
          </p:cNvSpPr>
          <p:nvPr>
            <p:ph type="title"/>
          </p:nvPr>
        </p:nvSpPr>
        <p:spPr>
          <a:xfrm>
            <a:off x="306010" y="3413473"/>
            <a:ext cx="11577428" cy="476245"/>
          </a:xfrm>
          <a:prstGeom prst="rect">
            <a:avLst/>
          </a:prstGeom>
        </p:spPr>
        <p:txBody>
          <a:bodyPr vert="horz" lIns="0" tIns="0" rIns="0" bIns="0" rtlCol="0" anchor="t" anchorCtr="0">
            <a:noAutofit/>
          </a:bodyPr>
          <a:lstStyle>
            <a:lvl1pPr>
              <a:defRPr>
                <a:solidFill>
                  <a:schemeClr val="bg1"/>
                </a:solidFill>
              </a:defRPr>
            </a:lvl1pPr>
          </a:lstStyle>
          <a:p>
            <a:r>
              <a:rPr lang="en-US" dirty="0"/>
              <a:t>Click to edit master title style</a:t>
            </a:r>
          </a:p>
        </p:txBody>
      </p:sp>
      <p:sp>
        <p:nvSpPr>
          <p:cNvPr id="10" name="Footer Placeholder 2"/>
          <p:cNvSpPr txBox="1">
            <a:spLocks/>
          </p:cNvSpPr>
          <p:nvPr userDrawn="1"/>
        </p:nvSpPr>
        <p:spPr>
          <a:xfrm>
            <a:off x="385413" y="6326395"/>
            <a:ext cx="4282976" cy="379661"/>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xG Health Solutions, Inc. Confidential and Proprietary Information</a:t>
            </a:r>
          </a:p>
        </p:txBody>
      </p:sp>
    </p:spTree>
    <p:extLst>
      <p:ext uri="{BB962C8B-B14F-4D97-AF65-F5344CB8AC3E}">
        <p14:creationId xmlns:p14="http://schemas.microsoft.com/office/powerpoint/2010/main" val="250688575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vider/Emphasis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pic>
        <p:nvPicPr>
          <p:cNvPr id="10" name="Picture 9" descr="Green1.psd"/>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t="41946" b="6447"/>
          <a:stretch/>
        </p:blipFill>
        <p:spPr>
          <a:xfrm>
            <a:off x="0" y="-152858"/>
            <a:ext cx="12192000" cy="7010858"/>
          </a:xfrm>
          <a:prstGeom prst="rect">
            <a:avLst/>
          </a:prstGeom>
        </p:spPr>
      </p:pic>
      <p:sp>
        <p:nvSpPr>
          <p:cNvPr id="8" name="Title Placeholder 1"/>
          <p:cNvSpPr>
            <a:spLocks noGrp="1"/>
          </p:cNvSpPr>
          <p:nvPr>
            <p:ph type="title"/>
          </p:nvPr>
        </p:nvSpPr>
        <p:spPr>
          <a:xfrm>
            <a:off x="306010" y="3413473"/>
            <a:ext cx="11577428" cy="476245"/>
          </a:xfrm>
          <a:prstGeom prst="rect">
            <a:avLst/>
          </a:prstGeom>
        </p:spPr>
        <p:txBody>
          <a:bodyPr vert="horz" lIns="0" tIns="0" rIns="0" bIns="0" rtlCol="0" anchor="t" anchorCtr="0">
            <a:noAutofit/>
          </a:bodyPr>
          <a:lstStyle>
            <a:lvl1pPr>
              <a:defRPr>
                <a:solidFill>
                  <a:schemeClr val="bg1"/>
                </a:solidFill>
              </a:defRPr>
            </a:lvl1pPr>
          </a:lstStyle>
          <a:p>
            <a:r>
              <a:rPr lang="en-US" dirty="0"/>
              <a:t>Click to edit master title style</a:t>
            </a:r>
          </a:p>
        </p:txBody>
      </p:sp>
      <p:sp>
        <p:nvSpPr>
          <p:cNvPr id="7" name="Footer Placeholder 2"/>
          <p:cNvSpPr txBox="1">
            <a:spLocks/>
          </p:cNvSpPr>
          <p:nvPr userDrawn="1"/>
        </p:nvSpPr>
        <p:spPr>
          <a:xfrm>
            <a:off x="385413" y="6326395"/>
            <a:ext cx="4282976" cy="379661"/>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xG Health Solutions, Inc.</a:t>
            </a:r>
            <a:r>
              <a:rPr lang="en-US" sz="800" kern="1200" baseline="0" dirty="0">
                <a:solidFill>
                  <a:schemeClr val="tx1">
                    <a:tint val="75000"/>
                  </a:schemeClr>
                </a:solidFill>
                <a:latin typeface="+mn-lt"/>
                <a:ea typeface="+mn-ea"/>
                <a:cs typeface="+mn-cs"/>
              </a:rPr>
              <a:t> </a:t>
            </a:r>
            <a:r>
              <a:rPr lang="en-US" sz="800" kern="1200" dirty="0">
                <a:solidFill>
                  <a:schemeClr val="tx1">
                    <a:tint val="75000"/>
                  </a:schemeClr>
                </a:solidFill>
                <a:latin typeface="+mn-lt"/>
                <a:ea typeface="+mn-ea"/>
                <a:cs typeface="+mn-cs"/>
              </a:rPr>
              <a:t>Confidential and Proprietary Information</a:t>
            </a:r>
          </a:p>
        </p:txBody>
      </p:sp>
    </p:spTree>
    <p:extLst>
      <p:ext uri="{BB962C8B-B14F-4D97-AF65-F5344CB8AC3E}">
        <p14:creationId xmlns:p14="http://schemas.microsoft.com/office/powerpoint/2010/main" val="63483802"/>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ivider/Emphasis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pic>
        <p:nvPicPr>
          <p:cNvPr id="7" name="Picture 6" descr="halftone-blue-circle-on-gray-background-698547.jpg"/>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9461" t="19595" r="9454" b="19591"/>
          <a:stretch/>
        </p:blipFill>
        <p:spPr>
          <a:xfrm>
            <a:off x="2" y="-15528"/>
            <a:ext cx="12191999" cy="6858000"/>
          </a:xfrm>
          <a:prstGeom prst="rect">
            <a:avLst/>
          </a:prstGeom>
        </p:spPr>
      </p:pic>
      <p:sp>
        <p:nvSpPr>
          <p:cNvPr id="8" name="Title Placeholder 1"/>
          <p:cNvSpPr>
            <a:spLocks noGrp="1"/>
          </p:cNvSpPr>
          <p:nvPr>
            <p:ph type="title"/>
          </p:nvPr>
        </p:nvSpPr>
        <p:spPr>
          <a:xfrm>
            <a:off x="306010" y="3413473"/>
            <a:ext cx="11577428" cy="476245"/>
          </a:xfrm>
          <a:prstGeom prst="rect">
            <a:avLst/>
          </a:prstGeom>
        </p:spPr>
        <p:txBody>
          <a:bodyPr vert="horz" lIns="0" tIns="0" rIns="0" bIns="0" rtlCol="0" anchor="t" anchorCtr="0">
            <a:noAutofit/>
          </a:bodyPr>
          <a:lstStyle>
            <a:lvl1pPr>
              <a:defRPr>
                <a:solidFill>
                  <a:schemeClr val="bg1"/>
                </a:solidFill>
              </a:defRPr>
            </a:lvl1pPr>
          </a:lstStyle>
          <a:p>
            <a:r>
              <a:rPr lang="en-US" dirty="0"/>
              <a:t>Click to edit master title style</a:t>
            </a:r>
          </a:p>
        </p:txBody>
      </p:sp>
      <p:sp>
        <p:nvSpPr>
          <p:cNvPr id="10" name="Footer Placeholder 2"/>
          <p:cNvSpPr txBox="1">
            <a:spLocks/>
          </p:cNvSpPr>
          <p:nvPr userDrawn="1"/>
        </p:nvSpPr>
        <p:spPr>
          <a:xfrm>
            <a:off x="385413" y="6326395"/>
            <a:ext cx="4282976" cy="379661"/>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xG Health Solutions, Inc. Confidential and Proprietary Information</a:t>
            </a:r>
          </a:p>
        </p:txBody>
      </p:sp>
    </p:spTree>
    <p:extLst>
      <p:ext uri="{BB962C8B-B14F-4D97-AF65-F5344CB8AC3E}">
        <p14:creationId xmlns:p14="http://schemas.microsoft.com/office/powerpoint/2010/main" val="11421541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1"/>
          </p:nvPr>
        </p:nvSpPr>
        <p:spPr/>
        <p:txBody>
          <a:bodyPr/>
          <a:lstStyle/>
          <a:p>
            <a:fld id="{65179FAA-2164-4AF4-B267-9534EC26F185}" type="slidenum">
              <a:rPr lang="en-US" smtClean="0"/>
              <a:pPr/>
              <a:t>‹#›</a:t>
            </a:fld>
            <a:endParaRPr lang="en-US" dirty="0"/>
          </a:p>
        </p:txBody>
      </p:sp>
    </p:spTree>
    <p:extLst>
      <p:ext uri="{BB962C8B-B14F-4D97-AF65-F5344CB8AC3E}">
        <p14:creationId xmlns:p14="http://schemas.microsoft.com/office/powerpoint/2010/main" val="1847716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84664" y="1122363"/>
            <a:ext cx="5486400" cy="2387600"/>
          </a:xfrm>
        </p:spPr>
        <p:txBody>
          <a:bodyPr anchor="b"/>
          <a:lstStyle>
            <a:lvl1pPr algn="l">
              <a:defRPr sz="60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080759" y="3602038"/>
            <a:ext cx="5486400" cy="1655762"/>
          </a:xfrm>
        </p:spPr>
        <p:txBody>
          <a:bodyPr>
            <a:normAutofit/>
          </a:bodyPr>
          <a:lstStyle>
            <a:lvl1pPr marL="0" indent="0" algn="l">
              <a:lnSpc>
                <a:spcPts val="28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8727198" y="6355080"/>
            <a:ext cx="2286000" cy="365125"/>
          </a:xfrm>
        </p:spPr>
        <p:txBody>
          <a:bodyPr/>
          <a:lstStyle>
            <a:lvl1pPr>
              <a:defRPr>
                <a:solidFill>
                  <a:schemeClr val="bg1"/>
                </a:solidFill>
              </a:defRPr>
            </a:lvl1pPr>
          </a:lstStyle>
          <a:p>
            <a:r>
              <a:rPr lang="en-US" dirty="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7508027" y="6353175"/>
            <a:ext cx="1097280" cy="365125"/>
          </a:xfrm>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44882463"/>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right">
    <p:bg>
      <p:bgPr>
        <a:solidFill>
          <a:schemeClr val="tx2"/>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ate Placeholder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113" name="Footer Placeholder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14" name="Slide Number Placeholder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65899916"/>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AA46EB74-3A91-4DAA-ACF3-FF090B2F7C96}"/>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 uri="{C183D7F6-B498-43B3-948B-1728B52AA6E4}">
                  <adec:decorative xmlns:adec="http://schemas.microsoft.com/office/drawing/2017/decorative"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 uri="{C183D7F6-B498-43B3-948B-1728B52AA6E4}">
                  <adec:decorative xmlns:adec="http://schemas.microsoft.com/office/drawing/2017/decorative"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 uri="{C183D7F6-B498-43B3-948B-1728B52AA6E4}">
                  <adec:decorative xmlns:adec="http://schemas.microsoft.com/office/drawing/2017/decorative"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 uri="{C183D7F6-B498-43B3-948B-1728B52AA6E4}">
                  <adec:decorative xmlns:adec="http://schemas.microsoft.com/office/drawing/2017/decorative"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 uri="{C183D7F6-B498-43B3-948B-1728B52AA6E4}">
                  <adec:decorative xmlns:adec="http://schemas.microsoft.com/office/drawing/2017/decorative"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 uri="{C183D7F6-B498-43B3-948B-1728B52AA6E4}">
                  <adec:decorative xmlns:adec="http://schemas.microsoft.com/office/drawing/2017/decorative"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 uri="{C183D7F6-B498-43B3-948B-1728B52AA6E4}">
                  <adec:decorative xmlns:adec="http://schemas.microsoft.com/office/drawing/2017/decorative"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 uri="{C183D7F6-B498-43B3-948B-1728B52AA6E4}">
                  <adec:decorative xmlns:adec="http://schemas.microsoft.com/office/drawing/2017/decorative"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 uri="{C183D7F6-B498-43B3-948B-1728B52AA6E4}">
                  <adec:decorative xmlns:adec="http://schemas.microsoft.com/office/drawing/2017/decorative"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 uri="{C183D7F6-B498-43B3-948B-1728B52AA6E4}">
                  <adec:decorative xmlns:adec="http://schemas.microsoft.com/office/drawing/2017/decorative"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 uri="{C183D7F6-B498-43B3-948B-1728B52AA6E4}">
                  <adec:decorative xmlns:adec="http://schemas.microsoft.com/office/drawing/2017/decorative"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 uri="{C183D7F6-B498-43B3-948B-1728B52AA6E4}">
                  <adec:decorative xmlns:adec="http://schemas.microsoft.com/office/drawing/2017/decorative"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 uri="{C183D7F6-B498-43B3-948B-1728B52AA6E4}">
                  <adec:decorative xmlns:adec="http://schemas.microsoft.com/office/drawing/2017/decorative"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 uri="{C183D7F6-B498-43B3-948B-1728B52AA6E4}">
                  <adec:decorative xmlns:adec="http://schemas.microsoft.com/office/drawing/2017/decorative"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 uri="{C183D7F6-B498-43B3-948B-1728B52AA6E4}">
                  <adec:decorative xmlns:adec="http://schemas.microsoft.com/office/drawing/2017/decorative"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 uri="{C183D7F6-B498-43B3-948B-1728B52AA6E4}">
                  <adec:decorative xmlns:adec="http://schemas.microsoft.com/office/drawing/2017/decorative"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 uri="{C183D7F6-B498-43B3-948B-1728B52AA6E4}">
                  <adec:decorative xmlns:adec="http://schemas.microsoft.com/office/drawing/2017/decorative"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 uri="{C183D7F6-B498-43B3-948B-1728B52AA6E4}">
                  <adec:decorative xmlns:adec="http://schemas.microsoft.com/office/drawing/2017/decorative"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 uri="{C183D7F6-B498-43B3-948B-1728B52AA6E4}">
                  <adec:decorative xmlns:adec="http://schemas.microsoft.com/office/drawing/2017/decorative"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 uri="{C183D7F6-B498-43B3-948B-1728B52AA6E4}">
                  <adec:decorative xmlns:adec="http://schemas.microsoft.com/office/drawing/2017/decorative"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 uri="{C183D7F6-B498-43B3-948B-1728B52AA6E4}">
                  <adec:decorative xmlns:adec="http://schemas.microsoft.com/office/drawing/2017/decorative"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 uri="{C183D7F6-B498-43B3-948B-1728B52AA6E4}">
                  <adec:decorative xmlns:adec="http://schemas.microsoft.com/office/drawing/2017/decorative"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 uri="{C183D7F6-B498-43B3-948B-1728B52AA6E4}">
                  <adec:decorative xmlns:adec="http://schemas.microsoft.com/office/drawing/2017/decorative"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 uri="{C183D7F6-B498-43B3-948B-1728B52AA6E4}">
                  <adec:decorative xmlns:adec="http://schemas.microsoft.com/office/drawing/2017/decorative"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 uri="{C183D7F6-B498-43B3-948B-1728B52AA6E4}">
                  <adec:decorative xmlns:adec="http://schemas.microsoft.com/office/drawing/2017/decorative"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 uri="{C183D7F6-B498-43B3-948B-1728B52AA6E4}">
                  <adec:decorative xmlns:adec="http://schemas.microsoft.com/office/drawing/2017/decorative"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 uri="{C183D7F6-B498-43B3-948B-1728B52AA6E4}">
                  <adec:decorative xmlns:adec="http://schemas.microsoft.com/office/drawing/2017/decorative"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 uri="{C183D7F6-B498-43B3-948B-1728B52AA6E4}">
                  <adec:decorative xmlns:adec="http://schemas.microsoft.com/office/drawing/2017/decorative"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 uri="{C183D7F6-B498-43B3-948B-1728B52AA6E4}">
                  <adec:decorative xmlns:adec="http://schemas.microsoft.com/office/drawing/2017/decorative"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 uri="{C183D7F6-B498-43B3-948B-1728B52AA6E4}">
                  <adec:decorative xmlns:adec="http://schemas.microsoft.com/office/drawing/2017/decorative"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 uri="{C183D7F6-B498-43B3-948B-1728B52AA6E4}">
                  <adec:decorative xmlns:adec="http://schemas.microsoft.com/office/drawing/2017/decorative"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 uri="{C183D7F6-B498-43B3-948B-1728B52AA6E4}">
                  <adec:decorative xmlns:adec="http://schemas.microsoft.com/office/drawing/2017/decorative"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 uri="{C183D7F6-B498-43B3-948B-1728B52AA6E4}">
                  <adec:decorative xmlns:adec="http://schemas.microsoft.com/office/drawing/2017/decorative"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 uri="{C183D7F6-B498-43B3-948B-1728B52AA6E4}">
                  <adec:decorative xmlns:adec="http://schemas.microsoft.com/office/drawing/2017/decorative"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 uri="{C183D7F6-B498-43B3-948B-1728B52AA6E4}">
                  <adec:decorative xmlns:adec="http://schemas.microsoft.com/office/drawing/2017/decorative"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 uri="{C183D7F6-B498-43B3-948B-1728B52AA6E4}">
                  <adec:decorative xmlns:adec="http://schemas.microsoft.com/office/drawing/2017/decorative"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 uri="{C183D7F6-B498-43B3-948B-1728B52AA6E4}">
                  <adec:decorative xmlns:adec="http://schemas.microsoft.com/office/drawing/2017/decorative"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 uri="{C183D7F6-B498-43B3-948B-1728B52AA6E4}">
                  <adec:decorative xmlns:adec="http://schemas.microsoft.com/office/drawing/2017/decorative"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 Placeholder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5" name="Text Placeholder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8" name="Text Placeholder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7" name="Text Placeholder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0" name="Text Placeholder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9" name="Text Placeholder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3" name="Text Placeholder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2" name="Text Placeholder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5" name="Text Placeholder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4" name="Text Placeholder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14818618"/>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800850" cy="1325880"/>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0C962441-913E-484B-806B-8AD5CE673426}"/>
              </a:ext>
              <a:ext uri="{C183D7F6-B498-43B3-948B-1728B52AA6E4}">
                <adec:decorative xmlns:adec="http://schemas.microsoft.com/office/drawing/2017/decorative"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ext Placeholder 9">
            <a:extLst>
              <a:ext uri="{FF2B5EF4-FFF2-40B4-BE49-F238E27FC236}">
                <a16:creationId xmlns:a16="http://schemas.microsoft.com/office/drawing/2014/main" id="{4416EFAA-C2FD-4F04-91E3-9F1FA3533A94}"/>
              </a:ext>
            </a:extLst>
          </p:cNvPr>
          <p:cNvSpPr>
            <a:spLocks noGrp="1"/>
          </p:cNvSpPr>
          <p:nvPr>
            <p:ph type="body" sz="quarter" idx="15" hasCustomPrompt="1"/>
          </p:nvPr>
        </p:nvSpPr>
        <p:spPr>
          <a:xfrm>
            <a:off x="4937760"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0BAC0AED-8273-498E-ABB8-65CD10B00735}"/>
              </a:ext>
            </a:extLst>
          </p:cNvPr>
          <p:cNvSpPr>
            <a:spLocks noGrp="1"/>
          </p:cNvSpPr>
          <p:nvPr>
            <p:ph type="body" sz="quarter" idx="13"/>
          </p:nvPr>
        </p:nvSpPr>
        <p:spPr>
          <a:xfrm>
            <a:off x="4914900"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2" name="Text Placeholder 9">
            <a:extLst>
              <a:ext uri="{FF2B5EF4-FFF2-40B4-BE49-F238E27FC236}">
                <a16:creationId xmlns:a16="http://schemas.microsoft.com/office/drawing/2014/main" id="{0FACFED0-6B1D-4868-929E-C9101D8B7DE1}"/>
              </a:ext>
            </a:extLst>
          </p:cNvPr>
          <p:cNvSpPr>
            <a:spLocks noGrp="1"/>
          </p:cNvSpPr>
          <p:nvPr>
            <p:ph type="body" sz="quarter" idx="16" hasCustomPrompt="1"/>
          </p:nvPr>
        </p:nvSpPr>
        <p:spPr>
          <a:xfrm>
            <a:off x="8538777"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A3276736-0B83-4D4F-B7D9-AAEF95E38AE5}"/>
              </a:ext>
            </a:extLst>
          </p:cNvPr>
          <p:cNvSpPr>
            <a:spLocks noGrp="1"/>
          </p:cNvSpPr>
          <p:nvPr>
            <p:ph type="body" sz="quarter" idx="14"/>
          </p:nvPr>
        </p:nvSpPr>
        <p:spPr>
          <a:xfrm>
            <a:off x="8535924"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5" name="Text Placeholder 9">
            <a:extLst>
              <a:ext uri="{FF2B5EF4-FFF2-40B4-BE49-F238E27FC236}">
                <a16:creationId xmlns:a16="http://schemas.microsoft.com/office/drawing/2014/main" id="{B57AD20F-1E1B-4FD3-8A76-E07A91002B85}"/>
              </a:ext>
            </a:extLst>
          </p:cNvPr>
          <p:cNvSpPr>
            <a:spLocks noGrp="1"/>
          </p:cNvSpPr>
          <p:nvPr>
            <p:ph type="body" sz="quarter" idx="19" hasCustomPrompt="1"/>
          </p:nvPr>
        </p:nvSpPr>
        <p:spPr>
          <a:xfrm>
            <a:off x="4937760"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3" name="Text Placeholder 9">
            <a:extLst>
              <a:ext uri="{FF2B5EF4-FFF2-40B4-BE49-F238E27FC236}">
                <a16:creationId xmlns:a16="http://schemas.microsoft.com/office/drawing/2014/main" id="{6688431F-3AD3-44AD-A5DF-E032B167CC02}"/>
              </a:ext>
            </a:extLst>
          </p:cNvPr>
          <p:cNvSpPr>
            <a:spLocks noGrp="1"/>
          </p:cNvSpPr>
          <p:nvPr>
            <p:ph type="body" sz="quarter" idx="17"/>
          </p:nvPr>
        </p:nvSpPr>
        <p:spPr>
          <a:xfrm>
            <a:off x="4937760" y="4255479"/>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6" name="Text Placeholder 9">
            <a:extLst>
              <a:ext uri="{FF2B5EF4-FFF2-40B4-BE49-F238E27FC236}">
                <a16:creationId xmlns:a16="http://schemas.microsoft.com/office/drawing/2014/main" id="{F1B1DAAB-37E2-4803-8DF8-A56E6FFF054E}"/>
              </a:ext>
            </a:extLst>
          </p:cNvPr>
          <p:cNvSpPr>
            <a:spLocks noGrp="1"/>
          </p:cNvSpPr>
          <p:nvPr>
            <p:ph type="body" sz="quarter" idx="20" hasCustomPrompt="1"/>
          </p:nvPr>
        </p:nvSpPr>
        <p:spPr>
          <a:xfrm>
            <a:off x="8535924"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4" name="Text Placeholder 9">
            <a:extLst>
              <a:ext uri="{FF2B5EF4-FFF2-40B4-BE49-F238E27FC236}">
                <a16:creationId xmlns:a16="http://schemas.microsoft.com/office/drawing/2014/main" id="{E9E9B407-35B1-4B56-BB6A-4895E5AC4CC3}"/>
              </a:ext>
            </a:extLst>
          </p:cNvPr>
          <p:cNvSpPr>
            <a:spLocks noGrp="1"/>
          </p:cNvSpPr>
          <p:nvPr>
            <p:ph type="body" sz="quarter" idx="18"/>
          </p:nvPr>
        </p:nvSpPr>
        <p:spPr>
          <a:xfrm>
            <a:off x="8535924" y="4252806"/>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4937760" y="6353175"/>
            <a:ext cx="1097280" cy="365125"/>
          </a:xfrm>
        </p:spPr>
        <p:txBody>
          <a:bodyPr/>
          <a:lstStyle>
            <a:lvl1pPr>
              <a:defRPr>
                <a:solidFill>
                  <a:schemeClr val="bg1"/>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7436167" y="6350000"/>
            <a:ext cx="2286000" cy="365125"/>
          </a:xfrm>
        </p:spPr>
        <p:txBody>
          <a:bodyPr/>
          <a:lstStyle>
            <a:lvl1pPr>
              <a:defRPr>
                <a:solidFill>
                  <a:schemeClr val="bg1"/>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36654067"/>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tx1">
                    <a:tint val="75000"/>
                  </a:schemeClr>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85549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76A6A8D4-352A-4CDF-8E34-3A3E06402913}"/>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grpSp>
          <p:nvGrpSpPr>
            <p:cNvPr id="3" name="Group 2">
              <a:extLst>
                <a:ext uri="{FF2B5EF4-FFF2-40B4-BE49-F238E27FC236}">
                  <a16:creationId xmlns:a16="http://schemas.microsoft.com/office/drawing/2014/main" id="{4CDCB077-A12F-4FE0-AD96-924BF98DBB84}"/>
                </a:ext>
                <a:ext uri="{C183D7F6-B498-43B3-948B-1728B52AA6E4}">
                  <adec:decorative xmlns:adec="http://schemas.microsoft.com/office/drawing/2017/decorative" val="1"/>
                </a:ext>
              </a:extLst>
            </p:cNvPr>
            <p:cNvGrpSpPr/>
            <p:nvPr userDrawn="1"/>
          </p:nvGrpSpPr>
          <p:grpSpPr>
            <a:xfrm>
              <a:off x="8138160" y="-7084"/>
              <a:ext cx="4053840" cy="4061621"/>
              <a:chOff x="8138160" y="-7084"/>
              <a:chExt cx="4053840" cy="4061621"/>
            </a:xfrm>
          </p:grpSpPr>
          <p:sp>
            <p:nvSpPr>
              <p:cNvPr id="39" name="Rectangle 38">
                <a:extLst>
                  <a:ext uri="{FF2B5EF4-FFF2-40B4-BE49-F238E27FC236}">
                    <a16:creationId xmlns:a16="http://schemas.microsoft.com/office/drawing/2014/main"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7B41BF2-DA71-4B06-A2F0-757A5EF7047C}"/>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sp>
            <p:nvSpPr>
              <p:cNvPr id="32" name="Rectangle 31">
                <a:extLst>
                  <a:ext uri="{FF2B5EF4-FFF2-40B4-BE49-F238E27FC236}">
                    <a16:creationId xmlns:a16="http://schemas.microsoft.com/office/drawing/2014/main"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7489" y="-12136"/>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60" y="4863676"/>
                <a:ext cx="2029968" cy="1997992"/>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Text Placeholder 9">
            <a:extLst>
              <a:ext uri="{FF2B5EF4-FFF2-40B4-BE49-F238E27FC236}">
                <a16:creationId xmlns:a16="http://schemas.microsoft.com/office/drawing/2014/main" id="{DEE368EA-C32D-4066-8292-11EB5B67AB3C}"/>
              </a:ext>
            </a:extLst>
          </p:cNvPr>
          <p:cNvSpPr>
            <a:spLocks noGrp="1"/>
          </p:cNvSpPr>
          <p:nvPr>
            <p:ph type="body" sz="quarter" idx="15" hasCustomPrompt="1"/>
          </p:nvPr>
        </p:nvSpPr>
        <p:spPr>
          <a:xfrm>
            <a:off x="914400"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0" name="Text Placeholder 9">
            <a:extLst>
              <a:ext uri="{FF2B5EF4-FFF2-40B4-BE49-F238E27FC236}">
                <a16:creationId xmlns:a16="http://schemas.microsoft.com/office/drawing/2014/main" id="{C3E5ADF3-741C-452B-9B49-005E753E6E0B}"/>
              </a:ext>
            </a:extLst>
          </p:cNvPr>
          <p:cNvSpPr>
            <a:spLocks noGrp="1"/>
          </p:cNvSpPr>
          <p:nvPr>
            <p:ph type="body" sz="quarter" idx="16" hasCustomPrompt="1"/>
          </p:nvPr>
        </p:nvSpPr>
        <p:spPr>
          <a:xfrm>
            <a:off x="4538277"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68" name="Text Placeholder 9">
            <a:extLst>
              <a:ext uri="{FF2B5EF4-FFF2-40B4-BE49-F238E27FC236}">
                <a16:creationId xmlns:a16="http://schemas.microsoft.com/office/drawing/2014/main" id="{2C541281-49BC-4F14-B167-DE14FE3A622C}"/>
              </a:ext>
            </a:extLst>
          </p:cNvPr>
          <p:cNvSpPr>
            <a:spLocks noGrp="1"/>
          </p:cNvSpPr>
          <p:nvPr>
            <p:ph type="body" sz="quarter" idx="14"/>
          </p:nvPr>
        </p:nvSpPr>
        <p:spPr>
          <a:xfrm>
            <a:off x="4535424"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3" name="Text Placeholder 9">
            <a:extLst>
              <a:ext uri="{FF2B5EF4-FFF2-40B4-BE49-F238E27FC236}">
                <a16:creationId xmlns:a16="http://schemas.microsoft.com/office/drawing/2014/main" id="{3B7B080D-47B1-4B65-8638-AD5E3240EDA7}"/>
              </a:ext>
            </a:extLst>
          </p:cNvPr>
          <p:cNvSpPr>
            <a:spLocks noGrp="1"/>
          </p:cNvSpPr>
          <p:nvPr>
            <p:ph type="body" sz="quarter" idx="19" hasCustomPrompt="1"/>
          </p:nvPr>
        </p:nvSpPr>
        <p:spPr>
          <a:xfrm>
            <a:off x="914400"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AA51BCEC-2845-4DF6-8F9A-2B163EC16DD5}"/>
              </a:ext>
            </a:extLst>
          </p:cNvPr>
          <p:cNvSpPr>
            <a:spLocks noGrp="1"/>
          </p:cNvSpPr>
          <p:nvPr>
            <p:ph type="body" sz="quarter" idx="17"/>
          </p:nvPr>
        </p:nvSpPr>
        <p:spPr>
          <a:xfrm>
            <a:off x="914400"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4" name="Text Placeholder 9">
            <a:extLst>
              <a:ext uri="{FF2B5EF4-FFF2-40B4-BE49-F238E27FC236}">
                <a16:creationId xmlns:a16="http://schemas.microsoft.com/office/drawing/2014/main" id="{5B98F8C8-0931-4E43-ABDE-8A700DD269D7}"/>
              </a:ext>
            </a:extLst>
          </p:cNvPr>
          <p:cNvSpPr>
            <a:spLocks noGrp="1"/>
          </p:cNvSpPr>
          <p:nvPr>
            <p:ph type="body" sz="quarter" idx="20" hasCustomPrompt="1"/>
          </p:nvPr>
        </p:nvSpPr>
        <p:spPr>
          <a:xfrm>
            <a:off x="4535424"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126E196B-9448-4FBE-A134-65735F8ED97F}"/>
              </a:ext>
            </a:extLst>
          </p:cNvPr>
          <p:cNvSpPr>
            <a:spLocks noGrp="1"/>
          </p:cNvSpPr>
          <p:nvPr>
            <p:ph type="body" sz="quarter" idx="18"/>
          </p:nvPr>
        </p:nvSpPr>
        <p:spPr>
          <a:xfrm>
            <a:off x="4535424"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5" name="Date Placeholder 3">
            <a:extLst>
              <a:ext uri="{FF2B5EF4-FFF2-40B4-BE49-F238E27FC236}">
                <a16:creationId xmlns:a16="http://schemas.microsoft.com/office/drawing/2014/main" id="{405B8744-A7AF-461F-9103-708D9BFE8947}"/>
              </a:ext>
            </a:extLst>
          </p:cNvPr>
          <p:cNvSpPr>
            <a:spLocks noGrp="1"/>
          </p:cNvSpPr>
          <p:nvPr>
            <p:ph type="dt" sz="half" idx="10"/>
          </p:nvPr>
        </p:nvSpPr>
        <p:spPr>
          <a:xfrm>
            <a:off x="914400" y="6355080"/>
            <a:ext cx="1097280" cy="365125"/>
          </a:xfrm>
        </p:spPr>
        <p:txBody>
          <a:bodyPr/>
          <a:lstStyle>
            <a:lvl1pPr>
              <a:defRPr>
                <a:solidFill>
                  <a:schemeClr val="tx1">
                    <a:lumMod val="75000"/>
                    <a:lumOff val="25000"/>
                  </a:schemeClr>
                </a:solidFill>
              </a:defRPr>
            </a:lvl1pPr>
          </a:lstStyle>
          <a:p>
            <a:r>
              <a:rPr lang="en-US" dirty="0"/>
              <a:t>20XX</a:t>
            </a:r>
          </a:p>
        </p:txBody>
      </p:sp>
      <p:sp>
        <p:nvSpPr>
          <p:cNvPr id="66" name="Footer Placeholder 4">
            <a:extLst>
              <a:ext uri="{FF2B5EF4-FFF2-40B4-BE49-F238E27FC236}">
                <a16:creationId xmlns:a16="http://schemas.microsoft.com/office/drawing/2014/main" id="{C902A11D-5CD4-4561-882F-26EA89ADC0F9}"/>
              </a:ext>
            </a:extLst>
          </p:cNvPr>
          <p:cNvSpPr>
            <a:spLocks noGrp="1"/>
          </p:cNvSpPr>
          <p:nvPr>
            <p:ph type="ftr" sz="quarter" idx="11"/>
          </p:nvPr>
        </p:nvSpPr>
        <p:spPr>
          <a:xfrm>
            <a:off x="5499886" y="635508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7" name="Slide Number Placeholder 5">
            <a:extLst>
              <a:ext uri="{FF2B5EF4-FFF2-40B4-BE49-F238E27FC236}">
                <a16:creationId xmlns:a16="http://schemas.microsoft.com/office/drawing/2014/main" id="{F0739A04-E734-4FCE-954E-0C4FB1A4CA7A}"/>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09255959"/>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206377"/>
            <a:ext cx="6800850" cy="3840480"/>
          </a:xfrm>
        </p:spPr>
        <p:txBody>
          <a:bodyPr>
            <a:normAutofit/>
          </a:bodyPr>
          <a:lstStyle>
            <a:lvl1pPr marL="0" indent="0">
              <a:lnSpc>
                <a:spcPts val="2400"/>
              </a:lnSpc>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914400" y="6355080"/>
            <a:ext cx="1097280" cy="365125"/>
          </a:xfrm>
        </p:spPr>
        <p:txBody>
          <a:bodyPr/>
          <a:lstStyle>
            <a:lvl1pPr>
              <a:defRPr>
                <a:solidFill>
                  <a:schemeClr val="bg1"/>
                </a:solidFill>
              </a:defRPr>
            </a:lvl1pPr>
          </a:lstStyle>
          <a:p>
            <a:r>
              <a:rPr lang="en-US" dirty="0"/>
              <a:t>20XX</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dirty="0"/>
              <a:t>Pitch deck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9749548"/>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605937" y="1098339"/>
            <a:ext cx="5099392" cy="2264112"/>
          </a:xfrm>
        </p:spPr>
        <p:txBody>
          <a:bodyPr anchor="b"/>
          <a:lstStyle>
            <a:lvl1pPr algn="ctr">
              <a:defRPr sz="6000" cap="all" baseline="0">
                <a:solidFill>
                  <a:schemeClr val="tx2"/>
                </a:solidFill>
              </a:defRPr>
            </a:lvl1pPr>
          </a:lstStyle>
          <a:p>
            <a:r>
              <a:rPr lang="en-US" dirty="0"/>
              <a:t>Click to ADD TITLE</a:t>
            </a:r>
          </a:p>
        </p:txBody>
      </p:sp>
      <p:sp>
        <p:nvSpPr>
          <p:cNvPr id="168" name="Rectangle 9">
            <a:extLst>
              <a:ext uri="{FF2B5EF4-FFF2-40B4-BE49-F238E27FC236}">
                <a16:creationId xmlns:a16="http://schemas.microsoft.com/office/drawing/2014/main"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7FF8CD3D-0C64-4277-97B2-200B96EE22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4069288"/>
            <a:ext cx="2029968" cy="2029968"/>
          </a:xfrm>
          <a:prstGeom prst="rect">
            <a:avLst/>
          </a:prstGeom>
        </p:spPr>
      </p:pic>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2027141" y="-4303"/>
            <a:ext cx="2029968" cy="2029968"/>
          </a:xfrm>
          <a:prstGeom prst="rect">
            <a:avLst/>
          </a:prstGeom>
        </p:spPr>
      </p:pic>
      <p:pic>
        <p:nvPicPr>
          <p:cNvPr id="31" name="Graphic 30">
            <a:extLst>
              <a:ext uri="{FF2B5EF4-FFF2-40B4-BE49-F238E27FC236}">
                <a16:creationId xmlns:a16="http://schemas.microsoft.com/office/drawing/2014/main" id="{C9BCCD2C-CC79-48FF-A486-98ECEAC479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2029968" cy="2029968"/>
          </a:xfrm>
          <a:prstGeom prst="rect">
            <a:avLst/>
          </a:prstGeom>
        </p:spPr>
      </p:pic>
      <p:sp>
        <p:nvSpPr>
          <p:cNvPr id="36" name="Rectangle 35">
            <a:extLst>
              <a:ext uri="{FF2B5EF4-FFF2-40B4-BE49-F238E27FC236}">
                <a16:creationId xmlns:a16="http://schemas.microsoft.com/office/drawing/2014/main"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3D46E3B0-0F8F-4E75-AD2A-BF3A1C38F037}"/>
              </a:ext>
            </a:extLst>
          </p:cNvPr>
          <p:cNvGrpSpPr/>
          <p:nvPr userDrawn="1"/>
        </p:nvGrpSpPr>
        <p:grpSpPr>
          <a:xfrm>
            <a:off x="23853" y="2069719"/>
            <a:ext cx="1965960" cy="1965960"/>
            <a:chOff x="5361924" y="7472790"/>
            <a:chExt cx="1828800" cy="1828800"/>
          </a:xfrm>
        </p:grpSpPr>
        <p:grpSp>
          <p:nvGrpSpPr>
            <p:cNvPr id="139" name="Group 138">
              <a:extLst>
                <a:ext uri="{FF2B5EF4-FFF2-40B4-BE49-F238E27FC236}">
                  <a16:creationId xmlns:a16="http://schemas.microsoft.com/office/drawing/2014/main" id="{B53A840E-AAAC-4D05-88B2-8B4C8FD1EB81}"/>
                </a:ext>
              </a:extLst>
            </p:cNvPr>
            <p:cNvGrpSpPr/>
            <p:nvPr userDrawn="1"/>
          </p:nvGrpSpPr>
          <p:grpSpPr>
            <a:xfrm>
              <a:off x="5361924" y="7472790"/>
              <a:ext cx="1828800" cy="1828800"/>
              <a:chOff x="5361924" y="7472790"/>
              <a:chExt cx="1828800" cy="1828800"/>
            </a:xfrm>
          </p:grpSpPr>
          <p:grpSp>
            <p:nvGrpSpPr>
              <p:cNvPr id="141" name="Group 140">
                <a:extLst>
                  <a:ext uri="{FF2B5EF4-FFF2-40B4-BE49-F238E27FC236}">
                    <a16:creationId xmlns:a16="http://schemas.microsoft.com/office/drawing/2014/main" id="{EC1BCB15-E86F-40CB-912C-0693B61651B5}"/>
                  </a:ext>
                </a:extLst>
              </p:cNvPr>
              <p:cNvGrpSpPr/>
              <p:nvPr userDrawn="1"/>
            </p:nvGrpSpPr>
            <p:grpSpPr>
              <a:xfrm>
                <a:off x="5361924" y="7472790"/>
                <a:ext cx="1828800" cy="1828800"/>
                <a:chOff x="5388428" y="7173291"/>
                <a:chExt cx="1828800" cy="1828800"/>
              </a:xfrm>
            </p:grpSpPr>
            <p:grpSp>
              <p:nvGrpSpPr>
                <p:cNvPr id="147" name="Group 146">
                  <a:extLst>
                    <a:ext uri="{FF2B5EF4-FFF2-40B4-BE49-F238E27FC236}">
                      <a16:creationId xmlns:a16="http://schemas.microsoft.com/office/drawing/2014/main" id="{5B5D7ECD-062C-480C-A3E0-D2E37B0077AB}"/>
                    </a:ext>
                  </a:extLst>
                </p:cNvPr>
                <p:cNvGrpSpPr/>
                <p:nvPr userDrawn="1"/>
              </p:nvGrpSpPr>
              <p:grpSpPr>
                <a:xfrm>
                  <a:off x="5388428" y="7173291"/>
                  <a:ext cx="1828800" cy="1828800"/>
                  <a:chOff x="5388428" y="7173291"/>
                  <a:chExt cx="1828800" cy="1828800"/>
                </a:xfrm>
              </p:grpSpPr>
              <p:grpSp>
                <p:nvGrpSpPr>
                  <p:cNvPr id="149" name="Group 148">
                    <a:extLst>
                      <a:ext uri="{FF2B5EF4-FFF2-40B4-BE49-F238E27FC236}">
                        <a16:creationId xmlns:a16="http://schemas.microsoft.com/office/drawing/2014/main" id="{CCCE649A-9FBD-4E7D-921B-CA0C2263A341}"/>
                      </a:ext>
                    </a:extLst>
                  </p:cNvPr>
                  <p:cNvGrpSpPr/>
                  <p:nvPr userDrawn="1"/>
                </p:nvGrpSpPr>
                <p:grpSpPr>
                  <a:xfrm>
                    <a:off x="5388428" y="7173291"/>
                    <a:ext cx="1828800" cy="1828800"/>
                    <a:chOff x="5579044" y="7049770"/>
                    <a:chExt cx="1828800" cy="1828800"/>
                  </a:xfrm>
                </p:grpSpPr>
                <p:grpSp>
                  <p:nvGrpSpPr>
                    <p:cNvPr id="151" name="Group 150">
                      <a:extLst>
                        <a:ext uri="{FF2B5EF4-FFF2-40B4-BE49-F238E27FC236}">
                          <a16:creationId xmlns:a16="http://schemas.microsoft.com/office/drawing/2014/main" id="{992A05A5-83FF-4AE4-B0EF-FE1964334873}"/>
                        </a:ext>
                      </a:extLst>
                    </p:cNvPr>
                    <p:cNvGrpSpPr/>
                    <p:nvPr userDrawn="1"/>
                  </p:nvGrpSpPr>
                  <p:grpSpPr>
                    <a:xfrm>
                      <a:off x="5579044" y="7049770"/>
                      <a:ext cx="1828800" cy="1828800"/>
                      <a:chOff x="5579044" y="7049770"/>
                      <a:chExt cx="1828800" cy="1828800"/>
                    </a:xfrm>
                  </p:grpSpPr>
                  <p:grpSp>
                    <p:nvGrpSpPr>
                      <p:cNvPr id="153" name="Group 152">
                        <a:extLst>
                          <a:ext uri="{FF2B5EF4-FFF2-40B4-BE49-F238E27FC236}">
                            <a16:creationId xmlns:a16="http://schemas.microsoft.com/office/drawing/2014/main" id="{D56D5269-FA99-4E96-A20D-0DE0E3856751}"/>
                          </a:ext>
                        </a:extLst>
                      </p:cNvPr>
                      <p:cNvGrpSpPr/>
                      <p:nvPr userDrawn="1"/>
                    </p:nvGrpSpPr>
                    <p:grpSpPr>
                      <a:xfrm>
                        <a:off x="5579044" y="7049770"/>
                        <a:ext cx="1828800" cy="1828800"/>
                        <a:chOff x="5579044" y="7049770"/>
                        <a:chExt cx="1828800" cy="1828800"/>
                      </a:xfrm>
                    </p:grpSpPr>
                    <p:grpSp>
                      <p:nvGrpSpPr>
                        <p:cNvPr id="155" name="Group 154">
                          <a:extLst>
                            <a:ext uri="{FF2B5EF4-FFF2-40B4-BE49-F238E27FC236}">
                              <a16:creationId xmlns:a16="http://schemas.microsoft.com/office/drawing/2014/main" id="{87498AF2-DD8D-4309-8328-2E756E3C44E8}"/>
                            </a:ext>
                          </a:extLst>
                        </p:cNvPr>
                        <p:cNvGrpSpPr/>
                        <p:nvPr userDrawn="1"/>
                      </p:nvGrpSpPr>
                      <p:grpSpPr>
                        <a:xfrm>
                          <a:off x="5579044" y="7049770"/>
                          <a:ext cx="1828800" cy="1828800"/>
                          <a:chOff x="5579044" y="7049770"/>
                          <a:chExt cx="1828800" cy="1828800"/>
                        </a:xfrm>
                      </p:grpSpPr>
                      <p:sp>
                        <p:nvSpPr>
                          <p:cNvPr id="157" name="Oval 156">
                            <a:extLst>
                              <a:ext uri="{FF2B5EF4-FFF2-40B4-BE49-F238E27FC236}">
                                <a16:creationId xmlns:a16="http://schemas.microsoft.com/office/drawing/2014/main"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8" name="Oval 157">
                            <a:extLst>
                              <a:ext uri="{FF2B5EF4-FFF2-40B4-BE49-F238E27FC236}">
                                <a16:creationId xmlns:a16="http://schemas.microsoft.com/office/drawing/2014/main"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6" name="Oval 155">
                          <a:extLst>
                            <a:ext uri="{FF2B5EF4-FFF2-40B4-BE49-F238E27FC236}">
                              <a16:creationId xmlns:a16="http://schemas.microsoft.com/office/drawing/2014/main"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4" name="Oval 153">
                        <a:extLst>
                          <a:ext uri="{FF2B5EF4-FFF2-40B4-BE49-F238E27FC236}">
                            <a16:creationId xmlns:a16="http://schemas.microsoft.com/office/drawing/2014/main"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2" name="Oval 151">
                      <a:extLst>
                        <a:ext uri="{FF2B5EF4-FFF2-40B4-BE49-F238E27FC236}">
                          <a16:creationId xmlns:a16="http://schemas.microsoft.com/office/drawing/2014/main"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0" name="Oval 149">
                    <a:extLst>
                      <a:ext uri="{FF2B5EF4-FFF2-40B4-BE49-F238E27FC236}">
                        <a16:creationId xmlns:a16="http://schemas.microsoft.com/office/drawing/2014/main"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8" name="Oval 147">
                  <a:extLst>
                    <a:ext uri="{FF2B5EF4-FFF2-40B4-BE49-F238E27FC236}">
                      <a16:creationId xmlns:a16="http://schemas.microsoft.com/office/drawing/2014/main"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2" name="Oval 141">
                <a:extLst>
                  <a:ext uri="{FF2B5EF4-FFF2-40B4-BE49-F238E27FC236}">
                    <a16:creationId xmlns:a16="http://schemas.microsoft.com/office/drawing/2014/main"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3" name="Oval 142">
                <a:extLst>
                  <a:ext uri="{FF2B5EF4-FFF2-40B4-BE49-F238E27FC236}">
                    <a16:creationId xmlns:a16="http://schemas.microsoft.com/office/drawing/2014/main"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4" name="Oval 143">
                <a:extLst>
                  <a:ext uri="{FF2B5EF4-FFF2-40B4-BE49-F238E27FC236}">
                    <a16:creationId xmlns:a16="http://schemas.microsoft.com/office/drawing/2014/main"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5" name="Oval 144">
                <a:extLst>
                  <a:ext uri="{FF2B5EF4-FFF2-40B4-BE49-F238E27FC236}">
                    <a16:creationId xmlns:a16="http://schemas.microsoft.com/office/drawing/2014/main"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6" name="Oval 145">
                <a:extLst>
                  <a:ext uri="{FF2B5EF4-FFF2-40B4-BE49-F238E27FC236}">
                    <a16:creationId xmlns:a16="http://schemas.microsoft.com/office/drawing/2014/main"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0" name="Oval 139">
              <a:extLst>
                <a:ext uri="{FF2B5EF4-FFF2-40B4-BE49-F238E27FC236}">
                  <a16:creationId xmlns:a16="http://schemas.microsoft.com/office/drawing/2014/main"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Freeform: Shape 37">
            <a:extLst>
              <a:ext uri="{FF2B5EF4-FFF2-40B4-BE49-F238E27FC236}">
                <a16:creationId xmlns:a16="http://schemas.microsoft.com/office/drawing/2014/main"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68239"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4220"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5400000">
            <a:off x="4074136"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2034619"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2" y="6353175"/>
            <a:ext cx="1097280" cy="365125"/>
          </a:xfrm>
        </p:spPr>
        <p:txBody>
          <a:bodyPr/>
          <a:lstStyle>
            <a:lvl1pPr>
              <a:defRPr>
                <a:solidFill>
                  <a:schemeClr val="bg1"/>
                </a:solidFill>
              </a:defRPr>
            </a:lvl1pPr>
          </a:lstStyle>
          <a:p>
            <a:r>
              <a:rPr lang="en-US" dirty="0"/>
              <a:t>20XX</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dirty="0"/>
              <a:t>Pitch deck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19091"/>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 layout with icon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2"/>
            <a:ext cx="9725026" cy="1325880"/>
          </a:xfrm>
        </p:spPr>
        <p:txBody>
          <a:bodyPr anchor="t" anchorCtr="0"/>
          <a:lstStyle>
            <a:lvl1pPr>
              <a:defRPr cap="all" baseline="0">
                <a:solidFill>
                  <a:schemeClr val="accent1"/>
                </a:solidFill>
              </a:defRPr>
            </a:lvl1pPr>
          </a:lstStyle>
          <a:p>
            <a:r>
              <a:rPr lang="en-US" dirty="0"/>
              <a:t>CLICK TO ADD TITLE</a:t>
            </a:r>
          </a:p>
        </p:txBody>
      </p:sp>
      <p:sp>
        <p:nvSpPr>
          <p:cNvPr id="60" name="Online Image Placeholder 59">
            <a:extLst>
              <a:ext uri="{FF2B5EF4-FFF2-40B4-BE49-F238E27FC236}">
                <a16:creationId xmlns:a16="http://schemas.microsoft.com/office/drawing/2014/main" id="{F2FF0A87-B95D-4E75-86C6-E701CBFD4305}"/>
              </a:ext>
            </a:extLst>
          </p:cNvPr>
          <p:cNvSpPr>
            <a:spLocks noGrp="1"/>
          </p:cNvSpPr>
          <p:nvPr>
            <p:ph type="clipArt" sz="quarter" idx="18"/>
          </p:nvPr>
        </p:nvSpPr>
        <p:spPr>
          <a:xfrm>
            <a:off x="2469641" y="2184400"/>
            <a:ext cx="914400" cy="914400"/>
          </a:xfrm>
        </p:spPr>
        <p:txBody>
          <a:bodyPr>
            <a:normAutofit/>
          </a:bodyPr>
          <a:lstStyle>
            <a:lvl1pPr>
              <a:defRPr sz="1200"/>
            </a:lvl1pPr>
          </a:lstStyle>
          <a:p>
            <a:r>
              <a:rPr lang="en-US"/>
              <a:t>Click icon to add online image</a:t>
            </a:r>
            <a:endParaRPr lang="en-US" dirty="0"/>
          </a:p>
        </p:txBody>
      </p:sp>
      <p:sp>
        <p:nvSpPr>
          <p:cNvPr id="61" name="Online Image Placeholder 59">
            <a:extLst>
              <a:ext uri="{FF2B5EF4-FFF2-40B4-BE49-F238E27FC236}">
                <a16:creationId xmlns:a16="http://schemas.microsoft.com/office/drawing/2014/main" id="{EFF0D2F8-0092-4566-A98C-DE7F11F1CC35}"/>
              </a:ext>
            </a:extLst>
          </p:cNvPr>
          <p:cNvSpPr>
            <a:spLocks noGrp="1"/>
          </p:cNvSpPr>
          <p:nvPr>
            <p:ph type="clipArt" sz="quarter" idx="19"/>
          </p:nvPr>
        </p:nvSpPr>
        <p:spPr>
          <a:xfrm>
            <a:off x="5960930" y="2184654"/>
            <a:ext cx="914400" cy="914400"/>
          </a:xfrm>
        </p:spPr>
        <p:txBody>
          <a:bodyPr>
            <a:normAutofit/>
          </a:bodyPr>
          <a:lstStyle>
            <a:lvl1pPr>
              <a:defRPr sz="1200"/>
            </a:lvl1pPr>
          </a:lstStyle>
          <a:p>
            <a:r>
              <a:rPr lang="en-US"/>
              <a:t>Click icon to add online image</a:t>
            </a:r>
            <a:endParaRPr lang="en-US" dirty="0"/>
          </a:p>
        </p:txBody>
      </p:sp>
      <p:sp>
        <p:nvSpPr>
          <p:cNvPr id="62" name="Online Image Placeholder 59">
            <a:extLst>
              <a:ext uri="{FF2B5EF4-FFF2-40B4-BE49-F238E27FC236}">
                <a16:creationId xmlns:a16="http://schemas.microsoft.com/office/drawing/2014/main" id="{C673B15F-D120-4C48-8834-4E87C6CCDE2C}"/>
              </a:ext>
            </a:extLst>
          </p:cNvPr>
          <p:cNvSpPr>
            <a:spLocks noGrp="1"/>
          </p:cNvSpPr>
          <p:nvPr>
            <p:ph type="clipArt" sz="quarter" idx="20"/>
          </p:nvPr>
        </p:nvSpPr>
        <p:spPr>
          <a:xfrm>
            <a:off x="9439445" y="2184400"/>
            <a:ext cx="914400" cy="914400"/>
          </a:xfrm>
        </p:spPr>
        <p:txBody>
          <a:bodyPr>
            <a:normAutofit/>
          </a:bodyPr>
          <a:lstStyle>
            <a:lvl1pPr>
              <a:defRPr sz="1200"/>
            </a:lvl1pPr>
          </a:lstStyle>
          <a:p>
            <a:r>
              <a:rPr lang="en-US"/>
              <a:t>Click icon to add online image</a:t>
            </a:r>
            <a:endParaRPr lang="en-US" dirty="0"/>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1555241" y="3366741"/>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1555241"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D13E526C-A314-4221-BF6F-A27491DFB8F8}"/>
              </a:ext>
            </a:extLst>
          </p:cNvPr>
          <p:cNvSpPr>
            <a:spLocks noGrp="1"/>
          </p:cNvSpPr>
          <p:nvPr>
            <p:ph type="body" idx="15" hasCustomPrompt="1"/>
          </p:nvPr>
        </p:nvSpPr>
        <p:spPr>
          <a:xfrm>
            <a:off x="5046530" y="3359890"/>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16" name="Content Placeholder 2">
            <a:extLst>
              <a:ext uri="{FF2B5EF4-FFF2-40B4-BE49-F238E27FC236}">
                <a16:creationId xmlns:a16="http://schemas.microsoft.com/office/drawing/2014/main" id="{F8BF0048-EF4E-483F-8467-041ED0818280}"/>
              </a:ext>
            </a:extLst>
          </p:cNvPr>
          <p:cNvSpPr>
            <a:spLocks noGrp="1"/>
          </p:cNvSpPr>
          <p:nvPr>
            <p:ph sz="half" idx="14"/>
          </p:nvPr>
        </p:nvSpPr>
        <p:spPr>
          <a:xfrm>
            <a:off x="5046530" y="3894568"/>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8525045" y="3364836"/>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8525045"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4F4AB913-E6BC-42AA-956F-BE8B54570B15}"/>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3" name="Rectangle 12">
              <a:extLst>
                <a:ext uri="{FF2B5EF4-FFF2-40B4-BE49-F238E27FC236}">
                  <a16:creationId xmlns:a16="http://schemas.microsoft.com/office/drawing/2014/main" id="{39C870B4-B099-4311-A8C7-2C72CD4D74E5}"/>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FE83D-371B-498A-B5E9-347973288684}"/>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866C73-B970-43C4-A474-D1203C4A3343}"/>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0C1F8BB-C13B-4B90-91D2-C95CB1363F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a:extLst>
                <a:ext uri="{FF2B5EF4-FFF2-40B4-BE49-F238E27FC236}">
                  <a16:creationId xmlns:a16="http://schemas.microsoft.com/office/drawing/2014/main" id="{266F531E-E93E-4E5C-9674-1B9C610CDF5F}"/>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E3AD939-EB0C-4B1E-9A4E-04D6BE504D40}"/>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3" name="Graphic 52">
              <a:extLst>
                <a:ext uri="{FF2B5EF4-FFF2-40B4-BE49-F238E27FC236}">
                  <a16:creationId xmlns:a16="http://schemas.microsoft.com/office/drawing/2014/main" id="{0C939296-0EC5-4504-B10B-2AA1A2F60A9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457200" y="5380762"/>
              <a:ext cx="1828800" cy="914400"/>
            </a:xfrm>
            <a:prstGeom prst="rect">
              <a:avLst/>
            </a:prstGeom>
          </p:spPr>
        </p:pic>
      </p:grpSp>
      <p:sp>
        <p:nvSpPr>
          <p:cNvPr id="63" name="Date Placeholder 3">
            <a:extLst>
              <a:ext uri="{FF2B5EF4-FFF2-40B4-BE49-F238E27FC236}">
                <a16:creationId xmlns:a16="http://schemas.microsoft.com/office/drawing/2014/main" id="{834AD064-B2F1-4462-89CD-E6E2F6B06EA2}"/>
              </a:ext>
            </a:extLst>
          </p:cNvPr>
          <p:cNvSpPr>
            <a:spLocks noGrp="1"/>
          </p:cNvSpPr>
          <p:nvPr>
            <p:ph type="dt" sz="half" idx="10"/>
          </p:nvPr>
        </p:nvSpPr>
        <p:spPr>
          <a:xfrm>
            <a:off x="1554480" y="6353175"/>
            <a:ext cx="1097280" cy="365125"/>
          </a:xfrm>
        </p:spPr>
        <p:txBody>
          <a:bodyPr/>
          <a:lstStyle>
            <a:lvl1pPr>
              <a:defRPr>
                <a:solidFill>
                  <a:schemeClr val="tx1">
                    <a:lumMod val="75000"/>
                    <a:lumOff val="25000"/>
                  </a:schemeClr>
                </a:solidFill>
              </a:defRPr>
            </a:lvl1pPr>
          </a:lstStyle>
          <a:p>
            <a:r>
              <a:rPr lang="en-US" dirty="0"/>
              <a:t>20XX</a:t>
            </a:r>
          </a:p>
        </p:txBody>
      </p:sp>
      <p:sp>
        <p:nvSpPr>
          <p:cNvPr id="64" name="Footer Placeholder 4">
            <a:extLst>
              <a:ext uri="{FF2B5EF4-FFF2-40B4-BE49-F238E27FC236}">
                <a16:creationId xmlns:a16="http://schemas.microsoft.com/office/drawing/2014/main" id="{201E0480-817D-41A9-8CC8-A0AFF1B9B41C}"/>
              </a:ext>
            </a:extLst>
          </p:cNvPr>
          <p:cNvSpPr>
            <a:spLocks noGrp="1"/>
          </p:cNvSpPr>
          <p:nvPr>
            <p:ph type="ftr" sz="quarter" idx="11"/>
          </p:nvPr>
        </p:nvSpPr>
        <p:spPr>
          <a:xfrm>
            <a:off x="574452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5" name="Slide Number Placeholder 5">
            <a:extLst>
              <a:ext uri="{FF2B5EF4-FFF2-40B4-BE49-F238E27FC236}">
                <a16:creationId xmlns:a16="http://schemas.microsoft.com/office/drawing/2014/main" id="{01D21600-5A92-452F-96FB-F6BC365A44BB}"/>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1880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rket Overview">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044952" y="898524"/>
            <a:ext cx="8232648"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11529D7C-E220-400B-93DB-76E3FF912E01}"/>
              </a:ext>
              <a:ext uri="{C183D7F6-B498-43B3-948B-1728B52AA6E4}">
                <adec:decorative xmlns:adec="http://schemas.microsoft.com/office/drawing/2017/decorative"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 Placeholder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Text Placeholder 3">
            <a:extLst>
              <a:ext uri="{FF2B5EF4-FFF2-40B4-BE49-F238E27FC236}">
                <a16:creationId xmlns:a16="http://schemas.microsoft.com/office/drawing/2014/main" id="{5C2828A1-5E2B-4E4E-A1F7-2C356780F547}"/>
              </a:ext>
            </a:extLst>
          </p:cNvPr>
          <p:cNvSpPr>
            <a:spLocks noGrp="1"/>
          </p:cNvSpPr>
          <p:nvPr>
            <p:ph type="body" sz="quarter" idx="16"/>
          </p:nvPr>
        </p:nvSpPr>
        <p:spPr>
          <a:xfrm>
            <a:off x="304800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78" name="Text Placeholder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79" name="Text Placeholder 3">
            <a:extLst>
              <a:ext uri="{FF2B5EF4-FFF2-40B4-BE49-F238E27FC236}">
                <a16:creationId xmlns:a16="http://schemas.microsoft.com/office/drawing/2014/main" id="{7B255ED8-3C11-4BF0-B064-0623B23B0B72}"/>
              </a:ext>
            </a:extLst>
          </p:cNvPr>
          <p:cNvSpPr>
            <a:spLocks noGrp="1"/>
          </p:cNvSpPr>
          <p:nvPr>
            <p:ph type="body" sz="quarter" idx="17"/>
          </p:nvPr>
        </p:nvSpPr>
        <p:spPr>
          <a:xfrm>
            <a:off x="5926836"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8" name="Text Placeholder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81" name="Text Placeholder 3">
            <a:extLst>
              <a:ext uri="{FF2B5EF4-FFF2-40B4-BE49-F238E27FC236}">
                <a16:creationId xmlns:a16="http://schemas.microsoft.com/office/drawing/2014/main" id="{BA0F0565-F3E0-4B3E-A99B-282A6236532C}"/>
              </a:ext>
            </a:extLst>
          </p:cNvPr>
          <p:cNvSpPr>
            <a:spLocks noGrp="1"/>
          </p:cNvSpPr>
          <p:nvPr>
            <p:ph type="body" sz="quarter" idx="18"/>
          </p:nvPr>
        </p:nvSpPr>
        <p:spPr>
          <a:xfrm>
            <a:off x="880872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84078572"/>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10182226" cy="1325880"/>
          </a:xfrm>
        </p:spPr>
        <p:txBody>
          <a:bodyPr anchor="t" anchorCtr="0"/>
          <a:lstStyle>
            <a:lvl1pPr>
              <a:defRPr cap="all" baseline="0">
                <a:solidFill>
                  <a:schemeClr val="tx2"/>
                </a:solidFill>
              </a:defRPr>
            </a:lvl1pPr>
          </a:lstStyle>
          <a:p>
            <a:r>
              <a:rPr lang="en-US" dirty="0"/>
              <a:t>CLICK TO ADD TITLE</a:t>
            </a:r>
          </a:p>
        </p:txBody>
      </p:sp>
      <p:sp>
        <p:nvSpPr>
          <p:cNvPr id="9" name="Text Placeholder 8">
            <a:extLst>
              <a:ext uri="{FF2B5EF4-FFF2-40B4-BE49-F238E27FC236}">
                <a16:creationId xmlns:a16="http://schemas.microsoft.com/office/drawing/2014/main" id="{E2785225-FC1B-45E9-82D0-A13EF8F061A6}"/>
              </a:ext>
            </a:extLst>
          </p:cNvPr>
          <p:cNvSpPr>
            <a:spLocks noGrp="1"/>
          </p:cNvSpPr>
          <p:nvPr>
            <p:ph type="body" sz="quarter" idx="21" hasCustomPrompt="1"/>
          </p:nvPr>
        </p:nvSpPr>
        <p:spPr>
          <a:xfrm>
            <a:off x="1380744" y="2203704"/>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0" name="Text Placeholder 8">
            <a:extLst>
              <a:ext uri="{FF2B5EF4-FFF2-40B4-BE49-F238E27FC236}">
                <a16:creationId xmlns:a16="http://schemas.microsoft.com/office/drawing/2014/main" id="{70F3FFA0-BD69-4D83-ABB7-496D4AF91AD5}"/>
              </a:ext>
            </a:extLst>
          </p:cNvPr>
          <p:cNvSpPr>
            <a:spLocks noGrp="1"/>
          </p:cNvSpPr>
          <p:nvPr>
            <p:ph type="body" sz="quarter" idx="22" hasCustomPrompt="1"/>
          </p:nvPr>
        </p:nvSpPr>
        <p:spPr>
          <a:xfrm>
            <a:off x="1325880" y="346557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2" name="Text Placeholder 8">
            <a:extLst>
              <a:ext uri="{FF2B5EF4-FFF2-40B4-BE49-F238E27FC236}">
                <a16:creationId xmlns:a16="http://schemas.microsoft.com/office/drawing/2014/main" id="{49AF8CA2-03BC-4B43-978A-2B68EABFDC47}"/>
              </a:ext>
            </a:extLst>
          </p:cNvPr>
          <p:cNvSpPr>
            <a:spLocks noGrp="1"/>
          </p:cNvSpPr>
          <p:nvPr>
            <p:ph type="body" sz="quarter" idx="23" hasCustomPrompt="1"/>
          </p:nvPr>
        </p:nvSpPr>
        <p:spPr>
          <a:xfrm>
            <a:off x="1325880" y="474573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dirty="0"/>
              <a:t>20XX</a:t>
            </a:r>
          </a:p>
        </p:txBody>
      </p:sp>
      <p:sp>
        <p:nvSpPr>
          <p:cNvPr id="15" name="Text Placeholder 14">
            <a:extLst>
              <a:ext uri="{FF2B5EF4-FFF2-40B4-BE49-F238E27FC236}">
                <a16:creationId xmlns:a16="http://schemas.microsoft.com/office/drawing/2014/main" id="{96833738-63D7-4DAA-92B0-C4286C4F8361}"/>
              </a:ext>
            </a:extLst>
          </p:cNvPr>
          <p:cNvSpPr>
            <a:spLocks noGrp="1"/>
          </p:cNvSpPr>
          <p:nvPr>
            <p:ph type="body" sz="quarter" idx="24"/>
          </p:nvPr>
        </p:nvSpPr>
        <p:spPr>
          <a:xfrm>
            <a:off x="4489704" y="262432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6" name="Text Placeholder 14">
            <a:extLst>
              <a:ext uri="{FF2B5EF4-FFF2-40B4-BE49-F238E27FC236}">
                <a16:creationId xmlns:a16="http://schemas.microsoft.com/office/drawing/2014/main" id="{EAF6FAB7-3D8F-43EF-801E-D9E6948A8409}"/>
              </a:ext>
            </a:extLst>
          </p:cNvPr>
          <p:cNvSpPr>
            <a:spLocks noGrp="1"/>
          </p:cNvSpPr>
          <p:nvPr>
            <p:ph type="body" sz="quarter" idx="26"/>
          </p:nvPr>
        </p:nvSpPr>
        <p:spPr>
          <a:xfrm>
            <a:off x="4489704" y="390448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8" name="Text Placeholder 14">
            <a:extLst>
              <a:ext uri="{FF2B5EF4-FFF2-40B4-BE49-F238E27FC236}">
                <a16:creationId xmlns:a16="http://schemas.microsoft.com/office/drawing/2014/main" id="{13A498D1-E978-4C02-8712-EA7A16D153FE}"/>
              </a:ext>
            </a:extLst>
          </p:cNvPr>
          <p:cNvSpPr>
            <a:spLocks noGrp="1"/>
          </p:cNvSpPr>
          <p:nvPr>
            <p:ph type="body" sz="quarter" idx="28"/>
          </p:nvPr>
        </p:nvSpPr>
        <p:spPr>
          <a:xfrm>
            <a:off x="4489704" y="5157216"/>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cxnSp>
        <p:nvCxnSpPr>
          <p:cNvPr id="3" name="Straight Connector 2">
            <a:extLst>
              <a:ext uri="{FF2B5EF4-FFF2-40B4-BE49-F238E27FC236}">
                <a16:creationId xmlns:a16="http://schemas.microsoft.com/office/drawing/2014/main" id="{AF8E4D1E-5580-4429-B822-B0ACA17BF2DE}"/>
              </a:ext>
              <a:ext uri="{C183D7F6-B498-43B3-948B-1728B52AA6E4}">
                <adec:decorative xmlns:adec="http://schemas.microsoft.com/office/drawing/2017/decorative" val="1"/>
              </a:ext>
            </a:extLst>
          </p:cNvPr>
          <p:cNvCxnSpPr>
            <a:cxnSpLocks/>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28EFE5A-E7ED-42E0-B4F7-CD6FB9AC0BE3}"/>
              </a:ext>
              <a:ext uri="{C183D7F6-B498-43B3-948B-1728B52AA6E4}">
                <adec:decorative xmlns:adec="http://schemas.microsoft.com/office/drawing/2017/decorative" val="1"/>
              </a:ext>
            </a:extLst>
          </p:cNvPr>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99E5560-6CE0-4494-96B0-E58711D435AA}"/>
              </a:ext>
              <a:ext uri="{C183D7F6-B498-43B3-948B-1728B52AA6E4}">
                <adec:decorative xmlns:adec="http://schemas.microsoft.com/office/drawing/2017/decorative" val="1"/>
              </a:ext>
            </a:extLst>
          </p:cNvPr>
          <p:cNvGrpSpPr/>
          <p:nvPr userDrawn="1"/>
        </p:nvGrpSpPr>
        <p:grpSpPr>
          <a:xfrm>
            <a:off x="1717361" y="4002156"/>
            <a:ext cx="2495929" cy="1480420"/>
            <a:chOff x="1717361" y="4002156"/>
            <a:chExt cx="2495929" cy="1480420"/>
          </a:xfrm>
        </p:grpSpPr>
        <p:cxnSp>
          <p:nvCxnSpPr>
            <p:cNvPr id="5" name="Straight Connector 4">
              <a:extLst>
                <a:ext uri="{FF2B5EF4-FFF2-40B4-BE49-F238E27FC236}">
                  <a16:creationId xmlns:a16="http://schemas.microsoft.com/office/drawing/2014/main" id="{F242903C-0FC5-4F7E-A59A-1B57A8012CD8}"/>
                </a:ext>
              </a:extLst>
            </p:cNvPr>
            <p:cNvCxnSpPr>
              <a:cxnSpLocks/>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02427F1-9BD1-40C4-8447-54CA2F762B28}"/>
                </a:ext>
              </a:extLst>
            </p:cNvPr>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9D896F91-3D1D-4BF4-B726-B6B1034E68C1}"/>
                </a:ext>
              </a:extLst>
            </p:cNvPr>
            <p:cNvCxnSpPr>
              <a:cxnSpLocks/>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2AAC415-7A20-4A4D-80B1-B4AD3D514249}"/>
                </a:ext>
              </a:extLst>
            </p:cNvPr>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dirty="0"/>
              <a:t>Pitch deck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9564321"/>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62456"/>
          </a:xfrm>
        </p:spPr>
        <p:txBody>
          <a:bodyPr anchor="t" anchorCtr="0"/>
          <a:lstStyle>
            <a:lvl1pPr>
              <a:defRPr cap="all" baseline="0">
                <a:solidFill>
                  <a:schemeClr val="accent1"/>
                </a:solidFill>
              </a:defRPr>
            </a:lvl1pPr>
          </a:lstStyle>
          <a:p>
            <a:r>
              <a:rPr lang="en-US" dirty="0"/>
              <a:t>CLICK TO ADD TITLE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5864487"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5863344"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02341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etition char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endParaRPr lang="en-ZA"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271896" y="2355182"/>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1070771" y="3383280"/>
            <a:ext cx="1980000" cy="365760"/>
          </a:xfrm>
        </p:spPr>
        <p:txBody>
          <a:bodyPr>
            <a:noAutofit/>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171870" y="3383280"/>
            <a:ext cx="1980000" cy="365760"/>
          </a:xfrm>
        </p:spPr>
        <p:txBody>
          <a:bodyPr>
            <a:noAutofit/>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264750" y="4933275"/>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pic>
        <p:nvPicPr>
          <p:cNvPr id="5" name="Graphic 4">
            <a:extLst>
              <a:ext uri="{FF2B5EF4-FFF2-40B4-BE49-F238E27FC236}">
                <a16:creationId xmlns:a16="http://schemas.microsoft.com/office/drawing/2014/main" id="{6FBF4C06-0880-4F64-AC8F-328C5513CD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177016" y="0"/>
            <a:ext cx="1014984" cy="1014984"/>
          </a:xfrm>
          <a:prstGeom prst="rect">
            <a:avLst/>
          </a:prstGeom>
        </p:spPr>
      </p:pic>
      <p:cxnSp>
        <p:nvCxnSpPr>
          <p:cNvPr id="6" name="Straight Connector 5">
            <a:extLst>
              <a:ext uri="{FF2B5EF4-FFF2-40B4-BE49-F238E27FC236}">
                <a16:creationId xmlns:a16="http://schemas.microsoft.com/office/drawing/2014/main" id="{7056531B-7079-455E-BCF7-DB094C331221}"/>
              </a:ext>
              <a:ext uri="{C183D7F6-B498-43B3-948B-1728B52AA6E4}">
                <adec:decorative xmlns:adec="http://schemas.microsoft.com/office/drawing/2017/decorative" val="1"/>
              </a:ext>
            </a:extLst>
          </p:cNvPr>
          <p:cNvCxnSpPr>
            <a:cxnSpLocks/>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1F2D70-0FC3-41BD-9F38-7F41F01349A9}"/>
              </a:ext>
              <a:ext uri="{C183D7F6-B498-43B3-948B-1728B52AA6E4}">
                <adec:decorative xmlns:adec="http://schemas.microsoft.com/office/drawing/2017/decorative" val="1"/>
              </a:ext>
            </a:extLst>
          </p:cNvPr>
          <p:cNvCxnSpPr>
            <a:cxnSpLocks/>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17210727-8680-449A-9AC7-094F823C71B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8" name="Footer Placeholder 4">
            <a:extLst>
              <a:ext uri="{FF2B5EF4-FFF2-40B4-BE49-F238E27FC236}">
                <a16:creationId xmlns:a16="http://schemas.microsoft.com/office/drawing/2014/main" id="{C53C0381-DF18-4C74-B221-4703565029CC}"/>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9" name="Slide Number Placeholder 5">
            <a:extLst>
              <a:ext uri="{FF2B5EF4-FFF2-40B4-BE49-F238E27FC236}">
                <a16:creationId xmlns:a16="http://schemas.microsoft.com/office/drawing/2014/main" id="{6338C9D5-18F2-4E98-9B4B-F691BC24D017}"/>
              </a:ext>
            </a:extLst>
          </p:cNvPr>
          <p:cNvSpPr>
            <a:spLocks noGrp="1"/>
          </p:cNvSpPr>
          <p:nvPr>
            <p:ph type="sldNum" sz="quarter" idx="16"/>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51228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4" name="Group 3">
            <a:extLst>
              <a:ext uri="{FF2B5EF4-FFF2-40B4-BE49-F238E27FC236}">
                <a16:creationId xmlns:a16="http://schemas.microsoft.com/office/drawing/2014/main" id="{0CBECFE1-9F80-4EFE-9699-3A240475EEDE}"/>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89227">
              <a:off x="3019001" y="3357927"/>
              <a:ext cx="2029968" cy="2029968"/>
            </a:xfrm>
            <a:prstGeom prst="rect">
              <a:avLst/>
            </a:prstGeom>
          </p:spPr>
        </p:pic>
        <p:grpSp>
          <p:nvGrpSpPr>
            <p:cNvPr id="3" name="Group 2">
              <a:extLst>
                <a:ext uri="{FF2B5EF4-FFF2-40B4-BE49-F238E27FC236}">
                  <a16:creationId xmlns:a16="http://schemas.microsoft.com/office/drawing/2014/main" id="{E5E36EA0-9B77-4A31-A56A-93DEC2F87C2C}"/>
                </a:ext>
              </a:extLst>
            </p:cNvPr>
            <p:cNvGrpSpPr/>
            <p:nvPr userDrawn="1"/>
          </p:nvGrpSpPr>
          <p:grpSpPr>
            <a:xfrm>
              <a:off x="-193623" y="458228"/>
              <a:ext cx="4229571" cy="6401869"/>
              <a:chOff x="-193623" y="458228"/>
              <a:chExt cx="4229571" cy="6401869"/>
            </a:xfrm>
          </p:grpSpPr>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94" name="Text Placeholder 9">
            <a:extLst>
              <a:ext uri="{FF2B5EF4-FFF2-40B4-BE49-F238E27FC236}">
                <a16:creationId xmlns:a16="http://schemas.microsoft.com/office/drawing/2014/main" id="{32E9F26D-470A-4D61-B420-B2AE034ED8A0}"/>
              </a:ext>
            </a:extLst>
          </p:cNvPr>
          <p:cNvSpPr>
            <a:spLocks noGrp="1"/>
          </p:cNvSpPr>
          <p:nvPr>
            <p:ph type="body" sz="quarter" idx="20"/>
          </p:nvPr>
        </p:nvSpPr>
        <p:spPr>
          <a:xfrm>
            <a:off x="4932208" y="1818208"/>
            <a:ext cx="6336792" cy="539812"/>
          </a:xfrm>
        </p:spPr>
        <p:txBody>
          <a:bodyPr>
            <a:normAutofit/>
          </a:bodyPr>
          <a:lstStyle>
            <a:lvl1pPr marL="0" indent="0">
              <a:lnSpc>
                <a:spcPts val="24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2" name="Text Placeholder 9">
            <a:extLst>
              <a:ext uri="{FF2B5EF4-FFF2-40B4-BE49-F238E27FC236}">
                <a16:creationId xmlns:a16="http://schemas.microsoft.com/office/drawing/2014/main" id="{1955D76A-22F6-4027-BBB2-B9D632FFEF26}"/>
              </a:ext>
            </a:extLst>
          </p:cNvPr>
          <p:cNvSpPr>
            <a:spLocks noGrp="1"/>
          </p:cNvSpPr>
          <p:nvPr>
            <p:ph type="body" sz="quarter" idx="15" hasCustomPrompt="1"/>
          </p:nvPr>
        </p:nvSpPr>
        <p:spPr>
          <a:xfrm>
            <a:off x="4937760" y="2606040"/>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B4867646-E605-4DCE-A193-DD63E54B12D1}"/>
              </a:ext>
            </a:extLst>
          </p:cNvPr>
          <p:cNvSpPr>
            <a:spLocks noGrp="1"/>
          </p:cNvSpPr>
          <p:nvPr>
            <p:ph type="body" sz="quarter" idx="13"/>
          </p:nvPr>
        </p:nvSpPr>
        <p:spPr>
          <a:xfrm>
            <a:off x="4937760" y="2907792"/>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5" name="Text Placeholder 9">
            <a:extLst>
              <a:ext uri="{FF2B5EF4-FFF2-40B4-BE49-F238E27FC236}">
                <a16:creationId xmlns:a16="http://schemas.microsoft.com/office/drawing/2014/main" id="{A5839152-B87E-4F7A-AF8F-37F412A6F61A}"/>
              </a:ext>
            </a:extLst>
          </p:cNvPr>
          <p:cNvSpPr>
            <a:spLocks noGrp="1"/>
          </p:cNvSpPr>
          <p:nvPr>
            <p:ph type="body" sz="quarter" idx="17" hasCustomPrompt="1"/>
          </p:nvPr>
        </p:nvSpPr>
        <p:spPr>
          <a:xfrm>
            <a:off x="4937760" y="389534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4914385C-D888-405F-A9D8-61CC2E9F72C0}"/>
              </a:ext>
            </a:extLst>
          </p:cNvPr>
          <p:cNvSpPr>
            <a:spLocks noGrp="1"/>
          </p:cNvSpPr>
          <p:nvPr>
            <p:ph type="body" sz="quarter" idx="16"/>
          </p:nvPr>
        </p:nvSpPr>
        <p:spPr>
          <a:xfrm>
            <a:off x="4937760" y="4206240"/>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3" name="Text Placeholder 9">
            <a:extLst>
              <a:ext uri="{FF2B5EF4-FFF2-40B4-BE49-F238E27FC236}">
                <a16:creationId xmlns:a16="http://schemas.microsoft.com/office/drawing/2014/main" id="{C2F11BC9-5663-4641-AFD6-EF2749EDDAED}"/>
              </a:ext>
            </a:extLst>
          </p:cNvPr>
          <p:cNvSpPr>
            <a:spLocks noGrp="1"/>
          </p:cNvSpPr>
          <p:nvPr>
            <p:ph type="body" sz="quarter" idx="19" hasCustomPrompt="1"/>
          </p:nvPr>
        </p:nvSpPr>
        <p:spPr>
          <a:xfrm>
            <a:off x="4933747" y="522122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2" name="Text Placeholder 9">
            <a:extLst>
              <a:ext uri="{FF2B5EF4-FFF2-40B4-BE49-F238E27FC236}">
                <a16:creationId xmlns:a16="http://schemas.microsoft.com/office/drawing/2014/main" id="{963F6C91-7F9C-4273-8FDE-92A9BA3B8DE4}"/>
              </a:ext>
            </a:extLst>
          </p:cNvPr>
          <p:cNvSpPr>
            <a:spLocks noGrp="1"/>
          </p:cNvSpPr>
          <p:nvPr>
            <p:ph type="body" sz="quarter" idx="18"/>
          </p:nvPr>
        </p:nvSpPr>
        <p:spPr>
          <a:xfrm>
            <a:off x="4933747" y="5541264"/>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84148951"/>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25563"/>
          </a:xfrm>
        </p:spPr>
        <p:txBody>
          <a:bodyPr anchor="t" anchorCtr="0"/>
          <a:lstStyle>
            <a:lvl1pPr>
              <a:defRPr cap="all" baseline="0">
                <a:solidFill>
                  <a:schemeClr val="accent1"/>
                </a:solidFill>
              </a:defRPr>
            </a:lvl1pPr>
          </a:lstStyle>
          <a:p>
            <a:r>
              <a:rPr lang="en-US" dirty="0"/>
              <a:t>CLICK TO ADD TITLE</a:t>
            </a:r>
          </a:p>
        </p:txBody>
      </p:sp>
      <p:sp>
        <p:nvSpPr>
          <p:cNvPr id="22" name="Text Placeholder 21">
            <a:extLst>
              <a:ext uri="{FF2B5EF4-FFF2-40B4-BE49-F238E27FC236}">
                <a16:creationId xmlns:a16="http://schemas.microsoft.com/office/drawing/2014/main" id="{AD170077-B4B3-49F8-9FCD-908C81278926}"/>
              </a:ext>
            </a:extLst>
          </p:cNvPr>
          <p:cNvSpPr>
            <a:spLocks noGrp="1"/>
          </p:cNvSpPr>
          <p:nvPr>
            <p:ph type="body" sz="quarter" idx="14"/>
          </p:nvPr>
        </p:nvSpPr>
        <p:spPr>
          <a:xfrm>
            <a:off x="914400" y="1595438"/>
            <a:ext cx="9124950" cy="6000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6373368"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372225"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245CE27-BF50-45D1-92DF-3CC2CC341A7C}"/>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581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717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896112"/>
            <a:ext cx="10515600" cy="1325563"/>
          </a:xfrm>
        </p:spPr>
        <p:txBody>
          <a:bodyPr anchor="t" anchorCtr="0"/>
          <a:lstStyle>
            <a:lvl1pPr>
              <a:defRPr cap="all" baseline="0">
                <a:solidFill>
                  <a:schemeClr val="tx2"/>
                </a:solidFill>
              </a:defRPr>
            </a:lvl1pPr>
          </a:lstStyle>
          <a:p>
            <a:r>
              <a:rPr lang="en-US" dirty="0"/>
              <a:t>Click to ADD TITLE</a:t>
            </a:r>
            <a:endParaRPr lang="en-ZA" dirty="0"/>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2258568" y="230428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2313432" y="261518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59" name="Text Placeholder 3">
            <a:extLst>
              <a:ext uri="{FF2B5EF4-FFF2-40B4-BE49-F238E27FC236}">
                <a16:creationId xmlns:a16="http://schemas.microsoft.com/office/drawing/2014/main" id="{6962D0AF-583F-4670-BC13-F7BAE6B6974D}"/>
              </a:ext>
            </a:extLst>
          </p:cNvPr>
          <p:cNvSpPr>
            <a:spLocks noGrp="1"/>
          </p:cNvSpPr>
          <p:nvPr>
            <p:ph type="body" sz="quarter" idx="61" hasCustomPrompt="1"/>
          </p:nvPr>
        </p:nvSpPr>
        <p:spPr>
          <a:xfrm>
            <a:off x="4667859" y="230254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0" name="Text Placeholder 36">
            <a:extLst>
              <a:ext uri="{FF2B5EF4-FFF2-40B4-BE49-F238E27FC236}">
                <a16:creationId xmlns:a16="http://schemas.microsoft.com/office/drawing/2014/main" id="{C689AF3A-9B30-404A-B454-562D375F9B93}"/>
              </a:ext>
            </a:extLst>
          </p:cNvPr>
          <p:cNvSpPr>
            <a:spLocks noGrp="1"/>
          </p:cNvSpPr>
          <p:nvPr>
            <p:ph type="body" sz="quarter" idx="62" hasCustomPrompt="1"/>
          </p:nvPr>
        </p:nvSpPr>
        <p:spPr>
          <a:xfrm>
            <a:off x="4722723" y="261344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1" name="Text Placeholder 3">
            <a:extLst>
              <a:ext uri="{FF2B5EF4-FFF2-40B4-BE49-F238E27FC236}">
                <a16:creationId xmlns:a16="http://schemas.microsoft.com/office/drawing/2014/main" id="{3352E813-A80F-4AEB-908D-C58B76F95B15}"/>
              </a:ext>
            </a:extLst>
          </p:cNvPr>
          <p:cNvSpPr>
            <a:spLocks noGrp="1"/>
          </p:cNvSpPr>
          <p:nvPr>
            <p:ph type="body" sz="quarter" idx="63" hasCustomPrompt="1"/>
          </p:nvPr>
        </p:nvSpPr>
        <p:spPr>
          <a:xfrm>
            <a:off x="8577756" y="231969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2" name="Text Placeholder 36">
            <a:extLst>
              <a:ext uri="{FF2B5EF4-FFF2-40B4-BE49-F238E27FC236}">
                <a16:creationId xmlns:a16="http://schemas.microsoft.com/office/drawing/2014/main" id="{58E04D07-1AA8-4C7D-A594-AD4587E5077E}"/>
              </a:ext>
            </a:extLst>
          </p:cNvPr>
          <p:cNvSpPr>
            <a:spLocks noGrp="1"/>
          </p:cNvSpPr>
          <p:nvPr>
            <p:ph type="body" sz="quarter" idx="64" hasCustomPrompt="1"/>
          </p:nvPr>
        </p:nvSpPr>
        <p:spPr>
          <a:xfrm>
            <a:off x="8632620" y="263059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7" name="Arrow: Right 36">
            <a:extLst>
              <a:ext uri="{FF2B5EF4-FFF2-40B4-BE49-F238E27FC236}">
                <a16:creationId xmlns:a16="http://schemas.microsoft.com/office/drawing/2014/main" id="{A21A7A3E-FAE9-412E-9085-C5396DD58558}"/>
              </a:ext>
              <a:ext uri="{C183D7F6-B498-43B3-948B-1728B52AA6E4}">
                <adec:decorative xmlns:adec="http://schemas.microsoft.com/office/drawing/2017/decorative" val="1"/>
              </a:ext>
            </a:extLst>
          </p:cNvPr>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pic>
        <p:nvPicPr>
          <p:cNvPr id="4" name="Graphic 3">
            <a:extLst>
              <a:ext uri="{FF2B5EF4-FFF2-40B4-BE49-F238E27FC236}">
                <a16:creationId xmlns:a16="http://schemas.microsoft.com/office/drawing/2014/main" id="{53DC4F1A-B4E3-468C-B5D4-1171E63EFA1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cxnSp>
        <p:nvCxnSpPr>
          <p:cNvPr id="38" name="Straight Connector 37">
            <a:extLst>
              <a:ext uri="{FF2B5EF4-FFF2-40B4-BE49-F238E27FC236}">
                <a16:creationId xmlns:a16="http://schemas.microsoft.com/office/drawing/2014/main" id="{2DB417EF-A4F1-45A2-ACA0-5C82104244A7}"/>
              </a:ext>
              <a:ext uri="{C183D7F6-B498-43B3-948B-1728B52AA6E4}">
                <adec:decorative xmlns:adec="http://schemas.microsoft.com/office/drawing/2017/decorative" val="1"/>
              </a:ext>
            </a:extLst>
          </p:cNvPr>
          <p:cNvCxnSpPr>
            <a:cxnSpLocks/>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E81057A-21E4-4E98-BFE7-5B870E5EAA41}"/>
              </a:ext>
              <a:ext uri="{C183D7F6-B498-43B3-948B-1728B52AA6E4}">
                <adec:decorative xmlns:adec="http://schemas.microsoft.com/office/drawing/2017/decorative" val="1"/>
              </a:ext>
            </a:extLst>
          </p:cNvPr>
          <p:cNvCxnSpPr>
            <a:cxnSpLocks/>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E7D18C9-8D44-4323-B6BF-BF76C2381281}"/>
              </a:ext>
              <a:ext uri="{C183D7F6-B498-43B3-948B-1728B52AA6E4}">
                <adec:decorative xmlns:adec="http://schemas.microsoft.com/office/drawing/2017/decorative" val="1"/>
              </a:ext>
            </a:extLst>
          </p:cNvPr>
          <p:cNvCxnSpPr>
            <a:cxnSpLocks/>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01D3F8-FF19-44BC-9EE7-6B58CD82BBD1}"/>
              </a:ext>
              <a:ext uri="{C183D7F6-B498-43B3-948B-1728B52AA6E4}">
                <adec:decorative xmlns:adec="http://schemas.microsoft.com/office/drawing/2017/decorative" val="1"/>
              </a:ext>
            </a:extLst>
          </p:cNvPr>
          <p:cNvCxnSpPr>
            <a:cxnSpLocks/>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6ACB076-AF56-41FE-9380-E9AD0CF40394}"/>
              </a:ext>
              <a:ext uri="{C183D7F6-B498-43B3-948B-1728B52AA6E4}">
                <adec:decorative xmlns:adec="http://schemas.microsoft.com/office/drawing/2017/decorative" val="1"/>
              </a:ext>
            </a:extLst>
          </p:cNvPr>
          <p:cNvCxnSpPr>
            <a:cxnSpLocks/>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1BD79D-A068-4E2B-A576-16599ECD33DF}"/>
              </a:ext>
              <a:ext uri="{C183D7F6-B498-43B3-948B-1728B52AA6E4}">
                <adec:decorative xmlns:adec="http://schemas.microsoft.com/office/drawing/2017/decorative" val="1"/>
              </a:ext>
            </a:extLst>
          </p:cNvPr>
          <p:cNvCxnSpPr>
            <a:cxnSpLocks/>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Text Placeholder 3">
            <a:extLst>
              <a:ext uri="{FF2B5EF4-FFF2-40B4-BE49-F238E27FC236}">
                <a16:creationId xmlns:a16="http://schemas.microsoft.com/office/drawing/2014/main" id="{28F6AF7C-04EA-4C94-9ADB-02F18DEF5A67}"/>
              </a:ext>
            </a:extLst>
          </p:cNvPr>
          <p:cNvSpPr>
            <a:spLocks noGrp="1"/>
          </p:cNvSpPr>
          <p:nvPr>
            <p:ph type="body" sz="quarter" idx="65" hasCustomPrompt="1"/>
          </p:nvPr>
        </p:nvSpPr>
        <p:spPr>
          <a:xfrm>
            <a:off x="2302341" y="526963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4" name="Text Placeholder 36">
            <a:extLst>
              <a:ext uri="{FF2B5EF4-FFF2-40B4-BE49-F238E27FC236}">
                <a16:creationId xmlns:a16="http://schemas.microsoft.com/office/drawing/2014/main" id="{DBC1E942-B2AC-4A1B-A9BF-207F48444E69}"/>
              </a:ext>
            </a:extLst>
          </p:cNvPr>
          <p:cNvSpPr>
            <a:spLocks noGrp="1"/>
          </p:cNvSpPr>
          <p:nvPr>
            <p:ph type="body" sz="quarter" idx="66" hasCustomPrompt="1"/>
          </p:nvPr>
        </p:nvSpPr>
        <p:spPr>
          <a:xfrm>
            <a:off x="2357205" y="558053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5" name="Text Placeholder 3">
            <a:extLst>
              <a:ext uri="{FF2B5EF4-FFF2-40B4-BE49-F238E27FC236}">
                <a16:creationId xmlns:a16="http://schemas.microsoft.com/office/drawing/2014/main" id="{236CF734-307C-46DF-9F1B-B7B348E8AFEC}"/>
              </a:ext>
            </a:extLst>
          </p:cNvPr>
          <p:cNvSpPr>
            <a:spLocks noGrp="1"/>
          </p:cNvSpPr>
          <p:nvPr>
            <p:ph type="body" sz="quarter" idx="67" hasCustomPrompt="1"/>
          </p:nvPr>
        </p:nvSpPr>
        <p:spPr>
          <a:xfrm>
            <a:off x="6222339"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6" name="Text Placeholder 36">
            <a:extLst>
              <a:ext uri="{FF2B5EF4-FFF2-40B4-BE49-F238E27FC236}">
                <a16:creationId xmlns:a16="http://schemas.microsoft.com/office/drawing/2014/main" id="{A797E2F6-E10E-4B32-8496-AC4E0B14B3F7}"/>
              </a:ext>
            </a:extLst>
          </p:cNvPr>
          <p:cNvSpPr>
            <a:spLocks noGrp="1"/>
          </p:cNvSpPr>
          <p:nvPr>
            <p:ph type="body" sz="quarter" idx="68" hasCustomPrompt="1"/>
          </p:nvPr>
        </p:nvSpPr>
        <p:spPr>
          <a:xfrm>
            <a:off x="6277203"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7" name="Text Placeholder 3">
            <a:extLst>
              <a:ext uri="{FF2B5EF4-FFF2-40B4-BE49-F238E27FC236}">
                <a16:creationId xmlns:a16="http://schemas.microsoft.com/office/drawing/2014/main" id="{FE2C824F-3FEC-4436-8D89-71417F95C4CA}"/>
              </a:ext>
            </a:extLst>
          </p:cNvPr>
          <p:cNvSpPr>
            <a:spLocks noGrp="1"/>
          </p:cNvSpPr>
          <p:nvPr>
            <p:ph type="body" sz="quarter" idx="69" hasCustomPrompt="1"/>
          </p:nvPr>
        </p:nvSpPr>
        <p:spPr>
          <a:xfrm>
            <a:off x="10161393"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8" name="Text Placeholder 36">
            <a:extLst>
              <a:ext uri="{FF2B5EF4-FFF2-40B4-BE49-F238E27FC236}">
                <a16:creationId xmlns:a16="http://schemas.microsoft.com/office/drawing/2014/main" id="{A789A2A0-3ABC-41EA-A65B-C158812FD38D}"/>
              </a:ext>
            </a:extLst>
          </p:cNvPr>
          <p:cNvSpPr>
            <a:spLocks noGrp="1"/>
          </p:cNvSpPr>
          <p:nvPr>
            <p:ph type="body" sz="quarter" idx="70" hasCustomPrompt="1"/>
          </p:nvPr>
        </p:nvSpPr>
        <p:spPr>
          <a:xfrm>
            <a:off x="10216257"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40" name="Date Placeholder 3">
            <a:extLst>
              <a:ext uri="{FF2B5EF4-FFF2-40B4-BE49-F238E27FC236}">
                <a16:creationId xmlns:a16="http://schemas.microsoft.com/office/drawing/2014/main" id="{F15C78F9-B77F-44BB-9DD3-7FD6042F4D4F}"/>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41" name="Footer Placeholder 4">
            <a:extLst>
              <a:ext uri="{FF2B5EF4-FFF2-40B4-BE49-F238E27FC236}">
                <a16:creationId xmlns:a16="http://schemas.microsoft.com/office/drawing/2014/main" id="{7A2CE885-91AB-475D-937A-12B9D463D401}"/>
              </a:ext>
            </a:extLst>
          </p:cNvPr>
          <p:cNvSpPr>
            <a:spLocks noGrp="1"/>
          </p:cNvSpPr>
          <p:nvPr>
            <p:ph type="ftr" sz="quarter" idx="11"/>
          </p:nvPr>
        </p:nvSpPr>
        <p:spPr>
          <a:xfrm>
            <a:off x="5424487" y="6350000"/>
            <a:ext cx="2286000" cy="365125"/>
          </a:xfrm>
        </p:spPr>
        <p:txBody>
          <a:bodyPr/>
          <a:lstStyle>
            <a:lvl1pPr>
              <a:defRPr>
                <a:solidFill>
                  <a:schemeClr val="tx2"/>
                </a:solidFill>
              </a:defRPr>
            </a:lvl1pPr>
          </a:lstStyle>
          <a:p>
            <a:r>
              <a:rPr lang="en-US" dirty="0"/>
              <a:t>Pitch deck title</a:t>
            </a:r>
          </a:p>
        </p:txBody>
      </p:sp>
      <p:sp>
        <p:nvSpPr>
          <p:cNvPr id="42" name="Slide Number Placeholder 5">
            <a:extLst>
              <a:ext uri="{FF2B5EF4-FFF2-40B4-BE49-F238E27FC236}">
                <a16:creationId xmlns:a16="http://schemas.microsoft.com/office/drawing/2014/main" id="{AF0A068C-26D9-4FC8-AD91-8B62AA304C4A}"/>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58987672"/>
      </p:ext>
    </p:extLst>
  </p:cSld>
  <p:clrMapOvr>
    <a:masterClrMapping/>
  </p:clrMapOvr>
  <p:extLst>
    <p:ext uri="{DCECCB84-F9BA-43D5-87BE-67443E8EF086}">
      <p15:sldGuideLst xmlns:p15="http://schemas.microsoft.com/office/powerpoint/2012/main">
        <p15:guide id="1" orient="horz" pos="230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021080" y="1825625"/>
            <a:ext cx="10515600" cy="435133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a:extLst>
              <a:ext uri="{FF2B5EF4-FFF2-40B4-BE49-F238E27FC236}">
                <a16:creationId xmlns:a16="http://schemas.microsoft.com/office/drawing/2014/main" id="{0C761AA1-7048-41AE-AA8B-1FD077C849B2}"/>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2" name="Footer Placeholder 4">
            <a:extLst>
              <a:ext uri="{FF2B5EF4-FFF2-40B4-BE49-F238E27FC236}">
                <a16:creationId xmlns:a16="http://schemas.microsoft.com/office/drawing/2014/main" id="{36439D65-6A92-4B4C-8307-6CB811F976A3}"/>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3" name="Slide Number Placeholder 5">
            <a:extLst>
              <a:ext uri="{FF2B5EF4-FFF2-40B4-BE49-F238E27FC236}">
                <a16:creationId xmlns:a16="http://schemas.microsoft.com/office/drawing/2014/main" id="{2AB85375-9E39-4BEF-908C-531D02526826}"/>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55696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 4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6" name="Graphic 5">
            <a:extLst>
              <a:ext uri="{FF2B5EF4-FFF2-40B4-BE49-F238E27FC236}">
                <a16:creationId xmlns:a16="http://schemas.microsoft.com/office/drawing/2014/main" id="{B2402DAC-DB2C-47BE-AE78-07846291BB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32" name="Date Placeholder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33" name="Footer Placeholder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46" name="Slide Number Placeholder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666685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 8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5156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75104"/>
            <a:ext cx="2057400" cy="13716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82999" y="1975104"/>
            <a:ext cx="2057400" cy="13716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60883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60883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451598" y="1975104"/>
            <a:ext cx="2057400" cy="13716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379464"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379464"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220198" y="1975104"/>
            <a:ext cx="2057400" cy="13716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914095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914095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4" name="Picture Placeholder 8">
            <a:extLst>
              <a:ext uri="{FF2B5EF4-FFF2-40B4-BE49-F238E27FC236}">
                <a16:creationId xmlns:a16="http://schemas.microsoft.com/office/drawing/2014/main" id="{7B2E434D-5BFF-4F4E-89CC-2A0B72618AF8}"/>
              </a:ext>
            </a:extLst>
          </p:cNvPr>
          <p:cNvSpPr>
            <a:spLocks noGrp="1"/>
          </p:cNvSpPr>
          <p:nvPr>
            <p:ph type="pic" sz="quarter" idx="25"/>
          </p:nvPr>
        </p:nvSpPr>
        <p:spPr>
          <a:xfrm>
            <a:off x="914400" y="4160520"/>
            <a:ext cx="2057400" cy="1371600"/>
          </a:xfrm>
          <a:solidFill>
            <a:schemeClr val="tx2">
              <a:lumMod val="90000"/>
            </a:schemeClr>
          </a:solidFill>
        </p:spPr>
        <p:txBody>
          <a:bodyPr/>
          <a:lstStyle/>
          <a:p>
            <a:r>
              <a:rPr lang="en-US"/>
              <a:t>Click icon to add picture</a:t>
            </a:r>
            <a:endParaRPr lang="en-US" dirty="0"/>
          </a:p>
        </p:txBody>
      </p:sp>
      <p:sp>
        <p:nvSpPr>
          <p:cNvPr id="35" name="Text Placeholder 10">
            <a:extLst>
              <a:ext uri="{FF2B5EF4-FFF2-40B4-BE49-F238E27FC236}">
                <a16:creationId xmlns:a16="http://schemas.microsoft.com/office/drawing/2014/main" id="{54BF5D0F-83F6-4B5E-82FB-FB9D4A47682D}"/>
              </a:ext>
            </a:extLst>
          </p:cNvPr>
          <p:cNvSpPr>
            <a:spLocks noGrp="1"/>
          </p:cNvSpPr>
          <p:nvPr>
            <p:ph type="body" sz="quarter" idx="26" hasCustomPrompt="1"/>
          </p:nvPr>
        </p:nvSpPr>
        <p:spPr>
          <a:xfrm>
            <a:off x="838200"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6" name="Text Placeholder 10">
            <a:extLst>
              <a:ext uri="{FF2B5EF4-FFF2-40B4-BE49-F238E27FC236}">
                <a16:creationId xmlns:a16="http://schemas.microsoft.com/office/drawing/2014/main" id="{2989D348-84C3-4684-A67D-DBE303776B2B}"/>
              </a:ext>
            </a:extLst>
          </p:cNvPr>
          <p:cNvSpPr>
            <a:spLocks noGrp="1"/>
          </p:cNvSpPr>
          <p:nvPr>
            <p:ph type="body" sz="quarter" idx="27" hasCustomPrompt="1"/>
          </p:nvPr>
        </p:nvSpPr>
        <p:spPr>
          <a:xfrm>
            <a:off x="838200"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7" name="Picture Placeholder 8">
            <a:extLst>
              <a:ext uri="{FF2B5EF4-FFF2-40B4-BE49-F238E27FC236}">
                <a16:creationId xmlns:a16="http://schemas.microsoft.com/office/drawing/2014/main" id="{68CB93A9-E63E-4946-8E32-FF80E0995A40}"/>
              </a:ext>
            </a:extLst>
          </p:cNvPr>
          <p:cNvSpPr>
            <a:spLocks noGrp="1"/>
          </p:cNvSpPr>
          <p:nvPr>
            <p:ph type="pic" sz="quarter" idx="28"/>
          </p:nvPr>
        </p:nvSpPr>
        <p:spPr>
          <a:xfrm>
            <a:off x="3685032" y="4160520"/>
            <a:ext cx="2057400" cy="1371600"/>
          </a:xfrm>
          <a:solidFill>
            <a:schemeClr val="tx2">
              <a:lumMod val="90000"/>
            </a:schemeClr>
          </a:solidFill>
        </p:spPr>
        <p:txBody>
          <a:bodyPr/>
          <a:lstStyle/>
          <a:p>
            <a:r>
              <a:rPr lang="en-US"/>
              <a:t>Click icon to add picture</a:t>
            </a:r>
            <a:endParaRPr lang="en-US" dirty="0"/>
          </a:p>
        </p:txBody>
      </p:sp>
      <p:sp>
        <p:nvSpPr>
          <p:cNvPr id="38" name="Text Placeholder 10">
            <a:extLst>
              <a:ext uri="{FF2B5EF4-FFF2-40B4-BE49-F238E27FC236}">
                <a16:creationId xmlns:a16="http://schemas.microsoft.com/office/drawing/2014/main" id="{DF7A9899-0EF5-4E5E-B7B1-37D8FFD99BD1}"/>
              </a:ext>
            </a:extLst>
          </p:cNvPr>
          <p:cNvSpPr>
            <a:spLocks noGrp="1"/>
          </p:cNvSpPr>
          <p:nvPr>
            <p:ph type="body" sz="quarter" idx="29" hasCustomPrompt="1"/>
          </p:nvPr>
        </p:nvSpPr>
        <p:spPr>
          <a:xfrm>
            <a:off x="360883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9" name="Text Placeholder 10">
            <a:extLst>
              <a:ext uri="{FF2B5EF4-FFF2-40B4-BE49-F238E27FC236}">
                <a16:creationId xmlns:a16="http://schemas.microsoft.com/office/drawing/2014/main" id="{B11F2CCF-80D1-467A-86AC-3F5D8DD5E862}"/>
              </a:ext>
            </a:extLst>
          </p:cNvPr>
          <p:cNvSpPr>
            <a:spLocks noGrp="1"/>
          </p:cNvSpPr>
          <p:nvPr>
            <p:ph type="body" sz="quarter" idx="30" hasCustomPrompt="1"/>
          </p:nvPr>
        </p:nvSpPr>
        <p:spPr>
          <a:xfrm>
            <a:off x="360883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3" name="Picture Placeholder 8">
            <a:extLst>
              <a:ext uri="{FF2B5EF4-FFF2-40B4-BE49-F238E27FC236}">
                <a16:creationId xmlns:a16="http://schemas.microsoft.com/office/drawing/2014/main" id="{8F17B7F6-C6DF-45C7-BDE5-81003F62B356}"/>
              </a:ext>
            </a:extLst>
          </p:cNvPr>
          <p:cNvSpPr>
            <a:spLocks noGrp="1"/>
          </p:cNvSpPr>
          <p:nvPr>
            <p:ph type="pic" sz="quarter" idx="34"/>
          </p:nvPr>
        </p:nvSpPr>
        <p:spPr>
          <a:xfrm>
            <a:off x="6455664" y="4160520"/>
            <a:ext cx="2057400" cy="1371600"/>
          </a:xfrm>
          <a:solidFill>
            <a:schemeClr val="tx2">
              <a:lumMod val="90000"/>
            </a:schemeClr>
          </a:solidFill>
        </p:spPr>
        <p:txBody>
          <a:bodyPr/>
          <a:lstStyle/>
          <a:p>
            <a:r>
              <a:rPr lang="en-US"/>
              <a:t>Click icon to add picture</a:t>
            </a:r>
            <a:endParaRPr lang="en-US" dirty="0"/>
          </a:p>
        </p:txBody>
      </p:sp>
      <p:sp>
        <p:nvSpPr>
          <p:cNvPr id="44" name="Text Placeholder 10">
            <a:extLst>
              <a:ext uri="{FF2B5EF4-FFF2-40B4-BE49-F238E27FC236}">
                <a16:creationId xmlns:a16="http://schemas.microsoft.com/office/drawing/2014/main" id="{00DDE45F-F583-4DF4-9452-E816A0914097}"/>
              </a:ext>
            </a:extLst>
          </p:cNvPr>
          <p:cNvSpPr>
            <a:spLocks noGrp="1"/>
          </p:cNvSpPr>
          <p:nvPr>
            <p:ph type="body" sz="quarter" idx="35" hasCustomPrompt="1"/>
          </p:nvPr>
        </p:nvSpPr>
        <p:spPr>
          <a:xfrm>
            <a:off x="6379464"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5" name="Text Placeholder 10">
            <a:extLst>
              <a:ext uri="{FF2B5EF4-FFF2-40B4-BE49-F238E27FC236}">
                <a16:creationId xmlns:a16="http://schemas.microsoft.com/office/drawing/2014/main" id="{6780E523-546C-4CCA-A992-E1551F2878E2}"/>
              </a:ext>
            </a:extLst>
          </p:cNvPr>
          <p:cNvSpPr>
            <a:spLocks noGrp="1"/>
          </p:cNvSpPr>
          <p:nvPr>
            <p:ph type="body" sz="quarter" idx="36" hasCustomPrompt="1"/>
          </p:nvPr>
        </p:nvSpPr>
        <p:spPr>
          <a:xfrm>
            <a:off x="6379464"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0" name="Picture Placeholder 8">
            <a:extLst>
              <a:ext uri="{FF2B5EF4-FFF2-40B4-BE49-F238E27FC236}">
                <a16:creationId xmlns:a16="http://schemas.microsoft.com/office/drawing/2014/main" id="{2C506CA8-234D-479D-BB85-9F0FD9EDA6E6}"/>
              </a:ext>
            </a:extLst>
          </p:cNvPr>
          <p:cNvSpPr>
            <a:spLocks noGrp="1"/>
          </p:cNvSpPr>
          <p:nvPr>
            <p:ph type="pic" sz="quarter" idx="31"/>
          </p:nvPr>
        </p:nvSpPr>
        <p:spPr>
          <a:xfrm>
            <a:off x="9217152" y="4160520"/>
            <a:ext cx="2057400" cy="1371600"/>
          </a:xfrm>
          <a:solidFill>
            <a:schemeClr val="tx2">
              <a:lumMod val="90000"/>
            </a:schemeClr>
          </a:solidFill>
        </p:spPr>
        <p:txBody>
          <a:bodyPr/>
          <a:lstStyle/>
          <a:p>
            <a:r>
              <a:rPr lang="en-US"/>
              <a:t>Click icon to add picture</a:t>
            </a:r>
            <a:endParaRPr lang="en-US" dirty="0"/>
          </a:p>
        </p:txBody>
      </p:sp>
      <p:sp>
        <p:nvSpPr>
          <p:cNvPr id="41" name="Text Placeholder 10">
            <a:extLst>
              <a:ext uri="{FF2B5EF4-FFF2-40B4-BE49-F238E27FC236}">
                <a16:creationId xmlns:a16="http://schemas.microsoft.com/office/drawing/2014/main" id="{55F6DA8A-3D9F-41E6-8A23-7DD2FB5AB6AA}"/>
              </a:ext>
            </a:extLst>
          </p:cNvPr>
          <p:cNvSpPr>
            <a:spLocks noGrp="1"/>
          </p:cNvSpPr>
          <p:nvPr>
            <p:ph type="body" sz="quarter" idx="32" hasCustomPrompt="1"/>
          </p:nvPr>
        </p:nvSpPr>
        <p:spPr>
          <a:xfrm>
            <a:off x="914095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2" name="Text Placeholder 10">
            <a:extLst>
              <a:ext uri="{FF2B5EF4-FFF2-40B4-BE49-F238E27FC236}">
                <a16:creationId xmlns:a16="http://schemas.microsoft.com/office/drawing/2014/main" id="{CF522D8A-203A-454E-80C2-641E38298F4E}"/>
              </a:ext>
            </a:extLst>
          </p:cNvPr>
          <p:cNvSpPr>
            <a:spLocks noGrp="1"/>
          </p:cNvSpPr>
          <p:nvPr>
            <p:ph type="body" sz="quarter" idx="33" hasCustomPrompt="1"/>
          </p:nvPr>
        </p:nvSpPr>
        <p:spPr>
          <a:xfrm>
            <a:off x="914095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49" name="Graphic 48">
            <a:extLst>
              <a:ext uri="{FF2B5EF4-FFF2-40B4-BE49-F238E27FC236}">
                <a16:creationId xmlns:a16="http://schemas.microsoft.com/office/drawing/2014/main" id="{56630BF6-F55A-46EA-AB98-D26668FA2C0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50" name="Date Placeholder 3">
            <a:extLst>
              <a:ext uri="{FF2B5EF4-FFF2-40B4-BE49-F238E27FC236}">
                <a16:creationId xmlns:a16="http://schemas.microsoft.com/office/drawing/2014/main" id="{4E530EA6-2F2B-481A-AA24-DCD67A71F184}"/>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51" name="Footer Placeholder 4">
            <a:extLst>
              <a:ext uri="{FF2B5EF4-FFF2-40B4-BE49-F238E27FC236}">
                <a16:creationId xmlns:a16="http://schemas.microsoft.com/office/drawing/2014/main" id="{54A9E911-EA72-48DC-8A5D-F25D6E0BB2D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52" name="Slide Number Placeholder 5">
            <a:extLst>
              <a:ext uri="{FF2B5EF4-FFF2-40B4-BE49-F238E27FC236}">
                <a16:creationId xmlns:a16="http://schemas.microsoft.com/office/drawing/2014/main" id="{108A73E5-84FC-4283-9424-C4615384868D}"/>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308656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058400" cy="694171"/>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A46611B7-8FF7-4773-9FAF-EF9DE18D43A7}"/>
              </a:ext>
              <a:ext uri="{C183D7F6-B498-43B3-948B-1728B52AA6E4}">
                <adec:decorative xmlns:adec="http://schemas.microsoft.com/office/drawing/2017/decorative"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white striped pattern&#10;&#10;Description automatically generated with low confidence">
              <a:extLst>
                <a:ext uri="{FF2B5EF4-FFF2-40B4-BE49-F238E27FC236}">
                  <a16:creationId xmlns:a16="http://schemas.microsoft.com/office/drawing/2014/main"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Graphic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10716768" y="5418805"/>
              <a:ext cx="1828800" cy="914400"/>
            </a:xfrm>
            <a:prstGeom prst="rect">
              <a:avLst/>
            </a:prstGeom>
          </p:spPr>
        </p:pic>
      </p:grpSp>
      <p:sp>
        <p:nvSpPr>
          <p:cNvPr id="7" name="Text Placeholder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2678424" y="2107851"/>
            <a:ext cx="1530196" cy="394033"/>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1" name="Text Placeholder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2052902" y="2559632"/>
            <a:ext cx="2070325" cy="380859"/>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5" name="Text Placeholder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878637" y="2848394"/>
            <a:ext cx="2074739" cy="509921"/>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8" name="Text Placeholder 6">
            <a:extLst>
              <a:ext uri="{FF2B5EF4-FFF2-40B4-BE49-F238E27FC236}">
                <a16:creationId xmlns:a16="http://schemas.microsoft.com/office/drawing/2014/main" id="{840BBF63-9D11-498F-81A3-8650AC60CCE4}"/>
              </a:ext>
            </a:extLst>
          </p:cNvPr>
          <p:cNvSpPr>
            <a:spLocks noGrp="1"/>
          </p:cNvSpPr>
          <p:nvPr userDrawn="1">
            <p:ph type="body" sz="quarter" idx="15" hasCustomPrompt="1"/>
          </p:nvPr>
        </p:nvSpPr>
        <p:spPr>
          <a:xfrm>
            <a:off x="7060242" y="1685195"/>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2" name="Text Placeholder 6">
            <a:extLst>
              <a:ext uri="{FF2B5EF4-FFF2-40B4-BE49-F238E27FC236}">
                <a16:creationId xmlns:a16="http://schemas.microsoft.com/office/drawing/2014/main" id="{B703A9B9-CCD2-442E-AB03-2C9C2EC835DD}"/>
              </a:ext>
            </a:extLst>
          </p:cNvPr>
          <p:cNvSpPr>
            <a:spLocks noGrp="1"/>
          </p:cNvSpPr>
          <p:nvPr userDrawn="1">
            <p:ph type="body" sz="quarter" idx="19" hasCustomPrompt="1"/>
          </p:nvPr>
        </p:nvSpPr>
        <p:spPr>
          <a:xfrm>
            <a:off x="7667063" y="2203470"/>
            <a:ext cx="1680922"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6" name="Text Placeholder 6">
            <a:extLst>
              <a:ext uri="{FF2B5EF4-FFF2-40B4-BE49-F238E27FC236}">
                <a16:creationId xmlns:a16="http://schemas.microsoft.com/office/drawing/2014/main" id="{5C74E55E-E6AF-40E6-8BA7-BE2A9DC39698}"/>
              </a:ext>
            </a:extLst>
          </p:cNvPr>
          <p:cNvSpPr>
            <a:spLocks noGrp="1"/>
          </p:cNvSpPr>
          <p:nvPr userDrawn="1">
            <p:ph type="body" sz="quarter" idx="23" hasCustomPrompt="1"/>
          </p:nvPr>
        </p:nvSpPr>
        <p:spPr>
          <a:xfrm>
            <a:off x="7662713" y="2512081"/>
            <a:ext cx="1957767" cy="569574"/>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9" name="Text Placeholder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996818" y="4181199"/>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3" name="Text Placeholder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810730" y="4727342"/>
            <a:ext cx="1857095" cy="377825"/>
          </a:xfrm>
        </p:spPr>
        <p:txBody>
          <a:bodyPr>
            <a:no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7" name="Text Placeholder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308100" y="5052157"/>
            <a:ext cx="2350537" cy="875894"/>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 name="Content Placeholder 4">
            <a:extLst>
              <a:ext uri="{FF2B5EF4-FFF2-40B4-BE49-F238E27FC236}">
                <a16:creationId xmlns:a16="http://schemas.microsoft.com/office/drawing/2014/main" id="{D31546F0-9E2B-4020-9199-B800E39E3335}"/>
              </a:ext>
              <a:ext uri="{C183D7F6-B498-43B3-948B-1728B52AA6E4}">
                <adec:decorative xmlns:adec="http://schemas.microsoft.com/office/drawing/2017/decorative" val="0"/>
              </a:ext>
            </a:extLst>
          </p:cNvPr>
          <p:cNvSpPr>
            <a:spLocks noGrp="1"/>
          </p:cNvSpPr>
          <p:nvPr>
            <p:ph sz="quarter" idx="13"/>
          </p:nvPr>
        </p:nvSpPr>
        <p:spPr>
          <a:xfrm>
            <a:off x="3883025"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Text Placeholder 6">
            <a:extLst>
              <a:ext uri="{FF2B5EF4-FFF2-40B4-BE49-F238E27FC236}">
                <a16:creationId xmlns:a16="http://schemas.microsoft.com/office/drawing/2014/main" id="{2CC7AB2F-529F-426C-8BD7-C55E70689042}"/>
              </a:ext>
            </a:extLst>
          </p:cNvPr>
          <p:cNvSpPr>
            <a:spLocks noGrp="1"/>
          </p:cNvSpPr>
          <p:nvPr userDrawn="1">
            <p:ph type="body" sz="quarter" idx="17" hasCustomPrompt="1"/>
          </p:nvPr>
        </p:nvSpPr>
        <p:spPr>
          <a:xfrm>
            <a:off x="8493650" y="5089231"/>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4" name="Text Placeholder 6">
            <a:extLst>
              <a:ext uri="{FF2B5EF4-FFF2-40B4-BE49-F238E27FC236}">
                <a16:creationId xmlns:a16="http://schemas.microsoft.com/office/drawing/2014/main" id="{71B7B5C4-9DE3-46CC-8D42-B3C05CF4BC84}"/>
              </a:ext>
            </a:extLst>
          </p:cNvPr>
          <p:cNvSpPr>
            <a:spLocks noGrp="1"/>
          </p:cNvSpPr>
          <p:nvPr userDrawn="1">
            <p:ph type="body" sz="quarter" idx="21" hasCustomPrompt="1"/>
          </p:nvPr>
        </p:nvSpPr>
        <p:spPr>
          <a:xfrm>
            <a:off x="8544683" y="5490771"/>
            <a:ext cx="1513717"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8" name="Text Placeholder 6">
            <a:extLst>
              <a:ext uri="{FF2B5EF4-FFF2-40B4-BE49-F238E27FC236}">
                <a16:creationId xmlns:a16="http://schemas.microsoft.com/office/drawing/2014/main" id="{51C7E93C-9056-489A-A267-8125BA91C432}"/>
              </a:ext>
            </a:extLst>
          </p:cNvPr>
          <p:cNvSpPr>
            <a:spLocks noGrp="1"/>
          </p:cNvSpPr>
          <p:nvPr userDrawn="1">
            <p:ph type="body" sz="quarter" idx="25" hasCustomPrompt="1"/>
          </p:nvPr>
        </p:nvSpPr>
        <p:spPr>
          <a:xfrm>
            <a:off x="8541799" y="5792787"/>
            <a:ext cx="1783301" cy="447757"/>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15" name="Date Placeholder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16" name="Footer Placeholder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17" name="Slide Number Placeholder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58478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40080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7760" y="2254670"/>
            <a:ext cx="6400800" cy="4114800"/>
          </a:xfrm>
        </p:spPr>
        <p:txBody>
          <a:bodyPr>
            <a:normAutofit/>
          </a:bodyPr>
          <a:lstStyle>
            <a:lvl1pPr marL="0" indent="0">
              <a:lnSpc>
                <a:spcPts val="2800"/>
              </a:lnSpc>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62506970"/>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01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85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20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Click to edit Master text styles</a:t>
            </a:r>
          </a:p>
        </p:txBody>
      </p:sp>
    </p:spTree>
    <p:extLst>
      <p:ext uri="{BB962C8B-B14F-4D97-AF65-F5344CB8AC3E}">
        <p14:creationId xmlns:p14="http://schemas.microsoft.com/office/powerpoint/2010/main" val="315401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4334" y="807480"/>
            <a:ext cx="7066804" cy="5390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1/16/2024</a:t>
            </a:fld>
            <a:endParaRPr lang="en-US" dirty="0"/>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8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2.png"/><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3.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2"/>
            <a:ext cx="12192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52DBE217-D37F-3B46-A238-743F9246B98D}" type="datetime1">
              <a:rPr lang="en-US" smtClean="0"/>
              <a:t>1/16/2024</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1"/>
            <a:ext cx="12192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pPr/>
              <a:t>1/16/2024</a:t>
            </a:fld>
            <a:endParaRPr lang="en-US"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pPr algn="r"/>
              <a:t>‹#›</a:t>
            </a:fld>
            <a:endParaRPr lang="en-US" dirty="0"/>
          </a:p>
        </p:txBody>
      </p:sp>
      <p:sp>
        <p:nvSpPr>
          <p:cNvPr id="12" name="Footer Placeholder 2"/>
          <p:cNvSpPr txBox="1">
            <a:spLocks/>
          </p:cNvSpPr>
          <p:nvPr userDrawn="1"/>
        </p:nvSpPr>
        <p:spPr>
          <a:xfrm>
            <a:off x="3581401" y="6451940"/>
            <a:ext cx="50413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Prepared by Care Transformation Collaborative of RI</a:t>
            </a:r>
          </a:p>
        </p:txBody>
      </p:sp>
    </p:spTree>
    <p:extLst>
      <p:ext uri="{BB962C8B-B14F-4D97-AF65-F5344CB8AC3E}">
        <p14:creationId xmlns:p14="http://schemas.microsoft.com/office/powerpoint/2010/main" val="220901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Lst>
  <p:hf hdr="0" ftr="0" dt="0"/>
  <p:txStyles>
    <p:title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a:xfrm>
            <a:off x="11417629" y="6326395"/>
            <a:ext cx="497361" cy="365125"/>
          </a:xfrm>
          <a:prstGeom prst="rect">
            <a:avLst/>
          </a:prstGeom>
        </p:spPr>
        <p:txBody>
          <a:bodyPr vert="horz" lIns="0" tIns="0" rIns="0" bIns="0" rtlCol="0" anchor="ctr" anchorCtr="1"/>
          <a:lstStyle>
            <a:lvl1pPr algn="ctr">
              <a:defRPr sz="1000" b="0" i="0">
                <a:solidFill>
                  <a:schemeClr val="tx1">
                    <a:tint val="75000"/>
                  </a:schemeClr>
                </a:solidFill>
                <a:latin typeface="Raleway Light"/>
                <a:cs typeface="Raleway Light"/>
              </a:defRPr>
            </a:lvl1pPr>
          </a:lstStyle>
          <a:p>
            <a:fld id="{3FD7FF0C-C176-5C40-8DC6-8EC25D037032}" type="slidenum">
              <a:rPr lang="en-US" smtClean="0"/>
              <a:pPr/>
              <a:t>‹#›</a:t>
            </a:fld>
            <a:endParaRPr lang="en-US" dirty="0"/>
          </a:p>
        </p:txBody>
      </p:sp>
      <p:cxnSp>
        <p:nvCxnSpPr>
          <p:cNvPr id="8" name="Straight Connector 7"/>
          <p:cNvCxnSpPr/>
          <p:nvPr userDrawn="1"/>
        </p:nvCxnSpPr>
        <p:spPr>
          <a:xfrm flipV="1">
            <a:off x="11065064" y="6150174"/>
            <a:ext cx="0" cy="707827"/>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6154746"/>
            <a:ext cx="121920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0" name="Footer Placeholder 2"/>
          <p:cNvSpPr txBox="1">
            <a:spLocks/>
          </p:cNvSpPr>
          <p:nvPr userDrawn="1"/>
        </p:nvSpPr>
        <p:spPr>
          <a:xfrm>
            <a:off x="385413" y="6326395"/>
            <a:ext cx="4282976" cy="379661"/>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kern="1200" dirty="0">
                <a:solidFill>
                  <a:schemeClr val="bg1">
                    <a:lumMod val="50000"/>
                  </a:schemeClr>
                </a:solidFill>
                <a:latin typeface="+mn-lt"/>
                <a:ea typeface="+mn-ea"/>
                <a:cs typeface="+mn-cs"/>
              </a:rPr>
              <a:t>xG Health Solutions, Inc. Confidential and Proprietary Information</a:t>
            </a:r>
          </a:p>
        </p:txBody>
      </p:sp>
      <p:pic>
        <p:nvPicPr>
          <p:cNvPr id="9" name="Pictur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072512" y="6154746"/>
            <a:ext cx="1992552" cy="703254"/>
          </a:xfrm>
          <a:prstGeom prst="rect">
            <a:avLst/>
          </a:prstGeom>
        </p:spPr>
      </p:pic>
    </p:spTree>
    <p:extLst>
      <p:ext uri="{BB962C8B-B14F-4D97-AF65-F5344CB8AC3E}">
        <p14:creationId xmlns:p14="http://schemas.microsoft.com/office/powerpoint/2010/main" val="65030969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hf sldNum="0" hdr="0" dt="0"/>
  <p:txStyles>
    <p:titleStyle>
      <a:lvl1pPr algn="r" defTabSz="457200" rtl="0" eaLnBrk="1" latinLnBrk="0" hangingPunct="1">
        <a:spcBef>
          <a:spcPct val="0"/>
        </a:spcBef>
        <a:buNone/>
        <a:defRPr sz="2400" b="0" i="0" kern="1200">
          <a:solidFill>
            <a:srgbClr val="A6A6A6"/>
          </a:solidFill>
          <a:latin typeface="+mn-lt"/>
          <a:ea typeface="+mj-ea"/>
          <a:cs typeface="Raleway Light"/>
        </a:defRPr>
      </a:lvl1pPr>
    </p:titleStyle>
    <p:bodyStyle>
      <a:lvl1pPr marL="0" indent="0" algn="l" defTabSz="457200" rtl="0" eaLnBrk="1" latinLnBrk="0" hangingPunct="1">
        <a:spcBef>
          <a:spcPct val="20000"/>
        </a:spcBef>
        <a:buFont typeface="Arial"/>
        <a:buNone/>
        <a:defRPr sz="2000" kern="1200">
          <a:solidFill>
            <a:schemeClr val="bg1">
              <a:lumMod val="65000"/>
            </a:schemeClr>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2"/>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2069769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p15:clr>
            <a:srgbClr val="5ACBF0"/>
          </p15:clr>
        </p15:guide>
        <p15:guide id="2" pos="1920">
          <p15:clr>
            <a:srgbClr val="F26B43"/>
          </p15:clr>
        </p15:guide>
        <p15:guide id="3" pos="5760">
          <p15:clr>
            <a:srgbClr val="F26B43"/>
          </p15:clr>
        </p15:guide>
        <p15:guide id="4" orient="horz" pos="2160">
          <p15:clr>
            <a:srgbClr val="F26B43"/>
          </p15:clr>
        </p15:guide>
        <p15:guide id="5" pos="1272">
          <p15:clr>
            <a:srgbClr val="9FCC3B"/>
          </p15:clr>
        </p15:guide>
        <p15:guide id="6" pos="2544">
          <p15:clr>
            <a:srgbClr val="9FCC3B"/>
          </p15:clr>
        </p15:guide>
        <p15:guide id="7" pos="5112">
          <p15:clr>
            <a:srgbClr val="9FCC3B"/>
          </p15:clr>
        </p15:guide>
        <p15:guide id="8" pos="6408">
          <p15:clr>
            <a:srgbClr val="9FCC3B"/>
          </p15:clr>
        </p15:guide>
        <p15:guide id="9" pos="3940">
          <p15:clr>
            <a:srgbClr val="F26B43"/>
          </p15:clr>
        </p15:guide>
        <p15:guide id="10" pos="7104">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app.e.gallup.com/e/es?s=831949997&amp;e=3050670&amp;elqTrackId=efd74c1a1b7a40299e524d6e5aa03bea&amp;elq=c381a0c35c204e99bd939a85944bb346&amp;elqaid=13197&amp;elqat=1"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s://news.gallup.com/poll/547505/nurses-first-doctors-distant-second-healthcare-provider-ratings.aspx?utm_source=news&amp;utm_medium=email&amp;utm_campaign=front_page_email_1_january_01022024&amp;utm_term=newsletter&amp;utm_content=read_article_textlink_1"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33.xml"/><Relationship Id="rId5" Type="http://schemas.openxmlformats.org/officeDocument/2006/relationships/image" Target="../media/image43.jpg"/><Relationship Id="rId4" Type="http://schemas.openxmlformats.org/officeDocument/2006/relationships/image" Target="../media/image4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F9D0-177F-F74F-A413-EB4552D23CAA}"/>
              </a:ext>
            </a:extLst>
          </p:cNvPr>
          <p:cNvSpPr>
            <a:spLocks noGrp="1"/>
          </p:cNvSpPr>
          <p:nvPr>
            <p:ph type="ctrTitle"/>
          </p:nvPr>
        </p:nvSpPr>
        <p:spPr>
          <a:xfrm>
            <a:off x="601579" y="2288476"/>
            <a:ext cx="10988843" cy="2042694"/>
          </a:xfrm>
          <a:noFill/>
        </p:spPr>
        <p:txBody>
          <a:bodyPr>
            <a:noAutofit/>
          </a:bodyPr>
          <a:lstStyle/>
          <a:p>
            <a:pPr algn="l">
              <a:lnSpc>
                <a:spcPct val="100000"/>
              </a:lnSpc>
            </a:pPr>
            <a:r>
              <a:rPr lang="en-US" sz="3601" dirty="0">
                <a:latin typeface="Arial" panose="020B0604020202020204" pitchFamily="34" charset="0"/>
                <a:cs typeface="Arial" panose="020B0604020202020204" pitchFamily="34" charset="0"/>
              </a:rPr>
              <a:t>NCM/</a:t>
            </a:r>
            <a:r>
              <a:rPr lang="en-US" sz="3601" dirty="0" err="1">
                <a:latin typeface="Arial" panose="020B0604020202020204" pitchFamily="34" charset="0"/>
                <a:cs typeface="Arial" panose="020B0604020202020204" pitchFamily="34" charset="0"/>
              </a:rPr>
              <a:t>GLearn</a:t>
            </a:r>
            <a:r>
              <a:rPr lang="en-US" sz="3601" dirty="0">
                <a:latin typeface="Arial" panose="020B0604020202020204" pitchFamily="34" charset="0"/>
                <a:cs typeface="Arial" panose="020B0604020202020204" pitchFamily="34" charset="0"/>
              </a:rPr>
              <a:t> Capstone Presentations</a:t>
            </a:r>
          </a:p>
        </p:txBody>
      </p:sp>
      <p:sp>
        <p:nvSpPr>
          <p:cNvPr id="3" name="Subtitle 2">
            <a:extLst>
              <a:ext uri="{FF2B5EF4-FFF2-40B4-BE49-F238E27FC236}">
                <a16:creationId xmlns:a16="http://schemas.microsoft.com/office/drawing/2014/main" id="{79D9FD27-3215-7646-8BC6-07EB71AFD9E5}"/>
              </a:ext>
            </a:extLst>
          </p:cNvPr>
          <p:cNvSpPr>
            <a:spLocks noGrp="1"/>
          </p:cNvSpPr>
          <p:nvPr>
            <p:ph type="subTitle" idx="1"/>
          </p:nvPr>
        </p:nvSpPr>
        <p:spPr>
          <a:xfrm>
            <a:off x="601578" y="4569524"/>
            <a:ext cx="10988843" cy="1010654"/>
          </a:xfrm>
        </p:spPr>
        <p:txBody>
          <a:bodyPr>
            <a:normAutofit/>
          </a:bodyPr>
          <a:lstStyle/>
          <a:p>
            <a:r>
              <a:rPr lang="en-US" dirty="0"/>
              <a:t>Team Based Care Meeting | January 16, 2024</a:t>
            </a:r>
          </a:p>
        </p:txBody>
      </p:sp>
    </p:spTree>
    <p:extLst>
      <p:ext uri="{BB962C8B-B14F-4D97-AF65-F5344CB8AC3E}">
        <p14:creationId xmlns:p14="http://schemas.microsoft.com/office/powerpoint/2010/main" val="220849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Matters For Consideration             Identify the Following:</a:t>
            </a:r>
          </a:p>
        </p:txBody>
      </p:sp>
      <p:sp>
        <p:nvSpPr>
          <p:cNvPr id="15" name="Right Arrow 14"/>
          <p:cNvSpPr/>
          <p:nvPr/>
        </p:nvSpPr>
        <p:spPr>
          <a:xfrm>
            <a:off x="4872038" y="257199"/>
            <a:ext cx="978408" cy="484632"/>
          </a:xfrm>
          <a:prstGeom prs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Freeform: Shape 2">
            <a:extLst>
              <a:ext uri="{FF2B5EF4-FFF2-40B4-BE49-F238E27FC236}">
                <a16:creationId xmlns:a16="http://schemas.microsoft.com/office/drawing/2014/main" id="{39246BCB-AD8A-89DE-C565-409A7193108F}"/>
              </a:ext>
            </a:extLst>
          </p:cNvPr>
          <p:cNvSpPr/>
          <p:nvPr/>
        </p:nvSpPr>
        <p:spPr>
          <a:xfrm>
            <a:off x="1457325" y="862280"/>
            <a:ext cx="9844087" cy="1495444"/>
          </a:xfrm>
          <a:custGeom>
            <a:avLst/>
            <a:gdLst>
              <a:gd name="connsiteX0" fmla="*/ 0 w 9844087"/>
              <a:gd name="connsiteY0" fmla="*/ 249246 h 1495444"/>
              <a:gd name="connsiteX1" fmla="*/ 249246 w 9844087"/>
              <a:gd name="connsiteY1" fmla="*/ 0 h 1495444"/>
              <a:gd name="connsiteX2" fmla="*/ 9594841 w 9844087"/>
              <a:gd name="connsiteY2" fmla="*/ 0 h 1495444"/>
              <a:gd name="connsiteX3" fmla="*/ 9844087 w 9844087"/>
              <a:gd name="connsiteY3" fmla="*/ 249246 h 1495444"/>
              <a:gd name="connsiteX4" fmla="*/ 9844087 w 9844087"/>
              <a:gd name="connsiteY4" fmla="*/ 1246198 h 1495444"/>
              <a:gd name="connsiteX5" fmla="*/ 9594841 w 9844087"/>
              <a:gd name="connsiteY5" fmla="*/ 1495444 h 1495444"/>
              <a:gd name="connsiteX6" fmla="*/ 249246 w 9844087"/>
              <a:gd name="connsiteY6" fmla="*/ 1495444 h 1495444"/>
              <a:gd name="connsiteX7" fmla="*/ 0 w 9844087"/>
              <a:gd name="connsiteY7" fmla="*/ 1246198 h 1495444"/>
              <a:gd name="connsiteX8" fmla="*/ 0 w 9844087"/>
              <a:gd name="connsiteY8" fmla="*/ 249246 h 149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495444">
                <a:moveTo>
                  <a:pt x="0" y="249246"/>
                </a:moveTo>
                <a:cubicBezTo>
                  <a:pt x="0" y="111591"/>
                  <a:pt x="111591" y="0"/>
                  <a:pt x="249246" y="0"/>
                </a:cubicBezTo>
                <a:lnTo>
                  <a:pt x="9594841" y="0"/>
                </a:lnTo>
                <a:cubicBezTo>
                  <a:pt x="9732496" y="0"/>
                  <a:pt x="9844087" y="111591"/>
                  <a:pt x="9844087" y="249246"/>
                </a:cubicBezTo>
                <a:lnTo>
                  <a:pt x="9844087" y="1246198"/>
                </a:lnTo>
                <a:cubicBezTo>
                  <a:pt x="9844087" y="1383853"/>
                  <a:pt x="9732496" y="1495444"/>
                  <a:pt x="9594841" y="1495444"/>
                </a:cubicBezTo>
                <a:lnTo>
                  <a:pt x="249246" y="1495444"/>
                </a:lnTo>
                <a:cubicBezTo>
                  <a:pt x="111591" y="1495444"/>
                  <a:pt x="0" y="1383853"/>
                  <a:pt x="0" y="1246198"/>
                </a:cubicBezTo>
                <a:lnTo>
                  <a:pt x="0" y="249246"/>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9202" tIns="149202" rIns="149202" bIns="149202"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mn-cs"/>
              </a:rPr>
              <a:t>Barriers to Care:  </a:t>
            </a:r>
            <a:r>
              <a:rPr kumimoji="0" lang="en-US" sz="2000" i="0" u="none" strike="noStrike" kern="1200" cap="none" spc="0" normalizeH="0" baseline="0" noProof="0" dirty="0">
                <a:ln>
                  <a:noFill/>
                </a:ln>
                <a:solidFill>
                  <a:schemeClr val="accent5">
                    <a:lumMod val="75000"/>
                  </a:schemeClr>
                </a:solidFill>
                <a:effectLst/>
                <a:uLnTx/>
                <a:uFillTx/>
                <a:latin typeface="Arial"/>
                <a:ea typeface="+mn-ea"/>
                <a:cs typeface="+mn-cs"/>
              </a:rPr>
              <a:t>homelessness, food insecurity, no established pharmacy as he was moving locations nightly for sleeping</a:t>
            </a:r>
          </a:p>
        </p:txBody>
      </p:sp>
      <p:sp>
        <p:nvSpPr>
          <p:cNvPr id="5" name="Freeform: Shape 4">
            <a:extLst>
              <a:ext uri="{FF2B5EF4-FFF2-40B4-BE49-F238E27FC236}">
                <a16:creationId xmlns:a16="http://schemas.microsoft.com/office/drawing/2014/main" id="{25BC8392-4E5B-E488-BD76-E8783ABC02EF}"/>
              </a:ext>
            </a:extLst>
          </p:cNvPr>
          <p:cNvSpPr/>
          <p:nvPr/>
        </p:nvSpPr>
        <p:spPr>
          <a:xfrm>
            <a:off x="1457325" y="2365679"/>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2000" i="0" u="none" strike="noStrike" kern="1200" cap="none" spc="0" normalizeH="0" baseline="0" noProof="0" dirty="0">
              <a:ln>
                <a:noFill/>
              </a:ln>
              <a:solidFill>
                <a:schemeClr val="tx1"/>
              </a:solidFill>
              <a:effectLst/>
              <a:uLnTx/>
              <a:uFillTx/>
              <a:latin typeface="Arial"/>
              <a:ea typeface="+mn-ea"/>
              <a:cs typeface="+mn-cs"/>
            </a:endParaRPr>
          </a:p>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mn-cs"/>
              </a:rPr>
              <a:t>Gaps in Care:  </a:t>
            </a:r>
            <a:r>
              <a:rPr kumimoji="0" lang="en-US" sz="2000" i="0" u="none" strike="noStrike" kern="1200" cap="none" spc="0" normalizeH="0" baseline="0" noProof="0" dirty="0">
                <a:ln>
                  <a:noFill/>
                </a:ln>
                <a:solidFill>
                  <a:schemeClr val="accent5">
                    <a:lumMod val="75000"/>
                  </a:schemeClr>
                </a:solidFill>
                <a:effectLst/>
                <a:uLnTx/>
                <a:uFillTx/>
                <a:latin typeface="Arial"/>
                <a:ea typeface="+mn-ea"/>
                <a:cs typeface="+mn-cs"/>
              </a:rPr>
              <a:t>no established primary care, no records from his time in North Carolina- had been seen at various urgent cares in the area for med refills from 6/2023-10/2023 </a:t>
            </a:r>
            <a:br>
              <a:rPr kumimoji="0" lang="en-US" sz="2000" i="0" u="none" strike="noStrike" kern="1200" cap="none" spc="0" normalizeH="0" baseline="0" noProof="0" dirty="0">
                <a:ln>
                  <a:noFill/>
                </a:ln>
                <a:solidFill>
                  <a:schemeClr val="accent5">
                    <a:lumMod val="75000"/>
                  </a:schemeClr>
                </a:solidFill>
                <a:effectLst/>
                <a:uLnTx/>
                <a:uFillTx/>
                <a:latin typeface="Arial"/>
                <a:ea typeface="+mn-ea"/>
                <a:cs typeface="+mn-cs"/>
              </a:rPr>
            </a:br>
            <a:endParaRPr kumimoji="0" lang="en-US" sz="2000" i="0" u="none" strike="noStrike" kern="1200" cap="none" spc="0" normalizeH="0" baseline="0" noProof="0" dirty="0">
              <a:ln>
                <a:noFill/>
              </a:ln>
              <a:solidFill>
                <a:schemeClr val="accent5">
                  <a:lumMod val="75000"/>
                </a:schemeClr>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A40302AD-618E-FB25-EADF-A0A21C586BE6}"/>
              </a:ext>
            </a:extLst>
          </p:cNvPr>
          <p:cNvSpPr/>
          <p:nvPr/>
        </p:nvSpPr>
        <p:spPr>
          <a:xfrm>
            <a:off x="1457325" y="3577953"/>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mn-cs"/>
              </a:rPr>
              <a:t>Driver of The Case</a:t>
            </a:r>
            <a:r>
              <a:rPr kumimoji="0" lang="en-US" sz="2000" i="0" u="none" strike="noStrike" kern="1200" cap="none" spc="0" normalizeH="0" baseline="0" noProof="0" dirty="0">
                <a:ln>
                  <a:noFill/>
                </a:ln>
                <a:solidFill>
                  <a:schemeClr val="tx1"/>
                </a:solidFill>
                <a:effectLst/>
                <a:uLnTx/>
                <a:uFillTx/>
                <a:latin typeface="Arial"/>
                <a:ea typeface="+mn-ea"/>
                <a:cs typeface="+mn-cs"/>
              </a:rPr>
              <a:t>: </a:t>
            </a:r>
            <a:r>
              <a:rPr kumimoji="0" lang="en-US" sz="2000" i="0" u="none" strike="noStrike" kern="1200" cap="none" spc="0" normalizeH="0" baseline="0" noProof="0" dirty="0">
                <a:ln>
                  <a:noFill/>
                </a:ln>
                <a:solidFill>
                  <a:schemeClr val="accent5">
                    <a:lumMod val="75000"/>
                  </a:schemeClr>
                </a:solidFill>
                <a:effectLst/>
                <a:uLnTx/>
                <a:uFillTx/>
                <a:latin typeface="Arial"/>
                <a:ea typeface="+mn-ea"/>
                <a:cs typeface="+mn-cs"/>
              </a:rPr>
              <a:t>CKD management, and planning for HD initiation</a:t>
            </a:r>
          </a:p>
        </p:txBody>
      </p:sp>
      <p:sp>
        <p:nvSpPr>
          <p:cNvPr id="7" name="Freeform: Shape 6">
            <a:extLst>
              <a:ext uri="{FF2B5EF4-FFF2-40B4-BE49-F238E27FC236}">
                <a16:creationId xmlns:a16="http://schemas.microsoft.com/office/drawing/2014/main" id="{8C7EDACD-DFE1-5420-6FBA-AB0FD867F0F8}"/>
              </a:ext>
            </a:extLst>
          </p:cNvPr>
          <p:cNvSpPr/>
          <p:nvPr/>
        </p:nvSpPr>
        <p:spPr>
          <a:xfrm>
            <a:off x="1457325" y="4790228"/>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mn-cs"/>
              </a:rPr>
              <a:t>Medical Neighborhood Needs (who would you collaborate with regarding patient care needs): </a:t>
            </a:r>
            <a:r>
              <a:rPr kumimoji="0" lang="en-US" sz="2000" i="0" u="none" strike="noStrike" kern="1200" cap="none" spc="0" normalizeH="0" baseline="0" noProof="0" dirty="0">
                <a:ln>
                  <a:noFill/>
                </a:ln>
                <a:solidFill>
                  <a:schemeClr val="accent5">
                    <a:lumMod val="75000"/>
                  </a:schemeClr>
                </a:solidFill>
                <a:effectLst/>
                <a:uLnTx/>
                <a:uFillTx/>
                <a:latin typeface="Arial"/>
                <a:ea typeface="+mn-ea"/>
                <a:cs typeface="+mn-cs"/>
              </a:rPr>
              <a:t>primary care, pharmacy, vascular surgeon</a:t>
            </a:r>
          </a:p>
        </p:txBody>
      </p:sp>
    </p:spTree>
    <p:extLst>
      <p:ext uri="{BB962C8B-B14F-4D97-AF65-F5344CB8AC3E}">
        <p14:creationId xmlns:p14="http://schemas.microsoft.com/office/powerpoint/2010/main" val="16002518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Plan to Address Identified Concerns:</a:t>
            </a:r>
          </a:p>
        </p:txBody>
      </p:sp>
      <p:sp>
        <p:nvSpPr>
          <p:cNvPr id="6" name="Rounded Rectangle 5"/>
          <p:cNvSpPr/>
          <p:nvPr/>
        </p:nvSpPr>
        <p:spPr>
          <a:xfrm>
            <a:off x="1414462" y="764606"/>
            <a:ext cx="9363076" cy="5328788"/>
          </a:xfrm>
          <a:prstGeom prst="roundRect">
            <a:avLst/>
          </a:prstGeom>
          <a:ln>
            <a:solidFill>
              <a:srgbClr val="0070C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7" name="Rounded Rectangle 4"/>
          <p:cNvSpPr/>
          <p:nvPr/>
        </p:nvSpPr>
        <p:spPr>
          <a:xfrm>
            <a:off x="1710420" y="1024736"/>
            <a:ext cx="8771160" cy="480852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a:ea typeface="+mn-ea"/>
                <a:cs typeface="+mn-cs"/>
              </a:rPr>
              <a:t>How Would You Address Concerns Identified: </a:t>
            </a:r>
          </a:p>
          <a:p>
            <a:pPr marL="800100" marR="0" lvl="1" indent="-342900" algn="l" defTabSz="10668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Call to patient, scheduled hospital follow up, </a:t>
            </a:r>
          </a:p>
          <a:p>
            <a:pPr marL="800100" marR="0" lvl="1" indent="-342900" algn="l" defTabSz="10668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patient seen in office- med rec completed in person, and medications reviewed with patient and spouse</a:t>
            </a:r>
          </a:p>
          <a:p>
            <a:pPr marL="800100" marR="0" lvl="1" indent="-342900" algn="l" defTabSz="10668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Patient provided with additional shelter information, as well as food resource list, list of food pantries in the are</a:t>
            </a:r>
          </a:p>
        </p:txBody>
      </p:sp>
    </p:spTree>
    <p:extLst>
      <p:ext uri="{BB962C8B-B14F-4D97-AF65-F5344CB8AC3E}">
        <p14:creationId xmlns:p14="http://schemas.microsoft.com/office/powerpoint/2010/main" val="31926638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Plan of Care: Patient Education</a:t>
            </a:r>
          </a:p>
        </p:txBody>
      </p:sp>
      <p:sp>
        <p:nvSpPr>
          <p:cNvPr id="5" name="Rectangle 4"/>
          <p:cNvSpPr/>
          <p:nvPr/>
        </p:nvSpPr>
        <p:spPr>
          <a:xfrm>
            <a:off x="1138238" y="814037"/>
            <a:ext cx="9124950" cy="927677"/>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255CB8">
                    <a:lumMod val="60000"/>
                    <a:lumOff val="40000"/>
                  </a:srgbClr>
                </a:solidFill>
                <a:effectLst/>
                <a:uLnTx/>
                <a:uFillTx/>
                <a:latin typeface="Arial"/>
                <a:ea typeface="+mn-ea"/>
                <a:cs typeface="+mn-cs"/>
              </a:rPr>
              <a:t>What are </a:t>
            </a:r>
            <a:r>
              <a:rPr kumimoji="0" lang="en-US" sz="2800" b="1" i="0" u="none" strike="noStrike" kern="1200" cap="none" spc="0" normalizeH="0" baseline="0" noProof="0" dirty="0">
                <a:ln>
                  <a:noFill/>
                </a:ln>
                <a:solidFill>
                  <a:srgbClr val="6CA62C"/>
                </a:solidFill>
                <a:effectLst/>
                <a:uLnTx/>
                <a:uFillTx/>
                <a:latin typeface="Arial"/>
                <a:ea typeface="+mn-ea"/>
                <a:cs typeface="+mn-cs"/>
              </a:rPr>
              <a:t>3</a:t>
            </a:r>
            <a:r>
              <a:rPr kumimoji="0" lang="en-US" sz="2800" b="0" i="0" u="none" strike="noStrike" kern="1200" cap="none" spc="0" normalizeH="0" baseline="0" noProof="0" dirty="0">
                <a:ln>
                  <a:noFill/>
                </a:ln>
                <a:solidFill>
                  <a:srgbClr val="255CB8">
                    <a:lumMod val="60000"/>
                    <a:lumOff val="40000"/>
                  </a:srgbClr>
                </a:solidFill>
                <a:effectLst/>
                <a:uLnTx/>
                <a:uFillTx/>
                <a:latin typeface="Arial"/>
                <a:ea typeface="+mn-ea"/>
                <a:cs typeface="+mn-cs"/>
              </a:rPr>
              <a:t> signs/symptoms patient should report to PCP/CM as soon as possib</a:t>
            </a:r>
            <a:r>
              <a:rPr kumimoji="0" lang="en-US" sz="2400" b="0" i="0" u="none" strike="noStrike" kern="1200" cap="none" spc="0" normalizeH="0" baseline="0" noProof="0" dirty="0">
                <a:ln>
                  <a:noFill/>
                </a:ln>
                <a:solidFill>
                  <a:srgbClr val="255CB8">
                    <a:lumMod val="60000"/>
                    <a:lumOff val="40000"/>
                  </a:srgbClr>
                </a:solidFill>
                <a:effectLst/>
                <a:uLnTx/>
                <a:uFillTx/>
                <a:latin typeface="Arial"/>
                <a:ea typeface="+mn-ea"/>
                <a:cs typeface="+mn-cs"/>
              </a:rPr>
              <a:t>le</a:t>
            </a:r>
            <a:r>
              <a:rPr kumimoji="0" lang="en-US" sz="2400" b="0" i="0" u="none" strike="noStrike" kern="1200" cap="none" spc="0" normalizeH="0" baseline="0" noProof="0" dirty="0">
                <a:ln>
                  <a:noFill/>
                </a:ln>
                <a:solidFill>
                  <a:prstClr val="black"/>
                </a:solidFill>
                <a:effectLst/>
                <a:uLnTx/>
                <a:uFillTx/>
                <a:latin typeface="Arial"/>
                <a:ea typeface="+mn-ea"/>
                <a:cs typeface="+mn-cs"/>
              </a:rPr>
              <a:t>:</a:t>
            </a:r>
          </a:p>
        </p:txBody>
      </p:sp>
      <p:sp>
        <p:nvSpPr>
          <p:cNvPr id="7" name="Freeform: Shape 6">
            <a:extLst>
              <a:ext uri="{FF2B5EF4-FFF2-40B4-BE49-F238E27FC236}">
                <a16:creationId xmlns:a16="http://schemas.microsoft.com/office/drawing/2014/main" id="{B81BC17F-B499-7BD5-DD27-12B60F8A755C}"/>
              </a:ext>
            </a:extLst>
          </p:cNvPr>
          <p:cNvSpPr/>
          <p:nvPr/>
        </p:nvSpPr>
        <p:spPr>
          <a:xfrm>
            <a:off x="1336135" y="192121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Educated on the signs and symptoms of hypertensive emergency, and what would require an ED evaluation</a:t>
            </a:r>
          </a:p>
        </p:txBody>
      </p:sp>
      <p:sp>
        <p:nvSpPr>
          <p:cNvPr id="9" name="Freeform: Shape 8">
            <a:extLst>
              <a:ext uri="{FF2B5EF4-FFF2-40B4-BE49-F238E27FC236}">
                <a16:creationId xmlns:a16="http://schemas.microsoft.com/office/drawing/2014/main" id="{7B2A1883-7F67-B96B-F0A4-9565F1B14317}"/>
              </a:ext>
            </a:extLst>
          </p:cNvPr>
          <p:cNvSpPr/>
          <p:nvPr/>
        </p:nvSpPr>
        <p:spPr>
          <a:xfrm>
            <a:off x="4389992" y="192121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Increased incidence of hypo or hyperglycemia- reviewed the signs and symptoms of both, and reviewed use of a glucometer </a:t>
            </a:r>
          </a:p>
        </p:txBody>
      </p:sp>
      <p:sp>
        <p:nvSpPr>
          <p:cNvPr id="11" name="Freeform: Shape 10">
            <a:extLst>
              <a:ext uri="{FF2B5EF4-FFF2-40B4-BE49-F238E27FC236}">
                <a16:creationId xmlns:a16="http://schemas.microsoft.com/office/drawing/2014/main" id="{DFE4B48B-314B-36CF-2EDF-86D6BD5EEC23}"/>
              </a:ext>
            </a:extLst>
          </p:cNvPr>
          <p:cNvSpPr/>
          <p:nvPr/>
        </p:nvSpPr>
        <p:spPr>
          <a:xfrm>
            <a:off x="7443849" y="195333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Uremic signs and symptoms – handout with visual cues for these symptoms, and instructions on how to report</a:t>
            </a:r>
          </a:p>
        </p:txBody>
      </p:sp>
    </p:spTree>
    <p:extLst>
      <p:ext uri="{BB962C8B-B14F-4D97-AF65-F5344CB8AC3E}">
        <p14:creationId xmlns:p14="http://schemas.microsoft.com/office/powerpoint/2010/main" val="29975272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Immediate Plan of Care:</a:t>
            </a:r>
          </a:p>
        </p:txBody>
      </p:sp>
      <p:sp>
        <p:nvSpPr>
          <p:cNvPr id="6" name="Rounded Rectangle 5"/>
          <p:cNvSpPr/>
          <p:nvPr/>
        </p:nvSpPr>
        <p:spPr>
          <a:xfrm>
            <a:off x="526073" y="802667"/>
            <a:ext cx="10801350" cy="5252665"/>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B4B">
                  <a:hueOff val="0"/>
                  <a:satOff val="0"/>
                  <a:lumOff val="0"/>
                  <a:alphaOff val="0"/>
                </a:srgbClr>
              </a:solidFill>
              <a:effectLst/>
              <a:uLnTx/>
              <a:uFillTx/>
              <a:latin typeface="Arial"/>
              <a:ea typeface="+mn-ea"/>
              <a:cs typeface="+mn-cs"/>
            </a:endParaRPr>
          </a:p>
        </p:txBody>
      </p:sp>
      <p:sp>
        <p:nvSpPr>
          <p:cNvPr id="7" name="Rounded Rectangle 4"/>
          <p:cNvSpPr/>
          <p:nvPr/>
        </p:nvSpPr>
        <p:spPr>
          <a:xfrm>
            <a:off x="864577" y="1059081"/>
            <a:ext cx="10158046" cy="473983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100000"/>
              </a:lnSpc>
              <a:spcBef>
                <a:spcPct val="0"/>
              </a:spcBef>
              <a:spcAft>
                <a:spcPts val="0"/>
              </a:spcAft>
              <a:buClrTx/>
              <a:buSzTx/>
              <a:buFontTx/>
              <a:buNone/>
              <a:tabLst/>
              <a:defRPr/>
            </a:pPr>
            <a:r>
              <a:rPr kumimoji="0" lang="en-US" sz="2100" b="1" i="0" u="none" strike="noStrike" kern="1200" cap="none" spc="0" normalizeH="0" baseline="0" noProof="0" dirty="0">
                <a:ln>
                  <a:noFill/>
                </a:ln>
                <a:solidFill>
                  <a:schemeClr val="tx1"/>
                </a:solidFill>
                <a:effectLst/>
                <a:uLnTx/>
                <a:uFillTx/>
                <a:latin typeface="Arial"/>
                <a:ea typeface="+mn-ea"/>
                <a:cs typeface="+mn-cs"/>
              </a:rPr>
              <a:t>What is your immediate plan for this patient? </a:t>
            </a:r>
          </a:p>
          <a:p>
            <a:pPr marL="800100" marR="0" lvl="1" indent="-342900" algn="l" defTabSz="800100" rtl="0" eaLnBrk="1" fontAlgn="auto" latinLnBrk="0" hangingPunct="1">
              <a:lnSpc>
                <a:spcPct val="100000"/>
              </a:lnSpc>
              <a:spcBef>
                <a:spcPct val="0"/>
              </a:spcBef>
              <a:spcAft>
                <a:spcPts val="0"/>
              </a:spcAft>
              <a:buClrTx/>
              <a:buSzTx/>
              <a:buFont typeface="+mj-lt"/>
              <a:buAutoNum type="arabicPeriod"/>
              <a:tabLst/>
              <a:defRPr/>
            </a:pPr>
            <a:r>
              <a:rPr kumimoji="0" lang="en-US" sz="2100" b="0" i="0" u="none" strike="noStrike" kern="1200" cap="none" spc="0" normalizeH="0" baseline="0" noProof="0" dirty="0">
                <a:ln>
                  <a:noFill/>
                </a:ln>
                <a:solidFill>
                  <a:schemeClr val="accent5">
                    <a:lumMod val="75000"/>
                  </a:schemeClr>
                </a:solidFill>
                <a:effectLst/>
                <a:uLnTx/>
                <a:uFillTx/>
                <a:latin typeface="Arial"/>
                <a:ea typeface="+mn-ea"/>
                <a:cs typeface="+mn-cs"/>
              </a:rPr>
              <a:t>Weekly check in calls, with a plan for in person weight and BP check following medication alterations by provider </a:t>
            </a:r>
          </a:p>
          <a:p>
            <a:pPr marL="800100" marR="0" lvl="1" indent="-342900" algn="l" defTabSz="800100" rtl="0" eaLnBrk="1" fontAlgn="auto" latinLnBrk="0" hangingPunct="1">
              <a:lnSpc>
                <a:spcPct val="100000"/>
              </a:lnSpc>
              <a:spcBef>
                <a:spcPct val="0"/>
              </a:spcBef>
              <a:spcAft>
                <a:spcPts val="0"/>
              </a:spcAft>
              <a:buClrTx/>
              <a:buSzTx/>
              <a:buFont typeface="+mj-lt"/>
              <a:buAutoNum type="arabicPeriod"/>
              <a:tabLst/>
              <a:defRPr/>
            </a:pPr>
            <a:r>
              <a:rPr kumimoji="0" lang="en-US" sz="2100" b="0" i="0" u="none" strike="noStrike" kern="1200" cap="none" spc="0" normalizeH="0" baseline="0" noProof="0" dirty="0">
                <a:ln>
                  <a:noFill/>
                </a:ln>
                <a:solidFill>
                  <a:schemeClr val="accent5">
                    <a:lumMod val="75000"/>
                  </a:schemeClr>
                </a:solidFill>
                <a:effectLst/>
                <a:uLnTx/>
                <a:uFillTx/>
                <a:latin typeface="Arial"/>
                <a:ea typeface="+mn-ea"/>
                <a:cs typeface="+mn-cs"/>
              </a:rPr>
              <a:t>Renal Replacement Therapy Options discussion initiated at second meeting, as well as a review of uremic signs and symptoms to monitor for </a:t>
            </a:r>
          </a:p>
          <a:p>
            <a:pPr marL="800100" marR="0" lvl="1" indent="-342900" algn="l" defTabSz="800100" rtl="0" eaLnBrk="1" fontAlgn="auto" latinLnBrk="0" hangingPunct="1">
              <a:lnSpc>
                <a:spcPct val="100000"/>
              </a:lnSpc>
              <a:spcBef>
                <a:spcPct val="0"/>
              </a:spcBef>
              <a:spcAft>
                <a:spcPts val="0"/>
              </a:spcAft>
              <a:buClrTx/>
              <a:buSzTx/>
              <a:buFont typeface="+mj-lt"/>
              <a:buAutoNum type="arabicPeriod"/>
              <a:tabLst/>
              <a:defRPr/>
            </a:pPr>
            <a:r>
              <a:rPr kumimoji="0" lang="en-US" sz="2100" b="0" i="0" u="none" strike="noStrike" kern="1200" cap="none" spc="0" normalizeH="0" baseline="0" noProof="0" dirty="0">
                <a:ln>
                  <a:noFill/>
                </a:ln>
                <a:solidFill>
                  <a:schemeClr val="accent5">
                    <a:lumMod val="75000"/>
                  </a:schemeClr>
                </a:solidFill>
                <a:effectLst/>
                <a:uLnTx/>
                <a:uFillTx/>
                <a:latin typeface="Arial"/>
                <a:ea typeface="+mn-ea"/>
                <a:cs typeface="+mn-cs"/>
              </a:rPr>
              <a:t>During a weekly check in, patient reported running out of test strips, and that his OTC BG meter was no longer working. Was able to secure a script for tests strips, meter, lancets with the assistance of MD and Pharmacist. (Unable to start using a CGM, as him and his partner shared a cell phone, and she was starting work, which required her to have the phone)</a:t>
            </a:r>
          </a:p>
          <a:p>
            <a:pPr marL="800100" marR="0" lvl="1" indent="-342900" algn="l" defTabSz="800100" rtl="0" eaLnBrk="1" fontAlgn="auto" latinLnBrk="0" hangingPunct="1">
              <a:lnSpc>
                <a:spcPct val="100000"/>
              </a:lnSpc>
              <a:spcBef>
                <a:spcPct val="0"/>
              </a:spcBef>
              <a:spcAft>
                <a:spcPts val="0"/>
              </a:spcAft>
              <a:buClrTx/>
              <a:buSzTx/>
              <a:buFont typeface="+mj-lt"/>
              <a:buAutoNum type="arabicPeriod"/>
              <a:tabLst/>
              <a:defRPr/>
            </a:pPr>
            <a:r>
              <a:rPr kumimoji="0" lang="en-US" sz="2100" b="0" i="0" u="none" strike="noStrike" kern="1200" cap="none" spc="0" normalizeH="0" baseline="0" noProof="0" dirty="0">
                <a:ln>
                  <a:noFill/>
                </a:ln>
                <a:solidFill>
                  <a:schemeClr val="accent5">
                    <a:lumMod val="75000"/>
                  </a:schemeClr>
                </a:solidFill>
                <a:effectLst/>
                <a:uLnTx/>
                <a:uFillTx/>
                <a:latin typeface="Arial"/>
                <a:ea typeface="+mn-ea"/>
                <a:cs typeface="+mn-cs"/>
              </a:rPr>
              <a:t>Less difficulty with obtaining food once his partner was able to start working</a:t>
            </a:r>
          </a:p>
        </p:txBody>
      </p:sp>
    </p:spTree>
    <p:extLst>
      <p:ext uri="{BB962C8B-B14F-4D97-AF65-F5344CB8AC3E}">
        <p14:creationId xmlns:p14="http://schemas.microsoft.com/office/powerpoint/2010/main" val="11792576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Long Term Plan of Care:</a:t>
            </a:r>
          </a:p>
        </p:txBody>
      </p:sp>
      <p:sp>
        <p:nvSpPr>
          <p:cNvPr id="5" name="Rounded Rectangle 4"/>
          <p:cNvSpPr/>
          <p:nvPr/>
        </p:nvSpPr>
        <p:spPr>
          <a:xfrm>
            <a:off x="662894" y="878793"/>
            <a:ext cx="10595655" cy="5100414"/>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4B4B">
                    <a:hueOff val="0"/>
                    <a:satOff val="0"/>
                    <a:lumOff val="0"/>
                    <a:alphaOff val="0"/>
                  </a:srgbClr>
                </a:solidFill>
                <a:effectLst/>
                <a:uLnTx/>
                <a:uFillTx/>
                <a:latin typeface="Arial"/>
                <a:ea typeface="+mn-ea"/>
                <a:cs typeface="+mn-cs"/>
              </a:rPr>
              <a:t>What is your long term plan for this patient? </a:t>
            </a:r>
            <a:endParaRPr kumimoji="0" lang="en-US" sz="1800" b="1" i="0" u="none" strike="noStrike" kern="1200" cap="none" spc="0" normalizeH="0" baseline="0" noProof="0" dirty="0">
              <a:ln>
                <a:noFill/>
              </a:ln>
              <a:solidFill>
                <a:srgbClr val="255CB8">
                  <a:lumMod val="60000"/>
                  <a:lumOff val="40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5CB8">
                  <a:lumMod val="60000"/>
                  <a:lumOff val="40000"/>
                </a:srgbClr>
              </a:solidFill>
              <a:effectLst/>
              <a:uLnTx/>
              <a:uFillTx/>
              <a:latin typeface="Arial"/>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Have an established plan of care for renal replacement therapy once indicated- and giving the patient the tools to manage his CKD at home</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improve BG control, and to maintain a BG log to review with his primary care MD- reviewed with patient the importance of carb, fat, and protein in conjunction when eating meals- utilizing examples from a convenience store</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Establish a relationship with his new PCP</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Establish stable housing, and a plan for obtaining and filling medications</a:t>
            </a:r>
          </a:p>
        </p:txBody>
      </p:sp>
    </p:spTree>
    <p:extLst>
      <p:ext uri="{BB962C8B-B14F-4D97-AF65-F5344CB8AC3E}">
        <p14:creationId xmlns:p14="http://schemas.microsoft.com/office/powerpoint/2010/main" val="301133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Conclusion:</a:t>
            </a:r>
          </a:p>
        </p:txBody>
      </p:sp>
      <p:sp>
        <p:nvSpPr>
          <p:cNvPr id="4" name="Rounded Rectangle 3"/>
          <p:cNvSpPr/>
          <p:nvPr/>
        </p:nvSpPr>
        <p:spPr>
          <a:xfrm>
            <a:off x="298101" y="621838"/>
            <a:ext cx="11595797" cy="5316737"/>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chemeClr val="accent5">
                    <a:lumMod val="75000"/>
                  </a:schemeClr>
                </a:solidFill>
                <a:effectLst/>
                <a:uLnTx/>
                <a:uFillTx/>
                <a:latin typeface="Arial"/>
                <a:ea typeface="+mn-ea"/>
                <a:cs typeface="+mn-cs"/>
              </a:rPr>
              <a:t>Patient with an established medication regimen, able to start why he takes each medication, and how to take. Has an established pharmacy where he picks up his meds </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chemeClr val="accent5">
                    <a:lumMod val="75000"/>
                  </a:schemeClr>
                </a:solidFill>
                <a:effectLst/>
                <a:uLnTx/>
                <a:uFillTx/>
                <a:latin typeface="Arial"/>
                <a:ea typeface="+mn-ea"/>
                <a:cs typeface="+mn-cs"/>
              </a:rPr>
              <a:t>	10/2023 BP 210/100-88</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chemeClr val="accent5">
                    <a:lumMod val="75000"/>
                  </a:schemeClr>
                </a:solidFill>
                <a:effectLst/>
                <a:uLnTx/>
                <a:uFillTx/>
                <a:latin typeface="Arial"/>
                <a:ea typeface="+mn-ea"/>
                <a:cs typeface="+mn-cs"/>
              </a:rPr>
              <a:t>	12/2023 BP 148/88-74</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chemeClr val="accent5">
                  <a:lumMod val="75000"/>
                </a:schemeClr>
              </a:solidFill>
              <a:effectLst/>
              <a:uLnTx/>
              <a:uFillTx/>
              <a:latin typeface="Arial"/>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chemeClr val="accent5">
                    <a:lumMod val="75000"/>
                  </a:schemeClr>
                </a:solidFill>
                <a:effectLst/>
                <a:uLnTx/>
                <a:uFillTx/>
                <a:latin typeface="Arial"/>
                <a:ea typeface="+mn-ea"/>
                <a:cs typeface="+mn-cs"/>
              </a:rPr>
              <a:t>Successful RRT options discussion with the patient- referred to the Vascular surgeon, and ultimately had and AVF placed 12/22/2023. Plan to be placed on the transplant list once he is insured. Able to report on uremic s/</a:t>
            </a:r>
            <a:r>
              <a:rPr kumimoji="0" lang="en-US" sz="1900" b="0" i="0" u="none" strike="noStrike" kern="1200" cap="none" spc="0" normalizeH="0" baseline="0" noProof="0" dirty="0" err="1">
                <a:ln>
                  <a:noFill/>
                </a:ln>
                <a:solidFill>
                  <a:schemeClr val="accent5">
                    <a:lumMod val="75000"/>
                  </a:schemeClr>
                </a:solidFill>
                <a:effectLst/>
                <a:uLnTx/>
                <a:uFillTx/>
                <a:latin typeface="Arial"/>
                <a:ea typeface="+mn-ea"/>
                <a:cs typeface="+mn-cs"/>
              </a:rPr>
              <a:t>sx</a:t>
            </a:r>
            <a:r>
              <a:rPr kumimoji="0" lang="en-US" sz="1900" b="0" i="0" u="none" strike="noStrike" kern="1200" cap="none" spc="0" normalizeH="0" baseline="0" noProof="0" dirty="0">
                <a:ln>
                  <a:noFill/>
                </a:ln>
                <a:solidFill>
                  <a:schemeClr val="accent5">
                    <a:lumMod val="75000"/>
                  </a:schemeClr>
                </a:solidFill>
                <a:effectLst/>
                <a:uLnTx/>
                <a:uFillTx/>
                <a:latin typeface="Arial"/>
                <a:ea typeface="+mn-ea"/>
                <a:cs typeface="+mn-cs"/>
              </a:rPr>
              <a:t> during check in calls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chemeClr val="accent5">
                  <a:lumMod val="75000"/>
                </a:schemeClr>
              </a:solidFill>
              <a:effectLst/>
              <a:uLnTx/>
              <a:uFillTx/>
              <a:latin typeface="Arial"/>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chemeClr val="accent5">
                    <a:lumMod val="75000"/>
                  </a:schemeClr>
                </a:solidFill>
                <a:effectLst/>
                <a:uLnTx/>
                <a:uFillTx/>
                <a:latin typeface="Arial"/>
                <a:ea typeface="+mn-ea"/>
                <a:cs typeface="+mn-cs"/>
              </a:rPr>
              <a:t>Delays in getting into a new primary, was finally able to get into a new PCP 1/24/24</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chemeClr val="accent5">
                  <a:lumMod val="75000"/>
                </a:schemeClr>
              </a:solidFill>
              <a:effectLst/>
              <a:uLnTx/>
              <a:uFillTx/>
              <a:latin typeface="Arial"/>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chemeClr val="accent5">
                    <a:lumMod val="75000"/>
                  </a:schemeClr>
                </a:solidFill>
                <a:effectLst/>
                <a:uLnTx/>
                <a:uFillTx/>
                <a:latin typeface="Arial"/>
                <a:ea typeface="+mn-ea"/>
                <a:cs typeface="+mn-cs"/>
              </a:rPr>
              <a:t>Has been able to consistently track his BG, still having fluctuations due to his advanced CKD.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chemeClr val="accent5">
                  <a:lumMod val="75000"/>
                </a:schemeClr>
              </a:solidFill>
              <a:effectLst/>
              <a:uLnTx/>
              <a:uFillTx/>
              <a:latin typeface="Arial"/>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chemeClr val="accent5">
                    <a:lumMod val="75000"/>
                  </a:schemeClr>
                </a:solidFill>
                <a:effectLst/>
                <a:uLnTx/>
                <a:uFillTx/>
                <a:latin typeface="Arial"/>
                <a:ea typeface="+mn-ea"/>
                <a:cs typeface="+mn-cs"/>
              </a:rPr>
              <a:t>Patient was incarcerated for approximately 1.5 weeks from the end of November through early December- was able to have stable meals, and consistent sleep during that time. Is now in an apartment, and his partner has been able to start work, allowing for improved access to food  </a:t>
            </a:r>
          </a:p>
        </p:txBody>
      </p:sp>
    </p:spTree>
    <p:extLst>
      <p:ext uri="{BB962C8B-B14F-4D97-AF65-F5344CB8AC3E}">
        <p14:creationId xmlns:p14="http://schemas.microsoft.com/office/powerpoint/2010/main" val="1277806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 Blue waves.pdf"/>
          <p:cNvPicPr>
            <a:picLocks noChangeAspect="1"/>
          </p:cNvPicPr>
          <p:nvPr/>
        </p:nvPicPr>
        <p:blipFill rotWithShape="1">
          <a:blip r:embed="rId3">
            <a:extLst>
              <a:ext uri="{28A0092B-C50C-407E-A947-70E740481C1C}">
                <a14:useLocalDpi xmlns:a14="http://schemas.microsoft.com/office/drawing/2010/main" val="0"/>
              </a:ext>
            </a:extLst>
          </a:blip>
          <a:srcRect l="1545" t="24143" r="894" b="1848"/>
          <a:stretch/>
        </p:blipFill>
        <p:spPr>
          <a:xfrm>
            <a:off x="1" y="6444"/>
            <a:ext cx="12191999" cy="5246894"/>
          </a:xfrm>
          <a:prstGeom prst="rect">
            <a:avLst/>
          </a:prstGeom>
        </p:spPr>
      </p:pic>
      <p:sp>
        <p:nvSpPr>
          <p:cNvPr id="2" name="Text Placeholder 1"/>
          <p:cNvSpPr>
            <a:spLocks noGrp="1"/>
          </p:cNvSpPr>
          <p:nvPr>
            <p:ph type="body" sz="quarter" idx="10"/>
          </p:nvPr>
        </p:nvSpPr>
        <p:spPr>
          <a:xfrm>
            <a:off x="1462744" y="2157202"/>
            <a:ext cx="9748181" cy="2069698"/>
          </a:xfrm>
        </p:spPr>
        <p:txBody>
          <a:bodyPr>
            <a:noAutofit/>
          </a:bodyPr>
          <a:lstStyle/>
          <a:p>
            <a:pPr algn="ctr">
              <a:spcBef>
                <a:spcPts val="0"/>
              </a:spcBef>
            </a:pPr>
            <a:r>
              <a:rPr lang="en-US" sz="4400" dirty="0">
                <a:solidFill>
                  <a:srgbClr val="0070C0"/>
                </a:solidFill>
              </a:rPr>
              <a:t>xG Learn Care Management Education: Care Manager</a:t>
            </a:r>
          </a:p>
          <a:p>
            <a:pPr algn="ctr">
              <a:spcBef>
                <a:spcPts val="0"/>
              </a:spcBef>
            </a:pPr>
            <a:r>
              <a:rPr lang="en-US" sz="4400" dirty="0">
                <a:solidFill>
                  <a:srgbClr val="0070C0"/>
                </a:solidFill>
              </a:rPr>
              <a:t>Capstone Presentation</a:t>
            </a:r>
            <a:endParaRPr lang="en-US" sz="4400" dirty="0">
              <a:ln w="0"/>
              <a:solidFill>
                <a:srgbClr val="0070C0"/>
              </a:solidFill>
              <a:effectLst>
                <a:outerShdw blurRad="38100" dist="19050" dir="2700000" algn="tl" rotWithShape="0">
                  <a:schemeClr val="dk1">
                    <a:alpha val="40000"/>
                  </a:schemeClr>
                </a:outerShdw>
              </a:effectLst>
            </a:endParaRPr>
          </a:p>
        </p:txBody>
      </p:sp>
      <p:sp>
        <p:nvSpPr>
          <p:cNvPr id="8" name="Text Placeholder 1"/>
          <p:cNvSpPr txBox="1">
            <a:spLocks/>
          </p:cNvSpPr>
          <p:nvPr/>
        </p:nvSpPr>
        <p:spPr>
          <a:xfrm>
            <a:off x="2976954" y="3024720"/>
            <a:ext cx="7549926" cy="1063624"/>
          </a:xfrm>
          <a:prstGeom prst="rect">
            <a:avLst/>
          </a:prstGeom>
        </p:spPr>
        <p:txBody>
          <a:bodyPr>
            <a:noAutofit/>
          </a:bodyPr>
          <a:lstStyle>
            <a:lvl1pPr marL="0" indent="0" algn="r" defTabSz="457200" rtl="0" eaLnBrk="1" latinLnBrk="0" hangingPunct="1">
              <a:spcBef>
                <a:spcPct val="20000"/>
              </a:spcBef>
              <a:buFont typeface="Arial"/>
              <a:buNone/>
              <a:defRPr sz="3600" b="0" i="0" kern="1200">
                <a:solidFill>
                  <a:schemeClr val="bg1"/>
                </a:solidFill>
                <a:latin typeface="+mj-lt"/>
                <a:ea typeface="+mn-ea"/>
                <a:cs typeface="Raleway Light"/>
              </a:defRPr>
            </a:lvl1pPr>
            <a:lvl2pPr marL="457200" indent="0" algn="l" defTabSz="457200" rtl="0" eaLnBrk="1" latinLnBrk="0" hangingPunct="1">
              <a:spcBef>
                <a:spcPct val="20000"/>
              </a:spcBef>
              <a:buFont typeface="Arial"/>
              <a:buNone/>
              <a:defRPr sz="2000" kern="1200">
                <a:solidFill>
                  <a:schemeClr val="tx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2"/>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white"/>
              </a:solidFill>
              <a:effectLst/>
              <a:uLnTx/>
              <a:uFillTx/>
              <a:latin typeface="Arial"/>
              <a:ea typeface="+mn-ea"/>
            </a:endParaRPr>
          </a:p>
        </p:txBody>
      </p:sp>
      <p:sp>
        <p:nvSpPr>
          <p:cNvPr id="4" name="TextBox 3"/>
          <p:cNvSpPr txBox="1"/>
          <p:nvPr/>
        </p:nvSpPr>
        <p:spPr>
          <a:xfrm>
            <a:off x="405202" y="4540064"/>
            <a:ext cx="10224698"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Presented By: </a:t>
            </a:r>
          </a:p>
          <a:p>
            <a:pPr marL="457241" marR="0" lvl="1" indent="0" algn="just" defTabSz="609630" rtl="0" eaLnBrk="1" fontAlgn="auto" latinLnBrk="0" hangingPunct="1">
              <a:lnSpc>
                <a:spcPct val="100000"/>
              </a:lnSpc>
              <a:spcBef>
                <a:spcPts val="0"/>
              </a:spcBef>
              <a:spcAft>
                <a:spcPts val="0"/>
              </a:spcAft>
              <a:buClrTx/>
              <a:buSzTx/>
              <a:buFontTx/>
              <a:buNone/>
              <a:tabLst/>
              <a:defRPr/>
            </a:pPr>
            <a:r>
              <a:rPr lang="it-IT" sz="2000" b="1" i="1" kern="1200" dirty="0">
                <a:solidFill>
                  <a:srgbClr val="000000"/>
                </a:solidFill>
                <a:latin typeface="Canva Sans Bold Italics"/>
                <a:ea typeface="+mn-ea"/>
                <a:cs typeface="+mn-cs"/>
              </a:rPr>
              <a:t>Leslie Musotic, RN, MSN, CDOE, Rhode Island Primary Care Physcians Corporation</a:t>
            </a:r>
          </a:p>
          <a:p>
            <a:pPr marL="457241" marR="0" lvl="1" indent="0" algn="just" defTabSz="609630" rtl="0" eaLnBrk="1" fontAlgn="auto" latinLnBrk="0" hangingPunct="1">
              <a:lnSpc>
                <a:spcPct val="100000"/>
              </a:lnSpc>
              <a:spcBef>
                <a:spcPts val="0"/>
              </a:spcBef>
              <a:spcAft>
                <a:spcPts val="0"/>
              </a:spcAft>
              <a:buClrTx/>
              <a:buSzTx/>
              <a:buFontTx/>
              <a:buNone/>
              <a:tabLst/>
              <a:defRPr/>
            </a:pPr>
            <a:endParaRPr kumimoji="0" lang="it-IT" sz="2000" b="1" i="1" u="none" strike="noStrike" cap="none" spc="0" normalizeH="0" baseline="0" noProof="0" dirty="0">
              <a:ln>
                <a:noFill/>
              </a:ln>
              <a:solidFill>
                <a:srgbClr val="000000"/>
              </a:solidFill>
              <a:effectLst/>
              <a:uLnTx/>
              <a:uFillTx/>
              <a:latin typeface="Canva Sans Bold Italics"/>
            </a:endParaRPr>
          </a:p>
          <a:p>
            <a:pPr marL="0" marR="0" lvl="0" indent="0" algn="just" defTabSz="609630" rtl="0" eaLnBrk="1" fontAlgn="auto" latinLnBrk="0" hangingPunct="1">
              <a:lnSpc>
                <a:spcPct val="100000"/>
              </a:lnSpc>
              <a:spcBef>
                <a:spcPts val="0"/>
              </a:spcBef>
              <a:spcAft>
                <a:spcPts val="0"/>
              </a:spcAft>
              <a:buClrTx/>
              <a:buSzTx/>
              <a:buFontTx/>
              <a:buNone/>
              <a:tabLst/>
              <a:defRPr/>
            </a:pPr>
            <a:r>
              <a:rPr lang="en-US" sz="1600" b="1" i="1" kern="1200" dirty="0">
                <a:solidFill>
                  <a:schemeClr val="accent1">
                    <a:lumMod val="75000"/>
                  </a:schemeClr>
                </a:solidFill>
                <a:latin typeface="Canva Sans Bold Italics"/>
                <a:ea typeface="+mn-ea"/>
                <a:cs typeface="+mn-cs"/>
              </a:rPr>
              <a:t>Carol Falcone, MSN, RN, Nurse Care Manager, East Bay Community Action Program</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882" y="673264"/>
            <a:ext cx="2808233" cy="842470"/>
          </a:xfrm>
          <a:prstGeom prst="rect">
            <a:avLst/>
          </a:prstGeom>
        </p:spPr>
      </p:pic>
    </p:spTree>
    <p:extLst>
      <p:ext uri="{BB962C8B-B14F-4D97-AF65-F5344CB8AC3E}">
        <p14:creationId xmlns:p14="http://schemas.microsoft.com/office/powerpoint/2010/main" val="1503738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9782" y="299173"/>
            <a:ext cx="7976280"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Capstone Study Presentation Outline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258" y="1129304"/>
            <a:ext cx="635793" cy="611387"/>
          </a:xfrm>
          <a:prstGeom prst="rect">
            <a:avLst/>
          </a:prstGeom>
          <a:ln w="57150" cmpd="sng">
            <a:solidFill>
              <a:schemeClr val="bg1"/>
            </a:solidFill>
          </a:ln>
          <a:effectLst/>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351" y="2117623"/>
            <a:ext cx="635793" cy="611387"/>
          </a:xfrm>
          <a:prstGeom prst="rect">
            <a:avLst/>
          </a:prstGeom>
          <a:ln w="57150" cmpd="sng">
            <a:solidFill>
              <a:schemeClr val="bg1"/>
            </a:solidFill>
          </a:ln>
          <a:effectLst/>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158" y="3140600"/>
            <a:ext cx="635793" cy="611387"/>
          </a:xfrm>
          <a:prstGeom prst="rect">
            <a:avLst/>
          </a:prstGeom>
          <a:ln w="57150" cmpd="sng">
            <a:solidFill>
              <a:schemeClr val="bg1"/>
            </a:solidFill>
          </a:ln>
          <a:effectLst/>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547" y="4093066"/>
            <a:ext cx="635793" cy="611387"/>
          </a:xfrm>
          <a:prstGeom prst="rect">
            <a:avLst/>
          </a:prstGeom>
          <a:ln w="57150" cmpd="sng">
            <a:solidFill>
              <a:schemeClr val="bg1"/>
            </a:solidFill>
          </a:ln>
          <a:effectLst/>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057" y="5023006"/>
            <a:ext cx="605994" cy="582732"/>
          </a:xfrm>
          <a:prstGeom prst="rect">
            <a:avLst/>
          </a:prstGeom>
          <a:ln w="57150" cmpd="sng">
            <a:solidFill>
              <a:schemeClr val="bg1"/>
            </a:solidFill>
          </a:ln>
          <a:effectLst/>
        </p:spPr>
      </p:pic>
      <p:sp>
        <p:nvSpPr>
          <p:cNvPr id="12" name="Rectangle 11"/>
          <p:cNvSpPr/>
          <p:nvPr/>
        </p:nvSpPr>
        <p:spPr>
          <a:xfrm>
            <a:off x="2345215" y="1129304"/>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Brief Patient History</a:t>
            </a:r>
          </a:p>
        </p:txBody>
      </p:sp>
      <p:sp>
        <p:nvSpPr>
          <p:cNvPr id="13" name="Rectangle 12"/>
          <p:cNvSpPr/>
          <p:nvPr/>
        </p:nvSpPr>
        <p:spPr>
          <a:xfrm>
            <a:off x="2352277" y="2214013"/>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70C0"/>
                </a:solidFill>
                <a:effectLst/>
                <a:uLnTx/>
                <a:uFillTx/>
                <a:latin typeface="Arial"/>
                <a:ea typeface="+mn-ea"/>
                <a:cs typeface="+mn-cs"/>
              </a:rPr>
              <a:t>Pertinent </a:t>
            </a:r>
            <a:r>
              <a:rPr kumimoji="0" lang="en-US" sz="2000" b="0" i="0" u="none" strike="noStrike" kern="1200" cap="none" spc="0" normalizeH="0" baseline="0" noProof="0" dirty="0">
                <a:ln>
                  <a:noFill/>
                </a:ln>
                <a:solidFill>
                  <a:srgbClr val="0070C0"/>
                </a:solidFill>
                <a:effectLst/>
                <a:uLnTx/>
                <a:uFillTx/>
                <a:latin typeface="Arial"/>
                <a:ea typeface="+mn-ea"/>
                <a:cs typeface="+mn-cs"/>
              </a:rPr>
              <a:t>Medical History</a:t>
            </a:r>
          </a:p>
        </p:txBody>
      </p:sp>
      <p:sp>
        <p:nvSpPr>
          <p:cNvPr id="14" name="Rectangle 13"/>
          <p:cNvSpPr/>
          <p:nvPr/>
        </p:nvSpPr>
        <p:spPr>
          <a:xfrm>
            <a:off x="2373625" y="3156870"/>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Identified Gaps in Care</a:t>
            </a:r>
          </a:p>
        </p:txBody>
      </p:sp>
      <p:sp>
        <p:nvSpPr>
          <p:cNvPr id="15" name="Rectangle 14"/>
          <p:cNvSpPr/>
          <p:nvPr/>
        </p:nvSpPr>
        <p:spPr>
          <a:xfrm>
            <a:off x="2373626" y="4069955"/>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Identified Escalation Points-Needs Assessment</a:t>
            </a:r>
          </a:p>
        </p:txBody>
      </p:sp>
      <p:sp>
        <p:nvSpPr>
          <p:cNvPr id="16" name="Rectangle 15"/>
          <p:cNvSpPr/>
          <p:nvPr/>
        </p:nvSpPr>
        <p:spPr>
          <a:xfrm>
            <a:off x="2373626" y="5034872"/>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Resources Put in Place</a:t>
            </a:r>
          </a:p>
        </p:txBody>
      </p:sp>
      <p:sp>
        <p:nvSpPr>
          <p:cNvPr id="18" name="TextBox 17"/>
          <p:cNvSpPr txBox="1"/>
          <p:nvPr/>
        </p:nvSpPr>
        <p:spPr>
          <a:xfrm>
            <a:off x="1604719" y="1104210"/>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1</a:t>
            </a:r>
          </a:p>
        </p:txBody>
      </p:sp>
      <p:sp>
        <p:nvSpPr>
          <p:cNvPr id="19" name="TextBox 18"/>
          <p:cNvSpPr txBox="1"/>
          <p:nvPr/>
        </p:nvSpPr>
        <p:spPr>
          <a:xfrm>
            <a:off x="1604204" y="2091545"/>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2</a:t>
            </a:r>
          </a:p>
        </p:txBody>
      </p:sp>
      <p:sp>
        <p:nvSpPr>
          <p:cNvPr id="20" name="TextBox 19"/>
          <p:cNvSpPr txBox="1"/>
          <p:nvPr/>
        </p:nvSpPr>
        <p:spPr>
          <a:xfrm>
            <a:off x="1619372" y="3135926"/>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3</a:t>
            </a:r>
          </a:p>
        </p:txBody>
      </p:sp>
      <p:sp>
        <p:nvSpPr>
          <p:cNvPr id="21" name="TextBox 20"/>
          <p:cNvSpPr txBox="1"/>
          <p:nvPr/>
        </p:nvSpPr>
        <p:spPr>
          <a:xfrm>
            <a:off x="1589995" y="4082140"/>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4</a:t>
            </a:r>
          </a:p>
        </p:txBody>
      </p:sp>
      <p:sp>
        <p:nvSpPr>
          <p:cNvPr id="22" name="TextBox 21"/>
          <p:cNvSpPr txBox="1"/>
          <p:nvPr/>
        </p:nvSpPr>
        <p:spPr>
          <a:xfrm>
            <a:off x="1613607" y="5010883"/>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5</a:t>
            </a:r>
          </a:p>
        </p:txBody>
      </p:sp>
    </p:spTree>
    <p:extLst>
      <p:ext uri="{BB962C8B-B14F-4D97-AF65-F5344CB8AC3E}">
        <p14:creationId xmlns:p14="http://schemas.microsoft.com/office/powerpoint/2010/main" val="15351978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j-ea"/>
              </a:rPr>
              <a:t>Patient Presentation</a:t>
            </a:r>
          </a:p>
        </p:txBody>
      </p:sp>
      <p:sp>
        <p:nvSpPr>
          <p:cNvPr id="4" name="Freeform: Shape 3">
            <a:extLst>
              <a:ext uri="{FF2B5EF4-FFF2-40B4-BE49-F238E27FC236}">
                <a16:creationId xmlns:a16="http://schemas.microsoft.com/office/drawing/2014/main" id="{2FDF6707-66C6-9653-D999-984F994D8373}"/>
              </a:ext>
            </a:extLst>
          </p:cNvPr>
          <p:cNvSpPr/>
          <p:nvPr/>
        </p:nvSpPr>
        <p:spPr>
          <a:xfrm>
            <a:off x="1545430" y="664378"/>
            <a:ext cx="9101139" cy="849291"/>
          </a:xfrm>
          <a:custGeom>
            <a:avLst/>
            <a:gdLst>
              <a:gd name="connsiteX0" fmla="*/ 0 w 9101139"/>
              <a:gd name="connsiteY0" fmla="*/ 141551 h 849291"/>
              <a:gd name="connsiteX1" fmla="*/ 141551 w 9101139"/>
              <a:gd name="connsiteY1" fmla="*/ 0 h 849291"/>
              <a:gd name="connsiteX2" fmla="*/ 8959588 w 9101139"/>
              <a:gd name="connsiteY2" fmla="*/ 0 h 849291"/>
              <a:gd name="connsiteX3" fmla="*/ 9101139 w 9101139"/>
              <a:gd name="connsiteY3" fmla="*/ 141551 h 849291"/>
              <a:gd name="connsiteX4" fmla="*/ 9101139 w 9101139"/>
              <a:gd name="connsiteY4" fmla="*/ 707740 h 849291"/>
              <a:gd name="connsiteX5" fmla="*/ 8959588 w 9101139"/>
              <a:gd name="connsiteY5" fmla="*/ 849291 h 849291"/>
              <a:gd name="connsiteX6" fmla="*/ 141551 w 9101139"/>
              <a:gd name="connsiteY6" fmla="*/ 849291 h 849291"/>
              <a:gd name="connsiteX7" fmla="*/ 0 w 9101139"/>
              <a:gd name="connsiteY7" fmla="*/ 707740 h 849291"/>
              <a:gd name="connsiteX8" fmla="*/ 0 w 9101139"/>
              <a:gd name="connsiteY8" fmla="*/ 141551 h 8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849291">
                <a:moveTo>
                  <a:pt x="0" y="141551"/>
                </a:moveTo>
                <a:cubicBezTo>
                  <a:pt x="0" y="63375"/>
                  <a:pt x="63375" y="0"/>
                  <a:pt x="141551" y="0"/>
                </a:cubicBezTo>
                <a:lnTo>
                  <a:pt x="8959588" y="0"/>
                </a:lnTo>
                <a:cubicBezTo>
                  <a:pt x="9037764" y="0"/>
                  <a:pt x="9101139" y="63375"/>
                  <a:pt x="9101139" y="141551"/>
                </a:cubicBezTo>
                <a:lnTo>
                  <a:pt x="9101139" y="707740"/>
                </a:lnTo>
                <a:cubicBezTo>
                  <a:pt x="9101139" y="785916"/>
                  <a:pt x="9037764" y="849291"/>
                  <a:pt x="8959588" y="849291"/>
                </a:cubicBezTo>
                <a:lnTo>
                  <a:pt x="141551" y="849291"/>
                </a:lnTo>
                <a:cubicBezTo>
                  <a:pt x="63375" y="849291"/>
                  <a:pt x="0" y="785916"/>
                  <a:pt x="0" y="707740"/>
                </a:cubicBezTo>
                <a:lnTo>
                  <a:pt x="0" y="14155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32899" tIns="132899" rIns="132899" bIns="132899" numCol="1" spcCol="1270" anchor="ctr" anchorCtr="0">
            <a:noAutofit/>
          </a:bodyPr>
          <a:lstStyle/>
          <a:p>
            <a:pPr marL="0" lvl="0" indent="0" algn="l" defTabSz="1066800" rtl="0">
              <a:lnSpc>
                <a:spcPct val="90000"/>
              </a:lnSpc>
              <a:spcBef>
                <a:spcPct val="0"/>
              </a:spcBef>
              <a:spcAft>
                <a:spcPct val="35000"/>
              </a:spcAft>
              <a:buNone/>
            </a:pPr>
            <a:br>
              <a:rPr lang="en-US" sz="2400" b="1" kern="1200" dirty="0"/>
            </a:br>
            <a:r>
              <a:rPr lang="en-US" sz="2400" b="1" kern="1200" dirty="0">
                <a:solidFill>
                  <a:schemeClr val="tx1"/>
                </a:solidFill>
              </a:rPr>
              <a:t>Age: </a:t>
            </a:r>
            <a:r>
              <a:rPr lang="en-US" sz="2400" b="0" kern="1200" dirty="0">
                <a:solidFill>
                  <a:schemeClr val="accent5">
                    <a:lumMod val="75000"/>
                  </a:schemeClr>
                </a:solidFill>
              </a:rPr>
              <a:t>52</a:t>
            </a:r>
            <a:br>
              <a:rPr lang="en-US" sz="2400" b="1" kern="1200" dirty="0">
                <a:solidFill>
                  <a:schemeClr val="tx1"/>
                </a:solidFill>
              </a:rPr>
            </a:br>
            <a:endParaRPr lang="en-US" sz="2400" kern="1200" dirty="0">
              <a:solidFill>
                <a:schemeClr val="tx1"/>
              </a:solidFill>
            </a:endParaRPr>
          </a:p>
        </p:txBody>
      </p:sp>
      <p:sp>
        <p:nvSpPr>
          <p:cNvPr id="6" name="Freeform: Shape 5">
            <a:extLst>
              <a:ext uri="{FF2B5EF4-FFF2-40B4-BE49-F238E27FC236}">
                <a16:creationId xmlns:a16="http://schemas.microsoft.com/office/drawing/2014/main" id="{E2A7BBA7-B9EC-A3DF-4EBA-DE9E520E6668}"/>
              </a:ext>
            </a:extLst>
          </p:cNvPr>
          <p:cNvSpPr/>
          <p:nvPr/>
        </p:nvSpPr>
        <p:spPr>
          <a:xfrm>
            <a:off x="1545430" y="1523666"/>
            <a:ext cx="9101139" cy="847311"/>
          </a:xfrm>
          <a:custGeom>
            <a:avLst/>
            <a:gdLst>
              <a:gd name="connsiteX0" fmla="*/ 0 w 9101139"/>
              <a:gd name="connsiteY0" fmla="*/ 141221 h 847311"/>
              <a:gd name="connsiteX1" fmla="*/ 141221 w 9101139"/>
              <a:gd name="connsiteY1" fmla="*/ 0 h 847311"/>
              <a:gd name="connsiteX2" fmla="*/ 8959918 w 9101139"/>
              <a:gd name="connsiteY2" fmla="*/ 0 h 847311"/>
              <a:gd name="connsiteX3" fmla="*/ 9101139 w 9101139"/>
              <a:gd name="connsiteY3" fmla="*/ 141221 h 847311"/>
              <a:gd name="connsiteX4" fmla="*/ 9101139 w 9101139"/>
              <a:gd name="connsiteY4" fmla="*/ 706090 h 847311"/>
              <a:gd name="connsiteX5" fmla="*/ 8959918 w 9101139"/>
              <a:gd name="connsiteY5" fmla="*/ 847311 h 847311"/>
              <a:gd name="connsiteX6" fmla="*/ 141221 w 9101139"/>
              <a:gd name="connsiteY6" fmla="*/ 847311 h 847311"/>
              <a:gd name="connsiteX7" fmla="*/ 0 w 9101139"/>
              <a:gd name="connsiteY7" fmla="*/ 706090 h 847311"/>
              <a:gd name="connsiteX8" fmla="*/ 0 w 9101139"/>
              <a:gd name="connsiteY8" fmla="*/ 141221 h 8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847311">
                <a:moveTo>
                  <a:pt x="0" y="141221"/>
                </a:moveTo>
                <a:cubicBezTo>
                  <a:pt x="0" y="63227"/>
                  <a:pt x="63227" y="0"/>
                  <a:pt x="141221" y="0"/>
                </a:cubicBezTo>
                <a:lnTo>
                  <a:pt x="8959918" y="0"/>
                </a:lnTo>
                <a:cubicBezTo>
                  <a:pt x="9037912" y="0"/>
                  <a:pt x="9101139" y="63227"/>
                  <a:pt x="9101139" y="141221"/>
                </a:cubicBezTo>
                <a:lnTo>
                  <a:pt x="9101139" y="706090"/>
                </a:lnTo>
                <a:cubicBezTo>
                  <a:pt x="9101139" y="784084"/>
                  <a:pt x="9037912" y="847311"/>
                  <a:pt x="8959918" y="847311"/>
                </a:cubicBezTo>
                <a:lnTo>
                  <a:pt x="141221" y="847311"/>
                </a:lnTo>
                <a:cubicBezTo>
                  <a:pt x="63227" y="847311"/>
                  <a:pt x="0" y="784084"/>
                  <a:pt x="0" y="706090"/>
                </a:cubicBezTo>
                <a:lnTo>
                  <a:pt x="0" y="14122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32802" tIns="132802" rIns="132802" bIns="132802"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Gender:  </a:t>
            </a:r>
            <a:r>
              <a:rPr lang="en-US" sz="2400" b="0" kern="1200" dirty="0">
                <a:solidFill>
                  <a:schemeClr val="accent5">
                    <a:lumMod val="75000"/>
                  </a:schemeClr>
                </a:solidFill>
              </a:rPr>
              <a:t>Male</a:t>
            </a:r>
          </a:p>
        </p:txBody>
      </p:sp>
      <p:sp>
        <p:nvSpPr>
          <p:cNvPr id="7" name="Freeform: Shape 6">
            <a:extLst>
              <a:ext uri="{FF2B5EF4-FFF2-40B4-BE49-F238E27FC236}">
                <a16:creationId xmlns:a16="http://schemas.microsoft.com/office/drawing/2014/main" id="{099732FA-8026-37E0-4FE4-9A3FD86F04F2}"/>
              </a:ext>
            </a:extLst>
          </p:cNvPr>
          <p:cNvSpPr/>
          <p:nvPr/>
        </p:nvSpPr>
        <p:spPr>
          <a:xfrm>
            <a:off x="1545430" y="2349806"/>
            <a:ext cx="9101139" cy="1269694"/>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Support System: </a:t>
            </a:r>
            <a:r>
              <a:rPr lang="en-US" sz="2400" b="0" kern="1200" dirty="0">
                <a:solidFill>
                  <a:schemeClr val="accent5">
                    <a:lumMod val="75000"/>
                  </a:schemeClr>
                </a:solidFill>
              </a:rPr>
              <a:t>Wife and family and friends</a:t>
            </a:r>
          </a:p>
        </p:txBody>
      </p:sp>
      <p:sp>
        <p:nvSpPr>
          <p:cNvPr id="8" name="Freeform: Shape 7">
            <a:extLst>
              <a:ext uri="{FF2B5EF4-FFF2-40B4-BE49-F238E27FC236}">
                <a16:creationId xmlns:a16="http://schemas.microsoft.com/office/drawing/2014/main" id="{1D152C33-9B96-DF05-3F27-5B1B8F96A2EC}"/>
              </a:ext>
            </a:extLst>
          </p:cNvPr>
          <p:cNvSpPr/>
          <p:nvPr/>
        </p:nvSpPr>
        <p:spPr>
          <a:xfrm>
            <a:off x="1545430" y="3650497"/>
            <a:ext cx="9101139" cy="1131053"/>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Socioeconomic status: </a:t>
            </a:r>
            <a:r>
              <a:rPr lang="en-US" sz="2400" b="0" kern="1200" dirty="0">
                <a:solidFill>
                  <a:schemeClr val="accent5">
                    <a:lumMod val="75000"/>
                  </a:schemeClr>
                </a:solidFill>
              </a:rPr>
              <a:t>Employed full time as professor</a:t>
            </a:r>
            <a:endParaRPr lang="en-US" sz="2400" kern="1200" dirty="0">
              <a:solidFill>
                <a:schemeClr val="tx1"/>
              </a:solidFill>
            </a:endParaRPr>
          </a:p>
        </p:txBody>
      </p:sp>
      <p:sp>
        <p:nvSpPr>
          <p:cNvPr id="10" name="Freeform: Shape 9">
            <a:extLst>
              <a:ext uri="{FF2B5EF4-FFF2-40B4-BE49-F238E27FC236}">
                <a16:creationId xmlns:a16="http://schemas.microsoft.com/office/drawing/2014/main" id="{9B8EF6C3-67B3-881B-32B9-30D1398D22BA}"/>
              </a:ext>
            </a:extLst>
          </p:cNvPr>
          <p:cNvSpPr/>
          <p:nvPr/>
        </p:nvSpPr>
        <p:spPr>
          <a:xfrm>
            <a:off x="1545430" y="4812547"/>
            <a:ext cx="9101139" cy="1131053"/>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Lifestyle: </a:t>
            </a:r>
            <a:r>
              <a:rPr lang="en-US" sz="2400" b="0" kern="1200" dirty="0">
                <a:solidFill>
                  <a:schemeClr val="accent5">
                    <a:lumMod val="75000"/>
                  </a:schemeClr>
                </a:solidFill>
              </a:rPr>
              <a:t>Enjoys spending time at his camp in Maine with family, boating. Exercises and walks at least 3 days per week.</a:t>
            </a:r>
            <a:endParaRPr lang="en-US" sz="2400" kern="1200" dirty="0">
              <a:solidFill>
                <a:schemeClr val="tx1"/>
              </a:solidFill>
            </a:endParaRPr>
          </a:p>
        </p:txBody>
      </p:sp>
    </p:spTree>
    <p:extLst>
      <p:ext uri="{BB962C8B-B14F-4D97-AF65-F5344CB8AC3E}">
        <p14:creationId xmlns:p14="http://schemas.microsoft.com/office/powerpoint/2010/main" val="6457996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Past Medical History</a:t>
            </a:r>
          </a:p>
        </p:txBody>
      </p:sp>
      <p:sp>
        <p:nvSpPr>
          <p:cNvPr id="3" name="Freeform: Shape 2">
            <a:extLst>
              <a:ext uri="{FF2B5EF4-FFF2-40B4-BE49-F238E27FC236}">
                <a16:creationId xmlns:a16="http://schemas.microsoft.com/office/drawing/2014/main" id="{28980399-BC97-9A4E-8C62-C36B246AA150}"/>
              </a:ext>
            </a:extLst>
          </p:cNvPr>
          <p:cNvSpPr/>
          <p:nvPr/>
        </p:nvSpPr>
        <p:spPr>
          <a:xfrm>
            <a:off x="1289643" y="707836"/>
            <a:ext cx="9386887" cy="1668552"/>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132" tIns="188132" rIns="188132" bIns="18813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Chronic Conditions:  </a:t>
            </a: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Type 2 Diabetes (since 2017) ,Hyperlipidemia</a:t>
            </a:r>
          </a:p>
        </p:txBody>
      </p:sp>
      <p:sp>
        <p:nvSpPr>
          <p:cNvPr id="6" name="Freeform: Shape 5">
            <a:extLst>
              <a:ext uri="{FF2B5EF4-FFF2-40B4-BE49-F238E27FC236}">
                <a16:creationId xmlns:a16="http://schemas.microsoft.com/office/drawing/2014/main" id="{10C2147B-5488-9398-3F3A-0A290B89D8BB}"/>
              </a:ext>
            </a:extLst>
          </p:cNvPr>
          <p:cNvSpPr/>
          <p:nvPr/>
        </p:nvSpPr>
        <p:spPr>
          <a:xfrm>
            <a:off x="1289643" y="2384268"/>
            <a:ext cx="9386887" cy="1668552"/>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2892" tIns="172892" rIns="172892" bIns="172892"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Current Medications</a:t>
            </a:r>
            <a:r>
              <a:rPr kumimoji="0" lang="en-US" sz="2400" b="0" i="0" u="none" strike="noStrike" kern="1200" cap="none" spc="0" normalizeH="0" baseline="0" noProof="0" dirty="0">
                <a:ln>
                  <a:noFill/>
                </a:ln>
                <a:solidFill>
                  <a:prstClr val="black"/>
                </a:solidFill>
                <a:effectLst/>
                <a:uLnTx/>
                <a:uFillTx/>
                <a:latin typeface="Arial"/>
                <a:ea typeface="+mn-ea"/>
                <a:cs typeface="+mn-cs"/>
              </a:rPr>
              <a:t>: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Basaglar</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42 units at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hs</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Jardiance 25 mg daily, Trulicity 3 mg weekly, Metformin 1,000 mg BID, Rosuvastatin 20 mg as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hs</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a:t>
            </a:r>
          </a:p>
        </p:txBody>
      </p:sp>
      <p:sp>
        <p:nvSpPr>
          <p:cNvPr id="7" name="Freeform: Shape 6">
            <a:extLst>
              <a:ext uri="{FF2B5EF4-FFF2-40B4-BE49-F238E27FC236}">
                <a16:creationId xmlns:a16="http://schemas.microsoft.com/office/drawing/2014/main" id="{AC270F92-E15B-2765-DF7D-D0B5D08BF6FE}"/>
              </a:ext>
            </a:extLst>
          </p:cNvPr>
          <p:cNvSpPr/>
          <p:nvPr/>
        </p:nvSpPr>
        <p:spPr>
          <a:xfrm>
            <a:off x="1289643" y="4060301"/>
            <a:ext cx="9386887" cy="1949973"/>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132" tIns="188132" rIns="188132" bIns="18813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Patient Understanding of Disease Process: </a:t>
            </a: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Patient met with CDOE in 2017 for initial diabetic teaching and seemed to have a good understanding of diabetes. Patient reconnected with NCM CDOE March 2022 due to A1c of 11.5.</a:t>
            </a:r>
          </a:p>
        </p:txBody>
      </p:sp>
    </p:spTree>
    <p:extLst>
      <p:ext uri="{BB962C8B-B14F-4D97-AF65-F5344CB8AC3E}">
        <p14:creationId xmlns:p14="http://schemas.microsoft.com/office/powerpoint/2010/main" val="3331516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7849BE6-9366-0C45-9026-E567CDB39409}"/>
              </a:ext>
            </a:extLst>
          </p:cNvPr>
          <p:cNvCxnSpPr>
            <a:cxnSpLocks/>
          </p:cNvCxnSpPr>
          <p:nvPr/>
        </p:nvCxnSpPr>
        <p:spPr>
          <a:xfrm>
            <a:off x="176462" y="641685"/>
            <a:ext cx="11806991"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81910" y="-43220"/>
            <a:ext cx="10515601" cy="1049005"/>
          </a:xfrm>
        </p:spPr>
        <p:txBody>
          <a:bodyPr/>
          <a:lstStyle/>
          <a:p>
            <a:r>
              <a:rPr lang="en-US" dirty="0"/>
              <a:t>Agenda</a:t>
            </a:r>
          </a:p>
        </p:txBody>
      </p:sp>
      <p:graphicFrame>
        <p:nvGraphicFramePr>
          <p:cNvPr id="4" name="Table 9">
            <a:extLst>
              <a:ext uri="{FF2B5EF4-FFF2-40B4-BE49-F238E27FC236}">
                <a16:creationId xmlns:a16="http://schemas.microsoft.com/office/drawing/2014/main" id="{C0D16C4D-1AB5-D055-0D30-29644A9274C7}"/>
              </a:ext>
            </a:extLst>
          </p:cNvPr>
          <p:cNvGraphicFramePr>
            <a:graphicFrameLocks noGrp="1"/>
          </p:cNvGraphicFramePr>
          <p:nvPr>
            <p:extLst>
              <p:ext uri="{D42A27DB-BD31-4B8C-83A1-F6EECF244321}">
                <p14:modId xmlns:p14="http://schemas.microsoft.com/office/powerpoint/2010/main" val="2778861791"/>
              </p:ext>
            </p:extLst>
          </p:nvPr>
        </p:nvGraphicFramePr>
        <p:xfrm>
          <a:off x="343633" y="904492"/>
          <a:ext cx="11639820" cy="5345308"/>
        </p:xfrm>
        <a:graphic>
          <a:graphicData uri="http://schemas.openxmlformats.org/drawingml/2006/table">
            <a:tbl>
              <a:tblPr/>
              <a:tblGrid>
                <a:gridCol w="10087644">
                  <a:extLst>
                    <a:ext uri="{9D8B030D-6E8A-4147-A177-3AD203B41FA5}">
                      <a16:colId xmlns:a16="http://schemas.microsoft.com/office/drawing/2014/main" val="20000"/>
                    </a:ext>
                  </a:extLst>
                </a:gridCol>
                <a:gridCol w="1552176">
                  <a:extLst>
                    <a:ext uri="{9D8B030D-6E8A-4147-A177-3AD203B41FA5}">
                      <a16:colId xmlns:a16="http://schemas.microsoft.com/office/drawing/2014/main" val="20001"/>
                    </a:ext>
                  </a:extLst>
                </a:gridCol>
              </a:tblGrid>
              <a:tr h="721385">
                <a:tc>
                  <a:txBody>
                    <a:bodyPr/>
                    <a:lstStyle/>
                    <a:p>
                      <a:pPr algn="ctr">
                        <a:lnSpc>
                          <a:spcPts val="4412"/>
                        </a:lnSpc>
                        <a:defRPr/>
                      </a:pPr>
                      <a:r>
                        <a:rPr lang="en-US" sz="2100" kern="1200" dirty="0">
                          <a:solidFill>
                            <a:srgbClr val="FFFFFF"/>
                          </a:solidFill>
                          <a:latin typeface="Canva Sans Bold"/>
                          <a:ea typeface="+mn-ea"/>
                          <a:cs typeface="+mn-cs"/>
                        </a:rPr>
                        <a:t>Item</a:t>
                      </a:r>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solidFill>
                      <a:srgbClr val="2D8BBA"/>
                    </a:solidFill>
                  </a:tcPr>
                </a:tc>
                <a:tc>
                  <a:txBody>
                    <a:bodyPr/>
                    <a:lstStyle/>
                    <a:p>
                      <a:pPr algn="ctr">
                        <a:lnSpc>
                          <a:spcPts val="4409"/>
                        </a:lnSpc>
                        <a:defRPr/>
                      </a:pPr>
                      <a:r>
                        <a:rPr lang="en-US" sz="2100" dirty="0">
                          <a:solidFill>
                            <a:srgbClr val="FFFFFF"/>
                          </a:solidFill>
                          <a:latin typeface="Canva Sans Bold"/>
                        </a:rPr>
                        <a:t>Time</a:t>
                      </a:r>
                      <a:endParaRPr lang="en-US" sz="700" dirty="0"/>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solidFill>
                      <a:srgbClr val="2D8BBA"/>
                    </a:solidFill>
                  </a:tcPr>
                </a:tc>
                <a:extLst>
                  <a:ext uri="{0D108BD9-81ED-4DB2-BD59-A6C34878D82A}">
                    <a16:rowId xmlns:a16="http://schemas.microsoft.com/office/drawing/2014/main" val="10000"/>
                  </a:ext>
                </a:extLst>
              </a:tr>
              <a:tr h="911819">
                <a:tc>
                  <a:txBody>
                    <a:bodyPr/>
                    <a:lstStyle/>
                    <a:p>
                      <a:pPr algn="just">
                        <a:lnSpc>
                          <a:spcPct val="100000"/>
                        </a:lnSpc>
                        <a:defRPr/>
                      </a:pPr>
                      <a:r>
                        <a:rPr lang="en-US" sz="1500" dirty="0">
                          <a:solidFill>
                            <a:srgbClr val="000000"/>
                          </a:solidFill>
                          <a:latin typeface="Canva Sans"/>
                        </a:rPr>
                        <a:t>Welcome &amp; Announcements</a:t>
                      </a:r>
                      <a:endParaRPr lang="en-US" sz="700" dirty="0"/>
                    </a:p>
                    <a:p>
                      <a:pPr algn="just">
                        <a:lnSpc>
                          <a:spcPct val="100000"/>
                        </a:lnSpc>
                      </a:pPr>
                      <a:r>
                        <a:rPr lang="en-US" sz="1500" b="1" i="1" dirty="0">
                          <a:solidFill>
                            <a:srgbClr val="000000"/>
                          </a:solidFill>
                          <a:latin typeface="Canva Sans Bold Italics"/>
                        </a:rPr>
                        <a:t>Susanne Campbell, RN, MS, PCMH CCE, Sr Program Administrator</a:t>
                      </a:r>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tc>
                  <a:txBody>
                    <a:bodyPr/>
                    <a:lstStyle/>
                    <a:p>
                      <a:pPr marL="0" marR="0" lvl="0" indent="0" algn="ctr" defTabSz="914484" rtl="0" eaLnBrk="1" fontAlgn="auto" latinLnBrk="0" hangingPunct="1">
                        <a:lnSpc>
                          <a:spcPts val="2859"/>
                        </a:lnSpc>
                        <a:spcBef>
                          <a:spcPts val="0"/>
                        </a:spcBef>
                        <a:spcAft>
                          <a:spcPts val="0"/>
                        </a:spcAft>
                        <a:buClrTx/>
                        <a:buSzTx/>
                        <a:buFontTx/>
                        <a:buNone/>
                        <a:tabLst/>
                        <a:defRPr/>
                      </a:pPr>
                      <a:r>
                        <a:rPr lang="en-US" sz="1500" kern="1200" dirty="0">
                          <a:solidFill>
                            <a:srgbClr val="000000"/>
                          </a:solidFill>
                          <a:latin typeface="Canva Sans"/>
                          <a:ea typeface="+mn-ea"/>
                          <a:cs typeface="+mn-cs"/>
                        </a:rPr>
                        <a:t>5 min</a:t>
                      </a:r>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extLst>
                  <a:ext uri="{0D108BD9-81ED-4DB2-BD59-A6C34878D82A}">
                    <a16:rowId xmlns:a16="http://schemas.microsoft.com/office/drawing/2014/main" val="10001"/>
                  </a:ext>
                </a:extLst>
              </a:tr>
              <a:tr h="690025">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1500" b="0" i="0" dirty="0">
                          <a:solidFill>
                            <a:srgbClr val="000000"/>
                          </a:solidFill>
                          <a:latin typeface="Canva Sans Bold Italics"/>
                        </a:rPr>
                        <a:t>Capstone Presentations</a:t>
                      </a:r>
                    </a:p>
                    <a:p>
                      <a:pPr marL="0" marR="0" lvl="0" indent="0" algn="just" defTabSz="609630" rtl="0" eaLnBrk="1" fontAlgn="auto" latinLnBrk="0" hangingPunct="1">
                        <a:lnSpc>
                          <a:spcPct val="100000"/>
                        </a:lnSpc>
                        <a:spcBef>
                          <a:spcPts val="0"/>
                        </a:spcBef>
                        <a:spcAft>
                          <a:spcPts val="0"/>
                        </a:spcAft>
                        <a:buClrTx/>
                        <a:buSzTx/>
                        <a:buFontTx/>
                        <a:buNone/>
                        <a:tabLst/>
                        <a:defRPr/>
                      </a:pPr>
                      <a:r>
                        <a:rPr lang="en-US" sz="1500" b="1" i="1" kern="1200" dirty="0">
                          <a:solidFill>
                            <a:schemeClr val="accent1">
                              <a:lumMod val="75000"/>
                            </a:schemeClr>
                          </a:solidFill>
                          <a:latin typeface="Canva Sans Bold Italics"/>
                          <a:ea typeface="+mn-ea"/>
                          <a:cs typeface="+mn-cs"/>
                        </a:rPr>
                        <a:t>Carol Falcone, MSN, RN, Nurse Care Manager, East Bay Community Action Program</a:t>
                      </a:r>
                    </a:p>
                    <a:p>
                      <a:pPr marL="457241" marR="0" lvl="1" indent="0" algn="just" defTabSz="609630" rtl="0" eaLnBrk="1" fontAlgn="auto" latinLnBrk="0" hangingPunct="1">
                        <a:lnSpc>
                          <a:spcPct val="100000"/>
                        </a:lnSpc>
                        <a:spcBef>
                          <a:spcPts val="0"/>
                        </a:spcBef>
                        <a:spcAft>
                          <a:spcPts val="0"/>
                        </a:spcAft>
                        <a:buClrTx/>
                        <a:buSzTx/>
                        <a:buFontTx/>
                        <a:buNone/>
                        <a:tabLst/>
                        <a:defRPr/>
                      </a:pPr>
                      <a:r>
                        <a:rPr lang="it-IT" sz="1500" b="1" i="1" kern="1200" dirty="0">
                          <a:solidFill>
                            <a:srgbClr val="000000"/>
                          </a:solidFill>
                          <a:latin typeface="Canva Sans Bold Italics"/>
                          <a:ea typeface="+mn-ea"/>
                          <a:cs typeface="+mn-cs"/>
                        </a:rPr>
                        <a:t>Danielle Piacente, RN, BSN, </a:t>
                      </a:r>
                      <a:r>
                        <a:rPr lang="en-US" sz="1500" b="1" i="1" kern="1200" dirty="0">
                          <a:solidFill>
                            <a:srgbClr val="000000"/>
                          </a:solidFill>
                          <a:latin typeface="Canva Sans Bold Italics"/>
                          <a:ea typeface="+mn-ea"/>
                          <a:cs typeface="+mn-cs"/>
                        </a:rPr>
                        <a:t>Brown Medicine Division of Kidney Disease and Hypertension</a:t>
                      </a:r>
                      <a:endParaRPr lang="it-IT" sz="1500" b="1" i="1" kern="1200" dirty="0">
                        <a:solidFill>
                          <a:srgbClr val="000000"/>
                        </a:solidFill>
                        <a:latin typeface="Canva Sans Bold Italics"/>
                        <a:ea typeface="+mn-ea"/>
                        <a:cs typeface="+mn-cs"/>
                      </a:endParaRPr>
                    </a:p>
                    <a:p>
                      <a:pPr marL="457241" marR="0" lvl="1" indent="0" algn="just" defTabSz="609630" rtl="0" eaLnBrk="1" fontAlgn="auto" latinLnBrk="0" hangingPunct="1">
                        <a:lnSpc>
                          <a:spcPct val="100000"/>
                        </a:lnSpc>
                        <a:spcBef>
                          <a:spcPts val="0"/>
                        </a:spcBef>
                        <a:spcAft>
                          <a:spcPts val="0"/>
                        </a:spcAft>
                        <a:buClrTx/>
                        <a:buSzTx/>
                        <a:buFontTx/>
                        <a:buNone/>
                        <a:tabLst/>
                        <a:defRPr/>
                      </a:pPr>
                      <a:r>
                        <a:rPr lang="it-IT" sz="1500" b="1" i="1" kern="1200" dirty="0">
                          <a:solidFill>
                            <a:srgbClr val="000000"/>
                          </a:solidFill>
                          <a:latin typeface="Canva Sans Bold Italics"/>
                          <a:ea typeface="+mn-ea"/>
                          <a:cs typeface="+mn-cs"/>
                        </a:rPr>
                        <a:t>Leslie Musotic, RN, MSN, CDOE, Rhode Island Primary Care Physcians Corporation</a:t>
                      </a:r>
                    </a:p>
                    <a:p>
                      <a:pPr marL="457241" marR="0" lvl="1" indent="0" algn="just" defTabSz="609630" rtl="0" eaLnBrk="1" fontAlgn="auto" latinLnBrk="0" hangingPunct="1">
                        <a:lnSpc>
                          <a:spcPct val="100000"/>
                        </a:lnSpc>
                        <a:spcBef>
                          <a:spcPts val="0"/>
                        </a:spcBef>
                        <a:spcAft>
                          <a:spcPts val="0"/>
                        </a:spcAft>
                        <a:buClrTx/>
                        <a:buSzTx/>
                        <a:buFontTx/>
                        <a:buNone/>
                        <a:tabLst/>
                        <a:defRPr/>
                      </a:pPr>
                      <a:r>
                        <a:rPr lang="it-IT" sz="1500" b="1" i="1" kern="1200" dirty="0">
                          <a:solidFill>
                            <a:srgbClr val="000000"/>
                          </a:solidFill>
                          <a:latin typeface="Canva Sans Bold Italics"/>
                          <a:ea typeface="+mn-ea"/>
                          <a:cs typeface="+mn-cs"/>
                        </a:rPr>
                        <a:t>Catherine Berndtson, RN, Brown Medicine</a:t>
                      </a:r>
                    </a:p>
                    <a:p>
                      <a:pPr marL="457241" marR="0" lvl="1" indent="0" algn="just" defTabSz="609630" rtl="0" eaLnBrk="1" fontAlgn="auto" latinLnBrk="0" hangingPunct="1">
                        <a:lnSpc>
                          <a:spcPct val="100000"/>
                        </a:lnSpc>
                        <a:spcBef>
                          <a:spcPts val="0"/>
                        </a:spcBef>
                        <a:spcAft>
                          <a:spcPts val="0"/>
                        </a:spcAft>
                        <a:buClrTx/>
                        <a:buSzTx/>
                        <a:buFontTx/>
                        <a:buNone/>
                        <a:tabLst/>
                        <a:defRPr/>
                      </a:pPr>
                      <a:r>
                        <a:rPr lang="it-IT" sz="1500" b="1" i="1" kern="1200" dirty="0">
                          <a:solidFill>
                            <a:srgbClr val="000000"/>
                          </a:solidFill>
                          <a:latin typeface="Canva Sans Bold Italics"/>
                          <a:ea typeface="+mn-ea"/>
                          <a:cs typeface="+mn-cs"/>
                        </a:rPr>
                        <a:t>Varinia Apostolou, RN, </a:t>
                      </a:r>
                      <a:r>
                        <a:rPr lang="en-US" sz="1500" b="1" i="1" kern="1200" dirty="0">
                          <a:solidFill>
                            <a:srgbClr val="000000"/>
                          </a:solidFill>
                          <a:latin typeface="Canva Sans Bold Italics"/>
                          <a:ea typeface="+mn-ea"/>
                          <a:cs typeface="+mn-cs"/>
                        </a:rPr>
                        <a:t>East Bay Community Health Center</a:t>
                      </a:r>
                      <a:endParaRPr lang="it-IT" sz="1500" b="1" i="1" kern="1200" dirty="0">
                        <a:solidFill>
                          <a:srgbClr val="000000"/>
                        </a:solidFill>
                        <a:latin typeface="Canva Sans Bold Italics"/>
                        <a:ea typeface="+mn-ea"/>
                        <a:cs typeface="+mn-cs"/>
                      </a:endParaRPr>
                    </a:p>
                    <a:p>
                      <a:pPr marL="457241" marR="0" lvl="1" indent="0" algn="just" defTabSz="609630" rtl="0" eaLnBrk="1" fontAlgn="auto" latinLnBrk="0" hangingPunct="1">
                        <a:lnSpc>
                          <a:spcPct val="100000"/>
                        </a:lnSpc>
                        <a:spcBef>
                          <a:spcPts val="0"/>
                        </a:spcBef>
                        <a:spcAft>
                          <a:spcPts val="0"/>
                        </a:spcAft>
                        <a:buClrTx/>
                        <a:buSzTx/>
                        <a:buFontTx/>
                        <a:buNone/>
                        <a:tabLst/>
                        <a:defRPr/>
                      </a:pPr>
                      <a:r>
                        <a:rPr lang="it-IT" sz="1500" b="1" i="1" kern="1200" dirty="0">
                          <a:solidFill>
                            <a:srgbClr val="000000"/>
                          </a:solidFill>
                          <a:latin typeface="Canva Sans Bold Italics"/>
                          <a:ea typeface="+mn-ea"/>
                          <a:cs typeface="+mn-cs"/>
                        </a:rPr>
                        <a:t>Natasha Henderson, RN, </a:t>
                      </a:r>
                      <a:r>
                        <a:rPr lang="en-US" sz="1500" b="1" i="1" kern="1200" dirty="0">
                          <a:solidFill>
                            <a:srgbClr val="000000"/>
                          </a:solidFill>
                          <a:latin typeface="Canva Sans Bold Italics"/>
                          <a:ea typeface="+mn-ea"/>
                          <a:cs typeface="+mn-cs"/>
                        </a:rPr>
                        <a:t>East Bay Community Health Center</a:t>
                      </a:r>
                    </a:p>
                    <a:p>
                      <a:pPr marL="0" marR="0" lvl="0" indent="0" algn="just" defTabSz="609630" rtl="0" eaLnBrk="1" fontAlgn="auto" latinLnBrk="0" hangingPunct="1">
                        <a:lnSpc>
                          <a:spcPct val="100000"/>
                        </a:lnSpc>
                        <a:spcBef>
                          <a:spcPts val="0"/>
                        </a:spcBef>
                        <a:spcAft>
                          <a:spcPts val="0"/>
                        </a:spcAft>
                        <a:buClrTx/>
                        <a:buSzTx/>
                        <a:buFontTx/>
                        <a:buNone/>
                        <a:tabLst/>
                        <a:defRPr/>
                      </a:pPr>
                      <a:r>
                        <a:rPr lang="en-US" sz="1500" b="1" i="1" kern="1200" dirty="0">
                          <a:solidFill>
                            <a:schemeClr val="accent1">
                              <a:lumMod val="75000"/>
                            </a:schemeClr>
                          </a:solidFill>
                          <a:latin typeface="Canva Sans Bold Italics"/>
                          <a:ea typeface="+mn-ea"/>
                          <a:cs typeface="+mn-cs"/>
                        </a:rPr>
                        <a:t>Kateri Buerman, RN, BSN, Co-Founder, Four Hearts Foundation &amp; Adjunct Professor, Rhode Island college</a:t>
                      </a:r>
                    </a:p>
                    <a:p>
                      <a:pPr marL="457241" marR="0" lvl="1" indent="0" algn="just" defTabSz="609630" rtl="0" eaLnBrk="1" fontAlgn="auto" latinLnBrk="0" hangingPunct="1">
                        <a:lnSpc>
                          <a:spcPct val="100000"/>
                        </a:lnSpc>
                        <a:spcBef>
                          <a:spcPts val="0"/>
                        </a:spcBef>
                        <a:spcAft>
                          <a:spcPts val="0"/>
                        </a:spcAft>
                        <a:buClrTx/>
                        <a:buSzTx/>
                        <a:buFontTx/>
                        <a:buNone/>
                        <a:tabLst/>
                        <a:defRPr/>
                      </a:pPr>
                      <a:r>
                        <a:rPr lang="en-US" sz="1500" b="1" i="1" kern="1200" dirty="0">
                          <a:solidFill>
                            <a:srgbClr val="000000"/>
                          </a:solidFill>
                          <a:latin typeface="Canva Sans Bold Italics"/>
                          <a:ea typeface="+mn-ea"/>
                          <a:cs typeface="+mn-cs"/>
                        </a:rPr>
                        <a:t>Megan Wood, RN, Lifespan Physician Group Primary Care Newport</a:t>
                      </a:r>
                    </a:p>
                    <a:p>
                      <a:pPr marL="457241" marR="0" lvl="1" indent="0" algn="just" defTabSz="609630" rtl="0" eaLnBrk="1" fontAlgn="auto" latinLnBrk="0" hangingPunct="1">
                        <a:lnSpc>
                          <a:spcPct val="100000"/>
                        </a:lnSpc>
                        <a:spcBef>
                          <a:spcPts val="0"/>
                        </a:spcBef>
                        <a:spcAft>
                          <a:spcPts val="0"/>
                        </a:spcAft>
                        <a:buClrTx/>
                        <a:buSzTx/>
                        <a:buFontTx/>
                        <a:buNone/>
                        <a:tabLst/>
                        <a:defRPr/>
                      </a:pPr>
                      <a:r>
                        <a:rPr lang="en-US" sz="1500" b="1" i="1" kern="1200" dirty="0">
                          <a:solidFill>
                            <a:srgbClr val="000000"/>
                          </a:solidFill>
                          <a:latin typeface="Canva Sans Bold Italics"/>
                          <a:ea typeface="+mn-ea"/>
                          <a:cs typeface="+mn-cs"/>
                        </a:rPr>
                        <a:t>Korie Medeiros, NCM,  Medical Associates of Rhode Island</a:t>
                      </a:r>
                    </a:p>
                    <a:p>
                      <a:pPr marL="0" marR="0" lvl="0" indent="0" algn="just" defTabSz="609630" rtl="0" eaLnBrk="1" fontAlgn="auto" latinLnBrk="0" hangingPunct="1">
                        <a:lnSpc>
                          <a:spcPct val="100000"/>
                        </a:lnSpc>
                        <a:spcBef>
                          <a:spcPts val="0"/>
                        </a:spcBef>
                        <a:spcAft>
                          <a:spcPts val="0"/>
                        </a:spcAft>
                        <a:buClrTx/>
                        <a:buSzTx/>
                        <a:buFontTx/>
                        <a:buNone/>
                        <a:tabLst/>
                        <a:defRPr/>
                      </a:pPr>
                      <a:r>
                        <a:rPr lang="en-US" sz="1500" b="1" i="1" kern="1200" dirty="0">
                          <a:solidFill>
                            <a:schemeClr val="accent1">
                              <a:lumMod val="75000"/>
                            </a:schemeClr>
                          </a:solidFill>
                          <a:latin typeface="Canva Sans Bold Italics"/>
                          <a:ea typeface="+mn-ea"/>
                          <a:cs typeface="+mn-cs"/>
                        </a:rPr>
                        <a:t>Karolyn (Kay) McKay RN, CDOE CVDOE, Nurse Care Manager-Geriatrics, Browne Medicine</a:t>
                      </a:r>
                    </a:p>
                    <a:p>
                      <a:pPr marL="457241" marR="0" lvl="1" indent="0" algn="just" defTabSz="609630" rtl="0" eaLnBrk="1" fontAlgn="auto" latinLnBrk="0" hangingPunct="1">
                        <a:lnSpc>
                          <a:spcPct val="100000"/>
                        </a:lnSpc>
                        <a:spcBef>
                          <a:spcPts val="0"/>
                        </a:spcBef>
                        <a:spcAft>
                          <a:spcPts val="0"/>
                        </a:spcAft>
                        <a:buClrTx/>
                        <a:buSzTx/>
                        <a:buFontTx/>
                        <a:buNone/>
                        <a:tabLst/>
                        <a:defRPr/>
                      </a:pPr>
                      <a:r>
                        <a:rPr lang="en-US" sz="1500" b="1" i="1" kern="1200" dirty="0">
                          <a:solidFill>
                            <a:srgbClr val="000000"/>
                          </a:solidFill>
                          <a:latin typeface="Canva Sans Bold Italics"/>
                          <a:ea typeface="+mn-ea"/>
                          <a:cs typeface="+mn-cs"/>
                        </a:rPr>
                        <a:t>Sherrell Parker, RN, BSN Coastal Medical Lifespan</a:t>
                      </a:r>
                      <a:endParaRPr lang="en-US" sz="1500" b="0" i="0" dirty="0">
                        <a:solidFill>
                          <a:srgbClr val="000000"/>
                        </a:solidFill>
                        <a:latin typeface="Canva Sans Bold Italics"/>
                      </a:endParaRPr>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tc>
                  <a:txBody>
                    <a:bodyPr/>
                    <a:lstStyle/>
                    <a:p>
                      <a:pPr marL="0" marR="0" lvl="0" indent="0" algn="ctr" defTabSz="914484" rtl="0" eaLnBrk="1" fontAlgn="auto" latinLnBrk="0" hangingPunct="1">
                        <a:lnSpc>
                          <a:spcPts val="2859"/>
                        </a:lnSpc>
                        <a:spcBef>
                          <a:spcPts val="0"/>
                        </a:spcBef>
                        <a:spcAft>
                          <a:spcPts val="0"/>
                        </a:spcAft>
                        <a:buClrTx/>
                        <a:buSzTx/>
                        <a:buFontTx/>
                        <a:buNone/>
                        <a:tabLst/>
                        <a:defRPr/>
                      </a:pPr>
                      <a:r>
                        <a:rPr lang="en-US" sz="1500" dirty="0">
                          <a:solidFill>
                            <a:srgbClr val="000000"/>
                          </a:solidFill>
                          <a:latin typeface="Canva Sans"/>
                        </a:rPr>
                        <a:t>60 mins</a:t>
                      </a:r>
                      <a:endParaRPr lang="en-US" sz="700" dirty="0"/>
                    </a:p>
                    <a:p>
                      <a:pPr algn="ctr">
                        <a:lnSpc>
                          <a:spcPts val="2859"/>
                        </a:lnSpc>
                        <a:defRPr/>
                      </a:pPr>
                      <a:endParaRPr lang="en-US" sz="1500" kern="1200" dirty="0">
                        <a:solidFill>
                          <a:srgbClr val="000000"/>
                        </a:solidFill>
                        <a:latin typeface="Canva Sans"/>
                        <a:ea typeface="+mn-ea"/>
                        <a:cs typeface="+mn-cs"/>
                      </a:endParaRPr>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extLst>
                  <a:ext uri="{0D108BD9-81ED-4DB2-BD59-A6C34878D82A}">
                    <a16:rowId xmlns:a16="http://schemas.microsoft.com/office/drawing/2014/main" val="541621798"/>
                  </a:ext>
                </a:extLst>
              </a:tr>
              <a:tr h="692767">
                <a:tc>
                  <a:txBody>
                    <a:bodyPr/>
                    <a:lstStyle/>
                    <a:p>
                      <a:pPr algn="l">
                        <a:lnSpc>
                          <a:spcPct val="100000"/>
                        </a:lnSpc>
                        <a:defRPr/>
                      </a:pPr>
                      <a:r>
                        <a:rPr lang="en-US" sz="1500" dirty="0">
                          <a:solidFill>
                            <a:srgbClr val="000000"/>
                          </a:solidFill>
                          <a:latin typeface="Canva Sans Italics"/>
                        </a:rPr>
                        <a:t>Questions &amp; Discussion</a:t>
                      </a:r>
                      <a:endParaRPr lang="en-US" sz="1500" b="1" i="1" kern="1200" dirty="0">
                        <a:solidFill>
                          <a:srgbClr val="000000"/>
                        </a:solidFill>
                        <a:latin typeface="Canva Sans Italics"/>
                        <a:ea typeface="+mn-ea"/>
                        <a:cs typeface="+mn-cs"/>
                      </a:endParaRPr>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tc>
                  <a:txBody>
                    <a:bodyPr/>
                    <a:lstStyle/>
                    <a:p>
                      <a:pPr algn="ctr">
                        <a:lnSpc>
                          <a:spcPts val="2859"/>
                        </a:lnSpc>
                        <a:defRPr/>
                      </a:pPr>
                      <a:r>
                        <a:rPr lang="en-US" sz="1500" dirty="0">
                          <a:solidFill>
                            <a:srgbClr val="000000"/>
                          </a:solidFill>
                          <a:latin typeface="Canva Sans"/>
                        </a:rPr>
                        <a:t>5 mins</a:t>
                      </a:r>
                      <a:endParaRPr lang="en-US" sz="700" dirty="0"/>
                    </a:p>
                  </a:txBody>
                  <a:tcPr marL="127000" marR="127000" marT="127000" marB="127000" anchor="ctr">
                    <a:lnL w="9525" cap="flat" cmpd="sng" algn="ctr">
                      <a:solidFill>
                        <a:srgbClr val="1D1C1C"/>
                      </a:solidFill>
                      <a:prstDash val="solid"/>
                      <a:round/>
                      <a:headEnd type="none" w="med" len="med"/>
                      <a:tailEnd type="none" w="med" len="med"/>
                    </a:lnL>
                    <a:lnR w="9525" cap="flat" cmpd="sng" algn="ctr">
                      <a:solidFill>
                        <a:srgbClr val="1D1C1C"/>
                      </a:solidFill>
                      <a:prstDash val="solid"/>
                      <a:round/>
                      <a:headEnd type="none" w="med" len="med"/>
                      <a:tailEnd type="none" w="med" len="med"/>
                    </a:lnR>
                    <a:lnT w="9525" cap="flat" cmpd="sng" algn="ctr">
                      <a:solidFill>
                        <a:srgbClr val="1D1C1C"/>
                      </a:solidFill>
                      <a:prstDash val="solid"/>
                      <a:round/>
                      <a:headEnd type="none" w="med" len="med"/>
                      <a:tailEnd type="none" w="med" len="med"/>
                    </a:lnT>
                    <a:lnB w="9525" cap="flat" cmpd="sng" algn="ctr">
                      <a:solidFill>
                        <a:srgbClr val="1D1C1C"/>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69734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Past Medical History (Continued)</a:t>
            </a:r>
          </a:p>
        </p:txBody>
      </p:sp>
      <p:sp>
        <p:nvSpPr>
          <p:cNvPr id="3" name="Freeform: Shape 2">
            <a:extLst>
              <a:ext uri="{FF2B5EF4-FFF2-40B4-BE49-F238E27FC236}">
                <a16:creationId xmlns:a16="http://schemas.microsoft.com/office/drawing/2014/main" id="{01E347C3-5E82-6385-5B3C-B0BFBACF854B}"/>
              </a:ext>
            </a:extLst>
          </p:cNvPr>
          <p:cNvSpPr/>
          <p:nvPr/>
        </p:nvSpPr>
        <p:spPr>
          <a:xfrm>
            <a:off x="819150" y="1009650"/>
            <a:ext cx="10858500" cy="2238775"/>
          </a:xfrm>
          <a:custGeom>
            <a:avLst/>
            <a:gdLst>
              <a:gd name="connsiteX0" fmla="*/ 0 w 9658350"/>
              <a:gd name="connsiteY0" fmla="*/ 170462 h 1022750"/>
              <a:gd name="connsiteX1" fmla="*/ 170462 w 9658350"/>
              <a:gd name="connsiteY1" fmla="*/ 0 h 1022750"/>
              <a:gd name="connsiteX2" fmla="*/ 9487888 w 9658350"/>
              <a:gd name="connsiteY2" fmla="*/ 0 h 1022750"/>
              <a:gd name="connsiteX3" fmla="*/ 9658350 w 9658350"/>
              <a:gd name="connsiteY3" fmla="*/ 170462 h 1022750"/>
              <a:gd name="connsiteX4" fmla="*/ 9658350 w 9658350"/>
              <a:gd name="connsiteY4" fmla="*/ 852288 h 1022750"/>
              <a:gd name="connsiteX5" fmla="*/ 9487888 w 9658350"/>
              <a:gd name="connsiteY5" fmla="*/ 1022750 h 1022750"/>
              <a:gd name="connsiteX6" fmla="*/ 170462 w 9658350"/>
              <a:gd name="connsiteY6" fmla="*/ 1022750 h 1022750"/>
              <a:gd name="connsiteX7" fmla="*/ 0 w 9658350"/>
              <a:gd name="connsiteY7" fmla="*/ 852288 h 1022750"/>
              <a:gd name="connsiteX8" fmla="*/ 0 w 9658350"/>
              <a:gd name="connsiteY8" fmla="*/ 170462 h 10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8350" h="1022750">
                <a:moveTo>
                  <a:pt x="0" y="170462"/>
                </a:moveTo>
                <a:cubicBezTo>
                  <a:pt x="0" y="76318"/>
                  <a:pt x="76318" y="0"/>
                  <a:pt x="170462" y="0"/>
                </a:cubicBezTo>
                <a:lnTo>
                  <a:pt x="9487888" y="0"/>
                </a:lnTo>
                <a:cubicBezTo>
                  <a:pt x="9582032" y="0"/>
                  <a:pt x="9658350" y="76318"/>
                  <a:pt x="9658350" y="170462"/>
                </a:cubicBezTo>
                <a:lnTo>
                  <a:pt x="9658350" y="852288"/>
                </a:lnTo>
                <a:cubicBezTo>
                  <a:pt x="9658350" y="946432"/>
                  <a:pt x="9582032" y="1022750"/>
                  <a:pt x="9487888" y="1022750"/>
                </a:cubicBezTo>
                <a:lnTo>
                  <a:pt x="170462" y="1022750"/>
                </a:lnTo>
                <a:cubicBezTo>
                  <a:pt x="76318" y="1022750"/>
                  <a:pt x="0" y="946432"/>
                  <a:pt x="0" y="852288"/>
                </a:cubicBezTo>
                <a:lnTo>
                  <a:pt x="0" y="17046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56607" tIns="156607" rIns="156607" bIns="156607"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Compliance to Treatment Regime</a:t>
            </a:r>
            <a:r>
              <a:rPr kumimoji="0" lang="en-US"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Patient nonadherent with diet and medications. Patient admits to not taking medications or following diabetic diet when on vacation. Patient did not bring medications with him. Ate ice cream and snacked on junk food. Declined meeting with Nutritionist, states wife is vegan.</a:t>
            </a:r>
          </a:p>
        </p:txBody>
      </p:sp>
      <p:sp>
        <p:nvSpPr>
          <p:cNvPr id="4" name="Freeform: Shape 3">
            <a:extLst>
              <a:ext uri="{FF2B5EF4-FFF2-40B4-BE49-F238E27FC236}">
                <a16:creationId xmlns:a16="http://schemas.microsoft.com/office/drawing/2014/main" id="{0C667B9F-8429-2C60-5F67-7F132FC6BEC8}"/>
              </a:ext>
            </a:extLst>
          </p:cNvPr>
          <p:cNvSpPr/>
          <p:nvPr/>
        </p:nvSpPr>
        <p:spPr>
          <a:xfrm>
            <a:off x="819150" y="3718961"/>
            <a:ext cx="10734675" cy="2028695"/>
          </a:xfrm>
          <a:custGeom>
            <a:avLst/>
            <a:gdLst>
              <a:gd name="connsiteX0" fmla="*/ 0 w 9658350"/>
              <a:gd name="connsiteY0" fmla="*/ 170462 h 1022750"/>
              <a:gd name="connsiteX1" fmla="*/ 170462 w 9658350"/>
              <a:gd name="connsiteY1" fmla="*/ 0 h 1022750"/>
              <a:gd name="connsiteX2" fmla="*/ 9487888 w 9658350"/>
              <a:gd name="connsiteY2" fmla="*/ 0 h 1022750"/>
              <a:gd name="connsiteX3" fmla="*/ 9658350 w 9658350"/>
              <a:gd name="connsiteY3" fmla="*/ 170462 h 1022750"/>
              <a:gd name="connsiteX4" fmla="*/ 9658350 w 9658350"/>
              <a:gd name="connsiteY4" fmla="*/ 852288 h 1022750"/>
              <a:gd name="connsiteX5" fmla="*/ 9487888 w 9658350"/>
              <a:gd name="connsiteY5" fmla="*/ 1022750 h 1022750"/>
              <a:gd name="connsiteX6" fmla="*/ 170462 w 9658350"/>
              <a:gd name="connsiteY6" fmla="*/ 1022750 h 1022750"/>
              <a:gd name="connsiteX7" fmla="*/ 0 w 9658350"/>
              <a:gd name="connsiteY7" fmla="*/ 852288 h 1022750"/>
              <a:gd name="connsiteX8" fmla="*/ 0 w 9658350"/>
              <a:gd name="connsiteY8" fmla="*/ 170462 h 10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8350" h="1022750">
                <a:moveTo>
                  <a:pt x="0" y="170462"/>
                </a:moveTo>
                <a:cubicBezTo>
                  <a:pt x="0" y="76318"/>
                  <a:pt x="76318" y="0"/>
                  <a:pt x="170462" y="0"/>
                </a:cubicBezTo>
                <a:lnTo>
                  <a:pt x="9487888" y="0"/>
                </a:lnTo>
                <a:cubicBezTo>
                  <a:pt x="9582032" y="0"/>
                  <a:pt x="9658350" y="76318"/>
                  <a:pt x="9658350" y="170462"/>
                </a:cubicBezTo>
                <a:lnTo>
                  <a:pt x="9658350" y="852288"/>
                </a:lnTo>
                <a:cubicBezTo>
                  <a:pt x="9658350" y="946432"/>
                  <a:pt x="9582032" y="1022750"/>
                  <a:pt x="9487888" y="1022750"/>
                </a:cubicBezTo>
                <a:lnTo>
                  <a:pt x="170462" y="1022750"/>
                </a:lnTo>
                <a:cubicBezTo>
                  <a:pt x="76318" y="1022750"/>
                  <a:pt x="0" y="946432"/>
                  <a:pt x="0" y="852288"/>
                </a:cubicBezTo>
                <a:lnTo>
                  <a:pt x="0" y="17046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56607" tIns="156607" rIns="156607" bIns="156607"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Recent Acute Episodes</a:t>
            </a:r>
            <a:r>
              <a:rPr kumimoji="0" lang="en-US"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ED visit for Chest pain 2/2020. A1c 12.2 at that time. No recent hospitalizations.</a:t>
            </a:r>
          </a:p>
        </p:txBody>
      </p:sp>
    </p:spTree>
    <p:extLst>
      <p:ext uri="{BB962C8B-B14F-4D97-AF65-F5344CB8AC3E}">
        <p14:creationId xmlns:p14="http://schemas.microsoft.com/office/powerpoint/2010/main" val="37005847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Matters For Consideration             Identify the Following:</a:t>
            </a:r>
          </a:p>
        </p:txBody>
      </p:sp>
      <p:sp>
        <p:nvSpPr>
          <p:cNvPr id="15" name="Right Arrow 14"/>
          <p:cNvSpPr/>
          <p:nvPr/>
        </p:nvSpPr>
        <p:spPr>
          <a:xfrm>
            <a:off x="4872038" y="257199"/>
            <a:ext cx="978408" cy="484632"/>
          </a:xfrm>
          <a:prstGeom prs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Freeform: Shape 2">
            <a:extLst>
              <a:ext uri="{FF2B5EF4-FFF2-40B4-BE49-F238E27FC236}">
                <a16:creationId xmlns:a16="http://schemas.microsoft.com/office/drawing/2014/main" id="{39246BCB-AD8A-89DE-C565-409A7193108F}"/>
              </a:ext>
            </a:extLst>
          </p:cNvPr>
          <p:cNvSpPr/>
          <p:nvPr/>
        </p:nvSpPr>
        <p:spPr>
          <a:xfrm>
            <a:off x="1457325" y="862280"/>
            <a:ext cx="9844087" cy="1495444"/>
          </a:xfrm>
          <a:custGeom>
            <a:avLst/>
            <a:gdLst>
              <a:gd name="connsiteX0" fmla="*/ 0 w 9844087"/>
              <a:gd name="connsiteY0" fmla="*/ 249246 h 1495444"/>
              <a:gd name="connsiteX1" fmla="*/ 249246 w 9844087"/>
              <a:gd name="connsiteY1" fmla="*/ 0 h 1495444"/>
              <a:gd name="connsiteX2" fmla="*/ 9594841 w 9844087"/>
              <a:gd name="connsiteY2" fmla="*/ 0 h 1495444"/>
              <a:gd name="connsiteX3" fmla="*/ 9844087 w 9844087"/>
              <a:gd name="connsiteY3" fmla="*/ 249246 h 1495444"/>
              <a:gd name="connsiteX4" fmla="*/ 9844087 w 9844087"/>
              <a:gd name="connsiteY4" fmla="*/ 1246198 h 1495444"/>
              <a:gd name="connsiteX5" fmla="*/ 9594841 w 9844087"/>
              <a:gd name="connsiteY5" fmla="*/ 1495444 h 1495444"/>
              <a:gd name="connsiteX6" fmla="*/ 249246 w 9844087"/>
              <a:gd name="connsiteY6" fmla="*/ 1495444 h 1495444"/>
              <a:gd name="connsiteX7" fmla="*/ 0 w 9844087"/>
              <a:gd name="connsiteY7" fmla="*/ 1246198 h 1495444"/>
              <a:gd name="connsiteX8" fmla="*/ 0 w 9844087"/>
              <a:gd name="connsiteY8" fmla="*/ 249246 h 149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495444">
                <a:moveTo>
                  <a:pt x="0" y="249246"/>
                </a:moveTo>
                <a:cubicBezTo>
                  <a:pt x="0" y="111591"/>
                  <a:pt x="111591" y="0"/>
                  <a:pt x="249246" y="0"/>
                </a:cubicBezTo>
                <a:lnTo>
                  <a:pt x="9594841" y="0"/>
                </a:lnTo>
                <a:cubicBezTo>
                  <a:pt x="9732496" y="0"/>
                  <a:pt x="9844087" y="111591"/>
                  <a:pt x="9844087" y="249246"/>
                </a:cubicBezTo>
                <a:lnTo>
                  <a:pt x="9844087" y="1246198"/>
                </a:lnTo>
                <a:cubicBezTo>
                  <a:pt x="9844087" y="1383853"/>
                  <a:pt x="9732496" y="1495444"/>
                  <a:pt x="9594841" y="1495444"/>
                </a:cubicBezTo>
                <a:lnTo>
                  <a:pt x="249246" y="1495444"/>
                </a:lnTo>
                <a:cubicBezTo>
                  <a:pt x="111591" y="1495444"/>
                  <a:pt x="0" y="1383853"/>
                  <a:pt x="0" y="1246198"/>
                </a:cubicBezTo>
                <a:lnTo>
                  <a:pt x="0" y="249246"/>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9202" tIns="149202" rIns="149202" bIns="149202"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Barriers to Care: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Vague understanding of diabetes after teaching in the past</a:t>
            </a:r>
          </a:p>
        </p:txBody>
      </p:sp>
      <p:sp>
        <p:nvSpPr>
          <p:cNvPr id="5" name="Freeform: Shape 4">
            <a:extLst>
              <a:ext uri="{FF2B5EF4-FFF2-40B4-BE49-F238E27FC236}">
                <a16:creationId xmlns:a16="http://schemas.microsoft.com/office/drawing/2014/main" id="{25BC8392-4E5B-E488-BD76-E8783ABC02EF}"/>
              </a:ext>
            </a:extLst>
          </p:cNvPr>
          <p:cNvSpPr/>
          <p:nvPr/>
        </p:nvSpPr>
        <p:spPr>
          <a:xfrm>
            <a:off x="1457325" y="2365679"/>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Gaps in Care: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Elevated A1c, lack of knowledge around taking diabetic medications daily, limiting carbohydrates and decreased meal portions.</a:t>
            </a: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A40302AD-618E-FB25-EADF-A0A21C586BE6}"/>
              </a:ext>
            </a:extLst>
          </p:cNvPr>
          <p:cNvSpPr/>
          <p:nvPr/>
        </p:nvSpPr>
        <p:spPr>
          <a:xfrm>
            <a:off x="1457325" y="3577953"/>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Driver of The Case</a:t>
            </a:r>
            <a:r>
              <a:rPr kumimoji="0" lang="en-US"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Diabetes management and teaching</a:t>
            </a:r>
          </a:p>
        </p:txBody>
      </p:sp>
      <p:sp>
        <p:nvSpPr>
          <p:cNvPr id="7" name="Freeform: Shape 6">
            <a:extLst>
              <a:ext uri="{FF2B5EF4-FFF2-40B4-BE49-F238E27FC236}">
                <a16:creationId xmlns:a16="http://schemas.microsoft.com/office/drawing/2014/main" id="{8C7EDACD-DFE1-5420-6FBA-AB0FD867F0F8}"/>
              </a:ext>
            </a:extLst>
          </p:cNvPr>
          <p:cNvSpPr/>
          <p:nvPr/>
        </p:nvSpPr>
        <p:spPr>
          <a:xfrm>
            <a:off x="1457325" y="4790228"/>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Medical Neighborhood Needs (who would you collaborate with regarding patient care needs):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PCP, Pharmacist, Nutritionist</a:t>
            </a:r>
          </a:p>
        </p:txBody>
      </p:sp>
    </p:spTree>
    <p:extLst>
      <p:ext uri="{BB962C8B-B14F-4D97-AF65-F5344CB8AC3E}">
        <p14:creationId xmlns:p14="http://schemas.microsoft.com/office/powerpoint/2010/main" val="24598103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Plan to Address Identified Concerns:</a:t>
            </a:r>
          </a:p>
        </p:txBody>
      </p:sp>
      <p:sp>
        <p:nvSpPr>
          <p:cNvPr id="6" name="Rounded Rectangle 5"/>
          <p:cNvSpPr/>
          <p:nvPr/>
        </p:nvSpPr>
        <p:spPr>
          <a:xfrm>
            <a:off x="1414462" y="764606"/>
            <a:ext cx="9363076" cy="5328788"/>
          </a:xfrm>
          <a:prstGeom prst="roundRect">
            <a:avLst/>
          </a:prstGeom>
          <a:ln>
            <a:solidFill>
              <a:srgbClr val="0070C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Rounded Rectangle 4"/>
          <p:cNvSpPr/>
          <p:nvPr/>
        </p:nvSpPr>
        <p:spPr>
          <a:xfrm>
            <a:off x="1710420" y="1024736"/>
            <a:ext cx="8771160" cy="480852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91440" rIns="91440" bIns="91440" numCol="1" spcCol="1270" anchor="ctr" anchorCtr="0">
            <a:noAutofit/>
          </a:bodyPr>
          <a:lstStyle/>
          <a:p>
            <a:pPr marL="342900" indent="-342900" defTabSz="1066800">
              <a:spcBef>
                <a:spcPct val="0"/>
              </a:spcBef>
              <a:buFont typeface="Arial" panose="020B0604020202020204" pitchFamily="34" charset="0"/>
              <a:buChar cha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Assess patient gaps in diabetic care, provide re-education.</a:t>
            </a:r>
          </a:p>
          <a:p>
            <a:pPr marL="342900" indent="-342900" defTabSz="1066800">
              <a:spcBef>
                <a:spcPct val="0"/>
              </a:spcBef>
              <a:buFont typeface="Arial" panose="020B0604020202020204" pitchFamily="34" charset="0"/>
              <a:buChar cha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Offer referral to Nutritionist</a:t>
            </a:r>
          </a:p>
          <a:p>
            <a:pPr marL="342900" indent="-342900" defTabSz="1066800">
              <a:spcBef>
                <a:spcPct val="0"/>
              </a:spcBef>
              <a:buFont typeface="Arial" panose="020B0604020202020204" pitchFamily="34" charset="0"/>
              <a:buChar cha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allergic to adhesive for Dexcom, NCM called insurance provider and Freestyle Libre was approved. </a:t>
            </a:r>
          </a:p>
          <a:p>
            <a:pPr marL="342900" indent="-342900" defTabSz="1066800">
              <a:spcBef>
                <a:spcPct val="0"/>
              </a:spcBef>
              <a:buFont typeface="Arial" panose="020B0604020202020204" pitchFamily="34" charset="0"/>
              <a:buChar cha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shares Freestyle information through Libre View and are able to have more effective discussions around glucose readings</a:t>
            </a:r>
          </a:p>
          <a:p>
            <a:pPr marL="342900" indent="-342900" defTabSz="1066800">
              <a:spcBef>
                <a:spcPct val="0"/>
              </a:spcBef>
              <a:buFont typeface="Arial" panose="020B0604020202020204" pitchFamily="34" charset="0"/>
              <a:buChar cha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has scheduled face to face appointment with NCM and has attended most appointments.</a:t>
            </a:r>
          </a:p>
          <a:p>
            <a:pPr marL="342900" indent="-342900" defTabSz="1066800">
              <a:spcBef>
                <a:spcPct val="0"/>
              </a:spcBef>
              <a:buFont typeface="Arial" panose="020B0604020202020204" pitchFamily="34" charset="0"/>
              <a:buChar cha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Diet reinforced each visit</a:t>
            </a:r>
          </a:p>
          <a:p>
            <a:pPr marL="342900" indent="-342900" defTabSz="1066800">
              <a:spcBef>
                <a:spcPct val="0"/>
              </a:spcBef>
              <a:buFont typeface="Arial" panose="020B0604020202020204" pitchFamily="34" charset="0"/>
              <a:buChar cha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has not experienced hypoglycemic episodes but carries glucose tablets with him and understands how to treat a low blood sugar. </a:t>
            </a:r>
          </a:p>
        </p:txBody>
      </p:sp>
    </p:spTree>
    <p:extLst>
      <p:ext uri="{BB962C8B-B14F-4D97-AF65-F5344CB8AC3E}">
        <p14:creationId xmlns:p14="http://schemas.microsoft.com/office/powerpoint/2010/main" val="19681304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Plan of Care: Patient Education</a:t>
            </a:r>
          </a:p>
        </p:txBody>
      </p:sp>
      <p:sp>
        <p:nvSpPr>
          <p:cNvPr id="5" name="Rectangle 4"/>
          <p:cNvSpPr/>
          <p:nvPr/>
        </p:nvSpPr>
        <p:spPr>
          <a:xfrm>
            <a:off x="1138238" y="814037"/>
            <a:ext cx="9124950" cy="927677"/>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255CB8">
                    <a:lumMod val="60000"/>
                    <a:lumOff val="40000"/>
                  </a:srgbClr>
                </a:solidFill>
                <a:effectLst/>
                <a:uLnTx/>
                <a:uFillTx/>
                <a:latin typeface="Arial"/>
                <a:ea typeface="+mn-ea"/>
                <a:cs typeface="+mn-cs"/>
              </a:rPr>
              <a:t>What are </a:t>
            </a:r>
            <a:r>
              <a:rPr kumimoji="0" lang="en-US" sz="2800" b="1" i="0" u="none" strike="noStrike" kern="1200" cap="none" spc="0" normalizeH="0" baseline="0" noProof="0" dirty="0">
                <a:ln>
                  <a:noFill/>
                </a:ln>
                <a:solidFill>
                  <a:srgbClr val="6CA62C"/>
                </a:solidFill>
                <a:effectLst/>
                <a:uLnTx/>
                <a:uFillTx/>
                <a:latin typeface="Arial"/>
                <a:ea typeface="+mn-ea"/>
                <a:cs typeface="+mn-cs"/>
              </a:rPr>
              <a:t>3</a:t>
            </a:r>
            <a:r>
              <a:rPr kumimoji="0" lang="en-US" sz="2800" b="0" i="0" u="none" strike="noStrike" kern="1200" cap="none" spc="0" normalizeH="0" baseline="0" noProof="0" dirty="0">
                <a:ln>
                  <a:noFill/>
                </a:ln>
                <a:solidFill>
                  <a:srgbClr val="255CB8">
                    <a:lumMod val="60000"/>
                    <a:lumOff val="40000"/>
                  </a:srgbClr>
                </a:solidFill>
                <a:effectLst/>
                <a:uLnTx/>
                <a:uFillTx/>
                <a:latin typeface="Arial"/>
                <a:ea typeface="+mn-ea"/>
                <a:cs typeface="+mn-cs"/>
              </a:rPr>
              <a:t> signs/symptoms patient should report to PCP/CM as soon as possib</a:t>
            </a:r>
            <a:r>
              <a:rPr kumimoji="0" lang="en-US" sz="2400" b="0" i="0" u="none" strike="noStrike" kern="1200" cap="none" spc="0" normalizeH="0" baseline="0" noProof="0" dirty="0">
                <a:ln>
                  <a:noFill/>
                </a:ln>
                <a:solidFill>
                  <a:srgbClr val="255CB8">
                    <a:lumMod val="60000"/>
                    <a:lumOff val="40000"/>
                  </a:srgbClr>
                </a:solidFill>
                <a:effectLst/>
                <a:uLnTx/>
                <a:uFillTx/>
                <a:latin typeface="Arial"/>
                <a:ea typeface="+mn-ea"/>
                <a:cs typeface="+mn-cs"/>
              </a:rPr>
              <a:t>le</a:t>
            </a:r>
            <a:r>
              <a:rPr kumimoji="0" lang="en-US" sz="2400" b="0" i="0" u="none" strike="noStrike" kern="1200" cap="none" spc="0" normalizeH="0" baseline="0" noProof="0" dirty="0">
                <a:ln>
                  <a:noFill/>
                </a:ln>
                <a:solidFill>
                  <a:prstClr val="black"/>
                </a:solidFill>
                <a:effectLst/>
                <a:uLnTx/>
                <a:uFillTx/>
                <a:latin typeface="Arial"/>
                <a:ea typeface="+mn-ea"/>
                <a:cs typeface="+mn-cs"/>
              </a:rPr>
              <a:t>:</a:t>
            </a:r>
          </a:p>
        </p:txBody>
      </p:sp>
      <p:sp>
        <p:nvSpPr>
          <p:cNvPr id="7" name="Freeform: Shape 6">
            <a:extLst>
              <a:ext uri="{FF2B5EF4-FFF2-40B4-BE49-F238E27FC236}">
                <a16:creationId xmlns:a16="http://schemas.microsoft.com/office/drawing/2014/main" id="{B81BC17F-B499-7BD5-DD27-12B60F8A755C}"/>
              </a:ext>
            </a:extLst>
          </p:cNvPr>
          <p:cNvSpPr/>
          <p:nvPr/>
        </p:nvSpPr>
        <p:spPr>
          <a:xfrm>
            <a:off x="1336135" y="192121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Low glucose episodes not responsive to treatment</a:t>
            </a:r>
          </a:p>
        </p:txBody>
      </p:sp>
      <p:sp>
        <p:nvSpPr>
          <p:cNvPr id="9" name="Freeform: Shape 8">
            <a:extLst>
              <a:ext uri="{FF2B5EF4-FFF2-40B4-BE49-F238E27FC236}">
                <a16:creationId xmlns:a16="http://schemas.microsoft.com/office/drawing/2014/main" id="{7B2A1883-7F67-B96B-F0A4-9565F1B14317}"/>
              </a:ext>
            </a:extLst>
          </p:cNvPr>
          <p:cNvSpPr/>
          <p:nvPr/>
        </p:nvSpPr>
        <p:spPr>
          <a:xfrm>
            <a:off x="4389992" y="192121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High blood sugars over 3 days</a:t>
            </a:r>
          </a:p>
        </p:txBody>
      </p:sp>
      <p:sp>
        <p:nvSpPr>
          <p:cNvPr id="11" name="Freeform: Shape 10">
            <a:extLst>
              <a:ext uri="{FF2B5EF4-FFF2-40B4-BE49-F238E27FC236}">
                <a16:creationId xmlns:a16="http://schemas.microsoft.com/office/drawing/2014/main" id="{DFE4B48B-314B-36CF-2EDF-86D6BD5EEC23}"/>
              </a:ext>
            </a:extLst>
          </p:cNvPr>
          <p:cNvSpPr/>
          <p:nvPr/>
        </p:nvSpPr>
        <p:spPr>
          <a:xfrm>
            <a:off x="7443849" y="195333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High glucose over 350 with confusion, nausea/vomiting, fruity breath, abdominal pain.</a:t>
            </a:r>
          </a:p>
        </p:txBody>
      </p:sp>
    </p:spTree>
    <p:extLst>
      <p:ext uri="{BB962C8B-B14F-4D97-AF65-F5344CB8AC3E}">
        <p14:creationId xmlns:p14="http://schemas.microsoft.com/office/powerpoint/2010/main" val="14841089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Immediate Plan of Care:</a:t>
            </a:r>
          </a:p>
        </p:txBody>
      </p:sp>
      <p:sp>
        <p:nvSpPr>
          <p:cNvPr id="6" name="Rounded Rectangle 5"/>
          <p:cNvSpPr/>
          <p:nvPr/>
        </p:nvSpPr>
        <p:spPr>
          <a:xfrm>
            <a:off x="526073" y="802667"/>
            <a:ext cx="10801350" cy="5252665"/>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B4B">
                  <a:hueOff val="0"/>
                  <a:satOff val="0"/>
                  <a:lumOff val="0"/>
                  <a:alphaOff val="0"/>
                </a:srgbClr>
              </a:solidFill>
              <a:effectLst/>
              <a:uLnTx/>
              <a:uFillTx/>
              <a:latin typeface="Arial"/>
              <a:ea typeface="+mn-ea"/>
              <a:cs typeface="+mn-cs"/>
            </a:endParaRPr>
          </a:p>
        </p:txBody>
      </p:sp>
      <p:sp>
        <p:nvSpPr>
          <p:cNvPr id="7" name="Rounded Rectangle 4"/>
          <p:cNvSpPr/>
          <p:nvPr/>
        </p:nvSpPr>
        <p:spPr>
          <a:xfrm>
            <a:off x="864577" y="1059081"/>
            <a:ext cx="10158046" cy="473983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marL="342900" lvl="0" indent="-342900" algn="l" defTabSz="800100" rtl="0">
              <a:lnSpc>
                <a:spcPct val="90000"/>
              </a:lnSpc>
              <a:spcBef>
                <a:spcPct val="0"/>
              </a:spcBef>
              <a:spcAft>
                <a:spcPct val="35000"/>
              </a:spcAft>
              <a:buAutoNum type="arabicPeriod"/>
            </a:pPr>
            <a:r>
              <a:rPr lang="en-US" sz="2400" dirty="0">
                <a:solidFill>
                  <a:schemeClr val="accent5">
                    <a:lumMod val="75000"/>
                  </a:schemeClr>
                </a:solidFill>
              </a:rPr>
              <a:t>Assess gaps and provide diabetic teaching to increase patient understanding and adherence. </a:t>
            </a:r>
          </a:p>
          <a:p>
            <a:pPr marL="342900" lvl="0" indent="-342900" algn="l" defTabSz="800100" rtl="0">
              <a:lnSpc>
                <a:spcPct val="90000"/>
              </a:lnSpc>
              <a:spcBef>
                <a:spcPct val="0"/>
              </a:spcBef>
              <a:spcAft>
                <a:spcPct val="35000"/>
              </a:spcAft>
              <a:buAutoNum type="arabicPeriod"/>
            </a:pPr>
            <a:r>
              <a:rPr lang="en-US" sz="2400" kern="1200" dirty="0">
                <a:solidFill>
                  <a:schemeClr val="accent5">
                    <a:lumMod val="75000"/>
                  </a:schemeClr>
                </a:solidFill>
              </a:rPr>
              <a:t>Teaching around glucose monitoring with Freestyle Libre and </a:t>
            </a:r>
            <a:r>
              <a:rPr lang="en-US" sz="2400" dirty="0">
                <a:solidFill>
                  <a:schemeClr val="accent5">
                    <a:lumMod val="75000"/>
                  </a:schemeClr>
                </a:solidFill>
              </a:rPr>
              <a:t>awareness of </a:t>
            </a:r>
            <a:r>
              <a:rPr lang="en-US" sz="2400" kern="1200" dirty="0">
                <a:solidFill>
                  <a:schemeClr val="accent5">
                    <a:lumMod val="75000"/>
                  </a:schemeClr>
                </a:solidFill>
              </a:rPr>
              <a:t> </a:t>
            </a:r>
            <a:r>
              <a:rPr lang="en-US" sz="2400" dirty="0">
                <a:solidFill>
                  <a:schemeClr val="accent5">
                    <a:lumMod val="75000"/>
                  </a:schemeClr>
                </a:solidFill>
              </a:rPr>
              <a:t>low and high readings. </a:t>
            </a:r>
          </a:p>
          <a:p>
            <a:pPr lvl="0" algn="l" defTabSz="800100" rtl="0">
              <a:lnSpc>
                <a:spcPct val="90000"/>
              </a:lnSpc>
              <a:spcBef>
                <a:spcPct val="0"/>
              </a:spcBef>
              <a:spcAft>
                <a:spcPct val="35000"/>
              </a:spcAft>
            </a:pPr>
            <a:r>
              <a:rPr lang="en-US" sz="2400" kern="1200" dirty="0">
                <a:solidFill>
                  <a:schemeClr val="accent5">
                    <a:lumMod val="75000"/>
                  </a:schemeClr>
                </a:solidFill>
              </a:rPr>
              <a:t>3.  Patient encouraged to check glucose before and 2 hours after </a:t>
            </a:r>
            <a:r>
              <a:rPr lang="en-US" sz="2400" dirty="0">
                <a:solidFill>
                  <a:schemeClr val="accent5">
                    <a:lumMod val="75000"/>
                  </a:schemeClr>
                </a:solidFill>
              </a:rPr>
              <a:t>meals  </a:t>
            </a:r>
          </a:p>
          <a:p>
            <a:pPr marL="342900" lvl="0" indent="-342900" algn="l" defTabSz="800100" rtl="0">
              <a:lnSpc>
                <a:spcPct val="90000"/>
              </a:lnSpc>
              <a:spcBef>
                <a:spcPct val="0"/>
              </a:spcBef>
              <a:spcAft>
                <a:spcPct val="35000"/>
              </a:spcAft>
              <a:buAutoNum type="arabicPeriod" startAt="4"/>
            </a:pPr>
            <a:r>
              <a:rPr lang="en-US" sz="2400" kern="1200" dirty="0">
                <a:solidFill>
                  <a:schemeClr val="accent5">
                    <a:lumMod val="75000"/>
                  </a:schemeClr>
                </a:solidFill>
              </a:rPr>
              <a:t>Patient encouraged to increase activity. Planned to start a gym membersh</a:t>
            </a:r>
            <a:r>
              <a:rPr lang="en-US" sz="2400" dirty="0">
                <a:solidFill>
                  <a:schemeClr val="accent5">
                    <a:lumMod val="75000"/>
                  </a:schemeClr>
                </a:solidFill>
              </a:rPr>
              <a:t>ip.</a:t>
            </a:r>
          </a:p>
          <a:p>
            <a:pPr marL="342900" lvl="0" indent="-342900" algn="l" defTabSz="800100" rtl="0">
              <a:lnSpc>
                <a:spcPct val="90000"/>
              </a:lnSpc>
              <a:spcBef>
                <a:spcPct val="0"/>
              </a:spcBef>
              <a:spcAft>
                <a:spcPct val="35000"/>
              </a:spcAft>
              <a:buAutoNum type="arabicPeriod" startAt="4"/>
            </a:pPr>
            <a:r>
              <a:rPr lang="en-US" sz="2400" dirty="0">
                <a:solidFill>
                  <a:schemeClr val="accent5">
                    <a:lumMod val="75000"/>
                  </a:schemeClr>
                </a:solidFill>
              </a:rPr>
              <a:t>Patient started on </a:t>
            </a:r>
            <a:r>
              <a:rPr lang="en-US" sz="2400" dirty="0" err="1">
                <a:solidFill>
                  <a:schemeClr val="accent5">
                    <a:lumMod val="75000"/>
                  </a:schemeClr>
                </a:solidFill>
              </a:rPr>
              <a:t>Basaglar</a:t>
            </a:r>
            <a:r>
              <a:rPr lang="en-US" sz="2400" dirty="0">
                <a:solidFill>
                  <a:schemeClr val="accent5">
                    <a:lumMod val="75000"/>
                  </a:schemeClr>
                </a:solidFill>
              </a:rPr>
              <a:t> insulin 10 units at bedtime by PCP and instructed to titrate 2 units nightly until fasting glucose is 130 or less. </a:t>
            </a:r>
          </a:p>
        </p:txBody>
      </p:sp>
    </p:spTree>
    <p:extLst>
      <p:ext uri="{BB962C8B-B14F-4D97-AF65-F5344CB8AC3E}">
        <p14:creationId xmlns:p14="http://schemas.microsoft.com/office/powerpoint/2010/main" val="35487424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Long Term Plan of Care:</a:t>
            </a:r>
          </a:p>
        </p:txBody>
      </p:sp>
      <p:sp>
        <p:nvSpPr>
          <p:cNvPr id="5" name="Rounded Rectangle 4"/>
          <p:cNvSpPr/>
          <p:nvPr/>
        </p:nvSpPr>
        <p:spPr>
          <a:xfrm>
            <a:off x="662894" y="878793"/>
            <a:ext cx="10595655" cy="5100414"/>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schemeClr val="accent5">
                    <a:lumMod val="75000"/>
                  </a:schemeClr>
                </a:solidFill>
                <a:effectLst/>
                <a:uLnTx/>
                <a:uFillTx/>
                <a:latin typeface="Arial"/>
                <a:ea typeface="+mn-ea"/>
                <a:cs typeface="+mn-cs"/>
              </a:rPr>
              <a:t>Improve the patient’s level of self management of diabetes through monthly face to face visits at PCP office.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schemeClr val="accent5">
                    <a:lumMod val="75000"/>
                  </a:schemeClr>
                </a:solidFill>
                <a:effectLst/>
                <a:uLnTx/>
                <a:uFillTx/>
                <a:latin typeface="Arial"/>
                <a:ea typeface="+mn-ea"/>
                <a:cs typeface="+mn-cs"/>
              </a:rPr>
              <a:t>Assist patient with lifestyle changes toward goal of A1c less than 7%</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schemeClr val="accent5">
                    <a:lumMod val="75000"/>
                  </a:schemeClr>
                </a:solidFill>
                <a:effectLst/>
                <a:uLnTx/>
                <a:uFillTx/>
                <a:latin typeface="Arial"/>
                <a:ea typeface="+mn-ea"/>
                <a:cs typeface="+mn-cs"/>
              </a:rPr>
              <a:t>Provide PCP with Libre View reports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schemeClr val="accent5">
                    <a:lumMod val="75000"/>
                  </a:schemeClr>
                </a:solidFill>
                <a:effectLst/>
                <a:uLnTx/>
                <a:uFillTx/>
                <a:latin typeface="Arial"/>
                <a:ea typeface="+mn-ea"/>
                <a:cs typeface="+mn-cs"/>
              </a:rPr>
              <a:t>Encourage patient self care activities to promote less stress.</a:t>
            </a:r>
          </a:p>
        </p:txBody>
      </p:sp>
    </p:spTree>
    <p:extLst>
      <p:ext uri="{BB962C8B-B14F-4D97-AF65-F5344CB8AC3E}">
        <p14:creationId xmlns:p14="http://schemas.microsoft.com/office/powerpoint/2010/main" val="3749842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Conclusion:</a:t>
            </a:r>
          </a:p>
        </p:txBody>
      </p:sp>
      <p:sp>
        <p:nvSpPr>
          <p:cNvPr id="4" name="Rounded Rectangle 3"/>
          <p:cNvSpPr/>
          <p:nvPr/>
        </p:nvSpPr>
        <p:spPr>
          <a:xfrm>
            <a:off x="298101" y="621838"/>
            <a:ext cx="11595797" cy="5316737"/>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NCM continues to work with patient for improved adherence to prevent complications of diabetes</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has a better understanding of not taking “holidays” from managing diabetes</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A1c results</a:t>
            </a:r>
          </a:p>
          <a:p>
            <a:pPr marL="1257300" lvl="2" indent="-342900" defTabSz="457200">
              <a:buFont typeface="Wingdings" panose="05000000000000000000" pitchFamily="2" charset="2"/>
              <a:buChar char="v"/>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11.5 at the onset of the teaching and management</a:t>
            </a:r>
          </a:p>
          <a:p>
            <a:pPr marL="1257300" lvl="2" indent="-342900" defTabSz="457200">
              <a:buFont typeface="Wingdings" panose="05000000000000000000" pitchFamily="2" charset="2"/>
              <a:buChar char="v"/>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7.1 on 10/24/23</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was commended for the improved A1c and the work that he has done.</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As of 12/28, Libre View reveals patient in range 78% of the time and high 22%. </a:t>
            </a:r>
          </a:p>
        </p:txBody>
      </p:sp>
    </p:spTree>
    <p:extLst>
      <p:ext uri="{BB962C8B-B14F-4D97-AF65-F5344CB8AC3E}">
        <p14:creationId xmlns:p14="http://schemas.microsoft.com/office/powerpoint/2010/main" val="2344004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 Blue waves.pdf"/>
          <p:cNvPicPr>
            <a:picLocks noChangeAspect="1"/>
          </p:cNvPicPr>
          <p:nvPr/>
        </p:nvPicPr>
        <p:blipFill rotWithShape="1">
          <a:blip r:embed="rId3">
            <a:extLst>
              <a:ext uri="{28A0092B-C50C-407E-A947-70E740481C1C}">
                <a14:useLocalDpi xmlns:a14="http://schemas.microsoft.com/office/drawing/2010/main" val="0"/>
              </a:ext>
            </a:extLst>
          </a:blip>
          <a:srcRect l="1545" t="24143" r="894" b="1848"/>
          <a:stretch/>
        </p:blipFill>
        <p:spPr>
          <a:xfrm>
            <a:off x="1" y="6444"/>
            <a:ext cx="12191999" cy="5246894"/>
          </a:xfrm>
          <a:prstGeom prst="rect">
            <a:avLst/>
          </a:prstGeom>
        </p:spPr>
      </p:pic>
      <p:sp>
        <p:nvSpPr>
          <p:cNvPr id="2" name="Text Placeholder 1"/>
          <p:cNvSpPr>
            <a:spLocks noGrp="1"/>
          </p:cNvSpPr>
          <p:nvPr>
            <p:ph type="body" sz="quarter" idx="10"/>
          </p:nvPr>
        </p:nvSpPr>
        <p:spPr>
          <a:xfrm>
            <a:off x="1462744" y="2157202"/>
            <a:ext cx="9748181" cy="2069698"/>
          </a:xfrm>
        </p:spPr>
        <p:txBody>
          <a:bodyPr>
            <a:noAutofit/>
          </a:bodyPr>
          <a:lstStyle/>
          <a:p>
            <a:pPr algn="ctr">
              <a:spcBef>
                <a:spcPts val="0"/>
              </a:spcBef>
            </a:pPr>
            <a:r>
              <a:rPr lang="en-US" sz="4400" dirty="0">
                <a:solidFill>
                  <a:srgbClr val="0070C0"/>
                </a:solidFill>
              </a:rPr>
              <a:t>xG Learn Care Management Education: Care Manager</a:t>
            </a:r>
          </a:p>
          <a:p>
            <a:pPr algn="ctr">
              <a:spcBef>
                <a:spcPts val="0"/>
              </a:spcBef>
            </a:pPr>
            <a:r>
              <a:rPr lang="en-US" sz="4400" dirty="0">
                <a:solidFill>
                  <a:srgbClr val="0070C0"/>
                </a:solidFill>
              </a:rPr>
              <a:t>Capstone Presentation</a:t>
            </a:r>
            <a:endParaRPr lang="en-US" sz="4400" dirty="0">
              <a:ln w="0"/>
              <a:solidFill>
                <a:srgbClr val="0070C0"/>
              </a:solidFill>
              <a:effectLst>
                <a:outerShdw blurRad="38100" dist="19050" dir="2700000" algn="tl" rotWithShape="0">
                  <a:schemeClr val="dk1">
                    <a:alpha val="40000"/>
                  </a:schemeClr>
                </a:outerShdw>
              </a:effectLst>
            </a:endParaRPr>
          </a:p>
        </p:txBody>
      </p:sp>
      <p:sp>
        <p:nvSpPr>
          <p:cNvPr id="8" name="Text Placeholder 1"/>
          <p:cNvSpPr txBox="1">
            <a:spLocks/>
          </p:cNvSpPr>
          <p:nvPr/>
        </p:nvSpPr>
        <p:spPr>
          <a:xfrm>
            <a:off x="2976954" y="3024720"/>
            <a:ext cx="7549926" cy="1063624"/>
          </a:xfrm>
          <a:prstGeom prst="rect">
            <a:avLst/>
          </a:prstGeom>
        </p:spPr>
        <p:txBody>
          <a:bodyPr>
            <a:noAutofit/>
          </a:bodyPr>
          <a:lstStyle>
            <a:lvl1pPr marL="0" indent="0" algn="r" defTabSz="457200" rtl="0" eaLnBrk="1" latinLnBrk="0" hangingPunct="1">
              <a:spcBef>
                <a:spcPct val="20000"/>
              </a:spcBef>
              <a:buFont typeface="Arial"/>
              <a:buNone/>
              <a:defRPr sz="3600" b="0" i="0" kern="1200">
                <a:solidFill>
                  <a:schemeClr val="bg1"/>
                </a:solidFill>
                <a:latin typeface="+mj-lt"/>
                <a:ea typeface="+mn-ea"/>
                <a:cs typeface="Raleway Light"/>
              </a:defRPr>
            </a:lvl1pPr>
            <a:lvl2pPr marL="457200" indent="0" algn="l" defTabSz="457200" rtl="0" eaLnBrk="1" latinLnBrk="0" hangingPunct="1">
              <a:spcBef>
                <a:spcPct val="20000"/>
              </a:spcBef>
              <a:buFont typeface="Arial"/>
              <a:buNone/>
              <a:defRPr sz="2000" kern="1200">
                <a:solidFill>
                  <a:schemeClr val="tx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2"/>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white"/>
              </a:solidFill>
              <a:effectLst/>
              <a:uLnTx/>
              <a:uFillTx/>
              <a:latin typeface="Arial"/>
              <a:ea typeface="+mn-ea"/>
            </a:endParaRPr>
          </a:p>
        </p:txBody>
      </p:sp>
      <p:sp>
        <p:nvSpPr>
          <p:cNvPr id="4" name="TextBox 3"/>
          <p:cNvSpPr txBox="1"/>
          <p:nvPr/>
        </p:nvSpPr>
        <p:spPr>
          <a:xfrm>
            <a:off x="405201" y="4540064"/>
            <a:ext cx="8043473" cy="1261884"/>
          </a:xfrm>
          <a:prstGeom prst="rect">
            <a:avLst/>
          </a:prstGeom>
          <a:noFill/>
        </p:spPr>
        <p:txBody>
          <a:bodyPr wrap="square" rtlCol="0">
            <a:spAutoFit/>
          </a:bodyPr>
          <a:lstStyle/>
          <a:p>
            <a:pPr marL="457241" marR="0" lvl="1" indent="0" algn="just" defTabSz="60963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Presented By: </a:t>
            </a:r>
          </a:p>
          <a:p>
            <a:pPr marL="457241" marR="0" lvl="1" indent="0" algn="just" defTabSz="609630" rtl="0" eaLnBrk="1" fontAlgn="auto" latinLnBrk="0" hangingPunct="1">
              <a:lnSpc>
                <a:spcPct val="100000"/>
              </a:lnSpc>
              <a:spcBef>
                <a:spcPts val="0"/>
              </a:spcBef>
              <a:spcAft>
                <a:spcPts val="0"/>
              </a:spcAft>
              <a:buClrTx/>
              <a:buSzTx/>
              <a:buFontTx/>
              <a:buNone/>
              <a:tabLst/>
              <a:defRPr/>
            </a:pPr>
            <a:r>
              <a:rPr lang="it-IT" sz="2000" b="1" i="1" kern="1200" dirty="0">
                <a:solidFill>
                  <a:srgbClr val="000000"/>
                </a:solidFill>
                <a:latin typeface="Canva Sans Bold Italics"/>
                <a:ea typeface="+mn-ea"/>
                <a:cs typeface="+mn-cs"/>
              </a:rPr>
              <a:t>Catherine Berndtson, RN, Brown Medicine</a:t>
            </a:r>
          </a:p>
          <a:p>
            <a:pPr marL="457241" marR="0" lvl="1" indent="0" algn="just" defTabSz="609630" rtl="0" eaLnBrk="1" fontAlgn="auto" latinLnBrk="0" hangingPunct="1">
              <a:lnSpc>
                <a:spcPct val="100000"/>
              </a:lnSpc>
              <a:spcBef>
                <a:spcPts val="0"/>
              </a:spcBef>
              <a:spcAft>
                <a:spcPts val="0"/>
              </a:spcAft>
              <a:buClrTx/>
              <a:buSzTx/>
              <a:buFontTx/>
              <a:buNone/>
              <a:tabLst/>
              <a:defRPr/>
            </a:pPr>
            <a:endParaRPr kumimoji="0" lang="it-IT" sz="2000" b="1" i="1" u="none" strike="noStrike" cap="none" spc="0" normalizeH="0" baseline="0" noProof="0" dirty="0">
              <a:ln>
                <a:noFill/>
              </a:ln>
              <a:solidFill>
                <a:srgbClr val="000000"/>
              </a:solidFill>
              <a:effectLst/>
              <a:uLnTx/>
              <a:uFillTx/>
              <a:latin typeface="Canva Sans Bold Italics"/>
            </a:endParaRPr>
          </a:p>
          <a:p>
            <a:pPr marL="0" marR="0" lvl="0" indent="0" algn="just" defTabSz="609630" rtl="0" eaLnBrk="1" fontAlgn="auto" latinLnBrk="0" hangingPunct="1">
              <a:lnSpc>
                <a:spcPct val="100000"/>
              </a:lnSpc>
              <a:spcBef>
                <a:spcPts val="0"/>
              </a:spcBef>
              <a:spcAft>
                <a:spcPts val="0"/>
              </a:spcAft>
              <a:buClrTx/>
              <a:buSzTx/>
              <a:buFontTx/>
              <a:buNone/>
              <a:tabLst/>
              <a:defRPr/>
            </a:pPr>
            <a:r>
              <a:rPr lang="en-US" sz="1600" b="1" i="1" kern="1200" dirty="0">
                <a:solidFill>
                  <a:schemeClr val="accent1">
                    <a:lumMod val="75000"/>
                  </a:schemeClr>
                </a:solidFill>
                <a:latin typeface="Canva Sans Bold Italics"/>
                <a:ea typeface="+mn-ea"/>
                <a:cs typeface="+mn-cs"/>
              </a:rPr>
              <a:t>Carol Falcone, MSN, RN, Nurse Care Manager, East Bay Community Action Program</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882" y="673264"/>
            <a:ext cx="2808233" cy="842470"/>
          </a:xfrm>
          <a:prstGeom prst="rect">
            <a:avLst/>
          </a:prstGeom>
        </p:spPr>
      </p:pic>
    </p:spTree>
    <p:extLst>
      <p:ext uri="{BB962C8B-B14F-4D97-AF65-F5344CB8AC3E}">
        <p14:creationId xmlns:p14="http://schemas.microsoft.com/office/powerpoint/2010/main" val="21532918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9782" y="299173"/>
            <a:ext cx="7976280"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Capstone Study Presentation Outline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258" y="1129304"/>
            <a:ext cx="635793" cy="611387"/>
          </a:xfrm>
          <a:prstGeom prst="rect">
            <a:avLst/>
          </a:prstGeom>
          <a:ln w="57150" cmpd="sng">
            <a:solidFill>
              <a:schemeClr val="bg1"/>
            </a:solidFill>
          </a:ln>
          <a:effectLst/>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351" y="2117623"/>
            <a:ext cx="635793" cy="611387"/>
          </a:xfrm>
          <a:prstGeom prst="rect">
            <a:avLst/>
          </a:prstGeom>
          <a:ln w="57150" cmpd="sng">
            <a:solidFill>
              <a:schemeClr val="bg1"/>
            </a:solidFill>
          </a:ln>
          <a:effectLst/>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158" y="3140600"/>
            <a:ext cx="635793" cy="611387"/>
          </a:xfrm>
          <a:prstGeom prst="rect">
            <a:avLst/>
          </a:prstGeom>
          <a:ln w="57150" cmpd="sng">
            <a:solidFill>
              <a:schemeClr val="bg1"/>
            </a:solidFill>
          </a:ln>
          <a:effectLst/>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547" y="4093066"/>
            <a:ext cx="635793" cy="611387"/>
          </a:xfrm>
          <a:prstGeom prst="rect">
            <a:avLst/>
          </a:prstGeom>
          <a:ln w="57150" cmpd="sng">
            <a:solidFill>
              <a:schemeClr val="bg1"/>
            </a:solidFill>
          </a:ln>
          <a:effectLst/>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057" y="5023006"/>
            <a:ext cx="605994" cy="582732"/>
          </a:xfrm>
          <a:prstGeom prst="rect">
            <a:avLst/>
          </a:prstGeom>
          <a:ln w="57150" cmpd="sng">
            <a:solidFill>
              <a:schemeClr val="bg1"/>
            </a:solidFill>
          </a:ln>
          <a:effectLst/>
        </p:spPr>
      </p:pic>
      <p:sp>
        <p:nvSpPr>
          <p:cNvPr id="12" name="Rectangle 11"/>
          <p:cNvSpPr/>
          <p:nvPr/>
        </p:nvSpPr>
        <p:spPr>
          <a:xfrm>
            <a:off x="2345215" y="1129304"/>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Brief Patient History</a:t>
            </a:r>
          </a:p>
        </p:txBody>
      </p:sp>
      <p:sp>
        <p:nvSpPr>
          <p:cNvPr id="13" name="Rectangle 12"/>
          <p:cNvSpPr/>
          <p:nvPr/>
        </p:nvSpPr>
        <p:spPr>
          <a:xfrm>
            <a:off x="2352277" y="2214013"/>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70C0"/>
                </a:solidFill>
                <a:effectLst/>
                <a:uLnTx/>
                <a:uFillTx/>
                <a:latin typeface="Arial"/>
                <a:ea typeface="+mn-ea"/>
                <a:cs typeface="+mn-cs"/>
              </a:rPr>
              <a:t>Pertinent </a:t>
            </a:r>
            <a:r>
              <a:rPr kumimoji="0" lang="en-US" sz="2000" b="0" i="0" u="none" strike="noStrike" kern="1200" cap="none" spc="0" normalizeH="0" baseline="0" noProof="0" dirty="0">
                <a:ln>
                  <a:noFill/>
                </a:ln>
                <a:solidFill>
                  <a:srgbClr val="0070C0"/>
                </a:solidFill>
                <a:effectLst/>
                <a:uLnTx/>
                <a:uFillTx/>
                <a:latin typeface="Arial"/>
                <a:ea typeface="+mn-ea"/>
                <a:cs typeface="+mn-cs"/>
              </a:rPr>
              <a:t>Medical History</a:t>
            </a:r>
          </a:p>
        </p:txBody>
      </p:sp>
      <p:sp>
        <p:nvSpPr>
          <p:cNvPr id="14" name="Rectangle 13"/>
          <p:cNvSpPr/>
          <p:nvPr/>
        </p:nvSpPr>
        <p:spPr>
          <a:xfrm>
            <a:off x="2373625" y="3156870"/>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Identified Gaps in Care</a:t>
            </a:r>
          </a:p>
        </p:txBody>
      </p:sp>
      <p:sp>
        <p:nvSpPr>
          <p:cNvPr id="15" name="Rectangle 14"/>
          <p:cNvSpPr/>
          <p:nvPr/>
        </p:nvSpPr>
        <p:spPr>
          <a:xfrm>
            <a:off x="2373626" y="4069955"/>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Identified Escalation Points-Needs Assessment</a:t>
            </a:r>
          </a:p>
        </p:txBody>
      </p:sp>
      <p:sp>
        <p:nvSpPr>
          <p:cNvPr id="16" name="Rectangle 15"/>
          <p:cNvSpPr/>
          <p:nvPr/>
        </p:nvSpPr>
        <p:spPr>
          <a:xfrm>
            <a:off x="2373626" y="5034872"/>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Resources Put in Place</a:t>
            </a:r>
          </a:p>
        </p:txBody>
      </p:sp>
      <p:sp>
        <p:nvSpPr>
          <p:cNvPr id="18" name="TextBox 17"/>
          <p:cNvSpPr txBox="1"/>
          <p:nvPr/>
        </p:nvSpPr>
        <p:spPr>
          <a:xfrm>
            <a:off x="1604719" y="1104210"/>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1</a:t>
            </a:r>
          </a:p>
        </p:txBody>
      </p:sp>
      <p:sp>
        <p:nvSpPr>
          <p:cNvPr id="19" name="TextBox 18"/>
          <p:cNvSpPr txBox="1"/>
          <p:nvPr/>
        </p:nvSpPr>
        <p:spPr>
          <a:xfrm>
            <a:off x="1604204" y="2091545"/>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2</a:t>
            </a:r>
          </a:p>
        </p:txBody>
      </p:sp>
      <p:sp>
        <p:nvSpPr>
          <p:cNvPr id="20" name="TextBox 19"/>
          <p:cNvSpPr txBox="1"/>
          <p:nvPr/>
        </p:nvSpPr>
        <p:spPr>
          <a:xfrm>
            <a:off x="1619372" y="3135926"/>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3</a:t>
            </a:r>
          </a:p>
        </p:txBody>
      </p:sp>
      <p:sp>
        <p:nvSpPr>
          <p:cNvPr id="21" name="TextBox 20"/>
          <p:cNvSpPr txBox="1"/>
          <p:nvPr/>
        </p:nvSpPr>
        <p:spPr>
          <a:xfrm>
            <a:off x="1589995" y="4082140"/>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4</a:t>
            </a:r>
          </a:p>
        </p:txBody>
      </p:sp>
      <p:sp>
        <p:nvSpPr>
          <p:cNvPr id="22" name="TextBox 21"/>
          <p:cNvSpPr txBox="1"/>
          <p:nvPr/>
        </p:nvSpPr>
        <p:spPr>
          <a:xfrm>
            <a:off x="1613607" y="5010883"/>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5</a:t>
            </a:r>
          </a:p>
        </p:txBody>
      </p:sp>
    </p:spTree>
    <p:extLst>
      <p:ext uri="{BB962C8B-B14F-4D97-AF65-F5344CB8AC3E}">
        <p14:creationId xmlns:p14="http://schemas.microsoft.com/office/powerpoint/2010/main" val="2362805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j-ea"/>
              </a:rPr>
              <a:t>Patient Presentation</a:t>
            </a:r>
          </a:p>
        </p:txBody>
      </p:sp>
      <p:sp>
        <p:nvSpPr>
          <p:cNvPr id="4" name="Freeform: Shape 3">
            <a:extLst>
              <a:ext uri="{FF2B5EF4-FFF2-40B4-BE49-F238E27FC236}">
                <a16:creationId xmlns:a16="http://schemas.microsoft.com/office/drawing/2014/main" id="{2FDF6707-66C6-9653-D999-984F994D8373}"/>
              </a:ext>
            </a:extLst>
          </p:cNvPr>
          <p:cNvSpPr/>
          <p:nvPr/>
        </p:nvSpPr>
        <p:spPr>
          <a:xfrm>
            <a:off x="1545430" y="664378"/>
            <a:ext cx="9101139" cy="849291"/>
          </a:xfrm>
          <a:custGeom>
            <a:avLst/>
            <a:gdLst>
              <a:gd name="connsiteX0" fmla="*/ 0 w 9101139"/>
              <a:gd name="connsiteY0" fmla="*/ 141551 h 849291"/>
              <a:gd name="connsiteX1" fmla="*/ 141551 w 9101139"/>
              <a:gd name="connsiteY1" fmla="*/ 0 h 849291"/>
              <a:gd name="connsiteX2" fmla="*/ 8959588 w 9101139"/>
              <a:gd name="connsiteY2" fmla="*/ 0 h 849291"/>
              <a:gd name="connsiteX3" fmla="*/ 9101139 w 9101139"/>
              <a:gd name="connsiteY3" fmla="*/ 141551 h 849291"/>
              <a:gd name="connsiteX4" fmla="*/ 9101139 w 9101139"/>
              <a:gd name="connsiteY4" fmla="*/ 707740 h 849291"/>
              <a:gd name="connsiteX5" fmla="*/ 8959588 w 9101139"/>
              <a:gd name="connsiteY5" fmla="*/ 849291 h 849291"/>
              <a:gd name="connsiteX6" fmla="*/ 141551 w 9101139"/>
              <a:gd name="connsiteY6" fmla="*/ 849291 h 849291"/>
              <a:gd name="connsiteX7" fmla="*/ 0 w 9101139"/>
              <a:gd name="connsiteY7" fmla="*/ 707740 h 849291"/>
              <a:gd name="connsiteX8" fmla="*/ 0 w 9101139"/>
              <a:gd name="connsiteY8" fmla="*/ 141551 h 8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849291">
                <a:moveTo>
                  <a:pt x="0" y="141551"/>
                </a:moveTo>
                <a:cubicBezTo>
                  <a:pt x="0" y="63375"/>
                  <a:pt x="63375" y="0"/>
                  <a:pt x="141551" y="0"/>
                </a:cubicBezTo>
                <a:lnTo>
                  <a:pt x="8959588" y="0"/>
                </a:lnTo>
                <a:cubicBezTo>
                  <a:pt x="9037764" y="0"/>
                  <a:pt x="9101139" y="63375"/>
                  <a:pt x="9101139" y="141551"/>
                </a:cubicBezTo>
                <a:lnTo>
                  <a:pt x="9101139" y="707740"/>
                </a:lnTo>
                <a:cubicBezTo>
                  <a:pt x="9101139" y="785916"/>
                  <a:pt x="9037764" y="849291"/>
                  <a:pt x="8959588" y="849291"/>
                </a:cubicBezTo>
                <a:lnTo>
                  <a:pt x="141551" y="849291"/>
                </a:lnTo>
                <a:cubicBezTo>
                  <a:pt x="63375" y="849291"/>
                  <a:pt x="0" y="785916"/>
                  <a:pt x="0" y="707740"/>
                </a:cubicBezTo>
                <a:lnTo>
                  <a:pt x="0" y="14155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32899" tIns="132899" rIns="132899" bIns="13289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br>
              <a:rPr kumimoji="0" lang="en-US" sz="2400" b="1" i="0" u="none" strike="noStrike" kern="1200" cap="none" spc="0" normalizeH="0" baseline="0" noProof="0" dirty="0">
                <a:ln>
                  <a:noFill/>
                </a:ln>
                <a:solidFill>
                  <a:srgbClr val="4B4B4B">
                    <a:hueOff val="0"/>
                    <a:satOff val="0"/>
                    <a:lumOff val="0"/>
                    <a:alphaOff val="0"/>
                  </a:srgbClr>
                </a:solidFill>
                <a:effectLst/>
                <a:uLnTx/>
                <a:uFillTx/>
                <a:latin typeface="Arial"/>
                <a:ea typeface="+mn-ea"/>
                <a:cs typeface="+mn-cs"/>
              </a:rPr>
            </a:br>
            <a:r>
              <a:rPr kumimoji="0" lang="en-US" sz="2400" b="1" i="0" u="none" strike="noStrike" kern="1200" cap="none" spc="0" normalizeH="0" baseline="0" noProof="0" dirty="0">
                <a:ln>
                  <a:noFill/>
                </a:ln>
                <a:solidFill>
                  <a:prstClr val="black"/>
                </a:solidFill>
                <a:effectLst/>
                <a:uLnTx/>
                <a:uFillTx/>
                <a:latin typeface="Arial"/>
                <a:ea typeface="+mn-ea"/>
                <a:cs typeface="+mn-cs"/>
              </a:rPr>
              <a:t>Age: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68</a:t>
            </a:r>
            <a:br>
              <a:rPr kumimoji="0" lang="en-US" sz="2400" b="1" i="0" u="none" strike="noStrike" kern="1200" cap="none" spc="0" normalizeH="0" baseline="0" noProof="0" dirty="0">
                <a:ln>
                  <a:noFill/>
                </a:ln>
                <a:solidFill>
                  <a:prstClr val="black"/>
                </a:solidFill>
                <a:effectLst/>
                <a:uLnTx/>
                <a:uFillTx/>
                <a:latin typeface="Arial"/>
                <a:ea typeface="+mn-ea"/>
                <a:cs typeface="+mn-cs"/>
              </a:rPr>
            </a:b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E2A7BBA7-B9EC-A3DF-4EBA-DE9E520E6668}"/>
              </a:ext>
            </a:extLst>
          </p:cNvPr>
          <p:cNvSpPr/>
          <p:nvPr/>
        </p:nvSpPr>
        <p:spPr>
          <a:xfrm>
            <a:off x="1545430" y="1523666"/>
            <a:ext cx="9101139" cy="847311"/>
          </a:xfrm>
          <a:custGeom>
            <a:avLst/>
            <a:gdLst>
              <a:gd name="connsiteX0" fmla="*/ 0 w 9101139"/>
              <a:gd name="connsiteY0" fmla="*/ 141221 h 847311"/>
              <a:gd name="connsiteX1" fmla="*/ 141221 w 9101139"/>
              <a:gd name="connsiteY1" fmla="*/ 0 h 847311"/>
              <a:gd name="connsiteX2" fmla="*/ 8959918 w 9101139"/>
              <a:gd name="connsiteY2" fmla="*/ 0 h 847311"/>
              <a:gd name="connsiteX3" fmla="*/ 9101139 w 9101139"/>
              <a:gd name="connsiteY3" fmla="*/ 141221 h 847311"/>
              <a:gd name="connsiteX4" fmla="*/ 9101139 w 9101139"/>
              <a:gd name="connsiteY4" fmla="*/ 706090 h 847311"/>
              <a:gd name="connsiteX5" fmla="*/ 8959918 w 9101139"/>
              <a:gd name="connsiteY5" fmla="*/ 847311 h 847311"/>
              <a:gd name="connsiteX6" fmla="*/ 141221 w 9101139"/>
              <a:gd name="connsiteY6" fmla="*/ 847311 h 847311"/>
              <a:gd name="connsiteX7" fmla="*/ 0 w 9101139"/>
              <a:gd name="connsiteY7" fmla="*/ 706090 h 847311"/>
              <a:gd name="connsiteX8" fmla="*/ 0 w 9101139"/>
              <a:gd name="connsiteY8" fmla="*/ 141221 h 8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847311">
                <a:moveTo>
                  <a:pt x="0" y="141221"/>
                </a:moveTo>
                <a:cubicBezTo>
                  <a:pt x="0" y="63227"/>
                  <a:pt x="63227" y="0"/>
                  <a:pt x="141221" y="0"/>
                </a:cubicBezTo>
                <a:lnTo>
                  <a:pt x="8959918" y="0"/>
                </a:lnTo>
                <a:cubicBezTo>
                  <a:pt x="9037912" y="0"/>
                  <a:pt x="9101139" y="63227"/>
                  <a:pt x="9101139" y="141221"/>
                </a:cubicBezTo>
                <a:lnTo>
                  <a:pt x="9101139" y="706090"/>
                </a:lnTo>
                <a:cubicBezTo>
                  <a:pt x="9101139" y="784084"/>
                  <a:pt x="9037912" y="847311"/>
                  <a:pt x="8959918" y="847311"/>
                </a:cubicBezTo>
                <a:lnTo>
                  <a:pt x="141221" y="847311"/>
                </a:lnTo>
                <a:cubicBezTo>
                  <a:pt x="63227" y="847311"/>
                  <a:pt x="0" y="784084"/>
                  <a:pt x="0" y="706090"/>
                </a:cubicBezTo>
                <a:lnTo>
                  <a:pt x="0" y="14122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32802" tIns="132802" rIns="132802" bIns="132802"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Gender:  </a:t>
            </a:r>
            <a:r>
              <a:rPr lang="en-US" sz="2400" dirty="0">
                <a:solidFill>
                  <a:srgbClr val="255CB8">
                    <a:lumMod val="75000"/>
                  </a:srgbClr>
                </a:solidFill>
                <a:latin typeface="Arial"/>
              </a:rPr>
              <a:t>Fem</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ale</a:t>
            </a:r>
          </a:p>
        </p:txBody>
      </p:sp>
      <p:sp>
        <p:nvSpPr>
          <p:cNvPr id="7" name="Freeform: Shape 6">
            <a:extLst>
              <a:ext uri="{FF2B5EF4-FFF2-40B4-BE49-F238E27FC236}">
                <a16:creationId xmlns:a16="http://schemas.microsoft.com/office/drawing/2014/main" id="{099732FA-8026-37E0-4FE4-9A3FD86F04F2}"/>
              </a:ext>
            </a:extLst>
          </p:cNvPr>
          <p:cNvSpPr/>
          <p:nvPr/>
        </p:nvSpPr>
        <p:spPr>
          <a:xfrm>
            <a:off x="1545430" y="2349806"/>
            <a:ext cx="9101139" cy="1269694"/>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Support System: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She lives with her niece who is her caregiver.</a:t>
            </a:r>
          </a:p>
        </p:txBody>
      </p:sp>
      <p:sp>
        <p:nvSpPr>
          <p:cNvPr id="8" name="Freeform: Shape 7">
            <a:extLst>
              <a:ext uri="{FF2B5EF4-FFF2-40B4-BE49-F238E27FC236}">
                <a16:creationId xmlns:a16="http://schemas.microsoft.com/office/drawing/2014/main" id="{1D152C33-9B96-DF05-3F27-5B1B8F96A2EC}"/>
              </a:ext>
            </a:extLst>
          </p:cNvPr>
          <p:cNvSpPr/>
          <p:nvPr/>
        </p:nvSpPr>
        <p:spPr>
          <a:xfrm>
            <a:off x="1545430" y="3650497"/>
            <a:ext cx="9101139" cy="1131053"/>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Socioeconomic status: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Patient’s husband of 27 years left her. Her two adult children are deceased. Patient recently relocated from the West Coast to live with her niece. She has Medicare and SS</a:t>
            </a:r>
            <a:endPar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9B8EF6C3-67B3-881B-32B9-30D1398D22BA}"/>
              </a:ext>
            </a:extLst>
          </p:cNvPr>
          <p:cNvSpPr/>
          <p:nvPr/>
        </p:nvSpPr>
        <p:spPr>
          <a:xfrm>
            <a:off x="1545430" y="4812547"/>
            <a:ext cx="9101139" cy="1131053"/>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Lifestyle: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is homebound. Lives with her niece who is her caregiver.</a:t>
            </a:r>
          </a:p>
        </p:txBody>
      </p:sp>
    </p:spTree>
    <p:extLst>
      <p:ext uri="{BB962C8B-B14F-4D97-AF65-F5344CB8AC3E}">
        <p14:creationId xmlns:p14="http://schemas.microsoft.com/office/powerpoint/2010/main" val="15636975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E3F3-7225-5C62-B1BE-23FF07525AC0}"/>
              </a:ext>
            </a:extLst>
          </p:cNvPr>
          <p:cNvSpPr>
            <a:spLocks noGrp="1"/>
          </p:cNvSpPr>
          <p:nvPr>
            <p:ph type="title"/>
          </p:nvPr>
        </p:nvSpPr>
        <p:spPr>
          <a:xfrm>
            <a:off x="285750" y="-163277"/>
            <a:ext cx="10515601" cy="1049005"/>
          </a:xfrm>
        </p:spPr>
        <p:txBody>
          <a:bodyPr/>
          <a:lstStyle/>
          <a:p>
            <a:r>
              <a:rPr lang="en-US" dirty="0"/>
              <a:t>Top Marks for Nurses!</a:t>
            </a:r>
          </a:p>
        </p:txBody>
      </p:sp>
      <p:pic>
        <p:nvPicPr>
          <p:cNvPr id="1026" name="Picture 2" descr="Bar Chart: Americans' ratings of the U.S. healthcare system, from poor, fair, excellent and good, in 2023.">
            <a:extLst>
              <a:ext uri="{FF2B5EF4-FFF2-40B4-BE49-F238E27FC236}">
                <a16:creationId xmlns:a16="http://schemas.microsoft.com/office/drawing/2014/main" id="{31F6D375-09DB-D416-38E3-6F69249AE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109" y="547588"/>
            <a:ext cx="6288881" cy="629908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3E86A06-F582-34E5-9EFB-D7D592800786}"/>
              </a:ext>
            </a:extLst>
          </p:cNvPr>
          <p:cNvSpPr txBox="1">
            <a:spLocks/>
          </p:cNvSpPr>
          <p:nvPr/>
        </p:nvSpPr>
        <p:spPr>
          <a:xfrm>
            <a:off x="9126141" y="4094398"/>
            <a:ext cx="2695574"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2400" dirty="0">
                <a:hlinkClick r:id="rId3"/>
              </a:rPr>
              <a:t>View the data here</a:t>
            </a:r>
            <a:endParaRPr lang="en-US" sz="2400" dirty="0"/>
          </a:p>
        </p:txBody>
      </p:sp>
      <p:sp>
        <p:nvSpPr>
          <p:cNvPr id="5" name="Title 1">
            <a:extLst>
              <a:ext uri="{FF2B5EF4-FFF2-40B4-BE49-F238E27FC236}">
                <a16:creationId xmlns:a16="http://schemas.microsoft.com/office/drawing/2014/main" id="{3DFB7C4A-D82D-6FAF-C981-0FDEADD6B148}"/>
              </a:ext>
            </a:extLst>
          </p:cNvPr>
          <p:cNvSpPr txBox="1">
            <a:spLocks/>
          </p:cNvSpPr>
          <p:nvPr/>
        </p:nvSpPr>
        <p:spPr>
          <a:xfrm>
            <a:off x="9105900" y="4771300"/>
            <a:ext cx="3159917"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2400" dirty="0">
                <a:hlinkClick r:id="rId4"/>
              </a:rPr>
              <a:t>View the article here</a:t>
            </a:r>
            <a:endParaRPr lang="en-US" sz="2400" dirty="0"/>
          </a:p>
        </p:txBody>
      </p:sp>
    </p:spTree>
    <p:extLst>
      <p:ext uri="{BB962C8B-B14F-4D97-AF65-F5344CB8AC3E}">
        <p14:creationId xmlns:p14="http://schemas.microsoft.com/office/powerpoint/2010/main" val="982643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Past Medical History</a:t>
            </a:r>
          </a:p>
        </p:txBody>
      </p:sp>
      <p:sp>
        <p:nvSpPr>
          <p:cNvPr id="3" name="Freeform: Shape 2">
            <a:extLst>
              <a:ext uri="{FF2B5EF4-FFF2-40B4-BE49-F238E27FC236}">
                <a16:creationId xmlns:a16="http://schemas.microsoft.com/office/drawing/2014/main" id="{28980399-BC97-9A4E-8C62-C36B246AA150}"/>
              </a:ext>
            </a:extLst>
          </p:cNvPr>
          <p:cNvSpPr/>
          <p:nvPr/>
        </p:nvSpPr>
        <p:spPr>
          <a:xfrm>
            <a:off x="1289643" y="707836"/>
            <a:ext cx="9386887" cy="1668552"/>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132" tIns="188132" rIns="188132" bIns="18813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Chronic Conditions:  </a:t>
            </a: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T2DM, ESRD, CHF, </a:t>
            </a:r>
            <a:r>
              <a:rPr kumimoji="0" lang="en-US" sz="2800" b="0" i="0" u="none" strike="noStrike" kern="1200" cap="none" spc="0" normalizeH="0" baseline="0" noProof="0" dirty="0" err="1">
                <a:ln>
                  <a:noFill/>
                </a:ln>
                <a:solidFill>
                  <a:srgbClr val="255CB8">
                    <a:lumMod val="75000"/>
                  </a:srgbClr>
                </a:solidFill>
                <a:effectLst/>
                <a:uLnTx/>
                <a:uFillTx/>
                <a:latin typeface="Arial"/>
                <a:ea typeface="+mn-ea"/>
                <a:cs typeface="+mn-cs"/>
              </a:rPr>
              <a:t>Afib</a:t>
            </a: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 orthostatic hypotension, OSA, PTSD, depression/anxiety. </a:t>
            </a:r>
          </a:p>
        </p:txBody>
      </p:sp>
      <p:sp>
        <p:nvSpPr>
          <p:cNvPr id="6" name="Freeform: Shape 5">
            <a:extLst>
              <a:ext uri="{FF2B5EF4-FFF2-40B4-BE49-F238E27FC236}">
                <a16:creationId xmlns:a16="http://schemas.microsoft.com/office/drawing/2014/main" id="{10C2147B-5488-9398-3F3A-0A290B89D8BB}"/>
              </a:ext>
            </a:extLst>
          </p:cNvPr>
          <p:cNvSpPr/>
          <p:nvPr/>
        </p:nvSpPr>
        <p:spPr>
          <a:xfrm>
            <a:off x="1289643" y="2384268"/>
            <a:ext cx="9386887" cy="1668552"/>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2892" tIns="172892" rIns="172892" bIns="172892"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Current Medications</a:t>
            </a:r>
            <a:r>
              <a:rPr kumimoji="0" lang="en-US" sz="2400" b="0" i="0" u="none" strike="noStrike" kern="1200" cap="none" spc="0" normalizeH="0" baseline="0" noProof="0" dirty="0">
                <a:ln>
                  <a:noFill/>
                </a:ln>
                <a:solidFill>
                  <a:prstClr val="black"/>
                </a:solidFill>
                <a:effectLst/>
                <a:uLnTx/>
                <a:uFillTx/>
                <a:latin typeface="Arial"/>
                <a:ea typeface="+mn-ea"/>
                <a:cs typeface="+mn-cs"/>
              </a:rPr>
              <a:t>: </a:t>
            </a:r>
            <a:r>
              <a:rPr kumimoji="0" lang="fr-FR" sz="2400" b="0" i="0" u="none" strike="noStrike" kern="1200" cap="none" spc="0" normalizeH="0" baseline="0" noProof="0" dirty="0">
                <a:ln>
                  <a:noFill/>
                </a:ln>
                <a:solidFill>
                  <a:srgbClr val="255CB8">
                    <a:lumMod val="75000"/>
                  </a:srgbClr>
                </a:solidFill>
                <a:effectLst/>
                <a:uLnTx/>
                <a:uFillTx/>
                <a:latin typeface="Arial"/>
                <a:ea typeface="+mn-ea"/>
                <a:cs typeface="+mn-cs"/>
              </a:rPr>
              <a:t>Eliquis, </a:t>
            </a:r>
            <a:r>
              <a:rPr kumimoji="0" lang="fr-FR" sz="2400" b="0" i="0" u="none" strike="noStrike" kern="1200" cap="none" spc="0" normalizeH="0" baseline="0" noProof="0" dirty="0" err="1">
                <a:ln>
                  <a:noFill/>
                </a:ln>
                <a:solidFill>
                  <a:srgbClr val="255CB8">
                    <a:lumMod val="75000"/>
                  </a:srgbClr>
                </a:solidFill>
                <a:effectLst/>
                <a:uLnTx/>
                <a:uFillTx/>
                <a:latin typeface="Arial"/>
                <a:ea typeface="+mn-ea"/>
                <a:cs typeface="+mn-cs"/>
              </a:rPr>
              <a:t>furosemide</a:t>
            </a:r>
            <a:r>
              <a:rPr kumimoji="0" lang="fr-FR" sz="2400" b="0" i="0" u="none" strike="noStrike" kern="1200" cap="none" spc="0" normalizeH="0" baseline="0" noProof="0" dirty="0">
                <a:ln>
                  <a:noFill/>
                </a:ln>
                <a:solidFill>
                  <a:srgbClr val="255CB8">
                    <a:lumMod val="75000"/>
                  </a:srgbClr>
                </a:solidFill>
                <a:effectLst/>
                <a:uLnTx/>
                <a:uFillTx/>
                <a:latin typeface="Arial"/>
                <a:ea typeface="+mn-ea"/>
                <a:cs typeface="+mn-cs"/>
              </a:rPr>
              <a:t>, Lantus </a:t>
            </a:r>
            <a:r>
              <a:rPr kumimoji="0" lang="fr-FR" sz="2400" b="0" i="0" u="none" strike="noStrike" kern="1200" cap="none" spc="0" normalizeH="0" baseline="0" noProof="0" dirty="0" err="1">
                <a:ln>
                  <a:noFill/>
                </a:ln>
                <a:solidFill>
                  <a:srgbClr val="255CB8">
                    <a:lumMod val="75000"/>
                  </a:srgbClr>
                </a:solidFill>
                <a:effectLst/>
                <a:uLnTx/>
                <a:uFillTx/>
                <a:latin typeface="Arial"/>
                <a:ea typeface="+mn-ea"/>
                <a:cs typeface="+mn-cs"/>
              </a:rPr>
              <a:t>insulin</a:t>
            </a:r>
            <a:r>
              <a:rPr kumimoji="0" lang="fr-FR" sz="24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2400" b="0" i="0" u="none" strike="noStrike" kern="1200" cap="none" spc="0" normalizeH="0" baseline="0" noProof="0" dirty="0" err="1">
                <a:ln>
                  <a:noFill/>
                </a:ln>
                <a:solidFill>
                  <a:srgbClr val="255CB8">
                    <a:lumMod val="75000"/>
                  </a:srgbClr>
                </a:solidFill>
                <a:effectLst/>
                <a:uLnTx/>
                <a:uFillTx/>
                <a:latin typeface="Arial"/>
                <a:ea typeface="+mn-ea"/>
                <a:cs typeface="+mn-cs"/>
              </a:rPr>
              <a:t>mididrine</a:t>
            </a:r>
            <a:endPar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AC270F92-E15B-2765-DF7D-D0B5D08BF6FE}"/>
              </a:ext>
            </a:extLst>
          </p:cNvPr>
          <p:cNvSpPr/>
          <p:nvPr/>
        </p:nvSpPr>
        <p:spPr>
          <a:xfrm>
            <a:off x="1289643" y="4060301"/>
            <a:ext cx="9386887" cy="1949973"/>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132" tIns="188132" rIns="188132" bIns="18813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Patient Understanding of Disease Process: </a:t>
            </a: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Patient has good understanding of disease processes. Somewhat of a language barrier and HOH so niece helps with medical information.</a:t>
            </a:r>
          </a:p>
        </p:txBody>
      </p:sp>
    </p:spTree>
    <p:extLst>
      <p:ext uri="{BB962C8B-B14F-4D97-AF65-F5344CB8AC3E}">
        <p14:creationId xmlns:p14="http://schemas.microsoft.com/office/powerpoint/2010/main" val="30334546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Past Medical History (Continued)</a:t>
            </a:r>
          </a:p>
        </p:txBody>
      </p:sp>
      <p:sp>
        <p:nvSpPr>
          <p:cNvPr id="3" name="Freeform: Shape 2">
            <a:extLst>
              <a:ext uri="{FF2B5EF4-FFF2-40B4-BE49-F238E27FC236}">
                <a16:creationId xmlns:a16="http://schemas.microsoft.com/office/drawing/2014/main" id="{01E347C3-5E82-6385-5B3C-B0BFBACF854B}"/>
              </a:ext>
            </a:extLst>
          </p:cNvPr>
          <p:cNvSpPr/>
          <p:nvPr/>
        </p:nvSpPr>
        <p:spPr>
          <a:xfrm>
            <a:off x="819150" y="1009650"/>
            <a:ext cx="10858500" cy="2238775"/>
          </a:xfrm>
          <a:custGeom>
            <a:avLst/>
            <a:gdLst>
              <a:gd name="connsiteX0" fmla="*/ 0 w 9658350"/>
              <a:gd name="connsiteY0" fmla="*/ 170462 h 1022750"/>
              <a:gd name="connsiteX1" fmla="*/ 170462 w 9658350"/>
              <a:gd name="connsiteY1" fmla="*/ 0 h 1022750"/>
              <a:gd name="connsiteX2" fmla="*/ 9487888 w 9658350"/>
              <a:gd name="connsiteY2" fmla="*/ 0 h 1022750"/>
              <a:gd name="connsiteX3" fmla="*/ 9658350 w 9658350"/>
              <a:gd name="connsiteY3" fmla="*/ 170462 h 1022750"/>
              <a:gd name="connsiteX4" fmla="*/ 9658350 w 9658350"/>
              <a:gd name="connsiteY4" fmla="*/ 852288 h 1022750"/>
              <a:gd name="connsiteX5" fmla="*/ 9487888 w 9658350"/>
              <a:gd name="connsiteY5" fmla="*/ 1022750 h 1022750"/>
              <a:gd name="connsiteX6" fmla="*/ 170462 w 9658350"/>
              <a:gd name="connsiteY6" fmla="*/ 1022750 h 1022750"/>
              <a:gd name="connsiteX7" fmla="*/ 0 w 9658350"/>
              <a:gd name="connsiteY7" fmla="*/ 852288 h 1022750"/>
              <a:gd name="connsiteX8" fmla="*/ 0 w 9658350"/>
              <a:gd name="connsiteY8" fmla="*/ 170462 h 10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8350" h="1022750">
                <a:moveTo>
                  <a:pt x="0" y="170462"/>
                </a:moveTo>
                <a:cubicBezTo>
                  <a:pt x="0" y="76318"/>
                  <a:pt x="76318" y="0"/>
                  <a:pt x="170462" y="0"/>
                </a:cubicBezTo>
                <a:lnTo>
                  <a:pt x="9487888" y="0"/>
                </a:lnTo>
                <a:cubicBezTo>
                  <a:pt x="9582032" y="0"/>
                  <a:pt x="9658350" y="76318"/>
                  <a:pt x="9658350" y="170462"/>
                </a:cubicBezTo>
                <a:lnTo>
                  <a:pt x="9658350" y="852288"/>
                </a:lnTo>
                <a:cubicBezTo>
                  <a:pt x="9658350" y="946432"/>
                  <a:pt x="9582032" y="1022750"/>
                  <a:pt x="9487888" y="1022750"/>
                </a:cubicBezTo>
                <a:lnTo>
                  <a:pt x="170462" y="1022750"/>
                </a:lnTo>
                <a:cubicBezTo>
                  <a:pt x="76318" y="1022750"/>
                  <a:pt x="0" y="946432"/>
                  <a:pt x="0" y="852288"/>
                </a:cubicBezTo>
                <a:lnTo>
                  <a:pt x="0" y="17046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56607" tIns="156607" rIns="156607" bIns="156607"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Compliance to Treatment Regime</a:t>
            </a:r>
            <a:r>
              <a:rPr kumimoji="0" lang="en-US"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Patient is compliant with treatment regimen, niece assists.</a:t>
            </a:r>
          </a:p>
        </p:txBody>
      </p:sp>
      <p:sp>
        <p:nvSpPr>
          <p:cNvPr id="4" name="Freeform: Shape 3">
            <a:extLst>
              <a:ext uri="{FF2B5EF4-FFF2-40B4-BE49-F238E27FC236}">
                <a16:creationId xmlns:a16="http://schemas.microsoft.com/office/drawing/2014/main" id="{0C667B9F-8429-2C60-5F67-7F132FC6BEC8}"/>
              </a:ext>
            </a:extLst>
          </p:cNvPr>
          <p:cNvSpPr/>
          <p:nvPr/>
        </p:nvSpPr>
        <p:spPr>
          <a:xfrm>
            <a:off x="819150" y="3718961"/>
            <a:ext cx="10734675" cy="2028695"/>
          </a:xfrm>
          <a:custGeom>
            <a:avLst/>
            <a:gdLst>
              <a:gd name="connsiteX0" fmla="*/ 0 w 9658350"/>
              <a:gd name="connsiteY0" fmla="*/ 170462 h 1022750"/>
              <a:gd name="connsiteX1" fmla="*/ 170462 w 9658350"/>
              <a:gd name="connsiteY1" fmla="*/ 0 h 1022750"/>
              <a:gd name="connsiteX2" fmla="*/ 9487888 w 9658350"/>
              <a:gd name="connsiteY2" fmla="*/ 0 h 1022750"/>
              <a:gd name="connsiteX3" fmla="*/ 9658350 w 9658350"/>
              <a:gd name="connsiteY3" fmla="*/ 170462 h 1022750"/>
              <a:gd name="connsiteX4" fmla="*/ 9658350 w 9658350"/>
              <a:gd name="connsiteY4" fmla="*/ 852288 h 1022750"/>
              <a:gd name="connsiteX5" fmla="*/ 9487888 w 9658350"/>
              <a:gd name="connsiteY5" fmla="*/ 1022750 h 1022750"/>
              <a:gd name="connsiteX6" fmla="*/ 170462 w 9658350"/>
              <a:gd name="connsiteY6" fmla="*/ 1022750 h 1022750"/>
              <a:gd name="connsiteX7" fmla="*/ 0 w 9658350"/>
              <a:gd name="connsiteY7" fmla="*/ 852288 h 1022750"/>
              <a:gd name="connsiteX8" fmla="*/ 0 w 9658350"/>
              <a:gd name="connsiteY8" fmla="*/ 170462 h 10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8350" h="1022750">
                <a:moveTo>
                  <a:pt x="0" y="170462"/>
                </a:moveTo>
                <a:cubicBezTo>
                  <a:pt x="0" y="76318"/>
                  <a:pt x="76318" y="0"/>
                  <a:pt x="170462" y="0"/>
                </a:cubicBezTo>
                <a:lnTo>
                  <a:pt x="9487888" y="0"/>
                </a:lnTo>
                <a:cubicBezTo>
                  <a:pt x="9582032" y="0"/>
                  <a:pt x="9658350" y="76318"/>
                  <a:pt x="9658350" y="170462"/>
                </a:cubicBezTo>
                <a:lnTo>
                  <a:pt x="9658350" y="852288"/>
                </a:lnTo>
                <a:cubicBezTo>
                  <a:pt x="9658350" y="946432"/>
                  <a:pt x="9582032" y="1022750"/>
                  <a:pt x="9487888" y="1022750"/>
                </a:cubicBezTo>
                <a:lnTo>
                  <a:pt x="170462" y="1022750"/>
                </a:lnTo>
                <a:cubicBezTo>
                  <a:pt x="76318" y="1022750"/>
                  <a:pt x="0" y="946432"/>
                  <a:pt x="0" y="852288"/>
                </a:cubicBezTo>
                <a:lnTo>
                  <a:pt x="0" y="17046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56607" tIns="156607" rIns="156607" bIns="156607"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Recent Acute Episodes</a:t>
            </a:r>
            <a:r>
              <a:rPr kumimoji="0" lang="en-US" sz="2800" b="0" i="0" u="none" strike="noStrike" kern="1200" cap="none" spc="0" normalizeH="0" baseline="0" noProof="0" dirty="0">
                <a:ln>
                  <a:noFill/>
                </a:ln>
                <a:solidFill>
                  <a:prstClr val="black"/>
                </a:solidFill>
                <a:effectLst/>
                <a:uLnTx/>
                <a:uFillTx/>
                <a:latin typeface="Arial"/>
                <a:ea typeface="+mn-ea"/>
                <a:cs typeface="+mn-cs"/>
              </a:rPr>
              <a:t>: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has not had any acute episodes since moving in with her niece other than struggling with mental health issues. Prior to relocating and moving in with her niece she had some falls. Unsure about previous acute episodes as medical records not available.</a:t>
            </a:r>
            <a:endPar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Tree>
    <p:extLst>
      <p:ext uri="{BB962C8B-B14F-4D97-AF65-F5344CB8AC3E}">
        <p14:creationId xmlns:p14="http://schemas.microsoft.com/office/powerpoint/2010/main" val="10185741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Matters For Consideration             Identify the Following:</a:t>
            </a:r>
          </a:p>
        </p:txBody>
      </p:sp>
      <p:sp>
        <p:nvSpPr>
          <p:cNvPr id="15" name="Right Arrow 14"/>
          <p:cNvSpPr/>
          <p:nvPr/>
        </p:nvSpPr>
        <p:spPr>
          <a:xfrm>
            <a:off x="4872038" y="257199"/>
            <a:ext cx="978408" cy="484632"/>
          </a:xfrm>
          <a:prstGeom prs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Freeform: Shape 2">
            <a:extLst>
              <a:ext uri="{FF2B5EF4-FFF2-40B4-BE49-F238E27FC236}">
                <a16:creationId xmlns:a16="http://schemas.microsoft.com/office/drawing/2014/main" id="{39246BCB-AD8A-89DE-C565-409A7193108F}"/>
              </a:ext>
            </a:extLst>
          </p:cNvPr>
          <p:cNvSpPr/>
          <p:nvPr/>
        </p:nvSpPr>
        <p:spPr>
          <a:xfrm>
            <a:off x="1457325" y="862280"/>
            <a:ext cx="9844087" cy="1495444"/>
          </a:xfrm>
          <a:custGeom>
            <a:avLst/>
            <a:gdLst>
              <a:gd name="connsiteX0" fmla="*/ 0 w 9844087"/>
              <a:gd name="connsiteY0" fmla="*/ 249246 h 1495444"/>
              <a:gd name="connsiteX1" fmla="*/ 249246 w 9844087"/>
              <a:gd name="connsiteY1" fmla="*/ 0 h 1495444"/>
              <a:gd name="connsiteX2" fmla="*/ 9594841 w 9844087"/>
              <a:gd name="connsiteY2" fmla="*/ 0 h 1495444"/>
              <a:gd name="connsiteX3" fmla="*/ 9844087 w 9844087"/>
              <a:gd name="connsiteY3" fmla="*/ 249246 h 1495444"/>
              <a:gd name="connsiteX4" fmla="*/ 9844087 w 9844087"/>
              <a:gd name="connsiteY4" fmla="*/ 1246198 h 1495444"/>
              <a:gd name="connsiteX5" fmla="*/ 9594841 w 9844087"/>
              <a:gd name="connsiteY5" fmla="*/ 1495444 h 1495444"/>
              <a:gd name="connsiteX6" fmla="*/ 249246 w 9844087"/>
              <a:gd name="connsiteY6" fmla="*/ 1495444 h 1495444"/>
              <a:gd name="connsiteX7" fmla="*/ 0 w 9844087"/>
              <a:gd name="connsiteY7" fmla="*/ 1246198 h 1495444"/>
              <a:gd name="connsiteX8" fmla="*/ 0 w 9844087"/>
              <a:gd name="connsiteY8" fmla="*/ 249246 h 149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495444">
                <a:moveTo>
                  <a:pt x="0" y="249246"/>
                </a:moveTo>
                <a:cubicBezTo>
                  <a:pt x="0" y="111591"/>
                  <a:pt x="111591" y="0"/>
                  <a:pt x="249246" y="0"/>
                </a:cubicBezTo>
                <a:lnTo>
                  <a:pt x="9594841" y="0"/>
                </a:lnTo>
                <a:cubicBezTo>
                  <a:pt x="9732496" y="0"/>
                  <a:pt x="9844087" y="111591"/>
                  <a:pt x="9844087" y="249246"/>
                </a:cubicBezTo>
                <a:lnTo>
                  <a:pt x="9844087" y="1246198"/>
                </a:lnTo>
                <a:cubicBezTo>
                  <a:pt x="9844087" y="1383853"/>
                  <a:pt x="9732496" y="1495444"/>
                  <a:pt x="9594841" y="1495444"/>
                </a:cubicBezTo>
                <a:lnTo>
                  <a:pt x="249246" y="1495444"/>
                </a:lnTo>
                <a:cubicBezTo>
                  <a:pt x="111591" y="1495444"/>
                  <a:pt x="0" y="1383853"/>
                  <a:pt x="0" y="1246198"/>
                </a:cubicBezTo>
                <a:lnTo>
                  <a:pt x="0" y="249246"/>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9202" tIns="149202" rIns="149202" bIns="149202"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Barriers to Care: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Patient moved from West Coast to RI and needs to become established with several specialists for which there is a wait time. Also language barrier somewhat of a barrier. Niece needs assistance in the home with caregiving. Referral to Brown Medicine LCSW for assistance with options</a:t>
            </a:r>
          </a:p>
        </p:txBody>
      </p:sp>
      <p:sp>
        <p:nvSpPr>
          <p:cNvPr id="5" name="Freeform: Shape 4">
            <a:extLst>
              <a:ext uri="{FF2B5EF4-FFF2-40B4-BE49-F238E27FC236}">
                <a16:creationId xmlns:a16="http://schemas.microsoft.com/office/drawing/2014/main" id="{25BC8392-4E5B-E488-BD76-E8783ABC02EF}"/>
              </a:ext>
            </a:extLst>
          </p:cNvPr>
          <p:cNvSpPr/>
          <p:nvPr/>
        </p:nvSpPr>
        <p:spPr>
          <a:xfrm>
            <a:off x="1457325" y="2365679"/>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Gaps in Care: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 Patient is established with nephrology, cardiology appointment early Feb., Endocrinology in April, GI and Sleep Medicine pending. Pt has met with LCSW and practice IBHC psychologist who has referred her to a mental health provider who specializes in Trauma</a:t>
            </a:r>
          </a:p>
        </p:txBody>
      </p:sp>
      <p:sp>
        <p:nvSpPr>
          <p:cNvPr id="6" name="Freeform: Shape 5">
            <a:extLst>
              <a:ext uri="{FF2B5EF4-FFF2-40B4-BE49-F238E27FC236}">
                <a16:creationId xmlns:a16="http://schemas.microsoft.com/office/drawing/2014/main" id="{A40302AD-618E-FB25-EADF-A0A21C586BE6}"/>
              </a:ext>
            </a:extLst>
          </p:cNvPr>
          <p:cNvSpPr/>
          <p:nvPr/>
        </p:nvSpPr>
        <p:spPr>
          <a:xfrm>
            <a:off x="1457325" y="3577953"/>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Driver of The Case</a:t>
            </a:r>
            <a:r>
              <a:rPr kumimoji="0" lang="en-US"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Cardiac disease, ESRD, PTSD, Depression/anxiety.</a:t>
            </a:r>
          </a:p>
        </p:txBody>
      </p:sp>
      <p:sp>
        <p:nvSpPr>
          <p:cNvPr id="7" name="Freeform: Shape 6">
            <a:extLst>
              <a:ext uri="{FF2B5EF4-FFF2-40B4-BE49-F238E27FC236}">
                <a16:creationId xmlns:a16="http://schemas.microsoft.com/office/drawing/2014/main" id="{8C7EDACD-DFE1-5420-6FBA-AB0FD867F0F8}"/>
              </a:ext>
            </a:extLst>
          </p:cNvPr>
          <p:cNvSpPr/>
          <p:nvPr/>
        </p:nvSpPr>
        <p:spPr>
          <a:xfrm>
            <a:off x="1457325" y="4790228"/>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Medical Neighborhood Needs (who would you collaborate with regarding patient care needs):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PCP, RPh, LCSW, psychologist, DME Co., Specialists, Home Care agency.</a:t>
            </a:r>
          </a:p>
        </p:txBody>
      </p:sp>
    </p:spTree>
    <p:extLst>
      <p:ext uri="{BB962C8B-B14F-4D97-AF65-F5344CB8AC3E}">
        <p14:creationId xmlns:p14="http://schemas.microsoft.com/office/powerpoint/2010/main" val="32792128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Plan to Address Identified Concerns:</a:t>
            </a:r>
          </a:p>
        </p:txBody>
      </p:sp>
      <p:sp>
        <p:nvSpPr>
          <p:cNvPr id="6" name="Rounded Rectangle 5"/>
          <p:cNvSpPr/>
          <p:nvPr/>
        </p:nvSpPr>
        <p:spPr>
          <a:xfrm>
            <a:off x="1414462" y="764606"/>
            <a:ext cx="9363076" cy="5328788"/>
          </a:xfrm>
          <a:prstGeom prst="roundRect">
            <a:avLst/>
          </a:prstGeom>
          <a:ln>
            <a:solidFill>
              <a:srgbClr val="0070C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Rounded Rectangle 4"/>
          <p:cNvSpPr/>
          <p:nvPr/>
        </p:nvSpPr>
        <p:spPr>
          <a:xfrm>
            <a:off x="1710420" y="1024736"/>
            <a:ext cx="8771160" cy="480852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91440" rIns="91440" bIns="91440" numCol="1" spcCol="1270" anchor="ctr" anchorCtr="0">
            <a:noAutofit/>
          </a:bodyPr>
          <a:lstStyle/>
          <a:p>
            <a:pPr marL="342900" marR="0" lvl="0" indent="-342900" algn="l" defTabSz="10668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PCP has entered referrals to specialist </a:t>
            </a:r>
          </a:p>
          <a:p>
            <a:pPr marL="342900" marR="0" lvl="0" indent="-342900" algn="l" defTabSz="10668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NCM monitoring progress of referrals &amp; NCM assisting as needed. </a:t>
            </a:r>
          </a:p>
          <a:p>
            <a:pPr marL="342900" marR="0" lvl="0" indent="-342900" algn="l" defTabSz="10668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has received DME items ordered. </a:t>
            </a:r>
          </a:p>
          <a:p>
            <a:pPr marL="342900" marR="0" lvl="0" indent="-342900" algn="l" defTabSz="10668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Relationship with patient and niece established with NCM. </a:t>
            </a:r>
          </a:p>
          <a:p>
            <a:pPr marL="342900" marR="0" lvl="0" indent="-342900" algn="l" defTabSz="10668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LCSW has provided patient and niece with resources for non skilled assistance in the home. </a:t>
            </a:r>
          </a:p>
          <a:p>
            <a:pPr marL="342900" marR="0" lvl="0" indent="-342900" algn="l" defTabSz="10668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NCM will assess progress and assist as needed. </a:t>
            </a:r>
          </a:p>
          <a:p>
            <a:pPr marL="342900" marR="0" lvl="0" indent="-342900" algn="l" defTabSz="10668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has met with office psychologist and has information to contact MH provider for longer term care.</a:t>
            </a:r>
          </a:p>
        </p:txBody>
      </p:sp>
    </p:spTree>
    <p:extLst>
      <p:ext uri="{BB962C8B-B14F-4D97-AF65-F5344CB8AC3E}">
        <p14:creationId xmlns:p14="http://schemas.microsoft.com/office/powerpoint/2010/main" val="3291759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Plan of Care: Patient Education</a:t>
            </a:r>
          </a:p>
        </p:txBody>
      </p:sp>
      <p:sp>
        <p:nvSpPr>
          <p:cNvPr id="5" name="Rectangle 4"/>
          <p:cNvSpPr/>
          <p:nvPr/>
        </p:nvSpPr>
        <p:spPr>
          <a:xfrm>
            <a:off x="1138238" y="814037"/>
            <a:ext cx="9124950" cy="927677"/>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255CB8">
                    <a:lumMod val="60000"/>
                    <a:lumOff val="40000"/>
                  </a:srgbClr>
                </a:solidFill>
                <a:effectLst/>
                <a:uLnTx/>
                <a:uFillTx/>
                <a:latin typeface="Arial"/>
                <a:ea typeface="+mn-ea"/>
                <a:cs typeface="+mn-cs"/>
              </a:rPr>
              <a:t>What are </a:t>
            </a:r>
            <a:r>
              <a:rPr kumimoji="0" lang="en-US" sz="2800" b="1" i="0" u="none" strike="noStrike" kern="1200" cap="none" spc="0" normalizeH="0" baseline="0" noProof="0" dirty="0">
                <a:ln>
                  <a:noFill/>
                </a:ln>
                <a:solidFill>
                  <a:srgbClr val="6CA62C"/>
                </a:solidFill>
                <a:effectLst/>
                <a:uLnTx/>
                <a:uFillTx/>
                <a:latin typeface="Arial"/>
                <a:ea typeface="+mn-ea"/>
                <a:cs typeface="+mn-cs"/>
              </a:rPr>
              <a:t>3</a:t>
            </a:r>
            <a:r>
              <a:rPr kumimoji="0" lang="en-US" sz="2800" b="0" i="0" u="none" strike="noStrike" kern="1200" cap="none" spc="0" normalizeH="0" baseline="0" noProof="0" dirty="0">
                <a:ln>
                  <a:noFill/>
                </a:ln>
                <a:solidFill>
                  <a:srgbClr val="255CB8">
                    <a:lumMod val="60000"/>
                    <a:lumOff val="40000"/>
                  </a:srgbClr>
                </a:solidFill>
                <a:effectLst/>
                <a:uLnTx/>
                <a:uFillTx/>
                <a:latin typeface="Arial"/>
                <a:ea typeface="+mn-ea"/>
                <a:cs typeface="+mn-cs"/>
              </a:rPr>
              <a:t> signs/symptoms patient should report to PCP/CM as soon as possib</a:t>
            </a:r>
            <a:r>
              <a:rPr kumimoji="0" lang="en-US" sz="2400" b="0" i="0" u="none" strike="noStrike" kern="1200" cap="none" spc="0" normalizeH="0" baseline="0" noProof="0" dirty="0">
                <a:ln>
                  <a:noFill/>
                </a:ln>
                <a:solidFill>
                  <a:srgbClr val="255CB8">
                    <a:lumMod val="60000"/>
                    <a:lumOff val="40000"/>
                  </a:srgbClr>
                </a:solidFill>
                <a:effectLst/>
                <a:uLnTx/>
                <a:uFillTx/>
                <a:latin typeface="Arial"/>
                <a:ea typeface="+mn-ea"/>
                <a:cs typeface="+mn-cs"/>
              </a:rPr>
              <a:t>le</a:t>
            </a:r>
            <a:r>
              <a:rPr kumimoji="0" lang="en-US" sz="2400" b="0" i="0" u="none" strike="noStrike" kern="1200" cap="none" spc="0" normalizeH="0" baseline="0" noProof="0" dirty="0">
                <a:ln>
                  <a:noFill/>
                </a:ln>
                <a:solidFill>
                  <a:prstClr val="black"/>
                </a:solidFill>
                <a:effectLst/>
                <a:uLnTx/>
                <a:uFillTx/>
                <a:latin typeface="Arial"/>
                <a:ea typeface="+mn-ea"/>
                <a:cs typeface="+mn-cs"/>
              </a:rPr>
              <a:t>:</a:t>
            </a:r>
          </a:p>
        </p:txBody>
      </p:sp>
      <p:sp>
        <p:nvSpPr>
          <p:cNvPr id="7" name="Freeform: Shape 6">
            <a:extLst>
              <a:ext uri="{FF2B5EF4-FFF2-40B4-BE49-F238E27FC236}">
                <a16:creationId xmlns:a16="http://schemas.microsoft.com/office/drawing/2014/main" id="{B81BC17F-B499-7BD5-DD27-12B60F8A755C}"/>
              </a:ext>
            </a:extLst>
          </p:cNvPr>
          <p:cNvSpPr/>
          <p:nvPr/>
        </p:nvSpPr>
        <p:spPr>
          <a:xfrm>
            <a:off x="1336135" y="192121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SOB, increased edema, weight gain</a:t>
            </a:r>
          </a:p>
        </p:txBody>
      </p:sp>
      <p:sp>
        <p:nvSpPr>
          <p:cNvPr id="9" name="Freeform: Shape 8">
            <a:extLst>
              <a:ext uri="{FF2B5EF4-FFF2-40B4-BE49-F238E27FC236}">
                <a16:creationId xmlns:a16="http://schemas.microsoft.com/office/drawing/2014/main" id="{7B2A1883-7F67-B96B-F0A4-9565F1B14317}"/>
              </a:ext>
            </a:extLst>
          </p:cNvPr>
          <p:cNvSpPr/>
          <p:nvPr/>
        </p:nvSpPr>
        <p:spPr>
          <a:xfrm>
            <a:off x="4389992" y="192121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Dizziness, syncope, falls.</a:t>
            </a:r>
          </a:p>
        </p:txBody>
      </p:sp>
      <p:sp>
        <p:nvSpPr>
          <p:cNvPr id="11" name="Freeform: Shape 10">
            <a:extLst>
              <a:ext uri="{FF2B5EF4-FFF2-40B4-BE49-F238E27FC236}">
                <a16:creationId xmlns:a16="http://schemas.microsoft.com/office/drawing/2014/main" id="{DFE4B48B-314B-36CF-2EDF-86D6BD5EEC23}"/>
              </a:ext>
            </a:extLst>
          </p:cNvPr>
          <p:cNvSpPr/>
          <p:nvPr/>
        </p:nvSpPr>
        <p:spPr>
          <a:xfrm>
            <a:off x="7443849" y="195333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Symptoms of hypo/ hyperglycemia.</a:t>
            </a:r>
          </a:p>
        </p:txBody>
      </p:sp>
    </p:spTree>
    <p:extLst>
      <p:ext uri="{BB962C8B-B14F-4D97-AF65-F5344CB8AC3E}">
        <p14:creationId xmlns:p14="http://schemas.microsoft.com/office/powerpoint/2010/main" val="41144529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Immediate Plan of Care:</a:t>
            </a:r>
          </a:p>
        </p:txBody>
      </p:sp>
      <p:sp>
        <p:nvSpPr>
          <p:cNvPr id="6" name="Rounded Rectangle 5"/>
          <p:cNvSpPr/>
          <p:nvPr/>
        </p:nvSpPr>
        <p:spPr>
          <a:xfrm>
            <a:off x="526073" y="802667"/>
            <a:ext cx="10801350" cy="5252665"/>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B4B">
                  <a:hueOff val="0"/>
                  <a:satOff val="0"/>
                  <a:lumOff val="0"/>
                  <a:alphaOff val="0"/>
                </a:srgbClr>
              </a:solidFill>
              <a:effectLst/>
              <a:uLnTx/>
              <a:uFillTx/>
              <a:latin typeface="Arial"/>
              <a:ea typeface="+mn-ea"/>
              <a:cs typeface="+mn-cs"/>
            </a:endParaRPr>
          </a:p>
        </p:txBody>
      </p:sp>
      <p:sp>
        <p:nvSpPr>
          <p:cNvPr id="7" name="Rounded Rectangle 4"/>
          <p:cNvSpPr/>
          <p:nvPr/>
        </p:nvSpPr>
        <p:spPr>
          <a:xfrm>
            <a:off x="864577" y="1059081"/>
            <a:ext cx="10158046" cy="473983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marL="342900" marR="0" lvl="0" indent="-342900" algn="l" defTabSz="800100" rtl="0" eaLnBrk="1" fontAlgn="auto" latinLnBrk="0" hangingPunct="1">
              <a:lnSpc>
                <a:spcPct val="90000"/>
              </a:lnSpc>
              <a:spcBef>
                <a:spcPct val="0"/>
              </a:spcBef>
              <a:spcAft>
                <a:spcPct val="35000"/>
              </a:spcAft>
              <a:buClrTx/>
              <a:buSzTx/>
              <a:buFontTx/>
              <a:buAutoNum type="arabicPeriod"/>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To become established with all needed specialists.</a:t>
            </a:r>
          </a:p>
          <a:p>
            <a:pPr marL="342900" marR="0" lvl="0" indent="-342900" algn="l" defTabSz="800100" rtl="0" eaLnBrk="1" fontAlgn="auto" latinLnBrk="0" hangingPunct="1">
              <a:lnSpc>
                <a:spcPct val="90000"/>
              </a:lnSpc>
              <a:spcBef>
                <a:spcPct val="0"/>
              </a:spcBef>
              <a:spcAft>
                <a:spcPct val="35000"/>
              </a:spcAft>
              <a:buClrTx/>
              <a:buSzTx/>
              <a:buFontTx/>
              <a:buAutoNum type="arabicPeriod"/>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Follow up on resources for nonskilled assistance in the home.</a:t>
            </a:r>
          </a:p>
        </p:txBody>
      </p:sp>
    </p:spTree>
    <p:extLst>
      <p:ext uri="{BB962C8B-B14F-4D97-AF65-F5344CB8AC3E}">
        <p14:creationId xmlns:p14="http://schemas.microsoft.com/office/powerpoint/2010/main" val="38082216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Long Term Plan of Care:</a:t>
            </a:r>
          </a:p>
        </p:txBody>
      </p:sp>
      <p:sp>
        <p:nvSpPr>
          <p:cNvPr id="5" name="Rounded Rectangle 4"/>
          <p:cNvSpPr/>
          <p:nvPr/>
        </p:nvSpPr>
        <p:spPr>
          <a:xfrm>
            <a:off x="662894" y="878793"/>
            <a:ext cx="10595655" cy="5100414"/>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Renal disease, cardiac disease, diabetes, mental health to be stable.</a:t>
            </a:r>
          </a:p>
        </p:txBody>
      </p:sp>
    </p:spTree>
    <p:extLst>
      <p:ext uri="{BB962C8B-B14F-4D97-AF65-F5344CB8AC3E}">
        <p14:creationId xmlns:p14="http://schemas.microsoft.com/office/powerpoint/2010/main" val="1611697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Conclusion:</a:t>
            </a:r>
          </a:p>
        </p:txBody>
      </p:sp>
      <p:sp>
        <p:nvSpPr>
          <p:cNvPr id="4" name="Rounded Rectangle 3"/>
          <p:cNvSpPr/>
          <p:nvPr/>
        </p:nvSpPr>
        <p:spPr>
          <a:xfrm>
            <a:off x="298101" y="621838"/>
            <a:ext cx="11595797" cy="5316737"/>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R="0" lvl="1" algn="l" defTabSz="4572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The patient is newly relocated to RI from the West Coast. She is Complex with several medical and psychological issues and needs to become established with several specialists. She is recently established with new PCP and PCP has referred to specialists. NCM is assisting patient and caregiver as needed with coordination of care. Pt is established with nephrology and has appointments scheduled with cardiology and endocrinology. GI and Sleep Medicine pending appointments. Patient has substantial mental health issues related to trauma of two adult children dying and her husband leaving her, having to relocate from her home on the West Coast to live with her niece who is her caregiver. Her niece needs assistance as well with caregiving.  The patient is established with Brown Medicine psychologist for short term counseling and has been referred to a BH provider who specializes in Trauma. The patient and her niece/caregiver have met telephonically with Brown Medicine LCSW and received information on resources for non skilled assistance in the home-At Home Cost Share Program and LTSS application. NCM will follow to assist with all patient/caregiver needs being met.</a:t>
            </a:r>
          </a:p>
        </p:txBody>
      </p:sp>
    </p:spTree>
    <p:extLst>
      <p:ext uri="{BB962C8B-B14F-4D97-AF65-F5344CB8AC3E}">
        <p14:creationId xmlns:p14="http://schemas.microsoft.com/office/powerpoint/2010/main" val="2470669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 Blue waves.pdf"/>
          <p:cNvPicPr>
            <a:picLocks noChangeAspect="1"/>
          </p:cNvPicPr>
          <p:nvPr/>
        </p:nvPicPr>
        <p:blipFill rotWithShape="1">
          <a:blip r:embed="rId3">
            <a:extLst>
              <a:ext uri="{28A0092B-C50C-407E-A947-70E740481C1C}">
                <a14:useLocalDpi xmlns:a14="http://schemas.microsoft.com/office/drawing/2010/main" val="0"/>
              </a:ext>
            </a:extLst>
          </a:blip>
          <a:srcRect l="1545" t="24143" r="894" b="1848"/>
          <a:stretch/>
        </p:blipFill>
        <p:spPr>
          <a:xfrm>
            <a:off x="-2" y="-69756"/>
            <a:ext cx="12191999" cy="5246894"/>
          </a:xfrm>
          <a:prstGeom prst="rect">
            <a:avLst/>
          </a:prstGeom>
        </p:spPr>
      </p:pic>
      <p:sp>
        <p:nvSpPr>
          <p:cNvPr id="2" name="Text Placeholder 1"/>
          <p:cNvSpPr>
            <a:spLocks noGrp="1"/>
          </p:cNvSpPr>
          <p:nvPr>
            <p:ph type="body" sz="quarter" idx="10"/>
          </p:nvPr>
        </p:nvSpPr>
        <p:spPr>
          <a:xfrm>
            <a:off x="1462744" y="2157202"/>
            <a:ext cx="9748181" cy="2069698"/>
          </a:xfrm>
        </p:spPr>
        <p:txBody>
          <a:bodyPr>
            <a:noAutofit/>
          </a:bodyPr>
          <a:lstStyle/>
          <a:p>
            <a:pPr algn="ctr">
              <a:spcBef>
                <a:spcPts val="0"/>
              </a:spcBef>
            </a:pPr>
            <a:r>
              <a:rPr lang="en-US" sz="4400" dirty="0">
                <a:solidFill>
                  <a:srgbClr val="0070C0"/>
                </a:solidFill>
              </a:rPr>
              <a:t>xG Learn Care Management Education: Care Manager</a:t>
            </a:r>
          </a:p>
          <a:p>
            <a:pPr algn="ctr">
              <a:spcBef>
                <a:spcPts val="0"/>
              </a:spcBef>
            </a:pPr>
            <a:r>
              <a:rPr lang="en-US" sz="4400" dirty="0">
                <a:solidFill>
                  <a:srgbClr val="0070C0"/>
                </a:solidFill>
              </a:rPr>
              <a:t>Capstone Presentation</a:t>
            </a:r>
            <a:endParaRPr lang="en-US" sz="4400" dirty="0">
              <a:ln w="0"/>
              <a:solidFill>
                <a:srgbClr val="0070C0"/>
              </a:solidFill>
              <a:effectLst>
                <a:outerShdw blurRad="38100" dist="19050" dir="2700000" algn="tl" rotWithShape="0">
                  <a:schemeClr val="dk1">
                    <a:alpha val="40000"/>
                  </a:schemeClr>
                </a:outerShdw>
              </a:effectLst>
            </a:endParaRPr>
          </a:p>
        </p:txBody>
      </p:sp>
      <p:sp>
        <p:nvSpPr>
          <p:cNvPr id="8" name="Text Placeholder 1"/>
          <p:cNvSpPr txBox="1">
            <a:spLocks/>
          </p:cNvSpPr>
          <p:nvPr/>
        </p:nvSpPr>
        <p:spPr>
          <a:xfrm>
            <a:off x="2976954" y="3024720"/>
            <a:ext cx="7549926" cy="1063624"/>
          </a:xfrm>
          <a:prstGeom prst="rect">
            <a:avLst/>
          </a:prstGeom>
        </p:spPr>
        <p:txBody>
          <a:bodyPr>
            <a:noAutofit/>
          </a:bodyPr>
          <a:lstStyle>
            <a:lvl1pPr marL="0" indent="0" algn="r" defTabSz="457200" rtl="0" eaLnBrk="1" latinLnBrk="0" hangingPunct="1">
              <a:spcBef>
                <a:spcPct val="20000"/>
              </a:spcBef>
              <a:buFont typeface="Arial"/>
              <a:buNone/>
              <a:defRPr sz="3600" b="0" i="0" kern="1200">
                <a:solidFill>
                  <a:schemeClr val="bg1"/>
                </a:solidFill>
                <a:latin typeface="+mj-lt"/>
                <a:ea typeface="+mn-ea"/>
                <a:cs typeface="Raleway Light"/>
              </a:defRPr>
            </a:lvl1pPr>
            <a:lvl2pPr marL="457200" indent="0" algn="l" defTabSz="457200" rtl="0" eaLnBrk="1" latinLnBrk="0" hangingPunct="1">
              <a:spcBef>
                <a:spcPct val="20000"/>
              </a:spcBef>
              <a:buFont typeface="Arial"/>
              <a:buNone/>
              <a:defRPr sz="2000" kern="1200">
                <a:solidFill>
                  <a:schemeClr val="tx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2"/>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white"/>
              </a:solidFill>
              <a:effectLst/>
              <a:uLnTx/>
              <a:uFillTx/>
              <a:latin typeface="Arial"/>
              <a:ea typeface="+mn-ea"/>
            </a:endParaRPr>
          </a:p>
        </p:txBody>
      </p:sp>
      <p:sp>
        <p:nvSpPr>
          <p:cNvPr id="4" name="TextBox 3"/>
          <p:cNvSpPr txBox="1"/>
          <p:nvPr/>
        </p:nvSpPr>
        <p:spPr>
          <a:xfrm>
            <a:off x="405202" y="4468258"/>
            <a:ext cx="10586648" cy="1631216"/>
          </a:xfrm>
          <a:prstGeom prst="rect">
            <a:avLst/>
          </a:prstGeom>
          <a:noFill/>
        </p:spPr>
        <p:txBody>
          <a:bodyPr wrap="square" rtlCol="0">
            <a:spAutoFit/>
          </a:bodyPr>
          <a:lstStyle/>
          <a:p>
            <a:pPr marL="457241" marR="0" lvl="1" indent="0" algn="just" defTabSz="60963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Presented By: </a:t>
            </a:r>
            <a:r>
              <a:rPr lang="it-IT" sz="2000" b="1" i="1" kern="1200" dirty="0">
                <a:solidFill>
                  <a:srgbClr val="000000"/>
                </a:solidFill>
                <a:latin typeface="Canva Sans Bold Italics"/>
                <a:ea typeface="+mn-ea"/>
                <a:cs typeface="+mn-cs"/>
              </a:rPr>
              <a:t>Varinia Apostolou, RN, </a:t>
            </a:r>
            <a:r>
              <a:rPr lang="en-US" sz="2000" b="1" i="1" kern="1200" dirty="0">
                <a:solidFill>
                  <a:srgbClr val="000000"/>
                </a:solidFill>
                <a:latin typeface="Canva Sans Bold Italics"/>
                <a:ea typeface="+mn-ea"/>
                <a:cs typeface="+mn-cs"/>
              </a:rPr>
              <a:t>East Bay Community Health Center</a:t>
            </a:r>
          </a:p>
          <a:p>
            <a:pPr marL="457241" marR="0" lvl="1" indent="0" algn="just" defTabSz="609630" rtl="0" eaLnBrk="1" fontAlgn="auto" latinLnBrk="0" hangingPunct="1">
              <a:lnSpc>
                <a:spcPct val="100000"/>
              </a:lnSpc>
              <a:spcBef>
                <a:spcPts val="0"/>
              </a:spcBef>
              <a:spcAft>
                <a:spcPts val="0"/>
              </a:spcAft>
              <a:buClrTx/>
              <a:buSzTx/>
              <a:buFontTx/>
              <a:buNone/>
              <a:tabLst/>
              <a:defRPr/>
            </a:pPr>
            <a:endParaRPr lang="en-US" sz="2000" b="1" i="1" dirty="0">
              <a:solidFill>
                <a:srgbClr val="000000"/>
              </a:solidFill>
              <a:latin typeface="Canva Sans Bold Italics"/>
            </a:endParaRPr>
          </a:p>
          <a:p>
            <a:pPr marL="457241" marR="0" lvl="1" indent="0" algn="just" defTabSz="609630" rtl="0" eaLnBrk="1" fontAlgn="auto" latinLnBrk="0" hangingPunct="1">
              <a:lnSpc>
                <a:spcPct val="100000"/>
              </a:lnSpc>
              <a:spcBef>
                <a:spcPts val="0"/>
              </a:spcBef>
              <a:spcAft>
                <a:spcPts val="0"/>
              </a:spcAft>
              <a:buClrTx/>
              <a:buSzTx/>
              <a:buFontTx/>
              <a:buNone/>
              <a:tabLst/>
              <a:defRPr/>
            </a:pPr>
            <a:endParaRPr lang="en-US" sz="2000" b="1" i="1" kern="1200" dirty="0">
              <a:solidFill>
                <a:srgbClr val="000000"/>
              </a:solidFill>
              <a:latin typeface="Canva Sans Bold Italics"/>
              <a:ea typeface="+mn-ea"/>
              <a:cs typeface="+mn-cs"/>
            </a:endParaRPr>
          </a:p>
          <a:p>
            <a:pPr marL="0" marR="0" lvl="0" indent="0" algn="just" defTabSz="609630" rtl="0" eaLnBrk="1" fontAlgn="auto" latinLnBrk="0" hangingPunct="1">
              <a:lnSpc>
                <a:spcPct val="100000"/>
              </a:lnSpc>
              <a:spcBef>
                <a:spcPts val="0"/>
              </a:spcBef>
              <a:spcAft>
                <a:spcPts val="0"/>
              </a:spcAft>
              <a:buClrTx/>
              <a:buSzTx/>
              <a:buFontTx/>
              <a:buNone/>
              <a:tabLst/>
              <a:defRPr/>
            </a:pPr>
            <a:r>
              <a:rPr lang="en-US" sz="1600" b="1" i="1" kern="1200" dirty="0">
                <a:solidFill>
                  <a:schemeClr val="accent1">
                    <a:lumMod val="75000"/>
                  </a:schemeClr>
                </a:solidFill>
                <a:latin typeface="Canva Sans Bold Italics"/>
                <a:ea typeface="+mn-ea"/>
                <a:cs typeface="+mn-cs"/>
              </a:rPr>
              <a:t>Carol Falcone, MSN, RN, Nurse Care Manager, East Bay Community Action Program</a:t>
            </a:r>
          </a:p>
          <a:p>
            <a:pPr marL="457241" marR="0" lvl="1" indent="0" algn="just" defTabSz="609630" rtl="0" eaLnBrk="1" fontAlgn="auto" latinLnBrk="0" hangingPunct="1">
              <a:lnSpc>
                <a:spcPct val="100000"/>
              </a:lnSpc>
              <a:spcBef>
                <a:spcPts val="0"/>
              </a:spcBef>
              <a:spcAft>
                <a:spcPts val="0"/>
              </a:spcAft>
              <a:buClrTx/>
              <a:buSzTx/>
              <a:buFontTx/>
              <a:buNone/>
              <a:tabLst/>
              <a:defRPr/>
            </a:pPr>
            <a:endParaRPr lang="it-IT" sz="2000" b="1" i="1" kern="1200" dirty="0">
              <a:solidFill>
                <a:srgbClr val="000000"/>
              </a:solidFill>
              <a:latin typeface="Canva Sans Bold Italics"/>
              <a:ea typeface="+mn-ea"/>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882" y="673264"/>
            <a:ext cx="2808233" cy="842470"/>
          </a:xfrm>
          <a:prstGeom prst="rect">
            <a:avLst/>
          </a:prstGeom>
        </p:spPr>
      </p:pic>
    </p:spTree>
    <p:extLst>
      <p:ext uri="{BB962C8B-B14F-4D97-AF65-F5344CB8AC3E}">
        <p14:creationId xmlns:p14="http://schemas.microsoft.com/office/powerpoint/2010/main" val="6331017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9782" y="299173"/>
            <a:ext cx="7976280"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Capstone Study Presentation Outline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258" y="1129304"/>
            <a:ext cx="635793" cy="611387"/>
          </a:xfrm>
          <a:prstGeom prst="rect">
            <a:avLst/>
          </a:prstGeom>
          <a:ln w="57150" cmpd="sng">
            <a:solidFill>
              <a:schemeClr val="bg1"/>
            </a:solidFill>
          </a:ln>
          <a:effectLst/>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351" y="2117623"/>
            <a:ext cx="635793" cy="611387"/>
          </a:xfrm>
          <a:prstGeom prst="rect">
            <a:avLst/>
          </a:prstGeom>
          <a:ln w="57150" cmpd="sng">
            <a:solidFill>
              <a:schemeClr val="bg1"/>
            </a:solidFill>
          </a:ln>
          <a:effectLst/>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158" y="3140600"/>
            <a:ext cx="635793" cy="611387"/>
          </a:xfrm>
          <a:prstGeom prst="rect">
            <a:avLst/>
          </a:prstGeom>
          <a:ln w="57150" cmpd="sng">
            <a:solidFill>
              <a:schemeClr val="bg1"/>
            </a:solidFill>
          </a:ln>
          <a:effectLst/>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547" y="4093066"/>
            <a:ext cx="635793" cy="611387"/>
          </a:xfrm>
          <a:prstGeom prst="rect">
            <a:avLst/>
          </a:prstGeom>
          <a:ln w="57150" cmpd="sng">
            <a:solidFill>
              <a:schemeClr val="bg1"/>
            </a:solidFill>
          </a:ln>
          <a:effectLst/>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057" y="5023006"/>
            <a:ext cx="605994" cy="582732"/>
          </a:xfrm>
          <a:prstGeom prst="rect">
            <a:avLst/>
          </a:prstGeom>
          <a:ln w="57150" cmpd="sng">
            <a:solidFill>
              <a:schemeClr val="bg1"/>
            </a:solidFill>
          </a:ln>
          <a:effectLst/>
        </p:spPr>
      </p:pic>
      <p:sp>
        <p:nvSpPr>
          <p:cNvPr id="12" name="Rectangle 11"/>
          <p:cNvSpPr/>
          <p:nvPr/>
        </p:nvSpPr>
        <p:spPr>
          <a:xfrm>
            <a:off x="2345215" y="1129304"/>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Brief Patient History</a:t>
            </a:r>
          </a:p>
        </p:txBody>
      </p:sp>
      <p:sp>
        <p:nvSpPr>
          <p:cNvPr id="13" name="Rectangle 12"/>
          <p:cNvSpPr/>
          <p:nvPr/>
        </p:nvSpPr>
        <p:spPr>
          <a:xfrm>
            <a:off x="2352277" y="2214013"/>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70C0"/>
                </a:solidFill>
                <a:effectLst/>
                <a:uLnTx/>
                <a:uFillTx/>
                <a:latin typeface="Arial"/>
                <a:ea typeface="+mn-ea"/>
                <a:cs typeface="+mn-cs"/>
              </a:rPr>
              <a:t>Pertinent </a:t>
            </a:r>
            <a:r>
              <a:rPr kumimoji="0" lang="en-US" sz="2000" b="0" i="0" u="none" strike="noStrike" kern="1200" cap="none" spc="0" normalizeH="0" baseline="0" noProof="0" dirty="0">
                <a:ln>
                  <a:noFill/>
                </a:ln>
                <a:solidFill>
                  <a:srgbClr val="0070C0"/>
                </a:solidFill>
                <a:effectLst/>
                <a:uLnTx/>
                <a:uFillTx/>
                <a:latin typeface="Arial"/>
                <a:ea typeface="+mn-ea"/>
                <a:cs typeface="+mn-cs"/>
              </a:rPr>
              <a:t>Medical History</a:t>
            </a:r>
          </a:p>
        </p:txBody>
      </p:sp>
      <p:sp>
        <p:nvSpPr>
          <p:cNvPr id="14" name="Rectangle 13"/>
          <p:cNvSpPr/>
          <p:nvPr/>
        </p:nvSpPr>
        <p:spPr>
          <a:xfrm>
            <a:off x="2373625" y="3156870"/>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Identified Gaps in Care</a:t>
            </a:r>
          </a:p>
        </p:txBody>
      </p:sp>
      <p:sp>
        <p:nvSpPr>
          <p:cNvPr id="15" name="Rectangle 14"/>
          <p:cNvSpPr/>
          <p:nvPr/>
        </p:nvSpPr>
        <p:spPr>
          <a:xfrm>
            <a:off x="2373626" y="4069955"/>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Identified Escalation Points-Needs Assessment</a:t>
            </a:r>
          </a:p>
        </p:txBody>
      </p:sp>
      <p:sp>
        <p:nvSpPr>
          <p:cNvPr id="16" name="Rectangle 15"/>
          <p:cNvSpPr/>
          <p:nvPr/>
        </p:nvSpPr>
        <p:spPr>
          <a:xfrm>
            <a:off x="2373626" y="5034872"/>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Resources Put in Place</a:t>
            </a:r>
          </a:p>
        </p:txBody>
      </p:sp>
      <p:sp>
        <p:nvSpPr>
          <p:cNvPr id="18" name="TextBox 17"/>
          <p:cNvSpPr txBox="1"/>
          <p:nvPr/>
        </p:nvSpPr>
        <p:spPr>
          <a:xfrm>
            <a:off x="1604719" y="1104210"/>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1</a:t>
            </a:r>
          </a:p>
        </p:txBody>
      </p:sp>
      <p:sp>
        <p:nvSpPr>
          <p:cNvPr id="19" name="TextBox 18"/>
          <p:cNvSpPr txBox="1"/>
          <p:nvPr/>
        </p:nvSpPr>
        <p:spPr>
          <a:xfrm>
            <a:off x="1604204" y="2091545"/>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2</a:t>
            </a:r>
          </a:p>
        </p:txBody>
      </p:sp>
      <p:sp>
        <p:nvSpPr>
          <p:cNvPr id="20" name="TextBox 19"/>
          <p:cNvSpPr txBox="1"/>
          <p:nvPr/>
        </p:nvSpPr>
        <p:spPr>
          <a:xfrm>
            <a:off x="1619372" y="3135926"/>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3</a:t>
            </a:r>
          </a:p>
        </p:txBody>
      </p:sp>
      <p:sp>
        <p:nvSpPr>
          <p:cNvPr id="21" name="TextBox 20"/>
          <p:cNvSpPr txBox="1"/>
          <p:nvPr/>
        </p:nvSpPr>
        <p:spPr>
          <a:xfrm>
            <a:off x="1589995" y="4082140"/>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4</a:t>
            </a:r>
          </a:p>
        </p:txBody>
      </p:sp>
      <p:sp>
        <p:nvSpPr>
          <p:cNvPr id="22" name="TextBox 21"/>
          <p:cNvSpPr txBox="1"/>
          <p:nvPr/>
        </p:nvSpPr>
        <p:spPr>
          <a:xfrm>
            <a:off x="1613607" y="5010883"/>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5</a:t>
            </a:r>
          </a:p>
        </p:txBody>
      </p:sp>
    </p:spTree>
    <p:extLst>
      <p:ext uri="{BB962C8B-B14F-4D97-AF65-F5344CB8AC3E}">
        <p14:creationId xmlns:p14="http://schemas.microsoft.com/office/powerpoint/2010/main" val="26404307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E3F3-7225-5C62-B1BE-23FF07525AC0}"/>
              </a:ext>
            </a:extLst>
          </p:cNvPr>
          <p:cNvSpPr>
            <a:spLocks noGrp="1"/>
          </p:cNvSpPr>
          <p:nvPr>
            <p:ph type="title"/>
          </p:nvPr>
        </p:nvSpPr>
        <p:spPr>
          <a:xfrm>
            <a:off x="199487" y="440572"/>
            <a:ext cx="10515601" cy="1049005"/>
          </a:xfrm>
        </p:spPr>
        <p:txBody>
          <a:bodyPr/>
          <a:lstStyle/>
          <a:p>
            <a:r>
              <a:rPr lang="en-US" dirty="0"/>
              <a:t>Thank You to Our Sponsor!</a:t>
            </a:r>
          </a:p>
        </p:txBody>
      </p:sp>
      <p:pic>
        <p:nvPicPr>
          <p:cNvPr id="6" name="Picture 5">
            <a:extLst>
              <a:ext uri="{FF2B5EF4-FFF2-40B4-BE49-F238E27FC236}">
                <a16:creationId xmlns:a16="http://schemas.microsoft.com/office/drawing/2014/main" id="{1A0CA014-8C08-8822-4776-84B3E27F1C17}"/>
              </a:ext>
            </a:extLst>
          </p:cNvPr>
          <p:cNvPicPr>
            <a:picLocks noChangeAspect="1"/>
          </p:cNvPicPr>
          <p:nvPr/>
        </p:nvPicPr>
        <p:blipFill rotWithShape="1">
          <a:blip r:embed="rId2"/>
          <a:srcRect t="16873" b="22743"/>
          <a:stretch/>
        </p:blipFill>
        <p:spPr>
          <a:xfrm>
            <a:off x="1547091" y="2063103"/>
            <a:ext cx="9097818" cy="2943006"/>
          </a:xfrm>
          <a:prstGeom prst="rect">
            <a:avLst/>
          </a:prstGeom>
        </p:spPr>
      </p:pic>
    </p:spTree>
    <p:extLst>
      <p:ext uri="{BB962C8B-B14F-4D97-AF65-F5344CB8AC3E}">
        <p14:creationId xmlns:p14="http://schemas.microsoft.com/office/powerpoint/2010/main" val="1460787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j-ea"/>
              </a:rPr>
              <a:t>Patient Presentation</a:t>
            </a:r>
          </a:p>
        </p:txBody>
      </p:sp>
      <p:sp>
        <p:nvSpPr>
          <p:cNvPr id="4" name="Freeform: Shape 3">
            <a:extLst>
              <a:ext uri="{FF2B5EF4-FFF2-40B4-BE49-F238E27FC236}">
                <a16:creationId xmlns:a16="http://schemas.microsoft.com/office/drawing/2014/main" id="{2FDF6707-66C6-9653-D999-984F994D8373}"/>
              </a:ext>
            </a:extLst>
          </p:cNvPr>
          <p:cNvSpPr/>
          <p:nvPr/>
        </p:nvSpPr>
        <p:spPr>
          <a:xfrm>
            <a:off x="1545430" y="664378"/>
            <a:ext cx="9101139" cy="849291"/>
          </a:xfrm>
          <a:custGeom>
            <a:avLst/>
            <a:gdLst>
              <a:gd name="connsiteX0" fmla="*/ 0 w 9101139"/>
              <a:gd name="connsiteY0" fmla="*/ 141551 h 849291"/>
              <a:gd name="connsiteX1" fmla="*/ 141551 w 9101139"/>
              <a:gd name="connsiteY1" fmla="*/ 0 h 849291"/>
              <a:gd name="connsiteX2" fmla="*/ 8959588 w 9101139"/>
              <a:gd name="connsiteY2" fmla="*/ 0 h 849291"/>
              <a:gd name="connsiteX3" fmla="*/ 9101139 w 9101139"/>
              <a:gd name="connsiteY3" fmla="*/ 141551 h 849291"/>
              <a:gd name="connsiteX4" fmla="*/ 9101139 w 9101139"/>
              <a:gd name="connsiteY4" fmla="*/ 707740 h 849291"/>
              <a:gd name="connsiteX5" fmla="*/ 8959588 w 9101139"/>
              <a:gd name="connsiteY5" fmla="*/ 849291 h 849291"/>
              <a:gd name="connsiteX6" fmla="*/ 141551 w 9101139"/>
              <a:gd name="connsiteY6" fmla="*/ 849291 h 849291"/>
              <a:gd name="connsiteX7" fmla="*/ 0 w 9101139"/>
              <a:gd name="connsiteY7" fmla="*/ 707740 h 849291"/>
              <a:gd name="connsiteX8" fmla="*/ 0 w 9101139"/>
              <a:gd name="connsiteY8" fmla="*/ 141551 h 8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849291">
                <a:moveTo>
                  <a:pt x="0" y="141551"/>
                </a:moveTo>
                <a:cubicBezTo>
                  <a:pt x="0" y="63375"/>
                  <a:pt x="63375" y="0"/>
                  <a:pt x="141551" y="0"/>
                </a:cubicBezTo>
                <a:lnTo>
                  <a:pt x="8959588" y="0"/>
                </a:lnTo>
                <a:cubicBezTo>
                  <a:pt x="9037764" y="0"/>
                  <a:pt x="9101139" y="63375"/>
                  <a:pt x="9101139" y="141551"/>
                </a:cubicBezTo>
                <a:lnTo>
                  <a:pt x="9101139" y="707740"/>
                </a:lnTo>
                <a:cubicBezTo>
                  <a:pt x="9101139" y="785916"/>
                  <a:pt x="9037764" y="849291"/>
                  <a:pt x="8959588" y="849291"/>
                </a:cubicBezTo>
                <a:lnTo>
                  <a:pt x="141551" y="849291"/>
                </a:lnTo>
                <a:cubicBezTo>
                  <a:pt x="63375" y="849291"/>
                  <a:pt x="0" y="785916"/>
                  <a:pt x="0" y="707740"/>
                </a:cubicBezTo>
                <a:lnTo>
                  <a:pt x="0" y="14155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32899" tIns="132899" rIns="132899" bIns="13289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br>
              <a:rPr kumimoji="0" lang="en-US" sz="2400" b="1" i="0" u="none" strike="noStrike" kern="1200" cap="none" spc="0" normalizeH="0" baseline="0" noProof="0" dirty="0">
                <a:ln>
                  <a:noFill/>
                </a:ln>
                <a:solidFill>
                  <a:srgbClr val="4B4B4B">
                    <a:hueOff val="0"/>
                    <a:satOff val="0"/>
                    <a:lumOff val="0"/>
                    <a:alphaOff val="0"/>
                  </a:srgbClr>
                </a:solidFill>
                <a:effectLst/>
                <a:uLnTx/>
                <a:uFillTx/>
                <a:latin typeface="Arial"/>
                <a:ea typeface="+mn-ea"/>
                <a:cs typeface="+mn-cs"/>
              </a:rPr>
            </a:br>
            <a:r>
              <a:rPr kumimoji="0" lang="en-US" sz="2400" b="1" i="0" u="none" strike="noStrike" kern="1200" cap="none" spc="0" normalizeH="0" baseline="0" noProof="0" dirty="0">
                <a:ln>
                  <a:noFill/>
                </a:ln>
                <a:solidFill>
                  <a:prstClr val="black"/>
                </a:solidFill>
                <a:effectLst/>
                <a:uLnTx/>
                <a:uFillTx/>
                <a:latin typeface="Arial"/>
                <a:ea typeface="+mn-ea"/>
                <a:cs typeface="+mn-cs"/>
              </a:rPr>
              <a:t>Age: </a:t>
            </a:r>
            <a:r>
              <a:rPr lang="en-US" sz="2400" dirty="0">
                <a:solidFill>
                  <a:srgbClr val="255CB8">
                    <a:lumMod val="75000"/>
                  </a:srgbClr>
                </a:solidFill>
                <a:latin typeface="Arial"/>
              </a:rPr>
              <a:t>78</a:t>
            </a:r>
            <a:br>
              <a:rPr kumimoji="0" lang="en-US" sz="2400" b="1" i="0" u="none" strike="noStrike" kern="1200" cap="none" spc="0" normalizeH="0" baseline="0" noProof="0" dirty="0">
                <a:ln>
                  <a:noFill/>
                </a:ln>
                <a:solidFill>
                  <a:prstClr val="black"/>
                </a:solidFill>
                <a:effectLst/>
                <a:uLnTx/>
                <a:uFillTx/>
                <a:latin typeface="Arial"/>
                <a:ea typeface="+mn-ea"/>
                <a:cs typeface="+mn-cs"/>
              </a:rPr>
            </a:b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E2A7BBA7-B9EC-A3DF-4EBA-DE9E520E6668}"/>
              </a:ext>
            </a:extLst>
          </p:cNvPr>
          <p:cNvSpPr/>
          <p:nvPr/>
        </p:nvSpPr>
        <p:spPr>
          <a:xfrm>
            <a:off x="1545430" y="1523666"/>
            <a:ext cx="9101139" cy="847311"/>
          </a:xfrm>
          <a:custGeom>
            <a:avLst/>
            <a:gdLst>
              <a:gd name="connsiteX0" fmla="*/ 0 w 9101139"/>
              <a:gd name="connsiteY0" fmla="*/ 141221 h 847311"/>
              <a:gd name="connsiteX1" fmla="*/ 141221 w 9101139"/>
              <a:gd name="connsiteY1" fmla="*/ 0 h 847311"/>
              <a:gd name="connsiteX2" fmla="*/ 8959918 w 9101139"/>
              <a:gd name="connsiteY2" fmla="*/ 0 h 847311"/>
              <a:gd name="connsiteX3" fmla="*/ 9101139 w 9101139"/>
              <a:gd name="connsiteY3" fmla="*/ 141221 h 847311"/>
              <a:gd name="connsiteX4" fmla="*/ 9101139 w 9101139"/>
              <a:gd name="connsiteY4" fmla="*/ 706090 h 847311"/>
              <a:gd name="connsiteX5" fmla="*/ 8959918 w 9101139"/>
              <a:gd name="connsiteY5" fmla="*/ 847311 h 847311"/>
              <a:gd name="connsiteX6" fmla="*/ 141221 w 9101139"/>
              <a:gd name="connsiteY6" fmla="*/ 847311 h 847311"/>
              <a:gd name="connsiteX7" fmla="*/ 0 w 9101139"/>
              <a:gd name="connsiteY7" fmla="*/ 706090 h 847311"/>
              <a:gd name="connsiteX8" fmla="*/ 0 w 9101139"/>
              <a:gd name="connsiteY8" fmla="*/ 141221 h 8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847311">
                <a:moveTo>
                  <a:pt x="0" y="141221"/>
                </a:moveTo>
                <a:cubicBezTo>
                  <a:pt x="0" y="63227"/>
                  <a:pt x="63227" y="0"/>
                  <a:pt x="141221" y="0"/>
                </a:cubicBezTo>
                <a:lnTo>
                  <a:pt x="8959918" y="0"/>
                </a:lnTo>
                <a:cubicBezTo>
                  <a:pt x="9037912" y="0"/>
                  <a:pt x="9101139" y="63227"/>
                  <a:pt x="9101139" y="141221"/>
                </a:cubicBezTo>
                <a:lnTo>
                  <a:pt x="9101139" y="706090"/>
                </a:lnTo>
                <a:cubicBezTo>
                  <a:pt x="9101139" y="784084"/>
                  <a:pt x="9037912" y="847311"/>
                  <a:pt x="8959918" y="847311"/>
                </a:cubicBezTo>
                <a:lnTo>
                  <a:pt x="141221" y="847311"/>
                </a:lnTo>
                <a:cubicBezTo>
                  <a:pt x="63227" y="847311"/>
                  <a:pt x="0" y="784084"/>
                  <a:pt x="0" y="706090"/>
                </a:cubicBezTo>
                <a:lnTo>
                  <a:pt x="0" y="14122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32802" tIns="132802" rIns="132802" bIns="132802"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Gender: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Fem</a:t>
            </a:r>
            <a:r>
              <a:rPr lang="en-US" sz="2400" dirty="0">
                <a:solidFill>
                  <a:srgbClr val="255CB8">
                    <a:lumMod val="75000"/>
                  </a:srgbClr>
                </a:solidFill>
                <a:latin typeface="Arial"/>
              </a:rPr>
              <a:t>al</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e</a:t>
            </a:r>
          </a:p>
        </p:txBody>
      </p:sp>
      <p:sp>
        <p:nvSpPr>
          <p:cNvPr id="7" name="Freeform: Shape 6">
            <a:extLst>
              <a:ext uri="{FF2B5EF4-FFF2-40B4-BE49-F238E27FC236}">
                <a16:creationId xmlns:a16="http://schemas.microsoft.com/office/drawing/2014/main" id="{099732FA-8026-37E0-4FE4-9A3FD86F04F2}"/>
              </a:ext>
            </a:extLst>
          </p:cNvPr>
          <p:cNvSpPr/>
          <p:nvPr/>
        </p:nvSpPr>
        <p:spPr>
          <a:xfrm>
            <a:off x="1545430" y="2349806"/>
            <a:ext cx="9101139" cy="1269694"/>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Support System: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has a niece, great niece and caregiver thrice weekly.</a:t>
            </a:r>
          </a:p>
        </p:txBody>
      </p:sp>
      <p:sp>
        <p:nvSpPr>
          <p:cNvPr id="8" name="Freeform: Shape 7">
            <a:extLst>
              <a:ext uri="{FF2B5EF4-FFF2-40B4-BE49-F238E27FC236}">
                <a16:creationId xmlns:a16="http://schemas.microsoft.com/office/drawing/2014/main" id="{1D152C33-9B96-DF05-3F27-5B1B8F96A2EC}"/>
              </a:ext>
            </a:extLst>
          </p:cNvPr>
          <p:cNvSpPr/>
          <p:nvPr/>
        </p:nvSpPr>
        <p:spPr>
          <a:xfrm>
            <a:off x="1545430" y="3650497"/>
            <a:ext cx="9101139" cy="1131053"/>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Socioeconomic status: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has limited funds</a:t>
            </a:r>
          </a:p>
        </p:txBody>
      </p:sp>
      <p:sp>
        <p:nvSpPr>
          <p:cNvPr id="10" name="Freeform: Shape 9">
            <a:extLst>
              <a:ext uri="{FF2B5EF4-FFF2-40B4-BE49-F238E27FC236}">
                <a16:creationId xmlns:a16="http://schemas.microsoft.com/office/drawing/2014/main" id="{9B8EF6C3-67B3-881B-32B9-30D1398D22BA}"/>
              </a:ext>
            </a:extLst>
          </p:cNvPr>
          <p:cNvSpPr/>
          <p:nvPr/>
        </p:nvSpPr>
        <p:spPr>
          <a:xfrm>
            <a:off x="1545430" y="4812547"/>
            <a:ext cx="9101139" cy="1131053"/>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Lifestyle: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Due to patient’s unsteadiness, she only uses her walker when family or caregiver are in the home. When she is alone, she utilizes her wheelchair. </a:t>
            </a:r>
          </a:p>
        </p:txBody>
      </p:sp>
    </p:spTree>
    <p:extLst>
      <p:ext uri="{BB962C8B-B14F-4D97-AF65-F5344CB8AC3E}">
        <p14:creationId xmlns:p14="http://schemas.microsoft.com/office/powerpoint/2010/main" val="26200177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Past Medical History</a:t>
            </a:r>
          </a:p>
        </p:txBody>
      </p:sp>
      <p:sp>
        <p:nvSpPr>
          <p:cNvPr id="3" name="Freeform: Shape 2">
            <a:extLst>
              <a:ext uri="{FF2B5EF4-FFF2-40B4-BE49-F238E27FC236}">
                <a16:creationId xmlns:a16="http://schemas.microsoft.com/office/drawing/2014/main" id="{28980399-BC97-9A4E-8C62-C36B246AA150}"/>
              </a:ext>
            </a:extLst>
          </p:cNvPr>
          <p:cNvSpPr/>
          <p:nvPr/>
        </p:nvSpPr>
        <p:spPr>
          <a:xfrm>
            <a:off x="1289643" y="707836"/>
            <a:ext cx="9386887" cy="1668552"/>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132" tIns="188132" rIns="188132" bIns="188132" numCol="1" spcCol="1270" anchor="ctr" anchorCtr="0">
            <a:noAutofit/>
          </a:bodyPr>
          <a:lstStyle/>
          <a:p>
            <a:pPr marL="0" marR="0" lvl="0" indent="0" algn="l" defTabSz="1244600" rtl="0" eaLnBrk="1" fontAlgn="auto" latinLnBrk="0" hangingPunct="1">
              <a:spcBef>
                <a:spcPct val="0"/>
              </a:spcBef>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Chronic Conditions: </a:t>
            </a: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CHF due to cardiomyopathy, COPD, CKD Stage 4</a:t>
            </a:r>
          </a:p>
        </p:txBody>
      </p:sp>
      <p:sp>
        <p:nvSpPr>
          <p:cNvPr id="6" name="Freeform: Shape 5">
            <a:extLst>
              <a:ext uri="{FF2B5EF4-FFF2-40B4-BE49-F238E27FC236}">
                <a16:creationId xmlns:a16="http://schemas.microsoft.com/office/drawing/2014/main" id="{10C2147B-5488-9398-3F3A-0A290B89D8BB}"/>
              </a:ext>
            </a:extLst>
          </p:cNvPr>
          <p:cNvSpPr/>
          <p:nvPr/>
        </p:nvSpPr>
        <p:spPr>
          <a:xfrm>
            <a:off x="1289643" y="2384268"/>
            <a:ext cx="9386887" cy="1668552"/>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2892" tIns="172892" rIns="172892" bIns="172892"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Current Medications</a:t>
            </a:r>
            <a:r>
              <a:rPr kumimoji="0" lang="en-US" sz="2400" b="0" i="0" u="none" strike="noStrike" kern="1200" cap="none" spc="0" normalizeH="0" baseline="0" noProof="0" dirty="0">
                <a:ln>
                  <a:noFill/>
                </a:ln>
                <a:solidFill>
                  <a:prstClr val="black"/>
                </a:solidFill>
                <a:effectLst/>
                <a:uLnTx/>
                <a:uFillTx/>
                <a:latin typeface="Arial"/>
                <a:ea typeface="+mn-ea"/>
                <a:cs typeface="+mn-cs"/>
              </a:rPr>
              <a:t>: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Albeterol</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neb,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Breztri</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inh</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Ventolin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inh</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Amiodarone, Spironolactone,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Bumetandine</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Potassium CL, Fasenra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inj</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Metoprolol, Meclizine, Jardiance, Eliquis</a:t>
            </a:r>
          </a:p>
        </p:txBody>
      </p:sp>
      <p:sp>
        <p:nvSpPr>
          <p:cNvPr id="7" name="Freeform: Shape 6">
            <a:extLst>
              <a:ext uri="{FF2B5EF4-FFF2-40B4-BE49-F238E27FC236}">
                <a16:creationId xmlns:a16="http://schemas.microsoft.com/office/drawing/2014/main" id="{AC270F92-E15B-2765-DF7D-D0B5D08BF6FE}"/>
              </a:ext>
            </a:extLst>
          </p:cNvPr>
          <p:cNvSpPr/>
          <p:nvPr/>
        </p:nvSpPr>
        <p:spPr>
          <a:xfrm>
            <a:off x="1289643" y="4060301"/>
            <a:ext cx="9386887" cy="1949973"/>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132" tIns="188132" rIns="188132" bIns="18813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Patient Understanding of Disease Process: </a:t>
            </a: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Pt has a good understanding of her condition through ongoing education, support and monitoring.</a:t>
            </a:r>
          </a:p>
        </p:txBody>
      </p:sp>
    </p:spTree>
    <p:extLst>
      <p:ext uri="{BB962C8B-B14F-4D97-AF65-F5344CB8AC3E}">
        <p14:creationId xmlns:p14="http://schemas.microsoft.com/office/powerpoint/2010/main" val="39379556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Past Medical History (Continued)</a:t>
            </a:r>
          </a:p>
        </p:txBody>
      </p:sp>
      <p:sp>
        <p:nvSpPr>
          <p:cNvPr id="3" name="Freeform: Shape 2">
            <a:extLst>
              <a:ext uri="{FF2B5EF4-FFF2-40B4-BE49-F238E27FC236}">
                <a16:creationId xmlns:a16="http://schemas.microsoft.com/office/drawing/2014/main" id="{01E347C3-5E82-6385-5B3C-B0BFBACF854B}"/>
              </a:ext>
            </a:extLst>
          </p:cNvPr>
          <p:cNvSpPr/>
          <p:nvPr/>
        </p:nvSpPr>
        <p:spPr>
          <a:xfrm>
            <a:off x="819150" y="1009650"/>
            <a:ext cx="10858500" cy="2238775"/>
          </a:xfrm>
          <a:custGeom>
            <a:avLst/>
            <a:gdLst>
              <a:gd name="connsiteX0" fmla="*/ 0 w 9658350"/>
              <a:gd name="connsiteY0" fmla="*/ 170462 h 1022750"/>
              <a:gd name="connsiteX1" fmla="*/ 170462 w 9658350"/>
              <a:gd name="connsiteY1" fmla="*/ 0 h 1022750"/>
              <a:gd name="connsiteX2" fmla="*/ 9487888 w 9658350"/>
              <a:gd name="connsiteY2" fmla="*/ 0 h 1022750"/>
              <a:gd name="connsiteX3" fmla="*/ 9658350 w 9658350"/>
              <a:gd name="connsiteY3" fmla="*/ 170462 h 1022750"/>
              <a:gd name="connsiteX4" fmla="*/ 9658350 w 9658350"/>
              <a:gd name="connsiteY4" fmla="*/ 852288 h 1022750"/>
              <a:gd name="connsiteX5" fmla="*/ 9487888 w 9658350"/>
              <a:gd name="connsiteY5" fmla="*/ 1022750 h 1022750"/>
              <a:gd name="connsiteX6" fmla="*/ 170462 w 9658350"/>
              <a:gd name="connsiteY6" fmla="*/ 1022750 h 1022750"/>
              <a:gd name="connsiteX7" fmla="*/ 0 w 9658350"/>
              <a:gd name="connsiteY7" fmla="*/ 852288 h 1022750"/>
              <a:gd name="connsiteX8" fmla="*/ 0 w 9658350"/>
              <a:gd name="connsiteY8" fmla="*/ 170462 h 10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8350" h="1022750">
                <a:moveTo>
                  <a:pt x="0" y="170462"/>
                </a:moveTo>
                <a:cubicBezTo>
                  <a:pt x="0" y="76318"/>
                  <a:pt x="76318" y="0"/>
                  <a:pt x="170462" y="0"/>
                </a:cubicBezTo>
                <a:lnTo>
                  <a:pt x="9487888" y="0"/>
                </a:lnTo>
                <a:cubicBezTo>
                  <a:pt x="9582032" y="0"/>
                  <a:pt x="9658350" y="76318"/>
                  <a:pt x="9658350" y="170462"/>
                </a:cubicBezTo>
                <a:lnTo>
                  <a:pt x="9658350" y="852288"/>
                </a:lnTo>
                <a:cubicBezTo>
                  <a:pt x="9658350" y="946432"/>
                  <a:pt x="9582032" y="1022750"/>
                  <a:pt x="9487888" y="1022750"/>
                </a:cubicBezTo>
                <a:lnTo>
                  <a:pt x="170462" y="1022750"/>
                </a:lnTo>
                <a:cubicBezTo>
                  <a:pt x="76318" y="1022750"/>
                  <a:pt x="0" y="946432"/>
                  <a:pt x="0" y="852288"/>
                </a:cubicBezTo>
                <a:lnTo>
                  <a:pt x="0" y="17046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56607" tIns="156607" rIns="156607" bIns="156607"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Compliance to Treatment Regime</a:t>
            </a:r>
            <a:r>
              <a:rPr kumimoji="0" lang="en-US"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Pt is compliant with daily weights, restricting sodium, activity as tolerated and seeing Cardiologist, Pulmonologist and PCP as directed.</a:t>
            </a:r>
          </a:p>
        </p:txBody>
      </p:sp>
      <p:sp>
        <p:nvSpPr>
          <p:cNvPr id="4" name="Freeform: Shape 3">
            <a:extLst>
              <a:ext uri="{FF2B5EF4-FFF2-40B4-BE49-F238E27FC236}">
                <a16:creationId xmlns:a16="http://schemas.microsoft.com/office/drawing/2014/main" id="{0C667B9F-8429-2C60-5F67-7F132FC6BEC8}"/>
              </a:ext>
            </a:extLst>
          </p:cNvPr>
          <p:cNvSpPr/>
          <p:nvPr/>
        </p:nvSpPr>
        <p:spPr>
          <a:xfrm>
            <a:off x="819150" y="3718961"/>
            <a:ext cx="10734675" cy="2028695"/>
          </a:xfrm>
          <a:custGeom>
            <a:avLst/>
            <a:gdLst>
              <a:gd name="connsiteX0" fmla="*/ 0 w 9658350"/>
              <a:gd name="connsiteY0" fmla="*/ 170462 h 1022750"/>
              <a:gd name="connsiteX1" fmla="*/ 170462 w 9658350"/>
              <a:gd name="connsiteY1" fmla="*/ 0 h 1022750"/>
              <a:gd name="connsiteX2" fmla="*/ 9487888 w 9658350"/>
              <a:gd name="connsiteY2" fmla="*/ 0 h 1022750"/>
              <a:gd name="connsiteX3" fmla="*/ 9658350 w 9658350"/>
              <a:gd name="connsiteY3" fmla="*/ 170462 h 1022750"/>
              <a:gd name="connsiteX4" fmla="*/ 9658350 w 9658350"/>
              <a:gd name="connsiteY4" fmla="*/ 852288 h 1022750"/>
              <a:gd name="connsiteX5" fmla="*/ 9487888 w 9658350"/>
              <a:gd name="connsiteY5" fmla="*/ 1022750 h 1022750"/>
              <a:gd name="connsiteX6" fmla="*/ 170462 w 9658350"/>
              <a:gd name="connsiteY6" fmla="*/ 1022750 h 1022750"/>
              <a:gd name="connsiteX7" fmla="*/ 0 w 9658350"/>
              <a:gd name="connsiteY7" fmla="*/ 852288 h 1022750"/>
              <a:gd name="connsiteX8" fmla="*/ 0 w 9658350"/>
              <a:gd name="connsiteY8" fmla="*/ 170462 h 10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8350" h="1022750">
                <a:moveTo>
                  <a:pt x="0" y="170462"/>
                </a:moveTo>
                <a:cubicBezTo>
                  <a:pt x="0" y="76318"/>
                  <a:pt x="76318" y="0"/>
                  <a:pt x="170462" y="0"/>
                </a:cubicBezTo>
                <a:lnTo>
                  <a:pt x="9487888" y="0"/>
                </a:lnTo>
                <a:cubicBezTo>
                  <a:pt x="9582032" y="0"/>
                  <a:pt x="9658350" y="76318"/>
                  <a:pt x="9658350" y="170462"/>
                </a:cubicBezTo>
                <a:lnTo>
                  <a:pt x="9658350" y="852288"/>
                </a:lnTo>
                <a:cubicBezTo>
                  <a:pt x="9658350" y="946432"/>
                  <a:pt x="9582032" y="1022750"/>
                  <a:pt x="9487888" y="1022750"/>
                </a:cubicBezTo>
                <a:lnTo>
                  <a:pt x="170462" y="1022750"/>
                </a:lnTo>
                <a:cubicBezTo>
                  <a:pt x="76318" y="1022750"/>
                  <a:pt x="0" y="946432"/>
                  <a:pt x="0" y="852288"/>
                </a:cubicBezTo>
                <a:lnTo>
                  <a:pt x="0" y="17046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56607" tIns="156607" rIns="156607" bIns="156607"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Recent Acute Episodes</a:t>
            </a:r>
            <a:r>
              <a:rPr kumimoji="0" lang="en-US"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Pt has not had any acute episodes of CHF exacerbation in a number of years.</a:t>
            </a:r>
          </a:p>
        </p:txBody>
      </p:sp>
    </p:spTree>
    <p:extLst>
      <p:ext uri="{BB962C8B-B14F-4D97-AF65-F5344CB8AC3E}">
        <p14:creationId xmlns:p14="http://schemas.microsoft.com/office/powerpoint/2010/main" val="22242002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Matters For Consideration             Identify the Following:</a:t>
            </a:r>
          </a:p>
        </p:txBody>
      </p:sp>
      <p:sp>
        <p:nvSpPr>
          <p:cNvPr id="15" name="Right Arrow 14"/>
          <p:cNvSpPr/>
          <p:nvPr/>
        </p:nvSpPr>
        <p:spPr>
          <a:xfrm>
            <a:off x="4872038" y="257199"/>
            <a:ext cx="978408" cy="484632"/>
          </a:xfrm>
          <a:prstGeom prs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Freeform: Shape 2">
            <a:extLst>
              <a:ext uri="{FF2B5EF4-FFF2-40B4-BE49-F238E27FC236}">
                <a16:creationId xmlns:a16="http://schemas.microsoft.com/office/drawing/2014/main" id="{39246BCB-AD8A-89DE-C565-409A7193108F}"/>
              </a:ext>
            </a:extLst>
          </p:cNvPr>
          <p:cNvSpPr/>
          <p:nvPr/>
        </p:nvSpPr>
        <p:spPr>
          <a:xfrm>
            <a:off x="1457325" y="862280"/>
            <a:ext cx="9844087" cy="1495444"/>
          </a:xfrm>
          <a:custGeom>
            <a:avLst/>
            <a:gdLst>
              <a:gd name="connsiteX0" fmla="*/ 0 w 9844087"/>
              <a:gd name="connsiteY0" fmla="*/ 249246 h 1495444"/>
              <a:gd name="connsiteX1" fmla="*/ 249246 w 9844087"/>
              <a:gd name="connsiteY1" fmla="*/ 0 h 1495444"/>
              <a:gd name="connsiteX2" fmla="*/ 9594841 w 9844087"/>
              <a:gd name="connsiteY2" fmla="*/ 0 h 1495444"/>
              <a:gd name="connsiteX3" fmla="*/ 9844087 w 9844087"/>
              <a:gd name="connsiteY3" fmla="*/ 249246 h 1495444"/>
              <a:gd name="connsiteX4" fmla="*/ 9844087 w 9844087"/>
              <a:gd name="connsiteY4" fmla="*/ 1246198 h 1495444"/>
              <a:gd name="connsiteX5" fmla="*/ 9594841 w 9844087"/>
              <a:gd name="connsiteY5" fmla="*/ 1495444 h 1495444"/>
              <a:gd name="connsiteX6" fmla="*/ 249246 w 9844087"/>
              <a:gd name="connsiteY6" fmla="*/ 1495444 h 1495444"/>
              <a:gd name="connsiteX7" fmla="*/ 0 w 9844087"/>
              <a:gd name="connsiteY7" fmla="*/ 1246198 h 1495444"/>
              <a:gd name="connsiteX8" fmla="*/ 0 w 9844087"/>
              <a:gd name="connsiteY8" fmla="*/ 249246 h 149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495444">
                <a:moveTo>
                  <a:pt x="0" y="249246"/>
                </a:moveTo>
                <a:cubicBezTo>
                  <a:pt x="0" y="111591"/>
                  <a:pt x="111591" y="0"/>
                  <a:pt x="249246" y="0"/>
                </a:cubicBezTo>
                <a:lnTo>
                  <a:pt x="9594841" y="0"/>
                </a:lnTo>
                <a:cubicBezTo>
                  <a:pt x="9732496" y="0"/>
                  <a:pt x="9844087" y="111591"/>
                  <a:pt x="9844087" y="249246"/>
                </a:cubicBezTo>
                <a:lnTo>
                  <a:pt x="9844087" y="1246198"/>
                </a:lnTo>
                <a:cubicBezTo>
                  <a:pt x="9844087" y="1383853"/>
                  <a:pt x="9732496" y="1495444"/>
                  <a:pt x="9594841" y="1495444"/>
                </a:cubicBezTo>
                <a:lnTo>
                  <a:pt x="249246" y="1495444"/>
                </a:lnTo>
                <a:cubicBezTo>
                  <a:pt x="111591" y="1495444"/>
                  <a:pt x="0" y="1383853"/>
                  <a:pt x="0" y="1246198"/>
                </a:cubicBezTo>
                <a:lnTo>
                  <a:pt x="0" y="249246"/>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9202" tIns="149202" rIns="149202" bIns="149202"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Barriers to Care: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Patient’s barrier to care is limited transportation. She relies on family and caregiver to transport. </a:t>
            </a:r>
          </a:p>
        </p:txBody>
      </p:sp>
      <p:sp>
        <p:nvSpPr>
          <p:cNvPr id="5" name="Freeform: Shape 4">
            <a:extLst>
              <a:ext uri="{FF2B5EF4-FFF2-40B4-BE49-F238E27FC236}">
                <a16:creationId xmlns:a16="http://schemas.microsoft.com/office/drawing/2014/main" id="{25BC8392-4E5B-E488-BD76-E8783ABC02EF}"/>
              </a:ext>
            </a:extLst>
          </p:cNvPr>
          <p:cNvSpPr/>
          <p:nvPr/>
        </p:nvSpPr>
        <p:spPr>
          <a:xfrm>
            <a:off x="1457325" y="2365679"/>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Gaps in Care: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With ongoing communication with patient, PCP and specialists, there are currently no gaps in care. </a:t>
            </a:r>
          </a:p>
        </p:txBody>
      </p:sp>
      <p:sp>
        <p:nvSpPr>
          <p:cNvPr id="6" name="Freeform: Shape 5">
            <a:extLst>
              <a:ext uri="{FF2B5EF4-FFF2-40B4-BE49-F238E27FC236}">
                <a16:creationId xmlns:a16="http://schemas.microsoft.com/office/drawing/2014/main" id="{A40302AD-618E-FB25-EADF-A0A21C586BE6}"/>
              </a:ext>
            </a:extLst>
          </p:cNvPr>
          <p:cNvSpPr/>
          <p:nvPr/>
        </p:nvSpPr>
        <p:spPr>
          <a:xfrm>
            <a:off x="1457325" y="3577953"/>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Driver of The Case</a:t>
            </a:r>
            <a:r>
              <a:rPr kumimoji="0" lang="en-US"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CHF</a:t>
            </a:r>
          </a:p>
        </p:txBody>
      </p:sp>
      <p:sp>
        <p:nvSpPr>
          <p:cNvPr id="7" name="Freeform: Shape 6">
            <a:extLst>
              <a:ext uri="{FF2B5EF4-FFF2-40B4-BE49-F238E27FC236}">
                <a16:creationId xmlns:a16="http://schemas.microsoft.com/office/drawing/2014/main" id="{8C7EDACD-DFE1-5420-6FBA-AB0FD867F0F8}"/>
              </a:ext>
            </a:extLst>
          </p:cNvPr>
          <p:cNvSpPr/>
          <p:nvPr/>
        </p:nvSpPr>
        <p:spPr>
          <a:xfrm>
            <a:off x="1457325" y="4790228"/>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Medical Neighborhood Needs (who would you collaborate with regarding patient care needs):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Patient, PCP, Cardiology and Pulmonary</a:t>
            </a:r>
          </a:p>
        </p:txBody>
      </p:sp>
    </p:spTree>
    <p:extLst>
      <p:ext uri="{BB962C8B-B14F-4D97-AF65-F5344CB8AC3E}">
        <p14:creationId xmlns:p14="http://schemas.microsoft.com/office/powerpoint/2010/main" val="32056142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Plan to Address Identified Concerns:</a:t>
            </a:r>
          </a:p>
        </p:txBody>
      </p:sp>
      <p:sp>
        <p:nvSpPr>
          <p:cNvPr id="6" name="Rounded Rectangle 5"/>
          <p:cNvSpPr/>
          <p:nvPr/>
        </p:nvSpPr>
        <p:spPr>
          <a:xfrm>
            <a:off x="1414462" y="764606"/>
            <a:ext cx="9363076" cy="5328788"/>
          </a:xfrm>
          <a:prstGeom prst="roundRect">
            <a:avLst/>
          </a:prstGeom>
          <a:ln>
            <a:solidFill>
              <a:srgbClr val="0070C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Rounded Rectangle 4"/>
          <p:cNvSpPr/>
          <p:nvPr/>
        </p:nvSpPr>
        <p:spPr>
          <a:xfrm>
            <a:off x="1710420" y="1024736"/>
            <a:ext cx="8771160" cy="480852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91440" rIns="91440" bIns="91440" numCol="1" spcCol="1270" anchor="ctr" anchorCtr="0">
            <a:noAutofit/>
          </a:bodyPr>
          <a:lstStyle/>
          <a:p>
            <a:pPr marL="342900" marR="0" lvl="0" indent="-342900" algn="l" defTabSz="10668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If pt reports a weight gain of 3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lbs</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in 24hrs, increased SOB, increase lower extremity edema, the patient is reminded to take an extra Bumetanide every day until her weight returns to baseline.</a:t>
            </a:r>
          </a:p>
          <a:p>
            <a:pPr marL="342900" marR="0" lvl="0" indent="-342900" algn="l" defTabSz="10668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NCM contacts patient thrice weekly to assess patient status.</a:t>
            </a:r>
          </a:p>
        </p:txBody>
      </p:sp>
    </p:spTree>
    <p:extLst>
      <p:ext uri="{BB962C8B-B14F-4D97-AF65-F5344CB8AC3E}">
        <p14:creationId xmlns:p14="http://schemas.microsoft.com/office/powerpoint/2010/main" val="38675406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Plan of Care: Patient Education</a:t>
            </a:r>
          </a:p>
        </p:txBody>
      </p:sp>
      <p:sp>
        <p:nvSpPr>
          <p:cNvPr id="5" name="Rectangle 4"/>
          <p:cNvSpPr/>
          <p:nvPr/>
        </p:nvSpPr>
        <p:spPr>
          <a:xfrm>
            <a:off x="1138238" y="814037"/>
            <a:ext cx="9124950" cy="927677"/>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255CB8">
                    <a:lumMod val="60000"/>
                    <a:lumOff val="40000"/>
                  </a:srgbClr>
                </a:solidFill>
                <a:effectLst/>
                <a:uLnTx/>
                <a:uFillTx/>
                <a:latin typeface="Arial"/>
                <a:ea typeface="+mn-ea"/>
                <a:cs typeface="+mn-cs"/>
              </a:rPr>
              <a:t>What are </a:t>
            </a:r>
            <a:r>
              <a:rPr kumimoji="0" lang="en-US" sz="2800" b="1" i="0" u="none" strike="noStrike" kern="1200" cap="none" spc="0" normalizeH="0" baseline="0" noProof="0" dirty="0">
                <a:ln>
                  <a:noFill/>
                </a:ln>
                <a:solidFill>
                  <a:srgbClr val="6CA62C"/>
                </a:solidFill>
                <a:effectLst/>
                <a:uLnTx/>
                <a:uFillTx/>
                <a:latin typeface="Arial"/>
                <a:ea typeface="+mn-ea"/>
                <a:cs typeface="+mn-cs"/>
              </a:rPr>
              <a:t>3</a:t>
            </a:r>
            <a:r>
              <a:rPr kumimoji="0" lang="en-US" sz="2800" b="0" i="0" u="none" strike="noStrike" kern="1200" cap="none" spc="0" normalizeH="0" baseline="0" noProof="0" dirty="0">
                <a:ln>
                  <a:noFill/>
                </a:ln>
                <a:solidFill>
                  <a:srgbClr val="255CB8">
                    <a:lumMod val="60000"/>
                    <a:lumOff val="40000"/>
                  </a:srgbClr>
                </a:solidFill>
                <a:effectLst/>
                <a:uLnTx/>
                <a:uFillTx/>
                <a:latin typeface="Arial"/>
                <a:ea typeface="+mn-ea"/>
                <a:cs typeface="+mn-cs"/>
              </a:rPr>
              <a:t> signs/symptoms patient should report to PCP/CM as soon as possib</a:t>
            </a:r>
            <a:r>
              <a:rPr kumimoji="0" lang="en-US" sz="2400" b="0" i="0" u="none" strike="noStrike" kern="1200" cap="none" spc="0" normalizeH="0" baseline="0" noProof="0" dirty="0">
                <a:ln>
                  <a:noFill/>
                </a:ln>
                <a:solidFill>
                  <a:srgbClr val="255CB8">
                    <a:lumMod val="60000"/>
                    <a:lumOff val="40000"/>
                  </a:srgbClr>
                </a:solidFill>
                <a:effectLst/>
                <a:uLnTx/>
                <a:uFillTx/>
                <a:latin typeface="Arial"/>
                <a:ea typeface="+mn-ea"/>
                <a:cs typeface="+mn-cs"/>
              </a:rPr>
              <a:t>le</a:t>
            </a:r>
            <a:r>
              <a:rPr kumimoji="0" lang="en-US" sz="2400" b="0" i="0" u="none" strike="noStrike" kern="1200" cap="none" spc="0" normalizeH="0" baseline="0" noProof="0" dirty="0">
                <a:ln>
                  <a:noFill/>
                </a:ln>
                <a:solidFill>
                  <a:prstClr val="black"/>
                </a:solidFill>
                <a:effectLst/>
                <a:uLnTx/>
                <a:uFillTx/>
                <a:latin typeface="Arial"/>
                <a:ea typeface="+mn-ea"/>
                <a:cs typeface="+mn-cs"/>
              </a:rPr>
              <a:t>:</a:t>
            </a:r>
          </a:p>
        </p:txBody>
      </p:sp>
      <p:sp>
        <p:nvSpPr>
          <p:cNvPr id="7" name="Freeform: Shape 6">
            <a:extLst>
              <a:ext uri="{FF2B5EF4-FFF2-40B4-BE49-F238E27FC236}">
                <a16:creationId xmlns:a16="http://schemas.microsoft.com/office/drawing/2014/main" id="{B81BC17F-B499-7BD5-DD27-12B60F8A755C}"/>
              </a:ext>
            </a:extLst>
          </p:cNvPr>
          <p:cNvSpPr/>
          <p:nvPr/>
        </p:nvSpPr>
        <p:spPr>
          <a:xfrm>
            <a:off x="1336135" y="192121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Increased SOB with activity, needing more pillows than usual to sleep, productive cough frothy saliva, monitor oxygen saturation and BP</a:t>
            </a:r>
          </a:p>
        </p:txBody>
      </p:sp>
      <p:sp>
        <p:nvSpPr>
          <p:cNvPr id="9" name="Freeform: Shape 8">
            <a:extLst>
              <a:ext uri="{FF2B5EF4-FFF2-40B4-BE49-F238E27FC236}">
                <a16:creationId xmlns:a16="http://schemas.microsoft.com/office/drawing/2014/main" id="{7B2A1883-7F67-B96B-F0A4-9565F1B14317}"/>
              </a:ext>
            </a:extLst>
          </p:cNvPr>
          <p:cNvSpPr/>
          <p:nvPr/>
        </p:nvSpPr>
        <p:spPr>
          <a:xfrm>
            <a:off x="4389992" y="192121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Increased weight gain in 24hr period and lower extremity edema</a:t>
            </a:r>
          </a:p>
        </p:txBody>
      </p:sp>
      <p:sp>
        <p:nvSpPr>
          <p:cNvPr id="11" name="Freeform: Shape 10">
            <a:extLst>
              <a:ext uri="{FF2B5EF4-FFF2-40B4-BE49-F238E27FC236}">
                <a16:creationId xmlns:a16="http://schemas.microsoft.com/office/drawing/2014/main" id="{DFE4B48B-314B-36CF-2EDF-86D6BD5EEC23}"/>
              </a:ext>
            </a:extLst>
          </p:cNvPr>
          <p:cNvSpPr/>
          <p:nvPr/>
        </p:nvSpPr>
        <p:spPr>
          <a:xfrm>
            <a:off x="7443849" y="195333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Increase in fatigue, dizziness</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Heartrate increases</a:t>
            </a:r>
          </a:p>
        </p:txBody>
      </p:sp>
    </p:spTree>
    <p:extLst>
      <p:ext uri="{BB962C8B-B14F-4D97-AF65-F5344CB8AC3E}">
        <p14:creationId xmlns:p14="http://schemas.microsoft.com/office/powerpoint/2010/main" val="26208111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Immediate Plan of Care:</a:t>
            </a:r>
          </a:p>
        </p:txBody>
      </p:sp>
      <p:sp>
        <p:nvSpPr>
          <p:cNvPr id="6" name="Rounded Rectangle 5"/>
          <p:cNvSpPr/>
          <p:nvPr/>
        </p:nvSpPr>
        <p:spPr>
          <a:xfrm>
            <a:off x="526073" y="802667"/>
            <a:ext cx="10801350" cy="5252665"/>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B4B">
                  <a:hueOff val="0"/>
                  <a:satOff val="0"/>
                  <a:lumOff val="0"/>
                  <a:alphaOff val="0"/>
                </a:srgbClr>
              </a:solidFill>
              <a:effectLst/>
              <a:uLnTx/>
              <a:uFillTx/>
              <a:latin typeface="Arial"/>
              <a:ea typeface="+mn-ea"/>
              <a:cs typeface="+mn-cs"/>
            </a:endParaRPr>
          </a:p>
        </p:txBody>
      </p:sp>
      <p:sp>
        <p:nvSpPr>
          <p:cNvPr id="7" name="Rounded Rectangle 4"/>
          <p:cNvSpPr/>
          <p:nvPr/>
        </p:nvSpPr>
        <p:spPr>
          <a:xfrm>
            <a:off x="864577" y="1059081"/>
            <a:ext cx="10158046" cy="473983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marL="342900" marR="0" lvl="0" indent="-342900" algn="l" defTabSz="800100" rtl="0" eaLnBrk="1" fontAlgn="auto" latinLnBrk="0" hangingPunct="1">
              <a:lnSpc>
                <a:spcPct val="90000"/>
              </a:lnSpc>
              <a:spcBef>
                <a:spcPct val="0"/>
              </a:spcBef>
              <a:spcAft>
                <a:spcPct val="35000"/>
              </a:spcAft>
              <a:buClrTx/>
              <a:buSzTx/>
              <a:buFontTx/>
              <a:buAutoNum type="arabicPeriod"/>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Education regarding signs and symptoms to watch for and when to contact PCP/NCM.</a:t>
            </a:r>
          </a:p>
          <a:p>
            <a:pPr marL="342900" marR="0" lvl="0" indent="-342900" algn="l" defTabSz="800100" rtl="0" eaLnBrk="1" fontAlgn="auto" latinLnBrk="0" hangingPunct="1">
              <a:lnSpc>
                <a:spcPct val="90000"/>
              </a:lnSpc>
              <a:spcBef>
                <a:spcPct val="0"/>
              </a:spcBef>
              <a:spcAft>
                <a:spcPct val="35000"/>
              </a:spcAft>
              <a:buClrTx/>
              <a:buSzTx/>
              <a:buFontTx/>
              <a:buAutoNum type="arabicPeriod"/>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Pt will maintain a daily weight log and NCM will contact pt several times weekly to obtain weights.</a:t>
            </a:r>
          </a:p>
          <a:p>
            <a:pPr marL="342900" marR="0" lvl="0" indent="-342900" algn="l" defTabSz="800100" rtl="0" eaLnBrk="1" fontAlgn="auto" latinLnBrk="0" hangingPunct="1">
              <a:lnSpc>
                <a:spcPct val="90000"/>
              </a:lnSpc>
              <a:spcBef>
                <a:spcPct val="0"/>
              </a:spcBef>
              <a:spcAft>
                <a:spcPct val="35000"/>
              </a:spcAft>
              <a:buClrTx/>
              <a:buSzTx/>
              <a:buFontTx/>
              <a:buAutoNum type="arabicPeriod"/>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Encourage pt to increase activity as tolerated</a:t>
            </a:r>
          </a:p>
          <a:p>
            <a:pPr marL="342900" marR="0" lvl="0" indent="-342900" algn="l" defTabSz="800100" rtl="0" eaLnBrk="1" fontAlgn="auto" latinLnBrk="0" hangingPunct="1">
              <a:lnSpc>
                <a:spcPct val="90000"/>
              </a:lnSpc>
              <a:spcBef>
                <a:spcPct val="0"/>
              </a:spcBef>
              <a:spcAft>
                <a:spcPct val="35000"/>
              </a:spcAft>
              <a:buClrTx/>
              <a:buSzTx/>
              <a:buFontTx/>
              <a:buAutoNum type="arabicPeriod"/>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Educate pt on importance of taking meds as directed</a:t>
            </a:r>
          </a:p>
        </p:txBody>
      </p:sp>
    </p:spTree>
    <p:extLst>
      <p:ext uri="{BB962C8B-B14F-4D97-AF65-F5344CB8AC3E}">
        <p14:creationId xmlns:p14="http://schemas.microsoft.com/office/powerpoint/2010/main" val="14883485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Long Term Plan of Care:</a:t>
            </a:r>
          </a:p>
        </p:txBody>
      </p:sp>
      <p:sp>
        <p:nvSpPr>
          <p:cNvPr id="5" name="Rounded Rectangle 4"/>
          <p:cNvSpPr/>
          <p:nvPr/>
        </p:nvSpPr>
        <p:spPr>
          <a:xfrm>
            <a:off x="662894" y="878793"/>
            <a:ext cx="10595655" cy="5100414"/>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Ongoing education for pt regarding importance of maintaining weight log, measuring oxygen saturation, BP, restricted sodium intake and recognizing signs and symptoms that she should report to PCP/NCM.</a:t>
            </a:r>
          </a:p>
        </p:txBody>
      </p:sp>
    </p:spTree>
    <p:extLst>
      <p:ext uri="{BB962C8B-B14F-4D97-AF65-F5344CB8AC3E}">
        <p14:creationId xmlns:p14="http://schemas.microsoft.com/office/powerpoint/2010/main" val="3387516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Conclusion:</a:t>
            </a:r>
          </a:p>
        </p:txBody>
      </p:sp>
      <p:sp>
        <p:nvSpPr>
          <p:cNvPr id="4" name="Rounded Rectangle 3"/>
          <p:cNvSpPr/>
          <p:nvPr/>
        </p:nvSpPr>
        <p:spPr>
          <a:xfrm>
            <a:off x="298101" y="621838"/>
            <a:ext cx="11595797" cy="5316737"/>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has a solid knowledge base about her CHF and how to manage.</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understands the importance of follow up appts with PCP, Cardiology and Pulmonary.</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understands the importance of ongoing self monitoring of daily weight, BP and oxygen saturation and signs/symptoms of fluid accumulation.</a:t>
            </a:r>
          </a:p>
        </p:txBody>
      </p:sp>
    </p:spTree>
    <p:extLst>
      <p:ext uri="{BB962C8B-B14F-4D97-AF65-F5344CB8AC3E}">
        <p14:creationId xmlns:p14="http://schemas.microsoft.com/office/powerpoint/2010/main" val="3214478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3533614" y="402957"/>
            <a:ext cx="8378413" cy="4494507"/>
          </a:xfrm>
        </p:spPr>
        <p:txBody>
          <a:bodyPr>
            <a:normAutofit fontScale="90000"/>
          </a:bodyPr>
          <a:lstStyle/>
          <a:p>
            <a:pPr algn="ctr"/>
            <a:r>
              <a:rPr lang="en-US" dirty="0" err="1">
                <a:solidFill>
                  <a:schemeClr val="bg1"/>
                </a:solidFill>
              </a:rPr>
              <a:t>x</a:t>
            </a:r>
            <a:r>
              <a:rPr lang="en-US" sz="6000" dirty="0" err="1">
                <a:solidFill>
                  <a:schemeClr val="bg1"/>
                </a:solidFill>
              </a:rPr>
              <a:t>GLearn</a:t>
            </a:r>
            <a:r>
              <a:rPr lang="en-US" sz="6000" dirty="0">
                <a:solidFill>
                  <a:schemeClr val="bg1"/>
                </a:solidFill>
              </a:rPr>
              <a:t> Care Management Education: </a:t>
            </a:r>
            <a:br>
              <a:rPr lang="en-US" sz="6000" dirty="0">
                <a:solidFill>
                  <a:schemeClr val="bg1"/>
                </a:solidFill>
              </a:rPr>
            </a:br>
            <a:r>
              <a:rPr lang="en-US" sz="6000" dirty="0">
                <a:solidFill>
                  <a:schemeClr val="bg1"/>
                </a:solidFill>
              </a:rPr>
              <a:t>Nurse Care Manager</a:t>
            </a:r>
            <a:br>
              <a:rPr lang="en-US" sz="6000" dirty="0">
                <a:solidFill>
                  <a:schemeClr val="bg1"/>
                </a:solidFill>
              </a:rPr>
            </a:br>
            <a:r>
              <a:rPr lang="en-US" sz="6000" dirty="0">
                <a:solidFill>
                  <a:schemeClr val="bg1"/>
                </a:solidFill>
              </a:rPr>
              <a:t>Capstone Presentation</a:t>
            </a:r>
            <a:endParaRPr lang="en-US" sz="6000" dirty="0">
              <a:ln w="0"/>
              <a:solidFill>
                <a:schemeClr val="bg1"/>
              </a:solidFill>
              <a:effectLst>
                <a:outerShdw blurRad="38100" dist="19050" dir="2700000" algn="tl" rotWithShape="0">
                  <a:schemeClr val="dk1">
                    <a:alpha val="40000"/>
                  </a:schemeClr>
                </a:outerShdw>
              </a:effectLst>
            </a:endParaRP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766318" y="4897465"/>
            <a:ext cx="6002319" cy="1088756"/>
          </a:xfrm>
        </p:spPr>
        <p:txBody>
          <a:bodyPr>
            <a:normAutofit fontScale="92500"/>
          </a:bodyPr>
          <a:lstStyle/>
          <a:p>
            <a:pPr algn="ctr"/>
            <a:r>
              <a:rPr lang="en-US" sz="1400" dirty="0"/>
              <a:t>Natasha Henderson, RN, East Bay Community Health Center</a:t>
            </a:r>
          </a:p>
          <a:p>
            <a:pPr algn="ctr"/>
            <a:endParaRPr lang="en-US" sz="1400" dirty="0"/>
          </a:p>
          <a:p>
            <a:pPr marL="0" marR="0" lvl="0" indent="0" algn="just" defTabSz="609630" rtl="0" eaLnBrk="1" fontAlgn="auto" latinLnBrk="0" hangingPunct="1">
              <a:lnSpc>
                <a:spcPct val="100000"/>
              </a:lnSpc>
              <a:spcBef>
                <a:spcPts val="0"/>
              </a:spcBef>
              <a:spcAft>
                <a:spcPts val="0"/>
              </a:spcAft>
              <a:buClrTx/>
              <a:buSzTx/>
              <a:buFontTx/>
              <a:buNone/>
              <a:tabLst/>
              <a:defRPr/>
            </a:pPr>
            <a:r>
              <a:rPr lang="en-US" sz="1400" b="1" i="1" kern="1200" dirty="0">
                <a:solidFill>
                  <a:schemeClr val="bg1"/>
                </a:solidFill>
                <a:latin typeface="Canva Sans Bold Italics"/>
                <a:ea typeface="+mn-ea"/>
                <a:cs typeface="+mn-cs"/>
              </a:rPr>
              <a:t>Carol Falcone, MSN, RN, Nurse Care Manager, East Bay Community Action Program</a:t>
            </a:r>
          </a:p>
        </p:txBody>
      </p:sp>
    </p:spTree>
    <p:extLst>
      <p:ext uri="{BB962C8B-B14F-4D97-AF65-F5344CB8AC3E}">
        <p14:creationId xmlns:p14="http://schemas.microsoft.com/office/powerpoint/2010/main" val="164242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 Blue waves.pdf"/>
          <p:cNvPicPr>
            <a:picLocks noChangeAspect="1"/>
          </p:cNvPicPr>
          <p:nvPr/>
        </p:nvPicPr>
        <p:blipFill rotWithShape="1">
          <a:blip r:embed="rId3">
            <a:extLst>
              <a:ext uri="{28A0092B-C50C-407E-A947-70E740481C1C}">
                <a14:useLocalDpi xmlns:a14="http://schemas.microsoft.com/office/drawing/2010/main" val="0"/>
              </a:ext>
            </a:extLst>
          </a:blip>
          <a:srcRect l="1545" t="24143" r="894" b="1848"/>
          <a:stretch/>
        </p:blipFill>
        <p:spPr>
          <a:xfrm>
            <a:off x="1" y="6444"/>
            <a:ext cx="12191999" cy="5246894"/>
          </a:xfrm>
          <a:prstGeom prst="rect">
            <a:avLst/>
          </a:prstGeom>
        </p:spPr>
      </p:pic>
      <p:sp>
        <p:nvSpPr>
          <p:cNvPr id="2" name="Text Placeholder 1"/>
          <p:cNvSpPr>
            <a:spLocks noGrp="1"/>
          </p:cNvSpPr>
          <p:nvPr>
            <p:ph type="body" sz="quarter" idx="10"/>
          </p:nvPr>
        </p:nvSpPr>
        <p:spPr>
          <a:xfrm>
            <a:off x="1462744" y="2157202"/>
            <a:ext cx="9748181" cy="2069698"/>
          </a:xfrm>
        </p:spPr>
        <p:txBody>
          <a:bodyPr>
            <a:noAutofit/>
          </a:bodyPr>
          <a:lstStyle/>
          <a:p>
            <a:pPr algn="ctr">
              <a:spcBef>
                <a:spcPts val="0"/>
              </a:spcBef>
            </a:pPr>
            <a:r>
              <a:rPr lang="en-US" sz="4400" dirty="0">
                <a:solidFill>
                  <a:srgbClr val="0070C0"/>
                </a:solidFill>
              </a:rPr>
              <a:t>xG Learn Care Management Education: Care Manager</a:t>
            </a:r>
          </a:p>
          <a:p>
            <a:pPr algn="ctr">
              <a:spcBef>
                <a:spcPts val="0"/>
              </a:spcBef>
            </a:pPr>
            <a:r>
              <a:rPr lang="en-US" sz="4400" dirty="0">
                <a:solidFill>
                  <a:srgbClr val="0070C0"/>
                </a:solidFill>
              </a:rPr>
              <a:t>Capstone Presentation</a:t>
            </a:r>
            <a:endParaRPr lang="en-US" sz="4400" dirty="0">
              <a:ln w="0"/>
              <a:solidFill>
                <a:srgbClr val="0070C0"/>
              </a:solidFill>
              <a:effectLst>
                <a:outerShdw blurRad="38100" dist="19050" dir="2700000" algn="tl" rotWithShape="0">
                  <a:schemeClr val="dk1">
                    <a:alpha val="40000"/>
                  </a:schemeClr>
                </a:outerShdw>
              </a:effectLst>
            </a:endParaRPr>
          </a:p>
        </p:txBody>
      </p:sp>
      <p:sp>
        <p:nvSpPr>
          <p:cNvPr id="8" name="Text Placeholder 1"/>
          <p:cNvSpPr txBox="1">
            <a:spLocks/>
          </p:cNvSpPr>
          <p:nvPr/>
        </p:nvSpPr>
        <p:spPr>
          <a:xfrm>
            <a:off x="2976954" y="3024720"/>
            <a:ext cx="7549926" cy="1063624"/>
          </a:xfrm>
          <a:prstGeom prst="rect">
            <a:avLst/>
          </a:prstGeom>
        </p:spPr>
        <p:txBody>
          <a:bodyPr>
            <a:noAutofit/>
          </a:bodyPr>
          <a:lstStyle>
            <a:lvl1pPr marL="0" indent="0" algn="r" defTabSz="457200" rtl="0" eaLnBrk="1" latinLnBrk="0" hangingPunct="1">
              <a:spcBef>
                <a:spcPct val="20000"/>
              </a:spcBef>
              <a:buFont typeface="Arial"/>
              <a:buNone/>
              <a:defRPr sz="3600" b="0" i="0" kern="1200">
                <a:solidFill>
                  <a:schemeClr val="bg1"/>
                </a:solidFill>
                <a:latin typeface="+mj-lt"/>
                <a:ea typeface="+mn-ea"/>
                <a:cs typeface="Raleway Light"/>
              </a:defRPr>
            </a:lvl1pPr>
            <a:lvl2pPr marL="457200" indent="0" algn="l" defTabSz="457200" rtl="0" eaLnBrk="1" latinLnBrk="0" hangingPunct="1">
              <a:spcBef>
                <a:spcPct val="20000"/>
              </a:spcBef>
              <a:buFont typeface="Arial"/>
              <a:buNone/>
              <a:defRPr sz="2000" kern="1200">
                <a:solidFill>
                  <a:schemeClr val="tx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2"/>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white"/>
              </a:solidFill>
              <a:effectLst/>
              <a:uLnTx/>
              <a:uFillTx/>
              <a:latin typeface="Arial"/>
              <a:ea typeface="+mn-ea"/>
            </a:endParaRPr>
          </a:p>
        </p:txBody>
      </p:sp>
      <p:sp>
        <p:nvSpPr>
          <p:cNvPr id="4" name="TextBox 3"/>
          <p:cNvSpPr txBox="1"/>
          <p:nvPr/>
        </p:nvSpPr>
        <p:spPr>
          <a:xfrm>
            <a:off x="405201" y="4540064"/>
            <a:ext cx="11281973" cy="1261884"/>
          </a:xfrm>
          <a:prstGeom prst="rect">
            <a:avLst/>
          </a:prstGeom>
          <a:noFill/>
        </p:spPr>
        <p:txBody>
          <a:bodyPr wrap="square" rtlCol="0">
            <a:spAutoFit/>
          </a:bodyPr>
          <a:lstStyle/>
          <a:p>
            <a:pPr marL="457241" marR="0" lvl="1" indent="0" defTabSz="60963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Presented By: </a:t>
            </a:r>
          </a:p>
          <a:p>
            <a:pPr marL="457241" marR="0" lvl="1" indent="0" defTabSz="609630" rtl="0" eaLnBrk="1" fontAlgn="auto" latinLnBrk="0" hangingPunct="1">
              <a:lnSpc>
                <a:spcPct val="100000"/>
              </a:lnSpc>
              <a:spcBef>
                <a:spcPts val="0"/>
              </a:spcBef>
              <a:spcAft>
                <a:spcPts val="0"/>
              </a:spcAft>
              <a:buClrTx/>
              <a:buSzTx/>
              <a:buFontTx/>
              <a:buNone/>
              <a:tabLst/>
              <a:defRPr/>
            </a:pPr>
            <a:r>
              <a:rPr lang="it-IT" sz="2000" b="1" i="1" kern="1200" dirty="0">
                <a:solidFill>
                  <a:srgbClr val="000000"/>
                </a:solidFill>
                <a:latin typeface="Canva Sans Bold Italics"/>
                <a:ea typeface="+mn-ea"/>
                <a:cs typeface="+mn-cs"/>
              </a:rPr>
              <a:t>Danielle Piacente, RN, BSN, </a:t>
            </a:r>
            <a:r>
              <a:rPr lang="en-US" sz="2000" b="1" i="1" kern="1200" dirty="0">
                <a:solidFill>
                  <a:srgbClr val="000000"/>
                </a:solidFill>
                <a:latin typeface="Canva Sans Bold Italics"/>
                <a:ea typeface="+mn-ea"/>
                <a:cs typeface="+mn-cs"/>
              </a:rPr>
              <a:t>Brown Medicine Division of Kidney Disease and Hypertension</a:t>
            </a:r>
          </a:p>
          <a:p>
            <a:pPr marL="0" marR="0" lvl="0" indent="0" algn="just" defTabSz="609630" rtl="0" eaLnBrk="1" fontAlgn="auto" latinLnBrk="0" hangingPunct="1">
              <a:lnSpc>
                <a:spcPct val="100000"/>
              </a:lnSpc>
              <a:spcBef>
                <a:spcPts val="0"/>
              </a:spcBef>
              <a:spcAft>
                <a:spcPts val="0"/>
              </a:spcAft>
              <a:buClrTx/>
              <a:buSzTx/>
              <a:buFontTx/>
              <a:buNone/>
              <a:tabLst/>
              <a:defRPr/>
            </a:pPr>
            <a:endParaRPr lang="en-US" sz="2000" b="1" i="1" kern="1200" dirty="0">
              <a:solidFill>
                <a:schemeClr val="accent1">
                  <a:lumMod val="75000"/>
                </a:schemeClr>
              </a:solidFill>
              <a:latin typeface="Canva Sans Bold Italics"/>
              <a:ea typeface="+mn-ea"/>
              <a:cs typeface="+mn-cs"/>
            </a:endParaRPr>
          </a:p>
          <a:p>
            <a:pPr marL="0" marR="0" lvl="0" indent="0" algn="just" defTabSz="609630" rtl="0" eaLnBrk="1" fontAlgn="auto" latinLnBrk="0" hangingPunct="1">
              <a:lnSpc>
                <a:spcPct val="100000"/>
              </a:lnSpc>
              <a:spcBef>
                <a:spcPts val="0"/>
              </a:spcBef>
              <a:spcAft>
                <a:spcPts val="0"/>
              </a:spcAft>
              <a:buClrTx/>
              <a:buSzTx/>
              <a:buFontTx/>
              <a:buNone/>
              <a:tabLst/>
              <a:defRPr/>
            </a:pPr>
            <a:r>
              <a:rPr lang="en-US" sz="1600" b="1" i="1" kern="1200" dirty="0">
                <a:solidFill>
                  <a:schemeClr val="accent1">
                    <a:lumMod val="75000"/>
                  </a:schemeClr>
                </a:solidFill>
                <a:latin typeface="Canva Sans Bold Italics"/>
                <a:ea typeface="+mn-ea"/>
                <a:cs typeface="+mn-cs"/>
              </a:rPr>
              <a:t>Carol Falcone, MSN, RN, Nurse Care Manager, East Bay Community Action Program</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882" y="673264"/>
            <a:ext cx="2808233" cy="842470"/>
          </a:xfrm>
          <a:prstGeom prst="rect">
            <a:avLst/>
          </a:prstGeom>
        </p:spPr>
      </p:pic>
    </p:spTree>
    <p:extLst>
      <p:ext uri="{BB962C8B-B14F-4D97-AF65-F5344CB8AC3E}">
        <p14:creationId xmlns:p14="http://schemas.microsoft.com/office/powerpoint/2010/main" val="34292933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602997" y="666427"/>
            <a:ext cx="6674603" cy="1557977"/>
          </a:xfrm>
        </p:spPr>
        <p:txBody>
          <a:bodyPr>
            <a:normAutofit/>
          </a:bodyPr>
          <a:lstStyle/>
          <a:p>
            <a:r>
              <a:rPr lang="en-ZA" sz="3200" dirty="0"/>
              <a:t>Capstone Study Presentation outline </a:t>
            </a:r>
          </a:p>
        </p:txBody>
      </p:sp>
      <p:sp>
        <p:nvSpPr>
          <p:cNvPr id="3" name="Subtitle 2">
            <a:extLst>
              <a:ext uri="{FF2B5EF4-FFF2-40B4-BE49-F238E27FC236}">
                <a16:creationId xmlns:a16="http://schemas.microsoft.com/office/drawing/2014/main" id="{35E3EA69-4E0E-41BD-8095-A124225A2647}"/>
              </a:ext>
            </a:extLst>
          </p:cNvPr>
          <p:cNvSpPr>
            <a:spLocks noGrp="1"/>
          </p:cNvSpPr>
          <p:nvPr>
            <p:ph type="body" sz="quarter" idx="13"/>
          </p:nvPr>
        </p:nvSpPr>
        <p:spPr>
          <a:xfrm>
            <a:off x="4602997" y="2589529"/>
            <a:ext cx="7010722" cy="2611067"/>
          </a:xfrm>
        </p:spPr>
        <p:txBody>
          <a:bodyPr>
            <a:normAutofit/>
          </a:bodyPr>
          <a:lstStyle/>
          <a:p>
            <a:pPr marL="342900" indent="-342900">
              <a:buFont typeface="Arial" panose="020B0604020202020204" pitchFamily="34" charset="0"/>
              <a:buChar char="•"/>
            </a:pPr>
            <a:r>
              <a:rPr lang="en-US" sz="2400" dirty="0">
                <a:solidFill>
                  <a:schemeClr val="accent1">
                    <a:lumMod val="75000"/>
                  </a:schemeClr>
                </a:solidFill>
              </a:rPr>
              <a:t>Pt’s history</a:t>
            </a:r>
          </a:p>
          <a:p>
            <a:pPr marL="342900" indent="-342900">
              <a:buFont typeface="Arial" panose="020B0604020202020204" pitchFamily="34" charset="0"/>
              <a:buChar char="•"/>
            </a:pPr>
            <a:r>
              <a:rPr lang="en-US" sz="2400" dirty="0">
                <a:solidFill>
                  <a:schemeClr val="accent1">
                    <a:lumMod val="75000"/>
                  </a:schemeClr>
                </a:solidFill>
              </a:rPr>
              <a:t>Pertinent medical HX</a:t>
            </a:r>
          </a:p>
          <a:p>
            <a:pPr marL="342900" indent="-342900">
              <a:buFont typeface="Arial" panose="020B0604020202020204" pitchFamily="34" charset="0"/>
              <a:buChar char="•"/>
            </a:pPr>
            <a:r>
              <a:rPr lang="en-US" sz="2400" dirty="0">
                <a:solidFill>
                  <a:schemeClr val="accent1">
                    <a:lumMod val="75000"/>
                  </a:schemeClr>
                </a:solidFill>
              </a:rPr>
              <a:t>Identify Gaps in Care</a:t>
            </a:r>
          </a:p>
          <a:p>
            <a:pPr marL="342900" indent="-342900">
              <a:buFont typeface="Arial" panose="020B0604020202020204" pitchFamily="34" charset="0"/>
              <a:buChar char="•"/>
            </a:pPr>
            <a:r>
              <a:rPr lang="en-US" sz="2400" dirty="0">
                <a:solidFill>
                  <a:schemeClr val="accent1">
                    <a:lumMod val="75000"/>
                  </a:schemeClr>
                </a:solidFill>
              </a:rPr>
              <a:t>Identify Escalation points- needs assessment</a:t>
            </a:r>
          </a:p>
          <a:p>
            <a:pPr marL="342900" indent="-342900">
              <a:buFont typeface="Arial" panose="020B0604020202020204" pitchFamily="34" charset="0"/>
              <a:buChar char="•"/>
            </a:pPr>
            <a:r>
              <a:rPr lang="en-US" sz="2400" dirty="0">
                <a:solidFill>
                  <a:schemeClr val="accent1">
                    <a:lumMod val="75000"/>
                  </a:schemeClr>
                </a:solidFill>
              </a:rPr>
              <a:t>Resources that have been established </a:t>
            </a:r>
          </a:p>
        </p:txBody>
      </p:sp>
      <p:sp>
        <p:nvSpPr>
          <p:cNvPr id="36" name="Date Placeholder 35">
            <a:extLst>
              <a:ext uri="{FF2B5EF4-FFF2-40B4-BE49-F238E27FC236}">
                <a16:creationId xmlns:a16="http://schemas.microsoft.com/office/drawing/2014/main" id="{64D06C77-08BF-4ABC-8656-21CAB4DFD7FA}"/>
              </a:ext>
            </a:extLst>
          </p:cNvPr>
          <p:cNvSpPr>
            <a:spLocks noGrp="1"/>
          </p:cNvSpPr>
          <p:nvPr>
            <p:ph type="dt" sz="half" idx="10"/>
          </p:nvPr>
        </p:nvSpPr>
        <p:spPr>
          <a:xfrm>
            <a:off x="4937760" y="6353175"/>
            <a:ext cx="109728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2023</a:t>
            </a:r>
          </a:p>
        </p:txBody>
      </p:sp>
      <p:sp>
        <p:nvSpPr>
          <p:cNvPr id="37" name="Footer Placeholder 36">
            <a:extLst>
              <a:ext uri="{FF2B5EF4-FFF2-40B4-BE49-F238E27FC236}">
                <a16:creationId xmlns:a16="http://schemas.microsoft.com/office/drawing/2014/main" id="{5FA84566-6373-4E7B-AA6F-CA6C7346EC47}"/>
              </a:ext>
            </a:extLst>
          </p:cNvPr>
          <p:cNvSpPr>
            <a:spLocks noGrp="1"/>
          </p:cNvSpPr>
          <p:nvPr>
            <p:ph type="ftr" sz="quarter" idx="11"/>
          </p:nvPr>
        </p:nvSpPr>
        <p:spPr>
          <a:xfrm>
            <a:off x="7436167" y="6350000"/>
            <a:ext cx="2286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Capstone Project</a:t>
            </a:r>
          </a:p>
        </p:txBody>
      </p:sp>
      <p:sp>
        <p:nvSpPr>
          <p:cNvPr id="38" name="Slide Number Placeholder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Tree>
    <p:extLst>
      <p:ext uri="{BB962C8B-B14F-4D97-AF65-F5344CB8AC3E}">
        <p14:creationId xmlns:p14="http://schemas.microsoft.com/office/powerpoint/2010/main" val="2243494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4581299" y="324795"/>
            <a:ext cx="6339840" cy="1325880"/>
          </a:xfrm>
        </p:spPr>
        <p:txBody>
          <a:bodyPr/>
          <a:lstStyle/>
          <a:p>
            <a:pPr algn="ctr"/>
            <a:r>
              <a:rPr lang="en-US" u="sng" dirty="0"/>
              <a:t>Patient Presentation</a:t>
            </a:r>
          </a:p>
        </p:txBody>
      </p:sp>
      <p:sp>
        <p:nvSpPr>
          <p:cNvPr id="17" name="Text Placeholder 16">
            <a:extLst>
              <a:ext uri="{FF2B5EF4-FFF2-40B4-BE49-F238E27FC236}">
                <a16:creationId xmlns:a16="http://schemas.microsoft.com/office/drawing/2014/main" id="{D3928F89-1741-4079-8DFF-2009EF9B9931}"/>
              </a:ext>
            </a:extLst>
          </p:cNvPr>
          <p:cNvSpPr>
            <a:spLocks noGrp="1"/>
          </p:cNvSpPr>
          <p:nvPr>
            <p:ph type="body" sz="quarter" idx="13"/>
          </p:nvPr>
        </p:nvSpPr>
        <p:spPr>
          <a:xfrm>
            <a:off x="4937760" y="2491866"/>
            <a:ext cx="2020979" cy="383525"/>
          </a:xfrm>
        </p:spPr>
        <p:txBody>
          <a:bodyPr>
            <a:noAutofit/>
          </a:bodyPr>
          <a:lstStyle/>
          <a:p>
            <a:r>
              <a:rPr lang="en-US" sz="1800" dirty="0"/>
              <a:t> 68 Y/O </a:t>
            </a:r>
          </a:p>
        </p:txBody>
      </p:sp>
      <p:sp>
        <p:nvSpPr>
          <p:cNvPr id="6" name="Text Placeholder 5">
            <a:extLst>
              <a:ext uri="{FF2B5EF4-FFF2-40B4-BE49-F238E27FC236}">
                <a16:creationId xmlns:a16="http://schemas.microsoft.com/office/drawing/2014/main" id="{EFF9651D-8E27-4952-804A-2D2C0A55A0F8}"/>
              </a:ext>
            </a:extLst>
          </p:cNvPr>
          <p:cNvSpPr>
            <a:spLocks noGrp="1"/>
          </p:cNvSpPr>
          <p:nvPr>
            <p:ph type="body" sz="quarter" idx="17"/>
          </p:nvPr>
        </p:nvSpPr>
        <p:spPr>
          <a:xfrm>
            <a:off x="4933747" y="2874514"/>
            <a:ext cx="3275240" cy="383525"/>
          </a:xfrm>
        </p:spPr>
        <p:txBody>
          <a:bodyPr/>
          <a:lstStyle/>
          <a:p>
            <a:r>
              <a:rPr lang="en-US" dirty="0"/>
              <a:t>Support system</a:t>
            </a:r>
          </a:p>
        </p:txBody>
      </p:sp>
      <p:sp>
        <p:nvSpPr>
          <p:cNvPr id="5" name="Text Placeholder 4">
            <a:extLst>
              <a:ext uri="{FF2B5EF4-FFF2-40B4-BE49-F238E27FC236}">
                <a16:creationId xmlns:a16="http://schemas.microsoft.com/office/drawing/2014/main" id="{1A129DD3-8F5E-43F6-9716-7C33D00A50F8}"/>
              </a:ext>
            </a:extLst>
          </p:cNvPr>
          <p:cNvSpPr>
            <a:spLocks noGrp="1"/>
          </p:cNvSpPr>
          <p:nvPr>
            <p:ph type="body" sz="quarter" idx="16"/>
          </p:nvPr>
        </p:nvSpPr>
        <p:spPr>
          <a:xfrm>
            <a:off x="4933747" y="3321757"/>
            <a:ext cx="3200401" cy="1468830"/>
          </a:xfrm>
        </p:spPr>
        <p:txBody>
          <a:bodyPr>
            <a:noAutofit/>
          </a:bodyPr>
          <a:lstStyle/>
          <a:p>
            <a:r>
              <a:rPr lang="en-US" sz="1600" dirty="0"/>
              <a:t>Pt has spouse and Care Manager that help with apts. Pt also has a child. </a:t>
            </a:r>
          </a:p>
        </p:txBody>
      </p:sp>
      <p:sp>
        <p:nvSpPr>
          <p:cNvPr id="26" name="Text Placeholder 25">
            <a:extLst>
              <a:ext uri="{FF2B5EF4-FFF2-40B4-BE49-F238E27FC236}">
                <a16:creationId xmlns:a16="http://schemas.microsoft.com/office/drawing/2014/main" id="{BB8742E0-C216-468F-8B77-C0F53FD25808}"/>
              </a:ext>
            </a:extLst>
          </p:cNvPr>
          <p:cNvSpPr>
            <a:spLocks noGrp="1"/>
          </p:cNvSpPr>
          <p:nvPr>
            <p:ph type="body" sz="quarter" idx="18"/>
          </p:nvPr>
        </p:nvSpPr>
        <p:spPr>
          <a:xfrm>
            <a:off x="4933747" y="5124335"/>
            <a:ext cx="3200400" cy="1153049"/>
          </a:xfrm>
        </p:spPr>
        <p:txBody>
          <a:bodyPr>
            <a:noAutofit/>
          </a:bodyPr>
          <a:lstStyle/>
          <a:p>
            <a:r>
              <a:rPr lang="en-US" dirty="0"/>
              <a:t>Pt is a smoker, on low salt diet; doesn’t adhere to low carb diet all the time. light activity, ambulates at times. </a:t>
            </a:r>
          </a:p>
        </p:txBody>
      </p:sp>
      <p:sp>
        <p:nvSpPr>
          <p:cNvPr id="29" name="Text Placeholder 28">
            <a:extLst>
              <a:ext uri="{FF2B5EF4-FFF2-40B4-BE49-F238E27FC236}">
                <a16:creationId xmlns:a16="http://schemas.microsoft.com/office/drawing/2014/main" id="{4E9F7C96-64EE-4251-8329-BA0DE2E3AC69}"/>
              </a:ext>
            </a:extLst>
          </p:cNvPr>
          <p:cNvSpPr>
            <a:spLocks noGrp="1"/>
          </p:cNvSpPr>
          <p:nvPr>
            <p:ph type="body" sz="quarter" idx="21"/>
          </p:nvPr>
        </p:nvSpPr>
        <p:spPr>
          <a:xfrm>
            <a:off x="8486217" y="2080153"/>
            <a:ext cx="3200400" cy="365760"/>
          </a:xfrm>
        </p:spPr>
        <p:txBody>
          <a:bodyPr/>
          <a:lstStyle/>
          <a:p>
            <a:r>
              <a:rPr lang="en-US" dirty="0"/>
              <a:t>Gender :</a:t>
            </a:r>
          </a:p>
        </p:txBody>
      </p:sp>
      <p:sp>
        <p:nvSpPr>
          <p:cNvPr id="28" name="Text Placeholder 27">
            <a:extLst>
              <a:ext uri="{FF2B5EF4-FFF2-40B4-BE49-F238E27FC236}">
                <a16:creationId xmlns:a16="http://schemas.microsoft.com/office/drawing/2014/main" id="{8364155F-C202-4D9C-8682-0AAAE7595599}"/>
              </a:ext>
            </a:extLst>
          </p:cNvPr>
          <p:cNvSpPr>
            <a:spLocks noGrp="1"/>
          </p:cNvSpPr>
          <p:nvPr>
            <p:ph type="body" sz="quarter" idx="20"/>
          </p:nvPr>
        </p:nvSpPr>
        <p:spPr>
          <a:xfrm>
            <a:off x="8486217" y="2486550"/>
            <a:ext cx="3200400" cy="731520"/>
          </a:xfrm>
        </p:spPr>
        <p:txBody>
          <a:bodyPr>
            <a:normAutofit/>
          </a:bodyPr>
          <a:lstStyle/>
          <a:p>
            <a:r>
              <a:rPr lang="en-US" sz="1800" dirty="0"/>
              <a:t>Female</a:t>
            </a:r>
          </a:p>
        </p:txBody>
      </p:sp>
      <p:sp>
        <p:nvSpPr>
          <p:cNvPr id="31" name="Text Placeholder 30">
            <a:extLst>
              <a:ext uri="{FF2B5EF4-FFF2-40B4-BE49-F238E27FC236}">
                <a16:creationId xmlns:a16="http://schemas.microsoft.com/office/drawing/2014/main" id="{8E3EA43D-68CC-4A91-9A23-A95AB9E8E360}"/>
              </a:ext>
            </a:extLst>
          </p:cNvPr>
          <p:cNvSpPr>
            <a:spLocks noGrp="1"/>
          </p:cNvSpPr>
          <p:nvPr>
            <p:ph type="body" sz="quarter" idx="23"/>
          </p:nvPr>
        </p:nvSpPr>
        <p:spPr>
          <a:xfrm>
            <a:off x="8357742" y="2921150"/>
            <a:ext cx="3200400" cy="731519"/>
          </a:xfrm>
        </p:spPr>
        <p:txBody>
          <a:bodyPr/>
          <a:lstStyle/>
          <a:p>
            <a:r>
              <a:rPr lang="en-US" dirty="0"/>
              <a:t>Socioeconomic status</a:t>
            </a:r>
          </a:p>
        </p:txBody>
      </p:sp>
      <p:sp>
        <p:nvSpPr>
          <p:cNvPr id="30" name="Text Placeholder 29">
            <a:extLst>
              <a:ext uri="{FF2B5EF4-FFF2-40B4-BE49-F238E27FC236}">
                <a16:creationId xmlns:a16="http://schemas.microsoft.com/office/drawing/2014/main" id="{0FC4960F-BEF7-4EA7-8F63-B36D60AE5B60}"/>
              </a:ext>
            </a:extLst>
          </p:cNvPr>
          <p:cNvSpPr>
            <a:spLocks noGrp="1"/>
          </p:cNvSpPr>
          <p:nvPr>
            <p:ph type="body" sz="quarter" idx="22"/>
          </p:nvPr>
        </p:nvSpPr>
        <p:spPr>
          <a:xfrm>
            <a:off x="8357742" y="3633249"/>
            <a:ext cx="3328875" cy="1157338"/>
          </a:xfrm>
        </p:spPr>
        <p:txBody>
          <a:bodyPr/>
          <a:lstStyle/>
          <a:p>
            <a:r>
              <a:rPr lang="en-US" dirty="0"/>
              <a:t>Low SES. Pt on Medicare and has limited income. High Poverty rate</a:t>
            </a:r>
          </a:p>
        </p:txBody>
      </p:sp>
      <p:sp>
        <p:nvSpPr>
          <p:cNvPr id="8" name="Date Placeholder 7">
            <a:extLst>
              <a:ext uri="{FF2B5EF4-FFF2-40B4-BE49-F238E27FC236}">
                <a16:creationId xmlns:a16="http://schemas.microsoft.com/office/drawing/2014/main" id="{B3ACFBD1-CF18-4304-BC3A-FC464B0DB65A}"/>
              </a:ext>
            </a:extLst>
          </p:cNvPr>
          <p:cNvSpPr>
            <a:spLocks noGrp="1"/>
          </p:cNvSpPr>
          <p:nvPr>
            <p:ph type="dt" sz="half" idx="10"/>
          </p:nvPr>
        </p:nvSpPr>
        <p:spPr>
          <a:xfrm>
            <a:off x="4937760" y="6353175"/>
            <a:ext cx="109728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2023</a:t>
            </a:r>
          </a:p>
        </p:txBody>
      </p:sp>
      <p:sp>
        <p:nvSpPr>
          <p:cNvPr id="9" name="Footer Placeholder 8">
            <a:extLst>
              <a:ext uri="{FF2B5EF4-FFF2-40B4-BE49-F238E27FC236}">
                <a16:creationId xmlns:a16="http://schemas.microsoft.com/office/drawing/2014/main" id="{8D17D6B4-CFB8-4987-8B02-27797B688865}"/>
              </a:ext>
            </a:extLst>
          </p:cNvPr>
          <p:cNvSpPr>
            <a:spLocks noGrp="1"/>
          </p:cNvSpPr>
          <p:nvPr>
            <p:ph type="ftr" sz="quarter" idx="11"/>
          </p:nvPr>
        </p:nvSpPr>
        <p:spPr>
          <a:xfrm>
            <a:off x="7436167" y="6350000"/>
            <a:ext cx="2286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Capstone Project </a:t>
            </a:r>
          </a:p>
        </p:txBody>
      </p:sp>
      <p:sp>
        <p:nvSpPr>
          <p:cNvPr id="10" name="Slide Number Placeholder 9">
            <a:extLst>
              <a:ext uri="{FF2B5EF4-FFF2-40B4-BE49-F238E27FC236}">
                <a16:creationId xmlns:a16="http://schemas.microsoft.com/office/drawing/2014/main" id="{5C5D1CA5-AA7F-4214-8924-E9A00B4337CD}"/>
              </a:ext>
            </a:extLst>
          </p:cNvPr>
          <p:cNvSpPr>
            <a:spLocks noGrp="1"/>
          </p:cNvSpPr>
          <p:nvPr>
            <p:ph type="sldNum" sz="quarter" idx="12"/>
          </p:nvPr>
        </p:nvSpPr>
        <p:spPr>
          <a:xfrm>
            <a:off x="11123295" y="635635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
        <p:nvSpPr>
          <p:cNvPr id="7" name="Text Placeholder 6">
            <a:extLst>
              <a:ext uri="{FF2B5EF4-FFF2-40B4-BE49-F238E27FC236}">
                <a16:creationId xmlns:a16="http://schemas.microsoft.com/office/drawing/2014/main" id="{5D2C2D03-09F1-6BFD-174D-348A5224DC81}"/>
              </a:ext>
            </a:extLst>
          </p:cNvPr>
          <p:cNvSpPr>
            <a:spLocks noGrp="1"/>
          </p:cNvSpPr>
          <p:nvPr>
            <p:ph type="body" sz="quarter" idx="15"/>
          </p:nvPr>
        </p:nvSpPr>
        <p:spPr/>
        <p:txBody>
          <a:bodyPr/>
          <a:lstStyle/>
          <a:p>
            <a:r>
              <a:rPr lang="en-US" dirty="0"/>
              <a:t>Age:</a:t>
            </a:r>
          </a:p>
        </p:txBody>
      </p:sp>
      <p:sp>
        <p:nvSpPr>
          <p:cNvPr id="12" name="Text Placeholder 11">
            <a:extLst>
              <a:ext uri="{FF2B5EF4-FFF2-40B4-BE49-F238E27FC236}">
                <a16:creationId xmlns:a16="http://schemas.microsoft.com/office/drawing/2014/main" id="{E9E03D91-ACF3-5581-5CC1-B1B636F51017}"/>
              </a:ext>
            </a:extLst>
          </p:cNvPr>
          <p:cNvSpPr>
            <a:spLocks noGrp="1"/>
          </p:cNvSpPr>
          <p:nvPr>
            <p:ph type="body" sz="quarter" idx="19"/>
          </p:nvPr>
        </p:nvSpPr>
        <p:spPr>
          <a:xfrm>
            <a:off x="4933747" y="4631183"/>
            <a:ext cx="3200400" cy="365760"/>
          </a:xfrm>
        </p:spPr>
        <p:txBody>
          <a:bodyPr/>
          <a:lstStyle/>
          <a:p>
            <a:r>
              <a:rPr lang="en-US" dirty="0"/>
              <a:t>Lifestyle</a:t>
            </a:r>
          </a:p>
        </p:txBody>
      </p:sp>
    </p:spTree>
    <p:extLst>
      <p:ext uri="{BB962C8B-B14F-4D97-AF65-F5344CB8AC3E}">
        <p14:creationId xmlns:p14="http://schemas.microsoft.com/office/powerpoint/2010/main" val="1418789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4322445" y="399200"/>
            <a:ext cx="6800850" cy="1325880"/>
          </a:xfrm>
        </p:spPr>
        <p:txBody>
          <a:bodyPr/>
          <a:lstStyle/>
          <a:p>
            <a:r>
              <a:rPr lang="en-US" u="sng" dirty="0"/>
              <a:t>Past medical HX </a:t>
            </a:r>
          </a:p>
        </p:txBody>
      </p:sp>
      <p:sp>
        <p:nvSpPr>
          <p:cNvPr id="66" name="Text Placeholder 65">
            <a:extLst>
              <a:ext uri="{FF2B5EF4-FFF2-40B4-BE49-F238E27FC236}">
                <a16:creationId xmlns:a16="http://schemas.microsoft.com/office/drawing/2014/main" id="{2803ED57-1A43-46A8-BC98-811CA2CD7EE3}"/>
              </a:ext>
            </a:extLst>
          </p:cNvPr>
          <p:cNvSpPr>
            <a:spLocks noGrp="1"/>
          </p:cNvSpPr>
          <p:nvPr>
            <p:ph type="body" sz="quarter" idx="15"/>
          </p:nvPr>
        </p:nvSpPr>
        <p:spPr>
          <a:xfrm>
            <a:off x="4127182" y="1451450"/>
            <a:ext cx="3815715" cy="365760"/>
          </a:xfrm>
        </p:spPr>
        <p:txBody>
          <a:bodyPr/>
          <a:lstStyle/>
          <a:p>
            <a:r>
              <a:rPr lang="en-US" u="sng" dirty="0"/>
              <a:t>Chronic</a:t>
            </a:r>
            <a:r>
              <a:rPr lang="en-US" dirty="0"/>
              <a:t> </a:t>
            </a:r>
            <a:r>
              <a:rPr lang="en-US" u="sng" dirty="0"/>
              <a:t>conditions</a:t>
            </a:r>
            <a:r>
              <a:rPr lang="en-US" dirty="0"/>
              <a:t>:</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4127182" y="1830323"/>
            <a:ext cx="4010978" cy="3062782"/>
          </a:xfrm>
        </p:spPr>
        <p:txBody>
          <a:bodyPr vert="horz" lIns="91440" tIns="45720" rIns="91440" bIns="45720" rtlCol="0" anchor="t">
            <a:noAutofit/>
          </a:bodyPr>
          <a:lstStyle/>
          <a:p>
            <a:pPr marL="285750" indent="-285750">
              <a:buFont typeface="Arial" panose="020B0604020202020204" pitchFamily="34" charset="0"/>
              <a:buChar char="•"/>
            </a:pPr>
            <a:r>
              <a:rPr lang="en-US" sz="1600" dirty="0">
                <a:highlight>
                  <a:srgbClr val="FF00FF"/>
                </a:highlight>
              </a:rPr>
              <a:t>Type 1 DM</a:t>
            </a:r>
          </a:p>
          <a:p>
            <a:pPr marL="285750" indent="-285750">
              <a:buFont typeface="Arial" panose="020B0604020202020204" pitchFamily="34" charset="0"/>
              <a:buChar char="•"/>
            </a:pPr>
            <a:r>
              <a:rPr lang="en-US" sz="1600" dirty="0" err="1"/>
              <a:t>Hx</a:t>
            </a:r>
            <a:r>
              <a:rPr lang="en-US" sz="1600" dirty="0"/>
              <a:t> of falls</a:t>
            </a:r>
          </a:p>
          <a:p>
            <a:pPr marL="285750" indent="-285750">
              <a:buFont typeface="Arial" panose="020B0604020202020204" pitchFamily="34" charset="0"/>
              <a:buChar char="•"/>
            </a:pPr>
            <a:r>
              <a:rPr lang="en-US" sz="1600" dirty="0"/>
              <a:t>HTN</a:t>
            </a:r>
          </a:p>
          <a:p>
            <a:pPr marL="285750" indent="-285750">
              <a:buFont typeface="Arial" panose="020B0604020202020204" pitchFamily="34" charset="0"/>
              <a:buChar char="•"/>
            </a:pPr>
            <a:r>
              <a:rPr lang="en-US" sz="1600" dirty="0"/>
              <a:t>Hypothyroidism </a:t>
            </a:r>
          </a:p>
          <a:p>
            <a:pPr marL="285750" indent="-285750">
              <a:buFont typeface="Arial" panose="020B0604020202020204" pitchFamily="34" charset="0"/>
              <a:buChar char="•"/>
            </a:pPr>
            <a:r>
              <a:rPr lang="en-US" sz="1600" dirty="0"/>
              <a:t>Nicotine Dependence</a:t>
            </a:r>
          </a:p>
          <a:p>
            <a:pPr marL="285750" indent="-285750">
              <a:buFont typeface="Arial" panose="020B0604020202020204" pitchFamily="34" charset="0"/>
              <a:buChar char="•"/>
            </a:pPr>
            <a:r>
              <a:rPr lang="en-US" sz="1600" dirty="0"/>
              <a:t>Allergic Rhinitis</a:t>
            </a:r>
          </a:p>
          <a:p>
            <a:pPr marL="285750" indent="-285750">
              <a:buFont typeface="Arial" panose="020B0604020202020204" pitchFamily="34" charset="0"/>
              <a:buChar char="•"/>
            </a:pPr>
            <a:r>
              <a:rPr lang="en-US" sz="1600" dirty="0"/>
              <a:t>Schizoaffective Disorder</a:t>
            </a:r>
          </a:p>
          <a:p>
            <a:pPr marL="285750" indent="-285750">
              <a:buFont typeface="Arial" panose="020B0604020202020204" pitchFamily="34" charset="0"/>
              <a:buChar char="•"/>
            </a:pPr>
            <a:r>
              <a:rPr lang="en-US" sz="1600" dirty="0"/>
              <a:t>Chronic Cough</a:t>
            </a:r>
          </a:p>
        </p:txBody>
      </p:sp>
      <p:sp>
        <p:nvSpPr>
          <p:cNvPr id="65" name="Text Placeholder 64">
            <a:extLst>
              <a:ext uri="{FF2B5EF4-FFF2-40B4-BE49-F238E27FC236}">
                <a16:creationId xmlns:a16="http://schemas.microsoft.com/office/drawing/2014/main" id="{3965A28E-5CC3-459C-83AA-167F9F4CE00C}"/>
              </a:ext>
            </a:extLst>
          </p:cNvPr>
          <p:cNvSpPr>
            <a:spLocks noGrp="1"/>
          </p:cNvSpPr>
          <p:nvPr>
            <p:ph type="body" sz="quarter" idx="14"/>
          </p:nvPr>
        </p:nvSpPr>
        <p:spPr>
          <a:xfrm>
            <a:off x="8538777" y="1301858"/>
            <a:ext cx="3197546" cy="4275604"/>
          </a:xfrm>
        </p:spPr>
        <p:txBody>
          <a:bodyPr>
            <a:normAutofit/>
          </a:bodyPr>
          <a:lstStyle/>
          <a:p>
            <a:endParaRPr lang="en-US" sz="1600" dirty="0"/>
          </a:p>
          <a:p>
            <a:pPr marL="342900" indent="-342900">
              <a:buFont typeface="+mj-lt"/>
              <a:buAutoNum type="arabicParenR"/>
            </a:pPr>
            <a:r>
              <a:rPr lang="en-US" sz="1600" dirty="0"/>
              <a:t>Albuterol Sulfate HFA</a:t>
            </a:r>
          </a:p>
          <a:p>
            <a:pPr marL="342900" indent="-342900">
              <a:buFont typeface="+mj-lt"/>
              <a:buAutoNum type="arabicParenR"/>
            </a:pPr>
            <a:r>
              <a:rPr lang="en-US" sz="1600" dirty="0"/>
              <a:t>Tylenol</a:t>
            </a:r>
          </a:p>
          <a:p>
            <a:pPr marL="342900" indent="-342900">
              <a:buFont typeface="+mj-lt"/>
              <a:buAutoNum type="arabicParenR"/>
            </a:pPr>
            <a:r>
              <a:rPr lang="en-US" sz="1600" dirty="0"/>
              <a:t>Alprazolam</a:t>
            </a:r>
          </a:p>
          <a:p>
            <a:pPr marL="342900" indent="-342900">
              <a:buFont typeface="+mj-lt"/>
              <a:buAutoNum type="arabicParenR"/>
            </a:pPr>
            <a:r>
              <a:rPr lang="en-US" sz="1600" dirty="0"/>
              <a:t>Atorvastatin</a:t>
            </a:r>
          </a:p>
          <a:p>
            <a:pPr marL="342900" indent="-342900">
              <a:buFont typeface="+mj-lt"/>
              <a:buAutoNum type="arabicParenR"/>
            </a:pPr>
            <a:r>
              <a:rPr lang="en-US" sz="1600" dirty="0" err="1">
                <a:highlight>
                  <a:srgbClr val="FF00FF"/>
                </a:highlight>
              </a:rPr>
              <a:t>Basaglar</a:t>
            </a:r>
            <a:endParaRPr lang="en-US" sz="1600" dirty="0">
              <a:highlight>
                <a:srgbClr val="FF00FF"/>
              </a:highlight>
            </a:endParaRPr>
          </a:p>
          <a:p>
            <a:pPr marL="342900" indent="-342900">
              <a:buFont typeface="+mj-lt"/>
              <a:buAutoNum type="arabicParenR"/>
            </a:pPr>
            <a:r>
              <a:rPr lang="en-US" sz="1600" dirty="0"/>
              <a:t>Buspirone</a:t>
            </a:r>
          </a:p>
          <a:p>
            <a:pPr marL="342900" indent="-342900">
              <a:buFont typeface="+mj-lt"/>
              <a:buAutoNum type="arabicParenR"/>
            </a:pPr>
            <a:r>
              <a:rPr lang="en-US" sz="1600" dirty="0"/>
              <a:t>Docusate sodium</a:t>
            </a:r>
          </a:p>
          <a:p>
            <a:pPr marL="342900" indent="-342900">
              <a:buFont typeface="+mj-lt"/>
              <a:buAutoNum type="arabicParenR"/>
            </a:pPr>
            <a:r>
              <a:rPr lang="en-US" sz="1600" dirty="0"/>
              <a:t>Enalapril maleate</a:t>
            </a:r>
          </a:p>
          <a:p>
            <a:pPr marL="342900" indent="-342900">
              <a:buFont typeface="+mj-lt"/>
              <a:buAutoNum type="arabicParenR"/>
            </a:pPr>
            <a:r>
              <a:rPr lang="en-US" sz="1600" dirty="0"/>
              <a:t>Flovent HFA</a:t>
            </a:r>
          </a:p>
          <a:p>
            <a:pPr marL="342900" indent="-342900">
              <a:buFont typeface="+mj-lt"/>
              <a:buAutoNum type="arabicParenR"/>
            </a:pPr>
            <a:r>
              <a:rPr lang="en-US" sz="1600" dirty="0"/>
              <a:t>Levothyroxine</a:t>
            </a:r>
          </a:p>
          <a:p>
            <a:pPr marL="342900" indent="-342900">
              <a:buFont typeface="+mj-lt"/>
              <a:buAutoNum type="arabicParenR"/>
            </a:pPr>
            <a:r>
              <a:rPr lang="en-US" sz="1600" dirty="0"/>
              <a:t>Metoprolol</a:t>
            </a:r>
          </a:p>
          <a:p>
            <a:pPr marL="342900" indent="-342900">
              <a:buFont typeface="+mj-lt"/>
              <a:buAutoNum type="arabicParenR"/>
            </a:pPr>
            <a:r>
              <a:rPr lang="en-US" sz="1600" dirty="0"/>
              <a:t>Narcan</a:t>
            </a:r>
          </a:p>
          <a:p>
            <a:pPr marL="342900" indent="-342900">
              <a:buFont typeface="+mj-lt"/>
              <a:buAutoNum type="arabicParenR"/>
            </a:pPr>
            <a:r>
              <a:rPr lang="en-US" sz="1600" dirty="0"/>
              <a:t>Loratadine</a:t>
            </a:r>
          </a:p>
          <a:p>
            <a:pPr marL="342900" indent="-342900">
              <a:buFont typeface="+mj-lt"/>
              <a:buAutoNum type="arabicParenR"/>
            </a:pPr>
            <a:r>
              <a:rPr lang="en-US" sz="1600" dirty="0">
                <a:highlight>
                  <a:srgbClr val="FF00FF"/>
                </a:highlight>
              </a:rPr>
              <a:t>Novolog Flex Pen</a:t>
            </a:r>
          </a:p>
          <a:p>
            <a:pPr marL="342900" indent="-342900">
              <a:buFont typeface="+mj-lt"/>
              <a:buAutoNum type="arabicParenR"/>
            </a:pPr>
            <a:r>
              <a:rPr lang="en-US" sz="1600" dirty="0"/>
              <a:t>Omeprazole</a:t>
            </a:r>
          </a:p>
          <a:p>
            <a:pPr marL="342900" indent="-342900">
              <a:buFont typeface="+mj-lt"/>
              <a:buAutoNum type="arabicParenR"/>
            </a:pPr>
            <a:r>
              <a:rPr lang="en-US" sz="1600" dirty="0" err="1"/>
              <a:t>Trelegy</a:t>
            </a:r>
            <a:endParaRPr lang="en-US" sz="1600" dirty="0"/>
          </a:p>
          <a:p>
            <a:pPr marL="342900" indent="-342900">
              <a:buFont typeface="+mj-lt"/>
              <a:buAutoNum type="arabicParenR"/>
            </a:pPr>
            <a:r>
              <a:rPr lang="en-US" sz="1600" dirty="0"/>
              <a:t>Vitamin D3 </a:t>
            </a:r>
          </a:p>
          <a:p>
            <a:pPr marL="342900" indent="-342900">
              <a:buFont typeface="+mj-lt"/>
              <a:buAutoNum type="arabicParenR"/>
            </a:pPr>
            <a:endParaRPr lang="en-US" sz="1600" dirty="0"/>
          </a:p>
        </p:txBody>
      </p:sp>
      <p:sp>
        <p:nvSpPr>
          <p:cNvPr id="68" name="Text Placeholder 67">
            <a:extLst>
              <a:ext uri="{FF2B5EF4-FFF2-40B4-BE49-F238E27FC236}">
                <a16:creationId xmlns:a16="http://schemas.microsoft.com/office/drawing/2014/main" id="{C5A9125A-B202-417F-B5CA-681093F8A950}"/>
              </a:ext>
            </a:extLst>
          </p:cNvPr>
          <p:cNvSpPr>
            <a:spLocks noGrp="1"/>
          </p:cNvSpPr>
          <p:nvPr>
            <p:ph type="body" sz="quarter" idx="17"/>
          </p:nvPr>
        </p:nvSpPr>
        <p:spPr>
          <a:xfrm>
            <a:off x="4290017" y="5594888"/>
            <a:ext cx="7290477" cy="836166"/>
          </a:xfrm>
        </p:spPr>
        <p:txBody>
          <a:bodyPr/>
          <a:lstStyle/>
          <a:p>
            <a:r>
              <a:rPr lang="en-US" dirty="0"/>
              <a:t>Pt has basic knowledge of DM Dx process. Aware to check BS and knows how to give herself insulin. Pt doesn’t always monitor s/s, aware of long term effects.</a:t>
            </a:r>
          </a:p>
        </p:txBody>
      </p:sp>
      <p:sp>
        <p:nvSpPr>
          <p:cNvPr id="4" name="Date Placeholder 3">
            <a:extLst>
              <a:ext uri="{FF2B5EF4-FFF2-40B4-BE49-F238E27FC236}">
                <a16:creationId xmlns:a16="http://schemas.microsoft.com/office/drawing/2014/main" id="{64CDF2CB-D253-426E-B44A-B095AC439248}"/>
              </a:ext>
            </a:extLst>
          </p:cNvPr>
          <p:cNvSpPr>
            <a:spLocks noGrp="1"/>
          </p:cNvSpPr>
          <p:nvPr>
            <p:ph type="dt" sz="half" idx="10"/>
          </p:nvPr>
        </p:nvSpPr>
        <p:spPr>
          <a:xfrm>
            <a:off x="4937760" y="6353175"/>
            <a:ext cx="109728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venir Next LT Pro"/>
                <a:ea typeface="+mn-ea"/>
                <a:cs typeface="+mn-cs"/>
              </a:rPr>
              <a:t>2023</a:t>
            </a:r>
          </a:p>
        </p:txBody>
      </p:sp>
      <p:sp>
        <p:nvSpPr>
          <p:cNvPr id="5" name="Footer Placeholder 4">
            <a:extLst>
              <a:ext uri="{FF2B5EF4-FFF2-40B4-BE49-F238E27FC236}">
                <a16:creationId xmlns:a16="http://schemas.microsoft.com/office/drawing/2014/main" id="{E524A206-FA1A-4C14-B6FB-CD12350EE3DF}"/>
              </a:ext>
            </a:extLst>
          </p:cNvPr>
          <p:cNvSpPr>
            <a:spLocks noGrp="1"/>
          </p:cNvSpPr>
          <p:nvPr>
            <p:ph type="ftr" sz="quarter" idx="11"/>
          </p:nvPr>
        </p:nvSpPr>
        <p:spPr>
          <a:xfrm>
            <a:off x="7436167" y="6350000"/>
            <a:ext cx="2286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venir Next LT Pro"/>
                <a:ea typeface="+mn-ea"/>
                <a:cs typeface="+mn-cs"/>
              </a:rPr>
              <a:t>Capstone Project </a:t>
            </a:r>
          </a:p>
        </p:txBody>
      </p:sp>
      <p:sp>
        <p:nvSpPr>
          <p:cNvPr id="6" name="Slide Number Placeholder 5">
            <a:extLst>
              <a:ext uri="{FF2B5EF4-FFF2-40B4-BE49-F238E27FC236}">
                <a16:creationId xmlns:a16="http://schemas.microsoft.com/office/drawing/2014/main" id="{FE339B0E-CD75-418B-A2F4-EBDA9C1E06B5}"/>
              </a:ext>
            </a:extLst>
          </p:cNvPr>
          <p:cNvSpPr>
            <a:spLocks noGrp="1"/>
          </p:cNvSpPr>
          <p:nvPr>
            <p:ph type="sldNum" sz="quarter" idx="12"/>
          </p:nvPr>
        </p:nvSpPr>
        <p:spPr>
          <a:xfrm>
            <a:off x="11123295" y="635635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Text Placeholder 7">
            <a:extLst>
              <a:ext uri="{FF2B5EF4-FFF2-40B4-BE49-F238E27FC236}">
                <a16:creationId xmlns:a16="http://schemas.microsoft.com/office/drawing/2014/main" id="{023CE3E8-9CDB-7605-02AC-FC6FAFC827B6}"/>
              </a:ext>
            </a:extLst>
          </p:cNvPr>
          <p:cNvSpPr>
            <a:spLocks noGrp="1"/>
          </p:cNvSpPr>
          <p:nvPr>
            <p:ph type="body" sz="quarter" idx="16"/>
          </p:nvPr>
        </p:nvSpPr>
        <p:spPr>
          <a:xfrm>
            <a:off x="8538777" y="1166938"/>
            <a:ext cx="2584518" cy="569218"/>
          </a:xfrm>
        </p:spPr>
        <p:txBody>
          <a:bodyPr/>
          <a:lstStyle/>
          <a:p>
            <a:r>
              <a:rPr lang="en-US" u="sng" dirty="0"/>
              <a:t>Medications</a:t>
            </a:r>
          </a:p>
        </p:txBody>
      </p:sp>
      <p:sp>
        <p:nvSpPr>
          <p:cNvPr id="10" name="Text Placeholder 9">
            <a:extLst>
              <a:ext uri="{FF2B5EF4-FFF2-40B4-BE49-F238E27FC236}">
                <a16:creationId xmlns:a16="http://schemas.microsoft.com/office/drawing/2014/main" id="{543CBFA8-97F4-8E57-BDF5-A3259B217B83}"/>
              </a:ext>
            </a:extLst>
          </p:cNvPr>
          <p:cNvSpPr>
            <a:spLocks noGrp="1"/>
          </p:cNvSpPr>
          <p:nvPr>
            <p:ph type="body" sz="quarter" idx="19"/>
          </p:nvPr>
        </p:nvSpPr>
        <p:spPr>
          <a:xfrm>
            <a:off x="4290018" y="4998348"/>
            <a:ext cx="3685306" cy="596540"/>
          </a:xfrm>
        </p:spPr>
        <p:txBody>
          <a:bodyPr/>
          <a:lstStyle/>
          <a:p>
            <a:r>
              <a:rPr lang="en-US" dirty="0"/>
              <a:t>Pt’s </a:t>
            </a:r>
            <a:r>
              <a:rPr lang="en-US" u="sng" dirty="0"/>
              <a:t>knowledge</a:t>
            </a:r>
            <a:r>
              <a:rPr lang="en-US" dirty="0"/>
              <a:t> of Dx process </a:t>
            </a:r>
          </a:p>
        </p:txBody>
      </p:sp>
    </p:spTree>
    <p:extLst>
      <p:ext uri="{BB962C8B-B14F-4D97-AF65-F5344CB8AC3E}">
        <p14:creationId xmlns:p14="http://schemas.microsoft.com/office/powerpoint/2010/main" val="1593920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CFAB-A735-4A31-A51D-42FE1F5E94E0}"/>
              </a:ext>
            </a:extLst>
          </p:cNvPr>
          <p:cNvSpPr>
            <a:spLocks noGrp="1"/>
          </p:cNvSpPr>
          <p:nvPr>
            <p:ph type="title"/>
          </p:nvPr>
        </p:nvSpPr>
        <p:spPr>
          <a:xfrm>
            <a:off x="325464" y="694944"/>
            <a:ext cx="7389786" cy="841248"/>
          </a:xfrm>
        </p:spPr>
        <p:txBody>
          <a:bodyPr/>
          <a:lstStyle/>
          <a:p>
            <a:r>
              <a:rPr lang="en-US" dirty="0"/>
              <a:t>Past medical </a:t>
            </a:r>
            <a:r>
              <a:rPr lang="en-US" dirty="0" err="1"/>
              <a:t>hx</a:t>
            </a:r>
            <a:r>
              <a:rPr lang="en-US" dirty="0"/>
              <a:t> cont.</a:t>
            </a:r>
          </a:p>
        </p:txBody>
      </p:sp>
      <p:sp>
        <p:nvSpPr>
          <p:cNvPr id="23" name="Text Placeholder 22">
            <a:extLst>
              <a:ext uri="{FF2B5EF4-FFF2-40B4-BE49-F238E27FC236}">
                <a16:creationId xmlns:a16="http://schemas.microsoft.com/office/drawing/2014/main" id="{41BDD77E-A892-4E87-9B6D-EF78B0038A44}"/>
              </a:ext>
            </a:extLst>
          </p:cNvPr>
          <p:cNvSpPr>
            <a:spLocks noGrp="1"/>
          </p:cNvSpPr>
          <p:nvPr>
            <p:ph type="body" sz="quarter" idx="15"/>
          </p:nvPr>
        </p:nvSpPr>
        <p:spPr>
          <a:xfrm>
            <a:off x="728420" y="1622051"/>
            <a:ext cx="4308528" cy="596375"/>
          </a:xfrm>
        </p:spPr>
        <p:txBody>
          <a:bodyPr/>
          <a:lstStyle/>
          <a:p>
            <a:r>
              <a:rPr lang="en-US" dirty="0"/>
              <a:t>Compliance with treatment</a:t>
            </a:r>
          </a:p>
        </p:txBody>
      </p:sp>
      <p:sp>
        <p:nvSpPr>
          <p:cNvPr id="4" name="Content Placeholder 3">
            <a:extLst>
              <a:ext uri="{FF2B5EF4-FFF2-40B4-BE49-F238E27FC236}">
                <a16:creationId xmlns:a16="http://schemas.microsoft.com/office/drawing/2014/main" id="{8421587F-8DFD-4A31-9931-8A346A92D87A}"/>
              </a:ext>
            </a:extLst>
          </p:cNvPr>
          <p:cNvSpPr>
            <a:spLocks noGrp="1"/>
          </p:cNvSpPr>
          <p:nvPr>
            <p:ph type="body" sz="quarter" idx="13"/>
          </p:nvPr>
        </p:nvSpPr>
        <p:spPr>
          <a:xfrm>
            <a:off x="728421" y="2178287"/>
            <a:ext cx="6612612" cy="2122043"/>
          </a:xfrm>
        </p:spPr>
        <p:txBody>
          <a:bodyPr vert="horz" lIns="91440" tIns="45720" rIns="91440" bIns="45720" rtlCol="0" anchor="t">
            <a:normAutofit/>
          </a:bodyPr>
          <a:lstStyle/>
          <a:p>
            <a:pPr marL="285750" indent="-285750">
              <a:buFont typeface="Arial" panose="020B0604020202020204" pitchFamily="34" charset="0"/>
              <a:buChar char="•"/>
            </a:pPr>
            <a:r>
              <a:rPr lang="en-ZA" sz="1600" dirty="0"/>
              <a:t>Pt on </a:t>
            </a:r>
            <a:r>
              <a:rPr lang="en-ZA" sz="1600" dirty="0" err="1"/>
              <a:t>Basaglar</a:t>
            </a:r>
            <a:r>
              <a:rPr lang="en-ZA" sz="1600" dirty="0"/>
              <a:t> since 2019 and on sliding scale for NovoLog, reports has been taking a/o.  Was placed on Ozempic but </a:t>
            </a:r>
            <a:r>
              <a:rPr lang="en-ZA" sz="1600" dirty="0" err="1"/>
              <a:t>DC’d</a:t>
            </a:r>
            <a:r>
              <a:rPr lang="en-ZA" sz="1600" dirty="0"/>
              <a:t> dt allergic reaction. Refused insulin pump. </a:t>
            </a:r>
          </a:p>
          <a:p>
            <a:pPr marL="285750" indent="-285750">
              <a:buFont typeface="Arial" panose="020B0604020202020204" pitchFamily="34" charset="0"/>
              <a:buChar char="•"/>
            </a:pPr>
            <a:r>
              <a:rPr lang="en-ZA" sz="1600" dirty="0"/>
              <a:t>Pt checks BS BID and as needed</a:t>
            </a:r>
          </a:p>
          <a:p>
            <a:pPr marL="285750" indent="-285750">
              <a:buFont typeface="Arial" panose="020B0604020202020204" pitchFamily="34" charset="0"/>
              <a:buChar char="•"/>
            </a:pPr>
            <a:r>
              <a:rPr lang="en-ZA" sz="1600" dirty="0"/>
              <a:t>Pt semi-compliant with diet. </a:t>
            </a:r>
          </a:p>
          <a:p>
            <a:pPr marL="285750" indent="-285750">
              <a:buFont typeface="Arial" panose="020B0604020202020204" pitchFamily="34" charset="0"/>
              <a:buChar char="•"/>
            </a:pPr>
            <a:r>
              <a:rPr lang="en-ZA" sz="1600" dirty="0"/>
              <a:t>Reports walks occasionally</a:t>
            </a:r>
          </a:p>
          <a:p>
            <a:pPr marL="285750" indent="-285750">
              <a:buFont typeface="Arial" panose="020B0604020202020204" pitchFamily="34" charset="0"/>
              <a:buChar char="•"/>
            </a:pPr>
            <a:r>
              <a:rPr lang="en-ZA" sz="1600" dirty="0"/>
              <a:t>Follows up with eye doctor</a:t>
            </a:r>
          </a:p>
          <a:p>
            <a:endParaRPr lang="en-ZA" sz="1600" dirty="0"/>
          </a:p>
        </p:txBody>
      </p:sp>
      <p:sp>
        <p:nvSpPr>
          <p:cNvPr id="27" name="Text Placeholder 26">
            <a:extLst>
              <a:ext uri="{FF2B5EF4-FFF2-40B4-BE49-F238E27FC236}">
                <a16:creationId xmlns:a16="http://schemas.microsoft.com/office/drawing/2014/main" id="{8385ECC2-8A21-4825-96AB-97E7C4FB9A1A}"/>
              </a:ext>
            </a:extLst>
          </p:cNvPr>
          <p:cNvSpPr>
            <a:spLocks noGrp="1"/>
          </p:cNvSpPr>
          <p:nvPr>
            <p:ph type="body" sz="quarter" idx="19"/>
          </p:nvPr>
        </p:nvSpPr>
        <p:spPr>
          <a:xfrm>
            <a:off x="702591" y="4300330"/>
            <a:ext cx="3425125" cy="365760"/>
          </a:xfrm>
        </p:spPr>
        <p:txBody>
          <a:bodyPr/>
          <a:lstStyle/>
          <a:p>
            <a:r>
              <a:rPr lang="en-US" dirty="0"/>
              <a:t>Recent acute episodes</a:t>
            </a:r>
          </a:p>
        </p:txBody>
      </p:sp>
      <p:sp>
        <p:nvSpPr>
          <p:cNvPr id="25" name="Text Placeholder 24">
            <a:extLst>
              <a:ext uri="{FF2B5EF4-FFF2-40B4-BE49-F238E27FC236}">
                <a16:creationId xmlns:a16="http://schemas.microsoft.com/office/drawing/2014/main" id="{A8113FBA-9114-48D1-A189-9A1B7ABCF38A}"/>
              </a:ext>
            </a:extLst>
          </p:cNvPr>
          <p:cNvSpPr>
            <a:spLocks noGrp="1"/>
          </p:cNvSpPr>
          <p:nvPr>
            <p:ph type="body" sz="quarter" idx="17"/>
          </p:nvPr>
        </p:nvSpPr>
        <p:spPr>
          <a:xfrm>
            <a:off x="728421" y="4848335"/>
            <a:ext cx="6612612" cy="1506745"/>
          </a:xfrm>
        </p:spPr>
        <p:txBody>
          <a:bodyPr>
            <a:normAutofit/>
          </a:bodyPr>
          <a:lstStyle/>
          <a:p>
            <a:r>
              <a:rPr lang="en-US" sz="1600" dirty="0"/>
              <a:t>Pt recently  in hospitalized on 3 different occasions w/I a  month dt </a:t>
            </a:r>
          </a:p>
          <a:p>
            <a:r>
              <a:rPr lang="en-US" sz="1600" dirty="0"/>
              <a:t>Pyelonephritis – placed on antibiotic, VNS services </a:t>
            </a:r>
          </a:p>
          <a:p>
            <a:r>
              <a:rPr lang="en-US" sz="1600" dirty="0"/>
              <a:t>Coughing/ SOB- Symptomatic management, labs and imaging WNL</a:t>
            </a:r>
          </a:p>
        </p:txBody>
      </p:sp>
      <p:sp>
        <p:nvSpPr>
          <p:cNvPr id="3" name="Date Placeholder 2">
            <a:extLst>
              <a:ext uri="{FF2B5EF4-FFF2-40B4-BE49-F238E27FC236}">
                <a16:creationId xmlns:a16="http://schemas.microsoft.com/office/drawing/2014/main" id="{54E3FF72-DB34-4BB6-A010-93B275EE2740}"/>
              </a:ext>
            </a:extLst>
          </p:cNvPr>
          <p:cNvSpPr>
            <a:spLocks noGrp="1"/>
          </p:cNvSpPr>
          <p:nvPr>
            <p:ph type="dt" sz="half" idx="10"/>
          </p:nvPr>
        </p:nvSpPr>
        <p:spPr>
          <a:xfrm>
            <a:off x="914400" y="6355080"/>
            <a:ext cx="109728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2023</a:t>
            </a:r>
          </a:p>
        </p:txBody>
      </p:sp>
      <p:sp>
        <p:nvSpPr>
          <p:cNvPr id="5" name="Footer Placeholder 4">
            <a:extLst>
              <a:ext uri="{FF2B5EF4-FFF2-40B4-BE49-F238E27FC236}">
                <a16:creationId xmlns:a16="http://schemas.microsoft.com/office/drawing/2014/main" id="{8CA13291-3BED-433C-95D4-9FD6E2828B18}"/>
              </a:ext>
            </a:extLst>
          </p:cNvPr>
          <p:cNvSpPr>
            <a:spLocks noGrp="1"/>
          </p:cNvSpPr>
          <p:nvPr>
            <p:ph type="ftr" sz="quarter" idx="11"/>
          </p:nvPr>
        </p:nvSpPr>
        <p:spPr>
          <a:xfrm>
            <a:off x="5499886" y="6355080"/>
            <a:ext cx="2286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Capstone Project</a:t>
            </a:r>
          </a:p>
        </p:txBody>
      </p:sp>
      <p:sp>
        <p:nvSpPr>
          <p:cNvPr id="6" name="Slide Number Placeholder 5">
            <a:extLst>
              <a:ext uri="{FF2B5EF4-FFF2-40B4-BE49-F238E27FC236}">
                <a16:creationId xmlns:a16="http://schemas.microsoft.com/office/drawing/2014/main" id="{221F794A-4793-4DB0-91FD-E5B132FC1634}"/>
              </a:ext>
            </a:extLst>
          </p:cNvPr>
          <p:cNvSpPr>
            <a:spLocks noGrp="1"/>
          </p:cNvSpPr>
          <p:nvPr>
            <p:ph type="sldNum" sz="quarter" idx="12"/>
          </p:nvPr>
        </p:nvSpPr>
        <p:spPr>
          <a:xfrm>
            <a:off x="11274091" y="635508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627911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914400" y="896112"/>
            <a:ext cx="6800850" cy="1325880"/>
          </a:xfrm>
        </p:spPr>
        <p:txBody>
          <a:bodyPr/>
          <a:lstStyle/>
          <a:p>
            <a:r>
              <a:rPr lang="en-US" u="sng" dirty="0"/>
              <a:t>Things to consider</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sz="quarter" idx="13"/>
          </p:nvPr>
        </p:nvSpPr>
        <p:spPr>
          <a:xfrm>
            <a:off x="914400" y="1782305"/>
            <a:ext cx="6800850" cy="4179583"/>
          </a:xfrm>
        </p:spPr>
        <p:txBody>
          <a:bodyPr vert="horz" lIns="91440" tIns="45720" rIns="91440" bIns="45720" rtlCol="0" anchor="t">
            <a:normAutofit/>
          </a:bodyPr>
          <a:lstStyle/>
          <a:p>
            <a:r>
              <a:rPr lang="en-ZA" sz="2000" b="1" dirty="0"/>
              <a:t>Barriers : </a:t>
            </a:r>
            <a:r>
              <a:rPr lang="en-ZA" sz="2000" dirty="0"/>
              <a:t>Pt resistant to changes in meds/ care, refuses to see endocrinologist, insulin pump and freestyle libre </a:t>
            </a:r>
            <a:endParaRPr lang="en-ZA" sz="2000" b="1" dirty="0"/>
          </a:p>
          <a:p>
            <a:r>
              <a:rPr lang="en-ZA" sz="2000" b="1" dirty="0"/>
              <a:t>Gaps in Care: </a:t>
            </a:r>
            <a:r>
              <a:rPr lang="en-ZA" sz="2000" dirty="0"/>
              <a:t>Pt missed September apt to f/u with DM care. Has had several acute </a:t>
            </a:r>
            <a:r>
              <a:rPr lang="en-ZA" sz="2000" dirty="0" err="1"/>
              <a:t>apts</a:t>
            </a:r>
            <a:r>
              <a:rPr lang="en-ZA" sz="2000" dirty="0"/>
              <a:t>, doesn’t follow through with recommendations</a:t>
            </a:r>
            <a:endParaRPr lang="en-ZA" sz="2000" b="1" dirty="0"/>
          </a:p>
          <a:p>
            <a:endParaRPr lang="en-ZA" sz="2000" b="1" dirty="0"/>
          </a:p>
          <a:p>
            <a:r>
              <a:rPr lang="en-ZA" sz="2000" b="1" dirty="0"/>
              <a:t>Driver of Case: </a:t>
            </a:r>
            <a:r>
              <a:rPr lang="en-ZA" sz="2000" dirty="0"/>
              <a:t>Diabetes</a:t>
            </a:r>
            <a:endParaRPr lang="en-ZA" sz="2000" b="1" dirty="0"/>
          </a:p>
          <a:p>
            <a:endParaRPr lang="en-ZA" sz="2000" b="1" dirty="0"/>
          </a:p>
          <a:p>
            <a:r>
              <a:rPr lang="en-ZA" sz="2000" b="1" dirty="0"/>
              <a:t>Care Collaboration</a:t>
            </a:r>
            <a:r>
              <a:rPr lang="en-ZA" sz="2000" dirty="0"/>
              <a:t>: behavioural health, pharmacy, PCP</a:t>
            </a:r>
          </a:p>
          <a:p>
            <a:endParaRPr lang="en-ZA" sz="2000" b="1" dirty="0"/>
          </a:p>
        </p:txBody>
      </p:sp>
      <p:sp>
        <p:nvSpPr>
          <p:cNvPr id="4" name="Date Placeholder 3">
            <a:extLst>
              <a:ext uri="{FF2B5EF4-FFF2-40B4-BE49-F238E27FC236}">
                <a16:creationId xmlns:a16="http://schemas.microsoft.com/office/drawing/2014/main" id="{BD0AD2EB-86EE-409B-A978-A2CA82E37880}"/>
              </a:ext>
            </a:extLst>
          </p:cNvPr>
          <p:cNvSpPr>
            <a:spLocks noGrp="1"/>
          </p:cNvSpPr>
          <p:nvPr>
            <p:ph type="dt" sz="half" idx="10"/>
          </p:nvPr>
        </p:nvSpPr>
        <p:spPr>
          <a:xfrm>
            <a:off x="914400" y="6355080"/>
            <a:ext cx="109728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venir Next LT Pro"/>
                <a:ea typeface="+mn-ea"/>
                <a:cs typeface="+mn-cs"/>
              </a:rPr>
              <a:t>20XX</a:t>
            </a:r>
          </a:p>
        </p:txBody>
      </p:sp>
      <p:sp>
        <p:nvSpPr>
          <p:cNvPr id="5" name="Footer Placeholder 4">
            <a:extLst>
              <a:ext uri="{FF2B5EF4-FFF2-40B4-BE49-F238E27FC236}">
                <a16:creationId xmlns:a16="http://schemas.microsoft.com/office/drawing/2014/main" id="{81531A96-6BD3-4FD2-9B51-3CBB43DADCC8}"/>
              </a:ext>
            </a:extLst>
          </p:cNvPr>
          <p:cNvSpPr>
            <a:spLocks noGrp="1"/>
          </p:cNvSpPr>
          <p:nvPr>
            <p:ph type="ftr" sz="quarter" idx="11"/>
          </p:nvPr>
        </p:nvSpPr>
        <p:spPr>
          <a:xfrm>
            <a:off x="5499886" y="6355080"/>
            <a:ext cx="2286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venir Next LT Pro"/>
                <a:ea typeface="+mn-ea"/>
                <a:cs typeface="+mn-cs"/>
              </a:rPr>
              <a:t>Pitch deck title</a:t>
            </a:r>
          </a:p>
        </p:txBody>
      </p:sp>
      <p:sp>
        <p:nvSpPr>
          <p:cNvPr id="6" name="Slide Number Placeholder 5">
            <a:extLst>
              <a:ext uri="{FF2B5EF4-FFF2-40B4-BE49-F238E27FC236}">
                <a16:creationId xmlns:a16="http://schemas.microsoft.com/office/drawing/2014/main" id="{6AB5FBE9-888B-4FE5-8AC6-FB80C5520650}"/>
              </a:ext>
            </a:extLst>
          </p:cNvPr>
          <p:cNvSpPr>
            <a:spLocks noGrp="1"/>
          </p:cNvSpPr>
          <p:nvPr>
            <p:ph type="sldNum" sz="quarter" idx="12"/>
          </p:nvPr>
        </p:nvSpPr>
        <p:spPr>
          <a:xfrm>
            <a:off x="11274091" y="635508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1346372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title"/>
          </p:nvPr>
        </p:nvSpPr>
        <p:spPr>
          <a:xfrm>
            <a:off x="914399" y="896112"/>
            <a:ext cx="10666095" cy="4574790"/>
          </a:xfrm>
        </p:spPr>
        <p:txBody>
          <a:bodyPr anchor="t">
            <a:normAutofit/>
          </a:bodyPr>
          <a:lstStyle/>
          <a:p>
            <a:pPr defTabSz="1066800">
              <a:lnSpc>
                <a:spcPct val="90000"/>
              </a:lnSpc>
              <a:spcBef>
                <a:spcPct val="0"/>
              </a:spcBef>
              <a:spcAft>
                <a:spcPct val="35000"/>
              </a:spcAft>
            </a:pPr>
            <a:r>
              <a:rPr lang="en-US" u="sng" dirty="0"/>
              <a:t>Plan</a:t>
            </a:r>
            <a:br>
              <a:rPr lang="en-US" sz="4400" dirty="0">
                <a:solidFill>
                  <a:schemeClr val="accent5">
                    <a:lumMod val="60000"/>
                    <a:lumOff val="40000"/>
                  </a:schemeClr>
                </a:solidFill>
              </a:rPr>
            </a:br>
            <a:r>
              <a:rPr lang="en-US" sz="1800" b="0" dirty="0"/>
              <a:t>Continue DM education on causes &amp; complications; and self-monitoring. </a:t>
            </a:r>
            <a:br>
              <a:rPr lang="en-US" sz="1800" b="0" dirty="0"/>
            </a:br>
            <a:br>
              <a:rPr lang="en-US" sz="1800" b="0" dirty="0"/>
            </a:br>
            <a:r>
              <a:rPr lang="en-US" sz="1800" b="0" dirty="0"/>
              <a:t>discuss  diet  and recommend some modification. Advise pt to keep food log for review at next Visit. </a:t>
            </a:r>
            <a:br>
              <a:rPr lang="en-US" sz="1800" b="0" dirty="0"/>
            </a:br>
            <a:br>
              <a:rPr lang="en-US" sz="1800" b="0" dirty="0"/>
            </a:br>
            <a:r>
              <a:rPr lang="en-US" sz="1800" b="0" dirty="0"/>
              <a:t>Stress Importance of drinking water and exercising</a:t>
            </a:r>
            <a:br>
              <a:rPr lang="en-US" sz="1800" b="0" dirty="0"/>
            </a:br>
            <a:br>
              <a:rPr lang="en-US" sz="1800" b="0" dirty="0"/>
            </a:br>
            <a:r>
              <a:rPr lang="en-US" sz="1800" b="0" dirty="0"/>
              <a:t>Counsel pt on freestyle libre/glucometer testing.</a:t>
            </a:r>
            <a:br>
              <a:rPr lang="en-US" sz="1800" b="0" dirty="0"/>
            </a:br>
            <a:br>
              <a:rPr lang="en-US" sz="1800" b="0" dirty="0"/>
            </a:br>
            <a:br>
              <a:rPr lang="en-US" sz="4400" dirty="0">
                <a:solidFill>
                  <a:schemeClr val="accent5">
                    <a:lumMod val="60000"/>
                    <a:lumOff val="40000"/>
                  </a:schemeClr>
                </a:solidFill>
              </a:rPr>
            </a:br>
            <a:endParaRPr lang="en-US" u="sng" dirty="0"/>
          </a:p>
        </p:txBody>
      </p:sp>
      <p:sp>
        <p:nvSpPr>
          <p:cNvPr id="3" name="Date Placeholder 2">
            <a:extLst>
              <a:ext uri="{FF2B5EF4-FFF2-40B4-BE49-F238E27FC236}">
                <a16:creationId xmlns:a16="http://schemas.microsoft.com/office/drawing/2014/main" id="{B41BEFCB-C2E8-4F6F-B4E4-FDD52E2041BF}"/>
              </a:ext>
            </a:extLst>
          </p:cNvPr>
          <p:cNvSpPr>
            <a:spLocks noGrp="1"/>
          </p:cNvSpPr>
          <p:nvPr>
            <p:ph type="dt" sz="half" idx="10"/>
          </p:nvPr>
        </p:nvSpPr>
        <p:spPr>
          <a:xfrm>
            <a:off x="914400" y="6353175"/>
            <a:ext cx="109728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2023</a:t>
            </a:r>
            <a:endParaRPr kumimoji="0" lang="en-US" sz="1000" b="0" i="0" u="none" strike="noStrike" kern="1200" cap="none" spc="0" normalizeH="0" baseline="0" noProof="0">
              <a:ln>
                <a:noFill/>
              </a:ln>
              <a:solidFill>
                <a:prstClr val="black">
                  <a:lumMod val="75000"/>
                  <a:lumOff val="25000"/>
                </a:prstClr>
              </a:solidFill>
              <a:effectLst/>
              <a:uLnTx/>
              <a:uFillTx/>
              <a:latin typeface="Avenir Next LT Pro"/>
              <a:ea typeface="+mn-ea"/>
              <a:cs typeface="+mn-cs"/>
            </a:endParaRPr>
          </a:p>
        </p:txBody>
      </p:sp>
      <p:sp>
        <p:nvSpPr>
          <p:cNvPr id="4" name="Footer Placeholder 3">
            <a:extLst>
              <a:ext uri="{FF2B5EF4-FFF2-40B4-BE49-F238E27FC236}">
                <a16:creationId xmlns:a16="http://schemas.microsoft.com/office/drawing/2014/main" id="{92078759-3A2F-49C4-A46E-BF94133C0D22}"/>
              </a:ext>
            </a:extLst>
          </p:cNvPr>
          <p:cNvSpPr>
            <a:spLocks noGrp="1"/>
          </p:cNvSpPr>
          <p:nvPr>
            <p:ph type="ftr" sz="quarter" idx="11"/>
          </p:nvPr>
        </p:nvSpPr>
        <p:spPr>
          <a:xfrm>
            <a:off x="5424488" y="6350000"/>
            <a:ext cx="228600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Capstone Project </a:t>
            </a:r>
            <a:endParaRPr kumimoji="0" lang="en-US" sz="1000" b="0" i="0" u="none" strike="noStrike" kern="1200" cap="none" spc="0" normalizeH="0" baseline="0" noProof="0">
              <a:ln>
                <a:noFill/>
              </a:ln>
              <a:solidFill>
                <a:prstClr val="black">
                  <a:lumMod val="75000"/>
                  <a:lumOff val="25000"/>
                </a:prstClr>
              </a:solidFill>
              <a:effectLst/>
              <a:uLnTx/>
              <a:uFillTx/>
              <a:latin typeface="Avenir Next LT Pro"/>
              <a:ea typeface="+mn-ea"/>
              <a:cs typeface="+mn-cs"/>
            </a:endParaRPr>
          </a:p>
        </p:txBody>
      </p:sp>
      <p:sp>
        <p:nvSpPr>
          <p:cNvPr id="5" name="Slide Number Placeholder 4">
            <a:extLst>
              <a:ext uri="{FF2B5EF4-FFF2-40B4-BE49-F238E27FC236}">
                <a16:creationId xmlns:a16="http://schemas.microsoft.com/office/drawing/2014/main" id="{65AC6C41-3BBF-4721-A0AE-9007E9927EDE}"/>
              </a:ext>
            </a:extLst>
          </p:cNvPr>
          <p:cNvSpPr>
            <a:spLocks noGrp="1"/>
          </p:cNvSpPr>
          <p:nvPr>
            <p:ph type="sldNum" sz="quarter" idx="12"/>
          </p:nvPr>
        </p:nvSpPr>
        <p:spPr>
          <a:xfrm>
            <a:off x="11123295" y="6356350"/>
            <a:ext cx="457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55</a:t>
            </a:fld>
            <a:endParaRPr kumimoji="0" lang="en-US" sz="1000" b="0" i="0" u="none" strike="noStrike" kern="1200" cap="none" spc="0" normalizeH="0" baseline="0" noProof="0">
              <a:ln>
                <a:noFill/>
              </a:ln>
              <a:solidFill>
                <a:prstClr val="black">
                  <a:lumMod val="75000"/>
                  <a:lumOff val="25000"/>
                </a:prstClr>
              </a:solidFill>
              <a:effectLst/>
              <a:uLnTx/>
              <a:uFillTx/>
              <a:latin typeface="Avenir Next LT Pro"/>
              <a:ea typeface="+mn-ea"/>
              <a:cs typeface="+mn-cs"/>
            </a:endParaRPr>
          </a:p>
        </p:txBody>
      </p:sp>
    </p:spTree>
    <p:extLst>
      <p:ext uri="{BB962C8B-B14F-4D97-AF65-F5344CB8AC3E}">
        <p14:creationId xmlns:p14="http://schemas.microsoft.com/office/powerpoint/2010/main" val="707789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1667859" y="349004"/>
            <a:ext cx="9725026" cy="1325880"/>
          </a:xfrm>
        </p:spPr>
        <p:txBody>
          <a:bodyPr/>
          <a:lstStyle/>
          <a:p>
            <a:pPr algn="ctr"/>
            <a:r>
              <a:rPr lang="en-ZA" dirty="0"/>
              <a:t>Patient Education</a:t>
            </a:r>
          </a:p>
        </p:txBody>
      </p:sp>
      <p:pic>
        <p:nvPicPr>
          <p:cNvPr id="16" name="Content Placeholder 15" descr="A poster of a person with different symptoms&#10;&#10;Description automatically generated">
            <a:extLst>
              <a:ext uri="{FF2B5EF4-FFF2-40B4-BE49-F238E27FC236}">
                <a16:creationId xmlns:a16="http://schemas.microsoft.com/office/drawing/2014/main" id="{8DF9907A-D4A1-C38C-A99D-E55E1CA371CD}"/>
              </a:ext>
            </a:extLst>
          </p:cNvPr>
          <p:cNvPicPr>
            <a:picLocks noGrp="1" noChangeAspect="1"/>
          </p:cNvPicPr>
          <p:nvPr>
            <p:ph sz="half" idx="1"/>
          </p:nvPr>
        </p:nvPicPr>
        <p:blipFill>
          <a:blip r:embed="rId2"/>
          <a:stretch>
            <a:fillRect/>
          </a:stretch>
        </p:blipFill>
        <p:spPr>
          <a:xfrm>
            <a:off x="1217880" y="1373505"/>
            <a:ext cx="4006991" cy="5201381"/>
          </a:xfrm>
        </p:spPr>
      </p:pic>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2103120" y="908092"/>
            <a:ext cx="8663552" cy="457200"/>
          </a:xfrm>
        </p:spPr>
        <p:txBody>
          <a:bodyPr/>
          <a:lstStyle/>
          <a:p>
            <a:r>
              <a:rPr lang="en-US" dirty="0"/>
              <a:t>Things pt should report to NCM/PCP</a:t>
            </a:r>
          </a:p>
        </p:txBody>
      </p:sp>
      <p:pic>
        <p:nvPicPr>
          <p:cNvPr id="20" name="Content Placeholder 19" descr="A cartoon of a person with different types of diabetes&#10;&#10;Description automatically generated">
            <a:extLst>
              <a:ext uri="{FF2B5EF4-FFF2-40B4-BE49-F238E27FC236}">
                <a16:creationId xmlns:a16="http://schemas.microsoft.com/office/drawing/2014/main" id="{B144CFCE-313D-D0CB-E7C1-ED7994BFA848}"/>
              </a:ext>
            </a:extLst>
          </p:cNvPr>
          <p:cNvPicPr>
            <a:picLocks noGrp="1" noChangeAspect="1"/>
          </p:cNvPicPr>
          <p:nvPr>
            <p:ph sz="half" idx="14"/>
          </p:nvPr>
        </p:nvPicPr>
        <p:blipFill>
          <a:blip r:embed="rId3"/>
          <a:stretch>
            <a:fillRect/>
          </a:stretch>
        </p:blipFill>
        <p:spPr>
          <a:xfrm>
            <a:off x="8391554" y="1296484"/>
            <a:ext cx="3435242" cy="2387796"/>
          </a:xfrm>
        </p:spPr>
      </p:pic>
      <p:pic>
        <p:nvPicPr>
          <p:cNvPr id="22" name="Content Placeholder 21" descr="A black and white picture of various types of people&#10;&#10;Description automatically generated">
            <a:extLst>
              <a:ext uri="{FF2B5EF4-FFF2-40B4-BE49-F238E27FC236}">
                <a16:creationId xmlns:a16="http://schemas.microsoft.com/office/drawing/2014/main" id="{BEE0172F-0FF9-BF1A-6B27-6445AD8F1F30}"/>
              </a:ext>
            </a:extLst>
          </p:cNvPr>
          <p:cNvPicPr>
            <a:picLocks noGrp="1" noChangeAspect="1"/>
          </p:cNvPicPr>
          <p:nvPr>
            <p:ph sz="half" idx="2"/>
          </p:nvPr>
        </p:nvPicPr>
        <p:blipFill>
          <a:blip r:embed="rId4"/>
          <a:stretch>
            <a:fillRect/>
          </a:stretch>
        </p:blipFill>
        <p:spPr>
          <a:xfrm>
            <a:off x="5387372" y="3828316"/>
            <a:ext cx="6439424" cy="2746570"/>
          </a:xfrm>
        </p:spPr>
      </p:pic>
      <p:sp>
        <p:nvSpPr>
          <p:cNvPr id="108" name="Date Placeholder 107">
            <a:extLst>
              <a:ext uri="{FF2B5EF4-FFF2-40B4-BE49-F238E27FC236}">
                <a16:creationId xmlns:a16="http://schemas.microsoft.com/office/drawing/2014/main" id="{148577B4-CE21-4375-A4AA-092E5994EC90}"/>
              </a:ext>
            </a:extLst>
          </p:cNvPr>
          <p:cNvSpPr>
            <a:spLocks noGrp="1"/>
          </p:cNvSpPr>
          <p:nvPr>
            <p:ph type="dt" sz="half" idx="10"/>
          </p:nvPr>
        </p:nvSpPr>
        <p:spPr>
          <a:xfrm>
            <a:off x="1554480" y="6518988"/>
            <a:ext cx="109728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2023</a:t>
            </a:r>
          </a:p>
        </p:txBody>
      </p:sp>
      <p:sp>
        <p:nvSpPr>
          <p:cNvPr id="109" name="Footer Placeholder 108">
            <a:extLst>
              <a:ext uri="{FF2B5EF4-FFF2-40B4-BE49-F238E27FC236}">
                <a16:creationId xmlns:a16="http://schemas.microsoft.com/office/drawing/2014/main" id="{A8872052-5F06-44A0-8D79-B5532E78F9D1}"/>
              </a:ext>
            </a:extLst>
          </p:cNvPr>
          <p:cNvSpPr>
            <a:spLocks noGrp="1"/>
          </p:cNvSpPr>
          <p:nvPr>
            <p:ph type="ftr" sz="quarter" idx="11"/>
          </p:nvPr>
        </p:nvSpPr>
        <p:spPr>
          <a:xfrm>
            <a:off x="5387372" y="6535737"/>
            <a:ext cx="2286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Capstone Project</a:t>
            </a:r>
          </a:p>
        </p:txBody>
      </p:sp>
      <p:sp>
        <p:nvSpPr>
          <p:cNvPr id="110" name="Slide Number Placeholder 109">
            <a:extLst>
              <a:ext uri="{FF2B5EF4-FFF2-40B4-BE49-F238E27FC236}">
                <a16:creationId xmlns:a16="http://schemas.microsoft.com/office/drawing/2014/main" id="{F98EDB96-3F54-4406-B894-1195695ED09C}"/>
              </a:ext>
            </a:extLst>
          </p:cNvPr>
          <p:cNvSpPr>
            <a:spLocks noGrp="1"/>
          </p:cNvSpPr>
          <p:nvPr>
            <p:ph type="sldNum" sz="quarter" idx="12"/>
          </p:nvPr>
        </p:nvSpPr>
        <p:spPr>
          <a:xfrm>
            <a:off x="11392885" y="6430285"/>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pic>
        <p:nvPicPr>
          <p:cNvPr id="24" name="Picture 23" descr="A close-up of a diabetes test&#10;&#10;Description automatically generated">
            <a:extLst>
              <a:ext uri="{FF2B5EF4-FFF2-40B4-BE49-F238E27FC236}">
                <a16:creationId xmlns:a16="http://schemas.microsoft.com/office/drawing/2014/main" id="{A51B3A2A-9134-EE8C-CA20-419E49B140DB}"/>
              </a:ext>
            </a:extLst>
          </p:cNvPr>
          <p:cNvPicPr>
            <a:picLocks noChangeAspect="1"/>
          </p:cNvPicPr>
          <p:nvPr/>
        </p:nvPicPr>
        <p:blipFill>
          <a:blip r:embed="rId5"/>
          <a:stretch>
            <a:fillRect/>
          </a:stretch>
        </p:blipFill>
        <p:spPr>
          <a:xfrm>
            <a:off x="5387372" y="1410936"/>
            <a:ext cx="2841680" cy="2273344"/>
          </a:xfrm>
          <a:prstGeom prst="rect">
            <a:avLst/>
          </a:prstGeom>
        </p:spPr>
      </p:pic>
    </p:spTree>
    <p:extLst>
      <p:ext uri="{BB962C8B-B14F-4D97-AF65-F5344CB8AC3E}">
        <p14:creationId xmlns:p14="http://schemas.microsoft.com/office/powerpoint/2010/main" val="2069393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4ABB-4929-4810-950B-2DAEA0A5BAB4}"/>
              </a:ext>
            </a:extLst>
          </p:cNvPr>
          <p:cNvSpPr>
            <a:spLocks noGrp="1"/>
          </p:cNvSpPr>
          <p:nvPr>
            <p:ph type="title"/>
          </p:nvPr>
        </p:nvSpPr>
        <p:spPr>
          <a:xfrm>
            <a:off x="2572719" y="898524"/>
            <a:ext cx="8704881" cy="807340"/>
          </a:xfrm>
        </p:spPr>
        <p:txBody>
          <a:bodyPr/>
          <a:lstStyle/>
          <a:p>
            <a:r>
              <a:rPr lang="en-US" u="sng" dirty="0"/>
              <a:t>Short term Goals for POC </a:t>
            </a:r>
          </a:p>
        </p:txBody>
      </p:sp>
      <p:sp>
        <p:nvSpPr>
          <p:cNvPr id="7" name="Content Placeholder 6">
            <a:extLst>
              <a:ext uri="{FF2B5EF4-FFF2-40B4-BE49-F238E27FC236}">
                <a16:creationId xmlns:a16="http://schemas.microsoft.com/office/drawing/2014/main" id="{6B35F89A-6CDF-41F7-BD87-18B45BD7330B}"/>
              </a:ext>
            </a:extLst>
          </p:cNvPr>
          <p:cNvSpPr>
            <a:spLocks noGrp="1"/>
          </p:cNvSpPr>
          <p:nvPr>
            <p:ph type="body" sz="quarter" idx="16"/>
          </p:nvPr>
        </p:nvSpPr>
        <p:spPr>
          <a:xfrm>
            <a:off x="2580003" y="2057400"/>
            <a:ext cx="8229600" cy="2743200"/>
          </a:xfrm>
        </p:spPr>
        <p:txBody>
          <a:bodyPr vert="horz" lIns="91440" tIns="45720" rIns="91440" bIns="45720" rtlCol="0" anchor="t">
            <a:normAutofit/>
          </a:bodyPr>
          <a:lstStyle/>
          <a:p>
            <a:r>
              <a:rPr lang="en-ZA" sz="1800" dirty="0"/>
              <a:t>Remain out of hospital for next 3 months</a:t>
            </a:r>
          </a:p>
          <a:p>
            <a:r>
              <a:rPr lang="en-ZA" sz="1800" dirty="0"/>
              <a:t>Pt to monitor BS and call PCP when BS are over 200 consistently</a:t>
            </a:r>
          </a:p>
          <a:p>
            <a:r>
              <a:rPr lang="en-ZA" sz="1800" dirty="0"/>
              <a:t>Be aware of s/s to monitor for high BS (Frequent urination, increased thirst/hunger, fatigue, slow healing, blurred vision) </a:t>
            </a:r>
          </a:p>
        </p:txBody>
      </p:sp>
      <p:sp>
        <p:nvSpPr>
          <p:cNvPr id="12" name="Date Placeholder 11">
            <a:extLst>
              <a:ext uri="{FF2B5EF4-FFF2-40B4-BE49-F238E27FC236}">
                <a16:creationId xmlns:a16="http://schemas.microsoft.com/office/drawing/2014/main" id="{F1D4EAB4-6E8F-44AD-A635-F321DC9478A1}"/>
              </a:ext>
            </a:extLst>
          </p:cNvPr>
          <p:cNvSpPr>
            <a:spLocks noGrp="1"/>
          </p:cNvSpPr>
          <p:nvPr>
            <p:ph type="dt" sz="half" idx="10"/>
          </p:nvPr>
        </p:nvSpPr>
        <p:spPr>
          <a:xfrm>
            <a:off x="3044952" y="6353175"/>
            <a:ext cx="109728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20XX</a:t>
            </a:r>
          </a:p>
        </p:txBody>
      </p:sp>
      <p:sp>
        <p:nvSpPr>
          <p:cNvPr id="13" name="Footer Placeholder 12">
            <a:extLst>
              <a:ext uri="{FF2B5EF4-FFF2-40B4-BE49-F238E27FC236}">
                <a16:creationId xmlns:a16="http://schemas.microsoft.com/office/drawing/2014/main" id="{1B3EC7D9-8DEA-4D02-9A04-30C73A63FB23}"/>
              </a:ext>
            </a:extLst>
          </p:cNvPr>
          <p:cNvSpPr>
            <a:spLocks noGrp="1"/>
          </p:cNvSpPr>
          <p:nvPr>
            <p:ph type="ftr" sz="quarter" idx="11"/>
          </p:nvPr>
        </p:nvSpPr>
        <p:spPr>
          <a:xfrm>
            <a:off x="6489763" y="6350000"/>
            <a:ext cx="2286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Pitch deck title</a:t>
            </a:r>
          </a:p>
        </p:txBody>
      </p:sp>
      <p:sp>
        <p:nvSpPr>
          <p:cNvPr id="14" name="Slide Number Placeholder 13">
            <a:extLst>
              <a:ext uri="{FF2B5EF4-FFF2-40B4-BE49-F238E27FC236}">
                <a16:creationId xmlns:a16="http://schemas.microsoft.com/office/drawing/2014/main" id="{B6D5B665-A640-4C90-A812-51AFE038FDF2}"/>
              </a:ext>
            </a:extLst>
          </p:cNvPr>
          <p:cNvSpPr>
            <a:spLocks noGrp="1"/>
          </p:cNvSpPr>
          <p:nvPr>
            <p:ph type="sldNum" sz="quarter" idx="12"/>
          </p:nvPr>
        </p:nvSpPr>
        <p:spPr>
          <a:xfrm>
            <a:off x="11123295" y="635635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Tree>
    <p:extLst>
      <p:ext uri="{BB962C8B-B14F-4D97-AF65-F5344CB8AC3E}">
        <p14:creationId xmlns:p14="http://schemas.microsoft.com/office/powerpoint/2010/main" val="16720705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45FF-D3A7-02ED-4EE5-9F36AF414F8A}"/>
              </a:ext>
            </a:extLst>
          </p:cNvPr>
          <p:cNvSpPr>
            <a:spLocks noGrp="1"/>
          </p:cNvSpPr>
          <p:nvPr>
            <p:ph type="title"/>
          </p:nvPr>
        </p:nvSpPr>
        <p:spPr/>
        <p:txBody>
          <a:bodyPr/>
          <a:lstStyle/>
          <a:p>
            <a:r>
              <a:rPr lang="en-US" dirty="0"/>
              <a:t>Immediate plan of care</a:t>
            </a:r>
          </a:p>
        </p:txBody>
      </p:sp>
      <p:sp>
        <p:nvSpPr>
          <p:cNvPr id="3" name="Text Placeholder 2">
            <a:extLst>
              <a:ext uri="{FF2B5EF4-FFF2-40B4-BE49-F238E27FC236}">
                <a16:creationId xmlns:a16="http://schemas.microsoft.com/office/drawing/2014/main" id="{FC587C06-DF59-A38C-140A-12FB1D58D292}"/>
              </a:ext>
            </a:extLst>
          </p:cNvPr>
          <p:cNvSpPr>
            <a:spLocks noGrp="1"/>
          </p:cNvSpPr>
          <p:nvPr>
            <p:ph type="body" sz="quarter" idx="13"/>
          </p:nvPr>
        </p:nvSpPr>
        <p:spPr>
          <a:xfrm>
            <a:off x="4479010" y="2254670"/>
            <a:ext cx="6859550" cy="2968259"/>
          </a:xfrm>
        </p:spPr>
        <p:txBody>
          <a:bodyPr/>
          <a:lstStyle/>
          <a:p>
            <a:pPr marL="342900" indent="-342900">
              <a:buFont typeface="+mj-lt"/>
              <a:buAutoNum type="arabicPeriod"/>
            </a:pPr>
            <a:r>
              <a:rPr lang="en-US" dirty="0">
                <a:solidFill>
                  <a:schemeClr val="accent1"/>
                </a:solidFill>
              </a:rPr>
              <a:t>Review diet and keeping log. </a:t>
            </a:r>
          </a:p>
          <a:p>
            <a:pPr marL="342900" indent="-342900">
              <a:buFont typeface="+mj-lt"/>
              <a:buAutoNum type="arabicPeriod"/>
            </a:pPr>
            <a:r>
              <a:rPr lang="en-US" dirty="0">
                <a:solidFill>
                  <a:schemeClr val="accent1"/>
                </a:solidFill>
              </a:rPr>
              <a:t>Pt monitor and log BS from glucometer</a:t>
            </a:r>
          </a:p>
          <a:p>
            <a:pPr marL="342900" indent="-342900">
              <a:buFont typeface="+mj-lt"/>
              <a:buAutoNum type="arabicPeriod"/>
            </a:pPr>
            <a:r>
              <a:rPr lang="en-US" dirty="0">
                <a:solidFill>
                  <a:schemeClr val="accent1"/>
                </a:solidFill>
              </a:rPr>
              <a:t>Educate need and Assist in endocrinologist referral</a:t>
            </a:r>
          </a:p>
          <a:p>
            <a:pPr marL="342900" indent="-342900">
              <a:buFont typeface="+mj-lt"/>
              <a:buAutoNum type="arabicPeriod"/>
            </a:pPr>
            <a:r>
              <a:rPr lang="en-US" dirty="0">
                <a:solidFill>
                  <a:schemeClr val="accent1"/>
                </a:solidFill>
              </a:rPr>
              <a:t>Instruct on importance of moving/ exercise</a:t>
            </a:r>
          </a:p>
          <a:p>
            <a:pPr marL="342900" indent="-342900">
              <a:buFont typeface="+mj-lt"/>
              <a:buAutoNum type="arabicPeriod"/>
            </a:pPr>
            <a:r>
              <a:rPr lang="en-US" dirty="0">
                <a:solidFill>
                  <a:schemeClr val="accent1"/>
                </a:solidFill>
              </a:rPr>
              <a:t>Reinforce reasons why BS may be high. ( infection, diet, lack of exercise/insulin)</a:t>
            </a:r>
          </a:p>
          <a:p>
            <a:pPr marL="342900" indent="-342900">
              <a:buFont typeface="+mj-lt"/>
              <a:buAutoNum type="arabicPeriod"/>
            </a:pPr>
            <a:endParaRPr lang="en-US" dirty="0">
              <a:solidFill>
                <a:schemeClr val="accent1"/>
              </a:solidFill>
            </a:endParaRPr>
          </a:p>
        </p:txBody>
      </p:sp>
      <p:sp>
        <p:nvSpPr>
          <p:cNvPr id="4" name="Date Placeholder 3">
            <a:extLst>
              <a:ext uri="{FF2B5EF4-FFF2-40B4-BE49-F238E27FC236}">
                <a16:creationId xmlns:a16="http://schemas.microsoft.com/office/drawing/2014/main" id="{0018D7D7-27A5-919B-7CD1-BD7C25CCC5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Avenir Next LT Pro"/>
                <a:ea typeface="+mn-ea"/>
                <a:cs typeface="+mn-cs"/>
              </a:rPr>
              <a:t>20XX</a:t>
            </a:r>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5312D084-AD0E-035C-B911-35404A9D4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Avenir Next LT Pro"/>
                <a:ea typeface="+mn-ea"/>
                <a:cs typeface="+mn-cs"/>
              </a:rPr>
              <a:t>Pitch deck title</a:t>
            </a:r>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8D340460-A0E5-9A11-906C-6B175D898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Tree>
    <p:extLst>
      <p:ext uri="{BB962C8B-B14F-4D97-AF65-F5344CB8AC3E}">
        <p14:creationId xmlns:p14="http://schemas.microsoft.com/office/powerpoint/2010/main" val="2485398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1552574" y="896111"/>
            <a:ext cx="10182226" cy="1325880"/>
          </a:xfrm>
        </p:spPr>
        <p:txBody>
          <a:bodyPr>
            <a:normAutofit/>
          </a:bodyPr>
          <a:lstStyle/>
          <a:p>
            <a:r>
              <a:rPr lang="en-ZA" u="sng" dirty="0"/>
              <a:t>Long Term Goals For POC</a:t>
            </a:r>
          </a:p>
        </p:txBody>
      </p:sp>
      <p:sp>
        <p:nvSpPr>
          <p:cNvPr id="58" name="Date Placeholder 57">
            <a:extLst>
              <a:ext uri="{FF2B5EF4-FFF2-40B4-BE49-F238E27FC236}">
                <a16:creationId xmlns:a16="http://schemas.microsoft.com/office/drawing/2014/main" id="{E7AB850C-6B59-47AE-8A29-9081F971C193}"/>
              </a:ext>
            </a:extLst>
          </p:cNvPr>
          <p:cNvSpPr>
            <a:spLocks noGrp="1"/>
          </p:cNvSpPr>
          <p:nvPr>
            <p:ph type="dt" sz="half" idx="10"/>
          </p:nvPr>
        </p:nvSpPr>
        <p:spPr>
          <a:xfrm>
            <a:off x="1554480" y="6353175"/>
            <a:ext cx="109728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venir Next LT Pro"/>
                <a:ea typeface="+mn-ea"/>
                <a:cs typeface="+mn-cs"/>
              </a:rPr>
              <a:t>2024</a:t>
            </a:r>
          </a:p>
        </p:txBody>
      </p:sp>
      <p:sp>
        <p:nvSpPr>
          <p:cNvPr id="28" name="Text Placeholder 27">
            <a:extLst>
              <a:ext uri="{FF2B5EF4-FFF2-40B4-BE49-F238E27FC236}">
                <a16:creationId xmlns:a16="http://schemas.microsoft.com/office/drawing/2014/main" id="{16852965-5187-4677-B878-4167E7B69252}"/>
              </a:ext>
            </a:extLst>
          </p:cNvPr>
          <p:cNvSpPr>
            <a:spLocks noGrp="1"/>
          </p:cNvSpPr>
          <p:nvPr>
            <p:ph type="body" sz="quarter" idx="24"/>
          </p:nvPr>
        </p:nvSpPr>
        <p:spPr>
          <a:xfrm>
            <a:off x="2103121" y="1787015"/>
            <a:ext cx="7086288" cy="941832"/>
          </a:xfrm>
        </p:spPr>
        <p:txBody>
          <a:bodyPr anchor="t" anchorCtr="0"/>
          <a:lstStyle/>
          <a:p>
            <a:pPr marL="342900" indent="-342900">
              <a:buFont typeface="Arial" panose="020B0604020202020204" pitchFamily="34" charset="0"/>
              <a:buChar char="•"/>
            </a:pPr>
            <a:r>
              <a:rPr lang="en-US" b="1" dirty="0">
                <a:solidFill>
                  <a:schemeClr val="accent5">
                    <a:lumMod val="60000"/>
                    <a:lumOff val="40000"/>
                  </a:schemeClr>
                </a:solidFill>
              </a:rPr>
              <a:t>Assist pt with implementing &amp; maintaining lifestyle changes which will help pt to obtain goal of HgbA1C&lt;7%. </a:t>
            </a:r>
          </a:p>
          <a:p>
            <a:endParaRPr lang="en-ZA" dirty="0"/>
          </a:p>
        </p:txBody>
      </p:sp>
      <p:sp>
        <p:nvSpPr>
          <p:cNvPr id="30" name="Text Placeholder 29">
            <a:extLst>
              <a:ext uri="{FF2B5EF4-FFF2-40B4-BE49-F238E27FC236}">
                <a16:creationId xmlns:a16="http://schemas.microsoft.com/office/drawing/2014/main" id="{B42237DE-8579-4920-9331-C835DA7AE69A}"/>
              </a:ext>
            </a:extLst>
          </p:cNvPr>
          <p:cNvSpPr>
            <a:spLocks noGrp="1"/>
          </p:cNvSpPr>
          <p:nvPr>
            <p:ph type="body" sz="quarter" idx="26"/>
          </p:nvPr>
        </p:nvSpPr>
        <p:spPr>
          <a:xfrm>
            <a:off x="2103120" y="3041636"/>
            <a:ext cx="7611658" cy="941832"/>
          </a:xfrm>
        </p:spPr>
        <p:txBody>
          <a:bodyPr anchor="t" anchorCtr="0"/>
          <a:lstStyle/>
          <a:p>
            <a:pPr marL="342900" indent="-342900">
              <a:buFont typeface="Arial" panose="020B0604020202020204" pitchFamily="34" charset="0"/>
              <a:buChar char="•"/>
            </a:pPr>
            <a:r>
              <a:rPr lang="en-ZA" b="1" dirty="0"/>
              <a:t>Prevent Long term DM Exacerbation of dx process (neuropathy, Kidney dx, retinopathy, cardiovascular disease) </a:t>
            </a:r>
          </a:p>
        </p:txBody>
      </p:sp>
      <p:sp>
        <p:nvSpPr>
          <p:cNvPr id="33" name="Text Placeholder 32">
            <a:extLst>
              <a:ext uri="{FF2B5EF4-FFF2-40B4-BE49-F238E27FC236}">
                <a16:creationId xmlns:a16="http://schemas.microsoft.com/office/drawing/2014/main" id="{D57220B4-795B-4602-8E69-5D53D12DCC80}"/>
              </a:ext>
            </a:extLst>
          </p:cNvPr>
          <p:cNvSpPr>
            <a:spLocks noGrp="1"/>
          </p:cNvSpPr>
          <p:nvPr>
            <p:ph type="body" sz="quarter" idx="28"/>
          </p:nvPr>
        </p:nvSpPr>
        <p:spPr>
          <a:xfrm>
            <a:off x="4489704" y="5157216"/>
            <a:ext cx="6153912" cy="941832"/>
          </a:xfrm>
        </p:spPr>
        <p:txBody>
          <a:bodyPr anchor="t" anchorCtr="0"/>
          <a:lstStyle/>
          <a:p>
            <a:endParaRPr lang="en-US" dirty="0"/>
          </a:p>
          <a:p>
            <a:endParaRPr lang="en-ZA" dirty="0"/>
          </a:p>
        </p:txBody>
      </p:sp>
      <p:sp>
        <p:nvSpPr>
          <p:cNvPr id="59" name="Footer Placeholder 58">
            <a:extLst>
              <a:ext uri="{FF2B5EF4-FFF2-40B4-BE49-F238E27FC236}">
                <a16:creationId xmlns:a16="http://schemas.microsoft.com/office/drawing/2014/main" id="{EF8627AE-696F-4F7E-8860-C455528611E4}"/>
              </a:ext>
            </a:extLst>
          </p:cNvPr>
          <p:cNvSpPr>
            <a:spLocks noGrp="1"/>
          </p:cNvSpPr>
          <p:nvPr>
            <p:ph type="ftr" sz="quarter" idx="11"/>
          </p:nvPr>
        </p:nvSpPr>
        <p:spPr>
          <a:xfrm>
            <a:off x="5744527" y="6350000"/>
            <a:ext cx="2286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venir Next LT Pro"/>
                <a:ea typeface="+mn-ea"/>
                <a:cs typeface="+mn-cs"/>
              </a:rPr>
              <a:t>Capstone Project</a:t>
            </a:r>
          </a:p>
        </p:txBody>
      </p:sp>
      <p:sp>
        <p:nvSpPr>
          <p:cNvPr id="60" name="Slide Number Placeholder 59">
            <a:extLst>
              <a:ext uri="{FF2B5EF4-FFF2-40B4-BE49-F238E27FC236}">
                <a16:creationId xmlns:a16="http://schemas.microsoft.com/office/drawing/2014/main" id="{FF34679F-7E8E-4242-BA88-639B44A7587C}"/>
              </a:ext>
            </a:extLst>
          </p:cNvPr>
          <p:cNvSpPr>
            <a:spLocks noGrp="1"/>
          </p:cNvSpPr>
          <p:nvPr>
            <p:ph type="sldNum" sz="quarter" idx="12"/>
          </p:nvPr>
        </p:nvSpPr>
        <p:spPr>
          <a:xfrm>
            <a:off x="11123295" y="635635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20" name="Straight Connector 19">
            <a:extLst>
              <a:ext uri="{FF2B5EF4-FFF2-40B4-BE49-F238E27FC236}">
                <a16:creationId xmlns:a16="http://schemas.microsoft.com/office/drawing/2014/main" id="{F629CBD3-811B-024D-97AD-CABA2360CFAC}"/>
              </a:ext>
              <a:ext uri="{C183D7F6-B498-43B3-948B-1728B52AA6E4}">
                <adec:decorative xmlns:adec="http://schemas.microsoft.com/office/drawing/2017/decorative" val="1"/>
              </a:ext>
            </a:extLst>
          </p:cNvPr>
          <p:cNvCxnSpPr>
            <a:cxnSpLocks/>
          </p:cNvCxnSpPr>
          <p:nvPr/>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ED2DD05-B7DA-4548-8559-3C330A95A59B}"/>
              </a:ext>
              <a:ext uri="{C183D7F6-B498-43B3-948B-1728B52AA6E4}">
                <adec:decorative xmlns:adec="http://schemas.microsoft.com/office/drawing/2017/decorative" val="1"/>
              </a:ext>
            </a:extLst>
          </p:cNvPr>
          <p:cNvSpPr/>
          <p:nvPr/>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25" name="Straight Connector 24">
            <a:extLst>
              <a:ext uri="{FF2B5EF4-FFF2-40B4-BE49-F238E27FC236}">
                <a16:creationId xmlns:a16="http://schemas.microsoft.com/office/drawing/2014/main" id="{9B534B90-7DA2-E345-8750-23A209E659A3}"/>
              </a:ext>
              <a:ext uri="{C183D7F6-B498-43B3-948B-1728B52AA6E4}">
                <adec:decorative xmlns:adec="http://schemas.microsoft.com/office/drawing/2017/decorative" val="1"/>
              </a:ext>
            </a:extLst>
          </p:cNvPr>
          <p:cNvCxnSpPr>
            <a:cxnSpLocks/>
          </p:cNvCxnSpPr>
          <p:nvPr/>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20F06F09-4D82-3748-AED7-2C0611810068}"/>
              </a:ext>
              <a:ext uri="{C183D7F6-B498-43B3-948B-1728B52AA6E4}">
                <adec:decorative xmlns:adec="http://schemas.microsoft.com/office/drawing/2017/decorative" val="1"/>
              </a:ext>
            </a:extLst>
          </p:cNvPr>
          <p:cNvSpPr/>
          <p:nvPr/>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34" name="Straight Connector 33">
            <a:extLst>
              <a:ext uri="{FF2B5EF4-FFF2-40B4-BE49-F238E27FC236}">
                <a16:creationId xmlns:a16="http://schemas.microsoft.com/office/drawing/2014/main" id="{CC60C07F-C64B-CA40-9D84-ABB3079F81A9}"/>
              </a:ext>
              <a:ext uri="{C183D7F6-B498-43B3-948B-1728B52AA6E4}">
                <adec:decorative xmlns:adec="http://schemas.microsoft.com/office/drawing/2017/decorative" val="1"/>
              </a:ext>
            </a:extLst>
          </p:cNvPr>
          <p:cNvCxnSpPr>
            <a:cxnSpLocks/>
          </p:cNvCxnSpPr>
          <p:nvPr/>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DEADCA46-378E-3D45-B9B9-35A5CC4183B4}"/>
              </a:ext>
              <a:ext uri="{C183D7F6-B498-43B3-948B-1728B52AA6E4}">
                <adec:decorative xmlns:adec="http://schemas.microsoft.com/office/drawing/2017/decorative" val="1"/>
              </a:ext>
            </a:extLst>
          </p:cNvPr>
          <p:cNvSpPr/>
          <p:nvPr/>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74103A44-6A38-6218-974F-A9A4A7F5374D}"/>
              </a:ext>
            </a:extLst>
          </p:cNvPr>
          <p:cNvSpPr txBox="1"/>
          <p:nvPr/>
        </p:nvSpPr>
        <p:spPr>
          <a:xfrm>
            <a:off x="2398214" y="4382459"/>
            <a:ext cx="6692625" cy="375766"/>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582156">
                    <a:lumMod val="60000"/>
                    <a:lumOff val="40000"/>
                  </a:srgbClr>
                </a:solidFill>
                <a:effectLst/>
                <a:uLnTx/>
                <a:uFillTx/>
                <a:latin typeface="Arial"/>
                <a:ea typeface="+mn-ea"/>
                <a:cs typeface="+mn-cs"/>
              </a:rPr>
              <a:t>Assist and coordinate pt care with BH and PCP</a:t>
            </a:r>
            <a:endParaRPr kumimoji="0" lang="en-US" sz="1800" b="0" i="0" u="none" strike="noStrike" kern="1200" cap="none" spc="0" normalizeH="0" baseline="0" noProof="0" dirty="0">
              <a:ln>
                <a:noFill/>
              </a:ln>
              <a:solidFill>
                <a:srgbClr val="58215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425246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9782" y="299173"/>
            <a:ext cx="7976280"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Capstone Study Presentation Outline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258" y="1129304"/>
            <a:ext cx="635793" cy="611387"/>
          </a:xfrm>
          <a:prstGeom prst="rect">
            <a:avLst/>
          </a:prstGeom>
          <a:ln w="57150" cmpd="sng">
            <a:solidFill>
              <a:schemeClr val="bg1"/>
            </a:solidFill>
          </a:ln>
          <a:effectLst/>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351" y="2117623"/>
            <a:ext cx="635793" cy="611387"/>
          </a:xfrm>
          <a:prstGeom prst="rect">
            <a:avLst/>
          </a:prstGeom>
          <a:ln w="57150" cmpd="sng">
            <a:solidFill>
              <a:schemeClr val="bg1"/>
            </a:solidFill>
          </a:ln>
          <a:effectLst/>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158" y="3140600"/>
            <a:ext cx="635793" cy="611387"/>
          </a:xfrm>
          <a:prstGeom prst="rect">
            <a:avLst/>
          </a:prstGeom>
          <a:ln w="57150" cmpd="sng">
            <a:solidFill>
              <a:schemeClr val="bg1"/>
            </a:solidFill>
          </a:ln>
          <a:effectLst/>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547" y="4093066"/>
            <a:ext cx="635793" cy="611387"/>
          </a:xfrm>
          <a:prstGeom prst="rect">
            <a:avLst/>
          </a:prstGeom>
          <a:ln w="57150" cmpd="sng">
            <a:solidFill>
              <a:schemeClr val="bg1"/>
            </a:solidFill>
          </a:ln>
          <a:effectLst/>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057" y="5023006"/>
            <a:ext cx="605994" cy="582732"/>
          </a:xfrm>
          <a:prstGeom prst="rect">
            <a:avLst/>
          </a:prstGeom>
          <a:ln w="57150" cmpd="sng">
            <a:solidFill>
              <a:schemeClr val="bg1"/>
            </a:solidFill>
          </a:ln>
          <a:effectLst/>
        </p:spPr>
      </p:pic>
      <p:sp>
        <p:nvSpPr>
          <p:cNvPr id="12" name="Rectangle 11"/>
          <p:cNvSpPr/>
          <p:nvPr/>
        </p:nvSpPr>
        <p:spPr>
          <a:xfrm>
            <a:off x="2345215" y="1129304"/>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Brief Patient History</a:t>
            </a:r>
          </a:p>
        </p:txBody>
      </p:sp>
      <p:sp>
        <p:nvSpPr>
          <p:cNvPr id="13" name="Rectangle 12"/>
          <p:cNvSpPr/>
          <p:nvPr/>
        </p:nvSpPr>
        <p:spPr>
          <a:xfrm>
            <a:off x="2352277" y="2214013"/>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70C0"/>
                </a:solidFill>
                <a:effectLst/>
                <a:uLnTx/>
                <a:uFillTx/>
                <a:latin typeface="Arial"/>
                <a:ea typeface="+mn-ea"/>
                <a:cs typeface="+mn-cs"/>
              </a:rPr>
              <a:t>Pertinent </a:t>
            </a:r>
            <a:r>
              <a:rPr kumimoji="0" lang="en-US" sz="2000" b="0" i="0" u="none" strike="noStrike" kern="1200" cap="none" spc="0" normalizeH="0" baseline="0" noProof="0" dirty="0">
                <a:ln>
                  <a:noFill/>
                </a:ln>
                <a:solidFill>
                  <a:srgbClr val="0070C0"/>
                </a:solidFill>
                <a:effectLst/>
                <a:uLnTx/>
                <a:uFillTx/>
                <a:latin typeface="Arial"/>
                <a:ea typeface="+mn-ea"/>
                <a:cs typeface="+mn-cs"/>
              </a:rPr>
              <a:t>Medical History</a:t>
            </a:r>
          </a:p>
        </p:txBody>
      </p:sp>
      <p:sp>
        <p:nvSpPr>
          <p:cNvPr id="14" name="Rectangle 13"/>
          <p:cNvSpPr/>
          <p:nvPr/>
        </p:nvSpPr>
        <p:spPr>
          <a:xfrm>
            <a:off x="2373625" y="3156870"/>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Identified Gaps in Care</a:t>
            </a:r>
          </a:p>
        </p:txBody>
      </p:sp>
      <p:sp>
        <p:nvSpPr>
          <p:cNvPr id="15" name="Rectangle 14"/>
          <p:cNvSpPr/>
          <p:nvPr/>
        </p:nvSpPr>
        <p:spPr>
          <a:xfrm>
            <a:off x="2373626" y="4069955"/>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Identified Escalation Points-Needs Assessment</a:t>
            </a:r>
          </a:p>
        </p:txBody>
      </p:sp>
      <p:sp>
        <p:nvSpPr>
          <p:cNvPr id="16" name="Rectangle 15"/>
          <p:cNvSpPr/>
          <p:nvPr/>
        </p:nvSpPr>
        <p:spPr>
          <a:xfrm>
            <a:off x="2373626" y="5034872"/>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Resources Put in Place</a:t>
            </a:r>
          </a:p>
        </p:txBody>
      </p:sp>
      <p:sp>
        <p:nvSpPr>
          <p:cNvPr id="18" name="TextBox 17"/>
          <p:cNvSpPr txBox="1"/>
          <p:nvPr/>
        </p:nvSpPr>
        <p:spPr>
          <a:xfrm>
            <a:off x="1604719" y="1104210"/>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1</a:t>
            </a:r>
          </a:p>
        </p:txBody>
      </p:sp>
      <p:sp>
        <p:nvSpPr>
          <p:cNvPr id="19" name="TextBox 18"/>
          <p:cNvSpPr txBox="1"/>
          <p:nvPr/>
        </p:nvSpPr>
        <p:spPr>
          <a:xfrm>
            <a:off x="1604204" y="2091545"/>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2</a:t>
            </a:r>
          </a:p>
        </p:txBody>
      </p:sp>
      <p:sp>
        <p:nvSpPr>
          <p:cNvPr id="20" name="TextBox 19"/>
          <p:cNvSpPr txBox="1"/>
          <p:nvPr/>
        </p:nvSpPr>
        <p:spPr>
          <a:xfrm>
            <a:off x="1619372" y="3135926"/>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3</a:t>
            </a:r>
          </a:p>
        </p:txBody>
      </p:sp>
      <p:sp>
        <p:nvSpPr>
          <p:cNvPr id="21" name="TextBox 20"/>
          <p:cNvSpPr txBox="1"/>
          <p:nvPr/>
        </p:nvSpPr>
        <p:spPr>
          <a:xfrm>
            <a:off x="1589995" y="4082140"/>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4</a:t>
            </a:r>
          </a:p>
        </p:txBody>
      </p:sp>
      <p:sp>
        <p:nvSpPr>
          <p:cNvPr id="22" name="TextBox 21"/>
          <p:cNvSpPr txBox="1"/>
          <p:nvPr/>
        </p:nvSpPr>
        <p:spPr>
          <a:xfrm>
            <a:off x="1613607" y="5010883"/>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5</a:t>
            </a:r>
          </a:p>
        </p:txBody>
      </p:sp>
    </p:spTree>
    <p:extLst>
      <p:ext uri="{BB962C8B-B14F-4D97-AF65-F5344CB8AC3E}">
        <p14:creationId xmlns:p14="http://schemas.microsoft.com/office/powerpoint/2010/main" val="35276655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4937760" y="898525"/>
            <a:ext cx="6400800" cy="1325880"/>
          </a:xfrm>
        </p:spPr>
        <p:txBody>
          <a:bodyPr>
            <a:normAutofit/>
          </a:bodyPr>
          <a:lstStyle/>
          <a:p>
            <a:r>
              <a:rPr lang="en-US" dirty="0" err="1"/>
              <a:t>COnclusion</a:t>
            </a:r>
            <a:endParaRPr lang="en-US" dirty="0"/>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sz="quarter" idx="13"/>
          </p:nvPr>
        </p:nvSpPr>
        <p:spPr>
          <a:xfrm>
            <a:off x="4937760" y="2254670"/>
            <a:ext cx="6400800" cy="4114800"/>
          </a:xfrm>
        </p:spPr>
        <p:txBody>
          <a:bodyPr vert="horz" lIns="91440" tIns="45720" rIns="91440" bIns="45720" rtlCol="0" anchor="t">
            <a:normAutofit/>
          </a:bodyPr>
          <a:lstStyle/>
          <a:p>
            <a:r>
              <a:rPr lang="en-US" dirty="0"/>
              <a:t>A1C has decreased from 9.8% to 9.5%</a:t>
            </a:r>
          </a:p>
          <a:p>
            <a:endParaRPr lang="en-US" dirty="0"/>
          </a:p>
          <a:p>
            <a:r>
              <a:rPr lang="en-US" dirty="0"/>
              <a:t>Pt is less dismissive with RN, will reach out with some concerns. Still continues to have some guards up</a:t>
            </a:r>
          </a:p>
          <a:p>
            <a:endParaRPr lang="en-US" dirty="0"/>
          </a:p>
          <a:p>
            <a:r>
              <a:rPr lang="en-US" dirty="0"/>
              <a:t>Pt is aware of proper procedure to administer her insulin and importance of medication. </a:t>
            </a:r>
          </a:p>
          <a:p>
            <a:endParaRPr lang="en-US" dirty="0"/>
          </a:p>
          <a:p>
            <a:r>
              <a:rPr lang="en-US" dirty="0"/>
              <a:t>Pt needs reminders of why BS can increase. </a:t>
            </a:r>
          </a:p>
          <a:p>
            <a:endParaRPr lang="en-US" dirty="0"/>
          </a:p>
        </p:txBody>
      </p:sp>
      <p:sp>
        <p:nvSpPr>
          <p:cNvPr id="4" name="Date Placeholder 3">
            <a:extLst>
              <a:ext uri="{FF2B5EF4-FFF2-40B4-BE49-F238E27FC236}">
                <a16:creationId xmlns:a16="http://schemas.microsoft.com/office/drawing/2014/main" id="{783DCDC2-CD20-4DB5-9E57-C77BD206EA93}"/>
              </a:ext>
            </a:extLst>
          </p:cNvPr>
          <p:cNvSpPr>
            <a:spLocks noGrp="1"/>
          </p:cNvSpPr>
          <p:nvPr>
            <p:ph type="dt" sz="half" idx="10"/>
          </p:nvPr>
        </p:nvSpPr>
        <p:spPr>
          <a:xfrm>
            <a:off x="4937760" y="6353175"/>
            <a:ext cx="109728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20XX</a:t>
            </a:r>
          </a:p>
        </p:txBody>
      </p:sp>
      <p:sp>
        <p:nvSpPr>
          <p:cNvPr id="5" name="Footer Placeholder 4">
            <a:extLst>
              <a:ext uri="{FF2B5EF4-FFF2-40B4-BE49-F238E27FC236}">
                <a16:creationId xmlns:a16="http://schemas.microsoft.com/office/drawing/2014/main" id="{36CE3610-5D4C-4D4E-9629-C65577BBB474}"/>
              </a:ext>
            </a:extLst>
          </p:cNvPr>
          <p:cNvSpPr>
            <a:spLocks noGrp="1"/>
          </p:cNvSpPr>
          <p:nvPr>
            <p:ph type="ftr" sz="quarter" idx="11"/>
          </p:nvPr>
        </p:nvSpPr>
        <p:spPr>
          <a:xfrm>
            <a:off x="7436167" y="6350000"/>
            <a:ext cx="2286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Capstone project </a:t>
            </a:r>
          </a:p>
        </p:txBody>
      </p:sp>
      <p:sp>
        <p:nvSpPr>
          <p:cNvPr id="6" name="Slide Number Placeholder 5">
            <a:extLst>
              <a:ext uri="{FF2B5EF4-FFF2-40B4-BE49-F238E27FC236}">
                <a16:creationId xmlns:a16="http://schemas.microsoft.com/office/drawing/2014/main" id="{AEB35E65-4915-4C63-8216-0ED593FFC50C}"/>
              </a:ext>
            </a:extLst>
          </p:cNvPr>
          <p:cNvSpPr>
            <a:spLocks noGrp="1"/>
          </p:cNvSpPr>
          <p:nvPr>
            <p:ph type="sldNum" sz="quarter" idx="12"/>
          </p:nvPr>
        </p:nvSpPr>
        <p:spPr>
          <a:xfrm>
            <a:off x="11123295" y="635635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Tree>
    <p:extLst>
      <p:ext uri="{BB962C8B-B14F-4D97-AF65-F5344CB8AC3E}">
        <p14:creationId xmlns:p14="http://schemas.microsoft.com/office/powerpoint/2010/main" val="9201739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6084664" y="1122363"/>
            <a:ext cx="5486400" cy="2387600"/>
          </a:xfrm>
        </p:spPr>
        <p:txBody>
          <a:bodyPr/>
          <a:lstStyle/>
          <a:p>
            <a:r>
              <a:rPr lang="en-US" dirty="0"/>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6080759" y="4153546"/>
            <a:ext cx="5486400" cy="1104254"/>
          </a:xfrm>
        </p:spPr>
        <p:txBody>
          <a:bodyPr bIns="0">
            <a:normAutofit/>
          </a:bodyPr>
          <a:lstStyle/>
          <a:p>
            <a:pPr algn="ctr"/>
            <a:r>
              <a:rPr lang="en-US" sz="2400" dirty="0"/>
              <a:t>Natasha Henderson RN NCM </a:t>
            </a:r>
          </a:p>
        </p:txBody>
      </p:sp>
    </p:spTree>
    <p:extLst>
      <p:ext uri="{BB962C8B-B14F-4D97-AF65-F5344CB8AC3E}">
        <p14:creationId xmlns:p14="http://schemas.microsoft.com/office/powerpoint/2010/main" val="2436493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 Blue waves.pdf"/>
          <p:cNvPicPr>
            <a:picLocks noChangeAspect="1"/>
          </p:cNvPicPr>
          <p:nvPr/>
        </p:nvPicPr>
        <p:blipFill rotWithShape="1">
          <a:blip r:embed="rId3">
            <a:extLst>
              <a:ext uri="{28A0092B-C50C-407E-A947-70E740481C1C}">
                <a14:useLocalDpi xmlns:a14="http://schemas.microsoft.com/office/drawing/2010/main" val="0"/>
              </a:ext>
            </a:extLst>
          </a:blip>
          <a:srcRect l="1545" t="24143" r="894" b="1848"/>
          <a:stretch/>
        </p:blipFill>
        <p:spPr>
          <a:xfrm>
            <a:off x="-2" y="-69756"/>
            <a:ext cx="12191999" cy="5246894"/>
          </a:xfrm>
          <a:prstGeom prst="rect">
            <a:avLst/>
          </a:prstGeom>
        </p:spPr>
      </p:pic>
      <p:sp>
        <p:nvSpPr>
          <p:cNvPr id="2" name="Text Placeholder 1"/>
          <p:cNvSpPr>
            <a:spLocks noGrp="1"/>
          </p:cNvSpPr>
          <p:nvPr>
            <p:ph type="body" sz="quarter" idx="10"/>
          </p:nvPr>
        </p:nvSpPr>
        <p:spPr>
          <a:xfrm>
            <a:off x="1462744" y="2157202"/>
            <a:ext cx="9748181" cy="2069698"/>
          </a:xfrm>
        </p:spPr>
        <p:txBody>
          <a:bodyPr>
            <a:noAutofit/>
          </a:bodyPr>
          <a:lstStyle/>
          <a:p>
            <a:pPr algn="ctr">
              <a:spcBef>
                <a:spcPts val="0"/>
              </a:spcBef>
            </a:pPr>
            <a:r>
              <a:rPr lang="en-US" sz="4400" dirty="0">
                <a:solidFill>
                  <a:srgbClr val="0070C0"/>
                </a:solidFill>
              </a:rPr>
              <a:t>xG Learn Care Management Education: Care Manager</a:t>
            </a:r>
          </a:p>
          <a:p>
            <a:pPr algn="ctr">
              <a:spcBef>
                <a:spcPts val="0"/>
              </a:spcBef>
            </a:pPr>
            <a:r>
              <a:rPr lang="en-US" sz="4400" dirty="0">
                <a:solidFill>
                  <a:srgbClr val="0070C0"/>
                </a:solidFill>
              </a:rPr>
              <a:t>Capstone Presentation</a:t>
            </a:r>
            <a:endParaRPr lang="en-US" sz="4400" dirty="0">
              <a:ln w="0"/>
              <a:solidFill>
                <a:srgbClr val="0070C0"/>
              </a:solidFill>
              <a:effectLst>
                <a:outerShdw blurRad="38100" dist="19050" dir="2700000" algn="tl" rotWithShape="0">
                  <a:schemeClr val="dk1">
                    <a:alpha val="40000"/>
                  </a:schemeClr>
                </a:outerShdw>
              </a:effectLst>
            </a:endParaRPr>
          </a:p>
        </p:txBody>
      </p:sp>
      <p:sp>
        <p:nvSpPr>
          <p:cNvPr id="8" name="Text Placeholder 1"/>
          <p:cNvSpPr txBox="1">
            <a:spLocks/>
          </p:cNvSpPr>
          <p:nvPr/>
        </p:nvSpPr>
        <p:spPr>
          <a:xfrm>
            <a:off x="2976954" y="3024720"/>
            <a:ext cx="7549926" cy="1063624"/>
          </a:xfrm>
          <a:prstGeom prst="rect">
            <a:avLst/>
          </a:prstGeom>
        </p:spPr>
        <p:txBody>
          <a:bodyPr>
            <a:noAutofit/>
          </a:bodyPr>
          <a:lstStyle>
            <a:lvl1pPr marL="0" indent="0" algn="r" defTabSz="457200" rtl="0" eaLnBrk="1" latinLnBrk="0" hangingPunct="1">
              <a:spcBef>
                <a:spcPct val="20000"/>
              </a:spcBef>
              <a:buFont typeface="Arial"/>
              <a:buNone/>
              <a:defRPr sz="3600" b="0" i="0" kern="1200">
                <a:solidFill>
                  <a:schemeClr val="bg1"/>
                </a:solidFill>
                <a:latin typeface="+mj-lt"/>
                <a:ea typeface="+mn-ea"/>
                <a:cs typeface="Raleway Light"/>
              </a:defRPr>
            </a:lvl1pPr>
            <a:lvl2pPr marL="457200" indent="0" algn="l" defTabSz="457200" rtl="0" eaLnBrk="1" latinLnBrk="0" hangingPunct="1">
              <a:spcBef>
                <a:spcPct val="20000"/>
              </a:spcBef>
              <a:buFont typeface="Arial"/>
              <a:buNone/>
              <a:defRPr sz="2000" kern="1200">
                <a:solidFill>
                  <a:schemeClr val="tx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2"/>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white"/>
              </a:solidFill>
              <a:effectLst/>
              <a:uLnTx/>
              <a:uFillTx/>
              <a:latin typeface="Arial"/>
              <a:ea typeface="+mn-ea"/>
            </a:endParaRPr>
          </a:p>
        </p:txBody>
      </p:sp>
      <p:sp>
        <p:nvSpPr>
          <p:cNvPr id="4" name="TextBox 3"/>
          <p:cNvSpPr txBox="1"/>
          <p:nvPr/>
        </p:nvSpPr>
        <p:spPr>
          <a:xfrm>
            <a:off x="405202" y="4386532"/>
            <a:ext cx="9500798"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Presented By: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Megan Wood, RN, Lifespan Physician Group Primary Care Newport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Arial"/>
            </a:endParaRPr>
          </a:p>
          <a:p>
            <a:pPr marL="0" marR="0" lvl="0" indent="0" algn="just" defTabSz="609630" rtl="0" eaLnBrk="1" fontAlgn="auto" latinLnBrk="0" hangingPunct="1">
              <a:lnSpc>
                <a:spcPct val="100000"/>
              </a:lnSpc>
              <a:spcBef>
                <a:spcPts val="0"/>
              </a:spcBef>
              <a:spcAft>
                <a:spcPts val="0"/>
              </a:spcAft>
              <a:buClrTx/>
              <a:buSzTx/>
              <a:buFontTx/>
              <a:buNone/>
              <a:tabLst/>
              <a:defRPr/>
            </a:pPr>
            <a:r>
              <a:rPr lang="en-US" sz="1600" b="1" i="1" kern="1200" dirty="0">
                <a:solidFill>
                  <a:schemeClr val="accent1">
                    <a:lumMod val="75000"/>
                  </a:schemeClr>
                </a:solidFill>
                <a:latin typeface="Canva Sans Bold Italics"/>
                <a:ea typeface="+mn-ea"/>
                <a:cs typeface="+mn-cs"/>
              </a:rPr>
              <a:t>Kateri Buerman, RN, BSN, Co-Founder, Four Hearts Foundation &amp; Adjunct Professor, Rhode Island college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882" y="673264"/>
            <a:ext cx="2808233" cy="842470"/>
          </a:xfrm>
          <a:prstGeom prst="rect">
            <a:avLst/>
          </a:prstGeom>
        </p:spPr>
      </p:pic>
    </p:spTree>
    <p:extLst>
      <p:ext uri="{BB962C8B-B14F-4D97-AF65-F5344CB8AC3E}">
        <p14:creationId xmlns:p14="http://schemas.microsoft.com/office/powerpoint/2010/main" val="4529328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9782" y="299173"/>
            <a:ext cx="7976280"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Capstone Study Presentation Outline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258" y="1129304"/>
            <a:ext cx="635793" cy="611387"/>
          </a:xfrm>
          <a:prstGeom prst="rect">
            <a:avLst/>
          </a:prstGeom>
          <a:ln w="57150" cmpd="sng">
            <a:solidFill>
              <a:schemeClr val="bg1"/>
            </a:solidFill>
          </a:ln>
          <a:effectLst/>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351" y="2117623"/>
            <a:ext cx="635793" cy="611387"/>
          </a:xfrm>
          <a:prstGeom prst="rect">
            <a:avLst/>
          </a:prstGeom>
          <a:ln w="57150" cmpd="sng">
            <a:solidFill>
              <a:schemeClr val="bg1"/>
            </a:solidFill>
          </a:ln>
          <a:effectLst/>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158" y="3140600"/>
            <a:ext cx="635793" cy="611387"/>
          </a:xfrm>
          <a:prstGeom prst="rect">
            <a:avLst/>
          </a:prstGeom>
          <a:ln w="57150" cmpd="sng">
            <a:solidFill>
              <a:schemeClr val="bg1"/>
            </a:solidFill>
          </a:ln>
          <a:effectLst/>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547" y="4093066"/>
            <a:ext cx="635793" cy="611387"/>
          </a:xfrm>
          <a:prstGeom prst="rect">
            <a:avLst/>
          </a:prstGeom>
          <a:ln w="57150" cmpd="sng">
            <a:solidFill>
              <a:schemeClr val="bg1"/>
            </a:solidFill>
          </a:ln>
          <a:effectLst/>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057" y="5023006"/>
            <a:ext cx="605994" cy="582732"/>
          </a:xfrm>
          <a:prstGeom prst="rect">
            <a:avLst/>
          </a:prstGeom>
          <a:ln w="57150" cmpd="sng">
            <a:solidFill>
              <a:schemeClr val="bg1"/>
            </a:solidFill>
          </a:ln>
          <a:effectLst/>
        </p:spPr>
      </p:pic>
      <p:sp>
        <p:nvSpPr>
          <p:cNvPr id="12" name="Rectangle 11"/>
          <p:cNvSpPr/>
          <p:nvPr/>
        </p:nvSpPr>
        <p:spPr>
          <a:xfrm>
            <a:off x="2345215" y="1129304"/>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Brief Patient History</a:t>
            </a:r>
          </a:p>
        </p:txBody>
      </p:sp>
      <p:sp>
        <p:nvSpPr>
          <p:cNvPr id="13" name="Rectangle 12"/>
          <p:cNvSpPr/>
          <p:nvPr/>
        </p:nvSpPr>
        <p:spPr>
          <a:xfrm>
            <a:off x="2352277" y="2214013"/>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70C0"/>
                </a:solidFill>
                <a:effectLst/>
                <a:uLnTx/>
                <a:uFillTx/>
                <a:latin typeface="Arial"/>
                <a:ea typeface="+mn-ea"/>
                <a:cs typeface="+mn-cs"/>
              </a:rPr>
              <a:t>Pertinent </a:t>
            </a:r>
            <a:r>
              <a:rPr kumimoji="0" lang="en-US" sz="2000" b="0" i="0" u="none" strike="noStrike" kern="1200" cap="none" spc="0" normalizeH="0" baseline="0" noProof="0" dirty="0">
                <a:ln>
                  <a:noFill/>
                </a:ln>
                <a:solidFill>
                  <a:srgbClr val="0070C0"/>
                </a:solidFill>
                <a:effectLst/>
                <a:uLnTx/>
                <a:uFillTx/>
                <a:latin typeface="Arial"/>
                <a:ea typeface="+mn-ea"/>
                <a:cs typeface="+mn-cs"/>
              </a:rPr>
              <a:t>Medical History</a:t>
            </a:r>
          </a:p>
        </p:txBody>
      </p:sp>
      <p:sp>
        <p:nvSpPr>
          <p:cNvPr id="14" name="Rectangle 13"/>
          <p:cNvSpPr/>
          <p:nvPr/>
        </p:nvSpPr>
        <p:spPr>
          <a:xfrm>
            <a:off x="2373625" y="3156870"/>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Identified Gaps in Care</a:t>
            </a:r>
          </a:p>
        </p:txBody>
      </p:sp>
      <p:sp>
        <p:nvSpPr>
          <p:cNvPr id="15" name="Rectangle 14"/>
          <p:cNvSpPr/>
          <p:nvPr/>
        </p:nvSpPr>
        <p:spPr>
          <a:xfrm>
            <a:off x="2373626" y="4069955"/>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Identified Escalation Points-Needs Assessment</a:t>
            </a:r>
          </a:p>
        </p:txBody>
      </p:sp>
      <p:sp>
        <p:nvSpPr>
          <p:cNvPr id="16" name="Rectangle 15"/>
          <p:cNvSpPr/>
          <p:nvPr/>
        </p:nvSpPr>
        <p:spPr>
          <a:xfrm>
            <a:off x="2373626" y="5034872"/>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Resources Put in Place</a:t>
            </a:r>
          </a:p>
        </p:txBody>
      </p:sp>
      <p:sp>
        <p:nvSpPr>
          <p:cNvPr id="18" name="TextBox 17"/>
          <p:cNvSpPr txBox="1"/>
          <p:nvPr/>
        </p:nvSpPr>
        <p:spPr>
          <a:xfrm>
            <a:off x="1604719" y="1104210"/>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1</a:t>
            </a:r>
          </a:p>
        </p:txBody>
      </p:sp>
      <p:sp>
        <p:nvSpPr>
          <p:cNvPr id="19" name="TextBox 18"/>
          <p:cNvSpPr txBox="1"/>
          <p:nvPr/>
        </p:nvSpPr>
        <p:spPr>
          <a:xfrm>
            <a:off x="1604204" y="2091545"/>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2</a:t>
            </a:r>
          </a:p>
        </p:txBody>
      </p:sp>
      <p:sp>
        <p:nvSpPr>
          <p:cNvPr id="20" name="TextBox 19"/>
          <p:cNvSpPr txBox="1"/>
          <p:nvPr/>
        </p:nvSpPr>
        <p:spPr>
          <a:xfrm>
            <a:off x="1619372" y="3135926"/>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3</a:t>
            </a:r>
          </a:p>
        </p:txBody>
      </p:sp>
      <p:sp>
        <p:nvSpPr>
          <p:cNvPr id="21" name="TextBox 20"/>
          <p:cNvSpPr txBox="1"/>
          <p:nvPr/>
        </p:nvSpPr>
        <p:spPr>
          <a:xfrm>
            <a:off x="1589995" y="4082140"/>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4</a:t>
            </a:r>
          </a:p>
        </p:txBody>
      </p:sp>
      <p:sp>
        <p:nvSpPr>
          <p:cNvPr id="22" name="TextBox 21"/>
          <p:cNvSpPr txBox="1"/>
          <p:nvPr/>
        </p:nvSpPr>
        <p:spPr>
          <a:xfrm>
            <a:off x="1613607" y="5010883"/>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5</a:t>
            </a:r>
          </a:p>
        </p:txBody>
      </p:sp>
    </p:spTree>
    <p:extLst>
      <p:ext uri="{BB962C8B-B14F-4D97-AF65-F5344CB8AC3E}">
        <p14:creationId xmlns:p14="http://schemas.microsoft.com/office/powerpoint/2010/main" val="17608621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j-ea"/>
              </a:rPr>
              <a:t>Patient Presentation</a:t>
            </a:r>
          </a:p>
        </p:txBody>
      </p:sp>
      <p:sp>
        <p:nvSpPr>
          <p:cNvPr id="4" name="Freeform: Shape 3">
            <a:extLst>
              <a:ext uri="{FF2B5EF4-FFF2-40B4-BE49-F238E27FC236}">
                <a16:creationId xmlns:a16="http://schemas.microsoft.com/office/drawing/2014/main" id="{2FDF6707-66C6-9653-D999-984F994D8373}"/>
              </a:ext>
            </a:extLst>
          </p:cNvPr>
          <p:cNvSpPr/>
          <p:nvPr/>
        </p:nvSpPr>
        <p:spPr>
          <a:xfrm>
            <a:off x="1545430" y="664378"/>
            <a:ext cx="9101139" cy="849291"/>
          </a:xfrm>
          <a:custGeom>
            <a:avLst/>
            <a:gdLst>
              <a:gd name="connsiteX0" fmla="*/ 0 w 9101139"/>
              <a:gd name="connsiteY0" fmla="*/ 141551 h 849291"/>
              <a:gd name="connsiteX1" fmla="*/ 141551 w 9101139"/>
              <a:gd name="connsiteY1" fmla="*/ 0 h 849291"/>
              <a:gd name="connsiteX2" fmla="*/ 8959588 w 9101139"/>
              <a:gd name="connsiteY2" fmla="*/ 0 h 849291"/>
              <a:gd name="connsiteX3" fmla="*/ 9101139 w 9101139"/>
              <a:gd name="connsiteY3" fmla="*/ 141551 h 849291"/>
              <a:gd name="connsiteX4" fmla="*/ 9101139 w 9101139"/>
              <a:gd name="connsiteY4" fmla="*/ 707740 h 849291"/>
              <a:gd name="connsiteX5" fmla="*/ 8959588 w 9101139"/>
              <a:gd name="connsiteY5" fmla="*/ 849291 h 849291"/>
              <a:gd name="connsiteX6" fmla="*/ 141551 w 9101139"/>
              <a:gd name="connsiteY6" fmla="*/ 849291 h 849291"/>
              <a:gd name="connsiteX7" fmla="*/ 0 w 9101139"/>
              <a:gd name="connsiteY7" fmla="*/ 707740 h 849291"/>
              <a:gd name="connsiteX8" fmla="*/ 0 w 9101139"/>
              <a:gd name="connsiteY8" fmla="*/ 141551 h 8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849291">
                <a:moveTo>
                  <a:pt x="0" y="141551"/>
                </a:moveTo>
                <a:cubicBezTo>
                  <a:pt x="0" y="63375"/>
                  <a:pt x="63375" y="0"/>
                  <a:pt x="141551" y="0"/>
                </a:cubicBezTo>
                <a:lnTo>
                  <a:pt x="8959588" y="0"/>
                </a:lnTo>
                <a:cubicBezTo>
                  <a:pt x="9037764" y="0"/>
                  <a:pt x="9101139" y="63375"/>
                  <a:pt x="9101139" y="141551"/>
                </a:cubicBezTo>
                <a:lnTo>
                  <a:pt x="9101139" y="707740"/>
                </a:lnTo>
                <a:cubicBezTo>
                  <a:pt x="9101139" y="785916"/>
                  <a:pt x="9037764" y="849291"/>
                  <a:pt x="8959588" y="849291"/>
                </a:cubicBezTo>
                <a:lnTo>
                  <a:pt x="141551" y="849291"/>
                </a:lnTo>
                <a:cubicBezTo>
                  <a:pt x="63375" y="849291"/>
                  <a:pt x="0" y="785916"/>
                  <a:pt x="0" y="707740"/>
                </a:cubicBezTo>
                <a:lnTo>
                  <a:pt x="0" y="14155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32899" tIns="132899" rIns="132899" bIns="13289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Age: </a:t>
            </a:r>
            <a:r>
              <a:rPr lang="en-US" sz="2400" dirty="0">
                <a:solidFill>
                  <a:srgbClr val="255CB8">
                    <a:lumMod val="75000"/>
                  </a:srgbClr>
                </a:solidFill>
                <a:latin typeface="Arial"/>
              </a:rPr>
              <a:t>62</a:t>
            </a: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E2A7BBA7-B9EC-A3DF-4EBA-DE9E520E6668}"/>
              </a:ext>
            </a:extLst>
          </p:cNvPr>
          <p:cNvSpPr/>
          <p:nvPr/>
        </p:nvSpPr>
        <p:spPr>
          <a:xfrm>
            <a:off x="1545430" y="1523666"/>
            <a:ext cx="9101139" cy="847311"/>
          </a:xfrm>
          <a:custGeom>
            <a:avLst/>
            <a:gdLst>
              <a:gd name="connsiteX0" fmla="*/ 0 w 9101139"/>
              <a:gd name="connsiteY0" fmla="*/ 141221 h 847311"/>
              <a:gd name="connsiteX1" fmla="*/ 141221 w 9101139"/>
              <a:gd name="connsiteY1" fmla="*/ 0 h 847311"/>
              <a:gd name="connsiteX2" fmla="*/ 8959918 w 9101139"/>
              <a:gd name="connsiteY2" fmla="*/ 0 h 847311"/>
              <a:gd name="connsiteX3" fmla="*/ 9101139 w 9101139"/>
              <a:gd name="connsiteY3" fmla="*/ 141221 h 847311"/>
              <a:gd name="connsiteX4" fmla="*/ 9101139 w 9101139"/>
              <a:gd name="connsiteY4" fmla="*/ 706090 h 847311"/>
              <a:gd name="connsiteX5" fmla="*/ 8959918 w 9101139"/>
              <a:gd name="connsiteY5" fmla="*/ 847311 h 847311"/>
              <a:gd name="connsiteX6" fmla="*/ 141221 w 9101139"/>
              <a:gd name="connsiteY6" fmla="*/ 847311 h 847311"/>
              <a:gd name="connsiteX7" fmla="*/ 0 w 9101139"/>
              <a:gd name="connsiteY7" fmla="*/ 706090 h 847311"/>
              <a:gd name="connsiteX8" fmla="*/ 0 w 9101139"/>
              <a:gd name="connsiteY8" fmla="*/ 141221 h 8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847311">
                <a:moveTo>
                  <a:pt x="0" y="141221"/>
                </a:moveTo>
                <a:cubicBezTo>
                  <a:pt x="0" y="63227"/>
                  <a:pt x="63227" y="0"/>
                  <a:pt x="141221" y="0"/>
                </a:cubicBezTo>
                <a:lnTo>
                  <a:pt x="8959918" y="0"/>
                </a:lnTo>
                <a:cubicBezTo>
                  <a:pt x="9037912" y="0"/>
                  <a:pt x="9101139" y="63227"/>
                  <a:pt x="9101139" y="141221"/>
                </a:cubicBezTo>
                <a:lnTo>
                  <a:pt x="9101139" y="706090"/>
                </a:lnTo>
                <a:cubicBezTo>
                  <a:pt x="9101139" y="784084"/>
                  <a:pt x="9037912" y="847311"/>
                  <a:pt x="8959918" y="847311"/>
                </a:cubicBezTo>
                <a:lnTo>
                  <a:pt x="141221" y="847311"/>
                </a:lnTo>
                <a:cubicBezTo>
                  <a:pt x="63227" y="847311"/>
                  <a:pt x="0" y="784084"/>
                  <a:pt x="0" y="706090"/>
                </a:cubicBezTo>
                <a:lnTo>
                  <a:pt x="0" y="14122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32802" tIns="132802" rIns="132802" bIns="132802"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Gender: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Female</a:t>
            </a:r>
          </a:p>
        </p:txBody>
      </p:sp>
      <p:sp>
        <p:nvSpPr>
          <p:cNvPr id="7" name="Freeform: Shape 6">
            <a:extLst>
              <a:ext uri="{FF2B5EF4-FFF2-40B4-BE49-F238E27FC236}">
                <a16:creationId xmlns:a16="http://schemas.microsoft.com/office/drawing/2014/main" id="{099732FA-8026-37E0-4FE4-9A3FD86F04F2}"/>
              </a:ext>
            </a:extLst>
          </p:cNvPr>
          <p:cNvSpPr/>
          <p:nvPr/>
        </p:nvSpPr>
        <p:spPr>
          <a:xfrm>
            <a:off x="1545430" y="2349806"/>
            <a:ext cx="9101139" cy="1269694"/>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Support System: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low income, lives alone</a:t>
            </a:r>
          </a:p>
        </p:txBody>
      </p:sp>
      <p:sp>
        <p:nvSpPr>
          <p:cNvPr id="8" name="Freeform: Shape 7">
            <a:extLst>
              <a:ext uri="{FF2B5EF4-FFF2-40B4-BE49-F238E27FC236}">
                <a16:creationId xmlns:a16="http://schemas.microsoft.com/office/drawing/2014/main" id="{1D152C33-9B96-DF05-3F27-5B1B8F96A2EC}"/>
              </a:ext>
            </a:extLst>
          </p:cNvPr>
          <p:cNvSpPr/>
          <p:nvPr/>
        </p:nvSpPr>
        <p:spPr>
          <a:xfrm>
            <a:off x="1545430" y="3650497"/>
            <a:ext cx="9101139" cy="1131053"/>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Socioeconomic status: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identifies that she needs to stop drinking, participates with mental health nurse. </a:t>
            </a:r>
          </a:p>
        </p:txBody>
      </p:sp>
      <p:sp>
        <p:nvSpPr>
          <p:cNvPr id="10" name="Freeform: Shape 9">
            <a:extLst>
              <a:ext uri="{FF2B5EF4-FFF2-40B4-BE49-F238E27FC236}">
                <a16:creationId xmlns:a16="http://schemas.microsoft.com/office/drawing/2014/main" id="{9B8EF6C3-67B3-881B-32B9-30D1398D22BA}"/>
              </a:ext>
            </a:extLst>
          </p:cNvPr>
          <p:cNvSpPr/>
          <p:nvPr/>
        </p:nvSpPr>
        <p:spPr>
          <a:xfrm>
            <a:off x="1545430" y="4812547"/>
            <a:ext cx="9101139" cy="1131053"/>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Lifestyle: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family and friends at times. Community mental health program. </a:t>
            </a:r>
          </a:p>
        </p:txBody>
      </p:sp>
    </p:spTree>
    <p:extLst>
      <p:ext uri="{BB962C8B-B14F-4D97-AF65-F5344CB8AC3E}">
        <p14:creationId xmlns:p14="http://schemas.microsoft.com/office/powerpoint/2010/main" val="21170890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2847067"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Prioritized Tasks</a:t>
            </a:r>
          </a:p>
        </p:txBody>
      </p:sp>
      <p:sp>
        <p:nvSpPr>
          <p:cNvPr id="8" name="Rounded Rectangle 4"/>
          <p:cNvSpPr/>
          <p:nvPr/>
        </p:nvSpPr>
        <p:spPr>
          <a:xfrm>
            <a:off x="2022440" y="1055394"/>
            <a:ext cx="8147120" cy="428373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br>
              <a:rPr kumimoji="0" lang="en-US" sz="2800" b="0" i="0" u="none" strike="noStrike" kern="1200" cap="none" spc="0" normalizeH="0" baseline="0" noProof="0" dirty="0">
                <a:ln>
                  <a:noFill/>
                </a:ln>
                <a:solidFill>
                  <a:srgbClr val="4B4B4B">
                    <a:hueOff val="0"/>
                    <a:satOff val="0"/>
                    <a:lumOff val="0"/>
                    <a:alphaOff val="0"/>
                  </a:srgbClr>
                </a:solidFill>
                <a:effectLst/>
                <a:uLnTx/>
                <a:uFillTx/>
                <a:latin typeface="Arial"/>
                <a:ea typeface="+mn-ea"/>
                <a:cs typeface="+mn-cs"/>
              </a:rPr>
            </a:br>
            <a:endParaRPr kumimoji="0" lang="en-US" sz="2800" b="0" i="0" u="none" strike="noStrike" kern="1200" cap="none" spc="0" normalizeH="0" baseline="0" noProof="0" dirty="0">
              <a:ln>
                <a:noFill/>
              </a:ln>
              <a:solidFill>
                <a:srgbClr val="4B4B4B">
                  <a:hueOff val="0"/>
                  <a:satOff val="0"/>
                  <a:lumOff val="0"/>
                  <a:alphaOff val="0"/>
                </a:srgbClr>
              </a:solidFill>
              <a:effectLst/>
              <a:uLnTx/>
              <a:uFillTx/>
              <a:latin typeface="Arial"/>
              <a:ea typeface="+mn-ea"/>
              <a:cs typeface="+mn-cs"/>
            </a:endParaRPr>
          </a:p>
        </p:txBody>
      </p:sp>
      <p:sp>
        <p:nvSpPr>
          <p:cNvPr id="2" name="Rounded Rectangle 1"/>
          <p:cNvSpPr/>
          <p:nvPr/>
        </p:nvSpPr>
        <p:spPr>
          <a:xfrm>
            <a:off x="1545431" y="733445"/>
            <a:ext cx="9101138" cy="5267306"/>
          </a:xfrm>
          <a:prstGeom prst="roundRect">
            <a:avLst/>
          </a:prstGeom>
          <a:solidFill>
            <a:schemeClr val="bg1"/>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chemeClr val="tx1"/>
                </a:solidFill>
                <a:effectLst/>
                <a:uLnTx/>
                <a:uFillTx/>
                <a:latin typeface="Arial"/>
                <a:ea typeface="+mn-ea"/>
                <a:cs typeface="+mn-cs"/>
              </a:rPr>
              <a:t>What particular tasks are being worked on?</a:t>
            </a:r>
          </a:p>
          <a:p>
            <a:pPr marL="742950" lvl="1" indent="-285750" defTabSz="457200">
              <a:buFont typeface="Arial" panose="020B0604020202020204" pitchFamily="34" charset="0"/>
              <a:buChar cha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Alcohol cessation. </a:t>
            </a:r>
          </a:p>
          <a:p>
            <a:pPr marL="742950" lvl="1" indent="-285750" defTabSz="457200">
              <a:buFont typeface="Arial" panose="020B0604020202020204" pitchFamily="34" charset="0"/>
              <a:buChar cha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Medication adherence. </a:t>
            </a:r>
          </a:p>
          <a:p>
            <a:pPr marL="742950" lvl="1" indent="-285750" defTabSz="457200">
              <a:buFont typeface="Arial" panose="020B0604020202020204" pitchFamily="34" charset="0"/>
              <a:buChar cha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Calling PCP when she has a medical concern. </a:t>
            </a:r>
          </a:p>
          <a:p>
            <a:pPr marL="742950" lvl="1" indent="-285750" defTabSz="457200">
              <a:buFont typeface="Arial" panose="020B0604020202020204" pitchFamily="34" charset="0"/>
              <a:buChar cha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Working with insurance to obtain DME for safety to prevent falls.</a:t>
            </a:r>
          </a:p>
          <a:p>
            <a:pPr marL="742950" lvl="1" indent="-285750" defTabSz="457200">
              <a:buFont typeface="Arial" panose="020B0604020202020204" pitchFamily="34" charset="0"/>
              <a:buChar cha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Calling recovery coach when she wants to drink.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a:ea typeface="+mn-ea"/>
                <a:cs typeface="+mn-cs"/>
              </a:rPr>
              <a:t>Who identified the cases/concerns for facilitator involvement and what are the identified concerns</a:t>
            </a: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 </a:t>
            </a:r>
          </a:p>
          <a:p>
            <a:pPr marL="742950" lvl="1" indent="-285750" defTabSz="457200">
              <a:buFont typeface="Arial" panose="020B0604020202020204" pitchFamily="34" charset="0"/>
              <a:buChar cha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Frequent ED visits for falls r/t intoxication.</a:t>
            </a:r>
          </a:p>
          <a:p>
            <a:pPr marL="742950" lvl="1" indent="-285750" defTabSz="457200">
              <a:buFont typeface="Arial" panose="020B0604020202020204" pitchFamily="34" charset="0"/>
              <a:buChar cha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Community mental health nurse.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5">
                  <a:lumMod val="75000"/>
                </a:schemeClr>
              </a:solidFill>
              <a:effectLst/>
              <a:uLnTx/>
              <a:uFillTx/>
              <a:latin typeface="Arial"/>
              <a:ea typeface="+mn-ea"/>
              <a:cs typeface="+mn-cs"/>
            </a:endParaRPr>
          </a:p>
        </p:txBody>
      </p:sp>
    </p:spTree>
    <p:extLst>
      <p:ext uri="{BB962C8B-B14F-4D97-AF65-F5344CB8AC3E}">
        <p14:creationId xmlns:p14="http://schemas.microsoft.com/office/powerpoint/2010/main" val="31246457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Matters For Consideration             Identify the Following:</a:t>
            </a:r>
          </a:p>
        </p:txBody>
      </p:sp>
      <p:sp>
        <p:nvSpPr>
          <p:cNvPr id="15" name="Right Arrow 14"/>
          <p:cNvSpPr/>
          <p:nvPr/>
        </p:nvSpPr>
        <p:spPr>
          <a:xfrm>
            <a:off x="4872038" y="257199"/>
            <a:ext cx="978408" cy="484632"/>
          </a:xfrm>
          <a:prstGeom prs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Freeform: Shape 2">
            <a:extLst>
              <a:ext uri="{FF2B5EF4-FFF2-40B4-BE49-F238E27FC236}">
                <a16:creationId xmlns:a16="http://schemas.microsoft.com/office/drawing/2014/main" id="{39246BCB-AD8A-89DE-C565-409A7193108F}"/>
              </a:ext>
            </a:extLst>
          </p:cNvPr>
          <p:cNvSpPr/>
          <p:nvPr/>
        </p:nvSpPr>
        <p:spPr>
          <a:xfrm>
            <a:off x="1457324" y="1471880"/>
            <a:ext cx="9844087" cy="1957120"/>
          </a:xfrm>
          <a:custGeom>
            <a:avLst/>
            <a:gdLst>
              <a:gd name="connsiteX0" fmla="*/ 0 w 9844087"/>
              <a:gd name="connsiteY0" fmla="*/ 249246 h 1495444"/>
              <a:gd name="connsiteX1" fmla="*/ 249246 w 9844087"/>
              <a:gd name="connsiteY1" fmla="*/ 0 h 1495444"/>
              <a:gd name="connsiteX2" fmla="*/ 9594841 w 9844087"/>
              <a:gd name="connsiteY2" fmla="*/ 0 h 1495444"/>
              <a:gd name="connsiteX3" fmla="*/ 9844087 w 9844087"/>
              <a:gd name="connsiteY3" fmla="*/ 249246 h 1495444"/>
              <a:gd name="connsiteX4" fmla="*/ 9844087 w 9844087"/>
              <a:gd name="connsiteY4" fmla="*/ 1246198 h 1495444"/>
              <a:gd name="connsiteX5" fmla="*/ 9594841 w 9844087"/>
              <a:gd name="connsiteY5" fmla="*/ 1495444 h 1495444"/>
              <a:gd name="connsiteX6" fmla="*/ 249246 w 9844087"/>
              <a:gd name="connsiteY6" fmla="*/ 1495444 h 1495444"/>
              <a:gd name="connsiteX7" fmla="*/ 0 w 9844087"/>
              <a:gd name="connsiteY7" fmla="*/ 1246198 h 1495444"/>
              <a:gd name="connsiteX8" fmla="*/ 0 w 9844087"/>
              <a:gd name="connsiteY8" fmla="*/ 249246 h 149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495444">
                <a:moveTo>
                  <a:pt x="0" y="249246"/>
                </a:moveTo>
                <a:cubicBezTo>
                  <a:pt x="0" y="111591"/>
                  <a:pt x="111591" y="0"/>
                  <a:pt x="249246" y="0"/>
                </a:cubicBezTo>
                <a:lnTo>
                  <a:pt x="9594841" y="0"/>
                </a:lnTo>
                <a:cubicBezTo>
                  <a:pt x="9732496" y="0"/>
                  <a:pt x="9844087" y="111591"/>
                  <a:pt x="9844087" y="249246"/>
                </a:cubicBezTo>
                <a:lnTo>
                  <a:pt x="9844087" y="1246198"/>
                </a:lnTo>
                <a:cubicBezTo>
                  <a:pt x="9844087" y="1383853"/>
                  <a:pt x="9732496" y="1495444"/>
                  <a:pt x="9594841" y="1495444"/>
                </a:cubicBezTo>
                <a:lnTo>
                  <a:pt x="249246" y="1495444"/>
                </a:lnTo>
                <a:cubicBezTo>
                  <a:pt x="111591" y="1495444"/>
                  <a:pt x="0" y="1383853"/>
                  <a:pt x="0" y="1246198"/>
                </a:cubicBezTo>
                <a:lnTo>
                  <a:pt x="0" y="249246"/>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9202" tIns="149202" rIns="149202" bIns="149202"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a:ea typeface="+mn-ea"/>
                <a:cs typeface="+mn-cs"/>
              </a:rPr>
              <a:t>Barriers to Care:  </a:t>
            </a:r>
            <a:r>
              <a:rPr kumimoji="0" lang="en-US" sz="2000" b="0" i="0" u="none" strike="noStrike" kern="1200" cap="none" spc="0" normalizeH="0" baseline="0" noProof="0">
                <a:ln>
                  <a:noFill/>
                </a:ln>
                <a:solidFill>
                  <a:srgbClr val="255CB8">
                    <a:lumMod val="75000"/>
                  </a:srgbClr>
                </a:solidFill>
                <a:effectLst/>
                <a:uLnTx/>
                <a:uFillTx/>
                <a:latin typeface="Arial"/>
                <a:ea typeface="+mn-ea"/>
                <a:cs typeface="+mn-cs"/>
              </a:rPr>
              <a:t>Financial, location (services not available in all areas), insurance barriers (cannot attend resi rehab with medicare). Depression and anxiety. Weakness. </a:t>
            </a:r>
            <a:endPar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
        <p:nvSpPr>
          <p:cNvPr id="5" name="Freeform: Shape 4">
            <a:extLst>
              <a:ext uri="{FF2B5EF4-FFF2-40B4-BE49-F238E27FC236}">
                <a16:creationId xmlns:a16="http://schemas.microsoft.com/office/drawing/2014/main" id="{25BC8392-4E5B-E488-BD76-E8783ABC02EF}"/>
              </a:ext>
            </a:extLst>
          </p:cNvPr>
          <p:cNvSpPr/>
          <p:nvPr/>
        </p:nvSpPr>
        <p:spPr>
          <a:xfrm>
            <a:off x="1457323" y="3771900"/>
            <a:ext cx="9844087" cy="2027534"/>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Gaps in Care: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HHA, missed some colonoscopies, wound up transferred for inpatient stay at RIH for such while at Butler. PT at home would be beneficial, no accepting agency.</a:t>
            </a:r>
          </a:p>
        </p:txBody>
      </p:sp>
      <p:sp>
        <p:nvSpPr>
          <p:cNvPr id="8" name="TextBox 7">
            <a:extLst>
              <a:ext uri="{FF2B5EF4-FFF2-40B4-BE49-F238E27FC236}">
                <a16:creationId xmlns:a16="http://schemas.microsoft.com/office/drawing/2014/main" id="{479AF0BE-C68A-7523-775D-C42593BE66A6}"/>
              </a:ext>
            </a:extLst>
          </p:cNvPr>
          <p:cNvSpPr txBox="1"/>
          <p:nvPr/>
        </p:nvSpPr>
        <p:spPr>
          <a:xfrm>
            <a:off x="1612106" y="944314"/>
            <a:ext cx="6100762" cy="369332"/>
          </a:xfrm>
          <a:prstGeom prst="rect">
            <a:avLst/>
          </a:prstGeom>
          <a:noFill/>
        </p:spPr>
        <p:txBody>
          <a:bodyPr wrap="square">
            <a:spAutoFit/>
          </a:bodyPr>
          <a:lstStyle/>
          <a:p>
            <a:pPr lvl="0"/>
            <a:r>
              <a:rPr lang="en-US" sz="1800" b="1" dirty="0"/>
              <a:t>What matters to the patient/family</a:t>
            </a:r>
            <a:r>
              <a:rPr lang="en-US" sz="1800" b="0" dirty="0"/>
              <a:t>? Comfort, safety. </a:t>
            </a:r>
            <a:endParaRPr lang="en-US" dirty="0"/>
          </a:p>
        </p:txBody>
      </p:sp>
    </p:spTree>
    <p:extLst>
      <p:ext uri="{BB962C8B-B14F-4D97-AF65-F5344CB8AC3E}">
        <p14:creationId xmlns:p14="http://schemas.microsoft.com/office/powerpoint/2010/main" val="31515844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Intervention Plan</a:t>
            </a:r>
          </a:p>
        </p:txBody>
      </p:sp>
      <p:sp>
        <p:nvSpPr>
          <p:cNvPr id="5" name="Rectangle 4"/>
          <p:cNvSpPr/>
          <p:nvPr/>
        </p:nvSpPr>
        <p:spPr>
          <a:xfrm>
            <a:off x="1138238" y="814037"/>
            <a:ext cx="9124950" cy="927677"/>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255CB8">
                    <a:lumMod val="60000"/>
                    <a:lumOff val="40000"/>
                  </a:srgbClr>
                </a:solidFill>
                <a:effectLst/>
                <a:uLnTx/>
                <a:uFillTx/>
                <a:latin typeface="Arial"/>
                <a:ea typeface="+mn-ea"/>
                <a:cs typeface="+mn-cs"/>
              </a:rPr>
              <a:t>What interventions do/did you use and for what specific need:</a:t>
            </a:r>
          </a:p>
        </p:txBody>
      </p:sp>
      <p:sp>
        <p:nvSpPr>
          <p:cNvPr id="7" name="Freeform: Shape 6">
            <a:extLst>
              <a:ext uri="{FF2B5EF4-FFF2-40B4-BE49-F238E27FC236}">
                <a16:creationId xmlns:a16="http://schemas.microsoft.com/office/drawing/2014/main" id="{B81BC17F-B499-7BD5-DD27-12B60F8A755C}"/>
              </a:ext>
            </a:extLst>
          </p:cNvPr>
          <p:cNvSpPr/>
          <p:nvPr/>
        </p:nvSpPr>
        <p:spPr>
          <a:xfrm>
            <a:off x="1336135" y="3429000"/>
            <a:ext cx="2507456" cy="253637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Regular follow ups to assess needs, change meds as needed. Assess if any DME would be appropriate for fall prevention</a:t>
            </a:r>
          </a:p>
        </p:txBody>
      </p:sp>
      <p:sp>
        <p:nvSpPr>
          <p:cNvPr id="9" name="Freeform: Shape 8">
            <a:extLst>
              <a:ext uri="{FF2B5EF4-FFF2-40B4-BE49-F238E27FC236}">
                <a16:creationId xmlns:a16="http://schemas.microsoft.com/office/drawing/2014/main" id="{7B2A1883-7F67-B96B-F0A4-9565F1B14317}"/>
              </a:ext>
            </a:extLst>
          </p:cNvPr>
          <p:cNvSpPr/>
          <p:nvPr/>
        </p:nvSpPr>
        <p:spPr>
          <a:xfrm>
            <a:off x="4389992" y="3429000"/>
            <a:ext cx="2507456" cy="253637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Medication delivery, ensure patient knows why she is taking these meds. </a:t>
            </a:r>
          </a:p>
        </p:txBody>
      </p:sp>
      <p:sp>
        <p:nvSpPr>
          <p:cNvPr id="11" name="Freeform: Shape 10">
            <a:extLst>
              <a:ext uri="{FF2B5EF4-FFF2-40B4-BE49-F238E27FC236}">
                <a16:creationId xmlns:a16="http://schemas.microsoft.com/office/drawing/2014/main" id="{DFE4B48B-314B-36CF-2EDF-86D6BD5EEC23}"/>
              </a:ext>
            </a:extLst>
          </p:cNvPr>
          <p:cNvSpPr/>
          <p:nvPr/>
        </p:nvSpPr>
        <p:spPr>
          <a:xfrm>
            <a:off x="7443849" y="3429000"/>
            <a:ext cx="2507456" cy="256849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Provide patient with calendar of support group/events. Provide patient with sobriety coach. Educate patient on MAT, </a:t>
            </a:r>
          </a:p>
        </p:txBody>
      </p:sp>
      <p:sp>
        <p:nvSpPr>
          <p:cNvPr id="2" name="Freeform: Shape 1">
            <a:extLst>
              <a:ext uri="{FF2B5EF4-FFF2-40B4-BE49-F238E27FC236}">
                <a16:creationId xmlns:a16="http://schemas.microsoft.com/office/drawing/2014/main" id="{9AB30913-B76A-0D7B-F42F-284F2280CA6C}"/>
              </a:ext>
            </a:extLst>
          </p:cNvPr>
          <p:cNvSpPr/>
          <p:nvPr/>
        </p:nvSpPr>
        <p:spPr>
          <a:xfrm>
            <a:off x="7443849" y="1921210"/>
            <a:ext cx="2507456" cy="114584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chemeClr val="accent5">
                <a:lumMod val="75000"/>
                <a:alpha val="9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lvl="0" algn="ctr" rtl="0"/>
            <a:r>
              <a:rPr lang="en-US" dirty="0">
                <a:solidFill>
                  <a:schemeClr val="tx1"/>
                </a:solidFill>
              </a:rPr>
              <a:t>Behavioral health support/ alcoholism</a:t>
            </a:r>
          </a:p>
        </p:txBody>
      </p:sp>
      <p:sp>
        <p:nvSpPr>
          <p:cNvPr id="3" name="Freeform: Shape 2">
            <a:extLst>
              <a:ext uri="{FF2B5EF4-FFF2-40B4-BE49-F238E27FC236}">
                <a16:creationId xmlns:a16="http://schemas.microsoft.com/office/drawing/2014/main" id="{7FCDA131-7452-CC97-FF8D-67ED9C71CD94}"/>
              </a:ext>
            </a:extLst>
          </p:cNvPr>
          <p:cNvSpPr/>
          <p:nvPr/>
        </p:nvSpPr>
        <p:spPr>
          <a:xfrm>
            <a:off x="4389992" y="1921210"/>
            <a:ext cx="2507456" cy="114584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chemeClr val="accent5">
                <a:lumMod val="75000"/>
                <a:alpha val="9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lvl="0" algn="ctr" rtl="0"/>
            <a:r>
              <a:rPr lang="en-US" sz="1400" dirty="0">
                <a:solidFill>
                  <a:schemeClr val="tx1"/>
                </a:solidFill>
              </a:rPr>
              <a:t>Collaborate with mental health center RN/ensure meds are taken appropriately/medication access</a:t>
            </a:r>
          </a:p>
        </p:txBody>
      </p:sp>
      <p:sp>
        <p:nvSpPr>
          <p:cNvPr id="6" name="Freeform: Shape 5">
            <a:extLst>
              <a:ext uri="{FF2B5EF4-FFF2-40B4-BE49-F238E27FC236}">
                <a16:creationId xmlns:a16="http://schemas.microsoft.com/office/drawing/2014/main" id="{0E583577-B702-0962-F171-DD1D0F74D9F7}"/>
              </a:ext>
            </a:extLst>
          </p:cNvPr>
          <p:cNvSpPr/>
          <p:nvPr/>
        </p:nvSpPr>
        <p:spPr>
          <a:xfrm>
            <a:off x="1336135" y="1921209"/>
            <a:ext cx="2507456" cy="1145841"/>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chemeClr val="accent5">
                <a:lumMod val="75000"/>
                <a:alpha val="9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lvl="0" algn="ctr" rtl="0"/>
            <a:r>
              <a:rPr lang="en-US" dirty="0">
                <a:solidFill>
                  <a:schemeClr val="tx1"/>
                </a:solidFill>
              </a:rPr>
              <a:t>Frequent ED visits/scheduled PCP follow ups regularly</a:t>
            </a:r>
          </a:p>
        </p:txBody>
      </p:sp>
    </p:spTree>
    <p:extLst>
      <p:ext uri="{BB962C8B-B14F-4D97-AF65-F5344CB8AC3E}">
        <p14:creationId xmlns:p14="http://schemas.microsoft.com/office/powerpoint/2010/main" val="31258079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Conclusion:</a:t>
            </a:r>
          </a:p>
        </p:txBody>
      </p:sp>
      <p:sp>
        <p:nvSpPr>
          <p:cNvPr id="4" name="Rounded Rectangle 3"/>
          <p:cNvSpPr/>
          <p:nvPr/>
        </p:nvSpPr>
        <p:spPr>
          <a:xfrm>
            <a:off x="298101" y="621838"/>
            <a:ext cx="11595797" cy="5316737"/>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Challenges include patient not following up with GI as scheduled at times. Not taking lactulose due to side effects. Not having HHA aids available in Newport area. The one VNA that services area refuses her service due to frequent intoxication. She was able to gain strength and abstain from alcohol during 1 week SNF stay, insurance would only pay for 1 week. Easy access to alcohol (delivery). Family tired of ongoing alcohol use, somewhat removed now. </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CM can work with community mental health program for support, can reach out to substance abuse programs for support, can provide education regarding medications, fall risk avoidance. Can make sure any ordered DME are in home. CM can arrange rides to GI services. </a:t>
            </a:r>
          </a:p>
        </p:txBody>
      </p:sp>
    </p:spTree>
    <p:extLst>
      <p:ext uri="{BB962C8B-B14F-4D97-AF65-F5344CB8AC3E}">
        <p14:creationId xmlns:p14="http://schemas.microsoft.com/office/powerpoint/2010/main" val="15937805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 Blue waves.pdf"/>
          <p:cNvPicPr>
            <a:picLocks noChangeAspect="1"/>
          </p:cNvPicPr>
          <p:nvPr/>
        </p:nvPicPr>
        <p:blipFill rotWithShape="1">
          <a:blip r:embed="rId3">
            <a:extLst>
              <a:ext uri="{28A0092B-C50C-407E-A947-70E740481C1C}">
                <a14:useLocalDpi xmlns:a14="http://schemas.microsoft.com/office/drawing/2010/main" val="0"/>
              </a:ext>
            </a:extLst>
          </a:blip>
          <a:srcRect l="1545" t="24143" r="894" b="1848"/>
          <a:stretch/>
        </p:blipFill>
        <p:spPr>
          <a:xfrm>
            <a:off x="1" y="6444"/>
            <a:ext cx="12191999" cy="5246894"/>
          </a:xfrm>
          <a:prstGeom prst="rect">
            <a:avLst/>
          </a:prstGeom>
        </p:spPr>
      </p:pic>
      <p:sp>
        <p:nvSpPr>
          <p:cNvPr id="2" name="Text Placeholder 1"/>
          <p:cNvSpPr>
            <a:spLocks noGrp="1"/>
          </p:cNvSpPr>
          <p:nvPr>
            <p:ph type="body" sz="quarter" idx="10"/>
          </p:nvPr>
        </p:nvSpPr>
        <p:spPr>
          <a:xfrm>
            <a:off x="1462744" y="2157202"/>
            <a:ext cx="9748181" cy="2069698"/>
          </a:xfrm>
        </p:spPr>
        <p:txBody>
          <a:bodyPr>
            <a:noAutofit/>
          </a:bodyPr>
          <a:lstStyle/>
          <a:p>
            <a:pPr algn="ctr">
              <a:spcBef>
                <a:spcPts val="0"/>
              </a:spcBef>
            </a:pPr>
            <a:r>
              <a:rPr lang="en-US" sz="4400" dirty="0">
                <a:solidFill>
                  <a:srgbClr val="0070C0"/>
                </a:solidFill>
              </a:rPr>
              <a:t>xG Learn Care Management Education: Care Manager</a:t>
            </a:r>
          </a:p>
          <a:p>
            <a:pPr algn="ctr">
              <a:spcBef>
                <a:spcPts val="0"/>
              </a:spcBef>
            </a:pPr>
            <a:r>
              <a:rPr lang="en-US" sz="4400" dirty="0">
                <a:solidFill>
                  <a:srgbClr val="0070C0"/>
                </a:solidFill>
              </a:rPr>
              <a:t>Capstone Presentation</a:t>
            </a:r>
            <a:endParaRPr lang="en-US" sz="4400" dirty="0">
              <a:ln w="0"/>
              <a:solidFill>
                <a:srgbClr val="0070C0"/>
              </a:solidFill>
              <a:effectLst>
                <a:outerShdw blurRad="38100" dist="19050" dir="2700000" algn="tl" rotWithShape="0">
                  <a:schemeClr val="dk1">
                    <a:alpha val="40000"/>
                  </a:schemeClr>
                </a:outerShdw>
              </a:effectLst>
            </a:endParaRPr>
          </a:p>
        </p:txBody>
      </p:sp>
      <p:sp>
        <p:nvSpPr>
          <p:cNvPr id="8" name="Text Placeholder 1"/>
          <p:cNvSpPr txBox="1">
            <a:spLocks/>
          </p:cNvSpPr>
          <p:nvPr/>
        </p:nvSpPr>
        <p:spPr>
          <a:xfrm>
            <a:off x="2976954" y="3024720"/>
            <a:ext cx="7549926" cy="1063624"/>
          </a:xfrm>
          <a:prstGeom prst="rect">
            <a:avLst/>
          </a:prstGeom>
        </p:spPr>
        <p:txBody>
          <a:bodyPr>
            <a:noAutofit/>
          </a:bodyPr>
          <a:lstStyle>
            <a:lvl1pPr marL="0" indent="0" algn="r" defTabSz="457200" rtl="0" eaLnBrk="1" latinLnBrk="0" hangingPunct="1">
              <a:spcBef>
                <a:spcPct val="20000"/>
              </a:spcBef>
              <a:buFont typeface="Arial"/>
              <a:buNone/>
              <a:defRPr sz="3600" b="0" i="0" kern="1200">
                <a:solidFill>
                  <a:schemeClr val="bg1"/>
                </a:solidFill>
                <a:latin typeface="+mj-lt"/>
                <a:ea typeface="+mn-ea"/>
                <a:cs typeface="Raleway Light"/>
              </a:defRPr>
            </a:lvl1pPr>
            <a:lvl2pPr marL="457200" indent="0" algn="l" defTabSz="457200" rtl="0" eaLnBrk="1" latinLnBrk="0" hangingPunct="1">
              <a:spcBef>
                <a:spcPct val="20000"/>
              </a:spcBef>
              <a:buFont typeface="Arial"/>
              <a:buNone/>
              <a:defRPr sz="2000" kern="1200">
                <a:solidFill>
                  <a:schemeClr val="tx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2"/>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white"/>
              </a:solidFill>
              <a:effectLst/>
              <a:uLnTx/>
              <a:uFillTx/>
              <a:latin typeface="Arial"/>
              <a:ea typeface="+mn-ea"/>
            </a:endParaRPr>
          </a:p>
        </p:txBody>
      </p:sp>
      <p:sp>
        <p:nvSpPr>
          <p:cNvPr id="4" name="TextBox 3"/>
          <p:cNvSpPr txBox="1"/>
          <p:nvPr/>
        </p:nvSpPr>
        <p:spPr>
          <a:xfrm>
            <a:off x="405202" y="4386532"/>
            <a:ext cx="6833798" cy="1508105"/>
          </a:xfrm>
          <a:prstGeom prst="rect">
            <a:avLst/>
          </a:prstGeom>
          <a:noFill/>
        </p:spPr>
        <p:txBody>
          <a:bodyPr wrap="square" rtlCol="0">
            <a:spAutoFit/>
          </a:bodyPr>
          <a:lstStyle/>
          <a:p>
            <a:pPr marL="457241" marR="0" lvl="1" indent="0" algn="just" defTabSz="60963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Presented By:</a:t>
            </a:r>
          </a:p>
          <a:p>
            <a:pPr marL="457241" marR="0" lvl="1" indent="0" algn="just" defTabSz="609630" rtl="0" eaLnBrk="1" fontAlgn="auto" latinLnBrk="0" hangingPunct="1">
              <a:lnSpc>
                <a:spcPct val="100000"/>
              </a:lnSpc>
              <a:spcBef>
                <a:spcPts val="0"/>
              </a:spcBef>
              <a:spcAft>
                <a:spcPts val="0"/>
              </a:spcAft>
              <a:buClrTx/>
              <a:buSzTx/>
              <a:buFontTx/>
              <a:buNone/>
              <a:tabLst/>
              <a:defRPr/>
            </a:pPr>
            <a:r>
              <a:rPr lang="en-US" sz="2000" b="1" i="1" kern="1200" dirty="0">
                <a:solidFill>
                  <a:srgbClr val="000000"/>
                </a:solidFill>
                <a:latin typeface="Canva Sans Bold Italics"/>
                <a:ea typeface="+mn-ea"/>
                <a:cs typeface="+mn-cs"/>
              </a:rPr>
              <a:t>Korie Medeiros, NCM,  Medical Associates of Rhode Island</a:t>
            </a:r>
          </a:p>
          <a:p>
            <a:pPr marL="457241" marR="0" lvl="1" indent="0" algn="just" defTabSz="609630" rtl="0" eaLnBrk="1" fontAlgn="auto" latinLnBrk="0" hangingPunct="1">
              <a:lnSpc>
                <a:spcPct val="100000"/>
              </a:lnSpc>
              <a:spcBef>
                <a:spcPts val="0"/>
              </a:spcBef>
              <a:spcAft>
                <a:spcPts val="0"/>
              </a:spcAft>
              <a:buClrTx/>
              <a:buSzTx/>
              <a:buFontTx/>
              <a:buNone/>
              <a:tabLst/>
              <a:defRPr/>
            </a:pPr>
            <a:endParaRPr lang="en-US" sz="2000" b="1" i="1" dirty="0">
              <a:solidFill>
                <a:srgbClr val="000000"/>
              </a:solidFill>
              <a:latin typeface="Canva Sans Bold Italics"/>
            </a:endParaRPr>
          </a:p>
          <a:p>
            <a:pPr marL="0" marR="0" lvl="0" indent="0" algn="just" defTabSz="609630" rtl="0" eaLnBrk="1" fontAlgn="auto" latinLnBrk="0" hangingPunct="1">
              <a:lnSpc>
                <a:spcPct val="100000"/>
              </a:lnSpc>
              <a:spcBef>
                <a:spcPts val="0"/>
              </a:spcBef>
              <a:spcAft>
                <a:spcPts val="0"/>
              </a:spcAft>
              <a:buClrTx/>
              <a:buSzTx/>
              <a:buFontTx/>
              <a:buNone/>
              <a:tabLst/>
              <a:defRPr/>
            </a:pPr>
            <a:r>
              <a:rPr lang="en-US" sz="1600" b="1" i="1" kern="1200" dirty="0">
                <a:solidFill>
                  <a:schemeClr val="accent1">
                    <a:lumMod val="75000"/>
                  </a:schemeClr>
                </a:solidFill>
                <a:latin typeface="Canva Sans Bold Italics"/>
                <a:ea typeface="+mn-ea"/>
                <a:cs typeface="+mn-cs"/>
              </a:rPr>
              <a:t>Kateri Buerman, RN, BSN, Co-Founder, Four Hearts Foundation &amp; Adjunct Professor, Rhode Island college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882" y="673264"/>
            <a:ext cx="2808233" cy="842470"/>
          </a:xfrm>
          <a:prstGeom prst="rect">
            <a:avLst/>
          </a:prstGeom>
        </p:spPr>
      </p:pic>
    </p:spTree>
    <p:extLst>
      <p:ext uri="{BB962C8B-B14F-4D97-AF65-F5344CB8AC3E}">
        <p14:creationId xmlns:p14="http://schemas.microsoft.com/office/powerpoint/2010/main" val="13822483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a:ea typeface="+mj-ea"/>
              </a:rPr>
              <a:t>Patient Presentation</a:t>
            </a:r>
          </a:p>
        </p:txBody>
      </p:sp>
      <p:graphicFrame>
        <p:nvGraphicFramePr>
          <p:cNvPr id="9" name="Content Placeholder 2"/>
          <p:cNvGraphicFramePr>
            <a:graphicFrameLocks/>
          </p:cNvGraphicFramePr>
          <p:nvPr>
            <p:extLst>
              <p:ext uri="{D42A27DB-BD31-4B8C-83A1-F6EECF244321}">
                <p14:modId xmlns:p14="http://schemas.microsoft.com/office/powerpoint/2010/main" val="88862003"/>
              </p:ext>
            </p:extLst>
          </p:nvPr>
        </p:nvGraphicFramePr>
        <p:xfrm>
          <a:off x="1545430" y="931078"/>
          <a:ext cx="9101139" cy="499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5697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9782" y="299173"/>
            <a:ext cx="7976280"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Capstone Study Presentation Outline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258" y="1129304"/>
            <a:ext cx="635793" cy="611387"/>
          </a:xfrm>
          <a:prstGeom prst="rect">
            <a:avLst/>
          </a:prstGeom>
          <a:ln w="57150" cmpd="sng">
            <a:solidFill>
              <a:schemeClr val="bg1"/>
            </a:solidFill>
          </a:ln>
          <a:effectLst/>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351" y="2117623"/>
            <a:ext cx="635793" cy="611387"/>
          </a:xfrm>
          <a:prstGeom prst="rect">
            <a:avLst/>
          </a:prstGeom>
          <a:ln w="57150" cmpd="sng">
            <a:solidFill>
              <a:schemeClr val="bg1"/>
            </a:solidFill>
          </a:ln>
          <a:effectLst/>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158" y="3140600"/>
            <a:ext cx="635793" cy="611387"/>
          </a:xfrm>
          <a:prstGeom prst="rect">
            <a:avLst/>
          </a:prstGeom>
          <a:ln w="57150" cmpd="sng">
            <a:solidFill>
              <a:schemeClr val="bg1"/>
            </a:solidFill>
          </a:ln>
          <a:effectLst/>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547" y="4093066"/>
            <a:ext cx="635793" cy="611387"/>
          </a:xfrm>
          <a:prstGeom prst="rect">
            <a:avLst/>
          </a:prstGeom>
          <a:ln w="57150" cmpd="sng">
            <a:solidFill>
              <a:schemeClr val="bg1"/>
            </a:solidFill>
          </a:ln>
          <a:effectLst/>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057" y="5023006"/>
            <a:ext cx="605994" cy="582732"/>
          </a:xfrm>
          <a:prstGeom prst="rect">
            <a:avLst/>
          </a:prstGeom>
          <a:ln w="57150" cmpd="sng">
            <a:solidFill>
              <a:schemeClr val="bg1"/>
            </a:solidFill>
          </a:ln>
          <a:effectLst/>
        </p:spPr>
      </p:pic>
      <p:sp>
        <p:nvSpPr>
          <p:cNvPr id="12" name="Rectangle 11"/>
          <p:cNvSpPr/>
          <p:nvPr/>
        </p:nvSpPr>
        <p:spPr>
          <a:xfrm>
            <a:off x="2345215" y="1129304"/>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Brief Patient History</a:t>
            </a:r>
          </a:p>
        </p:txBody>
      </p:sp>
      <p:sp>
        <p:nvSpPr>
          <p:cNvPr id="13" name="Rectangle 12"/>
          <p:cNvSpPr/>
          <p:nvPr/>
        </p:nvSpPr>
        <p:spPr>
          <a:xfrm>
            <a:off x="2352277" y="2214013"/>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70C0"/>
                </a:solidFill>
                <a:effectLst/>
                <a:uLnTx/>
                <a:uFillTx/>
                <a:latin typeface="Arial"/>
                <a:ea typeface="+mn-ea"/>
                <a:cs typeface="+mn-cs"/>
              </a:rPr>
              <a:t>Pertinent </a:t>
            </a:r>
            <a:r>
              <a:rPr kumimoji="0" lang="en-US" sz="2000" b="0" i="0" u="none" strike="noStrike" kern="1200" cap="none" spc="0" normalizeH="0" baseline="0" noProof="0" dirty="0">
                <a:ln>
                  <a:noFill/>
                </a:ln>
                <a:solidFill>
                  <a:srgbClr val="0070C0"/>
                </a:solidFill>
                <a:effectLst/>
                <a:uLnTx/>
                <a:uFillTx/>
                <a:latin typeface="Arial"/>
                <a:ea typeface="+mn-ea"/>
                <a:cs typeface="+mn-cs"/>
              </a:rPr>
              <a:t>Medical History</a:t>
            </a:r>
          </a:p>
        </p:txBody>
      </p:sp>
      <p:sp>
        <p:nvSpPr>
          <p:cNvPr id="14" name="Rectangle 13"/>
          <p:cNvSpPr/>
          <p:nvPr/>
        </p:nvSpPr>
        <p:spPr>
          <a:xfrm>
            <a:off x="2373625" y="3156870"/>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Identified Gaps in Care</a:t>
            </a:r>
          </a:p>
        </p:txBody>
      </p:sp>
      <p:sp>
        <p:nvSpPr>
          <p:cNvPr id="15" name="Rectangle 14"/>
          <p:cNvSpPr/>
          <p:nvPr/>
        </p:nvSpPr>
        <p:spPr>
          <a:xfrm>
            <a:off x="2373626" y="4069955"/>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Identified Escalation Points-Needs Assessment</a:t>
            </a:r>
          </a:p>
        </p:txBody>
      </p:sp>
      <p:sp>
        <p:nvSpPr>
          <p:cNvPr id="16" name="Rectangle 15"/>
          <p:cNvSpPr/>
          <p:nvPr/>
        </p:nvSpPr>
        <p:spPr>
          <a:xfrm>
            <a:off x="2373626" y="5034872"/>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Resources Put in Place</a:t>
            </a:r>
          </a:p>
        </p:txBody>
      </p:sp>
      <p:sp>
        <p:nvSpPr>
          <p:cNvPr id="18" name="TextBox 17"/>
          <p:cNvSpPr txBox="1"/>
          <p:nvPr/>
        </p:nvSpPr>
        <p:spPr>
          <a:xfrm>
            <a:off x="1604719" y="1104210"/>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1</a:t>
            </a:r>
          </a:p>
        </p:txBody>
      </p:sp>
      <p:sp>
        <p:nvSpPr>
          <p:cNvPr id="19" name="TextBox 18"/>
          <p:cNvSpPr txBox="1"/>
          <p:nvPr/>
        </p:nvSpPr>
        <p:spPr>
          <a:xfrm>
            <a:off x="1604204" y="2091545"/>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2</a:t>
            </a:r>
          </a:p>
        </p:txBody>
      </p:sp>
      <p:sp>
        <p:nvSpPr>
          <p:cNvPr id="20" name="TextBox 19"/>
          <p:cNvSpPr txBox="1"/>
          <p:nvPr/>
        </p:nvSpPr>
        <p:spPr>
          <a:xfrm>
            <a:off x="1619372" y="3135926"/>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3</a:t>
            </a:r>
          </a:p>
        </p:txBody>
      </p:sp>
      <p:sp>
        <p:nvSpPr>
          <p:cNvPr id="21" name="TextBox 20"/>
          <p:cNvSpPr txBox="1"/>
          <p:nvPr/>
        </p:nvSpPr>
        <p:spPr>
          <a:xfrm>
            <a:off x="1589995" y="4082140"/>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4</a:t>
            </a:r>
          </a:p>
        </p:txBody>
      </p:sp>
      <p:sp>
        <p:nvSpPr>
          <p:cNvPr id="22" name="TextBox 21"/>
          <p:cNvSpPr txBox="1"/>
          <p:nvPr/>
        </p:nvSpPr>
        <p:spPr>
          <a:xfrm>
            <a:off x="1613607" y="5010883"/>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5</a:t>
            </a:r>
          </a:p>
        </p:txBody>
      </p:sp>
    </p:spTree>
    <p:extLst>
      <p:ext uri="{BB962C8B-B14F-4D97-AF65-F5344CB8AC3E}">
        <p14:creationId xmlns:p14="http://schemas.microsoft.com/office/powerpoint/2010/main" val="10036400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j-ea"/>
              </a:rPr>
              <a:t>Patient Presentation</a:t>
            </a:r>
          </a:p>
        </p:txBody>
      </p:sp>
      <p:sp>
        <p:nvSpPr>
          <p:cNvPr id="4" name="Freeform: Shape 3">
            <a:extLst>
              <a:ext uri="{FF2B5EF4-FFF2-40B4-BE49-F238E27FC236}">
                <a16:creationId xmlns:a16="http://schemas.microsoft.com/office/drawing/2014/main" id="{2FDF6707-66C6-9653-D999-984F994D8373}"/>
              </a:ext>
            </a:extLst>
          </p:cNvPr>
          <p:cNvSpPr/>
          <p:nvPr/>
        </p:nvSpPr>
        <p:spPr>
          <a:xfrm>
            <a:off x="1545430" y="664378"/>
            <a:ext cx="9101139" cy="657559"/>
          </a:xfrm>
          <a:custGeom>
            <a:avLst/>
            <a:gdLst>
              <a:gd name="connsiteX0" fmla="*/ 0 w 9101139"/>
              <a:gd name="connsiteY0" fmla="*/ 141551 h 849291"/>
              <a:gd name="connsiteX1" fmla="*/ 141551 w 9101139"/>
              <a:gd name="connsiteY1" fmla="*/ 0 h 849291"/>
              <a:gd name="connsiteX2" fmla="*/ 8959588 w 9101139"/>
              <a:gd name="connsiteY2" fmla="*/ 0 h 849291"/>
              <a:gd name="connsiteX3" fmla="*/ 9101139 w 9101139"/>
              <a:gd name="connsiteY3" fmla="*/ 141551 h 849291"/>
              <a:gd name="connsiteX4" fmla="*/ 9101139 w 9101139"/>
              <a:gd name="connsiteY4" fmla="*/ 707740 h 849291"/>
              <a:gd name="connsiteX5" fmla="*/ 8959588 w 9101139"/>
              <a:gd name="connsiteY5" fmla="*/ 849291 h 849291"/>
              <a:gd name="connsiteX6" fmla="*/ 141551 w 9101139"/>
              <a:gd name="connsiteY6" fmla="*/ 849291 h 849291"/>
              <a:gd name="connsiteX7" fmla="*/ 0 w 9101139"/>
              <a:gd name="connsiteY7" fmla="*/ 707740 h 849291"/>
              <a:gd name="connsiteX8" fmla="*/ 0 w 9101139"/>
              <a:gd name="connsiteY8" fmla="*/ 141551 h 8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849291">
                <a:moveTo>
                  <a:pt x="0" y="141551"/>
                </a:moveTo>
                <a:cubicBezTo>
                  <a:pt x="0" y="63375"/>
                  <a:pt x="63375" y="0"/>
                  <a:pt x="141551" y="0"/>
                </a:cubicBezTo>
                <a:lnTo>
                  <a:pt x="8959588" y="0"/>
                </a:lnTo>
                <a:cubicBezTo>
                  <a:pt x="9037764" y="0"/>
                  <a:pt x="9101139" y="63375"/>
                  <a:pt x="9101139" y="141551"/>
                </a:cubicBezTo>
                <a:lnTo>
                  <a:pt x="9101139" y="707740"/>
                </a:lnTo>
                <a:cubicBezTo>
                  <a:pt x="9101139" y="785916"/>
                  <a:pt x="9037764" y="849291"/>
                  <a:pt x="8959588" y="849291"/>
                </a:cubicBezTo>
                <a:lnTo>
                  <a:pt x="141551" y="849291"/>
                </a:lnTo>
                <a:cubicBezTo>
                  <a:pt x="63375" y="849291"/>
                  <a:pt x="0" y="785916"/>
                  <a:pt x="0" y="707740"/>
                </a:cubicBezTo>
                <a:lnTo>
                  <a:pt x="0" y="14155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32899" tIns="132899" rIns="132899" bIns="13289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br>
              <a:rPr kumimoji="0" lang="en-US" sz="2400" b="1" i="0" u="none" strike="noStrike" kern="1200" cap="none" spc="0" normalizeH="0" baseline="0" noProof="0" dirty="0">
                <a:ln>
                  <a:noFill/>
                </a:ln>
                <a:solidFill>
                  <a:srgbClr val="4B4B4B">
                    <a:hueOff val="0"/>
                    <a:satOff val="0"/>
                    <a:lumOff val="0"/>
                    <a:alphaOff val="0"/>
                  </a:srgbClr>
                </a:solidFill>
                <a:effectLst/>
                <a:uLnTx/>
                <a:uFillTx/>
                <a:latin typeface="Arial"/>
                <a:ea typeface="+mn-ea"/>
                <a:cs typeface="+mn-cs"/>
              </a:rPr>
            </a:br>
            <a:r>
              <a:rPr kumimoji="0" lang="en-US" sz="2400" b="1" i="0" u="none" strike="noStrike" kern="1200" cap="none" spc="0" normalizeH="0" baseline="0" noProof="0" dirty="0">
                <a:ln>
                  <a:noFill/>
                </a:ln>
                <a:solidFill>
                  <a:prstClr val="black"/>
                </a:solidFill>
                <a:effectLst/>
                <a:uLnTx/>
                <a:uFillTx/>
                <a:latin typeface="Arial"/>
                <a:ea typeface="+mn-ea"/>
                <a:cs typeface="+mn-cs"/>
              </a:rPr>
              <a:t>Age: </a:t>
            </a:r>
            <a:r>
              <a:rPr lang="en-US" sz="2400" dirty="0">
                <a:solidFill>
                  <a:srgbClr val="255CB8">
                    <a:lumMod val="75000"/>
                  </a:srgbClr>
                </a:solidFill>
                <a:latin typeface="Arial"/>
              </a:rPr>
              <a:t>73</a:t>
            </a:r>
            <a:br>
              <a:rPr kumimoji="0" lang="en-US" sz="2400" b="1" i="0" u="none" strike="noStrike" kern="1200" cap="none" spc="0" normalizeH="0" baseline="0" noProof="0" dirty="0">
                <a:ln>
                  <a:noFill/>
                </a:ln>
                <a:solidFill>
                  <a:prstClr val="black"/>
                </a:solidFill>
                <a:effectLst/>
                <a:uLnTx/>
                <a:uFillTx/>
                <a:latin typeface="Arial"/>
                <a:ea typeface="+mn-ea"/>
                <a:cs typeface="+mn-cs"/>
              </a:rPr>
            </a:b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E2A7BBA7-B9EC-A3DF-4EBA-DE9E520E6668}"/>
              </a:ext>
            </a:extLst>
          </p:cNvPr>
          <p:cNvSpPr/>
          <p:nvPr/>
        </p:nvSpPr>
        <p:spPr>
          <a:xfrm>
            <a:off x="1545430" y="1352934"/>
            <a:ext cx="9101139" cy="657559"/>
          </a:xfrm>
          <a:custGeom>
            <a:avLst/>
            <a:gdLst>
              <a:gd name="connsiteX0" fmla="*/ 0 w 9101139"/>
              <a:gd name="connsiteY0" fmla="*/ 141221 h 847311"/>
              <a:gd name="connsiteX1" fmla="*/ 141221 w 9101139"/>
              <a:gd name="connsiteY1" fmla="*/ 0 h 847311"/>
              <a:gd name="connsiteX2" fmla="*/ 8959918 w 9101139"/>
              <a:gd name="connsiteY2" fmla="*/ 0 h 847311"/>
              <a:gd name="connsiteX3" fmla="*/ 9101139 w 9101139"/>
              <a:gd name="connsiteY3" fmla="*/ 141221 h 847311"/>
              <a:gd name="connsiteX4" fmla="*/ 9101139 w 9101139"/>
              <a:gd name="connsiteY4" fmla="*/ 706090 h 847311"/>
              <a:gd name="connsiteX5" fmla="*/ 8959918 w 9101139"/>
              <a:gd name="connsiteY5" fmla="*/ 847311 h 847311"/>
              <a:gd name="connsiteX6" fmla="*/ 141221 w 9101139"/>
              <a:gd name="connsiteY6" fmla="*/ 847311 h 847311"/>
              <a:gd name="connsiteX7" fmla="*/ 0 w 9101139"/>
              <a:gd name="connsiteY7" fmla="*/ 706090 h 847311"/>
              <a:gd name="connsiteX8" fmla="*/ 0 w 9101139"/>
              <a:gd name="connsiteY8" fmla="*/ 141221 h 8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847311">
                <a:moveTo>
                  <a:pt x="0" y="141221"/>
                </a:moveTo>
                <a:cubicBezTo>
                  <a:pt x="0" y="63227"/>
                  <a:pt x="63227" y="0"/>
                  <a:pt x="141221" y="0"/>
                </a:cubicBezTo>
                <a:lnTo>
                  <a:pt x="8959918" y="0"/>
                </a:lnTo>
                <a:cubicBezTo>
                  <a:pt x="9037912" y="0"/>
                  <a:pt x="9101139" y="63227"/>
                  <a:pt x="9101139" y="141221"/>
                </a:cubicBezTo>
                <a:lnTo>
                  <a:pt x="9101139" y="706090"/>
                </a:lnTo>
                <a:cubicBezTo>
                  <a:pt x="9101139" y="784084"/>
                  <a:pt x="9037912" y="847311"/>
                  <a:pt x="8959918" y="847311"/>
                </a:cubicBezTo>
                <a:lnTo>
                  <a:pt x="141221" y="847311"/>
                </a:lnTo>
                <a:cubicBezTo>
                  <a:pt x="63227" y="847311"/>
                  <a:pt x="0" y="784084"/>
                  <a:pt x="0" y="706090"/>
                </a:cubicBezTo>
                <a:lnTo>
                  <a:pt x="0" y="14122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32802" tIns="132802" rIns="132802" bIns="132802"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Gender: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Male</a:t>
            </a:r>
          </a:p>
        </p:txBody>
      </p:sp>
      <p:sp>
        <p:nvSpPr>
          <p:cNvPr id="7" name="Freeform: Shape 6">
            <a:extLst>
              <a:ext uri="{FF2B5EF4-FFF2-40B4-BE49-F238E27FC236}">
                <a16:creationId xmlns:a16="http://schemas.microsoft.com/office/drawing/2014/main" id="{099732FA-8026-37E0-4FE4-9A3FD86F04F2}"/>
              </a:ext>
            </a:extLst>
          </p:cNvPr>
          <p:cNvSpPr/>
          <p:nvPr/>
        </p:nvSpPr>
        <p:spPr>
          <a:xfrm>
            <a:off x="1545430" y="2010493"/>
            <a:ext cx="9101139" cy="1269694"/>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Support System: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Brother-in-law, Niece. (brother-in-law is legally blind) Niece works a lot</a:t>
            </a:r>
          </a:p>
        </p:txBody>
      </p:sp>
      <p:sp>
        <p:nvSpPr>
          <p:cNvPr id="8" name="Freeform: Shape 7">
            <a:extLst>
              <a:ext uri="{FF2B5EF4-FFF2-40B4-BE49-F238E27FC236}">
                <a16:creationId xmlns:a16="http://schemas.microsoft.com/office/drawing/2014/main" id="{1D152C33-9B96-DF05-3F27-5B1B8F96A2EC}"/>
              </a:ext>
            </a:extLst>
          </p:cNvPr>
          <p:cNvSpPr/>
          <p:nvPr/>
        </p:nvSpPr>
        <p:spPr>
          <a:xfrm>
            <a:off x="1545430" y="3273084"/>
            <a:ext cx="9101139" cy="1131053"/>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Socioeconomic status</a:t>
            </a:r>
            <a:r>
              <a:rPr kumimoji="0" lang="en-US" sz="2000" b="1" i="0" u="none" strike="noStrike" kern="1200" cap="none" spc="0" normalizeH="0" baseline="0" noProof="0" dirty="0">
                <a:ln>
                  <a:noFill/>
                </a:ln>
                <a:solidFill>
                  <a:prstClr val="black"/>
                </a:solidFill>
                <a:effectLst/>
                <a:uLnTx/>
                <a:uFillTx/>
                <a:latin typeface="Arial"/>
                <a:ea typeface="+mn-ea"/>
                <a:cs typeface="+mn-cs"/>
              </a:rPr>
              <a:t>: </a:t>
            </a:r>
            <a:r>
              <a:rPr kumimoji="0" lang="en-US" b="0" i="0" u="none" strike="noStrike" kern="1200" cap="none" spc="0" normalizeH="0" baseline="0" noProof="0" dirty="0">
                <a:ln>
                  <a:noFill/>
                </a:ln>
                <a:solidFill>
                  <a:srgbClr val="255CB8">
                    <a:lumMod val="75000"/>
                  </a:srgbClr>
                </a:solidFill>
                <a:effectLst/>
                <a:uLnTx/>
                <a:uFillTx/>
                <a:latin typeface="Arial"/>
                <a:ea typeface="+mn-ea"/>
                <a:cs typeface="+mn-cs"/>
              </a:rPr>
              <a:t>Retired, cognitively impaired, doesn’t qualify for Medicaid (has Medicare), owns half of apartment building that he lives in with brother-in-law. Has money in a trust for family members, transportation – uses RIDE program BIL is enrolled in , BIL and patient cooks BIL lives right above him in apartment</a:t>
            </a:r>
            <a:endPar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9B8EF6C3-67B3-881B-32B9-30D1398D22BA}"/>
              </a:ext>
            </a:extLst>
          </p:cNvPr>
          <p:cNvSpPr/>
          <p:nvPr/>
        </p:nvSpPr>
        <p:spPr>
          <a:xfrm>
            <a:off x="1545430" y="4404137"/>
            <a:ext cx="9101139" cy="1789485"/>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Lifestyle: </a:t>
            </a:r>
            <a:r>
              <a:rPr kumimoji="0" lang="en-US" sz="2000" b="1" i="0" u="none" strike="noStrike" kern="1200" cap="none" spc="0" normalizeH="0" baseline="0" noProof="0" dirty="0">
                <a:ln>
                  <a:noFill/>
                </a:ln>
                <a:solidFill>
                  <a:srgbClr val="255CB8">
                    <a:lumMod val="75000"/>
                  </a:srgbClr>
                </a:solidFill>
                <a:effectLst/>
                <a:uLnTx/>
                <a:uFillTx/>
                <a:latin typeface="Arial"/>
                <a:ea typeface="+mn-ea"/>
                <a:cs typeface="+mn-cs"/>
              </a:rPr>
              <a:t>Patience: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able to deal with challenging situations, </a:t>
            </a:r>
            <a:r>
              <a:rPr kumimoji="0" lang="en-US" sz="2000" b="1" i="0" u="none" strike="noStrike" kern="1200" cap="none" spc="0" normalizeH="0" baseline="0" noProof="0" dirty="0">
                <a:ln>
                  <a:noFill/>
                </a:ln>
                <a:solidFill>
                  <a:srgbClr val="255CB8">
                    <a:lumMod val="75000"/>
                  </a:srgbClr>
                </a:solidFill>
                <a:effectLst/>
                <a:uLnTx/>
                <a:uFillTx/>
                <a:latin typeface="Arial"/>
                <a:ea typeface="+mn-ea"/>
                <a:cs typeface="+mn-cs"/>
              </a:rPr>
              <a:t>Attentive: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aware of the needs and changes of the patient and the responsiveness to provide appropriate care. </a:t>
            </a:r>
            <a:r>
              <a:rPr kumimoji="0" lang="en-US" sz="2000" b="1" i="0" u="none" strike="noStrike" kern="1200" cap="none" spc="0" normalizeH="0" baseline="0" noProof="0" dirty="0">
                <a:ln>
                  <a:noFill/>
                </a:ln>
                <a:solidFill>
                  <a:srgbClr val="255CB8">
                    <a:lumMod val="75000"/>
                  </a:srgbClr>
                </a:solidFill>
                <a:effectLst/>
                <a:uLnTx/>
                <a:uFillTx/>
                <a:latin typeface="Arial"/>
                <a:ea typeface="+mn-ea"/>
                <a:cs typeface="+mn-cs"/>
              </a:rPr>
              <a:t>Dependent: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reliable to show up on time and perform the tasks required of them/ get patient to appts on time and accompany him to appts.</a:t>
            </a:r>
            <a:endPar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Tree>
    <p:extLst>
      <p:ext uri="{BB962C8B-B14F-4D97-AF65-F5344CB8AC3E}">
        <p14:creationId xmlns:p14="http://schemas.microsoft.com/office/powerpoint/2010/main" val="14436701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Past Medical History</a:t>
            </a:r>
          </a:p>
        </p:txBody>
      </p:sp>
      <p:sp>
        <p:nvSpPr>
          <p:cNvPr id="3" name="Freeform: Shape 2">
            <a:extLst>
              <a:ext uri="{FF2B5EF4-FFF2-40B4-BE49-F238E27FC236}">
                <a16:creationId xmlns:a16="http://schemas.microsoft.com/office/drawing/2014/main" id="{28980399-BC97-9A4E-8C62-C36B246AA150}"/>
              </a:ext>
            </a:extLst>
          </p:cNvPr>
          <p:cNvSpPr/>
          <p:nvPr/>
        </p:nvSpPr>
        <p:spPr>
          <a:xfrm>
            <a:off x="1289643" y="707836"/>
            <a:ext cx="9386887" cy="1282889"/>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132" tIns="188132" rIns="188132" bIns="18813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Chronic Conditions: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T2DM, morbid obesity, hypothyroidism, TIA, HTN, chronic venous stasis dermatitis, Gastritis, leukocytosis, sleep apnea (cognitively impaired)</a:t>
            </a:r>
            <a:endPar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10C2147B-5488-9398-3F3A-0A290B89D8BB}"/>
              </a:ext>
            </a:extLst>
          </p:cNvPr>
          <p:cNvSpPr/>
          <p:nvPr/>
        </p:nvSpPr>
        <p:spPr>
          <a:xfrm>
            <a:off x="1289643" y="1990725"/>
            <a:ext cx="9499800" cy="2790825"/>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2892" tIns="172892" rIns="172892" bIns="172892" numCol="1" spcCol="1270" anchor="ctr" anchorCtr="0">
            <a:noAutofit/>
          </a:bodyPr>
          <a:lstStyle/>
          <a:p>
            <a:pPr marL="0" marR="0" lvl="0" indent="0" algn="l" defTabSz="1066800" rtl="0" eaLnBrk="1" fontAlgn="auto" latinLnBrk="0" hangingPunct="1">
              <a:spcBef>
                <a:spcPct val="0"/>
              </a:spcBef>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Current Medications</a:t>
            </a:r>
            <a:r>
              <a:rPr kumimoji="0" lang="en-US" sz="2000" b="0" i="0" u="none" strike="noStrike" kern="1200" cap="none" spc="0" normalizeH="0" baseline="0" noProof="0" dirty="0">
                <a:ln>
                  <a:noFill/>
                </a:ln>
                <a:solidFill>
                  <a:prstClr val="black"/>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insulin</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glargine</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yfgn</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100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units</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mL</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solution- (long acting)- 18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units</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subcut</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daily</a:t>
            </a:r>
            <a:endParaRPr lang="fr-FR" sz="1600" dirty="0">
              <a:solidFill>
                <a:srgbClr val="255CB8">
                  <a:lumMod val="75000"/>
                </a:srgbClr>
              </a:solidFill>
              <a:latin typeface="Arial"/>
            </a:endParaRPr>
          </a:p>
          <a:p>
            <a:pPr marL="0" marR="0" lvl="0" indent="0" algn="l" defTabSz="1066800" rtl="0" eaLnBrk="1" fontAlgn="auto" latinLnBrk="0" hangingPunct="1">
              <a:spcBef>
                <a:spcPct val="0"/>
              </a:spcBef>
              <a:buClrTx/>
              <a:buSzTx/>
              <a:buFontTx/>
              <a:buNone/>
              <a:tabLst/>
              <a:defRPr/>
            </a:pP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levothyroxine</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25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mcg</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(0.025 mg)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tablet</a:t>
            </a:r>
            <a:endParaRPr lang="fr-FR" sz="1600" dirty="0">
              <a:solidFill>
                <a:srgbClr val="255CB8">
                  <a:lumMod val="75000"/>
                </a:srgbClr>
              </a:solidFill>
              <a:latin typeface="Arial"/>
            </a:endParaRPr>
          </a:p>
          <a:p>
            <a:pPr marL="0" marR="0" lvl="0" indent="0" algn="l" defTabSz="1066800" rtl="0" eaLnBrk="1" fontAlgn="auto" latinLnBrk="0" hangingPunct="1">
              <a:spcBef>
                <a:spcPct val="0"/>
              </a:spcBef>
              <a:buClrTx/>
              <a:buSzTx/>
              <a:buFontTx/>
              <a:buNone/>
              <a:tabLst/>
              <a:defRPr/>
            </a:pP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losartan 50 mg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tablet</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 Losartan 25mg tab to = losartan 75mg total;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atorvastatin</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40 mg</a:t>
            </a:r>
          </a:p>
          <a:p>
            <a:pPr marL="0" marR="0" lvl="0" indent="0" algn="l" defTabSz="1066800" rtl="0" eaLnBrk="1" fontAlgn="auto" latinLnBrk="0" hangingPunct="1">
              <a:spcBef>
                <a:spcPct val="0"/>
              </a:spcBef>
              <a:buClrTx/>
              <a:buSzTx/>
              <a:buFontTx/>
              <a:buNone/>
              <a:tabLst/>
              <a:defRPr/>
            </a:pP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ergocalciferol</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50,000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intl</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unit's</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capsule</a:t>
            </a:r>
          </a:p>
          <a:p>
            <a:pPr defTabSz="1066800">
              <a:spcBef>
                <a:spcPct val="0"/>
              </a:spcBef>
              <a:defRPr/>
            </a:pP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CVS Blood Glucose Test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Strip</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&amp; CVS Blood Glucose Monitor</a:t>
            </a:r>
          </a:p>
          <a:p>
            <a:pPr marL="0" marR="0" lvl="0" indent="0" algn="l" defTabSz="1066800" rtl="0" eaLnBrk="1" fontAlgn="auto" latinLnBrk="0" hangingPunct="1">
              <a:spcBef>
                <a:spcPct val="0"/>
              </a:spcBef>
              <a:buClrTx/>
              <a:buSzTx/>
              <a:buFontTx/>
              <a:buNone/>
              <a:tabLst/>
              <a:defRPr/>
            </a:pP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Lancing</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Device</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for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diabetes</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(250.00) -one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touch</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ultra soft</a:t>
            </a:r>
          </a:p>
          <a:p>
            <a:pPr marL="0" marR="0" lvl="0" indent="0" algn="l" defTabSz="1066800" rtl="0" eaLnBrk="1" fontAlgn="auto" latinLnBrk="0" hangingPunct="1">
              <a:spcBef>
                <a:spcPct val="0"/>
              </a:spcBef>
              <a:buClrTx/>
              <a:buSzTx/>
              <a:buFontTx/>
              <a:buNone/>
              <a:tabLst/>
              <a:defRPr/>
            </a:pP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Insulin</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Lispro</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Protamine-</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Insulin</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Lispro</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Mix75/25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KwikPen</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insulin</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lispro-insulin</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lispro</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protamine) 25 units-75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units</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mL</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suspension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sliding</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scale</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4x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daily</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before</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meals</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and @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bedtime</a:t>
            </a:r>
            <a:endParaRPr kumimoji="0" lang="en-US" sz="9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AC270F92-E15B-2765-DF7D-D0B5D08BF6FE}"/>
              </a:ext>
            </a:extLst>
          </p:cNvPr>
          <p:cNvSpPr/>
          <p:nvPr/>
        </p:nvSpPr>
        <p:spPr>
          <a:xfrm>
            <a:off x="1289644" y="4781550"/>
            <a:ext cx="9499800" cy="1228724"/>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132" tIns="188132" rIns="188132" bIns="18813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Patient Understanding of Disease Process: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understands the dx he has however doesn’t understand the importance of medication adherence. (cognitively impaired) </a:t>
            </a:r>
            <a:endPar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Tree>
    <p:extLst>
      <p:ext uri="{BB962C8B-B14F-4D97-AF65-F5344CB8AC3E}">
        <p14:creationId xmlns:p14="http://schemas.microsoft.com/office/powerpoint/2010/main" val="29486290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Past Medical History (Continued)</a:t>
            </a:r>
          </a:p>
        </p:txBody>
      </p:sp>
      <p:sp>
        <p:nvSpPr>
          <p:cNvPr id="3" name="Freeform: Shape 2">
            <a:extLst>
              <a:ext uri="{FF2B5EF4-FFF2-40B4-BE49-F238E27FC236}">
                <a16:creationId xmlns:a16="http://schemas.microsoft.com/office/drawing/2014/main" id="{01E347C3-5E82-6385-5B3C-B0BFBACF854B}"/>
              </a:ext>
            </a:extLst>
          </p:cNvPr>
          <p:cNvSpPr/>
          <p:nvPr/>
        </p:nvSpPr>
        <p:spPr>
          <a:xfrm>
            <a:off x="819150" y="1009651"/>
            <a:ext cx="10858500" cy="1333500"/>
          </a:xfrm>
          <a:custGeom>
            <a:avLst/>
            <a:gdLst>
              <a:gd name="connsiteX0" fmla="*/ 0 w 9658350"/>
              <a:gd name="connsiteY0" fmla="*/ 170462 h 1022750"/>
              <a:gd name="connsiteX1" fmla="*/ 170462 w 9658350"/>
              <a:gd name="connsiteY1" fmla="*/ 0 h 1022750"/>
              <a:gd name="connsiteX2" fmla="*/ 9487888 w 9658350"/>
              <a:gd name="connsiteY2" fmla="*/ 0 h 1022750"/>
              <a:gd name="connsiteX3" fmla="*/ 9658350 w 9658350"/>
              <a:gd name="connsiteY3" fmla="*/ 170462 h 1022750"/>
              <a:gd name="connsiteX4" fmla="*/ 9658350 w 9658350"/>
              <a:gd name="connsiteY4" fmla="*/ 852288 h 1022750"/>
              <a:gd name="connsiteX5" fmla="*/ 9487888 w 9658350"/>
              <a:gd name="connsiteY5" fmla="*/ 1022750 h 1022750"/>
              <a:gd name="connsiteX6" fmla="*/ 170462 w 9658350"/>
              <a:gd name="connsiteY6" fmla="*/ 1022750 h 1022750"/>
              <a:gd name="connsiteX7" fmla="*/ 0 w 9658350"/>
              <a:gd name="connsiteY7" fmla="*/ 852288 h 1022750"/>
              <a:gd name="connsiteX8" fmla="*/ 0 w 9658350"/>
              <a:gd name="connsiteY8" fmla="*/ 170462 h 10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8350" h="1022750">
                <a:moveTo>
                  <a:pt x="0" y="170462"/>
                </a:moveTo>
                <a:cubicBezTo>
                  <a:pt x="0" y="76318"/>
                  <a:pt x="76318" y="0"/>
                  <a:pt x="170462" y="0"/>
                </a:cubicBezTo>
                <a:lnTo>
                  <a:pt x="9487888" y="0"/>
                </a:lnTo>
                <a:cubicBezTo>
                  <a:pt x="9582032" y="0"/>
                  <a:pt x="9658350" y="76318"/>
                  <a:pt x="9658350" y="170462"/>
                </a:cubicBezTo>
                <a:lnTo>
                  <a:pt x="9658350" y="852288"/>
                </a:lnTo>
                <a:cubicBezTo>
                  <a:pt x="9658350" y="946432"/>
                  <a:pt x="9582032" y="1022750"/>
                  <a:pt x="9487888" y="1022750"/>
                </a:cubicBezTo>
                <a:lnTo>
                  <a:pt x="170462" y="1022750"/>
                </a:lnTo>
                <a:cubicBezTo>
                  <a:pt x="76318" y="1022750"/>
                  <a:pt x="0" y="946432"/>
                  <a:pt x="0" y="852288"/>
                </a:cubicBezTo>
                <a:lnTo>
                  <a:pt x="0" y="17046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56607" tIns="156607" rIns="156607" bIns="156607"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Compliance to Treatment Regime</a:t>
            </a:r>
            <a:r>
              <a:rPr kumimoji="0" lang="en-US"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finger sticks , insulin therapy</a:t>
            </a:r>
          </a:p>
        </p:txBody>
      </p:sp>
      <p:sp>
        <p:nvSpPr>
          <p:cNvPr id="4" name="Freeform: Shape 3">
            <a:extLst>
              <a:ext uri="{FF2B5EF4-FFF2-40B4-BE49-F238E27FC236}">
                <a16:creationId xmlns:a16="http://schemas.microsoft.com/office/drawing/2014/main" id="{0C667B9F-8429-2C60-5F67-7F132FC6BEC8}"/>
              </a:ext>
            </a:extLst>
          </p:cNvPr>
          <p:cNvSpPr/>
          <p:nvPr/>
        </p:nvSpPr>
        <p:spPr>
          <a:xfrm>
            <a:off x="819150" y="2619359"/>
            <a:ext cx="10734675" cy="3128298"/>
          </a:xfrm>
          <a:custGeom>
            <a:avLst/>
            <a:gdLst>
              <a:gd name="connsiteX0" fmla="*/ 0 w 9658350"/>
              <a:gd name="connsiteY0" fmla="*/ 170462 h 1022750"/>
              <a:gd name="connsiteX1" fmla="*/ 170462 w 9658350"/>
              <a:gd name="connsiteY1" fmla="*/ 0 h 1022750"/>
              <a:gd name="connsiteX2" fmla="*/ 9487888 w 9658350"/>
              <a:gd name="connsiteY2" fmla="*/ 0 h 1022750"/>
              <a:gd name="connsiteX3" fmla="*/ 9658350 w 9658350"/>
              <a:gd name="connsiteY3" fmla="*/ 170462 h 1022750"/>
              <a:gd name="connsiteX4" fmla="*/ 9658350 w 9658350"/>
              <a:gd name="connsiteY4" fmla="*/ 852288 h 1022750"/>
              <a:gd name="connsiteX5" fmla="*/ 9487888 w 9658350"/>
              <a:gd name="connsiteY5" fmla="*/ 1022750 h 1022750"/>
              <a:gd name="connsiteX6" fmla="*/ 170462 w 9658350"/>
              <a:gd name="connsiteY6" fmla="*/ 1022750 h 1022750"/>
              <a:gd name="connsiteX7" fmla="*/ 0 w 9658350"/>
              <a:gd name="connsiteY7" fmla="*/ 852288 h 1022750"/>
              <a:gd name="connsiteX8" fmla="*/ 0 w 9658350"/>
              <a:gd name="connsiteY8" fmla="*/ 170462 h 10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8350" h="1022750">
                <a:moveTo>
                  <a:pt x="0" y="170462"/>
                </a:moveTo>
                <a:cubicBezTo>
                  <a:pt x="0" y="76318"/>
                  <a:pt x="76318" y="0"/>
                  <a:pt x="170462" y="0"/>
                </a:cubicBezTo>
                <a:lnTo>
                  <a:pt x="9487888" y="0"/>
                </a:lnTo>
                <a:cubicBezTo>
                  <a:pt x="9582032" y="0"/>
                  <a:pt x="9658350" y="76318"/>
                  <a:pt x="9658350" y="170462"/>
                </a:cubicBezTo>
                <a:lnTo>
                  <a:pt x="9658350" y="852288"/>
                </a:lnTo>
                <a:cubicBezTo>
                  <a:pt x="9658350" y="946432"/>
                  <a:pt x="9582032" y="1022750"/>
                  <a:pt x="9487888" y="1022750"/>
                </a:cubicBezTo>
                <a:lnTo>
                  <a:pt x="170462" y="1022750"/>
                </a:lnTo>
                <a:cubicBezTo>
                  <a:pt x="76318" y="1022750"/>
                  <a:pt x="0" y="946432"/>
                  <a:pt x="0" y="852288"/>
                </a:cubicBezTo>
                <a:lnTo>
                  <a:pt x="0" y="17046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56607" tIns="156607" rIns="156607" bIns="156607"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Recent Acute Episodes</a:t>
            </a:r>
            <a:r>
              <a:rPr kumimoji="0" lang="en-US" sz="28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recently in hospital d/t fall secondary to dehydration and UTI, slightly hypoxic (80-90), leukocytosis 22,000, Blood glucose 445, CK 729, BMP improvement w/ 2L of fluids, </a:t>
            </a:r>
            <a:r>
              <a:rPr kumimoji="0" lang="en-US" sz="2000" b="0" i="0" u="none" strike="noStrike" kern="1200" cap="none" spc="0" normalizeH="0" baseline="0" noProof="0" dirty="0" err="1">
                <a:ln>
                  <a:noFill/>
                </a:ln>
                <a:solidFill>
                  <a:srgbClr val="255CB8">
                    <a:lumMod val="75000"/>
                  </a:srgbClr>
                </a:solidFill>
                <a:effectLst/>
                <a:uLnTx/>
                <a:uFillTx/>
                <a:latin typeface="Arial"/>
                <a:ea typeface="+mn-ea"/>
                <a:cs typeface="+mn-cs"/>
              </a:rPr>
              <a:t>d.c</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 to SNF, in </a:t>
            </a:r>
            <a:r>
              <a:rPr kumimoji="0" lang="en-US" sz="2000" b="0" i="0" u="none" strike="noStrike" kern="1200" cap="none" spc="0" normalizeH="0" baseline="0" noProof="0" dirty="0" err="1">
                <a:ln>
                  <a:noFill/>
                </a:ln>
                <a:solidFill>
                  <a:srgbClr val="255CB8">
                    <a:lumMod val="75000"/>
                  </a:srgbClr>
                </a:solidFill>
                <a:effectLst/>
                <a:uLnTx/>
                <a:uFillTx/>
                <a:latin typeface="Arial"/>
                <a:ea typeface="+mn-ea"/>
                <a:cs typeface="+mn-cs"/>
              </a:rPr>
              <a:t>snf</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 for 1 </a:t>
            </a:r>
            <a:r>
              <a:rPr kumimoji="0" lang="en-US" sz="2000" b="0" i="0" u="none" strike="noStrike" kern="1200" cap="none" spc="0" normalizeH="0" baseline="0" noProof="0" dirty="0" err="1">
                <a:ln>
                  <a:noFill/>
                </a:ln>
                <a:solidFill>
                  <a:srgbClr val="255CB8">
                    <a:lumMod val="75000"/>
                  </a:srgbClr>
                </a:solidFill>
                <a:effectLst/>
                <a:uLnTx/>
                <a:uFillTx/>
                <a:latin typeface="Arial"/>
                <a:ea typeface="+mn-ea"/>
                <a:cs typeface="+mn-cs"/>
              </a:rPr>
              <a:t>mo</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en-US" sz="2000" b="0" i="0" u="none" strike="noStrike" kern="1200" cap="none" spc="0" normalizeH="0" baseline="0" noProof="0" dirty="0" err="1">
                <a:ln>
                  <a:noFill/>
                </a:ln>
                <a:solidFill>
                  <a:srgbClr val="255CB8">
                    <a:lumMod val="75000"/>
                  </a:srgbClr>
                </a:solidFill>
                <a:effectLst/>
                <a:uLnTx/>
                <a:uFillTx/>
                <a:latin typeface="Arial"/>
                <a:ea typeface="+mn-ea"/>
                <a:cs typeface="+mn-cs"/>
              </a:rPr>
              <a:t>d.c</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 home with visiting nurses, VNS went into home, cluttered patient family and nurse couldn’t find meds, unsafe patient sent back to hospital, in ER had BG of 50, admitted for 3days , sent back to SNF. d/c home from SNF, had no new meds. NCM (Myself) went to patients' pharmacy to p/u medications brought to patients' home, extensively taught pt and BIL how to admin insulin and check BG’s. DM teaching self-management diet and exercise.</a:t>
            </a:r>
            <a:endPar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Tree>
    <p:extLst>
      <p:ext uri="{BB962C8B-B14F-4D97-AF65-F5344CB8AC3E}">
        <p14:creationId xmlns:p14="http://schemas.microsoft.com/office/powerpoint/2010/main" val="14309881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Matters For Consideration             Identify the Following:</a:t>
            </a:r>
          </a:p>
        </p:txBody>
      </p:sp>
      <p:sp>
        <p:nvSpPr>
          <p:cNvPr id="15" name="Right Arrow 14"/>
          <p:cNvSpPr/>
          <p:nvPr/>
        </p:nvSpPr>
        <p:spPr>
          <a:xfrm>
            <a:off x="4872038" y="257199"/>
            <a:ext cx="978408" cy="484632"/>
          </a:xfrm>
          <a:prstGeom prs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Freeform: Shape 2">
            <a:extLst>
              <a:ext uri="{FF2B5EF4-FFF2-40B4-BE49-F238E27FC236}">
                <a16:creationId xmlns:a16="http://schemas.microsoft.com/office/drawing/2014/main" id="{39246BCB-AD8A-89DE-C565-409A7193108F}"/>
              </a:ext>
            </a:extLst>
          </p:cNvPr>
          <p:cNvSpPr/>
          <p:nvPr/>
        </p:nvSpPr>
        <p:spPr>
          <a:xfrm>
            <a:off x="1457325" y="862280"/>
            <a:ext cx="9844087" cy="1495444"/>
          </a:xfrm>
          <a:custGeom>
            <a:avLst/>
            <a:gdLst>
              <a:gd name="connsiteX0" fmla="*/ 0 w 9844087"/>
              <a:gd name="connsiteY0" fmla="*/ 249246 h 1495444"/>
              <a:gd name="connsiteX1" fmla="*/ 249246 w 9844087"/>
              <a:gd name="connsiteY1" fmla="*/ 0 h 1495444"/>
              <a:gd name="connsiteX2" fmla="*/ 9594841 w 9844087"/>
              <a:gd name="connsiteY2" fmla="*/ 0 h 1495444"/>
              <a:gd name="connsiteX3" fmla="*/ 9844087 w 9844087"/>
              <a:gd name="connsiteY3" fmla="*/ 249246 h 1495444"/>
              <a:gd name="connsiteX4" fmla="*/ 9844087 w 9844087"/>
              <a:gd name="connsiteY4" fmla="*/ 1246198 h 1495444"/>
              <a:gd name="connsiteX5" fmla="*/ 9594841 w 9844087"/>
              <a:gd name="connsiteY5" fmla="*/ 1495444 h 1495444"/>
              <a:gd name="connsiteX6" fmla="*/ 249246 w 9844087"/>
              <a:gd name="connsiteY6" fmla="*/ 1495444 h 1495444"/>
              <a:gd name="connsiteX7" fmla="*/ 0 w 9844087"/>
              <a:gd name="connsiteY7" fmla="*/ 1246198 h 1495444"/>
              <a:gd name="connsiteX8" fmla="*/ 0 w 9844087"/>
              <a:gd name="connsiteY8" fmla="*/ 249246 h 149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495444">
                <a:moveTo>
                  <a:pt x="0" y="249246"/>
                </a:moveTo>
                <a:cubicBezTo>
                  <a:pt x="0" y="111591"/>
                  <a:pt x="111591" y="0"/>
                  <a:pt x="249246" y="0"/>
                </a:cubicBezTo>
                <a:lnTo>
                  <a:pt x="9594841" y="0"/>
                </a:lnTo>
                <a:cubicBezTo>
                  <a:pt x="9732496" y="0"/>
                  <a:pt x="9844087" y="111591"/>
                  <a:pt x="9844087" y="249246"/>
                </a:cubicBezTo>
                <a:lnTo>
                  <a:pt x="9844087" y="1246198"/>
                </a:lnTo>
                <a:cubicBezTo>
                  <a:pt x="9844087" y="1383853"/>
                  <a:pt x="9732496" y="1495444"/>
                  <a:pt x="9594841" y="1495444"/>
                </a:cubicBezTo>
                <a:lnTo>
                  <a:pt x="249246" y="1495444"/>
                </a:lnTo>
                <a:cubicBezTo>
                  <a:pt x="111591" y="1495444"/>
                  <a:pt x="0" y="1383853"/>
                  <a:pt x="0" y="1246198"/>
                </a:cubicBezTo>
                <a:lnTo>
                  <a:pt x="0" y="249246"/>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9202" tIns="149202" rIns="149202" bIns="149202"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Barriers to Care: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Cognitively impaired, BIL legally blind, Hoarder</a:t>
            </a:r>
          </a:p>
          <a:p>
            <a:pPr marL="0" marR="0" lvl="0" indent="0" algn="l" defTabSz="889000" rtl="0" eaLnBrk="1" fontAlgn="auto" latinLnBrk="0" hangingPunct="1">
              <a:lnSpc>
                <a:spcPct val="90000"/>
              </a:lnSpc>
              <a:spcBef>
                <a:spcPct val="0"/>
              </a:spcBef>
              <a:spcAft>
                <a:spcPct val="35000"/>
              </a:spcAft>
              <a:buClrTx/>
              <a:buSzTx/>
              <a:buFontTx/>
              <a:buNone/>
              <a:tabLst/>
              <a:defRPr/>
            </a:pPr>
            <a:r>
              <a:rPr lang="en-US" sz="2000" b="1" dirty="0">
                <a:solidFill>
                  <a:schemeClr val="tx1"/>
                </a:solidFill>
                <a:latin typeface="Arial"/>
              </a:rPr>
              <a:t>Successes: </a:t>
            </a:r>
            <a:r>
              <a:rPr lang="en-US" sz="2000" dirty="0">
                <a:solidFill>
                  <a:srgbClr val="255CB8">
                    <a:lumMod val="75000"/>
                  </a:srgbClr>
                </a:solidFill>
                <a:latin typeface="Arial"/>
              </a:rPr>
              <a:t>BIL willing to learn how to admin insulin and ensure that patient is taking meds as ordered, BIL willing to assist with healthy meal cooking</a:t>
            </a:r>
            <a:endPar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
        <p:nvSpPr>
          <p:cNvPr id="5" name="Freeform: Shape 4">
            <a:extLst>
              <a:ext uri="{FF2B5EF4-FFF2-40B4-BE49-F238E27FC236}">
                <a16:creationId xmlns:a16="http://schemas.microsoft.com/office/drawing/2014/main" id="{25BC8392-4E5B-E488-BD76-E8783ABC02EF}"/>
              </a:ext>
            </a:extLst>
          </p:cNvPr>
          <p:cNvSpPr/>
          <p:nvPr/>
        </p:nvSpPr>
        <p:spPr>
          <a:xfrm>
            <a:off x="1457325" y="2365679"/>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Gaps in Care: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 A1c-9 (not under control) however it was @ A1C 12 3/2023, missing and overdue for DMEE, also missing/ overdue Microalbumin lab</a:t>
            </a:r>
          </a:p>
        </p:txBody>
      </p:sp>
      <p:sp>
        <p:nvSpPr>
          <p:cNvPr id="6" name="Freeform: Shape 5">
            <a:extLst>
              <a:ext uri="{FF2B5EF4-FFF2-40B4-BE49-F238E27FC236}">
                <a16:creationId xmlns:a16="http://schemas.microsoft.com/office/drawing/2014/main" id="{A40302AD-618E-FB25-EADF-A0A21C586BE6}"/>
              </a:ext>
            </a:extLst>
          </p:cNvPr>
          <p:cNvSpPr/>
          <p:nvPr/>
        </p:nvSpPr>
        <p:spPr>
          <a:xfrm>
            <a:off x="1457325" y="3577953"/>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Driver of The Case</a:t>
            </a:r>
            <a:r>
              <a:rPr kumimoji="0" lang="en-US"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the patient, however PCP plans to refer patient to </a:t>
            </a:r>
            <a:r>
              <a:rPr kumimoji="0" lang="en-US" sz="2000" b="0" i="0" u="none" strike="noStrike" kern="1200" cap="none" spc="0" normalizeH="0" baseline="0" noProof="0" dirty="0" err="1">
                <a:ln>
                  <a:noFill/>
                </a:ln>
                <a:solidFill>
                  <a:srgbClr val="255CB8">
                    <a:lumMod val="75000"/>
                  </a:srgbClr>
                </a:solidFill>
                <a:effectLst/>
                <a:uLnTx/>
                <a:uFillTx/>
                <a:latin typeface="Arial"/>
                <a:ea typeface="+mn-ea"/>
                <a:cs typeface="+mn-cs"/>
              </a:rPr>
              <a:t>neuropsych</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 for an exam to establish a diagnosis (cognitively impaired). Main point contact @ this time has been changed to brother-in-law with pt’s consent.</a:t>
            </a:r>
          </a:p>
        </p:txBody>
      </p:sp>
      <p:sp>
        <p:nvSpPr>
          <p:cNvPr id="7" name="Freeform: Shape 6">
            <a:extLst>
              <a:ext uri="{FF2B5EF4-FFF2-40B4-BE49-F238E27FC236}">
                <a16:creationId xmlns:a16="http://schemas.microsoft.com/office/drawing/2014/main" id="{8C7EDACD-DFE1-5420-6FBA-AB0FD867F0F8}"/>
              </a:ext>
            </a:extLst>
          </p:cNvPr>
          <p:cNvSpPr/>
          <p:nvPr/>
        </p:nvSpPr>
        <p:spPr>
          <a:xfrm>
            <a:off x="1457325" y="4790228"/>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Medical Neighborhood Needs (who would you collaborate with regarding patient care needs):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Visiting nurse, PCP, Endocrinologist (once he establishes w. them as he was referred to one during first hospital stay), Brother-in-law/patient.</a:t>
            </a:r>
          </a:p>
        </p:txBody>
      </p:sp>
    </p:spTree>
    <p:extLst>
      <p:ext uri="{BB962C8B-B14F-4D97-AF65-F5344CB8AC3E}">
        <p14:creationId xmlns:p14="http://schemas.microsoft.com/office/powerpoint/2010/main" val="13930023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Plan to Address Identified Concerns:</a:t>
            </a:r>
          </a:p>
        </p:txBody>
      </p:sp>
      <p:sp>
        <p:nvSpPr>
          <p:cNvPr id="6" name="Rounded Rectangle 5"/>
          <p:cNvSpPr/>
          <p:nvPr/>
        </p:nvSpPr>
        <p:spPr>
          <a:xfrm>
            <a:off x="1414462" y="764606"/>
            <a:ext cx="9363076" cy="5328788"/>
          </a:xfrm>
          <a:prstGeom prst="roundRect">
            <a:avLst/>
          </a:prstGeom>
          <a:ln>
            <a:solidFill>
              <a:srgbClr val="0070C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Rounded Rectangle 4"/>
          <p:cNvSpPr/>
          <p:nvPr/>
        </p:nvSpPr>
        <p:spPr>
          <a:xfrm>
            <a:off x="1710420" y="1024736"/>
            <a:ext cx="8771160" cy="480852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91440" rIns="91440" bIns="91440" numCol="1" spcCol="1270" anchor="ctr" anchorCtr="0">
            <a:noAutofit/>
          </a:bodyPr>
          <a:lstStyle/>
          <a:p>
            <a:pPr marL="342900" marR="0" lvl="0" indent="-342900" algn="l" defTabSz="10668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complete home visit Ensure patient has medications at home, set up home delivery for medications, order him CGM, ensure Brother-in-law understands DM education / sliding scale/ how to admin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insulin,ensure</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f.u</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in place with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pcp</a:t>
            </a:r>
            <a:endPar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endParaRPr>
          </a:p>
          <a:p>
            <a:pPr marL="342900" marR="0" lvl="0" indent="-342900" algn="l" defTabSz="10668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endParaRPr>
          </a:p>
          <a:p>
            <a:pPr marL="342900" marR="0" lvl="0" indent="-342900" algn="l" defTabSz="10668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Arial"/>
                <a:ea typeface="+mn-ea"/>
                <a:cs typeface="+mn-cs"/>
              </a:rPr>
              <a:t>What Patient Education will you provide?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DM education, medication education adherence</a:t>
            </a:r>
          </a:p>
        </p:txBody>
      </p:sp>
    </p:spTree>
    <p:extLst>
      <p:ext uri="{BB962C8B-B14F-4D97-AF65-F5344CB8AC3E}">
        <p14:creationId xmlns:p14="http://schemas.microsoft.com/office/powerpoint/2010/main" val="10107427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Plan of Care: Patient Education</a:t>
            </a:r>
          </a:p>
        </p:txBody>
      </p:sp>
      <p:sp>
        <p:nvSpPr>
          <p:cNvPr id="5" name="Rectangle 4"/>
          <p:cNvSpPr/>
          <p:nvPr/>
        </p:nvSpPr>
        <p:spPr>
          <a:xfrm>
            <a:off x="1138238" y="814037"/>
            <a:ext cx="9124950" cy="927677"/>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255CB8">
                    <a:lumMod val="60000"/>
                    <a:lumOff val="40000"/>
                  </a:srgbClr>
                </a:solidFill>
                <a:effectLst/>
                <a:uLnTx/>
                <a:uFillTx/>
                <a:latin typeface="Arial"/>
                <a:ea typeface="+mn-ea"/>
                <a:cs typeface="+mn-cs"/>
              </a:rPr>
              <a:t>What are </a:t>
            </a:r>
            <a:r>
              <a:rPr kumimoji="0" lang="en-US" sz="2800" b="1" i="0" u="none" strike="noStrike" kern="1200" cap="none" spc="0" normalizeH="0" baseline="0" noProof="0" dirty="0">
                <a:ln>
                  <a:noFill/>
                </a:ln>
                <a:solidFill>
                  <a:srgbClr val="6CA62C"/>
                </a:solidFill>
                <a:effectLst/>
                <a:uLnTx/>
                <a:uFillTx/>
                <a:latin typeface="Arial"/>
                <a:ea typeface="+mn-ea"/>
                <a:cs typeface="+mn-cs"/>
              </a:rPr>
              <a:t>3</a:t>
            </a:r>
            <a:r>
              <a:rPr kumimoji="0" lang="en-US" sz="2800" b="0" i="0" u="none" strike="noStrike" kern="1200" cap="none" spc="0" normalizeH="0" baseline="0" noProof="0" dirty="0">
                <a:ln>
                  <a:noFill/>
                </a:ln>
                <a:solidFill>
                  <a:srgbClr val="255CB8">
                    <a:lumMod val="60000"/>
                    <a:lumOff val="40000"/>
                  </a:srgbClr>
                </a:solidFill>
                <a:effectLst/>
                <a:uLnTx/>
                <a:uFillTx/>
                <a:latin typeface="Arial"/>
                <a:ea typeface="+mn-ea"/>
                <a:cs typeface="+mn-cs"/>
              </a:rPr>
              <a:t> signs/symptoms patient should report to PCP/CM as soon as possib</a:t>
            </a:r>
            <a:r>
              <a:rPr kumimoji="0" lang="en-US" sz="2400" b="0" i="0" u="none" strike="noStrike" kern="1200" cap="none" spc="0" normalizeH="0" baseline="0" noProof="0" dirty="0">
                <a:ln>
                  <a:noFill/>
                </a:ln>
                <a:solidFill>
                  <a:srgbClr val="255CB8">
                    <a:lumMod val="60000"/>
                    <a:lumOff val="40000"/>
                  </a:srgbClr>
                </a:solidFill>
                <a:effectLst/>
                <a:uLnTx/>
                <a:uFillTx/>
                <a:latin typeface="Arial"/>
                <a:ea typeface="+mn-ea"/>
                <a:cs typeface="+mn-cs"/>
              </a:rPr>
              <a:t>le</a:t>
            </a:r>
            <a:r>
              <a:rPr kumimoji="0" lang="en-US" sz="2400" b="0" i="0" u="none" strike="noStrike" kern="1200" cap="none" spc="0" normalizeH="0" baseline="0" noProof="0" dirty="0">
                <a:ln>
                  <a:noFill/>
                </a:ln>
                <a:solidFill>
                  <a:prstClr val="black"/>
                </a:solidFill>
                <a:effectLst/>
                <a:uLnTx/>
                <a:uFillTx/>
                <a:latin typeface="Arial"/>
                <a:ea typeface="+mn-ea"/>
                <a:cs typeface="+mn-cs"/>
              </a:rPr>
              <a:t>:</a:t>
            </a:r>
          </a:p>
        </p:txBody>
      </p:sp>
      <p:sp>
        <p:nvSpPr>
          <p:cNvPr id="7" name="Freeform: Shape 6">
            <a:extLst>
              <a:ext uri="{FF2B5EF4-FFF2-40B4-BE49-F238E27FC236}">
                <a16:creationId xmlns:a16="http://schemas.microsoft.com/office/drawing/2014/main" id="{B81BC17F-B499-7BD5-DD27-12B60F8A755C}"/>
              </a:ext>
            </a:extLst>
          </p:cNvPr>
          <p:cNvSpPr/>
          <p:nvPr/>
        </p:nvSpPr>
        <p:spPr>
          <a:xfrm>
            <a:off x="1336135" y="192121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Hypoglycemia/ hyperglycemia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sx</a:t>
            </a:r>
            <a:endPar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7B2A1883-7F67-B96B-F0A4-9565F1B14317}"/>
              </a:ext>
            </a:extLst>
          </p:cNvPr>
          <p:cNvSpPr/>
          <p:nvPr/>
        </p:nvSpPr>
        <p:spPr>
          <a:xfrm>
            <a:off x="4389992" y="192121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Increased confusion</a:t>
            </a:r>
          </a:p>
        </p:txBody>
      </p:sp>
      <p:sp>
        <p:nvSpPr>
          <p:cNvPr id="11" name="Freeform: Shape 10">
            <a:extLst>
              <a:ext uri="{FF2B5EF4-FFF2-40B4-BE49-F238E27FC236}">
                <a16:creationId xmlns:a16="http://schemas.microsoft.com/office/drawing/2014/main" id="{DFE4B48B-314B-36CF-2EDF-86D6BD5EEC23}"/>
              </a:ext>
            </a:extLst>
          </p:cNvPr>
          <p:cNvSpPr/>
          <p:nvPr/>
        </p:nvSpPr>
        <p:spPr>
          <a:xfrm>
            <a:off x="7443849" y="195333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Report Falls</a:t>
            </a:r>
          </a:p>
        </p:txBody>
      </p:sp>
    </p:spTree>
    <p:extLst>
      <p:ext uri="{BB962C8B-B14F-4D97-AF65-F5344CB8AC3E}">
        <p14:creationId xmlns:p14="http://schemas.microsoft.com/office/powerpoint/2010/main" val="30556569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Immediate Plan of Care:</a:t>
            </a:r>
          </a:p>
        </p:txBody>
      </p:sp>
      <p:sp>
        <p:nvSpPr>
          <p:cNvPr id="6" name="Rounded Rectangle 5"/>
          <p:cNvSpPr/>
          <p:nvPr/>
        </p:nvSpPr>
        <p:spPr>
          <a:xfrm>
            <a:off x="526073" y="802667"/>
            <a:ext cx="10801350" cy="5252665"/>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B4B">
                  <a:hueOff val="0"/>
                  <a:satOff val="0"/>
                  <a:lumOff val="0"/>
                  <a:alphaOff val="0"/>
                </a:srgbClr>
              </a:solidFill>
              <a:effectLst/>
              <a:uLnTx/>
              <a:uFillTx/>
              <a:latin typeface="Arial"/>
              <a:ea typeface="+mn-ea"/>
              <a:cs typeface="+mn-cs"/>
            </a:endParaRPr>
          </a:p>
        </p:txBody>
      </p:sp>
      <p:sp>
        <p:nvSpPr>
          <p:cNvPr id="7" name="Rounded Rectangle 4"/>
          <p:cNvSpPr/>
          <p:nvPr/>
        </p:nvSpPr>
        <p:spPr>
          <a:xfrm>
            <a:off x="864577" y="1059081"/>
            <a:ext cx="10158046" cy="473983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marL="342900" marR="0" lvl="0" indent="-342900" algn="l" defTabSz="800100" rtl="0" eaLnBrk="1" fontAlgn="auto" latinLnBrk="0" hangingPunct="1">
              <a:lnSpc>
                <a:spcPct val="90000"/>
              </a:lnSpc>
              <a:spcBef>
                <a:spcPct val="0"/>
              </a:spcBef>
              <a:spcAft>
                <a:spcPct val="35000"/>
              </a:spcAft>
              <a:buClrTx/>
              <a:buSzTx/>
              <a:buFontTx/>
              <a:buAutoNum type="arabicPeriod"/>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Assist patient with getting into an ALF, keep DM stable</a:t>
            </a:r>
          </a:p>
        </p:txBody>
      </p:sp>
    </p:spTree>
    <p:extLst>
      <p:ext uri="{BB962C8B-B14F-4D97-AF65-F5344CB8AC3E}">
        <p14:creationId xmlns:p14="http://schemas.microsoft.com/office/powerpoint/2010/main" val="18242075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Long Term Plan of Care:</a:t>
            </a:r>
          </a:p>
        </p:txBody>
      </p:sp>
      <p:sp>
        <p:nvSpPr>
          <p:cNvPr id="5" name="Rounded Rectangle 4"/>
          <p:cNvSpPr/>
          <p:nvPr/>
        </p:nvSpPr>
        <p:spPr>
          <a:xfrm>
            <a:off x="662894" y="878793"/>
            <a:ext cx="10595655" cy="5100414"/>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Patient will maintain an optimal level of wellness and independent function, and safety/ fall prevention through treatment plan/ POC &amp; goals r/t maintaining healthy nutrition/ hydration for HTN, </a:t>
            </a:r>
            <a:r>
              <a:rPr kumimoji="0" lang="en-US" sz="2400" b="0" i="0" u="none" strike="noStrike" kern="1200" cap="none" spc="0" normalizeH="0" baseline="0" noProof="0" dirty="0" err="1">
                <a:ln>
                  <a:noFill/>
                </a:ln>
                <a:solidFill>
                  <a:srgbClr val="255CB8">
                    <a:lumMod val="75000"/>
                  </a:srgbClr>
                </a:solidFill>
                <a:effectLst/>
                <a:uLnTx/>
                <a:uFillTx/>
                <a:latin typeface="Arial"/>
                <a:ea typeface="+mn-ea"/>
                <a:cs typeface="+mn-cs"/>
              </a:rPr>
              <a:t>Hyercholesterolemia</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T2DM- balanced diet, variety of fruits/ vegetables, whole grains/oats, lean protein/ low fat, NAS avoid fast foods, ensure adequate hydration/ H2O is best, exercise/ activity, fall prevention precautions and adhere to medications as ordered to maintain BP control, glucose control, cholesterol control. Patient will achieve and maintain blood glucose levels within acceptable range. Patients goal for long term is to get into an assisted living facility in walking range for BIL.</a:t>
            </a:r>
          </a:p>
        </p:txBody>
      </p:sp>
    </p:spTree>
    <p:extLst>
      <p:ext uri="{BB962C8B-B14F-4D97-AF65-F5344CB8AC3E}">
        <p14:creationId xmlns:p14="http://schemas.microsoft.com/office/powerpoint/2010/main" val="16848976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Conclusion:</a:t>
            </a:r>
          </a:p>
        </p:txBody>
      </p:sp>
      <p:sp>
        <p:nvSpPr>
          <p:cNvPr id="4" name="Rounded Rectangle 3"/>
          <p:cNvSpPr/>
          <p:nvPr/>
        </p:nvSpPr>
        <p:spPr>
          <a:xfrm>
            <a:off x="298101" y="621838"/>
            <a:ext cx="11595797" cy="5316737"/>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The patient is newly relocated to RI from the West Coast. She is Complex with several medical and psychological issues and needs to become established with several specialists. She is recently established with new PCP and PCP has referred to specialists. NCM is assisting patient and caregiver as needed with coordination of care. Pt is established with nephrology and has appointments scheduled with cardiology and endocrinology. GI and Sleep Medicine pending appointments. Patient has substantial mental health issues related to trauma of two adult children dying and her husband leaving her, having to relocate from her home on the West Coast to live with her niece who is her caregiver. Her niece needs assistance as well with caregiving.  The patient is established with Brown Medicine psychologist for short term counseling and has been referred to a BH provider who specializes in Trauma. The patient and her niece/caregiver have met telephonically with Brown Medicine LCSW and received information on resources for non skilled assistance in the home-At Home Cost Share Program and LTSS application. NCM will follow to assist with all patient/caregiver needs being met.</a:t>
            </a:r>
          </a:p>
        </p:txBody>
      </p:sp>
    </p:spTree>
    <p:extLst>
      <p:ext uri="{BB962C8B-B14F-4D97-AF65-F5344CB8AC3E}">
        <p14:creationId xmlns:p14="http://schemas.microsoft.com/office/powerpoint/2010/main" val="1660357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Past Medical History</a:t>
            </a:r>
          </a:p>
        </p:txBody>
      </p:sp>
      <p:sp>
        <p:nvSpPr>
          <p:cNvPr id="3" name="Freeform: Shape 2">
            <a:extLst>
              <a:ext uri="{FF2B5EF4-FFF2-40B4-BE49-F238E27FC236}">
                <a16:creationId xmlns:a16="http://schemas.microsoft.com/office/drawing/2014/main" id="{28980399-BC97-9A4E-8C62-C36B246AA150}"/>
              </a:ext>
            </a:extLst>
          </p:cNvPr>
          <p:cNvSpPr/>
          <p:nvPr/>
        </p:nvSpPr>
        <p:spPr>
          <a:xfrm>
            <a:off x="1289643" y="707836"/>
            <a:ext cx="9386887" cy="1668552"/>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132" tIns="188132" rIns="188132" bIns="18813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n-ea"/>
                <a:cs typeface="+mn-cs"/>
              </a:rPr>
              <a:t>Chronic Conditions:  </a:t>
            </a:r>
            <a:r>
              <a:rPr kumimoji="0" lang="en-US" sz="2800" i="0" u="none" strike="noStrike" kern="1200" cap="none" spc="0" normalizeH="0" baseline="0" noProof="0" dirty="0">
                <a:ln>
                  <a:noFill/>
                </a:ln>
                <a:solidFill>
                  <a:schemeClr val="accent5">
                    <a:lumMod val="75000"/>
                  </a:schemeClr>
                </a:solidFill>
                <a:effectLst/>
                <a:uLnTx/>
                <a:uFillTx/>
                <a:latin typeface="Arial"/>
                <a:ea typeface="+mn-ea"/>
                <a:cs typeface="+mn-cs"/>
              </a:rPr>
              <a:t>HTN, T2DM, CKD, proteinuria</a:t>
            </a:r>
            <a:endParaRPr kumimoji="0" lang="en-US" sz="2800" b="0" i="0" u="none" strike="noStrike" kern="1200" cap="none" spc="0" normalizeH="0" baseline="0" noProof="0" dirty="0">
              <a:ln>
                <a:noFill/>
              </a:ln>
              <a:solidFill>
                <a:schemeClr val="accent5">
                  <a:lumMod val="75000"/>
                </a:schemeClr>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10C2147B-5488-9398-3F3A-0A290B89D8BB}"/>
              </a:ext>
            </a:extLst>
          </p:cNvPr>
          <p:cNvSpPr/>
          <p:nvPr/>
        </p:nvSpPr>
        <p:spPr>
          <a:xfrm>
            <a:off x="1289643" y="2384268"/>
            <a:ext cx="9386887" cy="1668552"/>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2892" tIns="172892" rIns="172892" bIns="172892"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a:ea typeface="+mn-ea"/>
                <a:cs typeface="+mn-cs"/>
              </a:rPr>
              <a:t>Current Medications</a:t>
            </a:r>
            <a:r>
              <a:rPr kumimoji="0" lang="en-US" sz="2400" b="0" i="0" u="none" strike="noStrike" kern="1200" cap="none" spc="0" normalizeH="0" baseline="0" noProof="0" dirty="0">
                <a:ln>
                  <a:noFill/>
                </a:ln>
                <a:solidFill>
                  <a:schemeClr val="tx1"/>
                </a:solidFill>
                <a:effectLst/>
                <a:uLnTx/>
                <a:uFillTx/>
                <a:latin typeface="Arial"/>
                <a:ea typeface="+mn-ea"/>
                <a:cs typeface="+mn-cs"/>
              </a:rPr>
              <a:t>: </a:t>
            </a:r>
            <a:r>
              <a:rPr kumimoji="0" lang="en-US" sz="2400" i="0" u="none" strike="noStrike" kern="1200" cap="none" spc="0" normalizeH="0" baseline="0" noProof="0" dirty="0">
                <a:ln>
                  <a:noFill/>
                </a:ln>
                <a:solidFill>
                  <a:schemeClr val="accent5">
                    <a:lumMod val="75000"/>
                  </a:schemeClr>
                </a:solidFill>
                <a:effectLst/>
                <a:uLnTx/>
                <a:uFillTx/>
                <a:latin typeface="Arial"/>
                <a:ea typeface="+mn-ea"/>
                <a:cs typeface="+mn-cs"/>
              </a:rPr>
              <a:t>amlodipine 10mg once a day, atorvastatin 20mg once a day, carvedilol 6.25mg bid, nifedipine ER 90mg once a day, Novolin 70/30 once a day, 20 units, torsemide 40mg once a day, vitamin D3 1.25mg once a week  </a:t>
            </a:r>
            <a:endParaRPr kumimoji="0" lang="en-US" sz="2800" i="0" u="none" strike="noStrike" kern="1200" cap="none" spc="0" normalizeH="0" baseline="0" noProof="0" dirty="0">
              <a:ln>
                <a:noFill/>
              </a:ln>
              <a:solidFill>
                <a:schemeClr val="accent5">
                  <a:lumMod val="75000"/>
                </a:schemeClr>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AC270F92-E15B-2765-DF7D-D0B5D08BF6FE}"/>
              </a:ext>
            </a:extLst>
          </p:cNvPr>
          <p:cNvSpPr/>
          <p:nvPr/>
        </p:nvSpPr>
        <p:spPr>
          <a:xfrm>
            <a:off x="1289643" y="4060302"/>
            <a:ext cx="9386887" cy="1668552"/>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132" tIns="188132" rIns="188132" bIns="18813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n-ea"/>
                <a:cs typeface="+mn-cs"/>
              </a:rPr>
              <a:t>Patient Understanding of Disease Process: </a:t>
            </a:r>
            <a:r>
              <a:rPr kumimoji="0" lang="en-US" sz="2800" i="0" u="none" strike="noStrike" kern="1200" cap="none" spc="0" normalizeH="0" baseline="0" noProof="0" dirty="0">
                <a:ln>
                  <a:noFill/>
                </a:ln>
                <a:solidFill>
                  <a:schemeClr val="accent5">
                    <a:lumMod val="75000"/>
                  </a:schemeClr>
                </a:solidFill>
                <a:effectLst/>
                <a:uLnTx/>
                <a:uFillTx/>
                <a:latin typeface="Arial"/>
                <a:ea typeface="+mn-ea"/>
                <a:cs typeface="+mn-cs"/>
              </a:rPr>
              <a:t>patient with a limited understanding of his CKD, the expected progression of the disease-and its relation to DM/HTN.</a:t>
            </a:r>
          </a:p>
        </p:txBody>
      </p:sp>
    </p:spTree>
    <p:extLst>
      <p:ext uri="{BB962C8B-B14F-4D97-AF65-F5344CB8AC3E}">
        <p14:creationId xmlns:p14="http://schemas.microsoft.com/office/powerpoint/2010/main" val="33093591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 Blue waves.pdf"/>
          <p:cNvPicPr>
            <a:picLocks noChangeAspect="1"/>
          </p:cNvPicPr>
          <p:nvPr/>
        </p:nvPicPr>
        <p:blipFill rotWithShape="1">
          <a:blip r:embed="rId3">
            <a:extLst>
              <a:ext uri="{28A0092B-C50C-407E-A947-70E740481C1C}">
                <a14:useLocalDpi xmlns:a14="http://schemas.microsoft.com/office/drawing/2010/main" val="0"/>
              </a:ext>
            </a:extLst>
          </a:blip>
          <a:srcRect l="1545" t="24143" r="894" b="1848"/>
          <a:stretch/>
        </p:blipFill>
        <p:spPr>
          <a:xfrm>
            <a:off x="1" y="6444"/>
            <a:ext cx="12191999" cy="5246894"/>
          </a:xfrm>
          <a:prstGeom prst="rect">
            <a:avLst/>
          </a:prstGeom>
        </p:spPr>
      </p:pic>
      <p:sp>
        <p:nvSpPr>
          <p:cNvPr id="2" name="Text Placeholder 1"/>
          <p:cNvSpPr>
            <a:spLocks noGrp="1"/>
          </p:cNvSpPr>
          <p:nvPr>
            <p:ph type="body" sz="quarter" idx="10"/>
          </p:nvPr>
        </p:nvSpPr>
        <p:spPr>
          <a:xfrm>
            <a:off x="1462744" y="2157202"/>
            <a:ext cx="9748181" cy="2069698"/>
          </a:xfrm>
        </p:spPr>
        <p:txBody>
          <a:bodyPr>
            <a:noAutofit/>
          </a:bodyPr>
          <a:lstStyle/>
          <a:p>
            <a:pPr algn="ctr">
              <a:spcBef>
                <a:spcPts val="0"/>
              </a:spcBef>
            </a:pPr>
            <a:r>
              <a:rPr lang="en-US" sz="4400" dirty="0">
                <a:solidFill>
                  <a:srgbClr val="0070C0"/>
                </a:solidFill>
              </a:rPr>
              <a:t>xG Learn Care Management Education: Care Manager</a:t>
            </a:r>
          </a:p>
          <a:p>
            <a:pPr algn="ctr">
              <a:spcBef>
                <a:spcPts val="0"/>
              </a:spcBef>
            </a:pPr>
            <a:r>
              <a:rPr lang="en-US" sz="4400" dirty="0">
                <a:solidFill>
                  <a:srgbClr val="0070C0"/>
                </a:solidFill>
              </a:rPr>
              <a:t>Capstone Presentation</a:t>
            </a:r>
            <a:endParaRPr lang="en-US" sz="4400" dirty="0">
              <a:ln w="0"/>
              <a:solidFill>
                <a:srgbClr val="0070C0"/>
              </a:solidFill>
              <a:effectLst>
                <a:outerShdw blurRad="38100" dist="19050" dir="2700000" algn="tl" rotWithShape="0">
                  <a:schemeClr val="dk1">
                    <a:alpha val="40000"/>
                  </a:schemeClr>
                </a:outerShdw>
              </a:effectLst>
            </a:endParaRPr>
          </a:p>
        </p:txBody>
      </p:sp>
      <p:sp>
        <p:nvSpPr>
          <p:cNvPr id="8" name="Text Placeholder 1"/>
          <p:cNvSpPr txBox="1">
            <a:spLocks/>
          </p:cNvSpPr>
          <p:nvPr/>
        </p:nvSpPr>
        <p:spPr>
          <a:xfrm>
            <a:off x="2976954" y="3024720"/>
            <a:ext cx="7549926" cy="1063624"/>
          </a:xfrm>
          <a:prstGeom prst="rect">
            <a:avLst/>
          </a:prstGeom>
        </p:spPr>
        <p:txBody>
          <a:bodyPr>
            <a:noAutofit/>
          </a:bodyPr>
          <a:lstStyle>
            <a:lvl1pPr marL="0" indent="0" algn="r" defTabSz="457200" rtl="0" eaLnBrk="1" latinLnBrk="0" hangingPunct="1">
              <a:spcBef>
                <a:spcPct val="20000"/>
              </a:spcBef>
              <a:buFont typeface="Arial"/>
              <a:buNone/>
              <a:defRPr sz="3600" b="0" i="0" kern="1200">
                <a:solidFill>
                  <a:schemeClr val="bg1"/>
                </a:solidFill>
                <a:latin typeface="+mj-lt"/>
                <a:ea typeface="+mn-ea"/>
                <a:cs typeface="Raleway Light"/>
              </a:defRPr>
            </a:lvl1pPr>
            <a:lvl2pPr marL="457200" indent="0" algn="l" defTabSz="457200" rtl="0" eaLnBrk="1" latinLnBrk="0" hangingPunct="1">
              <a:spcBef>
                <a:spcPct val="20000"/>
              </a:spcBef>
              <a:buFont typeface="Arial"/>
              <a:buNone/>
              <a:defRPr sz="2000" kern="1200">
                <a:solidFill>
                  <a:schemeClr val="tx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2"/>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white"/>
              </a:solidFill>
              <a:effectLst/>
              <a:uLnTx/>
              <a:uFillTx/>
              <a:latin typeface="Arial"/>
              <a:ea typeface="+mn-ea"/>
            </a:endParaRPr>
          </a:p>
        </p:txBody>
      </p:sp>
      <p:sp>
        <p:nvSpPr>
          <p:cNvPr id="4" name="TextBox 3"/>
          <p:cNvSpPr txBox="1"/>
          <p:nvPr/>
        </p:nvSpPr>
        <p:spPr>
          <a:xfrm>
            <a:off x="405202" y="4540064"/>
            <a:ext cx="6833798" cy="1815882"/>
          </a:xfrm>
          <a:prstGeom prst="rect">
            <a:avLst/>
          </a:prstGeom>
          <a:noFill/>
        </p:spPr>
        <p:txBody>
          <a:bodyPr wrap="square" rtlCol="0">
            <a:spAutoFit/>
          </a:bodyPr>
          <a:lstStyle/>
          <a:p>
            <a:pPr marL="457241" marR="0" lvl="1" indent="0" algn="just" defTabSz="60963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Presented By: </a:t>
            </a:r>
          </a:p>
          <a:p>
            <a:pPr marL="457241" marR="0" lvl="1" indent="0" algn="just" defTabSz="609630" rtl="0" eaLnBrk="1" fontAlgn="auto" latinLnBrk="0" hangingPunct="1">
              <a:lnSpc>
                <a:spcPct val="100000"/>
              </a:lnSpc>
              <a:spcBef>
                <a:spcPts val="0"/>
              </a:spcBef>
              <a:spcAft>
                <a:spcPts val="0"/>
              </a:spcAft>
              <a:buClrTx/>
              <a:buSzTx/>
              <a:buFontTx/>
              <a:buNone/>
              <a:tabLst/>
              <a:defRPr/>
            </a:pPr>
            <a:r>
              <a:rPr lang="en-US" sz="2000" b="1" i="1" kern="1200" dirty="0">
                <a:solidFill>
                  <a:srgbClr val="000000"/>
                </a:solidFill>
                <a:latin typeface="Canva Sans Bold Italics"/>
                <a:ea typeface="+mn-ea"/>
                <a:cs typeface="+mn-cs"/>
              </a:rPr>
              <a:t>Sherrell Parker, RN, BSN Coastal Medical Lifespan</a:t>
            </a:r>
          </a:p>
          <a:p>
            <a:pPr marL="457241" marR="0" lvl="1" indent="0" algn="just" defTabSz="609630" rtl="0" eaLnBrk="1" fontAlgn="auto" latinLnBrk="0" hangingPunct="1">
              <a:lnSpc>
                <a:spcPct val="100000"/>
              </a:lnSpc>
              <a:spcBef>
                <a:spcPts val="0"/>
              </a:spcBef>
              <a:spcAft>
                <a:spcPts val="0"/>
              </a:spcAft>
              <a:buClrTx/>
              <a:buSzTx/>
              <a:buFontTx/>
              <a:buNone/>
              <a:tabLst/>
              <a:defRPr/>
            </a:pPr>
            <a:endParaRPr kumimoji="0" lang="en-US" sz="2000" b="1" i="1" u="none" strike="noStrike" cap="none" spc="0" normalizeH="0" baseline="0" noProof="0" dirty="0">
              <a:ln>
                <a:noFill/>
              </a:ln>
              <a:solidFill>
                <a:srgbClr val="000000"/>
              </a:solidFill>
              <a:effectLst/>
              <a:uLnTx/>
              <a:uFillTx/>
              <a:latin typeface="Canva Sans Bold Italics"/>
            </a:endParaRPr>
          </a:p>
          <a:p>
            <a:pPr marL="457241" marR="0" lvl="1" indent="0" algn="just" defTabSz="609630" rtl="0" eaLnBrk="1" fontAlgn="auto" latinLnBrk="0" hangingPunct="1">
              <a:lnSpc>
                <a:spcPct val="100000"/>
              </a:lnSpc>
              <a:spcBef>
                <a:spcPts val="0"/>
              </a:spcBef>
              <a:spcAft>
                <a:spcPts val="0"/>
              </a:spcAft>
              <a:buClrTx/>
              <a:buSzTx/>
              <a:buFontTx/>
              <a:buNone/>
              <a:tabLst/>
              <a:defRPr/>
            </a:pPr>
            <a:endParaRPr lang="en-US" sz="2000" b="1" i="1" kern="1200" dirty="0">
              <a:solidFill>
                <a:srgbClr val="000000"/>
              </a:solidFill>
              <a:latin typeface="Canva Sans Bold Italics"/>
              <a:ea typeface="+mn-ea"/>
              <a:cs typeface="+mn-cs"/>
            </a:endParaRPr>
          </a:p>
          <a:p>
            <a:pPr marL="0" marR="0" lvl="0" indent="0" defTabSz="609630" rtl="0" eaLnBrk="1" fontAlgn="auto" latinLnBrk="0" hangingPunct="1">
              <a:lnSpc>
                <a:spcPct val="100000"/>
              </a:lnSpc>
              <a:spcBef>
                <a:spcPts val="0"/>
              </a:spcBef>
              <a:spcAft>
                <a:spcPts val="0"/>
              </a:spcAft>
              <a:buClrTx/>
              <a:buSzTx/>
              <a:buFontTx/>
              <a:buNone/>
              <a:tabLst/>
              <a:defRPr/>
            </a:pPr>
            <a:r>
              <a:rPr lang="en-US" sz="1600" b="1" i="1" kern="1200" dirty="0">
                <a:solidFill>
                  <a:schemeClr val="accent1">
                    <a:lumMod val="75000"/>
                  </a:schemeClr>
                </a:solidFill>
                <a:latin typeface="Canva Sans Bold Italics"/>
                <a:ea typeface="+mn-ea"/>
                <a:cs typeface="+mn-cs"/>
              </a:rPr>
              <a:t>Karolyn (Kay) McKay RN, CDOE CVDOE, Nurse Care Manager-Geriatrics, Browne Medicine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882" y="673264"/>
            <a:ext cx="2808233" cy="842470"/>
          </a:xfrm>
          <a:prstGeom prst="rect">
            <a:avLst/>
          </a:prstGeom>
        </p:spPr>
      </p:pic>
    </p:spTree>
    <p:extLst>
      <p:ext uri="{BB962C8B-B14F-4D97-AF65-F5344CB8AC3E}">
        <p14:creationId xmlns:p14="http://schemas.microsoft.com/office/powerpoint/2010/main" val="31471472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9782" y="299173"/>
            <a:ext cx="7976280"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Capstone Study Presentation Outline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258" y="1129304"/>
            <a:ext cx="635793" cy="611387"/>
          </a:xfrm>
          <a:prstGeom prst="rect">
            <a:avLst/>
          </a:prstGeom>
          <a:ln w="57150" cmpd="sng">
            <a:solidFill>
              <a:schemeClr val="bg1"/>
            </a:solidFill>
          </a:ln>
          <a:effectLst/>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351" y="2117623"/>
            <a:ext cx="635793" cy="611387"/>
          </a:xfrm>
          <a:prstGeom prst="rect">
            <a:avLst/>
          </a:prstGeom>
          <a:ln w="57150" cmpd="sng">
            <a:solidFill>
              <a:schemeClr val="bg1"/>
            </a:solidFill>
          </a:ln>
          <a:effectLst/>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158" y="3140600"/>
            <a:ext cx="635793" cy="611387"/>
          </a:xfrm>
          <a:prstGeom prst="rect">
            <a:avLst/>
          </a:prstGeom>
          <a:ln w="57150" cmpd="sng">
            <a:solidFill>
              <a:schemeClr val="bg1"/>
            </a:solidFill>
          </a:ln>
          <a:effectLst/>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547" y="4093066"/>
            <a:ext cx="635793" cy="611387"/>
          </a:xfrm>
          <a:prstGeom prst="rect">
            <a:avLst/>
          </a:prstGeom>
          <a:ln w="57150" cmpd="sng">
            <a:solidFill>
              <a:schemeClr val="bg1"/>
            </a:solidFill>
          </a:ln>
          <a:effectLst/>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057" y="5023006"/>
            <a:ext cx="605994" cy="582732"/>
          </a:xfrm>
          <a:prstGeom prst="rect">
            <a:avLst/>
          </a:prstGeom>
          <a:ln w="57150" cmpd="sng">
            <a:solidFill>
              <a:schemeClr val="bg1"/>
            </a:solidFill>
          </a:ln>
          <a:effectLst/>
        </p:spPr>
      </p:pic>
      <p:sp>
        <p:nvSpPr>
          <p:cNvPr id="12" name="Rectangle 11"/>
          <p:cNvSpPr/>
          <p:nvPr/>
        </p:nvSpPr>
        <p:spPr>
          <a:xfrm>
            <a:off x="2345215" y="1129304"/>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Brief Patient History</a:t>
            </a:r>
          </a:p>
        </p:txBody>
      </p:sp>
      <p:sp>
        <p:nvSpPr>
          <p:cNvPr id="13" name="Rectangle 12"/>
          <p:cNvSpPr/>
          <p:nvPr/>
        </p:nvSpPr>
        <p:spPr>
          <a:xfrm>
            <a:off x="2352277" y="2214013"/>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70C0"/>
                </a:solidFill>
                <a:effectLst/>
                <a:uLnTx/>
                <a:uFillTx/>
                <a:latin typeface="Arial"/>
                <a:ea typeface="+mn-ea"/>
                <a:cs typeface="+mn-cs"/>
              </a:rPr>
              <a:t>Pertinent </a:t>
            </a:r>
            <a:r>
              <a:rPr kumimoji="0" lang="en-US" sz="2000" b="0" i="0" u="none" strike="noStrike" kern="1200" cap="none" spc="0" normalizeH="0" baseline="0" noProof="0" dirty="0">
                <a:ln>
                  <a:noFill/>
                </a:ln>
                <a:solidFill>
                  <a:srgbClr val="0070C0"/>
                </a:solidFill>
                <a:effectLst/>
                <a:uLnTx/>
                <a:uFillTx/>
                <a:latin typeface="Arial"/>
                <a:ea typeface="+mn-ea"/>
                <a:cs typeface="+mn-cs"/>
              </a:rPr>
              <a:t>Medical History</a:t>
            </a:r>
          </a:p>
        </p:txBody>
      </p:sp>
      <p:sp>
        <p:nvSpPr>
          <p:cNvPr id="14" name="Rectangle 13"/>
          <p:cNvSpPr/>
          <p:nvPr/>
        </p:nvSpPr>
        <p:spPr>
          <a:xfrm>
            <a:off x="2373625" y="3156870"/>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Identified Gaps in Care</a:t>
            </a:r>
          </a:p>
        </p:txBody>
      </p:sp>
      <p:sp>
        <p:nvSpPr>
          <p:cNvPr id="15" name="Rectangle 14"/>
          <p:cNvSpPr/>
          <p:nvPr/>
        </p:nvSpPr>
        <p:spPr>
          <a:xfrm>
            <a:off x="2373626" y="4069955"/>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Identified Escalation Points-Needs Assessment</a:t>
            </a:r>
          </a:p>
        </p:txBody>
      </p:sp>
      <p:sp>
        <p:nvSpPr>
          <p:cNvPr id="16" name="Rectangle 15"/>
          <p:cNvSpPr/>
          <p:nvPr/>
        </p:nvSpPr>
        <p:spPr>
          <a:xfrm>
            <a:off x="2373626" y="5034872"/>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a:ea typeface="+mn-ea"/>
                <a:cs typeface="+mn-cs"/>
              </a:rPr>
              <a:t>Resources Put in Place</a:t>
            </a:r>
          </a:p>
        </p:txBody>
      </p:sp>
      <p:sp>
        <p:nvSpPr>
          <p:cNvPr id="18" name="TextBox 17"/>
          <p:cNvSpPr txBox="1"/>
          <p:nvPr/>
        </p:nvSpPr>
        <p:spPr>
          <a:xfrm>
            <a:off x="1604719" y="1104210"/>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1</a:t>
            </a:r>
          </a:p>
        </p:txBody>
      </p:sp>
      <p:sp>
        <p:nvSpPr>
          <p:cNvPr id="19" name="TextBox 18"/>
          <p:cNvSpPr txBox="1"/>
          <p:nvPr/>
        </p:nvSpPr>
        <p:spPr>
          <a:xfrm>
            <a:off x="1604204" y="2091545"/>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2</a:t>
            </a:r>
          </a:p>
        </p:txBody>
      </p:sp>
      <p:sp>
        <p:nvSpPr>
          <p:cNvPr id="20" name="TextBox 19"/>
          <p:cNvSpPr txBox="1"/>
          <p:nvPr/>
        </p:nvSpPr>
        <p:spPr>
          <a:xfrm>
            <a:off x="1619372" y="3135926"/>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3</a:t>
            </a:r>
          </a:p>
        </p:txBody>
      </p:sp>
      <p:sp>
        <p:nvSpPr>
          <p:cNvPr id="21" name="TextBox 20"/>
          <p:cNvSpPr txBox="1"/>
          <p:nvPr/>
        </p:nvSpPr>
        <p:spPr>
          <a:xfrm>
            <a:off x="1589995" y="4082140"/>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4</a:t>
            </a:r>
          </a:p>
        </p:txBody>
      </p:sp>
      <p:sp>
        <p:nvSpPr>
          <p:cNvPr id="22" name="TextBox 21"/>
          <p:cNvSpPr txBox="1"/>
          <p:nvPr/>
        </p:nvSpPr>
        <p:spPr>
          <a:xfrm>
            <a:off x="1613607" y="5010883"/>
            <a:ext cx="412893" cy="584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5</a:t>
            </a:r>
          </a:p>
        </p:txBody>
      </p:sp>
    </p:spTree>
    <p:extLst>
      <p:ext uri="{BB962C8B-B14F-4D97-AF65-F5344CB8AC3E}">
        <p14:creationId xmlns:p14="http://schemas.microsoft.com/office/powerpoint/2010/main" val="41713860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j-ea"/>
              </a:rPr>
              <a:t>Patient Presentation</a:t>
            </a:r>
          </a:p>
        </p:txBody>
      </p:sp>
      <p:sp>
        <p:nvSpPr>
          <p:cNvPr id="4" name="Freeform: Shape 3">
            <a:extLst>
              <a:ext uri="{FF2B5EF4-FFF2-40B4-BE49-F238E27FC236}">
                <a16:creationId xmlns:a16="http://schemas.microsoft.com/office/drawing/2014/main" id="{2FDF6707-66C6-9653-D999-984F994D8373}"/>
              </a:ext>
            </a:extLst>
          </p:cNvPr>
          <p:cNvSpPr/>
          <p:nvPr/>
        </p:nvSpPr>
        <p:spPr>
          <a:xfrm>
            <a:off x="1545430" y="664378"/>
            <a:ext cx="9101139" cy="657559"/>
          </a:xfrm>
          <a:custGeom>
            <a:avLst/>
            <a:gdLst>
              <a:gd name="connsiteX0" fmla="*/ 0 w 9101139"/>
              <a:gd name="connsiteY0" fmla="*/ 141551 h 849291"/>
              <a:gd name="connsiteX1" fmla="*/ 141551 w 9101139"/>
              <a:gd name="connsiteY1" fmla="*/ 0 h 849291"/>
              <a:gd name="connsiteX2" fmla="*/ 8959588 w 9101139"/>
              <a:gd name="connsiteY2" fmla="*/ 0 h 849291"/>
              <a:gd name="connsiteX3" fmla="*/ 9101139 w 9101139"/>
              <a:gd name="connsiteY3" fmla="*/ 141551 h 849291"/>
              <a:gd name="connsiteX4" fmla="*/ 9101139 w 9101139"/>
              <a:gd name="connsiteY4" fmla="*/ 707740 h 849291"/>
              <a:gd name="connsiteX5" fmla="*/ 8959588 w 9101139"/>
              <a:gd name="connsiteY5" fmla="*/ 849291 h 849291"/>
              <a:gd name="connsiteX6" fmla="*/ 141551 w 9101139"/>
              <a:gd name="connsiteY6" fmla="*/ 849291 h 849291"/>
              <a:gd name="connsiteX7" fmla="*/ 0 w 9101139"/>
              <a:gd name="connsiteY7" fmla="*/ 707740 h 849291"/>
              <a:gd name="connsiteX8" fmla="*/ 0 w 9101139"/>
              <a:gd name="connsiteY8" fmla="*/ 141551 h 8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849291">
                <a:moveTo>
                  <a:pt x="0" y="141551"/>
                </a:moveTo>
                <a:cubicBezTo>
                  <a:pt x="0" y="63375"/>
                  <a:pt x="63375" y="0"/>
                  <a:pt x="141551" y="0"/>
                </a:cubicBezTo>
                <a:lnTo>
                  <a:pt x="8959588" y="0"/>
                </a:lnTo>
                <a:cubicBezTo>
                  <a:pt x="9037764" y="0"/>
                  <a:pt x="9101139" y="63375"/>
                  <a:pt x="9101139" y="141551"/>
                </a:cubicBezTo>
                <a:lnTo>
                  <a:pt x="9101139" y="707740"/>
                </a:lnTo>
                <a:cubicBezTo>
                  <a:pt x="9101139" y="785916"/>
                  <a:pt x="9037764" y="849291"/>
                  <a:pt x="8959588" y="849291"/>
                </a:cubicBezTo>
                <a:lnTo>
                  <a:pt x="141551" y="849291"/>
                </a:lnTo>
                <a:cubicBezTo>
                  <a:pt x="63375" y="849291"/>
                  <a:pt x="0" y="785916"/>
                  <a:pt x="0" y="707740"/>
                </a:cubicBezTo>
                <a:lnTo>
                  <a:pt x="0" y="14155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32899" tIns="132899" rIns="132899" bIns="13289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br>
              <a:rPr kumimoji="0" lang="en-US" sz="2400" b="1" i="0" u="none" strike="noStrike" kern="1200" cap="none" spc="0" normalizeH="0" baseline="0" noProof="0" dirty="0">
                <a:ln>
                  <a:noFill/>
                </a:ln>
                <a:solidFill>
                  <a:srgbClr val="4B4B4B">
                    <a:hueOff val="0"/>
                    <a:satOff val="0"/>
                    <a:lumOff val="0"/>
                    <a:alphaOff val="0"/>
                  </a:srgbClr>
                </a:solidFill>
                <a:effectLst/>
                <a:uLnTx/>
                <a:uFillTx/>
                <a:latin typeface="Arial"/>
                <a:ea typeface="+mn-ea"/>
                <a:cs typeface="+mn-cs"/>
              </a:rPr>
            </a:br>
            <a:r>
              <a:rPr kumimoji="0" lang="en-US" sz="2400" b="1" i="0" u="none" strike="noStrike" kern="1200" cap="none" spc="0" normalizeH="0" baseline="0" noProof="0" dirty="0">
                <a:ln>
                  <a:noFill/>
                </a:ln>
                <a:solidFill>
                  <a:prstClr val="black"/>
                </a:solidFill>
                <a:effectLst/>
                <a:uLnTx/>
                <a:uFillTx/>
                <a:latin typeface="Arial"/>
                <a:ea typeface="+mn-ea"/>
                <a:cs typeface="+mn-cs"/>
              </a:rPr>
              <a:t>Age: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96</a:t>
            </a:r>
            <a:br>
              <a:rPr kumimoji="0" lang="en-US" sz="2400" b="1" i="0" u="none" strike="noStrike" kern="1200" cap="none" spc="0" normalizeH="0" baseline="0" noProof="0" dirty="0">
                <a:ln>
                  <a:noFill/>
                </a:ln>
                <a:solidFill>
                  <a:prstClr val="black"/>
                </a:solidFill>
                <a:effectLst/>
                <a:uLnTx/>
                <a:uFillTx/>
                <a:latin typeface="Arial"/>
                <a:ea typeface="+mn-ea"/>
                <a:cs typeface="+mn-cs"/>
              </a:rPr>
            </a:b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E2A7BBA7-B9EC-A3DF-4EBA-DE9E520E6668}"/>
              </a:ext>
            </a:extLst>
          </p:cNvPr>
          <p:cNvSpPr/>
          <p:nvPr/>
        </p:nvSpPr>
        <p:spPr>
          <a:xfrm>
            <a:off x="1545430" y="1352934"/>
            <a:ext cx="9101139" cy="657559"/>
          </a:xfrm>
          <a:custGeom>
            <a:avLst/>
            <a:gdLst>
              <a:gd name="connsiteX0" fmla="*/ 0 w 9101139"/>
              <a:gd name="connsiteY0" fmla="*/ 141221 h 847311"/>
              <a:gd name="connsiteX1" fmla="*/ 141221 w 9101139"/>
              <a:gd name="connsiteY1" fmla="*/ 0 h 847311"/>
              <a:gd name="connsiteX2" fmla="*/ 8959918 w 9101139"/>
              <a:gd name="connsiteY2" fmla="*/ 0 h 847311"/>
              <a:gd name="connsiteX3" fmla="*/ 9101139 w 9101139"/>
              <a:gd name="connsiteY3" fmla="*/ 141221 h 847311"/>
              <a:gd name="connsiteX4" fmla="*/ 9101139 w 9101139"/>
              <a:gd name="connsiteY4" fmla="*/ 706090 h 847311"/>
              <a:gd name="connsiteX5" fmla="*/ 8959918 w 9101139"/>
              <a:gd name="connsiteY5" fmla="*/ 847311 h 847311"/>
              <a:gd name="connsiteX6" fmla="*/ 141221 w 9101139"/>
              <a:gd name="connsiteY6" fmla="*/ 847311 h 847311"/>
              <a:gd name="connsiteX7" fmla="*/ 0 w 9101139"/>
              <a:gd name="connsiteY7" fmla="*/ 706090 h 847311"/>
              <a:gd name="connsiteX8" fmla="*/ 0 w 9101139"/>
              <a:gd name="connsiteY8" fmla="*/ 141221 h 8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847311">
                <a:moveTo>
                  <a:pt x="0" y="141221"/>
                </a:moveTo>
                <a:cubicBezTo>
                  <a:pt x="0" y="63227"/>
                  <a:pt x="63227" y="0"/>
                  <a:pt x="141221" y="0"/>
                </a:cubicBezTo>
                <a:lnTo>
                  <a:pt x="8959918" y="0"/>
                </a:lnTo>
                <a:cubicBezTo>
                  <a:pt x="9037912" y="0"/>
                  <a:pt x="9101139" y="63227"/>
                  <a:pt x="9101139" y="141221"/>
                </a:cubicBezTo>
                <a:lnTo>
                  <a:pt x="9101139" y="706090"/>
                </a:lnTo>
                <a:cubicBezTo>
                  <a:pt x="9101139" y="784084"/>
                  <a:pt x="9037912" y="847311"/>
                  <a:pt x="8959918" y="847311"/>
                </a:cubicBezTo>
                <a:lnTo>
                  <a:pt x="141221" y="847311"/>
                </a:lnTo>
                <a:cubicBezTo>
                  <a:pt x="63227" y="847311"/>
                  <a:pt x="0" y="784084"/>
                  <a:pt x="0" y="706090"/>
                </a:cubicBezTo>
                <a:lnTo>
                  <a:pt x="0" y="14122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32802" tIns="132802" rIns="132802" bIns="132802"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Gender: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Male</a:t>
            </a:r>
          </a:p>
        </p:txBody>
      </p:sp>
      <p:sp>
        <p:nvSpPr>
          <p:cNvPr id="7" name="Freeform: Shape 6">
            <a:extLst>
              <a:ext uri="{FF2B5EF4-FFF2-40B4-BE49-F238E27FC236}">
                <a16:creationId xmlns:a16="http://schemas.microsoft.com/office/drawing/2014/main" id="{099732FA-8026-37E0-4FE4-9A3FD86F04F2}"/>
              </a:ext>
            </a:extLst>
          </p:cNvPr>
          <p:cNvSpPr/>
          <p:nvPr/>
        </p:nvSpPr>
        <p:spPr>
          <a:xfrm>
            <a:off x="1545430" y="2010493"/>
            <a:ext cx="9101139" cy="1269694"/>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Support System: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Family, church, senior center</a:t>
            </a:r>
          </a:p>
        </p:txBody>
      </p:sp>
      <p:sp>
        <p:nvSpPr>
          <p:cNvPr id="8" name="Freeform: Shape 7">
            <a:extLst>
              <a:ext uri="{FF2B5EF4-FFF2-40B4-BE49-F238E27FC236}">
                <a16:creationId xmlns:a16="http://schemas.microsoft.com/office/drawing/2014/main" id="{1D152C33-9B96-DF05-3F27-5B1B8F96A2EC}"/>
              </a:ext>
            </a:extLst>
          </p:cNvPr>
          <p:cNvSpPr/>
          <p:nvPr/>
        </p:nvSpPr>
        <p:spPr>
          <a:xfrm>
            <a:off x="1545430" y="3273084"/>
            <a:ext cx="9101139" cy="1799248"/>
          </a:xfrm>
          <a:custGeom>
            <a:avLst/>
            <a:gdLst>
              <a:gd name="connsiteX0" fmla="*/ 0 w 9101139"/>
              <a:gd name="connsiteY0" fmla="*/ 272691 h 1636116"/>
              <a:gd name="connsiteX1" fmla="*/ 272691 w 9101139"/>
              <a:gd name="connsiteY1" fmla="*/ 0 h 1636116"/>
              <a:gd name="connsiteX2" fmla="*/ 8828448 w 9101139"/>
              <a:gd name="connsiteY2" fmla="*/ 0 h 1636116"/>
              <a:gd name="connsiteX3" fmla="*/ 9101139 w 9101139"/>
              <a:gd name="connsiteY3" fmla="*/ 272691 h 1636116"/>
              <a:gd name="connsiteX4" fmla="*/ 9101139 w 9101139"/>
              <a:gd name="connsiteY4" fmla="*/ 1363425 h 1636116"/>
              <a:gd name="connsiteX5" fmla="*/ 8828448 w 9101139"/>
              <a:gd name="connsiteY5" fmla="*/ 1636116 h 1636116"/>
              <a:gd name="connsiteX6" fmla="*/ 272691 w 9101139"/>
              <a:gd name="connsiteY6" fmla="*/ 1636116 h 1636116"/>
              <a:gd name="connsiteX7" fmla="*/ 0 w 9101139"/>
              <a:gd name="connsiteY7" fmla="*/ 1363425 h 1636116"/>
              <a:gd name="connsiteX8" fmla="*/ 0 w 9101139"/>
              <a:gd name="connsiteY8" fmla="*/ 272691 h 16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1139" h="1636116">
                <a:moveTo>
                  <a:pt x="0" y="272691"/>
                </a:moveTo>
                <a:cubicBezTo>
                  <a:pt x="0" y="122088"/>
                  <a:pt x="122088" y="0"/>
                  <a:pt x="272691" y="0"/>
                </a:cubicBezTo>
                <a:lnTo>
                  <a:pt x="8828448" y="0"/>
                </a:lnTo>
                <a:cubicBezTo>
                  <a:pt x="8979051" y="0"/>
                  <a:pt x="9101139" y="122088"/>
                  <a:pt x="9101139" y="272691"/>
                </a:cubicBezTo>
                <a:lnTo>
                  <a:pt x="9101139" y="1363425"/>
                </a:lnTo>
                <a:cubicBezTo>
                  <a:pt x="9101139" y="1514028"/>
                  <a:pt x="8979051" y="1636116"/>
                  <a:pt x="8828448" y="1636116"/>
                </a:cubicBezTo>
                <a:lnTo>
                  <a:pt x="272691" y="1636116"/>
                </a:lnTo>
                <a:cubicBezTo>
                  <a:pt x="122088" y="1636116"/>
                  <a:pt x="0" y="1514028"/>
                  <a:pt x="0" y="1363425"/>
                </a:cubicBezTo>
                <a:lnTo>
                  <a:pt x="0" y="272691"/>
                </a:lnTo>
                <a:close/>
              </a:path>
            </a:pathLst>
          </a:cu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1309" tIns="171309" rIns="171309" bIns="17130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Socioeconomic status</a:t>
            </a:r>
            <a:r>
              <a:rPr kumimoji="0" lang="en-US" sz="2000" b="1"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255CB8">
                    <a:lumMod val="75000"/>
                  </a:srgbClr>
                </a:solidFill>
                <a:effectLst/>
                <a:uLnTx/>
                <a:uFillTx/>
                <a:latin typeface="Arial"/>
                <a:ea typeface="+mn-ea"/>
                <a:cs typeface="+mn-cs"/>
              </a:rPr>
              <a:t>No SDOH Concerns</a:t>
            </a:r>
          </a:p>
          <a:p>
            <a:pPr defTabSz="1066800">
              <a:lnSpc>
                <a:spcPct val="90000"/>
              </a:lnSpc>
              <a:spcBef>
                <a:spcPct val="0"/>
              </a:spcBef>
              <a:spcAft>
                <a:spcPct val="35000"/>
              </a:spcAf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What Matters to patient/family/caregivers</a:t>
            </a:r>
            <a:r>
              <a:rPr kumimoji="0" lang="en-US" sz="2000" b="1"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255CB8">
                    <a:lumMod val="75000"/>
                  </a:srgbClr>
                </a:solidFill>
                <a:effectLst/>
                <a:uLnTx/>
                <a:uFillTx/>
                <a:latin typeface="Arial"/>
                <a:ea typeface="+mn-ea"/>
                <a:cs typeface="+mn-cs"/>
              </a:rPr>
              <a:t>preservation of dignity</a:t>
            </a:r>
            <a:endPar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Tree>
    <p:extLst>
      <p:ext uri="{BB962C8B-B14F-4D97-AF65-F5344CB8AC3E}">
        <p14:creationId xmlns:p14="http://schemas.microsoft.com/office/powerpoint/2010/main" val="41660131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Past Medical History</a:t>
            </a:r>
          </a:p>
        </p:txBody>
      </p:sp>
      <p:sp>
        <p:nvSpPr>
          <p:cNvPr id="3" name="Freeform: Shape 2">
            <a:extLst>
              <a:ext uri="{FF2B5EF4-FFF2-40B4-BE49-F238E27FC236}">
                <a16:creationId xmlns:a16="http://schemas.microsoft.com/office/drawing/2014/main" id="{28980399-BC97-9A4E-8C62-C36B246AA150}"/>
              </a:ext>
            </a:extLst>
          </p:cNvPr>
          <p:cNvSpPr/>
          <p:nvPr/>
        </p:nvSpPr>
        <p:spPr>
          <a:xfrm>
            <a:off x="1289643" y="707836"/>
            <a:ext cx="9386887" cy="1282889"/>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132" tIns="188132" rIns="188132" bIns="18813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Chronic Conditions: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CHF, OA, DDD, Spinal stenosis</a:t>
            </a:r>
            <a:endPar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10C2147B-5488-9398-3F3A-0A290B89D8BB}"/>
              </a:ext>
            </a:extLst>
          </p:cNvPr>
          <p:cNvSpPr/>
          <p:nvPr/>
        </p:nvSpPr>
        <p:spPr>
          <a:xfrm>
            <a:off x="1289643" y="1990725"/>
            <a:ext cx="9499800" cy="2253471"/>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2892" tIns="172892" rIns="172892" bIns="172892" numCol="1" spcCol="1270" anchor="ctr" anchorCtr="0">
            <a:noAutofit/>
          </a:bodyPr>
          <a:lstStyle/>
          <a:p>
            <a:pPr marL="0" marR="0" lvl="0" indent="0" algn="l" defTabSz="10668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Current Medications</a:t>
            </a:r>
            <a:r>
              <a:rPr kumimoji="0" lang="en-US" sz="2000" b="0" i="0" u="none" strike="noStrike" kern="1200" cap="none" spc="0" normalizeH="0" baseline="0" noProof="0" dirty="0">
                <a:ln>
                  <a:noFill/>
                </a:ln>
                <a:solidFill>
                  <a:prstClr val="black"/>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Atorvastatin</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20mg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daily</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Tylenol 1000mg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bid</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furosemide</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10mg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every</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other</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day</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warfarin</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2.5mg – (use as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directed</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managed</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by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coumadin</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clinic</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cardiologist</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diltiazem 240mg/24h 1 cap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daily</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metoprolol</a:t>
            </a:r>
            <a:r>
              <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rPr>
              <a:t> succinate ER 50mg tab 1 tab </a:t>
            </a:r>
            <a:r>
              <a:rPr kumimoji="0" lang="fr-FR" sz="1600" b="0" i="0" u="none" strike="noStrike" kern="1200" cap="none" spc="0" normalizeH="0" baseline="0" noProof="0" dirty="0" err="1">
                <a:ln>
                  <a:noFill/>
                </a:ln>
                <a:solidFill>
                  <a:srgbClr val="255CB8">
                    <a:lumMod val="75000"/>
                  </a:srgbClr>
                </a:solidFill>
                <a:effectLst/>
                <a:uLnTx/>
                <a:uFillTx/>
                <a:latin typeface="Arial"/>
                <a:ea typeface="+mn-ea"/>
                <a:cs typeface="+mn-cs"/>
              </a:rPr>
              <a:t>daily</a:t>
            </a:r>
            <a:endPar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endParaRPr>
          </a:p>
          <a:p>
            <a:pPr marL="0" marR="0" lvl="0" indent="0" algn="l" defTabSz="1066800" rtl="0" eaLnBrk="1" fontAlgn="auto" latinLnBrk="0" hangingPunct="1">
              <a:lnSpc>
                <a:spcPct val="100000"/>
              </a:lnSpc>
              <a:spcBef>
                <a:spcPct val="0"/>
              </a:spcBef>
              <a:spcAft>
                <a:spcPts val="0"/>
              </a:spcAft>
              <a:buClrTx/>
              <a:buSzTx/>
              <a:buFontTx/>
              <a:buNone/>
              <a:tabLst/>
              <a:defRPr/>
            </a:pPr>
            <a:endParaRPr kumimoji="0" lang="fr-FR" sz="16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AC270F92-E15B-2765-DF7D-D0B5D08BF6FE}"/>
              </a:ext>
            </a:extLst>
          </p:cNvPr>
          <p:cNvSpPr/>
          <p:nvPr/>
        </p:nvSpPr>
        <p:spPr>
          <a:xfrm>
            <a:off x="1289644" y="4244196"/>
            <a:ext cx="9499800" cy="1766078"/>
          </a:xfrm>
          <a:custGeom>
            <a:avLst/>
            <a:gdLst>
              <a:gd name="connsiteX0" fmla="*/ 0 w 9386887"/>
              <a:gd name="connsiteY0" fmla="*/ 278098 h 1668552"/>
              <a:gd name="connsiteX1" fmla="*/ 278098 w 9386887"/>
              <a:gd name="connsiteY1" fmla="*/ 0 h 1668552"/>
              <a:gd name="connsiteX2" fmla="*/ 9108789 w 9386887"/>
              <a:gd name="connsiteY2" fmla="*/ 0 h 1668552"/>
              <a:gd name="connsiteX3" fmla="*/ 9386887 w 9386887"/>
              <a:gd name="connsiteY3" fmla="*/ 278098 h 1668552"/>
              <a:gd name="connsiteX4" fmla="*/ 9386887 w 9386887"/>
              <a:gd name="connsiteY4" fmla="*/ 1390454 h 1668552"/>
              <a:gd name="connsiteX5" fmla="*/ 9108789 w 9386887"/>
              <a:gd name="connsiteY5" fmla="*/ 1668552 h 1668552"/>
              <a:gd name="connsiteX6" fmla="*/ 278098 w 9386887"/>
              <a:gd name="connsiteY6" fmla="*/ 1668552 h 1668552"/>
              <a:gd name="connsiteX7" fmla="*/ 0 w 9386887"/>
              <a:gd name="connsiteY7" fmla="*/ 1390454 h 1668552"/>
              <a:gd name="connsiteX8" fmla="*/ 0 w 9386887"/>
              <a:gd name="connsiteY8" fmla="*/ 278098 h 16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6887" h="1668552">
                <a:moveTo>
                  <a:pt x="0" y="278098"/>
                </a:moveTo>
                <a:cubicBezTo>
                  <a:pt x="0" y="124509"/>
                  <a:pt x="124509" y="0"/>
                  <a:pt x="278098" y="0"/>
                </a:cubicBezTo>
                <a:lnTo>
                  <a:pt x="9108789" y="0"/>
                </a:lnTo>
                <a:cubicBezTo>
                  <a:pt x="9262378" y="0"/>
                  <a:pt x="9386887" y="124509"/>
                  <a:pt x="9386887" y="278098"/>
                </a:cubicBezTo>
                <a:lnTo>
                  <a:pt x="9386887" y="1390454"/>
                </a:lnTo>
                <a:cubicBezTo>
                  <a:pt x="9386887" y="1544043"/>
                  <a:pt x="9262378" y="1668552"/>
                  <a:pt x="9108789" y="1668552"/>
                </a:cubicBezTo>
                <a:lnTo>
                  <a:pt x="278098" y="1668552"/>
                </a:lnTo>
                <a:cubicBezTo>
                  <a:pt x="124509" y="1668552"/>
                  <a:pt x="0" y="1544043"/>
                  <a:pt x="0" y="1390454"/>
                </a:cubicBezTo>
                <a:lnTo>
                  <a:pt x="0" y="278098"/>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132" tIns="188132" rIns="188132" bIns="18813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Patient Understanding of Disease Process: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Poor – pt adheres to diet, medication regimen, lifestyle mods as family directs but does not understand himself and if making own choices chooses poorly d/t poor cognition.</a:t>
            </a:r>
            <a:endPar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Tree>
    <p:extLst>
      <p:ext uri="{BB962C8B-B14F-4D97-AF65-F5344CB8AC3E}">
        <p14:creationId xmlns:p14="http://schemas.microsoft.com/office/powerpoint/2010/main" val="18316013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Past Medical History (Continued)</a:t>
            </a:r>
          </a:p>
        </p:txBody>
      </p:sp>
      <p:sp>
        <p:nvSpPr>
          <p:cNvPr id="3" name="Freeform: Shape 2">
            <a:extLst>
              <a:ext uri="{FF2B5EF4-FFF2-40B4-BE49-F238E27FC236}">
                <a16:creationId xmlns:a16="http://schemas.microsoft.com/office/drawing/2014/main" id="{01E347C3-5E82-6385-5B3C-B0BFBACF854B}"/>
              </a:ext>
            </a:extLst>
          </p:cNvPr>
          <p:cNvSpPr/>
          <p:nvPr/>
        </p:nvSpPr>
        <p:spPr>
          <a:xfrm>
            <a:off x="819150" y="1009651"/>
            <a:ext cx="10858500" cy="1333500"/>
          </a:xfrm>
          <a:custGeom>
            <a:avLst/>
            <a:gdLst>
              <a:gd name="connsiteX0" fmla="*/ 0 w 9658350"/>
              <a:gd name="connsiteY0" fmla="*/ 170462 h 1022750"/>
              <a:gd name="connsiteX1" fmla="*/ 170462 w 9658350"/>
              <a:gd name="connsiteY1" fmla="*/ 0 h 1022750"/>
              <a:gd name="connsiteX2" fmla="*/ 9487888 w 9658350"/>
              <a:gd name="connsiteY2" fmla="*/ 0 h 1022750"/>
              <a:gd name="connsiteX3" fmla="*/ 9658350 w 9658350"/>
              <a:gd name="connsiteY3" fmla="*/ 170462 h 1022750"/>
              <a:gd name="connsiteX4" fmla="*/ 9658350 w 9658350"/>
              <a:gd name="connsiteY4" fmla="*/ 852288 h 1022750"/>
              <a:gd name="connsiteX5" fmla="*/ 9487888 w 9658350"/>
              <a:gd name="connsiteY5" fmla="*/ 1022750 h 1022750"/>
              <a:gd name="connsiteX6" fmla="*/ 170462 w 9658350"/>
              <a:gd name="connsiteY6" fmla="*/ 1022750 h 1022750"/>
              <a:gd name="connsiteX7" fmla="*/ 0 w 9658350"/>
              <a:gd name="connsiteY7" fmla="*/ 852288 h 1022750"/>
              <a:gd name="connsiteX8" fmla="*/ 0 w 9658350"/>
              <a:gd name="connsiteY8" fmla="*/ 170462 h 10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8350" h="1022750">
                <a:moveTo>
                  <a:pt x="0" y="170462"/>
                </a:moveTo>
                <a:cubicBezTo>
                  <a:pt x="0" y="76318"/>
                  <a:pt x="76318" y="0"/>
                  <a:pt x="170462" y="0"/>
                </a:cubicBezTo>
                <a:lnTo>
                  <a:pt x="9487888" y="0"/>
                </a:lnTo>
                <a:cubicBezTo>
                  <a:pt x="9582032" y="0"/>
                  <a:pt x="9658350" y="76318"/>
                  <a:pt x="9658350" y="170462"/>
                </a:cubicBezTo>
                <a:lnTo>
                  <a:pt x="9658350" y="852288"/>
                </a:lnTo>
                <a:cubicBezTo>
                  <a:pt x="9658350" y="946432"/>
                  <a:pt x="9582032" y="1022750"/>
                  <a:pt x="9487888" y="1022750"/>
                </a:cubicBezTo>
                <a:lnTo>
                  <a:pt x="170462" y="1022750"/>
                </a:lnTo>
                <a:cubicBezTo>
                  <a:pt x="76318" y="1022750"/>
                  <a:pt x="0" y="946432"/>
                  <a:pt x="0" y="852288"/>
                </a:cubicBezTo>
                <a:lnTo>
                  <a:pt x="0" y="17046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56607" tIns="156607" rIns="156607" bIns="156607"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Compliance to Treatment Regime</a:t>
            </a:r>
            <a:r>
              <a:rPr kumimoji="0" lang="en-US" sz="2800" b="0" i="0" u="none" strike="noStrike" kern="1200" cap="none" spc="0" normalizeH="0" baseline="0" noProof="0" dirty="0">
                <a:ln>
                  <a:noFill/>
                </a:ln>
                <a:solidFill>
                  <a:prstClr val="black"/>
                </a:solidFill>
                <a:effectLst/>
                <a:uLnTx/>
                <a:uFillTx/>
                <a:latin typeface="Arial"/>
                <a:ea typeface="+mn-ea"/>
                <a:cs typeface="+mn-cs"/>
              </a:rPr>
              <a:t>:</a:t>
            </a:r>
            <a:r>
              <a:rPr kumimoji="0" lang="en-US" sz="2400" b="0" i="0" u="none" strike="noStrike" kern="1200" cap="none" spc="0" normalizeH="0" baseline="0" noProof="0" dirty="0">
                <a:ln>
                  <a:noFill/>
                </a:ln>
                <a:solidFill>
                  <a:prstClr val="black"/>
                </a:solidFill>
                <a:effectLst/>
                <a:uLnTx/>
                <a:uFillTx/>
                <a:latin typeface="Arial"/>
                <a:ea typeface="+mn-ea"/>
                <a:cs typeface="+mn-cs"/>
              </a:rPr>
              <a:t>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Pharm therapy, pt compliant.  Re: pain r/t OA and spinal stenosis w/ weakness and fall risk increasing w/ age pt regularly has home PT and diligently follows HEP.</a:t>
            </a:r>
            <a:endPar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
        <p:nvSpPr>
          <p:cNvPr id="4" name="Freeform: Shape 3">
            <a:extLst>
              <a:ext uri="{FF2B5EF4-FFF2-40B4-BE49-F238E27FC236}">
                <a16:creationId xmlns:a16="http://schemas.microsoft.com/office/drawing/2014/main" id="{0C667B9F-8429-2C60-5F67-7F132FC6BEC8}"/>
              </a:ext>
            </a:extLst>
          </p:cNvPr>
          <p:cNvSpPr/>
          <p:nvPr/>
        </p:nvSpPr>
        <p:spPr>
          <a:xfrm>
            <a:off x="819150" y="2619359"/>
            <a:ext cx="10734675" cy="3128298"/>
          </a:xfrm>
          <a:custGeom>
            <a:avLst/>
            <a:gdLst>
              <a:gd name="connsiteX0" fmla="*/ 0 w 9658350"/>
              <a:gd name="connsiteY0" fmla="*/ 170462 h 1022750"/>
              <a:gd name="connsiteX1" fmla="*/ 170462 w 9658350"/>
              <a:gd name="connsiteY1" fmla="*/ 0 h 1022750"/>
              <a:gd name="connsiteX2" fmla="*/ 9487888 w 9658350"/>
              <a:gd name="connsiteY2" fmla="*/ 0 h 1022750"/>
              <a:gd name="connsiteX3" fmla="*/ 9658350 w 9658350"/>
              <a:gd name="connsiteY3" fmla="*/ 170462 h 1022750"/>
              <a:gd name="connsiteX4" fmla="*/ 9658350 w 9658350"/>
              <a:gd name="connsiteY4" fmla="*/ 852288 h 1022750"/>
              <a:gd name="connsiteX5" fmla="*/ 9487888 w 9658350"/>
              <a:gd name="connsiteY5" fmla="*/ 1022750 h 1022750"/>
              <a:gd name="connsiteX6" fmla="*/ 170462 w 9658350"/>
              <a:gd name="connsiteY6" fmla="*/ 1022750 h 1022750"/>
              <a:gd name="connsiteX7" fmla="*/ 0 w 9658350"/>
              <a:gd name="connsiteY7" fmla="*/ 852288 h 1022750"/>
              <a:gd name="connsiteX8" fmla="*/ 0 w 9658350"/>
              <a:gd name="connsiteY8" fmla="*/ 170462 h 10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8350" h="1022750">
                <a:moveTo>
                  <a:pt x="0" y="170462"/>
                </a:moveTo>
                <a:cubicBezTo>
                  <a:pt x="0" y="76318"/>
                  <a:pt x="76318" y="0"/>
                  <a:pt x="170462" y="0"/>
                </a:cubicBezTo>
                <a:lnTo>
                  <a:pt x="9487888" y="0"/>
                </a:lnTo>
                <a:cubicBezTo>
                  <a:pt x="9582032" y="0"/>
                  <a:pt x="9658350" y="76318"/>
                  <a:pt x="9658350" y="170462"/>
                </a:cubicBezTo>
                <a:lnTo>
                  <a:pt x="9658350" y="852288"/>
                </a:lnTo>
                <a:cubicBezTo>
                  <a:pt x="9658350" y="946432"/>
                  <a:pt x="9582032" y="1022750"/>
                  <a:pt x="9487888" y="1022750"/>
                </a:cubicBezTo>
                <a:lnTo>
                  <a:pt x="170462" y="1022750"/>
                </a:lnTo>
                <a:cubicBezTo>
                  <a:pt x="76318" y="1022750"/>
                  <a:pt x="0" y="946432"/>
                  <a:pt x="0" y="852288"/>
                </a:cubicBezTo>
                <a:lnTo>
                  <a:pt x="0" y="17046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56607" tIns="156607" rIns="156607" bIns="156607"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Recent Acute Episodes</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No recent hospitalizations, Covid + 12/2023</a:t>
            </a:r>
            <a:endPar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endParaRPr>
          </a:p>
        </p:txBody>
      </p:sp>
    </p:spTree>
    <p:extLst>
      <p:ext uri="{BB962C8B-B14F-4D97-AF65-F5344CB8AC3E}">
        <p14:creationId xmlns:p14="http://schemas.microsoft.com/office/powerpoint/2010/main" val="16707549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Matters For Consideration             Identify the Following:</a:t>
            </a:r>
          </a:p>
        </p:txBody>
      </p:sp>
      <p:sp>
        <p:nvSpPr>
          <p:cNvPr id="15" name="Right Arrow 14"/>
          <p:cNvSpPr/>
          <p:nvPr/>
        </p:nvSpPr>
        <p:spPr>
          <a:xfrm>
            <a:off x="4872038" y="257199"/>
            <a:ext cx="978408" cy="484632"/>
          </a:xfrm>
          <a:prstGeom prs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Freeform: Shape 2">
            <a:extLst>
              <a:ext uri="{FF2B5EF4-FFF2-40B4-BE49-F238E27FC236}">
                <a16:creationId xmlns:a16="http://schemas.microsoft.com/office/drawing/2014/main" id="{39246BCB-AD8A-89DE-C565-409A7193108F}"/>
              </a:ext>
            </a:extLst>
          </p:cNvPr>
          <p:cNvSpPr/>
          <p:nvPr/>
        </p:nvSpPr>
        <p:spPr>
          <a:xfrm>
            <a:off x="1457325" y="862280"/>
            <a:ext cx="9844087" cy="1495444"/>
          </a:xfrm>
          <a:custGeom>
            <a:avLst/>
            <a:gdLst>
              <a:gd name="connsiteX0" fmla="*/ 0 w 9844087"/>
              <a:gd name="connsiteY0" fmla="*/ 249246 h 1495444"/>
              <a:gd name="connsiteX1" fmla="*/ 249246 w 9844087"/>
              <a:gd name="connsiteY1" fmla="*/ 0 h 1495444"/>
              <a:gd name="connsiteX2" fmla="*/ 9594841 w 9844087"/>
              <a:gd name="connsiteY2" fmla="*/ 0 h 1495444"/>
              <a:gd name="connsiteX3" fmla="*/ 9844087 w 9844087"/>
              <a:gd name="connsiteY3" fmla="*/ 249246 h 1495444"/>
              <a:gd name="connsiteX4" fmla="*/ 9844087 w 9844087"/>
              <a:gd name="connsiteY4" fmla="*/ 1246198 h 1495444"/>
              <a:gd name="connsiteX5" fmla="*/ 9594841 w 9844087"/>
              <a:gd name="connsiteY5" fmla="*/ 1495444 h 1495444"/>
              <a:gd name="connsiteX6" fmla="*/ 249246 w 9844087"/>
              <a:gd name="connsiteY6" fmla="*/ 1495444 h 1495444"/>
              <a:gd name="connsiteX7" fmla="*/ 0 w 9844087"/>
              <a:gd name="connsiteY7" fmla="*/ 1246198 h 1495444"/>
              <a:gd name="connsiteX8" fmla="*/ 0 w 9844087"/>
              <a:gd name="connsiteY8" fmla="*/ 249246 h 149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495444">
                <a:moveTo>
                  <a:pt x="0" y="249246"/>
                </a:moveTo>
                <a:cubicBezTo>
                  <a:pt x="0" y="111591"/>
                  <a:pt x="111591" y="0"/>
                  <a:pt x="249246" y="0"/>
                </a:cubicBezTo>
                <a:lnTo>
                  <a:pt x="9594841" y="0"/>
                </a:lnTo>
                <a:cubicBezTo>
                  <a:pt x="9732496" y="0"/>
                  <a:pt x="9844087" y="111591"/>
                  <a:pt x="9844087" y="249246"/>
                </a:cubicBezTo>
                <a:lnTo>
                  <a:pt x="9844087" y="1246198"/>
                </a:lnTo>
                <a:cubicBezTo>
                  <a:pt x="9844087" y="1383853"/>
                  <a:pt x="9732496" y="1495444"/>
                  <a:pt x="9594841" y="1495444"/>
                </a:cubicBezTo>
                <a:lnTo>
                  <a:pt x="249246" y="1495444"/>
                </a:lnTo>
                <a:cubicBezTo>
                  <a:pt x="111591" y="1495444"/>
                  <a:pt x="0" y="1383853"/>
                  <a:pt x="0" y="1246198"/>
                </a:cubicBezTo>
                <a:lnTo>
                  <a:pt x="0" y="249246"/>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9202" tIns="149202" rIns="149202" bIns="149202"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Barriers to Care: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Pt w/ mild cognitive deficit that creates barrier as family handles all care/direction from providers and relays instruction to pt.</a:t>
            </a:r>
          </a:p>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Successes: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Pt family called to NCM  re: positive covid status instead of going directly to hospital once positive – able to get pt a video visit appt and order skilled services right away.</a:t>
            </a:r>
          </a:p>
        </p:txBody>
      </p:sp>
      <p:sp>
        <p:nvSpPr>
          <p:cNvPr id="5" name="Freeform: Shape 4">
            <a:extLst>
              <a:ext uri="{FF2B5EF4-FFF2-40B4-BE49-F238E27FC236}">
                <a16:creationId xmlns:a16="http://schemas.microsoft.com/office/drawing/2014/main" id="{25BC8392-4E5B-E488-BD76-E8783ABC02EF}"/>
              </a:ext>
            </a:extLst>
          </p:cNvPr>
          <p:cNvSpPr/>
          <p:nvPr/>
        </p:nvSpPr>
        <p:spPr>
          <a:xfrm>
            <a:off x="1457325" y="2365679"/>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Gaps in Care: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 Increased assistance needed d/t weakness r/t Covid status</a:t>
            </a:r>
          </a:p>
        </p:txBody>
      </p:sp>
      <p:sp>
        <p:nvSpPr>
          <p:cNvPr id="6" name="Freeform: Shape 5">
            <a:extLst>
              <a:ext uri="{FF2B5EF4-FFF2-40B4-BE49-F238E27FC236}">
                <a16:creationId xmlns:a16="http://schemas.microsoft.com/office/drawing/2014/main" id="{A40302AD-618E-FB25-EADF-A0A21C586BE6}"/>
              </a:ext>
            </a:extLst>
          </p:cNvPr>
          <p:cNvSpPr/>
          <p:nvPr/>
        </p:nvSpPr>
        <p:spPr>
          <a:xfrm>
            <a:off x="1457325" y="3577953"/>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Driver of The Case</a:t>
            </a:r>
            <a:r>
              <a:rPr kumimoji="0" lang="en-US"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Covid positive</a:t>
            </a:r>
          </a:p>
        </p:txBody>
      </p:sp>
      <p:sp>
        <p:nvSpPr>
          <p:cNvPr id="7" name="Freeform: Shape 6">
            <a:extLst>
              <a:ext uri="{FF2B5EF4-FFF2-40B4-BE49-F238E27FC236}">
                <a16:creationId xmlns:a16="http://schemas.microsoft.com/office/drawing/2014/main" id="{8C7EDACD-DFE1-5420-6FBA-AB0FD867F0F8}"/>
              </a:ext>
            </a:extLst>
          </p:cNvPr>
          <p:cNvSpPr/>
          <p:nvPr/>
        </p:nvSpPr>
        <p:spPr>
          <a:xfrm>
            <a:off x="1457325" y="4790228"/>
            <a:ext cx="9844087" cy="1204905"/>
          </a:xfrm>
          <a:custGeom>
            <a:avLst/>
            <a:gdLst>
              <a:gd name="connsiteX0" fmla="*/ 0 w 9844087"/>
              <a:gd name="connsiteY0" fmla="*/ 200822 h 1204905"/>
              <a:gd name="connsiteX1" fmla="*/ 200822 w 9844087"/>
              <a:gd name="connsiteY1" fmla="*/ 0 h 1204905"/>
              <a:gd name="connsiteX2" fmla="*/ 9643265 w 9844087"/>
              <a:gd name="connsiteY2" fmla="*/ 0 h 1204905"/>
              <a:gd name="connsiteX3" fmla="*/ 9844087 w 9844087"/>
              <a:gd name="connsiteY3" fmla="*/ 200822 h 1204905"/>
              <a:gd name="connsiteX4" fmla="*/ 9844087 w 9844087"/>
              <a:gd name="connsiteY4" fmla="*/ 1004083 h 1204905"/>
              <a:gd name="connsiteX5" fmla="*/ 9643265 w 9844087"/>
              <a:gd name="connsiteY5" fmla="*/ 1204905 h 1204905"/>
              <a:gd name="connsiteX6" fmla="*/ 200822 w 9844087"/>
              <a:gd name="connsiteY6" fmla="*/ 1204905 h 1204905"/>
              <a:gd name="connsiteX7" fmla="*/ 0 w 9844087"/>
              <a:gd name="connsiteY7" fmla="*/ 1004083 h 1204905"/>
              <a:gd name="connsiteX8" fmla="*/ 0 w 9844087"/>
              <a:gd name="connsiteY8" fmla="*/ 200822 h 120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087" h="1204905">
                <a:moveTo>
                  <a:pt x="0" y="200822"/>
                </a:moveTo>
                <a:cubicBezTo>
                  <a:pt x="0" y="89911"/>
                  <a:pt x="89911" y="0"/>
                  <a:pt x="200822" y="0"/>
                </a:cubicBezTo>
                <a:lnTo>
                  <a:pt x="9643265" y="0"/>
                </a:lnTo>
                <a:cubicBezTo>
                  <a:pt x="9754176" y="0"/>
                  <a:pt x="9844087" y="89911"/>
                  <a:pt x="9844087" y="200822"/>
                </a:cubicBezTo>
                <a:lnTo>
                  <a:pt x="9844087" y="1004083"/>
                </a:lnTo>
                <a:cubicBezTo>
                  <a:pt x="9844087" y="1114994"/>
                  <a:pt x="9754176" y="1204905"/>
                  <a:pt x="9643265" y="1204905"/>
                </a:cubicBezTo>
                <a:lnTo>
                  <a:pt x="200822" y="1204905"/>
                </a:lnTo>
                <a:cubicBezTo>
                  <a:pt x="89911" y="1204905"/>
                  <a:pt x="0" y="1114994"/>
                  <a:pt x="0" y="1004083"/>
                </a:cubicBezTo>
                <a:lnTo>
                  <a:pt x="0" y="20082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5019" tIns="135019" rIns="135019" bIns="135019"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Medical Neighborhood Needs (who would you collaborate with regarding patient care needs): </a:t>
            </a:r>
            <a:r>
              <a:rPr kumimoji="0" lang="en-US" sz="2000" b="0" i="0" u="none" strike="noStrike" kern="1200" cap="none" spc="0" normalizeH="0" baseline="0" noProof="0" dirty="0">
                <a:ln>
                  <a:noFill/>
                </a:ln>
                <a:solidFill>
                  <a:srgbClr val="255CB8">
                    <a:lumMod val="75000"/>
                  </a:srgbClr>
                </a:solidFill>
                <a:effectLst/>
                <a:uLnTx/>
                <a:uFillTx/>
                <a:latin typeface="Arial"/>
                <a:ea typeface="+mn-ea"/>
                <a:cs typeface="+mn-cs"/>
              </a:rPr>
              <a:t>PCP, C@H team, Cardiologist team, Children.</a:t>
            </a:r>
          </a:p>
        </p:txBody>
      </p:sp>
    </p:spTree>
    <p:extLst>
      <p:ext uri="{BB962C8B-B14F-4D97-AF65-F5344CB8AC3E}">
        <p14:creationId xmlns:p14="http://schemas.microsoft.com/office/powerpoint/2010/main" val="28422707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Plan to Address Identified Concerns:</a:t>
            </a:r>
          </a:p>
        </p:txBody>
      </p:sp>
      <p:sp>
        <p:nvSpPr>
          <p:cNvPr id="6" name="Rounded Rectangle 5"/>
          <p:cNvSpPr/>
          <p:nvPr/>
        </p:nvSpPr>
        <p:spPr>
          <a:xfrm>
            <a:off x="1414462" y="764606"/>
            <a:ext cx="9363076" cy="5328788"/>
          </a:xfrm>
          <a:prstGeom prst="roundRect">
            <a:avLst/>
          </a:prstGeom>
          <a:ln>
            <a:solidFill>
              <a:srgbClr val="0070C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Rounded Rectangle 4"/>
          <p:cNvSpPr/>
          <p:nvPr/>
        </p:nvSpPr>
        <p:spPr>
          <a:xfrm>
            <a:off x="1710420" y="1024736"/>
            <a:ext cx="8771160" cy="480852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91440" rIns="91440" bIns="91440" numCol="1" spcCol="1270" anchor="ctr" anchorCtr="0">
            <a:noAutofit/>
          </a:bodyPr>
          <a:lstStyle/>
          <a:p>
            <a:pPr marL="342900" marR="0" lvl="0" indent="-342900" algn="l" defTabSz="10668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Arial"/>
                <a:ea typeface="+mn-ea"/>
                <a:cs typeface="+mn-cs"/>
              </a:rPr>
              <a:t>What is your immediate plan for this patient?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Ordering skilled services, family filling in gaps of care, staying over with patient.  Reviewing Goals of care, advanced directives.</a:t>
            </a:r>
          </a:p>
          <a:p>
            <a:pPr marL="800100" lvl="1" indent="-342900" defTabSz="1066800">
              <a:spcBef>
                <a:spcPct val="0"/>
              </a:spcBef>
              <a:buFont typeface="Arial" panose="020B0604020202020204" pitchFamily="34" charset="0"/>
              <a:buChar char="•"/>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Bolstered support from family</a:t>
            </a:r>
          </a:p>
          <a:p>
            <a:pPr marR="0" lvl="0" algn="l" defTabSz="1066800" rtl="0" eaLnBrk="1" fontAlgn="auto" latinLnBrk="0" hangingPunct="1">
              <a:lnSpc>
                <a:spcPct val="100000"/>
              </a:lnSpc>
              <a:spcBef>
                <a:spcPct val="0"/>
              </a:spcBef>
              <a:spcAft>
                <a:spcPts val="0"/>
              </a:spcAft>
              <a:buClrTx/>
              <a:buSzTx/>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 </a:t>
            </a:r>
          </a:p>
          <a:p>
            <a:pPr marL="342900" marR="0" lvl="0" indent="-342900" algn="l" defTabSz="10668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What Patient Education will you provide? </a:t>
            </a: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Recovery/recouperation period and what that will look like for pt w/ advanced age, CHF. Continued long term care planning and discussions surrounding goals of care, palliative care.</a:t>
            </a:r>
          </a:p>
        </p:txBody>
      </p:sp>
    </p:spTree>
    <p:extLst>
      <p:ext uri="{BB962C8B-B14F-4D97-AF65-F5344CB8AC3E}">
        <p14:creationId xmlns:p14="http://schemas.microsoft.com/office/powerpoint/2010/main" val="8975570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Plan of Care: Patient Education</a:t>
            </a:r>
          </a:p>
        </p:txBody>
      </p:sp>
      <p:sp>
        <p:nvSpPr>
          <p:cNvPr id="5" name="Rectangle 4"/>
          <p:cNvSpPr/>
          <p:nvPr/>
        </p:nvSpPr>
        <p:spPr>
          <a:xfrm>
            <a:off x="1138238" y="814037"/>
            <a:ext cx="9124950" cy="927677"/>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255CB8">
                    <a:lumMod val="60000"/>
                    <a:lumOff val="40000"/>
                  </a:srgbClr>
                </a:solidFill>
                <a:effectLst/>
                <a:uLnTx/>
                <a:uFillTx/>
                <a:latin typeface="Arial"/>
                <a:ea typeface="+mn-ea"/>
                <a:cs typeface="+mn-cs"/>
              </a:rPr>
              <a:t>What are </a:t>
            </a:r>
            <a:r>
              <a:rPr kumimoji="0" lang="en-US" sz="2800" b="1" i="0" u="none" strike="noStrike" kern="1200" cap="none" spc="0" normalizeH="0" baseline="0" noProof="0" dirty="0">
                <a:ln>
                  <a:noFill/>
                </a:ln>
                <a:solidFill>
                  <a:srgbClr val="6CA62C"/>
                </a:solidFill>
                <a:effectLst/>
                <a:uLnTx/>
                <a:uFillTx/>
                <a:latin typeface="Arial"/>
                <a:ea typeface="+mn-ea"/>
                <a:cs typeface="+mn-cs"/>
              </a:rPr>
              <a:t>3</a:t>
            </a:r>
            <a:r>
              <a:rPr kumimoji="0" lang="en-US" sz="2800" b="0" i="0" u="none" strike="noStrike" kern="1200" cap="none" spc="0" normalizeH="0" baseline="0" noProof="0" dirty="0">
                <a:ln>
                  <a:noFill/>
                </a:ln>
                <a:solidFill>
                  <a:srgbClr val="255CB8">
                    <a:lumMod val="60000"/>
                    <a:lumOff val="40000"/>
                  </a:srgbClr>
                </a:solidFill>
                <a:effectLst/>
                <a:uLnTx/>
                <a:uFillTx/>
                <a:latin typeface="Arial"/>
                <a:ea typeface="+mn-ea"/>
                <a:cs typeface="+mn-cs"/>
              </a:rPr>
              <a:t> signs/symptoms patient should report to PCP/CM as soon as possib</a:t>
            </a:r>
            <a:r>
              <a:rPr kumimoji="0" lang="en-US" sz="2400" b="0" i="0" u="none" strike="noStrike" kern="1200" cap="none" spc="0" normalizeH="0" baseline="0" noProof="0" dirty="0">
                <a:ln>
                  <a:noFill/>
                </a:ln>
                <a:solidFill>
                  <a:srgbClr val="255CB8">
                    <a:lumMod val="60000"/>
                    <a:lumOff val="40000"/>
                  </a:srgbClr>
                </a:solidFill>
                <a:effectLst/>
                <a:uLnTx/>
                <a:uFillTx/>
                <a:latin typeface="Arial"/>
                <a:ea typeface="+mn-ea"/>
                <a:cs typeface="+mn-cs"/>
              </a:rPr>
              <a:t>le</a:t>
            </a:r>
            <a:r>
              <a:rPr kumimoji="0" lang="en-US" sz="2400" b="0" i="0" u="none" strike="noStrike" kern="1200" cap="none" spc="0" normalizeH="0" baseline="0" noProof="0" dirty="0">
                <a:ln>
                  <a:noFill/>
                </a:ln>
                <a:solidFill>
                  <a:prstClr val="black"/>
                </a:solidFill>
                <a:effectLst/>
                <a:uLnTx/>
                <a:uFillTx/>
                <a:latin typeface="Arial"/>
                <a:ea typeface="+mn-ea"/>
                <a:cs typeface="+mn-cs"/>
              </a:rPr>
              <a:t>:</a:t>
            </a:r>
          </a:p>
        </p:txBody>
      </p:sp>
      <p:sp>
        <p:nvSpPr>
          <p:cNvPr id="7" name="Freeform: Shape 6">
            <a:extLst>
              <a:ext uri="{FF2B5EF4-FFF2-40B4-BE49-F238E27FC236}">
                <a16:creationId xmlns:a16="http://schemas.microsoft.com/office/drawing/2014/main" id="{B81BC17F-B499-7BD5-DD27-12B60F8A755C}"/>
              </a:ext>
            </a:extLst>
          </p:cNvPr>
          <p:cNvSpPr/>
          <p:nvPr/>
        </p:nvSpPr>
        <p:spPr>
          <a:xfrm>
            <a:off x="1336135" y="192121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Shortness of breath</a:t>
            </a:r>
          </a:p>
        </p:txBody>
      </p:sp>
      <p:sp>
        <p:nvSpPr>
          <p:cNvPr id="9" name="Freeform: Shape 8">
            <a:extLst>
              <a:ext uri="{FF2B5EF4-FFF2-40B4-BE49-F238E27FC236}">
                <a16:creationId xmlns:a16="http://schemas.microsoft.com/office/drawing/2014/main" id="{7B2A1883-7F67-B96B-F0A4-9565F1B14317}"/>
              </a:ext>
            </a:extLst>
          </p:cNvPr>
          <p:cNvSpPr/>
          <p:nvPr/>
        </p:nvSpPr>
        <p:spPr>
          <a:xfrm>
            <a:off x="4389992" y="192121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Edema/weight gain</a:t>
            </a:r>
          </a:p>
        </p:txBody>
      </p:sp>
      <p:sp>
        <p:nvSpPr>
          <p:cNvPr id="11" name="Freeform: Shape 10">
            <a:extLst>
              <a:ext uri="{FF2B5EF4-FFF2-40B4-BE49-F238E27FC236}">
                <a16:creationId xmlns:a16="http://schemas.microsoft.com/office/drawing/2014/main" id="{DFE4B48B-314B-36CF-2EDF-86D6BD5EEC23}"/>
              </a:ext>
            </a:extLst>
          </p:cNvPr>
          <p:cNvSpPr/>
          <p:nvPr/>
        </p:nvSpPr>
        <p:spPr>
          <a:xfrm>
            <a:off x="7443849" y="1953330"/>
            <a:ext cx="2507456" cy="4044160"/>
          </a:xfrm>
          <a:custGeom>
            <a:avLst/>
            <a:gdLst>
              <a:gd name="connsiteX0" fmla="*/ 0 w 2507456"/>
              <a:gd name="connsiteY0" fmla="*/ 0 h 3612046"/>
              <a:gd name="connsiteX1" fmla="*/ 2507456 w 2507456"/>
              <a:gd name="connsiteY1" fmla="*/ 0 h 3612046"/>
              <a:gd name="connsiteX2" fmla="*/ 2507456 w 2507456"/>
              <a:gd name="connsiteY2" fmla="*/ 3612046 h 3612046"/>
              <a:gd name="connsiteX3" fmla="*/ 0 w 2507456"/>
              <a:gd name="connsiteY3" fmla="*/ 3612046 h 3612046"/>
              <a:gd name="connsiteX4" fmla="*/ 0 w 2507456"/>
              <a:gd name="connsiteY4" fmla="*/ 0 h 361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612046">
                <a:moveTo>
                  <a:pt x="0" y="0"/>
                </a:moveTo>
                <a:lnTo>
                  <a:pt x="2507456" y="0"/>
                </a:lnTo>
                <a:lnTo>
                  <a:pt x="2507456" y="3612046"/>
                </a:lnTo>
                <a:lnTo>
                  <a:pt x="0" y="3612046"/>
                </a:lnTo>
                <a:lnTo>
                  <a:pt x="0" y="0"/>
                </a:lnTo>
                <a:close/>
              </a:path>
            </a:pathLst>
          </a:custGeom>
          <a:ln w="38100">
            <a:solidFill>
              <a:srgbClr val="6CA62C">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Any fever over 100 degrees F</a:t>
            </a:r>
          </a:p>
        </p:txBody>
      </p:sp>
    </p:spTree>
    <p:extLst>
      <p:ext uri="{BB962C8B-B14F-4D97-AF65-F5344CB8AC3E}">
        <p14:creationId xmlns:p14="http://schemas.microsoft.com/office/powerpoint/2010/main" val="22249512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Immediate Plan of Care:</a:t>
            </a:r>
          </a:p>
        </p:txBody>
      </p:sp>
      <p:sp>
        <p:nvSpPr>
          <p:cNvPr id="6" name="Rounded Rectangle 5"/>
          <p:cNvSpPr/>
          <p:nvPr/>
        </p:nvSpPr>
        <p:spPr>
          <a:xfrm>
            <a:off x="526073" y="802667"/>
            <a:ext cx="10801350" cy="5252665"/>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B4B">
                  <a:hueOff val="0"/>
                  <a:satOff val="0"/>
                  <a:lumOff val="0"/>
                  <a:alphaOff val="0"/>
                </a:srgbClr>
              </a:solidFill>
              <a:effectLst/>
              <a:uLnTx/>
              <a:uFillTx/>
              <a:latin typeface="Arial"/>
              <a:ea typeface="+mn-ea"/>
              <a:cs typeface="+mn-cs"/>
            </a:endParaRPr>
          </a:p>
        </p:txBody>
      </p:sp>
      <p:sp>
        <p:nvSpPr>
          <p:cNvPr id="7" name="Rounded Rectangle 4"/>
          <p:cNvSpPr/>
          <p:nvPr/>
        </p:nvSpPr>
        <p:spPr>
          <a:xfrm>
            <a:off x="864577" y="1059081"/>
            <a:ext cx="10158046" cy="473983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marL="342900" marR="0" lvl="0" indent="-342900" algn="l" defTabSz="8001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Provide comfort care ensuring needs are met and dignity remains intact for remainder of life.  Pt prefers to live in his own home, will </a:t>
            </a:r>
            <a:r>
              <a:rPr kumimoji="0" lang="en-US" sz="2800" b="0" i="0" u="none" strike="noStrike" kern="1200" cap="none" spc="0" normalizeH="0" baseline="0" noProof="0" dirty="0" err="1">
                <a:ln>
                  <a:noFill/>
                </a:ln>
                <a:solidFill>
                  <a:srgbClr val="255CB8">
                    <a:lumMod val="75000"/>
                  </a:srgbClr>
                </a:solidFill>
                <a:effectLst/>
                <a:uLnTx/>
                <a:uFillTx/>
                <a:latin typeface="Arial"/>
                <a:ea typeface="+mn-ea"/>
                <a:cs typeface="+mn-cs"/>
              </a:rPr>
              <a:t>cont</a:t>
            </a:r>
            <a:r>
              <a:rPr kumimoji="0" lang="en-US" sz="2800" b="0" i="0" u="none" strike="noStrike" kern="1200" cap="none" spc="0" normalizeH="0" baseline="0" noProof="0" dirty="0">
                <a:ln>
                  <a:noFill/>
                </a:ln>
                <a:solidFill>
                  <a:srgbClr val="255CB8">
                    <a:lumMod val="75000"/>
                  </a:srgbClr>
                </a:solidFill>
                <a:effectLst/>
                <a:uLnTx/>
                <a:uFillTx/>
                <a:latin typeface="Arial"/>
                <a:ea typeface="+mn-ea"/>
                <a:cs typeface="+mn-cs"/>
              </a:rPr>
              <a:t> to discuss available resources for providing care. </a:t>
            </a:r>
          </a:p>
        </p:txBody>
      </p:sp>
    </p:spTree>
    <p:extLst>
      <p:ext uri="{BB962C8B-B14F-4D97-AF65-F5344CB8AC3E}">
        <p14:creationId xmlns:p14="http://schemas.microsoft.com/office/powerpoint/2010/main" val="23670806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Long Term Plan of Care:</a:t>
            </a:r>
          </a:p>
        </p:txBody>
      </p:sp>
      <p:sp>
        <p:nvSpPr>
          <p:cNvPr id="5" name="Rounded Rectangle 4"/>
          <p:cNvSpPr/>
          <p:nvPr/>
        </p:nvSpPr>
        <p:spPr>
          <a:xfrm>
            <a:off x="662894" y="878793"/>
            <a:ext cx="10595655" cy="5100414"/>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Already connected with care management helped expedite receipt of assistance/services for pt.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Ongoing GOC discussions ensuring pt’s plan of care remains specific to his personal health goals will be important in all future care management discussions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Continued education surrounding Palliative and Hospice care and how these teams may be able to also support his major goal to remain in his own home through his life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CB8">
                    <a:lumMod val="75000"/>
                  </a:srgbClr>
                </a:solidFill>
                <a:effectLst/>
                <a:uLnTx/>
                <a:uFillTx/>
                <a:latin typeface="Arial"/>
                <a:ea typeface="+mn-ea"/>
                <a:cs typeface="+mn-cs"/>
              </a:rPr>
              <a:t>By helping to ensure his entire care team collaborated closely, including his family, we helped this fragile gentleman avoid unnecessary hospitalization as he has expressed desire to remain in his own home</a:t>
            </a:r>
          </a:p>
        </p:txBody>
      </p:sp>
    </p:spTree>
    <p:extLst>
      <p:ext uri="{BB962C8B-B14F-4D97-AF65-F5344CB8AC3E}">
        <p14:creationId xmlns:p14="http://schemas.microsoft.com/office/powerpoint/2010/main" val="201864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Past Medical History (Continued)</a:t>
            </a:r>
          </a:p>
        </p:txBody>
      </p:sp>
      <p:sp>
        <p:nvSpPr>
          <p:cNvPr id="3" name="Freeform: Shape 2">
            <a:extLst>
              <a:ext uri="{FF2B5EF4-FFF2-40B4-BE49-F238E27FC236}">
                <a16:creationId xmlns:a16="http://schemas.microsoft.com/office/drawing/2014/main" id="{01E347C3-5E82-6385-5B3C-B0BFBACF854B}"/>
              </a:ext>
            </a:extLst>
          </p:cNvPr>
          <p:cNvSpPr/>
          <p:nvPr/>
        </p:nvSpPr>
        <p:spPr>
          <a:xfrm>
            <a:off x="819150" y="1346479"/>
            <a:ext cx="10858500" cy="1901946"/>
          </a:xfrm>
          <a:custGeom>
            <a:avLst/>
            <a:gdLst>
              <a:gd name="connsiteX0" fmla="*/ 0 w 9658350"/>
              <a:gd name="connsiteY0" fmla="*/ 170462 h 1022750"/>
              <a:gd name="connsiteX1" fmla="*/ 170462 w 9658350"/>
              <a:gd name="connsiteY1" fmla="*/ 0 h 1022750"/>
              <a:gd name="connsiteX2" fmla="*/ 9487888 w 9658350"/>
              <a:gd name="connsiteY2" fmla="*/ 0 h 1022750"/>
              <a:gd name="connsiteX3" fmla="*/ 9658350 w 9658350"/>
              <a:gd name="connsiteY3" fmla="*/ 170462 h 1022750"/>
              <a:gd name="connsiteX4" fmla="*/ 9658350 w 9658350"/>
              <a:gd name="connsiteY4" fmla="*/ 852288 h 1022750"/>
              <a:gd name="connsiteX5" fmla="*/ 9487888 w 9658350"/>
              <a:gd name="connsiteY5" fmla="*/ 1022750 h 1022750"/>
              <a:gd name="connsiteX6" fmla="*/ 170462 w 9658350"/>
              <a:gd name="connsiteY6" fmla="*/ 1022750 h 1022750"/>
              <a:gd name="connsiteX7" fmla="*/ 0 w 9658350"/>
              <a:gd name="connsiteY7" fmla="*/ 852288 h 1022750"/>
              <a:gd name="connsiteX8" fmla="*/ 0 w 9658350"/>
              <a:gd name="connsiteY8" fmla="*/ 170462 h 10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8350" h="1022750">
                <a:moveTo>
                  <a:pt x="0" y="170462"/>
                </a:moveTo>
                <a:cubicBezTo>
                  <a:pt x="0" y="76318"/>
                  <a:pt x="76318" y="0"/>
                  <a:pt x="170462" y="0"/>
                </a:cubicBezTo>
                <a:lnTo>
                  <a:pt x="9487888" y="0"/>
                </a:lnTo>
                <a:cubicBezTo>
                  <a:pt x="9582032" y="0"/>
                  <a:pt x="9658350" y="76318"/>
                  <a:pt x="9658350" y="170462"/>
                </a:cubicBezTo>
                <a:lnTo>
                  <a:pt x="9658350" y="852288"/>
                </a:lnTo>
                <a:cubicBezTo>
                  <a:pt x="9658350" y="946432"/>
                  <a:pt x="9582032" y="1022750"/>
                  <a:pt x="9487888" y="1022750"/>
                </a:cubicBezTo>
                <a:lnTo>
                  <a:pt x="170462" y="1022750"/>
                </a:lnTo>
                <a:cubicBezTo>
                  <a:pt x="76318" y="1022750"/>
                  <a:pt x="0" y="946432"/>
                  <a:pt x="0" y="852288"/>
                </a:cubicBezTo>
                <a:lnTo>
                  <a:pt x="0" y="17046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56607" tIns="156607" rIns="156607" bIns="156607"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n-ea"/>
                <a:cs typeface="+mn-cs"/>
              </a:rPr>
              <a:t>Compliance to Treatment Regime</a:t>
            </a:r>
            <a:r>
              <a:rPr kumimoji="0" lang="en-US" sz="2800" b="0" i="0" u="none" strike="noStrike" kern="1200" cap="none" spc="0" normalizeH="0" baseline="0" noProof="0" dirty="0">
                <a:ln>
                  <a:noFill/>
                </a:ln>
                <a:solidFill>
                  <a:schemeClr val="tx1"/>
                </a:solidFill>
                <a:effectLst/>
                <a:uLnTx/>
                <a:uFillTx/>
                <a:latin typeface="Arial"/>
                <a:ea typeface="+mn-ea"/>
                <a:cs typeface="+mn-cs"/>
              </a:rPr>
              <a:t>: </a:t>
            </a:r>
            <a:r>
              <a:rPr kumimoji="0" lang="en-US" sz="2800" b="0" i="0" u="none" strike="noStrike" kern="1200" cap="none" spc="0" normalizeH="0" baseline="0" noProof="0" dirty="0">
                <a:ln>
                  <a:noFill/>
                </a:ln>
                <a:solidFill>
                  <a:schemeClr val="accent5">
                    <a:lumMod val="75000"/>
                  </a:schemeClr>
                </a:solidFill>
                <a:effectLst/>
                <a:uLnTx/>
                <a:uFillTx/>
                <a:latin typeface="Arial"/>
                <a:ea typeface="+mn-ea"/>
                <a:cs typeface="+mn-cs"/>
              </a:rPr>
              <a:t>Patient is med compliant, but cites difficulty with obtaining medications at times</a:t>
            </a:r>
          </a:p>
        </p:txBody>
      </p:sp>
      <p:sp>
        <p:nvSpPr>
          <p:cNvPr id="4" name="Freeform: Shape 3">
            <a:extLst>
              <a:ext uri="{FF2B5EF4-FFF2-40B4-BE49-F238E27FC236}">
                <a16:creationId xmlns:a16="http://schemas.microsoft.com/office/drawing/2014/main" id="{0C667B9F-8429-2C60-5F67-7F132FC6BEC8}"/>
              </a:ext>
            </a:extLst>
          </p:cNvPr>
          <p:cNvSpPr/>
          <p:nvPr/>
        </p:nvSpPr>
        <p:spPr>
          <a:xfrm>
            <a:off x="942975" y="3718961"/>
            <a:ext cx="10734675" cy="2028695"/>
          </a:xfrm>
          <a:custGeom>
            <a:avLst/>
            <a:gdLst>
              <a:gd name="connsiteX0" fmla="*/ 0 w 9658350"/>
              <a:gd name="connsiteY0" fmla="*/ 170462 h 1022750"/>
              <a:gd name="connsiteX1" fmla="*/ 170462 w 9658350"/>
              <a:gd name="connsiteY1" fmla="*/ 0 h 1022750"/>
              <a:gd name="connsiteX2" fmla="*/ 9487888 w 9658350"/>
              <a:gd name="connsiteY2" fmla="*/ 0 h 1022750"/>
              <a:gd name="connsiteX3" fmla="*/ 9658350 w 9658350"/>
              <a:gd name="connsiteY3" fmla="*/ 170462 h 1022750"/>
              <a:gd name="connsiteX4" fmla="*/ 9658350 w 9658350"/>
              <a:gd name="connsiteY4" fmla="*/ 852288 h 1022750"/>
              <a:gd name="connsiteX5" fmla="*/ 9487888 w 9658350"/>
              <a:gd name="connsiteY5" fmla="*/ 1022750 h 1022750"/>
              <a:gd name="connsiteX6" fmla="*/ 170462 w 9658350"/>
              <a:gd name="connsiteY6" fmla="*/ 1022750 h 1022750"/>
              <a:gd name="connsiteX7" fmla="*/ 0 w 9658350"/>
              <a:gd name="connsiteY7" fmla="*/ 852288 h 1022750"/>
              <a:gd name="connsiteX8" fmla="*/ 0 w 9658350"/>
              <a:gd name="connsiteY8" fmla="*/ 170462 h 10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8350" h="1022750">
                <a:moveTo>
                  <a:pt x="0" y="170462"/>
                </a:moveTo>
                <a:cubicBezTo>
                  <a:pt x="0" y="76318"/>
                  <a:pt x="76318" y="0"/>
                  <a:pt x="170462" y="0"/>
                </a:cubicBezTo>
                <a:lnTo>
                  <a:pt x="9487888" y="0"/>
                </a:lnTo>
                <a:cubicBezTo>
                  <a:pt x="9582032" y="0"/>
                  <a:pt x="9658350" y="76318"/>
                  <a:pt x="9658350" y="170462"/>
                </a:cubicBezTo>
                <a:lnTo>
                  <a:pt x="9658350" y="852288"/>
                </a:lnTo>
                <a:cubicBezTo>
                  <a:pt x="9658350" y="946432"/>
                  <a:pt x="9582032" y="1022750"/>
                  <a:pt x="9487888" y="1022750"/>
                </a:cubicBezTo>
                <a:lnTo>
                  <a:pt x="170462" y="1022750"/>
                </a:lnTo>
                <a:cubicBezTo>
                  <a:pt x="76318" y="1022750"/>
                  <a:pt x="0" y="946432"/>
                  <a:pt x="0" y="852288"/>
                </a:cubicBezTo>
                <a:lnTo>
                  <a:pt x="0" y="170462"/>
                </a:lnTo>
                <a:close/>
              </a:path>
            </a:pathLst>
          </a:cu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56607" tIns="156607" rIns="156607" bIns="156607"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n-ea"/>
                <a:cs typeface="+mn-cs"/>
              </a:rPr>
              <a:t>Recent Acute Episodes</a:t>
            </a:r>
            <a:r>
              <a:rPr kumimoji="0" lang="en-US" sz="2800" i="0" u="none" strike="noStrike" kern="1200" cap="none" spc="0" normalizeH="0" baseline="0" noProof="0" dirty="0">
                <a:ln>
                  <a:noFill/>
                </a:ln>
                <a:solidFill>
                  <a:schemeClr val="tx1"/>
                </a:solidFill>
                <a:effectLst/>
                <a:uLnTx/>
                <a:uFillTx/>
                <a:latin typeface="Arial"/>
                <a:ea typeface="+mn-ea"/>
                <a:cs typeface="+mn-cs"/>
              </a:rPr>
              <a:t>:  </a:t>
            </a:r>
            <a:r>
              <a:rPr kumimoji="0" lang="en-US" sz="2800" i="0" u="none" strike="noStrike" kern="1200" cap="none" spc="0" normalizeH="0" baseline="0" noProof="0" dirty="0">
                <a:ln>
                  <a:noFill/>
                </a:ln>
                <a:solidFill>
                  <a:schemeClr val="accent5">
                    <a:lumMod val="75000"/>
                  </a:schemeClr>
                </a:solidFill>
                <a:effectLst/>
                <a:uLnTx/>
                <a:uFillTx/>
                <a:latin typeface="Arial"/>
                <a:ea typeface="+mn-ea"/>
                <a:cs typeface="+mn-cs"/>
              </a:rPr>
              <a:t>sent to the ED from his first office visit 10/25/2023 for hypoglycemia, HTN, and CP. Prior hospitalization 7/2023 shortly after his arrival to RI</a:t>
            </a:r>
          </a:p>
        </p:txBody>
      </p:sp>
    </p:spTree>
    <p:extLst>
      <p:ext uri="{BB962C8B-B14F-4D97-AF65-F5344CB8AC3E}">
        <p14:creationId xmlns:p14="http://schemas.microsoft.com/office/powerpoint/2010/main" val="27499245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
                <a:ea typeface="+mj-ea"/>
              </a:rPr>
              <a:t>Conclusion:</a:t>
            </a:r>
          </a:p>
        </p:txBody>
      </p:sp>
      <p:sp>
        <p:nvSpPr>
          <p:cNvPr id="4" name="Rounded Rectangle 3"/>
          <p:cNvSpPr/>
          <p:nvPr/>
        </p:nvSpPr>
        <p:spPr>
          <a:xfrm>
            <a:off x="298101" y="621838"/>
            <a:ext cx="11595797" cy="5316737"/>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Already connected with care management helped expedite receipt of assistance/services for pt.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5">
                    <a:lumMod val="75000"/>
                  </a:schemeClr>
                </a:solidFill>
                <a:effectLst/>
                <a:uLnTx/>
                <a:uFillTx/>
                <a:latin typeface="Arial"/>
                <a:ea typeface="+mn-ea"/>
                <a:cs typeface="+mn-cs"/>
              </a:rPr>
              <a:t>Ongoing GOC discussions ensuring pt’s plan of care remains specific to his personal health goals will be important in all future care management discussions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5">
                    <a:lumMod val="75000"/>
                  </a:schemeClr>
                </a:solidFill>
                <a:latin typeface="Arial"/>
              </a:rPr>
              <a:t>Continued education surrounding Palliative and Hospice care and how these teams may be able to also support his major goal to remain in his own home through his life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5">
                    <a:lumMod val="75000"/>
                  </a:schemeClr>
                </a:solidFill>
                <a:latin typeface="Arial"/>
              </a:rPr>
              <a:t>By helping to ensure his entire care team collaborated closely, including his family, we helped this fragile gentleman avoid unnecessary hospitalization as he has expressed desire to remain in his own home. </a:t>
            </a:r>
          </a:p>
        </p:txBody>
      </p:sp>
    </p:spTree>
    <p:extLst>
      <p:ext uri="{BB962C8B-B14F-4D97-AF65-F5344CB8AC3E}">
        <p14:creationId xmlns:p14="http://schemas.microsoft.com/office/powerpoint/2010/main" val="13023075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1361" t="23055" r="1451" b="13567"/>
          <a:stretch/>
        </p:blipFill>
        <p:spPr>
          <a:xfrm>
            <a:off x="8966" y="1622612"/>
            <a:ext cx="12192136" cy="4689287"/>
          </a:xfrm>
          <a:prstGeom prst="rect">
            <a:avLst/>
          </a:prstGeom>
        </p:spPr>
      </p:pic>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buNone/>
            </a:pPr>
            <a:r>
              <a:rPr lang="en-US" dirty="0">
                <a:solidFill>
                  <a:schemeClr val="bg1"/>
                </a:solidFill>
              </a:rPr>
              <a:t>     www.ctc-ri.org</a:t>
            </a:r>
          </a:p>
          <a:p>
            <a:pPr marL="0" indent="0">
              <a:buNone/>
            </a:pPr>
            <a:r>
              <a:rPr lang="en-US" dirty="0">
                <a:solidFill>
                  <a:schemeClr val="bg1"/>
                </a:solidFill>
              </a:rPr>
              <a:t>     ctc-ri</a:t>
            </a:r>
          </a:p>
        </p:txBody>
      </p:sp>
      <p:sp>
        <p:nvSpPr>
          <p:cNvPr id="7" name="TextBox 6"/>
          <p:cNvSpPr txBox="1"/>
          <p:nvPr/>
        </p:nvSpPr>
        <p:spPr>
          <a:xfrm>
            <a:off x="8749553" y="908813"/>
            <a:ext cx="3343835" cy="646331"/>
          </a:xfrm>
          <a:prstGeom prst="rect">
            <a:avLst/>
          </a:prstGeom>
          <a:solidFill>
            <a:schemeClr val="bg1"/>
          </a:solidFill>
        </p:spPr>
        <p:txBody>
          <a:bodyPr wrap="square" rtlCol="0">
            <a:spAutoFit/>
          </a:bodyPr>
          <a:lstStyle/>
          <a:p>
            <a:pPr algn="r"/>
            <a:r>
              <a:rPr lang="en-US" dirty="0">
                <a:solidFill>
                  <a:schemeClr val="accent6"/>
                </a:solidFill>
              </a:rPr>
              <a:t>Debra Hurwitz, MBA, BSN, RN</a:t>
            </a:r>
          </a:p>
          <a:p>
            <a:pPr algn="r"/>
            <a:r>
              <a:rPr lang="en-US" dirty="0">
                <a:solidFill>
                  <a:schemeClr val="accent6">
                    <a:lumMod val="50000"/>
                  </a:schemeClr>
                </a:solidFill>
              </a:rPr>
              <a:t>dhurwitz@ctc-ri.org</a:t>
            </a:r>
          </a:p>
        </p:txBody>
      </p:sp>
      <p:pic>
        <p:nvPicPr>
          <p:cNvPr id="8" name="Picture 7" descr="File:&lt;strong&gt;LinkedIn&lt;/strong&gt; logo initials.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12" y="2366682"/>
            <a:ext cx="345142" cy="345142"/>
          </a:xfrm>
          <a:prstGeom prst="rect">
            <a:avLst/>
          </a:prstGeom>
        </p:spPr>
      </p:pic>
      <p:pic>
        <p:nvPicPr>
          <p:cNvPr id="5" name="Picture 4" descr="interface design - What &lt;strong&gt;icon&lt;/strong&gt; can I use which says &quot;Auto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8258" y="-946288"/>
            <a:ext cx="92560" cy="9256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812" y="1862062"/>
            <a:ext cx="345142" cy="352949"/>
          </a:xfrm>
          <a:prstGeom prst="flowChartConnector">
            <a:avLst/>
          </a:prstGeom>
        </p:spPr>
      </p:pic>
    </p:spTree>
    <p:extLst>
      <p:ext uri="{BB962C8B-B14F-4D97-AF65-F5344CB8AC3E}">
        <p14:creationId xmlns:p14="http://schemas.microsoft.com/office/powerpoint/2010/main" val="2533988763"/>
      </p:ext>
    </p:extLst>
  </p:cSld>
  <p:clrMapOvr>
    <a:masterClrMapping/>
  </p:clrMapOvr>
</p:sld>
</file>

<file path=ppt/theme/theme1.xml><?xml version="1.0" encoding="utf-8"?>
<a:theme xmlns:a="http://schemas.openxmlformats.org/drawingml/2006/main" name="CTC-RI">
  <a:themeElements>
    <a:clrScheme name="Custom 1">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0070C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RI PPT Template 2022 [Read-Only]" id="{E9722CB7-3373-4CEA-9533-A5365A4C63F7}" vid="{F1A3F313-7275-422C-A952-94165985349C}"/>
    </a:ext>
  </a:extLst>
</a:theme>
</file>

<file path=ppt/theme/theme2.xml><?xml version="1.0" encoding="utf-8"?>
<a:theme xmlns:a="http://schemas.openxmlformats.org/drawingml/2006/main" name="Office Theme">
  <a:themeElements>
    <a:clrScheme name="Custom 4">
      <a:dk1>
        <a:sysClr val="windowText" lastClr="000000"/>
      </a:dk1>
      <a:lt1>
        <a:sysClr val="window" lastClr="FFFFFF"/>
      </a:lt1>
      <a:dk2>
        <a:srgbClr val="4B4B4B"/>
      </a:dk2>
      <a:lt2>
        <a:srgbClr val="EBEBEB"/>
      </a:lt2>
      <a:accent1>
        <a:srgbClr val="95D600"/>
      </a:accent1>
      <a:accent2>
        <a:srgbClr val="00A8E1"/>
      </a:accent2>
      <a:accent3>
        <a:srgbClr val="F3E106"/>
      </a:accent3>
      <a:accent4>
        <a:srgbClr val="FF9800"/>
      </a:accent4>
      <a:accent5>
        <a:srgbClr val="255CB8"/>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abstract pitch deck" id="{F7F8C356-31EF-4F77-9327-20EDE6871B3D}" vid="{7DADADB3-66BB-48D3-AA25-3DEAB7CAA1C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CTC-RI PPT Template 2023</Template>
  <TotalTime>304</TotalTime>
  <Words>6468</Words>
  <Application>Microsoft Office PowerPoint</Application>
  <PresentationFormat>Widescreen</PresentationFormat>
  <Paragraphs>600</Paragraphs>
  <Slides>91</Slides>
  <Notes>14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91</vt:i4>
      </vt:variant>
    </vt:vector>
  </HeadingPairs>
  <TitlesOfParts>
    <vt:vector size="105" baseType="lpstr">
      <vt:lpstr>Arial</vt:lpstr>
      <vt:lpstr>Avenir Next LT Pro</vt:lpstr>
      <vt:lpstr>Calibri</vt:lpstr>
      <vt:lpstr>Canva Sans</vt:lpstr>
      <vt:lpstr>Canva Sans Bold</vt:lpstr>
      <vt:lpstr>Canva Sans Bold Italics</vt:lpstr>
      <vt:lpstr>Canva Sans Italics</vt:lpstr>
      <vt:lpstr>Raleway</vt:lpstr>
      <vt:lpstr>Raleway Light</vt:lpstr>
      <vt:lpstr>Raleway Medium</vt:lpstr>
      <vt:lpstr>Wingdings</vt:lpstr>
      <vt:lpstr>CTC-RI</vt:lpstr>
      <vt:lpstr>Office Theme</vt:lpstr>
      <vt:lpstr>1_Office Theme</vt:lpstr>
      <vt:lpstr>NCM/GLearn Capstone Presentations</vt:lpstr>
      <vt:lpstr>Agenda</vt:lpstr>
      <vt:lpstr>Top Marks for Nurses!</vt:lpstr>
      <vt:lpstr>Thank You to Our Sponsor!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xGLearn Care Management Education:  Nurse Care Manager Capstone Presentation</vt:lpstr>
      <vt:lpstr>Capstone Study Presentation outline </vt:lpstr>
      <vt:lpstr>Patient Presentation</vt:lpstr>
      <vt:lpstr>Past medical HX </vt:lpstr>
      <vt:lpstr>Past medical hx cont.</vt:lpstr>
      <vt:lpstr>Things to consider</vt:lpstr>
      <vt:lpstr>Plan Continue DM education on causes &amp; complications; and self-monitoring.   discuss  diet  and recommend some modification. Advise pt to keep food log for review at next Visit.   Stress Importance of drinking water and exercising  Counsel pt on freestyle libre/glucometer testing.   </vt:lpstr>
      <vt:lpstr>Patient Education</vt:lpstr>
      <vt:lpstr>Short term Goals for POC </vt:lpstr>
      <vt:lpstr>Immediate plan of care</vt:lpstr>
      <vt:lpstr>Long Term Goals For POC</vt:lpstr>
      <vt:lpstr>COnclusion</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Mooney</dc:creator>
  <cp:lastModifiedBy>Michelle Mooney</cp:lastModifiedBy>
  <cp:revision>11</cp:revision>
  <dcterms:created xsi:type="dcterms:W3CDTF">2024-01-11T16:00:13Z</dcterms:created>
  <dcterms:modified xsi:type="dcterms:W3CDTF">2024-01-16T14:06:56Z</dcterms:modified>
</cp:coreProperties>
</file>