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58" r:id="rId3"/>
    <p:sldId id="272" r:id="rId4"/>
    <p:sldId id="278" r:id="rId5"/>
    <p:sldId id="279" r:id="rId6"/>
    <p:sldId id="280" r:id="rId7"/>
    <p:sldId id="277" r:id="rId8"/>
    <p:sldId id="281" r:id="rId9"/>
    <p:sldId id="282" r:id="rId10"/>
    <p:sldId id="283" r:id="rId11"/>
    <p:sldId id="284" r:id="rId12"/>
    <p:sldId id="285" r:id="rId13"/>
    <p:sldId id="266" r:id="rId14"/>
    <p:sldId id="287" r:id="rId15"/>
    <p:sldId id="286" r:id="rId16"/>
    <p:sldId id="288" r:id="rId17"/>
    <p:sldId id="289" r:id="rId18"/>
    <p:sldId id="290" r:id="rId19"/>
    <p:sldId id="291" r:id="rId20"/>
    <p:sldId id="271" r:id="rId21"/>
    <p:sldId id="269" r:id="rId22"/>
    <p:sldId id="292" r:id="rId23"/>
    <p:sldId id="299" r:id="rId24"/>
    <p:sldId id="293" r:id="rId25"/>
    <p:sldId id="294" r:id="rId26"/>
    <p:sldId id="295" r:id="rId27"/>
    <p:sldId id="296" r:id="rId28"/>
    <p:sldId id="297" r:id="rId29"/>
    <p:sldId id="267" r:id="rId30"/>
    <p:sldId id="273"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DF24E-6A84-4147-86FB-0834815CC40F}"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D122D-C966-473D-87F9-6E648113EE0D}" type="slidenum">
              <a:rPr lang="en-US" smtClean="0"/>
              <a:t>‹#›</a:t>
            </a:fld>
            <a:endParaRPr lang="en-US"/>
          </a:p>
        </p:txBody>
      </p:sp>
    </p:spTree>
    <p:extLst>
      <p:ext uri="{BB962C8B-B14F-4D97-AF65-F5344CB8AC3E}">
        <p14:creationId xmlns:p14="http://schemas.microsoft.com/office/powerpoint/2010/main" val="158158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3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5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42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43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60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1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52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24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15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2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08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74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72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8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47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44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1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565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97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807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902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74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678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76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18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23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1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4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53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7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167C-3D05-4EEC-8EF0-687F35BA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AC8A-0824-4215-B366-6A8970A24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F1D9F-A131-4B16-9839-C633740E6C87}"/>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D95243A6-466B-4AFC-9694-324939F44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F7F11-E3C1-4A12-A585-D68D2FDEDB20}"/>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106571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ACD4-FF20-4B09-A23B-2A91C3F398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B86C9-15E0-4DF0-BD4D-6632A019F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CD865-5F8C-4233-996D-AD1CDCB396C5}"/>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A2FC5EC5-EBBA-47B3-9E4F-28079D457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8A9E5-FF82-490D-A92B-1D5219A22EF5}"/>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22273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97E8A-5A8A-48F0-A3B2-627CA6ACB8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6C0D83-3E04-4540-AD07-4BEC5D55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E0FE6-61B3-4ED1-B02A-802A5ACC05EC}"/>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6491A1E0-FCB2-4D2A-84EC-A8EC74977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328F-7055-4542-8505-9F4B60CFB6C5}"/>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71168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EF4B-86DE-47D8-9AD6-F9837649C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CEC69-5668-4AD2-A446-CF7E6E19F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E3038-EAE6-460A-9542-1DF8C43E4D6E}"/>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B13F41ED-9815-4607-99C0-605641957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050C5-2F52-4C0E-B5AA-A90FDEB0BE54}"/>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28768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5D1E-E76C-4AB0-B992-B36CC346A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0FE429-F049-42DE-B908-26EF553D1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BB4E9-28CC-406B-BB04-1865DFAD018D}"/>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7E95AB41-1EEF-4FFF-AD5E-B62D3A4EB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A36EB-E724-4553-A2CC-507B77197961}"/>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415431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EE22-252F-4BA0-B8EF-A0BA65420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9B9D7-6D20-46F4-8397-6DC6D395F5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E5141-77CC-481B-BF3F-B837BA38F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469FD-5633-4CBD-8F92-692974B1CA70}"/>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6" name="Footer Placeholder 5">
            <a:extLst>
              <a:ext uri="{FF2B5EF4-FFF2-40B4-BE49-F238E27FC236}">
                <a16:creationId xmlns:a16="http://schemas.microsoft.com/office/drawing/2014/main" id="{D14EF3BC-73ED-4B50-B09D-AEBFCE1FF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715F0-B6EB-4B04-A026-A1DF951160DC}"/>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185238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2079-EDA6-4DA7-98D3-D664D2004F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DDDF2E-C075-464F-830E-0217B78AC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39909-3289-420B-974D-0E7547AB1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26E99-6E52-483F-A102-2EFD2A8B3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ECB39-A458-488D-905B-0E1A59A25F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A1097-49BC-4633-A419-0EA863AE713A}"/>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8" name="Footer Placeholder 7">
            <a:extLst>
              <a:ext uri="{FF2B5EF4-FFF2-40B4-BE49-F238E27FC236}">
                <a16:creationId xmlns:a16="http://schemas.microsoft.com/office/drawing/2014/main" id="{D60A97F4-6E8E-4221-BA89-28E15F843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4FB6F-6A2B-4996-B3DA-BDFDD0EBC4B6}"/>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260877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24F5-86CD-4567-A4F2-3BBEB052F9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89821-B63F-4ADE-AB03-BEB9422DEAFA}"/>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4" name="Footer Placeholder 3">
            <a:extLst>
              <a:ext uri="{FF2B5EF4-FFF2-40B4-BE49-F238E27FC236}">
                <a16:creationId xmlns:a16="http://schemas.microsoft.com/office/drawing/2014/main" id="{FBC9E034-EE83-4574-9E3E-9A1FA1CD7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D70A6C-5194-4C02-ADFF-E38A7BEA3DF1}"/>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257900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DD97B-4F8F-4537-9EDA-DBA65F9F0D3F}"/>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3" name="Footer Placeholder 2">
            <a:extLst>
              <a:ext uri="{FF2B5EF4-FFF2-40B4-BE49-F238E27FC236}">
                <a16:creationId xmlns:a16="http://schemas.microsoft.com/office/drawing/2014/main" id="{C9C2B106-C3B4-4AC2-9E57-F1E71ECF47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BEE626-FE6B-442B-BA34-F720BC5696CC}"/>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150041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C8A-DE2A-479C-9733-C0116BF4F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F87951-342B-4536-B523-161B89E96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0D3DF6-A04F-4254-90F7-0BE07CEA5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B0E89-6952-4582-9C97-34BAE7F1145C}"/>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6" name="Footer Placeholder 5">
            <a:extLst>
              <a:ext uri="{FF2B5EF4-FFF2-40B4-BE49-F238E27FC236}">
                <a16:creationId xmlns:a16="http://schemas.microsoft.com/office/drawing/2014/main" id="{ED143B75-315D-4F6C-B6DD-44152440C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C610D-4F1E-4AFE-952E-A4A3ACEC080A}"/>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293307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10-F860-4328-BC7B-C6722901E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A321B-51A3-4B32-AD86-B42DB79E8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876A7B-A8C7-46BE-A482-F1B5A0189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B19FD-26B6-49F0-9403-9FD923800A11}"/>
              </a:ext>
            </a:extLst>
          </p:cNvPr>
          <p:cNvSpPr>
            <a:spLocks noGrp="1"/>
          </p:cNvSpPr>
          <p:nvPr>
            <p:ph type="dt" sz="half" idx="10"/>
          </p:nvPr>
        </p:nvSpPr>
        <p:spPr/>
        <p:txBody>
          <a:bodyPr/>
          <a:lstStyle/>
          <a:p>
            <a:fld id="{4C698ECB-306F-415A-8C4B-4BDFBF248E7D}" type="datetimeFigureOut">
              <a:rPr lang="en-US" smtClean="0"/>
              <a:t>8/24/2021</a:t>
            </a:fld>
            <a:endParaRPr lang="en-US"/>
          </a:p>
        </p:txBody>
      </p:sp>
      <p:sp>
        <p:nvSpPr>
          <p:cNvPr id="6" name="Footer Placeholder 5">
            <a:extLst>
              <a:ext uri="{FF2B5EF4-FFF2-40B4-BE49-F238E27FC236}">
                <a16:creationId xmlns:a16="http://schemas.microsoft.com/office/drawing/2014/main" id="{5CCC9172-B1E4-4309-AD97-A06BE164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73D5C-242E-4F77-B260-269B6A51AB37}"/>
              </a:ext>
            </a:extLst>
          </p:cNvPr>
          <p:cNvSpPr>
            <a:spLocks noGrp="1"/>
          </p:cNvSpPr>
          <p:nvPr>
            <p:ph type="sldNum" sz="quarter" idx="12"/>
          </p:nvPr>
        </p:nvSpPr>
        <p:spPr/>
        <p:txBody>
          <a:bodyPr/>
          <a:lstStyle/>
          <a:p>
            <a:fld id="{D9ED378C-BDC7-4F8F-8245-ED6DB3D0DE5B}" type="slidenum">
              <a:rPr lang="en-US" smtClean="0"/>
              <a:t>‹#›</a:t>
            </a:fld>
            <a:endParaRPr lang="en-US"/>
          </a:p>
        </p:txBody>
      </p:sp>
    </p:spTree>
    <p:extLst>
      <p:ext uri="{BB962C8B-B14F-4D97-AF65-F5344CB8AC3E}">
        <p14:creationId xmlns:p14="http://schemas.microsoft.com/office/powerpoint/2010/main" val="100210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1CD1F-4906-4A96-9ABF-93B1E25AF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3E2D6-6394-431A-A0A1-4D7F8C812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890DF-01EF-45F0-A9EA-36563C002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98ECB-306F-415A-8C4B-4BDFBF248E7D}" type="datetimeFigureOut">
              <a:rPr lang="en-US" smtClean="0"/>
              <a:t>8/24/2021</a:t>
            </a:fld>
            <a:endParaRPr lang="en-US"/>
          </a:p>
        </p:txBody>
      </p:sp>
      <p:sp>
        <p:nvSpPr>
          <p:cNvPr id="5" name="Footer Placeholder 4">
            <a:extLst>
              <a:ext uri="{FF2B5EF4-FFF2-40B4-BE49-F238E27FC236}">
                <a16:creationId xmlns:a16="http://schemas.microsoft.com/office/drawing/2014/main" id="{5A07B4A1-F314-4FC0-94BC-B07819F47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242843-5778-492C-8231-17C5D3CB0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D378C-BDC7-4F8F-8245-ED6DB3D0DE5B}" type="slidenum">
              <a:rPr lang="en-US" smtClean="0"/>
              <a:t>‹#›</a:t>
            </a:fld>
            <a:endParaRPr lang="en-US"/>
          </a:p>
        </p:txBody>
      </p:sp>
    </p:spTree>
    <p:extLst>
      <p:ext uri="{BB962C8B-B14F-4D97-AF65-F5344CB8AC3E}">
        <p14:creationId xmlns:p14="http://schemas.microsoft.com/office/powerpoint/2010/main" val="131045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hyperlink" Target="https://knowledge.exlibrisgroup.com/@api/deki/files/108723/Portfolio_Loader_Template_August_2019.xlsx?revision=1" TargetMode="External"/><Relationship Id="rId3" Type="http://schemas.openxmlformats.org/officeDocument/2006/relationships/image" Target="../media/image2.emf"/><Relationship Id="rId7" Type="http://schemas.openxmlformats.org/officeDocument/2006/relationships/hyperlink" Target="https://knowledge.exlibrisgroup.com/Alma/Product_Documentation/010Alma_Online_Help_(English)/Electronic_Resource_Management/030_Working_with_Local_Electronic_Resources/015Managing_Electronic_Resources#Portfolio_Loade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emf"/><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mailto:info@slcny.libanswers.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emf"/><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mailto:info@slcny.libanswers.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emf"/><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emf"/><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emf"/><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hyperlink" Target="https://slcny.libguides.com/training-resource-management" TargetMode="External"/><Relationship Id="rId13" Type="http://schemas.openxmlformats.org/officeDocument/2006/relationships/hyperlink" Target="https://slcny.libanswers.com/faq/232596" TargetMode="External"/><Relationship Id="rId3" Type="http://schemas.openxmlformats.org/officeDocument/2006/relationships/image" Target="../media/image2.emf"/><Relationship Id="rId7" Type="http://schemas.openxmlformats.org/officeDocument/2006/relationships/hyperlink" Target="https://slcny.libguides.com/training-eresources/local_content" TargetMode="External"/><Relationship Id="rId12" Type="http://schemas.openxmlformats.org/officeDocument/2006/relationships/hyperlink" Target="https://slcny.libanswers.com/faq/299181"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hyperlink" Target="https://public.3.basecamp.com/p/2h8sBbV1jrCZ4vqhrGtttyJr" TargetMode="External"/><Relationship Id="rId5" Type="http://schemas.openxmlformats.org/officeDocument/2006/relationships/image" Target="../media/image4.emf"/><Relationship Id="rId10" Type="http://schemas.openxmlformats.org/officeDocument/2006/relationships/hyperlink" Target="https://slcny.libanswers.com/faq/327802" TargetMode="External"/><Relationship Id="rId4" Type="http://schemas.openxmlformats.org/officeDocument/2006/relationships/image" Target="../media/image3.emf"/><Relationship Id="rId9" Type="http://schemas.openxmlformats.org/officeDocument/2006/relationships/hyperlink" Target="https://slcny.libguides.com/c.php?g=986218&amp;p=769286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5019675" y="1015018"/>
            <a:ext cx="7086185" cy="313932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solidFill>
                  <a:prstClr val="white"/>
                </a:solidFill>
                <a:latin typeface="Calibri" panose="020F0502020204030204"/>
                <a:ea typeface="+mn-lt"/>
                <a:cs typeface="Calibri" panose="020F0502020204030204"/>
              </a:rPr>
              <a:t>Maintaining Electronic Collections</a:t>
            </a:r>
            <a:endParaRPr kumimoji="0" lang="en-US" sz="66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a:rPr>
              <a:t>August 24, 2021</a:t>
            </a:r>
            <a:endParaRPr lang="en-US" sz="2000" b="0" i="0" u="none" strike="noStrike" kern="1200" cap="none" spc="0" normalizeH="0" baseline="0" noProof="0" dirty="0">
              <a:ln>
                <a:noFill/>
              </a:ln>
              <a:solidFill>
                <a:schemeClr val="bg1"/>
              </a:solidFill>
              <a:effectLst/>
              <a:uLnTx/>
              <a:uFillTx/>
              <a:latin typeface="Arial"/>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a:rPr>
              <a:t>Michelle Eichelberger</a:t>
            </a:r>
            <a:endParaRPr lang="en-US" sz="2000" b="0" i="0" u="none" strike="noStrike" kern="1200" cap="none" spc="0" normalizeH="0" baseline="0" noProof="0" dirty="0">
              <a:ln>
                <a:noFill/>
              </a:ln>
              <a:solidFill>
                <a:schemeClr val="bg1"/>
              </a:solidFill>
              <a:effectLst/>
              <a:uLnTx/>
              <a:uFillTx/>
              <a:latin typeface="Arial"/>
              <a:cs typeface="Arial"/>
            </a:endParaRPr>
          </a:p>
          <a:p>
            <a:pPr algn="r">
              <a:defRPr/>
            </a:pPr>
            <a:r>
              <a:rPr lang="en-US" sz="2000" dirty="0">
                <a:solidFill>
                  <a:schemeClr val="bg1"/>
                </a:solidFill>
                <a:latin typeface="Arial"/>
                <a:cs typeface="Arial"/>
              </a:rPr>
              <a:t>SUNY Library Services</a:t>
            </a:r>
            <a:endParaRPr lang="en-US" sz="2000" b="0" i="0" u="none" strike="noStrike" kern="1200" cap="none" spc="0" normalizeH="0" baseline="0" noProof="0" dirty="0">
              <a:ln>
                <a:noFill/>
              </a:ln>
              <a:solidFill>
                <a:schemeClr val="bg1"/>
              </a:solidFill>
              <a:effectLst/>
              <a:uLnTx/>
              <a:uFillTx/>
              <a:latin typeface="Arial"/>
              <a:cs typeface="Arial"/>
            </a:endParaRP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113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4" y="392277"/>
            <a:ext cx="11220947"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Package Activation p.3/4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5" name="Content Placeholder 2">
            <a:extLst>
              <a:ext uri="{FF2B5EF4-FFF2-40B4-BE49-F238E27FC236}">
                <a16:creationId xmlns:a16="http://schemas.microsoft.com/office/drawing/2014/main" id="{6FB72500-4C5B-4D38-B5A0-AC77A74A1541}"/>
              </a:ext>
            </a:extLst>
          </p:cNvPr>
          <p:cNvSpPr txBox="1">
            <a:spLocks/>
          </p:cNvSpPr>
          <p:nvPr/>
        </p:nvSpPr>
        <p:spPr>
          <a:xfrm>
            <a:off x="769960" y="1382072"/>
            <a:ext cx="10977409" cy="16590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Choose activate all because you don’t need to select individual portfolios</a:t>
            </a: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activation wizard p 3">
            <a:extLst>
              <a:ext uri="{FF2B5EF4-FFF2-40B4-BE49-F238E27FC236}">
                <a16:creationId xmlns:a16="http://schemas.microsoft.com/office/drawing/2014/main" id="{D55B242D-7456-4B60-AFD9-286C4EB7D2BC}"/>
              </a:ext>
            </a:extLst>
          </p:cNvPr>
          <p:cNvPicPr>
            <a:picLocks noChangeAspect="1"/>
          </p:cNvPicPr>
          <p:nvPr/>
        </p:nvPicPr>
        <p:blipFill rotWithShape="1">
          <a:blip r:embed="rId7"/>
          <a:srcRect t="-7419" b="-1"/>
          <a:stretch/>
        </p:blipFill>
        <p:spPr>
          <a:xfrm>
            <a:off x="590043" y="2074256"/>
            <a:ext cx="11249025" cy="193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age 4 activation wizard">
            <a:extLst>
              <a:ext uri="{FF2B5EF4-FFF2-40B4-BE49-F238E27FC236}">
                <a16:creationId xmlns:a16="http://schemas.microsoft.com/office/drawing/2014/main" id="{1A65485B-D061-4990-9A2D-27DB43BFE057}"/>
              </a:ext>
            </a:extLst>
          </p:cNvPr>
          <p:cNvPicPr>
            <a:picLocks noChangeAspect="1"/>
          </p:cNvPicPr>
          <p:nvPr/>
        </p:nvPicPr>
        <p:blipFill rotWithShape="1">
          <a:blip r:embed="rId8"/>
          <a:srcRect t="-2768" b="1"/>
          <a:stretch/>
        </p:blipFill>
        <p:spPr>
          <a:xfrm>
            <a:off x="693450" y="4138355"/>
            <a:ext cx="11130428" cy="212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252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4" y="392277"/>
            <a:ext cx="11220947"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CDI Settings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5" name="Content Placeholder 2">
            <a:extLst>
              <a:ext uri="{FF2B5EF4-FFF2-40B4-BE49-F238E27FC236}">
                <a16:creationId xmlns:a16="http://schemas.microsoft.com/office/drawing/2014/main" id="{6FB72500-4C5B-4D38-B5A0-AC77A74A1541}"/>
              </a:ext>
            </a:extLst>
          </p:cNvPr>
          <p:cNvSpPr txBox="1">
            <a:spLocks/>
          </p:cNvSpPr>
          <p:nvPr/>
        </p:nvSpPr>
        <p:spPr>
          <a:xfrm>
            <a:off x="769961" y="1382072"/>
            <a:ext cx="3709572" cy="53056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collection has a CDI component (has its own search records, etc.), CDI options will be part of the Activation Wizard</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For collections like EBSCO, with no CDI search records, all full-text content will be automatically searchable - you no longer need to set up alternate coverage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Aggregator CDI settings for journal and mixed resource collections:</a:t>
            </a:r>
          </a:p>
          <a:p>
            <a:pPr marL="457200"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Active for search</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subscribe to only some titles = yes (</a:t>
            </a:r>
            <a:r>
              <a:rPr lang="en-US" sz="1600" dirty="0">
                <a:latin typeface="Calibri" panose="020F0502020204030204" pitchFamily="34" charset="0"/>
                <a:ea typeface="Calibri" panose="020F0502020204030204" pitchFamily="34" charset="0"/>
                <a:cs typeface="Times New Roman" panose="02020603050405020304" pitchFamily="18" charset="0"/>
              </a:rPr>
              <a:t>counterintuitive but necessary for accuracy)</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Don’t check box – want articles to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to</a:t>
            </a:r>
            <a:r>
              <a:rPr lang="en-US" sz="1600" dirty="0">
                <a:effectLst/>
                <a:latin typeface="Calibri" panose="020F0502020204030204" pitchFamily="34" charset="0"/>
                <a:ea typeface="Calibri" panose="020F0502020204030204" pitchFamily="34" charset="0"/>
                <a:cs typeface="Times New Roman" panose="02020603050405020304" pitchFamily="18" charset="0"/>
              </a:rPr>
              <a:t> be searchable</a:t>
            </a: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cdi options for academic onefile select">
            <a:extLst>
              <a:ext uri="{FF2B5EF4-FFF2-40B4-BE49-F238E27FC236}">
                <a16:creationId xmlns:a16="http://schemas.microsoft.com/office/drawing/2014/main" id="{B4428E63-1B63-43C6-82A9-E83840AC0ABA}"/>
              </a:ext>
            </a:extLst>
          </p:cNvPr>
          <p:cNvPicPr>
            <a:picLocks noChangeAspect="1"/>
          </p:cNvPicPr>
          <p:nvPr/>
        </p:nvPicPr>
        <p:blipFill rotWithShape="1">
          <a:blip r:embed="rId7"/>
          <a:srcRect l="-1371"/>
          <a:stretch/>
        </p:blipFill>
        <p:spPr>
          <a:xfrm>
            <a:off x="4479533" y="1477011"/>
            <a:ext cx="7510408" cy="4165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0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4" y="392277"/>
            <a:ext cx="11220947"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eBook CDI Settings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5" name="Content Placeholder 2">
            <a:extLst>
              <a:ext uri="{FF2B5EF4-FFF2-40B4-BE49-F238E27FC236}">
                <a16:creationId xmlns:a16="http://schemas.microsoft.com/office/drawing/2014/main" id="{6FB72500-4C5B-4D38-B5A0-AC77A74A1541}"/>
              </a:ext>
            </a:extLst>
          </p:cNvPr>
          <p:cNvSpPr txBox="1">
            <a:spLocks/>
          </p:cNvSpPr>
          <p:nvPr/>
        </p:nvSpPr>
        <p:spPr>
          <a:xfrm>
            <a:off x="769961" y="1382072"/>
            <a:ext cx="3709572" cy="547592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Aggregator eBook collections are less common than selective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ebook</a:t>
            </a:r>
            <a:r>
              <a:rPr lang="en-US" sz="2000" dirty="0">
                <a:effectLst/>
                <a:latin typeface="Calibri" panose="020F0502020204030204" pitchFamily="34" charset="0"/>
                <a:ea typeface="Calibri" panose="020F0502020204030204" pitchFamily="34" charset="0"/>
                <a:cs typeface="Times New Roman" panose="02020603050405020304" pitchFamily="18" charset="0"/>
              </a:rPr>
              <a:t> collections, but some examples are eBook Central Academic Complete, EBSCO eBook North America, etc.</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CDI settings: Edit Collection</a:t>
            </a:r>
          </a:p>
          <a:p>
            <a:pPr marL="0" marR="0" indent="0">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Best Practices:</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CDI Search: not active. Choosing active would give inaccessible results in expanded search.</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We subscribe to only some = yes (again, nonintuitive but necessary)</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Do not show as full text = checked. This is your preference, but checked is recommended. This will turn off chapter searching and extra representation of record from CDI in Primo. Will only get Alma bib in Primo.</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academic complete cdi settings">
            <a:extLst>
              <a:ext uri="{FF2B5EF4-FFF2-40B4-BE49-F238E27FC236}">
                <a16:creationId xmlns:a16="http://schemas.microsoft.com/office/drawing/2014/main" id="{F3604789-D917-4861-9EBA-7C2BC28217A8}"/>
              </a:ext>
            </a:extLst>
          </p:cNvPr>
          <p:cNvPicPr>
            <a:picLocks noChangeAspect="1"/>
          </p:cNvPicPr>
          <p:nvPr/>
        </p:nvPicPr>
        <p:blipFill>
          <a:blip r:embed="rId7"/>
          <a:stretch>
            <a:fillRect/>
          </a:stretch>
        </p:blipFill>
        <p:spPr>
          <a:xfrm>
            <a:off x="4623042" y="1486349"/>
            <a:ext cx="7474617" cy="4142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045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Journals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Type: Selective package</a:t>
            </a:r>
          </a:p>
          <a:p>
            <a:pPr marL="0" marR="0">
              <a:lnSpc>
                <a:spcPct val="107000"/>
              </a:lnSpc>
              <a:spcBef>
                <a:spcPts val="0"/>
              </a:spcBef>
              <a:spcAft>
                <a:spcPts val="800"/>
              </a:spcAft>
            </a:pPr>
            <a:r>
              <a:rPr lang="en-US" sz="2000" b="0" i="0" dirty="0">
                <a:solidFill>
                  <a:srgbClr val="000000"/>
                </a:solidFill>
                <a:cs typeface="Times New Roman" panose="02020603050405020304" pitchFamily="18" charset="0"/>
              </a:rPr>
              <a:t>Activate with “Activate” option</a:t>
            </a:r>
          </a:p>
          <a:p>
            <a:pPr marL="0" marR="0">
              <a:lnSpc>
                <a:spcPct val="107000"/>
              </a:lnSpc>
              <a:spcBef>
                <a:spcPts val="0"/>
              </a:spcBef>
              <a:spcAft>
                <a:spcPts val="800"/>
              </a:spcAft>
            </a:pPr>
            <a:r>
              <a:rPr lang="en-US" sz="2000" dirty="0">
                <a:solidFill>
                  <a:srgbClr val="000000"/>
                </a:solidFill>
                <a:effectLst/>
                <a:cs typeface="Times New Roman" panose="02020603050405020304" pitchFamily="18" charset="0"/>
              </a:rPr>
              <a:t>CDI settings: CDI search active, we subscribe to only some = yes, don’t check “do not show as full text” box</a:t>
            </a:r>
          </a:p>
          <a:p>
            <a:pPr marL="0" marR="0">
              <a:lnSpc>
                <a:spcPct val="107000"/>
              </a:lnSpc>
              <a:spcBef>
                <a:spcPts val="0"/>
              </a:spcBef>
              <a:spcAft>
                <a:spcPts val="800"/>
              </a:spcAft>
            </a:pPr>
            <a:r>
              <a:rPr lang="en-US" sz="2000" b="0" i="0" dirty="0">
                <a:solidFill>
                  <a:srgbClr val="000000"/>
                </a:solidFill>
                <a:cs typeface="Times New Roman" panose="02020603050405020304" pitchFamily="18" charset="0"/>
              </a:rPr>
              <a:t>Full Text Service: check activate this collection and make service available</a:t>
            </a:r>
          </a:p>
          <a:p>
            <a:pPr marL="0" marR="0">
              <a:lnSpc>
                <a:spcPct val="107000"/>
              </a:lnSpc>
              <a:spcBef>
                <a:spcPts val="0"/>
              </a:spcBef>
              <a:spcAft>
                <a:spcPts val="800"/>
              </a:spcAft>
            </a:pPr>
            <a:r>
              <a:rPr lang="en-US" sz="2000" dirty="0">
                <a:solidFill>
                  <a:srgbClr val="000000"/>
                </a:solidFill>
                <a:effectLst/>
                <a:cs typeface="Times New Roman" panose="02020603050405020304" pitchFamily="18" charset="0"/>
              </a:rPr>
              <a:t>P</a:t>
            </a:r>
            <a:r>
              <a:rPr lang="en-US" sz="2000" dirty="0">
                <a:solidFill>
                  <a:srgbClr val="000000"/>
                </a:solidFill>
                <a:cs typeface="Times New Roman" panose="02020603050405020304" pitchFamily="18" charset="0"/>
              </a:rPr>
              <a:t>.2 add any necessary parameters, enable default proxy for full text service</a:t>
            </a:r>
            <a:endParaRPr lang="en-US" sz="2000" b="0" i="0" dirty="0">
              <a:solidFill>
                <a:srgbClr val="000000"/>
              </a:solidFill>
              <a:effectLs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journals@ovid complete">
            <a:extLst>
              <a:ext uri="{FF2B5EF4-FFF2-40B4-BE49-F238E27FC236}">
                <a16:creationId xmlns:a16="http://schemas.microsoft.com/office/drawing/2014/main" id="{3CB4D7BF-F41E-4FC7-AF3D-D48DC2BCADB5}"/>
              </a:ext>
            </a:extLst>
          </p:cNvPr>
          <p:cNvPicPr>
            <a:picLocks noChangeAspect="1"/>
          </p:cNvPicPr>
          <p:nvPr/>
        </p:nvPicPr>
        <p:blipFill>
          <a:blip r:embed="rId7"/>
          <a:stretch>
            <a:fillRect/>
          </a:stretch>
        </p:blipFill>
        <p:spPr>
          <a:xfrm>
            <a:off x="5585987" y="1387760"/>
            <a:ext cx="6236092" cy="1504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ctivate selective journals">
            <a:extLst>
              <a:ext uri="{FF2B5EF4-FFF2-40B4-BE49-F238E27FC236}">
                <a16:creationId xmlns:a16="http://schemas.microsoft.com/office/drawing/2014/main" id="{2CCA7809-A2C7-44A6-8525-3C992EE45A87}"/>
              </a:ext>
            </a:extLst>
          </p:cNvPr>
          <p:cNvPicPr>
            <a:picLocks noChangeAspect="1"/>
          </p:cNvPicPr>
          <p:nvPr/>
        </p:nvPicPr>
        <p:blipFill>
          <a:blip r:embed="rId8"/>
          <a:stretch>
            <a:fillRect/>
          </a:stretch>
        </p:blipFill>
        <p:spPr>
          <a:xfrm>
            <a:off x="5585987" y="3141631"/>
            <a:ext cx="6139288" cy="3459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709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Journals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10860385" cy="2124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Choice for how you want to add titles:</a:t>
            </a:r>
          </a:p>
          <a:p>
            <a:pPr>
              <a:defRPr/>
            </a:pPr>
            <a:r>
              <a:rPr lang="en-US" sz="2000" dirty="0">
                <a:solidFill>
                  <a:prstClr val="black"/>
                </a:solidFill>
                <a:latin typeface="Calibri" panose="020F0502020204030204"/>
                <a:cs typeface="Calibri"/>
              </a:rPr>
              <a:t>Activate via Excel file upload (use portfolio loader file)</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Manually select titles (can still use portfolio loader later)</a:t>
            </a:r>
          </a:p>
        </p:txBody>
      </p:sp>
      <p:pic>
        <p:nvPicPr>
          <p:cNvPr id="5" name="Picture 4" descr="activation method">
            <a:extLst>
              <a:ext uri="{FF2B5EF4-FFF2-40B4-BE49-F238E27FC236}">
                <a16:creationId xmlns:a16="http://schemas.microsoft.com/office/drawing/2014/main" id="{91054444-6295-4F8F-8F81-154B798A6B13}"/>
              </a:ext>
            </a:extLst>
          </p:cNvPr>
          <p:cNvPicPr>
            <a:picLocks noChangeAspect="1"/>
          </p:cNvPicPr>
          <p:nvPr/>
        </p:nvPicPr>
        <p:blipFill>
          <a:blip r:embed="rId7"/>
          <a:stretch>
            <a:fillRect/>
          </a:stretch>
        </p:blipFill>
        <p:spPr>
          <a:xfrm>
            <a:off x="748184" y="2916921"/>
            <a:ext cx="11144238" cy="2594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832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Detour: Selective, eBooks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2"/>
            <a:ext cx="3539377" cy="49055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Activate from three dots</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CDI: not active for search, we subscribe to only some = yes, check Do not show as full text</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Full Text Service: yes to activate, yes to make service available, no to automatically activate new portfolios</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Page 2: add </a:t>
            </a:r>
            <a:r>
              <a:rPr lang="en-US" sz="2000" dirty="0" err="1">
                <a:latin typeface="Calibri" panose="020F0502020204030204" pitchFamily="34" charset="0"/>
                <a:ea typeface="Calibri" panose="020F0502020204030204" pitchFamily="34" charset="0"/>
                <a:cs typeface="Times New Roman" panose="02020603050405020304" pitchFamily="18" charset="0"/>
              </a:rPr>
              <a:t>cust_id</a:t>
            </a:r>
            <a:r>
              <a:rPr lang="en-US" sz="2000" dirty="0">
                <a:latin typeface="Calibri" panose="020F0502020204030204" pitchFamily="34" charset="0"/>
                <a:ea typeface="Calibri" panose="020F0502020204030204" pitchFamily="34" charset="0"/>
                <a:cs typeface="Times New Roman" panose="02020603050405020304" pitchFamily="18" charset="0"/>
              </a:rPr>
              <a:t> or other parameter if needed, yes to proxy service, pick default proxy</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Page 3: add titles with excel file or manual – same process as for journals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ebook central dda">
            <a:extLst>
              <a:ext uri="{FF2B5EF4-FFF2-40B4-BE49-F238E27FC236}">
                <a16:creationId xmlns:a16="http://schemas.microsoft.com/office/drawing/2014/main" id="{5758362C-1435-421F-942D-2D8670F8D279}"/>
              </a:ext>
            </a:extLst>
          </p:cNvPr>
          <p:cNvPicPr>
            <a:picLocks noChangeAspect="1"/>
          </p:cNvPicPr>
          <p:nvPr/>
        </p:nvPicPr>
        <p:blipFill>
          <a:blip r:embed="rId7"/>
          <a:stretch>
            <a:fillRect/>
          </a:stretch>
        </p:blipFill>
        <p:spPr>
          <a:xfrm>
            <a:off x="4746660" y="1018352"/>
            <a:ext cx="7323773" cy="5498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188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Activate via Excel File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4915222" cy="51728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black"/>
                </a:solidFill>
                <a:latin typeface="Calibri" panose="020F0502020204030204"/>
                <a:cs typeface="Calibri"/>
              </a:rPr>
              <a:t>If you choose “Activate via Excel file upload” you’ll be asked to use portfolio loader before finishing collection activation.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hlinkClick r:id="rId7"/>
            </a:endParaRP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hlinkClick r:id="rId7"/>
              </a:rPr>
              <a:t>Ex Libris portfolio loader documentation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a:defRPr/>
            </a:pPr>
            <a:r>
              <a:rPr lang="en-US" sz="2000" dirty="0">
                <a:solidFill>
                  <a:prstClr val="black"/>
                </a:solidFill>
                <a:latin typeface="Calibri" panose="020F0502020204030204"/>
                <a:cs typeface="Calibri"/>
                <a:hlinkClick r:id="rId8"/>
              </a:rPr>
              <a:t>Portfolio loader template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cs typeface="Calibri"/>
              </a:rPr>
              <a:t>You’re loading a list of titles that will try to match on portfolios in this collection in the CZ, usually by ISSN or ISBN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You can add as little or as much information to this file as you’d like. Can get away with just Local</a:t>
            </a:r>
            <a:r>
              <a:rPr lang="en-US" sz="2000" dirty="0" err="1">
                <a:solidFill>
                  <a:prstClr val="black"/>
                </a:solidFill>
                <a:latin typeface="Calibri" panose="020F0502020204030204"/>
                <a:cs typeface="Calibri"/>
              </a:rPr>
              <a:t>ized</a:t>
            </a:r>
            <a:r>
              <a:rPr lang="en-US" sz="2000" dirty="0">
                <a:solidFill>
                  <a:prstClr val="black"/>
                </a:solidFill>
                <a:latin typeface="Calibri" panose="020F0502020204030204"/>
                <a:cs typeface="Calibri"/>
              </a:rPr>
              <a:t> Y and one ISSN/ISBN number if you’d like.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cs typeface="Calibri"/>
              </a:rPr>
              <a:t>Job will give you errors that you can download and review</a:t>
            </a:r>
          </a:p>
        </p:txBody>
      </p:sp>
      <p:pic>
        <p:nvPicPr>
          <p:cNvPr id="4" name="Picture 3" descr="portfolio loader excel file">
            <a:extLst>
              <a:ext uri="{FF2B5EF4-FFF2-40B4-BE49-F238E27FC236}">
                <a16:creationId xmlns:a16="http://schemas.microsoft.com/office/drawing/2014/main" id="{1873546F-A851-41DA-8897-390B716EE6C1}"/>
              </a:ext>
            </a:extLst>
          </p:cNvPr>
          <p:cNvPicPr>
            <a:picLocks noChangeAspect="1"/>
          </p:cNvPicPr>
          <p:nvPr/>
        </p:nvPicPr>
        <p:blipFill>
          <a:blip r:embed="rId9"/>
          <a:stretch>
            <a:fillRect/>
          </a:stretch>
        </p:blipFill>
        <p:spPr>
          <a:xfrm>
            <a:off x="5827268" y="1428684"/>
            <a:ext cx="6041793" cy="1734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8EF4824E-AF1A-476A-8CC1-A42ADD387CBA}"/>
              </a:ext>
            </a:extLst>
          </p:cNvPr>
          <p:cNvSpPr txBox="1"/>
          <p:nvPr/>
        </p:nvSpPr>
        <p:spPr>
          <a:xfrm>
            <a:off x="6096000" y="3667876"/>
            <a:ext cx="5651369" cy="2215991"/>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rPr>
              <a:t>Notes:</a:t>
            </a:r>
          </a:p>
          <a:p>
            <a:pPr marL="285750" indent="-285750">
              <a:buFont typeface="Arial" panose="020B0604020202020204" pitchFamily="34" charset="0"/>
              <a:buChar char="•"/>
              <a:defRPr/>
            </a:pPr>
            <a:r>
              <a:rPr lang="en-US" sz="2000" dirty="0">
                <a:solidFill>
                  <a:prstClr val="black"/>
                </a:solidFill>
                <a:latin typeface="Calibri" panose="020F0502020204030204"/>
                <a:cs typeface="Calibri"/>
              </a:rPr>
              <a:t>The ISSN/ISBN that you have may not be in the CZ, so it may not match</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If you have titles with multiple coverage</a:t>
            </a:r>
            <a:r>
              <a:rPr lang="en-US" sz="2000" dirty="0">
                <a:solidFill>
                  <a:prstClr val="black"/>
                </a:solidFill>
                <a:latin typeface="Calibri" panose="020F0502020204030204"/>
                <a:cs typeface="Calibri"/>
              </a:rPr>
              <a:t> dates, it can only match once</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If more than one portfolio in the collection has that ISSN/ISBN, it can’t match </a:t>
            </a:r>
          </a:p>
        </p:txBody>
      </p:sp>
    </p:spTree>
    <p:extLst>
      <p:ext uri="{BB962C8B-B14F-4D97-AF65-F5344CB8AC3E}">
        <p14:creationId xmlns:p14="http://schemas.microsoft.com/office/powerpoint/2010/main" val="129217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Portfolio Loader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4915222" cy="4951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Pick Institution for bibliographic record (tells system where to put local bibs if it can’t find match in CZ)</a:t>
            </a:r>
          </a:p>
          <a:p>
            <a:pPr>
              <a:defRPr/>
            </a:pPr>
            <a:r>
              <a:rPr lang="en-US" sz="2000" dirty="0">
                <a:solidFill>
                  <a:prstClr val="black"/>
                </a:solidFill>
                <a:latin typeface="Calibri" panose="020F0502020204030204"/>
                <a:cs typeface="Calibri"/>
              </a:rPr>
              <a:t>Pick your file</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Select action: add local portfolios</a:t>
            </a:r>
          </a:p>
          <a:p>
            <a:pPr>
              <a:defRPr/>
            </a:pPr>
            <a:r>
              <a:rPr lang="en-US" sz="2000" dirty="0">
                <a:solidFill>
                  <a:prstClr val="black"/>
                </a:solidFill>
                <a:latin typeface="Calibri" panose="020F0502020204030204"/>
                <a:cs typeface="Calibri"/>
              </a:rPr>
              <a:t>Validate online: will give you immediate feedback if there are any problems with file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portfolio loader activation wizard">
            <a:extLst>
              <a:ext uri="{FF2B5EF4-FFF2-40B4-BE49-F238E27FC236}">
                <a16:creationId xmlns:a16="http://schemas.microsoft.com/office/drawing/2014/main" id="{90990EB5-86D7-4E48-A2E4-9A5EC1147663}"/>
              </a:ext>
            </a:extLst>
          </p:cNvPr>
          <p:cNvPicPr>
            <a:picLocks noChangeAspect="1"/>
          </p:cNvPicPr>
          <p:nvPr/>
        </p:nvPicPr>
        <p:blipFill>
          <a:blip r:embed="rId7"/>
          <a:stretch>
            <a:fillRect/>
          </a:stretch>
        </p:blipFill>
        <p:spPr>
          <a:xfrm>
            <a:off x="7185912" y="1256933"/>
            <a:ext cx="3746493" cy="4344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596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Portfolio Loader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4"/>
            <a:ext cx="10652077" cy="7857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Added 4 ISSNs: 3 good ones and one bad one – it’s adding all 4 but one is local</a:t>
            </a:r>
          </a:p>
        </p:txBody>
      </p:sp>
      <p:pic>
        <p:nvPicPr>
          <p:cNvPr id="7" name="Picture 6" descr="download excel file to see errors">
            <a:extLst>
              <a:ext uri="{FF2B5EF4-FFF2-40B4-BE49-F238E27FC236}">
                <a16:creationId xmlns:a16="http://schemas.microsoft.com/office/drawing/2014/main" id="{96856A04-CD67-4F1E-9907-23A04381E6A7}"/>
              </a:ext>
            </a:extLst>
          </p:cNvPr>
          <p:cNvPicPr>
            <a:picLocks noChangeAspect="1"/>
          </p:cNvPicPr>
          <p:nvPr/>
        </p:nvPicPr>
        <p:blipFill rotWithShape="1">
          <a:blip r:embed="rId7"/>
          <a:srcRect t="1" b="-6204"/>
          <a:stretch/>
        </p:blipFill>
        <p:spPr>
          <a:xfrm>
            <a:off x="460192" y="2204957"/>
            <a:ext cx="5165676" cy="3158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05AD991-1D57-41E6-9967-FF199F6AFDE3}"/>
              </a:ext>
            </a:extLst>
          </p:cNvPr>
          <p:cNvPicPr>
            <a:picLocks noChangeAspect="1"/>
          </p:cNvPicPr>
          <p:nvPr/>
        </p:nvPicPr>
        <p:blipFill>
          <a:blip r:embed="rId8"/>
          <a:stretch>
            <a:fillRect/>
          </a:stretch>
        </p:blipFill>
        <p:spPr>
          <a:xfrm>
            <a:off x="6192669" y="4273159"/>
            <a:ext cx="5727056" cy="1090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a:extLst>
              <a:ext uri="{FF2B5EF4-FFF2-40B4-BE49-F238E27FC236}">
                <a16:creationId xmlns:a16="http://schemas.microsoft.com/office/drawing/2014/main" id="{E252086D-FF42-4BEB-87A1-92599354D9F4}"/>
              </a:ext>
            </a:extLst>
          </p:cNvPr>
          <p:cNvCxnSpPr/>
          <p:nvPr/>
        </p:nvCxnSpPr>
        <p:spPr>
          <a:xfrm>
            <a:off x="5641788" y="4921323"/>
            <a:ext cx="48161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original file">
            <a:extLst>
              <a:ext uri="{FF2B5EF4-FFF2-40B4-BE49-F238E27FC236}">
                <a16:creationId xmlns:a16="http://schemas.microsoft.com/office/drawing/2014/main" id="{9932D069-43B4-47B4-9D64-4C27E19C2E31}"/>
              </a:ext>
            </a:extLst>
          </p:cNvPr>
          <p:cNvPicPr>
            <a:picLocks noChangeAspect="1"/>
          </p:cNvPicPr>
          <p:nvPr/>
        </p:nvPicPr>
        <p:blipFill>
          <a:blip r:embed="rId9"/>
          <a:stretch>
            <a:fillRect/>
          </a:stretch>
        </p:blipFill>
        <p:spPr>
          <a:xfrm>
            <a:off x="6320303" y="2389889"/>
            <a:ext cx="5482843" cy="1478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E3C63DEA-7703-4A48-9855-C86A657B2552}"/>
              </a:ext>
            </a:extLst>
          </p:cNvPr>
          <p:cNvSpPr txBox="1"/>
          <p:nvPr/>
        </p:nvSpPr>
        <p:spPr>
          <a:xfrm>
            <a:off x="6192669" y="2041055"/>
            <a:ext cx="4050666" cy="369332"/>
          </a:xfrm>
          <a:prstGeom prst="rect">
            <a:avLst/>
          </a:prstGeom>
          <a:noFill/>
        </p:spPr>
        <p:txBody>
          <a:bodyPr wrap="square" rtlCol="0">
            <a:spAutoFit/>
          </a:bodyPr>
          <a:lstStyle/>
          <a:p>
            <a:r>
              <a:rPr lang="en-US" dirty="0"/>
              <a:t>Original file:</a:t>
            </a:r>
          </a:p>
        </p:txBody>
      </p:sp>
    </p:spTree>
    <p:extLst>
      <p:ext uri="{BB962C8B-B14F-4D97-AF65-F5344CB8AC3E}">
        <p14:creationId xmlns:p14="http://schemas.microsoft.com/office/powerpoint/2010/main" val="79023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Selective, Managing Portfolios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3535734" cy="52242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May need to edit what you’ve added through the portfolio loader, or manually add content</a:t>
            </a:r>
          </a:p>
          <a:p>
            <a:pPr marL="0" indent="0">
              <a:buNone/>
              <a:defRPr/>
            </a:pPr>
            <a:r>
              <a:rPr lang="en-US" sz="2000" dirty="0">
                <a:solidFill>
                  <a:prstClr val="black"/>
                </a:solidFill>
                <a:latin typeface="Calibri" panose="020F0502020204030204"/>
                <a:cs typeface="Calibri"/>
              </a:rPr>
              <a:t>Manage portfolios in Edit Service in three dots after looking up collection</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Added my three CZ matches, took coverage dates from CZ</a:t>
            </a:r>
          </a:p>
          <a:p>
            <a:pPr>
              <a:defRPr/>
            </a:pPr>
            <a:r>
              <a:rPr lang="en-US" sz="2000" dirty="0">
                <a:solidFill>
                  <a:prstClr val="black"/>
                </a:solidFill>
                <a:latin typeface="Calibri" panose="020F0502020204030204"/>
                <a:cs typeface="Calibri"/>
              </a:rPr>
              <a:t>Not sure what happened to MMS for fake one</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Add drop-down: Can add titles manually from here one </a:t>
            </a:r>
            <a:r>
              <a:rPr lang="en-US" sz="2000" dirty="0">
                <a:solidFill>
                  <a:prstClr val="black"/>
                </a:solidFill>
                <a:latin typeface="Calibri" panose="020F0502020204030204"/>
                <a:cs typeface="Calibri"/>
              </a:rPr>
              <a:t>by one (manual form or pick from CZ) or using portfolio loader</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Can delete portfolios, adjust coverage dates, relink bib to better bib from CZ, link local portfolios to CZ, etc.</a:t>
            </a:r>
          </a:p>
        </p:txBody>
      </p:sp>
      <p:pic>
        <p:nvPicPr>
          <p:cNvPr id="4" name="Picture 3" descr="edit service example">
            <a:extLst>
              <a:ext uri="{FF2B5EF4-FFF2-40B4-BE49-F238E27FC236}">
                <a16:creationId xmlns:a16="http://schemas.microsoft.com/office/drawing/2014/main" id="{49D5010B-2318-46D0-A706-0148D26990DA}"/>
              </a:ext>
            </a:extLst>
          </p:cNvPr>
          <p:cNvPicPr>
            <a:picLocks noChangeAspect="1"/>
          </p:cNvPicPr>
          <p:nvPr/>
        </p:nvPicPr>
        <p:blipFill>
          <a:blip r:embed="rId7"/>
          <a:stretch>
            <a:fillRect/>
          </a:stretch>
        </p:blipFill>
        <p:spPr>
          <a:xfrm>
            <a:off x="4427388" y="1380013"/>
            <a:ext cx="7597578" cy="3361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043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lumMod val="75000"/>
                  </a:srgbClr>
                </a:solidFill>
                <a:effectLst/>
                <a:uLnTx/>
                <a:uFillTx/>
                <a:latin typeface="Arial"/>
                <a:ea typeface="+mn-ea"/>
                <a:cs typeface="Arial"/>
              </a:rPr>
              <a:t>Plan for Today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Searching Collections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Activating Collections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CDI Settings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Maintaining Selective Titles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Bib record quality</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Deleting Collections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11486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Modifying Content in Selective Collections: Deleting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2"/>
            <a:ext cx="3627378" cy="4951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Deleting is preferable to deactivating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 ways to delete: from three dots or check box and delete selected</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Make sure to delete bib records with no holdings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an eye on CZ Task Updates report and/or DARA – will notify you when something in a selective collection has been deactivated and you’ll need to delete it and/or activate new version. Not managed for you because it’s a selective package</a:t>
            </a: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deleting portfolios">
            <a:extLst>
              <a:ext uri="{FF2B5EF4-FFF2-40B4-BE49-F238E27FC236}">
                <a16:creationId xmlns:a16="http://schemas.microsoft.com/office/drawing/2014/main" id="{7813FE63-F4D8-405F-8FB7-EF8138400E7F}"/>
              </a:ext>
            </a:extLst>
          </p:cNvPr>
          <p:cNvPicPr>
            <a:picLocks noChangeAspect="1"/>
          </p:cNvPicPr>
          <p:nvPr/>
        </p:nvPicPr>
        <p:blipFill>
          <a:blip r:embed="rId7"/>
          <a:stretch>
            <a:fillRect/>
          </a:stretch>
        </p:blipFill>
        <p:spPr>
          <a:xfrm>
            <a:off x="4979662" y="1236108"/>
            <a:ext cx="7076429" cy="3561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elete bib">
            <a:extLst>
              <a:ext uri="{FF2B5EF4-FFF2-40B4-BE49-F238E27FC236}">
                <a16:creationId xmlns:a16="http://schemas.microsoft.com/office/drawing/2014/main" id="{571C2C46-CE04-451C-A772-9D4735279B92}"/>
              </a:ext>
            </a:extLst>
          </p:cNvPr>
          <p:cNvPicPr>
            <a:picLocks noChangeAspect="1"/>
          </p:cNvPicPr>
          <p:nvPr/>
        </p:nvPicPr>
        <p:blipFill>
          <a:blip r:embed="rId8"/>
          <a:stretch>
            <a:fillRect/>
          </a:stretch>
        </p:blipFill>
        <p:spPr>
          <a:xfrm>
            <a:off x="6510096" y="4968829"/>
            <a:ext cx="4792839" cy="1719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643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Managing PTA with Current Access, Title Back Files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464452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Multiple date ranges don’t work when loading through portfolio loader, may have to adjust</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To change dates, edit portfolio and go to Coverage tab</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PTA and current access are through same package and have same li</a:t>
            </a:r>
            <a:r>
              <a:rPr lang="en-US" sz="2000" dirty="0">
                <a:latin typeface="Calibri" panose="020F0502020204030204" pitchFamily="34" charset="0"/>
                <a:ea typeface="Calibri" panose="020F0502020204030204" pitchFamily="34" charset="0"/>
                <a:cs typeface="Times New Roman" panose="02020603050405020304" pitchFamily="18" charset="0"/>
              </a:rPr>
              <a:t>nk, it’s recommended to just add local dates to current portfolio.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f your local access to title ends, can add your local coverage and choose to use “only local” coverage dates. Allows you to keep using CZ record for linking.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manage coverage dates">
            <a:extLst>
              <a:ext uri="{FF2B5EF4-FFF2-40B4-BE49-F238E27FC236}">
                <a16:creationId xmlns:a16="http://schemas.microsoft.com/office/drawing/2014/main" id="{F3A3B46E-148C-43F5-9D8B-81A0AE54484D}"/>
              </a:ext>
            </a:extLst>
          </p:cNvPr>
          <p:cNvPicPr>
            <a:picLocks noChangeAspect="1"/>
          </p:cNvPicPr>
          <p:nvPr/>
        </p:nvPicPr>
        <p:blipFill>
          <a:blip r:embed="rId7"/>
          <a:stretch>
            <a:fillRect/>
          </a:stretch>
        </p:blipFill>
        <p:spPr>
          <a:xfrm>
            <a:off x="5467208" y="1643865"/>
            <a:ext cx="6581734" cy="4087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022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Relink to Better Bib in 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4644520" cy="476361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want to activate the portfolio from the correct collection, so that your linking/access will work, but if you don’t like the bib record that’s in that collection, you could try to find a better one. This only changes the metadata, not the linking.</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Relink:</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Click relink button</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Choose select from list to search CZ by ISSN, ISBN, etc. </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Pick the bib that you want to use, if there is one</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Choose Delete Bibliographic record(s) before confirming</a:t>
            </a: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7" name="Picture 6" descr="relink to better bib">
            <a:extLst>
              <a:ext uri="{FF2B5EF4-FFF2-40B4-BE49-F238E27FC236}">
                <a16:creationId xmlns:a16="http://schemas.microsoft.com/office/drawing/2014/main" id="{EE0F5459-27AD-430C-9762-64BD64323EE5}"/>
              </a:ext>
            </a:extLst>
          </p:cNvPr>
          <p:cNvPicPr>
            <a:picLocks noChangeAspect="1"/>
          </p:cNvPicPr>
          <p:nvPr/>
        </p:nvPicPr>
        <p:blipFill rotWithShape="1">
          <a:blip r:embed="rId7"/>
          <a:srcRect t="-8416" b="-1"/>
          <a:stretch/>
        </p:blipFill>
        <p:spPr>
          <a:xfrm>
            <a:off x="6901746" y="1284270"/>
            <a:ext cx="4314825" cy="1259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elect from list">
            <a:extLst>
              <a:ext uri="{FF2B5EF4-FFF2-40B4-BE49-F238E27FC236}">
                <a16:creationId xmlns:a16="http://schemas.microsoft.com/office/drawing/2014/main" id="{AB8C253C-D25B-4BCF-8658-0C76939726EF}"/>
              </a:ext>
            </a:extLst>
          </p:cNvPr>
          <p:cNvPicPr>
            <a:picLocks noChangeAspect="1"/>
          </p:cNvPicPr>
          <p:nvPr/>
        </p:nvPicPr>
        <p:blipFill>
          <a:blip r:embed="rId8"/>
          <a:stretch>
            <a:fillRect/>
          </a:stretch>
        </p:blipFill>
        <p:spPr>
          <a:xfrm>
            <a:off x="6163317" y="2758064"/>
            <a:ext cx="5791681" cy="1735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ll titles search">
            <a:extLst>
              <a:ext uri="{FF2B5EF4-FFF2-40B4-BE49-F238E27FC236}">
                <a16:creationId xmlns:a16="http://schemas.microsoft.com/office/drawing/2014/main" id="{6F3B334D-90EE-4586-A3B8-E39262F9624C}"/>
              </a:ext>
            </a:extLst>
          </p:cNvPr>
          <p:cNvPicPr>
            <a:picLocks noChangeAspect="1"/>
          </p:cNvPicPr>
          <p:nvPr/>
        </p:nvPicPr>
        <p:blipFill>
          <a:blip r:embed="rId9"/>
          <a:stretch>
            <a:fillRect/>
          </a:stretch>
        </p:blipFill>
        <p:spPr>
          <a:xfrm>
            <a:off x="6061275" y="4761312"/>
            <a:ext cx="5988696" cy="1944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496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Editing CZ records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11099100" cy="47636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really hate the record that’s in the CZ for your portfolio, and you can’t find a better one to link to in the CZ, you can edit the metadata but here are caveats:</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Primo indexing for CZ content comes from the NZ, so if you only edit your IZ copy of th</a:t>
            </a:r>
            <a:r>
              <a:rPr lang="en-US" sz="2000" dirty="0">
                <a:latin typeface="Calibri" panose="020F0502020204030204" pitchFamily="34" charset="0"/>
                <a:ea typeface="Calibri" panose="020F0502020204030204" pitchFamily="34" charset="0"/>
                <a:cs typeface="Times New Roman" panose="02020603050405020304" pitchFamily="18" charset="0"/>
              </a:rPr>
              <a:t>e bib for the title, nothing will change in Primo. The edits have to be both in your IZ and the NZ.</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theory, you should be able to edit the CZ record, and that change will populate out to the NZ at the ne</a:t>
            </a:r>
            <a:r>
              <a:rPr lang="en-US" sz="2000" dirty="0">
                <a:latin typeface="Calibri" panose="020F0502020204030204" pitchFamily="34" charset="0"/>
                <a:ea typeface="Calibri" panose="020F0502020204030204" pitchFamily="34" charset="0"/>
                <a:cs typeface="Times New Roman" panose="02020603050405020304" pitchFamily="18" charset="0"/>
              </a:rPr>
              <a:t>xt CZ update job. Job timing is getting better for the NZ, but it’s still not immediate. Submit a ticket to </a:t>
            </a:r>
            <a:r>
              <a:rPr lang="en-US" sz="2000" dirty="0">
                <a:latin typeface="Calibri" panose="020F0502020204030204" pitchFamily="34" charset="0"/>
                <a:ea typeface="Calibri" panose="020F0502020204030204" pitchFamily="34" charset="0"/>
                <a:cs typeface="Times New Roman" panose="02020603050405020304" pitchFamily="18" charset="0"/>
                <a:hlinkClick r:id="rId7"/>
              </a:rPr>
              <a:t>info@slcny.libanswers.com</a:t>
            </a:r>
            <a:r>
              <a:rPr lang="en-US" sz="2000" dirty="0">
                <a:latin typeface="Calibri" panose="020F0502020204030204" pitchFamily="34" charset="0"/>
                <a:ea typeface="Calibri" panose="020F0502020204030204" pitchFamily="34" charset="0"/>
                <a:cs typeface="Times New Roman" panose="02020603050405020304" pitchFamily="18" charset="0"/>
              </a:rPr>
              <a:t> if you want SLS to apply the changes in the NZ ASAP.</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There’s no guarantee that you</a:t>
            </a:r>
            <a:r>
              <a:rPr lang="en-US" sz="2000" dirty="0">
                <a:latin typeface="Calibri" panose="020F0502020204030204" pitchFamily="34" charset="0"/>
                <a:ea typeface="Calibri" panose="020F0502020204030204" pitchFamily="34" charset="0"/>
                <a:cs typeface="Times New Roman" panose="02020603050405020304" pitchFamily="18" charset="0"/>
              </a:rPr>
              <a:t>r changes will be kept. We’ve had some success at adding EISSNs to CZ bibs (often needed for link look up in Primo), but adding 246s are still unstable (longstanding BUF case), and there’s no telling if a future load from the vendor will or won’t override your changes.</a:t>
            </a:r>
          </a:p>
          <a:p>
            <a:pPr>
              <a:lnSpc>
                <a:spcPct val="107000"/>
              </a:lnSpc>
              <a:spcBef>
                <a:spcPts val="0"/>
              </a:spcBef>
              <a:spcAft>
                <a:spcPts val="800"/>
              </a:spcAft>
            </a:pPr>
            <a:r>
              <a:rPr lang="en-US" sz="2000" b="0" i="0" dirty="0">
                <a:solidFill>
                  <a:srgbClr val="000000"/>
                </a:solidFill>
                <a:effectLst/>
                <a:latin typeface="Calibri" panose="020F0502020204030204" pitchFamily="34" charset="0"/>
                <a:cs typeface="Times New Roman" panose="02020603050405020304" pitchFamily="18" charset="0"/>
              </a:rPr>
              <a:t>Some CZ collections are managed by the vendor and the content may not be able to be edit</a:t>
            </a:r>
            <a:r>
              <a:rPr lang="en-US" sz="2000" dirty="0">
                <a:solidFill>
                  <a:srgbClr val="000000"/>
                </a:solidFill>
                <a:latin typeface="Calibri" panose="020F0502020204030204" pitchFamily="34" charset="0"/>
                <a:cs typeface="Times New Roman" panose="02020603050405020304" pitchFamily="18" charset="0"/>
              </a:rPr>
              <a:t>ed.</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84553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Link local portfolios to 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4644520" cy="47636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Sometimes you need to create a local portfolio if the title hasn’t been added to the CZ yet. DARA will let you know when that title appears in the CZ, and will recommended linking it, or you can periodically check.</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Link to CZ:</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DARA will walk you through steps</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Or, go to Edit Service and choose Link Local Portfolios to Community – will do all of them, will match on ISSN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link to CZ">
            <a:extLst>
              <a:ext uri="{FF2B5EF4-FFF2-40B4-BE49-F238E27FC236}">
                <a16:creationId xmlns:a16="http://schemas.microsoft.com/office/drawing/2014/main" id="{188752E7-32A3-4BDE-815A-BF8DC2BA1134}"/>
              </a:ext>
            </a:extLst>
          </p:cNvPr>
          <p:cNvPicPr>
            <a:picLocks noChangeAspect="1"/>
          </p:cNvPicPr>
          <p:nvPr/>
        </p:nvPicPr>
        <p:blipFill>
          <a:blip r:embed="rId7"/>
          <a:stretch>
            <a:fillRect/>
          </a:stretch>
        </p:blipFill>
        <p:spPr>
          <a:xfrm>
            <a:off x="5414481" y="1457646"/>
            <a:ext cx="6650856" cy="2679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527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Link local portfolios to CZ,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2"/>
            <a:ext cx="3791765" cy="547592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Will tell you how many local portfolios you have, and total number of portfolios.</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Bib records configuration: </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f you really like your local bib record, that you </a:t>
            </a:r>
            <a:r>
              <a:rPr lang="en-US" sz="2000" dirty="0">
                <a:latin typeface="Calibri" panose="020F0502020204030204" pitchFamily="34" charset="0"/>
                <a:ea typeface="Calibri" panose="020F0502020204030204" pitchFamily="34" charset="0"/>
                <a:cs typeface="Times New Roman" panose="02020603050405020304" pitchFamily="18" charset="0"/>
              </a:rPr>
              <a:t>may have imported as a MARC record, you can say “no” to use the community bib record, but it’s recommended to use the CZ one</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chose to keep your own bib, you’d still want to link to the CZ to maintain linking updates</a:t>
            </a:r>
          </a:p>
          <a:p>
            <a:pPr marL="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Don’t be alarmed by warning</a:t>
            </a:r>
          </a:p>
          <a:p>
            <a:pPr marL="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“Confirm” activates job, portfolios get linked</a:t>
            </a:r>
          </a:p>
          <a:p>
            <a:pPr marL="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link to cz">
            <a:extLst>
              <a:ext uri="{FF2B5EF4-FFF2-40B4-BE49-F238E27FC236}">
                <a16:creationId xmlns:a16="http://schemas.microsoft.com/office/drawing/2014/main" id="{355B31F3-FB65-49E3-9C32-C0EAF275E23F}"/>
              </a:ext>
            </a:extLst>
          </p:cNvPr>
          <p:cNvPicPr>
            <a:picLocks noChangeAspect="1"/>
          </p:cNvPicPr>
          <p:nvPr/>
        </p:nvPicPr>
        <p:blipFill>
          <a:blip r:embed="rId7"/>
          <a:stretch>
            <a:fillRect/>
          </a:stretch>
        </p:blipFill>
        <p:spPr>
          <a:xfrm>
            <a:off x="5316100" y="1389328"/>
            <a:ext cx="6629263" cy="3172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link warning">
            <a:extLst>
              <a:ext uri="{FF2B5EF4-FFF2-40B4-BE49-F238E27FC236}">
                <a16:creationId xmlns:a16="http://schemas.microsoft.com/office/drawing/2014/main" id="{A188B419-DDF9-491C-A10F-D5DCE348BE37}"/>
              </a:ext>
            </a:extLst>
          </p:cNvPr>
          <p:cNvPicPr>
            <a:picLocks noChangeAspect="1"/>
          </p:cNvPicPr>
          <p:nvPr/>
        </p:nvPicPr>
        <p:blipFill>
          <a:blip r:embed="rId8"/>
          <a:stretch>
            <a:fillRect/>
          </a:stretch>
        </p:blipFill>
        <p:spPr>
          <a:xfrm>
            <a:off x="5191921" y="4874035"/>
            <a:ext cx="5110576" cy="1718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men in nursing linked">
            <a:extLst>
              <a:ext uri="{FF2B5EF4-FFF2-40B4-BE49-F238E27FC236}">
                <a16:creationId xmlns:a16="http://schemas.microsoft.com/office/drawing/2014/main" id="{499F7C7E-44F4-43D7-BF8E-1E82EE9EF425}"/>
              </a:ext>
            </a:extLst>
          </p:cNvPr>
          <p:cNvPicPr>
            <a:picLocks noChangeAspect="1"/>
          </p:cNvPicPr>
          <p:nvPr/>
        </p:nvPicPr>
        <p:blipFill>
          <a:blip r:embed="rId9"/>
          <a:stretch>
            <a:fillRect/>
          </a:stretch>
        </p:blipFill>
        <p:spPr>
          <a:xfrm>
            <a:off x="9929821" y="4955139"/>
            <a:ext cx="2190224" cy="1123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773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Link local portfolios to CZ, cont. Reminder!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2"/>
            <a:ext cx="11209706" cy="54759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Remember to test your linked portfolios in your Primo. Indexing for CZ titles comes from the NZ. If there’s no NZ bib record for your title, it won’t be able to be found in your Primo. It’ll look correct in your Alma system, it’ll show the CZ icon, but it won’t be findable in Primo.</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Currently, the only way to fix this is to submit a </a:t>
            </a:r>
            <a:r>
              <a:rPr lang="en-US" sz="2000" dirty="0">
                <a:latin typeface="Calibri" panose="020F0502020204030204" pitchFamily="34" charset="0"/>
                <a:ea typeface="Calibri" panose="020F0502020204030204" pitchFamily="34" charset="0"/>
                <a:cs typeface="Times New Roman" panose="02020603050405020304" pitchFamily="18" charset="0"/>
                <a:hlinkClick r:id="rId7"/>
              </a:rPr>
              <a:t>info@slcny.libanswers.com</a:t>
            </a:r>
            <a:r>
              <a:rPr lang="en-US" sz="2000" dirty="0">
                <a:latin typeface="Calibri" panose="020F0502020204030204" pitchFamily="34" charset="0"/>
                <a:ea typeface="Calibri" panose="020F0502020204030204" pitchFamily="34" charset="0"/>
                <a:cs typeface="Times New Roman" panose="02020603050405020304" pitchFamily="18" charset="0"/>
              </a:rPr>
              <a:t> ticket and Maggie or Michelle will get the bib record into the NZ for you. </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We are tracking on this problem in case #00947014 NZ record not created when a portfolio is linked to the community, with target </a:t>
            </a:r>
            <a:r>
              <a:rPr lang="en-US" sz="2000" dirty="0" err="1">
                <a:latin typeface="Calibri" panose="020F0502020204030204" pitchFamily="34" charset="0"/>
                <a:ea typeface="Calibri" panose="020F0502020204030204" pitchFamily="34" charset="0"/>
                <a:cs typeface="Times New Roman" panose="02020603050405020304" pitchFamily="18" charset="0"/>
              </a:rPr>
              <a:t>target</a:t>
            </a:r>
            <a:r>
              <a:rPr lang="en-US" sz="2000" dirty="0">
                <a:latin typeface="Calibri" panose="020F0502020204030204" pitchFamily="34" charset="0"/>
                <a:ea typeface="Calibri" panose="020F0502020204030204" pitchFamily="34" charset="0"/>
                <a:cs typeface="Times New Roman" panose="02020603050405020304" pitchFamily="18" charset="0"/>
              </a:rPr>
              <a:t> fix date of Q1 2022.</a:t>
            </a:r>
          </a:p>
          <a:p>
            <a:pPr marL="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55926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Titles to Selective Packages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4213005" cy="45951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If your title doesn’t exist in your package in the CZ yet, you can add it manually and then link it later when it’s added to CZ.</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Easiest way:</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 local portfolio from Edit Service, Portfolios tab</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Can manually add title info (Create new title) or take title info from a CZ bib record (Use existing title). If you create new, make sure to add to IZ, not NZ</a:t>
            </a:r>
          </a:p>
          <a:p>
            <a:pPr marL="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add local portfolio">
            <a:extLst>
              <a:ext uri="{FF2B5EF4-FFF2-40B4-BE49-F238E27FC236}">
                <a16:creationId xmlns:a16="http://schemas.microsoft.com/office/drawing/2014/main" id="{3CED50B0-499A-40FA-8630-9AA0B1A0DB22}"/>
              </a:ext>
            </a:extLst>
          </p:cNvPr>
          <p:cNvPicPr>
            <a:picLocks noChangeAspect="1"/>
          </p:cNvPicPr>
          <p:nvPr/>
        </p:nvPicPr>
        <p:blipFill>
          <a:blip r:embed="rId7"/>
          <a:stretch>
            <a:fillRect/>
          </a:stretch>
        </p:blipFill>
        <p:spPr>
          <a:xfrm>
            <a:off x="5567978" y="1170861"/>
            <a:ext cx="6099384" cy="2603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reate new title">
            <a:extLst>
              <a:ext uri="{FF2B5EF4-FFF2-40B4-BE49-F238E27FC236}">
                <a16:creationId xmlns:a16="http://schemas.microsoft.com/office/drawing/2014/main" id="{BF92A131-1BD4-44A1-B42F-4577DC641993}"/>
              </a:ext>
            </a:extLst>
          </p:cNvPr>
          <p:cNvPicPr>
            <a:picLocks noChangeAspect="1"/>
          </p:cNvPicPr>
          <p:nvPr/>
        </p:nvPicPr>
        <p:blipFill>
          <a:blip r:embed="rId8"/>
          <a:stretch>
            <a:fillRect/>
          </a:stretch>
        </p:blipFill>
        <p:spPr>
          <a:xfrm>
            <a:off x="5621606" y="4178966"/>
            <a:ext cx="5975813" cy="2507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031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Titles to Selective Packages,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3750668" cy="45951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Keep default General Information</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 Coverage Information if relevant – applicable mainly for journals</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Linking information is vital, will probably want to use a static URL until title is added to CZ</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Don’t need to add proxy – inheriting it from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general and coverage info">
            <a:extLst>
              <a:ext uri="{FF2B5EF4-FFF2-40B4-BE49-F238E27FC236}">
                <a16:creationId xmlns:a16="http://schemas.microsoft.com/office/drawing/2014/main" id="{58F815F4-7ACE-4308-90D7-05CA57184DEC}"/>
              </a:ext>
            </a:extLst>
          </p:cNvPr>
          <p:cNvPicPr>
            <a:picLocks noChangeAspect="1"/>
          </p:cNvPicPr>
          <p:nvPr/>
        </p:nvPicPr>
        <p:blipFill>
          <a:blip r:embed="rId7"/>
          <a:stretch>
            <a:fillRect/>
          </a:stretch>
        </p:blipFill>
        <p:spPr>
          <a:xfrm>
            <a:off x="4837244" y="1138247"/>
            <a:ext cx="5404972" cy="3164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tatic url">
            <a:extLst>
              <a:ext uri="{FF2B5EF4-FFF2-40B4-BE49-F238E27FC236}">
                <a16:creationId xmlns:a16="http://schemas.microsoft.com/office/drawing/2014/main" id="{E61C4BC9-FBF3-4BB2-A76D-DCDC0056424D}"/>
              </a:ext>
            </a:extLst>
          </p:cNvPr>
          <p:cNvPicPr>
            <a:picLocks noChangeAspect="1"/>
          </p:cNvPicPr>
          <p:nvPr/>
        </p:nvPicPr>
        <p:blipFill>
          <a:blip r:embed="rId8"/>
          <a:stretch>
            <a:fillRect/>
          </a:stretch>
        </p:blipFill>
        <p:spPr>
          <a:xfrm>
            <a:off x="4773015" y="4417453"/>
            <a:ext cx="6724757" cy="2371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442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Deleting Collections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515949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ea typeface="Calibri" panose="020F0502020204030204" pitchFamily="34" charset="0"/>
                <a:cs typeface="Times New Roman" panose="02020603050405020304" pitchFamily="18" charset="0"/>
              </a:rPr>
              <a:t>If you need to get rid of a collection, always fully delete it, and say yes to delete bibliographic records with no holdings.</a:t>
            </a:r>
          </a:p>
          <a:p>
            <a:pPr marL="0" marR="0" indent="0">
              <a:lnSpc>
                <a:spcPct val="107000"/>
              </a:lnSpc>
              <a:spcBef>
                <a:spcPts val="0"/>
              </a:spcBef>
              <a:spcAft>
                <a:spcPts val="800"/>
              </a:spcAft>
              <a:buNone/>
            </a:pPr>
            <a:r>
              <a:rPr lang="en-US" sz="2000" dirty="0">
                <a:solidFill>
                  <a:srgbClr val="000000"/>
                </a:solidFill>
                <a:effectLst/>
                <a:cs typeface="Times New Roman" panose="02020603050405020304" pitchFamily="18" charset="0"/>
              </a:rPr>
              <a:t>“Confirm” will trig</a:t>
            </a:r>
            <a:r>
              <a:rPr lang="en-US" sz="2000" dirty="0">
                <a:solidFill>
                  <a:srgbClr val="000000"/>
                </a:solidFill>
                <a:cs typeface="Times New Roman" panose="02020603050405020304" pitchFamily="18" charset="0"/>
              </a:rPr>
              <a:t>ger delete job, large collections will take many hours to delete. Once deleted, Alma bibs should no longer appear in Primo. Article and other CDI records will take 3-4 days to go away.</a:t>
            </a:r>
            <a:endParaRPr lang="en-US" sz="2000" b="0" i="0" dirty="0">
              <a:solidFill>
                <a:srgbClr val="000000"/>
              </a:solidFill>
              <a:effectLs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delete collection">
            <a:extLst>
              <a:ext uri="{FF2B5EF4-FFF2-40B4-BE49-F238E27FC236}">
                <a16:creationId xmlns:a16="http://schemas.microsoft.com/office/drawing/2014/main" id="{81CFE2EA-8473-47B7-B4F4-16C32320CB87}"/>
              </a:ext>
            </a:extLst>
          </p:cNvPr>
          <p:cNvPicPr>
            <a:picLocks noChangeAspect="1"/>
          </p:cNvPicPr>
          <p:nvPr/>
        </p:nvPicPr>
        <p:blipFill>
          <a:blip r:embed="rId7"/>
          <a:stretch>
            <a:fillRect/>
          </a:stretch>
        </p:blipFill>
        <p:spPr>
          <a:xfrm>
            <a:off x="5997699" y="1299869"/>
            <a:ext cx="6159817" cy="2260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elete bib records">
            <a:extLst>
              <a:ext uri="{FF2B5EF4-FFF2-40B4-BE49-F238E27FC236}">
                <a16:creationId xmlns:a16="http://schemas.microsoft.com/office/drawing/2014/main" id="{6E33F044-1D22-4047-90E3-83667BA037E1}"/>
              </a:ext>
            </a:extLst>
          </p:cNvPr>
          <p:cNvPicPr>
            <a:picLocks noChangeAspect="1"/>
          </p:cNvPicPr>
          <p:nvPr/>
        </p:nvPicPr>
        <p:blipFill>
          <a:blip r:embed="rId8"/>
          <a:stretch>
            <a:fillRect/>
          </a:stretch>
        </p:blipFill>
        <p:spPr>
          <a:xfrm>
            <a:off x="6198220" y="3928735"/>
            <a:ext cx="5670841" cy="2051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29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Searching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532603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Best Practice: </a:t>
            </a:r>
            <a:r>
              <a:rPr lang="en-US" sz="2000" dirty="0">
                <a:effectLst/>
                <a:latin typeface="Calibri" panose="020F0502020204030204" pitchFamily="34" charset="0"/>
                <a:ea typeface="Calibri" panose="020F0502020204030204" pitchFamily="34" charset="0"/>
                <a:cs typeface="Times New Roman" panose="02020603050405020304" pitchFamily="18" charset="0"/>
              </a:rPr>
              <a:t>Search by Electronic Collection Name</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“Title” searches 245 field in MARC records associated with collection and portfolios</a:t>
            </a:r>
          </a:p>
          <a:p>
            <a:pPr marL="457200"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Local Collections don’t have MARC records unless you manually create them, so there won’t be a 245 to find and search will fail</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Keyword search will include publisher info, so a search like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Proquest</a:t>
            </a:r>
            <a:r>
              <a:rPr lang="en-US" sz="1600" dirty="0">
                <a:effectLst/>
                <a:latin typeface="Calibri" panose="020F0502020204030204" pitchFamily="34" charset="0"/>
                <a:ea typeface="Calibri" panose="020F0502020204030204" pitchFamily="34" charset="0"/>
                <a:cs typeface="Times New Roman" panose="02020603050405020304" pitchFamily="18" charset="0"/>
              </a:rPr>
              <a:t>” or “Gale” will give you too many results</a:t>
            </a:r>
          </a:p>
          <a:p>
            <a:pPr marL="457200"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Try variation on name if it’s not coming up – </a:t>
            </a:r>
            <a:r>
              <a:rPr lang="en-US" sz="1600" dirty="0" err="1">
                <a:latin typeface="Calibri" panose="020F0502020204030204" pitchFamily="34" charset="0"/>
                <a:ea typeface="Calibri" panose="020F0502020204030204" pitchFamily="34" charset="0"/>
                <a:cs typeface="Times New Roman" panose="02020603050405020304" pitchFamily="18" charset="0"/>
              </a:rPr>
              <a:t>Proquest</a:t>
            </a:r>
            <a:r>
              <a:rPr lang="en-US" sz="1600" dirty="0">
                <a:latin typeface="Calibri" panose="020F0502020204030204" pitchFamily="34" charset="0"/>
                <a:ea typeface="Calibri" panose="020F0502020204030204" pitchFamily="34" charset="0"/>
                <a:cs typeface="Times New Roman" panose="02020603050405020304" pitchFamily="18" charset="0"/>
              </a:rPr>
              <a:t> Research Library may not include “</a:t>
            </a:r>
            <a:r>
              <a:rPr lang="en-US" sz="1600" dirty="0" err="1">
                <a:latin typeface="Calibri" panose="020F0502020204030204" pitchFamily="34" charset="0"/>
                <a:ea typeface="Calibri" panose="020F0502020204030204" pitchFamily="34" charset="0"/>
                <a:cs typeface="Times New Roman" panose="02020603050405020304" pitchFamily="18" charset="0"/>
              </a:rPr>
              <a:t>Proquest</a:t>
            </a:r>
            <a:r>
              <a:rPr lang="en-US" sz="1600" dirty="0">
                <a:latin typeface="Calibri" panose="020F0502020204030204" pitchFamily="34" charset="0"/>
                <a:ea typeface="Calibri" panose="020F0502020204030204" pitchFamily="34" charset="0"/>
                <a:cs typeface="Times New Roman" panose="02020603050405020304" pitchFamily="18" charset="0"/>
              </a:rPr>
              <a:t>” in collection name in the CZ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electronic collection name">
            <a:extLst>
              <a:ext uri="{FF2B5EF4-FFF2-40B4-BE49-F238E27FC236}">
                <a16:creationId xmlns:a16="http://schemas.microsoft.com/office/drawing/2014/main" id="{6A7BECC4-19C4-4DBD-9A71-6D3284914E2C}"/>
              </a:ext>
            </a:extLst>
          </p:cNvPr>
          <p:cNvPicPr>
            <a:picLocks noChangeAspect="1"/>
          </p:cNvPicPr>
          <p:nvPr/>
        </p:nvPicPr>
        <p:blipFill>
          <a:blip r:embed="rId7"/>
          <a:stretch>
            <a:fillRect/>
          </a:stretch>
        </p:blipFill>
        <p:spPr>
          <a:xfrm>
            <a:off x="6698816" y="2341238"/>
            <a:ext cx="4950600" cy="2175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842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Other Topics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3"/>
            <a:ext cx="1051560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Local Collections:</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hlinkClick r:id="rId7"/>
              </a:rPr>
              <a:t>https://slcny.libguides.com/training-eresources/local_content</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Import profiles for MARC records:</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hlinkClick r:id="rId8"/>
              </a:rPr>
              <a:t>Alma Resource Management</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n-US" sz="2000" dirty="0">
                <a:latin typeface="Calibri" panose="020F0502020204030204" pitchFamily="34" charset="0"/>
                <a:ea typeface="Calibri" panose="020F0502020204030204" pitchFamily="34" charset="0"/>
                <a:cs typeface="Times New Roman" panose="02020603050405020304" pitchFamily="18" charset="0"/>
                <a:hlinkClick r:id="rId9"/>
              </a:rPr>
              <a:t>Import Profiles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Link in Record Collections:</a:t>
            </a:r>
          </a:p>
          <a:p>
            <a:pPr>
              <a:lnSpc>
                <a:spcPct val="107000"/>
              </a:lnSpc>
              <a:spcBef>
                <a:spcPts val="0"/>
              </a:spcBef>
              <a:spcAft>
                <a:spcPts val="800"/>
              </a:spcAft>
            </a:pPr>
            <a:r>
              <a:rPr lang="en-US" sz="2000" b="0" i="0" u="none" strike="noStrike" dirty="0">
                <a:solidFill>
                  <a:srgbClr val="286090"/>
                </a:solidFill>
                <a:effectLst/>
                <a:hlinkClick r:id="rId10"/>
              </a:rPr>
              <a:t>What's a Link in Record collection and how do I manage it?</a:t>
            </a:r>
            <a:r>
              <a:rPr lang="en-US" sz="2000" b="0" i="0" u="none" strike="noStrike" dirty="0">
                <a:solidFill>
                  <a:srgbClr val="286090"/>
                </a:solidFill>
                <a:effectLst/>
              </a:rPr>
              <a:t> </a:t>
            </a:r>
            <a:r>
              <a:rPr lang="en-US" sz="2000" b="0" i="0" u="none" strike="noStrike" dirty="0">
                <a:effectLst/>
              </a:rPr>
              <a:t>FAQ</a:t>
            </a:r>
          </a:p>
          <a:p>
            <a:pPr>
              <a:lnSpc>
                <a:spcPct val="107000"/>
              </a:lnSpc>
              <a:spcBef>
                <a:spcPts val="0"/>
              </a:spcBef>
              <a:spcAft>
                <a:spcPts val="800"/>
              </a:spcAft>
            </a:pPr>
            <a:r>
              <a:rPr lang="en-US" sz="2000" b="0" i="0" u="none" strike="noStrike" dirty="0">
                <a:solidFill>
                  <a:srgbClr val="2954D1"/>
                </a:solidFill>
                <a:effectLst/>
                <a:hlinkClick r:id="rId11"/>
              </a:rPr>
              <a:t>CDI Best Practices</a:t>
            </a:r>
            <a:r>
              <a:rPr lang="en-US" sz="2000" b="0" i="0" u="none" strike="noStrike" dirty="0">
                <a:solidFill>
                  <a:srgbClr val="2954D1"/>
                </a:solidFill>
                <a:effectLst/>
              </a:rPr>
              <a:t> </a:t>
            </a:r>
            <a:r>
              <a:rPr lang="en-US" sz="2000" b="0" i="0" u="none" strike="noStrike" dirty="0">
                <a:effectLst/>
              </a:rPr>
              <a:t>webinar</a:t>
            </a:r>
            <a:endParaRPr lang="en-US" sz="2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Activating Collections for Search Only:</a:t>
            </a:r>
          </a:p>
          <a:p>
            <a:pPr>
              <a:lnSpc>
                <a:spcPct val="107000"/>
              </a:lnSpc>
              <a:spcBef>
                <a:spcPts val="0"/>
              </a:spcBef>
              <a:spcAft>
                <a:spcPts val="800"/>
              </a:spcAft>
            </a:pPr>
            <a:r>
              <a:rPr lang="en-US" sz="2000" b="0" i="0" u="sng" dirty="0">
                <a:solidFill>
                  <a:srgbClr val="173854"/>
                </a:solidFill>
                <a:effectLst/>
                <a:hlinkClick r:id="rId12"/>
              </a:rPr>
              <a:t>How does the Central Discovery Index (CDI) work and what do I need to know?</a:t>
            </a:r>
            <a:endParaRPr lang="en-US" sz="20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100" dirty="0">
                <a:latin typeface="Calibri" panose="020F0502020204030204" pitchFamily="34" charset="0"/>
                <a:cs typeface="Times New Roman" panose="02020603050405020304" pitchFamily="18" charset="0"/>
              </a:rPr>
              <a:t>OA content:</a:t>
            </a:r>
          </a:p>
          <a:p>
            <a:pPr fontAlgn="base"/>
            <a:r>
              <a:rPr lang="en-US" sz="2100" b="0" i="0" u="none" strike="noStrike" dirty="0">
                <a:solidFill>
                  <a:srgbClr val="286090"/>
                </a:solidFill>
                <a:effectLst/>
                <a:hlinkClick r:id="rId13"/>
              </a:rPr>
              <a:t>How does Open Access (OA) content work in Primo VE?</a:t>
            </a:r>
            <a:endParaRPr lang="en-US" sz="2100" b="0" i="0" dirty="0">
              <a:solidFill>
                <a:srgbClr val="000000"/>
              </a:solidFill>
              <a:effectLs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555314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4472C4">
                    <a:lumMod val="75000"/>
                  </a:srgbClr>
                </a:solidFill>
                <a:latin typeface="Arial"/>
                <a:cs typeface="Arial"/>
              </a:rPr>
              <a:t>Questions?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00395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Searching NZ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364792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Sometimes you might want to see what collections have been activated by other SUNY schools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someone at a campus activates a portfolio or a collection from the CZ, the </a:t>
            </a:r>
            <a:r>
              <a:rPr lang="en-US" sz="20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bib record</a:t>
            </a:r>
            <a:r>
              <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is added to the NZ for tracking and indexing.</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There should be a CZ icon next to the item, to show that it’s linked to the CZ.</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all titles collection search">
            <a:extLst>
              <a:ext uri="{FF2B5EF4-FFF2-40B4-BE49-F238E27FC236}">
                <a16:creationId xmlns:a16="http://schemas.microsoft.com/office/drawing/2014/main" id="{9A8303F0-ADF0-48B0-90ED-8F64C2478407}"/>
              </a:ext>
            </a:extLst>
          </p:cNvPr>
          <p:cNvPicPr>
            <a:picLocks noChangeAspect="1"/>
          </p:cNvPicPr>
          <p:nvPr/>
        </p:nvPicPr>
        <p:blipFill>
          <a:blip r:embed="rId7"/>
          <a:stretch>
            <a:fillRect/>
          </a:stretch>
        </p:blipFill>
        <p:spPr>
          <a:xfrm>
            <a:off x="4685071" y="977052"/>
            <a:ext cx="7289844" cy="4857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885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Searching NZ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2" y="1382073"/>
            <a:ext cx="4915221" cy="38680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If you find an entry in the NZ, it doesn’t mean that that collection is being managed there – it just means that someone in SUNY has it. </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You won’t find this info in the Primo SUNY catalog search because we only display physical items in that search.</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a:t>
            </a:r>
            <a:r>
              <a:rPr lang="en-US" sz="2000" dirty="0">
                <a:latin typeface="Calibri" panose="020F0502020204030204" pitchFamily="34" charset="0"/>
                <a:ea typeface="Calibri" panose="020F0502020204030204" pitchFamily="34" charset="0"/>
                <a:cs typeface="Times New Roman" panose="02020603050405020304" pitchFamily="18" charset="0"/>
              </a:rPr>
              <a:t>re are electronic holdings, that means it’s being managed in the NZ. If your campus is part of the group being managed, you’ll be able to find the NZ managed content in your IZ search.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stat!ref managed in NZ">
            <a:extLst>
              <a:ext uri="{FF2B5EF4-FFF2-40B4-BE49-F238E27FC236}">
                <a16:creationId xmlns:a16="http://schemas.microsoft.com/office/drawing/2014/main" id="{D4745AA7-73E5-4E76-86CB-5BB54D5D54E1}"/>
              </a:ext>
            </a:extLst>
          </p:cNvPr>
          <p:cNvPicPr>
            <a:picLocks noChangeAspect="1"/>
          </p:cNvPicPr>
          <p:nvPr/>
        </p:nvPicPr>
        <p:blipFill rotWithShape="1">
          <a:blip r:embed="rId7"/>
          <a:srcRect r="35648" b="-5376"/>
          <a:stretch/>
        </p:blipFill>
        <p:spPr>
          <a:xfrm>
            <a:off x="5929460" y="1322623"/>
            <a:ext cx="6005253" cy="3321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uny activation">
            <a:extLst>
              <a:ext uri="{FF2B5EF4-FFF2-40B4-BE49-F238E27FC236}">
                <a16:creationId xmlns:a16="http://schemas.microsoft.com/office/drawing/2014/main" id="{24564896-69F2-4EE1-BC77-ADE798918408}"/>
              </a:ext>
            </a:extLst>
          </p:cNvPr>
          <p:cNvPicPr>
            <a:picLocks noChangeAspect="1"/>
          </p:cNvPicPr>
          <p:nvPr/>
        </p:nvPicPr>
        <p:blipFill>
          <a:blip r:embed="rId8"/>
          <a:stretch>
            <a:fillRect/>
          </a:stretch>
        </p:blipFill>
        <p:spPr>
          <a:xfrm>
            <a:off x="7131003" y="4885534"/>
            <a:ext cx="4086225" cy="1238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ombine results IZ and NZ">
            <a:extLst>
              <a:ext uri="{FF2B5EF4-FFF2-40B4-BE49-F238E27FC236}">
                <a16:creationId xmlns:a16="http://schemas.microsoft.com/office/drawing/2014/main" id="{3E23C194-17F0-4270-BF08-449110A9D15D}"/>
              </a:ext>
            </a:extLst>
          </p:cNvPr>
          <p:cNvPicPr>
            <a:picLocks noChangeAspect="1"/>
          </p:cNvPicPr>
          <p:nvPr/>
        </p:nvPicPr>
        <p:blipFill rotWithShape="1">
          <a:blip r:embed="rId9"/>
          <a:srcRect l="1" r="-1911" b="-6440"/>
          <a:stretch/>
        </p:blipFill>
        <p:spPr>
          <a:xfrm>
            <a:off x="677209" y="5080806"/>
            <a:ext cx="5051956" cy="147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29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Searching NZ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3" y="1382073"/>
            <a:ext cx="3361743" cy="4951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If you want to see which campuses are part of the NZ-managed group, you can:</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Switch to an electronic collection search</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Search the NZ</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Expand the Available For area</a:t>
            </a:r>
          </a:p>
          <a:p>
            <a:pPr>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Hover over the group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8" name="Picture 7" descr="group of campuses">
            <a:extLst>
              <a:ext uri="{FF2B5EF4-FFF2-40B4-BE49-F238E27FC236}">
                <a16:creationId xmlns:a16="http://schemas.microsoft.com/office/drawing/2014/main" id="{F336A61B-676B-4D9D-94F7-1994D5D5B56D}"/>
              </a:ext>
            </a:extLst>
          </p:cNvPr>
          <p:cNvPicPr>
            <a:picLocks noChangeAspect="1"/>
          </p:cNvPicPr>
          <p:nvPr/>
        </p:nvPicPr>
        <p:blipFill>
          <a:blip r:embed="rId7"/>
          <a:stretch>
            <a:fillRect/>
          </a:stretch>
        </p:blipFill>
        <p:spPr>
          <a:xfrm>
            <a:off x="4303624" y="1688165"/>
            <a:ext cx="7668178" cy="345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186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Package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AAF1C205-B5EC-4CFC-A8B9-8BFC182A2118}"/>
              </a:ext>
            </a:extLst>
          </p:cNvPr>
          <p:cNvSpPr txBox="1">
            <a:spLocks/>
          </p:cNvSpPr>
          <p:nvPr/>
        </p:nvSpPr>
        <p:spPr>
          <a:xfrm>
            <a:off x="769961" y="1382072"/>
            <a:ext cx="4099990" cy="53419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Aggregator: you purchase the whole (aggregate) collection. E.g. Academic OneFile, Academic Search Complete, etc. Should see number in Portfolio List.</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Activate from CZ (can find it in the NZ, but it’s just the bib – you wouldn’t be able to activate from there) because you want automatic content updates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Choose Activate from three dot menu (if you don’t see it, check roles)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activate aggregator">
            <a:extLst>
              <a:ext uri="{FF2B5EF4-FFF2-40B4-BE49-F238E27FC236}">
                <a16:creationId xmlns:a16="http://schemas.microsoft.com/office/drawing/2014/main" id="{F74F4C0D-90FA-4BF7-8609-6399199EC55C}"/>
              </a:ext>
            </a:extLst>
          </p:cNvPr>
          <p:cNvPicPr>
            <a:picLocks noChangeAspect="1"/>
          </p:cNvPicPr>
          <p:nvPr/>
        </p:nvPicPr>
        <p:blipFill>
          <a:blip r:embed="rId7"/>
          <a:stretch>
            <a:fillRect/>
          </a:stretch>
        </p:blipFill>
        <p:spPr>
          <a:xfrm>
            <a:off x="5838939" y="1500329"/>
            <a:ext cx="5557461" cy="1994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4C1C367-261E-49A0-93B2-28A49045CF3D}"/>
              </a:ext>
            </a:extLst>
          </p:cNvPr>
          <p:cNvSpPr txBox="1"/>
          <p:nvPr/>
        </p:nvSpPr>
        <p:spPr>
          <a:xfrm>
            <a:off x="5487971" y="3721018"/>
            <a:ext cx="6381090" cy="2494529"/>
          </a:xfrm>
          <a:prstGeom prst="rect">
            <a:avLst/>
          </a:prstGeom>
          <a:noFill/>
        </p:spPr>
        <p:txBody>
          <a:bodyPr wrap="square" rtlCol="0">
            <a:spAutoFit/>
          </a:bodyPr>
          <a:lstStyle/>
          <a:p>
            <a:pPr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“Activate” will trigger an activation job. </a:t>
            </a:r>
          </a:p>
          <a:p>
            <a:pPr marL="285750" marR="0"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Large collections can take many hours to activate. Once collection is done loading (check jobs), Alma bibs should show in Primo in 15-30 minutes. </a:t>
            </a:r>
          </a:p>
          <a:p>
            <a:pPr marL="285750" marR="0"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Collection will show in Alma results before loading is done. </a:t>
            </a:r>
          </a:p>
          <a:p>
            <a:pPr marL="285750" marR="0"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Article records from CDI won’t appear for 3-4 days, but you may be able to find full-text links in expanded search, even when it says “not available.”</a:t>
            </a:r>
            <a:endParaRPr lang="en-US"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6585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Package Activation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5" name="Picture 4" descr="Graphical user interface, text, application, email&#10;&#10;Description automatically generated">
            <a:extLst>
              <a:ext uri="{FF2B5EF4-FFF2-40B4-BE49-F238E27FC236}">
                <a16:creationId xmlns:a16="http://schemas.microsoft.com/office/drawing/2014/main" id="{5C0F46EB-C625-4ED0-946B-F74889BE6145}"/>
              </a:ext>
            </a:extLst>
          </p:cNvPr>
          <p:cNvPicPr>
            <a:picLocks noChangeAspect="1"/>
          </p:cNvPicPr>
          <p:nvPr/>
        </p:nvPicPr>
        <p:blipFill>
          <a:blip r:embed="rId7"/>
          <a:stretch>
            <a:fillRect/>
          </a:stretch>
        </p:blipFill>
        <p:spPr>
          <a:xfrm>
            <a:off x="3516485" y="1164511"/>
            <a:ext cx="8461448" cy="4811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Content Placeholder 2">
            <a:extLst>
              <a:ext uri="{FF2B5EF4-FFF2-40B4-BE49-F238E27FC236}">
                <a16:creationId xmlns:a16="http://schemas.microsoft.com/office/drawing/2014/main" id="{6FB72500-4C5B-4D38-B5A0-AC77A74A1541}"/>
              </a:ext>
            </a:extLst>
          </p:cNvPr>
          <p:cNvSpPr txBox="1">
            <a:spLocks/>
          </p:cNvSpPr>
          <p:nvPr/>
        </p:nvSpPr>
        <p:spPr>
          <a:xfrm>
            <a:off x="769960" y="1382072"/>
            <a:ext cx="2426727" cy="4951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Check each box in circled area</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Proxy will be activated at service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Bib is suppressed by default</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All other fields are optional, not functional</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Can edit collection later if you need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16629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4" y="392277"/>
            <a:ext cx="11220947"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Adding Collections: Aggregator Package Activation p.2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440966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49152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5" name="Content Placeholder 2">
            <a:extLst>
              <a:ext uri="{FF2B5EF4-FFF2-40B4-BE49-F238E27FC236}">
                <a16:creationId xmlns:a16="http://schemas.microsoft.com/office/drawing/2014/main" id="{6FB72500-4C5B-4D38-B5A0-AC77A74A1541}"/>
              </a:ext>
            </a:extLst>
          </p:cNvPr>
          <p:cNvSpPr txBox="1">
            <a:spLocks/>
          </p:cNvSpPr>
          <p:nvPr/>
        </p:nvSpPr>
        <p:spPr>
          <a:xfrm>
            <a:off x="769960" y="1382072"/>
            <a:ext cx="2903100" cy="4951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need to fill in linking parameters (Gale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loc_id</a:t>
            </a:r>
            <a:r>
              <a:rPr lang="en-US" sz="2000" dirty="0">
                <a:latin typeface="Calibri" panose="020F0502020204030204" pitchFamily="34" charset="0"/>
                <a:ea typeface="Calibri" panose="020F0502020204030204" pitchFamily="34" charset="0"/>
                <a:cs typeface="Times New Roman" panose="02020603050405020304" pitchFamily="18" charset="0"/>
              </a:rPr>
              <a:t>, Ovid, etc.) Check other active packages from vendor or post in Workplace.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Activate proxy for full text service – be sure to choose Default so that you can easily swap it in future if you change proxy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page 2 of activation wizard">
            <a:extLst>
              <a:ext uri="{FF2B5EF4-FFF2-40B4-BE49-F238E27FC236}">
                <a16:creationId xmlns:a16="http://schemas.microsoft.com/office/drawing/2014/main" id="{0D50C319-FE10-4162-BB14-6D62A0470A82}"/>
              </a:ext>
            </a:extLst>
          </p:cNvPr>
          <p:cNvPicPr>
            <a:picLocks noChangeAspect="1"/>
          </p:cNvPicPr>
          <p:nvPr/>
        </p:nvPicPr>
        <p:blipFill>
          <a:blip r:embed="rId7"/>
          <a:stretch>
            <a:fillRect/>
          </a:stretch>
        </p:blipFill>
        <p:spPr>
          <a:xfrm>
            <a:off x="3992857" y="1380013"/>
            <a:ext cx="7544188" cy="4299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482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2697</Words>
  <Application>Microsoft Office PowerPoint</Application>
  <PresentationFormat>Widescreen</PresentationFormat>
  <Paragraphs>238</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Eichelberger</dc:creator>
  <cp:lastModifiedBy>Michelle Eichelberger</cp:lastModifiedBy>
  <cp:revision>48</cp:revision>
  <dcterms:created xsi:type="dcterms:W3CDTF">2021-04-13T15:48:12Z</dcterms:created>
  <dcterms:modified xsi:type="dcterms:W3CDTF">2021-08-24T14:57:35Z</dcterms:modified>
</cp:coreProperties>
</file>