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55"/>
  </p:notesMasterIdLst>
  <p:sldIdLst>
    <p:sldId id="259" r:id="rId5"/>
    <p:sldId id="296" r:id="rId6"/>
    <p:sldId id="310" r:id="rId7"/>
    <p:sldId id="346" r:id="rId8"/>
    <p:sldId id="312" r:id="rId9"/>
    <p:sldId id="313" r:id="rId10"/>
    <p:sldId id="314" r:id="rId11"/>
    <p:sldId id="315" r:id="rId12"/>
    <p:sldId id="309" r:id="rId13"/>
    <p:sldId id="306" r:id="rId14"/>
    <p:sldId id="347" r:id="rId15"/>
    <p:sldId id="318" r:id="rId16"/>
    <p:sldId id="319" r:id="rId17"/>
    <p:sldId id="320" r:id="rId18"/>
    <p:sldId id="321" r:id="rId19"/>
    <p:sldId id="361" r:id="rId20"/>
    <p:sldId id="322" r:id="rId21"/>
    <p:sldId id="323" r:id="rId22"/>
    <p:sldId id="324" r:id="rId23"/>
    <p:sldId id="354" r:id="rId24"/>
    <p:sldId id="355" r:id="rId25"/>
    <p:sldId id="325" r:id="rId26"/>
    <p:sldId id="356" r:id="rId27"/>
    <p:sldId id="358" r:id="rId28"/>
    <p:sldId id="326" r:id="rId29"/>
    <p:sldId id="327" r:id="rId30"/>
    <p:sldId id="329" r:id="rId31"/>
    <p:sldId id="330" r:id="rId32"/>
    <p:sldId id="331" r:id="rId33"/>
    <p:sldId id="332" r:id="rId34"/>
    <p:sldId id="348" r:id="rId35"/>
    <p:sldId id="333" r:id="rId36"/>
    <p:sldId id="334" r:id="rId37"/>
    <p:sldId id="335" r:id="rId38"/>
    <p:sldId id="336" r:id="rId39"/>
    <p:sldId id="337" r:id="rId40"/>
    <p:sldId id="338" r:id="rId41"/>
    <p:sldId id="339" r:id="rId42"/>
    <p:sldId id="340" r:id="rId43"/>
    <p:sldId id="342" r:id="rId44"/>
    <p:sldId id="343" r:id="rId45"/>
    <p:sldId id="344" r:id="rId46"/>
    <p:sldId id="345" r:id="rId47"/>
    <p:sldId id="359" r:id="rId48"/>
    <p:sldId id="360" r:id="rId49"/>
    <p:sldId id="351" r:id="rId50"/>
    <p:sldId id="352" r:id="rId51"/>
    <p:sldId id="353" r:id="rId52"/>
    <p:sldId id="301" r:id="rId53"/>
    <p:sldId id="36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65" autoAdjust="0"/>
    <p:restoredTop sz="96327" autoAdjust="0"/>
  </p:normalViewPr>
  <p:slideViewPr>
    <p:cSldViewPr snapToGrid="0">
      <p:cViewPr varScale="1">
        <p:scale>
          <a:sx n="122" d="100"/>
          <a:sy n="122" d="100"/>
        </p:scale>
        <p:origin x="204" y="90"/>
      </p:cViewPr>
      <p:guideLst/>
    </p:cSldViewPr>
  </p:slideViewPr>
  <p:notesTextViewPr>
    <p:cViewPr>
      <p:scale>
        <a:sx n="1" d="1"/>
        <a:sy n="1" d="1"/>
      </p:scale>
      <p:origin x="0" y="0"/>
    </p:cViewPr>
  </p:notesTextViewPr>
  <p:sorterViewPr>
    <p:cViewPr varScale="1">
      <p:scale>
        <a:sx n="100" d="100"/>
        <a:sy n="100" d="100"/>
      </p:scale>
      <p:origin x="0" y="-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403B5A-21DF-4BBB-8059-B6B192FC641E}" type="datetimeFigureOut">
              <a:rPr lang="en-US" smtClean="0"/>
              <a:t>3/6/2024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1EF503-E31C-4FCE-86D9-0C61A5CBE283}" type="slidenum">
              <a:rPr lang="en-US" smtClean="0"/>
              <a:t>‹#›</a:t>
            </a:fld>
            <a:endParaRPr lang="en-US" dirty="0"/>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1EF503-E31C-4FCE-86D9-0C61A5CBE283}" type="slidenum">
              <a:rPr lang="en-US" smtClean="0"/>
              <a:t>11</a:t>
            </a:fld>
            <a:endParaRPr lang="en-US" dirty="0"/>
          </a:p>
        </p:txBody>
      </p:sp>
    </p:spTree>
    <p:extLst>
      <p:ext uri="{BB962C8B-B14F-4D97-AF65-F5344CB8AC3E}">
        <p14:creationId xmlns:p14="http://schemas.microsoft.com/office/powerpoint/2010/main" val="34995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https://knowledge.exlibrisgroup.com/Alma/Product_Documentation/010Alma_Online_Help_(English)/080Analytics/03Working_with_Analytics_Objects#Creating_an_Analytics_Object</a:t>
            </a:r>
          </a:p>
        </p:txBody>
      </p:sp>
      <p:sp>
        <p:nvSpPr>
          <p:cNvPr id="4" name="Slide Number Placeholder 3"/>
          <p:cNvSpPr>
            <a:spLocks noGrp="1"/>
          </p:cNvSpPr>
          <p:nvPr>
            <p:ph type="sldNum" sz="quarter" idx="5"/>
          </p:nvPr>
        </p:nvSpPr>
        <p:spPr/>
        <p:txBody>
          <a:bodyPr/>
          <a:lstStyle/>
          <a:p>
            <a:fld id="{F61EF503-E31C-4FCE-86D9-0C61A5CBE283}" type="slidenum">
              <a:rPr lang="en-US" smtClean="0"/>
              <a:t>26</a:t>
            </a:fld>
            <a:endParaRPr lang="en-US" dirty="0"/>
          </a:p>
        </p:txBody>
      </p:sp>
    </p:spTree>
    <p:extLst>
      <p:ext uri="{BB962C8B-B14F-4D97-AF65-F5344CB8AC3E}">
        <p14:creationId xmlns:p14="http://schemas.microsoft.com/office/powerpoint/2010/main" val="1511755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https://knowledge.exlibrisgroup.com/Alma/Product_Documentation/010Alma_Online_Help_(English)/080Analytics/03Working_with_Analytics_Objects#Creating_an_Analytics_Object</a:t>
            </a:r>
          </a:p>
        </p:txBody>
      </p:sp>
      <p:sp>
        <p:nvSpPr>
          <p:cNvPr id="4" name="Slide Number Placeholder 3"/>
          <p:cNvSpPr>
            <a:spLocks noGrp="1"/>
          </p:cNvSpPr>
          <p:nvPr>
            <p:ph type="sldNum" sz="quarter" idx="5"/>
          </p:nvPr>
        </p:nvSpPr>
        <p:spPr/>
        <p:txBody>
          <a:bodyPr/>
          <a:lstStyle/>
          <a:p>
            <a:fld id="{F61EF503-E31C-4FCE-86D9-0C61A5CBE283}" type="slidenum">
              <a:rPr lang="en-US" smtClean="0"/>
              <a:t>27</a:t>
            </a:fld>
            <a:endParaRPr lang="en-US" dirty="0"/>
          </a:p>
        </p:txBody>
      </p:sp>
    </p:spTree>
    <p:extLst>
      <p:ext uri="{BB962C8B-B14F-4D97-AF65-F5344CB8AC3E}">
        <p14:creationId xmlns:p14="http://schemas.microsoft.com/office/powerpoint/2010/main" val="16554634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https://knowledge.exlibrisgroup.com/Alma/Product_Documentation/010Alma_Online_Help_(English)/080Analytics/03Working_with_Analytics_Objects#Creating_an_Analytics_Object</a:t>
            </a:r>
          </a:p>
        </p:txBody>
      </p:sp>
      <p:sp>
        <p:nvSpPr>
          <p:cNvPr id="4" name="Slide Number Placeholder 3"/>
          <p:cNvSpPr>
            <a:spLocks noGrp="1"/>
          </p:cNvSpPr>
          <p:nvPr>
            <p:ph type="sldNum" sz="quarter" idx="5"/>
          </p:nvPr>
        </p:nvSpPr>
        <p:spPr/>
        <p:txBody>
          <a:bodyPr/>
          <a:lstStyle/>
          <a:p>
            <a:fld id="{F61EF503-E31C-4FCE-86D9-0C61A5CBE283}" type="slidenum">
              <a:rPr lang="en-US" smtClean="0"/>
              <a:t>44</a:t>
            </a:fld>
            <a:endParaRPr lang="en-US" dirty="0"/>
          </a:p>
        </p:txBody>
      </p:sp>
    </p:spTree>
    <p:extLst>
      <p:ext uri="{BB962C8B-B14F-4D97-AF65-F5344CB8AC3E}">
        <p14:creationId xmlns:p14="http://schemas.microsoft.com/office/powerpoint/2010/main" val="1468870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https://knowledge.exlibrisgroup.com/Alma/Product_Documentation/010Alma_Online_Help_(English)/080Analytics/03Working_with_Analytics_Objects#Creating_an_Analytics_Object</a:t>
            </a:r>
          </a:p>
        </p:txBody>
      </p:sp>
      <p:sp>
        <p:nvSpPr>
          <p:cNvPr id="4" name="Slide Number Placeholder 3"/>
          <p:cNvSpPr>
            <a:spLocks noGrp="1"/>
          </p:cNvSpPr>
          <p:nvPr>
            <p:ph type="sldNum" sz="quarter" idx="5"/>
          </p:nvPr>
        </p:nvSpPr>
        <p:spPr/>
        <p:txBody>
          <a:bodyPr/>
          <a:lstStyle/>
          <a:p>
            <a:fld id="{F61EF503-E31C-4FCE-86D9-0C61A5CBE283}" type="slidenum">
              <a:rPr lang="en-US" smtClean="0"/>
              <a:t>45</a:t>
            </a:fld>
            <a:endParaRPr lang="en-US" dirty="0"/>
          </a:p>
        </p:txBody>
      </p:sp>
    </p:spTree>
    <p:extLst>
      <p:ext uri="{BB962C8B-B14F-4D97-AF65-F5344CB8AC3E}">
        <p14:creationId xmlns:p14="http://schemas.microsoft.com/office/powerpoint/2010/main" val="212524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1EF503-E31C-4FCE-86D9-0C61A5CBE283}" type="slidenum">
              <a:rPr lang="en-US" smtClean="0"/>
              <a:t>49</a:t>
            </a:fld>
            <a:endParaRPr lang="en-US" dirty="0"/>
          </a:p>
        </p:txBody>
      </p:sp>
    </p:spTree>
    <p:extLst>
      <p:ext uri="{BB962C8B-B14F-4D97-AF65-F5344CB8AC3E}">
        <p14:creationId xmlns:p14="http://schemas.microsoft.com/office/powerpoint/2010/main" val="596257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45" name="Freeform: Shape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a:buFont typeface="Arial" panose="020B0604020202020204" pitchFamily="34" charset="0"/>
              <a:buNone/>
            </a:pPr>
            <a:endParaRPr lang="en-US" dirty="0"/>
          </a:p>
        </p:txBody>
      </p:sp>
      <p:sp>
        <p:nvSpPr>
          <p:cNvPr id="44" name="Freeform: Shape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cxnSp>
        <p:nvCxnSpPr>
          <p:cNvPr id="10" name="Straight Connector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Picture Placeholder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a:noAutofit/>
          </a:bodyPr>
          <a:lstStyle/>
          <a:p>
            <a:r>
              <a:rPr lang="en-US"/>
              <a:t>Click icon to add picture</a:t>
            </a:r>
            <a:endParaRPr lang="en-US" dirty="0"/>
          </a:p>
        </p:txBody>
      </p:sp>
      <p:sp>
        <p:nvSpPr>
          <p:cNvPr id="6" name="Title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anchor="t"/>
          <a:lstStyle>
            <a:lvl1pPr>
              <a:defRPr>
                <a:solidFill>
                  <a:schemeClr val="accent1"/>
                </a:solidFill>
              </a:defRPr>
            </a:lvl1pPr>
          </a:lstStyle>
          <a:p>
            <a:r>
              <a:rPr lang="en-US"/>
              <a:t>Click to edit Master title style</a:t>
            </a:r>
            <a:endParaRPr lang="en-US" dirty="0"/>
          </a:p>
        </p:txBody>
      </p:sp>
      <p:sp>
        <p:nvSpPr>
          <p:cNvPr id="15" name="Text Placeholder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a:normAutofit/>
          </a:bodyPr>
          <a:lstStyle>
            <a:lvl1pPr marL="0" indent="0">
              <a:buNone/>
              <a:defRPr sz="2400"/>
            </a:lvl1pPr>
            <a:lvl2pPr>
              <a:buNone/>
              <a:defRPr sz="1600"/>
            </a:lvl2pPr>
            <a:lvl3pPr>
              <a:buNone/>
              <a:defRPr sz="1600"/>
            </a:lvl3pPr>
            <a:lvl4pPr>
              <a:buNone/>
              <a:defRPr sz="1600"/>
            </a:lvl4pPr>
            <a:lvl5pPr>
              <a:buNone/>
              <a:defRPr sz="1600"/>
            </a:lvl5pPr>
          </a:lstStyle>
          <a:p>
            <a:pPr lvl="0"/>
            <a:r>
              <a:rPr lang="en-US" dirty="0"/>
              <a:t>Presentation Name</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10_Content 2 column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solidFill>
                  <a:schemeClr val="accent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dirty="0"/>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210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Content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r>
              <a:rPr lang="en-US" dirty="0"/>
              <a:t>Sample Footer Text</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r>
              <a:rPr lang="en-US" dirty="0"/>
              <a:t>2/7/20XX</a:t>
            </a:r>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76025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a:normAutofit/>
          </a:bodyPr>
          <a:lstStyle>
            <a:lvl1pPr>
              <a:defRPr sz="4400"/>
            </a:lvl1pPr>
          </a:lstStyle>
          <a:p>
            <a:r>
              <a:rPr lang="en-US"/>
              <a:t>Click to edit Master title style</a:t>
            </a:r>
            <a:endParaRPr lang="en-US" dirty="0"/>
          </a:p>
        </p:txBody>
      </p:sp>
      <p:sp>
        <p:nvSpPr>
          <p:cNvPr id="6" name="Content Placeholder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14" name="Picture Placeholder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a:lstStyle/>
          <a:p>
            <a:r>
              <a:rPr lang="en-US"/>
              <a:t>Click icon to add picture</a:t>
            </a:r>
            <a:endParaRPr lang="en-US" dirty="0"/>
          </a:p>
        </p:txBody>
      </p:sp>
      <p:sp>
        <p:nvSpPr>
          <p:cNvPr id="12" name="Picture Placeholder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a:lstStyle/>
          <a:p>
            <a:r>
              <a:rPr lang="en-US"/>
              <a:t>Click icon to add picture</a:t>
            </a:r>
            <a:endParaRPr lang="en-US" dirty="0"/>
          </a:p>
        </p:txBody>
      </p:sp>
      <p:sp>
        <p:nvSpPr>
          <p:cNvPr id="16" name="Picture Placeholder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a:lstStyle/>
          <a:p>
            <a:r>
              <a:rPr lang="en-US"/>
              <a:t>Click icon to add picture</a:t>
            </a:r>
            <a:endParaRPr lang="en-US" dirty="0"/>
          </a:p>
        </p:txBody>
      </p:sp>
      <p:sp>
        <p:nvSpPr>
          <p:cNvPr id="15" name="Picture Placeholder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lvl1pPr>
              <a:defRPr>
                <a:solidFill>
                  <a:schemeClr val="bg1"/>
                </a:solidFill>
              </a:defRPr>
            </a:lvl1p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lvl1pPr>
              <a:defRPr>
                <a:solidFill>
                  <a:schemeClr val="bg1"/>
                </a:solidFill>
              </a:defRPr>
            </a:lvl1pPr>
          </a:lstStyle>
          <a:p>
            <a:fld id="{312CC964-A50B-4C29-B4E4-2C30BB34CCF3}" type="slidenum">
              <a:rPr lang="en-US" smtClean="0"/>
              <a:pPr/>
              <a:t>‹#›</a:t>
            </a:fld>
            <a:endParaRPr lang="en-US" dirty="0"/>
          </a:p>
        </p:txBody>
      </p:sp>
    </p:spTree>
    <p:extLst>
      <p:ext uri="{BB962C8B-B14F-4D97-AF65-F5344CB8AC3E}">
        <p14:creationId xmlns:p14="http://schemas.microsoft.com/office/powerpoint/2010/main" val="4597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3_Closin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a:normAutofit/>
          </a:bodyPr>
          <a:lstStyle>
            <a:lvl1pPr>
              <a:defRPr sz="440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7" name="Content Placeholder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a:lstStyle>
            <a:lvl1pPr>
              <a:buNone/>
              <a:defRPr/>
            </a:lvl1pPr>
          </a:lstStyle>
          <a:p>
            <a:pPr lvl="0"/>
            <a:r>
              <a:rPr lang="en-US"/>
              <a:t>Click to edit Master text styles</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cxnSp>
        <p:nvCxnSpPr>
          <p:cNvPr id="8" name="Straight Connector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8702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r>
              <a:rPr lang="en-US" dirty="0"/>
              <a:t>2/7/20XX</a:t>
            </a:r>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49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r>
              <a:rPr lang="en-US" dirty="0"/>
              <a:t>2/7/20XX</a:t>
            </a:r>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28451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11367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dirty="0"/>
              <a:t>2/7/20XX</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accent6">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anchor="t">
            <a:normAutofit/>
          </a:bodyPr>
          <a:lstStyle>
            <a:lvl1pPr>
              <a:defRPr sz="4400">
                <a:solidFill>
                  <a:schemeClr val="accent1"/>
                </a:solidFill>
              </a:defRPr>
            </a:lvl1pPr>
          </a:lstStyle>
          <a:p>
            <a:r>
              <a:rPr lang="en-US"/>
              <a:t>Click to edit Master title style</a:t>
            </a:r>
            <a:endParaRPr lang="en-US" dirty="0"/>
          </a:p>
        </p:txBody>
      </p:sp>
      <p:sp>
        <p:nvSpPr>
          <p:cNvPr id="8" name="Content Placeholder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anchor="ctr">
            <a:normAutofit/>
          </a:bodyPr>
          <a:lstStyle>
            <a:lvl1pPr>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cxnSp>
        <p:nvCxnSpPr>
          <p:cNvPr id="10" name="Straight Connector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a:lstStyle/>
          <a:p>
            <a:r>
              <a:rPr lang="en-US"/>
              <a:t>Click icon to add picture</a:t>
            </a:r>
            <a:endParaRPr lang="en-US" dirty="0"/>
          </a:p>
        </p:txBody>
      </p:sp>
      <p:sp>
        <p:nvSpPr>
          <p:cNvPr id="14" name="Picture Placeholder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a:lstStyle/>
          <a:p>
            <a:r>
              <a:rPr lang="en-US"/>
              <a:t>Click icon to add picture</a:t>
            </a:r>
            <a:endParaRPr lang="en-US" dirty="0"/>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a:normAutofit/>
          </a:bodyPr>
          <a:lstStyle>
            <a:lvl1pPr algn="l">
              <a:defRPr sz="4400"/>
            </a:lvl1pPr>
          </a:lstStyle>
          <a:p>
            <a:pPr algn="r"/>
            <a:r>
              <a:rPr lang="en-US"/>
              <a:t>Click to edit Master title style</a:t>
            </a:r>
            <a:endParaRPr lang="en-US" dirty="0"/>
          </a:p>
        </p:txBody>
      </p:sp>
      <p:sp>
        <p:nvSpPr>
          <p:cNvPr id="7" name="Subtitle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a:lstStyle>
            <a:lvl1pPr>
              <a:buNone/>
              <a:defRPr/>
            </a:lvl1pPr>
          </a:lstStyle>
          <a:p>
            <a:pPr algn="r"/>
            <a:r>
              <a:rPr lang="en-US"/>
              <a:t>Click to edit Master subtitle style</a:t>
            </a:r>
            <a:endParaRPr lang="en-US" dirty="0"/>
          </a:p>
        </p:txBody>
      </p:sp>
      <p:cxnSp>
        <p:nvCxnSpPr>
          <p:cNvPr id="9" name="Straight Connector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a:noAutofit/>
          </a:bodyPr>
          <a:lstStyle/>
          <a:p>
            <a:r>
              <a:rPr lang="en-US"/>
              <a:t>Click icon to add picture</a:t>
            </a:r>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33919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r>
              <a:rPr lang="en-US" dirty="0"/>
              <a:t>2/7/20XX</a:t>
            </a:r>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2005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Introduction">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a:normAutofit/>
          </a:bodyPr>
          <a:lstStyle>
            <a:lvl1pPr>
              <a:defRPr sz="4400">
                <a:solidFill>
                  <a:schemeClr val="accent1"/>
                </a:solidFill>
              </a:defRPr>
            </a:lvl1p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Picture Placeholder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a:noAutofit/>
          </a:bodyPr>
          <a:lstStyle/>
          <a:p>
            <a:r>
              <a:rPr lang="en-US"/>
              <a:t>Click icon to add picture</a:t>
            </a:r>
            <a:endParaRPr lang="en-US" dirty="0"/>
          </a:p>
        </p:txBody>
      </p:sp>
      <p:sp>
        <p:nvSpPr>
          <p:cNvPr id="16" name="Picture Placeholder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9" name="Content Placeholder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anchor="ct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lvl1pPr>
              <a:defRPr>
                <a:solidFill>
                  <a:schemeClr val="bg1"/>
                </a:solidFill>
              </a:defRPr>
            </a:lvl1pPr>
          </a:lstStyle>
          <a:p>
            <a:r>
              <a:rPr lang="en-US" dirty="0"/>
              <a:t>Sample Footer Text</a:t>
            </a:r>
            <a:endParaRPr lang="en-US" dirty="0">
              <a:solidFill>
                <a:schemeClr val="bg1"/>
              </a:solidFill>
            </a:endParaRPr>
          </a:p>
        </p:txBody>
      </p:sp>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Section Break">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anchor="b">
            <a:normAutofit/>
          </a:bodyPr>
          <a:lstStyle>
            <a:lvl1pPr>
              <a:buNone/>
              <a:defRPr/>
            </a:lvl1pPr>
          </a:lstStyle>
          <a:p>
            <a:pPr algn="l"/>
            <a:r>
              <a:rPr lang="en-US" sz="1600"/>
              <a:t>Click to edit Master subtitle style</a:t>
            </a:r>
            <a:endParaRPr lang="en-US" sz="1600" dirty="0"/>
          </a:p>
        </p:txBody>
      </p:sp>
      <p:sp>
        <p:nvSpPr>
          <p:cNvPr id="20" name="Picture Placeholder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a:noAutofit/>
          </a:bodyPr>
          <a:lstStyle/>
          <a:p>
            <a:r>
              <a:rPr lang="en-US"/>
              <a:t>Click icon to add picture</a:t>
            </a:r>
            <a:endParaRPr lang="en-US" dirty="0"/>
          </a:p>
        </p:txBody>
      </p:sp>
      <p:sp>
        <p:nvSpPr>
          <p:cNvPr id="23" name="Picture Placeholder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a:noAutofit/>
          </a:bodyPr>
          <a:lstStyle/>
          <a:p>
            <a:r>
              <a:rPr lang="en-US"/>
              <a:t>Click icon to add picture</a:t>
            </a:r>
            <a:endParaRPr lang="en-US" dirty="0"/>
          </a:p>
        </p:txBody>
      </p:sp>
      <p:sp>
        <p:nvSpPr>
          <p:cNvPr id="26" name="Picture Placeholder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a:noAutofit/>
          </a:bodyPr>
          <a:lstStyle/>
          <a:p>
            <a:r>
              <a:rPr lang="en-US"/>
              <a:t>Click icon to add picture</a:t>
            </a:r>
            <a:endParaRPr lang="en-US" dirty="0"/>
          </a:p>
        </p:txBody>
      </p:sp>
      <p:sp>
        <p:nvSpPr>
          <p:cNvPr id="5" name="Title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a:normAutofit/>
          </a:bodyPr>
          <a:lstStyle>
            <a:lvl1pPr>
              <a:defRPr sz="44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solidFill>
                  <a:schemeClr val="accent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Quot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r>
              <a:rPr lang="en-US" dirty="0"/>
              <a:t>2/7/20XX</a:t>
            </a:r>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a:t>
            </a:fld>
            <a:endParaRPr lang="en-US" dirty="0"/>
          </a:p>
        </p:txBody>
      </p:sp>
      <p:sp>
        <p:nvSpPr>
          <p:cNvPr id="6" name="Rectangle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anchor="t"/>
          <a:lstStyle>
            <a:lvl1pPr>
              <a:defRPr>
                <a:solidFill>
                  <a:schemeClr val="accent1"/>
                </a:solidFill>
              </a:defRPr>
            </a:lvl1pPr>
          </a:lstStyle>
          <a:p>
            <a:r>
              <a:rPr lang="en-US"/>
              <a:t>Click to edit Master title style</a:t>
            </a:r>
            <a:endParaRPr lang="en-US" dirty="0"/>
          </a:p>
        </p:txBody>
      </p:sp>
      <p:cxnSp>
        <p:nvCxnSpPr>
          <p:cNvPr id="8" name="Straight Connector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anchor="ctr">
            <a:normAutofit/>
          </a:bodyPr>
          <a:lstStyle/>
          <a:p>
            <a:pPr lvl="0"/>
            <a:r>
              <a:rPr lang="en-US"/>
              <a:t>Click to edit Master text styles</a:t>
            </a:r>
          </a:p>
        </p:txBody>
      </p:sp>
      <p:sp>
        <p:nvSpPr>
          <p:cNvPr id="14" name="Picture Placeholder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a:lstStyle/>
          <a:p>
            <a:r>
              <a:rPr lang="en-US"/>
              <a:t>Click icon to add picture</a:t>
            </a:r>
            <a:endParaRPr lang="en-US" dirty="0"/>
          </a:p>
        </p:txBody>
      </p:sp>
      <p:sp>
        <p:nvSpPr>
          <p:cNvPr id="15" name="Picture Placeholder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a:lstStyle/>
          <a:p>
            <a:r>
              <a:rPr lang="en-US"/>
              <a:t>Click icon to add picture</a:t>
            </a:r>
            <a:endParaRPr lang="en-US" dirty="0"/>
          </a:p>
        </p:txBody>
      </p:sp>
    </p:spTree>
    <p:extLst>
      <p:ext uri="{BB962C8B-B14F-4D97-AF65-F5344CB8AC3E}">
        <p14:creationId xmlns:p14="http://schemas.microsoft.com/office/powerpoint/2010/main" val="267054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normAutofit/>
          </a:bodyPr>
          <a:lstStyle>
            <a:lvl1pPr>
              <a:defRPr sz="4400">
                <a:solidFill>
                  <a:schemeClr val="accent1"/>
                </a:solidFill>
              </a:defRPr>
            </a:lvl1pPr>
          </a:lstStyle>
          <a:p>
            <a:r>
              <a:rPr lang="en-US"/>
              <a:t>Click to edit Master title style</a:t>
            </a:r>
            <a:endParaRPr lang="en-US" dirty="0"/>
          </a:p>
        </p:txBody>
      </p:sp>
      <p:sp>
        <p:nvSpPr>
          <p:cNvPr id="50" name="Picture Placeholder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a:lstStyle/>
          <a:p>
            <a:r>
              <a:rPr lang="en-US"/>
              <a:t>Click icon to add picture</a:t>
            </a:r>
            <a:endParaRPr lang="en-US" dirty="0"/>
          </a:p>
        </p:txBody>
      </p:sp>
      <p:sp>
        <p:nvSpPr>
          <p:cNvPr id="39" name="Text Placeholder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2" name="Text Placeholder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1" name="Picture Placeholder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a:lstStyle/>
          <a:p>
            <a:r>
              <a:rPr lang="en-US"/>
              <a:t>Click icon to add picture</a:t>
            </a:r>
            <a:endParaRPr lang="en-US" dirty="0"/>
          </a:p>
        </p:txBody>
      </p:sp>
      <p:sp>
        <p:nvSpPr>
          <p:cNvPr id="43" name="Text Placeholder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4" name="Text Placeholder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2" name="Picture Placeholder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a:lstStyle/>
          <a:p>
            <a:r>
              <a:rPr lang="en-US"/>
              <a:t>Click icon to add picture</a:t>
            </a:r>
            <a:endParaRPr lang="en-US" dirty="0"/>
          </a:p>
        </p:txBody>
      </p:sp>
      <p:sp>
        <p:nvSpPr>
          <p:cNvPr id="45" name="Text Placeholder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6" name="Text Placeholder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53" name="Picture Placeholder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a:lstStyle/>
          <a:p>
            <a:r>
              <a:rPr lang="en-US"/>
              <a:t>Click icon to add picture</a:t>
            </a:r>
            <a:endParaRPr lang="en-US" dirty="0"/>
          </a:p>
        </p:txBody>
      </p:sp>
      <p:sp>
        <p:nvSpPr>
          <p:cNvPr id="47" name="Text Placeholder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48" name="Text Placeholder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Title</a:t>
            </a:r>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r>
              <a:rPr lang="en-US" dirty="0"/>
              <a:t>Sample Footer Text</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r>
              <a:rPr lang="en-US" dirty="0"/>
              <a:t>2/7/20XX</a:t>
            </a:r>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17283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7_Title and Content Timelin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normAutofit/>
          </a:bodyPr>
          <a:lstStyle>
            <a:lvl1pPr>
              <a:defRPr sz="4400">
                <a:solidFill>
                  <a:schemeClr val="accent1"/>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r>
              <a:rPr lang="en-US" dirty="0"/>
              <a:t>Sample Footer Text</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r>
              <a:rPr lang="en-US" dirty="0"/>
              <a:t>2/7/20XX</a:t>
            </a:r>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a:t>
            </a:fld>
            <a:endParaRPr lang="en-US" dirty="0"/>
          </a:p>
        </p:txBody>
      </p:sp>
    </p:spTree>
    <p:extLst>
      <p:ext uri="{BB962C8B-B14F-4D97-AF65-F5344CB8AC3E}">
        <p14:creationId xmlns:p14="http://schemas.microsoft.com/office/powerpoint/2010/main" val="227621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r>
              <a:rPr lang="en-US" dirty="0"/>
              <a:t>2/7/20XX</a:t>
            </a:r>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r>
              <a:rPr lang="en-US" dirty="0"/>
              <a:t>Sample Footer Text</a:t>
            </a:r>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a:t>
            </a:fld>
            <a:endParaRPr lang="en-US" dirty="0"/>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79" r:id="rId7"/>
    <p:sldLayoutId id="2147483682" r:id="rId8"/>
    <p:sldLayoutId id="2147483687" r:id="rId9"/>
    <p:sldLayoutId id="2147483665" r:id="rId10"/>
    <p:sldLayoutId id="2147483683" r:id="rId11"/>
    <p:sldLayoutId id="2147483677" r:id="rId12"/>
    <p:sldLayoutId id="2147483678" r:id="rId13"/>
    <p:sldLayoutId id="2147483684" r:id="rId14"/>
    <p:sldLayoutId id="2147483661" r:id="rId15"/>
    <p:sldLayoutId id="2147483663" r:id="rId16"/>
    <p:sldLayoutId id="2147483664" r:id="rId17"/>
    <p:sldLayoutId id="2147483666" r:id="rId18"/>
    <p:sldLayoutId id="2147483667" r:id="rId19"/>
    <p:sldLayoutId id="2147483685" r:id="rId20"/>
    <p:sldLayoutId id="2147483668" r:id="rId21"/>
    <p:sldLayoutId id="2147483669" r:id="rId22"/>
  </p:sldLayoutIdLst>
  <p:hf hdr="0"/>
  <p:txStyles>
    <p:titleStyle>
      <a:lvl1pPr algn="l" defTabSz="914400" rtl="0" eaLnBrk="1" latinLnBrk="0" hangingPunct="1">
        <a:lnSpc>
          <a:spcPct val="90000"/>
        </a:lnSpc>
        <a:spcBef>
          <a:spcPct val="0"/>
        </a:spcBef>
        <a:buNone/>
        <a:defRPr sz="3200" i="1" kern="1200" cap="all" baseline="0">
          <a:solidFill>
            <a:schemeClr val="accent1"/>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hyperlink" Target="https://developers.exlibrisgroup.com/blog/alma-analytics-regular-expression-examples/" TargetMode="External"/><Relationship Id="rId2" Type="http://schemas.openxmlformats.org/officeDocument/2006/relationships/hyperlink" Target="https://developers.exlibrisgroup.com/blog/alma-analytics-sql-filter-examples/" TargetMode="External"/><Relationship Id="rId1" Type="http://schemas.openxmlformats.org/officeDocument/2006/relationships/slideLayout" Target="../slideLayouts/slideLayout10.xml"/><Relationship Id="rId5" Type="http://schemas.openxmlformats.org/officeDocument/2006/relationships/hyperlink" Target="https://wiki.harvard.edu/confluence/display/LibraryStaffDoc/Advanced+Formulas" TargetMode="External"/><Relationship Id="rId4" Type="http://schemas.openxmlformats.org/officeDocument/2006/relationships/hyperlink" Target="https://developers.exlibrisgroup.com/forums/topic/sql-regular-expressions-in-alma-analytic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CF2725B-8BAD-4651-8A3F-80E73387133C}"/>
              </a:ext>
            </a:extLst>
          </p:cNvPr>
          <p:cNvPicPr>
            <a:picLocks noGrp="1" noChangeAspect="1"/>
          </p:cNvPicPr>
          <p:nvPr>
            <p:ph type="pic" sz="quarter" idx="13"/>
          </p:nvPr>
        </p:nvPicPr>
        <p:blipFill rotWithShape="1">
          <a:blip r:embed="rId2" cstate="hqprint">
            <a:extLst>
              <a:ext uri="{28A0092B-C50C-407E-A947-70E740481C1C}">
                <a14:useLocalDpi xmlns:a14="http://schemas.microsoft.com/office/drawing/2010/main"/>
              </a:ext>
            </a:extLst>
          </a:blip>
          <a:srcRect l="-230" b="-111"/>
          <a:stretch/>
        </p:blipFill>
        <p:spPr>
          <a:xfrm>
            <a:off x="2623279" y="0"/>
            <a:ext cx="9568721" cy="6857999"/>
          </a:xfrm>
        </p:spPr>
      </p:pic>
      <p:sp>
        <p:nvSpPr>
          <p:cNvPr id="2" name="Title 1">
            <a:extLst>
              <a:ext uri="{FF2B5EF4-FFF2-40B4-BE49-F238E27FC236}">
                <a16:creationId xmlns:a16="http://schemas.microsoft.com/office/drawing/2014/main" id="{D9B36C10-A9EA-414E-B3D3-09BAD9FA950D}"/>
              </a:ext>
            </a:extLst>
          </p:cNvPr>
          <p:cNvSpPr>
            <a:spLocks noGrp="1"/>
          </p:cNvSpPr>
          <p:nvPr>
            <p:ph type="title"/>
          </p:nvPr>
        </p:nvSpPr>
        <p:spPr>
          <a:xfrm>
            <a:off x="113209" y="1040001"/>
            <a:ext cx="3702569" cy="4193853"/>
          </a:xfrm>
        </p:spPr>
        <p:txBody>
          <a:bodyPr>
            <a:normAutofit/>
          </a:bodyPr>
          <a:lstStyle/>
          <a:p>
            <a:pPr>
              <a:lnSpc>
                <a:spcPct val="100000"/>
              </a:lnSpc>
              <a:spcBef>
                <a:spcPts val="1200"/>
              </a:spcBef>
              <a:spcAft>
                <a:spcPts val="1200"/>
              </a:spcAft>
            </a:pPr>
            <a:r>
              <a:rPr lang="en-US" sz="3200" i="0" dirty="0"/>
              <a:t>Streamlining workflows with widgets in Alma:</a:t>
            </a:r>
            <a:br>
              <a:rPr lang="en-US" sz="3200" i="0" dirty="0"/>
            </a:br>
            <a:br>
              <a:rPr lang="en-US" sz="900" i="0" dirty="0"/>
            </a:br>
            <a:r>
              <a:rPr lang="en-US" sz="2800" i="0" dirty="0"/>
              <a:t>Adding Analytics data to</a:t>
            </a:r>
            <a:br>
              <a:rPr lang="en-US" sz="2800" i="0" dirty="0"/>
            </a:br>
            <a:r>
              <a:rPr lang="en-US" sz="2800" i="0" dirty="0"/>
              <a:t>your alma homepage</a:t>
            </a:r>
          </a:p>
        </p:txBody>
      </p:sp>
      <p:sp>
        <p:nvSpPr>
          <p:cNvPr id="3" name="Subtitle 2">
            <a:extLst>
              <a:ext uri="{FF2B5EF4-FFF2-40B4-BE49-F238E27FC236}">
                <a16:creationId xmlns:a16="http://schemas.microsoft.com/office/drawing/2014/main" id="{0A140D27-0E15-4434-A8B8-FC32761449B0}"/>
              </a:ext>
            </a:extLst>
          </p:cNvPr>
          <p:cNvSpPr>
            <a:spLocks noGrp="1"/>
          </p:cNvSpPr>
          <p:nvPr>
            <p:ph type="body" sz="quarter" idx="14"/>
          </p:nvPr>
        </p:nvSpPr>
        <p:spPr>
          <a:xfrm>
            <a:off x="113209" y="5233854"/>
            <a:ext cx="3831046" cy="930094"/>
          </a:xfrm>
        </p:spPr>
        <p:txBody>
          <a:bodyPr>
            <a:normAutofit lnSpcReduction="10000"/>
          </a:bodyPr>
          <a:lstStyle/>
          <a:p>
            <a:r>
              <a:rPr lang="en-US" dirty="0"/>
              <a:t>Mary Tuttle</a:t>
            </a:r>
          </a:p>
          <a:p>
            <a:r>
              <a:rPr lang="en-US" dirty="0"/>
              <a:t>Binghamton University</a:t>
            </a:r>
          </a:p>
        </p:txBody>
      </p:sp>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Advantages of each</a:t>
            </a:r>
          </a:p>
        </p:txBody>
      </p:sp>
      <p:sp>
        <p:nvSpPr>
          <p:cNvPr id="3" name="Text Placeholder 2">
            <a:extLst>
              <a:ext uri="{FF2B5EF4-FFF2-40B4-BE49-F238E27FC236}">
                <a16:creationId xmlns:a16="http://schemas.microsoft.com/office/drawing/2014/main" id="{7F14164C-CD4F-433C-8B7E-A0156DB2F947}"/>
              </a:ext>
            </a:extLst>
          </p:cNvPr>
          <p:cNvSpPr>
            <a:spLocks noGrp="1"/>
          </p:cNvSpPr>
          <p:nvPr>
            <p:ph type="body" idx="1"/>
          </p:nvPr>
        </p:nvSpPr>
        <p:spPr>
          <a:xfrm>
            <a:off x="839788" y="1734325"/>
            <a:ext cx="5157787" cy="823912"/>
          </a:xfrm>
        </p:spPr>
        <p:txBody>
          <a:bodyPr/>
          <a:lstStyle/>
          <a:p>
            <a:r>
              <a:rPr lang="en-US" dirty="0"/>
              <a:t>Widgets</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558237"/>
            <a:ext cx="5157787" cy="1741527"/>
          </a:xfrm>
        </p:spPr>
        <p:txBody>
          <a:bodyPr>
            <a:normAutofit fontScale="92500" lnSpcReduction="20000"/>
          </a:bodyPr>
          <a:lstStyle/>
          <a:p>
            <a:r>
              <a:rPr lang="en-US" dirty="0"/>
              <a:t>Can simultaneously show data from multiple subject areas</a:t>
            </a:r>
          </a:p>
          <a:p>
            <a:r>
              <a:rPr lang="en-US" dirty="0"/>
              <a:t>Can also have non-Analytics widgets (Recent Pages, Search in Discovery, etc.)</a:t>
            </a:r>
          </a:p>
          <a:p>
            <a:r>
              <a:rPr lang="en-US" dirty="0"/>
              <a:t>Dynamic filters on individual widgets</a:t>
            </a:r>
          </a:p>
          <a:p>
            <a:endParaRPr lang="en-US" dirty="0"/>
          </a:p>
          <a:p>
            <a:endParaRPr lang="en-US" dirty="0"/>
          </a:p>
          <a:p>
            <a:endParaRPr lang="en-US" dirty="0"/>
          </a:p>
        </p:txBody>
      </p:sp>
      <p:sp>
        <p:nvSpPr>
          <p:cNvPr id="5" name="Text Placeholder 4">
            <a:extLst>
              <a:ext uri="{FF2B5EF4-FFF2-40B4-BE49-F238E27FC236}">
                <a16:creationId xmlns:a16="http://schemas.microsoft.com/office/drawing/2014/main" id="{77A2ABE5-0226-49ED-8CCF-C68A5DC8C37A}"/>
              </a:ext>
            </a:extLst>
          </p:cNvPr>
          <p:cNvSpPr>
            <a:spLocks noGrp="1"/>
          </p:cNvSpPr>
          <p:nvPr>
            <p:ph type="body" sz="quarter" idx="3"/>
          </p:nvPr>
        </p:nvSpPr>
        <p:spPr>
          <a:xfrm>
            <a:off x="6172200" y="1734325"/>
            <a:ext cx="5183188" cy="823912"/>
          </a:xfrm>
        </p:spPr>
        <p:txBody>
          <a:bodyPr/>
          <a:lstStyle/>
          <a:p>
            <a:r>
              <a:rPr lang="en-US" dirty="0"/>
              <a:t>DV Workbook</a:t>
            </a:r>
          </a:p>
        </p:txBody>
      </p:sp>
      <p:sp>
        <p:nvSpPr>
          <p:cNvPr id="6" name="Content Placeholder 5">
            <a:extLst>
              <a:ext uri="{FF2B5EF4-FFF2-40B4-BE49-F238E27FC236}">
                <a16:creationId xmlns:a16="http://schemas.microsoft.com/office/drawing/2014/main" id="{B05028CE-DA21-47EC-B483-3CE6A8E62CF1}"/>
              </a:ext>
            </a:extLst>
          </p:cNvPr>
          <p:cNvSpPr>
            <a:spLocks noGrp="1"/>
          </p:cNvSpPr>
          <p:nvPr>
            <p:ph sz="quarter" idx="4"/>
          </p:nvPr>
        </p:nvSpPr>
        <p:spPr>
          <a:xfrm>
            <a:off x="6172200" y="2558237"/>
            <a:ext cx="5183188" cy="1867766"/>
          </a:xfrm>
        </p:spPr>
        <p:txBody>
          <a:bodyPr>
            <a:normAutofit fontScale="92500" lnSpcReduction="20000"/>
          </a:bodyPr>
          <a:lstStyle/>
          <a:p>
            <a:pPr>
              <a:spcAft>
                <a:spcPts val="600"/>
              </a:spcAft>
            </a:pPr>
            <a:r>
              <a:rPr lang="en-US" dirty="0"/>
              <a:t>More modern looking</a:t>
            </a:r>
          </a:p>
          <a:p>
            <a:pPr>
              <a:spcAft>
                <a:spcPts val="600"/>
              </a:spcAft>
            </a:pPr>
            <a:r>
              <a:rPr lang="en-US" dirty="0"/>
              <a:t>More user-friendly with more formatting and visualization options</a:t>
            </a:r>
          </a:p>
          <a:p>
            <a:pPr>
              <a:spcAft>
                <a:spcPts val="600"/>
              </a:spcAft>
            </a:pPr>
            <a:r>
              <a:rPr lang="en-US" dirty="0"/>
              <a:t>Dynamic filters on your homepage</a:t>
            </a:r>
            <a:endParaRPr lang="en-US" dirty="0">
              <a:highlight>
                <a:srgbClr val="FFFF00"/>
              </a:highlight>
            </a:endParaRPr>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10</a:t>
            </a:fld>
            <a:endParaRPr lang="en-US" dirty="0"/>
          </a:p>
        </p:txBody>
      </p:sp>
      <p:sp>
        <p:nvSpPr>
          <p:cNvPr id="10" name="Content Placeholder 5">
            <a:extLst>
              <a:ext uri="{FF2B5EF4-FFF2-40B4-BE49-F238E27FC236}">
                <a16:creationId xmlns:a16="http://schemas.microsoft.com/office/drawing/2014/main" id="{C06F71F3-6083-479D-B622-C37E61CE5241}"/>
              </a:ext>
            </a:extLst>
          </p:cNvPr>
          <p:cNvSpPr txBox="1">
            <a:spLocks/>
          </p:cNvSpPr>
          <p:nvPr/>
        </p:nvSpPr>
        <p:spPr>
          <a:xfrm>
            <a:off x="811235" y="4963887"/>
            <a:ext cx="5183188" cy="899031"/>
          </a:xfrm>
          <a:prstGeom prst="rect">
            <a:avLst/>
          </a:prstGeom>
        </p:spPr>
        <p:txBody>
          <a:bodyPr vert="horz" lIns="91440" tIns="45720" rIns="91440" bIns="45720" rtlCol="0">
            <a:normAutofit/>
          </a:bodyPr>
          <a:lstStyle>
            <a:lvl1pPr marL="283464" indent="-283464"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283464" indent="-283464"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283464" indent="-283464"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83464" indent="-283464"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Better if you want more flexibility for your homepage</a:t>
            </a:r>
          </a:p>
          <a:p>
            <a:endParaRPr lang="en-US" dirty="0">
              <a:highlight>
                <a:srgbClr val="FFFF00"/>
              </a:highlight>
            </a:endParaRPr>
          </a:p>
        </p:txBody>
      </p:sp>
      <p:sp>
        <p:nvSpPr>
          <p:cNvPr id="11" name="Content Placeholder 5">
            <a:extLst>
              <a:ext uri="{FF2B5EF4-FFF2-40B4-BE49-F238E27FC236}">
                <a16:creationId xmlns:a16="http://schemas.microsoft.com/office/drawing/2014/main" id="{3DE4F4A7-0B4B-460B-92C6-289A86CCEFEB}"/>
              </a:ext>
            </a:extLst>
          </p:cNvPr>
          <p:cNvSpPr txBox="1">
            <a:spLocks/>
          </p:cNvSpPr>
          <p:nvPr/>
        </p:nvSpPr>
        <p:spPr>
          <a:xfrm>
            <a:off x="6172200" y="4961351"/>
            <a:ext cx="5183188" cy="899031"/>
          </a:xfrm>
          <a:prstGeom prst="rect">
            <a:avLst/>
          </a:prstGeom>
        </p:spPr>
        <p:txBody>
          <a:bodyPr vert="horz" lIns="91440" tIns="45720" rIns="91440" bIns="45720" rtlCol="0">
            <a:normAutofit/>
          </a:bodyPr>
          <a:lstStyle>
            <a:lvl1pPr marL="283464" indent="-283464"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283464" indent="-283464"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283464" indent="-283464"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283464" indent="-283464"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83464" indent="-283464"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Better if you want to be able to use filters on all visualizations on your homepage</a:t>
            </a:r>
          </a:p>
        </p:txBody>
      </p:sp>
    </p:spTree>
    <p:extLst>
      <p:ext uri="{BB962C8B-B14F-4D97-AF65-F5344CB8AC3E}">
        <p14:creationId xmlns:p14="http://schemas.microsoft.com/office/powerpoint/2010/main" val="742158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1143000" y="533399"/>
            <a:ext cx="5965466" cy="2762251"/>
          </a:xfrm>
        </p:spPr>
        <p:txBody>
          <a:bodyPr vert="horz" lIns="91440" tIns="45720" rIns="91440" bIns="45720" rtlCol="0" anchor="ctr">
            <a:normAutofit/>
          </a:bodyPr>
          <a:lstStyle/>
          <a:p>
            <a:r>
              <a:rPr lang="en-US" dirty="0"/>
              <a:t>Creating an Analytics Widget for your homepage</a:t>
            </a:r>
          </a:p>
        </p:txBody>
      </p:sp>
      <p:pic>
        <p:nvPicPr>
          <p:cNvPr id="9" name="Picture Placeholder 8">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a:blip r:embed="rId3" cstate="hqprint">
            <a:extLst>
              <a:ext uri="{28A0092B-C50C-407E-A947-70E740481C1C}">
                <a14:useLocalDpi xmlns:a14="http://schemas.microsoft.com/office/drawing/2010/main"/>
              </a:ext>
            </a:extLst>
          </a:blip>
          <a:srcRect/>
          <a:stretch/>
        </p:blipFill>
        <p:spPr>
          <a:xfrm>
            <a:off x="7792278" y="-27468"/>
            <a:ext cx="4399722" cy="3467100"/>
          </a:xfrm>
          <a:prstGeom prst="rect">
            <a:avLst/>
          </a:prstGeom>
        </p:spPr>
      </p:pic>
      <p:pic>
        <p:nvPicPr>
          <p:cNvPr id="7" name="Picture Placeholder 6" descr="Aerial view of a large building&#10;&#10;Description automatically generated with low confidence">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a:xfrm>
            <a:off x="7792279" y="3418921"/>
            <a:ext cx="4399722" cy="3467100"/>
          </a:xfrm>
          <a:prstGeom prst="rect">
            <a:avLst/>
          </a:prstGeo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12CC964-A50B-4C29-B4E4-2C30BB34CCF3}" type="slidenum">
              <a:rPr kumimoji="0" lang="en-US" sz="1100" b="0" i="0" u="none" strike="noStrike" kern="1200" cap="none" spc="0" normalizeH="0" baseline="0" noProof="0" smtClean="0">
                <a:ln>
                  <a:noFill/>
                </a:ln>
                <a:solidFill>
                  <a:srgbClr val="FFFFFF"/>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1" name="Footer Placeholder 7">
            <a:extLst>
              <a:ext uri="{FF2B5EF4-FFF2-40B4-BE49-F238E27FC236}">
                <a16:creationId xmlns:a16="http://schemas.microsoft.com/office/drawing/2014/main" id="{51847A43-B0D3-482D-A95B-58C843671650}"/>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11" name="Content Placeholder 2">
            <a:extLst>
              <a:ext uri="{FF2B5EF4-FFF2-40B4-BE49-F238E27FC236}">
                <a16:creationId xmlns:a16="http://schemas.microsoft.com/office/drawing/2014/main" id="{A473DB78-C5E5-41E0-8BAD-F5D92BF35DCC}"/>
              </a:ext>
            </a:extLst>
          </p:cNvPr>
          <p:cNvSpPr>
            <a:spLocks noGrp="1"/>
          </p:cNvSpPr>
          <p:nvPr>
            <p:ph idx="1"/>
          </p:nvPr>
        </p:nvSpPr>
        <p:spPr>
          <a:xfrm>
            <a:off x="472899" y="5025627"/>
            <a:ext cx="6787934" cy="1025433"/>
          </a:xfrm>
        </p:spPr>
        <p:txBody>
          <a:bodyPr>
            <a:normAutofit lnSpcReduction="10000"/>
          </a:bodyPr>
          <a:lstStyle/>
          <a:p>
            <a:r>
              <a:rPr lang="en-US" sz="1600" b="1" u="sng" dirty="0"/>
              <a:t>Reports and Workbooks:</a:t>
            </a:r>
          </a:p>
          <a:p>
            <a:r>
              <a:rPr lang="en-US" sz="1600" dirty="0"/>
              <a:t>Alma: /Shared Folders/Community/Reports/Institutions/Binghamton University/Widgets</a:t>
            </a:r>
          </a:p>
          <a:p>
            <a:r>
              <a:rPr lang="en-US" sz="1600" dirty="0"/>
              <a:t>Primo: /Shared Folders/Primo Community/Reports/Binghamton University/Widgets</a:t>
            </a:r>
          </a:p>
        </p:txBody>
      </p:sp>
    </p:spTree>
    <p:extLst>
      <p:ext uri="{BB962C8B-B14F-4D97-AF65-F5344CB8AC3E}">
        <p14:creationId xmlns:p14="http://schemas.microsoft.com/office/powerpoint/2010/main" val="496178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28267" y="1512999"/>
            <a:ext cx="8752168" cy="4394317"/>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12</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2308324"/>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Create your report with all of your columns and filters, then go to the “Results” tab.</a:t>
            </a:r>
          </a:p>
          <a:p>
            <a:endParaRPr lang="en-US" sz="2400" dirty="0"/>
          </a:p>
          <a:p>
            <a:r>
              <a:rPr lang="en-US" sz="2400" dirty="0"/>
              <a:t>Note: Since Analytics data is from the previous day, my Loan Date filter is “&gt;= CURRENT_DATE – 7” because I still want to see a full week of data.</a:t>
            </a:r>
          </a:p>
        </p:txBody>
      </p:sp>
      <p:sp>
        <p:nvSpPr>
          <p:cNvPr id="12" name="Oval 11">
            <a:extLst>
              <a:ext uri="{FF2B5EF4-FFF2-40B4-BE49-F238E27FC236}">
                <a16:creationId xmlns:a16="http://schemas.microsoft.com/office/drawing/2014/main" id="{C7A1A42B-A565-4959-9BD2-C49C31BFCA72}"/>
              </a:ext>
            </a:extLst>
          </p:cNvPr>
          <p:cNvSpPr/>
          <p:nvPr/>
        </p:nvSpPr>
        <p:spPr>
          <a:xfrm>
            <a:off x="773903" y="1706275"/>
            <a:ext cx="559597"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1376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37328" y="1512999"/>
            <a:ext cx="8734046" cy="4394317"/>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13</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Next to “Views”, click the “Add Visualization” icon, then navigate to Stacked Vertical bar graph.</a:t>
            </a:r>
          </a:p>
        </p:txBody>
      </p:sp>
      <p:sp>
        <p:nvSpPr>
          <p:cNvPr id="12" name="Oval 11">
            <a:extLst>
              <a:ext uri="{FF2B5EF4-FFF2-40B4-BE49-F238E27FC236}">
                <a16:creationId xmlns:a16="http://schemas.microsoft.com/office/drawing/2014/main" id="{C7A1A42B-A565-4959-9BD2-C49C31BFCA72}"/>
              </a:ext>
            </a:extLst>
          </p:cNvPr>
          <p:cNvSpPr/>
          <p:nvPr/>
        </p:nvSpPr>
        <p:spPr>
          <a:xfrm>
            <a:off x="1038225" y="5114808"/>
            <a:ext cx="314325"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469C3B-EE3F-49A5-B25A-4B8B99683655}"/>
              </a:ext>
            </a:extLst>
          </p:cNvPr>
          <p:cNvSpPr/>
          <p:nvPr/>
        </p:nvSpPr>
        <p:spPr>
          <a:xfrm>
            <a:off x="2842789" y="4457583"/>
            <a:ext cx="767186"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AE16DA0-9790-45CF-94F6-806A3BAF5BA6}"/>
              </a:ext>
            </a:extLst>
          </p:cNvPr>
          <p:cNvCxnSpPr>
            <a:cxnSpLocks/>
          </p:cNvCxnSpPr>
          <p:nvPr/>
        </p:nvCxnSpPr>
        <p:spPr>
          <a:xfrm flipV="1">
            <a:off x="1417320" y="4617720"/>
            <a:ext cx="1356360" cy="55626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555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37328" y="1512999"/>
            <a:ext cx="8734046" cy="439431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14</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Drag each column where you want it to appear in the graph. Drag anything you don’t want to appear to the “Excluded” box.</a:t>
            </a:r>
          </a:p>
          <a:p>
            <a:endParaRPr lang="en-US" sz="2400" dirty="0"/>
          </a:p>
          <a:p>
            <a:r>
              <a:rPr lang="en-US" sz="2400" dirty="0"/>
              <a:t>Measures: quantitative data for the y-axis</a:t>
            </a:r>
          </a:p>
          <a:p>
            <a:r>
              <a:rPr lang="en-US" sz="2400" dirty="0"/>
              <a:t>Bars – Group By: bars for the x-axis</a:t>
            </a:r>
          </a:p>
          <a:p>
            <a:r>
              <a:rPr lang="en-US" sz="2400" dirty="0"/>
              <a:t>Bars – View Color By: what bar colors represent</a:t>
            </a:r>
          </a:p>
        </p:txBody>
      </p:sp>
    </p:spTree>
    <p:extLst>
      <p:ext uri="{BB962C8B-B14F-4D97-AF65-F5344CB8AC3E}">
        <p14:creationId xmlns:p14="http://schemas.microsoft.com/office/powerpoint/2010/main" val="3724326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50849" y="1512999"/>
            <a:ext cx="8707004" cy="439431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15</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To add filters to the visualization, drag the desired column to the “Graph Prompts” section.</a:t>
            </a:r>
          </a:p>
        </p:txBody>
      </p:sp>
      <p:sp>
        <p:nvSpPr>
          <p:cNvPr id="10" name="Oval 9">
            <a:extLst>
              <a:ext uri="{FF2B5EF4-FFF2-40B4-BE49-F238E27FC236}">
                <a16:creationId xmlns:a16="http://schemas.microsoft.com/office/drawing/2014/main" id="{BA50EAA2-EE0F-4ED1-831F-BF31E50B49D8}"/>
              </a:ext>
            </a:extLst>
          </p:cNvPr>
          <p:cNvSpPr/>
          <p:nvPr/>
        </p:nvSpPr>
        <p:spPr>
          <a:xfrm>
            <a:off x="1828163" y="2657362"/>
            <a:ext cx="641499" cy="286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242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50849" y="1512999"/>
            <a:ext cx="8707004" cy="439431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16</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461665"/>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When finished, hit the “Done” button in the top right.</a:t>
            </a:r>
          </a:p>
        </p:txBody>
      </p:sp>
      <p:sp>
        <p:nvSpPr>
          <p:cNvPr id="10" name="Oval 9">
            <a:extLst>
              <a:ext uri="{FF2B5EF4-FFF2-40B4-BE49-F238E27FC236}">
                <a16:creationId xmlns:a16="http://schemas.microsoft.com/office/drawing/2014/main" id="{BA50EAA2-EE0F-4ED1-831F-BF31E50B49D8}"/>
              </a:ext>
            </a:extLst>
          </p:cNvPr>
          <p:cNvSpPr/>
          <p:nvPr/>
        </p:nvSpPr>
        <p:spPr>
          <a:xfrm>
            <a:off x="8288605" y="1895475"/>
            <a:ext cx="559292" cy="286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120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50849" y="1517534"/>
            <a:ext cx="8707004" cy="4385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17</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In the “Views” box on the bottom right, select the Graph you made and click the right arrow to add it to your report.</a:t>
            </a:r>
          </a:p>
          <a:p>
            <a:endParaRPr lang="en-US" sz="2400" dirty="0"/>
          </a:p>
          <a:p>
            <a:r>
              <a:rPr lang="en-US" sz="2400" dirty="0"/>
              <a:t>It will display under the other view(s) already on the report. You can drag to reorder them, or click the X to remove a view (you can readd it later if you want).</a:t>
            </a:r>
          </a:p>
        </p:txBody>
      </p:sp>
      <p:sp>
        <p:nvSpPr>
          <p:cNvPr id="12" name="Oval 11">
            <a:extLst>
              <a:ext uri="{FF2B5EF4-FFF2-40B4-BE49-F238E27FC236}">
                <a16:creationId xmlns:a16="http://schemas.microsoft.com/office/drawing/2014/main" id="{963B9CBA-3388-473D-A2A7-C160A1D89241}"/>
              </a:ext>
            </a:extLst>
          </p:cNvPr>
          <p:cNvSpPr/>
          <p:nvPr/>
        </p:nvSpPr>
        <p:spPr>
          <a:xfrm>
            <a:off x="904875" y="5105283"/>
            <a:ext cx="314325"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9247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55347" y="1517534"/>
            <a:ext cx="8698008" cy="4385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18</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To configure the graph, click the “View Properties” icon in the top right.</a:t>
            </a:r>
          </a:p>
        </p:txBody>
      </p:sp>
      <p:sp>
        <p:nvSpPr>
          <p:cNvPr id="12" name="Oval 11">
            <a:extLst>
              <a:ext uri="{FF2B5EF4-FFF2-40B4-BE49-F238E27FC236}">
                <a16:creationId xmlns:a16="http://schemas.microsoft.com/office/drawing/2014/main" id="{963B9CBA-3388-473D-A2A7-C160A1D89241}"/>
              </a:ext>
            </a:extLst>
          </p:cNvPr>
          <p:cNvSpPr/>
          <p:nvPr/>
        </p:nvSpPr>
        <p:spPr>
          <a:xfrm>
            <a:off x="4599551" y="2247783"/>
            <a:ext cx="314325"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561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89523" y="1652150"/>
            <a:ext cx="4623275" cy="4385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19</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56966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On the “General” tab, set the width to 497px and height to 300px. These are the dimensions that work for me, but depending on your screen size you may need to adjust them.</a:t>
            </a:r>
          </a:p>
        </p:txBody>
      </p:sp>
      <p:sp>
        <p:nvSpPr>
          <p:cNvPr id="12" name="Oval 11">
            <a:extLst>
              <a:ext uri="{FF2B5EF4-FFF2-40B4-BE49-F238E27FC236}">
                <a16:creationId xmlns:a16="http://schemas.microsoft.com/office/drawing/2014/main" id="{963B9CBA-3388-473D-A2A7-C160A1D89241}"/>
              </a:ext>
            </a:extLst>
          </p:cNvPr>
          <p:cNvSpPr/>
          <p:nvPr/>
        </p:nvSpPr>
        <p:spPr>
          <a:xfrm>
            <a:off x="906463" y="2486025"/>
            <a:ext cx="2293937" cy="838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077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tretch>
            <a:fillRect/>
          </a:stretch>
        </p:blipFill>
        <p:spPr>
          <a:xfrm>
            <a:off x="280103" y="399779"/>
            <a:ext cx="11631793" cy="5852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Tree>
    <p:extLst>
      <p:ext uri="{BB962C8B-B14F-4D97-AF65-F5344CB8AC3E}">
        <p14:creationId xmlns:p14="http://schemas.microsoft.com/office/powerpoint/2010/main" val="26943957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1045217" y="1652150"/>
            <a:ext cx="3711887" cy="4385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20</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To set custom colors or conditional formatting for your graph, go to the “Style” tab and select “Style and Conditional Formatting”.</a:t>
            </a:r>
          </a:p>
        </p:txBody>
      </p:sp>
      <p:sp>
        <p:nvSpPr>
          <p:cNvPr id="12" name="Oval 11">
            <a:extLst>
              <a:ext uri="{FF2B5EF4-FFF2-40B4-BE49-F238E27FC236}">
                <a16:creationId xmlns:a16="http://schemas.microsoft.com/office/drawing/2014/main" id="{963B9CBA-3388-473D-A2A7-C160A1D89241}"/>
              </a:ext>
            </a:extLst>
          </p:cNvPr>
          <p:cNvSpPr/>
          <p:nvPr/>
        </p:nvSpPr>
        <p:spPr>
          <a:xfrm>
            <a:off x="2729867" y="2636519"/>
            <a:ext cx="1864993"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DB6FE9-2FC9-4277-9C9A-E4F40ECC72F0}"/>
              </a:ext>
            </a:extLst>
          </p:cNvPr>
          <p:cNvSpPr/>
          <p:nvPr/>
        </p:nvSpPr>
        <p:spPr>
          <a:xfrm>
            <a:off x="1600200" y="2036929"/>
            <a:ext cx="487680"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D1941FE-16DA-4006-989E-EBFEF077AD1D}"/>
              </a:ext>
            </a:extLst>
          </p:cNvPr>
          <p:cNvCxnSpPr>
            <a:cxnSpLocks/>
          </p:cNvCxnSpPr>
          <p:nvPr/>
        </p:nvCxnSpPr>
        <p:spPr>
          <a:xfrm>
            <a:off x="2156460" y="2270760"/>
            <a:ext cx="518160" cy="4495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8585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1045217" y="1653180"/>
            <a:ext cx="3711887" cy="438318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21</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623793"/>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To set custom colors, click the “+” and the first value will appear. The position number refers to the value’s position in the legend (1 = the first legend item). Click the box under “Color” to open the Color Selector. Select a color or type in a custom hex code, and click “OK” to save your changes. Continue until all your values have the colors you want.</a:t>
            </a:r>
          </a:p>
        </p:txBody>
      </p:sp>
      <p:sp>
        <p:nvSpPr>
          <p:cNvPr id="12" name="Oval 11">
            <a:extLst>
              <a:ext uri="{FF2B5EF4-FFF2-40B4-BE49-F238E27FC236}">
                <a16:creationId xmlns:a16="http://schemas.microsoft.com/office/drawing/2014/main" id="{963B9CBA-3388-473D-A2A7-C160A1D89241}"/>
              </a:ext>
            </a:extLst>
          </p:cNvPr>
          <p:cNvSpPr/>
          <p:nvPr/>
        </p:nvSpPr>
        <p:spPr>
          <a:xfrm>
            <a:off x="2786751" y="5250540"/>
            <a:ext cx="1366149"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DB6FE9-2FC9-4277-9C9A-E4F40ECC72F0}"/>
              </a:ext>
            </a:extLst>
          </p:cNvPr>
          <p:cNvSpPr/>
          <p:nvPr/>
        </p:nvSpPr>
        <p:spPr>
          <a:xfrm>
            <a:off x="3523165" y="2942907"/>
            <a:ext cx="317315"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15E0FB8-BC10-4914-BB9E-27A922A7DF09}"/>
              </a:ext>
            </a:extLst>
          </p:cNvPr>
          <p:cNvSpPr/>
          <p:nvPr/>
        </p:nvSpPr>
        <p:spPr>
          <a:xfrm>
            <a:off x="1805940" y="3349731"/>
            <a:ext cx="1280220"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25625B04-A43E-45C5-B8AA-554D0F306C7B}"/>
              </a:ext>
            </a:extLst>
          </p:cNvPr>
          <p:cNvCxnSpPr>
            <a:cxnSpLocks/>
          </p:cNvCxnSpPr>
          <p:nvPr/>
        </p:nvCxnSpPr>
        <p:spPr>
          <a:xfrm flipH="1">
            <a:off x="2872740" y="3108960"/>
            <a:ext cx="586740" cy="2407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8F9A346-45B8-4271-9AE7-E7BE1D68EDD4}"/>
              </a:ext>
            </a:extLst>
          </p:cNvPr>
          <p:cNvCxnSpPr>
            <a:cxnSpLocks/>
          </p:cNvCxnSpPr>
          <p:nvPr/>
        </p:nvCxnSpPr>
        <p:spPr>
          <a:xfrm>
            <a:off x="2377440" y="3733800"/>
            <a:ext cx="609600" cy="8610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2664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824618" y="1652150"/>
            <a:ext cx="4153085" cy="4385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22</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On the “Titles and Labels” tab, uncheck the “Use measure/column name” options if you’d like to have custom titles and axis labels for your widget.</a:t>
            </a:r>
          </a:p>
        </p:txBody>
      </p:sp>
    </p:spTree>
    <p:extLst>
      <p:ext uri="{BB962C8B-B14F-4D97-AF65-F5344CB8AC3E}">
        <p14:creationId xmlns:p14="http://schemas.microsoft.com/office/powerpoint/2010/main" val="3744582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824618" y="2346901"/>
            <a:ext cx="4153085" cy="299574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23</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If you have a table under your graph, you’ll need to adjust its dimensions, too. Click the Format Container icon to adjust table dimensions.</a:t>
            </a:r>
          </a:p>
        </p:txBody>
      </p:sp>
      <p:sp>
        <p:nvSpPr>
          <p:cNvPr id="10" name="Oval 9">
            <a:extLst>
              <a:ext uri="{FF2B5EF4-FFF2-40B4-BE49-F238E27FC236}">
                <a16:creationId xmlns:a16="http://schemas.microsoft.com/office/drawing/2014/main" id="{D68B2D39-F269-445C-AA99-02D441C551C6}"/>
              </a:ext>
            </a:extLst>
          </p:cNvPr>
          <p:cNvSpPr/>
          <p:nvPr/>
        </p:nvSpPr>
        <p:spPr>
          <a:xfrm>
            <a:off x="4262305" y="4047807"/>
            <a:ext cx="317315"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587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1045217" y="1965386"/>
            <a:ext cx="3711887" cy="3758774"/>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24</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623793"/>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Click the arrow next to “Additional Formatting Options” to expand the section. Type in your preferred dimension in the “Width” box. Analytics will override your dimensions if the table can’t fit so you don’t need to set a height. If the table is still too wide, you may need to remove or rename columns to condense it to better fit your widget box.</a:t>
            </a:r>
          </a:p>
        </p:txBody>
      </p:sp>
      <p:sp>
        <p:nvSpPr>
          <p:cNvPr id="12" name="Oval 11">
            <a:extLst>
              <a:ext uri="{FF2B5EF4-FFF2-40B4-BE49-F238E27FC236}">
                <a16:creationId xmlns:a16="http://schemas.microsoft.com/office/drawing/2014/main" id="{963B9CBA-3388-473D-A2A7-C160A1D89241}"/>
              </a:ext>
            </a:extLst>
          </p:cNvPr>
          <p:cNvSpPr/>
          <p:nvPr/>
        </p:nvSpPr>
        <p:spPr>
          <a:xfrm>
            <a:off x="1874520" y="4466089"/>
            <a:ext cx="944880"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7DB6FE9-2FC9-4277-9C9A-E4F40ECC72F0}"/>
              </a:ext>
            </a:extLst>
          </p:cNvPr>
          <p:cNvSpPr/>
          <p:nvPr/>
        </p:nvSpPr>
        <p:spPr>
          <a:xfrm>
            <a:off x="1113797" y="4239109"/>
            <a:ext cx="318763" cy="31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DD33057B-E416-4EE3-8C1F-FE9762735A3E}"/>
              </a:ext>
            </a:extLst>
          </p:cNvPr>
          <p:cNvCxnSpPr>
            <a:cxnSpLocks/>
          </p:cNvCxnSpPr>
          <p:nvPr/>
        </p:nvCxnSpPr>
        <p:spPr>
          <a:xfrm>
            <a:off x="1485900" y="4466089"/>
            <a:ext cx="373380" cy="8373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10008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555347" y="1522064"/>
            <a:ext cx="8698008" cy="437618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25</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Now our graph is ready to become a widget. Don’t forget to save!</a:t>
            </a:r>
          </a:p>
        </p:txBody>
      </p:sp>
      <p:sp>
        <p:nvSpPr>
          <p:cNvPr id="12" name="Oval 11">
            <a:extLst>
              <a:ext uri="{FF2B5EF4-FFF2-40B4-BE49-F238E27FC236}">
                <a16:creationId xmlns:a16="http://schemas.microsoft.com/office/drawing/2014/main" id="{963B9CBA-3388-473D-A2A7-C160A1D89241}"/>
              </a:ext>
            </a:extLst>
          </p:cNvPr>
          <p:cNvSpPr/>
          <p:nvPr/>
        </p:nvSpPr>
        <p:spPr>
          <a:xfrm>
            <a:off x="8577776" y="1701284"/>
            <a:ext cx="314325"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0782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3"/>
          <a:srcRect/>
          <a:stretch/>
        </p:blipFill>
        <p:spPr>
          <a:xfrm>
            <a:off x="562108" y="1522064"/>
            <a:ext cx="8684486" cy="437618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26</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In Alma, open the “Analytics Object List” (under the Analytics menu on the left).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0000"/>
              </a:solidFill>
              <a:latin typeface="Univers Condensed Light"/>
            </a:endParaRPr>
          </a:p>
          <a:p>
            <a:r>
              <a:rPr lang="en-US" sz="2400" dirty="0"/>
              <a:t>To create widgets, you’ll need the Analytics Administrator or General System Administrator role.</a:t>
            </a:r>
          </a:p>
        </p:txBody>
      </p:sp>
      <p:sp>
        <p:nvSpPr>
          <p:cNvPr id="12" name="Oval 11">
            <a:extLst>
              <a:ext uri="{FF2B5EF4-FFF2-40B4-BE49-F238E27FC236}">
                <a16:creationId xmlns:a16="http://schemas.microsoft.com/office/drawing/2014/main" id="{963B9CBA-3388-473D-A2A7-C160A1D89241}"/>
              </a:ext>
            </a:extLst>
          </p:cNvPr>
          <p:cNvSpPr/>
          <p:nvPr/>
        </p:nvSpPr>
        <p:spPr>
          <a:xfrm>
            <a:off x="976826" y="1999224"/>
            <a:ext cx="766249"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22B4CE6-ECF7-4CD1-B9F4-6D5D104A352C}"/>
              </a:ext>
            </a:extLst>
          </p:cNvPr>
          <p:cNvSpPr/>
          <p:nvPr/>
        </p:nvSpPr>
        <p:spPr>
          <a:xfrm>
            <a:off x="533533" y="3386356"/>
            <a:ext cx="414718" cy="365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9D78C7E-6CA6-4A6E-9F73-EE71523AD446}"/>
              </a:ext>
            </a:extLst>
          </p:cNvPr>
          <p:cNvCxnSpPr>
            <a:cxnSpLocks/>
          </p:cNvCxnSpPr>
          <p:nvPr/>
        </p:nvCxnSpPr>
        <p:spPr>
          <a:xfrm flipV="1">
            <a:off x="879671" y="2286000"/>
            <a:ext cx="469069" cy="10622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268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3"/>
          <a:srcRect/>
          <a:stretch/>
        </p:blipFill>
        <p:spPr>
          <a:xfrm>
            <a:off x="836613" y="1572959"/>
            <a:ext cx="7575090" cy="461586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27</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619994" y="4104581"/>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Click “Add New Alma Analytics Object” on the top right (you may have to click “Actions” to see it). If you made a different Analytics report instead, click to add that type of Object.</a:t>
            </a:r>
          </a:p>
          <a:p>
            <a:endParaRPr lang="en-US" sz="2400" dirty="0"/>
          </a:p>
          <a:p>
            <a:r>
              <a:rPr lang="en-US" sz="2400" dirty="0"/>
              <a:t>Set the file path to your report, select the report, and set a name for your widget/object, then click “Save”.</a:t>
            </a:r>
          </a:p>
        </p:txBody>
      </p:sp>
      <p:sp>
        <p:nvSpPr>
          <p:cNvPr id="12" name="Oval 11">
            <a:extLst>
              <a:ext uri="{FF2B5EF4-FFF2-40B4-BE49-F238E27FC236}">
                <a16:creationId xmlns:a16="http://schemas.microsoft.com/office/drawing/2014/main" id="{963B9CBA-3388-473D-A2A7-C160A1D89241}"/>
              </a:ext>
            </a:extLst>
          </p:cNvPr>
          <p:cNvSpPr/>
          <p:nvPr/>
        </p:nvSpPr>
        <p:spPr>
          <a:xfrm>
            <a:off x="7231088" y="1963611"/>
            <a:ext cx="1280599"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3096D8F-D448-4C2B-BB0F-91E822657ABE}"/>
              </a:ext>
            </a:extLst>
          </p:cNvPr>
          <p:cNvSpPr/>
          <p:nvPr/>
        </p:nvSpPr>
        <p:spPr>
          <a:xfrm>
            <a:off x="6918472" y="3429000"/>
            <a:ext cx="466725" cy="3036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3CC19F-283B-4700-A2DA-08C236320799}"/>
              </a:ext>
            </a:extLst>
          </p:cNvPr>
          <p:cNvCxnSpPr>
            <a:cxnSpLocks/>
          </p:cNvCxnSpPr>
          <p:nvPr/>
        </p:nvCxnSpPr>
        <p:spPr>
          <a:xfrm flipH="1">
            <a:off x="6804808" y="2227385"/>
            <a:ext cx="426280" cy="2315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EED6F0-3DAC-4181-B826-03C6572F182C}"/>
              </a:ext>
            </a:extLst>
          </p:cNvPr>
          <p:cNvCxnSpPr>
            <a:cxnSpLocks/>
          </p:cNvCxnSpPr>
          <p:nvPr/>
        </p:nvCxnSpPr>
        <p:spPr>
          <a:xfrm>
            <a:off x="6499372" y="3382878"/>
            <a:ext cx="362536" cy="12829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40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836612" y="1572959"/>
            <a:ext cx="7568459" cy="4620560"/>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28</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905356" y="4357207"/>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Set who you’d like to share the widget with – either with individual users or with anyone with a certain role.</a:t>
            </a:r>
          </a:p>
          <a:p>
            <a:endParaRPr lang="en-US" sz="2400" dirty="0"/>
          </a:p>
          <a:p>
            <a:r>
              <a:rPr lang="en-US" sz="2400" dirty="0"/>
              <a:t>Check the “Add as a widget” option.</a:t>
            </a:r>
          </a:p>
        </p:txBody>
      </p:sp>
      <p:sp>
        <p:nvSpPr>
          <p:cNvPr id="12" name="Oval 11">
            <a:extLst>
              <a:ext uri="{FF2B5EF4-FFF2-40B4-BE49-F238E27FC236}">
                <a16:creationId xmlns:a16="http://schemas.microsoft.com/office/drawing/2014/main" id="{963B9CBA-3388-473D-A2A7-C160A1D89241}"/>
              </a:ext>
            </a:extLst>
          </p:cNvPr>
          <p:cNvSpPr/>
          <p:nvPr/>
        </p:nvSpPr>
        <p:spPr>
          <a:xfrm>
            <a:off x="4651744" y="3385546"/>
            <a:ext cx="1174625" cy="1325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0D02E0-E55E-4545-BB01-1DFEBE6BC7B8}"/>
              </a:ext>
            </a:extLst>
          </p:cNvPr>
          <p:cNvSpPr/>
          <p:nvPr/>
        </p:nvSpPr>
        <p:spPr>
          <a:xfrm flipV="1">
            <a:off x="4800600" y="5855651"/>
            <a:ext cx="762000" cy="266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B38283F-71DE-4A75-871C-940FAB33613F}"/>
              </a:ext>
            </a:extLst>
          </p:cNvPr>
          <p:cNvCxnSpPr>
            <a:cxnSpLocks/>
          </p:cNvCxnSpPr>
          <p:nvPr/>
        </p:nvCxnSpPr>
        <p:spPr>
          <a:xfrm flipH="1">
            <a:off x="5181601" y="4816768"/>
            <a:ext cx="57455" cy="93620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3158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69656" y="1575165"/>
            <a:ext cx="8469389" cy="4269983"/>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29</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Back on your homepage, click the plus button on the top right.</a:t>
            </a:r>
          </a:p>
          <a:p>
            <a:endParaRPr lang="en-US" sz="2400" dirty="0"/>
          </a:p>
          <a:p>
            <a:r>
              <a:rPr lang="en-US" sz="2400" dirty="0"/>
              <a:t>Check the box for each widget you’d like to add to your homepage.</a:t>
            </a:r>
          </a:p>
        </p:txBody>
      </p:sp>
      <p:sp>
        <p:nvSpPr>
          <p:cNvPr id="12" name="Oval 11">
            <a:extLst>
              <a:ext uri="{FF2B5EF4-FFF2-40B4-BE49-F238E27FC236}">
                <a16:creationId xmlns:a16="http://schemas.microsoft.com/office/drawing/2014/main" id="{963B9CBA-3388-473D-A2A7-C160A1D89241}"/>
              </a:ext>
            </a:extLst>
          </p:cNvPr>
          <p:cNvSpPr/>
          <p:nvPr/>
        </p:nvSpPr>
        <p:spPr>
          <a:xfrm>
            <a:off x="8715375" y="1876425"/>
            <a:ext cx="27622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6BB944-DE8E-4E47-B9BC-43470B5BCB4A}"/>
              </a:ext>
            </a:extLst>
          </p:cNvPr>
          <p:cNvSpPr/>
          <p:nvPr/>
        </p:nvSpPr>
        <p:spPr>
          <a:xfrm>
            <a:off x="2725603" y="4086225"/>
            <a:ext cx="276225"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B4ADAB9B-222D-4EC2-A56B-EA7F80DC6C2D}"/>
              </a:ext>
            </a:extLst>
          </p:cNvPr>
          <p:cNvCxnSpPr>
            <a:cxnSpLocks/>
          </p:cNvCxnSpPr>
          <p:nvPr/>
        </p:nvCxnSpPr>
        <p:spPr>
          <a:xfrm flipH="1">
            <a:off x="3063240" y="2087880"/>
            <a:ext cx="5593080" cy="20802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511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75476" y="399779"/>
            <a:ext cx="10841045" cy="585224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Tree>
    <p:extLst>
      <p:ext uri="{BB962C8B-B14F-4D97-AF65-F5344CB8AC3E}">
        <p14:creationId xmlns:p14="http://schemas.microsoft.com/office/powerpoint/2010/main" val="9719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74027" y="1575165"/>
            <a:ext cx="8460647" cy="4269983"/>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30</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an analytics widget</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Drag your widgets around if you’d like to rearrange them on your homepage.</a:t>
            </a:r>
          </a:p>
        </p:txBody>
      </p:sp>
    </p:spTree>
    <p:extLst>
      <p:ext uri="{BB962C8B-B14F-4D97-AF65-F5344CB8AC3E}">
        <p14:creationId xmlns:p14="http://schemas.microsoft.com/office/powerpoint/2010/main" val="9094492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1143000" y="533399"/>
            <a:ext cx="5965466" cy="2762251"/>
          </a:xfrm>
        </p:spPr>
        <p:txBody>
          <a:bodyPr vert="horz" lIns="91440" tIns="45720" rIns="91440" bIns="45720" rtlCol="0" anchor="ctr">
            <a:normAutofit/>
          </a:bodyPr>
          <a:lstStyle/>
          <a:p>
            <a:r>
              <a:rPr lang="en-US" dirty="0"/>
              <a:t>Creating a Data Visualization workbook for your homepage</a:t>
            </a:r>
          </a:p>
        </p:txBody>
      </p:sp>
      <p:pic>
        <p:nvPicPr>
          <p:cNvPr id="9" name="Picture Placeholder 8">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a:xfrm>
            <a:off x="7792278" y="-27468"/>
            <a:ext cx="4399722" cy="3467100"/>
          </a:xfrm>
          <a:prstGeom prst="rect">
            <a:avLst/>
          </a:prstGeom>
        </p:spPr>
      </p:pic>
      <p:pic>
        <p:nvPicPr>
          <p:cNvPr id="7" name="Picture Placeholder 6" descr="Aerial view of a large building&#10;&#10;Description automatically generated with low confidence">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p:blipFill>
        <p:spPr>
          <a:xfrm>
            <a:off x="7792279" y="3418921"/>
            <a:ext cx="4399722" cy="3467100"/>
          </a:xfrm>
          <a:prstGeom prst="rect">
            <a:avLst/>
          </a:prstGeo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12CC964-A50B-4C29-B4E4-2C30BB34CCF3}" type="slidenum">
              <a:rPr kumimoji="0" lang="en-US" sz="1100" b="0" i="0" u="none" strike="noStrike" kern="1200" cap="none" spc="0" normalizeH="0" baseline="0" noProof="0" smtClean="0">
                <a:ln>
                  <a:noFill/>
                </a:ln>
                <a:solidFill>
                  <a:srgbClr val="FFFFFF"/>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lang="en-US" sz="11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21" name="Footer Placeholder 7">
            <a:extLst>
              <a:ext uri="{FF2B5EF4-FFF2-40B4-BE49-F238E27FC236}">
                <a16:creationId xmlns:a16="http://schemas.microsoft.com/office/drawing/2014/main" id="{51847A43-B0D3-482D-A95B-58C843671650}"/>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10" name="Content Placeholder 2">
            <a:extLst>
              <a:ext uri="{FF2B5EF4-FFF2-40B4-BE49-F238E27FC236}">
                <a16:creationId xmlns:a16="http://schemas.microsoft.com/office/drawing/2014/main" id="{268ED438-AD79-41E2-9F11-F88CD7A17E89}"/>
              </a:ext>
            </a:extLst>
          </p:cNvPr>
          <p:cNvSpPr>
            <a:spLocks noGrp="1"/>
          </p:cNvSpPr>
          <p:nvPr>
            <p:ph idx="1"/>
          </p:nvPr>
        </p:nvSpPr>
        <p:spPr>
          <a:xfrm>
            <a:off x="472899" y="5025627"/>
            <a:ext cx="6787934" cy="1025433"/>
          </a:xfrm>
        </p:spPr>
        <p:txBody>
          <a:bodyPr>
            <a:normAutofit lnSpcReduction="10000"/>
          </a:bodyPr>
          <a:lstStyle/>
          <a:p>
            <a:r>
              <a:rPr lang="en-US" sz="1600" b="1" u="sng" dirty="0"/>
              <a:t>Reports and Workbooks:</a:t>
            </a:r>
          </a:p>
          <a:p>
            <a:r>
              <a:rPr lang="en-US" sz="1600" dirty="0"/>
              <a:t>Alma: /Shared Folders/Community/Reports/Institutions/Binghamton University/Widgets</a:t>
            </a:r>
          </a:p>
          <a:p>
            <a:r>
              <a:rPr lang="en-US" sz="1600" dirty="0"/>
              <a:t>Primo: /Shared Folders/Primo Community/Reports/Binghamton University/Widgets</a:t>
            </a:r>
          </a:p>
        </p:txBody>
      </p:sp>
    </p:spTree>
    <p:extLst>
      <p:ext uri="{BB962C8B-B14F-4D97-AF65-F5344CB8AC3E}">
        <p14:creationId xmlns:p14="http://schemas.microsoft.com/office/powerpoint/2010/main" val="313660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69656" y="1581781"/>
            <a:ext cx="8469389" cy="4256750"/>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32</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In the Data Visualization tool, click “Create” on the top right, and then “Workbook”.</a:t>
            </a:r>
          </a:p>
        </p:txBody>
      </p:sp>
      <p:sp>
        <p:nvSpPr>
          <p:cNvPr id="12" name="Oval 11">
            <a:extLst>
              <a:ext uri="{FF2B5EF4-FFF2-40B4-BE49-F238E27FC236}">
                <a16:creationId xmlns:a16="http://schemas.microsoft.com/office/drawing/2014/main" id="{963B9CBA-3388-473D-A2A7-C160A1D89241}"/>
              </a:ext>
            </a:extLst>
          </p:cNvPr>
          <p:cNvSpPr/>
          <p:nvPr/>
        </p:nvSpPr>
        <p:spPr>
          <a:xfrm>
            <a:off x="6918002" y="2148638"/>
            <a:ext cx="521023" cy="5088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6BB944-DE8E-4E47-B9BC-43470B5BCB4A}"/>
              </a:ext>
            </a:extLst>
          </p:cNvPr>
          <p:cNvSpPr/>
          <p:nvPr/>
        </p:nvSpPr>
        <p:spPr>
          <a:xfrm>
            <a:off x="8002453" y="1550569"/>
            <a:ext cx="541472" cy="295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F6B8ECD-E3BB-4F46-8EC4-FAA4119F7C25}"/>
              </a:ext>
            </a:extLst>
          </p:cNvPr>
          <p:cNvCxnSpPr>
            <a:cxnSpLocks/>
          </p:cNvCxnSpPr>
          <p:nvPr/>
        </p:nvCxnSpPr>
        <p:spPr>
          <a:xfrm flipH="1">
            <a:off x="7439025" y="1767840"/>
            <a:ext cx="501015" cy="43434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1645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50"/>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33</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Switch to the “Subject Areas” tab, select a subject area, then click “Add to Workbook”.</a:t>
            </a:r>
          </a:p>
        </p:txBody>
      </p:sp>
      <p:sp>
        <p:nvSpPr>
          <p:cNvPr id="12" name="Oval 11">
            <a:extLst>
              <a:ext uri="{FF2B5EF4-FFF2-40B4-BE49-F238E27FC236}">
                <a16:creationId xmlns:a16="http://schemas.microsoft.com/office/drawing/2014/main" id="{963B9CBA-3388-473D-A2A7-C160A1D89241}"/>
              </a:ext>
            </a:extLst>
          </p:cNvPr>
          <p:cNvSpPr/>
          <p:nvPr/>
        </p:nvSpPr>
        <p:spPr>
          <a:xfrm>
            <a:off x="3393752" y="2305050"/>
            <a:ext cx="787723" cy="314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76BB944-DE8E-4E47-B9BC-43470B5BCB4A}"/>
              </a:ext>
            </a:extLst>
          </p:cNvPr>
          <p:cNvSpPr/>
          <p:nvPr/>
        </p:nvSpPr>
        <p:spPr>
          <a:xfrm>
            <a:off x="4497252" y="4086225"/>
            <a:ext cx="684348" cy="6657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72A127-F5E7-4783-ACB9-6B958372B3E9}"/>
              </a:ext>
            </a:extLst>
          </p:cNvPr>
          <p:cNvSpPr/>
          <p:nvPr/>
        </p:nvSpPr>
        <p:spPr>
          <a:xfrm>
            <a:off x="5813102" y="4999994"/>
            <a:ext cx="1054423" cy="3143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92A73B8-5B1B-49D8-B12F-A1F29EA85059}"/>
              </a:ext>
            </a:extLst>
          </p:cNvPr>
          <p:cNvCxnSpPr>
            <a:cxnSpLocks/>
          </p:cNvCxnSpPr>
          <p:nvPr/>
        </p:nvCxnSpPr>
        <p:spPr>
          <a:xfrm>
            <a:off x="3787613" y="2682012"/>
            <a:ext cx="792007" cy="145476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53ED8FE-2D9D-4C34-8A18-FCE095FF7A27}"/>
              </a:ext>
            </a:extLst>
          </p:cNvPr>
          <p:cNvCxnSpPr>
            <a:cxnSpLocks/>
          </p:cNvCxnSpPr>
          <p:nvPr/>
        </p:nvCxnSpPr>
        <p:spPr>
          <a:xfrm>
            <a:off x="5059680" y="4738822"/>
            <a:ext cx="753422" cy="3373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272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49"/>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34</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Your workbook is created. Start dragging in columns from the left (structured the same as Analytics).</a:t>
            </a:r>
          </a:p>
        </p:txBody>
      </p:sp>
    </p:spTree>
    <p:extLst>
      <p:ext uri="{BB962C8B-B14F-4D97-AF65-F5344CB8AC3E}">
        <p14:creationId xmlns:p14="http://schemas.microsoft.com/office/powerpoint/2010/main" val="1464324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49"/>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35</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4445222"/>
            <a:ext cx="6068452" cy="830997"/>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The visualization will change depending on the number and types of columns you add.</a:t>
            </a:r>
          </a:p>
        </p:txBody>
      </p:sp>
    </p:spTree>
    <p:extLst>
      <p:ext uri="{BB962C8B-B14F-4D97-AF65-F5344CB8AC3E}">
        <p14:creationId xmlns:p14="http://schemas.microsoft.com/office/powerpoint/2010/main" val="1891232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50"/>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36</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56966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Sometimes the visualization the tool chooses isn’t the one we want. We have to change the visualization type before we can switch columns between axes.</a:t>
            </a:r>
          </a:p>
        </p:txBody>
      </p:sp>
      <p:sp>
        <p:nvSpPr>
          <p:cNvPr id="10" name="Oval 9">
            <a:extLst>
              <a:ext uri="{FF2B5EF4-FFF2-40B4-BE49-F238E27FC236}">
                <a16:creationId xmlns:a16="http://schemas.microsoft.com/office/drawing/2014/main" id="{406BE0CE-521D-4381-B87C-2EA35C208056}"/>
              </a:ext>
            </a:extLst>
          </p:cNvPr>
          <p:cNvSpPr/>
          <p:nvPr/>
        </p:nvSpPr>
        <p:spPr>
          <a:xfrm>
            <a:off x="1866349" y="2074822"/>
            <a:ext cx="1229276" cy="3921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9321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49"/>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37</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Now all of our measures are on the y-axis and our loan dates are on the x-axis. Let’s set a filter to just see the past week.</a:t>
            </a:r>
          </a:p>
          <a:p>
            <a:endParaRPr lang="en-US" sz="2400" dirty="0"/>
          </a:p>
          <a:p>
            <a:r>
              <a:rPr lang="en-US" sz="2400" dirty="0"/>
              <a:t>You can right-click any column in the shelf to use it as a filter (“Create Filter”). This option doesn’t allow for SQL, though.</a:t>
            </a:r>
          </a:p>
        </p:txBody>
      </p:sp>
      <p:sp>
        <p:nvSpPr>
          <p:cNvPr id="10" name="Oval 9">
            <a:extLst>
              <a:ext uri="{FF2B5EF4-FFF2-40B4-BE49-F238E27FC236}">
                <a16:creationId xmlns:a16="http://schemas.microsoft.com/office/drawing/2014/main" id="{DDDFEBF3-D49B-4C92-BF03-0CA1EFC1D2A6}"/>
              </a:ext>
            </a:extLst>
          </p:cNvPr>
          <p:cNvSpPr/>
          <p:nvPr/>
        </p:nvSpPr>
        <p:spPr>
          <a:xfrm>
            <a:off x="1883973" y="4248150"/>
            <a:ext cx="1497402" cy="102806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856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1781"/>
            <a:ext cx="8443140" cy="4256749"/>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38</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8758" y="4918375"/>
            <a:ext cx="6068452" cy="156966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In the filters section, click “Add Expression Filter”. Type in your SQL statement (helper dropdowns will appear). Hit “Validate” to make sure there are no errors, then click “Apply”.</a:t>
            </a:r>
          </a:p>
        </p:txBody>
      </p:sp>
      <p:sp>
        <p:nvSpPr>
          <p:cNvPr id="10" name="Oval 9">
            <a:extLst>
              <a:ext uri="{FF2B5EF4-FFF2-40B4-BE49-F238E27FC236}">
                <a16:creationId xmlns:a16="http://schemas.microsoft.com/office/drawing/2014/main" id="{DDDFEBF3-D49B-4C92-BF03-0CA1EFC1D2A6}"/>
              </a:ext>
            </a:extLst>
          </p:cNvPr>
          <p:cNvSpPr/>
          <p:nvPr/>
        </p:nvSpPr>
        <p:spPr>
          <a:xfrm>
            <a:off x="1914524" y="5170447"/>
            <a:ext cx="1038226" cy="4874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B279473-5DD9-4873-9295-7007A6C673B5}"/>
              </a:ext>
            </a:extLst>
          </p:cNvPr>
          <p:cNvSpPr/>
          <p:nvPr/>
        </p:nvSpPr>
        <p:spPr>
          <a:xfrm>
            <a:off x="3966107" y="4562475"/>
            <a:ext cx="1496451" cy="276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44A44FAF-B5EA-47E6-9E36-7C0D02992B2F}"/>
              </a:ext>
            </a:extLst>
          </p:cNvPr>
          <p:cNvSpPr/>
          <p:nvPr/>
        </p:nvSpPr>
        <p:spPr>
          <a:xfrm>
            <a:off x="6610350" y="4562475"/>
            <a:ext cx="619125" cy="276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F5574B44-202C-4F83-A371-96A310B65A79}"/>
              </a:ext>
            </a:extLst>
          </p:cNvPr>
          <p:cNvCxnSpPr>
            <a:cxnSpLocks/>
          </p:cNvCxnSpPr>
          <p:nvPr/>
        </p:nvCxnSpPr>
        <p:spPr>
          <a:xfrm flipV="1">
            <a:off x="2834640" y="4183380"/>
            <a:ext cx="922020" cy="9870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1F7A4C-4F75-4444-81A5-E396EDFECA9B}"/>
              </a:ext>
            </a:extLst>
          </p:cNvPr>
          <p:cNvCxnSpPr>
            <a:cxnSpLocks/>
          </p:cNvCxnSpPr>
          <p:nvPr/>
        </p:nvCxnSpPr>
        <p:spPr>
          <a:xfrm>
            <a:off x="5523518" y="4693920"/>
            <a:ext cx="102968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524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3979"/>
            <a:ext cx="8443140" cy="4252352"/>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39</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10" name="Oval 9">
            <a:extLst>
              <a:ext uri="{FF2B5EF4-FFF2-40B4-BE49-F238E27FC236}">
                <a16:creationId xmlns:a16="http://schemas.microsoft.com/office/drawing/2014/main" id="{DDDFEBF3-D49B-4C92-BF03-0CA1EFC1D2A6}"/>
              </a:ext>
            </a:extLst>
          </p:cNvPr>
          <p:cNvSpPr/>
          <p:nvPr/>
        </p:nvSpPr>
        <p:spPr>
          <a:xfrm>
            <a:off x="390525" y="4314825"/>
            <a:ext cx="1943100" cy="16858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C5346F-A062-48C5-935D-C6E781E133B2}"/>
              </a:ext>
            </a:extLst>
          </p:cNvPr>
          <p:cNvSpPr txBox="1"/>
          <p:nvPr/>
        </p:nvSpPr>
        <p:spPr>
          <a:xfrm>
            <a:off x="5534025" y="3844773"/>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To set custom titles and axis labels, use the box in the bottom left. Click “Auto” and change the selection to “Custom” to type in your own.</a:t>
            </a:r>
          </a:p>
        </p:txBody>
      </p:sp>
    </p:spTree>
    <p:extLst>
      <p:ext uri="{BB962C8B-B14F-4D97-AF65-F5344CB8AC3E}">
        <p14:creationId xmlns:p14="http://schemas.microsoft.com/office/powerpoint/2010/main" val="3699559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15E37-3C95-4E35-8624-CC190CC12235}"/>
              </a:ext>
            </a:extLst>
          </p:cNvPr>
          <p:cNvSpPr>
            <a:spLocks noGrp="1"/>
          </p:cNvSpPr>
          <p:nvPr>
            <p:ph type="title"/>
          </p:nvPr>
        </p:nvSpPr>
        <p:spPr>
          <a:xfrm>
            <a:off x="1143000" y="533399"/>
            <a:ext cx="5965466" cy="2762251"/>
          </a:xfrm>
        </p:spPr>
        <p:txBody>
          <a:bodyPr vert="horz" lIns="91440" tIns="45720" rIns="91440" bIns="45720" rtlCol="0" anchor="ctr">
            <a:normAutofit/>
          </a:bodyPr>
          <a:lstStyle/>
          <a:p>
            <a:r>
              <a:rPr lang="en-US" dirty="0"/>
              <a:t>Why Add data to your alma homepage?</a:t>
            </a:r>
          </a:p>
        </p:txBody>
      </p:sp>
      <p:pic>
        <p:nvPicPr>
          <p:cNvPr id="9" name="Picture Placeholder 8">
            <a:extLst>
              <a:ext uri="{FF2B5EF4-FFF2-40B4-BE49-F238E27FC236}">
                <a16:creationId xmlns:a16="http://schemas.microsoft.com/office/drawing/2014/main" id="{51C83C9C-B18C-4D14-8539-EBB0422AB0F9}"/>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p:blipFill>
        <p:spPr>
          <a:xfrm>
            <a:off x="7792278" y="-27468"/>
            <a:ext cx="4399722" cy="3467100"/>
          </a:xfrm>
          <a:prstGeom prst="rect">
            <a:avLst/>
          </a:prstGeom>
        </p:spPr>
      </p:pic>
      <p:pic>
        <p:nvPicPr>
          <p:cNvPr id="7" name="Picture Placeholder 6" descr="Aerial view of a large building&#10;&#10;Description automatically generated with low confidence">
            <a:extLst>
              <a:ext uri="{FF2B5EF4-FFF2-40B4-BE49-F238E27FC236}">
                <a16:creationId xmlns:a16="http://schemas.microsoft.com/office/drawing/2014/main" id="{4C61771D-5836-4E5C-A19A-3F15641B8794}"/>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p:blipFill>
        <p:spPr>
          <a:xfrm>
            <a:off x="7792279" y="3418921"/>
            <a:ext cx="4399722" cy="3467100"/>
          </a:xfrm>
          <a:prstGeom prst="rect">
            <a:avLst/>
          </a:prstGeom>
        </p:spPr>
      </p:pic>
      <p:sp>
        <p:nvSpPr>
          <p:cNvPr id="37" name="Slide Number Placeholder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smtClean="0">
                <a:solidFill>
                  <a:srgbClr val="FFFFFF"/>
                </a:solidFill>
              </a:rPr>
              <a:pPr>
                <a:spcAft>
                  <a:spcPts val="600"/>
                </a:spcAft>
              </a:pPr>
              <a:t>4</a:t>
            </a:fld>
            <a:endParaRPr lang="en-US">
              <a:solidFill>
                <a:srgbClr val="FFFFFF"/>
              </a:solidFill>
            </a:endParaRPr>
          </a:p>
        </p:txBody>
      </p:sp>
      <p:sp>
        <p:nvSpPr>
          <p:cNvPr id="21" name="Footer Placeholder 7">
            <a:extLst>
              <a:ext uri="{FF2B5EF4-FFF2-40B4-BE49-F238E27FC236}">
                <a16:creationId xmlns:a16="http://schemas.microsoft.com/office/drawing/2014/main" id="{51847A43-B0D3-482D-A95B-58C843671650}"/>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Tree>
    <p:extLst>
      <p:ext uri="{BB962C8B-B14F-4D97-AF65-F5344CB8AC3E}">
        <p14:creationId xmlns:p14="http://schemas.microsoft.com/office/powerpoint/2010/main" val="3698269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2780" y="1586178"/>
            <a:ext cx="8443140" cy="4247954"/>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40</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5070775"/>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You can also set custom colors for each measure represented. Right-click the graph and select “Manage Assignments…” under “Color”.</a:t>
            </a:r>
          </a:p>
        </p:txBody>
      </p:sp>
      <p:sp>
        <p:nvSpPr>
          <p:cNvPr id="12" name="Oval 11">
            <a:extLst>
              <a:ext uri="{FF2B5EF4-FFF2-40B4-BE49-F238E27FC236}">
                <a16:creationId xmlns:a16="http://schemas.microsoft.com/office/drawing/2014/main" id="{3B279473-5DD9-4873-9295-7007A6C673B5}"/>
              </a:ext>
            </a:extLst>
          </p:cNvPr>
          <p:cNvSpPr/>
          <p:nvPr/>
        </p:nvSpPr>
        <p:spPr>
          <a:xfrm>
            <a:off x="5038725" y="4765974"/>
            <a:ext cx="1133476" cy="2762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7178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87147" y="1586178"/>
            <a:ext cx="8434406" cy="4247954"/>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41</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12" name="Oval 11">
            <a:extLst>
              <a:ext uri="{FF2B5EF4-FFF2-40B4-BE49-F238E27FC236}">
                <a16:creationId xmlns:a16="http://schemas.microsoft.com/office/drawing/2014/main" id="{3B279473-5DD9-4873-9295-7007A6C673B5}"/>
              </a:ext>
            </a:extLst>
          </p:cNvPr>
          <p:cNvSpPr/>
          <p:nvPr/>
        </p:nvSpPr>
        <p:spPr>
          <a:xfrm>
            <a:off x="831851" y="1761536"/>
            <a:ext cx="311149" cy="314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2DCC6C-E1E1-4343-95FB-21BDA21767C8}"/>
              </a:ext>
            </a:extLst>
          </p:cNvPr>
          <p:cNvSpPr txBox="1"/>
          <p:nvPr/>
        </p:nvSpPr>
        <p:spPr>
          <a:xfrm>
            <a:off x="5534025" y="3844773"/>
            <a:ext cx="6068452" cy="156966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You can add multiple visualizations to the same canvas in a workbook by clicking the “Visualizations” icon in the top left and dragging in another visualization type.</a:t>
            </a:r>
          </a:p>
        </p:txBody>
      </p:sp>
    </p:spTree>
    <p:extLst>
      <p:ext uri="{BB962C8B-B14F-4D97-AF65-F5344CB8AC3E}">
        <p14:creationId xmlns:p14="http://schemas.microsoft.com/office/powerpoint/2010/main" val="2845285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98043" y="1586178"/>
            <a:ext cx="8412614" cy="4247954"/>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42</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12" name="Oval 11">
            <a:extLst>
              <a:ext uri="{FF2B5EF4-FFF2-40B4-BE49-F238E27FC236}">
                <a16:creationId xmlns:a16="http://schemas.microsoft.com/office/drawing/2014/main" id="{3B279473-5DD9-4873-9295-7007A6C673B5}"/>
              </a:ext>
            </a:extLst>
          </p:cNvPr>
          <p:cNvSpPr/>
          <p:nvPr/>
        </p:nvSpPr>
        <p:spPr>
          <a:xfrm>
            <a:off x="4321545" y="1815604"/>
            <a:ext cx="311149" cy="314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2DCC6C-E1E1-4343-95FB-21BDA21767C8}"/>
              </a:ext>
            </a:extLst>
          </p:cNvPr>
          <p:cNvSpPr txBox="1"/>
          <p:nvPr/>
        </p:nvSpPr>
        <p:spPr>
          <a:xfrm>
            <a:off x="5534025" y="3844773"/>
            <a:ext cx="6068452" cy="2308324"/>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You can add filters that apply to all of the visualizations on this canvas. Click the little plus (hover over the bar for it to appear), and create your filter using a column from the dropdown or create an expression filter (SQL). These filters are usable on your Alma homepage.</a:t>
            </a:r>
          </a:p>
        </p:txBody>
      </p:sp>
    </p:spTree>
    <p:extLst>
      <p:ext uri="{BB962C8B-B14F-4D97-AF65-F5344CB8AC3E}">
        <p14:creationId xmlns:p14="http://schemas.microsoft.com/office/powerpoint/2010/main" val="638813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98043" y="1593857"/>
            <a:ext cx="8412614" cy="4232596"/>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43</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12" name="Oval 11">
            <a:extLst>
              <a:ext uri="{FF2B5EF4-FFF2-40B4-BE49-F238E27FC236}">
                <a16:creationId xmlns:a16="http://schemas.microsoft.com/office/drawing/2014/main" id="{3B279473-5DD9-4873-9295-7007A6C673B5}"/>
              </a:ext>
            </a:extLst>
          </p:cNvPr>
          <p:cNvSpPr/>
          <p:nvPr/>
        </p:nvSpPr>
        <p:spPr>
          <a:xfrm>
            <a:off x="8488876" y="1533231"/>
            <a:ext cx="311149" cy="314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82DCC6C-E1E1-4343-95FB-21BDA21767C8}"/>
              </a:ext>
            </a:extLst>
          </p:cNvPr>
          <p:cNvSpPr txBox="1"/>
          <p:nvPr/>
        </p:nvSpPr>
        <p:spPr>
          <a:xfrm>
            <a:off x="5534025" y="3844773"/>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r>
              <a:rPr lang="en-US" sz="2400" dirty="0"/>
              <a:t>Don’t forget to save!</a:t>
            </a:r>
          </a:p>
          <a:p>
            <a:endParaRPr lang="en-US" sz="2400" dirty="0"/>
          </a:p>
          <a:p>
            <a:r>
              <a:rPr lang="en-US" sz="2400" dirty="0"/>
              <a:t>You </a:t>
            </a:r>
            <a:r>
              <a:rPr lang="en-US" sz="2400" i="1" u="sng" dirty="0"/>
              <a:t>can</a:t>
            </a:r>
            <a:r>
              <a:rPr lang="en-US" sz="2400" dirty="0"/>
              <a:t> have multiple canvases in your workbook, but only the canvas that’s selected when you save the workbook will appear as your Alma homepage.</a:t>
            </a:r>
          </a:p>
        </p:txBody>
      </p:sp>
      <p:sp>
        <p:nvSpPr>
          <p:cNvPr id="13" name="Oval 12">
            <a:extLst>
              <a:ext uri="{FF2B5EF4-FFF2-40B4-BE49-F238E27FC236}">
                <a16:creationId xmlns:a16="http://schemas.microsoft.com/office/drawing/2014/main" id="{F9CEBD63-05C2-4BB3-AC2E-C05AB40F06D5}"/>
              </a:ext>
            </a:extLst>
          </p:cNvPr>
          <p:cNvSpPr/>
          <p:nvPr/>
        </p:nvSpPr>
        <p:spPr>
          <a:xfrm>
            <a:off x="1849951" y="5591215"/>
            <a:ext cx="2379149" cy="314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5583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3"/>
          <a:srcRect/>
          <a:stretch/>
        </p:blipFill>
        <p:spPr>
          <a:xfrm>
            <a:off x="562108" y="1522064"/>
            <a:ext cx="8684486" cy="437618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In Alma, open the “Analytics Object List” (under the Analytics menu on the left).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000000"/>
              </a:solidFill>
              <a:latin typeface="Univers Condensed Light"/>
            </a:endParaRPr>
          </a:p>
          <a:p>
            <a:r>
              <a:rPr lang="en-US" sz="2400" dirty="0"/>
              <a:t>To create widgets, you’ll need the Analytics Administrator or General System Administrator role.</a:t>
            </a:r>
          </a:p>
        </p:txBody>
      </p:sp>
      <p:sp>
        <p:nvSpPr>
          <p:cNvPr id="12" name="Oval 11">
            <a:extLst>
              <a:ext uri="{FF2B5EF4-FFF2-40B4-BE49-F238E27FC236}">
                <a16:creationId xmlns:a16="http://schemas.microsoft.com/office/drawing/2014/main" id="{963B9CBA-3388-473D-A2A7-C160A1D89241}"/>
              </a:ext>
            </a:extLst>
          </p:cNvPr>
          <p:cNvSpPr/>
          <p:nvPr/>
        </p:nvSpPr>
        <p:spPr>
          <a:xfrm>
            <a:off x="976826" y="1999224"/>
            <a:ext cx="766249" cy="23019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0" name="Oval 9">
            <a:extLst>
              <a:ext uri="{FF2B5EF4-FFF2-40B4-BE49-F238E27FC236}">
                <a16:creationId xmlns:a16="http://schemas.microsoft.com/office/drawing/2014/main" id="{422B4CE6-ECF7-4CD1-B9F4-6D5D104A352C}"/>
              </a:ext>
            </a:extLst>
          </p:cNvPr>
          <p:cNvSpPr/>
          <p:nvPr/>
        </p:nvSpPr>
        <p:spPr>
          <a:xfrm>
            <a:off x="533533" y="3386356"/>
            <a:ext cx="414718" cy="3651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cxnSp>
        <p:nvCxnSpPr>
          <p:cNvPr id="13" name="Straight Arrow Connector 12">
            <a:extLst>
              <a:ext uri="{FF2B5EF4-FFF2-40B4-BE49-F238E27FC236}">
                <a16:creationId xmlns:a16="http://schemas.microsoft.com/office/drawing/2014/main" id="{69D78C7E-6CA6-4A6E-9F73-EE71523AD446}"/>
              </a:ext>
            </a:extLst>
          </p:cNvPr>
          <p:cNvCxnSpPr>
            <a:cxnSpLocks/>
          </p:cNvCxnSpPr>
          <p:nvPr/>
        </p:nvCxnSpPr>
        <p:spPr>
          <a:xfrm flipV="1">
            <a:off x="879671" y="2286000"/>
            <a:ext cx="469069" cy="10622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9254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3"/>
          <a:srcRect/>
          <a:stretch/>
        </p:blipFill>
        <p:spPr>
          <a:xfrm>
            <a:off x="412892" y="1572959"/>
            <a:ext cx="8693786" cy="4421441"/>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61440" y="4092730"/>
            <a:ext cx="6068452" cy="2677656"/>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Click “Add New Alma Analytics Object” on the top right (you may have to click “Actions” to see it). If you made a different Analytics report instead, click to add that type of Object.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Set the file path to your report, select the report, and set a name for your widget/object, then click “Save”.</a:t>
            </a:r>
          </a:p>
        </p:txBody>
      </p:sp>
      <p:sp>
        <p:nvSpPr>
          <p:cNvPr id="12" name="Oval 11">
            <a:extLst>
              <a:ext uri="{FF2B5EF4-FFF2-40B4-BE49-F238E27FC236}">
                <a16:creationId xmlns:a16="http://schemas.microsoft.com/office/drawing/2014/main" id="{963B9CBA-3388-473D-A2A7-C160A1D89241}"/>
              </a:ext>
            </a:extLst>
          </p:cNvPr>
          <p:cNvSpPr/>
          <p:nvPr/>
        </p:nvSpPr>
        <p:spPr>
          <a:xfrm>
            <a:off x="7634801" y="2071320"/>
            <a:ext cx="1280599" cy="4953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0" name="Oval 9">
            <a:extLst>
              <a:ext uri="{FF2B5EF4-FFF2-40B4-BE49-F238E27FC236}">
                <a16:creationId xmlns:a16="http://schemas.microsoft.com/office/drawing/2014/main" id="{33096D8F-D448-4C2B-BB0F-91E822657ABE}"/>
              </a:ext>
            </a:extLst>
          </p:cNvPr>
          <p:cNvSpPr/>
          <p:nvPr/>
        </p:nvSpPr>
        <p:spPr>
          <a:xfrm>
            <a:off x="7385808" y="3781308"/>
            <a:ext cx="466725" cy="30360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cxnSp>
        <p:nvCxnSpPr>
          <p:cNvPr id="13" name="Straight Arrow Connector 12">
            <a:extLst>
              <a:ext uri="{FF2B5EF4-FFF2-40B4-BE49-F238E27FC236}">
                <a16:creationId xmlns:a16="http://schemas.microsoft.com/office/drawing/2014/main" id="{F83CC19F-283B-4700-A2DA-08C236320799}"/>
              </a:ext>
            </a:extLst>
          </p:cNvPr>
          <p:cNvCxnSpPr>
            <a:cxnSpLocks/>
            <a:stCxn id="12" idx="2"/>
          </p:cNvCxnSpPr>
          <p:nvPr/>
        </p:nvCxnSpPr>
        <p:spPr>
          <a:xfrm flipH="1">
            <a:off x="7208521" y="2318970"/>
            <a:ext cx="426280" cy="2476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1EED6F0-3DAC-4181-B826-03C6572F182C}"/>
              </a:ext>
            </a:extLst>
          </p:cNvPr>
          <p:cNvCxnSpPr>
            <a:cxnSpLocks/>
          </p:cNvCxnSpPr>
          <p:nvPr/>
        </p:nvCxnSpPr>
        <p:spPr>
          <a:xfrm>
            <a:off x="6904282" y="3708854"/>
            <a:ext cx="419100" cy="19812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333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456661" y="1554200"/>
            <a:ext cx="7488402" cy="4471461"/>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938992"/>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Set who you’d like to share the widget with – either with individual users or with anyone with a certain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Univers Condensed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Check the “Add as a Homepage Dashboard” option.</a:t>
            </a:r>
          </a:p>
        </p:txBody>
      </p:sp>
      <p:sp>
        <p:nvSpPr>
          <p:cNvPr id="12" name="Oval 11">
            <a:extLst>
              <a:ext uri="{FF2B5EF4-FFF2-40B4-BE49-F238E27FC236}">
                <a16:creationId xmlns:a16="http://schemas.microsoft.com/office/drawing/2014/main" id="{963B9CBA-3388-473D-A2A7-C160A1D89241}"/>
              </a:ext>
            </a:extLst>
          </p:cNvPr>
          <p:cNvSpPr/>
          <p:nvPr/>
        </p:nvSpPr>
        <p:spPr>
          <a:xfrm>
            <a:off x="4274198" y="3377414"/>
            <a:ext cx="1098525" cy="13255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0" name="Oval 9">
            <a:extLst>
              <a:ext uri="{FF2B5EF4-FFF2-40B4-BE49-F238E27FC236}">
                <a16:creationId xmlns:a16="http://schemas.microsoft.com/office/drawing/2014/main" id="{D00D02E0-E55E-4545-BB01-1DFEBE6BC7B8}"/>
              </a:ext>
            </a:extLst>
          </p:cNvPr>
          <p:cNvSpPr/>
          <p:nvPr/>
        </p:nvSpPr>
        <p:spPr>
          <a:xfrm flipV="1">
            <a:off x="4362450" y="5783765"/>
            <a:ext cx="1171575" cy="26670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cxnSp>
        <p:nvCxnSpPr>
          <p:cNvPr id="13" name="Straight Arrow Connector 12">
            <a:extLst>
              <a:ext uri="{FF2B5EF4-FFF2-40B4-BE49-F238E27FC236}">
                <a16:creationId xmlns:a16="http://schemas.microsoft.com/office/drawing/2014/main" id="{82F6ABBE-9CE5-41DA-A095-1BC0D5F75BC1}"/>
              </a:ext>
            </a:extLst>
          </p:cNvPr>
          <p:cNvCxnSpPr>
            <a:cxnSpLocks/>
          </p:cNvCxnSpPr>
          <p:nvPr/>
        </p:nvCxnSpPr>
        <p:spPr>
          <a:xfrm>
            <a:off x="4823460" y="4814269"/>
            <a:ext cx="68581" cy="9104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2076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719015" y="1527991"/>
            <a:ext cx="8374568" cy="4519123"/>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569660"/>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Open the “Alma Production” menu, the click “Alma Homepage” under “My Homepage”, and change the selection to the DV Workbook Object you just created.</a:t>
            </a:r>
          </a:p>
        </p:txBody>
      </p:sp>
      <p:sp>
        <p:nvSpPr>
          <p:cNvPr id="12" name="Oval 11">
            <a:extLst>
              <a:ext uri="{FF2B5EF4-FFF2-40B4-BE49-F238E27FC236}">
                <a16:creationId xmlns:a16="http://schemas.microsoft.com/office/drawing/2014/main" id="{963B9CBA-3388-473D-A2A7-C160A1D89241}"/>
              </a:ext>
            </a:extLst>
          </p:cNvPr>
          <p:cNvSpPr/>
          <p:nvPr/>
        </p:nvSpPr>
        <p:spPr>
          <a:xfrm>
            <a:off x="594026" y="1690688"/>
            <a:ext cx="506927" cy="468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0" name="Oval 9">
            <a:extLst>
              <a:ext uri="{FF2B5EF4-FFF2-40B4-BE49-F238E27FC236}">
                <a16:creationId xmlns:a16="http://schemas.microsoft.com/office/drawing/2014/main" id="{D00D02E0-E55E-4545-BB01-1DFEBE6BC7B8}"/>
              </a:ext>
            </a:extLst>
          </p:cNvPr>
          <p:cNvSpPr/>
          <p:nvPr/>
        </p:nvSpPr>
        <p:spPr>
          <a:xfrm flipV="1">
            <a:off x="1092908" y="2001048"/>
            <a:ext cx="923926" cy="2368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
        <p:nvSpPr>
          <p:cNvPr id="13" name="Oval 12">
            <a:extLst>
              <a:ext uri="{FF2B5EF4-FFF2-40B4-BE49-F238E27FC236}">
                <a16:creationId xmlns:a16="http://schemas.microsoft.com/office/drawing/2014/main" id="{138020E6-D5F0-430A-A2BB-75771399E099}"/>
              </a:ext>
            </a:extLst>
          </p:cNvPr>
          <p:cNvSpPr/>
          <p:nvPr/>
        </p:nvSpPr>
        <p:spPr>
          <a:xfrm flipV="1">
            <a:off x="1100953" y="2548256"/>
            <a:ext cx="923926" cy="2368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cxnSp>
        <p:nvCxnSpPr>
          <p:cNvPr id="14" name="Straight Arrow Connector 13">
            <a:extLst>
              <a:ext uri="{FF2B5EF4-FFF2-40B4-BE49-F238E27FC236}">
                <a16:creationId xmlns:a16="http://schemas.microsoft.com/office/drawing/2014/main" id="{3F8E077C-56A1-4B78-BED0-06CD4013D3EF}"/>
              </a:ext>
            </a:extLst>
          </p:cNvPr>
          <p:cNvCxnSpPr>
            <a:cxnSpLocks/>
            <a:stCxn id="12" idx="6"/>
          </p:cNvCxnSpPr>
          <p:nvPr/>
        </p:nvCxnSpPr>
        <p:spPr>
          <a:xfrm>
            <a:off x="1100953" y="1924764"/>
            <a:ext cx="243293" cy="7628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AEE3FB5-7967-4F3F-A5A7-B3B5A2B751AF}"/>
              </a:ext>
            </a:extLst>
          </p:cNvPr>
          <p:cNvCxnSpPr>
            <a:cxnSpLocks/>
            <a:stCxn id="10" idx="0"/>
            <a:endCxn id="13" idx="4"/>
          </p:cNvCxnSpPr>
          <p:nvPr/>
        </p:nvCxnSpPr>
        <p:spPr>
          <a:xfrm>
            <a:off x="1554871" y="2237896"/>
            <a:ext cx="8045" cy="31036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1455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2"/>
          <a:srcRect/>
          <a:stretch/>
        </p:blipFill>
        <p:spPr>
          <a:xfrm>
            <a:off x="678397" y="1583973"/>
            <a:ext cx="8451907" cy="4252365"/>
          </a:xfrm>
          <a:effectLst>
            <a:outerShdw blurRad="88900" sx="101000" sy="101000" algn="ctr" rotWithShape="0">
              <a:prstClr val="black">
                <a:alpha val="40000"/>
              </a:prstClr>
            </a:outerShdw>
          </a:effectLst>
        </p:spPr>
      </p:pic>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6" name="Title 1">
            <a:extLst>
              <a:ext uri="{FF2B5EF4-FFF2-40B4-BE49-F238E27FC236}">
                <a16:creationId xmlns:a16="http://schemas.microsoft.com/office/drawing/2014/main" id="{EAA3A602-F891-48CD-B872-20204D1B492C}"/>
              </a:ext>
            </a:extLst>
          </p:cNvPr>
          <p:cNvSpPr>
            <a:spLocks noGrp="1"/>
          </p:cNvSpPr>
          <p:nvPr>
            <p:ph type="title"/>
          </p:nvPr>
        </p:nvSpPr>
        <p:spPr>
          <a:xfrm>
            <a:off x="839788" y="365125"/>
            <a:ext cx="10515600" cy="1325563"/>
          </a:xfrm>
        </p:spPr>
        <p:txBody>
          <a:bodyPr/>
          <a:lstStyle/>
          <a:p>
            <a:r>
              <a:rPr lang="en-US" dirty="0"/>
              <a:t>Creating a DV Workbook</a:t>
            </a:r>
          </a:p>
        </p:txBody>
      </p:sp>
      <p:sp>
        <p:nvSpPr>
          <p:cNvPr id="2" name="TextBox 1">
            <a:extLst>
              <a:ext uri="{FF2B5EF4-FFF2-40B4-BE49-F238E27FC236}">
                <a16:creationId xmlns:a16="http://schemas.microsoft.com/office/drawing/2014/main" id="{E5EE98B5-57B0-4C0F-A543-DA744F59428F}"/>
              </a:ext>
            </a:extLst>
          </p:cNvPr>
          <p:cNvSpPr txBox="1"/>
          <p:nvPr/>
        </p:nvSpPr>
        <p:spPr>
          <a:xfrm>
            <a:off x="5534025" y="3844773"/>
            <a:ext cx="6068452" cy="1200329"/>
          </a:xfrm>
          <a:prstGeom prst="rect">
            <a:avLst/>
          </a:prstGeom>
          <a:solidFill>
            <a:schemeClr val="bg1"/>
          </a:solidFill>
          <a:ln>
            <a:solidFill>
              <a:schemeClr val="accent1"/>
            </a:solidFill>
          </a:ln>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Univers Condensed Light"/>
                <a:ea typeface="+mn-ea"/>
                <a:cs typeface="+mn-cs"/>
              </a:rPr>
              <a:t>Your DV workbook is now set as your Alma Homepage. If you added canvas filters, you can use them directly on your homepage.</a:t>
            </a:r>
          </a:p>
        </p:txBody>
      </p:sp>
      <p:sp>
        <p:nvSpPr>
          <p:cNvPr id="13" name="Oval 12">
            <a:extLst>
              <a:ext uri="{FF2B5EF4-FFF2-40B4-BE49-F238E27FC236}">
                <a16:creationId xmlns:a16="http://schemas.microsoft.com/office/drawing/2014/main" id="{138020E6-D5F0-430A-A2BB-75771399E099}"/>
              </a:ext>
            </a:extLst>
          </p:cNvPr>
          <p:cNvSpPr/>
          <p:nvPr/>
        </p:nvSpPr>
        <p:spPr>
          <a:xfrm flipV="1">
            <a:off x="839788" y="1807047"/>
            <a:ext cx="2484438" cy="364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Univers Condensed Light"/>
              <a:ea typeface="+mn-ea"/>
              <a:cs typeface="+mn-cs"/>
            </a:endParaRPr>
          </a:p>
        </p:txBody>
      </p:sp>
    </p:spTree>
    <p:extLst>
      <p:ext uri="{BB962C8B-B14F-4D97-AF65-F5344CB8AC3E}">
        <p14:creationId xmlns:p14="http://schemas.microsoft.com/office/powerpoint/2010/main" val="12856573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2718-615D-445E-861C-ADF040C4B2A4}"/>
              </a:ext>
            </a:extLst>
          </p:cNvPr>
          <p:cNvSpPr>
            <a:spLocks noGrp="1"/>
          </p:cNvSpPr>
          <p:nvPr>
            <p:ph type="title"/>
          </p:nvPr>
        </p:nvSpPr>
        <p:spPr>
          <a:xfrm>
            <a:off x="5091454" y="1558834"/>
            <a:ext cx="6238688" cy="1567543"/>
          </a:xfrm>
        </p:spPr>
        <p:txBody>
          <a:bodyPr/>
          <a:lstStyle/>
          <a:p>
            <a:r>
              <a:rPr lang="en-US" dirty="0"/>
              <a:t>Thank you</a:t>
            </a:r>
          </a:p>
        </p:txBody>
      </p:sp>
      <p:pic>
        <p:nvPicPr>
          <p:cNvPr id="6" name="Picture Placeholder 5">
            <a:extLst>
              <a:ext uri="{FF2B5EF4-FFF2-40B4-BE49-F238E27FC236}">
                <a16:creationId xmlns:a16="http://schemas.microsoft.com/office/drawing/2014/main" id="{610B39E1-AAA7-4199-8B7C-D12DD364E6D7}"/>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0" y="-7444"/>
            <a:ext cx="4966447" cy="6846394"/>
          </a:xfrm>
        </p:spPr>
      </p:pic>
      <p:sp>
        <p:nvSpPr>
          <p:cNvPr id="3" name="Content Placeholder 2">
            <a:extLst>
              <a:ext uri="{FF2B5EF4-FFF2-40B4-BE49-F238E27FC236}">
                <a16:creationId xmlns:a16="http://schemas.microsoft.com/office/drawing/2014/main" id="{7137E6E0-B242-46D9-ABE6-B318CABC4509}"/>
              </a:ext>
            </a:extLst>
          </p:cNvPr>
          <p:cNvSpPr>
            <a:spLocks noGrp="1"/>
          </p:cNvSpPr>
          <p:nvPr>
            <p:ph idx="1"/>
          </p:nvPr>
        </p:nvSpPr>
        <p:spPr>
          <a:xfrm>
            <a:off x="5146158" y="5299165"/>
            <a:ext cx="6787934" cy="1025433"/>
          </a:xfrm>
        </p:spPr>
        <p:txBody>
          <a:bodyPr>
            <a:normAutofit lnSpcReduction="10000"/>
          </a:bodyPr>
          <a:lstStyle/>
          <a:p>
            <a:r>
              <a:rPr lang="en-US" sz="1600" b="1" u="sng" dirty="0"/>
              <a:t>Reports and Workbooks:</a:t>
            </a:r>
          </a:p>
          <a:p>
            <a:r>
              <a:rPr lang="en-US" sz="1600" dirty="0"/>
              <a:t>Alma: /Shared Folders/Community/Reports/Institutions/Binghamton University/Widgets</a:t>
            </a:r>
          </a:p>
          <a:p>
            <a:r>
              <a:rPr lang="en-US" sz="1600" dirty="0"/>
              <a:t>Primo: /Shared Folders/Primo Community/Reports/Binghamton University/Widgets</a:t>
            </a:r>
          </a:p>
        </p:txBody>
      </p:sp>
      <p:sp>
        <p:nvSpPr>
          <p:cNvPr id="9" name="Slide Number Placeholder 8">
            <a:extLst>
              <a:ext uri="{FF2B5EF4-FFF2-40B4-BE49-F238E27FC236}">
                <a16:creationId xmlns:a16="http://schemas.microsoft.com/office/drawing/2014/main" id="{219C547C-C2F1-493E-9B64-E089F9DBC6A3}"/>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49</a:t>
            </a:fld>
            <a:endParaRPr lang="en-US" dirty="0"/>
          </a:p>
        </p:txBody>
      </p:sp>
      <p:sp>
        <p:nvSpPr>
          <p:cNvPr id="11" name="Footer Placeholder 7">
            <a:extLst>
              <a:ext uri="{FF2B5EF4-FFF2-40B4-BE49-F238E27FC236}">
                <a16:creationId xmlns:a16="http://schemas.microsoft.com/office/drawing/2014/main" id="{72ED3758-1F3B-47D4-84E3-88424833C56F}"/>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8" name="Content Placeholder 2">
            <a:extLst>
              <a:ext uri="{FF2B5EF4-FFF2-40B4-BE49-F238E27FC236}">
                <a16:creationId xmlns:a16="http://schemas.microsoft.com/office/drawing/2014/main" id="{1B64FEE7-DF90-457C-B194-5B1718978BEC}"/>
              </a:ext>
            </a:extLst>
          </p:cNvPr>
          <p:cNvSpPr txBox="1">
            <a:spLocks/>
          </p:cNvSpPr>
          <p:nvPr/>
        </p:nvSpPr>
        <p:spPr>
          <a:xfrm>
            <a:off x="4911742" y="2712593"/>
            <a:ext cx="6238687" cy="20469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SzPct val="80000"/>
              <a:buFont typeface="Arial" panose="020B0604020202020204" pitchFamily="34" charset="0"/>
              <a:buNone/>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1588"/>
            <a:r>
              <a:rPr lang="en-US" dirty="0"/>
              <a:t>Feel free to contact me with questions or to let me</a:t>
            </a:r>
          </a:p>
          <a:p>
            <a:pPr indent="1588">
              <a:spcBef>
                <a:spcPts val="600"/>
              </a:spcBef>
            </a:pPr>
            <a:r>
              <a:rPr lang="en-US" dirty="0"/>
              <a:t>know how you customized your Alma homepage!</a:t>
            </a:r>
          </a:p>
          <a:p>
            <a:pPr indent="1588">
              <a:spcBef>
                <a:spcPts val="600"/>
              </a:spcBef>
            </a:pPr>
            <a:endParaRPr lang="en-US" dirty="0"/>
          </a:p>
          <a:p>
            <a:pPr indent="1588">
              <a:spcBef>
                <a:spcPts val="600"/>
              </a:spcBef>
            </a:pPr>
            <a:r>
              <a:rPr lang="en-US" dirty="0"/>
              <a:t>Mary Tuttle</a:t>
            </a:r>
          </a:p>
          <a:p>
            <a:pPr indent="1588">
              <a:spcBef>
                <a:spcPts val="600"/>
              </a:spcBef>
            </a:pPr>
            <a:r>
              <a:rPr lang="en-US" dirty="0"/>
              <a:t>mtuttle@binghamton.edu</a:t>
            </a:r>
          </a:p>
        </p:txBody>
      </p:sp>
    </p:spTree>
    <p:extLst>
      <p:ext uri="{BB962C8B-B14F-4D97-AF65-F5344CB8AC3E}">
        <p14:creationId xmlns:p14="http://schemas.microsoft.com/office/powerpoint/2010/main" val="3043070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Value of adding this data</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1997973"/>
            <a:ext cx="5157787" cy="4244852"/>
          </a:xfrm>
        </p:spPr>
        <p:txBody>
          <a:bodyPr/>
          <a:lstStyle/>
          <a:p>
            <a:r>
              <a:rPr lang="en-US" dirty="0"/>
              <a:t>See visualizations and item-level detail in an environment you’re already opening frequently</a:t>
            </a:r>
          </a:p>
          <a:p>
            <a:r>
              <a:rPr lang="en-US" dirty="0"/>
              <a:t>View this data quickly and easily, rather than waiting for a scheduled report</a:t>
            </a:r>
          </a:p>
          <a:p>
            <a:r>
              <a:rPr lang="en-US" dirty="0"/>
              <a:t>Make Analytics data more accessible to users who rarely or don’t use Analytics</a:t>
            </a:r>
          </a:p>
          <a:p>
            <a:r>
              <a:rPr lang="en-US" dirty="0"/>
              <a:t>Creates a shortcut to that report on your homepage (“Open in a new window”)</a:t>
            </a:r>
          </a:p>
          <a:p>
            <a:endParaRPr lang="en-US" dirty="0"/>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5</a:t>
            </a:fld>
            <a:endParaRPr lang="en-US" dirty="0"/>
          </a:p>
        </p:txBody>
      </p:sp>
      <p:pic>
        <p:nvPicPr>
          <p:cNvPr id="10" name="Content Placeholder 10">
            <a:extLst>
              <a:ext uri="{FF2B5EF4-FFF2-40B4-BE49-F238E27FC236}">
                <a16:creationId xmlns:a16="http://schemas.microsoft.com/office/drawing/2014/main" id="{3DD938DE-B34D-4EAB-837A-2BA74DFA9B71}"/>
              </a:ext>
            </a:extLst>
          </p:cNvPr>
          <p:cNvPicPr>
            <a:picLocks noChangeAspect="1"/>
          </p:cNvPicPr>
          <p:nvPr/>
        </p:nvPicPr>
        <p:blipFill rotWithShape="1">
          <a:blip r:embed="rId2"/>
          <a:srcRect l="331" r="-13"/>
          <a:stretch/>
        </p:blipFill>
        <p:spPr>
          <a:xfrm>
            <a:off x="6194427" y="1997973"/>
            <a:ext cx="5481758" cy="3871603"/>
          </a:xfrm>
          <a:prstGeom prst="rect">
            <a:avLst/>
          </a:prstGeom>
          <a:effectLst>
            <a:outerShdw blurRad="88900" sx="101000" sy="101000" algn="ctr" rotWithShape="0">
              <a:prstClr val="black">
                <a:alpha val="40000"/>
              </a:prstClr>
            </a:outerShdw>
          </a:effectLst>
        </p:spPr>
      </p:pic>
    </p:spTree>
    <p:extLst>
      <p:ext uri="{BB962C8B-B14F-4D97-AF65-F5344CB8AC3E}">
        <p14:creationId xmlns:p14="http://schemas.microsoft.com/office/powerpoint/2010/main" val="11236723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SQL Resources for Analytics</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081498"/>
            <a:ext cx="10414366" cy="4139548"/>
          </a:xfrm>
        </p:spPr>
        <p:txBody>
          <a:bodyPr>
            <a:normAutofit/>
          </a:bodyPr>
          <a:lstStyle/>
          <a:p>
            <a:r>
              <a:rPr lang="en-US" dirty="0"/>
              <a:t>Date and Bibliographic Fields:</a:t>
            </a:r>
            <a:br>
              <a:rPr lang="en-US" dirty="0"/>
            </a:br>
            <a:r>
              <a:rPr lang="en-US" dirty="0">
                <a:hlinkClick r:id="rId2"/>
              </a:rPr>
              <a:t>https://developers.exlibrisgroup.com/blog/alma-analytics-sql-filter-examples/</a:t>
            </a:r>
            <a:endParaRPr lang="en-US" dirty="0"/>
          </a:p>
          <a:p>
            <a:r>
              <a:rPr lang="en-US" dirty="0"/>
              <a:t>Regular Expressions in Analytics:</a:t>
            </a:r>
            <a:br>
              <a:rPr lang="en-US" dirty="0"/>
            </a:br>
            <a:r>
              <a:rPr lang="en-US" dirty="0">
                <a:hlinkClick r:id="rId3"/>
              </a:rPr>
              <a:t>https://developers.exlibrisgroup.com/blog/alma-analytics-regular-expression-examples/</a:t>
            </a:r>
            <a:endParaRPr lang="en-US" dirty="0"/>
          </a:p>
          <a:p>
            <a:r>
              <a:rPr lang="en-US" dirty="0"/>
              <a:t>REPLACE() vs. Regular Expressions:</a:t>
            </a:r>
            <a:br>
              <a:rPr lang="en-US" dirty="0"/>
            </a:br>
            <a:r>
              <a:rPr lang="en-US" dirty="0">
                <a:hlinkClick r:id="rId4"/>
              </a:rPr>
              <a:t>https://developers.exlibrisgroup.com/forums/topic/sql-regular-expressions-in-alma-analytics/</a:t>
            </a:r>
            <a:endParaRPr lang="en-US" dirty="0"/>
          </a:p>
          <a:p>
            <a:r>
              <a:rPr lang="en-US" dirty="0"/>
              <a:t>Harvard’s Advanced Formulas Wiki:</a:t>
            </a:r>
            <a:br>
              <a:rPr lang="en-US" dirty="0"/>
            </a:br>
            <a:r>
              <a:rPr lang="en-US" dirty="0">
                <a:hlinkClick r:id="rId5"/>
              </a:rPr>
              <a:t>https://wiki.harvard.edu/confluence/display/LibraryStaffDoc/Advanced+Formulas</a:t>
            </a:r>
            <a:endParaRPr lang="en-US" dirty="0"/>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30" normalizeH="0" baseline="0" noProof="0" dirty="0">
                <a:ln>
                  <a:noFill/>
                </a:ln>
                <a:solidFill>
                  <a:srgbClr val="001E2E"/>
                </a:solidFill>
                <a:effectLst/>
                <a:uLnTx/>
                <a:uFillTx/>
                <a:latin typeface="Walbaum Display Light"/>
                <a:ea typeface="+mn-ea"/>
                <a:cs typeface="+mn-cs"/>
              </a:rPr>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2CC964-A50B-4C29-B4E4-2C30BB34CCF3}" type="slidenum">
              <a:rPr kumimoji="0" lang="en-US" sz="1100" b="0" i="0" u="none" strike="noStrike" kern="1200" cap="none" spc="0" normalizeH="0" baseline="0" noProof="0" smtClean="0">
                <a:ln>
                  <a:noFill/>
                </a:ln>
                <a:solidFill>
                  <a:srgbClr val="001E2E"/>
                </a:solidFill>
                <a:effectLst/>
                <a:uLnTx/>
                <a:uFillTx/>
                <a:latin typeface="Univers Condensed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srgbClr val="001E2E"/>
              </a:solidFill>
              <a:effectLst/>
              <a:uLnTx/>
              <a:uFillTx/>
              <a:latin typeface="Univers Condensed Light"/>
              <a:ea typeface="+mn-ea"/>
              <a:cs typeface="+mn-cs"/>
            </a:endParaRPr>
          </a:p>
        </p:txBody>
      </p:sp>
    </p:spTree>
    <p:extLst>
      <p:ext uri="{BB962C8B-B14F-4D97-AF65-F5344CB8AC3E}">
        <p14:creationId xmlns:p14="http://schemas.microsoft.com/office/powerpoint/2010/main" val="2575740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Value of adding this data</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558237"/>
            <a:ext cx="5157787" cy="3684588"/>
          </a:xfrm>
        </p:spPr>
        <p:txBody>
          <a:bodyPr/>
          <a:lstStyle/>
          <a:p>
            <a:r>
              <a:rPr lang="en-US" dirty="0"/>
              <a:t>Check fund expenditures and balances</a:t>
            </a:r>
          </a:p>
          <a:p>
            <a:r>
              <a:rPr lang="en-US" dirty="0"/>
              <a:t>View order history with action links to view resources in Primo</a:t>
            </a:r>
          </a:p>
          <a:p>
            <a:r>
              <a:rPr lang="en-US" dirty="0"/>
              <a:t>See as much detail about funds/orders as you want</a:t>
            </a:r>
          </a:p>
          <a:p>
            <a:endParaRPr lang="en-US" dirty="0"/>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6</a:t>
            </a:fld>
            <a:endParaRPr lang="en-US" dirty="0"/>
          </a:p>
        </p:txBody>
      </p:sp>
      <p:pic>
        <p:nvPicPr>
          <p:cNvPr id="10" name="Content Placeholder 10">
            <a:extLst>
              <a:ext uri="{FF2B5EF4-FFF2-40B4-BE49-F238E27FC236}">
                <a16:creationId xmlns:a16="http://schemas.microsoft.com/office/drawing/2014/main" id="{3DD938DE-B34D-4EAB-837A-2BA74DFA9B71}"/>
              </a:ext>
            </a:extLst>
          </p:cNvPr>
          <p:cNvPicPr>
            <a:picLocks noChangeAspect="1"/>
          </p:cNvPicPr>
          <p:nvPr/>
        </p:nvPicPr>
        <p:blipFill rotWithShape="1">
          <a:blip r:embed="rId2"/>
          <a:srcRect l="309" r="128"/>
          <a:stretch/>
        </p:blipFill>
        <p:spPr>
          <a:xfrm>
            <a:off x="6193146" y="1997973"/>
            <a:ext cx="5475223" cy="3871603"/>
          </a:xfrm>
          <a:prstGeom prst="rect">
            <a:avLst/>
          </a:prstGeom>
          <a:effectLst>
            <a:outerShdw blurRad="88900" sx="101000" sy="101000" algn="ctr" rotWithShape="0">
              <a:prstClr val="black">
                <a:alpha val="40000"/>
              </a:prstClr>
            </a:outerShdw>
          </a:effectLst>
        </p:spPr>
      </p:pic>
      <p:sp>
        <p:nvSpPr>
          <p:cNvPr id="16" name="Text Placeholder 15">
            <a:extLst>
              <a:ext uri="{FF2B5EF4-FFF2-40B4-BE49-F238E27FC236}">
                <a16:creationId xmlns:a16="http://schemas.microsoft.com/office/drawing/2014/main" id="{D57C42C2-62EF-43CB-A5E1-7222CE17660C}"/>
              </a:ext>
            </a:extLst>
          </p:cNvPr>
          <p:cNvSpPr>
            <a:spLocks noGrp="1"/>
          </p:cNvSpPr>
          <p:nvPr>
            <p:ph type="body" idx="1"/>
          </p:nvPr>
        </p:nvSpPr>
        <p:spPr>
          <a:xfrm>
            <a:off x="839788" y="1734325"/>
            <a:ext cx="5353358" cy="823912"/>
          </a:xfrm>
        </p:spPr>
        <p:txBody>
          <a:bodyPr>
            <a:normAutofit/>
          </a:bodyPr>
          <a:lstStyle/>
          <a:p>
            <a:r>
              <a:rPr lang="en-US" dirty="0"/>
              <a:t>Subject Librarians/Acquisitions:</a:t>
            </a:r>
          </a:p>
        </p:txBody>
      </p:sp>
    </p:spTree>
    <p:extLst>
      <p:ext uri="{BB962C8B-B14F-4D97-AF65-F5344CB8AC3E}">
        <p14:creationId xmlns:p14="http://schemas.microsoft.com/office/powerpoint/2010/main" val="2036513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Value of adding this data</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558237"/>
            <a:ext cx="5157787" cy="3684588"/>
          </a:xfrm>
        </p:spPr>
        <p:txBody>
          <a:bodyPr/>
          <a:lstStyle/>
          <a:p>
            <a:r>
              <a:rPr lang="en-US" dirty="0"/>
              <a:t>See fulfillment activity over the past week</a:t>
            </a:r>
          </a:p>
          <a:p>
            <a:r>
              <a:rPr lang="en-US" dirty="0"/>
              <a:t>Compare circulation across library locations</a:t>
            </a:r>
          </a:p>
          <a:p>
            <a:endParaRPr lang="en-US" dirty="0"/>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7</a:t>
            </a:fld>
            <a:endParaRPr lang="en-US" dirty="0"/>
          </a:p>
        </p:txBody>
      </p:sp>
      <p:pic>
        <p:nvPicPr>
          <p:cNvPr id="10" name="Content Placeholder 10">
            <a:extLst>
              <a:ext uri="{FF2B5EF4-FFF2-40B4-BE49-F238E27FC236}">
                <a16:creationId xmlns:a16="http://schemas.microsoft.com/office/drawing/2014/main" id="{3DD938DE-B34D-4EAB-837A-2BA74DFA9B71}"/>
              </a:ext>
            </a:extLst>
          </p:cNvPr>
          <p:cNvPicPr>
            <a:picLocks noChangeAspect="1"/>
          </p:cNvPicPr>
          <p:nvPr/>
        </p:nvPicPr>
        <p:blipFill>
          <a:blip r:embed="rId2"/>
          <a:srcRect t="10" b="10"/>
          <a:stretch/>
        </p:blipFill>
        <p:spPr>
          <a:xfrm>
            <a:off x="7705721" y="1514033"/>
            <a:ext cx="3456669" cy="4884845"/>
          </a:xfrm>
          <a:prstGeom prst="rect">
            <a:avLst/>
          </a:prstGeom>
          <a:effectLst>
            <a:outerShdw blurRad="88900" sx="101000" sy="101000" algn="ctr" rotWithShape="0">
              <a:prstClr val="black">
                <a:alpha val="40000"/>
              </a:prstClr>
            </a:outerShdw>
          </a:effectLst>
        </p:spPr>
      </p:pic>
      <p:sp>
        <p:nvSpPr>
          <p:cNvPr id="16" name="Text Placeholder 15">
            <a:extLst>
              <a:ext uri="{FF2B5EF4-FFF2-40B4-BE49-F238E27FC236}">
                <a16:creationId xmlns:a16="http://schemas.microsoft.com/office/drawing/2014/main" id="{D57C42C2-62EF-43CB-A5E1-7222CE17660C}"/>
              </a:ext>
            </a:extLst>
          </p:cNvPr>
          <p:cNvSpPr>
            <a:spLocks noGrp="1"/>
          </p:cNvSpPr>
          <p:nvPr>
            <p:ph type="body" idx="1"/>
          </p:nvPr>
        </p:nvSpPr>
        <p:spPr>
          <a:xfrm>
            <a:off x="839788" y="1734325"/>
            <a:ext cx="5353358" cy="823912"/>
          </a:xfrm>
        </p:spPr>
        <p:txBody>
          <a:bodyPr>
            <a:normAutofit/>
          </a:bodyPr>
          <a:lstStyle/>
          <a:p>
            <a:r>
              <a:rPr lang="en-US" dirty="0"/>
              <a:t>Reader Services:</a:t>
            </a:r>
          </a:p>
        </p:txBody>
      </p:sp>
    </p:spTree>
    <p:extLst>
      <p:ext uri="{BB962C8B-B14F-4D97-AF65-F5344CB8AC3E}">
        <p14:creationId xmlns:p14="http://schemas.microsoft.com/office/powerpoint/2010/main" val="1483844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8CD2A-2EC1-4055-AE20-4A35A1794F1C}"/>
              </a:ext>
            </a:extLst>
          </p:cNvPr>
          <p:cNvSpPr>
            <a:spLocks noGrp="1"/>
          </p:cNvSpPr>
          <p:nvPr>
            <p:ph type="title"/>
          </p:nvPr>
        </p:nvSpPr>
        <p:spPr>
          <a:xfrm>
            <a:off x="839788" y="365125"/>
            <a:ext cx="10515600" cy="1325563"/>
          </a:xfrm>
        </p:spPr>
        <p:txBody>
          <a:bodyPr/>
          <a:lstStyle/>
          <a:p>
            <a:r>
              <a:rPr lang="en-US" dirty="0"/>
              <a:t>Value of adding this data</a:t>
            </a:r>
          </a:p>
        </p:txBody>
      </p:sp>
      <p:sp>
        <p:nvSpPr>
          <p:cNvPr id="4" name="Content Placeholder 3">
            <a:extLst>
              <a:ext uri="{FF2B5EF4-FFF2-40B4-BE49-F238E27FC236}">
                <a16:creationId xmlns:a16="http://schemas.microsoft.com/office/drawing/2014/main" id="{CDE237F4-D8FA-4EB0-8875-57E81F3EA824}"/>
              </a:ext>
            </a:extLst>
          </p:cNvPr>
          <p:cNvSpPr>
            <a:spLocks noGrp="1"/>
          </p:cNvSpPr>
          <p:nvPr>
            <p:ph sz="half" idx="2"/>
          </p:nvPr>
        </p:nvSpPr>
        <p:spPr>
          <a:xfrm>
            <a:off x="839788" y="2558237"/>
            <a:ext cx="5157787" cy="3684588"/>
          </a:xfrm>
        </p:spPr>
        <p:txBody>
          <a:bodyPr/>
          <a:lstStyle/>
          <a:p>
            <a:r>
              <a:rPr lang="en-US" dirty="0"/>
              <a:t>View current trends in Primo searches to see what the campus is searching lately</a:t>
            </a:r>
          </a:p>
          <a:p>
            <a:endParaRPr lang="en-US" dirty="0"/>
          </a:p>
        </p:txBody>
      </p:sp>
      <p:sp>
        <p:nvSpPr>
          <p:cNvPr id="8" name="Footer Placeholder 7">
            <a:extLst>
              <a:ext uri="{FF2B5EF4-FFF2-40B4-BE49-F238E27FC236}">
                <a16:creationId xmlns:a16="http://schemas.microsoft.com/office/drawing/2014/main" id="{1CB6C385-03DD-40B8-8F1B-4E62C60C85AA}"/>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sp>
        <p:nvSpPr>
          <p:cNvPr id="9" name="Slide Number Placeholder 8">
            <a:extLst>
              <a:ext uri="{FF2B5EF4-FFF2-40B4-BE49-F238E27FC236}">
                <a16:creationId xmlns:a16="http://schemas.microsoft.com/office/drawing/2014/main" id="{203229A0-1321-49E2-9958-3B1F86E2CC8F}"/>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8</a:t>
            </a:fld>
            <a:endParaRPr lang="en-US" dirty="0"/>
          </a:p>
        </p:txBody>
      </p:sp>
      <p:pic>
        <p:nvPicPr>
          <p:cNvPr id="10" name="Content Placeholder 10">
            <a:extLst>
              <a:ext uri="{FF2B5EF4-FFF2-40B4-BE49-F238E27FC236}">
                <a16:creationId xmlns:a16="http://schemas.microsoft.com/office/drawing/2014/main" id="{3DD938DE-B34D-4EAB-837A-2BA74DFA9B71}"/>
              </a:ext>
            </a:extLst>
          </p:cNvPr>
          <p:cNvPicPr>
            <a:picLocks noChangeAspect="1"/>
          </p:cNvPicPr>
          <p:nvPr/>
        </p:nvPicPr>
        <p:blipFill rotWithShape="1">
          <a:blip r:embed="rId2"/>
          <a:srcRect l="199" r="159"/>
          <a:stretch/>
        </p:blipFill>
        <p:spPr>
          <a:xfrm>
            <a:off x="6193146" y="1997973"/>
            <a:ext cx="5467408" cy="3871603"/>
          </a:xfrm>
          <a:prstGeom prst="rect">
            <a:avLst/>
          </a:prstGeom>
          <a:effectLst>
            <a:outerShdw blurRad="88900" sx="101000" sy="101000" algn="ctr" rotWithShape="0">
              <a:prstClr val="black">
                <a:alpha val="40000"/>
              </a:prstClr>
            </a:outerShdw>
          </a:effectLst>
        </p:spPr>
      </p:pic>
      <p:sp>
        <p:nvSpPr>
          <p:cNvPr id="16" name="Text Placeholder 15">
            <a:extLst>
              <a:ext uri="{FF2B5EF4-FFF2-40B4-BE49-F238E27FC236}">
                <a16:creationId xmlns:a16="http://schemas.microsoft.com/office/drawing/2014/main" id="{D57C42C2-62EF-43CB-A5E1-7222CE17660C}"/>
              </a:ext>
            </a:extLst>
          </p:cNvPr>
          <p:cNvSpPr>
            <a:spLocks noGrp="1"/>
          </p:cNvSpPr>
          <p:nvPr>
            <p:ph type="body" idx="1"/>
          </p:nvPr>
        </p:nvSpPr>
        <p:spPr>
          <a:xfrm>
            <a:off x="839788" y="1734325"/>
            <a:ext cx="5353358" cy="823912"/>
          </a:xfrm>
        </p:spPr>
        <p:txBody>
          <a:bodyPr>
            <a:normAutofit/>
          </a:bodyPr>
          <a:lstStyle/>
          <a:p>
            <a:r>
              <a:rPr lang="en-US" dirty="0"/>
              <a:t>Research help/communications:</a:t>
            </a:r>
          </a:p>
        </p:txBody>
      </p:sp>
    </p:spTree>
    <p:extLst>
      <p:ext uri="{BB962C8B-B14F-4D97-AF65-F5344CB8AC3E}">
        <p14:creationId xmlns:p14="http://schemas.microsoft.com/office/powerpoint/2010/main" val="19332996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2A40B6AB-E9B1-4B7E-BD4C-74C93ABF5CBC}"/>
              </a:ext>
            </a:extLst>
          </p:cNvPr>
          <p:cNvSpPr>
            <a:spLocks noGrp="1"/>
          </p:cNvSpPr>
          <p:nvPr>
            <p:ph type="sldNum" sz="quarter" idx="12"/>
          </p:nvPr>
        </p:nvSpPr>
        <p:spPr>
          <a:xfrm>
            <a:off x="11602477" y="6398878"/>
            <a:ext cx="470887" cy="365125"/>
          </a:xfrm>
        </p:spPr>
        <p:txBody>
          <a:bodyPr/>
          <a:lstStyle/>
          <a:p>
            <a:fld id="{312CC964-A50B-4C29-B4E4-2C30BB34CCF3}" type="slidenum">
              <a:rPr lang="en-US" smtClean="0"/>
              <a:pPr/>
              <a:t>9</a:t>
            </a:fld>
            <a:endParaRPr lang="en-US" dirty="0"/>
          </a:p>
        </p:txBody>
      </p:sp>
      <p:sp>
        <p:nvSpPr>
          <p:cNvPr id="8" name="Footer Placeholder 7">
            <a:extLst>
              <a:ext uri="{FF2B5EF4-FFF2-40B4-BE49-F238E27FC236}">
                <a16:creationId xmlns:a16="http://schemas.microsoft.com/office/drawing/2014/main" id="{ADE20E64-9B46-46EE-A1E3-27F3698815FD}"/>
              </a:ext>
            </a:extLst>
          </p:cNvPr>
          <p:cNvSpPr>
            <a:spLocks noGrp="1"/>
          </p:cNvSpPr>
          <p:nvPr>
            <p:ph type="ftr" sz="quarter" idx="11"/>
          </p:nvPr>
        </p:nvSpPr>
        <p:spPr>
          <a:xfrm>
            <a:off x="154429" y="6398878"/>
            <a:ext cx="4497315" cy="365125"/>
          </a:xfrm>
        </p:spPr>
        <p:txBody>
          <a:bodyPr/>
          <a:lstStyle/>
          <a:p>
            <a:r>
              <a:rPr lang="en-US" dirty="0"/>
              <a:t>Streamlining Workflows with Widgets in Alma</a:t>
            </a:r>
          </a:p>
        </p:txBody>
      </p:sp>
      <p:pic>
        <p:nvPicPr>
          <p:cNvPr id="6" name="Content Placeholder 10">
            <a:extLst>
              <a:ext uri="{FF2B5EF4-FFF2-40B4-BE49-F238E27FC236}">
                <a16:creationId xmlns:a16="http://schemas.microsoft.com/office/drawing/2014/main" id="{24E9C6DC-28B8-4931-A809-CE04FE335DBC}"/>
              </a:ext>
            </a:extLst>
          </p:cNvPr>
          <p:cNvPicPr>
            <a:picLocks noChangeAspect="1"/>
          </p:cNvPicPr>
          <p:nvPr/>
        </p:nvPicPr>
        <p:blipFill>
          <a:blip r:embed="rId2"/>
          <a:srcRect/>
          <a:stretch/>
        </p:blipFill>
        <p:spPr>
          <a:xfrm>
            <a:off x="298110" y="340845"/>
            <a:ext cx="7905363" cy="3989738"/>
          </a:xfrm>
          <a:prstGeom prst="rect">
            <a:avLst/>
          </a:prstGeom>
          <a:effectLst>
            <a:outerShdw blurRad="88900" sx="101000" sy="101000" algn="ctr" rotWithShape="0">
              <a:prstClr val="black">
                <a:alpha val="40000"/>
              </a:prstClr>
            </a:outerShdw>
          </a:effectLst>
        </p:spPr>
      </p:pic>
      <p:pic>
        <p:nvPicPr>
          <p:cNvPr id="11" name="Content Placeholder 10">
            <a:extLst>
              <a:ext uri="{FF2B5EF4-FFF2-40B4-BE49-F238E27FC236}">
                <a16:creationId xmlns:a16="http://schemas.microsoft.com/office/drawing/2014/main" id="{BB95AF6C-1441-4097-8616-E39BC3ADB6EB}"/>
              </a:ext>
            </a:extLst>
          </p:cNvPr>
          <p:cNvPicPr>
            <a:picLocks noGrp="1" noChangeAspect="1"/>
          </p:cNvPicPr>
          <p:nvPr>
            <p:ph idx="1"/>
          </p:nvPr>
        </p:nvPicPr>
        <p:blipFill>
          <a:blip r:embed="rId3"/>
          <a:srcRect/>
          <a:stretch/>
        </p:blipFill>
        <p:spPr>
          <a:xfrm>
            <a:off x="4370842" y="2309338"/>
            <a:ext cx="7390825" cy="3989738"/>
          </a:xfrm>
          <a:effectLst>
            <a:outerShdw blurRad="88900" sx="101000" sy="101000" algn="ctr" rotWithShape="0">
              <a:prstClr val="black">
                <a:alpha val="40000"/>
              </a:prstClr>
            </a:outerShdw>
          </a:effectLst>
        </p:spPr>
      </p:pic>
      <p:sp>
        <p:nvSpPr>
          <p:cNvPr id="13" name="Content Placeholder 3">
            <a:extLst>
              <a:ext uri="{FF2B5EF4-FFF2-40B4-BE49-F238E27FC236}">
                <a16:creationId xmlns:a16="http://schemas.microsoft.com/office/drawing/2014/main" id="{F37745C2-5A85-4B6B-B91A-32D0FE6251DE}"/>
              </a:ext>
            </a:extLst>
          </p:cNvPr>
          <p:cNvSpPr txBox="1">
            <a:spLocks/>
          </p:cNvSpPr>
          <p:nvPr/>
        </p:nvSpPr>
        <p:spPr>
          <a:xfrm>
            <a:off x="8448481" y="868228"/>
            <a:ext cx="3200400" cy="860588"/>
          </a:xfrm>
          <a:prstGeom prst="rect">
            <a:avLst/>
          </a:prstGeom>
        </p:spPr>
        <p:txBody>
          <a:bodyP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Data Visualization Workbook as Homepage</a:t>
            </a:r>
          </a:p>
        </p:txBody>
      </p:sp>
      <p:sp>
        <p:nvSpPr>
          <p:cNvPr id="14" name="Content Placeholder 3">
            <a:extLst>
              <a:ext uri="{FF2B5EF4-FFF2-40B4-BE49-F238E27FC236}">
                <a16:creationId xmlns:a16="http://schemas.microsoft.com/office/drawing/2014/main" id="{CCE1A207-2358-4826-83AC-B4984B008B5D}"/>
              </a:ext>
            </a:extLst>
          </p:cNvPr>
          <p:cNvSpPr txBox="1">
            <a:spLocks/>
          </p:cNvSpPr>
          <p:nvPr/>
        </p:nvSpPr>
        <p:spPr>
          <a:xfrm>
            <a:off x="788126" y="4957768"/>
            <a:ext cx="2913017" cy="860588"/>
          </a:xfrm>
          <a:prstGeom prst="rect">
            <a:avLst/>
          </a:prstGeom>
        </p:spPr>
        <p:txBody>
          <a:bodyPr>
            <a:normAutofit/>
          </a:bodyPr>
          <a:lst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dirty="0"/>
              <a:t>Adding Widgets to Homepage</a:t>
            </a:r>
          </a:p>
        </p:txBody>
      </p:sp>
    </p:spTree>
    <p:extLst>
      <p:ext uri="{BB962C8B-B14F-4D97-AF65-F5344CB8AC3E}">
        <p14:creationId xmlns:p14="http://schemas.microsoft.com/office/powerpoint/2010/main" val="4154889692"/>
      </p:ext>
    </p:extLst>
  </p:cSld>
  <p:clrMapOvr>
    <a:masterClrMapping/>
  </p:clrMapOvr>
</p:sld>
</file>

<file path=ppt/theme/theme1.xml><?xml version="1.0" encoding="utf-8"?>
<a:theme xmlns:a="http://schemas.openxmlformats.org/drawingml/2006/main" name="AngleLinesVTI">
  <a:themeElements>
    <a:clrScheme name="Custom 26">
      <a:dk1>
        <a:srgbClr val="000000"/>
      </a:dk1>
      <a:lt1>
        <a:srgbClr val="FFFFFF"/>
      </a:lt1>
      <a:dk2>
        <a:srgbClr val="001E2E"/>
      </a:dk2>
      <a:lt2>
        <a:srgbClr val="F0ECEC"/>
      </a:lt2>
      <a:accent1>
        <a:srgbClr val="005943"/>
      </a:accent1>
      <a:accent2>
        <a:srgbClr val="4F7CCA"/>
      </a:accent2>
      <a:accent3>
        <a:srgbClr val="CB7B27"/>
      </a:accent3>
      <a:accent4>
        <a:srgbClr val="0E577C"/>
      </a:accent4>
      <a:accent5>
        <a:srgbClr val="CC846E"/>
      </a:accent5>
      <a:accent6>
        <a:srgbClr val="6CC249"/>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1" id="{41108F0A-DE1C-1B43-A9CB-9493EC4B4B02}" vid="{F232747B-D7A2-BE4E-ABFD-B8FBC8DE59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07C1F5B-A1D0-429A-8E7C-3E271353D1E0}">
  <ds:schemaRefs>
    <ds:schemaRef ds:uri="http://schemas.microsoft.com/sharepoint/v3/contenttype/forms"/>
  </ds:schemaRefs>
</ds:datastoreItem>
</file>

<file path=customXml/itemProps2.xml><?xml version="1.0" encoding="utf-8"?>
<ds:datastoreItem xmlns:ds="http://schemas.openxmlformats.org/officeDocument/2006/customXml" ds:itemID="{AA1E8BDE-7A03-4563-82F6-53B214F89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5CABE4-909F-4611-A0E1-6E45080B3C9E}">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16c05727-aa75-4e4a-9b5f-8a80a1165891"/>
    <ds:schemaRef ds:uri="71af3243-3dd4-4a8d-8c0d-dd76da1f02a5"/>
    <ds:schemaRef ds:uri="http://schemas.openxmlformats.org/package/2006/metadata/core-properties"/>
    <ds:schemaRef ds:uri="230e9df3-be65-4c73-a93b-d1236ebd677e"/>
    <ds:schemaRef ds:uri="http://purl.org/dc/dcmitype/"/>
    <ds:schemaRef ds:uri="http://schemas.microsoft.com/sharepoint/v3"/>
    <ds:schemaRef ds:uri="http://www.w3.org/XML/1998/namespace"/>
    <ds:schemaRef ds:uri="http://purl.org/dc/terms/"/>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binghamton-ppt-i</Template>
  <TotalTime>11594</TotalTime>
  <Words>2419</Words>
  <Application>Microsoft Office PowerPoint</Application>
  <PresentationFormat>Widescreen</PresentationFormat>
  <Paragraphs>263</Paragraphs>
  <Slides>50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Univers Condensed Light</vt:lpstr>
      <vt:lpstr>Walbaum Display Light</vt:lpstr>
      <vt:lpstr>AngleLinesVTI</vt:lpstr>
      <vt:lpstr>Streamlining workflows with widgets in Alma:  Adding Analytics data to your alma homepage</vt:lpstr>
      <vt:lpstr>PowerPoint Presentation</vt:lpstr>
      <vt:lpstr>PowerPoint Presentation</vt:lpstr>
      <vt:lpstr>Why Add data to your alma homepage?</vt:lpstr>
      <vt:lpstr>Value of adding this data</vt:lpstr>
      <vt:lpstr>Value of adding this data</vt:lpstr>
      <vt:lpstr>Value of adding this data</vt:lpstr>
      <vt:lpstr>Value of adding this data</vt:lpstr>
      <vt:lpstr>PowerPoint Presentation</vt:lpstr>
      <vt:lpstr>Advantages of each</vt:lpstr>
      <vt:lpstr>Creating an Analytics Widget for your homepage</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an analytics widget</vt:lpstr>
      <vt:lpstr>Creating a Data Visualization workbook for your homepage</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Creating a DV Workbook</vt:lpstr>
      <vt:lpstr>Thank you</vt:lpstr>
      <vt:lpstr>SQL Resources for Analytics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Mary Tuttle</dc:creator>
  <cp:lastModifiedBy>Mary Tuttle</cp:lastModifiedBy>
  <cp:revision>48</cp:revision>
  <dcterms:created xsi:type="dcterms:W3CDTF">2023-10-11T21:56:13Z</dcterms:created>
  <dcterms:modified xsi:type="dcterms:W3CDTF">2024-03-06T18:08:05Z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