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_rels/notesSlide14.xml.rels" ContentType="application/vnd.openxmlformats-package.relationships+xml"/>
  <Override PartName="/ppt/notesSlides/_rels/notesSlide15.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8.jpeg" ContentType="image/jpeg"/>
  <Override PartName="/ppt/media/image7.png" ContentType="image/png"/>
  <Override PartName="/ppt/media/image9.png" ContentType="image/png"/>
  <Override PartName="/ppt/media/image10.png" ContentType="image/png"/>
  <Override PartName="/ppt/media/image11.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9144000" cy="6858000"/>
  <p:notesSz cx="7099300" cy="102346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it-IT" sz="4400" spc="-1" strike="noStrike">
                <a:solidFill>
                  <a:srgbClr val="000000"/>
                </a:solidFill>
                <a:latin typeface="Arial"/>
              </a:rPr>
              <a:t>Fai clic per spostare la diapositiva</a:t>
            </a:r>
            <a:endParaRPr b="0" lang="it-IT" sz="4400" spc="-1" strike="noStrike">
              <a:solidFill>
                <a:srgbClr val="000000"/>
              </a:solidFill>
              <a:latin typeface="Arial"/>
            </a:endParaRPr>
          </a:p>
        </p:txBody>
      </p:sp>
      <p:sp>
        <p:nvSpPr>
          <p:cNvPr id="8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it-IT" sz="2000" spc="-1" strike="noStrike">
                <a:solidFill>
                  <a:srgbClr val="000000"/>
                </a:solidFill>
                <a:latin typeface="Arial"/>
              </a:rPr>
              <a:t>Fai clic per modificare il formato delle note</a:t>
            </a:r>
            <a:endParaRPr b="0" lang="it-IT" sz="2000" spc="-1" strike="noStrike">
              <a:solidFill>
                <a:srgbClr val="000000"/>
              </a:solidFill>
              <a:latin typeface="Arial"/>
            </a:endParaRPr>
          </a:p>
        </p:txBody>
      </p:sp>
      <p:sp>
        <p:nvSpPr>
          <p:cNvPr id="86"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it-IT" sz="1400" spc="-1" strike="noStrike">
                <a:solidFill>
                  <a:srgbClr val="000000"/>
                </a:solidFill>
                <a:latin typeface="Times New Roman"/>
              </a:rPr>
              <a:t>&lt;intestazione&gt;</a:t>
            </a:r>
            <a:endParaRPr b="0" lang="it-IT" sz="1400" spc="-1" strike="noStrike">
              <a:solidFill>
                <a:srgbClr val="000000"/>
              </a:solidFill>
              <a:latin typeface="Times New Roman"/>
            </a:endParaRPr>
          </a:p>
        </p:txBody>
      </p:sp>
      <p:sp>
        <p:nvSpPr>
          <p:cNvPr id="87"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it-IT" sz="1400" spc="-1" strike="noStrike">
                <a:solidFill>
                  <a:srgbClr val="000000"/>
                </a:solidFill>
                <a:latin typeface="Times New Roman"/>
              </a:defRPr>
            </a:lvl1pPr>
          </a:lstStyle>
          <a:p>
            <a:pPr indent="0" algn="r">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
        <p:nvSpPr>
          <p:cNvPr id="88"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89"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it-IT" sz="1400" spc="-1" strike="noStrike">
                <a:solidFill>
                  <a:srgbClr val="000000"/>
                </a:solidFill>
                <a:latin typeface="Times New Roman"/>
              </a:defRPr>
            </a:lvl1pPr>
          </a:lstStyle>
          <a:p>
            <a:pPr indent="0" algn="r">
              <a:buNone/>
            </a:pPr>
            <a:fld id="{609B10CA-A5C7-4475-9F77-68765B99761A}" type="slidenum">
              <a:rPr b="0" lang="it-IT" sz="1400" spc="-1" strike="noStrike">
                <a:solidFill>
                  <a:srgbClr val="000000"/>
                </a:solidFill>
                <a:latin typeface="Times New Roman"/>
              </a:rPr>
              <a:t>&lt;numero&gt;</a:t>
            </a:fld>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4022640" y="9723600"/>
            <a:ext cx="3070440" cy="505440"/>
          </a:xfrm>
          <a:custGeom>
            <a:avLst/>
            <a:gdLst>
              <a:gd name="textAreaLeft" fmla="*/ 0 w 3070440"/>
              <a:gd name="textAreaRight" fmla="*/ 3073680 w 3070440"/>
              <a:gd name="textAreaTop" fmla="*/ 0 h 505440"/>
              <a:gd name="textAreaBottom" fmla="*/ 508680 h 5054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marL="216000" indent="-212400" algn="r">
              <a:lnSpc>
                <a:spcPct val="100000"/>
              </a:lnSpc>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4D58976-5A47-4A37-A5AD-9F88BCAB2A63}" type="slidenum">
              <a:rPr b="0" lang="it-IT" sz="1200" spc="-1" strike="noStrike">
                <a:solidFill>
                  <a:srgbClr val="000000"/>
                </a:solidFill>
                <a:latin typeface="Arial"/>
              </a:rPr>
              <a:t>&lt;numero&gt;</a:t>
            </a:fld>
            <a:endParaRPr b="0" lang="it-IT" sz="1200" spc="-1" strike="noStrike">
              <a:solidFill>
                <a:srgbClr val="000000"/>
              </a:solidFill>
              <a:latin typeface="Arial"/>
            </a:endParaRPr>
          </a:p>
        </p:txBody>
      </p:sp>
      <p:sp>
        <p:nvSpPr>
          <p:cNvPr id="159" name="PlaceHolder 1"/>
          <p:cNvSpPr>
            <a:spLocks noGrp="1"/>
          </p:cNvSpPr>
          <p:nvPr>
            <p:ph type="sldImg"/>
          </p:nvPr>
        </p:nvSpPr>
        <p:spPr>
          <a:xfrm>
            <a:off x="742680" y="767520"/>
            <a:ext cx="5608800" cy="3831840"/>
          </a:xfrm>
          <a:prstGeom prst="rect">
            <a:avLst/>
          </a:prstGeom>
          <a:ln w="0">
            <a:noFill/>
          </a:ln>
        </p:spPr>
      </p:sp>
      <p:sp>
        <p:nvSpPr>
          <p:cNvPr id="160" name="PlaceHolder 2"/>
          <p:cNvSpPr>
            <a:spLocks noGrp="1"/>
          </p:cNvSpPr>
          <p:nvPr>
            <p:ph type="body"/>
          </p:nvPr>
        </p:nvSpPr>
        <p:spPr>
          <a:xfrm>
            <a:off x="946800" y="4861440"/>
            <a:ext cx="5199480" cy="4599720"/>
          </a:xfrm>
          <a:prstGeom prst="rect">
            <a:avLst/>
          </a:prstGeom>
          <a:noFill/>
          <a:ln w="0">
            <a:noFill/>
          </a:ln>
        </p:spPr>
        <p:txBody>
          <a:bodyPr lIns="90000" rIns="90000" tIns="46800" bIns="46800" anchor="t">
            <a:noAutofit/>
          </a:bodyPr>
          <a:p>
            <a:pPr marL="216000" indent="0">
              <a:lnSpc>
                <a:spcPct val="100000"/>
              </a:lnSpc>
              <a:spcBef>
                <a:spcPts val="448"/>
              </a:spcBef>
              <a:buNone/>
              <a:tabLst>
                <a:tab algn="l" pos="0"/>
              </a:tabLst>
            </a:pPr>
            <a:r>
              <a:rPr b="0" lang="it-IT" sz="1240" spc="-1" strike="noStrike">
                <a:solidFill>
                  <a:srgbClr val="000000"/>
                </a:solidFill>
                <a:latin typeface="Times New Roman"/>
              </a:rPr>
              <a:t>Nel file ci sono due pagine mastro: quella della copertina (schema titolo) e quella di tutte le pagine successive (schema diapositiva)</a:t>
            </a:r>
            <a:endParaRPr b="0" lang="it-IT" sz="1240" spc="-1" strike="noStrike">
              <a:solidFill>
                <a:srgbClr val="000000"/>
              </a:solidFill>
              <a:latin typeface="Arial"/>
            </a:endParaRPr>
          </a:p>
          <a:p>
            <a:pPr marL="216000" indent="0">
              <a:lnSpc>
                <a:spcPct val="100000"/>
              </a:lnSpc>
              <a:spcBef>
                <a:spcPts val="448"/>
              </a:spcBef>
              <a:buNone/>
              <a:tabLst>
                <a:tab algn="l" pos="0"/>
              </a:tabLst>
            </a:pPr>
            <a:r>
              <a:rPr b="0" lang="it-IT" sz="1240" spc="-1" strike="noStrike">
                <a:solidFill>
                  <a:srgbClr val="000000"/>
                </a:solidFill>
                <a:latin typeface="Times New Roman"/>
              </a:rPr>
              <a:t>Il file modello è predisposto con la prima diapositiva pronta per essere corretta, poi facendo “nuova diapositiva” apparirà la nuova slide (schema diapositiva), anch’essa già formattata.</a:t>
            </a:r>
            <a:endParaRPr b="0" lang="it-IT" sz="1240" spc="-1" strike="noStrike">
              <a:solidFill>
                <a:srgbClr val="000000"/>
              </a:solidFill>
              <a:latin typeface="Arial"/>
            </a:endParaRPr>
          </a:p>
          <a:p>
            <a:pPr marL="216000" indent="0">
              <a:lnSpc>
                <a:spcPct val="100000"/>
              </a:lnSpc>
              <a:spcBef>
                <a:spcPts val="448"/>
              </a:spcBef>
              <a:buNone/>
              <a:tabLst>
                <a:tab algn="l" pos="0"/>
              </a:tabLst>
            </a:pPr>
            <a:r>
              <a:rPr b="0" lang="it-IT" sz="1240" spc="-1" strike="noStrike">
                <a:solidFill>
                  <a:srgbClr val="000000"/>
                </a:solidFill>
                <a:latin typeface="Times New Roman"/>
              </a:rPr>
              <a:t>Le modifiche vanno sempre fatte sulla singola slide, mai sulle pagine mastro, se non per l’inserimento del marchio del cliente.</a:t>
            </a:r>
            <a:endParaRPr b="0" lang="it-IT" sz="1240" spc="-1" strike="noStrike">
              <a:solidFill>
                <a:srgbClr val="000000"/>
              </a:solidFill>
              <a:latin typeface="Arial"/>
            </a:endParaRPr>
          </a:p>
          <a:p>
            <a:pPr marL="216000" indent="0">
              <a:lnSpc>
                <a:spcPct val="100000"/>
              </a:lnSpc>
              <a:spcBef>
                <a:spcPts val="448"/>
              </a:spcBef>
              <a:buNone/>
              <a:tabLst>
                <a:tab algn="l" pos="0"/>
              </a:tabLst>
            </a:pPr>
            <a:r>
              <a:rPr b="0" lang="it-IT" sz="1240" spc="-1" strike="noStrike">
                <a:solidFill>
                  <a:srgbClr val="000000"/>
                </a:solidFill>
                <a:latin typeface="Times New Roman"/>
              </a:rPr>
              <a:t>Se non serve una diapositiva standard, ma ad esempio una dove inserire un grafico allora prima bisogna creare una nuova diapositiva e poi da “formato”/”layout diapositiva” cambiare la struttura della diapositiva con quella che occorre: rimarranno della diapositiva standard solo gli elementi necessari.</a:t>
            </a:r>
            <a:endParaRPr b="0" lang="it-IT" sz="1240" spc="-1" strike="noStrike">
              <a:solidFill>
                <a:srgbClr val="000000"/>
              </a:solid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23"/>
          <p:cNvSpPr/>
          <p:nvPr/>
        </p:nvSpPr>
        <p:spPr>
          <a:xfrm>
            <a:off x="4022640" y="9723600"/>
            <a:ext cx="3070440" cy="505440"/>
          </a:xfrm>
          <a:custGeom>
            <a:avLst/>
            <a:gdLst>
              <a:gd name="textAreaLeft" fmla="*/ 0 w 3070440"/>
              <a:gd name="textAreaRight" fmla="*/ 3073680 w 3070440"/>
              <a:gd name="textAreaTop" fmla="*/ 0 h 505440"/>
              <a:gd name="textAreaBottom" fmla="*/ 508680 h 5054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b">
            <a:noAutofit/>
          </a:bodyPr>
          <a:p>
            <a:pPr marL="216000" indent="-212400" algn="r">
              <a:lnSpc>
                <a:spcPct val="100000"/>
              </a:lnSpc>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A526B78-9C74-4E27-BC0A-533987428348}" type="slidenum">
              <a:rPr b="0" lang="it-IT" sz="1200" spc="-1" strike="noStrike">
                <a:solidFill>
                  <a:srgbClr val="000000"/>
                </a:solidFill>
                <a:latin typeface="Arial"/>
              </a:rPr>
              <a:t>&lt;numero&gt;</a:t>
            </a:fld>
            <a:endParaRPr b="0" lang="it-IT" sz="1200" spc="-1" strike="noStrike">
              <a:solidFill>
                <a:srgbClr val="000000"/>
              </a:solidFill>
              <a:latin typeface="Arial"/>
            </a:endParaRPr>
          </a:p>
        </p:txBody>
      </p:sp>
      <p:sp>
        <p:nvSpPr>
          <p:cNvPr id="162" name="PlaceHolder 1"/>
          <p:cNvSpPr>
            <a:spLocks noGrp="1"/>
          </p:cNvSpPr>
          <p:nvPr>
            <p:ph type="sldImg"/>
          </p:nvPr>
        </p:nvSpPr>
        <p:spPr>
          <a:xfrm>
            <a:off x="742680" y="767520"/>
            <a:ext cx="5608800" cy="3831840"/>
          </a:xfrm>
          <a:prstGeom prst="rect">
            <a:avLst/>
          </a:prstGeom>
          <a:ln w="0">
            <a:noFill/>
          </a:ln>
        </p:spPr>
      </p:sp>
      <p:sp>
        <p:nvSpPr>
          <p:cNvPr id="163" name="PlaceHolder 2"/>
          <p:cNvSpPr>
            <a:spLocks noGrp="1"/>
          </p:cNvSpPr>
          <p:nvPr>
            <p:ph type="body"/>
          </p:nvPr>
        </p:nvSpPr>
        <p:spPr>
          <a:xfrm>
            <a:off x="946800" y="4861440"/>
            <a:ext cx="5199480" cy="4599720"/>
          </a:xfrm>
          <a:prstGeom prst="rect">
            <a:avLst/>
          </a:prstGeom>
          <a:noFill/>
          <a:ln w="0">
            <a:noFill/>
          </a:ln>
        </p:spPr>
        <p:txBody>
          <a:bodyPr lIns="90000" rIns="90000" tIns="46800" bIns="46800" anchor="t">
            <a:noAutofit/>
          </a:bodyPr>
          <a:p>
            <a:pPr marL="216000" indent="0">
              <a:lnSpc>
                <a:spcPct val="100000"/>
              </a:lnSpc>
              <a:spcBef>
                <a:spcPts val="448"/>
              </a:spcBef>
              <a:buNone/>
              <a:tabLst>
                <a:tab algn="l" pos="0"/>
              </a:tabLst>
            </a:pPr>
            <a:r>
              <a:rPr b="0" lang="it-IT" sz="1240" spc="-1" strike="noStrike">
                <a:solidFill>
                  <a:srgbClr val="000000"/>
                </a:solidFill>
                <a:latin typeface="Times New Roman"/>
              </a:rPr>
              <a:t>Nel file ci sono due pagine mastro: quella della copertina (schema titolo) e quella di tutte le pagine successive (schema diapositiva)</a:t>
            </a:r>
            <a:endParaRPr b="0" lang="it-IT" sz="1240" spc="-1" strike="noStrike">
              <a:solidFill>
                <a:srgbClr val="000000"/>
              </a:solidFill>
              <a:latin typeface="Arial"/>
            </a:endParaRPr>
          </a:p>
          <a:p>
            <a:pPr marL="216000" indent="0">
              <a:lnSpc>
                <a:spcPct val="100000"/>
              </a:lnSpc>
              <a:spcBef>
                <a:spcPts val="448"/>
              </a:spcBef>
              <a:buNone/>
              <a:tabLst>
                <a:tab algn="l" pos="0"/>
              </a:tabLst>
            </a:pPr>
            <a:r>
              <a:rPr b="0" lang="it-IT" sz="1240" spc="-1" strike="noStrike">
                <a:solidFill>
                  <a:srgbClr val="000000"/>
                </a:solidFill>
                <a:latin typeface="Times New Roman"/>
              </a:rPr>
              <a:t>Il file modello è predisposto con la prima diapositiva pronta per essere corretta, poi facendo “nuova diapositiva” apparirà la nuova slide (schema diapositiva), anch’essa già formattata.</a:t>
            </a:r>
            <a:endParaRPr b="0" lang="it-IT" sz="1240" spc="-1" strike="noStrike">
              <a:solidFill>
                <a:srgbClr val="000000"/>
              </a:solidFill>
              <a:latin typeface="Arial"/>
            </a:endParaRPr>
          </a:p>
          <a:p>
            <a:pPr marL="216000" indent="0">
              <a:lnSpc>
                <a:spcPct val="100000"/>
              </a:lnSpc>
              <a:spcBef>
                <a:spcPts val="448"/>
              </a:spcBef>
              <a:buNone/>
              <a:tabLst>
                <a:tab algn="l" pos="0"/>
              </a:tabLst>
            </a:pPr>
            <a:r>
              <a:rPr b="0" lang="it-IT" sz="1240" spc="-1" strike="noStrike">
                <a:solidFill>
                  <a:srgbClr val="000000"/>
                </a:solidFill>
                <a:latin typeface="Times New Roman"/>
              </a:rPr>
              <a:t>Le modifiche vanno sempre fatte sulla singola slide, mai sulle pagine mastro, se non per l’inserimento del marchio del cliente.</a:t>
            </a:r>
            <a:endParaRPr b="0" lang="it-IT" sz="1240" spc="-1" strike="noStrike">
              <a:solidFill>
                <a:srgbClr val="000000"/>
              </a:solidFill>
              <a:latin typeface="Arial"/>
            </a:endParaRPr>
          </a:p>
          <a:p>
            <a:pPr marL="216000" indent="0">
              <a:lnSpc>
                <a:spcPct val="100000"/>
              </a:lnSpc>
              <a:spcBef>
                <a:spcPts val="448"/>
              </a:spcBef>
              <a:buNone/>
              <a:tabLst>
                <a:tab algn="l" pos="0"/>
              </a:tabLst>
            </a:pPr>
            <a:r>
              <a:rPr b="0" lang="it-IT" sz="1240" spc="-1" strike="noStrike">
                <a:solidFill>
                  <a:srgbClr val="000000"/>
                </a:solidFill>
                <a:latin typeface="Times New Roman"/>
              </a:rPr>
              <a:t>Se non serve una diapositiva standard, ma ad esempio una dove inserire un grafico allora prima bisogna creare una nuova diapositiva e poi da “formato”/”layout diapositiva” cambiare la struttura della diapositiva con quella che occorre: rimarranno della diapositiva standard solo gli elementi necessari.</a:t>
            </a:r>
            <a:endParaRPr b="0" lang="it-IT" sz="124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2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2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3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36"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7"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8"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9"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40"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41"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4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it-IT"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5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5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5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it-IT"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5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6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it-IT"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6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6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64"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6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6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68"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70"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71"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7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7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7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7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78"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79"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80"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81"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82"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83"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1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1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it-IT"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1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1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1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2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22"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2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2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2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360" y="914400"/>
            <a:ext cx="7869960" cy="145440"/>
          </a:xfrm>
          <a:prstGeom prst="rect">
            <a:avLst/>
          </a:prstGeom>
          <a:solidFill>
            <a:srgbClr val="c90039"/>
          </a:solidFill>
          <a:ln w="12600">
            <a:solidFill>
              <a:srgbClr val="c90039"/>
            </a:solidFill>
            <a:miter/>
          </a:ln>
        </p:spPr>
        <p:style>
          <a:lnRef idx="0"/>
          <a:fillRef idx="0"/>
          <a:effectRef idx="0"/>
          <a:fontRef idx="minor"/>
        </p:style>
        <p:txBody>
          <a:bodyPr lIns="90000" rIns="90000" tIns="146160" bIns="146160" anchor="t">
            <a:noAutofit/>
          </a:bodyPr>
          <a:p>
            <a:pPr>
              <a:lnSpc>
                <a:spcPct val="100000"/>
              </a:lnSpc>
            </a:pPr>
            <a:endParaRPr b="0" lang="it-IT" sz="1800" spc="-1" strike="noStrike">
              <a:solidFill>
                <a:srgbClr val="000000"/>
              </a:solidFill>
              <a:latin typeface="Arial"/>
              <a:ea typeface="DejaVu Sans"/>
            </a:endParaRPr>
          </a:p>
        </p:txBody>
      </p:sp>
      <p:sp>
        <p:nvSpPr>
          <p:cNvPr id="1" name="CustomShape 2"/>
          <p:cNvSpPr/>
          <p:nvPr/>
        </p:nvSpPr>
        <p:spPr>
          <a:xfrm>
            <a:off x="360" y="6705720"/>
            <a:ext cx="9136080" cy="145440"/>
          </a:xfrm>
          <a:prstGeom prst="rect">
            <a:avLst/>
          </a:prstGeom>
          <a:solidFill>
            <a:srgbClr val="c90039"/>
          </a:solidFill>
          <a:ln w="12600">
            <a:solidFill>
              <a:srgbClr val="c90039"/>
            </a:solidFill>
            <a:miter/>
          </a:ln>
        </p:spPr>
        <p:style>
          <a:lnRef idx="0"/>
          <a:fillRef idx="0"/>
          <a:effectRef idx="0"/>
          <a:fontRef idx="minor"/>
        </p:style>
        <p:txBody>
          <a:bodyPr lIns="90000" rIns="90000" tIns="146160" bIns="146160" anchor="t">
            <a:noAutofit/>
          </a:bodyPr>
          <a:p>
            <a:pPr>
              <a:lnSpc>
                <a:spcPct val="100000"/>
              </a:lnSpc>
            </a:pPr>
            <a:endParaRPr b="0" lang="it-IT" sz="1800" spc="-1" strike="noStrike">
              <a:solidFill>
                <a:srgbClr val="000000"/>
              </a:solidFill>
              <a:latin typeface="Arial"/>
              <a:ea typeface="DejaVu Sans"/>
            </a:endParaRPr>
          </a:p>
        </p:txBody>
      </p:sp>
      <p:sp>
        <p:nvSpPr>
          <p:cNvPr id="2" name="CustomShape 3"/>
          <p:cNvSpPr/>
          <p:nvPr/>
        </p:nvSpPr>
        <p:spPr>
          <a:xfrm>
            <a:off x="8017560" y="911160"/>
            <a:ext cx="1118520" cy="145800"/>
          </a:xfrm>
          <a:prstGeom prst="rect">
            <a:avLst/>
          </a:prstGeom>
          <a:solidFill>
            <a:srgbClr val="004589"/>
          </a:solidFill>
          <a:ln w="12600">
            <a:solidFill>
              <a:srgbClr val="004589"/>
            </a:solidFill>
            <a:miter/>
          </a:ln>
        </p:spPr>
        <p:style>
          <a:lnRef idx="0"/>
          <a:fillRef idx="0"/>
          <a:effectRef idx="0"/>
          <a:fontRef idx="minor"/>
        </p:style>
        <p:txBody>
          <a:bodyPr lIns="90000" rIns="90000" tIns="146160" bIns="146160" anchor="t">
            <a:noAutofit/>
          </a:bodyPr>
          <a:p>
            <a:pPr>
              <a:lnSpc>
                <a:spcPct val="100000"/>
              </a:lnSpc>
            </a:pPr>
            <a:endParaRPr b="0" lang="it-IT" sz="1800" spc="-1" strike="noStrike">
              <a:solidFill>
                <a:srgbClr val="ffffff"/>
              </a:solidFill>
              <a:latin typeface="Arial"/>
              <a:ea typeface="DejaVu Sans"/>
            </a:endParaRPr>
          </a:p>
        </p:txBody>
      </p:sp>
      <p:pic>
        <p:nvPicPr>
          <p:cNvPr id="3" name="Picture 14" descr=""/>
          <p:cNvPicPr/>
          <p:nvPr/>
        </p:nvPicPr>
        <p:blipFill>
          <a:blip r:embed="rId2"/>
          <a:stretch/>
        </p:blipFill>
        <p:spPr>
          <a:xfrm>
            <a:off x="8227080" y="115920"/>
            <a:ext cx="656640" cy="712440"/>
          </a:xfrm>
          <a:prstGeom prst="rect">
            <a:avLst/>
          </a:prstGeom>
          <a:ln w="0">
            <a:noFill/>
          </a:ln>
        </p:spPr>
      </p:pic>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it-IT" sz="4400" spc="-1" strike="noStrike">
                <a:solidFill>
                  <a:srgbClr val="000000"/>
                </a:solidFill>
                <a:latin typeface="Arial"/>
              </a:rPr>
              <a:t>Fai clic per modificare il formato del testo del titolo</a:t>
            </a:r>
            <a:endParaRPr b="0" lang="it-IT" sz="4400" spc="-1" strike="noStrike">
              <a:solidFill>
                <a:srgbClr val="000000"/>
              </a:solidFill>
              <a:latin typeface="Arial"/>
            </a:endParaRPr>
          </a:p>
        </p:txBody>
      </p:sp>
      <p:sp>
        <p:nvSpPr>
          <p:cNvPr id="5"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pc="-1" strike="noStrike">
                <a:solidFill>
                  <a:srgbClr val="000000"/>
                </a:solidFill>
                <a:latin typeface="Arial"/>
              </a:rPr>
              <a:t>Fai clic per modificare il formato del testo della struttura</a:t>
            </a:r>
            <a:endParaRPr b="0" lang="it-IT"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2800" spc="-1" strike="noStrike">
                <a:solidFill>
                  <a:srgbClr val="000000"/>
                </a:solidFill>
                <a:latin typeface="Arial"/>
              </a:rPr>
              <a:t>Secondo livello struttura</a:t>
            </a:r>
            <a:endParaRPr b="0" lang="it-IT"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2400" spc="-1" strike="noStrike">
                <a:solidFill>
                  <a:srgbClr val="000000"/>
                </a:solidFill>
                <a:latin typeface="Arial"/>
              </a:rPr>
              <a:t>Terzo livello struttura</a:t>
            </a:r>
            <a:endParaRPr b="0" lang="it-IT"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2000" spc="-1" strike="noStrike">
                <a:solidFill>
                  <a:srgbClr val="000000"/>
                </a:solidFill>
                <a:latin typeface="Arial"/>
              </a:rPr>
              <a:t>Quarto livello struttura</a:t>
            </a:r>
            <a:endParaRPr b="0" lang="it-IT"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CustomShape 1"/>
          <p:cNvSpPr/>
          <p:nvPr/>
        </p:nvSpPr>
        <p:spPr>
          <a:xfrm>
            <a:off x="360" y="914400"/>
            <a:ext cx="7869960" cy="145440"/>
          </a:xfrm>
          <a:prstGeom prst="rect">
            <a:avLst/>
          </a:prstGeom>
          <a:solidFill>
            <a:srgbClr val="c90039"/>
          </a:solidFill>
          <a:ln w="12600">
            <a:solidFill>
              <a:srgbClr val="c90039"/>
            </a:solidFill>
            <a:miter/>
          </a:ln>
        </p:spPr>
        <p:style>
          <a:lnRef idx="0"/>
          <a:fillRef idx="0"/>
          <a:effectRef idx="0"/>
          <a:fontRef idx="minor"/>
        </p:style>
        <p:txBody>
          <a:bodyPr lIns="90000" rIns="90000" tIns="146160" bIns="146160" anchor="t">
            <a:noAutofit/>
          </a:bodyPr>
          <a:p>
            <a:pPr>
              <a:lnSpc>
                <a:spcPct val="100000"/>
              </a:lnSpc>
            </a:pPr>
            <a:endParaRPr b="0" lang="it-IT" sz="1800" spc="-1" strike="noStrike">
              <a:solidFill>
                <a:srgbClr val="000000"/>
              </a:solidFill>
              <a:latin typeface="Arial"/>
              <a:ea typeface="DejaVu Sans"/>
            </a:endParaRPr>
          </a:p>
        </p:txBody>
      </p:sp>
      <p:sp>
        <p:nvSpPr>
          <p:cNvPr id="43" name="CustomShape 2"/>
          <p:cNvSpPr/>
          <p:nvPr/>
        </p:nvSpPr>
        <p:spPr>
          <a:xfrm>
            <a:off x="360" y="6705720"/>
            <a:ext cx="9136080" cy="145440"/>
          </a:xfrm>
          <a:prstGeom prst="rect">
            <a:avLst/>
          </a:prstGeom>
          <a:solidFill>
            <a:srgbClr val="c90039"/>
          </a:solidFill>
          <a:ln w="12600">
            <a:solidFill>
              <a:srgbClr val="c90039"/>
            </a:solidFill>
            <a:miter/>
          </a:ln>
        </p:spPr>
        <p:style>
          <a:lnRef idx="0"/>
          <a:fillRef idx="0"/>
          <a:effectRef idx="0"/>
          <a:fontRef idx="minor"/>
        </p:style>
        <p:txBody>
          <a:bodyPr lIns="90000" rIns="90000" tIns="146160" bIns="146160" anchor="t">
            <a:noAutofit/>
          </a:bodyPr>
          <a:p>
            <a:pPr>
              <a:lnSpc>
                <a:spcPct val="100000"/>
              </a:lnSpc>
            </a:pPr>
            <a:endParaRPr b="0" lang="it-IT" sz="1800" spc="-1" strike="noStrike">
              <a:solidFill>
                <a:srgbClr val="000000"/>
              </a:solidFill>
              <a:latin typeface="Arial"/>
              <a:ea typeface="DejaVu Sans"/>
            </a:endParaRPr>
          </a:p>
        </p:txBody>
      </p:sp>
      <p:sp>
        <p:nvSpPr>
          <p:cNvPr id="44" name="CustomShape 3"/>
          <p:cNvSpPr/>
          <p:nvPr/>
        </p:nvSpPr>
        <p:spPr>
          <a:xfrm>
            <a:off x="8017560" y="911160"/>
            <a:ext cx="1118520" cy="145800"/>
          </a:xfrm>
          <a:prstGeom prst="rect">
            <a:avLst/>
          </a:prstGeom>
          <a:solidFill>
            <a:srgbClr val="004589"/>
          </a:solidFill>
          <a:ln w="12600">
            <a:solidFill>
              <a:srgbClr val="004589"/>
            </a:solidFill>
            <a:miter/>
          </a:ln>
        </p:spPr>
        <p:style>
          <a:lnRef idx="0"/>
          <a:fillRef idx="0"/>
          <a:effectRef idx="0"/>
          <a:fontRef idx="minor"/>
        </p:style>
        <p:txBody>
          <a:bodyPr lIns="90000" rIns="90000" tIns="146160" bIns="146160" anchor="t">
            <a:noAutofit/>
          </a:bodyPr>
          <a:p>
            <a:pPr>
              <a:lnSpc>
                <a:spcPct val="100000"/>
              </a:lnSpc>
            </a:pPr>
            <a:endParaRPr b="0" lang="it-IT" sz="1800" spc="-1" strike="noStrike">
              <a:solidFill>
                <a:srgbClr val="ffffff"/>
              </a:solidFill>
              <a:latin typeface="Arial"/>
              <a:ea typeface="DejaVu Sans"/>
            </a:endParaRPr>
          </a:p>
        </p:txBody>
      </p:sp>
      <p:pic>
        <p:nvPicPr>
          <p:cNvPr id="45" name="Picture 14" descr=""/>
          <p:cNvPicPr/>
          <p:nvPr/>
        </p:nvPicPr>
        <p:blipFill>
          <a:blip r:embed="rId2"/>
          <a:stretch/>
        </p:blipFill>
        <p:spPr>
          <a:xfrm>
            <a:off x="8227080" y="115920"/>
            <a:ext cx="656640" cy="712440"/>
          </a:xfrm>
          <a:prstGeom prst="rect">
            <a:avLst/>
          </a:prstGeom>
          <a:ln w="0">
            <a:noFill/>
          </a:ln>
        </p:spPr>
      </p:pic>
      <p:sp>
        <p:nvSpPr>
          <p:cNvPr id="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it-IT" sz="4400" spc="-1" strike="noStrike">
                <a:solidFill>
                  <a:srgbClr val="000000"/>
                </a:solidFill>
                <a:latin typeface="Arial"/>
              </a:rPr>
              <a:t>Fai clic per modificare il formato del testo del titolo</a:t>
            </a:r>
            <a:endParaRPr b="0" lang="it-IT" sz="4400" spc="-1" strike="noStrike">
              <a:solidFill>
                <a:srgbClr val="000000"/>
              </a:solidFill>
              <a:latin typeface="Arial"/>
            </a:endParaRPr>
          </a:p>
        </p:txBody>
      </p:sp>
      <p:sp>
        <p:nvSpPr>
          <p:cNvPr id="47"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pc="-1" strike="noStrike">
                <a:solidFill>
                  <a:srgbClr val="000000"/>
                </a:solidFill>
                <a:latin typeface="Arial"/>
              </a:rPr>
              <a:t>Fai clic per modificare il formato del testo della struttura</a:t>
            </a:r>
            <a:endParaRPr b="0" lang="it-IT"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2800" spc="-1" strike="noStrike">
                <a:solidFill>
                  <a:srgbClr val="000000"/>
                </a:solidFill>
                <a:latin typeface="Arial"/>
              </a:rPr>
              <a:t>Secondo livello struttura</a:t>
            </a:r>
            <a:endParaRPr b="0" lang="it-IT"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2400" spc="-1" strike="noStrike">
                <a:solidFill>
                  <a:srgbClr val="000000"/>
                </a:solidFill>
                <a:latin typeface="Arial"/>
              </a:rPr>
              <a:t>Terzo livello struttura</a:t>
            </a:r>
            <a:endParaRPr b="0" lang="it-IT"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2000" spc="-1" strike="noStrike">
                <a:solidFill>
                  <a:srgbClr val="000000"/>
                </a:solidFill>
                <a:latin typeface="Arial"/>
              </a:rPr>
              <a:t>Quarto livello struttura</a:t>
            </a:r>
            <a:endParaRPr b="0" lang="it-IT"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image" Target="../media/image3.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slideLayout" Target="../slideLayouts/slideLayout1.xml"/><Relationship Id="rId8"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250920" y="1260000"/>
            <a:ext cx="8699040" cy="5183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2400" spc="-1" strike="noStrike">
                <a:solidFill>
                  <a:srgbClr val="000000"/>
                </a:solidFill>
                <a:latin typeface="Arial"/>
                <a:ea typeface="DejaVu Sans"/>
              </a:rPr>
              <a:t>EFFICIENTAMENTO ENERGETICO DEL PATRIMONIO EDILIZIO PUBBLICO</a:t>
            </a:r>
            <a:endParaRPr b="0" lang="it-IT" sz="24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24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2200" spc="-1" strike="noStrike">
                <a:solidFill>
                  <a:srgbClr val="3465a4"/>
                </a:solidFill>
                <a:latin typeface="Arial"/>
                <a:ea typeface="DejaVu Sans"/>
              </a:rPr>
              <a:t>POR FESR 2014-2020 </a:t>
            </a:r>
            <a:endParaRPr b="0" lang="it-IT" sz="22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2200" spc="-1" strike="noStrike">
                <a:solidFill>
                  <a:srgbClr val="3465a4"/>
                </a:solidFill>
                <a:latin typeface="Arial"/>
                <a:ea typeface="DejaVu Sans"/>
              </a:rPr>
              <a:t>AZIONE 4.1.1 EFFICIENTAMENTO ENERGETICO IMMOBILI PUBBLICI </a:t>
            </a:r>
            <a:endParaRPr b="0" lang="it-IT" sz="22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2000" spc="-1" strike="noStrike">
                <a:solidFill>
                  <a:srgbClr val="3465a4"/>
                </a:solidFill>
                <a:latin typeface="Arial"/>
                <a:ea typeface="DejaVu Sans"/>
              </a:rPr>
              <a:t>RISULTATI  DEL BANDO E OBIETTIVI RAGGIUNTI</a:t>
            </a:r>
            <a:endParaRPr b="0" lang="it-IT" sz="20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22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2200" spc="-1" strike="noStrike">
                <a:solidFill>
                  <a:srgbClr val="3465a4"/>
                </a:solidFill>
                <a:latin typeface="Arial"/>
                <a:ea typeface="DejaVu Sans"/>
              </a:rPr>
              <a:t>RISORSE PR FESR 2021-2027 E PNRR</a:t>
            </a:r>
            <a:endParaRPr b="0" lang="it-IT" sz="22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2000" spc="-1" strike="noStrike">
                <a:solidFill>
                  <a:srgbClr val="3465a4"/>
                </a:solidFill>
                <a:latin typeface="Arial"/>
                <a:ea typeface="DejaVu Sans"/>
              </a:rPr>
              <a:t>NUOVI FINANZIAMENTI PER GLI IMMOBILI PUBBLICI IN TOSCANA</a:t>
            </a:r>
            <a:endParaRPr b="0" lang="it-IT" sz="20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2000" spc="-1" strike="noStrike">
                <a:solidFill>
                  <a:srgbClr val="3465a4"/>
                </a:solidFill>
                <a:latin typeface="Arial"/>
                <a:ea typeface="DejaVu Sans"/>
              </a:rPr>
              <a:t> </a:t>
            </a:r>
            <a:endParaRPr b="0" lang="it-IT" sz="20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2000" spc="-1" strike="noStrike">
                <a:solidFill>
                  <a:srgbClr val="000000"/>
                </a:solidFill>
                <a:latin typeface="Arial"/>
                <a:ea typeface="DejaVu Sans"/>
              </a:rPr>
              <a:t>ING. VALERIO MARANGOLO</a:t>
            </a:r>
            <a:endParaRPr b="0" lang="it-IT" sz="20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2000" spc="-1" strike="noStrike">
                <a:solidFill>
                  <a:srgbClr val="000000"/>
                </a:solidFill>
                <a:latin typeface="Arial"/>
                <a:ea typeface="DejaVu Sans"/>
              </a:rPr>
              <a:t>Regione Toscana - Settore Servizi Pubblici Locali, Energia, Inquinamento Atmosferico</a:t>
            </a:r>
            <a:endParaRPr b="0" lang="it-IT" sz="20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i="1" lang="it-IT" sz="1400" spc="-1" strike="noStrike">
                <a:solidFill>
                  <a:srgbClr val="000000"/>
                </a:solidFill>
                <a:latin typeface="Arial"/>
                <a:ea typeface="DejaVu Sans"/>
              </a:rPr>
              <a:t> </a:t>
            </a:r>
            <a:endParaRPr b="0" lang="it-IT" sz="14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i="1" lang="it-IT" sz="1800" spc="-1" strike="noStrike">
                <a:solidFill>
                  <a:srgbClr val="000000"/>
                </a:solidFill>
                <a:latin typeface="Arial"/>
                <a:ea typeface="DejaVu Sans"/>
              </a:rPr>
              <a:t>Firenze – 14 Settembre 2023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5"/>
          <p:cNvSpPr/>
          <p:nvPr/>
        </p:nvSpPr>
        <p:spPr>
          <a:xfrm>
            <a:off x="316080" y="1168920"/>
            <a:ext cx="8498880" cy="1066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RISULTATI DEL BANDO</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QUADRO TOTALE RISORSE</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POR FESR 2014-2020 + LEGGE 145/2018 + RISORSE REGIONALI  </a:t>
            </a:r>
            <a:endParaRPr b="0" lang="it-IT" sz="1600" spc="-1" strike="noStrike">
              <a:solidFill>
                <a:srgbClr val="000000"/>
              </a:solidFill>
              <a:latin typeface="Arial"/>
            </a:endParaRPr>
          </a:p>
        </p:txBody>
      </p:sp>
      <p:graphicFrame>
        <p:nvGraphicFramePr>
          <p:cNvPr id="106" name="Table 4"/>
          <p:cNvGraphicFramePr/>
          <p:nvPr/>
        </p:nvGraphicFramePr>
        <p:xfrm>
          <a:off x="525240" y="2389320"/>
          <a:ext cx="8099280" cy="3888720"/>
        </p:xfrm>
        <a:graphic>
          <a:graphicData uri="http://schemas.openxmlformats.org/drawingml/2006/table">
            <a:tbl>
              <a:tblPr/>
              <a:tblGrid>
                <a:gridCol w="1045080"/>
                <a:gridCol w="1077840"/>
                <a:gridCol w="1496520"/>
                <a:gridCol w="1484640"/>
                <a:gridCol w="1556280"/>
                <a:gridCol w="1439280"/>
              </a:tblGrid>
              <a:tr h="652680">
                <a:tc>
                  <a:txBody>
                    <a:bodyPr lIns="90000" rIns="90000" anchor="t">
                      <a:noAutofit/>
                    </a:bodyPr>
                    <a:p>
                      <a:pPr algn="ctr">
                        <a:lnSpc>
                          <a:spcPct val="100000"/>
                        </a:lnSpc>
                      </a:pPr>
                      <a:r>
                        <a:rPr b="1" lang="it-IT" sz="1200" spc="-1" strike="noStrike">
                          <a:solidFill>
                            <a:srgbClr val="000000"/>
                          </a:solidFill>
                          <a:latin typeface="Arial"/>
                        </a:rPr>
                        <a:t>PROVINCIA </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NUMERO PROGETTI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COSTO TOTALE</a:t>
                      </a: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rPr>
                        <a:t>(MLN di 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INVESTIMENTO AMMISSIBILE</a:t>
                      </a: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rPr>
                        <a:t>(MLN di 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CONTRIBUTO ASSEGNATO</a:t>
                      </a: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rPr>
                        <a:t>(MLN di 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 di Contributo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274320">
                <a:tc>
                  <a:txBody>
                    <a:bodyPr lIns="90000" rIns="90000" anchor="t">
                      <a:noAutofit/>
                    </a:bodyPr>
                    <a:p>
                      <a:pPr algn="ctr">
                        <a:lnSpc>
                          <a:spcPct val="100000"/>
                        </a:lnSpc>
                      </a:pPr>
                      <a:r>
                        <a:rPr b="0" lang="it-IT" sz="1200" spc="-1" strike="noStrike">
                          <a:solidFill>
                            <a:srgbClr val="000000"/>
                          </a:solidFill>
                          <a:latin typeface="Arial"/>
                        </a:rPr>
                        <a:t>AR</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10.449.265,16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9.205.402,53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6.160.664,46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8,64%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74320">
                <a:tc>
                  <a:txBody>
                    <a:bodyPr lIns="90000" rIns="90000" anchor="t">
                      <a:noAutofit/>
                    </a:bodyPr>
                    <a:p>
                      <a:pPr algn="ctr">
                        <a:lnSpc>
                          <a:spcPct val="100000"/>
                        </a:lnSpc>
                      </a:pPr>
                      <a:r>
                        <a:rPr b="0" lang="it-IT" sz="1200" spc="-1" strike="noStrike">
                          <a:solidFill>
                            <a:srgbClr val="000000"/>
                          </a:solidFill>
                          <a:latin typeface="Arial"/>
                        </a:rPr>
                        <a:t>FI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33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26.641.547,44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19.607.157,29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14.652.610,83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20,55%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74320">
                <a:tc>
                  <a:txBody>
                    <a:bodyPr lIns="90000" rIns="90000" anchor="t">
                      <a:noAutofit/>
                    </a:bodyPr>
                    <a:p>
                      <a:pPr algn="ctr">
                        <a:lnSpc>
                          <a:spcPct val="100000"/>
                        </a:lnSpc>
                      </a:pPr>
                      <a:r>
                        <a:rPr b="0" lang="it-IT" sz="1200" spc="-1" strike="noStrike">
                          <a:solidFill>
                            <a:srgbClr val="000000"/>
                          </a:solidFill>
                          <a:latin typeface="Arial"/>
                        </a:rPr>
                        <a:t>GR</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3.552.742,29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3.185.544,26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2.436.577,41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3,42%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74320">
                <a:tc>
                  <a:txBody>
                    <a:bodyPr lIns="90000" rIns="90000" anchor="t">
                      <a:noAutofit/>
                    </a:bodyPr>
                    <a:p>
                      <a:pPr algn="ctr">
                        <a:lnSpc>
                          <a:spcPct val="100000"/>
                        </a:lnSpc>
                      </a:pPr>
                      <a:r>
                        <a:rPr b="0" lang="it-IT" sz="1200" spc="-1" strike="noStrike">
                          <a:solidFill>
                            <a:srgbClr val="000000"/>
                          </a:solidFill>
                          <a:latin typeface="Arial"/>
                        </a:rPr>
                        <a:t>LI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9.772.299,12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9.328.550,22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6.892.279,75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9,67%</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74320">
                <a:tc>
                  <a:txBody>
                    <a:bodyPr lIns="90000" rIns="90000" anchor="t">
                      <a:noAutofit/>
                    </a:bodyPr>
                    <a:p>
                      <a:pPr algn="ctr">
                        <a:lnSpc>
                          <a:spcPct val="100000"/>
                        </a:lnSpc>
                      </a:pPr>
                      <a:r>
                        <a:rPr b="0" lang="it-IT" sz="1200" spc="-1" strike="noStrike">
                          <a:solidFill>
                            <a:srgbClr val="000000"/>
                          </a:solidFill>
                          <a:latin typeface="Arial"/>
                        </a:rPr>
                        <a:t>LU</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ea typeface="Microsoft YaHei"/>
                        </a:rPr>
                        <a:t>10.661.254,27</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8.440.764,23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5.945.480,80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8,34%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74320">
                <a:tc>
                  <a:txBody>
                    <a:bodyPr lIns="90000" rIns="90000" anchor="t">
                      <a:noAutofit/>
                    </a:bodyPr>
                    <a:p>
                      <a:pPr algn="ctr">
                        <a:lnSpc>
                          <a:spcPct val="100000"/>
                        </a:lnSpc>
                      </a:pPr>
                      <a:r>
                        <a:rPr b="0" lang="it-IT" sz="1200" spc="-1" strike="noStrike">
                          <a:solidFill>
                            <a:srgbClr val="000000"/>
                          </a:solidFill>
                          <a:latin typeface="Arial"/>
                        </a:rPr>
                        <a:t>MS</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6.311.932,65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6.066.392,32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4.836.843,74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6,78%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74320">
                <a:tc>
                  <a:txBody>
                    <a:bodyPr lIns="90000" rIns="90000" anchor="t">
                      <a:noAutofit/>
                    </a:bodyPr>
                    <a:p>
                      <a:pPr algn="ctr">
                        <a:lnSpc>
                          <a:spcPct val="100000"/>
                        </a:lnSpc>
                      </a:pPr>
                      <a:r>
                        <a:rPr b="0" lang="it-IT" sz="1200" spc="-1" strike="noStrike">
                          <a:solidFill>
                            <a:srgbClr val="000000"/>
                          </a:solidFill>
                          <a:latin typeface="Arial"/>
                        </a:rPr>
                        <a:t>PI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35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29.347.855,57</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26.930.221,92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15.122.879,04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21,21%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74320">
                <a:tc>
                  <a:txBody>
                    <a:bodyPr lIns="90000" rIns="90000" anchor="t">
                      <a:noAutofit/>
                    </a:bodyPr>
                    <a:p>
                      <a:pPr algn="ctr">
                        <a:lnSpc>
                          <a:spcPct val="100000"/>
                        </a:lnSpc>
                      </a:pPr>
                      <a:r>
                        <a:rPr b="0" lang="it-IT" sz="1200" spc="-1" strike="noStrike">
                          <a:solidFill>
                            <a:srgbClr val="000000"/>
                          </a:solidFill>
                          <a:latin typeface="Arial"/>
                        </a:rPr>
                        <a:t>PT</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4.314.965,27</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4.043.333,91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3.363.233,79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4,72%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74320">
                <a:tc>
                  <a:txBody>
                    <a:bodyPr lIns="90000" rIns="90000" anchor="t">
                      <a:noAutofit/>
                    </a:bodyPr>
                    <a:p>
                      <a:pPr algn="ctr">
                        <a:lnSpc>
                          <a:spcPct val="100000"/>
                        </a:lnSpc>
                      </a:pPr>
                      <a:r>
                        <a:rPr b="0" lang="it-IT" sz="1200" spc="-1" strike="noStrike">
                          <a:solidFill>
                            <a:srgbClr val="000000"/>
                          </a:solidFill>
                          <a:latin typeface="Arial"/>
                        </a:rPr>
                        <a:t>PO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5.166.400,42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4.769.612,23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3.522.249,01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4,94%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74320">
                <a:tc>
                  <a:txBody>
                    <a:bodyPr lIns="90000" rIns="90000" anchor="t">
                      <a:noAutofit/>
                    </a:bodyPr>
                    <a:p>
                      <a:pPr algn="ctr">
                        <a:lnSpc>
                          <a:spcPct val="100000"/>
                        </a:lnSpc>
                      </a:pPr>
                      <a:r>
                        <a:rPr b="0" lang="it-IT" sz="1200" spc="-1" strike="noStrike">
                          <a:solidFill>
                            <a:srgbClr val="000000"/>
                          </a:solidFill>
                          <a:latin typeface="Arial"/>
                        </a:rPr>
                        <a:t>SI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21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11.170.334,25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10.484.659,77</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8.381.311,18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11,75%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92840">
                <a:tc>
                  <a:txBody>
                    <a:bodyPr lIns="90000" rIns="90000" anchor="t">
                      <a:noAutofit/>
                    </a:bodyPr>
                    <a:p>
                      <a:pPr algn="ctr">
                        <a:lnSpc>
                          <a:spcPct val="100000"/>
                        </a:lnSpc>
                      </a:pPr>
                      <a:r>
                        <a:rPr b="1" lang="it-IT" sz="1200" spc="-1" strike="noStrike">
                          <a:solidFill>
                            <a:srgbClr val="000000"/>
                          </a:solidFill>
                          <a:latin typeface="Arial"/>
                        </a:rPr>
                        <a:t>TOTALI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199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117.388.596,44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102.061.638,68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71.314.130,01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100,00%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6"/>
          <p:cNvSpPr/>
          <p:nvPr/>
        </p:nvSpPr>
        <p:spPr>
          <a:xfrm>
            <a:off x="316080" y="1168920"/>
            <a:ext cx="8498880" cy="823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OBIETTIVI RAGGIUNTI</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RISORSE POR FESR 2014-2020    </a:t>
            </a:r>
            <a:endParaRPr b="0" lang="it-IT" sz="1600" spc="-1" strike="noStrike">
              <a:solidFill>
                <a:srgbClr val="000000"/>
              </a:solidFill>
              <a:latin typeface="Arial"/>
            </a:endParaRPr>
          </a:p>
        </p:txBody>
      </p:sp>
      <p:graphicFrame>
        <p:nvGraphicFramePr>
          <p:cNvPr id="108" name="Table 5"/>
          <p:cNvGraphicFramePr/>
          <p:nvPr/>
        </p:nvGraphicFramePr>
        <p:xfrm>
          <a:off x="548640" y="2379240"/>
          <a:ext cx="8091000" cy="2357280"/>
        </p:xfrm>
        <a:graphic>
          <a:graphicData uri="http://schemas.openxmlformats.org/drawingml/2006/table">
            <a:tbl>
              <a:tblPr/>
              <a:tblGrid>
                <a:gridCol w="2065320"/>
                <a:gridCol w="1758960"/>
                <a:gridCol w="2144520"/>
                <a:gridCol w="2122560"/>
              </a:tblGrid>
              <a:tr h="347400">
                <a:tc gridSpan="4">
                  <a:txBody>
                    <a:bodyPr lIns="90000" rIns="90000" anchor="t">
                      <a:noAutofit/>
                    </a:bodyPr>
                    <a:p>
                      <a:pPr algn="ctr">
                        <a:lnSpc>
                          <a:spcPct val="100000"/>
                        </a:lnSpc>
                      </a:pPr>
                      <a:r>
                        <a:rPr b="1" lang="it-IT" sz="1200" spc="-1" strike="noStrike">
                          <a:solidFill>
                            <a:srgbClr val="000000"/>
                          </a:solidFill>
                          <a:latin typeface="Arial"/>
                        </a:rPr>
                        <a:t>INDICATORI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a:noFill/>
                    </a:lnB>
                    <a:solidFill>
                      <a:srgbClr val="b3b3b3"/>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r>
              <a:tr h="998640">
                <a:tc>
                  <a:txBody>
                    <a:bodyPr lIns="90000" rIns="90000" anchor="t">
                      <a:noAutofit/>
                    </a:bodyPr>
                    <a:p>
                      <a:pPr algn="ctr">
                        <a:lnSpc>
                          <a:spcPct val="100000"/>
                        </a:lnSpc>
                      </a:pPr>
                      <a:endParaRPr b="0" lang="it-IT" sz="1200" spc="-1" strike="noStrike">
                        <a:solidFill>
                          <a:srgbClr val="000000"/>
                        </a:solidFill>
                        <a:latin typeface="Arial"/>
                      </a:endParaRPr>
                    </a:p>
                    <a:p>
                      <a:pPr algn="ctr">
                        <a:lnSpc>
                          <a:spcPct val="100000"/>
                        </a:lnSpc>
                      </a:pPr>
                      <a:endParaRPr b="0" lang="it-IT" sz="1200" spc="-1" strike="noStrike">
                        <a:solidFill>
                          <a:srgbClr val="000000"/>
                        </a:solidFill>
                        <a:latin typeface="Arial"/>
                      </a:endParaRPr>
                    </a:p>
                    <a:p>
                      <a:pPr algn="ctr">
                        <a:lnSpc>
                          <a:spcPct val="100000"/>
                        </a:lnSpc>
                      </a:pPr>
                      <a:endParaRPr b="0" lang="it-IT" sz="1200" spc="-1" strike="noStrike">
                        <a:solidFill>
                          <a:srgbClr val="000000"/>
                        </a:solidFill>
                        <a:latin typeface="Arial"/>
                      </a:endParaRPr>
                    </a:p>
                    <a:p>
                      <a:pPr algn="ctr">
                        <a:lnSpc>
                          <a:spcPct val="100000"/>
                        </a:lnSpc>
                      </a:pP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a:txBody>
                    <a:bodyPr lIns="90000" rIns="90000" anchor="t">
                      <a:noAutofit/>
                    </a:bodyPr>
                    <a:p>
                      <a:pPr algn="ctr">
                        <a:lnSpc>
                          <a:spcPct val="100000"/>
                        </a:lnSpc>
                      </a:pPr>
                      <a:r>
                        <a:rPr b="1" lang="it-IT" sz="1200" spc="-1" strike="noStrike">
                          <a:solidFill>
                            <a:srgbClr val="000000"/>
                          </a:solidFill>
                          <a:latin typeface="Arial"/>
                        </a:rPr>
                        <a:t> </a:t>
                      </a:r>
                      <a:r>
                        <a:rPr b="1" lang="it-IT" sz="1200" spc="-1" strike="noStrike">
                          <a:solidFill>
                            <a:srgbClr val="000000"/>
                          </a:solidFill>
                          <a:latin typeface="Arial"/>
                        </a:rPr>
                        <a:t>CAPACITÀ ADDIZIONALE DI ENERGIA DA FONTI RINNOVABILI (MW/ANNO)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a:txBody>
                    <a:bodyPr lIns="90000" rIns="90000" anchor="t">
                      <a:noAutofit/>
                    </a:bodyPr>
                    <a:p>
                      <a:pPr algn="ctr">
                        <a:lnSpc>
                          <a:spcPct val="100000"/>
                        </a:lnSpc>
                      </a:pPr>
                      <a:r>
                        <a:rPr b="1" lang="it-IT" sz="1200" spc="-1" strike="noStrike">
                          <a:solidFill>
                            <a:srgbClr val="000000"/>
                          </a:solidFill>
                          <a:latin typeface="Arial"/>
                        </a:rPr>
                        <a:t>DIMINUZIONE DEL CONSUMO ANNUALE DI ENERGIA PRIMARIA  (KILOWATT/ANNO) </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a:txBody>
                    <a:bodyPr lIns="90000" rIns="90000" anchor="t">
                      <a:noAutofit/>
                    </a:bodyPr>
                    <a:p>
                      <a:pPr algn="ctr">
                        <a:lnSpc>
                          <a:spcPct val="100000"/>
                        </a:lnSpc>
                      </a:pPr>
                      <a:r>
                        <a:rPr b="1" lang="it-IT" sz="1200" spc="-1" strike="noStrike">
                          <a:solidFill>
                            <a:srgbClr val="000000"/>
                          </a:solidFill>
                          <a:latin typeface="Arial"/>
                        </a:rPr>
                        <a:t>DIMINUZIONE ANNUALE STIMATA DEI GAS A EFFETTO SERRA  (TONNELLATE DI CO2 EQUIVALENTI) </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r>
              <a:tr h="0">
                <a:tc>
                  <a:txBody>
                    <a:bodyPr lIns="90000" rIns="90000" anchor="t">
                      <a:noAutofit/>
                    </a:bodyPr>
                    <a:p>
                      <a:pPr algn="ctr">
                        <a:lnSpc>
                          <a:spcPct val="100000"/>
                        </a:lnSpc>
                      </a:pPr>
                      <a:r>
                        <a:rPr b="1" lang="it-IT" sz="1200" spc="-1" strike="noStrike">
                          <a:solidFill>
                            <a:srgbClr val="000000"/>
                          </a:solidFill>
                          <a:latin typeface="Arial"/>
                        </a:rPr>
                        <a:t>PROGETTI INTERESSATI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a:txBody>
                    <a:bodyPr lIns="90000" rIns="90000" anchor="t">
                      <a:noAutofit/>
                    </a:bodyPr>
                    <a:p>
                      <a:pPr algn="ctr">
                        <a:lnSpc>
                          <a:spcPct val="100000"/>
                        </a:lnSpc>
                      </a:pPr>
                      <a:r>
                        <a:rPr b="0" lang="it-IT" sz="1200" spc="-1" strike="noStrike">
                          <a:solidFill>
                            <a:srgbClr val="000000"/>
                          </a:solidFill>
                          <a:latin typeface="Arial"/>
                        </a:rPr>
                        <a:t>24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a:txBody>
                    <a:bodyPr lIns="90000" rIns="90000" anchor="t">
                      <a:noAutofit/>
                    </a:bodyPr>
                    <a:p>
                      <a:pPr algn="ctr">
                        <a:lnSpc>
                          <a:spcPct val="100000"/>
                        </a:lnSpc>
                      </a:pPr>
                      <a:r>
                        <a:rPr b="0" lang="it-IT" sz="1200" spc="-1" strike="noStrike">
                          <a:solidFill>
                            <a:srgbClr val="000000"/>
                          </a:solidFill>
                          <a:latin typeface="Arial"/>
                        </a:rPr>
                        <a:t>168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a:txBody>
                    <a:bodyPr lIns="90000" rIns="90000" anchor="t">
                      <a:noAutofit/>
                    </a:bodyPr>
                    <a:p>
                      <a:pPr algn="ctr">
                        <a:lnSpc>
                          <a:spcPct val="100000"/>
                        </a:lnSpc>
                      </a:pPr>
                      <a:r>
                        <a:rPr b="0" lang="it-IT" sz="1200" spc="-1" strike="noStrike">
                          <a:solidFill>
                            <a:srgbClr val="000000"/>
                          </a:solidFill>
                          <a:latin typeface="Arial"/>
                        </a:rPr>
                        <a:t>168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r>
              <a:tr h="0">
                <a:tc>
                  <a:txBody>
                    <a:bodyPr lIns="90000" rIns="90000" anchor="t">
                      <a:noAutofit/>
                    </a:bodyPr>
                    <a:p>
                      <a:pPr algn="ctr">
                        <a:lnSpc>
                          <a:spcPct val="100000"/>
                        </a:lnSpc>
                      </a:pPr>
                      <a:r>
                        <a:rPr b="1" lang="it-IT" sz="1200" spc="-1" strike="noStrike">
                          <a:solidFill>
                            <a:srgbClr val="000000"/>
                          </a:solidFill>
                          <a:latin typeface="Arial"/>
                        </a:rPr>
                        <a:t>VALORE PROGRAMMATO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a:noFill/>
                    </a:lnT>
                    <a:lnB w="720">
                      <a:solidFill>
                        <a:srgbClr val="ffffff"/>
                      </a:solidFill>
                    </a:lnB>
                    <a:solidFill>
                      <a:srgbClr val="aadcf7"/>
                    </a:solidFill>
                  </a:tcPr>
                </a:tc>
                <a:tc>
                  <a:txBody>
                    <a:bodyPr lIns="90000" rIns="90000" anchor="t">
                      <a:noAutofit/>
                    </a:bodyPr>
                    <a:p>
                      <a:pPr algn="ctr">
                        <a:lnSpc>
                          <a:spcPct val="100000"/>
                        </a:lnSpc>
                      </a:pPr>
                      <a:r>
                        <a:rPr b="0" lang="it-IT" sz="1200" spc="-1" strike="noStrike">
                          <a:solidFill>
                            <a:srgbClr val="000000"/>
                          </a:solidFill>
                          <a:latin typeface="Arial"/>
                        </a:rPr>
                        <a:t>0,55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a:noFill/>
                    </a:lnT>
                    <a:lnB w="720">
                      <a:solidFill>
                        <a:srgbClr val="ffffff"/>
                      </a:solidFill>
                    </a:lnB>
                    <a:solidFill>
                      <a:srgbClr val="aadcf7"/>
                    </a:solidFill>
                  </a:tcPr>
                </a:tc>
                <a:tc>
                  <a:txBody>
                    <a:bodyPr lIns="90000" rIns="90000" anchor="t">
                      <a:noAutofit/>
                    </a:bodyPr>
                    <a:p>
                      <a:pPr algn="ctr">
                        <a:lnSpc>
                          <a:spcPct val="100000"/>
                        </a:lnSpc>
                      </a:pPr>
                      <a:r>
                        <a:rPr b="0" lang="it-IT" sz="1200" spc="-1" strike="noStrike">
                          <a:solidFill>
                            <a:srgbClr val="000000"/>
                          </a:solidFill>
                          <a:latin typeface="Arial"/>
                        </a:rPr>
                        <a:t>46.613.890,56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a:noFill/>
                    </a:lnT>
                    <a:lnB w="720">
                      <a:solidFill>
                        <a:srgbClr val="ffffff"/>
                      </a:solidFill>
                    </a:lnB>
                    <a:solidFill>
                      <a:srgbClr val="aadcf7"/>
                    </a:solidFill>
                  </a:tcPr>
                </a:tc>
                <a:tc>
                  <a:txBody>
                    <a:bodyPr lIns="90000" rIns="90000" anchor="t">
                      <a:noAutofit/>
                    </a:bodyPr>
                    <a:p>
                      <a:pPr algn="ctr">
                        <a:lnSpc>
                          <a:spcPct val="100000"/>
                        </a:lnSpc>
                      </a:pPr>
                      <a:r>
                        <a:rPr b="0" lang="it-IT" sz="1200" spc="-1" strike="noStrike">
                          <a:solidFill>
                            <a:srgbClr val="000000"/>
                          </a:solidFill>
                          <a:latin typeface="Arial"/>
                        </a:rPr>
                        <a:t>14.138,79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a:noFill/>
                    </a:lnT>
                    <a:lnB w="720">
                      <a:solidFill>
                        <a:srgbClr val="ffffff"/>
                      </a:solidFill>
                    </a:lnB>
                    <a:solidFill>
                      <a:srgbClr val="aadcf7"/>
                    </a:solidFill>
                  </a:tcPr>
                </a:tc>
              </a:tr>
              <a:tr h="0">
                <a:tc>
                  <a:txBody>
                    <a:bodyPr lIns="90000" rIns="90000" anchor="t">
                      <a:noAutofit/>
                    </a:bodyPr>
                    <a:p>
                      <a:pPr algn="ctr">
                        <a:lnSpc>
                          <a:spcPct val="100000"/>
                        </a:lnSpc>
                      </a:pPr>
                      <a:r>
                        <a:rPr b="1" lang="it-IT" sz="1200" spc="-1" strike="noStrike">
                          <a:solidFill>
                            <a:srgbClr val="000000"/>
                          </a:solidFill>
                          <a:latin typeface="Arial"/>
                        </a:rPr>
                        <a:t>VALORE REALIZZATO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a:txBody>
                    <a:bodyPr lIns="90000" rIns="90000" anchor="t">
                      <a:noAutofit/>
                    </a:bodyPr>
                    <a:p>
                      <a:pPr algn="ctr">
                        <a:lnSpc>
                          <a:spcPct val="100000"/>
                        </a:lnSpc>
                      </a:pPr>
                      <a:r>
                        <a:rPr b="0" lang="it-IT" sz="1200" spc="-1" strike="noStrike">
                          <a:solidFill>
                            <a:srgbClr val="000000"/>
                          </a:solidFill>
                          <a:latin typeface="Arial"/>
                        </a:rPr>
                        <a:t>0,30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a:txBody>
                    <a:bodyPr lIns="90000" rIns="90000" anchor="t">
                      <a:noAutofit/>
                    </a:bodyPr>
                    <a:p>
                      <a:pPr algn="ctr">
                        <a:lnSpc>
                          <a:spcPct val="100000"/>
                        </a:lnSpc>
                      </a:pPr>
                      <a:r>
                        <a:rPr b="0" lang="it-IT" sz="1200" spc="-1" strike="noStrike">
                          <a:solidFill>
                            <a:srgbClr val="000000"/>
                          </a:solidFill>
                          <a:latin typeface="Arial"/>
                        </a:rPr>
                        <a:t>5.810.139,06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a:txBody>
                    <a:bodyPr lIns="90000" rIns="90000" anchor="t">
                      <a:noAutofit/>
                    </a:bodyPr>
                    <a:p>
                      <a:pPr algn="ctr">
                        <a:lnSpc>
                          <a:spcPct val="100000"/>
                        </a:lnSpc>
                      </a:pPr>
                      <a:r>
                        <a:rPr b="0" lang="it-IT" sz="1200" spc="-1" strike="noStrike">
                          <a:solidFill>
                            <a:srgbClr val="000000"/>
                          </a:solidFill>
                          <a:latin typeface="Arial"/>
                        </a:rPr>
                        <a:t>1.994,50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7"/>
          <p:cNvSpPr/>
          <p:nvPr/>
        </p:nvSpPr>
        <p:spPr>
          <a:xfrm>
            <a:off x="316080" y="1168920"/>
            <a:ext cx="8498880" cy="580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OBIETTIVI RAGGIUNTI</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RISORSE POR FESR 2014-2020    </a:t>
            </a:r>
            <a:endParaRPr b="0" lang="it-IT" sz="1600" spc="-1" strike="noStrike">
              <a:solidFill>
                <a:srgbClr val="000000"/>
              </a:solidFill>
              <a:latin typeface="Arial"/>
            </a:endParaRPr>
          </a:p>
        </p:txBody>
      </p:sp>
      <p:graphicFrame>
        <p:nvGraphicFramePr>
          <p:cNvPr id="110" name="Table 6"/>
          <p:cNvGraphicFramePr/>
          <p:nvPr/>
        </p:nvGraphicFramePr>
        <p:xfrm>
          <a:off x="196560" y="1827000"/>
          <a:ext cx="8750880" cy="4733280"/>
        </p:xfrm>
        <a:graphic>
          <a:graphicData uri="http://schemas.openxmlformats.org/drawingml/2006/table">
            <a:tbl>
              <a:tblPr/>
              <a:tblGrid>
                <a:gridCol w="1254240"/>
                <a:gridCol w="1264320"/>
                <a:gridCol w="1105920"/>
                <a:gridCol w="1286640"/>
                <a:gridCol w="1417680"/>
                <a:gridCol w="1167840"/>
                <a:gridCol w="1254600"/>
              </a:tblGrid>
              <a:tr h="262440">
                <a:tc gridSpan="7">
                  <a:txBody>
                    <a:bodyPr lIns="90000" rIns="90000" anchor="t">
                      <a:noAutofit/>
                    </a:bodyPr>
                    <a:p>
                      <a:pPr algn="ctr">
                        <a:lnSpc>
                          <a:spcPct val="100000"/>
                        </a:lnSpc>
                      </a:pPr>
                      <a:r>
                        <a:rPr b="1" lang="it-IT" sz="1200" spc="-1" strike="noStrike">
                          <a:solidFill>
                            <a:srgbClr val="000000"/>
                          </a:solidFill>
                          <a:latin typeface="Arial"/>
                        </a:rPr>
                        <a:t>EROGAZIONI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a:noFill/>
                    </a:lnB>
                    <a:solidFill>
                      <a:srgbClr val="b3b3b3"/>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r>
              <a:tr h="433080">
                <a:tc>
                  <a:txBody>
                    <a:bodyPr lIns="90000" rIns="90000" anchor="t">
                      <a:noAutofit/>
                    </a:bodyPr>
                    <a:p>
                      <a:pPr algn="ctr">
                        <a:lnSpc>
                          <a:spcPct val="100000"/>
                        </a:lnSpc>
                      </a:pPr>
                      <a:r>
                        <a:rPr b="1" lang="it-IT" sz="1200" spc="-1" strike="noStrike">
                          <a:solidFill>
                            <a:srgbClr val="000000"/>
                          </a:solidFill>
                          <a:latin typeface="Arial"/>
                        </a:rPr>
                        <a:t>NUMERO EROGAZIONI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gridSpan="2">
                  <a:txBody>
                    <a:bodyPr lIns="90000" rIns="90000" anchor="t">
                      <a:noAutofit/>
                    </a:bodyPr>
                    <a:p>
                      <a:pPr algn="ctr">
                        <a:lnSpc>
                          <a:spcPct val="100000"/>
                        </a:lnSpc>
                      </a:pPr>
                      <a:r>
                        <a:rPr b="1" lang="it-IT" sz="1200" spc="-1" strike="noStrike">
                          <a:solidFill>
                            <a:srgbClr val="000000"/>
                          </a:solidFill>
                          <a:latin typeface="Arial"/>
                        </a:rPr>
                        <a:t>ANTICIPO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90000" rIns="90000" anchor="t">
                      <a:noAutofit/>
                    </a:bodyPr>
                    <a:p>
                      <a:pPr algn="ctr">
                        <a:lnSpc>
                          <a:spcPct val="100000"/>
                        </a:lnSpc>
                      </a:pPr>
                      <a:r>
                        <a:rPr b="1" lang="it-IT" sz="1200" spc="-1" strike="noStrike">
                          <a:solidFill>
                            <a:srgbClr val="000000"/>
                          </a:solidFill>
                          <a:latin typeface="Arial"/>
                        </a:rPr>
                        <a:t>SAL </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90000" rIns="90000" anchor="t">
                      <a:noAutofit/>
                    </a:bodyPr>
                    <a:p>
                      <a:pPr algn="ctr">
                        <a:lnSpc>
                          <a:spcPct val="100000"/>
                        </a:lnSpc>
                      </a:pPr>
                      <a:r>
                        <a:rPr b="1" lang="it-IT" sz="1200" spc="-1" strike="noStrike">
                          <a:solidFill>
                            <a:srgbClr val="000000"/>
                          </a:solidFill>
                          <a:latin typeface="Arial"/>
                        </a:rPr>
                        <a:t>SALDO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r>
              <a:tr h="428760">
                <a:tc>
                  <a:txBody>
                    <a:bodyPr lIns="90000" rIns="90000" anchor="t">
                      <a:noAutofit/>
                    </a:bodyPr>
                    <a:p>
                      <a:endParaRPr b="0" lang="it-IT" sz="2400" spc="-1" strike="noStrike">
                        <a:solidFill>
                          <a:srgbClr val="000000"/>
                        </a:solidFill>
                        <a:latin typeface="Times New Roman"/>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gridSpan="2">
                  <a:txBody>
                    <a:bodyPr lIns="90000" rIns="90000" anchor="t">
                      <a:noAutofit/>
                    </a:bodyPr>
                    <a:p>
                      <a:pPr algn="ctr">
                        <a:lnSpc>
                          <a:spcPct val="100000"/>
                        </a:lnSpc>
                      </a:pPr>
                      <a:r>
                        <a:rPr b="0" lang="it-IT" sz="1200" spc="-1" strike="noStrike">
                          <a:solidFill>
                            <a:srgbClr val="000000"/>
                          </a:solidFill>
                          <a:latin typeface="Arial"/>
                        </a:rPr>
                        <a:t>103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90000" rIns="90000" anchor="t">
                      <a:noAutofit/>
                    </a:bodyPr>
                    <a:p>
                      <a:pPr algn="ctr">
                        <a:lnSpc>
                          <a:spcPct val="100000"/>
                        </a:lnSpc>
                      </a:pPr>
                      <a:r>
                        <a:rPr b="0" lang="it-IT" sz="1200" spc="-1" strike="noStrike">
                          <a:solidFill>
                            <a:srgbClr val="000000"/>
                          </a:solidFill>
                          <a:latin typeface="Arial"/>
                        </a:rPr>
                        <a:t>23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rowSpan="3">
                  <a:txBody>
                    <a:bodyPr lIns="90000" rIns="90000" anchor="t">
                      <a:noAutofit/>
                    </a:bodyPr>
                    <a:p>
                      <a:pPr algn="ctr">
                        <a:lnSpc>
                          <a:spcPct val="100000"/>
                        </a:lnSpc>
                      </a:pPr>
                      <a:endParaRPr b="0" lang="it-IT" sz="1200" spc="-1" strike="noStrike">
                        <a:solidFill>
                          <a:srgbClr val="000000"/>
                        </a:solidFill>
                        <a:latin typeface="Arial"/>
                      </a:endParaRPr>
                    </a:p>
                    <a:p>
                      <a:pPr algn="ctr">
                        <a:lnSpc>
                          <a:spcPct val="100000"/>
                        </a:lnSpc>
                      </a:pPr>
                      <a:endParaRPr b="0" lang="it-IT" sz="1200" spc="-1" strike="noStrike">
                        <a:solidFill>
                          <a:srgbClr val="000000"/>
                        </a:solidFill>
                        <a:latin typeface="Arial"/>
                      </a:endParaRPr>
                    </a:p>
                    <a:p>
                      <a:pPr algn="ctr">
                        <a:lnSpc>
                          <a:spcPct val="100000"/>
                        </a:lnSpc>
                      </a:pPr>
                      <a:endParaRPr b="0" lang="it-IT" sz="1200" spc="-1" strike="noStrike">
                        <a:solidFill>
                          <a:srgbClr val="000000"/>
                        </a:solidFill>
                        <a:latin typeface="Arial"/>
                      </a:endParaRPr>
                    </a:p>
                    <a:p>
                      <a:pPr algn="ctr">
                        <a:lnSpc>
                          <a:spcPct val="100000"/>
                        </a:lnSpc>
                      </a:pPr>
                      <a:r>
                        <a:rPr b="0" lang="it-IT" sz="1200" spc="-1" strike="noStrike">
                          <a:solidFill>
                            <a:srgbClr val="000000"/>
                          </a:solidFill>
                          <a:latin typeface="Arial"/>
                        </a:rPr>
                        <a:t>93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hMerge="1" rowSpan="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r>
              <a:tr h="945000">
                <a:tc>
                  <a:txBody>
                    <a:bodyPr lIns="90000" rIns="90000" anchor="t">
                      <a:noAutofit/>
                    </a:bodyPr>
                    <a:p>
                      <a:endParaRPr b="0" lang="it-IT" sz="2400" spc="-1" strike="noStrike">
                        <a:solidFill>
                          <a:srgbClr val="000000"/>
                        </a:solidFill>
                        <a:latin typeface="Times New Roman"/>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a:txBody>
                    <a:bodyPr lIns="90000" rIns="90000" anchor="t">
                      <a:noAutofit/>
                    </a:bodyPr>
                    <a:p>
                      <a:pPr algn="ctr">
                        <a:lnSpc>
                          <a:spcPct val="100000"/>
                        </a:lnSpc>
                      </a:pPr>
                      <a:r>
                        <a:rPr b="1" lang="it-IT" sz="1200" spc="-1" strike="noStrike">
                          <a:solidFill>
                            <a:srgbClr val="000000"/>
                          </a:solidFill>
                          <a:latin typeface="Arial"/>
                        </a:rPr>
                        <a:t>DI CUI ANTICIPI EX DGR 421/20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a:txBody>
                    <a:bodyPr lIns="90000" rIns="90000" anchor="t">
                      <a:noAutofit/>
                    </a:bodyPr>
                    <a:p>
                      <a:pPr algn="ctr">
                        <a:lnSpc>
                          <a:spcPct val="100000"/>
                        </a:lnSpc>
                      </a:pPr>
                      <a:r>
                        <a:rPr b="1" lang="it-IT" sz="1200" spc="-1" strike="noStrike">
                          <a:solidFill>
                            <a:srgbClr val="000000"/>
                          </a:solidFill>
                          <a:latin typeface="Arial"/>
                        </a:rPr>
                        <a:t>DI CUI ANTICIPI ORDINARI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a:txBody>
                    <a:bodyPr lIns="90000" rIns="90000" anchor="t">
                      <a:noAutofit/>
                    </a:bodyPr>
                    <a:p>
                      <a:pPr algn="ctr">
                        <a:lnSpc>
                          <a:spcPct val="100000"/>
                        </a:lnSpc>
                      </a:pPr>
                      <a:r>
                        <a:rPr b="1" lang="it-IT" sz="1200" spc="-1" strike="noStrike">
                          <a:solidFill>
                            <a:srgbClr val="000000"/>
                          </a:solidFill>
                          <a:latin typeface="Arial"/>
                        </a:rPr>
                        <a:t>PROGETTI PER CUI È STATO EROGATO SOLO IL SAL</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a:txBody>
                    <a:bodyPr lIns="90000" rIns="90000" anchor="t">
                      <a:noAutofit/>
                    </a:bodyPr>
                    <a:p>
                      <a:pPr algn="ctr">
                        <a:lnSpc>
                          <a:spcPct val="100000"/>
                        </a:lnSpc>
                      </a:pPr>
                      <a:r>
                        <a:rPr b="1" lang="it-IT" sz="1200" spc="-1" strike="noStrike">
                          <a:solidFill>
                            <a:srgbClr val="000000"/>
                          </a:solidFill>
                          <a:latin typeface="Arial"/>
                        </a:rPr>
                        <a:t>PROGETTI PER CUI È STATO EROGATO ANCHE IL SALDO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vMerge="1" gridSpan="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vMerge="1"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r>
              <a:tr h="428760">
                <a:tc>
                  <a:txBody>
                    <a:bodyPr lIns="90000" rIns="90000" anchor="t">
                      <a:noAutofit/>
                    </a:bodyPr>
                    <a:p>
                      <a:endParaRPr b="0" lang="it-IT" sz="2400" spc="-1" strike="noStrike">
                        <a:solidFill>
                          <a:srgbClr val="000000"/>
                        </a:solidFill>
                        <a:latin typeface="Times New Roman"/>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a:txBody>
                    <a:bodyPr lIns="90000" rIns="90000" anchor="t">
                      <a:noAutofit/>
                    </a:bodyPr>
                    <a:p>
                      <a:pPr algn="ctr">
                        <a:lnSpc>
                          <a:spcPct val="100000"/>
                        </a:lnSpc>
                      </a:pPr>
                      <a:r>
                        <a:rPr b="0" lang="it-IT" sz="1200" spc="-1" strike="noStrike">
                          <a:solidFill>
                            <a:srgbClr val="000000"/>
                          </a:solidFill>
                          <a:latin typeface="Arial"/>
                        </a:rPr>
                        <a:t>86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a:txBody>
                    <a:bodyPr lIns="90000" rIns="90000" anchor="t">
                      <a:noAutofit/>
                    </a:bodyPr>
                    <a:p>
                      <a:pPr algn="ctr">
                        <a:lnSpc>
                          <a:spcPct val="100000"/>
                        </a:lnSpc>
                      </a:pPr>
                      <a:r>
                        <a:rPr b="0" lang="it-IT" sz="1200" spc="-1" strike="noStrike">
                          <a:solidFill>
                            <a:srgbClr val="000000"/>
                          </a:solidFill>
                          <a:latin typeface="Arial"/>
                        </a:rPr>
                        <a:t>17</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a:txBody>
                    <a:bodyPr lIns="90000" rIns="90000" anchor="t">
                      <a:noAutofit/>
                    </a:bodyPr>
                    <a:p>
                      <a:pPr algn="ctr">
                        <a:lnSpc>
                          <a:spcPct val="100000"/>
                        </a:lnSpc>
                      </a:pPr>
                      <a:r>
                        <a:rPr b="0" lang="it-IT" sz="1200" spc="-1" strike="noStrike">
                          <a:solidFill>
                            <a:srgbClr val="000000"/>
                          </a:solidFill>
                          <a:latin typeface="Arial"/>
                        </a:rPr>
                        <a:t>15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a:txBody>
                    <a:bodyPr lIns="90000" rIns="90000" anchor="t">
                      <a:noAutofit/>
                    </a:bodyPr>
                    <a:p>
                      <a:pPr algn="ctr">
                        <a:lnSpc>
                          <a:spcPct val="100000"/>
                        </a:lnSpc>
                      </a:pPr>
                      <a:r>
                        <a:rPr b="0" lang="it-IT" sz="1200" spc="-1" strike="noStrike">
                          <a:solidFill>
                            <a:srgbClr val="000000"/>
                          </a:solidFill>
                          <a:latin typeface="Arial"/>
                        </a:rPr>
                        <a:t>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92e285"/>
                    </a:solidFill>
                  </a:tcPr>
                </a:tc>
                <a:tc vMerge="1" gridSpan="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vMerge="1"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r>
              <a:tr h="433080">
                <a:tc>
                  <a:txBody>
                    <a:bodyPr lIns="90000" rIns="90000" anchor="t">
                      <a:noAutofit/>
                    </a:bodyPr>
                    <a:p>
                      <a:pPr algn="ctr">
                        <a:lnSpc>
                          <a:spcPct val="100000"/>
                        </a:lnSpc>
                      </a:pPr>
                      <a:r>
                        <a:rPr b="1" lang="it-IT" sz="1200" spc="-1" strike="noStrike">
                          <a:solidFill>
                            <a:srgbClr val="000000"/>
                          </a:solidFill>
                          <a:latin typeface="Arial"/>
                        </a:rPr>
                        <a:t>CONTRIBUTO EROGATO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a:noFill/>
                    </a:lnT>
                    <a:lnB w="720">
                      <a:solidFill>
                        <a:srgbClr val="ffffff"/>
                      </a:solidFill>
                    </a:lnB>
                    <a:solidFill>
                      <a:srgbClr val="aadcf7"/>
                    </a:solidFill>
                  </a:tcPr>
                </a:tc>
                <a:tc gridSpan="2">
                  <a:txBody>
                    <a:bodyPr lIns="90000" rIns="90000" anchor="t">
                      <a:noAutofit/>
                    </a:bodyPr>
                    <a:p>
                      <a:pPr algn="ctr">
                        <a:lnSpc>
                          <a:spcPct val="100000"/>
                        </a:lnSpc>
                      </a:pPr>
                      <a:r>
                        <a:rPr b="1" lang="it-IT" sz="1200" spc="-1" strike="noStrike">
                          <a:solidFill>
                            <a:srgbClr val="000000"/>
                          </a:solidFill>
                          <a:latin typeface="Arial"/>
                        </a:rPr>
                        <a:t>ANTICIPO </a:t>
                      </a: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rPr>
                        <a:t>(euro)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a:noFill/>
                    </a:lnT>
                    <a:lnB w="720">
                      <a:solidFill>
                        <a:srgbClr val="ffffff"/>
                      </a:solidFill>
                    </a:lnB>
                    <a:solidFill>
                      <a:srgbClr val="aadcf7"/>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90000" rIns="90000" anchor="t">
                      <a:noAutofit/>
                    </a:bodyPr>
                    <a:p>
                      <a:pPr algn="ctr">
                        <a:lnSpc>
                          <a:spcPct val="100000"/>
                        </a:lnSpc>
                      </a:pPr>
                      <a:r>
                        <a:rPr b="1" lang="it-IT" sz="1200" spc="-1" strike="noStrike">
                          <a:solidFill>
                            <a:srgbClr val="000000"/>
                          </a:solidFill>
                          <a:latin typeface="Arial"/>
                        </a:rPr>
                        <a:t>SAL </a:t>
                      </a: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rPr>
                        <a:t>(euro)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a:noFill/>
                    </a:lnT>
                    <a:lnB w="720">
                      <a:solidFill>
                        <a:srgbClr val="ffffff"/>
                      </a:solidFill>
                    </a:lnB>
                    <a:solidFill>
                      <a:srgbClr val="aadcf7"/>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lIns="90000" rIns="90000" anchor="t">
                      <a:noAutofit/>
                    </a:bodyPr>
                    <a:p>
                      <a:pPr algn="ctr">
                        <a:lnSpc>
                          <a:spcPct val="100000"/>
                        </a:lnSpc>
                      </a:pPr>
                      <a:r>
                        <a:rPr b="1" lang="it-IT" sz="1200" spc="-1" strike="noStrike">
                          <a:solidFill>
                            <a:srgbClr val="000000"/>
                          </a:solidFill>
                          <a:latin typeface="Arial"/>
                        </a:rPr>
                        <a:t>SALDO (euro)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a:noFill/>
                    </a:lnT>
                    <a:lnB w="720">
                      <a:solidFill>
                        <a:srgbClr val="ffffff"/>
                      </a:solidFill>
                    </a:lnB>
                    <a:solidFill>
                      <a:srgbClr val="aadcf7"/>
                    </a:solidFill>
                  </a:tcPr>
                </a:tc>
                <a:tc>
                  <a:txBody>
                    <a:bodyPr lIns="90000" rIns="90000" anchor="t">
                      <a:noAutofit/>
                    </a:bodyPr>
                    <a:p>
                      <a:pPr algn="ctr">
                        <a:lnSpc>
                          <a:spcPct val="100000"/>
                        </a:lnSpc>
                      </a:pPr>
                      <a:r>
                        <a:rPr b="1" lang="it-IT" sz="1200" spc="-1" strike="noStrike">
                          <a:solidFill>
                            <a:srgbClr val="000000"/>
                          </a:solidFill>
                          <a:latin typeface="Arial"/>
                        </a:rPr>
                        <a:t>TOTALE (euro)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a:noFill/>
                    </a:lnT>
                    <a:lnB w="720">
                      <a:solidFill>
                        <a:srgbClr val="ffffff"/>
                      </a:solidFill>
                    </a:lnB>
                    <a:solidFill>
                      <a:srgbClr val="aadcf7"/>
                    </a:solidFill>
                  </a:tcPr>
                </a:tc>
              </a:tr>
              <a:tr h="428760">
                <a:tc>
                  <a:txBody>
                    <a:bodyPr lIns="90000" rIns="90000" anchor="t">
                      <a:noAutofit/>
                    </a:bodyPr>
                    <a:p>
                      <a:endParaRPr b="0" lang="it-IT" sz="2400" spc="-1" strike="noStrike">
                        <a:solidFill>
                          <a:srgbClr val="000000"/>
                        </a:solidFill>
                        <a:latin typeface="Times New Roman"/>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gridSpan="2">
                  <a:txBody>
                    <a:bodyPr lIns="90000" rIns="90000" anchor="t">
                      <a:noAutofit/>
                    </a:bodyPr>
                    <a:p>
                      <a:pPr algn="ctr">
                        <a:lnSpc>
                          <a:spcPct val="100000"/>
                        </a:lnSpc>
                      </a:pPr>
                      <a:r>
                        <a:rPr b="0" lang="it-IT" sz="1200" spc="-1" strike="noStrike">
                          <a:solidFill>
                            <a:srgbClr val="000000"/>
                          </a:solidFill>
                          <a:latin typeface="Arial"/>
                        </a:rPr>
                        <a:t>22.307.276,37</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h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c gridSpan="2">
                  <a:txBody>
                    <a:bodyPr lIns="90000" rIns="90000" anchor="t">
                      <a:noAutofit/>
                    </a:bodyPr>
                    <a:p>
                      <a:pPr algn="ctr">
                        <a:lnSpc>
                          <a:spcPct val="100000"/>
                        </a:lnSpc>
                      </a:pPr>
                      <a:r>
                        <a:rPr b="0" lang="it-IT" sz="1200" spc="-1" strike="noStrike">
                          <a:solidFill>
                            <a:srgbClr val="000000"/>
                          </a:solidFill>
                          <a:latin typeface="Arial"/>
                        </a:rPr>
                        <a:t>11.453.557,18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hMerge="1">
                  <a:txBody>
                    <a:bodyPr lIns="90000" rIns="90000" anchor="t">
                      <a:noAutofit/>
                    </a:bodyPr>
                    <a:p>
                      <a:endParaRPr b="0" lang="it-IT" sz="2400" spc="-1" strike="noStrike">
                        <a:solidFill>
                          <a:srgbClr val="000000"/>
                        </a:solidFill>
                        <a:latin typeface="Times New Roman"/>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rowSpan="3">
                  <a:txBody>
                    <a:bodyPr lIns="90000" rIns="90000" anchor="t">
                      <a:noAutofit/>
                    </a:bodyPr>
                    <a:p>
                      <a:pPr algn="ctr">
                        <a:lnSpc>
                          <a:spcPct val="100000"/>
                        </a:lnSpc>
                      </a:pPr>
                      <a:endParaRPr b="0" lang="it-IT" sz="1200" spc="-1" strike="noStrike">
                        <a:solidFill>
                          <a:srgbClr val="000000"/>
                        </a:solidFill>
                        <a:latin typeface="Arial"/>
                        <a:ea typeface="Microsoft YaHei"/>
                      </a:endParaRPr>
                    </a:p>
                    <a:p>
                      <a:pPr algn="ctr">
                        <a:lnSpc>
                          <a:spcPct val="100000"/>
                        </a:lnSpc>
                      </a:pPr>
                      <a:endParaRPr b="0" lang="it-IT" sz="1200" spc="-1" strike="noStrike">
                        <a:solidFill>
                          <a:srgbClr val="000000"/>
                        </a:solidFill>
                        <a:latin typeface="Arial"/>
                        <a:ea typeface="Microsoft YaHei"/>
                      </a:endParaRPr>
                    </a:p>
                    <a:p>
                      <a:pPr algn="ctr">
                        <a:lnSpc>
                          <a:spcPct val="100000"/>
                        </a:lnSpc>
                      </a:pPr>
                      <a:r>
                        <a:rPr b="0" lang="it-IT" sz="1200" spc="-1" strike="noStrike">
                          <a:solidFill>
                            <a:srgbClr val="000000"/>
                          </a:solidFill>
                          <a:latin typeface="Arial"/>
                        </a:rPr>
                        <a:t>9.457.435,70</a:t>
                      </a:r>
                      <a:endParaRPr b="0" lang="it-IT" sz="1200" spc="-1" strike="noStrike">
                        <a:solidFill>
                          <a:srgbClr val="000000"/>
                        </a:solidFill>
                        <a:latin typeface="Arial"/>
                        <a:ea typeface="Microsoft YaHei"/>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rowSpan="3">
                  <a:txBody>
                    <a:bodyPr lIns="90000" rIns="90000" anchor="t">
                      <a:noAutofit/>
                    </a:bodyPr>
                    <a:p>
                      <a:pPr algn="ctr">
                        <a:lnSpc>
                          <a:spcPct val="100000"/>
                        </a:lnSpc>
                      </a:pPr>
                      <a:endParaRPr b="0" lang="it-IT" sz="1200" spc="-1" strike="noStrike">
                        <a:solidFill>
                          <a:srgbClr val="000000"/>
                        </a:solidFill>
                        <a:latin typeface="Arial"/>
                      </a:endParaRPr>
                    </a:p>
                    <a:p>
                      <a:pPr algn="ctr">
                        <a:lnSpc>
                          <a:spcPct val="100000"/>
                        </a:lnSpc>
                      </a:pPr>
                      <a:endParaRPr b="0" lang="it-IT" sz="1200" spc="-1" strike="noStrike">
                        <a:solidFill>
                          <a:srgbClr val="000000"/>
                        </a:solidFill>
                        <a:latin typeface="Arial"/>
                      </a:endParaRPr>
                    </a:p>
                    <a:p>
                      <a:pPr algn="ctr">
                        <a:lnSpc>
                          <a:spcPct val="100000"/>
                        </a:lnSpc>
                      </a:pPr>
                      <a:r>
                        <a:rPr b="0" lang="it-IT" sz="1200" spc="-1" strike="noStrike">
                          <a:solidFill>
                            <a:srgbClr val="000000"/>
                          </a:solidFill>
                          <a:latin typeface="Arial"/>
                        </a:rPr>
                        <a:t>43.218.269,25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r>
              <a:tr h="945000">
                <a:tc>
                  <a:txBody>
                    <a:bodyPr lIns="90000" rIns="90000" anchor="t">
                      <a:noAutofit/>
                    </a:bodyPr>
                    <a:p>
                      <a:endParaRPr b="0" lang="it-IT" sz="2400" spc="-1" strike="noStrike">
                        <a:solidFill>
                          <a:srgbClr val="000000"/>
                        </a:solidFill>
                        <a:latin typeface="Times New Roman"/>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a:txBody>
                    <a:bodyPr lIns="90000" rIns="90000" anchor="t">
                      <a:noAutofit/>
                    </a:bodyPr>
                    <a:p>
                      <a:pPr algn="ctr">
                        <a:lnSpc>
                          <a:spcPct val="100000"/>
                        </a:lnSpc>
                      </a:pPr>
                      <a:r>
                        <a:rPr b="1" lang="it-IT" sz="1200" spc="-1" strike="noStrike">
                          <a:solidFill>
                            <a:srgbClr val="000000"/>
                          </a:solidFill>
                          <a:latin typeface="Arial"/>
                        </a:rPr>
                        <a:t>DI CUI ANTICIPI EX DGR 421/20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a:txBody>
                    <a:bodyPr lIns="90000" rIns="90000" anchor="t">
                      <a:noAutofit/>
                    </a:bodyPr>
                    <a:p>
                      <a:pPr algn="ctr">
                        <a:lnSpc>
                          <a:spcPct val="100000"/>
                        </a:lnSpc>
                      </a:pPr>
                      <a:r>
                        <a:rPr b="1" lang="it-IT" sz="1200" spc="-1" strike="noStrike">
                          <a:solidFill>
                            <a:srgbClr val="000000"/>
                          </a:solidFill>
                          <a:latin typeface="Arial"/>
                        </a:rPr>
                        <a:t>DI CUI ANTICIPI ORDINARI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a:txBody>
                    <a:bodyPr lIns="90000" rIns="90000" anchor="t">
                      <a:noAutofit/>
                    </a:bodyPr>
                    <a:p>
                      <a:pPr algn="ctr">
                        <a:lnSpc>
                          <a:spcPct val="100000"/>
                        </a:lnSpc>
                      </a:pPr>
                      <a:r>
                        <a:rPr b="1" lang="it-IT" sz="1200" spc="-1" strike="noStrike">
                          <a:solidFill>
                            <a:srgbClr val="000000"/>
                          </a:solidFill>
                          <a:latin typeface="Arial"/>
                        </a:rPr>
                        <a:t>PROGETTI PER CUI È STATO EROGATO SOLO IL SAL</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a:txBody>
                    <a:bodyPr lIns="90000" rIns="90000" anchor="t">
                      <a:noAutofit/>
                    </a:bodyPr>
                    <a:p>
                      <a:pPr algn="ctr">
                        <a:lnSpc>
                          <a:spcPct val="100000"/>
                        </a:lnSpc>
                      </a:pPr>
                      <a:r>
                        <a:rPr b="1" lang="it-IT" sz="1200" spc="-1" strike="noStrike">
                          <a:solidFill>
                            <a:srgbClr val="000000"/>
                          </a:solidFill>
                          <a:latin typeface="Arial"/>
                        </a:rPr>
                        <a:t>PROGETTI PER CUI È STATO EROGATO ANCHE IL SALDO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vMerge="1">
                  <a:txBody>
                    <a:bodyPr lIns="90000" rIns="90000" anchor="t">
                      <a:noAutofit/>
                    </a:bodyPr>
                    <a:p>
                      <a:pPr algn="ctr">
                        <a:lnSpc>
                          <a:spcPct val="100000"/>
                        </a:lnSpc>
                      </a:pPr>
                      <a:endParaRPr b="0" lang="it-IT" sz="1200" spc="-1" strike="noStrike">
                        <a:solidFill>
                          <a:srgbClr val="000000"/>
                        </a:solidFill>
                        <a:latin typeface="Arial"/>
                        <a:ea typeface="Microsoft YaHei"/>
                      </a:endParaRPr>
                    </a:p>
                  </a:txBody>
                  <a:tcPr anchor="t" marL="90000" marR="90000">
                    <a:lnL>
                      <a:noFill/>
                    </a:lnL>
                    <a:lnR>
                      <a:noFill/>
                    </a:lnR>
                    <a:lnT>
                      <a:noFill/>
                    </a:lnT>
                    <a:lnB>
                      <a:noFill/>
                    </a:lnB>
                    <a:solidFill>
                      <a:srgbClr val="729fcf"/>
                    </a:solidFill>
                  </a:tcPr>
                </a:tc>
                <a:tc v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r>
              <a:tr h="428760">
                <a:tc>
                  <a:txBody>
                    <a:bodyPr lIns="90000" rIns="90000" anchor="t">
                      <a:noAutofit/>
                    </a:bodyPr>
                    <a:p>
                      <a:endParaRPr b="0" lang="it-IT" sz="2400" spc="-1" strike="noStrike">
                        <a:solidFill>
                          <a:srgbClr val="000000"/>
                        </a:solidFill>
                        <a:latin typeface="Times New Roman"/>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a:txBody>
                    <a:bodyPr lIns="90000" rIns="90000" anchor="t">
                      <a:noAutofit/>
                    </a:bodyPr>
                    <a:p>
                      <a:pPr algn="ctr">
                        <a:lnSpc>
                          <a:spcPct val="100000"/>
                        </a:lnSpc>
                      </a:pPr>
                      <a:r>
                        <a:rPr b="0" lang="it-IT" sz="1200" spc="-1" strike="noStrike">
                          <a:solidFill>
                            <a:srgbClr val="000000"/>
                          </a:solidFill>
                          <a:latin typeface="Arial"/>
                        </a:rPr>
                        <a:t>20.761.544,65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a:txBody>
                    <a:bodyPr lIns="90000" rIns="90000" anchor="t">
                      <a:noAutofit/>
                    </a:bodyPr>
                    <a:p>
                      <a:pPr algn="ctr">
                        <a:lnSpc>
                          <a:spcPct val="100000"/>
                        </a:lnSpc>
                      </a:pPr>
                      <a:r>
                        <a:rPr b="0" lang="it-IT" sz="1200" spc="-1" strike="noStrike">
                          <a:solidFill>
                            <a:srgbClr val="000000"/>
                          </a:solidFill>
                          <a:latin typeface="Arial"/>
                        </a:rPr>
                        <a:t>1.545.731,72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a:txBody>
                    <a:bodyPr lIns="90000" rIns="90000" anchor="t">
                      <a:noAutofit/>
                    </a:bodyPr>
                    <a:p>
                      <a:pPr algn="ctr">
                        <a:lnSpc>
                          <a:spcPct val="100000"/>
                        </a:lnSpc>
                      </a:pPr>
                      <a:r>
                        <a:rPr b="0" lang="it-IT" sz="1200" spc="-1" strike="noStrike">
                          <a:solidFill>
                            <a:srgbClr val="000000"/>
                          </a:solidFill>
                          <a:latin typeface="Arial"/>
                        </a:rPr>
                        <a:t>2.144.986,18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a:txBody>
                    <a:bodyPr lIns="90000" rIns="90000" anchor="t">
                      <a:noAutofit/>
                    </a:bodyPr>
                    <a:p>
                      <a:pPr algn="ctr">
                        <a:lnSpc>
                          <a:spcPct val="100000"/>
                        </a:lnSpc>
                      </a:pPr>
                      <a:r>
                        <a:rPr b="0" lang="it-IT" sz="1200" spc="-1" strike="noStrike">
                          <a:solidFill>
                            <a:srgbClr val="000000"/>
                          </a:solidFill>
                          <a:latin typeface="Arial"/>
                        </a:rPr>
                        <a:t> </a:t>
                      </a:r>
                      <a:r>
                        <a:rPr b="0" lang="it-IT" sz="1200" spc="-1" strike="noStrike">
                          <a:solidFill>
                            <a:srgbClr val="000000"/>
                          </a:solidFill>
                          <a:latin typeface="Arial"/>
                        </a:rPr>
                        <a:t>9.308.571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aadcf7"/>
                    </a:solidFill>
                  </a:tcPr>
                </a:tc>
                <a:tc vMerge="1">
                  <a:txBody>
                    <a:bodyPr lIns="90000" rIns="90000" anchor="t">
                      <a:noAutofit/>
                    </a:bodyPr>
                    <a:p>
                      <a:pPr algn="ctr">
                        <a:lnSpc>
                          <a:spcPct val="100000"/>
                        </a:lnSpc>
                      </a:pPr>
                      <a:endParaRPr b="0" lang="it-IT" sz="1200" spc="-1" strike="noStrike">
                        <a:solidFill>
                          <a:srgbClr val="000000"/>
                        </a:solidFill>
                        <a:latin typeface="Arial"/>
                        <a:ea typeface="Microsoft YaHei"/>
                      </a:endParaRPr>
                    </a:p>
                  </a:txBody>
                  <a:tcPr anchor="t" marL="90000" marR="90000">
                    <a:lnL>
                      <a:noFill/>
                    </a:lnL>
                    <a:lnR>
                      <a:noFill/>
                    </a:lnR>
                    <a:lnT>
                      <a:noFill/>
                    </a:lnT>
                    <a:lnB>
                      <a:noFill/>
                    </a:lnB>
                    <a:solidFill>
                      <a:srgbClr val="729fcf"/>
                    </a:solidFill>
                  </a:tcPr>
                </a:tc>
                <a:tc vMerge="1">
                  <a:txBody>
                    <a:bodyPr lIns="90000" rIns="90000" tIns="45000" bIns="45000" anchor="t">
                      <a:noAutofit/>
                    </a:bodyPr>
                    <a:p>
                      <a:endParaRPr b="0" lang="it-IT" sz="1800" spc="-1" strike="noStrike">
                        <a:solidFill>
                          <a:srgbClr val="000000"/>
                        </a:solidFill>
                        <a:latin typeface="Arial"/>
                      </a:endParaRPr>
                    </a:p>
                  </a:txBody>
                  <a:tcPr anchor="t" marL="90000" marR="90000">
                    <a:lnL>
                      <a:noFill/>
                    </a:lnL>
                    <a:lnR>
                      <a:noFill/>
                    </a:lnR>
                    <a:lnT>
                      <a:noFill/>
                    </a:lnT>
                    <a:lnB>
                      <a:noFill/>
                    </a:lnB>
                    <a:solidFill>
                      <a:srgbClr val="729fcf"/>
                    </a:solid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8"/>
          <p:cNvSpPr/>
          <p:nvPr/>
        </p:nvSpPr>
        <p:spPr>
          <a:xfrm>
            <a:off x="316080" y="1168920"/>
            <a:ext cx="8498880" cy="47170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AZIONE 4.1.1 - ALTRI PROGETTI</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222222"/>
                </a:solidFill>
                <a:latin typeface="Arial"/>
                <a:ea typeface="DejaVu Sans"/>
              </a:rPr>
              <a:t>All’interno dell’</a:t>
            </a:r>
            <a:r>
              <a:rPr b="1" lang="it-IT" sz="1600" spc="-1" strike="noStrike">
                <a:solidFill>
                  <a:srgbClr val="222222"/>
                </a:solidFill>
                <a:latin typeface="Arial"/>
                <a:ea typeface="DejaVu Sans"/>
              </a:rPr>
              <a:t>azione 4.1.1</a:t>
            </a:r>
            <a:r>
              <a:rPr b="0" lang="it-IT" sz="1600" spc="-1" strike="noStrike">
                <a:solidFill>
                  <a:srgbClr val="222222"/>
                </a:solidFill>
                <a:latin typeface="Arial"/>
                <a:ea typeface="DejaVu Sans"/>
              </a:rPr>
              <a:t> per l’efficientamento energetico degli immobili pubblici  si inseriscono due ulteriori progetti:</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222222"/>
                </a:solidFill>
                <a:latin typeface="Arial"/>
                <a:ea typeface="DejaVu Sans"/>
              </a:rPr>
              <a:t>1) Progetto di riqualificazione energetica della Casa Circondariale di Sollicciano e della Casa Circondariale Maschile Mario Gozzini di Firenze</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222222"/>
                </a:solidFill>
                <a:latin typeface="Arial"/>
                <a:ea typeface="DejaVu Sans"/>
              </a:rPr>
              <a:t>Si tratta di uno specifico progetto attualmente in corso attivato attraverso un Accordo di programma tra Regione Toscana, il Ministero della Giustizia e il Ministero delle Infrastrutture e dei Trasporti finanziato con un contributo al 100% pari a 4 Mln di euro.</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222222"/>
                </a:solidFill>
                <a:latin typeface="Arial"/>
                <a:ea typeface="DejaVu Sans"/>
              </a:rPr>
              <a:t>2) Progetti di Innovazione Urbana (PIU) nell’ambito dell’Asse Urbano</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222222"/>
                </a:solidFill>
                <a:latin typeface="Arial"/>
                <a:ea typeface="DejaVu Sans"/>
              </a:rPr>
              <a:t>Si tratta di 8 progetti per il miglioramento dell'efficienza energetica degli edifici pubblici nonché per l’illuminazione pubblica intelligente nei Comuni di Prato, Poggibonsi, Colle Val d’Elsa, Empoli, Cecina e Capannori per un contributo assegnato complessivo di circa 1,6 Mln di euro.</a:t>
            </a:r>
            <a:endParaRPr b="0" lang="it-IT"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CustomShape 1"/>
          <p:cNvSpPr/>
          <p:nvPr/>
        </p:nvSpPr>
        <p:spPr>
          <a:xfrm>
            <a:off x="342720" y="1101600"/>
            <a:ext cx="8479440" cy="651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1800" spc="-1" strike="noStrike">
                <a:solidFill>
                  <a:srgbClr val="2a6099"/>
                </a:solidFill>
                <a:latin typeface="Arial"/>
                <a:ea typeface="DejaVu Sans"/>
              </a:rPr>
              <a:t>IL PR FESR 2021-2027 </a:t>
            </a:r>
            <a:endParaRPr b="0" lang="it-IT" sz="1800" spc="-1" strike="noStrike">
              <a:solidFill>
                <a:srgbClr val="000000"/>
              </a:solidFill>
              <a:latin typeface="Arial"/>
            </a:endParaRPr>
          </a:p>
        </p:txBody>
      </p:sp>
      <p:pic>
        <p:nvPicPr>
          <p:cNvPr id="113" name="" descr=""/>
          <p:cNvPicPr/>
          <p:nvPr/>
        </p:nvPicPr>
        <p:blipFill>
          <a:blip r:embed="rId1"/>
          <a:srcRect l="25343" t="23648" r="46877" b="12856"/>
          <a:stretch/>
        </p:blipFill>
        <p:spPr>
          <a:xfrm>
            <a:off x="5110560" y="1871280"/>
            <a:ext cx="3748680" cy="4808520"/>
          </a:xfrm>
          <a:prstGeom prst="rect">
            <a:avLst/>
          </a:prstGeom>
          <a:ln w="0">
            <a:noFill/>
          </a:ln>
        </p:spPr>
      </p:pic>
      <p:sp>
        <p:nvSpPr>
          <p:cNvPr id="114" name="CustomShape 2"/>
          <p:cNvSpPr/>
          <p:nvPr/>
        </p:nvSpPr>
        <p:spPr>
          <a:xfrm>
            <a:off x="180000" y="2340000"/>
            <a:ext cx="4924440" cy="392616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pPr>
            <a:endParaRPr b="0" lang="it-IT" sz="1200" spc="-1" strike="noStrike">
              <a:solidFill>
                <a:srgbClr val="000000"/>
              </a:solidFill>
              <a:latin typeface="Arial"/>
            </a:endParaRPr>
          </a:p>
          <a:p>
            <a:pPr algn="just">
              <a:lnSpc>
                <a:spcPct val="100000"/>
              </a:lnSpc>
            </a:pPr>
            <a:r>
              <a:rPr b="0" lang="it-IT" sz="1200" spc="-1" strike="noStrike">
                <a:solidFill>
                  <a:srgbClr val="000000"/>
                </a:solidFill>
                <a:latin typeface="Arial"/>
                <a:ea typeface="DejaVu Sans"/>
              </a:rPr>
              <a:t>Nell’ambito della nuova programmazione la Regione Toscana intende continuare il sostegno alle politiche mirate alla transizione ecologica e al contrasto ai cambiamenti climatici al fine di contribuire al raggiungimento degli obiettivi europei fissati al 2030 e quelli più a lungo termine della  strategia di neutralità climatica al 2050.</a:t>
            </a:r>
            <a:endParaRPr b="0" lang="it-IT" sz="1200" spc="-1" strike="noStrike">
              <a:solidFill>
                <a:srgbClr val="000000"/>
              </a:solidFill>
              <a:latin typeface="Arial"/>
            </a:endParaRPr>
          </a:p>
          <a:p>
            <a:pPr algn="just">
              <a:lnSpc>
                <a:spcPct val="100000"/>
              </a:lnSpc>
            </a:pPr>
            <a:r>
              <a:rPr b="0" lang="it-IT" sz="1200" spc="-1" strike="noStrike">
                <a:solidFill>
                  <a:srgbClr val="000000"/>
                </a:solidFill>
                <a:latin typeface="Arial"/>
                <a:ea typeface="DejaVu Sans"/>
              </a:rPr>
              <a:t>Complessivamente per le materie ambientali ed energetiche nell’ambito dell’</a:t>
            </a:r>
            <a:r>
              <a:rPr b="1" lang="it-IT" sz="1200" spc="-1" strike="noStrike">
                <a:solidFill>
                  <a:srgbClr val="000000"/>
                </a:solidFill>
                <a:latin typeface="Arial"/>
                <a:ea typeface="DejaVu Sans"/>
              </a:rPr>
              <a:t>Obiettivo di Policy OP2 - “Un’Europa più verde”</a:t>
            </a:r>
            <a:r>
              <a:rPr b="0" lang="it-IT" sz="1200" spc="-1" strike="noStrike">
                <a:solidFill>
                  <a:srgbClr val="000000"/>
                </a:solidFill>
                <a:latin typeface="Arial"/>
                <a:ea typeface="DejaVu Sans"/>
              </a:rPr>
              <a:t>  la Regione Toscana ha destinato, come da </a:t>
            </a:r>
            <a:r>
              <a:rPr b="1" lang="it-IT" sz="1200" spc="-1" strike="noStrike">
                <a:solidFill>
                  <a:srgbClr val="000000"/>
                </a:solidFill>
                <a:latin typeface="Arial"/>
                <a:ea typeface="DejaVu Sans"/>
              </a:rPr>
              <a:t>Delibera di Giunta Regionale n° 1173 del 17/10/2022</a:t>
            </a:r>
            <a:r>
              <a:rPr b="0" lang="it-IT" sz="1200" spc="-1" strike="noStrike">
                <a:solidFill>
                  <a:srgbClr val="000000"/>
                </a:solidFill>
                <a:latin typeface="Arial"/>
                <a:ea typeface="DejaVu Sans"/>
              </a:rPr>
              <a:t>, "Reg. (UE) n. 2021/1060. Programma Regionale FESR 2021-2027. Presa d'atto della Decisione della Commissione C(2022) n.7144 del 03/10/2022 che approva il Programma Regionale "PR Toscana FESR 2021-2027", per il sostegno a titolo del Fondo Europeo di Sviluppo Regionale per la Regione Toscana in Italia”, complessivamente </a:t>
            </a:r>
            <a:r>
              <a:rPr b="1" lang="it-IT" sz="1200" spc="-1" strike="noStrike">
                <a:solidFill>
                  <a:srgbClr val="000000"/>
                </a:solidFill>
                <a:latin typeface="Arial"/>
                <a:ea typeface="DejaVu Sans"/>
              </a:rPr>
              <a:t>risorse pari a circa 338 Mln di euro di cui circa 196 Mln di euro in materia energetica.</a:t>
            </a:r>
            <a:endParaRPr b="0" lang="it-IT" sz="12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a:p>
            <a:pPr algn="just">
              <a:lnSpc>
                <a:spcPct val="100000"/>
              </a:lnSpc>
            </a:pPr>
            <a:r>
              <a:rPr b="1" lang="it-IT" sz="1200" spc="-1" strike="noStrike">
                <a:solidFill>
                  <a:srgbClr val="000000"/>
                </a:solidFill>
                <a:latin typeface="Arial"/>
                <a:ea typeface="DejaVu Sans"/>
              </a:rPr>
              <a:t>Il Programma Regionale FESR 2021-2027 ammonta a un totale di finanziamento pari a € 1.228.836.115</a:t>
            </a:r>
            <a:r>
              <a:rPr b="0" lang="it-IT" sz="1200" spc="-1" strike="noStrike">
                <a:solidFill>
                  <a:srgbClr val="000000"/>
                </a:solidFill>
                <a:latin typeface="Arial"/>
                <a:ea typeface="DejaVu Sans"/>
              </a:rPr>
              <a:t>.</a:t>
            </a:r>
            <a:endParaRPr b="0" lang="it-IT" sz="12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p:txBody>
      </p:sp>
      <p:sp>
        <p:nvSpPr>
          <p:cNvPr id="115" name="CustomShape 3"/>
          <p:cNvSpPr/>
          <p:nvPr/>
        </p:nvSpPr>
        <p:spPr>
          <a:xfrm>
            <a:off x="0" y="1440000"/>
            <a:ext cx="9137520" cy="851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800" spc="-1" strike="noStrike">
              <a:solidFill>
                <a:srgbClr val="000000"/>
              </a:solidFill>
              <a:latin typeface="Arial"/>
            </a:endParaRPr>
          </a:p>
          <a:p>
            <a:pPr algn="ctr">
              <a:lnSpc>
                <a:spcPct val="100000"/>
              </a:lnSpc>
            </a:pPr>
            <a:endParaRPr b="0" lang="it-IT" sz="1800" spc="-1" strike="noStrike">
              <a:solidFill>
                <a:srgbClr val="000000"/>
              </a:solidFill>
              <a:latin typeface="Arial"/>
            </a:endParaRPr>
          </a:p>
        </p:txBody>
      </p:sp>
      <p:sp>
        <p:nvSpPr>
          <p:cNvPr id="116" name="CustomShape 4"/>
          <p:cNvSpPr/>
          <p:nvPr/>
        </p:nvSpPr>
        <p:spPr>
          <a:xfrm>
            <a:off x="0" y="63000"/>
            <a:ext cx="7914960" cy="651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tabLst>
                <a:tab algn="l" pos="408240"/>
              </a:tabLst>
            </a:pPr>
            <a:r>
              <a:rPr b="1" lang="it-IT" sz="1800" spc="-1" strike="noStrike">
                <a:solidFill>
                  <a:srgbClr val="2a6099"/>
                </a:solidFill>
                <a:latin typeface="Arial"/>
                <a:ea typeface="DejaVu Sans"/>
              </a:rPr>
              <a:t>RISORSE PR FESR 2021-2027 E PNRR</a:t>
            </a:r>
            <a:endParaRPr b="0" lang="it-IT" sz="1800" spc="-1" strike="noStrike">
              <a:solidFill>
                <a:srgbClr val="000000"/>
              </a:solidFill>
              <a:latin typeface="Arial"/>
            </a:endParaRPr>
          </a:p>
          <a:p>
            <a:pPr algn="ctr">
              <a:lnSpc>
                <a:spcPct val="100000"/>
              </a:lnSpc>
              <a:tabLst>
                <a:tab algn="l" pos="408240"/>
              </a:tabLst>
            </a:pPr>
            <a:r>
              <a:rPr b="0" lang="it-IT" sz="1800" spc="-1" strike="noStrike">
                <a:solidFill>
                  <a:srgbClr val="2a6099"/>
                </a:solidFill>
                <a:latin typeface="Arial"/>
                <a:ea typeface="DejaVu Sans"/>
              </a:rPr>
              <a:t>NUOVI FINANZIAMENTI PER GLI IMMOBILI PUBBLICI IN TOSCANA</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CustomShape 19"/>
          <p:cNvSpPr/>
          <p:nvPr/>
        </p:nvSpPr>
        <p:spPr>
          <a:xfrm>
            <a:off x="342720" y="1101600"/>
            <a:ext cx="8479440" cy="651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1800" spc="-1" strike="noStrike">
                <a:solidFill>
                  <a:srgbClr val="2a6099"/>
                </a:solidFill>
                <a:latin typeface="Arial"/>
                <a:ea typeface="DejaVu Sans"/>
              </a:rPr>
              <a:t>IL PR FESR 2021-2027 </a:t>
            </a:r>
            <a:endParaRPr b="0" lang="it-IT" sz="1800" spc="-1" strike="noStrike">
              <a:solidFill>
                <a:srgbClr val="000000"/>
              </a:solidFill>
              <a:latin typeface="Arial"/>
            </a:endParaRPr>
          </a:p>
        </p:txBody>
      </p:sp>
      <p:sp>
        <p:nvSpPr>
          <p:cNvPr id="118" name="CustomShape 20"/>
          <p:cNvSpPr/>
          <p:nvPr/>
        </p:nvSpPr>
        <p:spPr>
          <a:xfrm>
            <a:off x="180000" y="2340000"/>
            <a:ext cx="4924440" cy="36262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pPr>
            <a:endParaRPr b="0" lang="it-IT" sz="12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Con  </a:t>
            </a:r>
            <a:r>
              <a:rPr b="1" lang="it-IT" sz="1300" spc="-1" strike="noStrike">
                <a:solidFill>
                  <a:srgbClr val="000000"/>
                </a:solidFill>
                <a:latin typeface="Arial"/>
                <a:ea typeface="DejaVu Sans"/>
              </a:rPr>
              <a:t>Delibera di Giunta Regionale n° 124 del 20/02/2023</a:t>
            </a:r>
            <a:r>
              <a:rPr b="0" lang="it-IT" sz="1300" spc="-1" strike="noStrike">
                <a:solidFill>
                  <a:srgbClr val="000000"/>
                </a:solidFill>
                <a:latin typeface="Arial"/>
                <a:ea typeface="DejaVu Sans"/>
              </a:rPr>
              <a:t>, è stato approvato il Documento di Attuazione Regionale (DAR)) del "PR Toscana FESR 2021-2027" </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Il DAR dettaglia a livello di azione e sub-azione gli elementi essenziali del PR approvato dalla Commissione Europea con Decisione C(2022) n. 7144 del 3/10/2022, Allegato "A</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Il DAR esplicita</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Linee di azione per le  5 priorità del PR </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(Priorità 2 Transizione ecologia, resilienza e biodiversità)</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Indicatori e obiettivi</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Dimensione finanziaria a livello di azione</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Piano finanziario</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p:txBody>
      </p:sp>
      <p:sp>
        <p:nvSpPr>
          <p:cNvPr id="119" name="CustomShape 21"/>
          <p:cNvSpPr/>
          <p:nvPr/>
        </p:nvSpPr>
        <p:spPr>
          <a:xfrm>
            <a:off x="0" y="1440000"/>
            <a:ext cx="9137520" cy="851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800" spc="-1" strike="noStrike">
              <a:solidFill>
                <a:srgbClr val="000000"/>
              </a:solidFill>
              <a:latin typeface="Arial"/>
            </a:endParaRPr>
          </a:p>
          <a:p>
            <a:pPr algn="ctr">
              <a:lnSpc>
                <a:spcPct val="100000"/>
              </a:lnSpc>
            </a:pPr>
            <a:endParaRPr b="0" lang="it-IT" sz="1800" spc="-1" strike="noStrike">
              <a:solidFill>
                <a:srgbClr val="000000"/>
              </a:solidFill>
              <a:latin typeface="Arial"/>
            </a:endParaRPr>
          </a:p>
        </p:txBody>
      </p:sp>
      <p:sp>
        <p:nvSpPr>
          <p:cNvPr id="120" name="CustomShape 22"/>
          <p:cNvSpPr/>
          <p:nvPr/>
        </p:nvSpPr>
        <p:spPr>
          <a:xfrm>
            <a:off x="0" y="63000"/>
            <a:ext cx="7914960" cy="651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tabLst>
                <a:tab algn="l" pos="408240"/>
              </a:tabLst>
            </a:pPr>
            <a:r>
              <a:rPr b="1" lang="it-IT" sz="1800" spc="-1" strike="noStrike">
                <a:solidFill>
                  <a:srgbClr val="2a6099"/>
                </a:solidFill>
                <a:latin typeface="Arial"/>
                <a:ea typeface="DejaVu Sans"/>
              </a:rPr>
              <a:t>RISORSE PR FESR 2021-2027 E PNRR</a:t>
            </a:r>
            <a:endParaRPr b="0" lang="it-IT" sz="1800" spc="-1" strike="noStrike">
              <a:solidFill>
                <a:srgbClr val="000000"/>
              </a:solidFill>
              <a:latin typeface="Arial"/>
            </a:endParaRPr>
          </a:p>
          <a:p>
            <a:pPr algn="ctr">
              <a:lnSpc>
                <a:spcPct val="100000"/>
              </a:lnSpc>
              <a:tabLst>
                <a:tab algn="l" pos="408240"/>
              </a:tabLst>
            </a:pPr>
            <a:r>
              <a:rPr b="0" lang="it-IT" sz="1800" spc="-1" strike="noStrike">
                <a:solidFill>
                  <a:srgbClr val="2a6099"/>
                </a:solidFill>
                <a:latin typeface="Arial"/>
                <a:ea typeface="DejaVu Sans"/>
              </a:rPr>
              <a:t>NUOVI FINANZIAMENTI PER GLI IMMOBILI PUBBLICI IN TOSCANA</a:t>
            </a:r>
            <a:endParaRPr b="0" lang="it-IT" sz="1800" spc="-1" strike="noStrike">
              <a:solidFill>
                <a:srgbClr val="000000"/>
              </a:solidFill>
              <a:latin typeface="Arial"/>
            </a:endParaRPr>
          </a:p>
        </p:txBody>
      </p:sp>
      <p:pic>
        <p:nvPicPr>
          <p:cNvPr id="121" name="" descr=""/>
          <p:cNvPicPr/>
          <p:nvPr/>
        </p:nvPicPr>
        <p:blipFill>
          <a:blip r:embed="rId1"/>
          <a:srcRect l="35477" t="24499" r="37520" b="14425"/>
          <a:stretch/>
        </p:blipFill>
        <p:spPr>
          <a:xfrm>
            <a:off x="14760720" y="3352320"/>
            <a:ext cx="7053480" cy="8970480"/>
          </a:xfrm>
          <a:prstGeom prst="rect">
            <a:avLst/>
          </a:prstGeom>
          <a:ln w="0">
            <a:noFill/>
          </a:ln>
        </p:spPr>
      </p:pic>
      <p:pic>
        <p:nvPicPr>
          <p:cNvPr id="122" name="" descr=""/>
          <p:cNvPicPr/>
          <p:nvPr/>
        </p:nvPicPr>
        <p:blipFill>
          <a:blip r:embed="rId2"/>
          <a:srcRect l="35477" t="24499" r="37520" b="14425"/>
          <a:stretch/>
        </p:blipFill>
        <p:spPr>
          <a:xfrm>
            <a:off x="14760720" y="3352320"/>
            <a:ext cx="7053480" cy="8970480"/>
          </a:xfrm>
          <a:prstGeom prst="rect">
            <a:avLst/>
          </a:prstGeom>
          <a:ln w="0">
            <a:noFill/>
          </a:ln>
        </p:spPr>
      </p:pic>
      <p:pic>
        <p:nvPicPr>
          <p:cNvPr id="123" name="" descr=""/>
          <p:cNvPicPr/>
          <p:nvPr/>
        </p:nvPicPr>
        <p:blipFill>
          <a:blip r:embed="rId3"/>
          <a:srcRect l="35477" t="24499" r="37520" b="14425"/>
          <a:stretch/>
        </p:blipFill>
        <p:spPr>
          <a:xfrm>
            <a:off x="14760720" y="3352320"/>
            <a:ext cx="7053480" cy="8970480"/>
          </a:xfrm>
          <a:prstGeom prst="rect">
            <a:avLst/>
          </a:prstGeom>
          <a:ln w="0">
            <a:noFill/>
          </a:ln>
        </p:spPr>
      </p:pic>
      <p:pic>
        <p:nvPicPr>
          <p:cNvPr id="124" name="" descr=""/>
          <p:cNvPicPr/>
          <p:nvPr/>
        </p:nvPicPr>
        <p:blipFill>
          <a:blip r:embed="rId4"/>
          <a:srcRect l="35477" t="24499" r="37520" b="14425"/>
          <a:stretch/>
        </p:blipFill>
        <p:spPr>
          <a:xfrm>
            <a:off x="14760720" y="3352320"/>
            <a:ext cx="7053480" cy="8970480"/>
          </a:xfrm>
          <a:prstGeom prst="rect">
            <a:avLst/>
          </a:prstGeom>
          <a:ln w="0">
            <a:noFill/>
          </a:ln>
        </p:spPr>
      </p:pic>
      <p:pic>
        <p:nvPicPr>
          <p:cNvPr id="125" name="" descr=""/>
          <p:cNvPicPr/>
          <p:nvPr/>
        </p:nvPicPr>
        <p:blipFill>
          <a:blip r:embed="rId5"/>
          <a:srcRect l="35477" t="24499" r="37520" b="14425"/>
          <a:stretch/>
        </p:blipFill>
        <p:spPr>
          <a:xfrm>
            <a:off x="14760720" y="3352320"/>
            <a:ext cx="7053480" cy="8970480"/>
          </a:xfrm>
          <a:prstGeom prst="rect">
            <a:avLst/>
          </a:prstGeom>
          <a:ln w="0">
            <a:noFill/>
          </a:ln>
        </p:spPr>
      </p:pic>
      <p:pic>
        <p:nvPicPr>
          <p:cNvPr id="126" name="" descr=""/>
          <p:cNvPicPr/>
          <p:nvPr/>
        </p:nvPicPr>
        <p:blipFill>
          <a:blip r:embed="rId6"/>
          <a:stretch/>
        </p:blipFill>
        <p:spPr>
          <a:xfrm>
            <a:off x="5220000" y="1620000"/>
            <a:ext cx="3723120" cy="48596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342720" y="1101600"/>
            <a:ext cx="8479440" cy="651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1800" spc="-1" strike="noStrike">
                <a:solidFill>
                  <a:srgbClr val="2a6099"/>
                </a:solidFill>
                <a:latin typeface="Arial"/>
                <a:ea typeface="DejaVu Sans"/>
              </a:rPr>
              <a:t>RISORSE PR 2021-2027 – DIREZIONE AMBIENTE ED ENERGIA</a:t>
            </a:r>
            <a:endParaRPr b="0" lang="it-IT" sz="1800" spc="-1" strike="noStrike">
              <a:solidFill>
                <a:srgbClr val="000000"/>
              </a:solidFill>
              <a:latin typeface="Arial"/>
            </a:endParaRPr>
          </a:p>
        </p:txBody>
      </p:sp>
      <p:pic>
        <p:nvPicPr>
          <p:cNvPr id="128" name="" descr=""/>
          <p:cNvPicPr/>
          <p:nvPr/>
        </p:nvPicPr>
        <p:blipFill>
          <a:blip r:embed="rId1"/>
          <a:stretch/>
        </p:blipFill>
        <p:spPr>
          <a:xfrm>
            <a:off x="1128600" y="1573560"/>
            <a:ext cx="6886800" cy="49060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24"/>
          <p:cNvSpPr/>
          <p:nvPr/>
        </p:nvSpPr>
        <p:spPr>
          <a:xfrm>
            <a:off x="342720" y="1101600"/>
            <a:ext cx="8479440" cy="651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1800" spc="-1" strike="noStrike">
                <a:solidFill>
                  <a:srgbClr val="2a6099"/>
                </a:solidFill>
                <a:latin typeface="Arial"/>
                <a:ea typeface="DejaVu Sans"/>
              </a:rPr>
              <a:t>RISORSE PR 2021-2027</a:t>
            </a:r>
            <a:endParaRPr b="0" lang="it-IT" sz="1800" spc="-1" strike="noStrike">
              <a:solidFill>
                <a:srgbClr val="000000"/>
              </a:solidFill>
              <a:latin typeface="Arial"/>
            </a:endParaRPr>
          </a:p>
          <a:p>
            <a:pPr algn="ctr">
              <a:lnSpc>
                <a:spcPct val="100000"/>
              </a:lnSpc>
            </a:pPr>
            <a:r>
              <a:rPr b="1" lang="it-IT" sz="1800" spc="-1" strike="noStrike">
                <a:solidFill>
                  <a:srgbClr val="2a6099"/>
                </a:solidFill>
                <a:latin typeface="Arial"/>
                <a:ea typeface="DejaVu Sans"/>
              </a:rPr>
              <a:t>SETTORE SERVIZI PUBBLICI LOCALI, ENERGIA, INQUINAMENTO ATMOSFERICO</a:t>
            </a:r>
            <a:endParaRPr b="0" lang="it-IT" sz="1800" spc="-1" strike="noStrike">
              <a:solidFill>
                <a:srgbClr val="000000"/>
              </a:solidFill>
              <a:latin typeface="Arial"/>
            </a:endParaRPr>
          </a:p>
        </p:txBody>
      </p:sp>
      <p:pic>
        <p:nvPicPr>
          <p:cNvPr id="130" name="" descr=""/>
          <p:cNvPicPr/>
          <p:nvPr/>
        </p:nvPicPr>
        <p:blipFill>
          <a:blip r:embed="rId1"/>
          <a:stretch/>
        </p:blipFill>
        <p:spPr>
          <a:xfrm>
            <a:off x="342000" y="2396880"/>
            <a:ext cx="8459640" cy="332028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25"/>
          <p:cNvSpPr/>
          <p:nvPr/>
        </p:nvSpPr>
        <p:spPr>
          <a:xfrm>
            <a:off x="342720" y="1101600"/>
            <a:ext cx="8479440" cy="651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1800" spc="-1" strike="noStrike">
                <a:solidFill>
                  <a:srgbClr val="2a6099"/>
                </a:solidFill>
                <a:latin typeface="Arial"/>
                <a:ea typeface="DejaVu Sans"/>
              </a:rPr>
              <a:t>RISORSE PR 2021-2027</a:t>
            </a:r>
            <a:endParaRPr b="0" lang="it-IT" sz="1800" spc="-1" strike="noStrike">
              <a:solidFill>
                <a:srgbClr val="000000"/>
              </a:solidFill>
              <a:latin typeface="Arial"/>
            </a:endParaRPr>
          </a:p>
          <a:p>
            <a:pPr algn="ctr">
              <a:lnSpc>
                <a:spcPct val="100000"/>
              </a:lnSpc>
            </a:pPr>
            <a:r>
              <a:rPr b="1" lang="it-IT" sz="1800" spc="-1" strike="noStrike">
                <a:solidFill>
                  <a:srgbClr val="2a6099"/>
                </a:solidFill>
                <a:latin typeface="Arial"/>
                <a:ea typeface="DejaVu Sans"/>
              </a:rPr>
              <a:t>SETTORE SERVIZI PUBBLICI LOCALI, ENERGIA, INQUINAMENTO ATMOSFERICO</a:t>
            </a:r>
            <a:br>
              <a:rPr sz="1800"/>
            </a:br>
            <a:endParaRPr b="0" lang="it-IT" sz="1800" spc="-1" strike="noStrike">
              <a:solidFill>
                <a:srgbClr val="000000"/>
              </a:solidFill>
              <a:latin typeface="Arial"/>
            </a:endParaRPr>
          </a:p>
          <a:p>
            <a:pPr algn="ctr">
              <a:lnSpc>
                <a:spcPct val="100000"/>
              </a:lnSpc>
            </a:pPr>
            <a:r>
              <a:rPr b="0" lang="it-IT" sz="1200" spc="-1" strike="noStrike">
                <a:solidFill>
                  <a:srgbClr val="000000"/>
                </a:solidFill>
                <a:latin typeface="Arial"/>
                <a:ea typeface="DejaVu Sans"/>
              </a:rPr>
              <a:t>Le suddette azioni saranno attuate attraverso bandi a cura del Settore Servizi Pubblici Locali, Energia, Inquinamento Atmosferico.</a:t>
            </a:r>
            <a:endParaRPr b="0" lang="it-IT" sz="1200" spc="-1" strike="noStrike">
              <a:solidFill>
                <a:srgbClr val="000000"/>
              </a:solidFill>
              <a:latin typeface="Arial"/>
            </a:endParaRPr>
          </a:p>
        </p:txBody>
      </p:sp>
      <p:pic>
        <p:nvPicPr>
          <p:cNvPr id="132" name="" descr=""/>
          <p:cNvPicPr/>
          <p:nvPr/>
        </p:nvPicPr>
        <p:blipFill>
          <a:blip r:embed="rId1"/>
          <a:stretch/>
        </p:blipFill>
        <p:spPr>
          <a:xfrm>
            <a:off x="252000" y="3060000"/>
            <a:ext cx="8639640" cy="207540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36000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800" spc="-1" strike="noStrike">
              <a:solidFill>
                <a:srgbClr val="000000"/>
              </a:solidFill>
              <a:latin typeface="Arial"/>
            </a:endParaRPr>
          </a:p>
          <a:p>
            <a:pPr algn="ctr">
              <a:lnSpc>
                <a:spcPct val="100000"/>
              </a:lnSpc>
            </a:pPr>
            <a:r>
              <a:rPr b="1" lang="it-IT" sz="1800" spc="-1" strike="noStrike">
                <a:solidFill>
                  <a:srgbClr val="81d41a"/>
                </a:solidFill>
                <a:latin typeface="Arial"/>
                <a:ea typeface="DejaVu Sans"/>
              </a:rPr>
              <a:t>OP2 Un’Europa più verde</a:t>
            </a:r>
            <a:endParaRPr b="0" lang="it-IT" sz="1800" spc="-1" strike="noStrike">
              <a:solidFill>
                <a:srgbClr val="000000"/>
              </a:solidFill>
              <a:latin typeface="Arial"/>
            </a:endParaRPr>
          </a:p>
          <a:p>
            <a:pPr algn="ctr">
              <a:lnSpc>
                <a:spcPct val="100000"/>
              </a:lnSpc>
            </a:pP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ea typeface="DejaVu Sans"/>
              </a:rPr>
              <a:t>Obiettivo Specifico b1) Promuovere misure di efficienza energetica e la riduzione delle emissioni dei gas serra, </a:t>
            </a:r>
            <a:endParaRPr b="0" lang="it-IT" sz="1200" spc="-1" strike="noStrike">
              <a:solidFill>
                <a:srgbClr val="000000"/>
              </a:solidFill>
              <a:latin typeface="Arial"/>
            </a:endParaRPr>
          </a:p>
          <a:p>
            <a:pPr algn="just">
              <a:lnSpc>
                <a:spcPct val="100000"/>
              </a:lnSpc>
            </a:pPr>
            <a:r>
              <a:rPr b="0" lang="it-IT" sz="1200" spc="-1" strike="noStrike">
                <a:solidFill>
                  <a:srgbClr val="000000"/>
                </a:solidFill>
                <a:latin typeface="Arial"/>
                <a:ea typeface="DejaVu Sans"/>
              </a:rPr>
              <a:t>Ridurre i consumi energetici e le emissioni di gas climalteranti intende supportare, in continuità con la programmazione 2014-2020, azioni finalizzate ad aumentare l’efficienza energetica degli edifici pubblici ad uso pubblico, con particolare riferimento ad ospedali ed edifici scolastici, delle strutture residenziali sanitarie assistenziali (RSA) nonché degli immobili sedi di imprese e dei processi produttivi. </a:t>
            </a:r>
            <a:endParaRPr b="0" lang="it-IT" sz="1200" spc="-1" strike="noStrike">
              <a:solidFill>
                <a:srgbClr val="000000"/>
              </a:solidFill>
              <a:latin typeface="Arial"/>
            </a:endParaRPr>
          </a:p>
          <a:p>
            <a:pPr algn="just">
              <a:lnSpc>
                <a:spcPct val="100000"/>
              </a:lnSpc>
            </a:pPr>
            <a:r>
              <a:rPr b="0" lang="it-IT" sz="1200" spc="-1" strike="noStrike">
                <a:solidFill>
                  <a:srgbClr val="000000"/>
                </a:solidFill>
                <a:latin typeface="Arial"/>
                <a:ea typeface="DejaVu Sans"/>
              </a:rPr>
              <a:t>Le risorse destinate a questo obiettivo specifico sono pari a circa </a:t>
            </a:r>
            <a:r>
              <a:rPr b="1" lang="it-IT" sz="1200" spc="-1" strike="noStrike">
                <a:solidFill>
                  <a:srgbClr val="000000"/>
                </a:solidFill>
                <a:latin typeface="Arial"/>
                <a:ea typeface="DejaVu Sans"/>
              </a:rPr>
              <a:t>88 Mln</a:t>
            </a:r>
            <a:r>
              <a:rPr b="0" lang="it-IT" sz="1200" spc="-1" strike="noStrike">
                <a:solidFill>
                  <a:srgbClr val="000000"/>
                </a:solidFill>
                <a:latin typeface="Arial"/>
                <a:ea typeface="DejaVu Sans"/>
              </a:rPr>
              <a:t> di euro di cui 71,25 Mln di euro rivolto a settore pubblico, 5,84 Mln di euro rivolto a RSA e 11 Mln di euro rivolto a imprese.</a:t>
            </a:r>
            <a:endParaRPr b="0" lang="it-IT" sz="12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a:p>
            <a:pPr algn="just">
              <a:lnSpc>
                <a:spcPct val="100000"/>
              </a:lnSpc>
            </a:pPr>
            <a:r>
              <a:rPr b="1" lang="it-IT" sz="1200" spc="-1" strike="noStrike">
                <a:solidFill>
                  <a:srgbClr val="000000"/>
                </a:solidFill>
                <a:latin typeface="Arial"/>
                <a:ea typeface="DejaVu Sans"/>
              </a:rPr>
              <a:t>Obiettivo Specifico b2) Promuovere le energie rinnovabili in conformità della direttiva (UE) 2018/2001, compresi i criteri di sostenibilità ivi stabiliti </a:t>
            </a:r>
            <a:endParaRPr b="0" lang="it-IT" sz="1200" spc="-1" strike="noStrike">
              <a:solidFill>
                <a:srgbClr val="000000"/>
              </a:solidFill>
              <a:latin typeface="Arial"/>
            </a:endParaRPr>
          </a:p>
          <a:p>
            <a:pPr algn="just">
              <a:lnSpc>
                <a:spcPct val="100000"/>
              </a:lnSpc>
            </a:pPr>
            <a:r>
              <a:rPr b="0" lang="it-IT" sz="1200" spc="-1" strike="noStrike">
                <a:solidFill>
                  <a:srgbClr val="000000"/>
                </a:solidFill>
                <a:latin typeface="Arial"/>
                <a:ea typeface="DejaVu Sans"/>
              </a:rPr>
              <a:t>Contribuire al raggiungimento dei target per aumentare la produzione di energia da fonti rinnovabili e quindi all’ autosufficienza energetica, intende attivare anche interventi per la produzione di energia elettrica e termica da fonti energetiche rinnovabili per autoconsumo delle strutture pubbliche, del  sistema produttivo e delle RSA. </a:t>
            </a:r>
            <a:endParaRPr b="0" lang="it-IT" sz="1200" spc="-1" strike="noStrike">
              <a:solidFill>
                <a:srgbClr val="000000"/>
              </a:solidFill>
              <a:latin typeface="Arial"/>
            </a:endParaRPr>
          </a:p>
          <a:p>
            <a:pPr algn="just">
              <a:lnSpc>
                <a:spcPct val="100000"/>
              </a:lnSpc>
            </a:pPr>
            <a:r>
              <a:rPr b="0" lang="it-IT" sz="1200" spc="-1" strike="noStrike">
                <a:solidFill>
                  <a:srgbClr val="000000"/>
                </a:solidFill>
                <a:latin typeface="Arial"/>
                <a:ea typeface="DejaVu Sans"/>
              </a:rPr>
              <a:t>La dotazione finanziaria è circa </a:t>
            </a:r>
            <a:r>
              <a:rPr b="1" lang="it-IT" sz="1200" spc="-1" strike="noStrike">
                <a:solidFill>
                  <a:srgbClr val="000000"/>
                </a:solidFill>
                <a:latin typeface="Arial"/>
                <a:ea typeface="DejaVu Sans"/>
              </a:rPr>
              <a:t>102 Mln</a:t>
            </a:r>
            <a:r>
              <a:rPr b="0" lang="it-IT" sz="1200" spc="-1" strike="noStrike">
                <a:solidFill>
                  <a:srgbClr val="000000"/>
                </a:solidFill>
                <a:latin typeface="Arial"/>
                <a:ea typeface="DejaVu Sans"/>
              </a:rPr>
              <a:t> di euro di cui 71,25 Mln di euro rivolto a settore pubblico, 5,84 Mln di euro rivolto a RSA e 11 Mln di euro rivolto a imprese e 20 Mln per le CER.</a:t>
            </a:r>
            <a:endParaRPr b="0" lang="it-IT" sz="1200" spc="-1" strike="noStrike">
              <a:solidFill>
                <a:srgbClr val="000000"/>
              </a:solidFill>
              <a:latin typeface="Arial"/>
            </a:endParaRPr>
          </a:p>
          <a:p>
            <a:pPr algn="just">
              <a:lnSpc>
                <a:spcPct val="100000"/>
              </a:lnSpc>
            </a:pPr>
            <a:r>
              <a:rPr b="0" lang="it-IT" sz="1200" spc="-1" strike="noStrike">
                <a:solidFill>
                  <a:srgbClr val="000000"/>
                </a:solidFill>
                <a:latin typeface="Arial"/>
                <a:ea typeface="DejaVu Sans"/>
              </a:rPr>
              <a:t>Nell’ambito di questa linea di finanziamento, strategico è il ruolo di delle comunità energetiche per la produzione di energia rinnovabile da parte di cittadini, associazioni, imprese ed enti pubblici, al fine di favorire la transizione energetica toscana, in un contesto caratterizzato soprattutto in questo periodo da una crescente attenzione ai temi della auto-sufficienza energetica e della povertà energetica.</a:t>
            </a:r>
            <a:endParaRPr b="0" lang="it-IT" sz="12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a:p>
            <a:pPr algn="ctr">
              <a:lnSpc>
                <a:spcPct val="100000"/>
              </a:lnSpc>
            </a:pPr>
            <a:r>
              <a:rPr b="0" lang="it-IT" sz="1200" spc="-1" strike="noStrike">
                <a:solidFill>
                  <a:srgbClr val="000000"/>
                </a:solidFill>
                <a:latin typeface="Arial"/>
                <a:ea typeface="DejaVu Sans"/>
              </a:rPr>
              <a:t>               </a:t>
            </a:r>
            <a:endParaRPr b="0" lang="it-IT" sz="1200" spc="-1" strike="noStrike">
              <a:solidFill>
                <a:srgbClr val="000000"/>
              </a:solidFill>
              <a:latin typeface="Arial"/>
            </a:endParaRPr>
          </a:p>
        </p:txBody>
      </p:sp>
      <p:pic>
        <p:nvPicPr>
          <p:cNvPr id="134" name="" descr=""/>
          <p:cNvPicPr/>
          <p:nvPr/>
        </p:nvPicPr>
        <p:blipFill>
          <a:blip r:embed="rId1"/>
          <a:srcRect l="1807" t="0" r="0" b="14551"/>
          <a:stretch/>
        </p:blipFill>
        <p:spPr>
          <a:xfrm>
            <a:off x="432360" y="5292000"/>
            <a:ext cx="3881520" cy="12625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5"/>
          <p:cNvSpPr/>
          <p:nvPr/>
        </p:nvSpPr>
        <p:spPr>
          <a:xfrm>
            <a:off x="33480" y="41760"/>
            <a:ext cx="7914960" cy="85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tabLst>
                <a:tab algn="l" pos="408240"/>
              </a:tabLst>
            </a:pPr>
            <a:r>
              <a:rPr b="1" lang="it-IT" sz="1800" spc="-1" strike="noStrike">
                <a:solidFill>
                  <a:srgbClr val="2a6099"/>
                </a:solidFill>
                <a:latin typeface="Arial"/>
                <a:ea typeface="DejaVu Sans"/>
              </a:rPr>
              <a:t>POR FESR 2014-2020 – AZIONE 4.1.1 EFFICIENTAMENTO ENERGETICO DEGLI IMMOBILI PUBBLICI </a:t>
            </a:r>
            <a:endParaRPr b="0" lang="it-IT" sz="1800" spc="-1" strike="noStrike">
              <a:solidFill>
                <a:srgbClr val="000000"/>
              </a:solidFill>
              <a:latin typeface="Arial"/>
            </a:endParaRPr>
          </a:p>
          <a:p>
            <a:pPr algn="ctr">
              <a:lnSpc>
                <a:spcPct val="100000"/>
              </a:lnSpc>
              <a:tabLst>
                <a:tab algn="l" pos="408240"/>
              </a:tabLst>
            </a:pPr>
            <a:r>
              <a:rPr b="1" lang="it-IT" sz="1800" spc="-1" strike="noStrike">
                <a:solidFill>
                  <a:srgbClr val="2a6099"/>
                </a:solidFill>
                <a:latin typeface="Arial"/>
                <a:ea typeface="DejaVu Sans"/>
              </a:rPr>
              <a:t>RISULTATI DEL BANDO</a:t>
            </a:r>
            <a:endParaRPr b="0" lang="it-IT" sz="1800" spc="-1" strike="noStrike">
              <a:solidFill>
                <a:srgbClr val="000000"/>
              </a:solidFill>
              <a:latin typeface="Arial"/>
            </a:endParaRPr>
          </a:p>
        </p:txBody>
      </p:sp>
      <p:sp>
        <p:nvSpPr>
          <p:cNvPr id="92" name="CustomShape 6"/>
          <p:cNvSpPr/>
          <p:nvPr/>
        </p:nvSpPr>
        <p:spPr>
          <a:xfrm>
            <a:off x="316080" y="1168920"/>
            <a:ext cx="8498880" cy="52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ELEMENTI ESSENZIALI DEL BANDO </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000000"/>
                </a:solidFill>
                <a:latin typeface="Arial"/>
                <a:ea typeface="DejaVu Sans"/>
              </a:rPr>
              <a:t> </a:t>
            </a:r>
            <a:endParaRPr b="0" lang="it-IT"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DejaVu Sans"/>
              </a:rPr>
              <a:t>1) </a:t>
            </a:r>
            <a:r>
              <a:rPr b="1" lang="it-IT" sz="1600" spc="-1" strike="noStrike">
                <a:solidFill>
                  <a:srgbClr val="000000"/>
                </a:solidFill>
                <a:latin typeface="Arial"/>
                <a:ea typeface="DejaVu Sans"/>
              </a:rPr>
              <a:t>APPROVATO</a:t>
            </a:r>
            <a:r>
              <a:rPr b="0" lang="it-IT" sz="1600" spc="-1" strike="noStrike">
                <a:solidFill>
                  <a:srgbClr val="000000"/>
                </a:solidFill>
                <a:latin typeface="Arial"/>
                <a:ea typeface="DejaVu Sans"/>
              </a:rPr>
              <a:t> con Decreto Dirigenziale n. 10360 del 14/07/2017 </a:t>
            </a:r>
            <a:endParaRPr b="0" lang="it-IT"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DejaVu Sans"/>
              </a:rPr>
              <a:t>    </a:t>
            </a:r>
            <a:r>
              <a:rPr b="1" lang="it-IT" sz="1600" spc="-1" strike="noStrike">
                <a:solidFill>
                  <a:srgbClr val="000000"/>
                </a:solidFill>
                <a:latin typeface="Arial"/>
                <a:ea typeface="DejaVu Sans"/>
              </a:rPr>
              <a:t>PUBBLICATO</a:t>
            </a:r>
            <a:r>
              <a:rPr b="0" lang="it-IT" sz="1600" spc="-1" strike="noStrike">
                <a:solidFill>
                  <a:srgbClr val="000000"/>
                </a:solidFill>
                <a:latin typeface="Arial"/>
                <a:ea typeface="DejaVu Sans"/>
              </a:rPr>
              <a:t> sul BURT n° 30 del 26/07/2017 </a:t>
            </a:r>
            <a:endParaRPr b="0" lang="it-IT"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DejaVu Sans"/>
              </a:rPr>
              <a:t>2) </a:t>
            </a:r>
            <a:r>
              <a:rPr b="1" lang="it-IT" sz="1600" spc="-1" strike="noStrike">
                <a:solidFill>
                  <a:srgbClr val="000000"/>
                </a:solidFill>
                <a:latin typeface="Arial"/>
                <a:ea typeface="DejaVu Sans"/>
              </a:rPr>
              <a:t>PRESENTAZIONE DOMANDE</a:t>
            </a:r>
            <a:endParaRPr b="0" lang="it-IT"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000000"/>
                </a:solidFill>
                <a:latin typeface="Arial"/>
                <a:ea typeface="DejaVu Sans"/>
              </a:rPr>
              <a:t>   </a:t>
            </a:r>
            <a:r>
              <a:rPr b="0" lang="it-IT" sz="1600" spc="-1" strike="noStrike">
                <a:solidFill>
                  <a:srgbClr val="000000"/>
                </a:solidFill>
                <a:latin typeface="Arial"/>
                <a:ea typeface="DejaVu Sans"/>
              </a:rPr>
              <a:t> </a:t>
            </a:r>
            <a:r>
              <a:rPr b="0" lang="it-IT" sz="1600" spc="-1" strike="noStrike">
                <a:solidFill>
                  <a:srgbClr val="000000"/>
                </a:solidFill>
                <a:latin typeface="Arial"/>
                <a:ea typeface="DejaVu Sans"/>
              </a:rPr>
              <a:t>dal 26 luglio 2017 al 3 aprile 2018</a:t>
            </a:r>
            <a:endParaRPr b="0" lang="it-IT"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DejaVu Sans"/>
              </a:rPr>
              <a:t> </a:t>
            </a:r>
            <a:endParaRPr b="0" lang="it-IT"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Arial"/>
              </a:rPr>
              <a:t>3) </a:t>
            </a:r>
            <a:r>
              <a:rPr b="1" lang="it-IT" sz="1600" spc="-1" strike="noStrike">
                <a:solidFill>
                  <a:srgbClr val="000000"/>
                </a:solidFill>
                <a:latin typeface="Arial"/>
                <a:ea typeface="Arial"/>
              </a:rPr>
              <a:t>SOGGETTI RICHIEDENTI</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SimSun"/>
              </a:rPr>
              <a:t>-  </a:t>
            </a:r>
            <a:r>
              <a:rPr b="1" lang="it-IT" sz="1600" spc="-1" strike="noStrike">
                <a:solidFill>
                  <a:srgbClr val="000000"/>
                </a:solidFill>
                <a:latin typeface="Arial"/>
                <a:ea typeface="SimSun"/>
              </a:rPr>
              <a:t> Enti Locali </a:t>
            </a:r>
            <a:r>
              <a:rPr b="0" lang="it-IT" sz="1600" spc="-1" strike="noStrike">
                <a:solidFill>
                  <a:srgbClr val="000000"/>
                </a:solidFill>
                <a:latin typeface="Arial"/>
                <a:ea typeface="SimSun"/>
              </a:rPr>
              <a:t>(Comuni, Province, Città Metropolitane, Unione dei Comuni)</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SimSun"/>
              </a:rPr>
              <a:t>-   </a:t>
            </a:r>
            <a:r>
              <a:rPr b="1" lang="it-IT" sz="1600" spc="-1" strike="noStrike">
                <a:solidFill>
                  <a:srgbClr val="000000"/>
                </a:solidFill>
                <a:latin typeface="Arial"/>
                <a:ea typeface="SimSun"/>
              </a:rPr>
              <a:t>Aziende Sanitarie Locali e Aziende Ospedaliere</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SimSun"/>
              </a:rPr>
              <a:t>4)</a:t>
            </a:r>
            <a:r>
              <a:rPr b="1" lang="it-IT" sz="1600" spc="-1" strike="noStrike">
                <a:solidFill>
                  <a:srgbClr val="000000"/>
                </a:solidFill>
                <a:latin typeface="Arial"/>
                <a:ea typeface="SimSun"/>
              </a:rPr>
              <a:t> </a:t>
            </a:r>
            <a:r>
              <a:rPr b="1" lang="it-IT" sz="1600" spc="-1" strike="noStrike">
                <a:solidFill>
                  <a:srgbClr val="000000"/>
                </a:solidFill>
                <a:latin typeface="Arial"/>
                <a:ea typeface="Arial"/>
              </a:rPr>
              <a:t>INTENSITA’ DEL CONTRIBUTO</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SimSun"/>
              </a:rPr>
              <a:t>-  </a:t>
            </a:r>
            <a:r>
              <a:rPr b="1" lang="it-IT" sz="1600" spc="-1" strike="noStrike">
                <a:solidFill>
                  <a:srgbClr val="000000"/>
                </a:solidFill>
                <a:latin typeface="Arial"/>
                <a:ea typeface="SimSun"/>
              </a:rPr>
              <a:t> 80% delle spese ammissibili</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SimSun"/>
              </a:rPr>
              <a:t>- </a:t>
            </a:r>
            <a:r>
              <a:rPr b="1" lang="it-IT" sz="1600" spc="-1" strike="noStrike">
                <a:solidFill>
                  <a:srgbClr val="000000"/>
                </a:solidFill>
                <a:latin typeface="Arial"/>
                <a:ea typeface="SimSun"/>
              </a:rPr>
              <a:t> 90% delle spese ammissibili </a:t>
            </a:r>
            <a:r>
              <a:rPr b="0" lang="it-IT" sz="1600" spc="-1" strike="noStrike">
                <a:solidFill>
                  <a:srgbClr val="000000"/>
                </a:solidFill>
                <a:latin typeface="Arial"/>
                <a:ea typeface="SimSun"/>
              </a:rPr>
              <a:t>nel caso in cui il soggetto richiedente in sede di domanda presenti il </a:t>
            </a:r>
            <a:r>
              <a:rPr b="1" lang="it-IT" sz="1600" spc="-1" strike="noStrike">
                <a:solidFill>
                  <a:srgbClr val="000000"/>
                </a:solidFill>
                <a:latin typeface="Arial"/>
                <a:ea typeface="SimSun"/>
              </a:rPr>
              <a:t>progetto esecutivo approvato</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SimSun"/>
              </a:rPr>
              <a:t>5)</a:t>
            </a:r>
            <a:r>
              <a:rPr b="1" lang="it-IT" sz="1600" spc="-1" strike="noStrike">
                <a:solidFill>
                  <a:srgbClr val="000000"/>
                </a:solidFill>
                <a:latin typeface="Arial"/>
                <a:ea typeface="SimSun"/>
              </a:rPr>
              <a:t> </a:t>
            </a:r>
            <a:r>
              <a:rPr b="1" lang="it-IT" sz="1600" spc="-1" strike="noStrike">
                <a:solidFill>
                  <a:srgbClr val="000000"/>
                </a:solidFill>
                <a:latin typeface="Arial"/>
                <a:ea typeface="Arial"/>
              </a:rPr>
              <a:t>CUMULABILITA’ DEL CONTRIBUTO </a:t>
            </a:r>
            <a:r>
              <a:rPr b="0" lang="it-IT" sz="1600" spc="-1" strike="noStrike">
                <a:solidFill>
                  <a:srgbClr val="000000"/>
                </a:solidFill>
                <a:latin typeface="Arial"/>
                <a:ea typeface="SimSun"/>
              </a:rPr>
              <a:t>nel rispetto dei limiti previsti da ciascuna normativa di riferimento, per le stesse spese ammissibili, anche con altre forme di sostegno pubblico, purché il cumulo dei contributi non superi il limite del 100% della spesa ammissibile a contributo</a:t>
            </a:r>
            <a:endParaRPr b="0" lang="it-IT"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26"/>
          <p:cNvSpPr/>
          <p:nvPr/>
        </p:nvSpPr>
        <p:spPr>
          <a:xfrm>
            <a:off x="36000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400" spc="-1" strike="noStrike">
              <a:solidFill>
                <a:srgbClr val="000000"/>
              </a:solidFill>
              <a:latin typeface="Arial"/>
            </a:endParaRPr>
          </a:p>
          <a:p>
            <a:pPr algn="ctr">
              <a:lnSpc>
                <a:spcPct val="100000"/>
              </a:lnSpc>
            </a:pPr>
            <a:r>
              <a:rPr b="1" lang="it-IT" sz="2000" spc="-1" strike="noStrike">
                <a:solidFill>
                  <a:srgbClr val="81d41a"/>
                </a:solidFill>
                <a:latin typeface="Arial"/>
                <a:ea typeface="DejaVu Sans"/>
              </a:rPr>
              <a:t>OP2 Un’Europa più verde</a:t>
            </a:r>
            <a:endParaRPr b="0" lang="it-IT" sz="2000" spc="-1" strike="noStrike">
              <a:solidFill>
                <a:srgbClr val="000000"/>
              </a:solidFill>
              <a:latin typeface="Arial"/>
            </a:endParaRPr>
          </a:p>
          <a:p>
            <a:pPr>
              <a:lnSpc>
                <a:spcPct val="100000"/>
              </a:lnSpc>
            </a:pPr>
            <a:endParaRPr b="0" lang="it-IT" sz="1200" spc="-1" strike="noStrike">
              <a:solidFill>
                <a:srgbClr val="000000"/>
              </a:solidFill>
              <a:latin typeface="Arial"/>
            </a:endParaRPr>
          </a:p>
          <a:p>
            <a:pPr algn="just">
              <a:lnSpc>
                <a:spcPct val="100000"/>
              </a:lnSpc>
            </a:pPr>
            <a:r>
              <a:rPr b="1" lang="it-IT" sz="1200" spc="-1" strike="noStrike">
                <a:solidFill>
                  <a:srgbClr val="000000"/>
                </a:solidFill>
                <a:latin typeface="Arial"/>
                <a:ea typeface="DejaVu Sans"/>
              </a:rPr>
              <a:t>Obiettivo Specifico b6) Promuovere la transizione verso un'economia circolare ed efficiente sotto il profilo delle risorse.</a:t>
            </a:r>
            <a:endParaRPr b="0" lang="it-IT" sz="1200" spc="-1" strike="noStrike">
              <a:solidFill>
                <a:srgbClr val="000000"/>
              </a:solidFill>
              <a:latin typeface="Arial"/>
            </a:endParaRPr>
          </a:p>
          <a:p>
            <a:pPr algn="just">
              <a:lnSpc>
                <a:spcPct val="100000"/>
              </a:lnSpc>
            </a:pPr>
            <a:r>
              <a:rPr b="0" lang="it-IT" sz="1200" spc="-1" strike="noStrike">
                <a:solidFill>
                  <a:srgbClr val="000000"/>
                </a:solidFill>
                <a:latin typeface="Arial"/>
                <a:ea typeface="DejaVu Sans"/>
              </a:rPr>
              <a:t>La Regione Toscana intende sostenere interventi volti allo sviluppo di soluzioni impiantistiche infrastrutturali per la gestione dei rifiuti in grado di fornire una significativa spinta verso un modello di gestione improntato all'economia circolare, indispensabile per affrontare il tema centrale del cambiamento climatico.</a:t>
            </a:r>
            <a:endParaRPr b="0" lang="it-IT" sz="1200" spc="-1" strike="noStrike">
              <a:solidFill>
                <a:srgbClr val="000000"/>
              </a:solidFill>
              <a:latin typeface="Arial"/>
            </a:endParaRPr>
          </a:p>
          <a:p>
            <a:pPr algn="just">
              <a:lnSpc>
                <a:spcPct val="100000"/>
              </a:lnSpc>
            </a:pPr>
            <a:r>
              <a:rPr b="0" lang="it-IT" sz="1200" spc="-1" strike="noStrike">
                <a:solidFill>
                  <a:srgbClr val="000000"/>
                </a:solidFill>
                <a:latin typeface="Arial"/>
                <a:ea typeface="DejaVu Sans"/>
              </a:rPr>
              <a:t>Inoltre la Regione Toscana  intende sostenere interventi per la preparazione al riutilizzo nonché  il recupero e il riciclo dei materiali. Particolare attenzione sarà rivolta alla realizzazione di investimenti per  ridurre la produzione di scarti della lavorazione nei vari settori e distretti produttivi, favorendo il loro reimpiego nei processi.</a:t>
            </a:r>
            <a:endParaRPr b="0" lang="it-IT" sz="1200" spc="-1" strike="noStrike">
              <a:solidFill>
                <a:srgbClr val="000000"/>
              </a:solidFill>
              <a:latin typeface="Arial"/>
            </a:endParaRPr>
          </a:p>
          <a:p>
            <a:pPr algn="just">
              <a:lnSpc>
                <a:spcPct val="100000"/>
              </a:lnSpc>
            </a:pPr>
            <a:r>
              <a:rPr b="0" lang="it-IT" sz="1200" spc="-1" strike="noStrike">
                <a:solidFill>
                  <a:srgbClr val="000000"/>
                </a:solidFill>
                <a:latin typeface="Arial"/>
                <a:ea typeface="DejaVu Sans"/>
              </a:rPr>
              <a:t>Per questo obiettivo specifico sono destinate risorse pari a </a:t>
            </a:r>
            <a:r>
              <a:rPr b="1" lang="it-IT" sz="1200" spc="-1" strike="noStrike">
                <a:solidFill>
                  <a:srgbClr val="000000"/>
                </a:solidFill>
                <a:latin typeface="Arial"/>
                <a:ea typeface="DejaVu Sans"/>
              </a:rPr>
              <a:t>50 Mln</a:t>
            </a:r>
            <a:r>
              <a:rPr b="0" lang="it-IT" sz="1200" spc="-1" strike="noStrike">
                <a:solidFill>
                  <a:srgbClr val="000000"/>
                </a:solidFill>
                <a:latin typeface="Arial"/>
                <a:ea typeface="DejaVu Sans"/>
              </a:rPr>
              <a:t> euro.</a:t>
            </a:r>
            <a:endParaRPr b="0" lang="it-IT" sz="12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a:p>
            <a:pPr algn="just">
              <a:lnSpc>
                <a:spcPct val="100000"/>
              </a:lnSpc>
            </a:pPr>
            <a:r>
              <a:rPr b="1" lang="it-IT" sz="1200" spc="-1" strike="noStrike">
                <a:solidFill>
                  <a:srgbClr val="000000"/>
                </a:solidFill>
                <a:latin typeface="Arial"/>
                <a:ea typeface="DejaVu Sans"/>
              </a:rPr>
              <a:t>Obiettivo Specifico b7) Migliorare la protezione e la conservazione della natura, della biodiversità e delle infrastrutture verdi, anche nelle aree urbane, e ridurre tutte le forme di inquinamento,</a:t>
            </a:r>
            <a:endParaRPr b="0" lang="it-IT" sz="1200" spc="-1" strike="noStrike">
              <a:solidFill>
                <a:srgbClr val="000000"/>
              </a:solidFill>
              <a:latin typeface="Arial"/>
            </a:endParaRPr>
          </a:p>
          <a:p>
            <a:pPr algn="just">
              <a:lnSpc>
                <a:spcPct val="100000"/>
              </a:lnSpc>
            </a:pPr>
            <a:r>
              <a:rPr b="0" lang="it-IT" sz="1200" spc="-1" strike="noStrike">
                <a:solidFill>
                  <a:srgbClr val="000000"/>
                </a:solidFill>
                <a:latin typeface="Arial"/>
                <a:ea typeface="DejaVu Sans"/>
              </a:rPr>
              <a:t>La Regione Toscana intende promuovere, assieme alle misure per ridurre l'inquinamento atmosferico e  le emissioni di gas serra, anche interventi di  forestazione urbana che permetteranno di assorbire  i gas climalteranti, destinando risorse pari a </a:t>
            </a:r>
            <a:r>
              <a:rPr b="1" lang="it-IT" sz="1200" spc="-1" strike="noStrike">
                <a:solidFill>
                  <a:srgbClr val="000000"/>
                </a:solidFill>
                <a:latin typeface="Arial"/>
                <a:ea typeface="DejaVu Sans"/>
              </a:rPr>
              <a:t>10 Mln</a:t>
            </a:r>
            <a:r>
              <a:rPr b="0" lang="it-IT" sz="1200" spc="-1" strike="noStrike">
                <a:solidFill>
                  <a:srgbClr val="000000"/>
                </a:solidFill>
                <a:latin typeface="Arial"/>
                <a:ea typeface="DejaVu Sans"/>
              </a:rPr>
              <a:t> euro.</a:t>
            </a:r>
            <a:endParaRPr b="0" lang="it-IT" sz="12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a:p>
            <a:pPr algn="just">
              <a:lnSpc>
                <a:spcPct val="100000"/>
              </a:lnSpc>
            </a:pPr>
            <a:r>
              <a:rPr b="0" lang="it-IT" sz="1200" spc="-1" strike="noStrike">
                <a:solidFill>
                  <a:srgbClr val="000000"/>
                </a:solidFill>
                <a:latin typeface="Arial"/>
                <a:ea typeface="DejaVu Sans"/>
              </a:rPr>
              <a:t>In particolare, tra le tipologie di interventi ammissibili rientrano interventi di messa a dimora di specie arboree e arbustive in ambito urbano e peri urbano per assorbire i gas climalteranti ed inquinanti presenti in atmosfera.</a:t>
            </a:r>
            <a:endParaRPr b="0" lang="it-IT" sz="12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a:p>
            <a:pPr algn="ctr">
              <a:lnSpc>
                <a:spcPct val="100000"/>
              </a:lnSpc>
            </a:pPr>
            <a:r>
              <a:rPr b="0" lang="it-IT" sz="1200" spc="-1" strike="noStrike">
                <a:solidFill>
                  <a:srgbClr val="000000"/>
                </a:solidFill>
                <a:latin typeface="Arial"/>
                <a:ea typeface="DejaVu Sans"/>
              </a:rPr>
              <a:t>               </a:t>
            </a:r>
            <a:endParaRPr b="0" lang="it-IT" sz="1200" spc="-1" strike="noStrike">
              <a:solidFill>
                <a:srgbClr val="000000"/>
              </a:solidFill>
              <a:latin typeface="Arial"/>
            </a:endParaRPr>
          </a:p>
        </p:txBody>
      </p:sp>
      <p:pic>
        <p:nvPicPr>
          <p:cNvPr id="136" name="" descr=""/>
          <p:cNvPicPr/>
          <p:nvPr/>
        </p:nvPicPr>
        <p:blipFill>
          <a:blip r:embed="rId1"/>
          <a:srcRect l="1807" t="0" r="0" b="14551"/>
          <a:stretch/>
        </p:blipFill>
        <p:spPr>
          <a:xfrm>
            <a:off x="432360" y="5292000"/>
            <a:ext cx="3881520" cy="126252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28"/>
          <p:cNvSpPr/>
          <p:nvPr/>
        </p:nvSpPr>
        <p:spPr>
          <a:xfrm>
            <a:off x="36000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800" spc="-1" strike="noStrike">
              <a:solidFill>
                <a:srgbClr val="000000"/>
              </a:solidFill>
              <a:latin typeface="Arial"/>
            </a:endParaRPr>
          </a:p>
          <a:p>
            <a:pPr algn="ctr">
              <a:lnSpc>
                <a:spcPct val="100000"/>
              </a:lnSpc>
            </a:pPr>
            <a:endParaRPr b="0" lang="it-IT" sz="1200" spc="-1" strike="noStrike">
              <a:solidFill>
                <a:srgbClr val="000000"/>
              </a:solidFill>
              <a:latin typeface="Arial"/>
            </a:endParaRPr>
          </a:p>
          <a:p>
            <a:pPr algn="just">
              <a:lnSpc>
                <a:spcPct val="100000"/>
              </a:lnSpc>
            </a:pPr>
            <a:r>
              <a:rPr b="1" lang="it-IT" sz="1600" spc="-1" strike="noStrike">
                <a:solidFill>
                  <a:srgbClr val="729fcf"/>
                </a:solidFill>
                <a:latin typeface="Arial"/>
                <a:ea typeface="DejaVu Sans"/>
              </a:rPr>
              <a:t>OS2.1 Promuovere misure di efficienza energetica e la riduzione delle emissioni dei gas serra</a:t>
            </a:r>
            <a:r>
              <a:rPr b="1" lang="it-IT" sz="1400" spc="-1" strike="noStrike">
                <a:solidFill>
                  <a:srgbClr val="000000"/>
                </a:solidFill>
                <a:latin typeface="Arial"/>
                <a:ea typeface="DejaVu Sans"/>
              </a:rPr>
              <a:t>  </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600" spc="-1" strike="noStrike">
                <a:solidFill>
                  <a:srgbClr val="729fcf"/>
                </a:solidFill>
                <a:latin typeface="Arial"/>
                <a:ea typeface="DejaVu Sans"/>
              </a:rPr>
              <a:t>2.1.1 Efficientamento energetico degli edifici pubblici</a:t>
            </a:r>
            <a:endParaRPr b="0" lang="it-IT" sz="16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Interventi di efficientamento energetico e di riduzione di consumi di energia primaria negli edifici e nelle strutture pubbliche.</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000000"/>
                </a:solidFill>
                <a:latin typeface="Arial"/>
                <a:ea typeface="DejaVu Sans"/>
              </a:rPr>
              <a:t>Principali tipologie di intervento ammissibili </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isolamento termico di strutture orizzontali e verticali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sostituzione di serramenti e infissi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sostituzione di impianti di climatizzazione con impianti alimentati da pompe di calore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sostituzione di scaldacqua tradizionali con scaldacqua a pompa di calore o a collettore solare per la produzione di acqua calda sanitaria</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sistemi di climatizzazione passiva (sistemi di ombreggiatura, filtraggio dell'irradiazione solare, etc.)</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A completamento degli interventi sopra indicati potranno essere realizzati anche  interventi per l'installazione di sistemi intelligenti ed integrati di telecontrollo, regolazione, gestione, monitoraggio e ottimizzazione dei consumi energetici e delle emissioni inquinanti (quali, a titolo esemplificativo i BACS) </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nSpc>
                <a:spcPct val="100000"/>
              </a:lnSpc>
            </a:pPr>
            <a:r>
              <a:rPr b="1" lang="it-IT" sz="1400" spc="-1" strike="noStrike">
                <a:solidFill>
                  <a:srgbClr val="000000"/>
                </a:solidFill>
                <a:latin typeface="Arial"/>
                <a:ea typeface="DejaVu Sans"/>
              </a:rPr>
              <a:t>Dotazione finanziaria: </a:t>
            </a:r>
            <a:r>
              <a:rPr b="0" lang="it-IT" sz="1400" spc="-1" strike="noStrike">
                <a:solidFill>
                  <a:srgbClr val="000000"/>
                </a:solidFill>
                <a:latin typeface="Arial"/>
                <a:ea typeface="DejaVu Sans"/>
              </a:rPr>
              <a:t>71,25 Mln euro</a:t>
            </a:r>
            <a:endParaRPr b="0" lang="it-IT" sz="1400" spc="-1" strike="noStrike">
              <a:solidFill>
                <a:srgbClr val="000000"/>
              </a:solidFill>
              <a:latin typeface="Arial"/>
            </a:endParaRPr>
          </a:p>
          <a:p>
            <a:pPr>
              <a:lnSpc>
                <a:spcPct val="100000"/>
              </a:lnSpc>
            </a:pPr>
            <a:r>
              <a:rPr b="1" lang="it-IT" sz="1400" spc="-1" strike="noStrike">
                <a:solidFill>
                  <a:srgbClr val="000000"/>
                </a:solidFill>
                <a:latin typeface="Arial"/>
                <a:ea typeface="DejaVu Sans"/>
              </a:rPr>
              <a:t>Soggetti beneficiari: </a:t>
            </a:r>
            <a:r>
              <a:rPr b="0" lang="it-IT" sz="1400" spc="-1" strike="noStrike">
                <a:solidFill>
                  <a:srgbClr val="000000"/>
                </a:solidFill>
                <a:latin typeface="Arial"/>
                <a:ea typeface="DejaVu Sans"/>
              </a:rPr>
              <a:t>PA  (Enti locali, ASL / Aziende Ospedaliere,altri soggetti PA)</a:t>
            </a:r>
            <a:endParaRPr b="0" lang="it-IT" sz="1400" spc="-1" strike="noStrike">
              <a:solidFill>
                <a:srgbClr val="000000"/>
              </a:solidFill>
              <a:latin typeface="Arial"/>
            </a:endParaRPr>
          </a:p>
          <a:p>
            <a:pPr algn="ctr">
              <a:lnSpc>
                <a:spcPct val="100000"/>
              </a:lnSpc>
            </a:pPr>
            <a:r>
              <a:rPr b="0" lang="it-IT" sz="1200" spc="-1" strike="noStrike">
                <a:solidFill>
                  <a:srgbClr val="000000"/>
                </a:solidFill>
                <a:latin typeface="Arial"/>
                <a:ea typeface="DejaVu Sans"/>
              </a:rPr>
              <a:t>               </a:t>
            </a:r>
            <a:endParaRPr b="0" lang="it-IT"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29"/>
          <p:cNvSpPr/>
          <p:nvPr/>
        </p:nvSpPr>
        <p:spPr>
          <a:xfrm>
            <a:off x="36000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800" spc="-1" strike="noStrike">
              <a:solidFill>
                <a:srgbClr val="000000"/>
              </a:solidFill>
              <a:latin typeface="Arial"/>
            </a:endParaRPr>
          </a:p>
          <a:p>
            <a:pPr algn="ctr">
              <a:lnSpc>
                <a:spcPct val="100000"/>
              </a:lnSpc>
            </a:pPr>
            <a:endParaRPr b="0" lang="it-IT" sz="1200" spc="-1" strike="noStrike">
              <a:solidFill>
                <a:srgbClr val="000000"/>
              </a:solidFill>
              <a:latin typeface="Arial"/>
            </a:endParaRPr>
          </a:p>
          <a:p>
            <a:pPr algn="just">
              <a:lnSpc>
                <a:spcPct val="100000"/>
              </a:lnSpc>
            </a:pPr>
            <a:r>
              <a:rPr b="1" lang="it-IT" sz="1400" spc="-1" strike="noStrike">
                <a:solidFill>
                  <a:srgbClr val="729fcf"/>
                </a:solidFill>
                <a:latin typeface="Arial"/>
                <a:ea typeface="DejaVu Sans"/>
              </a:rPr>
              <a:t>OS2.1 Promuovere misure di efficienza energetica e la riduzione delle emissioni dei gas serra  </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729fcf"/>
                </a:solidFill>
                <a:latin typeface="Arial"/>
                <a:ea typeface="DejaVu Sans"/>
              </a:rPr>
              <a:t>2.1.1 Efficientamento energetico degli edifici pubblici: requisiti e criteri</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000000"/>
                </a:solidFill>
                <a:latin typeface="Arial"/>
                <a:ea typeface="DejaVu Sans"/>
              </a:rPr>
              <a:t>Requisiti di ammissibilità specifici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Presenza di una diagnosi energetica </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Livello di progettazione di fattibilità tecnico economica </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Presenza per l’intervento di un livello minimo di prestazione energetica.</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000000"/>
                </a:solidFill>
                <a:latin typeface="Arial"/>
                <a:ea typeface="DejaVu Sans"/>
              </a:rPr>
              <a:t>Criteri di valutazione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contributo alla riduzione dei consumi energetici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riduzione delle emissioni di gas serra;</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Prestazione energetica dell’edificio ante intervento</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Livello di cofinanziamento del progetto da parte del proponente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contributo alla riduzione dei consumi energetici in relazione ai costi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cantierabilità dell’intervento</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-Progetto che prevede contestualmente interventi per la prevenzione sismica</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a:t>
            </a:r>
            <a:endParaRPr b="0" lang="it-IT" sz="1400" spc="-1" strike="noStrike">
              <a:solidFill>
                <a:srgbClr val="000000"/>
              </a:solidFill>
              <a:latin typeface="Arial"/>
            </a:endParaRPr>
          </a:p>
          <a:p>
            <a:pPr>
              <a:lnSpc>
                <a:spcPct val="100000"/>
              </a:lnSpc>
            </a:pPr>
            <a:r>
              <a:rPr b="1" lang="it-IT" sz="1400" spc="-1" strike="noStrike">
                <a:solidFill>
                  <a:srgbClr val="000000"/>
                </a:solidFill>
                <a:latin typeface="Arial"/>
                <a:ea typeface="DejaVu Sans"/>
              </a:rPr>
              <a:t>Criteri di premialità </a:t>
            </a:r>
            <a:endParaRPr b="0" lang="it-IT" sz="1400" spc="-1" strike="noStrike">
              <a:solidFill>
                <a:srgbClr val="000000"/>
              </a:solidFill>
              <a:latin typeface="Arial"/>
            </a:endParaRPr>
          </a:p>
          <a:p>
            <a:pPr>
              <a:lnSpc>
                <a:spcPct val="100000"/>
              </a:lnSpc>
            </a:pPr>
            <a:r>
              <a:rPr b="0" lang="it-IT" sz="1400" spc="-1" strike="noStrike">
                <a:solidFill>
                  <a:srgbClr val="000000"/>
                </a:solidFill>
                <a:latin typeface="Arial"/>
                <a:ea typeface="DejaVu Sans"/>
              </a:rPr>
              <a:t>- Operazione localizzata in un Comune classificato “area interna” </a:t>
            </a:r>
            <a:endParaRPr b="0" lang="it-IT" sz="1400" spc="-1" strike="noStrike">
              <a:solidFill>
                <a:srgbClr val="000000"/>
              </a:solidFill>
              <a:latin typeface="Arial"/>
            </a:endParaRPr>
          </a:p>
          <a:p>
            <a:pPr>
              <a:lnSpc>
                <a:spcPct val="100000"/>
              </a:lnSpc>
            </a:pPr>
            <a:r>
              <a:rPr b="0" lang="it-IT" sz="1400" spc="-1" strike="noStrike">
                <a:solidFill>
                  <a:srgbClr val="000000"/>
                </a:solidFill>
                <a:latin typeface="Arial"/>
                <a:ea typeface="DejaVu Sans"/>
              </a:rPr>
              <a:t>- Progetto che prevede contestualmente interventi per la rimozione di amianto</a:t>
            </a:r>
            <a:endParaRPr b="0" lang="it-IT" sz="1400" spc="-1" strike="noStrike">
              <a:solidFill>
                <a:srgbClr val="000000"/>
              </a:solidFill>
              <a:latin typeface="Arial"/>
            </a:endParaRPr>
          </a:p>
          <a:p>
            <a:pPr algn="ctr">
              <a:lnSpc>
                <a:spcPct val="100000"/>
              </a:lnSpc>
            </a:pPr>
            <a:r>
              <a:rPr b="0" lang="it-IT" sz="1200" spc="-1" strike="noStrike">
                <a:solidFill>
                  <a:srgbClr val="000000"/>
                </a:solidFill>
                <a:latin typeface="Arial"/>
                <a:ea typeface="DejaVu Sans"/>
              </a:rPr>
              <a:t>               </a:t>
            </a:r>
            <a:endParaRPr b="0" lang="it-IT"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27"/>
          <p:cNvSpPr/>
          <p:nvPr/>
        </p:nvSpPr>
        <p:spPr>
          <a:xfrm>
            <a:off x="366120" y="108612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200" spc="-1" strike="noStrike">
              <a:solidFill>
                <a:srgbClr val="000000"/>
              </a:solidFill>
              <a:latin typeface="Arial"/>
            </a:endParaRPr>
          </a:p>
          <a:p>
            <a:pPr algn="ctr">
              <a:lnSpc>
                <a:spcPct val="100000"/>
              </a:lnSpc>
            </a:pPr>
            <a:endParaRPr b="0" lang="it-IT" sz="1300" spc="-1" strike="noStrike">
              <a:solidFill>
                <a:srgbClr val="000000"/>
              </a:solidFill>
              <a:latin typeface="Arial"/>
            </a:endParaRPr>
          </a:p>
          <a:p>
            <a:pPr algn="just">
              <a:lnSpc>
                <a:spcPct val="100000"/>
              </a:lnSpc>
            </a:pPr>
            <a:r>
              <a:rPr b="1" lang="it-IT" sz="1600" spc="-1" strike="noStrike">
                <a:solidFill>
                  <a:srgbClr val="729fcf"/>
                </a:solidFill>
                <a:latin typeface="Arial"/>
                <a:ea typeface="DejaVu Sans"/>
              </a:rPr>
              <a:t>OS2.1 Promuovere misure di efficienza energetica e la riduzione delle emissioni dei gas serra  </a:t>
            </a:r>
            <a:endParaRPr b="0" lang="it-IT" sz="1600" spc="-1" strike="noStrike">
              <a:solidFill>
                <a:srgbClr val="000000"/>
              </a:solidFill>
              <a:latin typeface="Arial"/>
            </a:endParaRPr>
          </a:p>
          <a:p>
            <a:pPr algn="just">
              <a:lnSpc>
                <a:spcPct val="100000"/>
              </a:lnSpc>
            </a:pPr>
            <a:endParaRPr b="0" lang="it-IT" sz="1600" spc="-1" strike="noStrike">
              <a:solidFill>
                <a:srgbClr val="000000"/>
              </a:solidFill>
              <a:latin typeface="Arial"/>
            </a:endParaRPr>
          </a:p>
          <a:p>
            <a:pPr algn="just">
              <a:lnSpc>
                <a:spcPct val="100000"/>
              </a:lnSpc>
            </a:pPr>
            <a:r>
              <a:rPr b="1" lang="it-IT" sz="1600" spc="-1" strike="noStrike">
                <a:solidFill>
                  <a:srgbClr val="729fcf"/>
                </a:solidFill>
                <a:latin typeface="Arial"/>
                <a:ea typeface="DejaVu Sans"/>
              </a:rPr>
              <a:t>2.1.2 Efficientamento energetico nelle RSA</a:t>
            </a:r>
            <a:endParaRPr b="0" lang="it-IT" sz="1600" spc="-1" strike="noStrike">
              <a:solidFill>
                <a:srgbClr val="000000"/>
              </a:solidFill>
              <a:latin typeface="Arial"/>
            </a:endParaRPr>
          </a:p>
          <a:p>
            <a:pPr algn="just">
              <a:lnSpc>
                <a:spcPct val="100000"/>
              </a:lnSpc>
            </a:pPr>
            <a:endParaRPr b="0" lang="it-IT" sz="1600" spc="-1" strike="noStrike">
              <a:solidFill>
                <a:srgbClr val="000000"/>
              </a:solidFill>
              <a:latin typeface="Arial"/>
            </a:endParaRPr>
          </a:p>
          <a:p>
            <a:pPr algn="just">
              <a:lnSpc>
                <a:spcPct val="100000"/>
              </a:lnSpc>
            </a:pPr>
            <a:r>
              <a:rPr b="1" lang="it-IT" sz="1600" spc="-1" strike="noStrike">
                <a:solidFill>
                  <a:srgbClr val="000000"/>
                </a:solidFill>
                <a:latin typeface="Arial"/>
                <a:ea typeface="DejaVu Sans"/>
              </a:rPr>
              <a:t>Efficientamento energetico delle Residenze Sanitarie Assistenziali (RSA), </a:t>
            </a:r>
            <a:r>
              <a:rPr b="0" lang="it-IT" sz="1600" spc="-1" strike="noStrike">
                <a:solidFill>
                  <a:srgbClr val="000000"/>
                </a:solidFill>
                <a:latin typeface="Arial"/>
                <a:ea typeface="DejaVu Sans"/>
              </a:rPr>
              <a:t>tra quelle autorizzate, accreditate e finanziate dal Servizio Sanitario Regionale</a:t>
            </a:r>
            <a:endParaRPr b="0" lang="it-IT" sz="1600" spc="-1" strike="noStrike">
              <a:solidFill>
                <a:srgbClr val="000000"/>
              </a:solidFill>
              <a:latin typeface="Arial"/>
            </a:endParaRPr>
          </a:p>
          <a:p>
            <a:pPr algn="just">
              <a:lnSpc>
                <a:spcPct val="100000"/>
              </a:lnSpc>
            </a:pPr>
            <a:endParaRPr b="0" lang="it-IT" sz="1600" spc="-1" strike="noStrike">
              <a:solidFill>
                <a:srgbClr val="000000"/>
              </a:solidFill>
              <a:latin typeface="Arial"/>
            </a:endParaRPr>
          </a:p>
          <a:p>
            <a:pPr algn="just">
              <a:lnSpc>
                <a:spcPct val="100000"/>
              </a:lnSpc>
            </a:pPr>
            <a:r>
              <a:rPr b="0" lang="it-IT" sz="1600" spc="-1" strike="noStrike">
                <a:solidFill>
                  <a:srgbClr val="000000"/>
                </a:solidFill>
                <a:latin typeface="Arial"/>
                <a:ea typeface="DejaVu Sans"/>
              </a:rPr>
              <a:t>L’investimento intende favorire il risparmio energetico nelle strutture attraverso interventi di efficientamento energetico degli immobili nonché la produzione di energia elettrica e termica mediante l’impiego di fonti rinnovabili per autoconsumo. </a:t>
            </a:r>
            <a:endParaRPr b="0" lang="it-IT" sz="1600" spc="-1" strike="noStrike">
              <a:solidFill>
                <a:srgbClr val="000000"/>
              </a:solidFill>
              <a:latin typeface="Arial"/>
            </a:endParaRPr>
          </a:p>
          <a:p>
            <a:pPr algn="just">
              <a:lnSpc>
                <a:spcPct val="100000"/>
              </a:lnSpc>
            </a:pPr>
            <a:endParaRPr b="0" lang="it-IT" sz="1600" spc="-1" strike="noStrike">
              <a:solidFill>
                <a:srgbClr val="000000"/>
              </a:solidFill>
              <a:latin typeface="Arial"/>
            </a:endParaRPr>
          </a:p>
          <a:p>
            <a:pPr algn="just">
              <a:lnSpc>
                <a:spcPct val="100000"/>
              </a:lnSpc>
            </a:pPr>
            <a:r>
              <a:rPr b="0" lang="it-IT" sz="1600" spc="-1" strike="noStrike">
                <a:solidFill>
                  <a:srgbClr val="000000"/>
                </a:solidFill>
                <a:latin typeface="Arial"/>
                <a:ea typeface="DejaVu Sans"/>
              </a:rPr>
              <a:t>E’ previsto il sostegno per le stesse tipologie di intervento illustrate precedentemente.</a:t>
            </a:r>
            <a:endParaRPr b="0" lang="it-IT" sz="1600" spc="-1" strike="noStrike">
              <a:solidFill>
                <a:srgbClr val="000000"/>
              </a:solidFill>
              <a:latin typeface="Arial"/>
            </a:endParaRPr>
          </a:p>
          <a:p>
            <a:pPr algn="just">
              <a:lnSpc>
                <a:spcPct val="100000"/>
              </a:lnSpc>
            </a:pPr>
            <a:endParaRPr b="0" lang="it-IT" sz="1600" spc="-1" strike="noStrike">
              <a:solidFill>
                <a:srgbClr val="000000"/>
              </a:solidFill>
              <a:latin typeface="Arial"/>
            </a:endParaRPr>
          </a:p>
          <a:p>
            <a:pPr algn="just">
              <a:lnSpc>
                <a:spcPct val="100000"/>
              </a:lnSpc>
            </a:pPr>
            <a:r>
              <a:rPr b="1" lang="it-IT" sz="1600" spc="-1" strike="noStrike">
                <a:solidFill>
                  <a:srgbClr val="000000"/>
                </a:solidFill>
                <a:latin typeface="Arial"/>
                <a:ea typeface="DejaVu Sans"/>
              </a:rPr>
              <a:t>Dotazione finanziaria: </a:t>
            </a:r>
            <a:r>
              <a:rPr b="0" lang="it-IT" sz="1600" spc="-1" strike="noStrike">
                <a:solidFill>
                  <a:srgbClr val="000000"/>
                </a:solidFill>
                <a:latin typeface="Arial"/>
                <a:ea typeface="DejaVu Sans"/>
              </a:rPr>
              <a:t>5,84 Mln euro</a:t>
            </a:r>
            <a:endParaRPr b="0" lang="it-IT" sz="1600" spc="-1" strike="noStrike">
              <a:solidFill>
                <a:srgbClr val="000000"/>
              </a:solidFill>
              <a:latin typeface="Arial"/>
            </a:endParaRPr>
          </a:p>
          <a:p>
            <a:pPr algn="just">
              <a:lnSpc>
                <a:spcPct val="100000"/>
              </a:lnSpc>
            </a:pPr>
            <a:r>
              <a:rPr b="1" lang="it-IT" sz="1600" spc="-1" strike="noStrike">
                <a:solidFill>
                  <a:srgbClr val="000000"/>
                </a:solidFill>
                <a:latin typeface="Arial"/>
                <a:ea typeface="DejaVu Sans"/>
              </a:rPr>
              <a:t>Soggetti beneficiari : </a:t>
            </a:r>
            <a:r>
              <a:rPr b="0" lang="it-IT" sz="1600" spc="-1" strike="noStrike">
                <a:solidFill>
                  <a:srgbClr val="000000"/>
                </a:solidFill>
                <a:latin typeface="Arial"/>
                <a:ea typeface="DejaVu Sans"/>
              </a:rPr>
              <a:t>RSA (pubblico)</a:t>
            </a:r>
            <a:endParaRPr b="0" lang="it-IT" sz="1600" spc="-1" strike="noStrike">
              <a:solidFill>
                <a:srgbClr val="000000"/>
              </a:solidFill>
              <a:latin typeface="Arial"/>
            </a:endParaRPr>
          </a:p>
          <a:p>
            <a:pPr algn="just">
              <a:lnSpc>
                <a:spcPct val="100000"/>
              </a:lnSpc>
            </a:pPr>
            <a:r>
              <a:rPr b="1" lang="it-IT" sz="1600" spc="-1" strike="noStrike">
                <a:solidFill>
                  <a:srgbClr val="000000"/>
                </a:solidFill>
                <a:latin typeface="Arial"/>
                <a:ea typeface="DejaVu Sans"/>
              </a:rPr>
              <a:t>	</a:t>
            </a:r>
            <a:r>
              <a:rPr b="1" lang="it-IT" sz="1600" spc="-1" strike="noStrike">
                <a:solidFill>
                  <a:srgbClr val="000000"/>
                </a:solidFill>
                <a:latin typeface="Arial"/>
                <a:ea typeface="DejaVu Sans"/>
              </a:rPr>
              <a:t>	</a:t>
            </a:r>
            <a:r>
              <a:rPr b="1" lang="it-IT" sz="1600" spc="-1" strike="noStrike">
                <a:solidFill>
                  <a:srgbClr val="000000"/>
                </a:solidFill>
                <a:latin typeface="Arial"/>
                <a:ea typeface="DejaVu Sans"/>
              </a:rPr>
              <a:t>	</a:t>
            </a:r>
            <a:r>
              <a:rPr b="1" lang="it-IT" sz="1600" spc="-1" strike="noStrike">
                <a:solidFill>
                  <a:srgbClr val="000000"/>
                </a:solidFill>
                <a:latin typeface="Arial"/>
                <a:ea typeface="DejaVu Sans"/>
              </a:rPr>
              <a:t>	</a:t>
            </a:r>
            <a:r>
              <a:rPr b="1" lang="it-IT" sz="1600" spc="-1" strike="noStrike">
                <a:solidFill>
                  <a:srgbClr val="000000"/>
                </a:solidFill>
                <a:latin typeface="Arial"/>
                <a:ea typeface="DejaVu Sans"/>
              </a:rPr>
              <a:t>	</a:t>
            </a:r>
            <a:r>
              <a:rPr b="1" lang="it-IT" sz="1600" spc="-1" strike="noStrike">
                <a:solidFill>
                  <a:srgbClr val="000000"/>
                </a:solidFill>
                <a:latin typeface="Arial"/>
                <a:ea typeface="DejaVu Sans"/>
              </a:rPr>
              <a:t>	</a:t>
            </a:r>
            <a:r>
              <a:rPr b="1" lang="it-IT" sz="1600" spc="-1" strike="noStrike">
                <a:solidFill>
                  <a:srgbClr val="000000"/>
                </a:solidFill>
                <a:latin typeface="Arial"/>
                <a:ea typeface="DejaVu Sans"/>
              </a:rPr>
              <a:t>	</a:t>
            </a:r>
            <a:r>
              <a:rPr b="1" lang="it-IT" sz="1600" spc="-1" strike="noStrike">
                <a:solidFill>
                  <a:srgbClr val="000000"/>
                </a:solidFill>
                <a:latin typeface="Arial"/>
                <a:ea typeface="DejaVu Sans"/>
              </a:rPr>
              <a:t>	</a:t>
            </a:r>
            <a:r>
              <a:rPr b="1" lang="it-IT" sz="1600" spc="-1" strike="noStrike">
                <a:solidFill>
                  <a:srgbClr val="000000"/>
                </a:solidFill>
                <a:latin typeface="Arial"/>
                <a:ea typeface="DejaVu Sans"/>
              </a:rPr>
              <a:t>	</a:t>
            </a:r>
            <a:r>
              <a:rPr b="1" lang="it-IT" sz="1600" spc="-1" strike="noStrike">
                <a:solidFill>
                  <a:srgbClr val="000000"/>
                </a:solidFill>
                <a:latin typeface="Arial"/>
                <a:ea typeface="DejaVu Sans"/>
              </a:rPr>
              <a:t>	</a:t>
            </a:r>
            <a:r>
              <a:rPr b="0" lang="it-IT" sz="1600" spc="-1" strike="noStrike">
                <a:solidFill>
                  <a:srgbClr val="000000"/>
                </a:solidFill>
                <a:latin typeface="Arial"/>
                <a:ea typeface="DejaVu Sans"/>
              </a:rPr>
              <a:t>RSA (imprese)</a:t>
            </a:r>
            <a:endParaRPr b="0" lang="it-IT" sz="16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a:p>
            <a:pPr algn="ctr">
              <a:lnSpc>
                <a:spcPct val="100000"/>
              </a:lnSpc>
            </a:pPr>
            <a:r>
              <a:rPr b="0" lang="it-IT" sz="1200" spc="-1" strike="noStrike">
                <a:solidFill>
                  <a:srgbClr val="000000"/>
                </a:solidFill>
                <a:latin typeface="Arial"/>
                <a:ea typeface="DejaVu Sans"/>
              </a:rPr>
              <a:t>               </a:t>
            </a:r>
            <a:endParaRPr b="0" lang="it-IT"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30"/>
          <p:cNvSpPr/>
          <p:nvPr/>
        </p:nvSpPr>
        <p:spPr>
          <a:xfrm>
            <a:off x="36612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800" spc="-1" strike="noStrike">
              <a:solidFill>
                <a:srgbClr val="000000"/>
              </a:solidFill>
              <a:latin typeface="Arial"/>
            </a:endParaRPr>
          </a:p>
          <a:p>
            <a:pPr algn="ctr">
              <a:lnSpc>
                <a:spcPct val="100000"/>
              </a:lnSpc>
            </a:pPr>
            <a:endParaRPr b="0" lang="it-IT" sz="1200" spc="-1" strike="noStrike">
              <a:solidFill>
                <a:srgbClr val="000000"/>
              </a:solidFill>
              <a:latin typeface="Arial"/>
            </a:endParaRPr>
          </a:p>
          <a:p>
            <a:pPr algn="just">
              <a:lnSpc>
                <a:spcPct val="100000"/>
              </a:lnSpc>
            </a:pPr>
            <a:r>
              <a:rPr b="1" lang="it-IT" sz="1400" spc="-1" strike="noStrike">
                <a:solidFill>
                  <a:srgbClr val="729fcf"/>
                </a:solidFill>
                <a:latin typeface="Arial"/>
                <a:ea typeface="DejaVu Sans"/>
              </a:rPr>
              <a:t>OS2.1 Promuovere misure di efficienza energetica e la riduzione delle emissioni dei gas serra  </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729fcf"/>
                </a:solidFill>
                <a:latin typeface="Arial"/>
                <a:ea typeface="DejaVu Sans"/>
              </a:rPr>
              <a:t>2.1.3 Efficientamento energetico nelle imprese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Efficientamento energetico negli immobili sedi delle imprese e dei processi produttivi.</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000000"/>
                </a:solidFill>
                <a:latin typeface="Arial"/>
                <a:ea typeface="DejaVu Sans"/>
              </a:rPr>
              <a:t>Principali tipologie di intervento ammissibili per gli immobili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isolamento termico di strutture orizzontali e verticali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sostituzione di serramenti e infissi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sostituzione di impianti di climatizzazione con impianti alimentati da pompe di calore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sostituzione di scaldacqua tradizionali con scaldacqua a pompa di calore o a collettore solare per la produzione di acqua calda sanitaria</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sistemi di climatizzazione passiva (sistemi di ombreggiatura, filtraggio dell'irradiazione solare, etc.)</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A completamento potranno essere altresì attivati anche interventi per l'installazione di sistemi intelligenti ed integrati di telecontrollo, regolazione, gestione, monitoraggio e ottimizzazione dei consumi energetici e delle emissioni inquinanti (quali, a titolo esemplificativo i BACS).</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000000"/>
                </a:solidFill>
                <a:latin typeface="Arial"/>
                <a:ea typeface="DejaVu Sans"/>
              </a:rPr>
              <a:t>Dotazione finanziaria: </a:t>
            </a:r>
            <a:r>
              <a:rPr b="0" lang="it-IT" sz="1400" spc="-1" strike="noStrike">
                <a:solidFill>
                  <a:srgbClr val="000000"/>
                </a:solidFill>
                <a:latin typeface="Arial"/>
                <a:ea typeface="DejaVu Sans"/>
              </a:rPr>
              <a:t>11 Mln euro</a:t>
            </a:r>
            <a:endParaRPr b="0" lang="it-IT" sz="1400" spc="-1" strike="noStrike">
              <a:solidFill>
                <a:srgbClr val="000000"/>
              </a:solidFill>
              <a:latin typeface="Arial"/>
            </a:endParaRPr>
          </a:p>
          <a:p>
            <a:pPr algn="just">
              <a:lnSpc>
                <a:spcPct val="100000"/>
              </a:lnSpc>
            </a:pPr>
            <a:r>
              <a:rPr b="1" lang="it-IT" sz="1400" spc="-1" strike="noStrike">
                <a:solidFill>
                  <a:srgbClr val="000000"/>
                </a:solidFill>
                <a:latin typeface="Arial"/>
                <a:ea typeface="DejaVu Sans"/>
              </a:rPr>
              <a:t>Soggetti beneficiari: </a:t>
            </a:r>
            <a:r>
              <a:rPr b="0" lang="it-IT" sz="1400" spc="-1" strike="noStrike">
                <a:solidFill>
                  <a:srgbClr val="000000"/>
                </a:solidFill>
                <a:latin typeface="Arial"/>
                <a:ea typeface="DejaVu Sans"/>
              </a:rPr>
              <a:t>MPMI, GI</a:t>
            </a:r>
            <a:endParaRPr b="0" lang="it-IT"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41"/>
          <p:cNvSpPr/>
          <p:nvPr/>
        </p:nvSpPr>
        <p:spPr>
          <a:xfrm>
            <a:off x="36612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800" spc="-1" strike="noStrike">
              <a:solidFill>
                <a:srgbClr val="000000"/>
              </a:solidFill>
              <a:latin typeface="Arial"/>
            </a:endParaRPr>
          </a:p>
          <a:p>
            <a:pPr algn="ctr">
              <a:lnSpc>
                <a:spcPct val="100000"/>
              </a:lnSpc>
            </a:pPr>
            <a:endParaRPr b="0" lang="it-IT" sz="1200" spc="-1" strike="noStrike">
              <a:solidFill>
                <a:srgbClr val="000000"/>
              </a:solidFill>
              <a:latin typeface="Arial"/>
            </a:endParaRPr>
          </a:p>
          <a:p>
            <a:pPr algn="just">
              <a:lnSpc>
                <a:spcPct val="100000"/>
              </a:lnSpc>
            </a:pPr>
            <a:r>
              <a:rPr b="1" lang="it-IT" sz="1400" spc="-1" strike="noStrike">
                <a:solidFill>
                  <a:srgbClr val="729fcf"/>
                </a:solidFill>
                <a:latin typeface="Arial"/>
                <a:ea typeface="DejaVu Sans"/>
              </a:rPr>
              <a:t>OS2.1 Promuovere misure di efficienza energetica e la riduzione delle emissioni dei gas serra  </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729fcf"/>
                </a:solidFill>
                <a:latin typeface="Arial"/>
                <a:ea typeface="DejaVu Sans"/>
              </a:rPr>
              <a:t>2.1.3 Efficientamento energetico nelle imprese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Efficientamento energetico negli immobili sedi delle imprese e dei processi produttivi.</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000000"/>
                </a:solidFill>
                <a:latin typeface="Arial"/>
                <a:ea typeface="DejaVu Sans"/>
              </a:rPr>
              <a:t>Principali tipologie di intervento ammissibili per processi produttivi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recupero calore di processo da forni, cogenerazioni, trasformatori, motori o da altre apparecchiature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coibentazioni compatibili con i processi produttivi </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automazione e regolazione degli impianti di produzione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movimentazione elettrica, ad accumulo</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riciclo e recupero acqua di processo</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accumulo, recupero acqua di raffreddamento per teleriscaldamento</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rifasamento dell'impianto elettrico</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introduzione/sostituzione di motori, pompe, inverter, compressori o gruppi frigoriferi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sistemi di ottimizzazione del ciclo vapore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impianti di cogenerazione/trigenerazione da fonti energetiche rinnovabili </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ulteriori tipologie che modifichino gli impianti produttivi con interventi specifici volti alla riduzione dei consumi energetici. </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A completamento degli interventi sopra indicati potranno essere realizzati anche interventi per la produzione di energia elettrica e termica da fonti energetiche rinnovabili per autoconsumo.</a:t>
            </a:r>
            <a:endParaRPr b="0" lang="it-IT"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31"/>
          <p:cNvSpPr/>
          <p:nvPr/>
        </p:nvSpPr>
        <p:spPr>
          <a:xfrm>
            <a:off x="36612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800" spc="-1" strike="noStrike">
              <a:solidFill>
                <a:srgbClr val="000000"/>
              </a:solidFill>
              <a:latin typeface="Arial"/>
            </a:endParaRPr>
          </a:p>
          <a:p>
            <a:pPr algn="ctr">
              <a:lnSpc>
                <a:spcPct val="100000"/>
              </a:lnSpc>
            </a:pPr>
            <a:endParaRPr b="0" lang="it-IT" sz="1200" spc="-1" strike="noStrike">
              <a:solidFill>
                <a:srgbClr val="000000"/>
              </a:solidFill>
              <a:latin typeface="Arial"/>
            </a:endParaRPr>
          </a:p>
          <a:p>
            <a:pPr algn="just">
              <a:lnSpc>
                <a:spcPct val="100000"/>
              </a:lnSpc>
            </a:pPr>
            <a:r>
              <a:rPr b="1" lang="it-IT" sz="1300" spc="-1" strike="noStrike">
                <a:solidFill>
                  <a:srgbClr val="729fcf"/>
                </a:solidFill>
                <a:latin typeface="Arial"/>
                <a:ea typeface="DejaVu Sans"/>
              </a:rPr>
              <a:t>OS2.1 Promuovere misure di efficienza energetica e la riduzione delle emissioni dei gas serra  </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1" lang="it-IT" sz="1300" spc="-1" strike="noStrike">
                <a:solidFill>
                  <a:srgbClr val="729fcf"/>
                </a:solidFill>
                <a:latin typeface="Arial"/>
                <a:ea typeface="DejaVu Sans"/>
              </a:rPr>
              <a:t>2.1.3 Efficientamento energetico nelle imprese: requisiti e criteri</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1" lang="it-IT" sz="1300" spc="-1" strike="noStrike">
                <a:solidFill>
                  <a:srgbClr val="000000"/>
                </a:solidFill>
                <a:latin typeface="Arial"/>
                <a:ea typeface="DejaVu Sans"/>
              </a:rPr>
              <a:t>Requisiti di ammissibilità specifici</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Presenza di una diagnosi energetica (per processi produttivi) </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Attestazione di prestazione energetica (APE) ex ante dell’involucro edilizio (per immobili sedi di imprese) </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Presenza per l’intervento di un livello minimo di prestazione energetica.</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1" lang="it-IT" sz="1300" spc="-1" strike="noStrike">
                <a:solidFill>
                  <a:srgbClr val="000000"/>
                </a:solidFill>
                <a:latin typeface="Arial"/>
                <a:ea typeface="DejaVu Sans"/>
              </a:rPr>
              <a:t>Criteri di valutazione</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contributo alla riduzione dei consumi energetici</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riduzione delle emissioni di gas serra;</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cantierabilità dell’intervento in termini di titoli abilitativi, pareri, nulla-osta, autorizzazioni o atti di assenso comunque denominati previsti dalle norme vigenti per realizzare gli interventi di progetto</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Contributo alla riduzione dei consumi energetici in relazione ai costi;</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a:t>
            </a:r>
            <a:endParaRPr b="0" lang="it-IT" sz="1300" spc="-1" strike="noStrike">
              <a:solidFill>
                <a:srgbClr val="000000"/>
              </a:solidFill>
              <a:latin typeface="Arial"/>
            </a:endParaRPr>
          </a:p>
          <a:p>
            <a:pPr algn="just">
              <a:lnSpc>
                <a:spcPct val="100000"/>
              </a:lnSpc>
            </a:pPr>
            <a:r>
              <a:rPr b="1" lang="it-IT" sz="1300" spc="-1" strike="noStrike">
                <a:solidFill>
                  <a:srgbClr val="000000"/>
                </a:solidFill>
                <a:latin typeface="Arial"/>
                <a:ea typeface="DejaVu Sans"/>
              </a:rPr>
              <a:t>Criteri di premialità</a:t>
            </a:r>
            <a:r>
              <a:rPr b="0" lang="it-IT" sz="1300" spc="-1" strike="noStrike">
                <a:solidFill>
                  <a:srgbClr val="000000"/>
                </a:solidFill>
                <a:latin typeface="Arial"/>
                <a:ea typeface="DejaVu Sans"/>
              </a:rPr>
              <a:t> </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Operazione localizzata in un Comune classificato “area interna” </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Progetto che prevede contestualmente interventi per la rimozione di amianto</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Imprese che hanno adottato sistemi di gestione ambientale certificati di processo o di prodotto</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Imprese che assicurano un incremento occupazionale e capacità di favorire pari opportunità e di non discriminazione</a:t>
            </a:r>
            <a:endParaRPr b="0" lang="it-IT" sz="1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32"/>
          <p:cNvSpPr/>
          <p:nvPr/>
        </p:nvSpPr>
        <p:spPr>
          <a:xfrm>
            <a:off x="36612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200" spc="-1" strike="noStrike">
              <a:solidFill>
                <a:srgbClr val="000000"/>
              </a:solidFill>
              <a:latin typeface="Arial"/>
            </a:endParaRPr>
          </a:p>
          <a:p>
            <a:pPr algn="just">
              <a:lnSpc>
                <a:spcPct val="100000"/>
              </a:lnSpc>
            </a:pPr>
            <a:r>
              <a:rPr b="1" lang="it-IT" sz="1300" spc="-1" strike="noStrike">
                <a:solidFill>
                  <a:srgbClr val="729fcf"/>
                </a:solidFill>
                <a:latin typeface="Arial"/>
                <a:ea typeface="DejaVu Sans"/>
              </a:rPr>
              <a:t>OS2.2 Promuovere le energie rinnovabili in conformità della direttiva (UE) 2018/2001, compresi i criteri di sostenibilità ivi stabiliti  </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1" lang="it-IT" sz="1300" spc="-1" strike="noStrike">
                <a:solidFill>
                  <a:srgbClr val="729fcf"/>
                </a:solidFill>
                <a:latin typeface="Arial"/>
                <a:ea typeface="DejaVu Sans"/>
              </a:rPr>
              <a:t>2.2.1 Produzione energetica da fonti rinnovabili per gli edifici pubblici</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E’ previsto il finanziamento di impianti per la produzione di energia elettrica e termica da fonti energetiche rinnovabili per autoconsumo delle strutture pubbliche</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1" lang="it-IT" sz="1300" spc="-1" strike="noStrike">
                <a:solidFill>
                  <a:srgbClr val="000000"/>
                </a:solidFill>
                <a:latin typeface="Arial"/>
                <a:ea typeface="DejaVu Sans"/>
              </a:rPr>
              <a:t>Dotazione finanziaria: </a:t>
            </a:r>
            <a:r>
              <a:rPr b="0" lang="it-IT" sz="1300" spc="-1" strike="noStrike">
                <a:solidFill>
                  <a:srgbClr val="000000"/>
                </a:solidFill>
                <a:latin typeface="Arial"/>
                <a:ea typeface="DejaVu Sans"/>
              </a:rPr>
              <a:t>71,25 Mln euro</a:t>
            </a:r>
            <a:endParaRPr b="0" lang="it-IT" sz="1300" spc="-1" strike="noStrike">
              <a:solidFill>
                <a:srgbClr val="000000"/>
              </a:solidFill>
              <a:latin typeface="Arial"/>
            </a:endParaRPr>
          </a:p>
          <a:p>
            <a:pPr algn="just">
              <a:lnSpc>
                <a:spcPct val="100000"/>
              </a:lnSpc>
            </a:pPr>
            <a:r>
              <a:rPr b="1" lang="it-IT" sz="1300" spc="-1" strike="noStrike">
                <a:solidFill>
                  <a:srgbClr val="000000"/>
                </a:solidFill>
                <a:latin typeface="Arial"/>
                <a:ea typeface="DejaVu Sans"/>
              </a:rPr>
              <a:t>Soggetti beneficiari: </a:t>
            </a:r>
            <a:r>
              <a:rPr b="0" lang="it-IT" sz="1300" spc="-1" strike="noStrike">
                <a:solidFill>
                  <a:srgbClr val="000000"/>
                </a:solidFill>
                <a:latin typeface="Arial"/>
                <a:ea typeface="DejaVu Sans"/>
              </a:rPr>
              <a:t>PA (Enti locali, ASL / Aziende Ospedaliere,altri soggetti PA)</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1" lang="it-IT" sz="1300" spc="-1" strike="noStrike">
                <a:solidFill>
                  <a:srgbClr val="729fcf"/>
                </a:solidFill>
                <a:latin typeface="Arial"/>
                <a:ea typeface="DejaVu Sans"/>
              </a:rPr>
              <a:t>2.2.3 Produzione energetica da fonti rinnovabili per le imprese</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Al fine di incrementare la produzione di energia da fonti rinnovabili nel settore produttivo è prevista una terza iniziativa finalizzata alla realizzazione di impianti per la produzione di energia elettrica e termica mediante impiego di fonti rinnovabili per autoconsumo delle imprese e delle aree produttive</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1" lang="it-IT" sz="1300" spc="-1" strike="noStrike">
                <a:solidFill>
                  <a:srgbClr val="000000"/>
                </a:solidFill>
                <a:latin typeface="Arial"/>
                <a:ea typeface="DejaVu Sans"/>
              </a:rPr>
              <a:t>Dotazione finanziaria: </a:t>
            </a:r>
            <a:r>
              <a:rPr b="0" lang="it-IT" sz="1300" spc="-1" strike="noStrike">
                <a:solidFill>
                  <a:srgbClr val="000000"/>
                </a:solidFill>
                <a:latin typeface="Arial"/>
                <a:ea typeface="DejaVu Sans"/>
              </a:rPr>
              <a:t>11 Mln euro</a:t>
            </a:r>
            <a:endParaRPr b="0" lang="it-IT" sz="1300" spc="-1" strike="noStrike">
              <a:solidFill>
                <a:srgbClr val="000000"/>
              </a:solidFill>
              <a:latin typeface="Arial"/>
            </a:endParaRPr>
          </a:p>
          <a:p>
            <a:pPr algn="just">
              <a:lnSpc>
                <a:spcPct val="100000"/>
              </a:lnSpc>
            </a:pPr>
            <a:r>
              <a:rPr b="1" lang="it-IT" sz="1300" spc="-1" strike="noStrike">
                <a:solidFill>
                  <a:srgbClr val="000000"/>
                </a:solidFill>
                <a:latin typeface="Arial"/>
                <a:ea typeface="DejaVu Sans"/>
              </a:rPr>
              <a:t>Soggetti beneficiari: </a:t>
            </a:r>
            <a:r>
              <a:rPr b="0" lang="it-IT" sz="1300" spc="-1" strike="noStrike">
                <a:solidFill>
                  <a:srgbClr val="000000"/>
                </a:solidFill>
                <a:latin typeface="Arial"/>
                <a:ea typeface="DejaVu Sans"/>
              </a:rPr>
              <a:t>MPMI, GI</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1" lang="it-IT" sz="1300" spc="-1" strike="noStrike">
                <a:solidFill>
                  <a:srgbClr val="729fcf"/>
                </a:solidFill>
                <a:latin typeface="Arial"/>
                <a:ea typeface="DejaVu Sans"/>
              </a:rPr>
              <a:t>2.2.2  Produzione energetica da fonti rinnovabili per le RSA</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E’ previsto il sostegno alla produzione di energia elettrica e termica mediante l’impiego di fonti rinnovabili per autoconsumo delle Residenze Sanitarie Assistenziali (RSA) tra quelle autorizzate, accreditate e finanziate dal Servizio Sanitario Regionale.</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1" lang="it-IT" sz="1300" spc="-1" strike="noStrike">
                <a:solidFill>
                  <a:srgbClr val="000000"/>
                </a:solidFill>
                <a:latin typeface="Arial"/>
                <a:ea typeface="DejaVu Sans"/>
              </a:rPr>
              <a:t>Dotazione finanziaria: </a:t>
            </a:r>
            <a:r>
              <a:rPr b="0" lang="it-IT" sz="1300" spc="-1" strike="noStrike">
                <a:solidFill>
                  <a:srgbClr val="000000"/>
                </a:solidFill>
                <a:latin typeface="Arial"/>
                <a:ea typeface="DejaVu Sans"/>
              </a:rPr>
              <a:t>5,84 Mln euro</a:t>
            </a:r>
            <a:endParaRPr b="0" lang="it-IT" sz="1300" spc="-1" strike="noStrike">
              <a:solidFill>
                <a:srgbClr val="000000"/>
              </a:solidFill>
              <a:latin typeface="Arial"/>
            </a:endParaRPr>
          </a:p>
          <a:p>
            <a:pPr algn="just">
              <a:lnSpc>
                <a:spcPct val="100000"/>
              </a:lnSpc>
            </a:pPr>
            <a:r>
              <a:rPr b="1" lang="it-IT" sz="1300" spc="-1" strike="noStrike">
                <a:solidFill>
                  <a:srgbClr val="000000"/>
                </a:solidFill>
                <a:latin typeface="Arial"/>
                <a:ea typeface="DejaVu Sans"/>
              </a:rPr>
              <a:t>Soggetti beneficiari: </a:t>
            </a:r>
            <a:r>
              <a:rPr b="0" lang="it-IT" sz="1300" spc="-1" strike="noStrike">
                <a:solidFill>
                  <a:srgbClr val="000000"/>
                </a:solidFill>
                <a:latin typeface="Arial"/>
                <a:ea typeface="DejaVu Sans"/>
              </a:rPr>
              <a:t>RSA (pubblico/imprese)</a:t>
            </a:r>
            <a:endParaRPr b="0" lang="it-IT" sz="1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33"/>
          <p:cNvSpPr/>
          <p:nvPr/>
        </p:nvSpPr>
        <p:spPr>
          <a:xfrm>
            <a:off x="36612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800" spc="-1" strike="noStrike">
              <a:solidFill>
                <a:srgbClr val="000000"/>
              </a:solidFill>
              <a:latin typeface="Arial"/>
            </a:endParaRPr>
          </a:p>
          <a:p>
            <a:pPr algn="ctr">
              <a:lnSpc>
                <a:spcPct val="100000"/>
              </a:lnSpc>
            </a:pPr>
            <a:endParaRPr b="0" lang="it-IT" sz="1500" spc="-1" strike="noStrike">
              <a:solidFill>
                <a:srgbClr val="000000"/>
              </a:solidFill>
              <a:latin typeface="Arial"/>
            </a:endParaRPr>
          </a:p>
          <a:p>
            <a:pPr algn="just">
              <a:lnSpc>
                <a:spcPct val="100000"/>
              </a:lnSpc>
            </a:pPr>
            <a:r>
              <a:rPr b="1" lang="it-IT" sz="1500" spc="-1" strike="noStrike">
                <a:solidFill>
                  <a:srgbClr val="729fcf"/>
                </a:solidFill>
                <a:latin typeface="Arial"/>
                <a:ea typeface="DejaVu Sans"/>
              </a:rPr>
              <a:t>OS2.2 Promuovere le energie rinnovabili in conformità della direttiva (UE) 2018/2001, compresi i criteri di sostenibilità ivi stabiliti  </a:t>
            </a:r>
            <a:endParaRPr b="0" lang="it-IT" sz="1500" spc="-1" strike="noStrike">
              <a:solidFill>
                <a:srgbClr val="000000"/>
              </a:solidFill>
              <a:latin typeface="Arial"/>
            </a:endParaRPr>
          </a:p>
          <a:p>
            <a:pPr algn="just">
              <a:lnSpc>
                <a:spcPct val="100000"/>
              </a:lnSpc>
            </a:pPr>
            <a:endParaRPr b="0" lang="it-IT" sz="1500" spc="-1" strike="noStrike">
              <a:solidFill>
                <a:srgbClr val="000000"/>
              </a:solidFill>
              <a:latin typeface="Arial"/>
            </a:endParaRPr>
          </a:p>
          <a:p>
            <a:pPr algn="just">
              <a:lnSpc>
                <a:spcPct val="100000"/>
              </a:lnSpc>
            </a:pPr>
            <a:r>
              <a:rPr b="0" lang="it-IT" sz="1500" spc="-1" strike="noStrike">
                <a:solidFill>
                  <a:srgbClr val="000000"/>
                </a:solidFill>
                <a:latin typeface="Arial"/>
                <a:ea typeface="DejaVu Sans"/>
              </a:rPr>
              <a:t>Le principali tipologie di intervento ammissibili sono mirate alla realizzazione di impianti per la produzione di energia termica ed elettrica da fonti energetiche rinnovabili quali a titolo esemplificativo:</a:t>
            </a:r>
            <a:endParaRPr b="0" lang="it-IT" sz="1500" spc="-1" strike="noStrike">
              <a:solidFill>
                <a:srgbClr val="000000"/>
              </a:solidFill>
              <a:latin typeface="Arial"/>
            </a:endParaRPr>
          </a:p>
          <a:p>
            <a:pPr algn="just">
              <a:lnSpc>
                <a:spcPct val="100000"/>
              </a:lnSpc>
            </a:pPr>
            <a:endParaRPr b="0" lang="it-IT" sz="1500" spc="-1" strike="noStrike">
              <a:solidFill>
                <a:srgbClr val="000000"/>
              </a:solidFill>
              <a:latin typeface="Arial"/>
            </a:endParaRPr>
          </a:p>
          <a:p>
            <a:pPr algn="just">
              <a:lnSpc>
                <a:spcPct val="100000"/>
              </a:lnSpc>
            </a:pPr>
            <a:r>
              <a:rPr b="0" lang="it-IT" sz="1500" spc="-1" strike="noStrike">
                <a:solidFill>
                  <a:srgbClr val="000000"/>
                </a:solidFill>
                <a:latin typeface="Arial"/>
                <a:ea typeface="DejaVu Sans"/>
              </a:rPr>
              <a:t>- impianti solari termici</a:t>
            </a:r>
            <a:endParaRPr b="0" lang="it-IT" sz="1500" spc="-1" strike="noStrike">
              <a:solidFill>
                <a:srgbClr val="000000"/>
              </a:solidFill>
              <a:latin typeface="Arial"/>
            </a:endParaRPr>
          </a:p>
          <a:p>
            <a:pPr algn="just">
              <a:lnSpc>
                <a:spcPct val="100000"/>
              </a:lnSpc>
            </a:pPr>
            <a:r>
              <a:rPr b="0" lang="it-IT" sz="1500" spc="-1" strike="noStrike">
                <a:solidFill>
                  <a:srgbClr val="000000"/>
                </a:solidFill>
                <a:latin typeface="Arial"/>
                <a:ea typeface="DejaVu Sans"/>
              </a:rPr>
              <a:t>- impianti geotermici a bassa e media entalpia</a:t>
            </a:r>
            <a:endParaRPr b="0" lang="it-IT" sz="1500" spc="-1" strike="noStrike">
              <a:solidFill>
                <a:srgbClr val="000000"/>
              </a:solidFill>
              <a:latin typeface="Arial"/>
            </a:endParaRPr>
          </a:p>
          <a:p>
            <a:pPr algn="just">
              <a:lnSpc>
                <a:spcPct val="100000"/>
              </a:lnSpc>
            </a:pPr>
            <a:r>
              <a:rPr b="0" lang="it-IT" sz="1500" spc="-1" strike="noStrike">
                <a:solidFill>
                  <a:srgbClr val="000000"/>
                </a:solidFill>
                <a:latin typeface="Arial"/>
                <a:ea typeface="DejaVu Sans"/>
              </a:rPr>
              <a:t>- pompe di calore</a:t>
            </a:r>
            <a:endParaRPr b="0" lang="it-IT" sz="1500" spc="-1" strike="noStrike">
              <a:solidFill>
                <a:srgbClr val="000000"/>
              </a:solidFill>
              <a:latin typeface="Arial"/>
            </a:endParaRPr>
          </a:p>
          <a:p>
            <a:pPr algn="just">
              <a:lnSpc>
                <a:spcPct val="100000"/>
              </a:lnSpc>
            </a:pPr>
            <a:r>
              <a:rPr b="0" lang="it-IT" sz="1500" spc="-1" strike="noStrike">
                <a:solidFill>
                  <a:srgbClr val="000000"/>
                </a:solidFill>
                <a:latin typeface="Arial"/>
                <a:ea typeface="DejaVu Sans"/>
              </a:rPr>
              <a:t>- impianti di teleriscaldamento/teleraffrescamento</a:t>
            </a:r>
            <a:endParaRPr b="0" lang="it-IT" sz="1500" spc="-1" strike="noStrike">
              <a:solidFill>
                <a:srgbClr val="000000"/>
              </a:solidFill>
              <a:latin typeface="Arial"/>
            </a:endParaRPr>
          </a:p>
          <a:p>
            <a:pPr algn="just">
              <a:lnSpc>
                <a:spcPct val="100000"/>
              </a:lnSpc>
            </a:pPr>
            <a:r>
              <a:rPr b="0" lang="it-IT" sz="1500" spc="-1" strike="noStrike">
                <a:solidFill>
                  <a:srgbClr val="000000"/>
                </a:solidFill>
                <a:latin typeface="Arial"/>
                <a:ea typeface="DejaVu Sans"/>
              </a:rPr>
              <a:t>- impianti di cogenerazione e trigenerazione</a:t>
            </a:r>
            <a:endParaRPr b="0" lang="it-IT" sz="1500" spc="-1" strike="noStrike">
              <a:solidFill>
                <a:srgbClr val="000000"/>
              </a:solidFill>
              <a:latin typeface="Arial"/>
            </a:endParaRPr>
          </a:p>
          <a:p>
            <a:pPr algn="just">
              <a:lnSpc>
                <a:spcPct val="100000"/>
              </a:lnSpc>
            </a:pPr>
            <a:r>
              <a:rPr b="0" lang="it-IT" sz="1500" spc="-1" strike="noStrike">
                <a:solidFill>
                  <a:srgbClr val="000000"/>
                </a:solidFill>
                <a:latin typeface="Arial"/>
                <a:ea typeface="DejaVu Sans"/>
              </a:rPr>
              <a:t>- impianti di  solari fotovoltaici comprensivi di sistemi di accumulo.</a:t>
            </a:r>
            <a:endParaRPr b="0" lang="it-IT" sz="1500" spc="-1" strike="noStrike">
              <a:solidFill>
                <a:srgbClr val="000000"/>
              </a:solidFill>
              <a:latin typeface="Arial"/>
            </a:endParaRPr>
          </a:p>
          <a:p>
            <a:pPr algn="just">
              <a:lnSpc>
                <a:spcPct val="100000"/>
              </a:lnSpc>
            </a:pPr>
            <a:endParaRPr b="0" lang="it-IT" sz="1500" spc="-1" strike="noStrike">
              <a:solidFill>
                <a:srgbClr val="000000"/>
              </a:solidFill>
              <a:latin typeface="Arial"/>
            </a:endParaRPr>
          </a:p>
          <a:p>
            <a:pPr algn="just">
              <a:lnSpc>
                <a:spcPct val="100000"/>
              </a:lnSpc>
            </a:pPr>
            <a:r>
              <a:rPr b="0" lang="it-IT" sz="1500" spc="-1" strike="noStrike">
                <a:solidFill>
                  <a:srgbClr val="000000"/>
                </a:solidFill>
                <a:latin typeface="Arial"/>
                <a:ea typeface="DejaVu Sans"/>
              </a:rPr>
              <a:t>Con tale azione si intende sostenere anche investimenti per la produzione di biometano derivante da biomasse agricole, agroindustriali nonché da frazione organica dei rifiuti solido urbani (FORSU).</a:t>
            </a:r>
            <a:endParaRPr b="0" lang="it-IT" sz="1500" spc="-1" strike="noStrike">
              <a:solidFill>
                <a:srgbClr val="000000"/>
              </a:solidFill>
              <a:latin typeface="Arial"/>
            </a:endParaRPr>
          </a:p>
          <a:p>
            <a:pPr algn="just">
              <a:lnSpc>
                <a:spcPct val="100000"/>
              </a:lnSpc>
            </a:pPr>
            <a:endParaRPr b="0" lang="it-IT" sz="1500" spc="-1" strike="noStrike">
              <a:solidFill>
                <a:srgbClr val="000000"/>
              </a:solidFill>
              <a:latin typeface="Arial"/>
            </a:endParaRPr>
          </a:p>
          <a:p>
            <a:pPr algn="just">
              <a:lnSpc>
                <a:spcPct val="100000"/>
              </a:lnSpc>
            </a:pPr>
            <a:r>
              <a:rPr b="0" lang="it-IT" sz="1500" spc="-1" strike="noStrike">
                <a:solidFill>
                  <a:srgbClr val="000000"/>
                </a:solidFill>
                <a:latin typeface="Arial"/>
                <a:ea typeface="DejaVu Sans"/>
              </a:rPr>
              <a:t>Non saranno ritenuti ammissibili investimenti per la produzione di biometano derivante da biomasse agricole prodotte specificamente per fini energetici.</a:t>
            </a:r>
            <a:endParaRPr b="0" lang="it-IT"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34"/>
          <p:cNvSpPr/>
          <p:nvPr/>
        </p:nvSpPr>
        <p:spPr>
          <a:xfrm>
            <a:off x="36612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400" spc="-1" strike="noStrike">
              <a:solidFill>
                <a:srgbClr val="000000"/>
              </a:solidFill>
              <a:latin typeface="Arial"/>
            </a:endParaRPr>
          </a:p>
          <a:p>
            <a:pPr algn="ctr">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729fcf"/>
                </a:solidFill>
                <a:latin typeface="Arial"/>
                <a:ea typeface="DejaVu Sans"/>
              </a:rPr>
              <a:t>OS2.1 Promuovere misure di efficienza energetica e la riduzione delle emissioni dei gas serra  </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729fcf"/>
                </a:solidFill>
                <a:latin typeface="Arial"/>
                <a:ea typeface="DejaVu Sans"/>
              </a:rPr>
              <a:t>2.2.1 Produzione energetica da fonti rinnovabili per gli edifici pubblici: requisiti e criteri</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000000"/>
                </a:solidFill>
                <a:latin typeface="Arial"/>
                <a:ea typeface="DejaVu Sans"/>
              </a:rPr>
              <a:t>Requisiti di ammissibilità specifici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Presenza di una diagnosi energetica </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Livello di progettazione di fattibilità tecnico economica </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Presenza per l’intervento di un livello minimo di utilizzo energia da FER e di requisiti in materia di energia.</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Produzione di energia da FER finalizzata esclusivamente all’autoconsumo</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000000"/>
                </a:solidFill>
                <a:latin typeface="Arial"/>
                <a:ea typeface="DejaVu Sans"/>
              </a:rPr>
              <a:t>Criteri di valutazione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contributo all’incremento di energia prodotta da fonti rinnovabili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riduzione delle emissioni di gas serra;</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Livello di cofinanziamento del progetto da parte del proponente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contributo all’incremento di energia prodotta da fonti rinnovabili in relazione ai costi;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cantierabilità dell’intervento</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Progetto che prevede contestualmente interventi per la prevenzione sismica</a:t>
            </a:r>
            <a:endParaRPr b="0" lang="it-IT" sz="1400" spc="-1" strike="noStrike">
              <a:solidFill>
                <a:srgbClr val="000000"/>
              </a:solidFill>
              <a:latin typeface="Arial"/>
            </a:endParaRPr>
          </a:p>
          <a:p>
            <a:pPr algn="just">
              <a:lnSpc>
                <a:spcPct val="100000"/>
              </a:lnSpc>
            </a:pPr>
            <a:r>
              <a:rPr b="1" lang="it-IT" sz="1400" spc="-1" strike="noStrike">
                <a:solidFill>
                  <a:srgbClr val="000000"/>
                </a:solidFill>
                <a:latin typeface="Arial"/>
                <a:ea typeface="DejaVu Sans"/>
              </a:rPr>
              <a:t> </a:t>
            </a:r>
            <a:endParaRPr b="0" lang="it-IT" sz="1400" spc="-1" strike="noStrike">
              <a:solidFill>
                <a:srgbClr val="000000"/>
              </a:solidFill>
              <a:latin typeface="Arial"/>
            </a:endParaRPr>
          </a:p>
          <a:p>
            <a:pPr>
              <a:lnSpc>
                <a:spcPct val="100000"/>
              </a:lnSpc>
            </a:pPr>
            <a:r>
              <a:rPr b="1" lang="it-IT" sz="1400" spc="-1" strike="noStrike">
                <a:solidFill>
                  <a:srgbClr val="000000"/>
                </a:solidFill>
                <a:latin typeface="Arial"/>
                <a:ea typeface="DejaVu Sans"/>
              </a:rPr>
              <a:t>Criteri di premialità </a:t>
            </a:r>
            <a:endParaRPr b="0" lang="it-IT" sz="1400" spc="-1" strike="noStrike">
              <a:solidFill>
                <a:srgbClr val="000000"/>
              </a:solidFill>
              <a:latin typeface="Arial"/>
            </a:endParaRPr>
          </a:p>
          <a:p>
            <a:pPr>
              <a:lnSpc>
                <a:spcPct val="100000"/>
              </a:lnSpc>
            </a:pPr>
            <a:r>
              <a:rPr b="0" lang="it-IT" sz="1400" spc="-1" strike="noStrike">
                <a:solidFill>
                  <a:srgbClr val="000000"/>
                </a:solidFill>
                <a:latin typeface="Arial"/>
                <a:ea typeface="DejaVu Sans"/>
              </a:rPr>
              <a:t>- Operazione localizzata in un Comune classificato “area interna” </a:t>
            </a:r>
            <a:endParaRPr b="0" lang="it-IT" sz="1400" spc="-1" strike="noStrike">
              <a:solidFill>
                <a:srgbClr val="000000"/>
              </a:solidFill>
              <a:latin typeface="Arial"/>
            </a:endParaRPr>
          </a:p>
          <a:p>
            <a:pPr>
              <a:lnSpc>
                <a:spcPct val="100000"/>
              </a:lnSpc>
            </a:pPr>
            <a:r>
              <a:rPr b="0" lang="it-IT" sz="1400" spc="-1" strike="noStrike">
                <a:solidFill>
                  <a:srgbClr val="000000"/>
                </a:solidFill>
                <a:latin typeface="Arial"/>
                <a:ea typeface="DejaVu Sans"/>
              </a:rPr>
              <a:t>- Progetto che prevede contestualmente interventi per la rimozione di amianto</a:t>
            </a:r>
            <a:endParaRPr b="0" lang="it-IT"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7"/>
          <p:cNvSpPr/>
          <p:nvPr/>
        </p:nvSpPr>
        <p:spPr>
          <a:xfrm>
            <a:off x="316080" y="1168920"/>
            <a:ext cx="8498880" cy="5298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ELEMENTI ESSENZIALI DEL BANDO </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000000"/>
                </a:solidFill>
                <a:latin typeface="Arial"/>
                <a:ea typeface="DejaVu Sans"/>
              </a:rPr>
              <a:t> </a:t>
            </a:r>
            <a:endParaRPr b="0" lang="it-IT"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DejaVu Sans"/>
              </a:rPr>
              <a:t>6) </a:t>
            </a:r>
            <a:r>
              <a:rPr b="1" lang="it-IT" sz="1600" spc="-1" strike="noStrike">
                <a:solidFill>
                  <a:srgbClr val="000000"/>
                </a:solidFill>
                <a:latin typeface="Arial"/>
                <a:ea typeface="DejaVu Sans"/>
              </a:rPr>
              <a:t>TIPOLOGIE DI INTERVENTI AMMISSIBILI</a:t>
            </a:r>
            <a:endParaRPr b="0" lang="it-IT" sz="1600" spc="-1" strike="noStrike">
              <a:solidFill>
                <a:srgbClr val="000000"/>
              </a:solidFill>
              <a:latin typeface="Arial"/>
            </a:endParaRPr>
          </a:p>
          <a:p>
            <a:pPr marL="280800" indent="-277560" algn="just">
              <a:lnSpc>
                <a:spcPct val="100000"/>
              </a:lnSpc>
              <a:tabLst>
                <a:tab algn="l" pos="0"/>
              </a:tabLst>
            </a:pPr>
            <a:r>
              <a:rPr b="0" lang="it-IT" sz="1400" spc="-1" strike="noStrike">
                <a:solidFill>
                  <a:srgbClr val="000000"/>
                </a:solidFill>
                <a:latin typeface="Arial"/>
                <a:ea typeface="DejaVu Sans"/>
              </a:rPr>
              <a:t>Elenco a) </a:t>
            </a:r>
            <a:endParaRPr b="0" lang="it-IT" sz="1400" spc="-1" strike="noStrike">
              <a:solidFill>
                <a:srgbClr val="000000"/>
              </a:solidFill>
              <a:latin typeface="Arial"/>
            </a:endParaRPr>
          </a:p>
          <a:p>
            <a:pPr marL="280800" indent="-277560" algn="just">
              <a:lnSpc>
                <a:spcPct val="100000"/>
              </a:lnSpc>
              <a:tabLst>
                <a:tab algn="l" pos="0"/>
              </a:tabLst>
            </a:pPr>
            <a:r>
              <a:rPr b="0" lang="it-IT" sz="1400" spc="-1" strike="noStrike">
                <a:solidFill>
                  <a:srgbClr val="000000"/>
                </a:solidFill>
                <a:latin typeface="Arial"/>
                <a:ea typeface="DejaVu Sans"/>
              </a:rPr>
              <a:t>1a)  isolamento termico di strutture orizzontali e verticali;</a:t>
            </a:r>
            <a:endParaRPr b="0" lang="it-IT" sz="1400" spc="-1" strike="noStrike">
              <a:solidFill>
                <a:srgbClr val="000000"/>
              </a:solidFill>
              <a:latin typeface="Arial"/>
            </a:endParaRPr>
          </a:p>
          <a:p>
            <a:pPr marL="280800" indent="-277560" algn="just">
              <a:lnSpc>
                <a:spcPct val="100000"/>
              </a:lnSpc>
              <a:tabLst>
                <a:tab algn="l" pos="0"/>
              </a:tabLst>
            </a:pPr>
            <a:r>
              <a:rPr b="0" lang="it-IT" sz="1400" spc="-1" strike="noStrike">
                <a:solidFill>
                  <a:srgbClr val="000000"/>
                </a:solidFill>
                <a:latin typeface="Arial"/>
                <a:ea typeface="DejaVu Sans"/>
              </a:rPr>
              <a:t>2a) sostituzione di serramenti e infissi;</a:t>
            </a:r>
            <a:endParaRPr b="0" lang="it-IT" sz="1400" spc="-1" strike="noStrike">
              <a:solidFill>
                <a:srgbClr val="000000"/>
              </a:solidFill>
              <a:latin typeface="Arial"/>
            </a:endParaRPr>
          </a:p>
          <a:p>
            <a:pPr marL="280800" indent="-277560" algn="just">
              <a:lnSpc>
                <a:spcPct val="100000"/>
              </a:lnSpc>
              <a:tabLst>
                <a:tab algn="l" pos="0"/>
              </a:tabLst>
            </a:pPr>
            <a:r>
              <a:rPr b="0" lang="it-IT" sz="1400" spc="-1" strike="noStrike">
                <a:solidFill>
                  <a:srgbClr val="000000"/>
                </a:solidFill>
                <a:latin typeface="Arial"/>
                <a:ea typeface="DejaVu Sans"/>
              </a:rPr>
              <a:t>3a) sostituzione di impianti di climatizzazione con impianti alimentati da caldaie a gas a condensazione e/o da pompe di calore ad alta efficienza</a:t>
            </a:r>
            <a:endParaRPr b="0" lang="it-IT" sz="1400" spc="-1" strike="noStrike">
              <a:solidFill>
                <a:srgbClr val="000000"/>
              </a:solidFill>
              <a:latin typeface="Arial"/>
            </a:endParaRPr>
          </a:p>
          <a:p>
            <a:pPr marL="280800" indent="-277560" algn="just">
              <a:lnSpc>
                <a:spcPct val="100000"/>
              </a:lnSpc>
              <a:tabLst>
                <a:tab algn="l" pos="0"/>
              </a:tabLst>
            </a:pPr>
            <a:r>
              <a:rPr b="0" lang="it-IT" sz="1400" spc="-1" strike="noStrike">
                <a:solidFill>
                  <a:srgbClr val="000000"/>
                </a:solidFill>
                <a:latin typeface="Arial"/>
                <a:ea typeface="DejaVu Sans"/>
              </a:rPr>
              <a:t>4a) sostituzione di scaldacqua tradizionali con scaldacqua a pompa di calore o a collettore solare per la produzione di ACS</a:t>
            </a:r>
            <a:endParaRPr b="0" lang="it-IT" sz="1400" spc="-1" strike="noStrike">
              <a:solidFill>
                <a:srgbClr val="000000"/>
              </a:solidFill>
              <a:latin typeface="Arial"/>
            </a:endParaRPr>
          </a:p>
          <a:p>
            <a:pPr marL="280800" indent="-277560" algn="just">
              <a:lnSpc>
                <a:spcPct val="100000"/>
              </a:lnSpc>
              <a:tabLst>
                <a:tab algn="l" pos="0"/>
              </a:tabLst>
            </a:pPr>
            <a:r>
              <a:rPr b="0" lang="it-IT" sz="1400" spc="-1" strike="noStrike">
                <a:solidFill>
                  <a:srgbClr val="000000"/>
                </a:solidFill>
                <a:latin typeface="Arial"/>
                <a:ea typeface="DejaVu Sans"/>
              </a:rPr>
              <a:t>5a) sistemi intelligenti di automazione e controllo per l’illuminazione e la climatizzazione interna </a:t>
            </a:r>
            <a:endParaRPr b="0" lang="it-IT" sz="1400" spc="-1" strike="noStrike">
              <a:solidFill>
                <a:srgbClr val="000000"/>
              </a:solidFill>
              <a:latin typeface="Arial"/>
            </a:endParaRPr>
          </a:p>
          <a:p>
            <a:pPr marL="280800" indent="-277560" algn="just">
              <a:lnSpc>
                <a:spcPct val="100000"/>
              </a:lnSpc>
              <a:tabLst>
                <a:tab algn="l" pos="0"/>
              </a:tabLst>
            </a:pPr>
            <a:r>
              <a:rPr b="0" lang="it-IT" sz="1400" spc="-1" strike="noStrike">
                <a:solidFill>
                  <a:srgbClr val="000000"/>
                </a:solidFill>
                <a:latin typeface="Arial"/>
                <a:ea typeface="DejaVu Sans"/>
              </a:rPr>
              <a:t>6a) sistemi di climatizzazione passiva</a:t>
            </a:r>
            <a:endParaRPr b="0" lang="it-IT" sz="1400" spc="-1" strike="noStrike">
              <a:solidFill>
                <a:srgbClr val="000000"/>
              </a:solidFill>
              <a:latin typeface="Arial"/>
            </a:endParaRPr>
          </a:p>
          <a:p>
            <a:pPr marL="280800" indent="-277560" algn="just">
              <a:lnSpc>
                <a:spcPct val="100000"/>
              </a:lnSpc>
              <a:tabLst>
                <a:tab algn="l" pos="0"/>
              </a:tabLst>
            </a:pPr>
            <a:r>
              <a:rPr b="0" lang="it-IT" sz="1400" spc="-1" strike="noStrike">
                <a:solidFill>
                  <a:srgbClr val="000000"/>
                </a:solidFill>
                <a:latin typeface="Arial"/>
                <a:ea typeface="DejaVu Sans"/>
              </a:rPr>
              <a:t>7a) impianti di cogenerazione/trigenerazione ad alto rendimento</a:t>
            </a:r>
            <a:endParaRPr b="0" lang="it-IT" sz="1400" spc="-1" strike="noStrike">
              <a:solidFill>
                <a:srgbClr val="000000"/>
              </a:solidFill>
              <a:latin typeface="Arial"/>
            </a:endParaRPr>
          </a:p>
          <a:p>
            <a:pPr marL="280800" indent="-277560" algn="just">
              <a:lnSpc>
                <a:spcPct val="100000"/>
              </a:lnSpc>
              <a:tabLst>
                <a:tab algn="l" pos="0"/>
              </a:tabLst>
            </a:pPr>
            <a:r>
              <a:rPr b="0" lang="it-IT" sz="1400" spc="-1" strike="noStrike">
                <a:solidFill>
                  <a:srgbClr val="000000"/>
                </a:solidFill>
                <a:latin typeface="Arial"/>
                <a:ea typeface="DejaVu Sans"/>
              </a:rPr>
              <a:t>8a) realizzazione di reti di teleriscaldamento/raffreddamento energeticamente efficienti</a:t>
            </a:r>
            <a:endParaRPr b="0" lang="it-IT" sz="1400" spc="-1" strike="noStrike">
              <a:solidFill>
                <a:srgbClr val="000000"/>
              </a:solidFill>
              <a:latin typeface="Arial"/>
            </a:endParaRPr>
          </a:p>
          <a:p>
            <a:pPr marL="280800" indent="-277560" algn="just">
              <a:lnSpc>
                <a:spcPct val="100000"/>
              </a:lnSpc>
              <a:tabLst>
                <a:tab algn="l" pos="0"/>
              </a:tabLst>
            </a:pPr>
            <a:endParaRPr b="0" lang="it-IT" sz="1400" spc="-1" strike="noStrike">
              <a:solidFill>
                <a:srgbClr val="000000"/>
              </a:solidFill>
              <a:latin typeface="Arial"/>
            </a:endParaRPr>
          </a:p>
          <a:p>
            <a:pPr marL="280800" indent="-277560">
              <a:lnSpc>
                <a:spcPct val="100000"/>
              </a:lnSpc>
              <a:tabLst>
                <a:tab algn="l" pos="0"/>
              </a:tabLst>
            </a:pPr>
            <a:r>
              <a:rPr b="0" lang="it-IT" sz="1400" spc="-1" strike="noStrike">
                <a:solidFill>
                  <a:srgbClr val="000000"/>
                </a:solidFill>
                <a:latin typeface="Arial"/>
                <a:ea typeface="DejaVu Sans"/>
              </a:rPr>
              <a:t>Elenco b) </a:t>
            </a:r>
            <a:endParaRPr b="0" lang="it-IT" sz="1400" spc="-1" strike="noStrike">
              <a:solidFill>
                <a:srgbClr val="000000"/>
              </a:solidFill>
              <a:latin typeface="Arial"/>
            </a:endParaRPr>
          </a:p>
          <a:p>
            <a:pPr marL="280800" indent="-277560">
              <a:lnSpc>
                <a:spcPct val="100000"/>
              </a:lnSpc>
              <a:tabLst>
                <a:tab algn="l" pos="0"/>
              </a:tabLst>
            </a:pPr>
            <a:r>
              <a:rPr b="0" lang="it-IT" sz="1400" spc="-1" strike="noStrike">
                <a:solidFill>
                  <a:srgbClr val="000000"/>
                </a:solidFill>
                <a:latin typeface="Arial"/>
                <a:ea typeface="DejaVu Sans"/>
              </a:rPr>
              <a:t>A completamento degli interventi precedenti possono essere attivati anche interventi per la produzione di energia termica/elettrica da FER  (solare, aerotermica, geotermica, idrotermica) senza eccedere i limiti dell'autoconsumo:</a:t>
            </a:r>
            <a:endParaRPr b="0" lang="it-IT" sz="1400" spc="-1" strike="noStrike">
              <a:solidFill>
                <a:srgbClr val="000000"/>
              </a:solidFill>
              <a:latin typeface="Arial"/>
            </a:endParaRPr>
          </a:p>
          <a:p>
            <a:pPr marL="280800" indent="-277560" algn="just">
              <a:lnSpc>
                <a:spcPct val="100000"/>
              </a:lnSpc>
              <a:tabLst>
                <a:tab algn="l" pos="0"/>
              </a:tabLst>
            </a:pPr>
            <a:r>
              <a:rPr b="0" lang="it-IT" sz="1400" spc="-1" strike="noStrike">
                <a:solidFill>
                  <a:srgbClr val="000000"/>
                </a:solidFill>
                <a:latin typeface="Arial"/>
                <a:ea typeface="DejaVu Sans"/>
              </a:rPr>
              <a:t>1b)  impianti solari termici</a:t>
            </a:r>
            <a:endParaRPr b="0" lang="it-IT" sz="1400" spc="-1" strike="noStrike">
              <a:solidFill>
                <a:srgbClr val="000000"/>
              </a:solidFill>
              <a:latin typeface="Arial"/>
            </a:endParaRPr>
          </a:p>
          <a:p>
            <a:pPr marL="280800" indent="-277560" algn="just">
              <a:lnSpc>
                <a:spcPct val="100000"/>
              </a:lnSpc>
              <a:tabLst>
                <a:tab algn="l" pos="0"/>
              </a:tabLst>
            </a:pPr>
            <a:r>
              <a:rPr b="0" lang="it-IT" sz="1400" spc="-1" strike="noStrike">
                <a:solidFill>
                  <a:srgbClr val="000000"/>
                </a:solidFill>
                <a:latin typeface="Arial"/>
                <a:ea typeface="DejaVu Sans"/>
              </a:rPr>
              <a:t>2b)  impianti geotermici a bassa e media entalpia</a:t>
            </a:r>
            <a:endParaRPr b="0" lang="it-IT" sz="1400" spc="-1" strike="noStrike">
              <a:solidFill>
                <a:srgbClr val="000000"/>
              </a:solidFill>
              <a:latin typeface="Arial"/>
            </a:endParaRPr>
          </a:p>
          <a:p>
            <a:pPr marL="280800" indent="-277560" algn="just">
              <a:lnSpc>
                <a:spcPct val="100000"/>
              </a:lnSpc>
              <a:tabLst>
                <a:tab algn="l" pos="0"/>
              </a:tabLst>
            </a:pPr>
            <a:r>
              <a:rPr b="0" lang="it-IT" sz="1400" spc="-1" strike="noStrike">
                <a:solidFill>
                  <a:srgbClr val="000000"/>
                </a:solidFill>
                <a:latin typeface="Arial"/>
                <a:ea typeface="DejaVu Sans"/>
              </a:rPr>
              <a:t>3b)  pompe di calore</a:t>
            </a:r>
            <a:endParaRPr b="0" lang="it-IT" sz="1400" spc="-1" strike="noStrike">
              <a:solidFill>
                <a:srgbClr val="000000"/>
              </a:solidFill>
              <a:latin typeface="Arial"/>
            </a:endParaRPr>
          </a:p>
          <a:p>
            <a:pPr marL="280800" indent="-277560" algn="just">
              <a:lnSpc>
                <a:spcPct val="100000"/>
              </a:lnSpc>
              <a:tabLst>
                <a:tab algn="l" pos="0"/>
              </a:tabLst>
            </a:pPr>
            <a:r>
              <a:rPr b="0" lang="it-IT" sz="1400" spc="-1" strike="noStrike">
                <a:solidFill>
                  <a:srgbClr val="000000"/>
                </a:solidFill>
                <a:latin typeface="Arial"/>
                <a:ea typeface="DejaVu Sans"/>
              </a:rPr>
              <a:t>4b)  impianti di teleriscaldamento/teleraffrescamento energeticamente efficienti</a:t>
            </a:r>
            <a:endParaRPr b="0" lang="it-IT" sz="1400" spc="-1" strike="noStrike">
              <a:solidFill>
                <a:srgbClr val="000000"/>
              </a:solidFill>
              <a:latin typeface="Arial"/>
            </a:endParaRPr>
          </a:p>
          <a:p>
            <a:pPr marL="280800" indent="-277560" algn="just">
              <a:lnSpc>
                <a:spcPct val="100000"/>
              </a:lnSpc>
              <a:tabLst>
                <a:tab algn="l" pos="0"/>
              </a:tabLst>
            </a:pPr>
            <a:r>
              <a:rPr b="0" lang="it-IT" sz="1400" spc="-1" strike="noStrike">
                <a:solidFill>
                  <a:srgbClr val="000000"/>
                </a:solidFill>
                <a:latin typeface="Arial"/>
                <a:ea typeface="DejaVu Sans"/>
              </a:rPr>
              <a:t>5b) impianti solari fotovoltaici</a:t>
            </a:r>
            <a:endParaRPr b="0" lang="it-IT"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35"/>
          <p:cNvSpPr/>
          <p:nvPr/>
        </p:nvSpPr>
        <p:spPr>
          <a:xfrm>
            <a:off x="36612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200" spc="-1" strike="noStrike">
              <a:solidFill>
                <a:srgbClr val="000000"/>
              </a:solidFill>
              <a:latin typeface="Arial"/>
            </a:endParaRPr>
          </a:p>
          <a:p>
            <a:pPr algn="just">
              <a:lnSpc>
                <a:spcPct val="100000"/>
              </a:lnSpc>
            </a:pPr>
            <a:r>
              <a:rPr b="1" lang="it-IT" sz="1400" spc="-1" strike="noStrike">
                <a:solidFill>
                  <a:srgbClr val="729fcf"/>
                </a:solidFill>
                <a:latin typeface="Arial"/>
                <a:ea typeface="DejaVu Sans"/>
              </a:rPr>
              <a:t>OS2.2 Promuovere le energie rinnovabili in conformità della direttiva (UE) 2018/2001, compresi i criteri di sostenibilità ivi stabiliti </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729fcf"/>
                </a:solidFill>
                <a:latin typeface="Arial"/>
                <a:ea typeface="DejaVu Sans"/>
              </a:rPr>
              <a:t>2.2.3 - Produzione energetica da fonti rinnovabili per le imprese: requisiti e criteri</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000000"/>
                </a:solidFill>
                <a:latin typeface="Arial"/>
                <a:ea typeface="DejaVu Sans"/>
              </a:rPr>
              <a:t>Requisiti di ammissibilità specifici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Presenza di uno studio dei consumi energetici </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Presenza per l’intervento di un livello minimo di utilizzo energia da FER e di requisiti in materia di energia.</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Produzione di energia da FER finalizzata esclusivamente all’autoconsumo.  </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000000"/>
                </a:solidFill>
                <a:latin typeface="Arial"/>
                <a:ea typeface="DejaVu Sans"/>
              </a:rPr>
              <a:t>Criteri di valutazione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contributo all’incremento di energia prodotta da fonti rinnovabili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riduzione delle emissioni di gas serra</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cantierabilità: dell’intervento in termini di titoli abilitativi, pareri, nulla-osta, autorizzazioni o atti di assenso comunque denominati previsti dalle norme vigenti per realizzare gli interventi di progetto</a:t>
            </a:r>
            <a:endParaRPr b="0" lang="it-IT" sz="1400" spc="-1" strike="noStrike">
              <a:solidFill>
                <a:srgbClr val="000000"/>
              </a:solidFill>
              <a:latin typeface="Arial"/>
            </a:endParaRPr>
          </a:p>
          <a:p>
            <a:pPr algn="just">
              <a:lnSpc>
                <a:spcPct val="100000"/>
              </a:lnSpc>
            </a:pPr>
            <a:r>
              <a:rPr b="1" lang="it-IT" sz="1400" spc="-1" strike="noStrike">
                <a:solidFill>
                  <a:srgbClr val="000000"/>
                </a:solidFill>
                <a:latin typeface="Arial"/>
                <a:ea typeface="DejaVu Sans"/>
              </a:rPr>
              <a:t> </a:t>
            </a:r>
            <a:endParaRPr b="0" lang="it-IT" sz="1400" spc="-1" strike="noStrike">
              <a:solidFill>
                <a:srgbClr val="000000"/>
              </a:solidFill>
              <a:latin typeface="Arial"/>
            </a:endParaRPr>
          </a:p>
          <a:p>
            <a:pPr algn="just">
              <a:lnSpc>
                <a:spcPct val="100000"/>
              </a:lnSpc>
            </a:pPr>
            <a:r>
              <a:rPr b="1" lang="it-IT" sz="1400" spc="-1" strike="noStrike">
                <a:solidFill>
                  <a:srgbClr val="000000"/>
                </a:solidFill>
                <a:latin typeface="Arial"/>
                <a:ea typeface="DejaVu Sans"/>
              </a:rPr>
              <a:t>Criteri di premialità </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Operazione localizzata in un Comune classificato “area interna” </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Progetti che prevedono la rimozione e smaltimento dell’amianto</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Progetti di imprese che hanno introdotto innovazioni in campo ambientale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Imprese che hanno adottato sistemi di gestione ambientale certificati di processo o di prodotto</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Imprese che assicurano un incremento occupazionale e capacità di favorire pari opportunità e di non discriminazione</a:t>
            </a:r>
            <a:endParaRPr b="0" lang="it-IT"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36"/>
          <p:cNvSpPr/>
          <p:nvPr/>
        </p:nvSpPr>
        <p:spPr>
          <a:xfrm>
            <a:off x="36612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2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endParaRPr b="0" lang="it-IT" sz="1500" spc="-1" strike="noStrike">
              <a:solidFill>
                <a:srgbClr val="000000"/>
              </a:solidFill>
              <a:latin typeface="Arial"/>
            </a:endParaRPr>
          </a:p>
          <a:p>
            <a:pPr algn="just">
              <a:lnSpc>
                <a:spcPct val="100000"/>
              </a:lnSpc>
            </a:pPr>
            <a:endParaRPr b="0" lang="it-IT" sz="1500" spc="-1" strike="noStrike">
              <a:solidFill>
                <a:srgbClr val="000000"/>
              </a:solidFill>
              <a:latin typeface="Arial"/>
            </a:endParaRPr>
          </a:p>
          <a:p>
            <a:pPr algn="just">
              <a:lnSpc>
                <a:spcPct val="100000"/>
              </a:lnSpc>
            </a:pPr>
            <a:r>
              <a:rPr b="1" lang="it-IT" sz="1500" spc="-1" strike="noStrike">
                <a:solidFill>
                  <a:srgbClr val="729fcf"/>
                </a:solidFill>
                <a:latin typeface="Arial"/>
                <a:ea typeface="DejaVu Sans"/>
              </a:rPr>
              <a:t>OS2.2 Promuovere le energie rinnovabili in conformità della direttiva (UE) 2018/2001, compresi i criteri di sostenibilità ivi stabiliti </a:t>
            </a:r>
            <a:endParaRPr b="0" lang="it-IT" sz="1500" spc="-1" strike="noStrike">
              <a:solidFill>
                <a:srgbClr val="000000"/>
              </a:solidFill>
              <a:latin typeface="Arial"/>
            </a:endParaRPr>
          </a:p>
          <a:p>
            <a:pPr algn="just">
              <a:lnSpc>
                <a:spcPct val="100000"/>
              </a:lnSpc>
            </a:pPr>
            <a:endParaRPr b="0" lang="it-IT" sz="1500" spc="-1" strike="noStrike">
              <a:solidFill>
                <a:srgbClr val="000000"/>
              </a:solidFill>
              <a:latin typeface="Arial"/>
            </a:endParaRPr>
          </a:p>
          <a:p>
            <a:pPr algn="just">
              <a:lnSpc>
                <a:spcPct val="100000"/>
              </a:lnSpc>
            </a:pPr>
            <a:r>
              <a:rPr b="1" lang="it-IT" sz="1500" spc="-1" strike="noStrike">
                <a:solidFill>
                  <a:srgbClr val="729fcf"/>
                </a:solidFill>
                <a:latin typeface="Arial"/>
                <a:ea typeface="DejaVu Sans"/>
              </a:rPr>
              <a:t>2.2.4 Produzione energetica da fonti rinnovabili per le comunità energetiche</a:t>
            </a:r>
            <a:endParaRPr b="0" lang="it-IT" sz="1500" spc="-1" strike="noStrike">
              <a:solidFill>
                <a:srgbClr val="000000"/>
              </a:solidFill>
              <a:latin typeface="Arial"/>
            </a:endParaRPr>
          </a:p>
          <a:p>
            <a:pPr algn="just">
              <a:lnSpc>
                <a:spcPct val="100000"/>
              </a:lnSpc>
            </a:pPr>
            <a:r>
              <a:rPr b="0" lang="it-IT" sz="1500" spc="-1" strike="noStrike">
                <a:solidFill>
                  <a:srgbClr val="000000"/>
                </a:solidFill>
                <a:latin typeface="Arial"/>
                <a:ea typeface="DejaVu Sans"/>
              </a:rPr>
              <a:t>Questa azione intende promuovere la realizzazione di comunità energetiche anche in composizione mista pubblico-privato. </a:t>
            </a:r>
            <a:endParaRPr b="0" lang="it-IT" sz="1500" spc="-1" strike="noStrike">
              <a:solidFill>
                <a:srgbClr val="000000"/>
              </a:solidFill>
              <a:latin typeface="Arial"/>
            </a:endParaRPr>
          </a:p>
          <a:p>
            <a:pPr algn="just">
              <a:lnSpc>
                <a:spcPct val="100000"/>
              </a:lnSpc>
            </a:pPr>
            <a:endParaRPr b="0" lang="it-IT" sz="1500" spc="-1" strike="noStrike">
              <a:solidFill>
                <a:srgbClr val="000000"/>
              </a:solidFill>
              <a:latin typeface="Arial"/>
            </a:endParaRPr>
          </a:p>
          <a:p>
            <a:pPr algn="just">
              <a:lnSpc>
                <a:spcPct val="100000"/>
              </a:lnSpc>
            </a:pPr>
            <a:r>
              <a:rPr b="0" lang="it-IT" sz="1500" spc="-1" strike="noStrike">
                <a:solidFill>
                  <a:srgbClr val="000000"/>
                </a:solidFill>
                <a:latin typeface="Arial"/>
                <a:ea typeface="DejaVu Sans"/>
              </a:rPr>
              <a:t>A tal fine sarà previsto il sostegno di investimenti per la produzione di energia rinnovabile da parte delle comunità energetiche nonché delle relative spese di progettazione e di costituzione delle stesse quali ad esempio studi, consulenze e atti di natura giuridica</a:t>
            </a:r>
            <a:endParaRPr b="0" lang="it-IT" sz="1500" spc="-1" strike="noStrike">
              <a:solidFill>
                <a:srgbClr val="000000"/>
              </a:solidFill>
              <a:latin typeface="Arial"/>
            </a:endParaRPr>
          </a:p>
          <a:p>
            <a:pPr algn="just">
              <a:lnSpc>
                <a:spcPct val="100000"/>
              </a:lnSpc>
            </a:pPr>
            <a:endParaRPr b="0" lang="it-IT" sz="1500" spc="-1" strike="noStrike">
              <a:solidFill>
                <a:srgbClr val="000000"/>
              </a:solidFill>
              <a:latin typeface="Arial"/>
            </a:endParaRPr>
          </a:p>
          <a:p>
            <a:pPr algn="just">
              <a:lnSpc>
                <a:spcPct val="100000"/>
              </a:lnSpc>
            </a:pPr>
            <a:endParaRPr b="0" lang="it-IT" sz="1500" spc="-1" strike="noStrike">
              <a:solidFill>
                <a:srgbClr val="000000"/>
              </a:solidFill>
              <a:latin typeface="Arial"/>
            </a:endParaRPr>
          </a:p>
          <a:p>
            <a:pPr algn="just">
              <a:lnSpc>
                <a:spcPct val="100000"/>
              </a:lnSpc>
            </a:pPr>
            <a:r>
              <a:rPr b="1" lang="it-IT" sz="1500" spc="-1" strike="noStrike">
                <a:solidFill>
                  <a:srgbClr val="000000"/>
                </a:solidFill>
                <a:latin typeface="Arial"/>
                <a:ea typeface="DejaVu Sans"/>
              </a:rPr>
              <a:t>Dotazione finanziaria: </a:t>
            </a:r>
            <a:r>
              <a:rPr b="0" lang="it-IT" sz="1500" spc="-1" strike="noStrike">
                <a:solidFill>
                  <a:srgbClr val="000000"/>
                </a:solidFill>
                <a:latin typeface="Arial"/>
                <a:ea typeface="DejaVu Sans"/>
              </a:rPr>
              <a:t>20 Mln euro</a:t>
            </a:r>
            <a:endParaRPr b="0" lang="it-IT" sz="1500" spc="-1" strike="noStrike">
              <a:solidFill>
                <a:srgbClr val="000000"/>
              </a:solidFill>
              <a:latin typeface="Arial"/>
            </a:endParaRPr>
          </a:p>
          <a:p>
            <a:pPr algn="just">
              <a:lnSpc>
                <a:spcPct val="100000"/>
              </a:lnSpc>
            </a:pPr>
            <a:r>
              <a:rPr b="1" lang="it-IT" sz="1500" spc="-1" strike="noStrike">
                <a:solidFill>
                  <a:srgbClr val="000000"/>
                </a:solidFill>
                <a:latin typeface="Arial"/>
                <a:ea typeface="DejaVu Sans"/>
              </a:rPr>
              <a:t>Soggetti beneficiari: </a:t>
            </a:r>
            <a:r>
              <a:rPr b="0" lang="it-IT" sz="1500" spc="-1" strike="noStrike">
                <a:solidFill>
                  <a:srgbClr val="000000"/>
                </a:solidFill>
                <a:latin typeface="Arial"/>
                <a:ea typeface="DejaVu Sans"/>
              </a:rPr>
              <a:t>Comunità energetiche</a:t>
            </a:r>
            <a:endParaRPr b="0" lang="it-IT"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37"/>
          <p:cNvSpPr/>
          <p:nvPr/>
        </p:nvSpPr>
        <p:spPr>
          <a:xfrm>
            <a:off x="36612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200" spc="-1" strike="noStrike">
              <a:solidFill>
                <a:srgbClr val="000000"/>
              </a:solidFill>
              <a:latin typeface="Arial"/>
            </a:endParaRPr>
          </a:p>
          <a:p>
            <a:pPr algn="just">
              <a:lnSpc>
                <a:spcPct val="100000"/>
              </a:lnSpc>
            </a:pPr>
            <a:r>
              <a:rPr b="1" lang="it-IT" sz="1300" spc="-1" strike="noStrike">
                <a:solidFill>
                  <a:srgbClr val="729fcf"/>
                </a:solidFill>
                <a:latin typeface="Arial"/>
                <a:ea typeface="DejaVu Sans"/>
              </a:rPr>
              <a:t>OS2.1 Promuovere misure di efficienza energetica e la riduzione delle emissioni dei gas serra  </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1" lang="it-IT" sz="1300" spc="-1" strike="noStrike">
                <a:solidFill>
                  <a:srgbClr val="729fcf"/>
                </a:solidFill>
                <a:latin typeface="Arial"/>
                <a:ea typeface="DejaVu Sans"/>
              </a:rPr>
              <a:t>2.2.1 Produzione energetica da fonti rinnovabili – comunità energetiche</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1" lang="it-IT" sz="1300" spc="-1" strike="noStrike">
                <a:solidFill>
                  <a:srgbClr val="000000"/>
                </a:solidFill>
                <a:latin typeface="Arial"/>
                <a:ea typeface="DejaVu Sans"/>
              </a:rPr>
              <a:t>Requisiti di ammissibilità specifici</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Presenza di uno studio dei consumi energetici in grado di dimostrare l’efficacia degli interventi</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Presenza per l’intervento di requisiti minimi in materia di energia.</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Presenza di comunità energetiche già istituite</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1" lang="it-IT" sz="1300" spc="-1" strike="noStrike">
                <a:solidFill>
                  <a:srgbClr val="000000"/>
                </a:solidFill>
                <a:latin typeface="Arial"/>
                <a:ea typeface="DejaVu Sans"/>
              </a:rPr>
              <a:t>Criteri di valutazione</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contributo all’incremento di energia prodotta da fonti rinnovabili</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riduzione delle emissioni di gas serra;</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contributo all’incremento di energia prodotta da fonti rinnovabili in relazione ai costi;</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Cantierabilità dell’intervento in termini di titoli abilitativi, pareri, nulla-osta, autorizzazioni o atti di assenso comunque denominati previsti dalle norme vigenti per realizzare gli interventi di progetto</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Capacità dell’intervento proposto di favorire l’aggregazione e il coinvolgimento dei soggetti partecipanti alla Comunità energetica</a:t>
            </a:r>
            <a:endParaRPr b="0" lang="it-IT" sz="1300" spc="-1" strike="noStrike">
              <a:solidFill>
                <a:srgbClr val="000000"/>
              </a:solidFill>
              <a:latin typeface="Arial"/>
            </a:endParaRPr>
          </a:p>
          <a:p>
            <a:pPr algn="just">
              <a:lnSpc>
                <a:spcPct val="100000"/>
              </a:lnSpc>
            </a:pPr>
            <a:r>
              <a:rPr b="1" lang="it-IT" sz="1300" spc="-1" strike="noStrike">
                <a:solidFill>
                  <a:srgbClr val="000000"/>
                </a:solidFill>
                <a:latin typeface="Arial"/>
                <a:ea typeface="DejaVu Sans"/>
              </a:rPr>
              <a:t> </a:t>
            </a:r>
            <a:endParaRPr b="0" lang="it-IT" sz="1300" spc="-1" strike="noStrike">
              <a:solidFill>
                <a:srgbClr val="000000"/>
              </a:solidFill>
              <a:latin typeface="Arial"/>
            </a:endParaRPr>
          </a:p>
          <a:p>
            <a:pPr algn="just">
              <a:lnSpc>
                <a:spcPct val="100000"/>
              </a:lnSpc>
            </a:pPr>
            <a:r>
              <a:rPr b="1" lang="it-IT" sz="1300" spc="-1" strike="noStrike">
                <a:solidFill>
                  <a:srgbClr val="000000"/>
                </a:solidFill>
                <a:latin typeface="Arial"/>
                <a:ea typeface="DejaVu Sans"/>
              </a:rPr>
              <a:t>Criteri di premialità </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Presenza di comunità energetiche a cui partecipino soggetti economicamente svantaggiati </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Presenza negli atti costitutivi delle Comunità energetiche di forme di equità sociale volte a contrastare la povertà energetica</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Operazione localizzata in un Comune classificato “area interna” </a:t>
            </a:r>
            <a:endParaRPr b="0" lang="it-IT" sz="1300" spc="-1" strike="noStrike">
              <a:solidFill>
                <a:srgbClr val="000000"/>
              </a:solidFill>
              <a:latin typeface="Arial"/>
            </a:endParaRPr>
          </a:p>
          <a:p>
            <a:pPr algn="just">
              <a:lnSpc>
                <a:spcPct val="100000"/>
              </a:lnSpc>
            </a:pPr>
            <a:r>
              <a:rPr b="0" lang="it-IT" sz="1300" spc="-1" strike="noStrike">
                <a:solidFill>
                  <a:srgbClr val="000000"/>
                </a:solidFill>
                <a:latin typeface="Arial"/>
                <a:ea typeface="DejaVu Sans"/>
              </a:rPr>
              <a:t>- Progetto che prevede contestualmente interventi per la rimozione di amianto</a:t>
            </a:r>
            <a:endParaRPr b="0" lang="it-IT" sz="1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38"/>
          <p:cNvSpPr/>
          <p:nvPr/>
        </p:nvSpPr>
        <p:spPr>
          <a:xfrm>
            <a:off x="36612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200" spc="-1" strike="noStrike">
              <a:solidFill>
                <a:srgbClr val="000000"/>
              </a:solidFill>
              <a:latin typeface="Arial"/>
            </a:endParaRPr>
          </a:p>
          <a:p>
            <a:pPr algn="ctr">
              <a:lnSpc>
                <a:spcPct val="100000"/>
              </a:lnSpc>
            </a:pPr>
            <a:endParaRPr b="0" lang="it-IT" sz="1200" spc="-1" strike="noStrike">
              <a:solidFill>
                <a:srgbClr val="000000"/>
              </a:solidFill>
              <a:latin typeface="Arial"/>
            </a:endParaRPr>
          </a:p>
          <a:p>
            <a:pPr algn="just">
              <a:lnSpc>
                <a:spcPct val="100000"/>
              </a:lnSpc>
            </a:pPr>
            <a:r>
              <a:rPr b="1" lang="it-IT" sz="1300" spc="-1" strike="noStrike">
                <a:solidFill>
                  <a:srgbClr val="729fcf"/>
                </a:solidFill>
                <a:latin typeface="Arial"/>
                <a:ea typeface="DejaVu Sans"/>
              </a:rPr>
              <a:t>OS2.2 Promuovere le energie rinnovabili in conformità della direttiva (UE) 2018/2001, compresi i criteri di sostenibilità ivi stabiliti  </a:t>
            </a:r>
            <a:endParaRPr b="0" lang="it-IT" sz="1300" spc="-1" strike="noStrike">
              <a:solidFill>
                <a:srgbClr val="000000"/>
              </a:solidFill>
              <a:latin typeface="Arial"/>
            </a:endParaRPr>
          </a:p>
          <a:p>
            <a:pPr algn="just">
              <a:lnSpc>
                <a:spcPct val="100000"/>
              </a:lnSpc>
            </a:pPr>
            <a:endParaRPr b="0" lang="it-IT" sz="1300" spc="-1" strike="noStrike">
              <a:solidFill>
                <a:srgbClr val="000000"/>
              </a:solidFill>
              <a:latin typeface="Arial"/>
            </a:endParaRPr>
          </a:p>
          <a:p>
            <a:pPr algn="just">
              <a:lnSpc>
                <a:spcPct val="100000"/>
              </a:lnSpc>
            </a:pPr>
            <a:r>
              <a:rPr b="1" lang="it-IT" sz="1300" spc="-1" strike="noStrike">
                <a:solidFill>
                  <a:srgbClr val="729fcf"/>
                </a:solidFill>
                <a:latin typeface="Arial"/>
                <a:ea typeface="DejaVu Sans"/>
              </a:rPr>
              <a:t>2.2.4 Produzione energetica da fonti rinnovabili per le comunità energetiche</a:t>
            </a:r>
            <a:endParaRPr b="0" lang="it-IT" sz="13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a:p>
            <a:pPr algn="just">
              <a:lnSpc>
                <a:spcPct val="100000"/>
              </a:lnSpc>
            </a:pPr>
            <a:endParaRPr b="0" lang="it-IT" sz="1200" spc="-1" strike="noStrike">
              <a:solidFill>
                <a:srgbClr val="000000"/>
              </a:solidFill>
              <a:latin typeface="Arial"/>
            </a:endParaRPr>
          </a:p>
        </p:txBody>
      </p:sp>
      <p:pic>
        <p:nvPicPr>
          <p:cNvPr id="150" name="" descr=""/>
          <p:cNvPicPr/>
          <p:nvPr/>
        </p:nvPicPr>
        <p:blipFill>
          <a:blip r:embed="rId1"/>
          <a:stretch/>
        </p:blipFill>
        <p:spPr>
          <a:xfrm>
            <a:off x="3960000" y="2700000"/>
            <a:ext cx="4784400" cy="3144960"/>
          </a:xfrm>
          <a:prstGeom prst="rect">
            <a:avLst/>
          </a:prstGeom>
          <a:ln w="0">
            <a:noFill/>
          </a:ln>
        </p:spPr>
      </p:pic>
      <p:sp>
        <p:nvSpPr>
          <p:cNvPr id="151" name=""/>
          <p:cNvSpPr/>
          <p:nvPr/>
        </p:nvSpPr>
        <p:spPr>
          <a:xfrm>
            <a:off x="540000" y="3240000"/>
            <a:ext cx="3239640" cy="2271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it-IT" sz="1400" spc="-1" strike="noStrike">
                <a:solidFill>
                  <a:srgbClr val="000000"/>
                </a:solidFill>
                <a:latin typeface="Arial"/>
              </a:rPr>
              <a:t>Con risorse pari a 20 Mln considerando una percentuale di contributo pari al 35% di investimento ammissibile e un costo pari a 2000 €/kW, è possibile realizzare 140 comunita’ energetiche ciascuna di potenza pari a 200 KW che permetteranno la produzione di energia da FER pari a circa 35.000 MWh/annui e  la riduzione di circa 21.000 tonn di CO2.</a:t>
            </a:r>
            <a:endParaRPr b="0" lang="it-IT"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39"/>
          <p:cNvSpPr/>
          <p:nvPr/>
        </p:nvSpPr>
        <p:spPr>
          <a:xfrm>
            <a:off x="366120" y="108612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729fcf"/>
                </a:solidFill>
                <a:latin typeface="Arial"/>
                <a:ea typeface="DejaVu Sans"/>
              </a:rPr>
              <a:t>OS2.1 Promuovere misure di efficienza energetica e la riduzione delle emissioni dei gas serra  </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lang="it-IT" sz="1400" spc="-1" strike="noStrike">
                <a:solidFill>
                  <a:srgbClr val="729fcf"/>
                </a:solidFill>
                <a:latin typeface="Arial"/>
                <a:ea typeface="DejaVu Sans"/>
              </a:rPr>
              <a:t>2.1.1 Efficientamento energetico degli edifici – obiettivi</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p:txBody>
      </p:sp>
      <p:pic>
        <p:nvPicPr>
          <p:cNvPr id="153" name="" descr=""/>
          <p:cNvPicPr/>
          <p:nvPr/>
        </p:nvPicPr>
        <p:blipFill>
          <a:blip r:embed="rId1"/>
          <a:stretch/>
        </p:blipFill>
        <p:spPr>
          <a:xfrm>
            <a:off x="2480040" y="2340000"/>
            <a:ext cx="4183560" cy="1439640"/>
          </a:xfrm>
          <a:prstGeom prst="rect">
            <a:avLst/>
          </a:prstGeom>
          <a:ln w="0">
            <a:noFill/>
          </a:ln>
        </p:spPr>
      </p:pic>
      <p:pic>
        <p:nvPicPr>
          <p:cNvPr id="154" name="" descr=""/>
          <p:cNvPicPr/>
          <p:nvPr/>
        </p:nvPicPr>
        <p:blipFill>
          <a:blip r:embed="rId2"/>
          <a:stretch/>
        </p:blipFill>
        <p:spPr>
          <a:xfrm>
            <a:off x="2460960" y="4594680"/>
            <a:ext cx="4222080" cy="804960"/>
          </a:xfrm>
          <a:prstGeom prst="rect">
            <a:avLst/>
          </a:prstGeom>
          <a:ln w="0">
            <a:noFill/>
          </a:ln>
        </p:spPr>
      </p:pic>
      <p:sp>
        <p:nvSpPr>
          <p:cNvPr id="155" name=""/>
          <p:cNvSpPr/>
          <p:nvPr/>
        </p:nvSpPr>
        <p:spPr>
          <a:xfrm>
            <a:off x="540000" y="3973680"/>
            <a:ext cx="7919640" cy="525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it-IT" sz="1400" spc="-1" strike="noStrike">
                <a:solidFill>
                  <a:srgbClr val="729fcf"/>
                </a:solidFill>
                <a:latin typeface="Arial"/>
                <a:ea typeface="DejaVu Sans"/>
              </a:rPr>
              <a:t>2.2.1 FER - obiettivi</a:t>
            </a:r>
            <a:endParaRPr b="0" lang="it-IT"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40"/>
          <p:cNvSpPr/>
          <p:nvPr/>
        </p:nvSpPr>
        <p:spPr>
          <a:xfrm>
            <a:off x="366120" y="1080000"/>
            <a:ext cx="8453520" cy="5573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it-IT" sz="1400" spc="-1" strike="noStrike">
              <a:solidFill>
                <a:srgbClr val="000000"/>
              </a:solidFill>
              <a:latin typeface="Arial"/>
            </a:endParaRPr>
          </a:p>
          <a:p>
            <a:pPr algn="ctr">
              <a:lnSpc>
                <a:spcPct val="100000"/>
              </a:lnSpc>
            </a:pPr>
            <a:endParaRPr b="0" lang="it-IT" sz="1400" spc="-1" strike="noStrike">
              <a:solidFill>
                <a:srgbClr val="000000"/>
              </a:solidFill>
              <a:latin typeface="Arial"/>
            </a:endParaRPr>
          </a:p>
          <a:p>
            <a:pPr algn="just">
              <a:lnSpc>
                <a:spcPct val="100000"/>
              </a:lnSpc>
            </a:pPr>
            <a:r>
              <a:rPr b="1" i="1" lang="it-IT" sz="1400" spc="-1" strike="noStrike">
                <a:solidFill>
                  <a:srgbClr val="000000"/>
                </a:solidFill>
                <a:latin typeface="Arial"/>
                <a:ea typeface="DejaVu Sans"/>
              </a:rPr>
              <a:t>Principio DNSH Do Not Significant Harm</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Le tipologie di intervento individuate nell’ambito del presente Obiettivo Specifico che risultano, fra l’altro, coerenti con gli obiettivi fissati dal Piano REPower EU, sono state valutate compatibili con il principio DNSH di cui al Regolamento (EU) 2020/852 a seguito di una analisi puntuale effettuata anche sulla scorta della metodologia e dei criteri già adottati nell’ambito del PNRR.</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Per ciascuna misura del Programma deve essere svolta una verifica di conformità utile ad escludere un danno significativo agli obiettivi ambientali di seguito richiamati: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mitigazione dei cambiamenti climatici;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adattamento ai cambiamenti climatici;</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uso sostenibile e protezione delle acque e delle risorse marine;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economia circolare;</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prevenzione e riduzione dell’inquinamento;</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 protezione e ripristino della biodiversità e degli ecosistemi</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r>
              <a:rPr b="1" i="1" lang="it-IT" sz="1400" spc="-1" strike="noStrike">
                <a:solidFill>
                  <a:srgbClr val="000000"/>
                </a:solidFill>
                <a:latin typeface="Arial"/>
                <a:ea typeface="DejaVu Sans"/>
              </a:rPr>
              <a:t>Progetti piu’ performanti dal punto vista energetico</a:t>
            </a:r>
            <a:endParaRPr b="0" lang="it-IT" sz="1400" spc="-1" strike="noStrike">
              <a:solidFill>
                <a:srgbClr val="000000"/>
              </a:solidFill>
              <a:latin typeface="Arial"/>
            </a:endParaRPr>
          </a:p>
          <a:p>
            <a:pPr algn="just">
              <a:lnSpc>
                <a:spcPct val="100000"/>
              </a:lnSpc>
            </a:pPr>
            <a:r>
              <a:rPr b="0" lang="it-IT" sz="1400" spc="-1" strike="noStrike">
                <a:solidFill>
                  <a:srgbClr val="000000"/>
                </a:solidFill>
                <a:latin typeface="Arial"/>
                <a:ea typeface="DejaVu Sans"/>
              </a:rPr>
              <a:t>Per le operazioni di cui al settore di intervento  045 “Rinnovo di infrastrutture pubbliche al fine dell'efficienza energetica o misure relative all'efficienza energetica per tali infrastrutture, progetti dimostrativi e misure di sostegno conformemente ai criteri di efficienza energetica” con il PR si intende conseguire l’obiettivo della misura attraverso almeno una ristrutturazione di livello medio quale definita nella raccomandazione (UE) 2019/786 della Commissione o una riduzione di almeno il 30% delle emissioni dirette e indirette di gas a effetto serra rispetto alle emissioni ex ante.</a:t>
            </a: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a:p>
            <a:pPr algn="just">
              <a:lnSpc>
                <a:spcPct val="100000"/>
              </a:lnSpc>
            </a:pPr>
            <a:endParaRPr b="0" lang="it-IT"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360000" y="2520000"/>
            <a:ext cx="8453520" cy="2836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pPr>
            <a:r>
              <a:rPr b="1" lang="it-IT" sz="2400" spc="-1" strike="noStrike">
                <a:solidFill>
                  <a:srgbClr val="000000"/>
                </a:solidFill>
                <a:latin typeface="Arial"/>
                <a:ea typeface="DejaVu Sans"/>
              </a:rPr>
              <a:t>GRAZIE PER L’ATTENZIONE</a:t>
            </a:r>
            <a:endParaRPr b="0" lang="it-IT" sz="2400" spc="-1" strike="noStrike">
              <a:solidFill>
                <a:srgbClr val="000000"/>
              </a:solidFill>
              <a:latin typeface="Arial"/>
            </a:endParaRPr>
          </a:p>
          <a:p>
            <a:pPr algn="ctr">
              <a:lnSpc>
                <a:spcPct val="100000"/>
              </a:lnSpc>
            </a:pPr>
            <a:endParaRPr b="0" lang="it-IT" sz="2400" spc="-1" strike="noStrike">
              <a:solidFill>
                <a:srgbClr val="000000"/>
              </a:solidFill>
              <a:latin typeface="Arial"/>
            </a:endParaRPr>
          </a:p>
          <a:p>
            <a:pPr algn="ctr">
              <a:lnSpc>
                <a:spcPct val="100000"/>
              </a:lnSpc>
            </a:pPr>
            <a:endParaRPr b="0" lang="it-IT" sz="2400" spc="-1" strike="noStrike">
              <a:solidFill>
                <a:srgbClr val="000000"/>
              </a:solidFill>
              <a:latin typeface="Arial"/>
            </a:endParaRPr>
          </a:p>
          <a:p>
            <a:pPr algn="ctr">
              <a:lnSpc>
                <a:spcPct val="100000"/>
              </a:lnSpc>
            </a:pPr>
            <a:endParaRPr b="0" lang="it-IT" sz="2400" spc="-1" strike="noStrike">
              <a:solidFill>
                <a:srgbClr val="000000"/>
              </a:solidFill>
              <a:latin typeface="Arial"/>
            </a:endParaRPr>
          </a:p>
          <a:p>
            <a:pPr algn="ctr">
              <a:lnSpc>
                <a:spcPct val="100000"/>
              </a:lnSpc>
            </a:pPr>
            <a:endParaRPr b="0" lang="it-IT" sz="24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2000" spc="-1" strike="noStrike">
                <a:solidFill>
                  <a:srgbClr val="000000"/>
                </a:solidFill>
                <a:latin typeface="Arial"/>
                <a:ea typeface="DejaVu Sans"/>
              </a:rPr>
              <a:t>ING. VALERIO MARANGOLO</a:t>
            </a:r>
            <a:endParaRPr b="0" lang="it-IT" sz="20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2000" spc="-1" strike="noStrike">
                <a:solidFill>
                  <a:srgbClr val="000000"/>
                </a:solidFill>
                <a:latin typeface="Arial"/>
                <a:ea typeface="DejaVu Sans"/>
              </a:rPr>
              <a:t>Regione Toscana</a:t>
            </a:r>
            <a:endParaRPr b="0" lang="it-IT" sz="20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2000" spc="-1" strike="noStrike">
                <a:solidFill>
                  <a:srgbClr val="000000"/>
                </a:solidFill>
                <a:latin typeface="Arial"/>
                <a:ea typeface="DejaVu Sans"/>
              </a:rPr>
              <a:t>Settore Servizi Pubblici Locali, Energia, Inquinamento Atmosferico</a:t>
            </a: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8"/>
          <p:cNvSpPr/>
          <p:nvPr/>
        </p:nvSpPr>
        <p:spPr>
          <a:xfrm>
            <a:off x="316080" y="1168920"/>
            <a:ext cx="8498880" cy="4960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ELEMENTI ESSENZIALI DEL BANDO </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000000"/>
                </a:solidFill>
                <a:latin typeface="Arial"/>
                <a:ea typeface="DejaVu Sans"/>
              </a:rPr>
              <a:t> </a:t>
            </a:r>
            <a:endParaRPr b="0" lang="it-IT"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Arial"/>
              </a:rPr>
              <a:t>7) </a:t>
            </a:r>
            <a:r>
              <a:rPr b="1" lang="it-IT" sz="1600" spc="-1" strike="noStrike">
                <a:solidFill>
                  <a:srgbClr val="000000"/>
                </a:solidFill>
                <a:latin typeface="Arial"/>
                <a:ea typeface="Arial"/>
              </a:rPr>
              <a:t>PRINCIPALI REQUISITI DEGLI EDIFICI</a:t>
            </a:r>
            <a:r>
              <a:rPr b="1" lang="it-IT" sz="1600" spc="-1" strike="noStrike">
                <a:solidFill>
                  <a:srgbClr val="c00000"/>
                </a:solidFill>
                <a:latin typeface="Arial"/>
                <a:ea typeface="DejaVu Sans"/>
              </a:rPr>
              <a:t> </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DejaVu Sans"/>
              </a:rPr>
              <a:t>-   di proprietà pubblica</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DejaVu Sans"/>
              </a:rPr>
              <a:t>-   esistenti e utilizzati e dotati di impianti di climatizzazione invernale e/o estiva</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DejaVu Sans"/>
              </a:rPr>
              <a:t>-  essere adibiti ad uso pubblico (istituzionale, scolastico, ospedaliero, sanitario, formativo, assitenziale, culturale, sportivo, etc) e non residenziali e assimilabili</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DejaVu Sans"/>
              </a:rPr>
              <a:t>-  non essere destinati all’esercizio di attività economiche in forma prevalente oppure attività economiche svolte al loro interno abbiano carattere puramente locale e che siano rivolte ad un bacino di utenza geograficamente limitato</a:t>
            </a:r>
            <a:endParaRPr b="0" lang="it-IT"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Arial"/>
              </a:rPr>
              <a:t>8) </a:t>
            </a:r>
            <a:r>
              <a:rPr b="1" lang="it-IT" sz="1600" spc="-1" strike="noStrike">
                <a:solidFill>
                  <a:srgbClr val="000000"/>
                </a:solidFill>
                <a:latin typeface="Arial"/>
                <a:ea typeface="Arial"/>
              </a:rPr>
              <a:t>REQUISITI DI AMMISSIBILITA’ DEI PROGETTI</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Arial"/>
              </a:rPr>
              <a:t>-   essere fondati sulla base delle risultanze di una </a:t>
            </a:r>
            <a:r>
              <a:rPr b="1" lang="it-IT" sz="1600" spc="-1" strike="noStrike">
                <a:solidFill>
                  <a:srgbClr val="000000"/>
                </a:solidFill>
                <a:latin typeface="Arial"/>
                <a:ea typeface="Arial"/>
              </a:rPr>
              <a:t>diagnosi energetica</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Arial"/>
              </a:rPr>
              <a:t>-   </a:t>
            </a:r>
            <a:r>
              <a:rPr b="1" lang="it-IT" sz="1600" spc="-1" strike="noStrike">
                <a:solidFill>
                  <a:srgbClr val="000000"/>
                </a:solidFill>
                <a:latin typeface="Arial"/>
                <a:ea typeface="Arial"/>
              </a:rPr>
              <a:t>almeno il progetto di fattibilità tecnico economica</a:t>
            </a:r>
            <a:r>
              <a:rPr b="0" lang="it-IT" sz="1600" spc="-1" strike="noStrike">
                <a:solidFill>
                  <a:srgbClr val="000000"/>
                </a:solidFill>
                <a:latin typeface="Arial"/>
                <a:ea typeface="Arial"/>
              </a:rPr>
              <a:t> approvato dal proponente alla data di presentazione della domanda </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Arial"/>
              </a:rPr>
              <a:t>-   prevedere il </a:t>
            </a:r>
            <a:r>
              <a:rPr b="1" lang="it-IT" sz="1600" spc="-1" strike="noStrike">
                <a:solidFill>
                  <a:srgbClr val="000000"/>
                </a:solidFill>
                <a:latin typeface="Arial"/>
                <a:ea typeface="Arial"/>
              </a:rPr>
              <a:t>superamento dei requisiti minimi</a:t>
            </a:r>
            <a:r>
              <a:rPr b="0" lang="it-IT" sz="1600" spc="-1" strike="noStrike">
                <a:solidFill>
                  <a:srgbClr val="000000"/>
                </a:solidFill>
                <a:latin typeface="Arial"/>
                <a:ea typeface="Arial"/>
              </a:rPr>
              <a:t> stabiliti dalle Direttive</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Arial"/>
              </a:rPr>
              <a:t> </a:t>
            </a:r>
            <a:r>
              <a:rPr b="0" lang="it-IT" sz="1600" spc="-1" strike="noStrike">
                <a:solidFill>
                  <a:srgbClr val="000000"/>
                </a:solidFill>
                <a:latin typeface="Arial"/>
                <a:ea typeface="Arial"/>
              </a:rPr>
              <a:t>e rispetto del DM 26.06.2015, per gli edifici pubblici a partire dal 01.01.2019</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Arial"/>
              </a:rPr>
              <a:t>-   comportare </a:t>
            </a:r>
            <a:r>
              <a:rPr b="1" lang="it-IT" sz="1600" spc="-1" strike="noStrike">
                <a:solidFill>
                  <a:srgbClr val="000000"/>
                </a:solidFill>
                <a:latin typeface="Arial"/>
                <a:ea typeface="Arial"/>
              </a:rPr>
              <a:t>spese ammissibili totali superiori a 50.000,00 euro</a:t>
            </a:r>
            <a:endParaRPr b="0" lang="it-IT"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Arial"/>
              </a:rPr>
              <a:t>Non sono ammissibili progetti che, alla data di presentazione della domanda, risultano con lavori aggiudicati e/o forniture affidate in via definitiva</a:t>
            </a:r>
            <a:endParaRPr b="0" lang="it-IT"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9"/>
          <p:cNvSpPr/>
          <p:nvPr/>
        </p:nvSpPr>
        <p:spPr>
          <a:xfrm>
            <a:off x="316080" y="1168920"/>
            <a:ext cx="8498880" cy="4960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ELEMENTI ESSENZIALI DEL BANDO </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000000"/>
                </a:solidFill>
                <a:latin typeface="Arial"/>
                <a:ea typeface="DejaVu Sans"/>
              </a:rPr>
              <a:t> </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Arial"/>
              </a:rPr>
              <a:t>9) </a:t>
            </a:r>
            <a:r>
              <a:rPr b="1" lang="it-IT" sz="1600" spc="-1" strike="noStrike">
                <a:solidFill>
                  <a:srgbClr val="000000"/>
                </a:solidFill>
                <a:latin typeface="Arial"/>
                <a:ea typeface="Arial"/>
              </a:rPr>
              <a:t>DOTAZIONE INIZIALE</a:t>
            </a:r>
            <a:r>
              <a:rPr b="0" lang="it-IT" sz="1600" spc="-1" strike="noStrike">
                <a:solidFill>
                  <a:srgbClr val="000000"/>
                </a:solidFill>
                <a:latin typeface="Arial"/>
                <a:ea typeface="Arial"/>
              </a:rPr>
              <a:t> </a:t>
            </a:r>
            <a:r>
              <a:rPr b="1" lang="it-IT" sz="1600" spc="-1" strike="noStrike">
                <a:solidFill>
                  <a:srgbClr val="000000"/>
                </a:solidFill>
                <a:latin typeface="Arial"/>
                <a:ea typeface="Arial"/>
              </a:rPr>
              <a:t>€</a:t>
            </a:r>
            <a:r>
              <a:rPr b="0" lang="it-IT" sz="1600" spc="-1" strike="noStrike">
                <a:solidFill>
                  <a:srgbClr val="000000"/>
                </a:solidFill>
                <a:latin typeface="Arial"/>
                <a:ea typeface="Arial"/>
              </a:rPr>
              <a:t> </a:t>
            </a:r>
            <a:r>
              <a:rPr b="1" lang="it-IT" sz="1600" spc="-1" strike="noStrike">
                <a:solidFill>
                  <a:srgbClr val="000000"/>
                </a:solidFill>
                <a:latin typeface="Arial"/>
                <a:ea typeface="Arial"/>
              </a:rPr>
              <a:t>8.000.000,00 </a:t>
            </a:r>
            <a:r>
              <a:rPr b="0" lang="it-IT" sz="1600" spc="-1" strike="noStrike">
                <a:solidFill>
                  <a:srgbClr val="000000"/>
                </a:solidFill>
                <a:latin typeface="Arial"/>
                <a:ea typeface="Arial"/>
              </a:rPr>
              <a:t>di cui:</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Arial"/>
              </a:rPr>
              <a:t>-   € 4.000.000,00 a favore di Enti Locali </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Arial"/>
              </a:rPr>
              <a:t>-   € 4.000.000,00  a favore delle ASL /Aziende Ospedaliere</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000000"/>
                </a:solidFill>
                <a:latin typeface="  Arial"/>
                <a:ea typeface="SimSun"/>
              </a:rPr>
              <a:t>Allocazione in via prioritaria</a:t>
            </a:r>
            <a:r>
              <a:rPr b="0" lang="it-IT" sz="1600" spc="-1" strike="noStrike">
                <a:solidFill>
                  <a:srgbClr val="000000"/>
                </a:solidFill>
                <a:latin typeface="  Arial"/>
                <a:ea typeface="SimSun"/>
              </a:rPr>
              <a:t> di risorse pari a € </a:t>
            </a:r>
            <a:r>
              <a:rPr b="1" lang="it-IT" sz="1600" spc="-1" strike="noStrike">
                <a:solidFill>
                  <a:srgbClr val="000000"/>
                </a:solidFill>
                <a:latin typeface="  Arial"/>
                <a:ea typeface="SimSun"/>
              </a:rPr>
              <a:t>1.0</a:t>
            </a:r>
            <a:r>
              <a:rPr b="1" lang="it-IT" sz="1600" spc="-1" strike="noStrike">
                <a:solidFill>
                  <a:srgbClr val="000000"/>
                </a:solidFill>
                <a:latin typeface="  Arial"/>
                <a:ea typeface="Arial"/>
              </a:rPr>
              <a:t>00.000,00 </a:t>
            </a:r>
            <a:r>
              <a:rPr b="0" lang="it-IT" sz="1600" spc="-1" strike="noStrike">
                <a:solidFill>
                  <a:srgbClr val="000000"/>
                </a:solidFill>
                <a:latin typeface="  Arial"/>
                <a:ea typeface="Arial"/>
              </a:rPr>
              <a:t>a favore di  progetti situati negli 8 Comuni del </a:t>
            </a:r>
            <a:r>
              <a:rPr b="1" lang="it-IT" sz="1600" spc="-1" strike="noStrike">
                <a:solidFill>
                  <a:srgbClr val="000000"/>
                </a:solidFill>
                <a:latin typeface="  Arial"/>
                <a:ea typeface="Arial"/>
              </a:rPr>
              <a:t>Parco Agricolo della Piana </a:t>
            </a:r>
            <a:r>
              <a:rPr b="0" lang="it-IT" sz="1600" spc="-1" strike="noStrike">
                <a:solidFill>
                  <a:srgbClr val="000000"/>
                </a:solidFill>
                <a:latin typeface="  Arial"/>
                <a:ea typeface="Arial"/>
              </a:rPr>
              <a:t>(Firenze, Sesto Fiorentino, Campi Bisenzio, Signa, Calenzano, Prato, Poggio a Caiano e Carmignano)</a:t>
            </a: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000000"/>
                </a:solidFill>
                <a:latin typeface="Arial"/>
                <a:ea typeface="Arial"/>
              </a:rPr>
              <a:t>10) </a:t>
            </a:r>
            <a:r>
              <a:rPr b="1" lang="it-IT" sz="1600" spc="-1" strike="noStrike">
                <a:solidFill>
                  <a:srgbClr val="000000"/>
                </a:solidFill>
                <a:latin typeface="Arial"/>
                <a:ea typeface="Arial"/>
              </a:rPr>
              <a:t>GRADUATORIA</a:t>
            </a:r>
            <a:endParaRPr b="0" lang="it-IT" sz="1600" spc="-1" strike="noStrike">
              <a:solidFill>
                <a:srgbClr val="000000"/>
              </a:solidFill>
              <a:latin typeface="Arial"/>
            </a:endParaRPr>
          </a:p>
          <a:p>
            <a:pPr algn="just">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it-IT" sz="1600" spc="-1" strike="noStrike">
                <a:solidFill>
                  <a:srgbClr val="222222"/>
                </a:solidFill>
                <a:latin typeface="Arial"/>
                <a:ea typeface="Arial"/>
              </a:rPr>
              <a:t>-   </a:t>
            </a:r>
            <a:r>
              <a:rPr b="1" lang="it-IT" sz="1600" spc="-1" strike="noStrike">
                <a:solidFill>
                  <a:srgbClr val="222222"/>
                </a:solidFill>
                <a:latin typeface="Arial"/>
                <a:ea typeface="Arial"/>
              </a:rPr>
              <a:t>Progetti ammessi: 266 progetti</a:t>
            </a:r>
            <a:r>
              <a:rPr b="0" lang="it-IT" sz="1600" spc="-1" strike="noStrike">
                <a:solidFill>
                  <a:srgbClr val="222222"/>
                </a:solidFill>
                <a:latin typeface="Arial"/>
                <a:ea typeface="Arial"/>
              </a:rPr>
              <a:t> </a:t>
            </a:r>
            <a:endParaRPr b="0" lang="it-IT" sz="1600" spc="-1" strike="noStrike">
              <a:solidFill>
                <a:srgbClr val="000000"/>
              </a:solidFill>
              <a:latin typeface="Arial"/>
            </a:endParaRPr>
          </a:p>
          <a:p>
            <a:pPr algn="just">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it-IT" sz="1600" spc="-1" strike="noStrike">
                <a:solidFill>
                  <a:srgbClr val="222222"/>
                </a:solidFill>
                <a:latin typeface="Arial"/>
                <a:ea typeface="Arial"/>
              </a:rPr>
              <a:t>    </a:t>
            </a:r>
            <a:r>
              <a:rPr b="0" lang="it-IT" sz="1600" spc="-1" strike="noStrike">
                <a:solidFill>
                  <a:srgbClr val="222222"/>
                </a:solidFill>
                <a:latin typeface="Arial"/>
                <a:ea typeface="Arial"/>
              </a:rPr>
              <a:t>243 progetti presentati da Enti Locali  </a:t>
            </a:r>
            <a:endParaRPr b="0" lang="it-IT" sz="1600" spc="-1" strike="noStrike">
              <a:solidFill>
                <a:srgbClr val="000000"/>
              </a:solidFill>
              <a:latin typeface="Arial"/>
            </a:endParaRPr>
          </a:p>
          <a:p>
            <a:pPr algn="just">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it-IT" sz="1600" spc="-1" strike="noStrike">
                <a:solidFill>
                  <a:srgbClr val="222222"/>
                </a:solidFill>
                <a:latin typeface="Arial"/>
                <a:ea typeface="Arial"/>
              </a:rPr>
              <a:t>    </a:t>
            </a:r>
            <a:r>
              <a:rPr b="0" lang="it-IT" sz="1600" spc="-1" strike="noStrike">
                <a:solidFill>
                  <a:srgbClr val="000000"/>
                </a:solidFill>
                <a:latin typeface="Arial"/>
                <a:ea typeface="Arial"/>
              </a:rPr>
              <a:t>23 progetti presentati da Aziende sanitarie Locali/Ospedaliere</a:t>
            </a:r>
            <a:endParaRPr b="0" lang="it-IT" sz="1600" spc="-1" strike="noStrike">
              <a:solidFill>
                <a:srgbClr val="000000"/>
              </a:solidFill>
              <a:latin typeface="Arial"/>
            </a:endParaRPr>
          </a:p>
          <a:p>
            <a:pPr algn="just">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it-IT" sz="1600" spc="-1" strike="noStrike">
              <a:solidFill>
                <a:srgbClr val="000000"/>
              </a:solidFill>
              <a:latin typeface="Arial"/>
            </a:endParaRPr>
          </a:p>
          <a:p>
            <a:pPr algn="just">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it-IT" sz="1600" spc="-1" strike="noStrike">
                <a:solidFill>
                  <a:srgbClr val="222222"/>
                </a:solidFill>
                <a:latin typeface="Arial"/>
                <a:ea typeface="Arial"/>
              </a:rPr>
              <a:t>-   </a:t>
            </a:r>
            <a:r>
              <a:rPr b="1" lang="it-IT" sz="1600" spc="-1" strike="noStrike">
                <a:solidFill>
                  <a:srgbClr val="222222"/>
                </a:solidFill>
                <a:latin typeface="Arial"/>
                <a:ea typeface="Arial"/>
              </a:rPr>
              <a:t>Richiesta di contributo totale: 97,7 Milioni di euro</a:t>
            </a:r>
            <a:r>
              <a:rPr b="0" lang="it-IT" sz="1600" spc="-1" strike="noStrike">
                <a:solidFill>
                  <a:srgbClr val="222222"/>
                </a:solidFill>
                <a:latin typeface="Arial"/>
                <a:ea typeface="Arial"/>
              </a:rPr>
              <a:t> </a:t>
            </a:r>
            <a:endParaRPr b="0" lang="it-IT" sz="1600" spc="-1" strike="noStrike">
              <a:solidFill>
                <a:srgbClr val="000000"/>
              </a:solidFill>
              <a:latin typeface="Arial"/>
            </a:endParaRPr>
          </a:p>
          <a:p>
            <a:pPr algn="just">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it-IT" sz="1600" spc="-1" strike="noStrike">
                <a:solidFill>
                  <a:srgbClr val="222222"/>
                </a:solidFill>
                <a:latin typeface="Arial"/>
                <a:ea typeface="Arial"/>
              </a:rPr>
              <a:t>    </a:t>
            </a:r>
            <a:r>
              <a:rPr b="0" lang="it-IT" sz="1600" spc="-1" strike="noStrike">
                <a:solidFill>
                  <a:srgbClr val="222222"/>
                </a:solidFill>
                <a:latin typeface="Arial"/>
                <a:ea typeface="Arial"/>
              </a:rPr>
              <a:t>70,5 milioni dagli Enti Locali </a:t>
            </a:r>
            <a:endParaRPr b="0" lang="it-IT" sz="1600" spc="-1" strike="noStrike">
              <a:solidFill>
                <a:srgbClr val="000000"/>
              </a:solidFill>
              <a:latin typeface="Arial"/>
            </a:endParaRPr>
          </a:p>
          <a:p>
            <a:pPr algn="just">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it-IT" sz="1600" spc="-1" strike="noStrike">
                <a:solidFill>
                  <a:srgbClr val="222222"/>
                </a:solidFill>
                <a:latin typeface="Arial"/>
                <a:ea typeface="Arial"/>
              </a:rPr>
              <a:t>    </a:t>
            </a:r>
            <a:r>
              <a:rPr b="0" lang="it-IT" sz="1600" spc="-1" strike="noStrike">
                <a:solidFill>
                  <a:srgbClr val="222222"/>
                </a:solidFill>
                <a:latin typeface="Arial"/>
                <a:ea typeface="Arial"/>
              </a:rPr>
              <a:t>27 milioni </a:t>
            </a:r>
            <a:r>
              <a:rPr b="0" lang="it-IT" sz="1600" spc="-1" strike="noStrike">
                <a:solidFill>
                  <a:srgbClr val="000000"/>
                </a:solidFill>
                <a:latin typeface="Arial"/>
                <a:ea typeface="Arial"/>
              </a:rPr>
              <a:t>da Aziende sanitarie Locali/Ospedaliere)</a:t>
            </a:r>
            <a:endParaRPr b="0" lang="it-IT"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0"/>
          <p:cNvSpPr/>
          <p:nvPr/>
        </p:nvSpPr>
        <p:spPr>
          <a:xfrm>
            <a:off x="181080" y="4320000"/>
            <a:ext cx="8814960" cy="1436040"/>
          </a:xfrm>
          <a:prstGeom prst="horizontalScroll">
            <a:avLst>
              <a:gd name="adj" fmla="val 12500"/>
            </a:avLst>
          </a:prstGeom>
          <a:solidFill>
            <a:srgbClr val="ffffa6">
              <a:alpha val="50000"/>
            </a:srgbClr>
          </a:solidFill>
          <a:ln w="0">
            <a:solidFill>
              <a:srgbClr val="3465a4"/>
            </a:solidFill>
          </a:ln>
        </p:spPr>
        <p:style>
          <a:lnRef idx="0"/>
          <a:fillRef idx="0"/>
          <a:effectRef idx="0"/>
          <a:fontRef idx="minor"/>
        </p:style>
        <p:txBody>
          <a:bodyPr lIns="90000" rIns="90000" tIns="45000" bIns="45000" anchor="t">
            <a:noAutofit/>
          </a:bodyPr>
          <a:p>
            <a:pPr>
              <a:lnSpc>
                <a:spcPct val="100000"/>
              </a:lnSpc>
            </a:pPr>
            <a:endParaRPr b="0" lang="it-IT" sz="1800" spc="-1" strike="noStrike">
              <a:solidFill>
                <a:srgbClr val="000000"/>
              </a:solidFill>
              <a:latin typeface="Arial"/>
              <a:ea typeface="DejaVu Sans"/>
            </a:endParaRPr>
          </a:p>
        </p:txBody>
      </p:sp>
      <p:sp>
        <p:nvSpPr>
          <p:cNvPr id="97" name="CustomShape 11"/>
          <p:cNvSpPr/>
          <p:nvPr/>
        </p:nvSpPr>
        <p:spPr>
          <a:xfrm>
            <a:off x="316080" y="1168920"/>
            <a:ext cx="8498880" cy="5447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RISULTATI DEL BANDO </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000000"/>
                </a:solidFill>
                <a:latin typeface="Arial"/>
                <a:ea typeface="DejaVu Sans"/>
              </a:rPr>
              <a:t> </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222222"/>
                </a:solidFill>
                <a:latin typeface="Arial"/>
                <a:ea typeface="Arial"/>
              </a:rPr>
              <a:t>Le risorse stanziate (POR, Legge 145/2018 e fondi regionali) hanno permesso di finanziare oltre la metà dei progetti della graduatoria ed in particolare </a:t>
            </a:r>
            <a:r>
              <a:rPr b="1" lang="it-IT" sz="1600" spc="-1" strike="noStrike">
                <a:solidFill>
                  <a:srgbClr val="222222"/>
                </a:solidFill>
                <a:latin typeface="Arial"/>
                <a:ea typeface="Arial"/>
              </a:rPr>
              <a:t>199 progetti</a:t>
            </a:r>
            <a:r>
              <a:rPr b="0" lang="it-IT" sz="1600" spc="-1" strike="noStrike">
                <a:solidFill>
                  <a:srgbClr val="222222"/>
                </a:solidFill>
                <a:latin typeface="Arial"/>
                <a:ea typeface="Arial"/>
              </a:rPr>
              <a:t> di efficientamento energetico degli immobili pubblici per un importo del contributo pari a circa </a:t>
            </a:r>
            <a:r>
              <a:rPr b="1" lang="it-IT" sz="1600" spc="-1" strike="noStrike">
                <a:solidFill>
                  <a:srgbClr val="222222"/>
                </a:solidFill>
                <a:latin typeface="Arial"/>
                <a:ea typeface="Arial"/>
              </a:rPr>
              <a:t>71 Mln di euro</a:t>
            </a:r>
            <a:r>
              <a:rPr b="0" lang="it-IT" sz="1600" spc="-1" strike="noStrike">
                <a:solidFill>
                  <a:srgbClr val="222222"/>
                </a:solidFill>
                <a:latin typeface="Arial"/>
                <a:ea typeface="Arial"/>
              </a:rPr>
              <a:t> di cui:</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222222"/>
                </a:solidFill>
                <a:latin typeface="Arial"/>
                <a:ea typeface="Arial"/>
              </a:rPr>
              <a:t>- </a:t>
            </a:r>
            <a:r>
              <a:rPr b="1" lang="it-IT" sz="1600" spc="-1" strike="noStrike">
                <a:solidFill>
                  <a:srgbClr val="222222"/>
                </a:solidFill>
                <a:latin typeface="Arial"/>
                <a:ea typeface="Arial"/>
              </a:rPr>
              <a:t>184 progetti presentati da Enti Locali</a:t>
            </a:r>
            <a:r>
              <a:rPr b="0" lang="it-IT" sz="1600" spc="-1" strike="noStrike">
                <a:solidFill>
                  <a:srgbClr val="222222"/>
                </a:solidFill>
                <a:latin typeface="Arial"/>
                <a:ea typeface="Arial"/>
              </a:rPr>
              <a:t>, che hanno riguardato prevalentemente edifici scolastici, per un importo di contributo pari a </a:t>
            </a:r>
            <a:r>
              <a:rPr b="1" lang="it-IT" sz="1600" spc="-1" strike="noStrike">
                <a:solidFill>
                  <a:srgbClr val="222222"/>
                </a:solidFill>
                <a:latin typeface="Arial"/>
                <a:ea typeface="Arial"/>
              </a:rPr>
              <a:t>54 Mln di euro</a:t>
            </a:r>
            <a:r>
              <a:rPr b="0" lang="it-IT" sz="1600" spc="-1" strike="noStrike">
                <a:solidFill>
                  <a:srgbClr val="222222"/>
                </a:solidFill>
                <a:latin typeface="Arial"/>
                <a:ea typeface="Arial"/>
              </a:rPr>
              <a:t>;</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it-IT" sz="1600" spc="-1" strike="noStrike">
                <a:solidFill>
                  <a:srgbClr val="222222"/>
                </a:solidFill>
                <a:latin typeface="Arial"/>
                <a:ea typeface="Arial"/>
              </a:rPr>
              <a:t>- </a:t>
            </a:r>
            <a:r>
              <a:rPr b="1" lang="it-IT" sz="1600" spc="-1" strike="noStrike">
                <a:solidFill>
                  <a:srgbClr val="222222"/>
                </a:solidFill>
                <a:latin typeface="Arial"/>
                <a:ea typeface="Arial"/>
              </a:rPr>
              <a:t>15 progetti presentati da Aziende Sanitarie Locali/Ospedaliere</a:t>
            </a:r>
            <a:r>
              <a:rPr b="0" lang="it-IT" sz="1600" spc="-1" strike="noStrike">
                <a:solidFill>
                  <a:srgbClr val="222222"/>
                </a:solidFill>
                <a:latin typeface="Arial"/>
                <a:ea typeface="Arial"/>
              </a:rPr>
              <a:t> per un importo di contributo ammissibile pari a </a:t>
            </a:r>
            <a:r>
              <a:rPr b="1" lang="it-IT" sz="1600" spc="-1" strike="noStrike">
                <a:solidFill>
                  <a:srgbClr val="222222"/>
                </a:solidFill>
                <a:latin typeface="Arial"/>
                <a:ea typeface="Arial"/>
              </a:rPr>
              <a:t>17 Mln di euro</a:t>
            </a:r>
            <a:r>
              <a:rPr b="0" lang="it-IT" sz="1600" spc="-1" strike="noStrike">
                <a:solidFill>
                  <a:srgbClr val="222222"/>
                </a:solidFill>
                <a:latin typeface="Arial"/>
                <a:ea typeface="Arial"/>
              </a:rPr>
              <a:t>.</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000000"/>
                </a:solidFill>
                <a:latin typeface="Arial"/>
                <a:ea typeface="Arial"/>
              </a:rPr>
              <a:t>La graduatoria è stata ulteriormente finanziata anche attraverso risorse derivanti da economie a seguito di aggiudicazioni dei progetti finanziati nonché ulteriori risorse statali e regionali.</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p:txBody>
      </p:sp>
      <p:cxnSp>
        <p:nvCxnSpPr>
          <p:cNvPr id="98" name=""/>
          <p:cNvCxnSpPr/>
          <p:nvPr/>
        </p:nvCxnSpPr>
        <p:spPr>
          <a:xfrm flipV="1" rot="16200000">
            <a:off x="1080000" y="1438920"/>
            <a:ext cx="541440" cy="541440"/>
          </a:xfrm>
          <a:prstGeom prst="bentConnector3">
            <a:avLst>
              <a:gd name="adj1" fmla="val 49966"/>
            </a:avLst>
          </a:prstGeom>
          <a:ln w="0">
            <a:solidFill>
              <a:srgbClr val="00664d"/>
            </a:solidFill>
          </a:ln>
        </p:spPr>
      </p:cxn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2"/>
          <p:cNvSpPr/>
          <p:nvPr/>
        </p:nvSpPr>
        <p:spPr>
          <a:xfrm>
            <a:off x="316080" y="1168920"/>
            <a:ext cx="8498880" cy="823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RISULTATI DEL BANDO</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RISORSE POR FESR 2014-2020 </a:t>
            </a:r>
            <a:endParaRPr b="0" lang="it-IT" sz="1600" spc="-1" strike="noStrike">
              <a:solidFill>
                <a:srgbClr val="000000"/>
              </a:solidFill>
              <a:latin typeface="Arial"/>
            </a:endParaRPr>
          </a:p>
        </p:txBody>
      </p:sp>
      <p:graphicFrame>
        <p:nvGraphicFramePr>
          <p:cNvPr id="100" name="Table 2"/>
          <p:cNvGraphicFramePr/>
          <p:nvPr/>
        </p:nvGraphicFramePr>
        <p:xfrm>
          <a:off x="551520" y="2241360"/>
          <a:ext cx="8099640" cy="3908880"/>
        </p:xfrm>
        <a:graphic>
          <a:graphicData uri="http://schemas.openxmlformats.org/drawingml/2006/table">
            <a:tbl>
              <a:tblPr/>
              <a:tblGrid>
                <a:gridCol w="1036440"/>
                <a:gridCol w="1103760"/>
                <a:gridCol w="1523880"/>
                <a:gridCol w="1392480"/>
                <a:gridCol w="1655640"/>
                <a:gridCol w="1387800"/>
              </a:tblGrid>
              <a:tr h="639360">
                <a:tc>
                  <a:txBody>
                    <a:bodyPr lIns="90000" rIns="90000" anchor="t">
                      <a:noAutofit/>
                    </a:bodyPr>
                    <a:p>
                      <a:pPr algn="ctr">
                        <a:lnSpc>
                          <a:spcPct val="100000"/>
                        </a:lnSpc>
                      </a:pPr>
                      <a:r>
                        <a:rPr b="1" lang="it-IT" sz="1200" spc="-1" strike="noStrike">
                          <a:solidFill>
                            <a:srgbClr val="000000"/>
                          </a:solidFill>
                          <a:latin typeface="Arial"/>
                        </a:rPr>
                        <a:t>PROVINCIA </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NUMERO PROGETTI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COSTO TOTALE</a:t>
                      </a: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rPr>
                        <a:t>(MLN di 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INVESTIMENTO AMMISSIBILE</a:t>
                      </a: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rPr>
                        <a:t>(MLN di 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CONTRIBUTO ASSEGNATO</a:t>
                      </a: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rPr>
                        <a:t>(MLN di 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 di Contributo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274320">
                <a:tc>
                  <a:txBody>
                    <a:bodyPr lIns="90000" rIns="90000" anchor="t">
                      <a:noAutofit/>
                    </a:bodyPr>
                    <a:p>
                      <a:pPr algn="ctr">
                        <a:lnSpc>
                          <a:spcPct val="100000"/>
                        </a:lnSpc>
                      </a:pPr>
                      <a:r>
                        <a:rPr b="0" lang="it-IT" sz="1200" spc="-1" strike="noStrike">
                          <a:solidFill>
                            <a:srgbClr val="000000"/>
                          </a:solidFill>
                          <a:latin typeface="Arial"/>
                        </a:rPr>
                        <a:t>AR</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9.204.609,10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8.075.027,13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5.346.430,14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9,05%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74320">
                <a:tc>
                  <a:txBody>
                    <a:bodyPr lIns="90000" rIns="90000" anchor="t">
                      <a:noAutofit/>
                    </a:bodyPr>
                    <a:p>
                      <a:pPr algn="ctr">
                        <a:lnSpc>
                          <a:spcPct val="100000"/>
                        </a:lnSpc>
                      </a:pPr>
                      <a:r>
                        <a:rPr b="0" lang="it-IT" sz="1200" spc="-1" strike="noStrike">
                          <a:solidFill>
                            <a:srgbClr val="000000"/>
                          </a:solidFill>
                          <a:latin typeface="Arial"/>
                        </a:rPr>
                        <a:t>FI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26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18.643.653,44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13.148.902,02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9.700.130,28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16,42%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79720">
                <a:tc>
                  <a:txBody>
                    <a:bodyPr lIns="90000" rIns="90000" anchor="t">
                      <a:noAutofit/>
                    </a:bodyPr>
                    <a:p>
                      <a:pPr algn="ctr">
                        <a:lnSpc>
                          <a:spcPct val="100000"/>
                        </a:lnSpc>
                      </a:pPr>
                      <a:r>
                        <a:rPr b="0" lang="it-IT" sz="1200" spc="-1" strike="noStrike">
                          <a:solidFill>
                            <a:srgbClr val="000000"/>
                          </a:solidFill>
                          <a:latin typeface="Arial"/>
                        </a:rPr>
                        <a:t>GR</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2.784.666,38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2.556.058,95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1.940.897,82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3,28%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74320">
                <a:tc>
                  <a:txBody>
                    <a:bodyPr lIns="90000" rIns="90000" anchor="t">
                      <a:noAutofit/>
                    </a:bodyPr>
                    <a:p>
                      <a:pPr algn="ctr">
                        <a:lnSpc>
                          <a:spcPct val="100000"/>
                        </a:lnSpc>
                      </a:pPr>
                      <a:r>
                        <a:rPr b="0" lang="it-IT" sz="1200" spc="-1" strike="noStrike">
                          <a:solidFill>
                            <a:srgbClr val="000000"/>
                          </a:solidFill>
                          <a:latin typeface="Arial"/>
                        </a:rPr>
                        <a:t>LI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9.282.299,12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8.853.397,60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6.512.157,66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11,03%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74320">
                <a:tc>
                  <a:txBody>
                    <a:bodyPr lIns="90000" rIns="90000" anchor="t">
                      <a:noAutofit/>
                    </a:bodyPr>
                    <a:p>
                      <a:pPr algn="ctr">
                        <a:lnSpc>
                          <a:spcPct val="100000"/>
                        </a:lnSpc>
                      </a:pPr>
                      <a:r>
                        <a:rPr b="0" lang="it-IT" sz="1200" spc="-1" strike="noStrike">
                          <a:solidFill>
                            <a:srgbClr val="000000"/>
                          </a:solidFill>
                          <a:latin typeface="Arial"/>
                        </a:rPr>
                        <a:t>LU</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10.661.254,27</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8.440.764,23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5.945.480,8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10,10%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74320">
                <a:tc>
                  <a:txBody>
                    <a:bodyPr lIns="90000" rIns="90000" anchor="t">
                      <a:noAutofit/>
                    </a:bodyPr>
                    <a:p>
                      <a:pPr algn="ctr">
                        <a:lnSpc>
                          <a:spcPct val="100000"/>
                        </a:lnSpc>
                      </a:pPr>
                      <a:r>
                        <a:rPr b="0" lang="it-IT" sz="1200" spc="-1" strike="noStrike">
                          <a:solidFill>
                            <a:srgbClr val="000000"/>
                          </a:solidFill>
                          <a:latin typeface="Arial"/>
                        </a:rPr>
                        <a:t>MS</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4.653.486,16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4.496.889,31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3.608.981,44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6,11%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74320">
                <a:tc>
                  <a:txBody>
                    <a:bodyPr lIns="90000" rIns="90000" anchor="t">
                      <a:noAutofit/>
                    </a:bodyPr>
                    <a:p>
                      <a:pPr algn="ctr">
                        <a:lnSpc>
                          <a:spcPct val="100000"/>
                        </a:lnSpc>
                      </a:pPr>
                      <a:r>
                        <a:rPr b="0" lang="it-IT" sz="1200" spc="-1" strike="noStrike">
                          <a:solidFill>
                            <a:srgbClr val="000000"/>
                          </a:solidFill>
                          <a:latin typeface="Arial"/>
                        </a:rPr>
                        <a:t>PI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31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27.882.012,04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25.757.643,29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14.160.206,40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23,97%</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74320">
                <a:tc>
                  <a:txBody>
                    <a:bodyPr lIns="90000" rIns="90000" anchor="t">
                      <a:noAutofit/>
                    </a:bodyPr>
                    <a:p>
                      <a:pPr algn="ctr">
                        <a:lnSpc>
                          <a:spcPct val="100000"/>
                        </a:lnSpc>
                      </a:pPr>
                      <a:r>
                        <a:rPr b="0" lang="it-IT" sz="1200" spc="-1" strike="noStrike">
                          <a:solidFill>
                            <a:srgbClr val="000000"/>
                          </a:solidFill>
                          <a:latin typeface="Arial"/>
                        </a:rPr>
                        <a:t>PT</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7</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3.114.965,27</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2.989.877,40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2.415.122,93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4,09%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74320">
                <a:tc>
                  <a:txBody>
                    <a:bodyPr lIns="90000" rIns="90000" anchor="t">
                      <a:noAutofit/>
                    </a:bodyPr>
                    <a:p>
                      <a:pPr algn="ctr">
                        <a:lnSpc>
                          <a:spcPct val="100000"/>
                        </a:lnSpc>
                      </a:pPr>
                      <a:r>
                        <a:rPr b="0" lang="it-IT" sz="1200" spc="-1" strike="noStrike">
                          <a:solidFill>
                            <a:srgbClr val="000000"/>
                          </a:solidFill>
                          <a:latin typeface="Arial"/>
                        </a:rPr>
                        <a:t>PO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7</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4.192.000,00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3.838.199,60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2.711.971,30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4,60%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74320">
                <a:tc>
                  <a:txBody>
                    <a:bodyPr lIns="90000" rIns="90000" anchor="t">
                      <a:noAutofit/>
                    </a:bodyPr>
                    <a:p>
                      <a:pPr algn="ctr">
                        <a:lnSpc>
                          <a:spcPct val="100000"/>
                        </a:lnSpc>
                      </a:pPr>
                      <a:r>
                        <a:rPr b="0" lang="it-IT" sz="1200" spc="-1" strike="noStrike">
                          <a:solidFill>
                            <a:srgbClr val="000000"/>
                          </a:solidFill>
                          <a:latin typeface="Arial"/>
                        </a:rPr>
                        <a:t>SI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9.102.526,03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8.558.346,96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6.732.970,54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11,40%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520920">
                <a:tc>
                  <a:txBody>
                    <a:bodyPr lIns="90000" rIns="90000" anchor="t">
                      <a:noAutofit/>
                    </a:bodyPr>
                    <a:p>
                      <a:pPr algn="ctr">
                        <a:lnSpc>
                          <a:spcPct val="100000"/>
                        </a:lnSpc>
                      </a:pPr>
                      <a:r>
                        <a:rPr b="1" lang="it-IT" sz="1200" spc="-1" strike="noStrike">
                          <a:solidFill>
                            <a:srgbClr val="000000"/>
                          </a:solidFill>
                          <a:latin typeface="Arial"/>
                        </a:rPr>
                        <a:t>TOTALI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166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99.521.471,81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86.715.106,49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ea typeface="Microsoft YaHei"/>
                        </a:rPr>
                        <a:t>59.074.349,31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100,00%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3"/>
          <p:cNvSpPr/>
          <p:nvPr/>
        </p:nvSpPr>
        <p:spPr>
          <a:xfrm>
            <a:off x="316080" y="1168920"/>
            <a:ext cx="8498880" cy="823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RISULTATI DEL BANDO</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RISORSE LEGGE 145/2018</a:t>
            </a:r>
            <a:endParaRPr b="0" lang="it-IT" sz="1600" spc="-1" strike="noStrike">
              <a:solidFill>
                <a:srgbClr val="000000"/>
              </a:solidFill>
              <a:latin typeface="Arial"/>
            </a:endParaRPr>
          </a:p>
        </p:txBody>
      </p:sp>
      <p:graphicFrame>
        <p:nvGraphicFramePr>
          <p:cNvPr id="102" name="Table 1"/>
          <p:cNvGraphicFramePr/>
          <p:nvPr/>
        </p:nvGraphicFramePr>
        <p:xfrm>
          <a:off x="615240" y="2224800"/>
          <a:ext cx="7923960" cy="4002480"/>
        </p:xfrm>
        <a:graphic>
          <a:graphicData uri="http://schemas.openxmlformats.org/drawingml/2006/table">
            <a:tbl>
              <a:tblPr/>
              <a:tblGrid>
                <a:gridCol w="1040040"/>
                <a:gridCol w="1077120"/>
                <a:gridCol w="1407600"/>
                <a:gridCol w="1605600"/>
                <a:gridCol w="1445040"/>
                <a:gridCol w="1348920"/>
              </a:tblGrid>
              <a:tr h="542880">
                <a:tc>
                  <a:txBody>
                    <a:bodyPr lIns="90000" rIns="90000" anchor="t">
                      <a:noAutofit/>
                    </a:bodyPr>
                    <a:p>
                      <a:pPr algn="ctr">
                        <a:lnSpc>
                          <a:spcPct val="100000"/>
                        </a:lnSpc>
                      </a:pPr>
                      <a:r>
                        <a:rPr b="1" lang="it-IT" sz="1200" spc="-1" strike="noStrike">
                          <a:solidFill>
                            <a:srgbClr val="000000"/>
                          </a:solidFill>
                          <a:latin typeface="Arial"/>
                        </a:rPr>
                        <a:t>PROVINCIA </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NUMERO PROGETTI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COSTO TOTALE</a:t>
                      </a: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rPr>
                        <a:t>(MLN di 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INVESTIMENTO AMMISSIBILE</a:t>
                      </a: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rPr>
                        <a:t>(MLN di 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CONTRIBUTO ASSEGNATO</a:t>
                      </a: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rPr>
                        <a:t>(MLN di 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 di Contributo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265680">
                <a:tc>
                  <a:txBody>
                    <a:bodyPr lIns="90000" rIns="90000" anchor="t">
                      <a:noAutofit/>
                    </a:bodyPr>
                    <a:p>
                      <a:pPr algn="ctr">
                        <a:lnSpc>
                          <a:spcPct val="100000"/>
                        </a:lnSpc>
                      </a:pPr>
                      <a:r>
                        <a:rPr b="0" lang="it-IT" sz="1200" spc="-1" strike="noStrike">
                          <a:solidFill>
                            <a:srgbClr val="000000"/>
                          </a:solidFill>
                          <a:latin typeface="Arial"/>
                        </a:rPr>
                        <a:t>AR</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1.244.656,06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1.130.375,40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814.234,32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12,52%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53800">
                <a:tc>
                  <a:txBody>
                    <a:bodyPr lIns="90000" rIns="90000" anchor="t">
                      <a:noAutofit/>
                    </a:bodyPr>
                    <a:p>
                      <a:pPr algn="ctr">
                        <a:lnSpc>
                          <a:spcPct val="100000"/>
                        </a:lnSpc>
                      </a:pPr>
                      <a:r>
                        <a:rPr b="0" lang="it-IT" sz="1200" spc="-1" strike="noStrike">
                          <a:solidFill>
                            <a:srgbClr val="000000"/>
                          </a:solidFill>
                          <a:latin typeface="Arial"/>
                        </a:rPr>
                        <a:t>FI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986.036,59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986.036,59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736.076,31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11,32%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87280">
                <a:tc>
                  <a:txBody>
                    <a:bodyPr lIns="90000" rIns="90000" anchor="t">
                      <a:noAutofit/>
                    </a:bodyPr>
                    <a:p>
                      <a:pPr algn="ctr">
                        <a:lnSpc>
                          <a:spcPct val="100000"/>
                        </a:lnSpc>
                      </a:pPr>
                      <a:r>
                        <a:rPr b="0" lang="it-IT" sz="1200" spc="-1" strike="noStrike">
                          <a:solidFill>
                            <a:srgbClr val="000000"/>
                          </a:solidFill>
                          <a:latin typeface="Arial"/>
                        </a:rPr>
                        <a:t>GR</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768.075,91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629.485,31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495.679,59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7,62%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71440">
                <a:tc>
                  <a:txBody>
                    <a:bodyPr lIns="90000" rIns="90000" anchor="t">
                      <a:noAutofit/>
                    </a:bodyPr>
                    <a:p>
                      <a:pPr algn="ctr">
                        <a:lnSpc>
                          <a:spcPct val="100000"/>
                        </a:lnSpc>
                      </a:pPr>
                      <a:r>
                        <a:rPr b="0" lang="it-IT" sz="1200" spc="-1" strike="noStrike">
                          <a:solidFill>
                            <a:srgbClr val="000000"/>
                          </a:solidFill>
                          <a:latin typeface="Arial"/>
                        </a:rPr>
                        <a:t>LI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490.000,00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475.152,62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380.122,09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5,84%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97720">
                <a:tc>
                  <a:txBody>
                    <a:bodyPr lIns="90000" rIns="90000" anchor="t">
                      <a:noAutofit/>
                    </a:bodyPr>
                    <a:p>
                      <a:pPr algn="ctr">
                        <a:lnSpc>
                          <a:spcPct val="100000"/>
                        </a:lnSpc>
                      </a:pPr>
                      <a:r>
                        <a:rPr b="0" lang="it-IT" sz="1200" spc="-1" strike="noStrike">
                          <a:solidFill>
                            <a:srgbClr val="000000"/>
                          </a:solidFill>
                          <a:latin typeface="Arial"/>
                        </a:rPr>
                        <a:t>LU</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80440">
                <a:tc>
                  <a:txBody>
                    <a:bodyPr lIns="90000" rIns="90000" anchor="t">
                      <a:noAutofit/>
                    </a:bodyPr>
                    <a:p>
                      <a:pPr algn="ctr">
                        <a:lnSpc>
                          <a:spcPct val="100000"/>
                        </a:lnSpc>
                      </a:pPr>
                      <a:r>
                        <a:rPr b="0" lang="it-IT" sz="1200" spc="-1" strike="noStrike">
                          <a:solidFill>
                            <a:srgbClr val="000000"/>
                          </a:solidFill>
                          <a:latin typeface="Arial"/>
                        </a:rPr>
                        <a:t>MS</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1.658.446,49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1.569.503,01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1.227.862,30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18,88%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71440">
                <a:tc>
                  <a:txBody>
                    <a:bodyPr lIns="90000" rIns="90000" anchor="t">
                      <a:noAutofit/>
                    </a:bodyPr>
                    <a:p>
                      <a:pPr algn="ctr">
                        <a:lnSpc>
                          <a:spcPct val="100000"/>
                        </a:lnSpc>
                      </a:pPr>
                      <a:r>
                        <a:rPr b="0" lang="it-IT" sz="1200" spc="-1" strike="noStrike">
                          <a:solidFill>
                            <a:srgbClr val="000000"/>
                          </a:solidFill>
                          <a:latin typeface="Arial"/>
                        </a:rPr>
                        <a:t>PI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1.465.843,53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1.172.578,63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962.672,64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14,80%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45160">
                <a:tc>
                  <a:txBody>
                    <a:bodyPr lIns="90000" rIns="90000" anchor="t">
                      <a:noAutofit/>
                    </a:bodyPr>
                    <a:p>
                      <a:pPr algn="ctr">
                        <a:lnSpc>
                          <a:spcPct val="100000"/>
                        </a:lnSpc>
                      </a:pPr>
                      <a:r>
                        <a:rPr b="0" lang="it-IT" sz="1200" spc="-1" strike="noStrike">
                          <a:solidFill>
                            <a:srgbClr val="000000"/>
                          </a:solidFill>
                          <a:latin typeface="Arial"/>
                        </a:rPr>
                        <a:t>PT</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1.200.000,00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1.053.456,51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948.110,86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14,58%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87280">
                <a:tc>
                  <a:txBody>
                    <a:bodyPr lIns="90000" rIns="90000" anchor="t">
                      <a:noAutofit/>
                    </a:bodyPr>
                    <a:p>
                      <a:pPr algn="ctr">
                        <a:lnSpc>
                          <a:spcPct val="100000"/>
                        </a:lnSpc>
                      </a:pPr>
                      <a:r>
                        <a:rPr b="0" lang="it-IT" sz="1200" spc="-1" strike="noStrike">
                          <a:solidFill>
                            <a:srgbClr val="000000"/>
                          </a:solidFill>
                          <a:latin typeface="Arial"/>
                        </a:rPr>
                        <a:t>PO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194.400,42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194.400,42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146.966,72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2,26%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62440">
                <a:tc>
                  <a:txBody>
                    <a:bodyPr lIns="90000" rIns="90000" anchor="t">
                      <a:noAutofit/>
                    </a:bodyPr>
                    <a:p>
                      <a:pPr algn="ctr">
                        <a:lnSpc>
                          <a:spcPct val="100000"/>
                        </a:lnSpc>
                      </a:pPr>
                      <a:r>
                        <a:rPr b="0" lang="it-IT" sz="1200" spc="-1" strike="noStrike">
                          <a:solidFill>
                            <a:srgbClr val="000000"/>
                          </a:solidFill>
                          <a:latin typeface="Arial"/>
                        </a:rPr>
                        <a:t>SI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1.044.174,35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961.179,81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792.438,05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12,18%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564480">
                <a:tc>
                  <a:txBody>
                    <a:bodyPr lIns="90000" rIns="90000" anchor="t">
                      <a:noAutofit/>
                    </a:bodyPr>
                    <a:p>
                      <a:pPr algn="ctr">
                        <a:lnSpc>
                          <a:spcPct val="100000"/>
                        </a:lnSpc>
                      </a:pPr>
                      <a:r>
                        <a:rPr b="1" lang="it-IT" sz="1200" spc="-1" strike="noStrike">
                          <a:solidFill>
                            <a:srgbClr val="000000"/>
                          </a:solidFill>
                          <a:latin typeface="Arial"/>
                        </a:rPr>
                        <a:t>TOTALI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24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9.051.633,35</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8.172.168,3</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ea typeface="Microsoft YaHei"/>
                        </a:rPr>
                        <a:t>6.504.162,88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100,00%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4"/>
          <p:cNvSpPr/>
          <p:nvPr/>
        </p:nvSpPr>
        <p:spPr>
          <a:xfrm>
            <a:off x="316080" y="1168920"/>
            <a:ext cx="8498880" cy="823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RISULTATI DEL BANDO</a:t>
            </a: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it-IT"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it-IT" sz="1600" spc="-1" strike="noStrike">
                <a:solidFill>
                  <a:srgbClr val="c00000"/>
                </a:solidFill>
                <a:latin typeface="Arial"/>
                <a:ea typeface="DejaVu Sans"/>
              </a:rPr>
              <a:t>FONDI REGIONALI</a:t>
            </a:r>
            <a:endParaRPr b="0" lang="it-IT" sz="1600" spc="-1" strike="noStrike">
              <a:solidFill>
                <a:srgbClr val="000000"/>
              </a:solidFill>
              <a:latin typeface="Arial"/>
            </a:endParaRPr>
          </a:p>
        </p:txBody>
      </p:sp>
      <p:graphicFrame>
        <p:nvGraphicFramePr>
          <p:cNvPr id="104" name="Table 3"/>
          <p:cNvGraphicFramePr/>
          <p:nvPr/>
        </p:nvGraphicFramePr>
        <p:xfrm>
          <a:off x="708480" y="2190240"/>
          <a:ext cx="7739640" cy="4169520"/>
        </p:xfrm>
        <a:graphic>
          <a:graphicData uri="http://schemas.openxmlformats.org/drawingml/2006/table">
            <a:tbl>
              <a:tblPr/>
              <a:tblGrid>
                <a:gridCol w="1157040"/>
                <a:gridCol w="989640"/>
                <a:gridCol w="1547640"/>
                <a:gridCol w="1369440"/>
                <a:gridCol w="1350000"/>
                <a:gridCol w="1326240"/>
              </a:tblGrid>
              <a:tr h="565920">
                <a:tc>
                  <a:txBody>
                    <a:bodyPr lIns="90000" rIns="90000" anchor="t">
                      <a:noAutofit/>
                    </a:bodyPr>
                    <a:p>
                      <a:pPr algn="ctr">
                        <a:lnSpc>
                          <a:spcPct val="100000"/>
                        </a:lnSpc>
                      </a:pPr>
                      <a:r>
                        <a:rPr b="1" lang="it-IT" sz="1200" spc="-1" strike="noStrike">
                          <a:solidFill>
                            <a:srgbClr val="000000"/>
                          </a:solidFill>
                          <a:latin typeface="Arial"/>
                        </a:rPr>
                        <a:t>PROVINCIA </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NUMERO PROGETTI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COSTO TOTALE</a:t>
                      </a: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rPr>
                        <a:t>(MLN di 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INVESTIMENTO AMMISSIBILE</a:t>
                      </a: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rPr>
                        <a:t>(MLN di euro) </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CONTRIBUTO ASSEGNATO</a:t>
                      </a:r>
                      <a:endParaRPr b="0" lang="it-IT" sz="1200" spc="-1" strike="noStrike">
                        <a:solidFill>
                          <a:srgbClr val="000000"/>
                        </a:solidFill>
                        <a:latin typeface="Arial"/>
                      </a:endParaRPr>
                    </a:p>
                    <a:p>
                      <a:pPr algn="ctr">
                        <a:lnSpc>
                          <a:spcPct val="100000"/>
                        </a:lnSpc>
                      </a:pPr>
                      <a:r>
                        <a:rPr b="1" lang="it-IT" sz="1200" spc="-1" strike="noStrike">
                          <a:solidFill>
                            <a:srgbClr val="000000"/>
                          </a:solidFill>
                          <a:latin typeface="Arial"/>
                        </a:rPr>
                        <a:t>(MLN di euro)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pPr>
                      <a:r>
                        <a:rPr b="1" lang="it-IT" sz="1200" spc="-1" strike="noStrike">
                          <a:solidFill>
                            <a:srgbClr val="000000"/>
                          </a:solidFill>
                          <a:latin typeface="Arial"/>
                        </a:rPr>
                        <a:t>% di Contributo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289080">
                <a:tc>
                  <a:txBody>
                    <a:bodyPr lIns="90000" rIns="90000" anchor="t">
                      <a:noAutofit/>
                    </a:bodyPr>
                    <a:p>
                      <a:pPr algn="ctr">
                        <a:lnSpc>
                          <a:spcPct val="100000"/>
                        </a:lnSpc>
                      </a:pPr>
                      <a:r>
                        <a:rPr b="0" lang="it-IT" sz="1200" spc="-1" strike="noStrike">
                          <a:solidFill>
                            <a:srgbClr val="000000"/>
                          </a:solidFill>
                          <a:latin typeface="Arial"/>
                        </a:rPr>
                        <a:t>AR</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80440">
                <a:tc>
                  <a:txBody>
                    <a:bodyPr lIns="90000" rIns="90000" anchor="t">
                      <a:noAutofit/>
                    </a:bodyPr>
                    <a:p>
                      <a:pPr algn="ctr">
                        <a:lnSpc>
                          <a:spcPct val="100000"/>
                        </a:lnSpc>
                      </a:pPr>
                      <a:r>
                        <a:rPr b="0" lang="it-IT" sz="1200" spc="-1" strike="noStrike">
                          <a:solidFill>
                            <a:srgbClr val="000000"/>
                          </a:solidFill>
                          <a:latin typeface="Arial"/>
                        </a:rPr>
                        <a:t>FI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7.011.857,41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5.472.218,68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4.216.404,24</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73,51%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62440">
                <a:tc>
                  <a:txBody>
                    <a:bodyPr lIns="90000" rIns="90000" anchor="t">
                      <a:noAutofit/>
                    </a:bodyPr>
                    <a:p>
                      <a:pPr algn="ctr">
                        <a:lnSpc>
                          <a:spcPct val="100000"/>
                        </a:lnSpc>
                      </a:pPr>
                      <a:r>
                        <a:rPr b="0" lang="it-IT" sz="1200" spc="-1" strike="noStrike">
                          <a:solidFill>
                            <a:srgbClr val="000000"/>
                          </a:solidFill>
                          <a:latin typeface="Arial"/>
                        </a:rPr>
                        <a:t>GR</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95920">
                <a:tc>
                  <a:txBody>
                    <a:bodyPr lIns="90000" rIns="90000" anchor="t">
                      <a:noAutofit/>
                    </a:bodyPr>
                    <a:p>
                      <a:pPr algn="ctr">
                        <a:lnSpc>
                          <a:spcPct val="100000"/>
                        </a:lnSpc>
                      </a:pPr>
                      <a:r>
                        <a:rPr b="0" lang="it-IT" sz="1200" spc="-1" strike="noStrike">
                          <a:solidFill>
                            <a:srgbClr val="000000"/>
                          </a:solidFill>
                          <a:latin typeface="Arial"/>
                        </a:rPr>
                        <a:t>LI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89080">
                <a:tc>
                  <a:txBody>
                    <a:bodyPr lIns="90000" rIns="90000" anchor="t">
                      <a:noAutofit/>
                    </a:bodyPr>
                    <a:p>
                      <a:pPr algn="ctr">
                        <a:lnSpc>
                          <a:spcPct val="100000"/>
                        </a:lnSpc>
                      </a:pPr>
                      <a:r>
                        <a:rPr b="0" lang="it-IT" sz="1200" spc="-1" strike="noStrike">
                          <a:solidFill>
                            <a:srgbClr val="000000"/>
                          </a:solidFill>
                          <a:latin typeface="Arial"/>
                        </a:rPr>
                        <a:t>LU</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15000">
                <a:tc>
                  <a:txBody>
                    <a:bodyPr lIns="90000" rIns="90000" anchor="t">
                      <a:noAutofit/>
                    </a:bodyPr>
                    <a:p>
                      <a:pPr algn="ctr">
                        <a:lnSpc>
                          <a:spcPct val="100000"/>
                        </a:lnSpc>
                      </a:pPr>
                      <a:r>
                        <a:rPr b="0" lang="it-IT" sz="1200" spc="-1" strike="noStrike">
                          <a:solidFill>
                            <a:srgbClr val="000000"/>
                          </a:solidFill>
                          <a:latin typeface="Arial"/>
                        </a:rPr>
                        <a:t>MS</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15360">
                <a:tc>
                  <a:txBody>
                    <a:bodyPr lIns="90000" rIns="90000" anchor="t">
                      <a:noAutofit/>
                    </a:bodyPr>
                    <a:p>
                      <a:pPr algn="ctr">
                        <a:lnSpc>
                          <a:spcPct val="100000"/>
                        </a:lnSpc>
                      </a:pPr>
                      <a:r>
                        <a:rPr b="0" lang="it-IT" sz="1200" spc="-1" strike="noStrike">
                          <a:solidFill>
                            <a:srgbClr val="000000"/>
                          </a:solidFill>
                          <a:latin typeface="Arial"/>
                        </a:rPr>
                        <a:t>PI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06720">
                <a:tc>
                  <a:txBody>
                    <a:bodyPr lIns="90000" rIns="90000" anchor="t">
                      <a:noAutofit/>
                    </a:bodyPr>
                    <a:p>
                      <a:pPr algn="ctr">
                        <a:lnSpc>
                          <a:spcPct val="100000"/>
                        </a:lnSpc>
                      </a:pPr>
                      <a:r>
                        <a:rPr b="0" lang="it-IT" sz="1200" spc="-1" strike="noStrike">
                          <a:solidFill>
                            <a:srgbClr val="000000"/>
                          </a:solidFill>
                          <a:latin typeface="Arial"/>
                        </a:rPr>
                        <a:t>PT</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24000">
                <a:tc>
                  <a:txBody>
                    <a:bodyPr lIns="90000" rIns="90000" anchor="t">
                      <a:noAutofit/>
                    </a:bodyPr>
                    <a:p>
                      <a:pPr algn="ctr">
                        <a:lnSpc>
                          <a:spcPct val="100000"/>
                        </a:lnSpc>
                      </a:pPr>
                      <a:r>
                        <a:rPr b="0" lang="it-IT" sz="1200" spc="-1" strike="noStrike">
                          <a:solidFill>
                            <a:srgbClr val="000000"/>
                          </a:solidFill>
                          <a:latin typeface="Arial"/>
                        </a:rPr>
                        <a:t>PO</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780.000,00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737.012,21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663.310,99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0" lang="it-IT" sz="1200" spc="-1" strike="noStrike">
                          <a:solidFill>
                            <a:srgbClr val="000000"/>
                          </a:solidFill>
                          <a:latin typeface="Arial"/>
                        </a:rPr>
                        <a:t>11,56%</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32640">
                <a:tc>
                  <a:txBody>
                    <a:bodyPr lIns="90000" rIns="90000" anchor="t">
                      <a:noAutofit/>
                    </a:bodyPr>
                    <a:p>
                      <a:pPr algn="ctr">
                        <a:lnSpc>
                          <a:spcPct val="100000"/>
                        </a:lnSpc>
                      </a:pPr>
                      <a:r>
                        <a:rPr b="0" lang="it-IT" sz="1200" spc="-1" strike="noStrike">
                          <a:solidFill>
                            <a:srgbClr val="000000"/>
                          </a:solidFill>
                          <a:latin typeface="Arial"/>
                        </a:rPr>
                        <a:t>SI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1.023.633,87</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965.133,00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855.902,59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pPr>
                      <a:r>
                        <a:rPr b="0" lang="it-IT" sz="1200" spc="-1" strike="noStrike">
                          <a:solidFill>
                            <a:srgbClr val="000000"/>
                          </a:solidFill>
                          <a:latin typeface="Arial"/>
                        </a:rPr>
                        <a:t>14,92%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507600">
                <a:tc>
                  <a:txBody>
                    <a:bodyPr lIns="90000" rIns="90000" anchor="t">
                      <a:noAutofit/>
                    </a:bodyPr>
                    <a:p>
                      <a:pPr algn="ctr">
                        <a:lnSpc>
                          <a:spcPct val="100000"/>
                        </a:lnSpc>
                      </a:pPr>
                      <a:r>
                        <a:rPr b="1" lang="it-IT" sz="1200" spc="-1" strike="noStrike">
                          <a:solidFill>
                            <a:srgbClr val="000000"/>
                          </a:solidFill>
                          <a:latin typeface="Arial"/>
                        </a:rPr>
                        <a:t>TOTALI</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8.815.491,28</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7.174.363,89</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5.735.617,82</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pPr>
                      <a:r>
                        <a:rPr b="1" lang="it-IT" sz="1200" spc="-1" strike="noStrike">
                          <a:solidFill>
                            <a:srgbClr val="000000"/>
                          </a:solidFill>
                          <a:latin typeface="Arial"/>
                        </a:rPr>
                        <a:t>100,00%</a:t>
                      </a:r>
                      <a:endParaRPr b="0" lang="it-IT" sz="1200" spc="-1" strike="noStrike">
                        <a:solidFill>
                          <a:srgbClr val="000000"/>
                        </a:solidFill>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10604</TotalTime>
  <Application>LibreOffice/7.4.3.2$Windows_X86_64 LibreOffice_project/1048a8393ae2eeec98dff31b5c133c5f1d08b890</Application>
  <AppVersion>15.0000</AppVersion>
  <Words>7825</Words>
  <Paragraphs>1091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2015-03-02T09:08:06Z</dcterms:created>
  <dc:creator>Manuela Medici</dc:creator>
  <dc:description/>
  <dc:language>it-IT</dc:language>
  <cp:lastModifiedBy/>
  <cp:lastPrinted>2015-07-05T19:23:15Z</cp:lastPrinted>
  <dcterms:modified xsi:type="dcterms:W3CDTF">2023-09-13T16:18:34Z</dcterms:modified>
  <cp:revision>542</cp:revision>
  <dc:subject/>
  <dc:title>Diapositiva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58</vt:i4>
  </property>
  <property fmtid="{D5CDD505-2E9C-101B-9397-08002B2CF9AE}" pid="7" name="PresentationFormat">
    <vt:lpwstr>Presentazione su schermo (4:3)</vt:lpwstr>
  </property>
  <property fmtid="{D5CDD505-2E9C-101B-9397-08002B2CF9AE}" pid="8" name="ScaleCrop">
    <vt:bool>0</vt:bool>
  </property>
  <property fmtid="{D5CDD505-2E9C-101B-9397-08002B2CF9AE}" pid="9" name="ShareDoc">
    <vt:bool>0</vt:bool>
  </property>
  <property fmtid="{D5CDD505-2E9C-101B-9397-08002B2CF9AE}" pid="10" name="Slides">
    <vt:i4>58</vt:i4>
  </property>
</Properties>
</file>