
<file path=[Content_Types].xml><?xml version="1.0" encoding="utf-8"?>
<Types xmlns="http://schemas.openxmlformats.org/package/2006/content-types"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media/image5.jpg" ContentType="image/png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drawings/drawing1.xml" ContentType="application/vnd.openxmlformats-officedocument.drawingml.chartshape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78" r:id="rId4"/>
    <p:sldId id="270" r:id="rId5"/>
    <p:sldId id="273" r:id="rId6"/>
    <p:sldId id="272" r:id="rId7"/>
    <p:sldId id="274" r:id="rId8"/>
    <p:sldId id="275" r:id="rId9"/>
    <p:sldId id="276" r:id="rId10"/>
    <p:sldId id="277" r:id="rId11"/>
    <p:sldId id="279" r:id="rId12"/>
    <p:sldId id="280" r:id="rId13"/>
    <p:sldId id="257" r:id="rId14"/>
    <p:sldId id="261" r:id="rId15"/>
    <p:sldId id="262" r:id="rId16"/>
    <p:sldId id="258" r:id="rId17"/>
    <p:sldId id="263" r:id="rId18"/>
    <p:sldId id="264" r:id="rId19"/>
    <p:sldId id="265" r:id="rId20"/>
    <p:sldId id="259" r:id="rId21"/>
    <p:sldId id="266" r:id="rId22"/>
    <p:sldId id="267" r:id="rId23"/>
    <p:sldId id="268" r:id="rId24"/>
    <p:sldId id="269" r:id="rId25"/>
    <p:sldId id="260" r:id="rId2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F6E"/>
    <a:srgbClr val="0947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72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I:\MONITORAGGIO%20ACSENSORI%20SEDE%20ENEA%20Roma\analisi%20consumi_ascensori%20ENEA_sede1.xlsx" TargetMode="External"/></Relationships>
</file>

<file path=ppt/charts/_rels/chart2.xml.rels><?xml version="1.0" encoding="UTF-8" standalone="yes"?>
<Relationships xmlns="http://schemas.openxmlformats.org/package/2006/relationships"><Relationship Id="rId2" Type="http://schemas.openxmlformats.org/officeDocument/2006/relationships/chartUserShapes" Target="../drawings/drawing1.xml"/><Relationship Id="rId1" Type="http://schemas.openxmlformats.org/officeDocument/2006/relationships/oleObject" Target="file:///C:\Users\biagio\Desktop\analisi%20consumi_ascensori%20ENEA_sede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6F6E"/>
                </a:solidFill>
              </a:defRPr>
            </a:pPr>
            <a:r>
              <a:rPr lang="it-IT">
                <a:solidFill>
                  <a:srgbClr val="006F6E"/>
                </a:solidFill>
              </a:rPr>
              <a:t>profilo di carico</a:t>
            </a:r>
            <a:r>
              <a:rPr lang="it-IT" baseline="0">
                <a:solidFill>
                  <a:srgbClr val="006F6E"/>
                </a:solidFill>
              </a:rPr>
              <a:t> giornaliero ascensore </a:t>
            </a:r>
            <a:endParaRPr lang="it-IT">
              <a:solidFill>
                <a:srgbClr val="006F6E"/>
              </a:solidFill>
            </a:endParaRPr>
          </a:p>
        </c:rich>
      </c:tx>
      <c:overlay val="0"/>
    </c:title>
    <c:autoTitleDeleted val="0"/>
    <c:plotArea>
      <c:layout>
        <c:manualLayout>
          <c:layoutTarget val="inner"/>
          <c:xMode val="edge"/>
          <c:yMode val="edge"/>
          <c:x val="0.19699594488394742"/>
          <c:y val="0.19472162650855726"/>
          <c:w val="0.68020073877850096"/>
          <c:h val="0.67858620763520516"/>
        </c:manualLayout>
      </c:layout>
      <c:lineChart>
        <c:grouping val="standard"/>
        <c:varyColors val="0"/>
        <c:ser>
          <c:idx val="0"/>
          <c:order val="0"/>
          <c:tx>
            <c:strRef>
              <c:f>Foglio5!$B$1</c:f>
              <c:strCache>
                <c:ptCount val="1"/>
                <c:pt idx="0">
                  <c:v>Mercoledì 30/01/2013</c:v>
                </c:pt>
              </c:strCache>
            </c:strRef>
          </c:tx>
          <c:marker>
            <c:symbol val="none"/>
          </c:marker>
          <c:cat>
            <c:numRef>
              <c:f>Foglio5!$A$2:$A$97</c:f>
              <c:numCache>
                <c:formatCode>h:mm;@</c:formatCode>
                <c:ptCount val="96"/>
                <c:pt idx="0">
                  <c:v>41304</c:v>
                </c:pt>
                <c:pt idx="1">
                  <c:v>41304.010416666664</c:v>
                </c:pt>
                <c:pt idx="2">
                  <c:v>41304.020833333336</c:v>
                </c:pt>
                <c:pt idx="3">
                  <c:v>41304.03125</c:v>
                </c:pt>
                <c:pt idx="4">
                  <c:v>41304.041666666642</c:v>
                </c:pt>
                <c:pt idx="5">
                  <c:v>41304.052083333336</c:v>
                </c:pt>
                <c:pt idx="6">
                  <c:v>41304.0625</c:v>
                </c:pt>
                <c:pt idx="7">
                  <c:v>41304.072916666664</c:v>
                </c:pt>
                <c:pt idx="8">
                  <c:v>41304.083333333336</c:v>
                </c:pt>
                <c:pt idx="9">
                  <c:v>41304.093749999985</c:v>
                </c:pt>
                <c:pt idx="10">
                  <c:v>41304.104166666642</c:v>
                </c:pt>
                <c:pt idx="11">
                  <c:v>41304.114583333336</c:v>
                </c:pt>
                <c:pt idx="12">
                  <c:v>41304.124999999993</c:v>
                </c:pt>
                <c:pt idx="13">
                  <c:v>41304.135416666642</c:v>
                </c:pt>
                <c:pt idx="14">
                  <c:v>41304.145833333336</c:v>
                </c:pt>
                <c:pt idx="15">
                  <c:v>41304.156250000022</c:v>
                </c:pt>
                <c:pt idx="16">
                  <c:v>41304.166666666642</c:v>
                </c:pt>
                <c:pt idx="17">
                  <c:v>41304.177083333314</c:v>
                </c:pt>
                <c:pt idx="18">
                  <c:v>41304.1875</c:v>
                </c:pt>
                <c:pt idx="19">
                  <c:v>41304.197916666642</c:v>
                </c:pt>
                <c:pt idx="20">
                  <c:v>41304.208333333336</c:v>
                </c:pt>
                <c:pt idx="21">
                  <c:v>41304.21875</c:v>
                </c:pt>
                <c:pt idx="22">
                  <c:v>41304.229166666621</c:v>
                </c:pt>
                <c:pt idx="23">
                  <c:v>41304.239583333314</c:v>
                </c:pt>
                <c:pt idx="24">
                  <c:v>41304.25</c:v>
                </c:pt>
                <c:pt idx="25">
                  <c:v>41304.260416666642</c:v>
                </c:pt>
                <c:pt idx="26">
                  <c:v>41304.270833333336</c:v>
                </c:pt>
                <c:pt idx="27">
                  <c:v>41304.28125</c:v>
                </c:pt>
                <c:pt idx="28">
                  <c:v>41304.291666666621</c:v>
                </c:pt>
                <c:pt idx="29">
                  <c:v>41304.302083333336</c:v>
                </c:pt>
                <c:pt idx="30">
                  <c:v>41304.312500000022</c:v>
                </c:pt>
                <c:pt idx="31">
                  <c:v>41304.322916666664</c:v>
                </c:pt>
                <c:pt idx="32">
                  <c:v>41304.333333333336</c:v>
                </c:pt>
                <c:pt idx="33">
                  <c:v>41304.34375</c:v>
                </c:pt>
                <c:pt idx="34">
                  <c:v>41304.354166666664</c:v>
                </c:pt>
                <c:pt idx="35">
                  <c:v>41304.364583333336</c:v>
                </c:pt>
                <c:pt idx="36">
                  <c:v>41304.375</c:v>
                </c:pt>
                <c:pt idx="37">
                  <c:v>41304.385416666664</c:v>
                </c:pt>
                <c:pt idx="38">
                  <c:v>41304.395833333336</c:v>
                </c:pt>
                <c:pt idx="39">
                  <c:v>41304.406250000022</c:v>
                </c:pt>
                <c:pt idx="40">
                  <c:v>41304.416666666664</c:v>
                </c:pt>
                <c:pt idx="41">
                  <c:v>41304.427083333314</c:v>
                </c:pt>
                <c:pt idx="42">
                  <c:v>41304.4375</c:v>
                </c:pt>
                <c:pt idx="43">
                  <c:v>41304.447916666664</c:v>
                </c:pt>
                <c:pt idx="44">
                  <c:v>41304.458333333343</c:v>
                </c:pt>
                <c:pt idx="45">
                  <c:v>41304.46875</c:v>
                </c:pt>
                <c:pt idx="46">
                  <c:v>41304.479166666642</c:v>
                </c:pt>
                <c:pt idx="47">
                  <c:v>41304.489583333336</c:v>
                </c:pt>
                <c:pt idx="48">
                  <c:v>41304.5</c:v>
                </c:pt>
                <c:pt idx="49">
                  <c:v>41304.510416666664</c:v>
                </c:pt>
                <c:pt idx="50">
                  <c:v>41304.520833333336</c:v>
                </c:pt>
                <c:pt idx="51">
                  <c:v>41304.53125</c:v>
                </c:pt>
                <c:pt idx="52">
                  <c:v>41304.541666666642</c:v>
                </c:pt>
                <c:pt idx="53">
                  <c:v>41304.552083333336</c:v>
                </c:pt>
                <c:pt idx="54">
                  <c:v>41304.5625</c:v>
                </c:pt>
                <c:pt idx="55">
                  <c:v>41304.572916666664</c:v>
                </c:pt>
                <c:pt idx="56">
                  <c:v>41304.583333333336</c:v>
                </c:pt>
                <c:pt idx="57">
                  <c:v>41304.593749999985</c:v>
                </c:pt>
                <c:pt idx="58">
                  <c:v>41304.604166666642</c:v>
                </c:pt>
                <c:pt idx="59">
                  <c:v>41304.614583333336</c:v>
                </c:pt>
                <c:pt idx="60">
                  <c:v>41304.624999999993</c:v>
                </c:pt>
                <c:pt idx="61">
                  <c:v>41304.635416666642</c:v>
                </c:pt>
                <c:pt idx="62">
                  <c:v>41304.645833333336</c:v>
                </c:pt>
                <c:pt idx="63">
                  <c:v>41304.656250000022</c:v>
                </c:pt>
                <c:pt idx="64">
                  <c:v>41304.666666666642</c:v>
                </c:pt>
                <c:pt idx="65">
                  <c:v>41304.677083333314</c:v>
                </c:pt>
                <c:pt idx="66">
                  <c:v>41304.6875</c:v>
                </c:pt>
                <c:pt idx="67">
                  <c:v>41304.697916666642</c:v>
                </c:pt>
                <c:pt idx="68">
                  <c:v>41304.708333333336</c:v>
                </c:pt>
                <c:pt idx="69">
                  <c:v>41304.71875</c:v>
                </c:pt>
                <c:pt idx="70">
                  <c:v>41304.729166666621</c:v>
                </c:pt>
                <c:pt idx="71">
                  <c:v>41304.739583333314</c:v>
                </c:pt>
                <c:pt idx="72">
                  <c:v>41304.75</c:v>
                </c:pt>
                <c:pt idx="73">
                  <c:v>41304.760416666642</c:v>
                </c:pt>
                <c:pt idx="74">
                  <c:v>41304.770833333336</c:v>
                </c:pt>
                <c:pt idx="75">
                  <c:v>41304.78125</c:v>
                </c:pt>
                <c:pt idx="76">
                  <c:v>41304.791666666621</c:v>
                </c:pt>
                <c:pt idx="77">
                  <c:v>41304.802083333336</c:v>
                </c:pt>
                <c:pt idx="78">
                  <c:v>41304.812500000022</c:v>
                </c:pt>
                <c:pt idx="79">
                  <c:v>41304.822916666664</c:v>
                </c:pt>
                <c:pt idx="80">
                  <c:v>41304.833333333336</c:v>
                </c:pt>
                <c:pt idx="81">
                  <c:v>41304.84375</c:v>
                </c:pt>
                <c:pt idx="82">
                  <c:v>41304.854166666664</c:v>
                </c:pt>
                <c:pt idx="83">
                  <c:v>41304.864583333336</c:v>
                </c:pt>
                <c:pt idx="84">
                  <c:v>41304.875</c:v>
                </c:pt>
                <c:pt idx="85">
                  <c:v>41304.885416666664</c:v>
                </c:pt>
                <c:pt idx="86">
                  <c:v>41304.895833333336</c:v>
                </c:pt>
                <c:pt idx="87">
                  <c:v>41304.906250000022</c:v>
                </c:pt>
                <c:pt idx="88">
                  <c:v>41304.916666666664</c:v>
                </c:pt>
                <c:pt idx="89">
                  <c:v>41304.927083333314</c:v>
                </c:pt>
                <c:pt idx="90">
                  <c:v>41304.9375</c:v>
                </c:pt>
                <c:pt idx="91">
                  <c:v>41304.947916666664</c:v>
                </c:pt>
                <c:pt idx="92">
                  <c:v>41304.958333333343</c:v>
                </c:pt>
                <c:pt idx="93">
                  <c:v>41304.96875</c:v>
                </c:pt>
                <c:pt idx="94">
                  <c:v>41304.979166666642</c:v>
                </c:pt>
                <c:pt idx="95">
                  <c:v>41304.989583333336</c:v>
                </c:pt>
              </c:numCache>
            </c:numRef>
          </c:cat>
          <c:val>
            <c:numRef>
              <c:f>Foglio5!$B$2:$B$97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</c:v>
                </c:pt>
                <c:pt idx="18">
                  <c:v>0</c:v>
                </c:pt>
                <c:pt idx="19">
                  <c:v>0.37500000000000017</c:v>
                </c:pt>
                <c:pt idx="20">
                  <c:v>0</c:v>
                </c:pt>
                <c:pt idx="21">
                  <c:v>0.25</c:v>
                </c:pt>
                <c:pt idx="22">
                  <c:v>0</c:v>
                </c:pt>
                <c:pt idx="23">
                  <c:v>0.125</c:v>
                </c:pt>
                <c:pt idx="24">
                  <c:v>0</c:v>
                </c:pt>
                <c:pt idx="25">
                  <c:v>1.125</c:v>
                </c:pt>
                <c:pt idx="26">
                  <c:v>1</c:v>
                </c:pt>
                <c:pt idx="27">
                  <c:v>0.37500000000000017</c:v>
                </c:pt>
                <c:pt idx="28">
                  <c:v>1.625</c:v>
                </c:pt>
                <c:pt idx="29">
                  <c:v>1.25</c:v>
                </c:pt>
                <c:pt idx="30">
                  <c:v>1.25</c:v>
                </c:pt>
                <c:pt idx="31">
                  <c:v>1.25</c:v>
                </c:pt>
                <c:pt idx="32">
                  <c:v>1.375</c:v>
                </c:pt>
                <c:pt idx="33">
                  <c:v>1.625</c:v>
                </c:pt>
                <c:pt idx="34">
                  <c:v>1.25</c:v>
                </c:pt>
                <c:pt idx="35">
                  <c:v>1.25</c:v>
                </c:pt>
                <c:pt idx="36">
                  <c:v>0.75000000000000033</c:v>
                </c:pt>
                <c:pt idx="37">
                  <c:v>1.25</c:v>
                </c:pt>
                <c:pt idx="38">
                  <c:v>0.5</c:v>
                </c:pt>
                <c:pt idx="39">
                  <c:v>1.125</c:v>
                </c:pt>
                <c:pt idx="40">
                  <c:v>1.625</c:v>
                </c:pt>
                <c:pt idx="41">
                  <c:v>0.62500000000000033</c:v>
                </c:pt>
                <c:pt idx="42">
                  <c:v>0.5</c:v>
                </c:pt>
                <c:pt idx="43">
                  <c:v>0.37500000000000017</c:v>
                </c:pt>
                <c:pt idx="44">
                  <c:v>0.62500000000000033</c:v>
                </c:pt>
                <c:pt idx="45">
                  <c:v>1</c:v>
                </c:pt>
                <c:pt idx="46">
                  <c:v>1.25</c:v>
                </c:pt>
                <c:pt idx="47">
                  <c:v>0.75000000000000033</c:v>
                </c:pt>
                <c:pt idx="48">
                  <c:v>0.87500000000000033</c:v>
                </c:pt>
                <c:pt idx="49">
                  <c:v>1.625</c:v>
                </c:pt>
                <c:pt idx="50">
                  <c:v>1.5</c:v>
                </c:pt>
                <c:pt idx="51">
                  <c:v>1.125</c:v>
                </c:pt>
                <c:pt idx="52">
                  <c:v>1.5</c:v>
                </c:pt>
                <c:pt idx="53">
                  <c:v>0.62500000000000033</c:v>
                </c:pt>
                <c:pt idx="54">
                  <c:v>1.25</c:v>
                </c:pt>
                <c:pt idx="55">
                  <c:v>0.62500000000000033</c:v>
                </c:pt>
                <c:pt idx="56">
                  <c:v>0.125</c:v>
                </c:pt>
                <c:pt idx="57">
                  <c:v>0.62500000000000033</c:v>
                </c:pt>
                <c:pt idx="58">
                  <c:v>0.87500000000000033</c:v>
                </c:pt>
                <c:pt idx="59">
                  <c:v>0.75000000000000033</c:v>
                </c:pt>
                <c:pt idx="60">
                  <c:v>1</c:v>
                </c:pt>
                <c:pt idx="61">
                  <c:v>0.62500000000000033</c:v>
                </c:pt>
                <c:pt idx="62">
                  <c:v>0.62500000000000033</c:v>
                </c:pt>
                <c:pt idx="63">
                  <c:v>0.87500000000000033</c:v>
                </c:pt>
                <c:pt idx="64">
                  <c:v>0.37500000000000017</c:v>
                </c:pt>
                <c:pt idx="65">
                  <c:v>0.62500000000000033</c:v>
                </c:pt>
                <c:pt idx="66">
                  <c:v>0.37500000000000017</c:v>
                </c:pt>
                <c:pt idx="67">
                  <c:v>0.87500000000000033</c:v>
                </c:pt>
                <c:pt idx="68">
                  <c:v>0.125</c:v>
                </c:pt>
                <c:pt idx="69">
                  <c:v>0.5</c:v>
                </c:pt>
                <c:pt idx="70">
                  <c:v>0.125</c:v>
                </c:pt>
                <c:pt idx="71">
                  <c:v>0</c:v>
                </c:pt>
                <c:pt idx="72">
                  <c:v>0.5</c:v>
                </c:pt>
                <c:pt idx="73">
                  <c:v>0</c:v>
                </c:pt>
                <c:pt idx="74">
                  <c:v>0.125</c:v>
                </c:pt>
                <c:pt idx="75">
                  <c:v>0.25</c:v>
                </c:pt>
                <c:pt idx="76">
                  <c:v>0</c:v>
                </c:pt>
                <c:pt idx="77">
                  <c:v>0</c:v>
                </c:pt>
                <c:pt idx="78">
                  <c:v>0.25</c:v>
                </c:pt>
                <c:pt idx="79">
                  <c:v>0</c:v>
                </c:pt>
                <c:pt idx="80">
                  <c:v>0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FDA4-4622-AD79-F87746F4AE5E}"/>
            </c:ext>
          </c:extLst>
        </c:ser>
        <c:ser>
          <c:idx val="2"/>
          <c:order val="1"/>
          <c:tx>
            <c:strRef>
              <c:f>Foglio5!$F$1</c:f>
              <c:strCache>
                <c:ptCount val="1"/>
                <c:pt idx="0">
                  <c:v>Mercoledì13/03/2013</c:v>
                </c:pt>
              </c:strCache>
            </c:strRef>
          </c:tx>
          <c:marker>
            <c:symbol val="none"/>
          </c:marker>
          <c:val>
            <c:numRef>
              <c:f>Foglio5!$F$2:$F$97</c:f>
              <c:numCache>
                <c:formatCode>General</c:formatCode>
                <c:ptCount val="96"/>
                <c:pt idx="0">
                  <c:v>0</c:v>
                </c:pt>
                <c:pt idx="1">
                  <c:v>0</c:v>
                </c:pt>
                <c:pt idx="2">
                  <c:v>0</c:v>
                </c:pt>
                <c:pt idx="3">
                  <c:v>0</c:v>
                </c:pt>
                <c:pt idx="4">
                  <c:v>0</c:v>
                </c:pt>
                <c:pt idx="5">
                  <c:v>0</c:v>
                </c:pt>
                <c:pt idx="6">
                  <c:v>0</c:v>
                </c:pt>
                <c:pt idx="7">
                  <c:v>0</c:v>
                </c:pt>
                <c:pt idx="8">
                  <c:v>0</c:v>
                </c:pt>
                <c:pt idx="9">
                  <c:v>0</c:v>
                </c:pt>
                <c:pt idx="10">
                  <c:v>0</c:v>
                </c:pt>
                <c:pt idx="11">
                  <c:v>0</c:v>
                </c:pt>
                <c:pt idx="12">
                  <c:v>0</c:v>
                </c:pt>
                <c:pt idx="13">
                  <c:v>0</c:v>
                </c:pt>
                <c:pt idx="14">
                  <c:v>0</c:v>
                </c:pt>
                <c:pt idx="15">
                  <c:v>0</c:v>
                </c:pt>
                <c:pt idx="16">
                  <c:v>0</c:v>
                </c:pt>
                <c:pt idx="17">
                  <c:v>0.25</c:v>
                </c:pt>
                <c:pt idx="18">
                  <c:v>0</c:v>
                </c:pt>
                <c:pt idx="19">
                  <c:v>0</c:v>
                </c:pt>
                <c:pt idx="20">
                  <c:v>0.37500000000000017</c:v>
                </c:pt>
                <c:pt idx="21">
                  <c:v>0</c:v>
                </c:pt>
                <c:pt idx="22">
                  <c:v>0</c:v>
                </c:pt>
                <c:pt idx="23">
                  <c:v>0.25</c:v>
                </c:pt>
                <c:pt idx="24">
                  <c:v>0.25</c:v>
                </c:pt>
                <c:pt idx="25">
                  <c:v>0.125</c:v>
                </c:pt>
                <c:pt idx="26">
                  <c:v>0.87500000000000033</c:v>
                </c:pt>
                <c:pt idx="27">
                  <c:v>0.37500000000000017</c:v>
                </c:pt>
                <c:pt idx="28">
                  <c:v>1</c:v>
                </c:pt>
                <c:pt idx="29">
                  <c:v>1.125</c:v>
                </c:pt>
                <c:pt idx="30">
                  <c:v>0.75000000000000033</c:v>
                </c:pt>
                <c:pt idx="31">
                  <c:v>0.87500000000000033</c:v>
                </c:pt>
                <c:pt idx="32">
                  <c:v>0.75000000000000033</c:v>
                </c:pt>
                <c:pt idx="33">
                  <c:v>0.87500000000000033</c:v>
                </c:pt>
                <c:pt idx="34">
                  <c:v>1.375</c:v>
                </c:pt>
                <c:pt idx="35">
                  <c:v>0.87500000000000033</c:v>
                </c:pt>
                <c:pt idx="36">
                  <c:v>1</c:v>
                </c:pt>
                <c:pt idx="37">
                  <c:v>0.37500000000000017</c:v>
                </c:pt>
                <c:pt idx="38">
                  <c:v>0.37500000000000017</c:v>
                </c:pt>
                <c:pt idx="39">
                  <c:v>1.125</c:v>
                </c:pt>
                <c:pt idx="40">
                  <c:v>0.75000000000000033</c:v>
                </c:pt>
                <c:pt idx="41">
                  <c:v>0.87500000000000033</c:v>
                </c:pt>
                <c:pt idx="42">
                  <c:v>0.75000000000000033</c:v>
                </c:pt>
                <c:pt idx="43">
                  <c:v>0</c:v>
                </c:pt>
                <c:pt idx="44">
                  <c:v>0.5</c:v>
                </c:pt>
                <c:pt idx="45">
                  <c:v>0.62500000000000033</c:v>
                </c:pt>
                <c:pt idx="46">
                  <c:v>0.5</c:v>
                </c:pt>
                <c:pt idx="47">
                  <c:v>0.62500000000000033</c:v>
                </c:pt>
                <c:pt idx="48">
                  <c:v>0.62500000000000033</c:v>
                </c:pt>
                <c:pt idx="49">
                  <c:v>1.25</c:v>
                </c:pt>
                <c:pt idx="50">
                  <c:v>1</c:v>
                </c:pt>
                <c:pt idx="51">
                  <c:v>1.5</c:v>
                </c:pt>
                <c:pt idx="52">
                  <c:v>1.375</c:v>
                </c:pt>
                <c:pt idx="53">
                  <c:v>1.25</c:v>
                </c:pt>
                <c:pt idx="54">
                  <c:v>0.87500000000000033</c:v>
                </c:pt>
                <c:pt idx="55">
                  <c:v>0.75000000000000033</c:v>
                </c:pt>
                <c:pt idx="56">
                  <c:v>0.87500000000000033</c:v>
                </c:pt>
                <c:pt idx="57">
                  <c:v>0.62500000000000033</c:v>
                </c:pt>
                <c:pt idx="58">
                  <c:v>0.125</c:v>
                </c:pt>
                <c:pt idx="59">
                  <c:v>0.5</c:v>
                </c:pt>
                <c:pt idx="60">
                  <c:v>0.125</c:v>
                </c:pt>
                <c:pt idx="61">
                  <c:v>0.37500000000000017</c:v>
                </c:pt>
                <c:pt idx="62">
                  <c:v>0.5</c:v>
                </c:pt>
                <c:pt idx="63">
                  <c:v>0.37500000000000017</c:v>
                </c:pt>
                <c:pt idx="64">
                  <c:v>0.37500000000000017</c:v>
                </c:pt>
                <c:pt idx="65">
                  <c:v>0.25</c:v>
                </c:pt>
                <c:pt idx="66">
                  <c:v>0.37500000000000017</c:v>
                </c:pt>
                <c:pt idx="67">
                  <c:v>0.37500000000000017</c:v>
                </c:pt>
                <c:pt idx="68">
                  <c:v>0</c:v>
                </c:pt>
                <c:pt idx="69">
                  <c:v>0.25</c:v>
                </c:pt>
                <c:pt idx="70">
                  <c:v>0.37500000000000017</c:v>
                </c:pt>
                <c:pt idx="71">
                  <c:v>0</c:v>
                </c:pt>
                <c:pt idx="72">
                  <c:v>0.25</c:v>
                </c:pt>
                <c:pt idx="73">
                  <c:v>0</c:v>
                </c:pt>
                <c:pt idx="74">
                  <c:v>0.25</c:v>
                </c:pt>
                <c:pt idx="75">
                  <c:v>0</c:v>
                </c:pt>
                <c:pt idx="76">
                  <c:v>0.37500000000000017</c:v>
                </c:pt>
                <c:pt idx="77">
                  <c:v>0</c:v>
                </c:pt>
                <c:pt idx="78">
                  <c:v>0</c:v>
                </c:pt>
                <c:pt idx="79">
                  <c:v>0</c:v>
                </c:pt>
                <c:pt idx="80">
                  <c:v>0.25</c:v>
                </c:pt>
                <c:pt idx="81">
                  <c:v>0</c:v>
                </c:pt>
                <c:pt idx="82">
                  <c:v>0</c:v>
                </c:pt>
                <c:pt idx="83">
                  <c:v>0</c:v>
                </c:pt>
                <c:pt idx="84">
                  <c:v>0</c:v>
                </c:pt>
                <c:pt idx="85">
                  <c:v>0</c:v>
                </c:pt>
                <c:pt idx="86">
                  <c:v>0</c:v>
                </c:pt>
                <c:pt idx="87">
                  <c:v>0</c:v>
                </c:pt>
                <c:pt idx="88">
                  <c:v>0</c:v>
                </c:pt>
                <c:pt idx="89">
                  <c:v>0</c:v>
                </c:pt>
                <c:pt idx="90">
                  <c:v>0</c:v>
                </c:pt>
                <c:pt idx="91">
                  <c:v>0</c:v>
                </c:pt>
                <c:pt idx="92">
                  <c:v>0</c:v>
                </c:pt>
                <c:pt idx="93">
                  <c:v>0</c:v>
                </c:pt>
                <c:pt idx="94">
                  <c:v>0</c:v>
                </c:pt>
                <c:pt idx="95">
                  <c:v>0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FDA4-4622-AD79-F87746F4AE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smooth val="0"/>
        <c:axId val="464174080"/>
        <c:axId val="480862208"/>
      </c:lineChart>
      <c:catAx>
        <c:axId val="464174080"/>
        <c:scaling>
          <c:orientation val="minMax"/>
        </c:scaling>
        <c:delete val="0"/>
        <c:axPos val="b"/>
        <c:title>
          <c:tx>
            <c:rich>
              <a:bodyPr/>
              <a:lstStyle/>
              <a:p>
                <a:pPr>
                  <a:defRPr sz="1400" baseline="0"/>
                </a:pPr>
                <a:r>
                  <a:rPr lang="it-IT" sz="1400" baseline="0"/>
                  <a:t>ORA</a:t>
                </a:r>
              </a:p>
            </c:rich>
          </c:tx>
          <c:overlay val="0"/>
        </c:title>
        <c:numFmt formatCode="h:mm;@" sourceLinked="1"/>
        <c:majorTickMark val="out"/>
        <c:minorTickMark val="none"/>
        <c:tickLblPos val="nextTo"/>
        <c:crossAx val="480862208"/>
        <c:crosses val="autoZero"/>
        <c:auto val="1"/>
        <c:lblAlgn val="ctr"/>
        <c:lblOffset val="100"/>
        <c:noMultiLvlLbl val="0"/>
      </c:catAx>
      <c:valAx>
        <c:axId val="480862208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 sz="1400" baseline="0"/>
                </a:pPr>
                <a:r>
                  <a:rPr lang="it-IT" sz="1400" baseline="0"/>
                  <a:t>kWh</a:t>
                </a:r>
              </a:p>
            </c:rich>
          </c:tx>
          <c:overlay val="0"/>
        </c:title>
        <c:numFmt formatCode="General" sourceLinked="1"/>
        <c:majorTickMark val="out"/>
        <c:minorTickMark val="none"/>
        <c:tickLblPos val="nextTo"/>
        <c:crossAx val="464174080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1185186569745185"/>
          <c:y val="0.36353433413229047"/>
          <c:w val="0.19742858901462501"/>
          <c:h val="0.1023590261132837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it-IT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>
                <a:solidFill>
                  <a:srgbClr val="006F6E"/>
                </a:solidFill>
              </a:defRPr>
            </a:pPr>
            <a:r>
              <a:rPr lang="it-IT" dirty="0">
                <a:solidFill>
                  <a:srgbClr val="006F6E"/>
                </a:solidFill>
              </a:rPr>
              <a:t>Consumo medio giornaliero ascensore SX</a:t>
            </a:r>
            <a:r>
              <a:rPr lang="it-IT" baseline="0" dirty="0">
                <a:solidFill>
                  <a:srgbClr val="006F6E"/>
                </a:solidFill>
              </a:rPr>
              <a:t> ingresso principale</a:t>
            </a:r>
            <a:endParaRPr lang="it-IT" dirty="0">
              <a:solidFill>
                <a:srgbClr val="006F6E"/>
              </a:solidFill>
            </a:endParaRPr>
          </a:p>
        </c:rich>
      </c:tx>
      <c:overlay val="0"/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Foglio11!$C$37</c:f>
              <c:strCache>
                <c:ptCount val="1"/>
                <c:pt idx="0">
                  <c:v>Gennaio-Febbario 2013</c:v>
                </c:pt>
              </c:strCache>
            </c:strRef>
          </c:tx>
          <c:invertIfNegative val="0"/>
          <c:val>
            <c:numRef>
              <c:f>Foglio11!$C$38</c:f>
              <c:numCache>
                <c:formatCode>0.00</c:formatCode>
                <c:ptCount val="1"/>
                <c:pt idx="0">
                  <c:v>10.278846153846153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F730-4481-8CDC-91AEF934A4F7}"/>
            </c:ext>
          </c:extLst>
        </c:ser>
        <c:ser>
          <c:idx val="1"/>
          <c:order val="1"/>
          <c:tx>
            <c:strRef>
              <c:f>Foglio11!$D$37</c:f>
              <c:strCache>
                <c:ptCount val="1"/>
                <c:pt idx="0">
                  <c:v>Marzo-Aprile 2013</c:v>
                </c:pt>
              </c:strCache>
            </c:strRef>
          </c:tx>
          <c:invertIfNegative val="0"/>
          <c:val>
            <c:numRef>
              <c:f>Foglio11!$D$38</c:f>
              <c:numCache>
                <c:formatCode>0.00</c:formatCode>
                <c:ptCount val="1"/>
                <c:pt idx="0">
                  <c:v>7.5634469696969662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F730-4481-8CDC-91AEF934A4F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6"/>
        <c:overlap val="-16"/>
        <c:axId val="480842496"/>
        <c:axId val="480863744"/>
      </c:barChart>
      <c:catAx>
        <c:axId val="480842496"/>
        <c:scaling>
          <c:orientation val="minMax"/>
        </c:scaling>
        <c:delete val="1"/>
        <c:axPos val="b"/>
        <c:majorTickMark val="none"/>
        <c:minorTickMark val="none"/>
        <c:tickLblPos val="none"/>
        <c:crossAx val="480863744"/>
        <c:crosses val="autoZero"/>
        <c:auto val="1"/>
        <c:lblAlgn val="ctr"/>
        <c:lblOffset val="100"/>
        <c:noMultiLvlLbl val="0"/>
      </c:catAx>
      <c:valAx>
        <c:axId val="480863744"/>
        <c:scaling>
          <c:orientation val="minMax"/>
        </c:scaling>
        <c:delete val="0"/>
        <c:axPos val="l"/>
        <c:majorGridlines/>
        <c:title>
          <c:tx>
            <c:rich>
              <a:bodyPr rot="-5400000" vert="horz"/>
              <a:lstStyle/>
              <a:p>
                <a:pPr>
                  <a:defRPr/>
                </a:pPr>
                <a:r>
                  <a:rPr lang="it-IT" sz="1400" baseline="0"/>
                  <a:t>kWh</a:t>
                </a:r>
              </a:p>
            </c:rich>
          </c:tx>
          <c:overlay val="0"/>
        </c:title>
        <c:numFmt formatCode="0.00" sourceLinked="1"/>
        <c:majorTickMark val="none"/>
        <c:minorTickMark val="none"/>
        <c:tickLblPos val="nextTo"/>
        <c:crossAx val="480842496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400" baseline="0"/>
          </a:pPr>
          <a:endParaRPr lang="it-IT"/>
        </a:p>
      </c:txPr>
    </c:legend>
    <c:plotVisOnly val="1"/>
    <c:dispBlanksAs val="gap"/>
    <c:showDLblsOverMax val="0"/>
  </c:chart>
  <c:externalData r:id="rId1">
    <c:autoUpdate val="0"/>
  </c:externalData>
  <c:userShapes r:id="rId2"/>
</c:chartSpace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0.69103</cdr:x>
      <cdr:y>0.57883</cdr:y>
    </cdr:from>
    <cdr:to>
      <cdr:x>0.99095</cdr:x>
      <cdr:y>0.66837</cdr:y>
    </cdr:to>
    <cdr:sp macro="" textlink="">
      <cdr:nvSpPr>
        <cdr:cNvPr id="2" name="CasellaDiTesto 1">
          <a:extLst xmlns:a="http://schemas.openxmlformats.org/drawingml/2006/main">
            <a:ext uri="{FF2B5EF4-FFF2-40B4-BE49-F238E27FC236}">
              <a16:creationId xmlns:a16="http://schemas.microsoft.com/office/drawing/2014/main" id="{75ECD925-6BAC-49C3-AE21-3FBCA8736315}"/>
            </a:ext>
          </a:extLst>
        </cdr:cNvPr>
        <cdr:cNvSpPr txBox="1"/>
      </cdr:nvSpPr>
      <cdr:spPr>
        <a:xfrm xmlns:a="http://schemas.openxmlformats.org/drawingml/2006/main">
          <a:off x="4157331" y="2335309"/>
          <a:ext cx="1804415" cy="3612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400" dirty="0"/>
            <a:t>Marzo-Luglio 2013</a:t>
          </a:r>
        </a:p>
      </cdr:txBody>
    </cdr:sp>
  </cdr:relSizeAnchor>
  <cdr:relSizeAnchor xmlns:cdr="http://schemas.openxmlformats.org/drawingml/2006/chartDrawing">
    <cdr:from>
      <cdr:x>0.70007</cdr:x>
      <cdr:y>0.57613</cdr:y>
    </cdr:from>
    <cdr:to>
      <cdr:x>1</cdr:x>
      <cdr:y>0.66567</cdr:y>
    </cdr:to>
    <cdr:sp macro="" textlink="">
      <cdr:nvSpPr>
        <cdr:cNvPr id="3" name="CasellaDiTesto 2">
          <a:extLst xmlns:a="http://schemas.openxmlformats.org/drawingml/2006/main">
            <a:ext uri="{FF2B5EF4-FFF2-40B4-BE49-F238E27FC236}">
              <a16:creationId xmlns:a16="http://schemas.microsoft.com/office/drawing/2014/main" id="{BF1E02BE-F09E-4104-A030-CCC551DFFADE}"/>
            </a:ext>
          </a:extLst>
        </cdr:cNvPr>
        <cdr:cNvSpPr txBox="1"/>
      </cdr:nvSpPr>
      <cdr:spPr>
        <a:xfrm xmlns:a="http://schemas.openxmlformats.org/drawingml/2006/main">
          <a:off x="4211761" y="2324423"/>
          <a:ext cx="1804415" cy="3612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vertOverflow="clip" wrap="square" rtlCol="0"/>
        <a:lstStyle xmlns:a="http://schemas.openxmlformats.org/drawingml/2006/main"/>
        <a:p xmlns:a="http://schemas.openxmlformats.org/drawingml/2006/main">
          <a:r>
            <a:rPr lang="it-IT" sz="1400" dirty="0"/>
            <a:t>Marzo-Luglio 2013</a:t>
          </a:r>
        </a:p>
      </cdr:txBody>
    </cdr:sp>
  </cdr:relSizeAnchor>
  <cdr:relSizeAnchor xmlns:cdr="http://schemas.openxmlformats.org/drawingml/2006/chartDrawing">
    <cdr:from>
      <cdr:x>0.69645</cdr:x>
      <cdr:y>0.50542</cdr:y>
    </cdr:from>
    <cdr:to>
      <cdr:x>1</cdr:x>
      <cdr:y>0.59496</cdr:y>
    </cdr:to>
    <cdr:sp macro="" textlink="">
      <cdr:nvSpPr>
        <cdr:cNvPr id="4" name="CasellaDiTesto 1">
          <a:extLst xmlns:a="http://schemas.openxmlformats.org/drawingml/2006/main">
            <a:ext uri="{FF2B5EF4-FFF2-40B4-BE49-F238E27FC236}">
              <a16:creationId xmlns:a16="http://schemas.microsoft.com/office/drawing/2014/main" id="{B38BBA8F-276D-4EAF-95AB-5F10EF5F6EF6}"/>
            </a:ext>
          </a:extLst>
        </cdr:cNvPr>
        <cdr:cNvSpPr txBox="1"/>
      </cdr:nvSpPr>
      <cdr:spPr>
        <a:xfrm xmlns:a="http://schemas.openxmlformats.org/drawingml/2006/main">
          <a:off x="4189990" y="2039138"/>
          <a:ext cx="1826186" cy="361252"/>
        </a:xfrm>
        <a:prstGeom xmlns:a="http://schemas.openxmlformats.org/drawingml/2006/main" prst="rect">
          <a:avLst/>
        </a:prstGeom>
        <a:solidFill xmlns:a="http://schemas.openxmlformats.org/drawingml/2006/main">
          <a:schemeClr val="bg1"/>
        </a:solidFill>
      </cdr:spPr>
      <cdr:txBody>
        <a:bodyPr xmlns:a="http://schemas.openxmlformats.org/drawingml/2006/main" wrap="square" rtlCol="0"/>
        <a:lstStyle xmlns:a="http://schemas.openxmlformats.org/drawingml/2006/main">
          <a:lvl1pPr marL="0" indent="0">
            <a:defRPr sz="1100">
              <a:latin typeface="+mn-lt"/>
              <a:ea typeface="+mn-ea"/>
              <a:cs typeface="+mn-cs"/>
            </a:defRPr>
          </a:lvl1pPr>
          <a:lvl2pPr marL="457200" indent="0">
            <a:defRPr sz="1100">
              <a:latin typeface="+mn-lt"/>
              <a:ea typeface="+mn-ea"/>
              <a:cs typeface="+mn-cs"/>
            </a:defRPr>
          </a:lvl2pPr>
          <a:lvl3pPr marL="914400" indent="0">
            <a:defRPr sz="1100">
              <a:latin typeface="+mn-lt"/>
              <a:ea typeface="+mn-ea"/>
              <a:cs typeface="+mn-cs"/>
            </a:defRPr>
          </a:lvl3pPr>
          <a:lvl4pPr marL="1371600" indent="0">
            <a:defRPr sz="1100">
              <a:latin typeface="+mn-lt"/>
              <a:ea typeface="+mn-ea"/>
              <a:cs typeface="+mn-cs"/>
            </a:defRPr>
          </a:lvl4pPr>
          <a:lvl5pPr marL="1828800" indent="0">
            <a:defRPr sz="1100">
              <a:latin typeface="+mn-lt"/>
              <a:ea typeface="+mn-ea"/>
              <a:cs typeface="+mn-cs"/>
            </a:defRPr>
          </a:lvl5pPr>
          <a:lvl6pPr marL="2286000" indent="0">
            <a:defRPr sz="1100">
              <a:latin typeface="+mn-lt"/>
              <a:ea typeface="+mn-ea"/>
              <a:cs typeface="+mn-cs"/>
            </a:defRPr>
          </a:lvl6pPr>
          <a:lvl7pPr marL="2743200" indent="0">
            <a:defRPr sz="1100">
              <a:latin typeface="+mn-lt"/>
              <a:ea typeface="+mn-ea"/>
              <a:cs typeface="+mn-cs"/>
            </a:defRPr>
          </a:lvl7pPr>
          <a:lvl8pPr marL="3200400" indent="0">
            <a:defRPr sz="1100">
              <a:latin typeface="+mn-lt"/>
              <a:ea typeface="+mn-ea"/>
              <a:cs typeface="+mn-cs"/>
            </a:defRPr>
          </a:lvl8pPr>
          <a:lvl9pPr marL="3657600" indent="0">
            <a:defRPr sz="1100"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r>
            <a:rPr lang="it-IT" sz="1400" dirty="0" err="1"/>
            <a:t>Gen-Feb</a:t>
          </a:r>
          <a:r>
            <a:rPr lang="it-IT" sz="1400" dirty="0"/>
            <a:t> 2013</a:t>
          </a:r>
        </a:p>
      </cdr:txBody>
    </cdr:sp>
  </cdr:relSizeAnchor>
</c:userShap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F1DF7988-8E8D-5B89-7CC3-97CD52FDD299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209" r="48853" b="29880"/>
          <a:stretch/>
        </p:blipFill>
        <p:spPr>
          <a:xfrm>
            <a:off x="445919" y="1706892"/>
            <a:ext cx="5394858" cy="3870252"/>
          </a:xfrm>
          <a:prstGeom prst="rect">
            <a:avLst/>
          </a:prstGeom>
        </p:spPr>
      </p:pic>
      <p:pic>
        <p:nvPicPr>
          <p:cNvPr id="11" name="Immagine 10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54B0794F-DB68-D005-33B1-CD240DB82D8E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4" t="72403" r="49176" b="17985"/>
          <a:stretch/>
        </p:blipFill>
        <p:spPr>
          <a:xfrm>
            <a:off x="6540451" y="2121195"/>
            <a:ext cx="4880344" cy="6592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47425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A32BA83E-B0CC-BCED-D22A-C4E4E5E287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44637"/>
            <a:ext cx="11544300" cy="7032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F6E"/>
                </a:solidFill>
                <a:latin typeface="+mn-lt"/>
              </a:defRPr>
            </a:lvl1pPr>
          </a:lstStyle>
          <a:p>
            <a:r>
              <a:rPr lang="it-IT" dirty="0"/>
              <a:t>Titolo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19141B82-413D-7E47-1C41-933D6626F9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62201"/>
            <a:ext cx="11544300" cy="375152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</p:spTree>
    <p:extLst>
      <p:ext uri="{BB962C8B-B14F-4D97-AF65-F5344CB8AC3E}">
        <p14:creationId xmlns:p14="http://schemas.microsoft.com/office/powerpoint/2010/main" val="24586972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egnaposto contenuto 2">
            <a:extLst>
              <a:ext uri="{FF2B5EF4-FFF2-40B4-BE49-F238E27FC236}">
                <a16:creationId xmlns:a16="http://schemas.microsoft.com/office/drawing/2014/main" id="{6915E97C-5F0E-0127-864E-1BEED58972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62200"/>
            <a:ext cx="5664200" cy="3730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0" name="Segnaposto contenuto 2">
            <a:extLst>
              <a:ext uri="{FF2B5EF4-FFF2-40B4-BE49-F238E27FC236}">
                <a16:creationId xmlns:a16="http://schemas.microsoft.com/office/drawing/2014/main" id="{85E7A345-7E5E-DBB8-5118-85671F65DC94}"/>
              </a:ext>
            </a:extLst>
          </p:cNvPr>
          <p:cNvSpPr>
            <a:spLocks noGrp="1"/>
          </p:cNvSpPr>
          <p:nvPr>
            <p:ph idx="10"/>
          </p:nvPr>
        </p:nvSpPr>
        <p:spPr>
          <a:xfrm>
            <a:off x="6184900" y="2362200"/>
            <a:ext cx="5664200" cy="3730255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11" name="Titolo 1">
            <a:extLst>
              <a:ext uri="{FF2B5EF4-FFF2-40B4-BE49-F238E27FC236}">
                <a16:creationId xmlns:a16="http://schemas.microsoft.com/office/drawing/2014/main" id="{29CD9989-D94C-71F6-F27E-FC919DB6D2E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44637"/>
            <a:ext cx="11544300" cy="7032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F6E"/>
                </a:solidFill>
                <a:latin typeface="+mn-lt"/>
              </a:defRPr>
            </a:lvl1pPr>
          </a:lstStyle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30686933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egnaposto contenuto 2">
            <a:extLst>
              <a:ext uri="{FF2B5EF4-FFF2-40B4-BE49-F238E27FC236}">
                <a16:creationId xmlns:a16="http://schemas.microsoft.com/office/drawing/2014/main" id="{6907F6DF-76F8-F2E7-A304-FCC33F4DA8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2362200"/>
            <a:ext cx="5664200" cy="370117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it-IT" dirty="0"/>
              <a:t>Fare clic per modificare gli stili del testo dello schema</a:t>
            </a:r>
          </a:p>
          <a:p>
            <a:pPr lvl="1"/>
            <a:r>
              <a:rPr lang="it-IT" dirty="0"/>
              <a:t>Secondo livello</a:t>
            </a:r>
          </a:p>
          <a:p>
            <a:pPr lvl="2"/>
            <a:r>
              <a:rPr lang="it-IT" dirty="0"/>
              <a:t>Terzo livello</a:t>
            </a:r>
          </a:p>
          <a:p>
            <a:pPr lvl="3"/>
            <a:r>
              <a:rPr lang="it-IT" dirty="0"/>
              <a:t>Quarto livello</a:t>
            </a:r>
          </a:p>
          <a:p>
            <a:pPr lvl="4"/>
            <a:r>
              <a:rPr lang="it-IT" dirty="0"/>
              <a:t>Quinto livello</a:t>
            </a:r>
          </a:p>
        </p:txBody>
      </p:sp>
      <p:sp>
        <p:nvSpPr>
          <p:cNvPr id="6" name="Segnaposto immagine 2">
            <a:extLst>
              <a:ext uri="{FF2B5EF4-FFF2-40B4-BE49-F238E27FC236}">
                <a16:creationId xmlns:a16="http://schemas.microsoft.com/office/drawing/2014/main" id="{3C8AB4F1-2F02-67C0-2120-03A634EE1B27}"/>
              </a:ext>
            </a:extLst>
          </p:cNvPr>
          <p:cNvSpPr>
            <a:spLocks noGrp="1"/>
          </p:cNvSpPr>
          <p:nvPr>
            <p:ph type="pic" idx="11"/>
          </p:nvPr>
        </p:nvSpPr>
        <p:spPr>
          <a:xfrm>
            <a:off x="6096000" y="1544638"/>
            <a:ext cx="5791200" cy="4518736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it-IT"/>
          </a:p>
        </p:txBody>
      </p:sp>
      <p:sp>
        <p:nvSpPr>
          <p:cNvPr id="7" name="Titolo 1">
            <a:extLst>
              <a:ext uri="{FF2B5EF4-FFF2-40B4-BE49-F238E27FC236}">
                <a16:creationId xmlns:a16="http://schemas.microsoft.com/office/drawing/2014/main" id="{7280C130-62BB-5C25-E65B-97C172B2F46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04800" y="1544637"/>
            <a:ext cx="5664198" cy="703263"/>
          </a:xfrm>
          <a:prstGeom prst="rect">
            <a:avLst/>
          </a:prstGeom>
        </p:spPr>
        <p:txBody>
          <a:bodyPr/>
          <a:lstStyle>
            <a:lvl1pPr>
              <a:defRPr b="1">
                <a:solidFill>
                  <a:srgbClr val="006F6E"/>
                </a:solidFill>
                <a:latin typeface="+mn-lt"/>
              </a:defRPr>
            </a:lvl1pPr>
          </a:lstStyle>
          <a:p>
            <a:r>
              <a:rPr lang="it-IT" dirty="0"/>
              <a:t>Titolo</a:t>
            </a:r>
          </a:p>
        </p:txBody>
      </p:sp>
    </p:spTree>
    <p:extLst>
      <p:ext uri="{BB962C8B-B14F-4D97-AF65-F5344CB8AC3E}">
        <p14:creationId xmlns:p14="http://schemas.microsoft.com/office/powerpoint/2010/main" val="21333488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0056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jp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jp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magine 6" descr="SOLE-EN.png">
            <a:extLst>
              <a:ext uri="{FF2B5EF4-FFF2-40B4-BE49-F238E27FC236}">
                <a16:creationId xmlns:a16="http://schemas.microsoft.com/office/drawing/2014/main" id="{4F34B7AD-8A6B-DE4B-642B-015C0CE64B5E}"/>
              </a:ext>
            </a:extLst>
          </p:cNvPr>
          <p:cNvPicPr>
            <a:picLocks noChangeAspect="1"/>
          </p:cNvPicPr>
          <p:nvPr userDrawn="1"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7118" y="221505"/>
            <a:ext cx="3374901" cy="1324266"/>
          </a:xfrm>
          <a:prstGeom prst="rect">
            <a:avLst/>
          </a:prstGeom>
        </p:spPr>
      </p:pic>
      <p:pic>
        <p:nvPicPr>
          <p:cNvPr id="9" name="Immagine 8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BF181DC1-5007-AB41-CBDC-A2A8F893A41A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/>
          <a:srcRect t="89650" r="22476"/>
          <a:stretch/>
        </p:blipFill>
        <p:spPr>
          <a:xfrm>
            <a:off x="6413499" y="6183824"/>
            <a:ext cx="5549901" cy="513815"/>
          </a:xfrm>
          <a:prstGeom prst="rect">
            <a:avLst/>
          </a:prstGeom>
        </p:spPr>
      </p:pic>
      <p:pic>
        <p:nvPicPr>
          <p:cNvPr id="10" name="Immagine 9" descr="sole.jpeg">
            <a:extLst>
              <a:ext uri="{FF2B5EF4-FFF2-40B4-BE49-F238E27FC236}">
                <a16:creationId xmlns:a16="http://schemas.microsoft.com/office/drawing/2014/main" id="{75DCFA51-1E90-76C8-9C18-77EBC0DA76F4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02" t="3836" r="62970" b="77249"/>
          <a:stretch/>
        </p:blipFill>
        <p:spPr>
          <a:xfrm>
            <a:off x="10122346" y="221505"/>
            <a:ext cx="1841054" cy="1086595"/>
          </a:xfrm>
          <a:prstGeom prst="rect">
            <a:avLst/>
          </a:prstGeom>
        </p:spPr>
      </p:pic>
      <p:pic>
        <p:nvPicPr>
          <p:cNvPr id="12" name="Immagine 11" descr="Immagine che contiene testo, schermata, Carattere, lettera&#10;&#10;Descrizione generata automaticamente">
            <a:extLst>
              <a:ext uri="{FF2B5EF4-FFF2-40B4-BE49-F238E27FC236}">
                <a16:creationId xmlns:a16="http://schemas.microsoft.com/office/drawing/2014/main" id="{F2C8B44A-B831-60CA-AB52-98C25382BC3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0"/>
          <a:srcRect l="3572" t="74506"/>
          <a:stretch/>
        </p:blipFill>
        <p:spPr>
          <a:xfrm>
            <a:off x="228600" y="6121556"/>
            <a:ext cx="1376916" cy="514939"/>
          </a:xfrm>
          <a:prstGeom prst="rect">
            <a:avLst/>
          </a:prstGeom>
        </p:spPr>
      </p:pic>
      <p:pic>
        <p:nvPicPr>
          <p:cNvPr id="16" name="Immagine 15" descr="Immagine che contiene testo, schermata, Carattere&#10;&#10;Descrizione generata automaticamente">
            <a:extLst>
              <a:ext uri="{FF2B5EF4-FFF2-40B4-BE49-F238E27FC236}">
                <a16:creationId xmlns:a16="http://schemas.microsoft.com/office/drawing/2014/main" id="{7F7D150A-1D39-0732-8A5D-9AA700D7AE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9401" t="91163"/>
          <a:stretch/>
        </p:blipFill>
        <p:spPr>
          <a:xfrm>
            <a:off x="1727191" y="6244968"/>
            <a:ext cx="1521544" cy="4526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1001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8" r:id="rId4"/>
    <p:sldLayoutId id="214748365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hyperlink" Target="mailto:antonio.disi@enea.it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eg"/><Relationship Id="rId5" Type="http://schemas.openxmlformats.org/officeDocument/2006/relationships/image" Target="../media/image9.jpg"/><Relationship Id="rId10" Type="http://schemas.openxmlformats.org/officeDocument/2006/relationships/image" Target="../media/image14.jpg"/><Relationship Id="rId4" Type="http://schemas.openxmlformats.org/officeDocument/2006/relationships/image" Target="../media/image8.jpeg"/><Relationship Id="rId9" Type="http://schemas.openxmlformats.org/officeDocument/2006/relationships/image" Target="../media/image13.jfif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zEr5uHSfXYo?feature=oembed" TargetMode="External"/><Relationship Id="rId4" Type="http://schemas.openxmlformats.org/officeDocument/2006/relationships/hyperlink" Target="http://www.italiainclassea.ene.it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slideLayout" Target="../slideLayouts/slideLayout2.xml"/><Relationship Id="rId1" Type="http://schemas.openxmlformats.org/officeDocument/2006/relationships/video" Target="https://www.youtube.com/embed/He8qJc2ilZc?feature=oembed" TargetMode="Externa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asellaDiTesto 5">
            <a:extLst>
              <a:ext uri="{FF2B5EF4-FFF2-40B4-BE49-F238E27FC236}">
                <a16:creationId xmlns:a16="http://schemas.microsoft.com/office/drawing/2014/main" id="{5C259F68-4AE9-B9DA-F215-5BBACBEC240A}"/>
              </a:ext>
            </a:extLst>
          </p:cNvPr>
          <p:cNvSpPr txBox="1"/>
          <p:nvPr/>
        </p:nvSpPr>
        <p:spPr>
          <a:xfrm>
            <a:off x="6577355" y="3018651"/>
            <a:ext cx="5354948" cy="11541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300" b="1" dirty="0">
                <a:solidFill>
                  <a:srgbClr val="094790"/>
                </a:solidFill>
              </a:rPr>
              <a:t>Cambiamento comportamentale nei luoghi di lavoro: vantaggi, criticità e un po’ di istruzioni per l’uso. </a:t>
            </a:r>
          </a:p>
        </p:txBody>
      </p:sp>
      <p:sp>
        <p:nvSpPr>
          <p:cNvPr id="7" name="CasellaDiTesto 6">
            <a:extLst>
              <a:ext uri="{FF2B5EF4-FFF2-40B4-BE49-F238E27FC236}">
                <a16:creationId xmlns:a16="http://schemas.microsoft.com/office/drawing/2014/main" id="{C7D6A8BF-2DB0-62AF-2BFE-4EE99F00CE0C}"/>
              </a:ext>
            </a:extLst>
          </p:cNvPr>
          <p:cNvSpPr txBox="1"/>
          <p:nvPr/>
        </p:nvSpPr>
        <p:spPr>
          <a:xfrm>
            <a:off x="7950565" y="4682804"/>
            <a:ext cx="3610064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sz="2000" i="1" dirty="0">
                <a:solidFill>
                  <a:srgbClr val="006F6E"/>
                </a:solidFill>
              </a:rPr>
              <a:t>Antonio Disi</a:t>
            </a:r>
          </a:p>
          <a:p>
            <a:r>
              <a:rPr lang="it-IT" dirty="0">
                <a:solidFill>
                  <a:srgbClr val="094790"/>
                </a:solidFill>
              </a:rPr>
              <a:t>Ricercatore e divulgatore ENEA</a:t>
            </a:r>
          </a:p>
          <a:p>
            <a:r>
              <a:rPr lang="it-IT" sz="1600" dirty="0">
                <a:solidFill>
                  <a:srgbClr val="094790"/>
                </a:solidFill>
                <a:hlinkClick r:id="rId2"/>
              </a:rPr>
              <a:t>antonio.disi@enea.it</a:t>
            </a:r>
            <a:r>
              <a:rPr lang="it-IT" sz="1600" dirty="0">
                <a:solidFill>
                  <a:srgbClr val="094790"/>
                </a:solidFill>
              </a:rPr>
              <a:t> </a:t>
            </a:r>
          </a:p>
        </p:txBody>
      </p:sp>
      <p:pic>
        <p:nvPicPr>
          <p:cNvPr id="3" name="Immagine 2" descr="Immagine che contiene Viso umano, persona, microfono, vestiti&#10;&#10;Descrizione generata automaticamente">
            <a:extLst>
              <a:ext uri="{FF2B5EF4-FFF2-40B4-BE49-F238E27FC236}">
                <a16:creationId xmlns:a16="http://schemas.microsoft.com/office/drawing/2014/main" id="{31D8EC81-56A4-486B-A78D-615F4E7E4D1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98813" y="4613084"/>
            <a:ext cx="1084443" cy="10844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514941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Grafico 7">
            <a:extLst>
              <a:ext uri="{FF2B5EF4-FFF2-40B4-BE49-F238E27FC236}">
                <a16:creationId xmlns:a16="http://schemas.microsoft.com/office/drawing/2014/main" id="{439F150D-8DC0-467E-9A29-472E4D84CA5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691176582"/>
              </p:ext>
            </p:extLst>
          </p:nvPr>
        </p:nvGraphicFramePr>
        <p:xfrm>
          <a:off x="-508565" y="1624613"/>
          <a:ext cx="6965167" cy="4151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9" name="Grafico 8">
            <a:extLst>
              <a:ext uri="{FF2B5EF4-FFF2-40B4-BE49-F238E27FC236}">
                <a16:creationId xmlns:a16="http://schemas.microsoft.com/office/drawing/2014/main" id="{3C1C9E1F-5645-48F1-9EAD-FE30BAED73D8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14141599"/>
              </p:ext>
            </p:extLst>
          </p:nvPr>
        </p:nvGraphicFramePr>
        <p:xfrm>
          <a:off x="5849253" y="1480457"/>
          <a:ext cx="6016176" cy="403451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349908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la 3">
            <a:extLst>
              <a:ext uri="{FF2B5EF4-FFF2-40B4-BE49-F238E27FC236}">
                <a16:creationId xmlns:a16="http://schemas.microsoft.com/office/drawing/2014/main" id="{2FA43CEB-3FAC-4EB5-B30A-E02941497D9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14050383"/>
              </p:ext>
            </p:extLst>
          </p:nvPr>
        </p:nvGraphicFramePr>
        <p:xfrm>
          <a:off x="2233067" y="1452127"/>
          <a:ext cx="7187843" cy="432048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94216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20247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2032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47019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092947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7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 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At the first </a:t>
                      </a:r>
                      <a:r>
                        <a:rPr lang="it-IT" sz="1100" dirty="0" err="1">
                          <a:effectLst/>
                        </a:rPr>
                        <a:t>evaluation</a:t>
                      </a:r>
                      <a:r>
                        <a:rPr lang="it-IT" sz="1100" dirty="0">
                          <a:effectLst/>
                        </a:rPr>
                        <a:t> (1)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it-IT" sz="1100" dirty="0">
                          <a:effectLst/>
                        </a:rPr>
                        <a:t>At the </a:t>
                      </a:r>
                      <a:r>
                        <a:rPr lang="it-IT" sz="1100" dirty="0" err="1">
                          <a:effectLst/>
                        </a:rPr>
                        <a:t>second</a:t>
                      </a:r>
                      <a:r>
                        <a:rPr lang="it-IT" sz="1100" dirty="0">
                          <a:effectLst/>
                        </a:rPr>
                        <a:t> </a:t>
                      </a:r>
                      <a:r>
                        <a:rPr lang="it-IT" sz="1100" dirty="0" err="1">
                          <a:effectLst/>
                        </a:rPr>
                        <a:t>evaluation</a:t>
                      </a:r>
                      <a:r>
                        <a:rPr lang="it-IT" sz="1100" dirty="0">
                          <a:effectLst/>
                        </a:rPr>
                        <a:t> (2)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Level of significance, p values</a:t>
                      </a:r>
                      <a:endParaRPr lang="it-IT" sz="1100" dirty="0">
                        <a:effectLst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en-US" sz="1100" dirty="0">
                          <a:effectLst/>
                        </a:rPr>
                        <a:t>(1 vs 2)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 err="1">
                          <a:effectLst/>
                        </a:rPr>
                        <a:t>Changes</a:t>
                      </a:r>
                      <a:r>
                        <a:rPr lang="it-IT" sz="1100" dirty="0">
                          <a:effectLst/>
                        </a:rPr>
                        <a:t>   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(1 vs 2) (%)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SAP REST (</a:t>
                      </a:r>
                      <a:r>
                        <a:rPr lang="it-IT" sz="1100" dirty="0" err="1">
                          <a:effectLst/>
                        </a:rPr>
                        <a:t>mmHg</a:t>
                      </a:r>
                      <a:r>
                        <a:rPr lang="it-IT" sz="110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115.9 ± 9.9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113.1 ± 9.5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-2.4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DAP REST (mmHg)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75.3 ± 4.6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75.6 ± 5.1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0.4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SAP PEAK </a:t>
                      </a:r>
                      <a:r>
                        <a:rPr lang="en-US" sz="1100" dirty="0" err="1">
                          <a:effectLst/>
                        </a:rPr>
                        <a:t>StD</a:t>
                      </a:r>
                      <a:r>
                        <a:rPr lang="en-US" sz="1100" dirty="0">
                          <a:effectLst/>
                        </a:rPr>
                        <a:t> (mmHg)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131.9 ± 11.2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117.5 ± 9.8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0.01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-10.9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DAP PEAK </a:t>
                      </a:r>
                      <a:r>
                        <a:rPr lang="en-US" sz="1100" dirty="0" err="1">
                          <a:effectLst/>
                        </a:rPr>
                        <a:t>StD</a:t>
                      </a:r>
                      <a:r>
                        <a:rPr lang="en-US" sz="1100" dirty="0">
                          <a:effectLst/>
                        </a:rPr>
                        <a:t> (mmHg)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79.4 ± 3.1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75.6 ± 5.1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0.01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-4.7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SAP PEAK </a:t>
                      </a:r>
                      <a:r>
                        <a:rPr lang="en-US" sz="1100" dirty="0" err="1">
                          <a:effectLst/>
                        </a:rPr>
                        <a:t>StA</a:t>
                      </a:r>
                      <a:r>
                        <a:rPr lang="en-US" sz="1100" dirty="0">
                          <a:effectLst/>
                        </a:rPr>
                        <a:t> </a:t>
                      </a:r>
                      <a:r>
                        <a:rPr lang="it-IT" sz="1100" dirty="0">
                          <a:effectLst/>
                        </a:rPr>
                        <a:t>(</a:t>
                      </a:r>
                      <a:r>
                        <a:rPr lang="it-IT" sz="1100" dirty="0" err="1">
                          <a:effectLst/>
                        </a:rPr>
                        <a:t>mmHg</a:t>
                      </a:r>
                      <a:r>
                        <a:rPr lang="it-IT" sz="110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163.4 </a:t>
                      </a:r>
                      <a:r>
                        <a:rPr lang="en-US" sz="1100">
                          <a:effectLst/>
                        </a:rPr>
                        <a:t>± 17.0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154.7 </a:t>
                      </a:r>
                      <a:r>
                        <a:rPr lang="en-US" sz="1100">
                          <a:effectLst/>
                        </a:rPr>
                        <a:t>± 15.9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 0.05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-5.3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DAP PEAK </a:t>
                      </a:r>
                      <a:r>
                        <a:rPr lang="it-IT" sz="1100" dirty="0" err="1">
                          <a:effectLst/>
                        </a:rPr>
                        <a:t>StA</a:t>
                      </a:r>
                      <a:r>
                        <a:rPr lang="it-IT" sz="1100" dirty="0">
                          <a:effectLst/>
                        </a:rPr>
                        <a:t> (</a:t>
                      </a:r>
                      <a:r>
                        <a:rPr lang="it-IT" sz="1100" dirty="0" err="1">
                          <a:effectLst/>
                        </a:rPr>
                        <a:t>mmHg</a:t>
                      </a:r>
                      <a:r>
                        <a:rPr lang="it-IT" sz="110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78.8 </a:t>
                      </a:r>
                      <a:r>
                        <a:rPr lang="en-US" sz="1100">
                          <a:effectLst/>
                        </a:rPr>
                        <a:t>± 6.5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77.2 </a:t>
                      </a:r>
                      <a:r>
                        <a:rPr lang="en-US" sz="1100">
                          <a:effectLst/>
                        </a:rPr>
                        <a:t>± 6.6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-1.9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37224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StD</a:t>
                      </a:r>
                      <a:r>
                        <a:rPr lang="en-US" sz="1100" dirty="0">
                          <a:effectLst/>
                        </a:rPr>
                        <a:t> Oxygen consumption (ml/kg/min)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13.63 ± 2.5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12.84 ± 2.3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-5.8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8658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StA</a:t>
                      </a:r>
                      <a:r>
                        <a:rPr lang="en-US" sz="1100" dirty="0">
                          <a:effectLst/>
                        </a:rPr>
                        <a:t> Oxygen consumption (ml/kg/min)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29.3 ± 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>
                          <a:effectLst/>
                        </a:rPr>
                        <a:t>28.5 ± 3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-2.7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StD</a:t>
                      </a:r>
                      <a:r>
                        <a:rPr lang="en-US" sz="1100" dirty="0">
                          <a:effectLst/>
                        </a:rPr>
                        <a:t> Speed (stairs/min)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112 ± 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115 ± 6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2.8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StA</a:t>
                      </a:r>
                      <a:r>
                        <a:rPr lang="en-US" sz="1100" dirty="0">
                          <a:effectLst/>
                        </a:rPr>
                        <a:t> Speed (stairs/min)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99.5 ± 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103.0 ± 7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&lt;0.05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3.5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StDEC</a:t>
                      </a:r>
                      <a:r>
                        <a:rPr lang="en-US" sz="1100" dirty="0">
                          <a:effectLst/>
                        </a:rPr>
                        <a:t> (ml/kg/stair)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0.12 ± 0.02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0.11 ± 0.02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NS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-8.5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  <a:tr h="23594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 dirty="0" err="1">
                          <a:effectLst/>
                        </a:rPr>
                        <a:t>StAEC</a:t>
                      </a:r>
                      <a:r>
                        <a:rPr lang="en-US" sz="1100" dirty="0">
                          <a:effectLst/>
                        </a:rPr>
                        <a:t> (m</a:t>
                      </a:r>
                      <a:r>
                        <a:rPr lang="it-IT" sz="1100" dirty="0">
                          <a:effectLst/>
                        </a:rPr>
                        <a:t>l/kg/</a:t>
                      </a:r>
                      <a:r>
                        <a:rPr lang="it-IT" sz="1100" dirty="0" err="1">
                          <a:effectLst/>
                        </a:rPr>
                        <a:t>stair</a:t>
                      </a:r>
                      <a:r>
                        <a:rPr lang="it-IT" sz="1100" dirty="0">
                          <a:effectLst/>
                        </a:rPr>
                        <a:t>)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0.29 </a:t>
                      </a:r>
                      <a:r>
                        <a:rPr lang="en-US" sz="1100">
                          <a:effectLst/>
                        </a:rPr>
                        <a:t>± 0.03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>
                          <a:effectLst/>
                        </a:rPr>
                        <a:t>0.27 </a:t>
                      </a:r>
                      <a:r>
                        <a:rPr lang="en-US" sz="1100">
                          <a:effectLst/>
                        </a:rPr>
                        <a:t>± 0.03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100">
                          <a:effectLst/>
                        </a:rPr>
                        <a:t>&lt;0.05</a:t>
                      </a:r>
                      <a:endParaRPr lang="it-IT" sz="11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it-IT" sz="1100" dirty="0">
                          <a:effectLst/>
                        </a:rPr>
                        <a:t>-5.9</a:t>
                      </a:r>
                      <a:endParaRPr lang="it-IT" sz="11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01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1304106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94A36-B63B-91E0-20C1-9BBA1319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13857" y="2725737"/>
            <a:ext cx="7456714" cy="703263"/>
          </a:xfrm>
        </p:spPr>
        <p:txBody>
          <a:bodyPr/>
          <a:lstStyle/>
          <a:p>
            <a:pPr algn="ctr"/>
            <a:r>
              <a:rPr lang="it-IT" sz="6600" dirty="0"/>
              <a:t>E QUINDI ?</a:t>
            </a:r>
          </a:p>
        </p:txBody>
      </p:sp>
    </p:spTree>
    <p:extLst>
      <p:ext uri="{BB962C8B-B14F-4D97-AF65-F5344CB8AC3E}">
        <p14:creationId xmlns:p14="http://schemas.microsoft.com/office/powerpoint/2010/main" val="23661281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94A36-B63B-91E0-20C1-9BBA1319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4" y="1609951"/>
            <a:ext cx="7456714" cy="703263"/>
          </a:xfrm>
        </p:spPr>
        <p:txBody>
          <a:bodyPr/>
          <a:lstStyle/>
          <a:p>
            <a:r>
              <a:rPr lang="it-IT" dirty="0"/>
              <a:t>VANTAGGI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0C9D6-9DD4-F6D8-79BE-8C192255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21009" y="2487597"/>
            <a:ext cx="8644761" cy="3751520"/>
          </a:xfrm>
        </p:spPr>
        <p:txBody>
          <a:bodyPr/>
          <a:lstStyle/>
          <a:p>
            <a:pPr lvl="0"/>
            <a:r>
              <a:rPr lang="it-IT" sz="2000" b="1" dirty="0"/>
              <a:t>Riduzione dei Costi Energetici</a:t>
            </a:r>
            <a:r>
              <a:rPr lang="it-IT" sz="2000" dirty="0"/>
              <a:t>: I dipendenti consapevoli dell'energia tendono a utilizzare le risorse energetiche in modo più efficiente, contribuendo a una riduzione dei costi energetici per l'azienda.</a:t>
            </a:r>
          </a:p>
          <a:p>
            <a:pPr lvl="0"/>
            <a:r>
              <a:rPr lang="it-IT" sz="2000" b="1" dirty="0"/>
              <a:t>Efficienza Energetica</a:t>
            </a:r>
            <a:r>
              <a:rPr lang="it-IT" sz="2000" dirty="0"/>
              <a:t>: promuove comportamenti responsabili, come spegnere luci e apparecchiature non utilizzate, migliora l'efficienza energetica complessiva del luogo di lavoro.</a:t>
            </a:r>
          </a:p>
          <a:p>
            <a:pPr lvl="0"/>
            <a:r>
              <a:rPr lang="it-IT" sz="2000" b="1" dirty="0"/>
              <a:t>Sensibilizzazione Ambientale</a:t>
            </a:r>
            <a:r>
              <a:rPr lang="it-IT" sz="2000" dirty="0"/>
              <a:t>: sono più inclini a considerare l'impatto ambientale delle loro azioni e a sostenere iniziative sostenibili aziendali.</a:t>
            </a:r>
          </a:p>
          <a:p>
            <a:pPr lvl="0"/>
            <a:r>
              <a:rPr lang="it-IT" sz="2000" b="1" dirty="0"/>
              <a:t>Partecipazione Attiva</a:t>
            </a:r>
            <a:r>
              <a:rPr lang="it-IT" sz="2000" dirty="0"/>
              <a:t>: può motivare i dipendenti a partecipare attivamente a iniziative di sostenibilità e progetti di riduzione dell'energia nell'azienda.</a:t>
            </a:r>
          </a:p>
          <a:p>
            <a:endParaRPr lang="it-IT" sz="2000" dirty="0"/>
          </a:p>
        </p:txBody>
      </p:sp>
      <p:pic>
        <p:nvPicPr>
          <p:cNvPr id="4" name="Picture 2" descr="Advantage - Free hands and gestures icons">
            <a:extLst>
              <a:ext uri="{FF2B5EF4-FFF2-40B4-BE49-F238E27FC236}">
                <a16:creationId xmlns:a16="http://schemas.microsoft.com/office/drawing/2014/main" id="{0BD3653D-2FFD-4AB2-8F31-EFA50D8190D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405258" y="2650883"/>
            <a:ext cx="198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921894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94A36-B63B-91E0-20C1-9BBA1319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7378" y="1653494"/>
            <a:ext cx="8436429" cy="703263"/>
          </a:xfrm>
        </p:spPr>
        <p:txBody>
          <a:bodyPr/>
          <a:lstStyle/>
          <a:p>
            <a:r>
              <a:rPr lang="it-IT" dirty="0"/>
              <a:t>VANTAGGI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0C9D6-9DD4-F6D8-79BE-8C192255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7234" y="2449286"/>
            <a:ext cx="8636573" cy="3751520"/>
          </a:xfrm>
        </p:spPr>
        <p:txBody>
          <a:bodyPr/>
          <a:lstStyle/>
          <a:p>
            <a:pPr lvl="0"/>
            <a:r>
              <a:rPr lang="it-IT" sz="2000" b="1" dirty="0"/>
              <a:t>Miglioramento del Clima Aziendale</a:t>
            </a:r>
            <a:r>
              <a:rPr lang="it-IT" sz="2000" dirty="0"/>
              <a:t>: Promuovere la consapevolezza energetica può migliorare il clima aziendale, in quanto i dipendenti si sentono coinvolti in iniziative di miglioramento ambientale.</a:t>
            </a:r>
          </a:p>
          <a:p>
            <a:pPr lvl="0"/>
            <a:r>
              <a:rPr lang="it-IT" sz="2000" b="1" dirty="0"/>
              <a:t>Riduzione delle Emissioni di Gas Serra</a:t>
            </a:r>
            <a:r>
              <a:rPr lang="it-IT" sz="2000" dirty="0"/>
              <a:t>: Comportamenti energetici responsabili contribuiscono a ridurre le emissioni di gas serra legate alle attività aziendali.</a:t>
            </a:r>
          </a:p>
          <a:p>
            <a:pPr lvl="0"/>
            <a:r>
              <a:rPr lang="it-IT" sz="2000" b="1" dirty="0"/>
              <a:t>Risparmio di Risorse</a:t>
            </a:r>
            <a:r>
              <a:rPr lang="it-IT" sz="2000" dirty="0"/>
              <a:t>: L'uso efficiente delle risorse energetiche riduce il consumo complessivo di risorse naturali, contribuendo alla sostenibilità globale.</a:t>
            </a:r>
          </a:p>
          <a:p>
            <a:pPr lvl="0"/>
            <a:r>
              <a:rPr lang="it-IT" sz="2000" b="1" dirty="0"/>
              <a:t>Conformità Normativa</a:t>
            </a:r>
            <a:r>
              <a:rPr lang="it-IT" sz="2000" dirty="0"/>
              <a:t>: aiuta a rispettare le leggi e i regolamenti ambientali, riducendo il rischio di sanzioni legali.</a:t>
            </a:r>
          </a:p>
          <a:p>
            <a:endParaRPr lang="it-IT" sz="2000" dirty="0"/>
          </a:p>
        </p:txBody>
      </p:sp>
      <p:pic>
        <p:nvPicPr>
          <p:cNvPr id="4" name="Picture 2" descr="Advantage - Free hands and gestures icons">
            <a:extLst>
              <a:ext uri="{FF2B5EF4-FFF2-40B4-BE49-F238E27FC236}">
                <a16:creationId xmlns:a16="http://schemas.microsoft.com/office/drawing/2014/main" id="{E32EB330-973B-41AD-9243-B3CEC626351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378043" y="2628900"/>
            <a:ext cx="198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8989828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C9B94A36-B63B-91E0-20C1-9BBA1319B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94658" y="1571851"/>
            <a:ext cx="6400800" cy="703263"/>
          </a:xfrm>
        </p:spPr>
        <p:txBody>
          <a:bodyPr/>
          <a:lstStyle/>
          <a:p>
            <a:r>
              <a:rPr lang="it-IT" dirty="0"/>
              <a:t>VANTAGGI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ED40C9D6-9DD4-F6D8-79BE-8C19225537F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6510" y="2275114"/>
            <a:ext cx="8898490" cy="3751520"/>
          </a:xfrm>
        </p:spPr>
        <p:txBody>
          <a:bodyPr/>
          <a:lstStyle/>
          <a:p>
            <a:pPr lvl="0"/>
            <a:r>
              <a:rPr lang="it-IT" sz="2000" b="1" dirty="0"/>
              <a:t>Soddisfazione dei Dipendenti</a:t>
            </a:r>
            <a:r>
              <a:rPr lang="it-IT" sz="2000" dirty="0"/>
              <a:t>: I dipendenti spesso apprezzano le iniziative aziendali orientate alla sostenibilità, il che può migliorare la loro soddisfazione e la fedeltà all'azienda.</a:t>
            </a:r>
          </a:p>
          <a:p>
            <a:pPr lvl="0"/>
            <a:r>
              <a:rPr lang="it-IT" sz="2000" b="1" dirty="0"/>
              <a:t>Riduzione del Rischio Operativo</a:t>
            </a:r>
            <a:r>
              <a:rPr lang="it-IT" sz="2000" dirty="0"/>
              <a:t>: L'efficienza energetica riduce il rischio di interruzioni dovute a problemi energetici, contribuendo alla continuità operativa.</a:t>
            </a:r>
          </a:p>
          <a:p>
            <a:pPr lvl="0"/>
            <a:r>
              <a:rPr lang="it-IT" sz="2000" b="1" dirty="0"/>
              <a:t>Vantaggio Competitivo</a:t>
            </a:r>
            <a:r>
              <a:rPr lang="it-IT" sz="2000" dirty="0"/>
              <a:t>: Le aziende consapevoli dell'energia spesso sono più competitive sul mercato, poiché soddisfano le esigenze dei clienti orientati alla sostenibilità.</a:t>
            </a:r>
          </a:p>
          <a:p>
            <a:pPr lvl="0"/>
            <a:r>
              <a:rPr lang="it-IT" sz="2000" b="1" dirty="0"/>
              <a:t>Responsabilità Sociale Aziendale</a:t>
            </a:r>
            <a:r>
              <a:rPr lang="it-IT" sz="2000" dirty="0"/>
              <a:t> (RSA): La promozione della consapevolezza energetica contribuisce positivamente alla RSA dell'azienda, migliorando la sua reputazione e l'immagine pubblica.</a:t>
            </a:r>
          </a:p>
          <a:p>
            <a:endParaRPr lang="it-IT" sz="2000" dirty="0"/>
          </a:p>
        </p:txBody>
      </p:sp>
      <p:pic>
        <p:nvPicPr>
          <p:cNvPr id="2050" name="Picture 2" descr="Advantage - Free hands and gestures icons">
            <a:extLst>
              <a:ext uri="{FF2B5EF4-FFF2-40B4-BE49-F238E27FC236}">
                <a16:creationId xmlns:a16="http://schemas.microsoft.com/office/drawing/2014/main" id="{67F92DAF-E674-44EF-82F4-32FAC318EE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9671376" y="2541814"/>
            <a:ext cx="1981200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318372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010EB-8017-3F2D-73E7-7D632D6C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29" y="1495394"/>
            <a:ext cx="8937171" cy="703263"/>
          </a:xfrm>
        </p:spPr>
        <p:txBody>
          <a:bodyPr/>
          <a:lstStyle/>
          <a:p>
            <a:r>
              <a:rPr lang="it-IT" dirty="0"/>
              <a:t>CRITICITA’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6659A1DE-4AC5-78B4-5C2F-816817B6EA5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3154" y="2198657"/>
            <a:ext cx="8741229" cy="3751520"/>
          </a:xfrm>
        </p:spPr>
        <p:txBody>
          <a:bodyPr/>
          <a:lstStyle/>
          <a:p>
            <a:pPr lvl="0"/>
            <a:r>
              <a:rPr lang="it-IT" sz="2000" b="1" dirty="0"/>
              <a:t>Sensibilizzazione limitata</a:t>
            </a:r>
            <a:r>
              <a:rPr lang="it-IT" sz="2000" dirty="0"/>
              <a:t>: La sensibilizzazione energetica richiede tempo e sforzo per essere efficace. Alcuni dipendenti potrebbero non essere interessati o potrebbero non partecipare attivamente ai programmi di consapevolezza.</a:t>
            </a:r>
          </a:p>
          <a:p>
            <a:pPr lvl="0"/>
            <a:r>
              <a:rPr lang="it-IT" sz="2000" b="1" dirty="0"/>
              <a:t>Cambiamento comportamentale</a:t>
            </a:r>
            <a:r>
              <a:rPr lang="it-IT" sz="2000" dirty="0"/>
              <a:t>: Cambiare i comportamenti dei dipendenti può essere una sfida, specialmente se le abitudini energetiche precedenti erano inefficaci o disattente.</a:t>
            </a:r>
          </a:p>
          <a:p>
            <a:pPr lvl="0"/>
            <a:r>
              <a:rPr lang="it-IT" sz="2000" b="1" dirty="0"/>
              <a:t>Resistenza al Cambiamento</a:t>
            </a:r>
            <a:r>
              <a:rPr lang="it-IT" sz="2000" dirty="0"/>
              <a:t>: Alcuni dipendenti potrebbero resistere al cambiamento e non essere disposti a modificare le proprie abitudini energetiche o lavorative.</a:t>
            </a:r>
          </a:p>
          <a:p>
            <a:pPr lvl="0"/>
            <a:r>
              <a:rPr lang="it-IT" sz="2000" b="1" dirty="0"/>
              <a:t>Mancanza di Consapevolezza Tecnica</a:t>
            </a:r>
            <a:r>
              <a:rPr lang="it-IT" sz="2000" dirty="0"/>
              <a:t>: I dipendenti potrebbero non avere una comprensione tecnica sufficiente per adottare pratiche energetiche più efficienti.</a:t>
            </a:r>
          </a:p>
          <a:p>
            <a:endParaRPr lang="it-IT" sz="2000" dirty="0"/>
          </a:p>
        </p:txBody>
      </p:sp>
      <p:pic>
        <p:nvPicPr>
          <p:cNvPr id="3074" name="Picture 2" descr="Figura Otto Nodi Disegni Da Colorare - Ultra Coloring Pages">
            <a:extLst>
              <a:ext uri="{FF2B5EF4-FFF2-40B4-BE49-F238E27FC236}">
                <a16:creationId xmlns:a16="http://schemas.microsoft.com/office/drawing/2014/main" id="{3B6E17DD-877F-40EF-94D6-4FCA6C2DDB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75907" y="2035628"/>
            <a:ext cx="3167742" cy="31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983754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010EB-8017-3F2D-73E7-7D632D6C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5" y="1555524"/>
            <a:ext cx="4865914" cy="703263"/>
          </a:xfrm>
        </p:spPr>
        <p:txBody>
          <a:bodyPr/>
          <a:lstStyle/>
          <a:p>
            <a:r>
              <a:rPr lang="it-IT" dirty="0"/>
              <a:t>CRITICITA’</a:t>
            </a:r>
          </a:p>
        </p:txBody>
      </p:sp>
      <p:sp>
        <p:nvSpPr>
          <p:cNvPr id="5" name="Segnaposto contenuto 4">
            <a:extLst>
              <a:ext uri="{FF2B5EF4-FFF2-40B4-BE49-F238E27FC236}">
                <a16:creationId xmlns:a16="http://schemas.microsoft.com/office/drawing/2014/main" id="{7BCC4997-0C5E-4976-AFC9-C592CD15F2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6187" y="2258787"/>
            <a:ext cx="8343900" cy="3751520"/>
          </a:xfrm>
        </p:spPr>
        <p:txBody>
          <a:bodyPr/>
          <a:lstStyle/>
          <a:p>
            <a:pPr lvl="0"/>
            <a:r>
              <a:rPr lang="it-IT" sz="2000" b="1" dirty="0"/>
              <a:t>Concorrenza con altre Priorità</a:t>
            </a:r>
            <a:r>
              <a:rPr lang="it-IT" sz="2000" dirty="0"/>
              <a:t>: La promozione della consapevolezza energetica potrebbe dover competere con altre priorità aziendali, come la produttività o il raggiungimento di obiettivi finanziari.</a:t>
            </a:r>
          </a:p>
          <a:p>
            <a:pPr lvl="0"/>
            <a:r>
              <a:rPr lang="it-IT" sz="2000" b="1" dirty="0"/>
              <a:t>Monitoraggio e Misurazione</a:t>
            </a:r>
            <a:r>
              <a:rPr lang="it-IT" sz="2000" dirty="0"/>
              <a:t>: Raccogliere e analizzare i dati energetici per valutare i progressi può richiedere risorse aggiuntive e competenze tecniche.</a:t>
            </a:r>
          </a:p>
          <a:p>
            <a:pPr lvl="0"/>
            <a:r>
              <a:rPr lang="it-IT" sz="2000" b="1" dirty="0"/>
              <a:t>Mancanza di Risorse</a:t>
            </a:r>
            <a:r>
              <a:rPr lang="it-IT" sz="2000" dirty="0"/>
              <a:t>: La mancanza di risorse finanziarie o umane può ostacolare l'efficacia dei programmi di consapevolezza energetica.</a:t>
            </a:r>
          </a:p>
          <a:p>
            <a:pPr lvl="0"/>
            <a:r>
              <a:rPr lang="it-IT" sz="2000" b="1" dirty="0"/>
              <a:t>Rispetto della Privacy</a:t>
            </a:r>
            <a:r>
              <a:rPr lang="it-IT" sz="2000" dirty="0"/>
              <a:t>: Alcuni dipendenti potrebbero preoccuparsi per la privacy quando si tratta di monitoraggio energetico nei luoghi di lavoro, rendendo necessario affrontare tali preoccupazioni.</a:t>
            </a:r>
          </a:p>
          <a:p>
            <a:endParaRPr lang="it-IT" sz="2000" dirty="0"/>
          </a:p>
        </p:txBody>
      </p:sp>
      <p:pic>
        <p:nvPicPr>
          <p:cNvPr id="6" name="Picture 2" descr="Figura Otto Nodi Disegni Da Colorare - Ultra Coloring Pages">
            <a:extLst>
              <a:ext uri="{FF2B5EF4-FFF2-40B4-BE49-F238E27FC236}">
                <a16:creationId xmlns:a16="http://schemas.microsoft.com/office/drawing/2014/main" id="{DAEAC53D-4553-4C0B-8AE7-33CE39CEF0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2373085"/>
            <a:ext cx="3167742" cy="31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4390672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010EB-8017-3F2D-73E7-7D632D6C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6686" y="1622731"/>
            <a:ext cx="4321629" cy="703263"/>
          </a:xfrm>
        </p:spPr>
        <p:txBody>
          <a:bodyPr/>
          <a:lstStyle/>
          <a:p>
            <a:r>
              <a:rPr lang="it-IT" dirty="0"/>
              <a:t>CRITICITA’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52420C-2A48-451B-A039-2BD250B18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1745" y="2325994"/>
            <a:ext cx="8595170" cy="3751520"/>
          </a:xfrm>
        </p:spPr>
        <p:txBody>
          <a:bodyPr/>
          <a:lstStyle/>
          <a:p>
            <a:pPr lvl="0"/>
            <a:r>
              <a:rPr lang="it-IT" sz="2000" b="1" dirty="0"/>
              <a:t>Cambiamenti Tecnologici</a:t>
            </a:r>
            <a:r>
              <a:rPr lang="it-IT" sz="2000" dirty="0"/>
              <a:t>: L'adozione di nuove tecnologie per il monitoraggio energetico e la gestione dei dati può essere costosa e richiedere formazione.</a:t>
            </a:r>
          </a:p>
          <a:p>
            <a:pPr lvl="0"/>
            <a:r>
              <a:rPr lang="it-IT" sz="2000" b="1" dirty="0"/>
              <a:t>Cambiamenti Normativi</a:t>
            </a:r>
            <a:r>
              <a:rPr lang="it-IT" sz="2000" dirty="0"/>
              <a:t>: I cambiamenti nelle leggi o nei regolamenti energetici possono influenzare la gestione dell'energia in azienda e richiedere adattamenti.</a:t>
            </a:r>
          </a:p>
          <a:p>
            <a:pPr lvl="0"/>
            <a:r>
              <a:rPr lang="it-IT" sz="2000" b="1" dirty="0"/>
              <a:t>Comunicazione Inefficace</a:t>
            </a:r>
            <a:r>
              <a:rPr lang="it-IT" sz="2000" dirty="0"/>
              <a:t>: Una comunicazione inadeguata dei programmi di consapevolezza energetica può ostacolare la partecipazione dei dipendenti.</a:t>
            </a:r>
          </a:p>
          <a:p>
            <a:pPr lvl="0"/>
            <a:r>
              <a:rPr lang="it-IT" sz="2000" b="1" dirty="0"/>
              <a:t>Manutenzione</a:t>
            </a:r>
            <a:r>
              <a:rPr lang="it-IT" sz="2000" dirty="0"/>
              <a:t>: La manutenzione regolare delle apparecchiature e degli impianti energetici è essenziale per mantenere l'efficienza energetica, ma può richiedere risorse aggiuntive.</a:t>
            </a:r>
          </a:p>
          <a:p>
            <a:endParaRPr lang="it-IT" sz="2000" dirty="0"/>
          </a:p>
        </p:txBody>
      </p:sp>
      <p:pic>
        <p:nvPicPr>
          <p:cNvPr id="6" name="Picture 2" descr="Figura Otto Nodi Disegni Da Colorare - Ultra Coloring Pages">
            <a:extLst>
              <a:ext uri="{FF2B5EF4-FFF2-40B4-BE49-F238E27FC236}">
                <a16:creationId xmlns:a16="http://schemas.microsoft.com/office/drawing/2014/main" id="{2B70595D-EB46-4282-AC90-624E59E66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63001" y="2373085"/>
            <a:ext cx="3167742" cy="31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493121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EA3010EB-8017-3F2D-73E7-7D632D6C24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27314" y="1642608"/>
            <a:ext cx="4604657" cy="703263"/>
          </a:xfrm>
        </p:spPr>
        <p:txBody>
          <a:bodyPr/>
          <a:lstStyle/>
          <a:p>
            <a:r>
              <a:rPr lang="it-IT" dirty="0"/>
              <a:t>CRITICITA’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id="{8C52420C-2A48-451B-A039-2BD250B182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2552699"/>
            <a:ext cx="8146846" cy="3751520"/>
          </a:xfrm>
        </p:spPr>
        <p:txBody>
          <a:bodyPr/>
          <a:lstStyle/>
          <a:p>
            <a:pPr lvl="0"/>
            <a:r>
              <a:rPr lang="it-IT" sz="2000" b="1" dirty="0"/>
              <a:t>Mancanza di Leadership</a:t>
            </a:r>
            <a:r>
              <a:rPr lang="it-IT" sz="2000" dirty="0"/>
              <a:t>: La mancanza di impegno e leadership da parte della direzione aziendale può influenzare negativamente l'efficacia dei programmi di consapevolezza energetica.</a:t>
            </a:r>
          </a:p>
          <a:p>
            <a:pPr lvl="0"/>
            <a:r>
              <a:rPr lang="it-IT" sz="2000" b="1" dirty="0"/>
              <a:t>Metriche Ambigue</a:t>
            </a:r>
            <a:r>
              <a:rPr lang="it-IT" sz="2000" dirty="0"/>
              <a:t>: L'identificazione e la misurazione delle metriche chiave per valutare i progressi possono risultare complicate.</a:t>
            </a:r>
          </a:p>
          <a:p>
            <a:pPr lvl="0"/>
            <a:r>
              <a:rPr lang="it-IT" sz="2000" b="1" dirty="0"/>
              <a:t>Cambiamenti Organizzativi</a:t>
            </a:r>
            <a:r>
              <a:rPr lang="it-IT" sz="2000" dirty="0"/>
              <a:t>: I programmi di consapevolezza energetica possono richiedere cambiamenti organizzativi, che potrebbero incontrare resistenze interne.</a:t>
            </a:r>
          </a:p>
          <a:p>
            <a:endParaRPr lang="it-IT" sz="2000" dirty="0"/>
          </a:p>
        </p:txBody>
      </p:sp>
      <p:pic>
        <p:nvPicPr>
          <p:cNvPr id="5" name="Picture 2" descr="Figura Otto Nodi Disegni Da Colorare - Ultra Coloring Pages">
            <a:extLst>
              <a:ext uri="{FF2B5EF4-FFF2-40B4-BE49-F238E27FC236}">
                <a16:creationId xmlns:a16="http://schemas.microsoft.com/office/drawing/2014/main" id="{363D09F8-79D1-42A9-BD95-2A3267BA42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1487" y="2258786"/>
            <a:ext cx="3167742" cy="31677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398891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olo 1">
            <a:extLst>
              <a:ext uri="{FF2B5EF4-FFF2-40B4-BE49-F238E27FC236}">
                <a16:creationId xmlns:a16="http://schemas.microsoft.com/office/drawing/2014/main" id="{69FA77D3-7DC1-45F5-8A1A-09D37DC30C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7069" y="1278418"/>
            <a:ext cx="11080384" cy="703263"/>
          </a:xfrm>
        </p:spPr>
        <p:txBody>
          <a:bodyPr/>
          <a:lstStyle/>
          <a:p>
            <a:pPr algn="ctr"/>
            <a:r>
              <a:rPr lang="it-IT" sz="3600" dirty="0"/>
              <a:t>Mi presento. Faccio comunicazione creativa</a:t>
            </a:r>
          </a:p>
        </p:txBody>
      </p:sp>
      <p:pic>
        <p:nvPicPr>
          <p:cNvPr id="8" name="Picture 2" descr="Risultato immagini per scrivo racconti solo per non pagare le bollette della luce">
            <a:extLst>
              <a:ext uri="{FF2B5EF4-FFF2-40B4-BE49-F238E27FC236}">
                <a16:creationId xmlns:a16="http://schemas.microsoft.com/office/drawing/2014/main" id="{C79A585B-9438-4309-A25C-DBBB9A5D2AE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100" y="1981681"/>
            <a:ext cx="1346635" cy="2123409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id="{9A3C3647-3135-44BA-AB04-6F421C432BA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6479" y="1981681"/>
            <a:ext cx="1444230" cy="2123409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2" name="Picture 10" descr="Risultato immagini per antonio disi">
            <a:extLst>
              <a:ext uri="{FF2B5EF4-FFF2-40B4-BE49-F238E27FC236}">
                <a16:creationId xmlns:a16="http://schemas.microsoft.com/office/drawing/2014/main" id="{A09F0272-97DC-40C0-98B2-ED5AEFA58A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1109" y="1946906"/>
            <a:ext cx="2188033" cy="2188033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Immagine 12">
            <a:extLst>
              <a:ext uri="{FF2B5EF4-FFF2-40B4-BE49-F238E27FC236}">
                <a16:creationId xmlns:a16="http://schemas.microsoft.com/office/drawing/2014/main" id="{819408BB-4EDA-4551-8D39-05EF98C2C9B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100" y="4262137"/>
            <a:ext cx="2957170" cy="1656015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4" name="Picture 8" descr="Risultato immagini per antonio disi">
            <a:extLst>
              <a:ext uri="{FF2B5EF4-FFF2-40B4-BE49-F238E27FC236}">
                <a16:creationId xmlns:a16="http://schemas.microsoft.com/office/drawing/2014/main" id="{C8CE4EAA-4DE7-4CBB-874C-1664D6A2C34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7882" y="1978005"/>
            <a:ext cx="3668486" cy="215693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Il pesce di aprile di Enea. Così uno scherzo aiuta l'italiano">
            <a:extLst>
              <a:ext uri="{FF2B5EF4-FFF2-40B4-BE49-F238E27FC236}">
                <a16:creationId xmlns:a16="http://schemas.microsoft.com/office/drawing/2014/main" id="{711FD58D-F74C-43EB-A9DF-1ACAD6ED48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39012" y="4262137"/>
            <a:ext cx="2797356" cy="1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Energia fatta ad arte | Piccole storie portatili per sopravvivere al  Blackout — it">
            <a:extLst>
              <a:ext uri="{FF2B5EF4-FFF2-40B4-BE49-F238E27FC236}">
                <a16:creationId xmlns:a16="http://schemas.microsoft.com/office/drawing/2014/main" id="{9ED5117F-7A60-4217-86EE-2B17081097E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6780" y="4262137"/>
            <a:ext cx="1125987" cy="16556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Immagine 15" descr="Immagine che contiene testo, accendino&#10;&#10;Descrizione generata automaticamente">
            <a:extLst>
              <a:ext uri="{FF2B5EF4-FFF2-40B4-BE49-F238E27FC236}">
                <a16:creationId xmlns:a16="http://schemas.microsoft.com/office/drawing/2014/main" id="{2D13B903-EEBB-462D-8D9A-E46A3C06CA9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25108" y="1964919"/>
            <a:ext cx="941670" cy="2156934"/>
          </a:xfrm>
          <a:prstGeom prst="rect">
            <a:avLst/>
          </a:prstGeom>
        </p:spPr>
      </p:pic>
      <p:pic>
        <p:nvPicPr>
          <p:cNvPr id="18" name="Immagine 17" descr="Immagine che contiene testo, cartone animato, schermata, arredo&#10;&#10;Descrizione generata automaticamente">
            <a:extLst>
              <a:ext uri="{FF2B5EF4-FFF2-40B4-BE49-F238E27FC236}">
                <a16:creationId xmlns:a16="http://schemas.microsoft.com/office/drawing/2014/main" id="{CEAB0190-6109-499B-A1EF-D024E4B78024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3463" y="4262137"/>
            <a:ext cx="2797356" cy="1679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0512322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010BB-960E-0E56-7367-5FA14B20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1306" y="1528019"/>
            <a:ext cx="5227865" cy="703263"/>
          </a:xfrm>
        </p:spPr>
        <p:txBody>
          <a:bodyPr/>
          <a:lstStyle/>
          <a:p>
            <a:r>
              <a:rPr lang="it-IT" dirty="0"/>
              <a:t>Istruzioni per l’uso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08D8C-1910-9713-DE9D-E45A5793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5364" y="2330075"/>
            <a:ext cx="8101693" cy="3751520"/>
          </a:xfrm>
        </p:spPr>
        <p:txBody>
          <a:bodyPr/>
          <a:lstStyle/>
          <a:p>
            <a:pPr lvl="0"/>
            <a:r>
              <a:rPr lang="it-IT" sz="2000" b="1" dirty="0"/>
              <a:t>Obiettivi Chiari</a:t>
            </a:r>
            <a:r>
              <a:rPr lang="it-IT" sz="2000" dirty="0"/>
              <a:t>: Definire obiettivi specifici e misurabili per la campagna, come la riduzione percentuale dei consumi energetici o il coinvolgimento dei dipendenti.</a:t>
            </a:r>
          </a:p>
          <a:p>
            <a:pPr lvl="0"/>
            <a:r>
              <a:rPr lang="it-IT" sz="2000" b="1" dirty="0"/>
              <a:t>Comunicazione Chiara</a:t>
            </a:r>
            <a:r>
              <a:rPr lang="it-IT" sz="2000" dirty="0"/>
              <a:t>: Utilizzare un linguaggio chiaro e accessibile per comunicare l'importanza della consapevolezza energetica e dei suoi benefici.</a:t>
            </a:r>
          </a:p>
          <a:p>
            <a:pPr lvl="0"/>
            <a:r>
              <a:rPr lang="it-IT" sz="2000" b="1" dirty="0"/>
              <a:t>Coinvolgimento dei Dipendenti</a:t>
            </a:r>
            <a:r>
              <a:rPr lang="it-IT" sz="2000" dirty="0"/>
              <a:t>: Coinvolgere attivamente i dipendenti nella progettazione e nell'implementazione delle campagne, incoraggiandoli a contribuire con idee e feedback.</a:t>
            </a:r>
          </a:p>
          <a:p>
            <a:pPr lvl="0"/>
            <a:r>
              <a:rPr lang="it-IT" sz="2000" b="1" dirty="0"/>
              <a:t>Formazione Adeguata</a:t>
            </a:r>
            <a:r>
              <a:rPr lang="it-IT" sz="2000" dirty="0"/>
              <a:t>: Fornire formazione e risorse ai dipendenti per aiutarli a comprendere i concetti energetici e le pratiche da adottare.</a:t>
            </a:r>
          </a:p>
          <a:p>
            <a:endParaRPr lang="it-IT" sz="2000" dirty="0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id="{B7137787-6FD0-4D62-B0FE-4062B175721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50712" y="2231282"/>
            <a:ext cx="2479982" cy="35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4882301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010BB-960E-0E56-7367-5FA14B20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74915" y="1544637"/>
            <a:ext cx="5932714" cy="703263"/>
          </a:xfrm>
        </p:spPr>
        <p:txBody>
          <a:bodyPr/>
          <a:lstStyle/>
          <a:p>
            <a:r>
              <a:rPr lang="it-IT" dirty="0"/>
              <a:t>Istruzioni per l’uso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08D8C-1910-9713-DE9D-E45A5793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8150" y="2330075"/>
            <a:ext cx="8555115" cy="3751520"/>
          </a:xfrm>
        </p:spPr>
        <p:txBody>
          <a:bodyPr/>
          <a:lstStyle/>
          <a:p>
            <a:pPr lvl="0"/>
            <a:r>
              <a:rPr lang="it-IT" sz="2000" b="1" dirty="0"/>
              <a:t>Segmentazione del Pubblico</a:t>
            </a:r>
            <a:r>
              <a:rPr lang="it-IT" sz="2000" dirty="0"/>
              <a:t>: Considerare le diverse esigenze e livelli di conoscenza dei dipendenti e personalizzare la campagna in base a tali segmenti.</a:t>
            </a:r>
          </a:p>
          <a:p>
            <a:pPr lvl="0"/>
            <a:r>
              <a:rPr lang="it-IT" sz="2000" b="1" dirty="0"/>
              <a:t>Feedback e Monitoraggio</a:t>
            </a:r>
            <a:r>
              <a:rPr lang="it-IT" sz="2000" dirty="0"/>
              <a:t>: Implementare sistemi di feedback e monitoraggio per valutare l'efficacia delle campagne e apportare modifiche se necessario.</a:t>
            </a:r>
          </a:p>
          <a:p>
            <a:pPr lvl="0"/>
            <a:r>
              <a:rPr lang="it-IT" sz="2000" b="1" dirty="0"/>
              <a:t>Riconoscimento e Incentivi</a:t>
            </a:r>
            <a:r>
              <a:rPr lang="it-IT" sz="2000" dirty="0"/>
              <a:t>: Riconoscere e premiare i dipendenti che contribuiscono attivamente all'efficienza energetica, ad esempio attraverso programmi di incentivi.</a:t>
            </a:r>
          </a:p>
          <a:p>
            <a:pPr lvl="0"/>
            <a:r>
              <a:rPr lang="it-IT" sz="2000" b="1" dirty="0"/>
              <a:t>Confronto e Competizione</a:t>
            </a:r>
            <a:r>
              <a:rPr lang="it-IT" sz="2000" dirty="0"/>
              <a:t>: Creare un ambiente in cui i dipendenti possano confrontare le loro prestazioni energetiche con colleghi o altri reparti, stimolando la competizione amichevole.</a:t>
            </a:r>
          </a:p>
          <a:p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A92BF77D-2484-40F2-ACF1-0E5B501B77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37103" y="2247900"/>
            <a:ext cx="2479982" cy="35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39378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010BB-960E-0E56-7367-5FA14B20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11630" y="1544637"/>
            <a:ext cx="4648200" cy="703263"/>
          </a:xfrm>
        </p:spPr>
        <p:txBody>
          <a:bodyPr/>
          <a:lstStyle/>
          <a:p>
            <a:r>
              <a:rPr lang="it-IT" dirty="0"/>
              <a:t>Istruzioni per l’uso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08D8C-1910-9713-DE9D-E45A5793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2900" y="2247900"/>
            <a:ext cx="7880412" cy="3751520"/>
          </a:xfrm>
        </p:spPr>
        <p:txBody>
          <a:bodyPr/>
          <a:lstStyle/>
          <a:p>
            <a:pPr lvl="0"/>
            <a:r>
              <a:rPr lang="it-IT" sz="2000" b="1" dirty="0"/>
              <a:t>Comunicazione Continua</a:t>
            </a:r>
            <a:r>
              <a:rPr lang="it-IT" sz="2000" dirty="0"/>
              <a:t>: Mantenere la comunicazione sulla consapevolezza energetica costante nel tempo, anziché limitarsi a una campagna singola.</a:t>
            </a:r>
          </a:p>
          <a:p>
            <a:pPr lvl="0"/>
            <a:r>
              <a:rPr lang="it-IT" sz="2000" b="1" dirty="0"/>
              <a:t>Semplicità delle Azioni</a:t>
            </a:r>
            <a:r>
              <a:rPr lang="it-IT" sz="2000" dirty="0"/>
              <a:t>: Favorire azioni semplici e facili da implementare da parte dei dipendenti, come spegnere le luci o regolare la temperatura.</a:t>
            </a:r>
          </a:p>
          <a:p>
            <a:pPr lvl="0"/>
            <a:r>
              <a:rPr lang="it-IT" sz="2000" b="1" dirty="0"/>
              <a:t>Educazione Ambientale</a:t>
            </a:r>
            <a:r>
              <a:rPr lang="it-IT" sz="2000" dirty="0"/>
              <a:t>: Collegare la consapevolezza energetica alla sensibilizzazione ambientale più ampia, mostrando come il risparmio energetico contribuisca alla sostenibilità.</a:t>
            </a:r>
          </a:p>
          <a:p>
            <a:pPr lvl="0"/>
            <a:r>
              <a:rPr lang="it-IT" sz="2000" b="1" dirty="0"/>
              <a:t>Strumenti e Risorse</a:t>
            </a:r>
            <a:r>
              <a:rPr lang="it-IT" sz="2000" dirty="0"/>
              <a:t>: Fornire agli utenti strumenti e risorse pratiche per supportare il risparmio energetico, come checklist, app o materiali informativi.</a:t>
            </a:r>
          </a:p>
          <a:p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C3E87BBB-1B9A-448B-82D7-C4237443E0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200388" y="2247900"/>
            <a:ext cx="2479982" cy="35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66760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010BB-960E-0E56-7367-5FA14B20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2327" y="1651169"/>
            <a:ext cx="4934445" cy="703263"/>
          </a:xfrm>
        </p:spPr>
        <p:txBody>
          <a:bodyPr/>
          <a:lstStyle/>
          <a:p>
            <a:r>
              <a:rPr lang="it-IT" dirty="0"/>
              <a:t>Istruzioni per l’uso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08D8C-1910-9713-DE9D-E45A5793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68784" y="2354432"/>
            <a:ext cx="8040209" cy="3751520"/>
          </a:xfrm>
        </p:spPr>
        <p:txBody>
          <a:bodyPr/>
          <a:lstStyle/>
          <a:p>
            <a:pPr lvl="0"/>
            <a:r>
              <a:rPr lang="it-IT" sz="2000" b="1" dirty="0"/>
              <a:t>Collaborazione Inter-funzionale</a:t>
            </a:r>
            <a:r>
              <a:rPr lang="it-IT" sz="2000" dirty="0"/>
              <a:t>: Coinvolgere i diversi dipartimenti aziendali per promuovere la collaborazione e condividere buone pratiche.</a:t>
            </a:r>
          </a:p>
          <a:p>
            <a:pPr lvl="0"/>
            <a:r>
              <a:rPr lang="it-IT" sz="2000" b="1" dirty="0"/>
              <a:t>Trasparenza dei Dati</a:t>
            </a:r>
            <a:r>
              <a:rPr lang="it-IT" sz="2000" dirty="0"/>
              <a:t>: Rendere accessibili i dati energetici in modo che i dipendenti possano vedere l'impatto delle proprie azioni.</a:t>
            </a:r>
          </a:p>
          <a:p>
            <a:pPr lvl="0"/>
            <a:r>
              <a:rPr lang="it-IT" sz="2000" b="1" dirty="0"/>
              <a:t>Valutazione dei Risultati</a:t>
            </a:r>
            <a:r>
              <a:rPr lang="it-IT" sz="2000" dirty="0"/>
              <a:t>: Misurare e comunicare i risultati ottenuti dalla campagna per dimostrare l'efficacia delle iniziative.</a:t>
            </a:r>
          </a:p>
          <a:p>
            <a:pPr lvl="0"/>
            <a:r>
              <a:rPr lang="it-IT" sz="2000" b="1" dirty="0"/>
              <a:t>Sostenibilità a Lungo Termine</a:t>
            </a:r>
            <a:r>
              <a:rPr lang="it-IT" sz="2000" dirty="0"/>
              <a:t>: Costruire una cultura di consapevolezza energetica sostenibile nel tempo, non limitandosi a iniziative a breve termine.</a:t>
            </a:r>
          </a:p>
          <a:p>
            <a:pPr lvl="0"/>
            <a:r>
              <a:rPr lang="it-IT" sz="2000" b="1" dirty="0"/>
              <a:t>Adattabilità</a:t>
            </a:r>
            <a:r>
              <a:rPr lang="it-IT" sz="2000" dirty="0"/>
              <a:t>: Essere disposti a adattare la strategia in base ai risultati e alle mutevoli esigenze aziendali.</a:t>
            </a:r>
          </a:p>
          <a:p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E21ADBC4-BD1A-4634-A833-53872F1A969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3234" y="2237014"/>
            <a:ext cx="2479982" cy="35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6357480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id="{F71010BB-960E-0E56-7367-5FA14B201C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8450" y="1762352"/>
            <a:ext cx="5554380" cy="703263"/>
          </a:xfrm>
        </p:spPr>
        <p:txBody>
          <a:bodyPr/>
          <a:lstStyle/>
          <a:p>
            <a:r>
              <a:rPr lang="it-IT" dirty="0"/>
              <a:t>Istruzioni per l’uso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id="{32A08D8C-1910-9713-DE9D-E45A5793B6E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1620" y="2598492"/>
            <a:ext cx="7702859" cy="2852745"/>
          </a:xfrm>
        </p:spPr>
        <p:txBody>
          <a:bodyPr/>
          <a:lstStyle/>
          <a:p>
            <a:pPr lvl="0"/>
            <a:r>
              <a:rPr lang="it-IT" sz="2000" b="1" dirty="0"/>
              <a:t>Promozione del Coinvolgimento</a:t>
            </a:r>
            <a:r>
              <a:rPr lang="it-IT" sz="2000" dirty="0"/>
              <a:t>: Incoraggiare i dipendenti a proporre idee e iniziative per migliorare l'efficienza energetica e la consapevolezza.</a:t>
            </a:r>
          </a:p>
          <a:p>
            <a:pPr lvl="0"/>
            <a:r>
              <a:rPr lang="it-IT" sz="2000" b="1" dirty="0"/>
              <a:t>Comunicazione Positiva</a:t>
            </a:r>
            <a:r>
              <a:rPr lang="it-IT" sz="2000" dirty="0"/>
              <a:t>: Comunicare i progressi in modo positivo, enfatizzando i successi e i benefici conseguiti.</a:t>
            </a:r>
          </a:p>
          <a:p>
            <a:pPr lvl="0"/>
            <a:r>
              <a:rPr lang="it-IT" sz="2000" b="1" dirty="0"/>
              <a:t>Trasparenza nella Leadership</a:t>
            </a:r>
            <a:r>
              <a:rPr lang="it-IT" sz="2000" dirty="0"/>
              <a:t>: Assicurarsi che la leadership aziendale dimostri un impegno costante per la consapevolezza energetica, fungendo da modello per i dipendenti.</a:t>
            </a:r>
          </a:p>
          <a:p>
            <a:endParaRPr lang="it-IT" sz="2000" dirty="0"/>
          </a:p>
        </p:txBody>
      </p:sp>
      <p:pic>
        <p:nvPicPr>
          <p:cNvPr id="4" name="Immagine 3">
            <a:extLst>
              <a:ext uri="{FF2B5EF4-FFF2-40B4-BE49-F238E27FC236}">
                <a16:creationId xmlns:a16="http://schemas.microsoft.com/office/drawing/2014/main" id="{9A2BC8BE-76B4-485A-9E45-09555F6169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70398" y="2247898"/>
            <a:ext cx="2479982" cy="35539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341223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5 modi per dire &quot;Thank You&quot; in inglese come un vero madrelingua">
            <a:extLst>
              <a:ext uri="{FF2B5EF4-FFF2-40B4-BE49-F238E27FC236}">
                <a16:creationId xmlns:a16="http://schemas.microsoft.com/office/drawing/2014/main" id="{48B2AE73-A366-427F-BE1E-61A7FDDD8B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47258" y="1103084"/>
            <a:ext cx="7571014" cy="5047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018709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22">
            <a:extLst>
              <a:ext uri="{FF2B5EF4-FFF2-40B4-BE49-F238E27FC236}">
                <a16:creationId xmlns:a16="http://schemas.microsoft.com/office/drawing/2014/main" id="{5CA42CD8-42E0-424F-8216-3BA2F35E6055}"/>
              </a:ext>
            </a:extLst>
          </p:cNvPr>
          <p:cNvGrpSpPr/>
          <p:nvPr/>
        </p:nvGrpSpPr>
        <p:grpSpPr>
          <a:xfrm>
            <a:off x="-1898589" y="-1286957"/>
            <a:ext cx="13412046" cy="7007526"/>
            <a:chOff x="-6096000" y="-1371600"/>
            <a:chExt cx="13792200" cy="7206150"/>
          </a:xfrm>
        </p:grpSpPr>
        <p:sp>
          <p:nvSpPr>
            <p:cNvPr id="11" name="Arc 23">
              <a:extLst>
                <a:ext uri="{FF2B5EF4-FFF2-40B4-BE49-F238E27FC236}">
                  <a16:creationId xmlns:a16="http://schemas.microsoft.com/office/drawing/2014/main" id="{3E48A2D6-1540-42E1-A094-5DEE8FCC705F}"/>
                </a:ext>
              </a:extLst>
            </p:cNvPr>
            <p:cNvSpPr/>
            <p:nvPr/>
          </p:nvSpPr>
          <p:spPr>
            <a:xfrm>
              <a:off x="-6096000" y="-1371600"/>
              <a:ext cx="13335000" cy="6781801"/>
            </a:xfrm>
            <a:prstGeom prst="arc">
              <a:avLst>
                <a:gd name="adj1" fmla="val 52348"/>
                <a:gd name="adj2" fmla="val 4147921"/>
              </a:avLst>
            </a:prstGeom>
            <a:ln w="12700">
              <a:solidFill>
                <a:schemeClr val="tx1"/>
              </a:solidFill>
            </a:ln>
            <a:effectLst>
              <a:outerShdw blurRad="50800" dist="38100" dir="5400000" algn="t" rotWithShape="0">
                <a:prstClr val="black">
                  <a:alpha val="40000"/>
                </a:prstClr>
              </a:outerShdw>
            </a:effectLst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14" name="Group 24">
              <a:extLst>
                <a:ext uri="{FF2B5EF4-FFF2-40B4-BE49-F238E27FC236}">
                  <a16:creationId xmlns:a16="http://schemas.microsoft.com/office/drawing/2014/main" id="{2C7D666D-886C-4384-B40F-5C96E5C7163F}"/>
                </a:ext>
              </a:extLst>
            </p:cNvPr>
            <p:cNvGrpSpPr/>
            <p:nvPr/>
          </p:nvGrpSpPr>
          <p:grpSpPr>
            <a:xfrm>
              <a:off x="1397581" y="1676400"/>
              <a:ext cx="6298619" cy="4158150"/>
              <a:chOff x="1397581" y="1676400"/>
              <a:chExt cx="6298619" cy="4158150"/>
            </a:xfrm>
          </p:grpSpPr>
          <p:sp>
            <p:nvSpPr>
              <p:cNvPr id="15" name="Oval 25">
                <a:extLst>
                  <a:ext uri="{FF2B5EF4-FFF2-40B4-BE49-F238E27FC236}">
                    <a16:creationId xmlns:a16="http://schemas.microsoft.com/office/drawing/2014/main" id="{E32A054E-EF69-4522-9025-6B546136832B}"/>
                  </a:ext>
                </a:extLst>
              </p:cNvPr>
              <p:cNvSpPr/>
              <p:nvPr/>
            </p:nvSpPr>
            <p:spPr>
              <a:xfrm>
                <a:off x="3200400" y="50292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6" name="Oval 26">
                <a:extLst>
                  <a:ext uri="{FF2B5EF4-FFF2-40B4-BE49-F238E27FC236}">
                    <a16:creationId xmlns:a16="http://schemas.microsoft.com/office/drawing/2014/main" id="{B9AC9B1A-657E-4392-BF84-6D05AC185316}"/>
                  </a:ext>
                </a:extLst>
              </p:cNvPr>
              <p:cNvSpPr/>
              <p:nvPr/>
            </p:nvSpPr>
            <p:spPr>
              <a:xfrm>
                <a:off x="4359349" y="4707523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7" name="Oval 27">
                <a:extLst>
                  <a:ext uri="{FF2B5EF4-FFF2-40B4-BE49-F238E27FC236}">
                    <a16:creationId xmlns:a16="http://schemas.microsoft.com/office/drawing/2014/main" id="{C18EA0DB-341E-4EF2-8FF2-0F228ACCD73D}"/>
                  </a:ext>
                </a:extLst>
              </p:cNvPr>
              <p:cNvSpPr/>
              <p:nvPr/>
            </p:nvSpPr>
            <p:spPr>
              <a:xfrm>
                <a:off x="5523614" y="4160222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8" name="Oval 28">
                <a:extLst>
                  <a:ext uri="{FF2B5EF4-FFF2-40B4-BE49-F238E27FC236}">
                    <a16:creationId xmlns:a16="http://schemas.microsoft.com/office/drawing/2014/main" id="{B81F2E78-E61C-434C-A65C-8611A7EB2E3F}"/>
                  </a:ext>
                </a:extLst>
              </p:cNvPr>
              <p:cNvSpPr/>
              <p:nvPr/>
            </p:nvSpPr>
            <p:spPr>
              <a:xfrm>
                <a:off x="6553200" y="3352800"/>
                <a:ext cx="152400" cy="1524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19" name="Oval 29">
                <a:extLst>
                  <a:ext uri="{FF2B5EF4-FFF2-40B4-BE49-F238E27FC236}">
                    <a16:creationId xmlns:a16="http://schemas.microsoft.com/office/drawing/2014/main" id="{D37E64ED-D256-41C6-8F71-270103D2722D}"/>
                  </a:ext>
                </a:extLst>
              </p:cNvPr>
              <p:cNvSpPr/>
              <p:nvPr/>
            </p:nvSpPr>
            <p:spPr>
              <a:xfrm>
                <a:off x="7086600" y="1828800"/>
                <a:ext cx="304800" cy="304800"/>
              </a:xfrm>
              <a:prstGeom prst="ellipse">
                <a:avLst/>
              </a:prstGeom>
              <a:solidFill>
                <a:schemeClr val="tx1"/>
              </a:solidFill>
              <a:ln w="57150">
                <a:solidFill>
                  <a:srgbClr val="C0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 dirty="0"/>
              </a:p>
            </p:txBody>
          </p:sp>
          <p:sp>
            <p:nvSpPr>
              <p:cNvPr id="20" name="TextBox 30">
                <a:extLst>
                  <a:ext uri="{FF2B5EF4-FFF2-40B4-BE49-F238E27FC236}">
                    <a16:creationId xmlns:a16="http://schemas.microsoft.com/office/drawing/2014/main" id="{51A3D132-3AFD-4021-B9E7-7F931D343750}"/>
                  </a:ext>
                </a:extLst>
              </p:cNvPr>
              <p:cNvSpPr txBox="1"/>
              <p:nvPr/>
            </p:nvSpPr>
            <p:spPr>
              <a:xfrm>
                <a:off x="3027732" y="4369206"/>
                <a:ext cx="1676400" cy="34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/>
                  <a:t>Understanding</a:t>
                </a:r>
                <a:endParaRPr lang="en-US" sz="1600" dirty="0">
                  <a:latin typeface="+mn-lt"/>
                </a:endParaRPr>
              </a:p>
            </p:txBody>
          </p:sp>
          <p:sp>
            <p:nvSpPr>
              <p:cNvPr id="21" name="TextBox 31">
                <a:extLst>
                  <a:ext uri="{FF2B5EF4-FFF2-40B4-BE49-F238E27FC236}">
                    <a16:creationId xmlns:a16="http://schemas.microsoft.com/office/drawing/2014/main" id="{8447C3F6-0C90-4163-B31D-70D8286C1EA7}"/>
                  </a:ext>
                </a:extLst>
              </p:cNvPr>
              <p:cNvSpPr txBox="1"/>
              <p:nvPr/>
            </p:nvSpPr>
            <p:spPr>
              <a:xfrm>
                <a:off x="1970614" y="4805843"/>
                <a:ext cx="1802499" cy="34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Awareness</a:t>
                </a:r>
              </a:p>
            </p:txBody>
          </p:sp>
          <p:sp>
            <p:nvSpPr>
              <p:cNvPr id="22" name="TextBox 32">
                <a:extLst>
                  <a:ext uri="{FF2B5EF4-FFF2-40B4-BE49-F238E27FC236}">
                    <a16:creationId xmlns:a16="http://schemas.microsoft.com/office/drawing/2014/main" id="{B7946FC4-C7A5-4C93-B689-F62047065A63}"/>
                  </a:ext>
                </a:extLst>
              </p:cNvPr>
              <p:cNvSpPr txBox="1"/>
              <p:nvPr/>
            </p:nvSpPr>
            <p:spPr>
              <a:xfrm>
                <a:off x="4267201" y="3897868"/>
                <a:ext cx="1408813" cy="34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Acceptance</a:t>
                </a:r>
              </a:p>
            </p:txBody>
          </p:sp>
          <p:sp>
            <p:nvSpPr>
              <p:cNvPr id="23" name="TextBox 33">
                <a:extLst>
                  <a:ext uri="{FF2B5EF4-FFF2-40B4-BE49-F238E27FC236}">
                    <a16:creationId xmlns:a16="http://schemas.microsoft.com/office/drawing/2014/main" id="{A4DC47CA-687B-4C88-840A-1398DC955947}"/>
                  </a:ext>
                </a:extLst>
              </p:cNvPr>
              <p:cNvSpPr txBox="1"/>
              <p:nvPr/>
            </p:nvSpPr>
            <p:spPr>
              <a:xfrm>
                <a:off x="5562600" y="3124200"/>
                <a:ext cx="1295400" cy="34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latin typeface="+mn-lt"/>
                  </a:rPr>
                  <a:t>Adoption</a:t>
                </a:r>
              </a:p>
            </p:txBody>
          </p:sp>
          <p:sp>
            <p:nvSpPr>
              <p:cNvPr id="24" name="TextBox 34">
                <a:extLst>
                  <a:ext uri="{FF2B5EF4-FFF2-40B4-BE49-F238E27FC236}">
                    <a16:creationId xmlns:a16="http://schemas.microsoft.com/office/drawing/2014/main" id="{5B321128-DADD-4121-8BF6-DB94FC15912D}"/>
                  </a:ext>
                </a:extLst>
              </p:cNvPr>
              <p:cNvSpPr txBox="1"/>
              <p:nvPr/>
            </p:nvSpPr>
            <p:spPr>
              <a:xfrm flipH="1">
                <a:off x="5878998" y="1773678"/>
                <a:ext cx="1423177" cy="34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 err="1"/>
                  <a:t>Owernship</a:t>
                </a:r>
                <a:endParaRPr lang="en-US" sz="1600" dirty="0">
                  <a:latin typeface="+mn-lt"/>
                </a:endParaRPr>
              </a:p>
            </p:txBody>
          </p:sp>
          <p:cxnSp>
            <p:nvCxnSpPr>
              <p:cNvPr id="25" name="Straight Connector 35">
                <a:extLst>
                  <a:ext uri="{FF2B5EF4-FFF2-40B4-BE49-F238E27FC236}">
                    <a16:creationId xmlns:a16="http://schemas.microsoft.com/office/drawing/2014/main" id="{23967FE5-215D-4DDD-AF04-315D990C0061}"/>
                  </a:ext>
                </a:extLst>
              </p:cNvPr>
              <p:cNvCxnSpPr>
                <a:cxnSpLocks/>
                <a:stCxn id="11" idx="2"/>
              </p:cNvCxnSpPr>
              <p:nvPr/>
            </p:nvCxnSpPr>
            <p:spPr>
              <a:xfrm>
                <a:off x="1840557" y="5348212"/>
                <a:ext cx="5855643" cy="0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36">
                <a:extLst>
                  <a:ext uri="{FF2B5EF4-FFF2-40B4-BE49-F238E27FC236}">
                    <a16:creationId xmlns:a16="http://schemas.microsoft.com/office/drawing/2014/main" id="{D9D246B8-C9AB-42AF-84CA-FE9D573F59D3}"/>
                  </a:ext>
                </a:extLst>
              </p:cNvPr>
              <p:cNvSpPr txBox="1"/>
              <p:nvPr/>
            </p:nvSpPr>
            <p:spPr>
              <a:xfrm rot="16200000">
                <a:off x="276257" y="3102527"/>
                <a:ext cx="2590798" cy="34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 err="1">
                    <a:latin typeface="+mn-lt"/>
                  </a:rPr>
                  <a:t>Livello</a:t>
                </a:r>
                <a:r>
                  <a:rPr lang="en-US" sz="1600" b="1" dirty="0">
                    <a:latin typeface="+mn-lt"/>
                  </a:rPr>
                  <a:t> di </a:t>
                </a:r>
                <a:r>
                  <a:rPr lang="en-US" sz="1600" b="1" dirty="0" err="1">
                    <a:latin typeface="+mn-lt"/>
                  </a:rPr>
                  <a:t>Supporto</a:t>
                </a:r>
                <a:endParaRPr lang="en-US" sz="1600" b="1" dirty="0">
                  <a:latin typeface="+mn-lt"/>
                </a:endParaRPr>
              </a:p>
            </p:txBody>
          </p:sp>
          <p:sp>
            <p:nvSpPr>
              <p:cNvPr id="27" name="TextBox 37">
                <a:extLst>
                  <a:ext uri="{FF2B5EF4-FFF2-40B4-BE49-F238E27FC236}">
                    <a16:creationId xmlns:a16="http://schemas.microsoft.com/office/drawing/2014/main" id="{CC791C3D-45CC-4E86-AAE9-485B38A675BD}"/>
                  </a:ext>
                </a:extLst>
              </p:cNvPr>
              <p:cNvSpPr txBox="1"/>
              <p:nvPr/>
            </p:nvSpPr>
            <p:spPr>
              <a:xfrm>
                <a:off x="4495801" y="5486400"/>
                <a:ext cx="1295400" cy="34815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b="1" dirty="0">
                    <a:latin typeface="+mn-lt"/>
                  </a:rPr>
                  <a:t>Tempo</a:t>
                </a:r>
              </a:p>
            </p:txBody>
          </p:sp>
          <p:cxnSp>
            <p:nvCxnSpPr>
              <p:cNvPr id="28" name="Straight Connector 38">
                <a:extLst>
                  <a:ext uri="{FF2B5EF4-FFF2-40B4-BE49-F238E27FC236}">
                    <a16:creationId xmlns:a16="http://schemas.microsoft.com/office/drawing/2014/main" id="{C8B614FC-8734-42C8-AE7A-AAE6CD706B0A}"/>
                  </a:ext>
                </a:extLst>
              </p:cNvPr>
              <p:cNvCxnSpPr/>
              <p:nvPr/>
            </p:nvCxnSpPr>
            <p:spPr>
              <a:xfrm flipV="1">
                <a:off x="1840557" y="1676400"/>
                <a:ext cx="0" cy="3671812"/>
              </a:xfrm>
              <a:prstGeom prst="line">
                <a:avLst/>
              </a:prstGeom>
              <a:ln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pic>
        <p:nvPicPr>
          <p:cNvPr id="30" name="Picture 2" descr="4,063 Riding Elephant Stock Photos, Pictures &amp; Royalty-Free Images - iStock">
            <a:extLst>
              <a:ext uri="{FF2B5EF4-FFF2-40B4-BE49-F238E27FC236}">
                <a16:creationId xmlns:a16="http://schemas.microsoft.com/office/drawing/2014/main" id="{56D71565-EFD1-4D30-B10D-7D37F305551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40196" y1="19388" x2="42647" y2="20816"/>
                        <a14:foregroundMark x1="42647" y1="19796" x2="43954" y2="20612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046" y="1704744"/>
            <a:ext cx="5326956" cy="42650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829565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olo 6">
            <a:extLst>
              <a:ext uri="{FF2B5EF4-FFF2-40B4-BE49-F238E27FC236}">
                <a16:creationId xmlns:a16="http://schemas.microsoft.com/office/drawing/2014/main" id="{7FA34271-E99D-450F-BB2F-1C4BFEF552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7376" y="1459025"/>
            <a:ext cx="3018195" cy="4092689"/>
          </a:xfrm>
          <a:ln>
            <a:solidFill>
              <a:schemeClr val="accent6"/>
            </a:solidFill>
          </a:ln>
        </p:spPr>
        <p:txBody>
          <a:bodyPr/>
          <a:lstStyle/>
          <a:p>
            <a:pPr>
              <a:lnSpc>
                <a:spcPct val="100000"/>
              </a:lnSpc>
            </a:pPr>
            <a:r>
              <a:rPr lang="it-IT" sz="2000" dirty="0"/>
              <a:t>Programma</a:t>
            </a:r>
            <a:br>
              <a:rPr lang="it-IT" sz="2000" dirty="0"/>
            </a:br>
            <a: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  <a:t>Italia in Classe A</a:t>
            </a:r>
            <a:b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</a:br>
            <a:r>
              <a:rPr lang="it-IT" sz="2000" dirty="0"/>
              <a:t>Durata:</a:t>
            </a:r>
            <a:br>
              <a:rPr lang="it-IT" sz="2000" dirty="0"/>
            </a:br>
            <a: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  <a:t>trienni dal 2016 al 2030</a:t>
            </a:r>
            <a:br>
              <a:rPr lang="it-IT" sz="2000" dirty="0"/>
            </a:br>
            <a:r>
              <a:rPr lang="it-IT" sz="2000" dirty="0"/>
              <a:t>Rif. Normativo</a:t>
            </a:r>
            <a:br>
              <a:rPr lang="it-IT" sz="2000" dirty="0"/>
            </a:br>
            <a: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  <a:t>Dlgs. 102/2014</a:t>
            </a:r>
            <a:br>
              <a:rPr lang="it-IT" sz="2000" b="0" dirty="0">
                <a:solidFill>
                  <a:schemeClr val="tx1"/>
                </a:solidFill>
              </a:rPr>
            </a:br>
            <a:r>
              <a:rPr lang="it-IT" sz="2000" dirty="0"/>
              <a:t>Target:</a:t>
            </a:r>
            <a:br>
              <a:rPr lang="it-IT" sz="2000" dirty="0"/>
            </a:br>
            <a:r>
              <a:rPr lang="it-IT" sz="2000" b="0" dirty="0">
                <a:solidFill>
                  <a:schemeClr val="tx1"/>
                </a:solidFill>
              </a:rPr>
              <a:t>- </a:t>
            </a:r>
            <a: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  <a:t>famiglie</a:t>
            </a:r>
            <a:b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</a:br>
            <a: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  <a:t>- studenti</a:t>
            </a:r>
            <a:b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</a:br>
            <a: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  <a:t>- imprese</a:t>
            </a:r>
            <a:b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</a:br>
            <a: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  <a:t>- PA</a:t>
            </a:r>
            <a:b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</a:br>
            <a:r>
              <a:rPr lang="it-IT" sz="2000" dirty="0"/>
              <a:t>Investimento:</a:t>
            </a:r>
            <a:br>
              <a:rPr lang="it-IT" sz="2000" dirty="0">
                <a:solidFill>
                  <a:schemeClr val="tx1"/>
                </a:solidFill>
              </a:rPr>
            </a:br>
            <a:r>
              <a:rPr lang="it-IT" sz="2000" b="0" dirty="0">
                <a:solidFill>
                  <a:srgbClr val="094790"/>
                </a:solidFill>
                <a:ea typeface="+mn-ea"/>
                <a:cs typeface="+mn-cs"/>
              </a:rPr>
              <a:t>3 Mln euro/anno</a:t>
            </a:r>
            <a:br>
              <a:rPr lang="it-IT" sz="2000" dirty="0">
                <a:solidFill>
                  <a:schemeClr val="tx1"/>
                </a:solidFill>
              </a:rPr>
            </a:br>
            <a:br>
              <a:rPr lang="it-IT" sz="2000" dirty="0">
                <a:solidFill>
                  <a:schemeClr val="tx1"/>
                </a:solidFill>
              </a:rPr>
            </a:br>
            <a:br>
              <a:rPr lang="it-IT" sz="2000" dirty="0">
                <a:solidFill>
                  <a:schemeClr val="tx1"/>
                </a:solidFill>
              </a:rPr>
            </a:br>
            <a:br>
              <a:rPr lang="it-IT" sz="2000" dirty="0">
                <a:solidFill>
                  <a:schemeClr val="tx1"/>
                </a:solidFill>
              </a:rPr>
            </a:br>
            <a:br>
              <a:rPr lang="it-IT" sz="2000" dirty="0"/>
            </a:br>
            <a:endParaRPr lang="it-IT" sz="2000" dirty="0"/>
          </a:p>
        </p:txBody>
      </p:sp>
      <p:pic>
        <p:nvPicPr>
          <p:cNvPr id="9" name="Elementi multimediali online 8" title="ITALIA IN CLASSE A  prima edizione">
            <a:hlinkClick r:id="" action="ppaction://media"/>
            <a:extLst>
              <a:ext uri="{FF2B5EF4-FFF2-40B4-BE49-F238E27FC236}">
                <a16:creationId xmlns:a16="http://schemas.microsoft.com/office/drawing/2014/main" id="{623C6D54-43D7-42DB-914C-94B8C2F9DAA4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4103914" y="1459025"/>
            <a:ext cx="6811921" cy="3848735"/>
          </a:xfrm>
          <a:prstGeom prst="rect">
            <a:avLst/>
          </a:prstGeom>
        </p:spPr>
      </p:pic>
      <p:sp>
        <p:nvSpPr>
          <p:cNvPr id="10" name="CasellaDiTesto 9">
            <a:extLst>
              <a:ext uri="{FF2B5EF4-FFF2-40B4-BE49-F238E27FC236}">
                <a16:creationId xmlns:a16="http://schemas.microsoft.com/office/drawing/2014/main" id="{1C9E1288-3A0B-4D92-9AEF-45F73C5CE173}"/>
              </a:ext>
            </a:extLst>
          </p:cNvPr>
          <p:cNvSpPr txBox="1"/>
          <p:nvPr/>
        </p:nvSpPr>
        <p:spPr>
          <a:xfrm>
            <a:off x="5746388" y="5409860"/>
            <a:ext cx="385354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it-IT" sz="2400" dirty="0">
                <a:hlinkClick r:id="rId4"/>
              </a:rPr>
              <a:t>www.italiainclassea.enea.it</a:t>
            </a:r>
            <a:r>
              <a:rPr lang="it-IT" sz="2400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13086236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9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s://pbs.twimg.com/media/BEvjurTCIAEZzF6.jpg">
            <a:extLst>
              <a:ext uri="{FF2B5EF4-FFF2-40B4-BE49-F238E27FC236}">
                <a16:creationId xmlns:a16="http://schemas.microsoft.com/office/drawing/2014/main" id="{BE1B0DCE-0869-425E-A4E9-37FC59A96A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5374" y="1943205"/>
            <a:ext cx="4639089" cy="3511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6" descr="https://fbcdn-sphotos-a-a.akamaihd.net/hphotos-ak-ash3/t1.0-9/75937_784141068282273_883540278_n.jpg">
            <a:extLst>
              <a:ext uri="{FF2B5EF4-FFF2-40B4-BE49-F238E27FC236}">
                <a16:creationId xmlns:a16="http://schemas.microsoft.com/office/drawing/2014/main" id="{0E080B50-DBAB-487E-845F-2649370D79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29350" y="1943204"/>
            <a:ext cx="5267994" cy="351199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395781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Ascensori, piccolo mondo che ci riempie di tic e ansie">
            <a:extLst>
              <a:ext uri="{FF2B5EF4-FFF2-40B4-BE49-F238E27FC236}">
                <a16:creationId xmlns:a16="http://schemas.microsoft.com/office/drawing/2014/main" id="{852C2DBF-E460-407D-B7A4-B4CF119AE1A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7429" y="1785791"/>
            <a:ext cx="4531486" cy="409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 Box 9">
            <a:extLst>
              <a:ext uri="{FF2B5EF4-FFF2-40B4-BE49-F238E27FC236}">
                <a16:creationId xmlns:a16="http://schemas.microsoft.com/office/drawing/2014/main" id="{80415269-4429-4A9E-A2FE-F137C289BF6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79005" y="1321961"/>
            <a:ext cx="5267720" cy="4557274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b="1" dirty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chemeClr val="tx2"/>
                </a:solidFill>
              </a:rPr>
              <a:t>OBIETTIVI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600" dirty="0">
              <a:latin typeface="Verdana" pitchFamily="34" charset="0"/>
            </a:endParaRPr>
          </a:p>
          <a:p>
            <a:pPr algn="just"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/>
              <a:t>Volevamo provare a ridurre il consumo di energia derivante dall’uso dell’ ascensore attraverso l’informazione, dimostrando che: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/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/>
              <a:t>è possibile farlo e che questo ha un effetto reale sui consumo. Questo effetto anche se piccolo, moltiplicato per i circa         </a:t>
            </a:r>
            <a:r>
              <a:rPr lang="it-IT" b="1" dirty="0"/>
              <a:t>800.000</a:t>
            </a:r>
            <a:r>
              <a:rPr lang="it-IT" dirty="0"/>
              <a:t> ascensori installati in Italia, può dare un contributo importante;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/>
              <a:t>è possibile misurarne gli effetti;</a:t>
            </a:r>
          </a:p>
          <a:p>
            <a:pPr marL="285750" indent="-285750" algn="just" eaLnBrk="0" hangingPunct="0">
              <a:buFont typeface="Arial" panose="020B0604020202020204" pitchFamily="34" charset="0"/>
              <a:buChar char="•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dirty="0"/>
              <a:t>la qualità della nostra vita può rimanere invariata o, addirittura migliorare. </a:t>
            </a:r>
            <a:r>
              <a:rPr lang="it-IT" b="1" dirty="0"/>
              <a:t>More with </a:t>
            </a:r>
            <a:r>
              <a:rPr lang="it-IT" b="1" dirty="0" err="1"/>
              <a:t>less</a:t>
            </a:r>
            <a:r>
              <a:rPr lang="it-IT" b="1" dirty="0"/>
              <a:t> .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b="1" dirty="0"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965458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9">
            <a:extLst>
              <a:ext uri="{FF2B5EF4-FFF2-40B4-BE49-F238E27FC236}">
                <a16:creationId xmlns:a16="http://schemas.microsoft.com/office/drawing/2014/main" id="{EE2CBED0-FA5C-4F8C-89C6-E2F6BAFE6F8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096000" y="2011511"/>
            <a:ext cx="4887610" cy="37801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400" b="1" dirty="0">
                <a:solidFill>
                  <a:srgbClr val="006F6E"/>
                </a:solidFill>
              </a:rPr>
              <a:t>MISURA DELL’EFFICACIA DELLA  CAMPAGNA</a:t>
            </a:r>
          </a:p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dirty="0">
              <a:solidFill>
                <a:srgbClr val="BBE0E3"/>
              </a:solidFill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/>
              <a:t>Nei 2mesi precedenti e nei 5 mesi successivi abbiamo tenuto sotto controllo i consumi degli ascensori. 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dirty="0"/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it-IT" sz="2000" dirty="0"/>
              <a:t>Questo ci ha consentito di capire se cambiare i nostri comportamenti sia servito o meno. </a:t>
            </a: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dirty="0">
              <a:latin typeface="Verdana" pitchFamily="34" charset="0"/>
            </a:endParaRPr>
          </a:p>
          <a:p>
            <a: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2000" b="1" dirty="0">
              <a:solidFill>
                <a:srgbClr val="FFFFFF"/>
              </a:solidFill>
              <a:latin typeface="Verdana" pitchFamily="34" charset="0"/>
            </a:endParaRPr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id="{A4F5CD8F-F8F7-4330-9347-1FC30A381A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60413" y="1415965"/>
            <a:ext cx="3172353" cy="4613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3591976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Box 9">
            <a:extLst>
              <a:ext uri="{FF2B5EF4-FFF2-40B4-BE49-F238E27FC236}">
                <a16:creationId xmlns:a16="http://schemas.microsoft.com/office/drawing/2014/main" id="{FAD3FB69-D6B0-41BA-ABEE-9A88E7AC024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82350" y="1479976"/>
            <a:ext cx="8427300" cy="421872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wrap="square" lIns="90000" tIns="46800" rIns="90000" bIns="46800">
            <a:spAutoFit/>
          </a:bodyPr>
          <a:lstStyle/>
          <a:p>
            <a:pPr>
              <a:spcBef>
                <a:spcPts val="875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it-IT" sz="1400" b="1" dirty="0">
              <a:solidFill>
                <a:srgbClr val="BBE0E3"/>
              </a:solidFill>
            </a:endParaRPr>
          </a:p>
          <a:p>
            <a:pPr algn="just"/>
            <a:r>
              <a:rPr lang="it-IT" sz="2800" b="1" dirty="0">
                <a:solidFill>
                  <a:srgbClr val="006F6E"/>
                </a:solidFill>
              </a:rPr>
              <a:t>Nell’ambito della Campagna sono state realizzate le seguenti azioni di comunicazione:</a:t>
            </a:r>
          </a:p>
          <a:p>
            <a:pPr algn="just"/>
            <a:r>
              <a:rPr lang="it-IT" dirty="0"/>
              <a:t> 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dirty="0"/>
              <a:t>workshop di lancio dell’iniziativa destinato ai dipendenti;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dirty="0"/>
              <a:t>distribuzione, nella mailing lista di locandine e cartoline informative elettroniche che illustrino le ragioni per cui è consigliabile utilizzare le scale anziché l’ascensore;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dirty="0"/>
              <a:t>affissione di cartelli con lo slogan della campagna in prossimità degli ingressi agli ascensori su ogni piano dell’edificio;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dirty="0"/>
              <a:t>inserimento, all’interno della newsletter aziendale, di una sezione dedicata all’  argomento;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dirty="0"/>
              <a:t>realizzazione e diffusione in rete di uno spot della Campagna da divulgare sia  all’interno che all’esterno dell’ENEA per dare visibilità all’iniziativa;</a:t>
            </a:r>
          </a:p>
          <a:p>
            <a:pPr marL="342900" lvl="0" indent="-342900" algn="just">
              <a:buFont typeface="+mj-lt"/>
              <a:buAutoNum type="arabicPeriod"/>
            </a:pPr>
            <a:r>
              <a:rPr lang="it-IT" dirty="0"/>
              <a:t>divulgazione note stampa.</a:t>
            </a:r>
          </a:p>
        </p:txBody>
      </p:sp>
    </p:spTree>
    <p:extLst>
      <p:ext uri="{BB962C8B-B14F-4D97-AF65-F5344CB8AC3E}">
        <p14:creationId xmlns:p14="http://schemas.microsoft.com/office/powerpoint/2010/main" val="27449822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Movimento-Salute\Desktop\Nuova cartella (2)\ANEA\FOTO NO LIFT DAYS\La Sperimentazione\SAM_0066.JPG">
            <a:extLst>
              <a:ext uri="{FF2B5EF4-FFF2-40B4-BE49-F238E27FC236}">
                <a16:creationId xmlns:a16="http://schemas.microsoft.com/office/drawing/2014/main" id="{4AB67F1C-6724-4EA8-BF5A-1A965CC0AA2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8" y="2095130"/>
            <a:ext cx="2371322" cy="13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Movimento-Salute\Desktop\Nuova cartella (2)\ANEA\FOTO NO LIFT DAYS\La Sperimentazione\SAM_0071.JPG">
            <a:extLst>
              <a:ext uri="{FF2B5EF4-FFF2-40B4-BE49-F238E27FC236}">
                <a16:creationId xmlns:a16="http://schemas.microsoft.com/office/drawing/2014/main" id="{8EE763FF-37FD-4CE5-8653-548141F02A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747" y="3621139"/>
            <a:ext cx="2371322" cy="13338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Movimento-Salute\Desktop\Nuova cartella (2)\ANEA\FOTO NO LIFT DAYS\La Sperimentazione\SAM_0068.JPG">
            <a:extLst>
              <a:ext uri="{FF2B5EF4-FFF2-40B4-BE49-F238E27FC236}">
                <a16:creationId xmlns:a16="http://schemas.microsoft.com/office/drawing/2014/main" id="{9FAE53D7-5264-4081-910F-C23F9AFE6CA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44" y="2095131"/>
            <a:ext cx="2371322" cy="13338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5" descr="C:\Users\Movimento-Salute\Desktop\Nuova cartella (2)\ANEA\FOTO NO LIFT DAYS\La Sperimentazione\003.JPG">
            <a:extLst>
              <a:ext uri="{FF2B5EF4-FFF2-40B4-BE49-F238E27FC236}">
                <a16:creationId xmlns:a16="http://schemas.microsoft.com/office/drawing/2014/main" id="{917CE320-97DD-433B-BD35-9C6C570103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2144" y="3621139"/>
            <a:ext cx="2377208" cy="15848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Elementi multimediali online 1" title="ENEA WebTV - Consuma l'energia giusta, usa le scale!">
            <a:hlinkClick r:id="" action="ppaction://media"/>
            <a:extLst>
              <a:ext uri="{FF2B5EF4-FFF2-40B4-BE49-F238E27FC236}">
                <a16:creationId xmlns:a16="http://schemas.microsoft.com/office/drawing/2014/main" id="{BB37AF2C-81CA-4BB2-B24B-C90271C0496E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7"/>
          <a:stretch>
            <a:fillRect/>
          </a:stretch>
        </p:blipFill>
        <p:spPr>
          <a:xfrm>
            <a:off x="5974672" y="2084065"/>
            <a:ext cx="5525450" cy="312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72777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408</TotalTime>
  <Words>1673</Words>
  <Application>Microsoft Office PowerPoint</Application>
  <PresentationFormat>Widescreen</PresentationFormat>
  <Paragraphs>171</Paragraphs>
  <Slides>25</Slides>
  <Notes>0</Notes>
  <HiddenSlides>0</HiddenSlides>
  <MMClips>2</MMClips>
  <ScaleCrop>false</ScaleCrop>
  <HeadingPairs>
    <vt:vector size="6" baseType="variant">
      <vt:variant>
        <vt:lpstr>Caratteri utilizzati</vt:lpstr>
      </vt:variant>
      <vt:variant>
        <vt:i4>3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25</vt:i4>
      </vt:variant>
    </vt:vector>
  </HeadingPairs>
  <TitlesOfParts>
    <vt:vector size="29" baseType="lpstr">
      <vt:lpstr>Arial</vt:lpstr>
      <vt:lpstr>Calibri</vt:lpstr>
      <vt:lpstr>Verdana</vt:lpstr>
      <vt:lpstr>Tema di Office</vt:lpstr>
      <vt:lpstr>Presentazione standard di PowerPoint</vt:lpstr>
      <vt:lpstr>Mi presento. Faccio comunicazione creativa</vt:lpstr>
      <vt:lpstr>Presentazione standard di PowerPoint</vt:lpstr>
      <vt:lpstr>Programma Italia in Classe A Durata: trienni dal 2016 al 2030 Rif. Normativo Dlgs. 102/2014 Target: - famiglie - studenti - imprese - PA Investimento: 3 Mln euro/anno     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E QUINDI ?</vt:lpstr>
      <vt:lpstr>VANTAGGI</vt:lpstr>
      <vt:lpstr>VANTAGGI</vt:lpstr>
      <vt:lpstr>VANTAGGI</vt:lpstr>
      <vt:lpstr>CRITICITA’</vt:lpstr>
      <vt:lpstr>CRITICITA’</vt:lpstr>
      <vt:lpstr>CRITICITA’</vt:lpstr>
      <vt:lpstr>CRITICITA’</vt:lpstr>
      <vt:lpstr>Istruzioni per l’uso</vt:lpstr>
      <vt:lpstr>Istruzioni per l’uso</vt:lpstr>
      <vt:lpstr>Istruzioni per l’uso</vt:lpstr>
      <vt:lpstr>Istruzioni per l’uso</vt:lpstr>
      <vt:lpstr>Istruzioni per l’uso</vt:lpstr>
      <vt:lpstr>Presentazione standard di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Valentina Bucchi</dc:creator>
  <cp:lastModifiedBy>Antonio Disi</cp:lastModifiedBy>
  <cp:revision>12</cp:revision>
  <dcterms:created xsi:type="dcterms:W3CDTF">2023-09-04T12:34:10Z</dcterms:created>
  <dcterms:modified xsi:type="dcterms:W3CDTF">2023-09-13T07:02:33Z</dcterms:modified>
</cp:coreProperties>
</file>