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790"/>
    <a:srgbClr val="006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F1DF7988-8E8D-5B89-7CC3-97CD52FDD2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9" r="48853" b="29880"/>
          <a:stretch/>
        </p:blipFill>
        <p:spPr>
          <a:xfrm>
            <a:off x="445919" y="1706892"/>
            <a:ext cx="5394858" cy="3870252"/>
          </a:xfrm>
          <a:prstGeom prst="rect">
            <a:avLst/>
          </a:prstGeom>
        </p:spPr>
      </p:pic>
      <p:pic>
        <p:nvPicPr>
          <p:cNvPr id="11" name="Immagine 10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4B0794F-DB68-D005-33B1-CD240DB82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72403" r="49176" b="17985"/>
          <a:stretch/>
        </p:blipFill>
        <p:spPr>
          <a:xfrm>
            <a:off x="6540451" y="2121195"/>
            <a:ext cx="4880344" cy="6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2BA83E-B0CC-BCED-D22A-C4E4E5E28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44637"/>
            <a:ext cx="11544300" cy="7032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F6E"/>
                </a:solidFill>
                <a:latin typeface="+mn-lt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141B82-413D-7E47-1C41-933D6626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62201"/>
            <a:ext cx="11544300" cy="3751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5869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915E97C-5F0E-0127-864E-1BEED5897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62200"/>
            <a:ext cx="5664200" cy="3730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5E7A345-7E5E-DBB8-5118-85671F65DC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4900" y="2362200"/>
            <a:ext cx="5664200" cy="3730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29CD9989-D94C-71F6-F27E-FC919DB6D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44637"/>
            <a:ext cx="11544300" cy="7032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F6E"/>
                </a:solidFill>
                <a:latin typeface="+mn-lt"/>
              </a:defRPr>
            </a:lvl1pPr>
          </a:lstStyle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0686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907F6DF-76F8-F2E7-A304-FCC33F4D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62200"/>
            <a:ext cx="5664200" cy="37011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immagine 2">
            <a:extLst>
              <a:ext uri="{FF2B5EF4-FFF2-40B4-BE49-F238E27FC236}">
                <a16:creationId xmlns:a16="http://schemas.microsoft.com/office/drawing/2014/main" id="{3C8AB4F1-2F02-67C0-2120-03A634EE1B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096000" y="1544638"/>
            <a:ext cx="5791200" cy="451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280C130-62BB-5C25-E65B-97C172B2F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44637"/>
            <a:ext cx="5664198" cy="7032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F6E"/>
                </a:solidFill>
                <a:latin typeface="+mn-lt"/>
              </a:defRPr>
            </a:lvl1pPr>
          </a:lstStyle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13334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0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OLE-EN.png">
            <a:extLst>
              <a:ext uri="{FF2B5EF4-FFF2-40B4-BE49-F238E27FC236}">
                <a16:creationId xmlns:a16="http://schemas.microsoft.com/office/drawing/2014/main" id="{4F34B7AD-8A6B-DE4B-642B-015C0CE64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8" y="221505"/>
            <a:ext cx="3374901" cy="1324266"/>
          </a:xfrm>
          <a:prstGeom prst="rect">
            <a:avLst/>
          </a:prstGeom>
        </p:spPr>
      </p:pic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BF181DC1-5007-AB41-CBDC-A2A8F893A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89650" r="22476"/>
          <a:stretch/>
        </p:blipFill>
        <p:spPr>
          <a:xfrm>
            <a:off x="6413499" y="6183824"/>
            <a:ext cx="5549901" cy="513815"/>
          </a:xfrm>
          <a:prstGeom prst="rect">
            <a:avLst/>
          </a:prstGeom>
        </p:spPr>
      </p:pic>
      <p:pic>
        <p:nvPicPr>
          <p:cNvPr id="10" name="Immagine 9" descr="sole.jpeg">
            <a:extLst>
              <a:ext uri="{FF2B5EF4-FFF2-40B4-BE49-F238E27FC236}">
                <a16:creationId xmlns:a16="http://schemas.microsoft.com/office/drawing/2014/main" id="{75DCFA51-1E90-76C8-9C18-77EBC0DA7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3836" r="62970" b="77249"/>
          <a:stretch/>
        </p:blipFill>
        <p:spPr>
          <a:xfrm>
            <a:off x="10122346" y="221505"/>
            <a:ext cx="1841054" cy="1086595"/>
          </a:xfrm>
          <a:prstGeom prst="rect">
            <a:avLst/>
          </a:prstGeom>
        </p:spPr>
      </p:pic>
      <p:pic>
        <p:nvPicPr>
          <p:cNvPr id="12" name="Immagine 11" descr="Immagine che contiene testo, schermata, Carattere, lettera&#10;&#10;Descrizione generata automaticamente">
            <a:extLst>
              <a:ext uri="{FF2B5EF4-FFF2-40B4-BE49-F238E27FC236}">
                <a16:creationId xmlns:a16="http://schemas.microsoft.com/office/drawing/2014/main" id="{F2C8B44A-B831-60CA-AB52-98C25382B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572" t="74506"/>
          <a:stretch/>
        </p:blipFill>
        <p:spPr>
          <a:xfrm>
            <a:off x="228600" y="6121556"/>
            <a:ext cx="1376916" cy="514939"/>
          </a:xfrm>
          <a:prstGeom prst="rect">
            <a:avLst/>
          </a:prstGeom>
        </p:spPr>
      </p:pic>
      <p:pic>
        <p:nvPicPr>
          <p:cNvPr id="16" name="Immagine 1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F7D150A-1D39-0732-8A5D-9AA700D7A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1" t="91163"/>
          <a:stretch/>
        </p:blipFill>
        <p:spPr>
          <a:xfrm>
            <a:off x="1727191" y="6244968"/>
            <a:ext cx="1521544" cy="4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0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259F68-4AE9-B9DA-F215-5BBACBEC240A}"/>
              </a:ext>
            </a:extLst>
          </p:cNvPr>
          <p:cNvSpPr txBox="1"/>
          <p:nvPr/>
        </p:nvSpPr>
        <p:spPr>
          <a:xfrm>
            <a:off x="7074923" y="3028890"/>
            <a:ext cx="53549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94790"/>
                </a:solidFill>
              </a:rPr>
              <a:t>The energy requalification of public buildings across the Mediterranean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D6A8BF-2DB0-62AF-2BFE-4EE99F00CE0C}"/>
              </a:ext>
            </a:extLst>
          </p:cNvPr>
          <p:cNvSpPr txBox="1"/>
          <p:nvPr/>
        </p:nvSpPr>
        <p:spPr>
          <a:xfrm>
            <a:off x="7610642" y="4147920"/>
            <a:ext cx="4495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6F6E"/>
                </a:solidFill>
              </a:rPr>
              <a:t>Mohamed Salah ElSobki (Jr.)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6F6E"/>
                </a:solidFill>
              </a:rPr>
              <a:t>Alexandria Chamber of Commerce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6F6E"/>
                </a:solidFill>
              </a:rPr>
              <a:t>Confederation of Egyptian European Business Association  (CEEBA) </a:t>
            </a:r>
          </a:p>
        </p:txBody>
      </p:sp>
      <p:pic>
        <p:nvPicPr>
          <p:cNvPr id="8" name="Picture 8" descr="C:\Users\Menna\B-up\MSE\MSE-July-2013\CV (s)\Mohamed Salah Elsobki-Jr\Mohamed Salah Elsobki-Jr.jpg">
            <a:extLst>
              <a:ext uri="{FF2B5EF4-FFF2-40B4-BE49-F238E27FC236}">
                <a16:creationId xmlns:a16="http://schemas.microsoft.com/office/drawing/2014/main" id="{0F757945-F51E-5492-B10D-841134B3B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48" y="4373216"/>
            <a:ext cx="1236499" cy="10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4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94A36-B63B-91E0-20C1-9BBA1319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SOLE project (WHY)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0C9D6-9DD4-F6D8-79BE-8C192255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379454"/>
            <a:ext cx="11702498" cy="3751520"/>
          </a:xfrm>
        </p:spPr>
        <p:txBody>
          <a:bodyPr/>
          <a:lstStyle/>
          <a:p>
            <a:pPr marL="57150" indent="0" algn="ctr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Survival 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 resource efficiency (…... &amp; its cheaper )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Understanding 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Collaboration (working together)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Implementation 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There always room for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" indent="0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94A36-B63B-91E0-20C1-9BBA1319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SOLE project results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0C9D6-9DD4-F6D8-79BE-8C192255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379454"/>
            <a:ext cx="11544300" cy="3751520"/>
          </a:xfrm>
        </p:spPr>
        <p:txBody>
          <a:bodyPr/>
          <a:lstStyle/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Involvement</a:t>
            </a:r>
          </a:p>
          <a:p>
            <a:pPr marL="971550" lvl="1" indent="-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Recipients (beneficiaries) </a:t>
            </a:r>
          </a:p>
          <a:p>
            <a:pPr marL="971550" lvl="1" indent="-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Service providers</a:t>
            </a:r>
          </a:p>
          <a:p>
            <a:pPr marL="971550" lvl="1" indent="-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Facilitators (utilities, municipalities, … etc.) 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Feasible </a:t>
            </a:r>
          </a:p>
          <a:p>
            <a:pPr marL="971550" lvl="1" indent="-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Technically 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technology, human power, space, duration, …etc.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)  </a:t>
            </a:r>
          </a:p>
          <a:p>
            <a:pPr marL="971550" lvl="1" indent="-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Financially (available, room for more, incentives, based on the cost of the avoided fuel )</a:t>
            </a:r>
          </a:p>
        </p:txBody>
      </p:sp>
    </p:spTree>
    <p:extLst>
      <p:ext uri="{BB962C8B-B14F-4D97-AF65-F5344CB8AC3E}">
        <p14:creationId xmlns:p14="http://schemas.microsoft.com/office/powerpoint/2010/main" val="8779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010EB-8017-3F2D-73E7-7D632D6C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44637"/>
            <a:ext cx="11544300" cy="1884363"/>
          </a:xfrm>
        </p:spPr>
        <p:txBody>
          <a:bodyPr/>
          <a:lstStyle/>
          <a:p>
            <a:r>
              <a:rPr lang="en-US" i="1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Technical, Regulatory and Financial aspects of facilitating the energy requalification of public buildings,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59A1DE-4AC5-78B4-5C2F-816817B6E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578773"/>
            <a:ext cx="11544300" cy="2534947"/>
          </a:xfrm>
        </p:spPr>
        <p:txBody>
          <a:bodyPr/>
          <a:lstStyle/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Large range (different activities,……) </a:t>
            </a: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Regulations are quite important</a:t>
            </a: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Permits </a:t>
            </a: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…………. (understanding of ………. Stakeholders)</a:t>
            </a: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endParaRPr lang="en-US" sz="3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83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010BB-960E-0E56-7367-5FA14B20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44637"/>
            <a:ext cx="11544300" cy="1307892"/>
          </a:xfrm>
        </p:spPr>
        <p:txBody>
          <a:bodyPr/>
          <a:lstStyle/>
          <a:p>
            <a:r>
              <a:rPr lang="en-US" b="0" dirty="0">
                <a:solidFill>
                  <a:srgbClr val="242424"/>
                </a:solidFill>
                <a:latin typeface="Segoe UI" panose="020B0502040204020203" pitchFamily="34" charset="0"/>
              </a:rPr>
              <a:t>A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wareness raising campaign against energy waste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08D8C-1910-9713-DE9D-E45A5793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2529"/>
            <a:ext cx="11363739" cy="3261191"/>
          </a:xfrm>
        </p:spPr>
        <p:txBody>
          <a:bodyPr/>
          <a:lstStyle/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Investing in Energy Conservation is much lower than investing in new resources </a:t>
            </a:r>
          </a:p>
          <a:p>
            <a:pPr marL="971550" lvl="1" indent="-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house improvements </a:t>
            </a:r>
          </a:p>
          <a:p>
            <a:pPr marL="971550" lvl="1" indent="-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Medium</a:t>
            </a:r>
          </a:p>
          <a:p>
            <a:pPr marL="971550" lvl="1" indent="-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Large investments</a:t>
            </a: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commercial activities   </a:t>
            </a:r>
          </a:p>
        </p:txBody>
      </p:sp>
    </p:spTree>
    <p:extLst>
      <p:ext uri="{BB962C8B-B14F-4D97-AF65-F5344CB8AC3E}">
        <p14:creationId xmlns:p14="http://schemas.microsoft.com/office/powerpoint/2010/main" val="124882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C3378-63C5-CB1F-F123-93D41D2F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44637"/>
            <a:ext cx="11544300" cy="1957320"/>
          </a:xfrm>
        </p:spPr>
        <p:txBody>
          <a:bodyPr/>
          <a:lstStyle/>
          <a:p>
            <a:r>
              <a:rPr lang="en-US" i="1" dirty="0">
                <a:solidFill>
                  <a:srgbClr val="242424"/>
                </a:solidFill>
                <a:latin typeface="Segoe UI" panose="020B0502040204020203" pitchFamily="34" charset="0"/>
              </a:rPr>
              <a:t>C</a:t>
            </a:r>
            <a:r>
              <a:rPr lang="en-US" i="1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ontribution of rehabilitated public buildings to Renewable Energy Communities.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20A4FE-0B4D-DE52-619B-13253973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93788"/>
            <a:ext cx="11473070" cy="2319932"/>
          </a:xfrm>
        </p:spPr>
        <p:txBody>
          <a:bodyPr/>
          <a:lstStyle/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opens the markets for innovative applications</a:t>
            </a: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replicability</a:t>
            </a: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Baises for applications at new public buildings</a:t>
            </a: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00050" indent="-34290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187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FB80-E29C-952C-8918-9B7101CD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35697"/>
            <a:ext cx="11544300" cy="1093303"/>
          </a:xfrm>
        </p:spPr>
        <p:txBody>
          <a:bodyPr/>
          <a:lstStyle/>
          <a:p>
            <a:pPr algn="ctr"/>
            <a:r>
              <a:rPr lang="en-US" sz="3600" dirty="0"/>
              <a:t>Looking forward for working together in the near future for a better future for every one </a:t>
            </a:r>
          </a:p>
        </p:txBody>
      </p:sp>
      <p:pic>
        <p:nvPicPr>
          <p:cNvPr id="4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86112EBD-D7E8-390A-3B73-87B09F037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650" r="22476"/>
          <a:stretch/>
        </p:blipFill>
        <p:spPr>
          <a:xfrm>
            <a:off x="522257" y="1379538"/>
            <a:ext cx="11544300" cy="106882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13354C-1733-4157-CC35-47A1384F9931}"/>
              </a:ext>
            </a:extLst>
          </p:cNvPr>
          <p:cNvSpPr txBox="1">
            <a:spLocks/>
          </p:cNvSpPr>
          <p:nvPr/>
        </p:nvSpPr>
        <p:spPr>
          <a:xfrm>
            <a:off x="323850" y="3429000"/>
            <a:ext cx="11544300" cy="2779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Survival 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 resource efficiency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Understanding 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Collaboration (working together)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Implementation </a:t>
            </a:r>
          </a:p>
          <a:p>
            <a:pPr marL="568325" indent="-511175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There always room for more </a:t>
            </a:r>
          </a:p>
        </p:txBody>
      </p:sp>
    </p:spTree>
    <p:extLst>
      <p:ext uri="{BB962C8B-B14F-4D97-AF65-F5344CB8AC3E}">
        <p14:creationId xmlns:p14="http://schemas.microsoft.com/office/powerpoint/2010/main" val="19524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227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Wingdings</vt:lpstr>
      <vt:lpstr>Tema di Office</vt:lpstr>
      <vt:lpstr>PowerPoint Presentation</vt:lpstr>
      <vt:lpstr>SOLE project (WHY)</vt:lpstr>
      <vt:lpstr>SOLE project results</vt:lpstr>
      <vt:lpstr>Technical, Regulatory and Financial aspects of facilitating the energy requalification of public buildings,</vt:lpstr>
      <vt:lpstr>Awareness raising campaign against energy waste</vt:lpstr>
      <vt:lpstr>Contribution of rehabilitated public buildings to Renewable Energy Communities.</vt:lpstr>
      <vt:lpstr>Looking forward for working together in the near future for a better future for every 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Bucchi</dc:creator>
  <cp:lastModifiedBy>Menna Mohamed Elsobki</cp:lastModifiedBy>
  <cp:revision>29</cp:revision>
  <dcterms:created xsi:type="dcterms:W3CDTF">2023-09-04T12:34:10Z</dcterms:created>
  <dcterms:modified xsi:type="dcterms:W3CDTF">2023-09-13T19:12:23Z</dcterms:modified>
</cp:coreProperties>
</file>