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DCDC"/>
    <a:srgbClr val="DDE9E9"/>
    <a:srgbClr val="094790"/>
    <a:srgbClr val="006F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9" name="Immagine 8" descr="Immagine che contiene testo, schermata, Carattere&#10;&#10;Descrizione generata automaticamente">
            <a:extLst>
              <a:ext uri="{FF2B5EF4-FFF2-40B4-BE49-F238E27FC236}">
                <a16:creationId xmlns:a16="http://schemas.microsoft.com/office/drawing/2014/main" id="{F1DF7988-8E8D-5B89-7CC3-97CD52FDD2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209" r="48853" b="29880"/>
          <a:stretch/>
        </p:blipFill>
        <p:spPr>
          <a:xfrm>
            <a:off x="445919" y="1706892"/>
            <a:ext cx="5394858" cy="3870252"/>
          </a:xfrm>
          <a:prstGeom prst="rect">
            <a:avLst/>
          </a:prstGeom>
        </p:spPr>
      </p:pic>
      <p:pic>
        <p:nvPicPr>
          <p:cNvPr id="11" name="Immagine 10" descr="Immagine che contiene testo, schermata, Carattere&#10;&#10;Descrizione generata automaticamente">
            <a:extLst>
              <a:ext uri="{FF2B5EF4-FFF2-40B4-BE49-F238E27FC236}">
                <a16:creationId xmlns:a16="http://schemas.microsoft.com/office/drawing/2014/main" id="{54B0794F-DB68-D005-33B1-CD240DB82D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4" t="72403" r="49176" b="17985"/>
          <a:stretch/>
        </p:blipFill>
        <p:spPr>
          <a:xfrm>
            <a:off x="6540451" y="2121195"/>
            <a:ext cx="4880344" cy="659219"/>
          </a:xfrm>
          <a:prstGeom prst="rect">
            <a:avLst/>
          </a:prstGeom>
        </p:spPr>
      </p:pic>
    </p:spTree>
    <p:extLst>
      <p:ext uri="{BB962C8B-B14F-4D97-AF65-F5344CB8AC3E}">
        <p14:creationId xmlns:p14="http://schemas.microsoft.com/office/powerpoint/2010/main" val="654742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2BA83E-B0CC-BCED-D22A-C4E4E5E287D4}"/>
              </a:ext>
            </a:extLst>
          </p:cNvPr>
          <p:cNvSpPr>
            <a:spLocks noGrp="1"/>
          </p:cNvSpPr>
          <p:nvPr>
            <p:ph type="title" hasCustomPrompt="1"/>
          </p:nvPr>
        </p:nvSpPr>
        <p:spPr>
          <a:xfrm>
            <a:off x="304800" y="1544637"/>
            <a:ext cx="11544300" cy="703263"/>
          </a:xfrm>
          <a:prstGeom prst="rect">
            <a:avLst/>
          </a:prstGeom>
        </p:spPr>
        <p:txBody>
          <a:bodyPr/>
          <a:lstStyle>
            <a:lvl1pPr>
              <a:defRPr b="1">
                <a:solidFill>
                  <a:srgbClr val="006F6E"/>
                </a:solidFill>
                <a:latin typeface="+mn-lt"/>
              </a:defRPr>
            </a:lvl1pPr>
          </a:lstStyle>
          <a:p>
            <a:r>
              <a:rPr lang="it-IT" dirty="0"/>
              <a:t>Titolo</a:t>
            </a:r>
          </a:p>
        </p:txBody>
      </p:sp>
      <p:sp>
        <p:nvSpPr>
          <p:cNvPr id="3" name="Segnaposto contenuto 2">
            <a:extLst>
              <a:ext uri="{FF2B5EF4-FFF2-40B4-BE49-F238E27FC236}">
                <a16:creationId xmlns:a16="http://schemas.microsoft.com/office/drawing/2014/main" id="{19141B82-413D-7E47-1C41-933D6626F94E}"/>
              </a:ext>
            </a:extLst>
          </p:cNvPr>
          <p:cNvSpPr>
            <a:spLocks noGrp="1"/>
          </p:cNvSpPr>
          <p:nvPr>
            <p:ph idx="1"/>
          </p:nvPr>
        </p:nvSpPr>
        <p:spPr>
          <a:xfrm>
            <a:off x="304800" y="2362201"/>
            <a:ext cx="11544300" cy="3751520"/>
          </a:xfrm>
          <a:prstGeom prst="rect">
            <a:avLst/>
          </a:prstGeo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2458697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9" name="Segnaposto contenuto 2">
            <a:extLst>
              <a:ext uri="{FF2B5EF4-FFF2-40B4-BE49-F238E27FC236}">
                <a16:creationId xmlns:a16="http://schemas.microsoft.com/office/drawing/2014/main" id="{6915E97C-5F0E-0127-864E-1BEED589721D}"/>
              </a:ext>
            </a:extLst>
          </p:cNvPr>
          <p:cNvSpPr>
            <a:spLocks noGrp="1"/>
          </p:cNvSpPr>
          <p:nvPr>
            <p:ph idx="1"/>
          </p:nvPr>
        </p:nvSpPr>
        <p:spPr>
          <a:xfrm>
            <a:off x="304800" y="2362200"/>
            <a:ext cx="5664200" cy="3730255"/>
          </a:xfrm>
          <a:prstGeom prst="rect">
            <a:avLst/>
          </a:prstGeo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0" name="Segnaposto contenuto 2">
            <a:extLst>
              <a:ext uri="{FF2B5EF4-FFF2-40B4-BE49-F238E27FC236}">
                <a16:creationId xmlns:a16="http://schemas.microsoft.com/office/drawing/2014/main" id="{85E7A345-7E5E-DBB8-5118-85671F65DC94}"/>
              </a:ext>
            </a:extLst>
          </p:cNvPr>
          <p:cNvSpPr>
            <a:spLocks noGrp="1"/>
          </p:cNvSpPr>
          <p:nvPr>
            <p:ph idx="10"/>
          </p:nvPr>
        </p:nvSpPr>
        <p:spPr>
          <a:xfrm>
            <a:off x="6184900" y="2362200"/>
            <a:ext cx="5664200" cy="3730255"/>
          </a:xfrm>
          <a:prstGeom prst="rect">
            <a:avLst/>
          </a:prstGeo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1" name="Titolo 1">
            <a:extLst>
              <a:ext uri="{FF2B5EF4-FFF2-40B4-BE49-F238E27FC236}">
                <a16:creationId xmlns:a16="http://schemas.microsoft.com/office/drawing/2014/main" id="{29CD9989-D94C-71F6-F27E-FC919DB6D2E5}"/>
              </a:ext>
            </a:extLst>
          </p:cNvPr>
          <p:cNvSpPr>
            <a:spLocks noGrp="1"/>
          </p:cNvSpPr>
          <p:nvPr>
            <p:ph type="title" hasCustomPrompt="1"/>
          </p:nvPr>
        </p:nvSpPr>
        <p:spPr>
          <a:xfrm>
            <a:off x="304800" y="1544637"/>
            <a:ext cx="11544300" cy="703263"/>
          </a:xfrm>
          <a:prstGeom prst="rect">
            <a:avLst/>
          </a:prstGeom>
        </p:spPr>
        <p:txBody>
          <a:bodyPr/>
          <a:lstStyle>
            <a:lvl1pPr>
              <a:defRPr b="1">
                <a:solidFill>
                  <a:srgbClr val="006F6E"/>
                </a:solidFill>
                <a:latin typeface="+mn-lt"/>
              </a:defRPr>
            </a:lvl1pPr>
          </a:lstStyle>
          <a:p>
            <a:r>
              <a:rPr lang="it-IT" dirty="0"/>
              <a:t>Titolo</a:t>
            </a:r>
          </a:p>
        </p:txBody>
      </p:sp>
    </p:spTree>
    <p:extLst>
      <p:ext uri="{BB962C8B-B14F-4D97-AF65-F5344CB8AC3E}">
        <p14:creationId xmlns:p14="http://schemas.microsoft.com/office/powerpoint/2010/main" val="3068693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olo e contenuto">
    <p:spTree>
      <p:nvGrpSpPr>
        <p:cNvPr id="1" name=""/>
        <p:cNvGrpSpPr/>
        <p:nvPr/>
      </p:nvGrpSpPr>
      <p:grpSpPr>
        <a:xfrm>
          <a:off x="0" y="0"/>
          <a:ext cx="0" cy="0"/>
          <a:chOff x="0" y="0"/>
          <a:chExt cx="0" cy="0"/>
        </a:xfrm>
      </p:grpSpPr>
      <p:sp>
        <p:nvSpPr>
          <p:cNvPr id="4" name="Segnaposto contenuto 2">
            <a:extLst>
              <a:ext uri="{FF2B5EF4-FFF2-40B4-BE49-F238E27FC236}">
                <a16:creationId xmlns:a16="http://schemas.microsoft.com/office/drawing/2014/main" id="{6907F6DF-76F8-F2E7-A304-FCC33F4DA836}"/>
              </a:ext>
            </a:extLst>
          </p:cNvPr>
          <p:cNvSpPr>
            <a:spLocks noGrp="1"/>
          </p:cNvSpPr>
          <p:nvPr>
            <p:ph idx="1"/>
          </p:nvPr>
        </p:nvSpPr>
        <p:spPr>
          <a:xfrm>
            <a:off x="304800" y="2362200"/>
            <a:ext cx="5664200" cy="3701173"/>
          </a:xfrm>
          <a:prstGeom prst="rect">
            <a:avLst/>
          </a:prstGeo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immagine 2">
            <a:extLst>
              <a:ext uri="{FF2B5EF4-FFF2-40B4-BE49-F238E27FC236}">
                <a16:creationId xmlns:a16="http://schemas.microsoft.com/office/drawing/2014/main" id="{3C8AB4F1-2F02-67C0-2120-03A634EE1B27}"/>
              </a:ext>
            </a:extLst>
          </p:cNvPr>
          <p:cNvSpPr>
            <a:spLocks noGrp="1"/>
          </p:cNvSpPr>
          <p:nvPr>
            <p:ph type="pic" idx="11"/>
          </p:nvPr>
        </p:nvSpPr>
        <p:spPr>
          <a:xfrm>
            <a:off x="6096000" y="1544638"/>
            <a:ext cx="5791200" cy="451873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7" name="Titolo 1">
            <a:extLst>
              <a:ext uri="{FF2B5EF4-FFF2-40B4-BE49-F238E27FC236}">
                <a16:creationId xmlns:a16="http://schemas.microsoft.com/office/drawing/2014/main" id="{7280C130-62BB-5C25-E65B-97C172B2F466}"/>
              </a:ext>
            </a:extLst>
          </p:cNvPr>
          <p:cNvSpPr>
            <a:spLocks noGrp="1"/>
          </p:cNvSpPr>
          <p:nvPr>
            <p:ph type="title" hasCustomPrompt="1"/>
          </p:nvPr>
        </p:nvSpPr>
        <p:spPr>
          <a:xfrm>
            <a:off x="304800" y="1544637"/>
            <a:ext cx="5664198" cy="703263"/>
          </a:xfrm>
          <a:prstGeom prst="rect">
            <a:avLst/>
          </a:prstGeom>
        </p:spPr>
        <p:txBody>
          <a:bodyPr/>
          <a:lstStyle>
            <a:lvl1pPr>
              <a:defRPr b="1">
                <a:solidFill>
                  <a:srgbClr val="006F6E"/>
                </a:solidFill>
                <a:latin typeface="+mn-lt"/>
              </a:defRPr>
            </a:lvl1pPr>
          </a:lstStyle>
          <a:p>
            <a:r>
              <a:rPr lang="it-IT" dirty="0"/>
              <a:t>Titolo</a:t>
            </a:r>
          </a:p>
        </p:txBody>
      </p:sp>
    </p:spTree>
    <p:extLst>
      <p:ext uri="{BB962C8B-B14F-4D97-AF65-F5344CB8AC3E}">
        <p14:creationId xmlns:p14="http://schemas.microsoft.com/office/powerpoint/2010/main" val="2133348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05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jpg"/><Relationship Id="rId4" Type="http://schemas.openxmlformats.org/officeDocument/2006/relationships/slideLayout" Target="../slideLayouts/slideLayout4.xml"/><Relationship Id="rId9"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magine 6" descr="SOLE-EN.png">
            <a:extLst>
              <a:ext uri="{FF2B5EF4-FFF2-40B4-BE49-F238E27FC236}">
                <a16:creationId xmlns:a16="http://schemas.microsoft.com/office/drawing/2014/main" id="{4F34B7AD-8A6B-DE4B-642B-015C0CE64B5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17118" y="221505"/>
            <a:ext cx="3374901" cy="1324266"/>
          </a:xfrm>
          <a:prstGeom prst="rect">
            <a:avLst/>
          </a:prstGeom>
        </p:spPr>
      </p:pic>
      <p:pic>
        <p:nvPicPr>
          <p:cNvPr id="9" name="Immagine 8" descr="Immagine che contiene testo, schermata, Carattere&#10;&#10;Descrizione generata automaticamente">
            <a:extLst>
              <a:ext uri="{FF2B5EF4-FFF2-40B4-BE49-F238E27FC236}">
                <a16:creationId xmlns:a16="http://schemas.microsoft.com/office/drawing/2014/main" id="{BF181DC1-5007-AB41-CBDC-A2A8F893A41A}"/>
              </a:ext>
            </a:extLst>
          </p:cNvPr>
          <p:cNvPicPr>
            <a:picLocks noChangeAspect="1"/>
          </p:cNvPicPr>
          <p:nvPr userDrawn="1"/>
        </p:nvPicPr>
        <p:blipFill rotWithShape="1">
          <a:blip r:embed="rId8"/>
          <a:srcRect t="89650" r="22476"/>
          <a:stretch/>
        </p:blipFill>
        <p:spPr>
          <a:xfrm>
            <a:off x="6413499" y="6183824"/>
            <a:ext cx="5549901" cy="513815"/>
          </a:xfrm>
          <a:prstGeom prst="rect">
            <a:avLst/>
          </a:prstGeom>
        </p:spPr>
      </p:pic>
      <p:pic>
        <p:nvPicPr>
          <p:cNvPr id="10" name="Immagine 9" descr="sole.jpeg">
            <a:extLst>
              <a:ext uri="{FF2B5EF4-FFF2-40B4-BE49-F238E27FC236}">
                <a16:creationId xmlns:a16="http://schemas.microsoft.com/office/drawing/2014/main" id="{75DCFA51-1E90-76C8-9C18-77EBC0DA76F4}"/>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4802" t="3836" r="62970" b="77249"/>
          <a:stretch/>
        </p:blipFill>
        <p:spPr>
          <a:xfrm>
            <a:off x="10122346" y="221505"/>
            <a:ext cx="1841054" cy="1086595"/>
          </a:xfrm>
          <a:prstGeom prst="rect">
            <a:avLst/>
          </a:prstGeom>
        </p:spPr>
      </p:pic>
      <p:pic>
        <p:nvPicPr>
          <p:cNvPr id="12" name="Immagine 11" descr="Immagine che contiene testo, schermata, Carattere, lettera&#10;&#10;Descrizione generata automaticamente">
            <a:extLst>
              <a:ext uri="{FF2B5EF4-FFF2-40B4-BE49-F238E27FC236}">
                <a16:creationId xmlns:a16="http://schemas.microsoft.com/office/drawing/2014/main" id="{F2C8B44A-B831-60CA-AB52-98C25382BC35}"/>
              </a:ext>
            </a:extLst>
          </p:cNvPr>
          <p:cNvPicPr>
            <a:picLocks noChangeAspect="1"/>
          </p:cNvPicPr>
          <p:nvPr userDrawn="1"/>
        </p:nvPicPr>
        <p:blipFill rotWithShape="1">
          <a:blip r:embed="rId10"/>
          <a:srcRect l="3572" t="74506"/>
          <a:stretch/>
        </p:blipFill>
        <p:spPr>
          <a:xfrm>
            <a:off x="228600" y="6121556"/>
            <a:ext cx="1376916" cy="514939"/>
          </a:xfrm>
          <a:prstGeom prst="rect">
            <a:avLst/>
          </a:prstGeom>
        </p:spPr>
      </p:pic>
      <p:pic>
        <p:nvPicPr>
          <p:cNvPr id="16" name="Immagine 15" descr="Immagine che contiene testo, schermata, Carattere&#10;&#10;Descrizione generata automaticamente">
            <a:extLst>
              <a:ext uri="{FF2B5EF4-FFF2-40B4-BE49-F238E27FC236}">
                <a16:creationId xmlns:a16="http://schemas.microsoft.com/office/drawing/2014/main" id="{7F7D150A-1D39-0732-8A5D-9AA700D7AE90}"/>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l="79401" t="91163"/>
          <a:stretch/>
        </p:blipFill>
        <p:spPr>
          <a:xfrm>
            <a:off x="1727191" y="6244968"/>
            <a:ext cx="1521544" cy="452671"/>
          </a:xfrm>
          <a:prstGeom prst="rect">
            <a:avLst/>
          </a:prstGeom>
        </p:spPr>
      </p:pic>
    </p:spTree>
    <p:extLst>
      <p:ext uri="{BB962C8B-B14F-4D97-AF65-F5344CB8AC3E}">
        <p14:creationId xmlns:p14="http://schemas.microsoft.com/office/powerpoint/2010/main" val="2201001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8" r:id="rId4"/>
    <p:sldLayoutId id="214748365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D6E145C-6FA4-79C0-88F3-93ABC372BE0D}"/>
              </a:ext>
            </a:extLst>
          </p:cNvPr>
          <p:cNvPicPr>
            <a:picLocks noChangeAspect="1"/>
          </p:cNvPicPr>
          <p:nvPr/>
        </p:nvPicPr>
        <p:blipFill rotWithShape="1">
          <a:blip r:embed="rId2">
            <a:extLst>
              <a:ext uri="{28A0092B-C50C-407E-A947-70E740481C1C}">
                <a14:useLocalDpi xmlns:a14="http://schemas.microsoft.com/office/drawing/2010/main" val="0"/>
              </a:ext>
            </a:extLst>
          </a:blip>
          <a:srcRect l="14805" t="21701" r="12391" b="26164"/>
          <a:stretch/>
        </p:blipFill>
        <p:spPr>
          <a:xfrm>
            <a:off x="9953896" y="2839861"/>
            <a:ext cx="2106706" cy="2133600"/>
          </a:xfrm>
          <a:prstGeom prst="rect">
            <a:avLst/>
          </a:prstGeom>
        </p:spPr>
      </p:pic>
      <p:sp>
        <p:nvSpPr>
          <p:cNvPr id="4" name="ZoneTexte 3"/>
          <p:cNvSpPr txBox="1"/>
          <p:nvPr/>
        </p:nvSpPr>
        <p:spPr>
          <a:xfrm>
            <a:off x="457199" y="1476103"/>
            <a:ext cx="9496697" cy="3031599"/>
          </a:xfrm>
          <a:prstGeom prst="rect">
            <a:avLst/>
          </a:prstGeom>
          <a:noFill/>
        </p:spPr>
        <p:txBody>
          <a:bodyPr wrap="square" rtlCol="0">
            <a:spAutoFit/>
          </a:bodyPr>
          <a:lstStyle/>
          <a:p>
            <a:r>
              <a:rPr lang="en-GB" sz="2000" dirty="0">
                <a:solidFill>
                  <a:schemeClr val="accent6">
                    <a:lumMod val="50000"/>
                  </a:schemeClr>
                </a:solidFill>
                <a:latin typeface="Arial Rounded MT Bold" panose="020F0704030504030204" pitchFamily="34" charset="0"/>
              </a:rPr>
              <a:t>Framing and Context</a:t>
            </a:r>
            <a:endParaRPr lang="fr-FR" sz="2000" dirty="0">
              <a:solidFill>
                <a:schemeClr val="accent6">
                  <a:lumMod val="50000"/>
                </a:schemeClr>
              </a:solidFill>
              <a:latin typeface="Arial Rounded MT Bold" panose="020F0704030504030204" pitchFamily="34" charset="0"/>
            </a:endParaRPr>
          </a:p>
          <a:p>
            <a:r>
              <a:rPr lang="en-GB" dirty="0"/>
              <a:t> </a:t>
            </a:r>
            <a:endParaRPr lang="fr-FR" dirty="0"/>
          </a:p>
          <a:p>
            <a:pPr algn="just">
              <a:lnSpc>
                <a:spcPct val="150000"/>
              </a:lnSpc>
            </a:pPr>
            <a:r>
              <a:rPr lang="en-GB" dirty="0">
                <a:latin typeface="Bahnschrift Light" panose="020B0502040204020203" pitchFamily="34" charset="0"/>
              </a:rPr>
              <a:t>The control of energy has become, for about ten years, a priority put forward by Tunisia. The stakes are high: energy dependence, depletion of fossil resources, pollution and climate change are all concerns that every day show their topicality. This means that the issue of energy efficiency must be integrated into all planning and/or programming instruments at both national and local levels.</a:t>
            </a:r>
            <a:endParaRPr lang="fr-FR" dirty="0">
              <a:latin typeface="Bahnschrift Light" panose="020B0502040204020203" pitchFamily="34" charset="0"/>
            </a:endParaRPr>
          </a:p>
          <a:p>
            <a:endParaRPr lang="fr-FR" dirty="0"/>
          </a:p>
        </p:txBody>
      </p:sp>
      <p:sp>
        <p:nvSpPr>
          <p:cNvPr id="5" name="ZoneTexte 4"/>
          <p:cNvSpPr txBox="1"/>
          <p:nvPr/>
        </p:nvSpPr>
        <p:spPr>
          <a:xfrm>
            <a:off x="457199" y="4507702"/>
            <a:ext cx="9496697" cy="1615827"/>
          </a:xfrm>
          <a:prstGeom prst="rect">
            <a:avLst/>
          </a:prstGeom>
          <a:noFill/>
        </p:spPr>
        <p:txBody>
          <a:bodyPr wrap="square" rtlCol="0">
            <a:spAutoFit/>
          </a:bodyPr>
          <a:lstStyle/>
          <a:p>
            <a:pPr algn="just">
              <a:lnSpc>
                <a:spcPct val="150000"/>
              </a:lnSpc>
            </a:pPr>
            <a:r>
              <a:rPr lang="en-GB" dirty="0">
                <a:latin typeface="Bahnschrift Light" panose="020B0502040204020203" pitchFamily="34" charset="0"/>
              </a:rPr>
              <a:t>T</a:t>
            </a:r>
            <a:r>
              <a:rPr lang="en-GB" b="1" dirty="0">
                <a:latin typeface="Bahnschrift Light" panose="020B0502040204020203" pitchFamily="34" charset="0"/>
              </a:rPr>
              <a:t>herefore, the </a:t>
            </a:r>
            <a:r>
              <a:rPr lang="en-GB" dirty="0">
                <a:latin typeface="Bahnschrift Light" panose="020B0502040204020203" pitchFamily="34" charset="0"/>
              </a:rPr>
              <a:t>T</a:t>
            </a:r>
            <a:r>
              <a:rPr lang="en-GB" b="1" dirty="0">
                <a:latin typeface="Bahnschrift Light" panose="020B0502040204020203" pitchFamily="34" charset="0"/>
              </a:rPr>
              <a:t>unisian municipalities are at the heart of the problem and are called to become major players in the national strategy of energy management, which should have an impact on the municipal budget, interventions and services provided by the commune.</a:t>
            </a:r>
            <a:endParaRPr lang="fr-FR" b="1" dirty="0">
              <a:latin typeface="Bahnschrift Light" panose="020B0502040204020203" pitchFamily="34" charset="0"/>
            </a:endParaRPr>
          </a:p>
          <a:p>
            <a:endParaRPr lang="fr-FR" dirty="0"/>
          </a:p>
        </p:txBody>
      </p:sp>
    </p:spTree>
    <p:extLst>
      <p:ext uri="{BB962C8B-B14F-4D97-AF65-F5344CB8AC3E}">
        <p14:creationId xmlns:p14="http://schemas.microsoft.com/office/powerpoint/2010/main" val="2589218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79D6A6F-2988-1706-4866-1BD829870331}"/>
              </a:ext>
            </a:extLst>
          </p:cNvPr>
          <p:cNvPicPr>
            <a:picLocks noChangeAspect="1"/>
          </p:cNvPicPr>
          <p:nvPr/>
        </p:nvPicPr>
        <p:blipFill rotWithShape="1">
          <a:blip r:embed="rId2">
            <a:extLst>
              <a:ext uri="{28A0092B-C50C-407E-A947-70E740481C1C}">
                <a14:useLocalDpi xmlns:a14="http://schemas.microsoft.com/office/drawing/2010/main" val="0"/>
              </a:ext>
            </a:extLst>
          </a:blip>
          <a:srcRect t="13582" r="1135" b="1845"/>
          <a:stretch/>
        </p:blipFill>
        <p:spPr>
          <a:xfrm>
            <a:off x="2288240" y="1268728"/>
            <a:ext cx="8012323" cy="4846341"/>
          </a:xfrm>
          <a:prstGeom prst="rect">
            <a:avLst/>
          </a:prstGeom>
        </p:spPr>
      </p:pic>
      <p:sp>
        <p:nvSpPr>
          <p:cNvPr id="10" name="ZoneTexte 9">
            <a:extLst>
              <a:ext uri="{FF2B5EF4-FFF2-40B4-BE49-F238E27FC236}">
                <a16:creationId xmlns:a16="http://schemas.microsoft.com/office/drawing/2014/main" id="{ADC5EA4D-72F2-9421-96FE-F199C07079B8}"/>
              </a:ext>
            </a:extLst>
          </p:cNvPr>
          <p:cNvSpPr txBox="1"/>
          <p:nvPr/>
        </p:nvSpPr>
        <p:spPr>
          <a:xfrm>
            <a:off x="1658472" y="1268730"/>
            <a:ext cx="466603" cy="4846341"/>
          </a:xfrm>
          <a:prstGeom prst="rect">
            <a:avLst/>
          </a:prstGeom>
          <a:solidFill>
            <a:srgbClr val="DCDCDC"/>
          </a:solidFill>
        </p:spPr>
        <p:txBody>
          <a:bodyPr vert="wordArtVert" wrap="square" rtlCol="0">
            <a:spAutoFit/>
          </a:bodyPr>
          <a:lstStyle/>
          <a:p>
            <a:r>
              <a:rPr lang="fr-FR" dirty="0">
                <a:latin typeface="BankGothic Md BT" panose="020B0807020203060204" pitchFamily="34" charset="0"/>
              </a:rPr>
              <a:t> URBAN  STRATEGY</a:t>
            </a:r>
          </a:p>
        </p:txBody>
      </p:sp>
    </p:spTree>
    <p:extLst>
      <p:ext uri="{BB962C8B-B14F-4D97-AF65-F5344CB8AC3E}">
        <p14:creationId xmlns:p14="http://schemas.microsoft.com/office/powerpoint/2010/main" val="1236438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A3D5351-8282-A0FE-31BF-25B0FA4AB42E}"/>
              </a:ext>
            </a:extLst>
          </p:cNvPr>
          <p:cNvPicPr>
            <a:picLocks noChangeAspect="1"/>
          </p:cNvPicPr>
          <p:nvPr/>
        </p:nvPicPr>
        <p:blipFill rotWithShape="1">
          <a:blip r:embed="rId2">
            <a:extLst>
              <a:ext uri="{28A0092B-C50C-407E-A947-70E740481C1C}">
                <a14:useLocalDpi xmlns:a14="http://schemas.microsoft.com/office/drawing/2010/main" val="0"/>
              </a:ext>
            </a:extLst>
          </a:blip>
          <a:srcRect l="12550" t="996" r="59490"/>
          <a:stretch/>
        </p:blipFill>
        <p:spPr>
          <a:xfrm>
            <a:off x="3052280" y="1268728"/>
            <a:ext cx="1967955" cy="4927022"/>
          </a:xfrm>
          <a:prstGeom prst="rect">
            <a:avLst/>
          </a:prstGeom>
        </p:spPr>
      </p:pic>
      <p:pic>
        <p:nvPicPr>
          <p:cNvPr id="6" name="Image 5">
            <a:extLst>
              <a:ext uri="{FF2B5EF4-FFF2-40B4-BE49-F238E27FC236}">
                <a16:creationId xmlns:a16="http://schemas.microsoft.com/office/drawing/2014/main" id="{A5BAEC9F-A729-2574-7439-AE4DE9A4C15A}"/>
              </a:ext>
            </a:extLst>
          </p:cNvPr>
          <p:cNvPicPr>
            <a:picLocks noChangeAspect="1"/>
          </p:cNvPicPr>
          <p:nvPr/>
        </p:nvPicPr>
        <p:blipFill rotWithShape="1">
          <a:blip r:embed="rId3">
            <a:extLst>
              <a:ext uri="{28A0092B-C50C-407E-A947-70E740481C1C}">
                <a14:useLocalDpi xmlns:a14="http://schemas.microsoft.com/office/drawing/2010/main" val="0"/>
              </a:ext>
            </a:extLst>
          </a:blip>
          <a:srcRect t="3366" r="91110" b="3366"/>
          <a:stretch/>
        </p:blipFill>
        <p:spPr>
          <a:xfrm>
            <a:off x="1509613" y="1268728"/>
            <a:ext cx="653304" cy="4846340"/>
          </a:xfrm>
          <a:prstGeom prst="rect">
            <a:avLst/>
          </a:prstGeom>
        </p:spPr>
      </p:pic>
      <p:pic>
        <p:nvPicPr>
          <p:cNvPr id="7" name="Image 6">
            <a:extLst>
              <a:ext uri="{FF2B5EF4-FFF2-40B4-BE49-F238E27FC236}">
                <a16:creationId xmlns:a16="http://schemas.microsoft.com/office/drawing/2014/main" id="{AEBDEEF3-6B86-3135-64E9-62E325A35CA9}"/>
              </a:ext>
            </a:extLst>
          </p:cNvPr>
          <p:cNvPicPr>
            <a:picLocks noChangeAspect="1"/>
          </p:cNvPicPr>
          <p:nvPr/>
        </p:nvPicPr>
        <p:blipFill rotWithShape="1">
          <a:blip r:embed="rId3">
            <a:extLst>
              <a:ext uri="{28A0092B-C50C-407E-A947-70E740481C1C}">
                <a14:useLocalDpi xmlns:a14="http://schemas.microsoft.com/office/drawing/2010/main" val="0"/>
              </a:ext>
            </a:extLst>
          </a:blip>
          <a:srcRect l="42675" t="996" r="960"/>
          <a:stretch/>
        </p:blipFill>
        <p:spPr>
          <a:xfrm>
            <a:off x="5325035" y="477816"/>
            <a:ext cx="4661648" cy="5789652"/>
          </a:xfrm>
          <a:prstGeom prst="rect">
            <a:avLst/>
          </a:prstGeom>
        </p:spPr>
      </p:pic>
    </p:spTree>
    <p:extLst>
      <p:ext uri="{BB962C8B-B14F-4D97-AF65-F5344CB8AC3E}">
        <p14:creationId xmlns:p14="http://schemas.microsoft.com/office/powerpoint/2010/main" val="1158466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72389E8-F772-EEC9-EBF6-BD94C15FFB98}"/>
              </a:ext>
            </a:extLst>
          </p:cNvPr>
          <p:cNvPicPr>
            <a:picLocks noChangeAspect="1"/>
          </p:cNvPicPr>
          <p:nvPr/>
        </p:nvPicPr>
        <p:blipFill rotWithShape="1">
          <a:blip r:embed="rId2">
            <a:extLst>
              <a:ext uri="{28A0092B-C50C-407E-A947-70E740481C1C}">
                <a14:useLocalDpi xmlns:a14="http://schemas.microsoft.com/office/drawing/2010/main" val="0"/>
              </a:ext>
            </a:extLst>
          </a:blip>
          <a:srcRect t="9688" b="9599"/>
          <a:stretch/>
        </p:blipFill>
        <p:spPr>
          <a:xfrm>
            <a:off x="2298742" y="1268728"/>
            <a:ext cx="8491877" cy="4846340"/>
          </a:xfrm>
          <a:prstGeom prst="rect">
            <a:avLst/>
          </a:prstGeom>
        </p:spPr>
      </p:pic>
      <p:pic>
        <p:nvPicPr>
          <p:cNvPr id="5" name="Image 4">
            <a:extLst>
              <a:ext uri="{FF2B5EF4-FFF2-40B4-BE49-F238E27FC236}">
                <a16:creationId xmlns:a16="http://schemas.microsoft.com/office/drawing/2014/main" id="{A5BE3D4F-9E8F-9C2D-021A-27072695869C}"/>
              </a:ext>
            </a:extLst>
          </p:cNvPr>
          <p:cNvPicPr>
            <a:picLocks noChangeAspect="1"/>
          </p:cNvPicPr>
          <p:nvPr/>
        </p:nvPicPr>
        <p:blipFill rotWithShape="1">
          <a:blip r:embed="rId3">
            <a:extLst>
              <a:ext uri="{28A0092B-C50C-407E-A947-70E740481C1C}">
                <a14:useLocalDpi xmlns:a14="http://schemas.microsoft.com/office/drawing/2010/main" val="0"/>
              </a:ext>
            </a:extLst>
          </a:blip>
          <a:srcRect t="3366" r="91110" b="3366"/>
          <a:stretch/>
        </p:blipFill>
        <p:spPr>
          <a:xfrm>
            <a:off x="1509613" y="1268728"/>
            <a:ext cx="653304" cy="4846340"/>
          </a:xfrm>
          <a:prstGeom prst="rect">
            <a:avLst/>
          </a:prstGeom>
        </p:spPr>
      </p:pic>
    </p:spTree>
    <p:extLst>
      <p:ext uri="{BB962C8B-B14F-4D97-AF65-F5344CB8AC3E}">
        <p14:creationId xmlns:p14="http://schemas.microsoft.com/office/powerpoint/2010/main" val="2475957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AB313FD-5336-8ED9-AFAB-5D72A38C3B01}"/>
              </a:ext>
            </a:extLst>
          </p:cNvPr>
          <p:cNvPicPr>
            <a:picLocks noChangeAspect="1"/>
          </p:cNvPicPr>
          <p:nvPr/>
        </p:nvPicPr>
        <p:blipFill rotWithShape="1">
          <a:blip r:embed="rId2">
            <a:extLst>
              <a:ext uri="{28A0092B-C50C-407E-A947-70E740481C1C}">
                <a14:useLocalDpi xmlns:a14="http://schemas.microsoft.com/office/drawing/2010/main" val="0"/>
              </a:ext>
            </a:extLst>
          </a:blip>
          <a:srcRect t="3366" r="91110" b="3366"/>
          <a:stretch/>
        </p:blipFill>
        <p:spPr>
          <a:xfrm>
            <a:off x="1509613" y="1268728"/>
            <a:ext cx="653304" cy="4846340"/>
          </a:xfrm>
          <a:prstGeom prst="rect">
            <a:avLst/>
          </a:prstGeom>
        </p:spPr>
      </p:pic>
      <p:pic>
        <p:nvPicPr>
          <p:cNvPr id="7" name="Image 6">
            <a:extLst>
              <a:ext uri="{FF2B5EF4-FFF2-40B4-BE49-F238E27FC236}">
                <a16:creationId xmlns:a16="http://schemas.microsoft.com/office/drawing/2014/main" id="{5ADD90F2-D671-AEB8-154A-ADF6CF9937A2}"/>
              </a:ext>
            </a:extLst>
          </p:cNvPr>
          <p:cNvPicPr>
            <a:picLocks noChangeAspect="1"/>
          </p:cNvPicPr>
          <p:nvPr/>
        </p:nvPicPr>
        <p:blipFill rotWithShape="1">
          <a:blip r:embed="rId3">
            <a:extLst>
              <a:ext uri="{28A0092B-C50C-407E-A947-70E740481C1C}">
                <a14:useLocalDpi xmlns:a14="http://schemas.microsoft.com/office/drawing/2010/main" val="0"/>
              </a:ext>
            </a:extLst>
          </a:blip>
          <a:srcRect t="9830" b="9804"/>
          <a:stretch/>
        </p:blipFill>
        <p:spPr>
          <a:xfrm>
            <a:off x="2298742" y="1268728"/>
            <a:ext cx="8491877" cy="4825520"/>
          </a:xfrm>
          <a:prstGeom prst="rect">
            <a:avLst/>
          </a:prstGeom>
        </p:spPr>
      </p:pic>
    </p:spTree>
    <p:extLst>
      <p:ext uri="{BB962C8B-B14F-4D97-AF65-F5344CB8AC3E}">
        <p14:creationId xmlns:p14="http://schemas.microsoft.com/office/powerpoint/2010/main" val="2774990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7256BAE-256D-D7B4-8ACB-B01B009D4C8A}"/>
              </a:ext>
            </a:extLst>
          </p:cNvPr>
          <p:cNvPicPr>
            <a:picLocks noChangeAspect="1"/>
          </p:cNvPicPr>
          <p:nvPr/>
        </p:nvPicPr>
        <p:blipFill rotWithShape="1">
          <a:blip r:embed="rId2">
            <a:extLst>
              <a:ext uri="{28A0092B-C50C-407E-A947-70E740481C1C}">
                <a14:useLocalDpi xmlns:a14="http://schemas.microsoft.com/office/drawing/2010/main" val="0"/>
              </a:ext>
            </a:extLst>
          </a:blip>
          <a:srcRect l="12549" b="1080"/>
          <a:stretch/>
        </p:blipFill>
        <p:spPr>
          <a:xfrm>
            <a:off x="3092824" y="824753"/>
            <a:ext cx="6677585" cy="5340746"/>
          </a:xfrm>
          <a:prstGeom prst="rect">
            <a:avLst/>
          </a:prstGeom>
        </p:spPr>
      </p:pic>
      <p:pic>
        <p:nvPicPr>
          <p:cNvPr id="5" name="Image 4">
            <a:extLst>
              <a:ext uri="{FF2B5EF4-FFF2-40B4-BE49-F238E27FC236}">
                <a16:creationId xmlns:a16="http://schemas.microsoft.com/office/drawing/2014/main" id="{023160B4-D8A9-6701-D478-DBC892874EFF}"/>
              </a:ext>
            </a:extLst>
          </p:cNvPr>
          <p:cNvPicPr>
            <a:picLocks noChangeAspect="1"/>
          </p:cNvPicPr>
          <p:nvPr/>
        </p:nvPicPr>
        <p:blipFill rotWithShape="1">
          <a:blip r:embed="rId3">
            <a:extLst>
              <a:ext uri="{28A0092B-C50C-407E-A947-70E740481C1C}">
                <a14:useLocalDpi xmlns:a14="http://schemas.microsoft.com/office/drawing/2010/main" val="0"/>
              </a:ext>
            </a:extLst>
          </a:blip>
          <a:srcRect t="3366" r="91110" b="3366"/>
          <a:stretch/>
        </p:blipFill>
        <p:spPr>
          <a:xfrm>
            <a:off x="1509613" y="1268728"/>
            <a:ext cx="653304" cy="4846340"/>
          </a:xfrm>
          <a:prstGeom prst="rect">
            <a:avLst/>
          </a:prstGeom>
        </p:spPr>
      </p:pic>
    </p:spTree>
    <p:extLst>
      <p:ext uri="{BB962C8B-B14F-4D97-AF65-F5344CB8AC3E}">
        <p14:creationId xmlns:p14="http://schemas.microsoft.com/office/powerpoint/2010/main" val="4275693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4CD3AEC-2447-C008-B332-FCE6E5DEF253}"/>
              </a:ext>
            </a:extLst>
          </p:cNvPr>
          <p:cNvPicPr>
            <a:picLocks noChangeAspect="1"/>
          </p:cNvPicPr>
          <p:nvPr/>
        </p:nvPicPr>
        <p:blipFill rotWithShape="1">
          <a:blip r:embed="rId2">
            <a:extLst>
              <a:ext uri="{28A0092B-C50C-407E-A947-70E740481C1C}">
                <a14:useLocalDpi xmlns:a14="http://schemas.microsoft.com/office/drawing/2010/main" val="0"/>
              </a:ext>
            </a:extLst>
          </a:blip>
          <a:srcRect t="14200" b="2506"/>
          <a:stretch/>
        </p:blipFill>
        <p:spPr>
          <a:xfrm>
            <a:off x="2492228" y="1595718"/>
            <a:ext cx="7673708" cy="4519350"/>
          </a:xfrm>
          <a:prstGeom prst="rect">
            <a:avLst/>
          </a:prstGeom>
        </p:spPr>
      </p:pic>
      <p:pic>
        <p:nvPicPr>
          <p:cNvPr id="5" name="Image 4">
            <a:extLst>
              <a:ext uri="{FF2B5EF4-FFF2-40B4-BE49-F238E27FC236}">
                <a16:creationId xmlns:a16="http://schemas.microsoft.com/office/drawing/2014/main" id="{482468DA-4CB7-18D0-1829-C3D9AF976E4C}"/>
              </a:ext>
            </a:extLst>
          </p:cNvPr>
          <p:cNvPicPr>
            <a:picLocks noChangeAspect="1"/>
          </p:cNvPicPr>
          <p:nvPr/>
        </p:nvPicPr>
        <p:blipFill rotWithShape="1">
          <a:blip r:embed="rId3">
            <a:extLst>
              <a:ext uri="{28A0092B-C50C-407E-A947-70E740481C1C}">
                <a14:useLocalDpi xmlns:a14="http://schemas.microsoft.com/office/drawing/2010/main" val="0"/>
              </a:ext>
            </a:extLst>
          </a:blip>
          <a:srcRect t="3366" r="91110" b="3366"/>
          <a:stretch/>
        </p:blipFill>
        <p:spPr>
          <a:xfrm>
            <a:off x="1509613" y="1268728"/>
            <a:ext cx="653304" cy="4846340"/>
          </a:xfrm>
          <a:prstGeom prst="rect">
            <a:avLst/>
          </a:prstGeom>
        </p:spPr>
      </p:pic>
      <p:pic>
        <p:nvPicPr>
          <p:cNvPr id="6" name="Image 5">
            <a:extLst>
              <a:ext uri="{FF2B5EF4-FFF2-40B4-BE49-F238E27FC236}">
                <a16:creationId xmlns:a16="http://schemas.microsoft.com/office/drawing/2014/main" id="{E3F3D263-9313-9786-E99F-C7DA7C6A61E2}"/>
              </a:ext>
            </a:extLst>
          </p:cNvPr>
          <p:cNvPicPr>
            <a:picLocks noChangeAspect="1"/>
          </p:cNvPicPr>
          <p:nvPr/>
        </p:nvPicPr>
        <p:blipFill rotWithShape="1">
          <a:blip r:embed="rId2">
            <a:extLst>
              <a:ext uri="{28A0092B-C50C-407E-A947-70E740481C1C}">
                <a14:useLocalDpi xmlns:a14="http://schemas.microsoft.com/office/drawing/2010/main" val="0"/>
              </a:ext>
            </a:extLst>
          </a:blip>
          <a:srcRect t="-247" b="90922"/>
          <a:stretch/>
        </p:blipFill>
        <p:spPr>
          <a:xfrm>
            <a:off x="2492228" y="1015735"/>
            <a:ext cx="7673708" cy="505985"/>
          </a:xfrm>
          <a:prstGeom prst="rect">
            <a:avLst/>
          </a:prstGeom>
        </p:spPr>
      </p:pic>
    </p:spTree>
    <p:extLst>
      <p:ext uri="{BB962C8B-B14F-4D97-AF65-F5344CB8AC3E}">
        <p14:creationId xmlns:p14="http://schemas.microsoft.com/office/powerpoint/2010/main" val="976874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32C824A-8E5B-615A-3C54-2B44E6EA1D87}"/>
              </a:ext>
            </a:extLst>
          </p:cNvPr>
          <p:cNvPicPr>
            <a:picLocks noChangeAspect="1"/>
          </p:cNvPicPr>
          <p:nvPr/>
        </p:nvPicPr>
        <p:blipFill rotWithShape="1">
          <a:blip r:embed="rId2">
            <a:extLst>
              <a:ext uri="{28A0092B-C50C-407E-A947-70E740481C1C}">
                <a14:useLocalDpi xmlns:a14="http://schemas.microsoft.com/office/drawing/2010/main" val="0"/>
              </a:ext>
            </a:extLst>
          </a:blip>
          <a:srcRect l="14351" t="12512" r="13922" b="3520"/>
          <a:stretch/>
        </p:blipFill>
        <p:spPr>
          <a:xfrm>
            <a:off x="3393141" y="1640541"/>
            <a:ext cx="5405718" cy="4474528"/>
          </a:xfrm>
          <a:prstGeom prst="rect">
            <a:avLst/>
          </a:prstGeom>
        </p:spPr>
      </p:pic>
      <p:pic>
        <p:nvPicPr>
          <p:cNvPr id="4" name="Image 3">
            <a:extLst>
              <a:ext uri="{FF2B5EF4-FFF2-40B4-BE49-F238E27FC236}">
                <a16:creationId xmlns:a16="http://schemas.microsoft.com/office/drawing/2014/main" id="{80E14DA0-1621-00DD-B10F-CB74A5333532}"/>
              </a:ext>
            </a:extLst>
          </p:cNvPr>
          <p:cNvPicPr>
            <a:picLocks noChangeAspect="1"/>
          </p:cNvPicPr>
          <p:nvPr/>
        </p:nvPicPr>
        <p:blipFill rotWithShape="1">
          <a:blip r:embed="rId3">
            <a:extLst>
              <a:ext uri="{28A0092B-C50C-407E-A947-70E740481C1C}">
                <a14:useLocalDpi xmlns:a14="http://schemas.microsoft.com/office/drawing/2010/main" val="0"/>
              </a:ext>
            </a:extLst>
          </a:blip>
          <a:srcRect t="3366" r="91110" b="3366"/>
          <a:stretch/>
        </p:blipFill>
        <p:spPr>
          <a:xfrm>
            <a:off x="1509613" y="1268728"/>
            <a:ext cx="653304" cy="4846340"/>
          </a:xfrm>
          <a:prstGeom prst="rect">
            <a:avLst/>
          </a:prstGeom>
        </p:spPr>
      </p:pic>
      <p:pic>
        <p:nvPicPr>
          <p:cNvPr id="5" name="Image 4">
            <a:extLst>
              <a:ext uri="{FF2B5EF4-FFF2-40B4-BE49-F238E27FC236}">
                <a16:creationId xmlns:a16="http://schemas.microsoft.com/office/drawing/2014/main" id="{7654AD92-4B5A-AB6E-BBA4-F08419B8C62C}"/>
              </a:ext>
            </a:extLst>
          </p:cNvPr>
          <p:cNvPicPr>
            <a:picLocks noChangeAspect="1"/>
          </p:cNvPicPr>
          <p:nvPr/>
        </p:nvPicPr>
        <p:blipFill rotWithShape="1">
          <a:blip r:embed="rId4">
            <a:extLst>
              <a:ext uri="{28A0092B-C50C-407E-A947-70E740481C1C}">
                <a14:useLocalDpi xmlns:a14="http://schemas.microsoft.com/office/drawing/2010/main" val="0"/>
              </a:ext>
            </a:extLst>
          </a:blip>
          <a:srcRect t="-247" b="90922"/>
          <a:stretch/>
        </p:blipFill>
        <p:spPr>
          <a:xfrm>
            <a:off x="2259146" y="1015735"/>
            <a:ext cx="7673708" cy="505985"/>
          </a:xfrm>
          <a:prstGeom prst="rect">
            <a:avLst/>
          </a:prstGeom>
        </p:spPr>
      </p:pic>
    </p:spTree>
    <p:extLst>
      <p:ext uri="{BB962C8B-B14F-4D97-AF65-F5344CB8AC3E}">
        <p14:creationId xmlns:p14="http://schemas.microsoft.com/office/powerpoint/2010/main" val="3542766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E7FC27D-68A3-ED4C-448F-ACF09BA45351}"/>
              </a:ext>
            </a:extLst>
          </p:cNvPr>
          <p:cNvPicPr>
            <a:picLocks noChangeAspect="1"/>
          </p:cNvPicPr>
          <p:nvPr/>
        </p:nvPicPr>
        <p:blipFill rotWithShape="1">
          <a:blip r:embed="rId2">
            <a:extLst>
              <a:ext uri="{28A0092B-C50C-407E-A947-70E740481C1C}">
                <a14:useLocalDpi xmlns:a14="http://schemas.microsoft.com/office/drawing/2010/main" val="0"/>
              </a:ext>
            </a:extLst>
          </a:blip>
          <a:srcRect t="3366" r="91110" b="3366"/>
          <a:stretch/>
        </p:blipFill>
        <p:spPr>
          <a:xfrm>
            <a:off x="1509613" y="1268728"/>
            <a:ext cx="653304" cy="4846340"/>
          </a:xfrm>
          <a:prstGeom prst="rect">
            <a:avLst/>
          </a:prstGeom>
        </p:spPr>
      </p:pic>
      <p:pic>
        <p:nvPicPr>
          <p:cNvPr id="5" name="Image 4">
            <a:extLst>
              <a:ext uri="{FF2B5EF4-FFF2-40B4-BE49-F238E27FC236}">
                <a16:creationId xmlns:a16="http://schemas.microsoft.com/office/drawing/2014/main" id="{827989A5-BC38-CADB-5BA8-17F2AF05A18C}"/>
              </a:ext>
            </a:extLst>
          </p:cNvPr>
          <p:cNvPicPr>
            <a:picLocks noChangeAspect="1"/>
          </p:cNvPicPr>
          <p:nvPr/>
        </p:nvPicPr>
        <p:blipFill rotWithShape="1">
          <a:blip r:embed="rId3">
            <a:extLst>
              <a:ext uri="{28A0092B-C50C-407E-A947-70E740481C1C}">
                <a14:useLocalDpi xmlns:a14="http://schemas.microsoft.com/office/drawing/2010/main" val="0"/>
              </a:ext>
            </a:extLst>
          </a:blip>
          <a:srcRect b="1455"/>
          <a:stretch/>
        </p:blipFill>
        <p:spPr>
          <a:xfrm>
            <a:off x="2590840" y="968189"/>
            <a:ext cx="7386596" cy="5146879"/>
          </a:xfrm>
          <a:prstGeom prst="rect">
            <a:avLst/>
          </a:prstGeom>
        </p:spPr>
      </p:pic>
    </p:spTree>
    <p:extLst>
      <p:ext uri="{BB962C8B-B14F-4D97-AF65-F5344CB8AC3E}">
        <p14:creationId xmlns:p14="http://schemas.microsoft.com/office/powerpoint/2010/main" val="3463693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2433CF0-BB4C-AD35-401B-278BF9D9B196}"/>
              </a:ext>
            </a:extLst>
          </p:cNvPr>
          <p:cNvPicPr>
            <a:picLocks noChangeAspect="1"/>
          </p:cNvPicPr>
          <p:nvPr/>
        </p:nvPicPr>
        <p:blipFill rotWithShape="1">
          <a:blip r:embed="rId2">
            <a:extLst>
              <a:ext uri="{28A0092B-C50C-407E-A947-70E740481C1C}">
                <a14:useLocalDpi xmlns:a14="http://schemas.microsoft.com/office/drawing/2010/main" val="0"/>
              </a:ext>
            </a:extLst>
          </a:blip>
          <a:srcRect t="3366" r="91110" b="3366"/>
          <a:stretch/>
        </p:blipFill>
        <p:spPr>
          <a:xfrm>
            <a:off x="1509613" y="1268728"/>
            <a:ext cx="653304" cy="4846340"/>
          </a:xfrm>
          <a:prstGeom prst="rect">
            <a:avLst/>
          </a:prstGeom>
        </p:spPr>
      </p:pic>
      <p:pic>
        <p:nvPicPr>
          <p:cNvPr id="6" name="Image 5">
            <a:extLst>
              <a:ext uri="{FF2B5EF4-FFF2-40B4-BE49-F238E27FC236}">
                <a16:creationId xmlns:a16="http://schemas.microsoft.com/office/drawing/2014/main" id="{45282618-1338-612D-B4AB-CBBC47A95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40" y="968187"/>
            <a:ext cx="7386596" cy="5222846"/>
          </a:xfrm>
          <a:prstGeom prst="rect">
            <a:avLst/>
          </a:prstGeom>
        </p:spPr>
      </p:pic>
    </p:spTree>
    <p:extLst>
      <p:ext uri="{BB962C8B-B14F-4D97-AF65-F5344CB8AC3E}">
        <p14:creationId xmlns:p14="http://schemas.microsoft.com/office/powerpoint/2010/main" val="1717936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888F970-A063-B3D9-3FF7-9E8FB06B6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2637" y="896471"/>
            <a:ext cx="7526192" cy="5321550"/>
          </a:xfrm>
          <a:prstGeom prst="rect">
            <a:avLst/>
          </a:prstGeom>
        </p:spPr>
      </p:pic>
      <p:sp>
        <p:nvSpPr>
          <p:cNvPr id="6" name="ZoneTexte 5">
            <a:extLst>
              <a:ext uri="{FF2B5EF4-FFF2-40B4-BE49-F238E27FC236}">
                <a16:creationId xmlns:a16="http://schemas.microsoft.com/office/drawing/2014/main" id="{F78CC7D9-0A62-EC5A-EE64-CE22D33EDBE9}"/>
              </a:ext>
            </a:extLst>
          </p:cNvPr>
          <p:cNvSpPr txBox="1"/>
          <p:nvPr/>
        </p:nvSpPr>
        <p:spPr>
          <a:xfrm>
            <a:off x="1371602" y="1268730"/>
            <a:ext cx="466603" cy="4846341"/>
          </a:xfrm>
          <a:prstGeom prst="rect">
            <a:avLst/>
          </a:prstGeom>
          <a:solidFill>
            <a:srgbClr val="DCDCDC"/>
          </a:solidFill>
        </p:spPr>
        <p:txBody>
          <a:bodyPr vert="wordArtVert" wrap="square" rtlCol="0">
            <a:spAutoFit/>
          </a:bodyPr>
          <a:lstStyle/>
          <a:p>
            <a:r>
              <a:rPr lang="fr-FR" dirty="0">
                <a:latin typeface="BankGothic Md BT" panose="020B0807020203060204" pitchFamily="34" charset="0"/>
              </a:rPr>
              <a:t> TECHNICAL</a:t>
            </a:r>
          </a:p>
        </p:txBody>
      </p:sp>
      <p:sp>
        <p:nvSpPr>
          <p:cNvPr id="7" name="ZoneTexte 6">
            <a:extLst>
              <a:ext uri="{FF2B5EF4-FFF2-40B4-BE49-F238E27FC236}">
                <a16:creationId xmlns:a16="http://schemas.microsoft.com/office/drawing/2014/main" id="{3A997D96-C711-9983-68D3-D867A917E5F4}"/>
              </a:ext>
            </a:extLst>
          </p:cNvPr>
          <p:cNvSpPr txBox="1"/>
          <p:nvPr/>
        </p:nvSpPr>
        <p:spPr>
          <a:xfrm>
            <a:off x="1708818" y="1268730"/>
            <a:ext cx="466603" cy="4846341"/>
          </a:xfrm>
          <a:prstGeom prst="rect">
            <a:avLst/>
          </a:prstGeom>
          <a:solidFill>
            <a:srgbClr val="DCDCDC"/>
          </a:solidFill>
        </p:spPr>
        <p:txBody>
          <a:bodyPr vert="wordArtVert" wrap="square" rtlCol="0">
            <a:spAutoFit/>
          </a:bodyPr>
          <a:lstStyle/>
          <a:p>
            <a:r>
              <a:rPr lang="fr-FR" dirty="0">
                <a:latin typeface="BankGothic Md BT" panose="020B0807020203060204" pitchFamily="34" charset="0"/>
              </a:rPr>
              <a:t>       SOLUTIONS</a:t>
            </a:r>
          </a:p>
        </p:txBody>
      </p:sp>
    </p:spTree>
    <p:extLst>
      <p:ext uri="{BB962C8B-B14F-4D97-AF65-F5344CB8AC3E}">
        <p14:creationId xmlns:p14="http://schemas.microsoft.com/office/powerpoint/2010/main" val="2069363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817914" y="1619793"/>
            <a:ext cx="8556171" cy="4108817"/>
          </a:xfrm>
          <a:prstGeom prst="rect">
            <a:avLst/>
          </a:prstGeom>
          <a:noFill/>
        </p:spPr>
        <p:txBody>
          <a:bodyPr wrap="square" rtlCol="0">
            <a:spAutoFit/>
          </a:bodyPr>
          <a:lstStyle/>
          <a:p>
            <a:pPr algn="just">
              <a:lnSpc>
                <a:spcPct val="150000"/>
              </a:lnSpc>
            </a:pPr>
            <a:r>
              <a:rPr lang="en-GB" dirty="0">
                <a:latin typeface="Bahnschrift Light" panose="020B0502040204020203" pitchFamily="34" charset="0"/>
              </a:rPr>
              <a:t>As part of the development of its activities and the implementation of activities related to the project ’High energy efficiency for public buildings in the Mediterranean INNEMED- SOLE’  which aims to promote energy efficiency in public buildings and the capitalization / dissemination of good practices and experiences of municipalities in this field, in partnership with the National Association of Italian Municipalities of Tuscany - ANCI, the National Federation of Tunisian Municipalities (FNCT) and the National School of Architecture and Urban Planning (ENAU) are organizing a workshop entitled 'Design and reflection workshop on energy efficiency in public buildings ‘.</a:t>
            </a:r>
            <a:endParaRPr lang="fr-FR" dirty="0">
              <a:latin typeface="Bahnschrift Light" panose="020B0502040204020203" pitchFamily="34" charset="0"/>
            </a:endParaRPr>
          </a:p>
          <a:p>
            <a:endParaRPr lang="fr-FR" dirty="0"/>
          </a:p>
        </p:txBody>
      </p:sp>
    </p:spTree>
    <p:extLst>
      <p:ext uri="{BB962C8B-B14F-4D97-AF65-F5344CB8AC3E}">
        <p14:creationId xmlns:p14="http://schemas.microsoft.com/office/powerpoint/2010/main" val="2598375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21CE655-C588-9CA6-EF56-BDF6B8A65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460" y="941294"/>
            <a:ext cx="7391080" cy="5226017"/>
          </a:xfrm>
          <a:prstGeom prst="rect">
            <a:avLst/>
          </a:prstGeom>
        </p:spPr>
      </p:pic>
      <p:sp>
        <p:nvSpPr>
          <p:cNvPr id="5" name="ZoneTexte 4">
            <a:extLst>
              <a:ext uri="{FF2B5EF4-FFF2-40B4-BE49-F238E27FC236}">
                <a16:creationId xmlns:a16="http://schemas.microsoft.com/office/drawing/2014/main" id="{8FE1898D-7BE9-0903-D036-6F8DE3F2D783}"/>
              </a:ext>
            </a:extLst>
          </p:cNvPr>
          <p:cNvSpPr txBox="1"/>
          <p:nvPr/>
        </p:nvSpPr>
        <p:spPr>
          <a:xfrm>
            <a:off x="1371602" y="1268730"/>
            <a:ext cx="466603" cy="4846341"/>
          </a:xfrm>
          <a:prstGeom prst="rect">
            <a:avLst/>
          </a:prstGeom>
          <a:solidFill>
            <a:srgbClr val="DCDCDC"/>
          </a:solidFill>
        </p:spPr>
        <p:txBody>
          <a:bodyPr vert="wordArtVert" wrap="square" rtlCol="0">
            <a:spAutoFit/>
          </a:bodyPr>
          <a:lstStyle/>
          <a:p>
            <a:r>
              <a:rPr lang="fr-FR" dirty="0">
                <a:latin typeface="BankGothic Md BT" panose="020B0807020203060204" pitchFamily="34" charset="0"/>
              </a:rPr>
              <a:t> TECHNICAL</a:t>
            </a:r>
          </a:p>
        </p:txBody>
      </p:sp>
      <p:sp>
        <p:nvSpPr>
          <p:cNvPr id="6" name="ZoneTexte 5">
            <a:extLst>
              <a:ext uri="{FF2B5EF4-FFF2-40B4-BE49-F238E27FC236}">
                <a16:creationId xmlns:a16="http://schemas.microsoft.com/office/drawing/2014/main" id="{94453378-E29F-00B7-744E-540EC846F7A9}"/>
              </a:ext>
            </a:extLst>
          </p:cNvPr>
          <p:cNvSpPr txBox="1"/>
          <p:nvPr/>
        </p:nvSpPr>
        <p:spPr>
          <a:xfrm>
            <a:off x="1708818" y="1268730"/>
            <a:ext cx="466603" cy="4846341"/>
          </a:xfrm>
          <a:prstGeom prst="rect">
            <a:avLst/>
          </a:prstGeom>
          <a:solidFill>
            <a:srgbClr val="DCDCDC"/>
          </a:solidFill>
        </p:spPr>
        <p:txBody>
          <a:bodyPr vert="wordArtVert" wrap="square" rtlCol="0">
            <a:spAutoFit/>
          </a:bodyPr>
          <a:lstStyle/>
          <a:p>
            <a:r>
              <a:rPr lang="fr-FR" dirty="0">
                <a:latin typeface="BankGothic Md BT" panose="020B0807020203060204" pitchFamily="34" charset="0"/>
              </a:rPr>
              <a:t>       SOLUTIONS</a:t>
            </a:r>
          </a:p>
        </p:txBody>
      </p:sp>
    </p:spTree>
    <p:extLst>
      <p:ext uri="{BB962C8B-B14F-4D97-AF65-F5344CB8AC3E}">
        <p14:creationId xmlns:p14="http://schemas.microsoft.com/office/powerpoint/2010/main" val="1459049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A8E3AD6-5738-185E-D671-59714DEF40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4772" y="898327"/>
            <a:ext cx="7422456" cy="5248201"/>
          </a:xfrm>
          <a:prstGeom prst="rect">
            <a:avLst/>
          </a:prstGeom>
        </p:spPr>
      </p:pic>
    </p:spTree>
    <p:extLst>
      <p:ext uri="{BB962C8B-B14F-4D97-AF65-F5344CB8AC3E}">
        <p14:creationId xmlns:p14="http://schemas.microsoft.com/office/powerpoint/2010/main" val="1867514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879D844-8560-2FB7-071C-5D8792E50D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4772" y="898327"/>
            <a:ext cx="7422456" cy="5248201"/>
          </a:xfrm>
          <a:prstGeom prst="rect">
            <a:avLst/>
          </a:prstGeom>
        </p:spPr>
      </p:pic>
    </p:spTree>
    <p:extLst>
      <p:ext uri="{BB962C8B-B14F-4D97-AF65-F5344CB8AC3E}">
        <p14:creationId xmlns:p14="http://schemas.microsoft.com/office/powerpoint/2010/main" val="3123502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0487C09-C73F-855B-B26E-64DD3348B5E1}"/>
              </a:ext>
            </a:extLst>
          </p:cNvPr>
          <p:cNvPicPr>
            <a:picLocks noChangeAspect="1"/>
          </p:cNvPicPr>
          <p:nvPr/>
        </p:nvPicPr>
        <p:blipFill rotWithShape="1">
          <a:blip r:embed="rId2">
            <a:extLst>
              <a:ext uri="{28A0092B-C50C-407E-A947-70E740481C1C}">
                <a14:useLocalDpi xmlns:a14="http://schemas.microsoft.com/office/drawing/2010/main" val="0"/>
              </a:ext>
            </a:extLst>
          </a:blip>
          <a:srcRect t="16602" b="15555"/>
          <a:stretch/>
        </p:blipFill>
        <p:spPr>
          <a:xfrm>
            <a:off x="1246414" y="1425389"/>
            <a:ext cx="9699171" cy="4652682"/>
          </a:xfrm>
          <a:prstGeom prst="rect">
            <a:avLst/>
          </a:prstGeom>
        </p:spPr>
      </p:pic>
    </p:spTree>
    <p:extLst>
      <p:ext uri="{BB962C8B-B14F-4D97-AF65-F5344CB8AC3E}">
        <p14:creationId xmlns:p14="http://schemas.microsoft.com/office/powerpoint/2010/main" val="3754501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B531127-6C16-082E-EA52-897AB6EB1BAD}"/>
              </a:ext>
            </a:extLst>
          </p:cNvPr>
          <p:cNvPicPr>
            <a:picLocks noChangeAspect="1"/>
          </p:cNvPicPr>
          <p:nvPr/>
        </p:nvPicPr>
        <p:blipFill rotWithShape="1">
          <a:blip r:embed="rId2">
            <a:extLst>
              <a:ext uri="{28A0092B-C50C-407E-A947-70E740481C1C}">
                <a14:useLocalDpi xmlns:a14="http://schemas.microsoft.com/office/drawing/2010/main" val="0"/>
              </a:ext>
            </a:extLst>
          </a:blip>
          <a:srcRect t="17124" b="15033"/>
          <a:stretch/>
        </p:blipFill>
        <p:spPr>
          <a:xfrm>
            <a:off x="1246414" y="1425389"/>
            <a:ext cx="9699171" cy="4652682"/>
          </a:xfrm>
          <a:prstGeom prst="rect">
            <a:avLst/>
          </a:prstGeom>
        </p:spPr>
      </p:pic>
    </p:spTree>
    <p:extLst>
      <p:ext uri="{BB962C8B-B14F-4D97-AF65-F5344CB8AC3E}">
        <p14:creationId xmlns:p14="http://schemas.microsoft.com/office/powerpoint/2010/main" val="2600174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AAA5A23-C574-0BAC-9871-344B109846C0}"/>
              </a:ext>
            </a:extLst>
          </p:cNvPr>
          <p:cNvPicPr>
            <a:picLocks noChangeAspect="1"/>
          </p:cNvPicPr>
          <p:nvPr/>
        </p:nvPicPr>
        <p:blipFill rotWithShape="1">
          <a:blip r:embed="rId2">
            <a:extLst>
              <a:ext uri="{28A0092B-C50C-407E-A947-70E740481C1C}">
                <a14:useLocalDpi xmlns:a14="http://schemas.microsoft.com/office/drawing/2010/main" val="0"/>
              </a:ext>
            </a:extLst>
          </a:blip>
          <a:srcRect t="14770" b="17386"/>
          <a:stretch/>
        </p:blipFill>
        <p:spPr>
          <a:xfrm>
            <a:off x="1246413" y="1425390"/>
            <a:ext cx="9699171" cy="4652682"/>
          </a:xfrm>
          <a:prstGeom prst="rect">
            <a:avLst/>
          </a:prstGeom>
        </p:spPr>
      </p:pic>
    </p:spTree>
    <p:extLst>
      <p:ext uri="{BB962C8B-B14F-4D97-AF65-F5344CB8AC3E}">
        <p14:creationId xmlns:p14="http://schemas.microsoft.com/office/powerpoint/2010/main" val="670240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D773131-3DAA-C162-4909-913DC6E229CC}"/>
              </a:ext>
            </a:extLst>
          </p:cNvPr>
          <p:cNvPicPr>
            <a:picLocks noChangeAspect="1"/>
          </p:cNvPicPr>
          <p:nvPr/>
        </p:nvPicPr>
        <p:blipFill rotWithShape="1">
          <a:blip r:embed="rId2">
            <a:extLst>
              <a:ext uri="{28A0092B-C50C-407E-A947-70E740481C1C}">
                <a14:useLocalDpi xmlns:a14="http://schemas.microsoft.com/office/drawing/2010/main" val="0"/>
              </a:ext>
            </a:extLst>
          </a:blip>
          <a:srcRect t="13553"/>
          <a:stretch/>
        </p:blipFill>
        <p:spPr>
          <a:xfrm>
            <a:off x="1936013" y="1075765"/>
            <a:ext cx="8319973" cy="5085463"/>
          </a:xfrm>
          <a:prstGeom prst="rect">
            <a:avLst/>
          </a:prstGeom>
        </p:spPr>
      </p:pic>
    </p:spTree>
    <p:extLst>
      <p:ext uri="{BB962C8B-B14F-4D97-AF65-F5344CB8AC3E}">
        <p14:creationId xmlns:p14="http://schemas.microsoft.com/office/powerpoint/2010/main" val="580234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447158" y="1382280"/>
            <a:ext cx="9297681" cy="2631490"/>
          </a:xfrm>
          <a:prstGeom prst="rect">
            <a:avLst/>
          </a:prstGeom>
          <a:noFill/>
        </p:spPr>
        <p:txBody>
          <a:bodyPr wrap="square" rtlCol="0">
            <a:spAutoFit/>
          </a:bodyPr>
          <a:lstStyle/>
          <a:p>
            <a:r>
              <a:rPr lang="en-GB" b="1" dirty="0">
                <a:latin typeface="Bahnschrift Light" panose="020B0502040204020203" pitchFamily="34" charset="0"/>
              </a:rPr>
              <a:t>General Objective </a:t>
            </a:r>
            <a:endParaRPr lang="fr-FR" b="1" dirty="0">
              <a:latin typeface="Bahnschrift Light" panose="020B0502040204020203" pitchFamily="34" charset="0"/>
            </a:endParaRPr>
          </a:p>
          <a:p>
            <a:endParaRPr lang="fr-FR" dirty="0">
              <a:latin typeface="Bahnschrift Light" panose="020B0502040204020203" pitchFamily="34" charset="0"/>
            </a:endParaRPr>
          </a:p>
          <a:p>
            <a:pPr algn="just">
              <a:lnSpc>
                <a:spcPct val="150000"/>
              </a:lnSpc>
            </a:pPr>
            <a:r>
              <a:rPr lang="en-GB" dirty="0">
                <a:latin typeface="Bahnschrift Light" panose="020B0502040204020203" pitchFamily="34" charset="0"/>
              </a:rPr>
              <a:t>This workshop is an opportunity to highlight the essential role of "design" as a lever of innovation proposing </a:t>
            </a:r>
            <a:r>
              <a:rPr lang="en-GB" sz="2000" b="1" dirty="0">
                <a:latin typeface="Bahnschrift Light" panose="020B0502040204020203" pitchFamily="34" charset="0"/>
              </a:rPr>
              <a:t>solutions and operational responses </a:t>
            </a:r>
            <a:r>
              <a:rPr lang="en-GB" dirty="0">
                <a:latin typeface="Bahnschrift Light" panose="020B0502040204020203" pitchFamily="34" charset="0"/>
              </a:rPr>
              <a:t>to strengthen and improve the energy performance of buildings and respond to the challenges and issues raised by the various stakeholders in order to reduce the energy bill in municipal public buildings.</a:t>
            </a:r>
            <a:endParaRPr lang="fr-FR" dirty="0">
              <a:latin typeface="Bahnschrift Light" panose="020B0502040204020203" pitchFamily="34" charset="0"/>
            </a:endParaRPr>
          </a:p>
          <a:p>
            <a:endParaRPr lang="fr-FR" dirty="0"/>
          </a:p>
        </p:txBody>
      </p:sp>
      <p:pic>
        <p:nvPicPr>
          <p:cNvPr id="5" name="Image 4" descr="C:\Users\maher\Desktop\ENI CBC-MED\Atelier ENAU\PHOTO\345924134_176432865012859_1803471340606787725_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4858" y="3875175"/>
            <a:ext cx="2522696" cy="2082385"/>
          </a:xfrm>
          <a:prstGeom prst="rect">
            <a:avLst/>
          </a:prstGeom>
          <a:noFill/>
          <a:ln>
            <a:noFill/>
          </a:ln>
        </p:spPr>
      </p:pic>
      <p:pic>
        <p:nvPicPr>
          <p:cNvPr id="6" name="Image 5" descr="C:\Users\maher\Desktop\ENI CBC-MED\Atelier ENAU\PHOTO\346483310_1029307441370865_6452609267189347846_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4446" y="3875175"/>
            <a:ext cx="3123925" cy="2082385"/>
          </a:xfrm>
          <a:prstGeom prst="rect">
            <a:avLst/>
          </a:prstGeom>
          <a:noFill/>
          <a:ln>
            <a:noFill/>
          </a:ln>
        </p:spPr>
      </p:pic>
      <p:pic>
        <p:nvPicPr>
          <p:cNvPr id="7" name="Image 6" descr="C:\Users\maher\Desktop\ENI CBC-MED\Atelier ENAU\PHOTO\346088216_819944313184617_582368836951471615_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9134" y="3875175"/>
            <a:ext cx="2854960" cy="2085325"/>
          </a:xfrm>
          <a:prstGeom prst="rect">
            <a:avLst/>
          </a:prstGeom>
          <a:noFill/>
          <a:ln>
            <a:noFill/>
          </a:ln>
        </p:spPr>
      </p:pic>
    </p:spTree>
    <p:extLst>
      <p:ext uri="{BB962C8B-B14F-4D97-AF65-F5344CB8AC3E}">
        <p14:creationId xmlns:p14="http://schemas.microsoft.com/office/powerpoint/2010/main" val="1248823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66206" y="1254036"/>
            <a:ext cx="9235440" cy="4939814"/>
          </a:xfrm>
          <a:prstGeom prst="rect">
            <a:avLst/>
          </a:prstGeom>
          <a:noFill/>
        </p:spPr>
        <p:txBody>
          <a:bodyPr wrap="square" rtlCol="0">
            <a:spAutoFit/>
          </a:bodyPr>
          <a:lstStyle/>
          <a:p>
            <a:pPr algn="just">
              <a:lnSpc>
                <a:spcPct val="150000"/>
              </a:lnSpc>
            </a:pPr>
            <a:r>
              <a:rPr lang="en-GB" b="1" dirty="0"/>
              <a:t>This event will also provide an opportunity to address the issue of energy efficiency and share it in an academic setting with future architects and designers to:</a:t>
            </a:r>
            <a:endParaRPr lang="fr-FR" b="1" dirty="0"/>
          </a:p>
          <a:p>
            <a:pPr lvl="0" algn="just">
              <a:lnSpc>
                <a:spcPct val="150000"/>
              </a:lnSpc>
            </a:pPr>
            <a:r>
              <a:rPr lang="en-GB" dirty="0"/>
              <a:t>- Conduct a joint reflection on the issues related to energy efficiency with a focus on buildings.</a:t>
            </a:r>
            <a:endParaRPr lang="fr-FR" dirty="0"/>
          </a:p>
          <a:p>
            <a:pPr lvl="0" algn="just">
              <a:lnSpc>
                <a:spcPct val="150000"/>
              </a:lnSpc>
            </a:pPr>
            <a:r>
              <a:rPr lang="en-GB" dirty="0"/>
              <a:t>- Develop technical (architectural) and operational recommendations to address energy challenges in buildings.</a:t>
            </a:r>
            <a:endParaRPr lang="fr-FR" dirty="0"/>
          </a:p>
          <a:p>
            <a:pPr lvl="0" algn="just">
              <a:lnSpc>
                <a:spcPct val="150000"/>
              </a:lnSpc>
            </a:pPr>
            <a:r>
              <a:rPr lang="en-GB" dirty="0"/>
              <a:t>- Designing an innovative and 'futuristic' vision for buildings in terms of improving their Energy Efficiency.</a:t>
            </a:r>
            <a:endParaRPr lang="fr-FR" dirty="0"/>
          </a:p>
          <a:p>
            <a:pPr lvl="0" algn="just">
              <a:lnSpc>
                <a:spcPct val="150000"/>
              </a:lnSpc>
            </a:pPr>
            <a:r>
              <a:rPr lang="en-GB" dirty="0"/>
              <a:t>- To set up/develop a framework for consultation, sharing and coordination which will be a force of proposal for the implementation and the diffusion of approaches, methods and tools related to energy efficiency in public buildings. (Academic and institutional environment, research </a:t>
            </a:r>
            <a:r>
              <a:rPr lang="en-GB" dirty="0" err="1"/>
              <a:t>centers</a:t>
            </a:r>
            <a:r>
              <a:rPr lang="en-GB" dirty="0"/>
              <a:t>, NGOs, PTF, municipalities, experts...)</a:t>
            </a:r>
            <a:endParaRPr lang="fr-FR" dirty="0"/>
          </a:p>
          <a:p>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8087" y="2121574"/>
            <a:ext cx="2143125" cy="2143125"/>
          </a:xfrm>
          <a:prstGeom prst="rect">
            <a:avLst/>
          </a:prstGeom>
          <a:ln>
            <a:noFill/>
          </a:ln>
          <a:effectLst>
            <a:softEdge rad="112500"/>
          </a:effectLst>
        </p:spPr>
      </p:pic>
    </p:spTree>
    <p:extLst>
      <p:ext uri="{BB962C8B-B14F-4D97-AF65-F5344CB8AC3E}">
        <p14:creationId xmlns:p14="http://schemas.microsoft.com/office/powerpoint/2010/main" val="901870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345476" y="2037808"/>
            <a:ext cx="9235440" cy="3373359"/>
          </a:xfrm>
          <a:prstGeom prst="rect">
            <a:avLst/>
          </a:prstGeom>
          <a:noFill/>
        </p:spPr>
        <p:txBody>
          <a:bodyPr wrap="square" rtlCol="0">
            <a:spAutoFit/>
          </a:bodyPr>
          <a:lstStyle/>
          <a:p>
            <a:pPr algn="just">
              <a:lnSpc>
                <a:spcPct val="150000"/>
              </a:lnSpc>
            </a:pPr>
            <a:r>
              <a:rPr lang="en-GB" dirty="0"/>
              <a:t>The exercise will also be an opportunity and </a:t>
            </a:r>
            <a:r>
              <a:rPr lang="en-GB" b="1" dirty="0"/>
              <a:t>a framework for exchange, consultation and sharing between community architects, students and teachers </a:t>
            </a:r>
            <a:r>
              <a:rPr lang="en-GB" dirty="0"/>
              <a:t>to increase awareness of the benefits of Energy Efficiency in buildings and the role that can be provide by </a:t>
            </a:r>
            <a:r>
              <a:rPr lang="en-GB" u="sng" dirty="0"/>
              <a:t>Energy Efficiency measures and actions to improve thermal comfort for occupants and reduce the energy bill of buildings of municipality </a:t>
            </a:r>
            <a:r>
              <a:rPr lang="en-GB" dirty="0"/>
              <a:t> In particular, we are aware of the benefits that improving Energy Efficiency in public buildings can bring to make </a:t>
            </a:r>
            <a:r>
              <a:rPr lang="en-GB" u="sng" dirty="0"/>
              <a:t>changes in citizen behaviour's</a:t>
            </a:r>
            <a:r>
              <a:rPr lang="en-GB" dirty="0"/>
              <a:t> and make them adhere to a local approach of energy transition, through the duplication of Energy Efficiency measures in their homes..  </a:t>
            </a:r>
            <a:endParaRPr lang="fr-FR" dirty="0"/>
          </a:p>
        </p:txBody>
      </p:sp>
    </p:spTree>
    <p:extLst>
      <p:ext uri="{BB962C8B-B14F-4D97-AF65-F5344CB8AC3E}">
        <p14:creationId xmlns:p14="http://schemas.microsoft.com/office/powerpoint/2010/main" val="345401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1F8EBAB-59CA-AE11-5F09-22FE145F34D5}"/>
              </a:ext>
            </a:extLst>
          </p:cNvPr>
          <p:cNvPicPr>
            <a:picLocks noChangeAspect="1"/>
          </p:cNvPicPr>
          <p:nvPr/>
        </p:nvPicPr>
        <p:blipFill rotWithShape="1">
          <a:blip r:embed="rId2">
            <a:extLst>
              <a:ext uri="{28A0092B-C50C-407E-A947-70E740481C1C}">
                <a14:useLocalDpi xmlns:a14="http://schemas.microsoft.com/office/drawing/2010/main" val="0"/>
              </a:ext>
            </a:extLst>
          </a:blip>
          <a:srcRect t="13706"/>
          <a:stretch/>
        </p:blipFill>
        <p:spPr>
          <a:xfrm>
            <a:off x="1936013" y="1075765"/>
            <a:ext cx="8319973" cy="5076456"/>
          </a:xfrm>
          <a:prstGeom prst="rect">
            <a:avLst/>
          </a:prstGeom>
        </p:spPr>
      </p:pic>
    </p:spTree>
    <p:extLst>
      <p:ext uri="{BB962C8B-B14F-4D97-AF65-F5344CB8AC3E}">
        <p14:creationId xmlns:p14="http://schemas.microsoft.com/office/powerpoint/2010/main" val="3398584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682D276-8133-2267-5192-E424235A590A}"/>
              </a:ext>
            </a:extLst>
          </p:cNvPr>
          <p:cNvPicPr>
            <a:picLocks noChangeAspect="1"/>
          </p:cNvPicPr>
          <p:nvPr/>
        </p:nvPicPr>
        <p:blipFill rotWithShape="1">
          <a:blip r:embed="rId2">
            <a:extLst>
              <a:ext uri="{28A0092B-C50C-407E-A947-70E740481C1C}">
                <a14:useLocalDpi xmlns:a14="http://schemas.microsoft.com/office/drawing/2010/main" val="0"/>
              </a:ext>
            </a:extLst>
          </a:blip>
          <a:srcRect t="8870" b="2604"/>
          <a:stretch/>
        </p:blipFill>
        <p:spPr>
          <a:xfrm>
            <a:off x="1963186" y="941294"/>
            <a:ext cx="8265628" cy="5173777"/>
          </a:xfrm>
          <a:prstGeom prst="rect">
            <a:avLst/>
          </a:prstGeom>
        </p:spPr>
      </p:pic>
      <p:sp>
        <p:nvSpPr>
          <p:cNvPr id="7" name="ZoneTexte 6">
            <a:extLst>
              <a:ext uri="{FF2B5EF4-FFF2-40B4-BE49-F238E27FC236}">
                <a16:creationId xmlns:a16="http://schemas.microsoft.com/office/drawing/2014/main" id="{B76E13E6-B8C3-EFF1-C981-7E2861AFC34A}"/>
              </a:ext>
            </a:extLst>
          </p:cNvPr>
          <p:cNvSpPr txBox="1"/>
          <p:nvPr/>
        </p:nvSpPr>
        <p:spPr>
          <a:xfrm>
            <a:off x="1658472" y="1268730"/>
            <a:ext cx="466603" cy="4846341"/>
          </a:xfrm>
          <a:prstGeom prst="rect">
            <a:avLst/>
          </a:prstGeom>
          <a:solidFill>
            <a:srgbClr val="DCDCDC"/>
          </a:solidFill>
        </p:spPr>
        <p:txBody>
          <a:bodyPr vert="wordArtVert" wrap="square" rtlCol="0">
            <a:spAutoFit/>
          </a:bodyPr>
          <a:lstStyle/>
          <a:p>
            <a:r>
              <a:rPr lang="fr-FR" dirty="0">
                <a:latin typeface="BankGothic Md BT" panose="020B0807020203060204" pitchFamily="34" charset="0"/>
              </a:rPr>
              <a:t> URBAN  STRATEGY</a:t>
            </a:r>
          </a:p>
        </p:txBody>
      </p:sp>
    </p:spTree>
    <p:extLst>
      <p:ext uri="{BB962C8B-B14F-4D97-AF65-F5344CB8AC3E}">
        <p14:creationId xmlns:p14="http://schemas.microsoft.com/office/powerpoint/2010/main" val="3836709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C2D6136-34C5-93BA-5A61-C9612CD0385E}"/>
              </a:ext>
            </a:extLst>
          </p:cNvPr>
          <p:cNvPicPr>
            <a:picLocks noChangeAspect="1"/>
          </p:cNvPicPr>
          <p:nvPr/>
        </p:nvPicPr>
        <p:blipFill rotWithShape="1">
          <a:blip r:embed="rId2">
            <a:extLst>
              <a:ext uri="{28A0092B-C50C-407E-A947-70E740481C1C}">
                <a14:useLocalDpi xmlns:a14="http://schemas.microsoft.com/office/drawing/2010/main" val="0"/>
              </a:ext>
            </a:extLst>
          </a:blip>
          <a:srcRect t="9041" b="2602"/>
          <a:stretch/>
        </p:blipFill>
        <p:spPr>
          <a:xfrm>
            <a:off x="1963186" y="941294"/>
            <a:ext cx="8265628" cy="5163945"/>
          </a:xfrm>
          <a:prstGeom prst="rect">
            <a:avLst/>
          </a:prstGeom>
        </p:spPr>
      </p:pic>
      <p:sp>
        <p:nvSpPr>
          <p:cNvPr id="10" name="ZoneTexte 9">
            <a:extLst>
              <a:ext uri="{FF2B5EF4-FFF2-40B4-BE49-F238E27FC236}">
                <a16:creationId xmlns:a16="http://schemas.microsoft.com/office/drawing/2014/main" id="{F9E1E714-5EA3-CDF9-0E97-0345E44719F2}"/>
              </a:ext>
            </a:extLst>
          </p:cNvPr>
          <p:cNvSpPr txBox="1"/>
          <p:nvPr/>
        </p:nvSpPr>
        <p:spPr>
          <a:xfrm>
            <a:off x="1658472" y="1268730"/>
            <a:ext cx="466603" cy="4846341"/>
          </a:xfrm>
          <a:prstGeom prst="rect">
            <a:avLst/>
          </a:prstGeom>
          <a:solidFill>
            <a:srgbClr val="DCDCDC"/>
          </a:solidFill>
        </p:spPr>
        <p:txBody>
          <a:bodyPr vert="wordArtVert" wrap="square" rtlCol="0">
            <a:spAutoFit/>
          </a:bodyPr>
          <a:lstStyle/>
          <a:p>
            <a:r>
              <a:rPr lang="fr-FR" dirty="0">
                <a:latin typeface="BankGothic Md BT" panose="020B0807020203060204" pitchFamily="34" charset="0"/>
              </a:rPr>
              <a:t> URBAN  STRATEGY</a:t>
            </a:r>
          </a:p>
        </p:txBody>
      </p:sp>
    </p:spTree>
    <p:extLst>
      <p:ext uri="{BB962C8B-B14F-4D97-AF65-F5344CB8AC3E}">
        <p14:creationId xmlns:p14="http://schemas.microsoft.com/office/powerpoint/2010/main" val="2664738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6B72C9D6-20AA-8C78-EE2A-78D2266E4766}"/>
              </a:ext>
            </a:extLst>
          </p:cNvPr>
          <p:cNvPicPr>
            <a:picLocks noChangeAspect="1"/>
          </p:cNvPicPr>
          <p:nvPr/>
        </p:nvPicPr>
        <p:blipFill rotWithShape="1">
          <a:blip r:embed="rId2">
            <a:extLst>
              <a:ext uri="{28A0092B-C50C-407E-A947-70E740481C1C}">
                <a14:useLocalDpi xmlns:a14="http://schemas.microsoft.com/office/drawing/2010/main" val="0"/>
              </a:ext>
            </a:extLst>
          </a:blip>
          <a:srcRect t="11689" r="6558"/>
          <a:stretch/>
        </p:blipFill>
        <p:spPr>
          <a:xfrm>
            <a:off x="1927480" y="931461"/>
            <a:ext cx="7795603" cy="5209363"/>
          </a:xfrm>
          <a:prstGeom prst="rect">
            <a:avLst/>
          </a:prstGeom>
        </p:spPr>
      </p:pic>
      <p:sp>
        <p:nvSpPr>
          <p:cNvPr id="10" name="ZoneTexte 9">
            <a:extLst>
              <a:ext uri="{FF2B5EF4-FFF2-40B4-BE49-F238E27FC236}">
                <a16:creationId xmlns:a16="http://schemas.microsoft.com/office/drawing/2014/main" id="{4C2D9EA4-CFBE-0732-F75A-9D2ED304E211}"/>
              </a:ext>
            </a:extLst>
          </p:cNvPr>
          <p:cNvSpPr txBox="1"/>
          <p:nvPr/>
        </p:nvSpPr>
        <p:spPr>
          <a:xfrm>
            <a:off x="1658472" y="1268730"/>
            <a:ext cx="466603" cy="4846341"/>
          </a:xfrm>
          <a:prstGeom prst="rect">
            <a:avLst/>
          </a:prstGeom>
          <a:solidFill>
            <a:srgbClr val="DCDCDC"/>
          </a:solidFill>
        </p:spPr>
        <p:txBody>
          <a:bodyPr vert="wordArtVert" wrap="square" rtlCol="0">
            <a:spAutoFit/>
          </a:bodyPr>
          <a:lstStyle/>
          <a:p>
            <a:r>
              <a:rPr lang="fr-FR" dirty="0">
                <a:latin typeface="BankGothic Md BT" panose="020B0807020203060204" pitchFamily="34" charset="0"/>
              </a:rPr>
              <a:t> URBAN  STRATEGY</a:t>
            </a:r>
          </a:p>
        </p:txBody>
      </p:sp>
    </p:spTree>
    <p:extLst>
      <p:ext uri="{BB962C8B-B14F-4D97-AF65-F5344CB8AC3E}">
        <p14:creationId xmlns:p14="http://schemas.microsoft.com/office/powerpoint/2010/main" val="354444443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1179</TotalTime>
  <Words>552</Words>
  <Application>Microsoft Office PowerPoint</Application>
  <PresentationFormat>Grand écran</PresentationFormat>
  <Paragraphs>22</Paragraphs>
  <Slides>26</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26</vt:i4>
      </vt:variant>
    </vt:vector>
  </HeadingPairs>
  <TitlesOfParts>
    <vt:vector size="32" baseType="lpstr">
      <vt:lpstr>Arial</vt:lpstr>
      <vt:lpstr>Arial Rounded MT Bold</vt:lpstr>
      <vt:lpstr>Bahnschrift Light</vt:lpstr>
      <vt:lpstr>BankGothic Md BT</vt:lpstr>
      <vt:lpstr>Calibri</vt:lpstr>
      <vt:lpstr>Tema di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Valentina Bucchi</dc:creator>
  <cp:lastModifiedBy>Tasnim Kallel</cp:lastModifiedBy>
  <cp:revision>24</cp:revision>
  <dcterms:created xsi:type="dcterms:W3CDTF">2023-09-04T12:34:10Z</dcterms:created>
  <dcterms:modified xsi:type="dcterms:W3CDTF">2023-09-12T13:34:45Z</dcterms:modified>
</cp:coreProperties>
</file>