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5FB_4DF13B9F.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26" r:id="rId5"/>
    <p:sldMasterId id="2147483868" r:id="rId6"/>
  </p:sldMasterIdLst>
  <p:notesMasterIdLst>
    <p:notesMasterId r:id="rId45"/>
  </p:notesMasterIdLst>
  <p:handoutMasterIdLst>
    <p:handoutMasterId r:id="rId46"/>
  </p:handoutMasterIdLst>
  <p:sldIdLst>
    <p:sldId id="257" r:id="rId7"/>
    <p:sldId id="258" r:id="rId8"/>
    <p:sldId id="260" r:id="rId9"/>
    <p:sldId id="259" r:id="rId10"/>
    <p:sldId id="261" r:id="rId11"/>
    <p:sldId id="1447" r:id="rId12"/>
    <p:sldId id="1468" r:id="rId13"/>
    <p:sldId id="1469" r:id="rId14"/>
    <p:sldId id="1470" r:id="rId15"/>
    <p:sldId id="1417" r:id="rId16"/>
    <p:sldId id="1533" r:id="rId17"/>
    <p:sldId id="1536" r:id="rId18"/>
    <p:sldId id="1511" r:id="rId19"/>
    <p:sldId id="1534" r:id="rId20"/>
    <p:sldId id="1535" r:id="rId21"/>
    <p:sldId id="1509" r:id="rId22"/>
    <p:sldId id="1508" r:id="rId23"/>
    <p:sldId id="1465" r:id="rId24"/>
    <p:sldId id="1512" r:id="rId25"/>
    <p:sldId id="1515" r:id="rId26"/>
    <p:sldId id="1516" r:id="rId27"/>
    <p:sldId id="1527" r:id="rId28"/>
    <p:sldId id="1456" r:id="rId29"/>
    <p:sldId id="1492" r:id="rId30"/>
    <p:sldId id="1530" r:id="rId31"/>
    <p:sldId id="1517" r:id="rId32"/>
    <p:sldId id="1463" r:id="rId33"/>
    <p:sldId id="1445" r:id="rId34"/>
    <p:sldId id="1506" r:id="rId35"/>
    <p:sldId id="1537" r:id="rId36"/>
    <p:sldId id="1460" r:id="rId37"/>
    <p:sldId id="1531" r:id="rId38"/>
    <p:sldId id="1507" r:id="rId39"/>
    <p:sldId id="1440" r:id="rId40"/>
    <p:sldId id="1439" r:id="rId41"/>
    <p:sldId id="1441" r:id="rId42"/>
    <p:sldId id="1442" r:id="rId43"/>
    <p:sldId id="1443" r:id="rId44"/>
  </p:sldIdLst>
  <p:sldSz cx="12192000" cy="7810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383942C-96C2-4853-BA44-202BBAC72781}">
          <p14:sldIdLst>
            <p14:sldId id="257"/>
            <p14:sldId id="258"/>
            <p14:sldId id="260"/>
            <p14:sldId id="259"/>
            <p14:sldId id="261"/>
          </p14:sldIdLst>
        </p14:section>
        <p14:section name="Action Period Check-In" id="{6404658B-16FD-4330-9805-8F04FE64D41A}">
          <p14:sldIdLst>
            <p14:sldId id="1447"/>
            <p14:sldId id="1468"/>
            <p14:sldId id="1469"/>
            <p14:sldId id="1470"/>
          </p14:sldIdLst>
        </p14:section>
        <p14:section name="Serving Local Foods" id="{B85B6C4C-9CA1-441F-BCF1-76460431A475}">
          <p14:sldIdLst>
            <p14:sldId id="1417"/>
            <p14:sldId id="1533"/>
            <p14:sldId id="1536"/>
            <p14:sldId id="1511"/>
            <p14:sldId id="1534"/>
            <p14:sldId id="1535"/>
            <p14:sldId id="1509"/>
            <p14:sldId id="1508"/>
            <p14:sldId id="1465"/>
          </p14:sldIdLst>
        </p14:section>
        <p14:section name="Family Engagement" id="{81A0E5E0-27BB-49EA-8D7F-D0CB03652AAA}">
          <p14:sldIdLst>
            <p14:sldId id="1512"/>
            <p14:sldId id="1515"/>
            <p14:sldId id="1516"/>
            <p14:sldId id="1527"/>
            <p14:sldId id="1456"/>
            <p14:sldId id="1492"/>
            <p14:sldId id="1530"/>
            <p14:sldId id="1517"/>
            <p14:sldId id="1463"/>
          </p14:sldIdLst>
        </p14:section>
        <p14:section name="Storyboards and Resources" id="{68743AB2-27FB-429A-91BA-005183575DFC}">
          <p14:sldIdLst>
            <p14:sldId id="1445"/>
            <p14:sldId id="1506"/>
            <p14:sldId id="1537"/>
          </p14:sldIdLst>
        </p14:section>
        <p14:section name="Resources and Next Steps" id="{646543A5-C79C-4B5F-B141-2FB8D0AA42C8}">
          <p14:sldIdLst>
            <p14:sldId id="1460"/>
            <p14:sldId id="1531"/>
            <p14:sldId id="1507"/>
            <p14:sldId id="1440"/>
            <p14:sldId id="1439"/>
            <p14:sldId id="1441"/>
            <p14:sldId id="1442"/>
            <p14:sldId id="14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B95A3D-2ED0-341A-6674-5E647F296D52}" name="Chong, Caliste" initials="CC" userId="S::cc0195@nemours.org::905233a6-3121-4c6f-aa7f-30f2122bd427" providerId="AD"/>
  <p188:author id="{F37C7E67-D692-9EC6-22B4-390FCC89818C}" name="Press, Hannah" initials="HP" userId="S::hp0050@nemours.org::79ae02e8-8d22-42dd-ae3f-95a57fbe11b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58ED5"/>
    <a:srgbClr val="309C8A"/>
    <a:srgbClr val="CDDE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001" autoAdjust="0"/>
  </p:normalViewPr>
  <p:slideViewPr>
    <p:cSldViewPr snapToGrid="0">
      <p:cViewPr varScale="1">
        <p:scale>
          <a:sx n="33" d="100"/>
          <a:sy n="33" d="100"/>
        </p:scale>
        <p:origin x="1228" y="4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ss, Hannah" userId="79ae02e8-8d22-42dd-ae3f-95a57fbe11b8" providerId="ADAL" clId="{C66688A8-7C56-4FFD-BD20-C8C289686DB1}"/>
    <pc:docChg chg="modSld">
      <pc:chgData name="Press, Hannah" userId="79ae02e8-8d22-42dd-ae3f-95a57fbe11b8" providerId="ADAL" clId="{C66688A8-7C56-4FFD-BD20-C8C289686DB1}" dt="2025-01-31T21:35:57.024" v="26" actId="20577"/>
      <pc:docMkLst>
        <pc:docMk/>
      </pc:docMkLst>
      <pc:sldChg chg="modSp mod modNotesTx">
        <pc:chgData name="Press, Hannah" userId="79ae02e8-8d22-42dd-ae3f-95a57fbe11b8" providerId="ADAL" clId="{C66688A8-7C56-4FFD-BD20-C8C289686DB1}" dt="2025-01-31T21:35:57.024" v="26" actId="20577"/>
        <pc:sldMkLst>
          <pc:docMk/>
          <pc:sldMk cId="645170657" sldId="1492"/>
        </pc:sldMkLst>
        <pc:spChg chg="mod">
          <ac:chgData name="Press, Hannah" userId="79ae02e8-8d22-42dd-ae3f-95a57fbe11b8" providerId="ADAL" clId="{C66688A8-7C56-4FFD-BD20-C8C289686DB1}" dt="2025-01-31T21:29:50.149" v="1" actId="20577"/>
          <ac:spMkLst>
            <pc:docMk/>
            <pc:sldMk cId="645170657" sldId="1492"/>
            <ac:spMk id="22" creationId="{9E0B284E-C0C1-165F-3899-79051D4AFC12}"/>
          </ac:spMkLst>
        </pc:spChg>
      </pc:sldChg>
    </pc:docChg>
  </pc:docChgLst>
</pc:chgInfo>
</file>

<file path=ppt/comments/modernComment_5FB_4DF13B9F.xml><?xml version="1.0" encoding="utf-8"?>
<p188:cmLst xmlns:a="http://schemas.openxmlformats.org/drawingml/2006/main" xmlns:r="http://schemas.openxmlformats.org/officeDocument/2006/relationships" xmlns:p188="http://schemas.microsoft.com/office/powerpoint/2018/8/main">
  <p188:cm id="{AF460BAB-8588-45C0-8C30-33624FC8063F}" authorId="{D8B95A3D-2ED0-341A-6674-5E647F296D52}" created="2024-07-11T02:03:15.511">
    <ac:txMkLst xmlns:ac="http://schemas.microsoft.com/office/drawing/2013/main/command">
      <pc:docMk xmlns:pc="http://schemas.microsoft.com/office/powerpoint/2013/main/command"/>
      <pc:sldMk xmlns:pc="http://schemas.microsoft.com/office/powerpoint/2013/main/command" cId="1307655071" sldId="1531"/>
      <ac:spMk id="4" creationId="{1D8160FA-AD22-1FF8-EFD8-0D985F454C9F}"/>
      <ac:txMk cp="22" len="7">
        <ac:context len="84" hash="2101095758"/>
      </ac:txMk>
    </ac:txMkLst>
    <p188:pos x="6575149" y="414892"/>
    <p188:txBody>
      <a:bodyPr/>
      <a:lstStyle/>
      <a:p>
        <a:r>
          <a:rPr lang="en-US"/>
          <a:t>Remove this information if your state does not participate in the Double Up Food Bucks program.</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94238C-78D2-1D3F-336D-B1690A3A6F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615A29-3583-BF49-E8AF-05DED0FAC8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37DFB9-630A-46E0-9117-B70B6D3CA945}" type="datetimeFigureOut">
              <a:rPr lang="en-US" smtClean="0"/>
              <a:t>1/31/2025</a:t>
            </a:fld>
            <a:endParaRPr lang="en-US"/>
          </a:p>
        </p:txBody>
      </p:sp>
      <p:sp>
        <p:nvSpPr>
          <p:cNvPr id="4" name="Footer Placeholder 3">
            <a:extLst>
              <a:ext uri="{FF2B5EF4-FFF2-40B4-BE49-F238E27FC236}">
                <a16:creationId xmlns:a16="http://schemas.microsoft.com/office/drawing/2014/main" id="{DF43DC57-46FF-4AA0-43FF-E2DBC55FF9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D0C4A6D-51D7-62B1-0C43-FE57319CC5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E30A2C-B9EA-4E37-85A1-EEB80C3A9B95}" type="slidenum">
              <a:rPr lang="en-US" smtClean="0"/>
              <a:t>‹#›</a:t>
            </a:fld>
            <a:endParaRPr lang="en-US"/>
          </a:p>
        </p:txBody>
      </p:sp>
    </p:spTree>
    <p:extLst>
      <p:ext uri="{BB962C8B-B14F-4D97-AF65-F5344CB8AC3E}">
        <p14:creationId xmlns:p14="http://schemas.microsoft.com/office/powerpoint/2010/main" val="756700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624C78-0856-424D-9721-AEC2E48482B9}" type="datetimeFigureOut">
              <a:rPr lang="en-US" smtClean="0"/>
              <a:t>1/31/2025</a:t>
            </a:fld>
            <a:endParaRPr lang="en-US"/>
          </a:p>
        </p:txBody>
      </p:sp>
      <p:sp>
        <p:nvSpPr>
          <p:cNvPr id="4" name="Slide Image Placeholder 3"/>
          <p:cNvSpPr>
            <a:spLocks noGrp="1" noRot="1" noChangeAspect="1"/>
          </p:cNvSpPr>
          <p:nvPr>
            <p:ph type="sldImg" idx="2"/>
          </p:nvPr>
        </p:nvSpPr>
        <p:spPr>
          <a:xfrm>
            <a:off x="1020763" y="1143000"/>
            <a:ext cx="48164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2749A-0D11-40AE-BC31-1E134525D2AC}" type="slidenum">
              <a:rPr lang="en-US" smtClean="0"/>
              <a:t>‹#›</a:t>
            </a:fld>
            <a:endParaRPr lang="en-US"/>
          </a:p>
        </p:txBody>
      </p:sp>
    </p:spTree>
    <p:extLst>
      <p:ext uri="{BB962C8B-B14F-4D97-AF65-F5344CB8AC3E}">
        <p14:creationId xmlns:p14="http://schemas.microsoft.com/office/powerpoint/2010/main" val="70354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anr.msu.edu/resources/farm_to_early_childhood_guid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ns.usda.gov/tn/cacfp/family-style-meal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rmtoschool.org/resources-main/training-template-farm-to-preschool-and-family-engagemen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ommunitygroundworks.org/sites/default/files/Engage%20Families%20with%20Farm%20to%20ECE_reduced%20size.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anva.com/design/DAF3uFhJANw/tC65IW-nzY7zaNhRHw5LxA/edi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Welcome </a:t>
            </a:r>
            <a:r>
              <a:rPr lang="en-US" sz="1200" i="0" baseline="0" dirty="0"/>
              <a:t>to Local Foods, Healthy Kids Learning Collaborative Learning Session 5: Serving Local Foods and Family Engagement.</a:t>
            </a:r>
          </a:p>
        </p:txBody>
      </p:sp>
      <p:sp>
        <p:nvSpPr>
          <p:cNvPr id="4" name="Slide Number Placeholder 3"/>
          <p:cNvSpPr>
            <a:spLocks noGrp="1"/>
          </p:cNvSpPr>
          <p:nvPr>
            <p:ph type="sldNum" sz="quarter" idx="5"/>
          </p:nvPr>
        </p:nvSpPr>
        <p:spPr/>
        <p:txBody>
          <a:bodyPr/>
          <a:lstStyle/>
          <a:p>
            <a:fld id="{10F2749A-0D11-40AE-BC31-1E134525D2AC}" type="slidenum">
              <a:rPr lang="en-US" smtClean="0"/>
              <a:t>1</a:t>
            </a:fld>
            <a:endParaRPr lang="en-US"/>
          </a:p>
        </p:txBody>
      </p:sp>
    </p:spTree>
    <p:extLst>
      <p:ext uri="{BB962C8B-B14F-4D97-AF65-F5344CB8AC3E}">
        <p14:creationId xmlns:p14="http://schemas.microsoft.com/office/powerpoint/2010/main" val="1774509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dirty="0"/>
              <a:t>During this Learning Session, we will focus on approaches to serving local foods, including family style dining. We will discuss strategies for incorporating local foods and conversations about local foods into the full mealtime experience. </a:t>
            </a:r>
          </a:p>
          <a:p>
            <a:endParaRPr lang="en-US" dirty="0"/>
          </a:p>
          <a:p>
            <a:r>
              <a:rPr lang="en-US" b="1" dirty="0"/>
              <a:t>Discussion Prompt: Who serves meals or snacks family style? Can you share about your experience?</a:t>
            </a:r>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10</a:t>
            </a:fld>
            <a:endParaRPr lang="en-US"/>
          </a:p>
        </p:txBody>
      </p:sp>
    </p:spTree>
    <p:extLst>
      <p:ext uri="{BB962C8B-B14F-4D97-AF65-F5344CB8AC3E}">
        <p14:creationId xmlns:p14="http://schemas.microsoft.com/office/powerpoint/2010/main" val="1598622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dirty="0"/>
              <a:t>Your program spends a considerable amount of time establishing a safe and engaging learning environment. Your mealtime is also a learning environment. During mealtimes, children learn healthy habits and they learn many things just through conversations! Creating a positive eating environment takes time, patience, and planning. There are many ways to create a positive mealtime environment, and this is essential for children to feel comfortable trying out new, local foods served in different ways. </a:t>
            </a:r>
          </a:p>
          <a:p>
            <a:pPr marL="285750" indent="-285750">
              <a:lnSpc>
                <a:spcPct val="100000"/>
              </a:lnSpc>
              <a:buFont typeface="Arial" panose="020B0604020202020204" pitchFamily="34" charset="0"/>
              <a:buChar char="•"/>
            </a:pPr>
            <a:r>
              <a:rPr lang="en-US" sz="1200" dirty="0"/>
              <a:t>Involve children in pre- and post-mealtime activities.</a:t>
            </a:r>
          </a:p>
          <a:p>
            <a:pPr marL="285750" indent="-285750">
              <a:lnSpc>
                <a:spcPct val="100000"/>
              </a:lnSpc>
              <a:buFont typeface="Arial" panose="020B0604020202020204" pitchFamily="34" charset="0"/>
              <a:buChar char="•"/>
            </a:pPr>
            <a:r>
              <a:rPr lang="en-US" sz="1200" dirty="0"/>
              <a:t>Make sure children have enough time to eat during meals. </a:t>
            </a:r>
          </a:p>
          <a:p>
            <a:pPr marL="285750" indent="-285750">
              <a:lnSpc>
                <a:spcPct val="100000"/>
              </a:lnSpc>
              <a:buFont typeface="Arial" panose="020B0604020202020204" pitchFamily="34" charset="0"/>
              <a:buChar char="•"/>
            </a:pPr>
            <a:r>
              <a:rPr lang="en-US" sz="1200" dirty="0"/>
              <a:t>Have labeled pictures of the foods being served in the classroom.</a:t>
            </a:r>
          </a:p>
          <a:p>
            <a:pPr marL="285750" indent="-285750">
              <a:lnSpc>
                <a:spcPct val="100000"/>
              </a:lnSpc>
              <a:buFont typeface="Arial" panose="020B0604020202020204" pitchFamily="34" charset="0"/>
              <a:buChar char="•"/>
            </a:pPr>
            <a:r>
              <a:rPr lang="en-US" sz="1200" dirty="0"/>
              <a:t>Introduce new foods to children prior to the meal by talking or reading books about them. You can even offer a tasting during a classroom activity.</a:t>
            </a:r>
          </a:p>
          <a:p>
            <a:pPr marL="285750" indent="-285750">
              <a:lnSpc>
                <a:spcPct val="100000"/>
              </a:lnSpc>
              <a:buFont typeface="Arial" panose="020B0604020202020204" pitchFamily="34" charset="0"/>
              <a:buChar char="•"/>
            </a:pPr>
            <a:r>
              <a:rPr lang="en-US" sz="1200" dirty="0"/>
              <a:t>Staff encourage, but never force, children to try new or less preferred foods. If children feel pressured or forced, they will most likely not want to try the food. </a:t>
            </a:r>
          </a:p>
          <a:p>
            <a:pPr marL="285750" indent="-285750">
              <a:lnSpc>
                <a:spcPct val="100000"/>
              </a:lnSpc>
              <a:buFont typeface="Arial" panose="020B0604020202020204" pitchFamily="34" charset="0"/>
              <a:buChar char="•"/>
            </a:pPr>
            <a:r>
              <a:rPr lang="en-US" sz="1200" dirty="0"/>
              <a:t>Encourage children to listen to their hunger and fullness cues. We want children to be in tune with their bodies. Adults can prompt children to check in with their tummies during the meal to see if they are still hungry.</a:t>
            </a:r>
          </a:p>
          <a:p>
            <a:pPr marL="285750" indent="-285750">
              <a:lnSpc>
                <a:spcPct val="100000"/>
              </a:lnSpc>
              <a:buFont typeface="Arial" panose="020B0604020202020204" pitchFamily="34" charset="0"/>
              <a:buChar char="•"/>
            </a:pPr>
            <a:r>
              <a:rPr lang="en-US" sz="1200" dirty="0"/>
              <a:t>Avoid using food as a reward or punishment. </a:t>
            </a:r>
          </a:p>
          <a:p>
            <a:pPr marL="285750" indent="-285750">
              <a:lnSpc>
                <a:spcPct val="100000"/>
              </a:lnSpc>
              <a:buFont typeface="Arial" panose="020B0604020202020204" pitchFamily="34" charset="0"/>
              <a:buChar char="•"/>
            </a:pPr>
            <a:r>
              <a:rPr lang="en-US" sz="1200" dirty="0"/>
              <a:t>Serve meals family style. Serving meals using a family style dining approach is a much more engaging way to help children learn a lot of new skills, including fine motor skills, healthy eating habits, and development of social/emotional skills.</a:t>
            </a: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11</a:t>
            </a:fld>
            <a:endParaRPr lang="en-US"/>
          </a:p>
        </p:txBody>
      </p:sp>
    </p:spTree>
    <p:extLst>
      <p:ext uri="{BB962C8B-B14F-4D97-AF65-F5344CB8AC3E}">
        <p14:creationId xmlns:p14="http://schemas.microsoft.com/office/powerpoint/2010/main" val="1624359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Unless otherwise noted, recommended practices are found in the “Farm to Early Care and Education Self-Assessment” published by ASPHN (Association of State Public Health Nutritionists) and the National Farm to School Network (NFSN).</a:t>
            </a:r>
          </a:p>
          <a:p>
            <a:endParaRPr lang="en-US" dirty="0"/>
          </a:p>
          <a:p>
            <a:r>
              <a:rPr lang="en-US" dirty="0"/>
              <a:t>There are a few local food practices that can positively impact mealtime environments by ensuring:</a:t>
            </a:r>
          </a:p>
          <a:p>
            <a:pPr marL="171450" indent="-171450">
              <a:buFont typeface="Arial" panose="020B0604020202020204" pitchFamily="34" charset="0"/>
              <a:buChar char="•"/>
            </a:pPr>
            <a:r>
              <a:rPr lang="en-US" dirty="0"/>
              <a:t>Meals reflect the cultural, religious, and family preferences of children and families served.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Menus and foods used in meals or activities regularly (e.g., weekly, monthly) expose children to different food cultures in the region and community.</a:t>
            </a:r>
          </a:p>
          <a:p>
            <a:pPr marL="171450" indent="-171450">
              <a:buFont typeface="Arial" panose="020B0604020202020204" pitchFamily="34" charset="0"/>
              <a:buChar char="•"/>
            </a:pPr>
            <a:r>
              <a:rPr lang="en-US" dirty="0"/>
              <a:t>Programs are encouraged to have a written policy related to prioritizing local, seasonal foods and culturally reflective menus and foods. Updating your mealtime policies will help sustain local food practices!</a:t>
            </a:r>
          </a:p>
        </p:txBody>
      </p:sp>
      <p:sp>
        <p:nvSpPr>
          <p:cNvPr id="4" name="Slide Number Placeholder 3"/>
          <p:cNvSpPr>
            <a:spLocks noGrp="1"/>
          </p:cNvSpPr>
          <p:nvPr>
            <p:ph type="sldNum" sz="quarter" idx="5"/>
          </p:nvPr>
        </p:nvSpPr>
        <p:spPr/>
        <p:txBody>
          <a:bodyPr/>
          <a:lstStyle/>
          <a:p>
            <a:fld id="{10F2749A-0D11-40AE-BC31-1E134525D2AC}" type="slidenum">
              <a:rPr lang="en-US" smtClean="0"/>
              <a:t>12</a:t>
            </a:fld>
            <a:endParaRPr lang="en-US"/>
          </a:p>
        </p:txBody>
      </p:sp>
    </p:spTree>
    <p:extLst>
      <p:ext uri="{BB962C8B-B14F-4D97-AF65-F5344CB8AC3E}">
        <p14:creationId xmlns:p14="http://schemas.microsoft.com/office/powerpoint/2010/main" val="4099345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dirty="0"/>
              <a:t>There are two primary meal service approaches: serving meals pre-plated and serving meals family style. </a:t>
            </a:r>
          </a:p>
          <a:p>
            <a:endParaRPr lang="en-US" dirty="0"/>
          </a:p>
          <a:p>
            <a:pPr marL="171450" indent="-171450">
              <a:buFont typeface="Arial" panose="020B0604020202020204" pitchFamily="34" charset="0"/>
              <a:buChar char="•"/>
            </a:pPr>
            <a:r>
              <a:rPr lang="en-US" dirty="0"/>
              <a:t>First there’s serving meals </a:t>
            </a:r>
            <a:r>
              <a:rPr lang="en-US" b="1" dirty="0"/>
              <a:t>pre-plated</a:t>
            </a:r>
            <a:r>
              <a:rPr lang="en-US" dirty="0"/>
              <a:t>. Of course, serving meals </a:t>
            </a:r>
            <a:r>
              <a:rPr lang="en-US" b="1" dirty="0"/>
              <a:t>pre-plated</a:t>
            </a:r>
            <a:r>
              <a:rPr lang="en-US" dirty="0"/>
              <a:t> is when caregivers add the proper serving size of each meal component to plates and serve the children. What are the benefits of serving meals pre-plated?</a:t>
            </a:r>
          </a:p>
          <a:p>
            <a:pPr marL="628650" lvl="1" indent="-171450">
              <a:buFont typeface="Arial" panose="020B0604020202020204" pitchFamily="34" charset="0"/>
              <a:buChar char="•"/>
            </a:pPr>
            <a:r>
              <a:rPr lang="en-US" dirty="0"/>
              <a:t>Caregivers know exactly how much food children are being served.</a:t>
            </a:r>
          </a:p>
          <a:p>
            <a:pPr marL="628650" lvl="1" indent="-171450">
              <a:buFont typeface="Arial" panose="020B0604020202020204" pitchFamily="34" charset="0"/>
              <a:buChar char="•"/>
            </a:pPr>
            <a:r>
              <a:rPr lang="en-US" dirty="0"/>
              <a:t>Caregivers can more easily know how much food to prepare of each item.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Family style dining </a:t>
            </a:r>
            <a:r>
              <a:rPr lang="en-US" dirty="0"/>
              <a:t>includes many different steps to make up the full mealtime experience from setting the table to cleaning up after a meal. It is a recommended approach to serving meals that supports children’s development where food and beverages are placed on the table, children serve themselves and children and teachers enjoy meals and mealtime conversations together.  </a:t>
            </a:r>
            <a:r>
              <a:rPr lang="en-US" sz="1200" b="0" i="0" u="none" strike="noStrike" baseline="0" dirty="0"/>
              <a:t>Family-style meals are structured around eating together for the purpose of creating conversation around food, forming good eating habits, and sharing a meal. There are many benefits to serving meals family style:</a:t>
            </a:r>
            <a:endParaRPr lang="en-US" dirty="0"/>
          </a:p>
          <a:p>
            <a:pPr marL="628650" lvl="1" indent="-171450">
              <a:buFont typeface="Arial" panose="020B0604020202020204" pitchFamily="34" charset="0"/>
              <a:buChar char="•"/>
            </a:pPr>
            <a:r>
              <a:rPr lang="en-US" dirty="0"/>
              <a:t>Children are given the opportunity to decide what and how much they want to eat.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Children work on their fine motor skills by using different utensils to serve themselves and passing bowls to their classmates.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Children learn to check-in with their bodies and to trust their hunger and fullness cues. </a:t>
            </a:r>
            <a:r>
              <a:rPr lang="en-US" u="none" kern="1200" dirty="0">
                <a:solidFill>
                  <a:schemeClr val="tx1"/>
                </a:solidFill>
                <a:effectLst/>
                <a:latin typeface="Times New Roman" panose="02020603050405020304" pitchFamily="18" charset="0"/>
                <a:cs typeface="Times New Roman" panose="02020603050405020304" pitchFamily="18" charset="0"/>
              </a:rPr>
              <a:t>When children are allowed to decide their own portion sizes, they generally serve themselves a smaller amount and are more likely to eat the amount that their body needs. This decision-making process helps to reinforce children’s eating according to their internal hunger and fullness cues.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Children develop independence and build self-esteem and confidence.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Children develop social and emotional skills through conversations.</a:t>
            </a:r>
          </a:p>
          <a:p>
            <a:endParaRPr lang="en-US" dirty="0"/>
          </a:p>
          <a:p>
            <a:r>
              <a:rPr lang="en-US" dirty="0"/>
              <a:t>There are benefits to both approaches, but we see children grow and develop in their independence and to be more in tune with their bodies when they get to experience family style dining. </a:t>
            </a:r>
          </a:p>
          <a:p>
            <a:endParaRPr lang="en-US" dirty="0"/>
          </a:p>
          <a:p>
            <a:r>
              <a:rPr lang="en-US" b="1" dirty="0"/>
              <a:t>Discussion prompt: </a:t>
            </a:r>
            <a:r>
              <a:rPr lang="en-US" dirty="0"/>
              <a:t>What other benefits of each approach can you think of? What challenges have you encountered or anticipate you will experience when serving meals family style? </a:t>
            </a:r>
          </a:p>
        </p:txBody>
      </p:sp>
      <p:sp>
        <p:nvSpPr>
          <p:cNvPr id="4" name="Slide Number Placeholder 3"/>
          <p:cNvSpPr>
            <a:spLocks noGrp="1"/>
          </p:cNvSpPr>
          <p:nvPr>
            <p:ph type="sldNum" sz="quarter" idx="5"/>
          </p:nvPr>
        </p:nvSpPr>
        <p:spPr/>
        <p:txBody>
          <a:bodyPr/>
          <a:lstStyle/>
          <a:p>
            <a:fld id="{10F2749A-0D11-40AE-BC31-1E134525D2AC}" type="slidenum">
              <a:rPr lang="en-US" smtClean="0"/>
              <a:t>13</a:t>
            </a:fld>
            <a:endParaRPr lang="en-US"/>
          </a:p>
        </p:txBody>
      </p:sp>
    </p:spTree>
    <p:extLst>
      <p:ext uri="{BB962C8B-B14F-4D97-AF65-F5344CB8AC3E}">
        <p14:creationId xmlns:p14="http://schemas.microsoft.com/office/powerpoint/2010/main" val="2313677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u="none" kern="1200" dirty="0">
                <a:solidFill>
                  <a:schemeClr val="tx1"/>
                </a:solidFill>
                <a:effectLst/>
                <a:latin typeface="Times New Roman"/>
                <a:ea typeface="+mn-ea"/>
                <a:cs typeface="Times New Roman"/>
              </a:rPr>
              <a:t>So, what does Family Style Dining Look like? Family Style Dining</a:t>
            </a:r>
            <a:r>
              <a:rPr lang="en-US" u="none" kern="1200" dirty="0">
                <a:solidFill>
                  <a:schemeClr val="tx1"/>
                </a:solidFill>
                <a:effectLst/>
                <a:latin typeface="Times New Roman" panose="02020603050405020304" pitchFamily="18" charset="0"/>
                <a:cs typeface="Times New Roman" panose="02020603050405020304" pitchFamily="18" charset="0"/>
              </a:rPr>
              <a:t> looks different from one</a:t>
            </a:r>
            <a:r>
              <a:rPr lang="en-US" u="none" kern="1200" baseline="0" dirty="0">
                <a:solidFill>
                  <a:schemeClr val="tx1"/>
                </a:solidFill>
                <a:effectLst/>
                <a:latin typeface="Times New Roman" panose="02020603050405020304" pitchFamily="18" charset="0"/>
                <a:cs typeface="Times New Roman" panose="02020603050405020304" pitchFamily="18" charset="0"/>
              </a:rPr>
              <a:t> ECE</a:t>
            </a:r>
            <a:r>
              <a:rPr lang="en-US" u="none" kern="1200" dirty="0">
                <a:solidFill>
                  <a:schemeClr val="tx1"/>
                </a:solidFill>
                <a:effectLst/>
                <a:latin typeface="Times New Roman" panose="02020603050405020304" pitchFamily="18" charset="0"/>
                <a:cs typeface="Times New Roman" panose="02020603050405020304" pitchFamily="18" charset="0"/>
              </a:rPr>
              <a:t> program to the next depending on the ages of the children served and whether food is provided by the ECE program, catered by an outside company, or brought from home, but</a:t>
            </a:r>
            <a:r>
              <a:rPr lang="en-US" u="none" kern="1200" baseline="0" dirty="0">
                <a:solidFill>
                  <a:schemeClr val="tx1"/>
                </a:solidFill>
                <a:effectLst/>
                <a:latin typeface="Times New Roman" panose="02020603050405020304" pitchFamily="18" charset="0"/>
                <a:cs typeface="Times New Roman" panose="02020603050405020304" pitchFamily="18" charset="0"/>
              </a:rPr>
              <a:t> </a:t>
            </a:r>
            <a:r>
              <a:rPr lang="en-US" u="none" baseline="0" dirty="0">
                <a:latin typeface="Times New Roman" panose="02020603050405020304" pitchFamily="18" charset="0"/>
                <a:cs typeface="Times New Roman" panose="02020603050405020304" pitchFamily="18" charset="0"/>
              </a:rPr>
              <a:t>the key elements stay the same. </a:t>
            </a:r>
            <a:r>
              <a:rPr lang="en-US" u="none" baseline="0" dirty="0">
                <a:highlight>
                  <a:srgbClr val="FFFF00"/>
                </a:highlight>
                <a:latin typeface="Times New Roman" panose="02020603050405020304" pitchFamily="18" charset="0"/>
                <a:cs typeface="Times New Roman" panose="02020603050405020304" pitchFamily="18" charset="0"/>
              </a:rPr>
              <a:t>If your ECE program is new to </a:t>
            </a:r>
            <a:r>
              <a:rPr lang="en-US" u="none" kern="1200" dirty="0">
                <a:solidFill>
                  <a:schemeClr val="tx1"/>
                </a:solidFill>
                <a:effectLst/>
                <a:highlight>
                  <a:srgbClr val="FFFF00"/>
                </a:highlight>
                <a:latin typeface="Times New Roman"/>
                <a:ea typeface="+mn-ea"/>
                <a:cs typeface="Times New Roman"/>
              </a:rPr>
              <a:t>Family Style Dining</a:t>
            </a:r>
            <a:r>
              <a:rPr lang="en-US" u="none" baseline="0" dirty="0">
                <a:highlight>
                  <a:srgbClr val="FFFF00"/>
                </a:highlight>
                <a:latin typeface="Times New Roman" panose="02020603050405020304" pitchFamily="18" charset="0"/>
                <a:cs typeface="Times New Roman" panose="02020603050405020304" pitchFamily="18" charset="0"/>
              </a:rPr>
              <a:t>, you can introduce it slowly by incorporating a few of these elements at a time. If your program isn’t able to incorporate all aspects of family style dining, choosing specific actions that fit your program will also be beneficial for the children. </a:t>
            </a:r>
          </a:p>
          <a:p>
            <a:endParaRPr lang="en-US" u="none" kern="1200" baseline="0" dirty="0">
              <a:solidFill>
                <a:schemeClr val="tx1"/>
              </a:solidFill>
              <a:effectLst/>
              <a:latin typeface="Times New Roman" panose="02020603050405020304" pitchFamily="18" charset="0"/>
              <a:cs typeface="Times New Roman" panose="02020603050405020304" pitchFamily="18" charset="0"/>
            </a:endParaRPr>
          </a:p>
          <a:p>
            <a:r>
              <a:rPr lang="en-US" u="none" kern="1200" dirty="0">
                <a:solidFill>
                  <a:schemeClr val="tx1"/>
                </a:solidFill>
                <a:effectLst/>
                <a:latin typeface="Times New Roman" panose="02020603050405020304" pitchFamily="18" charset="0"/>
                <a:cs typeface="Times New Roman" panose="02020603050405020304" pitchFamily="18" charset="0"/>
              </a:rPr>
              <a:t>In its most complete form, family-style meal service involves all of the following elements:</a:t>
            </a:r>
          </a:p>
          <a:p>
            <a:pPr marL="181240" indent="-181240">
              <a:buFont typeface="Arial" panose="020B0604020202020204" pitchFamily="34" charset="0"/>
              <a:buChar char="•"/>
            </a:pPr>
            <a:r>
              <a:rPr lang="en-US" u="none" kern="1200" dirty="0">
                <a:solidFill>
                  <a:schemeClr val="tx1"/>
                </a:solidFill>
                <a:effectLst/>
                <a:latin typeface="Times New Roman" panose="02020603050405020304" pitchFamily="18" charset="0"/>
                <a:cs typeface="Times New Roman" panose="02020603050405020304" pitchFamily="18" charset="0"/>
              </a:rPr>
              <a:t>Children help set and clear the table.</a:t>
            </a:r>
          </a:p>
          <a:p>
            <a:pPr marL="181240" indent="-181240">
              <a:buFont typeface="Arial" panose="020B0604020202020204" pitchFamily="34" charset="0"/>
              <a:buChar char="•"/>
            </a:pPr>
            <a:r>
              <a:rPr lang="en-US" u="none" kern="1200" dirty="0">
                <a:solidFill>
                  <a:schemeClr val="tx1"/>
                </a:solidFill>
                <a:effectLst/>
                <a:latin typeface="Times New Roman" panose="02020603050405020304" pitchFamily="18" charset="0"/>
                <a:cs typeface="Times New Roman" panose="02020603050405020304" pitchFamily="18" charset="0"/>
              </a:rPr>
              <a:t>Food is placed on the table in small containers with child-size utensils.</a:t>
            </a:r>
          </a:p>
          <a:p>
            <a:pPr marL="181240" indent="-181240">
              <a:buFont typeface="Arial" panose="020B0604020202020204" pitchFamily="34" charset="0"/>
              <a:buChar char="•"/>
            </a:pPr>
            <a:r>
              <a:rPr lang="en-US" u="none" kern="1200" dirty="0">
                <a:solidFill>
                  <a:schemeClr val="tx1"/>
                </a:solidFill>
                <a:effectLst/>
                <a:latin typeface="Times New Roman" panose="02020603050405020304" pitchFamily="18" charset="0"/>
                <a:cs typeface="Times New Roman" panose="02020603050405020304" pitchFamily="18" charset="0"/>
              </a:rPr>
              <a:t>Beverages are served in small pitchers.</a:t>
            </a:r>
          </a:p>
          <a:p>
            <a:pPr marL="181240" indent="-181240">
              <a:buFont typeface="Arial" panose="020B0604020202020204" pitchFamily="34" charset="0"/>
              <a:buChar char="•"/>
            </a:pPr>
            <a:r>
              <a:rPr lang="en-US" u="none" kern="1200" dirty="0">
                <a:solidFill>
                  <a:schemeClr val="tx1"/>
                </a:solidFill>
                <a:effectLst/>
                <a:latin typeface="Times New Roman" panose="02020603050405020304" pitchFamily="18" charset="0"/>
                <a:cs typeface="Times New Roman" panose="02020603050405020304" pitchFamily="18" charset="0"/>
              </a:rPr>
              <a:t>Children choose their own portion size and serve themselves independently unless adult help is required.</a:t>
            </a:r>
          </a:p>
          <a:p>
            <a:pPr marL="181240" indent="-181240">
              <a:buFont typeface="Arial" panose="020B0604020202020204" pitchFamily="34" charset="0"/>
              <a:buChar char="•"/>
            </a:pPr>
            <a:r>
              <a:rPr lang="en-US" u="none" kern="1200" dirty="0">
                <a:solidFill>
                  <a:schemeClr val="tx1"/>
                </a:solidFill>
                <a:effectLst/>
                <a:latin typeface="Times New Roman" panose="02020603050405020304" pitchFamily="18" charset="0"/>
                <a:cs typeface="Times New Roman" panose="02020603050405020304" pitchFamily="18" charset="0"/>
              </a:rPr>
              <a:t>Adults sit at the table with children and role-model by eating the same foods and drinking the same beverages.</a:t>
            </a:r>
          </a:p>
          <a:p>
            <a:pPr marL="181240" indent="-181240">
              <a:buFont typeface="Arial" panose="020B0604020202020204" pitchFamily="34" charset="0"/>
              <a:buChar char="•"/>
            </a:pPr>
            <a:r>
              <a:rPr lang="en-US" u="none" kern="1200" dirty="0">
                <a:solidFill>
                  <a:schemeClr val="tx1"/>
                </a:solidFill>
                <a:effectLst/>
                <a:latin typeface="Times New Roman" panose="02020603050405020304" pitchFamily="18" charset="0"/>
                <a:cs typeface="Times New Roman" panose="02020603050405020304" pitchFamily="18" charset="0"/>
              </a:rPr>
              <a:t>Adults intentionally engage with children at the table to talk about trying and enjoying new foods and to guide the conversation to create a positive mealtime environment that supports learning. </a:t>
            </a:r>
          </a:p>
          <a:p>
            <a:pPr marL="181240" indent="-181240">
              <a:buFont typeface="Arial" panose="020B0604020202020204" pitchFamily="34" charset="0"/>
              <a:buChar char="•"/>
            </a:pPr>
            <a:r>
              <a:rPr lang="en-US" u="none" kern="1200" dirty="0">
                <a:solidFill>
                  <a:schemeClr val="tx1"/>
                </a:solidFill>
                <a:effectLst/>
                <a:latin typeface="Times New Roman" panose="02020603050405020304" pitchFamily="18" charset="0"/>
                <a:cs typeface="Times New Roman" panose="02020603050405020304" pitchFamily="18" charset="0"/>
              </a:rPr>
              <a:t>Children engage in conversation with one another and with the adults around the table. </a:t>
            </a: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14</a:t>
            </a:fld>
            <a:endParaRPr lang="en-US"/>
          </a:p>
        </p:txBody>
      </p:sp>
    </p:spTree>
    <p:extLst>
      <p:ext uri="{BB962C8B-B14F-4D97-AF65-F5344CB8AC3E}">
        <p14:creationId xmlns:p14="http://schemas.microsoft.com/office/powerpoint/2010/main" val="563506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Family-style meals are a great way to introduce new, local foods and create table talk around these foods. To have the most success at serving meals including local foods family style, consider these ideas: </a:t>
            </a:r>
            <a:endParaRPr lang="en-US" b="0" i="0" u="none" strike="noStrike" baseline="0" dirty="0"/>
          </a:p>
          <a:p>
            <a:pPr marL="0" indent="0">
              <a:buFont typeface="Arial" panose="020B0604020202020204" pitchFamily="34" charset="0"/>
              <a:buNone/>
            </a:pPr>
            <a:endParaRPr lang="en-US" b="0" i="0" u="none" strike="noStrik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baseline="0" dirty="0"/>
              <a:t>Model good eating practices in front of the children</a:t>
            </a:r>
            <a:r>
              <a:rPr lang="en-US" dirty="0"/>
              <a:t> by </a:t>
            </a:r>
            <a:r>
              <a:rPr lang="en-US" b="0" i="0" u="none" strike="noStrike" baseline="0" dirty="0"/>
              <a:t>serving yourself, passing the containers, and trying new things.</a:t>
            </a:r>
          </a:p>
          <a:p>
            <a:pPr marL="171450" indent="-171450">
              <a:buFont typeface="Arial" panose="020B0604020202020204" pitchFamily="34" charset="0"/>
              <a:buChar char="•"/>
            </a:pPr>
            <a:r>
              <a:rPr lang="en-US" dirty="0"/>
              <a:t>Give the children small samples to taste during an activity before the meal.</a:t>
            </a:r>
          </a:p>
          <a:p>
            <a:pPr marL="171450" indent="-171450">
              <a:buFont typeface="Arial" panose="020B0604020202020204" pitchFamily="34" charset="0"/>
              <a:buChar char="•"/>
            </a:pPr>
            <a:r>
              <a:rPr lang="en-US" dirty="0"/>
              <a:t>Use child-sized utensils and pitchers that are easy for kids to grasp.</a:t>
            </a:r>
          </a:p>
          <a:p>
            <a:pPr marL="171450" indent="-171450">
              <a:buFont typeface="Arial" panose="020B0604020202020204" pitchFamily="34" charset="0"/>
              <a:buChar char="•"/>
            </a:pPr>
            <a:r>
              <a:rPr lang="en-US" dirty="0"/>
              <a:t>Feature a local food of the week or month and serve it in different ways.</a:t>
            </a:r>
          </a:p>
          <a:p>
            <a:pPr marL="171450" indent="-171450">
              <a:buFont typeface="Arial" panose="020B0604020202020204" pitchFamily="34" charset="0"/>
              <a:buChar char="•"/>
            </a:pPr>
            <a:r>
              <a:rPr lang="en-US" dirty="0"/>
              <a:t>Let kids practice and build their fine motor skills by practicing at a sensory table or dramatic play area. </a:t>
            </a:r>
          </a:p>
          <a:p>
            <a:pPr marL="171450" indent="-171450">
              <a:buFont typeface="Arial" panose="020B0604020202020204" pitchFamily="34" charset="0"/>
              <a:buChar char="•"/>
            </a:pPr>
            <a:r>
              <a:rPr lang="en-US" dirty="0"/>
              <a:t>Be prepared for accidents to happen!</a:t>
            </a:r>
          </a:p>
          <a:p>
            <a:pPr marL="171450" indent="-171450">
              <a:buFont typeface="Arial" panose="020B0604020202020204" pitchFamily="34" charset="0"/>
              <a:buChar char="•"/>
            </a:pPr>
            <a:r>
              <a:rPr lang="en-US" dirty="0"/>
              <a:t>Center some of the mealtime conversations on topics related to local foods.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Optional large discussion prompt:  </a:t>
            </a:r>
            <a:r>
              <a:rPr lang="en-US" dirty="0"/>
              <a:t>What family style dining activities are you already incorporating into your mealtime?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Source: Adapted from </a:t>
            </a:r>
            <a:r>
              <a:rPr lang="en-U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Michigan Farm to School- Farm to Early Childhood Programs: A Step-by-Step Guide</a:t>
            </a:r>
            <a:r>
              <a:rPr lang="en-US" sz="1800" i="1"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&amp; Better Together Child Nutrition Learning Collaborative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fld id="{10F2749A-0D11-40AE-BC31-1E134525D2AC}" type="slidenum">
              <a:rPr lang="en-US" smtClean="0"/>
              <a:t>15</a:t>
            </a:fld>
            <a:endParaRPr lang="en-US"/>
          </a:p>
        </p:txBody>
      </p:sp>
    </p:spTree>
    <p:extLst>
      <p:ext uri="{BB962C8B-B14F-4D97-AF65-F5344CB8AC3E}">
        <p14:creationId xmlns:p14="http://schemas.microsoft.com/office/powerpoint/2010/main" val="3945385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dirty="0"/>
              <a:t>There any many opportunities to have conversations during mealtimes about local foods, especially if any local products are being served. Here are a few examples:</a:t>
            </a:r>
          </a:p>
          <a:p>
            <a:pPr marL="171450" indent="-171450">
              <a:buFont typeface="Arial" panose="020B0604020202020204" pitchFamily="34" charset="0"/>
              <a:buChar char="•"/>
            </a:pPr>
            <a:r>
              <a:rPr lang="en-US" dirty="0"/>
              <a:t>Talk to children about where their food comes from. You can even make it a guessing game. If you have local watermelon on the menu, you can ask children where and how they grow. Do they grow in a tree, under ground, on a vine, or on a bush? Of course, you know they grow on a vine. Share how the foods get from the farm to their child care program.</a:t>
            </a:r>
          </a:p>
          <a:p>
            <a:pPr marL="171450" indent="-171450">
              <a:buFont typeface="Arial" panose="020B0604020202020204" pitchFamily="34" charset="0"/>
              <a:buChar char="•"/>
            </a:pPr>
            <a:r>
              <a:rPr lang="en-US" dirty="0"/>
              <a:t>Talk about foods that are currently in-season in your area. There are many Purdue University Extension resources you can review to find out what is in season. </a:t>
            </a:r>
          </a:p>
          <a:p>
            <a:pPr marL="171450" indent="-171450">
              <a:buFont typeface="Arial" panose="020B0604020202020204" pitchFamily="34" charset="0"/>
              <a:buChar char="•"/>
            </a:pPr>
            <a:r>
              <a:rPr lang="en-US" dirty="0"/>
              <a:t>Share about the farmer that grew the local item that is on the menu for the day. You can even share pictures of where the item is grown or who grows it to help the children learn more. </a:t>
            </a:r>
          </a:p>
          <a:p>
            <a:pPr marL="171450" indent="-171450">
              <a:buFont typeface="Arial" panose="020B0604020202020204" pitchFamily="34" charset="0"/>
              <a:buChar char="•"/>
            </a:pPr>
            <a:r>
              <a:rPr lang="en-US" dirty="0"/>
              <a:t>Ask “have you ever been to a farmer’s market?” If so, expound on the question and talk about what they bought, what was their experience like, what kinds of things did they see there, was there anything there that surprised or confused them?</a:t>
            </a:r>
          </a:p>
          <a:p>
            <a:pPr marL="171450" indent="-171450">
              <a:buFont typeface="Arial" panose="020B0604020202020204" pitchFamily="34" charset="0"/>
              <a:buChar char="•"/>
            </a:pPr>
            <a:r>
              <a:rPr lang="en-US" dirty="0"/>
              <a:t>Discuss how cooking foods different ways changes the way it tastes. You can ask how do they like an item cooked best and how does their family cook that food.</a:t>
            </a:r>
          </a:p>
          <a:p>
            <a:pPr marL="171450" indent="-171450">
              <a:buFont typeface="Arial" panose="020B0604020202020204" pitchFamily="34" charset="0"/>
              <a:buChar char="•"/>
            </a:pPr>
            <a:r>
              <a:rPr lang="en-US" dirty="0"/>
              <a:t>Share about the foods being served that were grown locally. Explore the senses and ask how much they like the food. If the item has seeds, point them out and talk about how seeds grow. You can save some of the seeds and look at them under a magnifying glass.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potential discussion topics are endless!</a:t>
            </a:r>
          </a:p>
        </p:txBody>
      </p:sp>
      <p:sp>
        <p:nvSpPr>
          <p:cNvPr id="4" name="Slide Number Placeholder 3"/>
          <p:cNvSpPr>
            <a:spLocks noGrp="1"/>
          </p:cNvSpPr>
          <p:nvPr>
            <p:ph type="sldNum" sz="quarter" idx="5"/>
          </p:nvPr>
        </p:nvSpPr>
        <p:spPr/>
        <p:txBody>
          <a:bodyPr/>
          <a:lstStyle/>
          <a:p>
            <a:fld id="{10F2749A-0D11-40AE-BC31-1E134525D2AC}" type="slidenum">
              <a:rPr lang="en-US" smtClean="0"/>
              <a:t>16</a:t>
            </a:fld>
            <a:endParaRPr lang="en-US"/>
          </a:p>
        </p:txBody>
      </p:sp>
    </p:spTree>
    <p:extLst>
      <p:ext uri="{BB962C8B-B14F-4D97-AF65-F5344CB8AC3E}">
        <p14:creationId xmlns:p14="http://schemas.microsoft.com/office/powerpoint/2010/main" val="2729016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dirty="0"/>
              <a:t>Whether you’re only wanting to incorporate a few activities or the whole mealtime approach, there are several great resources available.</a:t>
            </a:r>
          </a:p>
          <a:p>
            <a:endParaRPr lang="en-US" dirty="0"/>
          </a:p>
          <a:p>
            <a:r>
              <a:rPr lang="en-US" dirty="0"/>
              <a:t>Released in 2024, the USDA’s Team Nutrition Family Style Meal Service with Children guide provides helpful guidance and tips for family style dining, as well as ensuring you are staying in compliance with CACFP requirements. There are also several flyers and posters on this website that you can print off. </a:t>
            </a:r>
            <a:r>
              <a:rPr lang="en-US" dirty="0">
                <a:hlinkClick r:id="rId3"/>
              </a:rPr>
              <a:t>Family Style Meal Service With Children in the CACFP | Food and Nutrition Service (usda.gov)</a:t>
            </a:r>
            <a:r>
              <a:rPr lang="en-US" dirty="0"/>
              <a:t> https://www.fns.usda.gov/tn/cacfp/family-style-meals</a:t>
            </a: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17</a:t>
            </a:fld>
            <a:endParaRPr lang="en-US"/>
          </a:p>
        </p:txBody>
      </p:sp>
    </p:spTree>
    <p:extLst>
      <p:ext uri="{BB962C8B-B14F-4D97-AF65-F5344CB8AC3E}">
        <p14:creationId xmlns:p14="http://schemas.microsoft.com/office/powerpoint/2010/main" val="688026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Mindful Eating Video 1:33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find more resources on mindful eating at https://www.hsph.harvard.edu/nutritionsource/mindful-eating/.</a:t>
            </a:r>
          </a:p>
        </p:txBody>
      </p:sp>
      <p:sp>
        <p:nvSpPr>
          <p:cNvPr id="4" name="Slide Number Placeholder 3"/>
          <p:cNvSpPr>
            <a:spLocks noGrp="1"/>
          </p:cNvSpPr>
          <p:nvPr>
            <p:ph type="sldNum" sz="quarter" idx="5"/>
          </p:nvPr>
        </p:nvSpPr>
        <p:spPr/>
        <p:txBody>
          <a:bodyPr/>
          <a:lstStyle/>
          <a:p>
            <a:fld id="{10F2749A-0D11-40AE-BC31-1E134525D2AC}" type="slidenum">
              <a:rPr lang="en-US" smtClean="0"/>
              <a:t>18</a:t>
            </a:fld>
            <a:endParaRPr lang="en-US"/>
          </a:p>
        </p:txBody>
      </p:sp>
    </p:spTree>
    <p:extLst>
      <p:ext uri="{BB962C8B-B14F-4D97-AF65-F5344CB8AC3E}">
        <p14:creationId xmlns:p14="http://schemas.microsoft.com/office/powerpoint/2010/main" val="3291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a:t>Let’s talk about engaging families with local foods.</a:t>
            </a:r>
          </a:p>
        </p:txBody>
      </p:sp>
      <p:sp>
        <p:nvSpPr>
          <p:cNvPr id="4" name="Slide Number Placeholder 3"/>
          <p:cNvSpPr>
            <a:spLocks noGrp="1"/>
          </p:cNvSpPr>
          <p:nvPr>
            <p:ph type="sldNum" sz="quarter" idx="5"/>
          </p:nvPr>
        </p:nvSpPr>
        <p:spPr/>
        <p:txBody>
          <a:bodyPr/>
          <a:lstStyle/>
          <a:p>
            <a:fld id="{10F2749A-0D11-40AE-BC31-1E134525D2AC}" type="slidenum">
              <a:rPr lang="en-US" smtClean="0"/>
              <a:t>19</a:t>
            </a:fld>
            <a:endParaRPr lang="en-US"/>
          </a:p>
        </p:txBody>
      </p:sp>
    </p:spTree>
    <p:extLst>
      <p:ext uri="{BB962C8B-B14F-4D97-AF65-F5344CB8AC3E}">
        <p14:creationId xmlns:p14="http://schemas.microsoft.com/office/powerpoint/2010/main" val="202081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i="0" dirty="0">
                <a:latin typeface="Times New Roman"/>
                <a:cs typeface="Times New Roman"/>
              </a:rPr>
              <a:t>Here’s our agenda for today’s Learning Session. Please feel free to ask questions throughout our time together. (For Virtual Sessions) You can either unmute to ask questions or add any questions to the chat box. </a:t>
            </a:r>
          </a:p>
          <a:p>
            <a:endParaRPr lang="en-US" i="0" dirty="0">
              <a:latin typeface="Times New Roman"/>
              <a:cs typeface="Times New Roman"/>
            </a:endParaRPr>
          </a:p>
          <a:p>
            <a:r>
              <a:rPr lang="en-US" i="1" dirty="0">
                <a:latin typeface="Times New Roman"/>
                <a:cs typeface="Times New Roman"/>
              </a:rPr>
              <a:t>Read aloud the agenda items.</a:t>
            </a:r>
          </a:p>
          <a:p>
            <a:endParaRPr lang="en-US" i="1" dirty="0">
              <a:latin typeface="Times New Roman"/>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latin typeface="Times New Roman"/>
                <a:cs typeface="Times New Roman"/>
              </a:rPr>
              <a:t>Please</a:t>
            </a:r>
            <a:r>
              <a:rPr lang="en-US" b="0" i="1" baseline="0" dirty="0">
                <a:latin typeface="Times New Roman"/>
                <a:cs typeface="Times New Roman"/>
              </a:rPr>
              <a:t> remind participants that they can follow along with the slides during the Session. </a:t>
            </a: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2</a:t>
            </a:fld>
            <a:endParaRPr lang="en-US"/>
          </a:p>
        </p:txBody>
      </p:sp>
    </p:spTree>
    <p:extLst>
      <p:ext uri="{BB962C8B-B14F-4D97-AF65-F5344CB8AC3E}">
        <p14:creationId xmlns:p14="http://schemas.microsoft.com/office/powerpoint/2010/main" val="991432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Large Group Prompt: </a:t>
            </a:r>
            <a:r>
              <a:rPr lang="en-US" i="0" dirty="0"/>
              <a:t>How have you engaged families in Farm to ECE? What has worked well? What barriers have you faced?</a:t>
            </a:r>
          </a:p>
        </p:txBody>
      </p:sp>
      <p:sp>
        <p:nvSpPr>
          <p:cNvPr id="4" name="Slide Number Placeholder 3"/>
          <p:cNvSpPr>
            <a:spLocks noGrp="1"/>
          </p:cNvSpPr>
          <p:nvPr>
            <p:ph type="sldNum" sz="quarter" idx="5"/>
          </p:nvPr>
        </p:nvSpPr>
        <p:spPr/>
        <p:txBody>
          <a:bodyPr/>
          <a:lstStyle/>
          <a:p>
            <a:fld id="{10F2749A-0D11-40AE-BC31-1E134525D2AC}" type="slidenum">
              <a:rPr lang="en-US" smtClean="0"/>
              <a:t>20</a:t>
            </a:fld>
            <a:endParaRPr lang="en-US"/>
          </a:p>
        </p:txBody>
      </p:sp>
    </p:spTree>
    <p:extLst>
      <p:ext uri="{BB962C8B-B14F-4D97-AF65-F5344CB8AC3E}">
        <p14:creationId xmlns:p14="http://schemas.microsoft.com/office/powerpoint/2010/main" val="2864783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When families are involved in education, children benefit, the program benefits and families benefit</a:t>
            </a:r>
            <a:r>
              <a:rPr lang="en-US" sz="1800" b="0" i="0" dirty="0">
                <a:solidFill>
                  <a:srgbClr val="808080"/>
                </a:solidFill>
                <a:effectLst/>
                <a:latin typeface="Times New Roman" panose="02020603050405020304" pitchFamily="18" charset="0"/>
              </a:rPr>
              <a:t>​.</a:t>
            </a:r>
          </a:p>
          <a:p>
            <a:pPr marL="285750" indent="-285750" algn="l" rtl="0" fontAlgn="base">
              <a:buFont typeface="Arial" panose="020B0604020202020204" pitchFamily="34" charset="0"/>
              <a:buChar char="•"/>
            </a:pPr>
            <a:r>
              <a:rPr lang="en-US" sz="1800" b="0" i="0" dirty="0">
                <a:solidFill>
                  <a:srgbClr val="808080"/>
                </a:solidFill>
                <a:effectLst/>
                <a:latin typeface="Times New Roman" panose="02020603050405020304" pitchFamily="18" charset="0"/>
              </a:rPr>
              <a:t>Engaging families helps reinforce healthy messaging and behaviors.</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Families are actively engaged with their children and rely on child care providers for guidance</a:t>
            </a:r>
            <a:r>
              <a:rPr lang="en-US" sz="1800" b="0" i="0" dirty="0">
                <a:solidFill>
                  <a:srgbClr val="808080"/>
                </a:solidFill>
                <a:effectLst/>
                <a:latin typeface="Times New Roman" panose="02020603050405020304" pitchFamily="18"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Child care providers are role models. Children spend several hours a day at child care, participating in activities and receiving a great percentage of their daily nutrients. We know that most healthy habits form before the age of 5 and child care providers play a key role in introducing and role modeling healthy behaviors.</a:t>
            </a:r>
            <a:endParaRPr lang="en-US" sz="1800" b="0" i="0" dirty="0">
              <a:solidFill>
                <a:srgbClr val="444444"/>
              </a:solidFill>
              <a:effectLst/>
              <a:latin typeface="Arial" panose="020B0604020202020204" pitchFamily="34" charset="0"/>
            </a:endParaRPr>
          </a:p>
          <a:p>
            <a:endParaRPr lang="en-US" dirty="0"/>
          </a:p>
          <a:p>
            <a:r>
              <a:rPr lang="en-US" b="0" i="0" u="none" strike="noStrike" dirty="0">
                <a:solidFill>
                  <a:srgbClr val="000000"/>
                </a:solidFill>
                <a:effectLst/>
                <a:latin typeface="Calibri" panose="020F0502020204030204" pitchFamily="34" charset="0"/>
              </a:rPr>
              <a:t>Source: </a:t>
            </a:r>
            <a:r>
              <a:rPr lang="en-US" b="0" i="0" u="sng" strike="noStrike" dirty="0">
                <a:solidFill>
                  <a:srgbClr val="6660A6"/>
                </a:solidFill>
                <a:effectLst/>
                <a:latin typeface="Calibri" panose="020F0502020204030204" pitchFamily="34" charset="0"/>
                <a:hlinkClick r:id="rId3"/>
              </a:rPr>
              <a:t>https://www.farmtoschool.org/resources-main/training-template-farm-to-preschool-and-family-engagement</a:t>
            </a:r>
            <a:r>
              <a:rPr lang="en-US" b="0" i="0" u="none" strike="noStrike" dirty="0">
                <a:solidFill>
                  <a:srgbClr val="000000"/>
                </a:solidFill>
                <a:effectLst/>
                <a:latin typeface="Calibri" panose="020F0502020204030204" pitchFamily="34" charset="0"/>
              </a:rPr>
              <a:t> </a:t>
            </a:r>
          </a:p>
          <a:p>
            <a:r>
              <a:rPr lang="en-US" b="0" i="0" u="none" strike="noStrike" dirty="0">
                <a:solidFill>
                  <a:srgbClr val="000000"/>
                </a:solidFill>
                <a:effectLst/>
                <a:latin typeface="Calibri" panose="020F0502020204030204" pitchFamily="34" charset="0"/>
              </a:rPr>
              <a:t>Photo- </a:t>
            </a:r>
            <a:r>
              <a:rPr lang="en-US" b="0" i="0" u="none" strike="noStrike" dirty="0" err="1">
                <a:solidFill>
                  <a:srgbClr val="000000"/>
                </a:solidFill>
                <a:effectLst/>
                <a:latin typeface="Calibri" panose="020F0502020204030204" pitchFamily="34" charset="0"/>
              </a:rPr>
              <a:t>Pexels</a:t>
            </a:r>
            <a:r>
              <a:rPr lang="en-US" b="0" i="0" u="none" strike="noStrike" dirty="0">
                <a:solidFill>
                  <a:srgbClr val="000000"/>
                </a:solidFill>
                <a:effectLst/>
                <a:latin typeface="Calibri" panose="020F0502020204030204" pitchFamily="34" charset="0"/>
              </a:rPr>
              <a:t>- Mizuno K</a:t>
            </a:r>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21</a:t>
            </a:fld>
            <a:endParaRPr lang="en-US"/>
          </a:p>
        </p:txBody>
      </p:sp>
    </p:spTree>
    <p:extLst>
      <p:ext uri="{BB962C8B-B14F-4D97-AF65-F5344CB8AC3E}">
        <p14:creationId xmlns:p14="http://schemas.microsoft.com/office/powerpoint/2010/main" val="2958844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r>
              <a:rPr lang="en-US" dirty="0"/>
              <a:t>Of course, family members/caregivers have different personalities, strengths, interests, and skills. If we can tap into the strengths of each family member/caregiver, we will be able to better involve them in the classroom and engage them in different types of activities. We are essentially meeting them where they are and creating a space for them in the classroom. Here are some examples of ways to engage family members with different strengths, interests, and skills. </a:t>
            </a:r>
          </a:p>
          <a:p>
            <a:pPr marL="285750" indent="-285750">
              <a:lnSpc>
                <a:spcPct val="100000"/>
              </a:lnSpc>
              <a:buFont typeface="Arial" panose="020B0604020202020204" pitchFamily="34" charset="0"/>
              <a:buChar char="•"/>
            </a:pPr>
            <a:r>
              <a:rPr lang="en-US" sz="1200" dirty="0"/>
              <a:t>The “Very Busy” caregiver: We can find meaningful ways to maximize drop-off and pick-up time to involve this type of caregiver. Consider engaging them in a tasting of a local food during pickup or drop off time, or having them respond to a prompt about local food traditions or preferences (i.e., what is your favorite local food? Have you cooked with local foods at home?) Caregivers may be extremely busy for many different reasons. Helping them to slow down for just a few moments during the times when we see them can help them better understand their impact on their child, the classroom, and the ECE program as a whole.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artist: The artistic caregiver can help design signage for the classroom highlighting local foods (maybe even a “locally grown” logo for your menus) or organize sing-alongs about farm to ECE topics.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instructor: These family members can lead children in different farm to ECE activities, including a trip to a farm or farmer’s market or reading farm to ECE stories.</a:t>
            </a:r>
          </a:p>
          <a:p>
            <a:pPr marL="285750" indent="-285750">
              <a:lnSpc>
                <a:spcPct val="100000"/>
              </a:lnSpc>
              <a:buFont typeface="Arial" panose="020B0604020202020204" pitchFamily="34" charset="0"/>
              <a:buChar char="•"/>
            </a:pPr>
            <a:r>
              <a:rPr lang="en-US" sz="1200" dirty="0"/>
              <a:t>The leader: The leader can organize and motivate families to participate in farm to ECE events your program might host like a farmer’s visit.</a:t>
            </a:r>
          </a:p>
          <a:p>
            <a:pPr marL="285750" indent="-285750">
              <a:lnSpc>
                <a:spcPct val="100000"/>
              </a:lnSpc>
              <a:buFont typeface="Arial" panose="020B0604020202020204" pitchFamily="34" charset="0"/>
              <a:buChar char="•"/>
            </a:pPr>
            <a:r>
              <a:rPr lang="en-US" sz="1200" dirty="0"/>
              <a:t>The quiet collaborator: These caregivers can help you behind the scenes to plan different projects, which might include the creation of a local foods family recipe book. They can solicit and assemble recipes families in your class/program submit and print copies for all families. </a:t>
            </a:r>
          </a:p>
          <a:p>
            <a:pPr marL="285750" indent="-285750">
              <a:lnSpc>
                <a:spcPct val="100000"/>
              </a:lnSpc>
              <a:buFont typeface="Arial" panose="020B0604020202020204" pitchFamily="34" charset="0"/>
              <a:buChar char="•"/>
            </a:pPr>
            <a:r>
              <a:rPr lang="en-US" sz="1200" dirty="0"/>
              <a:t>The organizer: The organizer can help develop a calendar of activities or help organize farmer’s visits and ask families to help in different ways to organize events/activities. </a:t>
            </a:r>
          </a:p>
          <a:p>
            <a:pPr marL="285750" indent="-285750">
              <a:lnSpc>
                <a:spcPct val="100000"/>
              </a:lnSpc>
              <a:buFont typeface="Arial" panose="020B0604020202020204" pitchFamily="34" charset="0"/>
              <a:buChar cha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Discussion Prompt</a:t>
            </a:r>
            <a:r>
              <a:rPr lang="en-US" sz="1200" dirty="0"/>
              <a:t>: </a:t>
            </a:r>
            <a:r>
              <a:rPr lang="en-US" dirty="0"/>
              <a:t>What others can you think of?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Source: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Engage Families with Farm to ECE: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https://www.communitygroundworks.org/sites/default/files/Engage%20Families%20with%20Farm%20to%20ECE_reduced%20size.pdf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Font typeface="Arial" panose="020B0604020202020204" pitchFamily="34" charset="0"/>
              <a:buNone/>
            </a:pPr>
            <a:endParaRPr lang="en-US" dirty="0"/>
          </a:p>
        </p:txBody>
      </p:sp>
    </p:spTree>
    <p:extLst>
      <p:ext uri="{BB962C8B-B14F-4D97-AF65-F5344CB8AC3E}">
        <p14:creationId xmlns:p14="http://schemas.microsoft.com/office/powerpoint/2010/main" val="3906465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Here are some way to engage families with Local Foods:</a:t>
            </a:r>
          </a:p>
          <a:p>
            <a:pPr marL="171450" indent="-171450">
              <a:buFont typeface="Arial" panose="020B0604020202020204" pitchFamily="34" charset="0"/>
              <a:buChar char="•"/>
            </a:pPr>
            <a:r>
              <a:rPr lang="en-US"/>
              <a:t>Take field trips to local farms or have farmers visit your child care site like on the image on the right here from Miss Roxy’s Daycare and Preschool.</a:t>
            </a:r>
          </a:p>
          <a:p>
            <a:pPr marL="628650" lvl="1" indent="-171450">
              <a:buFont typeface="Arial" panose="020B0604020202020204" pitchFamily="34" charset="0"/>
              <a:buChar char="•"/>
            </a:pPr>
            <a:r>
              <a:rPr lang="en-US"/>
              <a:t>If possible, consider a farmer pop up market on site!</a:t>
            </a:r>
          </a:p>
          <a:p>
            <a:pPr marL="171450" lvl="0" indent="-171450">
              <a:buFont typeface="Arial" panose="020B0604020202020204" pitchFamily="34" charset="0"/>
              <a:buChar char="•"/>
            </a:pPr>
            <a:r>
              <a:rPr lang="en-US"/>
              <a:t>Engage families in tastings when they pick up their children. </a:t>
            </a:r>
          </a:p>
          <a:p>
            <a:pPr marL="171450" lvl="0" indent="-171450">
              <a:buFont typeface="Arial" panose="020B0604020202020204" pitchFamily="34" charset="0"/>
              <a:buChar char="•"/>
            </a:pPr>
            <a:r>
              <a:rPr lang="en-US"/>
              <a:t>Engage families – in conversation or via surveys- to understand what local foods they like to purchase for their families and consider incorporating them into your menus. </a:t>
            </a:r>
            <a:endParaRPr lang="en-US" dirty="0">
              <a:solidFill>
                <a:schemeClr val="accent2">
                  <a:lumMod val="50000"/>
                </a:schemeClr>
              </a:solidFill>
            </a:endParaRPr>
          </a:p>
          <a:p>
            <a:pPr marL="0" lvl="0" indent="0">
              <a:buFont typeface="Arial" panose="020B0604020202020204" pitchFamily="34" charset="0"/>
              <a:buNone/>
            </a:pPr>
            <a:endParaRPr lang="en-US" dirty="0">
              <a:solidFill>
                <a:schemeClr val="accent2">
                  <a:lumMod val="50000"/>
                </a:schemeClr>
              </a:solidFill>
            </a:endParaRPr>
          </a:p>
          <a:p>
            <a:pPr marL="0" lvl="0" indent="0">
              <a:buFont typeface="Arial" panose="020B0604020202020204" pitchFamily="34" charset="0"/>
              <a:buNone/>
            </a:pPr>
            <a:r>
              <a:rPr lang="en-US">
                <a:solidFill>
                  <a:schemeClr val="accent2">
                    <a:lumMod val="50000"/>
                  </a:schemeClr>
                </a:solidFill>
              </a:rPr>
              <a:t>Photo credit: </a:t>
            </a:r>
            <a:r>
              <a:rPr lang="en-US" err="1">
                <a:solidFill>
                  <a:schemeClr val="accent2">
                    <a:lumMod val="50000"/>
                  </a:schemeClr>
                </a:solidFill>
              </a:rPr>
              <a:t>canva</a:t>
            </a:r>
            <a:r>
              <a:rPr lang="en-US">
                <a:solidFill>
                  <a:schemeClr val="accent2">
                    <a:lumMod val="50000"/>
                  </a:schemeClr>
                </a:solidFill>
              </a:rPr>
              <a:t> pro- </a:t>
            </a:r>
            <a:r>
              <a:rPr lang="en-US" b="0" i="0" u="none" strike="noStrike">
                <a:solidFill>
                  <a:schemeClr val="accent2">
                    <a:lumMod val="50000"/>
                  </a:schemeClr>
                </a:solidFill>
                <a:effectLst/>
                <a:latin typeface="Canva Sans"/>
                <a:hlinkClick r:id="rId3">
                  <a:extLst>
                    <a:ext uri="{A12FA001-AC4F-418D-AE19-62706E023703}">
                      <ahyp:hlinkClr xmlns:ahyp="http://schemas.microsoft.com/office/drawing/2018/hyperlinkcolor" val="tx"/>
                    </a:ext>
                  </a:extLst>
                </a:hlinkClick>
              </a:rPr>
              <a:t> </a:t>
            </a:r>
            <a:r>
              <a:rPr lang="en-US" b="0" i="0" u="none" strike="noStrike" err="1">
                <a:solidFill>
                  <a:schemeClr val="accent2">
                    <a:lumMod val="50000"/>
                  </a:schemeClr>
                </a:solidFill>
                <a:effectLst/>
                <a:latin typeface="Canva Sans"/>
                <a:hlinkClick r:id="rId3">
                  <a:extLst>
                    <a:ext uri="{A12FA001-AC4F-418D-AE19-62706E023703}">
                      <ahyp:hlinkClr xmlns:ahyp="http://schemas.microsoft.com/office/drawing/2018/hyperlinkcolor" val="tx"/>
                    </a:ext>
                  </a:extLst>
                </a:hlinkClick>
              </a:rPr>
              <a:t>mediaphotos</a:t>
            </a:r>
            <a:r>
              <a:rPr lang="en-US" b="0" i="0" u="none">
                <a:solidFill>
                  <a:schemeClr val="accent2">
                    <a:lumMod val="50000"/>
                  </a:schemeClr>
                </a:solidFill>
                <a:effectLst/>
                <a:latin typeface="Canva Sans"/>
              </a:rPr>
              <a:t> from </a:t>
            </a:r>
            <a:r>
              <a:rPr lang="en-US" b="0" i="0" u="none" strike="noStrike">
                <a:solidFill>
                  <a:schemeClr val="accent2">
                    <a:lumMod val="50000"/>
                  </a:schemeClr>
                </a:solidFill>
                <a:effectLst/>
                <a:latin typeface="Canva Sans"/>
                <a:hlinkClick r:id="rId3">
                  <a:extLst>
                    <a:ext uri="{A12FA001-AC4F-418D-AE19-62706E023703}">
                      <ahyp:hlinkClr xmlns:ahyp="http://schemas.microsoft.com/office/drawing/2018/hyperlinkcolor" val="tx"/>
                    </a:ext>
                  </a:extLst>
                </a:hlinkClick>
              </a:rPr>
              <a:t>Getty Images Signature</a:t>
            </a:r>
            <a:endParaRPr lang="en-US" u="none">
              <a:solidFill>
                <a:schemeClr val="accent2">
                  <a:lumMod val="50000"/>
                </a:schemeClr>
              </a:solidFill>
            </a:endParaRPr>
          </a:p>
        </p:txBody>
      </p:sp>
      <p:sp>
        <p:nvSpPr>
          <p:cNvPr id="4" name="Slide Number Placeholder 3"/>
          <p:cNvSpPr>
            <a:spLocks noGrp="1"/>
          </p:cNvSpPr>
          <p:nvPr>
            <p:ph type="sldNum" sz="quarter" idx="5"/>
          </p:nvPr>
        </p:nvSpPr>
        <p:spPr/>
        <p:txBody>
          <a:bodyPr/>
          <a:lstStyle/>
          <a:p>
            <a:fld id="{10F2749A-0D11-40AE-BC31-1E134525D2AC}" type="slidenum">
              <a:rPr lang="en-US" smtClean="0"/>
              <a:t>23</a:t>
            </a:fld>
            <a:endParaRPr lang="en-US"/>
          </a:p>
        </p:txBody>
      </p:sp>
    </p:spTree>
    <p:extLst>
      <p:ext uri="{BB962C8B-B14F-4D97-AF65-F5344CB8AC3E}">
        <p14:creationId xmlns:p14="http://schemas.microsoft.com/office/powerpoint/2010/main" val="3428251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none" dirty="0">
                <a:cs typeface="Calibri"/>
              </a:rPr>
              <a:t>Providing opportunities for families to share about local foods that are celebrated and eaten through their family traditions and culture will cultivate a program environment that values and belonging. </a:t>
            </a:r>
            <a:r>
              <a:rPr lang="en-US" dirty="0"/>
              <a:t>Celebrating and reflecting different cultures in different aspects of the ECE program helps families to know they are welcome and affirms the important role they play in their children’s lives and in the ECE program. We want family members and caregivers to feel seen and understood and to know their thoughts and opinions are heard and matter. It is our goal, as ECE providers, to ensure our children and families feel welcome, comfortable, valued, respected, and to know they belong. It takes intentional effort to create this type of environment at an ECE program, and Farm to ECE provides many opportunities to celebrate different cultures.</a:t>
            </a:r>
            <a:endParaRPr lang="en-US" u="none" dirty="0">
              <a:cs typeface="Calibri"/>
            </a:endParaRPr>
          </a:p>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Symbol" panose="05050102010706020507" pitchFamily="18" charset="2"/>
              <a:buNone/>
            </a:pPr>
            <a:r>
              <a:rPr lang="en-US" sz="1200" b="1" dirty="0">
                <a:effectLst/>
                <a:latin typeface="Calibri" panose="020F0502020204030204" pitchFamily="34" charset="0"/>
                <a:ea typeface="Calibri" panose="020F0502020204030204" pitchFamily="34" charset="0"/>
                <a:cs typeface="Calibri" panose="020F0502020204030204" pitchFamily="34" charset="0"/>
              </a:rPr>
              <a:t>Traditions:</a:t>
            </a:r>
            <a:r>
              <a:rPr lang="en-US" sz="1200" dirty="0">
                <a:effectLst/>
                <a:latin typeface="Calibri" panose="020F0502020204030204" pitchFamily="34" charset="0"/>
                <a:ea typeface="Calibri" panose="020F0502020204030204" pitchFamily="34" charset="0"/>
                <a:cs typeface="Calibri" panose="020F0502020204030204" pitchFamily="34" charset="0"/>
              </a:rPr>
              <a:t> There are many ways families can share about foods that are important for different cultures and traditions with the children in your program. They can share a presentation about one aspect of their culture or a meaningful tradition. Families can read books, share music, and bring items that celebrate and honor their cultural and traditional foods, especially those that can be grown and/or purchased locally.</a:t>
            </a:r>
          </a:p>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Symbol" panose="05050102010706020507" pitchFamily="18" charset="2"/>
              <a:buNone/>
            </a:pPr>
            <a:r>
              <a:rPr lang="en-US" sz="1200" b="1" dirty="0">
                <a:effectLst/>
                <a:latin typeface="Calibri" panose="020F0502020204030204" pitchFamily="34" charset="0"/>
                <a:ea typeface="Calibri" panose="020F0502020204030204" pitchFamily="34" charset="0"/>
                <a:cs typeface="Calibri" panose="020F0502020204030204" pitchFamily="34" charset="0"/>
              </a:rPr>
              <a:t>Foods:</a:t>
            </a:r>
            <a:r>
              <a:rPr lang="en-US" sz="1200" dirty="0">
                <a:effectLst/>
                <a:latin typeface="Calibri" panose="020F0502020204030204" pitchFamily="34" charset="0"/>
                <a:ea typeface="Calibri" panose="020F0502020204030204" pitchFamily="34" charset="0"/>
                <a:cs typeface="Calibri" panose="020F0502020204030204" pitchFamily="34" charset="0"/>
              </a:rPr>
              <a:t> Invite a family member to share about a traditional food or meal in their culture and include the food in the lunch menu for the day or offer the food through a classroom tasting activity. Family members and teachers can talk with children about how they are experiencing the foods through their 5 senses: how does the food feel, smell, taste, look and even sound. Yes, foods can be associated with a sound! For sound, does it make a crunching sound when you take a bite or chew it, does it make a sound when you rub your finger or eating utensil on it? When you bite into a pickle, it is crunchy!</a:t>
            </a:r>
          </a:p>
          <a:p>
            <a:endParaRPr lang="en-US" u="sng"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Discussion Prompt:</a:t>
            </a:r>
            <a:r>
              <a:rPr lang="en-US" dirty="0">
                <a:cs typeface="Calibri"/>
              </a:rPr>
              <a:t> </a:t>
            </a:r>
            <a:r>
              <a:rPr lang="en-US" dirty="0"/>
              <a:t>What are some cultural/traditional foods that the children and families in your programs eat at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cs typeface="Calibri"/>
            </a:endParaRPr>
          </a:p>
          <a:p>
            <a:r>
              <a:rPr lang="en-US" b="1" dirty="0">
                <a:cs typeface="Calibri"/>
              </a:rPr>
              <a:t>A note about cultural foods and encouraging acceptance among young children:</a:t>
            </a:r>
            <a:r>
              <a:rPr lang="en-US" dirty="0">
                <a:cs typeface="Calibri"/>
              </a:rPr>
              <a:t> </a:t>
            </a:r>
            <a:r>
              <a:rPr lang="en-US" dirty="0"/>
              <a:t>Encourage curiosity rather than being judgmental. The more we normalize the acceptance of new and different foods and experiences, the more accepting the children in our classes will become. One thing we do not want to do is to perpetuate shame and embarrassment in children that do bring different food items, wear different types of clothes, eat a different way, or speak a different language. </a:t>
            </a:r>
          </a:p>
          <a:p>
            <a:endParaRPr lang="en-US" dirty="0"/>
          </a:p>
          <a:p>
            <a:r>
              <a:rPr lang="en-US" dirty="0"/>
              <a:t>Here are a few ways to encourage young children to be more curious, accepting, and respectful when they have opportunities to explore foods that are new and different to them:</a:t>
            </a:r>
          </a:p>
          <a:p>
            <a:pPr marL="171450" indent="-171450">
              <a:buFont typeface="Arial" panose="020B0604020202020204" pitchFamily="34" charset="0"/>
              <a:buChar char="•"/>
            </a:pPr>
            <a:r>
              <a:rPr lang="en-US" dirty="0"/>
              <a:t>Encourage curiosity: When something new or different is introduced in the classroom, encourage a conversation to explore the item. Don’t be afraid to discuss the “elephant” or the “kimchi” in the room. </a:t>
            </a:r>
          </a:p>
          <a:p>
            <a:pPr marL="171450" indent="-171450">
              <a:buFont typeface="Arial" panose="020B0604020202020204" pitchFamily="34" charset="0"/>
              <a:buChar char="•"/>
            </a:pPr>
            <a:r>
              <a:rPr lang="en-US" dirty="0"/>
              <a:t>Provide a simple explanation: Explain what an item is, sharing differences and similarities to other common items. Share about why a food might be commonly eaten in a particular culture.</a:t>
            </a:r>
          </a:p>
          <a:p>
            <a:pPr marL="171450" indent="-171450">
              <a:buFont typeface="Arial" panose="020B0604020202020204" pitchFamily="34" charset="0"/>
              <a:buChar char="•"/>
            </a:pPr>
            <a:r>
              <a:rPr lang="en-US" dirty="0"/>
              <a:t>Offer positive feedback and solutions: Praise children for trying foods and for showing their curiosity. A simple way to positively reinforce children for trying new foods is to give them a sticker that says “I am brave!” or “I tried a new food today!”</a:t>
            </a:r>
          </a:p>
          <a:p>
            <a:pPr marL="171450" indent="-171450">
              <a:buFont typeface="Arial" panose="020B0604020202020204" pitchFamily="34" charset="0"/>
              <a:buChar char="•"/>
            </a:pPr>
            <a:r>
              <a:rPr lang="en-US" dirty="0"/>
              <a:t>It is also ok for a child to refuse to try a new foods. We should never give children food as reward or pressure children to eat or clean their plate. Such practices may seem effective in the short term to get children to eat or try new foods, but they tend to have negative long-term implications.</a:t>
            </a:r>
          </a:p>
          <a:p>
            <a:endParaRPr lang="en-US" dirty="0">
              <a:cs typeface="Calibri"/>
            </a:endParaRPr>
          </a:p>
        </p:txBody>
      </p:sp>
    </p:spTree>
    <p:extLst>
      <p:ext uri="{BB962C8B-B14F-4D97-AF65-F5344CB8AC3E}">
        <p14:creationId xmlns:p14="http://schemas.microsoft.com/office/powerpoint/2010/main" val="931476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Consistent communication to families/caregivers is important.   Opening a conversation to ask questions, gather feedback and share ideas.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When talking to your families, you have to meet them where they are. </a:t>
            </a:r>
            <a:r>
              <a:rPr lang="en-US">
                <a:ea typeface="Calibri"/>
                <a:cs typeface="Calibri" panose="020F0502020204030204"/>
              </a:rPr>
              <a:t>Try to communicate with and request feedback from families in various ways – in person, in print, online. Remember, people engage with information in different ways (i.e., some families and caregivers may have access to their email all day, while others prefer accessing information in print.) Newsletters are a great way to keep families informed and connected.</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a:br>
            <a:r>
              <a:rPr lang="en-US"/>
              <a:t>Social media offers an opportunity to have an ongoing conversation with groups of families (and community members). Social media outlets include Instagram, Facebook and X (Formerly known as Twitter). Although social media may never reach everyone, it is becoming more popular and offers a unique way to connect with your families. If you and your staff feel comfortable, this is a great communication outlet to explore and take advantage of. Indian Grown for School has ready-made easy-to use content like photos and captions for social media that you can download right from their website and re-post. (https://www.ingrown4schools.com/hom-resources-files/social-post-kale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Large group discussion prompts: </a:t>
            </a:r>
            <a:r>
              <a:rPr lang="en-US" b="0" dirty="0"/>
              <a:t>How do you communicate with families? What communication channels work best for your program/families?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panose="020F0502020204030204"/>
            </a:endParaRPr>
          </a:p>
          <a:p>
            <a:endParaRPr lang="en-US"/>
          </a:p>
        </p:txBody>
      </p:sp>
    </p:spTree>
    <p:extLst>
      <p:ext uri="{BB962C8B-B14F-4D97-AF65-F5344CB8AC3E}">
        <p14:creationId xmlns:p14="http://schemas.microsoft.com/office/powerpoint/2010/main" val="4142564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dirty="0"/>
              <a:t>Another way to engage families is by highlighting local foods in your program:</a:t>
            </a:r>
          </a:p>
          <a:p>
            <a:pPr marL="171450" indent="-171450">
              <a:buFont typeface="Arial" panose="020B0604020202020204" pitchFamily="34" charset="0"/>
              <a:buChar char="•"/>
            </a:pPr>
            <a:r>
              <a:rPr lang="en-US" dirty="0"/>
              <a:t>Post pictures of children trying new local foods on the front bulletin board or maybe include on a newsletter.</a:t>
            </a:r>
          </a:p>
          <a:p>
            <a:pPr marL="171450" indent="-171450">
              <a:buFont typeface="Arial" panose="020B0604020202020204" pitchFamily="34" charset="0"/>
              <a:buChar char="•"/>
            </a:pPr>
            <a:r>
              <a:rPr lang="en-US" dirty="0"/>
              <a:t>Highlight local foods on your menu for parents to see. Remember during the menu planning session we discussed using a special icon to indicate which foods on your menu are local. The document highlighted on the middle of this slide is from Indiana Grown and can be adapted for various Indiana ingredients.</a:t>
            </a:r>
          </a:p>
          <a:p>
            <a:pPr marL="171450" indent="-171450">
              <a:buFont typeface="Arial" panose="020B0604020202020204" pitchFamily="34" charset="0"/>
              <a:buChar char="•"/>
            </a:pPr>
            <a:r>
              <a:rPr lang="en-US" dirty="0"/>
              <a:t>Share flyers from local farms or markets where you purchase.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Farm to School Flyer (Blank)- https://www.ingrown4schools.com/hom-resources-files/blank-farm-to-school-flyer-template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26</a:t>
            </a:fld>
            <a:endParaRPr lang="en-US"/>
          </a:p>
        </p:txBody>
      </p:sp>
    </p:spTree>
    <p:extLst>
      <p:ext uri="{BB962C8B-B14F-4D97-AF65-F5344CB8AC3E}">
        <p14:creationId xmlns:p14="http://schemas.microsoft.com/office/powerpoint/2010/main" val="781141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a:lnSpc>
                <a:spcPct val="100000"/>
              </a:lnSpc>
            </a:pPr>
            <a:r>
              <a:rPr lang="en-US" sz="1200" dirty="0"/>
              <a:t>What challenges are you facing with integrating local foods into your program right now?</a:t>
            </a:r>
          </a:p>
          <a:p>
            <a:pPr>
              <a:lnSpc>
                <a:spcPct val="100000"/>
              </a:lnSpc>
            </a:pPr>
            <a:endParaRPr lang="en-US" sz="1200" dirty="0"/>
          </a:p>
          <a:p>
            <a:pPr>
              <a:lnSpc>
                <a:spcPct val="100000"/>
              </a:lnSpc>
            </a:pPr>
            <a:r>
              <a:rPr lang="en-US" sz="1200" dirty="0"/>
              <a:t>What additional information would you like to learn about?​</a:t>
            </a: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27</a:t>
            </a:fld>
            <a:endParaRPr lang="en-US"/>
          </a:p>
        </p:txBody>
      </p:sp>
    </p:spTree>
    <p:extLst>
      <p:ext uri="{BB962C8B-B14F-4D97-AF65-F5344CB8AC3E}">
        <p14:creationId xmlns:p14="http://schemas.microsoft.com/office/powerpoint/2010/main" val="4290088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kern="1200" dirty="0">
                <a:effectLst/>
                <a:ea typeface="Calibri" panose="020F0502020204030204" pitchFamily="34" charset="0"/>
              </a:rPr>
              <a:t>Your Leadership Team should work to finalize your Storyboard before the next Learning Session. During Learning Session 6, you will have an opportunity to share your progress and successes with our group.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kern="1200" dirty="0">
              <a:effectLs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kern="1200" dirty="0">
                <a:effectLst/>
                <a:ea typeface="Calibri" panose="020F0502020204030204" pitchFamily="34" charset="0"/>
              </a:rPr>
              <a:t>As a reminder, your Storyboard might include: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dirty="0">
                <a:effectLst/>
                <a:ea typeface="Calibri" panose="020F0502020204030204" pitchFamily="34" charset="0"/>
              </a:rPr>
              <a:t>Photos of the process, including before, during, and after the change(s);</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Stories from teachers, staff, families and children;</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Assessments, observations and reflections;</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Documents including lesson plans or menus that demonstrate changes; and/or</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Children’s artwork that describe the healthy changes in the program.</a:t>
            </a:r>
          </a:p>
          <a:p>
            <a:pPr marL="181240" indent="-181240">
              <a:buSzPts val="1100"/>
              <a:buFont typeface="Arial" panose="020B0604020202020204" pitchFamily="34" charset="0"/>
              <a:buChar char="•"/>
            </a:pPr>
            <a:endParaRPr lang="en-US" kern="1200" dirty="0">
              <a:effectLs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b="0" kern="1200" dirty="0">
                <a:solidFill>
                  <a:schemeClr val="tx1"/>
                </a:solidFill>
                <a:effectLst/>
                <a:latin typeface="Times New Roman" panose="02020603050405020304" pitchFamily="18" charset="0"/>
                <a:cs typeface="Times New Roman" panose="02020603050405020304" pitchFamily="18" charset="0"/>
              </a:rPr>
              <a:t>Remember to capture your changes on your Storyboard. We want to all learn from your challenges and successes!</a:t>
            </a:r>
          </a:p>
          <a:p>
            <a:pPr defTabSz="933168">
              <a:defRPr/>
            </a:pPr>
            <a:endParaRPr lang="en-US" baseline="0" dirty="0"/>
          </a:p>
        </p:txBody>
      </p:sp>
    </p:spTree>
    <p:extLst>
      <p:ext uri="{BB962C8B-B14F-4D97-AF65-F5344CB8AC3E}">
        <p14:creationId xmlns:p14="http://schemas.microsoft.com/office/powerpoint/2010/main" val="551070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Coaches should insert the order that Storyboards will be presented in LS6 (and LS7 if necessary).</a:t>
            </a:r>
          </a:p>
        </p:txBody>
      </p:sp>
      <p:sp>
        <p:nvSpPr>
          <p:cNvPr id="4" name="Slide Number Placeholder 3"/>
          <p:cNvSpPr>
            <a:spLocks noGrp="1"/>
          </p:cNvSpPr>
          <p:nvPr>
            <p:ph type="sldNum" sz="quarter" idx="5"/>
          </p:nvPr>
        </p:nvSpPr>
        <p:spPr/>
        <p:txBody>
          <a:bodyPr/>
          <a:lstStyle/>
          <a:p>
            <a:fld id="{10F2749A-0D11-40AE-BC31-1E134525D2AC}" type="slidenum">
              <a:rPr lang="en-US" smtClean="0"/>
              <a:t>30</a:t>
            </a:fld>
            <a:endParaRPr lang="en-US"/>
          </a:p>
        </p:txBody>
      </p:sp>
    </p:spTree>
    <p:extLst>
      <p:ext uri="{BB962C8B-B14F-4D97-AF65-F5344CB8AC3E}">
        <p14:creationId xmlns:p14="http://schemas.microsoft.com/office/powerpoint/2010/main" val="273242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000000"/>
                </a:solidFill>
                <a:effectLst/>
                <a:latin typeface="Times New Roman" panose="02020603050405020304" pitchFamily="18" charset="0"/>
              </a:rPr>
              <a:t>Share the Group Norms in the chat box (or on a posterboard) and add them to this slide. These are the Group Norms you created in the Orientation Session with this group. Ask anyone if they have any questions or additions. </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In our Orientation Meeting we created Group Norms to help guide our discussions. I will review them briefly now. If you have any additions or questions, please share those with the group. </a:t>
            </a:r>
          </a:p>
          <a:p>
            <a:endParaRPr lang="en-US" i="1" baseline="0" dirty="0"/>
          </a:p>
          <a:p>
            <a:r>
              <a:rPr lang="en-US" i="1" dirty="0"/>
              <a:t>A</a:t>
            </a:r>
            <a:r>
              <a:rPr lang="en-US" i="1" baseline="0" dirty="0"/>
              <a:t> few suggestions are listed below. Having around 5 group norms is a good goal.</a:t>
            </a:r>
          </a:p>
          <a:p>
            <a:pPr marL="228600" indent="-228600">
              <a:buFont typeface="+mj-lt"/>
              <a:buAutoNum type="arabicPeriod"/>
            </a:pPr>
            <a:r>
              <a:rPr lang="en-US" i="1" baseline="0" dirty="0"/>
              <a:t>Be on time. </a:t>
            </a:r>
          </a:p>
          <a:p>
            <a:pPr marL="228600" indent="-228600">
              <a:buFont typeface="+mj-lt"/>
              <a:buAutoNum type="arabicPeriod"/>
            </a:pPr>
            <a:r>
              <a:rPr lang="en-US" i="1" baseline="0" dirty="0"/>
              <a:t>Respect other members of the learning collaborative at all times. </a:t>
            </a:r>
          </a:p>
          <a:p>
            <a:pPr marL="228600" indent="-228600">
              <a:buFont typeface="+mj-lt"/>
              <a:buAutoNum type="arabicPeriod"/>
            </a:pPr>
            <a:r>
              <a:rPr lang="en-US" i="1" baseline="0" dirty="0"/>
              <a:t>Speak 1 at a time without interrupting. </a:t>
            </a:r>
          </a:p>
          <a:p>
            <a:pPr marL="228600" indent="-228600">
              <a:buFont typeface="+mj-lt"/>
              <a:buAutoNum type="arabicPeriod"/>
            </a:pPr>
            <a:r>
              <a:rPr lang="en-US" i="1" baseline="0" dirty="0"/>
              <a:t>If something is unclear, ask. </a:t>
            </a:r>
          </a:p>
          <a:p>
            <a:pPr marL="228600" indent="-228600">
              <a:buFont typeface="+mj-lt"/>
              <a:buAutoNum type="arabicPeriod"/>
            </a:pPr>
            <a:r>
              <a:rPr lang="en-US" i="1" baseline="0" dirty="0"/>
              <a:t>Imagine the other person’s point of view. </a:t>
            </a:r>
          </a:p>
          <a:p>
            <a:pPr marL="228600" indent="-228600">
              <a:buFont typeface="+mj-lt"/>
              <a:buAutoNum type="arabicPeriod"/>
            </a:pPr>
            <a:r>
              <a:rPr lang="en-US" i="1" baseline="0" dirty="0"/>
              <a:t>Assume good intentions. Listen with respect. </a:t>
            </a:r>
          </a:p>
          <a:p>
            <a:pPr marL="228600" indent="-228600">
              <a:buFont typeface="+mj-lt"/>
              <a:buAutoNum type="arabicPeriod"/>
            </a:pPr>
            <a:r>
              <a:rPr lang="en-US" i="1" baseline="0" dirty="0"/>
              <a:t>Everyone has something to share. Be sure to share while also making space for others to share. </a:t>
            </a:r>
          </a:p>
          <a:p>
            <a:pPr marL="228600" indent="-228600">
              <a:buFont typeface="+mj-lt"/>
              <a:buAutoNum type="arabicPeriod"/>
            </a:pPr>
            <a:r>
              <a:rPr lang="en-US" i="1" baseline="0" dirty="0"/>
              <a:t>Share stories and tips with one another. Stories and experiences shared here are confidential. </a:t>
            </a:r>
          </a:p>
          <a:p>
            <a:pPr marL="228600" indent="-228600">
              <a:buFont typeface="+mj-lt"/>
              <a:buAutoNum type="arabicPeriod"/>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Accept that each individual participating in the Session will be managing different circumstances in their environment.</a:t>
            </a:r>
          </a:p>
          <a:p>
            <a:pPr marL="228600" indent="-228600">
              <a:buFont typeface="+mj-lt"/>
              <a:buAutoNum type="arabicPeriod"/>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Assume technological glitches will happen.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Adhere to agreements on using cameras and muting when possible.</a:t>
            </a:r>
          </a:p>
          <a:p>
            <a:pPr marL="228600" indent="-228600">
              <a:buFont typeface="+mj-lt"/>
              <a:buAutoNum type="arabicPeriod"/>
            </a:pPr>
            <a:endParaRPr lang="en-US" sz="1000" i="1" kern="1200" dirty="0">
              <a:solidFill>
                <a:schemeClr val="tx1"/>
              </a:solidFill>
              <a:effectLst/>
              <a:latin typeface="Times New Roman" panose="02020603050405020304" pitchFamily="18" charset="0"/>
              <a:ea typeface="+mn-ea"/>
              <a:cs typeface="Times New Roman" panose="02020603050405020304" pitchFamily="18" charset="0"/>
            </a:endParaRPr>
          </a:p>
          <a:p>
            <a:r>
              <a:rPr lang="en-US" i="0" dirty="0">
                <a:latin typeface="Times New Roman"/>
                <a:cs typeface="Times New Roman"/>
              </a:rPr>
              <a:t>We are going to start with an Ice</a:t>
            </a:r>
            <a:r>
              <a:rPr lang="en-US" i="0" baseline="0" dirty="0">
                <a:latin typeface="Times New Roman"/>
                <a:cs typeface="Times New Roman"/>
              </a:rPr>
              <a:t>breaker. </a:t>
            </a:r>
            <a:endParaRPr lang="en-US" i="0" dirty="0">
              <a:latin typeface="Times New Roman"/>
              <a:cs typeface="Times New Roman"/>
            </a:endParaRP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3</a:t>
            </a:fld>
            <a:endParaRPr lang="en-US"/>
          </a:p>
        </p:txBody>
      </p:sp>
    </p:spTree>
    <p:extLst>
      <p:ext uri="{BB962C8B-B14F-4D97-AF65-F5344CB8AC3E}">
        <p14:creationId xmlns:p14="http://schemas.microsoft.com/office/powerpoint/2010/main" val="3626133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dirty="0"/>
              <a:t>https://doubleupindiana.org/</a:t>
            </a:r>
          </a:p>
        </p:txBody>
      </p:sp>
      <p:sp>
        <p:nvSpPr>
          <p:cNvPr id="4" name="Slide Number Placeholder 3"/>
          <p:cNvSpPr>
            <a:spLocks noGrp="1"/>
          </p:cNvSpPr>
          <p:nvPr>
            <p:ph type="sldNum" sz="quarter" idx="5"/>
          </p:nvPr>
        </p:nvSpPr>
        <p:spPr/>
        <p:txBody>
          <a:bodyPr/>
          <a:lstStyle/>
          <a:p>
            <a:fld id="{10F2749A-0D11-40AE-BC31-1E134525D2AC}" type="slidenum">
              <a:rPr lang="en-US" smtClean="0"/>
              <a:t>32</a:t>
            </a:fld>
            <a:endParaRPr lang="en-US"/>
          </a:p>
        </p:txBody>
      </p:sp>
    </p:spTree>
    <p:extLst>
      <p:ext uri="{BB962C8B-B14F-4D97-AF65-F5344CB8AC3E}">
        <p14:creationId xmlns:p14="http://schemas.microsoft.com/office/powerpoint/2010/main" val="2220977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Coaches should review and update the “Action Period Tasks” slides at the end of each Session to ensure accuracy, align tasks with Learning Collaborative timeline, and reduce repetitive tasks. </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Tasks to Complete Before the Next Learning Session:</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342900" indent="-342900" algn="l" rtl="0" fontAlgn="base">
              <a:lnSpc>
                <a:spcPct val="100000"/>
              </a:lnSpc>
              <a:buFont typeface="Arial" panose="020B0604020202020204" pitchFamily="34" charset="0"/>
              <a:buChar char="•"/>
            </a:pPr>
            <a:r>
              <a:rPr lang="en-US" sz="1800" b="0" i="0" u="none" strike="noStrike" dirty="0">
                <a:solidFill>
                  <a:srgbClr val="004169"/>
                </a:solidFill>
                <a:effectLst/>
                <a:latin typeface="Montserrat" panose="00000500000000000000" pitchFamily="2" charset="0"/>
              </a:rPr>
              <a:t>Work to complete your action plans with the help of the resources shared during this Learning Collaborative.​</a:t>
            </a:r>
          </a:p>
          <a:p>
            <a:pPr marL="342900" indent="-342900" algn="l" rtl="0" fontAlgn="base">
              <a:lnSpc>
                <a:spcPct val="100000"/>
              </a:lnSpc>
              <a:buFont typeface="Arial" panose="020B0604020202020204" pitchFamily="34" charset="0"/>
              <a:buChar char="•"/>
            </a:pPr>
            <a:r>
              <a:rPr lang="en-US" sz="1800" b="0" i="0" u="none" strike="noStrike" dirty="0">
                <a:solidFill>
                  <a:srgbClr val="004169"/>
                </a:solidFill>
                <a:effectLst/>
                <a:latin typeface="Montserrat" panose="00000500000000000000" pitchFamily="2" charset="0"/>
              </a:rPr>
              <a:t>If your program has completed your first 2 action plans, collaborate on the creation of 2 additional action plans. ​</a:t>
            </a:r>
          </a:p>
          <a:p>
            <a:pPr marL="342900" indent="-342900" algn="l" rtl="0" fontAlgn="base">
              <a:lnSpc>
                <a:spcPct val="100000"/>
              </a:lnSpc>
              <a:buFont typeface="Arial" panose="020B0604020202020204" pitchFamily="34" charset="0"/>
              <a:buChar char="•"/>
            </a:pPr>
            <a:r>
              <a:rPr lang="en-US" sz="1800" b="0" i="0" u="none" strike="noStrike" dirty="0">
                <a:solidFill>
                  <a:srgbClr val="004169"/>
                </a:solidFill>
                <a:effectLst/>
                <a:latin typeface="Montserrat" panose="00000500000000000000" pitchFamily="2" charset="0"/>
              </a:rPr>
              <a:t>Finish your ECE program’s Storyboard and share with your Coach. </a:t>
            </a:r>
            <a:endParaRPr lang="en-US" sz="2800" dirty="0"/>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34</a:t>
            </a:fld>
            <a:endParaRPr lang="en-US"/>
          </a:p>
        </p:txBody>
      </p:sp>
    </p:spTree>
    <p:extLst>
      <p:ext uri="{BB962C8B-B14F-4D97-AF65-F5344CB8AC3E}">
        <p14:creationId xmlns:p14="http://schemas.microsoft.com/office/powerpoint/2010/main" val="3334191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4213"/>
            <a:ext cx="4851400" cy="3108325"/>
          </a:xfrm>
        </p:spPr>
      </p:sp>
      <p:sp>
        <p:nvSpPr>
          <p:cNvPr id="3" name="Notes Placeholder 2"/>
          <p:cNvSpPr>
            <a:spLocks noGrp="1"/>
          </p:cNvSpPr>
          <p:nvPr>
            <p:ph type="body" idx="1"/>
          </p:nvPr>
        </p:nvSpPr>
        <p:spPr/>
        <p:txBody>
          <a:bodyPr/>
          <a:lstStyle/>
          <a:p>
            <a:r>
              <a:rPr lang="en-US" b="1" i="1" baseline="0" dirty="0">
                <a:latin typeface="Times New Roman"/>
                <a:cs typeface="Times New Roman"/>
              </a:rPr>
              <a:t>Coaches should add in dates for all upcoming sessions.</a:t>
            </a:r>
          </a:p>
          <a:p>
            <a:endParaRPr lang="en-US" i="1" baseline="0" dirty="0">
              <a:latin typeface="Times New Roman"/>
              <a:cs typeface="Times New Roman"/>
            </a:endParaRPr>
          </a:p>
          <a:p>
            <a:r>
              <a:rPr lang="en-US" i="1" baseline="0" dirty="0">
                <a:latin typeface="Times New Roman"/>
                <a:cs typeface="Times New Roman"/>
              </a:rPr>
              <a:t>Review the timeline. Share dates for all Learning Sessions so providers will know what to expect and to reduce barriers to participation. Be sure to provide a list of actions for each program to complete before and after each Learning Session. The goal is to ensure participants know when they need to complete each action item. </a:t>
            </a:r>
          </a:p>
          <a:p>
            <a:endParaRPr lang="en-US" i="1" baseline="0" dirty="0">
              <a:latin typeface="Times New Roman"/>
              <a:cs typeface="Times New Roman"/>
            </a:endParaRPr>
          </a:p>
          <a:p>
            <a:r>
              <a:rPr lang="en-US" i="0" baseline="0" dirty="0">
                <a:latin typeface="Times New Roman"/>
                <a:cs typeface="Times New Roman"/>
              </a:rPr>
              <a:t>Our next Learning Session will be on ______________. After the next Learning Session, we will be finished with our sessions for this collaborative, and you will have a final action period to complete any action plans. </a:t>
            </a:r>
          </a:p>
          <a:p>
            <a:endParaRPr lang="en-US" i="0" baseline="0" dirty="0">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601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i="1" dirty="0">
                <a:effectLst/>
                <a:latin typeface="Calibri" panose="020F0502020204030204" pitchFamily="34" charset="0"/>
                <a:ea typeface="Calibri" panose="020F0502020204030204" pitchFamily="34" charset="0"/>
              </a:rPr>
              <a:t>This “Coach Reminder” slide gives you, the coach, reminders for the Action Periods and next steps for facilitating the Learning Collaborative.  They are hidden in the PowerPoint.  They are not intended to be shared with ECE providers.  Do not include them in any printed versions of the slides you provide to ECE providers.</a:t>
            </a:r>
            <a:endParaRPr lang="en-US" sz="2800" dirty="0">
              <a:effectLst/>
              <a:latin typeface="Calibri" panose="020F0502020204030204" pitchFamily="34" charset="0"/>
              <a:ea typeface="Calibri" panose="020F0502020204030204" pitchFamily="34" charset="0"/>
            </a:endParaRPr>
          </a:p>
          <a:p>
            <a:endParaRPr lang="en-US" sz="1800" b="0" i="1" kern="1200" dirty="0">
              <a:solidFill>
                <a:schemeClr val="tx1"/>
              </a:solidFill>
              <a:effectLst/>
              <a:latin typeface="Times New Roman"/>
              <a:ea typeface="+mn-ea"/>
              <a:cs typeface="Times New Roman"/>
            </a:endParaRPr>
          </a:p>
          <a:p>
            <a:r>
              <a:rPr lang="en-US" sz="1800" b="0" i="1" kern="1200" dirty="0">
                <a:solidFill>
                  <a:schemeClr val="tx1"/>
                </a:solidFill>
                <a:effectLst/>
                <a:latin typeface="Times New Roman"/>
                <a:ea typeface="+mn-ea"/>
                <a:cs typeface="Times New Roman"/>
              </a:rPr>
              <a:t>After Session 5, coaches should: </a:t>
            </a:r>
            <a:endParaRPr lang="en-US" sz="1800" b="1" kern="1200" dirty="0">
              <a:solidFill>
                <a:schemeClr val="tx1"/>
              </a:solidFill>
              <a:effectLst/>
              <a:latin typeface="Times New Roman"/>
              <a:ea typeface="+mn-ea"/>
              <a:cs typeface="Times New Roman"/>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dirty="0"/>
              <a:t>Check-in on the ECE programs’ progress to implement strategies to complete action plans.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dirty="0"/>
              <a:t>If programs have completed their first two action plans, collaborate on the creation of 2 additional action plans.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dirty="0"/>
              <a:t>Remind ECE programs to finish their Storyboard and to share with the coach.</a:t>
            </a: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38</a:t>
            </a:fld>
            <a:endParaRPr lang="en-US"/>
          </a:p>
        </p:txBody>
      </p:sp>
    </p:spTree>
    <p:extLst>
      <p:ext uri="{BB962C8B-B14F-4D97-AF65-F5344CB8AC3E}">
        <p14:creationId xmlns:p14="http://schemas.microsoft.com/office/powerpoint/2010/main" val="354589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b="1" dirty="0"/>
              <a:t>Large Group Icebreaker Discussion Prompt: </a:t>
            </a:r>
            <a:r>
              <a:rPr lang="en-US" b="0" dirty="0"/>
              <a:t>What is your favorite mealtime memory? (Can be as a child or an adult)</a:t>
            </a:r>
          </a:p>
        </p:txBody>
      </p:sp>
      <p:sp>
        <p:nvSpPr>
          <p:cNvPr id="4" name="Slide Number Placeholder 3"/>
          <p:cNvSpPr>
            <a:spLocks noGrp="1"/>
          </p:cNvSpPr>
          <p:nvPr>
            <p:ph type="sldNum" sz="quarter" idx="5"/>
          </p:nvPr>
        </p:nvSpPr>
        <p:spPr/>
        <p:txBody>
          <a:bodyPr/>
          <a:lstStyle/>
          <a:p>
            <a:fld id="{10F2749A-0D11-40AE-BC31-1E134525D2AC}" type="slidenum">
              <a:rPr lang="en-US" smtClean="0"/>
              <a:t>4</a:t>
            </a:fld>
            <a:endParaRPr lang="en-US"/>
          </a:p>
        </p:txBody>
      </p:sp>
    </p:spTree>
    <p:extLst>
      <p:ext uri="{BB962C8B-B14F-4D97-AF65-F5344CB8AC3E}">
        <p14:creationId xmlns:p14="http://schemas.microsoft.com/office/powerpoint/2010/main" val="426293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algn="l" rtl="0" fontAlgn="base"/>
            <a:r>
              <a:rPr lang="en-US" b="0" i="1" u="none" strike="noStrike" dirty="0">
                <a:solidFill>
                  <a:srgbClr val="000000"/>
                </a:solidFill>
                <a:effectLst/>
                <a:latin typeface="Calibri" panose="020F0502020204030204" pitchFamily="34" charset="0"/>
              </a:rPr>
              <a:t>Review learning objectives with participants.</a:t>
            </a:r>
            <a:endParaRPr lang="en-US" sz="1800" b="0" i="1"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5</a:t>
            </a:fld>
            <a:endParaRPr lang="en-US"/>
          </a:p>
        </p:txBody>
      </p:sp>
    </p:spTree>
    <p:extLst>
      <p:ext uri="{BB962C8B-B14F-4D97-AF65-F5344CB8AC3E}">
        <p14:creationId xmlns:p14="http://schemas.microsoft.com/office/powerpoint/2010/main" val="2014378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Before we get started with our Serving Local Foods and Family Engagement discussion, let’s</a:t>
            </a:r>
            <a:r>
              <a:rPr lang="en-US" kern="1200" dirty="0">
                <a:solidFill>
                  <a:schemeClr val="tx1"/>
                </a:solidFill>
                <a:effectLst/>
              </a:rPr>
              <a:t> quickly check-in to see what went well, troubleshoot any challenges you might have faced, and share any quick successes!</a:t>
            </a:r>
            <a:endParaRPr lang="en-US" dirty="0"/>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6</a:t>
            </a:fld>
            <a:endParaRPr lang="en-US"/>
          </a:p>
        </p:txBody>
      </p:sp>
    </p:spTree>
    <p:extLst>
      <p:ext uri="{BB962C8B-B14F-4D97-AF65-F5344CB8AC3E}">
        <p14:creationId xmlns:p14="http://schemas.microsoft.com/office/powerpoint/2010/main" val="714427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7</a:t>
            </a:fld>
            <a:endParaRPr lang="en-US"/>
          </a:p>
        </p:txBody>
      </p:sp>
    </p:spTree>
    <p:extLst>
      <p:ext uri="{BB962C8B-B14F-4D97-AF65-F5344CB8AC3E}">
        <p14:creationId xmlns:p14="http://schemas.microsoft.com/office/powerpoint/2010/main" val="2322947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algn="l" rtl="0" fontAlgn="base"/>
            <a:r>
              <a:rPr lang="en-US" b="0" i="1" u="none" strike="noStrike" dirty="0">
                <a:solidFill>
                  <a:srgbClr val="000000"/>
                </a:solidFill>
                <a:effectLst/>
                <a:latin typeface="Times New Roman" panose="02020603050405020304" pitchFamily="18" charset="0"/>
              </a:rPr>
              <a:t>If there are multiple coaches leading the Learning Collaborative, it may be beneficial to split participants into 2 TA groups, especially if there are many participants. If there is only 1 coach leading the Learning Collaborative, there is no need to split participants into groups, and you should disregard the information on breakout rooms below.</a:t>
            </a:r>
            <a:r>
              <a:rPr lang="en-US" b="0" i="0" dirty="0">
                <a:solidFill>
                  <a:srgbClr val="808080"/>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808080"/>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pPr algn="l" rtl="0" fontAlgn="base"/>
            <a:r>
              <a:rPr lang="en-US" b="1" i="1" u="none" strike="noStrike" dirty="0">
                <a:solidFill>
                  <a:srgbClr val="000000"/>
                </a:solidFill>
                <a:effectLst/>
                <a:latin typeface="Calibri" panose="020F0502020204030204" pitchFamily="34" charset="0"/>
              </a:rPr>
              <a:t>Zoom Breakout Rooms: </a:t>
            </a:r>
            <a:r>
              <a:rPr lang="en-US" b="0" i="1" u="none" strike="noStrike" dirty="0">
                <a:solidFill>
                  <a:srgbClr val="000000"/>
                </a:solidFill>
                <a:effectLst/>
                <a:latin typeface="Calibri" panose="020F0502020204030204" pitchFamily="34" charset="0"/>
              </a:rPr>
              <a:t>Consider splitting into breakout groups for this discussion. Zoom Breakout Rooms are used to hold smaller discussions to allow for more participant conversation and community building.</a:t>
            </a:r>
            <a:r>
              <a:rPr lang="en-US" b="0" i="0" u="none" strike="noStrike" dirty="0">
                <a:solidFill>
                  <a:srgbClr val="000000"/>
                </a:solidFill>
                <a:effectLst/>
                <a:latin typeface="Calibri" panose="020F0502020204030204" pitchFamily="34" charset="0"/>
              </a:rPr>
              <a:t> </a:t>
            </a:r>
            <a:r>
              <a:rPr lang="en-US" b="0" i="1" u="none" strike="noStrike" dirty="0">
                <a:solidFill>
                  <a:srgbClr val="000000"/>
                </a:solidFill>
                <a:effectLst/>
                <a:latin typeface="Calibri" panose="020F0502020204030204" pitchFamily="34" charset="0"/>
              </a:rPr>
              <a:t>Breakout rooms can be created quickly when the meeting first starts. For a TA Group Discussion, the group should be broken into 2 groups based on the list of programs each coach is providing TA to during the Action Periods. One group should continue to meet in the main room, and the second group will be moved to a breakout room. You should copy and paste the questions on this slide in the chat for participants to use as a guide. When finished with this activity, bring the groups back together. Each Coach should ask their group members to share one takeaway or each Coach can share takeaways from their group’s discussion. See below for more guidance on how to use Zoom Breakout Rooms. </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Have people report back after their discussions.</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A few notes in order to make this successful:</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US" b="0" i="1" u="none" strike="noStrike" dirty="0">
                <a:solidFill>
                  <a:srgbClr val="000000"/>
                </a:solidFill>
                <a:effectLst/>
                <a:latin typeface="Calibri" panose="020F0502020204030204" pitchFamily="34" charset="0"/>
              </a:rPr>
              <a:t>Provide clear directions of the expectations of the small groups; including introductions, the question(s) to answer and choosing a reporter for when the large group reconvenes.</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US" b="0" i="1" u="none" strike="noStrike" dirty="0">
                <a:solidFill>
                  <a:srgbClr val="000000"/>
                </a:solidFill>
                <a:effectLst/>
                <a:latin typeface="Calibri" panose="020F0502020204030204" pitchFamily="34" charset="0"/>
              </a:rPr>
              <a:t>Broadcast by chat the directions/questions as a reminder.</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808080"/>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pPr algn="l" rtl="0" fontAlgn="base"/>
            <a:r>
              <a:rPr lang="en-US" b="1" i="1" u="none" strike="noStrike" dirty="0">
                <a:solidFill>
                  <a:srgbClr val="000000"/>
                </a:solidFill>
                <a:effectLst/>
                <a:latin typeface="Calibri" panose="020F0502020204030204" pitchFamily="34" charset="0"/>
              </a:rPr>
              <a:t>Facilitate a brief group discussion about the Action Period 2 Tasks. </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What has been the focus of your action plan activities?</a:t>
            </a:r>
            <a:r>
              <a:rPr lang="en-US" sz="1800" b="0" i="0" dirty="0">
                <a:solidFill>
                  <a:srgbClr val="80808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Did you create any new action plans during this Action Period?</a:t>
            </a:r>
            <a:r>
              <a:rPr lang="en-US" sz="1800" b="0" i="0" dirty="0">
                <a:solidFill>
                  <a:srgbClr val="808080"/>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dirty="0">
                <a:solidFill>
                  <a:srgbClr val="808080"/>
                </a:solidFill>
                <a:effectLst/>
                <a:latin typeface="Calibri" panose="020F0502020204030204" pitchFamily="34" charset="0"/>
              </a:rPr>
              <a:t>Did you share the Key Learnings document with staff and families?</a:t>
            </a:r>
            <a:endParaRPr lang="en-US" sz="1800" b="0" i="0" dirty="0">
              <a:solidFill>
                <a:srgbClr val="444444"/>
              </a:solidFill>
              <a:effectLst/>
              <a:latin typeface="Arial" panose="020B0604020202020204" pitchFamily="34" charset="0"/>
            </a:endParaRPr>
          </a:p>
          <a:p>
            <a:pPr algn="l" rtl="0" fontAlgn="base"/>
            <a:r>
              <a:rPr lang="en-US" b="0" i="0" dirty="0">
                <a:solidFill>
                  <a:srgbClr val="808080"/>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When finished with this activity, bring the groups back together. Each coach can share one takeaway from their group’s discussion, or each coach can ask for volunteers from their group to share.</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8</a:t>
            </a:fld>
            <a:endParaRPr lang="en-US"/>
          </a:p>
        </p:txBody>
      </p:sp>
    </p:spTree>
    <p:extLst>
      <p:ext uri="{BB962C8B-B14F-4D97-AF65-F5344CB8AC3E}">
        <p14:creationId xmlns:p14="http://schemas.microsoft.com/office/powerpoint/2010/main" val="2271455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Now we are at Learning Session 5! Let’s jump into the information we will learn about today. </a:t>
            </a:r>
            <a:endParaRPr lang="en-US" dirty="0"/>
          </a:p>
        </p:txBody>
      </p:sp>
      <p:sp>
        <p:nvSpPr>
          <p:cNvPr id="4" name="Slide Number Placeholder 3"/>
          <p:cNvSpPr>
            <a:spLocks noGrp="1"/>
          </p:cNvSpPr>
          <p:nvPr>
            <p:ph type="sldNum" sz="quarter" idx="5"/>
          </p:nvPr>
        </p:nvSpPr>
        <p:spPr/>
        <p:txBody>
          <a:bodyPr/>
          <a:lstStyle/>
          <a:p>
            <a:fld id="{10F2749A-0D11-40AE-BC31-1E134525D2AC}" type="slidenum">
              <a:rPr lang="en-US" smtClean="0"/>
              <a:t>9</a:t>
            </a:fld>
            <a:endParaRPr lang="en-US"/>
          </a:p>
        </p:txBody>
      </p:sp>
    </p:spTree>
    <p:extLst>
      <p:ext uri="{BB962C8B-B14F-4D97-AF65-F5344CB8AC3E}">
        <p14:creationId xmlns:p14="http://schemas.microsoft.com/office/powerpoint/2010/main" val="1563093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7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Option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p:nvPicPr>
        <p:blipFill>
          <a:blip r:embed="rId4">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359605220"/>
      </p:ext>
    </p:extLst>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ver Slide Option 7">
    <p:bg>
      <p:bgRef idx="1001">
        <a:schemeClr val="bg1"/>
      </p:bgRef>
    </p:bg>
    <p:spTree>
      <p:nvGrpSpPr>
        <p:cNvPr id="1" name=""/>
        <p:cNvGrpSpPr/>
        <p:nvPr/>
      </p:nvGrpSpPr>
      <p:grpSpPr>
        <a:xfrm>
          <a:off x="0" y="0"/>
          <a:ext cx="0" cy="0"/>
          <a:chOff x="0" y="0"/>
          <a:chExt cx="0" cy="0"/>
        </a:xfrm>
      </p:grpSpPr>
      <p:pic>
        <p:nvPicPr>
          <p:cNvPr id="4" name="Picture 3" descr="Child watering a plant">
            <a:extLst>
              <a:ext uri="{FF2B5EF4-FFF2-40B4-BE49-F238E27FC236}">
                <a16:creationId xmlns:a16="http://schemas.microsoft.com/office/drawing/2014/main" id="{1F5576CD-5596-80B9-1AF8-39D585ACB02E}"/>
              </a:ext>
            </a:extLst>
          </p:cNvPr>
          <p:cNvPicPr>
            <a:picLocks noChangeAspect="1"/>
          </p:cNvPicPr>
          <p:nvPr/>
        </p:nvPicPr>
        <p:blipFill>
          <a:blip r:embed="rId2"/>
          <a:srcRect/>
          <a:stretch/>
        </p:blipFill>
        <p:spPr>
          <a:xfrm>
            <a:off x="0" y="0"/>
            <a:ext cx="11073336"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6660912" y="1103388"/>
            <a:ext cx="5207564" cy="4215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060284312"/>
      </p:ext>
    </p:extLst>
  </p:cSld>
  <p:clrMapOvr>
    <a:overrideClrMapping bg1="dk1" tx1="lt1" bg2="dk2" tx2="lt2" accent1="accent1" accent2="accent2" accent3="accent3" accent4="accent4" accent5="accent5" accent6="accent6" hlink="hlink" folHlink="folHlink"/>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_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9"/>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pic>
        <p:nvPicPr>
          <p:cNvPr id="2" name="Content Placeholder 4" descr="A pattern of vegetables and fruits&#10;&#10;Description automatically generated">
            <a:extLst>
              <a:ext uri="{FF2B5EF4-FFF2-40B4-BE49-F238E27FC236}">
                <a16:creationId xmlns:a16="http://schemas.microsoft.com/office/drawing/2014/main" id="{F980ECF6-1679-B7B3-8EDA-BAEA3B5B24C2}"/>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9766"/>
          <a:stretch/>
        </p:blipFill>
        <p:spPr>
          <a:xfrm rot="5400000">
            <a:off x="646030" y="4341729"/>
            <a:ext cx="2822742" cy="4114800"/>
          </a:xfrm>
          <a:prstGeom prst="rect">
            <a:avLst/>
          </a:prstGeom>
        </p:spPr>
      </p:pic>
      <p:pic>
        <p:nvPicPr>
          <p:cNvPr id="4" name="Content Placeholder 4" descr="A pattern of vegetables and fruits&#10;&#10;Description automatically generated">
            <a:extLst>
              <a:ext uri="{FF2B5EF4-FFF2-40B4-BE49-F238E27FC236}">
                <a16:creationId xmlns:a16="http://schemas.microsoft.com/office/drawing/2014/main" id="{1FFE33BD-4FEE-E634-C85A-18826930D92C}"/>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9766"/>
          <a:stretch/>
        </p:blipFill>
        <p:spPr>
          <a:xfrm rot="5400000">
            <a:off x="4767007" y="4334663"/>
            <a:ext cx="2822742"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29F4634-955B-9F9C-E083-308FDAC909DA}"/>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t="3804" r="39766"/>
          <a:stretch/>
        </p:blipFill>
        <p:spPr>
          <a:xfrm rot="5400000">
            <a:off x="8801489" y="4412992"/>
            <a:ext cx="2822742" cy="3958281"/>
          </a:xfrm>
          <a:prstGeom prst="rect">
            <a:avLst/>
          </a:prstGeom>
        </p:spPr>
      </p:pic>
    </p:spTree>
    <p:extLst>
      <p:ext uri="{BB962C8B-B14F-4D97-AF65-F5344CB8AC3E}">
        <p14:creationId xmlns:p14="http://schemas.microsoft.com/office/powerpoint/2010/main" val="115660949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Two Paragraph Split With Titl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7A5DC97-82F9-4D41-B055-D08F5D25539E}"/>
              </a:ext>
            </a:extLst>
          </p:cNvPr>
          <p:cNvGrpSpPr/>
          <p:nvPr/>
        </p:nvGrpSpPr>
        <p:grpSpPr>
          <a:xfrm>
            <a:off x="4761903" y="4999524"/>
            <a:ext cx="7430096" cy="2822743"/>
            <a:chOff x="4761904" y="3519019"/>
            <a:chExt cx="7430096" cy="2478506"/>
          </a:xfrm>
        </p:grpSpPr>
        <p:pic>
          <p:nvPicPr>
            <p:cNvPr id="16" name="Picture 15" descr="A pattern of gardening tools&#10;&#10;Description automatically generated">
              <a:extLst>
                <a:ext uri="{FF2B5EF4-FFF2-40B4-BE49-F238E27FC236}">
                  <a16:creationId xmlns:a16="http://schemas.microsoft.com/office/drawing/2014/main" id="{8640D887-3419-3BA0-C116-343B5A3A820B}"/>
                </a:ext>
              </a:extLst>
            </p:cNvPr>
            <p:cNvPicPr>
              <a:picLocks noChangeAspect="1"/>
            </p:cNvPicPr>
            <p:nvPr userDrawn="1"/>
          </p:nvPicPr>
          <p:blipFill rotWithShape="1">
            <a:blip r:embed="rId2"/>
            <a:srcRect l="1" r="43968" b="46064"/>
            <a:stretch/>
          </p:blipFill>
          <p:spPr>
            <a:xfrm>
              <a:off x="9523810" y="3519019"/>
              <a:ext cx="2668190" cy="2478505"/>
            </a:xfrm>
            <a:prstGeom prst="rect">
              <a:avLst/>
            </a:prstGeom>
          </p:spPr>
        </p:pic>
        <p:pic>
          <p:nvPicPr>
            <p:cNvPr id="9" name="Picture 8" descr="A pattern of gardening tools&#10;&#10;Description automatically generated">
              <a:extLst>
                <a:ext uri="{FF2B5EF4-FFF2-40B4-BE49-F238E27FC236}">
                  <a16:creationId xmlns:a16="http://schemas.microsoft.com/office/drawing/2014/main" id="{B1795DA6-81D3-7C5B-88E2-57453EB78DAE}"/>
                </a:ext>
              </a:extLst>
            </p:cNvPr>
            <p:cNvPicPr>
              <a:picLocks noChangeAspect="1"/>
            </p:cNvPicPr>
            <p:nvPr userDrawn="1"/>
          </p:nvPicPr>
          <p:blipFill rotWithShape="1">
            <a:blip r:embed="rId2"/>
            <a:srcRect b="46064"/>
            <a:stretch/>
          </p:blipFill>
          <p:spPr>
            <a:xfrm>
              <a:off x="4761904" y="3519020"/>
              <a:ext cx="4761905" cy="2478505"/>
            </a:xfrm>
            <a:prstGeom prst="rect">
              <a:avLst/>
            </a:prstGeom>
          </p:spPr>
        </p:pic>
      </p:grpSp>
      <p:pic>
        <p:nvPicPr>
          <p:cNvPr id="8" name="Picture 7" descr="A pattern of gardening tools&#10;&#10;Description automatically generated">
            <a:extLst>
              <a:ext uri="{FF2B5EF4-FFF2-40B4-BE49-F238E27FC236}">
                <a16:creationId xmlns:a16="http://schemas.microsoft.com/office/drawing/2014/main" id="{E0CDADF1-A587-2833-7DC5-F1C21259BFA1}"/>
              </a:ext>
            </a:extLst>
          </p:cNvPr>
          <p:cNvPicPr>
            <a:picLocks noChangeAspect="1"/>
          </p:cNvPicPr>
          <p:nvPr/>
        </p:nvPicPr>
        <p:blipFill rotWithShape="1">
          <a:blip r:embed="rId2"/>
          <a:srcRect b="46064"/>
          <a:stretch/>
        </p:blipFill>
        <p:spPr>
          <a:xfrm>
            <a:off x="-1" y="4987759"/>
            <a:ext cx="4761905" cy="2822742"/>
          </a:xfrm>
          <a:prstGeom prst="rect">
            <a:avLst/>
          </a:prstGeom>
        </p:spPr>
      </p:pic>
      <p:sp>
        <p:nvSpPr>
          <p:cNvPr id="6" name="Rectangle 5">
            <a:extLst>
              <a:ext uri="{FF2B5EF4-FFF2-40B4-BE49-F238E27FC236}">
                <a16:creationId xmlns:a16="http://schemas.microsoft.com/office/drawing/2014/main" id="{1B5F5791-6FF4-FA42-A009-0AEDB5817142}"/>
              </a:ext>
            </a:extLst>
          </p:cNvPr>
          <p:cNvSpPr/>
          <p:nvPr/>
        </p:nvSpPr>
        <p:spPr>
          <a:xfrm>
            <a:off x="-1" y="4987759"/>
            <a:ext cx="12192000" cy="2822742"/>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Tree>
    <p:extLst>
      <p:ext uri="{BB962C8B-B14F-4D97-AF65-F5344CB8AC3E}">
        <p14:creationId xmlns:p14="http://schemas.microsoft.com/office/powerpoint/2010/main" val="247481133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334632"/>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1064401"/>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661968"/>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7165050"/>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5470138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p:nvSpPr>
        <p:spPr>
          <a:xfrm>
            <a:off x="1102887" y="2815066"/>
            <a:ext cx="2286000" cy="4165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ounded Rectangle 28">
            <a:extLst>
              <a:ext uri="{FF2B5EF4-FFF2-40B4-BE49-F238E27FC236}">
                <a16:creationId xmlns:a16="http://schemas.microsoft.com/office/drawing/2014/main" id="{CEE4E996-04B4-2343-918B-0260CF977509}"/>
              </a:ext>
            </a:extLst>
          </p:cNvPr>
          <p:cNvSpPr/>
          <p:nvPr/>
        </p:nvSpPr>
        <p:spPr>
          <a:xfrm>
            <a:off x="3581400" y="2815066"/>
            <a:ext cx="2286000" cy="4165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ounded Rectangle 29">
            <a:extLst>
              <a:ext uri="{FF2B5EF4-FFF2-40B4-BE49-F238E27FC236}">
                <a16:creationId xmlns:a16="http://schemas.microsoft.com/office/drawing/2014/main" id="{FBED393C-536B-754D-B868-6D4E3205A4A7}"/>
              </a:ext>
            </a:extLst>
          </p:cNvPr>
          <p:cNvSpPr/>
          <p:nvPr/>
        </p:nvSpPr>
        <p:spPr>
          <a:xfrm>
            <a:off x="6108028" y="2815066"/>
            <a:ext cx="2286000" cy="4165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ounded Rectangle 30">
            <a:extLst>
              <a:ext uri="{FF2B5EF4-FFF2-40B4-BE49-F238E27FC236}">
                <a16:creationId xmlns:a16="http://schemas.microsoft.com/office/drawing/2014/main" id="{63B1CE32-353A-BE45-9EFB-BEFB10891E4F}"/>
              </a:ext>
            </a:extLst>
          </p:cNvPr>
          <p:cNvSpPr/>
          <p:nvPr/>
        </p:nvSpPr>
        <p:spPr>
          <a:xfrm>
            <a:off x="8610599" y="2815066"/>
            <a:ext cx="2286000" cy="4165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4507953"/>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2" y="3075068"/>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3"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05477198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6855917"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369769"/>
            <a:ext cx="3308202" cy="5685481"/>
          </a:xfrm>
          <a:prstGeom prst="roundRect">
            <a:avLst>
              <a:gd name="adj" fmla="val 8678"/>
            </a:avLst>
          </a:prstGeom>
          <a:solidFill>
            <a:srgbClr val="FFFFFF"/>
          </a:solidFill>
        </p:spPr>
        <p:txBody>
          <a:bodyPr/>
          <a:lstStyle>
            <a:lvl1pPr marL="0" indent="0" algn="ctr">
              <a:buFontTx/>
              <a:buNone/>
              <a:defRPr/>
            </a:lvl1pPr>
          </a:lstStyle>
          <a:p>
            <a:r>
              <a:rPr lang="en-US"/>
              <a:t>Click icon to add picture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928269"/>
            <a:ext cx="3845490" cy="6635404"/>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7165050"/>
            <a:ext cx="6855916" cy="36542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6610624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68" y="2899948"/>
            <a:ext cx="5000263" cy="3730739"/>
          </a:xfrm>
          <a:prstGeom prst="roundRect">
            <a:avLst>
              <a:gd name="adj" fmla="val 3378"/>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660925"/>
            <a:ext cx="6648418" cy="4394323"/>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1" y="7165050"/>
            <a:ext cx="6233933" cy="36496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96214451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899947"/>
            <a:ext cx="4795778" cy="3145474"/>
          </a:xfrm>
          <a:prstGeom prst="roundRect">
            <a:avLst>
              <a:gd name="adj" fmla="val 0"/>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6" y="2660924"/>
            <a:ext cx="5509549" cy="4902736"/>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6" y="7165050"/>
            <a:ext cx="330939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0558421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788266"/>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FA38D815-8BF5-6F44-87BA-6B6CF8A6BFB2}"/>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83711510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37508682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661357"/>
            <a:ext cx="5181600" cy="4373518"/>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661356"/>
            <a:ext cx="5181600" cy="437351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Slide Number Placeholder 6"/>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p:nvSpPr>
        <p:spPr>
          <a:xfrm>
            <a:off x="838200" y="1447546"/>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6617782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ver Slide Option 8">
    <p:bg>
      <p:bgRef idx="1001">
        <a:schemeClr val="bg1"/>
      </p:bgRef>
    </p:bg>
    <p:spTree>
      <p:nvGrpSpPr>
        <p:cNvPr id="1" name=""/>
        <p:cNvGrpSpPr/>
        <p:nvPr/>
      </p:nvGrpSpPr>
      <p:grpSpPr>
        <a:xfrm>
          <a:off x="0" y="0"/>
          <a:ext cx="0" cy="0"/>
          <a:chOff x="0" y="0"/>
          <a:chExt cx="0" cy="0"/>
        </a:xfrm>
      </p:grpSpPr>
      <p:pic>
        <p:nvPicPr>
          <p:cNvPr id="4" name="Picture 3" descr="Child with braids in cornfield">
            <a:extLst>
              <a:ext uri="{FF2B5EF4-FFF2-40B4-BE49-F238E27FC236}">
                <a16:creationId xmlns:a16="http://schemas.microsoft.com/office/drawing/2014/main" id="{A824938B-A01B-536D-462B-C3915DAAA941}"/>
              </a:ext>
            </a:extLst>
          </p:cNvPr>
          <p:cNvPicPr>
            <a:picLocks noChangeAspect="1"/>
          </p:cNvPicPr>
          <p:nvPr/>
        </p:nvPicPr>
        <p:blipFill rotWithShape="1">
          <a:blip r:embed="rId2"/>
          <a:srcRect t="15625"/>
          <a:stretch/>
        </p:blipFill>
        <p:spPr>
          <a:xfrm>
            <a:off x="0" y="0"/>
            <a:ext cx="12192000"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0" y="1879663"/>
            <a:ext cx="5207564" cy="5930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243801" y="2643122"/>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243801" y="4707877"/>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483601030"/>
      </p:ext>
    </p:extLst>
  </p:cSld>
  <p:clrMapOvr>
    <a:overrideClrMapping bg1="dk1" tx1="lt1" bg2="dk2" tx2="lt2" accent1="accent1" accent2="accent2" accent3="accent3" accent4="accent4" accent5="accent5" accent6="accent6" hlink="hlink" folHlink="folHlink"/>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37132"/>
            <a:ext cx="10515600" cy="798511"/>
          </a:xfrm>
        </p:spPr>
        <p:txBody>
          <a:bodyPr anchor="t" anchorCtr="0"/>
          <a:lstStyle/>
          <a:p>
            <a:r>
              <a:rPr lang="en-US"/>
              <a:t>Click to edit Master title style</a:t>
            </a:r>
          </a:p>
        </p:txBody>
      </p:sp>
      <p:sp>
        <p:nvSpPr>
          <p:cNvPr id="3" name="Text Placeholder 2"/>
          <p:cNvSpPr>
            <a:spLocks noGrp="1"/>
          </p:cNvSpPr>
          <p:nvPr>
            <p:ph type="body" idx="1"/>
          </p:nvPr>
        </p:nvSpPr>
        <p:spPr>
          <a:xfrm>
            <a:off x="839789" y="2753289"/>
            <a:ext cx="5157787" cy="614047"/>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3581323"/>
            <a:ext cx="5157787"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53289"/>
            <a:ext cx="5183188" cy="614048"/>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581323"/>
            <a:ext cx="5183188"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391920" y="246827"/>
            <a:ext cx="4114800" cy="415837"/>
          </a:xfrm>
          <a:prstGeom prst="rect">
            <a:avLst/>
          </a:prstGeom>
        </p:spPr>
        <p:txBody>
          <a:bodyPr/>
          <a:lstStyle/>
          <a:p>
            <a:endParaRPr lang="en-US"/>
          </a:p>
        </p:txBody>
      </p:sp>
      <p:sp>
        <p:nvSpPr>
          <p:cNvPr id="9" name="Slide Number Placeholder 8"/>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07824098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46106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p:nvPicPr>
        <p:blipFill rotWithShape="1">
          <a:blip r:embed="rId2">
            <a:extLst>
              <a:ext uri="{28A0092B-C50C-407E-A947-70E740481C1C}">
                <a14:useLocalDpi xmlns:a14="http://schemas.microsoft.com/office/drawing/2010/main"/>
              </a:ext>
            </a:extLst>
          </a:blip>
          <a:srcRect b="3161"/>
          <a:stretch/>
        </p:blipFill>
        <p:spPr>
          <a:xfrm>
            <a:off x="-979716" y="0"/>
            <a:ext cx="13757049" cy="7810500"/>
          </a:xfrm>
          <a:prstGeom prst="rect">
            <a:avLst/>
          </a:prstGeom>
        </p:spPr>
      </p:pic>
      <p:sp>
        <p:nvSpPr>
          <p:cNvPr id="14" name="Rectangle 13">
            <a:extLst>
              <a:ext uri="{FF2B5EF4-FFF2-40B4-BE49-F238E27FC236}">
                <a16:creationId xmlns:a16="http://schemas.microsoft.com/office/drawing/2014/main" id="{603037C0-3AF5-C247-8922-F73E8847476D}"/>
              </a:ext>
            </a:extLst>
          </p:cNvPr>
          <p:cNvSpPr/>
          <p:nvPr/>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9932"/>
            <a:ext cx="10515600" cy="1873742"/>
          </a:xfrm>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704851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99022"/>
            <a:ext cx="12192000" cy="7111478"/>
          </a:xfrm>
          <a:prstGeom prst="rect">
            <a:avLst/>
          </a:prstGeom>
        </p:spPr>
      </p:pic>
      <p:sp>
        <p:nvSpPr>
          <p:cNvPr id="2" name="Rectangle 1">
            <a:extLst>
              <a:ext uri="{FF2B5EF4-FFF2-40B4-BE49-F238E27FC236}">
                <a16:creationId xmlns:a16="http://schemas.microsoft.com/office/drawing/2014/main" id="{DD0FD281-426A-F64C-90E1-583050EE12F4}"/>
              </a:ext>
            </a:extLst>
          </p:cNvPr>
          <p:cNvSpPr/>
          <p:nvPr/>
        </p:nvSpPr>
        <p:spPr>
          <a:xfrm>
            <a:off x="838201" y="5462782"/>
            <a:ext cx="10515600" cy="1735667"/>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3909643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p:nvPicPr>
        <p:blipFill>
          <a:blip r:embed="rId2"/>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284829930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2"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3" y="5280781"/>
            <a:ext cx="6920565" cy="2195184"/>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1" y="1437133"/>
            <a:ext cx="6920567" cy="881275"/>
          </a:xfrm>
        </p:spPr>
        <p:txBody>
          <a:bodyPr anchor="t" anchorCtr="0"/>
          <a:lstStyle>
            <a:lvl1pPr algn="l">
              <a:defRPr/>
            </a:lvl1pPr>
          </a:lstStyle>
          <a:p>
            <a:r>
              <a:rPr lang="en-US"/>
              <a:t>Click to edit title style</a:t>
            </a:r>
          </a:p>
        </p:txBody>
      </p:sp>
      <p:pic>
        <p:nvPicPr>
          <p:cNvPr id="28" name="Picture 27">
            <a:extLst>
              <a:ext uri="{FF2B5EF4-FFF2-40B4-BE49-F238E27FC236}">
                <a16:creationId xmlns:a16="http://schemas.microsoft.com/office/drawing/2014/main" id="{81E9BF10-E7BF-FE48-A9BC-67B406469E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36876" y="699021"/>
            <a:ext cx="6255124" cy="3001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08809" y="-1"/>
            <a:ext cx="5883192" cy="7810501"/>
          </a:xfrm>
          <a:prstGeom prst="rect">
            <a:avLst/>
          </a:prstGeom>
        </p:spPr>
      </p:pic>
    </p:spTree>
    <p:extLst>
      <p:ext uri="{BB962C8B-B14F-4D97-AF65-F5344CB8AC3E}">
        <p14:creationId xmlns:p14="http://schemas.microsoft.com/office/powerpoint/2010/main" val="2711132599"/>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6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p:cNvSpPr>
          <p:nvPr>
            <p:ph type="subTitle" idx="1" hasCustomPrompt="1"/>
          </p:nvPr>
        </p:nvSpPr>
        <p:spPr>
          <a:xfrm>
            <a:off x="838201" y="2661358"/>
            <a:ext cx="10515599" cy="4162869"/>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83592174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9542DA-F7EC-714D-9EA4-05E48782AD9C}"/>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1"/>
          <p:cNvSpPr>
            <a:spLocks noGrp="1"/>
          </p:cNvSpPr>
          <p:nvPr>
            <p:ph type="ctrTitle"/>
          </p:nvPr>
        </p:nvSpPr>
        <p:spPr>
          <a:xfrm>
            <a:off x="838200" y="899169"/>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p:cNvSpPr>
          <p:nvPr>
            <p:ph type="subTitle" idx="1" hasCustomPrompt="1"/>
          </p:nvPr>
        </p:nvSpPr>
        <p:spPr>
          <a:xfrm>
            <a:off x="838201" y="2982236"/>
            <a:ext cx="10515599" cy="3841990"/>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text</a:t>
            </a:r>
          </a:p>
        </p:txBody>
      </p:sp>
      <p:cxnSp>
        <p:nvCxnSpPr>
          <p:cNvPr id="8" name="Straight Connector 7">
            <a:extLst>
              <a:ext uri="{FF2B5EF4-FFF2-40B4-BE49-F238E27FC236}">
                <a16:creationId xmlns:a16="http://schemas.microsoft.com/office/drawing/2014/main" id="{C411D9D6-DA63-9542-805B-E37BCCB2D72A}"/>
              </a:ext>
            </a:extLst>
          </p:cNvPr>
          <p:cNvCxnSpPr>
            <a:cxnSpLocks/>
          </p:cNvCxnSpPr>
          <p:nvPr userDrawn="1"/>
        </p:nvCxnSpPr>
        <p:spPr>
          <a:xfrm>
            <a:off x="0" y="1880890"/>
            <a:ext cx="56388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descr="Logo&#10;&#10;Description automatically generated">
            <a:extLst>
              <a:ext uri="{FF2B5EF4-FFF2-40B4-BE49-F238E27FC236}">
                <a16:creationId xmlns:a16="http://schemas.microsoft.com/office/drawing/2014/main" id="{74B49249-D63D-346C-C383-9B62BE7B1B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5750" y="89350"/>
            <a:ext cx="1731081" cy="699022"/>
          </a:xfrm>
          <a:prstGeom prst="rect">
            <a:avLst/>
          </a:prstGeom>
        </p:spPr>
      </p:pic>
      <p:sp>
        <p:nvSpPr>
          <p:cNvPr id="14" name="Footer Placeholder 3">
            <a:extLst>
              <a:ext uri="{FF2B5EF4-FFF2-40B4-BE49-F238E27FC236}">
                <a16:creationId xmlns:a16="http://schemas.microsoft.com/office/drawing/2014/main" id="{491AA3A1-8612-79B5-E65C-207E6C08B7EF}"/>
              </a:ext>
            </a:extLst>
          </p:cNvPr>
          <p:cNvSpPr>
            <a:spLocks noGrp="1"/>
          </p:cNvSpPr>
          <p:nvPr>
            <p:ph type="ftr" sz="quarter" idx="11"/>
          </p:nvPr>
        </p:nvSpPr>
        <p:spPr>
          <a:xfrm>
            <a:off x="1021809" y="246828"/>
            <a:ext cx="4114800" cy="415837"/>
          </a:xfrm>
        </p:spPr>
        <p:txBody>
          <a:bodyPr/>
          <a:lstStyle/>
          <a:p>
            <a:r>
              <a:rPr lang="en-US">
                <a:latin typeface="Montserrat" pitchFamily="2" charset="77"/>
              </a:rPr>
              <a:t>CLICK TO EDIT PRESENTATION TITLE</a:t>
            </a:r>
            <a:endParaRPr lang="en-US"/>
          </a:p>
        </p:txBody>
      </p:sp>
      <p:sp>
        <p:nvSpPr>
          <p:cNvPr id="15" name="Slide Number Placeholder 4">
            <a:extLst>
              <a:ext uri="{FF2B5EF4-FFF2-40B4-BE49-F238E27FC236}">
                <a16:creationId xmlns:a16="http://schemas.microsoft.com/office/drawing/2014/main" id="{2E5E799F-D1CF-A122-54C5-6B771C12D415}"/>
              </a:ext>
            </a:extLst>
          </p:cNvPr>
          <p:cNvSpPr>
            <a:spLocks noGrp="1"/>
          </p:cNvSpPr>
          <p:nvPr>
            <p:ph type="sldNum" sz="quarter" idx="12"/>
          </p:nvPr>
        </p:nvSpPr>
        <p:spPr>
          <a:xfrm>
            <a:off x="468089" y="246828"/>
            <a:ext cx="553720" cy="415837"/>
          </a:xfrm>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829721880"/>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 y="2818625"/>
            <a:ext cx="10439687" cy="1886091"/>
          </a:xfrm>
        </p:spPr>
        <p:txBody>
          <a:bodyPr anchor="b">
            <a:normAutofit/>
          </a:bodyPr>
          <a:lstStyle>
            <a:lvl1pPr algn="r">
              <a:defRPr sz="5400" b="1">
                <a:solidFill>
                  <a:srgbClr val="3264A0"/>
                </a:solidFill>
              </a:defRPr>
            </a:lvl1pPr>
          </a:lstStyle>
          <a:p>
            <a:r>
              <a:rPr lang="en-US"/>
              <a:t>Click to edit</a:t>
            </a:r>
          </a:p>
        </p:txBody>
      </p:sp>
      <p:cxnSp>
        <p:nvCxnSpPr>
          <p:cNvPr id="6" name="Straight Connector 5"/>
          <p:cNvCxnSpPr/>
          <p:nvPr userDrawn="1"/>
        </p:nvCxnSpPr>
        <p:spPr>
          <a:xfrm flipV="1">
            <a:off x="4" y="4727310"/>
            <a:ext cx="10439687" cy="14913"/>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a:xfrm>
            <a:off x="9312559" y="7239180"/>
            <a:ext cx="2743200" cy="415837"/>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34346408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9"/>
        <p:cNvGrpSpPr/>
        <p:nvPr/>
      </p:nvGrpSpPr>
      <p:grpSpPr>
        <a:xfrm>
          <a:off x="0" y="0"/>
          <a:ext cx="0" cy="0"/>
          <a:chOff x="0" y="0"/>
          <a:chExt cx="0" cy="0"/>
        </a:xfrm>
      </p:grpSpPr>
      <p:sp>
        <p:nvSpPr>
          <p:cNvPr id="320" name="Google Shape;320;p103"/>
          <p:cNvSpPr txBox="1">
            <a:spLocks noGrp="1"/>
          </p:cNvSpPr>
          <p:nvPr>
            <p:ph type="title"/>
          </p:nvPr>
        </p:nvSpPr>
        <p:spPr>
          <a:xfrm>
            <a:off x="838200" y="415839"/>
            <a:ext cx="10515600" cy="150966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103"/>
          <p:cNvSpPr txBox="1">
            <a:spLocks noGrp="1"/>
          </p:cNvSpPr>
          <p:nvPr>
            <p:ph type="body" idx="1"/>
          </p:nvPr>
        </p:nvSpPr>
        <p:spPr>
          <a:xfrm>
            <a:off x="838200" y="2079185"/>
            <a:ext cx="10515600" cy="4955691"/>
          </a:xfrm>
          <a:prstGeom prst="rect">
            <a:avLst/>
          </a:prstGeom>
          <a:noFill/>
          <a:ln>
            <a:noFill/>
          </a:ln>
        </p:spPr>
        <p:txBody>
          <a:bodyPr spcFirstLastPara="1" wrap="square" lIns="91425" tIns="45700" rIns="91425" bIns="45700" anchor="t" anchorCtr="0">
            <a:normAutofit/>
          </a:bodyPr>
          <a:lstStyle>
            <a:lvl1pPr marL="401422" lvl="0" indent="-301066" algn="l">
              <a:lnSpc>
                <a:spcPct val="90000"/>
              </a:lnSpc>
              <a:spcBef>
                <a:spcPts val="878"/>
              </a:spcBef>
              <a:spcAft>
                <a:spcPts val="0"/>
              </a:spcAft>
              <a:buClr>
                <a:schemeClr val="dk1"/>
              </a:buClr>
              <a:buSzPts val="1800"/>
              <a:buChar char="•"/>
              <a:defRPr/>
            </a:lvl1pPr>
            <a:lvl2pPr marL="802843" lvl="1" indent="-301066" algn="l">
              <a:lnSpc>
                <a:spcPct val="90000"/>
              </a:lnSpc>
              <a:spcBef>
                <a:spcPts val="439"/>
              </a:spcBef>
              <a:spcAft>
                <a:spcPts val="0"/>
              </a:spcAft>
              <a:buClr>
                <a:schemeClr val="dk1"/>
              </a:buClr>
              <a:buSzPts val="1800"/>
              <a:buChar char="•"/>
              <a:defRPr/>
            </a:lvl2pPr>
            <a:lvl3pPr marL="1204265" lvl="2" indent="-301066" algn="l">
              <a:lnSpc>
                <a:spcPct val="90000"/>
              </a:lnSpc>
              <a:spcBef>
                <a:spcPts val="439"/>
              </a:spcBef>
              <a:spcAft>
                <a:spcPts val="0"/>
              </a:spcAft>
              <a:buClr>
                <a:schemeClr val="dk1"/>
              </a:buClr>
              <a:buSzPts val="1800"/>
              <a:buChar char="•"/>
              <a:defRPr/>
            </a:lvl3pPr>
            <a:lvl4pPr marL="1605686" lvl="3" indent="-301066" algn="l">
              <a:lnSpc>
                <a:spcPct val="90000"/>
              </a:lnSpc>
              <a:spcBef>
                <a:spcPts val="439"/>
              </a:spcBef>
              <a:spcAft>
                <a:spcPts val="0"/>
              </a:spcAft>
              <a:buClr>
                <a:schemeClr val="dk1"/>
              </a:buClr>
              <a:buSzPts val="1800"/>
              <a:buChar char="•"/>
              <a:defRPr/>
            </a:lvl4pPr>
            <a:lvl5pPr marL="2007108" lvl="4" indent="-301066" algn="l">
              <a:lnSpc>
                <a:spcPct val="90000"/>
              </a:lnSpc>
              <a:spcBef>
                <a:spcPts val="439"/>
              </a:spcBef>
              <a:spcAft>
                <a:spcPts val="0"/>
              </a:spcAft>
              <a:buClr>
                <a:schemeClr val="dk1"/>
              </a:buClr>
              <a:buSzPts val="1800"/>
              <a:buChar char="•"/>
              <a:defRPr/>
            </a:lvl5pPr>
            <a:lvl6pPr marL="2408530" lvl="5" indent="-301066" algn="l">
              <a:lnSpc>
                <a:spcPct val="90000"/>
              </a:lnSpc>
              <a:spcBef>
                <a:spcPts val="439"/>
              </a:spcBef>
              <a:spcAft>
                <a:spcPts val="0"/>
              </a:spcAft>
              <a:buClr>
                <a:schemeClr val="dk1"/>
              </a:buClr>
              <a:buSzPts val="1800"/>
              <a:buChar char="•"/>
              <a:defRPr/>
            </a:lvl6pPr>
            <a:lvl7pPr marL="2809951" lvl="6" indent="-301066" algn="l">
              <a:lnSpc>
                <a:spcPct val="90000"/>
              </a:lnSpc>
              <a:spcBef>
                <a:spcPts val="439"/>
              </a:spcBef>
              <a:spcAft>
                <a:spcPts val="0"/>
              </a:spcAft>
              <a:buClr>
                <a:schemeClr val="dk1"/>
              </a:buClr>
              <a:buSzPts val="1800"/>
              <a:buChar char="•"/>
              <a:defRPr/>
            </a:lvl7pPr>
            <a:lvl8pPr marL="3211373" lvl="7" indent="-301066" algn="l">
              <a:lnSpc>
                <a:spcPct val="90000"/>
              </a:lnSpc>
              <a:spcBef>
                <a:spcPts val="439"/>
              </a:spcBef>
              <a:spcAft>
                <a:spcPts val="0"/>
              </a:spcAft>
              <a:buClr>
                <a:schemeClr val="dk1"/>
              </a:buClr>
              <a:buSzPts val="1800"/>
              <a:buChar char="•"/>
              <a:defRPr/>
            </a:lvl8pPr>
            <a:lvl9pPr marL="3612794" lvl="8" indent="-301066" algn="l">
              <a:lnSpc>
                <a:spcPct val="90000"/>
              </a:lnSpc>
              <a:spcBef>
                <a:spcPts val="439"/>
              </a:spcBef>
              <a:spcAft>
                <a:spcPts val="0"/>
              </a:spcAft>
              <a:buClr>
                <a:schemeClr val="dk1"/>
              </a:buClr>
              <a:buSzPts val="1800"/>
              <a:buChar char="•"/>
              <a:defRPr/>
            </a:lvl9pPr>
          </a:lstStyle>
          <a:p>
            <a:endParaRPr/>
          </a:p>
        </p:txBody>
      </p:sp>
      <p:sp>
        <p:nvSpPr>
          <p:cNvPr id="322" name="Google Shape;322;p103"/>
          <p:cNvSpPr txBox="1">
            <a:spLocks noGrp="1"/>
          </p:cNvSpPr>
          <p:nvPr>
            <p:ph type="dt" idx="10"/>
          </p:nvPr>
        </p:nvSpPr>
        <p:spPr>
          <a:xfrm>
            <a:off x="838200" y="7239178"/>
            <a:ext cx="2743200" cy="4158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p103"/>
          <p:cNvSpPr txBox="1">
            <a:spLocks noGrp="1"/>
          </p:cNvSpPr>
          <p:nvPr>
            <p:ph type="ftr" idx="11"/>
          </p:nvPr>
        </p:nvSpPr>
        <p:spPr>
          <a:xfrm>
            <a:off x="4038600" y="7239178"/>
            <a:ext cx="4114800" cy="4158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 name="Google Shape;324;p103"/>
          <p:cNvSpPr txBox="1">
            <a:spLocks noGrp="1"/>
          </p:cNvSpPr>
          <p:nvPr>
            <p:ph type="sldNum" idx="12"/>
          </p:nvPr>
        </p:nvSpPr>
        <p:spPr>
          <a:xfrm>
            <a:off x="8610600" y="7239178"/>
            <a:ext cx="2743200" cy="4158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054"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1329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Page Option 4">
    <p:spTree>
      <p:nvGrpSpPr>
        <p:cNvPr id="1" name=""/>
        <p:cNvGrpSpPr/>
        <p:nvPr/>
      </p:nvGrpSpPr>
      <p:grpSpPr>
        <a:xfrm>
          <a:off x="0" y="0"/>
          <a:ext cx="0" cy="0"/>
          <a:chOff x="0" y="0"/>
          <a:chExt cx="0" cy="0"/>
        </a:xfrm>
      </p:grpSpPr>
      <p:pic>
        <p:nvPicPr>
          <p:cNvPr id="4" name="Picture 3" descr="Child smelling a seedling">
            <a:extLst>
              <a:ext uri="{FF2B5EF4-FFF2-40B4-BE49-F238E27FC236}">
                <a16:creationId xmlns:a16="http://schemas.microsoft.com/office/drawing/2014/main" id="{3C7BC5CB-6C2C-51B8-717C-D171EF167C1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9003" b="7061"/>
          <a:stretch/>
        </p:blipFill>
        <p:spPr>
          <a:xfrm>
            <a:off x="3049" y="5455"/>
            <a:ext cx="12255875"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p:nvSpPr>
        <p:spPr>
          <a:xfrm>
            <a:off x="-3048" y="5455"/>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69187993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5DEBA-634B-E645-B7A8-B4D522335801}"/>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3" name="Content Placeholder 2"/>
          <p:cNvSpPr>
            <a:spLocks noGrp="1"/>
          </p:cNvSpPr>
          <p:nvPr>
            <p:ph idx="1"/>
          </p:nvPr>
        </p:nvSpPr>
        <p:spPr/>
        <p:txBody>
          <a:bodyPr>
            <a:noAutofit/>
          </a:bodyPr>
          <a:lstStyle>
            <a:lvl1pPr>
              <a:defRPr sz="1580"/>
            </a:lvl1pPr>
            <a:lvl2pPr>
              <a:defRPr sz="1405"/>
            </a:lvl2pPr>
            <a:lvl3pPr>
              <a:defRPr sz="1229"/>
            </a:lvl3pPr>
            <a:lvl4pPr>
              <a:defRPr sz="1054"/>
            </a:lvl4pPr>
            <a:lvl5pPr>
              <a:defRPr sz="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cxnSp>
        <p:nvCxnSpPr>
          <p:cNvPr id="8" name="Straight Connector 7">
            <a:extLst>
              <a:ext uri="{FF2B5EF4-FFF2-40B4-BE49-F238E27FC236}">
                <a16:creationId xmlns:a16="http://schemas.microsoft.com/office/drawing/2014/main" id="{7BE9D2A4-DCC5-5C4E-B923-C401D77C1854}"/>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33991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191897" y="7239180"/>
            <a:ext cx="2743200" cy="415837"/>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28914614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over Slide Option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p:nvPicPr>
        <p:blipFill>
          <a:blip r:embed="rId4">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1784072803"/>
      </p:ext>
    </p:extLst>
  </p:cSld>
  <p:clrMapOvr>
    <a:overrideClrMapping bg1="dk1" tx1="lt1" bg2="dk2" tx2="lt2" accent1="accent1" accent2="accent2" accent3="accent3" accent4="accent4" accent5="accent5" accent6="accent6" hlink="hlink" folHlink="folHlink"/>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ver Slide Option 2">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1161" y="1553790"/>
            <a:ext cx="2093976" cy="194505"/>
          </a:xfrm>
          <a:prstGeom prst="rect">
            <a:avLst/>
          </a:prstGeom>
        </p:spPr>
      </p:pic>
    </p:spTree>
    <p:extLst>
      <p:ext uri="{BB962C8B-B14F-4D97-AF65-F5344CB8AC3E}">
        <p14:creationId xmlns:p14="http://schemas.microsoft.com/office/powerpoint/2010/main" val="3519701930"/>
      </p:ext>
    </p:extLst>
  </p:cSld>
  <p:clrMapOvr>
    <a:overrideClrMapping bg1="dk1" tx1="lt1" bg2="dk2" tx2="lt2" accent1="accent1" accent2="accent2" accent3="accent3" accent4="accent4" accent5="accent5" accent6="accent6" hlink="hlink" folHlink="folHlink"/>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Cover Slide Option 2">
    <p:bg>
      <p:bgRef idx="1001">
        <a:schemeClr val="bg1"/>
      </p:bgRef>
    </p:bg>
    <p:spTree>
      <p:nvGrpSpPr>
        <p:cNvPr id="1" name=""/>
        <p:cNvGrpSpPr/>
        <p:nvPr/>
      </p:nvGrpSpPr>
      <p:grpSpPr>
        <a:xfrm>
          <a:off x="0" y="0"/>
          <a:ext cx="0" cy="0"/>
          <a:chOff x="0" y="0"/>
          <a:chExt cx="0" cy="0"/>
        </a:xfrm>
      </p:grpSpPr>
      <p:pic>
        <p:nvPicPr>
          <p:cNvPr id="5" name="Picture 4" descr="A pattern of gardening tools&#10;&#10;Description automatically generated">
            <a:extLst>
              <a:ext uri="{FF2B5EF4-FFF2-40B4-BE49-F238E27FC236}">
                <a16:creationId xmlns:a16="http://schemas.microsoft.com/office/drawing/2014/main" id="{C86C3B03-9361-6AC5-8687-19DE4192A662}"/>
              </a:ext>
            </a:extLst>
          </p:cNvPr>
          <p:cNvPicPr>
            <a:picLocks noChangeAspect="1"/>
          </p:cNvPicPr>
          <p:nvPr/>
        </p:nvPicPr>
        <p:blipFill>
          <a:blip r:embed="rId2"/>
          <a:stretch>
            <a:fillRect/>
          </a:stretch>
        </p:blipFill>
        <p:spPr>
          <a:xfrm>
            <a:off x="7430096" y="2387220"/>
            <a:ext cx="4767085" cy="5429180"/>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9437D737-1A3D-7621-0EBD-412529C59606}"/>
              </a:ext>
            </a:extLst>
          </p:cNvPr>
          <p:cNvPicPr>
            <a:picLocks noChangeAspect="1"/>
          </p:cNvPicPr>
          <p:nvPr/>
        </p:nvPicPr>
        <p:blipFill>
          <a:blip r:embed="rId2"/>
          <a:stretch>
            <a:fillRect/>
          </a:stretch>
        </p:blipFill>
        <p:spPr>
          <a:xfrm>
            <a:off x="2686388" y="2387213"/>
            <a:ext cx="4761905" cy="5423281"/>
          </a:xfrm>
          <a:prstGeom prst="rect">
            <a:avLst/>
          </a:prstGeom>
        </p:spPr>
      </p:pic>
      <p:grpSp>
        <p:nvGrpSpPr>
          <p:cNvPr id="14" name="Group 13">
            <a:extLst>
              <a:ext uri="{FF2B5EF4-FFF2-40B4-BE49-F238E27FC236}">
                <a16:creationId xmlns:a16="http://schemas.microsoft.com/office/drawing/2014/main" id="{C2F04998-5112-4638-BCD7-91CC0FEF1457}"/>
              </a:ext>
            </a:extLst>
          </p:cNvPr>
          <p:cNvGrpSpPr/>
          <p:nvPr/>
        </p:nvGrpSpPr>
        <p:grpSpPr>
          <a:xfrm>
            <a:off x="-3048" y="-4"/>
            <a:ext cx="12195048" cy="7816399"/>
            <a:chOff x="-3048" y="-4"/>
            <a:chExt cx="12195048" cy="6863180"/>
          </a:xfrm>
        </p:grpSpPr>
        <p:pic>
          <p:nvPicPr>
            <p:cNvPr id="9" name="Picture 8" descr="A pattern of gardening tools&#10;&#10;Description automatically generated">
              <a:extLst>
                <a:ext uri="{FF2B5EF4-FFF2-40B4-BE49-F238E27FC236}">
                  <a16:creationId xmlns:a16="http://schemas.microsoft.com/office/drawing/2014/main" id="{D9D61626-B0AC-3E7B-DA22-AFE13E12F2B1}"/>
                </a:ext>
              </a:extLst>
            </p:cNvPr>
            <p:cNvPicPr>
              <a:picLocks noChangeAspect="1"/>
            </p:cNvPicPr>
            <p:nvPr userDrawn="1"/>
          </p:nvPicPr>
          <p:blipFill rotWithShape="1">
            <a:blip r:embed="rId2"/>
            <a:srcRect l="43420"/>
            <a:stretch/>
          </p:blipFill>
          <p:spPr>
            <a:xfrm>
              <a:off x="-1" y="2096091"/>
              <a:ext cx="2697201" cy="4767085"/>
            </a:xfrm>
            <a:prstGeom prst="rect">
              <a:avLst/>
            </a:prstGeom>
          </p:spPr>
        </p:pic>
        <p:pic>
          <p:nvPicPr>
            <p:cNvPr id="10" name="Picture 9" descr="A pattern of gardening tools&#10;&#10;Description automatically generated">
              <a:extLst>
                <a:ext uri="{FF2B5EF4-FFF2-40B4-BE49-F238E27FC236}">
                  <a16:creationId xmlns:a16="http://schemas.microsoft.com/office/drawing/2014/main" id="{3BC54CD1-A6A9-6427-5B47-1383976FB7CC}"/>
                </a:ext>
              </a:extLst>
            </p:cNvPr>
            <p:cNvPicPr>
              <a:picLocks noChangeAspect="1"/>
            </p:cNvPicPr>
            <p:nvPr userDrawn="1"/>
          </p:nvPicPr>
          <p:blipFill rotWithShape="1">
            <a:blip r:embed="rId2"/>
            <a:srcRect t="55982"/>
            <a:stretch/>
          </p:blipFill>
          <p:spPr>
            <a:xfrm>
              <a:off x="7424915" y="0"/>
              <a:ext cx="4767085" cy="2098373"/>
            </a:xfrm>
            <a:prstGeom prst="rect">
              <a:avLst/>
            </a:prstGeom>
          </p:spPr>
        </p:pic>
        <p:pic>
          <p:nvPicPr>
            <p:cNvPr id="11" name="Picture 10" descr="A pattern of gardening tools&#10;&#10;Description automatically generated">
              <a:extLst>
                <a:ext uri="{FF2B5EF4-FFF2-40B4-BE49-F238E27FC236}">
                  <a16:creationId xmlns:a16="http://schemas.microsoft.com/office/drawing/2014/main" id="{147AD155-E07F-1084-3B13-945DA77AD5B9}"/>
                </a:ext>
              </a:extLst>
            </p:cNvPr>
            <p:cNvPicPr>
              <a:picLocks noChangeAspect="1"/>
            </p:cNvPicPr>
            <p:nvPr userDrawn="1"/>
          </p:nvPicPr>
          <p:blipFill rotWithShape="1">
            <a:blip r:embed="rId2"/>
            <a:srcRect t="55982"/>
            <a:stretch/>
          </p:blipFill>
          <p:spPr>
            <a:xfrm>
              <a:off x="2681207" y="-4"/>
              <a:ext cx="4767085" cy="2098373"/>
            </a:xfrm>
            <a:prstGeom prst="rect">
              <a:avLst/>
            </a:prstGeom>
          </p:spPr>
        </p:pic>
        <p:pic>
          <p:nvPicPr>
            <p:cNvPr id="12" name="Picture 11" descr="A pattern of gardening tools&#10;&#10;Description automatically generated">
              <a:extLst>
                <a:ext uri="{FF2B5EF4-FFF2-40B4-BE49-F238E27FC236}">
                  <a16:creationId xmlns:a16="http://schemas.microsoft.com/office/drawing/2014/main" id="{BBD55755-7EA1-C7E1-AC77-FBDC6AE7DF5B}"/>
                </a:ext>
              </a:extLst>
            </p:cNvPr>
            <p:cNvPicPr>
              <a:picLocks noChangeAspect="1"/>
            </p:cNvPicPr>
            <p:nvPr userDrawn="1"/>
          </p:nvPicPr>
          <p:blipFill rotWithShape="1">
            <a:blip r:embed="rId2"/>
            <a:srcRect l="43277" t="55982"/>
            <a:stretch/>
          </p:blipFill>
          <p:spPr>
            <a:xfrm>
              <a:off x="-3048" y="0"/>
              <a:ext cx="2704063" cy="2098373"/>
            </a:xfrm>
            <a:prstGeom prst="rect">
              <a:avLst/>
            </a:prstGeom>
          </p:spPr>
        </p:pic>
      </p:grpSp>
      <p:sp>
        <p:nvSpPr>
          <p:cNvPr id="13" name="Rectangle 12">
            <a:extLst>
              <a:ext uri="{FF2B5EF4-FFF2-40B4-BE49-F238E27FC236}">
                <a16:creationId xmlns:a16="http://schemas.microsoft.com/office/drawing/2014/main" id="{8469BDF5-0643-8C69-E817-AA4CF1C1D3F3}"/>
              </a:ext>
            </a:extLst>
          </p:cNvPr>
          <p:cNvSpPr/>
          <p:nvPr/>
        </p:nvSpPr>
        <p:spPr>
          <a:xfrm>
            <a:off x="0" y="-5"/>
            <a:ext cx="12194530" cy="7820329"/>
          </a:xfrm>
          <a:prstGeom prst="rect">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024D1F1E-A6E8-B6B9-1E68-EE936F7F50D2}"/>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18" name="Subtitle 2">
            <a:extLst>
              <a:ext uri="{FF2B5EF4-FFF2-40B4-BE49-F238E27FC236}">
                <a16:creationId xmlns:a16="http://schemas.microsoft.com/office/drawing/2014/main" id="{3A0BA87E-D2E4-B46E-7418-9A31CF205FDC}"/>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9" name="Text Placeholder 2">
            <a:extLst>
              <a:ext uri="{FF2B5EF4-FFF2-40B4-BE49-F238E27FC236}">
                <a16:creationId xmlns:a16="http://schemas.microsoft.com/office/drawing/2014/main" id="{52FDB687-C8DC-2BCB-4C06-0B1706E00FCA}"/>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4185378640"/>
      </p:ext>
    </p:extLst>
  </p:cSld>
  <p:clrMapOvr>
    <a:overrideClrMapping bg1="dk1" tx1="lt1" bg2="dk2" tx2="lt2" accent1="accent1" accent2="accent2" accent3="accent3" accent4="accent4" accent5="accent5" accent6="accent6" hlink="hlink" folHlink="folHlink"/>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Cover Slide Option 3">
    <p:bg>
      <p:bgPr>
        <a:solidFill>
          <a:schemeClr val="bg1"/>
        </a:solidFill>
        <a:effectLst/>
      </p:bgPr>
    </p:bg>
    <p:spTree>
      <p:nvGrpSpPr>
        <p:cNvPr id="1" name=""/>
        <p:cNvGrpSpPr/>
        <p:nvPr/>
      </p:nvGrpSpPr>
      <p:grpSpPr>
        <a:xfrm>
          <a:off x="0" y="0"/>
          <a:ext cx="0" cy="0"/>
          <a:chOff x="0" y="0"/>
          <a:chExt cx="0" cy="0"/>
        </a:xfrm>
      </p:grpSpPr>
      <p:pic>
        <p:nvPicPr>
          <p:cNvPr id="5" name="Picture 4" descr="A person and child in a garden&#10;&#10;Description automatically generated">
            <a:extLst>
              <a:ext uri="{FF2B5EF4-FFF2-40B4-BE49-F238E27FC236}">
                <a16:creationId xmlns:a16="http://schemas.microsoft.com/office/drawing/2014/main" id="{1C836F12-1424-23C5-E585-99FF0BAE8464}"/>
              </a:ext>
            </a:extLst>
          </p:cNvPr>
          <p:cNvPicPr>
            <a:picLocks noChangeAspect="1"/>
          </p:cNvPicPr>
          <p:nvPr/>
        </p:nvPicPr>
        <p:blipFill rotWithShape="1">
          <a:blip r:embed="rId2"/>
          <a:srcRect t="9906" b="3815"/>
          <a:stretch/>
        </p:blipFill>
        <p:spPr>
          <a:xfrm flipH="1">
            <a:off x="0" y="-176840"/>
            <a:ext cx="12192000" cy="7987341"/>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517184673"/>
      </p:ext>
    </p:extLst>
  </p:cSld>
  <p:clrMapOvr>
    <a:overrideClrMapping bg1="dk1" tx1="lt1" bg2="dk2" tx2="lt2" accent1="accent1" accent2="accent2" accent3="accent3" accent4="accent4" accent5="accent5" accent6="accent6" hlink="hlink" folHlink="folHlink"/>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5_Cover Slide Option 3">
    <p:bg>
      <p:bgPr>
        <a:solidFill>
          <a:schemeClr val="bg1"/>
        </a:solidFill>
        <a:effectLst/>
      </p:bgPr>
    </p:bg>
    <p:spTree>
      <p:nvGrpSpPr>
        <p:cNvPr id="1" name=""/>
        <p:cNvGrpSpPr/>
        <p:nvPr/>
      </p:nvGrpSpPr>
      <p:grpSpPr>
        <a:xfrm>
          <a:off x="0" y="0"/>
          <a:ext cx="0" cy="0"/>
          <a:chOff x="0" y="0"/>
          <a:chExt cx="0" cy="0"/>
        </a:xfrm>
      </p:grpSpPr>
      <p:pic>
        <p:nvPicPr>
          <p:cNvPr id="3" name="Picture 2" descr="A group of children eating at a table&#10;&#10;Description automatically generated">
            <a:extLst>
              <a:ext uri="{FF2B5EF4-FFF2-40B4-BE49-F238E27FC236}">
                <a16:creationId xmlns:a16="http://schemas.microsoft.com/office/drawing/2014/main" id="{101B9D34-2C82-8F67-31EA-A150A99D8B45}"/>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t="15625"/>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354813430"/>
      </p:ext>
    </p:extLst>
  </p:cSld>
  <p:clrMapOvr>
    <a:overrideClrMapping bg1="dk1" tx1="lt1" bg2="dk2" tx2="lt2" accent1="accent1" accent2="accent2" accent3="accent3" accent4="accent4" accent5="accent5" accent6="accent6" hlink="hlink" folHlink="folHlink"/>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_Cover Slide Option 3">
    <p:bg>
      <p:bgPr>
        <a:solidFill>
          <a:schemeClr val="bg1"/>
        </a:solidFill>
        <a:effectLst/>
      </p:bgPr>
    </p:bg>
    <p:spTree>
      <p:nvGrpSpPr>
        <p:cNvPr id="1" name=""/>
        <p:cNvGrpSpPr/>
        <p:nvPr/>
      </p:nvGrpSpPr>
      <p:grpSpPr>
        <a:xfrm>
          <a:off x="0" y="0"/>
          <a:ext cx="0" cy="0"/>
          <a:chOff x="0" y="0"/>
          <a:chExt cx="0" cy="0"/>
        </a:xfrm>
      </p:grpSpPr>
      <p:pic>
        <p:nvPicPr>
          <p:cNvPr id="3" name="Picture 2" descr="Mother and child picking tomatoes">
            <a:extLst>
              <a:ext uri="{FF2B5EF4-FFF2-40B4-BE49-F238E27FC236}">
                <a16:creationId xmlns:a16="http://schemas.microsoft.com/office/drawing/2014/main" id="{101B9D34-2C82-8F67-31EA-A150A99D8B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812" b="7812"/>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818399475"/>
      </p:ext>
    </p:extLst>
  </p:cSld>
  <p:clrMapOvr>
    <a:overrideClrMapping bg1="dk1" tx1="lt1" bg2="dk2" tx2="lt2" accent1="accent1" accent2="accent2" accent3="accent3" accent4="accent4" accent5="accent5" accent6="accent6" hlink="hlink" folHlink="folHlink"/>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3_Cover Slide Option 3">
    <p:bg>
      <p:bgPr>
        <a:solidFill>
          <a:schemeClr val="bg1"/>
        </a:solidFill>
        <a:effectLst/>
      </p:bgPr>
    </p:bg>
    <p:spTree>
      <p:nvGrpSpPr>
        <p:cNvPr id="1" name=""/>
        <p:cNvGrpSpPr/>
        <p:nvPr/>
      </p:nvGrpSpPr>
      <p:grpSpPr>
        <a:xfrm>
          <a:off x="0" y="0"/>
          <a:ext cx="0" cy="0"/>
          <a:chOff x="0" y="0"/>
          <a:chExt cx="0" cy="0"/>
        </a:xfrm>
      </p:grpSpPr>
      <p:pic>
        <p:nvPicPr>
          <p:cNvPr id="4" name="Picture 3" descr="A child eating fruit on a plate&#10;&#10;Description automatically generated">
            <a:extLst>
              <a:ext uri="{FF2B5EF4-FFF2-40B4-BE49-F238E27FC236}">
                <a16:creationId xmlns:a16="http://schemas.microsoft.com/office/drawing/2014/main" id="{B3FBE8EF-8215-E5E3-DFCD-F86171021B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8"/>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286972692"/>
      </p:ext>
    </p:extLst>
  </p:cSld>
  <p:clrMapOvr>
    <a:overrideClrMapping bg1="dk1" tx1="lt1" bg2="dk2" tx2="lt2" accent1="accent1" accent2="accent2" accent3="accent3" accent4="accent4" accent5="accent5" accent6="accent6" hlink="hlink" folHlink="folHlink"/>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4_Cover Slide Option 3">
    <p:bg>
      <p:bgPr>
        <a:solidFill>
          <a:schemeClr val="bg1"/>
        </a:solidFill>
        <a:effectLst/>
      </p:bgPr>
    </p:bg>
    <p:spTree>
      <p:nvGrpSpPr>
        <p:cNvPr id="1" name=""/>
        <p:cNvGrpSpPr/>
        <p:nvPr/>
      </p:nvGrpSpPr>
      <p:grpSpPr>
        <a:xfrm>
          <a:off x="0" y="0"/>
          <a:ext cx="0" cy="0"/>
          <a:chOff x="0" y="0"/>
          <a:chExt cx="0" cy="0"/>
        </a:xfrm>
      </p:grpSpPr>
      <p:pic>
        <p:nvPicPr>
          <p:cNvPr id="3" name="Picture 2" descr="A child eating a carrot&#10;&#10;Description automatically generated">
            <a:extLst>
              <a:ext uri="{FF2B5EF4-FFF2-40B4-BE49-F238E27FC236}">
                <a16:creationId xmlns:a16="http://schemas.microsoft.com/office/drawing/2014/main" id="{4A917580-2EAA-1207-4EFC-C3DDC79E96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572" b="13059"/>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232420627"/>
      </p:ext>
    </p:extLst>
  </p:cSld>
  <p:clrMapOvr>
    <a:overrideClrMapping bg1="dk1" tx1="lt1" bg2="dk2" tx2="lt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Divider Page Option 4">
    <p:spTree>
      <p:nvGrpSpPr>
        <p:cNvPr id="1" name=""/>
        <p:cNvGrpSpPr/>
        <p:nvPr/>
      </p:nvGrpSpPr>
      <p:grpSpPr>
        <a:xfrm>
          <a:off x="0" y="0"/>
          <a:ext cx="0" cy="0"/>
          <a:chOff x="0" y="0"/>
          <a:chExt cx="0" cy="0"/>
        </a:xfrm>
      </p:grpSpPr>
      <p:pic>
        <p:nvPicPr>
          <p:cNvPr id="3" name="Picture 2" descr="A child eating fruit on a plate&#10;&#10;Description automatically generated">
            <a:extLst>
              <a:ext uri="{FF2B5EF4-FFF2-40B4-BE49-F238E27FC236}">
                <a16:creationId xmlns:a16="http://schemas.microsoft.com/office/drawing/2014/main" id="{C9E2F5AA-FCB2-EA28-9C21-83901C7B14E1}"/>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618"/>
          <a:stretch/>
        </p:blipFill>
        <p:spPr>
          <a:xfrm>
            <a:off x="0" y="0"/>
            <a:ext cx="12192000"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39211949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over Slide Option 6">
    <p:bg>
      <p:bgRef idx="1001">
        <a:schemeClr val="bg1"/>
      </p:bgRef>
    </p:bg>
    <p:spTree>
      <p:nvGrpSpPr>
        <p:cNvPr id="1" name=""/>
        <p:cNvGrpSpPr/>
        <p:nvPr/>
      </p:nvGrpSpPr>
      <p:grpSpPr>
        <a:xfrm>
          <a:off x="0" y="0"/>
          <a:ext cx="0" cy="0"/>
          <a:chOff x="0" y="0"/>
          <a:chExt cx="0" cy="0"/>
        </a:xfrm>
      </p:grpSpPr>
      <p:pic>
        <p:nvPicPr>
          <p:cNvPr id="3" name="Picture 2" descr="Woman fixing a plant">
            <a:extLst>
              <a:ext uri="{FF2B5EF4-FFF2-40B4-BE49-F238E27FC236}">
                <a16:creationId xmlns:a16="http://schemas.microsoft.com/office/drawing/2014/main" id="{F33ED477-3D66-AF8A-036E-D041C8B506B6}"/>
              </a:ext>
            </a:extLst>
          </p:cNvPr>
          <p:cNvPicPr>
            <a:picLocks noChangeAspect="1"/>
          </p:cNvPicPr>
          <p:nvPr/>
        </p:nvPicPr>
        <p:blipFill rotWithShape="1">
          <a:blip r:embed="rId2"/>
          <a:srcRect t="15240" b="-1"/>
          <a:stretch/>
        </p:blipFill>
        <p:spPr>
          <a:xfrm>
            <a:off x="0" y="-32932"/>
            <a:ext cx="12188952" cy="7843432"/>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6" y="6106753"/>
            <a:ext cx="9142203" cy="895240"/>
          </a:xfrm>
        </p:spPr>
        <p:txBody>
          <a:bodyPr wrap="none" lIns="0" tIns="0" rIns="0" bIns="0" anchor="t" anchorCtr="0">
            <a:noAutofit/>
          </a:bodyPr>
          <a:lstStyle>
            <a:lvl1pPr algn="l">
              <a:defRPr sz="5000">
                <a:solidFill>
                  <a:srgbClr val="FFFFFF"/>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5" y="7175590"/>
            <a:ext cx="9142203" cy="479613"/>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027303853"/>
      </p:ext>
    </p:extLst>
  </p:cSld>
  <p:clrMapOvr>
    <a:overrideClrMapping bg1="dk1" tx1="lt1" bg2="dk2" tx2="lt2" accent1="accent1" accent2="accent2" accent3="accent3" accent4="accent4" accent5="accent5" accent6="accent6" hlink="hlink" folHlink="folHlink"/>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over Slide Option 7">
    <p:bg>
      <p:bgRef idx="1001">
        <a:schemeClr val="bg1"/>
      </p:bgRef>
    </p:bg>
    <p:spTree>
      <p:nvGrpSpPr>
        <p:cNvPr id="1" name=""/>
        <p:cNvGrpSpPr/>
        <p:nvPr/>
      </p:nvGrpSpPr>
      <p:grpSpPr>
        <a:xfrm>
          <a:off x="0" y="0"/>
          <a:ext cx="0" cy="0"/>
          <a:chOff x="0" y="0"/>
          <a:chExt cx="0" cy="0"/>
        </a:xfrm>
      </p:grpSpPr>
      <p:pic>
        <p:nvPicPr>
          <p:cNvPr id="4" name="Picture 3" descr="Child watering a plant">
            <a:extLst>
              <a:ext uri="{FF2B5EF4-FFF2-40B4-BE49-F238E27FC236}">
                <a16:creationId xmlns:a16="http://schemas.microsoft.com/office/drawing/2014/main" id="{1F5576CD-5596-80B9-1AF8-39D585ACB02E}"/>
              </a:ext>
            </a:extLst>
          </p:cNvPr>
          <p:cNvPicPr>
            <a:picLocks noChangeAspect="1"/>
          </p:cNvPicPr>
          <p:nvPr/>
        </p:nvPicPr>
        <p:blipFill>
          <a:blip r:embed="rId2"/>
          <a:srcRect/>
          <a:stretch/>
        </p:blipFill>
        <p:spPr>
          <a:xfrm>
            <a:off x="0" y="0"/>
            <a:ext cx="11073336"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6660912" y="1103388"/>
            <a:ext cx="5207564" cy="4215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648955138"/>
      </p:ext>
    </p:extLst>
  </p:cSld>
  <p:clrMapOvr>
    <a:overrideClrMapping bg1="dk1" tx1="lt1" bg2="dk2" tx2="lt2" accent1="accent1" accent2="accent2" accent3="accent3" accent4="accent4" accent5="accent5" accent6="accent6" hlink="hlink" folHlink="folHlink"/>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over Slide Option 8">
    <p:bg>
      <p:bgRef idx="1001">
        <a:schemeClr val="bg1"/>
      </p:bgRef>
    </p:bg>
    <p:spTree>
      <p:nvGrpSpPr>
        <p:cNvPr id="1" name=""/>
        <p:cNvGrpSpPr/>
        <p:nvPr/>
      </p:nvGrpSpPr>
      <p:grpSpPr>
        <a:xfrm>
          <a:off x="0" y="0"/>
          <a:ext cx="0" cy="0"/>
          <a:chOff x="0" y="0"/>
          <a:chExt cx="0" cy="0"/>
        </a:xfrm>
      </p:grpSpPr>
      <p:pic>
        <p:nvPicPr>
          <p:cNvPr id="4" name="Picture 3" descr="Child with braids in cornfield">
            <a:extLst>
              <a:ext uri="{FF2B5EF4-FFF2-40B4-BE49-F238E27FC236}">
                <a16:creationId xmlns:a16="http://schemas.microsoft.com/office/drawing/2014/main" id="{A824938B-A01B-536D-462B-C3915DAAA941}"/>
              </a:ext>
            </a:extLst>
          </p:cNvPr>
          <p:cNvPicPr>
            <a:picLocks noChangeAspect="1"/>
          </p:cNvPicPr>
          <p:nvPr/>
        </p:nvPicPr>
        <p:blipFill rotWithShape="1">
          <a:blip r:embed="rId2"/>
          <a:srcRect t="15625"/>
          <a:stretch/>
        </p:blipFill>
        <p:spPr>
          <a:xfrm>
            <a:off x="0" y="0"/>
            <a:ext cx="12192000"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0" y="1879663"/>
            <a:ext cx="5207564" cy="5930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243801" y="2643122"/>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243801" y="4707877"/>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824163663"/>
      </p:ext>
    </p:extLst>
  </p:cSld>
  <p:clrMapOvr>
    <a:overrideClrMapping bg1="dk1" tx1="lt1" bg2="dk2" tx2="lt2" accent1="accent1" accent2="accent2" accent3="accent3" accent4="accent4" accent5="accent5" accent6="accent6" hlink="hlink" folHlink="folHlink"/>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Divider Page Option 4">
    <p:spTree>
      <p:nvGrpSpPr>
        <p:cNvPr id="1" name=""/>
        <p:cNvGrpSpPr/>
        <p:nvPr/>
      </p:nvGrpSpPr>
      <p:grpSpPr>
        <a:xfrm>
          <a:off x="0" y="0"/>
          <a:ext cx="0" cy="0"/>
          <a:chOff x="0" y="0"/>
          <a:chExt cx="0" cy="0"/>
        </a:xfrm>
      </p:grpSpPr>
      <p:pic>
        <p:nvPicPr>
          <p:cNvPr id="4" name="Picture 3" descr="Child smelling a seedling">
            <a:extLst>
              <a:ext uri="{FF2B5EF4-FFF2-40B4-BE49-F238E27FC236}">
                <a16:creationId xmlns:a16="http://schemas.microsoft.com/office/drawing/2014/main" id="{3C7BC5CB-6C2C-51B8-717C-D171EF167C1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9003" b="7061"/>
          <a:stretch/>
        </p:blipFill>
        <p:spPr>
          <a:xfrm>
            <a:off x="3049" y="5455"/>
            <a:ext cx="12255875"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p:nvSpPr>
        <p:spPr>
          <a:xfrm>
            <a:off x="-3048" y="5455"/>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127331941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Divider Page Option 4">
    <p:spTree>
      <p:nvGrpSpPr>
        <p:cNvPr id="1" name=""/>
        <p:cNvGrpSpPr/>
        <p:nvPr/>
      </p:nvGrpSpPr>
      <p:grpSpPr>
        <a:xfrm>
          <a:off x="0" y="0"/>
          <a:ext cx="0" cy="0"/>
          <a:chOff x="0" y="0"/>
          <a:chExt cx="0" cy="0"/>
        </a:xfrm>
      </p:grpSpPr>
      <p:pic>
        <p:nvPicPr>
          <p:cNvPr id="3" name="Picture 2" descr="A child eating fruit on a plate&#10;&#10;Description automatically generated">
            <a:extLst>
              <a:ext uri="{FF2B5EF4-FFF2-40B4-BE49-F238E27FC236}">
                <a16:creationId xmlns:a16="http://schemas.microsoft.com/office/drawing/2014/main" id="{C9E2F5AA-FCB2-EA28-9C21-83901C7B14E1}"/>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618"/>
          <a:stretch/>
        </p:blipFill>
        <p:spPr>
          <a:xfrm>
            <a:off x="0" y="0"/>
            <a:ext cx="12192000"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214893428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3_Divider Page Option 4">
    <p:spTree>
      <p:nvGrpSpPr>
        <p:cNvPr id="1" name=""/>
        <p:cNvGrpSpPr/>
        <p:nvPr/>
      </p:nvGrpSpPr>
      <p:grpSpPr>
        <a:xfrm>
          <a:off x="0" y="0"/>
          <a:ext cx="0" cy="0"/>
          <a:chOff x="0" y="0"/>
          <a:chExt cx="0" cy="0"/>
        </a:xfrm>
      </p:grpSpPr>
      <p:pic>
        <p:nvPicPr>
          <p:cNvPr id="5" name="Picture 4" descr="A child eating a plate of cucumbers&#10;&#10;Description automatically generated">
            <a:extLst>
              <a:ext uri="{FF2B5EF4-FFF2-40B4-BE49-F238E27FC236}">
                <a16:creationId xmlns:a16="http://schemas.microsoft.com/office/drawing/2014/main" id="{43840D79-7EDB-DE28-A466-0AB0B6732527}"/>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3799"/>
          <a:stretch/>
        </p:blipFill>
        <p:spPr>
          <a:xfrm>
            <a:off x="0" y="-1"/>
            <a:ext cx="12192000" cy="7979109"/>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979108"/>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201530004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2_Divider Page Option 4">
    <p:spTree>
      <p:nvGrpSpPr>
        <p:cNvPr id="1" name=""/>
        <p:cNvGrpSpPr/>
        <p:nvPr/>
      </p:nvGrpSpPr>
      <p:grpSpPr>
        <a:xfrm>
          <a:off x="0" y="0"/>
          <a:ext cx="0" cy="0"/>
          <a:chOff x="0" y="0"/>
          <a:chExt cx="0" cy="0"/>
        </a:xfrm>
      </p:grpSpPr>
      <p:pic>
        <p:nvPicPr>
          <p:cNvPr id="8" name="Picture 7" descr="A person and children eating at a table&#10;&#10;Description automatically generated">
            <a:extLst>
              <a:ext uri="{FF2B5EF4-FFF2-40B4-BE49-F238E27FC236}">
                <a16:creationId xmlns:a16="http://schemas.microsoft.com/office/drawing/2014/main" id="{5DC7CE9F-B170-9EF9-F2AA-29D085331B27}"/>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3350"/>
          <a:stretch/>
        </p:blipFill>
        <p:spPr>
          <a:xfrm>
            <a:off x="0" y="0"/>
            <a:ext cx="12192000"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64574190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Divider Page Option 5">
    <p:spTree>
      <p:nvGrpSpPr>
        <p:cNvPr id="1" name=""/>
        <p:cNvGrpSpPr/>
        <p:nvPr/>
      </p:nvGrpSpPr>
      <p:grpSpPr>
        <a:xfrm>
          <a:off x="0" y="0"/>
          <a:ext cx="0" cy="0"/>
          <a:chOff x="0" y="0"/>
          <a:chExt cx="0" cy="0"/>
        </a:xfrm>
      </p:grpSpPr>
      <p:pic>
        <p:nvPicPr>
          <p:cNvPr id="9" name="Picture 8" descr="Person holding basket of vegetables">
            <a:extLst>
              <a:ext uri="{FF2B5EF4-FFF2-40B4-BE49-F238E27FC236}">
                <a16:creationId xmlns:a16="http://schemas.microsoft.com/office/drawing/2014/main" id="{53D3CE11-5C43-2FB2-9AF1-840FE098AAD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5604"/>
          <a:stretch/>
        </p:blipFill>
        <p:spPr>
          <a:xfrm>
            <a:off x="0" y="0"/>
            <a:ext cx="12188952"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p:nvPicPr>
        <p:blipFill>
          <a:blip r:embed="rId4"/>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186399097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Divider Page Option 6">
    <p:spTree>
      <p:nvGrpSpPr>
        <p:cNvPr id="1" name=""/>
        <p:cNvGrpSpPr/>
        <p:nvPr/>
      </p:nvGrpSpPr>
      <p:grpSpPr>
        <a:xfrm>
          <a:off x="0" y="0"/>
          <a:ext cx="0" cy="0"/>
          <a:chOff x="0" y="0"/>
          <a:chExt cx="0" cy="0"/>
        </a:xfrm>
      </p:grpSpPr>
      <p:pic>
        <p:nvPicPr>
          <p:cNvPr id="4" name="Picture 3" descr="Group of gardening tools on a wall">
            <a:extLst>
              <a:ext uri="{FF2B5EF4-FFF2-40B4-BE49-F238E27FC236}">
                <a16:creationId xmlns:a16="http://schemas.microsoft.com/office/drawing/2014/main" id="{5C7389C0-6F6B-B598-5E5F-C09978FEF2A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5417" b="4754"/>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p:nvPicPr>
        <p:blipFill>
          <a:blip r:embed="rId4"/>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98296952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Divider Page Option 6">
    <p:spTree>
      <p:nvGrpSpPr>
        <p:cNvPr id="1" name=""/>
        <p:cNvGrpSpPr/>
        <p:nvPr/>
      </p:nvGrpSpPr>
      <p:grpSpPr>
        <a:xfrm>
          <a:off x="0" y="0"/>
          <a:ext cx="0" cy="0"/>
          <a:chOff x="0" y="0"/>
          <a:chExt cx="0" cy="0"/>
        </a:xfrm>
      </p:grpSpPr>
      <p:pic>
        <p:nvPicPr>
          <p:cNvPr id="3" name="Picture 2" descr="Portrait of two happy adults and one child">
            <a:extLst>
              <a:ext uri="{FF2B5EF4-FFF2-40B4-BE49-F238E27FC236}">
                <a16:creationId xmlns:a16="http://schemas.microsoft.com/office/drawing/2014/main" id="{2BCA0092-656A-C330-5B01-10DBE648199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b="30721"/>
          <a:stretch/>
        </p:blipFill>
        <p:spPr>
          <a:xfrm>
            <a:off x="1" y="0"/>
            <a:ext cx="12258675"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1" y="0"/>
            <a:ext cx="12258675"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p:nvPicPr>
        <p:blipFill>
          <a:blip r:embed="rId4"/>
          <a:stretch>
            <a:fillRect/>
          </a:stretch>
        </p:blipFill>
        <p:spPr>
          <a:xfrm>
            <a:off x="7305675" y="5461883"/>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7305675" y="5867020"/>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9721729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Divider Page Option 4">
    <p:spTree>
      <p:nvGrpSpPr>
        <p:cNvPr id="1" name=""/>
        <p:cNvGrpSpPr/>
        <p:nvPr/>
      </p:nvGrpSpPr>
      <p:grpSpPr>
        <a:xfrm>
          <a:off x="0" y="0"/>
          <a:ext cx="0" cy="0"/>
          <a:chOff x="0" y="0"/>
          <a:chExt cx="0" cy="0"/>
        </a:xfrm>
      </p:grpSpPr>
      <p:pic>
        <p:nvPicPr>
          <p:cNvPr id="5" name="Picture 4" descr="A child eating a plate of cucumbers&#10;&#10;Description automatically generated">
            <a:extLst>
              <a:ext uri="{FF2B5EF4-FFF2-40B4-BE49-F238E27FC236}">
                <a16:creationId xmlns:a16="http://schemas.microsoft.com/office/drawing/2014/main" id="{43840D79-7EDB-DE28-A466-0AB0B6732527}"/>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3799"/>
          <a:stretch/>
        </p:blipFill>
        <p:spPr>
          <a:xfrm>
            <a:off x="0" y="-1"/>
            <a:ext cx="12192000" cy="7979109"/>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979108"/>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2104627052"/>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83185"/>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318851290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1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83185"/>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9" name="Rectangle 8">
            <a:extLst>
              <a:ext uri="{FF2B5EF4-FFF2-40B4-BE49-F238E27FC236}">
                <a16:creationId xmlns:a16="http://schemas.microsoft.com/office/drawing/2014/main" id="{A39EFAC7-6704-6080-CDA2-7650CB8A796E}"/>
              </a:ext>
            </a:extLst>
          </p:cNvPr>
          <p:cNvSpPr/>
          <p:nvPr/>
        </p:nvSpPr>
        <p:spPr>
          <a:xfrm>
            <a:off x="0" y="7258241"/>
            <a:ext cx="12192000" cy="562356"/>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4DDFD655-8801-2D53-DB17-86680288879C}"/>
              </a:ext>
            </a:extLst>
          </p:cNvPr>
          <p:cNvGrpSpPr/>
          <p:nvPr/>
        </p:nvGrpSpPr>
        <p:grpSpPr>
          <a:xfrm>
            <a:off x="-9236" y="7274559"/>
            <a:ext cx="12201236" cy="555416"/>
            <a:chOff x="-9236" y="6374355"/>
            <a:chExt cx="12201236" cy="487682"/>
          </a:xfrm>
        </p:grpSpPr>
        <p:grpSp>
          <p:nvGrpSpPr>
            <p:cNvPr id="5" name="Group 4">
              <a:extLst>
                <a:ext uri="{FF2B5EF4-FFF2-40B4-BE49-F238E27FC236}">
                  <a16:creationId xmlns:a16="http://schemas.microsoft.com/office/drawing/2014/main" id="{F63BC4E5-7808-FB23-D1EF-9D6149D0324C}"/>
                </a:ext>
              </a:extLst>
            </p:cNvPr>
            <p:cNvGrpSpPr/>
            <p:nvPr userDrawn="1"/>
          </p:nvGrpSpPr>
          <p:grpSpPr>
            <a:xfrm>
              <a:off x="-9236" y="6376010"/>
              <a:ext cx="8702676" cy="485201"/>
              <a:chOff x="0" y="6372799"/>
              <a:chExt cx="8702676" cy="485201"/>
            </a:xfrm>
          </p:grpSpPr>
          <p:pic>
            <p:nvPicPr>
              <p:cNvPr id="7" name="Content Placeholder 4" descr="A pattern of vegetables and fruits&#10;&#10;Description automatically generated">
                <a:extLst>
                  <a:ext uri="{FF2B5EF4-FFF2-40B4-BE49-F238E27FC236}">
                    <a16:creationId xmlns:a16="http://schemas.microsoft.com/office/drawing/2014/main" id="{118AE336-5BBB-7DE8-33AA-E18BE38D075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t="89132"/>
              <a:stretch/>
            </p:blipFill>
            <p:spPr>
              <a:xfrm>
                <a:off x="0" y="6376545"/>
                <a:ext cx="4351338" cy="472933"/>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46CB1C57-970F-41EE-5E62-80353DF44502}"/>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88850"/>
              <a:stretch/>
            </p:blipFill>
            <p:spPr>
              <a:xfrm>
                <a:off x="4351338" y="6372799"/>
                <a:ext cx="4351338" cy="485201"/>
              </a:xfrm>
              <a:prstGeom prst="rect">
                <a:avLst/>
              </a:prstGeom>
            </p:spPr>
          </p:pic>
        </p:grpSp>
        <p:pic>
          <p:nvPicPr>
            <p:cNvPr id="6" name="Content Placeholder 4" descr="A pattern of vegetables and fruits&#10;&#10;Description automatically generated">
              <a:extLst>
                <a:ext uri="{FF2B5EF4-FFF2-40B4-BE49-F238E27FC236}">
                  <a16:creationId xmlns:a16="http://schemas.microsoft.com/office/drawing/2014/main" id="{D66BC278-0095-DD45-035F-E4D0A77F8C99}"/>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88818" r="19810"/>
            <a:stretch/>
          </p:blipFill>
          <p:spPr>
            <a:xfrm>
              <a:off x="8694771" y="6374355"/>
              <a:ext cx="3497229" cy="487682"/>
            </a:xfrm>
            <a:prstGeom prst="rect">
              <a:avLst/>
            </a:prstGeom>
          </p:spPr>
        </p:pic>
      </p:grpSp>
    </p:spTree>
    <p:extLst>
      <p:ext uri="{BB962C8B-B14F-4D97-AF65-F5344CB8AC3E}">
        <p14:creationId xmlns:p14="http://schemas.microsoft.com/office/powerpoint/2010/main" val="20373303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2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rot="5400000">
            <a:off x="-316690" y="285148"/>
            <a:ext cx="4959994" cy="4351338"/>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42393"/>
          <a:stretch/>
        </p:blipFill>
        <p:spPr>
          <a:xfrm rot="5400000">
            <a:off x="747025" y="4193789"/>
            <a:ext cx="2857289" cy="4351338"/>
          </a:xfrm>
          <a:prstGeom prst="rect">
            <a:avLst/>
          </a:prstGeom>
        </p:spPr>
      </p:pic>
    </p:spTree>
    <p:extLst>
      <p:ext uri="{BB962C8B-B14F-4D97-AF65-F5344CB8AC3E}">
        <p14:creationId xmlns:p14="http://schemas.microsoft.com/office/powerpoint/2010/main" val="262678004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4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1254035" y="583185"/>
            <a:ext cx="10099765"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1254034" y="2045607"/>
            <a:ext cx="10099765"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838202"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300" t="80117" r="-300" b="284"/>
          <a:stretch/>
        </p:blipFill>
        <p:spPr>
          <a:xfrm rot="5400000">
            <a:off x="-2058746" y="2058745"/>
            <a:ext cx="4955691" cy="838203"/>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80737" r="42393"/>
          <a:stretch/>
        </p:blipFill>
        <p:spPr>
          <a:xfrm rot="5400000">
            <a:off x="-1008304" y="5951596"/>
            <a:ext cx="2854810" cy="838202"/>
          </a:xfrm>
          <a:prstGeom prst="rect">
            <a:avLst/>
          </a:prstGeom>
        </p:spPr>
      </p:pic>
    </p:spTree>
    <p:extLst>
      <p:ext uri="{BB962C8B-B14F-4D97-AF65-F5344CB8AC3E}">
        <p14:creationId xmlns:p14="http://schemas.microsoft.com/office/powerpoint/2010/main" val="19660835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a:blip r:embed="rId2"/>
          <a:srcRect/>
          <a:stretch/>
        </p:blipFill>
        <p:spPr>
          <a:xfrm>
            <a:off x="-12362" y="-14878"/>
            <a:ext cx="4351338" cy="4955691"/>
          </a:xfrm>
          <a:prstGeom prst="rect">
            <a:avLst/>
          </a:prstGeom>
        </p:spPr>
      </p:pic>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b="41893"/>
          <a:stretch/>
        </p:blipFill>
        <p:spPr>
          <a:xfrm>
            <a:off x="-12362" y="4930895"/>
            <a:ext cx="4351338" cy="2879605"/>
          </a:xfrm>
          <a:prstGeom prst="rect">
            <a:avLst/>
          </a:prstGeom>
        </p:spPr>
      </p:pic>
      <p:sp>
        <p:nvSpPr>
          <p:cNvPr id="8" name="Rectangle 7">
            <a:extLst>
              <a:ext uri="{FF2B5EF4-FFF2-40B4-BE49-F238E27FC236}">
                <a16:creationId xmlns:a16="http://schemas.microsoft.com/office/drawing/2014/main" id="{CC539E10-DA6D-0B69-CE3B-BC692045DCCE}"/>
              </a:ext>
            </a:extLst>
          </p:cNvPr>
          <p:cNvSpPr/>
          <p:nvPr/>
        </p:nvSpPr>
        <p:spPr>
          <a:xfrm>
            <a:off x="-12362" y="-14877"/>
            <a:ext cx="4357519" cy="791464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5353361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5_One Column Paragraph Tex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r="80453" b="41893"/>
          <a:stretch/>
        </p:blipFill>
        <p:spPr>
          <a:xfrm>
            <a:off x="-12362" y="4930895"/>
            <a:ext cx="850563" cy="2879605"/>
          </a:xfrm>
          <a:prstGeom prst="rect">
            <a:avLst/>
          </a:prstGeom>
        </p:spPr>
      </p:pic>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rotWithShape="1">
          <a:blip r:embed="rId2"/>
          <a:srcRect r="80453"/>
          <a:stretch/>
        </p:blipFill>
        <p:spPr>
          <a:xfrm>
            <a:off x="-12362" y="-14878"/>
            <a:ext cx="850563" cy="4955691"/>
          </a:xfrm>
          <a:prstGeom prst="rect">
            <a:avLst/>
          </a:prstGeom>
        </p:spPr>
      </p:pic>
      <p:sp>
        <p:nvSpPr>
          <p:cNvPr id="6" name="Rectangle 5">
            <a:extLst>
              <a:ext uri="{FF2B5EF4-FFF2-40B4-BE49-F238E27FC236}">
                <a16:creationId xmlns:a16="http://schemas.microsoft.com/office/drawing/2014/main" id="{9B084704-F497-74DD-BF51-9F49DF071637}"/>
              </a:ext>
            </a:extLst>
          </p:cNvPr>
          <p:cNvSpPr/>
          <p:nvPr/>
        </p:nvSpPr>
        <p:spPr>
          <a:xfrm>
            <a:off x="-12361" y="-14877"/>
            <a:ext cx="862925" cy="7825377"/>
          </a:xfrm>
          <a:prstGeom prst="rect">
            <a:avLst/>
          </a:prstGeom>
          <a:solidFill>
            <a:srgbClr val="309C88">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1">
            <a:extLst>
              <a:ext uri="{FF2B5EF4-FFF2-40B4-BE49-F238E27FC236}">
                <a16:creationId xmlns:a16="http://schemas.microsoft.com/office/drawing/2014/main" id="{7A2D79C7-3D42-7F54-835F-BA9AC7667743}"/>
              </a:ext>
            </a:extLst>
          </p:cNvPr>
          <p:cNvSpPr txBox="1">
            <a:spLocks/>
          </p:cNvSpPr>
          <p:nvPr/>
        </p:nvSpPr>
        <p:spPr>
          <a:xfrm>
            <a:off x="1254035" y="583185"/>
            <a:ext cx="10099765" cy="7617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9" name="Subtitle 2">
            <a:extLst>
              <a:ext uri="{FF2B5EF4-FFF2-40B4-BE49-F238E27FC236}">
                <a16:creationId xmlns:a16="http://schemas.microsoft.com/office/drawing/2014/main" id="{0C63B879-24C0-A5C9-9834-772EC0EDF586}"/>
              </a:ext>
            </a:extLst>
          </p:cNvPr>
          <p:cNvSpPr txBox="1">
            <a:spLocks/>
          </p:cNvSpPr>
          <p:nvPr/>
        </p:nvSpPr>
        <p:spPr>
          <a:xfrm>
            <a:off x="1254034" y="2045607"/>
            <a:ext cx="10099765" cy="4778618"/>
          </a:xfrm>
          <a:prstGeom prst="rect">
            <a:avLst/>
          </a:prstGeom>
        </p:spPr>
        <p:txBody>
          <a:bodyPr vert="horz" lIns="0" tIns="0" rIns="0" bIns="0" rtlCol="0">
            <a:noAutofit/>
          </a:bodyPr>
          <a:lstStyle>
            <a:lvl1pPr marL="0" indent="0" algn="l"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1pPr>
            <a:lvl2pPr marL="457200" indent="0" algn="ctr" defTabSz="914400" rtl="0" eaLnBrk="1" latinLnBrk="0" hangingPunct="1">
              <a:lnSpc>
                <a:spcPts val="2100"/>
              </a:lnSpc>
              <a:spcBef>
                <a:spcPts val="1000"/>
              </a:spcBef>
              <a:buClr>
                <a:schemeClr val="tx1"/>
              </a:buClr>
              <a:buFont typeface="Arial" panose="020B0604020202020204" pitchFamily="34" charset="0"/>
              <a:buNone/>
              <a:defRPr sz="2000" b="0" i="0" kern="1200">
                <a:solidFill>
                  <a:schemeClr val="tx2"/>
                </a:solidFill>
                <a:latin typeface="Montserrat" pitchFamily="2" charset="77"/>
                <a:ea typeface="+mn-ea"/>
                <a:cs typeface="+mn-cs"/>
              </a:defRPr>
            </a:lvl2pPr>
            <a:lvl3pPr marL="914400" indent="0" algn="ctr"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3pPr>
            <a:lvl4pPr marL="13716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4pPr>
            <a:lvl5pPr marL="18288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a:t>Click to edit text</a:t>
            </a:r>
          </a:p>
        </p:txBody>
      </p:sp>
    </p:spTree>
    <p:extLst>
      <p:ext uri="{BB962C8B-B14F-4D97-AF65-F5344CB8AC3E}">
        <p14:creationId xmlns:p14="http://schemas.microsoft.com/office/powerpoint/2010/main" val="42553209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3" y="1"/>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588563" y="1301750"/>
            <a:ext cx="3930650" cy="2603500"/>
          </a:xfrm>
          <a:solidFill>
            <a:srgbClr val="FFFFFF"/>
          </a:solidFill>
        </p:spPr>
        <p:txBody>
          <a:bodyPr/>
          <a:lstStyle>
            <a:lvl1pPr marL="0" indent="0" algn="ctr">
              <a:buFontTx/>
              <a:buNone/>
              <a:defRPr/>
            </a:lvl1pPr>
          </a:lstStyle>
          <a:p>
            <a:r>
              <a:rPr lang="en-US"/>
              <a:t>Click icon to add picture</a:t>
            </a:r>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588563" y="4322594"/>
            <a:ext cx="3930650" cy="2603500"/>
          </a:xfrm>
          <a:solidFill>
            <a:srgbClr val="FFFFFF"/>
          </a:solidFill>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34968710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_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4" y="0"/>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0391558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2_Two Photo Sidebar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40A24D-672E-DBAE-28BB-F2EE1E161892}"/>
              </a:ext>
            </a:extLst>
          </p:cNvPr>
          <p:cNvSpPr/>
          <p:nvPr/>
        </p:nvSpPr>
        <p:spPr>
          <a:xfrm>
            <a:off x="8077200" y="0"/>
            <a:ext cx="4114800" cy="7810500"/>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4" name="Content Placeholder 4" descr="A pattern of vegetables and fruits&#10;&#10;Description automatically generated">
            <a:extLst>
              <a:ext uri="{FF2B5EF4-FFF2-40B4-BE49-F238E27FC236}">
                <a16:creationId xmlns:a16="http://schemas.microsoft.com/office/drawing/2014/main" id="{53D63822-3F33-3EDF-DF51-857FF3F74952}"/>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rot="5400000">
            <a:off x="7791450" y="285750"/>
            <a:ext cx="4686300"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AB4420E-000A-5689-A063-637F7E0D31A2}"/>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3333"/>
          <a:stretch/>
        </p:blipFill>
        <p:spPr>
          <a:xfrm rot="5400000">
            <a:off x="8572500" y="4191000"/>
            <a:ext cx="3124200" cy="4114800"/>
          </a:xfrm>
          <a:prstGeom prst="rect">
            <a:avLst/>
          </a:prstGeom>
        </p:spPr>
      </p:pic>
    </p:spTree>
    <p:extLst>
      <p:ext uri="{BB962C8B-B14F-4D97-AF65-F5344CB8AC3E}">
        <p14:creationId xmlns:p14="http://schemas.microsoft.com/office/powerpoint/2010/main" val="10171453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742355"/>
            <a:ext cx="4904872" cy="408187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p:nvSpPr>
        <p:spPr>
          <a:xfrm>
            <a:off x="838200" y="2539555"/>
            <a:ext cx="5257800" cy="4585814"/>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323344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509737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921563"/>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769506"/>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4490957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Divider Page Option 4">
    <p:spTree>
      <p:nvGrpSpPr>
        <p:cNvPr id="1" name=""/>
        <p:cNvGrpSpPr/>
        <p:nvPr/>
      </p:nvGrpSpPr>
      <p:grpSpPr>
        <a:xfrm>
          <a:off x="0" y="0"/>
          <a:ext cx="0" cy="0"/>
          <a:chOff x="0" y="0"/>
          <a:chExt cx="0" cy="0"/>
        </a:xfrm>
      </p:grpSpPr>
      <p:pic>
        <p:nvPicPr>
          <p:cNvPr id="8" name="Picture 7" descr="A person and children eating at a table&#10;&#10;Description automatically generated">
            <a:extLst>
              <a:ext uri="{FF2B5EF4-FFF2-40B4-BE49-F238E27FC236}">
                <a16:creationId xmlns:a16="http://schemas.microsoft.com/office/drawing/2014/main" id="{5DC7CE9F-B170-9EF9-F2AA-29D085331B27}"/>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3350"/>
          <a:stretch/>
        </p:blipFill>
        <p:spPr>
          <a:xfrm>
            <a:off x="0" y="0"/>
            <a:ext cx="12192000"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118564377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8" name="Picture 7" descr="A pattern of gardening tools&#10;&#10;Description automatically generated">
            <a:extLst>
              <a:ext uri="{FF2B5EF4-FFF2-40B4-BE49-F238E27FC236}">
                <a16:creationId xmlns:a16="http://schemas.microsoft.com/office/drawing/2014/main" id="{C518151A-B03A-A1C4-8AA9-E31DE406DB4A}"/>
              </a:ext>
            </a:extLst>
          </p:cNvPr>
          <p:cNvPicPr>
            <a:picLocks noChangeAspect="1"/>
          </p:cNvPicPr>
          <p:nvPr/>
        </p:nvPicPr>
        <p:blipFill>
          <a:blip r:embed="rId2"/>
          <a:stretch>
            <a:fillRect/>
          </a:stretch>
        </p:blipFill>
        <p:spPr>
          <a:xfrm>
            <a:off x="9685018" y="5245101"/>
            <a:ext cx="3336670" cy="3800096"/>
          </a:xfrm>
          <a:prstGeom prst="flowChartConnector">
            <a:avLst/>
          </a:prstGeom>
        </p:spPr>
      </p:pic>
      <p:sp>
        <p:nvSpPr>
          <p:cNvPr id="5" name="Oval 4">
            <a:extLst>
              <a:ext uri="{FF2B5EF4-FFF2-40B4-BE49-F238E27FC236}">
                <a16:creationId xmlns:a16="http://schemas.microsoft.com/office/drawing/2014/main" id="{7061C614-A76B-B5D5-3631-FC5E13DF57B2}"/>
              </a:ext>
            </a:extLst>
          </p:cNvPr>
          <p:cNvSpPr/>
          <p:nvPr/>
        </p:nvSpPr>
        <p:spPr>
          <a:xfrm>
            <a:off x="9685018" y="5244087"/>
            <a:ext cx="3337560" cy="3801110"/>
          </a:xfrm>
          <a:prstGeom prst="ellipse">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064447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2_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1"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p:txBody>
      </p:sp>
      <p:grpSp>
        <p:nvGrpSpPr>
          <p:cNvPr id="4" name="Group 3">
            <a:extLst>
              <a:ext uri="{FF2B5EF4-FFF2-40B4-BE49-F238E27FC236}">
                <a16:creationId xmlns:a16="http://schemas.microsoft.com/office/drawing/2014/main" id="{448E3C52-9CC5-2AF1-9FC5-70087119116A}"/>
              </a:ext>
            </a:extLst>
          </p:cNvPr>
          <p:cNvGrpSpPr/>
          <p:nvPr userDrawn="1"/>
        </p:nvGrpSpPr>
        <p:grpSpPr>
          <a:xfrm>
            <a:off x="10432473" y="5831839"/>
            <a:ext cx="2656607" cy="3251226"/>
            <a:chOff x="9685018" y="4604564"/>
            <a:chExt cx="3337560" cy="3337560"/>
          </a:xfrm>
        </p:grpSpPr>
        <p:pic>
          <p:nvPicPr>
            <p:cNvPr id="8" name="Picture 7" descr="A pattern of gardening tools&#10;&#10;Description automatically generated">
              <a:extLst>
                <a:ext uri="{FF2B5EF4-FFF2-40B4-BE49-F238E27FC236}">
                  <a16:creationId xmlns:a16="http://schemas.microsoft.com/office/drawing/2014/main" id="{C518151A-B03A-A1C4-8AA9-E31DE406DB4A}"/>
                </a:ext>
              </a:extLst>
            </p:cNvPr>
            <p:cNvPicPr>
              <a:picLocks noChangeAspect="1"/>
            </p:cNvPicPr>
            <p:nvPr/>
          </p:nvPicPr>
          <p:blipFill>
            <a:blip r:embed="rId2"/>
            <a:stretch>
              <a:fillRect/>
            </a:stretch>
          </p:blipFill>
          <p:spPr>
            <a:xfrm>
              <a:off x="9685018" y="4605454"/>
              <a:ext cx="3336670" cy="3336670"/>
            </a:xfrm>
            <a:prstGeom prst="flowChartConnector">
              <a:avLst/>
            </a:prstGeom>
          </p:spPr>
        </p:pic>
        <p:sp>
          <p:nvSpPr>
            <p:cNvPr id="5" name="Oval 4">
              <a:extLst>
                <a:ext uri="{FF2B5EF4-FFF2-40B4-BE49-F238E27FC236}">
                  <a16:creationId xmlns:a16="http://schemas.microsoft.com/office/drawing/2014/main" id="{7061C614-A76B-B5D5-3631-FC5E13DF57B2}"/>
                </a:ext>
              </a:extLst>
            </p:cNvPr>
            <p:cNvSpPr/>
            <p:nvPr/>
          </p:nvSpPr>
          <p:spPr>
            <a:xfrm>
              <a:off x="9685018" y="4604564"/>
              <a:ext cx="3337560" cy="3337560"/>
            </a:xfrm>
            <a:prstGeom prst="ellipse">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54122408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sp>
        <p:nvSpPr>
          <p:cNvPr id="13" name="Flowchart: Connector 12">
            <a:extLst>
              <a:ext uri="{FF2B5EF4-FFF2-40B4-BE49-F238E27FC236}">
                <a16:creationId xmlns:a16="http://schemas.microsoft.com/office/drawing/2014/main" id="{03F27C44-F5C5-5D92-6F05-A06414B86237}"/>
              </a:ext>
            </a:extLst>
          </p:cNvPr>
          <p:cNvSpPr/>
          <p:nvPr/>
        </p:nvSpPr>
        <p:spPr>
          <a:xfrm>
            <a:off x="9421003" y="-2258865"/>
            <a:ext cx="4142232" cy="458216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A7768A9C-6002-757A-E6C3-AEA52E28A875}"/>
              </a:ext>
            </a:extLst>
          </p:cNvPr>
          <p:cNvSpPr/>
          <p:nvPr/>
        </p:nvSpPr>
        <p:spPr>
          <a:xfrm>
            <a:off x="-759125" y="6072354"/>
            <a:ext cx="4114800" cy="3476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672927"/>
            <a:ext cx="10515599" cy="4286075"/>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4" name="Content Placeholder 4" descr="A pattern of vegetables and fruits&#10;&#10;Description automatically generated">
            <a:extLst>
              <a:ext uri="{FF2B5EF4-FFF2-40B4-BE49-F238E27FC236}">
                <a16:creationId xmlns:a16="http://schemas.microsoft.com/office/drawing/2014/main" id="{F57AA7E9-55C3-F623-801F-6483867F6D66}"/>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569" r="-1698" b="681"/>
          <a:stretch/>
        </p:blipFill>
        <p:spPr>
          <a:xfrm rot="5400000" flipH="1">
            <a:off x="9073638" y="-2047431"/>
            <a:ext cx="4718091" cy="4023360"/>
          </a:xfrm>
          <a:prstGeom prst="ellipse">
            <a:avLst/>
          </a:prstGeom>
        </p:spPr>
      </p:pic>
      <p:pic>
        <p:nvPicPr>
          <p:cNvPr id="8" name="Content Placeholder 4" descr="A pattern of vegetables and fruits&#10;&#10;Description automatically generated">
            <a:extLst>
              <a:ext uri="{FF2B5EF4-FFF2-40B4-BE49-F238E27FC236}">
                <a16:creationId xmlns:a16="http://schemas.microsoft.com/office/drawing/2014/main" id="{D159DA60-A3BE-5D08-7DC7-38B289D53003}"/>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68" r="6004" b="29853"/>
          <a:stretch/>
        </p:blipFill>
        <p:spPr>
          <a:xfrm rot="10800000">
            <a:off x="-759124" y="6072353"/>
            <a:ext cx="4114799" cy="3527361"/>
          </a:xfrm>
          <a:prstGeom prst="ellipse">
            <a:avLst/>
          </a:prstGeom>
        </p:spPr>
      </p:pic>
    </p:spTree>
    <p:extLst>
      <p:ext uri="{BB962C8B-B14F-4D97-AF65-F5344CB8AC3E}">
        <p14:creationId xmlns:p14="http://schemas.microsoft.com/office/powerpoint/2010/main" val="2809095888"/>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ctr">
              <a:defRPr sz="4400"/>
            </a:lvl1pPr>
          </a:lstStyle>
          <a:p>
            <a:r>
              <a:rPr lang="en-US"/>
              <a:t>Click to edit Master title style</a:t>
            </a:r>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869275"/>
            <a:ext cx="2738438" cy="3124200"/>
          </a:xfrm>
        </p:spPr>
        <p:txBody>
          <a:bodyPr/>
          <a:lstStyle>
            <a:lvl1pPr marL="0" indent="0" algn="ctr">
              <a:buFontTx/>
              <a:buNone/>
              <a:defRPr/>
            </a:lvl1pPr>
          </a:lstStyle>
          <a:p>
            <a:r>
              <a:rPr lang="en-US"/>
              <a:t>Click icon to add chart</a:t>
            </a:r>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869275"/>
            <a:ext cx="2738438" cy="3124200"/>
          </a:xfrm>
        </p:spPr>
        <p:txBody>
          <a:bodyPr/>
          <a:lstStyle>
            <a:lvl1pPr marL="0" indent="0" algn="ctr">
              <a:buFontTx/>
              <a:buNone/>
              <a:defRPr/>
            </a:lvl1pPr>
          </a:lstStyle>
          <a:p>
            <a:r>
              <a:rPr lang="en-US"/>
              <a:t>Click icon to add chart</a:t>
            </a:r>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869275"/>
            <a:ext cx="2738438" cy="3124200"/>
          </a:xfrm>
        </p:spPr>
        <p:txBody>
          <a:bodyPr/>
          <a:lstStyle>
            <a:lvl1pPr marL="0" indent="0" algn="ctr">
              <a:buFontTx/>
              <a:buNone/>
              <a:defRPr/>
            </a:lvl1pPr>
          </a:lstStyle>
          <a:p>
            <a:r>
              <a:rPr lang="en-US"/>
              <a:t>Click icon to add chart</a:t>
            </a:r>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p:nvCxnSpPr>
        <p:spPr>
          <a:xfrm flipH="1">
            <a:off x="4138863"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p:nvCxnSpPr>
        <p:spPr>
          <a:xfrm flipH="1">
            <a:off x="8045116"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1974825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9211"/>
            <a:ext cx="10515600" cy="442793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90266602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5694" y="7158194"/>
            <a:ext cx="6901156" cy="291085"/>
          </a:xfrm>
        </p:spPr>
        <p:txBody>
          <a:bodyPr>
            <a:normAutofit/>
          </a:bodyPr>
          <a:lstStyle>
            <a:lvl1pPr marL="0" indent="0">
              <a:buFontTx/>
              <a:buNone/>
              <a:defRPr sz="800" i="1"/>
            </a:lvl1pPr>
          </a:lstStyle>
          <a:p>
            <a:pPr lvl="0"/>
            <a:r>
              <a:rPr lang="en-US"/>
              <a:t>Click to edit Master footnote styles</a:t>
            </a:r>
          </a:p>
        </p:txBody>
      </p:sp>
      <p:pic>
        <p:nvPicPr>
          <p:cNvPr id="4" name="Content Placeholder 4" descr="A pattern of vegetables and fruits&#10;&#10;Description automatically generated">
            <a:extLst>
              <a:ext uri="{FF2B5EF4-FFF2-40B4-BE49-F238E27FC236}">
                <a16:creationId xmlns:a16="http://schemas.microsoft.com/office/drawing/2014/main" id="{12D53272-DD7B-2B18-D130-73DA41D45DE7}"/>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1587" t="26717" r="5944" b="325"/>
          <a:stretch/>
        </p:blipFill>
        <p:spPr>
          <a:xfrm rot="10800000">
            <a:off x="-24713" y="4175315"/>
            <a:ext cx="4161659" cy="3615536"/>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8DA79E23-1541-91AC-4BBE-DAED34A1D18C}"/>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68" r="6004" b="29853"/>
          <a:stretch/>
        </p:blipFill>
        <p:spPr>
          <a:xfrm rot="10800000">
            <a:off x="-27162" y="699022"/>
            <a:ext cx="4114799" cy="3476293"/>
          </a:xfrm>
          <a:prstGeom prst="rect">
            <a:avLst/>
          </a:prstGeom>
        </p:spPr>
      </p:pic>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371897919"/>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672927"/>
            <a:ext cx="5638179" cy="44557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68" y="7165050"/>
            <a:ext cx="5638179"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991275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_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FFFFFF">
              <a:alpha val="6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7165050"/>
            <a:ext cx="690115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399289721"/>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lvl1pPr marL="0" indent="0">
              <a:buFontTx/>
              <a:buNone/>
              <a:defRPr/>
            </a:lvl1pPr>
          </a:lstStyle>
          <a:p>
            <a:r>
              <a:rPr lang="en-US"/>
              <a:t>Click icon to add picture</a:t>
            </a:r>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740090"/>
            <a:ext cx="6453852" cy="43327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4" y="6135618"/>
            <a:ext cx="2903537" cy="475501"/>
          </a:xfrm>
        </p:spPr>
        <p:txBody>
          <a:bodyPr/>
          <a:lstStyle>
            <a:lvl1pPr marL="0" indent="0">
              <a:buFontTx/>
              <a:buNone/>
              <a:defRPr/>
            </a:lvl1pPr>
          </a:lstStyle>
          <a:p>
            <a:r>
              <a:rPr lang="en-US"/>
              <a:t>Click icon to add picture</a:t>
            </a:r>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43114577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Vertical Photo and Tex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84498"/>
            <a:ext cx="7328026" cy="21834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7165050"/>
            <a:ext cx="732802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92306525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vider Page Option 5">
    <p:spTree>
      <p:nvGrpSpPr>
        <p:cNvPr id="1" name=""/>
        <p:cNvGrpSpPr/>
        <p:nvPr/>
      </p:nvGrpSpPr>
      <p:grpSpPr>
        <a:xfrm>
          <a:off x="0" y="0"/>
          <a:ext cx="0" cy="0"/>
          <a:chOff x="0" y="0"/>
          <a:chExt cx="0" cy="0"/>
        </a:xfrm>
      </p:grpSpPr>
      <p:pic>
        <p:nvPicPr>
          <p:cNvPr id="9" name="Picture 8" descr="Person holding basket of vegetables">
            <a:extLst>
              <a:ext uri="{FF2B5EF4-FFF2-40B4-BE49-F238E27FC236}">
                <a16:creationId xmlns:a16="http://schemas.microsoft.com/office/drawing/2014/main" id="{53D3CE11-5C43-2FB2-9AF1-840FE098AAD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5604"/>
          <a:stretch/>
        </p:blipFill>
        <p:spPr>
          <a:xfrm>
            <a:off x="0" y="0"/>
            <a:ext cx="12188952"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p:nvPicPr>
        <p:blipFill>
          <a:blip r:embed="rId4"/>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192897972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Photo, Icons, Captions">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982235"/>
            <a:ext cx="5161166" cy="92301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1" y="1437132"/>
            <a:ext cx="11538127" cy="749026"/>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576094"/>
            <a:ext cx="4114180" cy="4688586"/>
          </a:xfrm>
          <a:solidFill>
            <a:srgbClr val="FFFFFF"/>
          </a:solidFill>
        </p:spPr>
        <p:txBody>
          <a:bodyPr/>
          <a:lstStyle>
            <a:lvl1pPr marL="0" indent="0" algn="ctr">
              <a:buFontTx/>
              <a:buNone/>
              <a:defRPr/>
            </a:lvl1pPr>
          </a:lstStyle>
          <a:p>
            <a:r>
              <a:rPr lang="en-US"/>
              <a:t>Click icon to add picture</a:t>
            </a:r>
          </a:p>
        </p:txBody>
      </p:sp>
      <p:sp>
        <p:nvSpPr>
          <p:cNvPr id="2" name="Oval 1">
            <a:extLst>
              <a:ext uri="{FF2B5EF4-FFF2-40B4-BE49-F238E27FC236}">
                <a16:creationId xmlns:a16="http://schemas.microsoft.com/office/drawing/2014/main" id="{7B581A29-A5EF-C842-B954-26B798023BDC}"/>
              </a:ext>
            </a:extLst>
          </p:cNvPr>
          <p:cNvSpPr/>
          <p:nvPr/>
        </p:nvSpPr>
        <p:spPr>
          <a:xfrm>
            <a:off x="4842171" y="2703986"/>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E1B667AB-11D0-6F4C-B60F-9888E85DF899}"/>
              </a:ext>
            </a:extLst>
          </p:cNvPr>
          <p:cNvSpPr/>
          <p:nvPr/>
        </p:nvSpPr>
        <p:spPr>
          <a:xfrm>
            <a:off x="4842171" y="4368284"/>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65763D52-407B-3143-AACB-0B5BFA6F68F9}"/>
              </a:ext>
            </a:extLst>
          </p:cNvPr>
          <p:cNvSpPr/>
          <p:nvPr/>
        </p:nvSpPr>
        <p:spPr>
          <a:xfrm>
            <a:off x="4842171" y="6032582"/>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675452"/>
            <a:ext cx="5186692" cy="875065"/>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1" y="6320720"/>
            <a:ext cx="5161165" cy="896761"/>
          </a:xfrm>
        </p:spPr>
        <p:txBody>
          <a:bodyPr/>
          <a:lstStyle>
            <a:lvl1pPr marL="0" indent="0">
              <a:buFontTx/>
              <a:buNone/>
              <a:defRPr/>
            </a:lvl1pPr>
            <a:lvl2pPr marL="457200"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20" y="7363531"/>
            <a:ext cx="1086740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44380455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marL="0" indent="0" algn="ctr">
              <a:buFontTx/>
              <a:buNone/>
              <a:defRPr/>
            </a:lvl1pPr>
          </a:lstStyle>
          <a:p>
            <a:r>
              <a:rPr lang="en-US"/>
              <a:t>Click icon to add chart</a:t>
            </a:r>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965390722"/>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p:nvCxnSpPr>
        <p:spPr>
          <a:xfrm flipH="1">
            <a:off x="10056353" y="3990456"/>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p:nvCxnSpPr>
        <p:spPr>
          <a:xfrm flipH="1">
            <a:off x="7424325"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p:nvCxnSpPr>
        <p:spPr>
          <a:xfrm flipH="1">
            <a:off x="4758531"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p:nvCxnSpPr>
        <p:spPr>
          <a:xfrm flipH="1">
            <a:off x="2085474" y="4090943"/>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892024"/>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878322"/>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878321"/>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878320"/>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5107223"/>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5093521"/>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5093520"/>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5093519"/>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6292098"/>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6278396"/>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6278395"/>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6278393"/>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p:nvCxnSpPr>
        <p:spPr>
          <a:xfrm rot="5400000" flipH="1" flipV="1">
            <a:off x="3913654" y="1728524"/>
            <a:ext cx="322487"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p:nvCxnSpPr>
        <p:spPr>
          <a:xfrm rot="16200000" flipV="1">
            <a:off x="7848113" y="1646736"/>
            <a:ext cx="308784"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p:nvCxnSpPr>
        <p:spPr>
          <a:xfrm flipH="1">
            <a:off x="6070454" y="3243649"/>
            <a:ext cx="0" cy="3258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597286"/>
            <a:ext cx="2674938"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18290685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3194730"/>
            <a:ext cx="4114800" cy="3124200"/>
          </a:xfrm>
          <a:solidFill>
            <a:srgbClr val="FFFFFF"/>
          </a:solidFill>
        </p:spPr>
        <p:txBody>
          <a:bodyPr/>
          <a:lstStyle>
            <a:lvl1pPr marL="0" indent="0" algn="ctr">
              <a:buFontTx/>
              <a:buNone/>
              <a:defRPr/>
            </a:lvl1pPr>
          </a:lstStyle>
          <a:p>
            <a:r>
              <a:rPr lang="en-US"/>
              <a:t>Click icon to add picture</a:t>
            </a:r>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3194730"/>
            <a:ext cx="4114800" cy="3124200"/>
          </a:xfrm>
          <a:solidFill>
            <a:srgbClr val="FFFFFF"/>
          </a:solidFill>
        </p:spPr>
        <p:txBody>
          <a:bodyPr/>
          <a:lstStyle>
            <a:lvl1pPr marL="0" indent="0" algn="ctr">
              <a:buFontTx/>
              <a:buNone/>
              <a:defRPr/>
            </a:lvl1pPr>
          </a:lstStyle>
          <a:p>
            <a:r>
              <a:rPr lang="en-US"/>
              <a:t>Click icon to add picture</a:t>
            </a:r>
          </a:p>
        </p:txBody>
      </p:sp>
      <p:sp>
        <p:nvSpPr>
          <p:cNvPr id="10" name="Rectangle 9">
            <a:extLst>
              <a:ext uri="{FF2B5EF4-FFF2-40B4-BE49-F238E27FC236}">
                <a16:creationId xmlns:a16="http://schemas.microsoft.com/office/drawing/2014/main" id="{53BC2C22-4CC4-094A-84CA-7C7485477B0F}"/>
              </a:ext>
            </a:extLst>
          </p:cNvPr>
          <p:cNvSpPr/>
          <p:nvPr/>
        </p:nvSpPr>
        <p:spPr>
          <a:xfrm>
            <a:off x="4034590" y="3194730"/>
            <a:ext cx="4114800"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6" y="4512734"/>
            <a:ext cx="3641725" cy="1589220"/>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159287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486480"/>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14"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2" y="1197159"/>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652971"/>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7373092"/>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54598934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spTree>
    <p:extLst>
      <p:ext uri="{BB962C8B-B14F-4D97-AF65-F5344CB8AC3E}">
        <p14:creationId xmlns:p14="http://schemas.microsoft.com/office/powerpoint/2010/main" val="166081744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2_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9"/>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pic>
        <p:nvPicPr>
          <p:cNvPr id="2" name="Content Placeholder 4" descr="A pattern of vegetables and fruits&#10;&#10;Description automatically generated">
            <a:extLst>
              <a:ext uri="{FF2B5EF4-FFF2-40B4-BE49-F238E27FC236}">
                <a16:creationId xmlns:a16="http://schemas.microsoft.com/office/drawing/2014/main" id="{F980ECF6-1679-B7B3-8EDA-BAEA3B5B24C2}"/>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9766"/>
          <a:stretch/>
        </p:blipFill>
        <p:spPr>
          <a:xfrm rot="5400000">
            <a:off x="646030" y="4341729"/>
            <a:ext cx="2822742" cy="4114800"/>
          </a:xfrm>
          <a:prstGeom prst="rect">
            <a:avLst/>
          </a:prstGeom>
        </p:spPr>
      </p:pic>
      <p:pic>
        <p:nvPicPr>
          <p:cNvPr id="4" name="Content Placeholder 4" descr="A pattern of vegetables and fruits&#10;&#10;Description automatically generated">
            <a:extLst>
              <a:ext uri="{FF2B5EF4-FFF2-40B4-BE49-F238E27FC236}">
                <a16:creationId xmlns:a16="http://schemas.microsoft.com/office/drawing/2014/main" id="{1FFE33BD-4FEE-E634-C85A-18826930D92C}"/>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9766"/>
          <a:stretch/>
        </p:blipFill>
        <p:spPr>
          <a:xfrm rot="5400000">
            <a:off x="4767007" y="4334663"/>
            <a:ext cx="2822742"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29F4634-955B-9F9C-E083-308FDAC909DA}"/>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t="3804" r="39766"/>
          <a:stretch/>
        </p:blipFill>
        <p:spPr>
          <a:xfrm rot="5400000">
            <a:off x="8801489" y="4412992"/>
            <a:ext cx="2822742" cy="3958281"/>
          </a:xfrm>
          <a:prstGeom prst="rect">
            <a:avLst/>
          </a:prstGeom>
        </p:spPr>
      </p:pic>
    </p:spTree>
    <p:extLst>
      <p:ext uri="{BB962C8B-B14F-4D97-AF65-F5344CB8AC3E}">
        <p14:creationId xmlns:p14="http://schemas.microsoft.com/office/powerpoint/2010/main" val="107225075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Two Paragraph Split With Titl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7A5DC97-82F9-4D41-B055-D08F5D25539E}"/>
              </a:ext>
            </a:extLst>
          </p:cNvPr>
          <p:cNvGrpSpPr/>
          <p:nvPr/>
        </p:nvGrpSpPr>
        <p:grpSpPr>
          <a:xfrm>
            <a:off x="4761903" y="4999524"/>
            <a:ext cx="7430096" cy="2822743"/>
            <a:chOff x="4761904" y="3519019"/>
            <a:chExt cx="7430096" cy="2478506"/>
          </a:xfrm>
        </p:grpSpPr>
        <p:pic>
          <p:nvPicPr>
            <p:cNvPr id="16" name="Picture 15" descr="A pattern of gardening tools&#10;&#10;Description automatically generated">
              <a:extLst>
                <a:ext uri="{FF2B5EF4-FFF2-40B4-BE49-F238E27FC236}">
                  <a16:creationId xmlns:a16="http://schemas.microsoft.com/office/drawing/2014/main" id="{8640D887-3419-3BA0-C116-343B5A3A820B}"/>
                </a:ext>
              </a:extLst>
            </p:cNvPr>
            <p:cNvPicPr>
              <a:picLocks noChangeAspect="1"/>
            </p:cNvPicPr>
            <p:nvPr userDrawn="1"/>
          </p:nvPicPr>
          <p:blipFill rotWithShape="1">
            <a:blip r:embed="rId2"/>
            <a:srcRect l="1" r="43968" b="46064"/>
            <a:stretch/>
          </p:blipFill>
          <p:spPr>
            <a:xfrm>
              <a:off x="9523810" y="3519019"/>
              <a:ext cx="2668190" cy="2478505"/>
            </a:xfrm>
            <a:prstGeom prst="rect">
              <a:avLst/>
            </a:prstGeom>
          </p:spPr>
        </p:pic>
        <p:pic>
          <p:nvPicPr>
            <p:cNvPr id="9" name="Picture 8" descr="A pattern of gardening tools&#10;&#10;Description automatically generated">
              <a:extLst>
                <a:ext uri="{FF2B5EF4-FFF2-40B4-BE49-F238E27FC236}">
                  <a16:creationId xmlns:a16="http://schemas.microsoft.com/office/drawing/2014/main" id="{B1795DA6-81D3-7C5B-88E2-57453EB78DAE}"/>
                </a:ext>
              </a:extLst>
            </p:cNvPr>
            <p:cNvPicPr>
              <a:picLocks noChangeAspect="1"/>
            </p:cNvPicPr>
            <p:nvPr userDrawn="1"/>
          </p:nvPicPr>
          <p:blipFill rotWithShape="1">
            <a:blip r:embed="rId2"/>
            <a:srcRect b="46064"/>
            <a:stretch/>
          </p:blipFill>
          <p:spPr>
            <a:xfrm>
              <a:off x="4761904" y="3519020"/>
              <a:ext cx="4761905" cy="2478505"/>
            </a:xfrm>
            <a:prstGeom prst="rect">
              <a:avLst/>
            </a:prstGeom>
          </p:spPr>
        </p:pic>
      </p:grpSp>
      <p:pic>
        <p:nvPicPr>
          <p:cNvPr id="8" name="Picture 7" descr="A pattern of gardening tools&#10;&#10;Description automatically generated">
            <a:extLst>
              <a:ext uri="{FF2B5EF4-FFF2-40B4-BE49-F238E27FC236}">
                <a16:creationId xmlns:a16="http://schemas.microsoft.com/office/drawing/2014/main" id="{E0CDADF1-A587-2833-7DC5-F1C21259BFA1}"/>
              </a:ext>
            </a:extLst>
          </p:cNvPr>
          <p:cNvPicPr>
            <a:picLocks noChangeAspect="1"/>
          </p:cNvPicPr>
          <p:nvPr/>
        </p:nvPicPr>
        <p:blipFill rotWithShape="1">
          <a:blip r:embed="rId2"/>
          <a:srcRect b="46064"/>
          <a:stretch/>
        </p:blipFill>
        <p:spPr>
          <a:xfrm>
            <a:off x="-1" y="4987759"/>
            <a:ext cx="4761905" cy="2822742"/>
          </a:xfrm>
          <a:prstGeom prst="rect">
            <a:avLst/>
          </a:prstGeom>
        </p:spPr>
      </p:pic>
      <p:sp>
        <p:nvSpPr>
          <p:cNvPr id="6" name="Rectangle 5">
            <a:extLst>
              <a:ext uri="{FF2B5EF4-FFF2-40B4-BE49-F238E27FC236}">
                <a16:creationId xmlns:a16="http://schemas.microsoft.com/office/drawing/2014/main" id="{1B5F5791-6FF4-FA42-A009-0AEDB5817142}"/>
              </a:ext>
            </a:extLst>
          </p:cNvPr>
          <p:cNvSpPr/>
          <p:nvPr/>
        </p:nvSpPr>
        <p:spPr>
          <a:xfrm>
            <a:off x="-1" y="4987759"/>
            <a:ext cx="12192000" cy="2822742"/>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Tree>
    <p:extLst>
      <p:ext uri="{BB962C8B-B14F-4D97-AF65-F5344CB8AC3E}">
        <p14:creationId xmlns:p14="http://schemas.microsoft.com/office/powerpoint/2010/main" val="711098574"/>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334632"/>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1064401"/>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661968"/>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7165050"/>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5241495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p:nvSpPr>
        <p:spPr>
          <a:xfrm>
            <a:off x="1102887" y="2815066"/>
            <a:ext cx="2286000" cy="4165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ounded Rectangle 28">
            <a:extLst>
              <a:ext uri="{FF2B5EF4-FFF2-40B4-BE49-F238E27FC236}">
                <a16:creationId xmlns:a16="http://schemas.microsoft.com/office/drawing/2014/main" id="{CEE4E996-04B4-2343-918B-0260CF977509}"/>
              </a:ext>
            </a:extLst>
          </p:cNvPr>
          <p:cNvSpPr/>
          <p:nvPr/>
        </p:nvSpPr>
        <p:spPr>
          <a:xfrm>
            <a:off x="3581400" y="2815066"/>
            <a:ext cx="2286000" cy="4165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ounded Rectangle 29">
            <a:extLst>
              <a:ext uri="{FF2B5EF4-FFF2-40B4-BE49-F238E27FC236}">
                <a16:creationId xmlns:a16="http://schemas.microsoft.com/office/drawing/2014/main" id="{FBED393C-536B-754D-B868-6D4E3205A4A7}"/>
              </a:ext>
            </a:extLst>
          </p:cNvPr>
          <p:cNvSpPr/>
          <p:nvPr/>
        </p:nvSpPr>
        <p:spPr>
          <a:xfrm>
            <a:off x="6108028" y="2815066"/>
            <a:ext cx="2286000" cy="4165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ounded Rectangle 30">
            <a:extLst>
              <a:ext uri="{FF2B5EF4-FFF2-40B4-BE49-F238E27FC236}">
                <a16:creationId xmlns:a16="http://schemas.microsoft.com/office/drawing/2014/main" id="{63B1CE32-353A-BE45-9EFB-BEFB10891E4F}"/>
              </a:ext>
            </a:extLst>
          </p:cNvPr>
          <p:cNvSpPr/>
          <p:nvPr/>
        </p:nvSpPr>
        <p:spPr>
          <a:xfrm>
            <a:off x="8610599" y="2815066"/>
            <a:ext cx="2286000" cy="4165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4507953"/>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2" y="3075068"/>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3"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52456911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vider Page Option 6">
    <p:spTree>
      <p:nvGrpSpPr>
        <p:cNvPr id="1" name=""/>
        <p:cNvGrpSpPr/>
        <p:nvPr/>
      </p:nvGrpSpPr>
      <p:grpSpPr>
        <a:xfrm>
          <a:off x="0" y="0"/>
          <a:ext cx="0" cy="0"/>
          <a:chOff x="0" y="0"/>
          <a:chExt cx="0" cy="0"/>
        </a:xfrm>
      </p:grpSpPr>
      <p:pic>
        <p:nvPicPr>
          <p:cNvPr id="4" name="Picture 3" descr="Group of gardening tools on a wall">
            <a:extLst>
              <a:ext uri="{FF2B5EF4-FFF2-40B4-BE49-F238E27FC236}">
                <a16:creationId xmlns:a16="http://schemas.microsoft.com/office/drawing/2014/main" id="{5C7389C0-6F6B-B598-5E5F-C09978FEF2A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5417" b="4754"/>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p:nvPicPr>
        <p:blipFill>
          <a:blip r:embed="rId4"/>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602613111"/>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6855917"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369769"/>
            <a:ext cx="3308202" cy="5685481"/>
          </a:xfrm>
          <a:prstGeom prst="roundRect">
            <a:avLst>
              <a:gd name="adj" fmla="val 8678"/>
            </a:avLst>
          </a:prstGeom>
          <a:solidFill>
            <a:srgbClr val="FFFFFF"/>
          </a:solidFill>
        </p:spPr>
        <p:txBody>
          <a:bodyPr/>
          <a:lstStyle>
            <a:lvl1pPr marL="0" indent="0" algn="ctr">
              <a:buFontTx/>
              <a:buNone/>
              <a:defRPr/>
            </a:lvl1pPr>
          </a:lstStyle>
          <a:p>
            <a:r>
              <a:rPr lang="en-US"/>
              <a:t>Click icon to add picture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928269"/>
            <a:ext cx="3845490" cy="6635404"/>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7165050"/>
            <a:ext cx="6855916" cy="36542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30782837"/>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68" y="2899948"/>
            <a:ext cx="5000263" cy="3730739"/>
          </a:xfrm>
          <a:prstGeom prst="roundRect">
            <a:avLst>
              <a:gd name="adj" fmla="val 3378"/>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660925"/>
            <a:ext cx="6648418" cy="4394323"/>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1" y="7165050"/>
            <a:ext cx="6233933" cy="36496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36724178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899947"/>
            <a:ext cx="4795778" cy="3145474"/>
          </a:xfrm>
          <a:prstGeom prst="roundRect">
            <a:avLst>
              <a:gd name="adj" fmla="val 0"/>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6" y="2660924"/>
            <a:ext cx="5509549" cy="4902736"/>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6" y="7165050"/>
            <a:ext cx="330939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329880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788266"/>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FA38D815-8BF5-6F44-87BA-6B6CF8A6BFB2}"/>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64411702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45068406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661357"/>
            <a:ext cx="5181600" cy="4373518"/>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661356"/>
            <a:ext cx="5181600" cy="437351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Slide Number Placeholder 6"/>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p:nvSpPr>
        <p:spPr>
          <a:xfrm>
            <a:off x="838200" y="1447546"/>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1179417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37132"/>
            <a:ext cx="10515600" cy="798511"/>
          </a:xfrm>
        </p:spPr>
        <p:txBody>
          <a:bodyPr anchor="t" anchorCtr="0"/>
          <a:lstStyle/>
          <a:p>
            <a:r>
              <a:rPr lang="en-US"/>
              <a:t>Click to edit Master title style</a:t>
            </a:r>
          </a:p>
        </p:txBody>
      </p:sp>
      <p:sp>
        <p:nvSpPr>
          <p:cNvPr id="3" name="Text Placeholder 2"/>
          <p:cNvSpPr>
            <a:spLocks noGrp="1"/>
          </p:cNvSpPr>
          <p:nvPr>
            <p:ph type="body" idx="1"/>
          </p:nvPr>
        </p:nvSpPr>
        <p:spPr>
          <a:xfrm>
            <a:off x="839789" y="2753289"/>
            <a:ext cx="5157787" cy="614047"/>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3581323"/>
            <a:ext cx="5157787"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53289"/>
            <a:ext cx="5183188" cy="614048"/>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581323"/>
            <a:ext cx="5183188"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391920" y="246827"/>
            <a:ext cx="4114800" cy="415837"/>
          </a:xfrm>
          <a:prstGeom prst="rect">
            <a:avLst/>
          </a:prstGeom>
        </p:spPr>
        <p:txBody>
          <a:bodyPr/>
          <a:lstStyle/>
          <a:p>
            <a:endParaRPr lang="en-US"/>
          </a:p>
        </p:txBody>
      </p:sp>
      <p:sp>
        <p:nvSpPr>
          <p:cNvPr id="9" name="Slide Number Placeholder 8"/>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3524504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43733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p:nvPicPr>
        <p:blipFill rotWithShape="1">
          <a:blip r:embed="rId2">
            <a:extLst>
              <a:ext uri="{28A0092B-C50C-407E-A947-70E740481C1C}">
                <a14:useLocalDpi xmlns:a14="http://schemas.microsoft.com/office/drawing/2010/main"/>
              </a:ext>
            </a:extLst>
          </a:blip>
          <a:srcRect b="3161"/>
          <a:stretch/>
        </p:blipFill>
        <p:spPr>
          <a:xfrm>
            <a:off x="-979716" y="0"/>
            <a:ext cx="13757049" cy="7810500"/>
          </a:xfrm>
          <a:prstGeom prst="rect">
            <a:avLst/>
          </a:prstGeom>
        </p:spPr>
      </p:pic>
      <p:sp>
        <p:nvSpPr>
          <p:cNvPr id="14" name="Rectangle 13">
            <a:extLst>
              <a:ext uri="{FF2B5EF4-FFF2-40B4-BE49-F238E27FC236}">
                <a16:creationId xmlns:a16="http://schemas.microsoft.com/office/drawing/2014/main" id="{603037C0-3AF5-C247-8922-F73E8847476D}"/>
              </a:ext>
            </a:extLst>
          </p:cNvPr>
          <p:cNvSpPr/>
          <p:nvPr/>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9932"/>
            <a:ext cx="10515600" cy="1873742"/>
          </a:xfrm>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10046917"/>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99022"/>
            <a:ext cx="12192000" cy="7111478"/>
          </a:xfrm>
          <a:prstGeom prst="rect">
            <a:avLst/>
          </a:prstGeom>
        </p:spPr>
      </p:pic>
      <p:sp>
        <p:nvSpPr>
          <p:cNvPr id="2" name="Rectangle 1">
            <a:extLst>
              <a:ext uri="{FF2B5EF4-FFF2-40B4-BE49-F238E27FC236}">
                <a16:creationId xmlns:a16="http://schemas.microsoft.com/office/drawing/2014/main" id="{DD0FD281-426A-F64C-90E1-583050EE12F4}"/>
              </a:ext>
            </a:extLst>
          </p:cNvPr>
          <p:cNvSpPr/>
          <p:nvPr/>
        </p:nvSpPr>
        <p:spPr>
          <a:xfrm>
            <a:off x="838201" y="5462782"/>
            <a:ext cx="10515600" cy="1735667"/>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3750850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Divider Page Option 6">
    <p:spTree>
      <p:nvGrpSpPr>
        <p:cNvPr id="1" name=""/>
        <p:cNvGrpSpPr/>
        <p:nvPr/>
      </p:nvGrpSpPr>
      <p:grpSpPr>
        <a:xfrm>
          <a:off x="0" y="0"/>
          <a:ext cx="0" cy="0"/>
          <a:chOff x="0" y="0"/>
          <a:chExt cx="0" cy="0"/>
        </a:xfrm>
      </p:grpSpPr>
      <p:pic>
        <p:nvPicPr>
          <p:cNvPr id="3" name="Picture 2" descr="Portrait of two happy adults and one child">
            <a:extLst>
              <a:ext uri="{FF2B5EF4-FFF2-40B4-BE49-F238E27FC236}">
                <a16:creationId xmlns:a16="http://schemas.microsoft.com/office/drawing/2014/main" id="{2BCA0092-656A-C330-5B01-10DBE648199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b="30721"/>
          <a:stretch/>
        </p:blipFill>
        <p:spPr>
          <a:xfrm>
            <a:off x="1" y="0"/>
            <a:ext cx="12258675"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1" y="0"/>
            <a:ext cx="12258675"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p:nvPicPr>
        <p:blipFill>
          <a:blip r:embed="rId4"/>
          <a:stretch>
            <a:fillRect/>
          </a:stretch>
        </p:blipFill>
        <p:spPr>
          <a:xfrm>
            <a:off x="7305675" y="5461883"/>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7305675" y="5867020"/>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190614442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p:nvPicPr>
        <p:blipFill>
          <a:blip r:embed="rId2"/>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228671477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2"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3" y="5280781"/>
            <a:ext cx="6920565" cy="2195184"/>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1" y="1437133"/>
            <a:ext cx="6920567" cy="881275"/>
          </a:xfrm>
        </p:spPr>
        <p:txBody>
          <a:bodyPr anchor="t" anchorCtr="0"/>
          <a:lstStyle>
            <a:lvl1pPr algn="l">
              <a:defRPr/>
            </a:lvl1pPr>
          </a:lstStyle>
          <a:p>
            <a:r>
              <a:rPr lang="en-US"/>
              <a:t>Click to edit title style</a:t>
            </a:r>
          </a:p>
        </p:txBody>
      </p:sp>
      <p:pic>
        <p:nvPicPr>
          <p:cNvPr id="8" name="Picture 7">
            <a:extLst>
              <a:ext uri="{FF2B5EF4-FFF2-40B4-BE49-F238E27FC236}">
                <a16:creationId xmlns:a16="http://schemas.microsoft.com/office/drawing/2014/main" id="{CB638375-826B-E043-96F5-88E398B07190}"/>
              </a:ext>
            </a:extLst>
          </p:cNvPr>
          <p:cNvPicPr>
            <a:picLocks noChangeAspect="1"/>
          </p:cNvPicPr>
          <p:nvPr/>
        </p:nvPicPr>
        <p:blipFill>
          <a:blip r:embed="rId2"/>
          <a:stretch>
            <a:fillRect/>
          </a:stretch>
        </p:blipFill>
        <p:spPr>
          <a:xfrm>
            <a:off x="756396" y="6160964"/>
            <a:ext cx="469900" cy="520700"/>
          </a:xfrm>
          <a:prstGeom prst="rect">
            <a:avLst/>
          </a:prstGeom>
        </p:spPr>
      </p:pic>
      <p:pic>
        <p:nvPicPr>
          <p:cNvPr id="11" name="Picture 10">
            <a:extLst>
              <a:ext uri="{FF2B5EF4-FFF2-40B4-BE49-F238E27FC236}">
                <a16:creationId xmlns:a16="http://schemas.microsoft.com/office/drawing/2014/main" id="{30BC22A2-0D0F-1C44-9348-3D3C36A8EE61}"/>
              </a:ext>
            </a:extLst>
          </p:cNvPr>
          <p:cNvPicPr>
            <a:picLocks noChangeAspect="1"/>
          </p:cNvPicPr>
          <p:nvPr/>
        </p:nvPicPr>
        <p:blipFill>
          <a:blip r:embed="rId3"/>
          <a:stretch>
            <a:fillRect/>
          </a:stretch>
        </p:blipFill>
        <p:spPr>
          <a:xfrm>
            <a:off x="2209986" y="6160964"/>
            <a:ext cx="469900" cy="520700"/>
          </a:xfrm>
          <a:prstGeom prst="rect">
            <a:avLst/>
          </a:prstGeom>
        </p:spPr>
      </p:pic>
      <p:pic>
        <p:nvPicPr>
          <p:cNvPr id="16" name="Picture 15">
            <a:extLst>
              <a:ext uri="{FF2B5EF4-FFF2-40B4-BE49-F238E27FC236}">
                <a16:creationId xmlns:a16="http://schemas.microsoft.com/office/drawing/2014/main" id="{2E234825-C201-B84E-8E08-36202B5E8DF9}"/>
              </a:ext>
            </a:extLst>
          </p:cNvPr>
          <p:cNvPicPr>
            <a:picLocks noChangeAspect="1"/>
          </p:cNvPicPr>
          <p:nvPr/>
        </p:nvPicPr>
        <p:blipFill>
          <a:blip r:embed="rId4"/>
          <a:stretch>
            <a:fillRect/>
          </a:stretch>
        </p:blipFill>
        <p:spPr>
          <a:xfrm>
            <a:off x="1483191" y="6160964"/>
            <a:ext cx="469900" cy="520700"/>
          </a:xfrm>
          <a:prstGeom prst="rect">
            <a:avLst/>
          </a:prstGeom>
        </p:spPr>
      </p:pic>
      <p:pic>
        <p:nvPicPr>
          <p:cNvPr id="18" name="Picture 17">
            <a:extLst>
              <a:ext uri="{FF2B5EF4-FFF2-40B4-BE49-F238E27FC236}">
                <a16:creationId xmlns:a16="http://schemas.microsoft.com/office/drawing/2014/main" id="{C22525E6-D64D-5443-A119-335CE522547A}"/>
              </a:ext>
            </a:extLst>
          </p:cNvPr>
          <p:cNvPicPr>
            <a:picLocks noChangeAspect="1"/>
          </p:cNvPicPr>
          <p:nvPr/>
        </p:nvPicPr>
        <p:blipFill>
          <a:blip r:embed="rId5"/>
          <a:stretch>
            <a:fillRect/>
          </a:stretch>
        </p:blipFill>
        <p:spPr>
          <a:xfrm>
            <a:off x="2936781" y="6160964"/>
            <a:ext cx="469900" cy="520700"/>
          </a:xfrm>
          <a:prstGeom prst="rect">
            <a:avLst/>
          </a:prstGeom>
        </p:spPr>
      </p:pic>
      <p:pic>
        <p:nvPicPr>
          <p:cNvPr id="20" name="Picture 19">
            <a:extLst>
              <a:ext uri="{FF2B5EF4-FFF2-40B4-BE49-F238E27FC236}">
                <a16:creationId xmlns:a16="http://schemas.microsoft.com/office/drawing/2014/main" id="{D831BCB4-FCA8-E84E-B717-77ABE02CC025}"/>
              </a:ext>
            </a:extLst>
          </p:cNvPr>
          <p:cNvPicPr>
            <a:picLocks noChangeAspect="1"/>
          </p:cNvPicPr>
          <p:nvPr/>
        </p:nvPicPr>
        <p:blipFill>
          <a:blip r:embed="rId6"/>
          <a:stretch>
            <a:fillRect/>
          </a:stretch>
        </p:blipFill>
        <p:spPr>
          <a:xfrm>
            <a:off x="3663576" y="6160964"/>
            <a:ext cx="469900" cy="520700"/>
          </a:xfrm>
          <a:prstGeom prst="rect">
            <a:avLst/>
          </a:prstGeom>
        </p:spPr>
      </p:pic>
      <p:pic>
        <p:nvPicPr>
          <p:cNvPr id="22" name="Picture 21">
            <a:extLst>
              <a:ext uri="{FF2B5EF4-FFF2-40B4-BE49-F238E27FC236}">
                <a16:creationId xmlns:a16="http://schemas.microsoft.com/office/drawing/2014/main" id="{6DC0C6D4-2745-FC42-96F0-2E252AE74360}"/>
              </a:ext>
            </a:extLst>
          </p:cNvPr>
          <p:cNvPicPr>
            <a:picLocks noChangeAspect="1"/>
          </p:cNvPicPr>
          <p:nvPr/>
        </p:nvPicPr>
        <p:blipFill>
          <a:blip r:embed="rId7"/>
          <a:stretch>
            <a:fillRect/>
          </a:stretch>
        </p:blipFill>
        <p:spPr>
          <a:xfrm>
            <a:off x="4390370" y="6160964"/>
            <a:ext cx="469900" cy="520700"/>
          </a:xfrm>
          <a:prstGeom prst="rect">
            <a:avLst/>
          </a:prstGeom>
        </p:spPr>
      </p:pic>
      <p:pic>
        <p:nvPicPr>
          <p:cNvPr id="28" name="Picture 27">
            <a:extLst>
              <a:ext uri="{FF2B5EF4-FFF2-40B4-BE49-F238E27FC236}">
                <a16:creationId xmlns:a16="http://schemas.microsoft.com/office/drawing/2014/main" id="{81E9BF10-E7BF-FE48-A9BC-67B406469EF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36876" y="699021"/>
            <a:ext cx="6255124" cy="3001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08809" y="-1"/>
            <a:ext cx="5883192" cy="7810501"/>
          </a:xfrm>
          <a:prstGeom prst="rect">
            <a:avLst/>
          </a:prstGeom>
        </p:spPr>
      </p:pic>
    </p:spTree>
    <p:extLst>
      <p:ext uri="{BB962C8B-B14F-4D97-AF65-F5344CB8AC3E}">
        <p14:creationId xmlns:p14="http://schemas.microsoft.com/office/powerpoint/2010/main" val="95667701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noChangeAspect="1"/>
          </p:cNvSpPr>
          <p:nvPr>
            <p:ph type="subTitle" idx="1" hasCustomPrompt="1"/>
          </p:nvPr>
        </p:nvSpPr>
        <p:spPr>
          <a:xfrm>
            <a:off x="838201" y="2788640"/>
            <a:ext cx="10515599" cy="4170363"/>
          </a:xfrm>
        </p:spPr>
        <p:txBody>
          <a:bodyPr wrap="square" lIns="91440" tIns="0" bIns="0" numCol="2" spcCol="91440">
            <a:noAutofit/>
          </a:bodyPr>
          <a:lstStyle>
            <a:lvl1pPr marL="0" marR="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595223391"/>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215902"/>
            <a:ext cx="12192000" cy="0"/>
          </a:xfrm>
          <a:prstGeom prst="line">
            <a:avLst/>
          </a:prstGeom>
          <a:ln w="57150">
            <a:solidFill>
              <a:srgbClr val="D7283C"/>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9275619" y="7239178"/>
            <a:ext cx="2743200" cy="415837"/>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33542488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6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p:cNvSpPr>
          <p:nvPr>
            <p:ph type="subTitle" idx="1" hasCustomPrompt="1"/>
          </p:nvPr>
        </p:nvSpPr>
        <p:spPr>
          <a:xfrm>
            <a:off x="838201" y="2661358"/>
            <a:ext cx="10515599" cy="4162869"/>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149102389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83185"/>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12359917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Slide Option 2">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1161" y="1553790"/>
            <a:ext cx="2093976" cy="194505"/>
          </a:xfrm>
          <a:prstGeom prst="rect">
            <a:avLst/>
          </a:prstGeom>
        </p:spPr>
      </p:pic>
    </p:spTree>
    <p:extLst>
      <p:ext uri="{BB962C8B-B14F-4D97-AF65-F5344CB8AC3E}">
        <p14:creationId xmlns:p14="http://schemas.microsoft.com/office/powerpoint/2010/main" val="776675245"/>
      </p:ext>
    </p:extLst>
  </p:cSld>
  <p:clrMapOvr>
    <a:overrideClrMapping bg1="dk1" tx1="lt1" bg2="dk2" tx2="lt2" accent1="accent1" accent2="accent2" accent3="accent3" accent4="accent4" accent5="accent5" accent6="accent6" hlink="hlink" folHlink="folHlink"/>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83185"/>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9" name="Rectangle 8">
            <a:extLst>
              <a:ext uri="{FF2B5EF4-FFF2-40B4-BE49-F238E27FC236}">
                <a16:creationId xmlns:a16="http://schemas.microsoft.com/office/drawing/2014/main" id="{A39EFAC7-6704-6080-CDA2-7650CB8A796E}"/>
              </a:ext>
            </a:extLst>
          </p:cNvPr>
          <p:cNvSpPr/>
          <p:nvPr/>
        </p:nvSpPr>
        <p:spPr>
          <a:xfrm>
            <a:off x="0" y="7258241"/>
            <a:ext cx="12192000" cy="562356"/>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4DDFD655-8801-2D53-DB17-86680288879C}"/>
              </a:ext>
            </a:extLst>
          </p:cNvPr>
          <p:cNvGrpSpPr/>
          <p:nvPr/>
        </p:nvGrpSpPr>
        <p:grpSpPr>
          <a:xfrm>
            <a:off x="-9236" y="7274559"/>
            <a:ext cx="12201236" cy="555416"/>
            <a:chOff x="-9236" y="6374355"/>
            <a:chExt cx="12201236" cy="487682"/>
          </a:xfrm>
        </p:grpSpPr>
        <p:grpSp>
          <p:nvGrpSpPr>
            <p:cNvPr id="5" name="Group 4">
              <a:extLst>
                <a:ext uri="{FF2B5EF4-FFF2-40B4-BE49-F238E27FC236}">
                  <a16:creationId xmlns:a16="http://schemas.microsoft.com/office/drawing/2014/main" id="{F63BC4E5-7808-FB23-D1EF-9D6149D0324C}"/>
                </a:ext>
              </a:extLst>
            </p:cNvPr>
            <p:cNvGrpSpPr/>
            <p:nvPr userDrawn="1"/>
          </p:nvGrpSpPr>
          <p:grpSpPr>
            <a:xfrm>
              <a:off x="-9236" y="6376010"/>
              <a:ext cx="8702676" cy="485201"/>
              <a:chOff x="0" y="6372799"/>
              <a:chExt cx="8702676" cy="485201"/>
            </a:xfrm>
          </p:grpSpPr>
          <p:pic>
            <p:nvPicPr>
              <p:cNvPr id="7" name="Content Placeholder 4" descr="A pattern of vegetables and fruits&#10;&#10;Description automatically generated">
                <a:extLst>
                  <a:ext uri="{FF2B5EF4-FFF2-40B4-BE49-F238E27FC236}">
                    <a16:creationId xmlns:a16="http://schemas.microsoft.com/office/drawing/2014/main" id="{118AE336-5BBB-7DE8-33AA-E18BE38D075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t="89132"/>
              <a:stretch/>
            </p:blipFill>
            <p:spPr>
              <a:xfrm>
                <a:off x="0" y="6376545"/>
                <a:ext cx="4351338" cy="472933"/>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46CB1C57-970F-41EE-5E62-80353DF44502}"/>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88850"/>
              <a:stretch/>
            </p:blipFill>
            <p:spPr>
              <a:xfrm>
                <a:off x="4351338" y="6372799"/>
                <a:ext cx="4351338" cy="485201"/>
              </a:xfrm>
              <a:prstGeom prst="rect">
                <a:avLst/>
              </a:prstGeom>
            </p:spPr>
          </p:pic>
        </p:grpSp>
        <p:pic>
          <p:nvPicPr>
            <p:cNvPr id="6" name="Content Placeholder 4" descr="A pattern of vegetables and fruits&#10;&#10;Description automatically generated">
              <a:extLst>
                <a:ext uri="{FF2B5EF4-FFF2-40B4-BE49-F238E27FC236}">
                  <a16:creationId xmlns:a16="http://schemas.microsoft.com/office/drawing/2014/main" id="{D66BC278-0095-DD45-035F-E4D0A77F8C99}"/>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88818" r="19810"/>
            <a:stretch/>
          </p:blipFill>
          <p:spPr>
            <a:xfrm>
              <a:off x="8694771" y="6374355"/>
              <a:ext cx="3497229" cy="487682"/>
            </a:xfrm>
            <a:prstGeom prst="rect">
              <a:avLst/>
            </a:prstGeom>
          </p:spPr>
        </p:pic>
      </p:grpSp>
    </p:spTree>
    <p:extLst>
      <p:ext uri="{BB962C8B-B14F-4D97-AF65-F5344CB8AC3E}">
        <p14:creationId xmlns:p14="http://schemas.microsoft.com/office/powerpoint/2010/main" val="361933655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rot="5400000">
            <a:off x="-316690" y="285148"/>
            <a:ext cx="4959994" cy="4351338"/>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42393"/>
          <a:stretch/>
        </p:blipFill>
        <p:spPr>
          <a:xfrm rot="5400000">
            <a:off x="747025" y="4193789"/>
            <a:ext cx="2857289" cy="4351338"/>
          </a:xfrm>
          <a:prstGeom prst="rect">
            <a:avLst/>
          </a:prstGeom>
        </p:spPr>
      </p:pic>
    </p:spTree>
    <p:extLst>
      <p:ext uri="{BB962C8B-B14F-4D97-AF65-F5344CB8AC3E}">
        <p14:creationId xmlns:p14="http://schemas.microsoft.com/office/powerpoint/2010/main" val="356351720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1254035" y="583185"/>
            <a:ext cx="10099765"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1254034" y="2045607"/>
            <a:ext cx="10099765"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838202"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300" t="80117" r="-300" b="284"/>
          <a:stretch/>
        </p:blipFill>
        <p:spPr>
          <a:xfrm rot="5400000">
            <a:off x="-2058746" y="2058745"/>
            <a:ext cx="4955691" cy="838203"/>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80737" r="42393"/>
          <a:stretch/>
        </p:blipFill>
        <p:spPr>
          <a:xfrm rot="5400000">
            <a:off x="-1008304" y="5951596"/>
            <a:ext cx="2854810" cy="838202"/>
          </a:xfrm>
          <a:prstGeom prst="rect">
            <a:avLst/>
          </a:prstGeom>
        </p:spPr>
      </p:pic>
    </p:spTree>
    <p:extLst>
      <p:ext uri="{BB962C8B-B14F-4D97-AF65-F5344CB8AC3E}">
        <p14:creationId xmlns:p14="http://schemas.microsoft.com/office/powerpoint/2010/main" val="123608073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a:blip r:embed="rId2"/>
          <a:srcRect/>
          <a:stretch/>
        </p:blipFill>
        <p:spPr>
          <a:xfrm>
            <a:off x="-12362" y="-14878"/>
            <a:ext cx="4351338" cy="4955691"/>
          </a:xfrm>
          <a:prstGeom prst="rect">
            <a:avLst/>
          </a:prstGeom>
        </p:spPr>
      </p:pic>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b="41893"/>
          <a:stretch/>
        </p:blipFill>
        <p:spPr>
          <a:xfrm>
            <a:off x="-12362" y="4930895"/>
            <a:ext cx="4351338" cy="2879605"/>
          </a:xfrm>
          <a:prstGeom prst="rect">
            <a:avLst/>
          </a:prstGeom>
        </p:spPr>
      </p:pic>
      <p:sp>
        <p:nvSpPr>
          <p:cNvPr id="8" name="Rectangle 7">
            <a:extLst>
              <a:ext uri="{FF2B5EF4-FFF2-40B4-BE49-F238E27FC236}">
                <a16:creationId xmlns:a16="http://schemas.microsoft.com/office/drawing/2014/main" id="{CC539E10-DA6D-0B69-CE3B-BC692045DCCE}"/>
              </a:ext>
            </a:extLst>
          </p:cNvPr>
          <p:cNvSpPr/>
          <p:nvPr/>
        </p:nvSpPr>
        <p:spPr>
          <a:xfrm>
            <a:off x="-12362" y="-14877"/>
            <a:ext cx="4357519" cy="791464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657401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5_One Column Paragraph Tex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r="80453" b="41893"/>
          <a:stretch/>
        </p:blipFill>
        <p:spPr>
          <a:xfrm>
            <a:off x="-12362" y="4930895"/>
            <a:ext cx="850563" cy="2879605"/>
          </a:xfrm>
          <a:prstGeom prst="rect">
            <a:avLst/>
          </a:prstGeom>
        </p:spPr>
      </p:pic>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rotWithShape="1">
          <a:blip r:embed="rId2"/>
          <a:srcRect r="80453"/>
          <a:stretch/>
        </p:blipFill>
        <p:spPr>
          <a:xfrm>
            <a:off x="-12362" y="-14878"/>
            <a:ext cx="850563" cy="4955691"/>
          </a:xfrm>
          <a:prstGeom prst="rect">
            <a:avLst/>
          </a:prstGeom>
        </p:spPr>
      </p:pic>
      <p:sp>
        <p:nvSpPr>
          <p:cNvPr id="6" name="Rectangle 5">
            <a:extLst>
              <a:ext uri="{FF2B5EF4-FFF2-40B4-BE49-F238E27FC236}">
                <a16:creationId xmlns:a16="http://schemas.microsoft.com/office/drawing/2014/main" id="{9B084704-F497-74DD-BF51-9F49DF071637}"/>
              </a:ext>
            </a:extLst>
          </p:cNvPr>
          <p:cNvSpPr/>
          <p:nvPr/>
        </p:nvSpPr>
        <p:spPr>
          <a:xfrm>
            <a:off x="-12361" y="-14877"/>
            <a:ext cx="862925" cy="7825377"/>
          </a:xfrm>
          <a:prstGeom prst="rect">
            <a:avLst/>
          </a:prstGeom>
          <a:solidFill>
            <a:srgbClr val="309C88">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1">
            <a:extLst>
              <a:ext uri="{FF2B5EF4-FFF2-40B4-BE49-F238E27FC236}">
                <a16:creationId xmlns:a16="http://schemas.microsoft.com/office/drawing/2014/main" id="{7A2D79C7-3D42-7F54-835F-BA9AC7667743}"/>
              </a:ext>
            </a:extLst>
          </p:cNvPr>
          <p:cNvSpPr txBox="1">
            <a:spLocks/>
          </p:cNvSpPr>
          <p:nvPr/>
        </p:nvSpPr>
        <p:spPr>
          <a:xfrm>
            <a:off x="1254035" y="583185"/>
            <a:ext cx="10099765" cy="7617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9" name="Subtitle 2">
            <a:extLst>
              <a:ext uri="{FF2B5EF4-FFF2-40B4-BE49-F238E27FC236}">
                <a16:creationId xmlns:a16="http://schemas.microsoft.com/office/drawing/2014/main" id="{0C63B879-24C0-A5C9-9834-772EC0EDF586}"/>
              </a:ext>
            </a:extLst>
          </p:cNvPr>
          <p:cNvSpPr txBox="1">
            <a:spLocks/>
          </p:cNvSpPr>
          <p:nvPr/>
        </p:nvSpPr>
        <p:spPr>
          <a:xfrm>
            <a:off x="1254034" y="2045607"/>
            <a:ext cx="10099765" cy="4778618"/>
          </a:xfrm>
          <a:prstGeom prst="rect">
            <a:avLst/>
          </a:prstGeom>
        </p:spPr>
        <p:txBody>
          <a:bodyPr vert="horz" lIns="0" tIns="0" rIns="0" bIns="0" rtlCol="0">
            <a:noAutofit/>
          </a:bodyPr>
          <a:lstStyle>
            <a:lvl1pPr marL="0" indent="0" algn="l"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1pPr>
            <a:lvl2pPr marL="457200" indent="0" algn="ctr" defTabSz="914400" rtl="0" eaLnBrk="1" latinLnBrk="0" hangingPunct="1">
              <a:lnSpc>
                <a:spcPts val="2100"/>
              </a:lnSpc>
              <a:spcBef>
                <a:spcPts val="1000"/>
              </a:spcBef>
              <a:buClr>
                <a:schemeClr val="tx1"/>
              </a:buClr>
              <a:buFont typeface="Arial" panose="020B0604020202020204" pitchFamily="34" charset="0"/>
              <a:buNone/>
              <a:defRPr sz="2000" b="0" i="0" kern="1200">
                <a:solidFill>
                  <a:schemeClr val="tx2"/>
                </a:solidFill>
                <a:latin typeface="Montserrat" pitchFamily="2" charset="77"/>
                <a:ea typeface="+mn-ea"/>
                <a:cs typeface="+mn-cs"/>
              </a:defRPr>
            </a:lvl2pPr>
            <a:lvl3pPr marL="914400" indent="0" algn="ctr"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3pPr>
            <a:lvl4pPr marL="13716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4pPr>
            <a:lvl5pPr marL="18288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a:t>Click to edit text</a:t>
            </a:r>
          </a:p>
        </p:txBody>
      </p:sp>
    </p:spTree>
    <p:extLst>
      <p:ext uri="{BB962C8B-B14F-4D97-AF65-F5344CB8AC3E}">
        <p14:creationId xmlns:p14="http://schemas.microsoft.com/office/powerpoint/2010/main" val="27426116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3" y="1"/>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588563" y="1301750"/>
            <a:ext cx="3930650" cy="2603500"/>
          </a:xfrm>
          <a:solidFill>
            <a:srgbClr val="FFFFFF"/>
          </a:solidFill>
        </p:spPr>
        <p:txBody>
          <a:bodyPr/>
          <a:lstStyle>
            <a:lvl1pPr marL="0" indent="0" algn="ctr">
              <a:buFontTx/>
              <a:buNone/>
              <a:defRPr/>
            </a:lvl1pPr>
          </a:lstStyle>
          <a:p>
            <a:r>
              <a:rPr lang="en-US"/>
              <a:t>Click icon to add picture</a:t>
            </a:r>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588563" y="4322594"/>
            <a:ext cx="3930650" cy="2603500"/>
          </a:xfrm>
          <a:solidFill>
            <a:srgbClr val="FFFFFF"/>
          </a:solidFill>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368566985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4" y="0"/>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861988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wo Photo Sidebar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40A24D-672E-DBAE-28BB-F2EE1E161892}"/>
              </a:ext>
            </a:extLst>
          </p:cNvPr>
          <p:cNvSpPr/>
          <p:nvPr/>
        </p:nvSpPr>
        <p:spPr>
          <a:xfrm>
            <a:off x="8077200" y="0"/>
            <a:ext cx="4114800" cy="7810500"/>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4" name="Content Placeholder 4" descr="A pattern of vegetables and fruits&#10;&#10;Description automatically generated">
            <a:extLst>
              <a:ext uri="{FF2B5EF4-FFF2-40B4-BE49-F238E27FC236}">
                <a16:creationId xmlns:a16="http://schemas.microsoft.com/office/drawing/2014/main" id="{53D63822-3F33-3EDF-DF51-857FF3F74952}"/>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rot="5400000">
            <a:off x="7791450" y="285750"/>
            <a:ext cx="4686300"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AB4420E-000A-5689-A063-637F7E0D31A2}"/>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3333"/>
          <a:stretch/>
        </p:blipFill>
        <p:spPr>
          <a:xfrm rot="5400000">
            <a:off x="8572500" y="4191000"/>
            <a:ext cx="3124200" cy="4114800"/>
          </a:xfrm>
          <a:prstGeom prst="rect">
            <a:avLst/>
          </a:prstGeom>
        </p:spPr>
      </p:pic>
    </p:spTree>
    <p:extLst>
      <p:ext uri="{BB962C8B-B14F-4D97-AF65-F5344CB8AC3E}">
        <p14:creationId xmlns:p14="http://schemas.microsoft.com/office/powerpoint/2010/main" val="294097417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742355"/>
            <a:ext cx="4904872" cy="408187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p:nvSpPr>
        <p:spPr>
          <a:xfrm>
            <a:off x="838200" y="2539555"/>
            <a:ext cx="5257800" cy="4585814"/>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323344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509737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921563"/>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769506"/>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58987858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8" name="Picture 7" descr="A pattern of gardening tools&#10;&#10;Description automatically generated">
            <a:extLst>
              <a:ext uri="{FF2B5EF4-FFF2-40B4-BE49-F238E27FC236}">
                <a16:creationId xmlns:a16="http://schemas.microsoft.com/office/drawing/2014/main" id="{C518151A-B03A-A1C4-8AA9-E31DE406DB4A}"/>
              </a:ext>
            </a:extLst>
          </p:cNvPr>
          <p:cNvPicPr>
            <a:picLocks noChangeAspect="1"/>
          </p:cNvPicPr>
          <p:nvPr/>
        </p:nvPicPr>
        <p:blipFill>
          <a:blip r:embed="rId2"/>
          <a:stretch>
            <a:fillRect/>
          </a:stretch>
        </p:blipFill>
        <p:spPr>
          <a:xfrm>
            <a:off x="9685018" y="5245101"/>
            <a:ext cx="3336670" cy="3800096"/>
          </a:xfrm>
          <a:prstGeom prst="flowChartConnector">
            <a:avLst/>
          </a:prstGeom>
        </p:spPr>
      </p:pic>
      <p:sp>
        <p:nvSpPr>
          <p:cNvPr id="5" name="Oval 4">
            <a:extLst>
              <a:ext uri="{FF2B5EF4-FFF2-40B4-BE49-F238E27FC236}">
                <a16:creationId xmlns:a16="http://schemas.microsoft.com/office/drawing/2014/main" id="{7061C614-A76B-B5D5-3631-FC5E13DF57B2}"/>
              </a:ext>
            </a:extLst>
          </p:cNvPr>
          <p:cNvSpPr/>
          <p:nvPr/>
        </p:nvSpPr>
        <p:spPr>
          <a:xfrm>
            <a:off x="9685018" y="5244087"/>
            <a:ext cx="3337560" cy="3801110"/>
          </a:xfrm>
          <a:prstGeom prst="ellipse">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3395406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over Slide Option 2">
    <p:bg>
      <p:bgRef idx="1001">
        <a:schemeClr val="bg1"/>
      </p:bgRef>
    </p:bg>
    <p:spTree>
      <p:nvGrpSpPr>
        <p:cNvPr id="1" name=""/>
        <p:cNvGrpSpPr/>
        <p:nvPr/>
      </p:nvGrpSpPr>
      <p:grpSpPr>
        <a:xfrm>
          <a:off x="0" y="0"/>
          <a:ext cx="0" cy="0"/>
          <a:chOff x="0" y="0"/>
          <a:chExt cx="0" cy="0"/>
        </a:xfrm>
      </p:grpSpPr>
      <p:pic>
        <p:nvPicPr>
          <p:cNvPr id="5" name="Picture 4" descr="A pattern of gardening tools&#10;&#10;Description automatically generated">
            <a:extLst>
              <a:ext uri="{FF2B5EF4-FFF2-40B4-BE49-F238E27FC236}">
                <a16:creationId xmlns:a16="http://schemas.microsoft.com/office/drawing/2014/main" id="{C86C3B03-9361-6AC5-8687-19DE4192A662}"/>
              </a:ext>
            </a:extLst>
          </p:cNvPr>
          <p:cNvPicPr>
            <a:picLocks noChangeAspect="1"/>
          </p:cNvPicPr>
          <p:nvPr/>
        </p:nvPicPr>
        <p:blipFill>
          <a:blip r:embed="rId2"/>
          <a:stretch>
            <a:fillRect/>
          </a:stretch>
        </p:blipFill>
        <p:spPr>
          <a:xfrm>
            <a:off x="7430096" y="2387220"/>
            <a:ext cx="4767085" cy="5429180"/>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9437D737-1A3D-7621-0EBD-412529C59606}"/>
              </a:ext>
            </a:extLst>
          </p:cNvPr>
          <p:cNvPicPr>
            <a:picLocks noChangeAspect="1"/>
          </p:cNvPicPr>
          <p:nvPr/>
        </p:nvPicPr>
        <p:blipFill>
          <a:blip r:embed="rId2"/>
          <a:stretch>
            <a:fillRect/>
          </a:stretch>
        </p:blipFill>
        <p:spPr>
          <a:xfrm>
            <a:off x="2686388" y="2387213"/>
            <a:ext cx="4761905" cy="5423281"/>
          </a:xfrm>
          <a:prstGeom prst="rect">
            <a:avLst/>
          </a:prstGeom>
        </p:spPr>
      </p:pic>
      <p:grpSp>
        <p:nvGrpSpPr>
          <p:cNvPr id="14" name="Group 13">
            <a:extLst>
              <a:ext uri="{FF2B5EF4-FFF2-40B4-BE49-F238E27FC236}">
                <a16:creationId xmlns:a16="http://schemas.microsoft.com/office/drawing/2014/main" id="{C2F04998-5112-4638-BCD7-91CC0FEF1457}"/>
              </a:ext>
            </a:extLst>
          </p:cNvPr>
          <p:cNvGrpSpPr/>
          <p:nvPr/>
        </p:nvGrpSpPr>
        <p:grpSpPr>
          <a:xfrm>
            <a:off x="-3048" y="-4"/>
            <a:ext cx="12195048" cy="7816399"/>
            <a:chOff x="-3048" y="-4"/>
            <a:chExt cx="12195048" cy="6863180"/>
          </a:xfrm>
        </p:grpSpPr>
        <p:pic>
          <p:nvPicPr>
            <p:cNvPr id="9" name="Picture 8" descr="A pattern of gardening tools&#10;&#10;Description automatically generated">
              <a:extLst>
                <a:ext uri="{FF2B5EF4-FFF2-40B4-BE49-F238E27FC236}">
                  <a16:creationId xmlns:a16="http://schemas.microsoft.com/office/drawing/2014/main" id="{D9D61626-B0AC-3E7B-DA22-AFE13E12F2B1}"/>
                </a:ext>
              </a:extLst>
            </p:cNvPr>
            <p:cNvPicPr>
              <a:picLocks noChangeAspect="1"/>
            </p:cNvPicPr>
            <p:nvPr userDrawn="1"/>
          </p:nvPicPr>
          <p:blipFill rotWithShape="1">
            <a:blip r:embed="rId2"/>
            <a:srcRect l="43420"/>
            <a:stretch/>
          </p:blipFill>
          <p:spPr>
            <a:xfrm>
              <a:off x="-1" y="2096091"/>
              <a:ext cx="2697201" cy="4767085"/>
            </a:xfrm>
            <a:prstGeom prst="rect">
              <a:avLst/>
            </a:prstGeom>
          </p:spPr>
        </p:pic>
        <p:pic>
          <p:nvPicPr>
            <p:cNvPr id="10" name="Picture 9" descr="A pattern of gardening tools&#10;&#10;Description automatically generated">
              <a:extLst>
                <a:ext uri="{FF2B5EF4-FFF2-40B4-BE49-F238E27FC236}">
                  <a16:creationId xmlns:a16="http://schemas.microsoft.com/office/drawing/2014/main" id="{3BC54CD1-A6A9-6427-5B47-1383976FB7CC}"/>
                </a:ext>
              </a:extLst>
            </p:cNvPr>
            <p:cNvPicPr>
              <a:picLocks noChangeAspect="1"/>
            </p:cNvPicPr>
            <p:nvPr userDrawn="1"/>
          </p:nvPicPr>
          <p:blipFill rotWithShape="1">
            <a:blip r:embed="rId2"/>
            <a:srcRect t="55982"/>
            <a:stretch/>
          </p:blipFill>
          <p:spPr>
            <a:xfrm>
              <a:off x="7424915" y="0"/>
              <a:ext cx="4767085" cy="2098373"/>
            </a:xfrm>
            <a:prstGeom prst="rect">
              <a:avLst/>
            </a:prstGeom>
          </p:spPr>
        </p:pic>
        <p:pic>
          <p:nvPicPr>
            <p:cNvPr id="11" name="Picture 10" descr="A pattern of gardening tools&#10;&#10;Description automatically generated">
              <a:extLst>
                <a:ext uri="{FF2B5EF4-FFF2-40B4-BE49-F238E27FC236}">
                  <a16:creationId xmlns:a16="http://schemas.microsoft.com/office/drawing/2014/main" id="{147AD155-E07F-1084-3B13-945DA77AD5B9}"/>
                </a:ext>
              </a:extLst>
            </p:cNvPr>
            <p:cNvPicPr>
              <a:picLocks noChangeAspect="1"/>
            </p:cNvPicPr>
            <p:nvPr userDrawn="1"/>
          </p:nvPicPr>
          <p:blipFill rotWithShape="1">
            <a:blip r:embed="rId2"/>
            <a:srcRect t="55982"/>
            <a:stretch/>
          </p:blipFill>
          <p:spPr>
            <a:xfrm>
              <a:off x="2681207" y="-4"/>
              <a:ext cx="4767085" cy="2098373"/>
            </a:xfrm>
            <a:prstGeom prst="rect">
              <a:avLst/>
            </a:prstGeom>
          </p:spPr>
        </p:pic>
        <p:pic>
          <p:nvPicPr>
            <p:cNvPr id="12" name="Picture 11" descr="A pattern of gardening tools&#10;&#10;Description automatically generated">
              <a:extLst>
                <a:ext uri="{FF2B5EF4-FFF2-40B4-BE49-F238E27FC236}">
                  <a16:creationId xmlns:a16="http://schemas.microsoft.com/office/drawing/2014/main" id="{BBD55755-7EA1-C7E1-AC77-FBDC6AE7DF5B}"/>
                </a:ext>
              </a:extLst>
            </p:cNvPr>
            <p:cNvPicPr>
              <a:picLocks noChangeAspect="1"/>
            </p:cNvPicPr>
            <p:nvPr userDrawn="1"/>
          </p:nvPicPr>
          <p:blipFill rotWithShape="1">
            <a:blip r:embed="rId2"/>
            <a:srcRect l="43277" t="55982"/>
            <a:stretch/>
          </p:blipFill>
          <p:spPr>
            <a:xfrm>
              <a:off x="-3048" y="0"/>
              <a:ext cx="2704063" cy="2098373"/>
            </a:xfrm>
            <a:prstGeom prst="rect">
              <a:avLst/>
            </a:prstGeom>
          </p:spPr>
        </p:pic>
      </p:grpSp>
      <p:sp>
        <p:nvSpPr>
          <p:cNvPr id="13" name="Rectangle 12">
            <a:extLst>
              <a:ext uri="{FF2B5EF4-FFF2-40B4-BE49-F238E27FC236}">
                <a16:creationId xmlns:a16="http://schemas.microsoft.com/office/drawing/2014/main" id="{8469BDF5-0643-8C69-E817-AA4CF1C1D3F3}"/>
              </a:ext>
            </a:extLst>
          </p:cNvPr>
          <p:cNvSpPr/>
          <p:nvPr/>
        </p:nvSpPr>
        <p:spPr>
          <a:xfrm>
            <a:off x="0" y="-5"/>
            <a:ext cx="12194530" cy="7820329"/>
          </a:xfrm>
          <a:prstGeom prst="rect">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024D1F1E-A6E8-B6B9-1E68-EE936F7F50D2}"/>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18" name="Subtitle 2">
            <a:extLst>
              <a:ext uri="{FF2B5EF4-FFF2-40B4-BE49-F238E27FC236}">
                <a16:creationId xmlns:a16="http://schemas.microsoft.com/office/drawing/2014/main" id="{3A0BA87E-D2E4-B46E-7418-9A31CF205FDC}"/>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9" name="Text Placeholder 2">
            <a:extLst>
              <a:ext uri="{FF2B5EF4-FFF2-40B4-BE49-F238E27FC236}">
                <a16:creationId xmlns:a16="http://schemas.microsoft.com/office/drawing/2014/main" id="{52FDB687-C8DC-2BCB-4C06-0B1706E00FCA}"/>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1602246217"/>
      </p:ext>
    </p:extLst>
  </p:cSld>
  <p:clrMapOvr>
    <a:overrideClrMapping bg1="dk1" tx1="lt1" bg2="dk2" tx2="lt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1"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p:txBody>
      </p:sp>
      <p:grpSp>
        <p:nvGrpSpPr>
          <p:cNvPr id="4" name="Group 3">
            <a:extLst>
              <a:ext uri="{FF2B5EF4-FFF2-40B4-BE49-F238E27FC236}">
                <a16:creationId xmlns:a16="http://schemas.microsoft.com/office/drawing/2014/main" id="{448E3C52-9CC5-2AF1-9FC5-70087119116A}"/>
              </a:ext>
            </a:extLst>
          </p:cNvPr>
          <p:cNvGrpSpPr/>
          <p:nvPr userDrawn="1"/>
        </p:nvGrpSpPr>
        <p:grpSpPr>
          <a:xfrm>
            <a:off x="10432473" y="5831839"/>
            <a:ext cx="2656607" cy="3251226"/>
            <a:chOff x="9685018" y="4604564"/>
            <a:chExt cx="3337560" cy="3337560"/>
          </a:xfrm>
        </p:grpSpPr>
        <p:pic>
          <p:nvPicPr>
            <p:cNvPr id="8" name="Picture 7" descr="A pattern of gardening tools&#10;&#10;Description automatically generated">
              <a:extLst>
                <a:ext uri="{FF2B5EF4-FFF2-40B4-BE49-F238E27FC236}">
                  <a16:creationId xmlns:a16="http://schemas.microsoft.com/office/drawing/2014/main" id="{C518151A-B03A-A1C4-8AA9-E31DE406DB4A}"/>
                </a:ext>
              </a:extLst>
            </p:cNvPr>
            <p:cNvPicPr>
              <a:picLocks noChangeAspect="1"/>
            </p:cNvPicPr>
            <p:nvPr/>
          </p:nvPicPr>
          <p:blipFill>
            <a:blip r:embed="rId2"/>
            <a:stretch>
              <a:fillRect/>
            </a:stretch>
          </p:blipFill>
          <p:spPr>
            <a:xfrm>
              <a:off x="9685018" y="4605454"/>
              <a:ext cx="3336670" cy="3336670"/>
            </a:xfrm>
            <a:prstGeom prst="flowChartConnector">
              <a:avLst/>
            </a:prstGeom>
          </p:spPr>
        </p:pic>
        <p:sp>
          <p:nvSpPr>
            <p:cNvPr id="5" name="Oval 4">
              <a:extLst>
                <a:ext uri="{FF2B5EF4-FFF2-40B4-BE49-F238E27FC236}">
                  <a16:creationId xmlns:a16="http://schemas.microsoft.com/office/drawing/2014/main" id="{7061C614-A76B-B5D5-3631-FC5E13DF57B2}"/>
                </a:ext>
              </a:extLst>
            </p:cNvPr>
            <p:cNvSpPr/>
            <p:nvPr/>
          </p:nvSpPr>
          <p:spPr>
            <a:xfrm>
              <a:off x="9685018" y="4604564"/>
              <a:ext cx="3337560" cy="3337560"/>
            </a:xfrm>
            <a:prstGeom prst="ellipse">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69214146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sp>
        <p:nvSpPr>
          <p:cNvPr id="13" name="Flowchart: Connector 12">
            <a:extLst>
              <a:ext uri="{FF2B5EF4-FFF2-40B4-BE49-F238E27FC236}">
                <a16:creationId xmlns:a16="http://schemas.microsoft.com/office/drawing/2014/main" id="{03F27C44-F5C5-5D92-6F05-A06414B86237}"/>
              </a:ext>
            </a:extLst>
          </p:cNvPr>
          <p:cNvSpPr/>
          <p:nvPr/>
        </p:nvSpPr>
        <p:spPr>
          <a:xfrm>
            <a:off x="9421003" y="-2258865"/>
            <a:ext cx="4142232" cy="458216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A7768A9C-6002-757A-E6C3-AEA52E28A875}"/>
              </a:ext>
            </a:extLst>
          </p:cNvPr>
          <p:cNvSpPr/>
          <p:nvPr/>
        </p:nvSpPr>
        <p:spPr>
          <a:xfrm>
            <a:off x="-759125" y="6072354"/>
            <a:ext cx="4114800" cy="3476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672927"/>
            <a:ext cx="10515599" cy="4286075"/>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4" name="Content Placeholder 4" descr="A pattern of vegetables and fruits&#10;&#10;Description automatically generated">
            <a:extLst>
              <a:ext uri="{FF2B5EF4-FFF2-40B4-BE49-F238E27FC236}">
                <a16:creationId xmlns:a16="http://schemas.microsoft.com/office/drawing/2014/main" id="{F57AA7E9-55C3-F623-801F-6483867F6D66}"/>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569" r="-1698" b="681"/>
          <a:stretch/>
        </p:blipFill>
        <p:spPr>
          <a:xfrm rot="5400000" flipH="1">
            <a:off x="9073638" y="-2047431"/>
            <a:ext cx="4718091" cy="4023360"/>
          </a:xfrm>
          <a:prstGeom prst="ellipse">
            <a:avLst/>
          </a:prstGeom>
        </p:spPr>
      </p:pic>
      <p:pic>
        <p:nvPicPr>
          <p:cNvPr id="8" name="Content Placeholder 4" descr="A pattern of vegetables and fruits&#10;&#10;Description automatically generated">
            <a:extLst>
              <a:ext uri="{FF2B5EF4-FFF2-40B4-BE49-F238E27FC236}">
                <a16:creationId xmlns:a16="http://schemas.microsoft.com/office/drawing/2014/main" id="{D159DA60-A3BE-5D08-7DC7-38B289D53003}"/>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68" r="6004" b="29853"/>
          <a:stretch/>
        </p:blipFill>
        <p:spPr>
          <a:xfrm rot="10800000">
            <a:off x="-759124" y="6072353"/>
            <a:ext cx="4114799" cy="3527361"/>
          </a:xfrm>
          <a:prstGeom prst="ellipse">
            <a:avLst/>
          </a:prstGeom>
        </p:spPr>
      </p:pic>
    </p:spTree>
    <p:extLst>
      <p:ext uri="{BB962C8B-B14F-4D97-AF65-F5344CB8AC3E}">
        <p14:creationId xmlns:p14="http://schemas.microsoft.com/office/powerpoint/2010/main" val="145763488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ctr">
              <a:defRPr sz="4400"/>
            </a:lvl1pPr>
          </a:lstStyle>
          <a:p>
            <a:r>
              <a:rPr lang="en-US"/>
              <a:t>Click to edit Master title style</a:t>
            </a:r>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869275"/>
            <a:ext cx="2738438" cy="3124200"/>
          </a:xfrm>
        </p:spPr>
        <p:txBody>
          <a:bodyPr/>
          <a:lstStyle>
            <a:lvl1pPr marL="0" indent="0" algn="ctr">
              <a:buFontTx/>
              <a:buNone/>
              <a:defRPr/>
            </a:lvl1pPr>
          </a:lstStyle>
          <a:p>
            <a:r>
              <a:rPr lang="en-US"/>
              <a:t>Click icon to add chart</a:t>
            </a:r>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869275"/>
            <a:ext cx="2738438" cy="3124200"/>
          </a:xfrm>
        </p:spPr>
        <p:txBody>
          <a:bodyPr/>
          <a:lstStyle>
            <a:lvl1pPr marL="0" indent="0" algn="ctr">
              <a:buFontTx/>
              <a:buNone/>
              <a:defRPr/>
            </a:lvl1pPr>
          </a:lstStyle>
          <a:p>
            <a:r>
              <a:rPr lang="en-US"/>
              <a:t>Click icon to add chart</a:t>
            </a:r>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869275"/>
            <a:ext cx="2738438" cy="3124200"/>
          </a:xfrm>
        </p:spPr>
        <p:txBody>
          <a:bodyPr/>
          <a:lstStyle>
            <a:lvl1pPr marL="0" indent="0" algn="ctr">
              <a:buFontTx/>
              <a:buNone/>
              <a:defRPr/>
            </a:lvl1pPr>
          </a:lstStyle>
          <a:p>
            <a:r>
              <a:rPr lang="en-US"/>
              <a:t>Click icon to add chart</a:t>
            </a:r>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p:nvCxnSpPr>
        <p:spPr>
          <a:xfrm flipH="1">
            <a:off x="4138863"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p:nvCxnSpPr>
        <p:spPr>
          <a:xfrm flipH="1">
            <a:off x="8045116"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1031978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9211"/>
            <a:ext cx="10515600" cy="442793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4307944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5694" y="7158194"/>
            <a:ext cx="6901156" cy="291085"/>
          </a:xfrm>
        </p:spPr>
        <p:txBody>
          <a:bodyPr>
            <a:normAutofit/>
          </a:bodyPr>
          <a:lstStyle>
            <a:lvl1pPr marL="0" indent="0">
              <a:buFontTx/>
              <a:buNone/>
              <a:defRPr sz="800" i="1"/>
            </a:lvl1pPr>
          </a:lstStyle>
          <a:p>
            <a:pPr lvl="0"/>
            <a:r>
              <a:rPr lang="en-US"/>
              <a:t>Click to edit Master footnote styles</a:t>
            </a:r>
          </a:p>
        </p:txBody>
      </p:sp>
      <p:pic>
        <p:nvPicPr>
          <p:cNvPr id="4" name="Content Placeholder 4" descr="A pattern of vegetables and fruits&#10;&#10;Description automatically generated">
            <a:extLst>
              <a:ext uri="{FF2B5EF4-FFF2-40B4-BE49-F238E27FC236}">
                <a16:creationId xmlns:a16="http://schemas.microsoft.com/office/drawing/2014/main" id="{12D53272-DD7B-2B18-D130-73DA41D45DE7}"/>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1587" t="26717" r="5944" b="325"/>
          <a:stretch/>
        </p:blipFill>
        <p:spPr>
          <a:xfrm rot="10800000">
            <a:off x="-24713" y="4175315"/>
            <a:ext cx="4161659" cy="3615536"/>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8DA79E23-1541-91AC-4BBE-DAED34A1D18C}"/>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68" r="6004" b="29853"/>
          <a:stretch/>
        </p:blipFill>
        <p:spPr>
          <a:xfrm rot="10800000">
            <a:off x="-27162" y="699022"/>
            <a:ext cx="4114799" cy="3476293"/>
          </a:xfrm>
          <a:prstGeom prst="rect">
            <a:avLst/>
          </a:prstGeom>
        </p:spPr>
      </p:pic>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316466648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672927"/>
            <a:ext cx="5638179" cy="44557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68" y="7165050"/>
            <a:ext cx="5638179"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0873437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FFFFFF">
              <a:alpha val="6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7165050"/>
            <a:ext cx="690115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8792965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lvl1pPr marL="0" indent="0">
              <a:buFontTx/>
              <a:buNone/>
              <a:defRPr/>
            </a:lvl1pPr>
          </a:lstStyle>
          <a:p>
            <a:r>
              <a:rPr lang="en-US"/>
              <a:t>Click icon to add picture</a:t>
            </a:r>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740090"/>
            <a:ext cx="6453852" cy="43327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4" y="6135618"/>
            <a:ext cx="2903537" cy="475501"/>
          </a:xfrm>
        </p:spPr>
        <p:txBody>
          <a:bodyPr/>
          <a:lstStyle>
            <a:lvl1pPr marL="0" indent="0">
              <a:buFontTx/>
              <a:buNone/>
              <a:defRPr/>
            </a:lvl1pPr>
          </a:lstStyle>
          <a:p>
            <a:r>
              <a:rPr lang="en-US"/>
              <a:t>Click icon to add picture</a:t>
            </a:r>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0548741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Vertical Photo and Tex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84498"/>
            <a:ext cx="7328026" cy="21834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7165050"/>
            <a:ext cx="732802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18770983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Photo, Icons, Captions">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982235"/>
            <a:ext cx="5161166" cy="92301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1" y="1437132"/>
            <a:ext cx="11538127" cy="749026"/>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576094"/>
            <a:ext cx="4114180" cy="4688586"/>
          </a:xfrm>
          <a:solidFill>
            <a:srgbClr val="FFFFFF"/>
          </a:solidFill>
        </p:spPr>
        <p:txBody>
          <a:bodyPr/>
          <a:lstStyle>
            <a:lvl1pPr marL="0" indent="0" algn="ctr">
              <a:buFontTx/>
              <a:buNone/>
              <a:defRPr/>
            </a:lvl1pPr>
          </a:lstStyle>
          <a:p>
            <a:r>
              <a:rPr lang="en-US"/>
              <a:t>Click icon to add picture</a:t>
            </a:r>
          </a:p>
        </p:txBody>
      </p:sp>
      <p:sp>
        <p:nvSpPr>
          <p:cNvPr id="2" name="Oval 1">
            <a:extLst>
              <a:ext uri="{FF2B5EF4-FFF2-40B4-BE49-F238E27FC236}">
                <a16:creationId xmlns:a16="http://schemas.microsoft.com/office/drawing/2014/main" id="{7B581A29-A5EF-C842-B954-26B798023BDC}"/>
              </a:ext>
            </a:extLst>
          </p:cNvPr>
          <p:cNvSpPr/>
          <p:nvPr/>
        </p:nvSpPr>
        <p:spPr>
          <a:xfrm>
            <a:off x="4842171" y="2703986"/>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E1B667AB-11D0-6F4C-B60F-9888E85DF899}"/>
              </a:ext>
            </a:extLst>
          </p:cNvPr>
          <p:cNvSpPr/>
          <p:nvPr/>
        </p:nvSpPr>
        <p:spPr>
          <a:xfrm>
            <a:off x="4842171" y="4368284"/>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65763D52-407B-3143-AACB-0B5BFA6F68F9}"/>
              </a:ext>
            </a:extLst>
          </p:cNvPr>
          <p:cNvSpPr/>
          <p:nvPr/>
        </p:nvSpPr>
        <p:spPr>
          <a:xfrm>
            <a:off x="4842171" y="6032582"/>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675452"/>
            <a:ext cx="5186692" cy="875065"/>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1" y="6320720"/>
            <a:ext cx="5161165" cy="896761"/>
          </a:xfrm>
        </p:spPr>
        <p:txBody>
          <a:bodyPr/>
          <a:lstStyle>
            <a:lvl1pPr marL="0" indent="0">
              <a:buFontTx/>
              <a:buNone/>
              <a:defRPr/>
            </a:lvl1pPr>
            <a:lvl2pPr marL="457200"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20" y="7363531"/>
            <a:ext cx="1086740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902091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over Slide Option 3">
    <p:bg>
      <p:bgPr>
        <a:solidFill>
          <a:schemeClr val="bg1"/>
        </a:solidFill>
        <a:effectLst/>
      </p:bgPr>
    </p:bg>
    <p:spTree>
      <p:nvGrpSpPr>
        <p:cNvPr id="1" name=""/>
        <p:cNvGrpSpPr/>
        <p:nvPr/>
      </p:nvGrpSpPr>
      <p:grpSpPr>
        <a:xfrm>
          <a:off x="0" y="0"/>
          <a:ext cx="0" cy="0"/>
          <a:chOff x="0" y="0"/>
          <a:chExt cx="0" cy="0"/>
        </a:xfrm>
      </p:grpSpPr>
      <p:pic>
        <p:nvPicPr>
          <p:cNvPr id="5" name="Picture 4" descr="A person and child in a garden&#10;&#10;Description automatically generated">
            <a:extLst>
              <a:ext uri="{FF2B5EF4-FFF2-40B4-BE49-F238E27FC236}">
                <a16:creationId xmlns:a16="http://schemas.microsoft.com/office/drawing/2014/main" id="{1C836F12-1424-23C5-E585-99FF0BAE8464}"/>
              </a:ext>
            </a:extLst>
          </p:cNvPr>
          <p:cNvPicPr>
            <a:picLocks noChangeAspect="1"/>
          </p:cNvPicPr>
          <p:nvPr/>
        </p:nvPicPr>
        <p:blipFill rotWithShape="1">
          <a:blip r:embed="rId2"/>
          <a:srcRect t="9906" b="3815"/>
          <a:stretch/>
        </p:blipFill>
        <p:spPr>
          <a:xfrm flipH="1">
            <a:off x="0" y="-176840"/>
            <a:ext cx="12192000" cy="7987341"/>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503020313"/>
      </p:ext>
    </p:extLst>
  </p:cSld>
  <p:clrMapOvr>
    <a:overrideClrMapping bg1="dk1" tx1="lt1" bg2="dk2" tx2="lt2" accent1="accent1" accent2="accent2" accent3="accent3" accent4="accent4" accent5="accent5" accent6="accent6" hlink="hlink" folHlink="folHlink"/>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marL="0" indent="0" algn="ctr">
              <a:buFontTx/>
              <a:buNone/>
              <a:defRPr/>
            </a:lvl1pPr>
          </a:lstStyle>
          <a:p>
            <a:r>
              <a:rPr lang="en-US"/>
              <a:t>Click icon to add chart</a:t>
            </a:r>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26312313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p:nvCxnSpPr>
        <p:spPr>
          <a:xfrm flipH="1">
            <a:off x="10056353" y="3990456"/>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p:nvCxnSpPr>
        <p:spPr>
          <a:xfrm flipH="1">
            <a:off x="7424325"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p:nvCxnSpPr>
        <p:spPr>
          <a:xfrm flipH="1">
            <a:off x="4758531"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p:nvCxnSpPr>
        <p:spPr>
          <a:xfrm flipH="1">
            <a:off x="2085474" y="4090943"/>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892024"/>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878322"/>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878321"/>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878320"/>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5107223"/>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5093521"/>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5093520"/>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5093519"/>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6292098"/>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6278396"/>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6278395"/>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6278393"/>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p:nvCxnSpPr>
        <p:spPr>
          <a:xfrm rot="5400000" flipH="1" flipV="1">
            <a:off x="3913654" y="1728524"/>
            <a:ext cx="322487"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p:nvCxnSpPr>
        <p:spPr>
          <a:xfrm rot="16200000" flipV="1">
            <a:off x="7848113" y="1646736"/>
            <a:ext cx="308784"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p:nvCxnSpPr>
        <p:spPr>
          <a:xfrm flipH="1">
            <a:off x="6070454" y="3243649"/>
            <a:ext cx="0" cy="3258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597286"/>
            <a:ext cx="2674938"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33153901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3194730"/>
            <a:ext cx="4114800" cy="3124200"/>
          </a:xfrm>
          <a:solidFill>
            <a:srgbClr val="FFFFFF"/>
          </a:solidFill>
        </p:spPr>
        <p:txBody>
          <a:bodyPr/>
          <a:lstStyle>
            <a:lvl1pPr marL="0" indent="0" algn="ctr">
              <a:buFontTx/>
              <a:buNone/>
              <a:defRPr/>
            </a:lvl1pPr>
          </a:lstStyle>
          <a:p>
            <a:r>
              <a:rPr lang="en-US"/>
              <a:t>Click icon to add picture</a:t>
            </a:r>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3194730"/>
            <a:ext cx="4114800" cy="3124200"/>
          </a:xfrm>
          <a:solidFill>
            <a:srgbClr val="FFFFFF"/>
          </a:solidFill>
        </p:spPr>
        <p:txBody>
          <a:bodyPr/>
          <a:lstStyle>
            <a:lvl1pPr marL="0" indent="0" algn="ctr">
              <a:buFontTx/>
              <a:buNone/>
              <a:defRPr/>
            </a:lvl1pPr>
          </a:lstStyle>
          <a:p>
            <a:r>
              <a:rPr lang="en-US"/>
              <a:t>Click icon to add picture</a:t>
            </a:r>
          </a:p>
        </p:txBody>
      </p:sp>
      <p:sp>
        <p:nvSpPr>
          <p:cNvPr id="10" name="Rectangle 9">
            <a:extLst>
              <a:ext uri="{FF2B5EF4-FFF2-40B4-BE49-F238E27FC236}">
                <a16:creationId xmlns:a16="http://schemas.microsoft.com/office/drawing/2014/main" id="{53BC2C22-4CC4-094A-84CA-7C7485477B0F}"/>
              </a:ext>
            </a:extLst>
          </p:cNvPr>
          <p:cNvSpPr/>
          <p:nvPr/>
        </p:nvSpPr>
        <p:spPr>
          <a:xfrm>
            <a:off x="4034590" y="3194730"/>
            <a:ext cx="4114800"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6" y="4512734"/>
            <a:ext cx="3641725" cy="1589220"/>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3257717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486480"/>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14"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2" y="1197159"/>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652971"/>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7373092"/>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9257159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spTree>
    <p:extLst>
      <p:ext uri="{BB962C8B-B14F-4D97-AF65-F5344CB8AC3E}">
        <p14:creationId xmlns:p14="http://schemas.microsoft.com/office/powerpoint/2010/main" val="169131985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9"/>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pic>
        <p:nvPicPr>
          <p:cNvPr id="2" name="Content Placeholder 4" descr="A pattern of vegetables and fruits&#10;&#10;Description automatically generated">
            <a:extLst>
              <a:ext uri="{FF2B5EF4-FFF2-40B4-BE49-F238E27FC236}">
                <a16:creationId xmlns:a16="http://schemas.microsoft.com/office/drawing/2014/main" id="{F980ECF6-1679-B7B3-8EDA-BAEA3B5B24C2}"/>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9766"/>
          <a:stretch/>
        </p:blipFill>
        <p:spPr>
          <a:xfrm rot="5400000">
            <a:off x="646030" y="4341729"/>
            <a:ext cx="2822742" cy="4114800"/>
          </a:xfrm>
          <a:prstGeom prst="rect">
            <a:avLst/>
          </a:prstGeom>
        </p:spPr>
      </p:pic>
      <p:pic>
        <p:nvPicPr>
          <p:cNvPr id="4" name="Content Placeholder 4" descr="A pattern of vegetables and fruits&#10;&#10;Description automatically generated">
            <a:extLst>
              <a:ext uri="{FF2B5EF4-FFF2-40B4-BE49-F238E27FC236}">
                <a16:creationId xmlns:a16="http://schemas.microsoft.com/office/drawing/2014/main" id="{1FFE33BD-4FEE-E634-C85A-18826930D92C}"/>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9766"/>
          <a:stretch/>
        </p:blipFill>
        <p:spPr>
          <a:xfrm rot="5400000">
            <a:off x="4767007" y="4334663"/>
            <a:ext cx="2822742"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29F4634-955B-9F9C-E083-308FDAC909DA}"/>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t="3804" r="39766"/>
          <a:stretch/>
        </p:blipFill>
        <p:spPr>
          <a:xfrm rot="5400000">
            <a:off x="8801489" y="4412992"/>
            <a:ext cx="2822742" cy="3958281"/>
          </a:xfrm>
          <a:prstGeom prst="rect">
            <a:avLst/>
          </a:prstGeom>
        </p:spPr>
      </p:pic>
    </p:spTree>
    <p:extLst>
      <p:ext uri="{BB962C8B-B14F-4D97-AF65-F5344CB8AC3E}">
        <p14:creationId xmlns:p14="http://schemas.microsoft.com/office/powerpoint/2010/main" val="99122384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wo Paragraph Split With Titl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7A5DC97-82F9-4D41-B055-D08F5D25539E}"/>
              </a:ext>
            </a:extLst>
          </p:cNvPr>
          <p:cNvGrpSpPr/>
          <p:nvPr/>
        </p:nvGrpSpPr>
        <p:grpSpPr>
          <a:xfrm>
            <a:off x="4761903" y="4999524"/>
            <a:ext cx="7430096" cy="2822743"/>
            <a:chOff x="4761904" y="3519019"/>
            <a:chExt cx="7430096" cy="2478506"/>
          </a:xfrm>
        </p:grpSpPr>
        <p:pic>
          <p:nvPicPr>
            <p:cNvPr id="16" name="Picture 15" descr="A pattern of gardening tools&#10;&#10;Description automatically generated">
              <a:extLst>
                <a:ext uri="{FF2B5EF4-FFF2-40B4-BE49-F238E27FC236}">
                  <a16:creationId xmlns:a16="http://schemas.microsoft.com/office/drawing/2014/main" id="{8640D887-3419-3BA0-C116-343B5A3A820B}"/>
                </a:ext>
              </a:extLst>
            </p:cNvPr>
            <p:cNvPicPr>
              <a:picLocks noChangeAspect="1"/>
            </p:cNvPicPr>
            <p:nvPr userDrawn="1"/>
          </p:nvPicPr>
          <p:blipFill rotWithShape="1">
            <a:blip r:embed="rId2"/>
            <a:srcRect l="1" r="43968" b="46064"/>
            <a:stretch/>
          </p:blipFill>
          <p:spPr>
            <a:xfrm>
              <a:off x="9523810" y="3519019"/>
              <a:ext cx="2668190" cy="2478505"/>
            </a:xfrm>
            <a:prstGeom prst="rect">
              <a:avLst/>
            </a:prstGeom>
          </p:spPr>
        </p:pic>
        <p:pic>
          <p:nvPicPr>
            <p:cNvPr id="9" name="Picture 8" descr="A pattern of gardening tools&#10;&#10;Description automatically generated">
              <a:extLst>
                <a:ext uri="{FF2B5EF4-FFF2-40B4-BE49-F238E27FC236}">
                  <a16:creationId xmlns:a16="http://schemas.microsoft.com/office/drawing/2014/main" id="{B1795DA6-81D3-7C5B-88E2-57453EB78DAE}"/>
                </a:ext>
              </a:extLst>
            </p:cNvPr>
            <p:cNvPicPr>
              <a:picLocks noChangeAspect="1"/>
            </p:cNvPicPr>
            <p:nvPr userDrawn="1"/>
          </p:nvPicPr>
          <p:blipFill rotWithShape="1">
            <a:blip r:embed="rId2"/>
            <a:srcRect b="46064"/>
            <a:stretch/>
          </p:blipFill>
          <p:spPr>
            <a:xfrm>
              <a:off x="4761904" y="3519020"/>
              <a:ext cx="4761905" cy="2478505"/>
            </a:xfrm>
            <a:prstGeom prst="rect">
              <a:avLst/>
            </a:prstGeom>
          </p:spPr>
        </p:pic>
      </p:grpSp>
      <p:pic>
        <p:nvPicPr>
          <p:cNvPr id="8" name="Picture 7" descr="A pattern of gardening tools&#10;&#10;Description automatically generated">
            <a:extLst>
              <a:ext uri="{FF2B5EF4-FFF2-40B4-BE49-F238E27FC236}">
                <a16:creationId xmlns:a16="http://schemas.microsoft.com/office/drawing/2014/main" id="{E0CDADF1-A587-2833-7DC5-F1C21259BFA1}"/>
              </a:ext>
            </a:extLst>
          </p:cNvPr>
          <p:cNvPicPr>
            <a:picLocks noChangeAspect="1"/>
          </p:cNvPicPr>
          <p:nvPr/>
        </p:nvPicPr>
        <p:blipFill rotWithShape="1">
          <a:blip r:embed="rId2"/>
          <a:srcRect b="46064"/>
          <a:stretch/>
        </p:blipFill>
        <p:spPr>
          <a:xfrm>
            <a:off x="-1" y="4987759"/>
            <a:ext cx="4761905" cy="2822742"/>
          </a:xfrm>
          <a:prstGeom prst="rect">
            <a:avLst/>
          </a:prstGeom>
        </p:spPr>
      </p:pic>
      <p:sp>
        <p:nvSpPr>
          <p:cNvPr id="6" name="Rectangle 5">
            <a:extLst>
              <a:ext uri="{FF2B5EF4-FFF2-40B4-BE49-F238E27FC236}">
                <a16:creationId xmlns:a16="http://schemas.microsoft.com/office/drawing/2014/main" id="{1B5F5791-6FF4-FA42-A009-0AEDB5817142}"/>
              </a:ext>
            </a:extLst>
          </p:cNvPr>
          <p:cNvSpPr/>
          <p:nvPr/>
        </p:nvSpPr>
        <p:spPr>
          <a:xfrm>
            <a:off x="-1" y="4987759"/>
            <a:ext cx="12192000" cy="2822742"/>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Tree>
    <p:extLst>
      <p:ext uri="{BB962C8B-B14F-4D97-AF65-F5344CB8AC3E}">
        <p14:creationId xmlns:p14="http://schemas.microsoft.com/office/powerpoint/2010/main" val="152897231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334632"/>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1064401"/>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661968"/>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7165050"/>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53947259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p:nvSpPr>
        <p:spPr>
          <a:xfrm>
            <a:off x="1102887" y="2815066"/>
            <a:ext cx="2286000" cy="4165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ounded Rectangle 28">
            <a:extLst>
              <a:ext uri="{FF2B5EF4-FFF2-40B4-BE49-F238E27FC236}">
                <a16:creationId xmlns:a16="http://schemas.microsoft.com/office/drawing/2014/main" id="{CEE4E996-04B4-2343-918B-0260CF977509}"/>
              </a:ext>
            </a:extLst>
          </p:cNvPr>
          <p:cNvSpPr/>
          <p:nvPr/>
        </p:nvSpPr>
        <p:spPr>
          <a:xfrm>
            <a:off x="3581400" y="2815066"/>
            <a:ext cx="2286000" cy="4165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ounded Rectangle 29">
            <a:extLst>
              <a:ext uri="{FF2B5EF4-FFF2-40B4-BE49-F238E27FC236}">
                <a16:creationId xmlns:a16="http://schemas.microsoft.com/office/drawing/2014/main" id="{FBED393C-536B-754D-B868-6D4E3205A4A7}"/>
              </a:ext>
            </a:extLst>
          </p:cNvPr>
          <p:cNvSpPr/>
          <p:nvPr/>
        </p:nvSpPr>
        <p:spPr>
          <a:xfrm>
            <a:off x="6108028" y="2815066"/>
            <a:ext cx="2286000" cy="4165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ounded Rectangle 30">
            <a:extLst>
              <a:ext uri="{FF2B5EF4-FFF2-40B4-BE49-F238E27FC236}">
                <a16:creationId xmlns:a16="http://schemas.microsoft.com/office/drawing/2014/main" id="{63B1CE32-353A-BE45-9EFB-BEFB10891E4F}"/>
              </a:ext>
            </a:extLst>
          </p:cNvPr>
          <p:cNvSpPr/>
          <p:nvPr/>
        </p:nvSpPr>
        <p:spPr>
          <a:xfrm>
            <a:off x="8610599" y="2815066"/>
            <a:ext cx="2286000" cy="4165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4507953"/>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2" y="3075068"/>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3"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7150922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6855917"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369769"/>
            <a:ext cx="3308202" cy="5685481"/>
          </a:xfrm>
          <a:prstGeom prst="roundRect">
            <a:avLst>
              <a:gd name="adj" fmla="val 8678"/>
            </a:avLst>
          </a:prstGeom>
          <a:solidFill>
            <a:srgbClr val="FFFFFF"/>
          </a:solidFill>
        </p:spPr>
        <p:txBody>
          <a:bodyPr/>
          <a:lstStyle>
            <a:lvl1pPr marL="0" indent="0" algn="ctr">
              <a:buFontTx/>
              <a:buNone/>
              <a:defRPr/>
            </a:lvl1pPr>
          </a:lstStyle>
          <a:p>
            <a:r>
              <a:rPr lang="en-US"/>
              <a:t>Click icon to add picture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928269"/>
            <a:ext cx="3845490" cy="6635404"/>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7165050"/>
            <a:ext cx="6855916" cy="36542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7453988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over Slide Option 3">
    <p:bg>
      <p:bgPr>
        <a:solidFill>
          <a:schemeClr val="bg1"/>
        </a:solidFill>
        <a:effectLst/>
      </p:bgPr>
    </p:bg>
    <p:spTree>
      <p:nvGrpSpPr>
        <p:cNvPr id="1" name=""/>
        <p:cNvGrpSpPr/>
        <p:nvPr/>
      </p:nvGrpSpPr>
      <p:grpSpPr>
        <a:xfrm>
          <a:off x="0" y="0"/>
          <a:ext cx="0" cy="0"/>
          <a:chOff x="0" y="0"/>
          <a:chExt cx="0" cy="0"/>
        </a:xfrm>
      </p:grpSpPr>
      <p:pic>
        <p:nvPicPr>
          <p:cNvPr id="3" name="Picture 2" descr="A group of children eating at a table&#10;&#10;Description automatically generated">
            <a:extLst>
              <a:ext uri="{FF2B5EF4-FFF2-40B4-BE49-F238E27FC236}">
                <a16:creationId xmlns:a16="http://schemas.microsoft.com/office/drawing/2014/main" id="{101B9D34-2C82-8F67-31EA-A150A99D8B45}"/>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t="15625"/>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270969495"/>
      </p:ext>
    </p:extLst>
  </p:cSld>
  <p:clrMapOvr>
    <a:overrideClrMapping bg1="dk1" tx1="lt1" bg2="dk2" tx2="lt2" accent1="accent1" accent2="accent2" accent3="accent3" accent4="accent4" accent5="accent5" accent6="accent6" hlink="hlink" folHlink="folHlink"/>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68" y="2899948"/>
            <a:ext cx="5000263" cy="3730739"/>
          </a:xfrm>
          <a:prstGeom prst="roundRect">
            <a:avLst>
              <a:gd name="adj" fmla="val 3378"/>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660925"/>
            <a:ext cx="6648418" cy="4394323"/>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1" y="7165050"/>
            <a:ext cx="6233933" cy="36496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64477903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899947"/>
            <a:ext cx="4795778" cy="3145474"/>
          </a:xfrm>
          <a:prstGeom prst="roundRect">
            <a:avLst>
              <a:gd name="adj" fmla="val 0"/>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6" y="2660924"/>
            <a:ext cx="5509549" cy="4902736"/>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6" y="7165050"/>
            <a:ext cx="330939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84834751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788266"/>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FA38D815-8BF5-6F44-87BA-6B6CF8A6BFB2}"/>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53594911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74903110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661357"/>
            <a:ext cx="5181600" cy="4373518"/>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661356"/>
            <a:ext cx="5181600" cy="437351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Slide Number Placeholder 6"/>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p:nvSpPr>
        <p:spPr>
          <a:xfrm>
            <a:off x="838200" y="1447546"/>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4872783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37132"/>
            <a:ext cx="10515600" cy="798511"/>
          </a:xfrm>
        </p:spPr>
        <p:txBody>
          <a:bodyPr anchor="t" anchorCtr="0"/>
          <a:lstStyle/>
          <a:p>
            <a:r>
              <a:rPr lang="en-US"/>
              <a:t>Click to edit Master title style</a:t>
            </a:r>
          </a:p>
        </p:txBody>
      </p:sp>
      <p:sp>
        <p:nvSpPr>
          <p:cNvPr id="3" name="Text Placeholder 2"/>
          <p:cNvSpPr>
            <a:spLocks noGrp="1"/>
          </p:cNvSpPr>
          <p:nvPr>
            <p:ph type="body" idx="1"/>
          </p:nvPr>
        </p:nvSpPr>
        <p:spPr>
          <a:xfrm>
            <a:off x="839789" y="2753289"/>
            <a:ext cx="5157787" cy="614047"/>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3581323"/>
            <a:ext cx="5157787"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53289"/>
            <a:ext cx="5183188" cy="614048"/>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581323"/>
            <a:ext cx="5183188"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391920" y="246827"/>
            <a:ext cx="4114800" cy="415837"/>
          </a:xfrm>
          <a:prstGeom prst="rect">
            <a:avLst/>
          </a:prstGeom>
        </p:spPr>
        <p:txBody>
          <a:bodyPr/>
          <a:lstStyle/>
          <a:p>
            <a:endParaRPr lang="en-US"/>
          </a:p>
        </p:txBody>
      </p:sp>
      <p:sp>
        <p:nvSpPr>
          <p:cNvPr id="9" name="Slide Number Placeholder 8"/>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9730433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43963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p:nvPicPr>
        <p:blipFill rotWithShape="1">
          <a:blip r:embed="rId2">
            <a:extLst>
              <a:ext uri="{28A0092B-C50C-407E-A947-70E740481C1C}">
                <a14:useLocalDpi xmlns:a14="http://schemas.microsoft.com/office/drawing/2010/main"/>
              </a:ext>
            </a:extLst>
          </a:blip>
          <a:srcRect b="3161"/>
          <a:stretch/>
        </p:blipFill>
        <p:spPr>
          <a:xfrm>
            <a:off x="-979716" y="0"/>
            <a:ext cx="13757049" cy="7810500"/>
          </a:xfrm>
          <a:prstGeom prst="rect">
            <a:avLst/>
          </a:prstGeom>
        </p:spPr>
      </p:pic>
      <p:sp>
        <p:nvSpPr>
          <p:cNvPr id="14" name="Rectangle 13">
            <a:extLst>
              <a:ext uri="{FF2B5EF4-FFF2-40B4-BE49-F238E27FC236}">
                <a16:creationId xmlns:a16="http://schemas.microsoft.com/office/drawing/2014/main" id="{603037C0-3AF5-C247-8922-F73E8847476D}"/>
              </a:ext>
            </a:extLst>
          </p:cNvPr>
          <p:cNvSpPr/>
          <p:nvPr/>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9932"/>
            <a:ext cx="10515600" cy="1873742"/>
          </a:xfrm>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4380049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99022"/>
            <a:ext cx="12192000" cy="7111478"/>
          </a:xfrm>
          <a:prstGeom prst="rect">
            <a:avLst/>
          </a:prstGeom>
        </p:spPr>
      </p:pic>
      <p:sp>
        <p:nvSpPr>
          <p:cNvPr id="2" name="Rectangle 1">
            <a:extLst>
              <a:ext uri="{FF2B5EF4-FFF2-40B4-BE49-F238E27FC236}">
                <a16:creationId xmlns:a16="http://schemas.microsoft.com/office/drawing/2014/main" id="{DD0FD281-426A-F64C-90E1-583050EE12F4}"/>
              </a:ext>
            </a:extLst>
          </p:cNvPr>
          <p:cNvSpPr/>
          <p:nvPr/>
        </p:nvSpPr>
        <p:spPr>
          <a:xfrm>
            <a:off x="838201" y="5462782"/>
            <a:ext cx="10515600" cy="1735667"/>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0440693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p:nvPicPr>
        <p:blipFill>
          <a:blip r:embed="rId2"/>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17559714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over Slide Option 3">
    <p:bg>
      <p:bgPr>
        <a:solidFill>
          <a:schemeClr val="bg1"/>
        </a:solidFill>
        <a:effectLst/>
      </p:bgPr>
    </p:bg>
    <p:spTree>
      <p:nvGrpSpPr>
        <p:cNvPr id="1" name=""/>
        <p:cNvGrpSpPr/>
        <p:nvPr/>
      </p:nvGrpSpPr>
      <p:grpSpPr>
        <a:xfrm>
          <a:off x="0" y="0"/>
          <a:ext cx="0" cy="0"/>
          <a:chOff x="0" y="0"/>
          <a:chExt cx="0" cy="0"/>
        </a:xfrm>
      </p:grpSpPr>
      <p:pic>
        <p:nvPicPr>
          <p:cNvPr id="3" name="Picture 2" descr="Mother and child picking tomatoes">
            <a:extLst>
              <a:ext uri="{FF2B5EF4-FFF2-40B4-BE49-F238E27FC236}">
                <a16:creationId xmlns:a16="http://schemas.microsoft.com/office/drawing/2014/main" id="{101B9D34-2C82-8F67-31EA-A150A99D8B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812" b="7812"/>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943789030"/>
      </p:ext>
    </p:extLst>
  </p:cSld>
  <p:clrMapOvr>
    <a:overrideClrMapping bg1="dk1" tx1="lt1" bg2="dk2" tx2="lt2" accent1="accent1" accent2="accent2" accent3="accent3" accent4="accent4" accent5="accent5" accent6="accent6" hlink="hlink" folHlink="folHlink"/>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2"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3" y="5280781"/>
            <a:ext cx="6920565" cy="2195184"/>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1" y="1437133"/>
            <a:ext cx="6920567" cy="881275"/>
          </a:xfrm>
        </p:spPr>
        <p:txBody>
          <a:bodyPr anchor="t" anchorCtr="0"/>
          <a:lstStyle>
            <a:lvl1pPr algn="l">
              <a:defRPr/>
            </a:lvl1pPr>
          </a:lstStyle>
          <a:p>
            <a:r>
              <a:rPr lang="en-US"/>
              <a:t>Click to edit title style</a:t>
            </a:r>
          </a:p>
        </p:txBody>
      </p:sp>
      <p:pic>
        <p:nvPicPr>
          <p:cNvPr id="8" name="Picture 7">
            <a:extLst>
              <a:ext uri="{FF2B5EF4-FFF2-40B4-BE49-F238E27FC236}">
                <a16:creationId xmlns:a16="http://schemas.microsoft.com/office/drawing/2014/main" id="{CB638375-826B-E043-96F5-88E398B07190}"/>
              </a:ext>
            </a:extLst>
          </p:cNvPr>
          <p:cNvPicPr>
            <a:picLocks noChangeAspect="1"/>
          </p:cNvPicPr>
          <p:nvPr/>
        </p:nvPicPr>
        <p:blipFill>
          <a:blip r:embed="rId2"/>
          <a:stretch>
            <a:fillRect/>
          </a:stretch>
        </p:blipFill>
        <p:spPr>
          <a:xfrm>
            <a:off x="756396" y="6160964"/>
            <a:ext cx="469900" cy="520700"/>
          </a:xfrm>
          <a:prstGeom prst="rect">
            <a:avLst/>
          </a:prstGeom>
        </p:spPr>
      </p:pic>
      <p:pic>
        <p:nvPicPr>
          <p:cNvPr id="11" name="Picture 10">
            <a:extLst>
              <a:ext uri="{FF2B5EF4-FFF2-40B4-BE49-F238E27FC236}">
                <a16:creationId xmlns:a16="http://schemas.microsoft.com/office/drawing/2014/main" id="{30BC22A2-0D0F-1C44-9348-3D3C36A8EE61}"/>
              </a:ext>
            </a:extLst>
          </p:cNvPr>
          <p:cNvPicPr>
            <a:picLocks noChangeAspect="1"/>
          </p:cNvPicPr>
          <p:nvPr/>
        </p:nvPicPr>
        <p:blipFill>
          <a:blip r:embed="rId3"/>
          <a:stretch>
            <a:fillRect/>
          </a:stretch>
        </p:blipFill>
        <p:spPr>
          <a:xfrm>
            <a:off x="2209986" y="6160964"/>
            <a:ext cx="469900" cy="520700"/>
          </a:xfrm>
          <a:prstGeom prst="rect">
            <a:avLst/>
          </a:prstGeom>
        </p:spPr>
      </p:pic>
      <p:pic>
        <p:nvPicPr>
          <p:cNvPr id="16" name="Picture 15">
            <a:extLst>
              <a:ext uri="{FF2B5EF4-FFF2-40B4-BE49-F238E27FC236}">
                <a16:creationId xmlns:a16="http://schemas.microsoft.com/office/drawing/2014/main" id="{2E234825-C201-B84E-8E08-36202B5E8DF9}"/>
              </a:ext>
            </a:extLst>
          </p:cNvPr>
          <p:cNvPicPr>
            <a:picLocks noChangeAspect="1"/>
          </p:cNvPicPr>
          <p:nvPr/>
        </p:nvPicPr>
        <p:blipFill>
          <a:blip r:embed="rId4"/>
          <a:stretch>
            <a:fillRect/>
          </a:stretch>
        </p:blipFill>
        <p:spPr>
          <a:xfrm>
            <a:off x="1483191" y="6160964"/>
            <a:ext cx="469900" cy="520700"/>
          </a:xfrm>
          <a:prstGeom prst="rect">
            <a:avLst/>
          </a:prstGeom>
        </p:spPr>
      </p:pic>
      <p:pic>
        <p:nvPicPr>
          <p:cNvPr id="18" name="Picture 17">
            <a:extLst>
              <a:ext uri="{FF2B5EF4-FFF2-40B4-BE49-F238E27FC236}">
                <a16:creationId xmlns:a16="http://schemas.microsoft.com/office/drawing/2014/main" id="{C22525E6-D64D-5443-A119-335CE522547A}"/>
              </a:ext>
            </a:extLst>
          </p:cNvPr>
          <p:cNvPicPr>
            <a:picLocks noChangeAspect="1"/>
          </p:cNvPicPr>
          <p:nvPr/>
        </p:nvPicPr>
        <p:blipFill>
          <a:blip r:embed="rId5"/>
          <a:stretch>
            <a:fillRect/>
          </a:stretch>
        </p:blipFill>
        <p:spPr>
          <a:xfrm>
            <a:off x="2936781" y="6160964"/>
            <a:ext cx="469900" cy="520700"/>
          </a:xfrm>
          <a:prstGeom prst="rect">
            <a:avLst/>
          </a:prstGeom>
        </p:spPr>
      </p:pic>
      <p:pic>
        <p:nvPicPr>
          <p:cNvPr id="20" name="Picture 19">
            <a:extLst>
              <a:ext uri="{FF2B5EF4-FFF2-40B4-BE49-F238E27FC236}">
                <a16:creationId xmlns:a16="http://schemas.microsoft.com/office/drawing/2014/main" id="{D831BCB4-FCA8-E84E-B717-77ABE02CC025}"/>
              </a:ext>
            </a:extLst>
          </p:cNvPr>
          <p:cNvPicPr>
            <a:picLocks noChangeAspect="1"/>
          </p:cNvPicPr>
          <p:nvPr/>
        </p:nvPicPr>
        <p:blipFill>
          <a:blip r:embed="rId6"/>
          <a:stretch>
            <a:fillRect/>
          </a:stretch>
        </p:blipFill>
        <p:spPr>
          <a:xfrm>
            <a:off x="3663576" y="6160964"/>
            <a:ext cx="469900" cy="520700"/>
          </a:xfrm>
          <a:prstGeom prst="rect">
            <a:avLst/>
          </a:prstGeom>
        </p:spPr>
      </p:pic>
      <p:pic>
        <p:nvPicPr>
          <p:cNvPr id="22" name="Picture 21">
            <a:extLst>
              <a:ext uri="{FF2B5EF4-FFF2-40B4-BE49-F238E27FC236}">
                <a16:creationId xmlns:a16="http://schemas.microsoft.com/office/drawing/2014/main" id="{6DC0C6D4-2745-FC42-96F0-2E252AE74360}"/>
              </a:ext>
            </a:extLst>
          </p:cNvPr>
          <p:cNvPicPr>
            <a:picLocks noChangeAspect="1"/>
          </p:cNvPicPr>
          <p:nvPr/>
        </p:nvPicPr>
        <p:blipFill>
          <a:blip r:embed="rId7"/>
          <a:stretch>
            <a:fillRect/>
          </a:stretch>
        </p:blipFill>
        <p:spPr>
          <a:xfrm>
            <a:off x="4390370" y="6160964"/>
            <a:ext cx="469900" cy="520700"/>
          </a:xfrm>
          <a:prstGeom prst="rect">
            <a:avLst/>
          </a:prstGeom>
        </p:spPr>
      </p:pic>
      <p:pic>
        <p:nvPicPr>
          <p:cNvPr id="28" name="Picture 27">
            <a:extLst>
              <a:ext uri="{FF2B5EF4-FFF2-40B4-BE49-F238E27FC236}">
                <a16:creationId xmlns:a16="http://schemas.microsoft.com/office/drawing/2014/main" id="{81E9BF10-E7BF-FE48-A9BC-67B406469EF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36876" y="699021"/>
            <a:ext cx="6255124" cy="3001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08809" y="-1"/>
            <a:ext cx="5883192" cy="7810501"/>
          </a:xfrm>
          <a:prstGeom prst="rect">
            <a:avLst/>
          </a:prstGeom>
        </p:spPr>
      </p:pic>
    </p:spTree>
    <p:extLst>
      <p:ext uri="{BB962C8B-B14F-4D97-AF65-F5344CB8AC3E}">
        <p14:creationId xmlns:p14="http://schemas.microsoft.com/office/powerpoint/2010/main" val="333110944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noChangeAspect="1"/>
          </p:cNvSpPr>
          <p:nvPr>
            <p:ph type="subTitle" idx="1" hasCustomPrompt="1"/>
          </p:nvPr>
        </p:nvSpPr>
        <p:spPr>
          <a:xfrm>
            <a:off x="838201" y="2788640"/>
            <a:ext cx="10515599" cy="4170363"/>
          </a:xfrm>
        </p:spPr>
        <p:txBody>
          <a:bodyPr wrap="square" lIns="91440" tIns="0" bIns="0" numCol="2" spcCol="91440">
            <a:noAutofit/>
          </a:bodyPr>
          <a:lstStyle>
            <a:lvl1pPr marL="0" marR="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71120122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215902"/>
            <a:ext cx="12192000" cy="0"/>
          </a:xfrm>
          <a:prstGeom prst="line">
            <a:avLst/>
          </a:prstGeom>
          <a:ln w="57150">
            <a:solidFill>
              <a:srgbClr val="D7283C"/>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9275619" y="7239178"/>
            <a:ext cx="2743200" cy="415837"/>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10877761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p:cNvSpPr>
          <p:nvPr>
            <p:ph type="subTitle" idx="1" hasCustomPrompt="1"/>
          </p:nvPr>
        </p:nvSpPr>
        <p:spPr>
          <a:xfrm>
            <a:off x="838201" y="2661358"/>
            <a:ext cx="10515599" cy="4162869"/>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5911281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ver Slide Option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p:nvPicPr>
        <p:blipFill>
          <a:blip r:embed="rId4">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4003284224"/>
      </p:ext>
    </p:extLst>
  </p:cSld>
  <p:clrMapOvr>
    <a:overrideClrMapping bg1="dk1" tx1="lt1" bg2="dk2" tx2="lt2" accent1="accent1" accent2="accent2" accent3="accent3" accent4="accent4" accent5="accent5" accent6="accent6" hlink="hlink" folHlink="folHlink"/>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ver Slide Option 2">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1161" y="1553790"/>
            <a:ext cx="2093976" cy="194505"/>
          </a:xfrm>
          <a:prstGeom prst="rect">
            <a:avLst/>
          </a:prstGeom>
        </p:spPr>
      </p:pic>
    </p:spTree>
    <p:extLst>
      <p:ext uri="{BB962C8B-B14F-4D97-AF65-F5344CB8AC3E}">
        <p14:creationId xmlns:p14="http://schemas.microsoft.com/office/powerpoint/2010/main" val="291961224"/>
      </p:ext>
    </p:extLst>
  </p:cSld>
  <p:clrMapOvr>
    <a:overrideClrMapping bg1="dk1" tx1="lt1" bg2="dk2" tx2="lt2" accent1="accent1" accent2="accent2" accent3="accent3" accent4="accent4" accent5="accent5" accent6="accent6" hlink="hlink" folHlink="folHlink"/>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Cover Slide Option 2">
    <p:bg>
      <p:bgRef idx="1001">
        <a:schemeClr val="bg1"/>
      </p:bgRef>
    </p:bg>
    <p:spTree>
      <p:nvGrpSpPr>
        <p:cNvPr id="1" name=""/>
        <p:cNvGrpSpPr/>
        <p:nvPr/>
      </p:nvGrpSpPr>
      <p:grpSpPr>
        <a:xfrm>
          <a:off x="0" y="0"/>
          <a:ext cx="0" cy="0"/>
          <a:chOff x="0" y="0"/>
          <a:chExt cx="0" cy="0"/>
        </a:xfrm>
      </p:grpSpPr>
      <p:pic>
        <p:nvPicPr>
          <p:cNvPr id="5" name="Picture 4" descr="A pattern of gardening tools&#10;&#10;Description automatically generated">
            <a:extLst>
              <a:ext uri="{FF2B5EF4-FFF2-40B4-BE49-F238E27FC236}">
                <a16:creationId xmlns:a16="http://schemas.microsoft.com/office/drawing/2014/main" id="{C86C3B03-9361-6AC5-8687-19DE4192A662}"/>
              </a:ext>
            </a:extLst>
          </p:cNvPr>
          <p:cNvPicPr>
            <a:picLocks noChangeAspect="1"/>
          </p:cNvPicPr>
          <p:nvPr/>
        </p:nvPicPr>
        <p:blipFill>
          <a:blip r:embed="rId2"/>
          <a:stretch>
            <a:fillRect/>
          </a:stretch>
        </p:blipFill>
        <p:spPr>
          <a:xfrm>
            <a:off x="7430096" y="2387220"/>
            <a:ext cx="4767085" cy="5429180"/>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9437D737-1A3D-7621-0EBD-412529C59606}"/>
              </a:ext>
            </a:extLst>
          </p:cNvPr>
          <p:cNvPicPr>
            <a:picLocks noChangeAspect="1"/>
          </p:cNvPicPr>
          <p:nvPr/>
        </p:nvPicPr>
        <p:blipFill>
          <a:blip r:embed="rId2"/>
          <a:stretch>
            <a:fillRect/>
          </a:stretch>
        </p:blipFill>
        <p:spPr>
          <a:xfrm>
            <a:off x="2686388" y="2387213"/>
            <a:ext cx="4761905" cy="5423281"/>
          </a:xfrm>
          <a:prstGeom prst="rect">
            <a:avLst/>
          </a:prstGeom>
        </p:spPr>
      </p:pic>
      <p:grpSp>
        <p:nvGrpSpPr>
          <p:cNvPr id="14" name="Group 13">
            <a:extLst>
              <a:ext uri="{FF2B5EF4-FFF2-40B4-BE49-F238E27FC236}">
                <a16:creationId xmlns:a16="http://schemas.microsoft.com/office/drawing/2014/main" id="{C2F04998-5112-4638-BCD7-91CC0FEF1457}"/>
              </a:ext>
            </a:extLst>
          </p:cNvPr>
          <p:cNvGrpSpPr/>
          <p:nvPr/>
        </p:nvGrpSpPr>
        <p:grpSpPr>
          <a:xfrm>
            <a:off x="-3048" y="-4"/>
            <a:ext cx="12195048" cy="7816399"/>
            <a:chOff x="-3048" y="-4"/>
            <a:chExt cx="12195048" cy="6863180"/>
          </a:xfrm>
        </p:grpSpPr>
        <p:pic>
          <p:nvPicPr>
            <p:cNvPr id="9" name="Picture 8" descr="A pattern of gardening tools&#10;&#10;Description automatically generated">
              <a:extLst>
                <a:ext uri="{FF2B5EF4-FFF2-40B4-BE49-F238E27FC236}">
                  <a16:creationId xmlns:a16="http://schemas.microsoft.com/office/drawing/2014/main" id="{D9D61626-B0AC-3E7B-DA22-AFE13E12F2B1}"/>
                </a:ext>
              </a:extLst>
            </p:cNvPr>
            <p:cNvPicPr>
              <a:picLocks noChangeAspect="1"/>
            </p:cNvPicPr>
            <p:nvPr userDrawn="1"/>
          </p:nvPicPr>
          <p:blipFill rotWithShape="1">
            <a:blip r:embed="rId2"/>
            <a:srcRect l="43420"/>
            <a:stretch/>
          </p:blipFill>
          <p:spPr>
            <a:xfrm>
              <a:off x="-1" y="2096091"/>
              <a:ext cx="2697201" cy="4767085"/>
            </a:xfrm>
            <a:prstGeom prst="rect">
              <a:avLst/>
            </a:prstGeom>
          </p:spPr>
        </p:pic>
        <p:pic>
          <p:nvPicPr>
            <p:cNvPr id="10" name="Picture 9" descr="A pattern of gardening tools&#10;&#10;Description automatically generated">
              <a:extLst>
                <a:ext uri="{FF2B5EF4-FFF2-40B4-BE49-F238E27FC236}">
                  <a16:creationId xmlns:a16="http://schemas.microsoft.com/office/drawing/2014/main" id="{3BC54CD1-A6A9-6427-5B47-1383976FB7CC}"/>
                </a:ext>
              </a:extLst>
            </p:cNvPr>
            <p:cNvPicPr>
              <a:picLocks noChangeAspect="1"/>
            </p:cNvPicPr>
            <p:nvPr userDrawn="1"/>
          </p:nvPicPr>
          <p:blipFill rotWithShape="1">
            <a:blip r:embed="rId2"/>
            <a:srcRect t="55982"/>
            <a:stretch/>
          </p:blipFill>
          <p:spPr>
            <a:xfrm>
              <a:off x="7424915" y="0"/>
              <a:ext cx="4767085" cy="2098373"/>
            </a:xfrm>
            <a:prstGeom prst="rect">
              <a:avLst/>
            </a:prstGeom>
          </p:spPr>
        </p:pic>
        <p:pic>
          <p:nvPicPr>
            <p:cNvPr id="11" name="Picture 10" descr="A pattern of gardening tools&#10;&#10;Description automatically generated">
              <a:extLst>
                <a:ext uri="{FF2B5EF4-FFF2-40B4-BE49-F238E27FC236}">
                  <a16:creationId xmlns:a16="http://schemas.microsoft.com/office/drawing/2014/main" id="{147AD155-E07F-1084-3B13-945DA77AD5B9}"/>
                </a:ext>
              </a:extLst>
            </p:cNvPr>
            <p:cNvPicPr>
              <a:picLocks noChangeAspect="1"/>
            </p:cNvPicPr>
            <p:nvPr userDrawn="1"/>
          </p:nvPicPr>
          <p:blipFill rotWithShape="1">
            <a:blip r:embed="rId2"/>
            <a:srcRect t="55982"/>
            <a:stretch/>
          </p:blipFill>
          <p:spPr>
            <a:xfrm>
              <a:off x="2681207" y="-4"/>
              <a:ext cx="4767085" cy="2098373"/>
            </a:xfrm>
            <a:prstGeom prst="rect">
              <a:avLst/>
            </a:prstGeom>
          </p:spPr>
        </p:pic>
        <p:pic>
          <p:nvPicPr>
            <p:cNvPr id="12" name="Picture 11" descr="A pattern of gardening tools&#10;&#10;Description automatically generated">
              <a:extLst>
                <a:ext uri="{FF2B5EF4-FFF2-40B4-BE49-F238E27FC236}">
                  <a16:creationId xmlns:a16="http://schemas.microsoft.com/office/drawing/2014/main" id="{BBD55755-7EA1-C7E1-AC77-FBDC6AE7DF5B}"/>
                </a:ext>
              </a:extLst>
            </p:cNvPr>
            <p:cNvPicPr>
              <a:picLocks noChangeAspect="1"/>
            </p:cNvPicPr>
            <p:nvPr userDrawn="1"/>
          </p:nvPicPr>
          <p:blipFill rotWithShape="1">
            <a:blip r:embed="rId2"/>
            <a:srcRect l="43277" t="55982"/>
            <a:stretch/>
          </p:blipFill>
          <p:spPr>
            <a:xfrm>
              <a:off x="-3048" y="0"/>
              <a:ext cx="2704063" cy="2098373"/>
            </a:xfrm>
            <a:prstGeom prst="rect">
              <a:avLst/>
            </a:prstGeom>
          </p:spPr>
        </p:pic>
      </p:grpSp>
      <p:sp>
        <p:nvSpPr>
          <p:cNvPr id="13" name="Rectangle 12">
            <a:extLst>
              <a:ext uri="{FF2B5EF4-FFF2-40B4-BE49-F238E27FC236}">
                <a16:creationId xmlns:a16="http://schemas.microsoft.com/office/drawing/2014/main" id="{8469BDF5-0643-8C69-E817-AA4CF1C1D3F3}"/>
              </a:ext>
            </a:extLst>
          </p:cNvPr>
          <p:cNvSpPr/>
          <p:nvPr/>
        </p:nvSpPr>
        <p:spPr>
          <a:xfrm>
            <a:off x="-3048" y="-5972"/>
            <a:ext cx="12188952" cy="7810498"/>
          </a:xfrm>
          <a:prstGeom prst="rect">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024D1F1E-A6E8-B6B9-1E68-EE936F7F50D2}"/>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18" name="Subtitle 2">
            <a:extLst>
              <a:ext uri="{FF2B5EF4-FFF2-40B4-BE49-F238E27FC236}">
                <a16:creationId xmlns:a16="http://schemas.microsoft.com/office/drawing/2014/main" id="{3A0BA87E-D2E4-B46E-7418-9A31CF205FDC}"/>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9" name="Text Placeholder 2">
            <a:extLst>
              <a:ext uri="{FF2B5EF4-FFF2-40B4-BE49-F238E27FC236}">
                <a16:creationId xmlns:a16="http://schemas.microsoft.com/office/drawing/2014/main" id="{52FDB687-C8DC-2BCB-4C06-0B1706E00FCA}"/>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1789193384"/>
      </p:ext>
    </p:extLst>
  </p:cSld>
  <p:clrMapOvr>
    <a:overrideClrMapping bg1="dk1" tx1="lt1" bg2="dk2" tx2="lt2" accent1="accent1" accent2="accent2" accent3="accent3" accent4="accent4" accent5="accent5" accent6="accent6" hlink="hlink" folHlink="folHlink"/>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Cover Slide Option 3">
    <p:bg>
      <p:bgPr>
        <a:solidFill>
          <a:schemeClr val="bg1"/>
        </a:solidFill>
        <a:effectLst/>
      </p:bgPr>
    </p:bg>
    <p:spTree>
      <p:nvGrpSpPr>
        <p:cNvPr id="1" name=""/>
        <p:cNvGrpSpPr/>
        <p:nvPr/>
      </p:nvGrpSpPr>
      <p:grpSpPr>
        <a:xfrm>
          <a:off x="0" y="0"/>
          <a:ext cx="0" cy="0"/>
          <a:chOff x="0" y="0"/>
          <a:chExt cx="0" cy="0"/>
        </a:xfrm>
      </p:grpSpPr>
      <p:pic>
        <p:nvPicPr>
          <p:cNvPr id="5" name="Picture 4" descr="A person and child in a garden&#10;&#10;Description automatically generated">
            <a:extLst>
              <a:ext uri="{FF2B5EF4-FFF2-40B4-BE49-F238E27FC236}">
                <a16:creationId xmlns:a16="http://schemas.microsoft.com/office/drawing/2014/main" id="{1C836F12-1424-23C5-E585-99FF0BAE8464}"/>
              </a:ext>
            </a:extLst>
          </p:cNvPr>
          <p:cNvPicPr>
            <a:picLocks noChangeAspect="1"/>
          </p:cNvPicPr>
          <p:nvPr/>
        </p:nvPicPr>
        <p:blipFill rotWithShape="1">
          <a:blip r:embed="rId2"/>
          <a:srcRect t="9906" b="3815"/>
          <a:stretch/>
        </p:blipFill>
        <p:spPr>
          <a:xfrm flipH="1">
            <a:off x="0" y="-176840"/>
            <a:ext cx="12192000" cy="7987341"/>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4243951979"/>
      </p:ext>
    </p:extLst>
  </p:cSld>
  <p:clrMapOvr>
    <a:overrideClrMapping bg1="dk1" tx1="lt1" bg2="dk2" tx2="lt2" accent1="accent1" accent2="accent2" accent3="accent3" accent4="accent4" accent5="accent5" accent6="accent6" hlink="hlink" folHlink="folHlink"/>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_Cover Slide Option 3">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81499254"/>
      </p:ext>
    </p:extLst>
  </p:cSld>
  <p:clrMapOvr>
    <a:overrideClrMapping bg1="dk1" tx1="lt1" bg2="dk2" tx2="lt2" accent1="accent1" accent2="accent2" accent3="accent3" accent4="accent4" accent5="accent5" accent6="accent6" hlink="hlink" folHlink="folHlink"/>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ver Slide Option 6">
    <p:bg>
      <p:bgRef idx="1001">
        <a:schemeClr val="bg1"/>
      </p:bgRef>
    </p:bg>
    <p:spTree>
      <p:nvGrpSpPr>
        <p:cNvPr id="1" name=""/>
        <p:cNvGrpSpPr/>
        <p:nvPr/>
      </p:nvGrpSpPr>
      <p:grpSpPr>
        <a:xfrm>
          <a:off x="0" y="0"/>
          <a:ext cx="0" cy="0"/>
          <a:chOff x="0" y="0"/>
          <a:chExt cx="0" cy="0"/>
        </a:xfrm>
      </p:grpSpPr>
      <p:pic>
        <p:nvPicPr>
          <p:cNvPr id="3" name="Picture 2" descr="Woman fixing a plant">
            <a:extLst>
              <a:ext uri="{FF2B5EF4-FFF2-40B4-BE49-F238E27FC236}">
                <a16:creationId xmlns:a16="http://schemas.microsoft.com/office/drawing/2014/main" id="{F33ED477-3D66-AF8A-036E-D041C8B506B6}"/>
              </a:ext>
            </a:extLst>
          </p:cNvPr>
          <p:cNvPicPr>
            <a:picLocks noChangeAspect="1"/>
          </p:cNvPicPr>
          <p:nvPr/>
        </p:nvPicPr>
        <p:blipFill rotWithShape="1">
          <a:blip r:embed="rId2"/>
          <a:srcRect t="15240" b="-1"/>
          <a:stretch/>
        </p:blipFill>
        <p:spPr>
          <a:xfrm>
            <a:off x="0" y="-32932"/>
            <a:ext cx="12188952" cy="7843432"/>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6" y="6106753"/>
            <a:ext cx="9142203" cy="895240"/>
          </a:xfrm>
        </p:spPr>
        <p:txBody>
          <a:bodyPr wrap="none" lIns="0" tIns="0" rIns="0" bIns="0" anchor="t" anchorCtr="0">
            <a:noAutofit/>
          </a:bodyPr>
          <a:lstStyle>
            <a:lvl1pPr algn="l">
              <a:defRPr sz="5000">
                <a:solidFill>
                  <a:srgbClr val="FFFFFF"/>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5" y="7175590"/>
            <a:ext cx="9142203" cy="479613"/>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502747081"/>
      </p:ext>
    </p:extLst>
  </p:cSld>
  <p:clrMapOvr>
    <a:overrideClrMapping bg1="dk1" tx1="lt1" bg2="dk2" tx2="lt2" accent1="accent1" accent2="accent2" accent3="accent3" accent4="accent4" accent5="accent5" accent6="accent6" hlink="hlink" folHlink="folHlink"/>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Cover Slide Option 3">
    <p:bg>
      <p:bgPr>
        <a:solidFill>
          <a:schemeClr val="bg1"/>
        </a:solidFill>
        <a:effectLst/>
      </p:bgPr>
    </p:bg>
    <p:spTree>
      <p:nvGrpSpPr>
        <p:cNvPr id="1" name=""/>
        <p:cNvGrpSpPr/>
        <p:nvPr/>
      </p:nvGrpSpPr>
      <p:grpSpPr>
        <a:xfrm>
          <a:off x="0" y="0"/>
          <a:ext cx="0" cy="0"/>
          <a:chOff x="0" y="0"/>
          <a:chExt cx="0" cy="0"/>
        </a:xfrm>
      </p:grpSpPr>
      <p:pic>
        <p:nvPicPr>
          <p:cNvPr id="4" name="Picture 3" descr="A child eating fruit on a plate&#10;&#10;Description automatically generated">
            <a:extLst>
              <a:ext uri="{FF2B5EF4-FFF2-40B4-BE49-F238E27FC236}">
                <a16:creationId xmlns:a16="http://schemas.microsoft.com/office/drawing/2014/main" id="{B3FBE8EF-8215-E5E3-DFCD-F86171021B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18"/>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4138201015"/>
      </p:ext>
    </p:extLst>
  </p:cSld>
  <p:clrMapOvr>
    <a:overrideClrMapping bg1="dk1" tx1="lt1" bg2="dk2" tx2="lt2" accent1="accent1" accent2="accent2" accent3="accent3" accent4="accent4" accent5="accent5" accent6="accent6" hlink="hlink" folHlink="folHlink"/>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ver Slide Option 7">
    <p:bg>
      <p:bgRef idx="1001">
        <a:schemeClr val="bg1"/>
      </p:bgRef>
    </p:bg>
    <p:spTree>
      <p:nvGrpSpPr>
        <p:cNvPr id="1" name=""/>
        <p:cNvGrpSpPr/>
        <p:nvPr/>
      </p:nvGrpSpPr>
      <p:grpSpPr>
        <a:xfrm>
          <a:off x="0" y="0"/>
          <a:ext cx="0" cy="0"/>
          <a:chOff x="0" y="0"/>
          <a:chExt cx="0" cy="0"/>
        </a:xfrm>
      </p:grpSpPr>
      <p:pic>
        <p:nvPicPr>
          <p:cNvPr id="4" name="Picture 3" descr="Child watering a plant">
            <a:extLst>
              <a:ext uri="{FF2B5EF4-FFF2-40B4-BE49-F238E27FC236}">
                <a16:creationId xmlns:a16="http://schemas.microsoft.com/office/drawing/2014/main" id="{1F5576CD-5596-80B9-1AF8-39D585ACB02E}"/>
              </a:ext>
            </a:extLst>
          </p:cNvPr>
          <p:cNvPicPr>
            <a:picLocks noChangeAspect="1"/>
          </p:cNvPicPr>
          <p:nvPr/>
        </p:nvPicPr>
        <p:blipFill>
          <a:blip r:embed="rId2"/>
          <a:srcRect/>
          <a:stretch/>
        </p:blipFill>
        <p:spPr>
          <a:xfrm>
            <a:off x="0" y="0"/>
            <a:ext cx="11073336"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6660912" y="1103388"/>
            <a:ext cx="5207564" cy="4215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343963968"/>
      </p:ext>
    </p:extLst>
  </p:cSld>
  <p:clrMapOvr>
    <a:overrideClrMapping bg1="dk1" tx1="lt1" bg2="dk2" tx2="lt2" accent1="accent1" accent2="accent2" accent3="accent3" accent4="accent4" accent5="accent5" accent6="accent6" hlink="hlink" folHlink="folHlink"/>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ver Slide Option 8">
    <p:bg>
      <p:bgRef idx="1001">
        <a:schemeClr val="bg1"/>
      </p:bgRef>
    </p:bg>
    <p:spTree>
      <p:nvGrpSpPr>
        <p:cNvPr id="1" name=""/>
        <p:cNvGrpSpPr/>
        <p:nvPr/>
      </p:nvGrpSpPr>
      <p:grpSpPr>
        <a:xfrm>
          <a:off x="0" y="0"/>
          <a:ext cx="0" cy="0"/>
          <a:chOff x="0" y="0"/>
          <a:chExt cx="0" cy="0"/>
        </a:xfrm>
      </p:grpSpPr>
      <p:pic>
        <p:nvPicPr>
          <p:cNvPr id="4" name="Picture 3" descr="Child with braids in cornfield">
            <a:extLst>
              <a:ext uri="{FF2B5EF4-FFF2-40B4-BE49-F238E27FC236}">
                <a16:creationId xmlns:a16="http://schemas.microsoft.com/office/drawing/2014/main" id="{A824938B-A01B-536D-462B-C3915DAAA941}"/>
              </a:ext>
            </a:extLst>
          </p:cNvPr>
          <p:cNvPicPr>
            <a:picLocks noChangeAspect="1"/>
          </p:cNvPicPr>
          <p:nvPr/>
        </p:nvPicPr>
        <p:blipFill rotWithShape="1">
          <a:blip r:embed="rId2"/>
          <a:srcRect t="15625"/>
          <a:stretch/>
        </p:blipFill>
        <p:spPr>
          <a:xfrm>
            <a:off x="0" y="0"/>
            <a:ext cx="12192000"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0" y="1879663"/>
            <a:ext cx="5207564" cy="5930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243801" y="2643122"/>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243801" y="4707877"/>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754422210"/>
      </p:ext>
    </p:extLst>
  </p:cSld>
  <p:clrMapOvr>
    <a:overrideClrMapping bg1="dk1" tx1="lt1" bg2="dk2" tx2="lt2" accent1="accent1" accent2="accent2" accent3="accent3" accent4="accent4" accent5="accent5" accent6="accent6" hlink="hlink" folHlink="folHlink"/>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Divider Page Option 4">
    <p:spTree>
      <p:nvGrpSpPr>
        <p:cNvPr id="1" name=""/>
        <p:cNvGrpSpPr/>
        <p:nvPr/>
      </p:nvGrpSpPr>
      <p:grpSpPr>
        <a:xfrm>
          <a:off x="0" y="0"/>
          <a:ext cx="0" cy="0"/>
          <a:chOff x="0" y="0"/>
          <a:chExt cx="0" cy="0"/>
        </a:xfrm>
      </p:grpSpPr>
      <p:pic>
        <p:nvPicPr>
          <p:cNvPr id="4" name="Picture 3" descr="Child smelling a seedling">
            <a:extLst>
              <a:ext uri="{FF2B5EF4-FFF2-40B4-BE49-F238E27FC236}">
                <a16:creationId xmlns:a16="http://schemas.microsoft.com/office/drawing/2014/main" id="{3C7BC5CB-6C2C-51B8-717C-D171EF167C1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9003" b="7061"/>
          <a:stretch/>
        </p:blipFill>
        <p:spPr>
          <a:xfrm>
            <a:off x="3049" y="5455"/>
            <a:ext cx="12255875"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p:nvSpPr>
        <p:spPr>
          <a:xfrm>
            <a:off x="-3048" y="5455"/>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12146831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Divider Page Option 5">
    <p:spTree>
      <p:nvGrpSpPr>
        <p:cNvPr id="1" name=""/>
        <p:cNvGrpSpPr/>
        <p:nvPr/>
      </p:nvGrpSpPr>
      <p:grpSpPr>
        <a:xfrm>
          <a:off x="0" y="0"/>
          <a:ext cx="0" cy="0"/>
          <a:chOff x="0" y="0"/>
          <a:chExt cx="0" cy="0"/>
        </a:xfrm>
      </p:grpSpPr>
      <p:pic>
        <p:nvPicPr>
          <p:cNvPr id="9" name="Picture 8" descr="Person holding basket of vegetables">
            <a:extLst>
              <a:ext uri="{FF2B5EF4-FFF2-40B4-BE49-F238E27FC236}">
                <a16:creationId xmlns:a16="http://schemas.microsoft.com/office/drawing/2014/main" id="{53D3CE11-5C43-2FB2-9AF1-840FE098AAD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5604"/>
          <a:stretch/>
        </p:blipFill>
        <p:spPr>
          <a:xfrm>
            <a:off x="0" y="0"/>
            <a:ext cx="12188952"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p:nvPicPr>
        <p:blipFill>
          <a:blip r:embed="rId4"/>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158230308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ivider Page Option 6">
    <p:spTree>
      <p:nvGrpSpPr>
        <p:cNvPr id="1" name=""/>
        <p:cNvGrpSpPr/>
        <p:nvPr/>
      </p:nvGrpSpPr>
      <p:grpSpPr>
        <a:xfrm>
          <a:off x="0" y="0"/>
          <a:ext cx="0" cy="0"/>
          <a:chOff x="0" y="0"/>
          <a:chExt cx="0" cy="0"/>
        </a:xfrm>
      </p:grpSpPr>
      <p:pic>
        <p:nvPicPr>
          <p:cNvPr id="4" name="Picture 3" descr="Group of gardening tools on a wall">
            <a:extLst>
              <a:ext uri="{FF2B5EF4-FFF2-40B4-BE49-F238E27FC236}">
                <a16:creationId xmlns:a16="http://schemas.microsoft.com/office/drawing/2014/main" id="{5C7389C0-6F6B-B598-5E5F-C09978FEF2A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5417" b="4754"/>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p:nvPicPr>
        <p:blipFill>
          <a:blip r:embed="rId4"/>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88549728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83185"/>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371275816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83185"/>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9" name="Rectangle 8">
            <a:extLst>
              <a:ext uri="{FF2B5EF4-FFF2-40B4-BE49-F238E27FC236}">
                <a16:creationId xmlns:a16="http://schemas.microsoft.com/office/drawing/2014/main" id="{A39EFAC7-6704-6080-CDA2-7650CB8A796E}"/>
              </a:ext>
            </a:extLst>
          </p:cNvPr>
          <p:cNvSpPr/>
          <p:nvPr/>
        </p:nvSpPr>
        <p:spPr>
          <a:xfrm>
            <a:off x="0" y="7258241"/>
            <a:ext cx="12192000" cy="562356"/>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4DDFD655-8801-2D53-DB17-86680288879C}"/>
              </a:ext>
            </a:extLst>
          </p:cNvPr>
          <p:cNvGrpSpPr/>
          <p:nvPr/>
        </p:nvGrpSpPr>
        <p:grpSpPr>
          <a:xfrm>
            <a:off x="-9236" y="7274559"/>
            <a:ext cx="12201236" cy="555416"/>
            <a:chOff x="-9236" y="6374355"/>
            <a:chExt cx="12201236" cy="487682"/>
          </a:xfrm>
        </p:grpSpPr>
        <p:grpSp>
          <p:nvGrpSpPr>
            <p:cNvPr id="5" name="Group 4">
              <a:extLst>
                <a:ext uri="{FF2B5EF4-FFF2-40B4-BE49-F238E27FC236}">
                  <a16:creationId xmlns:a16="http://schemas.microsoft.com/office/drawing/2014/main" id="{F63BC4E5-7808-FB23-D1EF-9D6149D0324C}"/>
                </a:ext>
              </a:extLst>
            </p:cNvPr>
            <p:cNvGrpSpPr/>
            <p:nvPr userDrawn="1"/>
          </p:nvGrpSpPr>
          <p:grpSpPr>
            <a:xfrm>
              <a:off x="-9236" y="6376010"/>
              <a:ext cx="8702676" cy="485201"/>
              <a:chOff x="0" y="6372799"/>
              <a:chExt cx="8702676" cy="485201"/>
            </a:xfrm>
          </p:grpSpPr>
          <p:pic>
            <p:nvPicPr>
              <p:cNvPr id="7" name="Content Placeholder 4" descr="A pattern of vegetables and fruits&#10;&#10;Description automatically generated">
                <a:extLst>
                  <a:ext uri="{FF2B5EF4-FFF2-40B4-BE49-F238E27FC236}">
                    <a16:creationId xmlns:a16="http://schemas.microsoft.com/office/drawing/2014/main" id="{118AE336-5BBB-7DE8-33AA-E18BE38D075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t="89132"/>
              <a:stretch/>
            </p:blipFill>
            <p:spPr>
              <a:xfrm>
                <a:off x="0" y="6376545"/>
                <a:ext cx="4351338" cy="472933"/>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46CB1C57-970F-41EE-5E62-80353DF44502}"/>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88850"/>
              <a:stretch/>
            </p:blipFill>
            <p:spPr>
              <a:xfrm>
                <a:off x="4351338" y="6372799"/>
                <a:ext cx="4351338" cy="485201"/>
              </a:xfrm>
              <a:prstGeom prst="rect">
                <a:avLst/>
              </a:prstGeom>
            </p:spPr>
          </p:pic>
        </p:grpSp>
        <p:pic>
          <p:nvPicPr>
            <p:cNvPr id="6" name="Content Placeholder 4" descr="A pattern of vegetables and fruits&#10;&#10;Description automatically generated">
              <a:extLst>
                <a:ext uri="{FF2B5EF4-FFF2-40B4-BE49-F238E27FC236}">
                  <a16:creationId xmlns:a16="http://schemas.microsoft.com/office/drawing/2014/main" id="{D66BC278-0095-DD45-035F-E4D0A77F8C99}"/>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88818" r="19810"/>
            <a:stretch/>
          </p:blipFill>
          <p:spPr>
            <a:xfrm>
              <a:off x="8694771" y="6374355"/>
              <a:ext cx="3497229" cy="487682"/>
            </a:xfrm>
            <a:prstGeom prst="rect">
              <a:avLst/>
            </a:prstGeom>
          </p:spPr>
        </p:pic>
      </p:grpSp>
    </p:spTree>
    <p:extLst>
      <p:ext uri="{BB962C8B-B14F-4D97-AF65-F5344CB8AC3E}">
        <p14:creationId xmlns:p14="http://schemas.microsoft.com/office/powerpoint/2010/main" val="224665704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rot="5400000">
            <a:off x="-316690" y="285148"/>
            <a:ext cx="4959994" cy="4351338"/>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42393"/>
          <a:stretch/>
        </p:blipFill>
        <p:spPr>
          <a:xfrm rot="5400000">
            <a:off x="747025" y="4193789"/>
            <a:ext cx="2857289" cy="4351338"/>
          </a:xfrm>
          <a:prstGeom prst="rect">
            <a:avLst/>
          </a:prstGeom>
        </p:spPr>
      </p:pic>
    </p:spTree>
    <p:extLst>
      <p:ext uri="{BB962C8B-B14F-4D97-AF65-F5344CB8AC3E}">
        <p14:creationId xmlns:p14="http://schemas.microsoft.com/office/powerpoint/2010/main" val="13529580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4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1254035" y="583185"/>
            <a:ext cx="10099765"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1254034" y="2045607"/>
            <a:ext cx="10099765"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838202"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300" t="80117" r="-300" b="284"/>
          <a:stretch/>
        </p:blipFill>
        <p:spPr>
          <a:xfrm rot="5400000">
            <a:off x="-2058746" y="2058745"/>
            <a:ext cx="4955691" cy="838203"/>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t="80737" r="42393"/>
          <a:stretch/>
        </p:blipFill>
        <p:spPr>
          <a:xfrm rot="5400000">
            <a:off x="-1008304" y="5951596"/>
            <a:ext cx="2854810" cy="838202"/>
          </a:xfrm>
          <a:prstGeom prst="rect">
            <a:avLst/>
          </a:prstGeom>
        </p:spPr>
      </p:pic>
    </p:spTree>
    <p:extLst>
      <p:ext uri="{BB962C8B-B14F-4D97-AF65-F5344CB8AC3E}">
        <p14:creationId xmlns:p14="http://schemas.microsoft.com/office/powerpoint/2010/main" val="406784464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a:blip r:embed="rId2"/>
          <a:srcRect/>
          <a:stretch/>
        </p:blipFill>
        <p:spPr>
          <a:xfrm>
            <a:off x="-12362" y="-14878"/>
            <a:ext cx="4351338" cy="4955691"/>
          </a:xfrm>
          <a:prstGeom prst="rect">
            <a:avLst/>
          </a:prstGeom>
        </p:spPr>
      </p:pic>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b="41893"/>
          <a:stretch/>
        </p:blipFill>
        <p:spPr>
          <a:xfrm>
            <a:off x="-12362" y="4930895"/>
            <a:ext cx="4351338" cy="2879605"/>
          </a:xfrm>
          <a:prstGeom prst="rect">
            <a:avLst/>
          </a:prstGeom>
        </p:spPr>
      </p:pic>
      <p:sp>
        <p:nvSpPr>
          <p:cNvPr id="8" name="Rectangle 7">
            <a:extLst>
              <a:ext uri="{FF2B5EF4-FFF2-40B4-BE49-F238E27FC236}">
                <a16:creationId xmlns:a16="http://schemas.microsoft.com/office/drawing/2014/main" id="{CC539E10-DA6D-0B69-CE3B-BC692045DCCE}"/>
              </a:ext>
            </a:extLst>
          </p:cNvPr>
          <p:cNvSpPr/>
          <p:nvPr/>
        </p:nvSpPr>
        <p:spPr>
          <a:xfrm>
            <a:off x="-12362" y="-14877"/>
            <a:ext cx="4357519" cy="791464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561312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Cover Slide Option 3">
    <p:bg>
      <p:bgPr>
        <a:solidFill>
          <a:schemeClr val="bg1"/>
        </a:solidFill>
        <a:effectLst/>
      </p:bgPr>
    </p:bg>
    <p:spTree>
      <p:nvGrpSpPr>
        <p:cNvPr id="1" name=""/>
        <p:cNvGrpSpPr/>
        <p:nvPr/>
      </p:nvGrpSpPr>
      <p:grpSpPr>
        <a:xfrm>
          <a:off x="0" y="0"/>
          <a:ext cx="0" cy="0"/>
          <a:chOff x="0" y="0"/>
          <a:chExt cx="0" cy="0"/>
        </a:xfrm>
      </p:grpSpPr>
      <p:pic>
        <p:nvPicPr>
          <p:cNvPr id="3" name="Picture 2" descr="A child eating a carrot&#10;&#10;Description automatically generated">
            <a:extLst>
              <a:ext uri="{FF2B5EF4-FFF2-40B4-BE49-F238E27FC236}">
                <a16:creationId xmlns:a16="http://schemas.microsoft.com/office/drawing/2014/main" id="{4A917580-2EAA-1207-4EFC-C3DDC79E96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572" b="13059"/>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2014277435"/>
      </p:ext>
    </p:extLst>
  </p:cSld>
  <p:clrMapOvr>
    <a:overrideClrMapping bg1="dk1" tx1="lt1" bg2="dk2" tx2="lt2" accent1="accent1" accent2="accent2" accent3="accent3" accent4="accent4" accent5="accent5" accent6="accent6" hlink="hlink" folHlink="folHlink"/>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5_One Column Paragraph Tex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r="80453" b="41893"/>
          <a:stretch/>
        </p:blipFill>
        <p:spPr>
          <a:xfrm>
            <a:off x="-12362" y="4930895"/>
            <a:ext cx="850563" cy="2879605"/>
          </a:xfrm>
          <a:prstGeom prst="rect">
            <a:avLst/>
          </a:prstGeom>
        </p:spPr>
      </p:pic>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rotWithShape="1">
          <a:blip r:embed="rId2"/>
          <a:srcRect r="80453"/>
          <a:stretch/>
        </p:blipFill>
        <p:spPr>
          <a:xfrm>
            <a:off x="-12362" y="-14878"/>
            <a:ext cx="850563" cy="4955691"/>
          </a:xfrm>
          <a:prstGeom prst="rect">
            <a:avLst/>
          </a:prstGeom>
        </p:spPr>
      </p:pic>
      <p:sp>
        <p:nvSpPr>
          <p:cNvPr id="6" name="Rectangle 5">
            <a:extLst>
              <a:ext uri="{FF2B5EF4-FFF2-40B4-BE49-F238E27FC236}">
                <a16:creationId xmlns:a16="http://schemas.microsoft.com/office/drawing/2014/main" id="{9B084704-F497-74DD-BF51-9F49DF071637}"/>
              </a:ext>
            </a:extLst>
          </p:cNvPr>
          <p:cNvSpPr/>
          <p:nvPr/>
        </p:nvSpPr>
        <p:spPr>
          <a:xfrm>
            <a:off x="-12361" y="-14877"/>
            <a:ext cx="862925" cy="7825377"/>
          </a:xfrm>
          <a:prstGeom prst="rect">
            <a:avLst/>
          </a:prstGeom>
          <a:solidFill>
            <a:srgbClr val="309C88">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1">
            <a:extLst>
              <a:ext uri="{FF2B5EF4-FFF2-40B4-BE49-F238E27FC236}">
                <a16:creationId xmlns:a16="http://schemas.microsoft.com/office/drawing/2014/main" id="{7A2D79C7-3D42-7F54-835F-BA9AC7667743}"/>
              </a:ext>
            </a:extLst>
          </p:cNvPr>
          <p:cNvSpPr txBox="1">
            <a:spLocks/>
          </p:cNvSpPr>
          <p:nvPr/>
        </p:nvSpPr>
        <p:spPr>
          <a:xfrm>
            <a:off x="1254035" y="583185"/>
            <a:ext cx="10099765" cy="7617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9" name="Subtitle 2">
            <a:extLst>
              <a:ext uri="{FF2B5EF4-FFF2-40B4-BE49-F238E27FC236}">
                <a16:creationId xmlns:a16="http://schemas.microsoft.com/office/drawing/2014/main" id="{0C63B879-24C0-A5C9-9834-772EC0EDF586}"/>
              </a:ext>
            </a:extLst>
          </p:cNvPr>
          <p:cNvSpPr txBox="1">
            <a:spLocks/>
          </p:cNvSpPr>
          <p:nvPr/>
        </p:nvSpPr>
        <p:spPr>
          <a:xfrm>
            <a:off x="1254034" y="2045607"/>
            <a:ext cx="10099765" cy="4778618"/>
          </a:xfrm>
          <a:prstGeom prst="rect">
            <a:avLst/>
          </a:prstGeom>
        </p:spPr>
        <p:txBody>
          <a:bodyPr vert="horz" lIns="0" tIns="0" rIns="0" bIns="0" rtlCol="0">
            <a:noAutofit/>
          </a:bodyPr>
          <a:lstStyle>
            <a:lvl1pPr marL="0" indent="0" algn="l"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1pPr>
            <a:lvl2pPr marL="457200" indent="0" algn="ctr" defTabSz="914400" rtl="0" eaLnBrk="1" latinLnBrk="0" hangingPunct="1">
              <a:lnSpc>
                <a:spcPts val="2100"/>
              </a:lnSpc>
              <a:spcBef>
                <a:spcPts val="1000"/>
              </a:spcBef>
              <a:buClr>
                <a:schemeClr val="tx1"/>
              </a:buClr>
              <a:buFont typeface="Arial" panose="020B0604020202020204" pitchFamily="34" charset="0"/>
              <a:buNone/>
              <a:defRPr sz="2000" b="0" i="0" kern="1200">
                <a:solidFill>
                  <a:schemeClr val="tx2"/>
                </a:solidFill>
                <a:latin typeface="Montserrat" pitchFamily="2" charset="77"/>
                <a:ea typeface="+mn-ea"/>
                <a:cs typeface="+mn-cs"/>
              </a:defRPr>
            </a:lvl2pPr>
            <a:lvl3pPr marL="914400" indent="0" algn="ctr"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3pPr>
            <a:lvl4pPr marL="13716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4pPr>
            <a:lvl5pPr marL="18288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a:t>Click to edit text</a:t>
            </a:r>
          </a:p>
        </p:txBody>
      </p:sp>
    </p:spTree>
    <p:extLst>
      <p:ext uri="{BB962C8B-B14F-4D97-AF65-F5344CB8AC3E}">
        <p14:creationId xmlns:p14="http://schemas.microsoft.com/office/powerpoint/2010/main" val="229284648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3" y="1"/>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588563" y="1301750"/>
            <a:ext cx="3930650" cy="2603500"/>
          </a:xfrm>
          <a:solidFill>
            <a:srgbClr val="FFFFFF"/>
          </a:solidFill>
        </p:spPr>
        <p:txBody>
          <a:bodyPr/>
          <a:lstStyle>
            <a:lvl1pPr marL="0" indent="0" algn="ctr">
              <a:buFontTx/>
              <a:buNone/>
              <a:defRPr/>
            </a:lvl1pPr>
          </a:lstStyle>
          <a:p>
            <a:r>
              <a:rPr lang="en-US"/>
              <a:t>Click icon to add picture</a:t>
            </a:r>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588563" y="4322594"/>
            <a:ext cx="3930650" cy="2603500"/>
          </a:xfrm>
          <a:solidFill>
            <a:srgbClr val="FFFFFF"/>
          </a:solidFill>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218155325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4" y="0"/>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3335488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_Two Photo Sidebar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40A24D-672E-DBAE-28BB-F2EE1E161892}"/>
              </a:ext>
            </a:extLst>
          </p:cNvPr>
          <p:cNvSpPr/>
          <p:nvPr/>
        </p:nvSpPr>
        <p:spPr>
          <a:xfrm>
            <a:off x="8077200" y="0"/>
            <a:ext cx="4114800" cy="7810500"/>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4" name="Content Placeholder 4" descr="A pattern of vegetables and fruits&#10;&#10;Description automatically generated">
            <a:extLst>
              <a:ext uri="{FF2B5EF4-FFF2-40B4-BE49-F238E27FC236}">
                <a16:creationId xmlns:a16="http://schemas.microsoft.com/office/drawing/2014/main" id="{53D63822-3F33-3EDF-DF51-857FF3F74952}"/>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rot="5400000">
            <a:off x="7791450" y="285750"/>
            <a:ext cx="4686300"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AB4420E-000A-5689-A063-637F7E0D31A2}"/>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33333"/>
          <a:stretch/>
        </p:blipFill>
        <p:spPr>
          <a:xfrm rot="5400000">
            <a:off x="8572500" y="4191000"/>
            <a:ext cx="3124200" cy="4114800"/>
          </a:xfrm>
          <a:prstGeom prst="rect">
            <a:avLst/>
          </a:prstGeom>
        </p:spPr>
      </p:pic>
    </p:spTree>
    <p:extLst>
      <p:ext uri="{BB962C8B-B14F-4D97-AF65-F5344CB8AC3E}">
        <p14:creationId xmlns:p14="http://schemas.microsoft.com/office/powerpoint/2010/main" val="119041292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742355"/>
            <a:ext cx="4904872" cy="408187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endParaRPr lang="en-US"/>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p:nvSpPr>
        <p:spPr>
          <a:xfrm>
            <a:off x="838200" y="2539555"/>
            <a:ext cx="5257800" cy="4585814"/>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323344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509737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921563"/>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769506"/>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49958983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8" name="Picture 7" descr="A pattern of gardening tools&#10;&#10;Description automatically generated">
            <a:extLst>
              <a:ext uri="{FF2B5EF4-FFF2-40B4-BE49-F238E27FC236}">
                <a16:creationId xmlns:a16="http://schemas.microsoft.com/office/drawing/2014/main" id="{C518151A-B03A-A1C4-8AA9-E31DE406DB4A}"/>
              </a:ext>
            </a:extLst>
          </p:cNvPr>
          <p:cNvPicPr>
            <a:picLocks noChangeAspect="1"/>
          </p:cNvPicPr>
          <p:nvPr/>
        </p:nvPicPr>
        <p:blipFill>
          <a:blip r:embed="rId2"/>
          <a:stretch>
            <a:fillRect/>
          </a:stretch>
        </p:blipFill>
        <p:spPr>
          <a:xfrm>
            <a:off x="9685018" y="5245101"/>
            <a:ext cx="3336670" cy="3800096"/>
          </a:xfrm>
          <a:prstGeom prst="flowChartConnector">
            <a:avLst/>
          </a:prstGeom>
        </p:spPr>
      </p:pic>
      <p:sp>
        <p:nvSpPr>
          <p:cNvPr id="5" name="Oval 4">
            <a:extLst>
              <a:ext uri="{FF2B5EF4-FFF2-40B4-BE49-F238E27FC236}">
                <a16:creationId xmlns:a16="http://schemas.microsoft.com/office/drawing/2014/main" id="{7061C614-A76B-B5D5-3631-FC5E13DF57B2}"/>
              </a:ext>
            </a:extLst>
          </p:cNvPr>
          <p:cNvSpPr/>
          <p:nvPr/>
        </p:nvSpPr>
        <p:spPr>
          <a:xfrm>
            <a:off x="9685018" y="5244087"/>
            <a:ext cx="3337560" cy="3801110"/>
          </a:xfrm>
          <a:prstGeom prst="ellipse">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7537184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sp>
        <p:nvSpPr>
          <p:cNvPr id="13" name="Flowchart: Connector 12">
            <a:extLst>
              <a:ext uri="{FF2B5EF4-FFF2-40B4-BE49-F238E27FC236}">
                <a16:creationId xmlns:a16="http://schemas.microsoft.com/office/drawing/2014/main" id="{03F27C44-F5C5-5D92-6F05-A06414B86237}"/>
              </a:ext>
            </a:extLst>
          </p:cNvPr>
          <p:cNvSpPr/>
          <p:nvPr/>
        </p:nvSpPr>
        <p:spPr>
          <a:xfrm>
            <a:off x="9421003" y="-2258865"/>
            <a:ext cx="4142232" cy="458216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A7768A9C-6002-757A-E6C3-AEA52E28A875}"/>
              </a:ext>
            </a:extLst>
          </p:cNvPr>
          <p:cNvSpPr/>
          <p:nvPr/>
        </p:nvSpPr>
        <p:spPr>
          <a:xfrm>
            <a:off x="-759125" y="6072354"/>
            <a:ext cx="4114800" cy="3476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672927"/>
            <a:ext cx="10515599" cy="4286075"/>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4" name="Content Placeholder 4" descr="A pattern of vegetables and fruits&#10;&#10;Description automatically generated">
            <a:extLst>
              <a:ext uri="{FF2B5EF4-FFF2-40B4-BE49-F238E27FC236}">
                <a16:creationId xmlns:a16="http://schemas.microsoft.com/office/drawing/2014/main" id="{F57AA7E9-55C3-F623-801F-6483867F6D66}"/>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569" r="-1698" b="681"/>
          <a:stretch/>
        </p:blipFill>
        <p:spPr>
          <a:xfrm rot="5400000" flipH="1">
            <a:off x="9073638" y="-2047431"/>
            <a:ext cx="4718091" cy="4023360"/>
          </a:xfrm>
          <a:prstGeom prst="ellipse">
            <a:avLst/>
          </a:prstGeom>
        </p:spPr>
      </p:pic>
      <p:pic>
        <p:nvPicPr>
          <p:cNvPr id="8" name="Content Placeholder 4" descr="A pattern of vegetables and fruits&#10;&#10;Description automatically generated">
            <a:extLst>
              <a:ext uri="{FF2B5EF4-FFF2-40B4-BE49-F238E27FC236}">
                <a16:creationId xmlns:a16="http://schemas.microsoft.com/office/drawing/2014/main" id="{D159DA60-A3BE-5D08-7DC7-38B289D53003}"/>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68" r="6004" b="29853"/>
          <a:stretch/>
        </p:blipFill>
        <p:spPr>
          <a:xfrm rot="10800000">
            <a:off x="-759124" y="6072353"/>
            <a:ext cx="4114799" cy="3527361"/>
          </a:xfrm>
          <a:prstGeom prst="ellipse">
            <a:avLst/>
          </a:prstGeom>
        </p:spPr>
      </p:pic>
    </p:spTree>
    <p:extLst>
      <p:ext uri="{BB962C8B-B14F-4D97-AF65-F5344CB8AC3E}">
        <p14:creationId xmlns:p14="http://schemas.microsoft.com/office/powerpoint/2010/main" val="148620941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ctr">
              <a:defRPr sz="4400"/>
            </a:lvl1pPr>
          </a:lstStyle>
          <a:p>
            <a:r>
              <a:rPr lang="en-US"/>
              <a:t>Click to edit Master title style</a:t>
            </a:r>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869275"/>
            <a:ext cx="2738438" cy="3124200"/>
          </a:xfrm>
        </p:spPr>
        <p:txBody>
          <a:bodyPr/>
          <a:lstStyle>
            <a:lvl1pPr marL="0" indent="0" algn="ctr">
              <a:buFontTx/>
              <a:buNone/>
              <a:defRPr/>
            </a:lvl1pPr>
          </a:lstStyle>
          <a:p>
            <a:r>
              <a:rPr lang="en-US"/>
              <a:t>Click icon to add chart</a:t>
            </a:r>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869275"/>
            <a:ext cx="2738438" cy="3124200"/>
          </a:xfrm>
        </p:spPr>
        <p:txBody>
          <a:bodyPr/>
          <a:lstStyle>
            <a:lvl1pPr marL="0" indent="0" algn="ctr">
              <a:buFontTx/>
              <a:buNone/>
              <a:defRPr/>
            </a:lvl1pPr>
          </a:lstStyle>
          <a:p>
            <a:r>
              <a:rPr lang="en-US"/>
              <a:t>Click icon to add chart</a:t>
            </a:r>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869275"/>
            <a:ext cx="2738438" cy="3124200"/>
          </a:xfrm>
        </p:spPr>
        <p:txBody>
          <a:bodyPr/>
          <a:lstStyle>
            <a:lvl1pPr marL="0" indent="0" algn="ctr">
              <a:buFontTx/>
              <a:buNone/>
              <a:defRPr/>
            </a:lvl1pPr>
          </a:lstStyle>
          <a:p>
            <a:r>
              <a:rPr lang="en-US"/>
              <a:t>Click icon to add chart</a:t>
            </a:r>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p:nvCxnSpPr>
        <p:spPr>
          <a:xfrm flipH="1">
            <a:off x="4138863"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p:nvCxnSpPr>
        <p:spPr>
          <a:xfrm flipH="1">
            <a:off x="8045116"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17040792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9211"/>
            <a:ext cx="10515600" cy="442793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24764317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5694" y="7158194"/>
            <a:ext cx="6901156" cy="291085"/>
          </a:xfrm>
        </p:spPr>
        <p:txBody>
          <a:bodyPr>
            <a:normAutofit/>
          </a:bodyPr>
          <a:lstStyle>
            <a:lvl1pPr marL="0" indent="0">
              <a:buFontTx/>
              <a:buNone/>
              <a:defRPr sz="800" i="1"/>
            </a:lvl1pPr>
          </a:lstStyle>
          <a:p>
            <a:pPr lvl="0"/>
            <a:r>
              <a:rPr lang="en-US"/>
              <a:t>Click to edit Master footnote styles</a:t>
            </a:r>
          </a:p>
        </p:txBody>
      </p:sp>
      <p:pic>
        <p:nvPicPr>
          <p:cNvPr id="4" name="Content Placeholder 4" descr="A pattern of vegetables and fruits&#10;&#10;Description automatically generated">
            <a:extLst>
              <a:ext uri="{FF2B5EF4-FFF2-40B4-BE49-F238E27FC236}">
                <a16:creationId xmlns:a16="http://schemas.microsoft.com/office/drawing/2014/main" id="{12D53272-DD7B-2B18-D130-73DA41D45DE7}"/>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1587" t="26717" r="5944" b="325"/>
          <a:stretch/>
        </p:blipFill>
        <p:spPr>
          <a:xfrm rot="10800000">
            <a:off x="-24713" y="4175315"/>
            <a:ext cx="4161659" cy="3615536"/>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8DA79E23-1541-91AC-4BBE-DAED34A1D18C}"/>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68" r="6004" b="29853"/>
          <a:stretch/>
        </p:blipFill>
        <p:spPr>
          <a:xfrm rot="10800000">
            <a:off x="-27162" y="699022"/>
            <a:ext cx="4114799" cy="3476293"/>
          </a:xfrm>
          <a:prstGeom prst="rect">
            <a:avLst/>
          </a:prstGeom>
        </p:spPr>
      </p:pic>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342509626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ver Slide Option 6">
    <p:bg>
      <p:bgRef idx="1001">
        <a:schemeClr val="bg1"/>
      </p:bgRef>
    </p:bg>
    <p:spTree>
      <p:nvGrpSpPr>
        <p:cNvPr id="1" name=""/>
        <p:cNvGrpSpPr/>
        <p:nvPr/>
      </p:nvGrpSpPr>
      <p:grpSpPr>
        <a:xfrm>
          <a:off x="0" y="0"/>
          <a:ext cx="0" cy="0"/>
          <a:chOff x="0" y="0"/>
          <a:chExt cx="0" cy="0"/>
        </a:xfrm>
      </p:grpSpPr>
      <p:pic>
        <p:nvPicPr>
          <p:cNvPr id="3" name="Picture 2" descr="Woman fixing a plant">
            <a:extLst>
              <a:ext uri="{FF2B5EF4-FFF2-40B4-BE49-F238E27FC236}">
                <a16:creationId xmlns:a16="http://schemas.microsoft.com/office/drawing/2014/main" id="{F33ED477-3D66-AF8A-036E-D041C8B506B6}"/>
              </a:ext>
            </a:extLst>
          </p:cNvPr>
          <p:cNvPicPr>
            <a:picLocks noChangeAspect="1"/>
          </p:cNvPicPr>
          <p:nvPr/>
        </p:nvPicPr>
        <p:blipFill rotWithShape="1">
          <a:blip r:embed="rId2"/>
          <a:srcRect t="15240" b="-1"/>
          <a:stretch/>
        </p:blipFill>
        <p:spPr>
          <a:xfrm>
            <a:off x="0" y="-32932"/>
            <a:ext cx="12188952" cy="7843432"/>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6" y="6106753"/>
            <a:ext cx="9142203" cy="895240"/>
          </a:xfrm>
        </p:spPr>
        <p:txBody>
          <a:bodyPr wrap="none" lIns="0" tIns="0" rIns="0" bIns="0" anchor="t" anchorCtr="0">
            <a:noAutofit/>
          </a:bodyPr>
          <a:lstStyle>
            <a:lvl1pPr algn="l">
              <a:defRPr sz="5000">
                <a:solidFill>
                  <a:srgbClr val="FFFFFF"/>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5" y="7175590"/>
            <a:ext cx="9142203" cy="479613"/>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2698219095"/>
      </p:ext>
    </p:extLst>
  </p:cSld>
  <p:clrMapOvr>
    <a:overrideClrMapping bg1="dk1" tx1="lt1" bg2="dk2" tx2="lt2" accent1="accent1" accent2="accent2" accent3="accent3" accent4="accent4" accent5="accent5" accent6="accent6" hlink="hlink" folHlink="folHlink"/>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672927"/>
            <a:ext cx="5638179" cy="44557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68" y="7165050"/>
            <a:ext cx="5638179"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3537394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FFFFFF">
              <a:alpha val="6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7165050"/>
            <a:ext cx="690115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1350032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lvl1pPr marL="0" indent="0">
              <a:buFontTx/>
              <a:buNone/>
              <a:defRPr/>
            </a:lvl1pPr>
          </a:lstStyle>
          <a:p>
            <a:r>
              <a:rPr lang="en-US"/>
              <a:t>Click icon to add picture</a:t>
            </a:r>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740090"/>
            <a:ext cx="6453852" cy="43327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4" y="6135618"/>
            <a:ext cx="2903537" cy="475501"/>
          </a:xfrm>
        </p:spPr>
        <p:txBody>
          <a:bodyPr/>
          <a:lstStyle>
            <a:lvl1pPr marL="0" indent="0">
              <a:buFontTx/>
              <a:buNone/>
              <a:defRPr/>
            </a:lvl1pPr>
          </a:lstStyle>
          <a:p>
            <a:r>
              <a:rPr lang="en-US"/>
              <a:t>Click icon to add picture</a:t>
            </a:r>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30871200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Vertical Photo and Tex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84498"/>
            <a:ext cx="7328026" cy="21834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7165050"/>
            <a:ext cx="732802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9787696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Photo, Icons, Captions">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982235"/>
            <a:ext cx="5161166" cy="92301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1" y="1437132"/>
            <a:ext cx="11538127" cy="749026"/>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576094"/>
            <a:ext cx="4114180" cy="4688586"/>
          </a:xfrm>
          <a:solidFill>
            <a:srgbClr val="FFFFFF"/>
          </a:solidFill>
        </p:spPr>
        <p:txBody>
          <a:bodyPr/>
          <a:lstStyle>
            <a:lvl1pPr marL="0" indent="0" algn="ctr">
              <a:buFontTx/>
              <a:buNone/>
              <a:defRPr/>
            </a:lvl1pPr>
          </a:lstStyle>
          <a:p>
            <a:r>
              <a:rPr lang="en-US"/>
              <a:t>Click icon to add picture</a:t>
            </a:r>
          </a:p>
        </p:txBody>
      </p:sp>
      <p:sp>
        <p:nvSpPr>
          <p:cNvPr id="2" name="Oval 1">
            <a:extLst>
              <a:ext uri="{FF2B5EF4-FFF2-40B4-BE49-F238E27FC236}">
                <a16:creationId xmlns:a16="http://schemas.microsoft.com/office/drawing/2014/main" id="{7B581A29-A5EF-C842-B954-26B798023BDC}"/>
              </a:ext>
            </a:extLst>
          </p:cNvPr>
          <p:cNvSpPr/>
          <p:nvPr/>
        </p:nvSpPr>
        <p:spPr>
          <a:xfrm>
            <a:off x="4842171" y="2703986"/>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E1B667AB-11D0-6F4C-B60F-9888E85DF899}"/>
              </a:ext>
            </a:extLst>
          </p:cNvPr>
          <p:cNvSpPr/>
          <p:nvPr/>
        </p:nvSpPr>
        <p:spPr>
          <a:xfrm>
            <a:off x="4842171" y="4368284"/>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65763D52-407B-3143-AACB-0B5BFA6F68F9}"/>
              </a:ext>
            </a:extLst>
          </p:cNvPr>
          <p:cNvSpPr/>
          <p:nvPr/>
        </p:nvSpPr>
        <p:spPr>
          <a:xfrm>
            <a:off x="4842171" y="6032582"/>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675452"/>
            <a:ext cx="5186692" cy="875065"/>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1" y="6320720"/>
            <a:ext cx="5161165" cy="896761"/>
          </a:xfrm>
        </p:spPr>
        <p:txBody>
          <a:bodyPr/>
          <a:lstStyle>
            <a:lvl1pPr marL="0" indent="0">
              <a:buFontTx/>
              <a:buNone/>
              <a:defRPr/>
            </a:lvl1pPr>
            <a:lvl2pPr marL="457200"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20" y="7363531"/>
            <a:ext cx="1086740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16480935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marL="0" indent="0" algn="ctr">
              <a:buFontTx/>
              <a:buNone/>
              <a:defRPr/>
            </a:lvl1pPr>
          </a:lstStyle>
          <a:p>
            <a:r>
              <a:rPr lang="en-US"/>
              <a:t>Click icon to add chart</a:t>
            </a:r>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5794731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p:nvCxnSpPr>
        <p:spPr>
          <a:xfrm flipH="1">
            <a:off x="10056353" y="3990456"/>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p:nvCxnSpPr>
        <p:spPr>
          <a:xfrm flipH="1">
            <a:off x="7424325"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p:nvCxnSpPr>
        <p:spPr>
          <a:xfrm flipH="1">
            <a:off x="4758531"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p:nvCxnSpPr>
        <p:spPr>
          <a:xfrm flipH="1">
            <a:off x="2085474" y="4090943"/>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892024"/>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878322"/>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878321"/>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878320"/>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5107223"/>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5093521"/>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5093520"/>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5093519"/>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6292098"/>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6278396"/>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6278395"/>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6278393"/>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p:nvCxnSpPr>
        <p:spPr>
          <a:xfrm rot="5400000" flipH="1" flipV="1">
            <a:off x="3913654" y="1728524"/>
            <a:ext cx="322487"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p:nvCxnSpPr>
        <p:spPr>
          <a:xfrm rot="16200000" flipV="1">
            <a:off x="7848113" y="1646736"/>
            <a:ext cx="308784"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p:nvCxnSpPr>
        <p:spPr>
          <a:xfrm flipH="1">
            <a:off x="6070454" y="3243649"/>
            <a:ext cx="0" cy="3258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597286"/>
            <a:ext cx="2674938"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7233967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3194730"/>
            <a:ext cx="4114800" cy="3124200"/>
          </a:xfrm>
          <a:solidFill>
            <a:srgbClr val="FFFFFF"/>
          </a:solidFill>
        </p:spPr>
        <p:txBody>
          <a:bodyPr/>
          <a:lstStyle>
            <a:lvl1pPr marL="0" indent="0" algn="ctr">
              <a:buFontTx/>
              <a:buNone/>
              <a:defRPr/>
            </a:lvl1pPr>
          </a:lstStyle>
          <a:p>
            <a:r>
              <a:rPr lang="en-US"/>
              <a:t>Click icon to add picture</a:t>
            </a:r>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3194730"/>
            <a:ext cx="4114800" cy="3124200"/>
          </a:xfrm>
          <a:solidFill>
            <a:srgbClr val="FFFFFF"/>
          </a:solidFill>
        </p:spPr>
        <p:txBody>
          <a:bodyPr/>
          <a:lstStyle>
            <a:lvl1pPr marL="0" indent="0" algn="ctr">
              <a:buFontTx/>
              <a:buNone/>
              <a:defRPr/>
            </a:lvl1pPr>
          </a:lstStyle>
          <a:p>
            <a:r>
              <a:rPr lang="en-US"/>
              <a:t>Click icon to add picture</a:t>
            </a:r>
          </a:p>
        </p:txBody>
      </p:sp>
      <p:sp>
        <p:nvSpPr>
          <p:cNvPr id="10" name="Rectangle 9">
            <a:extLst>
              <a:ext uri="{FF2B5EF4-FFF2-40B4-BE49-F238E27FC236}">
                <a16:creationId xmlns:a16="http://schemas.microsoft.com/office/drawing/2014/main" id="{53BC2C22-4CC4-094A-84CA-7C7485477B0F}"/>
              </a:ext>
            </a:extLst>
          </p:cNvPr>
          <p:cNvSpPr/>
          <p:nvPr/>
        </p:nvSpPr>
        <p:spPr>
          <a:xfrm>
            <a:off x="4034590" y="3194730"/>
            <a:ext cx="4114800"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6" y="4512734"/>
            <a:ext cx="3641725" cy="1589220"/>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8425440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endParaRPr lang="en-US"/>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486480"/>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14"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2" y="1197159"/>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652971"/>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7373092"/>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9771439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spTree>
    <p:extLst>
      <p:ext uri="{BB962C8B-B14F-4D97-AF65-F5344CB8AC3E}">
        <p14:creationId xmlns:p14="http://schemas.microsoft.com/office/powerpoint/2010/main" val="1208190581"/>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slideLayout" Target="../slideLayouts/slideLayout102.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50" Type="http://schemas.openxmlformats.org/officeDocument/2006/relationships/slideLayout" Target="../slideLayouts/slideLayout113.xml"/><Relationship Id="rId55" Type="http://schemas.openxmlformats.org/officeDocument/2006/relationships/slideLayout" Target="../slideLayouts/slideLayout118.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3" Type="http://schemas.openxmlformats.org/officeDocument/2006/relationships/slideLayout" Target="../slideLayouts/slideLayout116.xml"/><Relationship Id="rId58" Type="http://schemas.openxmlformats.org/officeDocument/2006/relationships/slideLayout" Target="../slideLayouts/slideLayout121.xml"/><Relationship Id="rId5" Type="http://schemas.openxmlformats.org/officeDocument/2006/relationships/slideLayout" Target="../slideLayouts/slideLayout68.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56" Type="http://schemas.openxmlformats.org/officeDocument/2006/relationships/slideLayout" Target="../slideLayouts/slideLayout119.xml"/><Relationship Id="rId8" Type="http://schemas.openxmlformats.org/officeDocument/2006/relationships/slideLayout" Target="../slideLayouts/slideLayout71.xml"/><Relationship Id="rId51" Type="http://schemas.openxmlformats.org/officeDocument/2006/relationships/slideLayout" Target="../slideLayouts/slideLayout114.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59" Type="http://schemas.openxmlformats.org/officeDocument/2006/relationships/theme" Target="../theme/theme2.xml"/><Relationship Id="rId20" Type="http://schemas.openxmlformats.org/officeDocument/2006/relationships/slideLayout" Target="../slideLayouts/slideLayout83.xml"/><Relationship Id="rId41" Type="http://schemas.openxmlformats.org/officeDocument/2006/relationships/slideLayout" Target="../slideLayouts/slideLayout104.xml"/><Relationship Id="rId54" Type="http://schemas.openxmlformats.org/officeDocument/2006/relationships/slideLayout" Target="../slideLayouts/slideLayout117.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slideLayout" Target="../slideLayouts/slideLayout112.xml"/><Relationship Id="rId57" Type="http://schemas.openxmlformats.org/officeDocument/2006/relationships/slideLayout" Target="../slideLayouts/slideLayout120.xml"/><Relationship Id="rId10" Type="http://schemas.openxmlformats.org/officeDocument/2006/relationships/slideLayout" Target="../slideLayouts/slideLayout73.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52" Type="http://schemas.openxmlformats.org/officeDocument/2006/relationships/slideLayout" Target="../slideLayouts/slideLayout1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9" Type="http://schemas.openxmlformats.org/officeDocument/2006/relationships/slideLayout" Target="../slideLayouts/slideLayout160.xml"/><Relationship Id="rId21" Type="http://schemas.openxmlformats.org/officeDocument/2006/relationships/slideLayout" Target="../slideLayouts/slideLayout142.xml"/><Relationship Id="rId34" Type="http://schemas.openxmlformats.org/officeDocument/2006/relationships/slideLayout" Target="../slideLayouts/slideLayout155.xml"/><Relationship Id="rId42" Type="http://schemas.openxmlformats.org/officeDocument/2006/relationships/slideLayout" Target="../slideLayouts/slideLayout163.xml"/><Relationship Id="rId47" Type="http://schemas.openxmlformats.org/officeDocument/2006/relationships/slideLayout" Target="../slideLayouts/slideLayout168.xml"/><Relationship Id="rId50" Type="http://schemas.openxmlformats.org/officeDocument/2006/relationships/slideLayout" Target="../slideLayouts/slideLayout171.xml"/><Relationship Id="rId55" Type="http://schemas.openxmlformats.org/officeDocument/2006/relationships/slideLayout" Target="../slideLayouts/slideLayout176.xml"/><Relationship Id="rId63" Type="http://schemas.openxmlformats.org/officeDocument/2006/relationships/slideLayout" Target="../slideLayouts/slideLayout184.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9" Type="http://schemas.openxmlformats.org/officeDocument/2006/relationships/slideLayout" Target="../slideLayouts/slideLayout150.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slideLayout" Target="../slideLayouts/slideLayout153.xml"/><Relationship Id="rId37" Type="http://schemas.openxmlformats.org/officeDocument/2006/relationships/slideLayout" Target="../slideLayouts/slideLayout158.xml"/><Relationship Id="rId40" Type="http://schemas.openxmlformats.org/officeDocument/2006/relationships/slideLayout" Target="../slideLayouts/slideLayout161.xml"/><Relationship Id="rId45" Type="http://schemas.openxmlformats.org/officeDocument/2006/relationships/slideLayout" Target="../slideLayouts/slideLayout166.xml"/><Relationship Id="rId53" Type="http://schemas.openxmlformats.org/officeDocument/2006/relationships/slideLayout" Target="../slideLayouts/slideLayout174.xml"/><Relationship Id="rId58" Type="http://schemas.openxmlformats.org/officeDocument/2006/relationships/slideLayout" Target="../slideLayouts/slideLayout179.xml"/><Relationship Id="rId5" Type="http://schemas.openxmlformats.org/officeDocument/2006/relationships/slideLayout" Target="../slideLayouts/slideLayout126.xml"/><Relationship Id="rId61" Type="http://schemas.openxmlformats.org/officeDocument/2006/relationships/slideLayout" Target="../slideLayouts/slideLayout182.xml"/><Relationship Id="rId19" Type="http://schemas.openxmlformats.org/officeDocument/2006/relationships/slideLayout" Target="../slideLayouts/slideLayout14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slideLayout" Target="../slideLayouts/slideLayout151.xml"/><Relationship Id="rId35" Type="http://schemas.openxmlformats.org/officeDocument/2006/relationships/slideLayout" Target="../slideLayouts/slideLayout156.xml"/><Relationship Id="rId43" Type="http://schemas.openxmlformats.org/officeDocument/2006/relationships/slideLayout" Target="../slideLayouts/slideLayout164.xml"/><Relationship Id="rId48" Type="http://schemas.openxmlformats.org/officeDocument/2006/relationships/slideLayout" Target="../slideLayouts/slideLayout169.xml"/><Relationship Id="rId56" Type="http://schemas.openxmlformats.org/officeDocument/2006/relationships/slideLayout" Target="../slideLayouts/slideLayout177.xml"/><Relationship Id="rId64" Type="http://schemas.openxmlformats.org/officeDocument/2006/relationships/theme" Target="../theme/theme3.xml"/><Relationship Id="rId8" Type="http://schemas.openxmlformats.org/officeDocument/2006/relationships/slideLayout" Target="../slideLayouts/slideLayout129.xml"/><Relationship Id="rId51" Type="http://schemas.openxmlformats.org/officeDocument/2006/relationships/slideLayout" Target="../slideLayouts/slideLayout172.xml"/><Relationship Id="rId3" Type="http://schemas.openxmlformats.org/officeDocument/2006/relationships/slideLayout" Target="../slideLayouts/slideLayout124.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slideLayout" Target="../slideLayouts/slideLayout154.xml"/><Relationship Id="rId38" Type="http://schemas.openxmlformats.org/officeDocument/2006/relationships/slideLayout" Target="../slideLayouts/slideLayout159.xml"/><Relationship Id="rId46" Type="http://schemas.openxmlformats.org/officeDocument/2006/relationships/slideLayout" Target="../slideLayouts/slideLayout167.xml"/><Relationship Id="rId59" Type="http://schemas.openxmlformats.org/officeDocument/2006/relationships/slideLayout" Target="../slideLayouts/slideLayout180.xml"/><Relationship Id="rId20" Type="http://schemas.openxmlformats.org/officeDocument/2006/relationships/slideLayout" Target="../slideLayouts/slideLayout141.xml"/><Relationship Id="rId41" Type="http://schemas.openxmlformats.org/officeDocument/2006/relationships/slideLayout" Target="../slideLayouts/slideLayout162.xml"/><Relationship Id="rId54" Type="http://schemas.openxmlformats.org/officeDocument/2006/relationships/slideLayout" Target="../slideLayouts/slideLayout175.xml"/><Relationship Id="rId62" Type="http://schemas.openxmlformats.org/officeDocument/2006/relationships/slideLayout" Target="../slideLayouts/slideLayout18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36" Type="http://schemas.openxmlformats.org/officeDocument/2006/relationships/slideLayout" Target="../slideLayouts/slideLayout157.xml"/><Relationship Id="rId49" Type="http://schemas.openxmlformats.org/officeDocument/2006/relationships/slideLayout" Target="../slideLayouts/slideLayout170.xml"/><Relationship Id="rId57" Type="http://schemas.openxmlformats.org/officeDocument/2006/relationships/slideLayout" Target="../slideLayouts/slideLayout178.xml"/><Relationship Id="rId10" Type="http://schemas.openxmlformats.org/officeDocument/2006/relationships/slideLayout" Target="../slideLayouts/slideLayout131.xml"/><Relationship Id="rId31" Type="http://schemas.openxmlformats.org/officeDocument/2006/relationships/slideLayout" Target="../slideLayouts/slideLayout152.xml"/><Relationship Id="rId44" Type="http://schemas.openxmlformats.org/officeDocument/2006/relationships/slideLayout" Target="../slideLayouts/slideLayout165.xml"/><Relationship Id="rId52" Type="http://schemas.openxmlformats.org/officeDocument/2006/relationships/slideLayout" Target="../slideLayouts/slideLayout173.xml"/><Relationship Id="rId60" Type="http://schemas.openxmlformats.org/officeDocument/2006/relationships/slideLayout" Target="../slideLayouts/slideLayout18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85079"/>
            <a:ext cx="10515600" cy="116015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2072282"/>
            <a:ext cx="10515600" cy="50748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9477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862" r:id="rId5"/>
    <p:sldLayoutId id="2147483855" r:id="rId6"/>
    <p:sldLayoutId id="2147483856" r:id="rId7"/>
    <p:sldLayoutId id="2147483859" r:id="rId8"/>
    <p:sldLayoutId id="2147483677" r:id="rId9"/>
    <p:sldLayoutId id="2147483678" r:id="rId10"/>
    <p:sldLayoutId id="2147483679" r:id="rId11"/>
    <p:sldLayoutId id="2147483680" r:id="rId12"/>
    <p:sldLayoutId id="2147483857" r:id="rId13"/>
    <p:sldLayoutId id="2147483860" r:id="rId14"/>
    <p:sldLayoutId id="2147483858" r:id="rId15"/>
    <p:sldLayoutId id="2147483681" r:id="rId16"/>
    <p:sldLayoutId id="2147483682" r:id="rId17"/>
    <p:sldLayoutId id="2147483863"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867"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854" r:id="rId62"/>
    <p:sldLayoutId id="2147483861" r:id="rId63"/>
  </p:sldLayoutIdLst>
  <p:transition/>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Gotham" panose="02000504050000020004" pitchFamily="2" charset="0"/>
          <a:ea typeface="+mn-ea"/>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Gotham" panose="02000504050000020004" pitchFamily="2" charset="0"/>
          <a:ea typeface="+mn-ea"/>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Gotham" panose="02000504050000020004" pitchFamily="2" charset="0"/>
          <a:ea typeface="+mn-ea"/>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Gotham" panose="02000504050000020004" pitchFamily="2" charset="0"/>
          <a:ea typeface="+mn-ea"/>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Gotham"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85079"/>
            <a:ext cx="10515600" cy="116015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2072282"/>
            <a:ext cx="10515600" cy="50748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728450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 id="2147483768" r:id="rId42"/>
    <p:sldLayoutId id="2147483769" r:id="rId43"/>
    <p:sldLayoutId id="2147483770" r:id="rId44"/>
    <p:sldLayoutId id="2147483771" r:id="rId45"/>
    <p:sldLayoutId id="2147483772" r:id="rId46"/>
    <p:sldLayoutId id="2147483773" r:id="rId47"/>
    <p:sldLayoutId id="2147483774" r:id="rId48"/>
    <p:sldLayoutId id="2147483775" r:id="rId49"/>
    <p:sldLayoutId id="2147483776" r:id="rId50"/>
    <p:sldLayoutId id="2147483777" r:id="rId51"/>
    <p:sldLayoutId id="2147483778" r:id="rId52"/>
    <p:sldLayoutId id="2147483779" r:id="rId53"/>
    <p:sldLayoutId id="2147483780" r:id="rId54"/>
    <p:sldLayoutId id="2147483782" r:id="rId55"/>
    <p:sldLayoutId id="2147483783" r:id="rId56"/>
    <p:sldLayoutId id="2147483784" r:id="rId57"/>
    <p:sldLayoutId id="2147483789" r:id="rId58"/>
  </p:sldLayoutIdLst>
  <p:transition/>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Gotham" panose="02000504050000020004" pitchFamily="2" charset="0"/>
          <a:ea typeface="+mn-ea"/>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Gotham" panose="02000504050000020004" pitchFamily="2" charset="0"/>
          <a:ea typeface="+mn-ea"/>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Gotham" panose="02000504050000020004" pitchFamily="2" charset="0"/>
          <a:ea typeface="+mn-ea"/>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Gotham" panose="02000504050000020004" pitchFamily="2" charset="0"/>
          <a:ea typeface="+mn-ea"/>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Gotham"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85079"/>
            <a:ext cx="10515600" cy="116015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2072282"/>
            <a:ext cx="10515600" cy="50748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27145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 id="2147483898" r:id="rId30"/>
    <p:sldLayoutId id="2147483899" r:id="rId31"/>
    <p:sldLayoutId id="2147483900" r:id="rId32"/>
    <p:sldLayoutId id="2147483901" r:id="rId33"/>
    <p:sldLayoutId id="2147483902" r:id="rId34"/>
    <p:sldLayoutId id="2147483903" r:id="rId35"/>
    <p:sldLayoutId id="2147483904" r:id="rId36"/>
    <p:sldLayoutId id="2147483905" r:id="rId37"/>
    <p:sldLayoutId id="2147483906" r:id="rId38"/>
    <p:sldLayoutId id="2147483907" r:id="rId39"/>
    <p:sldLayoutId id="2147483908" r:id="rId40"/>
    <p:sldLayoutId id="2147483909" r:id="rId41"/>
    <p:sldLayoutId id="2147483910" r:id="rId42"/>
    <p:sldLayoutId id="2147483911" r:id="rId43"/>
    <p:sldLayoutId id="2147483912" r:id="rId44"/>
    <p:sldLayoutId id="2147483913" r:id="rId45"/>
    <p:sldLayoutId id="2147483914" r:id="rId46"/>
    <p:sldLayoutId id="2147483915" r:id="rId47"/>
    <p:sldLayoutId id="2147483916" r:id="rId48"/>
    <p:sldLayoutId id="2147483917" r:id="rId49"/>
    <p:sldLayoutId id="2147483918" r:id="rId50"/>
    <p:sldLayoutId id="2147483919" r:id="rId51"/>
    <p:sldLayoutId id="2147483920" r:id="rId52"/>
    <p:sldLayoutId id="2147483921" r:id="rId53"/>
    <p:sldLayoutId id="2147483922" r:id="rId54"/>
    <p:sldLayoutId id="2147483923" r:id="rId55"/>
    <p:sldLayoutId id="2147483924" r:id="rId56"/>
    <p:sldLayoutId id="2147483925" r:id="rId57"/>
    <p:sldLayoutId id="2147483926" r:id="rId58"/>
    <p:sldLayoutId id="2147483927" r:id="rId59"/>
    <p:sldLayoutId id="2147483928" r:id="rId60"/>
    <p:sldLayoutId id="2147483929" r:id="rId61"/>
    <p:sldLayoutId id="2147483930" r:id="rId62"/>
    <p:sldLayoutId id="2147483931" r:id="rId63"/>
  </p:sldLayoutIdLst>
  <p:transition/>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Gotham" panose="02000504050000020004" pitchFamily="2" charset="0"/>
          <a:ea typeface="+mn-ea"/>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Gotham" panose="02000504050000020004" pitchFamily="2" charset="0"/>
          <a:ea typeface="+mn-ea"/>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Gotham" panose="02000504050000020004" pitchFamily="2" charset="0"/>
          <a:ea typeface="+mn-ea"/>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Gotham" panose="02000504050000020004" pitchFamily="2" charset="0"/>
          <a:ea typeface="+mn-ea"/>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Gotham"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38.xml"/><Relationship Id="rId5" Type="http://schemas.openxmlformats.org/officeDocument/2006/relationships/image" Target="../media/image63.gif"/><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xml"/><Relationship Id="rId1" Type="http://schemas.openxmlformats.org/officeDocument/2006/relationships/video" Target="https://www.youtube.com/embed/9Jh9_QdougY?feature=oembed" TargetMode="External"/><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78.jpeg"/><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81.emf"/><Relationship Id="rId3" Type="http://schemas.microsoft.com/office/2018/10/relationships/comments" Target="../comments/modernComment_5FB_4DF13B9F.xml"/><Relationship Id="rId7" Type="http://schemas.openxmlformats.org/officeDocument/2006/relationships/oleObject" Target="../embeddings/oleObject2.bin"/><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80.emf"/><Relationship Id="rId5" Type="http://schemas.openxmlformats.org/officeDocument/2006/relationships/oleObject" Target="../embeddings/oleObject1.bin"/><Relationship Id="rId4" Type="http://schemas.openxmlformats.org/officeDocument/2006/relationships/hyperlink" Target="https://doubleupindiana.or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FDDAE9-EA0F-26D7-04BD-0FF8C6540AC1}"/>
              </a:ext>
            </a:extLst>
          </p:cNvPr>
          <p:cNvSpPr/>
          <p:nvPr/>
        </p:nvSpPr>
        <p:spPr>
          <a:xfrm>
            <a:off x="396946" y="2056573"/>
            <a:ext cx="4156672" cy="2480258"/>
          </a:xfrm>
          <a:prstGeom prst="rect">
            <a:avLst/>
          </a:prstGeom>
          <a:solidFill>
            <a:srgbClr val="309C88"/>
          </a:solidFill>
          <a:ln w="12700" cap="flat" cmpd="sng" algn="ctr">
            <a:noFill/>
            <a:prstDash val="solid"/>
            <a:miter lim="800000"/>
          </a:ln>
          <a:effectLst/>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endParaRPr lang="en-US" kern="0">
              <a:solidFill>
                <a:srgbClr val="FEF3E0"/>
              </a:solidFill>
              <a:latin typeface="Franklin Gothic Book" panose="020B0503020102020204"/>
              <a:cs typeface="Arial"/>
            </a:endParaRPr>
          </a:p>
        </p:txBody>
      </p:sp>
      <p:sp>
        <p:nvSpPr>
          <p:cNvPr id="2" name="Title 1">
            <a:extLst>
              <a:ext uri="{FF2B5EF4-FFF2-40B4-BE49-F238E27FC236}">
                <a16:creationId xmlns:a16="http://schemas.microsoft.com/office/drawing/2014/main" id="{A72EA7B1-6342-1B0C-2C13-44A5020787F7}"/>
              </a:ext>
            </a:extLst>
          </p:cNvPr>
          <p:cNvSpPr>
            <a:spLocks noGrp="1"/>
          </p:cNvSpPr>
          <p:nvPr>
            <p:ph type="ctrTitle"/>
          </p:nvPr>
        </p:nvSpPr>
        <p:spPr>
          <a:xfrm>
            <a:off x="691118" y="2415790"/>
            <a:ext cx="3161460" cy="1489460"/>
          </a:xfrm>
        </p:spPr>
        <p:txBody>
          <a:bodyPr/>
          <a:lstStyle/>
          <a:p>
            <a:r>
              <a:rPr lang="en-US" sz="2800" dirty="0">
                <a:latin typeface="Times New Roman"/>
                <a:cs typeface="Times New Roman"/>
              </a:rPr>
              <a:t>Learning Session 5:</a:t>
            </a:r>
            <a:br>
              <a:rPr lang="en-US" sz="2800" dirty="0">
                <a:latin typeface="Times New Roman"/>
                <a:cs typeface="Times New Roman"/>
              </a:rPr>
            </a:br>
            <a:r>
              <a:rPr lang="en-US" sz="2800" dirty="0">
                <a:latin typeface="Times New Roman"/>
                <a:cs typeface="Times New Roman"/>
              </a:rPr>
              <a:t>Serving Local Foods </a:t>
            </a:r>
            <a:br>
              <a:rPr lang="en-US" sz="2800" dirty="0">
                <a:latin typeface="Times New Roman"/>
                <a:cs typeface="Times New Roman"/>
              </a:rPr>
            </a:br>
            <a:r>
              <a:rPr lang="en-US" sz="2800" dirty="0">
                <a:latin typeface="Times New Roman"/>
                <a:cs typeface="Times New Roman"/>
              </a:rPr>
              <a:t>and Family Engagement</a:t>
            </a:r>
            <a:endParaRPr lang="en-US" dirty="0"/>
          </a:p>
        </p:txBody>
      </p:sp>
      <p:sp>
        <p:nvSpPr>
          <p:cNvPr id="3" name="Subtitle 2">
            <a:extLst>
              <a:ext uri="{FF2B5EF4-FFF2-40B4-BE49-F238E27FC236}">
                <a16:creationId xmlns:a16="http://schemas.microsoft.com/office/drawing/2014/main" id="{187D96F7-C8D1-B34B-B0A8-1BCBEE7DE803}"/>
              </a:ext>
            </a:extLst>
          </p:cNvPr>
          <p:cNvSpPr>
            <a:spLocks noGrp="1"/>
          </p:cNvSpPr>
          <p:nvPr>
            <p:ph type="subTitle" idx="1"/>
          </p:nvPr>
        </p:nvSpPr>
        <p:spPr>
          <a:xfrm>
            <a:off x="691118" y="3905250"/>
            <a:ext cx="5404883" cy="888250"/>
          </a:xfrm>
        </p:spPr>
        <p:txBody>
          <a:bodyPr/>
          <a:lstStyle/>
          <a:p>
            <a:r>
              <a:rPr lang="en-US" dirty="0"/>
              <a:t>Enter Coach Name (s)</a:t>
            </a:r>
          </a:p>
        </p:txBody>
      </p:sp>
    </p:spTree>
    <p:extLst>
      <p:ext uri="{BB962C8B-B14F-4D97-AF65-F5344CB8AC3E}">
        <p14:creationId xmlns:p14="http://schemas.microsoft.com/office/powerpoint/2010/main" val="179327961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BC52C2-22C0-BB8A-C667-D099544AB1B7}"/>
              </a:ext>
            </a:extLst>
          </p:cNvPr>
          <p:cNvSpPr>
            <a:spLocks noGrp="1"/>
          </p:cNvSpPr>
          <p:nvPr>
            <p:ph type="title"/>
          </p:nvPr>
        </p:nvSpPr>
        <p:spPr/>
        <p:txBody>
          <a:bodyPr/>
          <a:lstStyle/>
          <a:p>
            <a:r>
              <a:rPr lang="en-US"/>
              <a:t>Serving Local Foods</a:t>
            </a:r>
          </a:p>
        </p:txBody>
      </p:sp>
    </p:spTree>
    <p:extLst>
      <p:ext uri="{BB962C8B-B14F-4D97-AF65-F5344CB8AC3E}">
        <p14:creationId xmlns:p14="http://schemas.microsoft.com/office/powerpoint/2010/main" val="18266643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80C3E6-77BE-86C7-4BE8-13BE33B60CD8}"/>
              </a:ext>
            </a:extLst>
          </p:cNvPr>
          <p:cNvSpPr>
            <a:spLocks noGrp="1"/>
          </p:cNvSpPr>
          <p:nvPr>
            <p:ph type="ctrTitle"/>
          </p:nvPr>
        </p:nvSpPr>
        <p:spPr>
          <a:xfrm>
            <a:off x="838200" y="1007370"/>
            <a:ext cx="10515600" cy="668859"/>
          </a:xfrm>
        </p:spPr>
        <p:txBody>
          <a:bodyPr/>
          <a:lstStyle/>
          <a:p>
            <a:r>
              <a:rPr lang="en-US" dirty="0"/>
              <a:t>Creating a Positive Mealtime Environment</a:t>
            </a:r>
          </a:p>
        </p:txBody>
      </p:sp>
      <p:sp>
        <p:nvSpPr>
          <p:cNvPr id="4" name="Subtitle 3">
            <a:extLst>
              <a:ext uri="{FF2B5EF4-FFF2-40B4-BE49-F238E27FC236}">
                <a16:creationId xmlns:a16="http://schemas.microsoft.com/office/drawing/2014/main" id="{8AB37949-F5A0-E0E1-CFD5-C6F1FCB047C8}"/>
              </a:ext>
            </a:extLst>
          </p:cNvPr>
          <p:cNvSpPr>
            <a:spLocks noGrp="1"/>
          </p:cNvSpPr>
          <p:nvPr>
            <p:ph type="subTitle" idx="1"/>
          </p:nvPr>
        </p:nvSpPr>
        <p:spPr>
          <a:xfrm>
            <a:off x="558291" y="1938412"/>
            <a:ext cx="7843838" cy="4195860"/>
          </a:xfrm>
        </p:spPr>
        <p:txBody>
          <a:bodyPr/>
          <a:lstStyle/>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Involve children in pre- and post-mealtime activities.</a:t>
            </a:r>
          </a:p>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Make sure children have enough time to eat during meals.</a:t>
            </a:r>
          </a:p>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Have labeled pictures of the foods being served in the classroom.</a:t>
            </a:r>
          </a:p>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Introduce new foods to children prior to the meal.</a:t>
            </a:r>
          </a:p>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Staff encourage children to try new or less preferred foods.</a:t>
            </a:r>
          </a:p>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Encourage children to listen to their hunger and fullness cues.</a:t>
            </a:r>
          </a:p>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Avoid using food as a reward or punishment.</a:t>
            </a:r>
          </a:p>
          <a:p>
            <a:pPr marL="285750" indent="-285750">
              <a:lnSpc>
                <a:spcPct val="100000"/>
              </a:lnSpc>
              <a:spcBef>
                <a:spcPts val="600"/>
              </a:spcBef>
              <a:buFont typeface="Arial" panose="020B0604020202020204" pitchFamily="34" charset="0"/>
              <a:buChar char="•"/>
            </a:pPr>
            <a:r>
              <a:rPr lang="en-US" sz="2200" dirty="0">
                <a:latin typeface="Verdana" panose="020B0604030504040204" pitchFamily="34" charset="0"/>
                <a:ea typeface="Verdana" panose="020B0604030504040204" pitchFamily="34" charset="0"/>
              </a:rPr>
              <a:t>Serve meals family style.</a:t>
            </a:r>
          </a:p>
        </p:txBody>
      </p:sp>
      <p:pic>
        <p:nvPicPr>
          <p:cNvPr id="5" name="Picture 4">
            <a:extLst>
              <a:ext uri="{FF2B5EF4-FFF2-40B4-BE49-F238E27FC236}">
                <a16:creationId xmlns:a16="http://schemas.microsoft.com/office/drawing/2014/main" id="{445D23DF-B058-4D43-2286-A88F5E26A27F}"/>
              </a:ext>
            </a:extLst>
          </p:cNvPr>
          <p:cNvPicPr>
            <a:picLocks noChangeAspect="1"/>
          </p:cNvPicPr>
          <p:nvPr/>
        </p:nvPicPr>
        <p:blipFill rotWithShape="1">
          <a:blip r:embed="rId3"/>
          <a:srcRect t="-1" r="37201" b="-473"/>
          <a:stretch/>
        </p:blipFill>
        <p:spPr>
          <a:xfrm>
            <a:off x="8636218" y="2278474"/>
            <a:ext cx="3615896" cy="3855797"/>
          </a:xfrm>
          <a:prstGeom prst="rect">
            <a:avLst/>
          </a:prstGeom>
        </p:spPr>
      </p:pic>
    </p:spTree>
    <p:extLst>
      <p:ext uri="{BB962C8B-B14F-4D97-AF65-F5344CB8AC3E}">
        <p14:creationId xmlns:p14="http://schemas.microsoft.com/office/powerpoint/2010/main" val="196705812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D5E63-4466-ED5B-3BB3-E0428FA4E69B}"/>
              </a:ext>
            </a:extLst>
          </p:cNvPr>
          <p:cNvSpPr>
            <a:spLocks noGrp="1"/>
          </p:cNvSpPr>
          <p:nvPr>
            <p:ph type="ctrTitle"/>
          </p:nvPr>
        </p:nvSpPr>
        <p:spPr/>
        <p:txBody>
          <a:bodyPr/>
          <a:lstStyle/>
          <a:p>
            <a:r>
              <a:rPr lang="en-US" dirty="0"/>
              <a:t>Recommended Local Food Practices that Impact Mealtime Environments</a:t>
            </a:r>
          </a:p>
        </p:txBody>
      </p:sp>
      <p:sp>
        <p:nvSpPr>
          <p:cNvPr id="3" name="Subtitle 2">
            <a:extLst>
              <a:ext uri="{FF2B5EF4-FFF2-40B4-BE49-F238E27FC236}">
                <a16:creationId xmlns:a16="http://schemas.microsoft.com/office/drawing/2014/main" id="{640A751A-0838-F65D-3A98-2B392CF60CF5}"/>
              </a:ext>
            </a:extLst>
          </p:cNvPr>
          <p:cNvSpPr>
            <a:spLocks noGrp="1"/>
          </p:cNvSpPr>
          <p:nvPr>
            <p:ph type="subTitle" idx="1"/>
          </p:nvPr>
        </p:nvSpPr>
        <p:spPr>
          <a:xfrm>
            <a:off x="838200" y="2521618"/>
            <a:ext cx="10515599" cy="3946635"/>
          </a:xfrm>
        </p:spPr>
        <p:txBody>
          <a:bodyPr/>
          <a:lstStyle/>
          <a:p>
            <a:pPr marL="285750" indent="-285750">
              <a:lnSpc>
                <a:spcPct val="100000"/>
              </a:lnSpc>
              <a:buFont typeface="Arial" panose="020B0604020202020204" pitchFamily="34" charset="0"/>
              <a:buChar char="•"/>
            </a:pPr>
            <a:r>
              <a:rPr lang="en-US" sz="2800" dirty="0">
                <a:latin typeface="Verdana" panose="020B0604030504040204" pitchFamily="34" charset="0"/>
                <a:ea typeface="Verdana" panose="020B0604030504040204" pitchFamily="34" charset="0"/>
              </a:rPr>
              <a:t>Menus and foods used in meals or activities reflect the cultural, religious, and family preferences of children and families served.</a:t>
            </a:r>
          </a:p>
          <a:p>
            <a:pPr marL="285750" indent="-285750">
              <a:lnSpc>
                <a:spcPct val="100000"/>
              </a:lnSpc>
              <a:buFont typeface="Arial" panose="020B0604020202020204" pitchFamily="34" charset="0"/>
              <a:buChar char="•"/>
            </a:pPr>
            <a:r>
              <a:rPr lang="en-US" sz="2800" dirty="0">
                <a:latin typeface="Verdana" panose="020B0604030504040204" pitchFamily="34" charset="0"/>
                <a:ea typeface="Verdana" panose="020B0604030504040204" pitchFamily="34" charset="0"/>
              </a:rPr>
              <a:t>Menus and foods used in meals or activities regularly (e.g., weekly, monthly) expose children to different food cultures in the region and community.</a:t>
            </a:r>
          </a:p>
          <a:p>
            <a:pPr marL="285750" indent="-285750">
              <a:lnSpc>
                <a:spcPct val="100000"/>
              </a:lnSpc>
              <a:buFont typeface="Arial" panose="020B0604020202020204" pitchFamily="34" charset="0"/>
              <a:buChar char="•"/>
            </a:pPr>
            <a:r>
              <a:rPr lang="en-US" sz="2800" dirty="0">
                <a:latin typeface="Verdana" panose="020B0604030504040204" pitchFamily="34" charset="0"/>
                <a:ea typeface="Verdana" panose="020B0604030504040204" pitchFamily="34" charset="0"/>
              </a:rPr>
              <a:t>We have a written policy related to prioritizing local, seasonal foods and culturally reflective menus and foods.</a:t>
            </a: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8614498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F74666-9049-F26B-C556-30C331EBC666}"/>
              </a:ext>
            </a:extLst>
          </p:cNvPr>
          <p:cNvSpPr>
            <a:spLocks noGrp="1"/>
          </p:cNvSpPr>
          <p:nvPr>
            <p:ph type="ctrTitle"/>
          </p:nvPr>
        </p:nvSpPr>
        <p:spPr>
          <a:xfrm>
            <a:off x="838200" y="888790"/>
            <a:ext cx="10515600" cy="668859"/>
          </a:xfrm>
        </p:spPr>
        <p:txBody>
          <a:bodyPr/>
          <a:lstStyle/>
          <a:p>
            <a:r>
              <a:rPr lang="en-US" dirty="0"/>
              <a:t>Meal Service Approaches</a:t>
            </a:r>
          </a:p>
        </p:txBody>
      </p:sp>
      <p:sp>
        <p:nvSpPr>
          <p:cNvPr id="7" name="Subtitle 6">
            <a:extLst>
              <a:ext uri="{FF2B5EF4-FFF2-40B4-BE49-F238E27FC236}">
                <a16:creationId xmlns:a16="http://schemas.microsoft.com/office/drawing/2014/main" id="{14F97428-3D4A-ADA3-83C9-A887DB7848F9}"/>
              </a:ext>
            </a:extLst>
          </p:cNvPr>
          <p:cNvSpPr>
            <a:spLocks noGrp="1"/>
          </p:cNvSpPr>
          <p:nvPr>
            <p:ph type="subTitle" idx="1"/>
          </p:nvPr>
        </p:nvSpPr>
        <p:spPr>
          <a:xfrm>
            <a:off x="838201" y="1807320"/>
            <a:ext cx="5093369" cy="4195860"/>
          </a:xfrm>
        </p:spPr>
        <p:txBody>
          <a:bodyPr/>
          <a:lstStyle/>
          <a:p>
            <a:pPr>
              <a:lnSpc>
                <a:spcPct val="100000"/>
              </a:lnSpc>
            </a:pPr>
            <a:r>
              <a:rPr lang="en-US" sz="3200" b="1" dirty="0">
                <a:latin typeface="Verdana" panose="020B0604030504040204" pitchFamily="34" charset="0"/>
                <a:ea typeface="Verdana" panose="020B0604030504040204" pitchFamily="34" charset="0"/>
              </a:rPr>
              <a:t>Pre-plated</a:t>
            </a:r>
          </a:p>
          <a:p>
            <a:pPr marL="457200" indent="-457200">
              <a:lnSpc>
                <a:spcPct val="100000"/>
              </a:lnSpc>
              <a:buFont typeface="Arial" panose="020B0604020202020204" pitchFamily="34" charset="0"/>
              <a:buChar char="•"/>
            </a:pPr>
            <a:r>
              <a:rPr lang="en-US" sz="2200" dirty="0">
                <a:latin typeface="Verdana" panose="020B0604030504040204" pitchFamily="34" charset="0"/>
                <a:ea typeface="Verdana" panose="020B0604030504040204" pitchFamily="34" charset="0"/>
              </a:rPr>
              <a:t>Caregivers know exactly how much food children are being served.</a:t>
            </a:r>
          </a:p>
          <a:p>
            <a:pPr marL="457200" indent="-457200">
              <a:lnSpc>
                <a:spcPct val="100000"/>
              </a:lnSpc>
              <a:buFont typeface="Arial" panose="020B0604020202020204" pitchFamily="34" charset="0"/>
              <a:buChar char="•"/>
            </a:pPr>
            <a:r>
              <a:rPr lang="en-US" sz="2200" dirty="0">
                <a:latin typeface="Verdana" panose="020B0604030504040204" pitchFamily="34" charset="0"/>
                <a:ea typeface="Verdana" panose="020B0604030504040204" pitchFamily="34" charset="0"/>
              </a:rPr>
              <a:t>Caregivers can more easily know how much food to prepare of each item. </a:t>
            </a:r>
          </a:p>
          <a:p>
            <a:pPr marL="457200" indent="-457200">
              <a:buFont typeface="Arial" panose="020B0604020202020204" pitchFamily="34" charset="0"/>
              <a:buChar char="•"/>
            </a:pPr>
            <a:endParaRPr lang="en-US" sz="3200" b="1" dirty="0">
              <a:latin typeface="Verdana" panose="020B0604030504040204" pitchFamily="34" charset="0"/>
              <a:ea typeface="Verdana" panose="020B0604030504040204" pitchFamily="34" charset="0"/>
            </a:endParaRPr>
          </a:p>
        </p:txBody>
      </p:sp>
      <p:sp>
        <p:nvSpPr>
          <p:cNvPr id="8" name="Subtitle 6">
            <a:extLst>
              <a:ext uri="{FF2B5EF4-FFF2-40B4-BE49-F238E27FC236}">
                <a16:creationId xmlns:a16="http://schemas.microsoft.com/office/drawing/2014/main" id="{096455F9-2F14-32F9-B8B6-6E6857A122E4}"/>
              </a:ext>
            </a:extLst>
          </p:cNvPr>
          <p:cNvSpPr txBox="1">
            <a:spLocks/>
          </p:cNvSpPr>
          <p:nvPr/>
        </p:nvSpPr>
        <p:spPr>
          <a:xfrm>
            <a:off x="6096000" y="1807319"/>
            <a:ext cx="5562600" cy="5589523"/>
          </a:xfrm>
          <a:prstGeom prst="rect">
            <a:avLst/>
          </a:prstGeom>
        </p:spPr>
        <p:txBody>
          <a:bodyPr vert="horz" lIns="0" tIns="0" rIns="0" bIns="0" rtlCol="0">
            <a:noAutofit/>
          </a:bodyPr>
          <a:lstStyle>
            <a:lvl1pPr marL="0" indent="0" algn="l"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Gotham" panose="02000504050000020004" pitchFamily="2" charset="0"/>
                <a:ea typeface="+mn-ea"/>
                <a:cs typeface="+mn-cs"/>
              </a:defRPr>
            </a:lvl1pPr>
            <a:lvl2pPr marL="457200" indent="0" algn="ctr" defTabSz="914400" rtl="0" eaLnBrk="1" latinLnBrk="0" hangingPunct="1">
              <a:lnSpc>
                <a:spcPts val="2100"/>
              </a:lnSpc>
              <a:spcBef>
                <a:spcPts val="1000"/>
              </a:spcBef>
              <a:buClr>
                <a:schemeClr val="tx1"/>
              </a:buClr>
              <a:buFont typeface="Arial" panose="020B0604020202020204" pitchFamily="34" charset="0"/>
              <a:buNone/>
              <a:defRPr sz="2000" b="0" i="0" kern="1200">
                <a:solidFill>
                  <a:schemeClr val="tx2"/>
                </a:solidFill>
                <a:latin typeface="Gotham" panose="02000504050000020004" pitchFamily="2" charset="0"/>
                <a:ea typeface="+mn-ea"/>
                <a:cs typeface="+mn-cs"/>
              </a:defRPr>
            </a:lvl2pPr>
            <a:lvl3pPr marL="914400" indent="0" algn="ctr"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Gotham" panose="02000504050000020004" pitchFamily="2" charset="0"/>
                <a:ea typeface="+mn-ea"/>
                <a:cs typeface="+mn-cs"/>
              </a:defRPr>
            </a:lvl3pPr>
            <a:lvl4pPr marL="13716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Gotham" panose="02000504050000020004" pitchFamily="2" charset="0"/>
                <a:ea typeface="+mn-ea"/>
                <a:cs typeface="+mn-cs"/>
              </a:defRPr>
            </a:lvl4pPr>
            <a:lvl5pPr marL="18288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Gotham" panose="0200050405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3200" b="1" dirty="0">
                <a:latin typeface="Verdana" panose="020B0604030504040204" pitchFamily="34" charset="0"/>
                <a:ea typeface="Verdana" panose="020B0604030504040204" pitchFamily="34" charset="0"/>
              </a:rPr>
              <a:t>Family Style Dining</a:t>
            </a:r>
          </a:p>
          <a:p>
            <a:pPr marL="457200" indent="-457200">
              <a:lnSpc>
                <a:spcPct val="100000"/>
              </a:lnSpc>
              <a:buFont typeface="Arial" panose="020B0604020202020204" pitchFamily="34" charset="0"/>
              <a:buChar char="•"/>
            </a:pPr>
            <a:r>
              <a:rPr lang="en-US" sz="2200" dirty="0">
                <a:latin typeface="Verdana" panose="020B0604030504040204" pitchFamily="34" charset="0"/>
                <a:ea typeface="Verdana" panose="020B0604030504040204" pitchFamily="34" charset="0"/>
              </a:rPr>
              <a:t>Children are given the opportunity to decide what and how much they want to eat. </a:t>
            </a:r>
          </a:p>
          <a:p>
            <a:pPr marL="457200" indent="-457200">
              <a:lnSpc>
                <a:spcPct val="100000"/>
              </a:lnSpc>
              <a:buFont typeface="Arial" panose="020B0604020202020204" pitchFamily="34" charset="0"/>
              <a:buChar char="•"/>
            </a:pPr>
            <a:r>
              <a:rPr lang="en-US" sz="2200" dirty="0">
                <a:latin typeface="Verdana" panose="020B0604030504040204" pitchFamily="34" charset="0"/>
                <a:ea typeface="Verdana" panose="020B0604030504040204" pitchFamily="34" charset="0"/>
              </a:rPr>
              <a:t>Children work on their fine motor skills.</a:t>
            </a:r>
          </a:p>
          <a:p>
            <a:pPr marL="457200" indent="-457200">
              <a:lnSpc>
                <a:spcPct val="100000"/>
              </a:lnSpc>
              <a:buFont typeface="Arial" panose="020B0604020202020204" pitchFamily="34" charset="0"/>
              <a:buChar char="•"/>
            </a:pPr>
            <a:r>
              <a:rPr lang="en-US" sz="2200" dirty="0">
                <a:latin typeface="Verdana" panose="020B0604030504040204" pitchFamily="34" charset="0"/>
                <a:ea typeface="Verdana" panose="020B0604030504040204" pitchFamily="34" charset="0"/>
              </a:rPr>
              <a:t>Children learn to check-in with their bodies and to eat based their hunger and fullness cues. </a:t>
            </a:r>
          </a:p>
          <a:p>
            <a:pPr marL="457200" indent="-457200">
              <a:lnSpc>
                <a:spcPct val="100000"/>
              </a:lnSpc>
              <a:buFont typeface="Arial" panose="020B0604020202020204" pitchFamily="34" charset="0"/>
              <a:buChar char="•"/>
            </a:pPr>
            <a:r>
              <a:rPr lang="en-US" sz="2200" dirty="0">
                <a:latin typeface="Verdana" panose="020B0604030504040204" pitchFamily="34" charset="0"/>
                <a:ea typeface="Verdana" panose="020B0604030504040204" pitchFamily="34" charset="0"/>
              </a:rPr>
              <a:t>Children develop independence and build self-esteem and confidence. </a:t>
            </a:r>
          </a:p>
          <a:p>
            <a:pPr marL="457200" indent="-457200">
              <a:lnSpc>
                <a:spcPct val="100000"/>
              </a:lnSpc>
              <a:buFont typeface="Arial" panose="020B0604020202020204" pitchFamily="34" charset="0"/>
              <a:buChar char="•"/>
            </a:pPr>
            <a:r>
              <a:rPr lang="en-US" sz="2200" dirty="0">
                <a:latin typeface="Verdana" panose="020B0604030504040204" pitchFamily="34" charset="0"/>
                <a:ea typeface="Verdana" panose="020B0604030504040204" pitchFamily="34" charset="0"/>
              </a:rPr>
              <a:t>Children develop social and emotional skills through conversations.</a:t>
            </a:r>
            <a:endParaRPr lang="en-US" sz="3200" b="1" dirty="0">
              <a:latin typeface="Verdana" panose="020B0604030504040204" pitchFamily="34" charset="0"/>
              <a:ea typeface="Verdana" panose="020B0604030504040204" pitchFamily="34" charset="0"/>
            </a:endParaRPr>
          </a:p>
          <a:p>
            <a:pPr marL="457200" indent="-457200">
              <a:buFont typeface="Arial" panose="020B0604020202020204" pitchFamily="34" charset="0"/>
              <a:buChar char="•"/>
            </a:pPr>
            <a:endParaRPr lang="en-US" sz="3200" b="1" dirty="0">
              <a:latin typeface="Verdana" panose="020B0604030504040204" pitchFamily="34" charset="0"/>
              <a:ea typeface="Verdana" panose="020B0604030504040204" pitchFamily="34" charset="0"/>
            </a:endParaRPr>
          </a:p>
        </p:txBody>
      </p:sp>
      <p:pic>
        <p:nvPicPr>
          <p:cNvPr id="10" name="Graphic 9" descr="Table setting outline">
            <a:extLst>
              <a:ext uri="{FF2B5EF4-FFF2-40B4-BE49-F238E27FC236}">
                <a16:creationId xmlns:a16="http://schemas.microsoft.com/office/drawing/2014/main" id="{BE14C9D7-4F2A-B2D4-4FF6-00AD3730ED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03131" y="3958205"/>
            <a:ext cx="2963507" cy="2963507"/>
          </a:xfrm>
          <a:prstGeom prst="rect">
            <a:avLst/>
          </a:prstGeom>
        </p:spPr>
      </p:pic>
    </p:spTree>
    <p:extLst>
      <p:ext uri="{BB962C8B-B14F-4D97-AF65-F5344CB8AC3E}">
        <p14:creationId xmlns:p14="http://schemas.microsoft.com/office/powerpoint/2010/main" val="2219445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7C48-48BD-51D9-0C1A-180BC4B7BB61}"/>
              </a:ext>
            </a:extLst>
          </p:cNvPr>
          <p:cNvSpPr>
            <a:spLocks noGrp="1"/>
          </p:cNvSpPr>
          <p:nvPr>
            <p:ph type="ctrTitle"/>
          </p:nvPr>
        </p:nvSpPr>
        <p:spPr>
          <a:xfrm>
            <a:off x="838200" y="899415"/>
            <a:ext cx="10515600" cy="668859"/>
          </a:xfrm>
        </p:spPr>
        <p:txBody>
          <a:bodyPr/>
          <a:lstStyle/>
          <a:p>
            <a:r>
              <a:rPr lang="en-US" dirty="0"/>
              <a:t>Roles of Children and Staff</a:t>
            </a:r>
          </a:p>
        </p:txBody>
      </p:sp>
      <p:sp>
        <p:nvSpPr>
          <p:cNvPr id="3" name="Subtitle 2">
            <a:extLst>
              <a:ext uri="{FF2B5EF4-FFF2-40B4-BE49-F238E27FC236}">
                <a16:creationId xmlns:a16="http://schemas.microsoft.com/office/drawing/2014/main" id="{05969DB3-420C-C838-2095-48491540BA0E}"/>
              </a:ext>
            </a:extLst>
          </p:cNvPr>
          <p:cNvSpPr>
            <a:spLocks noGrp="1"/>
          </p:cNvSpPr>
          <p:nvPr>
            <p:ph type="subTitle" idx="1"/>
          </p:nvPr>
        </p:nvSpPr>
        <p:spPr>
          <a:xfrm>
            <a:off x="838201" y="1923477"/>
            <a:ext cx="6236369" cy="4195860"/>
          </a:xfrm>
        </p:spPr>
        <p:txBody>
          <a:bodyPr/>
          <a:lstStyle/>
          <a:p>
            <a:pPr marL="342900" indent="-34290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Children help set the table</a:t>
            </a:r>
          </a:p>
          <a:p>
            <a:pPr marL="342900" indent="-34290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Adults place food on the table in small containers with child-sized utensils</a:t>
            </a:r>
          </a:p>
          <a:p>
            <a:pPr marL="342900" indent="-34290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Beverages are served in small pitchers by adults or children</a:t>
            </a:r>
          </a:p>
          <a:p>
            <a:pPr marL="342900" indent="-34290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Children serve themselves food</a:t>
            </a:r>
          </a:p>
          <a:p>
            <a:pPr marL="342900" indent="-34290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Adults sit at the table with children and role model by eating the same foods</a:t>
            </a:r>
          </a:p>
          <a:p>
            <a:pPr marL="342900" indent="-34290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Children and adults engage in conversation</a:t>
            </a:r>
          </a:p>
          <a:p>
            <a:pPr>
              <a:lnSpc>
                <a:spcPct val="100000"/>
              </a:lnSpc>
            </a:pPr>
            <a:endParaRPr lang="en-US" sz="1600" dirty="0">
              <a:latin typeface="Verdana" panose="020B0604030504040204" pitchFamily="34" charset="0"/>
              <a:ea typeface="Verdana" panose="020B0604030504040204" pitchFamily="34" charset="0"/>
            </a:endParaRPr>
          </a:p>
        </p:txBody>
      </p:sp>
      <p:pic>
        <p:nvPicPr>
          <p:cNvPr id="5" name="Picture Placeholder 8" descr="A person and children eating at a table&#10;&#10;Description automatically generated">
            <a:extLst>
              <a:ext uri="{FF2B5EF4-FFF2-40B4-BE49-F238E27FC236}">
                <a16:creationId xmlns:a16="http://schemas.microsoft.com/office/drawing/2014/main" id="{3B150754-4141-54B6-851E-218E4772557C}"/>
              </a:ext>
            </a:extLst>
          </p:cNvPr>
          <p:cNvPicPr>
            <a:picLocks noChangeAspect="1"/>
          </p:cNvPicPr>
          <p:nvPr/>
        </p:nvPicPr>
        <p:blipFill>
          <a:blip r:embed="rId3" cstate="print">
            <a:extLst>
              <a:ext uri="{28A0092B-C50C-407E-A947-70E740481C1C}">
                <a14:useLocalDpi xmlns:a14="http://schemas.microsoft.com/office/drawing/2010/main" val="0"/>
              </a:ext>
            </a:extLst>
          </a:blip>
          <a:srcRect l="18292" r="18292"/>
          <a:stretch/>
        </p:blipFill>
        <p:spPr>
          <a:xfrm>
            <a:off x="7468931" y="1657173"/>
            <a:ext cx="4705817" cy="4819786"/>
          </a:xfrm>
          <a:prstGeom prst="rect">
            <a:avLst/>
          </a:prstGeom>
        </p:spPr>
      </p:pic>
    </p:spTree>
    <p:extLst>
      <p:ext uri="{BB962C8B-B14F-4D97-AF65-F5344CB8AC3E}">
        <p14:creationId xmlns:p14="http://schemas.microsoft.com/office/powerpoint/2010/main" val="29521019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284E5B3-724E-CB00-4F87-7790C6084D98}"/>
              </a:ext>
            </a:extLst>
          </p:cNvPr>
          <p:cNvSpPr>
            <a:spLocks noGrp="1"/>
          </p:cNvSpPr>
          <p:nvPr>
            <p:ph type="subTitle" idx="1"/>
          </p:nvPr>
        </p:nvSpPr>
        <p:spPr>
          <a:xfrm>
            <a:off x="4942367" y="2425365"/>
            <a:ext cx="7093021" cy="4033498"/>
          </a:xfrm>
        </p:spPr>
        <p:txBody>
          <a:bodyPr/>
          <a:lstStyle/>
          <a:p>
            <a:pPr algn="l"/>
            <a:r>
              <a:rPr lang="en-US" sz="2000" dirty="0">
                <a:latin typeface="Verdana" panose="020B0604030504040204" pitchFamily="34" charset="0"/>
                <a:ea typeface="Verdana" panose="020B0604030504040204" pitchFamily="34" charset="0"/>
              </a:rPr>
              <a:t>To have the most success at serving meals family style, consider these ideas:</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Model good eating practices in front of the children.</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Give the children small samples to taste before the meal.</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Use child-sized utensils and pitchers that are easy for kids to grasp.</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Feature a local food of the week or month and serve it in different ways.</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Let kids practice and build their fine motor skills before mealtime. </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Be prepared for accidents to happen!</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rPr>
              <a:t>Center some of the mealtime conversations on topics related to local foods. </a:t>
            </a:r>
          </a:p>
        </p:txBody>
      </p:sp>
      <p:sp>
        <p:nvSpPr>
          <p:cNvPr id="2" name="Title 1">
            <a:extLst>
              <a:ext uri="{FF2B5EF4-FFF2-40B4-BE49-F238E27FC236}">
                <a16:creationId xmlns:a16="http://schemas.microsoft.com/office/drawing/2014/main" id="{EEA2EA64-9DEE-733B-3A78-7D55E80E4E9A}"/>
              </a:ext>
            </a:extLst>
          </p:cNvPr>
          <p:cNvSpPr>
            <a:spLocks noGrp="1"/>
          </p:cNvSpPr>
          <p:nvPr>
            <p:ph type="title"/>
          </p:nvPr>
        </p:nvSpPr>
        <p:spPr>
          <a:xfrm>
            <a:off x="4942366" y="824999"/>
            <a:ext cx="7093021" cy="657681"/>
          </a:xfrm>
        </p:spPr>
        <p:txBody>
          <a:bodyPr/>
          <a:lstStyle/>
          <a:p>
            <a:r>
              <a:rPr lang="en-US" dirty="0"/>
              <a:t>Serving Local Foods Family Style</a:t>
            </a:r>
          </a:p>
        </p:txBody>
      </p:sp>
      <p:pic>
        <p:nvPicPr>
          <p:cNvPr id="6" name="Content Placeholder 6" descr="Utensils.jpg">
            <a:extLst>
              <a:ext uri="{FF2B5EF4-FFF2-40B4-BE49-F238E27FC236}">
                <a16:creationId xmlns:a16="http://schemas.microsoft.com/office/drawing/2014/main" id="{751B0341-B34F-E67A-C65D-EE3E4CA2A8D4}"/>
              </a:ext>
            </a:extLst>
          </p:cNvPr>
          <p:cNvPicPr>
            <a:picLocks noChangeAspect="1"/>
          </p:cNvPicPr>
          <p:nvPr/>
        </p:nvPicPr>
        <p:blipFill rotWithShape="1">
          <a:blip r:embed="rId3" cstate="email"/>
          <a:srcRect l="3072" t="3984" r="2152" b="2334"/>
          <a:stretch/>
        </p:blipFill>
        <p:spPr>
          <a:xfrm rot="16200000">
            <a:off x="-1156400" y="1632650"/>
            <a:ext cx="6812612" cy="4499811"/>
          </a:xfrm>
          <a:prstGeom prst="roundRect">
            <a:avLst>
              <a:gd name="adj" fmla="val 11653"/>
            </a:avLst>
          </a:prstGeom>
        </p:spPr>
      </p:pic>
    </p:spTree>
    <p:extLst>
      <p:ext uri="{BB962C8B-B14F-4D97-AF65-F5344CB8AC3E}">
        <p14:creationId xmlns:p14="http://schemas.microsoft.com/office/powerpoint/2010/main" val="190852951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CCEBA6-2128-1790-C88A-7ED4674E1B08}"/>
              </a:ext>
            </a:extLst>
          </p:cNvPr>
          <p:cNvSpPr>
            <a:spLocks noGrp="1"/>
          </p:cNvSpPr>
          <p:nvPr>
            <p:ph type="ctrTitle"/>
          </p:nvPr>
        </p:nvSpPr>
        <p:spPr>
          <a:xfrm>
            <a:off x="838200" y="988315"/>
            <a:ext cx="10515600" cy="668859"/>
          </a:xfrm>
        </p:spPr>
        <p:txBody>
          <a:bodyPr/>
          <a:lstStyle/>
          <a:p>
            <a:pPr algn="ctr"/>
            <a:r>
              <a:rPr lang="en-US" dirty="0"/>
              <a:t>Local Food Conversation Starters</a:t>
            </a:r>
          </a:p>
        </p:txBody>
      </p:sp>
      <p:grpSp>
        <p:nvGrpSpPr>
          <p:cNvPr id="21" name="Group 20">
            <a:extLst>
              <a:ext uri="{FF2B5EF4-FFF2-40B4-BE49-F238E27FC236}">
                <a16:creationId xmlns:a16="http://schemas.microsoft.com/office/drawing/2014/main" id="{8A57169D-0AB5-F31D-58B9-B9E81F857D88}"/>
              </a:ext>
            </a:extLst>
          </p:cNvPr>
          <p:cNvGrpSpPr/>
          <p:nvPr/>
        </p:nvGrpSpPr>
        <p:grpSpPr>
          <a:xfrm>
            <a:off x="1971175" y="2088483"/>
            <a:ext cx="8249650" cy="4497981"/>
            <a:chOff x="1788689" y="1612232"/>
            <a:chExt cx="8249650" cy="4497981"/>
          </a:xfrm>
        </p:grpSpPr>
        <p:sp>
          <p:nvSpPr>
            <p:cNvPr id="3" name="Rectangle: Rounded Corners 2">
              <a:extLst>
                <a:ext uri="{FF2B5EF4-FFF2-40B4-BE49-F238E27FC236}">
                  <a16:creationId xmlns:a16="http://schemas.microsoft.com/office/drawing/2014/main" id="{C5D6C773-C065-54ED-AF93-BB049E529235}"/>
                </a:ext>
              </a:extLst>
            </p:cNvPr>
            <p:cNvSpPr/>
            <p:nvPr/>
          </p:nvSpPr>
          <p:spPr>
            <a:xfrm>
              <a:off x="1788689" y="1612232"/>
              <a:ext cx="2265948" cy="19250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Talk to children about where their food comes from.</a:t>
              </a:r>
            </a:p>
          </p:txBody>
        </p:sp>
        <p:sp>
          <p:nvSpPr>
            <p:cNvPr id="4" name="Rectangle: Rounded Corners 3">
              <a:extLst>
                <a:ext uri="{FF2B5EF4-FFF2-40B4-BE49-F238E27FC236}">
                  <a16:creationId xmlns:a16="http://schemas.microsoft.com/office/drawing/2014/main" id="{B5F5D241-61B7-6AAF-0EE9-B28061040BCC}"/>
                </a:ext>
              </a:extLst>
            </p:cNvPr>
            <p:cNvSpPr/>
            <p:nvPr/>
          </p:nvSpPr>
          <p:spPr>
            <a:xfrm>
              <a:off x="4780540" y="1612232"/>
              <a:ext cx="2265948" cy="19250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Talk about foods that are currently in-season in your area.</a:t>
              </a:r>
            </a:p>
          </p:txBody>
        </p:sp>
        <p:sp>
          <p:nvSpPr>
            <p:cNvPr id="5" name="Rectangle: Rounded Corners 4">
              <a:extLst>
                <a:ext uri="{FF2B5EF4-FFF2-40B4-BE49-F238E27FC236}">
                  <a16:creationId xmlns:a16="http://schemas.microsoft.com/office/drawing/2014/main" id="{DCBAB8E6-1B20-5B69-BB71-708205CB1C07}"/>
                </a:ext>
              </a:extLst>
            </p:cNvPr>
            <p:cNvSpPr/>
            <p:nvPr/>
          </p:nvSpPr>
          <p:spPr>
            <a:xfrm>
              <a:off x="7772391" y="1612232"/>
              <a:ext cx="2265948" cy="19250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Verdana" panose="020B0604030504040204" pitchFamily="34" charset="0"/>
                  <a:ea typeface="Verdana" panose="020B0604030504040204" pitchFamily="34" charset="0"/>
                </a:rPr>
                <a:t>Share about the farmer that grew the local item that is on the menu.</a:t>
              </a:r>
            </a:p>
          </p:txBody>
        </p:sp>
        <p:sp>
          <p:nvSpPr>
            <p:cNvPr id="10" name="Rectangle: Rounded Corners 9">
              <a:extLst>
                <a:ext uri="{FF2B5EF4-FFF2-40B4-BE49-F238E27FC236}">
                  <a16:creationId xmlns:a16="http://schemas.microsoft.com/office/drawing/2014/main" id="{056762BC-83FE-3BA9-78CE-BAEBE0926156}"/>
                </a:ext>
              </a:extLst>
            </p:cNvPr>
            <p:cNvSpPr/>
            <p:nvPr/>
          </p:nvSpPr>
          <p:spPr>
            <a:xfrm>
              <a:off x="1788689" y="4185161"/>
              <a:ext cx="2265948" cy="19250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Verdana" panose="020B0604030504040204" pitchFamily="34" charset="0"/>
                  <a:ea typeface="Verdana" panose="020B0604030504040204" pitchFamily="34" charset="0"/>
                </a:rPr>
                <a:t>Have you ever been to the farmer’s market?</a:t>
              </a:r>
            </a:p>
          </p:txBody>
        </p:sp>
        <p:sp>
          <p:nvSpPr>
            <p:cNvPr id="11" name="Rectangle: Rounded Corners 10">
              <a:extLst>
                <a:ext uri="{FF2B5EF4-FFF2-40B4-BE49-F238E27FC236}">
                  <a16:creationId xmlns:a16="http://schemas.microsoft.com/office/drawing/2014/main" id="{0463984D-70E5-4D75-B445-4E74914CE204}"/>
                </a:ext>
              </a:extLst>
            </p:cNvPr>
            <p:cNvSpPr/>
            <p:nvPr/>
          </p:nvSpPr>
          <p:spPr>
            <a:xfrm>
              <a:off x="4780540" y="4185161"/>
              <a:ext cx="2265948" cy="19250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Verdana" panose="020B0604030504040204" pitchFamily="34" charset="0"/>
                  <a:ea typeface="Verdana" panose="020B0604030504040204" pitchFamily="34" charset="0"/>
                </a:rPr>
                <a:t>How we cook our food changes the way it tastes. How does your family cook this food?</a:t>
              </a:r>
            </a:p>
          </p:txBody>
        </p:sp>
        <p:sp>
          <p:nvSpPr>
            <p:cNvPr id="12" name="Rectangle: Rounded Corners 11">
              <a:extLst>
                <a:ext uri="{FF2B5EF4-FFF2-40B4-BE49-F238E27FC236}">
                  <a16:creationId xmlns:a16="http://schemas.microsoft.com/office/drawing/2014/main" id="{275152A5-A56E-7CD8-0D3D-459BF1835A31}"/>
                </a:ext>
              </a:extLst>
            </p:cNvPr>
            <p:cNvSpPr/>
            <p:nvPr/>
          </p:nvSpPr>
          <p:spPr>
            <a:xfrm>
              <a:off x="7772391" y="4185161"/>
              <a:ext cx="2265948" cy="19250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Verdana" panose="020B0604030504040204" pitchFamily="34" charset="0"/>
                  <a:ea typeface="Verdana" panose="020B0604030504040204" pitchFamily="34" charset="0"/>
                </a:rPr>
                <a:t>Share about the foods being served that were grown locally.</a:t>
              </a:r>
            </a:p>
          </p:txBody>
        </p:sp>
      </p:grpSp>
      <p:pic>
        <p:nvPicPr>
          <p:cNvPr id="14" name="Graphic 13" descr="Strawberry outline">
            <a:extLst>
              <a:ext uri="{FF2B5EF4-FFF2-40B4-BE49-F238E27FC236}">
                <a16:creationId xmlns:a16="http://schemas.microsoft.com/office/drawing/2014/main" id="{CF8E07D0-6CE5-7820-F120-B494710075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450275">
            <a:off x="10301534" y="1357370"/>
            <a:ext cx="1635810" cy="1635810"/>
          </a:xfrm>
          <a:prstGeom prst="rect">
            <a:avLst/>
          </a:prstGeom>
        </p:spPr>
      </p:pic>
      <p:pic>
        <p:nvPicPr>
          <p:cNvPr id="16" name="Graphic 15" descr="Soy with solid fill">
            <a:extLst>
              <a:ext uri="{FF2B5EF4-FFF2-40B4-BE49-F238E27FC236}">
                <a16:creationId xmlns:a16="http://schemas.microsoft.com/office/drawing/2014/main" id="{84B4922B-3F7F-4C36-669E-545C56E74C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235517">
            <a:off x="162617" y="1485360"/>
            <a:ext cx="1367724" cy="1367724"/>
          </a:xfrm>
          <a:prstGeom prst="rect">
            <a:avLst/>
          </a:prstGeom>
        </p:spPr>
      </p:pic>
      <p:pic>
        <p:nvPicPr>
          <p:cNvPr id="18" name="Graphic 17" descr="Blueberry outline">
            <a:extLst>
              <a:ext uri="{FF2B5EF4-FFF2-40B4-BE49-F238E27FC236}">
                <a16:creationId xmlns:a16="http://schemas.microsoft.com/office/drawing/2014/main" id="{CDE6CB1B-65AD-0DDC-F7E6-BC42DFDBD9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6980" y="3640555"/>
            <a:ext cx="1515979" cy="1515979"/>
          </a:xfrm>
          <a:prstGeom prst="rect">
            <a:avLst/>
          </a:prstGeom>
        </p:spPr>
      </p:pic>
      <p:pic>
        <p:nvPicPr>
          <p:cNvPr id="20" name="Graphic 19" descr="Eggplant outline">
            <a:extLst>
              <a:ext uri="{FF2B5EF4-FFF2-40B4-BE49-F238E27FC236}">
                <a16:creationId xmlns:a16="http://schemas.microsoft.com/office/drawing/2014/main" id="{0BC68735-D74D-E8E4-EF8C-F736CBE678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03312" y="3880357"/>
            <a:ext cx="1347539" cy="1347539"/>
          </a:xfrm>
          <a:prstGeom prst="rect">
            <a:avLst/>
          </a:prstGeom>
        </p:spPr>
      </p:pic>
    </p:spTree>
    <p:extLst>
      <p:ext uri="{BB962C8B-B14F-4D97-AF65-F5344CB8AC3E}">
        <p14:creationId xmlns:p14="http://schemas.microsoft.com/office/powerpoint/2010/main" val="97678493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5168D011-E69A-F062-EBD9-96D52C5F2E7A}"/>
              </a:ext>
            </a:extLst>
          </p:cNvPr>
          <p:cNvSpPr>
            <a:spLocks noGrp="1"/>
          </p:cNvSpPr>
          <p:nvPr>
            <p:ph type="subTitle" idx="1"/>
          </p:nvPr>
        </p:nvSpPr>
        <p:spPr>
          <a:xfrm>
            <a:off x="789156" y="1988060"/>
            <a:ext cx="10412243" cy="760026"/>
          </a:xfrm>
        </p:spPr>
        <p:txBody>
          <a:bodyPr/>
          <a:lstStyle/>
          <a:p>
            <a:r>
              <a:rPr lang="en-US" sz="2800" dirty="0">
                <a:latin typeface="Verdana" panose="020B0604030504040204" pitchFamily="34" charset="0"/>
                <a:ea typeface="Verdana" panose="020B0604030504040204" pitchFamily="34" charset="0"/>
              </a:rPr>
              <a:t>New! USDA &amp; Team Nutrition Resources</a:t>
            </a:r>
          </a:p>
        </p:txBody>
      </p:sp>
      <p:sp>
        <p:nvSpPr>
          <p:cNvPr id="11" name="Title 10">
            <a:extLst>
              <a:ext uri="{FF2B5EF4-FFF2-40B4-BE49-F238E27FC236}">
                <a16:creationId xmlns:a16="http://schemas.microsoft.com/office/drawing/2014/main" id="{6B98EB3A-612C-E9DD-99DF-7A54E2B14EB4}"/>
              </a:ext>
            </a:extLst>
          </p:cNvPr>
          <p:cNvSpPr>
            <a:spLocks noGrp="1"/>
          </p:cNvSpPr>
          <p:nvPr>
            <p:ph type="title"/>
          </p:nvPr>
        </p:nvSpPr>
        <p:spPr>
          <a:xfrm>
            <a:off x="683615" y="725520"/>
            <a:ext cx="7539111" cy="657681"/>
          </a:xfrm>
        </p:spPr>
        <p:txBody>
          <a:bodyPr/>
          <a:lstStyle/>
          <a:p>
            <a:r>
              <a:rPr lang="en-US" dirty="0"/>
              <a:t>Family Style Dining Resources</a:t>
            </a:r>
          </a:p>
        </p:txBody>
      </p:sp>
      <p:pic>
        <p:nvPicPr>
          <p:cNvPr id="3" name="Picture Placeholder 2">
            <a:extLst>
              <a:ext uri="{FF2B5EF4-FFF2-40B4-BE49-F238E27FC236}">
                <a16:creationId xmlns:a16="http://schemas.microsoft.com/office/drawing/2014/main" id="{4174F9E8-86B5-A0F3-B796-D1194B8E9AC7}"/>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 r="-155"/>
          <a:stretch/>
        </p:blipFill>
        <p:spPr>
          <a:xfrm>
            <a:off x="8651810" y="2928153"/>
            <a:ext cx="3285247" cy="4226030"/>
          </a:xfrm>
        </p:spPr>
      </p:pic>
      <p:pic>
        <p:nvPicPr>
          <p:cNvPr id="4" name="Picture 3" descr="A poster of a group of children eating&#10;&#10;Description automatically generated">
            <a:extLst>
              <a:ext uri="{FF2B5EF4-FFF2-40B4-BE49-F238E27FC236}">
                <a16:creationId xmlns:a16="http://schemas.microsoft.com/office/drawing/2014/main" id="{6E5D7A5B-9E77-F321-F083-C78632AFB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86" y="2748086"/>
            <a:ext cx="2961545" cy="4586164"/>
          </a:xfrm>
          <a:prstGeom prst="rect">
            <a:avLst/>
          </a:prstGeom>
        </p:spPr>
      </p:pic>
      <p:pic>
        <p:nvPicPr>
          <p:cNvPr id="7" name="Picture 6" descr="A group of children eating&#10;&#10;Description automatically generated">
            <a:extLst>
              <a:ext uri="{FF2B5EF4-FFF2-40B4-BE49-F238E27FC236}">
                <a16:creationId xmlns:a16="http://schemas.microsoft.com/office/drawing/2014/main" id="{866B4C52-6902-DE0F-7ED9-249F832DA7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9274" y="3166288"/>
            <a:ext cx="4253452" cy="2125168"/>
          </a:xfrm>
          <a:prstGeom prst="rect">
            <a:avLst/>
          </a:prstGeom>
        </p:spPr>
      </p:pic>
    </p:spTree>
    <p:extLst>
      <p:ext uri="{BB962C8B-B14F-4D97-AF65-F5344CB8AC3E}">
        <p14:creationId xmlns:p14="http://schemas.microsoft.com/office/powerpoint/2010/main" val="376895757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51671A-C2D7-2BE9-411B-E741614FD85A}"/>
              </a:ext>
            </a:extLst>
          </p:cNvPr>
          <p:cNvSpPr>
            <a:spLocks noGrp="1"/>
          </p:cNvSpPr>
          <p:nvPr>
            <p:ph type="ctrTitle"/>
          </p:nvPr>
        </p:nvSpPr>
        <p:spPr/>
        <p:txBody>
          <a:bodyPr/>
          <a:lstStyle/>
          <a:p>
            <a:r>
              <a:rPr lang="en-US"/>
              <a:t>Mindfulness Break</a:t>
            </a:r>
          </a:p>
        </p:txBody>
      </p:sp>
      <p:pic>
        <p:nvPicPr>
          <p:cNvPr id="2" name="Online Media 1" title="Mindful Eating">
            <a:hlinkClick r:id="" action="ppaction://media"/>
            <a:extLst>
              <a:ext uri="{FF2B5EF4-FFF2-40B4-BE49-F238E27FC236}">
                <a16:creationId xmlns:a16="http://schemas.microsoft.com/office/drawing/2014/main" id="{8D482746-7FB8-5DDC-06F1-47B66A35EA43}"/>
              </a:ext>
            </a:extLst>
          </p:cNvPr>
          <p:cNvPicPr>
            <a:picLocks noRot="1" noChangeAspect="1"/>
          </p:cNvPicPr>
          <p:nvPr>
            <a:videoFile r:link="rId1"/>
          </p:nvPr>
        </p:nvPicPr>
        <p:blipFill>
          <a:blip r:embed="rId4"/>
          <a:stretch>
            <a:fillRect/>
          </a:stretch>
        </p:blipFill>
        <p:spPr>
          <a:xfrm>
            <a:off x="1472277" y="1597378"/>
            <a:ext cx="9247447" cy="5224808"/>
          </a:xfrm>
          <a:prstGeom prst="rect">
            <a:avLst/>
          </a:prstGeom>
        </p:spPr>
      </p:pic>
    </p:spTree>
    <p:extLst>
      <p:ext uri="{BB962C8B-B14F-4D97-AF65-F5344CB8AC3E}">
        <p14:creationId xmlns:p14="http://schemas.microsoft.com/office/powerpoint/2010/main" val="1633360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BC52C2-22C0-BB8A-C667-D099544AB1B7}"/>
              </a:ext>
            </a:extLst>
          </p:cNvPr>
          <p:cNvSpPr>
            <a:spLocks noGrp="1"/>
          </p:cNvSpPr>
          <p:nvPr>
            <p:ph type="title"/>
          </p:nvPr>
        </p:nvSpPr>
        <p:spPr/>
        <p:txBody>
          <a:bodyPr/>
          <a:lstStyle/>
          <a:p>
            <a:r>
              <a:rPr lang="en-US"/>
              <a:t>Family Engagement</a:t>
            </a:r>
          </a:p>
        </p:txBody>
      </p:sp>
    </p:spTree>
    <p:extLst>
      <p:ext uri="{BB962C8B-B14F-4D97-AF65-F5344CB8AC3E}">
        <p14:creationId xmlns:p14="http://schemas.microsoft.com/office/powerpoint/2010/main" val="30852317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09F83A-692B-8A64-9576-A57518D1260D}"/>
              </a:ext>
            </a:extLst>
          </p:cNvPr>
          <p:cNvSpPr>
            <a:spLocks noGrp="1"/>
          </p:cNvSpPr>
          <p:nvPr>
            <p:ph type="ctrTitle"/>
          </p:nvPr>
        </p:nvSpPr>
        <p:spPr/>
        <p:txBody>
          <a:bodyPr/>
          <a:lstStyle/>
          <a:p>
            <a:r>
              <a:rPr lang="en-US" dirty="0"/>
              <a:t>Agenda</a:t>
            </a:r>
          </a:p>
        </p:txBody>
      </p:sp>
      <p:sp>
        <p:nvSpPr>
          <p:cNvPr id="5" name="Subtitle 4">
            <a:extLst>
              <a:ext uri="{FF2B5EF4-FFF2-40B4-BE49-F238E27FC236}">
                <a16:creationId xmlns:a16="http://schemas.microsoft.com/office/drawing/2014/main" id="{DC451DFD-54B7-8860-593D-09F360A53526}"/>
              </a:ext>
            </a:extLst>
          </p:cNvPr>
          <p:cNvSpPr>
            <a:spLocks noGrp="1"/>
          </p:cNvSpPr>
          <p:nvPr>
            <p:ph type="subTitle" idx="1"/>
          </p:nvPr>
        </p:nvSpPr>
        <p:spPr/>
        <p:txBody>
          <a:bodyPr/>
          <a:lstStyle/>
          <a:p>
            <a:pPr marL="285750" indent="-285750">
              <a:lnSpc>
                <a:spcPct val="100000"/>
              </a:lnSpc>
              <a:buFont typeface="Arial" panose="020B0604020202020204" pitchFamily="34" charset="0"/>
              <a:buChar char="•"/>
            </a:pPr>
            <a:r>
              <a:rPr lang="en-US" sz="3200" dirty="0">
                <a:latin typeface="Verdana" panose="020B0604030504040204" pitchFamily="34" charset="0"/>
                <a:ea typeface="Verdana" panose="020B0604030504040204" pitchFamily="34" charset="0"/>
              </a:rPr>
              <a:t>Welcome &amp; Introductions</a:t>
            </a:r>
          </a:p>
          <a:p>
            <a:pPr marL="285750" indent="-285750">
              <a:lnSpc>
                <a:spcPct val="100000"/>
              </a:lnSpc>
              <a:buFont typeface="Arial" panose="020B0604020202020204" pitchFamily="34" charset="0"/>
              <a:buChar char="•"/>
            </a:pPr>
            <a:r>
              <a:rPr lang="en-US" sz="3200" dirty="0">
                <a:latin typeface="Verdana" panose="020B0604030504040204" pitchFamily="34" charset="0"/>
                <a:ea typeface="Verdana" panose="020B0604030504040204" pitchFamily="34" charset="0"/>
              </a:rPr>
              <a:t>Review Group Norms</a:t>
            </a:r>
          </a:p>
          <a:p>
            <a:pPr marL="285750" indent="-285750">
              <a:lnSpc>
                <a:spcPct val="100000"/>
              </a:lnSpc>
              <a:buFont typeface="Arial" panose="020B0604020202020204" pitchFamily="34" charset="0"/>
              <a:buChar char="•"/>
            </a:pPr>
            <a:r>
              <a:rPr lang="en-US" sz="3200" dirty="0">
                <a:latin typeface="Verdana" panose="020B0604030504040204" pitchFamily="34" charset="0"/>
                <a:ea typeface="Verdana" panose="020B0604030504040204" pitchFamily="34" charset="0"/>
              </a:rPr>
              <a:t>Icebreaker</a:t>
            </a:r>
          </a:p>
          <a:p>
            <a:pPr marL="285750" indent="-285750">
              <a:lnSpc>
                <a:spcPct val="100000"/>
              </a:lnSpc>
              <a:buFont typeface="Arial" panose="020B0604020202020204" pitchFamily="34" charset="0"/>
              <a:buChar char="•"/>
            </a:pPr>
            <a:r>
              <a:rPr lang="en-US" sz="3200" dirty="0">
                <a:latin typeface="Verdana" panose="020B0604030504040204" pitchFamily="34" charset="0"/>
                <a:ea typeface="Verdana" panose="020B0604030504040204" pitchFamily="34" charset="0"/>
              </a:rPr>
              <a:t>Action Period Check In</a:t>
            </a:r>
          </a:p>
          <a:p>
            <a:pPr marL="285750" indent="-285750">
              <a:lnSpc>
                <a:spcPct val="100000"/>
              </a:lnSpc>
              <a:buFont typeface="Arial" panose="020B0604020202020204" pitchFamily="34" charset="0"/>
              <a:buChar char="•"/>
            </a:pPr>
            <a:r>
              <a:rPr lang="en-US" sz="3200" dirty="0">
                <a:latin typeface="Verdana" panose="020B0604030504040204" pitchFamily="34" charset="0"/>
                <a:ea typeface="Verdana" panose="020B0604030504040204" pitchFamily="34" charset="0"/>
              </a:rPr>
              <a:t>Serving Local Foods &amp; Family Style Dining</a:t>
            </a:r>
          </a:p>
          <a:p>
            <a:pPr marL="285750" indent="-285750">
              <a:lnSpc>
                <a:spcPct val="100000"/>
              </a:lnSpc>
              <a:buFont typeface="Arial" panose="020B0604020202020204" pitchFamily="34" charset="0"/>
              <a:buChar char="•"/>
            </a:pPr>
            <a:r>
              <a:rPr lang="en-US" sz="3200" dirty="0">
                <a:latin typeface="Verdana" panose="020B0604030504040204" pitchFamily="34" charset="0"/>
                <a:ea typeface="Verdana" panose="020B0604030504040204" pitchFamily="34" charset="0"/>
              </a:rPr>
              <a:t>Family Engagement </a:t>
            </a:r>
          </a:p>
          <a:p>
            <a:pPr marL="285750" indent="-285750">
              <a:lnSpc>
                <a:spcPct val="100000"/>
              </a:lnSpc>
              <a:buFont typeface="Arial" panose="020B0604020202020204" pitchFamily="34" charset="0"/>
              <a:buChar char="•"/>
            </a:pPr>
            <a:r>
              <a:rPr lang="en-US" sz="3200" dirty="0">
                <a:latin typeface="Verdana" panose="020B0604030504040204" pitchFamily="34" charset="0"/>
                <a:ea typeface="Verdana" panose="020B0604030504040204" pitchFamily="34" charset="0"/>
              </a:rPr>
              <a:t>Next Steps</a:t>
            </a:r>
          </a:p>
        </p:txBody>
      </p:sp>
    </p:spTree>
    <p:extLst>
      <p:ext uri="{BB962C8B-B14F-4D97-AF65-F5344CB8AC3E}">
        <p14:creationId xmlns:p14="http://schemas.microsoft.com/office/powerpoint/2010/main" val="19192624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7CC997-E1D7-9A2A-6E0B-30D572ECF36D}"/>
              </a:ext>
            </a:extLst>
          </p:cNvPr>
          <p:cNvSpPr>
            <a:spLocks noGrp="1"/>
          </p:cNvSpPr>
          <p:nvPr>
            <p:ph type="ctrTitle"/>
          </p:nvPr>
        </p:nvSpPr>
        <p:spPr/>
        <p:txBody>
          <a:bodyPr wrap="square"/>
          <a:lstStyle/>
          <a:p>
            <a:r>
              <a:rPr lang="en-US" dirty="0"/>
              <a:t>How have you engaged families in Farm to ECE activities? </a:t>
            </a:r>
          </a:p>
        </p:txBody>
      </p:sp>
      <p:sp>
        <p:nvSpPr>
          <p:cNvPr id="9" name="Text Placeholder 8">
            <a:extLst>
              <a:ext uri="{FF2B5EF4-FFF2-40B4-BE49-F238E27FC236}">
                <a16:creationId xmlns:a16="http://schemas.microsoft.com/office/drawing/2014/main" id="{A20D35A2-0FAC-9713-9A1B-F90D023017FE}"/>
              </a:ext>
            </a:extLst>
          </p:cNvPr>
          <p:cNvSpPr>
            <a:spLocks noGrp="1"/>
          </p:cNvSpPr>
          <p:nvPr>
            <p:ph type="body" sz="quarter" idx="10"/>
          </p:nvPr>
        </p:nvSpPr>
        <p:spPr/>
        <p:txBody>
          <a:bodyPr/>
          <a:lstStyle/>
          <a:p>
            <a:r>
              <a:rPr lang="en-US"/>
              <a:t>What has worked well? What barriers have you faced?</a:t>
            </a:r>
          </a:p>
        </p:txBody>
      </p:sp>
    </p:spTree>
    <p:extLst>
      <p:ext uri="{BB962C8B-B14F-4D97-AF65-F5344CB8AC3E}">
        <p14:creationId xmlns:p14="http://schemas.microsoft.com/office/powerpoint/2010/main" val="413337073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BDA367-AA30-5F9E-01B7-7206009D628D}"/>
              </a:ext>
            </a:extLst>
          </p:cNvPr>
          <p:cNvSpPr>
            <a:spLocks noGrp="1"/>
          </p:cNvSpPr>
          <p:nvPr>
            <p:ph type="ctrTitle"/>
          </p:nvPr>
        </p:nvSpPr>
        <p:spPr/>
        <p:txBody>
          <a:bodyPr/>
          <a:lstStyle/>
          <a:p>
            <a:r>
              <a:rPr lang="en-US"/>
              <a:t>Why Family Engagement?</a:t>
            </a:r>
          </a:p>
        </p:txBody>
      </p:sp>
      <p:sp>
        <p:nvSpPr>
          <p:cNvPr id="6" name="Subtitle 5">
            <a:extLst>
              <a:ext uri="{FF2B5EF4-FFF2-40B4-BE49-F238E27FC236}">
                <a16:creationId xmlns:a16="http://schemas.microsoft.com/office/drawing/2014/main" id="{2A5F6A19-1E11-C2BC-ADD7-A4D1082E272B}"/>
              </a:ext>
            </a:extLst>
          </p:cNvPr>
          <p:cNvSpPr>
            <a:spLocks noGrp="1"/>
          </p:cNvSpPr>
          <p:nvPr>
            <p:ph type="subTitle" idx="1"/>
          </p:nvPr>
        </p:nvSpPr>
        <p:spPr>
          <a:xfrm>
            <a:off x="4691743" y="2281300"/>
            <a:ext cx="7293428" cy="4195860"/>
          </a:xfrm>
        </p:spPr>
        <p:txBody>
          <a:bodyPr/>
          <a:lstStyle/>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When families are involved in education, children benefit, the program benefits and families benefit.</a:t>
            </a:r>
          </a:p>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Engaging families helps to reinforce the healthy messaging and behaviors. </a:t>
            </a:r>
          </a:p>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Families are actively engaged with their children and rely on child care providers for guidance.</a:t>
            </a:r>
          </a:p>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Child care providers are role models!</a:t>
            </a:r>
          </a:p>
          <a:p>
            <a:endParaRPr lang="en-US" sz="2000" dirty="0"/>
          </a:p>
        </p:txBody>
      </p:sp>
      <p:pic>
        <p:nvPicPr>
          <p:cNvPr id="10" name="Picture 9" descr="A person serving food to a child&#10;&#10;Description automatically generated">
            <a:extLst>
              <a:ext uri="{FF2B5EF4-FFF2-40B4-BE49-F238E27FC236}">
                <a16:creationId xmlns:a16="http://schemas.microsoft.com/office/drawing/2014/main" id="{CB4BB28E-5019-009C-799E-32512CBB2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472" y="1568039"/>
            <a:ext cx="3397438" cy="5096157"/>
          </a:xfrm>
          <a:prstGeom prst="rect">
            <a:avLst/>
          </a:prstGeom>
        </p:spPr>
      </p:pic>
    </p:spTree>
    <p:extLst>
      <p:ext uri="{BB962C8B-B14F-4D97-AF65-F5344CB8AC3E}">
        <p14:creationId xmlns:p14="http://schemas.microsoft.com/office/powerpoint/2010/main" val="16949711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0DC51F-6C9A-FBCB-90A6-E3DE3B4A341A}"/>
              </a:ext>
            </a:extLst>
          </p:cNvPr>
          <p:cNvSpPr>
            <a:spLocks noGrp="1"/>
          </p:cNvSpPr>
          <p:nvPr>
            <p:ph type="title"/>
          </p:nvPr>
        </p:nvSpPr>
        <p:spPr>
          <a:xfrm>
            <a:off x="830860" y="826487"/>
            <a:ext cx="6297487" cy="657681"/>
          </a:xfrm>
        </p:spPr>
        <p:txBody>
          <a:bodyPr/>
          <a:lstStyle/>
          <a:p>
            <a:r>
              <a:rPr lang="en-US"/>
              <a:t>Meeting Families Where They Are</a:t>
            </a:r>
          </a:p>
        </p:txBody>
      </p:sp>
      <p:sp>
        <p:nvSpPr>
          <p:cNvPr id="11" name="Subtitle 10">
            <a:extLst>
              <a:ext uri="{FF2B5EF4-FFF2-40B4-BE49-F238E27FC236}">
                <a16:creationId xmlns:a16="http://schemas.microsoft.com/office/drawing/2014/main" id="{1FFCA31C-1590-67C1-3ED4-7E88E6E6B279}"/>
              </a:ext>
            </a:extLst>
          </p:cNvPr>
          <p:cNvSpPr>
            <a:spLocks noGrp="1"/>
          </p:cNvSpPr>
          <p:nvPr>
            <p:ph type="subTitle" idx="1"/>
          </p:nvPr>
        </p:nvSpPr>
        <p:spPr>
          <a:xfrm>
            <a:off x="914493" y="2362337"/>
            <a:ext cx="5787189" cy="4343018"/>
          </a:xfrm>
        </p:spPr>
        <p:txBody>
          <a:bodyPr/>
          <a:lstStyle/>
          <a:p>
            <a:pPr>
              <a:lnSpc>
                <a:spcPct val="100000"/>
              </a:lnSpc>
            </a:pPr>
            <a:r>
              <a:rPr lang="en-US" sz="2600" dirty="0">
                <a:latin typeface="Verdana" panose="020B0604030504040204" pitchFamily="34" charset="0"/>
                <a:ea typeface="Verdana" panose="020B0604030504040204" pitchFamily="34" charset="0"/>
              </a:rPr>
              <a:t>Ideas for engaging caregivers with different strengths</a:t>
            </a:r>
          </a:p>
          <a:p>
            <a:pPr marL="250889" indent="-250889">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The “Very Busy” caregiver</a:t>
            </a:r>
          </a:p>
          <a:p>
            <a:pPr marL="250889" indent="-250889">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The artist</a:t>
            </a:r>
          </a:p>
          <a:p>
            <a:pPr marL="250889" indent="-250889">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The instructor</a:t>
            </a:r>
          </a:p>
          <a:p>
            <a:pPr marL="250889" indent="-250889">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The leader</a:t>
            </a:r>
          </a:p>
          <a:p>
            <a:pPr marL="250889" indent="-250889">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The quiet collaborator</a:t>
            </a:r>
          </a:p>
          <a:p>
            <a:pPr marL="250889" indent="-250889">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The organizer</a:t>
            </a:r>
          </a:p>
          <a:p>
            <a:pPr marL="250889" indent="-250889">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B3164572-B05B-0792-A671-407AF1308D96}"/>
              </a:ext>
            </a:extLst>
          </p:cNvPr>
          <p:cNvPicPr>
            <a:picLocks noChangeAspect="1"/>
          </p:cNvPicPr>
          <p:nvPr/>
        </p:nvPicPr>
        <p:blipFill>
          <a:blip r:embed="rId3"/>
          <a:stretch>
            <a:fillRect/>
          </a:stretch>
        </p:blipFill>
        <p:spPr>
          <a:xfrm>
            <a:off x="7128346" y="2139534"/>
            <a:ext cx="3536952" cy="4056667"/>
          </a:xfrm>
          <a:prstGeom prst="rect">
            <a:avLst/>
          </a:prstGeom>
        </p:spPr>
      </p:pic>
      <p:sp>
        <p:nvSpPr>
          <p:cNvPr id="13" name="TextBox 12">
            <a:extLst>
              <a:ext uri="{FF2B5EF4-FFF2-40B4-BE49-F238E27FC236}">
                <a16:creationId xmlns:a16="http://schemas.microsoft.com/office/drawing/2014/main" id="{C7FF15B5-78AE-3054-2641-5BCE71673222}"/>
              </a:ext>
            </a:extLst>
          </p:cNvPr>
          <p:cNvSpPr txBox="1"/>
          <p:nvPr/>
        </p:nvSpPr>
        <p:spPr>
          <a:xfrm>
            <a:off x="8064294" y="6293637"/>
            <a:ext cx="3701856" cy="261610"/>
          </a:xfrm>
          <a:prstGeom prst="rect">
            <a:avLst/>
          </a:prstGeom>
          <a:noFill/>
        </p:spPr>
        <p:txBody>
          <a:bodyPr wrap="square">
            <a:spAutoFit/>
          </a:bodyPr>
          <a:lstStyle/>
          <a:p>
            <a:pPr algn="ctr"/>
            <a:r>
              <a:rPr lang="en-US" sz="1100">
                <a:solidFill>
                  <a:schemeClr val="bg2"/>
                </a:solidFill>
                <a:latin typeface="Verdana" panose="020B0604030504040204" pitchFamily="34" charset="0"/>
                <a:ea typeface="Verdana" panose="020B0604030504040204" pitchFamily="34" charset="0"/>
                <a:cs typeface="Arial"/>
                <a:sym typeface="Arial"/>
              </a:rPr>
              <a:t>Photo Credit: Miss Roxy’s Daycare and Preschool</a:t>
            </a:r>
            <a:endParaRPr lang="en-US" sz="1100">
              <a:solidFill>
                <a:schemeClr val="bg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8834847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284CB-077E-403E-8E42-445A8F2271AA}"/>
              </a:ext>
            </a:extLst>
          </p:cNvPr>
          <p:cNvSpPr>
            <a:spLocks noGrp="1"/>
          </p:cNvSpPr>
          <p:nvPr>
            <p:ph type="ctrTitle"/>
          </p:nvPr>
        </p:nvSpPr>
        <p:spPr>
          <a:xfrm>
            <a:off x="595746" y="988315"/>
            <a:ext cx="10758055" cy="668859"/>
          </a:xfrm>
        </p:spPr>
        <p:txBody>
          <a:bodyPr/>
          <a:lstStyle/>
          <a:p>
            <a:r>
              <a:rPr lang="en-US"/>
              <a:t>Engaging Families with Local Foods</a:t>
            </a:r>
          </a:p>
        </p:txBody>
      </p:sp>
      <p:sp>
        <p:nvSpPr>
          <p:cNvPr id="3" name="Subtitle 2">
            <a:extLst>
              <a:ext uri="{FF2B5EF4-FFF2-40B4-BE49-F238E27FC236}">
                <a16:creationId xmlns:a16="http://schemas.microsoft.com/office/drawing/2014/main" id="{64BEBB70-FC8A-F00E-7F57-3A348100EC4F}"/>
              </a:ext>
            </a:extLst>
          </p:cNvPr>
          <p:cNvSpPr>
            <a:spLocks noGrp="1"/>
          </p:cNvSpPr>
          <p:nvPr>
            <p:ph type="subTitle" idx="1"/>
          </p:nvPr>
        </p:nvSpPr>
        <p:spPr>
          <a:xfrm>
            <a:off x="595746" y="1985314"/>
            <a:ext cx="4838699" cy="4195860"/>
          </a:xfrm>
        </p:spPr>
        <p:txBody>
          <a:bodyPr/>
          <a:lstStyle/>
          <a:p>
            <a:pPr marL="285750" indent="-285750">
              <a:lnSpc>
                <a:spcPct val="100000"/>
              </a:lnSpc>
              <a:buFont typeface="Arial" panose="020B0604020202020204" pitchFamily="34" charset="0"/>
              <a:buChar char="•"/>
            </a:pPr>
            <a:r>
              <a:rPr lang="en-US" sz="2000" dirty="0">
                <a:latin typeface="Verdana" panose="020B0604030504040204" pitchFamily="34" charset="0"/>
                <a:ea typeface="Verdana" panose="020B0604030504040204" pitchFamily="34" charset="0"/>
              </a:rPr>
              <a:t>Take field trips to local farms or have farmers visit your child care site. </a:t>
            </a:r>
          </a:p>
          <a:p>
            <a:pPr marL="742950" lvl="1" indent="-285750" algn="l">
              <a:lnSpc>
                <a:spcPct val="100000"/>
              </a:lnSpc>
              <a:buFont typeface="Arial" panose="020B0604020202020204" pitchFamily="34" charset="0"/>
              <a:buChar char="•"/>
            </a:pPr>
            <a:r>
              <a:rPr lang="en-US" sz="1800" dirty="0">
                <a:latin typeface="Verdana" panose="020B0604030504040204" pitchFamily="34" charset="0"/>
                <a:ea typeface="Verdana" panose="020B0604030504040204" pitchFamily="34" charset="0"/>
              </a:rPr>
              <a:t>Consider a farmer pop up market on site!</a:t>
            </a:r>
          </a:p>
          <a:p>
            <a:pPr marL="285750" indent="-285750">
              <a:lnSpc>
                <a:spcPct val="100000"/>
              </a:lnSpc>
              <a:buFont typeface="Arial" panose="020B0604020202020204" pitchFamily="34" charset="0"/>
              <a:buChar char="•"/>
            </a:pPr>
            <a:r>
              <a:rPr lang="en-US" sz="2000" dirty="0">
                <a:latin typeface="Verdana" panose="020B0604030504040204" pitchFamily="34" charset="0"/>
                <a:ea typeface="Verdana" panose="020B0604030504040204" pitchFamily="34" charset="0"/>
              </a:rPr>
              <a:t>Engage families in tastings when they pick up their children.</a:t>
            </a:r>
          </a:p>
          <a:p>
            <a:pPr marL="285750" indent="-285750">
              <a:lnSpc>
                <a:spcPct val="100000"/>
              </a:lnSpc>
              <a:buFont typeface="Arial" panose="020B0604020202020204" pitchFamily="34" charset="0"/>
              <a:buChar char="•"/>
            </a:pPr>
            <a:r>
              <a:rPr lang="en-US" sz="2000" dirty="0">
                <a:latin typeface="Verdana" panose="020B0604030504040204" pitchFamily="34" charset="0"/>
                <a:ea typeface="Verdana" panose="020B0604030504040204" pitchFamily="34" charset="0"/>
              </a:rPr>
              <a:t>Engage families (in conversation or via surveys) to understand what local foods they like to purchase for their families and consider incorporating them into your menus.</a:t>
            </a: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endParaRPr>
          </a:p>
        </p:txBody>
      </p:sp>
      <p:pic>
        <p:nvPicPr>
          <p:cNvPr id="6" name="Picture 5" descr="A person holding a flower pot&#10;&#10;Description automatically generated">
            <a:extLst>
              <a:ext uri="{FF2B5EF4-FFF2-40B4-BE49-F238E27FC236}">
                <a16:creationId xmlns:a16="http://schemas.microsoft.com/office/drawing/2014/main" id="{463B502E-5F14-6EF6-2733-EE763128C8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3680" y="1933098"/>
            <a:ext cx="2690120" cy="3841346"/>
          </a:xfrm>
          <a:prstGeom prst="rect">
            <a:avLst/>
          </a:prstGeom>
        </p:spPr>
      </p:pic>
      <p:sp>
        <p:nvSpPr>
          <p:cNvPr id="13" name="TextBox 12">
            <a:extLst>
              <a:ext uri="{FF2B5EF4-FFF2-40B4-BE49-F238E27FC236}">
                <a16:creationId xmlns:a16="http://schemas.microsoft.com/office/drawing/2014/main" id="{6C806FEC-994C-E4AB-5772-3AC566DB67D9}"/>
              </a:ext>
            </a:extLst>
          </p:cNvPr>
          <p:cNvSpPr txBox="1"/>
          <p:nvPr/>
        </p:nvSpPr>
        <p:spPr>
          <a:xfrm>
            <a:off x="8272112" y="5919564"/>
            <a:ext cx="3701856" cy="261610"/>
          </a:xfrm>
          <a:prstGeom prst="rect">
            <a:avLst/>
          </a:prstGeom>
          <a:noFill/>
        </p:spPr>
        <p:txBody>
          <a:bodyPr wrap="square">
            <a:spAutoFit/>
          </a:bodyPr>
          <a:lstStyle/>
          <a:p>
            <a:pPr algn="ctr"/>
            <a:r>
              <a:rPr lang="en-US" sz="1100">
                <a:solidFill>
                  <a:schemeClr val="tx2"/>
                </a:solidFill>
                <a:latin typeface="Verdana" panose="020B0604030504040204" pitchFamily="34" charset="0"/>
                <a:ea typeface="Verdana" panose="020B0604030504040204" pitchFamily="34" charset="0"/>
                <a:cs typeface="Arial"/>
                <a:sym typeface="Arial"/>
              </a:rPr>
              <a:t>Photo Credit: Miss Roxy’s Daycare and Preschool</a:t>
            </a:r>
            <a:endParaRPr lang="en-US" sz="1100">
              <a:solidFill>
                <a:schemeClr val="tx2"/>
              </a:solidFill>
              <a:latin typeface="Verdana" panose="020B0604030504040204" pitchFamily="34" charset="0"/>
              <a:ea typeface="Verdana" panose="020B0604030504040204" pitchFamily="34" charset="0"/>
            </a:endParaRPr>
          </a:p>
        </p:txBody>
      </p:sp>
      <p:pic>
        <p:nvPicPr>
          <p:cNvPr id="5" name="Picture 4" descr="A group of people eating fruit&#10;&#10;Description automatically generated">
            <a:extLst>
              <a:ext uri="{FF2B5EF4-FFF2-40B4-BE49-F238E27FC236}">
                <a16:creationId xmlns:a16="http://schemas.microsoft.com/office/drawing/2014/main" id="{702E57B0-7E8C-2C3C-F020-E2770C44FE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85" t="4849" r="59006" b="5455"/>
          <a:stretch/>
        </p:blipFill>
        <p:spPr>
          <a:xfrm>
            <a:off x="5625980" y="1950860"/>
            <a:ext cx="2531833" cy="3823585"/>
          </a:xfrm>
          <a:prstGeom prst="rect">
            <a:avLst/>
          </a:prstGeom>
        </p:spPr>
      </p:pic>
    </p:spTree>
    <p:extLst>
      <p:ext uri="{BB962C8B-B14F-4D97-AF65-F5344CB8AC3E}">
        <p14:creationId xmlns:p14="http://schemas.microsoft.com/office/powerpoint/2010/main" val="377512314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18424-E9D9-3661-8510-FFC6980AB166}"/>
              </a:ext>
            </a:extLst>
          </p:cNvPr>
          <p:cNvSpPr>
            <a:spLocks noGrp="1"/>
          </p:cNvSpPr>
          <p:nvPr>
            <p:ph type="ctrTitle"/>
          </p:nvPr>
        </p:nvSpPr>
        <p:spPr>
          <a:xfrm>
            <a:off x="6400800" y="988314"/>
            <a:ext cx="5122718" cy="948124"/>
          </a:xfrm>
        </p:spPr>
        <p:txBody>
          <a:bodyPr vert="horz" lIns="80289" tIns="40144" rIns="80289" bIns="40144" rtlCol="0" anchor="ctr" anchorCtr="0">
            <a:noAutofit/>
          </a:bodyPr>
          <a:lstStyle/>
          <a:p>
            <a:r>
              <a:rPr lang="en-US" sz="2800" dirty="0"/>
              <a:t>Celebrate Local Foods in Cultures and Traditions</a:t>
            </a:r>
          </a:p>
        </p:txBody>
      </p:sp>
      <p:pic>
        <p:nvPicPr>
          <p:cNvPr id="19" name="Picture 18" descr="Handmade dumplings and flour on table">
            <a:extLst>
              <a:ext uri="{FF2B5EF4-FFF2-40B4-BE49-F238E27FC236}">
                <a16:creationId xmlns:a16="http://schemas.microsoft.com/office/drawing/2014/main" id="{4BD68934-270A-1382-71AD-F7C494C46682}"/>
              </a:ext>
            </a:extLst>
          </p:cNvPr>
          <p:cNvPicPr>
            <a:picLocks noChangeAspect="1"/>
          </p:cNvPicPr>
          <p:nvPr/>
        </p:nvPicPr>
        <p:blipFill rotWithShape="1">
          <a:blip r:embed="rId3"/>
          <a:srcRect l="34311" r="20874" b="-1"/>
          <a:stretch/>
        </p:blipFill>
        <p:spPr>
          <a:xfrm>
            <a:off x="769873" y="476250"/>
            <a:ext cx="2636871" cy="3912882"/>
          </a:xfrm>
          <a:prstGeom prst="rect">
            <a:avLst/>
          </a:prstGeom>
        </p:spPr>
      </p:pic>
      <p:pic>
        <p:nvPicPr>
          <p:cNvPr id="10" name="Picture 9" descr="Sushi picked up with chopsticks">
            <a:extLst>
              <a:ext uri="{FF2B5EF4-FFF2-40B4-BE49-F238E27FC236}">
                <a16:creationId xmlns:a16="http://schemas.microsoft.com/office/drawing/2014/main" id="{6A61E68B-3624-FC3E-F03E-B137C63082ED}"/>
              </a:ext>
            </a:extLst>
          </p:cNvPr>
          <p:cNvPicPr>
            <a:picLocks noChangeAspect="1"/>
          </p:cNvPicPr>
          <p:nvPr/>
        </p:nvPicPr>
        <p:blipFill rotWithShape="1">
          <a:blip r:embed="rId4"/>
          <a:srcRect l="3615" r="16875" b="4"/>
          <a:stretch/>
        </p:blipFill>
        <p:spPr>
          <a:xfrm>
            <a:off x="3535837" y="476259"/>
            <a:ext cx="2648465" cy="2223328"/>
          </a:xfrm>
          <a:prstGeom prst="rect">
            <a:avLst/>
          </a:prstGeom>
        </p:spPr>
      </p:pic>
      <p:pic>
        <p:nvPicPr>
          <p:cNvPr id="15" name="Picture 14" descr="Basket of food">
            <a:extLst>
              <a:ext uri="{FF2B5EF4-FFF2-40B4-BE49-F238E27FC236}">
                <a16:creationId xmlns:a16="http://schemas.microsoft.com/office/drawing/2014/main" id="{158F8409-B614-E0A3-620C-3E571F2695CD}"/>
              </a:ext>
            </a:extLst>
          </p:cNvPr>
          <p:cNvPicPr>
            <a:picLocks noChangeAspect="1"/>
          </p:cNvPicPr>
          <p:nvPr/>
        </p:nvPicPr>
        <p:blipFill rotWithShape="1">
          <a:blip r:embed="rId5"/>
          <a:srcRect l="14728" r="14081" b="-2"/>
          <a:stretch/>
        </p:blipFill>
        <p:spPr>
          <a:xfrm>
            <a:off x="743414" y="4556239"/>
            <a:ext cx="2636888" cy="2778013"/>
          </a:xfrm>
          <a:prstGeom prst="rect">
            <a:avLst/>
          </a:prstGeom>
        </p:spPr>
      </p:pic>
      <p:pic>
        <p:nvPicPr>
          <p:cNvPr id="21" name="Picture 20" descr="Dim sum food">
            <a:extLst>
              <a:ext uri="{FF2B5EF4-FFF2-40B4-BE49-F238E27FC236}">
                <a16:creationId xmlns:a16="http://schemas.microsoft.com/office/drawing/2014/main" id="{BF855D7D-C469-D3CC-CCE4-4657139BA6D2}"/>
              </a:ext>
            </a:extLst>
          </p:cNvPr>
          <p:cNvPicPr>
            <a:picLocks noChangeAspect="1"/>
          </p:cNvPicPr>
          <p:nvPr/>
        </p:nvPicPr>
        <p:blipFill rotWithShape="1">
          <a:blip r:embed="rId6"/>
          <a:srcRect l="7324" r="6663"/>
          <a:stretch/>
        </p:blipFill>
        <p:spPr>
          <a:xfrm>
            <a:off x="3535836" y="2871306"/>
            <a:ext cx="2648465" cy="2055326"/>
          </a:xfrm>
          <a:prstGeom prst="rect">
            <a:avLst/>
          </a:prstGeom>
        </p:spPr>
      </p:pic>
      <p:pic>
        <p:nvPicPr>
          <p:cNvPr id="13" name="Picture 12" descr="Close-up of meat, cilantro, avocado, chili and green onion taco on white plate">
            <a:extLst>
              <a:ext uri="{FF2B5EF4-FFF2-40B4-BE49-F238E27FC236}">
                <a16:creationId xmlns:a16="http://schemas.microsoft.com/office/drawing/2014/main" id="{CEAE7249-E382-F290-7311-EE5502D12837}"/>
              </a:ext>
            </a:extLst>
          </p:cNvPr>
          <p:cNvPicPr>
            <a:picLocks noChangeAspect="1"/>
          </p:cNvPicPr>
          <p:nvPr/>
        </p:nvPicPr>
        <p:blipFill rotWithShape="1">
          <a:blip r:embed="rId7"/>
          <a:srcRect l="12024" r="8658" b="2"/>
          <a:stretch/>
        </p:blipFill>
        <p:spPr>
          <a:xfrm>
            <a:off x="3535837" y="5105487"/>
            <a:ext cx="2648465" cy="2228765"/>
          </a:xfrm>
          <a:prstGeom prst="rect">
            <a:avLst/>
          </a:prstGeom>
        </p:spPr>
      </p:pic>
      <p:sp>
        <p:nvSpPr>
          <p:cNvPr id="4" name="Subtitle 2">
            <a:extLst>
              <a:ext uri="{FF2B5EF4-FFF2-40B4-BE49-F238E27FC236}">
                <a16:creationId xmlns:a16="http://schemas.microsoft.com/office/drawing/2014/main" id="{E3C92B2D-0C22-624B-37E1-6EA1E68EF9FB}"/>
              </a:ext>
            </a:extLst>
          </p:cNvPr>
          <p:cNvSpPr txBox="1">
            <a:spLocks/>
          </p:cNvSpPr>
          <p:nvPr/>
        </p:nvSpPr>
        <p:spPr>
          <a:xfrm>
            <a:off x="6506839" y="2304438"/>
            <a:ext cx="4740920" cy="3713895"/>
          </a:xfrm>
          <a:prstGeom prst="rect">
            <a:avLst/>
          </a:prstGeom>
        </p:spPr>
        <p:txBody>
          <a:bodyPr vert="horz" lIns="80289" tIns="40144" rIns="80289" bIns="40144" rtlCol="0">
            <a:normAutofit/>
          </a:bodyPr>
          <a:lstStyle>
            <a:lvl1pPr marL="0" indent="0" algn="l"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1pPr>
            <a:lvl2pPr marL="457200" indent="0" algn="ctr" defTabSz="914400" rtl="0" eaLnBrk="1" latinLnBrk="0" hangingPunct="1">
              <a:lnSpc>
                <a:spcPts val="2100"/>
              </a:lnSpc>
              <a:spcBef>
                <a:spcPts val="1000"/>
              </a:spcBef>
              <a:buClr>
                <a:schemeClr val="tx1"/>
              </a:buClr>
              <a:buFont typeface="Arial" panose="020B0604020202020204" pitchFamily="34" charset="0"/>
              <a:buNone/>
              <a:defRPr sz="2000" b="0" i="0" kern="1200">
                <a:solidFill>
                  <a:schemeClr val="tx2"/>
                </a:solidFill>
                <a:latin typeface="Montserrat" pitchFamily="2" charset="77"/>
                <a:ea typeface="+mn-ea"/>
                <a:cs typeface="+mn-cs"/>
              </a:defRPr>
            </a:lvl2pPr>
            <a:lvl3pPr marL="914400" indent="0" algn="ctr"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3pPr>
            <a:lvl4pPr marL="13716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4pPr>
            <a:lvl5pPr marL="18288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90000"/>
              </a:lnSpc>
            </a:pPr>
            <a:r>
              <a:rPr lang="en-US" sz="2107" b="1" dirty="0">
                <a:latin typeface="Verdana" panose="020B0604030504040204" pitchFamily="34" charset="0"/>
                <a:ea typeface="Verdana" panose="020B0604030504040204" pitchFamily="34" charset="0"/>
              </a:rPr>
              <a:t>Traditions and Culture</a:t>
            </a:r>
          </a:p>
          <a:p>
            <a:pPr indent="-200711">
              <a:lnSpc>
                <a:spcPct val="9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Presentations</a:t>
            </a:r>
          </a:p>
          <a:p>
            <a:pPr indent="-200711">
              <a:lnSpc>
                <a:spcPct val="9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Books</a:t>
            </a:r>
          </a:p>
          <a:p>
            <a:pPr indent="-200711">
              <a:lnSpc>
                <a:spcPct val="9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Music</a:t>
            </a:r>
          </a:p>
          <a:p>
            <a:pPr indent="-200711">
              <a:lnSpc>
                <a:spcPct val="9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Show and tell</a:t>
            </a:r>
          </a:p>
          <a:p>
            <a:pPr>
              <a:lnSpc>
                <a:spcPct val="90000"/>
              </a:lnSpc>
            </a:pPr>
            <a:r>
              <a:rPr lang="en-US" sz="2107" b="1" dirty="0">
                <a:latin typeface="Verdana" panose="020B0604030504040204" pitchFamily="34" charset="0"/>
                <a:ea typeface="Verdana" panose="020B0604030504040204" pitchFamily="34" charset="0"/>
              </a:rPr>
              <a:t>Foods</a:t>
            </a:r>
          </a:p>
          <a:p>
            <a:pPr indent="-200711">
              <a:lnSpc>
                <a:spcPct val="9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Cooking demonstrations/classes</a:t>
            </a:r>
          </a:p>
          <a:p>
            <a:pPr indent="-200711">
              <a:lnSpc>
                <a:spcPct val="9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Tastings</a:t>
            </a:r>
          </a:p>
          <a:p>
            <a:pPr indent="-200711">
              <a:lnSpc>
                <a:spcPct val="9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Explore the 5 senses! </a:t>
            </a:r>
          </a:p>
        </p:txBody>
      </p:sp>
      <p:sp>
        <p:nvSpPr>
          <p:cNvPr id="22" name="Rectangle: Rounded Corners 21">
            <a:extLst>
              <a:ext uri="{FF2B5EF4-FFF2-40B4-BE49-F238E27FC236}">
                <a16:creationId xmlns:a16="http://schemas.microsoft.com/office/drawing/2014/main" id="{9E0B284E-C0C1-165F-3899-79051D4AFC12}"/>
              </a:ext>
            </a:extLst>
          </p:cNvPr>
          <p:cNvSpPr/>
          <p:nvPr/>
        </p:nvSpPr>
        <p:spPr>
          <a:xfrm>
            <a:off x="7311121" y="6386331"/>
            <a:ext cx="3783855" cy="5585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80" b="1" dirty="0">
                <a:latin typeface="Verdana" panose="020B0604030504040204" pitchFamily="34" charset="0"/>
                <a:ea typeface="Verdana" panose="020B0604030504040204" pitchFamily="34" charset="0"/>
              </a:rPr>
              <a:t>Encourage curiosity!</a:t>
            </a:r>
          </a:p>
        </p:txBody>
      </p:sp>
    </p:spTree>
    <p:extLst>
      <p:ext uri="{BB962C8B-B14F-4D97-AF65-F5344CB8AC3E}">
        <p14:creationId xmlns:p14="http://schemas.microsoft.com/office/powerpoint/2010/main" val="64517065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07A67A-F89F-1E9C-2DC8-E640D536C7A6}"/>
              </a:ext>
            </a:extLst>
          </p:cNvPr>
          <p:cNvSpPr>
            <a:spLocks noGrp="1"/>
          </p:cNvSpPr>
          <p:nvPr>
            <p:ph type="ctrTitle"/>
          </p:nvPr>
        </p:nvSpPr>
        <p:spPr/>
        <p:txBody>
          <a:bodyPr/>
          <a:lstStyle/>
          <a:p>
            <a:r>
              <a:rPr lang="en-US"/>
              <a:t>Communicating with Families</a:t>
            </a:r>
          </a:p>
        </p:txBody>
      </p:sp>
      <p:sp>
        <p:nvSpPr>
          <p:cNvPr id="11" name="Subtitle 10">
            <a:extLst>
              <a:ext uri="{FF2B5EF4-FFF2-40B4-BE49-F238E27FC236}">
                <a16:creationId xmlns:a16="http://schemas.microsoft.com/office/drawing/2014/main" id="{DAFB1582-0E1D-6C11-E6CB-9C81E7340F3D}"/>
              </a:ext>
            </a:extLst>
          </p:cNvPr>
          <p:cNvSpPr>
            <a:spLocks noGrp="1"/>
          </p:cNvSpPr>
          <p:nvPr>
            <p:ph type="subTitle" idx="1"/>
          </p:nvPr>
        </p:nvSpPr>
        <p:spPr>
          <a:xfrm>
            <a:off x="838200" y="2272393"/>
            <a:ext cx="4471556" cy="4195860"/>
          </a:xfrm>
        </p:spPr>
        <p:txBody>
          <a:bodyPr/>
          <a:lstStyle/>
          <a:p>
            <a:pPr marL="250889" indent="-250889">
              <a:lnSpc>
                <a:spcPct val="100000"/>
              </a:lnSpc>
              <a:buFont typeface="Arial" panose="020B0604020202020204" pitchFamily="34" charset="0"/>
              <a:buChar char="•"/>
            </a:pPr>
            <a:r>
              <a:rPr lang="en-US" sz="2458" dirty="0">
                <a:latin typeface="Verdana" panose="020B0604030504040204" pitchFamily="34" charset="0"/>
                <a:ea typeface="Verdana" panose="020B0604030504040204" pitchFamily="34" charset="0"/>
              </a:rPr>
              <a:t>Consistent communication</a:t>
            </a:r>
          </a:p>
          <a:p>
            <a:pPr marL="250889" indent="-250889">
              <a:lnSpc>
                <a:spcPct val="100000"/>
              </a:lnSpc>
              <a:buFont typeface="Arial" panose="020B0604020202020204" pitchFamily="34" charset="0"/>
              <a:buChar char="•"/>
            </a:pPr>
            <a:r>
              <a:rPr lang="en-US" sz="2458" dirty="0">
                <a:latin typeface="Verdana" panose="020B0604030504040204" pitchFamily="34" charset="0"/>
                <a:ea typeface="Verdana" panose="020B0604030504040204" pitchFamily="34" charset="0"/>
              </a:rPr>
              <a:t>Meet your families where they are</a:t>
            </a:r>
          </a:p>
          <a:p>
            <a:pPr marL="250889" indent="-250889">
              <a:lnSpc>
                <a:spcPct val="100000"/>
              </a:lnSpc>
              <a:buFont typeface="Arial" panose="020B0604020202020204" pitchFamily="34" charset="0"/>
              <a:buChar char="•"/>
            </a:pPr>
            <a:r>
              <a:rPr lang="en-US" sz="2458" dirty="0">
                <a:latin typeface="Verdana" panose="020B0604030504040204" pitchFamily="34" charset="0"/>
                <a:ea typeface="Verdana" panose="020B0604030504040204" pitchFamily="34" charset="0"/>
              </a:rPr>
              <a:t>Communicate through many channels</a:t>
            </a:r>
          </a:p>
          <a:p>
            <a:pPr marL="250889" indent="-250889">
              <a:buFont typeface="Arial" panose="020B0604020202020204" pitchFamily="34" charset="0"/>
              <a:buChar char="•"/>
            </a:pPr>
            <a:endParaRPr lang="en-US" dirty="0"/>
          </a:p>
        </p:txBody>
      </p:sp>
      <p:pic>
        <p:nvPicPr>
          <p:cNvPr id="14" name="Picture 13" descr="A close-up of a brochure&#10;&#10;Description automatically generated">
            <a:extLst>
              <a:ext uri="{FF2B5EF4-FFF2-40B4-BE49-F238E27FC236}">
                <a16:creationId xmlns:a16="http://schemas.microsoft.com/office/drawing/2014/main" id="{D6AEE473-DE68-8AFD-73DF-57420AFB9203}"/>
              </a:ext>
            </a:extLst>
          </p:cNvPr>
          <p:cNvPicPr>
            <a:picLocks noChangeAspect="1"/>
          </p:cNvPicPr>
          <p:nvPr/>
        </p:nvPicPr>
        <p:blipFill>
          <a:blip r:embed="rId3"/>
          <a:stretch>
            <a:fillRect/>
          </a:stretch>
        </p:blipFill>
        <p:spPr>
          <a:xfrm>
            <a:off x="8326753" y="1780381"/>
            <a:ext cx="3102825" cy="4378431"/>
          </a:xfrm>
          <a:prstGeom prst="rect">
            <a:avLst/>
          </a:prstGeom>
        </p:spPr>
      </p:pic>
      <p:pic>
        <p:nvPicPr>
          <p:cNvPr id="3" name="Picture 2">
            <a:extLst>
              <a:ext uri="{FF2B5EF4-FFF2-40B4-BE49-F238E27FC236}">
                <a16:creationId xmlns:a16="http://schemas.microsoft.com/office/drawing/2014/main" id="{A2457795-932A-9FF7-C663-31166F94E566}"/>
              </a:ext>
            </a:extLst>
          </p:cNvPr>
          <p:cNvPicPr>
            <a:picLocks noChangeAspect="1"/>
          </p:cNvPicPr>
          <p:nvPr/>
        </p:nvPicPr>
        <p:blipFill>
          <a:blip r:embed="rId4"/>
          <a:stretch>
            <a:fillRect/>
          </a:stretch>
        </p:blipFill>
        <p:spPr>
          <a:xfrm>
            <a:off x="5668311" y="2096179"/>
            <a:ext cx="2074047" cy="3746833"/>
          </a:xfrm>
          <a:prstGeom prst="rect">
            <a:avLst/>
          </a:prstGeom>
        </p:spPr>
      </p:pic>
      <p:sp>
        <p:nvSpPr>
          <p:cNvPr id="2" name="Rectangle: Rounded Corners 1">
            <a:extLst>
              <a:ext uri="{FF2B5EF4-FFF2-40B4-BE49-F238E27FC236}">
                <a16:creationId xmlns:a16="http://schemas.microsoft.com/office/drawing/2014/main" id="{ED527FA0-CFF8-36BB-BD07-D3C5DBF926C0}"/>
              </a:ext>
            </a:extLst>
          </p:cNvPr>
          <p:cNvSpPr/>
          <p:nvPr/>
        </p:nvSpPr>
        <p:spPr>
          <a:xfrm>
            <a:off x="759086" y="4954733"/>
            <a:ext cx="4617027" cy="1413163"/>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Montserrat" panose="00000500000000000000" pitchFamily="2" charset="0"/>
              </a:rPr>
              <a:t>How do you communicate with families?</a:t>
            </a:r>
          </a:p>
          <a:p>
            <a:pPr algn="ctr"/>
            <a:endParaRPr lang="en-US" sz="1600" b="1">
              <a:latin typeface="Montserrat" panose="00000500000000000000" pitchFamily="2" charset="0"/>
            </a:endParaRPr>
          </a:p>
          <a:p>
            <a:pPr algn="ctr"/>
            <a:r>
              <a:rPr lang="en-US" sz="1600" b="1">
                <a:latin typeface="Montserrat" panose="00000500000000000000" pitchFamily="2" charset="0"/>
              </a:rPr>
              <a:t>What communication channels work best?</a:t>
            </a:r>
          </a:p>
        </p:txBody>
      </p:sp>
    </p:spTree>
    <p:extLst>
      <p:ext uri="{BB962C8B-B14F-4D97-AF65-F5344CB8AC3E}">
        <p14:creationId xmlns:p14="http://schemas.microsoft.com/office/powerpoint/2010/main" val="409586827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98E4-72DA-2E94-F09A-2DAD9CA8740B}"/>
              </a:ext>
            </a:extLst>
          </p:cNvPr>
          <p:cNvSpPr>
            <a:spLocks noGrp="1"/>
          </p:cNvSpPr>
          <p:nvPr>
            <p:ph type="ctrTitle"/>
          </p:nvPr>
        </p:nvSpPr>
        <p:spPr/>
        <p:txBody>
          <a:bodyPr/>
          <a:lstStyle/>
          <a:p>
            <a:r>
              <a:rPr lang="en-US"/>
              <a:t>Highlighting Local Foods for Families</a:t>
            </a:r>
          </a:p>
        </p:txBody>
      </p:sp>
      <p:sp>
        <p:nvSpPr>
          <p:cNvPr id="3" name="Subtitle 2">
            <a:extLst>
              <a:ext uri="{FF2B5EF4-FFF2-40B4-BE49-F238E27FC236}">
                <a16:creationId xmlns:a16="http://schemas.microsoft.com/office/drawing/2014/main" id="{E0E7AE59-F5CF-9924-71FE-7B27157B0ED2}"/>
              </a:ext>
            </a:extLst>
          </p:cNvPr>
          <p:cNvSpPr>
            <a:spLocks noGrp="1"/>
          </p:cNvSpPr>
          <p:nvPr>
            <p:ph type="subTitle" idx="1"/>
          </p:nvPr>
        </p:nvSpPr>
        <p:spPr>
          <a:xfrm>
            <a:off x="526472" y="2167361"/>
            <a:ext cx="4066310" cy="4195860"/>
          </a:xfrm>
        </p:spPr>
        <p:txBody>
          <a:bodyPr/>
          <a:lstStyle/>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Post pictures of children trying new local foods on the front bulletin board.</a:t>
            </a:r>
          </a:p>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Highlight local foods on your menu for parents to see.</a:t>
            </a:r>
          </a:p>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Share flyers from local farms/markets where you purchase.</a:t>
            </a:r>
          </a:p>
          <a:p>
            <a:endParaRPr lang="en-US" sz="2000"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9DD4A023-E1E9-D659-6B6F-175B4AD9D7FA}"/>
              </a:ext>
            </a:extLst>
          </p:cNvPr>
          <p:cNvSpPr txBox="1"/>
          <p:nvPr/>
        </p:nvSpPr>
        <p:spPr>
          <a:xfrm>
            <a:off x="8199136" y="6254322"/>
            <a:ext cx="3818659" cy="430887"/>
          </a:xfrm>
          <a:prstGeom prst="rect">
            <a:avLst/>
          </a:prstGeom>
          <a:noFill/>
        </p:spPr>
        <p:txBody>
          <a:bodyPr wrap="square">
            <a:spAutoFit/>
          </a:bodyPr>
          <a:lstStyle/>
          <a:p>
            <a:pPr algn="ctr"/>
            <a:r>
              <a:rPr lang="en-US" sz="1100">
                <a:solidFill>
                  <a:schemeClr val="tx2"/>
                </a:solidFill>
                <a:latin typeface="Verdana" panose="020B0604030504040204" pitchFamily="34" charset="0"/>
                <a:ea typeface="Verdana" panose="020B0604030504040204" pitchFamily="34" charset="0"/>
                <a:cs typeface="Arial"/>
                <a:sym typeface="Arial"/>
              </a:rPr>
              <a:t>Photo Credit- Top: Rhonda’s Little Angels</a:t>
            </a:r>
          </a:p>
          <a:p>
            <a:pPr algn="ctr"/>
            <a:r>
              <a:rPr lang="en-US" sz="1100">
                <a:solidFill>
                  <a:schemeClr val="tx2"/>
                </a:solidFill>
                <a:latin typeface="Verdana" panose="020B0604030504040204" pitchFamily="34" charset="0"/>
                <a:ea typeface="Verdana" panose="020B0604030504040204" pitchFamily="34" charset="0"/>
                <a:cs typeface="Arial"/>
                <a:sym typeface="Arial"/>
              </a:rPr>
              <a:t>Bottom: Bright Village Early Learning</a:t>
            </a:r>
            <a:endParaRPr lang="en-US" sz="1100">
              <a:solidFill>
                <a:schemeClr val="tx2"/>
              </a:solidFill>
              <a:latin typeface="Verdana" panose="020B0604030504040204" pitchFamily="34" charset="0"/>
              <a:ea typeface="Verdana" panose="020B0604030504040204" pitchFamily="34" charset="0"/>
            </a:endParaRPr>
          </a:p>
        </p:txBody>
      </p:sp>
      <p:pic>
        <p:nvPicPr>
          <p:cNvPr id="8" name="Picture 7">
            <a:extLst>
              <a:ext uri="{FF2B5EF4-FFF2-40B4-BE49-F238E27FC236}">
                <a16:creationId xmlns:a16="http://schemas.microsoft.com/office/drawing/2014/main" id="{FF9A4F07-BD73-36FD-83BC-9E72649BD735}"/>
              </a:ext>
            </a:extLst>
          </p:cNvPr>
          <p:cNvPicPr>
            <a:picLocks noChangeAspect="1"/>
          </p:cNvPicPr>
          <p:nvPr/>
        </p:nvPicPr>
        <p:blipFill rotWithShape="1">
          <a:blip r:embed="rId3"/>
          <a:srcRect t="2156"/>
          <a:stretch/>
        </p:blipFill>
        <p:spPr>
          <a:xfrm>
            <a:off x="4669363" y="2230993"/>
            <a:ext cx="2979040" cy="3708680"/>
          </a:xfrm>
          <a:prstGeom prst="rect">
            <a:avLst/>
          </a:prstGeom>
        </p:spPr>
      </p:pic>
      <p:pic>
        <p:nvPicPr>
          <p:cNvPr id="10" name="Picture 9" descr="A child holding a fork with broccoli and other children sitting at a table&#10;&#10;Description automatically generated">
            <a:extLst>
              <a:ext uri="{FF2B5EF4-FFF2-40B4-BE49-F238E27FC236}">
                <a16:creationId xmlns:a16="http://schemas.microsoft.com/office/drawing/2014/main" id="{2BD6F529-1A03-91D3-9EA0-164E4471A0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220" b="18181"/>
          <a:stretch/>
        </p:blipFill>
        <p:spPr>
          <a:xfrm>
            <a:off x="7972441" y="1841295"/>
            <a:ext cx="2605366" cy="2244039"/>
          </a:xfrm>
          <a:prstGeom prst="rect">
            <a:avLst/>
          </a:prstGeom>
        </p:spPr>
      </p:pic>
      <p:pic>
        <p:nvPicPr>
          <p:cNvPr id="4" name="Picture 3" descr="A child eating a strawberry&#10;&#10;Description automatically generated">
            <a:extLst>
              <a:ext uri="{FF2B5EF4-FFF2-40B4-BE49-F238E27FC236}">
                <a16:creationId xmlns:a16="http://schemas.microsoft.com/office/drawing/2014/main" id="{874E42FC-2525-2AEE-40F8-3D6D0459B7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957"/>
          <a:stretch/>
        </p:blipFill>
        <p:spPr>
          <a:xfrm>
            <a:off x="9632062" y="3909289"/>
            <a:ext cx="2213261" cy="2244039"/>
          </a:xfrm>
          <a:prstGeom prst="rect">
            <a:avLst/>
          </a:prstGeom>
        </p:spPr>
      </p:pic>
    </p:spTree>
    <p:extLst>
      <p:ext uri="{BB962C8B-B14F-4D97-AF65-F5344CB8AC3E}">
        <p14:creationId xmlns:p14="http://schemas.microsoft.com/office/powerpoint/2010/main" val="351436888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4E50F-515A-4EA6-C809-ED4B577303A7}"/>
              </a:ext>
            </a:extLst>
          </p:cNvPr>
          <p:cNvSpPr>
            <a:spLocks noGrp="1"/>
          </p:cNvSpPr>
          <p:nvPr>
            <p:ph type="ctrTitle"/>
          </p:nvPr>
        </p:nvSpPr>
        <p:spPr/>
        <p:txBody>
          <a:bodyPr/>
          <a:lstStyle/>
          <a:p>
            <a:r>
              <a:rPr lang="en-US"/>
              <a:t>Final Reflection</a:t>
            </a:r>
          </a:p>
        </p:txBody>
      </p:sp>
      <p:sp>
        <p:nvSpPr>
          <p:cNvPr id="6" name="Text Placeholder 5">
            <a:extLst>
              <a:ext uri="{FF2B5EF4-FFF2-40B4-BE49-F238E27FC236}">
                <a16:creationId xmlns:a16="http://schemas.microsoft.com/office/drawing/2014/main" id="{D0D01E6B-4BC7-3075-F9F3-D23BB7892FD9}"/>
              </a:ext>
            </a:extLst>
          </p:cNvPr>
          <p:cNvSpPr>
            <a:spLocks noGrp="1"/>
          </p:cNvSpPr>
          <p:nvPr>
            <p:ph type="body" sz="quarter" idx="10"/>
          </p:nvPr>
        </p:nvSpPr>
        <p:spPr>
          <a:xfrm>
            <a:off x="816805" y="3743407"/>
            <a:ext cx="9844860" cy="1748747"/>
          </a:xfrm>
        </p:spPr>
        <p:txBody>
          <a:bodyPr>
            <a:normAutofit fontScale="62500" lnSpcReduction="20000"/>
          </a:bodyPr>
          <a:lstStyle/>
          <a:p>
            <a:pPr>
              <a:lnSpc>
                <a:spcPct val="100000"/>
              </a:lnSpc>
            </a:pPr>
            <a:r>
              <a:rPr lang="en-US" sz="4400" dirty="0"/>
              <a:t>What challenges are you facing with integrating local foods into your program right now?</a:t>
            </a:r>
          </a:p>
          <a:p>
            <a:pPr>
              <a:lnSpc>
                <a:spcPct val="100000"/>
              </a:lnSpc>
            </a:pPr>
            <a:endParaRPr lang="en-US" sz="4400" dirty="0"/>
          </a:p>
          <a:p>
            <a:pPr>
              <a:lnSpc>
                <a:spcPct val="100000"/>
              </a:lnSpc>
            </a:pPr>
            <a:r>
              <a:rPr lang="en-US" sz="4400" dirty="0"/>
              <a:t>What additional information would you like to learn about?​</a:t>
            </a:r>
          </a:p>
          <a:p>
            <a:pPr>
              <a:lnSpc>
                <a:spcPct val="100000"/>
              </a:lnSpc>
            </a:pPr>
            <a:endParaRPr lang="en-US" sz="4400"/>
          </a:p>
        </p:txBody>
      </p:sp>
    </p:spTree>
    <p:extLst>
      <p:ext uri="{BB962C8B-B14F-4D97-AF65-F5344CB8AC3E}">
        <p14:creationId xmlns:p14="http://schemas.microsoft.com/office/powerpoint/2010/main" val="28784020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052E63-C29E-10E2-9248-DF806907F3C1}"/>
              </a:ext>
            </a:extLst>
          </p:cNvPr>
          <p:cNvSpPr>
            <a:spLocks noGrp="1"/>
          </p:cNvSpPr>
          <p:nvPr>
            <p:ph type="title"/>
          </p:nvPr>
        </p:nvSpPr>
        <p:spPr/>
        <p:txBody>
          <a:bodyPr/>
          <a:lstStyle/>
          <a:p>
            <a:r>
              <a:rPr lang="en-US"/>
              <a:t>Storyboards</a:t>
            </a:r>
          </a:p>
        </p:txBody>
      </p:sp>
    </p:spTree>
    <p:extLst>
      <p:ext uri="{BB962C8B-B14F-4D97-AF65-F5344CB8AC3E}">
        <p14:creationId xmlns:p14="http://schemas.microsoft.com/office/powerpoint/2010/main" val="41621408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D04E3-6B78-8069-FE49-4722F8C5068C}"/>
              </a:ext>
            </a:extLst>
          </p:cNvPr>
          <p:cNvSpPr>
            <a:spLocks noGrp="1"/>
          </p:cNvSpPr>
          <p:nvPr>
            <p:ph type="ctrTitle"/>
          </p:nvPr>
        </p:nvSpPr>
        <p:spPr/>
        <p:txBody>
          <a:bodyPr/>
          <a:lstStyle/>
          <a:p>
            <a:r>
              <a:rPr lang="en-US"/>
              <a:t>Finalizing Your Storyboard</a:t>
            </a:r>
          </a:p>
        </p:txBody>
      </p:sp>
      <p:sp>
        <p:nvSpPr>
          <p:cNvPr id="4" name="Subtitle 3">
            <a:extLst>
              <a:ext uri="{FF2B5EF4-FFF2-40B4-BE49-F238E27FC236}">
                <a16:creationId xmlns:a16="http://schemas.microsoft.com/office/drawing/2014/main" id="{A55F9FBB-B3C2-2AA7-9396-A2CB1435AFD0}"/>
              </a:ext>
            </a:extLst>
          </p:cNvPr>
          <p:cNvSpPr>
            <a:spLocks noGrp="1"/>
          </p:cNvSpPr>
          <p:nvPr>
            <p:ph type="subTitle" idx="1"/>
          </p:nvPr>
        </p:nvSpPr>
        <p:spPr>
          <a:xfrm>
            <a:off x="838201" y="2045607"/>
            <a:ext cx="5725886" cy="4778618"/>
          </a:xfrm>
        </p:spPr>
        <p:txBody>
          <a:bodyPr/>
          <a:lstStyle/>
          <a:p>
            <a:pPr>
              <a:lnSpc>
                <a:spcPct val="120000"/>
              </a:lnSpc>
            </a:pPr>
            <a:r>
              <a:rPr lang="en-US" sz="2107" b="1" dirty="0">
                <a:latin typeface="Verdana" panose="020B0604030504040204" pitchFamily="34" charset="0"/>
                <a:ea typeface="Verdana" panose="020B0604030504040204" pitchFamily="34" charset="0"/>
              </a:rPr>
              <a:t>Capture your ECE program’s journey</a:t>
            </a:r>
            <a:endParaRPr lang="en-US" sz="1405" b="1" dirty="0">
              <a:latin typeface="Verdana" panose="020B0604030504040204" pitchFamily="34" charset="0"/>
              <a:ea typeface="Verdana" panose="020B0604030504040204" pitchFamily="34" charset="0"/>
            </a:endParaRPr>
          </a:p>
          <a:p>
            <a:pPr marL="301066" indent="-301066">
              <a:lnSpc>
                <a:spcPct val="12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Your program’s Storyboard should show your process and accomplishments.</a:t>
            </a:r>
            <a:endParaRPr lang="en-US" sz="1405" dirty="0">
              <a:latin typeface="Verdana" panose="020B0604030504040204" pitchFamily="34" charset="0"/>
              <a:ea typeface="Verdana" panose="020B0604030504040204" pitchFamily="34" charset="0"/>
            </a:endParaRPr>
          </a:p>
          <a:p>
            <a:pPr marL="301066" indent="-301066">
              <a:lnSpc>
                <a:spcPct val="120000"/>
              </a:lnSpc>
              <a:buFont typeface="Arial" panose="020B0604020202020204" pitchFamily="34" charset="0"/>
              <a:buChar char="•"/>
            </a:pPr>
            <a:r>
              <a:rPr lang="en-US" sz="2107" dirty="0">
                <a:latin typeface="Verdana" panose="020B0604030504040204" pitchFamily="34" charset="0"/>
                <a:ea typeface="Verdana" panose="020B0604030504040204" pitchFamily="34" charset="0"/>
              </a:rPr>
              <a:t>Possible things to include:</a:t>
            </a:r>
          </a:p>
          <a:p>
            <a:pPr marL="702488" lvl="1" indent="-301066" algn="l">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rPr>
              <a:t>What change(s) were made </a:t>
            </a:r>
          </a:p>
          <a:p>
            <a:pPr marL="702488" lvl="1" indent="-301066" algn="l">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rPr>
              <a:t>Who was involved or provided help</a:t>
            </a:r>
          </a:p>
          <a:p>
            <a:pPr marL="702488" lvl="1" indent="-301066" algn="l">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rPr>
              <a:t>What challenges you overcame</a:t>
            </a:r>
          </a:p>
          <a:p>
            <a:pPr marL="702488" lvl="1" indent="-301066" algn="l">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rPr>
              <a:t>How children reacted to the change(s)</a:t>
            </a:r>
          </a:p>
          <a:p>
            <a:pPr marL="702488" lvl="1" indent="-301066" algn="l">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rPr>
              <a:t>What policies were updated </a:t>
            </a:r>
          </a:p>
          <a:p>
            <a:pPr marL="702488" lvl="1" indent="-301066" algn="l">
              <a:lnSpc>
                <a:spcPct val="120000"/>
              </a:lnSpc>
              <a:buFont typeface="Arial" panose="020B0604020202020204" pitchFamily="34" charset="0"/>
              <a:buChar char="•"/>
            </a:pPr>
            <a:r>
              <a:rPr lang="en-US" dirty="0">
                <a:latin typeface="Verdana" panose="020B0604030504040204" pitchFamily="34" charset="0"/>
                <a:ea typeface="Verdana" panose="020B0604030504040204" pitchFamily="34" charset="0"/>
              </a:rPr>
              <a:t>How will you sustain the change(s)</a:t>
            </a:r>
          </a:p>
          <a:p>
            <a:endParaRPr lang="en-US" dirty="0">
              <a:latin typeface="Verdana" panose="020B0604030504040204" pitchFamily="34" charset="0"/>
              <a:ea typeface="Verdana" panose="020B0604030504040204" pitchFamily="34" charset="0"/>
            </a:endParaRPr>
          </a:p>
        </p:txBody>
      </p:sp>
      <p:pic>
        <p:nvPicPr>
          <p:cNvPr id="6" name="Picture 5" descr="A screenshot of a presentation&#10;&#10;Description automatically generated">
            <a:extLst>
              <a:ext uri="{FF2B5EF4-FFF2-40B4-BE49-F238E27FC236}">
                <a16:creationId xmlns:a16="http://schemas.microsoft.com/office/drawing/2014/main" id="{888E2266-D7A2-5480-6AEC-CD9B2FBBCB8C}"/>
              </a:ext>
            </a:extLst>
          </p:cNvPr>
          <p:cNvPicPr>
            <a:picLocks noChangeAspect="1"/>
          </p:cNvPicPr>
          <p:nvPr/>
        </p:nvPicPr>
        <p:blipFill>
          <a:blip r:embed="rId3"/>
          <a:stretch>
            <a:fillRect/>
          </a:stretch>
        </p:blipFill>
        <p:spPr>
          <a:xfrm>
            <a:off x="6976948" y="1623171"/>
            <a:ext cx="4978239" cy="4864451"/>
          </a:xfrm>
          <a:prstGeom prst="rect">
            <a:avLst/>
          </a:prstGeom>
          <a:ln w="28575">
            <a:solidFill>
              <a:schemeClr val="tx2"/>
            </a:solidFill>
          </a:ln>
        </p:spPr>
      </p:pic>
    </p:spTree>
    <p:extLst>
      <p:ext uri="{BB962C8B-B14F-4D97-AF65-F5344CB8AC3E}">
        <p14:creationId xmlns:p14="http://schemas.microsoft.com/office/powerpoint/2010/main" val="20166241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F374-5241-DB8B-CA4A-DCA8A3E9D2A8}"/>
              </a:ext>
            </a:extLst>
          </p:cNvPr>
          <p:cNvSpPr>
            <a:spLocks noGrp="1"/>
          </p:cNvSpPr>
          <p:nvPr>
            <p:ph type="ctrTitle"/>
          </p:nvPr>
        </p:nvSpPr>
        <p:spPr/>
        <p:txBody>
          <a:bodyPr/>
          <a:lstStyle/>
          <a:p>
            <a:r>
              <a:rPr lang="en-US"/>
              <a:t>Group Norms</a:t>
            </a:r>
          </a:p>
        </p:txBody>
      </p:sp>
      <p:sp>
        <p:nvSpPr>
          <p:cNvPr id="4" name="Subtitle 3">
            <a:extLst>
              <a:ext uri="{FF2B5EF4-FFF2-40B4-BE49-F238E27FC236}">
                <a16:creationId xmlns:a16="http://schemas.microsoft.com/office/drawing/2014/main" id="{EE063148-AFCB-B5FB-C5A0-F654E992BAD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3927802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0947C-23E1-A5E3-D20E-67E4FADA24F2}"/>
              </a:ext>
            </a:extLst>
          </p:cNvPr>
          <p:cNvSpPr>
            <a:spLocks noGrp="1"/>
          </p:cNvSpPr>
          <p:nvPr>
            <p:ph type="ctrTitle"/>
          </p:nvPr>
        </p:nvSpPr>
        <p:spPr/>
        <p:txBody>
          <a:bodyPr/>
          <a:lstStyle/>
          <a:p>
            <a:r>
              <a:rPr lang="en-US" dirty="0"/>
              <a:t>Storyboard Order</a:t>
            </a:r>
          </a:p>
        </p:txBody>
      </p:sp>
      <p:sp>
        <p:nvSpPr>
          <p:cNvPr id="6" name="Subtitle 5">
            <a:extLst>
              <a:ext uri="{FF2B5EF4-FFF2-40B4-BE49-F238E27FC236}">
                <a16:creationId xmlns:a16="http://schemas.microsoft.com/office/drawing/2014/main" id="{386C2E9D-0134-0A56-9279-6703164924EA}"/>
              </a:ext>
            </a:extLst>
          </p:cNvPr>
          <p:cNvSpPr>
            <a:spLocks noGrp="1"/>
          </p:cNvSpPr>
          <p:nvPr>
            <p:ph type="subTitle" idx="1"/>
          </p:nvPr>
        </p:nvSpPr>
        <p:spPr>
          <a:xfrm>
            <a:off x="838200" y="1751692"/>
            <a:ext cx="10515599" cy="4778618"/>
          </a:xfrm>
        </p:spPr>
        <p:txBody>
          <a:bodyPr/>
          <a:lstStyle/>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7864451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052E63-C29E-10E2-9248-DF806907F3C1}"/>
              </a:ext>
            </a:extLst>
          </p:cNvPr>
          <p:cNvSpPr>
            <a:spLocks noGrp="1"/>
          </p:cNvSpPr>
          <p:nvPr>
            <p:ph type="title"/>
          </p:nvPr>
        </p:nvSpPr>
        <p:spPr/>
        <p:txBody>
          <a:bodyPr/>
          <a:lstStyle/>
          <a:p>
            <a:r>
              <a:rPr lang="en-US"/>
              <a:t>Resources</a:t>
            </a:r>
          </a:p>
        </p:txBody>
      </p:sp>
    </p:spTree>
    <p:extLst>
      <p:ext uri="{BB962C8B-B14F-4D97-AF65-F5344CB8AC3E}">
        <p14:creationId xmlns:p14="http://schemas.microsoft.com/office/powerpoint/2010/main" val="220443541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39CD18-2195-492D-850A-54E76F4B5DC8}"/>
              </a:ext>
            </a:extLst>
          </p:cNvPr>
          <p:cNvSpPr>
            <a:spLocks noGrp="1"/>
          </p:cNvSpPr>
          <p:nvPr>
            <p:ph type="ctrTitle"/>
          </p:nvPr>
        </p:nvSpPr>
        <p:spPr/>
        <p:txBody>
          <a:bodyPr/>
          <a:lstStyle/>
          <a:p>
            <a:r>
              <a:rPr lang="en-US" dirty="0"/>
              <a:t>Resources</a:t>
            </a:r>
          </a:p>
        </p:txBody>
      </p:sp>
      <p:sp>
        <p:nvSpPr>
          <p:cNvPr id="4" name="Subtitle 3">
            <a:extLst>
              <a:ext uri="{FF2B5EF4-FFF2-40B4-BE49-F238E27FC236}">
                <a16:creationId xmlns:a16="http://schemas.microsoft.com/office/drawing/2014/main" id="{1D8160FA-AD22-1FF8-EFD8-0D985F454C9F}"/>
              </a:ext>
            </a:extLst>
          </p:cNvPr>
          <p:cNvSpPr>
            <a:spLocks noGrp="1"/>
          </p:cNvSpPr>
          <p:nvPr>
            <p:ph type="subTitle" idx="1"/>
          </p:nvPr>
        </p:nvSpPr>
        <p:spPr>
          <a:xfrm>
            <a:off x="4069847" y="1017093"/>
            <a:ext cx="6582645" cy="2624234"/>
          </a:xfrm>
        </p:spPr>
        <p:txBody>
          <a:bodyPr/>
          <a:lstStyle/>
          <a:p>
            <a:pPr algn="ctr">
              <a:lnSpc>
                <a:spcPct val="100000"/>
              </a:lnSpc>
            </a:pPr>
            <a:r>
              <a:rPr lang="en-US" sz="3200" dirty="0">
                <a:latin typeface="Verdana" panose="020B0604030504040204" pitchFamily="34" charset="0"/>
                <a:ea typeface="Verdana" panose="020B0604030504040204" pitchFamily="34" charset="0"/>
              </a:rPr>
              <a:t>Share about Double Up Indiana with staff and families!</a:t>
            </a:r>
          </a:p>
          <a:p>
            <a:pPr algn="ctr">
              <a:lnSpc>
                <a:spcPct val="100000"/>
              </a:lnSpc>
            </a:pPr>
            <a:r>
              <a:rPr lang="en-US" sz="3200" dirty="0">
                <a:latin typeface="Verdana" panose="020B0604030504040204" pitchFamily="34" charset="0"/>
                <a:ea typeface="Verdana" panose="020B0604030504040204" pitchFamily="34" charset="0"/>
                <a:hlinkClick r:id="rId4"/>
              </a:rPr>
              <a:t>https://doubleupindiana.org/</a:t>
            </a:r>
            <a:endParaRPr lang="en-US" sz="3200" dirty="0">
              <a:latin typeface="Verdana" panose="020B0604030504040204" pitchFamily="34" charset="0"/>
              <a:ea typeface="Verdana" panose="020B0604030504040204" pitchFamily="34" charset="0"/>
            </a:endParaRPr>
          </a:p>
        </p:txBody>
      </p:sp>
      <p:grpSp>
        <p:nvGrpSpPr>
          <p:cNvPr id="2" name="Group 1">
            <a:extLst>
              <a:ext uri="{FF2B5EF4-FFF2-40B4-BE49-F238E27FC236}">
                <a16:creationId xmlns:a16="http://schemas.microsoft.com/office/drawing/2014/main" id="{926FCB11-6D8E-E851-1FE4-B63E3E47BA75}"/>
              </a:ext>
            </a:extLst>
          </p:cNvPr>
          <p:cNvGrpSpPr/>
          <p:nvPr/>
        </p:nvGrpSpPr>
        <p:grpSpPr>
          <a:xfrm>
            <a:off x="2606248" y="3091435"/>
            <a:ext cx="6979504" cy="4126611"/>
            <a:chOff x="2513158" y="3091435"/>
            <a:chExt cx="6979504" cy="4126611"/>
          </a:xfrm>
        </p:grpSpPr>
        <p:graphicFrame>
          <p:nvGraphicFramePr>
            <p:cNvPr id="5" name="Object 4">
              <a:extLst>
                <a:ext uri="{FF2B5EF4-FFF2-40B4-BE49-F238E27FC236}">
                  <a16:creationId xmlns:a16="http://schemas.microsoft.com/office/drawing/2014/main" id="{F37DC804-1A8D-3A23-E274-43A7EF46AB24}"/>
                </a:ext>
              </a:extLst>
            </p:cNvPr>
            <p:cNvGraphicFramePr>
              <a:graphicFrameLocks noChangeAspect="1"/>
            </p:cNvGraphicFramePr>
            <p:nvPr>
              <p:extLst>
                <p:ext uri="{D42A27DB-BD31-4B8C-83A1-F6EECF244321}">
                  <p14:modId xmlns:p14="http://schemas.microsoft.com/office/powerpoint/2010/main" val="4034763409"/>
                </p:ext>
              </p:extLst>
            </p:nvPr>
          </p:nvGraphicFramePr>
          <p:xfrm>
            <a:off x="2513158" y="3188969"/>
            <a:ext cx="3113377" cy="4029076"/>
          </p:xfrm>
          <a:graphic>
            <a:graphicData uri="http://schemas.openxmlformats.org/presentationml/2006/ole">
              <mc:AlternateContent xmlns:mc="http://schemas.openxmlformats.org/markup-compatibility/2006">
                <mc:Choice xmlns:v="urn:schemas-microsoft-com:vml" Requires="v">
                  <p:oleObj name="Acrobat Document" r:id="rId5" imgW="3886099" imgH="5029200" progId="Acrobat.Document.2020">
                    <p:embed/>
                  </p:oleObj>
                </mc:Choice>
                <mc:Fallback>
                  <p:oleObj name="Acrobat Document" r:id="rId5" imgW="3886099" imgH="5029200" progId="Acrobat.Document.2020">
                    <p:embed/>
                    <p:pic>
                      <p:nvPicPr>
                        <p:cNvPr id="5" name="Object 4">
                          <a:extLst>
                            <a:ext uri="{FF2B5EF4-FFF2-40B4-BE49-F238E27FC236}">
                              <a16:creationId xmlns:a16="http://schemas.microsoft.com/office/drawing/2014/main" id="{F37DC804-1A8D-3A23-E274-43A7EF46AB24}"/>
                            </a:ext>
                          </a:extLst>
                        </p:cNvPr>
                        <p:cNvPicPr/>
                        <p:nvPr/>
                      </p:nvPicPr>
                      <p:blipFill>
                        <a:blip r:embed="rId6"/>
                        <a:stretch>
                          <a:fillRect/>
                        </a:stretch>
                      </p:blipFill>
                      <p:spPr>
                        <a:xfrm>
                          <a:off x="2513158" y="3188969"/>
                          <a:ext cx="3113377" cy="4029076"/>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58B96A1B-0B9E-67B6-9ABF-1839FED5A86F}"/>
                </a:ext>
              </a:extLst>
            </p:cNvPr>
            <p:cNvGraphicFramePr>
              <a:graphicFrameLocks noChangeAspect="1"/>
            </p:cNvGraphicFramePr>
            <p:nvPr>
              <p:extLst>
                <p:ext uri="{D42A27DB-BD31-4B8C-83A1-F6EECF244321}">
                  <p14:modId xmlns:p14="http://schemas.microsoft.com/office/powerpoint/2010/main" val="1082807805"/>
                </p:ext>
              </p:extLst>
            </p:nvPr>
          </p:nvGraphicFramePr>
          <p:xfrm>
            <a:off x="6303917" y="3091435"/>
            <a:ext cx="3188745" cy="4126611"/>
          </p:xfrm>
          <a:graphic>
            <a:graphicData uri="http://schemas.openxmlformats.org/presentationml/2006/ole">
              <mc:AlternateContent xmlns:mc="http://schemas.openxmlformats.org/markup-compatibility/2006">
                <mc:Choice xmlns:v="urn:schemas-microsoft-com:vml" Requires="v">
                  <p:oleObj name="Acrobat Document" r:id="rId7" imgW="3886099" imgH="5029200" progId="Acrobat.Document.2020">
                    <p:embed/>
                  </p:oleObj>
                </mc:Choice>
                <mc:Fallback>
                  <p:oleObj name="Acrobat Document" r:id="rId7" imgW="3886099" imgH="5029200" progId="Acrobat.Document.2020">
                    <p:embed/>
                    <p:pic>
                      <p:nvPicPr>
                        <p:cNvPr id="6" name="Object 5">
                          <a:extLst>
                            <a:ext uri="{FF2B5EF4-FFF2-40B4-BE49-F238E27FC236}">
                              <a16:creationId xmlns:a16="http://schemas.microsoft.com/office/drawing/2014/main" id="{58B96A1B-0B9E-67B6-9ABF-1839FED5A86F}"/>
                            </a:ext>
                          </a:extLst>
                        </p:cNvPr>
                        <p:cNvPicPr/>
                        <p:nvPr/>
                      </p:nvPicPr>
                      <p:blipFill>
                        <a:blip r:embed="rId8"/>
                        <a:stretch>
                          <a:fillRect/>
                        </a:stretch>
                      </p:blipFill>
                      <p:spPr>
                        <a:xfrm>
                          <a:off x="6303917" y="3091435"/>
                          <a:ext cx="3188745" cy="4126611"/>
                        </a:xfrm>
                        <a:prstGeom prst="rect">
                          <a:avLst/>
                        </a:prstGeom>
                      </p:spPr>
                    </p:pic>
                  </p:oleObj>
                </mc:Fallback>
              </mc:AlternateContent>
            </a:graphicData>
          </a:graphic>
        </p:graphicFrame>
      </p:grpSp>
    </p:spTree>
    <p:extLst>
      <p:ext uri="{BB962C8B-B14F-4D97-AF65-F5344CB8AC3E}">
        <p14:creationId xmlns:p14="http://schemas.microsoft.com/office/powerpoint/2010/main" val="1307655071"/>
      </p:ext>
    </p:extLst>
  </p:cSld>
  <p:clrMapOvr>
    <a:masterClrMapping/>
  </p:clrMapOvr>
  <p:transition/>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958FC2-5913-2419-9982-AB9F4BBFE5A1}"/>
              </a:ext>
            </a:extLst>
          </p:cNvPr>
          <p:cNvSpPr>
            <a:spLocks noGrp="1"/>
          </p:cNvSpPr>
          <p:nvPr>
            <p:ph type="title"/>
          </p:nvPr>
        </p:nvSpPr>
        <p:spPr/>
        <p:txBody>
          <a:bodyPr/>
          <a:lstStyle/>
          <a:p>
            <a:r>
              <a:rPr lang="en-US"/>
              <a:t>Next Steps</a:t>
            </a:r>
          </a:p>
        </p:txBody>
      </p:sp>
    </p:spTree>
    <p:extLst>
      <p:ext uri="{BB962C8B-B14F-4D97-AF65-F5344CB8AC3E}">
        <p14:creationId xmlns:p14="http://schemas.microsoft.com/office/powerpoint/2010/main" val="10469589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019D-64FB-F569-E11F-32F625952B56}"/>
              </a:ext>
            </a:extLst>
          </p:cNvPr>
          <p:cNvSpPr>
            <a:spLocks noGrp="1"/>
          </p:cNvSpPr>
          <p:nvPr>
            <p:ph type="ctrTitle"/>
          </p:nvPr>
        </p:nvSpPr>
        <p:spPr/>
        <p:txBody>
          <a:bodyPr/>
          <a:lstStyle/>
          <a:p>
            <a:r>
              <a:rPr lang="en-US" dirty="0"/>
              <a:t>Tasks to Complete</a:t>
            </a:r>
          </a:p>
        </p:txBody>
      </p:sp>
      <p:sp>
        <p:nvSpPr>
          <p:cNvPr id="3" name="Subtitle 2">
            <a:extLst>
              <a:ext uri="{FF2B5EF4-FFF2-40B4-BE49-F238E27FC236}">
                <a16:creationId xmlns:a16="http://schemas.microsoft.com/office/drawing/2014/main" id="{FF1CFFEE-9084-DB92-9E82-A1C1D44B756E}"/>
              </a:ext>
            </a:extLst>
          </p:cNvPr>
          <p:cNvSpPr>
            <a:spLocks noGrp="1"/>
          </p:cNvSpPr>
          <p:nvPr>
            <p:ph type="subTitle" idx="1"/>
          </p:nvPr>
        </p:nvSpPr>
        <p:spPr/>
        <p:txBody>
          <a:bodyPr/>
          <a:lstStyle/>
          <a:p>
            <a:pPr marL="342900" indent="-342900" fontAlgn="base">
              <a:lnSpc>
                <a:spcPct val="100000"/>
              </a:lnSpc>
              <a:buFont typeface="Arial" panose="020B0604020202020204" pitchFamily="34" charset="0"/>
              <a:buChar char="•"/>
            </a:pPr>
            <a:r>
              <a:rPr lang="en-US" sz="2800" dirty="0">
                <a:solidFill>
                  <a:srgbClr val="004169"/>
                </a:solidFill>
                <a:latin typeface="Verdana" panose="020B0604030504040204" pitchFamily="34" charset="0"/>
                <a:ea typeface="Verdana" panose="020B0604030504040204" pitchFamily="34" charset="0"/>
              </a:rPr>
              <a:t>Work to complete your action plans with the help of the resources shared during this Learning Collaborative.​</a:t>
            </a:r>
          </a:p>
          <a:p>
            <a:pPr marL="342900" indent="-342900" fontAlgn="base">
              <a:lnSpc>
                <a:spcPct val="100000"/>
              </a:lnSpc>
              <a:buFont typeface="Arial" panose="020B0604020202020204" pitchFamily="34" charset="0"/>
              <a:buChar char="•"/>
            </a:pPr>
            <a:r>
              <a:rPr lang="en-US" sz="2800" dirty="0">
                <a:solidFill>
                  <a:srgbClr val="004169"/>
                </a:solidFill>
                <a:latin typeface="Verdana" panose="020B0604030504040204" pitchFamily="34" charset="0"/>
                <a:ea typeface="Verdana" panose="020B0604030504040204" pitchFamily="34" charset="0"/>
              </a:rPr>
              <a:t>If your program has completed your first 2 action plans, collaborate on the creation of 2 additional action plans. ​</a:t>
            </a:r>
          </a:p>
          <a:p>
            <a:pPr marL="342900" indent="-342900" fontAlgn="base">
              <a:lnSpc>
                <a:spcPct val="100000"/>
              </a:lnSpc>
              <a:buFont typeface="Arial" panose="020B0604020202020204" pitchFamily="34" charset="0"/>
              <a:buChar char="•"/>
            </a:pPr>
            <a:r>
              <a:rPr lang="en-US" sz="2800" dirty="0">
                <a:solidFill>
                  <a:srgbClr val="004169"/>
                </a:solidFill>
                <a:latin typeface="Verdana" panose="020B0604030504040204" pitchFamily="34" charset="0"/>
                <a:ea typeface="Verdana" panose="020B0604030504040204" pitchFamily="34" charset="0"/>
              </a:rPr>
              <a:t>Finish your ECE program’s Storyboard and share with your Coach. </a:t>
            </a:r>
            <a:endParaRPr lang="en-US"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2571960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15B1-038F-4D4E-95B7-781A6F6C00D9}"/>
              </a:ext>
            </a:extLst>
          </p:cNvPr>
          <p:cNvSpPr>
            <a:spLocks noGrp="1"/>
          </p:cNvSpPr>
          <p:nvPr>
            <p:ph type="ctrTitle"/>
          </p:nvPr>
        </p:nvSpPr>
        <p:spPr/>
        <p:txBody>
          <a:bodyPr/>
          <a:lstStyle/>
          <a:p>
            <a:r>
              <a:rPr lang="en-US"/>
              <a:t>Key Dates</a:t>
            </a:r>
          </a:p>
        </p:txBody>
      </p:sp>
      <p:sp>
        <p:nvSpPr>
          <p:cNvPr id="5" name="Subtitle 4">
            <a:extLst>
              <a:ext uri="{FF2B5EF4-FFF2-40B4-BE49-F238E27FC236}">
                <a16:creationId xmlns:a16="http://schemas.microsoft.com/office/drawing/2014/main" id="{74D1E4A7-FE73-ED11-7592-ADAD74487D66}"/>
              </a:ext>
            </a:extLst>
          </p:cNvPr>
          <p:cNvSpPr>
            <a:spLocks noGrp="1"/>
          </p:cNvSpPr>
          <p:nvPr>
            <p:ph type="subTitle" idx="1"/>
          </p:nvPr>
        </p:nvSpPr>
        <p:spPr>
          <a:xfrm>
            <a:off x="838201" y="1936062"/>
            <a:ext cx="10515599" cy="4195860"/>
          </a:xfrm>
        </p:spPr>
        <p:txBody>
          <a:bodyPr/>
          <a:lstStyle/>
          <a:p>
            <a:pPr>
              <a:buClr>
                <a:srgbClr val="309C8A"/>
              </a:buClr>
              <a:defRPr/>
            </a:pPr>
            <a:r>
              <a:rPr lang="en-US" sz="2107" b="1" dirty="0">
                <a:solidFill>
                  <a:srgbClr val="004169"/>
                </a:solidFill>
                <a:latin typeface="Verdana" panose="020B0604030504040204" pitchFamily="34" charset="0"/>
                <a:ea typeface="Verdana" panose="020B0604030504040204" pitchFamily="34" charset="0"/>
                <a:cs typeface="Arial"/>
              </a:rPr>
              <a:t>Upcoming Session dates (XX:XX- XX:XX ): </a:t>
            </a:r>
          </a:p>
          <a:p>
            <a:pPr marL="301066" indent="-301066">
              <a:buClr>
                <a:srgbClr val="309C8A"/>
              </a:buClr>
              <a:buFont typeface="Arial" panose="020B0604020202020204" pitchFamily="34" charset="0"/>
              <a:buChar char="•"/>
              <a:defRPr/>
            </a:pPr>
            <a:r>
              <a:rPr lang="en-US" sz="1932" dirty="0">
                <a:solidFill>
                  <a:srgbClr val="004169"/>
                </a:solidFill>
                <a:latin typeface="Verdana" panose="020B0604030504040204" pitchFamily="34" charset="0"/>
                <a:ea typeface="Verdana" panose="020B0604030504040204" pitchFamily="34" charset="0"/>
                <a:cs typeface="Arial"/>
              </a:rPr>
              <a:t>Session 6:</a:t>
            </a:r>
          </a:p>
          <a:p>
            <a:pPr marL="301066" indent="-301066">
              <a:buClr>
                <a:srgbClr val="309C8A"/>
              </a:buClr>
              <a:buFont typeface="Arial" panose="020B0604020202020204" pitchFamily="34" charset="0"/>
              <a:buChar char="•"/>
              <a:defRPr/>
            </a:pPr>
            <a:r>
              <a:rPr lang="en-US" sz="1932" dirty="0">
                <a:solidFill>
                  <a:srgbClr val="004169"/>
                </a:solidFill>
                <a:latin typeface="Verdana" panose="020B0604030504040204" pitchFamily="34" charset="0"/>
                <a:ea typeface="Verdana" panose="020B0604030504040204" pitchFamily="34" charset="0"/>
                <a:cs typeface="Arial"/>
              </a:rPr>
              <a:t>Action Period 3:</a:t>
            </a:r>
            <a:endParaRPr lang="en-US" dirty="0"/>
          </a:p>
        </p:txBody>
      </p:sp>
    </p:spTree>
    <p:extLst>
      <p:ext uri="{BB962C8B-B14F-4D97-AF65-F5344CB8AC3E}">
        <p14:creationId xmlns:p14="http://schemas.microsoft.com/office/powerpoint/2010/main" val="211303433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B42F6-66F2-40F9-11F1-FF89B9E0F34A}"/>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83067683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23865-A23B-E0EA-6E76-EE09F06AA0D5}"/>
              </a:ext>
            </a:extLst>
          </p:cNvPr>
          <p:cNvSpPr>
            <a:spLocks noGrp="1"/>
          </p:cNvSpPr>
          <p:nvPr>
            <p:ph type="ctrTitle"/>
          </p:nvPr>
        </p:nvSpPr>
        <p:spPr/>
        <p:txBody>
          <a:bodyPr/>
          <a:lstStyle/>
          <a:p>
            <a:r>
              <a:rPr lang="en-US" dirty="0"/>
              <a:t>Coach Information</a:t>
            </a:r>
          </a:p>
        </p:txBody>
      </p:sp>
      <p:sp>
        <p:nvSpPr>
          <p:cNvPr id="3" name="Subtitle 2">
            <a:extLst>
              <a:ext uri="{FF2B5EF4-FFF2-40B4-BE49-F238E27FC236}">
                <a16:creationId xmlns:a16="http://schemas.microsoft.com/office/drawing/2014/main" id="{EEDAC3AD-F7C2-E56F-B044-7F7C41EBA02C}"/>
              </a:ext>
            </a:extLst>
          </p:cNvPr>
          <p:cNvSpPr>
            <a:spLocks noGrp="1"/>
          </p:cNvSpPr>
          <p:nvPr>
            <p:ph type="subTitle" idx="1"/>
          </p:nvPr>
        </p:nvSpPr>
        <p:spPr/>
        <p:txBody>
          <a:bodyPr/>
          <a:lstStyle/>
          <a:p>
            <a:pPr algn="ctr">
              <a:lnSpc>
                <a:spcPct val="100000"/>
              </a:lnSpc>
            </a:pPr>
            <a:r>
              <a:rPr lang="en-US" sz="4000" dirty="0">
                <a:solidFill>
                  <a:schemeClr val="tx1"/>
                </a:solidFill>
              </a:rPr>
              <a:t>Insert Coach Contact Information Here</a:t>
            </a:r>
          </a:p>
        </p:txBody>
      </p:sp>
    </p:spTree>
    <p:extLst>
      <p:ext uri="{BB962C8B-B14F-4D97-AF65-F5344CB8AC3E}">
        <p14:creationId xmlns:p14="http://schemas.microsoft.com/office/powerpoint/2010/main" val="133718222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68CD9-8EC9-ED59-2C8F-AA8D382E95D3}"/>
              </a:ext>
            </a:extLst>
          </p:cNvPr>
          <p:cNvSpPr>
            <a:spLocks noGrp="1"/>
          </p:cNvSpPr>
          <p:nvPr>
            <p:ph type="ctrTitle"/>
          </p:nvPr>
        </p:nvSpPr>
        <p:spPr/>
        <p:txBody>
          <a:bodyPr/>
          <a:lstStyle/>
          <a:p>
            <a:r>
              <a:rPr lang="en-US"/>
              <a:t>Coach Reminders</a:t>
            </a:r>
          </a:p>
        </p:txBody>
      </p:sp>
      <p:sp>
        <p:nvSpPr>
          <p:cNvPr id="3" name="Subtitle 2">
            <a:extLst>
              <a:ext uri="{FF2B5EF4-FFF2-40B4-BE49-F238E27FC236}">
                <a16:creationId xmlns:a16="http://schemas.microsoft.com/office/drawing/2014/main" id="{04D57A07-6F08-C783-5B97-405B35E1F1CF}"/>
              </a:ext>
            </a:extLst>
          </p:cNvPr>
          <p:cNvSpPr>
            <a:spLocks noGrp="1"/>
          </p:cNvSpPr>
          <p:nvPr>
            <p:ph type="subTitle" idx="1"/>
          </p:nvPr>
        </p:nvSpPr>
        <p:spPr/>
        <p:txBody>
          <a:bodyPr/>
          <a:lstStyle/>
          <a:p>
            <a:pPr>
              <a:lnSpc>
                <a:spcPct val="100000"/>
              </a:lnSpc>
            </a:pPr>
            <a:r>
              <a:rPr lang="en-US" sz="3000" dirty="0">
                <a:latin typeface="Verdana" panose="020B0604030504040204" pitchFamily="34" charset="0"/>
                <a:ea typeface="Verdana" panose="020B0604030504040204" pitchFamily="34" charset="0"/>
              </a:rPr>
              <a:t>After Session 5, coaches should:​</a:t>
            </a:r>
          </a:p>
          <a:p>
            <a:pPr marL="342900" indent="-342900">
              <a:lnSpc>
                <a:spcPct val="100000"/>
              </a:lnSpc>
              <a:buFont typeface="Arial" panose="020B0604020202020204" pitchFamily="34" charset="0"/>
              <a:buChar char="•"/>
            </a:pPr>
            <a:r>
              <a:rPr lang="en-US" sz="3000" dirty="0">
                <a:latin typeface="Verdana" panose="020B0604030504040204" pitchFamily="34" charset="0"/>
                <a:ea typeface="Verdana" panose="020B0604030504040204" pitchFamily="34" charset="0"/>
              </a:rPr>
              <a:t>Check-in on the ECE programs’ progress to implement strategies to complete action plans. ​</a:t>
            </a:r>
          </a:p>
          <a:p>
            <a:pPr marL="342900" indent="-342900">
              <a:lnSpc>
                <a:spcPct val="100000"/>
              </a:lnSpc>
              <a:buFont typeface="Arial" panose="020B0604020202020204" pitchFamily="34" charset="0"/>
              <a:buChar char="•"/>
            </a:pPr>
            <a:r>
              <a:rPr lang="en-US" sz="3000" dirty="0">
                <a:latin typeface="Verdana" panose="020B0604030504040204" pitchFamily="34" charset="0"/>
                <a:ea typeface="Verdana" panose="020B0604030504040204" pitchFamily="34" charset="0"/>
              </a:rPr>
              <a:t>If programs have completed their first two action plans, collaborate on the creation of 2 additional action plans. ​</a:t>
            </a:r>
          </a:p>
          <a:p>
            <a:pPr marL="342900" indent="-342900">
              <a:lnSpc>
                <a:spcPct val="100000"/>
              </a:lnSpc>
              <a:buFont typeface="Arial" panose="020B0604020202020204" pitchFamily="34" charset="0"/>
              <a:buChar char="•"/>
            </a:pPr>
            <a:r>
              <a:rPr lang="en-US" sz="3000" dirty="0">
                <a:latin typeface="Verdana" panose="020B0604030504040204" pitchFamily="34" charset="0"/>
                <a:ea typeface="Verdana" panose="020B0604030504040204" pitchFamily="34" charset="0"/>
              </a:rPr>
              <a:t>Remind ECE programs to finish their Storyboard and to share with the coach.</a:t>
            </a:r>
          </a:p>
        </p:txBody>
      </p:sp>
    </p:spTree>
    <p:extLst>
      <p:ext uri="{BB962C8B-B14F-4D97-AF65-F5344CB8AC3E}">
        <p14:creationId xmlns:p14="http://schemas.microsoft.com/office/powerpoint/2010/main" val="4826602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A8F71-383D-093D-68FB-E25A0F35E341}"/>
              </a:ext>
            </a:extLst>
          </p:cNvPr>
          <p:cNvSpPr>
            <a:spLocks noGrp="1"/>
          </p:cNvSpPr>
          <p:nvPr>
            <p:ph type="ctrTitle"/>
          </p:nvPr>
        </p:nvSpPr>
        <p:spPr/>
        <p:txBody>
          <a:bodyPr/>
          <a:lstStyle/>
          <a:p>
            <a:r>
              <a:rPr lang="en-US"/>
              <a:t>Icebreaker</a:t>
            </a:r>
          </a:p>
        </p:txBody>
      </p:sp>
      <p:sp>
        <p:nvSpPr>
          <p:cNvPr id="4" name="Subtitle 3">
            <a:extLst>
              <a:ext uri="{FF2B5EF4-FFF2-40B4-BE49-F238E27FC236}">
                <a16:creationId xmlns:a16="http://schemas.microsoft.com/office/drawing/2014/main" id="{57A426F2-776B-7255-8C74-F04C4E79132D}"/>
              </a:ext>
            </a:extLst>
          </p:cNvPr>
          <p:cNvSpPr>
            <a:spLocks noGrp="1"/>
          </p:cNvSpPr>
          <p:nvPr>
            <p:ph type="subTitle" idx="1"/>
          </p:nvPr>
        </p:nvSpPr>
        <p:spPr>
          <a:xfrm>
            <a:off x="816805" y="3905250"/>
            <a:ext cx="10348500" cy="1214616"/>
          </a:xfrm>
        </p:spPr>
        <p:txBody>
          <a:bodyPr>
            <a:normAutofit fontScale="92500" lnSpcReduction="10000"/>
          </a:bodyPr>
          <a:lstStyle/>
          <a:p>
            <a:pPr>
              <a:lnSpc>
                <a:spcPct val="100000"/>
              </a:lnSpc>
            </a:pPr>
            <a:r>
              <a:rPr lang="en-US" sz="4800" dirty="0">
                <a:latin typeface="Verdana" panose="020B0604030504040204" pitchFamily="34" charset="0"/>
                <a:ea typeface="Verdana" panose="020B0604030504040204" pitchFamily="34" charset="0"/>
              </a:rPr>
              <a:t>What is your favorite mealtime memory?</a:t>
            </a:r>
          </a:p>
        </p:txBody>
      </p:sp>
    </p:spTree>
    <p:extLst>
      <p:ext uri="{BB962C8B-B14F-4D97-AF65-F5344CB8AC3E}">
        <p14:creationId xmlns:p14="http://schemas.microsoft.com/office/powerpoint/2010/main" val="395713509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21B3-83DC-8609-109E-E7E10B5746B2}"/>
              </a:ext>
            </a:extLst>
          </p:cNvPr>
          <p:cNvSpPr>
            <a:spLocks noGrp="1"/>
          </p:cNvSpPr>
          <p:nvPr>
            <p:ph type="title"/>
          </p:nvPr>
        </p:nvSpPr>
        <p:spPr/>
        <p:txBody>
          <a:bodyPr/>
          <a:lstStyle/>
          <a:p>
            <a:r>
              <a:rPr lang="en-US"/>
              <a:t>Learning Objectives</a:t>
            </a:r>
          </a:p>
        </p:txBody>
      </p:sp>
      <p:sp>
        <p:nvSpPr>
          <p:cNvPr id="3" name="Subtitle 2">
            <a:extLst>
              <a:ext uri="{FF2B5EF4-FFF2-40B4-BE49-F238E27FC236}">
                <a16:creationId xmlns:a16="http://schemas.microsoft.com/office/drawing/2014/main" id="{A242D3BE-E8DC-3FD0-7EAD-3A5790F82DF7}"/>
              </a:ext>
            </a:extLst>
          </p:cNvPr>
          <p:cNvSpPr>
            <a:spLocks noGrp="1"/>
          </p:cNvSpPr>
          <p:nvPr>
            <p:ph type="subTitle" idx="1"/>
          </p:nvPr>
        </p:nvSpPr>
        <p:spPr>
          <a:xfrm>
            <a:off x="904103" y="2352801"/>
            <a:ext cx="5787189" cy="4167291"/>
          </a:xfrm>
        </p:spPr>
        <p:txBody>
          <a:bodyPr/>
          <a:lstStyle/>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Check-in on Action Period 2 progress.</a:t>
            </a:r>
          </a:p>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Review approaches to serving Local Foods, including Family Style Dining.</a:t>
            </a:r>
          </a:p>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Share Family Engagement ideas.</a:t>
            </a:r>
          </a:p>
          <a:p>
            <a:pPr marL="285750" indent="-285750">
              <a:lnSpc>
                <a:spcPct val="100000"/>
              </a:lnSpc>
              <a:buFont typeface="Arial" panose="020B0604020202020204" pitchFamily="34" charset="0"/>
              <a:buChar char="•"/>
            </a:pPr>
            <a:endParaRPr lang="en-US" sz="2400" dirty="0">
              <a:latin typeface="Verdana" panose="020B0604030504040204" pitchFamily="34" charset="0"/>
              <a:ea typeface="Verdana" panose="020B0604030504040204" pitchFamily="34" charset="0"/>
            </a:endParaRPr>
          </a:p>
          <a:p>
            <a:pPr marL="285750" indent="-285750">
              <a:lnSpc>
                <a:spcPct val="100000"/>
              </a:lnSpc>
              <a:buFont typeface="Arial" panose="020B0604020202020204" pitchFamily="34" charset="0"/>
              <a:buChar char="•"/>
            </a:pPr>
            <a:endParaRPr lang="en-US" sz="2400" dirty="0">
              <a:latin typeface="Verdana" panose="020B0604030504040204" pitchFamily="34" charset="0"/>
              <a:ea typeface="Verdana" panose="020B0604030504040204" pitchFamily="34" charset="0"/>
            </a:endParaRPr>
          </a:p>
          <a:p>
            <a:pPr marL="285750" indent="-285750">
              <a:lnSpc>
                <a:spcPct val="100000"/>
              </a:lnSpc>
              <a:buFont typeface="Arial" panose="020B0604020202020204" pitchFamily="34" charset="0"/>
              <a:buChar char="•"/>
            </a:pPr>
            <a:endParaRPr lang="en-US" sz="2400" dirty="0">
              <a:latin typeface="Verdana" panose="020B0604030504040204" pitchFamily="34" charset="0"/>
              <a:ea typeface="Verdana" panose="020B0604030504040204" pitchFamily="34" charset="0"/>
            </a:endParaRPr>
          </a:p>
        </p:txBody>
      </p:sp>
      <p:pic>
        <p:nvPicPr>
          <p:cNvPr id="2052" name="Picture 4" descr="A picture containing person, little, child, young&#10;&#10;Description automatically generated">
            <a:extLst>
              <a:ext uri="{FF2B5EF4-FFF2-40B4-BE49-F238E27FC236}">
                <a16:creationId xmlns:a16="http://schemas.microsoft.com/office/drawing/2014/main" id="{28311FE4-BB23-DB6F-467D-CD5AFF2B30BC}"/>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7903" b="7903"/>
          <a:stretch>
            <a:fillRect/>
          </a:stretch>
        </p:blipFill>
        <p:spPr bwMode="auto">
          <a:xfrm>
            <a:off x="7588250" y="1619251"/>
            <a:ext cx="3930650" cy="443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02394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EAB0BA-D42C-E3A6-A9F0-D2377CD1FD51}"/>
              </a:ext>
            </a:extLst>
          </p:cNvPr>
          <p:cNvSpPr>
            <a:spLocks noGrp="1"/>
          </p:cNvSpPr>
          <p:nvPr>
            <p:ph type="ctrTitle"/>
          </p:nvPr>
        </p:nvSpPr>
        <p:spPr>
          <a:xfrm>
            <a:off x="804857" y="662956"/>
            <a:ext cx="10515600" cy="668859"/>
          </a:xfrm>
        </p:spPr>
        <p:txBody>
          <a:bodyPr/>
          <a:lstStyle/>
          <a:p>
            <a:pPr algn="ctr"/>
            <a:r>
              <a:rPr lang="en-US" sz="4000"/>
              <a:t>Local Foods, Healthy Kids Learning Collaborative Structure</a:t>
            </a:r>
          </a:p>
        </p:txBody>
      </p:sp>
      <p:sp>
        <p:nvSpPr>
          <p:cNvPr id="7" name="Rectangular Callout 18">
            <a:extLst>
              <a:ext uri="{FF2B5EF4-FFF2-40B4-BE49-F238E27FC236}">
                <a16:creationId xmlns:a16="http://schemas.microsoft.com/office/drawing/2014/main" id="{9DA4141A-4085-A755-1506-F76FC80ED3E1}"/>
              </a:ext>
            </a:extLst>
          </p:cNvPr>
          <p:cNvSpPr/>
          <p:nvPr/>
        </p:nvSpPr>
        <p:spPr>
          <a:xfrm>
            <a:off x="4049989" y="5618637"/>
            <a:ext cx="3933363" cy="1516201"/>
          </a:xfrm>
          <a:prstGeom prst="wedgeRectCallout">
            <a:avLst>
              <a:gd name="adj1" fmla="val -16012"/>
              <a:gd name="adj2" fmla="val -79083"/>
            </a:avLst>
          </a:prstGeom>
          <a:solidFill>
            <a:schemeClr val="tx1">
              <a:alpha val="89804"/>
            </a:schemeClr>
          </a:solidFill>
          <a:ln w="25400" cap="flat" cmpd="sng" algn="ctr">
            <a:solidFill>
              <a:schemeClr val="tx1"/>
            </a:solidFill>
            <a:prstDash val="solid"/>
          </a:ln>
          <a:effectLst/>
        </p:spPr>
        <p:txBody>
          <a:bodyPr lIns="91440" tIns="45720" rIns="91440" bIns="4572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50" b="1" kern="0">
                <a:solidFill>
                  <a:srgbClr val="FFFFFF"/>
                </a:solidFill>
                <a:latin typeface="Calibri"/>
              </a:rPr>
              <a:t>Session 3: Preparing Local Foods and Food Safety</a:t>
            </a:r>
          </a:p>
          <a:p>
            <a:pPr>
              <a:defRPr/>
            </a:pPr>
            <a:r>
              <a:rPr lang="en-US" sz="2050" b="1" kern="0">
                <a:solidFill>
                  <a:srgbClr val="FFFFFF"/>
                </a:solidFill>
                <a:latin typeface="Calibri"/>
              </a:rPr>
              <a:t>Session 4: Menu Planning with Local Foods</a:t>
            </a:r>
          </a:p>
        </p:txBody>
      </p:sp>
      <p:sp>
        <p:nvSpPr>
          <p:cNvPr id="8" name="Rectangular Callout 19">
            <a:extLst>
              <a:ext uri="{FF2B5EF4-FFF2-40B4-BE49-F238E27FC236}">
                <a16:creationId xmlns:a16="http://schemas.microsoft.com/office/drawing/2014/main" id="{6A296614-4265-E84F-A1FD-F1C5A5906E0E}"/>
              </a:ext>
            </a:extLst>
          </p:cNvPr>
          <p:cNvSpPr/>
          <p:nvPr/>
        </p:nvSpPr>
        <p:spPr>
          <a:xfrm>
            <a:off x="6774261" y="1969978"/>
            <a:ext cx="4065190" cy="1528302"/>
          </a:xfrm>
          <a:prstGeom prst="wedgeRectCallout">
            <a:avLst>
              <a:gd name="adj1" fmla="val -28643"/>
              <a:gd name="adj2" fmla="val 88606"/>
            </a:avLst>
          </a:prstGeom>
          <a:solidFill>
            <a:schemeClr val="tx1">
              <a:alpha val="80000"/>
            </a:schemeClr>
          </a:solidFill>
          <a:ln w="25400" cap="flat" cmpd="sng" algn="ctr">
            <a:solidFill>
              <a:schemeClr val="tx1"/>
            </a:solidFill>
            <a:prstDash val="solid"/>
          </a:ln>
          <a:effectLst/>
        </p:spPr>
        <p:txBody>
          <a:bodyPr lIns="91440" tIns="45720" rIns="91440" bIns="4572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kern="0" dirty="0">
                <a:solidFill>
                  <a:srgbClr val="FFFFFF"/>
                </a:solidFill>
                <a:latin typeface="Calibri"/>
              </a:rPr>
              <a:t>Session 5: Serving Local Foods and Family Engagement</a:t>
            </a:r>
          </a:p>
          <a:p>
            <a:pPr>
              <a:defRPr/>
            </a:pPr>
            <a:r>
              <a:rPr lang="en-US" sz="2000" b="1" kern="0">
                <a:solidFill>
                  <a:srgbClr val="FFFFFF"/>
                </a:solidFill>
                <a:latin typeface="Calibri"/>
              </a:rPr>
              <a:t>Session </a:t>
            </a:r>
            <a:r>
              <a:rPr lang="en-US" sz="2000" b="1" kern="0" dirty="0">
                <a:solidFill>
                  <a:srgbClr val="FFFFFF"/>
                </a:solidFill>
                <a:latin typeface="Calibri"/>
              </a:rPr>
              <a:t>6: Celebrating Success &amp; Sustaining Healthy Changes</a:t>
            </a:r>
          </a:p>
        </p:txBody>
      </p:sp>
      <p:sp>
        <p:nvSpPr>
          <p:cNvPr id="9" name="Rectangular Callout 17">
            <a:extLst>
              <a:ext uri="{FF2B5EF4-FFF2-40B4-BE49-F238E27FC236}">
                <a16:creationId xmlns:a16="http://schemas.microsoft.com/office/drawing/2014/main" id="{586393FE-C58F-6168-EF5B-E2DA4347D0BB}"/>
              </a:ext>
            </a:extLst>
          </p:cNvPr>
          <p:cNvSpPr/>
          <p:nvPr/>
        </p:nvSpPr>
        <p:spPr>
          <a:xfrm>
            <a:off x="804858" y="1848787"/>
            <a:ext cx="3776668" cy="1711109"/>
          </a:xfrm>
          <a:prstGeom prst="wedgeRectCallout">
            <a:avLst>
              <a:gd name="adj1" fmla="val 27110"/>
              <a:gd name="adj2" fmla="val 77795"/>
            </a:avLst>
          </a:prstGeom>
          <a:solidFill>
            <a:schemeClr val="tx1"/>
          </a:solidFill>
          <a:ln w="9525" cap="flat" cmpd="sng" algn="ctr">
            <a:solidFill>
              <a:schemeClr val="tx1"/>
            </a:solidFill>
            <a:prstDash val="solid"/>
          </a:ln>
          <a:effectLst/>
        </p:spPr>
        <p:txBody>
          <a:bodyPr lIns="91440" tIns="45720" rIns="91440" bIns="4572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50" b="1" kern="0">
                <a:solidFill>
                  <a:prstClr val="white"/>
                </a:solidFill>
                <a:latin typeface="Calibri"/>
              </a:rPr>
              <a:t>Session 1: Introduction to Local Foods</a:t>
            </a:r>
            <a:endParaRPr lang="en-US"/>
          </a:p>
          <a:p>
            <a:pPr>
              <a:defRPr/>
            </a:pPr>
            <a:r>
              <a:rPr lang="en-US" sz="2050" b="1" kern="0">
                <a:solidFill>
                  <a:srgbClr val="FFFFFF"/>
                </a:solidFill>
                <a:latin typeface="Calibri"/>
              </a:rPr>
              <a:t>Session 2: Sourcing Local Foods- What? When? Where? How?</a:t>
            </a:r>
          </a:p>
        </p:txBody>
      </p:sp>
      <p:grpSp>
        <p:nvGrpSpPr>
          <p:cNvPr id="29" name="Group 28">
            <a:extLst>
              <a:ext uri="{FF2B5EF4-FFF2-40B4-BE49-F238E27FC236}">
                <a16:creationId xmlns:a16="http://schemas.microsoft.com/office/drawing/2014/main" id="{F3C729B4-D1F1-5B3A-C9A0-1E940BC75A5D}"/>
              </a:ext>
            </a:extLst>
          </p:cNvPr>
          <p:cNvGrpSpPr/>
          <p:nvPr/>
        </p:nvGrpSpPr>
        <p:grpSpPr>
          <a:xfrm>
            <a:off x="2459888" y="4060261"/>
            <a:ext cx="7069238" cy="1073860"/>
            <a:chOff x="2650388" y="2942264"/>
            <a:chExt cx="7069238" cy="1073860"/>
          </a:xfrm>
        </p:grpSpPr>
        <p:grpSp>
          <p:nvGrpSpPr>
            <p:cNvPr id="10" name="Group 9">
              <a:extLst>
                <a:ext uri="{FF2B5EF4-FFF2-40B4-BE49-F238E27FC236}">
                  <a16:creationId xmlns:a16="http://schemas.microsoft.com/office/drawing/2014/main" id="{DADB32D0-F77F-E132-E327-C09EDB4C941A}"/>
                </a:ext>
              </a:extLst>
            </p:cNvPr>
            <p:cNvGrpSpPr/>
            <p:nvPr/>
          </p:nvGrpSpPr>
          <p:grpSpPr>
            <a:xfrm>
              <a:off x="5219476" y="2974721"/>
              <a:ext cx="2067362" cy="1041403"/>
              <a:chOff x="4207064" y="0"/>
              <a:chExt cx="2067362" cy="1041403"/>
            </a:xfrm>
          </p:grpSpPr>
          <p:sp>
            <p:nvSpPr>
              <p:cNvPr id="24" name="Arrow: Right 23">
                <a:extLst>
                  <a:ext uri="{FF2B5EF4-FFF2-40B4-BE49-F238E27FC236}">
                    <a16:creationId xmlns:a16="http://schemas.microsoft.com/office/drawing/2014/main" id="{6E3D4EF3-A397-E481-22EF-96DD67B943D0}"/>
                  </a:ext>
                </a:extLst>
              </p:cNvPr>
              <p:cNvSpPr/>
              <p:nvPr/>
            </p:nvSpPr>
            <p:spPr>
              <a:xfrm>
                <a:off x="4207064" y="0"/>
                <a:ext cx="2067362" cy="1041403"/>
              </a:xfrm>
              <a:prstGeom prst="rightArrow">
                <a:avLst>
                  <a:gd name="adj1" fmla="val 70000"/>
                  <a:gd name="adj2" fmla="val 50000"/>
                </a:avLst>
              </a:prstGeom>
              <a:solidFill>
                <a:schemeClr val="tx1">
                  <a:alpha val="49804"/>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5" name="Arrow: Right 4">
                <a:extLst>
                  <a:ext uri="{FF2B5EF4-FFF2-40B4-BE49-F238E27FC236}">
                    <a16:creationId xmlns:a16="http://schemas.microsoft.com/office/drawing/2014/main" id="{83D77B51-6B09-E8A6-32F6-BFC5EE85C6B5}"/>
                  </a:ext>
                </a:extLst>
              </p:cNvPr>
              <p:cNvSpPr txBox="1"/>
              <p:nvPr/>
            </p:nvSpPr>
            <p:spPr>
              <a:xfrm>
                <a:off x="4723905" y="156210"/>
                <a:ext cx="1186030"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defTabSz="488950">
                  <a:lnSpc>
                    <a:spcPct val="90000"/>
                  </a:lnSpc>
                  <a:spcBef>
                    <a:spcPct val="0"/>
                  </a:spcBef>
                  <a:spcAft>
                    <a:spcPct val="35000"/>
                  </a:spcAft>
                </a:pPr>
                <a:r>
                  <a:rPr lang="en-US" sz="1100" b="1">
                    <a:solidFill>
                      <a:sysClr val="windowText" lastClr="000000">
                        <a:hueOff val="0"/>
                        <a:satOff val="0"/>
                        <a:lumOff val="0"/>
                        <a:alphaOff val="0"/>
                      </a:sysClr>
                    </a:solidFill>
                    <a:latin typeface="Calibri"/>
                  </a:rPr>
                  <a:t>Action Period</a:t>
                </a:r>
              </a:p>
            </p:txBody>
          </p:sp>
        </p:grpSp>
        <p:grpSp>
          <p:nvGrpSpPr>
            <p:cNvPr id="28" name="Group 27">
              <a:extLst>
                <a:ext uri="{FF2B5EF4-FFF2-40B4-BE49-F238E27FC236}">
                  <a16:creationId xmlns:a16="http://schemas.microsoft.com/office/drawing/2014/main" id="{49AF5BAF-DEB3-14FF-CE85-FE18EE3137BD}"/>
                </a:ext>
              </a:extLst>
            </p:cNvPr>
            <p:cNvGrpSpPr/>
            <p:nvPr/>
          </p:nvGrpSpPr>
          <p:grpSpPr>
            <a:xfrm>
              <a:off x="2650388" y="2942264"/>
              <a:ext cx="7069238" cy="1073860"/>
              <a:chOff x="2650388" y="2942264"/>
              <a:chExt cx="7069238" cy="1073860"/>
            </a:xfrm>
          </p:grpSpPr>
          <p:grpSp>
            <p:nvGrpSpPr>
              <p:cNvPr id="6" name="Group 5">
                <a:extLst>
                  <a:ext uri="{FF2B5EF4-FFF2-40B4-BE49-F238E27FC236}">
                    <a16:creationId xmlns:a16="http://schemas.microsoft.com/office/drawing/2014/main" id="{1B30ABDC-362D-9E61-C9C2-5510F637D2B3}"/>
                  </a:ext>
                </a:extLst>
              </p:cNvPr>
              <p:cNvGrpSpPr/>
              <p:nvPr/>
            </p:nvGrpSpPr>
            <p:grpSpPr>
              <a:xfrm>
                <a:off x="3014207" y="2942264"/>
                <a:ext cx="1899695" cy="1041403"/>
                <a:chOff x="1948651" y="64080"/>
                <a:chExt cx="1899695" cy="1041403"/>
              </a:xfrm>
            </p:grpSpPr>
            <p:sp>
              <p:nvSpPr>
                <p:cNvPr id="26" name="Arrow: Right 25">
                  <a:extLst>
                    <a:ext uri="{FF2B5EF4-FFF2-40B4-BE49-F238E27FC236}">
                      <a16:creationId xmlns:a16="http://schemas.microsoft.com/office/drawing/2014/main" id="{B175A909-408F-3D19-F352-E3F807CB1480}"/>
                    </a:ext>
                  </a:extLst>
                </p:cNvPr>
                <p:cNvSpPr/>
                <p:nvPr/>
              </p:nvSpPr>
              <p:spPr>
                <a:xfrm>
                  <a:off x="1948651" y="64080"/>
                  <a:ext cx="1899695" cy="1041403"/>
                </a:xfrm>
                <a:prstGeom prst="rightArrow">
                  <a:avLst>
                    <a:gd name="adj1" fmla="val 70000"/>
                    <a:gd name="adj2" fmla="val 50000"/>
                  </a:avLst>
                </a:prstGeom>
                <a:solidFill>
                  <a:schemeClr val="tx1">
                    <a:alpha val="60000"/>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7" name="Arrow: Right 4">
                  <a:extLst>
                    <a:ext uri="{FF2B5EF4-FFF2-40B4-BE49-F238E27FC236}">
                      <a16:creationId xmlns:a16="http://schemas.microsoft.com/office/drawing/2014/main" id="{A42625CE-2680-B3B2-AFF1-F9FCFA9651EE}"/>
                    </a:ext>
                  </a:extLst>
                </p:cNvPr>
                <p:cNvSpPr txBox="1"/>
                <p:nvPr/>
              </p:nvSpPr>
              <p:spPr>
                <a:xfrm>
                  <a:off x="2423575" y="220290"/>
                  <a:ext cx="1060280"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defTabSz="488950">
                    <a:lnSpc>
                      <a:spcPct val="90000"/>
                    </a:lnSpc>
                    <a:spcBef>
                      <a:spcPct val="0"/>
                    </a:spcBef>
                    <a:spcAft>
                      <a:spcPct val="35000"/>
                    </a:spcAft>
                  </a:pPr>
                  <a:r>
                    <a:rPr lang="en-US" sz="1100" b="1">
                      <a:solidFill>
                        <a:sysClr val="windowText" lastClr="000000">
                          <a:hueOff val="0"/>
                          <a:satOff val="0"/>
                          <a:lumOff val="0"/>
                          <a:alphaOff val="0"/>
                        </a:sysClr>
                      </a:solidFill>
                      <a:latin typeface="Calibri"/>
                    </a:rPr>
                    <a:t>Action Period</a:t>
                  </a:r>
                </a:p>
              </p:txBody>
            </p:sp>
          </p:grpSp>
          <p:grpSp>
            <p:nvGrpSpPr>
              <p:cNvPr id="11" name="Group 10">
                <a:extLst>
                  <a:ext uri="{FF2B5EF4-FFF2-40B4-BE49-F238E27FC236}">
                    <a16:creationId xmlns:a16="http://schemas.microsoft.com/office/drawing/2014/main" id="{2FA68192-E832-E773-E432-A9DAE8590CA2}"/>
                  </a:ext>
                </a:extLst>
              </p:cNvPr>
              <p:cNvGrpSpPr/>
              <p:nvPr/>
            </p:nvGrpSpPr>
            <p:grpSpPr>
              <a:xfrm>
                <a:off x="4986019" y="3132608"/>
                <a:ext cx="728980" cy="728980"/>
                <a:chOff x="3973607" y="157887"/>
                <a:chExt cx="728980" cy="728980"/>
              </a:xfrm>
            </p:grpSpPr>
            <p:sp>
              <p:nvSpPr>
                <p:cNvPr id="22" name="Oval 21">
                  <a:extLst>
                    <a:ext uri="{FF2B5EF4-FFF2-40B4-BE49-F238E27FC236}">
                      <a16:creationId xmlns:a16="http://schemas.microsoft.com/office/drawing/2014/main" id="{4DDA28A3-565E-71FB-8F69-55BF79396C05}"/>
                    </a:ext>
                  </a:extLst>
                </p:cNvPr>
                <p:cNvSpPr/>
                <p:nvPr/>
              </p:nvSpPr>
              <p:spPr>
                <a:xfrm>
                  <a:off x="3973607" y="157887"/>
                  <a:ext cx="728980" cy="728980"/>
                </a:xfrm>
                <a:prstGeom prst="ellipse">
                  <a:avLst/>
                </a:prstGeom>
                <a:solidFill>
                  <a:schemeClr val="tx1"/>
                </a:solidFill>
                <a:ln w="25400" cap="flat" cmpd="sng" algn="ctr">
                  <a:solidFill>
                    <a:schemeClr val="tx1">
                      <a:alpha val="4902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3" name="Oval 6">
                  <a:extLst>
                    <a:ext uri="{FF2B5EF4-FFF2-40B4-BE49-F238E27FC236}">
                      <a16:creationId xmlns:a16="http://schemas.microsoft.com/office/drawing/2014/main" id="{6AB34498-600A-CA4A-721C-79703C18388D}"/>
                    </a:ext>
                  </a:extLst>
                </p:cNvPr>
                <p:cNvSpPr txBox="1"/>
                <p:nvPr/>
              </p:nvSpPr>
              <p:spPr>
                <a:xfrm>
                  <a:off x="4080364" y="264644"/>
                  <a:ext cx="515466" cy="515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33400">
                    <a:lnSpc>
                      <a:spcPct val="90000"/>
                    </a:lnSpc>
                    <a:spcBef>
                      <a:spcPct val="0"/>
                    </a:spcBef>
                    <a:spcAft>
                      <a:spcPct val="35000"/>
                    </a:spcAft>
                  </a:pPr>
                  <a:r>
                    <a:rPr lang="en-US" sz="1200">
                      <a:solidFill>
                        <a:sysClr val="window" lastClr="FFFFFF"/>
                      </a:solidFill>
                      <a:latin typeface="Calibri"/>
                    </a:rPr>
                    <a:t>LS 3&amp;4</a:t>
                  </a:r>
                </a:p>
              </p:txBody>
            </p:sp>
          </p:grpSp>
          <p:grpSp>
            <p:nvGrpSpPr>
              <p:cNvPr id="12" name="Group 11">
                <a:extLst>
                  <a:ext uri="{FF2B5EF4-FFF2-40B4-BE49-F238E27FC236}">
                    <a16:creationId xmlns:a16="http://schemas.microsoft.com/office/drawing/2014/main" id="{87C8FD43-E4FF-64A2-2BB9-71EED29D016C}"/>
                  </a:ext>
                </a:extLst>
              </p:cNvPr>
              <p:cNvGrpSpPr/>
              <p:nvPr/>
            </p:nvGrpSpPr>
            <p:grpSpPr>
              <a:xfrm>
                <a:off x="7763388" y="2974721"/>
                <a:ext cx="1956238" cy="1041403"/>
                <a:chOff x="6680231" y="69744"/>
                <a:chExt cx="1956238" cy="1041403"/>
              </a:xfrm>
            </p:grpSpPr>
            <p:sp>
              <p:nvSpPr>
                <p:cNvPr id="20" name="Arrow: Right 19">
                  <a:extLst>
                    <a:ext uri="{FF2B5EF4-FFF2-40B4-BE49-F238E27FC236}">
                      <a16:creationId xmlns:a16="http://schemas.microsoft.com/office/drawing/2014/main" id="{F76F86D4-4088-053E-0B30-94709A61C86D}"/>
                    </a:ext>
                  </a:extLst>
                </p:cNvPr>
                <p:cNvSpPr/>
                <p:nvPr/>
              </p:nvSpPr>
              <p:spPr>
                <a:xfrm>
                  <a:off x="6680231" y="69744"/>
                  <a:ext cx="1956238" cy="1041403"/>
                </a:xfrm>
                <a:prstGeom prst="rightArrow">
                  <a:avLst>
                    <a:gd name="adj1" fmla="val 70000"/>
                    <a:gd name="adj2" fmla="val 50000"/>
                  </a:avLst>
                </a:prstGeom>
                <a:solidFill>
                  <a:schemeClr val="tx1">
                    <a:alpha val="40000"/>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1" name="Arrow: Right 4">
                  <a:extLst>
                    <a:ext uri="{FF2B5EF4-FFF2-40B4-BE49-F238E27FC236}">
                      <a16:creationId xmlns:a16="http://schemas.microsoft.com/office/drawing/2014/main" id="{90DF95E2-2B9E-B2A0-365E-396A6B9ECBC1}"/>
                    </a:ext>
                  </a:extLst>
                </p:cNvPr>
                <p:cNvSpPr txBox="1"/>
                <p:nvPr/>
              </p:nvSpPr>
              <p:spPr>
                <a:xfrm>
                  <a:off x="7169291" y="225954"/>
                  <a:ext cx="1102687"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defTabSz="488950">
                    <a:lnSpc>
                      <a:spcPct val="90000"/>
                    </a:lnSpc>
                    <a:spcBef>
                      <a:spcPct val="0"/>
                    </a:spcBef>
                    <a:spcAft>
                      <a:spcPct val="35000"/>
                    </a:spcAft>
                  </a:pPr>
                  <a:r>
                    <a:rPr lang="en-US" sz="1100" b="1">
                      <a:solidFill>
                        <a:sysClr val="windowText" lastClr="000000">
                          <a:hueOff val="0"/>
                          <a:satOff val="0"/>
                          <a:lumOff val="0"/>
                          <a:alphaOff val="0"/>
                        </a:sysClr>
                      </a:solidFill>
                      <a:latin typeface="Calibri"/>
                    </a:rPr>
                    <a:t>Action Period</a:t>
                  </a:r>
                </a:p>
              </p:txBody>
            </p:sp>
          </p:grpSp>
          <p:grpSp>
            <p:nvGrpSpPr>
              <p:cNvPr id="13" name="Group 12">
                <a:extLst>
                  <a:ext uri="{FF2B5EF4-FFF2-40B4-BE49-F238E27FC236}">
                    <a16:creationId xmlns:a16="http://schemas.microsoft.com/office/drawing/2014/main" id="{5D36AAFA-F747-1A6F-10DC-D8E2B05F968D}"/>
                  </a:ext>
                </a:extLst>
              </p:cNvPr>
              <p:cNvGrpSpPr/>
              <p:nvPr/>
            </p:nvGrpSpPr>
            <p:grpSpPr>
              <a:xfrm>
                <a:off x="7444871" y="3132341"/>
                <a:ext cx="728980" cy="728980"/>
                <a:chOff x="6359978" y="231260"/>
                <a:chExt cx="728980" cy="728980"/>
              </a:xfrm>
            </p:grpSpPr>
            <p:sp>
              <p:nvSpPr>
                <p:cNvPr id="18" name="Oval 17">
                  <a:extLst>
                    <a:ext uri="{FF2B5EF4-FFF2-40B4-BE49-F238E27FC236}">
                      <a16:creationId xmlns:a16="http://schemas.microsoft.com/office/drawing/2014/main" id="{999554DB-78C5-700A-B158-7EE527BC4B30}"/>
                    </a:ext>
                  </a:extLst>
                </p:cNvPr>
                <p:cNvSpPr/>
                <p:nvPr/>
              </p:nvSpPr>
              <p:spPr>
                <a:xfrm>
                  <a:off x="6359978" y="231260"/>
                  <a:ext cx="728980" cy="728980"/>
                </a:xfrm>
                <a:prstGeom prst="ellipse">
                  <a:avLst/>
                </a:prstGeom>
                <a:solidFill>
                  <a:schemeClr val="tx1"/>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9" name="Oval 6">
                  <a:extLst>
                    <a:ext uri="{FF2B5EF4-FFF2-40B4-BE49-F238E27FC236}">
                      <a16:creationId xmlns:a16="http://schemas.microsoft.com/office/drawing/2014/main" id="{CD10AFF9-12DF-13C0-A37B-6CFB4F8E28A1}"/>
                    </a:ext>
                  </a:extLst>
                </p:cNvPr>
                <p:cNvSpPr txBox="1"/>
                <p:nvPr/>
              </p:nvSpPr>
              <p:spPr>
                <a:xfrm>
                  <a:off x="6466735" y="338017"/>
                  <a:ext cx="515466" cy="515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33400">
                    <a:spcBef>
                      <a:spcPct val="0"/>
                    </a:spcBef>
                  </a:pPr>
                  <a:r>
                    <a:rPr lang="en-US" sz="1200" dirty="0">
                      <a:solidFill>
                        <a:sysClr val="window" lastClr="FFFFFF"/>
                      </a:solidFill>
                      <a:latin typeface="Calibri"/>
                    </a:rPr>
                    <a:t>LS </a:t>
                  </a:r>
                </a:p>
                <a:p>
                  <a:pPr algn="ctr" defTabSz="533400">
                    <a:spcBef>
                      <a:spcPct val="0"/>
                    </a:spcBef>
                  </a:pPr>
                  <a:r>
                    <a:rPr lang="en-US" sz="1200" dirty="0">
                      <a:solidFill>
                        <a:sysClr val="window" lastClr="FFFFFF"/>
                      </a:solidFill>
                      <a:latin typeface="Calibri"/>
                    </a:rPr>
                    <a:t>5 &amp; 6</a:t>
                  </a:r>
                </a:p>
              </p:txBody>
            </p:sp>
          </p:grpSp>
          <p:grpSp>
            <p:nvGrpSpPr>
              <p:cNvPr id="14" name="Group 13">
                <a:extLst>
                  <a:ext uri="{FF2B5EF4-FFF2-40B4-BE49-F238E27FC236}">
                    <a16:creationId xmlns:a16="http://schemas.microsoft.com/office/drawing/2014/main" id="{2C70AB86-516C-5A6A-0F3E-2CB24AC8302B}"/>
                  </a:ext>
                </a:extLst>
              </p:cNvPr>
              <p:cNvGrpSpPr/>
              <p:nvPr/>
            </p:nvGrpSpPr>
            <p:grpSpPr>
              <a:xfrm>
                <a:off x="2650388" y="3087899"/>
                <a:ext cx="727637" cy="728980"/>
                <a:chOff x="1604075" y="212837"/>
                <a:chExt cx="727637" cy="728980"/>
              </a:xfrm>
            </p:grpSpPr>
            <p:sp>
              <p:nvSpPr>
                <p:cNvPr id="16" name="Oval 15">
                  <a:extLst>
                    <a:ext uri="{FF2B5EF4-FFF2-40B4-BE49-F238E27FC236}">
                      <a16:creationId xmlns:a16="http://schemas.microsoft.com/office/drawing/2014/main" id="{D22171EE-02F1-27C8-659D-851219D11211}"/>
                    </a:ext>
                  </a:extLst>
                </p:cNvPr>
                <p:cNvSpPr/>
                <p:nvPr/>
              </p:nvSpPr>
              <p:spPr>
                <a:xfrm>
                  <a:off x="1604075" y="212837"/>
                  <a:ext cx="727637" cy="728980"/>
                </a:xfrm>
                <a:prstGeom prst="ellipse">
                  <a:avLst/>
                </a:prstGeom>
                <a:solidFill>
                  <a:schemeClr val="tx1"/>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7" name="Oval 4">
                  <a:extLst>
                    <a:ext uri="{FF2B5EF4-FFF2-40B4-BE49-F238E27FC236}">
                      <a16:creationId xmlns:a16="http://schemas.microsoft.com/office/drawing/2014/main" id="{075886DA-3E41-6144-BF75-CE4346AFF2D2}"/>
                    </a:ext>
                  </a:extLst>
                </p:cNvPr>
                <p:cNvSpPr txBox="1"/>
                <p:nvPr/>
              </p:nvSpPr>
              <p:spPr>
                <a:xfrm>
                  <a:off x="1710635" y="319594"/>
                  <a:ext cx="514517" cy="515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33400">
                    <a:lnSpc>
                      <a:spcPct val="90000"/>
                    </a:lnSpc>
                    <a:spcBef>
                      <a:spcPct val="0"/>
                    </a:spcBef>
                    <a:spcAft>
                      <a:spcPct val="35000"/>
                    </a:spcAft>
                  </a:pPr>
                  <a:r>
                    <a:rPr lang="en-US" sz="1200">
                      <a:solidFill>
                        <a:sysClr val="window" lastClr="FFFFFF"/>
                      </a:solidFill>
                      <a:latin typeface="Calibri"/>
                    </a:rPr>
                    <a:t>OR</a:t>
                  </a:r>
                  <a:endParaRPr lang="en-US" sz="2300">
                    <a:solidFill>
                      <a:sysClr val="window" lastClr="FFFFFF"/>
                    </a:solidFill>
                    <a:latin typeface="Calibri"/>
                  </a:endParaRPr>
                </a:p>
              </p:txBody>
            </p:sp>
          </p:grpSp>
        </p:grpSp>
      </p:grpSp>
      <p:sp>
        <p:nvSpPr>
          <p:cNvPr id="2" name="Rectangle: Rounded Corners 1">
            <a:extLst>
              <a:ext uri="{FF2B5EF4-FFF2-40B4-BE49-F238E27FC236}">
                <a16:creationId xmlns:a16="http://schemas.microsoft.com/office/drawing/2014/main" id="{7A4056C0-CDE0-0E3F-FDBA-1E7986C642C3}"/>
              </a:ext>
            </a:extLst>
          </p:cNvPr>
          <p:cNvSpPr/>
          <p:nvPr/>
        </p:nvSpPr>
        <p:spPr>
          <a:xfrm>
            <a:off x="4723402" y="4060262"/>
            <a:ext cx="2372936" cy="121345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47736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9C8CD8-4DA8-2B0F-97D3-6C87C29E94C2}"/>
              </a:ext>
            </a:extLst>
          </p:cNvPr>
          <p:cNvSpPr>
            <a:spLocks noGrp="1"/>
          </p:cNvSpPr>
          <p:nvPr>
            <p:ph type="ctrTitle"/>
          </p:nvPr>
        </p:nvSpPr>
        <p:spPr/>
        <p:txBody>
          <a:bodyPr/>
          <a:lstStyle/>
          <a:p>
            <a:r>
              <a:rPr lang="en-US"/>
              <a:t>Action Period Check In</a:t>
            </a:r>
          </a:p>
        </p:txBody>
      </p:sp>
      <p:sp>
        <p:nvSpPr>
          <p:cNvPr id="5" name="Subtitle 4">
            <a:extLst>
              <a:ext uri="{FF2B5EF4-FFF2-40B4-BE49-F238E27FC236}">
                <a16:creationId xmlns:a16="http://schemas.microsoft.com/office/drawing/2014/main" id="{C4C6385A-1BB6-B777-3934-2A4C11EF9240}"/>
              </a:ext>
            </a:extLst>
          </p:cNvPr>
          <p:cNvSpPr>
            <a:spLocks noGrp="1"/>
          </p:cNvSpPr>
          <p:nvPr>
            <p:ph type="subTitle" idx="1"/>
          </p:nvPr>
        </p:nvSpPr>
        <p:spPr>
          <a:xfrm>
            <a:off x="838200" y="1815523"/>
            <a:ext cx="10515599" cy="4652730"/>
          </a:xfrm>
        </p:spPr>
        <p:txBody>
          <a:bodyPr/>
          <a:lstStyle/>
          <a:p>
            <a:pPr>
              <a:lnSpc>
                <a:spcPct val="100000"/>
              </a:lnSpc>
            </a:pPr>
            <a:r>
              <a:rPr lang="en-US" sz="2600" dirty="0">
                <a:latin typeface="Verdana" panose="020B0604030504040204" pitchFamily="34" charset="0"/>
                <a:ea typeface="Verdana" panose="020B0604030504040204" pitchFamily="34" charset="0"/>
              </a:rPr>
              <a:t>During this action period, your Leadership team:​</a:t>
            </a:r>
          </a:p>
          <a:p>
            <a:pPr marL="285750" indent="-285750">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Met with your coach for technical assistance​.</a:t>
            </a:r>
          </a:p>
          <a:p>
            <a:pPr marL="285750" indent="-285750">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Worked to complete your initial and any additional action plans with the help of the resources​ shared during this Learning Collaborative.</a:t>
            </a:r>
          </a:p>
          <a:p>
            <a:pPr marL="285750" indent="-285750">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If your program completed your first 2 action plans, you should have created 2 additional action plans. ​</a:t>
            </a:r>
          </a:p>
          <a:p>
            <a:pPr marL="285750" indent="-285750">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Filled out and shared the Key Learnings document with program staff and families.</a:t>
            </a:r>
          </a:p>
          <a:p>
            <a:pPr marL="285750" indent="-285750">
              <a:lnSpc>
                <a:spcPct val="100000"/>
              </a:lnSpc>
              <a:buFont typeface="Arial" panose="020B0604020202020204" pitchFamily="34" charset="0"/>
              <a:buChar char="•"/>
            </a:pPr>
            <a:r>
              <a:rPr lang="en-US" sz="2600" dirty="0">
                <a:latin typeface="Verdana" panose="020B0604030504040204" pitchFamily="34" charset="0"/>
                <a:ea typeface="Verdana" panose="020B0604030504040204" pitchFamily="34" charset="0"/>
              </a:rPr>
              <a:t>Tracked your program's progress on your Storyboard.</a:t>
            </a:r>
          </a:p>
        </p:txBody>
      </p:sp>
    </p:spTree>
    <p:extLst>
      <p:ext uri="{BB962C8B-B14F-4D97-AF65-F5344CB8AC3E}">
        <p14:creationId xmlns:p14="http://schemas.microsoft.com/office/powerpoint/2010/main" val="422137021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B5C290-2AE6-AE58-D435-F33998B052FE}"/>
              </a:ext>
            </a:extLst>
          </p:cNvPr>
          <p:cNvSpPr>
            <a:spLocks noGrp="1"/>
          </p:cNvSpPr>
          <p:nvPr>
            <p:ph type="title"/>
          </p:nvPr>
        </p:nvSpPr>
        <p:spPr/>
        <p:txBody>
          <a:bodyPr/>
          <a:lstStyle/>
          <a:p>
            <a:r>
              <a:rPr lang="en-US"/>
              <a:t>TA Group Discussion</a:t>
            </a:r>
          </a:p>
        </p:txBody>
      </p:sp>
      <p:sp>
        <p:nvSpPr>
          <p:cNvPr id="5" name="Subtitle 4">
            <a:extLst>
              <a:ext uri="{FF2B5EF4-FFF2-40B4-BE49-F238E27FC236}">
                <a16:creationId xmlns:a16="http://schemas.microsoft.com/office/drawing/2014/main" id="{BF8F3B06-15AE-83CA-9C61-EA20DF35478F}"/>
              </a:ext>
            </a:extLst>
          </p:cNvPr>
          <p:cNvSpPr>
            <a:spLocks noGrp="1"/>
          </p:cNvSpPr>
          <p:nvPr>
            <p:ph type="subTitle" idx="1"/>
          </p:nvPr>
        </p:nvSpPr>
        <p:spPr/>
        <p:txBody>
          <a:bodyPr/>
          <a:lstStyle/>
          <a:p>
            <a:pPr marL="285750" indent="-285750">
              <a:lnSpc>
                <a:spcPct val="100000"/>
              </a:lnSpc>
              <a:buFont typeface="Arial" panose="020B0604020202020204" pitchFamily="34" charset="0"/>
              <a:buChar char="•"/>
            </a:pPr>
            <a:r>
              <a:rPr lang="en-US" sz="2800" dirty="0">
                <a:latin typeface="Verdana" panose="020B0604030504040204" pitchFamily="34" charset="0"/>
                <a:ea typeface="Verdana" panose="020B0604030504040204" pitchFamily="34" charset="0"/>
              </a:rPr>
              <a:t>What has been the focus of your action plan activities?​</a:t>
            </a:r>
          </a:p>
          <a:p>
            <a:pPr marL="285750" indent="-285750">
              <a:lnSpc>
                <a:spcPct val="100000"/>
              </a:lnSpc>
              <a:buFont typeface="Arial" panose="020B0604020202020204" pitchFamily="34" charset="0"/>
              <a:buChar char="•"/>
            </a:pPr>
            <a:r>
              <a:rPr lang="en-US" sz="2800" dirty="0">
                <a:latin typeface="Verdana" panose="020B0604030504040204" pitchFamily="34" charset="0"/>
                <a:ea typeface="Verdana" panose="020B0604030504040204" pitchFamily="34" charset="0"/>
              </a:rPr>
              <a:t>Did you create any new action plans during this Action Period?​</a:t>
            </a:r>
          </a:p>
          <a:p>
            <a:pPr marL="285750" indent="-285750">
              <a:lnSpc>
                <a:spcPct val="100000"/>
              </a:lnSpc>
              <a:buFont typeface="Arial" panose="020B0604020202020204" pitchFamily="34" charset="0"/>
              <a:buChar char="•"/>
            </a:pPr>
            <a:r>
              <a:rPr lang="en-US" sz="2800" dirty="0">
                <a:latin typeface="Verdana" panose="020B0604030504040204" pitchFamily="34" charset="0"/>
                <a:ea typeface="Verdana" panose="020B0604030504040204" pitchFamily="34" charset="0"/>
              </a:rPr>
              <a:t>Did you share the Key Learnings document with staff and families?</a:t>
            </a:r>
          </a:p>
        </p:txBody>
      </p:sp>
      <p:pic>
        <p:nvPicPr>
          <p:cNvPr id="9" name="Picture Placeholder 8" descr="A child eating a carrot&#10;&#10;Description automatically generated">
            <a:extLst>
              <a:ext uri="{FF2B5EF4-FFF2-40B4-BE49-F238E27FC236}">
                <a16:creationId xmlns:a16="http://schemas.microsoft.com/office/drawing/2014/main" id="{248DAA9C-565B-4D59-FF8F-C456FD306A93}"/>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37708" t="-3" r="-24" b="3"/>
          <a:stretch/>
        </p:blipFill>
        <p:spPr>
          <a:xfrm>
            <a:off x="7575724" y="2177310"/>
            <a:ext cx="3930650" cy="4205288"/>
          </a:xfrm>
        </p:spPr>
      </p:pic>
    </p:spTree>
    <p:extLst>
      <p:ext uri="{BB962C8B-B14F-4D97-AF65-F5344CB8AC3E}">
        <p14:creationId xmlns:p14="http://schemas.microsoft.com/office/powerpoint/2010/main" val="303681715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EAB0BA-D42C-E3A6-A9F0-D2377CD1FD51}"/>
              </a:ext>
            </a:extLst>
          </p:cNvPr>
          <p:cNvSpPr>
            <a:spLocks noGrp="1"/>
          </p:cNvSpPr>
          <p:nvPr>
            <p:ph type="ctrTitle"/>
          </p:nvPr>
        </p:nvSpPr>
        <p:spPr>
          <a:xfrm>
            <a:off x="804857" y="662956"/>
            <a:ext cx="10515600" cy="668859"/>
          </a:xfrm>
        </p:spPr>
        <p:txBody>
          <a:bodyPr/>
          <a:lstStyle/>
          <a:p>
            <a:pPr algn="ctr"/>
            <a:r>
              <a:rPr lang="en-US" sz="4000"/>
              <a:t>Local Foods, Healthy Kids Learning Collaborative Structure</a:t>
            </a:r>
          </a:p>
        </p:txBody>
      </p:sp>
      <p:sp>
        <p:nvSpPr>
          <p:cNvPr id="7" name="Rectangular Callout 18">
            <a:extLst>
              <a:ext uri="{FF2B5EF4-FFF2-40B4-BE49-F238E27FC236}">
                <a16:creationId xmlns:a16="http://schemas.microsoft.com/office/drawing/2014/main" id="{9DA4141A-4085-A755-1506-F76FC80ED3E1}"/>
              </a:ext>
            </a:extLst>
          </p:cNvPr>
          <p:cNvSpPr/>
          <p:nvPr/>
        </p:nvSpPr>
        <p:spPr>
          <a:xfrm>
            <a:off x="4049989" y="5618637"/>
            <a:ext cx="3933363" cy="1516201"/>
          </a:xfrm>
          <a:prstGeom prst="wedgeRectCallout">
            <a:avLst>
              <a:gd name="adj1" fmla="val -16012"/>
              <a:gd name="adj2" fmla="val -79083"/>
            </a:avLst>
          </a:prstGeom>
          <a:solidFill>
            <a:schemeClr val="tx1">
              <a:alpha val="89804"/>
            </a:schemeClr>
          </a:solidFill>
          <a:ln w="25400" cap="flat" cmpd="sng" algn="ctr">
            <a:solidFill>
              <a:schemeClr val="tx1"/>
            </a:solidFill>
            <a:prstDash val="solid"/>
          </a:ln>
          <a:effectLst/>
        </p:spPr>
        <p:txBody>
          <a:bodyPr lIns="91440" tIns="45720" rIns="91440" bIns="4572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50" b="1" kern="0">
                <a:solidFill>
                  <a:srgbClr val="FFFFFF"/>
                </a:solidFill>
                <a:latin typeface="Calibri"/>
              </a:rPr>
              <a:t>Session 3: Preparing Local Foods and Food Safety</a:t>
            </a:r>
          </a:p>
          <a:p>
            <a:pPr>
              <a:defRPr/>
            </a:pPr>
            <a:r>
              <a:rPr lang="en-US" sz="2050" b="1" kern="0">
                <a:solidFill>
                  <a:srgbClr val="FFFFFF"/>
                </a:solidFill>
                <a:latin typeface="Calibri"/>
              </a:rPr>
              <a:t>Session 4: Menu Planning with Local Foods</a:t>
            </a:r>
          </a:p>
        </p:txBody>
      </p:sp>
      <p:sp>
        <p:nvSpPr>
          <p:cNvPr id="8" name="Rectangular Callout 19">
            <a:extLst>
              <a:ext uri="{FF2B5EF4-FFF2-40B4-BE49-F238E27FC236}">
                <a16:creationId xmlns:a16="http://schemas.microsoft.com/office/drawing/2014/main" id="{6A296614-4265-E84F-A1FD-F1C5A5906E0E}"/>
              </a:ext>
            </a:extLst>
          </p:cNvPr>
          <p:cNvSpPr/>
          <p:nvPr/>
        </p:nvSpPr>
        <p:spPr>
          <a:xfrm>
            <a:off x="6774261" y="1969978"/>
            <a:ext cx="4065190" cy="1528302"/>
          </a:xfrm>
          <a:prstGeom prst="wedgeRectCallout">
            <a:avLst>
              <a:gd name="adj1" fmla="val -28643"/>
              <a:gd name="adj2" fmla="val 88606"/>
            </a:avLst>
          </a:prstGeom>
          <a:solidFill>
            <a:schemeClr val="tx1">
              <a:alpha val="80000"/>
            </a:schemeClr>
          </a:solidFill>
          <a:ln w="25400" cap="flat" cmpd="sng" algn="ctr">
            <a:solidFill>
              <a:schemeClr val="tx1"/>
            </a:solidFill>
            <a:prstDash val="solid"/>
          </a:ln>
          <a:effectLst/>
        </p:spPr>
        <p:txBody>
          <a:bodyPr lIns="91440" tIns="45720" rIns="91440" bIns="4572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kern="0" dirty="0">
                <a:solidFill>
                  <a:srgbClr val="FFFFFF"/>
                </a:solidFill>
                <a:latin typeface="Calibri"/>
              </a:rPr>
              <a:t>Session 5: Serving Local Foods and Family Engagement</a:t>
            </a:r>
          </a:p>
          <a:p>
            <a:pPr>
              <a:defRPr/>
            </a:pPr>
            <a:r>
              <a:rPr lang="en-US" sz="2000" b="1" kern="0" dirty="0">
                <a:solidFill>
                  <a:srgbClr val="FFFFFF"/>
                </a:solidFill>
                <a:latin typeface="Calibri"/>
              </a:rPr>
              <a:t>Session 6: Celebrating Success &amp; Sustaining Healthy Changes</a:t>
            </a:r>
          </a:p>
        </p:txBody>
      </p:sp>
      <p:sp>
        <p:nvSpPr>
          <p:cNvPr id="9" name="Rectangular Callout 17">
            <a:extLst>
              <a:ext uri="{FF2B5EF4-FFF2-40B4-BE49-F238E27FC236}">
                <a16:creationId xmlns:a16="http://schemas.microsoft.com/office/drawing/2014/main" id="{586393FE-C58F-6168-EF5B-E2DA4347D0BB}"/>
              </a:ext>
            </a:extLst>
          </p:cNvPr>
          <p:cNvSpPr/>
          <p:nvPr/>
        </p:nvSpPr>
        <p:spPr>
          <a:xfrm>
            <a:off x="804858" y="1848787"/>
            <a:ext cx="3776668" cy="1711109"/>
          </a:xfrm>
          <a:prstGeom prst="wedgeRectCallout">
            <a:avLst>
              <a:gd name="adj1" fmla="val 27110"/>
              <a:gd name="adj2" fmla="val 77795"/>
            </a:avLst>
          </a:prstGeom>
          <a:solidFill>
            <a:schemeClr val="tx1"/>
          </a:solidFill>
          <a:ln w="9525" cap="flat" cmpd="sng" algn="ctr">
            <a:solidFill>
              <a:schemeClr val="tx1"/>
            </a:solidFill>
            <a:prstDash val="solid"/>
          </a:ln>
          <a:effectLst/>
        </p:spPr>
        <p:txBody>
          <a:bodyPr lIns="91440" tIns="45720" rIns="91440" bIns="4572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50" b="1" kern="0">
                <a:solidFill>
                  <a:prstClr val="white"/>
                </a:solidFill>
                <a:latin typeface="Calibri"/>
              </a:rPr>
              <a:t>Session 1: Introduction to Local Foods</a:t>
            </a:r>
            <a:endParaRPr lang="en-US"/>
          </a:p>
          <a:p>
            <a:pPr>
              <a:defRPr/>
            </a:pPr>
            <a:r>
              <a:rPr lang="en-US" sz="2050" b="1" kern="0">
                <a:solidFill>
                  <a:srgbClr val="FFFFFF"/>
                </a:solidFill>
                <a:latin typeface="Calibri"/>
              </a:rPr>
              <a:t>Session 2: Sourcing Local Foods- What? When? Where? How?</a:t>
            </a:r>
          </a:p>
        </p:txBody>
      </p:sp>
      <p:grpSp>
        <p:nvGrpSpPr>
          <p:cNvPr id="29" name="Group 28">
            <a:extLst>
              <a:ext uri="{FF2B5EF4-FFF2-40B4-BE49-F238E27FC236}">
                <a16:creationId xmlns:a16="http://schemas.microsoft.com/office/drawing/2014/main" id="{F3C729B4-D1F1-5B3A-C9A0-1E940BC75A5D}"/>
              </a:ext>
            </a:extLst>
          </p:cNvPr>
          <p:cNvGrpSpPr/>
          <p:nvPr/>
        </p:nvGrpSpPr>
        <p:grpSpPr>
          <a:xfrm>
            <a:off x="2459888" y="4060261"/>
            <a:ext cx="7069238" cy="1073860"/>
            <a:chOff x="2650388" y="2942264"/>
            <a:chExt cx="7069238" cy="1073860"/>
          </a:xfrm>
        </p:grpSpPr>
        <p:grpSp>
          <p:nvGrpSpPr>
            <p:cNvPr id="10" name="Group 9">
              <a:extLst>
                <a:ext uri="{FF2B5EF4-FFF2-40B4-BE49-F238E27FC236}">
                  <a16:creationId xmlns:a16="http://schemas.microsoft.com/office/drawing/2014/main" id="{DADB32D0-F77F-E132-E327-C09EDB4C941A}"/>
                </a:ext>
              </a:extLst>
            </p:cNvPr>
            <p:cNvGrpSpPr/>
            <p:nvPr/>
          </p:nvGrpSpPr>
          <p:grpSpPr>
            <a:xfrm>
              <a:off x="5219476" y="2974721"/>
              <a:ext cx="2067362" cy="1041403"/>
              <a:chOff x="4207064" y="0"/>
              <a:chExt cx="2067362" cy="1041403"/>
            </a:xfrm>
          </p:grpSpPr>
          <p:sp>
            <p:nvSpPr>
              <p:cNvPr id="24" name="Arrow: Right 23">
                <a:extLst>
                  <a:ext uri="{FF2B5EF4-FFF2-40B4-BE49-F238E27FC236}">
                    <a16:creationId xmlns:a16="http://schemas.microsoft.com/office/drawing/2014/main" id="{6E3D4EF3-A397-E481-22EF-96DD67B943D0}"/>
                  </a:ext>
                </a:extLst>
              </p:cNvPr>
              <p:cNvSpPr/>
              <p:nvPr/>
            </p:nvSpPr>
            <p:spPr>
              <a:xfrm>
                <a:off x="4207064" y="0"/>
                <a:ext cx="2067362" cy="1041403"/>
              </a:xfrm>
              <a:prstGeom prst="rightArrow">
                <a:avLst>
                  <a:gd name="adj1" fmla="val 70000"/>
                  <a:gd name="adj2" fmla="val 50000"/>
                </a:avLst>
              </a:prstGeom>
              <a:solidFill>
                <a:schemeClr val="tx1">
                  <a:alpha val="49804"/>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5" name="Arrow: Right 4">
                <a:extLst>
                  <a:ext uri="{FF2B5EF4-FFF2-40B4-BE49-F238E27FC236}">
                    <a16:creationId xmlns:a16="http://schemas.microsoft.com/office/drawing/2014/main" id="{83D77B51-6B09-E8A6-32F6-BFC5EE85C6B5}"/>
                  </a:ext>
                </a:extLst>
              </p:cNvPr>
              <p:cNvSpPr txBox="1"/>
              <p:nvPr/>
            </p:nvSpPr>
            <p:spPr>
              <a:xfrm>
                <a:off x="4723905" y="156210"/>
                <a:ext cx="1186030"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defTabSz="488950">
                  <a:lnSpc>
                    <a:spcPct val="90000"/>
                  </a:lnSpc>
                  <a:spcBef>
                    <a:spcPct val="0"/>
                  </a:spcBef>
                  <a:spcAft>
                    <a:spcPct val="35000"/>
                  </a:spcAft>
                </a:pPr>
                <a:r>
                  <a:rPr lang="en-US" sz="1100" b="1">
                    <a:solidFill>
                      <a:sysClr val="windowText" lastClr="000000">
                        <a:hueOff val="0"/>
                        <a:satOff val="0"/>
                        <a:lumOff val="0"/>
                        <a:alphaOff val="0"/>
                      </a:sysClr>
                    </a:solidFill>
                    <a:latin typeface="Calibri"/>
                  </a:rPr>
                  <a:t>Action Period</a:t>
                </a:r>
              </a:p>
            </p:txBody>
          </p:sp>
        </p:grpSp>
        <p:grpSp>
          <p:nvGrpSpPr>
            <p:cNvPr id="28" name="Group 27">
              <a:extLst>
                <a:ext uri="{FF2B5EF4-FFF2-40B4-BE49-F238E27FC236}">
                  <a16:creationId xmlns:a16="http://schemas.microsoft.com/office/drawing/2014/main" id="{49AF5BAF-DEB3-14FF-CE85-FE18EE3137BD}"/>
                </a:ext>
              </a:extLst>
            </p:cNvPr>
            <p:cNvGrpSpPr/>
            <p:nvPr/>
          </p:nvGrpSpPr>
          <p:grpSpPr>
            <a:xfrm>
              <a:off x="2650388" y="2942264"/>
              <a:ext cx="7069238" cy="1073860"/>
              <a:chOff x="2650388" y="2942264"/>
              <a:chExt cx="7069238" cy="1073860"/>
            </a:xfrm>
          </p:grpSpPr>
          <p:grpSp>
            <p:nvGrpSpPr>
              <p:cNvPr id="6" name="Group 5">
                <a:extLst>
                  <a:ext uri="{FF2B5EF4-FFF2-40B4-BE49-F238E27FC236}">
                    <a16:creationId xmlns:a16="http://schemas.microsoft.com/office/drawing/2014/main" id="{1B30ABDC-362D-9E61-C9C2-5510F637D2B3}"/>
                  </a:ext>
                </a:extLst>
              </p:cNvPr>
              <p:cNvGrpSpPr/>
              <p:nvPr/>
            </p:nvGrpSpPr>
            <p:grpSpPr>
              <a:xfrm>
                <a:off x="3014207" y="2942264"/>
                <a:ext cx="1899695" cy="1041403"/>
                <a:chOff x="1948651" y="64080"/>
                <a:chExt cx="1899695" cy="1041403"/>
              </a:xfrm>
            </p:grpSpPr>
            <p:sp>
              <p:nvSpPr>
                <p:cNvPr id="26" name="Arrow: Right 25">
                  <a:extLst>
                    <a:ext uri="{FF2B5EF4-FFF2-40B4-BE49-F238E27FC236}">
                      <a16:creationId xmlns:a16="http://schemas.microsoft.com/office/drawing/2014/main" id="{B175A909-408F-3D19-F352-E3F807CB1480}"/>
                    </a:ext>
                  </a:extLst>
                </p:cNvPr>
                <p:cNvSpPr/>
                <p:nvPr/>
              </p:nvSpPr>
              <p:spPr>
                <a:xfrm>
                  <a:off x="1948651" y="64080"/>
                  <a:ext cx="1899695" cy="1041403"/>
                </a:xfrm>
                <a:prstGeom prst="rightArrow">
                  <a:avLst>
                    <a:gd name="adj1" fmla="val 70000"/>
                    <a:gd name="adj2" fmla="val 50000"/>
                  </a:avLst>
                </a:prstGeom>
                <a:solidFill>
                  <a:schemeClr val="tx1">
                    <a:alpha val="60000"/>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7" name="Arrow: Right 4">
                  <a:extLst>
                    <a:ext uri="{FF2B5EF4-FFF2-40B4-BE49-F238E27FC236}">
                      <a16:creationId xmlns:a16="http://schemas.microsoft.com/office/drawing/2014/main" id="{A42625CE-2680-B3B2-AFF1-F9FCFA9651EE}"/>
                    </a:ext>
                  </a:extLst>
                </p:cNvPr>
                <p:cNvSpPr txBox="1"/>
                <p:nvPr/>
              </p:nvSpPr>
              <p:spPr>
                <a:xfrm>
                  <a:off x="2423575" y="220290"/>
                  <a:ext cx="1060280"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defTabSz="488950">
                    <a:lnSpc>
                      <a:spcPct val="90000"/>
                    </a:lnSpc>
                    <a:spcBef>
                      <a:spcPct val="0"/>
                    </a:spcBef>
                    <a:spcAft>
                      <a:spcPct val="35000"/>
                    </a:spcAft>
                  </a:pPr>
                  <a:r>
                    <a:rPr lang="en-US" sz="1100" b="1">
                      <a:solidFill>
                        <a:sysClr val="windowText" lastClr="000000">
                          <a:hueOff val="0"/>
                          <a:satOff val="0"/>
                          <a:lumOff val="0"/>
                          <a:alphaOff val="0"/>
                        </a:sysClr>
                      </a:solidFill>
                      <a:latin typeface="Calibri"/>
                    </a:rPr>
                    <a:t>Action Period</a:t>
                  </a:r>
                </a:p>
              </p:txBody>
            </p:sp>
          </p:grpSp>
          <p:grpSp>
            <p:nvGrpSpPr>
              <p:cNvPr id="11" name="Group 10">
                <a:extLst>
                  <a:ext uri="{FF2B5EF4-FFF2-40B4-BE49-F238E27FC236}">
                    <a16:creationId xmlns:a16="http://schemas.microsoft.com/office/drawing/2014/main" id="{2FA68192-E832-E773-E432-A9DAE8590CA2}"/>
                  </a:ext>
                </a:extLst>
              </p:cNvPr>
              <p:cNvGrpSpPr/>
              <p:nvPr/>
            </p:nvGrpSpPr>
            <p:grpSpPr>
              <a:xfrm>
                <a:off x="4986019" y="3132608"/>
                <a:ext cx="728980" cy="728980"/>
                <a:chOff x="3973607" y="157887"/>
                <a:chExt cx="728980" cy="728980"/>
              </a:xfrm>
            </p:grpSpPr>
            <p:sp>
              <p:nvSpPr>
                <p:cNvPr id="22" name="Oval 21">
                  <a:extLst>
                    <a:ext uri="{FF2B5EF4-FFF2-40B4-BE49-F238E27FC236}">
                      <a16:creationId xmlns:a16="http://schemas.microsoft.com/office/drawing/2014/main" id="{4DDA28A3-565E-71FB-8F69-55BF79396C05}"/>
                    </a:ext>
                  </a:extLst>
                </p:cNvPr>
                <p:cNvSpPr/>
                <p:nvPr/>
              </p:nvSpPr>
              <p:spPr>
                <a:xfrm>
                  <a:off x="3973607" y="157887"/>
                  <a:ext cx="728980" cy="728980"/>
                </a:xfrm>
                <a:prstGeom prst="ellipse">
                  <a:avLst/>
                </a:prstGeom>
                <a:solidFill>
                  <a:schemeClr val="tx1"/>
                </a:solidFill>
                <a:ln w="25400" cap="flat" cmpd="sng" algn="ctr">
                  <a:solidFill>
                    <a:schemeClr val="tx1">
                      <a:alpha val="4902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3" name="Oval 6">
                  <a:extLst>
                    <a:ext uri="{FF2B5EF4-FFF2-40B4-BE49-F238E27FC236}">
                      <a16:creationId xmlns:a16="http://schemas.microsoft.com/office/drawing/2014/main" id="{6AB34498-600A-CA4A-721C-79703C18388D}"/>
                    </a:ext>
                  </a:extLst>
                </p:cNvPr>
                <p:cNvSpPr txBox="1"/>
                <p:nvPr/>
              </p:nvSpPr>
              <p:spPr>
                <a:xfrm>
                  <a:off x="4080364" y="264644"/>
                  <a:ext cx="515466" cy="515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33400">
                    <a:lnSpc>
                      <a:spcPct val="90000"/>
                    </a:lnSpc>
                    <a:spcBef>
                      <a:spcPct val="0"/>
                    </a:spcBef>
                    <a:spcAft>
                      <a:spcPct val="35000"/>
                    </a:spcAft>
                  </a:pPr>
                  <a:r>
                    <a:rPr lang="en-US" sz="1200">
                      <a:solidFill>
                        <a:sysClr val="window" lastClr="FFFFFF"/>
                      </a:solidFill>
                      <a:latin typeface="Calibri"/>
                    </a:rPr>
                    <a:t>LS 3&amp;4</a:t>
                  </a:r>
                </a:p>
              </p:txBody>
            </p:sp>
          </p:grpSp>
          <p:grpSp>
            <p:nvGrpSpPr>
              <p:cNvPr id="12" name="Group 11">
                <a:extLst>
                  <a:ext uri="{FF2B5EF4-FFF2-40B4-BE49-F238E27FC236}">
                    <a16:creationId xmlns:a16="http://schemas.microsoft.com/office/drawing/2014/main" id="{87C8FD43-E4FF-64A2-2BB9-71EED29D016C}"/>
                  </a:ext>
                </a:extLst>
              </p:cNvPr>
              <p:cNvGrpSpPr/>
              <p:nvPr/>
            </p:nvGrpSpPr>
            <p:grpSpPr>
              <a:xfrm>
                <a:off x="7763388" y="2974721"/>
                <a:ext cx="1956238" cy="1041403"/>
                <a:chOff x="6680231" y="69744"/>
                <a:chExt cx="1956238" cy="1041403"/>
              </a:xfrm>
            </p:grpSpPr>
            <p:sp>
              <p:nvSpPr>
                <p:cNvPr id="20" name="Arrow: Right 19">
                  <a:extLst>
                    <a:ext uri="{FF2B5EF4-FFF2-40B4-BE49-F238E27FC236}">
                      <a16:creationId xmlns:a16="http://schemas.microsoft.com/office/drawing/2014/main" id="{F76F86D4-4088-053E-0B30-94709A61C86D}"/>
                    </a:ext>
                  </a:extLst>
                </p:cNvPr>
                <p:cNvSpPr/>
                <p:nvPr/>
              </p:nvSpPr>
              <p:spPr>
                <a:xfrm>
                  <a:off x="6680231" y="69744"/>
                  <a:ext cx="1956238" cy="1041403"/>
                </a:xfrm>
                <a:prstGeom prst="rightArrow">
                  <a:avLst>
                    <a:gd name="adj1" fmla="val 70000"/>
                    <a:gd name="adj2" fmla="val 50000"/>
                  </a:avLst>
                </a:prstGeom>
                <a:solidFill>
                  <a:schemeClr val="tx1">
                    <a:alpha val="40000"/>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1" name="Arrow: Right 4">
                  <a:extLst>
                    <a:ext uri="{FF2B5EF4-FFF2-40B4-BE49-F238E27FC236}">
                      <a16:creationId xmlns:a16="http://schemas.microsoft.com/office/drawing/2014/main" id="{90DF95E2-2B9E-B2A0-365E-396A6B9ECBC1}"/>
                    </a:ext>
                  </a:extLst>
                </p:cNvPr>
                <p:cNvSpPr txBox="1"/>
                <p:nvPr/>
              </p:nvSpPr>
              <p:spPr>
                <a:xfrm>
                  <a:off x="7169291" y="225954"/>
                  <a:ext cx="1102687"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defTabSz="488950">
                    <a:lnSpc>
                      <a:spcPct val="90000"/>
                    </a:lnSpc>
                    <a:spcBef>
                      <a:spcPct val="0"/>
                    </a:spcBef>
                    <a:spcAft>
                      <a:spcPct val="35000"/>
                    </a:spcAft>
                  </a:pPr>
                  <a:r>
                    <a:rPr lang="en-US" sz="1100" b="1">
                      <a:solidFill>
                        <a:sysClr val="windowText" lastClr="000000">
                          <a:hueOff val="0"/>
                          <a:satOff val="0"/>
                          <a:lumOff val="0"/>
                          <a:alphaOff val="0"/>
                        </a:sysClr>
                      </a:solidFill>
                      <a:latin typeface="Calibri"/>
                    </a:rPr>
                    <a:t>Action Period</a:t>
                  </a:r>
                </a:p>
              </p:txBody>
            </p:sp>
          </p:grpSp>
          <p:grpSp>
            <p:nvGrpSpPr>
              <p:cNvPr id="13" name="Group 12">
                <a:extLst>
                  <a:ext uri="{FF2B5EF4-FFF2-40B4-BE49-F238E27FC236}">
                    <a16:creationId xmlns:a16="http://schemas.microsoft.com/office/drawing/2014/main" id="{5D36AAFA-F747-1A6F-10DC-D8E2B05F968D}"/>
                  </a:ext>
                </a:extLst>
              </p:cNvPr>
              <p:cNvGrpSpPr/>
              <p:nvPr/>
            </p:nvGrpSpPr>
            <p:grpSpPr>
              <a:xfrm>
                <a:off x="7444871" y="3132341"/>
                <a:ext cx="728980" cy="728980"/>
                <a:chOff x="6359978" y="231260"/>
                <a:chExt cx="728980" cy="728980"/>
              </a:xfrm>
            </p:grpSpPr>
            <p:sp>
              <p:nvSpPr>
                <p:cNvPr id="18" name="Oval 17">
                  <a:extLst>
                    <a:ext uri="{FF2B5EF4-FFF2-40B4-BE49-F238E27FC236}">
                      <a16:creationId xmlns:a16="http://schemas.microsoft.com/office/drawing/2014/main" id="{999554DB-78C5-700A-B158-7EE527BC4B30}"/>
                    </a:ext>
                  </a:extLst>
                </p:cNvPr>
                <p:cNvSpPr/>
                <p:nvPr/>
              </p:nvSpPr>
              <p:spPr>
                <a:xfrm>
                  <a:off x="6359978" y="231260"/>
                  <a:ext cx="728980" cy="728980"/>
                </a:xfrm>
                <a:prstGeom prst="ellipse">
                  <a:avLst/>
                </a:prstGeom>
                <a:solidFill>
                  <a:schemeClr val="tx1"/>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9" name="Oval 6">
                  <a:extLst>
                    <a:ext uri="{FF2B5EF4-FFF2-40B4-BE49-F238E27FC236}">
                      <a16:creationId xmlns:a16="http://schemas.microsoft.com/office/drawing/2014/main" id="{CD10AFF9-12DF-13C0-A37B-6CFB4F8E28A1}"/>
                    </a:ext>
                  </a:extLst>
                </p:cNvPr>
                <p:cNvSpPr txBox="1"/>
                <p:nvPr/>
              </p:nvSpPr>
              <p:spPr>
                <a:xfrm>
                  <a:off x="6466735" y="338017"/>
                  <a:ext cx="515466" cy="515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33400">
                    <a:spcBef>
                      <a:spcPct val="0"/>
                    </a:spcBef>
                  </a:pPr>
                  <a:r>
                    <a:rPr lang="en-US" sz="1200" dirty="0">
                      <a:solidFill>
                        <a:sysClr val="window" lastClr="FFFFFF"/>
                      </a:solidFill>
                      <a:latin typeface="Calibri"/>
                    </a:rPr>
                    <a:t>LS </a:t>
                  </a:r>
                </a:p>
                <a:p>
                  <a:pPr algn="ctr" defTabSz="533400">
                    <a:spcBef>
                      <a:spcPct val="0"/>
                    </a:spcBef>
                  </a:pPr>
                  <a:r>
                    <a:rPr lang="en-US" sz="1200" dirty="0">
                      <a:solidFill>
                        <a:sysClr val="window" lastClr="FFFFFF"/>
                      </a:solidFill>
                      <a:latin typeface="Calibri"/>
                    </a:rPr>
                    <a:t>5 &amp; 6</a:t>
                  </a:r>
                </a:p>
              </p:txBody>
            </p:sp>
          </p:grpSp>
          <p:grpSp>
            <p:nvGrpSpPr>
              <p:cNvPr id="14" name="Group 13">
                <a:extLst>
                  <a:ext uri="{FF2B5EF4-FFF2-40B4-BE49-F238E27FC236}">
                    <a16:creationId xmlns:a16="http://schemas.microsoft.com/office/drawing/2014/main" id="{2C70AB86-516C-5A6A-0F3E-2CB24AC8302B}"/>
                  </a:ext>
                </a:extLst>
              </p:cNvPr>
              <p:cNvGrpSpPr/>
              <p:nvPr/>
            </p:nvGrpSpPr>
            <p:grpSpPr>
              <a:xfrm>
                <a:off x="2650388" y="3087899"/>
                <a:ext cx="727637" cy="728980"/>
                <a:chOff x="1604075" y="212837"/>
                <a:chExt cx="727637" cy="728980"/>
              </a:xfrm>
            </p:grpSpPr>
            <p:sp>
              <p:nvSpPr>
                <p:cNvPr id="16" name="Oval 15">
                  <a:extLst>
                    <a:ext uri="{FF2B5EF4-FFF2-40B4-BE49-F238E27FC236}">
                      <a16:creationId xmlns:a16="http://schemas.microsoft.com/office/drawing/2014/main" id="{D22171EE-02F1-27C8-659D-851219D11211}"/>
                    </a:ext>
                  </a:extLst>
                </p:cNvPr>
                <p:cNvSpPr/>
                <p:nvPr/>
              </p:nvSpPr>
              <p:spPr>
                <a:xfrm>
                  <a:off x="1604075" y="212837"/>
                  <a:ext cx="727637" cy="728980"/>
                </a:xfrm>
                <a:prstGeom prst="ellipse">
                  <a:avLst/>
                </a:prstGeom>
                <a:solidFill>
                  <a:schemeClr val="tx1"/>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7" name="Oval 4">
                  <a:extLst>
                    <a:ext uri="{FF2B5EF4-FFF2-40B4-BE49-F238E27FC236}">
                      <a16:creationId xmlns:a16="http://schemas.microsoft.com/office/drawing/2014/main" id="{075886DA-3E41-6144-BF75-CE4346AFF2D2}"/>
                    </a:ext>
                  </a:extLst>
                </p:cNvPr>
                <p:cNvSpPr txBox="1"/>
                <p:nvPr/>
              </p:nvSpPr>
              <p:spPr>
                <a:xfrm>
                  <a:off x="1710635" y="319594"/>
                  <a:ext cx="514517" cy="515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33400">
                    <a:lnSpc>
                      <a:spcPct val="90000"/>
                    </a:lnSpc>
                    <a:spcBef>
                      <a:spcPct val="0"/>
                    </a:spcBef>
                    <a:spcAft>
                      <a:spcPct val="35000"/>
                    </a:spcAft>
                  </a:pPr>
                  <a:r>
                    <a:rPr lang="en-US" sz="1200">
                      <a:solidFill>
                        <a:sysClr val="window" lastClr="FFFFFF"/>
                      </a:solidFill>
                      <a:latin typeface="Calibri"/>
                    </a:rPr>
                    <a:t>OR</a:t>
                  </a:r>
                  <a:endParaRPr lang="en-US" sz="2300">
                    <a:solidFill>
                      <a:sysClr val="window" lastClr="FFFFFF"/>
                    </a:solidFill>
                    <a:latin typeface="Calibri"/>
                  </a:endParaRPr>
                </a:p>
              </p:txBody>
            </p:sp>
          </p:grpSp>
        </p:grpSp>
      </p:grpSp>
      <p:sp>
        <p:nvSpPr>
          <p:cNvPr id="2" name="Rectangle: Rounded Corners 1">
            <a:extLst>
              <a:ext uri="{FF2B5EF4-FFF2-40B4-BE49-F238E27FC236}">
                <a16:creationId xmlns:a16="http://schemas.microsoft.com/office/drawing/2014/main" id="{7A4056C0-CDE0-0E3F-FDBA-1E7986C642C3}"/>
              </a:ext>
            </a:extLst>
          </p:cNvPr>
          <p:cNvSpPr/>
          <p:nvPr/>
        </p:nvSpPr>
        <p:spPr>
          <a:xfrm>
            <a:off x="6433920" y="2083873"/>
            <a:ext cx="4764348" cy="66885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9056586"/>
      </p:ext>
    </p:extLst>
  </p:cSld>
  <p:clrMapOvr>
    <a:masterClrMapping/>
  </p:clrMapOvr>
  <p:transition/>
</p:sld>
</file>

<file path=ppt/theme/theme1.xml><?xml version="1.0" encoding="utf-8"?>
<a:theme xmlns:a="http://schemas.openxmlformats.org/drawingml/2006/main" name="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2101E84-31A8-4C00-96F6-48C316C3379E}" vid="{E557C5F4-174E-4163-AFE2-7BA2E717DD28}"/>
    </a:ext>
  </a:extLst>
</a:theme>
</file>

<file path=ppt/theme/theme2.xml><?xml version="1.0" encoding="utf-8"?>
<a:theme xmlns:a="http://schemas.openxmlformats.org/drawingml/2006/main" name="1_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2101E84-31A8-4C00-96F6-48C316C3379E}" vid="{E557C5F4-174E-4163-AFE2-7BA2E717DD28}"/>
    </a:ext>
  </a:extLst>
</a:theme>
</file>

<file path=ppt/theme/theme3.xml><?xml version="1.0" encoding="utf-8"?>
<a:theme xmlns:a="http://schemas.openxmlformats.org/drawingml/2006/main" name="2_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2101E84-31A8-4C00-96F6-48C316C3379E}" vid="{E557C5F4-174E-4163-AFE2-7BA2E717DD2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19" ma:contentTypeDescription="Create a new document." ma:contentTypeScope="" ma:versionID="4de9d8b928e8543e1f115af34c843933">
  <xsd:schema xmlns:xsd="http://www.w3.org/2001/XMLSchema" xmlns:xs="http://www.w3.org/2001/XMLSchema" xmlns:p="http://schemas.microsoft.com/office/2006/metadata/properties" xmlns:ns2="128e445f-53bd-4d7c-94e9-7ccc49acf3c2" xmlns:ns3="60dfdbe2-22b5-4261-a021-0a589e027dce" targetNamespace="http://schemas.microsoft.com/office/2006/metadata/properties" ma:root="true" ma:fieldsID="e0be40ab95b1929d1d270abf8b76ba55" ns2:_="" ns3:_="">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8e445f-53bd-4d7c-94e9-7ccc49acf3c2">
      <Terms xmlns="http://schemas.microsoft.com/office/infopath/2007/PartnerControls"/>
    </lcf76f155ced4ddcb4097134ff3c332f>
    <Date_x002f_Time xmlns="128e445f-53bd-4d7c-94e9-7ccc49acf3c2" xsi:nil="true"/>
    <TaxCatchAll xmlns="60dfdbe2-22b5-4261-a021-0a589e027dce" xsi:nil="true"/>
  </documentManagement>
</p:properties>
</file>

<file path=customXml/itemProps1.xml><?xml version="1.0" encoding="utf-8"?>
<ds:datastoreItem xmlns:ds="http://schemas.openxmlformats.org/officeDocument/2006/customXml" ds:itemID="{C14F2A0A-0F2D-4600-BE7F-2B43EA2E4D14}">
  <ds:schemaRefs>
    <ds:schemaRef ds:uri="http://schemas.microsoft.com/sharepoint/v3/contenttype/forms"/>
  </ds:schemaRefs>
</ds:datastoreItem>
</file>

<file path=customXml/itemProps2.xml><?xml version="1.0" encoding="utf-8"?>
<ds:datastoreItem xmlns:ds="http://schemas.openxmlformats.org/officeDocument/2006/customXml" ds:itemID="{20DA6CEE-BF40-493B-A104-F57D6C7EAA7C}">
  <ds:schemaRefs>
    <ds:schemaRef ds:uri="128e445f-53bd-4d7c-94e9-7ccc49acf3c2"/>
    <ds:schemaRef ds:uri="60dfdbe2-22b5-4261-a021-0a589e027d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8520DB9-B1EA-4166-9E97-CF69E1FBD4D9}">
  <ds:schemaRefs>
    <ds:schemaRef ds:uri="http://purl.org/dc/elements/1.1/"/>
    <ds:schemaRef ds:uri="60dfdbe2-22b5-4261-a021-0a589e027dce"/>
    <ds:schemaRef ds:uri="http://www.w3.org/XML/1998/namespace"/>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128e445f-53bd-4d7c-94e9-7ccc49acf3c2"/>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Gardening template (1)</Template>
  <TotalTime>1087</TotalTime>
  <Words>6180</Words>
  <Application>Microsoft Office PowerPoint</Application>
  <PresentationFormat>Custom</PresentationFormat>
  <Paragraphs>426</Paragraphs>
  <Slides>38</Slides>
  <Notes>33</Notes>
  <HiddenSlides>1</HiddenSlides>
  <MMClips>1</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52" baseType="lpstr">
      <vt:lpstr>Arial</vt:lpstr>
      <vt:lpstr>Calibri</vt:lpstr>
      <vt:lpstr>Canva Sans</vt:lpstr>
      <vt:lpstr>Franklin Gothic Book</vt:lpstr>
      <vt:lpstr>Gotham</vt:lpstr>
      <vt:lpstr>Montserrat</vt:lpstr>
      <vt:lpstr>Montserrat Medium</vt:lpstr>
      <vt:lpstr>Symbol</vt:lpstr>
      <vt:lpstr>Times New Roman</vt:lpstr>
      <vt:lpstr>Verdana</vt:lpstr>
      <vt:lpstr>Office Theme</vt:lpstr>
      <vt:lpstr>1_Office Theme</vt:lpstr>
      <vt:lpstr>2_Office Theme</vt:lpstr>
      <vt:lpstr>Acrobat Document</vt:lpstr>
      <vt:lpstr>Learning Session 5: Serving Local Foods  and Family Engagement</vt:lpstr>
      <vt:lpstr>Agenda</vt:lpstr>
      <vt:lpstr>Group Norms</vt:lpstr>
      <vt:lpstr>Icebreaker</vt:lpstr>
      <vt:lpstr>Learning Objectives</vt:lpstr>
      <vt:lpstr>Local Foods, Healthy Kids Learning Collaborative Structure</vt:lpstr>
      <vt:lpstr>Action Period Check In</vt:lpstr>
      <vt:lpstr>TA Group Discussion</vt:lpstr>
      <vt:lpstr>Local Foods, Healthy Kids Learning Collaborative Structure</vt:lpstr>
      <vt:lpstr>Serving Local Foods</vt:lpstr>
      <vt:lpstr>Creating a Positive Mealtime Environment</vt:lpstr>
      <vt:lpstr>Recommended Local Food Practices that Impact Mealtime Environments</vt:lpstr>
      <vt:lpstr>Meal Service Approaches</vt:lpstr>
      <vt:lpstr>Roles of Children and Staff</vt:lpstr>
      <vt:lpstr>Serving Local Foods Family Style</vt:lpstr>
      <vt:lpstr>Local Food Conversation Starters</vt:lpstr>
      <vt:lpstr>Family Style Dining Resources</vt:lpstr>
      <vt:lpstr>Mindfulness Break</vt:lpstr>
      <vt:lpstr>Family Engagement</vt:lpstr>
      <vt:lpstr>How have you engaged families in Farm to ECE activities? </vt:lpstr>
      <vt:lpstr>Why Family Engagement?</vt:lpstr>
      <vt:lpstr>Meeting Families Where They Are</vt:lpstr>
      <vt:lpstr>Engaging Families with Local Foods</vt:lpstr>
      <vt:lpstr>Celebrate Local Foods in Cultures and Traditions</vt:lpstr>
      <vt:lpstr>Communicating with Families</vt:lpstr>
      <vt:lpstr>Highlighting Local Foods for Families</vt:lpstr>
      <vt:lpstr>Final Reflection</vt:lpstr>
      <vt:lpstr>Storyboards</vt:lpstr>
      <vt:lpstr>Finalizing Your Storyboard</vt:lpstr>
      <vt:lpstr>Storyboard Order</vt:lpstr>
      <vt:lpstr>Resources</vt:lpstr>
      <vt:lpstr>Resources</vt:lpstr>
      <vt:lpstr>Next Steps</vt:lpstr>
      <vt:lpstr>Tasks to Complete</vt:lpstr>
      <vt:lpstr>Key Dates</vt:lpstr>
      <vt:lpstr>Questions?</vt:lpstr>
      <vt:lpstr>Coach Information</vt:lpstr>
      <vt:lpstr>Coach Reminders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Chong, Caliste</dc:creator>
  <cp:lastModifiedBy>Press, Hannah</cp:lastModifiedBy>
  <cp:revision>6</cp:revision>
  <dcterms:created xsi:type="dcterms:W3CDTF">2023-12-19T21:26:29Z</dcterms:created>
  <dcterms:modified xsi:type="dcterms:W3CDTF">2025-01-31T21:36:05Z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