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77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E3C21-C3CB-4B8D-9033-56C1B3CE75FA}" type="datetimeFigureOut">
              <a:rPr lang="en-US" smtClean="0"/>
              <a:t>7/29/2021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32C3C-A191-48C2-A7E8-9C96AF841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9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9517-8E69-4FF1-9294-E1E54A394BAE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EFFE-95A2-43FF-99D5-6E7D22FB0B88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F6ED-3CC4-4AFC-845E-EA395F55A80F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8A29-D8FB-46E0-94ED-76B45654629F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F942-E3E4-447D-BFAE-5B5B25F76F4C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C4CE-C594-4506-B364-99EFEEFBB023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8E48-174D-4FEB-9E49-805E25B6E4DE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E718-7869-4C6F-963F-37646651C408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8F81-CFCC-4380-95A1-3EA40326D83F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D059-B916-4F7C-A4ED-4054F320AB5E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09DA-8BB6-47A9-8041-F86B534ABC44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D52A-4DB9-477E-8FA6-EFA1723225C0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5BC2-041D-4BFD-90E5-0281AA95C4F8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9882C83-E2E7-4E14-8989-44350B9DDE3D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6F7BD38-A805-4B2C-9BDF-D56E94387879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harris@bwcumc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ccounts.missioninsite.com/Register/PeopleView?agencyCode=DFF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C7E44-4828-47E6-A083-C1E389988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180" y="1657245"/>
            <a:ext cx="3994015" cy="3543507"/>
          </a:xfrm>
          <a:effectLst/>
        </p:spPr>
        <p:txBody>
          <a:bodyPr anchor="ctr">
            <a:noAutofit/>
          </a:bodyPr>
          <a:lstStyle/>
          <a:p>
            <a:pPr algn="ctr"/>
            <a:r>
              <a:rPr lang="en-US" sz="2000" dirty="0"/>
              <a:t>Baltimore-Washington Conference of The United Methodist Church </a:t>
            </a:r>
          </a:p>
          <a:p>
            <a:pPr algn="ctr"/>
            <a:r>
              <a:rPr lang="en-US" sz="2000" dirty="0"/>
              <a:t>MissionInsite Contact: </a:t>
            </a:r>
            <a:br>
              <a:rPr lang="en-US" sz="2000" dirty="0"/>
            </a:br>
            <a:r>
              <a:rPr lang="en-US" sz="2000" dirty="0"/>
              <a:t>Lauren Harris, Congregational Development Coordinator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lharris@bwcumc.org</a:t>
            </a:r>
            <a:br>
              <a:rPr lang="en-US" sz="2000" dirty="0"/>
            </a:br>
            <a:r>
              <a:rPr lang="en-US" sz="2000" dirty="0"/>
              <a:t>410-309-3490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617FD-A3DD-4B1B-A618-8B7F44A2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032918"/>
            <a:ext cx="5452533" cy="4792165"/>
          </a:xfrm>
          <a:effectLst/>
        </p:spPr>
        <p:txBody>
          <a:bodyPr anchor="ctr">
            <a:normAutofit/>
          </a:bodyPr>
          <a:lstStyle/>
          <a:p>
            <a:r>
              <a:rPr lang="en-US" dirty="0"/>
              <a:t>Introduction to MissionInsite</a:t>
            </a:r>
          </a:p>
        </p:txBody>
      </p:sp>
    </p:spTree>
    <p:extLst>
      <p:ext uri="{BB962C8B-B14F-4D97-AF65-F5344CB8AC3E}">
        <p14:creationId xmlns:p14="http://schemas.microsoft.com/office/powerpoint/2010/main" val="405477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FC9C4C-0F2B-4791-8395-DED30F344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0" b="5004"/>
          <a:stretch/>
        </p:blipFill>
        <p:spPr>
          <a:xfrm>
            <a:off x="963250" y="1448972"/>
            <a:ext cx="10265500" cy="5247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AF3A6D-2DB4-4FDE-832B-8B3CE7A5A547}"/>
              </a:ext>
            </a:extLst>
          </p:cNvPr>
          <p:cNvSpPr txBox="1"/>
          <p:nvPr/>
        </p:nvSpPr>
        <p:spPr>
          <a:xfrm>
            <a:off x="963250" y="450166"/>
            <a:ext cx="10192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This is the “Review and Summary” page. Click “Finish” and the </a:t>
            </a:r>
            <a:r>
              <a:rPr lang="en-US" b="1" dirty="0" err="1"/>
              <a:t>ExecutiveInsite</a:t>
            </a:r>
            <a:r>
              <a:rPr lang="en-US" b="1" dirty="0"/>
              <a:t> report will download to your computer. You can repeat these steps for the other reports except for the </a:t>
            </a:r>
            <a:r>
              <a:rPr lang="en-US" b="1" dirty="0" err="1"/>
              <a:t>ComparativeInsite</a:t>
            </a:r>
            <a:r>
              <a:rPr lang="en-US" b="1" dirty="0"/>
              <a:t> report.</a:t>
            </a:r>
          </a:p>
        </p:txBody>
      </p:sp>
    </p:spTree>
    <p:extLst>
      <p:ext uri="{BB962C8B-B14F-4D97-AF65-F5344CB8AC3E}">
        <p14:creationId xmlns:p14="http://schemas.microsoft.com/office/powerpoint/2010/main" val="26244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30C6-1430-4DB7-808F-35EAA132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Draw Travel Polygons for Predefined Reports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2FBE7-D786-498B-9112-0853A023E001}"/>
              </a:ext>
            </a:extLst>
          </p:cNvPr>
          <p:cNvSpPr txBox="1"/>
          <p:nvPr/>
        </p:nvSpPr>
        <p:spPr>
          <a:xfrm>
            <a:off x="405616" y="2145434"/>
            <a:ext cx="1138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 may want to run a report based on how long it takes for people to travel to your church. You run these reports by drawing a travel polygon. You will start by clicking the “pen” icon on the map.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90BFC-4AB3-437D-A4A1-D48FE6314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01" b="6500"/>
          <a:stretch/>
        </p:blipFill>
        <p:spPr>
          <a:xfrm>
            <a:off x="2260207" y="2982932"/>
            <a:ext cx="7671580" cy="3821435"/>
          </a:xfrm>
          <a:prstGeom prst="rect">
            <a:avLst/>
          </a:prstGeom>
        </p:spPr>
      </p:pic>
      <p:pic>
        <p:nvPicPr>
          <p:cNvPr id="7" name="Graphic 6" descr="Arrow: Straight with solid fill">
            <a:extLst>
              <a:ext uri="{FF2B5EF4-FFF2-40B4-BE49-F238E27FC236}">
                <a16:creationId xmlns:a16="http://schemas.microsoft.com/office/drawing/2014/main" id="{99A54F98-6FBD-4114-B2E0-2E0187F15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1705" y="4460631"/>
            <a:ext cx="677594" cy="67759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FB61EF-8682-4DF5-9829-2675BBA8A20B}"/>
              </a:ext>
            </a:extLst>
          </p:cNvPr>
          <p:cNvSpPr/>
          <p:nvPr/>
        </p:nvSpPr>
        <p:spPr>
          <a:xfrm>
            <a:off x="10173285" y="4229100"/>
            <a:ext cx="1809165" cy="2181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Please note that my start screen will look different from yours because my map plots all of the churches in the BWC.</a:t>
            </a:r>
          </a:p>
        </p:txBody>
      </p:sp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id="{0049BBB5-F36A-4154-B990-A7C8123C0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31109" y="4210050"/>
            <a:ext cx="293516" cy="29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9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9699A8-9F52-4C34-9606-370C555BC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CF8BA8-E7AA-4F97-9E4C-CD11742FA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765D2A6-9BE9-4378-A781-B188CA5DA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91" b="6646"/>
          <a:stretch/>
        </p:blipFill>
        <p:spPr>
          <a:xfrm>
            <a:off x="452426" y="1048616"/>
            <a:ext cx="11287148" cy="5613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CC0DD3-875E-494B-B6EB-FB2ECF15BB2D}"/>
              </a:ext>
            </a:extLst>
          </p:cNvPr>
          <p:cNvSpPr txBox="1"/>
          <p:nvPr/>
        </p:nvSpPr>
        <p:spPr>
          <a:xfrm>
            <a:off x="452426" y="419100"/>
            <a:ext cx="1128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screen on the right will pop up. Select “Draw a Polygon.” </a:t>
            </a:r>
          </a:p>
        </p:txBody>
      </p:sp>
      <p:pic>
        <p:nvPicPr>
          <p:cNvPr id="8" name="Graphic 7" descr="Arrow: Slight curve with solid fill">
            <a:extLst>
              <a:ext uri="{FF2B5EF4-FFF2-40B4-BE49-F238E27FC236}">
                <a16:creationId xmlns:a16="http://schemas.microsoft.com/office/drawing/2014/main" id="{008806F7-98C8-4F13-B1B4-A6DC4A276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0256" y="40162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92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98043A-090D-4EF3-8E12-6CF2C098F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00" b="8591"/>
          <a:stretch/>
        </p:blipFill>
        <p:spPr>
          <a:xfrm>
            <a:off x="710223" y="1340168"/>
            <a:ext cx="10771554" cy="52511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BC3778-09D6-4CDD-B5E5-36FB1B7E0AC1}"/>
              </a:ext>
            </a:extLst>
          </p:cNvPr>
          <p:cNvSpPr txBox="1"/>
          <p:nvPr/>
        </p:nvSpPr>
        <p:spPr>
          <a:xfrm>
            <a:off x="619125" y="266700"/>
            <a:ext cx="10953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Scroll down and you will find the options for a travel polygon. Travel by car, walking, and biking. </a:t>
            </a:r>
          </a:p>
          <a:p>
            <a:r>
              <a:rPr lang="en-US" b="1" dirty="0"/>
              <a:t>Select which mode of travel for which you want to run this report. Also, enter your church’s address for the starting location. </a:t>
            </a:r>
          </a:p>
        </p:txBody>
      </p:sp>
      <p:pic>
        <p:nvPicPr>
          <p:cNvPr id="7" name="Graphic 6" descr="Arrow: Slight curve with solid fill">
            <a:extLst>
              <a:ext uri="{FF2B5EF4-FFF2-40B4-BE49-F238E27FC236}">
                <a16:creationId xmlns:a16="http://schemas.microsoft.com/office/drawing/2014/main" id="{250DF538-EB99-4DE4-B617-9B038F0FD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6550" y="44005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71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137AB0-D223-4DF0-8BDC-20144F722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2" b="8036"/>
          <a:stretch/>
        </p:blipFill>
        <p:spPr>
          <a:xfrm>
            <a:off x="461962" y="1159594"/>
            <a:ext cx="11268075" cy="5546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1C62C3-D78E-4A0E-AB37-DF54548075D7}"/>
              </a:ext>
            </a:extLst>
          </p:cNvPr>
          <p:cNvSpPr txBox="1"/>
          <p:nvPr/>
        </p:nvSpPr>
        <p:spPr>
          <a:xfrm>
            <a:off x="461962" y="236264"/>
            <a:ext cx="11268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After you enter your church’s address as the starting location, enter the “Time Contour.” For example, I am entering 20 minutes for a report on the demographics of the people that live within a 20 minute drive of the church. </a:t>
            </a:r>
          </a:p>
        </p:txBody>
      </p:sp>
      <p:pic>
        <p:nvPicPr>
          <p:cNvPr id="7" name="Graphic 6" descr="Arrow: Rotate right with solid fill">
            <a:extLst>
              <a:ext uri="{FF2B5EF4-FFF2-40B4-BE49-F238E27FC236}">
                <a16:creationId xmlns:a16="http://schemas.microsoft.com/office/drawing/2014/main" id="{098E287C-F8DF-4644-91DB-3D0DB6948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1850" y="4343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19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A704D-193A-4E9D-AF87-A5C507A52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78" b="7202"/>
          <a:stretch/>
        </p:blipFill>
        <p:spPr>
          <a:xfrm>
            <a:off x="653367" y="1121450"/>
            <a:ext cx="10885266" cy="5374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7574C7-A8DF-4D94-915C-E5BD665B718B}"/>
              </a:ext>
            </a:extLst>
          </p:cNvPr>
          <p:cNvSpPr txBox="1"/>
          <p:nvPr/>
        </p:nvSpPr>
        <p:spPr>
          <a:xfrm>
            <a:off x="533400" y="361950"/>
            <a:ext cx="1116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After entering the “Time Contour” and clicking “Next.” You’ll find the summarization of your polygon drawing. Click “Draw.”</a:t>
            </a:r>
          </a:p>
        </p:txBody>
      </p:sp>
      <p:pic>
        <p:nvPicPr>
          <p:cNvPr id="6" name="Graphic 5" descr="Arrow: Slight curve with solid fill">
            <a:extLst>
              <a:ext uri="{FF2B5EF4-FFF2-40B4-BE49-F238E27FC236}">
                <a16:creationId xmlns:a16="http://schemas.microsoft.com/office/drawing/2014/main" id="{5F8DD165-A819-471C-A217-F01963378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600" y="5279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28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4B1CC9-FA16-469B-85A7-8BD7F9F9C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4" b="7201"/>
          <a:stretch/>
        </p:blipFill>
        <p:spPr>
          <a:xfrm>
            <a:off x="304800" y="1273850"/>
            <a:ext cx="10591800" cy="5279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E2C4FA-D1FD-4D7E-862F-E1712DA21F4C}"/>
              </a:ext>
            </a:extLst>
          </p:cNvPr>
          <p:cNvSpPr txBox="1"/>
          <p:nvPr/>
        </p:nvSpPr>
        <p:spPr>
          <a:xfrm>
            <a:off x="209550" y="323850"/>
            <a:ext cx="1062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Here is the result of my polygon for the 20-minute drive from the church I selected. If you want to run a predefined report on the polygon, click “Demographics” at the bottom of the screen. </a:t>
            </a:r>
          </a:p>
        </p:txBody>
      </p:sp>
      <p:pic>
        <p:nvPicPr>
          <p:cNvPr id="6" name="Graphic 5" descr="Arrow: Rotate right with solid fill">
            <a:extLst>
              <a:ext uri="{FF2B5EF4-FFF2-40B4-BE49-F238E27FC236}">
                <a16:creationId xmlns:a16="http://schemas.microsoft.com/office/drawing/2014/main" id="{01F167F8-5122-421D-A93E-C5523AB18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6750" y="51269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41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29EC05-FACB-49E0-B32E-01A6D9A9A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78" b="8591"/>
          <a:stretch/>
        </p:blipFill>
        <p:spPr>
          <a:xfrm>
            <a:off x="452437" y="1144562"/>
            <a:ext cx="11287125" cy="54848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C4DEA9-24B6-4D77-BF52-22D245D6F708}"/>
              </a:ext>
            </a:extLst>
          </p:cNvPr>
          <p:cNvSpPr txBox="1"/>
          <p:nvPr/>
        </p:nvSpPr>
        <p:spPr>
          <a:xfrm>
            <a:off x="400050" y="304800"/>
            <a:ext cx="11339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After clicking “Demographics,” you will select the predefined report you want to run based on your travel polygon. The report will download to your computer. </a:t>
            </a:r>
          </a:p>
        </p:txBody>
      </p:sp>
      <p:pic>
        <p:nvPicPr>
          <p:cNvPr id="6" name="Graphic 5" descr="Arrow: Slight curve with solid fill">
            <a:extLst>
              <a:ext uri="{FF2B5EF4-FFF2-40B4-BE49-F238E27FC236}">
                <a16:creationId xmlns:a16="http://schemas.microsoft.com/office/drawing/2014/main" id="{01E04865-0235-493A-9A26-9F355E6FD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1750" y="46291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48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23E2-7FF4-4677-9A85-FFF29559DF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You can follow these same instructions to draw a travel polygon for driving, walking and biking from your church to generate demographic reports.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7A468-2EC8-4E28-A1E0-37A01EAB32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 hope this brief introduction helps you to get started!</a:t>
            </a:r>
          </a:p>
        </p:txBody>
      </p:sp>
    </p:spTree>
    <p:extLst>
      <p:ext uri="{BB962C8B-B14F-4D97-AF65-F5344CB8AC3E}">
        <p14:creationId xmlns:p14="http://schemas.microsoft.com/office/powerpoint/2010/main" val="98914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72F0E-1F23-4605-A360-8DD777B96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What is MissionInsite?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54DBE-DD29-401C-AE7A-47F4EC3CD2D0}"/>
              </a:ext>
            </a:extLst>
          </p:cNvPr>
          <p:cNvSpPr txBox="1"/>
          <p:nvPr/>
        </p:nvSpPr>
        <p:spPr>
          <a:xfrm>
            <a:off x="809999" y="2729133"/>
            <a:ext cx="10571997" cy="2906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MissionInsite is an online tool that will help you get a better understanding of the demographics in your church’s neighborhood by allowing you to do the following: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Cross-analyze your church and community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 the location of your members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 household demographic information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Examine future population and household projections.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MissionInsite allows you to 1) know your people, 2) know your locations, and 3) discover what matters most to your church. </a:t>
            </a:r>
          </a:p>
        </p:txBody>
      </p:sp>
    </p:spTree>
    <p:extLst>
      <p:ext uri="{BB962C8B-B14F-4D97-AF65-F5344CB8AC3E}">
        <p14:creationId xmlns:p14="http://schemas.microsoft.com/office/powerpoint/2010/main" val="317145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509E5-7E40-41A8-973A-683D64B7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to Register for an Account</a:t>
            </a:r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804B7A-E897-4B74-9E7F-1E0FFFA1CFB8}"/>
              </a:ext>
            </a:extLst>
          </p:cNvPr>
          <p:cNvSpPr txBox="1"/>
          <p:nvPr/>
        </p:nvSpPr>
        <p:spPr>
          <a:xfrm>
            <a:off x="810000" y="2772085"/>
            <a:ext cx="105719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/>
              <a:t>Use the following information to register for a MissionInsite account:</a:t>
            </a:r>
          </a:p>
          <a:p>
            <a:pPr marL="0" indent="0">
              <a:buNone/>
            </a:pPr>
            <a:r>
              <a:rPr lang="nl-NL" sz="2000" b="0" i="0" u="none" strike="noStrike" dirty="0">
                <a:solidFill>
                  <a:srgbClr val="102445"/>
                </a:solidFill>
                <a:effectLst/>
                <a:hlinkClick r:id="rId2"/>
              </a:rPr>
              <a:t>https://accounts.missioninsite.com/Register/PeopleView?agencyCode=DFFP4</a:t>
            </a:r>
            <a:br>
              <a:rPr lang="nl-NL" sz="2000" dirty="0"/>
            </a:br>
            <a:br>
              <a:rPr lang="nl-NL" sz="2000" dirty="0"/>
            </a:br>
            <a:r>
              <a:rPr lang="nl-NL" sz="2000" dirty="0"/>
              <a:t>The BWC</a:t>
            </a:r>
            <a:r>
              <a:rPr lang="nl-NL" sz="2000" b="0" i="0" dirty="0">
                <a:effectLst/>
              </a:rPr>
              <a:t> Agency Registration Code is: </a:t>
            </a:r>
            <a:r>
              <a:rPr lang="nl-NL" sz="2000" b="1" i="0" dirty="0">
                <a:solidFill>
                  <a:srgbClr val="FFFFFF"/>
                </a:solidFill>
                <a:effectLst/>
              </a:rPr>
              <a:t>DFFP4</a:t>
            </a:r>
          </a:p>
          <a:p>
            <a:pPr marL="0" indent="0">
              <a:buNone/>
            </a:pPr>
            <a:endParaRPr lang="nl-NL" sz="2000" i="0" dirty="0">
              <a:solidFill>
                <a:srgbClr val="FFFFFF"/>
              </a:solidFill>
              <a:effectLst/>
            </a:endParaRPr>
          </a:p>
          <a:p>
            <a:pPr marL="0" indent="0">
              <a:buNone/>
            </a:pPr>
            <a:r>
              <a:rPr lang="nl-NL" sz="2000" i="0" dirty="0">
                <a:solidFill>
                  <a:srgbClr val="FFFFFF"/>
                </a:solidFill>
                <a:effectLst/>
              </a:rPr>
              <a:t>After you complete registration, your account will need to be approved by Lauren Harris. You’ll receive an email confirming that your account has been approved. </a:t>
            </a:r>
          </a:p>
        </p:txBody>
      </p:sp>
    </p:spTree>
    <p:extLst>
      <p:ext uri="{BB962C8B-B14F-4D97-AF65-F5344CB8AC3E}">
        <p14:creationId xmlns:p14="http://schemas.microsoft.com/office/powerpoint/2010/main" val="59734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FF431-8B54-4590-9B72-A4DC9407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Begin?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88461-B6AA-4B71-918C-6FCCEA21A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774301"/>
            <a:ext cx="10554574" cy="36365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/>
              <a:t>There are predefined reports in MissionInsite that you can use to research your church’s neighborhood: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2900" dirty="0" err="1"/>
              <a:t>QuickInsite</a:t>
            </a:r>
            <a:r>
              <a:rPr lang="en-US" sz="2900" dirty="0"/>
              <a:t> Report</a:t>
            </a:r>
          </a:p>
          <a:p>
            <a:r>
              <a:rPr lang="en-US" sz="2900" dirty="0" err="1"/>
              <a:t>ExecutiveInsite</a:t>
            </a:r>
            <a:r>
              <a:rPr lang="en-US" sz="2900" dirty="0"/>
              <a:t> Report</a:t>
            </a:r>
          </a:p>
          <a:p>
            <a:r>
              <a:rPr lang="en-US" sz="2900" dirty="0" err="1"/>
              <a:t>FullInsite</a:t>
            </a:r>
            <a:r>
              <a:rPr lang="en-US" sz="2900" dirty="0"/>
              <a:t> Report</a:t>
            </a:r>
          </a:p>
          <a:p>
            <a:r>
              <a:rPr lang="en-US" sz="2900" dirty="0" err="1"/>
              <a:t>ComparativeInsite</a:t>
            </a:r>
            <a:r>
              <a:rPr lang="en-US" sz="2900" dirty="0"/>
              <a:t> Report </a:t>
            </a:r>
          </a:p>
          <a:p>
            <a:r>
              <a:rPr lang="en-US" sz="2900" dirty="0" err="1"/>
              <a:t>MinistryInsite</a:t>
            </a:r>
            <a:r>
              <a:rPr lang="en-US" sz="2900" dirty="0"/>
              <a:t> Report</a:t>
            </a:r>
          </a:p>
          <a:p>
            <a:r>
              <a:rPr lang="en-US" sz="2900" dirty="0" err="1"/>
              <a:t>MinistryInsitePriorities</a:t>
            </a:r>
            <a:r>
              <a:rPr lang="en-US" sz="2900" dirty="0"/>
              <a:t> Report</a:t>
            </a:r>
          </a:p>
          <a:p>
            <a:r>
              <a:rPr lang="en-US" sz="2900" dirty="0" err="1"/>
              <a:t>ReligiousInsite</a:t>
            </a:r>
            <a:r>
              <a:rPr lang="en-US" sz="2900" dirty="0"/>
              <a:t> Report</a:t>
            </a:r>
          </a:p>
          <a:p>
            <a:r>
              <a:rPr lang="en-US" sz="2900" dirty="0" err="1"/>
              <a:t>ReligiousPriorities</a:t>
            </a:r>
            <a:r>
              <a:rPr lang="en-US" sz="2900" dirty="0"/>
              <a:t> Report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813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093BB-DFF3-49CE-B20A-DE18A6D92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3" b="9228"/>
          <a:stretch/>
        </p:blipFill>
        <p:spPr>
          <a:xfrm>
            <a:off x="795150" y="1392701"/>
            <a:ext cx="10601699" cy="5167114"/>
          </a:xfrm>
          <a:prstGeom prst="rect">
            <a:avLst/>
          </a:prstGeom>
        </p:spPr>
      </p:pic>
      <p:pic>
        <p:nvPicPr>
          <p:cNvPr id="5" name="Graphic 4" descr="Arrow: Slight curve with solid fill">
            <a:extLst>
              <a:ext uri="{FF2B5EF4-FFF2-40B4-BE49-F238E27FC236}">
                <a16:creationId xmlns:a16="http://schemas.microsoft.com/office/drawing/2014/main" id="{6A2DC9D6-CA19-488E-8492-AFA3C7F00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0345" y="3519058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5373B1-CF19-4885-BE44-01712775A1CD}"/>
              </a:ext>
            </a:extLst>
          </p:cNvPr>
          <p:cNvSpPr txBox="1"/>
          <p:nvPr/>
        </p:nvSpPr>
        <p:spPr>
          <a:xfrm>
            <a:off x="795150" y="464234"/>
            <a:ext cx="10601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Select “Generate a Predefined or Customed Demographics Report”</a:t>
            </a:r>
          </a:p>
        </p:txBody>
      </p:sp>
    </p:spTree>
    <p:extLst>
      <p:ext uri="{BB962C8B-B14F-4D97-AF65-F5344CB8AC3E}">
        <p14:creationId xmlns:p14="http://schemas.microsoft.com/office/powerpoint/2010/main" val="147206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0CB85-BDB6-4F3B-8762-7B6EC6C60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3" b="8495"/>
          <a:stretch/>
        </p:blipFill>
        <p:spPr>
          <a:xfrm>
            <a:off x="500575" y="1125896"/>
            <a:ext cx="11190850" cy="55281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4FE40B-EF62-434C-BE66-0AF6550F63F0}"/>
              </a:ext>
            </a:extLst>
          </p:cNvPr>
          <p:cNvSpPr txBox="1"/>
          <p:nvPr/>
        </p:nvSpPr>
        <p:spPr>
          <a:xfrm>
            <a:off x="795150" y="464234"/>
            <a:ext cx="10601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Select “Radius or Polygon I Draw” then Enter Your Church Address</a:t>
            </a:r>
          </a:p>
        </p:txBody>
      </p:sp>
      <p:pic>
        <p:nvPicPr>
          <p:cNvPr id="6" name="Graphic 5" descr="Arrow: Slight curve with solid fill">
            <a:extLst>
              <a:ext uri="{FF2B5EF4-FFF2-40B4-BE49-F238E27FC236}">
                <a16:creationId xmlns:a16="http://schemas.microsoft.com/office/drawing/2014/main" id="{C9B982F0-CA00-44BC-B3B1-14AC83915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4726" y="2975557"/>
            <a:ext cx="914400" cy="914400"/>
          </a:xfrm>
          <a:prstGeom prst="rect">
            <a:avLst/>
          </a:prstGeom>
        </p:spPr>
      </p:pic>
      <p:pic>
        <p:nvPicPr>
          <p:cNvPr id="8" name="Graphic 7" descr="Arrow: Vertical U-turn with solid fill">
            <a:extLst>
              <a:ext uri="{FF2B5EF4-FFF2-40B4-BE49-F238E27FC236}">
                <a16:creationId xmlns:a16="http://schemas.microsoft.com/office/drawing/2014/main" id="{7F21089F-1ADB-493B-B91A-D7A29F65E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5951" y="42378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0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A97848-02C1-4DE8-A327-4AF10908A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1" b="8492"/>
          <a:stretch/>
        </p:blipFill>
        <p:spPr>
          <a:xfrm>
            <a:off x="744113" y="1463040"/>
            <a:ext cx="10703774" cy="5261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CA7E6C-B1AB-4877-9FC3-F71F17698666}"/>
              </a:ext>
            </a:extLst>
          </p:cNvPr>
          <p:cNvSpPr txBox="1"/>
          <p:nvPr/>
        </p:nvSpPr>
        <p:spPr>
          <a:xfrm>
            <a:off x="744113" y="397769"/>
            <a:ext cx="10495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After entering your church’s address, click next. On the page below, you can select “Radius” or “Polygon.” If you want the report to reflect a certain mileage around your church, select “Radius.” Enter the radius distance and select units. </a:t>
            </a:r>
          </a:p>
        </p:txBody>
      </p:sp>
      <p:pic>
        <p:nvPicPr>
          <p:cNvPr id="6" name="Graphic 5" descr="Arrow: Slight curve with solid fill">
            <a:extLst>
              <a:ext uri="{FF2B5EF4-FFF2-40B4-BE49-F238E27FC236}">
                <a16:creationId xmlns:a16="http://schemas.microsoft.com/office/drawing/2014/main" id="{C971C6DE-B1D2-441E-8011-CF7FDB5C9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2554" y="36364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6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2D7D8E-553A-4330-B710-031A62DA5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1" b="8287"/>
          <a:stretch/>
        </p:blipFill>
        <p:spPr>
          <a:xfrm>
            <a:off x="841717" y="1500779"/>
            <a:ext cx="10508566" cy="5153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507B49-D850-4D63-B211-A7F687DBA4B6}"/>
              </a:ext>
            </a:extLst>
          </p:cNvPr>
          <p:cNvSpPr txBox="1"/>
          <p:nvPr/>
        </p:nvSpPr>
        <p:spPr>
          <a:xfrm>
            <a:off x="841717" y="492369"/>
            <a:ext cx="1050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Now, select “Predefined” for the report you want to run. Select the report below. </a:t>
            </a:r>
          </a:p>
        </p:txBody>
      </p:sp>
      <p:pic>
        <p:nvPicPr>
          <p:cNvPr id="6" name="Graphic 5" descr="Arrow: Rotate right with solid fill">
            <a:extLst>
              <a:ext uri="{FF2B5EF4-FFF2-40B4-BE49-F238E27FC236}">
                <a16:creationId xmlns:a16="http://schemas.microsoft.com/office/drawing/2014/main" id="{C20AE5B3-0E67-4EB5-B25D-D014A2214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98652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5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51CD3-1059-41D0-BAB4-CE79E343D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6" b="5825"/>
          <a:stretch/>
        </p:blipFill>
        <p:spPr>
          <a:xfrm>
            <a:off x="719893" y="1046921"/>
            <a:ext cx="10752214" cy="5434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F3E1EE-B92B-41EA-9F4A-7BB8E8E4866B}"/>
              </a:ext>
            </a:extLst>
          </p:cNvPr>
          <p:cNvSpPr txBox="1"/>
          <p:nvPr/>
        </p:nvSpPr>
        <p:spPr>
          <a:xfrm>
            <a:off x="719893" y="520505"/>
            <a:ext cx="1075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Select the report you want to run. I selected “</a:t>
            </a:r>
            <a:r>
              <a:rPr lang="en-US" b="1" dirty="0" err="1"/>
              <a:t>ExecutiveInsite</a:t>
            </a:r>
            <a:r>
              <a:rPr lang="en-US" b="1" dirty="0"/>
              <a:t>.” Click Next. </a:t>
            </a:r>
          </a:p>
        </p:txBody>
      </p:sp>
      <p:pic>
        <p:nvPicPr>
          <p:cNvPr id="6" name="Graphic 5" descr="Arrow: Slight curve with solid fill">
            <a:extLst>
              <a:ext uri="{FF2B5EF4-FFF2-40B4-BE49-F238E27FC236}">
                <a16:creationId xmlns:a16="http://schemas.microsoft.com/office/drawing/2014/main" id="{F87CFBCF-FE78-411C-89EC-72C31AC6E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893" y="33067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74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051B7F-F45F-4FBB-974B-85B568B21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F4A21B-80B9-40F1-8308-E0B7F0FE0B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E96646-423E-4354-94C2-1A28227BF0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Quotable design</Template>
  <TotalTime>407</TotalTime>
  <Words>675</Words>
  <Application>Microsoft Office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Century Gothic</vt:lpstr>
      <vt:lpstr>Symbol</vt:lpstr>
      <vt:lpstr>Wingdings 2</vt:lpstr>
      <vt:lpstr>Quotable</vt:lpstr>
      <vt:lpstr>Introduction to MissionInsite</vt:lpstr>
      <vt:lpstr>What is MissionInsite?</vt:lpstr>
      <vt:lpstr>How to Register for an Account</vt:lpstr>
      <vt:lpstr>Where to Begin?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Draw Travel Polygons for Predefined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can follow these same instructions to draw a travel polygon for driving, walking and biking from your church to generate demographic reports.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MissionInsite</dc:title>
  <dc:creator>Lauren Harris</dc:creator>
  <cp:lastModifiedBy>Lauren Harris</cp:lastModifiedBy>
  <cp:revision>17</cp:revision>
  <dcterms:created xsi:type="dcterms:W3CDTF">2021-07-26T16:26:31Z</dcterms:created>
  <dcterms:modified xsi:type="dcterms:W3CDTF">2021-07-29T16:05:03Z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