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it-IT" sz="1800" baseline="0" dirty="0"/>
              <a:t>SCU ANCI Toscana - Titoli di studio </a:t>
            </a:r>
          </a:p>
          <a:p>
            <a:pPr>
              <a:defRPr sz="1800"/>
            </a:pPr>
            <a:r>
              <a:rPr lang="it-IT" sz="1800" baseline="0" dirty="0"/>
              <a:t>bandi 2021-23 (tot. 2024 domande)</a:t>
            </a:r>
            <a:endParaRPr lang="it-IT" sz="1800" dirty="0"/>
          </a:p>
        </c:rich>
      </c:tx>
      <c:layout>
        <c:manualLayout>
          <c:xMode val="edge"/>
          <c:yMode val="edge"/>
          <c:x val="0.31173236042256985"/>
          <c:y val="1.75206891287113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520746255322013"/>
          <c:y val="0.30797278728871702"/>
          <c:w val="0.72147031997970767"/>
          <c:h val="0.52502403108702334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15A-4805-92A4-1E53EE51909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15A-4805-92A4-1E53EE51909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15A-4805-92A4-1E53EE519094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15A-4805-92A4-1E53EE51909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D4A2FFE-6205-4489-BA8C-3CED404998D3}" type="CATEGORYNAME">
                      <a:rPr lang="en-US" smtClean="0"/>
                      <a:pPr/>
                      <a:t>[NOME CATEGORIA]</a:t>
                    </a:fld>
                    <a:r>
                      <a:rPr lang="en-US" baseline="0" dirty="0"/>
                      <a:t> </a:t>
                    </a:r>
                    <a:fld id="{1C5E08E2-59A0-4B3E-8752-FAC3080AB81A}" type="VALUE">
                      <a:rPr lang="en-US" baseline="0"/>
                      <a:pPr/>
                      <a:t>[VALORE]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63228329994804"/>
                      <c:h val="0.108569870300914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15A-4805-92A4-1E53EE51909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1CA0260-3960-44DE-9297-42359AE8CF85}" type="CATEGORYNAME">
                      <a:rPr lang="en-US" smtClean="0"/>
                      <a:pPr/>
                      <a:t>[NOME CATEGORIA]</a:t>
                    </a:fld>
                    <a:r>
                      <a:rPr lang="en-US" baseline="0"/>
                      <a:t> </a:t>
                    </a:r>
                    <a:fld id="{B24BEE57-3F05-4B79-A25A-37451C9DBEA1}" type="VALUE">
                      <a:rPr lang="en-US" baseline="0" smtClean="0"/>
                      <a:pPr/>
                      <a:t>[VALORE]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15A-4805-92A4-1E53EE519094}"/>
                </c:ext>
              </c:extLst>
            </c:dLbl>
            <c:dLbl>
              <c:idx val="2"/>
              <c:layout>
                <c:manualLayout>
                  <c:x val="-4.1441819454749597E-2"/>
                  <c:y val="7.300402102114807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baseline="0" dirty="0" err="1"/>
                      <a:t>Laurea</a:t>
                    </a:r>
                    <a:r>
                      <a:rPr lang="en-US" b="1" baseline="0" dirty="0"/>
                      <a:t> </a:t>
                    </a:r>
                    <a:r>
                      <a:rPr lang="en-US" b="1" baseline="0" dirty="0" err="1"/>
                      <a:t>Magistrale</a:t>
                    </a:r>
                    <a:r>
                      <a:rPr lang="en-US" b="1" baseline="0" dirty="0"/>
                      <a:t> </a:t>
                    </a:r>
                    <a:fld id="{E0E2631F-C2A7-4281-81BB-937CD7EA4990}" type="VALUE">
                      <a:rPr lang="en-US" b="1" baseline="0"/>
                      <a:pPr>
                        <a:defRPr sz="1400" b="1"/>
                      </a:pPr>
                      <a:t>[VALORE]</a:t>
                    </a:fld>
                    <a:endParaRPr lang="en-US" b="1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>
                          <a:lumMod val="8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34037563915343"/>
                      <c:h val="7.3265681706561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15A-4805-92A4-1E53EE51909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486AAA3-2D4D-4F6A-B661-9B1CB458DEEA}" type="CATEGORYNAME">
                      <a:rPr lang="en-US" smtClean="0"/>
                      <a:pPr/>
                      <a:t>[NOME CATEGORIA]</a:t>
                    </a:fld>
                    <a:r>
                      <a:rPr lang="en-US" baseline="0" dirty="0"/>
                      <a:t> </a:t>
                    </a:r>
                    <a:fld id="{AEB9C0BF-0CF0-4747-B65A-307DBCF441AA}" type="VALUE">
                      <a:rPr lang="en-US" baseline="0"/>
                      <a:pPr/>
                      <a:t>[VALORE]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46435604861224"/>
                      <c:h val="0.108569870300914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15A-4805-92A4-1E53EE519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'prova hilde'!$A$4:$A$7</c:f>
              <c:strCache>
                <c:ptCount val="4"/>
                <c:pt idx="0">
                  <c:v>Diploma S. Superiore</c:v>
                </c:pt>
                <c:pt idx="1">
                  <c:v>Laurea Triennale</c:v>
                </c:pt>
                <c:pt idx="2">
                  <c:v>Laurea Magistrale</c:v>
                </c:pt>
                <c:pt idx="3">
                  <c:v>Inferiore a Diploma</c:v>
                </c:pt>
              </c:strCache>
            </c:strRef>
          </c:cat>
          <c:val>
            <c:numRef>
              <c:f>'prova hilde'!$B$4:$B$7</c:f>
              <c:numCache>
                <c:formatCode>0.0</c:formatCode>
                <c:ptCount val="4"/>
                <c:pt idx="0" formatCode="General">
                  <c:v>69.099999999999994</c:v>
                </c:pt>
                <c:pt idx="1">
                  <c:v>15</c:v>
                </c:pt>
                <c:pt idx="2">
                  <c:v>7.1</c:v>
                </c:pt>
                <c:pt idx="3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5A-4805-92A4-1E53EE519094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0398E-16D3-40BC-9D9E-7707B42F13DA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DB889-4BCD-4842-8410-35AC90AB58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89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6DB889-4BCD-4842-8410-35AC90AB580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25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18E682-BA79-346C-B4E9-C9E720BB1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4F3F57B-D482-5318-8F33-87049A94D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A89EB3-F5F1-88BF-5409-0D4951CE9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164842-DF5D-0216-65CC-B03E6841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8099AE-47E3-9B1E-B335-B57E2A56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36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001D05-DB5C-8BB0-FE4E-7E65FF24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BB132-27A1-E46E-21EC-4D6BBD9A9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2F8348-D0D9-9A6E-E920-C8E38161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853039-6421-2FD1-EC4C-A3B615D9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13D8BF-919E-D0BF-3057-429E9BEE7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35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6A225AD-F0EE-E26C-612E-BCD57ED7AD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E9B61C-D0BB-86AD-18E5-2B854EEC1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7E7371-91FC-B09E-DFAC-174A22C7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C2F122-2BCC-025D-6940-DFB57C6E0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886677-DD06-AEA5-E7D5-1C0A8F0C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85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DF5541-E98D-CC45-018F-CE01729AA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14FE11-51D2-8809-22E9-F5D81DC7C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E1FC4D-394D-9E86-BECF-A624198F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6573DB-2085-F3F7-BB9F-C4E36BE5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8C16C2-1AF4-86D0-126B-171234B72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72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0FCE53-383E-2CAD-D0ED-5D67E636E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37AC61-6182-CBC2-960E-648DC195A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68202E-B630-7DFA-551D-DB72CBEFE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D53FEF-0335-4EF8-D760-E98FFB75D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3FEB9F-5D9C-AB47-282A-5C529A5D3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81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8D7D4C-7E92-5C38-BEF1-77F2CC03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FFB1F8-E4BE-8B12-137A-C3E838EE6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9C6504-5369-7EED-D481-6C4CD578D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ABE359-9BFC-14F2-F423-D2BC1D861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4B1668-D836-8FDA-5F4E-B1B91F2C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01012C-A5CF-B346-DB01-BE11CDDE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20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8AE8B2-7C84-9DF6-1425-61B688BDB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95AEA0-7538-3BD6-4160-6BF634A22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D51AAF-9B9F-0BAE-716D-60102AACF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74F83A0-DBC6-4562-9EED-ED0E9C411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B8000D4-72AC-F631-C71C-08C15F456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5A1302-0D1D-331B-03E9-9B407930A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1A7DB04-E927-7AE3-30CA-D6B4CB71D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AB64251-4645-30E3-E050-382E7E8F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04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A06540-C772-02C3-CEEC-92A95179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4677FA7-478F-32B4-BF94-21439454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43A55D-B5A2-D4AA-9173-24CE80C0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1A66DFA-32A8-4711-D96E-3AAF647E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88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5F1EE52-DE27-4FB5-EA1A-E4F9193EB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B4E59BD-6710-666D-2760-458FE025C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697D2C9-5563-1502-6EC5-3897FB8A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C06808-2B31-EE05-F0F9-FCD195196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CC6784-F814-C0BC-E01F-5C3E5F467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136B73-E719-5EBE-9E5E-4505B0F15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C107B4F-70C0-066C-E56C-A7629D57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954C62-5429-F722-12FD-C9FA4A430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C7BE373-6153-62B7-99DA-E909F686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62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BF8882-116E-503D-84E5-788154B6D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DE8724A-4D3E-A96C-52EC-9AC4D3E2B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E337A28-54F7-5F09-0F0D-E415F47DD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9CBA00F-0BA8-143E-2733-81F7EB13B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A9284A-542F-59B2-843E-C9514FAF3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60ED3C-5DDF-8E44-D518-CFAB5D15D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80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E511427-B813-9CC8-1E8E-4D0D3B11D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E484BC-CDA7-D11D-6596-40510B5E6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ED100E-713E-D156-EA28-598BC69577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C3016-C361-4913-B8A6-8BA15DB80D75}" type="datetimeFigureOut">
              <a:rPr lang="it-IT" smtClean="0"/>
              <a:t>12/11/2023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1BB318-D90F-9DF8-1750-37CB7BDC53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A67D8D-89ED-905A-2BBF-3FE592788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0EBDF-E0B6-4A8F-815D-33966FCDEE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55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CAF9B8-2975-EDAD-4454-8C6182D6E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4400" b="1" dirty="0">
                <a:solidFill>
                  <a:schemeClr val="tx1"/>
                </a:solidFill>
              </a:rPr>
              <a:t>In crescendo </a:t>
            </a:r>
            <a:br>
              <a:rPr lang="it-IT" sz="4800" b="1" dirty="0">
                <a:solidFill>
                  <a:schemeClr val="tx1"/>
                </a:solidFill>
              </a:rPr>
            </a:br>
            <a:r>
              <a:rPr lang="it-IT" sz="2800" b="1" dirty="0">
                <a:solidFill>
                  <a:schemeClr val="tx1"/>
                </a:solidFill>
              </a:rPr>
              <a:t>Strumenti di policy e nuove opportunità di lavoro </a:t>
            </a:r>
            <a:br>
              <a:rPr lang="it-IT" sz="2800" b="1" dirty="0">
                <a:solidFill>
                  <a:schemeClr val="tx1"/>
                </a:solidFill>
              </a:rPr>
            </a:br>
            <a:r>
              <a:rPr lang="it-IT" sz="2800" b="1" dirty="0">
                <a:solidFill>
                  <a:schemeClr val="tx1"/>
                </a:solidFill>
              </a:rPr>
              <a:t>per i giovani</a:t>
            </a:r>
            <a:br>
              <a:rPr lang="it-IT" sz="2800" b="1" dirty="0">
                <a:solidFill>
                  <a:schemeClr val="tx1"/>
                </a:solidFill>
              </a:rPr>
            </a:br>
            <a:br>
              <a:rPr lang="it-IT" sz="2800" b="1" dirty="0">
                <a:solidFill>
                  <a:schemeClr val="tx1"/>
                </a:solidFill>
              </a:rPr>
            </a:br>
            <a:r>
              <a:rPr lang="it-IT" sz="2400" b="1" dirty="0">
                <a:solidFill>
                  <a:schemeClr val="tx1"/>
                </a:solidFill>
              </a:rPr>
              <a:t>Firenze, 14 novembre 2023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D99D87-C42F-145F-5D93-796FA7017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  <a:p>
            <a:r>
              <a:rPr lang="it-IT" sz="2800" b="1" dirty="0">
                <a:solidFill>
                  <a:srgbClr val="002060"/>
                </a:solidFill>
              </a:rPr>
              <a:t>Il Servizio Civile nella realtà Anci Toscana</a:t>
            </a:r>
          </a:p>
          <a:p>
            <a:r>
              <a:rPr lang="it-IT" b="1" i="1" dirty="0">
                <a:solidFill>
                  <a:srgbClr val="002060"/>
                </a:solidFill>
              </a:rPr>
              <a:t>Hilde March</a:t>
            </a:r>
          </a:p>
        </p:txBody>
      </p:sp>
    </p:spTree>
    <p:extLst>
      <p:ext uri="{BB962C8B-B14F-4D97-AF65-F5344CB8AC3E}">
        <p14:creationId xmlns:p14="http://schemas.microsoft.com/office/powerpoint/2010/main" val="289654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167D97-9FF0-AD1A-818E-F61BD976E96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Servizio Civile Digitale – Certificazione Europea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8B1E95-D399-18F0-89DA-3C6A44A20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664075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                                                               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                                                     </a:t>
            </a:r>
            <a:r>
              <a:rPr lang="it-IT" dirty="0"/>
              <a:t> 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    </a:t>
            </a:r>
          </a:p>
          <a:p>
            <a:pPr marL="0" indent="0">
              <a:buNone/>
            </a:pPr>
            <a:r>
              <a:rPr lang="it-IT" sz="3200" b="1" dirty="0">
                <a:solidFill>
                  <a:srgbClr val="002060"/>
                </a:solidFill>
              </a:rPr>
              <a:t>  </a:t>
            </a:r>
            <a:r>
              <a:rPr lang="it-IT" sz="3600" b="1" dirty="0" err="1">
                <a:solidFill>
                  <a:srgbClr val="002060"/>
                </a:solidFill>
              </a:rPr>
              <a:t>DIGComp</a:t>
            </a:r>
            <a:r>
              <a:rPr lang="it-IT" sz="3600" b="1" dirty="0">
                <a:solidFill>
                  <a:srgbClr val="002060"/>
                </a:solidFill>
              </a:rPr>
              <a:t> 2.2.</a:t>
            </a:r>
            <a:r>
              <a:rPr lang="it-IT" dirty="0"/>
              <a:t>                                                                                                                     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809DB57-57F7-8E9A-96E4-F57197F49181}"/>
              </a:ext>
            </a:extLst>
          </p:cNvPr>
          <p:cNvSpPr/>
          <p:nvPr/>
        </p:nvSpPr>
        <p:spPr>
          <a:xfrm>
            <a:off x="5313680" y="1975169"/>
            <a:ext cx="3860800" cy="650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it-IT" sz="2400" b="1" dirty="0">
                <a:solidFill>
                  <a:schemeClr val="tx1"/>
                </a:solidFill>
              </a:rPr>
              <a:t>Gestione dati e informazioni 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1F7DB90-2947-861E-E279-7131C43F6B6C}"/>
              </a:ext>
            </a:extLst>
          </p:cNvPr>
          <p:cNvSpPr/>
          <p:nvPr/>
        </p:nvSpPr>
        <p:spPr>
          <a:xfrm>
            <a:off x="5313680" y="2885439"/>
            <a:ext cx="3860800" cy="650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2. Comunicazione e</a:t>
            </a:r>
          </a:p>
          <a:p>
            <a:r>
              <a:rPr lang="it-IT" sz="2400" b="1" dirty="0">
                <a:solidFill>
                  <a:schemeClr val="tx1"/>
                </a:solidFill>
              </a:rPr>
              <a:t>     collaborazione in rete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793A663-8E01-F2E3-FC3F-9430ED3D83B3}"/>
              </a:ext>
            </a:extLst>
          </p:cNvPr>
          <p:cNvSpPr/>
          <p:nvPr/>
        </p:nvSpPr>
        <p:spPr>
          <a:xfrm>
            <a:off x="5313680" y="3795709"/>
            <a:ext cx="3860800" cy="650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3. Creazione contenuti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F71B6FC-AD17-3122-1752-D0AE1D14B230}"/>
              </a:ext>
            </a:extLst>
          </p:cNvPr>
          <p:cNvSpPr/>
          <p:nvPr/>
        </p:nvSpPr>
        <p:spPr>
          <a:xfrm>
            <a:off x="5313680" y="4705979"/>
            <a:ext cx="3860800" cy="650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4. Sicurezza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F6E3AD81-4FC9-E284-B747-ECFF968CEDCE}"/>
              </a:ext>
            </a:extLst>
          </p:cNvPr>
          <p:cNvSpPr/>
          <p:nvPr/>
        </p:nvSpPr>
        <p:spPr>
          <a:xfrm>
            <a:off x="5313680" y="5601491"/>
            <a:ext cx="3860800" cy="6502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b="1" dirty="0">
                <a:solidFill>
                  <a:schemeClr val="tx1"/>
                </a:solidFill>
              </a:rPr>
              <a:t>5. </a:t>
            </a:r>
            <a:r>
              <a:rPr lang="it-IT" sz="2400" b="1" dirty="0" err="1">
                <a:solidFill>
                  <a:schemeClr val="tx1"/>
                </a:solidFill>
              </a:rPr>
              <a:t>Problem</a:t>
            </a:r>
            <a:r>
              <a:rPr lang="it-IT" sz="2400" b="1" dirty="0">
                <a:solidFill>
                  <a:schemeClr val="tx1"/>
                </a:solidFill>
              </a:rPr>
              <a:t> solving</a:t>
            </a:r>
          </a:p>
        </p:txBody>
      </p:sp>
    </p:spTree>
    <p:extLst>
      <p:ext uri="{BB962C8B-B14F-4D97-AF65-F5344CB8AC3E}">
        <p14:creationId xmlns:p14="http://schemas.microsoft.com/office/powerpoint/2010/main" val="291392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107140-3806-9FD6-4C8E-05F77361083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Domande di SC Anci Toscana: i titoli di studio - 1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E0C8206-A80B-1F6D-8B51-7D82A32896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949226"/>
              </p:ext>
            </p:extLst>
          </p:nvPr>
        </p:nvGraphicFramePr>
        <p:xfrm>
          <a:off x="1785991" y="1846173"/>
          <a:ext cx="8887146" cy="4349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157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3626D-5EC6-B50E-505C-476E460A81B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Domande di SC Anci Toscana: i titoli di studio - 2</a:t>
            </a:r>
            <a:endParaRPr lang="it-IT" sz="3200" dirty="0">
              <a:solidFill>
                <a:srgbClr val="002060"/>
              </a:solidFill>
            </a:endParaRP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7FDDBC6-8CFC-99F8-5885-872C67850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2692" y="2021840"/>
            <a:ext cx="9714720" cy="2794000"/>
          </a:xfrm>
        </p:spPr>
      </p:pic>
    </p:spTree>
    <p:extLst>
      <p:ext uri="{BB962C8B-B14F-4D97-AF65-F5344CB8AC3E}">
        <p14:creationId xmlns:p14="http://schemas.microsoft.com/office/powerpoint/2010/main" val="972744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C297F2-DC4C-32D0-2FC0-27C3E5D50C4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Domande di SC Anci Toscana: sesso ed età</a:t>
            </a:r>
            <a:endParaRPr lang="it-IT" sz="3200" dirty="0">
              <a:solidFill>
                <a:srgbClr val="00206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ED856D-4C9B-DEA9-5E83-2ACEEE19882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       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65%          F  62%                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18-22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  46%</a:t>
            </a: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         18-22   </a:t>
            </a: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</a:rPr>
              <a:t>39%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it-IT" sz="3600" b="1" dirty="0">
                <a:solidFill>
                  <a:srgbClr val="002060"/>
                </a:solidFill>
              </a:rPr>
              <a:t>     M</a:t>
            </a:r>
            <a:r>
              <a:rPr lang="it-IT" sz="2400" b="1" dirty="0">
                <a:solidFill>
                  <a:srgbClr val="002060"/>
                </a:solidFill>
              </a:rPr>
              <a:t>  </a:t>
            </a:r>
            <a:r>
              <a:rPr lang="it-IT" sz="3600" b="1" dirty="0">
                <a:solidFill>
                  <a:srgbClr val="002060"/>
                </a:solidFill>
              </a:rPr>
              <a:t>35%</a:t>
            </a:r>
            <a:r>
              <a:rPr lang="it-IT" sz="2400" b="1" dirty="0">
                <a:solidFill>
                  <a:srgbClr val="002060"/>
                </a:solidFill>
              </a:rPr>
              <a:t>              </a:t>
            </a:r>
            <a:r>
              <a:rPr lang="it-IT" sz="3600" b="1" dirty="0">
                <a:solidFill>
                  <a:srgbClr val="002060"/>
                </a:solidFill>
              </a:rPr>
              <a:t>M 38%                </a:t>
            </a:r>
            <a:r>
              <a:rPr lang="it-IT" sz="2400" b="1" dirty="0">
                <a:solidFill>
                  <a:srgbClr val="002060"/>
                </a:solidFill>
              </a:rPr>
              <a:t>23-28  </a:t>
            </a:r>
            <a:r>
              <a:rPr lang="it-IT" sz="3600" b="1" dirty="0">
                <a:solidFill>
                  <a:srgbClr val="002060"/>
                </a:solidFill>
              </a:rPr>
              <a:t>54%       </a:t>
            </a:r>
            <a:r>
              <a:rPr lang="it-IT" sz="2400" b="1" dirty="0">
                <a:solidFill>
                  <a:srgbClr val="002060"/>
                </a:solidFill>
              </a:rPr>
              <a:t>23-28</a:t>
            </a:r>
            <a:r>
              <a:rPr lang="it-IT" sz="3600" b="1" dirty="0">
                <a:solidFill>
                  <a:srgbClr val="002060"/>
                </a:solidFill>
              </a:rPr>
              <a:t>  61%</a:t>
            </a:r>
          </a:p>
          <a:p>
            <a:pPr marL="0" indent="0">
              <a:buNone/>
            </a:pPr>
            <a:r>
              <a:rPr lang="it-IT" sz="3600" b="1" dirty="0">
                <a:solidFill>
                  <a:schemeClr val="tx1"/>
                </a:solidFill>
              </a:rPr>
              <a:t>  </a:t>
            </a:r>
            <a:endParaRPr lang="it-IT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       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9C49060-1FBB-D4A9-2664-BA51469D3581}"/>
              </a:ext>
            </a:extLst>
          </p:cNvPr>
          <p:cNvSpPr/>
          <p:nvPr/>
        </p:nvSpPr>
        <p:spPr>
          <a:xfrm>
            <a:off x="1442720" y="2346960"/>
            <a:ext cx="1388110" cy="7924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2021</a:t>
            </a:r>
          </a:p>
          <a:p>
            <a:pPr algn="ctr"/>
            <a:r>
              <a:rPr lang="it-IT" sz="2400" dirty="0"/>
              <a:t>sesso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EBB3481-1367-FD42-6337-83D4BAB1AE03}"/>
              </a:ext>
            </a:extLst>
          </p:cNvPr>
          <p:cNvSpPr/>
          <p:nvPr/>
        </p:nvSpPr>
        <p:spPr>
          <a:xfrm>
            <a:off x="3708398" y="2346960"/>
            <a:ext cx="1310641" cy="7924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2023</a:t>
            </a:r>
          </a:p>
          <a:p>
            <a:pPr algn="ctr"/>
            <a:r>
              <a:rPr lang="it-IT" sz="2400" dirty="0"/>
              <a:t>sesso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6A02DD1-CEF7-BE64-E07B-A27451B7F5DB}"/>
              </a:ext>
            </a:extLst>
          </p:cNvPr>
          <p:cNvSpPr/>
          <p:nvPr/>
        </p:nvSpPr>
        <p:spPr>
          <a:xfrm>
            <a:off x="6736081" y="2346960"/>
            <a:ext cx="1310641" cy="7924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2021</a:t>
            </a:r>
          </a:p>
          <a:p>
            <a:pPr algn="ctr"/>
            <a:r>
              <a:rPr lang="it-IT" sz="2400" dirty="0"/>
              <a:t>età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88C54AA-6468-941A-4007-88B37ACDE419}"/>
              </a:ext>
            </a:extLst>
          </p:cNvPr>
          <p:cNvSpPr/>
          <p:nvPr/>
        </p:nvSpPr>
        <p:spPr>
          <a:xfrm>
            <a:off x="9182100" y="2346960"/>
            <a:ext cx="1231899" cy="7924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2023</a:t>
            </a:r>
          </a:p>
          <a:p>
            <a:pPr algn="ctr"/>
            <a:r>
              <a:rPr lang="it-IT" sz="2400" dirty="0"/>
              <a:t>età</a:t>
            </a:r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85CEFE58-CDEA-5AD6-F788-1B1DFD5101EE}"/>
              </a:ext>
            </a:extLst>
          </p:cNvPr>
          <p:cNvSpPr/>
          <p:nvPr/>
        </p:nvSpPr>
        <p:spPr>
          <a:xfrm flipV="1">
            <a:off x="2973070" y="2631442"/>
            <a:ext cx="668019" cy="19303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4244691A-4E97-35A9-7B00-52206E0A80CD}"/>
              </a:ext>
            </a:extLst>
          </p:cNvPr>
          <p:cNvSpPr/>
          <p:nvPr/>
        </p:nvSpPr>
        <p:spPr>
          <a:xfrm>
            <a:off x="8364219" y="2621281"/>
            <a:ext cx="668019" cy="21844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792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AF1A72-5D3E-3FEC-4DEB-FD9D0A517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3570"/>
            <a:ext cx="10515600" cy="13255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it-IT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Sintesi sul profilo dei giovani SC (</a:t>
            </a:r>
            <a:r>
              <a:rPr lang="it-IT" sz="2800" b="1" dirty="0">
                <a:solidFill>
                  <a:srgbClr val="002060"/>
                </a:solidFill>
                <a:latin typeface="Gill Sans MT" panose="020B0502020104020203" pitchFamily="34" charset="0"/>
              </a:rPr>
              <a:t>ultimi 3 anni</a:t>
            </a:r>
            <a:r>
              <a:rPr lang="it-IT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F6281C-EEDF-7805-AE1D-228D9D134BF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it-IT" sz="3200" b="1" dirty="0">
                <a:solidFill>
                  <a:schemeClr val="accent2">
                    <a:lumMod val="75000"/>
                  </a:schemeClr>
                </a:solidFill>
              </a:rPr>
              <a:t>In aumento i giovani</a:t>
            </a: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    </a:t>
            </a:r>
          </a:p>
          <a:p>
            <a:pPr marL="0" indent="0">
              <a:buNone/>
            </a:pPr>
            <a:endParaRPr lang="it-IT" sz="1100" b="1" dirty="0">
              <a:solidFill>
                <a:srgbClr val="002060"/>
              </a:solidFill>
            </a:endParaRPr>
          </a:p>
          <a:p>
            <a:pPr lvl="6">
              <a:buFont typeface="Wingdings" panose="05000000000000000000" pitchFamily="2" charset="2"/>
              <a:buChar char="Ø"/>
            </a:pPr>
            <a:r>
              <a:rPr lang="it-IT" sz="3200" b="1" dirty="0">
                <a:solidFill>
                  <a:srgbClr val="002060"/>
                </a:solidFill>
              </a:rPr>
              <a:t>  maschi</a:t>
            </a:r>
          </a:p>
          <a:p>
            <a:pPr lvl="6">
              <a:buFont typeface="Wingdings" panose="05000000000000000000" pitchFamily="2" charset="2"/>
              <a:buChar char="Ø"/>
            </a:pPr>
            <a:r>
              <a:rPr lang="it-IT" sz="3200" b="1" dirty="0">
                <a:solidFill>
                  <a:srgbClr val="002060"/>
                </a:solidFill>
              </a:rPr>
              <a:t>  dai 23 ai 28 anni (M+F) </a:t>
            </a:r>
          </a:p>
          <a:p>
            <a:pPr lvl="6">
              <a:buFont typeface="Wingdings" panose="05000000000000000000" pitchFamily="2" charset="2"/>
              <a:buChar char="Ø"/>
            </a:pPr>
            <a:r>
              <a:rPr lang="it-IT" sz="3200" b="1" dirty="0">
                <a:solidFill>
                  <a:srgbClr val="002060"/>
                </a:solidFill>
              </a:rPr>
              <a:t>  con titoli di studio non universitari </a:t>
            </a:r>
          </a:p>
          <a:p>
            <a:pPr marL="2743200" lvl="6" indent="0">
              <a:buNone/>
            </a:pPr>
            <a:r>
              <a:rPr lang="it-IT" sz="2800" b="1" dirty="0">
                <a:solidFill>
                  <a:srgbClr val="002060"/>
                </a:solidFill>
              </a:rPr>
              <a:t>       (anche inferiori al diploma)</a:t>
            </a:r>
          </a:p>
          <a:p>
            <a:pPr marL="2743200" lvl="6" indent="0">
              <a:buNone/>
            </a:pPr>
            <a:endParaRPr lang="it-IT" sz="2800" b="1" dirty="0">
              <a:solidFill>
                <a:srgbClr val="002060"/>
              </a:solidFill>
            </a:endParaRPr>
          </a:p>
          <a:p>
            <a:pPr marL="2743200" lvl="6" indent="0">
              <a:buNone/>
            </a:pPr>
            <a:r>
              <a:rPr lang="it-IT" sz="2800" b="1" dirty="0">
                <a:solidFill>
                  <a:srgbClr val="002060"/>
                </a:solidFill>
              </a:rPr>
              <a:t>valido soprattutto per ultimo bando </a:t>
            </a:r>
            <a:r>
              <a:rPr lang="it-IT" sz="2800" b="1" dirty="0" err="1">
                <a:solidFill>
                  <a:srgbClr val="002060"/>
                </a:solidFill>
              </a:rPr>
              <a:t>SCDigitale</a:t>
            </a:r>
            <a:endParaRPr lang="it-IT" sz="2800" b="1" dirty="0">
              <a:solidFill>
                <a:srgbClr val="002060"/>
              </a:solidFill>
            </a:endParaRPr>
          </a:p>
          <a:p>
            <a:pPr marL="2743200" lvl="6" indent="0">
              <a:buNone/>
            </a:pP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22BFD107-AAF9-423D-8736-0D1491FCA756}"/>
              </a:ext>
            </a:extLst>
          </p:cNvPr>
          <p:cNvSpPr/>
          <p:nvPr/>
        </p:nvSpPr>
        <p:spPr>
          <a:xfrm>
            <a:off x="5821680" y="4653280"/>
            <a:ext cx="802640" cy="38608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Esplosione: 8 punte 5">
            <a:extLst>
              <a:ext uri="{FF2B5EF4-FFF2-40B4-BE49-F238E27FC236}">
                <a16:creationId xmlns:a16="http://schemas.microsoft.com/office/drawing/2014/main" id="{3937540B-CCCF-E37C-6558-25F2B74C43A6}"/>
              </a:ext>
            </a:extLst>
          </p:cNvPr>
          <p:cNvSpPr/>
          <p:nvPr/>
        </p:nvSpPr>
        <p:spPr>
          <a:xfrm>
            <a:off x="2415540" y="4582160"/>
            <a:ext cx="914400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77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0D2154-6880-202F-DCA4-E2216504020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Settori di intervento SC Anci Toscana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5AFF4A-22E0-0F85-15FF-177924CFC88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Progetti realizzati nei Comuni: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                 </a:t>
            </a:r>
            <a:r>
              <a:rPr lang="it-IT" sz="2400" b="1" dirty="0">
                <a:solidFill>
                  <a:srgbClr val="002060"/>
                </a:solidFill>
              </a:rPr>
              <a:t>Asili Nido</a:t>
            </a:r>
            <a:r>
              <a:rPr lang="it-IT" sz="2400" dirty="0">
                <a:solidFill>
                  <a:srgbClr val="002060"/>
                </a:solidFill>
              </a:rPr>
              <a:t>                                </a:t>
            </a:r>
            <a:r>
              <a:rPr lang="it-IT" sz="2400" b="1" dirty="0">
                <a:solidFill>
                  <a:srgbClr val="002060"/>
                </a:solidFill>
              </a:rPr>
              <a:t>Biblioteche                              URP Sociale</a:t>
            </a:r>
          </a:p>
          <a:p>
            <a:pPr marL="0" indent="0">
              <a:buNone/>
            </a:pPr>
            <a:r>
              <a:rPr lang="it-IT" dirty="0"/>
              <a:t>           </a:t>
            </a:r>
            <a:r>
              <a:rPr lang="it-IT" sz="2400" b="1" dirty="0">
                <a:solidFill>
                  <a:srgbClr val="002060"/>
                </a:solidFill>
              </a:rPr>
              <a:t>Scuola Infanzia                  Musei Civici e Diffusi            Facilitazione Digitale</a:t>
            </a:r>
          </a:p>
          <a:p>
            <a:pPr marL="0" indent="0">
              <a:buNone/>
            </a:pPr>
            <a:r>
              <a:rPr lang="it-IT" dirty="0"/>
              <a:t>        </a:t>
            </a:r>
            <a:r>
              <a:rPr lang="it-IT" sz="2400" b="1" dirty="0">
                <a:solidFill>
                  <a:srgbClr val="002060"/>
                </a:solidFill>
              </a:rPr>
              <a:t>Educativa 6-13 anni                        Turismo                                   </a:t>
            </a:r>
            <a:r>
              <a:rPr lang="it-IT" b="1" dirty="0">
                <a:solidFill>
                  <a:srgbClr val="002060"/>
                </a:solidFill>
              </a:rPr>
              <a:t>SCD-</a:t>
            </a:r>
            <a:r>
              <a:rPr lang="it-IT" b="1" dirty="0" err="1">
                <a:solidFill>
                  <a:srgbClr val="002060"/>
                </a:solidFill>
              </a:rPr>
              <a:t>BdS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0FD0E763-01A3-E851-5F48-9215DF82F453}"/>
              </a:ext>
            </a:extLst>
          </p:cNvPr>
          <p:cNvSpPr/>
          <p:nvPr/>
        </p:nvSpPr>
        <p:spPr>
          <a:xfrm>
            <a:off x="1452880" y="2646680"/>
            <a:ext cx="2494280" cy="11734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Servizi Educativi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93CFFBDF-5D58-0D74-F28E-055547E27770}"/>
              </a:ext>
            </a:extLst>
          </p:cNvPr>
          <p:cNvSpPr/>
          <p:nvPr/>
        </p:nvSpPr>
        <p:spPr>
          <a:xfrm>
            <a:off x="4912360" y="2646680"/>
            <a:ext cx="2494280" cy="11734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Servizi Culturali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730B5FB8-8CF4-6860-CFE2-A5527A1E8BBC}"/>
              </a:ext>
            </a:extLst>
          </p:cNvPr>
          <p:cNvSpPr/>
          <p:nvPr/>
        </p:nvSpPr>
        <p:spPr>
          <a:xfrm>
            <a:off x="8371840" y="2646680"/>
            <a:ext cx="2494280" cy="11734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tx1"/>
                </a:solidFill>
              </a:rPr>
              <a:t>Sportelli al </a:t>
            </a:r>
          </a:p>
          <a:p>
            <a:pPr algn="ctr"/>
            <a:r>
              <a:rPr lang="it-IT" sz="2400" b="1" dirty="0">
                <a:solidFill>
                  <a:schemeClr val="tx1"/>
                </a:solidFill>
              </a:rPr>
              <a:t>Cittadino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897D14CB-47FE-874C-E088-FF0D68E89327}"/>
              </a:ext>
            </a:extLst>
          </p:cNvPr>
          <p:cNvSpPr/>
          <p:nvPr/>
        </p:nvSpPr>
        <p:spPr>
          <a:xfrm>
            <a:off x="2379472" y="4001294"/>
            <a:ext cx="475488" cy="483869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BD6B92C1-3E53-690D-6C27-522FF25C2775}"/>
              </a:ext>
            </a:extLst>
          </p:cNvPr>
          <p:cNvSpPr/>
          <p:nvPr/>
        </p:nvSpPr>
        <p:spPr>
          <a:xfrm>
            <a:off x="5870956" y="3955097"/>
            <a:ext cx="475488" cy="483869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6AE1F638-CFEC-C8B2-B02A-F68CD3458BE7}"/>
              </a:ext>
            </a:extLst>
          </p:cNvPr>
          <p:cNvSpPr/>
          <p:nvPr/>
        </p:nvSpPr>
        <p:spPr>
          <a:xfrm>
            <a:off x="9457436" y="3955096"/>
            <a:ext cx="475488" cy="483869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6960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44E473-BCF7-2D40-A9D0-4ED5596AC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575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Gill Sans MT" panose="020B0502020104020203" pitchFamily="34" charset="0"/>
                <a:ea typeface="+mn-ea"/>
                <a:cs typeface="+mn-cs"/>
              </a:rPr>
              <a:t>        Raccomandazione UE 2018 su apprendimento continuo: </a:t>
            </a:r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CD96F390-1A1B-CE44-D402-EE60068FA5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7983" y="690880"/>
            <a:ext cx="6336034" cy="6051800"/>
          </a:xfrm>
        </p:spPr>
      </p:pic>
    </p:spTree>
    <p:extLst>
      <p:ext uri="{BB962C8B-B14F-4D97-AF65-F5344CB8AC3E}">
        <p14:creationId xmlns:p14="http://schemas.microsoft.com/office/powerpoint/2010/main" val="2567520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167D97-9FF0-AD1A-818E-F61BD976E96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Servizio Civile e occupazione – 1 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8B1E95-D399-18F0-89DA-3C6A44A20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1520"/>
            <a:ext cx="10515600" cy="4491355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  <a:p>
            <a:pPr marL="0" indent="0">
              <a:buNone/>
            </a:pPr>
            <a:r>
              <a:rPr lang="it-IT" dirty="0"/>
              <a:t>                                                         </a:t>
            </a:r>
            <a:r>
              <a:rPr lang="it-IT" b="1" dirty="0">
                <a:solidFill>
                  <a:srgbClr val="C00000"/>
                </a:solidFill>
              </a:rPr>
              <a:t>1</a:t>
            </a:r>
            <a:r>
              <a:rPr lang="it-IT" dirty="0">
                <a:solidFill>
                  <a:srgbClr val="C00000"/>
                </a:solidFill>
              </a:rPr>
              <a:t>. </a:t>
            </a:r>
            <a:r>
              <a:rPr lang="it-IT" b="1" dirty="0">
                <a:solidFill>
                  <a:srgbClr val="C00000"/>
                </a:solidFill>
              </a:rPr>
              <a:t>Tutoraggio</a:t>
            </a:r>
          </a:p>
          <a:p>
            <a:pPr marL="0" indent="0">
              <a:buNone/>
            </a:pPr>
            <a:r>
              <a:rPr lang="it-IT" dirty="0"/>
              <a:t>                                                      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2060"/>
                </a:solidFill>
              </a:rPr>
              <a:t>Valorizzazione del percorso 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2060"/>
                </a:solidFill>
              </a:rPr>
              <a:t>formativo da parte degli                      </a:t>
            </a:r>
            <a:r>
              <a:rPr lang="it-IT" b="1" dirty="0">
                <a:solidFill>
                  <a:srgbClr val="C00000"/>
                </a:solidFill>
              </a:rPr>
              <a:t>2. Raccordo con i Centri per l’Impiego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2060"/>
                </a:solidFill>
              </a:rPr>
              <a:t>Enti di Servizio Civile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dirty="0"/>
              <a:t>                                                         </a:t>
            </a:r>
            <a:r>
              <a:rPr lang="it-IT" b="1" dirty="0">
                <a:solidFill>
                  <a:srgbClr val="C00000"/>
                </a:solidFill>
              </a:rPr>
              <a:t>3. Certificazione delle competenze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dirty="0"/>
              <a:t>                                                        </a:t>
            </a:r>
          </a:p>
          <a:p>
            <a:endParaRPr lang="it-IT" dirty="0"/>
          </a:p>
        </p:txBody>
      </p:sp>
      <p:sp>
        <p:nvSpPr>
          <p:cNvPr id="5" name="Parentesi graffa aperta 4">
            <a:extLst>
              <a:ext uri="{FF2B5EF4-FFF2-40B4-BE49-F238E27FC236}">
                <a16:creationId xmlns:a16="http://schemas.microsoft.com/office/drawing/2014/main" id="{34C7EBA9-AF4B-5B28-A820-335D005E26A0}"/>
              </a:ext>
            </a:extLst>
          </p:cNvPr>
          <p:cNvSpPr/>
          <p:nvPr/>
        </p:nvSpPr>
        <p:spPr>
          <a:xfrm>
            <a:off x="4765040" y="2296160"/>
            <a:ext cx="589280" cy="3474720"/>
          </a:xfrm>
          <a:prstGeom prst="leftBrac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539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167D97-9FF0-AD1A-818E-F61BD976E96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200" b="1" dirty="0">
                <a:solidFill>
                  <a:srgbClr val="002060"/>
                </a:solidFill>
                <a:latin typeface="Gill Sans MT" panose="020B0502020104020203" pitchFamily="34" charset="0"/>
              </a:rPr>
              <a:t>Servizio Civile e occupazione – 2 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8B1E95-D399-18F0-89DA-3C6A44A20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664075"/>
          </a:xfr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                                                               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                                                                Individuazione e messa in</a:t>
            </a:r>
          </a:p>
          <a:p>
            <a:pPr marL="0" indent="0">
              <a:buNone/>
            </a:pPr>
            <a:r>
              <a:rPr lang="it-IT" sz="2400" dirty="0"/>
              <a:t>                                                                           </a:t>
            </a:r>
            <a:r>
              <a:rPr lang="it-IT" b="1" dirty="0">
                <a:solidFill>
                  <a:srgbClr val="002060"/>
                </a:solidFill>
              </a:rPr>
              <a:t>trasparenza delle competenze (CPI)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  <a:p>
            <a:pPr marL="0" indent="0">
              <a:buNone/>
            </a:pPr>
            <a:r>
              <a:rPr lang="it-IT" sz="3200" b="1" dirty="0">
                <a:solidFill>
                  <a:schemeClr val="accent2">
                    <a:lumMod val="50000"/>
                  </a:schemeClr>
                </a:solidFill>
              </a:rPr>
              <a:t>Libretto Formativo</a:t>
            </a:r>
            <a:r>
              <a:rPr lang="it-IT" dirty="0"/>
              <a:t>                         </a:t>
            </a:r>
            <a:r>
              <a:rPr lang="it-IT" b="1" dirty="0">
                <a:solidFill>
                  <a:srgbClr val="002060"/>
                </a:solidFill>
              </a:rPr>
              <a:t>Validazione  competenze (CPI)</a:t>
            </a:r>
            <a:r>
              <a:rPr lang="it-IT" dirty="0"/>
              <a:t>                                                                      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                                                               </a:t>
            </a:r>
            <a:r>
              <a:rPr lang="it-IT" b="1" dirty="0">
                <a:solidFill>
                  <a:srgbClr val="002060"/>
                </a:solidFill>
              </a:rPr>
              <a:t>Esame per la Certificazione Comp.</a:t>
            </a:r>
          </a:p>
          <a:p>
            <a:pPr marL="0" indent="0">
              <a:buNone/>
            </a:pPr>
            <a:r>
              <a:rPr lang="it-IT" dirty="0"/>
              <a:t>                                                                </a:t>
            </a:r>
            <a:r>
              <a:rPr lang="it-IT" b="1" dirty="0">
                <a:solidFill>
                  <a:srgbClr val="002060"/>
                </a:solidFill>
              </a:rPr>
              <a:t>sulla base del Repertorio 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                                                                Regionale Figure Professionali (RT) </a:t>
            </a:r>
          </a:p>
          <a:p>
            <a:pPr marL="0" indent="0">
              <a:buNone/>
            </a:pPr>
            <a:r>
              <a:rPr lang="it-IT" dirty="0"/>
              <a:t>                                                           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8D4A46D2-F922-F2DE-525C-FFDA50B001CF}"/>
              </a:ext>
            </a:extLst>
          </p:cNvPr>
          <p:cNvSpPr/>
          <p:nvPr/>
        </p:nvSpPr>
        <p:spPr>
          <a:xfrm>
            <a:off x="4714240" y="2253139"/>
            <a:ext cx="873760" cy="4978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2D4D6326-6477-568F-399C-25E09D58F567}"/>
              </a:ext>
            </a:extLst>
          </p:cNvPr>
          <p:cNvSpPr/>
          <p:nvPr/>
        </p:nvSpPr>
        <p:spPr>
          <a:xfrm>
            <a:off x="4714240" y="3550046"/>
            <a:ext cx="873760" cy="4978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4D4FE079-B5CB-C272-31F6-AD379C6EE707}"/>
              </a:ext>
            </a:extLst>
          </p:cNvPr>
          <p:cNvSpPr/>
          <p:nvPr/>
        </p:nvSpPr>
        <p:spPr>
          <a:xfrm>
            <a:off x="4714240" y="4772540"/>
            <a:ext cx="873760" cy="49784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406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345</Words>
  <Application>Microsoft Office PowerPoint</Application>
  <PresentationFormat>Widescreen</PresentationFormat>
  <Paragraphs>86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Wingdings</vt:lpstr>
      <vt:lpstr>Tema di Office</vt:lpstr>
      <vt:lpstr>In crescendo  Strumenti di policy e nuove opportunità di lavoro  per i giovani  Firenze, 14 novembre 2023</vt:lpstr>
      <vt:lpstr>Domande di SC Anci Toscana: i titoli di studio - 1</vt:lpstr>
      <vt:lpstr>Domande di SC Anci Toscana: i titoli di studio - 2</vt:lpstr>
      <vt:lpstr>Domande di SC Anci Toscana: sesso ed età</vt:lpstr>
      <vt:lpstr>Sintesi sul profilo dei giovani SC (ultimi 3 anni)</vt:lpstr>
      <vt:lpstr>Settori di intervento SC Anci Toscana</vt:lpstr>
      <vt:lpstr>        Raccomandazione UE 2018 su apprendimento continuo: </vt:lpstr>
      <vt:lpstr>Servizio Civile e occupazione – 1 </vt:lpstr>
      <vt:lpstr>Servizio Civile e occupazione – 2 </vt:lpstr>
      <vt:lpstr>Servizio Civile Digitale – Certificazione Europea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Portatile Anci Toscana</dc:creator>
  <cp:lastModifiedBy>Hilde March</cp:lastModifiedBy>
  <cp:revision>14</cp:revision>
  <dcterms:created xsi:type="dcterms:W3CDTF">2023-11-06T14:54:02Z</dcterms:created>
  <dcterms:modified xsi:type="dcterms:W3CDTF">2023-11-12T17:24:15Z</dcterms:modified>
</cp:coreProperties>
</file>