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Canva Sans Bold Italics" panose="020B0604020202020204" charset="0"/>
      <p:regular r:id="rId23"/>
    </p:embeddedFont>
    <p:embeddedFont>
      <p:font typeface="Canva Sans Italics" panose="020B0604020202020204" charset="0"/>
      <p:regular r:id="rId24"/>
    </p:embeddedFont>
    <p:embeddedFont>
      <p:font typeface="Montserrat Bold" panose="020B0604020202020204" charset="0"/>
      <p:regular r:id="rId25"/>
    </p:embeddedFont>
    <p:embeddedFont>
      <p:font typeface="Montserrat Bold Italics" panose="020B0604020202020204" charset="0"/>
      <p:regular r:id="rId26"/>
    </p:embeddedFont>
    <p:embeddedFont>
      <p:font typeface="Open Sans" panose="020B0604020202020204" pitchFamily="34" charset="0"/>
      <p:regular r:id="rId27"/>
    </p:embeddedFont>
    <p:embeddedFont>
      <p:font typeface="Open San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7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This was our first time engaging CHWs and School Nurses intentionally and they really showed up and were some of our most consistent participants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tc-ri/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ctc-ri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-ri.org/about-us/susanne-campbell-rn-ms-pcmh-c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tc-ri.org/about-us/sue-dettling-bs-pcmh-cc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ctc-ri.org/sites/default/files/CTC%20Asthma%20QI%20Milestone%20Doc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public.3.basecamp.com/p/soiAbixPUjatP1es6FSfcvq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8288000" cy="104319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323" y="109635"/>
            <a:ext cx="18288000" cy="1081827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9446655"/>
            <a:ext cx="18288000" cy="840348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r="83" b="349"/>
          <a:stretch>
            <a:fillRect/>
          </a:stretch>
        </p:blipFill>
        <p:spPr>
          <a:xfrm>
            <a:off x="5334009" y="1381962"/>
            <a:ext cx="7619981" cy="211665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788053" y="9687091"/>
            <a:ext cx="7165937" cy="36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099" spc="31">
                <a:solidFill>
                  <a:srgbClr val="0070C0"/>
                </a:solidFill>
                <a:latin typeface="Montserrat Bold Italics"/>
              </a:rPr>
              <a:t>Care Transformation Collaborative of Rhode Island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8973" y="5657172"/>
            <a:ext cx="16211954" cy="7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4"/>
              </a:lnSpc>
            </a:pPr>
            <a:r>
              <a:rPr lang="en-US" sz="5096" spc="-203">
                <a:solidFill>
                  <a:srgbClr val="0070C0"/>
                </a:solidFill>
                <a:latin typeface="Open Sans Bold"/>
              </a:rPr>
              <a:t>Asthma QI Kick-Off Meeting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7346" y="6771067"/>
            <a:ext cx="16211954" cy="51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3696" spc="-147">
                <a:solidFill>
                  <a:srgbClr val="0070C0"/>
                </a:solidFill>
                <a:latin typeface="Open Sans"/>
              </a:rPr>
              <a:t>April 7,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00790" y="4426548"/>
            <a:ext cx="7252161" cy="483175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Practice Baseline Survey Overview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8118" y="1995532"/>
            <a:ext cx="9082107" cy="726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4"/>
              </a:lnSpc>
            </a:pPr>
            <a:r>
              <a:rPr lang="en-US" sz="2439">
                <a:solidFill>
                  <a:srgbClr val="000000"/>
                </a:solidFill>
                <a:latin typeface="Canva Sans"/>
              </a:rPr>
              <a:t>Opportunities:</a:t>
            </a:r>
          </a:p>
          <a:p>
            <a:pPr marL="526638" lvl="1" indent="-263319">
              <a:lnSpc>
                <a:spcPts val="3414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Canva Sans"/>
              </a:rPr>
              <a:t>Ensure patients &amp; families receive self-education at each encounter</a:t>
            </a:r>
          </a:p>
          <a:p>
            <a:pPr marL="526638" lvl="1" indent="-263319">
              <a:lnSpc>
                <a:spcPts val="3414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Canva Sans"/>
              </a:rPr>
              <a:t>Assess and document asthma control at every visit using a standardized measure – i.e. Asthma Control Test (ACT)</a:t>
            </a:r>
          </a:p>
          <a:p>
            <a:pPr marL="526638" lvl="1" indent="-263319">
              <a:lnSpc>
                <a:spcPts val="3414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Canva Sans Light"/>
              </a:rPr>
              <a:t>Use the “Stepwise approach for management of asthma” including prescribing controller therapy as referenced in the updated Asthma Guidelines recommendations for Single Maintenance and Reliever Therapy (SMART).</a:t>
            </a:r>
          </a:p>
          <a:p>
            <a:pPr marL="526638" lvl="1" indent="-263319">
              <a:lnSpc>
                <a:spcPts val="3414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Canva Sans Light"/>
              </a:rPr>
              <a:t>All patients (or caregiver if child is less than 5 years old) can identify their asthma inhalers from a poster with color photographs &amp; use “teach back” to confirm the patient and/or caregiver describe the purpose, actual use pattern and intended dosing regimen for each inhaler.</a:t>
            </a:r>
          </a:p>
          <a:p>
            <a:pPr marL="526638" lvl="1" indent="-263319">
              <a:lnSpc>
                <a:spcPts val="3414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Canva Sans Light"/>
              </a:rPr>
              <a:t>All patients receive an asthma action plan</a:t>
            </a:r>
          </a:p>
          <a:p>
            <a:pPr marL="526638" lvl="1" indent="-263319">
              <a:lnSpc>
                <a:spcPts val="3414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Canva Sans Light"/>
              </a:rPr>
              <a:t>Complete environmental screening questionnaire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20101" y="1995532"/>
            <a:ext cx="7413540" cy="207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Already happening:</a:t>
            </a:r>
          </a:p>
          <a:p>
            <a:pPr marL="518165" lvl="1" indent="-259082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Reviewing medication adherence with patients</a:t>
            </a:r>
          </a:p>
          <a:p>
            <a:pPr marL="518165" lvl="1" indent="-259082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Tracking patient's ED &amp; urgent care use</a:t>
            </a:r>
          </a:p>
          <a:p>
            <a:pPr marL="518165" lvl="1" indent="-259082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 Light"/>
              </a:rPr>
              <a:t>Follow-up visits are set at appropriate intervals matching patient’s level of control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5909" y="4997554"/>
            <a:ext cx="16211954" cy="7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4"/>
              </a:lnSpc>
            </a:pPr>
            <a:r>
              <a:rPr lang="en-US" sz="5096" spc="-203">
                <a:solidFill>
                  <a:srgbClr val="0070C0"/>
                </a:solidFill>
                <a:latin typeface="Open Sans Bold"/>
              </a:rPr>
              <a:t>Presentation from Mansi James, 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5909" y="4997554"/>
            <a:ext cx="16211954" cy="7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4"/>
              </a:lnSpc>
            </a:pPr>
            <a:r>
              <a:rPr lang="en-US" sz="5096" spc="-203">
                <a:solidFill>
                  <a:srgbClr val="0070C0"/>
                </a:solidFill>
                <a:latin typeface="Open Sans Bold"/>
              </a:rPr>
              <a:t>Case Study Conversation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" y="0"/>
            <a:ext cx="5668374" cy="9595366"/>
            <a:chOff x="0" y="0"/>
            <a:chExt cx="8102600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02600" cy="13716000"/>
            </a:xfrm>
            <a:custGeom>
              <a:avLst/>
              <a:gdLst/>
              <a:ahLst/>
              <a:cxnLst/>
              <a:rect l="l" t="t" r="r" b="b"/>
              <a:pathLst>
                <a:path w="8102600" h="13716000">
                  <a:moveTo>
                    <a:pt x="0" y="0"/>
                  </a:moveTo>
                  <a:lnTo>
                    <a:pt x="8102600" y="0"/>
                  </a:lnTo>
                  <a:lnTo>
                    <a:pt x="81026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5865102" y="2591158"/>
            <a:ext cx="12205575" cy="3686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 spc="37">
                <a:solidFill>
                  <a:srgbClr val="3A3838"/>
                </a:solidFill>
                <a:latin typeface="Montserrat Bold"/>
              </a:rPr>
              <a:t>Next Meeting:</a:t>
            </a:r>
          </a:p>
          <a:p>
            <a:pPr marL="582928" lvl="1" indent="-291464">
              <a:lnSpc>
                <a:spcPts val="3239"/>
              </a:lnSpc>
              <a:buFont typeface="Arial"/>
              <a:buChar char="•"/>
            </a:pPr>
            <a:r>
              <a:rPr lang="en-US" sz="2699" spc="37">
                <a:solidFill>
                  <a:srgbClr val="3A3838"/>
                </a:solidFill>
                <a:latin typeface="Montserrat Bold"/>
              </a:rPr>
              <a:t>July 19th, 2023 @ 7:30am</a:t>
            </a:r>
          </a:p>
          <a:p>
            <a:pPr>
              <a:lnSpc>
                <a:spcPts val="3239"/>
              </a:lnSpc>
            </a:pPr>
            <a:endParaRPr lang="en-US" sz="2699" spc="37">
              <a:solidFill>
                <a:srgbClr val="3A3838"/>
              </a:solidFill>
              <a:latin typeface="Montserrat Bold"/>
            </a:endParaRPr>
          </a:p>
          <a:p>
            <a:pPr marL="582928" lvl="1" indent="-291464">
              <a:lnSpc>
                <a:spcPts val="3239"/>
              </a:lnSpc>
              <a:buFont typeface="Arial"/>
              <a:buChar char="•"/>
            </a:pPr>
            <a:r>
              <a:rPr lang="en-US" sz="2699" spc="37">
                <a:solidFill>
                  <a:srgbClr val="3A3838"/>
                </a:solidFill>
                <a:latin typeface="Montserrat Bold"/>
              </a:rPr>
              <a:t>Baseline Data due June 3rd, 2023</a:t>
            </a:r>
          </a:p>
          <a:p>
            <a:pPr>
              <a:lnSpc>
                <a:spcPts val="3239"/>
              </a:lnSpc>
            </a:pPr>
            <a:endParaRPr lang="en-US" sz="2699" spc="37">
              <a:solidFill>
                <a:srgbClr val="3A3838"/>
              </a:solidFill>
              <a:latin typeface="Montserrat Bold"/>
            </a:endParaRPr>
          </a:p>
          <a:p>
            <a:pPr marL="582928" lvl="1" indent="-291464">
              <a:lnSpc>
                <a:spcPts val="3239"/>
              </a:lnSpc>
              <a:buFont typeface="Arial"/>
              <a:buChar char="•"/>
            </a:pPr>
            <a:r>
              <a:rPr lang="en-US" sz="2699" spc="37">
                <a:solidFill>
                  <a:srgbClr val="3A3838"/>
                </a:solidFill>
                <a:latin typeface="Montserrat Bold"/>
              </a:rPr>
              <a:t>Midpoint Balancing Measures due July 12th, 2023</a:t>
            </a:r>
          </a:p>
          <a:p>
            <a:pPr>
              <a:lnSpc>
                <a:spcPts val="3239"/>
              </a:lnSpc>
            </a:pPr>
            <a:endParaRPr lang="en-US" sz="2699" spc="37">
              <a:solidFill>
                <a:srgbClr val="3A3838"/>
              </a:solidFill>
              <a:latin typeface="Montserrat Bold"/>
            </a:endParaRPr>
          </a:p>
          <a:p>
            <a:pPr>
              <a:lnSpc>
                <a:spcPts val="3239"/>
              </a:lnSpc>
            </a:pPr>
            <a:endParaRPr lang="en-US" sz="2699" spc="37">
              <a:solidFill>
                <a:srgbClr val="3A3838"/>
              </a:solidFill>
              <a:latin typeface="Montserrat Bold"/>
            </a:endParaRP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 spc="39">
                <a:solidFill>
                  <a:srgbClr val="3A3838"/>
                </a:solidFill>
                <a:latin typeface="Montserrat Bold"/>
              </a:rPr>
              <a:t>Schedule meetings with your Practice Facilitators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3694658"/>
            <a:ext cx="3498610" cy="349861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97743" y="9727886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349917"/>
            <a:ext cx="349861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FFFFFF"/>
                </a:solidFill>
                <a:latin typeface="Open Sans"/>
              </a:rPr>
              <a:t>Next Steps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96442" y="9745384"/>
            <a:ext cx="529511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51361" t="23055" r="2327" b="13612"/>
          <a:stretch>
            <a:fillRect/>
          </a:stretch>
        </p:blipFill>
        <p:spPr>
          <a:xfrm>
            <a:off x="13449" y="2433918"/>
            <a:ext cx="18288204" cy="70339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8740" y="1074921"/>
            <a:ext cx="15590522" cy="674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3"/>
              </a:lnSpc>
            </a:pPr>
            <a:r>
              <a:rPr lang="en-US" sz="4900" spc="-195">
                <a:solidFill>
                  <a:srgbClr val="0070C0"/>
                </a:solidFill>
                <a:latin typeface="Open Sans Bold"/>
              </a:rPr>
              <a:t>THANK YOU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64075" y="2865601"/>
            <a:ext cx="15590522" cy="39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5"/>
              </a:lnSpc>
            </a:pPr>
            <a:r>
              <a:rPr lang="en-US" sz="2801" spc="-111">
                <a:solidFill>
                  <a:srgbClr val="FFFFFF"/>
                </a:solidFill>
                <a:latin typeface="Open Sans"/>
              </a:rPr>
              <a:t>    </a:t>
            </a:r>
            <a:r>
              <a:rPr lang="en-US" sz="2801" u="sng" spc="-111">
                <a:solidFill>
                  <a:srgbClr val="FFFFFF"/>
                </a:solidFill>
                <a:latin typeface="Open Sans"/>
                <a:hlinkClick r:id="rId4" tooltip="http://www.ctc-ri.org"/>
              </a:rPr>
              <a:t> www.ctc-ri.org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124330" y="1363220"/>
            <a:ext cx="5015752" cy="969497"/>
            <a:chOff x="0" y="0"/>
            <a:chExt cx="6687670" cy="1292662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6687670" cy="1292662"/>
              <a:chOff x="0" y="0"/>
              <a:chExt cx="6687670" cy="129266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687693" cy="1292606"/>
              </a:xfrm>
              <a:custGeom>
                <a:avLst/>
                <a:gdLst/>
                <a:ahLst/>
                <a:cxnLst/>
                <a:rect l="l" t="t" r="r" b="b"/>
                <a:pathLst>
                  <a:path w="6687693" h="1292606">
                    <a:moveTo>
                      <a:pt x="0" y="0"/>
                    </a:moveTo>
                    <a:lnTo>
                      <a:pt x="6687693" y="0"/>
                    </a:lnTo>
                    <a:lnTo>
                      <a:pt x="6687693" y="1292606"/>
                    </a:lnTo>
                    <a:lnTo>
                      <a:pt x="0" y="129260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21920" y="70485"/>
              <a:ext cx="6443830" cy="116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60"/>
                </a:lnSpc>
              </a:pPr>
              <a:r>
                <a:rPr lang="en-US" sz="1800" spc="-71">
                  <a:solidFill>
                    <a:srgbClr val="3A3838"/>
                  </a:solidFill>
                  <a:latin typeface="Open Sans"/>
                </a:rPr>
                <a:t>Debra Hurwitz, MBA, BSN, RN</a:t>
              </a:r>
            </a:p>
            <a:p>
              <a:pPr algn="r">
                <a:lnSpc>
                  <a:spcPts val="2160"/>
                </a:lnSpc>
              </a:pPr>
              <a:r>
                <a:rPr lang="en-US" sz="1800" spc="-71">
                  <a:solidFill>
                    <a:srgbClr val="1D1C1C"/>
                  </a:solidFill>
                  <a:latin typeface="Open Sans"/>
                </a:rPr>
                <a:t>dhurwitz@ctc-ri.org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r="2940" b="2940"/>
          <a:stretch>
            <a:fillRect/>
          </a:stretch>
        </p:blipFill>
        <p:spPr>
          <a:xfrm>
            <a:off x="1348740" y="3500407"/>
            <a:ext cx="574191" cy="574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 r="8897" b="8897"/>
          <a:stretch>
            <a:fillRect/>
          </a:stretch>
        </p:blipFill>
        <p:spPr>
          <a:xfrm>
            <a:off x="16557387" y="-1419432"/>
            <a:ext cx="138840" cy="13884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 r="1176" b="1176"/>
          <a:stretch>
            <a:fillRect/>
          </a:stretch>
        </p:blipFill>
        <p:spPr>
          <a:xfrm>
            <a:off x="1405218" y="2784158"/>
            <a:ext cx="517713" cy="52942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922931" y="3604234"/>
            <a:ext cx="15590522" cy="39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5"/>
              </a:lnSpc>
            </a:pPr>
            <a:r>
              <a:rPr lang="en-US" sz="2801" spc="-111">
                <a:solidFill>
                  <a:srgbClr val="FFFFFF"/>
                </a:solidFill>
                <a:latin typeface="Open Sans"/>
              </a:rPr>
              <a:t>   </a:t>
            </a:r>
            <a:r>
              <a:rPr lang="en-US" sz="2801" u="sng" spc="-111">
                <a:solidFill>
                  <a:srgbClr val="FFFFFF"/>
                </a:solidFill>
                <a:latin typeface="Open Sans"/>
                <a:hlinkClick r:id="rId8" tooltip="https://www.linkedin.com/company/ctc-ri/"/>
              </a:rPr>
              <a:t>CTC-RI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525" y="9467848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9525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405785" y="1651763"/>
          <a:ext cx="17457380" cy="7450199"/>
        </p:xfrm>
        <a:graphic>
          <a:graphicData uri="http://schemas.openxmlformats.org/drawingml/2006/table">
            <a:tbl>
              <a:tblPr/>
              <a:tblGrid>
                <a:gridCol w="1425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354">
                <a:tc>
                  <a:txBody>
                    <a:bodyPr/>
                    <a:lstStyle/>
                    <a:p>
                      <a:pPr algn="ctr">
                        <a:lnSpc>
                          <a:spcPts val="4412"/>
                        </a:lnSpc>
                        <a:defRPr/>
                      </a:pPr>
                      <a:r>
                        <a:rPr lang="en-US" sz="3151">
                          <a:solidFill>
                            <a:srgbClr val="FFFFFF"/>
                          </a:solidFill>
                          <a:latin typeface="Canva Sans Bold"/>
                        </a:rPr>
                        <a:t>Item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8B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09"/>
                        </a:lnSpc>
                        <a:defRPr/>
                      </a:pPr>
                      <a:r>
                        <a:rPr lang="en-US" sz="3150">
                          <a:solidFill>
                            <a:srgbClr val="FFFFFF"/>
                          </a:solidFill>
                          <a:latin typeface="Canva Sans Bold"/>
                        </a:rPr>
                        <a:t>Time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8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86">
                <a:tc>
                  <a:txBody>
                    <a:bodyPr/>
                    <a:lstStyle/>
                    <a:p>
                      <a:pPr algn="just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Welcome &amp; Intros</a:t>
                      </a:r>
                      <a:endParaRPr lang="en-US" sz="1100"/>
                    </a:p>
                    <a:p>
                      <a:pPr algn="just">
                        <a:lnSpc>
                          <a:spcPts val="2859"/>
                        </a:lnSpc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</a:rPr>
                        <a:t>Susanne Campbell, </a:t>
                      </a: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  <a:hlinkClick r:id="rId3" tooltip="https://www.ctc-ri.org/about-us/susanne-campbell-rn-ms-pcmh-cce"/>
                        </a:rPr>
                        <a:t>RN, MS, PCMH CCE</a:t>
                      </a: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</a:rPr>
                        <a:t>, Sr. Program Administrator, CTC-RI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5 min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100">
                <a:tc>
                  <a:txBody>
                    <a:bodyPr/>
                    <a:lstStyle/>
                    <a:p>
                      <a:pPr algn="l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Overview of Milestones &amp; Practice Facilitation</a:t>
                      </a:r>
                      <a:endParaRPr lang="en-US" sz="1100"/>
                    </a:p>
                    <a:p>
                      <a:pPr>
                        <a:lnSpc>
                          <a:spcPts val="2859"/>
                        </a:lnSpc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</a:rPr>
                        <a:t>Sue Dettling,</a:t>
                      </a: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  <a:hlinkClick r:id="rId4" tooltip="https://www.ctc-ri.org/about-us/sue-dettling-bs-pcmh-cce"/>
                        </a:rPr>
                        <a:t>BS, PCMH CCE</a:t>
                      </a: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, </a:t>
                      </a: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</a:rPr>
                        <a:t>Program Manager &amp; Practice Facilitator,  CTC-RI &amp;</a:t>
                      </a:r>
                    </a:p>
                    <a:p>
                      <a:pPr>
                        <a:lnSpc>
                          <a:spcPts val="2859"/>
                        </a:lnSpc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</a:rPr>
                        <a:t>June Tourangeau, Certified Asthma Educator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10 min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686">
                <a:tc>
                  <a:txBody>
                    <a:bodyPr/>
                    <a:lstStyle/>
                    <a:p>
                      <a:pPr algn="l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 Italics"/>
                        </a:rPr>
                        <a:t>Asthma Overview</a:t>
                      </a:r>
                      <a:endParaRPr lang="en-US" sz="1100"/>
                    </a:p>
                    <a:p>
                      <a:pPr>
                        <a:lnSpc>
                          <a:spcPts val="2859"/>
                        </a:lnSpc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</a:rPr>
                        <a:t>Mansi James, DO, Providence Community Health Center/</a:t>
                      </a: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"/>
                        </a:rPr>
                        <a:t>All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10 min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686">
                <a:tc>
                  <a:txBody>
                    <a:bodyPr/>
                    <a:lstStyle/>
                    <a:p>
                      <a:pPr algn="l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 Italics"/>
                        </a:rPr>
                        <a:t>Case Study Conversation</a:t>
                      </a:r>
                      <a:endParaRPr lang="en-US" sz="1100"/>
                    </a:p>
                    <a:p>
                      <a:pPr>
                        <a:lnSpc>
                          <a:spcPts val="2859"/>
                        </a:lnSpc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</a:rPr>
                        <a:t>All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10 min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686">
                <a:tc>
                  <a:txBody>
                    <a:bodyPr/>
                    <a:lstStyle/>
                    <a:p>
                      <a:pPr algn="l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Next Steps</a:t>
                      </a:r>
                      <a:endParaRPr lang="en-US" sz="1100"/>
                    </a:p>
                    <a:p>
                      <a:pPr>
                        <a:lnSpc>
                          <a:spcPts val="2859"/>
                        </a:lnSpc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 Bold Italics"/>
                        </a:rPr>
                        <a:t>Michelle Mooney/All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>
                          <a:solidFill>
                            <a:srgbClr val="000000"/>
                          </a:solidFill>
                          <a:latin typeface="Canva Sans"/>
                        </a:rPr>
                        <a:t>5 min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390" y="119063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Agenda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84441" y="2220211"/>
            <a:ext cx="2325036" cy="232502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341511" y="2075363"/>
            <a:ext cx="2563150" cy="256314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34" r="-134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517781" y="2075363"/>
            <a:ext cx="2563150" cy="256314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b="-25000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5481024" y="2075363"/>
            <a:ext cx="2563150" cy="256314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t="-16666" b="-16666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466278" y="2075363"/>
            <a:ext cx="2515718" cy="2515708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r="-80238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2418194" y="4656002"/>
            <a:ext cx="2525591" cy="29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June Touraganeau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18194" y="5003430"/>
            <a:ext cx="2594776" cy="90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Practice Facilitator &amp; Certified Asthma Educator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9402423" y="2112922"/>
            <a:ext cx="2525591" cy="2525581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t="-2355" b="-2355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Welcome &amp; Introductions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3886" y="4655952"/>
            <a:ext cx="2525591" cy="61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1823">
                <a:solidFill>
                  <a:srgbClr val="000000"/>
                </a:solidFill>
                <a:latin typeface="Canva Sans Bold"/>
              </a:rPr>
              <a:t>Susanne Campbell,</a:t>
            </a:r>
          </a:p>
          <a:p>
            <a:pPr algn="ctr">
              <a:lnSpc>
                <a:spcPts val="2552"/>
              </a:lnSpc>
            </a:pPr>
            <a:r>
              <a:rPr lang="en-US" sz="1823">
                <a:solidFill>
                  <a:srgbClr val="000000"/>
                </a:solidFill>
                <a:latin typeface="Canva Sans Bold"/>
              </a:rPr>
              <a:t> RN, MS, PCMHCCE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203" y="5281960"/>
            <a:ext cx="3000456" cy="59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2"/>
              </a:lnSpc>
            </a:pPr>
            <a:r>
              <a:rPr lang="en-US" sz="1766">
                <a:solidFill>
                  <a:srgbClr val="000000"/>
                </a:solidFill>
                <a:latin typeface="Canva Sans"/>
              </a:rPr>
              <a:t>Sr. Program Administrator, CTC-RI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379069" y="4656002"/>
            <a:ext cx="2525591" cy="61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Sue Dettling,</a:t>
            </a:r>
          </a:p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BS, PCMH CCE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93542" y="5310774"/>
            <a:ext cx="2892035" cy="598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Program Manager </a:t>
            </a:r>
          </a:p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CTC-RI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417503" y="4723234"/>
            <a:ext cx="2525591" cy="61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Pano Yeracaris, </a:t>
            </a:r>
          </a:p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MD, MPH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81435" y="5378006"/>
            <a:ext cx="2661660" cy="598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Chief Clinical Strategist </a:t>
            </a:r>
          </a:p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CTC-RI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402423" y="4746413"/>
            <a:ext cx="2525591" cy="29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Pat Flanagan, MD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42368" y="5128268"/>
            <a:ext cx="2631567" cy="90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Clinical Director and PCMH Kids Co-Chair, </a:t>
            </a:r>
          </a:p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CTC-RI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216406" y="4667634"/>
            <a:ext cx="2854271" cy="31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1865">
                <a:solidFill>
                  <a:srgbClr val="000000"/>
                </a:solidFill>
                <a:latin typeface="Canva Sans Bold"/>
              </a:rPr>
              <a:t>Michelle Mooney, MPA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417129" y="5048702"/>
            <a:ext cx="2452826" cy="598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Program Coordinator </a:t>
            </a:r>
          </a:p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CTC-RI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6933898" y="6100731"/>
            <a:ext cx="4018394" cy="3287965"/>
            <a:chOff x="0" y="0"/>
            <a:chExt cx="5357858" cy="4383954"/>
          </a:xfrm>
        </p:grpSpPr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1126059" y="0"/>
              <a:ext cx="3105740" cy="3105727"/>
              <a:chOff x="0" y="0"/>
              <a:chExt cx="6350000" cy="634997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174" r="-174"/>
                </a:stretch>
              </a:blip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32316" y="3161008"/>
              <a:ext cx="3398283" cy="392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8"/>
                </a:lnSpc>
              </a:pPr>
              <a:r>
                <a:rPr lang="en-US" sz="1841">
                  <a:solidFill>
                    <a:srgbClr val="000000"/>
                  </a:solidFill>
                  <a:latin typeface="Canva Sans Bold"/>
                </a:rPr>
                <a:t>Ashley Fogarty, MPH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3598124"/>
              <a:ext cx="5357858" cy="785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3"/>
                </a:lnSpc>
              </a:pPr>
              <a:r>
                <a:rPr lang="en-US" sz="1780">
                  <a:solidFill>
                    <a:srgbClr val="000000"/>
                  </a:solidFill>
                  <a:latin typeface="Canva Sans"/>
                </a:rPr>
                <a:t>Asthma Program Manager</a:t>
              </a:r>
            </a:p>
            <a:p>
              <a:pPr algn="ctr">
                <a:lnSpc>
                  <a:spcPts val="2493"/>
                </a:lnSpc>
              </a:pPr>
              <a:r>
                <a:rPr lang="en-US" sz="1780">
                  <a:solidFill>
                    <a:srgbClr val="000000"/>
                  </a:solidFill>
                  <a:latin typeface="Canva Sans"/>
                </a:rPr>
                <a:t>RIDOH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212255" y="2823870"/>
            <a:ext cx="2418301" cy="241829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1934" b="-11934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069325" y="2823870"/>
            <a:ext cx="2511566" cy="2511556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842359" y="2851244"/>
            <a:ext cx="2594776" cy="3782270"/>
            <a:chOff x="0" y="0"/>
            <a:chExt cx="3459702" cy="5043027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64112" y="0"/>
              <a:ext cx="3285512" cy="3285499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3381599"/>
              <a:ext cx="3459702" cy="389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55"/>
                </a:lnSpc>
              </a:pPr>
              <a:r>
                <a:rPr lang="en-US" sz="1825">
                  <a:solidFill>
                    <a:srgbClr val="000000"/>
                  </a:solidFill>
                  <a:latin typeface="Canva Sans Bold"/>
                </a:rPr>
                <a:t>Lillian Nieves, PharmD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844836"/>
              <a:ext cx="3459702" cy="1198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0"/>
                </a:lnSpc>
              </a:pPr>
              <a:r>
                <a:rPr lang="en-US" sz="1764">
                  <a:solidFill>
                    <a:srgbClr val="000000"/>
                  </a:solidFill>
                  <a:latin typeface="Canva Sans"/>
                </a:rPr>
                <a:t>Clinical Pharmacist</a:t>
              </a:r>
            </a:p>
            <a:p>
              <a:pPr algn="ctr">
                <a:lnSpc>
                  <a:spcPts val="2470"/>
                </a:lnSpc>
              </a:pPr>
              <a:r>
                <a:rPr lang="en-US" sz="1764">
                  <a:solidFill>
                    <a:srgbClr val="000000"/>
                  </a:solidFill>
                  <a:latin typeface="Canva Sans"/>
                </a:rPr>
                <a:t>Providence Community Health Center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Asthma Planning Committee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11700" y="5352876"/>
            <a:ext cx="2525591" cy="61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1823">
                <a:solidFill>
                  <a:srgbClr val="000000"/>
                </a:solidFill>
                <a:latin typeface="Canva Sans Bold"/>
              </a:rPr>
              <a:t>Elizabeth McQuaid, PhD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31017" y="5978884"/>
            <a:ext cx="3000456" cy="59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2"/>
              </a:lnSpc>
            </a:pPr>
            <a:r>
              <a:rPr lang="en-US" sz="1766">
                <a:solidFill>
                  <a:srgbClr val="000000"/>
                </a:solidFill>
                <a:latin typeface="Canva Sans"/>
              </a:rPr>
              <a:t>Psychiatry &amp; Behavioral Health Services, Coro West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06883" y="5352926"/>
            <a:ext cx="2525591" cy="61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James Ginda, MA, RRT, AE-C, FAARC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21356" y="6007698"/>
            <a:ext cx="2892035" cy="29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Respiratory Therapist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789560" y="2801067"/>
            <a:ext cx="2667423" cy="5068719"/>
            <a:chOff x="0" y="0"/>
            <a:chExt cx="3556564" cy="6758292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1462" y="0"/>
              <a:ext cx="3409866" cy="3409852"/>
              <a:chOff x="0" y="0"/>
              <a:chExt cx="6350000" cy="634997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11885" b="-11885"/>
                </a:stretch>
              </a:blip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3471242"/>
              <a:ext cx="3367455" cy="389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55"/>
                </a:lnSpc>
              </a:pPr>
              <a:r>
                <a:rPr lang="en-US" sz="1825">
                  <a:solidFill>
                    <a:srgbClr val="000000"/>
                  </a:solidFill>
                  <a:latin typeface="Canva Sans Bold"/>
                </a:rPr>
                <a:t>Miosotis Alsina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462" y="3920930"/>
              <a:ext cx="3555102" cy="2837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0"/>
                </a:lnSpc>
              </a:pPr>
              <a:r>
                <a:rPr lang="en-US" sz="1764">
                  <a:solidFill>
                    <a:srgbClr val="000000"/>
                  </a:solidFill>
                  <a:latin typeface="Canva Sans"/>
                </a:rPr>
                <a:t>Program Manager of the Community Asthma Programs and Administrative Director of the Asthma Camp at Hasbro Children’s Hospital</a:t>
              </a: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7987990" y="2823870"/>
            <a:ext cx="2511566" cy="2511556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6292" b="-6292"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7816638" y="5400931"/>
            <a:ext cx="2854271" cy="31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1865">
                <a:solidFill>
                  <a:srgbClr val="000000"/>
                </a:solidFill>
                <a:latin typeface="Canva Sans Bold"/>
              </a:rPr>
              <a:t>Mansi James, DO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987990" y="5727727"/>
            <a:ext cx="2661186" cy="90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Allergy/Asthma</a:t>
            </a:r>
          </a:p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Providence Community Health Center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184266" y="2389014"/>
            <a:ext cx="2418301" cy="241829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5" r="-165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041336" y="2389014"/>
            <a:ext cx="2511566" cy="2511556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16877" b="-16877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862454" y="2416388"/>
            <a:ext cx="2464134" cy="2464124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10814370" y="4945443"/>
            <a:ext cx="2594776" cy="61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Matthew Lefebvre, PharmD, MBA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14370" y="5609820"/>
            <a:ext cx="2594776" cy="121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Clinical Programs Pharmacist Neighborhood Health Plan of RI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7960001" y="2389014"/>
            <a:ext cx="2511566" cy="2511556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977" b="-977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8870" y="120169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Asthma Planning Committee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83711" y="4918019"/>
            <a:ext cx="2525591" cy="61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1823">
                <a:solidFill>
                  <a:srgbClr val="000000"/>
                </a:solidFill>
                <a:latin typeface="Canva Sans Bold"/>
              </a:rPr>
              <a:t>Daniel Fitzgerald, MPH, ICPS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03028" y="5544028"/>
            <a:ext cx="3000456" cy="59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2"/>
              </a:lnSpc>
            </a:pPr>
            <a:r>
              <a:rPr lang="en-US" sz="1766">
                <a:solidFill>
                  <a:srgbClr val="000000"/>
                </a:solidFill>
                <a:latin typeface="Canva Sans"/>
              </a:rPr>
              <a:t>Network Coordinator</a:t>
            </a:r>
          </a:p>
          <a:p>
            <a:pPr algn="ctr">
              <a:lnSpc>
                <a:spcPts val="2472"/>
              </a:lnSpc>
            </a:pPr>
            <a:r>
              <a:rPr lang="en-US" sz="1766">
                <a:solidFill>
                  <a:srgbClr val="000000"/>
                </a:solidFill>
                <a:latin typeface="Canva Sans"/>
              </a:rPr>
              <a:t>Tobacco Free Rhode Island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78894" y="4918069"/>
            <a:ext cx="2525591" cy="61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</a:pPr>
            <a:r>
              <a:rPr lang="en-US" sz="1825">
                <a:solidFill>
                  <a:srgbClr val="000000"/>
                </a:solidFill>
                <a:latin typeface="Canva Sans Bold"/>
              </a:rPr>
              <a:t>Deborah Pearlman, PhD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93367" y="5572841"/>
            <a:ext cx="2892035" cy="305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Epidemiologist and Evaluator for RIDOH Asthma Program </a:t>
            </a:r>
          </a:p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Brown University School of Public Health</a:t>
            </a:r>
          </a:p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Associate Professor of Epidemiology Practice</a:t>
            </a:r>
          </a:p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Hassenfeld Child Health Innovation Institute Affiliated Scholar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88649" y="4966074"/>
            <a:ext cx="2854271" cy="9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1865">
                <a:solidFill>
                  <a:srgbClr val="000000"/>
                </a:solidFill>
                <a:latin typeface="Canva Sans Bold"/>
              </a:rPr>
              <a:t>Linda Mendonça, DNP, RN, PHNA-BC, NCSN, FNASN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71127" y="6012653"/>
            <a:ext cx="2661186" cy="598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>
                <a:solidFill>
                  <a:srgbClr val="000000"/>
                </a:solidFill>
                <a:latin typeface="Canva Sans"/>
              </a:rPr>
              <a:t>State School Nurse Consultant, RIDOH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409146" y="2389014"/>
            <a:ext cx="3075826" cy="4792996"/>
            <a:chOff x="0" y="0"/>
            <a:chExt cx="4101102" cy="6390662"/>
          </a:xfrm>
        </p:grpSpPr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240945" y="0"/>
              <a:ext cx="3348755" cy="3348742"/>
              <a:chOff x="0" y="0"/>
              <a:chExt cx="6350000" cy="634997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3500" b="-3500"/>
                </a:stretch>
              </a:blip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366823" y="3446034"/>
              <a:ext cx="3367455" cy="389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55"/>
                </a:lnSpc>
              </a:pPr>
              <a:r>
                <a:rPr lang="en-US" sz="1825">
                  <a:solidFill>
                    <a:srgbClr val="000000"/>
                  </a:solidFill>
                  <a:latin typeface="Canva Sans Bold"/>
                </a:rPr>
                <a:t>Andrew Foderaro, MD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3963093"/>
              <a:ext cx="4101102" cy="2427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0"/>
                </a:lnSpc>
              </a:pPr>
              <a:r>
                <a:rPr lang="en-US" sz="1764">
                  <a:solidFill>
                    <a:srgbClr val="000000"/>
                  </a:solidFill>
                  <a:latin typeface="Canva Sans"/>
                </a:rPr>
                <a:t>Assistant Professor in Medicine, Clinician Educator </a:t>
              </a:r>
            </a:p>
            <a:p>
              <a:pPr algn="ctr">
                <a:lnSpc>
                  <a:spcPts val="2470"/>
                </a:lnSpc>
              </a:pPr>
              <a:r>
                <a:rPr lang="en-US" sz="1764">
                  <a:solidFill>
                    <a:srgbClr val="000000"/>
                  </a:solidFill>
                  <a:latin typeface="Canva Sans"/>
                </a:rPr>
                <a:t>Division Pulmonary, Critical Care, and Sleep Medicine</a:t>
              </a:r>
            </a:p>
            <a:p>
              <a:pPr algn="ctr">
                <a:lnSpc>
                  <a:spcPts val="2470"/>
                </a:lnSpc>
              </a:pPr>
              <a:r>
                <a:rPr lang="en-US" sz="1764">
                  <a:solidFill>
                    <a:srgbClr val="000000"/>
                  </a:solidFill>
                  <a:latin typeface="Canva Sans"/>
                </a:rPr>
                <a:t>Warren Alpert Medical School of Brown University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2793041" y="2722222"/>
            <a:ext cx="5308972" cy="5226409"/>
            <a:chOff x="0" y="0"/>
            <a:chExt cx="7078630" cy="696854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8692" r="18457" b="11741"/>
            <a:stretch>
              <a:fillRect/>
            </a:stretch>
          </p:blipFill>
          <p:spPr>
            <a:xfrm>
              <a:off x="0" y="0"/>
              <a:ext cx="7078630" cy="54328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579669" y="5701734"/>
              <a:ext cx="5919292" cy="1266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6"/>
                </a:lnSpc>
              </a:pPr>
              <a:r>
                <a:rPr lang="en-US" sz="2790">
                  <a:solidFill>
                    <a:srgbClr val="000000"/>
                  </a:solidFill>
                  <a:latin typeface="Canva Sans Bold"/>
                </a:rPr>
                <a:t>P.R.I.M.A., INC</a:t>
              </a:r>
            </a:p>
            <a:p>
              <a:pPr algn="ctr">
                <a:lnSpc>
                  <a:spcPts val="3906"/>
                </a:lnSpc>
              </a:pPr>
              <a:r>
                <a:rPr lang="en-US" sz="2790">
                  <a:solidFill>
                    <a:srgbClr val="000000"/>
                  </a:solidFill>
                  <a:latin typeface="Canva Sans"/>
                </a:rPr>
                <a:t>Cumberland, RI 02864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206427" y="3187713"/>
            <a:ext cx="3379077" cy="3379064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r="-5009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8870" y="120169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Practices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76231" y="6984235"/>
            <a:ext cx="4439469" cy="964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6"/>
              </a:lnSpc>
            </a:pPr>
            <a:r>
              <a:rPr lang="en-US" sz="2790">
                <a:solidFill>
                  <a:srgbClr val="000000"/>
                </a:solidFill>
                <a:latin typeface="Canva Sans Bold"/>
              </a:rPr>
              <a:t>Dr. Concilio</a:t>
            </a:r>
          </a:p>
          <a:p>
            <a:pPr algn="ctr">
              <a:lnSpc>
                <a:spcPts val="3906"/>
              </a:lnSpc>
            </a:pPr>
            <a:r>
              <a:rPr lang="en-US" sz="2790">
                <a:solidFill>
                  <a:srgbClr val="000000"/>
                </a:solidFill>
                <a:latin typeface="Canva Sans"/>
              </a:rPr>
              <a:t>Lincoln, RI 02865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>
            <a:hlinkClick r:id="rId4" tooltip="https://www.ctc-ri.org/sites/default/files/CTC%20Asthma%20QI%20Milestone%20Doc.pdf"/>
          </p:cNvPr>
          <p:cNvPicPr>
            <a:picLocks noChangeAspect="1"/>
          </p:cNvPicPr>
          <p:nvPr/>
        </p:nvPicPr>
        <p:blipFill>
          <a:blip r:embed="rId5"/>
          <a:srcRect l="1391" t="1710" r="1535" b="1760"/>
          <a:stretch>
            <a:fillRect/>
          </a:stretch>
        </p:blipFill>
        <p:spPr>
          <a:xfrm>
            <a:off x="2662171" y="1131846"/>
            <a:ext cx="11750906" cy="81865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Milestones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66131" y="5236786"/>
            <a:ext cx="3651734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u="sng">
                <a:solidFill>
                  <a:srgbClr val="0070C0"/>
                </a:solidFill>
                <a:latin typeface="Canva Sans"/>
              </a:rPr>
              <a:t>Milestone Document &amp; PDSA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Practice Facilitation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>
            <a:hlinkClick r:id="rId4" tooltip="https://public.3.basecamp.com/p/soiAbixPUjatP1es6FSfcvqN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41057" y="2002511"/>
            <a:ext cx="5879208" cy="746676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u="sng" spc="-223">
                <a:solidFill>
                  <a:srgbClr val="0070C0"/>
                </a:solidFill>
                <a:latin typeface="Open Sans Bold"/>
                <a:hlinkClick r:id="rId4" tooltip="https://public.3.basecamp.com/p/soiAbixPUjatP1es6FSfcvqN"/>
              </a:rPr>
              <a:t>Asthma Resource Guide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29173" y="3878580"/>
            <a:ext cx="7413540" cy="249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Resources for:</a:t>
            </a:r>
          </a:p>
          <a:p>
            <a:pPr marL="518165" lvl="1" indent="-259082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 Accessing Asthma ECHO Trainings</a:t>
            </a:r>
          </a:p>
          <a:p>
            <a:pPr marL="518165" lvl="1" indent="-259082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 Environmental Assessments</a:t>
            </a:r>
          </a:p>
          <a:p>
            <a:pPr marL="518165" lvl="1" indent="-259082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 Asthma Action Plans</a:t>
            </a:r>
          </a:p>
          <a:p>
            <a:pPr marL="518165" lvl="1" indent="-259082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 How to access HARP</a:t>
            </a:r>
          </a:p>
          <a:p>
            <a:pPr marL="518165" lvl="1" indent="-259082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Patient Self Management Tools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794</Words>
  <Application>Microsoft Office PowerPoint</Application>
  <PresentationFormat>Custom</PresentationFormat>
  <Paragraphs>183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Canva Sans Bold</vt:lpstr>
      <vt:lpstr>Canva Sans Bold Italics</vt:lpstr>
      <vt:lpstr>Canva Sans Light</vt:lpstr>
      <vt:lpstr>Montserrat Bold</vt:lpstr>
      <vt:lpstr>Calibri</vt:lpstr>
      <vt:lpstr>Montserrat Bold Italics</vt:lpstr>
      <vt:lpstr>Canva Sans Italics</vt:lpstr>
      <vt:lpstr>Arial</vt:lpstr>
      <vt:lpstr>Open Sans</vt:lpstr>
      <vt:lpstr>Open Sans Bold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Kick Off Meeting 4.12.23</dc:title>
  <dc:creator>Michelle Mooney</dc:creator>
  <cp:lastModifiedBy>Susan Dettling</cp:lastModifiedBy>
  <cp:revision>2</cp:revision>
  <dcterms:created xsi:type="dcterms:W3CDTF">2006-08-16T00:00:00Z</dcterms:created>
  <dcterms:modified xsi:type="dcterms:W3CDTF">2023-04-11T13:21:18Z</dcterms:modified>
  <dc:identifier>DAFfup1pp5M</dc:identifier>
</cp:coreProperties>
</file>