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657" r:id="rId2"/>
    <p:sldId id="705" r:id="rId3"/>
    <p:sldId id="658" r:id="rId4"/>
    <p:sldId id="691" r:id="rId5"/>
    <p:sldId id="709" r:id="rId6"/>
    <p:sldId id="710" r:id="rId7"/>
    <p:sldId id="716" r:id="rId8"/>
    <p:sldId id="713" r:id="rId9"/>
    <p:sldId id="714" r:id="rId10"/>
    <p:sldId id="715" r:id="rId11"/>
    <p:sldId id="258" r:id="rId12"/>
    <p:sldId id="650" r:id="rId13"/>
    <p:sldId id="704" r:id="rId14"/>
    <p:sldId id="711" r:id="rId15"/>
    <p:sldId id="712" r:id="rId16"/>
    <p:sldId id="600" r:id="rId17"/>
    <p:sldId id="700" r:id="rId18"/>
    <p:sldId id="269" r:id="rId19"/>
    <p:sldId id="664" r:id="rId20"/>
    <p:sldId id="703" r:id="rId21"/>
    <p:sldId id="267" r:id="rId22"/>
    <p:sldId id="673" r:id="rId23"/>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705"/>
            <p14:sldId id="658"/>
            <p14:sldId id="691"/>
            <p14:sldId id="709"/>
            <p14:sldId id="710"/>
            <p14:sldId id="716"/>
            <p14:sldId id="713"/>
            <p14:sldId id="714"/>
            <p14:sldId id="715"/>
            <p14:sldId id="258"/>
            <p14:sldId id="650"/>
            <p14:sldId id="704"/>
            <p14:sldId id="711"/>
            <p14:sldId id="712"/>
            <p14:sldId id="600"/>
            <p14:sldId id="700"/>
            <p14:sldId id="269"/>
            <p14:sldId id="664"/>
            <p14:sldId id="703"/>
            <p14:sldId id="267"/>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78" autoAdjust="0"/>
    <p:restoredTop sz="94660"/>
  </p:normalViewPr>
  <p:slideViewPr>
    <p:cSldViewPr snapToGrid="0">
      <p:cViewPr varScale="1">
        <p:scale>
          <a:sx n="90" d="100"/>
          <a:sy n="90" d="100"/>
        </p:scale>
        <p:origin x="8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scoutingevent.com/082-70702" TargetMode="External"/><Relationship Id="rId7" Type="http://schemas.openxmlformats.org/officeDocument/2006/relationships/hyperlink" Target="https://www.ncacbsa.org/george-mason/district-resources/flags-in-veterans-day-2/" TargetMode="External"/><Relationship Id="rId2" Type="http://schemas.openxmlformats.org/officeDocument/2006/relationships/hyperlink" Target="https://scoutingevent.com/082-75762" TargetMode="External"/><Relationship Id="rId1" Type="http://schemas.openxmlformats.org/officeDocument/2006/relationships/slideLayout" Target="../slideLayouts/slideLayout2.xml"/><Relationship Id="rId6" Type="http://schemas.openxmlformats.org/officeDocument/2006/relationships/hyperlink" Target="https://www.ncacbsa.org/george-mason/district-resources/scouting-for-food/" TargetMode="External"/><Relationship Id="rId5" Type="http://schemas.openxmlformats.org/officeDocument/2006/relationships/hyperlink" Target="https://scoutingevent.com/082-74555" TargetMode="External"/><Relationship Id="rId4" Type="http://schemas.openxmlformats.org/officeDocument/2006/relationships/hyperlink" Target="https://scoutingevent.com/082-Climbore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my.scouting.org/" TargetMode="External"/><Relationship Id="rId3" Type="http://schemas.openxmlformats.org/officeDocument/2006/relationships/hyperlink" Target="https://www.ncacbsa.org/participation-fee/https:/www.ncacbsa.org/participation-fee/" TargetMode="External"/><Relationship Id="rId7" Type="http://schemas.openxmlformats.org/officeDocument/2006/relationships/hyperlink" Target="https://blog.scoutingmagazine.org/2023/08/03/coming-soon-cub-scout-packs-can-camp-up-to-two-consecutive-nights/" TargetMode="External"/><Relationship Id="rId12" Type="http://schemas.openxmlformats.org/officeDocument/2006/relationships/hyperlink" Target="https://public.3.basecamp.com/p/QPF9hy8tqxczosgWPYzMoUN6" TargetMode="External"/><Relationship Id="rId2" Type="http://schemas.openxmlformats.org/officeDocument/2006/relationships/hyperlink" Target="https://public.3.basecamp.com/p/XoisQJcMr1NncMfshG7xCj9f" TargetMode="External"/><Relationship Id="rId1" Type="http://schemas.openxmlformats.org/officeDocument/2006/relationships/slideLayout" Target="../slideLayouts/slideLayout2.xml"/><Relationship Id="rId6" Type="http://schemas.openxmlformats.org/officeDocument/2006/relationships/hyperlink" Target="https://docs.google.com/forms/d/1e3eIFt223uey0dURLghazvNgxXQtsPqtlWEmOMOdMZo/viewform?pli=1&amp;pli=1&amp;edit_requested=true" TargetMode="External"/><Relationship Id="rId11" Type="http://schemas.openxmlformats.org/officeDocument/2006/relationships/hyperlink" Target="https://advancements.scouting.org/login" TargetMode="External"/><Relationship Id="rId5" Type="http://schemas.openxmlformats.org/officeDocument/2006/relationships/hyperlink" Target="mailto:elizabeth.kohler@scouting.org" TargetMode="External"/><Relationship Id="rId10" Type="http://schemas.openxmlformats.org/officeDocument/2006/relationships/hyperlink" Target="https://us02web.zoom.us/j/84116515980?pwd=Q1lLVmN6N1VaTjVSVnhBNWpSZXJCQT09" TargetMode="External"/><Relationship Id="rId4" Type="http://schemas.openxmlformats.org/officeDocument/2006/relationships/hyperlink" Target="https://www.ncacbsa.org/unit-resources/" TargetMode="External"/><Relationship Id="rId9" Type="http://schemas.openxmlformats.org/officeDocument/2006/relationships/hyperlink" Target="https://us02web.zoom.us/j/86215225384?pwd=anJhRGd3Mk9INzhLUTRiVHBlT3l3QT09"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ncacbsa.org/wp-content/uploads/2022/09/DC-STEM-Trek-2.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scoutingevent.com/082-70702" TargetMode="External"/><Relationship Id="rId1" Type="http://schemas.openxmlformats.org/officeDocument/2006/relationships/slideLayout" Target="../slideLayouts/slideLayout2.xml"/><Relationship Id="rId4" Type="http://schemas.openxmlformats.org/officeDocument/2006/relationships/hyperlink" Target="mailto:gm.advancement@gmail.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hyperlink" Target="https://scoutingevent.com/082-73317" TargetMode="External"/><Relationship Id="rId13" Type="http://schemas.openxmlformats.org/officeDocument/2006/relationships/hyperlink" Target="https://scoutingevent.com/082-66417" TargetMode="External"/><Relationship Id="rId3" Type="http://schemas.openxmlformats.org/officeDocument/2006/relationships/image" Target="../media/image7.jpeg"/><Relationship Id="rId7" Type="http://schemas.openxmlformats.org/officeDocument/2006/relationships/hyperlink" Target="https://scoutingevent.com/082-69852" TargetMode="External"/><Relationship Id="rId12" Type="http://schemas.openxmlformats.org/officeDocument/2006/relationships/hyperlink" Target="https://www.ncacbsa.org/wood-badge/"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https://scoutingevent.com/082-baloofall23" TargetMode="External"/><Relationship Id="rId11" Type="http://schemas.openxmlformats.org/officeDocument/2006/relationships/hyperlink" Target="https://scoutingevent.com/082-74480" TargetMode="External"/><Relationship Id="rId5" Type="http://schemas.openxmlformats.org/officeDocument/2006/relationships/hyperlink" Target="https://scoutingevent.com/082-74794" TargetMode="External"/><Relationship Id="rId15" Type="http://schemas.openxmlformats.org/officeDocument/2006/relationships/hyperlink" Target="https://scoutingevent.com/082-69069" TargetMode="External"/><Relationship Id="rId10" Type="http://schemas.openxmlformats.org/officeDocument/2006/relationships/hyperlink" Target="https://scoutingevent.com/082-70527" TargetMode="External"/><Relationship Id="rId4" Type="http://schemas.openxmlformats.org/officeDocument/2006/relationships/hyperlink" Target="https://scoutingevent.com/082-wsd_balooiols" TargetMode="External"/><Relationship Id="rId9" Type="http://schemas.openxmlformats.org/officeDocument/2006/relationships/hyperlink" Target="https://scoutingevent.com/082-iolsfall23" TargetMode="External"/><Relationship Id="rId14" Type="http://schemas.openxmlformats.org/officeDocument/2006/relationships/hyperlink" Target="https://docs.google.com/forms/d/e/1FAIpQLSe-7UORw4wBNIkuzqEkKjolA_-RogqHYMojzhB2xwLoENWVSg/viewfor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click.icptrack.com/icp/relay.php?r=30354341&amp;msgid=299576&amp;act=85C6&amp;c=1518147&amp;pid=1672759&amp;destination=https%3A%2F%2Fpublic.3.basecamp.com%2Fp%2FVuwmdaZrSUgEwpvf7FwavNX4&amp;cf=14346&amp;v=42bcae3bcb26d33eef2260a85c1238b79ac22890444950148ea5581ff4603fc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summitbsa.org/registration/scoutconnections/" TargetMode="External"/><Relationship Id="rId13" Type="http://schemas.openxmlformats.org/officeDocument/2006/relationships/hyperlink" Target="https://public.3.basecamp.com/p/xWpkdrKHKAA9pCzwmHMNdbWb" TargetMode="External"/><Relationship Id="rId3" Type="http://schemas.openxmlformats.org/officeDocument/2006/relationships/hyperlink" Target="https://docs.google.com/forms/d/e/1FAIpQLSf9JOXShmdJVlDg4GeVD4a0bbrQUS6JDW4tOsruUsml9lJ9cw/viewform?usp=sharing" TargetMode="External"/><Relationship Id="rId7" Type="http://schemas.openxmlformats.org/officeDocument/2006/relationships/hyperlink" Target="https://www.bsaseabase.org/scouts/scout-connections/" TargetMode="External"/><Relationship Id="rId12" Type="http://schemas.openxmlformats.org/officeDocument/2006/relationships/hyperlink" Target="https://www.ncacbsa.org/high-adventu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ntier.org/provisional-scout-connections/" TargetMode="External"/><Relationship Id="rId11" Type="http://schemas.openxmlformats.org/officeDocument/2006/relationships/hyperlink" Target="https://montanabsa.org/camps/high-adventure/" TargetMode="External"/><Relationship Id="rId5" Type="http://schemas.openxmlformats.org/officeDocument/2006/relationships/hyperlink" Target="https://www.philmontscoutranch.org/register/" TargetMode="External"/><Relationship Id="rId10" Type="http://schemas.openxmlformats.org/officeDocument/2006/relationships/hyperlink" Target="https://www.mainehighadventure.org/" TargetMode="External"/><Relationship Id="rId4" Type="http://schemas.openxmlformats.org/officeDocument/2006/relationships/hyperlink" Target="https://www.registerphilmont.org/entry/2025" TargetMode="External"/><Relationship Id="rId9" Type="http://schemas.openxmlformats.org/officeDocument/2006/relationships/hyperlink" Target="https://public.3.basecamp.com/p/hLgsVbk7Suju6cuDzQQJaEn4" TargetMode="External"/><Relationship Id="rId1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wipit470.org/index.html"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lick.icptrack.com/icp/relay.php?r=30354341&amp;msgid=299576&amp;act=85C6&amp;c=1518147&amp;pid=1672759&amp;destination=https%3A%2F%2Fpublic.3.basecamp.com%2Fp%2FVuwmdaZrSUgEwpvf7FwavNX4&amp;cf=14346&amp;v=42bcae3bcb26d33eef2260a85c1238b79ac22890444950148ea5581ff4603fc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couting.org/health-and-safety/incident-repor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ilestore.scouting.org/filestore/pdf/680-016_fillable.pdf" TargetMode="External"/><Relationship Id="rId2" Type="http://schemas.openxmlformats.org/officeDocument/2006/relationships/hyperlink" Target="https://www.scouting.org/health-and-safety/incident-report/" TargetMode="External"/><Relationship Id="rId1" Type="http://schemas.openxmlformats.org/officeDocument/2006/relationships/slideLayout" Target="../slideLayouts/slideLayout2.xml"/><Relationship Id="rId5" Type="http://schemas.openxmlformats.org/officeDocument/2006/relationships/hyperlink" Target="https://filestore.scouting.org/filestore/pdf/680-017_fillable.pdf" TargetMode="External"/><Relationship Id="rId4" Type="http://schemas.openxmlformats.org/officeDocument/2006/relationships/hyperlink" Target="https://filestore.scouting.org/filestore/pdf/680-676_WEB.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scouting.org/health-and-safety/safety-moments/insurance/?utm_source=scoutingwire&amp;utm_campaign=swvolunteer08162023&amp;utm_medium=email&amp;utm_cont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September 14,</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3</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5B4B-363B-5F15-86C4-A67050E9FBC7}"/>
              </a:ext>
            </a:extLst>
          </p:cNvPr>
          <p:cNvSpPr>
            <a:spLocks noGrp="1"/>
          </p:cNvSpPr>
          <p:nvPr>
            <p:ph type="title"/>
          </p:nvPr>
        </p:nvSpPr>
        <p:spPr>
          <a:xfrm>
            <a:off x="838200" y="365125"/>
            <a:ext cx="10515600" cy="670573"/>
          </a:xfrm>
        </p:spPr>
        <p:txBody>
          <a:bodyPr>
            <a:normAutofit fontScale="90000"/>
          </a:bodyPr>
          <a:lstStyle/>
          <a:p>
            <a:r>
              <a:rPr lang="en-US" b="1" dirty="0"/>
              <a:t>Discussion – </a:t>
            </a:r>
            <a:r>
              <a:rPr lang="en-US" b="1" u="sng" dirty="0">
                <a:solidFill>
                  <a:srgbClr val="2409ED"/>
                </a:solidFill>
              </a:rPr>
              <a:t>Other Insurance</a:t>
            </a:r>
          </a:p>
        </p:txBody>
      </p:sp>
      <p:sp>
        <p:nvSpPr>
          <p:cNvPr id="3" name="Text Placeholder 2">
            <a:extLst>
              <a:ext uri="{FF2B5EF4-FFF2-40B4-BE49-F238E27FC236}">
                <a16:creationId xmlns:a16="http://schemas.microsoft.com/office/drawing/2014/main" id="{30AE958C-8C34-5428-27C1-471BB5DC5E06}"/>
              </a:ext>
            </a:extLst>
          </p:cNvPr>
          <p:cNvSpPr>
            <a:spLocks noGrp="1"/>
          </p:cNvSpPr>
          <p:nvPr>
            <p:ph type="body" idx="1"/>
          </p:nvPr>
        </p:nvSpPr>
        <p:spPr>
          <a:xfrm>
            <a:off x="838200" y="1135906"/>
            <a:ext cx="10515600" cy="5337823"/>
          </a:xfrm>
        </p:spPr>
        <p:txBody>
          <a:bodyPr>
            <a:normAutofit fontScale="85000" lnSpcReduction="20000"/>
          </a:bodyPr>
          <a:lstStyle/>
          <a:p>
            <a:r>
              <a:rPr lang="en-US" dirty="0"/>
              <a:t> High Adventure Campers Accident &amp; Sickness Insurance</a:t>
            </a:r>
          </a:p>
          <a:p>
            <a:pPr lvl="1"/>
            <a:r>
              <a:rPr lang="en-US" sz="2000" dirty="0"/>
              <a:t>Automatically provided to all persons registered and attending any BSA High Adventure Base (Philmont, Sea Base, Northern Tier [US &amp; CA], Summit Bechtel Reserve). </a:t>
            </a:r>
          </a:p>
          <a:p>
            <a:pPr lvl="1"/>
            <a:r>
              <a:rPr lang="en-US" sz="2000" dirty="0"/>
              <a:t>In effect while attending and while traveling to and from.</a:t>
            </a:r>
          </a:p>
          <a:p>
            <a:pPr lvl="1"/>
            <a:r>
              <a:rPr lang="en-US" sz="2000" dirty="0"/>
              <a:t>An </a:t>
            </a:r>
            <a:r>
              <a:rPr lang="en-US" sz="2000" i="1" dirty="0"/>
              <a:t>excess coverage</a:t>
            </a:r>
            <a:r>
              <a:rPr lang="en-US" sz="2000" dirty="0"/>
              <a:t> plan – BUT if camper has no other coverage, plan will cover all, up to max coverage.</a:t>
            </a:r>
          </a:p>
          <a:p>
            <a:pPr lvl="1"/>
            <a:r>
              <a:rPr lang="en-US" sz="2000" dirty="0"/>
              <a:t>Low coverage amounts: 2023 - $15K max medical, $7.5K sickness.</a:t>
            </a:r>
          </a:p>
          <a:p>
            <a:r>
              <a:rPr lang="en-US" dirty="0"/>
              <a:t>Travel Insurance</a:t>
            </a:r>
          </a:p>
          <a:p>
            <a:pPr lvl="1"/>
            <a:r>
              <a:rPr lang="en-US" sz="2000" dirty="0"/>
              <a:t>How far away must you be? Some require &gt;100 mi from home.</a:t>
            </a:r>
          </a:p>
          <a:p>
            <a:pPr lvl="1"/>
            <a:r>
              <a:rPr lang="en-US" sz="2000" dirty="0"/>
              <a:t>Extra medical coverage / cancel for covered reasons / may include evacuation (more on this later).</a:t>
            </a:r>
          </a:p>
          <a:p>
            <a:r>
              <a:rPr lang="en-US" dirty="0"/>
              <a:t>Cancel For Any Reason (CFAR)</a:t>
            </a:r>
          </a:p>
          <a:p>
            <a:pPr lvl="1"/>
            <a:r>
              <a:rPr lang="en-US" sz="2000" dirty="0"/>
              <a:t>Expect ~10% of trip cost for qualifying travel insurance plan + CFAR add-on.</a:t>
            </a:r>
          </a:p>
          <a:p>
            <a:pPr lvl="1"/>
            <a:r>
              <a:rPr lang="en-US" sz="2000" dirty="0"/>
              <a:t>How will your unit fill a vacated spot? Who will be responsible for finding a substitute? Are you willing to take anyone?</a:t>
            </a:r>
          </a:p>
          <a:p>
            <a:r>
              <a:rPr lang="en-US" dirty="0"/>
              <a:t>Rescue / Evacuation considerations</a:t>
            </a:r>
          </a:p>
          <a:p>
            <a:pPr lvl="1"/>
            <a:r>
              <a:rPr lang="en-US" sz="2000" dirty="0"/>
              <a:t>Emergency reunion benefits</a:t>
            </a:r>
          </a:p>
          <a:p>
            <a:pPr lvl="1"/>
            <a:r>
              <a:rPr lang="en-US" sz="2000" dirty="0"/>
              <a:t>Plans offered in conjunction with your SOS locator beacon service provider (Garmin/SPOT/etc.) – e.g., Overwatch &amp; Rescue via SPOT = $29/yr.  Iridium phones &amp; hotspot, free with some plans.</a:t>
            </a:r>
          </a:p>
        </p:txBody>
      </p:sp>
    </p:spTree>
    <p:extLst>
      <p:ext uri="{BB962C8B-B14F-4D97-AF65-F5344CB8AC3E}">
        <p14:creationId xmlns:p14="http://schemas.microsoft.com/office/powerpoint/2010/main" val="3032076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3</a:t>
            </a:r>
            <a:r>
              <a:rPr sz="4400" b="1" dirty="0">
                <a:latin typeface="+mj-lt"/>
              </a:rPr>
              <a:t> G</a:t>
            </a:r>
            <a:r>
              <a:rPr lang="en-US" sz="4400" b="1" dirty="0">
                <a:latin typeface="+mj-lt"/>
              </a:rPr>
              <a:t>eorge </a:t>
            </a:r>
            <a:r>
              <a:rPr sz="4400" b="1" dirty="0">
                <a:latin typeface="+mj-lt"/>
              </a:rPr>
              <a:t>M</a:t>
            </a:r>
            <a:r>
              <a:rPr lang="en-US" sz="4400" b="1" dirty="0">
                <a:latin typeface="+mj-lt"/>
              </a:rPr>
              <a:t>ason</a:t>
            </a:r>
            <a:r>
              <a:rPr sz="4400" b="1" dirty="0">
                <a:latin typeface="+mj-lt"/>
              </a:rPr>
              <a:t> Calendar</a:t>
            </a:r>
          </a:p>
        </p:txBody>
      </p:sp>
      <p:sp>
        <p:nvSpPr>
          <p:cNvPr id="112" name="Content Placeholder 2"/>
          <p:cNvSpPr txBox="1">
            <a:spLocks noGrp="1"/>
          </p:cNvSpPr>
          <p:nvPr>
            <p:ph type="body" sz="half" idx="1"/>
          </p:nvPr>
        </p:nvSpPr>
        <p:spPr>
          <a:xfrm>
            <a:off x="358922" y="1548040"/>
            <a:ext cx="7965569" cy="4622024"/>
          </a:xfrm>
          <a:prstGeom prst="rect">
            <a:avLst/>
          </a:prstGeom>
        </p:spPr>
        <p:txBody>
          <a:bodyPr>
            <a:normAutofit/>
          </a:bodyPr>
          <a:lstStyle/>
          <a:p>
            <a:pPr>
              <a:defRPr sz="2000"/>
            </a:pPr>
            <a:r>
              <a:rPr lang="en-US" sz="2200" dirty="0"/>
              <a:t>September 23, 2023 – </a:t>
            </a:r>
            <a:r>
              <a:rPr lang="en-US" sz="2200" dirty="0">
                <a:hlinkClick r:id="rId2"/>
              </a:rPr>
              <a:t>Scouts Night – Nationals vs Atlanta Braves</a:t>
            </a:r>
            <a:endParaRPr lang="en-US" sz="2200" dirty="0"/>
          </a:p>
          <a:p>
            <a:pPr>
              <a:defRPr sz="2000"/>
            </a:pPr>
            <a:r>
              <a:rPr lang="en-US" sz="2200" dirty="0"/>
              <a:t>September 23, 2023 – </a:t>
            </a:r>
            <a:r>
              <a:rPr lang="en-US" sz="2200" dirty="0">
                <a:hlinkClick r:id="rId3"/>
              </a:rPr>
              <a:t>Life to Eagle Seminar (in-person)</a:t>
            </a:r>
            <a:endParaRPr lang="en-US" sz="2200" dirty="0"/>
          </a:p>
          <a:p>
            <a:pPr>
              <a:defRPr sz="2000"/>
            </a:pPr>
            <a:r>
              <a:rPr lang="en-US" sz="2200" dirty="0"/>
              <a:t>October 6-9, </a:t>
            </a:r>
            <a:r>
              <a:rPr lang="en-US" sz="2200" dirty="0">
                <a:hlinkClick r:id="rId4"/>
              </a:rPr>
              <a:t>Climb-o-</a:t>
            </a:r>
            <a:r>
              <a:rPr lang="en-US" sz="2200" dirty="0" err="1">
                <a:hlinkClick r:id="rId4"/>
              </a:rPr>
              <a:t>ree</a:t>
            </a:r>
            <a:endParaRPr lang="en-US" sz="2200" dirty="0"/>
          </a:p>
          <a:p>
            <a:pPr>
              <a:defRPr sz="2000"/>
            </a:pPr>
            <a:r>
              <a:rPr lang="en-US" sz="2200" dirty="0"/>
              <a:t>October 20-22, 2023 – </a:t>
            </a:r>
            <a:r>
              <a:rPr lang="en-US" sz="2200" dirty="0">
                <a:hlinkClick r:id="rId5"/>
              </a:rPr>
              <a:t>Fall Camporee</a:t>
            </a:r>
            <a:endParaRPr lang="en-US" sz="2200" dirty="0"/>
          </a:p>
          <a:p>
            <a:pPr>
              <a:defRPr sz="2000"/>
            </a:pPr>
            <a:r>
              <a:rPr lang="en-US" sz="2200" dirty="0"/>
              <a:t>October 28, 2023 – </a:t>
            </a:r>
            <a:r>
              <a:rPr lang="en-US" sz="2200" dirty="0">
                <a:hlinkClick r:id="rId6"/>
              </a:rPr>
              <a:t>Scouting for Food (Tags)</a:t>
            </a:r>
            <a:endParaRPr lang="en-US" sz="2200" dirty="0"/>
          </a:p>
          <a:p>
            <a:pPr>
              <a:defRPr sz="2000"/>
            </a:pPr>
            <a:r>
              <a:rPr lang="en-US" sz="2200" dirty="0"/>
              <a:t>November 4, 2023 – </a:t>
            </a:r>
            <a:r>
              <a:rPr lang="en-US" sz="2200" dirty="0">
                <a:hlinkClick r:id="rId6"/>
              </a:rPr>
              <a:t>Scouting for Food (Collection)</a:t>
            </a:r>
            <a:endParaRPr lang="en-US" sz="2200" dirty="0"/>
          </a:p>
          <a:p>
            <a:pPr>
              <a:defRPr sz="2000"/>
            </a:pPr>
            <a:r>
              <a:rPr lang="en-US" sz="2200" dirty="0"/>
              <a:t>November 11, 2023 – </a:t>
            </a:r>
            <a:r>
              <a:rPr lang="en-US" sz="2200" dirty="0">
                <a:hlinkClick r:id="rId7"/>
              </a:rPr>
              <a:t>Flags In (Veterans Day)</a:t>
            </a:r>
            <a:endParaRPr lang="en-US" dirty="0"/>
          </a:p>
          <a:p>
            <a:pPr>
              <a:defRPr sz="2000"/>
            </a:pPr>
            <a:r>
              <a:rPr lang="en-US" dirty="0"/>
              <a:t>November 25, 2023 – 5K Trot &amp; Ride, Camp Snyder, Haymarket, VA</a:t>
            </a:r>
          </a:p>
        </p:txBody>
      </p:sp>
      <p:pic>
        <p:nvPicPr>
          <p:cNvPr id="113" name="Picture 4" descr="Picture 4"/>
          <p:cNvPicPr>
            <a:picLocks noChangeAspect="1"/>
          </p:cNvPicPr>
          <p:nvPr/>
        </p:nvPicPr>
        <p:blipFill>
          <a:blip r:embed="rId8"/>
          <a:srcRect t="1067"/>
          <a:stretch>
            <a:fillRect/>
          </a:stretch>
        </p:blipFill>
        <p:spPr>
          <a:xfrm>
            <a:off x="8203720" y="1673524"/>
            <a:ext cx="3766389" cy="324852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October 12, 2023, at Thoreau MS 7:30pm</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9311-7572-DF1A-EB1E-89EEBABC7C12}"/>
              </a:ext>
            </a:extLst>
          </p:cNvPr>
          <p:cNvSpPr>
            <a:spLocks noGrp="1"/>
          </p:cNvSpPr>
          <p:nvPr>
            <p:ph type="title"/>
          </p:nvPr>
        </p:nvSpPr>
        <p:spPr/>
        <p:txBody>
          <a:bodyPr/>
          <a:lstStyle/>
          <a:p>
            <a:r>
              <a:rPr lang="en-US" b="1" dirty="0"/>
              <a:t>Fall Camporee</a:t>
            </a:r>
          </a:p>
        </p:txBody>
      </p:sp>
      <p:sp>
        <p:nvSpPr>
          <p:cNvPr id="3" name="Text Placeholder 2">
            <a:extLst>
              <a:ext uri="{FF2B5EF4-FFF2-40B4-BE49-F238E27FC236}">
                <a16:creationId xmlns:a16="http://schemas.microsoft.com/office/drawing/2014/main" id="{FF584B5E-96AC-6ADF-1D9E-4872C1E173A3}"/>
              </a:ext>
            </a:extLst>
          </p:cNvPr>
          <p:cNvSpPr>
            <a:spLocks noGrp="1"/>
          </p:cNvSpPr>
          <p:nvPr>
            <p:ph type="body" idx="1"/>
          </p:nvPr>
        </p:nvSpPr>
        <p:spPr>
          <a:xfrm>
            <a:off x="838200" y="1396416"/>
            <a:ext cx="10515600" cy="4351338"/>
          </a:xfrm>
        </p:spPr>
        <p:txBody>
          <a:bodyPr>
            <a:normAutofit fontScale="92500" lnSpcReduction="20000"/>
          </a:bodyPr>
          <a:lstStyle/>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Camp Rock Enon (off 81 in western VA) on October 20-23, 2023 – registration opens Monday.  Webelos welcome.  Units provide their own food.  About 1.5 hours from Vienna, VA.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Activities will include Shooting Sports, Merit Badge completions, Friendship &amp; Fellowship, and a Campfire.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Will need lots of volunteers to successfully do this.  Even if you could only do a few hours, that would be helpful.</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Partial and full merit badge classes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Scouts sign up for Merit Badges when they register and pay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Cut off for MB Sign Up is Oct 2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 is $30 for scouts, adults, and staff - more if doing shooting.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90-minute AM sessions, (2) 90-minute PM sessions, (1) 60-minute slow prior to dinner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356744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0963-4A9D-DBCF-34F2-B0D4C3E1735F}"/>
              </a:ext>
            </a:extLst>
          </p:cNvPr>
          <p:cNvSpPr>
            <a:spLocks noGrp="1"/>
          </p:cNvSpPr>
          <p:nvPr>
            <p:ph type="title"/>
          </p:nvPr>
        </p:nvSpPr>
        <p:spPr/>
        <p:txBody>
          <a:bodyPr/>
          <a:lstStyle/>
          <a:p>
            <a:r>
              <a:rPr lang="en-US" b="1" dirty="0"/>
              <a:t>Council Update</a:t>
            </a:r>
          </a:p>
        </p:txBody>
      </p:sp>
      <p:sp>
        <p:nvSpPr>
          <p:cNvPr id="3" name="Text Placeholder 2">
            <a:extLst>
              <a:ext uri="{FF2B5EF4-FFF2-40B4-BE49-F238E27FC236}">
                <a16:creationId xmlns:a16="http://schemas.microsoft.com/office/drawing/2014/main" id="{208278AA-40F5-CFEE-8699-7AC45876FA69}"/>
              </a:ext>
            </a:extLst>
          </p:cNvPr>
          <p:cNvSpPr>
            <a:spLocks noGrp="1"/>
          </p:cNvSpPr>
          <p:nvPr>
            <p:ph type="body" idx="1"/>
          </p:nvPr>
        </p:nvSpPr>
        <p:spPr>
          <a:xfrm>
            <a:off x="744894" y="1405746"/>
            <a:ext cx="10515600" cy="5293633"/>
          </a:xfrm>
        </p:spPr>
        <p:txBody>
          <a:bodyPr>
            <a:normAutofit lnSpcReduction="10000"/>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2024 National Dues</a:t>
            </a:r>
            <a:r>
              <a:rPr lang="en-US" sz="1800" dirty="0">
                <a:effectLst/>
                <a:latin typeface="Calibri" panose="020F0502020204030204" pitchFamily="34" charset="0"/>
                <a:ea typeface="Calibri" panose="020F0502020204030204" pitchFamily="34" charset="0"/>
                <a:cs typeface="Calibri" panose="020F0502020204030204" pitchFamily="34" charset="0"/>
              </a:rPr>
              <a:t> – Effective 08/01/23 -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https://public.3.basecamp.com/p/XoisQJcMr1NncMfshG7xCj9f</a:t>
            </a:r>
            <a:r>
              <a:rPr lang="en-US"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2024 Council Dues</a:t>
            </a:r>
            <a:r>
              <a:rPr lang="en-US" sz="1800" dirty="0">
                <a:effectLst/>
                <a:latin typeface="Calibri" panose="020F0502020204030204" pitchFamily="34" charset="0"/>
                <a:ea typeface="Calibri" panose="020F0502020204030204" pitchFamily="34" charset="0"/>
                <a:cs typeface="Calibri" panose="020F0502020204030204" pitchFamily="34" charset="0"/>
              </a:rPr>
              <a:t> – Effective 1/1/24 -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https://www.ncacbsa.org/participation-fee/https://www.ncacbsa.org/participation-fee/</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800" b="1" dirty="0">
                <a:solidFill>
                  <a:srgbClr val="01010F"/>
                </a:solidFill>
                <a:effectLst/>
                <a:latin typeface="Calibri" panose="020F0502020204030204" pitchFamily="34" charset="0"/>
                <a:ea typeface="Calibri" panose="020F0502020204030204" pitchFamily="34" charset="0"/>
                <a:cs typeface="Times New Roman" panose="02020603050405020304" pitchFamily="18" charset="0"/>
              </a:rPr>
              <a:t>Join Scouting Resources</a:t>
            </a:r>
            <a:r>
              <a:rPr lang="en-US" sz="1800" dirty="0">
                <a:solidFill>
                  <a:srgbClr val="01010F"/>
                </a:solidFill>
                <a:effectLst/>
                <a:latin typeface="Calibri" panose="020F0502020204030204" pitchFamily="34" charset="0"/>
                <a:ea typeface="Calibri" panose="020F0502020204030204" pitchFamily="34" charset="0"/>
                <a:cs typeface="Calibri" panose="020F0502020204030204" pitchFamily="34" charset="0"/>
              </a:rPr>
              <a:t> - Unit resources are available on the web at </a:t>
            </a:r>
            <a:r>
              <a:rPr lang="en-US" sz="1800" u="sng" dirty="0">
                <a:solidFill>
                  <a:srgbClr val="0817F8"/>
                </a:solidFill>
                <a:effectLst/>
                <a:latin typeface="Calibri" panose="020F0502020204030204" pitchFamily="34" charset="0"/>
                <a:ea typeface="Calibri" panose="020F0502020204030204" pitchFamily="34" charset="0"/>
                <a:cs typeface="Calibri" panose="020F0502020204030204" pitchFamily="34" charset="0"/>
                <a:hlinkClick r:id="rId4"/>
              </a:rPr>
              <a:t>https://www.ncacbsa.org/unit-resources/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685800" algn="l"/>
              </a:tabLst>
            </a:pPr>
            <a:r>
              <a:rPr lang="en-US" sz="1800" b="1" dirty="0">
                <a:solidFill>
                  <a:srgbClr val="190101"/>
                </a:solidFill>
                <a:effectLst/>
                <a:latin typeface="Calibri" panose="020F0502020204030204" pitchFamily="34" charset="0"/>
                <a:ea typeface="Calibri" panose="020F0502020204030204" pitchFamily="34" charset="0"/>
                <a:cs typeface="Times New Roman" panose="02020603050405020304" pitchFamily="18" charset="0"/>
              </a:rPr>
              <a:t>NCAC support for Join Scouting</a:t>
            </a:r>
            <a:r>
              <a:rPr lang="en-US" sz="1800" dirty="0">
                <a:solidFill>
                  <a:srgbClr val="190101"/>
                </a:solidFill>
                <a:effectLst/>
                <a:latin typeface="Calibri" panose="020F0502020204030204" pitchFamily="34" charset="0"/>
                <a:ea typeface="Calibri" panose="020F0502020204030204" pitchFamily="34" charset="0"/>
                <a:cs typeface="Calibri" panose="020F0502020204030204" pitchFamily="34" charset="0"/>
              </a:rPr>
              <a:t> - Contact the </a:t>
            </a:r>
            <a:r>
              <a:rPr lang="en-US" sz="1800" u="sng" dirty="0">
                <a:solidFill>
                  <a:srgbClr val="0817F8"/>
                </a:solidFill>
                <a:effectLst/>
                <a:latin typeface="Calibri" panose="020F0502020204030204" pitchFamily="34" charset="0"/>
                <a:ea typeface="Calibri" panose="020F0502020204030204" pitchFamily="34" charset="0"/>
                <a:cs typeface="Calibri" panose="020F0502020204030204" pitchFamily="34" charset="0"/>
                <a:hlinkClick r:id="rId5"/>
              </a:rPr>
              <a:t>District Executive</a:t>
            </a:r>
            <a:r>
              <a:rPr lang="en-US" sz="1800" dirty="0">
                <a:solidFill>
                  <a:srgbClr val="190101"/>
                </a:solidFill>
                <a:effectLst/>
                <a:latin typeface="Calibri" panose="020F0502020204030204" pitchFamily="34" charset="0"/>
                <a:ea typeface="Calibri" panose="020F0502020204030204" pitchFamily="34" charset="0"/>
                <a:cs typeface="Calibri" panose="020F0502020204030204" pitchFamily="34" charset="0"/>
              </a:rPr>
              <a:t> for signs, banners, flyers, pencils, stickers, etc. Many items are available, but banners need to be reserved and flyers take 2-3 weeks to print. Note, use the default Cub/Scout flyers (in </a:t>
            </a:r>
            <a:r>
              <a:rPr lang="en-US" sz="1800" u="sng" dirty="0">
                <a:solidFill>
                  <a:srgbClr val="050FF8"/>
                </a:solidFill>
                <a:effectLst/>
                <a:latin typeface="Calibri" panose="020F0502020204030204" pitchFamily="34" charset="0"/>
                <a:ea typeface="Calibri" panose="020F0502020204030204" pitchFamily="34" charset="0"/>
                <a:cs typeface="Calibri" panose="020F0502020204030204" pitchFamily="34" charset="0"/>
                <a:hlinkClick r:id="rId4"/>
              </a:rPr>
              <a:t>Unit Resources</a:t>
            </a:r>
            <a:r>
              <a:rPr lang="en-US" sz="1800" dirty="0">
                <a:solidFill>
                  <a:srgbClr val="190101"/>
                </a:solidFill>
                <a:effectLst/>
                <a:latin typeface="Calibri" panose="020F0502020204030204" pitchFamily="34" charset="0"/>
                <a:ea typeface="Calibri" panose="020F0502020204030204" pitchFamily="34" charset="0"/>
                <a:cs typeface="Calibri" panose="020F0502020204030204" pitchFamily="34" charset="0"/>
              </a:rPr>
              <a:t>), with your meeting information, to expedite printing. </a:t>
            </a:r>
            <a:r>
              <a:rPr lang="en-US" sz="1800" u="sng" dirty="0">
                <a:solidFill>
                  <a:srgbClr val="2306EF"/>
                </a:solidFill>
                <a:effectLst/>
                <a:latin typeface="Calibri" panose="020F0502020204030204" pitchFamily="34" charset="0"/>
                <a:ea typeface="Calibri" panose="020F0502020204030204" pitchFamily="34" charset="0"/>
                <a:cs typeface="Calibri" panose="020F0502020204030204" pitchFamily="34" charset="0"/>
                <a:hlinkClick r:id="rId6"/>
              </a:rPr>
              <a:t>Geofencing</a:t>
            </a:r>
            <a:r>
              <a:rPr lang="en-US" sz="1800" dirty="0">
                <a:solidFill>
                  <a:srgbClr val="190101"/>
                </a:solidFill>
                <a:effectLst/>
                <a:latin typeface="Calibri" panose="020F0502020204030204" pitchFamily="34" charset="0"/>
                <a:ea typeface="Calibri" panose="020F0502020204030204" pitchFamily="34" charset="0"/>
                <a:cs typeface="Calibri" panose="020F0502020204030204" pitchFamily="34" charset="0"/>
              </a:rPr>
              <a:t> takes approximately 2-3 week (one week to setup and a couple of weeks to be seen by the parents in your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800" b="1" dirty="0">
                <a:solidFill>
                  <a:srgbClr val="190101"/>
                </a:solidFill>
                <a:effectLst/>
                <a:latin typeface="Calibri" panose="020F0502020204030204" pitchFamily="34" charset="0"/>
                <a:ea typeface="Calibri" panose="020F0502020204030204" pitchFamily="34" charset="0"/>
                <a:cs typeface="Times New Roman" panose="02020603050405020304" pitchFamily="18" charset="0"/>
              </a:rPr>
              <a:t>Cub Scout Overnight Camping</a:t>
            </a:r>
            <a:r>
              <a:rPr lang="en-US" sz="1800" dirty="0">
                <a:solidFill>
                  <a:srgbClr val="190101"/>
                </a:solidFill>
                <a:effectLst/>
                <a:latin typeface="Calibri" panose="020F0502020204030204" pitchFamily="34" charset="0"/>
                <a:ea typeface="Calibri" panose="020F0502020204030204" pitchFamily="34" charset="0"/>
                <a:cs typeface="Calibri" panose="020F0502020204030204" pitchFamily="34" charset="0"/>
              </a:rPr>
              <a:t> - Starting 09/01/23, Cub Scout Packs who are conducting their own overnight camping activities may now camp up to two consecutive nights. More information </a:t>
            </a:r>
            <a:r>
              <a:rPr lang="en-US" sz="1800" u="sng" dirty="0">
                <a:solidFill>
                  <a:srgbClr val="0B0BEF"/>
                </a:solidFill>
                <a:effectLst/>
                <a:latin typeface="Calibri" panose="020F0502020204030204" pitchFamily="34" charset="0"/>
                <a:ea typeface="Calibri" panose="020F0502020204030204" pitchFamily="34" charset="0"/>
                <a:cs typeface="Calibri" panose="020F0502020204030204" pitchFamily="34" charset="0"/>
                <a:hlinkClick r:id="rId7"/>
              </a:rPr>
              <a:t>here</a:t>
            </a:r>
            <a:r>
              <a:rPr lang="en-US" sz="1800" dirty="0">
                <a:solidFill>
                  <a:srgbClr val="19010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685800" algn="l"/>
              </a:tabLst>
            </a:pPr>
            <a:r>
              <a:rPr lang="en-US" sz="1800" b="1"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Unit Charter Renewal (September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activities)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Internet Advancement will open on 10/2/23 for </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Charter Renewal. To prepare, units should: 1)Conduct a membership inventory by 30 Sep; 2)Compare unit roster against official </a:t>
            </a:r>
            <a:r>
              <a:rPr lang="en-US" sz="1800" u="sng" dirty="0">
                <a:solidFill>
                  <a:srgbClr val="1C06F7"/>
                </a:solidFill>
                <a:effectLst/>
                <a:latin typeface="Calibri" panose="020F0502020204030204" pitchFamily="34" charset="0"/>
                <a:ea typeface="Times New Roman" panose="02020603050405020304" pitchFamily="18" charset="0"/>
                <a:cs typeface="Times New Roman" panose="02020603050405020304" pitchFamily="18" charset="0"/>
                <a:hlinkClick r:id="rId8"/>
              </a:rPr>
              <a:t>my.scouting.org</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 roster; 3)Submit apps for individuals not on </a:t>
            </a:r>
            <a:r>
              <a:rPr lang="en-US" sz="1800" u="sng" dirty="0">
                <a:solidFill>
                  <a:srgbClr val="1F0AF3"/>
                </a:solidFill>
                <a:effectLst/>
                <a:latin typeface="Calibri" panose="020F0502020204030204" pitchFamily="34" charset="0"/>
                <a:ea typeface="Times New Roman" panose="02020603050405020304" pitchFamily="18" charset="0"/>
                <a:cs typeface="Times New Roman" panose="02020603050405020304" pitchFamily="18" charset="0"/>
                <a:hlinkClick r:id="rId8"/>
              </a:rPr>
              <a:t>my.scouting.org</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 roster – encourage online apps; 4)Identify member not returning in 2024; 5)Collect all fees; 6)Identify leaders for next year and get CR approval; and 7)Identify adults whose YPT expires before 1 Jan 2025 and encourage them to retake YPT now.</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685800" algn="l"/>
              </a:tabLs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Unit Charter Renewal Training (via Zoom)</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 - Classes will be offered on </a:t>
            </a:r>
            <a:r>
              <a:rPr lang="en-US" sz="1800" u="sng" dirty="0">
                <a:solidFill>
                  <a:srgbClr val="1C06F7"/>
                </a:solidFill>
                <a:effectLst/>
                <a:latin typeface="Calibri" panose="020F0502020204030204" pitchFamily="34" charset="0"/>
                <a:ea typeface="Times New Roman" panose="02020603050405020304" pitchFamily="18" charset="0"/>
                <a:cs typeface="Times New Roman" panose="02020603050405020304" pitchFamily="18" charset="0"/>
                <a:hlinkClick r:id="rId9"/>
              </a:rPr>
              <a:t>09/19/23</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 (Tues) and </a:t>
            </a:r>
            <a:r>
              <a:rPr lang="en-US" sz="1800" u="sng" dirty="0">
                <a:solidFill>
                  <a:srgbClr val="1C06F7"/>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09/28/23</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Thur</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 at 7:30pm. Note: only the Key 3 and Key 3 Delegates will have access to </a:t>
            </a:r>
            <a:r>
              <a:rPr lang="en-US" sz="1800" u="sng" dirty="0">
                <a:solidFill>
                  <a:srgbClr val="1F0AF3"/>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Internet Advancement</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 The </a:t>
            </a:r>
            <a:r>
              <a:rPr lang="en-US" sz="1800" u="sng" dirty="0">
                <a:solidFill>
                  <a:srgbClr val="1F0AF3"/>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2024 Annual Membership Renewal Handbook</a:t>
            </a:r>
            <a:r>
              <a:rPr lang="en-US" sz="1800" dirty="0">
                <a:solidFill>
                  <a:srgbClr val="0B0000"/>
                </a:solidFill>
                <a:effectLst/>
                <a:latin typeface="Calibri" panose="020F0502020204030204" pitchFamily="34" charset="0"/>
                <a:ea typeface="Times New Roman" panose="02020603050405020304" pitchFamily="18" charset="0"/>
                <a:cs typeface="Times New Roman" panose="02020603050405020304" pitchFamily="18" charset="0"/>
              </a:rPr>
              <a:t> is now available.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34233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a:bodyPr>
          <a:lstStyle/>
          <a:p>
            <a:r>
              <a:rPr lang="en-US" dirty="0"/>
              <a:t>Anytime   </a:t>
            </a:r>
            <a:r>
              <a:rPr lang="en-US" b="0" i="0" dirty="0">
                <a:solidFill>
                  <a:srgbClr val="000000"/>
                </a:solidFill>
                <a:effectLst/>
                <a:latin typeface="Arvo"/>
              </a:rPr>
              <a:t>–</a:t>
            </a:r>
            <a:r>
              <a:rPr lang="en-US" dirty="0"/>
              <a:t> </a:t>
            </a:r>
            <a:r>
              <a:rPr lang="en-US" u="sng" dirty="0">
                <a:hlinkClick r:id="rId2"/>
              </a:rPr>
              <a:t>DC STEM Trek</a:t>
            </a:r>
            <a:r>
              <a:rPr lang="en-US" dirty="0"/>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FAC4-7F0D-4F04-80FB-6395B06BD5B7}"/>
              </a:ext>
            </a:extLst>
          </p:cNvPr>
          <p:cNvSpPr>
            <a:spLocks noGrp="1"/>
          </p:cNvSpPr>
          <p:nvPr>
            <p:ph type="title"/>
          </p:nvPr>
        </p:nvSpPr>
        <p:spPr>
          <a:xfrm>
            <a:off x="720634" y="126060"/>
            <a:ext cx="10515600" cy="1020262"/>
          </a:xfrm>
        </p:spPr>
        <p:txBody>
          <a:bodyPr>
            <a:normAutofit/>
          </a:bodyPr>
          <a:lstStyle/>
          <a:p>
            <a:r>
              <a:rPr lang="en-US" b="1" dirty="0"/>
              <a:t>District Life to Eagle Seminar – September 23</a:t>
            </a:r>
          </a:p>
        </p:txBody>
      </p:sp>
      <p:sp>
        <p:nvSpPr>
          <p:cNvPr id="3" name="Content Placeholder 2">
            <a:extLst>
              <a:ext uri="{FF2B5EF4-FFF2-40B4-BE49-F238E27FC236}">
                <a16:creationId xmlns:a16="http://schemas.microsoft.com/office/drawing/2014/main" id="{3E019B8B-CA7E-466D-B304-B27403471A82}"/>
              </a:ext>
            </a:extLst>
          </p:cNvPr>
          <p:cNvSpPr>
            <a:spLocks noGrp="1"/>
          </p:cNvSpPr>
          <p:nvPr>
            <p:ph idx="1"/>
          </p:nvPr>
        </p:nvSpPr>
        <p:spPr>
          <a:xfrm>
            <a:off x="3378001" y="1296418"/>
            <a:ext cx="7858233" cy="1603151"/>
          </a:xfrm>
        </p:spPr>
        <p:txBody>
          <a:bodyPr>
            <a:normAutofit fontScale="85000" lnSpcReduction="20000"/>
          </a:bodyPr>
          <a:lstStyle/>
          <a:p>
            <a:r>
              <a:rPr lang="en-US" b="1" dirty="0"/>
              <a:t>Saturday, 23 September 2023</a:t>
            </a:r>
            <a:endParaRPr lang="en-US" dirty="0"/>
          </a:p>
          <a:p>
            <a:r>
              <a:rPr lang="en-US" b="1" dirty="0"/>
              <a:t>1:00 to 4:00 p.m.</a:t>
            </a:r>
            <a:endParaRPr lang="en-US" dirty="0"/>
          </a:p>
          <a:p>
            <a:r>
              <a:rPr lang="en-US" b="1" dirty="0"/>
              <a:t>In Person at St. James Catholic Church in Falls Church</a:t>
            </a:r>
          </a:p>
          <a:p>
            <a:r>
              <a:rPr lang="en-US" b="1" dirty="0"/>
              <a:t>Register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https://scoutingevent.com/082-70702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pPr marL="0" indent="0">
              <a:buNone/>
            </a:pPr>
            <a:endParaRPr lang="en-US" b="1" dirty="0"/>
          </a:p>
          <a:p>
            <a:endParaRPr lang="en-US" b="1" dirty="0"/>
          </a:p>
          <a:p>
            <a:endParaRPr lang="en-US" b="1" dirty="0"/>
          </a:p>
        </p:txBody>
      </p:sp>
      <p:pic>
        <p:nvPicPr>
          <p:cNvPr id="9" name="Picture 8" descr="A close up of a sign&#10;&#10;Description generated with very high confidence">
            <a:extLst>
              <a:ext uri="{FF2B5EF4-FFF2-40B4-BE49-F238E27FC236}">
                <a16:creationId xmlns:a16="http://schemas.microsoft.com/office/drawing/2014/main" id="{5453816A-EBA4-46A7-B0ED-ABB67D793949}"/>
              </a:ext>
            </a:extLst>
          </p:cNvPr>
          <p:cNvPicPr/>
          <p:nvPr/>
        </p:nvPicPr>
        <p:blipFill>
          <a:blip r:embed="rId3">
            <a:extLst>
              <a:ext uri="{28A0092B-C50C-407E-A947-70E740481C1C}">
                <a14:useLocalDpi xmlns:a14="http://schemas.microsoft.com/office/drawing/2010/main" val="0"/>
              </a:ext>
            </a:extLst>
          </a:blip>
          <a:stretch>
            <a:fillRect/>
          </a:stretch>
        </p:blipFill>
        <p:spPr>
          <a:xfrm>
            <a:off x="818985" y="1065475"/>
            <a:ext cx="2043485" cy="2323813"/>
          </a:xfrm>
          <a:prstGeom prst="rect">
            <a:avLst/>
          </a:prstGeom>
        </p:spPr>
      </p:pic>
      <p:sp>
        <p:nvSpPr>
          <p:cNvPr id="15" name="TextBox 14">
            <a:extLst>
              <a:ext uri="{FF2B5EF4-FFF2-40B4-BE49-F238E27FC236}">
                <a16:creationId xmlns:a16="http://schemas.microsoft.com/office/drawing/2014/main" id="{BD17EEEB-6990-4160-979C-1760F2989DB1}"/>
              </a:ext>
            </a:extLst>
          </p:cNvPr>
          <p:cNvSpPr txBox="1"/>
          <p:nvPr/>
        </p:nvSpPr>
        <p:spPr>
          <a:xfrm>
            <a:off x="151074" y="3468712"/>
            <a:ext cx="7399257" cy="2308324"/>
          </a:xfrm>
          <a:prstGeom prst="rect">
            <a:avLst/>
          </a:prstGeom>
          <a:noFill/>
        </p:spPr>
        <p:txBody>
          <a:bodyPr wrap="square" rtlCol="0">
            <a:spAutoFit/>
          </a:bodyPr>
          <a:lstStyle/>
          <a:p>
            <a:r>
              <a:rPr lang="en-US" b="1" dirty="0"/>
              <a:t>Who should attend: </a:t>
            </a:r>
          </a:p>
          <a:p>
            <a:endParaRPr lang="en-US" dirty="0"/>
          </a:p>
          <a:p>
            <a:pPr marL="285750" lvl="0" indent="-285750">
              <a:buFont typeface="Arial" panose="020B0604020202020204" pitchFamily="34" charset="0"/>
              <a:buChar char="•"/>
            </a:pPr>
            <a:r>
              <a:rPr lang="en-US" dirty="0"/>
              <a:t>Life Scouts or advanced Star Scouts who want to pursue the Eagle Rank</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Eagle advisors, coaches or unit leaders that haven’t attended a seminar in two years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Parents of Scouts working on Eagle or other adults interested in Scouting</a:t>
            </a:r>
          </a:p>
        </p:txBody>
      </p:sp>
      <p:sp>
        <p:nvSpPr>
          <p:cNvPr id="16" name="TextBox 15">
            <a:extLst>
              <a:ext uri="{FF2B5EF4-FFF2-40B4-BE49-F238E27FC236}">
                <a16:creationId xmlns:a16="http://schemas.microsoft.com/office/drawing/2014/main" id="{402CCAF4-D785-4100-A436-86F99F29D06A}"/>
              </a:ext>
            </a:extLst>
          </p:cNvPr>
          <p:cNvSpPr txBox="1"/>
          <p:nvPr/>
        </p:nvSpPr>
        <p:spPr>
          <a:xfrm>
            <a:off x="7550331" y="3898311"/>
            <a:ext cx="3766457" cy="1754326"/>
          </a:xfrm>
          <a:prstGeom prst="rect">
            <a:avLst/>
          </a:prstGeom>
          <a:noFill/>
        </p:spPr>
        <p:txBody>
          <a:bodyPr wrap="square" rtlCol="0">
            <a:spAutoFit/>
          </a:bodyPr>
          <a:lstStyle/>
          <a:p>
            <a:r>
              <a:rPr lang="en-US" b="1" dirty="0"/>
              <a:t>Registration is live now and must be registered by 21 September 2023. </a:t>
            </a:r>
            <a:endParaRPr lang="en-US" dirty="0"/>
          </a:p>
          <a:p>
            <a:r>
              <a:rPr lang="en-US" dirty="0"/>
              <a:t> </a:t>
            </a:r>
          </a:p>
          <a:p>
            <a:r>
              <a:rPr lang="en-US" dirty="0"/>
              <a:t>Any questions contact Matt Burns at 703-938-9550 or at </a:t>
            </a:r>
            <a:r>
              <a:rPr lang="en-US" dirty="0">
                <a:hlinkClick r:id="rId4"/>
              </a:rPr>
              <a:t>gm</a:t>
            </a:r>
            <a:r>
              <a:rPr lang="en-US">
                <a:hlinkClick r:id="rId4"/>
              </a:rPr>
              <a:t>.advancement@</a:t>
            </a:r>
            <a:r>
              <a:rPr lang="en-US" dirty="0">
                <a:hlinkClick r:id="rId4"/>
              </a:rPr>
              <a:t>gmail</a:t>
            </a:r>
            <a:r>
              <a:rPr lang="en-US">
                <a:hlinkClick r:id="rId4"/>
              </a:rPr>
              <a:t>.com</a:t>
            </a:r>
            <a:r>
              <a:rPr lang="en-US"/>
              <a:t> </a:t>
            </a:r>
            <a:endParaRPr lang="en-US" dirty="0"/>
          </a:p>
        </p:txBody>
      </p:sp>
    </p:spTree>
    <p:extLst>
      <p:ext uri="{BB962C8B-B14F-4D97-AF65-F5344CB8AC3E}">
        <p14:creationId xmlns:p14="http://schemas.microsoft.com/office/powerpoint/2010/main" val="7444237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600" dirty="0"/>
              <a:t>The online Merit Badge Counselor </a:t>
            </a:r>
            <a:r>
              <a:rPr sz="1600" u="sng" dirty="0">
                <a:solidFill>
                  <a:srgbClr val="0563C1"/>
                </a:solidFill>
                <a:uFill>
                  <a:solidFill>
                    <a:srgbClr val="0563C1"/>
                  </a:solidFill>
                </a:uFill>
                <a:hlinkClick r:id="rId2"/>
              </a:rPr>
              <a:t>registration</a:t>
            </a:r>
            <a:r>
              <a:rPr sz="1600" dirty="0"/>
              <a:t> works for all Scouters who do not already hold another District position.  </a:t>
            </a:r>
            <a:endParaRPr lang="en-US" sz="1600" dirty="0"/>
          </a:p>
          <a:p>
            <a:pPr>
              <a:lnSpc>
                <a:spcPct val="100000"/>
              </a:lnSpc>
              <a:spcBef>
                <a:spcPts val="0"/>
              </a:spcBef>
              <a:defRPr sz="1700"/>
            </a:pPr>
            <a:r>
              <a:rPr lang="en-US" sz="1600" dirty="0"/>
              <a:t>New Merit Badge Counselors must complete online merit badge counselor training, in addition to YPT. </a:t>
            </a:r>
            <a:r>
              <a:rPr sz="1600" dirty="0"/>
              <a:t>Be sure the counselor uses his/her legal name – no nicknames.</a:t>
            </a:r>
          </a:p>
          <a:p>
            <a:pPr>
              <a:lnSpc>
                <a:spcPct val="100000"/>
              </a:lnSpc>
              <a:spcBef>
                <a:spcPts val="0"/>
              </a:spcBef>
              <a:defRPr sz="1700"/>
            </a:pPr>
            <a:r>
              <a:rPr sz="16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600" dirty="0"/>
              <a:t>Youth Protection Training is the essential first step.  Don’t hit “send” on the application without it!</a:t>
            </a:r>
          </a:p>
          <a:p>
            <a:pPr>
              <a:lnSpc>
                <a:spcPct val="100000"/>
              </a:lnSpc>
              <a:spcBef>
                <a:spcPts val="0"/>
              </a:spcBef>
              <a:defRPr sz="1700"/>
            </a:pPr>
            <a:r>
              <a:rPr sz="1600" dirty="0"/>
              <a:t>Contact Margee if you have questions at </a:t>
            </a:r>
            <a:r>
              <a:rPr sz="1600" u="sng" dirty="0">
                <a:solidFill>
                  <a:srgbClr val="0563C1"/>
                </a:solidFill>
                <a:uFill>
                  <a:solidFill>
                    <a:srgbClr val="0563C1"/>
                  </a:solidFill>
                </a:uFill>
                <a:hlinkClick r:id="rId3"/>
              </a:rPr>
              <a:t>GM.MB.Dean@hotmail.com</a:t>
            </a:r>
            <a:r>
              <a:rPr sz="1600" dirty="0"/>
              <a:t>. </a:t>
            </a:r>
            <a:br>
              <a:rPr lang="en-US" sz="1600" dirty="0"/>
            </a:br>
            <a:endParaRPr lang="en-US" sz="1600" dirty="0"/>
          </a:p>
          <a:p>
            <a:pPr marL="0" indent="0">
              <a:lnSpc>
                <a:spcPct val="100000"/>
              </a:lnSpc>
              <a:spcBef>
                <a:spcPts val="0"/>
              </a:spcBef>
              <a:buNone/>
              <a:defRPr sz="1700"/>
            </a:pPr>
            <a:r>
              <a:rPr lang="en-US" sz="1600" b="1" i="1" dirty="0"/>
              <a:t>Did you know</a:t>
            </a:r>
            <a:r>
              <a:rPr lang="en-US" sz="1600" dirty="0"/>
              <a:t>:</a:t>
            </a:r>
          </a:p>
          <a:p>
            <a:pPr>
              <a:lnSpc>
                <a:spcPct val="100000"/>
              </a:lnSpc>
              <a:spcBef>
                <a:spcPts val="0"/>
              </a:spcBef>
              <a:defRPr sz="1700"/>
            </a:pPr>
            <a:r>
              <a:rPr lang="en-US" sz="1600" dirty="0"/>
              <a:t>The National Council does not limit the number of merit badges a youth may earn from one counselor, though a </a:t>
            </a:r>
            <a:r>
              <a:rPr lang="en-US" sz="1600" b="1" u="sng" dirty="0"/>
              <a:t>unit leader is permitted to do so</a:t>
            </a:r>
            <a:r>
              <a:rPr lang="en-US" sz="1600" dirty="0"/>
              <a:t>, as long as the same limit applies to all Scouts in the unit. Ideally, Scouts should work with a variety of adults. (GTA 7.0.0.3)</a:t>
            </a:r>
          </a:p>
          <a:p>
            <a:pPr>
              <a:lnSpc>
                <a:spcPct val="100000"/>
              </a:lnSpc>
              <a:spcBef>
                <a:spcPts val="0"/>
              </a:spcBef>
              <a:defRPr sz="1700"/>
            </a:pPr>
            <a:r>
              <a:rPr lang="en-US" sz="1600" dirty="0"/>
              <a:t>Partial Merit Badges have no expiration except the Scout’s 18th birthday. (GTA 7.0.3.3)</a:t>
            </a:r>
          </a:p>
          <a:p>
            <a:pPr>
              <a:lnSpc>
                <a:spcPct val="100000"/>
              </a:lnSpc>
              <a:spcBef>
                <a:spcPts val="0"/>
              </a:spcBef>
              <a:defRPr sz="1700"/>
            </a:pPr>
            <a:r>
              <a:rPr lang="en-US" sz="16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600" b="1" u="sng" dirty="0"/>
              <a:t>This parent or legal guardian does not have to be a registered leader</a:t>
            </a:r>
            <a:r>
              <a:rPr lang="en-US" sz="1600" dirty="0"/>
              <a:t>.</a:t>
            </a:r>
          </a:p>
          <a:p>
            <a:pPr>
              <a:lnSpc>
                <a:spcPct val="100000"/>
              </a:lnSpc>
              <a:spcBef>
                <a:spcPts val="0"/>
              </a:spcBef>
              <a:defRPr sz="1700"/>
            </a:pPr>
            <a:r>
              <a:rPr lang="en-US" sz="16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38093" y="-187823"/>
            <a:ext cx="7973866" cy="1097281"/>
          </a:xfrm>
          <a:prstGeom prst="rect">
            <a:avLst/>
          </a:prstGeom>
        </p:spPr>
        <p:txBody>
          <a:bodyPr>
            <a:normAutofit/>
          </a:bodyPr>
          <a:lstStyle/>
          <a:p>
            <a:r>
              <a:rPr b="1" dirty="0"/>
              <a:t>Training</a:t>
            </a:r>
            <a:r>
              <a:rPr lang="en-US" b="1" dirty="0"/>
              <a:t> </a:t>
            </a:r>
            <a:r>
              <a:rPr lang="en-US" sz="2200" b="1" dirty="0">
                <a:solidFill>
                  <a:schemeClr val="tx1"/>
                </a:solidFill>
              </a:rPr>
              <a:t>(</a:t>
            </a:r>
            <a:r>
              <a:rPr lang="en-US" sz="2200" b="1" dirty="0">
                <a:solidFill>
                  <a:schemeClr val="tx1"/>
                </a:solidFill>
                <a:hlinkClick r:id="rId2"/>
              </a:rPr>
              <a:t>https://www.ncacbsa.org/george-mason/training/</a:t>
            </a:r>
            <a:r>
              <a:rPr lang="en-US" sz="2200" b="1" dirty="0">
                <a:solidFill>
                  <a:schemeClr val="tx1"/>
                </a:solidFill>
              </a:rPr>
              <a:t>)</a:t>
            </a:r>
            <a:endParaRPr b="1" dirty="0">
              <a:solidFill>
                <a:schemeClr val="tx1"/>
              </a:solidFill>
            </a:endParaRPr>
          </a:p>
        </p:txBody>
      </p:sp>
      <p:pic>
        <p:nvPicPr>
          <p:cNvPr id="140" name="Picture 4" descr="Picture 4"/>
          <p:cNvPicPr>
            <a:picLocks noChangeAspect="1"/>
          </p:cNvPicPr>
          <p:nvPr/>
        </p:nvPicPr>
        <p:blipFill>
          <a:blip r:embed="rId3"/>
          <a:srcRect l="4616" r="15757"/>
          <a:stretch>
            <a:fillRect/>
          </a:stretch>
        </p:blipFill>
        <p:spPr>
          <a:xfrm>
            <a:off x="8051765" y="54038"/>
            <a:ext cx="420443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22977" y="707365"/>
            <a:ext cx="8588774" cy="588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20000"/>
              </a:lnSpc>
              <a:spcBef>
                <a:spcPts val="0"/>
              </a:spcBef>
              <a:defRPr sz="3600"/>
            </a:pPr>
            <a:endParaRPr lang="en-US" sz="1000" b="1" dirty="0">
              <a:solidFill>
                <a:schemeClr val="tx1"/>
              </a:solidFill>
            </a:endParaRPr>
          </a:p>
        </p:txBody>
      </p:sp>
      <p:sp>
        <p:nvSpPr>
          <p:cNvPr id="7" name="Rectangle 5">
            <a:extLst>
              <a:ext uri="{FF2B5EF4-FFF2-40B4-BE49-F238E27FC236}">
                <a16:creationId xmlns:a16="http://schemas.microsoft.com/office/drawing/2014/main" id="{617A6071-4100-68B7-4402-77AE0C7737AB}"/>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0374C88-8FF2-86A2-41C5-01CE209C0D9B}"/>
              </a:ext>
            </a:extLst>
          </p:cNvPr>
          <p:cNvSpPr txBox="1"/>
          <p:nvPr/>
        </p:nvSpPr>
        <p:spPr>
          <a:xfrm>
            <a:off x="391073" y="586067"/>
            <a:ext cx="7591646" cy="62430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33363" indent="-233363">
              <a:lnSpc>
                <a:spcPct val="107000"/>
              </a:lnSpc>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Basic Adult Leader Outdoor Orientation </a:t>
            </a:r>
            <a:r>
              <a:rPr lang="en-US" sz="11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BALOO;C32) – </a:t>
            </a: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10/13/23 – 10/14/23, Huntingtown, MD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10/14/23 – 10/15/23, Middleburg,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11/18/23 – 11/19/23, Lorton,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Introduction to Outdoor Leadership Skills (IOLS; S11)</a:t>
            </a: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7"/>
              </a:rPr>
              <a:t>09/15/23 – 09/16/23,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10/13/23 – 10/14/23, Huntingtown, MD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10/14/23 – 10/15/23, Middleburg,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11/18/23 – 11/19/23, Lorton,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endPar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Back Country Outdoor Leader Skills (BCOLS) - </a:t>
            </a: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09/23/23 (Alexandria, VA) &amp; 10/21/23 -10/22/23 (Camp Big Mac, Markham, VA)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NYLT</a:t>
            </a:r>
          </a:p>
          <a:p>
            <a:pPr lvl="1">
              <a:lnSpc>
                <a:spcPct val="107000"/>
              </a:lnSpc>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24-1:  01/12/24 -01/15/24 &amp; 01/27/24-01/28/24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24.2:  06/16/24-06/21/24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24.3:  06/23/24-06/28/24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24.4:  07/28/24-08/02/24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24.5:  07/28/24-08/02/24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Registration will open in the Fall and will be announced via email and on Facebook</a:t>
            </a:r>
          </a:p>
          <a:p>
            <a:pPr marL="457200" marR="0" lvl="1" indent="0">
              <a:lnSpc>
                <a:spcPct val="107000"/>
              </a:lnSpc>
              <a:spcBef>
                <a:spcPts val="0"/>
              </a:spcBef>
              <a:spcAft>
                <a:spcPts val="0"/>
              </a:spcAft>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marL="233363" marR="0" lvl="1" indent="-233363">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Wilderness First Aid (N02) –</a:t>
            </a: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1"/>
              </a:rPr>
              <a:t>10/21/23 – 10/22/23,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1"/>
              </a:rPr>
              <a:t>11/18/23 – 11/19/23,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1"/>
              </a:rPr>
              <a:t>12/16/23 – 12/17/23,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Wood Badge (A90)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https://www.ncacbsa.org/wood-badge/</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09/08/23 - 09/10/23 &amp; 10/07/23 – 10/08/23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Leave No Trace/Outdoor Ethics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10/16/23 (Zoom) &amp; 10/21/23 (Camp Snyder)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BSA Leave No Trace Trainer Course - Outdoor Ethics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10/16/23 (Zoom) &amp; 10/21/23 </a:t>
            </a:r>
            <a:r>
              <a:rPr lang="en-US" sz="1100" dirty="0">
                <a:effectLst/>
                <a:latin typeface="Calibri" panose="020F0502020204030204" pitchFamily="34" charset="0"/>
                <a:ea typeface="Calibri" panose="020F0502020204030204" pitchFamily="34" charset="0"/>
                <a:cs typeface="Times New Roman" panose="02020603050405020304" pitchFamily="18" charset="0"/>
              </a:rPr>
              <a:t>– Haymarket, VA</a:t>
            </a:r>
          </a:p>
          <a:p>
            <a:pPr marR="0" lvl="0">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Outdoor Ethics Orientation Courses (Scouts and Cubs) - Outdoor Ethics Newsletter</a:t>
            </a:r>
            <a:r>
              <a:rPr lang="en-US" sz="1100" dirty="0">
                <a:effectLst/>
                <a:latin typeface="Calibri" panose="020F0502020204030204" pitchFamily="34" charset="0"/>
                <a:ea typeface="Calibri" panose="020F0502020204030204" pitchFamily="34" charset="0"/>
                <a:cs typeface="Times New Roman" panose="02020603050405020304" pitchFamily="18" charset="0"/>
              </a:rPr>
              <a:t> - Sign up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here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12/03/23</a:t>
            </a:r>
            <a:r>
              <a:rPr lang="en-US" sz="1100" dirty="0">
                <a:effectLst/>
                <a:latin typeface="Calibri" panose="020F0502020204030204" pitchFamily="34" charset="0"/>
                <a:ea typeface="Calibri" panose="020F0502020204030204" pitchFamily="34" charset="0"/>
                <a:cs typeface="Times New Roman" panose="02020603050405020304" pitchFamily="18" charset="0"/>
              </a:rPr>
              <a:t> – Brandywine, MD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p:txBody>
          <a:bodyPr>
            <a:normAutofit/>
          </a:bodyPr>
          <a:lstStyle/>
          <a:p>
            <a:pPr>
              <a:lnSpc>
                <a:spcPct val="100000"/>
              </a:lnSpc>
              <a:spcBef>
                <a:spcPts val="0"/>
              </a:spcBef>
              <a:tabLst>
                <a:tab pos="457200" algn="l"/>
              </a:tabLst>
            </a:pPr>
            <a:r>
              <a:rPr lang="en-US" sz="3200" dirty="0">
                <a:solidFill>
                  <a:srgbClr val="090000"/>
                </a:solidFill>
                <a:effectLst/>
                <a:latin typeface="Arial" panose="020B0604020202020204" pitchFamily="34" charset="0"/>
                <a:ea typeface="Times New Roman" panose="02020603050405020304" pitchFamily="18" charset="0"/>
                <a:cs typeface="Arial" panose="020B0604020202020204" pitchFamily="34" charset="0"/>
              </a:rPr>
              <a:t>Pledge and Welcome</a:t>
            </a:r>
            <a:endParaRPr lang="en-US" sz="3200" dirty="0">
              <a:solidFill>
                <a:srgbClr val="836363"/>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tabLst>
                <a:tab pos="457200" algn="l"/>
              </a:tabLst>
            </a:pPr>
            <a:r>
              <a:rPr lang="en-US" sz="3200" dirty="0">
                <a:solidFill>
                  <a:srgbClr val="090000"/>
                </a:solidFill>
                <a:effectLst/>
                <a:latin typeface="Arial" panose="020B0604020202020204" pitchFamily="34" charset="0"/>
                <a:ea typeface="Times New Roman" panose="02020603050405020304" pitchFamily="18" charset="0"/>
                <a:cs typeface="Arial" panose="020B0604020202020204" pitchFamily="34" charset="0"/>
              </a:rPr>
              <a:t>Questions about </a:t>
            </a:r>
            <a:r>
              <a:rPr lang="en-US" sz="3200" u="sng" dirty="0">
                <a:solidFill>
                  <a:srgbClr val="0A16F6"/>
                </a:solidFill>
                <a:effectLst/>
                <a:latin typeface="Arial" panose="020B0604020202020204" pitchFamily="34" charset="0"/>
                <a:ea typeface="Times New Roman" panose="02020603050405020304" pitchFamily="18" charset="0"/>
                <a:cs typeface="Arial" panose="020B0604020202020204" pitchFamily="34" charset="0"/>
                <a:hlinkClick r:id="rId2"/>
              </a:rPr>
              <a:t>Read-ahead</a:t>
            </a:r>
            <a:r>
              <a:rPr lang="en-US" sz="3200" dirty="0">
                <a:solidFill>
                  <a:srgbClr val="836363"/>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00000"/>
              </a:lnSpc>
              <a:spcBef>
                <a:spcPts val="0"/>
              </a:spcBef>
              <a:tabLst>
                <a:tab pos="457200" algn="l"/>
              </a:tabLst>
            </a:pPr>
            <a:r>
              <a:rPr lang="en-US" sz="3200" dirty="0">
                <a:solidFill>
                  <a:srgbClr val="090000"/>
                </a:solidFill>
                <a:effectLst/>
                <a:latin typeface="Arial" panose="020B0604020202020204" pitchFamily="34" charset="0"/>
                <a:ea typeface="Times New Roman" panose="02020603050405020304" pitchFamily="18" charset="0"/>
                <a:cs typeface="Arial" panose="020B0604020202020204" pitchFamily="34" charset="0"/>
              </a:rPr>
              <a:t>General Announcements</a:t>
            </a:r>
          </a:p>
          <a:p>
            <a:pPr>
              <a:lnSpc>
                <a:spcPct val="100000"/>
              </a:lnSpc>
              <a:spcBef>
                <a:spcPts val="0"/>
              </a:spcBef>
              <a:tabLst>
                <a:tab pos="457200" algn="l"/>
              </a:tabLst>
            </a:pPr>
            <a:r>
              <a:rPr lang="en-US" sz="3200" dirty="0">
                <a:solidFill>
                  <a:srgbClr val="090000"/>
                </a:solidFill>
                <a:latin typeface="Arial" panose="020B0604020202020204" pitchFamily="34" charset="0"/>
                <a:ea typeface="Times New Roman" panose="02020603050405020304" pitchFamily="18" charset="0"/>
                <a:cs typeface="Arial" panose="020B0604020202020204" pitchFamily="34" charset="0"/>
              </a:rPr>
              <a:t>George Mason Calendar</a:t>
            </a:r>
          </a:p>
          <a:p>
            <a:pPr>
              <a:lnSpc>
                <a:spcPct val="100000"/>
              </a:lnSpc>
              <a:spcBef>
                <a:spcPts val="0"/>
              </a:spcBef>
              <a:tabLst>
                <a:tab pos="457200" algn="l"/>
              </a:tabLst>
            </a:pPr>
            <a:r>
              <a:rPr lang="en-US" sz="3200" dirty="0">
                <a:solidFill>
                  <a:srgbClr val="090000"/>
                </a:solidFill>
                <a:effectLst/>
                <a:latin typeface="Arial" panose="020B0604020202020204" pitchFamily="34" charset="0"/>
                <a:ea typeface="Times New Roman" panose="02020603050405020304" pitchFamily="18" charset="0"/>
                <a:cs typeface="Arial" panose="020B0604020202020204" pitchFamily="34" charset="0"/>
              </a:rPr>
              <a:t>Joint Session: Incident Reporting</a:t>
            </a:r>
          </a:p>
          <a:p>
            <a:pPr>
              <a:lnSpc>
                <a:spcPct val="100000"/>
              </a:lnSpc>
              <a:spcBef>
                <a:spcPts val="0"/>
              </a:spcBef>
              <a:tabLst>
                <a:tab pos="457200" algn="l"/>
              </a:tabLst>
            </a:pPr>
            <a:r>
              <a:rPr lang="en-US" sz="3200" dirty="0">
                <a:solidFill>
                  <a:srgbClr val="090000"/>
                </a:solidFill>
                <a:effectLst/>
                <a:latin typeface="Arial" panose="020B0604020202020204" pitchFamily="34" charset="0"/>
                <a:ea typeface="Times New Roman" panose="02020603050405020304" pitchFamily="18" charset="0"/>
                <a:cs typeface="Arial" panose="020B0604020202020204" pitchFamily="34" charset="0"/>
              </a:rPr>
              <a:t>Joint Session: BSA Insurance/Other Insurance</a:t>
            </a:r>
          </a:p>
          <a:p>
            <a:pPr>
              <a:lnSpc>
                <a:spcPct val="100000"/>
              </a:lnSpc>
              <a:spcBef>
                <a:spcPts val="0"/>
              </a:spcBef>
              <a:tabLst>
                <a:tab pos="457200" algn="l"/>
              </a:tabLst>
            </a:pPr>
            <a:r>
              <a:rPr lang="en-US" sz="3200" dirty="0">
                <a:solidFill>
                  <a:srgbClr val="090000"/>
                </a:solidFill>
                <a:effectLst/>
                <a:latin typeface="Arial" panose="020B0604020202020204" pitchFamily="34" charset="0"/>
                <a:ea typeface="Times New Roman" panose="02020603050405020304" pitchFamily="18" charset="0"/>
                <a:cs typeface="Arial" panose="020B0604020202020204" pitchFamily="34" charset="0"/>
              </a:rPr>
              <a:t>Cracker Barrel/Networking (Optional; NLT 9pm)</a:t>
            </a:r>
            <a:endParaRPr lang="en-US" sz="3200" dirty="0">
              <a:solidFill>
                <a:srgbClr val="836363"/>
              </a:solidFill>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tabLst>
                <a:tab pos="457200" algn="l"/>
              </a:tabLst>
            </a:pPr>
            <a:r>
              <a:rPr lang="en-US" sz="3200" dirty="0">
                <a:solidFill>
                  <a:srgbClr val="090000"/>
                </a:solidFill>
                <a:effectLst/>
                <a:latin typeface="Arial" panose="020B0604020202020204" pitchFamily="34" charset="0"/>
                <a:ea typeface="Times New Roman" panose="02020603050405020304" pitchFamily="18" charset="0"/>
                <a:cs typeface="Arial" panose="020B0604020202020204" pitchFamily="34" charset="0"/>
              </a:rPr>
              <a:t>Next Meeting: </a:t>
            </a:r>
            <a:r>
              <a:rPr lang="en-US" sz="3200" dirty="0">
                <a:solidFill>
                  <a:srgbClr val="090000"/>
                </a:solidFill>
                <a:latin typeface="Arial" panose="020B0604020202020204" pitchFamily="34" charset="0"/>
                <a:ea typeface="Times New Roman" panose="02020603050405020304" pitchFamily="18" charset="0"/>
                <a:cs typeface="Arial" panose="020B0604020202020204" pitchFamily="34" charset="0"/>
              </a:rPr>
              <a:t>October </a:t>
            </a:r>
            <a:r>
              <a:rPr lang="en-US" sz="3200" dirty="0">
                <a:solidFill>
                  <a:srgbClr val="090000"/>
                </a:solidFill>
                <a:effectLst/>
                <a:latin typeface="Arial" panose="020B0604020202020204" pitchFamily="34" charset="0"/>
                <a:ea typeface="Times New Roman" panose="02020603050405020304" pitchFamily="18" charset="0"/>
                <a:cs typeface="Arial" panose="020B0604020202020204" pitchFamily="34" charset="0"/>
              </a:rPr>
              <a:t>12, 2023 (7:30pm) – Thoreau MS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093991" y="189063"/>
            <a:ext cx="8858907" cy="5353390"/>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Important notes for this month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HELP NEEDED FROM ALL George Mason Scouts BSA Troops, Venture Crews &amp; Sea Scout Ships!!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Please complete the Google Form survey on your units high adventure activities (even if your unit hasn’t done any) at the following URL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https://docs.google.com/forms/d/e/1FAIpQLSf9JOXShmdJVlDg4GeVD4a0bbrQUS6JDW4tOsruUsml9lJ9cw/viewform?usp=sharing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2025 registration occurs Oct 1-16, 2023 – For more information, go to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https://www.registerphilmont.org/entry/2025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Most BSA High Adventure bases still have availability for summer 2024 trips – See the URL below for more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https://www.scouting.org/outdooradventures/open4adventure/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NCAC-Organized High Adventure Trips - 2024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Northern Tier – Jul 23-Aug 3, 2024, Crew of 6-8 - $2,095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Lenhok’sin – James River Canoeing Trek - Crew of 6-12, July 7-13,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INFO:  highadventure@ncacbsa.org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 Jul 13-27, 2024 – Already full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Base – Jul 29-Aug 3, 2024 – Already full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Base – Aug 6-11, 2024 - Already full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Training - Open to all NCAC Scouts &amp; adults that are participating in HA trips in the next few years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2024 Sessions: I – 11/19/23; II – 01/07/24; IIIa – 03/24/24; </a:t>
            </a:r>
            <a:r>
              <a:rPr lang="en-US"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IIIb</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04/06/24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Advisor Hikes: 08:00, Sat 3/09 &amp; Sun 3/17/24, 0800 Catoctin Mt Park, Thurmont, MD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Northern Tier 2024 Sessions: Sat, 04/06/24 (in-person); Sat, 04/20/24 (virtual)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Base Session: 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BCOLS: Sep 23/Oct 21-22, Heritage Pres &amp; Camp Big Mac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Registration Link -  https://scoutingevent.com/082-70527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High Adventure Base Quick Links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5"/>
              </a:rPr>
              <a:t>https://www.philmontscoutranch.org/register/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Northern</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Tier: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6"/>
              </a:rPr>
              <a:t>https://www.ntier.org/provisional-scout-connections/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Base:</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7"/>
              </a:rPr>
              <a:t>https://www.bsaseabase.org/scouts/scout-connections/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Summit</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8"/>
              </a:rPr>
              <a:t>https://www.summitbsa.org/registration/scoutconnections/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High Adventure Bases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Adirondack High Adventure Area: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9"/>
              </a:rPr>
              <a:t>https://public.3.basecamp.com/p/hLgsVbk7Suju6cuDzQQJaEn4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Maine High Adventure Area: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0"/>
              </a:rPr>
              <a:t>https://www.mainehighadventure.org/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Montana Outdoor High Adventure Base: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1"/>
              </a:rPr>
              <a:t>https://montanabsa.org/camps/high-adventure/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useful links for high adventure information and opportunities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NCAC High Adventure website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https://www.ncacbsa.org/high-adventure/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 of units with available slots in their upcoming high adventure trips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https://public.3.basecamp.com/p/xWpkdrKHKAA9pCzwmHMNdbWb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Sept 2023</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825625"/>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hlinkClick r:id="rId3"/>
              </a:rPr>
              <a:t>       </a:t>
            </a:r>
            <a:endParaRPr dirty="0"/>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Archery</a:t>
            </a:r>
            <a:endParaRPr dirty="0">
              <a:solidFill>
                <a:srgbClr val="000000"/>
              </a:solidFill>
            </a:endParaRPr>
          </a:p>
        </p:txBody>
      </p:sp>
      <p:pic>
        <p:nvPicPr>
          <p:cNvPr id="151" name="Picture 3" descr="Picture 3"/>
          <p:cNvPicPr>
            <a:picLocks noChangeAspect="1"/>
          </p:cNvPicPr>
          <p:nvPr/>
        </p:nvPicPr>
        <p:blipFill>
          <a:blip r:embed="rId4"/>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4819619"/>
          </a:xfrm>
        </p:spPr>
        <p:txBody>
          <a:bodyPr>
            <a:normAutofit/>
          </a:bodyPr>
          <a:lstStyle/>
          <a:p>
            <a:pPr lvl="1"/>
            <a:r>
              <a:rPr lang="en-US" dirty="0"/>
              <a:t>2023 Dues can be paid online:  </a:t>
            </a:r>
            <a:r>
              <a:rPr lang="en-US" dirty="0">
                <a:hlinkClick r:id="rId2"/>
              </a:rPr>
              <a:t>https://wipit470.org/dues.html</a:t>
            </a:r>
            <a:r>
              <a:rPr lang="en-US" dirty="0"/>
              <a:t> </a:t>
            </a:r>
          </a:p>
          <a:p>
            <a:pPr lvl="1"/>
            <a:r>
              <a:rPr lang="en-US" dirty="0"/>
              <a:t>11/01/23 – Election Season Opens</a:t>
            </a:r>
          </a:p>
          <a:p>
            <a:pPr marL="457200" lvl="1" indent="0">
              <a:buNone/>
            </a:pPr>
            <a:endParaRPr lang="en-US" dirty="0"/>
          </a:p>
          <a:p>
            <a:pPr marL="457200" lvl="1" indent="0">
              <a:buNone/>
            </a:pPr>
            <a:r>
              <a:rPr lang="en-US" dirty="0"/>
              <a:t>* </a:t>
            </a:r>
            <a:r>
              <a:rPr lang="en-US" sz="2400" dirty="0"/>
              <a:t>Registrations open online </a:t>
            </a:r>
            <a:r>
              <a:rPr lang="en-US" sz="2400" dirty="0">
                <a:hlinkClick r:id="rId3"/>
              </a:rPr>
              <a:t>https://wipit470.org/index.html</a:t>
            </a:r>
            <a:r>
              <a:rPr lang="en-US" sz="2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3166731" y="2766218"/>
            <a:ext cx="10515600" cy="1325563"/>
          </a:xfrm>
        </p:spPr>
        <p:txBody>
          <a:bodyPr/>
          <a:lstStyle/>
          <a:p>
            <a:r>
              <a:rPr lang="en-US" b="1" dirty="0"/>
              <a:t>General Announcements</a:t>
            </a:r>
          </a:p>
        </p:txBody>
      </p:sp>
    </p:spTree>
    <p:extLst>
      <p:ext uri="{BB962C8B-B14F-4D97-AF65-F5344CB8AC3E}">
        <p14:creationId xmlns:p14="http://schemas.microsoft.com/office/powerpoint/2010/main" val="28928460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A2E6-DB38-98F6-FB07-7EDDD4745831}"/>
              </a:ext>
            </a:extLst>
          </p:cNvPr>
          <p:cNvSpPr>
            <a:spLocks noGrp="1"/>
          </p:cNvSpPr>
          <p:nvPr>
            <p:ph type="title"/>
          </p:nvPr>
        </p:nvSpPr>
        <p:spPr>
          <a:xfrm>
            <a:off x="838200" y="365125"/>
            <a:ext cx="10515600" cy="735887"/>
          </a:xfrm>
        </p:spPr>
        <p:txBody>
          <a:bodyPr>
            <a:normAutofit/>
          </a:bodyPr>
          <a:lstStyle/>
          <a:p>
            <a:r>
              <a:rPr lang="en-US" b="1" dirty="0">
                <a:latin typeface="+mj-lt"/>
                <a:ea typeface="Cambria" panose="02040503050406030204" pitchFamily="18" charset="0"/>
              </a:rPr>
              <a:t>Discussion - </a:t>
            </a:r>
            <a:r>
              <a:rPr lang="en-US" b="1" dirty="0">
                <a:solidFill>
                  <a:srgbClr val="003F87"/>
                </a:solidFill>
                <a:latin typeface="+mj-lt"/>
                <a:ea typeface="Cambria" panose="02040503050406030204" pitchFamily="18" charset="0"/>
                <a:hlinkClick r:id="rId2"/>
              </a:rPr>
              <a:t>Incident Reporting Icebreaker</a:t>
            </a:r>
            <a:endParaRPr lang="en-US" b="1" dirty="0">
              <a:latin typeface="+mj-lt"/>
              <a:ea typeface="Cambria" panose="02040503050406030204" pitchFamily="18" charset="0"/>
            </a:endParaRPr>
          </a:p>
        </p:txBody>
      </p:sp>
      <p:sp>
        <p:nvSpPr>
          <p:cNvPr id="3" name="Text Placeholder 2">
            <a:extLst>
              <a:ext uri="{FF2B5EF4-FFF2-40B4-BE49-F238E27FC236}">
                <a16:creationId xmlns:a16="http://schemas.microsoft.com/office/drawing/2014/main" id="{470AE819-5C97-D58B-554D-DF107DA4584D}"/>
              </a:ext>
            </a:extLst>
          </p:cNvPr>
          <p:cNvSpPr>
            <a:spLocks noGrp="1"/>
          </p:cNvSpPr>
          <p:nvPr>
            <p:ph type="body" idx="1"/>
          </p:nvPr>
        </p:nvSpPr>
        <p:spPr>
          <a:xfrm>
            <a:off x="838200" y="1101011"/>
            <a:ext cx="10515600" cy="5309119"/>
          </a:xfrm>
        </p:spPr>
        <p:txBody>
          <a:bodyPr>
            <a:normAutofit fontScale="47500" lnSpcReduction="20000"/>
          </a:bodyPr>
          <a:lstStyle/>
          <a:p>
            <a:pPr marL="0" indent="0" algn="l">
              <a:lnSpc>
                <a:spcPct val="120000"/>
              </a:lnSpc>
              <a:spcBef>
                <a:spcPts val="0"/>
              </a:spcBef>
              <a:buNone/>
            </a:pPr>
            <a:endParaRPr lang="en-US" b="1" dirty="0">
              <a:solidFill>
                <a:schemeClr val="tx1"/>
              </a:solidFill>
            </a:endParaRPr>
          </a:p>
          <a:p>
            <a:pPr marL="0" indent="0" algn="l">
              <a:lnSpc>
                <a:spcPct val="120000"/>
              </a:lnSpc>
              <a:spcBef>
                <a:spcPts val="0"/>
              </a:spcBef>
              <a:buNone/>
            </a:pPr>
            <a:r>
              <a:rPr lang="en-US" sz="5100" b="1" i="0" u="sng" dirty="0">
                <a:solidFill>
                  <a:srgbClr val="2409ED"/>
                </a:solidFill>
                <a:effectLst/>
                <a:latin typeface="Söhne"/>
              </a:rPr>
              <a:t>Event Overview:</a:t>
            </a:r>
          </a:p>
          <a:p>
            <a:pPr lvl="1">
              <a:lnSpc>
                <a:spcPct val="120000"/>
              </a:lnSpc>
              <a:spcBef>
                <a:spcPts val="0"/>
              </a:spcBef>
            </a:pPr>
            <a:r>
              <a:rPr lang="en-US" sz="4200" b="0" i="0" dirty="0">
                <a:solidFill>
                  <a:schemeClr val="tx1"/>
                </a:solidFill>
                <a:effectLst/>
                <a:latin typeface="Söhne"/>
              </a:rPr>
              <a:t>Dolly Sods, WV Backpacking Incident August 13 (Day 4 of 4 day trek)</a:t>
            </a:r>
          </a:p>
          <a:p>
            <a:pPr lvl="1">
              <a:lnSpc>
                <a:spcPct val="120000"/>
              </a:lnSpc>
              <a:spcBef>
                <a:spcPts val="0"/>
              </a:spcBef>
            </a:pPr>
            <a:r>
              <a:rPr lang="en-US" sz="4200" b="0" i="0" dirty="0">
                <a:solidFill>
                  <a:schemeClr val="tx1"/>
                </a:solidFill>
                <a:effectLst/>
                <a:latin typeface="Söhne"/>
              </a:rPr>
              <a:t>3 adults and 5 scouts from the 2024 Philmont Crew</a:t>
            </a:r>
          </a:p>
          <a:p>
            <a:pPr marL="914400" lvl="2" indent="0">
              <a:lnSpc>
                <a:spcPct val="120000"/>
              </a:lnSpc>
              <a:spcBef>
                <a:spcPts val="0"/>
              </a:spcBef>
              <a:buNone/>
            </a:pPr>
            <a:r>
              <a:rPr lang="en-US" sz="4200" b="0" i="0" dirty="0">
                <a:solidFill>
                  <a:schemeClr val="tx1"/>
                </a:solidFill>
                <a:effectLst/>
              </a:rPr>
              <a:t>0900 - Adult slipped on rock refilling water </a:t>
            </a:r>
            <a:r>
              <a:rPr lang="en-US" sz="4200" b="1" i="0" dirty="0">
                <a:solidFill>
                  <a:schemeClr val="tx1"/>
                </a:solidFill>
                <a:effectLst/>
              </a:rPr>
              <a:t>(</a:t>
            </a:r>
            <a:r>
              <a:rPr lang="en-US" sz="4200" b="1" i="0" dirty="0">
                <a:solidFill>
                  <a:schemeClr val="tx1"/>
                </a:solidFill>
                <a:effectLst/>
                <a:latin typeface="Söhne"/>
              </a:rPr>
              <a:t>fractured femur</a:t>
            </a:r>
            <a:r>
              <a:rPr lang="en-US" sz="4200" b="1" i="0" dirty="0">
                <a:solidFill>
                  <a:schemeClr val="tx1"/>
                </a:solidFill>
                <a:effectLst/>
              </a:rPr>
              <a:t>)</a:t>
            </a:r>
          </a:p>
          <a:p>
            <a:pPr lvl="3">
              <a:lnSpc>
                <a:spcPct val="120000"/>
              </a:lnSpc>
              <a:spcBef>
                <a:spcPts val="0"/>
              </a:spcBef>
            </a:pPr>
            <a:r>
              <a:rPr lang="en-US" sz="4200" b="0" i="0" dirty="0">
                <a:solidFill>
                  <a:schemeClr val="tx1"/>
                </a:solidFill>
                <a:effectLst/>
              </a:rPr>
              <a:t>Crew assessed seriousness of injury</a:t>
            </a:r>
          </a:p>
          <a:p>
            <a:pPr lvl="3">
              <a:lnSpc>
                <a:spcPct val="120000"/>
              </a:lnSpc>
              <a:spcBef>
                <a:spcPts val="0"/>
              </a:spcBef>
            </a:pPr>
            <a:r>
              <a:rPr lang="en-US" sz="4200" dirty="0">
                <a:solidFill>
                  <a:schemeClr val="tx1"/>
                </a:solidFill>
              </a:rPr>
              <a:t>Contacted EMT</a:t>
            </a:r>
            <a:endParaRPr lang="en-US" sz="4200" b="0" i="0" dirty="0">
              <a:solidFill>
                <a:schemeClr val="tx1"/>
              </a:solidFill>
              <a:effectLst/>
            </a:endParaRPr>
          </a:p>
          <a:p>
            <a:pPr marL="914400" lvl="2" indent="0">
              <a:lnSpc>
                <a:spcPct val="120000"/>
              </a:lnSpc>
              <a:spcBef>
                <a:spcPts val="0"/>
              </a:spcBef>
              <a:buNone/>
            </a:pPr>
            <a:r>
              <a:rPr lang="en-US" sz="4200" b="0" i="0" dirty="0">
                <a:solidFill>
                  <a:schemeClr val="tx1"/>
                </a:solidFill>
                <a:effectLst/>
                <a:latin typeface="Söhne"/>
              </a:rPr>
              <a:t>0930 - Incident reported</a:t>
            </a:r>
            <a:endParaRPr lang="en-US" sz="4200" dirty="0">
              <a:solidFill>
                <a:schemeClr val="tx1"/>
              </a:solidFill>
              <a:latin typeface="Söhne"/>
            </a:endParaRPr>
          </a:p>
          <a:p>
            <a:pPr marL="914400" lvl="2" indent="0">
              <a:lnSpc>
                <a:spcPct val="120000"/>
              </a:lnSpc>
              <a:spcBef>
                <a:spcPts val="0"/>
              </a:spcBef>
              <a:buNone/>
            </a:pPr>
            <a:r>
              <a:rPr lang="en-US" sz="4200" b="0" i="0" dirty="0">
                <a:solidFill>
                  <a:schemeClr val="tx1"/>
                </a:solidFill>
                <a:effectLst/>
              </a:rPr>
              <a:t>1430 - EMT arrival on foot</a:t>
            </a:r>
          </a:p>
          <a:p>
            <a:pPr marL="914400" lvl="2" indent="0">
              <a:lnSpc>
                <a:spcPct val="120000"/>
              </a:lnSpc>
              <a:spcBef>
                <a:spcPts val="0"/>
              </a:spcBef>
              <a:buNone/>
            </a:pPr>
            <a:r>
              <a:rPr lang="en-US" sz="4200" dirty="0">
                <a:solidFill>
                  <a:schemeClr val="tx1"/>
                </a:solidFill>
              </a:rPr>
              <a:t>1534 - Air evacuation (Maryland State Trooper)by chopper</a:t>
            </a:r>
          </a:p>
          <a:p>
            <a:pPr marL="0" indent="0" algn="l">
              <a:buNone/>
            </a:pPr>
            <a:r>
              <a:rPr lang="en-US" sz="5100" b="1" i="0" u="sng" dirty="0">
                <a:solidFill>
                  <a:srgbClr val="2409ED"/>
                </a:solidFill>
                <a:effectLst/>
                <a:latin typeface="Söhne"/>
              </a:rPr>
              <a:t>Lessons Learned:</a:t>
            </a:r>
          </a:p>
          <a:p>
            <a:pPr lvl="1">
              <a:buFont typeface="Arial" panose="020B0604020202020204" pitchFamily="34" charset="0"/>
              <a:buChar char="•"/>
            </a:pPr>
            <a:r>
              <a:rPr lang="en-US" sz="4200" b="0" i="0" dirty="0">
                <a:solidFill>
                  <a:schemeClr val="tx1"/>
                </a:solidFill>
                <a:effectLst/>
                <a:latin typeface="Söhne"/>
              </a:rPr>
              <a:t>Slippery rocks near streams</a:t>
            </a:r>
          </a:p>
          <a:p>
            <a:pPr lvl="1">
              <a:buFont typeface="Arial" panose="020B0604020202020204" pitchFamily="34" charset="0"/>
              <a:buChar char="•"/>
            </a:pPr>
            <a:r>
              <a:rPr lang="en-US" sz="4200" b="0" i="0" dirty="0">
                <a:solidFill>
                  <a:schemeClr val="tx1"/>
                </a:solidFill>
                <a:effectLst/>
                <a:latin typeface="Söhne"/>
              </a:rPr>
              <a:t>Emergency communication devices </a:t>
            </a:r>
          </a:p>
          <a:p>
            <a:pPr lvl="2">
              <a:buFont typeface="Arial" panose="020B0604020202020204" pitchFamily="34" charset="0"/>
              <a:buChar char="•"/>
            </a:pPr>
            <a:r>
              <a:rPr lang="en-US" sz="4200" dirty="0">
                <a:solidFill>
                  <a:schemeClr val="tx1"/>
                </a:solidFill>
                <a:latin typeface="Söhne"/>
              </a:rPr>
              <a:t>Satellite Phone</a:t>
            </a:r>
          </a:p>
          <a:p>
            <a:pPr lvl="2">
              <a:buFont typeface="Arial" panose="020B0604020202020204" pitchFamily="34" charset="0"/>
              <a:buChar char="•"/>
            </a:pPr>
            <a:r>
              <a:rPr lang="en-US" sz="4200" b="0" i="0" dirty="0">
                <a:solidFill>
                  <a:schemeClr val="tx1"/>
                </a:solidFill>
                <a:effectLst/>
                <a:latin typeface="Söhne"/>
              </a:rPr>
              <a:t>iPhone 14 (SOS)</a:t>
            </a:r>
          </a:p>
          <a:p>
            <a:pPr lvl="1">
              <a:buFont typeface="Arial" panose="020B0604020202020204" pitchFamily="34" charset="0"/>
              <a:buChar char="•"/>
            </a:pPr>
            <a:r>
              <a:rPr lang="en-US" sz="4200" b="0" i="0" dirty="0">
                <a:solidFill>
                  <a:schemeClr val="tx1"/>
                </a:solidFill>
                <a:effectLst/>
                <a:latin typeface="Söhne"/>
              </a:rPr>
              <a:t>Crew briefing and preparation</a:t>
            </a:r>
          </a:p>
          <a:p>
            <a:pPr marL="0" indent="0" algn="l">
              <a:buNone/>
            </a:pPr>
            <a:endParaRPr lang="en-US" b="0" i="0" dirty="0">
              <a:solidFill>
                <a:schemeClr val="tx1"/>
              </a:solidFill>
              <a:effectLst/>
              <a:latin typeface="Roboto" panose="02000000000000000000" pitchFamily="2" charset="0"/>
            </a:endParaRPr>
          </a:p>
          <a:p>
            <a:endParaRPr lang="en-US" dirty="0">
              <a:solidFill>
                <a:schemeClr val="tx1"/>
              </a:solidFill>
            </a:endParaRPr>
          </a:p>
        </p:txBody>
      </p:sp>
    </p:spTree>
    <p:extLst>
      <p:ext uri="{BB962C8B-B14F-4D97-AF65-F5344CB8AC3E}">
        <p14:creationId xmlns:p14="http://schemas.microsoft.com/office/powerpoint/2010/main" val="1375943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A2E6-DB38-98F6-FB07-7EDDD4745831}"/>
              </a:ext>
            </a:extLst>
          </p:cNvPr>
          <p:cNvSpPr>
            <a:spLocks noGrp="1"/>
          </p:cNvSpPr>
          <p:nvPr>
            <p:ph type="title"/>
          </p:nvPr>
        </p:nvSpPr>
        <p:spPr>
          <a:xfrm>
            <a:off x="838200" y="365125"/>
            <a:ext cx="10515600" cy="735887"/>
          </a:xfrm>
        </p:spPr>
        <p:txBody>
          <a:bodyPr>
            <a:normAutofit/>
          </a:bodyPr>
          <a:lstStyle/>
          <a:p>
            <a:r>
              <a:rPr lang="en-US" b="1" dirty="0">
                <a:latin typeface="+mj-lt"/>
                <a:ea typeface="Cambria" panose="02040503050406030204" pitchFamily="18" charset="0"/>
              </a:rPr>
              <a:t>Discussion - </a:t>
            </a:r>
            <a:r>
              <a:rPr lang="en-US" b="1" dirty="0">
                <a:solidFill>
                  <a:srgbClr val="003F87"/>
                </a:solidFill>
                <a:latin typeface="+mj-lt"/>
                <a:ea typeface="Cambria" panose="02040503050406030204" pitchFamily="18" charset="0"/>
                <a:hlinkClick r:id="rId2"/>
              </a:rPr>
              <a:t>Incident Reporting</a:t>
            </a:r>
            <a:endParaRPr lang="en-US" b="1" dirty="0">
              <a:latin typeface="+mj-lt"/>
              <a:ea typeface="Cambria" panose="02040503050406030204" pitchFamily="18" charset="0"/>
            </a:endParaRPr>
          </a:p>
        </p:txBody>
      </p:sp>
      <p:sp>
        <p:nvSpPr>
          <p:cNvPr id="3" name="Text Placeholder 2">
            <a:extLst>
              <a:ext uri="{FF2B5EF4-FFF2-40B4-BE49-F238E27FC236}">
                <a16:creationId xmlns:a16="http://schemas.microsoft.com/office/drawing/2014/main" id="{470AE819-5C97-D58B-554D-DF107DA4584D}"/>
              </a:ext>
            </a:extLst>
          </p:cNvPr>
          <p:cNvSpPr>
            <a:spLocks noGrp="1"/>
          </p:cNvSpPr>
          <p:nvPr>
            <p:ph type="body" idx="1"/>
          </p:nvPr>
        </p:nvSpPr>
        <p:spPr>
          <a:xfrm>
            <a:off x="838200" y="1101011"/>
            <a:ext cx="10515600" cy="5309119"/>
          </a:xfrm>
        </p:spPr>
        <p:txBody>
          <a:bodyPr>
            <a:normAutofit fontScale="77500" lnSpcReduction="20000"/>
          </a:bodyPr>
          <a:lstStyle/>
          <a:p>
            <a:pPr marL="0" indent="0" algn="l">
              <a:lnSpc>
                <a:spcPct val="120000"/>
              </a:lnSpc>
              <a:spcBef>
                <a:spcPts val="0"/>
              </a:spcBef>
              <a:buNone/>
            </a:pPr>
            <a:endParaRPr lang="en-US" b="1" i="0" dirty="0">
              <a:solidFill>
                <a:srgbClr val="003F87"/>
              </a:solidFill>
              <a:effectLst/>
              <a:hlinkClick r:id="rId3"/>
            </a:endParaRPr>
          </a:p>
          <a:p>
            <a:pPr algn="l">
              <a:lnSpc>
                <a:spcPct val="120000"/>
              </a:lnSpc>
              <a:spcBef>
                <a:spcPts val="0"/>
              </a:spcBef>
            </a:pPr>
            <a:r>
              <a:rPr lang="en-US" b="1" i="0" dirty="0">
                <a:solidFill>
                  <a:srgbClr val="003F87"/>
                </a:solidFill>
                <a:effectLst/>
                <a:hlinkClick r:id="rId3"/>
              </a:rPr>
              <a:t>Incident Information Reporting Tool</a:t>
            </a:r>
            <a:r>
              <a:rPr lang="en-US" b="1" i="0" dirty="0">
                <a:solidFill>
                  <a:srgbClr val="003F87"/>
                </a:solidFill>
                <a:effectLst/>
              </a:rPr>
              <a:t> - </a:t>
            </a:r>
            <a:r>
              <a:rPr lang="en-US" b="0" i="0" dirty="0">
                <a:solidFill>
                  <a:srgbClr val="000000"/>
                </a:solidFill>
                <a:effectLst/>
              </a:rPr>
              <a:t>Use this tool to report all injuries, </a:t>
            </a:r>
            <a:r>
              <a:rPr lang="en-US" b="0" i="0" u="sng" dirty="0">
                <a:solidFill>
                  <a:srgbClr val="000000"/>
                </a:solidFill>
                <a:effectLst/>
              </a:rPr>
              <a:t>illnesses</a:t>
            </a:r>
            <a:r>
              <a:rPr lang="en-US" b="0" i="0" dirty="0">
                <a:solidFill>
                  <a:srgbClr val="000000"/>
                </a:solidFill>
                <a:effectLst/>
              </a:rPr>
              <a:t>, and incidents during Scouting activities or on council-owned properties that require the intervention of a </a:t>
            </a:r>
            <a:r>
              <a:rPr lang="en-US" b="0" i="0" u="sng" dirty="0">
                <a:solidFill>
                  <a:srgbClr val="000000"/>
                </a:solidFill>
                <a:effectLst/>
              </a:rPr>
              <a:t>medical provider</a:t>
            </a:r>
            <a:r>
              <a:rPr lang="en-US" b="0" i="0" dirty="0">
                <a:solidFill>
                  <a:srgbClr val="000000"/>
                </a:solidFill>
                <a:effectLst/>
              </a:rPr>
              <a:t> beyond basic Scout-rendered first aid.</a:t>
            </a:r>
          </a:p>
          <a:p>
            <a:pPr marL="0" indent="0" algn="l">
              <a:lnSpc>
                <a:spcPct val="120000"/>
              </a:lnSpc>
              <a:spcBef>
                <a:spcPts val="0"/>
              </a:spcBef>
              <a:buNone/>
            </a:pPr>
            <a:endParaRPr lang="en-US" b="0" i="0" dirty="0">
              <a:solidFill>
                <a:srgbClr val="000000"/>
              </a:solidFill>
              <a:effectLst/>
            </a:endParaRPr>
          </a:p>
          <a:p>
            <a:pPr algn="l">
              <a:lnSpc>
                <a:spcPct val="120000"/>
              </a:lnSpc>
              <a:spcBef>
                <a:spcPts val="0"/>
              </a:spcBef>
            </a:pPr>
            <a:r>
              <a:rPr lang="en-US" b="1" i="0" dirty="0">
                <a:solidFill>
                  <a:srgbClr val="003F87"/>
                </a:solidFill>
                <a:effectLst/>
                <a:hlinkClick r:id="rId4"/>
              </a:rPr>
              <a:t>Youth Protection/Membership Infraction Information Reporting Tool </a:t>
            </a:r>
            <a:r>
              <a:rPr lang="en-US" b="1" i="0" dirty="0">
                <a:solidFill>
                  <a:srgbClr val="003F87"/>
                </a:solidFill>
                <a:effectLst/>
              </a:rPr>
              <a:t>- </a:t>
            </a:r>
            <a:r>
              <a:rPr lang="en-US" b="0" i="0" dirty="0">
                <a:solidFill>
                  <a:srgbClr val="000000"/>
                </a:solidFill>
                <a:effectLst/>
              </a:rPr>
              <a:t>Use this tool to report all allegations of abuse, violations of BSA guidelines or policies, inappropriate behavior by a Scout/Scout leader/parent/other.</a:t>
            </a:r>
          </a:p>
          <a:p>
            <a:pPr marL="0" indent="0" algn="l">
              <a:lnSpc>
                <a:spcPct val="120000"/>
              </a:lnSpc>
              <a:spcBef>
                <a:spcPts val="0"/>
              </a:spcBef>
              <a:buNone/>
            </a:pPr>
            <a:endParaRPr lang="en-US" b="0" i="0" dirty="0">
              <a:solidFill>
                <a:srgbClr val="212121"/>
              </a:solidFill>
              <a:effectLst/>
            </a:endParaRPr>
          </a:p>
          <a:p>
            <a:pPr algn="l">
              <a:lnSpc>
                <a:spcPct val="120000"/>
              </a:lnSpc>
              <a:spcBef>
                <a:spcPts val="0"/>
              </a:spcBef>
            </a:pPr>
            <a:r>
              <a:rPr lang="en-US" b="1" i="0" dirty="0">
                <a:solidFill>
                  <a:srgbClr val="003F87"/>
                </a:solidFill>
                <a:effectLst/>
                <a:hlinkClick r:id="rId5"/>
              </a:rPr>
              <a:t>Near Miss Incident Information Reporting Tool </a:t>
            </a:r>
            <a:r>
              <a:rPr lang="en-US" b="0" i="0" dirty="0">
                <a:solidFill>
                  <a:srgbClr val="000000"/>
                </a:solidFill>
                <a:effectLst/>
              </a:rPr>
              <a:t>- Use this tool to report near misses in programs such as COPE and climbing activities. A near miss is an incident that did not result in injury, illness, or damage by definition but that had the potential to have done so.  Near misses with clear  lessons learned can bring to light opportunities to improve safety performance or program practices. </a:t>
            </a:r>
            <a:endParaRPr lang="en-US" b="0" i="0" dirty="0">
              <a:solidFill>
                <a:srgbClr val="212121"/>
              </a:solidFill>
              <a:effectLst/>
            </a:endParaRPr>
          </a:p>
          <a:p>
            <a:pPr algn="l"/>
            <a:endParaRPr lang="en-US" b="0" i="0" dirty="0">
              <a:solidFill>
                <a:srgbClr val="212121"/>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12097411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EAA1-A923-F74A-5D28-1212CBDF86ED}"/>
              </a:ext>
            </a:extLst>
          </p:cNvPr>
          <p:cNvSpPr>
            <a:spLocks noGrp="1"/>
          </p:cNvSpPr>
          <p:nvPr>
            <p:ph type="title"/>
          </p:nvPr>
        </p:nvSpPr>
        <p:spPr>
          <a:xfrm>
            <a:off x="838200" y="365126"/>
            <a:ext cx="10515600" cy="754548"/>
          </a:xfrm>
        </p:spPr>
        <p:txBody>
          <a:bodyPr/>
          <a:lstStyle/>
          <a:p>
            <a:r>
              <a:rPr lang="en-US" b="1" dirty="0"/>
              <a:t>Discussion – </a:t>
            </a:r>
            <a:r>
              <a:rPr lang="en-US" b="1" dirty="0">
                <a:hlinkClick r:id="rId2"/>
              </a:rPr>
              <a:t>BSA Insurance</a:t>
            </a:r>
            <a:endParaRPr lang="en-US" b="1" dirty="0"/>
          </a:p>
        </p:txBody>
      </p:sp>
      <p:sp>
        <p:nvSpPr>
          <p:cNvPr id="3" name="Text Placeholder 2">
            <a:extLst>
              <a:ext uri="{FF2B5EF4-FFF2-40B4-BE49-F238E27FC236}">
                <a16:creationId xmlns:a16="http://schemas.microsoft.com/office/drawing/2014/main" id="{056343AB-5DCF-54FD-2914-576EEDE2B8E6}"/>
              </a:ext>
            </a:extLst>
          </p:cNvPr>
          <p:cNvSpPr>
            <a:spLocks noGrp="1"/>
          </p:cNvSpPr>
          <p:nvPr>
            <p:ph type="body" idx="1"/>
          </p:nvPr>
        </p:nvSpPr>
        <p:spPr>
          <a:xfrm>
            <a:off x="838200" y="1304956"/>
            <a:ext cx="10515600" cy="5375762"/>
          </a:xfrm>
        </p:spPr>
        <p:txBody>
          <a:bodyPr>
            <a:normAutofit fontScale="92500" lnSpcReduction="20000"/>
          </a:bodyPr>
          <a:lstStyle/>
          <a:p>
            <a:pPr algn="l">
              <a:lnSpc>
                <a:spcPct val="120000"/>
              </a:lnSpc>
              <a:spcBef>
                <a:spcPts val="0"/>
              </a:spcBef>
              <a:buFont typeface="Arial" panose="020B0604020202020204" pitchFamily="34" charset="0"/>
              <a:buChar char="•"/>
            </a:pPr>
            <a:r>
              <a:rPr lang="en-US" sz="1600" b="1" i="0" dirty="0">
                <a:solidFill>
                  <a:schemeClr val="tx1"/>
                </a:solidFill>
                <a:effectLst/>
                <a:latin typeface="Arial" panose="020B0604020202020204" pitchFamily="34" charset="0"/>
                <a:cs typeface="Arial" panose="020B0604020202020204" pitchFamily="34" charset="0"/>
              </a:rPr>
              <a:t>Comprehensive General Liability Insurance.</a:t>
            </a:r>
            <a:r>
              <a:rPr lang="en-US" sz="1600" b="0" i="0" dirty="0">
                <a:solidFill>
                  <a:schemeClr val="tx1"/>
                </a:solidFill>
                <a:effectLst/>
                <a:latin typeface="Arial" panose="020B0604020202020204" pitchFamily="34" charset="0"/>
                <a:cs typeface="Arial" panose="020B0604020202020204" pitchFamily="34" charset="0"/>
              </a:rPr>
              <a:t> This type of policy responds to allegations or claims from a third party that they suffered personal injury or property damage due to negligent action.  </a:t>
            </a:r>
            <a:r>
              <a:rPr lang="en-US" sz="1600" b="0" i="1" dirty="0">
                <a:solidFill>
                  <a:schemeClr val="tx1"/>
                </a:solidFill>
                <a:effectLst/>
                <a:latin typeface="Arial" panose="020B0604020202020204" pitchFamily="34" charset="0"/>
                <a:cs typeface="Arial" panose="020B0604020202020204" pitchFamily="34" charset="0"/>
              </a:rPr>
              <a:t>Coverage is limited to official Scouting activities, and those activities must be consistent with the values, Charter and Bylaws, Rules and Regulations, operation manuals, and applicable literature of the Boy Scouts of America. </a:t>
            </a:r>
            <a:r>
              <a:rPr lang="en-US" sz="1600" b="0" i="0" dirty="0">
                <a:solidFill>
                  <a:schemeClr val="tx1"/>
                </a:solidFill>
                <a:effectLst/>
                <a:latin typeface="Arial" panose="020B0604020202020204" pitchFamily="34" charset="0"/>
                <a:cs typeface="Arial" panose="020B0604020202020204" pitchFamily="34" charset="0"/>
              </a:rPr>
              <a:t>Local councils, chartered organizations, and registered volunteers are provided with primary coverage. </a:t>
            </a:r>
            <a:r>
              <a:rPr lang="en-US" sz="1600" b="0" i="0" dirty="0">
                <a:solidFill>
                  <a:srgbClr val="FF0000"/>
                </a:solidFill>
                <a:effectLst/>
                <a:latin typeface="Arial" panose="020B0604020202020204" pitchFamily="34" charset="0"/>
                <a:cs typeface="Arial" panose="020B0604020202020204" pitchFamily="34" charset="0"/>
              </a:rPr>
              <a:t>Scouting youth (age 17 and younger) are not insured under this policy. </a:t>
            </a:r>
            <a:r>
              <a:rPr lang="en-US" sz="1600" b="0" i="0" dirty="0">
                <a:solidFill>
                  <a:schemeClr val="tx1"/>
                </a:solidFill>
                <a:effectLst/>
                <a:latin typeface="Arial" panose="020B0604020202020204" pitchFamily="34" charset="0"/>
                <a:cs typeface="Arial" panose="020B0604020202020204" pitchFamily="34" charset="0"/>
              </a:rPr>
              <a:t>The insurance provided to unregistered volunteers through the general liability insurance program is excess over any other insurance the volunteer might have to his or her benefit.</a:t>
            </a:r>
          </a:p>
          <a:p>
            <a:pPr marL="0" indent="0" algn="l">
              <a:lnSpc>
                <a:spcPct val="120000"/>
              </a:lnSpc>
              <a:spcBef>
                <a:spcPts val="0"/>
              </a:spcBef>
              <a:buNone/>
            </a:pPr>
            <a:endParaRPr lang="en-US" sz="1600" b="0" i="0" dirty="0">
              <a:solidFill>
                <a:schemeClr val="tx1"/>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1600" b="1" i="0" dirty="0">
                <a:solidFill>
                  <a:schemeClr val="tx1"/>
                </a:solidFill>
                <a:effectLst/>
                <a:latin typeface="Arial" panose="020B0604020202020204" pitchFamily="34" charset="0"/>
                <a:cs typeface="Arial" panose="020B0604020202020204" pitchFamily="34" charset="0"/>
              </a:rPr>
              <a:t>Accident and Sickness.</a:t>
            </a:r>
            <a:r>
              <a:rPr lang="en-US" sz="1600" b="0" i="0" dirty="0">
                <a:solidFill>
                  <a:schemeClr val="tx1"/>
                </a:solidFill>
                <a:effectLst/>
                <a:latin typeface="Arial" panose="020B0604020202020204" pitchFamily="34" charset="0"/>
                <a:cs typeface="Arial" panose="020B0604020202020204" pitchFamily="34" charset="0"/>
              </a:rPr>
              <a:t> This insurance provides </a:t>
            </a:r>
            <a:r>
              <a:rPr lang="en-US" sz="1600" b="0" i="0" dirty="0">
                <a:solidFill>
                  <a:srgbClr val="FF0000"/>
                </a:solidFill>
                <a:effectLst/>
                <a:latin typeface="Arial" panose="020B0604020202020204" pitchFamily="34" charset="0"/>
                <a:cs typeface="Arial" panose="020B0604020202020204" pitchFamily="34" charset="0"/>
              </a:rPr>
              <a:t>medical coverage to Scouting participants on an excess basis </a:t>
            </a:r>
            <a:r>
              <a:rPr lang="en-US" sz="1600" b="0" i="0" dirty="0">
                <a:solidFill>
                  <a:schemeClr val="tx1"/>
                </a:solidFill>
                <a:effectLst/>
                <a:latin typeface="Arial" panose="020B0604020202020204" pitchFamily="34" charset="0"/>
                <a:cs typeface="Arial" panose="020B0604020202020204" pitchFamily="34" charset="0"/>
              </a:rPr>
              <a:t>for injuries or fatalities that arise out of an official Scouting activity.</a:t>
            </a:r>
            <a:r>
              <a:rPr lang="en-US" sz="1600" dirty="0">
                <a:solidFill>
                  <a:schemeClr val="tx1"/>
                </a:solidFill>
                <a:latin typeface="Arial" panose="020B0604020202020204" pitchFamily="34" charset="0"/>
                <a:cs typeface="Arial" panose="020B0604020202020204" pitchFamily="34" charset="0"/>
              </a:rPr>
              <a:t>  </a:t>
            </a:r>
            <a:r>
              <a:rPr lang="en-US" sz="1600" b="0" i="0" dirty="0">
                <a:solidFill>
                  <a:schemeClr val="tx1"/>
                </a:solidFill>
                <a:effectLst/>
                <a:latin typeface="Arial" panose="020B0604020202020204" pitchFamily="34" charset="0"/>
                <a:cs typeface="Arial" panose="020B0604020202020204" pitchFamily="34" charset="0"/>
              </a:rPr>
              <a:t>For example, if a youth falls during a hike and breaks a wrist, the parent’s health coverage may pay for the ER visit minus a $500 deductible; this insurance can reimburse the $500.</a:t>
            </a:r>
          </a:p>
          <a:p>
            <a:pPr marL="0" indent="0" algn="l">
              <a:lnSpc>
                <a:spcPct val="120000"/>
              </a:lnSpc>
              <a:spcBef>
                <a:spcPts val="0"/>
              </a:spcBef>
              <a:buNone/>
            </a:pPr>
            <a:endParaRPr lang="en-US" sz="1600" b="0" i="0" dirty="0">
              <a:solidFill>
                <a:schemeClr val="tx1"/>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1600" b="1" i="0" dirty="0">
                <a:solidFill>
                  <a:schemeClr val="tx1"/>
                </a:solidFill>
                <a:effectLst/>
                <a:latin typeface="Arial" panose="020B0604020202020204" pitchFamily="34" charset="0"/>
                <a:cs typeface="Arial" panose="020B0604020202020204" pitchFamily="34" charset="0"/>
              </a:rPr>
              <a:t>Automobile Liability Insurance.</a:t>
            </a:r>
            <a:r>
              <a:rPr lang="en-US" sz="1600" b="0" i="0" dirty="0">
                <a:solidFill>
                  <a:schemeClr val="tx1"/>
                </a:solidFill>
                <a:effectLst/>
                <a:latin typeface="Arial" panose="020B0604020202020204" pitchFamily="34" charset="0"/>
                <a:cs typeface="Arial" panose="020B0604020202020204" pitchFamily="34" charset="0"/>
              </a:rPr>
              <a:t> Coverage is provided </a:t>
            </a:r>
            <a:r>
              <a:rPr lang="en-US" sz="1600" b="0" i="0" dirty="0">
                <a:solidFill>
                  <a:srgbClr val="FF0000"/>
                </a:solidFill>
                <a:effectLst/>
                <a:latin typeface="Arial" panose="020B0604020202020204" pitchFamily="34" charset="0"/>
                <a:cs typeface="Arial" panose="020B0604020202020204" pitchFamily="34" charset="0"/>
              </a:rPr>
              <a:t>above the vehicle owner’s insurance plus any automobile liability insurance</a:t>
            </a:r>
            <a:r>
              <a:rPr lang="en-US" sz="1600" b="0" i="0" dirty="0">
                <a:solidFill>
                  <a:schemeClr val="tx1"/>
                </a:solidFill>
                <a:effectLst/>
                <a:latin typeface="Arial" panose="020B0604020202020204" pitchFamily="34" charset="0"/>
                <a:cs typeface="Arial" panose="020B0604020202020204" pitchFamily="34" charset="0"/>
              </a:rPr>
              <a:t> provided by a local council. Vehicles MUST be covered at the minimum amount required by the state for automobile liability. It is recommended that coverage limits are at least $100,000 combined single limit.</a:t>
            </a:r>
            <a:r>
              <a:rPr lang="en-US" sz="1600" dirty="0">
                <a:solidFill>
                  <a:schemeClr val="tx1"/>
                </a:solidFill>
                <a:latin typeface="Arial" panose="020B0604020202020204" pitchFamily="34" charset="0"/>
                <a:cs typeface="Arial" panose="020B0604020202020204" pitchFamily="34" charset="0"/>
              </a:rPr>
              <a:t> </a:t>
            </a:r>
            <a:r>
              <a:rPr lang="en-US" sz="1600" b="0" i="0" dirty="0">
                <a:solidFill>
                  <a:schemeClr val="tx1"/>
                </a:solidFill>
                <a:effectLst/>
                <a:latin typeface="Arial" panose="020B0604020202020204" pitchFamily="34" charset="0"/>
                <a:cs typeface="Arial" panose="020B0604020202020204" pitchFamily="34" charset="0"/>
              </a:rPr>
              <a:t>Vehicles carrying 10 or more passengers should have at least $1,000,000 in coverage.</a:t>
            </a:r>
            <a:r>
              <a:rPr lang="en-US" sz="160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effectLst/>
                <a:latin typeface="Arial" panose="020B0604020202020204" pitchFamily="34" charset="0"/>
                <a:cs typeface="Arial" panose="020B0604020202020204" pitchFamily="34" charset="0"/>
              </a:rPr>
              <a:t>Note:</a:t>
            </a:r>
            <a:r>
              <a:rPr lang="en-US" sz="1600" b="0" i="0" dirty="0">
                <a:solidFill>
                  <a:schemeClr val="tx1"/>
                </a:solidFill>
                <a:effectLst/>
                <a:latin typeface="Arial" panose="020B0604020202020204" pitchFamily="34" charset="0"/>
                <a:cs typeface="Arial" panose="020B0604020202020204" pitchFamily="34" charset="0"/>
              </a:rPr>
              <a:t> The use of 15-passenger vans manufactured before 2005 is prohibited.</a:t>
            </a:r>
            <a:br>
              <a:rPr lang="en-US" sz="1600" b="0" i="0" dirty="0">
                <a:solidFill>
                  <a:schemeClr val="tx1"/>
                </a:solidFill>
                <a:effectLst/>
                <a:latin typeface="Arial" panose="020B0604020202020204" pitchFamily="34" charset="0"/>
                <a:cs typeface="Arial" panose="020B0604020202020204" pitchFamily="34" charset="0"/>
              </a:rPr>
            </a:br>
            <a:endParaRPr lang="en-US" sz="1600" b="0" i="0" dirty="0">
              <a:solidFill>
                <a:schemeClr val="tx1"/>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1600" b="1" i="0" dirty="0">
                <a:solidFill>
                  <a:schemeClr val="tx1"/>
                </a:solidFill>
                <a:effectLst/>
                <a:latin typeface="Arial" panose="020B0604020202020204" pitchFamily="34" charset="0"/>
                <a:cs typeface="Arial" panose="020B0604020202020204" pitchFamily="34" charset="0"/>
              </a:rPr>
              <a:t>Coverage for Non-Owned Boats.</a:t>
            </a:r>
            <a:r>
              <a:rPr lang="en-US" sz="1600" b="0" i="0" dirty="0">
                <a:solidFill>
                  <a:schemeClr val="tx1"/>
                </a:solidFill>
                <a:effectLst/>
                <a:latin typeface="Arial" panose="020B0604020202020204" pitchFamily="34" charset="0"/>
                <a:cs typeface="Arial" panose="020B0604020202020204" pitchFamily="34" charset="0"/>
              </a:rPr>
              <a:t> General liability insurance </a:t>
            </a:r>
            <a:r>
              <a:rPr lang="en-US" sz="1600" b="0" i="0" dirty="0">
                <a:solidFill>
                  <a:srgbClr val="FF0000"/>
                </a:solidFill>
                <a:effectLst/>
                <a:latin typeface="Arial" panose="020B0604020202020204" pitchFamily="34" charset="0"/>
                <a:cs typeface="Arial" panose="020B0604020202020204" pitchFamily="34" charset="0"/>
              </a:rPr>
              <a:t>coverage on an excess basis</a:t>
            </a:r>
            <a:r>
              <a:rPr lang="en-US" sz="1600" b="0" i="0" dirty="0">
                <a:solidFill>
                  <a:schemeClr val="tx1"/>
                </a:solidFill>
                <a:effectLst/>
                <a:latin typeface="Arial" panose="020B0604020202020204" pitchFamily="34" charset="0"/>
                <a:cs typeface="Arial" panose="020B0604020202020204" pitchFamily="34" charset="0"/>
              </a:rPr>
              <a:t>, after other applicable insurance is exhausted, is available for boat owners above their liability coverage limits. It is recommended that boats under 26 feet have at least $300,000 and boats 26 feet or over have at least $500,000.</a:t>
            </a:r>
          </a:p>
        </p:txBody>
      </p:sp>
    </p:spTree>
    <p:extLst>
      <p:ext uri="{BB962C8B-B14F-4D97-AF65-F5344CB8AC3E}">
        <p14:creationId xmlns:p14="http://schemas.microsoft.com/office/powerpoint/2010/main" val="385917828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12898</TotalTime>
  <Words>2817</Words>
  <Application>Microsoft Office PowerPoint</Application>
  <PresentationFormat>Widescreen</PresentationFormat>
  <Paragraphs>214</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Arvo</vt:lpstr>
      <vt:lpstr>Calibri</vt:lpstr>
      <vt:lpstr>Calibri Light</vt:lpstr>
      <vt:lpstr>Roboto</vt:lpstr>
      <vt:lpstr>Söhne</vt:lpstr>
      <vt:lpstr>Symbol</vt:lpstr>
      <vt:lpstr>Times New Roman</vt:lpstr>
      <vt:lpstr>Office Theme</vt:lpstr>
      <vt:lpstr>George Mason District  Roundtable</vt:lpstr>
      <vt:lpstr>Agenda</vt:lpstr>
      <vt:lpstr>Pledge</vt:lpstr>
      <vt:lpstr>Welcome</vt:lpstr>
      <vt:lpstr>Questions/Clarification about Read-ahead?</vt:lpstr>
      <vt:lpstr>General Announcements</vt:lpstr>
      <vt:lpstr>Discussion - Incident Reporting Icebreaker</vt:lpstr>
      <vt:lpstr>Discussion - Incident Reporting</vt:lpstr>
      <vt:lpstr>Discussion – BSA Insurance</vt:lpstr>
      <vt:lpstr>Discussion – Other Insurance</vt:lpstr>
      <vt:lpstr>Current 2023 George Mason Calendar</vt:lpstr>
      <vt:lpstr>Time for Cracker Barrell</vt:lpstr>
      <vt:lpstr>Backup Slides</vt:lpstr>
      <vt:lpstr>Fall Camporee</vt:lpstr>
      <vt:lpstr>Council Update</vt:lpstr>
      <vt:lpstr>STEM</vt:lpstr>
      <vt:lpstr>District Life to Eagle Seminar – September 23</vt:lpstr>
      <vt:lpstr>Merit Badges</vt:lpstr>
      <vt:lpstr>Training (https://www.ncacbsa.org/george-mason/training/)</vt:lpstr>
      <vt:lpstr>GM High  Adventure</vt:lpstr>
      <vt:lpstr>Shooting Sports</vt:lpstr>
      <vt:lpstr>Order of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202</cp:revision>
  <cp:lastPrinted>2023-01-07T14:23:26Z</cp:lastPrinted>
  <dcterms:modified xsi:type="dcterms:W3CDTF">2023-09-16T17:07:18Z</dcterms:modified>
</cp:coreProperties>
</file>