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8"/>
  </p:notesMasterIdLst>
  <p:sldIdLst>
    <p:sldId id="257" r:id="rId2"/>
    <p:sldId id="261" r:id="rId3"/>
    <p:sldId id="285" r:id="rId4"/>
    <p:sldId id="259" r:id="rId5"/>
    <p:sldId id="288" r:id="rId6"/>
    <p:sldId id="262" r:id="rId7"/>
    <p:sldId id="260" r:id="rId8"/>
    <p:sldId id="265" r:id="rId9"/>
    <p:sldId id="263" r:id="rId10"/>
    <p:sldId id="267" r:id="rId11"/>
    <p:sldId id="264" r:id="rId12"/>
    <p:sldId id="268" r:id="rId13"/>
    <p:sldId id="269" r:id="rId14"/>
    <p:sldId id="270" r:id="rId15"/>
    <p:sldId id="275" r:id="rId16"/>
    <p:sldId id="277" r:id="rId17"/>
    <p:sldId id="278" r:id="rId18"/>
    <p:sldId id="280" r:id="rId19"/>
    <p:sldId id="272" r:id="rId20"/>
    <p:sldId id="287" r:id="rId21"/>
    <p:sldId id="276" r:id="rId22"/>
    <p:sldId id="273" r:id="rId23"/>
    <p:sldId id="283" r:id="rId24"/>
    <p:sldId id="284" r:id="rId25"/>
    <p:sldId id="282" r:id="rId26"/>
    <p:sldId id="274"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0B9388-5973-474F-9934-46A3382E3B16}" v="54" dt="2021-01-12T23:57:36.217"/>
    <p1510:client id="{9EC4986D-C93A-A15E-CFB1-63B4169918A1}" v="80" dt="2021-01-08T21:13:44.485"/>
    <p1510:client id="{A5D5C4D0-1D2B-4A99-B88F-FF7A8F27AD92}" v="513" dt="2021-01-12T00:20:50.247"/>
    <p1510:client id="{A8414529-7324-4008-9F5F-1A1DD3364262}" v="137" dt="2021-01-08T21:40:32.068"/>
    <p1510:client id="{B6516F25-6E3B-4CE1-95A0-3D230458FFEB}" v="164" dt="2021-01-12T17:22:05.145"/>
    <p1510:client id="{BD26D0A2-038D-4D5D-95BC-933D052CAC1B}" v="125" dt="2021-01-08T23:14:58.072"/>
  </p1510:revLst>
</p1510:revInfo>
</file>

<file path=ppt/tableStyles.xml><?xml version="1.0" encoding="utf-8"?>
<a:tblStyleLst xmlns:a="http://schemas.openxmlformats.org/drawingml/2006/main" def="{7FD80BF0-E0D0-4618-9ECE-2BF499911866}">
  <a:tblStyle styleId="{7FD80BF0-E0D0-4618-9ECE-2BF49991186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4660"/>
  </p:normalViewPr>
  <p:slideViewPr>
    <p:cSldViewPr snapToGrid="0">
      <p:cViewPr varScale="1">
        <p:scale>
          <a:sx n="110" d="100"/>
          <a:sy n="110" d="100"/>
        </p:scale>
        <p:origin x="667" y="6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son, Timothy" userId="S::timothy.jackson@suny.edu::9ce01cec-8b46-438e-9d10-af58cd21d299" providerId="AD" clId="Web-{A8414529-7324-4008-9F5F-1A1DD3364262}"/>
    <pc:docChg chg="addSld modSld sldOrd">
      <pc:chgData name="Jackson, Timothy" userId="S::timothy.jackson@suny.edu::9ce01cec-8b46-438e-9d10-af58cd21d299" providerId="AD" clId="Web-{A8414529-7324-4008-9F5F-1A1DD3364262}" dt="2021-01-08T21:40:32.068" v="133"/>
      <pc:docMkLst>
        <pc:docMk/>
      </pc:docMkLst>
      <pc:sldChg chg="modSp">
        <pc:chgData name="Jackson, Timothy" userId="S::timothy.jackson@suny.edu::9ce01cec-8b46-438e-9d10-af58cd21d299" providerId="AD" clId="Web-{A8414529-7324-4008-9F5F-1A1DD3364262}" dt="2021-01-08T21:38:29.503" v="120" actId="20577"/>
        <pc:sldMkLst>
          <pc:docMk/>
          <pc:sldMk cId="0" sldId="260"/>
        </pc:sldMkLst>
        <pc:spChg chg="mod">
          <ac:chgData name="Jackson, Timothy" userId="S::timothy.jackson@suny.edu::9ce01cec-8b46-438e-9d10-af58cd21d299" providerId="AD" clId="Web-{A8414529-7324-4008-9F5F-1A1DD3364262}" dt="2021-01-08T21:38:29.503" v="120" actId="20577"/>
          <ac:spMkLst>
            <pc:docMk/>
            <pc:sldMk cId="0" sldId="260"/>
            <ac:spMk id="83" creationId="{00000000-0000-0000-0000-000000000000}"/>
          </ac:spMkLst>
        </pc:spChg>
      </pc:sldChg>
      <pc:sldChg chg="modSp">
        <pc:chgData name="Jackson, Timothy" userId="S::timothy.jackson@suny.edu::9ce01cec-8b46-438e-9d10-af58cd21d299" providerId="AD" clId="Web-{A8414529-7324-4008-9F5F-1A1DD3364262}" dt="2021-01-08T21:37:38.376" v="118" actId="20577"/>
        <pc:sldMkLst>
          <pc:docMk/>
          <pc:sldMk cId="650579797" sldId="261"/>
        </pc:sldMkLst>
        <pc:spChg chg="mod">
          <ac:chgData name="Jackson, Timothy" userId="S::timothy.jackson@suny.edu::9ce01cec-8b46-438e-9d10-af58cd21d299" providerId="AD" clId="Web-{A8414529-7324-4008-9F5F-1A1DD3364262}" dt="2021-01-08T21:37:38.376" v="118" actId="20577"/>
          <ac:spMkLst>
            <pc:docMk/>
            <pc:sldMk cId="650579797" sldId="261"/>
            <ac:spMk id="82" creationId="{00000000-0000-0000-0000-000000000000}"/>
          </ac:spMkLst>
        </pc:spChg>
      </pc:sldChg>
      <pc:sldChg chg="modSp">
        <pc:chgData name="Jackson, Timothy" userId="S::timothy.jackson@suny.edu::9ce01cec-8b46-438e-9d10-af58cd21d299" providerId="AD" clId="Web-{A8414529-7324-4008-9F5F-1A1DD3364262}" dt="2021-01-08T21:30:10.693" v="47" actId="20577"/>
        <pc:sldMkLst>
          <pc:docMk/>
          <pc:sldMk cId="1118497397" sldId="282"/>
        </pc:sldMkLst>
        <pc:spChg chg="mod">
          <ac:chgData name="Jackson, Timothy" userId="S::timothy.jackson@suny.edu::9ce01cec-8b46-438e-9d10-af58cd21d299" providerId="AD" clId="Web-{A8414529-7324-4008-9F5F-1A1DD3364262}" dt="2021-01-08T21:30:10.693" v="47" actId="20577"/>
          <ac:spMkLst>
            <pc:docMk/>
            <pc:sldMk cId="1118497397" sldId="282"/>
            <ac:spMk id="83" creationId="{00000000-0000-0000-0000-000000000000}"/>
          </ac:spMkLst>
        </pc:spChg>
      </pc:sldChg>
      <pc:sldChg chg="modSp ord">
        <pc:chgData name="Jackson, Timothy" userId="S::timothy.jackson@suny.edu::9ce01cec-8b46-438e-9d10-af58cd21d299" providerId="AD" clId="Web-{A8414529-7324-4008-9F5F-1A1DD3364262}" dt="2021-01-08T21:40:32.068" v="133"/>
        <pc:sldMkLst>
          <pc:docMk/>
          <pc:sldMk cId="1948764190" sldId="285"/>
        </pc:sldMkLst>
        <pc:spChg chg="mod">
          <ac:chgData name="Jackson, Timothy" userId="S::timothy.jackson@suny.edu::9ce01cec-8b46-438e-9d10-af58cd21d299" providerId="AD" clId="Web-{A8414529-7324-4008-9F5F-1A1DD3364262}" dt="2021-01-08T21:38:51.581" v="123" actId="1076"/>
          <ac:spMkLst>
            <pc:docMk/>
            <pc:sldMk cId="1948764190" sldId="285"/>
            <ac:spMk id="2" creationId="{7AAFAAAA-79A9-4A33-9495-1BD283BAE95F}"/>
          </ac:spMkLst>
        </pc:spChg>
        <pc:spChg chg="mod">
          <ac:chgData name="Jackson, Timothy" userId="S::timothy.jackson@suny.edu::9ce01cec-8b46-438e-9d10-af58cd21d299" providerId="AD" clId="Web-{A8414529-7324-4008-9F5F-1A1DD3364262}" dt="2021-01-08T21:39:03.832" v="124" actId="20577"/>
          <ac:spMkLst>
            <pc:docMk/>
            <pc:sldMk cId="1948764190" sldId="285"/>
            <ac:spMk id="23" creationId="{78392EA6-4998-430E-8B24-E7BF46174193}"/>
          </ac:spMkLst>
        </pc:spChg>
        <pc:spChg chg="mod">
          <ac:chgData name="Jackson, Timothy" userId="S::timothy.jackson@suny.edu::9ce01cec-8b46-438e-9d10-af58cd21d299" providerId="AD" clId="Web-{A8414529-7324-4008-9F5F-1A1DD3364262}" dt="2021-01-08T21:39:25.410" v="130" actId="20577"/>
          <ac:spMkLst>
            <pc:docMk/>
            <pc:sldMk cId="1948764190" sldId="285"/>
            <ac:spMk id="42" creationId="{0343AE67-BA91-4DF4-A53F-C49F4673A640}"/>
          </ac:spMkLst>
        </pc:spChg>
      </pc:sldChg>
      <pc:sldChg chg="modSp add replId">
        <pc:chgData name="Jackson, Timothy" userId="S::timothy.jackson@suny.edu::9ce01cec-8b46-438e-9d10-af58cd21d299" providerId="AD" clId="Web-{A8414529-7324-4008-9F5F-1A1DD3364262}" dt="2021-01-08T21:33:20.729" v="117" actId="20577"/>
        <pc:sldMkLst>
          <pc:docMk/>
          <pc:sldMk cId="2455775960" sldId="286"/>
        </pc:sldMkLst>
        <pc:spChg chg="mod">
          <ac:chgData name="Jackson, Timothy" userId="S::timothy.jackson@suny.edu::9ce01cec-8b46-438e-9d10-af58cd21d299" providerId="AD" clId="Web-{A8414529-7324-4008-9F5F-1A1DD3364262}" dt="2021-01-08T21:33:20.729" v="117" actId="20577"/>
          <ac:spMkLst>
            <pc:docMk/>
            <pc:sldMk cId="2455775960" sldId="286"/>
            <ac:spMk id="83" creationId="{00000000-0000-0000-0000-000000000000}"/>
          </ac:spMkLst>
        </pc:spChg>
      </pc:sldChg>
    </pc:docChg>
  </pc:docChgLst>
  <pc:docChgLst>
    <pc:chgData name="Jackson, Timothy" userId="S::timothy.jackson@suny.edu::9ce01cec-8b46-438e-9d10-af58cd21d299" providerId="AD" clId="Web-{A5D5C4D0-1D2B-4A99-B88F-FF7A8F27AD92}"/>
    <pc:docChg chg="addSld delSld modSld sldOrd">
      <pc:chgData name="Jackson, Timothy" userId="S::timothy.jackson@suny.edu::9ce01cec-8b46-438e-9d10-af58cd21d299" providerId="AD" clId="Web-{A5D5C4D0-1D2B-4A99-B88F-FF7A8F27AD92}" dt="2021-01-12T00:20:50.247" v="511" actId="20577"/>
      <pc:docMkLst>
        <pc:docMk/>
      </pc:docMkLst>
      <pc:sldChg chg="modSp">
        <pc:chgData name="Jackson, Timothy" userId="S::timothy.jackson@suny.edu::9ce01cec-8b46-438e-9d10-af58cd21d299" providerId="AD" clId="Web-{A5D5C4D0-1D2B-4A99-B88F-FF7A8F27AD92}" dt="2021-01-11T23:35:32.314" v="60" actId="20577"/>
        <pc:sldMkLst>
          <pc:docMk/>
          <pc:sldMk cId="3119893531" sldId="263"/>
        </pc:sldMkLst>
        <pc:spChg chg="mod">
          <ac:chgData name="Jackson, Timothy" userId="S::timothy.jackson@suny.edu::9ce01cec-8b46-438e-9d10-af58cd21d299" providerId="AD" clId="Web-{A5D5C4D0-1D2B-4A99-B88F-FF7A8F27AD92}" dt="2021-01-11T23:35:32.314" v="60" actId="20577"/>
          <ac:spMkLst>
            <pc:docMk/>
            <pc:sldMk cId="3119893531" sldId="263"/>
            <ac:spMk id="83" creationId="{00000000-0000-0000-0000-000000000000}"/>
          </ac:spMkLst>
        </pc:spChg>
      </pc:sldChg>
      <pc:sldChg chg="modSp">
        <pc:chgData name="Jackson, Timothy" userId="S::timothy.jackson@suny.edu::9ce01cec-8b46-438e-9d10-af58cd21d299" providerId="AD" clId="Web-{A5D5C4D0-1D2B-4A99-B88F-FF7A8F27AD92}" dt="2021-01-12T00:20:50.247" v="511" actId="20577"/>
        <pc:sldMkLst>
          <pc:docMk/>
          <pc:sldMk cId="1118497397" sldId="282"/>
        </pc:sldMkLst>
        <pc:spChg chg="mod">
          <ac:chgData name="Jackson, Timothy" userId="S::timothy.jackson@suny.edu::9ce01cec-8b46-438e-9d10-af58cd21d299" providerId="AD" clId="Web-{A5D5C4D0-1D2B-4A99-B88F-FF7A8F27AD92}" dt="2021-01-12T00:20:50.247" v="511" actId="20577"/>
          <ac:spMkLst>
            <pc:docMk/>
            <pc:sldMk cId="1118497397" sldId="282"/>
            <ac:spMk id="83" creationId="{00000000-0000-0000-0000-000000000000}"/>
          </ac:spMkLst>
        </pc:spChg>
      </pc:sldChg>
      <pc:sldChg chg="del">
        <pc:chgData name="Jackson, Timothy" userId="S::timothy.jackson@suny.edu::9ce01cec-8b46-438e-9d10-af58cd21d299" providerId="AD" clId="Web-{A5D5C4D0-1D2B-4A99-B88F-FF7A8F27AD92}" dt="2021-01-11T23:38:04.476" v="63"/>
        <pc:sldMkLst>
          <pc:docMk/>
          <pc:sldMk cId="2455775960" sldId="286"/>
        </pc:sldMkLst>
      </pc:sldChg>
      <pc:sldChg chg="addSp delSp modSp add ord replId">
        <pc:chgData name="Jackson, Timothy" userId="S::timothy.jackson@suny.edu::9ce01cec-8b46-438e-9d10-af58cd21d299" providerId="AD" clId="Web-{A5D5C4D0-1D2B-4A99-B88F-FF7A8F27AD92}" dt="2021-01-11T23:52:57.128" v="505" actId="20577"/>
        <pc:sldMkLst>
          <pc:docMk/>
          <pc:sldMk cId="1132481127" sldId="287"/>
        </pc:sldMkLst>
        <pc:spChg chg="mod">
          <ac:chgData name="Jackson, Timothy" userId="S::timothy.jackson@suny.edu::9ce01cec-8b46-438e-9d10-af58cd21d299" providerId="AD" clId="Web-{A5D5C4D0-1D2B-4A99-B88F-FF7A8F27AD92}" dt="2021-01-11T23:38:23.680" v="84" actId="20577"/>
          <ac:spMkLst>
            <pc:docMk/>
            <pc:sldMk cId="1132481127" sldId="287"/>
            <ac:spMk id="82" creationId="{00000000-0000-0000-0000-000000000000}"/>
          </ac:spMkLst>
        </pc:spChg>
        <pc:spChg chg="mod">
          <ac:chgData name="Jackson, Timothy" userId="S::timothy.jackson@suny.edu::9ce01cec-8b46-438e-9d10-af58cd21d299" providerId="AD" clId="Web-{A5D5C4D0-1D2B-4A99-B88F-FF7A8F27AD92}" dt="2021-01-11T23:52:57.128" v="505" actId="20577"/>
          <ac:spMkLst>
            <pc:docMk/>
            <pc:sldMk cId="1132481127" sldId="287"/>
            <ac:spMk id="83" creationId="{00000000-0000-0000-0000-000000000000}"/>
          </ac:spMkLst>
        </pc:spChg>
        <pc:picChg chg="del">
          <ac:chgData name="Jackson, Timothy" userId="S::timothy.jackson@suny.edu::9ce01cec-8b46-438e-9d10-af58cd21d299" providerId="AD" clId="Web-{A5D5C4D0-1D2B-4A99-B88F-FF7A8F27AD92}" dt="2021-01-11T23:38:26.524" v="85"/>
          <ac:picMkLst>
            <pc:docMk/>
            <pc:sldMk cId="1132481127" sldId="287"/>
            <ac:picMk id="2" creationId="{00000000-0000-0000-0000-000000000000}"/>
          </ac:picMkLst>
        </pc:picChg>
        <pc:picChg chg="del">
          <ac:chgData name="Jackson, Timothy" userId="S::timothy.jackson@suny.edu::9ce01cec-8b46-438e-9d10-af58cd21d299" providerId="AD" clId="Web-{A5D5C4D0-1D2B-4A99-B88F-FF7A8F27AD92}" dt="2021-01-11T23:38:27.461" v="86"/>
          <ac:picMkLst>
            <pc:docMk/>
            <pc:sldMk cId="1132481127" sldId="287"/>
            <ac:picMk id="3" creationId="{00000000-0000-0000-0000-000000000000}"/>
          </ac:picMkLst>
        </pc:picChg>
        <pc:picChg chg="add mod">
          <ac:chgData name="Jackson, Timothy" userId="S::timothy.jackson@suny.edu::9ce01cec-8b46-438e-9d10-af58cd21d299" providerId="AD" clId="Web-{A5D5C4D0-1D2B-4A99-B88F-FF7A8F27AD92}" dt="2021-01-11T23:39:31.088" v="92" actId="1076"/>
          <ac:picMkLst>
            <pc:docMk/>
            <pc:sldMk cId="1132481127" sldId="287"/>
            <ac:picMk id="4" creationId="{B299C2A4-EB78-400D-9B8A-3F3B3AA2B5E3}"/>
          </ac:picMkLst>
        </pc:picChg>
      </pc:sldChg>
    </pc:docChg>
  </pc:docChgLst>
  <pc:docChgLst>
    <pc:chgData name="Jackson, Timothy" userId="S::timothy.jackson@suny.edu::9ce01cec-8b46-438e-9d10-af58cd21d299" providerId="AD" clId="Web-{B6516F25-6E3B-4CE1-95A0-3D230458FFEB}"/>
    <pc:docChg chg="addSld modSld sldOrd">
      <pc:chgData name="Jackson, Timothy" userId="S::timothy.jackson@suny.edu::9ce01cec-8b46-438e-9d10-af58cd21d299" providerId="AD" clId="Web-{B6516F25-6E3B-4CE1-95A0-3D230458FFEB}" dt="2021-01-12T17:22:05.145" v="133" actId="20577"/>
      <pc:docMkLst>
        <pc:docMk/>
      </pc:docMkLst>
      <pc:sldChg chg="modSp ord">
        <pc:chgData name="Jackson, Timothy" userId="S::timothy.jackson@suny.edu::9ce01cec-8b46-438e-9d10-af58cd21d299" providerId="AD" clId="Web-{B6516F25-6E3B-4CE1-95A0-3D230458FFEB}" dt="2021-01-12T17:22:05.145" v="133" actId="20577"/>
        <pc:sldMkLst>
          <pc:docMk/>
          <pc:sldMk cId="650579797" sldId="261"/>
        </pc:sldMkLst>
        <pc:spChg chg="mod">
          <ac:chgData name="Jackson, Timothy" userId="S::timothy.jackson@suny.edu::9ce01cec-8b46-438e-9d10-af58cd21d299" providerId="AD" clId="Web-{B6516F25-6E3B-4CE1-95A0-3D230458FFEB}" dt="2021-01-12T16:55:32.261" v="3" actId="20577"/>
          <ac:spMkLst>
            <pc:docMk/>
            <pc:sldMk cId="650579797" sldId="261"/>
            <ac:spMk id="82" creationId="{00000000-0000-0000-0000-000000000000}"/>
          </ac:spMkLst>
        </pc:spChg>
        <pc:spChg chg="mod">
          <ac:chgData name="Jackson, Timothy" userId="S::timothy.jackson@suny.edu::9ce01cec-8b46-438e-9d10-af58cd21d299" providerId="AD" clId="Web-{B6516F25-6E3B-4CE1-95A0-3D230458FFEB}" dt="2021-01-12T17:22:05.145" v="133" actId="20577"/>
          <ac:spMkLst>
            <pc:docMk/>
            <pc:sldMk cId="650579797" sldId="261"/>
            <ac:spMk id="83" creationId="{00000000-0000-0000-0000-000000000000}"/>
          </ac:spMkLst>
        </pc:spChg>
      </pc:sldChg>
      <pc:sldChg chg="modSp">
        <pc:chgData name="Jackson, Timothy" userId="S::timothy.jackson@suny.edu::9ce01cec-8b46-438e-9d10-af58cd21d299" providerId="AD" clId="Web-{B6516F25-6E3B-4CE1-95A0-3D230458FFEB}" dt="2021-01-12T17:00:11.893" v="73" actId="20577"/>
        <pc:sldMkLst>
          <pc:docMk/>
          <pc:sldMk cId="1948764190" sldId="285"/>
        </pc:sldMkLst>
        <pc:spChg chg="mod">
          <ac:chgData name="Jackson, Timothy" userId="S::timothy.jackson@suny.edu::9ce01cec-8b46-438e-9d10-af58cd21d299" providerId="AD" clId="Web-{B6516F25-6E3B-4CE1-95A0-3D230458FFEB}" dt="2021-01-12T17:00:11.893" v="73" actId="20577"/>
          <ac:spMkLst>
            <pc:docMk/>
            <pc:sldMk cId="1948764190" sldId="285"/>
            <ac:spMk id="23" creationId="{78392EA6-4998-430E-8B24-E7BF46174193}"/>
          </ac:spMkLst>
        </pc:spChg>
      </pc:sldChg>
      <pc:sldChg chg="add replId">
        <pc:chgData name="Jackson, Timothy" userId="S::timothy.jackson@suny.edu::9ce01cec-8b46-438e-9d10-af58cd21d299" providerId="AD" clId="Web-{B6516F25-6E3B-4CE1-95A0-3D230458FFEB}" dt="2021-01-12T16:55:24.214" v="0"/>
        <pc:sldMkLst>
          <pc:docMk/>
          <pc:sldMk cId="3130285115" sldId="288"/>
        </pc:sldMkLst>
      </pc:sldChg>
    </pc:docChg>
  </pc:docChgLst>
  <pc:docChgLst>
    <pc:chgData name="Pritting, Shannon" userId="S::shannon.pritting@suny.edu::b6acce8b-3193-4a7b-b3b8-1dc43a9f8da4" providerId="AD" clId="Web-{9EC4986D-C93A-A15E-CFB1-63B4169918A1}"/>
    <pc:docChg chg="modSld">
      <pc:chgData name="Pritting, Shannon" userId="S::shannon.pritting@suny.edu::b6acce8b-3193-4a7b-b3b8-1dc43a9f8da4" providerId="AD" clId="Web-{9EC4986D-C93A-A15E-CFB1-63B4169918A1}" dt="2021-01-08T21:13:44.485" v="72" actId="20577"/>
      <pc:docMkLst>
        <pc:docMk/>
      </pc:docMkLst>
      <pc:sldChg chg="modSp">
        <pc:chgData name="Pritting, Shannon" userId="S::shannon.pritting@suny.edu::b6acce8b-3193-4a7b-b3b8-1dc43a9f8da4" providerId="AD" clId="Web-{9EC4986D-C93A-A15E-CFB1-63B4169918A1}" dt="2021-01-08T20:24:33.542" v="44" actId="1076"/>
        <pc:sldMkLst>
          <pc:docMk/>
          <pc:sldMk cId="0" sldId="260"/>
        </pc:sldMkLst>
        <pc:spChg chg="mod">
          <ac:chgData name="Pritting, Shannon" userId="S::shannon.pritting@suny.edu::b6acce8b-3193-4a7b-b3b8-1dc43a9f8da4" providerId="AD" clId="Web-{9EC4986D-C93A-A15E-CFB1-63B4169918A1}" dt="2021-01-08T20:24:31.058" v="43" actId="20577"/>
          <ac:spMkLst>
            <pc:docMk/>
            <pc:sldMk cId="0" sldId="260"/>
            <ac:spMk id="82" creationId="{00000000-0000-0000-0000-000000000000}"/>
          </ac:spMkLst>
        </pc:spChg>
        <pc:spChg chg="mod">
          <ac:chgData name="Pritting, Shannon" userId="S::shannon.pritting@suny.edu::b6acce8b-3193-4a7b-b3b8-1dc43a9f8da4" providerId="AD" clId="Web-{9EC4986D-C93A-A15E-CFB1-63B4169918A1}" dt="2021-01-08T20:24:33.542" v="44" actId="1076"/>
          <ac:spMkLst>
            <pc:docMk/>
            <pc:sldMk cId="0" sldId="260"/>
            <ac:spMk id="83" creationId="{00000000-0000-0000-0000-000000000000}"/>
          </ac:spMkLst>
        </pc:spChg>
      </pc:sldChg>
      <pc:sldChg chg="modSp">
        <pc:chgData name="Pritting, Shannon" userId="S::shannon.pritting@suny.edu::b6acce8b-3193-4a7b-b3b8-1dc43a9f8da4" providerId="AD" clId="Web-{9EC4986D-C93A-A15E-CFB1-63B4169918A1}" dt="2021-01-08T20:18:50.703" v="17" actId="20577"/>
        <pc:sldMkLst>
          <pc:docMk/>
          <pc:sldMk cId="650579797" sldId="261"/>
        </pc:sldMkLst>
        <pc:spChg chg="mod">
          <ac:chgData name="Pritting, Shannon" userId="S::shannon.pritting@suny.edu::b6acce8b-3193-4a7b-b3b8-1dc43a9f8da4" providerId="AD" clId="Web-{9EC4986D-C93A-A15E-CFB1-63B4169918A1}" dt="2021-01-08T20:18:39.891" v="14" actId="20577"/>
          <ac:spMkLst>
            <pc:docMk/>
            <pc:sldMk cId="650579797" sldId="261"/>
            <ac:spMk id="82" creationId="{00000000-0000-0000-0000-000000000000}"/>
          </ac:spMkLst>
        </pc:spChg>
        <pc:spChg chg="mod">
          <ac:chgData name="Pritting, Shannon" userId="S::shannon.pritting@suny.edu::b6acce8b-3193-4a7b-b3b8-1dc43a9f8da4" providerId="AD" clId="Web-{9EC4986D-C93A-A15E-CFB1-63B4169918A1}" dt="2021-01-08T20:18:50.703" v="17" actId="20577"/>
          <ac:spMkLst>
            <pc:docMk/>
            <pc:sldMk cId="650579797" sldId="261"/>
            <ac:spMk id="83" creationId="{00000000-0000-0000-0000-000000000000}"/>
          </ac:spMkLst>
        </pc:spChg>
      </pc:sldChg>
      <pc:sldChg chg="modSp">
        <pc:chgData name="Pritting, Shannon" userId="S::shannon.pritting@suny.edu::b6acce8b-3193-4a7b-b3b8-1dc43a9f8da4" providerId="AD" clId="Web-{9EC4986D-C93A-A15E-CFB1-63B4169918A1}" dt="2021-01-08T20:23:40.994" v="33" actId="20577"/>
        <pc:sldMkLst>
          <pc:docMk/>
          <pc:sldMk cId="2723574044" sldId="262"/>
        </pc:sldMkLst>
        <pc:spChg chg="mod">
          <ac:chgData name="Pritting, Shannon" userId="S::shannon.pritting@suny.edu::b6acce8b-3193-4a7b-b3b8-1dc43a9f8da4" providerId="AD" clId="Web-{9EC4986D-C93A-A15E-CFB1-63B4169918A1}" dt="2021-01-08T20:23:40.994" v="33" actId="20577"/>
          <ac:spMkLst>
            <pc:docMk/>
            <pc:sldMk cId="2723574044" sldId="262"/>
            <ac:spMk id="82" creationId="{00000000-0000-0000-0000-000000000000}"/>
          </ac:spMkLst>
        </pc:spChg>
        <pc:spChg chg="mod">
          <ac:chgData name="Pritting, Shannon" userId="S::shannon.pritting@suny.edu::b6acce8b-3193-4a7b-b3b8-1dc43a9f8da4" providerId="AD" clId="Web-{9EC4986D-C93A-A15E-CFB1-63B4169918A1}" dt="2021-01-08T20:22:12.522" v="25" actId="1076"/>
          <ac:spMkLst>
            <pc:docMk/>
            <pc:sldMk cId="2723574044" sldId="262"/>
            <ac:spMk id="83" creationId="{00000000-0000-0000-0000-000000000000}"/>
          </ac:spMkLst>
        </pc:spChg>
      </pc:sldChg>
      <pc:sldChg chg="modSp">
        <pc:chgData name="Pritting, Shannon" userId="S::shannon.pritting@suny.edu::b6acce8b-3193-4a7b-b3b8-1dc43a9f8da4" providerId="AD" clId="Web-{9EC4986D-C93A-A15E-CFB1-63B4169918A1}" dt="2021-01-08T20:28:11.643" v="69" actId="20577"/>
        <pc:sldMkLst>
          <pc:docMk/>
          <pc:sldMk cId="3119893531" sldId="263"/>
        </pc:sldMkLst>
        <pc:spChg chg="mod">
          <ac:chgData name="Pritting, Shannon" userId="S::shannon.pritting@suny.edu::b6acce8b-3193-4a7b-b3b8-1dc43a9f8da4" providerId="AD" clId="Web-{9EC4986D-C93A-A15E-CFB1-63B4169918A1}" dt="2021-01-08T20:28:11.643" v="69" actId="20577"/>
          <ac:spMkLst>
            <pc:docMk/>
            <pc:sldMk cId="3119893531" sldId="263"/>
            <ac:spMk id="83" creationId="{00000000-0000-0000-0000-000000000000}"/>
          </ac:spMkLst>
        </pc:spChg>
      </pc:sldChg>
      <pc:sldChg chg="modSp">
        <pc:chgData name="Pritting, Shannon" userId="S::shannon.pritting@suny.edu::b6acce8b-3193-4a7b-b3b8-1dc43a9f8da4" providerId="AD" clId="Web-{9EC4986D-C93A-A15E-CFB1-63B4169918A1}" dt="2021-01-08T21:13:44.485" v="72" actId="20577"/>
        <pc:sldMkLst>
          <pc:docMk/>
          <pc:sldMk cId="734968843" sldId="264"/>
        </pc:sldMkLst>
        <pc:spChg chg="mod">
          <ac:chgData name="Pritting, Shannon" userId="S::shannon.pritting@suny.edu::b6acce8b-3193-4a7b-b3b8-1dc43a9f8da4" providerId="AD" clId="Web-{9EC4986D-C93A-A15E-CFB1-63B4169918A1}" dt="2021-01-08T21:13:44.485" v="72" actId="20577"/>
          <ac:spMkLst>
            <pc:docMk/>
            <pc:sldMk cId="734968843" sldId="264"/>
            <ac:spMk id="83" creationId="{00000000-0000-0000-0000-000000000000}"/>
          </ac:spMkLst>
        </pc:spChg>
      </pc:sldChg>
      <pc:sldChg chg="modSp">
        <pc:chgData name="Pritting, Shannon" userId="S::shannon.pritting@suny.edu::b6acce8b-3193-4a7b-b3b8-1dc43a9f8da4" providerId="AD" clId="Web-{9EC4986D-C93A-A15E-CFB1-63B4169918A1}" dt="2021-01-08T20:25:48.576" v="54" actId="20577"/>
        <pc:sldMkLst>
          <pc:docMk/>
          <pc:sldMk cId="2566583233" sldId="265"/>
        </pc:sldMkLst>
        <pc:spChg chg="mod">
          <ac:chgData name="Pritting, Shannon" userId="S::shannon.pritting@suny.edu::b6acce8b-3193-4a7b-b3b8-1dc43a9f8da4" providerId="AD" clId="Web-{9EC4986D-C93A-A15E-CFB1-63B4169918A1}" dt="2021-01-08T20:25:48.576" v="54" actId="20577"/>
          <ac:spMkLst>
            <pc:docMk/>
            <pc:sldMk cId="2566583233" sldId="265"/>
            <ac:spMk id="83" creationId="{00000000-0000-0000-0000-000000000000}"/>
          </ac:spMkLst>
        </pc:spChg>
      </pc:sldChg>
    </pc:docChg>
  </pc:docChgLst>
  <pc:docChgLst>
    <pc:chgData name="Jackson, Timothy" userId="S::timothy.jackson@suny.edu::9ce01cec-8b46-438e-9d10-af58cd21d299" providerId="AD" clId="Web-{BD26D0A2-038D-4D5D-95BC-933D052CAC1B}"/>
    <pc:docChg chg="modSld">
      <pc:chgData name="Jackson, Timothy" userId="S::timothy.jackson@suny.edu::9ce01cec-8b46-438e-9d10-af58cd21d299" providerId="AD" clId="Web-{BD26D0A2-038D-4D5D-95BC-933D052CAC1B}" dt="2021-01-08T23:14:58.072" v="124" actId="20577"/>
      <pc:docMkLst>
        <pc:docMk/>
      </pc:docMkLst>
      <pc:sldChg chg="modSp">
        <pc:chgData name="Jackson, Timothy" userId="S::timothy.jackson@suny.edu::9ce01cec-8b46-438e-9d10-af58cd21d299" providerId="AD" clId="Web-{BD26D0A2-038D-4D5D-95BC-933D052CAC1B}" dt="2021-01-08T23:14:58.072" v="124" actId="20577"/>
        <pc:sldMkLst>
          <pc:docMk/>
          <pc:sldMk cId="734968843" sldId="264"/>
        </pc:sldMkLst>
        <pc:spChg chg="mod">
          <ac:chgData name="Jackson, Timothy" userId="S::timothy.jackson@suny.edu::9ce01cec-8b46-438e-9d10-af58cd21d299" providerId="AD" clId="Web-{BD26D0A2-038D-4D5D-95BC-933D052CAC1B}" dt="2021-01-08T23:14:58.072" v="124" actId="20577"/>
          <ac:spMkLst>
            <pc:docMk/>
            <pc:sldMk cId="734968843" sldId="264"/>
            <ac:spMk id="83" creationId="{00000000-0000-0000-0000-000000000000}"/>
          </ac:spMkLst>
        </pc:spChg>
      </pc:sldChg>
      <pc:sldChg chg="modSp">
        <pc:chgData name="Jackson, Timothy" userId="S::timothy.jackson@suny.edu::9ce01cec-8b46-438e-9d10-af58cd21d299" providerId="AD" clId="Web-{BD26D0A2-038D-4D5D-95BC-933D052CAC1B}" dt="2021-01-08T23:14:04.539" v="120" actId="20577"/>
        <pc:sldMkLst>
          <pc:docMk/>
          <pc:sldMk cId="3445179460" sldId="268"/>
        </pc:sldMkLst>
        <pc:spChg chg="mod">
          <ac:chgData name="Jackson, Timothy" userId="S::timothy.jackson@suny.edu::9ce01cec-8b46-438e-9d10-af58cd21d299" providerId="AD" clId="Web-{BD26D0A2-038D-4D5D-95BC-933D052CAC1B}" dt="2021-01-08T23:14:04.539" v="120" actId="20577"/>
          <ac:spMkLst>
            <pc:docMk/>
            <pc:sldMk cId="3445179460" sldId="268"/>
            <ac:spMk id="83" creationId="{00000000-0000-0000-0000-000000000000}"/>
          </ac:spMkLst>
        </pc:spChg>
      </pc:sldChg>
    </pc:docChg>
  </pc:docChgLst>
  <pc:docChgLst>
    <pc:chgData name="Jackson, Timothy" userId="S::timothy.jackson@suny.edu::9ce01cec-8b46-438e-9d10-af58cd21d299" providerId="AD" clId="Web-{880B9388-5973-474F-9934-46A3382E3B16}"/>
    <pc:docChg chg="modSld">
      <pc:chgData name="Jackson, Timothy" userId="S::timothy.jackson@suny.edu::9ce01cec-8b46-438e-9d10-af58cd21d299" providerId="AD" clId="Web-{880B9388-5973-474F-9934-46A3382E3B16}" dt="2021-01-12T23:57:33.404" v="51" actId="20577"/>
      <pc:docMkLst>
        <pc:docMk/>
      </pc:docMkLst>
      <pc:sldChg chg="modSp">
        <pc:chgData name="Jackson, Timothy" userId="S::timothy.jackson@suny.edu::9ce01cec-8b46-438e-9d10-af58cd21d299" providerId="AD" clId="Web-{880B9388-5973-474F-9934-46A3382E3B16}" dt="2021-01-12T23:57:33.404" v="51" actId="20577"/>
        <pc:sldMkLst>
          <pc:docMk/>
          <pc:sldMk cId="2564651287" sldId="274"/>
        </pc:sldMkLst>
        <pc:spChg chg="mod">
          <ac:chgData name="Jackson, Timothy" userId="S::timothy.jackson@suny.edu::9ce01cec-8b46-438e-9d10-af58cd21d299" providerId="AD" clId="Web-{880B9388-5973-474F-9934-46A3382E3B16}" dt="2021-01-12T23:57:33.404" v="51" actId="20577"/>
          <ac:spMkLst>
            <pc:docMk/>
            <pc:sldMk cId="2564651287" sldId="274"/>
            <ac:spMk id="83" creationId="{00000000-0000-0000-0000-000000000000}"/>
          </ac:spMkLst>
        </pc:spChg>
      </pc:sldChg>
    </pc:docChg>
  </pc:docChgLst>
  <pc:docChgLst>
    <pc:chgData name="Pritting, Shannon" userId="b6acce8b-3193-4a7b-b3b8-1dc43a9f8da4" providerId="ADAL" clId="{6344013A-C401-47F5-9578-1DCB47B0243E}"/>
    <pc:docChg chg="undo custSel addSld modSld">
      <pc:chgData name="Pritting, Shannon" userId="b6acce8b-3193-4a7b-b3b8-1dc43a9f8da4" providerId="ADAL" clId="{6344013A-C401-47F5-9578-1DCB47B0243E}" dt="2021-01-08T21:26:54.447" v="501" actId="20577"/>
      <pc:docMkLst>
        <pc:docMk/>
      </pc:docMkLst>
      <pc:sldChg chg="addSp delSp modSp add">
        <pc:chgData name="Pritting, Shannon" userId="b6acce8b-3193-4a7b-b3b8-1dc43a9f8da4" providerId="ADAL" clId="{6344013A-C401-47F5-9578-1DCB47B0243E}" dt="2021-01-08T21:26:54.447" v="501" actId="20577"/>
        <pc:sldMkLst>
          <pc:docMk/>
          <pc:sldMk cId="1948764190" sldId="285"/>
        </pc:sldMkLst>
        <pc:spChg chg="mod">
          <ac:chgData name="Pritting, Shannon" userId="b6acce8b-3193-4a7b-b3b8-1dc43a9f8da4" providerId="ADAL" clId="{6344013A-C401-47F5-9578-1DCB47B0243E}" dt="2021-01-08T21:20:06.192" v="21" actId="20577"/>
          <ac:spMkLst>
            <pc:docMk/>
            <pc:sldMk cId="1948764190" sldId="285"/>
            <ac:spMk id="2" creationId="{7AAFAAAA-79A9-4A33-9495-1BD283BAE95F}"/>
          </ac:spMkLst>
        </pc:spChg>
        <pc:spChg chg="del mod">
          <ac:chgData name="Pritting, Shannon" userId="b6acce8b-3193-4a7b-b3b8-1dc43a9f8da4" providerId="ADAL" clId="{6344013A-C401-47F5-9578-1DCB47B0243E}" dt="2021-01-08T21:20:51.537" v="26" actId="478"/>
          <ac:spMkLst>
            <pc:docMk/>
            <pc:sldMk cId="1948764190" sldId="285"/>
            <ac:spMk id="3" creationId="{234106E7-C6C1-4479-8D1D-C336475927BA}"/>
          </ac:spMkLst>
        </pc:spChg>
        <pc:spChg chg="add mod">
          <ac:chgData name="Pritting, Shannon" userId="b6acce8b-3193-4a7b-b3b8-1dc43a9f8da4" providerId="ADAL" clId="{6344013A-C401-47F5-9578-1DCB47B0243E}" dt="2021-01-08T21:25:40.084" v="291" actId="1076"/>
          <ac:spMkLst>
            <pc:docMk/>
            <pc:sldMk cId="1948764190" sldId="285"/>
            <ac:spMk id="23" creationId="{78392EA6-4998-430E-8B24-E7BF46174193}"/>
          </ac:spMkLst>
        </pc:spChg>
        <pc:spChg chg="add mod">
          <ac:chgData name="Pritting, Shannon" userId="b6acce8b-3193-4a7b-b3b8-1dc43a9f8da4" providerId="ADAL" clId="{6344013A-C401-47F5-9578-1DCB47B0243E}" dt="2021-01-08T21:26:54.447" v="501" actId="20577"/>
          <ac:spMkLst>
            <pc:docMk/>
            <pc:sldMk cId="1948764190" sldId="285"/>
            <ac:spMk id="42" creationId="{0343AE67-BA91-4DF4-A53F-C49F4673A640}"/>
          </ac:spMkLst>
        </pc:spChg>
        <pc:picChg chg="add mod">
          <ac:chgData name="Pritting, Shannon" userId="b6acce8b-3193-4a7b-b3b8-1dc43a9f8da4" providerId="ADAL" clId="{6344013A-C401-47F5-9578-1DCB47B0243E}" dt="2021-01-08T21:21:06.755" v="34" actId="1076"/>
          <ac:picMkLst>
            <pc:docMk/>
            <pc:sldMk cId="1948764190" sldId="285"/>
            <ac:picMk id="5" creationId="{80354FB9-8666-4FFA-BD4F-CA3819AAF904}"/>
          </ac:picMkLst>
        </pc:picChg>
        <pc:picChg chg="add mod">
          <ac:chgData name="Pritting, Shannon" userId="b6acce8b-3193-4a7b-b3b8-1dc43a9f8da4" providerId="ADAL" clId="{6344013A-C401-47F5-9578-1DCB47B0243E}" dt="2021-01-08T21:23:48.746" v="82" actId="1076"/>
          <ac:picMkLst>
            <pc:docMk/>
            <pc:sldMk cId="1948764190" sldId="285"/>
            <ac:picMk id="7" creationId="{AB1EC2A6-14E4-4DA2-8D8E-332DFCFD2939}"/>
          </ac:picMkLst>
        </pc:picChg>
        <pc:picChg chg="add mod">
          <ac:chgData name="Pritting, Shannon" userId="b6acce8b-3193-4a7b-b3b8-1dc43a9f8da4" providerId="ADAL" clId="{6344013A-C401-47F5-9578-1DCB47B0243E}" dt="2021-01-08T21:22:12.126" v="49" actId="1076"/>
          <ac:picMkLst>
            <pc:docMk/>
            <pc:sldMk cId="1948764190" sldId="285"/>
            <ac:picMk id="10" creationId="{4813411D-C47D-4909-A7B9-59F2E405BE98}"/>
          </ac:picMkLst>
        </pc:picChg>
        <pc:picChg chg="add mod">
          <ac:chgData name="Pritting, Shannon" userId="b6acce8b-3193-4a7b-b3b8-1dc43a9f8da4" providerId="ADAL" clId="{6344013A-C401-47F5-9578-1DCB47B0243E}" dt="2021-01-08T21:23:13.170" v="70" actId="1076"/>
          <ac:picMkLst>
            <pc:docMk/>
            <pc:sldMk cId="1948764190" sldId="285"/>
            <ac:picMk id="21" creationId="{16499017-B674-401A-B020-5560F3437C17}"/>
          </ac:picMkLst>
        </pc:picChg>
        <pc:picChg chg="add mod">
          <ac:chgData name="Pritting, Shannon" userId="b6acce8b-3193-4a7b-b3b8-1dc43a9f8da4" providerId="ADAL" clId="{6344013A-C401-47F5-9578-1DCB47B0243E}" dt="2021-01-08T21:23:41.158" v="79" actId="1076"/>
          <ac:picMkLst>
            <pc:docMk/>
            <pc:sldMk cId="1948764190" sldId="285"/>
            <ac:picMk id="25" creationId="{E753A076-DF11-46B5-B127-EB988FE5BCC0}"/>
          </ac:picMkLst>
        </pc:picChg>
        <pc:picChg chg="add mod">
          <ac:chgData name="Pritting, Shannon" userId="b6acce8b-3193-4a7b-b3b8-1dc43a9f8da4" providerId="ADAL" clId="{6344013A-C401-47F5-9578-1DCB47B0243E}" dt="2021-01-08T21:24:48.206" v="138" actId="1076"/>
          <ac:picMkLst>
            <pc:docMk/>
            <pc:sldMk cId="1948764190" sldId="285"/>
            <ac:picMk id="29" creationId="{456F4274-7022-458A-9E82-D206D666D901}"/>
          </ac:picMkLst>
        </pc:picChg>
        <pc:picChg chg="add mod">
          <ac:chgData name="Pritting, Shannon" userId="b6acce8b-3193-4a7b-b3b8-1dc43a9f8da4" providerId="ADAL" clId="{6344013A-C401-47F5-9578-1DCB47B0243E}" dt="2021-01-08T21:21:29.004" v="37" actId="14100"/>
          <ac:picMkLst>
            <pc:docMk/>
            <pc:sldMk cId="1948764190" sldId="285"/>
            <ac:picMk id="1026" creationId="{5FBDB57E-02B5-4E74-910A-1FF62BF50B9A}"/>
          </ac:picMkLst>
        </pc:picChg>
        <pc:picChg chg="add mod">
          <ac:chgData name="Pritting, Shannon" userId="b6acce8b-3193-4a7b-b3b8-1dc43a9f8da4" providerId="ADAL" clId="{6344013A-C401-47F5-9578-1DCB47B0243E}" dt="2021-01-08T21:21:43.762" v="43" actId="1076"/>
          <ac:picMkLst>
            <pc:docMk/>
            <pc:sldMk cId="1948764190" sldId="285"/>
            <ac:picMk id="1028" creationId="{41A5F147-07EE-4F05-B476-698C6F5A75D9}"/>
          </ac:picMkLst>
        </pc:picChg>
        <pc:cxnChg chg="add mod">
          <ac:chgData name="Pritting, Shannon" userId="b6acce8b-3193-4a7b-b3b8-1dc43a9f8da4" providerId="ADAL" clId="{6344013A-C401-47F5-9578-1DCB47B0243E}" dt="2021-01-08T21:22:07.130" v="47" actId="1076"/>
          <ac:cxnSpMkLst>
            <pc:docMk/>
            <pc:sldMk cId="1948764190" sldId="285"/>
            <ac:cxnSpMk id="6" creationId="{CAFDC070-860D-45DB-B146-F584E018AE1E}"/>
          </ac:cxnSpMkLst>
        </pc:cxnChg>
        <pc:cxnChg chg="add mod">
          <ac:chgData name="Pritting, Shannon" userId="b6acce8b-3193-4a7b-b3b8-1dc43a9f8da4" providerId="ADAL" clId="{6344013A-C401-47F5-9578-1DCB47B0243E}" dt="2021-01-08T21:22:16.694" v="51" actId="1076"/>
          <ac:cxnSpMkLst>
            <pc:docMk/>
            <pc:sldMk cId="1948764190" sldId="285"/>
            <ac:cxnSpMk id="11" creationId="{038B94D2-E390-4993-8AAA-3EFCA0170E0E}"/>
          </ac:cxnSpMkLst>
        </pc:cxnChg>
        <pc:cxnChg chg="add mod">
          <ac:chgData name="Pritting, Shannon" userId="b6acce8b-3193-4a7b-b3b8-1dc43a9f8da4" providerId="ADAL" clId="{6344013A-C401-47F5-9578-1DCB47B0243E}" dt="2021-01-08T21:22:29.934" v="55" actId="14100"/>
          <ac:cxnSpMkLst>
            <pc:docMk/>
            <pc:sldMk cId="1948764190" sldId="285"/>
            <ac:cxnSpMk id="12" creationId="{EF34D9E0-40F7-4355-B9E9-D1EB3B84B010}"/>
          </ac:cxnSpMkLst>
        </pc:cxnChg>
        <pc:cxnChg chg="add mod">
          <ac:chgData name="Pritting, Shannon" userId="b6acce8b-3193-4a7b-b3b8-1dc43a9f8da4" providerId="ADAL" clId="{6344013A-C401-47F5-9578-1DCB47B0243E}" dt="2021-01-08T21:22:41.022" v="59" actId="1076"/>
          <ac:cxnSpMkLst>
            <pc:docMk/>
            <pc:sldMk cId="1948764190" sldId="285"/>
            <ac:cxnSpMk id="15" creationId="{B3EBE911-D1D0-4FFA-89F0-3AEB7C2A4A3C}"/>
          </ac:cxnSpMkLst>
        </pc:cxnChg>
        <pc:cxnChg chg="add mod">
          <ac:chgData name="Pritting, Shannon" userId="b6acce8b-3193-4a7b-b3b8-1dc43a9f8da4" providerId="ADAL" clId="{6344013A-C401-47F5-9578-1DCB47B0243E}" dt="2021-01-08T21:22:55.681" v="64" actId="1076"/>
          <ac:cxnSpMkLst>
            <pc:docMk/>
            <pc:sldMk cId="1948764190" sldId="285"/>
            <ac:cxnSpMk id="17" creationId="{3EB14E36-2461-41A9-9475-F952312077D6}"/>
          </ac:cxnSpMkLst>
        </pc:cxnChg>
        <pc:cxnChg chg="add mod">
          <ac:chgData name="Pritting, Shannon" userId="b6acce8b-3193-4a7b-b3b8-1dc43a9f8da4" providerId="ADAL" clId="{6344013A-C401-47F5-9578-1DCB47B0243E}" dt="2021-01-08T21:24:07.037" v="123" actId="1076"/>
          <ac:cxnSpMkLst>
            <pc:docMk/>
            <pc:sldMk cId="1948764190" sldId="285"/>
            <ac:cxnSpMk id="19" creationId="{7D4470F6-815F-4EE3-BC44-6339FDBB33F9}"/>
          </ac:cxnSpMkLst>
        </pc:cxnChg>
        <pc:cxnChg chg="add mod">
          <ac:chgData name="Pritting, Shannon" userId="b6acce8b-3193-4a7b-b3b8-1dc43a9f8da4" providerId="ADAL" clId="{6344013A-C401-47F5-9578-1DCB47B0243E}" dt="2021-01-08T21:24:08.526" v="124" actId="1076"/>
          <ac:cxnSpMkLst>
            <pc:docMk/>
            <pc:sldMk cId="1948764190" sldId="285"/>
            <ac:cxnSpMk id="22" creationId="{0533B2B8-7B24-400B-BE8A-E3FF21CF2D7C}"/>
          </ac:cxnSpMkLst>
        </pc:cxnChg>
        <pc:cxnChg chg="add mod">
          <ac:chgData name="Pritting, Shannon" userId="b6acce8b-3193-4a7b-b3b8-1dc43a9f8da4" providerId="ADAL" clId="{6344013A-C401-47F5-9578-1DCB47B0243E}" dt="2021-01-08T21:23:44.486" v="81" actId="1076"/>
          <ac:cxnSpMkLst>
            <pc:docMk/>
            <pc:sldMk cId="1948764190" sldId="285"/>
            <ac:cxnSpMk id="26" creationId="{6A823BFC-CBD4-41C1-9B6A-CBE4E379305C}"/>
          </ac:cxnSpMkLst>
        </pc:cxnChg>
        <pc:cxnChg chg="add mod">
          <ac:chgData name="Pritting, Shannon" userId="b6acce8b-3193-4a7b-b3b8-1dc43a9f8da4" providerId="ADAL" clId="{6344013A-C401-47F5-9578-1DCB47B0243E}" dt="2021-01-08T21:23:43.137" v="80" actId="1076"/>
          <ac:cxnSpMkLst>
            <pc:docMk/>
            <pc:sldMk cId="1948764190" sldId="285"/>
            <ac:cxnSpMk id="27" creationId="{D9D9B299-2C88-4883-A92F-6393BE697343}"/>
          </ac:cxnSpMkLst>
        </pc:cxnChg>
        <pc:cxnChg chg="add mod">
          <ac:chgData name="Pritting, Shannon" userId="b6acce8b-3193-4a7b-b3b8-1dc43a9f8da4" providerId="ADAL" clId="{6344013A-C401-47F5-9578-1DCB47B0243E}" dt="2021-01-08T21:24:45.242" v="137" actId="14100"/>
          <ac:cxnSpMkLst>
            <pc:docMk/>
            <pc:sldMk cId="1948764190" sldId="285"/>
            <ac:cxnSpMk id="30" creationId="{19D3E940-C64F-422D-947A-5A207F073EFC}"/>
          </ac:cxnSpMkLst>
        </pc:cxnChg>
        <pc:cxnChg chg="add mod">
          <ac:chgData name="Pritting, Shannon" userId="b6acce8b-3193-4a7b-b3b8-1dc43a9f8da4" providerId="ADAL" clId="{6344013A-C401-47F5-9578-1DCB47B0243E}" dt="2021-01-08T21:24:45.242" v="137" actId="14100"/>
          <ac:cxnSpMkLst>
            <pc:docMk/>
            <pc:sldMk cId="1948764190" sldId="285"/>
            <ac:cxnSpMk id="31" creationId="{106F2B6D-09CC-4C4A-B0A5-F63C51CCF052}"/>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9afe1e18f3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9afe1e18f3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dcbaa9993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dcbaa999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Tree>
    <p:extLst>
      <p:ext uri="{BB962C8B-B14F-4D97-AF65-F5344CB8AC3E}">
        <p14:creationId xmlns:p14="http://schemas.microsoft.com/office/powerpoint/2010/main" val="5723483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dcbaa9993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dcbaa999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Tree>
    <p:extLst>
      <p:ext uri="{BB962C8B-B14F-4D97-AF65-F5344CB8AC3E}">
        <p14:creationId xmlns:p14="http://schemas.microsoft.com/office/powerpoint/2010/main" val="11892347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dcbaa9993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dcbaa999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Tree>
    <p:extLst>
      <p:ext uri="{BB962C8B-B14F-4D97-AF65-F5344CB8AC3E}">
        <p14:creationId xmlns:p14="http://schemas.microsoft.com/office/powerpoint/2010/main" val="41062272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dcbaa9993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dcbaa999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Tree>
    <p:extLst>
      <p:ext uri="{BB962C8B-B14F-4D97-AF65-F5344CB8AC3E}">
        <p14:creationId xmlns:p14="http://schemas.microsoft.com/office/powerpoint/2010/main" val="4196728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dcbaa9993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dcbaa999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Tree>
    <p:extLst>
      <p:ext uri="{BB962C8B-B14F-4D97-AF65-F5344CB8AC3E}">
        <p14:creationId xmlns:p14="http://schemas.microsoft.com/office/powerpoint/2010/main" val="14057971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dcbaa9993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dcbaa999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Tree>
    <p:extLst>
      <p:ext uri="{BB962C8B-B14F-4D97-AF65-F5344CB8AC3E}">
        <p14:creationId xmlns:p14="http://schemas.microsoft.com/office/powerpoint/2010/main" val="16449414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dcbaa9993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dcbaa999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Tree>
    <p:extLst>
      <p:ext uri="{BB962C8B-B14F-4D97-AF65-F5344CB8AC3E}">
        <p14:creationId xmlns:p14="http://schemas.microsoft.com/office/powerpoint/2010/main" val="33205606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dcbaa9993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dcbaa999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Tree>
    <p:extLst>
      <p:ext uri="{BB962C8B-B14F-4D97-AF65-F5344CB8AC3E}">
        <p14:creationId xmlns:p14="http://schemas.microsoft.com/office/powerpoint/2010/main" val="29836872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dcbaa9993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dcbaa999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Tree>
    <p:extLst>
      <p:ext uri="{BB962C8B-B14F-4D97-AF65-F5344CB8AC3E}">
        <p14:creationId xmlns:p14="http://schemas.microsoft.com/office/powerpoint/2010/main" val="40625574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dcbaa9993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dcbaa999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Tree>
    <p:extLst>
      <p:ext uri="{BB962C8B-B14F-4D97-AF65-F5344CB8AC3E}">
        <p14:creationId xmlns:p14="http://schemas.microsoft.com/office/powerpoint/2010/main" val="2635743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dcbaa9993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dcbaa999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Tree>
    <p:extLst>
      <p:ext uri="{BB962C8B-B14F-4D97-AF65-F5344CB8AC3E}">
        <p14:creationId xmlns:p14="http://schemas.microsoft.com/office/powerpoint/2010/main" val="41268711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dcbaa9993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dcbaa999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Tree>
    <p:extLst>
      <p:ext uri="{BB962C8B-B14F-4D97-AF65-F5344CB8AC3E}">
        <p14:creationId xmlns:p14="http://schemas.microsoft.com/office/powerpoint/2010/main" val="37681680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dcbaa9993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dcbaa999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Tree>
    <p:extLst>
      <p:ext uri="{BB962C8B-B14F-4D97-AF65-F5344CB8AC3E}">
        <p14:creationId xmlns:p14="http://schemas.microsoft.com/office/powerpoint/2010/main" val="39550484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dcbaa9993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dcbaa999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Tree>
    <p:extLst>
      <p:ext uri="{BB962C8B-B14F-4D97-AF65-F5344CB8AC3E}">
        <p14:creationId xmlns:p14="http://schemas.microsoft.com/office/powerpoint/2010/main" val="1372504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dcbaa9993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dcbaa999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Tree>
    <p:extLst>
      <p:ext uri="{BB962C8B-B14F-4D97-AF65-F5344CB8AC3E}">
        <p14:creationId xmlns:p14="http://schemas.microsoft.com/office/powerpoint/2010/main" val="42785855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dcbaa9993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dcbaa999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Tree>
    <p:extLst>
      <p:ext uri="{BB962C8B-B14F-4D97-AF65-F5344CB8AC3E}">
        <p14:creationId xmlns:p14="http://schemas.microsoft.com/office/powerpoint/2010/main" val="7452085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dcbaa9993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dcbaa999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Tree>
    <p:extLst>
      <p:ext uri="{BB962C8B-B14F-4D97-AF65-F5344CB8AC3E}">
        <p14:creationId xmlns:p14="http://schemas.microsoft.com/office/powerpoint/2010/main" val="4245126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9de22a2fd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9de22a2fd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dcbaa9993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dcbaa999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Tree>
    <p:extLst>
      <p:ext uri="{BB962C8B-B14F-4D97-AF65-F5344CB8AC3E}">
        <p14:creationId xmlns:p14="http://schemas.microsoft.com/office/powerpoint/2010/main" val="2126224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dcbaa9993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dcbaa999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Tree>
    <p:extLst>
      <p:ext uri="{BB962C8B-B14F-4D97-AF65-F5344CB8AC3E}">
        <p14:creationId xmlns:p14="http://schemas.microsoft.com/office/powerpoint/2010/main" val="1794847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dcbaa9993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dcbaa999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dcbaa9993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dcbaa999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Tree>
    <p:extLst>
      <p:ext uri="{BB962C8B-B14F-4D97-AF65-F5344CB8AC3E}">
        <p14:creationId xmlns:p14="http://schemas.microsoft.com/office/powerpoint/2010/main" val="1340599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dcbaa9993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dcbaa999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Tree>
    <p:extLst>
      <p:ext uri="{BB962C8B-B14F-4D97-AF65-F5344CB8AC3E}">
        <p14:creationId xmlns:p14="http://schemas.microsoft.com/office/powerpoint/2010/main" val="2529208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dcbaa9993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9dcbaa999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Tree>
    <p:extLst>
      <p:ext uri="{BB962C8B-B14F-4D97-AF65-F5344CB8AC3E}">
        <p14:creationId xmlns:p14="http://schemas.microsoft.com/office/powerpoint/2010/main" val="1551101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slcny.libcal.com/event/7427393"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s://slcny.libanswers.com/faq/335353"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1059845" y="590498"/>
            <a:ext cx="7218245"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000" b="1" dirty="0"/>
              <a:t>Automated Fulfillment Network (AFN) Kickoff Meeting</a:t>
            </a:r>
            <a:endParaRPr sz="4000" b="1" dirty="0"/>
          </a:p>
        </p:txBody>
      </p:sp>
      <p:sp>
        <p:nvSpPr>
          <p:cNvPr id="60" name="Google Shape;60;p14"/>
          <p:cNvSpPr txBox="1"/>
          <p:nvPr/>
        </p:nvSpPr>
        <p:spPr>
          <a:xfrm>
            <a:off x="187450" y="2935775"/>
            <a:ext cx="4017600" cy="1301700"/>
          </a:xfrm>
          <a:prstGeom prst="rect">
            <a:avLst/>
          </a:prstGeom>
          <a:noFill/>
          <a:ln>
            <a:noFill/>
          </a:ln>
        </p:spPr>
        <p:txBody>
          <a:bodyPr spcFirstLastPara="1" wrap="square" lIns="91425" tIns="91425" rIns="91425" bIns="91425" anchor="t" anchorCtr="0">
            <a:noAutofit/>
          </a:bodyPr>
          <a:lstStyle/>
          <a:p>
            <a:pPr marL="457200" lvl="0" indent="0" algn="ctr" rtl="0">
              <a:lnSpc>
                <a:spcPct val="100000"/>
              </a:lnSpc>
              <a:spcBef>
                <a:spcPts val="0"/>
              </a:spcBef>
              <a:spcAft>
                <a:spcPts val="0"/>
              </a:spcAft>
              <a:buNone/>
            </a:pPr>
            <a:r>
              <a:rPr lang="en" sz="2000" dirty="0">
                <a:solidFill>
                  <a:srgbClr val="666666"/>
                </a:solidFill>
              </a:rPr>
              <a:t>Timothy Jackson</a:t>
            </a:r>
            <a:endParaRPr sz="2000" dirty="0">
              <a:solidFill>
                <a:srgbClr val="666666"/>
              </a:solidFill>
            </a:endParaRPr>
          </a:p>
          <a:p>
            <a:pPr marL="457200" lvl="0" indent="0" algn="ctr" rtl="0">
              <a:lnSpc>
                <a:spcPct val="100000"/>
              </a:lnSpc>
              <a:spcBef>
                <a:spcPts val="0"/>
              </a:spcBef>
              <a:spcAft>
                <a:spcPts val="0"/>
              </a:spcAft>
              <a:buNone/>
            </a:pPr>
            <a:r>
              <a:rPr lang="en" sz="2000" dirty="0">
                <a:solidFill>
                  <a:srgbClr val="666666"/>
                </a:solidFill>
              </a:rPr>
              <a:t>Resource Sharing &amp; Fulfillment Program Manager</a:t>
            </a:r>
          </a:p>
          <a:p>
            <a:pPr marL="457200" lvl="0" indent="0" algn="ctr" rtl="0">
              <a:lnSpc>
                <a:spcPct val="100000"/>
              </a:lnSpc>
              <a:spcBef>
                <a:spcPts val="0"/>
              </a:spcBef>
              <a:spcAft>
                <a:spcPts val="0"/>
              </a:spcAft>
              <a:buNone/>
            </a:pPr>
            <a:r>
              <a:rPr lang="en" sz="2000" dirty="0">
                <a:solidFill>
                  <a:srgbClr val="666666"/>
                </a:solidFill>
              </a:rPr>
              <a:t>SUNY Library Services</a:t>
            </a:r>
            <a:endParaRPr sz="2200" dirty="0">
              <a:solidFill>
                <a:srgbClr val="666666"/>
              </a:solidFill>
            </a:endParaRPr>
          </a:p>
        </p:txBody>
      </p:sp>
      <p:sp>
        <p:nvSpPr>
          <p:cNvPr id="61" name="Google Shape;61;p14"/>
          <p:cNvSpPr txBox="1"/>
          <p:nvPr/>
        </p:nvSpPr>
        <p:spPr>
          <a:xfrm>
            <a:off x="4724850" y="2983625"/>
            <a:ext cx="3760800" cy="12060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endParaRPr sz="2000" dirty="0">
              <a:solidFill>
                <a:srgbClr val="666666"/>
              </a:solidFill>
            </a:endParaRPr>
          </a:p>
        </p:txBody>
      </p:sp>
      <p:pic>
        <p:nvPicPr>
          <p:cNvPr id="64" name="Google Shape;64;p14" descr="Downloads - SUNY"/>
          <p:cNvPicPr preferRelativeResize="0"/>
          <p:nvPr/>
        </p:nvPicPr>
        <p:blipFill>
          <a:blip r:embed="rId3">
            <a:alphaModFix/>
          </a:blip>
          <a:stretch>
            <a:fillRect/>
          </a:stretch>
        </p:blipFill>
        <p:spPr>
          <a:xfrm>
            <a:off x="5313148" y="2935775"/>
            <a:ext cx="3039605" cy="1500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699" y="230279"/>
            <a:ext cx="8589845" cy="572700"/>
          </a:xfrm>
          <a:prstGeom prst="rect">
            <a:avLst/>
          </a:prstGeom>
        </p:spPr>
        <p:txBody>
          <a:bodyPr spcFirstLastPara="1" wrap="square" lIns="91425" tIns="91425" rIns="91425" bIns="91425" anchor="t" anchorCtr="0">
            <a:noAutofit/>
          </a:bodyPr>
          <a:lstStyle/>
          <a:p>
            <a:pPr lvl="0"/>
            <a:r>
              <a:rPr lang="en-US" b="1" dirty="0"/>
              <a:t>Automated Fulfillment Network Project Overview</a:t>
            </a:r>
            <a:endParaRPr b="1" dirty="0"/>
          </a:p>
        </p:txBody>
      </p:sp>
      <p:sp>
        <p:nvSpPr>
          <p:cNvPr id="83" name="Google Shape;83;p17"/>
          <p:cNvSpPr txBox="1">
            <a:spLocks noGrp="1"/>
          </p:cNvSpPr>
          <p:nvPr>
            <p:ph type="body" idx="1"/>
          </p:nvPr>
        </p:nvSpPr>
        <p:spPr>
          <a:xfrm>
            <a:off x="200890" y="928254"/>
            <a:ext cx="8582892" cy="3948545"/>
          </a:xfrm>
          <a:prstGeom prst="rect">
            <a:avLst/>
          </a:prstGeom>
        </p:spPr>
        <p:txBody>
          <a:bodyPr spcFirstLastPara="1" wrap="square" lIns="91425" tIns="91425" rIns="91425" bIns="91425" anchor="t" anchorCtr="0">
            <a:noAutofit/>
          </a:bodyPr>
          <a:lstStyle/>
          <a:p>
            <a:r>
              <a:rPr lang="en-US" b="1" dirty="0"/>
              <a:t>February – December</a:t>
            </a:r>
            <a:r>
              <a:rPr lang="en-US" dirty="0"/>
              <a:t>: Monthly Project Update Webinars</a:t>
            </a:r>
          </a:p>
          <a:p>
            <a:r>
              <a:rPr lang="en-US" b="1" dirty="0"/>
              <a:t>February – April</a:t>
            </a:r>
            <a:r>
              <a:rPr lang="en-US" dirty="0"/>
              <a:t>: ASRS will evaluate AFN functionality and configuration options, assess campus interest in AFN participation, develop AFN policies, </a:t>
            </a:r>
            <a:r>
              <a:rPr lang="en-US" dirty="0" smtClean="0"/>
              <a:t>work with SLS to develop </a:t>
            </a:r>
            <a:r>
              <a:rPr lang="en-US" dirty="0"/>
              <a:t>plan for implementing AFN functionality, and identify potential beta testers</a:t>
            </a:r>
          </a:p>
          <a:p>
            <a:r>
              <a:rPr lang="en-US" b="1" dirty="0"/>
              <a:t>May</a:t>
            </a:r>
            <a:r>
              <a:rPr lang="en-US" dirty="0"/>
              <a:t>: Small group training sessions for AFN beta testers, </a:t>
            </a:r>
            <a:r>
              <a:rPr lang="en-US" dirty="0">
                <a:solidFill>
                  <a:srgbClr val="FF0000"/>
                </a:solidFill>
              </a:rPr>
              <a:t>AFN implementation for beta testers</a:t>
            </a:r>
          </a:p>
          <a:p>
            <a:r>
              <a:rPr lang="en-US" b="1" dirty="0"/>
              <a:t>June – July</a:t>
            </a:r>
            <a:r>
              <a:rPr lang="en-US" dirty="0"/>
              <a:t>: Gather and assess feedback from beta testers, small group training sessions for all participating AFN campuses</a:t>
            </a:r>
          </a:p>
          <a:p>
            <a:r>
              <a:rPr lang="en-US" b="1" dirty="0"/>
              <a:t>August</a:t>
            </a:r>
            <a:r>
              <a:rPr lang="en-US" dirty="0"/>
              <a:t>: </a:t>
            </a:r>
            <a:r>
              <a:rPr lang="en-US" dirty="0">
                <a:solidFill>
                  <a:srgbClr val="FF0000"/>
                </a:solidFill>
              </a:rPr>
              <a:t>AFN implementation for all participating campuses</a:t>
            </a:r>
          </a:p>
          <a:p>
            <a:r>
              <a:rPr lang="en-US" b="1" dirty="0"/>
              <a:t>September – December</a:t>
            </a:r>
            <a:r>
              <a:rPr lang="en-US" dirty="0"/>
              <a:t>: Gather and assess feedback from all AFN participants</a:t>
            </a:r>
          </a:p>
          <a:p>
            <a:endParaRPr lang="en-US" dirty="0"/>
          </a:p>
          <a:p>
            <a:endParaRPr lang="en-US" dirty="0"/>
          </a:p>
          <a:p>
            <a:pPr marL="457200" lvl="0" indent="-342900" algn="l" rtl="0">
              <a:spcBef>
                <a:spcPts val="0"/>
              </a:spcBef>
              <a:spcAft>
                <a:spcPts val="0"/>
              </a:spcAft>
              <a:buSzPts val="1800"/>
              <a:buChar char="●"/>
            </a:pPr>
            <a:endParaRPr lang="en-US" dirty="0"/>
          </a:p>
          <a:p>
            <a:endParaRPr lang="en-US" dirty="0"/>
          </a:p>
          <a:p>
            <a:pPr lvl="1" indent="-342900">
              <a:spcBef>
                <a:spcPts val="0"/>
              </a:spcBef>
              <a:buSzPts val="1800"/>
              <a:buChar char="●"/>
            </a:pPr>
            <a:endParaRPr dirty="0"/>
          </a:p>
          <a:p>
            <a:pPr lvl="1">
              <a:spcBef>
                <a:spcPts val="0"/>
              </a:spcBef>
            </a:pPr>
            <a:endParaRPr lang="en-US" dirty="0"/>
          </a:p>
          <a:p>
            <a:pPr marL="114300" indent="0">
              <a:buNone/>
            </a:pPr>
            <a:endParaRPr lang="en-US" dirty="0"/>
          </a:p>
          <a:p>
            <a:endParaRPr lang="en-US" dirty="0"/>
          </a:p>
          <a:p>
            <a:pPr lvl="0"/>
            <a:endParaRPr lang="en-US" dirty="0"/>
          </a:p>
        </p:txBody>
      </p:sp>
    </p:spTree>
    <p:extLst>
      <p:ext uri="{BB962C8B-B14F-4D97-AF65-F5344CB8AC3E}">
        <p14:creationId xmlns:p14="http://schemas.microsoft.com/office/powerpoint/2010/main" val="153229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699" y="230279"/>
            <a:ext cx="8589845" cy="572700"/>
          </a:xfrm>
          <a:prstGeom prst="rect">
            <a:avLst/>
          </a:prstGeom>
        </p:spPr>
        <p:txBody>
          <a:bodyPr spcFirstLastPara="1" wrap="square" lIns="91425" tIns="91425" rIns="91425" bIns="91425" anchor="t" anchorCtr="0">
            <a:noAutofit/>
          </a:bodyPr>
          <a:lstStyle/>
          <a:p>
            <a:pPr lvl="0"/>
            <a:r>
              <a:rPr lang="en-US" b="1" dirty="0"/>
              <a:t>Automated Fulfillment Network Project Overview</a:t>
            </a:r>
            <a:endParaRPr b="1" dirty="0"/>
          </a:p>
        </p:txBody>
      </p:sp>
      <p:sp>
        <p:nvSpPr>
          <p:cNvPr id="83" name="Google Shape;83;p17"/>
          <p:cNvSpPr txBox="1">
            <a:spLocks noGrp="1"/>
          </p:cNvSpPr>
          <p:nvPr>
            <p:ph type="body" idx="1"/>
          </p:nvPr>
        </p:nvSpPr>
        <p:spPr>
          <a:xfrm>
            <a:off x="200890" y="928254"/>
            <a:ext cx="5181601" cy="3948545"/>
          </a:xfrm>
          <a:prstGeom prst="rect">
            <a:avLst/>
          </a:prstGeom>
        </p:spPr>
        <p:txBody>
          <a:bodyPr spcFirstLastPara="1" wrap="square" lIns="91425" tIns="91425" rIns="91425" bIns="91425" anchor="t" anchorCtr="0">
            <a:noAutofit/>
          </a:bodyPr>
          <a:lstStyle/>
          <a:p>
            <a:r>
              <a:rPr lang="en-US" dirty="0"/>
              <a:t>Issues considered out of scope for this project</a:t>
            </a:r>
          </a:p>
          <a:p>
            <a:pPr lvl="1" indent="-342900">
              <a:spcBef>
                <a:spcPts val="0"/>
              </a:spcBef>
              <a:buSzPts val="1800"/>
              <a:buFont typeface="Courier New" panose="02070309020205020404" pitchFamily="49" charset="0"/>
              <a:buChar char="o"/>
            </a:pPr>
            <a:r>
              <a:rPr lang="en-US" dirty="0"/>
              <a:t>Personal/home delivery to users from other SUNY campuses</a:t>
            </a:r>
          </a:p>
          <a:p>
            <a:pPr lvl="1" indent="-342900">
              <a:spcBef>
                <a:spcPts val="0"/>
              </a:spcBef>
              <a:buSzPts val="1800"/>
              <a:buFont typeface="Courier New" panose="02070309020205020404" pitchFamily="49" charset="0"/>
              <a:buChar char="o"/>
            </a:pPr>
            <a:r>
              <a:rPr lang="en-US" dirty="0"/>
              <a:t>Adding non-SUNY Alma libraries to a SUNY AFN </a:t>
            </a:r>
          </a:p>
          <a:p>
            <a:pPr lvl="1" indent="-342900">
              <a:spcBef>
                <a:spcPts val="0"/>
              </a:spcBef>
              <a:buSzPts val="1800"/>
              <a:buFont typeface="Courier New" panose="02070309020205020404" pitchFamily="49" charset="0"/>
              <a:buChar char="o"/>
            </a:pPr>
            <a:r>
              <a:rPr lang="en-US" dirty="0"/>
              <a:t>Allowing SUNY users to pick up items at and return items to non-SUNY libraries</a:t>
            </a:r>
          </a:p>
          <a:p>
            <a:pPr lvl="1" indent="-342900">
              <a:spcBef>
                <a:spcPts val="0"/>
              </a:spcBef>
              <a:buSzPts val="1800"/>
              <a:buFont typeface="Courier New" panose="02070309020205020404" pitchFamily="49" charset="0"/>
              <a:buChar char="o"/>
            </a:pPr>
            <a:r>
              <a:rPr lang="en-US" dirty="0"/>
              <a:t>Providing pick-up anywhere options for requests filled via </a:t>
            </a:r>
            <a:r>
              <a:rPr lang="en-US" dirty="0" err="1"/>
              <a:t>ILLiad</a:t>
            </a:r>
            <a:r>
              <a:rPr lang="en-US" dirty="0"/>
              <a:t>/OCLC  </a:t>
            </a:r>
          </a:p>
          <a:p>
            <a:pPr lvl="1" indent="-342900">
              <a:spcBef>
                <a:spcPts val="0"/>
              </a:spcBef>
              <a:buSzPts val="1800"/>
              <a:buFont typeface="Courier New" panose="02070309020205020404" pitchFamily="49" charset="0"/>
              <a:buChar char="o"/>
            </a:pPr>
            <a:r>
              <a:rPr lang="en-US" dirty="0" smtClean="0"/>
              <a:t>Customization of pickup institution &amp; library dropdowns and other Primo customizations that cannot be achieved through standard Alma/Primo configuration</a:t>
            </a:r>
            <a:endParaRPr lang="en-US" dirty="0"/>
          </a:p>
          <a:p>
            <a:pPr marL="571500" lvl="1" indent="0">
              <a:spcBef>
                <a:spcPts val="0"/>
              </a:spcBef>
              <a:buSzPts val="1800"/>
              <a:buNone/>
            </a:pPr>
            <a:endParaRPr lang="en-US" dirty="0"/>
          </a:p>
          <a:p>
            <a:endParaRPr lang="en-US" dirty="0"/>
          </a:p>
          <a:p>
            <a:pPr lvl="1" indent="-342900">
              <a:spcBef>
                <a:spcPts val="0"/>
              </a:spcBef>
              <a:buSzPts val="1800"/>
              <a:buChar char="●"/>
            </a:pPr>
            <a:endParaRPr lang="en-US" dirty="0"/>
          </a:p>
          <a:p>
            <a:endParaRPr lang="en-US" dirty="0"/>
          </a:p>
          <a:p>
            <a:endParaRPr lang="en-US" dirty="0"/>
          </a:p>
          <a:p>
            <a:pPr marL="457200" lvl="0" indent="-342900" algn="l" rtl="0">
              <a:spcBef>
                <a:spcPts val="0"/>
              </a:spcBef>
              <a:spcAft>
                <a:spcPts val="0"/>
              </a:spcAft>
              <a:buSzPts val="1800"/>
              <a:buChar char="●"/>
            </a:pPr>
            <a:endParaRPr lang="en-US" dirty="0"/>
          </a:p>
          <a:p>
            <a:endParaRPr lang="en-US" dirty="0"/>
          </a:p>
          <a:p>
            <a:pPr lvl="1" indent="-342900">
              <a:spcBef>
                <a:spcPts val="0"/>
              </a:spcBef>
              <a:buSzPts val="1800"/>
              <a:buChar char="●"/>
            </a:pPr>
            <a:endParaRPr dirty="0"/>
          </a:p>
          <a:p>
            <a:pPr lvl="1">
              <a:spcBef>
                <a:spcPts val="0"/>
              </a:spcBef>
            </a:pPr>
            <a:endParaRPr lang="en-US" dirty="0"/>
          </a:p>
          <a:p>
            <a:pPr marL="114300" indent="0">
              <a:buNone/>
            </a:pPr>
            <a:endParaRPr lang="en-US" dirty="0"/>
          </a:p>
          <a:p>
            <a:endParaRPr lang="en-US" dirty="0"/>
          </a:p>
          <a:p>
            <a:pPr lvl="0"/>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5368" y="1115864"/>
            <a:ext cx="2486025" cy="13716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35181" y="2800349"/>
            <a:ext cx="2706398" cy="1720562"/>
          </a:xfrm>
          <a:prstGeom prst="rect">
            <a:avLst/>
          </a:prstGeom>
        </p:spPr>
      </p:pic>
    </p:spTree>
    <p:extLst>
      <p:ext uri="{BB962C8B-B14F-4D97-AF65-F5344CB8AC3E}">
        <p14:creationId xmlns:p14="http://schemas.microsoft.com/office/powerpoint/2010/main" val="734968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699" y="230279"/>
            <a:ext cx="8589845" cy="572700"/>
          </a:xfrm>
          <a:prstGeom prst="rect">
            <a:avLst/>
          </a:prstGeom>
        </p:spPr>
        <p:txBody>
          <a:bodyPr spcFirstLastPara="1" wrap="square" lIns="91425" tIns="91425" rIns="91425" bIns="91425" anchor="t" anchorCtr="0">
            <a:noAutofit/>
          </a:bodyPr>
          <a:lstStyle/>
          <a:p>
            <a:pPr lvl="0"/>
            <a:r>
              <a:rPr lang="en-US" b="1" dirty="0"/>
              <a:t>Automated Fulfillment Network Functionality</a:t>
            </a:r>
            <a:endParaRPr b="1" dirty="0"/>
          </a:p>
        </p:txBody>
      </p:sp>
      <p:sp>
        <p:nvSpPr>
          <p:cNvPr id="83" name="Google Shape;83;p17"/>
          <p:cNvSpPr txBox="1">
            <a:spLocks noGrp="1"/>
          </p:cNvSpPr>
          <p:nvPr>
            <p:ph type="body" idx="1"/>
          </p:nvPr>
        </p:nvSpPr>
        <p:spPr>
          <a:xfrm>
            <a:off x="200890" y="1353631"/>
            <a:ext cx="3810001" cy="3523168"/>
          </a:xfrm>
          <a:prstGeom prst="rect">
            <a:avLst/>
          </a:prstGeom>
        </p:spPr>
        <p:txBody>
          <a:bodyPr spcFirstLastPara="1" wrap="square" lIns="91425" tIns="91425" rIns="91425" bIns="91425" anchor="t" anchorCtr="0">
            <a:noAutofit/>
          </a:bodyPr>
          <a:lstStyle/>
          <a:p>
            <a:pPr>
              <a:buFont typeface="+mj-lt"/>
              <a:buAutoNum type="arabicPeriod"/>
            </a:pPr>
            <a:r>
              <a:rPr lang="en-US" dirty="0"/>
              <a:t>Walk-In Borrowing</a:t>
            </a:r>
          </a:p>
          <a:p>
            <a:pPr>
              <a:buFont typeface="+mj-lt"/>
              <a:buAutoNum type="arabicPeriod"/>
            </a:pPr>
            <a:r>
              <a:rPr lang="en-US" dirty="0"/>
              <a:t>Pick-Up Anywhere</a:t>
            </a:r>
          </a:p>
          <a:p>
            <a:pPr>
              <a:buFont typeface="+mj-lt"/>
              <a:buAutoNum type="arabicPeriod"/>
            </a:pPr>
            <a:r>
              <a:rPr lang="en-US" dirty="0"/>
              <a:t>Return Anywhere</a:t>
            </a:r>
          </a:p>
          <a:p>
            <a:pPr>
              <a:lnSpc>
                <a:spcPct val="114999"/>
              </a:lnSpc>
              <a:spcBef>
                <a:spcPts val="0"/>
              </a:spcBef>
              <a:buSzPts val="1800"/>
              <a:buAutoNum type="arabicPeriod"/>
            </a:pPr>
            <a:endParaRPr lang="en-US" dirty="0"/>
          </a:p>
          <a:p>
            <a:pPr>
              <a:lnSpc>
                <a:spcPct val="114999"/>
              </a:lnSpc>
            </a:pPr>
            <a:r>
              <a:rPr lang="en-US" dirty="0"/>
              <a:t>Will provide a general overview of AFN functionality</a:t>
            </a:r>
          </a:p>
          <a:p>
            <a:pPr>
              <a:lnSpc>
                <a:spcPct val="114999"/>
              </a:lnSpc>
            </a:pPr>
            <a:r>
              <a:rPr lang="en-US" dirty="0"/>
              <a:t>Finer details will be discussed in future AFN project meetings</a:t>
            </a:r>
          </a:p>
          <a:p>
            <a:pPr marL="571500" lvl="1" indent="0">
              <a:buNone/>
            </a:pPr>
            <a:endParaRPr lang="en-US" dirty="0"/>
          </a:p>
          <a:p>
            <a:endParaRPr lang="en-US" dirty="0"/>
          </a:p>
          <a:p>
            <a:pPr lvl="1" algn="l" rtl="0">
              <a:spcAft>
                <a:spcPts val="0"/>
              </a:spcAft>
            </a:pPr>
            <a:endParaRPr lang="en-US" dirty="0"/>
          </a:p>
          <a:p>
            <a:endParaRPr lang="en-US" dirty="0"/>
          </a:p>
          <a:p>
            <a:pPr indent="-342900">
              <a:spcBef>
                <a:spcPts val="0"/>
              </a:spcBef>
              <a:buSzPts val="1800"/>
              <a:buChar char="●"/>
            </a:pPr>
            <a:endParaRPr lang="en-US" dirty="0"/>
          </a:p>
          <a:p>
            <a:pPr indent="-342900">
              <a:spcBef>
                <a:spcPts val="0"/>
              </a:spcBef>
              <a:buSzPts val="1800"/>
              <a:buChar char="●"/>
            </a:pPr>
            <a:endParaRPr lang="en-US" dirty="0"/>
          </a:p>
          <a:p>
            <a:pPr indent="-342900">
              <a:spcBef>
                <a:spcPts val="0"/>
              </a:spcBef>
              <a:buSzPts val="1800"/>
              <a:buChar char="●"/>
            </a:pPr>
            <a:endParaRPr lang="en-US" dirty="0"/>
          </a:p>
          <a:p>
            <a:pPr lvl="1" indent="-342900">
              <a:spcBef>
                <a:spcPts val="0"/>
              </a:spcBef>
              <a:buSzPts val="1800"/>
              <a:buChar char="●"/>
            </a:pPr>
            <a:endParaRPr lang="en-US" dirty="0"/>
          </a:p>
          <a:p>
            <a:pPr lvl="1"/>
            <a:endParaRPr lang="en-US" dirty="0"/>
          </a:p>
          <a:p>
            <a:pPr marL="114300" indent="0">
              <a:buNone/>
            </a:pPr>
            <a:endParaRPr lang="en-US" dirty="0"/>
          </a:p>
          <a:p>
            <a:endParaRPr lang="en-US" dirty="0"/>
          </a:p>
          <a:p>
            <a:endParaRPr lang="en-US" dirty="0"/>
          </a:p>
        </p:txBody>
      </p:sp>
      <p:pic>
        <p:nvPicPr>
          <p:cNvPr id="3" name="Picture 2"/>
          <p:cNvPicPr>
            <a:picLocks noChangeAspect="1"/>
          </p:cNvPicPr>
          <p:nvPr/>
        </p:nvPicPr>
        <p:blipFill>
          <a:blip r:embed="rId3"/>
          <a:stretch>
            <a:fillRect/>
          </a:stretch>
        </p:blipFill>
        <p:spPr>
          <a:xfrm>
            <a:off x="4683802" y="1353631"/>
            <a:ext cx="3485617" cy="29592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445179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699" y="230279"/>
            <a:ext cx="8589845" cy="572700"/>
          </a:xfrm>
          <a:prstGeom prst="rect">
            <a:avLst/>
          </a:prstGeom>
        </p:spPr>
        <p:txBody>
          <a:bodyPr spcFirstLastPara="1" wrap="square" lIns="91425" tIns="91425" rIns="91425" bIns="91425" anchor="t" anchorCtr="0">
            <a:noAutofit/>
          </a:bodyPr>
          <a:lstStyle/>
          <a:p>
            <a:pPr lvl="0"/>
            <a:r>
              <a:rPr lang="en-US" b="1" dirty="0"/>
              <a:t>Walk-In Borrowing</a:t>
            </a:r>
            <a:endParaRPr b="1" dirty="0"/>
          </a:p>
        </p:txBody>
      </p:sp>
      <p:sp>
        <p:nvSpPr>
          <p:cNvPr id="83" name="Google Shape;83;p17"/>
          <p:cNvSpPr txBox="1">
            <a:spLocks noGrp="1"/>
          </p:cNvSpPr>
          <p:nvPr>
            <p:ph type="body" idx="1"/>
          </p:nvPr>
        </p:nvSpPr>
        <p:spPr>
          <a:xfrm>
            <a:off x="200889" y="928254"/>
            <a:ext cx="5146966" cy="3948545"/>
          </a:xfrm>
          <a:prstGeom prst="rect">
            <a:avLst/>
          </a:prstGeom>
        </p:spPr>
        <p:txBody>
          <a:bodyPr spcFirstLastPara="1" wrap="square" lIns="91425" tIns="91425" rIns="91425" bIns="91425" anchor="t" anchorCtr="0">
            <a:noAutofit/>
          </a:bodyPr>
          <a:lstStyle/>
          <a:p>
            <a:pPr marL="400050" indent="-285750"/>
            <a:r>
              <a:rPr lang="en-US" dirty="0"/>
              <a:t>Was implemented for all of SUNY at Alma go live</a:t>
            </a:r>
          </a:p>
          <a:p>
            <a:pPr marL="400050" indent="-285750"/>
            <a:r>
              <a:rPr lang="en-US" dirty="0"/>
              <a:t>Allows users to walk in to any library in the AFN and borrow</a:t>
            </a:r>
          </a:p>
          <a:p>
            <a:pPr marL="400050" indent="-285750"/>
            <a:r>
              <a:rPr lang="en-US" dirty="0"/>
              <a:t>Alma pulls information from the user’s home institution and creates a linked user account at the institution the user has visited</a:t>
            </a:r>
          </a:p>
          <a:p>
            <a:pPr marL="400050" indent="-285750"/>
            <a:r>
              <a:rPr lang="en-US" dirty="0"/>
              <a:t>These linked accounts are assigned to the Open SUNY user group</a:t>
            </a:r>
          </a:p>
          <a:p>
            <a:pPr marL="400050" indent="-285750"/>
            <a:r>
              <a:rPr lang="en-US" dirty="0"/>
              <a:t>Implementing an AFN will not change how walk-in borrowing works, but it will increase the use of linked Open SUNY accounts</a:t>
            </a:r>
          </a:p>
          <a:p>
            <a:pPr marL="400050" indent="-285750"/>
            <a:endParaRPr lang="en-US" dirty="0"/>
          </a:p>
          <a:p>
            <a:pPr marL="400050" indent="-285750"/>
            <a:endParaRPr lang="en-US" dirty="0"/>
          </a:p>
          <a:p>
            <a:pPr marL="400050" indent="-285750"/>
            <a:endParaRPr lang="en-US" dirty="0"/>
          </a:p>
          <a:p>
            <a:endParaRPr lang="en-US" dirty="0"/>
          </a:p>
          <a:p>
            <a:pPr lvl="1" indent="-342900">
              <a:spcBef>
                <a:spcPts val="0"/>
              </a:spcBef>
              <a:buSzPts val="1800"/>
              <a:buChar char="●"/>
            </a:pPr>
            <a:endParaRPr lang="en-US" dirty="0"/>
          </a:p>
          <a:p>
            <a:endParaRPr lang="en-US" dirty="0"/>
          </a:p>
          <a:p>
            <a:endParaRPr lang="en-US" dirty="0"/>
          </a:p>
          <a:p>
            <a:pPr marL="457200" lvl="0" indent="-342900" algn="l" rtl="0">
              <a:spcBef>
                <a:spcPts val="0"/>
              </a:spcBef>
              <a:spcAft>
                <a:spcPts val="0"/>
              </a:spcAft>
              <a:buSzPts val="1800"/>
              <a:buChar char="●"/>
            </a:pPr>
            <a:endParaRPr lang="en-US" dirty="0"/>
          </a:p>
          <a:p>
            <a:endParaRPr lang="en-US" dirty="0"/>
          </a:p>
          <a:p>
            <a:pPr lvl="1" indent="-342900">
              <a:spcBef>
                <a:spcPts val="0"/>
              </a:spcBef>
              <a:buSzPts val="1800"/>
              <a:buChar char="●"/>
            </a:pPr>
            <a:endParaRPr dirty="0"/>
          </a:p>
          <a:p>
            <a:pPr lvl="1">
              <a:spcBef>
                <a:spcPts val="0"/>
              </a:spcBef>
            </a:pPr>
            <a:endParaRPr lang="en-US" dirty="0"/>
          </a:p>
          <a:p>
            <a:pPr marL="114300" indent="0">
              <a:buNone/>
            </a:pPr>
            <a:endParaRPr lang="en-US" dirty="0"/>
          </a:p>
          <a:p>
            <a:endParaRPr lang="en-US" dirty="0"/>
          </a:p>
          <a:p>
            <a:pPr lvl="0"/>
            <a:endParaRPr lang="en-US" dirty="0"/>
          </a:p>
        </p:txBody>
      </p:sp>
      <p:pic>
        <p:nvPicPr>
          <p:cNvPr id="3" name="Picture 2"/>
          <p:cNvPicPr>
            <a:picLocks noChangeAspect="1"/>
          </p:cNvPicPr>
          <p:nvPr/>
        </p:nvPicPr>
        <p:blipFill>
          <a:blip r:embed="rId3"/>
          <a:stretch>
            <a:fillRect/>
          </a:stretch>
        </p:blipFill>
        <p:spPr>
          <a:xfrm>
            <a:off x="5769616" y="802979"/>
            <a:ext cx="3207045" cy="118716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Picture 3"/>
          <p:cNvPicPr>
            <a:picLocks noChangeAspect="1"/>
          </p:cNvPicPr>
          <p:nvPr/>
        </p:nvPicPr>
        <p:blipFill>
          <a:blip r:embed="rId4"/>
          <a:stretch>
            <a:fillRect/>
          </a:stretch>
        </p:blipFill>
        <p:spPr>
          <a:xfrm>
            <a:off x="6506463" y="2355273"/>
            <a:ext cx="1865501" cy="233477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607329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699" y="230279"/>
            <a:ext cx="8589845" cy="572700"/>
          </a:xfrm>
          <a:prstGeom prst="rect">
            <a:avLst/>
          </a:prstGeom>
        </p:spPr>
        <p:txBody>
          <a:bodyPr spcFirstLastPara="1" wrap="square" lIns="91425" tIns="91425" rIns="91425" bIns="91425" anchor="t" anchorCtr="0">
            <a:noAutofit/>
          </a:bodyPr>
          <a:lstStyle/>
          <a:p>
            <a:pPr lvl="0"/>
            <a:r>
              <a:rPr lang="en-US" b="1" dirty="0"/>
              <a:t>Pick-Up Anywhere for Hold Requests</a:t>
            </a:r>
            <a:endParaRPr b="1" dirty="0"/>
          </a:p>
        </p:txBody>
      </p:sp>
      <p:sp>
        <p:nvSpPr>
          <p:cNvPr id="83" name="Google Shape;83;p17"/>
          <p:cNvSpPr txBox="1">
            <a:spLocks noGrp="1"/>
          </p:cNvSpPr>
          <p:nvPr>
            <p:ph type="body" idx="1"/>
          </p:nvPr>
        </p:nvSpPr>
        <p:spPr>
          <a:xfrm>
            <a:off x="200889" y="928254"/>
            <a:ext cx="8423566" cy="3948545"/>
          </a:xfrm>
          <a:prstGeom prst="rect">
            <a:avLst/>
          </a:prstGeom>
        </p:spPr>
        <p:txBody>
          <a:bodyPr spcFirstLastPara="1" wrap="square" lIns="91425" tIns="91425" rIns="91425" bIns="91425" anchor="t" anchorCtr="0">
            <a:noAutofit/>
          </a:bodyPr>
          <a:lstStyle/>
          <a:p>
            <a:r>
              <a:rPr lang="en-US" dirty="0"/>
              <a:t>Hold requests are created when a user requests an item that’s available at their home institution</a:t>
            </a:r>
          </a:p>
          <a:p>
            <a:r>
              <a:rPr lang="en-US" dirty="0"/>
              <a:t>Pickup locations currently limited to either libraries at the user’s home institution or personal delivery</a:t>
            </a:r>
          </a:p>
          <a:p>
            <a:r>
              <a:rPr lang="en-US" dirty="0"/>
              <a:t>AFN functionality allows users to select libraries at other AFN institutions as pickup locations</a:t>
            </a:r>
          </a:p>
          <a:p>
            <a:pPr lvl="1" indent="-342900">
              <a:spcBef>
                <a:spcPts val="0"/>
              </a:spcBef>
              <a:buSzPts val="1800"/>
              <a:buFont typeface="Courier New" panose="02070309020205020404" pitchFamily="49" charset="0"/>
              <a:buChar char="o"/>
            </a:pPr>
            <a:r>
              <a:rPr lang="en-US" dirty="0"/>
              <a:t>Possible to customize which specific institutions and libraries appear in the Pickup Institution and Pickup Library dropdowns</a:t>
            </a:r>
          </a:p>
          <a:p>
            <a:pPr lvl="1" indent="-342900">
              <a:spcBef>
                <a:spcPts val="0"/>
              </a:spcBef>
              <a:buSzPts val="1800"/>
              <a:buFont typeface="Courier New" panose="02070309020205020404" pitchFamily="49" charset="0"/>
              <a:buChar char="o"/>
            </a:pPr>
            <a:r>
              <a:rPr lang="en-US" dirty="0"/>
              <a:t>Not possible to limit pickup institutions to only other institutions, so implementing this functionality will require libraries to provide paging services to their own users</a:t>
            </a:r>
          </a:p>
          <a:p>
            <a:r>
              <a:rPr lang="en-US" dirty="0"/>
              <a:t>Uses same Primo request form currently used for hold requests</a:t>
            </a:r>
          </a:p>
          <a:p>
            <a:r>
              <a:rPr lang="en-US" dirty="0"/>
              <a:t>Uses same configuration that currently determines who can and can’t submit hold requests</a:t>
            </a:r>
          </a:p>
          <a:p>
            <a:endParaRPr lang="en-US" dirty="0"/>
          </a:p>
          <a:p>
            <a:endParaRPr lang="en-US" dirty="0"/>
          </a:p>
          <a:p>
            <a:pPr marL="114300" indent="0">
              <a:buNone/>
            </a:pPr>
            <a:endParaRPr lang="en-US" dirty="0"/>
          </a:p>
          <a:p>
            <a:endParaRPr lang="en-US" dirty="0"/>
          </a:p>
          <a:p>
            <a:pPr marL="400050" indent="-285750"/>
            <a:endParaRPr lang="en-US" dirty="0"/>
          </a:p>
          <a:p>
            <a:endParaRPr lang="en-US" dirty="0"/>
          </a:p>
          <a:p>
            <a:pPr lvl="1" indent="-342900">
              <a:spcBef>
                <a:spcPts val="0"/>
              </a:spcBef>
              <a:buSzPts val="1800"/>
              <a:buChar char="●"/>
            </a:pPr>
            <a:endParaRPr lang="en-US" dirty="0"/>
          </a:p>
          <a:p>
            <a:endParaRPr lang="en-US" dirty="0"/>
          </a:p>
          <a:p>
            <a:endParaRPr lang="en-US" dirty="0"/>
          </a:p>
          <a:p>
            <a:pPr marL="457200" lvl="0" indent="-342900" algn="l" rtl="0">
              <a:spcBef>
                <a:spcPts val="0"/>
              </a:spcBef>
              <a:spcAft>
                <a:spcPts val="0"/>
              </a:spcAft>
              <a:buSzPts val="1800"/>
              <a:buChar char="●"/>
            </a:pPr>
            <a:endParaRPr lang="en-US" dirty="0"/>
          </a:p>
          <a:p>
            <a:endParaRPr lang="en-US" dirty="0"/>
          </a:p>
          <a:p>
            <a:pPr lvl="1" indent="-342900">
              <a:spcBef>
                <a:spcPts val="0"/>
              </a:spcBef>
              <a:buSzPts val="1800"/>
              <a:buChar char="●"/>
            </a:pPr>
            <a:endParaRPr dirty="0"/>
          </a:p>
          <a:p>
            <a:pPr lvl="1">
              <a:spcBef>
                <a:spcPts val="0"/>
              </a:spcBef>
            </a:pPr>
            <a:endParaRPr lang="en-US" dirty="0"/>
          </a:p>
          <a:p>
            <a:pPr marL="114300" indent="0">
              <a:buNone/>
            </a:pPr>
            <a:endParaRPr lang="en-US" dirty="0"/>
          </a:p>
          <a:p>
            <a:endParaRPr lang="en-US" dirty="0"/>
          </a:p>
          <a:p>
            <a:pPr lvl="0"/>
            <a:endParaRPr lang="en-US" dirty="0"/>
          </a:p>
        </p:txBody>
      </p:sp>
    </p:spTree>
    <p:extLst>
      <p:ext uri="{BB962C8B-B14F-4D97-AF65-F5344CB8AC3E}">
        <p14:creationId xmlns:p14="http://schemas.microsoft.com/office/powerpoint/2010/main" val="2104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699" y="230279"/>
            <a:ext cx="8589845" cy="572700"/>
          </a:xfrm>
          <a:prstGeom prst="rect">
            <a:avLst/>
          </a:prstGeom>
        </p:spPr>
        <p:txBody>
          <a:bodyPr spcFirstLastPara="1" wrap="square" lIns="91425" tIns="91425" rIns="91425" bIns="91425" anchor="t" anchorCtr="0">
            <a:noAutofit/>
          </a:bodyPr>
          <a:lstStyle/>
          <a:p>
            <a:pPr lvl="0"/>
            <a:r>
              <a:rPr lang="en-US" b="1" dirty="0"/>
              <a:t>Pick-Up Anywhere for Hold Requests</a:t>
            </a:r>
            <a:endParaRPr b="1" dirty="0"/>
          </a:p>
        </p:txBody>
      </p:sp>
      <p:sp>
        <p:nvSpPr>
          <p:cNvPr id="83" name="Google Shape;83;p17"/>
          <p:cNvSpPr txBox="1">
            <a:spLocks noGrp="1"/>
          </p:cNvSpPr>
          <p:nvPr>
            <p:ph type="body" idx="1"/>
          </p:nvPr>
        </p:nvSpPr>
        <p:spPr>
          <a:xfrm>
            <a:off x="200891" y="928254"/>
            <a:ext cx="5285509" cy="3948545"/>
          </a:xfrm>
          <a:prstGeom prst="rect">
            <a:avLst/>
          </a:prstGeom>
        </p:spPr>
        <p:txBody>
          <a:bodyPr spcFirstLastPara="1" wrap="square" lIns="91425" tIns="91425" rIns="91425" bIns="91425" anchor="t" anchorCtr="0">
            <a:noAutofit/>
          </a:bodyPr>
          <a:lstStyle/>
          <a:p>
            <a:r>
              <a:rPr lang="en-US" dirty="0"/>
              <a:t>If the user selects their home institution as the pickup institution</a:t>
            </a:r>
          </a:p>
          <a:p>
            <a:pPr lvl="1" indent="-342900">
              <a:spcBef>
                <a:spcPts val="0"/>
              </a:spcBef>
              <a:buSzPts val="1800"/>
              <a:buFont typeface="Courier New" panose="02070309020205020404" pitchFamily="49" charset="0"/>
              <a:buChar char="o"/>
            </a:pPr>
            <a:r>
              <a:rPr lang="en-US" dirty="0"/>
              <a:t>the hold request will behave exactly as it would under our current configuration</a:t>
            </a:r>
          </a:p>
          <a:p>
            <a:r>
              <a:rPr lang="en-US" dirty="0"/>
              <a:t>If the user selects a different institution as the pickup institution</a:t>
            </a:r>
          </a:p>
          <a:p>
            <a:pPr lvl="1" indent="-342900">
              <a:spcBef>
                <a:spcPts val="0"/>
              </a:spcBef>
              <a:buSzPts val="1800"/>
              <a:buFont typeface="Courier New" panose="02070309020205020404" pitchFamily="49" charset="0"/>
              <a:buChar char="o"/>
            </a:pPr>
            <a:r>
              <a:rPr lang="en-US" dirty="0"/>
              <a:t>the item will be placed in transit to that institution once it is scanned in</a:t>
            </a:r>
          </a:p>
          <a:p>
            <a:pPr lvl="1" indent="-342900">
              <a:spcBef>
                <a:spcPts val="0"/>
              </a:spcBef>
              <a:buSzPts val="1800"/>
              <a:buFont typeface="Courier New" panose="02070309020205020404" pitchFamily="49" charset="0"/>
              <a:buChar char="o"/>
            </a:pPr>
            <a:r>
              <a:rPr lang="en-US" dirty="0"/>
              <a:t>the user will receive a hold notice from the pickup institution once the item arrives there</a:t>
            </a:r>
          </a:p>
          <a:p>
            <a:pPr lvl="1" indent="-342900">
              <a:spcBef>
                <a:spcPts val="0"/>
              </a:spcBef>
              <a:buSzPts val="1800"/>
              <a:buFont typeface="Courier New" panose="02070309020205020404" pitchFamily="49" charset="0"/>
              <a:buChar char="o"/>
            </a:pPr>
            <a:r>
              <a:rPr lang="en-US" dirty="0"/>
              <a:t>Pickup institution staff will need to create linked “Open SUNY” account to check item out</a:t>
            </a:r>
          </a:p>
          <a:p>
            <a:pPr lvl="1" indent="-342900">
              <a:spcBef>
                <a:spcPts val="0"/>
              </a:spcBef>
              <a:buSzPts val="1800"/>
              <a:buFont typeface="Courier New" panose="02070309020205020404" pitchFamily="49" charset="0"/>
              <a:buChar char="o"/>
            </a:pPr>
            <a:r>
              <a:rPr lang="en-US" dirty="0"/>
              <a:t>Loan will be a direct loan from home institution to the user</a:t>
            </a:r>
          </a:p>
          <a:p>
            <a:pPr lvl="1" indent="-342900">
              <a:spcBef>
                <a:spcPts val="0"/>
              </a:spcBef>
              <a:buSzPts val="1800"/>
              <a:buFont typeface="Courier New" panose="02070309020205020404" pitchFamily="49" charset="0"/>
              <a:buChar char="o"/>
            </a:pPr>
            <a:endParaRPr lang="en-US" dirty="0"/>
          </a:p>
          <a:p>
            <a:pPr lvl="1" indent="-342900">
              <a:spcBef>
                <a:spcPts val="0"/>
              </a:spcBef>
              <a:buSzPts val="1800"/>
              <a:buFont typeface="Courier New" panose="02070309020205020404" pitchFamily="49" charset="0"/>
              <a:buChar char="o"/>
            </a:pPr>
            <a:endParaRPr lang="en-US" dirty="0"/>
          </a:p>
          <a:p>
            <a:pPr marL="114300" indent="0">
              <a:buNone/>
            </a:pPr>
            <a:endParaRPr lang="en-US" dirty="0"/>
          </a:p>
          <a:p>
            <a:pPr marL="114300" indent="0">
              <a:buNone/>
            </a:pPr>
            <a:endParaRPr lang="en-US" dirty="0"/>
          </a:p>
          <a:p>
            <a:endParaRPr lang="en-US" dirty="0"/>
          </a:p>
          <a:p>
            <a:pPr marL="400050" indent="-285750"/>
            <a:endParaRPr lang="en-US" dirty="0"/>
          </a:p>
          <a:p>
            <a:endParaRPr lang="en-US" dirty="0"/>
          </a:p>
          <a:p>
            <a:pPr lvl="1" indent="-342900">
              <a:spcBef>
                <a:spcPts val="0"/>
              </a:spcBef>
              <a:buSzPts val="1800"/>
              <a:buChar char="●"/>
            </a:pPr>
            <a:endParaRPr lang="en-US" dirty="0"/>
          </a:p>
          <a:p>
            <a:endParaRPr lang="en-US" dirty="0"/>
          </a:p>
          <a:p>
            <a:endParaRPr lang="en-US" dirty="0"/>
          </a:p>
          <a:p>
            <a:pPr marL="457200" lvl="0" indent="-342900" algn="l" rtl="0">
              <a:spcBef>
                <a:spcPts val="0"/>
              </a:spcBef>
              <a:spcAft>
                <a:spcPts val="0"/>
              </a:spcAft>
              <a:buSzPts val="1800"/>
              <a:buChar char="●"/>
            </a:pPr>
            <a:endParaRPr lang="en-US" dirty="0"/>
          </a:p>
          <a:p>
            <a:endParaRPr lang="en-US" dirty="0"/>
          </a:p>
          <a:p>
            <a:pPr lvl="1" indent="-342900">
              <a:spcBef>
                <a:spcPts val="0"/>
              </a:spcBef>
              <a:buSzPts val="1800"/>
              <a:buChar char="●"/>
            </a:pPr>
            <a:endParaRPr dirty="0"/>
          </a:p>
          <a:p>
            <a:pPr lvl="1">
              <a:spcBef>
                <a:spcPts val="0"/>
              </a:spcBef>
            </a:pPr>
            <a:endParaRPr lang="en-US" dirty="0"/>
          </a:p>
          <a:p>
            <a:pPr marL="114300" indent="0">
              <a:buNone/>
            </a:pPr>
            <a:endParaRPr lang="en-US" dirty="0"/>
          </a:p>
          <a:p>
            <a:endParaRPr lang="en-US" dirty="0"/>
          </a:p>
          <a:p>
            <a:pPr lvl="0"/>
            <a:endParaRPr lang="en-US" dirty="0"/>
          </a:p>
        </p:txBody>
      </p:sp>
      <p:pic>
        <p:nvPicPr>
          <p:cNvPr id="5" name="Picture 4"/>
          <p:cNvPicPr>
            <a:picLocks noChangeAspect="1"/>
          </p:cNvPicPr>
          <p:nvPr/>
        </p:nvPicPr>
        <p:blipFill>
          <a:blip r:embed="rId3"/>
          <a:stretch>
            <a:fillRect/>
          </a:stretch>
        </p:blipFill>
        <p:spPr>
          <a:xfrm>
            <a:off x="6411693" y="1288473"/>
            <a:ext cx="2185052" cy="26835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196237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256309" y="230279"/>
            <a:ext cx="8735291" cy="572700"/>
          </a:xfrm>
          <a:prstGeom prst="rect">
            <a:avLst/>
          </a:prstGeom>
        </p:spPr>
        <p:txBody>
          <a:bodyPr spcFirstLastPara="1" wrap="square" lIns="91425" tIns="91425" rIns="91425" bIns="91425" anchor="t" anchorCtr="0">
            <a:noAutofit/>
          </a:bodyPr>
          <a:lstStyle/>
          <a:p>
            <a:pPr lvl="0"/>
            <a:r>
              <a:rPr lang="en-US" b="1" dirty="0"/>
              <a:t>Pick-Up Anywhere for Resource Sharing Requests</a:t>
            </a:r>
            <a:endParaRPr b="1" dirty="0"/>
          </a:p>
        </p:txBody>
      </p:sp>
      <p:sp>
        <p:nvSpPr>
          <p:cNvPr id="83" name="Google Shape;83;p17"/>
          <p:cNvSpPr txBox="1">
            <a:spLocks noGrp="1"/>
          </p:cNvSpPr>
          <p:nvPr>
            <p:ph type="body" idx="1"/>
          </p:nvPr>
        </p:nvSpPr>
        <p:spPr>
          <a:xfrm>
            <a:off x="200892" y="928254"/>
            <a:ext cx="6130636" cy="3948545"/>
          </a:xfrm>
          <a:prstGeom prst="rect">
            <a:avLst/>
          </a:prstGeom>
        </p:spPr>
        <p:txBody>
          <a:bodyPr spcFirstLastPara="1" wrap="square" lIns="91425" tIns="91425" rIns="91425" bIns="91425" anchor="t" anchorCtr="0">
            <a:noAutofit/>
          </a:bodyPr>
          <a:lstStyle/>
          <a:p>
            <a:r>
              <a:rPr lang="en-US" dirty="0"/>
              <a:t>Resource sharing requests are created when users request items not available at their home institution</a:t>
            </a:r>
          </a:p>
          <a:p>
            <a:r>
              <a:rPr lang="en-US" dirty="0"/>
              <a:t>Pickup locations currently limited to either libraries at the user’s home institution or personal delivery</a:t>
            </a:r>
          </a:p>
          <a:p>
            <a:r>
              <a:rPr lang="en-US" dirty="0"/>
              <a:t>AFN functionality allows users to select libraries at other institutions in the AFN as pickup locations</a:t>
            </a:r>
          </a:p>
          <a:p>
            <a:pPr lvl="1" indent="-342900">
              <a:spcBef>
                <a:spcPts val="0"/>
              </a:spcBef>
              <a:buSzPts val="1800"/>
              <a:buFont typeface="Courier New" panose="02070309020205020404" pitchFamily="49" charset="0"/>
              <a:buChar char="o"/>
            </a:pPr>
            <a:r>
              <a:rPr lang="en-US" dirty="0"/>
              <a:t>Not possible to customize which specific institutions and libraries appear in the Pickup Institution and Pickup Library dropdowns</a:t>
            </a:r>
          </a:p>
          <a:p>
            <a:r>
              <a:rPr lang="en-US" dirty="0"/>
              <a:t>Uses same Primo request form currently used for resource sharing</a:t>
            </a:r>
          </a:p>
          <a:p>
            <a:r>
              <a:rPr lang="en-US" dirty="0"/>
              <a:t>Uses same configuration that currently determines who can and can’t submit RS borrowing requests</a:t>
            </a:r>
          </a:p>
          <a:p>
            <a:endParaRPr lang="en-US" dirty="0"/>
          </a:p>
          <a:p>
            <a:endParaRPr lang="en-US" dirty="0"/>
          </a:p>
          <a:p>
            <a:pPr marL="571500" lvl="1" indent="0">
              <a:spcBef>
                <a:spcPts val="0"/>
              </a:spcBef>
              <a:buSzPts val="1800"/>
              <a:buNone/>
            </a:pPr>
            <a:endParaRPr lang="en-US" dirty="0"/>
          </a:p>
          <a:p>
            <a:pPr lvl="1" indent="-342900">
              <a:spcBef>
                <a:spcPts val="0"/>
              </a:spcBef>
              <a:buSzPts val="1800"/>
              <a:buFont typeface="Courier New" panose="02070309020205020404" pitchFamily="49" charset="0"/>
              <a:buChar char="o"/>
            </a:pPr>
            <a:endParaRPr lang="en-US" dirty="0"/>
          </a:p>
          <a:p>
            <a:pPr marL="114300" indent="0">
              <a:buNone/>
            </a:pPr>
            <a:endParaRPr lang="en-US" dirty="0"/>
          </a:p>
          <a:p>
            <a:pPr marL="114300" indent="0">
              <a:buNone/>
            </a:pPr>
            <a:endParaRPr lang="en-US" dirty="0"/>
          </a:p>
          <a:p>
            <a:endParaRPr lang="en-US" dirty="0"/>
          </a:p>
          <a:p>
            <a:pPr marL="400050" indent="-285750"/>
            <a:endParaRPr lang="en-US" dirty="0"/>
          </a:p>
          <a:p>
            <a:endParaRPr lang="en-US" dirty="0"/>
          </a:p>
          <a:p>
            <a:pPr lvl="1" indent="-342900">
              <a:spcBef>
                <a:spcPts val="0"/>
              </a:spcBef>
              <a:buSzPts val="1800"/>
              <a:buChar char="●"/>
            </a:pPr>
            <a:endParaRPr lang="en-US" dirty="0"/>
          </a:p>
          <a:p>
            <a:endParaRPr lang="en-US" dirty="0"/>
          </a:p>
          <a:p>
            <a:endParaRPr lang="en-US" dirty="0"/>
          </a:p>
          <a:p>
            <a:pPr marL="457200" lvl="0" indent="-342900" algn="l" rtl="0">
              <a:spcBef>
                <a:spcPts val="0"/>
              </a:spcBef>
              <a:spcAft>
                <a:spcPts val="0"/>
              </a:spcAft>
              <a:buSzPts val="1800"/>
              <a:buChar char="●"/>
            </a:pPr>
            <a:endParaRPr lang="en-US" dirty="0"/>
          </a:p>
          <a:p>
            <a:endParaRPr lang="en-US" dirty="0"/>
          </a:p>
          <a:p>
            <a:pPr lvl="1" indent="-342900">
              <a:spcBef>
                <a:spcPts val="0"/>
              </a:spcBef>
              <a:buSzPts val="1800"/>
              <a:buChar char="●"/>
            </a:pPr>
            <a:endParaRPr dirty="0"/>
          </a:p>
          <a:p>
            <a:pPr lvl="1">
              <a:spcBef>
                <a:spcPts val="0"/>
              </a:spcBef>
            </a:pPr>
            <a:endParaRPr lang="en-US" dirty="0"/>
          </a:p>
          <a:p>
            <a:pPr marL="114300" indent="0">
              <a:buNone/>
            </a:pPr>
            <a:endParaRPr lang="en-US" dirty="0"/>
          </a:p>
          <a:p>
            <a:endParaRPr lang="en-US" dirty="0"/>
          </a:p>
          <a:p>
            <a:pPr lvl="0"/>
            <a:endParaRPr lang="en-US" dirty="0"/>
          </a:p>
        </p:txBody>
      </p:sp>
      <p:pic>
        <p:nvPicPr>
          <p:cNvPr id="2" name="Picture 1"/>
          <p:cNvPicPr>
            <a:picLocks noChangeAspect="1"/>
          </p:cNvPicPr>
          <p:nvPr/>
        </p:nvPicPr>
        <p:blipFill>
          <a:blip r:embed="rId3"/>
          <a:stretch>
            <a:fillRect/>
          </a:stretch>
        </p:blipFill>
        <p:spPr>
          <a:xfrm>
            <a:off x="6497782" y="1288473"/>
            <a:ext cx="2442300" cy="27414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393857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256309" y="230279"/>
            <a:ext cx="8735291" cy="572700"/>
          </a:xfrm>
          <a:prstGeom prst="rect">
            <a:avLst/>
          </a:prstGeom>
        </p:spPr>
        <p:txBody>
          <a:bodyPr spcFirstLastPara="1" wrap="square" lIns="91425" tIns="91425" rIns="91425" bIns="91425" anchor="t" anchorCtr="0">
            <a:noAutofit/>
          </a:bodyPr>
          <a:lstStyle/>
          <a:p>
            <a:pPr lvl="0"/>
            <a:r>
              <a:rPr lang="en-US" b="1" dirty="0"/>
              <a:t>Pick-Up Anywhere for Resource Sharing Requests</a:t>
            </a:r>
            <a:endParaRPr b="1" dirty="0"/>
          </a:p>
        </p:txBody>
      </p:sp>
      <p:sp>
        <p:nvSpPr>
          <p:cNvPr id="83" name="Google Shape;83;p17"/>
          <p:cNvSpPr txBox="1">
            <a:spLocks noGrp="1"/>
          </p:cNvSpPr>
          <p:nvPr>
            <p:ph type="body" idx="1"/>
          </p:nvPr>
        </p:nvSpPr>
        <p:spPr>
          <a:xfrm>
            <a:off x="200892" y="928254"/>
            <a:ext cx="6026726" cy="3948545"/>
          </a:xfrm>
          <a:prstGeom prst="rect">
            <a:avLst/>
          </a:prstGeom>
        </p:spPr>
        <p:txBody>
          <a:bodyPr spcFirstLastPara="1" wrap="square" lIns="91425" tIns="91425" rIns="91425" bIns="91425" anchor="t" anchorCtr="0">
            <a:noAutofit/>
          </a:bodyPr>
          <a:lstStyle/>
          <a:p>
            <a:r>
              <a:rPr lang="en-US" dirty="0"/>
              <a:t>When a resource sharing request is created, Alma automatically generates a </a:t>
            </a:r>
            <a:r>
              <a:rPr lang="en-US" dirty="0" err="1"/>
              <a:t>rota</a:t>
            </a:r>
            <a:r>
              <a:rPr lang="en-US" dirty="0"/>
              <a:t> and sends the request</a:t>
            </a:r>
          </a:p>
          <a:p>
            <a:pPr lvl="1" indent="-342900">
              <a:spcBef>
                <a:spcPts val="0"/>
              </a:spcBef>
              <a:buSzPts val="1800"/>
              <a:buFont typeface="Courier New" panose="02070309020205020404" pitchFamily="49" charset="0"/>
              <a:buChar char="o"/>
            </a:pPr>
            <a:r>
              <a:rPr lang="en-US" dirty="0"/>
              <a:t>If the preferred pickup institution has the requested item available, that institution will always be first in the </a:t>
            </a:r>
            <a:r>
              <a:rPr lang="en-US" dirty="0" err="1"/>
              <a:t>rota</a:t>
            </a:r>
            <a:endParaRPr lang="en-US" dirty="0"/>
          </a:p>
          <a:p>
            <a:pPr lvl="1" indent="-342900">
              <a:spcBef>
                <a:spcPts val="0"/>
              </a:spcBef>
              <a:buSzPts val="1800"/>
              <a:buFont typeface="Courier New" panose="02070309020205020404" pitchFamily="49" charset="0"/>
              <a:buChar char="o"/>
            </a:pPr>
            <a:r>
              <a:rPr lang="en-US" dirty="0"/>
              <a:t>Process uses AFN RS partners, not ISO RS partners</a:t>
            </a:r>
          </a:p>
          <a:p>
            <a:pPr lvl="1" indent="-342900">
              <a:spcBef>
                <a:spcPts val="0"/>
              </a:spcBef>
              <a:buSzPts val="1800"/>
              <a:buFont typeface="Courier New" panose="02070309020205020404" pitchFamily="49" charset="0"/>
              <a:buChar char="o"/>
            </a:pPr>
            <a:r>
              <a:rPr lang="en-US" dirty="0"/>
              <a:t>Possible for </a:t>
            </a:r>
            <a:r>
              <a:rPr lang="en-US" dirty="0" err="1"/>
              <a:t>rota</a:t>
            </a:r>
            <a:r>
              <a:rPr lang="en-US" dirty="0"/>
              <a:t> to have mixture of AFN and ISO RS partners</a:t>
            </a:r>
          </a:p>
          <a:p>
            <a:r>
              <a:rPr lang="en-US" dirty="0"/>
              <a:t>Borrowing requests do appear in Borrowing Requests list, but lending requests do not appear in Lending Requests list</a:t>
            </a:r>
          </a:p>
          <a:p>
            <a:r>
              <a:rPr lang="en-US" dirty="0"/>
              <a:t>Instead, Alma automatically creates a linked Open SUNY account for the requester at lending library and then created a hold request under that linked account</a:t>
            </a:r>
          </a:p>
          <a:p>
            <a:endParaRPr lang="en-US" dirty="0"/>
          </a:p>
          <a:p>
            <a:pPr marL="571500" lvl="1" indent="0">
              <a:spcBef>
                <a:spcPts val="0"/>
              </a:spcBef>
              <a:buSzPts val="1800"/>
              <a:buNone/>
            </a:pPr>
            <a:endParaRPr lang="en-US" dirty="0"/>
          </a:p>
          <a:p>
            <a:pPr lvl="1" indent="-342900">
              <a:spcBef>
                <a:spcPts val="0"/>
              </a:spcBef>
              <a:buSzPts val="1800"/>
              <a:buFont typeface="Courier New" panose="02070309020205020404" pitchFamily="49" charset="0"/>
              <a:buChar char="o"/>
            </a:pPr>
            <a:endParaRPr lang="en-US" dirty="0"/>
          </a:p>
          <a:p>
            <a:pPr marL="114300" indent="0">
              <a:buNone/>
            </a:pPr>
            <a:endParaRPr lang="en-US" dirty="0"/>
          </a:p>
          <a:p>
            <a:pPr marL="114300" indent="0">
              <a:buNone/>
            </a:pPr>
            <a:endParaRPr lang="en-US" dirty="0"/>
          </a:p>
          <a:p>
            <a:endParaRPr lang="en-US" dirty="0"/>
          </a:p>
          <a:p>
            <a:pPr marL="400050" indent="-285750"/>
            <a:endParaRPr lang="en-US" dirty="0"/>
          </a:p>
          <a:p>
            <a:endParaRPr lang="en-US" dirty="0"/>
          </a:p>
          <a:p>
            <a:pPr lvl="1" indent="-342900">
              <a:spcBef>
                <a:spcPts val="0"/>
              </a:spcBef>
              <a:buSzPts val="1800"/>
              <a:buChar char="●"/>
            </a:pPr>
            <a:endParaRPr lang="en-US" dirty="0"/>
          </a:p>
          <a:p>
            <a:endParaRPr lang="en-US" dirty="0"/>
          </a:p>
          <a:p>
            <a:endParaRPr lang="en-US" dirty="0"/>
          </a:p>
          <a:p>
            <a:pPr marL="457200" lvl="0" indent="-342900" algn="l" rtl="0">
              <a:spcBef>
                <a:spcPts val="0"/>
              </a:spcBef>
              <a:spcAft>
                <a:spcPts val="0"/>
              </a:spcAft>
              <a:buSzPts val="1800"/>
              <a:buChar char="●"/>
            </a:pPr>
            <a:endParaRPr lang="en-US" dirty="0"/>
          </a:p>
          <a:p>
            <a:endParaRPr lang="en-US" dirty="0"/>
          </a:p>
          <a:p>
            <a:pPr lvl="1" indent="-342900">
              <a:spcBef>
                <a:spcPts val="0"/>
              </a:spcBef>
              <a:buSzPts val="1800"/>
              <a:buChar char="●"/>
            </a:pPr>
            <a:endParaRPr dirty="0"/>
          </a:p>
          <a:p>
            <a:pPr lvl="1">
              <a:spcBef>
                <a:spcPts val="0"/>
              </a:spcBef>
            </a:pPr>
            <a:endParaRPr lang="en-US" dirty="0"/>
          </a:p>
          <a:p>
            <a:pPr marL="114300" indent="0">
              <a:buNone/>
            </a:pPr>
            <a:endParaRPr lang="en-US" dirty="0"/>
          </a:p>
          <a:p>
            <a:endParaRPr lang="en-US" dirty="0"/>
          </a:p>
          <a:p>
            <a:pPr lvl="0"/>
            <a:endParaRPr lang="en-US" dirty="0"/>
          </a:p>
        </p:txBody>
      </p:sp>
      <p:pic>
        <p:nvPicPr>
          <p:cNvPr id="6" name="Picture 5"/>
          <p:cNvPicPr>
            <a:picLocks noChangeAspect="1"/>
          </p:cNvPicPr>
          <p:nvPr/>
        </p:nvPicPr>
        <p:blipFill>
          <a:blip r:embed="rId3"/>
          <a:stretch>
            <a:fillRect/>
          </a:stretch>
        </p:blipFill>
        <p:spPr>
          <a:xfrm>
            <a:off x="6497782" y="1288473"/>
            <a:ext cx="2442300" cy="27414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62323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256309" y="230279"/>
            <a:ext cx="8735291" cy="572700"/>
          </a:xfrm>
          <a:prstGeom prst="rect">
            <a:avLst/>
          </a:prstGeom>
        </p:spPr>
        <p:txBody>
          <a:bodyPr spcFirstLastPara="1" wrap="square" lIns="91425" tIns="91425" rIns="91425" bIns="91425" anchor="t" anchorCtr="0">
            <a:noAutofit/>
          </a:bodyPr>
          <a:lstStyle/>
          <a:p>
            <a:pPr lvl="0"/>
            <a:r>
              <a:rPr lang="en-US" b="1" dirty="0"/>
              <a:t>Pick-Up Anywhere for Resource Sharing Requests</a:t>
            </a:r>
            <a:endParaRPr b="1" dirty="0"/>
          </a:p>
        </p:txBody>
      </p:sp>
      <p:sp>
        <p:nvSpPr>
          <p:cNvPr id="83" name="Google Shape;83;p17"/>
          <p:cNvSpPr txBox="1">
            <a:spLocks noGrp="1"/>
          </p:cNvSpPr>
          <p:nvPr>
            <p:ph type="body" idx="1"/>
          </p:nvPr>
        </p:nvSpPr>
        <p:spPr>
          <a:xfrm>
            <a:off x="200892" y="928254"/>
            <a:ext cx="5971308" cy="3948545"/>
          </a:xfrm>
          <a:prstGeom prst="rect">
            <a:avLst/>
          </a:prstGeom>
        </p:spPr>
        <p:txBody>
          <a:bodyPr spcFirstLastPara="1" wrap="square" lIns="91425" tIns="91425" rIns="91425" bIns="91425" anchor="t" anchorCtr="0">
            <a:noAutofit/>
          </a:bodyPr>
          <a:lstStyle/>
          <a:p>
            <a:r>
              <a:rPr lang="en-US" dirty="0"/>
              <a:t>Loan is a direct loan from owning library to requester’s linked account at that library</a:t>
            </a:r>
          </a:p>
          <a:p>
            <a:r>
              <a:rPr lang="en-US" dirty="0"/>
              <a:t>Borrowing request created at user’s home institution is automatically completed once requested item is placed on hold at user’s preferred pickup institution</a:t>
            </a:r>
          </a:p>
          <a:p>
            <a:r>
              <a:rPr lang="en-US" dirty="0"/>
              <a:t>In order for the requester’s preferred pickup institution to be honored, the request must be filled by a library within the AFN</a:t>
            </a:r>
          </a:p>
          <a:p>
            <a:pPr lvl="1" indent="-342900">
              <a:spcBef>
                <a:spcPts val="0"/>
              </a:spcBef>
              <a:buSzPts val="1800"/>
              <a:buFont typeface="Courier New" panose="02070309020205020404" pitchFamily="49" charset="0"/>
              <a:buChar char="o"/>
            </a:pPr>
            <a:r>
              <a:rPr lang="en-US" dirty="0"/>
              <a:t>Each AFN RS request has a local pickup location</a:t>
            </a:r>
          </a:p>
          <a:p>
            <a:pPr lvl="1" indent="-342900">
              <a:spcBef>
                <a:spcPts val="0"/>
              </a:spcBef>
              <a:buSzPts val="1800"/>
              <a:buFont typeface="Courier New" panose="02070309020205020404" pitchFamily="49" charset="0"/>
              <a:buChar char="o"/>
            </a:pPr>
            <a:r>
              <a:rPr lang="en-US" dirty="0"/>
              <a:t>If the request is filled by a library outside the AFN, the request’s pickup location reverts from the preferred pickup institution to the local pickup location</a:t>
            </a:r>
          </a:p>
          <a:p>
            <a:endParaRPr lang="en-US" dirty="0"/>
          </a:p>
          <a:p>
            <a:endParaRPr lang="en-US" dirty="0"/>
          </a:p>
          <a:p>
            <a:endParaRPr lang="en-US" dirty="0"/>
          </a:p>
          <a:p>
            <a:pPr marL="571500" lvl="1" indent="0">
              <a:spcBef>
                <a:spcPts val="0"/>
              </a:spcBef>
              <a:buSzPts val="1800"/>
              <a:buNone/>
            </a:pPr>
            <a:endParaRPr lang="en-US" dirty="0"/>
          </a:p>
          <a:p>
            <a:pPr lvl="1" indent="-342900">
              <a:spcBef>
                <a:spcPts val="0"/>
              </a:spcBef>
              <a:buSzPts val="1800"/>
              <a:buFont typeface="Courier New" panose="02070309020205020404" pitchFamily="49" charset="0"/>
              <a:buChar char="o"/>
            </a:pPr>
            <a:endParaRPr lang="en-US" dirty="0"/>
          </a:p>
          <a:p>
            <a:pPr marL="114300" indent="0">
              <a:buNone/>
            </a:pPr>
            <a:endParaRPr lang="en-US" dirty="0"/>
          </a:p>
          <a:p>
            <a:pPr marL="114300" indent="0">
              <a:buNone/>
            </a:pPr>
            <a:endParaRPr lang="en-US" dirty="0"/>
          </a:p>
          <a:p>
            <a:endParaRPr lang="en-US" dirty="0"/>
          </a:p>
          <a:p>
            <a:pPr marL="400050" indent="-285750"/>
            <a:endParaRPr lang="en-US" dirty="0"/>
          </a:p>
          <a:p>
            <a:endParaRPr lang="en-US" dirty="0"/>
          </a:p>
          <a:p>
            <a:pPr lvl="1" indent="-342900">
              <a:spcBef>
                <a:spcPts val="0"/>
              </a:spcBef>
              <a:buSzPts val="1800"/>
              <a:buChar char="●"/>
            </a:pPr>
            <a:endParaRPr lang="en-US" dirty="0"/>
          </a:p>
          <a:p>
            <a:endParaRPr lang="en-US" dirty="0"/>
          </a:p>
          <a:p>
            <a:endParaRPr lang="en-US" dirty="0"/>
          </a:p>
          <a:p>
            <a:pPr marL="457200" lvl="0" indent="-342900" algn="l" rtl="0">
              <a:spcBef>
                <a:spcPts val="0"/>
              </a:spcBef>
              <a:spcAft>
                <a:spcPts val="0"/>
              </a:spcAft>
              <a:buSzPts val="1800"/>
              <a:buChar char="●"/>
            </a:pPr>
            <a:endParaRPr lang="en-US" dirty="0"/>
          </a:p>
          <a:p>
            <a:endParaRPr lang="en-US" dirty="0"/>
          </a:p>
          <a:p>
            <a:pPr lvl="1" indent="-342900">
              <a:spcBef>
                <a:spcPts val="0"/>
              </a:spcBef>
              <a:buSzPts val="1800"/>
              <a:buChar char="●"/>
            </a:pPr>
            <a:endParaRPr dirty="0"/>
          </a:p>
          <a:p>
            <a:pPr lvl="1">
              <a:spcBef>
                <a:spcPts val="0"/>
              </a:spcBef>
            </a:pPr>
            <a:endParaRPr lang="en-US" dirty="0"/>
          </a:p>
          <a:p>
            <a:pPr marL="114300" indent="0">
              <a:buNone/>
            </a:pPr>
            <a:endParaRPr lang="en-US" dirty="0"/>
          </a:p>
          <a:p>
            <a:endParaRPr lang="en-US" dirty="0"/>
          </a:p>
          <a:p>
            <a:pPr lvl="0"/>
            <a:endParaRPr lang="en-US" dirty="0"/>
          </a:p>
        </p:txBody>
      </p:sp>
      <p:pic>
        <p:nvPicPr>
          <p:cNvPr id="4" name="Picture 3"/>
          <p:cNvPicPr>
            <a:picLocks noChangeAspect="1"/>
          </p:cNvPicPr>
          <p:nvPr/>
        </p:nvPicPr>
        <p:blipFill>
          <a:blip r:embed="rId3"/>
          <a:stretch>
            <a:fillRect/>
          </a:stretch>
        </p:blipFill>
        <p:spPr>
          <a:xfrm>
            <a:off x="6497782" y="1288473"/>
            <a:ext cx="2442300" cy="27414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778632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699" y="230279"/>
            <a:ext cx="8638337" cy="572700"/>
          </a:xfrm>
          <a:prstGeom prst="rect">
            <a:avLst/>
          </a:prstGeom>
        </p:spPr>
        <p:txBody>
          <a:bodyPr spcFirstLastPara="1" wrap="square" lIns="91425" tIns="91425" rIns="91425" bIns="91425" anchor="t" anchorCtr="0">
            <a:noAutofit/>
          </a:bodyPr>
          <a:lstStyle/>
          <a:p>
            <a:pPr lvl="0"/>
            <a:r>
              <a:rPr lang="en-US" b="1" dirty="0"/>
              <a:t>Return Anywhere</a:t>
            </a:r>
            <a:endParaRPr b="1" dirty="0"/>
          </a:p>
        </p:txBody>
      </p:sp>
      <p:sp>
        <p:nvSpPr>
          <p:cNvPr id="83" name="Google Shape;83;p17"/>
          <p:cNvSpPr txBox="1">
            <a:spLocks noGrp="1"/>
          </p:cNvSpPr>
          <p:nvPr>
            <p:ph type="body" idx="1"/>
          </p:nvPr>
        </p:nvSpPr>
        <p:spPr>
          <a:xfrm>
            <a:off x="200890" y="1004455"/>
            <a:ext cx="5015346" cy="3872344"/>
          </a:xfrm>
          <a:prstGeom prst="rect">
            <a:avLst/>
          </a:prstGeom>
        </p:spPr>
        <p:txBody>
          <a:bodyPr spcFirstLastPara="1" wrap="square" lIns="91425" tIns="91425" rIns="91425" bIns="91425" anchor="t" anchorCtr="0">
            <a:noAutofit/>
          </a:bodyPr>
          <a:lstStyle/>
          <a:p>
            <a:r>
              <a:rPr lang="en-US" dirty="0"/>
              <a:t>Allows users to return any item checked out from an AFN library to any other library in the AFN</a:t>
            </a:r>
          </a:p>
          <a:p>
            <a:pPr lvl="1" indent="-342900">
              <a:spcBef>
                <a:spcPts val="0"/>
              </a:spcBef>
              <a:buSzPts val="1800"/>
              <a:buFont typeface="Courier New" panose="02070309020205020404" pitchFamily="49" charset="0"/>
              <a:buChar char="o"/>
            </a:pPr>
            <a:r>
              <a:rPr lang="en-US" dirty="0"/>
              <a:t>Items are removed from the user’s account and then placed in transit to owning institution</a:t>
            </a:r>
          </a:p>
          <a:p>
            <a:r>
              <a:rPr lang="en-US" dirty="0"/>
              <a:t>Return anywhere functionality available in Manage Patron Services, Scan In Items, and Return Items interfaces</a:t>
            </a:r>
          </a:p>
          <a:p>
            <a:r>
              <a:rPr lang="en-US" dirty="0"/>
              <a:t>Return anywhere does not require the creation of a linked Open SUNY account unless you are using Manage Patron Services</a:t>
            </a:r>
          </a:p>
          <a:p>
            <a:endParaRPr lang="en-US" dirty="0"/>
          </a:p>
          <a:p>
            <a:pPr marL="571500" lvl="1" indent="0">
              <a:spcBef>
                <a:spcPts val="0"/>
              </a:spcBef>
              <a:buSzPts val="1800"/>
              <a:buNone/>
            </a:pPr>
            <a:endParaRPr lang="en-US" dirty="0"/>
          </a:p>
          <a:p>
            <a:endParaRPr lang="en-US" dirty="0"/>
          </a:p>
          <a:p>
            <a:pPr lvl="1" indent="-342900">
              <a:spcBef>
                <a:spcPts val="0"/>
              </a:spcBef>
              <a:buSzPts val="1800"/>
              <a:buChar char="●"/>
            </a:pPr>
            <a:endParaRPr lang="en-US" dirty="0"/>
          </a:p>
          <a:p>
            <a:endParaRPr lang="en-US" dirty="0"/>
          </a:p>
          <a:p>
            <a:endParaRPr lang="en-US" dirty="0"/>
          </a:p>
          <a:p>
            <a:pPr marL="457200" lvl="0" indent="-342900" algn="l" rtl="0">
              <a:spcBef>
                <a:spcPts val="0"/>
              </a:spcBef>
              <a:spcAft>
                <a:spcPts val="0"/>
              </a:spcAft>
              <a:buSzPts val="1800"/>
              <a:buChar char="●"/>
            </a:pPr>
            <a:endParaRPr lang="en-US" dirty="0"/>
          </a:p>
          <a:p>
            <a:endParaRPr lang="en-US" dirty="0"/>
          </a:p>
          <a:p>
            <a:pPr lvl="1" indent="-342900">
              <a:spcBef>
                <a:spcPts val="0"/>
              </a:spcBef>
              <a:buSzPts val="1800"/>
              <a:buChar char="●"/>
            </a:pPr>
            <a:endParaRPr dirty="0"/>
          </a:p>
          <a:p>
            <a:pPr lvl="1">
              <a:spcBef>
                <a:spcPts val="0"/>
              </a:spcBef>
            </a:pPr>
            <a:endParaRPr lang="en-US" dirty="0"/>
          </a:p>
          <a:p>
            <a:pPr marL="114300" indent="0">
              <a:buNone/>
            </a:pPr>
            <a:endParaRPr lang="en-US" dirty="0"/>
          </a:p>
          <a:p>
            <a:endParaRPr lang="en-US" dirty="0"/>
          </a:p>
          <a:p>
            <a:pPr lvl="0"/>
            <a:endParaRPr lang="en-US" dirty="0"/>
          </a:p>
        </p:txBody>
      </p:sp>
      <p:pic>
        <p:nvPicPr>
          <p:cNvPr id="2" name="Picture 1"/>
          <p:cNvPicPr>
            <a:picLocks noChangeAspect="1"/>
          </p:cNvPicPr>
          <p:nvPr/>
        </p:nvPicPr>
        <p:blipFill>
          <a:blip r:embed="rId3"/>
          <a:stretch>
            <a:fillRect/>
          </a:stretch>
        </p:blipFill>
        <p:spPr>
          <a:xfrm>
            <a:off x="5599636" y="1004455"/>
            <a:ext cx="3140849" cy="131488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 name="Picture 2"/>
          <p:cNvPicPr>
            <a:picLocks noChangeAspect="1"/>
          </p:cNvPicPr>
          <p:nvPr/>
        </p:nvPicPr>
        <p:blipFill>
          <a:blip r:embed="rId4"/>
          <a:stretch>
            <a:fillRect/>
          </a:stretch>
        </p:blipFill>
        <p:spPr>
          <a:xfrm>
            <a:off x="5599636" y="2856630"/>
            <a:ext cx="3140850" cy="163290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76721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699" y="230279"/>
            <a:ext cx="8589845" cy="684121"/>
          </a:xfrm>
          <a:prstGeom prst="rect">
            <a:avLst/>
          </a:prstGeom>
        </p:spPr>
        <p:txBody>
          <a:bodyPr spcFirstLastPara="1" wrap="square" lIns="91425" tIns="91425" rIns="91425" bIns="91425" anchor="t" anchorCtr="0">
            <a:noAutofit/>
          </a:bodyPr>
          <a:lstStyle/>
          <a:p>
            <a:r>
              <a:rPr lang="en-US" b="1" dirty="0"/>
              <a:t>Agenda</a:t>
            </a:r>
            <a:endParaRPr lang="en-US" dirty="0"/>
          </a:p>
        </p:txBody>
      </p:sp>
      <p:sp>
        <p:nvSpPr>
          <p:cNvPr id="83" name="Google Shape;83;p17"/>
          <p:cNvSpPr txBox="1">
            <a:spLocks noGrp="1"/>
          </p:cNvSpPr>
          <p:nvPr>
            <p:ph type="body" idx="1"/>
          </p:nvPr>
        </p:nvSpPr>
        <p:spPr>
          <a:xfrm>
            <a:off x="221673" y="969818"/>
            <a:ext cx="8797636" cy="3844637"/>
          </a:xfrm>
          <a:prstGeom prst="rect">
            <a:avLst/>
          </a:prstGeom>
        </p:spPr>
        <p:txBody>
          <a:bodyPr spcFirstLastPara="1" wrap="square" lIns="91425" tIns="91425" rIns="91425" bIns="91425" anchor="t" anchorCtr="0">
            <a:noAutofit/>
          </a:bodyPr>
          <a:lstStyle/>
          <a:p>
            <a:r>
              <a:rPr lang="en-US" dirty="0"/>
              <a:t>Framing the Issue</a:t>
            </a:r>
          </a:p>
          <a:p>
            <a:pPr>
              <a:lnSpc>
                <a:spcPct val="114999"/>
              </a:lnSpc>
            </a:pPr>
            <a:r>
              <a:rPr lang="en-US" dirty="0"/>
              <a:t>Project Overview </a:t>
            </a:r>
          </a:p>
          <a:p>
            <a:pPr>
              <a:lnSpc>
                <a:spcPct val="114999"/>
              </a:lnSpc>
            </a:pPr>
            <a:r>
              <a:rPr lang="en-US" dirty="0"/>
              <a:t>AFN Functionality </a:t>
            </a:r>
            <a:r>
              <a:rPr lang="en-US" dirty="0" smtClean="0"/>
              <a:t>Overview </a:t>
            </a:r>
          </a:p>
          <a:p>
            <a:pPr>
              <a:lnSpc>
                <a:spcPct val="114999"/>
              </a:lnSpc>
            </a:pPr>
            <a:r>
              <a:rPr lang="en-US" dirty="0" smtClean="0"/>
              <a:t>AFN </a:t>
            </a:r>
            <a:r>
              <a:rPr lang="en-US" dirty="0" smtClean="0"/>
              <a:t>Demo</a:t>
            </a:r>
            <a:endParaRPr lang="en-US" dirty="0"/>
          </a:p>
          <a:p>
            <a:pPr>
              <a:lnSpc>
                <a:spcPct val="114999"/>
              </a:lnSpc>
            </a:pPr>
            <a:r>
              <a:rPr lang="en-US" dirty="0"/>
              <a:t>AFN Implementation Options</a:t>
            </a:r>
          </a:p>
          <a:p>
            <a:pPr>
              <a:lnSpc>
                <a:spcPct val="114999"/>
              </a:lnSpc>
            </a:pPr>
            <a:r>
              <a:rPr lang="en-US" dirty="0"/>
              <a:t>AFN Policies</a:t>
            </a:r>
          </a:p>
          <a:p>
            <a:pPr>
              <a:lnSpc>
                <a:spcPct val="114999"/>
              </a:lnSpc>
            </a:pPr>
            <a:r>
              <a:rPr lang="en-US" dirty="0"/>
              <a:t>Next Steps</a:t>
            </a:r>
          </a:p>
          <a:p>
            <a:pPr>
              <a:lnSpc>
                <a:spcPct val="114999"/>
              </a:lnSpc>
            </a:pPr>
            <a:endParaRPr lang="en-US" dirty="0"/>
          </a:p>
          <a:p>
            <a:pPr indent="-342900">
              <a:lnSpc>
                <a:spcPct val="114999"/>
              </a:lnSpc>
              <a:spcBef>
                <a:spcPts val="0"/>
              </a:spcBef>
              <a:buSzPts val="1800"/>
              <a:buChar char="●"/>
            </a:pPr>
            <a:endParaRPr lang="en-US" dirty="0"/>
          </a:p>
          <a:p>
            <a:pPr indent="-342900">
              <a:lnSpc>
                <a:spcPct val="114999"/>
              </a:lnSpc>
              <a:spcBef>
                <a:spcPts val="0"/>
              </a:spcBef>
              <a:buSzPts val="1800"/>
              <a:buChar char="●"/>
            </a:pPr>
            <a:endParaRPr lang="en-US" dirty="0"/>
          </a:p>
          <a:p>
            <a:pPr indent="-342900">
              <a:spcBef>
                <a:spcPts val="0"/>
              </a:spcBef>
              <a:buSzPts val="1800"/>
              <a:buChar char="●"/>
            </a:pPr>
            <a:endParaRPr lang="en-US" dirty="0"/>
          </a:p>
          <a:p>
            <a:pPr indent="-342900">
              <a:spcBef>
                <a:spcPts val="0"/>
              </a:spcBef>
              <a:buSzPts val="1800"/>
              <a:buChar char="●"/>
            </a:pPr>
            <a:endParaRPr lang="en-US" dirty="0"/>
          </a:p>
          <a:p>
            <a:pPr indent="-342900">
              <a:spcBef>
                <a:spcPts val="0"/>
              </a:spcBef>
              <a:buSzPts val="1800"/>
              <a:buChar char="●"/>
            </a:pPr>
            <a:endParaRPr lang="en-US" dirty="0"/>
          </a:p>
          <a:p>
            <a:pPr lvl="1" indent="-342900">
              <a:spcBef>
                <a:spcPts val="0"/>
              </a:spcBef>
              <a:buSzPts val="1800"/>
              <a:buChar char="●"/>
            </a:pPr>
            <a:endParaRPr lang="en-US" dirty="0"/>
          </a:p>
          <a:p>
            <a:pPr lvl="1"/>
            <a:endParaRPr lang="en-US" dirty="0"/>
          </a:p>
          <a:p>
            <a:pPr marL="114300" indent="0">
              <a:buNone/>
            </a:pPr>
            <a:endParaRPr lang="en-US" dirty="0"/>
          </a:p>
          <a:p>
            <a:endParaRPr lang="en-US" dirty="0"/>
          </a:p>
          <a:p>
            <a:endParaRPr lang="en-US" dirty="0"/>
          </a:p>
        </p:txBody>
      </p:sp>
      <p:pic>
        <p:nvPicPr>
          <p:cNvPr id="4" name="Google Shape;77;p16" descr="50 Reasons to Attend SUNY | Big Ideas Blog"/>
          <p:cNvPicPr preferRelativeResize="0"/>
          <p:nvPr/>
        </p:nvPicPr>
        <p:blipFill>
          <a:blip r:embed="rId3">
            <a:alphaModFix/>
          </a:blip>
          <a:stretch>
            <a:fillRect/>
          </a:stretch>
        </p:blipFill>
        <p:spPr>
          <a:xfrm>
            <a:off x="4488805" y="969818"/>
            <a:ext cx="3920930" cy="327916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650579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699" y="230279"/>
            <a:ext cx="8638337" cy="572700"/>
          </a:xfrm>
          <a:prstGeom prst="rect">
            <a:avLst/>
          </a:prstGeom>
        </p:spPr>
        <p:txBody>
          <a:bodyPr spcFirstLastPara="1" wrap="square" lIns="91425" tIns="91425" rIns="91425" bIns="91425" anchor="t" anchorCtr="0">
            <a:noAutofit/>
          </a:bodyPr>
          <a:lstStyle/>
          <a:p>
            <a:r>
              <a:rPr lang="en-US" b="1"/>
              <a:t>AFNs From a User Perspective</a:t>
            </a:r>
            <a:endParaRPr b="1" dirty="0"/>
          </a:p>
        </p:txBody>
      </p:sp>
      <p:sp>
        <p:nvSpPr>
          <p:cNvPr id="83" name="Google Shape;83;p17"/>
          <p:cNvSpPr txBox="1">
            <a:spLocks noGrp="1"/>
          </p:cNvSpPr>
          <p:nvPr>
            <p:ph type="body" idx="1"/>
          </p:nvPr>
        </p:nvSpPr>
        <p:spPr>
          <a:xfrm>
            <a:off x="200890" y="1004455"/>
            <a:ext cx="4850246" cy="3872344"/>
          </a:xfrm>
          <a:prstGeom prst="rect">
            <a:avLst/>
          </a:prstGeom>
        </p:spPr>
        <p:txBody>
          <a:bodyPr spcFirstLastPara="1" wrap="square" lIns="91425" tIns="91425" rIns="91425" bIns="91425" anchor="t" anchorCtr="0">
            <a:noAutofit/>
          </a:bodyPr>
          <a:lstStyle/>
          <a:p>
            <a:pPr>
              <a:lnSpc>
                <a:spcPct val="114999"/>
              </a:lnSpc>
            </a:pPr>
            <a:r>
              <a:rPr lang="en-US" dirty="0"/>
              <a:t>Searching and requesting will remain largely unchanged </a:t>
            </a:r>
          </a:p>
          <a:p>
            <a:pPr>
              <a:lnSpc>
                <a:spcPct val="114999"/>
              </a:lnSpc>
            </a:pPr>
            <a:r>
              <a:rPr lang="en-US" dirty="0"/>
              <a:t>Primo My Library Card will contain tab for each institution where user has linked account</a:t>
            </a:r>
          </a:p>
          <a:p>
            <a:r>
              <a:rPr lang="en-US" dirty="0"/>
              <a:t>Users will need to view loans and requests for each institution separately.</a:t>
            </a:r>
          </a:p>
          <a:p>
            <a:pPr>
              <a:lnSpc>
                <a:spcPct val="114999"/>
              </a:lnSpc>
            </a:pPr>
            <a:r>
              <a:rPr lang="en-US" dirty="0"/>
              <a:t>Users will receive notifications from other SUNY institutions</a:t>
            </a:r>
          </a:p>
          <a:p>
            <a:pPr>
              <a:lnSpc>
                <a:spcPct val="114999"/>
              </a:lnSpc>
            </a:pPr>
            <a:r>
              <a:rPr lang="en-US" dirty="0"/>
              <a:t>Current users of walk-in borrowing are already seeing most of this</a:t>
            </a:r>
          </a:p>
          <a:p>
            <a:pPr>
              <a:lnSpc>
                <a:spcPct val="114999"/>
              </a:lnSpc>
            </a:pPr>
            <a:endParaRPr lang="en-US" dirty="0"/>
          </a:p>
          <a:p>
            <a:endParaRPr lang="en-US" dirty="0"/>
          </a:p>
          <a:p>
            <a:endParaRPr lang="en-US" dirty="0"/>
          </a:p>
          <a:p>
            <a:pPr marL="571500" lvl="1" indent="0">
              <a:buNone/>
            </a:pPr>
            <a:endParaRPr lang="en-US" dirty="0"/>
          </a:p>
          <a:p>
            <a:endParaRPr lang="en-US" dirty="0"/>
          </a:p>
          <a:p>
            <a:pPr lvl="1"/>
            <a:endParaRPr lang="en-US" dirty="0"/>
          </a:p>
          <a:p>
            <a:endParaRPr lang="en-US" dirty="0"/>
          </a:p>
          <a:p>
            <a:pPr marL="457200" lvl="0" indent="-342900" algn="l" rtl="0">
              <a:spcBef>
                <a:spcPts val="0"/>
              </a:spcBef>
              <a:spcAft>
                <a:spcPts val="0"/>
              </a:spcAft>
              <a:buSzPts val="1800"/>
              <a:buChar char="●"/>
            </a:pPr>
            <a:endParaRPr lang="en-US" dirty="0"/>
          </a:p>
          <a:p>
            <a:endParaRPr lang="en-US" dirty="0"/>
          </a:p>
          <a:p>
            <a:pPr indent="-342900">
              <a:spcBef>
                <a:spcPts val="0"/>
              </a:spcBef>
              <a:buSzPts val="1800"/>
              <a:buChar char="●"/>
            </a:pPr>
            <a:endParaRPr lang="en-US" dirty="0"/>
          </a:p>
          <a:p>
            <a:pPr lvl="1" indent="-342900">
              <a:spcBef>
                <a:spcPts val="0"/>
              </a:spcBef>
              <a:buSzPts val="1800"/>
              <a:buChar char="●"/>
            </a:pPr>
            <a:endParaRPr lang="en-US" dirty="0"/>
          </a:p>
          <a:p>
            <a:pPr lvl="1"/>
            <a:endParaRPr lang="en-US" dirty="0"/>
          </a:p>
          <a:p>
            <a:pPr marL="114300" indent="0">
              <a:buNone/>
            </a:pPr>
            <a:endParaRPr lang="en-US" dirty="0"/>
          </a:p>
          <a:p>
            <a:pPr lvl="0"/>
            <a:endParaRPr lang="en-US" dirty="0"/>
          </a:p>
          <a:p>
            <a:endParaRPr lang="en-US" dirty="0"/>
          </a:p>
        </p:txBody>
      </p:sp>
      <p:pic>
        <p:nvPicPr>
          <p:cNvPr id="4" name="Picture 4" descr="Graphical user interface, application&#10;&#10;Description automatically generated">
            <a:extLst>
              <a:ext uri="{FF2B5EF4-FFF2-40B4-BE49-F238E27FC236}">
                <a16:creationId xmlns:a16="http://schemas.microsoft.com/office/drawing/2014/main" id="{B299C2A4-EB78-400D-9B8A-3F3B3AA2B5E3}"/>
              </a:ext>
            </a:extLst>
          </p:cNvPr>
          <p:cNvPicPr>
            <a:picLocks noChangeAspect="1"/>
          </p:cNvPicPr>
          <p:nvPr/>
        </p:nvPicPr>
        <p:blipFill>
          <a:blip r:embed="rId3"/>
          <a:stretch>
            <a:fillRect/>
          </a:stretch>
        </p:blipFill>
        <p:spPr>
          <a:xfrm>
            <a:off x="5251450" y="1348126"/>
            <a:ext cx="3727450" cy="272664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132481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3" name="Google Shape;83;p17"/>
          <p:cNvSpPr txBox="1">
            <a:spLocks noGrp="1"/>
          </p:cNvSpPr>
          <p:nvPr>
            <p:ph type="body" idx="1"/>
          </p:nvPr>
        </p:nvSpPr>
        <p:spPr>
          <a:xfrm>
            <a:off x="200892" y="325582"/>
            <a:ext cx="8160326" cy="4551217"/>
          </a:xfrm>
          <a:prstGeom prst="rect">
            <a:avLst/>
          </a:prstGeom>
        </p:spPr>
        <p:txBody>
          <a:bodyPr spcFirstLastPara="1" wrap="square" lIns="91425" tIns="91425" rIns="91425" bIns="91425" anchor="t" anchorCtr="0">
            <a:noAutofit/>
          </a:bodyPr>
          <a:lstStyle/>
          <a:p>
            <a:pPr marL="571500" lvl="1" indent="0" algn="ctr">
              <a:spcBef>
                <a:spcPts val="0"/>
              </a:spcBef>
              <a:buSzPts val="1800"/>
              <a:buNone/>
            </a:pPr>
            <a:endParaRPr lang="en-US" dirty="0"/>
          </a:p>
          <a:p>
            <a:pPr marL="571500" lvl="1" indent="0" algn="ctr">
              <a:spcBef>
                <a:spcPts val="0"/>
              </a:spcBef>
              <a:buSzPts val="1800"/>
              <a:buNone/>
            </a:pPr>
            <a:endParaRPr lang="en-US" dirty="0"/>
          </a:p>
          <a:p>
            <a:pPr marL="571500" lvl="1" indent="0" algn="ctr">
              <a:spcBef>
                <a:spcPts val="0"/>
              </a:spcBef>
              <a:buSzPts val="1800"/>
              <a:buNone/>
            </a:pPr>
            <a:endParaRPr lang="en-US" dirty="0"/>
          </a:p>
          <a:p>
            <a:pPr marL="571500" lvl="1" indent="0" algn="ctr">
              <a:spcBef>
                <a:spcPts val="0"/>
              </a:spcBef>
              <a:buSzPts val="1800"/>
              <a:buNone/>
            </a:pPr>
            <a:endParaRPr lang="en-US" dirty="0"/>
          </a:p>
          <a:p>
            <a:pPr marL="571500" lvl="1" indent="0" algn="ctr">
              <a:spcBef>
                <a:spcPts val="0"/>
              </a:spcBef>
              <a:buSzPts val="1800"/>
              <a:buNone/>
            </a:pPr>
            <a:endParaRPr lang="en-US" dirty="0"/>
          </a:p>
          <a:p>
            <a:pPr marL="571500" lvl="1" indent="0" algn="ctr">
              <a:spcBef>
                <a:spcPts val="0"/>
              </a:spcBef>
              <a:buSzPts val="1800"/>
              <a:buNone/>
            </a:pPr>
            <a:r>
              <a:rPr lang="en-US" sz="4400" b="1" dirty="0"/>
              <a:t>AFN </a:t>
            </a:r>
            <a:r>
              <a:rPr lang="en-US" sz="4400" b="1" dirty="0" smtClean="0"/>
              <a:t>Demo</a:t>
            </a:r>
            <a:endParaRPr lang="en-US" sz="4400" b="1" dirty="0"/>
          </a:p>
          <a:p>
            <a:pPr lvl="1" indent="-342900">
              <a:spcBef>
                <a:spcPts val="0"/>
              </a:spcBef>
              <a:buSzPts val="1800"/>
              <a:buFont typeface="Courier New" panose="02070309020205020404" pitchFamily="49" charset="0"/>
              <a:buChar char="o"/>
            </a:pPr>
            <a:endParaRPr lang="en-US" dirty="0"/>
          </a:p>
          <a:p>
            <a:pPr marL="114300" indent="0">
              <a:buNone/>
            </a:pPr>
            <a:endParaRPr lang="en-US" dirty="0"/>
          </a:p>
          <a:p>
            <a:pPr marL="114300" indent="0">
              <a:buNone/>
            </a:pPr>
            <a:endParaRPr lang="en-US" dirty="0"/>
          </a:p>
          <a:p>
            <a:endParaRPr lang="en-US" dirty="0"/>
          </a:p>
          <a:p>
            <a:pPr marL="400050" indent="-285750"/>
            <a:endParaRPr lang="en-US" dirty="0"/>
          </a:p>
          <a:p>
            <a:endParaRPr lang="en-US" dirty="0"/>
          </a:p>
          <a:p>
            <a:pPr lvl="1" indent="-342900">
              <a:spcBef>
                <a:spcPts val="0"/>
              </a:spcBef>
              <a:buSzPts val="1800"/>
              <a:buChar char="●"/>
            </a:pPr>
            <a:endParaRPr lang="en-US" dirty="0"/>
          </a:p>
          <a:p>
            <a:endParaRPr lang="en-US" dirty="0"/>
          </a:p>
          <a:p>
            <a:endParaRPr lang="en-US" dirty="0"/>
          </a:p>
          <a:p>
            <a:pPr marL="457200" lvl="0" indent="-342900" algn="l" rtl="0">
              <a:spcBef>
                <a:spcPts val="0"/>
              </a:spcBef>
              <a:spcAft>
                <a:spcPts val="0"/>
              </a:spcAft>
              <a:buSzPts val="1800"/>
              <a:buChar char="●"/>
            </a:pPr>
            <a:endParaRPr lang="en-US" dirty="0"/>
          </a:p>
          <a:p>
            <a:endParaRPr lang="en-US" dirty="0"/>
          </a:p>
          <a:p>
            <a:pPr lvl="1" indent="-342900">
              <a:spcBef>
                <a:spcPts val="0"/>
              </a:spcBef>
              <a:buSzPts val="1800"/>
              <a:buChar char="●"/>
            </a:pPr>
            <a:endParaRPr dirty="0"/>
          </a:p>
          <a:p>
            <a:pPr lvl="1">
              <a:spcBef>
                <a:spcPts val="0"/>
              </a:spcBef>
            </a:pPr>
            <a:endParaRPr lang="en-US" dirty="0"/>
          </a:p>
          <a:p>
            <a:pPr marL="114300" indent="0">
              <a:buNone/>
            </a:pPr>
            <a:endParaRPr lang="en-US" dirty="0"/>
          </a:p>
          <a:p>
            <a:endParaRPr lang="en-US" dirty="0"/>
          </a:p>
          <a:p>
            <a:pPr lvl="0"/>
            <a:endParaRPr lang="en-US" dirty="0"/>
          </a:p>
        </p:txBody>
      </p:sp>
    </p:spTree>
    <p:extLst>
      <p:ext uri="{BB962C8B-B14F-4D97-AF65-F5344CB8AC3E}">
        <p14:creationId xmlns:p14="http://schemas.microsoft.com/office/powerpoint/2010/main" val="626361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699" y="230278"/>
            <a:ext cx="8638337" cy="1023557"/>
          </a:xfrm>
          <a:prstGeom prst="rect">
            <a:avLst/>
          </a:prstGeom>
        </p:spPr>
        <p:txBody>
          <a:bodyPr spcFirstLastPara="1" wrap="square" lIns="91425" tIns="91425" rIns="91425" bIns="91425" anchor="t" anchorCtr="0">
            <a:noAutofit/>
          </a:bodyPr>
          <a:lstStyle/>
          <a:p>
            <a:pPr lvl="0"/>
            <a:r>
              <a:rPr lang="en-US" b="1" dirty="0"/>
              <a:t>Automated Fulfillment Network Configuration &amp; Implementation Options</a:t>
            </a:r>
            <a:endParaRPr b="1" dirty="0"/>
          </a:p>
        </p:txBody>
      </p:sp>
      <p:sp>
        <p:nvSpPr>
          <p:cNvPr id="83" name="Google Shape;83;p17"/>
          <p:cNvSpPr txBox="1">
            <a:spLocks noGrp="1"/>
          </p:cNvSpPr>
          <p:nvPr>
            <p:ph type="body" idx="1"/>
          </p:nvPr>
        </p:nvSpPr>
        <p:spPr>
          <a:xfrm>
            <a:off x="200891" y="1253835"/>
            <a:ext cx="5902036" cy="3622964"/>
          </a:xfrm>
          <a:prstGeom prst="rect">
            <a:avLst/>
          </a:prstGeom>
        </p:spPr>
        <p:txBody>
          <a:bodyPr spcFirstLastPara="1" wrap="square" lIns="91425" tIns="91425" rIns="91425" bIns="91425" anchor="t" anchorCtr="0">
            <a:noAutofit/>
          </a:bodyPr>
          <a:lstStyle/>
          <a:p>
            <a:r>
              <a:rPr lang="en-US" dirty="0"/>
              <a:t>Walk-in Borrowing</a:t>
            </a:r>
          </a:p>
          <a:p>
            <a:pPr lvl="1" indent="-342900">
              <a:spcBef>
                <a:spcPts val="0"/>
              </a:spcBef>
              <a:buSzPts val="1800"/>
              <a:buFont typeface="Courier New" panose="02070309020205020404" pitchFamily="49" charset="0"/>
              <a:buChar char="o"/>
            </a:pPr>
            <a:r>
              <a:rPr lang="en-US" dirty="0"/>
              <a:t>Determined by Fulfillment Network Group configuration in NZ</a:t>
            </a:r>
          </a:p>
          <a:p>
            <a:pPr lvl="1" indent="-342900">
              <a:spcBef>
                <a:spcPts val="0"/>
              </a:spcBef>
              <a:buSzPts val="1800"/>
              <a:buFont typeface="Courier New" panose="02070309020205020404" pitchFamily="49" charset="0"/>
              <a:buChar char="o"/>
            </a:pPr>
            <a:r>
              <a:rPr lang="en-US" dirty="0"/>
              <a:t>Libraries must be in same Fulfillment Network Group for walk-in borrowing to work</a:t>
            </a:r>
          </a:p>
          <a:p>
            <a:r>
              <a:rPr lang="en-US" dirty="0"/>
              <a:t>Pick-up Anywhere for Hold Requests</a:t>
            </a:r>
          </a:p>
          <a:p>
            <a:pPr lvl="1" indent="-342900">
              <a:spcBef>
                <a:spcPts val="0"/>
              </a:spcBef>
              <a:buSzPts val="1800"/>
              <a:buFont typeface="Courier New" panose="02070309020205020404" pitchFamily="49" charset="0"/>
              <a:buChar char="o"/>
            </a:pPr>
            <a:r>
              <a:rPr lang="en-US" dirty="0"/>
              <a:t>Determined by Fulfillment Network Group configuration in NZ, Institutions Relations table in IZ, and Serves Other Libraries settings in IZ</a:t>
            </a:r>
          </a:p>
          <a:p>
            <a:pPr lvl="1" indent="-342900">
              <a:spcBef>
                <a:spcPts val="0"/>
              </a:spcBef>
              <a:buSzPts val="1800"/>
              <a:buFont typeface="Courier New" panose="02070309020205020404" pitchFamily="49" charset="0"/>
              <a:buChar char="o"/>
            </a:pPr>
            <a:r>
              <a:rPr lang="en-US" dirty="0"/>
              <a:t>Possible to </a:t>
            </a:r>
            <a:r>
              <a:rPr lang="en-US"/>
              <a:t>limit </a:t>
            </a:r>
            <a:r>
              <a:rPr lang="en-US" smtClean="0"/>
              <a:t>possible </a:t>
            </a:r>
            <a:r>
              <a:rPr lang="en-US" smtClean="0"/>
              <a:t>pick-up </a:t>
            </a:r>
            <a:r>
              <a:rPr lang="en-US" dirty="0"/>
              <a:t>institutions by editing Deliver To column of Institution Relations table</a:t>
            </a:r>
          </a:p>
          <a:p>
            <a:pPr lvl="1" indent="-342900">
              <a:spcBef>
                <a:spcPts val="0"/>
              </a:spcBef>
              <a:buSzPts val="1800"/>
              <a:buFont typeface="Courier New" panose="02070309020205020404" pitchFamily="49" charset="0"/>
              <a:buChar char="o"/>
            </a:pPr>
            <a:r>
              <a:rPr lang="en-US" dirty="0"/>
              <a:t>Possible to limit which libraries serve as pick-up libraries by changing Serves Other Libraries settings</a:t>
            </a:r>
          </a:p>
          <a:p>
            <a:pPr lvl="1" indent="-342900">
              <a:spcBef>
                <a:spcPts val="0"/>
              </a:spcBef>
              <a:buSzPts val="1800"/>
              <a:buFont typeface="Courier New" panose="02070309020205020404" pitchFamily="49" charset="0"/>
              <a:buChar char="o"/>
            </a:pPr>
            <a:r>
              <a:rPr lang="en-US" dirty="0"/>
              <a:t>Can be implemented independently of pick-up anywhere for resource sharing requests</a:t>
            </a:r>
          </a:p>
          <a:p>
            <a:pPr marL="114300" indent="0">
              <a:buNone/>
            </a:pPr>
            <a:endParaRPr lang="en-US" dirty="0"/>
          </a:p>
          <a:p>
            <a:pPr marL="571500" lvl="1" indent="0">
              <a:spcBef>
                <a:spcPts val="0"/>
              </a:spcBef>
              <a:buSzPts val="1800"/>
              <a:buNone/>
            </a:pPr>
            <a:endParaRPr lang="en-US" dirty="0"/>
          </a:p>
          <a:p>
            <a:endParaRPr lang="en-US" dirty="0"/>
          </a:p>
          <a:p>
            <a:pPr lvl="1" indent="-342900">
              <a:spcBef>
                <a:spcPts val="0"/>
              </a:spcBef>
              <a:buSzPts val="1800"/>
              <a:buChar char="●"/>
            </a:pPr>
            <a:endParaRPr lang="en-US" dirty="0"/>
          </a:p>
          <a:p>
            <a:endParaRPr lang="en-US" dirty="0"/>
          </a:p>
          <a:p>
            <a:endParaRPr lang="en-US" dirty="0"/>
          </a:p>
          <a:p>
            <a:pPr marL="457200" lvl="0" indent="-342900" algn="l" rtl="0">
              <a:spcBef>
                <a:spcPts val="0"/>
              </a:spcBef>
              <a:spcAft>
                <a:spcPts val="0"/>
              </a:spcAft>
              <a:buSzPts val="1800"/>
              <a:buChar char="●"/>
            </a:pPr>
            <a:endParaRPr lang="en-US" dirty="0"/>
          </a:p>
          <a:p>
            <a:endParaRPr lang="en-US" dirty="0"/>
          </a:p>
          <a:p>
            <a:pPr lvl="1" indent="-342900">
              <a:spcBef>
                <a:spcPts val="0"/>
              </a:spcBef>
              <a:buSzPts val="1800"/>
              <a:buChar char="●"/>
            </a:pPr>
            <a:endParaRPr dirty="0"/>
          </a:p>
          <a:p>
            <a:pPr lvl="1">
              <a:spcBef>
                <a:spcPts val="0"/>
              </a:spcBef>
            </a:pPr>
            <a:endParaRPr lang="en-US" dirty="0"/>
          </a:p>
          <a:p>
            <a:pPr marL="114300" indent="0">
              <a:buNone/>
            </a:pPr>
            <a:endParaRPr lang="en-US" dirty="0"/>
          </a:p>
          <a:p>
            <a:endParaRPr lang="en-US" dirty="0"/>
          </a:p>
          <a:p>
            <a:pPr lvl="0"/>
            <a:endParaRPr lang="en-US" dirty="0"/>
          </a:p>
        </p:txBody>
      </p:sp>
      <p:pic>
        <p:nvPicPr>
          <p:cNvPr id="6" name="Picture 5"/>
          <p:cNvPicPr>
            <a:picLocks noChangeAspect="1"/>
          </p:cNvPicPr>
          <p:nvPr/>
        </p:nvPicPr>
        <p:blipFill>
          <a:blip r:embed="rId3"/>
          <a:stretch>
            <a:fillRect/>
          </a:stretch>
        </p:blipFill>
        <p:spPr>
          <a:xfrm>
            <a:off x="6443706" y="1420090"/>
            <a:ext cx="2388567" cy="307369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51134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699" y="230278"/>
            <a:ext cx="8638337" cy="1023557"/>
          </a:xfrm>
          <a:prstGeom prst="rect">
            <a:avLst/>
          </a:prstGeom>
        </p:spPr>
        <p:txBody>
          <a:bodyPr spcFirstLastPara="1" wrap="square" lIns="91425" tIns="91425" rIns="91425" bIns="91425" anchor="t" anchorCtr="0">
            <a:noAutofit/>
          </a:bodyPr>
          <a:lstStyle/>
          <a:p>
            <a:pPr lvl="0"/>
            <a:r>
              <a:rPr lang="en-US" b="1" dirty="0"/>
              <a:t>Automated Fulfillment Network Configuration &amp; Implementation Options</a:t>
            </a:r>
            <a:endParaRPr b="1" dirty="0"/>
          </a:p>
        </p:txBody>
      </p:sp>
      <p:sp>
        <p:nvSpPr>
          <p:cNvPr id="83" name="Google Shape;83;p17"/>
          <p:cNvSpPr txBox="1">
            <a:spLocks noGrp="1"/>
          </p:cNvSpPr>
          <p:nvPr>
            <p:ph type="body" idx="1"/>
          </p:nvPr>
        </p:nvSpPr>
        <p:spPr>
          <a:xfrm>
            <a:off x="200891" y="1253835"/>
            <a:ext cx="5895110" cy="3622964"/>
          </a:xfrm>
          <a:prstGeom prst="rect">
            <a:avLst/>
          </a:prstGeom>
        </p:spPr>
        <p:txBody>
          <a:bodyPr spcFirstLastPara="1" wrap="square" lIns="91425" tIns="91425" rIns="91425" bIns="91425" anchor="t" anchorCtr="0">
            <a:noAutofit/>
          </a:bodyPr>
          <a:lstStyle/>
          <a:p>
            <a:r>
              <a:rPr lang="en-US" dirty="0"/>
              <a:t>Pick-up Anywhere for Resource Sharing Requests</a:t>
            </a:r>
          </a:p>
          <a:p>
            <a:pPr lvl="1" indent="-342900">
              <a:spcBef>
                <a:spcPts val="0"/>
              </a:spcBef>
              <a:buSzPts val="1800"/>
              <a:buFont typeface="Courier New" panose="02070309020205020404" pitchFamily="49" charset="0"/>
              <a:buChar char="o"/>
            </a:pPr>
            <a:r>
              <a:rPr lang="en-US" dirty="0"/>
              <a:t>Determined by Fulfillment Network Group configuration in NZ </a:t>
            </a:r>
          </a:p>
          <a:p>
            <a:pPr lvl="1" indent="-342900">
              <a:spcBef>
                <a:spcPts val="0"/>
              </a:spcBef>
              <a:buSzPts val="1800"/>
              <a:buFont typeface="Courier New" panose="02070309020205020404" pitchFamily="49" charset="0"/>
              <a:buChar char="o"/>
            </a:pPr>
            <a:r>
              <a:rPr lang="en-US" dirty="0"/>
              <a:t>Possible to limit pick-up institutions by removing them from Fulfillment Network Group</a:t>
            </a:r>
          </a:p>
          <a:p>
            <a:pPr lvl="1" indent="-342900">
              <a:spcBef>
                <a:spcPts val="0"/>
              </a:spcBef>
              <a:buSzPts val="1800"/>
              <a:buFont typeface="Courier New" panose="02070309020205020404" pitchFamily="49" charset="0"/>
              <a:buChar char="o"/>
            </a:pPr>
            <a:r>
              <a:rPr lang="en-US" dirty="0"/>
              <a:t>Cannot limit which libraries serve as pick-up libraries</a:t>
            </a:r>
          </a:p>
          <a:p>
            <a:pPr lvl="1" indent="-342900">
              <a:spcBef>
                <a:spcPts val="0"/>
              </a:spcBef>
              <a:buSzPts val="1800"/>
              <a:buFont typeface="Courier New" panose="02070309020205020404" pitchFamily="49" charset="0"/>
              <a:buChar char="o"/>
            </a:pPr>
            <a:r>
              <a:rPr lang="en-US" dirty="0"/>
              <a:t>Can be implemented independently of pick-up anywhere for hold requests</a:t>
            </a:r>
          </a:p>
          <a:p>
            <a:r>
              <a:rPr lang="en-US" dirty="0"/>
              <a:t>Return Anywhere</a:t>
            </a:r>
          </a:p>
          <a:p>
            <a:pPr lvl="1" indent="-342900">
              <a:spcBef>
                <a:spcPts val="0"/>
              </a:spcBef>
              <a:buSzPts val="1800"/>
              <a:buFont typeface="Courier New" panose="02070309020205020404" pitchFamily="49" charset="0"/>
              <a:buChar char="o"/>
            </a:pPr>
            <a:r>
              <a:rPr lang="en-US" dirty="0"/>
              <a:t>Participating institutions determined by Fulfillment Network Group configuration in NZ and Institutions Relations table configuration in IZ</a:t>
            </a:r>
          </a:p>
          <a:p>
            <a:pPr lvl="1" indent="-342900">
              <a:spcBef>
                <a:spcPts val="0"/>
              </a:spcBef>
              <a:buSzPts val="1800"/>
              <a:buFont typeface="Courier New" panose="02070309020205020404" pitchFamily="49" charset="0"/>
              <a:buChar char="o"/>
            </a:pPr>
            <a:r>
              <a:rPr lang="en-US" dirty="0"/>
              <a:t>Possible to limit return anywhere options by editing Institution Relations table</a:t>
            </a:r>
          </a:p>
          <a:p>
            <a:pPr lvl="1" indent="-342900">
              <a:spcBef>
                <a:spcPts val="0"/>
              </a:spcBef>
              <a:buSzPts val="1800"/>
              <a:buFont typeface="Courier New" panose="02070309020205020404" pitchFamily="49" charset="0"/>
              <a:buChar char="o"/>
            </a:pPr>
            <a:r>
              <a:rPr lang="en-US" dirty="0"/>
              <a:t>Possible to implement independently of pick-up anywhere</a:t>
            </a:r>
          </a:p>
          <a:p>
            <a:pPr lvl="1" indent="-342900">
              <a:spcBef>
                <a:spcPts val="0"/>
              </a:spcBef>
              <a:buSzPts val="1800"/>
              <a:buFont typeface="Courier New" panose="02070309020205020404" pitchFamily="49" charset="0"/>
              <a:buChar char="o"/>
            </a:pPr>
            <a:endParaRPr lang="en-US" dirty="0"/>
          </a:p>
          <a:p>
            <a:endParaRPr lang="en-US" dirty="0"/>
          </a:p>
          <a:p>
            <a:pPr marL="571500" lvl="1" indent="0">
              <a:spcBef>
                <a:spcPts val="0"/>
              </a:spcBef>
              <a:buSzPts val="1800"/>
              <a:buNone/>
            </a:pPr>
            <a:endParaRPr lang="en-US" dirty="0"/>
          </a:p>
          <a:p>
            <a:endParaRPr lang="en-US" dirty="0"/>
          </a:p>
          <a:p>
            <a:pPr lvl="1" indent="-342900">
              <a:spcBef>
                <a:spcPts val="0"/>
              </a:spcBef>
              <a:buSzPts val="1800"/>
              <a:buChar char="●"/>
            </a:pPr>
            <a:endParaRPr lang="en-US" dirty="0"/>
          </a:p>
          <a:p>
            <a:endParaRPr lang="en-US" dirty="0"/>
          </a:p>
          <a:p>
            <a:endParaRPr lang="en-US" dirty="0"/>
          </a:p>
          <a:p>
            <a:pPr marL="457200" lvl="0" indent="-342900" algn="l" rtl="0">
              <a:spcBef>
                <a:spcPts val="0"/>
              </a:spcBef>
              <a:spcAft>
                <a:spcPts val="0"/>
              </a:spcAft>
              <a:buSzPts val="1800"/>
              <a:buChar char="●"/>
            </a:pPr>
            <a:endParaRPr lang="en-US" dirty="0"/>
          </a:p>
          <a:p>
            <a:endParaRPr lang="en-US" dirty="0"/>
          </a:p>
          <a:p>
            <a:pPr lvl="1" indent="-342900">
              <a:spcBef>
                <a:spcPts val="0"/>
              </a:spcBef>
              <a:buSzPts val="1800"/>
              <a:buChar char="●"/>
            </a:pPr>
            <a:endParaRPr dirty="0"/>
          </a:p>
          <a:p>
            <a:pPr lvl="1">
              <a:spcBef>
                <a:spcPts val="0"/>
              </a:spcBef>
            </a:pPr>
            <a:endParaRPr lang="en-US" dirty="0"/>
          </a:p>
          <a:p>
            <a:pPr marL="114300" indent="0">
              <a:buNone/>
            </a:pPr>
            <a:endParaRPr lang="en-US" dirty="0"/>
          </a:p>
          <a:p>
            <a:endParaRPr lang="en-US" dirty="0"/>
          </a:p>
          <a:p>
            <a:pPr lvl="0"/>
            <a:endParaRPr lang="en-US" dirty="0"/>
          </a:p>
        </p:txBody>
      </p:sp>
      <p:pic>
        <p:nvPicPr>
          <p:cNvPr id="6" name="Picture 5"/>
          <p:cNvPicPr>
            <a:picLocks noChangeAspect="1"/>
          </p:cNvPicPr>
          <p:nvPr/>
        </p:nvPicPr>
        <p:blipFill>
          <a:blip r:embed="rId3"/>
          <a:stretch>
            <a:fillRect/>
          </a:stretch>
        </p:blipFill>
        <p:spPr>
          <a:xfrm>
            <a:off x="6293235" y="1638298"/>
            <a:ext cx="2656801" cy="187036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051641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699" y="230278"/>
            <a:ext cx="8638337" cy="1023557"/>
          </a:xfrm>
          <a:prstGeom prst="rect">
            <a:avLst/>
          </a:prstGeom>
        </p:spPr>
        <p:txBody>
          <a:bodyPr spcFirstLastPara="1" wrap="square" lIns="91425" tIns="91425" rIns="91425" bIns="91425" anchor="t" anchorCtr="0">
            <a:noAutofit/>
          </a:bodyPr>
          <a:lstStyle/>
          <a:p>
            <a:pPr lvl="0"/>
            <a:r>
              <a:rPr lang="en-US" b="1" dirty="0"/>
              <a:t>Automated Fulfillment Network Configuration &amp; Implementation Options</a:t>
            </a:r>
            <a:endParaRPr b="1" dirty="0"/>
          </a:p>
        </p:txBody>
      </p:sp>
      <p:sp>
        <p:nvSpPr>
          <p:cNvPr id="83" name="Google Shape;83;p17"/>
          <p:cNvSpPr txBox="1">
            <a:spLocks noGrp="1"/>
          </p:cNvSpPr>
          <p:nvPr>
            <p:ph type="body" idx="1"/>
          </p:nvPr>
        </p:nvSpPr>
        <p:spPr>
          <a:xfrm>
            <a:off x="200889" y="1253835"/>
            <a:ext cx="8686802" cy="3622964"/>
          </a:xfrm>
          <a:prstGeom prst="rect">
            <a:avLst/>
          </a:prstGeom>
        </p:spPr>
        <p:txBody>
          <a:bodyPr spcFirstLastPara="1" wrap="square" lIns="91425" tIns="91425" rIns="91425" bIns="91425" anchor="t" anchorCtr="0">
            <a:noAutofit/>
          </a:bodyPr>
          <a:lstStyle/>
          <a:p>
            <a:r>
              <a:rPr lang="en-US" dirty="0"/>
              <a:t>Every institution in a Network Zone Group must allow both walk-in borrowing and RS request pickup from every other institution in the group </a:t>
            </a:r>
          </a:p>
          <a:p>
            <a:r>
              <a:rPr lang="en-US" dirty="0"/>
              <a:t>Walk-in borrowing, pick-up anywhere, and return anywhere functionality does not work unless all libraries involved are in the same Network Zone Group</a:t>
            </a:r>
          </a:p>
          <a:p>
            <a:r>
              <a:rPr lang="en-US" dirty="0"/>
              <a:t>Libraries who do not wish to participate in an AFN will not be able to participate in walk-in borrowing via linked Open SUNY accounts</a:t>
            </a:r>
          </a:p>
          <a:p>
            <a:pPr lvl="1" indent="-342900">
              <a:spcBef>
                <a:spcPts val="0"/>
              </a:spcBef>
              <a:buSzPts val="1800"/>
              <a:buFont typeface="Courier New" panose="02070309020205020404" pitchFamily="49" charset="0"/>
              <a:buChar char="o"/>
            </a:pPr>
            <a:r>
              <a:rPr lang="en-US" dirty="0"/>
              <a:t>Libraries could still manually create non-linked Open SUNY accounts for walk-in borrowers</a:t>
            </a:r>
          </a:p>
          <a:p>
            <a:r>
              <a:rPr lang="en-US" dirty="0"/>
              <a:t>Regionalizing RS request pickup institutions will also regionalize walk-in borrowing and return anywhere functionality</a:t>
            </a:r>
          </a:p>
          <a:p>
            <a:pPr marL="114300" indent="0">
              <a:buNone/>
            </a:pPr>
            <a:endParaRPr lang="en-US" dirty="0"/>
          </a:p>
          <a:p>
            <a:endParaRPr lang="en-US" dirty="0"/>
          </a:p>
          <a:p>
            <a:endParaRPr lang="en-US" dirty="0"/>
          </a:p>
          <a:p>
            <a:pPr marL="571500" lvl="1" indent="0">
              <a:spcBef>
                <a:spcPts val="0"/>
              </a:spcBef>
              <a:buSzPts val="1800"/>
              <a:buNone/>
            </a:pPr>
            <a:endParaRPr lang="en-US" dirty="0"/>
          </a:p>
          <a:p>
            <a:endParaRPr lang="en-US" dirty="0"/>
          </a:p>
          <a:p>
            <a:pPr lvl="1" indent="-342900">
              <a:spcBef>
                <a:spcPts val="0"/>
              </a:spcBef>
              <a:buSzPts val="1800"/>
              <a:buChar char="●"/>
            </a:pPr>
            <a:endParaRPr lang="en-US" dirty="0"/>
          </a:p>
          <a:p>
            <a:endParaRPr lang="en-US" dirty="0"/>
          </a:p>
          <a:p>
            <a:endParaRPr lang="en-US" dirty="0"/>
          </a:p>
          <a:p>
            <a:pPr marL="457200" lvl="0" indent="-342900" algn="l" rtl="0">
              <a:spcBef>
                <a:spcPts val="0"/>
              </a:spcBef>
              <a:spcAft>
                <a:spcPts val="0"/>
              </a:spcAft>
              <a:buSzPts val="1800"/>
              <a:buChar char="●"/>
            </a:pPr>
            <a:endParaRPr lang="en-US" dirty="0"/>
          </a:p>
          <a:p>
            <a:endParaRPr lang="en-US" dirty="0"/>
          </a:p>
          <a:p>
            <a:pPr lvl="1" indent="-342900">
              <a:spcBef>
                <a:spcPts val="0"/>
              </a:spcBef>
              <a:buSzPts val="1800"/>
              <a:buChar char="●"/>
            </a:pPr>
            <a:endParaRPr dirty="0"/>
          </a:p>
          <a:p>
            <a:pPr lvl="1">
              <a:spcBef>
                <a:spcPts val="0"/>
              </a:spcBef>
            </a:pPr>
            <a:endParaRPr lang="en-US" dirty="0"/>
          </a:p>
          <a:p>
            <a:pPr marL="114300" indent="0">
              <a:buNone/>
            </a:pPr>
            <a:endParaRPr lang="en-US" dirty="0"/>
          </a:p>
          <a:p>
            <a:endParaRPr lang="en-US" dirty="0"/>
          </a:p>
          <a:p>
            <a:pPr lvl="0"/>
            <a:endParaRPr lang="en-US" dirty="0"/>
          </a:p>
        </p:txBody>
      </p:sp>
    </p:spTree>
    <p:extLst>
      <p:ext uri="{BB962C8B-B14F-4D97-AF65-F5344CB8AC3E}">
        <p14:creationId xmlns:p14="http://schemas.microsoft.com/office/powerpoint/2010/main" val="3535789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699" y="230279"/>
            <a:ext cx="8638337" cy="572700"/>
          </a:xfrm>
          <a:prstGeom prst="rect">
            <a:avLst/>
          </a:prstGeom>
        </p:spPr>
        <p:txBody>
          <a:bodyPr spcFirstLastPara="1" wrap="square" lIns="91425" tIns="91425" rIns="91425" bIns="91425" anchor="t" anchorCtr="0">
            <a:noAutofit/>
          </a:bodyPr>
          <a:lstStyle/>
          <a:p>
            <a:pPr lvl="0"/>
            <a:r>
              <a:rPr lang="en-US" b="1" dirty="0"/>
              <a:t>Automated Fulfillment Network Policies</a:t>
            </a:r>
            <a:endParaRPr b="1" dirty="0"/>
          </a:p>
        </p:txBody>
      </p:sp>
      <p:sp>
        <p:nvSpPr>
          <p:cNvPr id="83" name="Google Shape;83;p17"/>
          <p:cNvSpPr txBox="1">
            <a:spLocks noGrp="1"/>
          </p:cNvSpPr>
          <p:nvPr>
            <p:ph type="body" idx="1"/>
          </p:nvPr>
        </p:nvSpPr>
        <p:spPr>
          <a:xfrm>
            <a:off x="200890" y="1004455"/>
            <a:ext cx="8534401" cy="3872344"/>
          </a:xfrm>
          <a:prstGeom prst="rect">
            <a:avLst/>
          </a:prstGeom>
        </p:spPr>
        <p:txBody>
          <a:bodyPr spcFirstLastPara="1" wrap="square" lIns="91425" tIns="91425" rIns="91425" bIns="91425" anchor="t" anchorCtr="0">
            <a:noAutofit/>
          </a:bodyPr>
          <a:lstStyle/>
          <a:p>
            <a:r>
              <a:rPr lang="en-US" dirty="0"/>
              <a:t>Implementing an AFN would significantly alter how users access our physical collections</a:t>
            </a:r>
          </a:p>
          <a:p>
            <a:pPr lvl="1" indent="-342900">
              <a:spcBef>
                <a:spcPts val="0"/>
              </a:spcBef>
              <a:buSzPts val="1800"/>
              <a:buFont typeface="Courier New" panose="02070309020205020404" pitchFamily="49" charset="0"/>
              <a:buChar char="o"/>
            </a:pPr>
            <a:r>
              <a:rPr lang="en-US" dirty="0"/>
              <a:t>Increase in loans to linked Open SUNY accounts</a:t>
            </a:r>
          </a:p>
          <a:p>
            <a:pPr lvl="1" indent="-342900">
              <a:spcBef>
                <a:spcPts val="0"/>
              </a:spcBef>
              <a:buSzPts val="1800"/>
              <a:buFont typeface="Courier New" panose="02070309020205020404" pitchFamily="49" charset="0"/>
              <a:buChar char="o"/>
            </a:pPr>
            <a:r>
              <a:rPr lang="en-US" dirty="0"/>
              <a:t>Loan and renewal periods for Open SUNY users currently varies from campus to campus</a:t>
            </a:r>
          </a:p>
          <a:p>
            <a:pPr lvl="1" indent="-342900">
              <a:spcBef>
                <a:spcPts val="0"/>
              </a:spcBef>
              <a:buSzPts val="1800"/>
              <a:buFont typeface="Courier New" panose="02070309020205020404" pitchFamily="49" charset="0"/>
              <a:buChar char="o"/>
            </a:pPr>
            <a:r>
              <a:rPr lang="en-US" dirty="0"/>
              <a:t>Participating libraries will likely want a consistent user experience</a:t>
            </a:r>
          </a:p>
          <a:p>
            <a:r>
              <a:rPr lang="en-US" dirty="0"/>
              <a:t>Possible system-wide policies that may needed to ensure a consistent user experience </a:t>
            </a:r>
          </a:p>
          <a:p>
            <a:pPr lvl="1" indent="-342900">
              <a:spcBef>
                <a:spcPts val="0"/>
              </a:spcBef>
              <a:buSzPts val="1800"/>
              <a:buFont typeface="Courier New" panose="02070309020205020404" pitchFamily="49" charset="0"/>
              <a:buChar char="o"/>
            </a:pPr>
            <a:r>
              <a:rPr lang="en-US"/>
              <a:t>Loan</a:t>
            </a:r>
            <a:r>
              <a:rPr lang="en-US" dirty="0"/>
              <a:t> and renewal periods</a:t>
            </a:r>
          </a:p>
          <a:p>
            <a:pPr lvl="1" indent="-342900">
              <a:lnSpc>
                <a:spcPct val="114999"/>
              </a:lnSpc>
              <a:spcBef>
                <a:spcPts val="0"/>
              </a:spcBef>
              <a:buSzPts val="1800"/>
              <a:buFont typeface="Courier New" panose="02070309020205020404" pitchFamily="49" charset="0"/>
              <a:buChar char="o"/>
            </a:pPr>
            <a:r>
              <a:rPr lang="en-US" dirty="0"/>
              <a:t>Hold request pickup anywhere policy for courtesy borrowers</a:t>
            </a:r>
          </a:p>
          <a:p>
            <a:pPr lvl="1" indent="-342900">
              <a:spcBef>
                <a:spcPts val="0"/>
              </a:spcBef>
              <a:buSzPts val="1800"/>
              <a:buFont typeface="Courier New" panose="02070309020205020404" pitchFamily="49" charset="0"/>
              <a:buChar char="o"/>
            </a:pPr>
            <a:r>
              <a:rPr lang="en-US"/>
              <a:t>Overdue</a:t>
            </a:r>
            <a:r>
              <a:rPr lang="en-US" dirty="0"/>
              <a:t> and lost loan notification schedules</a:t>
            </a:r>
          </a:p>
          <a:p>
            <a:pPr lvl="1" indent="-342900">
              <a:spcBef>
                <a:spcPts val="0"/>
              </a:spcBef>
              <a:buSzPts val="1800"/>
              <a:buFont typeface="Courier New" panose="02070309020205020404" pitchFamily="49" charset="0"/>
              <a:buChar char="o"/>
            </a:pPr>
            <a:r>
              <a:rPr lang="en-US"/>
              <a:t>Fines</a:t>
            </a:r>
            <a:r>
              <a:rPr lang="en-US" dirty="0"/>
              <a:t> and fees for late returns and lost items</a:t>
            </a:r>
          </a:p>
          <a:p>
            <a:pPr lvl="1" indent="-342900">
              <a:spcBef>
                <a:spcPts val="0"/>
              </a:spcBef>
              <a:buSzPts val="1800"/>
              <a:buFont typeface="Courier New" panose="02070309020205020404" pitchFamily="49" charset="0"/>
              <a:buChar char="o"/>
            </a:pPr>
            <a:r>
              <a:rPr lang="en-US"/>
              <a:t>Hold</a:t>
            </a:r>
            <a:r>
              <a:rPr lang="en-US" dirty="0"/>
              <a:t> shelf period</a:t>
            </a:r>
          </a:p>
          <a:p>
            <a:r>
              <a:rPr lang="en-US" dirty="0"/>
              <a:t>Policies can be applied specifically to Open SUNY users</a:t>
            </a:r>
          </a:p>
          <a:p>
            <a:pPr lvl="1" indent="-342900">
              <a:spcBef>
                <a:spcPts val="0"/>
              </a:spcBef>
              <a:buSzPts val="1800"/>
              <a:buFont typeface="Courier New" panose="02070309020205020404" pitchFamily="49" charset="0"/>
              <a:buChar char="o"/>
            </a:pPr>
            <a:r>
              <a:rPr lang="en-US" dirty="0"/>
              <a:t>Policies for loans to your own users can remain unchanged</a:t>
            </a:r>
          </a:p>
          <a:p>
            <a:endParaRPr lang="en-US" dirty="0"/>
          </a:p>
          <a:p>
            <a:endParaRPr lang="en-US" dirty="0"/>
          </a:p>
          <a:p>
            <a:pPr marL="571500" lvl="1" indent="0">
              <a:spcBef>
                <a:spcPts val="0"/>
              </a:spcBef>
              <a:buSzPts val="1800"/>
              <a:buNone/>
            </a:pPr>
            <a:endParaRPr lang="en-US" dirty="0"/>
          </a:p>
          <a:p>
            <a:endParaRPr lang="en-US" dirty="0"/>
          </a:p>
          <a:p>
            <a:pPr lvl="1" indent="-342900">
              <a:spcBef>
                <a:spcPts val="0"/>
              </a:spcBef>
              <a:buSzPts val="1800"/>
              <a:buChar char="●"/>
            </a:pPr>
            <a:endParaRPr lang="en-US" dirty="0"/>
          </a:p>
          <a:p>
            <a:endParaRPr lang="en-US" dirty="0"/>
          </a:p>
          <a:p>
            <a:endParaRPr lang="en-US" dirty="0"/>
          </a:p>
          <a:p>
            <a:pPr marL="457200" lvl="0" indent="-342900" algn="l" rtl="0">
              <a:spcBef>
                <a:spcPts val="0"/>
              </a:spcBef>
              <a:spcAft>
                <a:spcPts val="0"/>
              </a:spcAft>
              <a:buSzPts val="1800"/>
              <a:buChar char="●"/>
            </a:pPr>
            <a:endParaRPr lang="en-US" dirty="0"/>
          </a:p>
          <a:p>
            <a:endParaRPr lang="en-US" dirty="0"/>
          </a:p>
          <a:p>
            <a:pPr lvl="1" indent="-342900">
              <a:spcBef>
                <a:spcPts val="0"/>
              </a:spcBef>
              <a:buSzPts val="1800"/>
              <a:buChar char="●"/>
            </a:pPr>
            <a:endParaRPr dirty="0"/>
          </a:p>
          <a:p>
            <a:pPr lvl="1">
              <a:spcBef>
                <a:spcPts val="0"/>
              </a:spcBef>
            </a:pPr>
            <a:endParaRPr lang="en-US" dirty="0"/>
          </a:p>
          <a:p>
            <a:pPr marL="114300" indent="0">
              <a:buNone/>
            </a:pPr>
            <a:endParaRPr lang="en-US" dirty="0"/>
          </a:p>
          <a:p>
            <a:endParaRPr lang="en-US" dirty="0"/>
          </a:p>
          <a:p>
            <a:pPr lvl="0"/>
            <a:endParaRPr lang="en-US" dirty="0"/>
          </a:p>
        </p:txBody>
      </p:sp>
    </p:spTree>
    <p:extLst>
      <p:ext uri="{BB962C8B-B14F-4D97-AF65-F5344CB8AC3E}">
        <p14:creationId xmlns:p14="http://schemas.microsoft.com/office/powerpoint/2010/main" val="1118497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699" y="230279"/>
            <a:ext cx="8638337" cy="572700"/>
          </a:xfrm>
          <a:prstGeom prst="rect">
            <a:avLst/>
          </a:prstGeom>
        </p:spPr>
        <p:txBody>
          <a:bodyPr spcFirstLastPara="1" wrap="square" lIns="91425" tIns="91425" rIns="91425" bIns="91425" anchor="t" anchorCtr="0">
            <a:noAutofit/>
          </a:bodyPr>
          <a:lstStyle/>
          <a:p>
            <a:pPr lvl="0"/>
            <a:r>
              <a:rPr lang="en-US" b="1" dirty="0"/>
              <a:t>AFN Project Next Steps</a:t>
            </a:r>
            <a:endParaRPr b="1" dirty="0"/>
          </a:p>
        </p:txBody>
      </p:sp>
      <p:sp>
        <p:nvSpPr>
          <p:cNvPr id="83" name="Google Shape;83;p17"/>
          <p:cNvSpPr txBox="1">
            <a:spLocks noGrp="1"/>
          </p:cNvSpPr>
          <p:nvPr>
            <p:ph type="body" idx="1"/>
          </p:nvPr>
        </p:nvSpPr>
        <p:spPr>
          <a:xfrm>
            <a:off x="200890" y="1004455"/>
            <a:ext cx="8174183" cy="3872344"/>
          </a:xfrm>
          <a:prstGeom prst="rect">
            <a:avLst/>
          </a:prstGeom>
        </p:spPr>
        <p:txBody>
          <a:bodyPr spcFirstLastPara="1" wrap="square" lIns="91425" tIns="91425" rIns="91425" bIns="91425" anchor="t" anchorCtr="0">
            <a:noAutofit/>
          </a:bodyPr>
          <a:lstStyle/>
          <a:p>
            <a:r>
              <a:rPr lang="en-US" dirty="0"/>
              <a:t>Determine whether there is sufficient SUNY interest in AFN functionality to move forward with this project</a:t>
            </a:r>
          </a:p>
          <a:p>
            <a:pPr lvl="1" indent="-342900">
              <a:spcBef>
                <a:spcPts val="0"/>
              </a:spcBef>
              <a:buSzPts val="1800"/>
              <a:buFont typeface="Courier New" panose="02070309020205020404" pitchFamily="49" charset="0"/>
              <a:buChar char="o"/>
            </a:pPr>
            <a:r>
              <a:rPr lang="en-US" dirty="0"/>
              <a:t>Not asking campuses to make any firm commitments at this time</a:t>
            </a:r>
          </a:p>
          <a:p>
            <a:pPr lvl="1" indent="-342900">
              <a:spcBef>
                <a:spcPts val="0"/>
              </a:spcBef>
              <a:buSzPts val="1800"/>
              <a:buFont typeface="Courier New" panose="02070309020205020404" pitchFamily="49" charset="0"/>
              <a:buChar char="o"/>
            </a:pPr>
            <a:r>
              <a:rPr lang="en-US" dirty="0"/>
              <a:t>AFN interest will be assessed via survey to be distributed during next AFN meeting</a:t>
            </a:r>
          </a:p>
          <a:p>
            <a:r>
              <a:rPr lang="en-US" dirty="0"/>
              <a:t>Next AFN Meeting: Wednesday, February 10, 2:00pm-3:00pm</a:t>
            </a:r>
          </a:p>
          <a:p>
            <a:pPr lvl="1" indent="-342900">
              <a:spcBef>
                <a:spcPts val="0"/>
              </a:spcBef>
              <a:buSzPts val="1800"/>
              <a:buFont typeface="Courier New" panose="02070309020205020404" pitchFamily="49" charset="0"/>
              <a:buChar char="o"/>
            </a:pPr>
            <a:r>
              <a:rPr lang="en-US" dirty="0"/>
              <a:t>Registration link: </a:t>
            </a:r>
            <a:r>
              <a:rPr lang="en-US" dirty="0">
                <a:hlinkClick r:id="rId3"/>
              </a:rPr>
              <a:t>https://slcny.libcal.com/event/7427393</a:t>
            </a:r>
            <a:endParaRPr lang="en-US" dirty="0"/>
          </a:p>
          <a:p>
            <a:r>
              <a:rPr lang="en-US" dirty="0"/>
              <a:t>AFN Project FAQ: </a:t>
            </a:r>
            <a:r>
              <a:rPr lang="en-US" dirty="0">
                <a:hlinkClick r:id="rId4"/>
              </a:rPr>
              <a:t>https://slcny.libanswers.com/faq/335353</a:t>
            </a:r>
            <a:endParaRPr lang="en-US" dirty="0"/>
          </a:p>
          <a:p>
            <a:pPr lvl="1" indent="-342900">
              <a:spcBef>
                <a:spcPts val="0"/>
              </a:spcBef>
              <a:buSzPts val="1800"/>
              <a:buFont typeface="Courier New" panose="02070309020205020404" pitchFamily="49" charset="0"/>
              <a:buChar char="o"/>
            </a:pPr>
            <a:r>
              <a:rPr lang="en-US" dirty="0"/>
              <a:t>AFN Project summary, timeline, and updates</a:t>
            </a:r>
          </a:p>
          <a:p>
            <a:pPr lvl="1" indent="-342900">
              <a:spcBef>
                <a:spcPts val="0"/>
              </a:spcBef>
              <a:buSzPts val="1800"/>
              <a:buFont typeface="Courier New" panose="02070309020205020404" pitchFamily="49" charset="0"/>
              <a:buChar char="o"/>
            </a:pPr>
            <a:r>
              <a:rPr lang="en-US" dirty="0"/>
              <a:t>Detailed info on AFN workflows</a:t>
            </a:r>
          </a:p>
          <a:p>
            <a:pPr lvl="1" indent="-342900">
              <a:spcBef>
                <a:spcPts val="0"/>
              </a:spcBef>
              <a:buSzPts val="1800"/>
              <a:buFont typeface="Courier New" panose="02070309020205020404" pitchFamily="49" charset="0"/>
              <a:buChar char="o"/>
            </a:pPr>
            <a:r>
              <a:rPr lang="en-US" dirty="0"/>
              <a:t>Summary of AFN configuration options</a:t>
            </a:r>
          </a:p>
          <a:p>
            <a:pPr lvl="1" indent="-342900">
              <a:spcBef>
                <a:spcPts val="0"/>
              </a:spcBef>
              <a:buSzPts val="1800"/>
              <a:buFont typeface="Courier New" panose="02070309020205020404" pitchFamily="49" charset="0"/>
              <a:buChar char="o"/>
            </a:pPr>
            <a:r>
              <a:rPr lang="en-US" dirty="0"/>
              <a:t>AFN policy information</a:t>
            </a:r>
          </a:p>
          <a:p>
            <a:pPr>
              <a:buFont typeface="Courier New" panose="02070309020205020404" pitchFamily="49" charset="0"/>
              <a:buChar char="o"/>
            </a:pPr>
            <a:endParaRPr lang="en-US" dirty="0"/>
          </a:p>
          <a:p>
            <a:pPr>
              <a:buFont typeface="Courier New" panose="02070309020205020404" pitchFamily="49" charset="0"/>
              <a:buChar char="o"/>
            </a:pPr>
            <a:endParaRPr lang="en-US" dirty="0"/>
          </a:p>
          <a:p>
            <a:pPr>
              <a:buFont typeface="Courier New" panose="02070309020205020404" pitchFamily="49" charset="0"/>
              <a:buChar char="o"/>
            </a:pPr>
            <a:endParaRPr lang="en-US" dirty="0"/>
          </a:p>
          <a:p>
            <a:pPr marL="571500" lvl="1" indent="0">
              <a:spcBef>
                <a:spcPts val="0"/>
              </a:spcBef>
              <a:buSzPts val="1800"/>
              <a:buNone/>
            </a:pPr>
            <a:endParaRPr lang="en-US" dirty="0"/>
          </a:p>
          <a:p>
            <a:endParaRPr lang="en-US" dirty="0"/>
          </a:p>
          <a:p>
            <a:pPr lvl="1" indent="-342900">
              <a:spcBef>
                <a:spcPts val="0"/>
              </a:spcBef>
              <a:buSzPts val="1800"/>
              <a:buChar char="●"/>
            </a:pPr>
            <a:endParaRPr lang="en-US" dirty="0"/>
          </a:p>
          <a:p>
            <a:endParaRPr lang="en-US" dirty="0"/>
          </a:p>
          <a:p>
            <a:endParaRPr lang="en-US" dirty="0"/>
          </a:p>
          <a:p>
            <a:pPr marL="457200" lvl="0" indent="-342900" algn="l" rtl="0">
              <a:spcBef>
                <a:spcPts val="0"/>
              </a:spcBef>
              <a:spcAft>
                <a:spcPts val="0"/>
              </a:spcAft>
              <a:buSzPts val="1800"/>
              <a:buChar char="●"/>
            </a:pPr>
            <a:endParaRPr lang="en-US" dirty="0"/>
          </a:p>
          <a:p>
            <a:endParaRPr lang="en-US" dirty="0"/>
          </a:p>
          <a:p>
            <a:pPr lvl="1" indent="-342900">
              <a:spcBef>
                <a:spcPts val="0"/>
              </a:spcBef>
              <a:buSzPts val="1800"/>
              <a:buChar char="●"/>
            </a:pPr>
            <a:endParaRPr dirty="0"/>
          </a:p>
          <a:p>
            <a:pPr lvl="1">
              <a:spcBef>
                <a:spcPts val="0"/>
              </a:spcBef>
            </a:pPr>
            <a:endParaRPr lang="en-US" dirty="0"/>
          </a:p>
          <a:p>
            <a:pPr marL="114300" indent="0">
              <a:buNone/>
            </a:pPr>
            <a:endParaRPr lang="en-US" dirty="0"/>
          </a:p>
          <a:p>
            <a:endParaRPr lang="en-US" dirty="0"/>
          </a:p>
          <a:p>
            <a:pPr lvl="0"/>
            <a:endParaRPr lang="en-US" dirty="0"/>
          </a:p>
        </p:txBody>
      </p:sp>
    </p:spTree>
    <p:extLst>
      <p:ext uri="{BB962C8B-B14F-4D97-AF65-F5344CB8AC3E}">
        <p14:creationId xmlns:p14="http://schemas.microsoft.com/office/powerpoint/2010/main" val="2564651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FAAAA-79A9-4A33-9495-1BD283BAE95F}"/>
              </a:ext>
            </a:extLst>
          </p:cNvPr>
          <p:cNvSpPr>
            <a:spLocks noGrp="1"/>
          </p:cNvSpPr>
          <p:nvPr>
            <p:ph type="title"/>
          </p:nvPr>
        </p:nvSpPr>
        <p:spPr>
          <a:xfrm>
            <a:off x="286300" y="133875"/>
            <a:ext cx="8520600" cy="572700"/>
          </a:xfrm>
        </p:spPr>
        <p:txBody>
          <a:bodyPr/>
          <a:lstStyle/>
          <a:p>
            <a:r>
              <a:rPr lang="en-US" b="1" dirty="0"/>
              <a:t>Conceptual Overview</a:t>
            </a:r>
          </a:p>
        </p:txBody>
      </p:sp>
      <p:pic>
        <p:nvPicPr>
          <p:cNvPr id="1026" name="Picture 2" descr="user and account Icon 3422034">
            <a:extLst>
              <a:ext uri="{FF2B5EF4-FFF2-40B4-BE49-F238E27FC236}">
                <a16:creationId xmlns:a16="http://schemas.microsoft.com/office/drawing/2014/main" id="{5FBDB57E-02B5-4E74-910A-1FF62BF50B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1813" y="1301518"/>
            <a:ext cx="1161493" cy="116149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user and account Icon 3422034">
            <a:extLst>
              <a:ext uri="{FF2B5EF4-FFF2-40B4-BE49-F238E27FC236}">
                <a16:creationId xmlns:a16="http://schemas.microsoft.com/office/drawing/2014/main" id="{80354FB9-8666-4FFA-BD4F-CA3819AAF9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721" y="3396183"/>
            <a:ext cx="1161493" cy="116149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nstitution Icon 260587">
            <a:extLst>
              <a:ext uri="{FF2B5EF4-FFF2-40B4-BE49-F238E27FC236}">
                <a16:creationId xmlns:a16="http://schemas.microsoft.com/office/drawing/2014/main" id="{41A5F147-07EE-4F05-B476-698C6F5A75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2487" y="1459409"/>
            <a:ext cx="845709" cy="84570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nstitution Icon 260587">
            <a:extLst>
              <a:ext uri="{FF2B5EF4-FFF2-40B4-BE49-F238E27FC236}">
                <a16:creationId xmlns:a16="http://schemas.microsoft.com/office/drawing/2014/main" id="{AB1EC2A6-14E4-4DA2-8D8E-332DFCFD29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0345" y="2722554"/>
            <a:ext cx="845709" cy="845709"/>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a:extLst>
              <a:ext uri="{FF2B5EF4-FFF2-40B4-BE49-F238E27FC236}">
                <a16:creationId xmlns:a16="http://schemas.microsoft.com/office/drawing/2014/main" id="{CAFDC070-860D-45DB-B146-F584E018AE1E}"/>
              </a:ext>
            </a:extLst>
          </p:cNvPr>
          <p:cNvCxnSpPr/>
          <p:nvPr/>
        </p:nvCxnSpPr>
        <p:spPr>
          <a:xfrm>
            <a:off x="2242616" y="1882263"/>
            <a:ext cx="100116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pic>
        <p:nvPicPr>
          <p:cNvPr id="10" name="Picture 4" descr="Institution Icon 260587">
            <a:extLst>
              <a:ext uri="{FF2B5EF4-FFF2-40B4-BE49-F238E27FC236}">
                <a16:creationId xmlns:a16="http://schemas.microsoft.com/office/drawing/2014/main" id="{4813411D-C47D-4909-A7B9-59F2E405BE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0478" y="1475190"/>
            <a:ext cx="845709" cy="845709"/>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Arrow Connector 10">
            <a:extLst>
              <a:ext uri="{FF2B5EF4-FFF2-40B4-BE49-F238E27FC236}">
                <a16:creationId xmlns:a16="http://schemas.microsoft.com/office/drawing/2014/main" id="{038B94D2-E390-4993-8AAA-3EFCA0170E0E}"/>
              </a:ext>
            </a:extLst>
          </p:cNvPr>
          <p:cNvCxnSpPr/>
          <p:nvPr/>
        </p:nvCxnSpPr>
        <p:spPr>
          <a:xfrm>
            <a:off x="4357305" y="1890325"/>
            <a:ext cx="100116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2" name="Straight Arrow Connector 11">
            <a:extLst>
              <a:ext uri="{FF2B5EF4-FFF2-40B4-BE49-F238E27FC236}">
                <a16:creationId xmlns:a16="http://schemas.microsoft.com/office/drawing/2014/main" id="{EF34D9E0-40F7-4355-B9E9-D1EB3B84B010}"/>
              </a:ext>
            </a:extLst>
          </p:cNvPr>
          <p:cNvCxnSpPr>
            <a:cxnSpLocks/>
          </p:cNvCxnSpPr>
          <p:nvPr/>
        </p:nvCxnSpPr>
        <p:spPr>
          <a:xfrm flipH="1">
            <a:off x="4357305" y="2042388"/>
            <a:ext cx="1035096"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a:extLst>
              <a:ext uri="{FF2B5EF4-FFF2-40B4-BE49-F238E27FC236}">
                <a16:creationId xmlns:a16="http://schemas.microsoft.com/office/drawing/2014/main" id="{B3EBE911-D1D0-4FFA-89F0-3AEB7C2A4A3C}"/>
              </a:ext>
            </a:extLst>
          </p:cNvPr>
          <p:cNvCxnSpPr>
            <a:cxnSpLocks/>
          </p:cNvCxnSpPr>
          <p:nvPr/>
        </p:nvCxnSpPr>
        <p:spPr>
          <a:xfrm flipH="1">
            <a:off x="2242616" y="2096259"/>
            <a:ext cx="88214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a:extLst>
              <a:ext uri="{FF2B5EF4-FFF2-40B4-BE49-F238E27FC236}">
                <a16:creationId xmlns:a16="http://schemas.microsoft.com/office/drawing/2014/main" id="{3EB14E36-2461-41A9-9475-F952312077D6}"/>
              </a:ext>
            </a:extLst>
          </p:cNvPr>
          <p:cNvCxnSpPr>
            <a:cxnSpLocks/>
          </p:cNvCxnSpPr>
          <p:nvPr/>
        </p:nvCxnSpPr>
        <p:spPr>
          <a:xfrm flipV="1">
            <a:off x="1758020" y="3622079"/>
            <a:ext cx="925666" cy="2943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9" name="Straight Arrow Connector 18">
            <a:extLst>
              <a:ext uri="{FF2B5EF4-FFF2-40B4-BE49-F238E27FC236}">
                <a16:creationId xmlns:a16="http://schemas.microsoft.com/office/drawing/2014/main" id="{7D4470F6-815F-4EE3-BC44-6339FDBB33F9}"/>
              </a:ext>
            </a:extLst>
          </p:cNvPr>
          <p:cNvCxnSpPr>
            <a:cxnSpLocks/>
          </p:cNvCxnSpPr>
          <p:nvPr/>
        </p:nvCxnSpPr>
        <p:spPr>
          <a:xfrm flipV="1">
            <a:off x="2487273" y="3696415"/>
            <a:ext cx="1954921" cy="24345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pic>
        <p:nvPicPr>
          <p:cNvPr id="21" name="Picture 4" descr="Institution Icon 260587">
            <a:extLst>
              <a:ext uri="{FF2B5EF4-FFF2-40B4-BE49-F238E27FC236}">
                <a16:creationId xmlns:a16="http://schemas.microsoft.com/office/drawing/2014/main" id="{16499017-B674-401A-B020-5560F3437C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0915" y="3131220"/>
            <a:ext cx="845709" cy="845709"/>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Straight Arrow Connector 21">
            <a:extLst>
              <a:ext uri="{FF2B5EF4-FFF2-40B4-BE49-F238E27FC236}">
                <a16:creationId xmlns:a16="http://schemas.microsoft.com/office/drawing/2014/main" id="{0533B2B8-7B24-400B-BE8A-E3FF21CF2D7C}"/>
              </a:ext>
            </a:extLst>
          </p:cNvPr>
          <p:cNvCxnSpPr>
            <a:cxnSpLocks/>
          </p:cNvCxnSpPr>
          <p:nvPr/>
        </p:nvCxnSpPr>
        <p:spPr>
          <a:xfrm flipH="1">
            <a:off x="2574669" y="3990723"/>
            <a:ext cx="1844791" cy="27383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pic>
        <p:nvPicPr>
          <p:cNvPr id="25" name="Picture 4" descr="Institution Icon 260587">
            <a:extLst>
              <a:ext uri="{FF2B5EF4-FFF2-40B4-BE49-F238E27FC236}">
                <a16:creationId xmlns:a16="http://schemas.microsoft.com/office/drawing/2014/main" id="{E753A076-DF11-46B5-B127-EB988FE5BC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8144" y="3131219"/>
            <a:ext cx="845709" cy="845709"/>
          </a:xfrm>
          <a:prstGeom prst="rect">
            <a:avLst/>
          </a:prstGeom>
          <a:noFill/>
          <a:extLst>
            <a:ext uri="{909E8E84-426E-40DD-AFC4-6F175D3DCCD1}">
              <a14:hiddenFill xmlns:a14="http://schemas.microsoft.com/office/drawing/2010/main">
                <a:solidFill>
                  <a:srgbClr val="FFFFFF"/>
                </a:solidFill>
              </a14:hiddenFill>
            </a:ext>
          </a:extLst>
        </p:spPr>
      </p:pic>
      <p:cxnSp>
        <p:nvCxnSpPr>
          <p:cNvPr id="26" name="Straight Arrow Connector 25">
            <a:extLst>
              <a:ext uri="{FF2B5EF4-FFF2-40B4-BE49-F238E27FC236}">
                <a16:creationId xmlns:a16="http://schemas.microsoft.com/office/drawing/2014/main" id="{6A823BFC-CBD4-41C1-9B6A-CBE4E379305C}"/>
              </a:ext>
            </a:extLst>
          </p:cNvPr>
          <p:cNvCxnSpPr/>
          <p:nvPr/>
        </p:nvCxnSpPr>
        <p:spPr>
          <a:xfrm>
            <a:off x="6147030" y="3554073"/>
            <a:ext cx="100116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Straight Arrow Connector 26">
            <a:extLst>
              <a:ext uri="{FF2B5EF4-FFF2-40B4-BE49-F238E27FC236}">
                <a16:creationId xmlns:a16="http://schemas.microsoft.com/office/drawing/2014/main" id="{D9D9B299-2C88-4883-A92F-6393BE697343}"/>
              </a:ext>
            </a:extLst>
          </p:cNvPr>
          <p:cNvCxnSpPr>
            <a:cxnSpLocks/>
          </p:cNvCxnSpPr>
          <p:nvPr/>
        </p:nvCxnSpPr>
        <p:spPr>
          <a:xfrm flipH="1">
            <a:off x="6060263" y="3759303"/>
            <a:ext cx="1035096"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3" name="TextBox 22">
            <a:extLst>
              <a:ext uri="{FF2B5EF4-FFF2-40B4-BE49-F238E27FC236}">
                <a16:creationId xmlns:a16="http://schemas.microsoft.com/office/drawing/2014/main" id="{78392EA6-4998-430E-8B24-E7BF46174193}"/>
              </a:ext>
            </a:extLst>
          </p:cNvPr>
          <p:cNvSpPr txBox="1"/>
          <p:nvPr/>
        </p:nvSpPr>
        <p:spPr>
          <a:xfrm>
            <a:off x="4076770" y="776545"/>
            <a:ext cx="4225417" cy="954107"/>
          </a:xfrm>
          <a:prstGeom prst="rect">
            <a:avLst/>
          </a:prstGeom>
          <a:noFill/>
        </p:spPr>
        <p:txBody>
          <a:bodyPr wrap="square" lIns="91440" tIns="45720" rIns="91440" bIns="45720" rtlCol="0" anchor="t">
            <a:spAutoFit/>
          </a:bodyPr>
          <a:lstStyle/>
          <a:p>
            <a:r>
              <a:rPr lang="en-US" u="sng" dirty="0"/>
              <a:t>Peer-to-Peer NZ RS (Current Resource Sharing </a:t>
            </a:r>
            <a:r>
              <a:rPr lang="en-US" u="sng" dirty="0" err="1"/>
              <a:t>Congif</a:t>
            </a:r>
            <a:r>
              <a:rPr lang="en-US" u="sng" dirty="0"/>
              <a:t>)</a:t>
            </a:r>
            <a:r>
              <a:rPr lang="en-US" dirty="0"/>
              <a:t>: User Can Only Pick Up at Home Location.  Home Location Requests and Receives Book </a:t>
            </a:r>
          </a:p>
        </p:txBody>
      </p:sp>
      <p:pic>
        <p:nvPicPr>
          <p:cNvPr id="29" name="Picture 4" descr="Institution Icon 260587">
            <a:extLst>
              <a:ext uri="{FF2B5EF4-FFF2-40B4-BE49-F238E27FC236}">
                <a16:creationId xmlns:a16="http://schemas.microsoft.com/office/drawing/2014/main" id="{456F4274-7022-458A-9E82-D206D666D9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78606" y="4107195"/>
            <a:ext cx="845709" cy="845709"/>
          </a:xfrm>
          <a:prstGeom prst="rect">
            <a:avLst/>
          </a:prstGeom>
          <a:noFill/>
          <a:extLst>
            <a:ext uri="{909E8E84-426E-40DD-AFC4-6F175D3DCCD1}">
              <a14:hiddenFill xmlns:a14="http://schemas.microsoft.com/office/drawing/2010/main">
                <a:solidFill>
                  <a:srgbClr val="FFFFFF"/>
                </a:solidFill>
              </a14:hiddenFill>
            </a:ext>
          </a:extLst>
        </p:spPr>
      </p:pic>
      <p:cxnSp>
        <p:nvCxnSpPr>
          <p:cNvPr id="30" name="Straight Arrow Connector 29">
            <a:extLst>
              <a:ext uri="{FF2B5EF4-FFF2-40B4-BE49-F238E27FC236}">
                <a16:creationId xmlns:a16="http://schemas.microsoft.com/office/drawing/2014/main" id="{19D3E940-C64F-422D-947A-5A207F073EFC}"/>
              </a:ext>
            </a:extLst>
          </p:cNvPr>
          <p:cNvCxnSpPr>
            <a:cxnSpLocks/>
          </p:cNvCxnSpPr>
          <p:nvPr/>
        </p:nvCxnSpPr>
        <p:spPr>
          <a:xfrm>
            <a:off x="5901466" y="4171533"/>
            <a:ext cx="1306943" cy="4738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1" name="Straight Arrow Connector 30">
            <a:extLst>
              <a:ext uri="{FF2B5EF4-FFF2-40B4-BE49-F238E27FC236}">
                <a16:creationId xmlns:a16="http://schemas.microsoft.com/office/drawing/2014/main" id="{106F2B6D-09CC-4C4A-B0A5-F63C51CCF052}"/>
              </a:ext>
            </a:extLst>
          </p:cNvPr>
          <p:cNvCxnSpPr>
            <a:cxnSpLocks/>
          </p:cNvCxnSpPr>
          <p:nvPr/>
        </p:nvCxnSpPr>
        <p:spPr>
          <a:xfrm flipH="1" flipV="1">
            <a:off x="5935605" y="3961809"/>
            <a:ext cx="1255214" cy="42156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2" name="TextBox 41">
            <a:extLst>
              <a:ext uri="{FF2B5EF4-FFF2-40B4-BE49-F238E27FC236}">
                <a16:creationId xmlns:a16="http://schemas.microsoft.com/office/drawing/2014/main" id="{0343AE67-BA91-4DF4-A53F-C49F4673A640}"/>
              </a:ext>
            </a:extLst>
          </p:cNvPr>
          <p:cNvSpPr txBox="1"/>
          <p:nvPr/>
        </p:nvSpPr>
        <p:spPr>
          <a:xfrm>
            <a:off x="3245764" y="2491117"/>
            <a:ext cx="4225417" cy="738664"/>
          </a:xfrm>
          <a:prstGeom prst="rect">
            <a:avLst/>
          </a:prstGeom>
          <a:noFill/>
        </p:spPr>
        <p:txBody>
          <a:bodyPr wrap="square" lIns="91440" tIns="45720" rIns="91440" bIns="45720" rtlCol="0" anchor="t">
            <a:spAutoFit/>
          </a:bodyPr>
          <a:lstStyle/>
          <a:p>
            <a:r>
              <a:rPr lang="en-US" u="sng" dirty="0"/>
              <a:t>AFN</a:t>
            </a:r>
            <a:r>
              <a:rPr lang="en-US" dirty="0"/>
              <a:t>: User Pick Up at </a:t>
            </a:r>
            <a:r>
              <a:rPr lang="en-US" b="1" dirty="0"/>
              <a:t>ANY</a:t>
            </a:r>
            <a:r>
              <a:rPr lang="en-US" dirty="0"/>
              <a:t> AFN Location.  Home Location Primo is Entry Point.  User Selects which location to pick up books from any AFN location. </a:t>
            </a:r>
          </a:p>
        </p:txBody>
      </p:sp>
    </p:spTree>
    <p:extLst>
      <p:ext uri="{BB962C8B-B14F-4D97-AF65-F5344CB8AC3E}">
        <p14:creationId xmlns:p14="http://schemas.microsoft.com/office/powerpoint/2010/main" val="1948764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311699" y="216425"/>
            <a:ext cx="8520600" cy="572700"/>
          </a:xfrm>
          <a:prstGeom prst="rect">
            <a:avLst/>
          </a:prstGeom>
        </p:spPr>
        <p:txBody>
          <a:bodyPr spcFirstLastPara="1" wrap="square" lIns="91425" tIns="91425" rIns="91425" bIns="91425" anchor="t" anchorCtr="0">
            <a:noAutofit/>
          </a:bodyPr>
          <a:lstStyle/>
          <a:p>
            <a:pPr lvl="0"/>
            <a:r>
              <a:rPr lang="en-US" b="1" dirty="0"/>
              <a:t>How can this user get the book they need?</a:t>
            </a:r>
            <a:r>
              <a:rPr lang="en" b="1" dirty="0"/>
              <a:t> </a:t>
            </a:r>
            <a:endParaRPr b="1" dirty="0"/>
          </a:p>
        </p:txBody>
      </p:sp>
      <p:sp>
        <p:nvSpPr>
          <p:cNvPr id="76" name="Google Shape;76;p16"/>
          <p:cNvSpPr txBox="1">
            <a:spLocks noGrp="1"/>
          </p:cNvSpPr>
          <p:nvPr>
            <p:ph type="body" idx="1"/>
          </p:nvPr>
        </p:nvSpPr>
        <p:spPr>
          <a:xfrm>
            <a:off x="311698" y="949036"/>
            <a:ext cx="4163319" cy="3851139"/>
          </a:xfrm>
          <a:prstGeom prst="rect">
            <a:avLst/>
          </a:prstGeom>
        </p:spPr>
        <p:txBody>
          <a:bodyPr spcFirstLastPara="1" wrap="square" lIns="91425" tIns="91425" rIns="91425" bIns="91425" anchor="t" anchorCtr="0">
            <a:noAutofit/>
          </a:bodyPr>
          <a:lstStyle/>
          <a:p>
            <a:pPr marL="114300" lvl="0" indent="0" algn="l" rtl="0">
              <a:spcBef>
                <a:spcPts val="0"/>
              </a:spcBef>
              <a:spcAft>
                <a:spcPts val="0"/>
              </a:spcAft>
              <a:buSzPts val="1800"/>
              <a:buNone/>
            </a:pPr>
            <a:r>
              <a:rPr lang="en" dirty="0"/>
              <a:t>A University at Buffalo student needs a book that is owned by SUNY Potsdam.  This student is taking all of their classes online, and they’re living in the Albany area, so they rarely visit Buffalo’s campus.  Submitting a resource sharing request and then picking the item up from the Buffalo’s library isn’t an option.  Driving to Potsdam isn’t an option either.  How can they get the book they need?</a:t>
            </a:r>
            <a:endParaRPr lang="en-US" dirty="0"/>
          </a:p>
        </p:txBody>
      </p:sp>
      <p:pic>
        <p:nvPicPr>
          <p:cNvPr id="5" name="Google Shape;77;p16" descr="50 Reasons to Attend SUNY | Big Ideas Blog"/>
          <p:cNvPicPr preferRelativeResize="0"/>
          <p:nvPr/>
        </p:nvPicPr>
        <p:blipFill>
          <a:blip r:embed="rId3">
            <a:alphaModFix/>
          </a:blip>
          <a:stretch>
            <a:fillRect/>
          </a:stretch>
        </p:blipFill>
        <p:spPr>
          <a:xfrm>
            <a:off x="4911369" y="1096478"/>
            <a:ext cx="3920930" cy="327916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699" y="230279"/>
            <a:ext cx="8589845" cy="684121"/>
          </a:xfrm>
          <a:prstGeom prst="rect">
            <a:avLst/>
          </a:prstGeom>
        </p:spPr>
        <p:txBody>
          <a:bodyPr spcFirstLastPara="1" wrap="square" lIns="91425" tIns="91425" rIns="91425" bIns="91425" anchor="t" anchorCtr="0">
            <a:noAutofit/>
          </a:bodyPr>
          <a:lstStyle/>
          <a:p>
            <a:r>
              <a:rPr lang="en-US" b="1" dirty="0"/>
              <a:t>Why must we address this need?</a:t>
            </a:r>
            <a:endParaRPr b="1" dirty="0"/>
          </a:p>
        </p:txBody>
      </p:sp>
      <p:sp>
        <p:nvSpPr>
          <p:cNvPr id="83" name="Google Shape;83;p17"/>
          <p:cNvSpPr txBox="1">
            <a:spLocks noGrp="1"/>
          </p:cNvSpPr>
          <p:nvPr>
            <p:ph type="body" idx="1"/>
          </p:nvPr>
        </p:nvSpPr>
        <p:spPr>
          <a:xfrm>
            <a:off x="221673" y="969818"/>
            <a:ext cx="8797636" cy="3844637"/>
          </a:xfrm>
          <a:prstGeom prst="rect">
            <a:avLst/>
          </a:prstGeom>
        </p:spPr>
        <p:txBody>
          <a:bodyPr spcFirstLastPara="1" wrap="square" lIns="91425" tIns="91425" rIns="91425" bIns="91425" anchor="t" anchorCtr="0">
            <a:noAutofit/>
          </a:bodyPr>
          <a:lstStyle/>
          <a:p>
            <a:pPr lvl="0"/>
            <a:r>
              <a:rPr lang="en-US" dirty="0"/>
              <a:t>The COVID-19 pandemic, the SUNY Online initiative, and general trends in higher education will contribute to a long-term increase in online learning in the SUNY system</a:t>
            </a:r>
          </a:p>
          <a:p>
            <a:pPr lvl="1" indent="-342900">
              <a:spcBef>
                <a:spcPts val="0"/>
              </a:spcBef>
              <a:buSzPts val="1800"/>
              <a:buFont typeface="Courier New" panose="02070309020205020404" pitchFamily="49" charset="0"/>
              <a:buChar char="o"/>
            </a:pPr>
            <a:r>
              <a:rPr lang="en-US" dirty="0"/>
              <a:t>More SUNY library users will not be in the same physical location as their home institution's library  </a:t>
            </a:r>
          </a:p>
          <a:p>
            <a:r>
              <a:rPr lang="en-US" dirty="0"/>
              <a:t>Empire State College students, faculty, and staff </a:t>
            </a:r>
          </a:p>
          <a:p>
            <a:pPr lvl="1" indent="-342900">
              <a:spcBef>
                <a:spcPts val="0"/>
              </a:spcBef>
              <a:buSzPts val="1800"/>
              <a:buFont typeface="Courier New" panose="02070309020205020404" pitchFamily="49" charset="0"/>
              <a:buChar char="o"/>
            </a:pPr>
            <a:r>
              <a:rPr lang="en-US" dirty="0"/>
              <a:t>10,000+ students, faculty, and staff whose current access to physical collections is limited</a:t>
            </a:r>
          </a:p>
          <a:p>
            <a:r>
              <a:rPr lang="en-US" dirty="0"/>
              <a:t>SUNY Board of Trustees Open Access to Libraries policy (est. in 1974) allows all SUNY students, faculty, and staff to access any SUNY library collection</a:t>
            </a:r>
          </a:p>
          <a:p>
            <a:r>
              <a:rPr lang="en-US" dirty="0"/>
              <a:t>Must find a way to improve access to physical collections for all SUNY students, faculty, and staff </a:t>
            </a:r>
          </a:p>
          <a:p>
            <a:pPr lvl="1" indent="-342900">
              <a:spcBef>
                <a:spcPts val="0"/>
              </a:spcBef>
              <a:buSzPts val="1800"/>
              <a:buFont typeface="Courier New" panose="02070309020205020404" pitchFamily="49" charset="0"/>
              <a:buChar char="o"/>
            </a:pPr>
            <a:r>
              <a:rPr lang="en-US" dirty="0"/>
              <a:t>Need to provide a good user experience </a:t>
            </a:r>
          </a:p>
          <a:p>
            <a:pPr lvl="1" indent="-342900">
              <a:spcBef>
                <a:spcPts val="0"/>
              </a:spcBef>
              <a:buSzPts val="1800"/>
              <a:buFont typeface="Courier New" panose="02070309020205020404" pitchFamily="49" charset="0"/>
              <a:buChar char="o"/>
            </a:pPr>
            <a:r>
              <a:rPr lang="en-US" dirty="0"/>
              <a:t>Workflows must be manageable for library staff</a:t>
            </a:r>
          </a:p>
          <a:p>
            <a:pPr lvl="1" indent="-342900">
              <a:spcBef>
                <a:spcPts val="0"/>
              </a:spcBef>
              <a:buSzPts val="1800"/>
              <a:buFont typeface="Courier New" panose="02070309020205020404" pitchFamily="49" charset="0"/>
              <a:buChar char="o"/>
            </a:pPr>
            <a:r>
              <a:rPr lang="en-US" dirty="0"/>
              <a:t>Must be cost effective</a:t>
            </a:r>
          </a:p>
          <a:p>
            <a:endParaRPr lang="en-US" dirty="0"/>
          </a:p>
          <a:p>
            <a:pPr marL="457200" lvl="0" indent="-342900" algn="l" rtl="0">
              <a:spcBef>
                <a:spcPts val="0"/>
              </a:spcBef>
              <a:spcAft>
                <a:spcPts val="0"/>
              </a:spcAft>
              <a:buSzPts val="1800"/>
              <a:buChar char="●"/>
            </a:pPr>
            <a:endParaRPr lang="en-US" dirty="0"/>
          </a:p>
          <a:p>
            <a:endParaRPr lang="en-US" dirty="0"/>
          </a:p>
          <a:p>
            <a:pPr lvl="1" indent="-342900">
              <a:spcBef>
                <a:spcPts val="0"/>
              </a:spcBef>
              <a:buSzPts val="1800"/>
              <a:buChar char="●"/>
            </a:pPr>
            <a:endParaRPr dirty="0"/>
          </a:p>
          <a:p>
            <a:pPr lvl="1">
              <a:spcBef>
                <a:spcPts val="0"/>
              </a:spcBef>
            </a:pPr>
            <a:endParaRPr lang="en-US" dirty="0"/>
          </a:p>
          <a:p>
            <a:pPr marL="114300" indent="0">
              <a:buNone/>
            </a:pPr>
            <a:endParaRPr lang="en-US" dirty="0"/>
          </a:p>
          <a:p>
            <a:endParaRPr lang="en-US" dirty="0"/>
          </a:p>
          <a:p>
            <a:pPr lvl="0"/>
            <a:endParaRPr lang="en-US" dirty="0"/>
          </a:p>
        </p:txBody>
      </p:sp>
    </p:spTree>
    <p:extLst>
      <p:ext uri="{BB962C8B-B14F-4D97-AF65-F5344CB8AC3E}">
        <p14:creationId xmlns:p14="http://schemas.microsoft.com/office/powerpoint/2010/main" val="3130285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699" y="230279"/>
            <a:ext cx="8589845" cy="572700"/>
          </a:xfrm>
          <a:prstGeom prst="rect">
            <a:avLst/>
          </a:prstGeom>
        </p:spPr>
        <p:txBody>
          <a:bodyPr spcFirstLastPara="1" wrap="square" lIns="91425" tIns="91425" rIns="91425" bIns="91425" anchor="t" anchorCtr="0">
            <a:noAutofit/>
          </a:bodyPr>
          <a:lstStyle/>
          <a:p>
            <a:r>
              <a:rPr lang="en-US" b="1" dirty="0"/>
              <a:t>Currently: How can this user get the book they need?</a:t>
            </a:r>
            <a:r>
              <a:rPr lang="en" b="1" dirty="0"/>
              <a:t> </a:t>
            </a:r>
            <a:endParaRPr b="1" dirty="0"/>
          </a:p>
        </p:txBody>
      </p:sp>
      <p:sp>
        <p:nvSpPr>
          <p:cNvPr id="83" name="Google Shape;83;p17"/>
          <p:cNvSpPr txBox="1">
            <a:spLocks noGrp="1"/>
          </p:cNvSpPr>
          <p:nvPr>
            <p:ph type="body" idx="1"/>
          </p:nvPr>
        </p:nvSpPr>
        <p:spPr>
          <a:xfrm>
            <a:off x="200891" y="1284602"/>
            <a:ext cx="8555182" cy="3712008"/>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mj-lt"/>
              <a:buAutoNum type="arabicPeriod"/>
            </a:pPr>
            <a:r>
              <a:rPr lang="en-US" dirty="0"/>
              <a:t>Submit a resource sharing request to Buffalo and select “home delivery” as the pickup option</a:t>
            </a:r>
          </a:p>
          <a:p>
            <a:pPr lvl="1" indent="-342900">
              <a:spcBef>
                <a:spcPts val="0"/>
              </a:spcBef>
              <a:buSzPts val="1800"/>
              <a:buFont typeface="Courier New" panose="02070309020205020404" pitchFamily="49" charset="0"/>
              <a:buChar char="o"/>
            </a:pPr>
            <a:r>
              <a:rPr lang="en-US" dirty="0"/>
              <a:t>Possible in Alma, but shipping items to users is costly</a:t>
            </a:r>
          </a:p>
          <a:p>
            <a:pPr>
              <a:buFont typeface="+mj-lt"/>
              <a:buAutoNum type="arabicPeriod"/>
            </a:pPr>
            <a:r>
              <a:rPr lang="en-US" dirty="0" smtClean="0"/>
              <a:t>Submit </a:t>
            </a:r>
            <a:r>
              <a:rPr lang="en-US" dirty="0"/>
              <a:t>a resource sharing request to Buffalo and ask them to send the book to Albany’s library once they receive it</a:t>
            </a:r>
          </a:p>
          <a:p>
            <a:pPr lvl="1" indent="-342900">
              <a:spcBef>
                <a:spcPts val="0"/>
              </a:spcBef>
              <a:buSzPts val="1800"/>
              <a:buFont typeface="Courier New" panose="02070309020205020404" pitchFamily="49" charset="0"/>
              <a:buChar char="o"/>
            </a:pPr>
            <a:r>
              <a:rPr lang="en-US" dirty="0"/>
              <a:t>Theoretically possible, but the workflow would be extremely clunky for both libraries (communication would have to happen outside Alma)</a:t>
            </a:r>
          </a:p>
          <a:p>
            <a:pPr lvl="1" indent="-342900">
              <a:spcBef>
                <a:spcPts val="0"/>
              </a:spcBef>
              <a:buSzPts val="1800"/>
              <a:buFont typeface="Courier New" panose="02070309020205020404" pitchFamily="49" charset="0"/>
              <a:buChar char="o"/>
            </a:pPr>
            <a:r>
              <a:rPr lang="en-US" dirty="0"/>
              <a:t>Delivery would be very slow</a:t>
            </a:r>
          </a:p>
          <a:p>
            <a:pPr>
              <a:buFont typeface="+mj-lt"/>
              <a:buAutoNum type="arabicPeriod"/>
            </a:pPr>
            <a:r>
              <a:rPr lang="en-US" dirty="0"/>
              <a:t>Request an Open SUNY account from Albany, submit a resource sharing request to Albany, and pick up the item from Albany’s library</a:t>
            </a:r>
          </a:p>
          <a:p>
            <a:pPr lvl="1" indent="-342900">
              <a:spcBef>
                <a:spcPts val="0"/>
              </a:spcBef>
              <a:buSzPts val="1800"/>
              <a:buFont typeface="Courier New" panose="02070309020205020404" pitchFamily="49" charset="0"/>
              <a:buChar char="o"/>
            </a:pPr>
            <a:r>
              <a:rPr lang="en-US" dirty="0"/>
              <a:t>Possible in Alma, and temporary SLC policy does allow this, but workflow is extremely clunky</a:t>
            </a:r>
          </a:p>
          <a:p>
            <a:pPr lvl="1" indent="-342900">
              <a:spcBef>
                <a:spcPts val="0"/>
              </a:spcBef>
              <a:buSzPts val="1800"/>
              <a:buChar char="●"/>
            </a:pPr>
            <a:endParaRPr lang="en-US" dirty="0"/>
          </a:p>
          <a:p>
            <a:endParaRPr lang="en-US" dirty="0"/>
          </a:p>
          <a:p>
            <a:endParaRPr lang="en-US" dirty="0"/>
          </a:p>
          <a:p>
            <a:pPr marL="457200" lvl="0" indent="-342900" algn="l" rtl="0">
              <a:spcBef>
                <a:spcPts val="0"/>
              </a:spcBef>
              <a:spcAft>
                <a:spcPts val="0"/>
              </a:spcAft>
              <a:buSzPts val="1800"/>
              <a:buChar char="●"/>
            </a:pPr>
            <a:endParaRPr lang="en-US" dirty="0"/>
          </a:p>
          <a:p>
            <a:endParaRPr lang="en-US" dirty="0"/>
          </a:p>
          <a:p>
            <a:pPr lvl="1" indent="-342900">
              <a:spcBef>
                <a:spcPts val="0"/>
              </a:spcBef>
              <a:buSzPts val="1800"/>
              <a:buChar char="●"/>
            </a:pPr>
            <a:endParaRPr dirty="0"/>
          </a:p>
          <a:p>
            <a:pPr lvl="1">
              <a:spcBef>
                <a:spcPts val="0"/>
              </a:spcBef>
            </a:pPr>
            <a:endParaRPr lang="en-US" dirty="0"/>
          </a:p>
          <a:p>
            <a:pPr marL="114300" indent="0">
              <a:buNone/>
            </a:pPr>
            <a:endParaRPr lang="en-US" dirty="0"/>
          </a:p>
          <a:p>
            <a:endParaRPr lang="en-US" dirty="0"/>
          </a:p>
          <a:p>
            <a:pPr lvl="0"/>
            <a:endParaRPr lang="en-US" dirty="0"/>
          </a:p>
        </p:txBody>
      </p:sp>
    </p:spTree>
    <p:extLst>
      <p:ext uri="{BB962C8B-B14F-4D97-AF65-F5344CB8AC3E}">
        <p14:creationId xmlns:p14="http://schemas.microsoft.com/office/powerpoint/2010/main" val="2723574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170505" y="48744"/>
            <a:ext cx="8589845" cy="572700"/>
          </a:xfrm>
          <a:prstGeom prst="rect">
            <a:avLst/>
          </a:prstGeom>
        </p:spPr>
        <p:txBody>
          <a:bodyPr spcFirstLastPara="1" wrap="square" lIns="91425" tIns="91425" rIns="91425" bIns="91425" anchor="t" anchorCtr="0">
            <a:noAutofit/>
          </a:bodyPr>
          <a:lstStyle/>
          <a:p>
            <a:r>
              <a:rPr lang="en-US" b="1" dirty="0"/>
              <a:t>In Future: How can this user get the book they need?</a:t>
            </a:r>
            <a:r>
              <a:rPr lang="en" b="1" dirty="0"/>
              <a:t> </a:t>
            </a:r>
            <a:endParaRPr b="1" dirty="0"/>
          </a:p>
        </p:txBody>
      </p:sp>
      <p:sp>
        <p:nvSpPr>
          <p:cNvPr id="83" name="Google Shape;83;p17"/>
          <p:cNvSpPr txBox="1">
            <a:spLocks noGrp="1"/>
          </p:cNvSpPr>
          <p:nvPr>
            <p:ph type="body" idx="1"/>
          </p:nvPr>
        </p:nvSpPr>
        <p:spPr>
          <a:xfrm>
            <a:off x="207615" y="1109790"/>
            <a:ext cx="4668981" cy="3712008"/>
          </a:xfrm>
          <a:prstGeom prst="rect">
            <a:avLst/>
          </a:prstGeom>
        </p:spPr>
        <p:txBody>
          <a:bodyPr spcFirstLastPara="1" wrap="square" lIns="91425" tIns="91425" rIns="91425" bIns="91425" anchor="t" anchorCtr="0">
            <a:noAutofit/>
          </a:bodyPr>
          <a:lstStyle/>
          <a:p>
            <a:pPr lvl="0">
              <a:buFont typeface="+mj-lt"/>
              <a:buChar char="●"/>
            </a:pPr>
            <a:r>
              <a:rPr lang="en-US" dirty="0"/>
              <a:t>Implement an Automated Fulfillment Network (AFN) for the SUNY system</a:t>
            </a:r>
            <a:endParaRPr lang="en-US"/>
          </a:p>
          <a:p>
            <a:pPr lvl="1" indent="-342900">
              <a:spcBef>
                <a:spcPts val="0"/>
              </a:spcBef>
              <a:buSzPts val="1800"/>
              <a:buFont typeface="Courier New" panose="02070309020205020404" pitchFamily="49" charset="0"/>
              <a:buChar char="o"/>
            </a:pPr>
            <a:r>
              <a:rPr lang="en-US" dirty="0"/>
              <a:t>An AFN allows users to request items from, pick up items at, and return items to any library in the AFN</a:t>
            </a:r>
          </a:p>
          <a:p>
            <a:pPr lvl="1" indent="-342900">
              <a:spcBef>
                <a:spcPts val="0"/>
              </a:spcBef>
              <a:buSzPts val="1800"/>
              <a:buFont typeface="Courier New" panose="02070309020205020404" pitchFamily="49" charset="0"/>
              <a:buChar char="o"/>
            </a:pPr>
            <a:r>
              <a:rPr lang="en-US" dirty="0"/>
              <a:t>The Buffalo student in the scenario I outlined could submit a request to Buffalo to have Potsdam’s book delivered directly to Albany’s library. </a:t>
            </a:r>
          </a:p>
          <a:p>
            <a:pPr lvl="1" indent="-342900">
              <a:spcBef>
                <a:spcPts val="0"/>
              </a:spcBef>
              <a:buSzPts val="1800"/>
              <a:buFont typeface="Courier New" panose="02070309020205020404" pitchFamily="49" charset="0"/>
              <a:buChar char="o"/>
            </a:pPr>
            <a:r>
              <a:rPr lang="en-US" dirty="0"/>
              <a:t>Can be implemented at no cost to campuses</a:t>
            </a:r>
          </a:p>
          <a:p>
            <a:pPr lvl="1" indent="-342900">
              <a:spcBef>
                <a:spcPts val="0"/>
              </a:spcBef>
              <a:buSzPts val="1800"/>
              <a:buFont typeface="Courier New" panose="02070309020205020404" pitchFamily="49" charset="0"/>
              <a:buChar char="o"/>
            </a:pPr>
            <a:r>
              <a:rPr lang="en-US" dirty="0"/>
              <a:t>Delivery times should be similar to Alma RS</a:t>
            </a:r>
          </a:p>
          <a:p>
            <a:pPr lvl="1" indent="-342900">
              <a:spcBef>
                <a:spcPts val="0"/>
              </a:spcBef>
              <a:buSzPts val="1800"/>
              <a:buFont typeface="Courier New" panose="02070309020205020404" pitchFamily="49" charset="0"/>
              <a:buChar char="o"/>
            </a:pPr>
            <a:r>
              <a:rPr lang="en-US" b="1" dirty="0"/>
              <a:t>Does this provide a good user experience?  Is the workflow manageable for library staff?</a:t>
            </a:r>
          </a:p>
          <a:p>
            <a:endParaRPr lang="en-US" dirty="0"/>
          </a:p>
          <a:p>
            <a:pPr lvl="0"/>
            <a:endParaRPr lang="en-US" dirty="0"/>
          </a:p>
        </p:txBody>
      </p:sp>
      <p:pic>
        <p:nvPicPr>
          <p:cNvPr id="7" name="Picture 6"/>
          <p:cNvPicPr>
            <a:picLocks noChangeAspect="1"/>
          </p:cNvPicPr>
          <p:nvPr/>
        </p:nvPicPr>
        <p:blipFill>
          <a:blip r:embed="rId3"/>
          <a:stretch>
            <a:fillRect/>
          </a:stretch>
        </p:blipFill>
        <p:spPr>
          <a:xfrm>
            <a:off x="6066558" y="1047393"/>
            <a:ext cx="1865169" cy="227746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7"/>
          <p:cNvPicPr>
            <a:picLocks noChangeAspect="1"/>
          </p:cNvPicPr>
          <p:nvPr/>
        </p:nvPicPr>
        <p:blipFill>
          <a:blip r:embed="rId4"/>
          <a:stretch>
            <a:fillRect/>
          </a:stretch>
        </p:blipFill>
        <p:spPr>
          <a:xfrm>
            <a:off x="5209524" y="3569276"/>
            <a:ext cx="3579236" cy="13401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699" y="230279"/>
            <a:ext cx="8499792" cy="572700"/>
          </a:xfrm>
          <a:prstGeom prst="rect">
            <a:avLst/>
          </a:prstGeom>
        </p:spPr>
        <p:txBody>
          <a:bodyPr spcFirstLastPara="1" wrap="square" lIns="91425" tIns="91425" rIns="91425" bIns="91425" anchor="t" anchorCtr="0">
            <a:noAutofit/>
          </a:bodyPr>
          <a:lstStyle/>
          <a:p>
            <a:pPr lvl="0"/>
            <a:r>
              <a:rPr lang="en-US" b="1" dirty="0"/>
              <a:t>Why didn’t we implement an AFN at go live?</a:t>
            </a:r>
            <a:endParaRPr b="1" dirty="0"/>
          </a:p>
        </p:txBody>
      </p:sp>
      <p:sp>
        <p:nvSpPr>
          <p:cNvPr id="83" name="Google Shape;83;p17"/>
          <p:cNvSpPr txBox="1">
            <a:spLocks noGrp="1"/>
          </p:cNvSpPr>
          <p:nvPr>
            <p:ph type="body" idx="1"/>
          </p:nvPr>
        </p:nvSpPr>
        <p:spPr>
          <a:xfrm>
            <a:off x="200890" y="928254"/>
            <a:ext cx="8534401" cy="3948545"/>
          </a:xfrm>
          <a:prstGeom prst="rect">
            <a:avLst/>
          </a:prstGeom>
        </p:spPr>
        <p:txBody>
          <a:bodyPr spcFirstLastPara="1" wrap="square" lIns="91425" tIns="91425" rIns="91425" bIns="91425" anchor="t" anchorCtr="0">
            <a:noAutofit/>
          </a:bodyPr>
          <a:lstStyle/>
          <a:p>
            <a:r>
              <a:rPr lang="en-US" dirty="0"/>
              <a:t>AFN functionality didn’t exist in live environments when ASRS evaluated Alma resource sharing options in 2018/2019</a:t>
            </a:r>
          </a:p>
          <a:p>
            <a:r>
              <a:rPr lang="en-US" dirty="0"/>
              <a:t>Fulfillment Network functionality existed, but it lacked the automated features of an AFN </a:t>
            </a:r>
          </a:p>
          <a:p>
            <a:pPr lvl="1" indent="-342900">
              <a:spcBef>
                <a:spcPts val="0"/>
              </a:spcBef>
              <a:buSzPts val="1800"/>
              <a:buFont typeface="Courier New" panose="02070309020205020404" pitchFamily="49" charset="0"/>
              <a:buChar char="o"/>
            </a:pPr>
            <a:r>
              <a:rPr lang="en-US" dirty="0"/>
              <a:t>Users had to manually select a specific item at a specific campus when placing a resource sharing request in Primo</a:t>
            </a:r>
          </a:p>
          <a:p>
            <a:pPr lvl="1" indent="-342900">
              <a:spcBef>
                <a:spcPts val="0"/>
              </a:spcBef>
              <a:buSzPts val="1800"/>
              <a:buFont typeface="Courier New" panose="02070309020205020404" pitchFamily="49" charset="0"/>
              <a:buChar char="o"/>
            </a:pPr>
            <a:r>
              <a:rPr lang="en-US" dirty="0"/>
              <a:t>Very poor user experience, so ASRS opted for peer-to-peer NZ resource sharing instead</a:t>
            </a:r>
          </a:p>
          <a:p>
            <a:r>
              <a:rPr lang="en-US" dirty="0"/>
              <a:t>AFN functionality addresses at least some Fulfillment Network shortcomings</a:t>
            </a:r>
          </a:p>
          <a:p>
            <a:pPr lvl="1" indent="-342900">
              <a:spcBef>
                <a:spcPts val="0"/>
              </a:spcBef>
              <a:buSzPts val="1800"/>
              <a:buFont typeface="Courier New" panose="02070309020205020404" pitchFamily="49" charset="0"/>
              <a:buChar char="o"/>
            </a:pPr>
            <a:r>
              <a:rPr lang="en-US" dirty="0"/>
              <a:t>Users simply place resource sharing requests in Primo, and Alma automatically constructs a </a:t>
            </a:r>
            <a:r>
              <a:rPr lang="en-US" dirty="0" err="1"/>
              <a:t>rota</a:t>
            </a:r>
            <a:r>
              <a:rPr lang="en-US" dirty="0"/>
              <a:t> in the same manner as peer-to-peer NZ resource sharing</a:t>
            </a:r>
          </a:p>
          <a:p>
            <a:pPr lvl="1" indent="-342900">
              <a:spcBef>
                <a:spcPts val="0"/>
              </a:spcBef>
              <a:buSzPts val="1800"/>
              <a:buFont typeface="Courier New" panose="02070309020205020404" pitchFamily="49" charset="0"/>
              <a:buChar char="o"/>
            </a:pPr>
            <a:r>
              <a:rPr lang="en-US" dirty="0"/>
              <a:t>User experience has improved enough that AFN functionality is worth exploring</a:t>
            </a:r>
          </a:p>
          <a:p>
            <a:endParaRPr lang="en-US" dirty="0"/>
          </a:p>
          <a:p>
            <a:endParaRPr lang="en-US" dirty="0"/>
          </a:p>
          <a:p>
            <a:pPr lvl="1" indent="-342900">
              <a:spcBef>
                <a:spcPts val="0"/>
              </a:spcBef>
              <a:buSzPts val="1800"/>
              <a:buChar char="●"/>
            </a:pPr>
            <a:endParaRPr lang="en-US" dirty="0"/>
          </a:p>
          <a:p>
            <a:endParaRPr lang="en-US" dirty="0"/>
          </a:p>
          <a:p>
            <a:endParaRPr lang="en-US" dirty="0"/>
          </a:p>
          <a:p>
            <a:pPr marL="457200" lvl="0" indent="-342900" algn="l" rtl="0">
              <a:spcBef>
                <a:spcPts val="0"/>
              </a:spcBef>
              <a:spcAft>
                <a:spcPts val="0"/>
              </a:spcAft>
              <a:buSzPts val="1800"/>
              <a:buChar char="●"/>
            </a:pPr>
            <a:endParaRPr lang="en-US" dirty="0"/>
          </a:p>
          <a:p>
            <a:endParaRPr lang="en-US" dirty="0"/>
          </a:p>
          <a:p>
            <a:pPr lvl="1" indent="-342900">
              <a:spcBef>
                <a:spcPts val="0"/>
              </a:spcBef>
              <a:buSzPts val="1800"/>
              <a:buChar char="●"/>
            </a:pPr>
            <a:endParaRPr dirty="0"/>
          </a:p>
          <a:p>
            <a:pPr lvl="1">
              <a:spcBef>
                <a:spcPts val="0"/>
              </a:spcBef>
            </a:pPr>
            <a:endParaRPr lang="en-US" dirty="0"/>
          </a:p>
          <a:p>
            <a:pPr marL="114300" indent="0">
              <a:buNone/>
            </a:pPr>
            <a:endParaRPr lang="en-US" dirty="0"/>
          </a:p>
          <a:p>
            <a:endParaRPr lang="en-US" dirty="0"/>
          </a:p>
          <a:p>
            <a:pPr lvl="0"/>
            <a:endParaRPr lang="en-US" dirty="0"/>
          </a:p>
        </p:txBody>
      </p:sp>
    </p:spTree>
    <p:extLst>
      <p:ext uri="{BB962C8B-B14F-4D97-AF65-F5344CB8AC3E}">
        <p14:creationId xmlns:p14="http://schemas.microsoft.com/office/powerpoint/2010/main" val="2566583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699" y="230279"/>
            <a:ext cx="8589845" cy="572700"/>
          </a:xfrm>
          <a:prstGeom prst="rect">
            <a:avLst/>
          </a:prstGeom>
        </p:spPr>
        <p:txBody>
          <a:bodyPr spcFirstLastPara="1" wrap="square" lIns="91425" tIns="91425" rIns="91425" bIns="91425" anchor="t" anchorCtr="0">
            <a:noAutofit/>
          </a:bodyPr>
          <a:lstStyle/>
          <a:p>
            <a:pPr lvl="0"/>
            <a:r>
              <a:rPr lang="en-US" b="1" dirty="0"/>
              <a:t>Automated Fulfillment Network Project Overview</a:t>
            </a:r>
            <a:endParaRPr b="1" dirty="0"/>
          </a:p>
        </p:txBody>
      </p:sp>
      <p:sp>
        <p:nvSpPr>
          <p:cNvPr id="83" name="Google Shape;83;p17"/>
          <p:cNvSpPr txBox="1">
            <a:spLocks noGrp="1"/>
          </p:cNvSpPr>
          <p:nvPr>
            <p:ph type="body" idx="1"/>
          </p:nvPr>
        </p:nvSpPr>
        <p:spPr>
          <a:xfrm>
            <a:off x="200889" y="928254"/>
            <a:ext cx="8769929" cy="3948545"/>
          </a:xfrm>
          <a:prstGeom prst="rect">
            <a:avLst/>
          </a:prstGeom>
        </p:spPr>
        <p:txBody>
          <a:bodyPr spcFirstLastPara="1" wrap="square" lIns="91425" tIns="91425" rIns="91425" bIns="91425" anchor="t" anchorCtr="0">
            <a:noAutofit/>
          </a:bodyPr>
          <a:lstStyle/>
          <a:p>
            <a:r>
              <a:rPr lang="en-US" u="sng" dirty="0"/>
              <a:t>NO final decision</a:t>
            </a:r>
            <a:r>
              <a:rPr lang="en-US" dirty="0"/>
              <a:t> yet about implementing an AFN for SUNY</a:t>
            </a:r>
          </a:p>
          <a:p>
            <a:pPr lvl="1" indent="-342900">
              <a:spcBef>
                <a:spcPts val="0"/>
              </a:spcBef>
              <a:buSzPts val="1800"/>
              <a:buFont typeface="Courier New" panose="02070309020205020404" pitchFamily="49" charset="0"/>
              <a:buChar char="o"/>
            </a:pPr>
            <a:r>
              <a:rPr lang="en-US" dirty="0"/>
              <a:t>We could potentially not implement an AFN or implement only some AFN functionality</a:t>
            </a:r>
          </a:p>
          <a:p>
            <a:pPr lvl="1" indent="-342900">
              <a:spcBef>
                <a:spcPts val="0"/>
              </a:spcBef>
              <a:buSzPts val="1800"/>
              <a:buFont typeface="Courier New" panose="02070309020205020404" pitchFamily="49" charset="0"/>
              <a:buChar char="o"/>
            </a:pPr>
            <a:r>
              <a:rPr lang="en-US" dirty="0"/>
              <a:t>If we do implement any AFN functionality, that implementation will be permanent due to amount of SLS staff time needed for implementation</a:t>
            </a:r>
          </a:p>
          <a:p>
            <a:r>
              <a:rPr lang="en-US" dirty="0"/>
              <a:t>AFN participation will be voluntary and opt-in</a:t>
            </a:r>
          </a:p>
          <a:p>
            <a:pPr>
              <a:lnSpc>
                <a:spcPct val="114999"/>
              </a:lnSpc>
            </a:pPr>
            <a:r>
              <a:rPr lang="en-US" dirty="0"/>
              <a:t>Peer-to-Peer NZ Resource Sharing </a:t>
            </a:r>
            <a:r>
              <a:rPr lang="en-US"/>
              <a:t>will still be supported</a:t>
            </a:r>
            <a:endParaRPr lang="en-US" dirty="0"/>
          </a:p>
          <a:p>
            <a:r>
              <a:rPr lang="en-US" dirty="0"/>
              <a:t>ASRS Working Group will play major role in project </a:t>
            </a:r>
          </a:p>
          <a:p>
            <a:pPr lvl="1" indent="-342900">
              <a:spcBef>
                <a:spcPts val="0"/>
              </a:spcBef>
              <a:buSzPts val="1800"/>
              <a:buFont typeface="Courier New" panose="02070309020205020404" pitchFamily="49" charset="0"/>
              <a:buChar char="o"/>
            </a:pPr>
            <a:r>
              <a:rPr lang="en-US" dirty="0"/>
              <a:t>Evaluate AFN functionality and configuration options</a:t>
            </a:r>
          </a:p>
          <a:p>
            <a:pPr lvl="1" indent="-342900">
              <a:spcBef>
                <a:spcPts val="0"/>
              </a:spcBef>
              <a:buSzPts val="1800"/>
              <a:buFont typeface="Courier New" panose="02070309020205020404" pitchFamily="49" charset="0"/>
              <a:buChar char="o"/>
            </a:pPr>
            <a:r>
              <a:rPr lang="en-US" dirty="0"/>
              <a:t>Assess feedback on AFN functionality from campuses</a:t>
            </a:r>
          </a:p>
          <a:p>
            <a:pPr lvl="1" indent="-342900">
              <a:spcBef>
                <a:spcPts val="0"/>
              </a:spcBef>
              <a:buSzPts val="1800"/>
              <a:buFont typeface="Courier New" panose="02070309020205020404" pitchFamily="49" charset="0"/>
              <a:buChar char="o"/>
            </a:pPr>
            <a:r>
              <a:rPr lang="en-US" dirty="0"/>
              <a:t>Make AFN policy recommendations to LSP Advisory Board</a:t>
            </a:r>
          </a:p>
          <a:p>
            <a:pPr lvl="1" indent="-342900">
              <a:spcBef>
                <a:spcPts val="0"/>
              </a:spcBef>
              <a:buSzPts val="1800"/>
              <a:buFont typeface="Courier New" panose="02070309020205020404" pitchFamily="49" charset="0"/>
              <a:buChar char="o"/>
            </a:pPr>
            <a:r>
              <a:rPr lang="en-US" dirty="0"/>
              <a:t>Assist SLS with AFN training and documentation</a:t>
            </a:r>
          </a:p>
          <a:p>
            <a:r>
              <a:rPr lang="en-US" dirty="0"/>
              <a:t>SLS staff will handle all configuration work related to AFN implementation</a:t>
            </a:r>
          </a:p>
          <a:p>
            <a:r>
              <a:rPr lang="en-US" dirty="0"/>
              <a:t>COVID-19 pandemic will undoubtedly impact the project timeline </a:t>
            </a:r>
          </a:p>
          <a:p>
            <a:pPr lvl="1" indent="-342900">
              <a:spcBef>
                <a:spcPts val="0"/>
              </a:spcBef>
              <a:buSzPts val="1800"/>
              <a:buFont typeface="Courier New" panose="02070309020205020404" pitchFamily="49" charset="0"/>
              <a:buChar char="o"/>
            </a:pPr>
            <a:r>
              <a:rPr lang="en-US" dirty="0"/>
              <a:t>Can't include an institution in an AFN until users from other institutions are allowed on campus</a:t>
            </a:r>
          </a:p>
          <a:p>
            <a:endParaRPr lang="en-US" dirty="0"/>
          </a:p>
          <a:p>
            <a:pPr marL="457200" lvl="0" indent="-342900" algn="l" rtl="0">
              <a:spcBef>
                <a:spcPts val="0"/>
              </a:spcBef>
              <a:spcAft>
                <a:spcPts val="0"/>
              </a:spcAft>
              <a:buSzPts val="1800"/>
              <a:buChar char="●"/>
            </a:pPr>
            <a:endParaRPr lang="en-US" dirty="0"/>
          </a:p>
          <a:p>
            <a:endParaRPr lang="en-US" dirty="0"/>
          </a:p>
          <a:p>
            <a:pPr lvl="1" indent="-342900">
              <a:spcBef>
                <a:spcPts val="0"/>
              </a:spcBef>
              <a:buSzPts val="1800"/>
              <a:buChar char="●"/>
            </a:pPr>
            <a:endParaRPr dirty="0"/>
          </a:p>
          <a:p>
            <a:pPr lvl="1">
              <a:spcBef>
                <a:spcPts val="0"/>
              </a:spcBef>
            </a:pPr>
            <a:endParaRPr lang="en-US" dirty="0"/>
          </a:p>
          <a:p>
            <a:pPr marL="114300" indent="0">
              <a:buNone/>
            </a:pPr>
            <a:endParaRPr lang="en-US" dirty="0"/>
          </a:p>
          <a:p>
            <a:endParaRPr lang="en-US" dirty="0"/>
          </a:p>
          <a:p>
            <a:pPr lvl="0"/>
            <a:endParaRPr lang="en-US" dirty="0"/>
          </a:p>
        </p:txBody>
      </p:sp>
    </p:spTree>
    <p:extLst>
      <p:ext uri="{BB962C8B-B14F-4D97-AF65-F5344CB8AC3E}">
        <p14:creationId xmlns:p14="http://schemas.microsoft.com/office/powerpoint/2010/main" val="311989353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3169</TotalTime>
  <Words>2265</Words>
  <Application>Microsoft Office PowerPoint</Application>
  <PresentationFormat>On-screen Show (16:9)</PresentationFormat>
  <Paragraphs>450</Paragraphs>
  <Slides>26</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Courier New</vt:lpstr>
      <vt:lpstr>Simple Light</vt:lpstr>
      <vt:lpstr>Automated Fulfillment Network (AFN) Kickoff Meeting</vt:lpstr>
      <vt:lpstr>Agenda</vt:lpstr>
      <vt:lpstr>Conceptual Overview</vt:lpstr>
      <vt:lpstr>How can this user get the book they need? </vt:lpstr>
      <vt:lpstr>Why must we address this need?</vt:lpstr>
      <vt:lpstr>Currently: How can this user get the book they need? </vt:lpstr>
      <vt:lpstr>In Future: How can this user get the book they need? </vt:lpstr>
      <vt:lpstr>Why didn’t we implement an AFN at go live?</vt:lpstr>
      <vt:lpstr>Automated Fulfillment Network Project Overview</vt:lpstr>
      <vt:lpstr>Automated Fulfillment Network Project Overview</vt:lpstr>
      <vt:lpstr>Automated Fulfillment Network Project Overview</vt:lpstr>
      <vt:lpstr>Automated Fulfillment Network Functionality</vt:lpstr>
      <vt:lpstr>Walk-In Borrowing</vt:lpstr>
      <vt:lpstr>Pick-Up Anywhere for Hold Requests</vt:lpstr>
      <vt:lpstr>Pick-Up Anywhere for Hold Requests</vt:lpstr>
      <vt:lpstr>Pick-Up Anywhere for Resource Sharing Requests</vt:lpstr>
      <vt:lpstr>Pick-Up Anywhere for Resource Sharing Requests</vt:lpstr>
      <vt:lpstr>Pick-Up Anywhere for Resource Sharing Requests</vt:lpstr>
      <vt:lpstr>Return Anywhere</vt:lpstr>
      <vt:lpstr>AFNs From a User Perspective</vt:lpstr>
      <vt:lpstr>PowerPoint Presentation</vt:lpstr>
      <vt:lpstr>Automated Fulfillment Network Configuration &amp; Implementation Options</vt:lpstr>
      <vt:lpstr>Automated Fulfillment Network Configuration &amp; Implementation Options</vt:lpstr>
      <vt:lpstr>Automated Fulfillment Network Configuration &amp; Implementation Options</vt:lpstr>
      <vt:lpstr>Automated Fulfillment Network Policies</vt:lpstr>
      <vt:lpstr>AFN Project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Interconsortial Article Resource Sharing through Alma:  - The Pilot Partnership between State University New York (SUNY) and the Connecticut State Colleges and Universities (CSCU)</dc:title>
  <dc:creator>Tim Jackson</dc:creator>
  <cp:lastModifiedBy>Tim Jackson</cp:lastModifiedBy>
  <cp:revision>450</cp:revision>
  <dcterms:modified xsi:type="dcterms:W3CDTF">2021-01-13T18:29:28Z</dcterms:modified>
</cp:coreProperties>
</file>