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467" r:id="rId2"/>
    <p:sldId id="448" r:id="rId3"/>
    <p:sldId id="479" r:id="rId4"/>
    <p:sldId id="480" r:id="rId5"/>
    <p:sldId id="497" r:id="rId6"/>
    <p:sldId id="478" r:id="rId7"/>
    <p:sldId id="482" r:id="rId8"/>
    <p:sldId id="490" r:id="rId9"/>
    <p:sldId id="489" r:id="rId10"/>
    <p:sldId id="477" r:id="rId11"/>
    <p:sldId id="496" r:id="rId12"/>
    <p:sldId id="493" r:id="rId13"/>
    <p:sldId id="494" r:id="rId14"/>
    <p:sldId id="495" r:id="rId15"/>
    <p:sldId id="487" r:id="rId16"/>
    <p:sldId id="484" r:id="rId17"/>
    <p:sldId id="488" r:id="rId18"/>
    <p:sldId id="486" r:id="rId19"/>
    <p:sldId id="492" r:id="rId20"/>
    <p:sldId id="483" r:id="rId21"/>
    <p:sldId id="534" r:id="rId22"/>
    <p:sldId id="464"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9D7B"/>
    <a:srgbClr val="515354"/>
    <a:srgbClr val="CC3300"/>
    <a:srgbClr val="993300"/>
    <a:srgbClr val="FF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580AAA-7B3D-4E95-A693-FE69E5E1A66A}" v="2" dt="2024-11-06T01:46:28.6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05" autoAdjust="0"/>
    <p:restoredTop sz="99104" autoAdjust="0"/>
  </p:normalViewPr>
  <p:slideViewPr>
    <p:cSldViewPr>
      <p:cViewPr varScale="1">
        <p:scale>
          <a:sx n="90" d="100"/>
          <a:sy n="90" d="100"/>
        </p:scale>
        <p:origin x="665" y="58"/>
      </p:cViewPr>
      <p:guideLst>
        <p:guide orient="horz" pos="2160"/>
        <p:guide pos="2880"/>
      </p:guideLst>
    </p:cSldViewPr>
  </p:slideViewPr>
  <p:outlineViewPr>
    <p:cViewPr>
      <p:scale>
        <a:sx n="33" d="100"/>
        <a:sy n="33" d="100"/>
      </p:scale>
      <p:origin x="0" y="3090"/>
    </p:cViewPr>
  </p:outlineViewPr>
  <p:notesTextViewPr>
    <p:cViewPr>
      <p:scale>
        <a:sx n="100" d="100"/>
        <a:sy n="100" d="100"/>
      </p:scale>
      <p:origin x="0" y="0"/>
    </p:cViewPr>
  </p:notesTextViewPr>
  <p:sorterViewPr>
    <p:cViewPr>
      <p:scale>
        <a:sx n="140" d="100"/>
        <a:sy n="140" d="100"/>
      </p:scale>
      <p:origin x="0" y="-38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Wagner Burke Lake District" userId="9e158f53e4df4b07" providerId="LiveId" clId="{7D580AAA-7B3D-4E95-A693-FE69E5E1A66A}"/>
    <pc:docChg chg="delSld modSld">
      <pc:chgData name="Greg Wagner Burke Lake District" userId="9e158f53e4df4b07" providerId="LiveId" clId="{7D580AAA-7B3D-4E95-A693-FE69E5E1A66A}" dt="2024-11-06T01:46:28.675" v="2"/>
      <pc:docMkLst>
        <pc:docMk/>
      </pc:docMkLst>
      <pc:sldChg chg="modSp">
        <pc:chgData name="Greg Wagner Burke Lake District" userId="9e158f53e4df4b07" providerId="LiveId" clId="{7D580AAA-7B3D-4E95-A693-FE69E5E1A66A}" dt="2024-11-06T01:46:28.675" v="2"/>
        <pc:sldMkLst>
          <pc:docMk/>
          <pc:sldMk cId="2769354376" sldId="448"/>
        </pc:sldMkLst>
        <pc:spChg chg="mod">
          <ac:chgData name="Greg Wagner Burke Lake District" userId="9e158f53e4df4b07" providerId="LiveId" clId="{7D580AAA-7B3D-4E95-A693-FE69E5E1A66A}" dt="2024-11-06T01:46:28.675" v="2"/>
          <ac:spMkLst>
            <pc:docMk/>
            <pc:sldMk cId="2769354376" sldId="448"/>
            <ac:spMk id="2" creationId="{00000000-0000-0000-0000-000000000000}"/>
          </ac:spMkLst>
        </pc:spChg>
      </pc:sldChg>
      <pc:sldChg chg="modSp">
        <pc:chgData name="Greg Wagner Burke Lake District" userId="9e158f53e4df4b07" providerId="LiveId" clId="{7D580AAA-7B3D-4E95-A693-FE69E5E1A66A}" dt="2024-11-06T01:46:28.675" v="2"/>
        <pc:sldMkLst>
          <pc:docMk/>
          <pc:sldMk cId="1721050948" sldId="464"/>
        </pc:sldMkLst>
        <pc:spChg chg="mod">
          <ac:chgData name="Greg Wagner Burke Lake District" userId="9e158f53e4df4b07" providerId="LiveId" clId="{7D580AAA-7B3D-4E95-A693-FE69E5E1A66A}" dt="2024-11-06T01:46:28.675" v="2"/>
          <ac:spMkLst>
            <pc:docMk/>
            <pc:sldMk cId="1721050948" sldId="464"/>
            <ac:spMk id="4" creationId="{476ACA22-52D9-41E0-876F-D80EB24EAAD9}"/>
          </ac:spMkLst>
        </pc:spChg>
      </pc:sldChg>
      <pc:sldChg chg="modSp">
        <pc:chgData name="Greg Wagner Burke Lake District" userId="9e158f53e4df4b07" providerId="LiveId" clId="{7D580AAA-7B3D-4E95-A693-FE69E5E1A66A}" dt="2024-11-06T01:46:28.675" v="2"/>
        <pc:sldMkLst>
          <pc:docMk/>
          <pc:sldMk cId="699961671" sldId="477"/>
        </pc:sldMkLst>
        <pc:spChg chg="mod">
          <ac:chgData name="Greg Wagner Burke Lake District" userId="9e158f53e4df4b07" providerId="LiveId" clId="{7D580AAA-7B3D-4E95-A693-FE69E5E1A66A}" dt="2024-11-06T01:46:28.675" v="2"/>
          <ac:spMkLst>
            <pc:docMk/>
            <pc:sldMk cId="699961671" sldId="477"/>
            <ac:spMk id="2" creationId="{00000000-0000-0000-0000-000000000000}"/>
          </ac:spMkLst>
        </pc:spChg>
      </pc:sldChg>
      <pc:sldChg chg="modSp">
        <pc:chgData name="Greg Wagner Burke Lake District" userId="9e158f53e4df4b07" providerId="LiveId" clId="{7D580AAA-7B3D-4E95-A693-FE69E5E1A66A}" dt="2024-11-06T01:46:28.675" v="2"/>
        <pc:sldMkLst>
          <pc:docMk/>
          <pc:sldMk cId="2748279670" sldId="478"/>
        </pc:sldMkLst>
        <pc:spChg chg="mod">
          <ac:chgData name="Greg Wagner Burke Lake District" userId="9e158f53e4df4b07" providerId="LiveId" clId="{7D580AAA-7B3D-4E95-A693-FE69E5E1A66A}" dt="2024-11-06T01:46:28.675" v="2"/>
          <ac:spMkLst>
            <pc:docMk/>
            <pc:sldMk cId="2748279670" sldId="478"/>
            <ac:spMk id="2" creationId="{00000000-0000-0000-0000-000000000000}"/>
          </ac:spMkLst>
        </pc:spChg>
      </pc:sldChg>
      <pc:sldChg chg="modSp">
        <pc:chgData name="Greg Wagner Burke Lake District" userId="9e158f53e4df4b07" providerId="LiveId" clId="{7D580AAA-7B3D-4E95-A693-FE69E5E1A66A}" dt="2024-11-06T01:46:28.675" v="2"/>
        <pc:sldMkLst>
          <pc:docMk/>
          <pc:sldMk cId="1671372038" sldId="479"/>
        </pc:sldMkLst>
        <pc:spChg chg="mod">
          <ac:chgData name="Greg Wagner Burke Lake District" userId="9e158f53e4df4b07" providerId="LiveId" clId="{7D580AAA-7B3D-4E95-A693-FE69E5E1A66A}" dt="2024-11-06T01:46:28.675" v="2"/>
          <ac:spMkLst>
            <pc:docMk/>
            <pc:sldMk cId="1671372038" sldId="479"/>
            <ac:spMk id="2" creationId="{00000000-0000-0000-0000-000000000000}"/>
          </ac:spMkLst>
        </pc:spChg>
      </pc:sldChg>
      <pc:sldChg chg="modSp">
        <pc:chgData name="Greg Wagner Burke Lake District" userId="9e158f53e4df4b07" providerId="LiveId" clId="{7D580AAA-7B3D-4E95-A693-FE69E5E1A66A}" dt="2024-11-06T01:46:28.675" v="2"/>
        <pc:sldMkLst>
          <pc:docMk/>
          <pc:sldMk cId="3284392547" sldId="480"/>
        </pc:sldMkLst>
        <pc:spChg chg="mod">
          <ac:chgData name="Greg Wagner Burke Lake District" userId="9e158f53e4df4b07" providerId="LiveId" clId="{7D580AAA-7B3D-4E95-A693-FE69E5E1A66A}" dt="2024-11-06T01:46:28.675" v="2"/>
          <ac:spMkLst>
            <pc:docMk/>
            <pc:sldMk cId="3284392547" sldId="480"/>
            <ac:spMk id="2" creationId="{00000000-0000-0000-0000-000000000000}"/>
          </ac:spMkLst>
        </pc:spChg>
      </pc:sldChg>
      <pc:sldChg chg="modSp">
        <pc:chgData name="Greg Wagner Burke Lake District" userId="9e158f53e4df4b07" providerId="LiveId" clId="{7D580AAA-7B3D-4E95-A693-FE69E5E1A66A}" dt="2024-11-06T01:46:28.675" v="2"/>
        <pc:sldMkLst>
          <pc:docMk/>
          <pc:sldMk cId="1273725249" sldId="482"/>
        </pc:sldMkLst>
        <pc:spChg chg="mod">
          <ac:chgData name="Greg Wagner Burke Lake District" userId="9e158f53e4df4b07" providerId="LiveId" clId="{7D580AAA-7B3D-4E95-A693-FE69E5E1A66A}" dt="2024-11-06T01:46:28.675" v="2"/>
          <ac:spMkLst>
            <pc:docMk/>
            <pc:sldMk cId="1273725249" sldId="482"/>
            <ac:spMk id="2" creationId="{00000000-0000-0000-0000-000000000000}"/>
          </ac:spMkLst>
        </pc:spChg>
      </pc:sldChg>
      <pc:sldChg chg="modSp">
        <pc:chgData name="Greg Wagner Burke Lake District" userId="9e158f53e4df4b07" providerId="LiveId" clId="{7D580AAA-7B3D-4E95-A693-FE69E5E1A66A}" dt="2024-11-06T01:46:28.675" v="2"/>
        <pc:sldMkLst>
          <pc:docMk/>
          <pc:sldMk cId="3637183209" sldId="486"/>
        </pc:sldMkLst>
        <pc:spChg chg="mod">
          <ac:chgData name="Greg Wagner Burke Lake District" userId="9e158f53e4df4b07" providerId="LiveId" clId="{7D580AAA-7B3D-4E95-A693-FE69E5E1A66A}" dt="2024-11-06T01:46:28.675" v="2"/>
          <ac:spMkLst>
            <pc:docMk/>
            <pc:sldMk cId="3637183209" sldId="486"/>
            <ac:spMk id="2" creationId="{00000000-0000-0000-0000-000000000000}"/>
          </ac:spMkLst>
        </pc:spChg>
        <pc:picChg chg="mod">
          <ac:chgData name="Greg Wagner Burke Lake District" userId="9e158f53e4df4b07" providerId="LiveId" clId="{7D580AAA-7B3D-4E95-A693-FE69E5E1A66A}" dt="2024-11-06T01:46:28.675" v="2"/>
          <ac:picMkLst>
            <pc:docMk/>
            <pc:sldMk cId="3637183209" sldId="486"/>
            <ac:picMk id="5" creationId="{00000000-0000-0000-0000-000000000000}"/>
          </ac:picMkLst>
        </pc:picChg>
      </pc:sldChg>
      <pc:sldChg chg="modSp">
        <pc:chgData name="Greg Wagner Burke Lake District" userId="9e158f53e4df4b07" providerId="LiveId" clId="{7D580AAA-7B3D-4E95-A693-FE69E5E1A66A}" dt="2024-11-06T01:46:28.675" v="2"/>
        <pc:sldMkLst>
          <pc:docMk/>
          <pc:sldMk cId="1227850889" sldId="488"/>
        </pc:sldMkLst>
        <pc:spChg chg="mod">
          <ac:chgData name="Greg Wagner Burke Lake District" userId="9e158f53e4df4b07" providerId="LiveId" clId="{7D580AAA-7B3D-4E95-A693-FE69E5E1A66A}" dt="2024-11-06T01:46:28.675" v="2"/>
          <ac:spMkLst>
            <pc:docMk/>
            <pc:sldMk cId="1227850889" sldId="488"/>
            <ac:spMk id="2" creationId="{00000000-0000-0000-0000-000000000000}"/>
          </ac:spMkLst>
        </pc:spChg>
      </pc:sldChg>
      <pc:sldChg chg="modSp">
        <pc:chgData name="Greg Wagner Burke Lake District" userId="9e158f53e4df4b07" providerId="LiveId" clId="{7D580AAA-7B3D-4E95-A693-FE69E5E1A66A}" dt="2024-11-06T01:46:28.675" v="2"/>
        <pc:sldMkLst>
          <pc:docMk/>
          <pc:sldMk cId="1515356034" sldId="489"/>
        </pc:sldMkLst>
        <pc:spChg chg="mod">
          <ac:chgData name="Greg Wagner Burke Lake District" userId="9e158f53e4df4b07" providerId="LiveId" clId="{7D580AAA-7B3D-4E95-A693-FE69E5E1A66A}" dt="2024-11-06T01:46:28.675" v="2"/>
          <ac:spMkLst>
            <pc:docMk/>
            <pc:sldMk cId="1515356034" sldId="489"/>
            <ac:spMk id="2" creationId="{00000000-0000-0000-0000-000000000000}"/>
          </ac:spMkLst>
        </pc:spChg>
      </pc:sldChg>
      <pc:sldChg chg="modSp">
        <pc:chgData name="Greg Wagner Burke Lake District" userId="9e158f53e4df4b07" providerId="LiveId" clId="{7D580AAA-7B3D-4E95-A693-FE69E5E1A66A}" dt="2024-11-06T01:46:28.675" v="2"/>
        <pc:sldMkLst>
          <pc:docMk/>
          <pc:sldMk cId="2202495491" sldId="490"/>
        </pc:sldMkLst>
        <pc:spChg chg="mod">
          <ac:chgData name="Greg Wagner Burke Lake District" userId="9e158f53e4df4b07" providerId="LiveId" clId="{7D580AAA-7B3D-4E95-A693-FE69E5E1A66A}" dt="2024-11-06T01:46:28.675" v="2"/>
          <ac:spMkLst>
            <pc:docMk/>
            <pc:sldMk cId="2202495491" sldId="490"/>
            <ac:spMk id="2" creationId="{00000000-0000-0000-0000-000000000000}"/>
          </ac:spMkLst>
        </pc:spChg>
      </pc:sldChg>
      <pc:sldChg chg="modSp">
        <pc:chgData name="Greg Wagner Burke Lake District" userId="9e158f53e4df4b07" providerId="LiveId" clId="{7D580AAA-7B3D-4E95-A693-FE69E5E1A66A}" dt="2024-11-06T01:46:28.675" v="2"/>
        <pc:sldMkLst>
          <pc:docMk/>
          <pc:sldMk cId="1015103863" sldId="492"/>
        </pc:sldMkLst>
        <pc:spChg chg="mod">
          <ac:chgData name="Greg Wagner Burke Lake District" userId="9e158f53e4df4b07" providerId="LiveId" clId="{7D580AAA-7B3D-4E95-A693-FE69E5E1A66A}" dt="2024-11-06T01:46:28.675" v="2"/>
          <ac:spMkLst>
            <pc:docMk/>
            <pc:sldMk cId="1015103863" sldId="492"/>
            <ac:spMk id="4" creationId="{476ACA22-52D9-41E0-876F-D80EB24EAAD9}"/>
          </ac:spMkLst>
        </pc:spChg>
      </pc:sldChg>
      <pc:sldChg chg="modSp">
        <pc:chgData name="Greg Wagner Burke Lake District" userId="9e158f53e4df4b07" providerId="LiveId" clId="{7D580AAA-7B3D-4E95-A693-FE69E5E1A66A}" dt="2024-11-06T01:46:28.675" v="2"/>
        <pc:sldMkLst>
          <pc:docMk/>
          <pc:sldMk cId="1882468263" sldId="494"/>
        </pc:sldMkLst>
        <pc:spChg chg="mod">
          <ac:chgData name="Greg Wagner Burke Lake District" userId="9e158f53e4df4b07" providerId="LiveId" clId="{7D580AAA-7B3D-4E95-A693-FE69E5E1A66A}" dt="2024-11-06T01:46:28.675" v="2"/>
          <ac:spMkLst>
            <pc:docMk/>
            <pc:sldMk cId="1882468263" sldId="494"/>
            <ac:spMk id="4" creationId="{476ACA22-52D9-41E0-876F-D80EB24EAAD9}"/>
          </ac:spMkLst>
        </pc:spChg>
      </pc:sldChg>
      <pc:sldChg chg="modSp">
        <pc:chgData name="Greg Wagner Burke Lake District" userId="9e158f53e4df4b07" providerId="LiveId" clId="{7D580AAA-7B3D-4E95-A693-FE69E5E1A66A}" dt="2024-11-06T01:46:28.675" v="2"/>
        <pc:sldMkLst>
          <pc:docMk/>
          <pc:sldMk cId="2181619045" sldId="495"/>
        </pc:sldMkLst>
        <pc:spChg chg="mod">
          <ac:chgData name="Greg Wagner Burke Lake District" userId="9e158f53e4df4b07" providerId="LiveId" clId="{7D580AAA-7B3D-4E95-A693-FE69E5E1A66A}" dt="2024-11-06T01:46:28.675" v="2"/>
          <ac:spMkLst>
            <pc:docMk/>
            <pc:sldMk cId="2181619045" sldId="495"/>
            <ac:spMk id="4" creationId="{476ACA22-52D9-41E0-876F-D80EB24EAAD9}"/>
          </ac:spMkLst>
        </pc:spChg>
      </pc:sldChg>
      <pc:sldChg chg="modSp">
        <pc:chgData name="Greg Wagner Burke Lake District" userId="9e158f53e4df4b07" providerId="LiveId" clId="{7D580AAA-7B3D-4E95-A693-FE69E5E1A66A}" dt="2024-11-06T01:46:28.675" v="2"/>
        <pc:sldMkLst>
          <pc:docMk/>
          <pc:sldMk cId="1316214655" sldId="496"/>
        </pc:sldMkLst>
        <pc:spChg chg="mod">
          <ac:chgData name="Greg Wagner Burke Lake District" userId="9e158f53e4df4b07" providerId="LiveId" clId="{7D580AAA-7B3D-4E95-A693-FE69E5E1A66A}" dt="2024-11-06T01:46:28.675" v="2"/>
          <ac:spMkLst>
            <pc:docMk/>
            <pc:sldMk cId="1316214655" sldId="496"/>
            <ac:spMk id="4" creationId="{476ACA22-52D9-41E0-876F-D80EB24EAAD9}"/>
          </ac:spMkLst>
        </pc:spChg>
      </pc:sldChg>
      <pc:sldChg chg="modSp">
        <pc:chgData name="Greg Wagner Burke Lake District" userId="9e158f53e4df4b07" providerId="LiveId" clId="{7D580AAA-7B3D-4E95-A693-FE69E5E1A66A}" dt="2024-11-06T01:46:28.675" v="2"/>
        <pc:sldMkLst>
          <pc:docMk/>
          <pc:sldMk cId="1314120115" sldId="497"/>
        </pc:sldMkLst>
        <pc:spChg chg="mod">
          <ac:chgData name="Greg Wagner Burke Lake District" userId="9e158f53e4df4b07" providerId="LiveId" clId="{7D580AAA-7B3D-4E95-A693-FE69E5E1A66A}" dt="2024-11-06T01:46:28.675" v="2"/>
          <ac:spMkLst>
            <pc:docMk/>
            <pc:sldMk cId="1314120115" sldId="497"/>
            <ac:spMk id="2" creationId="{00000000-0000-0000-0000-000000000000}"/>
          </ac:spMkLst>
        </pc:spChg>
      </pc:sldChg>
      <pc:sldChg chg="del">
        <pc:chgData name="Greg Wagner Burke Lake District" userId="9e158f53e4df4b07" providerId="LiveId" clId="{7D580AAA-7B3D-4E95-A693-FE69E5E1A66A}" dt="2024-11-06T01:11:26.423" v="1" actId="47"/>
        <pc:sldMkLst>
          <pc:docMk/>
          <pc:sldMk cId="1325016692" sldId="532"/>
        </pc:sldMkLst>
      </pc:sldChg>
      <pc:sldChg chg="del">
        <pc:chgData name="Greg Wagner Burke Lake District" userId="9e158f53e4df4b07" providerId="LiveId" clId="{7D580AAA-7B3D-4E95-A693-FE69E5E1A66A}" dt="2024-11-06T01:11:24.719" v="0" actId="47"/>
        <pc:sldMkLst>
          <pc:docMk/>
          <pc:sldMk cId="3192279223" sldId="533"/>
        </pc:sldMkLst>
      </pc:sldChg>
      <pc:sldChg chg="modSp">
        <pc:chgData name="Greg Wagner Burke Lake District" userId="9e158f53e4df4b07" providerId="LiveId" clId="{7D580AAA-7B3D-4E95-A693-FE69E5E1A66A}" dt="2024-11-06T01:46:28.675" v="2"/>
        <pc:sldMkLst>
          <pc:docMk/>
          <pc:sldMk cId="176441139" sldId="534"/>
        </pc:sldMkLst>
        <pc:spChg chg="mod">
          <ac:chgData name="Greg Wagner Burke Lake District" userId="9e158f53e4df4b07" providerId="LiveId" clId="{7D580AAA-7B3D-4E95-A693-FE69E5E1A66A}" dt="2024-11-06T01:46:28.675" v="2"/>
          <ac:spMkLst>
            <pc:docMk/>
            <pc:sldMk cId="176441139" sldId="534"/>
            <ac:spMk id="2" creationId="{EB0E8169-EDC7-4F67-9C9E-BCDBAF88897B}"/>
          </ac:spMkLst>
        </pc:spChg>
        <pc:spChg chg="mod">
          <ac:chgData name="Greg Wagner Burke Lake District" userId="9e158f53e4df4b07" providerId="LiveId" clId="{7D580AAA-7B3D-4E95-A693-FE69E5E1A66A}" dt="2024-11-06T01:46:28.675" v="2"/>
          <ac:spMkLst>
            <pc:docMk/>
            <pc:sldMk cId="176441139" sldId="534"/>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81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81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81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855CE5F-030D-4094-8D9F-DCE4BA30C868}" type="slidenum">
              <a:rPr lang="en-US"/>
              <a:pPr>
                <a:defRPr/>
              </a:pPr>
              <a:t>‹#›</a:t>
            </a:fld>
            <a:endParaRPr lang="en-US"/>
          </a:p>
        </p:txBody>
      </p:sp>
    </p:spTree>
    <p:extLst>
      <p:ext uri="{BB962C8B-B14F-4D97-AF65-F5344CB8AC3E}">
        <p14:creationId xmlns:p14="http://schemas.microsoft.com/office/powerpoint/2010/main" val="2194886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136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36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36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136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01E85572-5D14-4321-A2FE-5D4F76B78A0D}" type="slidenum">
              <a:rPr lang="en-US"/>
              <a:pPr>
                <a:defRPr/>
              </a:pPr>
              <a:t>‹#›</a:t>
            </a:fld>
            <a:endParaRPr lang="en-US"/>
          </a:p>
        </p:txBody>
      </p:sp>
    </p:spTree>
    <p:extLst>
      <p:ext uri="{BB962C8B-B14F-4D97-AF65-F5344CB8AC3E}">
        <p14:creationId xmlns:p14="http://schemas.microsoft.com/office/powerpoint/2010/main" val="521013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02420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2828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81000"/>
            <a:ext cx="18478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81000"/>
            <a:ext cx="53911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0668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7597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70455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6242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4865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4616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6517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01126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7202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88424"/>
            <a:ext cx="6096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1066800" y="1600200"/>
            <a:ext cx="7391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9" name="Line 8"/>
          <p:cNvSpPr>
            <a:spLocks noChangeShapeType="1"/>
          </p:cNvSpPr>
          <p:nvPr/>
        </p:nvSpPr>
        <p:spPr bwMode="auto">
          <a:xfrm>
            <a:off x="104775" y="1447800"/>
            <a:ext cx="8686800" cy="0"/>
          </a:xfrm>
          <a:prstGeom prst="line">
            <a:avLst/>
          </a:prstGeom>
          <a:noFill/>
          <a:ln w="38100">
            <a:solidFill>
              <a:srgbClr val="CC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
        <p:nvSpPr>
          <p:cNvPr id="1030" name="Line 9"/>
          <p:cNvSpPr>
            <a:spLocks noChangeShapeType="1"/>
          </p:cNvSpPr>
          <p:nvPr/>
        </p:nvSpPr>
        <p:spPr bwMode="auto">
          <a:xfrm>
            <a:off x="381000" y="1524000"/>
            <a:ext cx="8763000" cy="0"/>
          </a:xfrm>
          <a:prstGeom prst="line">
            <a:avLst/>
          </a:prstGeom>
          <a:noFill/>
          <a:ln w="38100">
            <a:solidFill>
              <a:schemeClr val="accent2"/>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
        <p:nvSpPr>
          <p:cNvPr id="1031" name="Line 10"/>
          <p:cNvSpPr>
            <a:spLocks noChangeShapeType="1"/>
          </p:cNvSpPr>
          <p:nvPr/>
        </p:nvSpPr>
        <p:spPr bwMode="auto">
          <a:xfrm>
            <a:off x="838200" y="914400"/>
            <a:ext cx="0" cy="5638800"/>
          </a:xfrm>
          <a:prstGeom prst="line">
            <a:avLst/>
          </a:prstGeom>
          <a:noFill/>
          <a:ln w="38100">
            <a:solidFill>
              <a:srgbClr val="CC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
        <p:nvSpPr>
          <p:cNvPr id="1032" name="Line 11"/>
          <p:cNvSpPr>
            <a:spLocks noChangeShapeType="1"/>
          </p:cNvSpPr>
          <p:nvPr/>
        </p:nvSpPr>
        <p:spPr bwMode="auto">
          <a:xfrm>
            <a:off x="762000" y="1219200"/>
            <a:ext cx="0" cy="5638800"/>
          </a:xfrm>
          <a:prstGeom prst="line">
            <a:avLst/>
          </a:prstGeom>
          <a:noFill/>
          <a:ln w="38100">
            <a:solidFill>
              <a:schemeClr val="accent2"/>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
        <p:nvSpPr>
          <p:cNvPr id="1033" name="Text Box 12"/>
          <p:cNvSpPr txBox="1">
            <a:spLocks noChangeArrowheads="1"/>
          </p:cNvSpPr>
          <p:nvPr/>
        </p:nvSpPr>
        <p:spPr bwMode="auto">
          <a:xfrm>
            <a:off x="2133600" y="6372225"/>
            <a:ext cx="5410200" cy="369332"/>
          </a:xfrm>
          <a:prstGeom prst="rect">
            <a:avLst/>
          </a:prstGeom>
          <a:noFill/>
          <a:ln>
            <a:noFill/>
          </a:ln>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1" u="none" strike="noStrike" kern="1200" cap="none" spc="0" normalizeH="0" baseline="0" noProof="0" dirty="0">
                <a:ln>
                  <a:noFill/>
                </a:ln>
                <a:solidFill>
                  <a:srgbClr val="CC0000"/>
                </a:solidFill>
                <a:effectLst/>
                <a:uLnTx/>
                <a:uFillTx/>
                <a:latin typeface="Pythagoras"/>
                <a:ea typeface="+mn-ea"/>
                <a:cs typeface="Arial" pitchFamily="34" charset="0"/>
              </a:rPr>
              <a:t>If you don’t plan it, it won’t happen!</a:t>
            </a:r>
          </a:p>
        </p:txBody>
      </p:sp>
      <p:pic>
        <p:nvPicPr>
          <p:cNvPr id="4" name="Picture 3">
            <a:extLst>
              <a:ext uri="{FF2B5EF4-FFF2-40B4-BE49-F238E27FC236}">
                <a16:creationId xmlns:a16="http://schemas.microsoft.com/office/drawing/2014/main" id="{3813E2FD-A6EC-43E9-B58D-3592DB50DF37}"/>
              </a:ext>
            </a:extLst>
          </p:cNvPr>
          <p:cNvPicPr>
            <a:picLocks noChangeAspect="1"/>
          </p:cNvPicPr>
          <p:nvPr/>
        </p:nvPicPr>
        <p:blipFill>
          <a:blip r:embed="rId13"/>
          <a:stretch>
            <a:fillRect/>
          </a:stretch>
        </p:blipFill>
        <p:spPr>
          <a:xfrm>
            <a:off x="7836503" y="96173"/>
            <a:ext cx="1243394" cy="1266635"/>
          </a:xfrm>
          <a:prstGeom prst="rect">
            <a:avLst/>
          </a:prstGeom>
        </p:spPr>
      </p:pic>
      <p:pic>
        <p:nvPicPr>
          <p:cNvPr id="5" name="Picture 2" descr="Image">
            <a:extLst>
              <a:ext uri="{FF2B5EF4-FFF2-40B4-BE49-F238E27FC236}">
                <a16:creationId xmlns:a16="http://schemas.microsoft.com/office/drawing/2014/main" id="{4B896915-EA62-EEEF-7601-FC764517DC0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26101" y="73160"/>
            <a:ext cx="1289648" cy="128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093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b="1">
          <a:solidFill>
            <a:srgbClr val="CC0000"/>
          </a:solidFill>
          <a:latin typeface="+mj-lt"/>
          <a:ea typeface="+mj-ea"/>
          <a:cs typeface="+mj-cs"/>
        </a:defRPr>
      </a:lvl1pPr>
      <a:lvl2pPr algn="ctr" rtl="0" eaLnBrk="1" fontAlgn="base" hangingPunct="1">
        <a:spcBef>
          <a:spcPct val="0"/>
        </a:spcBef>
        <a:spcAft>
          <a:spcPct val="0"/>
        </a:spcAft>
        <a:defRPr sz="4400" b="1">
          <a:solidFill>
            <a:srgbClr val="CC0000"/>
          </a:solidFill>
          <a:latin typeface="Pythagoras" pitchFamily="2" charset="0"/>
        </a:defRPr>
      </a:lvl2pPr>
      <a:lvl3pPr algn="ctr" rtl="0" eaLnBrk="1" fontAlgn="base" hangingPunct="1">
        <a:spcBef>
          <a:spcPct val="0"/>
        </a:spcBef>
        <a:spcAft>
          <a:spcPct val="0"/>
        </a:spcAft>
        <a:defRPr sz="4400" b="1">
          <a:solidFill>
            <a:srgbClr val="CC0000"/>
          </a:solidFill>
          <a:latin typeface="Pythagoras" pitchFamily="2" charset="0"/>
        </a:defRPr>
      </a:lvl3pPr>
      <a:lvl4pPr algn="ctr" rtl="0" eaLnBrk="1" fontAlgn="base" hangingPunct="1">
        <a:spcBef>
          <a:spcPct val="0"/>
        </a:spcBef>
        <a:spcAft>
          <a:spcPct val="0"/>
        </a:spcAft>
        <a:defRPr sz="4400" b="1">
          <a:solidFill>
            <a:srgbClr val="CC0000"/>
          </a:solidFill>
          <a:latin typeface="Pythagoras" pitchFamily="2" charset="0"/>
        </a:defRPr>
      </a:lvl4pPr>
      <a:lvl5pPr algn="ctr" rtl="0" eaLnBrk="1" fontAlgn="base" hangingPunct="1">
        <a:spcBef>
          <a:spcPct val="0"/>
        </a:spcBef>
        <a:spcAft>
          <a:spcPct val="0"/>
        </a:spcAft>
        <a:defRPr sz="4400" b="1">
          <a:solidFill>
            <a:srgbClr val="CC0000"/>
          </a:solidFill>
          <a:latin typeface="Pythagoras" pitchFamily="2" charset="0"/>
        </a:defRPr>
      </a:lvl5pPr>
      <a:lvl6pPr marL="457200" algn="ctr" rtl="0" eaLnBrk="1" fontAlgn="base" hangingPunct="1">
        <a:spcBef>
          <a:spcPct val="0"/>
        </a:spcBef>
        <a:spcAft>
          <a:spcPct val="0"/>
        </a:spcAft>
        <a:defRPr sz="4400" b="1">
          <a:solidFill>
            <a:srgbClr val="CC0000"/>
          </a:solidFill>
          <a:latin typeface="Pythagoras" pitchFamily="2" charset="0"/>
        </a:defRPr>
      </a:lvl6pPr>
      <a:lvl7pPr marL="914400" algn="ctr" rtl="0" eaLnBrk="1" fontAlgn="base" hangingPunct="1">
        <a:spcBef>
          <a:spcPct val="0"/>
        </a:spcBef>
        <a:spcAft>
          <a:spcPct val="0"/>
        </a:spcAft>
        <a:defRPr sz="4400" b="1">
          <a:solidFill>
            <a:srgbClr val="CC0000"/>
          </a:solidFill>
          <a:latin typeface="Pythagoras" pitchFamily="2" charset="0"/>
        </a:defRPr>
      </a:lvl7pPr>
      <a:lvl8pPr marL="1371600" algn="ctr" rtl="0" eaLnBrk="1" fontAlgn="base" hangingPunct="1">
        <a:spcBef>
          <a:spcPct val="0"/>
        </a:spcBef>
        <a:spcAft>
          <a:spcPct val="0"/>
        </a:spcAft>
        <a:defRPr sz="4400" b="1">
          <a:solidFill>
            <a:srgbClr val="CC0000"/>
          </a:solidFill>
          <a:latin typeface="Pythagoras" pitchFamily="2" charset="0"/>
        </a:defRPr>
      </a:lvl8pPr>
      <a:lvl9pPr marL="1828800" algn="ctr" rtl="0" eaLnBrk="1" fontAlgn="base" hangingPunct="1">
        <a:spcBef>
          <a:spcPct val="0"/>
        </a:spcBef>
        <a:spcAft>
          <a:spcPct val="0"/>
        </a:spcAft>
        <a:defRPr sz="4400" b="1">
          <a:solidFill>
            <a:srgbClr val="CC0000"/>
          </a:solidFill>
          <a:latin typeface="Pythagoras" pitchFamily="2" charset="0"/>
        </a:defRPr>
      </a:lvl9pPr>
    </p:titleStyle>
    <p:bodyStyle>
      <a:lvl1pPr marL="342900" indent="-342900" algn="l" rtl="0" eaLnBrk="1" fontAlgn="base" hangingPunct="1">
        <a:spcBef>
          <a:spcPct val="20000"/>
        </a:spcBef>
        <a:spcAft>
          <a:spcPct val="0"/>
        </a:spcAft>
        <a:buChar char="•"/>
        <a:defRPr sz="2800" b="1">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2"/>
          </a:solidFill>
          <a:latin typeface="+mn-lt"/>
        </a:defRPr>
      </a:lvl2pPr>
      <a:lvl3pPr marL="1143000" indent="-228600" algn="l" rtl="0" eaLnBrk="1" fontAlgn="base" hangingPunct="1">
        <a:spcBef>
          <a:spcPct val="20000"/>
        </a:spcBef>
        <a:spcAft>
          <a:spcPct val="0"/>
        </a:spcAft>
        <a:buChar char="•"/>
        <a:defRPr sz="2000">
          <a:solidFill>
            <a:schemeClr val="accent2"/>
          </a:solidFill>
          <a:latin typeface="+mn-lt"/>
        </a:defRPr>
      </a:lvl3pPr>
      <a:lvl4pPr marL="1600200" indent="-228600" algn="l" rtl="0" eaLnBrk="1" fontAlgn="base" hangingPunct="1">
        <a:spcBef>
          <a:spcPct val="20000"/>
        </a:spcBef>
        <a:spcAft>
          <a:spcPct val="0"/>
        </a:spcAft>
        <a:buChar char="–"/>
        <a:defRPr sz="1800">
          <a:solidFill>
            <a:schemeClr val="accent2"/>
          </a:solidFill>
          <a:latin typeface="+mn-lt"/>
        </a:defRPr>
      </a:lvl4pPr>
      <a:lvl5pPr marL="2057400" indent="-228600" algn="l" rtl="0" eaLnBrk="1" fontAlgn="base" hangingPunct="1">
        <a:spcBef>
          <a:spcPct val="20000"/>
        </a:spcBef>
        <a:spcAft>
          <a:spcPct val="0"/>
        </a:spcAft>
        <a:buChar char="»"/>
        <a:defRPr sz="18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accent2"/>
          </a:solidFill>
          <a:latin typeface="+mn-lt"/>
        </a:defRPr>
      </a:lvl6pPr>
      <a:lvl7pPr marL="2971800" indent="-228600" algn="l" rtl="0" eaLnBrk="1" fontAlgn="base" hangingPunct="1">
        <a:spcBef>
          <a:spcPct val="20000"/>
        </a:spcBef>
        <a:spcAft>
          <a:spcPct val="0"/>
        </a:spcAft>
        <a:buChar char="»"/>
        <a:defRPr sz="2000">
          <a:solidFill>
            <a:schemeClr val="accent2"/>
          </a:solidFill>
          <a:latin typeface="+mn-lt"/>
        </a:defRPr>
      </a:lvl7pPr>
      <a:lvl8pPr marL="3429000" indent="-228600" algn="l" rtl="0" eaLnBrk="1" fontAlgn="base" hangingPunct="1">
        <a:spcBef>
          <a:spcPct val="20000"/>
        </a:spcBef>
        <a:spcAft>
          <a:spcPct val="0"/>
        </a:spcAft>
        <a:buChar char="»"/>
        <a:defRPr sz="2000">
          <a:solidFill>
            <a:schemeClr val="accent2"/>
          </a:solidFill>
          <a:latin typeface="+mn-lt"/>
        </a:defRPr>
      </a:lvl8pPr>
      <a:lvl9pPr marL="3886200" indent="-228600" algn="l" rtl="0" eaLnBrk="1" fontAlgn="base" hangingPunct="1">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https://troopleader.org/putting-skills-into-action/" TargetMode="External"/><Relationship Id="rId7" Type="http://schemas.openxmlformats.org/officeDocument/2006/relationships/hyperlink" Target="http://scoutmastercg.com/rediscovered-games-scouts/" TargetMode="External"/><Relationship Id="rId2" Type="http://schemas.openxmlformats.org/officeDocument/2006/relationships/hyperlink" Target="https://www.youtube.com/watch?v=ewHr2zavP2k&amp;feature=youtu.be" TargetMode="External"/><Relationship Id="rId1" Type="http://schemas.openxmlformats.org/officeDocument/2006/relationships/slideLayout" Target="../slideLayouts/slideLayout6.xml"/><Relationship Id="rId6" Type="http://schemas.openxmlformats.org/officeDocument/2006/relationships/hyperlink" Target="http://www.macscouter.com/games/Games4BS.asp" TargetMode="External"/><Relationship Id="rId5" Type="http://schemas.openxmlformats.org/officeDocument/2006/relationships/hyperlink" Target="http://www.boyscouttrail.com/boy-scouts/boy-scout-games.asp" TargetMode="External"/><Relationship Id="rId4" Type="http://schemas.openxmlformats.org/officeDocument/2006/relationships/hyperlink" Target="https://www.programresources.org/categorized-activities-inde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troopresources.scouting.or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2500" y="28575"/>
            <a:ext cx="6743700" cy="1470025"/>
          </a:xfrm>
        </p:spPr>
        <p:txBody>
          <a:bodyPr/>
          <a:lstStyle/>
          <a:p>
            <a:pPr marL="803275" lvl="2" indent="-179388">
              <a:defRPr/>
            </a:pPr>
            <a:r>
              <a:rPr lang="en-US" sz="4000" dirty="0">
                <a:latin typeface="+mj-lt"/>
                <a:ea typeface="+mj-ea"/>
                <a:cs typeface="+mj-cs"/>
              </a:rPr>
              <a:t>Games with a Purpose</a:t>
            </a:r>
          </a:p>
        </p:txBody>
      </p:sp>
      <p:pic>
        <p:nvPicPr>
          <p:cNvPr id="1026" name="Picture 2" descr="C:\Users\Randy Witter\Desktop\jacksta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936044"/>
            <a:ext cx="3505200" cy="29859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5005251" y="1970878"/>
            <a:ext cx="3581400" cy="2879446"/>
          </a:xfrm>
          <a:prstGeom prst="rect">
            <a:avLst/>
          </a:prstGeom>
        </p:spPr>
      </p:pic>
      <p:sp>
        <p:nvSpPr>
          <p:cNvPr id="4" name="Rectangle 3"/>
          <p:cNvSpPr/>
          <p:nvPr/>
        </p:nvSpPr>
        <p:spPr>
          <a:xfrm>
            <a:off x="1066800" y="5181600"/>
            <a:ext cx="7467600" cy="830997"/>
          </a:xfrm>
          <a:prstGeom prst="rect">
            <a:avLst/>
          </a:prstGeom>
        </p:spPr>
        <p:txBody>
          <a:bodyPr wrap="square">
            <a:spAutoFit/>
          </a:bodyPr>
          <a:lstStyle/>
          <a:p>
            <a:pPr algn="ctr"/>
            <a:r>
              <a:rPr lang="en-US" b="1" i="1" dirty="0">
                <a:solidFill>
                  <a:schemeClr val="accent6"/>
                </a:solidFill>
                <a:latin typeface="+mj-lt"/>
              </a:rPr>
              <a:t>Lord Robert Baden-Powell said,</a:t>
            </a:r>
          </a:p>
          <a:p>
            <a:pPr algn="ctr"/>
            <a:r>
              <a:rPr lang="en-US" b="1" i="1" dirty="0">
                <a:solidFill>
                  <a:schemeClr val="accent6"/>
                </a:solidFill>
                <a:latin typeface="+mj-lt"/>
              </a:rPr>
              <a:t> “Scouting is a game with a purpose.”</a:t>
            </a:r>
          </a:p>
        </p:txBody>
      </p:sp>
    </p:spTree>
    <p:extLst>
      <p:ext uri="{BB962C8B-B14F-4D97-AF65-F5344CB8AC3E}">
        <p14:creationId xmlns:p14="http://schemas.microsoft.com/office/powerpoint/2010/main" val="3957862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Content Placeholder 2"/>
          <p:cNvSpPr>
            <a:spLocks noGrp="1"/>
          </p:cNvSpPr>
          <p:nvPr>
            <p:ph idx="1"/>
          </p:nvPr>
        </p:nvSpPr>
        <p:spPr>
          <a:xfrm>
            <a:off x="914400" y="1600200"/>
            <a:ext cx="8153400" cy="4495800"/>
          </a:xfrm>
        </p:spPr>
        <p:txBody>
          <a:bodyPr/>
          <a:lstStyle/>
          <a:p>
            <a:r>
              <a:rPr lang="en-US" sz="2000" dirty="0"/>
              <a:t>Scout Skill Development</a:t>
            </a:r>
          </a:p>
          <a:p>
            <a:pPr lvl="1"/>
            <a:r>
              <a:rPr lang="en-US" sz="2000" dirty="0"/>
              <a:t>Knot Tying Relay </a:t>
            </a:r>
          </a:p>
          <a:p>
            <a:pPr lvl="1"/>
            <a:r>
              <a:rPr lang="en-US" sz="2000" dirty="0"/>
              <a:t>Land Lifesaving Relay</a:t>
            </a:r>
          </a:p>
          <a:p>
            <a:r>
              <a:rPr lang="en-US" sz="2000" dirty="0"/>
              <a:t>Team Building</a:t>
            </a:r>
          </a:p>
          <a:p>
            <a:pPr lvl="1"/>
            <a:r>
              <a:rPr lang="en-US" sz="2000" dirty="0"/>
              <a:t>Paper Fold</a:t>
            </a:r>
          </a:p>
          <a:p>
            <a:pPr lvl="1"/>
            <a:r>
              <a:rPr lang="en-US" sz="2000" dirty="0"/>
              <a:t>Blanket Volleyball</a:t>
            </a:r>
          </a:p>
          <a:p>
            <a:r>
              <a:rPr lang="en-US" sz="2000" dirty="0"/>
              <a:t>Communications</a:t>
            </a:r>
          </a:p>
          <a:p>
            <a:pPr lvl="1"/>
            <a:r>
              <a:rPr lang="en-US" sz="2000" dirty="0"/>
              <a:t>Blindfold Compass Walk</a:t>
            </a:r>
          </a:p>
          <a:p>
            <a:pPr lvl="1"/>
            <a:r>
              <a:rPr lang="en-US" sz="2000" dirty="0"/>
              <a:t>Silver Tongue Orator</a:t>
            </a:r>
          </a:p>
          <a:p>
            <a:r>
              <a:rPr lang="en-US" sz="2000" dirty="0"/>
              <a:t>Physical and Mental Fitness</a:t>
            </a:r>
          </a:p>
          <a:p>
            <a:pPr lvl="1"/>
            <a:r>
              <a:rPr lang="en-US" sz="2000" dirty="0"/>
              <a:t>Relay Tic-Tac-Toe</a:t>
            </a:r>
          </a:p>
          <a:p>
            <a:endParaRPr lang="en-US" dirty="0"/>
          </a:p>
          <a:p>
            <a:endParaRPr lang="en-US" dirty="0"/>
          </a:p>
          <a:p>
            <a:endParaRPr lang="en-US" dirty="0"/>
          </a:p>
          <a:p>
            <a:endParaRPr lang="en-US" dirty="0"/>
          </a:p>
          <a:p>
            <a:endParaRPr lang="en-US" sz="1600" dirty="0"/>
          </a:p>
        </p:txBody>
      </p:sp>
    </p:spTree>
    <p:extLst>
      <p:ext uri="{BB962C8B-B14F-4D97-AF65-F5344CB8AC3E}">
        <p14:creationId xmlns:p14="http://schemas.microsoft.com/office/powerpoint/2010/main" val="699961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6ACA22-52D9-41E0-876F-D80EB24EAAD9}"/>
              </a:ext>
            </a:extLst>
          </p:cNvPr>
          <p:cNvSpPr>
            <a:spLocks noGrp="1"/>
          </p:cNvSpPr>
          <p:nvPr>
            <p:ph type="title"/>
          </p:nvPr>
        </p:nvSpPr>
        <p:spPr/>
        <p:txBody>
          <a:bodyPr/>
          <a:lstStyle/>
          <a:p>
            <a:r>
              <a:rPr lang="en-US" dirty="0"/>
              <a:t>Scout Skill Challenges </a:t>
            </a:r>
          </a:p>
        </p:txBody>
      </p:sp>
      <p:sp>
        <p:nvSpPr>
          <p:cNvPr id="3" name="Rectangle 2">
            <a:extLst>
              <a:ext uri="{FF2B5EF4-FFF2-40B4-BE49-F238E27FC236}">
                <a16:creationId xmlns:a16="http://schemas.microsoft.com/office/drawing/2014/main" id="{D8EB25AD-224C-4AD1-B2D2-E201D351144C}"/>
              </a:ext>
            </a:extLst>
          </p:cNvPr>
          <p:cNvSpPr/>
          <p:nvPr/>
        </p:nvSpPr>
        <p:spPr>
          <a:xfrm>
            <a:off x="1066800" y="1905000"/>
            <a:ext cx="7848600" cy="2258823"/>
          </a:xfrm>
          <a:prstGeom prst="rect">
            <a:avLst/>
          </a:prstGeom>
        </p:spPr>
        <p:txBody>
          <a:bodyPr wrap="square">
            <a:spAutoFit/>
          </a:bodyPr>
          <a:lstStyle/>
          <a:p>
            <a:pPr marL="0" marR="0">
              <a:lnSpc>
                <a:spcPct val="107000"/>
              </a:lnSpc>
              <a:spcBef>
                <a:spcPts val="0"/>
              </a:spcBef>
              <a:spcAft>
                <a:spcPts val="800"/>
              </a:spcAft>
            </a:pPr>
            <a:r>
              <a:rPr lang="en-US" sz="2000" dirty="0">
                <a:solidFill>
                  <a:schemeClr val="accent6"/>
                </a:solidFill>
                <a:latin typeface="+mj-lt"/>
                <a:ea typeface="Calibri" panose="020F0502020204030204" pitchFamily="34" charset="0"/>
                <a:cs typeface="Times New Roman" panose="02020603050405020304" pitchFamily="18" charset="0"/>
              </a:rPr>
              <a:t>Patrol and Troop activities that rely on the performance of acquired Scoutcraft, Woodcraft, or Campcraft skills can be referred to as Scout Skill Challenges. </a:t>
            </a:r>
          </a:p>
          <a:p>
            <a:pPr marL="0" marR="0">
              <a:lnSpc>
                <a:spcPct val="107000"/>
              </a:lnSpc>
              <a:spcBef>
                <a:spcPts val="0"/>
              </a:spcBef>
              <a:spcAft>
                <a:spcPts val="800"/>
              </a:spcAft>
            </a:pPr>
            <a:endParaRPr lang="en-US" sz="2000" dirty="0">
              <a:solidFill>
                <a:schemeClr val="accent6"/>
              </a:solidFill>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solidFill>
                  <a:schemeClr val="accent6"/>
                </a:solidFill>
                <a:latin typeface="+mj-lt"/>
                <a:ea typeface="Calibri" panose="020F0502020204030204" pitchFamily="34" charset="0"/>
                <a:cs typeface="Times New Roman" panose="02020603050405020304" pitchFamily="18" charset="0"/>
              </a:rPr>
              <a:t>They can very easily stand by themselves, because inherent in meeting an appropriate challenge is a sense of pride and a feeling of accomplishment. </a:t>
            </a:r>
          </a:p>
        </p:txBody>
      </p:sp>
    </p:spTree>
    <p:extLst>
      <p:ext uri="{BB962C8B-B14F-4D97-AF65-F5344CB8AC3E}">
        <p14:creationId xmlns:p14="http://schemas.microsoft.com/office/powerpoint/2010/main" val="1316214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6ACA22-52D9-41E0-876F-D80EB24EAAD9}"/>
              </a:ext>
            </a:extLst>
          </p:cNvPr>
          <p:cNvSpPr>
            <a:spLocks noGrp="1"/>
          </p:cNvSpPr>
          <p:nvPr>
            <p:ph type="title"/>
          </p:nvPr>
        </p:nvSpPr>
        <p:spPr>
          <a:xfrm>
            <a:off x="1143000" y="304800"/>
            <a:ext cx="7086600" cy="1143000"/>
          </a:xfrm>
        </p:spPr>
        <p:txBody>
          <a:bodyPr/>
          <a:lstStyle/>
          <a:p>
            <a:r>
              <a:rPr lang="en-US" sz="2800" dirty="0">
                <a:ea typeface="Calibri" panose="020F0502020204030204" pitchFamily="34" charset="0"/>
                <a:cs typeface="Times New Roman" panose="02020603050405020304" pitchFamily="18" charset="0"/>
              </a:rPr>
              <a:t>Team Building Opportunities </a:t>
            </a:r>
            <a:br>
              <a:rPr lang="en-US" sz="2800" dirty="0">
                <a:ea typeface="Calibri" panose="020F0502020204030204" pitchFamily="34" charset="0"/>
                <a:cs typeface="Times New Roman" panose="02020603050405020304" pitchFamily="18" charset="0"/>
              </a:rPr>
            </a:br>
            <a:endParaRPr lang="en-US" sz="2800" dirty="0"/>
          </a:p>
        </p:txBody>
      </p:sp>
      <p:sp>
        <p:nvSpPr>
          <p:cNvPr id="2" name="Rectangle 1">
            <a:extLst>
              <a:ext uri="{FF2B5EF4-FFF2-40B4-BE49-F238E27FC236}">
                <a16:creationId xmlns:a16="http://schemas.microsoft.com/office/drawing/2014/main" id="{8A5ED0A9-2C4B-410A-B3E8-6CDB3A4710BC}"/>
              </a:ext>
            </a:extLst>
          </p:cNvPr>
          <p:cNvSpPr/>
          <p:nvPr/>
        </p:nvSpPr>
        <p:spPr>
          <a:xfrm>
            <a:off x="990600" y="1676400"/>
            <a:ext cx="8001000" cy="4531625"/>
          </a:xfrm>
          <a:prstGeom prst="rect">
            <a:avLst/>
          </a:prstGeom>
        </p:spPr>
        <p:txBody>
          <a:bodyPr wrap="square">
            <a:spAutoFit/>
          </a:bodyPr>
          <a:lstStyle/>
          <a:p>
            <a:pPr marL="0" marR="0">
              <a:lnSpc>
                <a:spcPct val="107000"/>
              </a:lnSpc>
              <a:spcBef>
                <a:spcPts val="0"/>
              </a:spcBef>
              <a:spcAft>
                <a:spcPts val="800"/>
              </a:spcAft>
            </a:pPr>
            <a:r>
              <a:rPr lang="en-US" sz="1600" dirty="0">
                <a:solidFill>
                  <a:schemeClr val="accent6"/>
                </a:solidFill>
                <a:latin typeface="+mj-lt"/>
                <a:ea typeface="Calibri" panose="020F0502020204030204" pitchFamily="34" charset="0"/>
                <a:cs typeface="Times New Roman" panose="02020603050405020304" pitchFamily="18" charset="0"/>
              </a:rPr>
              <a:t>When Scouts </a:t>
            </a:r>
            <a:r>
              <a:rPr lang="en-US" sz="1600" b="1" dirty="0">
                <a:solidFill>
                  <a:schemeClr val="accent6"/>
                </a:solidFill>
                <a:latin typeface="+mj-lt"/>
                <a:ea typeface="Calibri" panose="020F0502020204030204" pitchFamily="34" charset="0"/>
                <a:cs typeface="Times New Roman" panose="02020603050405020304" pitchFamily="18" charset="0"/>
              </a:rPr>
              <a:t>engage in an activity </a:t>
            </a:r>
            <a:r>
              <a:rPr lang="en-US" sz="1600" dirty="0">
                <a:solidFill>
                  <a:schemeClr val="accent6"/>
                </a:solidFill>
                <a:latin typeface="+mj-lt"/>
                <a:ea typeface="Calibri" panose="020F0502020204030204" pitchFamily="34" charset="0"/>
                <a:cs typeface="Times New Roman" panose="02020603050405020304" pitchFamily="18" charset="0"/>
              </a:rPr>
              <a:t>that requires them to </a:t>
            </a:r>
            <a:r>
              <a:rPr lang="en-US" sz="1600" b="1" dirty="0">
                <a:solidFill>
                  <a:schemeClr val="accent6"/>
                </a:solidFill>
                <a:latin typeface="+mj-lt"/>
                <a:ea typeface="Calibri" panose="020F0502020204030204" pitchFamily="34" charset="0"/>
                <a:cs typeface="Times New Roman" panose="02020603050405020304" pitchFamily="18" charset="0"/>
              </a:rPr>
              <a:t>work together </a:t>
            </a:r>
            <a:r>
              <a:rPr lang="en-US" sz="1600" dirty="0">
                <a:solidFill>
                  <a:schemeClr val="accent6"/>
                </a:solidFill>
                <a:latin typeface="+mj-lt"/>
                <a:ea typeface="Calibri" panose="020F0502020204030204" pitchFamily="34" charset="0"/>
                <a:cs typeface="Times New Roman" panose="02020603050405020304" pitchFamily="18" charset="0"/>
              </a:rPr>
              <a:t>in order to </a:t>
            </a:r>
            <a:r>
              <a:rPr lang="en-US" sz="1600" b="1" dirty="0">
                <a:solidFill>
                  <a:schemeClr val="accent6"/>
                </a:solidFill>
                <a:latin typeface="+mj-lt"/>
                <a:ea typeface="Calibri" panose="020F0502020204030204" pitchFamily="34" charset="0"/>
                <a:cs typeface="Times New Roman" panose="02020603050405020304" pitchFamily="18" charset="0"/>
              </a:rPr>
              <a:t>satisfy an objective</a:t>
            </a:r>
            <a:r>
              <a:rPr lang="en-US" sz="1600" dirty="0">
                <a:solidFill>
                  <a:schemeClr val="accent6"/>
                </a:solidFill>
                <a:latin typeface="+mj-lt"/>
                <a:ea typeface="Calibri" panose="020F0502020204030204" pitchFamily="34" charset="0"/>
                <a:cs typeface="Times New Roman" panose="02020603050405020304" pitchFamily="18" charset="0"/>
              </a:rPr>
              <a:t>, </a:t>
            </a:r>
            <a:r>
              <a:rPr lang="en-US" sz="1600" b="1" dirty="0">
                <a:solidFill>
                  <a:schemeClr val="accent6"/>
                </a:solidFill>
                <a:latin typeface="+mj-lt"/>
                <a:ea typeface="Calibri" panose="020F0502020204030204" pitchFamily="34" charset="0"/>
                <a:cs typeface="Times New Roman" panose="02020603050405020304" pitchFamily="18" charset="0"/>
              </a:rPr>
              <a:t>team building </a:t>
            </a:r>
            <a:r>
              <a:rPr lang="en-US" sz="1600" dirty="0">
                <a:solidFill>
                  <a:schemeClr val="accent6"/>
                </a:solidFill>
                <a:latin typeface="+mj-lt"/>
                <a:ea typeface="Calibri" panose="020F0502020204030204" pitchFamily="34" charset="0"/>
                <a:cs typeface="Times New Roman" panose="02020603050405020304" pitchFamily="18" charset="0"/>
              </a:rPr>
              <a:t>comes into play. </a:t>
            </a:r>
          </a:p>
          <a:p>
            <a:pPr marL="0" marR="0">
              <a:lnSpc>
                <a:spcPct val="107000"/>
              </a:lnSpc>
              <a:spcBef>
                <a:spcPts val="0"/>
              </a:spcBef>
              <a:spcAft>
                <a:spcPts val="800"/>
              </a:spcAft>
            </a:pPr>
            <a:endParaRPr lang="en-US" sz="1600" dirty="0">
              <a:solidFill>
                <a:schemeClr val="accent6"/>
              </a:solidFill>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solidFill>
                  <a:schemeClr val="accent6"/>
                </a:solidFill>
                <a:latin typeface="+mj-lt"/>
                <a:ea typeface="Calibri" panose="020F0502020204030204" pitchFamily="34" charset="0"/>
                <a:cs typeface="Times New Roman" panose="02020603050405020304" pitchFamily="18" charset="0"/>
              </a:rPr>
              <a:t>In order to complete any of these activities, Scouts will need to use: </a:t>
            </a:r>
          </a:p>
          <a:p>
            <a:pPr marL="342900" marR="0" indent="-342900">
              <a:lnSpc>
                <a:spcPct val="107000"/>
              </a:lnSpc>
              <a:spcBef>
                <a:spcPts val="0"/>
              </a:spcBef>
              <a:spcAft>
                <a:spcPts val="800"/>
              </a:spcAft>
              <a:buFont typeface="Arial" panose="020B0604020202020204" pitchFamily="34" charset="0"/>
              <a:buChar char="•"/>
            </a:pPr>
            <a:r>
              <a:rPr lang="en-US" sz="1600" dirty="0">
                <a:solidFill>
                  <a:schemeClr val="accent6"/>
                </a:solidFill>
                <a:latin typeface="+mj-lt"/>
                <a:ea typeface="Calibri" panose="020F0502020204030204" pitchFamily="34" charset="0"/>
                <a:cs typeface="Times New Roman" panose="02020603050405020304" pitchFamily="18" charset="0"/>
              </a:rPr>
              <a:t>teamwork</a:t>
            </a:r>
          </a:p>
          <a:p>
            <a:pPr marL="342900" marR="0" indent="-342900">
              <a:lnSpc>
                <a:spcPct val="107000"/>
              </a:lnSpc>
              <a:spcBef>
                <a:spcPts val="0"/>
              </a:spcBef>
              <a:spcAft>
                <a:spcPts val="800"/>
              </a:spcAft>
              <a:buFont typeface="Arial" panose="020B0604020202020204" pitchFamily="34" charset="0"/>
              <a:buChar char="•"/>
            </a:pPr>
            <a:r>
              <a:rPr lang="en-US" sz="1600" dirty="0">
                <a:solidFill>
                  <a:schemeClr val="accent6"/>
                </a:solidFill>
                <a:latin typeface="+mj-lt"/>
                <a:ea typeface="Calibri" panose="020F0502020204030204" pitchFamily="34" charset="0"/>
                <a:cs typeface="Times New Roman" panose="02020603050405020304" pitchFamily="18" charset="0"/>
              </a:rPr>
              <a:t>pool their resources </a:t>
            </a:r>
          </a:p>
          <a:p>
            <a:pPr marL="342900" marR="0" indent="-342900">
              <a:lnSpc>
                <a:spcPct val="107000"/>
              </a:lnSpc>
              <a:spcBef>
                <a:spcPts val="0"/>
              </a:spcBef>
              <a:spcAft>
                <a:spcPts val="800"/>
              </a:spcAft>
              <a:buFont typeface="Arial" panose="020B0604020202020204" pitchFamily="34" charset="0"/>
              <a:buChar char="•"/>
            </a:pPr>
            <a:r>
              <a:rPr lang="en-US" sz="1600" dirty="0">
                <a:solidFill>
                  <a:schemeClr val="accent6"/>
                </a:solidFill>
                <a:latin typeface="+mj-lt"/>
                <a:ea typeface="Calibri" panose="020F0502020204030204" pitchFamily="34" charset="0"/>
                <a:cs typeface="Times New Roman" panose="02020603050405020304" pitchFamily="18" charset="0"/>
              </a:rPr>
              <a:t>share leadership</a:t>
            </a:r>
          </a:p>
          <a:p>
            <a:pPr marL="342900" marR="0" indent="-342900">
              <a:lnSpc>
                <a:spcPct val="107000"/>
              </a:lnSpc>
              <a:spcBef>
                <a:spcPts val="0"/>
              </a:spcBef>
              <a:spcAft>
                <a:spcPts val="800"/>
              </a:spcAft>
              <a:buFont typeface="Arial" panose="020B0604020202020204" pitchFamily="34" charset="0"/>
              <a:buChar char="•"/>
            </a:pPr>
            <a:r>
              <a:rPr lang="en-US" sz="1600" dirty="0">
                <a:solidFill>
                  <a:schemeClr val="accent6"/>
                </a:solidFill>
                <a:latin typeface="+mj-lt"/>
                <a:ea typeface="Calibri" panose="020F0502020204030204" pitchFamily="34" charset="0"/>
                <a:cs typeface="Times New Roman" panose="02020603050405020304" pitchFamily="18" charset="0"/>
              </a:rPr>
              <a:t>all qualities of a well-working patrol and troop. </a:t>
            </a:r>
          </a:p>
          <a:p>
            <a:pPr marL="0" marR="0">
              <a:lnSpc>
                <a:spcPct val="107000"/>
              </a:lnSpc>
              <a:spcBef>
                <a:spcPts val="0"/>
              </a:spcBef>
              <a:spcAft>
                <a:spcPts val="800"/>
              </a:spcAft>
            </a:pPr>
            <a:endParaRPr lang="en-US" sz="1600" dirty="0">
              <a:solidFill>
                <a:schemeClr val="accent6"/>
              </a:solidFill>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solidFill>
                  <a:schemeClr val="accent6"/>
                </a:solidFill>
                <a:latin typeface="+mj-lt"/>
                <a:ea typeface="Calibri" panose="020F0502020204030204" pitchFamily="34" charset="0"/>
                <a:cs typeface="Times New Roman" panose="02020603050405020304" pitchFamily="18" charset="0"/>
              </a:rPr>
              <a:t>When accepting any of these team building challenges, a patrol that cooperatively works together can be considered a winner. </a:t>
            </a:r>
          </a:p>
          <a:p>
            <a:pPr marL="0" marR="0">
              <a:lnSpc>
                <a:spcPct val="107000"/>
              </a:lnSpc>
              <a:spcBef>
                <a:spcPts val="0"/>
              </a:spcBef>
              <a:spcAft>
                <a:spcPts val="800"/>
              </a:spcAft>
            </a:pPr>
            <a:r>
              <a:rPr lang="en-US" sz="1600" dirty="0">
                <a:latin typeface="+mj-l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498138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6ACA22-52D9-41E0-876F-D80EB24EAAD9}"/>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Patrol Games </a:t>
            </a:r>
            <a:endParaRPr lang="en-US" dirty="0"/>
          </a:p>
        </p:txBody>
      </p:sp>
      <p:sp>
        <p:nvSpPr>
          <p:cNvPr id="2" name="Rectangle 1">
            <a:extLst>
              <a:ext uri="{FF2B5EF4-FFF2-40B4-BE49-F238E27FC236}">
                <a16:creationId xmlns:a16="http://schemas.microsoft.com/office/drawing/2014/main" id="{F2C2B9F2-57C9-4BCD-AC80-4E3110E98E50}"/>
              </a:ext>
            </a:extLst>
          </p:cNvPr>
          <p:cNvSpPr/>
          <p:nvPr/>
        </p:nvSpPr>
        <p:spPr>
          <a:xfrm>
            <a:off x="1066800" y="1752600"/>
            <a:ext cx="7924800" cy="3354701"/>
          </a:xfrm>
          <a:prstGeom prst="rect">
            <a:avLst/>
          </a:prstGeom>
        </p:spPr>
        <p:txBody>
          <a:bodyPr wrap="square">
            <a:spAutoFit/>
          </a:bodyPr>
          <a:lstStyle/>
          <a:p>
            <a:pPr algn="just">
              <a:lnSpc>
                <a:spcPct val="107000"/>
              </a:lnSpc>
              <a:spcBef>
                <a:spcPts val="0"/>
              </a:spcBef>
              <a:spcAft>
                <a:spcPts val="800"/>
              </a:spcAft>
            </a:pPr>
            <a:r>
              <a:rPr lang="en-US" sz="1400" dirty="0">
                <a:solidFill>
                  <a:schemeClr val="accent6"/>
                </a:solidFill>
                <a:latin typeface="+mj-lt"/>
                <a:ea typeface="Calibri" panose="020F0502020204030204" pitchFamily="34" charset="0"/>
                <a:cs typeface="Times New Roman" panose="02020603050405020304" pitchFamily="18" charset="0"/>
              </a:rPr>
              <a:t>Patrol games are fun to play when </a:t>
            </a:r>
            <a:r>
              <a:rPr lang="en-US" sz="1400" b="1" dirty="0">
                <a:solidFill>
                  <a:schemeClr val="accent6"/>
                </a:solidFill>
                <a:latin typeface="+mj-lt"/>
                <a:ea typeface="Calibri" panose="020F0502020204030204" pitchFamily="34" charset="0"/>
                <a:cs typeface="Times New Roman" panose="02020603050405020304" pitchFamily="18" charset="0"/>
              </a:rPr>
              <a:t>pitting patrol against patrol</a:t>
            </a:r>
            <a:r>
              <a:rPr lang="en-US" sz="1400" dirty="0">
                <a:solidFill>
                  <a:schemeClr val="accent6"/>
                </a:solidFill>
                <a:latin typeface="+mj-lt"/>
                <a:ea typeface="Calibri" panose="020F0502020204030204" pitchFamily="34" charset="0"/>
                <a:cs typeface="Times New Roman" panose="02020603050405020304" pitchFamily="18" charset="0"/>
              </a:rPr>
              <a:t>; but, can also be enjoyed when played by a single patrol-sized group. </a:t>
            </a:r>
          </a:p>
          <a:p>
            <a:pPr marL="0" marR="0">
              <a:lnSpc>
                <a:spcPct val="107000"/>
              </a:lnSpc>
              <a:spcBef>
                <a:spcPts val="0"/>
              </a:spcBef>
              <a:spcAft>
                <a:spcPts val="800"/>
              </a:spcAft>
            </a:pPr>
            <a:r>
              <a:rPr lang="en-US" sz="1400" dirty="0">
                <a:solidFill>
                  <a:schemeClr val="accent6"/>
                </a:solidFill>
                <a:latin typeface="+mj-lt"/>
                <a:ea typeface="Calibri" panose="020F0502020204030204" pitchFamily="34" charset="0"/>
                <a:cs typeface="Times New Roman" panose="02020603050405020304" pitchFamily="18" charset="0"/>
              </a:rPr>
              <a:t>Healthy competition between patrols can have a </a:t>
            </a:r>
            <a:r>
              <a:rPr lang="en-US" sz="1400" b="1" dirty="0">
                <a:solidFill>
                  <a:schemeClr val="accent6"/>
                </a:solidFill>
                <a:latin typeface="+mj-lt"/>
                <a:ea typeface="Calibri" panose="020F0502020204030204" pitchFamily="34" charset="0"/>
                <a:cs typeface="Times New Roman" panose="02020603050405020304" pitchFamily="18" charset="0"/>
              </a:rPr>
              <a:t>positive</a:t>
            </a:r>
            <a:r>
              <a:rPr lang="en-US" sz="1400" dirty="0">
                <a:solidFill>
                  <a:schemeClr val="accent6"/>
                </a:solidFill>
                <a:latin typeface="+mj-lt"/>
                <a:ea typeface="Calibri" panose="020F0502020204030204" pitchFamily="34" charset="0"/>
                <a:cs typeface="Times New Roman" panose="02020603050405020304" pitchFamily="18" charset="0"/>
              </a:rPr>
              <a:t> outcome when presented in the </a:t>
            </a:r>
            <a:r>
              <a:rPr lang="en-US" sz="1400" b="1" dirty="0">
                <a:solidFill>
                  <a:schemeClr val="accent6"/>
                </a:solidFill>
                <a:latin typeface="+mj-lt"/>
                <a:ea typeface="Calibri" panose="020F0502020204030204" pitchFamily="34" charset="0"/>
                <a:cs typeface="Times New Roman" panose="02020603050405020304" pitchFamily="18" charset="0"/>
              </a:rPr>
              <a:t>right spirit</a:t>
            </a:r>
            <a:r>
              <a:rPr lang="en-US" sz="1400" dirty="0">
                <a:solidFill>
                  <a:schemeClr val="accent6"/>
                </a:solidFill>
                <a:latin typeface="+mj-l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400" dirty="0">
                <a:solidFill>
                  <a:schemeClr val="accent6"/>
                </a:solidFill>
                <a:latin typeface="+mj-lt"/>
                <a:ea typeface="Calibri" panose="020F0502020204030204" pitchFamily="34" charset="0"/>
                <a:cs typeface="Times New Roman" panose="02020603050405020304" pitchFamily="18" charset="0"/>
              </a:rPr>
              <a:t>When patrol makeup is homogenous, there’s more of a level playing field. </a:t>
            </a:r>
          </a:p>
          <a:p>
            <a:pPr marL="0" marR="0" algn="just">
              <a:lnSpc>
                <a:spcPct val="107000"/>
              </a:lnSpc>
              <a:spcBef>
                <a:spcPts val="0"/>
              </a:spcBef>
              <a:spcAft>
                <a:spcPts val="800"/>
              </a:spcAft>
            </a:pPr>
            <a:r>
              <a:rPr lang="en-US" sz="1400" dirty="0">
                <a:solidFill>
                  <a:schemeClr val="accent6"/>
                </a:solidFill>
                <a:latin typeface="+mj-lt"/>
                <a:ea typeface="Calibri" panose="020F0502020204030204" pitchFamily="34" charset="0"/>
                <a:cs typeface="Times New Roman" panose="02020603050405020304" pitchFamily="18" charset="0"/>
              </a:rPr>
              <a:t>But, when patrols are organized by </a:t>
            </a:r>
            <a:r>
              <a:rPr lang="en-US" sz="1400" b="1" dirty="0">
                <a:solidFill>
                  <a:schemeClr val="accent6"/>
                </a:solidFill>
                <a:latin typeface="+mj-lt"/>
                <a:ea typeface="Calibri" panose="020F0502020204030204" pitchFamily="34" charset="0"/>
                <a:cs typeface="Times New Roman" panose="02020603050405020304" pitchFamily="18" charset="0"/>
              </a:rPr>
              <a:t>age</a:t>
            </a:r>
            <a:r>
              <a:rPr lang="en-US" sz="1400" dirty="0">
                <a:solidFill>
                  <a:schemeClr val="accent6"/>
                </a:solidFill>
                <a:latin typeface="+mj-lt"/>
                <a:ea typeface="Calibri" panose="020F0502020204030204" pitchFamily="34" charset="0"/>
                <a:cs typeface="Times New Roman" panose="02020603050405020304" pitchFamily="18" charset="0"/>
              </a:rPr>
              <a:t>, to compensate for the difference in skill levels, certain handicaps might be introduced. In this instance or when individual patrol attendance is disproportionate, dividing the troop into equal crews can be a practical alternative. </a:t>
            </a:r>
          </a:p>
          <a:p>
            <a:pPr marL="0" marR="0" algn="just">
              <a:lnSpc>
                <a:spcPct val="107000"/>
              </a:lnSpc>
              <a:spcBef>
                <a:spcPts val="0"/>
              </a:spcBef>
              <a:spcAft>
                <a:spcPts val="800"/>
              </a:spcAft>
            </a:pPr>
            <a:r>
              <a:rPr lang="en-US" sz="1400" dirty="0">
                <a:solidFill>
                  <a:schemeClr val="accent6"/>
                </a:solidFill>
                <a:latin typeface="+mj-lt"/>
                <a:ea typeface="Calibri" panose="020F0502020204030204" pitchFamily="34" charset="0"/>
                <a:cs typeface="Times New Roman" panose="02020603050405020304" pitchFamily="18" charset="0"/>
              </a:rPr>
              <a:t>A </a:t>
            </a:r>
            <a:r>
              <a:rPr lang="en-US" sz="1400" b="1" dirty="0">
                <a:solidFill>
                  <a:schemeClr val="accent6"/>
                </a:solidFill>
                <a:latin typeface="+mj-lt"/>
                <a:ea typeface="Calibri" panose="020F0502020204030204" pitchFamily="34" charset="0"/>
                <a:cs typeface="Times New Roman" panose="02020603050405020304" pitchFamily="18" charset="0"/>
              </a:rPr>
              <a:t>system of recording patrol points </a:t>
            </a:r>
            <a:r>
              <a:rPr lang="en-US" sz="1400" dirty="0">
                <a:solidFill>
                  <a:schemeClr val="accent6"/>
                </a:solidFill>
                <a:latin typeface="+mj-lt"/>
                <a:ea typeface="Calibri" panose="020F0502020204030204" pitchFamily="34" charset="0"/>
                <a:cs typeface="Times New Roman" panose="02020603050405020304" pitchFamily="18" charset="0"/>
              </a:rPr>
              <a:t>for these activities can be adopted and contribute towards patrol spirit. </a:t>
            </a:r>
          </a:p>
          <a:p>
            <a:pPr marL="0" marR="0" algn="just">
              <a:lnSpc>
                <a:spcPct val="107000"/>
              </a:lnSpc>
              <a:spcBef>
                <a:spcPts val="0"/>
              </a:spcBef>
              <a:spcAft>
                <a:spcPts val="800"/>
              </a:spcAft>
            </a:pPr>
            <a:r>
              <a:rPr lang="en-US" sz="1400" dirty="0">
                <a:solidFill>
                  <a:schemeClr val="accent6"/>
                </a:solidFill>
                <a:latin typeface="+mj-lt"/>
                <a:ea typeface="Calibri" panose="020F0502020204030204" pitchFamily="34" charset="0"/>
                <a:cs typeface="Times New Roman" panose="02020603050405020304" pitchFamily="18" charset="0"/>
              </a:rPr>
              <a:t>But, the presentation of the activities is in itself beneficial, and carries with it its own rewards. Therefore, </a:t>
            </a:r>
            <a:r>
              <a:rPr lang="en-US" sz="1400" i="1" dirty="0">
                <a:solidFill>
                  <a:schemeClr val="accent6"/>
                </a:solidFill>
                <a:latin typeface="+mj-lt"/>
                <a:ea typeface="Calibri" panose="020F0502020204030204" pitchFamily="34" charset="0"/>
                <a:cs typeface="Times New Roman" panose="02020603050405020304" pitchFamily="18" charset="0"/>
              </a:rPr>
              <a:t>determining winners, scoring, and points are optional</a:t>
            </a:r>
            <a:r>
              <a:rPr lang="en-US" sz="1400" dirty="0">
                <a:solidFill>
                  <a:schemeClr val="accent6"/>
                </a:solidFill>
                <a:latin typeface="+mj-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82468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6ACA22-52D9-41E0-876F-D80EB24EAAD9}"/>
              </a:ext>
            </a:extLst>
          </p:cNvPr>
          <p:cNvSpPr>
            <a:spLocks noGrp="1"/>
          </p:cNvSpPr>
          <p:nvPr>
            <p:ph type="title"/>
          </p:nvPr>
        </p:nvSpPr>
        <p:spPr/>
        <p:txBody>
          <a:bodyPr/>
          <a:lstStyle/>
          <a:p>
            <a:r>
              <a:rPr lang="en-US" dirty="0"/>
              <a:t>Troop Games </a:t>
            </a:r>
          </a:p>
        </p:txBody>
      </p:sp>
      <p:sp>
        <p:nvSpPr>
          <p:cNvPr id="2" name="Rectangle 1">
            <a:extLst>
              <a:ext uri="{FF2B5EF4-FFF2-40B4-BE49-F238E27FC236}">
                <a16:creationId xmlns:a16="http://schemas.microsoft.com/office/drawing/2014/main" id="{F2C2B9F2-57C9-4BCD-AC80-4E3110E98E50}"/>
              </a:ext>
            </a:extLst>
          </p:cNvPr>
          <p:cNvSpPr/>
          <p:nvPr/>
        </p:nvSpPr>
        <p:spPr>
          <a:xfrm>
            <a:off x="1066800" y="1752600"/>
            <a:ext cx="8001000" cy="3477875"/>
          </a:xfrm>
          <a:prstGeom prst="rect">
            <a:avLst/>
          </a:prstGeom>
        </p:spPr>
        <p:txBody>
          <a:bodyPr wrap="square">
            <a:spAutoFit/>
          </a:bodyPr>
          <a:lstStyle/>
          <a:p>
            <a:r>
              <a:rPr lang="en-US" sz="2000" dirty="0">
                <a:solidFill>
                  <a:schemeClr val="accent6"/>
                </a:solidFill>
                <a:latin typeface="+mj-lt"/>
              </a:rPr>
              <a:t>Troop games give Scouts an opportunity to team up with the members of other patrols for some friendly play. </a:t>
            </a:r>
          </a:p>
          <a:p>
            <a:endParaRPr lang="en-US" sz="2000" dirty="0">
              <a:solidFill>
                <a:schemeClr val="accent6"/>
              </a:solidFill>
              <a:latin typeface="+mj-lt"/>
            </a:endParaRPr>
          </a:p>
          <a:p>
            <a:r>
              <a:rPr lang="en-US" sz="2000" dirty="0">
                <a:solidFill>
                  <a:schemeClr val="accent6"/>
                </a:solidFill>
                <a:latin typeface="+mj-lt"/>
              </a:rPr>
              <a:t>In addition to nurturing camaraderie and Scout spirit, their purpose is simply to have </a:t>
            </a:r>
            <a:r>
              <a:rPr lang="en-US" sz="2000" b="1" dirty="0">
                <a:solidFill>
                  <a:schemeClr val="accent6"/>
                </a:solidFill>
                <a:latin typeface="+mj-lt"/>
              </a:rPr>
              <a:t>fun</a:t>
            </a:r>
            <a:r>
              <a:rPr lang="en-US" sz="2000" dirty="0">
                <a:solidFill>
                  <a:schemeClr val="accent6"/>
                </a:solidFill>
                <a:latin typeface="+mj-lt"/>
              </a:rPr>
              <a:t>. </a:t>
            </a:r>
          </a:p>
          <a:p>
            <a:endParaRPr lang="en-US" sz="2000" dirty="0">
              <a:solidFill>
                <a:schemeClr val="accent6"/>
              </a:solidFill>
              <a:latin typeface="+mj-lt"/>
            </a:endParaRPr>
          </a:p>
          <a:p>
            <a:r>
              <a:rPr lang="en-US" sz="2000" dirty="0">
                <a:solidFill>
                  <a:schemeClr val="accent6"/>
                </a:solidFill>
                <a:latin typeface="+mj-lt"/>
              </a:rPr>
              <a:t>One of the outstanding characteristics of most Scout games is their </a:t>
            </a:r>
            <a:r>
              <a:rPr lang="en-US" sz="2000" b="1" dirty="0">
                <a:solidFill>
                  <a:schemeClr val="accent6"/>
                </a:solidFill>
                <a:latin typeface="+mj-lt"/>
              </a:rPr>
              <a:t>uniqueness</a:t>
            </a:r>
            <a:r>
              <a:rPr lang="en-US" sz="2000" dirty="0">
                <a:solidFill>
                  <a:schemeClr val="accent6"/>
                </a:solidFill>
                <a:latin typeface="+mj-lt"/>
              </a:rPr>
              <a:t>. </a:t>
            </a:r>
          </a:p>
          <a:p>
            <a:endParaRPr lang="en-US" sz="2000" dirty="0">
              <a:solidFill>
                <a:schemeClr val="accent6"/>
              </a:solidFill>
              <a:latin typeface="+mj-lt"/>
            </a:endParaRPr>
          </a:p>
          <a:p>
            <a:r>
              <a:rPr lang="en-US" sz="2000" dirty="0">
                <a:solidFill>
                  <a:schemeClr val="accent6"/>
                </a:solidFill>
                <a:latin typeface="+mj-lt"/>
              </a:rPr>
              <a:t>Scouts don’t ordinarily get to play them except during Scout gatherings. </a:t>
            </a:r>
          </a:p>
          <a:p>
            <a:endParaRPr lang="en-US" sz="2000" dirty="0">
              <a:latin typeface="+mj-lt"/>
            </a:endParaRPr>
          </a:p>
        </p:txBody>
      </p:sp>
    </p:spTree>
    <p:extLst>
      <p:ext uri="{BB962C8B-B14F-4D97-AF65-F5344CB8AC3E}">
        <p14:creationId xmlns:p14="http://schemas.microsoft.com/office/powerpoint/2010/main" val="2181619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6589058" cy="497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2693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52600"/>
            <a:ext cx="6400800" cy="4522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6540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Silver Tongue Orator</a:t>
            </a:r>
          </a:p>
        </p:txBody>
      </p:sp>
      <p:sp>
        <p:nvSpPr>
          <p:cNvPr id="3" name="Content Placeholder 2"/>
          <p:cNvSpPr>
            <a:spLocks noGrp="1"/>
          </p:cNvSpPr>
          <p:nvPr>
            <p:ph idx="1"/>
          </p:nvPr>
        </p:nvSpPr>
        <p:spPr>
          <a:xfrm>
            <a:off x="914400" y="1600200"/>
            <a:ext cx="8153400" cy="4495800"/>
          </a:xfrm>
        </p:spPr>
        <p:txBody>
          <a:bodyPr/>
          <a:lstStyle/>
          <a:p>
            <a:r>
              <a:rPr lang="en-US" sz="2000" dirty="0"/>
              <a:t>Let scouts see how long each of them can talk intelligently on a subject</a:t>
            </a:r>
          </a:p>
          <a:p>
            <a:r>
              <a:rPr lang="en-US" sz="2000" dirty="0"/>
              <a:t>Pick a judge and timekeeper</a:t>
            </a:r>
          </a:p>
          <a:p>
            <a:r>
              <a:rPr lang="en-US" sz="2000" dirty="0"/>
              <a:t>Box or stump for speaker to stand on</a:t>
            </a:r>
          </a:p>
          <a:p>
            <a:r>
              <a:rPr lang="en-US" sz="2000" dirty="0"/>
              <a:t>Questions on flash card.  Examples</a:t>
            </a:r>
          </a:p>
          <a:p>
            <a:pPr lvl="1"/>
            <a:r>
              <a:rPr lang="en-US" sz="2000" dirty="0"/>
              <a:t>When did you do your last Good Turn?</a:t>
            </a:r>
          </a:p>
          <a:p>
            <a:pPr lvl="1"/>
            <a:r>
              <a:rPr lang="en-US" sz="2000" dirty="0"/>
              <a:t>Define Friendly.</a:t>
            </a:r>
          </a:p>
          <a:p>
            <a:pPr lvl="1"/>
            <a:r>
              <a:rPr lang="en-US" sz="2000" dirty="0"/>
              <a:t>What was your favorite merit badge?</a:t>
            </a:r>
          </a:p>
          <a:p>
            <a:pPr lvl="1"/>
            <a:r>
              <a:rPr lang="en-US" sz="2000" dirty="0"/>
              <a:t>Who was Baden Powell?</a:t>
            </a:r>
          </a:p>
          <a:p>
            <a:pPr lvl="1"/>
            <a:endParaRPr lang="en-US" dirty="0"/>
          </a:p>
          <a:p>
            <a:pPr lvl="1"/>
            <a:endParaRPr lang="en-US" dirty="0"/>
          </a:p>
          <a:p>
            <a:endParaRPr lang="en-US" sz="2000" dirty="0"/>
          </a:p>
          <a:p>
            <a:endParaRPr lang="en-US" dirty="0"/>
          </a:p>
          <a:p>
            <a:endParaRPr lang="en-US" dirty="0"/>
          </a:p>
          <a:p>
            <a:endParaRPr lang="en-US" dirty="0"/>
          </a:p>
          <a:p>
            <a:endParaRPr lang="en-US" dirty="0"/>
          </a:p>
          <a:p>
            <a:endParaRPr lang="en-US" sz="1600" dirty="0"/>
          </a:p>
        </p:txBody>
      </p:sp>
    </p:spTree>
    <p:extLst>
      <p:ext uri="{BB962C8B-B14F-4D97-AF65-F5344CB8AC3E}">
        <p14:creationId xmlns:p14="http://schemas.microsoft.com/office/powerpoint/2010/main" val="1227850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Relay Tic Tac Toe</a:t>
            </a:r>
          </a:p>
        </p:txBody>
      </p:sp>
      <p:pic>
        <p:nvPicPr>
          <p:cNvPr id="5" name="TicTacToe.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943600" y="2362200"/>
            <a:ext cx="3048000" cy="2286000"/>
          </a:xfrm>
          <a:prstGeom prst="rect">
            <a:avLst/>
          </a:prstGeom>
          <a:noFill/>
          <a:ln>
            <a:noFill/>
          </a:ln>
        </p:spPr>
      </p:pic>
      <p:sp>
        <p:nvSpPr>
          <p:cNvPr id="3" name="Rectangle 2"/>
          <p:cNvSpPr/>
          <p:nvPr/>
        </p:nvSpPr>
        <p:spPr>
          <a:xfrm>
            <a:off x="990600" y="1752600"/>
            <a:ext cx="4572000" cy="3170099"/>
          </a:xfrm>
          <a:prstGeom prst="rect">
            <a:avLst/>
          </a:prstGeom>
        </p:spPr>
        <p:txBody>
          <a:bodyPr>
            <a:spAutoFit/>
          </a:bodyPr>
          <a:lstStyle/>
          <a:p>
            <a:r>
              <a:rPr lang="en-US" sz="2000" dirty="0">
                <a:solidFill>
                  <a:schemeClr val="accent6"/>
                </a:solidFill>
                <a:latin typeface="+mj-lt"/>
              </a:rPr>
              <a:t>On go, the first person from each team will run down to the </a:t>
            </a:r>
            <a:r>
              <a:rPr lang="en-US" sz="2000" b="1" dirty="0">
                <a:solidFill>
                  <a:schemeClr val="accent6"/>
                </a:solidFill>
                <a:latin typeface="+mj-lt"/>
              </a:rPr>
              <a:t>tic </a:t>
            </a:r>
            <a:r>
              <a:rPr lang="en-US" sz="2000" b="1" dirty="0" err="1">
                <a:solidFill>
                  <a:schemeClr val="accent6"/>
                </a:solidFill>
                <a:latin typeface="+mj-lt"/>
              </a:rPr>
              <a:t>tac</a:t>
            </a:r>
            <a:r>
              <a:rPr lang="en-US" sz="2000" b="1" dirty="0">
                <a:solidFill>
                  <a:schemeClr val="accent6"/>
                </a:solidFill>
                <a:latin typeface="+mj-lt"/>
              </a:rPr>
              <a:t> toe</a:t>
            </a:r>
            <a:r>
              <a:rPr lang="en-US" sz="2000" dirty="0">
                <a:solidFill>
                  <a:schemeClr val="accent6"/>
                </a:solidFill>
                <a:latin typeface="+mj-lt"/>
              </a:rPr>
              <a:t> board and place their marker in one of the hula hoops. </a:t>
            </a:r>
          </a:p>
          <a:p>
            <a:r>
              <a:rPr lang="en-US" sz="2000" dirty="0">
                <a:solidFill>
                  <a:schemeClr val="accent6"/>
                </a:solidFill>
                <a:latin typeface="+mj-lt"/>
              </a:rPr>
              <a:t>After they place the marker, they will race back to their line to high five the next student in line. </a:t>
            </a:r>
          </a:p>
          <a:p>
            <a:endParaRPr lang="en-US" sz="2000" dirty="0">
              <a:solidFill>
                <a:schemeClr val="accent6"/>
              </a:solidFill>
              <a:latin typeface="+mj-lt"/>
            </a:endParaRPr>
          </a:p>
          <a:p>
            <a:r>
              <a:rPr lang="en-US" sz="2000" dirty="0">
                <a:solidFill>
                  <a:schemeClr val="accent6"/>
                </a:solidFill>
                <a:latin typeface="+mj-lt"/>
              </a:rPr>
              <a:t>The next student will then place their marker in an open hoop.</a:t>
            </a:r>
          </a:p>
        </p:txBody>
      </p:sp>
    </p:spTree>
    <p:extLst>
      <p:ext uri="{BB962C8B-B14F-4D97-AF65-F5344CB8AC3E}">
        <p14:creationId xmlns:p14="http://schemas.microsoft.com/office/powerpoint/2010/main" val="363718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45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remove"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6ACA22-52D9-41E0-876F-D80EB24EAAD9}"/>
              </a:ext>
            </a:extLst>
          </p:cNvPr>
          <p:cNvSpPr>
            <a:spLocks noGrp="1"/>
          </p:cNvSpPr>
          <p:nvPr>
            <p:ph type="title"/>
          </p:nvPr>
        </p:nvSpPr>
        <p:spPr/>
        <p:txBody>
          <a:bodyPr/>
          <a:lstStyle/>
          <a:p>
            <a:r>
              <a:rPr lang="en-US" dirty="0"/>
              <a:t>Resources</a:t>
            </a:r>
          </a:p>
        </p:txBody>
      </p:sp>
      <p:sp>
        <p:nvSpPr>
          <p:cNvPr id="2" name="Rectangle 1">
            <a:extLst>
              <a:ext uri="{FF2B5EF4-FFF2-40B4-BE49-F238E27FC236}">
                <a16:creationId xmlns:a16="http://schemas.microsoft.com/office/drawing/2014/main" id="{CBA192FF-7699-464B-A999-0E66F70E0843}"/>
              </a:ext>
            </a:extLst>
          </p:cNvPr>
          <p:cNvSpPr/>
          <p:nvPr/>
        </p:nvSpPr>
        <p:spPr>
          <a:xfrm>
            <a:off x="838200" y="1524000"/>
            <a:ext cx="8077200" cy="5609741"/>
          </a:xfrm>
          <a:prstGeom prst="rect">
            <a:avLst/>
          </a:prstGeom>
        </p:spPr>
        <p:txBody>
          <a:bodyPr wrap="square">
            <a:spAutoFit/>
          </a:bodyPr>
          <a:lstStyle/>
          <a:p>
            <a:pPr marR="0">
              <a:lnSpc>
                <a:spcPct val="107000"/>
              </a:lnSpc>
              <a:spcBef>
                <a:spcPts val="0"/>
              </a:spcBef>
              <a:spcAft>
                <a:spcPts val="800"/>
              </a:spcAft>
            </a:pPr>
            <a:r>
              <a:rPr lang="en-US" sz="1800" dirty="0">
                <a:solidFill>
                  <a:schemeClr val="accent6"/>
                </a:solidFill>
                <a:latin typeface="+mj-lt"/>
                <a:ea typeface="Calibri" panose="020F0502020204030204" pitchFamily="34" charset="0"/>
                <a:cs typeface="Times New Roman" panose="02020603050405020304" pitchFamily="18" charset="0"/>
              </a:rPr>
              <a:t>Troop Meeting Agenda: Games &amp; Challenges -</a:t>
            </a:r>
            <a:r>
              <a:rPr lang="en-US" sz="1800" u="sng" dirty="0">
                <a:solidFill>
                  <a:schemeClr val="accent6"/>
                </a:solidFill>
                <a:latin typeface="+mj-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https://www.youtube.com/watch?v=ewHr2zavP2k&amp;feature=youtu.be</a:t>
            </a:r>
            <a:endParaRPr lang="en-US" sz="1800" u="sng" dirty="0">
              <a:solidFill>
                <a:schemeClr val="accent6"/>
              </a:solidFill>
              <a:latin typeface="+mj-lt"/>
              <a:ea typeface="Calibri" panose="020F0502020204030204" pitchFamily="34" charset="0"/>
              <a:cs typeface="Times New Roman" panose="02020603050405020304" pitchFamily="18" charset="0"/>
            </a:endParaRPr>
          </a:p>
          <a:p>
            <a:pPr marR="0">
              <a:lnSpc>
                <a:spcPct val="107000"/>
              </a:lnSpc>
              <a:spcBef>
                <a:spcPts val="0"/>
              </a:spcBef>
              <a:spcAft>
                <a:spcPts val="800"/>
              </a:spcAft>
            </a:pPr>
            <a:endParaRPr lang="en-US" sz="1800" dirty="0">
              <a:solidFill>
                <a:schemeClr val="accent6"/>
              </a:solidFill>
              <a:latin typeface="+mj-lt"/>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1800" dirty="0">
                <a:solidFill>
                  <a:schemeClr val="accent6"/>
                </a:solidFill>
                <a:latin typeface="+mj-lt"/>
                <a:ea typeface="Calibri" panose="020F0502020204030204" pitchFamily="34" charset="0"/>
                <a:cs typeface="Times New Roman" panose="02020603050405020304" pitchFamily="18" charset="0"/>
              </a:rPr>
              <a:t>Putting Skills into Action -</a:t>
            </a:r>
          </a:p>
          <a:p>
            <a:pPr marR="0">
              <a:lnSpc>
                <a:spcPct val="107000"/>
              </a:lnSpc>
              <a:spcBef>
                <a:spcPts val="0"/>
              </a:spcBef>
              <a:spcAft>
                <a:spcPts val="800"/>
              </a:spcAft>
            </a:pPr>
            <a:r>
              <a:rPr lang="en-US" sz="1800" u="sng" dirty="0">
                <a:solidFill>
                  <a:schemeClr val="accent6"/>
                </a:solidFill>
                <a:latin typeface="+mj-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https://troopleader.org/putting-skills-into-action/</a:t>
            </a:r>
            <a:endParaRPr lang="en-US" sz="1800" u="sng" dirty="0">
              <a:solidFill>
                <a:schemeClr val="accent6"/>
              </a:solidFill>
              <a:latin typeface="+mj-lt"/>
              <a:ea typeface="Calibri" panose="020F0502020204030204" pitchFamily="34" charset="0"/>
              <a:cs typeface="Times New Roman" panose="02020603050405020304" pitchFamily="18" charset="0"/>
            </a:endParaRPr>
          </a:p>
          <a:p>
            <a:pPr marR="0">
              <a:lnSpc>
                <a:spcPct val="107000"/>
              </a:lnSpc>
              <a:spcBef>
                <a:spcPts val="0"/>
              </a:spcBef>
              <a:spcAft>
                <a:spcPts val="800"/>
              </a:spcAft>
            </a:pPr>
            <a:endParaRPr lang="en-US" sz="1800" dirty="0">
              <a:solidFill>
                <a:schemeClr val="accent6"/>
              </a:solidFill>
              <a:latin typeface="+mj-lt"/>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1800" dirty="0">
                <a:solidFill>
                  <a:schemeClr val="accent6"/>
                </a:solidFill>
                <a:latin typeface="+mj-lt"/>
                <a:ea typeface="Calibri" panose="020F0502020204030204" pitchFamily="34" charset="0"/>
                <a:cs typeface="Times New Roman" panose="02020603050405020304" pitchFamily="18" charset="0"/>
              </a:rPr>
              <a:t>Troop Program Resources: Scout Meeting Activities - </a:t>
            </a:r>
            <a:r>
              <a:rPr lang="en-US" sz="1800" u="sng" dirty="0">
                <a:solidFill>
                  <a:schemeClr val="accent6"/>
                </a:solidFill>
                <a:latin typeface="+mj-lt"/>
                <a:ea typeface="Calibri" panose="020F0502020204030204" pitchFamily="34" charset="0"/>
                <a:cs typeface="Times New Roman" panose="02020603050405020304" pitchFamily="18" charset="0"/>
                <a:hlinkClick r:id="rId4"/>
              </a:rPr>
              <a:t>https://www.programresources.org/categorized-activities-index/</a:t>
            </a:r>
            <a:endParaRPr lang="en-US" sz="1800" u="sng" dirty="0">
              <a:solidFill>
                <a:schemeClr val="accent6"/>
              </a:solidFill>
              <a:latin typeface="+mj-lt"/>
              <a:ea typeface="Calibri" panose="020F0502020204030204" pitchFamily="34" charset="0"/>
              <a:cs typeface="Times New Roman" panose="02020603050405020304" pitchFamily="18" charset="0"/>
            </a:endParaRPr>
          </a:p>
          <a:p>
            <a:pPr marR="0">
              <a:lnSpc>
                <a:spcPct val="107000"/>
              </a:lnSpc>
              <a:spcBef>
                <a:spcPts val="0"/>
              </a:spcBef>
              <a:spcAft>
                <a:spcPts val="800"/>
              </a:spcAft>
            </a:pPr>
            <a:endParaRPr lang="en-US" sz="1800" u="sng" dirty="0">
              <a:solidFill>
                <a:schemeClr val="accent6"/>
              </a:solidFill>
              <a:latin typeface="+mj-lt"/>
              <a:ea typeface="Calibri" panose="020F0502020204030204" pitchFamily="34" charset="0"/>
              <a:cs typeface="Times New Roman" panose="02020603050405020304" pitchFamily="18" charset="0"/>
            </a:endParaRPr>
          </a:p>
          <a:p>
            <a:r>
              <a:rPr lang="en-US" sz="1800" dirty="0">
                <a:solidFill>
                  <a:schemeClr val="accent6"/>
                </a:solidFill>
                <a:latin typeface="+mj-lt"/>
                <a:hlinkClick r:id="rId5">
                  <a:extLst>
                    <a:ext uri="{A12FA001-AC4F-418D-AE19-62706E023703}">
                      <ahyp:hlinkClr xmlns:ahyp="http://schemas.microsoft.com/office/drawing/2018/hyperlinkcolor" val="tx"/>
                    </a:ext>
                  </a:extLst>
                </a:hlinkClick>
              </a:rPr>
              <a:t>http://www.boyscouttrail.com/boy-scouts/boy-scout-games.asp</a:t>
            </a:r>
            <a:endParaRPr lang="en-US" sz="1800" dirty="0">
              <a:solidFill>
                <a:schemeClr val="accent6"/>
              </a:solidFill>
              <a:latin typeface="+mj-lt"/>
            </a:endParaRPr>
          </a:p>
          <a:p>
            <a:endParaRPr lang="en-US" sz="1800" dirty="0">
              <a:solidFill>
                <a:schemeClr val="accent6"/>
              </a:solidFill>
              <a:latin typeface="+mj-lt"/>
            </a:endParaRPr>
          </a:p>
          <a:p>
            <a:r>
              <a:rPr lang="en-US" sz="1800" dirty="0">
                <a:solidFill>
                  <a:schemeClr val="accent6"/>
                </a:solidFill>
                <a:latin typeface="+mj-lt"/>
                <a:hlinkClick r:id="rId6">
                  <a:extLst>
                    <a:ext uri="{A12FA001-AC4F-418D-AE19-62706E023703}">
                      <ahyp:hlinkClr xmlns:ahyp="http://schemas.microsoft.com/office/drawing/2018/hyperlinkcolor" val="tx"/>
                    </a:ext>
                  </a:extLst>
                </a:hlinkClick>
              </a:rPr>
              <a:t>http://www.macscouter.com/games/Games4BS.asp</a:t>
            </a:r>
            <a:endParaRPr lang="en-US" sz="1800" dirty="0">
              <a:solidFill>
                <a:schemeClr val="accent6"/>
              </a:solidFill>
              <a:latin typeface="+mj-lt"/>
            </a:endParaRPr>
          </a:p>
          <a:p>
            <a:endParaRPr lang="en-US" sz="1800" dirty="0">
              <a:solidFill>
                <a:schemeClr val="accent6"/>
              </a:solidFill>
              <a:latin typeface="+mj-lt"/>
            </a:endParaRPr>
          </a:p>
          <a:p>
            <a:r>
              <a:rPr lang="en-US" sz="1800" dirty="0">
                <a:solidFill>
                  <a:schemeClr val="accent6"/>
                </a:solidFill>
                <a:latin typeface="+mj-lt"/>
                <a:hlinkClick r:id="rId7">
                  <a:extLst>
                    <a:ext uri="{A12FA001-AC4F-418D-AE19-62706E023703}">
                      <ahyp:hlinkClr xmlns:ahyp="http://schemas.microsoft.com/office/drawing/2018/hyperlinkcolor" val="tx"/>
                    </a:ext>
                  </a:extLst>
                </a:hlinkClick>
              </a:rPr>
              <a:t>http://scoutmastercg.com/rediscovered-games-scouts/</a:t>
            </a:r>
            <a:endParaRPr lang="en-US" sz="1800" dirty="0">
              <a:solidFill>
                <a:schemeClr val="accent6"/>
              </a:solidFill>
              <a:latin typeface="+mj-lt"/>
            </a:endParaRPr>
          </a:p>
          <a:p>
            <a:endParaRPr lang="en-US" sz="1800" dirty="0"/>
          </a:p>
          <a:p>
            <a:pPr marL="0" marR="0">
              <a:lnSpc>
                <a:spcPct val="107000"/>
              </a:lnSpc>
              <a:spcBef>
                <a:spcPts val="0"/>
              </a:spcBef>
              <a:spcAft>
                <a:spcPts val="800"/>
              </a:spcAft>
            </a:pPr>
            <a:endParaRPr lang="en-US" dirty="0">
              <a:solidFill>
                <a:schemeClr val="accent2"/>
              </a:solidFill>
              <a:latin typeface="Pythagora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5103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914400" y="1600200"/>
            <a:ext cx="8153400" cy="4495800"/>
          </a:xfrm>
        </p:spPr>
        <p:txBody>
          <a:bodyPr/>
          <a:lstStyle/>
          <a:p>
            <a:r>
              <a:rPr lang="en-US" sz="2000" dirty="0"/>
              <a:t>Why Games?</a:t>
            </a:r>
          </a:p>
          <a:p>
            <a:r>
              <a:rPr lang="en-US" sz="2000" dirty="0"/>
              <a:t>What is Learned?</a:t>
            </a:r>
          </a:p>
          <a:p>
            <a:r>
              <a:rPr lang="en-US" sz="2000" dirty="0"/>
              <a:t>Value of New Games</a:t>
            </a:r>
          </a:p>
          <a:p>
            <a:r>
              <a:rPr lang="en-US" sz="2000" dirty="0"/>
              <a:t>Preparation</a:t>
            </a:r>
          </a:p>
          <a:p>
            <a:r>
              <a:rPr lang="en-US" sz="2000" dirty="0"/>
              <a:t>Conducting the Game</a:t>
            </a:r>
          </a:p>
          <a:p>
            <a:r>
              <a:rPr lang="en-US" sz="2000" dirty="0"/>
              <a:t>Reflection</a:t>
            </a:r>
          </a:p>
          <a:p>
            <a:r>
              <a:rPr lang="en-US" sz="2000" dirty="0"/>
              <a:t>Examples</a:t>
            </a:r>
          </a:p>
          <a:p>
            <a:r>
              <a:rPr lang="en-US" sz="2000" dirty="0"/>
              <a:t>Resources</a:t>
            </a:r>
          </a:p>
          <a:p>
            <a:endParaRPr lang="en-US" dirty="0"/>
          </a:p>
          <a:p>
            <a:endParaRPr lang="en-US" sz="1600" dirty="0"/>
          </a:p>
        </p:txBody>
      </p:sp>
    </p:spTree>
    <p:extLst>
      <p:ext uri="{BB962C8B-B14F-4D97-AF65-F5344CB8AC3E}">
        <p14:creationId xmlns:p14="http://schemas.microsoft.com/office/powerpoint/2010/main" val="2769354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2762693"/>
            <a:ext cx="2514600" cy="3352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a:xfrm>
            <a:off x="838200" y="1605777"/>
            <a:ext cx="3352800" cy="4495800"/>
          </a:xfrm>
        </p:spPr>
        <p:txBody>
          <a:bodyPr/>
          <a:lstStyle/>
          <a:p>
            <a:r>
              <a:rPr lang="fr-FR" sz="1400" u="sng" dirty="0">
                <a:hlinkClick r:id="rId3"/>
              </a:rPr>
              <a:t>troopresources.scouting.org</a:t>
            </a:r>
            <a:endParaRPr lang="fr-FR" sz="1400" u="sng" dirty="0"/>
          </a:p>
          <a:p>
            <a:endParaRPr lang="fr-FR" sz="1400" u="sng" dirty="0"/>
          </a:p>
          <a:p>
            <a:r>
              <a:rPr lang="fr-FR" sz="1400" dirty="0"/>
              <a:t>https://troopresources.scouting.org/troop-games</a:t>
            </a:r>
            <a:r>
              <a:rPr lang="fr-FR" sz="2000" dirty="0"/>
              <a:t>/</a:t>
            </a:r>
          </a:p>
          <a:p>
            <a:endParaRPr lang="en-US" sz="2000" dirty="0"/>
          </a:p>
        </p:txBody>
      </p:sp>
      <p:pic>
        <p:nvPicPr>
          <p:cNvPr id="2" name="Picture 1"/>
          <p:cNvPicPr>
            <a:picLocks noChangeAspect="1"/>
          </p:cNvPicPr>
          <p:nvPr/>
        </p:nvPicPr>
        <p:blipFill>
          <a:blip r:embed="rId4"/>
          <a:stretch>
            <a:fillRect/>
          </a:stretch>
        </p:blipFill>
        <p:spPr>
          <a:xfrm>
            <a:off x="5943600" y="1635594"/>
            <a:ext cx="2971800" cy="3840911"/>
          </a:xfrm>
          <a:prstGeom prst="rect">
            <a:avLst/>
          </a:prstGeom>
        </p:spPr>
      </p:pic>
      <p:sp>
        <p:nvSpPr>
          <p:cNvPr id="3" name="Rectangle 2"/>
          <p:cNvSpPr/>
          <p:nvPr/>
        </p:nvSpPr>
        <p:spPr>
          <a:xfrm>
            <a:off x="1614956" y="228600"/>
            <a:ext cx="5152087" cy="1015663"/>
          </a:xfrm>
          <a:prstGeom prst="rect">
            <a:avLst/>
          </a:prstGeom>
        </p:spPr>
        <p:txBody>
          <a:bodyPr wrap="square">
            <a:spAutoFit/>
          </a:bodyPr>
          <a:lstStyle/>
          <a:p>
            <a:pPr algn="ctr"/>
            <a:r>
              <a:rPr lang="en-US" sz="2000" b="1" dirty="0">
                <a:solidFill>
                  <a:srgbClr val="C00000"/>
                </a:solidFill>
                <a:latin typeface="+mj-lt"/>
              </a:rPr>
              <a:t>Troop Program Features contain game recommendations that go in hand with the monthly themes</a:t>
            </a:r>
          </a:p>
        </p:txBody>
      </p:sp>
    </p:spTree>
    <p:extLst>
      <p:ext uri="{BB962C8B-B14F-4D97-AF65-F5344CB8AC3E}">
        <p14:creationId xmlns:p14="http://schemas.microsoft.com/office/powerpoint/2010/main" val="2041449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E8169-EDC7-4F67-9C9E-BCDBAF88897B}"/>
              </a:ext>
            </a:extLst>
          </p:cNvPr>
          <p:cNvSpPr>
            <a:spLocks noGrp="1"/>
          </p:cNvSpPr>
          <p:nvPr>
            <p:ph type="title"/>
          </p:nvPr>
        </p:nvSpPr>
        <p:spPr/>
        <p:txBody>
          <a:bodyPr/>
          <a:lstStyle/>
          <a:p>
            <a:r>
              <a:rPr lang="en-US" dirty="0"/>
              <a:t>Dodgeball</a:t>
            </a:r>
          </a:p>
        </p:txBody>
      </p:sp>
      <p:sp>
        <p:nvSpPr>
          <p:cNvPr id="3" name="Content Placeholder 2"/>
          <p:cNvSpPr>
            <a:spLocks noGrp="1"/>
          </p:cNvSpPr>
          <p:nvPr>
            <p:ph idx="1"/>
          </p:nvPr>
        </p:nvSpPr>
        <p:spPr/>
        <p:txBody>
          <a:bodyPr/>
          <a:lstStyle/>
          <a:p>
            <a:r>
              <a:rPr lang="en-US" dirty="0"/>
              <a:t> </a:t>
            </a:r>
            <a:r>
              <a:rPr lang="en-US" sz="2000" b="0" dirty="0"/>
              <a:t>Dodgeball has never been an authorized activity in Scouting. Games and sports that involve participants throwing objects at each other, including dodgeball, have caused concussions and traumatic brain injuries, broken bones, and ankle injuries. There is also an aspect of bullying in the game, which has led to its removal from other youth-serving organizations. </a:t>
            </a:r>
          </a:p>
          <a:p>
            <a:endParaRPr lang="en-US" sz="2000" b="0" dirty="0"/>
          </a:p>
          <a:p>
            <a:r>
              <a:rPr lang="en-US" sz="2000" b="0" dirty="0"/>
              <a:t>We are monitoring the results of gaga ball; at this time, we consider gaga ball appropriate if the activity is set up, monitored, and supervised following manufacturers’ guidelines. </a:t>
            </a:r>
            <a:endParaRPr lang="en-US" sz="2000" dirty="0"/>
          </a:p>
        </p:txBody>
      </p:sp>
    </p:spTree>
    <p:extLst>
      <p:ext uri="{BB962C8B-B14F-4D97-AF65-F5344CB8AC3E}">
        <p14:creationId xmlns:p14="http://schemas.microsoft.com/office/powerpoint/2010/main" val="176441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cdn.mysitemyway.com/etc-mysitemyway/icons/legacy-previews/icons-256/simple-red-glossy-icons-arrows/009637-simple-red-glossy-icon-arrows-hand-clear-pointer-d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90500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frontierdaysfortdodge.com/wp-content/uploads/2011/08/Arrows_Pointing_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508" y="4038600"/>
            <a:ext cx="8126984" cy="253968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476ACA22-52D9-41E0-876F-D80EB24EAAD9}"/>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721050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Games?</a:t>
            </a:r>
          </a:p>
        </p:txBody>
      </p:sp>
      <p:sp>
        <p:nvSpPr>
          <p:cNvPr id="3" name="Content Placeholder 2"/>
          <p:cNvSpPr>
            <a:spLocks noGrp="1"/>
          </p:cNvSpPr>
          <p:nvPr>
            <p:ph idx="1"/>
          </p:nvPr>
        </p:nvSpPr>
        <p:spPr>
          <a:xfrm>
            <a:off x="914400" y="1600200"/>
            <a:ext cx="8153400" cy="4495800"/>
          </a:xfrm>
        </p:spPr>
        <p:txBody>
          <a:bodyPr/>
          <a:lstStyle/>
          <a:p>
            <a:r>
              <a:rPr lang="en-US" sz="2000" dirty="0"/>
              <a:t>Lessons without teachers</a:t>
            </a:r>
          </a:p>
          <a:p>
            <a:r>
              <a:rPr lang="en-US" sz="2000" dirty="0"/>
              <a:t>Body builders</a:t>
            </a:r>
          </a:p>
          <a:p>
            <a:r>
              <a:rPr lang="en-US" sz="2000" dirty="0"/>
              <a:t>Mind stretchers</a:t>
            </a:r>
          </a:p>
          <a:p>
            <a:r>
              <a:rPr lang="en-US" sz="2000" dirty="0"/>
              <a:t>Friend makers</a:t>
            </a:r>
          </a:p>
          <a:p>
            <a:r>
              <a:rPr lang="en-US" sz="2000" dirty="0"/>
              <a:t>Building blocks</a:t>
            </a:r>
          </a:p>
          <a:p>
            <a:r>
              <a:rPr lang="en-US" sz="2000" dirty="0"/>
              <a:t>Plain old fun</a:t>
            </a:r>
          </a:p>
          <a:p>
            <a:endParaRPr lang="en-US" dirty="0"/>
          </a:p>
          <a:p>
            <a:endParaRPr lang="en-US" sz="1600" dirty="0"/>
          </a:p>
        </p:txBody>
      </p:sp>
    </p:spTree>
    <p:extLst>
      <p:ext uri="{BB962C8B-B14F-4D97-AF65-F5344CB8AC3E}">
        <p14:creationId xmlns:p14="http://schemas.microsoft.com/office/powerpoint/2010/main" val="1671372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Learned?</a:t>
            </a:r>
          </a:p>
        </p:txBody>
      </p:sp>
      <p:sp>
        <p:nvSpPr>
          <p:cNvPr id="3" name="Content Placeholder 2"/>
          <p:cNvSpPr>
            <a:spLocks noGrp="1"/>
          </p:cNvSpPr>
          <p:nvPr>
            <p:ph idx="1"/>
          </p:nvPr>
        </p:nvSpPr>
        <p:spPr>
          <a:xfrm>
            <a:off x="914400" y="1600200"/>
            <a:ext cx="8153400" cy="4495800"/>
          </a:xfrm>
        </p:spPr>
        <p:txBody>
          <a:bodyPr/>
          <a:lstStyle/>
          <a:p>
            <a:r>
              <a:rPr lang="en-US" sz="2000" dirty="0"/>
              <a:t>New scout skills</a:t>
            </a:r>
          </a:p>
          <a:p>
            <a:r>
              <a:rPr lang="en-US" sz="2000" dirty="0"/>
              <a:t>Dependence and independence</a:t>
            </a:r>
          </a:p>
          <a:p>
            <a:pPr lvl="1"/>
            <a:r>
              <a:rPr lang="en-US" sz="2000" dirty="0"/>
              <a:t>Self-confidence</a:t>
            </a:r>
          </a:p>
          <a:p>
            <a:r>
              <a:rPr lang="en-US" sz="2000" dirty="0"/>
              <a:t>Leadership &amp; followership</a:t>
            </a:r>
          </a:p>
          <a:p>
            <a:r>
              <a:rPr lang="en-US" sz="2000" dirty="0"/>
              <a:t>Social skills</a:t>
            </a:r>
          </a:p>
          <a:p>
            <a:pPr lvl="1"/>
            <a:r>
              <a:rPr lang="en-US" sz="2000" dirty="0"/>
              <a:t>Follow the rules</a:t>
            </a:r>
          </a:p>
          <a:p>
            <a:pPr lvl="1"/>
            <a:r>
              <a:rPr lang="en-US" sz="2000" dirty="0"/>
              <a:t>Waiting turns</a:t>
            </a:r>
          </a:p>
          <a:p>
            <a:pPr lvl="1"/>
            <a:r>
              <a:rPr lang="en-US" sz="2000" dirty="0"/>
              <a:t>Getting along with others </a:t>
            </a:r>
          </a:p>
          <a:p>
            <a:pPr lvl="1"/>
            <a:r>
              <a:rPr lang="en-US" sz="2000" dirty="0"/>
              <a:t>Fair play</a:t>
            </a:r>
          </a:p>
          <a:p>
            <a:pPr lvl="1"/>
            <a:r>
              <a:rPr lang="en-US" sz="2000" dirty="0"/>
              <a:t>Respect for the rights of others</a:t>
            </a:r>
          </a:p>
          <a:p>
            <a:endParaRPr lang="en-US" dirty="0"/>
          </a:p>
          <a:p>
            <a:endParaRPr lang="en-US" sz="1600" dirty="0"/>
          </a:p>
        </p:txBody>
      </p:sp>
    </p:spTree>
    <p:extLst>
      <p:ext uri="{BB962C8B-B14F-4D97-AF65-F5344CB8AC3E}">
        <p14:creationId xmlns:p14="http://schemas.microsoft.com/office/powerpoint/2010/main" val="3284392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Learned?</a:t>
            </a:r>
          </a:p>
        </p:txBody>
      </p:sp>
      <p:sp>
        <p:nvSpPr>
          <p:cNvPr id="3" name="Content Placeholder 2"/>
          <p:cNvSpPr>
            <a:spLocks noGrp="1"/>
          </p:cNvSpPr>
          <p:nvPr>
            <p:ph idx="1"/>
          </p:nvPr>
        </p:nvSpPr>
        <p:spPr>
          <a:xfrm>
            <a:off x="990600" y="1752600"/>
            <a:ext cx="8153400" cy="4495800"/>
          </a:xfrm>
        </p:spPr>
        <p:txBody>
          <a:bodyPr/>
          <a:lstStyle/>
          <a:p>
            <a:r>
              <a:rPr lang="en-US" sz="2000" dirty="0"/>
              <a:t>put skills into action </a:t>
            </a:r>
          </a:p>
          <a:p>
            <a:r>
              <a:rPr lang="en-US" sz="2000" dirty="0"/>
              <a:t>sense of belonging </a:t>
            </a:r>
          </a:p>
          <a:p>
            <a:r>
              <a:rPr lang="en-US" sz="2000" dirty="0"/>
              <a:t>self-esteem</a:t>
            </a:r>
          </a:p>
          <a:p>
            <a:r>
              <a:rPr lang="en-US" sz="2000" dirty="0"/>
              <a:t>exercise their resourcefulness </a:t>
            </a:r>
          </a:p>
          <a:p>
            <a:r>
              <a:rPr lang="en-US" sz="2000" dirty="0"/>
              <a:t>exemplify teamwork </a:t>
            </a:r>
          </a:p>
          <a:p>
            <a:r>
              <a:rPr lang="en-US" sz="2000" dirty="0"/>
              <a:t>share responsibility</a:t>
            </a:r>
          </a:p>
          <a:p>
            <a:r>
              <a:rPr lang="en-US" sz="2000" dirty="0"/>
              <a:t>feel successful </a:t>
            </a:r>
          </a:p>
          <a:p>
            <a:r>
              <a:rPr lang="en-US" sz="2000" dirty="0"/>
              <a:t>learn a life lesson </a:t>
            </a:r>
          </a:p>
          <a:p>
            <a:endParaRPr lang="en-US" sz="1600" dirty="0"/>
          </a:p>
        </p:txBody>
      </p:sp>
    </p:spTree>
    <p:extLst>
      <p:ext uri="{BB962C8B-B14F-4D97-AF65-F5344CB8AC3E}">
        <p14:creationId xmlns:p14="http://schemas.microsoft.com/office/powerpoint/2010/main" val="1314120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of New Games</a:t>
            </a:r>
          </a:p>
        </p:txBody>
      </p:sp>
      <p:sp>
        <p:nvSpPr>
          <p:cNvPr id="3" name="Content Placeholder 2"/>
          <p:cNvSpPr>
            <a:spLocks noGrp="1"/>
          </p:cNvSpPr>
          <p:nvPr>
            <p:ph idx="1"/>
          </p:nvPr>
        </p:nvSpPr>
        <p:spPr>
          <a:xfrm>
            <a:off x="914400" y="1600200"/>
            <a:ext cx="8153400" cy="4495800"/>
          </a:xfrm>
        </p:spPr>
        <p:txBody>
          <a:bodyPr/>
          <a:lstStyle/>
          <a:p>
            <a:r>
              <a:rPr lang="en-US" sz="2000" b="0" dirty="0"/>
              <a:t>Another planning, leading, and communicating opportunity for the scouts</a:t>
            </a:r>
          </a:p>
          <a:p>
            <a:endParaRPr lang="en-US" sz="2000" b="0" dirty="0"/>
          </a:p>
          <a:p>
            <a:r>
              <a:rPr lang="en-US" sz="2000" b="0" dirty="0"/>
              <a:t>Requires a scout to research, pre-plan, organize, and eventually explain/communicate the rules</a:t>
            </a:r>
          </a:p>
          <a:p>
            <a:endParaRPr lang="en-US" sz="2000" b="0" dirty="0"/>
          </a:p>
          <a:p>
            <a:r>
              <a:rPr lang="en-US" sz="2000" b="0" dirty="0"/>
              <a:t>After playing, opportunity to reflect and discuss the purpose, involvement, interactions, communications, lessons, values, benefits, etc.</a:t>
            </a:r>
          </a:p>
          <a:p>
            <a:endParaRPr lang="en-US" sz="2000" b="0" dirty="0"/>
          </a:p>
          <a:p>
            <a:r>
              <a:rPr lang="en-US" sz="2000" b="0" dirty="0"/>
              <a:t>Integral to ILST</a:t>
            </a:r>
          </a:p>
          <a:p>
            <a:endParaRPr lang="en-US" dirty="0"/>
          </a:p>
          <a:p>
            <a:endParaRPr lang="en-US" sz="1600" dirty="0"/>
          </a:p>
        </p:txBody>
      </p:sp>
    </p:spTree>
    <p:extLst>
      <p:ext uri="{BB962C8B-B14F-4D97-AF65-F5344CB8AC3E}">
        <p14:creationId xmlns:p14="http://schemas.microsoft.com/office/powerpoint/2010/main" val="2748279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Preparation</a:t>
            </a:r>
          </a:p>
        </p:txBody>
      </p:sp>
      <p:sp>
        <p:nvSpPr>
          <p:cNvPr id="3" name="Content Placeholder 2"/>
          <p:cNvSpPr>
            <a:spLocks noGrp="1"/>
          </p:cNvSpPr>
          <p:nvPr>
            <p:ph idx="1"/>
          </p:nvPr>
        </p:nvSpPr>
        <p:spPr>
          <a:xfrm>
            <a:off x="914400" y="1600200"/>
            <a:ext cx="8153400" cy="4495800"/>
          </a:xfrm>
        </p:spPr>
        <p:txBody>
          <a:bodyPr/>
          <a:lstStyle/>
          <a:p>
            <a:r>
              <a:rPr lang="en-US" sz="2000" dirty="0"/>
              <a:t>Know and understand the game</a:t>
            </a:r>
          </a:p>
          <a:p>
            <a:endParaRPr lang="en-US" sz="2000" dirty="0"/>
          </a:p>
          <a:p>
            <a:r>
              <a:rPr lang="en-US" sz="2000" dirty="0"/>
              <a:t>Prepare to teach the game</a:t>
            </a:r>
          </a:p>
          <a:p>
            <a:endParaRPr lang="en-US" sz="2000" dirty="0"/>
          </a:p>
          <a:p>
            <a:r>
              <a:rPr lang="en-US" sz="2000" dirty="0"/>
              <a:t>Evaluate conditions</a:t>
            </a:r>
          </a:p>
          <a:p>
            <a:pPr lvl="1"/>
            <a:r>
              <a:rPr lang="en-US" sz="2000" dirty="0"/>
              <a:t>Physical arrangement (hazards?)</a:t>
            </a:r>
          </a:p>
          <a:p>
            <a:pPr lvl="1"/>
            <a:r>
              <a:rPr lang="en-US" sz="2000" dirty="0"/>
              <a:t>Equipment needs</a:t>
            </a:r>
          </a:p>
          <a:p>
            <a:pPr lvl="1"/>
            <a:r>
              <a:rPr lang="en-US" sz="2000" dirty="0"/>
              <a:t>Number of participants</a:t>
            </a:r>
          </a:p>
          <a:p>
            <a:pPr lvl="1"/>
            <a:r>
              <a:rPr lang="en-US" sz="2000" dirty="0"/>
              <a:t>Ability of participants</a:t>
            </a:r>
          </a:p>
          <a:p>
            <a:endParaRPr lang="en-US" sz="2000" dirty="0"/>
          </a:p>
          <a:p>
            <a:r>
              <a:rPr lang="en-US" sz="2000" dirty="0"/>
              <a:t>Gather required resources</a:t>
            </a:r>
          </a:p>
          <a:p>
            <a:endParaRPr lang="en-US" sz="2000" dirty="0"/>
          </a:p>
          <a:p>
            <a:endParaRPr lang="en-US" dirty="0"/>
          </a:p>
          <a:p>
            <a:endParaRPr lang="en-US" sz="1600" dirty="0"/>
          </a:p>
        </p:txBody>
      </p:sp>
    </p:spTree>
    <p:extLst>
      <p:ext uri="{BB962C8B-B14F-4D97-AF65-F5344CB8AC3E}">
        <p14:creationId xmlns:p14="http://schemas.microsoft.com/office/powerpoint/2010/main" val="1273725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Conducting the Game</a:t>
            </a:r>
          </a:p>
        </p:txBody>
      </p:sp>
      <p:sp>
        <p:nvSpPr>
          <p:cNvPr id="3" name="Content Placeholder 2"/>
          <p:cNvSpPr>
            <a:spLocks noGrp="1"/>
          </p:cNvSpPr>
          <p:nvPr>
            <p:ph idx="1"/>
          </p:nvPr>
        </p:nvSpPr>
        <p:spPr>
          <a:xfrm>
            <a:off x="914400" y="1600200"/>
            <a:ext cx="8153400" cy="4495800"/>
          </a:xfrm>
        </p:spPr>
        <p:txBody>
          <a:bodyPr/>
          <a:lstStyle/>
          <a:p>
            <a:r>
              <a:rPr lang="en-US" sz="2000" dirty="0"/>
              <a:t>Remove hazards</a:t>
            </a:r>
          </a:p>
          <a:p>
            <a:endParaRPr lang="en-US" sz="2000" dirty="0"/>
          </a:p>
          <a:p>
            <a:r>
              <a:rPr lang="en-US" sz="2000" dirty="0"/>
              <a:t>Full attention before trying to explain the rules</a:t>
            </a:r>
          </a:p>
          <a:p>
            <a:endParaRPr lang="en-US" sz="2000" dirty="0"/>
          </a:p>
          <a:p>
            <a:r>
              <a:rPr lang="en-US" sz="2000" dirty="0"/>
              <a:t>EDGE</a:t>
            </a:r>
          </a:p>
          <a:p>
            <a:pPr lvl="1"/>
            <a:r>
              <a:rPr lang="en-US" sz="2000" dirty="0"/>
              <a:t>Explain, demonstrate, ask for questions</a:t>
            </a:r>
          </a:p>
          <a:p>
            <a:pPr lvl="1"/>
            <a:r>
              <a:rPr lang="en-US" sz="2000" dirty="0"/>
              <a:t>Start the game </a:t>
            </a:r>
          </a:p>
          <a:p>
            <a:pPr lvl="1"/>
            <a:r>
              <a:rPr lang="en-US" sz="2000" dirty="0"/>
              <a:t>Stop if going badly—explain again/guide/modify as required</a:t>
            </a:r>
          </a:p>
          <a:p>
            <a:pPr lvl="1"/>
            <a:endParaRPr lang="en-US" sz="2000" dirty="0"/>
          </a:p>
          <a:p>
            <a:r>
              <a:rPr lang="en-US" sz="2000" dirty="0"/>
              <a:t>Insist on fair play</a:t>
            </a:r>
          </a:p>
          <a:p>
            <a:endParaRPr lang="en-US" sz="2000" dirty="0"/>
          </a:p>
          <a:p>
            <a:r>
              <a:rPr lang="en-US" sz="2000" dirty="0"/>
              <a:t>Don’t overplay—more in demand if you stop while still having fun</a:t>
            </a:r>
          </a:p>
          <a:p>
            <a:endParaRPr lang="en-US" dirty="0"/>
          </a:p>
          <a:p>
            <a:endParaRPr lang="en-US" sz="1600" dirty="0"/>
          </a:p>
        </p:txBody>
      </p:sp>
    </p:spTree>
    <p:extLst>
      <p:ext uri="{BB962C8B-B14F-4D97-AF65-F5344CB8AC3E}">
        <p14:creationId xmlns:p14="http://schemas.microsoft.com/office/powerpoint/2010/main" val="2202495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a:t>
            </a:r>
          </a:p>
        </p:txBody>
      </p:sp>
      <p:sp>
        <p:nvSpPr>
          <p:cNvPr id="3" name="Content Placeholder 2"/>
          <p:cNvSpPr>
            <a:spLocks noGrp="1"/>
          </p:cNvSpPr>
          <p:nvPr>
            <p:ph idx="1"/>
          </p:nvPr>
        </p:nvSpPr>
        <p:spPr>
          <a:xfrm>
            <a:off x="914400" y="1600200"/>
            <a:ext cx="8153400" cy="4495800"/>
          </a:xfrm>
        </p:spPr>
        <p:txBody>
          <a:bodyPr/>
          <a:lstStyle/>
          <a:p>
            <a:r>
              <a:rPr lang="en-US" sz="2000" dirty="0"/>
              <a:t>Discuss the results and what can be learned</a:t>
            </a:r>
          </a:p>
          <a:p>
            <a:pPr lvl="1"/>
            <a:r>
              <a:rPr lang="en-US" sz="2000" dirty="0"/>
              <a:t>Did you do your best?</a:t>
            </a:r>
          </a:p>
          <a:p>
            <a:pPr lvl="1"/>
            <a:r>
              <a:rPr lang="en-US" sz="2000" dirty="0"/>
              <a:t>Was anyone left out of the game?</a:t>
            </a:r>
          </a:p>
          <a:p>
            <a:pPr lvl="1"/>
            <a:r>
              <a:rPr lang="en-US" sz="2000" dirty="0"/>
              <a:t>Was anyone physically hurt?</a:t>
            </a:r>
          </a:p>
          <a:p>
            <a:pPr lvl="1"/>
            <a:r>
              <a:rPr lang="en-US" sz="2000" dirty="0"/>
              <a:t>Was anyone picked on?</a:t>
            </a:r>
          </a:p>
          <a:p>
            <a:pPr lvl="1"/>
            <a:r>
              <a:rPr lang="en-US" sz="2000" dirty="0"/>
              <a:t>How would you make the game different next time?</a:t>
            </a:r>
          </a:p>
          <a:p>
            <a:endParaRPr lang="en-US" sz="2000" dirty="0"/>
          </a:p>
          <a:p>
            <a:r>
              <a:rPr lang="en-US" sz="2000" dirty="0"/>
              <a:t>ILST has a great series of thought provoking questions that correspond to the lessons at hand</a:t>
            </a:r>
          </a:p>
          <a:p>
            <a:endParaRPr lang="en-US" sz="2000" dirty="0"/>
          </a:p>
        </p:txBody>
      </p:sp>
    </p:spTree>
    <p:extLst>
      <p:ext uri="{BB962C8B-B14F-4D97-AF65-F5344CB8AC3E}">
        <p14:creationId xmlns:p14="http://schemas.microsoft.com/office/powerpoint/2010/main" val="1515356034"/>
      </p:ext>
    </p:extLst>
  </p:cSld>
  <p:clrMapOvr>
    <a:masterClrMapping/>
  </p:clrMapOvr>
</p:sld>
</file>

<file path=ppt/theme/theme1.xml><?xml version="1.0" encoding="utf-8"?>
<a:theme xmlns:a="http://schemas.openxmlformats.org/drawingml/2006/main" name="RoundTable">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8000"/>
      </a:hlink>
      <a:folHlink>
        <a:srgbClr val="AD9D7B"/>
      </a:folHlink>
    </a:clrScheme>
    <a:fontScheme name="RT Slide Master">
      <a:majorFont>
        <a:latin typeface="Pythagoras"/>
        <a:ea typeface=""/>
        <a:cs typeface=""/>
      </a:majorFont>
      <a:minorFont>
        <a:latin typeface="Pythagora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T Slide Mast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T Slide 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T Slide Mast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T Slide Mast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T Slide 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T Slide 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T Slide 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90C014DA-0DDA-4638-9CA4-D35B5D053DBE}" vid="{C80893BC-2526-4227-BBBF-5B6BF80CE0E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23932</TotalTime>
  <Words>1051</Words>
  <Application>Microsoft Office PowerPoint</Application>
  <PresentationFormat>On-screen Show (4:3)</PresentationFormat>
  <Paragraphs>170</Paragraphs>
  <Slides>22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Pythagoras</vt:lpstr>
      <vt:lpstr>Times New Roman</vt:lpstr>
      <vt:lpstr>RoundTable</vt:lpstr>
      <vt:lpstr>Games with a Purpose</vt:lpstr>
      <vt:lpstr>Agenda</vt:lpstr>
      <vt:lpstr>Why Games?</vt:lpstr>
      <vt:lpstr>What is Learned?</vt:lpstr>
      <vt:lpstr>What is Learned?</vt:lpstr>
      <vt:lpstr>Value of New Games</vt:lpstr>
      <vt:lpstr>Preparation</vt:lpstr>
      <vt:lpstr>Conducting the Game</vt:lpstr>
      <vt:lpstr>Reflection</vt:lpstr>
      <vt:lpstr>Examples</vt:lpstr>
      <vt:lpstr>Scout Skill Challenges </vt:lpstr>
      <vt:lpstr>Team Building Opportunities  </vt:lpstr>
      <vt:lpstr>Patrol Games </vt:lpstr>
      <vt:lpstr>Troop Games </vt:lpstr>
      <vt:lpstr>PowerPoint Presentation</vt:lpstr>
      <vt:lpstr>PowerPoint Presentation</vt:lpstr>
      <vt:lpstr>Silver Tongue Orator</vt:lpstr>
      <vt:lpstr>Relay Tic Tac Toe</vt:lpstr>
      <vt:lpstr>Resources</vt:lpstr>
      <vt:lpstr>PowerPoint Presentation</vt:lpstr>
      <vt:lpstr>Dodgeball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Boy Scout Roundtable</dc:title>
  <dc:creator>Sylvester  Ryan</dc:creator>
  <cp:lastModifiedBy>Greg Wagner Burke Lake District</cp:lastModifiedBy>
  <cp:revision>1001</cp:revision>
  <dcterms:created xsi:type="dcterms:W3CDTF">2007-08-07T21:12:02Z</dcterms:created>
  <dcterms:modified xsi:type="dcterms:W3CDTF">2024-11-06T01:46:30Z</dcterms:modified>
</cp:coreProperties>
</file>