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9"/>
  </p:notesMasterIdLst>
  <p:sldIdLst>
    <p:sldId id="256" r:id="rId2"/>
    <p:sldId id="257" r:id="rId3"/>
    <p:sldId id="268" r:id="rId4"/>
    <p:sldId id="269" r:id="rId5"/>
    <p:sldId id="258" r:id="rId6"/>
    <p:sldId id="270" r:id="rId7"/>
    <p:sldId id="259" r:id="rId8"/>
    <p:sldId id="260" r:id="rId9"/>
    <p:sldId id="261" r:id="rId10"/>
    <p:sldId id="262" r:id="rId11"/>
    <p:sldId id="263" r:id="rId12"/>
    <p:sldId id="267" r:id="rId13"/>
    <p:sldId id="281" r:id="rId14"/>
    <p:sldId id="282" r:id="rId15"/>
    <p:sldId id="264" r:id="rId16"/>
    <p:sldId id="266" r:id="rId17"/>
    <p:sldId id="271" r:id="rId18"/>
    <p:sldId id="272" r:id="rId19"/>
    <p:sldId id="273" r:id="rId20"/>
    <p:sldId id="274" r:id="rId21"/>
    <p:sldId id="275" r:id="rId22"/>
    <p:sldId id="276" r:id="rId23"/>
    <p:sldId id="277" r:id="rId24"/>
    <p:sldId id="278" r:id="rId25"/>
    <p:sldId id="279" r:id="rId26"/>
    <p:sldId id="280" r:id="rId27"/>
    <p:sldId id="265" r:id="rId2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5" d="100"/>
          <a:sy n="145" d="100"/>
        </p:scale>
        <p:origin x="62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14234716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771618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40de1f1476_2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40de1f1476_2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5367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40de1f1476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40de1f1476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84244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40de1f1476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40de1f1476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89244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40de1f1476_2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40de1f1476_2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35522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40de1f1476_2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40de1f1476_2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39150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40de1f1476_2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40de1f1476_2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97929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40de1f1476_2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40de1f1476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6545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40de1f1476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40de1f1476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KL - All Guided Path &amp; DIY 360 files are done and uploaded to SFTP as of 9/10/18. Excluding the Uni Centers, they have their own SFTP folders.</a:t>
            </a:r>
            <a:endParaRPr/>
          </a:p>
        </p:txBody>
      </p:sp>
    </p:spTree>
    <p:extLst>
      <p:ext uri="{BB962C8B-B14F-4D97-AF65-F5344CB8AC3E}">
        <p14:creationId xmlns:p14="http://schemas.microsoft.com/office/powerpoint/2010/main" val="4012982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40fdde84d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40fdde84d7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11430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99BC61D2-6EFC-4CA9-94C7-7796093A2118}" type="datetimeFigureOut">
              <a:rPr lang="en-US" smtClean="0"/>
              <a:t>9/11/2018</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3FB3DDA-6794-4F5E-90B5-B7317999F25A}" type="slidenum">
              <a:rPr lang="en-US" smtClean="0"/>
              <a:t>‹#›</a:t>
            </a:fld>
            <a:endParaRPr lang="en-US"/>
          </a:p>
        </p:txBody>
      </p:sp>
    </p:spTree>
    <p:extLst>
      <p:ext uri="{BB962C8B-B14F-4D97-AF65-F5344CB8AC3E}">
        <p14:creationId xmlns:p14="http://schemas.microsoft.com/office/powerpoint/2010/main" val="1374908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mailto:info@slcny.libanswers.com"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slcny.libguides.com/ld.php?content_id=44100775"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204800"/>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Shared LSP Project Update	</a:t>
            </a:r>
            <a:endParaRPr/>
          </a:p>
        </p:txBody>
      </p:sp>
      <p:sp>
        <p:nvSpPr>
          <p:cNvPr id="55" name="Google Shape;55;p13"/>
          <p:cNvSpPr txBox="1">
            <a:spLocks noGrp="1"/>
          </p:cNvSpPr>
          <p:nvPr>
            <p:ph type="subTitle" idx="1"/>
          </p:nvPr>
        </p:nvSpPr>
        <p:spPr>
          <a:xfrm>
            <a:off x="311700" y="236687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9/11/2018</a:t>
            </a:r>
            <a:endParaRPr/>
          </a:p>
          <a:p>
            <a:pPr marL="0" lvl="0" indent="0" algn="ctr" rtl="0">
              <a:spcBef>
                <a:spcPts val="0"/>
              </a:spcBef>
              <a:spcAft>
                <a:spcPts val="0"/>
              </a:spcAft>
              <a:buNone/>
            </a:pPr>
            <a:r>
              <a:rPr lang="en"/>
              <a:t>Shannon Pritting, Shared LSP Project Director</a:t>
            </a:r>
            <a:endParaRPr/>
          </a:p>
        </p:txBody>
      </p:sp>
      <p:pic>
        <p:nvPicPr>
          <p:cNvPr id="56" name="Google Shape;56;p13"/>
          <p:cNvPicPr preferRelativeResize="0"/>
          <p:nvPr/>
        </p:nvPicPr>
        <p:blipFill>
          <a:blip r:embed="rId3">
            <a:alphaModFix/>
          </a:blip>
          <a:stretch>
            <a:fillRect/>
          </a:stretch>
        </p:blipFill>
        <p:spPr>
          <a:xfrm>
            <a:off x="1892600" y="3597376"/>
            <a:ext cx="5293752" cy="14345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Primo</a:t>
            </a:r>
            <a:endParaRPr/>
          </a:p>
        </p:txBody>
      </p:sp>
      <p:sp>
        <p:nvSpPr>
          <p:cNvPr id="94" name="Google Shape;94;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Primo Workbook #1 is due this week</a:t>
            </a:r>
            <a:endParaRPr dirty="0"/>
          </a:p>
          <a:p>
            <a:pPr marL="914400" lvl="1" indent="-317500" algn="l" rtl="0">
              <a:spcBef>
                <a:spcPts val="0"/>
              </a:spcBef>
              <a:spcAft>
                <a:spcPts val="0"/>
              </a:spcAft>
              <a:buSzPts val="1400"/>
              <a:buChar char="○"/>
            </a:pPr>
            <a:r>
              <a:rPr lang="en" dirty="0"/>
              <a:t>Logo and color information</a:t>
            </a:r>
            <a:endParaRPr dirty="0"/>
          </a:p>
          <a:p>
            <a:pPr marL="914400" lvl="1" indent="-317500" algn="l" rtl="0">
              <a:spcBef>
                <a:spcPts val="0"/>
              </a:spcBef>
              <a:spcAft>
                <a:spcPts val="0"/>
              </a:spcAft>
              <a:buSzPts val="1400"/>
              <a:buChar char="○"/>
            </a:pPr>
            <a:r>
              <a:rPr lang="en" dirty="0"/>
              <a:t>Worldcat search API</a:t>
            </a:r>
            <a:endParaRPr dirty="0"/>
          </a:p>
          <a:p>
            <a:pPr marL="914400" lvl="1" indent="-317500" algn="l" rtl="0">
              <a:spcBef>
                <a:spcPts val="0"/>
              </a:spcBef>
              <a:spcAft>
                <a:spcPts val="0"/>
              </a:spcAft>
              <a:buSzPts val="1400"/>
              <a:buChar char="○"/>
            </a:pPr>
            <a:r>
              <a:rPr lang="en" dirty="0"/>
              <a:t>EBSCO API</a:t>
            </a:r>
            <a:endParaRPr dirty="0"/>
          </a:p>
          <a:p>
            <a:pPr marL="457200" lvl="0" indent="-342900" algn="l" rtl="0">
              <a:spcBef>
                <a:spcPts val="0"/>
              </a:spcBef>
              <a:spcAft>
                <a:spcPts val="0"/>
              </a:spcAft>
              <a:buSzPts val="1800"/>
              <a:buChar char="●"/>
            </a:pPr>
            <a:r>
              <a:rPr lang="en" dirty="0"/>
              <a:t>Primo Central Activation instructions are coming next week</a:t>
            </a:r>
            <a:endParaRPr dirty="0"/>
          </a:p>
          <a:p>
            <a:pPr marL="914400" lvl="1" indent="-317500" algn="l" rtl="0">
              <a:spcBef>
                <a:spcPts val="0"/>
              </a:spcBef>
              <a:spcAft>
                <a:spcPts val="0"/>
              </a:spcAft>
              <a:buSzPts val="1400"/>
              <a:buChar char="○"/>
            </a:pPr>
            <a:r>
              <a:rPr lang="en" dirty="0"/>
              <a:t>Metadata and databases available for searching in Primo. Linking to your Full-text is done through your Alma holdings.</a:t>
            </a:r>
            <a:endParaRPr dirty="0"/>
          </a:p>
          <a:p>
            <a:pPr marL="457200" lvl="0" indent="0" algn="l" rtl="0">
              <a:spcBef>
                <a:spcPts val="1600"/>
              </a:spcBef>
              <a:spcAft>
                <a:spcPts val="1600"/>
              </a:spcAft>
              <a:buNone/>
            </a:pPr>
            <a:endParaRPr dirty="0"/>
          </a:p>
        </p:txBody>
      </p:sp>
      <p:pic>
        <p:nvPicPr>
          <p:cNvPr id="3" name="Picture 2"/>
          <p:cNvPicPr>
            <a:picLocks noChangeAspect="1"/>
          </p:cNvPicPr>
          <p:nvPr/>
        </p:nvPicPr>
        <p:blipFill>
          <a:blip r:embed="rId3"/>
          <a:stretch>
            <a:fillRect/>
          </a:stretch>
        </p:blipFill>
        <p:spPr>
          <a:xfrm>
            <a:off x="6525491" y="247514"/>
            <a:ext cx="2112818" cy="123607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What’s due or due soon?</a:t>
            </a:r>
            <a:endParaRPr dirty="0"/>
          </a:p>
        </p:txBody>
      </p:sp>
      <p:sp>
        <p:nvSpPr>
          <p:cNvPr id="100" name="Google Shape;100;p20"/>
          <p:cNvSpPr txBox="1">
            <a:spLocks noGrp="1"/>
          </p:cNvSpPr>
          <p:nvPr>
            <p:ph type="body" idx="1"/>
          </p:nvPr>
        </p:nvSpPr>
        <p:spPr>
          <a:xfrm>
            <a:off x="311700" y="1152475"/>
            <a:ext cx="38955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Guided Path</a:t>
            </a:r>
            <a:endParaRPr/>
          </a:p>
          <a:p>
            <a:pPr marL="457200" lvl="0" indent="-342900" algn="l" rtl="0">
              <a:spcBef>
                <a:spcPts val="1600"/>
              </a:spcBef>
              <a:spcAft>
                <a:spcPts val="0"/>
              </a:spcAft>
              <a:buSzPts val="1800"/>
              <a:buChar char="●"/>
            </a:pPr>
            <a:r>
              <a:rPr lang="en"/>
              <a:t>360 Files (9/10)</a:t>
            </a:r>
            <a:endParaRPr/>
          </a:p>
          <a:p>
            <a:pPr marL="457200" lvl="0" indent="-342900" algn="l" rtl="0">
              <a:spcBef>
                <a:spcPts val="0"/>
              </a:spcBef>
              <a:spcAft>
                <a:spcPts val="0"/>
              </a:spcAft>
              <a:buSzPts val="1800"/>
              <a:buChar char="●"/>
            </a:pPr>
            <a:r>
              <a:rPr lang="en"/>
              <a:t>Special parameters survey (9/10)</a:t>
            </a:r>
            <a:endParaRPr/>
          </a:p>
          <a:p>
            <a:pPr marL="457200" lvl="0" indent="-342900" algn="l" rtl="0">
              <a:spcBef>
                <a:spcPts val="0"/>
              </a:spcBef>
              <a:spcAft>
                <a:spcPts val="0"/>
              </a:spcAft>
              <a:buSzPts val="1800"/>
              <a:buChar char="●"/>
            </a:pPr>
            <a:r>
              <a:rPr lang="en"/>
              <a:t>Link resolver form (9/11)</a:t>
            </a:r>
            <a:endParaRPr/>
          </a:p>
          <a:p>
            <a:pPr marL="457200" lvl="0" indent="-342900" algn="l" rtl="0">
              <a:spcBef>
                <a:spcPts val="0"/>
              </a:spcBef>
              <a:spcAft>
                <a:spcPts val="0"/>
              </a:spcAft>
              <a:buSzPts val="1800"/>
              <a:buChar char="●"/>
            </a:pPr>
            <a:r>
              <a:rPr lang="en"/>
              <a:t>Primo Workbook #1 (9/12)</a:t>
            </a:r>
            <a:endParaRPr/>
          </a:p>
          <a:p>
            <a:pPr marL="457200" lvl="0" indent="-342900" algn="l" rtl="0">
              <a:spcBef>
                <a:spcPts val="0"/>
              </a:spcBef>
              <a:spcAft>
                <a:spcPts val="0"/>
              </a:spcAft>
              <a:buSzPts val="1800"/>
              <a:buChar char="●"/>
            </a:pPr>
            <a:r>
              <a:rPr lang="en"/>
              <a:t>Loan length for Config form (9/26)</a:t>
            </a:r>
            <a:endParaRPr/>
          </a:p>
          <a:p>
            <a:pPr marL="457200" lvl="0" indent="0" algn="l" rtl="0">
              <a:spcBef>
                <a:spcPts val="1600"/>
              </a:spcBef>
              <a:spcAft>
                <a:spcPts val="1600"/>
              </a:spcAft>
              <a:buNone/>
            </a:pPr>
            <a:endParaRPr/>
          </a:p>
        </p:txBody>
      </p:sp>
      <p:sp>
        <p:nvSpPr>
          <p:cNvPr id="101" name="Google Shape;101;p20"/>
          <p:cNvSpPr txBox="1">
            <a:spLocks noGrp="1"/>
          </p:cNvSpPr>
          <p:nvPr>
            <p:ph type="body" idx="1"/>
          </p:nvPr>
        </p:nvSpPr>
        <p:spPr>
          <a:xfrm>
            <a:off x="4759525" y="1152475"/>
            <a:ext cx="3895500" cy="360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DIY</a:t>
            </a:r>
            <a:endParaRPr/>
          </a:p>
          <a:p>
            <a:pPr marL="457200" lvl="0" indent="-342900" algn="l" rtl="0">
              <a:spcBef>
                <a:spcPts val="1600"/>
              </a:spcBef>
              <a:spcAft>
                <a:spcPts val="0"/>
              </a:spcAft>
              <a:buSzPts val="1800"/>
              <a:buChar char="●"/>
            </a:pPr>
            <a:r>
              <a:rPr lang="en"/>
              <a:t>360 Files (9/10)</a:t>
            </a:r>
            <a:endParaRPr/>
          </a:p>
          <a:p>
            <a:pPr marL="457200" lvl="0" indent="-342900" algn="l" rtl="0">
              <a:spcBef>
                <a:spcPts val="0"/>
              </a:spcBef>
              <a:spcAft>
                <a:spcPts val="0"/>
              </a:spcAft>
              <a:buSzPts val="1800"/>
              <a:buChar char="●"/>
            </a:pPr>
            <a:r>
              <a:rPr lang="en"/>
              <a:t>Special parameters form (9/10)</a:t>
            </a:r>
            <a:endParaRPr/>
          </a:p>
          <a:p>
            <a:pPr marL="457200" lvl="0" indent="-342900" algn="l" rtl="0">
              <a:spcBef>
                <a:spcPts val="0"/>
              </a:spcBef>
              <a:spcAft>
                <a:spcPts val="0"/>
              </a:spcAft>
              <a:buSzPts val="1800"/>
              <a:buChar char="●"/>
            </a:pPr>
            <a:r>
              <a:rPr lang="en"/>
              <a:t>Link resolver form (9/10)</a:t>
            </a:r>
            <a:endParaRPr/>
          </a:p>
          <a:p>
            <a:pPr marL="457200" lvl="0" indent="-342900" algn="l" rtl="0">
              <a:spcBef>
                <a:spcPts val="0"/>
              </a:spcBef>
              <a:spcAft>
                <a:spcPts val="0"/>
              </a:spcAft>
              <a:buSzPts val="1800"/>
              <a:buChar char="●"/>
            </a:pPr>
            <a:r>
              <a:rPr lang="en"/>
              <a:t>Primo Workbook #1 (9/14)</a:t>
            </a:r>
            <a:endParaRPr/>
          </a:p>
          <a:p>
            <a:pPr marL="457200" lvl="0" indent="-342900" algn="l" rtl="0">
              <a:spcBef>
                <a:spcPts val="0"/>
              </a:spcBef>
              <a:spcAft>
                <a:spcPts val="0"/>
              </a:spcAft>
              <a:buSzPts val="1800"/>
              <a:buChar char="●"/>
            </a:pPr>
            <a:r>
              <a:rPr lang="en"/>
              <a:t>Final aleph to alma migration forms and P2E files (9/17)</a:t>
            </a:r>
            <a:endParaRPr/>
          </a:p>
          <a:p>
            <a:pPr marL="457200" lvl="0" indent="-342900" algn="l" rtl="0">
              <a:spcBef>
                <a:spcPts val="0"/>
              </a:spcBef>
              <a:spcAft>
                <a:spcPts val="0"/>
              </a:spcAft>
              <a:buSzPts val="1800"/>
              <a:buChar char="●"/>
            </a:pPr>
            <a:r>
              <a:rPr lang="en"/>
              <a:t>Draft Config form (10/1)</a:t>
            </a:r>
            <a:endParaRPr/>
          </a:p>
          <a:p>
            <a:pPr marL="45720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pic>
        <p:nvPicPr>
          <p:cNvPr id="2050" name="Picture 2" descr="https://static.thenounproject.com/png/906011-2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9082" y="183015"/>
            <a:ext cx="1558609" cy="155860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a:t>
            </a:r>
            <a:endParaRPr lang="en-US" dirty="0"/>
          </a:p>
        </p:txBody>
      </p:sp>
      <p:sp>
        <p:nvSpPr>
          <p:cNvPr id="3" name="Text Placeholder 2"/>
          <p:cNvSpPr>
            <a:spLocks noGrp="1"/>
          </p:cNvSpPr>
          <p:nvPr>
            <p:ph type="body" idx="1"/>
          </p:nvPr>
        </p:nvSpPr>
        <p:spPr>
          <a:xfrm>
            <a:off x="311700" y="1152474"/>
            <a:ext cx="7273664" cy="3668907"/>
          </a:xfrm>
        </p:spPr>
        <p:txBody>
          <a:bodyPr/>
          <a:lstStyle/>
          <a:p>
            <a:r>
              <a:rPr lang="en-US" dirty="0" smtClean="0"/>
              <a:t>We know that it’s a lot to review information, forms, etc. from the Project Managers.</a:t>
            </a:r>
          </a:p>
          <a:p>
            <a:r>
              <a:rPr lang="en-US" dirty="0" smtClean="0"/>
              <a:t>We really appreciate those campuses who respond quickly, read the information we send, and attend appropriate webinars so that you can easily interpret what we’re asking for.</a:t>
            </a:r>
          </a:p>
          <a:p>
            <a:r>
              <a:rPr lang="en-US" dirty="0" smtClean="0"/>
              <a:t>It really is a partnership, and many thanks for the efforts of the campuses who are engaging with us.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1595" y="-17846"/>
            <a:ext cx="1498441" cy="1498441"/>
          </a:xfrm>
          <a:prstGeom prst="rect">
            <a:avLst/>
          </a:prstGeom>
        </p:spPr>
      </p:pic>
    </p:spTree>
    <p:extLst>
      <p:ext uri="{BB962C8B-B14F-4D97-AF65-F5344CB8AC3E}">
        <p14:creationId xmlns:p14="http://schemas.microsoft.com/office/powerpoint/2010/main" val="774640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Initiatives Beginning Soon	</a:t>
            </a:r>
            <a:endParaRPr lang="en-US" dirty="0"/>
          </a:p>
        </p:txBody>
      </p:sp>
      <p:sp>
        <p:nvSpPr>
          <p:cNvPr id="3" name="Text Placeholder 2"/>
          <p:cNvSpPr>
            <a:spLocks noGrp="1"/>
          </p:cNvSpPr>
          <p:nvPr>
            <p:ph type="body" idx="1"/>
          </p:nvPr>
        </p:nvSpPr>
        <p:spPr>
          <a:xfrm>
            <a:off x="311700" y="1340717"/>
            <a:ext cx="8520600" cy="3416400"/>
          </a:xfrm>
        </p:spPr>
        <p:txBody>
          <a:bodyPr/>
          <a:lstStyle/>
          <a:p>
            <a:r>
              <a:rPr lang="en-US" dirty="0" smtClean="0"/>
              <a:t>Mid-October Test Load will require extensive data review.  SLC is working to create guidance, checklists, and training for campuses to successfully test their data.</a:t>
            </a:r>
          </a:p>
          <a:p>
            <a:pPr lvl="1"/>
            <a:r>
              <a:rPr lang="en-US" dirty="0" smtClean="0"/>
              <a:t>Led by Maggie McGee of Oneonta, and supported by Carol Franck of training WG, and Data Migration Task Force.</a:t>
            </a:r>
          </a:p>
          <a:p>
            <a:r>
              <a:rPr lang="en-US" dirty="0" smtClean="0"/>
              <a:t>SLC Alma Administrator Certification Short-Course.</a:t>
            </a:r>
          </a:p>
          <a:p>
            <a:pPr lvl="1"/>
            <a:r>
              <a:rPr lang="en-US" dirty="0" smtClean="0"/>
              <a:t>Month long course leading to certification, beginning later in Fall 2018.</a:t>
            </a:r>
          </a:p>
          <a:p>
            <a:r>
              <a:rPr lang="en-US" dirty="0" smtClean="0"/>
              <a:t>Acquisitions Start Up Task Force</a:t>
            </a:r>
          </a:p>
          <a:p>
            <a:pPr lvl="1"/>
            <a:r>
              <a:rPr lang="en-US" dirty="0" smtClean="0"/>
              <a:t>Cohort of libraries not using Aleph </a:t>
            </a:r>
            <a:r>
              <a:rPr lang="en-US" dirty="0" err="1" smtClean="0"/>
              <a:t>acq</a:t>
            </a:r>
            <a:r>
              <a:rPr lang="en-US" dirty="0" smtClean="0"/>
              <a:t>. will be developing best practices and toolkit for getting started in </a:t>
            </a:r>
            <a:r>
              <a:rPr lang="en-US" dirty="0" err="1" smtClean="0"/>
              <a:t>Acq</a:t>
            </a:r>
            <a:r>
              <a:rPr lang="en-US" dirty="0" smtClean="0"/>
              <a:t>. in Alma.</a:t>
            </a:r>
            <a:endParaRPr lang="en-US" dirty="0"/>
          </a:p>
        </p:txBody>
      </p:sp>
      <p:pic>
        <p:nvPicPr>
          <p:cNvPr id="4098" name="Picture 2" descr="https://static.thenounproject.com/png/1636287-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9211" y="0"/>
            <a:ext cx="1340717" cy="1340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8355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Group Meetings</a:t>
            </a:r>
            <a:endParaRPr lang="en-US" dirty="0"/>
          </a:p>
        </p:txBody>
      </p:sp>
      <p:sp>
        <p:nvSpPr>
          <p:cNvPr id="3" name="Text Placeholder 2"/>
          <p:cNvSpPr>
            <a:spLocks noGrp="1"/>
          </p:cNvSpPr>
          <p:nvPr>
            <p:ph type="body" idx="1"/>
          </p:nvPr>
        </p:nvSpPr>
        <p:spPr/>
        <p:txBody>
          <a:bodyPr/>
          <a:lstStyle/>
          <a:p>
            <a:r>
              <a:rPr lang="en-US" dirty="0" smtClean="0"/>
              <a:t>With SLC PM team and ExLibris PM Team.</a:t>
            </a:r>
          </a:p>
          <a:p>
            <a:r>
              <a:rPr lang="en-US" dirty="0" smtClean="0"/>
              <a:t>3-5 campuses at a time.</a:t>
            </a:r>
          </a:p>
          <a:p>
            <a:r>
              <a:rPr lang="en-US" dirty="0" smtClean="0"/>
              <a:t>Invites sent out to 6 groups today.</a:t>
            </a:r>
          </a:p>
          <a:p>
            <a:r>
              <a:rPr lang="en-US" dirty="0" smtClean="0"/>
              <a:t>Will schedule further group meetings later.</a:t>
            </a:r>
          </a:p>
          <a:p>
            <a:r>
              <a:rPr lang="en-US" dirty="0" smtClean="0"/>
              <a:t>If you were not in the initial small group meetings, and want a meeting in the very near future, please send the SLC PM a request:</a:t>
            </a:r>
          </a:p>
          <a:p>
            <a:pPr lvl="1"/>
            <a:r>
              <a:rPr lang="en-US" dirty="0"/>
              <a:t> </a:t>
            </a:r>
            <a:r>
              <a:rPr lang="en-US" dirty="0" smtClean="0">
                <a:hlinkClick r:id="rId2"/>
              </a:rPr>
              <a:t>info@slcny.libanswers.com</a:t>
            </a:r>
            <a:endParaRPr lang="en-US" dirty="0" smtClean="0"/>
          </a:p>
          <a:p>
            <a:pPr lvl="1"/>
            <a:r>
              <a:rPr lang="en-US" dirty="0" smtClean="0"/>
              <a:t>Note: we’ll group campuses together, so scheduling may not be immediate.</a:t>
            </a:r>
            <a:endParaRPr lang="en-US" dirty="0"/>
          </a:p>
        </p:txBody>
      </p:sp>
      <p:pic>
        <p:nvPicPr>
          <p:cNvPr id="3074" name="Picture 2" descr="https://static.thenounproject.com/png/842995-2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8265" y="445025"/>
            <a:ext cx="1197550" cy="1197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5030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1"/>
          <p:cNvSpPr txBox="1">
            <a:spLocks noGrp="1"/>
          </p:cNvSpPr>
          <p:nvPr>
            <p:ph type="title"/>
          </p:nvPr>
        </p:nvSpPr>
        <p:spPr>
          <a:xfrm>
            <a:off x="311699" y="244135"/>
            <a:ext cx="7523045" cy="77417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Campus Expectations for Cutover Load Memo</a:t>
            </a:r>
            <a:endParaRPr dirty="0"/>
          </a:p>
        </p:txBody>
      </p:sp>
      <p:sp>
        <p:nvSpPr>
          <p:cNvPr id="107" name="Google Shape;107;p21"/>
          <p:cNvSpPr txBox="1">
            <a:spLocks noGrp="1"/>
          </p:cNvSpPr>
          <p:nvPr>
            <p:ph type="body" idx="1"/>
          </p:nvPr>
        </p:nvSpPr>
        <p:spPr>
          <a:xfrm>
            <a:off x="187008" y="992280"/>
            <a:ext cx="8257337" cy="3429000"/>
          </a:xfrm>
          <a:prstGeom prst="rect">
            <a:avLst/>
          </a:prstGeom>
        </p:spPr>
        <p:txBody>
          <a:bodyPr spcFirstLastPara="1" wrap="square" lIns="91425" tIns="91425" rIns="91425" bIns="91425" anchor="t" anchorCtr="0">
            <a:noAutofit/>
          </a:bodyPr>
          <a:lstStyle/>
          <a:p>
            <a:pPr marL="457200" lvl="0" indent="-295275" algn="l" rtl="0">
              <a:spcBef>
                <a:spcPts val="0"/>
              </a:spcBef>
              <a:spcAft>
                <a:spcPts val="0"/>
              </a:spcAft>
              <a:buClr>
                <a:schemeClr val="dk1"/>
              </a:buClr>
              <a:buSzPts val="1050"/>
              <a:buChar char="●"/>
            </a:pPr>
            <a:r>
              <a:rPr lang="en" dirty="0" smtClean="0">
                <a:solidFill>
                  <a:schemeClr val="dk1"/>
                </a:solidFill>
              </a:rPr>
              <a:t>Cutover load preparation and activities will be heavy leading up to June and </a:t>
            </a:r>
            <a:r>
              <a:rPr lang="en" dirty="0" smtClean="0">
                <a:solidFill>
                  <a:schemeClr val="dk1"/>
                </a:solidFill>
              </a:rPr>
              <a:t>July 2019, </a:t>
            </a:r>
            <a:r>
              <a:rPr lang="en" dirty="0" smtClean="0">
                <a:solidFill>
                  <a:schemeClr val="dk1"/>
                </a:solidFill>
              </a:rPr>
              <a:t>and then campuses will need to review data in tight timeframe through J</a:t>
            </a:r>
            <a:r>
              <a:rPr lang="en-US" dirty="0" smtClean="0">
                <a:solidFill>
                  <a:schemeClr val="dk1"/>
                </a:solidFill>
              </a:rPr>
              <a:t>u</a:t>
            </a:r>
            <a:r>
              <a:rPr lang="en" dirty="0" smtClean="0">
                <a:solidFill>
                  <a:schemeClr val="dk1"/>
                </a:solidFill>
              </a:rPr>
              <a:t>ne and July.</a:t>
            </a:r>
          </a:p>
          <a:p>
            <a:pPr marL="457200" lvl="0" indent="-295275" algn="l" rtl="0">
              <a:spcBef>
                <a:spcPts val="0"/>
              </a:spcBef>
              <a:spcAft>
                <a:spcPts val="0"/>
              </a:spcAft>
              <a:buClr>
                <a:schemeClr val="dk1"/>
              </a:buClr>
              <a:buSzPts val="1050"/>
              <a:buChar char="●"/>
            </a:pPr>
            <a:r>
              <a:rPr lang="en" dirty="0" smtClean="0">
                <a:solidFill>
                  <a:schemeClr val="dk1"/>
                </a:solidFill>
              </a:rPr>
              <a:t>Campuses will be expected to maintain adequate staffing throughout cutover load time period, a</a:t>
            </a:r>
            <a:r>
              <a:rPr lang="en-US" dirty="0" err="1" smtClean="0">
                <a:solidFill>
                  <a:schemeClr val="dk1"/>
                </a:solidFill>
              </a:rPr>
              <a:t>nd</a:t>
            </a:r>
            <a:r>
              <a:rPr lang="en" dirty="0" smtClean="0">
                <a:solidFill>
                  <a:schemeClr val="dk1"/>
                </a:solidFill>
              </a:rPr>
              <a:t> be prepared to review data in June/July within a few days.</a:t>
            </a:r>
          </a:p>
          <a:p>
            <a:pPr marL="457200" lvl="0" indent="-295275" algn="l" rtl="0">
              <a:spcBef>
                <a:spcPts val="0"/>
              </a:spcBef>
              <a:spcAft>
                <a:spcPts val="0"/>
              </a:spcAft>
              <a:buClr>
                <a:schemeClr val="dk1"/>
              </a:buClr>
              <a:buSzPts val="1050"/>
              <a:buChar char="●"/>
            </a:pPr>
            <a:r>
              <a:rPr lang="en" dirty="0" smtClean="0">
                <a:solidFill>
                  <a:schemeClr val="dk1"/>
                </a:solidFill>
              </a:rPr>
              <a:t>More specific dates will be provided at end of 2018, after data extracts for test load.</a:t>
            </a:r>
          </a:p>
          <a:p>
            <a:pPr marL="457200" lvl="0" indent="-295275" algn="l" rtl="0">
              <a:spcBef>
                <a:spcPts val="0"/>
              </a:spcBef>
              <a:spcAft>
                <a:spcPts val="0"/>
              </a:spcAft>
              <a:buClr>
                <a:schemeClr val="dk1"/>
              </a:buClr>
              <a:buSzPts val="1050"/>
              <a:buChar char="●"/>
            </a:pPr>
            <a:r>
              <a:rPr lang="en" dirty="0" smtClean="0">
                <a:solidFill>
                  <a:schemeClr val="dk1"/>
                </a:solidFill>
              </a:rPr>
              <a:t>Provides statement that campuses without a certified Alma administrator will not receive additional support from SLC.</a:t>
            </a:r>
          </a:p>
          <a:p>
            <a:pPr marL="457200" lvl="0" indent="-295275" algn="l" rtl="0">
              <a:spcBef>
                <a:spcPts val="0"/>
              </a:spcBef>
              <a:spcAft>
                <a:spcPts val="0"/>
              </a:spcAft>
              <a:buClr>
                <a:schemeClr val="dk1"/>
              </a:buClr>
              <a:buSzPts val="1050"/>
              <a:buChar char="●"/>
            </a:pPr>
            <a:r>
              <a:rPr lang="en" dirty="0" smtClean="0">
                <a:solidFill>
                  <a:schemeClr val="dk1"/>
                </a:solidFill>
              </a:rPr>
              <a:t>Sent </a:t>
            </a:r>
            <a:r>
              <a:rPr lang="en" dirty="0">
                <a:solidFill>
                  <a:schemeClr val="dk1"/>
                </a:solidFill>
              </a:rPr>
              <a:t>to Institutional Leads on 9/4:</a:t>
            </a:r>
            <a:endParaRPr dirty="0">
              <a:solidFill>
                <a:schemeClr val="dk1"/>
              </a:solidFill>
            </a:endParaRPr>
          </a:p>
          <a:p>
            <a:pPr marL="914400" lvl="1" indent="-304800" algn="l" rtl="0">
              <a:spcBef>
                <a:spcPts val="0"/>
              </a:spcBef>
              <a:spcAft>
                <a:spcPts val="0"/>
              </a:spcAft>
              <a:buSzPts val="1200"/>
              <a:buChar char="○"/>
            </a:pPr>
            <a:r>
              <a:rPr lang="en" sz="1200" u="sng" dirty="0">
                <a:solidFill>
                  <a:srgbClr val="1B6AC9"/>
                </a:solidFill>
                <a:highlight>
                  <a:srgbClr val="FFFFFF"/>
                </a:highlight>
                <a:hlinkClick r:id="rId3"/>
              </a:rPr>
              <a:t>https://</a:t>
            </a:r>
            <a:r>
              <a:rPr lang="en" sz="1200" u="sng" dirty="0" smtClean="0">
                <a:solidFill>
                  <a:srgbClr val="1B6AC9"/>
                </a:solidFill>
                <a:highlight>
                  <a:srgbClr val="FFFFFF"/>
                </a:highlight>
                <a:hlinkClick r:id="rId3"/>
              </a:rPr>
              <a:t>slcny.libguides.com/ld.php?content_id=44100775</a:t>
            </a:r>
            <a:endParaRPr lang="en" sz="1200" u="sng" dirty="0" smtClean="0">
              <a:solidFill>
                <a:srgbClr val="1B6AC9"/>
              </a:solidFill>
              <a:highlight>
                <a:srgbClr val="FFFFFF"/>
              </a:highlight>
            </a:endParaRPr>
          </a:p>
          <a:p>
            <a:pPr indent="-304800">
              <a:buSzPts val="1200"/>
              <a:buChar char="○"/>
            </a:pPr>
            <a:endParaRPr lang="en" sz="1600" u="sng" dirty="0" smtClean="0">
              <a:solidFill>
                <a:srgbClr val="1B6AC9"/>
              </a:solidFill>
              <a:highlight>
                <a:srgbClr val="FFFFFF"/>
              </a:highlight>
            </a:endParaRPr>
          </a:p>
          <a:p>
            <a:pPr indent="-304800">
              <a:buSzPts val="1200"/>
              <a:buChar char="○"/>
            </a:pPr>
            <a:endParaRPr lang="en" sz="1600" dirty="0" smtClean="0">
              <a:solidFill>
                <a:srgbClr val="FF0000"/>
              </a:solidFill>
              <a:highlight>
                <a:srgbClr val="FFFFFF"/>
              </a:highlight>
            </a:endParaRPr>
          </a:p>
          <a:p>
            <a:pPr indent="-304800">
              <a:buSzPts val="1200"/>
              <a:buChar char="○"/>
            </a:pPr>
            <a:endParaRPr lang="en" sz="1600" u="sng" dirty="0" smtClean="0">
              <a:solidFill>
                <a:srgbClr val="1B6AC9"/>
              </a:solidFill>
              <a:highlight>
                <a:srgbClr val="FFFFFF"/>
              </a:highlight>
            </a:endParaRPr>
          </a:p>
          <a:p>
            <a:pPr indent="-304800">
              <a:buSzPts val="1200"/>
              <a:buChar char="○"/>
            </a:pPr>
            <a:endParaRPr dirty="0"/>
          </a:p>
        </p:txBody>
      </p:sp>
      <p:pic>
        <p:nvPicPr>
          <p:cNvPr id="5122" name="Picture 2" descr="https://static.thenounproject.com/png/1181446-2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34012" y="0"/>
            <a:ext cx="1465406" cy="146540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Webinar on Support Model	</a:t>
            </a:r>
            <a:endParaRPr lang="en-US" dirty="0"/>
          </a:p>
        </p:txBody>
      </p:sp>
      <p:sp>
        <p:nvSpPr>
          <p:cNvPr id="3" name="Text Placeholder 2"/>
          <p:cNvSpPr>
            <a:spLocks noGrp="1"/>
          </p:cNvSpPr>
          <p:nvPr>
            <p:ph type="body" idx="1"/>
          </p:nvPr>
        </p:nvSpPr>
        <p:spPr>
          <a:xfrm>
            <a:off x="311700" y="1152475"/>
            <a:ext cx="6740160" cy="2678307"/>
          </a:xfrm>
        </p:spPr>
        <p:txBody>
          <a:bodyPr/>
          <a:lstStyle/>
          <a:p>
            <a:r>
              <a:rPr lang="en-US" dirty="0" smtClean="0"/>
              <a:t>Will present details of expanded support model, with potential 8 FTE.</a:t>
            </a:r>
          </a:p>
          <a:p>
            <a:pPr marL="114300" indent="0">
              <a:buNone/>
            </a:pPr>
            <a:endParaRPr lang="en-US" dirty="0" smtClean="0"/>
          </a:p>
          <a:p>
            <a:r>
              <a:rPr lang="en-US" dirty="0" smtClean="0"/>
              <a:t>9/18: 9:00-11:00</a:t>
            </a:r>
          </a:p>
          <a:p>
            <a:endParaRPr lang="en-US" dirty="0"/>
          </a:p>
          <a:p>
            <a:r>
              <a:rPr lang="en-US" dirty="0" smtClean="0"/>
              <a:t>Questions? Email Chuck O’Bryan, Executive Director of SLC:</a:t>
            </a:r>
          </a:p>
          <a:p>
            <a:pPr lvl="1"/>
            <a:r>
              <a:rPr lang="en-US" dirty="0"/>
              <a:t>chuck@sunylibrariesconsortium.org</a:t>
            </a:r>
          </a:p>
        </p:txBody>
      </p:sp>
      <p:pic>
        <p:nvPicPr>
          <p:cNvPr id="4" name="Google Shape;56;p13"/>
          <p:cNvPicPr preferRelativeResize="0"/>
          <p:nvPr/>
        </p:nvPicPr>
        <p:blipFill>
          <a:blip r:embed="rId2">
            <a:alphaModFix/>
          </a:blip>
          <a:stretch>
            <a:fillRect/>
          </a:stretch>
        </p:blipFill>
        <p:spPr>
          <a:xfrm>
            <a:off x="5315163" y="3560591"/>
            <a:ext cx="3606073" cy="938645"/>
          </a:xfrm>
          <a:prstGeom prst="rect">
            <a:avLst/>
          </a:prstGeom>
          <a:noFill/>
          <a:ln>
            <a:noFill/>
          </a:ln>
        </p:spPr>
      </p:pic>
      <p:grpSp>
        <p:nvGrpSpPr>
          <p:cNvPr id="5" name="Group 25"/>
          <p:cNvGrpSpPr>
            <a:grpSpLocks/>
          </p:cNvGrpSpPr>
          <p:nvPr/>
        </p:nvGrpSpPr>
        <p:grpSpPr bwMode="auto">
          <a:xfrm>
            <a:off x="7118200" y="2297882"/>
            <a:ext cx="1920875" cy="1125586"/>
            <a:chOff x="108573711" y="110644642"/>
            <a:chExt cx="1920714" cy="1124403"/>
          </a:xfrm>
        </p:grpSpPr>
        <p:grpSp>
          <p:nvGrpSpPr>
            <p:cNvPr id="6" name="Group 26"/>
            <p:cNvGrpSpPr>
              <a:grpSpLocks/>
            </p:cNvGrpSpPr>
            <p:nvPr/>
          </p:nvGrpSpPr>
          <p:grpSpPr bwMode="auto">
            <a:xfrm>
              <a:off x="109073826" y="110644642"/>
              <a:ext cx="1420599" cy="812492"/>
              <a:chOff x="109306463" y="109968091"/>
              <a:chExt cx="1420600" cy="812492"/>
            </a:xfrm>
          </p:grpSpPr>
          <p:sp>
            <p:nvSpPr>
              <p:cNvPr id="14" name="AutoShape 27"/>
              <p:cNvSpPr>
                <a:spLocks noChangeArrowheads="1"/>
              </p:cNvSpPr>
              <p:nvPr/>
            </p:nvSpPr>
            <p:spPr bwMode="auto">
              <a:xfrm>
                <a:off x="109402229" y="109991989"/>
                <a:ext cx="1324834" cy="777923"/>
              </a:xfrm>
              <a:prstGeom prst="homePlate">
                <a:avLst>
                  <a:gd name="adj" fmla="val 42576"/>
                </a:avLst>
              </a:prstGeom>
              <a:solidFill>
                <a:srgbClr val="FFFFFF"/>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5" name="Picture 28" descr="1218862-2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06463" y="109968091"/>
                <a:ext cx="388179" cy="403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16" name="Picture 29" descr="1218862-20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9625484" y="110372068"/>
                <a:ext cx="392541" cy="408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17" name="Picture 30" descr="1218862-2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129617" y="109968091"/>
                <a:ext cx="388180" cy="403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18" name="Picture 31" descr="1218862-2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976257" y="109968091"/>
                <a:ext cx="388179" cy="403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19" name="Picture 32" descr="1218862-2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646188" y="109968091"/>
                <a:ext cx="388179" cy="403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20" name="Picture 33" descr="1218862-2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808941" y="109968091"/>
                <a:ext cx="388179" cy="403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21" name="Picture 34" descr="1218862-2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476583" y="109968091"/>
                <a:ext cx="388179" cy="403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22" name="Picture 35" descr="1218862-20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9416400" y="110372068"/>
                <a:ext cx="392541" cy="408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grpSp>
        <p:pic>
          <p:nvPicPr>
            <p:cNvPr id="7" name="Picture 36" descr="1295891-20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8573711" y="110942923"/>
              <a:ext cx="239679" cy="239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8" name="Picture 37" descr="1022879-20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8857780" y="110644686"/>
              <a:ext cx="251664" cy="251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9" name="Text Box 38"/>
            <p:cNvSpPr txBox="1">
              <a:spLocks noChangeArrowheads="1"/>
            </p:cNvSpPr>
            <p:nvPr/>
          </p:nvSpPr>
          <p:spPr bwMode="auto">
            <a:xfrm>
              <a:off x="109153098" y="111457182"/>
              <a:ext cx="1027924" cy="311863"/>
            </a:xfrm>
            <a:prstGeom prst="rect">
              <a:avLst/>
            </a:prstGeom>
            <a:solidFill>
              <a:srgbClr val="BED7EF"/>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Calibri" panose="020F0502020204030204" pitchFamily="34" charset="0"/>
                </a:rPr>
                <a:t>Robust SLC</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10" name="Picture 39" descr="1022879-20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8879724" y="111182650"/>
              <a:ext cx="251664" cy="251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11" name="Picture 40" descr="1022879-20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8857839" y="110896354"/>
              <a:ext cx="251664" cy="251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12" name="Picture 41" descr="1295891-20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8573769" y="111217538"/>
              <a:ext cx="239679" cy="239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13" name="Picture 42" descr="1295891-20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8573784" y="110656626"/>
              <a:ext cx="239679" cy="239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grpSp>
    </p:spTree>
    <p:extLst>
      <p:ext uri="{BB962C8B-B14F-4D97-AF65-F5344CB8AC3E}">
        <p14:creationId xmlns:p14="http://schemas.microsoft.com/office/powerpoint/2010/main" val="3863144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SLC Project Managers and Timeline for Phasing Out	</a:t>
            </a:r>
            <a:endParaRPr lang="en-US" dirty="0"/>
          </a:p>
        </p:txBody>
      </p:sp>
      <p:sp>
        <p:nvSpPr>
          <p:cNvPr id="3" name="Text Placeholder 2"/>
          <p:cNvSpPr>
            <a:spLocks noGrp="1"/>
          </p:cNvSpPr>
          <p:nvPr>
            <p:ph type="body" idx="1"/>
          </p:nvPr>
        </p:nvSpPr>
        <p:spPr>
          <a:xfrm>
            <a:off x="311700" y="1152474"/>
            <a:ext cx="6331555" cy="3613489"/>
          </a:xfrm>
        </p:spPr>
        <p:txBody>
          <a:bodyPr/>
          <a:lstStyle/>
          <a:p>
            <a:r>
              <a:rPr lang="en-US" dirty="0" smtClean="0"/>
              <a:t>Heidi: will phase off part-time release-time agreement back to home campus (Upstate) at go-live.</a:t>
            </a:r>
          </a:p>
          <a:p>
            <a:r>
              <a:rPr lang="en-US" dirty="0" smtClean="0"/>
              <a:t>Kristy: will phase off release-time agreement back to home campus (New </a:t>
            </a:r>
            <a:r>
              <a:rPr lang="en-US" dirty="0" err="1" smtClean="0"/>
              <a:t>Paltz</a:t>
            </a:r>
            <a:r>
              <a:rPr lang="en-US" dirty="0" smtClean="0"/>
              <a:t>) at end of December 2019.</a:t>
            </a:r>
          </a:p>
          <a:p>
            <a:r>
              <a:rPr lang="en-US" dirty="0" smtClean="0"/>
              <a:t>Shannon: contract will expire at end of 2019.</a:t>
            </a:r>
          </a:p>
          <a:p>
            <a:r>
              <a:rPr lang="en-US" dirty="0" smtClean="0"/>
              <a:t>OLIS: will cease departmental project support related to Aleph and Migration at end of July 2019.</a:t>
            </a:r>
          </a:p>
          <a:p>
            <a:pPr lvl="1"/>
            <a:r>
              <a:rPr lang="en-US" dirty="0" smtClean="0"/>
              <a:t>Currently: 4 staff and about 2 FTE worth of support throughout implementation.</a:t>
            </a:r>
            <a:endParaRPr lang="en-US" dirty="0"/>
          </a:p>
        </p:txBody>
      </p:sp>
      <p:pic>
        <p:nvPicPr>
          <p:cNvPr id="6146" name="Picture 2" descr="https://static.thenounproject.com/png/27403-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3255" y="1461655"/>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9416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Reminder: Aleph Additional Use Vote</a:t>
            </a:r>
            <a:endParaRPr lang="en-US" dirty="0"/>
          </a:p>
        </p:txBody>
      </p:sp>
      <p:sp>
        <p:nvSpPr>
          <p:cNvPr id="8" name="Content Placeholder 7"/>
          <p:cNvSpPr>
            <a:spLocks noGrp="1"/>
          </p:cNvSpPr>
          <p:nvPr>
            <p:ph idx="1"/>
          </p:nvPr>
        </p:nvSpPr>
        <p:spPr/>
        <p:txBody>
          <a:bodyPr/>
          <a:lstStyle/>
          <a:p>
            <a:r>
              <a:rPr lang="en-US" dirty="0" smtClean="0"/>
              <a:t>Released to SLC Directors about 3-4 months ago.</a:t>
            </a:r>
          </a:p>
          <a:p>
            <a:r>
              <a:rPr lang="en-US" dirty="0" smtClean="0"/>
              <a:t>Request for $421 to be added to Recharge for Shared Server campuses to keep Aleph for 6 weeks beyond July 1</a:t>
            </a:r>
            <a:r>
              <a:rPr lang="en-US" baseline="30000" dirty="0" smtClean="0"/>
              <a:t>st</a:t>
            </a:r>
            <a:r>
              <a:rPr lang="en-US" dirty="0" smtClean="0"/>
              <a:t>, 2019.</a:t>
            </a:r>
          </a:p>
          <a:p>
            <a:r>
              <a:rPr lang="en-US" dirty="0" smtClean="0"/>
              <a:t>Some no votes, and not close to 100% response.</a:t>
            </a:r>
          </a:p>
          <a:p>
            <a:r>
              <a:rPr lang="en-US" dirty="0" smtClean="0"/>
              <a:t>No votes will require re-vote for revised amount.</a:t>
            </a:r>
          </a:p>
          <a:p>
            <a:r>
              <a:rPr lang="en-US" dirty="0" smtClean="0"/>
              <a:t>No votes will not have ability to verify final cutover load in Aleph, and will have OPAC access end on July 1</a:t>
            </a:r>
            <a:r>
              <a:rPr lang="en-US" baseline="30000" dirty="0" smtClean="0"/>
              <a:t>st</a:t>
            </a:r>
            <a:r>
              <a:rPr lang="en-US" dirty="0" smtClean="0"/>
              <a:t>, 2019.</a:t>
            </a:r>
          </a:p>
          <a:p>
            <a:r>
              <a:rPr lang="en-US" dirty="0" smtClean="0"/>
              <a:t>Please contact SLC Executive Director if your campus would like to reconsider No Vote.</a:t>
            </a:r>
          </a:p>
          <a:p>
            <a:endParaRPr lang="en-US" dirty="0" smtClean="0"/>
          </a:p>
        </p:txBody>
      </p:sp>
      <p:pic>
        <p:nvPicPr>
          <p:cNvPr id="3" name="Picture 2"/>
          <p:cNvPicPr>
            <a:picLocks noChangeAspect="1"/>
          </p:cNvPicPr>
          <p:nvPr/>
        </p:nvPicPr>
        <p:blipFill>
          <a:blip r:embed="rId2"/>
          <a:stretch>
            <a:fillRect/>
          </a:stretch>
        </p:blipFill>
        <p:spPr>
          <a:xfrm>
            <a:off x="6908875" y="184869"/>
            <a:ext cx="2035969" cy="1264444"/>
          </a:xfrm>
          <a:prstGeom prst="rect">
            <a:avLst/>
          </a:prstGeom>
        </p:spPr>
      </p:pic>
    </p:spTree>
    <p:extLst>
      <p:ext uri="{BB962C8B-B14F-4D97-AF65-F5344CB8AC3E}">
        <p14:creationId xmlns:p14="http://schemas.microsoft.com/office/powerpoint/2010/main" val="2588819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1700" y="2490287"/>
            <a:ext cx="8520600" cy="841800"/>
          </a:xfrm>
        </p:spPr>
        <p:txBody>
          <a:bodyPr/>
          <a:lstStyle/>
          <a:p>
            <a:r>
              <a:rPr lang="en-US" dirty="0" smtClean="0"/>
              <a:t>Working Group Updates</a:t>
            </a:r>
            <a:endParaRPr lang="en-US" dirty="0"/>
          </a:p>
        </p:txBody>
      </p:sp>
      <p:pic>
        <p:nvPicPr>
          <p:cNvPr id="5" name="Google Shape;56;p13"/>
          <p:cNvPicPr preferRelativeResize="0"/>
          <p:nvPr/>
        </p:nvPicPr>
        <p:blipFill>
          <a:blip r:embed="rId2">
            <a:alphaModFix/>
          </a:blip>
          <a:stretch>
            <a:fillRect/>
          </a:stretch>
        </p:blipFill>
        <p:spPr>
          <a:xfrm>
            <a:off x="1925124" y="1047757"/>
            <a:ext cx="5293752" cy="1434575"/>
          </a:xfrm>
          <a:prstGeom prst="rect">
            <a:avLst/>
          </a:prstGeom>
          <a:noFill/>
          <a:ln>
            <a:noFill/>
          </a:ln>
        </p:spPr>
      </p:pic>
    </p:spTree>
    <p:extLst>
      <p:ext uri="{BB962C8B-B14F-4D97-AF65-F5344CB8AC3E}">
        <p14:creationId xmlns:p14="http://schemas.microsoft.com/office/powerpoint/2010/main" val="3491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Link Resolver Form Update</a:t>
            </a:r>
            <a:endParaRPr/>
          </a:p>
        </p:txBody>
      </p:sp>
      <p:sp>
        <p:nvSpPr>
          <p:cNvPr id="62" name="Google Shape;62;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Forms being submitted to ExLibris via Salesforce cases, which campuses should have access to.</a:t>
            </a:r>
            <a:endParaRPr dirty="0"/>
          </a:p>
          <a:p>
            <a:pPr marL="457200" lvl="0" indent="-342900" algn="l" rtl="0">
              <a:spcBef>
                <a:spcPts val="0"/>
              </a:spcBef>
              <a:spcAft>
                <a:spcPts val="0"/>
              </a:spcAft>
              <a:buSzPts val="1800"/>
              <a:buChar char="●"/>
            </a:pPr>
            <a:r>
              <a:rPr lang="en" dirty="0"/>
              <a:t>360 link files delivered via SFTP.</a:t>
            </a:r>
            <a:endParaRPr dirty="0"/>
          </a:p>
          <a:p>
            <a:pPr marL="457200" lvl="0" indent="-342900" algn="l" rtl="0">
              <a:spcBef>
                <a:spcPts val="0"/>
              </a:spcBef>
              <a:spcAft>
                <a:spcPts val="0"/>
              </a:spcAft>
              <a:buSzPts val="1800"/>
              <a:buChar char="●"/>
            </a:pPr>
            <a:r>
              <a:rPr lang="en" dirty="0"/>
              <a:t>Thanks to Bill Jones for his work on this</a:t>
            </a:r>
            <a:r>
              <a:rPr lang="en" dirty="0" smtClean="0"/>
              <a:t>.</a:t>
            </a:r>
          </a:p>
          <a:p>
            <a:pPr marL="457200" lvl="0" indent="-342900" algn="l" rtl="0">
              <a:spcBef>
                <a:spcPts val="0"/>
              </a:spcBef>
              <a:spcAft>
                <a:spcPts val="0"/>
              </a:spcAft>
              <a:buSzPts val="1800"/>
              <a:buChar char="●"/>
            </a:pPr>
            <a:r>
              <a:rPr lang="en" dirty="0" smtClean="0"/>
              <a:t>Most forms have been reviewed by campuses, and delivered to ExLibris, and reviewed by their migration experts.</a:t>
            </a:r>
          </a:p>
          <a:p>
            <a:pPr marL="457200" lvl="0" indent="-342900" algn="l" rtl="0">
              <a:spcBef>
                <a:spcPts val="0"/>
              </a:spcBef>
              <a:spcAft>
                <a:spcPts val="0"/>
              </a:spcAft>
              <a:buSzPts val="1800"/>
              <a:buChar char="●"/>
            </a:pPr>
            <a:r>
              <a:rPr lang="en" dirty="0" smtClean="0"/>
              <a:t>No errors on the forms we’ve delivered thus far, which is fantastic!</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Training Working Group</a:t>
            </a:r>
            <a:endParaRPr lang="en-US" dirty="0"/>
          </a:p>
        </p:txBody>
      </p:sp>
      <p:sp>
        <p:nvSpPr>
          <p:cNvPr id="4" name="Text Placeholder 3"/>
          <p:cNvSpPr>
            <a:spLocks noGrp="1"/>
          </p:cNvSpPr>
          <p:nvPr>
            <p:ph type="body" idx="1"/>
          </p:nvPr>
        </p:nvSpPr>
        <p:spPr/>
        <p:txBody>
          <a:bodyPr/>
          <a:lstStyle/>
          <a:p>
            <a:r>
              <a:rPr lang="en-US" dirty="0"/>
              <a:t>The TWG is </a:t>
            </a:r>
            <a:r>
              <a:rPr lang="en-US" dirty="0" smtClean="0"/>
              <a:t>dividing</a:t>
            </a:r>
            <a:r>
              <a:rPr lang="en-US" dirty="0" smtClean="0"/>
              <a:t> </a:t>
            </a:r>
            <a:r>
              <a:rPr lang="en-US" dirty="0"/>
              <a:t>responsibility for coordinating training across the categories from the survey. </a:t>
            </a:r>
            <a:endParaRPr lang="en-US" dirty="0" smtClean="0"/>
          </a:p>
          <a:p>
            <a:r>
              <a:rPr lang="en-US" dirty="0" smtClean="0"/>
              <a:t>Training </a:t>
            </a:r>
            <a:r>
              <a:rPr lang="en-US" dirty="0"/>
              <a:t>volunteers will be contacted in the next 1-3 weeks to begin discussions and prepare for “train the trainer” training. </a:t>
            </a:r>
            <a:endParaRPr lang="en-US" dirty="0" smtClean="0"/>
          </a:p>
          <a:p>
            <a:r>
              <a:rPr lang="en-US" dirty="0" smtClean="0"/>
              <a:t>Documentation in </a:t>
            </a:r>
            <a:r>
              <a:rPr lang="en-US" dirty="0" err="1" smtClean="0"/>
              <a:t>Libguides</a:t>
            </a:r>
            <a:r>
              <a:rPr lang="en-US" dirty="0" smtClean="0"/>
              <a:t> to </a:t>
            </a:r>
            <a:r>
              <a:rPr lang="en-US" dirty="0"/>
              <a:t>start for all areas by the end of the calendar year and training for some functional areas to begin in early 2019. </a:t>
            </a:r>
            <a:endParaRPr lang="en-US" dirty="0" smtClean="0"/>
          </a:p>
          <a:p>
            <a:r>
              <a:rPr lang="en-US" dirty="0" smtClean="0"/>
              <a:t>Members working </a:t>
            </a:r>
            <a:r>
              <a:rPr lang="en-US" dirty="0"/>
              <a:t>on data testing training, which will be the first to roll out sometime in October or early November. </a:t>
            </a:r>
          </a:p>
          <a:p>
            <a:r>
              <a:rPr lang="en-US" dirty="0" smtClean="0"/>
              <a:t>Member working </a:t>
            </a:r>
            <a:r>
              <a:rPr lang="en-US" dirty="0"/>
              <a:t>on an acquisitions overview, designed primarily for those institutions that are not using acquisitions in </a:t>
            </a:r>
            <a:r>
              <a:rPr lang="en-US" dirty="0" smtClean="0"/>
              <a:t>ALEPH.</a:t>
            </a:r>
            <a:endParaRPr lang="en-US" dirty="0"/>
          </a:p>
        </p:txBody>
      </p:sp>
    </p:spTree>
    <p:extLst>
      <p:ext uri="{BB962C8B-B14F-4D97-AF65-F5344CB8AC3E}">
        <p14:creationId xmlns:p14="http://schemas.microsoft.com/office/powerpoint/2010/main" val="59127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591" y="126370"/>
            <a:ext cx="8520600" cy="572700"/>
          </a:xfrm>
        </p:spPr>
        <p:txBody>
          <a:bodyPr/>
          <a:lstStyle/>
          <a:p>
            <a:r>
              <a:rPr lang="en-US" dirty="0" smtClean="0"/>
              <a:t>ERM Working Group</a:t>
            </a:r>
            <a:endParaRPr lang="en-US" dirty="0"/>
          </a:p>
        </p:txBody>
      </p:sp>
      <p:sp>
        <p:nvSpPr>
          <p:cNvPr id="3" name="Text Placeholder 2"/>
          <p:cNvSpPr>
            <a:spLocks noGrp="1"/>
          </p:cNvSpPr>
          <p:nvPr>
            <p:ph type="body" idx="1"/>
          </p:nvPr>
        </p:nvSpPr>
        <p:spPr>
          <a:xfrm>
            <a:off x="318628" y="833821"/>
            <a:ext cx="8520600" cy="3416400"/>
          </a:xfrm>
        </p:spPr>
        <p:txBody>
          <a:bodyPr/>
          <a:lstStyle/>
          <a:p>
            <a:r>
              <a:rPr lang="en-US" dirty="0"/>
              <a:t>Marianne and Kristy have been working in the Vanguard NZ, testing functions. </a:t>
            </a:r>
            <a:endParaRPr lang="en-US" dirty="0" smtClean="0"/>
          </a:p>
          <a:p>
            <a:pPr lvl="1"/>
            <a:r>
              <a:rPr lang="en-US" dirty="0" smtClean="0"/>
              <a:t>So </a:t>
            </a:r>
            <a:r>
              <a:rPr lang="en-US" dirty="0"/>
              <a:t>far they have successfully created an NZ Vanguard “Group”, activated a few e-journals and e-books, created an import profile, and imported a few Films on Demand .</a:t>
            </a:r>
            <a:r>
              <a:rPr lang="en-US" dirty="0" err="1"/>
              <a:t>mrc</a:t>
            </a:r>
            <a:r>
              <a:rPr lang="en-US" dirty="0"/>
              <a:t> records.</a:t>
            </a:r>
          </a:p>
          <a:p>
            <a:r>
              <a:rPr lang="en-US" dirty="0"/>
              <a:t> </a:t>
            </a:r>
            <a:r>
              <a:rPr lang="en-US" dirty="0" smtClean="0"/>
              <a:t>The </a:t>
            </a:r>
            <a:r>
              <a:rPr lang="en-US" dirty="0"/>
              <a:t>ERM WG is discussing potential Staffing models for managing e-resources in the NZ.</a:t>
            </a:r>
          </a:p>
          <a:p>
            <a:r>
              <a:rPr lang="en-US" dirty="0"/>
              <a:t> </a:t>
            </a:r>
            <a:r>
              <a:rPr lang="en-US" dirty="0" smtClean="0"/>
              <a:t>Several </a:t>
            </a:r>
            <a:r>
              <a:rPr lang="en-US" dirty="0"/>
              <a:t>WG members have participated in writing documentation for e-resources management. </a:t>
            </a:r>
            <a:r>
              <a:rPr lang="en-US" dirty="0"/>
              <a:t>E</a:t>
            </a:r>
            <a:r>
              <a:rPr lang="en-US" dirty="0" smtClean="0"/>
              <a:t>xpected </a:t>
            </a:r>
            <a:r>
              <a:rPr lang="en-US" dirty="0"/>
              <a:t>that procedures will be available for campuses to use for practice exercise in the October test release.</a:t>
            </a:r>
          </a:p>
          <a:p>
            <a:r>
              <a:rPr lang="en-US" dirty="0"/>
              <a:t> </a:t>
            </a:r>
            <a:r>
              <a:rPr lang="en-US" dirty="0" smtClean="0"/>
              <a:t>Reporting </a:t>
            </a:r>
            <a:r>
              <a:rPr lang="en-US" dirty="0"/>
              <a:t>form has been made available for Vanguards and WG Chairs and members to informally report problems with CZ metadata. The reporting form spreadsheet will be made available in the October test release</a:t>
            </a:r>
            <a:r>
              <a:rPr lang="en-US" dirty="0" smtClean="0"/>
              <a:t>.</a:t>
            </a:r>
            <a:r>
              <a:rPr lang="en-US" dirty="0"/>
              <a:t> </a:t>
            </a:r>
          </a:p>
        </p:txBody>
      </p:sp>
    </p:spTree>
    <p:extLst>
      <p:ext uri="{BB962C8B-B14F-4D97-AF65-F5344CB8AC3E}">
        <p14:creationId xmlns:p14="http://schemas.microsoft.com/office/powerpoint/2010/main" val="2757162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446" y="251061"/>
            <a:ext cx="8520600" cy="572700"/>
          </a:xfrm>
        </p:spPr>
        <p:txBody>
          <a:bodyPr/>
          <a:lstStyle/>
          <a:p>
            <a:r>
              <a:rPr lang="en-US" dirty="0" smtClean="0"/>
              <a:t>Analytics Working Group</a:t>
            </a:r>
            <a:endParaRPr lang="en-US" dirty="0"/>
          </a:p>
        </p:txBody>
      </p:sp>
      <p:sp>
        <p:nvSpPr>
          <p:cNvPr id="3" name="Text Placeholder 2"/>
          <p:cNvSpPr>
            <a:spLocks noGrp="1"/>
          </p:cNvSpPr>
          <p:nvPr>
            <p:ph type="body" idx="1"/>
          </p:nvPr>
        </p:nvSpPr>
        <p:spPr>
          <a:xfrm>
            <a:off x="311700" y="823761"/>
            <a:ext cx="8520600" cy="3416400"/>
          </a:xfrm>
        </p:spPr>
        <p:txBody>
          <a:bodyPr/>
          <a:lstStyle/>
          <a:p>
            <a:pPr lvl="0"/>
            <a:r>
              <a:rPr lang="en-US" dirty="0"/>
              <a:t>The team is developing a list of Aleph reports and data that our own campuses use regularly to inform a survey to collect similar data from other SUNY libraries</a:t>
            </a:r>
          </a:p>
          <a:p>
            <a:pPr lvl="0"/>
            <a:r>
              <a:rPr lang="en-US" dirty="0"/>
              <a:t>The survey data will be used to develop practical training sessions and to support a useful “crosswalk” between Aleph and Alma reporting functionality</a:t>
            </a:r>
          </a:p>
          <a:p>
            <a:pPr lvl="0"/>
            <a:r>
              <a:rPr lang="en-US" dirty="0"/>
              <a:t> We are testing ACRL repots (2017) from the Community Zone and working with two of the vanguards to compare that data against </a:t>
            </a:r>
            <a:r>
              <a:rPr lang="en-US" dirty="0" err="1"/>
              <a:t>ACRl</a:t>
            </a:r>
            <a:r>
              <a:rPr lang="en-US" dirty="0"/>
              <a:t> data submitted last year by two campuses who volunteered their ACRL submissions. Other campuses are welcome to participate if they are able to run the reports saved in the SUNY01 folder </a:t>
            </a:r>
            <a:r>
              <a:rPr lang="en-US" dirty="0" err="1"/>
              <a:t>int</a:t>
            </a:r>
            <a:r>
              <a:rPr lang="en-US" dirty="0"/>
              <a:t> he Analytics Community Zone (our group only has access to Brockport’s analytics).</a:t>
            </a:r>
          </a:p>
          <a:p>
            <a:pPr lvl="0"/>
            <a:r>
              <a:rPr lang="en-US" dirty="0"/>
              <a:t>ExLibris provided us with a webinar specific to data in the Network Zone on August 24</a:t>
            </a:r>
          </a:p>
          <a:p>
            <a:endParaRPr lang="en-US" dirty="0"/>
          </a:p>
        </p:txBody>
      </p:sp>
    </p:spTree>
    <p:extLst>
      <p:ext uri="{BB962C8B-B14F-4D97-AF65-F5344CB8AC3E}">
        <p14:creationId xmlns:p14="http://schemas.microsoft.com/office/powerpoint/2010/main" val="3270906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Services and Resource Sharing		</a:t>
            </a:r>
            <a:endParaRPr lang="en-US" dirty="0"/>
          </a:p>
        </p:txBody>
      </p:sp>
      <p:sp>
        <p:nvSpPr>
          <p:cNvPr id="3" name="Text Placeholder 2"/>
          <p:cNvSpPr>
            <a:spLocks noGrp="1"/>
          </p:cNvSpPr>
          <p:nvPr>
            <p:ph type="body" idx="1"/>
          </p:nvPr>
        </p:nvSpPr>
        <p:spPr/>
        <p:txBody>
          <a:bodyPr/>
          <a:lstStyle/>
          <a:p>
            <a:r>
              <a:rPr lang="en-US" dirty="0" smtClean="0"/>
              <a:t>Working in Alma Vanguard environment to test resource sharing workflows.</a:t>
            </a:r>
          </a:p>
          <a:p>
            <a:r>
              <a:rPr lang="en-US" dirty="0" smtClean="0"/>
              <a:t>Developing best practices and necessary configuration for resource sharing for all-SUNY system.</a:t>
            </a:r>
          </a:p>
          <a:p>
            <a:r>
              <a:rPr lang="en-US" dirty="0"/>
              <a:t>Developed Proposal for Fines, Fees and Retention and Sharing of Patron </a:t>
            </a:r>
            <a:r>
              <a:rPr lang="en-US" dirty="0" smtClean="0"/>
              <a:t>Records, reviewed by LSP task force, and will be sent to SLC Board for review.</a:t>
            </a:r>
            <a:endParaRPr lang="en-US" dirty="0"/>
          </a:p>
        </p:txBody>
      </p:sp>
    </p:spTree>
    <p:extLst>
      <p:ext uri="{BB962C8B-B14F-4D97-AF65-F5344CB8AC3E}">
        <p14:creationId xmlns:p14="http://schemas.microsoft.com/office/powerpoint/2010/main" val="1640141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Acquisitions Working Group</a:t>
            </a:r>
            <a:endParaRPr lang="en-US" dirty="0"/>
          </a:p>
        </p:txBody>
      </p:sp>
      <p:sp>
        <p:nvSpPr>
          <p:cNvPr id="3" name="Text Placeholder 2"/>
          <p:cNvSpPr>
            <a:spLocks noGrp="1"/>
          </p:cNvSpPr>
          <p:nvPr>
            <p:ph type="body" idx="1"/>
          </p:nvPr>
        </p:nvSpPr>
        <p:spPr/>
        <p:txBody>
          <a:bodyPr/>
          <a:lstStyle/>
          <a:p>
            <a:pPr marL="114300" indent="0">
              <a:buNone/>
            </a:pPr>
            <a:r>
              <a:rPr lang="en-US" dirty="0" smtClean="0"/>
              <a:t>1.</a:t>
            </a:r>
            <a:r>
              <a:rPr lang="en-US" dirty="0"/>
              <a:t>  AWG will be moving forward with some guidance on how to handle </a:t>
            </a:r>
            <a:r>
              <a:rPr lang="en-US" dirty="0" smtClean="0"/>
              <a:t>FY close for </a:t>
            </a:r>
            <a:r>
              <a:rPr lang="en-US" dirty="0"/>
              <a:t>this year.</a:t>
            </a:r>
            <a:br>
              <a:rPr lang="en-US" dirty="0"/>
            </a:br>
            <a:r>
              <a:rPr lang="en-US" dirty="0" smtClean="0"/>
              <a:t>2. </a:t>
            </a:r>
            <a:r>
              <a:rPr lang="en-US" dirty="0"/>
              <a:t>Vendors are being very slowly populated into the NZ for testing. </a:t>
            </a:r>
            <a:br>
              <a:rPr lang="en-US" dirty="0"/>
            </a:br>
            <a:r>
              <a:rPr lang="en-US" dirty="0" smtClean="0"/>
              <a:t>3. </a:t>
            </a:r>
            <a:r>
              <a:rPr lang="en-US" dirty="0"/>
              <a:t>Data testing guidance </a:t>
            </a:r>
            <a:r>
              <a:rPr lang="en-US" dirty="0" smtClean="0"/>
              <a:t>for acquisitions is being reviewed.</a:t>
            </a:r>
            <a:endParaRPr lang="en-US" dirty="0"/>
          </a:p>
        </p:txBody>
      </p:sp>
    </p:spTree>
    <p:extLst>
      <p:ext uri="{BB962C8B-B14F-4D97-AF65-F5344CB8AC3E}">
        <p14:creationId xmlns:p14="http://schemas.microsoft.com/office/powerpoint/2010/main" val="3558841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Working Group	</a:t>
            </a:r>
            <a:endParaRPr lang="en-US" dirty="0"/>
          </a:p>
        </p:txBody>
      </p:sp>
      <p:sp>
        <p:nvSpPr>
          <p:cNvPr id="3" name="Text Placeholder 2"/>
          <p:cNvSpPr>
            <a:spLocks noGrp="1"/>
          </p:cNvSpPr>
          <p:nvPr>
            <p:ph type="body" idx="1"/>
          </p:nvPr>
        </p:nvSpPr>
        <p:spPr/>
        <p:txBody>
          <a:bodyPr/>
          <a:lstStyle/>
          <a:p>
            <a:r>
              <a:rPr lang="en-US" dirty="0" smtClean="0"/>
              <a:t>Made recommendations </a:t>
            </a:r>
            <a:r>
              <a:rPr lang="en-US" dirty="0"/>
              <a:t>for Primo Workbook #2, which covers the customization and configuration of Primo. The committee's recommendations will be used to create a default template for campuses on the guided path</a:t>
            </a:r>
            <a:r>
              <a:rPr lang="en-US" dirty="0" smtClean="0"/>
              <a:t>.</a:t>
            </a:r>
          </a:p>
          <a:p>
            <a:r>
              <a:rPr lang="en-US" dirty="0" smtClean="0"/>
              <a:t>A </a:t>
            </a:r>
            <a:r>
              <a:rPr lang="en-US" dirty="0"/>
              <a:t>"Save the Date: Primo VE is coming to SUNY Libraries July 2019" email was shared on the SUNYLA listserv and in Basecamp.  The email included information about Primo VE and a link to the DWG's Primo FAQ</a:t>
            </a:r>
            <a:r>
              <a:rPr lang="en-US" dirty="0" smtClean="0"/>
              <a:t>.</a:t>
            </a:r>
          </a:p>
          <a:p>
            <a:r>
              <a:rPr lang="en-US" dirty="0" smtClean="0"/>
              <a:t>Made </a:t>
            </a:r>
            <a:r>
              <a:rPr lang="en-US" dirty="0"/>
              <a:t>recommendations concerning system-wide activations of Primo Central </a:t>
            </a:r>
            <a:r>
              <a:rPr lang="en-US" dirty="0" smtClean="0"/>
              <a:t>Collections.</a:t>
            </a:r>
          </a:p>
          <a:p>
            <a:r>
              <a:rPr lang="en-US" dirty="0" smtClean="0"/>
              <a:t>Has </a:t>
            </a:r>
            <a:r>
              <a:rPr lang="en-US" dirty="0"/>
              <a:t>begun identifying usability issues and concerns related to </a:t>
            </a:r>
            <a:r>
              <a:rPr lang="en-US" dirty="0" smtClean="0"/>
              <a:t>Primo.</a:t>
            </a:r>
          </a:p>
          <a:p>
            <a:r>
              <a:rPr lang="en-US" dirty="0" smtClean="0"/>
              <a:t>Members continuing </a:t>
            </a:r>
            <a:r>
              <a:rPr lang="en-US" dirty="0"/>
              <a:t>to test </a:t>
            </a:r>
            <a:r>
              <a:rPr lang="en-US" dirty="0" smtClean="0"/>
              <a:t>Primo VE Vanguard instances </a:t>
            </a:r>
            <a:r>
              <a:rPr lang="en-US" dirty="0"/>
              <a:t>and are reporting problems and </a:t>
            </a:r>
            <a:r>
              <a:rPr lang="en-US" dirty="0" smtClean="0"/>
              <a:t>issues.</a:t>
            </a:r>
            <a:endParaRPr lang="en-US" dirty="0"/>
          </a:p>
        </p:txBody>
      </p:sp>
    </p:spTree>
    <p:extLst>
      <p:ext uri="{BB962C8B-B14F-4D97-AF65-F5344CB8AC3E}">
        <p14:creationId xmlns:p14="http://schemas.microsoft.com/office/powerpoint/2010/main" val="15834887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Migration Task Force	</a:t>
            </a:r>
            <a:endParaRPr lang="en-US" dirty="0"/>
          </a:p>
        </p:txBody>
      </p:sp>
      <p:sp>
        <p:nvSpPr>
          <p:cNvPr id="3" name="Text Placeholder 2"/>
          <p:cNvSpPr>
            <a:spLocks noGrp="1"/>
          </p:cNvSpPr>
          <p:nvPr>
            <p:ph type="body" idx="1"/>
          </p:nvPr>
        </p:nvSpPr>
        <p:spPr/>
        <p:txBody>
          <a:bodyPr/>
          <a:lstStyle/>
          <a:p>
            <a:r>
              <a:rPr lang="en-US" dirty="0" smtClean="0"/>
              <a:t>Provided 2 webinars in August related to Aleph to Alma migration forms.</a:t>
            </a:r>
          </a:p>
          <a:p>
            <a:r>
              <a:rPr lang="en-US" dirty="0" smtClean="0"/>
              <a:t>Working with Maggie McGee to collaborate to provide campuses guidance and training on data review of test load data.</a:t>
            </a:r>
            <a:endParaRPr lang="en-US" dirty="0"/>
          </a:p>
        </p:txBody>
      </p:sp>
    </p:spTree>
    <p:extLst>
      <p:ext uri="{BB962C8B-B14F-4D97-AF65-F5344CB8AC3E}">
        <p14:creationId xmlns:p14="http://schemas.microsoft.com/office/powerpoint/2010/main" val="32670672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Questions?</a:t>
            </a:r>
            <a:endParaRPr/>
          </a:p>
        </p:txBody>
      </p:sp>
      <p:pic>
        <p:nvPicPr>
          <p:cNvPr id="4" name="Picture 2" descr="https://d30y9cdsu7xlg0.cloudfront.net/png/92068-2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3649" y="1660772"/>
            <a:ext cx="2399805" cy="23998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LRAA Form Process: Migrated Content</a:t>
            </a:r>
            <a:endParaRPr lang="en-US" dirty="0"/>
          </a:p>
        </p:txBody>
      </p:sp>
      <p:sp>
        <p:nvSpPr>
          <p:cNvPr id="4" name="Rectangle 3"/>
          <p:cNvSpPr/>
          <p:nvPr/>
        </p:nvSpPr>
        <p:spPr>
          <a:xfrm>
            <a:off x="434176" y="1302527"/>
            <a:ext cx="1210428" cy="72362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LRAA Selection of Packages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3054" y="2026153"/>
            <a:ext cx="651469" cy="651469"/>
          </a:xfrm>
          <a:prstGeom prst="rect">
            <a:avLst/>
          </a:prstGeom>
        </p:spPr>
      </p:pic>
      <p:sp>
        <p:nvSpPr>
          <p:cNvPr id="6" name="Rectangle 5"/>
          <p:cNvSpPr/>
          <p:nvPr/>
        </p:nvSpPr>
        <p:spPr>
          <a:xfrm>
            <a:off x="2862709" y="2315809"/>
            <a:ext cx="1210428" cy="72362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By Titles</a:t>
            </a:r>
            <a:endParaRPr lang="en-US" dirty="0"/>
          </a:p>
        </p:txBody>
      </p:sp>
      <p:sp>
        <p:nvSpPr>
          <p:cNvPr id="7" name="Rectangle 6"/>
          <p:cNvSpPr/>
          <p:nvPr/>
        </p:nvSpPr>
        <p:spPr>
          <a:xfrm>
            <a:off x="4902056" y="2406314"/>
            <a:ext cx="1484690" cy="126624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Only selected titles activated as portfolios in CZ</a:t>
            </a:r>
            <a:endParaRPr lang="en-US" dirty="0"/>
          </a:p>
        </p:txBody>
      </p:sp>
      <p:sp>
        <p:nvSpPr>
          <p:cNvPr id="8" name="Rectangle 7"/>
          <p:cNvSpPr/>
          <p:nvPr/>
        </p:nvSpPr>
        <p:spPr>
          <a:xfrm>
            <a:off x="3232197" y="1162995"/>
            <a:ext cx="1210428" cy="72362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CZ collection activated in full</a:t>
            </a:r>
            <a:endParaRPr lang="en-US" dirty="0"/>
          </a:p>
        </p:txBody>
      </p:sp>
      <p:cxnSp>
        <p:nvCxnSpPr>
          <p:cNvPr id="10" name="Straight Arrow Connector 9"/>
          <p:cNvCxnSpPr/>
          <p:nvPr/>
        </p:nvCxnSpPr>
        <p:spPr>
          <a:xfrm>
            <a:off x="1644604" y="1736702"/>
            <a:ext cx="565744" cy="230245"/>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710182" y="1404492"/>
            <a:ext cx="1522015" cy="29603"/>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710101" y="2056406"/>
            <a:ext cx="565744" cy="230245"/>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159753" y="2487135"/>
            <a:ext cx="565744" cy="230245"/>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2295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162" y="193067"/>
            <a:ext cx="8520600" cy="572700"/>
          </a:xfrm>
        </p:spPr>
        <p:txBody>
          <a:bodyPr/>
          <a:lstStyle/>
          <a:p>
            <a:r>
              <a:rPr lang="en-US" dirty="0" smtClean="0"/>
              <a:t>LRAA Form Process for Campus: Content Not Migrated</a:t>
            </a:r>
            <a:endParaRPr lang="en-US" dirty="0"/>
          </a:p>
        </p:txBody>
      </p:sp>
      <p:sp>
        <p:nvSpPr>
          <p:cNvPr id="4" name="Rectangle 3"/>
          <p:cNvSpPr/>
          <p:nvPr/>
        </p:nvSpPr>
        <p:spPr>
          <a:xfrm>
            <a:off x="434176" y="1302527"/>
            <a:ext cx="1276006" cy="98412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Campus reviews collections not migrated</a:t>
            </a:r>
            <a:endParaRPr lang="en-US" dirty="0"/>
          </a:p>
        </p:txBody>
      </p:sp>
      <p:sp>
        <p:nvSpPr>
          <p:cNvPr id="6" name="Rectangle 5"/>
          <p:cNvSpPr/>
          <p:nvPr/>
        </p:nvSpPr>
        <p:spPr>
          <a:xfrm>
            <a:off x="2361650" y="1988585"/>
            <a:ext cx="1295950" cy="97628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Use Portfolio Uploader to create local collection</a:t>
            </a:r>
            <a:endParaRPr lang="en-US" dirty="0"/>
          </a:p>
        </p:txBody>
      </p:sp>
      <p:sp>
        <p:nvSpPr>
          <p:cNvPr id="7" name="Rectangle 6"/>
          <p:cNvSpPr/>
          <p:nvPr/>
        </p:nvSpPr>
        <p:spPr>
          <a:xfrm>
            <a:off x="4309068" y="2538939"/>
            <a:ext cx="1267387" cy="108072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Local Collection Created</a:t>
            </a:r>
            <a:endParaRPr lang="en-US" dirty="0"/>
          </a:p>
        </p:txBody>
      </p:sp>
      <p:sp>
        <p:nvSpPr>
          <p:cNvPr id="8" name="Rectangle 7"/>
          <p:cNvSpPr/>
          <p:nvPr/>
        </p:nvSpPr>
        <p:spPr>
          <a:xfrm>
            <a:off x="3232197" y="1162995"/>
            <a:ext cx="1210428" cy="72362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Identifies acceptable CZ collection</a:t>
            </a:r>
            <a:endParaRPr lang="en-US" dirty="0"/>
          </a:p>
        </p:txBody>
      </p:sp>
      <p:cxnSp>
        <p:nvCxnSpPr>
          <p:cNvPr id="10" name="Straight Arrow Connector 9"/>
          <p:cNvCxnSpPr/>
          <p:nvPr/>
        </p:nvCxnSpPr>
        <p:spPr>
          <a:xfrm>
            <a:off x="1753044" y="1825229"/>
            <a:ext cx="565744" cy="230245"/>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710182" y="1404492"/>
            <a:ext cx="1522015" cy="29603"/>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619317" y="2995304"/>
            <a:ext cx="565744" cy="230245"/>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700462" y="2538940"/>
            <a:ext cx="565744" cy="230245"/>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5371809" y="1152475"/>
            <a:ext cx="1185661" cy="7465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Select Collection</a:t>
            </a:r>
            <a:endParaRPr lang="en-US" dirty="0"/>
          </a:p>
        </p:txBody>
      </p:sp>
      <p:cxnSp>
        <p:nvCxnSpPr>
          <p:cNvPr id="16" name="Straight Arrow Connector 15"/>
          <p:cNvCxnSpPr/>
          <p:nvPr/>
        </p:nvCxnSpPr>
        <p:spPr>
          <a:xfrm>
            <a:off x="4524462" y="1509995"/>
            <a:ext cx="772706"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6227923" y="2801271"/>
            <a:ext cx="1267387" cy="108072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Campus maintains collection changes</a:t>
            </a:r>
            <a:endParaRPr lang="en-US" dirty="0"/>
          </a:p>
        </p:txBody>
      </p:sp>
    </p:spTree>
    <p:extLst>
      <p:ext uri="{BB962C8B-B14F-4D97-AF65-F5344CB8AC3E}">
        <p14:creationId xmlns:p14="http://schemas.microsoft.com/office/powerpoint/2010/main" val="4278430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Link Resolver Migration Summary</a:t>
            </a:r>
            <a:endParaRPr/>
          </a:p>
        </p:txBody>
      </p:sp>
      <p:sp>
        <p:nvSpPr>
          <p:cNvPr id="68" name="Google Shape;68;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We were able to migrate around 70% of campuses’ content.  The remainder will need to be loaded in Alma.</a:t>
            </a:r>
            <a:endParaRPr/>
          </a:p>
          <a:p>
            <a:pPr marL="457200" lvl="0" indent="-342900" algn="l" rtl="0">
              <a:spcBef>
                <a:spcPts val="0"/>
              </a:spcBef>
              <a:spcAft>
                <a:spcPts val="0"/>
              </a:spcAft>
              <a:buSzPts val="1800"/>
              <a:buChar char="●"/>
            </a:pPr>
            <a:r>
              <a:rPr lang="en"/>
              <a:t>Known issues:</a:t>
            </a:r>
            <a:endParaRPr/>
          </a:p>
          <a:p>
            <a:pPr marL="914400" lvl="1" indent="-317500" algn="l" rtl="0">
              <a:spcBef>
                <a:spcPts val="0"/>
              </a:spcBef>
              <a:spcAft>
                <a:spcPts val="0"/>
              </a:spcAft>
              <a:buSzPts val="1400"/>
              <a:buChar char="○"/>
            </a:pPr>
            <a:r>
              <a:rPr lang="en"/>
              <a:t>Portfolio folder and link resolver form migration does not support multiple coverage statements for a single title.  There is no easy way to clean this up, so you’ll likely want to wait until after the cutover load to fix this issue.</a:t>
            </a:r>
            <a:endParaRPr/>
          </a:p>
          <a:p>
            <a:pPr marL="914400" lvl="1" indent="-317500" algn="l" rtl="0">
              <a:spcBef>
                <a:spcPts val="0"/>
              </a:spcBef>
              <a:spcAft>
                <a:spcPts val="0"/>
              </a:spcAft>
              <a:buSzPts val="1400"/>
              <a:buChar char="○"/>
            </a:pPr>
            <a:r>
              <a:rPr lang="en"/>
              <a:t>Some titles aren’t able to moved over without getting a PID or finding an ISSN as a placeholder.  We’ve left these for campuses to handle locally.</a:t>
            </a:r>
            <a:endParaRPr/>
          </a:p>
          <a:p>
            <a:pPr marL="457200" lvl="0" indent="-342900" algn="l" rtl="0">
              <a:spcBef>
                <a:spcPts val="0"/>
              </a:spcBef>
              <a:spcAft>
                <a:spcPts val="0"/>
              </a:spcAft>
              <a:buSzPts val="1800"/>
              <a:buChar char="●"/>
            </a:pPr>
            <a:r>
              <a:rPr lang="en"/>
              <a:t>Data loading:</a:t>
            </a:r>
            <a:endParaRPr/>
          </a:p>
          <a:p>
            <a:pPr marL="914400" lvl="1" indent="-317500" algn="l" rtl="0">
              <a:spcBef>
                <a:spcPts val="0"/>
              </a:spcBef>
              <a:spcAft>
                <a:spcPts val="0"/>
              </a:spcAft>
              <a:buSzPts val="1400"/>
              <a:buChar char="○"/>
            </a:pPr>
            <a:r>
              <a:rPr lang="en"/>
              <a:t>Keep in mind that e-resource inventory will not be maintained, so your strategy for the non-migrated collections should reflect this.  You certainly will want to know how to use the portfolio loader, but it likely doesn’t make sense to migrate all of your e-resources that will be local collections.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Alma is not Aleph, and direct 1-1 configuration is probably not be the best strategy.</a:t>
            </a:r>
            <a:endParaRPr lang="en-US" dirty="0"/>
          </a:p>
        </p:txBody>
      </p:sp>
      <p:sp>
        <p:nvSpPr>
          <p:cNvPr id="3" name="Text Placeholder 2"/>
          <p:cNvSpPr>
            <a:spLocks noGrp="1"/>
          </p:cNvSpPr>
          <p:nvPr>
            <p:ph type="body" idx="1"/>
          </p:nvPr>
        </p:nvSpPr>
        <p:spPr>
          <a:xfrm>
            <a:off x="311700" y="1510145"/>
            <a:ext cx="8160355" cy="2913257"/>
          </a:xfrm>
        </p:spPr>
        <p:txBody>
          <a:bodyPr/>
          <a:lstStyle/>
          <a:p>
            <a:r>
              <a:rPr lang="en-US" dirty="0" smtClean="0"/>
              <a:t>Alma’s architecture is different than Aleph’s, and configuration should be approached differently.</a:t>
            </a:r>
          </a:p>
          <a:p>
            <a:r>
              <a:rPr lang="en-US" dirty="0" smtClean="0"/>
              <a:t>Configuration form videos do a good job of framing how Alma handles configuration.</a:t>
            </a:r>
          </a:p>
          <a:p>
            <a:r>
              <a:rPr lang="en-US" dirty="0" smtClean="0"/>
              <a:t>Fulfillment training is coming up soon, which will provide even more context on Alma and configuration.</a:t>
            </a:r>
            <a:endParaRPr lang="en-US" dirty="0"/>
          </a:p>
        </p:txBody>
      </p:sp>
    </p:spTree>
    <p:extLst>
      <p:ext uri="{BB962C8B-B14F-4D97-AF65-F5344CB8AC3E}">
        <p14:creationId xmlns:p14="http://schemas.microsoft.com/office/powerpoint/2010/main" val="3568123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Configuration Form Overview</a:t>
            </a:r>
            <a:endParaRPr/>
          </a:p>
        </p:txBody>
      </p:sp>
      <p:sp>
        <p:nvSpPr>
          <p:cNvPr id="74" name="Google Shape;74;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Starting point for configuration</a:t>
            </a:r>
            <a:endParaRPr/>
          </a:p>
          <a:p>
            <a:pPr marL="457200" lvl="0" indent="-342900" algn="l" rtl="0">
              <a:spcBef>
                <a:spcPts val="0"/>
              </a:spcBef>
              <a:spcAft>
                <a:spcPts val="0"/>
              </a:spcAft>
              <a:buSzPts val="1800"/>
              <a:buChar char="●"/>
            </a:pPr>
            <a:r>
              <a:rPr lang="en"/>
              <a:t>Form is only submitted during the test load to setup an initial, basic configuration</a:t>
            </a:r>
            <a:endParaRPr/>
          </a:p>
          <a:p>
            <a:pPr marL="457200" lvl="0" indent="-342900" algn="l" rtl="0">
              <a:spcBef>
                <a:spcPts val="0"/>
              </a:spcBef>
              <a:spcAft>
                <a:spcPts val="0"/>
              </a:spcAft>
              <a:buSzPts val="1800"/>
              <a:buChar char="●"/>
            </a:pPr>
            <a:r>
              <a:rPr lang="en"/>
              <a:t>You can* and will need to make changes in Alma</a:t>
            </a:r>
            <a:endParaRPr/>
          </a:p>
          <a:p>
            <a:pPr marL="914400" lvl="1" indent="-317500" algn="l" rtl="0">
              <a:spcBef>
                <a:spcPts val="0"/>
              </a:spcBef>
              <a:spcAft>
                <a:spcPts val="0"/>
              </a:spcAft>
              <a:buSzPts val="1400"/>
              <a:buChar char="○"/>
            </a:pPr>
            <a:r>
              <a:rPr lang="en"/>
              <a:t>*Once someone has passed the Alma Administrator Certification</a:t>
            </a:r>
            <a:endParaRPr/>
          </a:p>
          <a:p>
            <a:pPr marL="0" lvl="0" indent="0" algn="l" rtl="0">
              <a:spcBef>
                <a:spcPts val="1600"/>
              </a:spcBef>
              <a:spcAft>
                <a:spcPts val="1600"/>
              </a:spcAft>
              <a:buNone/>
            </a:pPr>
            <a:endParaRPr/>
          </a:p>
        </p:txBody>
      </p:sp>
      <p:pic>
        <p:nvPicPr>
          <p:cNvPr id="75" name="Google Shape;75;p16"/>
          <p:cNvPicPr preferRelativeResize="0"/>
          <p:nvPr/>
        </p:nvPicPr>
        <p:blipFill>
          <a:blip r:embed="rId3">
            <a:alphaModFix/>
          </a:blip>
          <a:stretch>
            <a:fillRect/>
          </a:stretch>
        </p:blipFill>
        <p:spPr>
          <a:xfrm>
            <a:off x="3125959" y="2992581"/>
            <a:ext cx="2027932" cy="198450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Configuration Form for Guided Path Campuses</a:t>
            </a:r>
            <a:endParaRPr/>
          </a:p>
        </p:txBody>
      </p:sp>
      <p:sp>
        <p:nvSpPr>
          <p:cNvPr id="81" name="Google Shape;81;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An initial starting configuration will be filled out for all campuses</a:t>
            </a:r>
            <a:endParaRPr/>
          </a:p>
          <a:p>
            <a:pPr marL="914400" lvl="1" indent="-317500" algn="l" rtl="0">
              <a:spcBef>
                <a:spcPts val="0"/>
              </a:spcBef>
              <a:spcAft>
                <a:spcPts val="0"/>
              </a:spcAft>
              <a:buSzPts val="1400"/>
              <a:buChar char="○"/>
            </a:pPr>
            <a:r>
              <a:rPr lang="en"/>
              <a:t>Exception: campuses can select some loan length options</a:t>
            </a:r>
            <a:endParaRPr/>
          </a:p>
          <a:p>
            <a:pPr marL="457200" lvl="0" indent="-342900" algn="l" rtl="0">
              <a:spcBef>
                <a:spcPts val="0"/>
              </a:spcBef>
              <a:spcAft>
                <a:spcPts val="0"/>
              </a:spcAft>
              <a:buSzPts val="1800"/>
              <a:buChar char="●"/>
            </a:pPr>
            <a:r>
              <a:rPr lang="en"/>
              <a:t>Full details will be sent out on Thursday September 13th</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Configuration Form - Guided Path Preview</a:t>
            </a:r>
            <a:endParaRPr/>
          </a:p>
        </p:txBody>
      </p:sp>
      <p:sp>
        <p:nvSpPr>
          <p:cNvPr id="87" name="Google Shape;87;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4 Patron Groups</a:t>
            </a:r>
            <a:endParaRPr/>
          </a:p>
          <a:p>
            <a:pPr marL="914400" lvl="1" indent="-317500" algn="l" rtl="0">
              <a:spcBef>
                <a:spcPts val="0"/>
              </a:spcBef>
              <a:spcAft>
                <a:spcPts val="0"/>
              </a:spcAft>
              <a:buSzPts val="1400"/>
              <a:buChar char="○"/>
            </a:pPr>
            <a:r>
              <a:rPr lang="en"/>
              <a:t>Students, Faculty, Staff, and Visitors</a:t>
            </a:r>
            <a:endParaRPr/>
          </a:p>
          <a:p>
            <a:pPr marL="457200" lvl="0" indent="-342900" algn="l" rtl="0">
              <a:spcBef>
                <a:spcPts val="0"/>
              </a:spcBef>
              <a:spcAft>
                <a:spcPts val="0"/>
              </a:spcAft>
              <a:buSzPts val="1800"/>
              <a:buChar char="●"/>
            </a:pPr>
            <a:r>
              <a:rPr lang="en"/>
              <a:t>4 Fulfillment Units</a:t>
            </a:r>
            <a:endParaRPr/>
          </a:p>
          <a:p>
            <a:pPr marL="914400" lvl="1" indent="-317500" algn="l" rtl="0">
              <a:spcBef>
                <a:spcPts val="0"/>
              </a:spcBef>
              <a:spcAft>
                <a:spcPts val="0"/>
              </a:spcAft>
              <a:buSzPts val="1400"/>
              <a:buChar char="○"/>
            </a:pPr>
            <a:r>
              <a:rPr lang="en"/>
              <a:t>Regular, Reserves, Short Loan, and Closed Stacks</a:t>
            </a:r>
            <a:endParaRPr/>
          </a:p>
          <a:p>
            <a:pPr marL="457200" lvl="0" indent="-342900" algn="l" rtl="0">
              <a:spcBef>
                <a:spcPts val="0"/>
              </a:spcBef>
              <a:spcAft>
                <a:spcPts val="0"/>
              </a:spcAft>
              <a:buSzPts val="1800"/>
              <a:buChar char="●"/>
            </a:pPr>
            <a:r>
              <a:rPr lang="en"/>
              <a:t>Loan Lengths - 3 options for the 1st 3 fulfillment units (survey </a:t>
            </a:r>
            <a:endParaRPr/>
          </a:p>
          <a:p>
            <a:pPr marL="457200" lvl="0" indent="-342900" algn="l" rtl="0">
              <a:spcBef>
                <a:spcPts val="0"/>
              </a:spcBef>
              <a:spcAft>
                <a:spcPts val="0"/>
              </a:spcAft>
              <a:buSzPts val="1800"/>
              <a:buChar char="●"/>
            </a:pPr>
            <a:r>
              <a:rPr lang="en"/>
              <a:t>Resource Sharing configuration will align with SLC policy</a:t>
            </a:r>
            <a:endParaRPr/>
          </a:p>
          <a:p>
            <a:pPr marL="457200" lvl="0" indent="-342900" algn="l" rtl="0">
              <a:spcBef>
                <a:spcPts val="0"/>
              </a:spcBef>
              <a:spcAft>
                <a:spcPts val="0"/>
              </a:spcAft>
              <a:buSzPts val="1800"/>
              <a:buChar char="●"/>
            </a:pPr>
            <a:r>
              <a:rPr lang="en"/>
              <a:t>2 Overdue and 1 Lost Notice</a:t>
            </a:r>
            <a:endParaRPr/>
          </a:p>
          <a:p>
            <a:pPr marL="457200" lvl="0" indent="-342900" algn="l" rtl="0">
              <a:spcBef>
                <a:spcPts val="0"/>
              </a:spcBef>
              <a:spcAft>
                <a:spcPts val="0"/>
              </a:spcAft>
              <a:buSzPts val="1800"/>
              <a:buChar char="●"/>
            </a:pPr>
            <a:r>
              <a:rPr lang="en"/>
              <a:t>Library Hours - M-F 8am-5pm</a:t>
            </a:r>
            <a:endParaRPr/>
          </a:p>
          <a:p>
            <a:pPr marL="457200" lvl="0" indent="-342900" algn="l" rtl="0">
              <a:spcBef>
                <a:spcPts val="0"/>
              </a:spcBef>
              <a:spcAft>
                <a:spcPts val="0"/>
              </a:spcAft>
              <a:buSzPts val="1800"/>
              <a:buChar char="●"/>
            </a:pPr>
            <a:r>
              <a:rPr lang="en"/>
              <a:t>One circulation desk per Aleph sublibrary	</a:t>
            </a:r>
            <a:endParaRPr/>
          </a:p>
        </p:txBody>
      </p:sp>
      <p:pic>
        <p:nvPicPr>
          <p:cNvPr id="88" name="Google Shape;88;p18"/>
          <p:cNvPicPr preferRelativeResize="0"/>
          <p:nvPr/>
        </p:nvPicPr>
        <p:blipFill>
          <a:blip r:embed="rId3">
            <a:alphaModFix/>
          </a:blip>
          <a:stretch>
            <a:fillRect/>
          </a:stretch>
        </p:blipFill>
        <p:spPr>
          <a:xfrm>
            <a:off x="7230025" y="3284600"/>
            <a:ext cx="1812400" cy="181240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1649</Words>
  <Application>Microsoft Office PowerPoint</Application>
  <PresentationFormat>On-screen Show (16:9)</PresentationFormat>
  <Paragraphs>157</Paragraphs>
  <Slides>27</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Simple Light</vt:lpstr>
      <vt:lpstr>Shared LSP Project Update </vt:lpstr>
      <vt:lpstr>Link Resolver Form Update</vt:lpstr>
      <vt:lpstr>LRAA Form Process: Migrated Content</vt:lpstr>
      <vt:lpstr>LRAA Form Process for Campus: Content Not Migrated</vt:lpstr>
      <vt:lpstr>Link Resolver Migration Summary</vt:lpstr>
      <vt:lpstr>Alma is not Aleph, and direct 1-1 configuration is probably not be the best strategy.</vt:lpstr>
      <vt:lpstr>Configuration Form Overview</vt:lpstr>
      <vt:lpstr>Configuration Form for Guided Path Campuses</vt:lpstr>
      <vt:lpstr>Configuration Form - Guided Path Preview</vt:lpstr>
      <vt:lpstr>Primo</vt:lpstr>
      <vt:lpstr>What’s due or due soon?</vt:lpstr>
      <vt:lpstr>Thanks! </vt:lpstr>
      <vt:lpstr>Major Initiatives Beginning Soon </vt:lpstr>
      <vt:lpstr>Small Group Meetings</vt:lpstr>
      <vt:lpstr>Campus Expectations for Cutover Load Memo</vt:lpstr>
      <vt:lpstr>Webinar on Support Model </vt:lpstr>
      <vt:lpstr>SLC Project Managers and Timeline for Phasing Out </vt:lpstr>
      <vt:lpstr>Reminder: Aleph Additional Use Vote</vt:lpstr>
      <vt:lpstr>Working Group Updates</vt:lpstr>
      <vt:lpstr>Training Working Group</vt:lpstr>
      <vt:lpstr>ERM Working Group</vt:lpstr>
      <vt:lpstr>Analytics Working Group</vt:lpstr>
      <vt:lpstr>Access Services and Resource Sharing  </vt:lpstr>
      <vt:lpstr>Acquisitions Working Group</vt:lpstr>
      <vt:lpstr>Discovery Working Group </vt:lpstr>
      <vt:lpstr>Data Migration Task Force </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Shared LSP Project Update </dc:title>
  <dc:creator>Shannon Pritting</dc:creator>
  <cp:lastModifiedBy>Shannon Pritting</cp:lastModifiedBy>
  <cp:revision>20</cp:revision>
  <dcterms:modified xsi:type="dcterms:W3CDTF">2018-09-11T18:28:27Z</dcterms:modified>
</cp:coreProperties>
</file>