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sldIdLst>
    <p:sldId id="326" r:id="rId5"/>
    <p:sldId id="289" r:id="rId6"/>
    <p:sldId id="290" r:id="rId7"/>
    <p:sldId id="291" r:id="rId8"/>
    <p:sldId id="293" r:id="rId9"/>
    <p:sldId id="312" r:id="rId10"/>
    <p:sldId id="302" r:id="rId11"/>
    <p:sldId id="313" r:id="rId12"/>
    <p:sldId id="311" r:id="rId13"/>
    <p:sldId id="294" r:id="rId14"/>
    <p:sldId id="319" r:id="rId15"/>
    <p:sldId id="295" r:id="rId16"/>
    <p:sldId id="296" r:id="rId17"/>
    <p:sldId id="314" r:id="rId18"/>
    <p:sldId id="297" r:id="rId19"/>
    <p:sldId id="315" r:id="rId20"/>
    <p:sldId id="316" r:id="rId21"/>
    <p:sldId id="298" r:id="rId22"/>
    <p:sldId id="299" r:id="rId23"/>
    <p:sldId id="300" r:id="rId24"/>
    <p:sldId id="301" r:id="rId25"/>
    <p:sldId id="303" r:id="rId26"/>
    <p:sldId id="317" r:id="rId27"/>
    <p:sldId id="304" r:id="rId28"/>
    <p:sldId id="305" r:id="rId29"/>
    <p:sldId id="306" r:id="rId30"/>
    <p:sldId id="320" r:id="rId31"/>
    <p:sldId id="307" r:id="rId32"/>
    <p:sldId id="321" r:id="rId33"/>
    <p:sldId id="310" r:id="rId34"/>
    <p:sldId id="318" r:id="rId35"/>
    <p:sldId id="322" r:id="rId36"/>
    <p:sldId id="292" r:id="rId37"/>
    <p:sldId id="325" r:id="rId38"/>
    <p:sldId id="32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5697"/>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47746A-EAEA-4BFF-BCB2-8FB1ABC0D4F3}" v="148" dt="2024-11-03T20:24:22.0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94694"/>
  </p:normalViewPr>
  <p:slideViewPr>
    <p:cSldViewPr snapToGrid="0">
      <p:cViewPr varScale="1">
        <p:scale>
          <a:sx n="100" d="100"/>
          <a:sy n="100" d="100"/>
        </p:scale>
        <p:origin x="84" y="108"/>
      </p:cViewPr>
      <p:guideLst/>
    </p:cSldViewPr>
  </p:slideViewPr>
  <p:notesTextViewPr>
    <p:cViewPr>
      <p:scale>
        <a:sx n="1" d="1"/>
        <a:sy n="1" d="1"/>
      </p:scale>
      <p:origin x="0" y="0"/>
    </p:cViewPr>
  </p:notesTextViewPr>
  <p:notesViewPr>
    <p:cSldViewPr snapToGrid="0">
      <p:cViewPr varScale="1">
        <p:scale>
          <a:sx n="66" d="100"/>
          <a:sy n="66" d="100"/>
        </p:scale>
        <p:origin x="2571" y="6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509433-8FC2-4E26-ADBE-E9ED89CCBB73}"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D207B0-5271-4B48-8F11-F6D90584FECD}" type="slidenum">
              <a:rPr lang="en-US" smtClean="0"/>
              <a:t>‹#›</a:t>
            </a:fld>
            <a:endParaRPr lang="en-US"/>
          </a:p>
        </p:txBody>
      </p:sp>
    </p:spTree>
    <p:extLst>
      <p:ext uri="{BB962C8B-B14F-4D97-AF65-F5344CB8AC3E}">
        <p14:creationId xmlns:p14="http://schemas.microsoft.com/office/powerpoint/2010/main" val="328897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4881E-D758-51D6-AE97-B339F2F306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A401AF-8DEF-EACB-9037-AAC0231373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6D809D-32F2-9C41-2AFC-0B7276774655}"/>
              </a:ext>
            </a:extLst>
          </p:cNvPr>
          <p:cNvSpPr>
            <a:spLocks noGrp="1"/>
          </p:cNvSpPr>
          <p:nvPr>
            <p:ph type="body" idx="1"/>
          </p:nvPr>
        </p:nvSpPr>
        <p:spPr/>
        <p:txBody>
          <a:bodyPr/>
          <a:lstStyle/>
          <a:p>
            <a:pPr eaLnBrk="1" hangingPunct="1">
              <a:spcBef>
                <a:spcPct val="0"/>
              </a:spcBef>
            </a:pPr>
            <a:r>
              <a:rPr lang="en-US" altLang="en-US" sz="1400" dirty="0">
                <a:ea typeface="Geneva" charset="-128"/>
              </a:rPr>
              <a:t>No Pack is perfect.  We all have areas we can improve. The problems are usually resultant symptoms of the mistakes we inadvertently make – and we’ll unpack those to identify some common problems and consider possible solutions or courses of action to mitigate the symptoms.</a:t>
            </a:r>
          </a:p>
          <a:p>
            <a:pPr eaLnBrk="1" hangingPunct="1">
              <a:spcBef>
                <a:spcPct val="0"/>
              </a:spcBef>
            </a:pPr>
            <a:endParaRPr lang="en-US" altLang="en-US" sz="1400" dirty="0">
              <a:ea typeface="Geneva" charset="-128"/>
            </a:endParaRPr>
          </a:p>
          <a:p>
            <a:pPr eaLnBrk="1" hangingPunct="1">
              <a:spcBef>
                <a:spcPct val="0"/>
              </a:spcBef>
            </a:pPr>
            <a:r>
              <a:rPr lang="en-US" altLang="en-US" sz="1400" dirty="0">
                <a:ea typeface="Geneva" charset="-128"/>
              </a:rPr>
              <a:t>Who am I?  I’m an Eagle Scout, parent and former 2-time Den Leader (9 years).  At one point I had 15 AOLs and 14 Tigers at the same time. I “lived the dream” of the both major and minor changes in the Cub Scout Program over the years, ranging from a wholly rewritten advancement program in 2015 and including girls in 2018 to changing the look of the rank badges and changing the color of the Wolf neckerchief from yellow to red. So I feel for al you Cub Scouters dealing with this newest set of major program changes.  Now I’m an ASM in Troop 993 in Mount Vernon where I have 2 Scouts – an Eagle and a Star.</a:t>
            </a:r>
          </a:p>
          <a:p>
            <a:pPr eaLnBrk="1" hangingPunct="1">
              <a:spcBef>
                <a:spcPct val="0"/>
              </a:spcBef>
            </a:pPr>
            <a:endParaRPr lang="en-US" altLang="en-US" sz="1400" dirty="0">
              <a:ea typeface="Geneva" charset="-128"/>
            </a:endParaRPr>
          </a:p>
          <a:p>
            <a:pPr eaLnBrk="1" hangingPunct="1">
              <a:spcBef>
                <a:spcPct val="0"/>
              </a:spcBef>
            </a:pPr>
            <a:r>
              <a:rPr lang="en-US" altLang="en-US" sz="1400" dirty="0">
                <a:ea typeface="Geneva" charset="-128"/>
              </a:rPr>
              <a:t>Oh…and I’m originally from the Watchung Area Council in New Jersey (now Patriot’s Path)…so I talk fast!</a:t>
            </a:r>
          </a:p>
        </p:txBody>
      </p:sp>
      <p:sp>
        <p:nvSpPr>
          <p:cNvPr id="4" name="Slide Number Placeholder 3">
            <a:extLst>
              <a:ext uri="{FF2B5EF4-FFF2-40B4-BE49-F238E27FC236}">
                <a16:creationId xmlns:a16="http://schemas.microsoft.com/office/drawing/2014/main" id="{BB7E777D-FC35-56B1-B6E3-5D01A66ADBA8}"/>
              </a:ext>
            </a:extLst>
          </p:cNvPr>
          <p:cNvSpPr>
            <a:spLocks noGrp="1"/>
          </p:cNvSpPr>
          <p:nvPr>
            <p:ph type="sldNum" sz="quarter" idx="5"/>
          </p:nvPr>
        </p:nvSpPr>
        <p:spPr/>
        <p:txBody>
          <a:bodyPr/>
          <a:lstStyle/>
          <a:p>
            <a:fld id="{B94772F5-963A-4A89-8845-D9A86C4D9AEA}" type="slidenum">
              <a:rPr lang="en-US" altLang="en-US" smtClean="0"/>
              <a:pPr/>
              <a:t>1</a:t>
            </a:fld>
            <a:endParaRPr lang="en-US" altLang="en-US"/>
          </a:p>
        </p:txBody>
      </p:sp>
    </p:spTree>
    <p:extLst>
      <p:ext uri="{BB962C8B-B14F-4D97-AF65-F5344CB8AC3E}">
        <p14:creationId xmlns:p14="http://schemas.microsoft.com/office/powerpoint/2010/main" val="4219446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4772F5-963A-4A89-8845-D9A86C4D9AEA}" type="slidenum">
              <a:rPr lang="en-US" altLang="en-US" smtClean="0"/>
              <a:pPr/>
              <a:t>10</a:t>
            </a:fld>
            <a:endParaRPr lang="en-US" altLang="en-US"/>
          </a:p>
        </p:txBody>
      </p:sp>
    </p:spTree>
    <p:extLst>
      <p:ext uri="{BB962C8B-B14F-4D97-AF65-F5344CB8AC3E}">
        <p14:creationId xmlns:p14="http://schemas.microsoft.com/office/powerpoint/2010/main" val="2641071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4772F5-963A-4A89-8845-D9A86C4D9AEA}" type="slidenum">
              <a:rPr lang="en-US" altLang="en-US" smtClean="0"/>
              <a:pPr/>
              <a:t>11</a:t>
            </a:fld>
            <a:endParaRPr lang="en-US" altLang="en-US"/>
          </a:p>
        </p:txBody>
      </p:sp>
    </p:spTree>
    <p:extLst>
      <p:ext uri="{BB962C8B-B14F-4D97-AF65-F5344CB8AC3E}">
        <p14:creationId xmlns:p14="http://schemas.microsoft.com/office/powerpoint/2010/main" val="3558877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There is a Cub Scout Parent Oath we administer at the Bobcat ceremony…each parent promises to participate with their Scout and the Pack and to make the Pack Go.  That involvement is critical to our success.</a:t>
            </a:r>
          </a:p>
          <a:p>
            <a:endParaRPr lang="en-US" sz="1400" dirty="0"/>
          </a:p>
          <a:p>
            <a:r>
              <a:rPr lang="en-US" sz="1400" dirty="0"/>
              <a:t> As a parent of a Cub Scout,</a:t>
            </a:r>
          </a:p>
          <a:p>
            <a:r>
              <a:rPr lang="en-US" sz="1400" dirty="0"/>
              <a:t>I will do my best</a:t>
            </a:r>
          </a:p>
          <a:p>
            <a:r>
              <a:rPr lang="en-US" sz="1400" dirty="0"/>
              <a:t>To help my boy</a:t>
            </a:r>
          </a:p>
          <a:p>
            <a:r>
              <a:rPr lang="en-US" sz="1400" dirty="0"/>
              <a:t>Live up to the Scout Oath</a:t>
            </a:r>
          </a:p>
          <a:p>
            <a:r>
              <a:rPr lang="en-US" sz="1400" dirty="0"/>
              <a:t>And obey the Scout Law.</a:t>
            </a:r>
          </a:p>
          <a:p>
            <a:endParaRPr lang="en-US" sz="1400" dirty="0"/>
          </a:p>
          <a:p>
            <a:r>
              <a:rPr lang="en-US" sz="1400" dirty="0"/>
              <a:t>I will work with my Scout</a:t>
            </a:r>
          </a:p>
          <a:p>
            <a:r>
              <a:rPr lang="en-US" sz="1400" dirty="0"/>
              <a:t>On his achievements and projects.</a:t>
            </a:r>
          </a:p>
          <a:p>
            <a:r>
              <a:rPr lang="en-US" sz="1400" dirty="0"/>
              <a:t>I will attend the pack meetings</a:t>
            </a:r>
          </a:p>
          <a:p>
            <a:r>
              <a:rPr lang="en-US" sz="1400" dirty="0"/>
              <a:t>And help as needed</a:t>
            </a:r>
          </a:p>
          <a:p>
            <a:r>
              <a:rPr lang="en-US" sz="1400" dirty="0"/>
              <a:t>To make the pack go</a:t>
            </a:r>
            <a:endParaRPr lang="en-US" dirty="0"/>
          </a:p>
        </p:txBody>
      </p:sp>
      <p:sp>
        <p:nvSpPr>
          <p:cNvPr id="4" name="Slide Number Placeholder 3"/>
          <p:cNvSpPr>
            <a:spLocks noGrp="1"/>
          </p:cNvSpPr>
          <p:nvPr>
            <p:ph type="sldNum" sz="quarter" idx="5"/>
          </p:nvPr>
        </p:nvSpPr>
        <p:spPr/>
        <p:txBody>
          <a:bodyPr/>
          <a:lstStyle/>
          <a:p>
            <a:fld id="{B94772F5-963A-4A89-8845-D9A86C4D9AEA}" type="slidenum">
              <a:rPr lang="en-US" altLang="en-US" smtClean="0"/>
              <a:pPr/>
              <a:t>12</a:t>
            </a:fld>
            <a:endParaRPr lang="en-US" altLang="en-US"/>
          </a:p>
        </p:txBody>
      </p:sp>
    </p:spTree>
    <p:extLst>
      <p:ext uri="{BB962C8B-B14F-4D97-AF65-F5344CB8AC3E}">
        <p14:creationId xmlns:p14="http://schemas.microsoft.com/office/powerpoint/2010/main" val="1822518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Matching the individual to the job is key to success – introverts who don’t like being in the public eye shouldn’t be Den Leaders or Cubmasters – but can excel on the committee!</a:t>
            </a:r>
          </a:p>
          <a:p>
            <a:endParaRPr lang="en-US" sz="1400" dirty="0"/>
          </a:p>
          <a:p>
            <a:r>
              <a:rPr lang="en-US" sz="1400" dirty="0"/>
              <a:t>Leaders need to be trained – no matter their experience.  Get the on-line, University, Pow Wow, Baloo, etc. done!</a:t>
            </a:r>
          </a:p>
          <a:p>
            <a:endParaRPr lang="en-US" sz="1400" dirty="0"/>
          </a:p>
          <a:p>
            <a:r>
              <a:rPr lang="en-US" sz="1400" dirty="0"/>
              <a:t>Recruit Assistant Cubmaster or Assistant Committee Chair from Wolves when current leader is </a:t>
            </a:r>
            <a:r>
              <a:rPr lang="en-US" sz="1400" dirty="0" err="1"/>
              <a:t>Webelos</a:t>
            </a:r>
            <a:r>
              <a:rPr lang="en-US" sz="1400" dirty="0"/>
              <a:t> parent</a:t>
            </a:r>
          </a:p>
          <a:p>
            <a:endParaRPr lang="en-US" sz="1400" dirty="0"/>
          </a:p>
          <a:p>
            <a:r>
              <a:rPr lang="en-US" sz="1400" dirty="0"/>
              <a:t>Always have assistants on the rolls in case of unexpected departures (military/job transfer)</a:t>
            </a:r>
          </a:p>
          <a:p>
            <a:endParaRPr lang="en-US" dirty="0"/>
          </a:p>
        </p:txBody>
      </p:sp>
      <p:sp>
        <p:nvSpPr>
          <p:cNvPr id="4" name="Slide Number Placeholder 3"/>
          <p:cNvSpPr>
            <a:spLocks noGrp="1"/>
          </p:cNvSpPr>
          <p:nvPr>
            <p:ph type="sldNum" sz="quarter" idx="5"/>
          </p:nvPr>
        </p:nvSpPr>
        <p:spPr/>
        <p:txBody>
          <a:bodyPr/>
          <a:lstStyle/>
          <a:p>
            <a:fld id="{B94772F5-963A-4A89-8845-D9A86C4D9AEA}" type="slidenum">
              <a:rPr lang="en-US" altLang="en-US" smtClean="0"/>
              <a:pPr/>
              <a:t>13</a:t>
            </a:fld>
            <a:endParaRPr lang="en-US" altLang="en-US"/>
          </a:p>
        </p:txBody>
      </p:sp>
    </p:spTree>
    <p:extLst>
      <p:ext uri="{BB962C8B-B14F-4D97-AF65-F5344CB8AC3E}">
        <p14:creationId xmlns:p14="http://schemas.microsoft.com/office/powerpoint/2010/main" val="3307500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Den leaders are a special breed.  They have to be able to navigate the administration of the Den, manage the parents (all types) and be super kid-friendly all the time. </a:t>
            </a:r>
          </a:p>
          <a:p>
            <a:endParaRPr lang="en-US" sz="1400" dirty="0"/>
          </a:p>
          <a:p>
            <a:r>
              <a:rPr lang="en-US" sz="1400" dirty="0"/>
              <a:t>I may be biased, but I think Den Leader is the toughest job in Scouting, bar none.  As existing Pack leaders, we need to make snap decisions when we meet new parents and try to guess which one will be the best Den Leader.  </a:t>
            </a:r>
          </a:p>
          <a:p>
            <a:endParaRPr lang="en-US" sz="1400" dirty="0"/>
          </a:p>
          <a:p>
            <a:r>
              <a:rPr lang="en-US" sz="1400" dirty="0"/>
              <a:t>This is probably the single best feature of the Lion Program – the Lion guides handle the admin, but parents are required to be engaged…so those Lion guides can watch and pick the best Den Leader from the bunch!</a:t>
            </a:r>
          </a:p>
          <a:p>
            <a:endParaRPr lang="en-US" sz="1400" dirty="0"/>
          </a:p>
        </p:txBody>
      </p:sp>
      <p:sp>
        <p:nvSpPr>
          <p:cNvPr id="4" name="Slide Number Placeholder 3"/>
          <p:cNvSpPr>
            <a:spLocks noGrp="1"/>
          </p:cNvSpPr>
          <p:nvPr>
            <p:ph type="sldNum" sz="quarter" idx="5"/>
          </p:nvPr>
        </p:nvSpPr>
        <p:spPr/>
        <p:txBody>
          <a:bodyPr/>
          <a:lstStyle/>
          <a:p>
            <a:fld id="{B94772F5-963A-4A89-8845-D9A86C4D9AEA}" type="slidenum">
              <a:rPr lang="en-US" altLang="en-US" smtClean="0"/>
              <a:pPr/>
              <a:t>14</a:t>
            </a:fld>
            <a:endParaRPr lang="en-US" altLang="en-US"/>
          </a:p>
        </p:txBody>
      </p:sp>
    </p:spTree>
    <p:extLst>
      <p:ext uri="{BB962C8B-B14F-4D97-AF65-F5344CB8AC3E}">
        <p14:creationId xmlns:p14="http://schemas.microsoft.com/office/powerpoint/2010/main" val="1575848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016" indent="-175016">
              <a:buFont typeface="Arial" panose="020B0604020202020204" pitchFamily="34" charset="0"/>
              <a:buChar char="•"/>
            </a:pPr>
            <a:r>
              <a:rPr lang="en-US" sz="1400" dirty="0"/>
              <a:t>Advertise openings early…and get Den leaders to help recruit.  They know parents best.</a:t>
            </a:r>
          </a:p>
          <a:p>
            <a:pPr marL="175016" indent="-175016">
              <a:buFont typeface="Arial" panose="020B0604020202020204" pitchFamily="34" charset="0"/>
              <a:buChar char="•"/>
            </a:pPr>
            <a:r>
              <a:rPr lang="en-US" sz="1400" dirty="0"/>
              <a:t>Gradual increases – start small, build up</a:t>
            </a:r>
          </a:p>
        </p:txBody>
      </p:sp>
      <p:sp>
        <p:nvSpPr>
          <p:cNvPr id="4" name="Slide Number Placeholder 3"/>
          <p:cNvSpPr>
            <a:spLocks noGrp="1"/>
          </p:cNvSpPr>
          <p:nvPr>
            <p:ph type="sldNum" sz="quarter" idx="5"/>
          </p:nvPr>
        </p:nvSpPr>
        <p:spPr/>
        <p:txBody>
          <a:bodyPr/>
          <a:lstStyle/>
          <a:p>
            <a:fld id="{B94772F5-963A-4A89-8845-D9A86C4D9AEA}" type="slidenum">
              <a:rPr lang="en-US" altLang="en-US" smtClean="0"/>
              <a:pPr/>
              <a:t>15</a:t>
            </a:fld>
            <a:endParaRPr lang="en-US" altLang="en-US"/>
          </a:p>
        </p:txBody>
      </p:sp>
    </p:spTree>
    <p:extLst>
      <p:ext uri="{BB962C8B-B14F-4D97-AF65-F5344CB8AC3E}">
        <p14:creationId xmlns:p14="http://schemas.microsoft.com/office/powerpoint/2010/main" val="242934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016" indent="-175016" defTabSz="933420">
              <a:buFont typeface="Arial" panose="020B0604020202020204" pitchFamily="34" charset="0"/>
              <a:buChar char="•"/>
              <a:defRPr/>
            </a:pPr>
            <a:r>
              <a:rPr lang="en-US" sz="1400" dirty="0"/>
              <a:t>Parent’s meetings are CRITICAL for new families to understand what’s coming.  Important as years pass to get &amp; keep involvement from adults</a:t>
            </a:r>
          </a:p>
          <a:p>
            <a:pPr marL="175016" indent="-175016">
              <a:buFont typeface="Arial" panose="020B0604020202020204" pitchFamily="34" charset="0"/>
              <a:buChar char="•"/>
            </a:pPr>
            <a:r>
              <a:rPr lang="en-US" sz="1400" dirty="0"/>
              <a:t>Den leaders need to be fully invested in the program, so need total ownership…each den leader believes deeply in the program he/she implements.  Cubmasters guide and offer advice, but don’t dictate “how”</a:t>
            </a:r>
          </a:p>
          <a:p>
            <a:pPr marL="175016" indent="-175016">
              <a:buFont typeface="Arial" panose="020B0604020202020204" pitchFamily="34" charset="0"/>
              <a:buChar char="•"/>
            </a:pPr>
            <a:r>
              <a:rPr lang="en-US" sz="1400" dirty="0"/>
              <a:t>Get younger parents partnered with senior for big events like Pinewood, Blue &amp; Gold, Popcorn, etc. to avoid re-learning the same lessons</a:t>
            </a:r>
          </a:p>
        </p:txBody>
      </p:sp>
      <p:sp>
        <p:nvSpPr>
          <p:cNvPr id="4" name="Slide Number Placeholder 3"/>
          <p:cNvSpPr>
            <a:spLocks noGrp="1"/>
          </p:cNvSpPr>
          <p:nvPr>
            <p:ph type="sldNum" sz="quarter" idx="5"/>
          </p:nvPr>
        </p:nvSpPr>
        <p:spPr/>
        <p:txBody>
          <a:bodyPr/>
          <a:lstStyle/>
          <a:p>
            <a:fld id="{B94772F5-963A-4A89-8845-D9A86C4D9AEA}" type="slidenum">
              <a:rPr lang="en-US" altLang="en-US" smtClean="0"/>
              <a:pPr/>
              <a:t>16</a:t>
            </a:fld>
            <a:endParaRPr lang="en-US" altLang="en-US"/>
          </a:p>
        </p:txBody>
      </p:sp>
    </p:spTree>
    <p:extLst>
      <p:ext uri="{BB962C8B-B14F-4D97-AF65-F5344CB8AC3E}">
        <p14:creationId xmlns:p14="http://schemas.microsoft.com/office/powerpoint/2010/main" val="373158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016" indent="-175016">
              <a:buFont typeface="Arial" panose="020B0604020202020204" pitchFamily="34" charset="0"/>
              <a:buChar char="•"/>
            </a:pPr>
            <a:r>
              <a:rPr lang="en-US" sz="1400" dirty="0"/>
              <a:t>Grown-ups like recognition, too!  Den Leader Training Award, Scouter’s Training Award, Cubmaster’s Key, District Award of Merit </a:t>
            </a:r>
          </a:p>
          <a:p>
            <a:pPr marL="175016" indent="-175016">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94772F5-963A-4A89-8845-D9A86C4D9AEA}" type="slidenum">
              <a:rPr lang="en-US" altLang="en-US" smtClean="0"/>
              <a:pPr/>
              <a:t>17</a:t>
            </a:fld>
            <a:endParaRPr lang="en-US" altLang="en-US"/>
          </a:p>
        </p:txBody>
      </p:sp>
    </p:spTree>
    <p:extLst>
      <p:ext uri="{BB962C8B-B14F-4D97-AF65-F5344CB8AC3E}">
        <p14:creationId xmlns:p14="http://schemas.microsoft.com/office/powerpoint/2010/main" val="294099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If Scouts (and families) aren’t participating, they are missing out on al the great stuff you’ve planned…and the great stuff Scouting has to offer.  If they don’t participate, they won’t stick around!  As activities become unattended, they drop off the calendar, maybe not to return.  </a:t>
            </a:r>
          </a:p>
          <a:p>
            <a:endParaRPr lang="en-US" sz="1400" dirty="0"/>
          </a:p>
          <a:p>
            <a:r>
              <a:rPr lang="en-US" sz="1400" dirty="0"/>
              <a:t>Can you imagine if the Pinewood Derby or a fall campout became a thing of legend?</a:t>
            </a:r>
          </a:p>
        </p:txBody>
      </p:sp>
      <p:sp>
        <p:nvSpPr>
          <p:cNvPr id="4" name="Slide Number Placeholder 3"/>
          <p:cNvSpPr>
            <a:spLocks noGrp="1"/>
          </p:cNvSpPr>
          <p:nvPr>
            <p:ph type="sldNum" sz="quarter" idx="5"/>
          </p:nvPr>
        </p:nvSpPr>
        <p:spPr/>
        <p:txBody>
          <a:bodyPr/>
          <a:lstStyle/>
          <a:p>
            <a:fld id="{B94772F5-963A-4A89-8845-D9A86C4D9AEA}" type="slidenum">
              <a:rPr lang="en-US" altLang="en-US" smtClean="0"/>
              <a:pPr/>
              <a:t>18</a:t>
            </a:fld>
            <a:endParaRPr lang="en-US" altLang="en-US"/>
          </a:p>
        </p:txBody>
      </p:sp>
    </p:spTree>
    <p:extLst>
      <p:ext uri="{BB962C8B-B14F-4D97-AF65-F5344CB8AC3E}">
        <p14:creationId xmlns:p14="http://schemas.microsoft.com/office/powerpoint/2010/main" val="1903001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4772F5-963A-4A89-8845-D9A86C4D9AEA}" type="slidenum">
              <a:rPr lang="en-US" altLang="en-US" smtClean="0"/>
              <a:pPr/>
              <a:t>19</a:t>
            </a:fld>
            <a:endParaRPr lang="en-US" altLang="en-US"/>
          </a:p>
        </p:txBody>
      </p:sp>
    </p:spTree>
    <p:extLst>
      <p:ext uri="{BB962C8B-B14F-4D97-AF65-F5344CB8AC3E}">
        <p14:creationId xmlns:p14="http://schemas.microsoft.com/office/powerpoint/2010/main" val="4240967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Living the ideals – incorporating Scout Law, Oath &amp; Do Your Best in daily life – both the Adults and the Scouts</a:t>
            </a:r>
          </a:p>
          <a:p>
            <a:r>
              <a:rPr lang="en-US" sz="1400" dirty="0"/>
              <a:t>Belonging – being part of something bigger than you or your family…Advancement &amp; Uniform have a big role in this</a:t>
            </a:r>
          </a:p>
          <a:p>
            <a:r>
              <a:rPr lang="en-US" sz="1400" dirty="0"/>
              <a:t>Family involvement – This is not Day Care…Scouting is a family thing, especially in Cubs.  The family structure – whatever it looks like is key to living the ideals away from meetings and out of uniform</a:t>
            </a:r>
          </a:p>
          <a:p>
            <a:r>
              <a:rPr lang="en-US" sz="1400" dirty="0"/>
              <a:t>Activities – KISMIF.  Scouts having fun will come back…and they’re more likely to replicate those behaviors when reinforced by fun.</a:t>
            </a:r>
          </a:p>
          <a:p>
            <a:endParaRPr lang="en-US" sz="1400" dirty="0"/>
          </a:p>
          <a:p>
            <a:r>
              <a:rPr lang="en-US" sz="1400" dirty="0"/>
              <a:t>These need to be in the back of your mind all the time – planning, executing, setting example and running the “post-mortem” on events.  Missing the target on these in our programs weaken the program and keep us from meeting those aims of character development, building a sense of citizenship, encouraging personal fitness and developing today’s youth into the leaders of tomorrow.</a:t>
            </a:r>
          </a:p>
        </p:txBody>
      </p:sp>
      <p:sp>
        <p:nvSpPr>
          <p:cNvPr id="4" name="Slide Number Placeholder 3"/>
          <p:cNvSpPr>
            <a:spLocks noGrp="1"/>
          </p:cNvSpPr>
          <p:nvPr>
            <p:ph type="sldNum" sz="quarter" idx="5"/>
          </p:nvPr>
        </p:nvSpPr>
        <p:spPr/>
        <p:txBody>
          <a:bodyPr/>
          <a:lstStyle/>
          <a:p>
            <a:fld id="{B94772F5-963A-4A89-8845-D9A86C4D9AEA}" type="slidenum">
              <a:rPr lang="en-US" altLang="en-US" smtClean="0"/>
              <a:pPr/>
              <a:t>2</a:t>
            </a:fld>
            <a:endParaRPr lang="en-US" altLang="en-US"/>
          </a:p>
        </p:txBody>
      </p:sp>
    </p:spTree>
    <p:extLst>
      <p:ext uri="{BB962C8B-B14F-4D97-AF65-F5344CB8AC3E}">
        <p14:creationId xmlns:p14="http://schemas.microsoft.com/office/powerpoint/2010/main" val="179329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Weather happens.  People get sick.  We get it.  But the program relies on activities.  Cancelling over and over will drive events out of the calendar, frustrate parents &amp; Scouts, and shortchange the Scouts when they miss the event.</a:t>
            </a:r>
          </a:p>
        </p:txBody>
      </p:sp>
      <p:sp>
        <p:nvSpPr>
          <p:cNvPr id="4" name="Slide Number Placeholder 3"/>
          <p:cNvSpPr>
            <a:spLocks noGrp="1"/>
          </p:cNvSpPr>
          <p:nvPr>
            <p:ph type="sldNum" sz="quarter" idx="5"/>
          </p:nvPr>
        </p:nvSpPr>
        <p:spPr/>
        <p:txBody>
          <a:bodyPr/>
          <a:lstStyle/>
          <a:p>
            <a:fld id="{B94772F5-963A-4A89-8845-D9A86C4D9AEA}" type="slidenum">
              <a:rPr lang="en-US" altLang="en-US" smtClean="0"/>
              <a:pPr/>
              <a:t>20</a:t>
            </a:fld>
            <a:endParaRPr lang="en-US" altLang="en-US"/>
          </a:p>
        </p:txBody>
      </p:sp>
    </p:spTree>
    <p:extLst>
      <p:ext uri="{BB962C8B-B14F-4D97-AF65-F5344CB8AC3E}">
        <p14:creationId xmlns:p14="http://schemas.microsoft.com/office/powerpoint/2010/main" val="3835159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Cub Scouting is a journey that builds on itself from Lion up through the Arrow of Light.   One huge intent of the program is to prepare Scouts to cross into Scouts BSA troops and continue on their path to becoming the leaders of tomorrow…and yes, hopefully Eagle Scouts.</a:t>
            </a:r>
          </a:p>
        </p:txBody>
      </p:sp>
      <p:sp>
        <p:nvSpPr>
          <p:cNvPr id="4" name="Slide Number Placeholder 3"/>
          <p:cNvSpPr>
            <a:spLocks noGrp="1"/>
          </p:cNvSpPr>
          <p:nvPr>
            <p:ph type="sldNum" sz="quarter" idx="5"/>
          </p:nvPr>
        </p:nvSpPr>
        <p:spPr/>
        <p:txBody>
          <a:bodyPr/>
          <a:lstStyle/>
          <a:p>
            <a:fld id="{B94772F5-963A-4A89-8845-D9A86C4D9AEA}" type="slidenum">
              <a:rPr lang="en-US" altLang="en-US" smtClean="0"/>
              <a:pPr/>
              <a:t>21</a:t>
            </a:fld>
            <a:endParaRPr lang="en-US" altLang="en-US"/>
          </a:p>
        </p:txBody>
      </p:sp>
    </p:spTree>
    <p:extLst>
      <p:ext uri="{BB962C8B-B14F-4D97-AF65-F5344CB8AC3E}">
        <p14:creationId xmlns:p14="http://schemas.microsoft.com/office/powerpoint/2010/main" val="4258729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Without seeing all that Scouts BSA can offer,  Cubs are less likely to move on!</a:t>
            </a:r>
          </a:p>
        </p:txBody>
      </p:sp>
      <p:sp>
        <p:nvSpPr>
          <p:cNvPr id="4" name="Slide Number Placeholder 3"/>
          <p:cNvSpPr>
            <a:spLocks noGrp="1"/>
          </p:cNvSpPr>
          <p:nvPr>
            <p:ph type="sldNum" sz="quarter" idx="5"/>
          </p:nvPr>
        </p:nvSpPr>
        <p:spPr/>
        <p:txBody>
          <a:bodyPr/>
          <a:lstStyle/>
          <a:p>
            <a:fld id="{B94772F5-963A-4A89-8845-D9A86C4D9AEA}" type="slidenum">
              <a:rPr lang="en-US" altLang="en-US" smtClean="0"/>
              <a:pPr/>
              <a:t>22</a:t>
            </a:fld>
            <a:endParaRPr lang="en-US" altLang="en-US"/>
          </a:p>
        </p:txBody>
      </p:sp>
    </p:spTree>
    <p:extLst>
      <p:ext uri="{BB962C8B-B14F-4D97-AF65-F5344CB8AC3E}">
        <p14:creationId xmlns:p14="http://schemas.microsoft.com/office/powerpoint/2010/main" val="2480788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4772F5-963A-4A89-8845-D9A86C4D9AEA}" type="slidenum">
              <a:rPr lang="en-US" altLang="en-US" smtClean="0"/>
              <a:pPr/>
              <a:t>23</a:t>
            </a:fld>
            <a:endParaRPr lang="en-US" altLang="en-US"/>
          </a:p>
        </p:txBody>
      </p:sp>
    </p:spTree>
    <p:extLst>
      <p:ext uri="{BB962C8B-B14F-4D97-AF65-F5344CB8AC3E}">
        <p14:creationId xmlns:p14="http://schemas.microsoft.com/office/powerpoint/2010/main" val="2194643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Not all Troops are identical, but not all Scouts are either.  There is a Troop for everyone…like being in the woods?  There’s a Troop that camps 2 or more nights every month.  Do you prefer service projects or aquatic events?  Find that troop.  But if Troops aren’t recruiting, your Scouts won’t cross over.  How do we help them to help themselves?</a:t>
            </a:r>
          </a:p>
        </p:txBody>
      </p:sp>
      <p:sp>
        <p:nvSpPr>
          <p:cNvPr id="4" name="Slide Number Placeholder 3"/>
          <p:cNvSpPr>
            <a:spLocks noGrp="1"/>
          </p:cNvSpPr>
          <p:nvPr>
            <p:ph type="sldNum" sz="quarter" idx="5"/>
          </p:nvPr>
        </p:nvSpPr>
        <p:spPr/>
        <p:txBody>
          <a:bodyPr/>
          <a:lstStyle/>
          <a:p>
            <a:fld id="{B94772F5-963A-4A89-8845-D9A86C4D9AEA}" type="slidenum">
              <a:rPr lang="en-US" altLang="en-US" smtClean="0"/>
              <a:pPr/>
              <a:t>24</a:t>
            </a:fld>
            <a:endParaRPr lang="en-US" altLang="en-US"/>
          </a:p>
        </p:txBody>
      </p:sp>
    </p:spTree>
    <p:extLst>
      <p:ext uri="{BB962C8B-B14F-4D97-AF65-F5344CB8AC3E}">
        <p14:creationId xmlns:p14="http://schemas.microsoft.com/office/powerpoint/2010/main" val="2577900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Rank advancement is one of Methods of Scouting.  True, it’s not the ONLY thing about Scouting, but it’s absolutely important – for program progression, Journey to Excellence awards, and probably most importantly, giving those young Scouts a sense of accomplishment.   In Cub Scouting, advancement, like everything else is managed by the Den Leader and supported by the parents.</a:t>
            </a:r>
          </a:p>
        </p:txBody>
      </p:sp>
      <p:sp>
        <p:nvSpPr>
          <p:cNvPr id="4" name="Slide Number Placeholder 3"/>
          <p:cNvSpPr>
            <a:spLocks noGrp="1"/>
          </p:cNvSpPr>
          <p:nvPr>
            <p:ph type="sldNum" sz="quarter" idx="5"/>
          </p:nvPr>
        </p:nvSpPr>
        <p:spPr/>
        <p:txBody>
          <a:bodyPr/>
          <a:lstStyle/>
          <a:p>
            <a:fld id="{B94772F5-963A-4A89-8845-D9A86C4D9AEA}" type="slidenum">
              <a:rPr lang="en-US" altLang="en-US" smtClean="0"/>
              <a:pPr/>
              <a:t>25</a:t>
            </a:fld>
            <a:endParaRPr lang="en-US" altLang="en-US"/>
          </a:p>
        </p:txBody>
      </p:sp>
    </p:spTree>
    <p:extLst>
      <p:ext uri="{BB962C8B-B14F-4D97-AF65-F5344CB8AC3E}">
        <p14:creationId xmlns:p14="http://schemas.microsoft.com/office/powerpoint/2010/main" val="1945498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420">
              <a:defRPr/>
            </a:pPr>
            <a:r>
              <a:rPr lang="en-US" dirty="0"/>
              <a:t>Cub Scouting is family based.  Parents are crucial to success…they are stakeholders too.  </a:t>
            </a:r>
          </a:p>
        </p:txBody>
      </p:sp>
      <p:sp>
        <p:nvSpPr>
          <p:cNvPr id="4" name="Slide Number Placeholder 3"/>
          <p:cNvSpPr>
            <a:spLocks noGrp="1"/>
          </p:cNvSpPr>
          <p:nvPr>
            <p:ph type="sldNum" sz="quarter" idx="5"/>
          </p:nvPr>
        </p:nvSpPr>
        <p:spPr/>
        <p:txBody>
          <a:bodyPr/>
          <a:lstStyle/>
          <a:p>
            <a:fld id="{B94772F5-963A-4A89-8845-D9A86C4D9AEA}" type="slidenum">
              <a:rPr lang="en-US" altLang="en-US" smtClean="0"/>
              <a:pPr/>
              <a:t>26</a:t>
            </a:fld>
            <a:endParaRPr lang="en-US" altLang="en-US"/>
          </a:p>
        </p:txBody>
      </p:sp>
    </p:spTree>
    <p:extLst>
      <p:ext uri="{BB962C8B-B14F-4D97-AF65-F5344CB8AC3E}">
        <p14:creationId xmlns:p14="http://schemas.microsoft.com/office/powerpoint/2010/main" val="86873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420">
              <a:defRPr/>
            </a:pPr>
            <a:r>
              <a:rPr lang="en-US" dirty="0"/>
              <a:t>Cub Scouting is family based.  Parents are crucial to success…they are stakeholders too.  </a:t>
            </a:r>
          </a:p>
        </p:txBody>
      </p:sp>
      <p:sp>
        <p:nvSpPr>
          <p:cNvPr id="4" name="Slide Number Placeholder 3"/>
          <p:cNvSpPr>
            <a:spLocks noGrp="1"/>
          </p:cNvSpPr>
          <p:nvPr>
            <p:ph type="sldNum" sz="quarter" idx="5"/>
          </p:nvPr>
        </p:nvSpPr>
        <p:spPr/>
        <p:txBody>
          <a:bodyPr/>
          <a:lstStyle/>
          <a:p>
            <a:fld id="{B94772F5-963A-4A89-8845-D9A86C4D9AEA}" type="slidenum">
              <a:rPr lang="en-US" altLang="en-US" smtClean="0"/>
              <a:pPr/>
              <a:t>27</a:t>
            </a:fld>
            <a:endParaRPr lang="en-US" altLang="en-US"/>
          </a:p>
        </p:txBody>
      </p:sp>
    </p:spTree>
    <p:extLst>
      <p:ext uri="{BB962C8B-B14F-4D97-AF65-F5344CB8AC3E}">
        <p14:creationId xmlns:p14="http://schemas.microsoft.com/office/powerpoint/2010/main" val="162750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Just as having too much on the plate may drive folks away, there has to be enough to maintain interest and keep the Scouts moving forward.  </a:t>
            </a:r>
          </a:p>
          <a:p>
            <a:endParaRPr lang="en-US" sz="1400" dirty="0"/>
          </a:p>
          <a:p>
            <a:r>
              <a:rPr lang="en-US" sz="1400" dirty="0"/>
              <a:t>And try to be objective.  When I was a Den Leader, I met once a month for a Den meeting, once for a Pack meeting and MAYBE once for something else (a Den or Pack activity like a campout or hike).  My son is now a Den Chief for a Den in the same Pack with the same model…and I feel like they never meet!  What’s the right amount?</a:t>
            </a:r>
          </a:p>
        </p:txBody>
      </p:sp>
      <p:sp>
        <p:nvSpPr>
          <p:cNvPr id="4" name="Slide Number Placeholder 3"/>
          <p:cNvSpPr>
            <a:spLocks noGrp="1"/>
          </p:cNvSpPr>
          <p:nvPr>
            <p:ph type="sldNum" sz="quarter" idx="5"/>
          </p:nvPr>
        </p:nvSpPr>
        <p:spPr/>
        <p:txBody>
          <a:bodyPr/>
          <a:lstStyle/>
          <a:p>
            <a:fld id="{B94772F5-963A-4A89-8845-D9A86C4D9AEA}" type="slidenum">
              <a:rPr lang="en-US" altLang="en-US" smtClean="0"/>
              <a:pPr/>
              <a:t>28</a:t>
            </a:fld>
            <a:endParaRPr lang="en-US" altLang="en-US"/>
          </a:p>
        </p:txBody>
      </p:sp>
    </p:spTree>
    <p:extLst>
      <p:ext uri="{BB962C8B-B14F-4D97-AF65-F5344CB8AC3E}">
        <p14:creationId xmlns:p14="http://schemas.microsoft.com/office/powerpoint/2010/main" val="375234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4772F5-963A-4A89-8845-D9A86C4D9AEA}" type="slidenum">
              <a:rPr lang="en-US" altLang="en-US" smtClean="0"/>
              <a:pPr/>
              <a:t>29</a:t>
            </a:fld>
            <a:endParaRPr lang="en-US" altLang="en-US"/>
          </a:p>
        </p:txBody>
      </p:sp>
    </p:spTree>
    <p:extLst>
      <p:ext uri="{BB962C8B-B14F-4D97-AF65-F5344CB8AC3E}">
        <p14:creationId xmlns:p14="http://schemas.microsoft.com/office/powerpoint/2010/main" val="3489176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These are a few common symptoms of mistakes in the program.  We’ll unpack each (time permitting), identify root causes and discuss corrective actions or ways to avoid the mistakes in the first place.  </a:t>
            </a:r>
          </a:p>
        </p:txBody>
      </p:sp>
      <p:sp>
        <p:nvSpPr>
          <p:cNvPr id="4" name="Slide Number Placeholder 3"/>
          <p:cNvSpPr>
            <a:spLocks noGrp="1"/>
          </p:cNvSpPr>
          <p:nvPr>
            <p:ph type="sldNum" sz="quarter" idx="5"/>
          </p:nvPr>
        </p:nvSpPr>
        <p:spPr/>
        <p:txBody>
          <a:bodyPr/>
          <a:lstStyle/>
          <a:p>
            <a:fld id="{B94772F5-963A-4A89-8845-D9A86C4D9AEA}" type="slidenum">
              <a:rPr lang="en-US" altLang="en-US" smtClean="0"/>
              <a:pPr/>
              <a:t>3</a:t>
            </a:fld>
            <a:endParaRPr lang="en-US" altLang="en-US"/>
          </a:p>
        </p:txBody>
      </p:sp>
    </p:spTree>
    <p:extLst>
      <p:ext uri="{BB962C8B-B14F-4D97-AF65-F5344CB8AC3E}">
        <p14:creationId xmlns:p14="http://schemas.microsoft.com/office/powerpoint/2010/main" val="42928824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 need to be careful here…it’s not all about advancement. “Established program” is the entirety of the den and pack programs directed at instilling character development, citizenship training, and personal fitness.  Further, the den leader must be good at program delivery and must invest his/her heart in it.  The den leader must not be laser-focused on his guidebooks in order to avoid “non-adherence.” </a:t>
            </a:r>
          </a:p>
        </p:txBody>
      </p:sp>
      <p:sp>
        <p:nvSpPr>
          <p:cNvPr id="4" name="Slide Number Placeholder 3"/>
          <p:cNvSpPr>
            <a:spLocks noGrp="1"/>
          </p:cNvSpPr>
          <p:nvPr>
            <p:ph type="sldNum" sz="quarter" idx="5"/>
          </p:nvPr>
        </p:nvSpPr>
        <p:spPr/>
        <p:txBody>
          <a:bodyPr/>
          <a:lstStyle/>
          <a:p>
            <a:fld id="{B94772F5-963A-4A89-8845-D9A86C4D9AEA}" type="slidenum">
              <a:rPr lang="en-US" altLang="en-US" smtClean="0"/>
              <a:pPr/>
              <a:t>30</a:t>
            </a:fld>
            <a:endParaRPr lang="en-US" altLang="en-US"/>
          </a:p>
        </p:txBody>
      </p:sp>
    </p:spTree>
    <p:extLst>
      <p:ext uri="{BB962C8B-B14F-4D97-AF65-F5344CB8AC3E}">
        <p14:creationId xmlns:p14="http://schemas.microsoft.com/office/powerpoint/2010/main" val="3370940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face it…we all think we’re awesome!  But are we?</a:t>
            </a:r>
          </a:p>
        </p:txBody>
      </p:sp>
      <p:sp>
        <p:nvSpPr>
          <p:cNvPr id="4" name="Slide Number Placeholder 3"/>
          <p:cNvSpPr>
            <a:spLocks noGrp="1"/>
          </p:cNvSpPr>
          <p:nvPr>
            <p:ph type="sldNum" sz="quarter" idx="5"/>
          </p:nvPr>
        </p:nvSpPr>
        <p:spPr/>
        <p:txBody>
          <a:bodyPr/>
          <a:lstStyle/>
          <a:p>
            <a:fld id="{B94772F5-963A-4A89-8845-D9A86C4D9AEA}" type="slidenum">
              <a:rPr lang="en-US" altLang="en-US" smtClean="0"/>
              <a:pPr/>
              <a:t>31</a:t>
            </a:fld>
            <a:endParaRPr lang="en-US" altLang="en-US"/>
          </a:p>
        </p:txBody>
      </p:sp>
    </p:spTree>
    <p:extLst>
      <p:ext uri="{BB962C8B-B14F-4D97-AF65-F5344CB8AC3E}">
        <p14:creationId xmlns:p14="http://schemas.microsoft.com/office/powerpoint/2010/main" val="4303363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an honest look.  Listen to the leaders and parents…and even the Scouts.  Anyone can have an idea for improvement!</a:t>
            </a:r>
          </a:p>
          <a:p>
            <a:endParaRPr lang="en-US" dirty="0"/>
          </a:p>
          <a:p>
            <a:r>
              <a:rPr lang="en-US" dirty="0"/>
              <a:t>Ask for help…Round Table, District, Unit Commissioners, even on-line sources and Scouting Magazine have ideas for your unit’s success</a:t>
            </a:r>
          </a:p>
        </p:txBody>
      </p:sp>
      <p:sp>
        <p:nvSpPr>
          <p:cNvPr id="4" name="Slide Number Placeholder 3"/>
          <p:cNvSpPr>
            <a:spLocks noGrp="1"/>
          </p:cNvSpPr>
          <p:nvPr>
            <p:ph type="sldNum" sz="quarter" idx="5"/>
          </p:nvPr>
        </p:nvSpPr>
        <p:spPr/>
        <p:txBody>
          <a:bodyPr/>
          <a:lstStyle/>
          <a:p>
            <a:fld id="{B94772F5-963A-4A89-8845-D9A86C4D9AEA}" type="slidenum">
              <a:rPr lang="en-US" altLang="en-US" smtClean="0"/>
              <a:pPr/>
              <a:t>32</a:t>
            </a:fld>
            <a:endParaRPr lang="en-US" altLang="en-US"/>
          </a:p>
        </p:txBody>
      </p:sp>
    </p:spTree>
    <p:extLst>
      <p:ext uri="{BB962C8B-B14F-4D97-AF65-F5344CB8AC3E}">
        <p14:creationId xmlns:p14="http://schemas.microsoft.com/office/powerpoint/2010/main" val="18167362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4772F5-963A-4A89-8845-D9A86C4D9AEA}" type="slidenum">
              <a:rPr lang="en-US" altLang="en-US" smtClean="0"/>
              <a:pPr/>
              <a:t>33</a:t>
            </a:fld>
            <a:endParaRPr lang="en-US" altLang="en-US"/>
          </a:p>
        </p:txBody>
      </p:sp>
    </p:spTree>
    <p:extLst>
      <p:ext uri="{BB962C8B-B14F-4D97-AF65-F5344CB8AC3E}">
        <p14:creationId xmlns:p14="http://schemas.microsoft.com/office/powerpoint/2010/main" val="1681859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D23FA-D412-314F-B2C0-07C7BB8FAA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5490AA-88A3-F8CE-BEA6-E27572EA01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B91081-EC46-BCBE-8CC7-F719860178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ED9B3F-A8AE-2C49-1ED2-D7C850EB6AD5}"/>
              </a:ext>
            </a:extLst>
          </p:cNvPr>
          <p:cNvSpPr>
            <a:spLocks noGrp="1"/>
          </p:cNvSpPr>
          <p:nvPr>
            <p:ph type="sldNum" sz="quarter" idx="5"/>
          </p:nvPr>
        </p:nvSpPr>
        <p:spPr/>
        <p:txBody>
          <a:bodyPr/>
          <a:lstStyle/>
          <a:p>
            <a:fld id="{B94772F5-963A-4A89-8845-D9A86C4D9AEA}" type="slidenum">
              <a:rPr lang="en-US" altLang="en-US" smtClean="0"/>
              <a:pPr/>
              <a:t>34</a:t>
            </a:fld>
            <a:endParaRPr lang="en-US" altLang="en-US"/>
          </a:p>
        </p:txBody>
      </p:sp>
    </p:spTree>
    <p:extLst>
      <p:ext uri="{BB962C8B-B14F-4D97-AF65-F5344CB8AC3E}">
        <p14:creationId xmlns:p14="http://schemas.microsoft.com/office/powerpoint/2010/main" val="36815749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5AB22-231C-C4B4-82EC-71BF90F4C7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705951-22DD-8229-624E-F17E5ED91B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2372A5-DA71-CC1C-0543-BA8135C1AC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20736D-548F-991D-D4F8-412BC51137AE}"/>
              </a:ext>
            </a:extLst>
          </p:cNvPr>
          <p:cNvSpPr>
            <a:spLocks noGrp="1"/>
          </p:cNvSpPr>
          <p:nvPr>
            <p:ph type="sldNum" sz="quarter" idx="5"/>
          </p:nvPr>
        </p:nvSpPr>
        <p:spPr/>
        <p:txBody>
          <a:bodyPr/>
          <a:lstStyle/>
          <a:p>
            <a:fld id="{B94772F5-963A-4A89-8845-D9A86C4D9AEA}" type="slidenum">
              <a:rPr lang="en-US" altLang="en-US" smtClean="0"/>
              <a:pPr/>
              <a:t>35</a:t>
            </a:fld>
            <a:endParaRPr lang="en-US" altLang="en-US"/>
          </a:p>
        </p:txBody>
      </p:sp>
    </p:spTree>
    <p:extLst>
      <p:ext uri="{BB962C8B-B14F-4D97-AF65-F5344CB8AC3E}">
        <p14:creationId xmlns:p14="http://schemas.microsoft.com/office/powerpoint/2010/main" val="3029092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Scenario:  You notice that the Pack is getting smaller – fewer new Scouts joining  - either as Lions/Tigers or older new or transfer scouts.  People aren’t showing up anymore and when you follow up, you learn they’re “taking a break from Scouts for a while”</a:t>
            </a:r>
          </a:p>
          <a:p>
            <a:pPr marL="291694" indent="-291694">
              <a:buFont typeface="Arial" panose="020B0604020202020204" pitchFamily="34" charset="0"/>
              <a:buChar char="•"/>
            </a:pPr>
            <a:endParaRPr lang="en-US" sz="1400" dirty="0"/>
          </a:p>
          <a:p>
            <a:pPr marL="291694" indent="-291694">
              <a:buFont typeface="Arial" panose="020B0604020202020204" pitchFamily="34" charset="0"/>
              <a:buChar char="•"/>
            </a:pPr>
            <a:r>
              <a:rPr lang="en-US" sz="1400" dirty="0"/>
              <a:t>How “strong” is your program?</a:t>
            </a:r>
          </a:p>
          <a:p>
            <a:pPr marL="291694" indent="-291694">
              <a:buFont typeface="Arial" panose="020B0604020202020204" pitchFamily="34" charset="0"/>
              <a:buChar char="•"/>
            </a:pPr>
            <a:r>
              <a:rPr lang="en-US" sz="1400" dirty="0"/>
              <a:t>Are leaders dedicated, or just showing up?</a:t>
            </a:r>
          </a:p>
          <a:p>
            <a:pPr marL="291694" indent="-291694">
              <a:buFont typeface="Arial" panose="020B0604020202020204" pitchFamily="34" charset="0"/>
              <a:buChar char="•"/>
            </a:pPr>
            <a:r>
              <a:rPr lang="en-US" sz="1400" dirty="0"/>
              <a:t>Ineffective Recruiting</a:t>
            </a:r>
          </a:p>
          <a:p>
            <a:endParaRPr lang="en-US" dirty="0"/>
          </a:p>
        </p:txBody>
      </p:sp>
      <p:sp>
        <p:nvSpPr>
          <p:cNvPr id="4" name="Slide Number Placeholder 3"/>
          <p:cNvSpPr>
            <a:spLocks noGrp="1"/>
          </p:cNvSpPr>
          <p:nvPr>
            <p:ph type="sldNum" sz="quarter" idx="5"/>
          </p:nvPr>
        </p:nvSpPr>
        <p:spPr/>
        <p:txBody>
          <a:bodyPr/>
          <a:lstStyle/>
          <a:p>
            <a:fld id="{B94772F5-963A-4A89-8845-D9A86C4D9AEA}" type="slidenum">
              <a:rPr lang="en-US" altLang="en-US" smtClean="0"/>
              <a:pPr/>
              <a:t>4</a:t>
            </a:fld>
            <a:endParaRPr lang="en-US" altLang="en-US"/>
          </a:p>
        </p:txBody>
      </p:sp>
    </p:spTree>
    <p:extLst>
      <p:ext uri="{BB962C8B-B14F-4D97-AF65-F5344CB8AC3E}">
        <p14:creationId xmlns:p14="http://schemas.microsoft.com/office/powerpoint/2010/main" val="2219914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Size of Den or Pack doesn’t matter – engagement does</a:t>
            </a:r>
          </a:p>
          <a:p>
            <a:r>
              <a:rPr lang="en-US" sz="1400" dirty="0"/>
              <a:t>Year-round or part-year</a:t>
            </a:r>
          </a:p>
          <a:p>
            <a:endParaRPr lang="en-US" dirty="0"/>
          </a:p>
        </p:txBody>
      </p:sp>
      <p:sp>
        <p:nvSpPr>
          <p:cNvPr id="4" name="Slide Number Placeholder 3"/>
          <p:cNvSpPr>
            <a:spLocks noGrp="1"/>
          </p:cNvSpPr>
          <p:nvPr>
            <p:ph type="sldNum" sz="quarter" idx="5"/>
          </p:nvPr>
        </p:nvSpPr>
        <p:spPr/>
        <p:txBody>
          <a:bodyPr/>
          <a:lstStyle/>
          <a:p>
            <a:fld id="{B94772F5-963A-4A89-8845-D9A86C4D9AEA}" type="slidenum">
              <a:rPr lang="en-US" altLang="en-US" smtClean="0"/>
              <a:pPr/>
              <a:t>5</a:t>
            </a:fld>
            <a:endParaRPr lang="en-US" altLang="en-US"/>
          </a:p>
        </p:txBody>
      </p:sp>
    </p:spTree>
    <p:extLst>
      <p:ext uri="{BB962C8B-B14F-4D97-AF65-F5344CB8AC3E}">
        <p14:creationId xmlns:p14="http://schemas.microsoft.com/office/powerpoint/2010/main" val="2901587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016" indent="-175016">
              <a:buFont typeface="Arial" panose="020B0604020202020204" pitchFamily="34" charset="0"/>
              <a:buChar char="•"/>
            </a:pPr>
            <a:r>
              <a:rPr lang="en-US" sz="1400" dirty="0"/>
              <a:t>Outdoor events </a:t>
            </a:r>
          </a:p>
          <a:p>
            <a:pPr marL="641726" lvl="1" indent="-175016">
              <a:buFont typeface="Arial" panose="020B0604020202020204" pitchFamily="34" charset="0"/>
              <a:buChar char="•"/>
            </a:pPr>
            <a:r>
              <a:rPr lang="en-US" sz="1400" dirty="0"/>
              <a:t>Do you have them? Do you have enough?  Camping, hiking, campfires, field days, picnics, service projects (age appropriate)</a:t>
            </a:r>
          </a:p>
          <a:p>
            <a:pPr marL="641726" lvl="1" indent="-175016">
              <a:buFont typeface="Arial" panose="020B0604020202020204" pitchFamily="34" charset="0"/>
              <a:buChar char="•"/>
            </a:pPr>
            <a:r>
              <a:rPr lang="en-US" sz="1400" dirty="0"/>
              <a:t>Are families invited/encouraged to participate</a:t>
            </a:r>
          </a:p>
          <a:p>
            <a:pPr marL="175016" indent="-175016">
              <a:buFont typeface="Arial" panose="020B0604020202020204" pitchFamily="34" charset="0"/>
              <a:buChar char="•"/>
            </a:pPr>
            <a:r>
              <a:rPr lang="en-US" sz="1400" dirty="0"/>
              <a:t>Are meetings interactive &amp; engaging?</a:t>
            </a:r>
          </a:p>
          <a:p>
            <a:pPr marL="641726" lvl="1" indent="-175016">
              <a:buFont typeface="Arial" panose="020B0604020202020204" pitchFamily="34" charset="0"/>
              <a:buChar char="•"/>
            </a:pPr>
            <a:r>
              <a:rPr lang="en-US" sz="1400" dirty="0"/>
              <a:t>Scouts is not school…don’t lecture – EDGE</a:t>
            </a:r>
          </a:p>
          <a:p>
            <a:pPr marL="641726" lvl="1" indent="-175016">
              <a:buFont typeface="Arial" panose="020B0604020202020204" pitchFamily="34" charset="0"/>
              <a:buChar char="•"/>
            </a:pPr>
            <a:r>
              <a:rPr lang="en-US" sz="1400" dirty="0"/>
              <a:t>Are they learning or just watching?</a:t>
            </a:r>
          </a:p>
          <a:p>
            <a:pPr marL="641726" lvl="1" indent="-175016">
              <a:buFont typeface="Arial" panose="020B0604020202020204" pitchFamily="34" charset="0"/>
              <a:buChar char="•"/>
            </a:pPr>
            <a:r>
              <a:rPr lang="en-US" sz="1400" dirty="0"/>
              <a:t>Are parents engaged?  Again…not day care!</a:t>
            </a:r>
          </a:p>
          <a:p>
            <a:pPr marL="175016" indent="-175016">
              <a:buFont typeface="Arial" panose="020B0604020202020204" pitchFamily="34" charset="0"/>
              <a:buChar char="•"/>
            </a:pPr>
            <a:r>
              <a:rPr lang="en-US" sz="1400" dirty="0"/>
              <a:t>KISMIF!</a:t>
            </a:r>
          </a:p>
          <a:p>
            <a:endParaRPr lang="en-US" dirty="0"/>
          </a:p>
        </p:txBody>
      </p:sp>
      <p:sp>
        <p:nvSpPr>
          <p:cNvPr id="4" name="Slide Number Placeholder 3"/>
          <p:cNvSpPr>
            <a:spLocks noGrp="1"/>
          </p:cNvSpPr>
          <p:nvPr>
            <p:ph type="sldNum" sz="quarter" idx="5"/>
          </p:nvPr>
        </p:nvSpPr>
        <p:spPr/>
        <p:txBody>
          <a:bodyPr/>
          <a:lstStyle/>
          <a:p>
            <a:fld id="{B94772F5-963A-4A89-8845-D9A86C4D9AEA}" type="slidenum">
              <a:rPr lang="en-US" altLang="en-US" smtClean="0"/>
              <a:pPr/>
              <a:t>6</a:t>
            </a:fld>
            <a:endParaRPr lang="en-US" altLang="en-US"/>
          </a:p>
        </p:txBody>
      </p:sp>
    </p:spTree>
    <p:extLst>
      <p:ext uri="{BB962C8B-B14F-4D97-AF65-F5344CB8AC3E}">
        <p14:creationId xmlns:p14="http://schemas.microsoft.com/office/powerpoint/2010/main" val="2476149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016" indent="-175016">
              <a:buFont typeface="Arial" panose="020B0604020202020204" pitchFamily="34" charset="0"/>
              <a:buChar char="•"/>
            </a:pPr>
            <a:r>
              <a:rPr lang="en-US" sz="1400" dirty="0"/>
              <a:t>BIG energy all the time…if you’re not exhausted at the end of your meeting, you’re not doing it right!</a:t>
            </a:r>
          </a:p>
          <a:p>
            <a:pPr marL="175016" indent="-175016">
              <a:buFont typeface="Arial" panose="020B0604020202020204" pitchFamily="34" charset="0"/>
              <a:buChar char="•"/>
            </a:pPr>
            <a:r>
              <a:rPr lang="en-US" sz="1400" dirty="0"/>
              <a:t>Work at their level – get down on the floor with them</a:t>
            </a:r>
          </a:p>
          <a:p>
            <a:pPr marL="175016" indent="-175016">
              <a:buFont typeface="Arial" panose="020B0604020202020204" pitchFamily="34" charset="0"/>
              <a:buChar char="•"/>
            </a:pPr>
            <a:r>
              <a:rPr lang="en-US" sz="1400" dirty="0"/>
              <a:t>Are you position trained?  University? Pow Wow? Enhanced training (Baloo, safe swim, etc.)?</a:t>
            </a:r>
          </a:p>
          <a:p>
            <a:endParaRPr lang="en-US" dirty="0"/>
          </a:p>
        </p:txBody>
      </p:sp>
      <p:sp>
        <p:nvSpPr>
          <p:cNvPr id="4" name="Slide Number Placeholder 3"/>
          <p:cNvSpPr>
            <a:spLocks noGrp="1"/>
          </p:cNvSpPr>
          <p:nvPr>
            <p:ph type="sldNum" sz="quarter" idx="5"/>
          </p:nvPr>
        </p:nvSpPr>
        <p:spPr/>
        <p:txBody>
          <a:bodyPr/>
          <a:lstStyle/>
          <a:p>
            <a:fld id="{B94772F5-963A-4A89-8845-D9A86C4D9AEA}" type="slidenum">
              <a:rPr lang="en-US" altLang="en-US" smtClean="0"/>
              <a:pPr/>
              <a:t>7</a:t>
            </a:fld>
            <a:endParaRPr lang="en-US" altLang="en-US"/>
          </a:p>
        </p:txBody>
      </p:sp>
    </p:spTree>
    <p:extLst>
      <p:ext uri="{BB962C8B-B14F-4D97-AF65-F5344CB8AC3E}">
        <p14:creationId xmlns:p14="http://schemas.microsoft.com/office/powerpoint/2010/main" val="3562289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What happens if leader can’t make it?  Reschedule? Other parent takes over? Cancel?</a:t>
            </a:r>
          </a:p>
          <a:p>
            <a:endParaRPr lang="en-US" dirty="0"/>
          </a:p>
        </p:txBody>
      </p:sp>
      <p:sp>
        <p:nvSpPr>
          <p:cNvPr id="4" name="Slide Number Placeholder 3"/>
          <p:cNvSpPr>
            <a:spLocks noGrp="1"/>
          </p:cNvSpPr>
          <p:nvPr>
            <p:ph type="sldNum" sz="quarter" idx="5"/>
          </p:nvPr>
        </p:nvSpPr>
        <p:spPr/>
        <p:txBody>
          <a:bodyPr/>
          <a:lstStyle/>
          <a:p>
            <a:fld id="{B94772F5-963A-4A89-8845-D9A86C4D9AEA}" type="slidenum">
              <a:rPr lang="en-US" altLang="en-US" smtClean="0"/>
              <a:pPr/>
              <a:t>8</a:t>
            </a:fld>
            <a:endParaRPr lang="en-US" altLang="en-US"/>
          </a:p>
        </p:txBody>
      </p:sp>
    </p:spTree>
    <p:extLst>
      <p:ext uri="{BB962C8B-B14F-4D97-AF65-F5344CB8AC3E}">
        <p14:creationId xmlns:p14="http://schemas.microsoft.com/office/powerpoint/2010/main" val="1188712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4772F5-963A-4A89-8845-D9A86C4D9AEA}" type="slidenum">
              <a:rPr lang="en-US" altLang="en-US" smtClean="0"/>
              <a:pPr/>
              <a:t>9</a:t>
            </a:fld>
            <a:endParaRPr lang="en-US" altLang="en-US"/>
          </a:p>
        </p:txBody>
      </p:sp>
    </p:spTree>
    <p:extLst>
      <p:ext uri="{BB962C8B-B14F-4D97-AF65-F5344CB8AC3E}">
        <p14:creationId xmlns:p14="http://schemas.microsoft.com/office/powerpoint/2010/main" val="1879461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https://www.youtube.com/embed/yREQNjPMDYA?feature=oembed" TargetMode="Externa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BB2FC-7210-49F5-993A-00B15C358B79}"/>
              </a:ext>
            </a:extLst>
          </p:cNvPr>
          <p:cNvSpPr>
            <a:spLocks noGrp="1"/>
          </p:cNvSpPr>
          <p:nvPr>
            <p:ph type="title"/>
          </p:nvPr>
        </p:nvSpPr>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A50DDDBB-D62A-4015-A79E-4B409CE18F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xelated eagle and fleur-de-lis&#10;&#10;Description automatically generated">
            <a:extLst>
              <a:ext uri="{FF2B5EF4-FFF2-40B4-BE49-F238E27FC236}">
                <a16:creationId xmlns:a16="http://schemas.microsoft.com/office/drawing/2014/main" id="{B26008A2-CCAD-71E9-A58C-0CCCEECC53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11" name="Rectangle 10">
            <a:extLst>
              <a:ext uri="{FF2B5EF4-FFF2-40B4-BE49-F238E27FC236}">
                <a16:creationId xmlns:a16="http://schemas.microsoft.com/office/drawing/2014/main" id="{C2DDBC13-6109-EFC9-39E0-D8EF14C51331}"/>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2642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EF757-681C-4A02-9880-D3EFEC32F1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B92B0C-E864-4B4B-964A-9E53C4E709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6875C4-2DA6-4DB0-886A-65230F286C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xelated eagle and fleur-de-lis&#10;&#10;Description automatically generated">
            <a:extLst>
              <a:ext uri="{FF2B5EF4-FFF2-40B4-BE49-F238E27FC236}">
                <a16:creationId xmlns:a16="http://schemas.microsoft.com/office/drawing/2014/main" id="{243208EF-80D1-9D6D-4411-CD2EE50FAB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11" name="Rectangle 10">
            <a:extLst>
              <a:ext uri="{FF2B5EF4-FFF2-40B4-BE49-F238E27FC236}">
                <a16:creationId xmlns:a16="http://schemas.microsoft.com/office/drawing/2014/main" id="{CFA1B245-E00A-3917-E017-4EA5C66C542C}"/>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7805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3AD7C-ECC6-49CB-B259-D3F6D5FCA6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E5DAF5-D4B9-40C2-8952-A817CEA0E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D5CD0C-B93E-4D69-9F0B-B03424A60E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11D90EF-04B1-4207-82AE-7D6FF6DE43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06857F-C227-4BF7-9CAA-DF52159C1D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xelated eagle and fleur-de-lis&#10;&#10;Description automatically generated">
            <a:extLst>
              <a:ext uri="{FF2B5EF4-FFF2-40B4-BE49-F238E27FC236}">
                <a16:creationId xmlns:a16="http://schemas.microsoft.com/office/drawing/2014/main" id="{D916E408-743D-4137-361F-428EB2B714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11" name="Rectangle 10">
            <a:extLst>
              <a:ext uri="{FF2B5EF4-FFF2-40B4-BE49-F238E27FC236}">
                <a16:creationId xmlns:a16="http://schemas.microsoft.com/office/drawing/2014/main" id="{8AF52595-2092-FCC4-2918-2636FE29C921}"/>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2401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499FE-3370-48F5-9321-3BDCA32F3D21}"/>
              </a:ext>
            </a:extLst>
          </p:cNvPr>
          <p:cNvSpPr>
            <a:spLocks noGrp="1"/>
          </p:cNvSpPr>
          <p:nvPr>
            <p:ph type="title"/>
          </p:nvPr>
        </p:nvSpPr>
        <p:spPr/>
        <p:txBody>
          <a:bodyPr/>
          <a:lstStyle/>
          <a:p>
            <a:r>
              <a:rPr lang="en-US"/>
              <a:t>Click to edit Master title style</a:t>
            </a:r>
          </a:p>
        </p:txBody>
      </p:sp>
      <p:pic>
        <p:nvPicPr>
          <p:cNvPr id="6" name="Picture 5" descr="A pixelated eagle and fleur-de-lis&#10;&#10;Description automatically generated">
            <a:extLst>
              <a:ext uri="{FF2B5EF4-FFF2-40B4-BE49-F238E27FC236}">
                <a16:creationId xmlns:a16="http://schemas.microsoft.com/office/drawing/2014/main" id="{B491A432-C8BD-9833-A8B4-DBD0071833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7" name="Rectangle 6">
            <a:extLst>
              <a:ext uri="{FF2B5EF4-FFF2-40B4-BE49-F238E27FC236}">
                <a16:creationId xmlns:a16="http://schemas.microsoft.com/office/drawing/2014/main" id="{2F4B0F77-6FAF-1282-B422-7DCFBDEBEFE2}"/>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6892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pixelated eagle and fleur-de-lis&#10;&#10;Description automatically generated">
            <a:extLst>
              <a:ext uri="{FF2B5EF4-FFF2-40B4-BE49-F238E27FC236}">
                <a16:creationId xmlns:a16="http://schemas.microsoft.com/office/drawing/2014/main" id="{0C94862F-08CF-46FC-C24E-7A34BB609F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6" name="Rectangle 5">
            <a:extLst>
              <a:ext uri="{FF2B5EF4-FFF2-40B4-BE49-F238E27FC236}">
                <a16:creationId xmlns:a16="http://schemas.microsoft.com/office/drawing/2014/main" id="{BAF6F8E2-423C-235F-A91E-46368224DC61}"/>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1862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613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29CC8-CB60-4446-B9C0-ADCD838412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E9C459-CA2E-471A-90B8-9CD7B5B74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993446-49D2-4C5C-AB3C-7983D6B46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xelated eagle and fleur-de-lis&#10;&#10;Description automatically generated">
            <a:extLst>
              <a:ext uri="{FF2B5EF4-FFF2-40B4-BE49-F238E27FC236}">
                <a16:creationId xmlns:a16="http://schemas.microsoft.com/office/drawing/2014/main" id="{FFFBB187-25D7-47C5-F607-124BAF582B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9" name="Rectangle 8">
            <a:extLst>
              <a:ext uri="{FF2B5EF4-FFF2-40B4-BE49-F238E27FC236}">
                <a16:creationId xmlns:a16="http://schemas.microsoft.com/office/drawing/2014/main" id="{D1C14125-5670-0FF1-5A04-AD8CD4EE708C}"/>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4118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B1AF4-9EFB-4707-9220-D0D63A4D98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970091-600C-4D13-BC30-F093773304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3D1BD4D-2262-4913-BC7B-CDD0773F33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xelated eagle and fleur-de-lis&#10;&#10;Description automatically generated">
            <a:extLst>
              <a:ext uri="{FF2B5EF4-FFF2-40B4-BE49-F238E27FC236}">
                <a16:creationId xmlns:a16="http://schemas.microsoft.com/office/drawing/2014/main" id="{95A09301-6D40-261D-449B-6AF89293CA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9" name="Rectangle 8">
            <a:extLst>
              <a:ext uri="{FF2B5EF4-FFF2-40B4-BE49-F238E27FC236}">
                <a16:creationId xmlns:a16="http://schemas.microsoft.com/office/drawing/2014/main" id="{C8774B37-F34B-E20E-FDA4-684FC1755BE8}"/>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5013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4F11-2B33-457A-AE33-E84F496C0E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6930FA-69BC-4619-978D-55BEAF1C65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xelated eagle and fleur-de-lis&#10;&#10;Description automatically generated">
            <a:extLst>
              <a:ext uri="{FF2B5EF4-FFF2-40B4-BE49-F238E27FC236}">
                <a16:creationId xmlns:a16="http://schemas.microsoft.com/office/drawing/2014/main" id="{B794337A-6CBF-625D-825A-48C4B388BE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8" name="Rectangle 7">
            <a:extLst>
              <a:ext uri="{FF2B5EF4-FFF2-40B4-BE49-F238E27FC236}">
                <a16:creationId xmlns:a16="http://schemas.microsoft.com/office/drawing/2014/main" id="{9EAFF8C0-FF2B-8447-B3EF-197DC3F17CBD}"/>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6397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4A9CE8-520D-4A08-8BE0-AD7B43EB37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077866-7875-4403-83CF-5558D69EF4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xelated eagle and fleur-de-lis&#10;&#10;Description automatically generated">
            <a:extLst>
              <a:ext uri="{FF2B5EF4-FFF2-40B4-BE49-F238E27FC236}">
                <a16:creationId xmlns:a16="http://schemas.microsoft.com/office/drawing/2014/main" id="{A347FE61-ADCA-2027-39E6-BDE85EAD8E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8" name="Rectangle 7">
            <a:extLst>
              <a:ext uri="{FF2B5EF4-FFF2-40B4-BE49-F238E27FC236}">
                <a16:creationId xmlns:a16="http://schemas.microsoft.com/office/drawing/2014/main" id="{F205E194-E059-501B-EE4E-125B7521C4F1}"/>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3904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07569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BB2FC-7210-49F5-993A-00B15C358B7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50DDDBB-D62A-4015-A79E-4B409CE18FA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black and white logo&#10;&#10;Description automatically generated">
            <a:extLst>
              <a:ext uri="{FF2B5EF4-FFF2-40B4-BE49-F238E27FC236}">
                <a16:creationId xmlns:a16="http://schemas.microsoft.com/office/drawing/2014/main" id="{D2583698-E122-C46D-2230-36E45E58AC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5746" y="6034906"/>
            <a:ext cx="3599001" cy="553988"/>
          </a:xfrm>
          <a:prstGeom prst="rect">
            <a:avLst/>
          </a:prstGeom>
        </p:spPr>
      </p:pic>
    </p:spTree>
    <p:extLst>
      <p:ext uri="{BB962C8B-B14F-4D97-AF65-F5344CB8AC3E}">
        <p14:creationId xmlns:p14="http://schemas.microsoft.com/office/powerpoint/2010/main" val="163844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075697"/>
        </a:solidFill>
        <a:effectLst/>
      </p:bgPr>
    </p:bg>
    <p:spTree>
      <p:nvGrpSpPr>
        <p:cNvPr id="1" name=""/>
        <p:cNvGrpSpPr/>
        <p:nvPr/>
      </p:nvGrpSpPr>
      <p:grpSpPr>
        <a:xfrm>
          <a:off x="0" y="0"/>
          <a:ext cx="0" cy="0"/>
          <a:chOff x="0" y="0"/>
          <a:chExt cx="0" cy="0"/>
        </a:xfrm>
      </p:grpSpPr>
      <p:pic>
        <p:nvPicPr>
          <p:cNvPr id="7" name="Picture 6" descr="A black and white logo&#10;&#10;Description automatically generated">
            <a:extLst>
              <a:ext uri="{FF2B5EF4-FFF2-40B4-BE49-F238E27FC236}">
                <a16:creationId xmlns:a16="http://schemas.microsoft.com/office/drawing/2014/main" id="{D2583698-E122-C46D-2230-36E45E58AC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422" y="2303584"/>
            <a:ext cx="10875156" cy="1673994"/>
          </a:xfrm>
          <a:prstGeom prst="rect">
            <a:avLst/>
          </a:prstGeom>
        </p:spPr>
      </p:pic>
    </p:spTree>
    <p:extLst>
      <p:ext uri="{BB962C8B-B14F-4D97-AF65-F5344CB8AC3E}">
        <p14:creationId xmlns:p14="http://schemas.microsoft.com/office/powerpoint/2010/main" val="2168025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75697"/>
        </a:solidFill>
        <a:effectLst/>
      </p:bgPr>
    </p:bg>
    <p:spTree>
      <p:nvGrpSpPr>
        <p:cNvPr id="1" name=""/>
        <p:cNvGrpSpPr/>
        <p:nvPr/>
      </p:nvGrpSpPr>
      <p:grpSpPr>
        <a:xfrm>
          <a:off x="0" y="0"/>
          <a:ext cx="0" cy="0"/>
          <a:chOff x="0" y="0"/>
          <a:chExt cx="0" cy="0"/>
        </a:xfrm>
      </p:grpSpPr>
      <p:pic>
        <p:nvPicPr>
          <p:cNvPr id="3" name="Picture 2" descr="A black and white logo with white text&#10;&#10;Description automatically generated">
            <a:extLst>
              <a:ext uri="{FF2B5EF4-FFF2-40B4-BE49-F238E27FC236}">
                <a16:creationId xmlns:a16="http://schemas.microsoft.com/office/drawing/2014/main" id="{4111B350-352A-23F8-F74D-644E0455BD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8037" y="771138"/>
            <a:ext cx="6915926" cy="5315723"/>
          </a:xfrm>
          <a:prstGeom prst="rect">
            <a:avLst/>
          </a:prstGeom>
        </p:spPr>
      </p:pic>
    </p:spTree>
    <p:extLst>
      <p:ext uri="{BB962C8B-B14F-4D97-AF65-F5344CB8AC3E}">
        <p14:creationId xmlns:p14="http://schemas.microsoft.com/office/powerpoint/2010/main" val="681931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A837EC5-B555-47D5-AB4A-BAB18FFA03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A pixelated eagle and fleur-de-lis&#10;&#10;Description automatically generated">
            <a:extLst>
              <a:ext uri="{FF2B5EF4-FFF2-40B4-BE49-F238E27FC236}">
                <a16:creationId xmlns:a16="http://schemas.microsoft.com/office/drawing/2014/main" id="{D6C67B68-CEBA-FAA3-EA8B-7301B9499F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1484" y="1600200"/>
            <a:ext cx="8299721" cy="1283211"/>
          </a:xfrm>
          <a:prstGeom prst="rect">
            <a:avLst/>
          </a:prstGeom>
        </p:spPr>
      </p:pic>
      <p:pic>
        <p:nvPicPr>
          <p:cNvPr id="8" name="Online Media 3" title="Scouting America Anthem">
            <a:hlinkClick r:id="" action="ppaction://media"/>
            <a:extLst>
              <a:ext uri="{FF2B5EF4-FFF2-40B4-BE49-F238E27FC236}">
                <a16:creationId xmlns:a16="http://schemas.microsoft.com/office/drawing/2014/main" id="{1CBDA12D-17CE-90AB-8974-9CA6181BD4E2}"/>
              </a:ext>
            </a:extLst>
          </p:cNvPr>
          <p:cNvPicPr>
            <a:picLocks noRot="1" noChangeAspect="1"/>
          </p:cNvPicPr>
          <p:nvPr userDrawn="1">
            <a:videoFile r:link="rId1"/>
          </p:nvPr>
        </p:nvPicPr>
        <p:blipFill>
          <a:blip r:embed="rId4"/>
          <a:stretch>
            <a:fillRect/>
          </a:stretch>
        </p:blipFill>
        <p:spPr>
          <a:xfrm>
            <a:off x="836177" y="457200"/>
            <a:ext cx="10519646" cy="5943600"/>
          </a:xfrm>
          <a:prstGeom prst="rect">
            <a:avLst/>
          </a:prstGeom>
        </p:spPr>
      </p:pic>
    </p:spTree>
    <p:extLst>
      <p:ext uri="{BB962C8B-B14F-4D97-AF65-F5344CB8AC3E}">
        <p14:creationId xmlns:p14="http://schemas.microsoft.com/office/powerpoint/2010/main" val="387603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4" name="Picture 3" descr="A blue and white eagle with a shield and stars&#10;&#10;Description automatically generated">
            <a:extLst>
              <a:ext uri="{FF2B5EF4-FFF2-40B4-BE49-F238E27FC236}">
                <a16:creationId xmlns:a16="http://schemas.microsoft.com/office/drawing/2014/main" id="{FA0E348E-CE95-E93D-AB93-FD1DB66ABB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8578" y="99053"/>
            <a:ext cx="5894844" cy="6659894"/>
          </a:xfrm>
          <a:prstGeom prst="rect">
            <a:avLst/>
          </a:prstGeom>
        </p:spPr>
      </p:pic>
    </p:spTree>
    <p:extLst>
      <p:ext uri="{BB962C8B-B14F-4D97-AF65-F5344CB8AC3E}">
        <p14:creationId xmlns:p14="http://schemas.microsoft.com/office/powerpoint/2010/main" val="413827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descr="A blue text on a black background&#10;&#10;Description automatically generated">
            <a:extLst>
              <a:ext uri="{FF2B5EF4-FFF2-40B4-BE49-F238E27FC236}">
                <a16:creationId xmlns:a16="http://schemas.microsoft.com/office/drawing/2014/main" id="{71F71FC7-FC0B-81F3-3755-39F02526D9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1722" y="728523"/>
            <a:ext cx="6548555" cy="5043607"/>
          </a:xfrm>
          <a:prstGeom prst="rect">
            <a:avLst/>
          </a:prstGeom>
        </p:spPr>
      </p:pic>
    </p:spTree>
    <p:extLst>
      <p:ext uri="{BB962C8B-B14F-4D97-AF65-F5344CB8AC3E}">
        <p14:creationId xmlns:p14="http://schemas.microsoft.com/office/powerpoint/2010/main" val="2516432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544B97-D90B-4251-B303-F42BABF433D9}"/>
              </a:ext>
            </a:extLst>
          </p:cNvPr>
          <p:cNvSpPr>
            <a:spLocks noGrp="1"/>
          </p:cNvSpPr>
          <p:nvPr>
            <p:ph type="body" idx="1"/>
          </p:nvPr>
        </p:nvSpPr>
        <p:spPr>
          <a:xfrm>
            <a:off x="831850" y="3798277"/>
            <a:ext cx="10515600" cy="2291373"/>
          </a:xfrm>
        </p:spPr>
        <p:txBody>
          <a:bodyPr>
            <a:normAutofit/>
          </a:bodyPr>
          <a:lstStyle>
            <a:lvl1pPr marL="0" indent="0" algn="ctr">
              <a:buNone/>
              <a:defRPr sz="3200">
                <a:solidFill>
                  <a:schemeClr val="tx1">
                    <a:tint val="75000"/>
                  </a:schemeClr>
                </a:solidFill>
                <a:latin typeface="Arial Black" panose="020B0A04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8C4E32-D95D-40CE-A7DE-EC9E74C9D0A4}"/>
              </a:ext>
            </a:extLst>
          </p:cNvPr>
          <p:cNvSpPr>
            <a:spLocks noGrp="1"/>
          </p:cNvSpPr>
          <p:nvPr>
            <p:ph type="dt" sz="half" idx="10"/>
          </p:nvPr>
        </p:nvSpPr>
        <p:spPr>
          <a:xfrm>
            <a:off x="838200" y="6356350"/>
            <a:ext cx="2743200" cy="365125"/>
          </a:xfrm>
          <a:prstGeom prst="rect">
            <a:avLst/>
          </a:prstGeom>
        </p:spPr>
        <p:txBody>
          <a:bodyPr/>
          <a:lstStyle/>
          <a:p>
            <a:fld id="{BF8B219C-0363-4EAC-B355-C16BC5F10A50}" type="datetimeFigureOut">
              <a:rPr lang="en-US" smtClean="0"/>
              <a:t>1/23/2025</a:t>
            </a:fld>
            <a:endParaRPr lang="en-US"/>
          </a:p>
        </p:txBody>
      </p:sp>
      <p:sp>
        <p:nvSpPr>
          <p:cNvPr id="5" name="Footer Placeholder 4">
            <a:extLst>
              <a:ext uri="{FF2B5EF4-FFF2-40B4-BE49-F238E27FC236}">
                <a16:creationId xmlns:a16="http://schemas.microsoft.com/office/drawing/2014/main" id="{CB5B6717-C5A9-4E32-B8EC-5887317D2F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22FD96-2ED5-4776-B90F-FC4761E221B7}"/>
              </a:ext>
            </a:extLst>
          </p:cNvPr>
          <p:cNvSpPr>
            <a:spLocks noGrp="1"/>
          </p:cNvSpPr>
          <p:nvPr>
            <p:ph type="sldNum" sz="quarter" idx="12"/>
          </p:nvPr>
        </p:nvSpPr>
        <p:spPr>
          <a:xfrm>
            <a:off x="8610600" y="6356350"/>
            <a:ext cx="2743200" cy="365125"/>
          </a:xfrm>
          <a:prstGeom prst="rect">
            <a:avLst/>
          </a:prstGeom>
        </p:spPr>
        <p:txBody>
          <a:bodyPr/>
          <a:lstStyle/>
          <a:p>
            <a:fld id="{5575102F-CC77-4CA7-8712-F041898EE779}" type="slidenum">
              <a:rPr lang="en-US" smtClean="0"/>
              <a:t>‹#›</a:t>
            </a:fld>
            <a:endParaRPr lang="en-US"/>
          </a:p>
        </p:txBody>
      </p:sp>
      <p:pic>
        <p:nvPicPr>
          <p:cNvPr id="7" name="Picture 6" descr="A pixelated eagle and fleur-de-lis&#10;&#10;Description automatically generated">
            <a:extLst>
              <a:ext uri="{FF2B5EF4-FFF2-40B4-BE49-F238E27FC236}">
                <a16:creationId xmlns:a16="http://schemas.microsoft.com/office/drawing/2014/main" id="{C82D88EB-31C6-B7FF-FC1D-120633A2D8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604353"/>
            <a:ext cx="10509250" cy="1624824"/>
          </a:xfrm>
          <a:prstGeom prst="rect">
            <a:avLst/>
          </a:prstGeom>
        </p:spPr>
      </p:pic>
    </p:spTree>
    <p:extLst>
      <p:ext uri="{BB962C8B-B14F-4D97-AF65-F5344CB8AC3E}">
        <p14:creationId xmlns:p14="http://schemas.microsoft.com/office/powerpoint/2010/main" val="797925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544B97-D90B-4251-B303-F42BABF433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8C4E32-D95D-40CE-A7DE-EC9E74C9D0A4}"/>
              </a:ext>
            </a:extLst>
          </p:cNvPr>
          <p:cNvSpPr>
            <a:spLocks noGrp="1"/>
          </p:cNvSpPr>
          <p:nvPr>
            <p:ph type="dt" sz="half" idx="10"/>
          </p:nvPr>
        </p:nvSpPr>
        <p:spPr>
          <a:xfrm>
            <a:off x="838200" y="6356350"/>
            <a:ext cx="2743200" cy="365125"/>
          </a:xfrm>
          <a:prstGeom prst="rect">
            <a:avLst/>
          </a:prstGeom>
        </p:spPr>
        <p:txBody>
          <a:bodyPr/>
          <a:lstStyle/>
          <a:p>
            <a:fld id="{BF8B219C-0363-4EAC-B355-C16BC5F10A50}" type="datetimeFigureOut">
              <a:rPr lang="en-US" smtClean="0"/>
              <a:t>1/23/2025</a:t>
            </a:fld>
            <a:endParaRPr lang="en-US"/>
          </a:p>
        </p:txBody>
      </p:sp>
      <p:sp>
        <p:nvSpPr>
          <p:cNvPr id="5" name="Footer Placeholder 4">
            <a:extLst>
              <a:ext uri="{FF2B5EF4-FFF2-40B4-BE49-F238E27FC236}">
                <a16:creationId xmlns:a16="http://schemas.microsoft.com/office/drawing/2014/main" id="{CB5B6717-C5A9-4E32-B8EC-5887317D2F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22FD96-2ED5-4776-B90F-FC4761E221B7}"/>
              </a:ext>
            </a:extLst>
          </p:cNvPr>
          <p:cNvSpPr>
            <a:spLocks noGrp="1"/>
          </p:cNvSpPr>
          <p:nvPr>
            <p:ph type="sldNum" sz="quarter" idx="12"/>
          </p:nvPr>
        </p:nvSpPr>
        <p:spPr>
          <a:xfrm>
            <a:off x="8610600" y="6356350"/>
            <a:ext cx="2743200" cy="365125"/>
          </a:xfrm>
          <a:prstGeom prst="rect">
            <a:avLst/>
          </a:prstGeom>
        </p:spPr>
        <p:txBody>
          <a:bodyPr/>
          <a:lstStyle/>
          <a:p>
            <a:fld id="{5575102F-CC77-4CA7-8712-F041898EE779}" type="slidenum">
              <a:rPr lang="en-US" smtClean="0"/>
              <a:t>‹#›</a:t>
            </a:fld>
            <a:endParaRPr lang="en-US"/>
          </a:p>
        </p:txBody>
      </p:sp>
      <p:pic>
        <p:nvPicPr>
          <p:cNvPr id="7" name="Picture 6" descr="A pixelated eagle and fleur-de-lis&#10;&#10;Description automatically generated">
            <a:extLst>
              <a:ext uri="{FF2B5EF4-FFF2-40B4-BE49-F238E27FC236}">
                <a16:creationId xmlns:a16="http://schemas.microsoft.com/office/drawing/2014/main" id="{C82D88EB-31C6-B7FF-FC1D-120633A2D8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604353"/>
            <a:ext cx="10509250" cy="1624824"/>
          </a:xfrm>
          <a:prstGeom prst="rect">
            <a:avLst/>
          </a:prstGeom>
        </p:spPr>
      </p:pic>
    </p:spTree>
    <p:extLst>
      <p:ext uri="{BB962C8B-B14F-4D97-AF65-F5344CB8AC3E}">
        <p14:creationId xmlns:p14="http://schemas.microsoft.com/office/powerpoint/2010/main" val="3592282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9D2550-CAEC-427C-9931-29B0BCF64C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BCA68F2-4BD4-466B-B002-5596145E43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0437019"/>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74" r:id="rId3"/>
    <p:sldLayoutId id="2147483675" r:id="rId4"/>
    <p:sldLayoutId id="2147483661" r:id="rId5"/>
    <p:sldLayoutId id="2147483676" r:id="rId6"/>
    <p:sldLayoutId id="2147483677" r:id="rId7"/>
    <p:sldLayoutId id="2147483663" r:id="rId8"/>
    <p:sldLayoutId id="2147483678" r:id="rId9"/>
    <p:sldLayoutId id="2147483664" r:id="rId10"/>
    <p:sldLayoutId id="2147483665" r:id="rId11"/>
    <p:sldLayoutId id="2147483666" r:id="rId12"/>
    <p:sldLayoutId id="2147483667" r:id="rId13"/>
    <p:sldLayoutId id="2147483673" r:id="rId14"/>
    <p:sldLayoutId id="2147483668" r:id="rId15"/>
    <p:sldLayoutId id="2147483669" r:id="rId16"/>
    <p:sldLayoutId id="2147483670" r:id="rId17"/>
    <p:sldLayoutId id="2147483671" r:id="rId18"/>
  </p:sldLayoutIdLst>
  <p:txStyles>
    <p:titleStyle>
      <a:lvl1pPr algn="l" defTabSz="914400" rtl="0" eaLnBrk="1" latinLnBrk="0" hangingPunct="1">
        <a:lnSpc>
          <a:spcPct val="90000"/>
        </a:lnSpc>
        <a:spcBef>
          <a:spcPct val="0"/>
        </a:spcBef>
        <a:buNone/>
        <a:defRPr sz="4400" kern="1200">
          <a:solidFill>
            <a:srgbClr val="075697"/>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nookipedia.com/wiki/pitfal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nookipedia.com/wiki/pitfal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nookipedia.com/wiki/pitfall"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nookipedia.com/wiki/pitfal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http://nookipedia.com/wiki/pitfal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nookipedia.com/wiki/pitfall" TargetMode="External"/><Relationship Id="rId5" Type="http://schemas.openxmlformats.org/officeDocument/2006/relationships/image" Target="../media/image8.png"/><Relationship Id="rId4" Type="http://schemas.openxmlformats.org/officeDocument/2006/relationships/hyperlink" Target="http://itsoktobeweird.com/2012/03/mini-man-moment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hyperlink" Target="http://nookipedia.com/wiki/pitfall"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hyperlink" Target="http://nookipedia.com/wiki/pitfall"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mailto:mccainst@Verizon.net"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nookipedia.com/wiki/pitfa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B0AF6-1489-434F-E333-171226E203B7}"/>
            </a:ext>
          </a:extLst>
        </p:cNvPr>
        <p:cNvGrpSpPr/>
        <p:nvPr/>
      </p:nvGrpSpPr>
      <p:grpSpPr>
        <a:xfrm>
          <a:off x="0" y="0"/>
          <a:ext cx="0" cy="0"/>
          <a:chOff x="0" y="0"/>
          <a:chExt cx="0" cy="0"/>
        </a:xfrm>
      </p:grpSpPr>
      <p:sp>
        <p:nvSpPr>
          <p:cNvPr id="11" name="Title 9">
            <a:extLst>
              <a:ext uri="{FF2B5EF4-FFF2-40B4-BE49-F238E27FC236}">
                <a16:creationId xmlns:a16="http://schemas.microsoft.com/office/drawing/2014/main" id="{67DC03BC-8994-0736-106C-BD00228F7DB3}"/>
              </a:ext>
            </a:extLst>
          </p:cNvPr>
          <p:cNvSpPr txBox="1">
            <a:spLocks/>
          </p:cNvSpPr>
          <p:nvPr/>
        </p:nvSpPr>
        <p:spPr>
          <a:xfrm>
            <a:off x="713117" y="789558"/>
            <a:ext cx="10363200" cy="147002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rgbClr val="075697"/>
                </a:solidFill>
                <a:latin typeface="Arial Black" panose="020B0A04020102020204" pitchFamily="34" charset="0"/>
                <a:ea typeface="+mj-ea"/>
                <a:cs typeface="+mj-cs"/>
              </a:defRPr>
            </a:lvl1pPr>
          </a:lstStyle>
          <a:p>
            <a:pPr algn="ctr"/>
            <a:r>
              <a:rPr lang="en-US" altLang="en-US" sz="6000" b="1" dirty="0">
                <a:ea typeface="Geneva" charset="-128"/>
              </a:rPr>
              <a:t>Mistakes Packs Make</a:t>
            </a:r>
            <a:br>
              <a:rPr lang="en-US" altLang="en-US" sz="6000" b="1" dirty="0">
                <a:ea typeface="Geneva" charset="-128"/>
              </a:rPr>
            </a:br>
            <a:r>
              <a:rPr lang="en-US" altLang="en-US" sz="6000" b="1" dirty="0">
                <a:ea typeface="Geneva" charset="-128"/>
              </a:rPr>
              <a:t>CUB-121</a:t>
            </a:r>
          </a:p>
        </p:txBody>
      </p:sp>
      <p:sp>
        <p:nvSpPr>
          <p:cNvPr id="12" name="Subtitle 10">
            <a:extLst>
              <a:ext uri="{FF2B5EF4-FFF2-40B4-BE49-F238E27FC236}">
                <a16:creationId xmlns:a16="http://schemas.microsoft.com/office/drawing/2014/main" id="{DA5FF603-1601-D855-5FEF-724DDC41713B}"/>
              </a:ext>
            </a:extLst>
          </p:cNvPr>
          <p:cNvSpPr txBox="1">
            <a:spLocks/>
          </p:cNvSpPr>
          <p:nvPr/>
        </p:nvSpPr>
        <p:spPr>
          <a:xfrm>
            <a:off x="1869057" y="2390056"/>
            <a:ext cx="8534400" cy="1752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charset="0"/>
              <a:buNone/>
              <a:defRPr/>
            </a:pPr>
            <a:r>
              <a:rPr lang="en-US" dirty="0"/>
              <a:t>National Capital Area Council</a:t>
            </a:r>
          </a:p>
          <a:p>
            <a:pPr algn="ctr">
              <a:buFont typeface="Arial" charset="0"/>
              <a:buNone/>
              <a:defRPr/>
            </a:pPr>
            <a:r>
              <a:rPr lang="en-US" dirty="0"/>
              <a:t>University of Scouting 2025</a:t>
            </a:r>
          </a:p>
        </p:txBody>
      </p:sp>
      <p:sp>
        <p:nvSpPr>
          <p:cNvPr id="13" name="TextBox 12">
            <a:extLst>
              <a:ext uri="{FF2B5EF4-FFF2-40B4-BE49-F238E27FC236}">
                <a16:creationId xmlns:a16="http://schemas.microsoft.com/office/drawing/2014/main" id="{73C43943-8277-C629-40AC-E0F97C6D9440}"/>
              </a:ext>
            </a:extLst>
          </p:cNvPr>
          <p:cNvSpPr txBox="1"/>
          <p:nvPr/>
        </p:nvSpPr>
        <p:spPr>
          <a:xfrm>
            <a:off x="4281578" y="3739550"/>
            <a:ext cx="3893182" cy="1569660"/>
          </a:xfrm>
          <a:prstGeom prst="rect">
            <a:avLst/>
          </a:prstGeom>
          <a:noFill/>
        </p:spPr>
        <p:txBody>
          <a:bodyPr wrap="none" rtlCol="0">
            <a:spAutoFit/>
          </a:bodyPr>
          <a:lstStyle/>
          <a:p>
            <a:pPr algn="ctr"/>
            <a:r>
              <a:rPr lang="en-US" sz="3200" dirty="0"/>
              <a:t>Presented by</a:t>
            </a:r>
          </a:p>
          <a:p>
            <a:pPr algn="ctr"/>
            <a:r>
              <a:rPr lang="en-US" sz="3200" dirty="0"/>
              <a:t>Scott McCain</a:t>
            </a:r>
          </a:p>
          <a:p>
            <a:pPr algn="ctr"/>
            <a:r>
              <a:rPr lang="en-US" sz="3200" dirty="0"/>
              <a:t>mccainst@verizon.net</a:t>
            </a:r>
          </a:p>
        </p:txBody>
      </p:sp>
    </p:spTree>
    <p:extLst>
      <p:ext uri="{BB962C8B-B14F-4D97-AF65-F5344CB8AC3E}">
        <p14:creationId xmlns:p14="http://schemas.microsoft.com/office/powerpoint/2010/main" val="1503726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3B107-608E-433F-82C3-65DB19FA5789}"/>
              </a:ext>
            </a:extLst>
          </p:cNvPr>
          <p:cNvSpPr>
            <a:spLocks noGrp="1"/>
          </p:cNvSpPr>
          <p:nvPr>
            <p:ph type="title"/>
          </p:nvPr>
        </p:nvSpPr>
        <p:spPr/>
        <p:txBody>
          <a:bodyPr/>
          <a:lstStyle/>
          <a:p>
            <a:r>
              <a:rPr lang="en-US" b="1" dirty="0"/>
              <a:t>Ineffective Recruiting - Solutions</a:t>
            </a:r>
          </a:p>
        </p:txBody>
      </p:sp>
      <p:sp>
        <p:nvSpPr>
          <p:cNvPr id="3" name="Content Placeholder 2">
            <a:extLst>
              <a:ext uri="{FF2B5EF4-FFF2-40B4-BE49-F238E27FC236}">
                <a16:creationId xmlns:a16="http://schemas.microsoft.com/office/drawing/2014/main" id="{18F7B0CE-1D1A-4BAC-B081-FEF286CF8AA2}"/>
              </a:ext>
            </a:extLst>
          </p:cNvPr>
          <p:cNvSpPr>
            <a:spLocks noGrp="1"/>
          </p:cNvSpPr>
          <p:nvPr>
            <p:ph idx="1"/>
          </p:nvPr>
        </p:nvSpPr>
        <p:spPr>
          <a:xfrm>
            <a:off x="1981200" y="1371602"/>
            <a:ext cx="8382000" cy="4952998"/>
          </a:xfrm>
        </p:spPr>
        <p:txBody>
          <a:bodyPr>
            <a:normAutofit/>
          </a:bodyPr>
          <a:lstStyle/>
          <a:p>
            <a:pPr>
              <a:lnSpc>
                <a:spcPct val="114000"/>
              </a:lnSpc>
            </a:pPr>
            <a:r>
              <a:rPr lang="en-US" sz="3600" dirty="0"/>
              <a:t>Join Scouting Day/Night</a:t>
            </a:r>
          </a:p>
          <a:p>
            <a:pPr lvl="1">
              <a:lnSpc>
                <a:spcPct val="114000"/>
              </a:lnSpc>
            </a:pPr>
            <a:r>
              <a:rPr lang="en-US" sz="2800" dirty="0"/>
              <a:t>Scout activities for visiting youth</a:t>
            </a:r>
          </a:p>
          <a:p>
            <a:pPr lvl="1">
              <a:lnSpc>
                <a:spcPct val="114000"/>
              </a:lnSpc>
            </a:pPr>
            <a:r>
              <a:rPr lang="en-US" sz="2800" dirty="0"/>
              <a:t>Slide show of pack activities</a:t>
            </a:r>
          </a:p>
          <a:p>
            <a:pPr lvl="1">
              <a:lnSpc>
                <a:spcPct val="114000"/>
              </a:lnSpc>
            </a:pPr>
            <a:r>
              <a:rPr lang="en-US" sz="2800" dirty="0"/>
              <a:t>Information sheets, FAQs</a:t>
            </a:r>
          </a:p>
          <a:p>
            <a:pPr lvl="1">
              <a:lnSpc>
                <a:spcPct val="114000"/>
              </a:lnSpc>
            </a:pPr>
            <a:r>
              <a:rPr lang="en-US" sz="2800" dirty="0"/>
              <a:t>Follow-up after JSN</a:t>
            </a:r>
          </a:p>
          <a:p>
            <a:pPr>
              <a:lnSpc>
                <a:spcPct val="114000"/>
              </a:lnSpc>
            </a:pPr>
            <a:r>
              <a:rPr lang="en-US" sz="3200" dirty="0"/>
              <a:t>Local media blitz (highlight activities)</a:t>
            </a:r>
          </a:p>
          <a:p>
            <a:pPr>
              <a:lnSpc>
                <a:spcPct val="114000"/>
              </a:lnSpc>
            </a:pPr>
            <a:r>
              <a:rPr lang="en-US" sz="3200" dirty="0"/>
              <a:t>Direct recruiting through Chartered Organization</a:t>
            </a:r>
          </a:p>
          <a:p>
            <a:pPr>
              <a:lnSpc>
                <a:spcPct val="114000"/>
              </a:lnSpc>
            </a:pPr>
            <a:endParaRPr lang="en-US" dirty="0"/>
          </a:p>
        </p:txBody>
      </p:sp>
    </p:spTree>
    <p:extLst>
      <p:ext uri="{BB962C8B-B14F-4D97-AF65-F5344CB8AC3E}">
        <p14:creationId xmlns:p14="http://schemas.microsoft.com/office/powerpoint/2010/main" val="3954302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3B107-608E-433F-82C3-65DB19FA5789}"/>
              </a:ext>
            </a:extLst>
          </p:cNvPr>
          <p:cNvSpPr>
            <a:spLocks noGrp="1"/>
          </p:cNvSpPr>
          <p:nvPr>
            <p:ph type="title"/>
          </p:nvPr>
        </p:nvSpPr>
        <p:spPr>
          <a:xfrm>
            <a:off x="1524000" y="533400"/>
            <a:ext cx="8763000" cy="914400"/>
          </a:xfrm>
        </p:spPr>
        <p:txBody>
          <a:bodyPr>
            <a:normAutofit fontScale="90000"/>
          </a:bodyPr>
          <a:lstStyle/>
          <a:p>
            <a:r>
              <a:rPr lang="en-US" b="1" dirty="0"/>
              <a:t>Ineffective Recruiting - Solutions</a:t>
            </a:r>
            <a:r>
              <a:rPr lang="en-US" dirty="0"/>
              <a:t> </a:t>
            </a:r>
            <a:r>
              <a:rPr lang="en-US" sz="2000" dirty="0"/>
              <a:t>(Continued)</a:t>
            </a:r>
            <a:endParaRPr lang="en-US" sz="2000" b="1" dirty="0"/>
          </a:p>
        </p:txBody>
      </p:sp>
      <p:sp>
        <p:nvSpPr>
          <p:cNvPr id="3" name="Content Placeholder 2">
            <a:extLst>
              <a:ext uri="{FF2B5EF4-FFF2-40B4-BE49-F238E27FC236}">
                <a16:creationId xmlns:a16="http://schemas.microsoft.com/office/drawing/2014/main" id="{18F7B0CE-1D1A-4BAC-B081-FEF286CF8AA2}"/>
              </a:ext>
            </a:extLst>
          </p:cNvPr>
          <p:cNvSpPr>
            <a:spLocks noGrp="1"/>
          </p:cNvSpPr>
          <p:nvPr>
            <p:ph idx="1"/>
          </p:nvPr>
        </p:nvSpPr>
        <p:spPr>
          <a:xfrm>
            <a:off x="1014412" y="1714500"/>
            <a:ext cx="9782175" cy="4191000"/>
          </a:xfrm>
        </p:spPr>
        <p:txBody>
          <a:bodyPr>
            <a:normAutofit/>
          </a:bodyPr>
          <a:lstStyle/>
          <a:p>
            <a:pPr>
              <a:lnSpc>
                <a:spcPct val="134000"/>
              </a:lnSpc>
            </a:pPr>
            <a:r>
              <a:rPr lang="en-US" sz="3200" dirty="0"/>
              <a:t>Dedicated recruiting/membership officer </a:t>
            </a:r>
          </a:p>
          <a:p>
            <a:pPr lvl="1">
              <a:lnSpc>
                <a:spcPct val="134000"/>
              </a:lnSpc>
            </a:pPr>
            <a:r>
              <a:rPr lang="en-US" sz="2800" dirty="0"/>
              <a:t>Experienced parent; not Cubmaster or Committee Chair</a:t>
            </a:r>
          </a:p>
          <a:p>
            <a:pPr>
              <a:lnSpc>
                <a:spcPct val="134000"/>
              </a:lnSpc>
            </a:pPr>
            <a:r>
              <a:rPr lang="en-US" sz="3200" dirty="0"/>
              <a:t>Incentivize Scouts to bring a friend</a:t>
            </a:r>
          </a:p>
          <a:p>
            <a:pPr lvl="1">
              <a:lnSpc>
                <a:spcPct val="134000"/>
              </a:lnSpc>
            </a:pPr>
            <a:r>
              <a:rPr lang="en-US" sz="2800" dirty="0"/>
              <a:t>Recruiter badge</a:t>
            </a:r>
          </a:p>
          <a:p>
            <a:pPr lvl="1">
              <a:lnSpc>
                <a:spcPct val="134000"/>
              </a:lnSpc>
            </a:pPr>
            <a:r>
              <a:rPr lang="en-US" sz="2800" dirty="0"/>
              <a:t>Other prizes?</a:t>
            </a:r>
            <a:endParaRPr lang="en-US" sz="1800" dirty="0"/>
          </a:p>
        </p:txBody>
      </p:sp>
    </p:spTree>
    <p:extLst>
      <p:ext uri="{BB962C8B-B14F-4D97-AF65-F5344CB8AC3E}">
        <p14:creationId xmlns:p14="http://schemas.microsoft.com/office/powerpoint/2010/main" val="3606588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B514D-D4D7-4662-8B8B-E3179A83E757}"/>
              </a:ext>
            </a:extLst>
          </p:cNvPr>
          <p:cNvSpPr>
            <a:spLocks noGrp="1"/>
          </p:cNvSpPr>
          <p:nvPr>
            <p:ph type="title"/>
          </p:nvPr>
        </p:nvSpPr>
        <p:spPr/>
        <p:txBody>
          <a:bodyPr/>
          <a:lstStyle/>
          <a:p>
            <a:r>
              <a:rPr lang="en-US" b="1" dirty="0"/>
              <a:t>Leadership Vacancies – Why?</a:t>
            </a:r>
          </a:p>
        </p:txBody>
      </p:sp>
      <p:sp>
        <p:nvSpPr>
          <p:cNvPr id="3" name="Content Placeholder 2">
            <a:extLst>
              <a:ext uri="{FF2B5EF4-FFF2-40B4-BE49-F238E27FC236}">
                <a16:creationId xmlns:a16="http://schemas.microsoft.com/office/drawing/2014/main" id="{462EF46B-29A5-428A-9D2C-8C923F11570E}"/>
              </a:ext>
            </a:extLst>
          </p:cNvPr>
          <p:cNvSpPr>
            <a:spLocks noGrp="1"/>
          </p:cNvSpPr>
          <p:nvPr>
            <p:ph idx="1"/>
          </p:nvPr>
        </p:nvSpPr>
        <p:spPr>
          <a:xfrm>
            <a:off x="914400" y="1447801"/>
            <a:ext cx="6934200" cy="4952999"/>
          </a:xfrm>
        </p:spPr>
        <p:txBody>
          <a:bodyPr>
            <a:normAutofit/>
          </a:bodyPr>
          <a:lstStyle/>
          <a:p>
            <a:pPr marL="1714500" indent="-1714500">
              <a:buNone/>
            </a:pPr>
            <a:r>
              <a:rPr lang="en-US" b="1" u="sng" dirty="0"/>
              <a:t>Scenario:</a:t>
            </a:r>
            <a:r>
              <a:rPr lang="en-US" dirty="0"/>
              <a:t>  You look around the Pack and realize there just aren’t enough adults leading the Pack, the Dens and the special events.</a:t>
            </a:r>
          </a:p>
          <a:p>
            <a:pPr marL="1714500" indent="-1714500">
              <a:buNone/>
            </a:pPr>
            <a:endParaRPr lang="en-US" dirty="0"/>
          </a:p>
          <a:p>
            <a:pPr marL="1714500" indent="-1714500">
              <a:buNone/>
            </a:pPr>
            <a:r>
              <a:rPr lang="en-US" b="1" u="sng" dirty="0"/>
              <a:t>What mistakes could be in play?</a:t>
            </a:r>
            <a:endParaRPr lang="en-US" dirty="0"/>
          </a:p>
          <a:p>
            <a:r>
              <a:rPr lang="en-US" dirty="0"/>
              <a:t>No succession planning</a:t>
            </a:r>
          </a:p>
          <a:p>
            <a:r>
              <a:rPr lang="en-US" dirty="0"/>
              <a:t>Low or apathetic volunteerism/ disengaged parents</a:t>
            </a:r>
            <a:endParaRPr lang="en-US" b="1" u="sng" dirty="0"/>
          </a:p>
          <a:p>
            <a:pPr marL="1714500" indent="-1714500">
              <a:buNone/>
            </a:pPr>
            <a:endParaRPr lang="en-US" dirty="0"/>
          </a:p>
        </p:txBody>
      </p:sp>
      <p:sp>
        <p:nvSpPr>
          <p:cNvPr id="4" name="TextBox 3">
            <a:extLst>
              <a:ext uri="{FF2B5EF4-FFF2-40B4-BE49-F238E27FC236}">
                <a16:creationId xmlns:a16="http://schemas.microsoft.com/office/drawing/2014/main" id="{90FA2877-EC68-4742-B662-44EB44603DD1}"/>
              </a:ext>
            </a:extLst>
          </p:cNvPr>
          <p:cNvSpPr txBox="1"/>
          <p:nvPr/>
        </p:nvSpPr>
        <p:spPr>
          <a:xfrm>
            <a:off x="7924800" y="1600201"/>
            <a:ext cx="2667000" cy="2693045"/>
          </a:xfrm>
          <a:prstGeom prst="rect">
            <a:avLst/>
          </a:prstGeom>
          <a:solidFill>
            <a:srgbClr val="FFFFCC"/>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endParaRPr lang="en-US" sz="1300" b="1" u="sng" dirty="0"/>
          </a:p>
          <a:p>
            <a:pPr algn="ctr"/>
            <a:r>
              <a:rPr lang="en-US" sz="1300" b="1" u="sng" dirty="0"/>
              <a:t>Bobcat Parent’s Oath</a:t>
            </a:r>
          </a:p>
          <a:p>
            <a:pPr algn="ctr"/>
            <a:r>
              <a:rPr lang="en-US" sz="1300" dirty="0"/>
              <a:t>As a parent of a Cub Scout,</a:t>
            </a:r>
          </a:p>
          <a:p>
            <a:pPr algn="ctr"/>
            <a:r>
              <a:rPr lang="en-US" sz="1300" dirty="0"/>
              <a:t>I will do my best</a:t>
            </a:r>
          </a:p>
          <a:p>
            <a:pPr algn="ctr"/>
            <a:r>
              <a:rPr lang="en-US" sz="1300" dirty="0"/>
              <a:t>To help my boy</a:t>
            </a:r>
          </a:p>
          <a:p>
            <a:pPr algn="ctr"/>
            <a:r>
              <a:rPr lang="en-US" sz="1300" dirty="0"/>
              <a:t>Live up to the Scout Oath</a:t>
            </a:r>
          </a:p>
          <a:p>
            <a:pPr algn="ctr"/>
            <a:r>
              <a:rPr lang="en-US" sz="1300" dirty="0"/>
              <a:t>And obey the Scout Law.</a:t>
            </a:r>
          </a:p>
          <a:p>
            <a:pPr algn="ctr"/>
            <a:endParaRPr lang="en-US" sz="1300" dirty="0"/>
          </a:p>
          <a:p>
            <a:pPr algn="ctr"/>
            <a:r>
              <a:rPr lang="en-US" sz="1300" dirty="0"/>
              <a:t>I will work with my Scout</a:t>
            </a:r>
          </a:p>
          <a:p>
            <a:pPr algn="ctr"/>
            <a:r>
              <a:rPr lang="en-US" sz="1300" dirty="0"/>
              <a:t>On his achievements and projects.</a:t>
            </a:r>
          </a:p>
          <a:p>
            <a:pPr algn="ctr"/>
            <a:r>
              <a:rPr lang="en-US" sz="1300" dirty="0"/>
              <a:t>I will attend the Pack meetings</a:t>
            </a:r>
          </a:p>
          <a:p>
            <a:pPr algn="ctr"/>
            <a:r>
              <a:rPr lang="en-US" sz="1300" dirty="0"/>
              <a:t>And help as needed</a:t>
            </a:r>
          </a:p>
          <a:p>
            <a:pPr algn="ctr"/>
            <a:r>
              <a:rPr lang="en-US" sz="1300" dirty="0"/>
              <a:t>To make the Pack go</a:t>
            </a:r>
          </a:p>
        </p:txBody>
      </p:sp>
    </p:spTree>
    <p:extLst>
      <p:ext uri="{BB962C8B-B14F-4D97-AF65-F5344CB8AC3E}">
        <p14:creationId xmlns:p14="http://schemas.microsoft.com/office/powerpoint/2010/main" val="2013238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4DE7A-367D-4FBD-A621-71A5C49145AF}"/>
              </a:ext>
            </a:extLst>
          </p:cNvPr>
          <p:cNvSpPr>
            <a:spLocks noGrp="1"/>
          </p:cNvSpPr>
          <p:nvPr>
            <p:ph type="title"/>
          </p:nvPr>
        </p:nvSpPr>
        <p:spPr/>
        <p:txBody>
          <a:bodyPr/>
          <a:lstStyle/>
          <a:p>
            <a:r>
              <a:rPr lang="en-US" b="1" dirty="0"/>
              <a:t>No Succession Planning - Solutions</a:t>
            </a:r>
          </a:p>
        </p:txBody>
      </p:sp>
      <p:sp>
        <p:nvSpPr>
          <p:cNvPr id="3" name="Content Placeholder 2">
            <a:extLst>
              <a:ext uri="{FF2B5EF4-FFF2-40B4-BE49-F238E27FC236}">
                <a16:creationId xmlns:a16="http://schemas.microsoft.com/office/drawing/2014/main" id="{BFBE364F-DE54-48F5-8AF7-8D3D28560A50}"/>
              </a:ext>
            </a:extLst>
          </p:cNvPr>
          <p:cNvSpPr>
            <a:spLocks noGrp="1"/>
          </p:cNvSpPr>
          <p:nvPr>
            <p:ph idx="1"/>
          </p:nvPr>
        </p:nvSpPr>
        <p:spPr>
          <a:xfrm>
            <a:off x="1362075" y="1828800"/>
            <a:ext cx="8259355" cy="4038600"/>
          </a:xfrm>
        </p:spPr>
        <p:txBody>
          <a:bodyPr>
            <a:normAutofit/>
          </a:bodyPr>
          <a:lstStyle/>
          <a:p>
            <a:pPr>
              <a:lnSpc>
                <a:spcPct val="114000"/>
              </a:lnSpc>
            </a:pPr>
            <a:r>
              <a:rPr lang="en-US" sz="3200" dirty="0"/>
              <a:t>Critical step – match individual to job!</a:t>
            </a:r>
          </a:p>
          <a:p>
            <a:pPr>
              <a:lnSpc>
                <a:spcPct val="114000"/>
              </a:lnSpc>
            </a:pPr>
            <a:r>
              <a:rPr lang="en-US" sz="3200" dirty="0"/>
              <a:t>Leader training, uniforms &amp; </a:t>
            </a:r>
            <a:r>
              <a:rPr lang="en-US" sz="3200" u="sng" dirty="0"/>
              <a:t>recognition</a:t>
            </a:r>
            <a:r>
              <a:rPr lang="en-US" sz="3200" dirty="0"/>
              <a:t>!</a:t>
            </a:r>
          </a:p>
          <a:p>
            <a:pPr>
              <a:lnSpc>
                <a:spcPct val="114000"/>
              </a:lnSpc>
            </a:pPr>
            <a:r>
              <a:rPr lang="en-US" sz="3200" dirty="0"/>
              <a:t>Family Skills Survey – use it!</a:t>
            </a:r>
          </a:p>
          <a:p>
            <a:pPr>
              <a:lnSpc>
                <a:spcPct val="114000"/>
              </a:lnSpc>
            </a:pPr>
            <a:r>
              <a:rPr lang="en-US" sz="3200" dirty="0"/>
              <a:t>Cubmaster/Committee Chair:</a:t>
            </a:r>
          </a:p>
          <a:p>
            <a:pPr lvl="1">
              <a:lnSpc>
                <a:spcPct val="114000"/>
              </a:lnSpc>
            </a:pPr>
            <a:r>
              <a:rPr lang="en-US" sz="2800" dirty="0"/>
              <a:t>Recruit help from parents of younger Scouts</a:t>
            </a:r>
          </a:p>
          <a:p>
            <a:pPr lvl="1">
              <a:lnSpc>
                <a:spcPct val="114000"/>
              </a:lnSpc>
            </a:pPr>
            <a:r>
              <a:rPr lang="en-US" sz="2800" dirty="0"/>
              <a:t>Always have registered assistants to step in</a:t>
            </a:r>
          </a:p>
          <a:p>
            <a:pPr lvl="1">
              <a:lnSpc>
                <a:spcPct val="114000"/>
              </a:lnSpc>
            </a:pPr>
            <a:endParaRPr lang="en-US" sz="3200" dirty="0"/>
          </a:p>
          <a:p>
            <a:pPr>
              <a:lnSpc>
                <a:spcPct val="114000"/>
              </a:lnSpc>
            </a:pPr>
            <a:endParaRPr lang="en-US" dirty="0"/>
          </a:p>
        </p:txBody>
      </p:sp>
      <p:grpSp>
        <p:nvGrpSpPr>
          <p:cNvPr id="6" name="Group 5">
            <a:extLst>
              <a:ext uri="{FF2B5EF4-FFF2-40B4-BE49-F238E27FC236}">
                <a16:creationId xmlns:a16="http://schemas.microsoft.com/office/drawing/2014/main" id="{301C73BE-47D9-4850-878E-F2944145B0A7}"/>
              </a:ext>
            </a:extLst>
          </p:cNvPr>
          <p:cNvGrpSpPr/>
          <p:nvPr/>
        </p:nvGrpSpPr>
        <p:grpSpPr>
          <a:xfrm>
            <a:off x="9431547" y="1247954"/>
            <a:ext cx="1100950" cy="4481080"/>
            <a:chOff x="7807466" y="1866359"/>
            <a:chExt cx="1100950" cy="4481080"/>
          </a:xfrm>
        </p:grpSpPr>
        <p:pic>
          <p:nvPicPr>
            <p:cNvPr id="10" name="Picture 9">
              <a:extLst>
                <a:ext uri="{FF2B5EF4-FFF2-40B4-BE49-F238E27FC236}">
                  <a16:creationId xmlns:a16="http://schemas.microsoft.com/office/drawing/2014/main" id="{C0AC7D7B-70B5-4C15-9F4A-C454BB7A43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07466" y="1866359"/>
              <a:ext cx="1100950" cy="1097280"/>
            </a:xfrm>
            <a:prstGeom prst="rect">
              <a:avLst/>
            </a:prstGeom>
          </p:spPr>
        </p:pic>
        <p:pic>
          <p:nvPicPr>
            <p:cNvPr id="11" name="Picture 10">
              <a:extLst>
                <a:ext uri="{FF2B5EF4-FFF2-40B4-BE49-F238E27FC236}">
                  <a16:creationId xmlns:a16="http://schemas.microsoft.com/office/drawing/2014/main" id="{4BB397AC-F52F-47DC-B719-E943C00B3C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17138" y="2994292"/>
              <a:ext cx="1081606" cy="1097280"/>
            </a:xfrm>
            <a:prstGeom prst="rect">
              <a:avLst/>
            </a:prstGeom>
          </p:spPr>
        </p:pic>
        <p:pic>
          <p:nvPicPr>
            <p:cNvPr id="4" name="Picture 3">
              <a:extLst>
                <a:ext uri="{FF2B5EF4-FFF2-40B4-BE49-F238E27FC236}">
                  <a16:creationId xmlns:a16="http://schemas.microsoft.com/office/drawing/2014/main" id="{B317D01A-D84F-4001-B74F-C5595FC62889}"/>
                </a:ext>
              </a:extLst>
            </p:cNvPr>
            <p:cNvPicPr>
              <a:picLocks noChangeAspect="1"/>
            </p:cNvPicPr>
            <p:nvPr/>
          </p:nvPicPr>
          <p:blipFill>
            <a:blip r:embed="rId5"/>
            <a:stretch>
              <a:fillRect/>
            </a:stretch>
          </p:blipFill>
          <p:spPr>
            <a:xfrm>
              <a:off x="7816584" y="4122225"/>
              <a:ext cx="1082714" cy="1097280"/>
            </a:xfrm>
            <a:prstGeom prst="rect">
              <a:avLst/>
            </a:prstGeom>
          </p:spPr>
        </p:pic>
        <p:pic>
          <p:nvPicPr>
            <p:cNvPr id="5" name="Picture 4">
              <a:extLst>
                <a:ext uri="{FF2B5EF4-FFF2-40B4-BE49-F238E27FC236}">
                  <a16:creationId xmlns:a16="http://schemas.microsoft.com/office/drawing/2014/main" id="{609DB514-6C35-4313-BD93-52CBD25B354A}"/>
                </a:ext>
              </a:extLst>
            </p:cNvPr>
            <p:cNvPicPr>
              <a:picLocks noChangeAspect="1"/>
            </p:cNvPicPr>
            <p:nvPr/>
          </p:nvPicPr>
          <p:blipFill>
            <a:blip r:embed="rId6"/>
            <a:stretch>
              <a:fillRect/>
            </a:stretch>
          </p:blipFill>
          <p:spPr>
            <a:xfrm>
              <a:off x="7821386" y="5250159"/>
              <a:ext cx="1073110" cy="1097280"/>
            </a:xfrm>
            <a:prstGeom prst="rect">
              <a:avLst/>
            </a:prstGeom>
          </p:spPr>
        </p:pic>
      </p:grpSp>
    </p:spTree>
    <p:extLst>
      <p:ext uri="{BB962C8B-B14F-4D97-AF65-F5344CB8AC3E}">
        <p14:creationId xmlns:p14="http://schemas.microsoft.com/office/powerpoint/2010/main" val="3982798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ub scout den leader patch">
            <a:extLst>
              <a:ext uri="{FF2B5EF4-FFF2-40B4-BE49-F238E27FC236}">
                <a16:creationId xmlns:a16="http://schemas.microsoft.com/office/drawing/2014/main" id="{0FF292C7-9494-47AF-A2D1-9D58948A31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0871" y="1418932"/>
            <a:ext cx="1147248" cy="11523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654DE7A-367D-4FBD-A621-71A5C49145AF}"/>
              </a:ext>
            </a:extLst>
          </p:cNvPr>
          <p:cNvSpPr>
            <a:spLocks noGrp="1"/>
          </p:cNvSpPr>
          <p:nvPr>
            <p:ph type="title"/>
          </p:nvPr>
        </p:nvSpPr>
        <p:spPr/>
        <p:txBody>
          <a:bodyPr/>
          <a:lstStyle/>
          <a:p>
            <a:r>
              <a:rPr lang="en-US" b="1" dirty="0"/>
              <a:t>No Succession Planning - Solutions</a:t>
            </a:r>
            <a:r>
              <a:rPr lang="en-US" sz="2000" b="1" dirty="0">
                <a:solidFill>
                  <a:prstClr val="black"/>
                </a:solidFill>
              </a:rPr>
              <a:t> </a:t>
            </a:r>
            <a:r>
              <a:rPr lang="en-US" sz="2000" dirty="0">
                <a:solidFill>
                  <a:prstClr val="black"/>
                </a:solidFill>
              </a:rPr>
              <a:t>(Continued)</a:t>
            </a:r>
            <a:endParaRPr lang="en-US" dirty="0"/>
          </a:p>
        </p:txBody>
      </p:sp>
      <p:sp>
        <p:nvSpPr>
          <p:cNvPr id="3" name="Content Placeholder 2">
            <a:extLst>
              <a:ext uri="{FF2B5EF4-FFF2-40B4-BE49-F238E27FC236}">
                <a16:creationId xmlns:a16="http://schemas.microsoft.com/office/drawing/2014/main" id="{BFBE364F-DE54-48F5-8AF7-8D3D28560A50}"/>
              </a:ext>
            </a:extLst>
          </p:cNvPr>
          <p:cNvSpPr>
            <a:spLocks noGrp="1"/>
          </p:cNvSpPr>
          <p:nvPr>
            <p:ph idx="1"/>
          </p:nvPr>
        </p:nvSpPr>
        <p:spPr>
          <a:xfrm>
            <a:off x="1085850" y="1800225"/>
            <a:ext cx="9034977" cy="4343400"/>
          </a:xfrm>
        </p:spPr>
        <p:txBody>
          <a:bodyPr>
            <a:noAutofit/>
          </a:bodyPr>
          <a:lstStyle/>
          <a:p>
            <a:pPr>
              <a:lnSpc>
                <a:spcPct val="114000"/>
              </a:lnSpc>
            </a:pPr>
            <a:r>
              <a:rPr lang="en-US" sz="3200" dirty="0"/>
              <a:t>Den Leaders:</a:t>
            </a:r>
          </a:p>
          <a:p>
            <a:pPr lvl="1">
              <a:lnSpc>
                <a:spcPct val="114000"/>
              </a:lnSpc>
            </a:pPr>
            <a:r>
              <a:rPr lang="en-US" sz="2800" dirty="0"/>
              <a:t>Always have registered assistant to step in</a:t>
            </a:r>
          </a:p>
          <a:p>
            <a:pPr lvl="1">
              <a:lnSpc>
                <a:spcPct val="114000"/>
              </a:lnSpc>
            </a:pPr>
            <a:r>
              <a:rPr lang="en-US" sz="2800" dirty="0"/>
              <a:t>As new Dens form, recruit leaders early</a:t>
            </a:r>
          </a:p>
          <a:p>
            <a:pPr>
              <a:lnSpc>
                <a:spcPct val="114000"/>
              </a:lnSpc>
            </a:pPr>
            <a:r>
              <a:rPr lang="en-US" sz="3200" dirty="0"/>
              <a:t>Committee Positions</a:t>
            </a:r>
          </a:p>
          <a:p>
            <a:pPr lvl="1">
              <a:lnSpc>
                <a:spcPct val="114000"/>
              </a:lnSpc>
            </a:pPr>
            <a:r>
              <a:rPr lang="en-US" sz="2800" dirty="0"/>
              <a:t>Minimize multiple assignments on committee so option is available as fallback</a:t>
            </a:r>
          </a:p>
          <a:p>
            <a:pPr lvl="1">
              <a:lnSpc>
                <a:spcPct val="114000"/>
              </a:lnSpc>
            </a:pPr>
            <a:r>
              <a:rPr lang="en-US" sz="2800" dirty="0"/>
              <a:t>Graduate from “easy” job to “harder” job</a:t>
            </a:r>
          </a:p>
        </p:txBody>
      </p:sp>
      <p:pic>
        <p:nvPicPr>
          <p:cNvPr id="4" name="Picture 3">
            <a:extLst>
              <a:ext uri="{FF2B5EF4-FFF2-40B4-BE49-F238E27FC236}">
                <a16:creationId xmlns:a16="http://schemas.microsoft.com/office/drawing/2014/main" id="{B8590259-05A6-4769-B6B1-4F276FEAEE25}"/>
              </a:ext>
            </a:extLst>
          </p:cNvPr>
          <p:cNvPicPr>
            <a:picLocks noChangeAspect="1"/>
          </p:cNvPicPr>
          <p:nvPr/>
        </p:nvPicPr>
        <p:blipFill>
          <a:blip r:embed="rId4"/>
          <a:stretch>
            <a:fillRect/>
          </a:stretch>
        </p:blipFill>
        <p:spPr>
          <a:xfrm>
            <a:off x="9497683" y="4440408"/>
            <a:ext cx="2333624" cy="893592"/>
          </a:xfrm>
          <a:prstGeom prst="rect">
            <a:avLst/>
          </a:prstGeom>
        </p:spPr>
      </p:pic>
      <p:pic>
        <p:nvPicPr>
          <p:cNvPr id="5" name="Picture 4">
            <a:extLst>
              <a:ext uri="{FF2B5EF4-FFF2-40B4-BE49-F238E27FC236}">
                <a16:creationId xmlns:a16="http://schemas.microsoft.com/office/drawing/2014/main" id="{D4A3CC29-9050-418E-95AC-177AFC6B4040}"/>
              </a:ext>
            </a:extLst>
          </p:cNvPr>
          <p:cNvPicPr>
            <a:picLocks noChangeAspect="1"/>
          </p:cNvPicPr>
          <p:nvPr/>
        </p:nvPicPr>
        <p:blipFill>
          <a:blip r:embed="rId5"/>
          <a:stretch>
            <a:fillRect/>
          </a:stretch>
        </p:blipFill>
        <p:spPr>
          <a:xfrm>
            <a:off x="10090871" y="2728464"/>
            <a:ext cx="1147248" cy="1168957"/>
          </a:xfrm>
          <a:prstGeom prst="rect">
            <a:avLst/>
          </a:prstGeom>
        </p:spPr>
      </p:pic>
    </p:spTree>
    <p:extLst>
      <p:ext uri="{BB962C8B-B14F-4D97-AF65-F5344CB8AC3E}">
        <p14:creationId xmlns:p14="http://schemas.microsoft.com/office/powerpoint/2010/main" val="4079532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A1E0B-DCEB-473C-840B-372F1422D18F}"/>
              </a:ext>
            </a:extLst>
          </p:cNvPr>
          <p:cNvSpPr>
            <a:spLocks noGrp="1"/>
          </p:cNvSpPr>
          <p:nvPr>
            <p:ph type="title"/>
          </p:nvPr>
        </p:nvSpPr>
        <p:spPr>
          <a:xfrm>
            <a:off x="1600200" y="533400"/>
            <a:ext cx="8991600" cy="914400"/>
          </a:xfrm>
        </p:spPr>
        <p:txBody>
          <a:bodyPr>
            <a:normAutofit fontScale="90000"/>
          </a:bodyPr>
          <a:lstStyle/>
          <a:p>
            <a:r>
              <a:rPr lang="en-US" b="1" dirty="0"/>
              <a:t>Low/Apathetic Volunteerism - Solutions</a:t>
            </a:r>
          </a:p>
        </p:txBody>
      </p:sp>
      <p:sp>
        <p:nvSpPr>
          <p:cNvPr id="3" name="Content Placeholder 2">
            <a:extLst>
              <a:ext uri="{FF2B5EF4-FFF2-40B4-BE49-F238E27FC236}">
                <a16:creationId xmlns:a16="http://schemas.microsoft.com/office/drawing/2014/main" id="{94BB8F85-258B-4480-A556-602CAD8E391C}"/>
              </a:ext>
            </a:extLst>
          </p:cNvPr>
          <p:cNvSpPr>
            <a:spLocks noGrp="1"/>
          </p:cNvSpPr>
          <p:nvPr>
            <p:ph idx="1"/>
          </p:nvPr>
        </p:nvSpPr>
        <p:spPr>
          <a:xfrm>
            <a:off x="1981200" y="1600202"/>
            <a:ext cx="8229600" cy="3962399"/>
          </a:xfrm>
        </p:spPr>
        <p:txBody>
          <a:bodyPr>
            <a:noAutofit/>
          </a:bodyPr>
          <a:lstStyle/>
          <a:p>
            <a:pPr>
              <a:lnSpc>
                <a:spcPct val="114000"/>
              </a:lnSpc>
            </a:pPr>
            <a:r>
              <a:rPr lang="en-US" sz="3200" dirty="0"/>
              <a:t>ADVERTISE!</a:t>
            </a:r>
          </a:p>
          <a:p>
            <a:pPr>
              <a:lnSpc>
                <a:spcPct val="114000"/>
              </a:lnSpc>
            </a:pPr>
            <a:r>
              <a:rPr lang="en-US" sz="3200" dirty="0"/>
              <a:t>Gradually increase level of involvement</a:t>
            </a:r>
          </a:p>
          <a:p>
            <a:pPr lvl="1">
              <a:lnSpc>
                <a:spcPct val="114000"/>
              </a:lnSpc>
            </a:pPr>
            <a:r>
              <a:rPr lang="en-US" sz="2800" dirty="0"/>
              <a:t>Bear/Webelos parents most invested</a:t>
            </a:r>
          </a:p>
          <a:p>
            <a:pPr lvl="1">
              <a:lnSpc>
                <a:spcPct val="114000"/>
              </a:lnSpc>
            </a:pPr>
            <a:r>
              <a:rPr lang="en-US" sz="2800" dirty="0"/>
              <a:t>Lion/Tiger parents don’t know what’s coming</a:t>
            </a:r>
          </a:p>
          <a:p>
            <a:pPr lvl="1">
              <a:lnSpc>
                <a:spcPct val="114000"/>
              </a:lnSpc>
            </a:pPr>
            <a:r>
              <a:rPr lang="en-US" sz="2800" dirty="0" err="1"/>
              <a:t>AoL</a:t>
            </a:r>
            <a:r>
              <a:rPr lang="en-US" sz="2800" dirty="0"/>
              <a:t> parents on the way out!  (but have experience…mentors?)</a:t>
            </a:r>
          </a:p>
        </p:txBody>
      </p:sp>
    </p:spTree>
    <p:extLst>
      <p:ext uri="{BB962C8B-B14F-4D97-AF65-F5344CB8AC3E}">
        <p14:creationId xmlns:p14="http://schemas.microsoft.com/office/powerpoint/2010/main" val="3413898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A1E0B-DCEB-473C-840B-372F1422D18F}"/>
              </a:ext>
            </a:extLst>
          </p:cNvPr>
          <p:cNvSpPr>
            <a:spLocks noGrp="1"/>
          </p:cNvSpPr>
          <p:nvPr>
            <p:ph type="title"/>
          </p:nvPr>
        </p:nvSpPr>
        <p:spPr>
          <a:xfrm>
            <a:off x="1600200" y="533400"/>
            <a:ext cx="8991600" cy="914400"/>
          </a:xfrm>
        </p:spPr>
        <p:txBody>
          <a:bodyPr>
            <a:normAutofit fontScale="90000"/>
          </a:bodyPr>
          <a:lstStyle/>
          <a:p>
            <a:r>
              <a:rPr lang="en-US" b="1" dirty="0"/>
              <a:t>Low/Apathetic Volunteerism - Solutions</a:t>
            </a:r>
            <a:r>
              <a:rPr lang="en-US" sz="2000" b="1" dirty="0">
                <a:solidFill>
                  <a:prstClr val="black"/>
                </a:solidFill>
              </a:rPr>
              <a:t> </a:t>
            </a:r>
            <a:r>
              <a:rPr lang="en-US" sz="2000" dirty="0">
                <a:solidFill>
                  <a:prstClr val="black"/>
                </a:solidFill>
              </a:rPr>
              <a:t>(Continued)</a:t>
            </a:r>
            <a:endParaRPr lang="en-US" dirty="0"/>
          </a:p>
        </p:txBody>
      </p:sp>
      <p:sp>
        <p:nvSpPr>
          <p:cNvPr id="3" name="Content Placeholder 2">
            <a:extLst>
              <a:ext uri="{FF2B5EF4-FFF2-40B4-BE49-F238E27FC236}">
                <a16:creationId xmlns:a16="http://schemas.microsoft.com/office/drawing/2014/main" id="{94BB8F85-258B-4480-A556-602CAD8E391C}"/>
              </a:ext>
            </a:extLst>
          </p:cNvPr>
          <p:cNvSpPr>
            <a:spLocks noGrp="1"/>
          </p:cNvSpPr>
          <p:nvPr>
            <p:ph idx="1"/>
          </p:nvPr>
        </p:nvSpPr>
        <p:spPr>
          <a:xfrm>
            <a:off x="971551" y="1524001"/>
            <a:ext cx="10306050" cy="4080301"/>
          </a:xfrm>
        </p:spPr>
        <p:txBody>
          <a:bodyPr>
            <a:normAutofit/>
          </a:bodyPr>
          <a:lstStyle/>
          <a:p>
            <a:pPr>
              <a:lnSpc>
                <a:spcPct val="114000"/>
              </a:lnSpc>
            </a:pPr>
            <a:r>
              <a:rPr lang="en-US" sz="3200" dirty="0"/>
              <a:t>Parent’s meeting for new Lions/Tigers </a:t>
            </a:r>
          </a:p>
          <a:p>
            <a:pPr lvl="1">
              <a:lnSpc>
                <a:spcPct val="114000"/>
              </a:lnSpc>
            </a:pPr>
            <a:r>
              <a:rPr lang="en-US" sz="2800" dirty="0"/>
              <a:t>No leaders, no Den! (Lion Guides show the ropes)</a:t>
            </a:r>
          </a:p>
          <a:p>
            <a:pPr lvl="1">
              <a:lnSpc>
                <a:spcPct val="114000"/>
              </a:lnSpc>
            </a:pPr>
            <a:r>
              <a:rPr lang="en-US" sz="2800" dirty="0"/>
              <a:t>Den Leaders actively </a:t>
            </a:r>
            <a:r>
              <a:rPr lang="en-US" sz="3200" dirty="0"/>
              <a:t>engage all parents</a:t>
            </a:r>
          </a:p>
          <a:p>
            <a:pPr marL="344488" lvl="1" indent="-344488">
              <a:lnSpc>
                <a:spcPct val="114000"/>
              </a:lnSpc>
            </a:pPr>
            <a:r>
              <a:rPr lang="en-US" sz="3200" dirty="0"/>
              <a:t>Den leaders implement their Den program their way</a:t>
            </a:r>
          </a:p>
          <a:p>
            <a:pPr marL="344488" lvl="1" indent="-344488">
              <a:lnSpc>
                <a:spcPct val="114000"/>
              </a:lnSpc>
            </a:pPr>
            <a:r>
              <a:rPr lang="en-US" sz="3200" dirty="0"/>
              <a:t>Monthly Den Leaders’ Meeting</a:t>
            </a:r>
          </a:p>
          <a:p>
            <a:pPr marL="344488" lvl="1" indent="-344488">
              <a:lnSpc>
                <a:spcPct val="114000"/>
              </a:lnSpc>
            </a:pPr>
            <a:r>
              <a:rPr lang="en-US" sz="3200" dirty="0"/>
              <a:t>Chair &amp; assistant for most events to support continuity</a:t>
            </a:r>
          </a:p>
          <a:p>
            <a:pPr>
              <a:lnSpc>
                <a:spcPct val="114000"/>
              </a:lnSpc>
            </a:pPr>
            <a:endParaRPr lang="en-US" dirty="0"/>
          </a:p>
        </p:txBody>
      </p:sp>
      <p:grpSp>
        <p:nvGrpSpPr>
          <p:cNvPr id="8" name="Group 7">
            <a:extLst>
              <a:ext uri="{FF2B5EF4-FFF2-40B4-BE49-F238E27FC236}">
                <a16:creationId xmlns:a16="http://schemas.microsoft.com/office/drawing/2014/main" id="{43D1696A-096C-48DA-ABA8-69F43EB6E4EC}"/>
              </a:ext>
            </a:extLst>
          </p:cNvPr>
          <p:cNvGrpSpPr/>
          <p:nvPr/>
        </p:nvGrpSpPr>
        <p:grpSpPr>
          <a:xfrm>
            <a:off x="2449902" y="5291947"/>
            <a:ext cx="5410200" cy="952500"/>
            <a:chOff x="457200" y="5467350"/>
            <a:chExt cx="5410200" cy="952500"/>
          </a:xfrm>
        </p:grpSpPr>
        <p:sp>
          <p:nvSpPr>
            <p:cNvPr id="7" name="TextBox 6">
              <a:extLst>
                <a:ext uri="{FF2B5EF4-FFF2-40B4-BE49-F238E27FC236}">
                  <a16:creationId xmlns:a16="http://schemas.microsoft.com/office/drawing/2014/main" id="{B7A1D54F-E65D-443A-B80D-F0AB740C723A}"/>
                </a:ext>
              </a:extLst>
            </p:cNvPr>
            <p:cNvSpPr txBox="1"/>
            <p:nvPr/>
          </p:nvSpPr>
          <p:spPr>
            <a:xfrm>
              <a:off x="457201" y="5528101"/>
              <a:ext cx="5410199" cy="830997"/>
            </a:xfrm>
            <a:prstGeom prst="rect">
              <a:avLst/>
            </a:prstGeom>
            <a:gradFill flip="none" rotWithShape="1">
              <a:gsLst>
                <a:gs pos="0">
                  <a:srgbClr val="E3F9F9"/>
                </a:gs>
                <a:gs pos="73000">
                  <a:srgbClr val="A2D1D4"/>
                </a:gs>
                <a:gs pos="100000">
                  <a:srgbClr val="66898B"/>
                </a:gs>
              </a:gsLst>
              <a:path path="rect">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858838" algn="ctr"/>
              <a:r>
                <a:rPr lang="en-US" sz="2400" b="1" dirty="0">
                  <a:solidFill>
                    <a:srgbClr val="FF0000"/>
                  </a:solidFill>
                  <a:effectLst>
                    <a:outerShdw blurRad="38100" dist="38100" dir="2700000" algn="tl">
                      <a:srgbClr val="000000">
                        <a:alpha val="43137"/>
                      </a:srgbClr>
                    </a:outerShdw>
                  </a:effectLst>
                </a:rPr>
                <a:t>Careful!  Don’t recruit volunteers then not use them!</a:t>
              </a:r>
            </a:p>
          </p:txBody>
        </p:sp>
        <p:pic>
          <p:nvPicPr>
            <p:cNvPr id="5" name="Picture 4">
              <a:extLst>
                <a:ext uri="{FF2B5EF4-FFF2-40B4-BE49-F238E27FC236}">
                  <a16:creationId xmlns:a16="http://schemas.microsoft.com/office/drawing/2014/main" id="{2804A62E-FCE9-44BC-9976-06B28E682F74}"/>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457200" y="5467350"/>
              <a:ext cx="952500" cy="952500"/>
            </a:xfrm>
            <a:prstGeom prst="rect">
              <a:avLst/>
            </a:prstGeom>
          </p:spPr>
        </p:pic>
      </p:grpSp>
    </p:spTree>
    <p:extLst>
      <p:ext uri="{BB962C8B-B14F-4D97-AF65-F5344CB8AC3E}">
        <p14:creationId xmlns:p14="http://schemas.microsoft.com/office/powerpoint/2010/main" val="15633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A1E0B-DCEB-473C-840B-372F1422D18F}"/>
              </a:ext>
            </a:extLst>
          </p:cNvPr>
          <p:cNvSpPr>
            <a:spLocks noGrp="1"/>
          </p:cNvSpPr>
          <p:nvPr>
            <p:ph type="title"/>
          </p:nvPr>
        </p:nvSpPr>
        <p:spPr>
          <a:xfrm>
            <a:off x="1600200" y="533400"/>
            <a:ext cx="8991600" cy="914400"/>
          </a:xfrm>
        </p:spPr>
        <p:txBody>
          <a:bodyPr>
            <a:normAutofit fontScale="90000"/>
          </a:bodyPr>
          <a:lstStyle/>
          <a:p>
            <a:r>
              <a:rPr lang="en-US" b="1" dirty="0"/>
              <a:t>Low/Apathetic Volunteerism - Solutions</a:t>
            </a:r>
            <a:r>
              <a:rPr lang="en-US" sz="2000" b="1" dirty="0">
                <a:solidFill>
                  <a:prstClr val="black"/>
                </a:solidFill>
              </a:rPr>
              <a:t> </a:t>
            </a:r>
            <a:r>
              <a:rPr lang="en-US" sz="2000" dirty="0">
                <a:solidFill>
                  <a:prstClr val="black"/>
                </a:solidFill>
              </a:rPr>
              <a:t>(Continued)</a:t>
            </a:r>
            <a:endParaRPr lang="en-US" dirty="0"/>
          </a:p>
        </p:txBody>
      </p:sp>
      <p:sp>
        <p:nvSpPr>
          <p:cNvPr id="3" name="Content Placeholder 2">
            <a:extLst>
              <a:ext uri="{FF2B5EF4-FFF2-40B4-BE49-F238E27FC236}">
                <a16:creationId xmlns:a16="http://schemas.microsoft.com/office/drawing/2014/main" id="{94BB8F85-258B-4480-A556-602CAD8E391C}"/>
              </a:ext>
            </a:extLst>
          </p:cNvPr>
          <p:cNvSpPr>
            <a:spLocks noGrp="1"/>
          </p:cNvSpPr>
          <p:nvPr>
            <p:ph idx="1"/>
          </p:nvPr>
        </p:nvSpPr>
        <p:spPr>
          <a:xfrm>
            <a:off x="1380407" y="1447800"/>
            <a:ext cx="8896350" cy="4267199"/>
          </a:xfrm>
        </p:spPr>
        <p:txBody>
          <a:bodyPr>
            <a:normAutofit/>
          </a:bodyPr>
          <a:lstStyle/>
          <a:p>
            <a:r>
              <a:rPr lang="en-US" sz="3200" dirty="0"/>
              <a:t>Grown-ups like recognition, too!  </a:t>
            </a:r>
          </a:p>
          <a:p>
            <a:pPr lvl="1"/>
            <a:r>
              <a:rPr lang="en-US" dirty="0"/>
              <a:t>Den Leader Training Award</a:t>
            </a:r>
          </a:p>
          <a:p>
            <a:pPr lvl="1"/>
            <a:r>
              <a:rPr lang="en-US" dirty="0"/>
              <a:t>Scouter’s Training Award</a:t>
            </a:r>
          </a:p>
          <a:p>
            <a:pPr lvl="1"/>
            <a:r>
              <a:rPr lang="en-US" dirty="0"/>
              <a:t>Cubmaster’s Key</a:t>
            </a:r>
          </a:p>
          <a:p>
            <a:pPr lvl="1"/>
            <a:r>
              <a:rPr lang="en-US" dirty="0"/>
              <a:t>District Award of Merit</a:t>
            </a:r>
          </a:p>
          <a:p>
            <a:r>
              <a:rPr lang="en-US" sz="3200" dirty="0"/>
              <a:t>Unofficial recognition is just as welcome</a:t>
            </a:r>
          </a:p>
          <a:p>
            <a:pPr lvl="1"/>
            <a:r>
              <a:rPr lang="en-US" dirty="0"/>
              <a:t>Certificate</a:t>
            </a:r>
          </a:p>
          <a:p>
            <a:pPr lvl="1"/>
            <a:r>
              <a:rPr lang="en-US" dirty="0"/>
              <a:t>Coffee mug or Challenge coin</a:t>
            </a:r>
          </a:p>
          <a:p>
            <a:pPr lvl="1"/>
            <a:r>
              <a:rPr lang="en-US" dirty="0"/>
              <a:t>“Head of Line” at Blue &amp; Gold</a:t>
            </a:r>
          </a:p>
          <a:p>
            <a:pPr lvl="1"/>
            <a:r>
              <a:rPr lang="en-US" dirty="0"/>
              <a:t>Even a simple handshake and “thank you” </a:t>
            </a:r>
            <a:r>
              <a:rPr lang="en-US" b="1" dirty="0"/>
              <a:t>IN PUBLIC</a:t>
            </a:r>
          </a:p>
          <a:p>
            <a:endParaRPr lang="en-US" dirty="0"/>
          </a:p>
          <a:p>
            <a:endParaRPr lang="en-US" dirty="0"/>
          </a:p>
        </p:txBody>
      </p:sp>
      <p:pic>
        <p:nvPicPr>
          <p:cNvPr id="9" name="Picture 8">
            <a:extLst>
              <a:ext uri="{FF2B5EF4-FFF2-40B4-BE49-F238E27FC236}">
                <a16:creationId xmlns:a16="http://schemas.microsoft.com/office/drawing/2014/main" id="{521FEFC4-ED91-4488-8CB3-90860BADC2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5510" y="5685011"/>
            <a:ext cx="5446144" cy="609400"/>
          </a:xfrm>
          <a:prstGeom prst="rect">
            <a:avLst/>
          </a:prstGeom>
        </p:spPr>
      </p:pic>
    </p:spTree>
    <p:extLst>
      <p:ext uri="{BB962C8B-B14F-4D97-AF65-F5344CB8AC3E}">
        <p14:creationId xmlns:p14="http://schemas.microsoft.com/office/powerpoint/2010/main" val="1182873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B514D-D4D7-4662-8B8B-E3179A83E757}"/>
              </a:ext>
            </a:extLst>
          </p:cNvPr>
          <p:cNvSpPr>
            <a:spLocks noGrp="1"/>
          </p:cNvSpPr>
          <p:nvPr>
            <p:ph type="title"/>
          </p:nvPr>
        </p:nvSpPr>
        <p:spPr/>
        <p:txBody>
          <a:bodyPr/>
          <a:lstStyle/>
          <a:p>
            <a:r>
              <a:rPr lang="en-US" b="1" dirty="0"/>
              <a:t>Low Attendance – Why?</a:t>
            </a:r>
          </a:p>
        </p:txBody>
      </p:sp>
      <p:sp>
        <p:nvSpPr>
          <p:cNvPr id="3" name="Content Placeholder 2">
            <a:extLst>
              <a:ext uri="{FF2B5EF4-FFF2-40B4-BE49-F238E27FC236}">
                <a16:creationId xmlns:a16="http://schemas.microsoft.com/office/drawing/2014/main" id="{462EF46B-29A5-428A-9D2C-8C923F11570E}"/>
              </a:ext>
            </a:extLst>
          </p:cNvPr>
          <p:cNvSpPr>
            <a:spLocks noGrp="1"/>
          </p:cNvSpPr>
          <p:nvPr>
            <p:ph idx="1"/>
          </p:nvPr>
        </p:nvSpPr>
        <p:spPr>
          <a:xfrm>
            <a:off x="1828800" y="1371601"/>
            <a:ext cx="8382000" cy="4724399"/>
          </a:xfrm>
        </p:spPr>
        <p:txBody>
          <a:bodyPr>
            <a:normAutofit/>
          </a:bodyPr>
          <a:lstStyle/>
          <a:p>
            <a:pPr marL="1773238" indent="-1773238">
              <a:buNone/>
            </a:pPr>
            <a:r>
              <a:rPr lang="en-US" b="1" u="sng" dirty="0"/>
              <a:t>Scenario:</a:t>
            </a:r>
            <a:r>
              <a:rPr lang="en-US" dirty="0"/>
              <a:t>  You look around the Pack and realize while you’ve got a full roster, participation in Den or Pack events is really light.</a:t>
            </a:r>
          </a:p>
          <a:p>
            <a:pPr marL="1714500" indent="-1714500">
              <a:buNone/>
            </a:pPr>
            <a:endParaRPr lang="en-US" dirty="0"/>
          </a:p>
          <a:p>
            <a:pPr marL="1597025" indent="-396875">
              <a:buNone/>
            </a:pPr>
            <a:r>
              <a:rPr lang="en-US" b="1" u="sng" dirty="0"/>
              <a:t>What mistakes could be in play?</a:t>
            </a:r>
            <a:endParaRPr lang="en-US" dirty="0"/>
          </a:p>
          <a:p>
            <a:pPr marL="1597025" indent="-396875"/>
            <a:r>
              <a:rPr lang="en-US" dirty="0"/>
              <a:t>Weak Program (already discussed)</a:t>
            </a:r>
          </a:p>
          <a:p>
            <a:pPr marL="1597025" indent="-396875"/>
            <a:r>
              <a:rPr lang="en-US" dirty="0"/>
              <a:t>Overscheduling</a:t>
            </a:r>
          </a:p>
          <a:p>
            <a:pPr marL="1597025" indent="-396875"/>
            <a:r>
              <a:rPr lang="en-US" dirty="0"/>
              <a:t>Frequent Cancellations</a:t>
            </a:r>
          </a:p>
          <a:p>
            <a:pPr marL="1714500" indent="-1714500">
              <a:buNone/>
            </a:pPr>
            <a:endParaRPr lang="en-US" dirty="0"/>
          </a:p>
        </p:txBody>
      </p:sp>
    </p:spTree>
    <p:extLst>
      <p:ext uri="{BB962C8B-B14F-4D97-AF65-F5344CB8AC3E}">
        <p14:creationId xmlns:p14="http://schemas.microsoft.com/office/powerpoint/2010/main" val="3736950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940F7-4629-4042-B663-8230AC6F6E43}"/>
              </a:ext>
            </a:extLst>
          </p:cNvPr>
          <p:cNvSpPr>
            <a:spLocks noGrp="1"/>
          </p:cNvSpPr>
          <p:nvPr>
            <p:ph type="title"/>
          </p:nvPr>
        </p:nvSpPr>
        <p:spPr/>
        <p:txBody>
          <a:bodyPr/>
          <a:lstStyle/>
          <a:p>
            <a:r>
              <a:rPr lang="en-US" b="1" dirty="0"/>
              <a:t>Overscheduling - Solutions</a:t>
            </a:r>
          </a:p>
        </p:txBody>
      </p:sp>
      <p:sp>
        <p:nvSpPr>
          <p:cNvPr id="3" name="Content Placeholder 2">
            <a:extLst>
              <a:ext uri="{FF2B5EF4-FFF2-40B4-BE49-F238E27FC236}">
                <a16:creationId xmlns:a16="http://schemas.microsoft.com/office/drawing/2014/main" id="{7A4EB5B9-BA9D-4A2F-9FD2-D380A158C335}"/>
              </a:ext>
            </a:extLst>
          </p:cNvPr>
          <p:cNvSpPr>
            <a:spLocks noGrp="1"/>
          </p:cNvSpPr>
          <p:nvPr>
            <p:ph idx="1"/>
          </p:nvPr>
        </p:nvSpPr>
        <p:spPr>
          <a:xfrm>
            <a:off x="1085850" y="1295400"/>
            <a:ext cx="9277350" cy="4038600"/>
          </a:xfrm>
        </p:spPr>
        <p:txBody>
          <a:bodyPr>
            <a:noAutofit/>
          </a:bodyPr>
          <a:lstStyle/>
          <a:p>
            <a:r>
              <a:rPr lang="en-US" sz="3200" dirty="0"/>
              <a:t>Are there really too many events?</a:t>
            </a:r>
          </a:p>
          <a:p>
            <a:pPr lvl="1"/>
            <a:r>
              <a:rPr lang="en-US" sz="2800" dirty="0"/>
              <a:t>Select &amp; execute most popular, closest tied to aims</a:t>
            </a:r>
          </a:p>
          <a:p>
            <a:pPr lvl="1"/>
            <a:r>
              <a:rPr lang="en-US" sz="2800" dirty="0"/>
              <a:t>Expectation of 100% attendance? </a:t>
            </a:r>
          </a:p>
          <a:p>
            <a:pPr lvl="1"/>
            <a:r>
              <a:rPr lang="en-US" sz="2800" dirty="0"/>
              <a:t>How much is too much?</a:t>
            </a:r>
          </a:p>
          <a:p>
            <a:r>
              <a:rPr lang="en-US" sz="3200" dirty="0"/>
              <a:t>Calendar conflicts</a:t>
            </a:r>
          </a:p>
          <a:p>
            <a:pPr lvl="1"/>
            <a:r>
              <a:rPr lang="en-US" sz="2800" dirty="0"/>
              <a:t>Consider all associated calendars when scheduling </a:t>
            </a:r>
          </a:p>
          <a:p>
            <a:pPr lvl="1"/>
            <a:r>
              <a:rPr lang="en-US" sz="2800" dirty="0"/>
              <a:t>School(s), church, sports, district, etc.</a:t>
            </a:r>
          </a:p>
          <a:p>
            <a:pPr lvl="1"/>
            <a:r>
              <a:rPr lang="en-US" dirty="0"/>
              <a:t>Schedule around – don’t just avoid</a:t>
            </a:r>
          </a:p>
        </p:txBody>
      </p:sp>
      <p:grpSp>
        <p:nvGrpSpPr>
          <p:cNvPr id="8" name="Group 7">
            <a:extLst>
              <a:ext uri="{FF2B5EF4-FFF2-40B4-BE49-F238E27FC236}">
                <a16:creationId xmlns:a16="http://schemas.microsoft.com/office/drawing/2014/main" id="{9B76FCC5-010A-6FAE-EA7F-5EB00734282D}"/>
              </a:ext>
            </a:extLst>
          </p:cNvPr>
          <p:cNvGrpSpPr/>
          <p:nvPr/>
        </p:nvGrpSpPr>
        <p:grpSpPr>
          <a:xfrm>
            <a:off x="2413061" y="5219699"/>
            <a:ext cx="5778439" cy="952502"/>
            <a:chOff x="2413061" y="5219699"/>
            <a:chExt cx="5778439" cy="952502"/>
          </a:xfrm>
        </p:grpSpPr>
        <p:sp>
          <p:nvSpPr>
            <p:cNvPr id="5" name="TextBox 4">
              <a:extLst>
                <a:ext uri="{FF2B5EF4-FFF2-40B4-BE49-F238E27FC236}">
                  <a16:creationId xmlns:a16="http://schemas.microsoft.com/office/drawing/2014/main" id="{B25012FF-3602-4F9D-9429-8042E21861AD}"/>
                </a:ext>
              </a:extLst>
            </p:cNvPr>
            <p:cNvSpPr txBox="1"/>
            <p:nvPr/>
          </p:nvSpPr>
          <p:spPr>
            <a:xfrm>
              <a:off x="2413061" y="5219699"/>
              <a:ext cx="5778439" cy="952502"/>
            </a:xfrm>
            <a:prstGeom prst="rect">
              <a:avLst/>
            </a:prstGeom>
            <a:gradFill flip="none" rotWithShape="1">
              <a:gsLst>
                <a:gs pos="0">
                  <a:srgbClr val="E3F9F9"/>
                </a:gs>
                <a:gs pos="73000">
                  <a:srgbClr val="A2D1D4"/>
                </a:gs>
                <a:gs pos="100000">
                  <a:srgbClr val="66898B"/>
                </a:gs>
              </a:gsLst>
              <a:path path="rect">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Autofit/>
            </a:bodyPr>
            <a:lstStyle/>
            <a:p>
              <a:pPr marL="858838" algn="ctr"/>
              <a:r>
                <a:rPr lang="en-US" sz="2400" b="1" dirty="0">
                  <a:solidFill>
                    <a:srgbClr val="FF0000"/>
                  </a:solidFill>
                  <a:effectLst>
                    <a:outerShdw blurRad="38100" dist="38100" dir="2700000" algn="tl">
                      <a:srgbClr val="000000">
                        <a:alpha val="43137"/>
                      </a:srgbClr>
                    </a:outerShdw>
                  </a:effectLst>
                </a:rPr>
                <a:t>Don’t put Scouting in the back seat!</a:t>
              </a:r>
            </a:p>
          </p:txBody>
        </p:sp>
        <p:pic>
          <p:nvPicPr>
            <p:cNvPr id="6" name="Picture 5">
              <a:extLst>
                <a:ext uri="{FF2B5EF4-FFF2-40B4-BE49-F238E27FC236}">
                  <a16:creationId xmlns:a16="http://schemas.microsoft.com/office/drawing/2014/main" id="{1A7C5C82-04CB-45BB-B681-89F70FA1FE45}"/>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413061" y="5219701"/>
              <a:ext cx="1017331" cy="952500"/>
            </a:xfrm>
            <a:prstGeom prst="rect">
              <a:avLst/>
            </a:prstGeom>
          </p:spPr>
        </p:pic>
      </p:grpSp>
    </p:spTree>
    <p:extLst>
      <p:ext uri="{BB962C8B-B14F-4D97-AF65-F5344CB8AC3E}">
        <p14:creationId xmlns:p14="http://schemas.microsoft.com/office/powerpoint/2010/main" val="2578281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2D0DFC-05ED-4DC1-93DF-3FA2FA8B09C9}"/>
              </a:ext>
            </a:extLst>
          </p:cNvPr>
          <p:cNvSpPr>
            <a:spLocks noGrp="1"/>
          </p:cNvSpPr>
          <p:nvPr>
            <p:ph type="title"/>
          </p:nvPr>
        </p:nvSpPr>
        <p:spPr/>
        <p:txBody>
          <a:bodyPr/>
          <a:lstStyle/>
          <a:p>
            <a:pPr algn="ctr"/>
            <a:r>
              <a:rPr lang="en-US" b="1" dirty="0"/>
              <a:t>Aims &amp; Methods of Cub Scouting</a:t>
            </a:r>
          </a:p>
        </p:txBody>
      </p:sp>
      <p:sp>
        <p:nvSpPr>
          <p:cNvPr id="4" name="Content Placeholder 3">
            <a:extLst>
              <a:ext uri="{FF2B5EF4-FFF2-40B4-BE49-F238E27FC236}">
                <a16:creationId xmlns:a16="http://schemas.microsoft.com/office/drawing/2014/main" id="{1A6FD30F-1CB6-43D7-A5D6-DC509C88EA30}"/>
              </a:ext>
            </a:extLst>
          </p:cNvPr>
          <p:cNvSpPr>
            <a:spLocks noGrp="1"/>
          </p:cNvSpPr>
          <p:nvPr>
            <p:ph sz="half" idx="1"/>
          </p:nvPr>
        </p:nvSpPr>
        <p:spPr>
          <a:xfrm>
            <a:off x="1981200" y="1600202"/>
            <a:ext cx="4038600" cy="4571999"/>
          </a:xfrm>
        </p:spPr>
        <p:txBody>
          <a:bodyPr/>
          <a:lstStyle/>
          <a:p>
            <a:r>
              <a:rPr lang="en-US" dirty="0"/>
              <a:t>Methods</a:t>
            </a:r>
          </a:p>
          <a:p>
            <a:pPr lvl="1"/>
            <a:r>
              <a:rPr lang="en-US" sz="2800" dirty="0"/>
              <a:t>Living the Ideals</a:t>
            </a:r>
          </a:p>
          <a:p>
            <a:pPr lvl="1"/>
            <a:r>
              <a:rPr lang="en-US" sz="2800" dirty="0"/>
              <a:t>Belonging to a Den</a:t>
            </a:r>
          </a:p>
          <a:p>
            <a:pPr lvl="1"/>
            <a:r>
              <a:rPr lang="en-US" sz="2800" dirty="0"/>
              <a:t>Advancement</a:t>
            </a:r>
          </a:p>
          <a:p>
            <a:pPr lvl="1"/>
            <a:r>
              <a:rPr lang="en-US" sz="2800" dirty="0"/>
              <a:t>Family Involvement</a:t>
            </a:r>
          </a:p>
          <a:p>
            <a:pPr lvl="1"/>
            <a:r>
              <a:rPr lang="en-US" sz="2800" dirty="0"/>
              <a:t>Activities</a:t>
            </a:r>
          </a:p>
          <a:p>
            <a:pPr lvl="1"/>
            <a:r>
              <a:rPr lang="en-US" sz="2800" dirty="0"/>
              <a:t>Serving the Neighborhood</a:t>
            </a:r>
          </a:p>
          <a:p>
            <a:pPr lvl="1"/>
            <a:r>
              <a:rPr lang="en-US" sz="2800" dirty="0"/>
              <a:t>Uniform</a:t>
            </a:r>
          </a:p>
        </p:txBody>
      </p:sp>
      <p:sp>
        <p:nvSpPr>
          <p:cNvPr id="5" name="Content Placeholder 4">
            <a:extLst>
              <a:ext uri="{FF2B5EF4-FFF2-40B4-BE49-F238E27FC236}">
                <a16:creationId xmlns:a16="http://schemas.microsoft.com/office/drawing/2014/main" id="{7E503722-A57C-42CF-B03F-3B78E9D4CAA0}"/>
              </a:ext>
            </a:extLst>
          </p:cNvPr>
          <p:cNvSpPr>
            <a:spLocks noGrp="1"/>
          </p:cNvSpPr>
          <p:nvPr>
            <p:ph sz="half" idx="2"/>
          </p:nvPr>
        </p:nvSpPr>
        <p:spPr>
          <a:xfrm>
            <a:off x="6172200" y="1600202"/>
            <a:ext cx="5181600" cy="4351338"/>
          </a:xfrm>
        </p:spPr>
        <p:txBody>
          <a:bodyPr/>
          <a:lstStyle/>
          <a:p>
            <a:r>
              <a:rPr lang="en-US" dirty="0"/>
              <a:t>Aims</a:t>
            </a:r>
          </a:p>
          <a:p>
            <a:pPr lvl="1"/>
            <a:r>
              <a:rPr lang="en-US" sz="2800" dirty="0"/>
              <a:t>Character</a:t>
            </a:r>
          </a:p>
          <a:p>
            <a:pPr lvl="1"/>
            <a:r>
              <a:rPr lang="en-US" sz="2800" dirty="0"/>
              <a:t>Citizenship</a:t>
            </a:r>
          </a:p>
          <a:p>
            <a:pPr lvl="1"/>
            <a:r>
              <a:rPr lang="en-US" sz="2800" dirty="0"/>
              <a:t>Personal Fitness</a:t>
            </a:r>
          </a:p>
          <a:p>
            <a:pPr lvl="1"/>
            <a:r>
              <a:rPr lang="en-US" sz="2800" dirty="0"/>
              <a:t>Leadership</a:t>
            </a:r>
          </a:p>
          <a:p>
            <a:endParaRPr lang="en-US" dirty="0"/>
          </a:p>
        </p:txBody>
      </p:sp>
    </p:spTree>
    <p:extLst>
      <p:ext uri="{BB962C8B-B14F-4D97-AF65-F5344CB8AC3E}">
        <p14:creationId xmlns:p14="http://schemas.microsoft.com/office/powerpoint/2010/main" val="714098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53BBD-BFD4-4F1D-B425-DAB3C03BC98A}"/>
              </a:ext>
            </a:extLst>
          </p:cNvPr>
          <p:cNvSpPr>
            <a:spLocks noGrp="1"/>
          </p:cNvSpPr>
          <p:nvPr>
            <p:ph type="title"/>
          </p:nvPr>
        </p:nvSpPr>
        <p:spPr/>
        <p:txBody>
          <a:bodyPr/>
          <a:lstStyle/>
          <a:p>
            <a:r>
              <a:rPr lang="en-US" b="1" dirty="0"/>
              <a:t>Frequent Cancellations - Solutions</a:t>
            </a:r>
          </a:p>
        </p:txBody>
      </p:sp>
      <p:sp>
        <p:nvSpPr>
          <p:cNvPr id="3" name="Content Placeholder 2">
            <a:extLst>
              <a:ext uri="{FF2B5EF4-FFF2-40B4-BE49-F238E27FC236}">
                <a16:creationId xmlns:a16="http://schemas.microsoft.com/office/drawing/2014/main" id="{00A73406-3FD6-4BE2-9FA7-89E274B6651A}"/>
              </a:ext>
            </a:extLst>
          </p:cNvPr>
          <p:cNvSpPr>
            <a:spLocks noGrp="1"/>
          </p:cNvSpPr>
          <p:nvPr>
            <p:ph idx="1"/>
          </p:nvPr>
        </p:nvSpPr>
        <p:spPr>
          <a:xfrm>
            <a:off x="1712205" y="1752601"/>
            <a:ext cx="8991600" cy="3733799"/>
          </a:xfrm>
        </p:spPr>
        <p:txBody>
          <a:bodyPr>
            <a:normAutofit lnSpcReduction="10000"/>
          </a:bodyPr>
          <a:lstStyle/>
          <a:p>
            <a:pPr>
              <a:lnSpc>
                <a:spcPct val="114000"/>
              </a:lnSpc>
            </a:pPr>
            <a:r>
              <a:rPr lang="en-US" sz="3200" dirty="0"/>
              <a:t>Limit cancellations</a:t>
            </a:r>
          </a:p>
          <a:p>
            <a:pPr lvl="1">
              <a:lnSpc>
                <a:spcPct val="114000"/>
              </a:lnSpc>
            </a:pPr>
            <a:r>
              <a:rPr lang="en-US" sz="2800" dirty="0"/>
              <a:t>Ensure leaders/proxies available when scheduling</a:t>
            </a:r>
          </a:p>
          <a:p>
            <a:pPr lvl="1">
              <a:lnSpc>
                <a:spcPct val="114000"/>
              </a:lnSpc>
            </a:pPr>
            <a:r>
              <a:rPr lang="en-US" sz="2800" dirty="0"/>
              <a:t>Weather cancelations when safety at risk or FUN curtailed</a:t>
            </a:r>
          </a:p>
          <a:p>
            <a:pPr>
              <a:lnSpc>
                <a:spcPct val="114000"/>
              </a:lnSpc>
            </a:pPr>
            <a:r>
              <a:rPr lang="en-US" sz="3200" dirty="0"/>
              <a:t>Back-up plan or alternate date</a:t>
            </a:r>
          </a:p>
          <a:p>
            <a:pPr lvl="1">
              <a:lnSpc>
                <a:spcPct val="114000"/>
              </a:lnSpc>
            </a:pPr>
            <a:r>
              <a:rPr lang="en-US" sz="2800" dirty="0"/>
              <a:t>Consider revised program rather than cancel</a:t>
            </a:r>
          </a:p>
          <a:p>
            <a:pPr lvl="1">
              <a:lnSpc>
                <a:spcPct val="114000"/>
              </a:lnSpc>
            </a:pPr>
            <a:r>
              <a:rPr lang="en-US" sz="2800" dirty="0"/>
              <a:t>Double book if possible (rain/snow date)</a:t>
            </a:r>
          </a:p>
          <a:p>
            <a:pPr lvl="1">
              <a:lnSpc>
                <a:spcPct val="114000"/>
              </a:lnSpc>
            </a:pPr>
            <a:endParaRPr lang="en-US" sz="3200" dirty="0"/>
          </a:p>
          <a:p>
            <a:pPr lvl="1">
              <a:lnSpc>
                <a:spcPct val="114000"/>
              </a:lnSpc>
            </a:pPr>
            <a:endParaRPr lang="en-US" dirty="0"/>
          </a:p>
        </p:txBody>
      </p:sp>
    </p:spTree>
    <p:extLst>
      <p:ext uri="{BB962C8B-B14F-4D97-AF65-F5344CB8AC3E}">
        <p14:creationId xmlns:p14="http://schemas.microsoft.com/office/powerpoint/2010/main" val="2640962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B514D-D4D7-4662-8B8B-E3179A83E757}"/>
              </a:ext>
            </a:extLst>
          </p:cNvPr>
          <p:cNvSpPr>
            <a:spLocks noGrp="1"/>
          </p:cNvSpPr>
          <p:nvPr>
            <p:ph type="title"/>
          </p:nvPr>
        </p:nvSpPr>
        <p:spPr/>
        <p:txBody>
          <a:bodyPr/>
          <a:lstStyle/>
          <a:p>
            <a:r>
              <a:rPr lang="en-US" b="1" dirty="0"/>
              <a:t>Low Crossover Rates – Why?</a:t>
            </a:r>
          </a:p>
        </p:txBody>
      </p:sp>
      <p:sp>
        <p:nvSpPr>
          <p:cNvPr id="3" name="Content Placeholder 2">
            <a:extLst>
              <a:ext uri="{FF2B5EF4-FFF2-40B4-BE49-F238E27FC236}">
                <a16:creationId xmlns:a16="http://schemas.microsoft.com/office/drawing/2014/main" id="{462EF46B-29A5-428A-9D2C-8C923F11570E}"/>
              </a:ext>
            </a:extLst>
          </p:cNvPr>
          <p:cNvSpPr>
            <a:spLocks noGrp="1"/>
          </p:cNvSpPr>
          <p:nvPr>
            <p:ph idx="1"/>
          </p:nvPr>
        </p:nvSpPr>
        <p:spPr>
          <a:xfrm>
            <a:off x="1981200" y="1371601"/>
            <a:ext cx="8229600" cy="4724399"/>
          </a:xfrm>
        </p:spPr>
        <p:txBody>
          <a:bodyPr>
            <a:normAutofit/>
          </a:bodyPr>
          <a:lstStyle/>
          <a:p>
            <a:pPr marL="1714500" indent="-1714500">
              <a:buNone/>
            </a:pPr>
            <a:r>
              <a:rPr lang="en-US" b="1" u="sng" dirty="0"/>
              <a:t>Scenario:</a:t>
            </a:r>
            <a:r>
              <a:rPr lang="en-US" dirty="0"/>
              <a:t>  Your AOL ceremony has more Scouts “choosing to take a break from Scouting” than “joining Troop XYZ.”</a:t>
            </a:r>
          </a:p>
          <a:p>
            <a:pPr marL="1714500" indent="-1714500">
              <a:buNone/>
            </a:pPr>
            <a:endParaRPr lang="en-US" dirty="0"/>
          </a:p>
          <a:p>
            <a:pPr marL="1090613">
              <a:buNone/>
            </a:pPr>
            <a:r>
              <a:rPr lang="en-US" b="1" u="sng" dirty="0"/>
              <a:t>What mistakes could be in play?</a:t>
            </a:r>
            <a:endParaRPr lang="en-US" dirty="0"/>
          </a:p>
          <a:p>
            <a:pPr marL="1090613"/>
            <a:r>
              <a:rPr lang="en-US" dirty="0"/>
              <a:t>Weak Program (already discussed)</a:t>
            </a:r>
          </a:p>
          <a:p>
            <a:pPr marL="1090613"/>
            <a:r>
              <a:rPr lang="en-US" dirty="0"/>
              <a:t>Weak leaders (already discussed)</a:t>
            </a:r>
          </a:p>
          <a:p>
            <a:pPr marL="1090613"/>
            <a:r>
              <a:rPr lang="en-US" dirty="0"/>
              <a:t>Limited Scouts BSA exposure </a:t>
            </a:r>
          </a:p>
          <a:p>
            <a:pPr marL="1090613"/>
            <a:r>
              <a:rPr lang="en-US" dirty="0"/>
              <a:t>Weak Troop recruiting</a:t>
            </a:r>
          </a:p>
          <a:p>
            <a:endParaRPr lang="en-US" dirty="0"/>
          </a:p>
          <a:p>
            <a:pPr marL="1714500" indent="-1714500">
              <a:buNone/>
            </a:pPr>
            <a:endParaRPr lang="en-US" dirty="0"/>
          </a:p>
        </p:txBody>
      </p:sp>
    </p:spTree>
    <p:extLst>
      <p:ext uri="{BB962C8B-B14F-4D97-AF65-F5344CB8AC3E}">
        <p14:creationId xmlns:p14="http://schemas.microsoft.com/office/powerpoint/2010/main" val="3040884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869E2-FF0B-4724-9665-74DEDADD49D2}"/>
              </a:ext>
            </a:extLst>
          </p:cNvPr>
          <p:cNvSpPr>
            <a:spLocks noGrp="1"/>
          </p:cNvSpPr>
          <p:nvPr>
            <p:ph type="title"/>
          </p:nvPr>
        </p:nvSpPr>
        <p:spPr>
          <a:xfrm>
            <a:off x="1676400" y="533400"/>
            <a:ext cx="8839200" cy="914400"/>
          </a:xfrm>
        </p:spPr>
        <p:txBody>
          <a:bodyPr>
            <a:normAutofit fontScale="90000"/>
          </a:bodyPr>
          <a:lstStyle/>
          <a:p>
            <a:r>
              <a:rPr lang="en-US" b="1" dirty="0"/>
              <a:t>Limited Scouts BSA Exposure – Solutions </a:t>
            </a:r>
          </a:p>
        </p:txBody>
      </p:sp>
      <p:sp>
        <p:nvSpPr>
          <p:cNvPr id="3" name="Content Placeholder 2">
            <a:extLst>
              <a:ext uri="{FF2B5EF4-FFF2-40B4-BE49-F238E27FC236}">
                <a16:creationId xmlns:a16="http://schemas.microsoft.com/office/drawing/2014/main" id="{12ED1965-DCEC-468C-9D47-14D5EDEC54D9}"/>
              </a:ext>
            </a:extLst>
          </p:cNvPr>
          <p:cNvSpPr>
            <a:spLocks noGrp="1"/>
          </p:cNvSpPr>
          <p:nvPr>
            <p:ph idx="1"/>
          </p:nvPr>
        </p:nvSpPr>
        <p:spPr>
          <a:xfrm>
            <a:off x="990600" y="1619250"/>
            <a:ext cx="9144000" cy="4343400"/>
          </a:xfrm>
        </p:spPr>
        <p:txBody>
          <a:bodyPr>
            <a:normAutofit/>
          </a:bodyPr>
          <a:lstStyle/>
          <a:p>
            <a:pPr>
              <a:lnSpc>
                <a:spcPct val="114000"/>
              </a:lnSpc>
            </a:pPr>
            <a:r>
              <a:rPr lang="en-US" sz="3200" dirty="0"/>
              <a:t>Maximize Den Chiefs – </a:t>
            </a:r>
            <a:r>
              <a:rPr lang="en-US" sz="3200" u="sng" dirty="0"/>
              <a:t>especially</a:t>
            </a:r>
            <a:r>
              <a:rPr lang="en-US" sz="3200" dirty="0"/>
              <a:t> in </a:t>
            </a:r>
            <a:r>
              <a:rPr lang="en-US" sz="3200" dirty="0" err="1"/>
              <a:t>Webelos</a:t>
            </a:r>
            <a:r>
              <a:rPr lang="en-US" sz="3200" dirty="0"/>
              <a:t> / </a:t>
            </a:r>
            <a:r>
              <a:rPr lang="en-US" sz="3200" dirty="0" err="1"/>
              <a:t>AoL</a:t>
            </a:r>
            <a:r>
              <a:rPr lang="en-US" sz="3200" dirty="0"/>
              <a:t> years…encourage sharing Scouting stories</a:t>
            </a:r>
          </a:p>
          <a:p>
            <a:pPr>
              <a:lnSpc>
                <a:spcPct val="114000"/>
              </a:lnSpc>
            </a:pPr>
            <a:r>
              <a:rPr lang="en-US" sz="3200" dirty="0"/>
              <a:t>Visit troops early &amp; often</a:t>
            </a:r>
          </a:p>
          <a:p>
            <a:pPr lvl="1">
              <a:lnSpc>
                <a:spcPct val="114000"/>
              </a:lnSpc>
            </a:pPr>
            <a:r>
              <a:rPr lang="en-US" sz="2800" dirty="0"/>
              <a:t>Coordinate with Troop(s) </a:t>
            </a:r>
          </a:p>
          <a:p>
            <a:pPr lvl="1">
              <a:lnSpc>
                <a:spcPct val="114000"/>
              </a:lnSpc>
            </a:pPr>
            <a:r>
              <a:rPr lang="en-US" sz="2800" dirty="0"/>
              <a:t>Encourage all to visit each at least once</a:t>
            </a:r>
          </a:p>
          <a:p>
            <a:pPr lvl="1">
              <a:lnSpc>
                <a:spcPct val="114000"/>
              </a:lnSpc>
            </a:pPr>
            <a:r>
              <a:rPr lang="en-US" sz="2800" dirty="0" err="1"/>
              <a:t>Webelos</a:t>
            </a:r>
            <a:r>
              <a:rPr lang="en-US" sz="2800" dirty="0"/>
              <a:t>/Scouts BSA joint events</a:t>
            </a:r>
          </a:p>
        </p:txBody>
      </p:sp>
      <p:pic>
        <p:nvPicPr>
          <p:cNvPr id="4" name="Picture 3">
            <a:extLst>
              <a:ext uri="{FF2B5EF4-FFF2-40B4-BE49-F238E27FC236}">
                <a16:creationId xmlns:a16="http://schemas.microsoft.com/office/drawing/2014/main" id="{6E0F0DAC-D6A8-484F-8FC2-522F6A95A86A}"/>
              </a:ext>
            </a:extLst>
          </p:cNvPr>
          <p:cNvPicPr>
            <a:picLocks noChangeAspect="1"/>
          </p:cNvPicPr>
          <p:nvPr/>
        </p:nvPicPr>
        <p:blipFill>
          <a:blip r:embed="rId3"/>
          <a:stretch>
            <a:fillRect/>
          </a:stretch>
        </p:blipFill>
        <p:spPr>
          <a:xfrm>
            <a:off x="9904645" y="2662237"/>
            <a:ext cx="1526709" cy="1533525"/>
          </a:xfrm>
          <a:prstGeom prst="rect">
            <a:avLst/>
          </a:prstGeom>
        </p:spPr>
      </p:pic>
      <p:pic>
        <p:nvPicPr>
          <p:cNvPr id="5" name="Picture 4">
            <a:extLst>
              <a:ext uri="{FF2B5EF4-FFF2-40B4-BE49-F238E27FC236}">
                <a16:creationId xmlns:a16="http://schemas.microsoft.com/office/drawing/2014/main" id="{10CD495C-CF3F-4468-81E8-E6EA0A908676}"/>
              </a:ext>
            </a:extLst>
          </p:cNvPr>
          <p:cNvPicPr>
            <a:picLocks noChangeAspect="1"/>
          </p:cNvPicPr>
          <p:nvPr/>
        </p:nvPicPr>
        <p:blipFill>
          <a:blip r:embed="rId4"/>
          <a:stretch>
            <a:fillRect/>
          </a:stretch>
        </p:blipFill>
        <p:spPr>
          <a:xfrm>
            <a:off x="9938740" y="4279105"/>
            <a:ext cx="1458517" cy="1533526"/>
          </a:xfrm>
          <a:prstGeom prst="rect">
            <a:avLst/>
          </a:prstGeom>
        </p:spPr>
      </p:pic>
    </p:spTree>
    <p:extLst>
      <p:ext uri="{BB962C8B-B14F-4D97-AF65-F5344CB8AC3E}">
        <p14:creationId xmlns:p14="http://schemas.microsoft.com/office/powerpoint/2010/main" val="3382077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869E2-FF0B-4724-9665-74DEDADD49D2}"/>
              </a:ext>
            </a:extLst>
          </p:cNvPr>
          <p:cNvSpPr>
            <a:spLocks noGrp="1"/>
          </p:cNvSpPr>
          <p:nvPr>
            <p:ph type="title"/>
          </p:nvPr>
        </p:nvSpPr>
        <p:spPr>
          <a:xfrm>
            <a:off x="333375" y="533400"/>
            <a:ext cx="11525250" cy="914400"/>
          </a:xfrm>
        </p:spPr>
        <p:txBody>
          <a:bodyPr>
            <a:normAutofit fontScale="90000"/>
          </a:bodyPr>
          <a:lstStyle/>
          <a:p>
            <a:pPr algn="ctr">
              <a:lnSpc>
                <a:spcPct val="80000"/>
              </a:lnSpc>
            </a:pPr>
            <a:r>
              <a:rPr lang="en-US" b="1" dirty="0"/>
              <a:t>Limited Scouts BSA Exposure – Solutions</a:t>
            </a:r>
            <a:r>
              <a:rPr lang="en-US" sz="2000" b="1" dirty="0"/>
              <a:t> </a:t>
            </a:r>
            <a:r>
              <a:rPr lang="en-US" sz="2000" dirty="0">
                <a:solidFill>
                  <a:prstClr val="black"/>
                </a:solidFill>
              </a:rPr>
              <a:t>(Continued)</a:t>
            </a:r>
            <a:r>
              <a:rPr lang="en-US" dirty="0"/>
              <a:t> </a:t>
            </a:r>
          </a:p>
        </p:txBody>
      </p:sp>
      <p:sp>
        <p:nvSpPr>
          <p:cNvPr id="3" name="Content Placeholder 2">
            <a:extLst>
              <a:ext uri="{FF2B5EF4-FFF2-40B4-BE49-F238E27FC236}">
                <a16:creationId xmlns:a16="http://schemas.microsoft.com/office/drawing/2014/main" id="{12ED1965-DCEC-468C-9D47-14D5EDEC54D9}"/>
              </a:ext>
            </a:extLst>
          </p:cNvPr>
          <p:cNvSpPr>
            <a:spLocks noGrp="1"/>
          </p:cNvSpPr>
          <p:nvPr>
            <p:ph idx="1"/>
          </p:nvPr>
        </p:nvSpPr>
        <p:spPr>
          <a:xfrm>
            <a:off x="704850" y="1447799"/>
            <a:ext cx="9963150" cy="4810125"/>
          </a:xfrm>
        </p:spPr>
        <p:txBody>
          <a:bodyPr>
            <a:normAutofit/>
          </a:bodyPr>
          <a:lstStyle/>
          <a:p>
            <a:pPr>
              <a:lnSpc>
                <a:spcPct val="114000"/>
              </a:lnSpc>
            </a:pPr>
            <a:r>
              <a:rPr lang="en-US" sz="3200" dirty="0"/>
              <a:t>Encourage Resident Camp (Goshen) participation</a:t>
            </a:r>
          </a:p>
          <a:p>
            <a:r>
              <a:rPr lang="en-US" sz="3200" dirty="0"/>
              <a:t>Scouts BSA support at pack events</a:t>
            </a:r>
          </a:p>
          <a:p>
            <a:r>
              <a:rPr lang="en-US" sz="3200" dirty="0"/>
              <a:t>Begin patrol method during Webelos/</a:t>
            </a:r>
            <a:r>
              <a:rPr lang="en-US" sz="3200" dirty="0" err="1"/>
              <a:t>AoL</a:t>
            </a:r>
            <a:r>
              <a:rPr lang="en-US" sz="3200" dirty="0"/>
              <a:t> years</a:t>
            </a:r>
          </a:p>
          <a:p>
            <a:r>
              <a:rPr lang="en-US" sz="3200" dirty="0"/>
              <a:t>More responsibility for </a:t>
            </a:r>
            <a:r>
              <a:rPr lang="en-US" sz="3200" dirty="0" err="1"/>
              <a:t>Webelos</a:t>
            </a:r>
            <a:r>
              <a:rPr lang="en-US" sz="3200" dirty="0"/>
              <a:t>/</a:t>
            </a:r>
            <a:r>
              <a:rPr lang="en-US" sz="3200" dirty="0" err="1"/>
              <a:t>AoL</a:t>
            </a:r>
            <a:r>
              <a:rPr lang="en-US" sz="3200" dirty="0"/>
              <a:t> Scouts</a:t>
            </a:r>
          </a:p>
          <a:p>
            <a:pPr marL="914400" lvl="1" indent="-457200"/>
            <a:r>
              <a:rPr lang="en-US" sz="2800" dirty="0"/>
              <a:t>Setup, tear down for pack meetings</a:t>
            </a:r>
          </a:p>
          <a:p>
            <a:pPr marL="914400" lvl="1" indent="-457200"/>
            <a:r>
              <a:rPr lang="en-US" sz="2800" dirty="0"/>
              <a:t>“Capstone” den service project</a:t>
            </a:r>
          </a:p>
          <a:p>
            <a:pPr marL="457200" lvl="1" indent="0">
              <a:buNone/>
            </a:pPr>
            <a:r>
              <a:rPr lang="en-US" sz="2800" dirty="0"/>
              <a:t>	at end of year</a:t>
            </a:r>
          </a:p>
          <a:p>
            <a:pPr marL="914400" lvl="1" indent="-457200"/>
            <a:r>
              <a:rPr lang="en-US" sz="2800" dirty="0"/>
              <a:t>Webelos/</a:t>
            </a:r>
            <a:r>
              <a:rPr lang="en-US" sz="2800" dirty="0" err="1"/>
              <a:t>AoL</a:t>
            </a:r>
            <a:r>
              <a:rPr lang="en-US" sz="2800" dirty="0"/>
              <a:t> Den campouts </a:t>
            </a:r>
            <a:br>
              <a:rPr lang="en-US" sz="2800" dirty="0"/>
            </a:br>
            <a:r>
              <a:rPr lang="en-US" sz="2800" dirty="0"/>
              <a:t>(with Patrol Method)</a:t>
            </a:r>
          </a:p>
        </p:txBody>
      </p:sp>
      <p:pic>
        <p:nvPicPr>
          <p:cNvPr id="4" name="Picture 3">
            <a:extLst>
              <a:ext uri="{FF2B5EF4-FFF2-40B4-BE49-F238E27FC236}">
                <a16:creationId xmlns:a16="http://schemas.microsoft.com/office/drawing/2014/main" id="{DB739310-A5F2-4EDC-994A-EA06BC415D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45923" y="3872002"/>
            <a:ext cx="3310086" cy="2273148"/>
          </a:xfrm>
          <a:prstGeom prst="rect">
            <a:avLst/>
          </a:prstGeom>
        </p:spPr>
      </p:pic>
    </p:spTree>
    <p:extLst>
      <p:ext uri="{BB962C8B-B14F-4D97-AF65-F5344CB8AC3E}">
        <p14:creationId xmlns:p14="http://schemas.microsoft.com/office/powerpoint/2010/main" val="1416870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B27E7-5B72-4EA6-9B5E-4B1BA00BDEC1}"/>
              </a:ext>
            </a:extLst>
          </p:cNvPr>
          <p:cNvSpPr>
            <a:spLocks noGrp="1"/>
          </p:cNvSpPr>
          <p:nvPr>
            <p:ph type="title"/>
          </p:nvPr>
        </p:nvSpPr>
        <p:spPr/>
        <p:txBody>
          <a:bodyPr/>
          <a:lstStyle/>
          <a:p>
            <a:pPr algn="ctr"/>
            <a:r>
              <a:rPr lang="en-US" b="1" dirty="0"/>
              <a:t>Weak Troop Recruiting - Solutions</a:t>
            </a:r>
          </a:p>
        </p:txBody>
      </p:sp>
      <p:sp>
        <p:nvSpPr>
          <p:cNvPr id="3" name="Content Placeholder 2">
            <a:extLst>
              <a:ext uri="{FF2B5EF4-FFF2-40B4-BE49-F238E27FC236}">
                <a16:creationId xmlns:a16="http://schemas.microsoft.com/office/drawing/2014/main" id="{482EEA66-5413-4E6B-BB66-B3781CE988A8}"/>
              </a:ext>
            </a:extLst>
          </p:cNvPr>
          <p:cNvSpPr>
            <a:spLocks noGrp="1"/>
          </p:cNvSpPr>
          <p:nvPr>
            <p:ph idx="1"/>
          </p:nvPr>
        </p:nvSpPr>
        <p:spPr>
          <a:xfrm>
            <a:off x="1219200" y="1600202"/>
            <a:ext cx="9601200" cy="3809999"/>
          </a:xfrm>
        </p:spPr>
        <p:txBody>
          <a:bodyPr/>
          <a:lstStyle/>
          <a:p>
            <a:pPr>
              <a:lnSpc>
                <a:spcPct val="114000"/>
              </a:lnSpc>
            </a:pPr>
            <a:r>
              <a:rPr lang="en-US" sz="3200" dirty="0"/>
              <a:t>Appoint Scouts BSA Liaison to engage year-round</a:t>
            </a:r>
          </a:p>
          <a:p>
            <a:pPr>
              <a:lnSpc>
                <a:spcPct val="114000"/>
              </a:lnSpc>
            </a:pPr>
            <a:r>
              <a:rPr lang="en-US" sz="3200" dirty="0"/>
              <a:t>Webelos/</a:t>
            </a:r>
            <a:r>
              <a:rPr lang="en-US" sz="3200" dirty="0" err="1"/>
              <a:t>AoL</a:t>
            </a:r>
            <a:r>
              <a:rPr lang="en-US" sz="3200" dirty="0"/>
              <a:t> Den Leaders engage with troop leadership </a:t>
            </a:r>
          </a:p>
          <a:p>
            <a:pPr>
              <a:lnSpc>
                <a:spcPct val="114000"/>
              </a:lnSpc>
            </a:pPr>
            <a:r>
              <a:rPr lang="en-US" sz="3200" dirty="0"/>
              <a:t>Cubmaster, </a:t>
            </a:r>
            <a:r>
              <a:rPr lang="en-US" sz="3200" dirty="0" err="1"/>
              <a:t>Webelos</a:t>
            </a:r>
            <a:r>
              <a:rPr lang="en-US" sz="3200" dirty="0"/>
              <a:t>/</a:t>
            </a:r>
            <a:r>
              <a:rPr lang="en-US" sz="3200" dirty="0" err="1"/>
              <a:t>AoL</a:t>
            </a:r>
            <a:r>
              <a:rPr lang="en-US" sz="3200" dirty="0"/>
              <a:t> Den leaders attend Roundtable: Get to know Scoutmasters</a:t>
            </a:r>
          </a:p>
          <a:p>
            <a:pPr>
              <a:lnSpc>
                <a:spcPct val="114000"/>
              </a:lnSpc>
            </a:pPr>
            <a:r>
              <a:rPr lang="en-US" sz="3200" dirty="0"/>
              <a:t>Find a stronger troop…or a better fit</a:t>
            </a:r>
          </a:p>
          <a:p>
            <a:pPr>
              <a:lnSpc>
                <a:spcPct val="114000"/>
              </a:lnSpc>
            </a:pPr>
            <a:endParaRPr lang="en-US" dirty="0"/>
          </a:p>
        </p:txBody>
      </p:sp>
    </p:spTree>
    <p:extLst>
      <p:ext uri="{BB962C8B-B14F-4D97-AF65-F5344CB8AC3E}">
        <p14:creationId xmlns:p14="http://schemas.microsoft.com/office/powerpoint/2010/main" val="703518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B514D-D4D7-4662-8B8B-E3179A83E757}"/>
              </a:ext>
            </a:extLst>
          </p:cNvPr>
          <p:cNvSpPr>
            <a:spLocks noGrp="1"/>
          </p:cNvSpPr>
          <p:nvPr>
            <p:ph type="title"/>
          </p:nvPr>
        </p:nvSpPr>
        <p:spPr/>
        <p:txBody>
          <a:bodyPr/>
          <a:lstStyle/>
          <a:p>
            <a:r>
              <a:rPr lang="en-US" b="1" dirty="0"/>
              <a:t>Low Advancement Rates – Why?</a:t>
            </a:r>
          </a:p>
        </p:txBody>
      </p:sp>
      <p:sp>
        <p:nvSpPr>
          <p:cNvPr id="3" name="Content Placeholder 2">
            <a:extLst>
              <a:ext uri="{FF2B5EF4-FFF2-40B4-BE49-F238E27FC236}">
                <a16:creationId xmlns:a16="http://schemas.microsoft.com/office/drawing/2014/main" id="{462EF46B-29A5-428A-9D2C-8C923F11570E}"/>
              </a:ext>
            </a:extLst>
          </p:cNvPr>
          <p:cNvSpPr>
            <a:spLocks noGrp="1"/>
          </p:cNvSpPr>
          <p:nvPr>
            <p:ph idx="1"/>
          </p:nvPr>
        </p:nvSpPr>
        <p:spPr>
          <a:xfrm>
            <a:off x="1905000" y="1371601"/>
            <a:ext cx="8305800" cy="4327951"/>
          </a:xfrm>
        </p:spPr>
        <p:txBody>
          <a:bodyPr>
            <a:normAutofit fontScale="92500" lnSpcReduction="10000"/>
          </a:bodyPr>
          <a:lstStyle/>
          <a:p>
            <a:pPr marL="1714500" indent="-1714500">
              <a:buNone/>
            </a:pPr>
            <a:r>
              <a:rPr lang="en-US" b="1" u="sng" dirty="0"/>
              <a:t>Scenario:</a:t>
            </a:r>
            <a:r>
              <a:rPr lang="en-US" dirty="0"/>
              <a:t>  You are closing in on the annual crossover picnic and realize Scoutbook shows too many Scouts who have not completed this year’s rank badge.</a:t>
            </a:r>
          </a:p>
          <a:p>
            <a:pPr marL="1714500" indent="-1714500">
              <a:buNone/>
            </a:pPr>
            <a:endParaRPr lang="en-US" sz="2200" dirty="0"/>
          </a:p>
          <a:p>
            <a:pPr marL="1376363">
              <a:buNone/>
            </a:pPr>
            <a:r>
              <a:rPr lang="en-US" b="1" u="sng" dirty="0"/>
              <a:t>What mistakes could be in play?</a:t>
            </a:r>
            <a:endParaRPr lang="en-US" dirty="0"/>
          </a:p>
          <a:p>
            <a:pPr marL="1376363"/>
            <a:r>
              <a:rPr lang="en-US" dirty="0"/>
              <a:t>Weak Program (already discussed)</a:t>
            </a:r>
          </a:p>
          <a:p>
            <a:pPr marL="1376363"/>
            <a:r>
              <a:rPr lang="en-US" dirty="0"/>
              <a:t>Weak leaders (already discussed)</a:t>
            </a:r>
          </a:p>
          <a:p>
            <a:pPr marL="1376363"/>
            <a:r>
              <a:rPr lang="en-US" dirty="0"/>
              <a:t>Disengaged parents</a:t>
            </a:r>
          </a:p>
          <a:p>
            <a:pPr marL="1376363"/>
            <a:r>
              <a:rPr lang="en-US" dirty="0"/>
              <a:t>Under-scheduling</a:t>
            </a:r>
          </a:p>
          <a:p>
            <a:endParaRPr lang="en-US" dirty="0"/>
          </a:p>
          <a:p>
            <a:pPr marL="1714500" indent="-1714500">
              <a:buNone/>
            </a:pPr>
            <a:endParaRPr lang="en-US" dirty="0"/>
          </a:p>
        </p:txBody>
      </p:sp>
      <p:grpSp>
        <p:nvGrpSpPr>
          <p:cNvPr id="4" name="Group 3">
            <a:extLst>
              <a:ext uri="{FF2B5EF4-FFF2-40B4-BE49-F238E27FC236}">
                <a16:creationId xmlns:a16="http://schemas.microsoft.com/office/drawing/2014/main" id="{52FE57B1-33A7-4B74-A835-86A0C6BF76F2}"/>
              </a:ext>
            </a:extLst>
          </p:cNvPr>
          <p:cNvGrpSpPr/>
          <p:nvPr/>
        </p:nvGrpSpPr>
        <p:grpSpPr>
          <a:xfrm>
            <a:off x="2438400" y="5270740"/>
            <a:ext cx="5562600" cy="952500"/>
            <a:chOff x="457200" y="5467350"/>
            <a:chExt cx="5562600" cy="952500"/>
          </a:xfrm>
        </p:grpSpPr>
        <p:sp>
          <p:nvSpPr>
            <p:cNvPr id="5" name="TextBox 4">
              <a:extLst>
                <a:ext uri="{FF2B5EF4-FFF2-40B4-BE49-F238E27FC236}">
                  <a16:creationId xmlns:a16="http://schemas.microsoft.com/office/drawing/2014/main" id="{18BE671D-70BB-4EEF-AD46-62CB830F0269}"/>
                </a:ext>
              </a:extLst>
            </p:cNvPr>
            <p:cNvSpPr txBox="1"/>
            <p:nvPr/>
          </p:nvSpPr>
          <p:spPr>
            <a:xfrm>
              <a:off x="457201" y="5528101"/>
              <a:ext cx="5562599" cy="830997"/>
            </a:xfrm>
            <a:prstGeom prst="rect">
              <a:avLst/>
            </a:prstGeom>
            <a:gradFill flip="none" rotWithShape="1">
              <a:gsLst>
                <a:gs pos="0">
                  <a:srgbClr val="E3F9F9"/>
                </a:gs>
                <a:gs pos="73000">
                  <a:srgbClr val="A2D1D4"/>
                </a:gs>
                <a:gs pos="100000">
                  <a:srgbClr val="66898B"/>
                </a:gs>
              </a:gsLst>
              <a:path path="rect">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858838" algn="ctr"/>
              <a:r>
                <a:rPr lang="en-US" sz="2400" b="1" dirty="0">
                  <a:solidFill>
                    <a:srgbClr val="FF0000"/>
                  </a:solidFill>
                  <a:effectLst>
                    <a:outerShdw blurRad="38100" dist="38100" dir="2700000" algn="tl">
                      <a:srgbClr val="000000">
                        <a:alpha val="43137"/>
                      </a:srgbClr>
                    </a:outerShdw>
                  </a:effectLst>
                </a:rPr>
                <a:t>It’s not all about advancement! (but it sure adds to the fun!)</a:t>
              </a:r>
            </a:p>
          </p:txBody>
        </p:sp>
        <p:pic>
          <p:nvPicPr>
            <p:cNvPr id="6" name="Picture 5">
              <a:extLst>
                <a:ext uri="{FF2B5EF4-FFF2-40B4-BE49-F238E27FC236}">
                  <a16:creationId xmlns:a16="http://schemas.microsoft.com/office/drawing/2014/main" id="{FC62F074-03BC-4B95-ACFC-DFDD16018C1E}"/>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457200" y="5467350"/>
              <a:ext cx="952500" cy="952500"/>
            </a:xfrm>
            <a:prstGeom prst="rect">
              <a:avLst/>
            </a:prstGeom>
          </p:spPr>
        </p:pic>
      </p:grpSp>
    </p:spTree>
    <p:extLst>
      <p:ext uri="{BB962C8B-B14F-4D97-AF65-F5344CB8AC3E}">
        <p14:creationId xmlns:p14="http://schemas.microsoft.com/office/powerpoint/2010/main" val="2772517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E211D-B0B3-4916-862D-9A0112100505}"/>
              </a:ext>
            </a:extLst>
          </p:cNvPr>
          <p:cNvSpPr>
            <a:spLocks noGrp="1"/>
          </p:cNvSpPr>
          <p:nvPr>
            <p:ph type="title"/>
          </p:nvPr>
        </p:nvSpPr>
        <p:spPr/>
        <p:txBody>
          <a:bodyPr/>
          <a:lstStyle/>
          <a:p>
            <a:r>
              <a:rPr lang="en-US" b="1" dirty="0"/>
              <a:t>Disengaged Parents - Solutions</a:t>
            </a:r>
          </a:p>
        </p:txBody>
      </p:sp>
      <p:sp>
        <p:nvSpPr>
          <p:cNvPr id="3" name="Content Placeholder 2">
            <a:extLst>
              <a:ext uri="{FF2B5EF4-FFF2-40B4-BE49-F238E27FC236}">
                <a16:creationId xmlns:a16="http://schemas.microsoft.com/office/drawing/2014/main" id="{2D0C108C-B911-4DEA-A794-7738275C0ABE}"/>
              </a:ext>
            </a:extLst>
          </p:cNvPr>
          <p:cNvSpPr>
            <a:spLocks noGrp="1"/>
          </p:cNvSpPr>
          <p:nvPr>
            <p:ph idx="1"/>
          </p:nvPr>
        </p:nvSpPr>
        <p:spPr>
          <a:xfrm>
            <a:off x="1981200" y="1828802"/>
            <a:ext cx="8229600" cy="4019548"/>
          </a:xfrm>
        </p:spPr>
        <p:txBody>
          <a:bodyPr>
            <a:normAutofit/>
          </a:bodyPr>
          <a:lstStyle/>
          <a:p>
            <a:pPr>
              <a:lnSpc>
                <a:spcPct val="114000"/>
              </a:lnSpc>
            </a:pPr>
            <a:r>
              <a:rPr lang="en-US" sz="3200" dirty="0"/>
              <a:t>Den-level “homework” should engage Scout </a:t>
            </a:r>
            <a:r>
              <a:rPr lang="en-US" sz="3200" u="sng" dirty="0"/>
              <a:t>with</a:t>
            </a:r>
            <a:r>
              <a:rPr lang="en-US" sz="3200" dirty="0"/>
              <a:t> parent</a:t>
            </a:r>
          </a:p>
          <a:p>
            <a:pPr lvl="1">
              <a:lnSpc>
                <a:spcPct val="114000"/>
              </a:lnSpc>
            </a:pPr>
            <a:r>
              <a:rPr lang="en-US" sz="2800" dirty="0"/>
              <a:t>Ensure parents understand the requirement</a:t>
            </a:r>
          </a:p>
          <a:p>
            <a:pPr lvl="1">
              <a:lnSpc>
                <a:spcPct val="114000"/>
              </a:lnSpc>
            </a:pPr>
            <a:r>
              <a:rPr lang="en-US" sz="2800" dirty="0"/>
              <a:t>Don’t let perfection cloud “Do Your Best”</a:t>
            </a:r>
          </a:p>
          <a:p>
            <a:pPr>
              <a:lnSpc>
                <a:spcPct val="114000"/>
              </a:lnSpc>
            </a:pPr>
            <a:r>
              <a:rPr lang="en-US" sz="3200" dirty="0"/>
              <a:t>Parent involvement in meetings (planning, executing, etc.) </a:t>
            </a:r>
            <a:r>
              <a:rPr lang="en-US" sz="3200" u="sng" dirty="0"/>
              <a:t>even after Tiger year</a:t>
            </a:r>
            <a:r>
              <a:rPr lang="en-US" sz="3200" dirty="0"/>
              <a:t>!</a:t>
            </a:r>
          </a:p>
        </p:txBody>
      </p:sp>
    </p:spTree>
    <p:extLst>
      <p:ext uri="{BB962C8B-B14F-4D97-AF65-F5344CB8AC3E}">
        <p14:creationId xmlns:p14="http://schemas.microsoft.com/office/powerpoint/2010/main" val="2894061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E211D-B0B3-4916-862D-9A0112100505}"/>
              </a:ext>
            </a:extLst>
          </p:cNvPr>
          <p:cNvSpPr>
            <a:spLocks noGrp="1"/>
          </p:cNvSpPr>
          <p:nvPr>
            <p:ph type="title"/>
          </p:nvPr>
        </p:nvSpPr>
        <p:spPr/>
        <p:txBody>
          <a:bodyPr/>
          <a:lstStyle/>
          <a:p>
            <a:r>
              <a:rPr lang="en-US" b="1" dirty="0"/>
              <a:t>Disengaged Parents - Solutions</a:t>
            </a:r>
          </a:p>
        </p:txBody>
      </p:sp>
      <p:sp>
        <p:nvSpPr>
          <p:cNvPr id="3" name="Content Placeholder 2">
            <a:extLst>
              <a:ext uri="{FF2B5EF4-FFF2-40B4-BE49-F238E27FC236}">
                <a16:creationId xmlns:a16="http://schemas.microsoft.com/office/drawing/2014/main" id="{2D0C108C-B911-4DEA-A794-7738275C0ABE}"/>
              </a:ext>
            </a:extLst>
          </p:cNvPr>
          <p:cNvSpPr>
            <a:spLocks noGrp="1"/>
          </p:cNvSpPr>
          <p:nvPr>
            <p:ph idx="1"/>
          </p:nvPr>
        </p:nvSpPr>
        <p:spPr>
          <a:xfrm>
            <a:off x="1457325" y="1581151"/>
            <a:ext cx="8915400" cy="4467224"/>
          </a:xfrm>
        </p:spPr>
        <p:txBody>
          <a:bodyPr>
            <a:noAutofit/>
          </a:bodyPr>
          <a:lstStyle/>
          <a:p>
            <a:pPr>
              <a:lnSpc>
                <a:spcPct val="114000"/>
              </a:lnSpc>
              <a:spcBef>
                <a:spcPts val="300"/>
              </a:spcBef>
            </a:pPr>
            <a:r>
              <a:rPr lang="en-US" sz="3200" dirty="0"/>
              <a:t>Lots of communication</a:t>
            </a:r>
          </a:p>
          <a:p>
            <a:pPr lvl="1">
              <a:lnSpc>
                <a:spcPct val="114000"/>
              </a:lnSpc>
              <a:spcBef>
                <a:spcPts val="300"/>
              </a:spcBef>
            </a:pPr>
            <a:r>
              <a:rPr lang="en-US" sz="2800" dirty="0"/>
              <a:t>Post-meeting follow-up note</a:t>
            </a:r>
          </a:p>
          <a:p>
            <a:pPr lvl="1">
              <a:lnSpc>
                <a:spcPct val="114000"/>
              </a:lnSpc>
              <a:spcBef>
                <a:spcPts val="300"/>
              </a:spcBef>
            </a:pPr>
            <a:r>
              <a:rPr lang="en-US" sz="2800" dirty="0"/>
              <a:t>Pre-meeting or event heads-up note</a:t>
            </a:r>
          </a:p>
          <a:p>
            <a:pPr lvl="1">
              <a:lnSpc>
                <a:spcPct val="114000"/>
              </a:lnSpc>
              <a:spcBef>
                <a:spcPts val="300"/>
              </a:spcBef>
            </a:pPr>
            <a:r>
              <a:rPr lang="en-US" sz="2800" dirty="0"/>
              <a:t>Don’t rely on Pack e-blasts!</a:t>
            </a:r>
          </a:p>
          <a:p>
            <a:pPr lvl="1">
              <a:lnSpc>
                <a:spcPct val="114000"/>
              </a:lnSpc>
              <a:spcBef>
                <a:spcPts val="300"/>
              </a:spcBef>
            </a:pPr>
            <a:r>
              <a:rPr lang="en-US" sz="2800" dirty="0"/>
              <a:t>Parent meetings at beginning of year </a:t>
            </a:r>
            <a:r>
              <a:rPr lang="en-US" sz="2800" u="sng" dirty="0"/>
              <a:t>minimum</a:t>
            </a:r>
          </a:p>
          <a:p>
            <a:pPr>
              <a:lnSpc>
                <a:spcPct val="114000"/>
              </a:lnSpc>
              <a:spcBef>
                <a:spcPts val="300"/>
              </a:spcBef>
            </a:pPr>
            <a:r>
              <a:rPr lang="en-US" sz="3200" dirty="0"/>
              <a:t>Parent Surveys</a:t>
            </a:r>
          </a:p>
          <a:p>
            <a:pPr lvl="1">
              <a:lnSpc>
                <a:spcPct val="114000"/>
              </a:lnSpc>
              <a:spcBef>
                <a:spcPts val="300"/>
              </a:spcBef>
            </a:pPr>
            <a:r>
              <a:rPr lang="en-US" sz="2800" dirty="0"/>
              <a:t>Tap into their expertise</a:t>
            </a:r>
          </a:p>
          <a:p>
            <a:pPr lvl="1">
              <a:lnSpc>
                <a:spcPct val="114000"/>
              </a:lnSpc>
              <a:spcBef>
                <a:spcPts val="300"/>
              </a:spcBef>
            </a:pPr>
            <a:r>
              <a:rPr lang="en-US" sz="2800" dirty="0"/>
              <a:t>Recruit to Pack or Committee positions</a:t>
            </a:r>
          </a:p>
        </p:txBody>
      </p:sp>
    </p:spTree>
    <p:extLst>
      <p:ext uri="{BB962C8B-B14F-4D97-AF65-F5344CB8AC3E}">
        <p14:creationId xmlns:p14="http://schemas.microsoft.com/office/powerpoint/2010/main" val="3629918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9D0D1-1212-4EA4-AD41-D4DB2D3F9ECB}"/>
              </a:ext>
            </a:extLst>
          </p:cNvPr>
          <p:cNvSpPr>
            <a:spLocks noGrp="1"/>
          </p:cNvSpPr>
          <p:nvPr>
            <p:ph type="title"/>
          </p:nvPr>
        </p:nvSpPr>
        <p:spPr/>
        <p:txBody>
          <a:bodyPr/>
          <a:lstStyle/>
          <a:p>
            <a:r>
              <a:rPr lang="en-US" b="1" dirty="0"/>
              <a:t>Under-scheduling - Solution</a:t>
            </a:r>
          </a:p>
        </p:txBody>
      </p:sp>
      <p:sp>
        <p:nvSpPr>
          <p:cNvPr id="3" name="Content Placeholder 2">
            <a:extLst>
              <a:ext uri="{FF2B5EF4-FFF2-40B4-BE49-F238E27FC236}">
                <a16:creationId xmlns:a16="http://schemas.microsoft.com/office/drawing/2014/main" id="{4F2C4FB2-1F0B-49B1-BCB2-29AA2E987A67}"/>
              </a:ext>
            </a:extLst>
          </p:cNvPr>
          <p:cNvSpPr>
            <a:spLocks noGrp="1"/>
          </p:cNvSpPr>
          <p:nvPr>
            <p:ph idx="1"/>
          </p:nvPr>
        </p:nvSpPr>
        <p:spPr>
          <a:xfrm>
            <a:off x="1600200" y="1387049"/>
            <a:ext cx="8991600" cy="4171951"/>
          </a:xfrm>
        </p:spPr>
        <p:txBody>
          <a:bodyPr>
            <a:normAutofit/>
          </a:bodyPr>
          <a:lstStyle/>
          <a:p>
            <a:pPr>
              <a:lnSpc>
                <a:spcPct val="114000"/>
              </a:lnSpc>
            </a:pPr>
            <a:r>
              <a:rPr lang="en-US" sz="3200" dirty="0"/>
              <a:t>Increase meeting/event frequency</a:t>
            </a:r>
          </a:p>
          <a:p>
            <a:pPr lvl="1">
              <a:lnSpc>
                <a:spcPct val="114000"/>
              </a:lnSpc>
            </a:pPr>
            <a:r>
              <a:rPr lang="en-US" sz="2800" dirty="0"/>
              <a:t>Annual planning for Pack &amp; Den level crucial</a:t>
            </a:r>
          </a:p>
          <a:p>
            <a:pPr lvl="2">
              <a:lnSpc>
                <a:spcPct val="114000"/>
              </a:lnSpc>
            </a:pPr>
            <a:r>
              <a:rPr lang="en-US" sz="2800" dirty="0"/>
              <a:t>Planning flexibility more crucial!</a:t>
            </a:r>
          </a:p>
          <a:p>
            <a:pPr lvl="2">
              <a:lnSpc>
                <a:spcPct val="114000"/>
              </a:lnSpc>
            </a:pPr>
            <a:r>
              <a:rPr lang="en-US" sz="2800" dirty="0"/>
              <a:t>Plan for all required adventures &amp; electives</a:t>
            </a:r>
          </a:p>
          <a:p>
            <a:pPr lvl="1">
              <a:lnSpc>
                <a:spcPct val="114000"/>
              </a:lnSpc>
            </a:pPr>
            <a:r>
              <a:rPr lang="en-US" sz="3200" dirty="0"/>
              <a:t>Events not planned specifically for advancement, but should be a consideration</a:t>
            </a:r>
          </a:p>
          <a:p>
            <a:pPr>
              <a:lnSpc>
                <a:spcPct val="114000"/>
              </a:lnSpc>
            </a:pPr>
            <a:endParaRPr lang="en-US" dirty="0"/>
          </a:p>
        </p:txBody>
      </p:sp>
      <p:grpSp>
        <p:nvGrpSpPr>
          <p:cNvPr id="4" name="Group 3">
            <a:extLst>
              <a:ext uri="{FF2B5EF4-FFF2-40B4-BE49-F238E27FC236}">
                <a16:creationId xmlns:a16="http://schemas.microsoft.com/office/drawing/2014/main" id="{7C96C178-5FC7-40F9-9B3D-499E8722B468}"/>
              </a:ext>
            </a:extLst>
          </p:cNvPr>
          <p:cNvGrpSpPr/>
          <p:nvPr/>
        </p:nvGrpSpPr>
        <p:grpSpPr>
          <a:xfrm>
            <a:off x="2817963" y="4883631"/>
            <a:ext cx="4876800" cy="952500"/>
            <a:chOff x="457200" y="5467350"/>
            <a:chExt cx="4876800" cy="952500"/>
          </a:xfrm>
        </p:grpSpPr>
        <p:sp>
          <p:nvSpPr>
            <p:cNvPr id="5" name="TextBox 4">
              <a:extLst>
                <a:ext uri="{FF2B5EF4-FFF2-40B4-BE49-F238E27FC236}">
                  <a16:creationId xmlns:a16="http://schemas.microsoft.com/office/drawing/2014/main" id="{F5F4BEB0-0A17-489B-AE04-C972765EE647}"/>
                </a:ext>
              </a:extLst>
            </p:cNvPr>
            <p:cNvSpPr txBox="1"/>
            <p:nvPr/>
          </p:nvSpPr>
          <p:spPr>
            <a:xfrm>
              <a:off x="457201" y="5528101"/>
              <a:ext cx="4876799" cy="830997"/>
            </a:xfrm>
            <a:prstGeom prst="rect">
              <a:avLst/>
            </a:prstGeom>
            <a:gradFill flip="none" rotWithShape="1">
              <a:gsLst>
                <a:gs pos="0">
                  <a:srgbClr val="E3F9F9"/>
                </a:gs>
                <a:gs pos="73000">
                  <a:srgbClr val="A2D1D4"/>
                </a:gs>
                <a:gs pos="100000">
                  <a:srgbClr val="66898B"/>
                </a:gs>
              </a:gsLst>
              <a:path path="rect">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858838" algn="ctr"/>
              <a:r>
                <a:rPr lang="en-US" sz="2400" b="1" dirty="0">
                  <a:solidFill>
                    <a:srgbClr val="FF0000"/>
                  </a:solidFill>
                  <a:effectLst>
                    <a:outerShdw blurRad="38100" dist="38100" dir="2700000" algn="tl">
                      <a:srgbClr val="000000">
                        <a:alpha val="43137"/>
                      </a:srgbClr>
                    </a:outerShdw>
                  </a:effectLst>
                </a:rPr>
                <a:t>Not enough can quickly become too much!</a:t>
              </a:r>
            </a:p>
          </p:txBody>
        </p:sp>
        <p:pic>
          <p:nvPicPr>
            <p:cNvPr id="6" name="Picture 5">
              <a:extLst>
                <a:ext uri="{FF2B5EF4-FFF2-40B4-BE49-F238E27FC236}">
                  <a16:creationId xmlns:a16="http://schemas.microsoft.com/office/drawing/2014/main" id="{F87C243D-2FB2-418D-AB66-EA45C6607B1F}"/>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457200" y="5467350"/>
              <a:ext cx="952500" cy="952500"/>
            </a:xfrm>
            <a:prstGeom prst="rect">
              <a:avLst/>
            </a:prstGeom>
          </p:spPr>
        </p:pic>
      </p:grpSp>
    </p:spTree>
    <p:extLst>
      <p:ext uri="{BB962C8B-B14F-4D97-AF65-F5344CB8AC3E}">
        <p14:creationId xmlns:p14="http://schemas.microsoft.com/office/powerpoint/2010/main" val="3637913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9D0D1-1212-4EA4-AD41-D4DB2D3F9ECB}"/>
              </a:ext>
            </a:extLst>
          </p:cNvPr>
          <p:cNvSpPr>
            <a:spLocks noGrp="1"/>
          </p:cNvSpPr>
          <p:nvPr>
            <p:ph type="title"/>
          </p:nvPr>
        </p:nvSpPr>
        <p:spPr/>
        <p:txBody>
          <a:bodyPr/>
          <a:lstStyle/>
          <a:p>
            <a:r>
              <a:rPr lang="en-US" b="1" dirty="0"/>
              <a:t>Under-scheduling - Solution</a:t>
            </a:r>
          </a:p>
        </p:txBody>
      </p:sp>
      <p:sp>
        <p:nvSpPr>
          <p:cNvPr id="3" name="Content Placeholder 2">
            <a:extLst>
              <a:ext uri="{FF2B5EF4-FFF2-40B4-BE49-F238E27FC236}">
                <a16:creationId xmlns:a16="http://schemas.microsoft.com/office/drawing/2014/main" id="{4F2C4FB2-1F0B-49B1-BCB2-29AA2E987A67}"/>
              </a:ext>
            </a:extLst>
          </p:cNvPr>
          <p:cNvSpPr>
            <a:spLocks noGrp="1"/>
          </p:cNvSpPr>
          <p:nvPr>
            <p:ph idx="1"/>
          </p:nvPr>
        </p:nvSpPr>
        <p:spPr>
          <a:xfrm>
            <a:off x="1619249" y="1690687"/>
            <a:ext cx="8829675" cy="3868311"/>
          </a:xfrm>
        </p:spPr>
        <p:txBody>
          <a:bodyPr>
            <a:normAutofit/>
          </a:bodyPr>
          <a:lstStyle/>
          <a:p>
            <a:pPr>
              <a:lnSpc>
                <a:spcPct val="114000"/>
              </a:lnSpc>
            </a:pPr>
            <a:r>
              <a:rPr lang="en-US" sz="3600" dirty="0"/>
              <a:t>Schedule events fun for all</a:t>
            </a:r>
          </a:p>
          <a:p>
            <a:pPr lvl="1">
              <a:lnSpc>
                <a:spcPct val="114000"/>
              </a:lnSpc>
            </a:pPr>
            <a:r>
              <a:rPr lang="en-US" sz="3200" dirty="0"/>
              <a:t>Camping, hiking, ball games, museums, STEM, back yard campfire, etc.</a:t>
            </a:r>
          </a:p>
          <a:p>
            <a:pPr lvl="1">
              <a:lnSpc>
                <a:spcPct val="114000"/>
              </a:lnSpc>
            </a:pPr>
            <a:r>
              <a:rPr lang="en-US" sz="3200" dirty="0"/>
              <a:t>Include siblings in invitations when possible</a:t>
            </a:r>
          </a:p>
          <a:p>
            <a:pPr>
              <a:lnSpc>
                <a:spcPct val="114000"/>
              </a:lnSpc>
            </a:pPr>
            <a:endParaRPr lang="en-US" dirty="0"/>
          </a:p>
        </p:txBody>
      </p:sp>
      <p:grpSp>
        <p:nvGrpSpPr>
          <p:cNvPr id="4" name="Group 3">
            <a:extLst>
              <a:ext uri="{FF2B5EF4-FFF2-40B4-BE49-F238E27FC236}">
                <a16:creationId xmlns:a16="http://schemas.microsoft.com/office/drawing/2014/main" id="{7C96C178-5FC7-40F9-9B3D-499E8722B468}"/>
              </a:ext>
            </a:extLst>
          </p:cNvPr>
          <p:cNvGrpSpPr/>
          <p:nvPr/>
        </p:nvGrpSpPr>
        <p:grpSpPr>
          <a:xfrm>
            <a:off x="3088257" y="4873199"/>
            <a:ext cx="4876800" cy="952500"/>
            <a:chOff x="457200" y="5467350"/>
            <a:chExt cx="4876800" cy="952500"/>
          </a:xfrm>
        </p:grpSpPr>
        <p:sp>
          <p:nvSpPr>
            <p:cNvPr id="5" name="TextBox 4">
              <a:extLst>
                <a:ext uri="{FF2B5EF4-FFF2-40B4-BE49-F238E27FC236}">
                  <a16:creationId xmlns:a16="http://schemas.microsoft.com/office/drawing/2014/main" id="{F5F4BEB0-0A17-489B-AE04-C972765EE647}"/>
                </a:ext>
              </a:extLst>
            </p:cNvPr>
            <p:cNvSpPr txBox="1"/>
            <p:nvPr/>
          </p:nvSpPr>
          <p:spPr>
            <a:xfrm>
              <a:off x="457201" y="5528101"/>
              <a:ext cx="4876799" cy="830997"/>
            </a:xfrm>
            <a:prstGeom prst="rect">
              <a:avLst/>
            </a:prstGeom>
            <a:gradFill flip="none" rotWithShape="1">
              <a:gsLst>
                <a:gs pos="0">
                  <a:srgbClr val="E3F9F9"/>
                </a:gs>
                <a:gs pos="73000">
                  <a:srgbClr val="A2D1D4"/>
                </a:gs>
                <a:gs pos="100000">
                  <a:srgbClr val="66898B"/>
                </a:gs>
              </a:gsLst>
              <a:path path="rect">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858838" algn="ctr"/>
              <a:r>
                <a:rPr lang="en-US" sz="2400" b="1" dirty="0">
                  <a:solidFill>
                    <a:srgbClr val="FF0000"/>
                  </a:solidFill>
                  <a:effectLst>
                    <a:outerShdw blurRad="38100" dist="38100" dir="2700000" algn="tl">
                      <a:srgbClr val="000000">
                        <a:alpha val="43137"/>
                      </a:srgbClr>
                    </a:outerShdw>
                  </a:effectLst>
                </a:rPr>
                <a:t>Not enough can quickly become too much!</a:t>
              </a:r>
            </a:p>
          </p:txBody>
        </p:sp>
        <p:pic>
          <p:nvPicPr>
            <p:cNvPr id="6" name="Picture 5">
              <a:extLst>
                <a:ext uri="{FF2B5EF4-FFF2-40B4-BE49-F238E27FC236}">
                  <a16:creationId xmlns:a16="http://schemas.microsoft.com/office/drawing/2014/main" id="{F87C243D-2FB2-418D-AB66-EA45C6607B1F}"/>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457200" y="5467350"/>
              <a:ext cx="952500" cy="952500"/>
            </a:xfrm>
            <a:prstGeom prst="rect">
              <a:avLst/>
            </a:prstGeom>
          </p:spPr>
        </p:pic>
      </p:grpSp>
    </p:spTree>
    <p:extLst>
      <p:ext uri="{BB962C8B-B14F-4D97-AF65-F5344CB8AC3E}">
        <p14:creationId xmlns:p14="http://schemas.microsoft.com/office/powerpoint/2010/main" val="3072118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59D7A1-FD89-49B3-8A9E-856056FF7FDF}"/>
              </a:ext>
            </a:extLst>
          </p:cNvPr>
          <p:cNvSpPr>
            <a:spLocks noGrp="1"/>
          </p:cNvSpPr>
          <p:nvPr>
            <p:ph type="title"/>
          </p:nvPr>
        </p:nvSpPr>
        <p:spPr/>
        <p:txBody>
          <a:bodyPr/>
          <a:lstStyle/>
          <a:p>
            <a:pPr algn="ctr"/>
            <a:r>
              <a:rPr lang="en-US" b="1" dirty="0"/>
              <a:t>Common Problems (Symptoms)</a:t>
            </a:r>
          </a:p>
        </p:txBody>
      </p:sp>
      <p:sp>
        <p:nvSpPr>
          <p:cNvPr id="6" name="Content Placeholder 5">
            <a:extLst>
              <a:ext uri="{FF2B5EF4-FFF2-40B4-BE49-F238E27FC236}">
                <a16:creationId xmlns:a16="http://schemas.microsoft.com/office/drawing/2014/main" id="{674E9DA5-7916-4572-ADF2-0EC18C0DE863}"/>
              </a:ext>
            </a:extLst>
          </p:cNvPr>
          <p:cNvSpPr>
            <a:spLocks noGrp="1"/>
          </p:cNvSpPr>
          <p:nvPr>
            <p:ph idx="1"/>
          </p:nvPr>
        </p:nvSpPr>
        <p:spPr>
          <a:xfrm>
            <a:off x="2133600" y="1674656"/>
            <a:ext cx="5977610" cy="3508688"/>
          </a:xfrm>
        </p:spPr>
        <p:txBody>
          <a:bodyPr/>
          <a:lstStyle/>
          <a:p>
            <a:r>
              <a:rPr lang="en-US" sz="3600" dirty="0"/>
              <a:t>Declining membership</a:t>
            </a:r>
          </a:p>
          <a:p>
            <a:r>
              <a:rPr lang="en-US" sz="3600" dirty="0"/>
              <a:t>Leadership vacancies</a:t>
            </a:r>
          </a:p>
          <a:p>
            <a:r>
              <a:rPr lang="en-US" sz="3600" dirty="0"/>
              <a:t>Low attendance at events</a:t>
            </a:r>
          </a:p>
          <a:p>
            <a:r>
              <a:rPr lang="en-US" sz="3600" dirty="0"/>
              <a:t>Low crossover &amp; retention</a:t>
            </a:r>
          </a:p>
          <a:p>
            <a:r>
              <a:rPr lang="en-US" sz="3600" dirty="0"/>
              <a:t>Low or late advancement</a:t>
            </a:r>
          </a:p>
        </p:txBody>
      </p:sp>
      <p:pic>
        <p:nvPicPr>
          <p:cNvPr id="16" name="Picture 15" descr="A close up of a logo&#10;&#10;Description automatically generated">
            <a:extLst>
              <a:ext uri="{FF2B5EF4-FFF2-40B4-BE49-F238E27FC236}">
                <a16:creationId xmlns:a16="http://schemas.microsoft.com/office/drawing/2014/main" id="{537C1AD4-F171-4917-AB9F-F0B2B7DC393E}"/>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686800" y="2768910"/>
            <a:ext cx="1260244" cy="2152496"/>
          </a:xfrm>
          <a:prstGeom prst="rect">
            <a:avLst/>
          </a:prstGeom>
        </p:spPr>
      </p:pic>
      <p:sp>
        <p:nvSpPr>
          <p:cNvPr id="18" name="Thought Bubble: Cloud 17">
            <a:extLst>
              <a:ext uri="{FF2B5EF4-FFF2-40B4-BE49-F238E27FC236}">
                <a16:creationId xmlns:a16="http://schemas.microsoft.com/office/drawing/2014/main" id="{7D99C939-9456-4787-9378-AF4047A426EF}"/>
              </a:ext>
            </a:extLst>
          </p:cNvPr>
          <p:cNvSpPr/>
          <p:nvPr/>
        </p:nvSpPr>
        <p:spPr>
          <a:xfrm>
            <a:off x="7315201" y="1657505"/>
            <a:ext cx="1909253" cy="914400"/>
          </a:xfrm>
          <a:prstGeom prst="cloudCallout">
            <a:avLst>
              <a:gd name="adj1" fmla="val 44908"/>
              <a:gd name="adj2" fmla="val 791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Why??</a:t>
            </a:r>
          </a:p>
        </p:txBody>
      </p:sp>
      <p:grpSp>
        <p:nvGrpSpPr>
          <p:cNvPr id="2" name="Group 1">
            <a:extLst>
              <a:ext uri="{FF2B5EF4-FFF2-40B4-BE49-F238E27FC236}">
                <a16:creationId xmlns:a16="http://schemas.microsoft.com/office/drawing/2014/main" id="{1DFC07CB-C851-4F62-B84E-125D7F0C1CFC}"/>
              </a:ext>
            </a:extLst>
          </p:cNvPr>
          <p:cNvGrpSpPr/>
          <p:nvPr/>
        </p:nvGrpSpPr>
        <p:grpSpPr>
          <a:xfrm>
            <a:off x="1565045" y="4991972"/>
            <a:ext cx="8381999" cy="952500"/>
            <a:chOff x="533401" y="4876801"/>
            <a:chExt cx="8381999" cy="952500"/>
          </a:xfrm>
        </p:grpSpPr>
        <p:sp>
          <p:nvSpPr>
            <p:cNvPr id="20" name="TextBox 19">
              <a:extLst>
                <a:ext uri="{FF2B5EF4-FFF2-40B4-BE49-F238E27FC236}">
                  <a16:creationId xmlns:a16="http://schemas.microsoft.com/office/drawing/2014/main" id="{3CA37808-2866-48F7-8741-E9612DCF7D89}"/>
                </a:ext>
              </a:extLst>
            </p:cNvPr>
            <p:cNvSpPr txBox="1"/>
            <p:nvPr/>
          </p:nvSpPr>
          <p:spPr>
            <a:xfrm>
              <a:off x="533401" y="4957750"/>
              <a:ext cx="8381999" cy="830997"/>
            </a:xfrm>
            <a:prstGeom prst="rect">
              <a:avLst/>
            </a:prstGeom>
            <a:gradFill flip="none" rotWithShape="1">
              <a:gsLst>
                <a:gs pos="0">
                  <a:srgbClr val="E3F9F9"/>
                </a:gs>
                <a:gs pos="73000">
                  <a:srgbClr val="A2D1D4"/>
                </a:gs>
                <a:gs pos="100000">
                  <a:srgbClr val="66898B"/>
                </a:gs>
              </a:gsLst>
              <a:path path="rect">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858838" algn="ctr"/>
              <a:r>
                <a:rPr lang="en-US" sz="2400" b="1" dirty="0">
                  <a:solidFill>
                    <a:srgbClr val="FF0000"/>
                  </a:solidFill>
                  <a:effectLst>
                    <a:outerShdw blurRad="38100" dist="38100" dir="2700000" algn="tl">
                      <a:srgbClr val="000000">
                        <a:alpha val="43137"/>
                      </a:srgbClr>
                    </a:outerShdw>
                  </a:effectLst>
                </a:rPr>
                <a:t>Leaders must constantly review, evaluate and identify weak areas </a:t>
              </a:r>
              <a:r>
                <a:rPr lang="en-US" sz="2400" b="1" i="1" u="sng" dirty="0">
                  <a:solidFill>
                    <a:srgbClr val="FF0000"/>
                  </a:solidFill>
                  <a:effectLst>
                    <a:outerShdw blurRad="38100" dist="38100" dir="2700000" algn="tl">
                      <a:srgbClr val="000000">
                        <a:alpha val="43137"/>
                      </a:srgbClr>
                    </a:outerShdw>
                  </a:effectLst>
                </a:rPr>
                <a:t>before</a:t>
              </a:r>
              <a:r>
                <a:rPr lang="en-US" sz="2400" b="1" dirty="0">
                  <a:solidFill>
                    <a:srgbClr val="FF0000"/>
                  </a:solidFill>
                  <a:effectLst>
                    <a:outerShdw blurRad="38100" dist="38100" dir="2700000" algn="tl">
                      <a:srgbClr val="000000">
                        <a:alpha val="43137"/>
                      </a:srgbClr>
                    </a:outerShdw>
                  </a:effectLst>
                </a:rPr>
                <a:t> they become problems</a:t>
              </a:r>
            </a:p>
          </p:txBody>
        </p:sp>
        <p:pic>
          <p:nvPicPr>
            <p:cNvPr id="21" name="Picture 20">
              <a:extLst>
                <a:ext uri="{FF2B5EF4-FFF2-40B4-BE49-F238E27FC236}">
                  <a16:creationId xmlns:a16="http://schemas.microsoft.com/office/drawing/2014/main" id="{769C04D9-0E8C-4F5D-BCE9-AA91877DCFD4}"/>
                </a:ext>
              </a:extLst>
            </p:cNvPr>
            <p:cNvPicPr>
              <a:picLocks noChangeAspect="1"/>
            </p:cNvPicPr>
            <p:nvPr/>
          </p:nvPicPr>
          <p:blipFill>
            <a:blip r:embed="rId5">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533401" y="4876801"/>
              <a:ext cx="987243" cy="952500"/>
            </a:xfrm>
            <a:prstGeom prst="rect">
              <a:avLst/>
            </a:prstGeom>
          </p:spPr>
        </p:pic>
      </p:grpSp>
    </p:spTree>
    <p:extLst>
      <p:ext uri="{BB962C8B-B14F-4D97-AF65-F5344CB8AC3E}">
        <p14:creationId xmlns:p14="http://schemas.microsoft.com/office/powerpoint/2010/main" val="1375886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43227-D7E7-471C-8C92-987B12B30DDC}"/>
              </a:ext>
            </a:extLst>
          </p:cNvPr>
          <p:cNvSpPr>
            <a:spLocks noGrp="1"/>
          </p:cNvSpPr>
          <p:nvPr>
            <p:ph type="title"/>
          </p:nvPr>
        </p:nvSpPr>
        <p:spPr>
          <a:xfrm>
            <a:off x="1981200" y="533400"/>
            <a:ext cx="8458200" cy="914400"/>
          </a:xfrm>
        </p:spPr>
        <p:txBody>
          <a:bodyPr>
            <a:normAutofit fontScale="90000"/>
          </a:bodyPr>
          <a:lstStyle/>
          <a:p>
            <a:r>
              <a:rPr lang="en-US" b="1" dirty="0"/>
              <a:t>Non-adherence to Program - Solutions</a:t>
            </a:r>
          </a:p>
        </p:txBody>
      </p:sp>
      <p:sp>
        <p:nvSpPr>
          <p:cNvPr id="3" name="Content Placeholder 2">
            <a:extLst>
              <a:ext uri="{FF2B5EF4-FFF2-40B4-BE49-F238E27FC236}">
                <a16:creationId xmlns:a16="http://schemas.microsoft.com/office/drawing/2014/main" id="{491CA59B-7CD5-4CAC-BC67-D164F7916AFF}"/>
              </a:ext>
            </a:extLst>
          </p:cNvPr>
          <p:cNvSpPr>
            <a:spLocks noGrp="1"/>
          </p:cNvSpPr>
          <p:nvPr>
            <p:ph idx="1"/>
          </p:nvPr>
        </p:nvSpPr>
        <p:spPr>
          <a:xfrm>
            <a:off x="409575" y="1508552"/>
            <a:ext cx="11382375" cy="4053131"/>
          </a:xfrm>
        </p:spPr>
        <p:txBody>
          <a:bodyPr>
            <a:noAutofit/>
          </a:bodyPr>
          <a:lstStyle/>
          <a:p>
            <a:r>
              <a:rPr lang="en-US" dirty="0"/>
              <a:t>Refocus on </a:t>
            </a:r>
            <a:r>
              <a:rPr lang="en-US" strike="sngStrike" dirty="0"/>
              <a:t>requirements</a:t>
            </a:r>
            <a:r>
              <a:rPr lang="en-US" dirty="0"/>
              <a:t> aims &amp; methods</a:t>
            </a:r>
            <a:endParaRPr lang="en-US" strike="sngStrike" dirty="0"/>
          </a:p>
          <a:p>
            <a:r>
              <a:rPr lang="en-US" dirty="0"/>
              <a:t>Use available resources to enhance program</a:t>
            </a:r>
          </a:p>
          <a:p>
            <a:pPr lvl="1"/>
            <a:r>
              <a:rPr lang="en-US" dirty="0"/>
              <a:t>Handbook, leader guides, websites</a:t>
            </a:r>
          </a:p>
          <a:p>
            <a:pPr lvl="1"/>
            <a:r>
              <a:rPr lang="en-US" dirty="0"/>
              <a:t>Other Pack or District leaders (Round Table!)</a:t>
            </a:r>
          </a:p>
          <a:p>
            <a:pPr lvl="1"/>
            <a:r>
              <a:rPr lang="en-US" dirty="0"/>
              <a:t>Parents, connections &amp; outside experts</a:t>
            </a:r>
          </a:p>
          <a:p>
            <a:pPr lvl="1"/>
            <a:r>
              <a:rPr lang="en-US" dirty="0"/>
              <a:t>Training</a:t>
            </a:r>
          </a:p>
          <a:p>
            <a:r>
              <a:rPr lang="en-US" b="1" dirty="0"/>
              <a:t>BIG energy all the time…if you’re not exhausted &amp; exhilarated at the end of your meeting, you’re not doing it right!</a:t>
            </a:r>
          </a:p>
          <a:p>
            <a:r>
              <a:rPr lang="en-US" b="1" dirty="0"/>
              <a:t>How have you adjusted traditional planning to fit within 2024 program changes?</a:t>
            </a:r>
          </a:p>
        </p:txBody>
      </p:sp>
      <p:grpSp>
        <p:nvGrpSpPr>
          <p:cNvPr id="4" name="Group 3">
            <a:extLst>
              <a:ext uri="{FF2B5EF4-FFF2-40B4-BE49-F238E27FC236}">
                <a16:creationId xmlns:a16="http://schemas.microsoft.com/office/drawing/2014/main" id="{A7CA8294-6F6D-4E0D-81E1-E153CCF09C57}"/>
              </a:ext>
            </a:extLst>
          </p:cNvPr>
          <p:cNvGrpSpPr/>
          <p:nvPr/>
        </p:nvGrpSpPr>
        <p:grpSpPr>
          <a:xfrm>
            <a:off x="2716782" y="5848350"/>
            <a:ext cx="5791200" cy="952500"/>
            <a:chOff x="457200" y="5467350"/>
            <a:chExt cx="6934200" cy="952500"/>
          </a:xfrm>
        </p:grpSpPr>
        <p:sp>
          <p:nvSpPr>
            <p:cNvPr id="5" name="TextBox 4">
              <a:extLst>
                <a:ext uri="{FF2B5EF4-FFF2-40B4-BE49-F238E27FC236}">
                  <a16:creationId xmlns:a16="http://schemas.microsoft.com/office/drawing/2014/main" id="{317BFD58-88E7-496D-88BA-48346C00E01B}"/>
                </a:ext>
              </a:extLst>
            </p:cNvPr>
            <p:cNvSpPr txBox="1"/>
            <p:nvPr/>
          </p:nvSpPr>
          <p:spPr>
            <a:xfrm>
              <a:off x="457201" y="5528101"/>
              <a:ext cx="6934199" cy="830997"/>
            </a:xfrm>
            <a:prstGeom prst="rect">
              <a:avLst/>
            </a:prstGeom>
            <a:gradFill flip="none" rotWithShape="1">
              <a:gsLst>
                <a:gs pos="0">
                  <a:srgbClr val="E3F9F9"/>
                </a:gs>
                <a:gs pos="73000">
                  <a:srgbClr val="A2D1D4"/>
                </a:gs>
                <a:gs pos="100000">
                  <a:srgbClr val="66898B"/>
                </a:gs>
              </a:gsLst>
              <a:path path="rect">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858838" algn="ctr"/>
              <a:r>
                <a:rPr lang="en-US" sz="2400" b="1" dirty="0">
                  <a:solidFill>
                    <a:srgbClr val="FF0000"/>
                  </a:solidFill>
                  <a:effectLst>
                    <a:outerShdw blurRad="38100" dist="38100" dir="2700000" algn="tl">
                      <a:srgbClr val="000000">
                        <a:alpha val="43137"/>
                      </a:srgbClr>
                    </a:outerShdw>
                  </a:effectLst>
                </a:rPr>
                <a:t>A quality program is customized to the unit, leader &amp; Scouts</a:t>
              </a:r>
            </a:p>
          </p:txBody>
        </p:sp>
        <p:pic>
          <p:nvPicPr>
            <p:cNvPr id="6" name="Picture 5">
              <a:extLst>
                <a:ext uri="{FF2B5EF4-FFF2-40B4-BE49-F238E27FC236}">
                  <a16:creationId xmlns:a16="http://schemas.microsoft.com/office/drawing/2014/main" id="{E2E0E5FE-2D50-4EC2-BDD8-B2C4071D137A}"/>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457200" y="5467350"/>
              <a:ext cx="952500" cy="952500"/>
            </a:xfrm>
            <a:prstGeom prst="rect">
              <a:avLst/>
            </a:prstGeom>
          </p:spPr>
        </p:pic>
      </p:grpSp>
    </p:spTree>
    <p:extLst>
      <p:ext uri="{BB962C8B-B14F-4D97-AF65-F5344CB8AC3E}">
        <p14:creationId xmlns:p14="http://schemas.microsoft.com/office/powerpoint/2010/main" val="3661027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AFDCD-FBE7-45E5-B58F-089C5D1B7A37}"/>
              </a:ext>
            </a:extLst>
          </p:cNvPr>
          <p:cNvSpPr>
            <a:spLocks noGrp="1"/>
          </p:cNvSpPr>
          <p:nvPr>
            <p:ph type="title"/>
          </p:nvPr>
        </p:nvSpPr>
        <p:spPr/>
        <p:txBody>
          <a:bodyPr/>
          <a:lstStyle/>
          <a:p>
            <a:r>
              <a:rPr lang="en-US" b="1" dirty="0"/>
              <a:t>Self Assessments</a:t>
            </a:r>
          </a:p>
        </p:txBody>
      </p:sp>
      <p:sp>
        <p:nvSpPr>
          <p:cNvPr id="3" name="Content Placeholder 2">
            <a:extLst>
              <a:ext uri="{FF2B5EF4-FFF2-40B4-BE49-F238E27FC236}">
                <a16:creationId xmlns:a16="http://schemas.microsoft.com/office/drawing/2014/main" id="{5C408D50-BAB1-49D8-A034-363779484D93}"/>
              </a:ext>
            </a:extLst>
          </p:cNvPr>
          <p:cNvSpPr>
            <a:spLocks noGrp="1"/>
          </p:cNvSpPr>
          <p:nvPr>
            <p:ph idx="1"/>
          </p:nvPr>
        </p:nvSpPr>
        <p:spPr>
          <a:xfrm>
            <a:off x="1714500" y="1676400"/>
            <a:ext cx="8763000" cy="3733800"/>
          </a:xfrm>
        </p:spPr>
        <p:txBody>
          <a:bodyPr>
            <a:normAutofit/>
          </a:bodyPr>
          <a:lstStyle/>
          <a:p>
            <a:r>
              <a:rPr lang="en-US" sz="3500" dirty="0"/>
              <a:t>How do you know how you’re doing?</a:t>
            </a:r>
          </a:p>
          <a:p>
            <a:pPr marL="914400" lvl="1" indent="-457200"/>
            <a:r>
              <a:rPr lang="en-US" sz="2800" dirty="0"/>
              <a:t>Journey to Excellence checklist…good ideas found there!</a:t>
            </a:r>
          </a:p>
          <a:p>
            <a:pPr marL="1371600" lvl="2" indent="-457200"/>
            <a:r>
              <a:rPr lang="en-US" sz="2800" dirty="0"/>
              <a:t>Program discontinued end of 2024</a:t>
            </a:r>
          </a:p>
          <a:p>
            <a:pPr marL="1371600" lvl="2" indent="-457200"/>
            <a:r>
              <a:rPr lang="en-US" sz="2800" dirty="0"/>
              <a:t>Checklist still has merit!</a:t>
            </a:r>
          </a:p>
          <a:p>
            <a:pPr marL="914400" lvl="1" indent="-457200"/>
            <a:r>
              <a:rPr lang="en-US" sz="2800" dirty="0"/>
              <a:t>Survey parents, Scouts &amp; leaders…meet their needs and they will be back!</a:t>
            </a:r>
          </a:p>
        </p:txBody>
      </p:sp>
    </p:spTree>
    <p:extLst>
      <p:ext uri="{BB962C8B-B14F-4D97-AF65-F5344CB8AC3E}">
        <p14:creationId xmlns:p14="http://schemas.microsoft.com/office/powerpoint/2010/main" val="3672641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AFDCD-FBE7-45E5-B58F-089C5D1B7A37}"/>
              </a:ext>
            </a:extLst>
          </p:cNvPr>
          <p:cNvSpPr>
            <a:spLocks noGrp="1"/>
          </p:cNvSpPr>
          <p:nvPr>
            <p:ph type="title"/>
          </p:nvPr>
        </p:nvSpPr>
        <p:spPr/>
        <p:txBody>
          <a:bodyPr/>
          <a:lstStyle/>
          <a:p>
            <a:r>
              <a:rPr lang="en-US" b="1" dirty="0"/>
              <a:t>Self Assessments</a:t>
            </a:r>
          </a:p>
        </p:txBody>
      </p:sp>
      <p:sp>
        <p:nvSpPr>
          <p:cNvPr id="3" name="Content Placeholder 2">
            <a:extLst>
              <a:ext uri="{FF2B5EF4-FFF2-40B4-BE49-F238E27FC236}">
                <a16:creationId xmlns:a16="http://schemas.microsoft.com/office/drawing/2014/main" id="{5C408D50-BAB1-49D8-A034-363779484D93}"/>
              </a:ext>
            </a:extLst>
          </p:cNvPr>
          <p:cNvSpPr>
            <a:spLocks noGrp="1"/>
          </p:cNvSpPr>
          <p:nvPr>
            <p:ph idx="1"/>
          </p:nvPr>
        </p:nvSpPr>
        <p:spPr>
          <a:xfrm>
            <a:off x="1247775" y="1524000"/>
            <a:ext cx="9392090" cy="4419600"/>
          </a:xfrm>
        </p:spPr>
        <p:txBody>
          <a:bodyPr>
            <a:normAutofit/>
          </a:bodyPr>
          <a:lstStyle/>
          <a:p>
            <a:pPr>
              <a:lnSpc>
                <a:spcPct val="114000"/>
              </a:lnSpc>
            </a:pPr>
            <a:r>
              <a:rPr lang="en-US" sz="3200" dirty="0"/>
              <a:t>Specific “problem areas” – work hard to fix them</a:t>
            </a:r>
          </a:p>
          <a:p>
            <a:pPr lvl="1">
              <a:lnSpc>
                <a:spcPct val="114000"/>
              </a:lnSpc>
            </a:pPr>
            <a:r>
              <a:rPr lang="en-US" sz="2800" dirty="0"/>
              <a:t>Be honest about problems &amp; solutions</a:t>
            </a:r>
          </a:p>
          <a:p>
            <a:pPr lvl="1">
              <a:lnSpc>
                <a:spcPct val="114000"/>
              </a:lnSpc>
            </a:pPr>
            <a:r>
              <a:rPr lang="en-US" sz="2800" dirty="0"/>
              <a:t>Small bites, don’t tackle it all at once</a:t>
            </a:r>
          </a:p>
          <a:p>
            <a:pPr lvl="1">
              <a:lnSpc>
                <a:spcPct val="114000"/>
              </a:lnSpc>
            </a:pPr>
            <a:r>
              <a:rPr lang="en-US" sz="2800" dirty="0"/>
              <a:t>Who is the best person or team for the job</a:t>
            </a:r>
          </a:p>
          <a:p>
            <a:pPr>
              <a:lnSpc>
                <a:spcPct val="114000"/>
              </a:lnSpc>
            </a:pPr>
            <a:r>
              <a:rPr lang="en-US" sz="3200" dirty="0"/>
              <a:t>Help is out there!</a:t>
            </a:r>
          </a:p>
          <a:p>
            <a:pPr lvl="1">
              <a:lnSpc>
                <a:spcPct val="114000"/>
              </a:lnSpc>
            </a:pPr>
            <a:r>
              <a:rPr lang="en-US" sz="2800" dirty="0"/>
              <a:t>District, Round Table, Unit Commissioners,</a:t>
            </a:r>
            <a:br>
              <a:rPr lang="en-US" sz="2800" dirty="0"/>
            </a:br>
            <a:r>
              <a:rPr lang="en-US" sz="2800" dirty="0"/>
              <a:t>Scouting Magazine, etc.</a:t>
            </a:r>
          </a:p>
        </p:txBody>
      </p:sp>
    </p:spTree>
    <p:extLst>
      <p:ext uri="{BB962C8B-B14F-4D97-AF65-F5344CB8AC3E}">
        <p14:creationId xmlns:p14="http://schemas.microsoft.com/office/powerpoint/2010/main" val="2430195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3759D-B2EC-4C63-9F25-1C8A875FD434}"/>
              </a:ext>
            </a:extLst>
          </p:cNvPr>
          <p:cNvSpPr>
            <a:spLocks noGrp="1"/>
          </p:cNvSpPr>
          <p:nvPr>
            <p:ph type="title"/>
          </p:nvPr>
        </p:nvSpPr>
        <p:spPr/>
        <p:txBody>
          <a:bodyPr/>
          <a:lstStyle/>
          <a:p>
            <a:r>
              <a:rPr lang="en-US" b="1" dirty="0"/>
              <a:t>Some Common Mistakes</a:t>
            </a:r>
          </a:p>
        </p:txBody>
      </p:sp>
      <p:sp>
        <p:nvSpPr>
          <p:cNvPr id="3" name="Content Placeholder 2">
            <a:extLst>
              <a:ext uri="{FF2B5EF4-FFF2-40B4-BE49-F238E27FC236}">
                <a16:creationId xmlns:a16="http://schemas.microsoft.com/office/drawing/2014/main" id="{424369EE-6C18-40E0-8E43-4BBC34B47A43}"/>
              </a:ext>
            </a:extLst>
          </p:cNvPr>
          <p:cNvSpPr>
            <a:spLocks noGrp="1"/>
          </p:cNvSpPr>
          <p:nvPr>
            <p:ph idx="1"/>
          </p:nvPr>
        </p:nvSpPr>
        <p:spPr>
          <a:xfrm>
            <a:off x="1333499" y="1418493"/>
            <a:ext cx="4610100" cy="3962400"/>
          </a:xfrm>
        </p:spPr>
        <p:txBody>
          <a:bodyPr>
            <a:normAutofit lnSpcReduction="10000"/>
          </a:bodyPr>
          <a:lstStyle/>
          <a:p>
            <a:pPr>
              <a:lnSpc>
                <a:spcPct val="114000"/>
              </a:lnSpc>
            </a:pPr>
            <a:r>
              <a:rPr lang="en-US" dirty="0"/>
              <a:t>Weak program</a:t>
            </a:r>
          </a:p>
          <a:p>
            <a:pPr>
              <a:lnSpc>
                <a:spcPct val="114000"/>
              </a:lnSpc>
            </a:pPr>
            <a:r>
              <a:rPr lang="en-US" dirty="0"/>
              <a:t>Weak leaders</a:t>
            </a:r>
          </a:p>
          <a:p>
            <a:pPr>
              <a:lnSpc>
                <a:spcPct val="114000"/>
              </a:lnSpc>
            </a:pPr>
            <a:r>
              <a:rPr lang="en-US" dirty="0"/>
              <a:t>Ineffective recruiting</a:t>
            </a:r>
          </a:p>
          <a:p>
            <a:pPr>
              <a:lnSpc>
                <a:spcPct val="114000"/>
              </a:lnSpc>
            </a:pPr>
            <a:r>
              <a:rPr lang="en-US" dirty="0"/>
              <a:t>No succession planning</a:t>
            </a:r>
          </a:p>
          <a:p>
            <a:pPr>
              <a:lnSpc>
                <a:spcPct val="114000"/>
              </a:lnSpc>
            </a:pPr>
            <a:r>
              <a:rPr lang="en-US" dirty="0"/>
              <a:t>Low or apathetic volunteerism/disengaged parents</a:t>
            </a:r>
          </a:p>
          <a:p>
            <a:pPr>
              <a:lnSpc>
                <a:spcPct val="114000"/>
              </a:lnSpc>
            </a:pPr>
            <a:endParaRPr lang="en-US" dirty="0"/>
          </a:p>
        </p:txBody>
      </p:sp>
      <p:grpSp>
        <p:nvGrpSpPr>
          <p:cNvPr id="4" name="Group 3">
            <a:extLst>
              <a:ext uri="{FF2B5EF4-FFF2-40B4-BE49-F238E27FC236}">
                <a16:creationId xmlns:a16="http://schemas.microsoft.com/office/drawing/2014/main" id="{F6A6C90C-2F1A-476B-B9A4-7255FCCA760C}"/>
              </a:ext>
            </a:extLst>
          </p:cNvPr>
          <p:cNvGrpSpPr/>
          <p:nvPr/>
        </p:nvGrpSpPr>
        <p:grpSpPr>
          <a:xfrm>
            <a:off x="1933689" y="5206109"/>
            <a:ext cx="8515121" cy="952500"/>
            <a:chOff x="457199" y="4834746"/>
            <a:chExt cx="8215461" cy="952500"/>
          </a:xfrm>
        </p:grpSpPr>
        <p:sp>
          <p:nvSpPr>
            <p:cNvPr id="5" name="TextBox 4">
              <a:extLst>
                <a:ext uri="{FF2B5EF4-FFF2-40B4-BE49-F238E27FC236}">
                  <a16:creationId xmlns:a16="http://schemas.microsoft.com/office/drawing/2014/main" id="{B91A782C-2A32-40E4-A6D9-5749811B06E5}"/>
                </a:ext>
              </a:extLst>
            </p:cNvPr>
            <p:cNvSpPr txBox="1"/>
            <p:nvPr/>
          </p:nvSpPr>
          <p:spPr>
            <a:xfrm>
              <a:off x="457199" y="4895498"/>
              <a:ext cx="8215461" cy="830997"/>
            </a:xfrm>
            <a:prstGeom prst="rect">
              <a:avLst/>
            </a:prstGeom>
            <a:gradFill flip="none" rotWithShape="1">
              <a:gsLst>
                <a:gs pos="0">
                  <a:srgbClr val="E3F9F9"/>
                </a:gs>
                <a:gs pos="73000">
                  <a:srgbClr val="A2D1D4"/>
                </a:gs>
                <a:gs pos="100000">
                  <a:srgbClr val="66898B"/>
                </a:gs>
              </a:gsLst>
              <a:path path="rect">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858838" algn="ctr"/>
              <a:r>
                <a:rPr lang="en-US" sz="2400" b="1" dirty="0">
                  <a:solidFill>
                    <a:srgbClr val="FF0000"/>
                  </a:solidFill>
                  <a:effectLst>
                    <a:outerShdw blurRad="38100" dist="38100" dir="2700000" algn="tl">
                      <a:srgbClr val="000000">
                        <a:alpha val="43137"/>
                      </a:srgbClr>
                    </a:outerShdw>
                  </a:effectLst>
                </a:rPr>
                <a:t>Leaders must constantly review, evaluate and identify weak areas </a:t>
              </a:r>
              <a:r>
                <a:rPr lang="en-US" sz="2400" b="1" i="1" u="sng" dirty="0">
                  <a:solidFill>
                    <a:srgbClr val="FF0000"/>
                  </a:solidFill>
                  <a:effectLst>
                    <a:outerShdw blurRad="38100" dist="38100" dir="2700000" algn="tl">
                      <a:srgbClr val="000000">
                        <a:alpha val="43137"/>
                      </a:srgbClr>
                    </a:outerShdw>
                  </a:effectLst>
                </a:rPr>
                <a:t>before</a:t>
              </a:r>
              <a:r>
                <a:rPr lang="en-US" sz="2400" b="1" dirty="0">
                  <a:solidFill>
                    <a:srgbClr val="FF0000"/>
                  </a:solidFill>
                  <a:effectLst>
                    <a:outerShdw blurRad="38100" dist="38100" dir="2700000" algn="tl">
                      <a:srgbClr val="000000">
                        <a:alpha val="43137"/>
                      </a:srgbClr>
                    </a:outerShdw>
                  </a:effectLst>
                </a:rPr>
                <a:t> they become problems</a:t>
              </a:r>
            </a:p>
          </p:txBody>
        </p:sp>
        <p:pic>
          <p:nvPicPr>
            <p:cNvPr id="6" name="Picture 5">
              <a:extLst>
                <a:ext uri="{FF2B5EF4-FFF2-40B4-BE49-F238E27FC236}">
                  <a16:creationId xmlns:a16="http://schemas.microsoft.com/office/drawing/2014/main" id="{5A8A4BE8-7895-4CAA-8AE3-1C4A607A6A67}"/>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28998" y="4834746"/>
              <a:ext cx="952500" cy="952500"/>
            </a:xfrm>
            <a:prstGeom prst="rect">
              <a:avLst/>
            </a:prstGeom>
          </p:spPr>
        </p:pic>
      </p:grpSp>
      <p:sp>
        <p:nvSpPr>
          <p:cNvPr id="7" name="Content Placeholder 2">
            <a:extLst>
              <a:ext uri="{FF2B5EF4-FFF2-40B4-BE49-F238E27FC236}">
                <a16:creationId xmlns:a16="http://schemas.microsoft.com/office/drawing/2014/main" id="{5D72FE7E-C39F-4961-8373-07AE1521A64F}"/>
              </a:ext>
            </a:extLst>
          </p:cNvPr>
          <p:cNvSpPr txBox="1">
            <a:spLocks/>
          </p:cNvSpPr>
          <p:nvPr/>
        </p:nvSpPr>
        <p:spPr bwMode="auto">
          <a:xfrm>
            <a:off x="5943599" y="1418493"/>
            <a:ext cx="5562601" cy="2915382"/>
          </a:xfrm>
          <a:prstGeom prst="rect">
            <a:avLst/>
          </a:prstGeom>
        </p:spPr>
        <p:txBody>
          <a:bodyPr vert="horz" lIns="91440" tIns="45720" rIns="91440" bIns="45720" rtlCol="0">
            <a:noAutofit/>
          </a:bodyPr>
          <a:lstStyle>
            <a:lvl1pPr marL="228600" indent="-228600">
              <a:lnSpc>
                <a:spcPct val="114000"/>
              </a:lnSpc>
              <a:spcBef>
                <a:spcPts val="1000"/>
              </a:spcBef>
              <a:buFont typeface="Arial" panose="020B0604020202020204" pitchFamily="34" charset="0"/>
              <a:buChar char="•"/>
              <a:defRPr sz="2800">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Overscheduling</a:t>
            </a:r>
          </a:p>
          <a:p>
            <a:r>
              <a:rPr lang="en-US" dirty="0"/>
              <a:t>Frequent cancellations</a:t>
            </a:r>
          </a:p>
          <a:p>
            <a:r>
              <a:rPr lang="en-US" dirty="0"/>
              <a:t>Failure to earn rank badges</a:t>
            </a:r>
          </a:p>
          <a:p>
            <a:r>
              <a:rPr lang="en-US" dirty="0"/>
              <a:t>Limited exposure to Scouts BSA</a:t>
            </a:r>
          </a:p>
          <a:p>
            <a:endParaRPr lang="en-US" dirty="0"/>
          </a:p>
        </p:txBody>
      </p:sp>
    </p:spTree>
    <p:extLst>
      <p:ext uri="{BB962C8B-B14F-4D97-AF65-F5344CB8AC3E}">
        <p14:creationId xmlns:p14="http://schemas.microsoft.com/office/powerpoint/2010/main" val="2287356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21588-3D1E-E312-7ACA-4ACF4D1685BF}"/>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CE2510AB-20B2-D96B-76BE-B3E6732453FC}"/>
              </a:ext>
            </a:extLst>
          </p:cNvPr>
          <p:cNvSpPr>
            <a:spLocks noGrp="1"/>
          </p:cNvSpPr>
          <p:nvPr>
            <p:ph type="title"/>
          </p:nvPr>
        </p:nvSpPr>
        <p:spPr>
          <a:xfrm>
            <a:off x="2209800" y="2747963"/>
            <a:ext cx="7772400" cy="1362075"/>
          </a:xfrm>
        </p:spPr>
        <p:txBody>
          <a:bodyPr/>
          <a:lstStyle/>
          <a:p>
            <a:pPr algn="ctr"/>
            <a:r>
              <a:rPr lang="en-US" sz="7200" dirty="0"/>
              <a:t>Questions?</a:t>
            </a:r>
          </a:p>
        </p:txBody>
      </p:sp>
    </p:spTree>
    <p:extLst>
      <p:ext uri="{BB962C8B-B14F-4D97-AF65-F5344CB8AC3E}">
        <p14:creationId xmlns:p14="http://schemas.microsoft.com/office/powerpoint/2010/main" val="739347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79B47-223E-F25D-06D6-9FC2BF6EBB62}"/>
            </a:ext>
          </a:extLst>
        </p:cNvPr>
        <p:cNvGrpSpPr/>
        <p:nvPr/>
      </p:nvGrpSpPr>
      <p:grpSpPr>
        <a:xfrm>
          <a:off x="0" y="0"/>
          <a:ext cx="0" cy="0"/>
          <a:chOff x="0" y="0"/>
          <a:chExt cx="0" cy="0"/>
        </a:xfrm>
      </p:grpSpPr>
      <p:sp>
        <p:nvSpPr>
          <p:cNvPr id="11" name="Title 3">
            <a:extLst>
              <a:ext uri="{FF2B5EF4-FFF2-40B4-BE49-F238E27FC236}">
                <a16:creationId xmlns:a16="http://schemas.microsoft.com/office/drawing/2014/main" id="{FC6BE200-B243-66F4-39C1-AC3E4A50CF25}"/>
              </a:ext>
            </a:extLst>
          </p:cNvPr>
          <p:cNvSpPr txBox="1">
            <a:spLocks/>
          </p:cNvSpPr>
          <p:nvPr/>
        </p:nvSpPr>
        <p:spPr>
          <a:xfrm>
            <a:off x="2051649" y="956094"/>
            <a:ext cx="7772400" cy="229870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rgbClr val="075697"/>
                </a:solidFill>
                <a:latin typeface="Arial Black" panose="020B0A04020102020204" pitchFamily="34" charset="0"/>
                <a:ea typeface="+mj-ea"/>
                <a:cs typeface="+mj-cs"/>
              </a:defRPr>
            </a:lvl1pPr>
          </a:lstStyle>
          <a:p>
            <a:pPr algn="ctr"/>
            <a:r>
              <a:rPr lang="en-US" sz="9600" b="1" dirty="0">
                <a:latin typeface="Calibri" panose="020F0502020204030204" pitchFamily="34" charset="0"/>
                <a:cs typeface="Calibri" panose="020F0502020204030204" pitchFamily="34" charset="0"/>
              </a:rPr>
              <a:t>THANK YOU</a:t>
            </a:r>
            <a:br>
              <a:rPr lang="en-US" sz="5400" b="1" dirty="0"/>
            </a:br>
            <a:r>
              <a:rPr lang="en-US" sz="5400" b="1" dirty="0"/>
              <a:t>for all you do for Scouting!</a:t>
            </a:r>
          </a:p>
        </p:txBody>
      </p:sp>
      <p:sp>
        <p:nvSpPr>
          <p:cNvPr id="12" name="Subtitle 4">
            <a:extLst>
              <a:ext uri="{FF2B5EF4-FFF2-40B4-BE49-F238E27FC236}">
                <a16:creationId xmlns:a16="http://schemas.microsoft.com/office/drawing/2014/main" id="{8730F9E6-8A47-C7EE-4066-2484858800FB}"/>
              </a:ext>
            </a:extLst>
          </p:cNvPr>
          <p:cNvSpPr txBox="1">
            <a:spLocks/>
          </p:cNvSpPr>
          <p:nvPr/>
        </p:nvSpPr>
        <p:spPr>
          <a:xfrm>
            <a:off x="2806461" y="3545457"/>
            <a:ext cx="6400800" cy="2057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4000" dirty="0"/>
              <a:t>Scott McCain</a:t>
            </a:r>
          </a:p>
          <a:p>
            <a:pPr marL="0" indent="0" algn="ctr">
              <a:spcBef>
                <a:spcPts val="0"/>
              </a:spcBef>
              <a:buNone/>
            </a:pPr>
            <a:r>
              <a:rPr lang="en-US" sz="4000" dirty="0">
                <a:hlinkClick r:id="rId3">
                  <a:extLst>
                    <a:ext uri="{A12FA001-AC4F-418D-AE19-62706E023703}">
                      <ahyp:hlinkClr xmlns:ahyp="http://schemas.microsoft.com/office/drawing/2018/hyperlinkcolor" val="tx"/>
                    </a:ext>
                  </a:extLst>
                </a:hlinkClick>
              </a:rPr>
              <a:t>mccainst@verizon.net</a:t>
            </a:r>
            <a:endParaRPr lang="en-US" sz="4000" dirty="0"/>
          </a:p>
          <a:p>
            <a:pPr marL="0" indent="0" algn="ctr">
              <a:spcBef>
                <a:spcPts val="0"/>
              </a:spcBef>
              <a:buNone/>
            </a:pPr>
            <a:r>
              <a:rPr lang="en-US" sz="4000" dirty="0"/>
              <a:t>703-864-0873</a:t>
            </a:r>
          </a:p>
        </p:txBody>
      </p:sp>
    </p:spTree>
    <p:extLst>
      <p:ext uri="{BB962C8B-B14F-4D97-AF65-F5344CB8AC3E}">
        <p14:creationId xmlns:p14="http://schemas.microsoft.com/office/powerpoint/2010/main" val="3214632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4805A-10B4-4411-A62E-FD6EACEC10E4}"/>
              </a:ext>
            </a:extLst>
          </p:cNvPr>
          <p:cNvSpPr>
            <a:spLocks noGrp="1"/>
          </p:cNvSpPr>
          <p:nvPr>
            <p:ph type="title"/>
          </p:nvPr>
        </p:nvSpPr>
        <p:spPr/>
        <p:txBody>
          <a:bodyPr/>
          <a:lstStyle/>
          <a:p>
            <a:pPr algn="ctr"/>
            <a:r>
              <a:rPr lang="en-US" b="1" dirty="0"/>
              <a:t>Declining Membership – Why?</a:t>
            </a:r>
          </a:p>
        </p:txBody>
      </p:sp>
      <p:sp>
        <p:nvSpPr>
          <p:cNvPr id="3" name="Content Placeholder 2">
            <a:extLst>
              <a:ext uri="{FF2B5EF4-FFF2-40B4-BE49-F238E27FC236}">
                <a16:creationId xmlns:a16="http://schemas.microsoft.com/office/drawing/2014/main" id="{D1F18F2E-2963-46C3-B8F7-446156204843}"/>
              </a:ext>
            </a:extLst>
          </p:cNvPr>
          <p:cNvSpPr>
            <a:spLocks noGrp="1"/>
          </p:cNvSpPr>
          <p:nvPr>
            <p:ph idx="1"/>
          </p:nvPr>
        </p:nvSpPr>
        <p:spPr>
          <a:xfrm>
            <a:off x="1676400" y="1600202"/>
            <a:ext cx="8839200" cy="4724399"/>
          </a:xfrm>
        </p:spPr>
        <p:txBody>
          <a:bodyPr>
            <a:normAutofit fontScale="92500"/>
          </a:bodyPr>
          <a:lstStyle/>
          <a:p>
            <a:pPr marL="1603375" indent="-1603375">
              <a:buNone/>
            </a:pPr>
            <a:r>
              <a:rPr lang="en-US" b="1" u="sng" dirty="0"/>
              <a:t>Scenario</a:t>
            </a:r>
            <a:r>
              <a:rPr lang="en-US" dirty="0"/>
              <a:t>:	</a:t>
            </a:r>
            <a:r>
              <a:rPr lang="en-US" sz="3000" dirty="0"/>
              <a:t>You notice that the Pack is getting smaller – fewer new Scouts are joining either as Lions/Tigers or older new or transfer scouts.  People aren’t showing up anymore and when you follow up, you learn they’re “taking a break from Scouts for a while”</a:t>
            </a:r>
          </a:p>
          <a:p>
            <a:pPr marL="0" indent="0">
              <a:buNone/>
            </a:pPr>
            <a:endParaRPr lang="en-US" sz="1900" dirty="0"/>
          </a:p>
          <a:p>
            <a:pPr marL="1652588">
              <a:buNone/>
            </a:pPr>
            <a:r>
              <a:rPr lang="en-US" b="1" u="sng" dirty="0"/>
              <a:t>What mistakes could be in play?</a:t>
            </a:r>
          </a:p>
          <a:p>
            <a:pPr marL="1652588"/>
            <a:r>
              <a:rPr lang="en-US" dirty="0"/>
              <a:t>Weak Program</a:t>
            </a:r>
          </a:p>
          <a:p>
            <a:pPr marL="1652588"/>
            <a:r>
              <a:rPr lang="en-US" dirty="0"/>
              <a:t>Weak Leaders</a:t>
            </a:r>
          </a:p>
          <a:p>
            <a:pPr marL="1652588"/>
            <a:r>
              <a:rPr lang="en-US" dirty="0"/>
              <a:t>Ineffective Recruiting</a:t>
            </a:r>
          </a:p>
        </p:txBody>
      </p:sp>
    </p:spTree>
    <p:extLst>
      <p:ext uri="{BB962C8B-B14F-4D97-AF65-F5344CB8AC3E}">
        <p14:creationId xmlns:p14="http://schemas.microsoft.com/office/powerpoint/2010/main" val="2781323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BAD34-59F3-4733-A0DF-FABB727A0761}"/>
              </a:ext>
            </a:extLst>
          </p:cNvPr>
          <p:cNvSpPr>
            <a:spLocks noGrp="1"/>
          </p:cNvSpPr>
          <p:nvPr>
            <p:ph type="title"/>
          </p:nvPr>
        </p:nvSpPr>
        <p:spPr/>
        <p:txBody>
          <a:bodyPr/>
          <a:lstStyle/>
          <a:p>
            <a:r>
              <a:rPr lang="en-US" b="1" dirty="0"/>
              <a:t>Weak Program - Solutions</a:t>
            </a:r>
          </a:p>
        </p:txBody>
      </p:sp>
      <p:sp>
        <p:nvSpPr>
          <p:cNvPr id="3" name="Content Placeholder 2">
            <a:extLst>
              <a:ext uri="{FF2B5EF4-FFF2-40B4-BE49-F238E27FC236}">
                <a16:creationId xmlns:a16="http://schemas.microsoft.com/office/drawing/2014/main" id="{C44E25BC-95BB-40DB-90A2-5FC2739C50BE}"/>
              </a:ext>
            </a:extLst>
          </p:cNvPr>
          <p:cNvSpPr>
            <a:spLocks noGrp="1"/>
          </p:cNvSpPr>
          <p:nvPr>
            <p:ph idx="1"/>
          </p:nvPr>
        </p:nvSpPr>
        <p:spPr>
          <a:xfrm>
            <a:off x="1965593" y="1600200"/>
            <a:ext cx="8610600" cy="4800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nSpc>
                <a:spcPct val="90000"/>
              </a:lnSpc>
            </a:pPr>
            <a:r>
              <a:rPr lang="en-US" sz="3200" dirty="0"/>
              <a:t>Program strength – about engagement not pack/den size</a:t>
            </a:r>
          </a:p>
          <a:p>
            <a:pPr>
              <a:lnSpc>
                <a:spcPct val="90000"/>
              </a:lnSpc>
            </a:pPr>
            <a:r>
              <a:rPr lang="en-US" sz="3200" dirty="0"/>
              <a:t>Year-round program</a:t>
            </a:r>
          </a:p>
          <a:p>
            <a:pPr lvl="1">
              <a:lnSpc>
                <a:spcPct val="90000"/>
              </a:lnSpc>
            </a:pPr>
            <a:r>
              <a:rPr lang="en-US" sz="2800" dirty="0"/>
              <a:t>Summer program key to maintaining interest</a:t>
            </a:r>
          </a:p>
          <a:p>
            <a:pPr lvl="1">
              <a:lnSpc>
                <a:spcPct val="90000"/>
              </a:lnSpc>
            </a:pPr>
            <a:r>
              <a:rPr lang="en-US" sz="2800" dirty="0"/>
              <a:t>More than summer camp (Goshen, Snyder, Day Camp)</a:t>
            </a:r>
          </a:p>
          <a:p>
            <a:pPr lvl="1">
              <a:lnSpc>
                <a:spcPct val="90000"/>
              </a:lnSpc>
            </a:pPr>
            <a:r>
              <a:rPr lang="en-US" sz="2800" dirty="0"/>
              <a:t>Pack events in June, July &amp; August</a:t>
            </a:r>
            <a:endParaRPr lang="en-US" sz="3200" dirty="0"/>
          </a:p>
        </p:txBody>
      </p:sp>
    </p:spTree>
    <p:extLst>
      <p:ext uri="{BB962C8B-B14F-4D97-AF65-F5344CB8AC3E}">
        <p14:creationId xmlns:p14="http://schemas.microsoft.com/office/powerpoint/2010/main" val="1220783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BAD34-59F3-4733-A0DF-FABB727A0761}"/>
              </a:ext>
            </a:extLst>
          </p:cNvPr>
          <p:cNvSpPr>
            <a:spLocks noGrp="1"/>
          </p:cNvSpPr>
          <p:nvPr>
            <p:ph type="title"/>
          </p:nvPr>
        </p:nvSpPr>
        <p:spPr/>
        <p:txBody>
          <a:bodyPr/>
          <a:lstStyle/>
          <a:p>
            <a:r>
              <a:rPr lang="en-US" b="1" dirty="0"/>
              <a:t>Weak Program – Solutions</a:t>
            </a:r>
            <a:r>
              <a:rPr lang="en-US" b="1" dirty="0">
                <a:solidFill>
                  <a:prstClr val="black"/>
                </a:solidFill>
              </a:rPr>
              <a:t> </a:t>
            </a:r>
            <a:r>
              <a:rPr lang="en-US" sz="2000" dirty="0">
                <a:solidFill>
                  <a:prstClr val="black"/>
                </a:solidFill>
              </a:rPr>
              <a:t>(Continued)</a:t>
            </a:r>
            <a:r>
              <a:rPr lang="en-US" dirty="0"/>
              <a:t> </a:t>
            </a:r>
          </a:p>
        </p:txBody>
      </p:sp>
      <p:sp>
        <p:nvSpPr>
          <p:cNvPr id="3" name="Content Placeholder 2">
            <a:extLst>
              <a:ext uri="{FF2B5EF4-FFF2-40B4-BE49-F238E27FC236}">
                <a16:creationId xmlns:a16="http://schemas.microsoft.com/office/drawing/2014/main" id="{C44E25BC-95BB-40DB-90A2-5FC2739C50BE}"/>
              </a:ext>
            </a:extLst>
          </p:cNvPr>
          <p:cNvSpPr>
            <a:spLocks noGrp="1"/>
          </p:cNvSpPr>
          <p:nvPr>
            <p:ph idx="1"/>
          </p:nvPr>
        </p:nvSpPr>
        <p:spPr>
          <a:xfrm>
            <a:off x="1095375" y="1295400"/>
            <a:ext cx="9029700" cy="5105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nSpc>
                <a:spcPct val="114000"/>
              </a:lnSpc>
              <a:spcBef>
                <a:spcPts val="0"/>
              </a:spcBef>
            </a:pPr>
            <a:r>
              <a:rPr lang="en-US" sz="3200" dirty="0"/>
              <a:t>Outdoor events – Have Enough? </a:t>
            </a:r>
          </a:p>
          <a:p>
            <a:pPr lvl="1">
              <a:lnSpc>
                <a:spcPct val="114000"/>
              </a:lnSpc>
              <a:spcBef>
                <a:spcPts val="0"/>
              </a:spcBef>
            </a:pPr>
            <a:r>
              <a:rPr lang="en-US" sz="2800" dirty="0"/>
              <a:t>Camping, hiking, campfires, field days, service, etc.</a:t>
            </a:r>
          </a:p>
          <a:p>
            <a:pPr lvl="1">
              <a:lnSpc>
                <a:spcPct val="114000"/>
              </a:lnSpc>
              <a:spcBef>
                <a:spcPts val="0"/>
              </a:spcBef>
            </a:pPr>
            <a:r>
              <a:rPr lang="en-US" sz="2800" dirty="0"/>
              <a:t>Families invited/encouraged to participate</a:t>
            </a:r>
          </a:p>
          <a:p>
            <a:pPr>
              <a:lnSpc>
                <a:spcPct val="114000"/>
              </a:lnSpc>
              <a:spcBef>
                <a:spcPts val="0"/>
              </a:spcBef>
            </a:pPr>
            <a:r>
              <a:rPr lang="en-US" sz="3200" dirty="0"/>
              <a:t>Are Meetings Interactive &amp; Engaging?</a:t>
            </a:r>
          </a:p>
          <a:p>
            <a:pPr lvl="1">
              <a:lnSpc>
                <a:spcPct val="114000"/>
              </a:lnSpc>
              <a:spcBef>
                <a:spcPts val="0"/>
              </a:spcBef>
            </a:pPr>
            <a:r>
              <a:rPr lang="en-US" sz="2800" dirty="0"/>
              <a:t>Scouts is not school…don’t lecture – EDGE</a:t>
            </a:r>
          </a:p>
          <a:p>
            <a:pPr lvl="1">
              <a:lnSpc>
                <a:spcPct val="114000"/>
              </a:lnSpc>
              <a:spcBef>
                <a:spcPts val="0"/>
              </a:spcBef>
            </a:pPr>
            <a:r>
              <a:rPr lang="en-US" sz="2800" dirty="0"/>
              <a:t>Are Scouts learning or just watching?</a:t>
            </a:r>
          </a:p>
          <a:p>
            <a:pPr lvl="1">
              <a:lnSpc>
                <a:spcPct val="114000"/>
              </a:lnSpc>
              <a:spcBef>
                <a:spcPts val="0"/>
              </a:spcBef>
            </a:pPr>
            <a:r>
              <a:rPr lang="en-US" sz="2800" dirty="0"/>
              <a:t>Parents &amp; siblings invited &amp; engaged? </a:t>
            </a:r>
          </a:p>
          <a:p>
            <a:pPr>
              <a:lnSpc>
                <a:spcPct val="114000"/>
              </a:lnSpc>
              <a:spcBef>
                <a:spcPts val="0"/>
              </a:spcBef>
            </a:pPr>
            <a:r>
              <a:rPr lang="en-US" sz="3200" dirty="0"/>
              <a:t>KISMIF!</a:t>
            </a:r>
          </a:p>
        </p:txBody>
      </p:sp>
    </p:spTree>
    <p:extLst>
      <p:ext uri="{BB962C8B-B14F-4D97-AF65-F5344CB8AC3E}">
        <p14:creationId xmlns:p14="http://schemas.microsoft.com/office/powerpoint/2010/main" val="2865127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284E8-AC9E-4413-B6DC-59FBA8F386E6}"/>
              </a:ext>
            </a:extLst>
          </p:cNvPr>
          <p:cNvSpPr>
            <a:spLocks noGrp="1"/>
          </p:cNvSpPr>
          <p:nvPr>
            <p:ph type="title"/>
          </p:nvPr>
        </p:nvSpPr>
        <p:spPr/>
        <p:txBody>
          <a:bodyPr/>
          <a:lstStyle/>
          <a:p>
            <a:r>
              <a:rPr lang="en-US" b="1" dirty="0"/>
              <a:t>Weak Leaders - Solutions</a:t>
            </a:r>
          </a:p>
        </p:txBody>
      </p:sp>
      <p:sp>
        <p:nvSpPr>
          <p:cNvPr id="3" name="Content Placeholder 2">
            <a:extLst>
              <a:ext uri="{FF2B5EF4-FFF2-40B4-BE49-F238E27FC236}">
                <a16:creationId xmlns:a16="http://schemas.microsoft.com/office/drawing/2014/main" id="{C2B98FF9-1864-48E3-8AFE-1D5DFE18C1A2}"/>
              </a:ext>
            </a:extLst>
          </p:cNvPr>
          <p:cNvSpPr>
            <a:spLocks noGrp="1"/>
          </p:cNvSpPr>
          <p:nvPr>
            <p:ph idx="1"/>
          </p:nvPr>
        </p:nvSpPr>
        <p:spPr>
          <a:xfrm>
            <a:off x="1276350" y="1600200"/>
            <a:ext cx="8782050" cy="3962400"/>
          </a:xfrm>
        </p:spPr>
        <p:txBody>
          <a:bodyPr>
            <a:normAutofit/>
          </a:bodyPr>
          <a:lstStyle/>
          <a:p>
            <a:pPr>
              <a:lnSpc>
                <a:spcPct val="114000"/>
              </a:lnSpc>
            </a:pPr>
            <a:r>
              <a:rPr lang="en-US" sz="3000" dirty="0"/>
              <a:t>Leaders dedicated, or just showing up?</a:t>
            </a:r>
          </a:p>
          <a:p>
            <a:pPr lvl="1">
              <a:lnSpc>
                <a:spcPct val="114000"/>
              </a:lnSpc>
            </a:pPr>
            <a:r>
              <a:rPr lang="en-US" sz="2800" dirty="0"/>
              <a:t>BIG energy all the time…if not exhausted &amp; exhilarated afterward, you’re not doing it right </a:t>
            </a:r>
          </a:p>
          <a:p>
            <a:pPr lvl="1">
              <a:lnSpc>
                <a:spcPct val="114000"/>
              </a:lnSpc>
            </a:pPr>
            <a:r>
              <a:rPr lang="en-US" sz="2800" dirty="0"/>
              <a:t>Be at their level – get on floor with them!</a:t>
            </a:r>
          </a:p>
          <a:p>
            <a:pPr lvl="1">
              <a:lnSpc>
                <a:spcPct val="114000"/>
              </a:lnSpc>
            </a:pPr>
            <a:r>
              <a:rPr lang="en-US" sz="2800" dirty="0"/>
              <a:t>Position trained?  </a:t>
            </a:r>
          </a:p>
          <a:p>
            <a:pPr lvl="1">
              <a:lnSpc>
                <a:spcPct val="114000"/>
              </a:lnSpc>
            </a:pPr>
            <a:r>
              <a:rPr lang="en-US" sz="2800" dirty="0"/>
              <a:t>University of Scouting (you’re here…who else?)</a:t>
            </a:r>
          </a:p>
          <a:p>
            <a:pPr lvl="1">
              <a:lnSpc>
                <a:spcPct val="114000"/>
              </a:lnSpc>
            </a:pPr>
            <a:r>
              <a:rPr lang="en-US" sz="2800" dirty="0"/>
              <a:t>Enhanced training (BALOO, safe swim, etc.)</a:t>
            </a:r>
          </a:p>
        </p:txBody>
      </p:sp>
    </p:spTree>
    <p:extLst>
      <p:ext uri="{BB962C8B-B14F-4D97-AF65-F5344CB8AC3E}">
        <p14:creationId xmlns:p14="http://schemas.microsoft.com/office/powerpoint/2010/main" val="3349767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284E8-AC9E-4413-B6DC-59FBA8F386E6}"/>
              </a:ext>
            </a:extLst>
          </p:cNvPr>
          <p:cNvSpPr>
            <a:spLocks noGrp="1"/>
          </p:cNvSpPr>
          <p:nvPr>
            <p:ph type="title"/>
          </p:nvPr>
        </p:nvSpPr>
        <p:spPr/>
        <p:txBody>
          <a:bodyPr/>
          <a:lstStyle/>
          <a:p>
            <a:r>
              <a:rPr lang="en-US" b="1" dirty="0"/>
              <a:t>Weak Leaders - Solutions</a:t>
            </a:r>
            <a:r>
              <a:rPr lang="en-US" sz="2000" b="1" dirty="0">
                <a:solidFill>
                  <a:prstClr val="black"/>
                </a:solidFill>
              </a:rPr>
              <a:t> </a:t>
            </a:r>
            <a:r>
              <a:rPr lang="en-US" sz="2000" dirty="0">
                <a:solidFill>
                  <a:prstClr val="black"/>
                </a:solidFill>
              </a:rPr>
              <a:t>(Continued)</a:t>
            </a:r>
            <a:endParaRPr lang="en-US" dirty="0"/>
          </a:p>
        </p:txBody>
      </p:sp>
      <p:sp>
        <p:nvSpPr>
          <p:cNvPr id="3" name="Content Placeholder 2">
            <a:extLst>
              <a:ext uri="{FF2B5EF4-FFF2-40B4-BE49-F238E27FC236}">
                <a16:creationId xmlns:a16="http://schemas.microsoft.com/office/drawing/2014/main" id="{C2B98FF9-1864-48E3-8AFE-1D5DFE18C1A2}"/>
              </a:ext>
            </a:extLst>
          </p:cNvPr>
          <p:cNvSpPr>
            <a:spLocks noGrp="1"/>
          </p:cNvSpPr>
          <p:nvPr>
            <p:ph idx="1"/>
          </p:nvPr>
        </p:nvSpPr>
        <p:spPr>
          <a:xfrm>
            <a:off x="1981200" y="1600201"/>
            <a:ext cx="8229600" cy="4267199"/>
          </a:xfrm>
        </p:spPr>
        <p:txBody>
          <a:bodyPr>
            <a:normAutofit/>
          </a:bodyPr>
          <a:lstStyle/>
          <a:p>
            <a:pPr>
              <a:lnSpc>
                <a:spcPct val="114000"/>
              </a:lnSpc>
            </a:pPr>
            <a:r>
              <a:rPr lang="en-US" sz="3200" dirty="0"/>
              <a:t>Leader can’t make it:</a:t>
            </a:r>
          </a:p>
          <a:p>
            <a:pPr marL="1027113" indent="-338138">
              <a:lnSpc>
                <a:spcPct val="114000"/>
              </a:lnSpc>
              <a:buNone/>
            </a:pPr>
            <a:r>
              <a:rPr lang="en-US" dirty="0"/>
              <a:t>–	Reschedule?  Parent takes over?  Cancel?</a:t>
            </a:r>
          </a:p>
          <a:p>
            <a:pPr>
              <a:lnSpc>
                <a:spcPct val="114000"/>
              </a:lnSpc>
            </a:pPr>
            <a:r>
              <a:rPr lang="en-US" sz="3200" dirty="0"/>
              <a:t>Monthly </a:t>
            </a:r>
            <a:r>
              <a:rPr lang="en-US" sz="3200" u="sng" dirty="0"/>
              <a:t>Den Leaders’ Meeting</a:t>
            </a:r>
            <a:r>
              <a:rPr lang="en-US" sz="3200" dirty="0"/>
              <a:t> to address dilemmas:</a:t>
            </a:r>
          </a:p>
          <a:p>
            <a:pPr lvl="1">
              <a:lnSpc>
                <a:spcPct val="114000"/>
              </a:lnSpc>
            </a:pPr>
            <a:r>
              <a:rPr lang="en-US" sz="2800" dirty="0"/>
              <a:t>Challenging the motivated Scout</a:t>
            </a:r>
          </a:p>
          <a:p>
            <a:pPr lvl="1">
              <a:lnSpc>
                <a:spcPct val="114000"/>
              </a:lnSpc>
            </a:pPr>
            <a:r>
              <a:rPr lang="en-US" sz="2800" dirty="0"/>
              <a:t>Helping the struggling Scout</a:t>
            </a:r>
          </a:p>
          <a:p>
            <a:pPr lvl="1">
              <a:lnSpc>
                <a:spcPct val="114000"/>
              </a:lnSpc>
            </a:pPr>
            <a:r>
              <a:rPr lang="en-US" sz="2800" dirty="0"/>
              <a:t>Program ideas</a:t>
            </a:r>
          </a:p>
          <a:p>
            <a:pPr>
              <a:lnSpc>
                <a:spcPct val="114000"/>
              </a:lnSpc>
            </a:pPr>
            <a:endParaRPr lang="en-US" dirty="0"/>
          </a:p>
        </p:txBody>
      </p:sp>
      <p:sp>
        <p:nvSpPr>
          <p:cNvPr id="4" name="Explosion: 14 Points 3">
            <a:extLst>
              <a:ext uri="{FF2B5EF4-FFF2-40B4-BE49-F238E27FC236}">
                <a16:creationId xmlns:a16="http://schemas.microsoft.com/office/drawing/2014/main" id="{D38389AE-6473-4183-B7FB-DDFA33741B53}"/>
              </a:ext>
            </a:extLst>
          </p:cNvPr>
          <p:cNvSpPr/>
          <p:nvPr/>
        </p:nvSpPr>
        <p:spPr>
          <a:xfrm rot="21021998">
            <a:off x="7181850" y="4497781"/>
            <a:ext cx="3276600" cy="1295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How about on Zoom?</a:t>
            </a:r>
          </a:p>
        </p:txBody>
      </p:sp>
    </p:spTree>
    <p:extLst>
      <p:ext uri="{BB962C8B-B14F-4D97-AF65-F5344CB8AC3E}">
        <p14:creationId xmlns:p14="http://schemas.microsoft.com/office/powerpoint/2010/main" val="299074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596F8-D9B2-4CF3-A79E-5CB63A0B5BFD}"/>
              </a:ext>
            </a:extLst>
          </p:cNvPr>
          <p:cNvSpPr>
            <a:spLocks noGrp="1"/>
          </p:cNvSpPr>
          <p:nvPr>
            <p:ph type="title"/>
          </p:nvPr>
        </p:nvSpPr>
        <p:spPr/>
        <p:txBody>
          <a:bodyPr/>
          <a:lstStyle/>
          <a:p>
            <a:r>
              <a:rPr lang="en-US" b="1" dirty="0"/>
              <a:t>Weak Leaders – Solutions</a:t>
            </a:r>
            <a:r>
              <a:rPr lang="en-US" sz="2000" b="1" dirty="0"/>
              <a:t> </a:t>
            </a:r>
            <a:r>
              <a:rPr lang="en-US" sz="2000" dirty="0"/>
              <a:t>  (Continued)</a:t>
            </a:r>
            <a:endParaRPr lang="en-US" dirty="0"/>
          </a:p>
        </p:txBody>
      </p:sp>
      <p:sp>
        <p:nvSpPr>
          <p:cNvPr id="3" name="Content Placeholder 2">
            <a:extLst>
              <a:ext uri="{FF2B5EF4-FFF2-40B4-BE49-F238E27FC236}">
                <a16:creationId xmlns:a16="http://schemas.microsoft.com/office/drawing/2014/main" id="{7D9036D5-51AC-4C87-A31E-142A55817EF4}"/>
              </a:ext>
            </a:extLst>
          </p:cNvPr>
          <p:cNvSpPr>
            <a:spLocks noGrp="1"/>
          </p:cNvSpPr>
          <p:nvPr>
            <p:ph idx="1"/>
          </p:nvPr>
        </p:nvSpPr>
        <p:spPr>
          <a:xfrm>
            <a:off x="1152525" y="1295400"/>
            <a:ext cx="10067925" cy="4267200"/>
          </a:xfrm>
        </p:spPr>
        <p:txBody>
          <a:bodyPr>
            <a:normAutofit/>
          </a:bodyPr>
          <a:lstStyle/>
          <a:p>
            <a:r>
              <a:rPr lang="en-US" sz="3200" dirty="0"/>
              <a:t>Den Leader engaged with parents?</a:t>
            </a:r>
          </a:p>
          <a:p>
            <a:pPr lvl="1"/>
            <a:r>
              <a:rPr lang="en-US" sz="2800" dirty="0"/>
              <a:t>Den Leader is “front line” ambassador…you know the parents best!</a:t>
            </a:r>
          </a:p>
          <a:p>
            <a:pPr lvl="1"/>
            <a:r>
              <a:rPr lang="en-US" sz="2800" dirty="0"/>
              <a:t>Mid-year Den Leader / parent meeting</a:t>
            </a:r>
          </a:p>
          <a:p>
            <a:pPr lvl="2"/>
            <a:r>
              <a:rPr lang="en-US" sz="2800" dirty="0"/>
              <a:t>Scout progress, attitude, strengths, etc.</a:t>
            </a:r>
          </a:p>
          <a:p>
            <a:pPr lvl="2"/>
            <a:r>
              <a:rPr lang="en-US" sz="2800" dirty="0"/>
              <a:t>STAY POSITIVE – reinforce decision to join &amp; be active</a:t>
            </a:r>
          </a:p>
          <a:p>
            <a:pPr lvl="2"/>
            <a:r>
              <a:rPr lang="en-US" sz="2800" dirty="0"/>
              <a:t>Scout’s current/future goals</a:t>
            </a:r>
          </a:p>
          <a:p>
            <a:pPr lvl="2"/>
            <a:r>
              <a:rPr lang="en-US" sz="2800" dirty="0"/>
              <a:t>Parent’s goals for engagement</a:t>
            </a:r>
          </a:p>
          <a:p>
            <a:pPr lvl="2"/>
            <a:endParaRPr lang="en-US" dirty="0"/>
          </a:p>
          <a:p>
            <a:pPr lvl="1"/>
            <a:endParaRPr lang="en-US" dirty="0"/>
          </a:p>
        </p:txBody>
      </p:sp>
      <p:grpSp>
        <p:nvGrpSpPr>
          <p:cNvPr id="5" name="Group 4">
            <a:extLst>
              <a:ext uri="{FF2B5EF4-FFF2-40B4-BE49-F238E27FC236}">
                <a16:creationId xmlns:a16="http://schemas.microsoft.com/office/drawing/2014/main" id="{0673E00A-84B0-4E1E-9A59-470EE16ACE8E}"/>
              </a:ext>
            </a:extLst>
          </p:cNvPr>
          <p:cNvGrpSpPr/>
          <p:nvPr/>
        </p:nvGrpSpPr>
        <p:grpSpPr>
          <a:xfrm>
            <a:off x="2179607" y="5162910"/>
            <a:ext cx="6629400" cy="952500"/>
            <a:chOff x="457200" y="5467350"/>
            <a:chExt cx="6396101" cy="952500"/>
          </a:xfrm>
        </p:grpSpPr>
        <p:sp>
          <p:nvSpPr>
            <p:cNvPr id="6" name="TextBox 5">
              <a:extLst>
                <a:ext uri="{FF2B5EF4-FFF2-40B4-BE49-F238E27FC236}">
                  <a16:creationId xmlns:a16="http://schemas.microsoft.com/office/drawing/2014/main" id="{F00BA9D1-FA09-44A3-B499-7CDBF4658BF3}"/>
                </a:ext>
              </a:extLst>
            </p:cNvPr>
            <p:cNvSpPr txBox="1"/>
            <p:nvPr/>
          </p:nvSpPr>
          <p:spPr>
            <a:xfrm>
              <a:off x="457201" y="5528101"/>
              <a:ext cx="6396100" cy="830997"/>
            </a:xfrm>
            <a:prstGeom prst="rect">
              <a:avLst/>
            </a:prstGeom>
            <a:gradFill flip="none" rotWithShape="1">
              <a:gsLst>
                <a:gs pos="0">
                  <a:srgbClr val="E3F9F9"/>
                </a:gs>
                <a:gs pos="73000">
                  <a:srgbClr val="A2D1D4"/>
                </a:gs>
                <a:gs pos="100000">
                  <a:srgbClr val="66898B"/>
                </a:gs>
              </a:gsLst>
              <a:path path="rect">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858838" algn="ctr"/>
              <a:r>
                <a:rPr lang="en-US" sz="2400" b="1" dirty="0">
                  <a:solidFill>
                    <a:srgbClr val="FF0000"/>
                  </a:solidFill>
                  <a:effectLst>
                    <a:outerShdw blurRad="38100" dist="38100" dir="2700000" algn="tl">
                      <a:srgbClr val="000000">
                        <a:alpha val="43137"/>
                      </a:srgbClr>
                    </a:outerShdw>
                  </a:effectLst>
                </a:rPr>
                <a:t>Leaders must be organized, agreeable, motivated &amp; KID FRIENDLY</a:t>
              </a:r>
            </a:p>
          </p:txBody>
        </p:sp>
        <p:pic>
          <p:nvPicPr>
            <p:cNvPr id="7" name="Picture 6">
              <a:extLst>
                <a:ext uri="{FF2B5EF4-FFF2-40B4-BE49-F238E27FC236}">
                  <a16:creationId xmlns:a16="http://schemas.microsoft.com/office/drawing/2014/main" id="{4AFF1284-6859-490C-9DE0-A1CB321426B9}"/>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457200" y="5467350"/>
              <a:ext cx="952500" cy="952500"/>
            </a:xfrm>
            <a:prstGeom prst="rect">
              <a:avLst/>
            </a:prstGeom>
          </p:spPr>
        </p:pic>
      </p:grpSp>
    </p:spTree>
    <p:extLst>
      <p:ext uri="{BB962C8B-B14F-4D97-AF65-F5344CB8AC3E}">
        <p14:creationId xmlns:p14="http://schemas.microsoft.com/office/powerpoint/2010/main" val="42469181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_temp" id="{781E0CA1-2640-4979-8BC5-F882C0E9C69E}" vid="{02B77DAB-2761-4EC8-BD2A-93D95FE18C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395DD036392A4E8690A0B7E3762567" ma:contentTypeVersion="17" ma:contentTypeDescription="Create a new document." ma:contentTypeScope="" ma:versionID="64e780d52d625163939975d1f03e02f6">
  <xsd:schema xmlns:xsd="http://www.w3.org/2001/XMLSchema" xmlns:xs="http://www.w3.org/2001/XMLSchema" xmlns:p="http://schemas.microsoft.com/office/2006/metadata/properties" xmlns:ns2="221fe16e-01ca-427a-8a91-6a20a69d1f88" xmlns:ns3="2b3ee833-dd67-45a8-9be9-6f6d0833a8d7" targetNamespace="http://schemas.microsoft.com/office/2006/metadata/properties" ma:root="true" ma:fieldsID="749b9fe62d200dfd3b696e1918692cd8" ns2:_="" ns3:_="">
    <xsd:import namespace="221fe16e-01ca-427a-8a91-6a20a69d1f88"/>
    <xsd:import namespace="2b3ee833-dd67-45a8-9be9-6f6d0833a8d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1fe16e-01ca-427a-8a91-6a20a69d1f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79308d4-bde5-4dca-adcb-0162404f863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b3ee833-dd67-45a8-9be9-6f6d0833a8d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df28d34-aac1-4306-9db6-3316e56ad84a}" ma:internalName="TaxCatchAll" ma:showField="CatchAllData" ma:web="2b3ee833-dd67-45a8-9be9-6f6d0833a8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b3ee833-dd67-45a8-9be9-6f6d0833a8d7">
      <UserInfo>
        <DisplayName>Gordon Shattles</DisplayName>
        <AccountId>164</AccountId>
        <AccountType/>
      </UserInfo>
      <UserInfo>
        <DisplayName>Darin Kinn</DisplayName>
        <AccountId>13</AccountId>
        <AccountType/>
      </UserInfo>
      <UserInfo>
        <DisplayName>Nathan Johnson</DisplayName>
        <AccountId>16</AccountId>
        <AccountType/>
      </UserInfo>
    </SharedWithUsers>
    <lcf76f155ced4ddcb4097134ff3c332f xmlns="221fe16e-01ca-427a-8a91-6a20a69d1f88">
      <Terms xmlns="http://schemas.microsoft.com/office/infopath/2007/PartnerControls"/>
    </lcf76f155ced4ddcb4097134ff3c332f>
    <TaxCatchAll xmlns="2b3ee833-dd67-45a8-9be9-6f6d0833a8d7" xsi:nil="true"/>
  </documentManagement>
</p:properties>
</file>

<file path=customXml/itemProps1.xml><?xml version="1.0" encoding="utf-8"?>
<ds:datastoreItem xmlns:ds="http://schemas.openxmlformats.org/officeDocument/2006/customXml" ds:itemID="{973C5645-406F-4C68-A3BB-1D1171D167CE}">
  <ds:schemaRefs>
    <ds:schemaRef ds:uri="http://schemas.microsoft.com/sharepoint/v3/contenttype/forms"/>
  </ds:schemaRefs>
</ds:datastoreItem>
</file>

<file path=customXml/itemProps2.xml><?xml version="1.0" encoding="utf-8"?>
<ds:datastoreItem xmlns:ds="http://schemas.openxmlformats.org/officeDocument/2006/customXml" ds:itemID="{D07E8B2E-F309-4EF6-BC62-3673AE8EB3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1fe16e-01ca-427a-8a91-6a20a69d1f88"/>
    <ds:schemaRef ds:uri="2b3ee833-dd67-45a8-9be9-6f6d0833a8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D441C6-B327-405B-BE0A-BECCCCF98BE6}">
  <ds:schemaRefs>
    <ds:schemaRef ds:uri="http://schemas.microsoft.com/office/infopath/2007/PartnerControls"/>
    <ds:schemaRef ds:uri="http://purl.org/dc/elements/1.1/"/>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http://purl.org/dc/dcmitype/"/>
    <ds:schemaRef ds:uri="2b3ee833-dd67-45a8-9be9-6f6d0833a8d7"/>
    <ds:schemaRef ds:uri="221fe16e-01ca-427a-8a91-6a20a69d1f88"/>
    <ds:schemaRef ds:uri="http://purl.org/dc/terms/"/>
  </ds:schemaRefs>
</ds:datastoreItem>
</file>

<file path=docMetadata/LabelInfo.xml><?xml version="1.0" encoding="utf-8"?>
<clbl:labelList xmlns:clbl="http://schemas.microsoft.com/office/2020/mipLabelMetadata">
  <clbl:label id="{fd9008a0-7846-4989-a4c5-77cfad3f7e4e}" enabled="0" method="" siteId="{fd9008a0-7846-4989-a4c5-77cfad3f7e4e}" removed="1"/>
</clbl:labelList>
</file>

<file path=docProps/app.xml><?xml version="1.0" encoding="utf-8"?>
<Properties xmlns="http://schemas.openxmlformats.org/officeDocument/2006/extended-properties" xmlns:vt="http://schemas.openxmlformats.org/officeDocument/2006/docPropsVTypes">
  <Template>SA_temp_1</Template>
  <TotalTime>44</TotalTime>
  <Words>3490</Words>
  <Application>Microsoft Office PowerPoint</Application>
  <PresentationFormat>Widescreen</PresentationFormat>
  <Paragraphs>387</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Aptos</vt:lpstr>
      <vt:lpstr>Arial</vt:lpstr>
      <vt:lpstr>Arial Black</vt:lpstr>
      <vt:lpstr>Calibri</vt:lpstr>
      <vt:lpstr>Geneva</vt:lpstr>
      <vt:lpstr>1_Office Theme</vt:lpstr>
      <vt:lpstr>PowerPoint Presentation</vt:lpstr>
      <vt:lpstr>Aims &amp; Methods of Cub Scouting</vt:lpstr>
      <vt:lpstr>Common Problems (Symptoms)</vt:lpstr>
      <vt:lpstr>Declining Membership – Why?</vt:lpstr>
      <vt:lpstr>Weak Program - Solutions</vt:lpstr>
      <vt:lpstr>Weak Program – Solutions (Continued) </vt:lpstr>
      <vt:lpstr>Weak Leaders - Solutions</vt:lpstr>
      <vt:lpstr>Weak Leaders - Solutions (Continued)</vt:lpstr>
      <vt:lpstr>Weak Leaders – Solutions   (Continued)</vt:lpstr>
      <vt:lpstr>Ineffective Recruiting - Solutions</vt:lpstr>
      <vt:lpstr>Ineffective Recruiting - Solutions (Continued)</vt:lpstr>
      <vt:lpstr>Leadership Vacancies – Why?</vt:lpstr>
      <vt:lpstr>No Succession Planning - Solutions</vt:lpstr>
      <vt:lpstr>No Succession Planning - Solutions (Continued)</vt:lpstr>
      <vt:lpstr>Low/Apathetic Volunteerism - Solutions</vt:lpstr>
      <vt:lpstr>Low/Apathetic Volunteerism - Solutions (Continued)</vt:lpstr>
      <vt:lpstr>Low/Apathetic Volunteerism - Solutions (Continued)</vt:lpstr>
      <vt:lpstr>Low Attendance – Why?</vt:lpstr>
      <vt:lpstr>Overscheduling - Solutions</vt:lpstr>
      <vt:lpstr>Frequent Cancellations - Solutions</vt:lpstr>
      <vt:lpstr>Low Crossover Rates – Why?</vt:lpstr>
      <vt:lpstr>Limited Scouts BSA Exposure – Solutions </vt:lpstr>
      <vt:lpstr>Limited Scouts BSA Exposure – Solutions (Continued) </vt:lpstr>
      <vt:lpstr>Weak Troop Recruiting - Solutions</vt:lpstr>
      <vt:lpstr>Low Advancement Rates – Why?</vt:lpstr>
      <vt:lpstr>Disengaged Parents - Solutions</vt:lpstr>
      <vt:lpstr>Disengaged Parents - Solutions</vt:lpstr>
      <vt:lpstr>Under-scheduling - Solution</vt:lpstr>
      <vt:lpstr>Under-scheduling - Solution</vt:lpstr>
      <vt:lpstr>Non-adherence to Program - Solutions</vt:lpstr>
      <vt:lpstr>Self Assessments</vt:lpstr>
      <vt:lpstr>Self Assessments</vt:lpstr>
      <vt:lpstr>Some Common Mistakes</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Roger Claff</dc:creator>
  <cp:lastModifiedBy>Scott McCain</cp:lastModifiedBy>
  <cp:revision>5</cp:revision>
  <dcterms:created xsi:type="dcterms:W3CDTF">2025-01-22T15:19:04Z</dcterms:created>
  <dcterms:modified xsi:type="dcterms:W3CDTF">2025-01-23T17:07:38Z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0x0101008A395DD036392A4E8690A0B7E3762567</vt:lpwstr>
  </property>
  <property fmtid="{D5CDD505-2E9C-101B-9397-08002B2CF9AE}" pid="3" name="MediaServiceImageTags">
    <vt:lpwstr/>
  </property>
</Properties>
</file>